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handoutMasterIdLst>
    <p:handoutMasterId r:id="rId68"/>
  </p:handoutMasterIdLst>
  <p:sldIdLst>
    <p:sldId id="256" r:id="rId2"/>
    <p:sldId id="267" r:id="rId3"/>
    <p:sldId id="336" r:id="rId4"/>
    <p:sldId id="258" r:id="rId5"/>
    <p:sldId id="259" r:id="rId6"/>
    <p:sldId id="319" r:id="rId7"/>
    <p:sldId id="320" r:id="rId8"/>
    <p:sldId id="321" r:id="rId9"/>
    <p:sldId id="322" r:id="rId10"/>
    <p:sldId id="323" r:id="rId11"/>
    <p:sldId id="260" r:id="rId12"/>
    <p:sldId id="261" r:id="rId13"/>
    <p:sldId id="303" r:id="rId14"/>
    <p:sldId id="262" r:id="rId15"/>
    <p:sldId id="263" r:id="rId16"/>
    <p:sldId id="264" r:id="rId17"/>
    <p:sldId id="265" r:id="rId18"/>
    <p:sldId id="266" r:id="rId19"/>
    <p:sldId id="268" r:id="rId20"/>
    <p:sldId id="269" r:id="rId21"/>
    <p:sldId id="270" r:id="rId22"/>
    <p:sldId id="271" r:id="rId23"/>
    <p:sldId id="298" r:id="rId24"/>
    <p:sldId id="343" r:id="rId25"/>
    <p:sldId id="342" r:id="rId26"/>
    <p:sldId id="283" r:id="rId27"/>
    <p:sldId id="299" r:id="rId28"/>
    <p:sldId id="325" r:id="rId29"/>
    <p:sldId id="326" r:id="rId30"/>
    <p:sldId id="324" r:id="rId31"/>
    <p:sldId id="329" r:id="rId32"/>
    <p:sldId id="327" r:id="rId33"/>
    <p:sldId id="328" r:id="rId34"/>
    <p:sldId id="344" r:id="rId35"/>
    <p:sldId id="300" r:id="rId36"/>
    <p:sldId id="272" r:id="rId37"/>
    <p:sldId id="273" r:id="rId38"/>
    <p:sldId id="274" r:id="rId39"/>
    <p:sldId id="276" r:id="rId40"/>
    <p:sldId id="284" r:id="rId41"/>
    <p:sldId id="285" r:id="rId42"/>
    <p:sldId id="331" r:id="rId43"/>
    <p:sldId id="337" r:id="rId44"/>
    <p:sldId id="288" r:id="rId45"/>
    <p:sldId id="289" r:id="rId46"/>
    <p:sldId id="290" r:id="rId47"/>
    <p:sldId id="338" r:id="rId48"/>
    <p:sldId id="332" r:id="rId49"/>
    <p:sldId id="291" r:id="rId50"/>
    <p:sldId id="333" r:id="rId51"/>
    <p:sldId id="301" r:id="rId52"/>
    <p:sldId id="280" r:id="rId53"/>
    <p:sldId id="306" r:id="rId54"/>
    <p:sldId id="307" r:id="rId55"/>
    <p:sldId id="341" r:id="rId56"/>
    <p:sldId id="308" r:id="rId57"/>
    <p:sldId id="309" r:id="rId58"/>
    <p:sldId id="310" r:id="rId59"/>
    <p:sldId id="311" r:id="rId60"/>
    <p:sldId id="312" r:id="rId61"/>
    <p:sldId id="313" r:id="rId62"/>
    <p:sldId id="315" r:id="rId63"/>
    <p:sldId id="316" r:id="rId64"/>
    <p:sldId id="317" r:id="rId65"/>
    <p:sldId id="339" r:id="rId66"/>
    <p:sldId id="340" r:id="rId6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6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  <a:srgbClr val="D2DC8A"/>
    <a:srgbClr val="A0A0CA"/>
    <a:srgbClr val="33CC33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1" autoAdjust="0"/>
    <p:restoredTop sz="86451" autoAdjust="0"/>
  </p:normalViewPr>
  <p:slideViewPr>
    <p:cSldViewPr>
      <p:cViewPr varScale="1">
        <p:scale>
          <a:sx n="68" d="100"/>
          <a:sy n="68" d="100"/>
        </p:scale>
        <p:origin x="641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xmlns="" id="{DD9DED39-8D6C-4C62-80D7-3DF05A49FB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xmlns="" id="{7F635EBA-01BC-4A5D-A154-A029645C536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xmlns="" id="{81EF72A5-4E8A-41F3-A59C-D11E5363BD5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xmlns="" id="{5D027C20-75EA-43B0-87A4-B560D9EA31D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37FD399-5CB2-4572-B6E1-973C731FD1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271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xmlns="" id="{C5D30CB0-5F6A-4703-84A8-08778224C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xmlns="" id="{0DC3F826-6FEB-4AFD-BC39-594327969F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9">
            <a:extLst>
              <a:ext uri="{FF2B5EF4-FFF2-40B4-BE49-F238E27FC236}">
                <a16:creationId xmlns:a16="http://schemas.microsoft.com/office/drawing/2014/main" xmlns="" id="{5119E1C5-0743-474D-A902-5E9EAFC3F2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800"/>
              <a:t>www.bioalgorithms.info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xmlns="" id="{C2AA33A9-330B-487D-8CEF-6777AE770C4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800"/>
              <a:t>An Introduction to Bioinformatics Algorithms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8F529605-3F54-4BD0-99F9-F89BEAECE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7767FA57-381B-4FBF-8165-5BCF525267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44F5B6E2-7209-4DDA-8C87-D290C6E9AE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8CB82-CDC2-48F2-851A-4AC52B8CFB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64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7A77E76-713A-4751-8E11-996AAE4DD4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439343C-7AB6-470D-8B5D-B2F32345C6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C3D6854-F9F7-4325-B45C-A2B1397B7A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DC385-7971-4E18-B149-1A54FAE796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8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15CB875-395E-4D26-AA30-979A97E782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EB7AF1F-39FB-49FF-8D0B-6132C53AF9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3CFC04E-9CA0-4878-9697-CF189EC301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A7147-089B-4F8C-9021-58D88CE07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05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D74B1C0-9184-462D-BDB8-47F0C258B9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1D7B8D-D209-4B04-91A3-E2028CC8C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543274-A8B3-4DF8-A065-41F713FA0B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E900C2-6830-49C3-B932-1530396157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974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5BB2D47-51C8-4DDC-950E-47F4DFC40D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9E40EE1-52D2-47E5-9678-11B0571441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5C47991-E51F-4BD1-8A4F-BD2EC5A7D1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26C43-8C2A-4B81-B541-D737AC3B5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26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86B5AF6-4A3F-4DD0-81C7-68E6F31063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7FE6D3E-10E8-48F3-9A5B-DA398F988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9AE0151-E7B0-4350-8CBF-AA657D25AE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C3074-0340-40EF-B693-C43694AF9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9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E190ED7-493E-4773-A296-4DB7B088F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9B9E000-6AAD-4DC9-8AFE-863F0C900E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56EE1A0-A65E-4949-BC4E-9D84E1A29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46E57F-9B63-4CB3-A691-EAC1E078F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57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D82B711-CBC0-4438-970B-14434A03A2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91E4D1B-D04C-41C7-BD4F-21EB7A704F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498B2ED-19BC-45D3-B78B-D90CB8A4FE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28DC26-1EA5-40A6-8B6B-F6D12C2622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84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9AC49406-96E0-480B-9B80-3F99C3B34C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C85C88E1-6FE1-4951-86D2-518997100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8121985B-2AE7-42CE-BED8-B341A383D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52B997-87D9-49A6-B207-E5CBA1F5A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22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CDA70DBC-B3D2-4E3E-BE2A-DB5E3216E8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5EE97324-A244-44C9-BDF0-6BBAB0F9BC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4264EB4-36BD-485B-84B2-3DB4FB4CE2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1C35B-AA29-4A94-99DE-C78581725F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16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30813A3-5A0B-4E09-BC38-B7122B350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B7614110-2800-48A3-86F2-FBD7A5095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10B3E47-2EA5-43E3-8D77-6059445B2D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A457D-FAB1-4883-9049-0ED996383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574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1125D59-43AD-4937-93FD-C218767EE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E66D35C-F431-4300-8CA0-C285024752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79BE678-BA3D-4914-AC30-515F52A5C4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E7AF0E-8513-4CE6-8A11-86727C0A61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28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5308DBC-B36B-4E17-A139-28E3FB86FA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D5D4C64-2F0B-4F70-BB10-2FF6CF02D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01F027B-685C-4EA3-A3B5-3B33D8DCB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96A68-DB08-4824-BF77-40C5FB361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82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F579A3C6-90C3-421C-8BDA-4682903C0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7A857D2A-CC79-4206-B48D-AEDB68813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xmlns="" id="{CC56632E-0903-4D37-A789-B533C7283E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xmlns="" id="{2F93C1BB-FE4B-412B-B3DE-3DD285144D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xmlns="" id="{5CE1C4DC-0C2F-4D4A-9C0A-7E3430DCD7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fld id="{F8F6C45D-1E1F-461B-BF8E-7806221C16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xmlns="" id="{B6318E8D-5EEF-40ED-82AC-734AD94D0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5D915385-2B0B-4282-BB2F-02D18DB84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Text Box 9">
            <a:extLst>
              <a:ext uri="{FF2B5EF4-FFF2-40B4-BE49-F238E27FC236}">
                <a16:creationId xmlns:a16="http://schemas.microsoft.com/office/drawing/2014/main" xmlns="" id="{C30702FB-5E74-4CCA-9E46-F686C4B5057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3400" y="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800"/>
              <a:t>An Introduction to Bioinformatics Algorithms</a:t>
            </a:r>
          </a:p>
        </p:txBody>
      </p:sp>
      <p:sp>
        <p:nvSpPr>
          <p:cNvPr id="1034" name="Text Box 10">
            <a:extLst>
              <a:ext uri="{FF2B5EF4-FFF2-40B4-BE49-F238E27FC236}">
                <a16:creationId xmlns:a16="http://schemas.microsoft.com/office/drawing/2014/main" xmlns="" id="{FE3A7D91-5BE9-43C1-B736-D1AA882D9BC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096000" y="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800"/>
              <a:t>www.bioalgorithms.info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Unicode MS" panose="020B0604020202020204" pitchFamily="34" charset="-122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9DB693FD-1547-4058-964C-6AE88A5160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828800"/>
            <a:ext cx="7623175" cy="1752600"/>
          </a:xfrm>
        </p:spPr>
        <p:txBody>
          <a:bodyPr/>
          <a:lstStyle/>
          <a:p>
            <a:pPr algn="ctr" eaLnBrk="1" hangingPunct="1"/>
            <a:r>
              <a:rPr lang="en-US" altLang="en-US" sz="4200" b="1" dirty="0"/>
              <a:t>Randomized Algorithms</a:t>
            </a:r>
            <a:br>
              <a:rPr lang="en-US" altLang="en-US" sz="4200" b="1" dirty="0"/>
            </a:br>
            <a:r>
              <a:rPr lang="en-US" altLang="en-US" sz="4200" b="1" dirty="0"/>
              <a:t>and Motif Finding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E82B6B10-5981-492E-A9E9-1E2A923347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Example of QuickSort</a:t>
            </a:r>
            <a:r>
              <a:rPr lang="en-US" altLang="en-US" sz="2600"/>
              <a:t> (cont’d)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D060B409-226C-4708-9DC8-4A30E0A05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Finally we can assemble </a:t>
            </a:r>
            <a:r>
              <a:rPr lang="en-US" altLang="en-US" b="1">
                <a:sym typeface="Wingdings" panose="05000000000000000000" pitchFamily="2" charset="2"/>
              </a:rPr>
              <a:t>c</a:t>
            </a:r>
            <a:r>
              <a:rPr lang="en-US" altLang="en-US" i="1" baseline="-25000">
                <a:sym typeface="Wingdings" panose="05000000000000000000" pitchFamily="2" charset="2"/>
              </a:rPr>
              <a:t>small</a:t>
            </a:r>
            <a:r>
              <a:rPr lang="en-US" altLang="en-US" i="1">
                <a:sym typeface="Wingdings" panose="05000000000000000000" pitchFamily="2" charset="2"/>
              </a:rPr>
              <a:t> </a:t>
            </a:r>
            <a:r>
              <a:rPr lang="en-US" altLang="en-US">
                <a:sym typeface="Wingdings" panose="05000000000000000000" pitchFamily="2" charset="2"/>
              </a:rPr>
              <a:t>and </a:t>
            </a:r>
            <a:r>
              <a:rPr lang="en-US" altLang="en-US" b="1">
                <a:sym typeface="Wingdings" panose="05000000000000000000" pitchFamily="2" charset="2"/>
              </a:rPr>
              <a:t>c</a:t>
            </a:r>
            <a:r>
              <a:rPr lang="en-US" altLang="en-US" i="1" baseline="-25000">
                <a:sym typeface="Wingdings" panose="05000000000000000000" pitchFamily="2" charset="2"/>
              </a:rPr>
              <a:t>large</a:t>
            </a:r>
            <a:r>
              <a:rPr lang="en-US" altLang="en-US" i="1">
                <a:sym typeface="Wingdings" panose="05000000000000000000" pitchFamily="2" charset="2"/>
              </a:rPr>
              <a:t> </a:t>
            </a:r>
            <a:r>
              <a:rPr lang="en-US" altLang="en-US">
                <a:sym typeface="Wingdings" panose="05000000000000000000" pitchFamily="2" charset="2"/>
              </a:rPr>
              <a:t>with our original choice of </a:t>
            </a:r>
            <a:r>
              <a:rPr lang="en-US" altLang="en-US" i="1">
                <a:sym typeface="Wingdings" panose="05000000000000000000" pitchFamily="2" charset="2"/>
              </a:rPr>
              <a:t>m</a:t>
            </a:r>
            <a:r>
              <a:rPr lang="en-US" altLang="en-US">
                <a:sym typeface="Wingdings" panose="05000000000000000000" pitchFamily="2" charset="2"/>
              </a:rPr>
              <a:t>, creating the sorted array.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xmlns="" id="{E32A147F-A1B4-4400-A32E-D173E9976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8956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small</a:t>
            </a:r>
            <a:r>
              <a:rPr lang="en-US" altLang="en-US" sz="1800">
                <a:sym typeface="Wingdings" panose="05000000000000000000" pitchFamily="2" charset="2"/>
              </a:rPr>
              <a:t> = { </a:t>
            </a:r>
            <a:r>
              <a:rPr lang="en-US" altLang="en-US" sz="1800">
                <a:solidFill>
                  <a:srgbClr val="0000CC"/>
                </a:solidFill>
                <a:sym typeface="Wingdings" panose="05000000000000000000" pitchFamily="2" charset="2"/>
              </a:rPr>
              <a:t>0, 1, 2, 3, 4, 5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xmlns="" id="{8D7F85B5-34F6-4631-AA17-0272F06D6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8956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large</a:t>
            </a:r>
            <a:r>
              <a:rPr lang="en-US" altLang="en-US" sz="1800" i="1">
                <a:sym typeface="Wingdings" panose="05000000000000000000" pitchFamily="2" charset="2"/>
              </a:rPr>
              <a:t> </a:t>
            </a:r>
            <a:r>
              <a:rPr lang="en-US" altLang="en-US" sz="1800">
                <a:sym typeface="Wingdings" panose="05000000000000000000" pitchFamily="2" charset="2"/>
              </a:rPr>
              <a:t>= { </a:t>
            </a:r>
            <a:r>
              <a:rPr lang="en-US" altLang="en-US" sz="1800">
                <a:solidFill>
                  <a:srgbClr val="33CC33"/>
                </a:solidFill>
                <a:sym typeface="Wingdings" panose="05000000000000000000" pitchFamily="2" charset="2"/>
              </a:rPr>
              <a:t>7, 8, 9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xmlns="" id="{145CA732-AE27-4D77-99A9-E37EB8EF3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895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FF0000"/>
                </a:solidFill>
              </a:rPr>
              <a:t>6</a:t>
            </a:r>
            <a:endParaRPr lang="en-US" altLang="en-US" sz="1800" i="1">
              <a:solidFill>
                <a:srgbClr val="FF0000"/>
              </a:solidFill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xmlns="" id="{6F508FF1-4E3E-4FE1-84FA-BBB9A3583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800600"/>
            <a:ext cx="4295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1800" b="1"/>
              <a:t>C</a:t>
            </a:r>
            <a:r>
              <a:rPr lang="en-US" altLang="en-US" sz="1800" i="1" baseline="-25000"/>
              <a:t>sorted</a:t>
            </a:r>
            <a:r>
              <a:rPr lang="en-US" altLang="en-US" sz="1800" b="1"/>
              <a:t> </a:t>
            </a:r>
            <a:r>
              <a:rPr lang="en-US" altLang="en-US" sz="1800"/>
              <a:t>= { 0,  1,  2,  3,  4,  5,  6,  7,  8,  9 }</a:t>
            </a:r>
          </a:p>
        </p:txBody>
      </p:sp>
      <p:sp>
        <p:nvSpPr>
          <p:cNvPr id="13320" name="Line 8">
            <a:extLst>
              <a:ext uri="{FF2B5EF4-FFF2-40B4-BE49-F238E27FC236}">
                <a16:creationId xmlns:a16="http://schemas.microsoft.com/office/drawing/2014/main" xmlns="" id="{917BD813-E279-42AE-923B-399A42594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276600"/>
            <a:ext cx="1676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xmlns="" id="{CA482C9E-F553-4171-A699-31C8E31B5B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200400"/>
            <a:ext cx="914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xmlns="" id="{016F189F-37DF-4547-B63F-BB7F5B18B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3276600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A93E6C8A-90ED-4525-B3EE-281FB48A80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QuickSort Algorithm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F588E484-E642-42E7-AE3D-EAA6F37025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 u="sng">
                <a:latin typeface="Lucida Sans Unicode" panose="020B0602030504020204" pitchFamily="34" charset="0"/>
              </a:rPr>
              <a:t>QuickSort</a:t>
            </a:r>
            <a:r>
              <a:rPr lang="en-US" altLang="en-US" sz="2300" u="sng">
                <a:latin typeface="Lucida Sans Unicode" panose="020B0602030504020204" pitchFamily="34" charset="0"/>
              </a:rPr>
              <a:t>(</a:t>
            </a:r>
            <a:r>
              <a:rPr lang="en-US" altLang="en-US" sz="2300" b="1" u="sng">
                <a:latin typeface="Lucida Sans Unicode" panose="020B0602030504020204" pitchFamily="34" charset="0"/>
              </a:rPr>
              <a:t>c</a:t>
            </a:r>
            <a:r>
              <a:rPr lang="en-US" altLang="en-US" sz="2300" u="sng">
                <a:latin typeface="Lucida Sans Unicode" panose="020B0602030504020204" pitchFamily="34" charset="0"/>
              </a:rPr>
              <a:t>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</a:rPr>
              <a:t>if</a:t>
            </a:r>
            <a:r>
              <a:rPr lang="en-US" altLang="en-US" sz="2300">
                <a:latin typeface="Lucida Sans Unicode" panose="020B0602030504020204" pitchFamily="34" charset="0"/>
              </a:rPr>
              <a:t> </a:t>
            </a:r>
            <a:r>
              <a:rPr lang="en-US" altLang="en-US" sz="2300" b="1">
                <a:latin typeface="Lucida Sans Unicode" panose="020B0602030504020204" pitchFamily="34" charset="0"/>
              </a:rPr>
              <a:t>c</a:t>
            </a:r>
            <a:r>
              <a:rPr lang="en-US" altLang="en-US" sz="2300">
                <a:latin typeface="Lucida Sans Unicode" panose="020B0602030504020204" pitchFamily="34" charset="0"/>
              </a:rPr>
              <a:t> consists of a single element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</a:rPr>
              <a:t>	</a:t>
            </a:r>
            <a:r>
              <a:rPr lang="en-US" altLang="en-US" sz="2300" b="1">
                <a:latin typeface="Lucida Sans Unicode" panose="020B0602030504020204" pitchFamily="34" charset="0"/>
              </a:rPr>
              <a:t>return c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i="1">
                <a:latin typeface="Lucida Sans Unicode" panose="020B0602030504020204" pitchFamily="34" charset="0"/>
              </a:rPr>
              <a:t>m</a:t>
            </a:r>
            <a:r>
              <a:rPr lang="en-US" altLang="en-US" sz="2300">
                <a:latin typeface="Lucida Sans Unicode" panose="020B0602030504020204" pitchFamily="34" charset="0"/>
              </a:rPr>
              <a:t> 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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1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Determine the set of elements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smaller than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Determine the set of elements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larger than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QuickSort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(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QuickSort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(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Combine 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,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, and 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into a single array,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sorted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return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sorted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94998001-F6F8-4DC7-9F06-498170311E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QuickSort Analysis: Optimistic Outlook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BC602481-FCA7-427C-A532-39D287E70A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Runtime is based on our selection of </a:t>
            </a:r>
            <a:r>
              <a:rPr lang="en-US" altLang="en-US" sz="2600" i="1"/>
              <a:t>m</a:t>
            </a:r>
            <a:r>
              <a:rPr lang="en-US" altLang="en-US" sz="2600"/>
              <a:t>:</a:t>
            </a:r>
            <a:br>
              <a:rPr lang="en-US" altLang="en-US" sz="2600"/>
            </a:br>
            <a:r>
              <a:rPr lang="en-US" altLang="en-US" sz="2600"/>
              <a:t/>
            </a:r>
            <a:br>
              <a:rPr lang="en-US" altLang="en-US" sz="2600"/>
            </a:br>
            <a:r>
              <a:rPr lang="en-US" altLang="en-US" sz="2600"/>
              <a:t>	-A good selection will split </a:t>
            </a:r>
            <a:r>
              <a:rPr lang="en-US" altLang="en-US" sz="2600" b="1"/>
              <a:t>c</a:t>
            </a:r>
            <a:r>
              <a:rPr lang="en-US" altLang="en-US" sz="2600"/>
              <a:t> evenly such that 	 |</a:t>
            </a:r>
            <a:r>
              <a:rPr lang="en-US" altLang="en-US" sz="2600" b="1"/>
              <a:t>c</a:t>
            </a:r>
            <a:r>
              <a:rPr lang="en-US" altLang="en-US" sz="2600" i="1" baseline="-25000"/>
              <a:t>small </a:t>
            </a:r>
            <a:r>
              <a:rPr lang="en-US" altLang="en-US" sz="2600"/>
              <a:t>|</a:t>
            </a:r>
            <a:r>
              <a:rPr lang="en-US" altLang="en-US" sz="2600" i="1"/>
              <a:t> </a:t>
            </a:r>
            <a:r>
              <a:rPr lang="en-US" altLang="en-US" sz="2600"/>
              <a:t>= |</a:t>
            </a:r>
            <a:r>
              <a:rPr lang="en-US" altLang="en-US" sz="2600" b="1"/>
              <a:t>c</a:t>
            </a:r>
            <a:r>
              <a:rPr lang="en-US" altLang="en-US" sz="2600" i="1" baseline="-25000"/>
              <a:t>large </a:t>
            </a:r>
            <a:r>
              <a:rPr lang="en-US" altLang="en-US" sz="2600"/>
              <a:t>|, then the runtime is O(</a:t>
            </a:r>
            <a:r>
              <a:rPr lang="en-US" altLang="en-US" sz="2600" i="1"/>
              <a:t>n</a:t>
            </a:r>
            <a:r>
              <a:rPr lang="en-US" altLang="en-US" sz="2600"/>
              <a:t> log </a:t>
            </a:r>
            <a:r>
              <a:rPr lang="en-US" altLang="en-US" sz="2600" i="1"/>
              <a:t>n</a:t>
            </a:r>
            <a:r>
              <a:rPr lang="en-US" altLang="en-US" sz="2600"/>
              <a:t>).</a:t>
            </a:r>
            <a:br>
              <a:rPr lang="en-US" altLang="en-US" sz="2600"/>
            </a:br>
            <a:r>
              <a:rPr lang="en-US" altLang="en-US" sz="2600"/>
              <a:t/>
            </a:r>
            <a:br>
              <a:rPr lang="en-US" altLang="en-US" sz="2600"/>
            </a:br>
            <a:r>
              <a:rPr lang="en-US" altLang="en-US" sz="2600"/>
              <a:t>	-For a good selection, the recurrence relation is:</a:t>
            </a:r>
            <a:br>
              <a:rPr lang="en-US" altLang="en-US" sz="2600"/>
            </a:br>
            <a:r>
              <a:rPr lang="en-US" altLang="en-US" sz="2600"/>
              <a:t>		</a:t>
            </a:r>
            <a:r>
              <a:rPr lang="en-US" altLang="en-US" sz="2600" i="1"/>
              <a:t>T</a:t>
            </a:r>
            <a:r>
              <a:rPr lang="en-US" altLang="en-US" sz="2600"/>
              <a:t>(</a:t>
            </a:r>
            <a:r>
              <a:rPr lang="en-US" altLang="en-US" sz="2600" i="1"/>
              <a:t>n</a:t>
            </a:r>
            <a:r>
              <a:rPr lang="en-US" altLang="en-US" sz="2600"/>
              <a:t>)  =  </a:t>
            </a:r>
            <a:r>
              <a:rPr lang="en-US" altLang="en-US" sz="2600" i="1"/>
              <a:t>2T</a:t>
            </a:r>
            <a:r>
              <a:rPr lang="en-US" altLang="en-US" sz="2600"/>
              <a:t>(</a:t>
            </a:r>
            <a:r>
              <a:rPr lang="en-US" altLang="en-US" sz="2600" i="1"/>
              <a:t>n</a:t>
            </a:r>
            <a:r>
              <a:rPr lang="en-US" altLang="en-US" sz="2600"/>
              <a:t>/2)  +  </a:t>
            </a:r>
            <a:r>
              <a:rPr lang="en-US" altLang="en-US" sz="2600" i="1"/>
              <a:t>const</a:t>
            </a:r>
            <a:r>
              <a:rPr lang="en-US" altLang="en-US" sz="2600"/>
              <a:t> ·</a:t>
            </a:r>
            <a:r>
              <a:rPr lang="en-US" altLang="en-US" sz="2600" i="1"/>
              <a:t>n</a:t>
            </a:r>
            <a:endParaRPr lang="en-US" altLang="en-US" sz="2600" i="1" baseline="-2500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xmlns="" id="{11758572-1F1F-4084-804E-250FC56F0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984750"/>
            <a:ext cx="403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Time it takes to split the array into 2 parts where </a:t>
            </a:r>
            <a:r>
              <a:rPr lang="en-US" altLang="en-US" sz="2400" i="1"/>
              <a:t>const</a:t>
            </a:r>
            <a:r>
              <a:rPr lang="en-US" altLang="en-US" sz="2400"/>
              <a:t> is a positive constant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xmlns="" id="{84BBC6AB-AB94-4373-A570-D86B6F8AA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3048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The time it takes to sort two smaller arrays of size </a:t>
            </a:r>
            <a:r>
              <a:rPr lang="en-US" altLang="en-US" sz="2400" i="1"/>
              <a:t>n</a:t>
            </a:r>
            <a:r>
              <a:rPr lang="en-US" altLang="en-US" sz="2400"/>
              <a:t>/2</a:t>
            </a:r>
          </a:p>
        </p:txBody>
      </p:sp>
      <p:sp>
        <p:nvSpPr>
          <p:cNvPr id="15366" name="Line 6">
            <a:extLst>
              <a:ext uri="{FF2B5EF4-FFF2-40B4-BE49-F238E27FC236}">
                <a16:creationId xmlns:a16="http://schemas.microsoft.com/office/drawing/2014/main" xmlns="" id="{C9891773-24E8-4DAA-9D89-573A143B8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09800" y="4495800"/>
            <a:ext cx="1371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xmlns="" id="{8514ECD4-C4F3-4D70-A85A-DD61FF4A50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0200" y="4495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51229008-CA75-4C6B-966F-D2B11DA23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884238"/>
          </a:xfrm>
        </p:spPr>
        <p:txBody>
          <a:bodyPr/>
          <a:lstStyle/>
          <a:p>
            <a:pPr eaLnBrk="1" hangingPunct="1"/>
            <a:r>
              <a:rPr lang="en-US" altLang="en-US" sz="3600"/>
              <a:t>QuickSort Analysis: Pessimistic Outlook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08E1D3F2-A022-43B8-B3B1-8A13BE2C26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04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600"/>
              <a:t>However, a poor selection will split </a:t>
            </a:r>
            <a:r>
              <a:rPr lang="en-US" altLang="en-US" sz="2600" b="1"/>
              <a:t>c</a:t>
            </a:r>
            <a:r>
              <a:rPr lang="en-US" altLang="en-US" sz="2600"/>
              <a:t> unevenly and in the  worst case, all elements will be greater or less than </a:t>
            </a:r>
            <a:r>
              <a:rPr lang="en-US" altLang="en-US" sz="2600" i="1"/>
              <a:t>m</a:t>
            </a:r>
            <a:r>
              <a:rPr lang="en-US" altLang="en-US" sz="2600"/>
              <a:t> so  that one subarray is full and the other is empty.  In this case, the runtime is O(</a:t>
            </a:r>
            <a:r>
              <a:rPr lang="en-US" altLang="en-US" sz="2600" i="1"/>
              <a:t>n</a:t>
            </a:r>
            <a:r>
              <a:rPr lang="en-US" altLang="en-US" sz="2600" i="1" baseline="30000"/>
              <a:t>2</a:t>
            </a:r>
            <a:r>
              <a:rPr lang="en-US" altLang="en-US" sz="2600"/>
              <a:t>).</a:t>
            </a:r>
          </a:p>
          <a:p>
            <a:pPr eaLnBrk="1" hangingPunct="1">
              <a:buFontTx/>
              <a:buNone/>
            </a:pPr>
            <a:endParaRPr lang="en-US" altLang="en-US" sz="2600"/>
          </a:p>
          <a:p>
            <a:pPr eaLnBrk="1" hangingPunct="1">
              <a:buFontTx/>
              <a:buNone/>
            </a:pPr>
            <a:r>
              <a:rPr lang="en-US" altLang="en-US" sz="2600"/>
              <a:t>For a poor selection, the recurrence relation is:</a:t>
            </a:r>
            <a:br>
              <a:rPr lang="en-US" altLang="en-US" sz="2600"/>
            </a:br>
            <a:r>
              <a:rPr lang="en-US" altLang="en-US" sz="2600"/>
              <a:t>		</a:t>
            </a:r>
            <a:r>
              <a:rPr lang="en-US" altLang="en-US" sz="2600" i="1"/>
              <a:t>T(n)  =  T(n-1)  +  const</a:t>
            </a:r>
            <a:r>
              <a:rPr lang="en-US" altLang="en-US" sz="2600"/>
              <a:t> ·</a:t>
            </a:r>
            <a:r>
              <a:rPr lang="en-US" altLang="en-US" sz="2600" i="1"/>
              <a:t> n</a:t>
            </a:r>
            <a:endParaRPr lang="en-US" altLang="en-US" sz="2600" i="1" baseline="-25000"/>
          </a:p>
          <a:p>
            <a:pPr eaLnBrk="1" hangingPunct="1">
              <a:buFontTx/>
              <a:buNone/>
            </a:pPr>
            <a:endParaRPr lang="en-US" altLang="en-US" sz="2600" i="1" baseline="-25000"/>
          </a:p>
          <a:p>
            <a:pPr eaLnBrk="1" hangingPunct="1"/>
            <a:endParaRPr lang="en-US" altLang="en-US" sz="2600"/>
          </a:p>
        </p:txBody>
      </p:sp>
      <p:sp>
        <p:nvSpPr>
          <p:cNvPr id="16388" name="Text Box 6">
            <a:extLst>
              <a:ext uri="{FF2B5EF4-FFF2-40B4-BE49-F238E27FC236}">
                <a16:creationId xmlns:a16="http://schemas.microsoft.com/office/drawing/2014/main" xmlns="" id="{137F9812-893D-4C91-930D-92352677A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953000"/>
            <a:ext cx="3581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The time it takes to sort one array containing </a:t>
            </a:r>
            <a:r>
              <a:rPr lang="en-US" altLang="en-US" sz="2400" i="1"/>
              <a:t>n</a:t>
            </a:r>
            <a:r>
              <a:rPr lang="en-US" altLang="en-US" sz="2400"/>
              <a:t>-1 elements</a:t>
            </a:r>
          </a:p>
        </p:txBody>
      </p:sp>
      <p:sp>
        <p:nvSpPr>
          <p:cNvPr id="16389" name="Text Box 7">
            <a:extLst>
              <a:ext uri="{FF2B5EF4-FFF2-40B4-BE49-F238E27FC236}">
                <a16:creationId xmlns:a16="http://schemas.microsoft.com/office/drawing/2014/main" xmlns="" id="{A3D842CD-4FAD-4F37-8F0B-73E11BC88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953000"/>
            <a:ext cx="411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Time it takes to split the array into 2 parts where </a:t>
            </a:r>
            <a:r>
              <a:rPr lang="en-US" altLang="en-US" sz="2400" i="1"/>
              <a:t>const</a:t>
            </a:r>
            <a:r>
              <a:rPr lang="en-US" altLang="en-US" sz="2400"/>
              <a:t> is a positive constant</a:t>
            </a:r>
          </a:p>
        </p:txBody>
      </p:sp>
      <p:sp>
        <p:nvSpPr>
          <p:cNvPr id="16390" name="Line 8">
            <a:extLst>
              <a:ext uri="{FF2B5EF4-FFF2-40B4-BE49-F238E27FC236}">
                <a16:creationId xmlns:a16="http://schemas.microsoft.com/office/drawing/2014/main" xmlns="" id="{4F809682-7F10-49B2-9A29-0BB9AB3AB8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572000"/>
            <a:ext cx="1600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9">
            <a:extLst>
              <a:ext uri="{FF2B5EF4-FFF2-40B4-BE49-F238E27FC236}">
                <a16:creationId xmlns:a16="http://schemas.microsoft.com/office/drawing/2014/main" xmlns="" id="{5884F145-7E9C-4458-B88F-2AC2DD10E9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4572000"/>
            <a:ext cx="1600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F42E1E94-7E7D-4A41-A4AE-1F5D43873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QuickSort Analysis</a:t>
            </a:r>
            <a:r>
              <a:rPr lang="en-US" altLang="en-US" sz="2600"/>
              <a:t> (cont’d)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BD0480FE-4DD1-46DC-BDDB-9324ABFCF4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/>
              <a:t>QuickSort seems like an ineffecient MergeSort.</a:t>
            </a:r>
          </a:p>
          <a:p>
            <a:pPr eaLnBrk="1" hangingPunct="1"/>
            <a:r>
              <a:rPr lang="en-US" altLang="en-US" sz="2600"/>
              <a:t>To improve QuickSort, we need to choose </a:t>
            </a:r>
            <a:r>
              <a:rPr lang="en-US" altLang="en-US" sz="2600" i="1"/>
              <a:t>m</a:t>
            </a:r>
            <a:r>
              <a:rPr lang="en-US" altLang="en-US" sz="2600"/>
              <a:t> to be a good ‘splitter.’</a:t>
            </a:r>
          </a:p>
          <a:p>
            <a:pPr eaLnBrk="1" hangingPunct="1"/>
            <a:r>
              <a:rPr lang="en-US" altLang="en-US" sz="2600"/>
              <a:t>It can be proven that to achieve O(</a:t>
            </a:r>
            <a:r>
              <a:rPr lang="en-US" altLang="en-US" sz="2600" i="1"/>
              <a:t>n </a:t>
            </a:r>
            <a:r>
              <a:rPr lang="en-US" altLang="en-US" sz="2600"/>
              <a:t>log </a:t>
            </a:r>
            <a:r>
              <a:rPr lang="en-US" altLang="en-US" sz="2600" i="1"/>
              <a:t>n</a:t>
            </a:r>
            <a:r>
              <a:rPr lang="en-US" altLang="en-US" sz="2600"/>
              <a:t>) running time, we don’t need a perfect split, just reasonably good one.  In fact, if both subarrays are </a:t>
            </a:r>
            <a:r>
              <a:rPr lang="en-US" altLang="en-US" sz="2600" b="1"/>
              <a:t>at least of size </a:t>
            </a:r>
            <a:r>
              <a:rPr lang="en-US" altLang="en-US" sz="2600" b="1" i="1"/>
              <a:t>n/4</a:t>
            </a:r>
            <a:r>
              <a:rPr lang="en-US" altLang="en-US" sz="2600"/>
              <a:t>, then running time will be O(</a:t>
            </a:r>
            <a:r>
              <a:rPr lang="en-US" altLang="en-US" sz="2600" i="1"/>
              <a:t>n </a:t>
            </a:r>
            <a:r>
              <a:rPr lang="en-US" altLang="en-US" sz="2600"/>
              <a:t>log </a:t>
            </a:r>
            <a:r>
              <a:rPr lang="en-US" altLang="en-US" sz="2600" i="1"/>
              <a:t>n</a:t>
            </a:r>
            <a:r>
              <a:rPr lang="en-US" altLang="en-US" sz="2600"/>
              <a:t>).</a:t>
            </a:r>
          </a:p>
          <a:p>
            <a:pPr eaLnBrk="1" hangingPunct="1"/>
            <a:r>
              <a:rPr lang="en-US" altLang="en-US" sz="2600"/>
              <a:t>This implies that </a:t>
            </a:r>
            <a:r>
              <a:rPr lang="en-US" altLang="en-US" sz="2600" b="1"/>
              <a:t>half of the choices</a:t>
            </a:r>
            <a:r>
              <a:rPr lang="en-US" altLang="en-US" sz="2600"/>
              <a:t> of </a:t>
            </a:r>
            <a:r>
              <a:rPr lang="en-US" altLang="en-US" sz="2600" i="1"/>
              <a:t>m</a:t>
            </a:r>
            <a:r>
              <a:rPr lang="en-US" altLang="en-US" sz="2600"/>
              <a:t> make good splitters.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F921552B-25B4-4038-AC04-01C400701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Randomized Approach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9ABF0EC9-2366-4260-8FFE-5D5774B56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 improve QuickSort, </a:t>
            </a:r>
            <a:r>
              <a:rPr lang="en-US" altLang="en-US" b="1" i="1"/>
              <a:t>randomly</a:t>
            </a:r>
            <a:r>
              <a:rPr lang="en-US" altLang="en-US"/>
              <a:t> select </a:t>
            </a:r>
            <a:r>
              <a:rPr lang="en-US" altLang="en-US" i="1"/>
              <a:t>m</a:t>
            </a:r>
            <a:r>
              <a:rPr lang="en-US" altLang="en-US"/>
              <a:t>.</a:t>
            </a:r>
          </a:p>
          <a:p>
            <a:pPr eaLnBrk="1" hangingPunct="1"/>
            <a:r>
              <a:rPr lang="en-US" altLang="en-US"/>
              <a:t>Since half of the elements will be good splitters, if we choose </a:t>
            </a:r>
            <a:r>
              <a:rPr lang="en-US" altLang="en-US" i="1"/>
              <a:t>m</a:t>
            </a:r>
            <a:r>
              <a:rPr lang="en-US" altLang="en-US"/>
              <a:t> at random we will get a 50% chance that </a:t>
            </a:r>
            <a:r>
              <a:rPr lang="en-US" altLang="en-US" i="1"/>
              <a:t>m</a:t>
            </a:r>
            <a:r>
              <a:rPr lang="en-US" altLang="en-US"/>
              <a:t> will be a good choice.</a:t>
            </a:r>
          </a:p>
          <a:p>
            <a:pPr eaLnBrk="1" hangingPunct="1"/>
            <a:r>
              <a:rPr lang="en-US" altLang="en-US"/>
              <a:t>This approach will make sure that no matter what input is received, the expected running time is small.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9982F5D2-4338-455B-A8F8-3BD878396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The RandomizedQuickSort Algorithm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D725C010-1F19-432B-B4C7-2DF84923C4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 u="sng">
                <a:latin typeface="Lucida Sans Unicode" panose="020B0602030504020204" pitchFamily="34" charset="0"/>
              </a:rPr>
              <a:t>RandomizedQuickSort</a:t>
            </a:r>
            <a:r>
              <a:rPr lang="en-US" altLang="en-US" sz="2300" u="sng">
                <a:latin typeface="Lucida Sans Unicode" panose="020B0602030504020204" pitchFamily="34" charset="0"/>
              </a:rPr>
              <a:t>(</a:t>
            </a:r>
            <a:r>
              <a:rPr lang="en-US" altLang="en-US" sz="2300" b="1" u="sng">
                <a:latin typeface="Lucida Sans Unicode" panose="020B0602030504020204" pitchFamily="34" charset="0"/>
              </a:rPr>
              <a:t>c</a:t>
            </a:r>
            <a:r>
              <a:rPr lang="en-US" altLang="en-US" sz="2300" u="sng">
                <a:latin typeface="Lucida Sans Unicode" panose="020B0602030504020204" pitchFamily="34" charset="0"/>
              </a:rPr>
              <a:t>)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</a:rPr>
              <a:t>if</a:t>
            </a:r>
            <a:r>
              <a:rPr lang="en-US" altLang="en-US" sz="2300">
                <a:latin typeface="Lucida Sans Unicode" panose="020B0602030504020204" pitchFamily="34" charset="0"/>
              </a:rPr>
              <a:t> </a:t>
            </a:r>
            <a:r>
              <a:rPr lang="en-US" altLang="en-US" sz="2300" b="1">
                <a:latin typeface="Lucida Sans Unicode" panose="020B0602030504020204" pitchFamily="34" charset="0"/>
              </a:rPr>
              <a:t>c</a:t>
            </a:r>
            <a:r>
              <a:rPr lang="en-US" altLang="en-US" sz="2300">
                <a:latin typeface="Lucida Sans Unicode" panose="020B0602030504020204" pitchFamily="34" charset="0"/>
              </a:rPr>
              <a:t> consists of a single element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</a:rPr>
              <a:t>	</a:t>
            </a:r>
            <a:r>
              <a:rPr lang="en-US" altLang="en-US" sz="2300" b="1">
                <a:latin typeface="Lucida Sans Unicode" panose="020B0602030504020204" pitchFamily="34" charset="0"/>
              </a:rPr>
              <a:t>return c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</a:rPr>
              <a:t>Choose element </a:t>
            </a:r>
            <a:r>
              <a:rPr lang="en-US" altLang="en-US" sz="2300" i="1">
                <a:solidFill>
                  <a:srgbClr val="FF0000"/>
                </a:solidFill>
                <a:latin typeface="Lucida Sans Unicode" panose="020B0602030504020204" pitchFamily="34" charset="0"/>
              </a:rPr>
              <a:t>m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</a:rPr>
              <a:t> uniformly at random from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300" b="1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Determine the set of elements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smaller than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Determine the set of elements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larger than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RandomizedQuickSort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(</a:t>
            </a:r>
            <a:r>
              <a:rPr lang="en-US" altLang="en-US" sz="2300" b="1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RandomizedQuickSort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(</a:t>
            </a:r>
            <a:r>
              <a:rPr lang="en-US" altLang="en-US" sz="2300" b="1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solidFill>
                  <a:srgbClr val="FF0000"/>
                </a:solidFill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Combine 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small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, </a:t>
            </a:r>
            <a:r>
              <a:rPr lang="en-US" altLang="en-US" sz="2300" i="1">
                <a:latin typeface="Lucida Sans Unicode" panose="020B0602030504020204" pitchFamily="34" charset="0"/>
                <a:sym typeface="Wingdings" panose="05000000000000000000" pitchFamily="2" charset="2"/>
              </a:rPr>
              <a:t>m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, and 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large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into a single array,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sorted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return</a:t>
            </a:r>
            <a:r>
              <a:rPr lang="en-US" altLang="en-US" sz="2300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300" b="1">
                <a:latin typeface="Lucida Sans Unicode" panose="020B0602030504020204" pitchFamily="34" charset="0"/>
                <a:sym typeface="Wingdings" panose="05000000000000000000" pitchFamily="2" charset="2"/>
              </a:rPr>
              <a:t>c</a:t>
            </a:r>
            <a:r>
              <a:rPr lang="en-US" altLang="en-US" sz="23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sorted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eriod"/>
            </a:pPr>
            <a:endParaRPr lang="en-US" altLang="en-US" sz="2100" i="1" baseline="-25000">
              <a:sym typeface="Wingdings" panose="05000000000000000000" pitchFamily="2" charset="2"/>
            </a:endParaRPr>
          </a:p>
          <a:p>
            <a:pPr marL="495300" indent="-495300" algn="r" eaLnBrk="1" hangingPunct="1">
              <a:lnSpc>
                <a:spcPct val="90000"/>
              </a:lnSpc>
              <a:buFontTx/>
              <a:buNone/>
            </a:pPr>
            <a:r>
              <a:rPr lang="en-US" altLang="en-US" sz="1200" i="1">
                <a:sym typeface="Wingdings" panose="05000000000000000000" pitchFamily="2" charset="2"/>
              </a:rPr>
              <a:t>*Lines Highlighted in red indicate the differences between QuickSort and and RandomizedQuickSort </a:t>
            </a:r>
          </a:p>
          <a:p>
            <a:pPr marL="495300" indent="-495300" eaLnBrk="1" hangingPunct="1">
              <a:lnSpc>
                <a:spcPct val="90000"/>
              </a:lnSpc>
            </a:pPr>
            <a:endParaRPr lang="en-US" altLang="en-US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9706D41F-6277-40F5-84E1-0880B37F0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RandomizedQuickSort Analysis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0186E9FA-A54C-4121-898F-017D4797F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pPr eaLnBrk="1" hangingPunct="1"/>
            <a:r>
              <a:rPr lang="en-US" altLang="en-US"/>
              <a:t>Worst case runtime: O(</a:t>
            </a:r>
            <a:r>
              <a:rPr lang="en-US" altLang="en-US" i="1"/>
              <a:t>n</a:t>
            </a:r>
            <a:r>
              <a:rPr lang="en-US" altLang="en-US" baseline="30000"/>
              <a:t>2</a:t>
            </a:r>
            <a:r>
              <a:rPr lang="en-US" altLang="en-US"/>
              <a:t>).</a:t>
            </a:r>
          </a:p>
          <a:p>
            <a:pPr eaLnBrk="1" hangingPunct="1"/>
            <a:r>
              <a:rPr lang="en-US" altLang="en-US" b="1" i="1"/>
              <a:t>Expected runtime</a:t>
            </a:r>
            <a:r>
              <a:rPr lang="en-US" altLang="en-US"/>
              <a:t>: O(</a:t>
            </a:r>
            <a:r>
              <a:rPr lang="en-US" altLang="en-US" i="1"/>
              <a:t>n</a:t>
            </a:r>
            <a:r>
              <a:rPr lang="en-US" altLang="en-US"/>
              <a:t> log </a:t>
            </a:r>
            <a:r>
              <a:rPr lang="en-US" altLang="en-US" i="1"/>
              <a:t>n</a:t>
            </a:r>
            <a:r>
              <a:rPr lang="en-US" altLang="en-US"/>
              <a:t>).</a:t>
            </a:r>
          </a:p>
          <a:p>
            <a:pPr eaLnBrk="1" hangingPunct="1"/>
            <a:r>
              <a:rPr lang="en-US" altLang="en-US"/>
              <a:t>Expected runtime is a good measure of the performance of randomized algorithms, often more informative than worst case runtimes.</a:t>
            </a:r>
          </a:p>
          <a:p>
            <a:pPr eaLnBrk="1" hangingPunct="1"/>
            <a:r>
              <a:rPr lang="en-US" altLang="en-US"/>
              <a:t>RandomizedQuickSort will always return the correct answer, which offers a way to classify Randomized Algorithms.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63A53EC7-7E41-4999-A2A2-53B7DAB5A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Two Types of Randomized  Algorithms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79240756-6AFB-48D3-9699-0DD3E0AA0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Las Vegas Algorithms</a:t>
            </a:r>
            <a:r>
              <a:rPr lang="en-US" altLang="en-US"/>
              <a:t> – always produce the correct solution (</a:t>
            </a:r>
            <a:r>
              <a:rPr lang="en-US" altLang="en-US" i="1"/>
              <a:t>e.g</a:t>
            </a:r>
            <a:r>
              <a:rPr lang="en-US" altLang="en-US"/>
              <a:t>., RandomizedQuickSort).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 b="1"/>
              <a:t>Monte Carlo Algorithms</a:t>
            </a:r>
            <a:r>
              <a:rPr lang="en-US" altLang="en-US"/>
              <a:t> – do not always return the correct solution.</a:t>
            </a:r>
            <a:br>
              <a:rPr lang="en-US" altLang="en-US"/>
            </a:br>
            <a:endParaRPr lang="en-US" altLang="en-US"/>
          </a:p>
          <a:p>
            <a:pPr eaLnBrk="1" hangingPunct="1"/>
            <a:r>
              <a:rPr lang="en-US" altLang="en-US"/>
              <a:t>Las Vegas Algorithms are always preferred, but they are often hard to come by.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6A0DF13D-24D3-461D-8967-54B43582B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Motif Finding Problem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D971D358-070C-43CE-BCED-D70E7EE6B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/>
              <a:t>Motif (Median String) Finding Problem</a:t>
            </a:r>
            <a:r>
              <a:rPr lang="en-US" altLang="en-US"/>
              <a:t>: Given a list of </a:t>
            </a:r>
            <a:r>
              <a:rPr lang="en-US" altLang="en-US" i="1"/>
              <a:t>t</a:t>
            </a:r>
            <a:r>
              <a:rPr lang="en-US" altLang="en-US"/>
              <a:t> sequences each of length </a:t>
            </a:r>
            <a:r>
              <a:rPr lang="en-US" altLang="en-US" i="1"/>
              <a:t>n</a:t>
            </a:r>
            <a:r>
              <a:rPr lang="en-US" altLang="en-US"/>
              <a:t>, find the “best” pattern of length </a:t>
            </a:r>
            <a:r>
              <a:rPr lang="en-US" altLang="en-US" i="1"/>
              <a:t>l</a:t>
            </a:r>
            <a:r>
              <a:rPr lang="en-US" altLang="en-US"/>
              <a:t> that appears in each of the </a:t>
            </a:r>
            <a:r>
              <a:rPr lang="en-US" altLang="en-US" i="1"/>
              <a:t>t</a:t>
            </a:r>
            <a:r>
              <a:rPr lang="en-US" altLang="en-US"/>
              <a:t> sequences.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7155954D-51AD-4D38-AF36-E75FA3454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862EB49E-A92C-41CF-8913-7B762C2468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620000" cy="2590800"/>
          </a:xfrm>
        </p:spPr>
        <p:txBody>
          <a:bodyPr/>
          <a:lstStyle/>
          <a:p>
            <a:pPr eaLnBrk="1" hangingPunct="1"/>
            <a:r>
              <a:rPr lang="en-US" altLang="en-US"/>
              <a:t>Randomized QuickSort</a:t>
            </a:r>
          </a:p>
          <a:p>
            <a:pPr eaLnBrk="1" hangingPunct="1"/>
            <a:r>
              <a:rPr lang="en-US" altLang="en-US"/>
              <a:t>Greedy Profile Motif Search</a:t>
            </a:r>
          </a:p>
          <a:p>
            <a:pPr eaLnBrk="1" hangingPunct="1"/>
            <a:r>
              <a:rPr lang="en-US" altLang="en-US"/>
              <a:t>Gibbs Sampling</a:t>
            </a:r>
          </a:p>
          <a:p>
            <a:pPr eaLnBrk="1" hangingPunct="1"/>
            <a:r>
              <a:rPr lang="en-US" altLang="en-US"/>
              <a:t>Random Projections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0DCF909A-92F1-44E7-A206-0180B18CE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New Motif Finding Approach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1D571F95-47B8-4780-9C21-CA46FC321A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b="1"/>
              <a:t>Motif Search Problem</a:t>
            </a:r>
            <a:r>
              <a:rPr lang="en-US" altLang="en-US" sz="2600"/>
              <a:t>: Given a list of </a:t>
            </a:r>
            <a:r>
              <a:rPr lang="en-US" altLang="en-US" sz="2600" i="1"/>
              <a:t>t</a:t>
            </a:r>
            <a:r>
              <a:rPr lang="en-US" altLang="en-US" sz="2600"/>
              <a:t> sequences each of length </a:t>
            </a:r>
            <a:r>
              <a:rPr lang="en-US" altLang="en-US" sz="2600" i="1"/>
              <a:t>n</a:t>
            </a:r>
            <a:r>
              <a:rPr lang="en-US" altLang="en-US" sz="2600"/>
              <a:t>, find the “best” motif of length </a:t>
            </a:r>
            <a:r>
              <a:rPr lang="en-US" altLang="en-US" sz="2600" i="1"/>
              <a:t>l</a:t>
            </a:r>
            <a:r>
              <a:rPr lang="en-US" altLang="en-US" sz="2600"/>
              <a:t> that appears in each of the </a:t>
            </a:r>
            <a:r>
              <a:rPr lang="en-US" altLang="en-US" sz="2600" i="1"/>
              <a:t>t</a:t>
            </a:r>
            <a:r>
              <a:rPr lang="en-US" altLang="en-US" sz="2600"/>
              <a:t> sequences.</a:t>
            </a:r>
          </a:p>
          <a:p>
            <a:pPr eaLnBrk="1" hangingPunct="1"/>
            <a:r>
              <a:rPr lang="en-US" altLang="en-US" sz="2600" b="1"/>
              <a:t>Previously:</a:t>
            </a:r>
            <a:r>
              <a:rPr lang="en-US" altLang="en-US" sz="2600"/>
              <a:t> We solved the Motif Search Problem using the branch-and-bound or greedy/local search techniques or PMS.</a:t>
            </a:r>
          </a:p>
          <a:p>
            <a:pPr eaLnBrk="1" hangingPunct="1"/>
            <a:r>
              <a:rPr lang="en-US" altLang="en-US" sz="2600" b="1"/>
              <a:t>Now</a:t>
            </a:r>
            <a:r>
              <a:rPr lang="en-US" altLang="en-US" sz="2600"/>
              <a:t>: </a:t>
            </a:r>
            <a:r>
              <a:rPr lang="en-US" altLang="en-US" sz="2600" b="1">
                <a:solidFill>
                  <a:srgbClr val="FF0000"/>
                </a:solidFill>
              </a:rPr>
              <a:t>Randomly</a:t>
            </a:r>
            <a:r>
              <a:rPr lang="en-US" altLang="en-US" sz="2600"/>
              <a:t> select possible locations of motif instances and find a way to </a:t>
            </a:r>
            <a:r>
              <a:rPr lang="en-US" altLang="en-US" sz="2600">
                <a:solidFill>
                  <a:srgbClr val="FF0000"/>
                </a:solidFill>
              </a:rPr>
              <a:t>greedily change</a:t>
            </a:r>
            <a:r>
              <a:rPr lang="en-US" altLang="en-US" sz="2600"/>
              <a:t> these locations until we have converged to the hidden motif, </a:t>
            </a:r>
            <a:r>
              <a:rPr lang="en-US" altLang="en-US" sz="2600" i="1"/>
              <a:t>i.e</a:t>
            </a:r>
            <a:r>
              <a:rPr lang="en-US" altLang="en-US" sz="2600"/>
              <a:t>., a kind of local search approach.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68E9EDCB-5366-44C3-A90A-DF80D65C3A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Profiles Revisited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9B24A270-8505-4773-BFBD-58DB182E8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Let </a:t>
            </a:r>
            <a:r>
              <a:rPr lang="en-US" altLang="en-US" b="1"/>
              <a:t>s</a:t>
            </a:r>
            <a:r>
              <a:rPr lang="en-US" altLang="en-US"/>
              <a:t>=(</a:t>
            </a:r>
            <a:r>
              <a:rPr lang="en-US" altLang="en-US" i="1"/>
              <a:t>s</a:t>
            </a:r>
            <a:r>
              <a:rPr lang="en-US" altLang="en-US" i="1" baseline="-25000"/>
              <a:t>1</a:t>
            </a:r>
            <a:r>
              <a:rPr lang="en-US" altLang="en-US"/>
              <a:t>,...,</a:t>
            </a:r>
            <a:r>
              <a:rPr lang="en-US" altLang="en-US" i="1"/>
              <a:t>s</a:t>
            </a:r>
            <a:r>
              <a:rPr lang="en-US" altLang="en-US" i="1" baseline="-25000"/>
              <a:t>t</a:t>
            </a:r>
            <a:r>
              <a:rPr lang="en-US" altLang="en-US"/>
              <a:t>) be the set of starting positions for </a:t>
            </a:r>
            <a:r>
              <a:rPr lang="en-US" altLang="en-US" i="1"/>
              <a:t>l-</a:t>
            </a:r>
            <a:r>
              <a:rPr lang="en-US" altLang="en-US"/>
              <a:t>mers in our </a:t>
            </a:r>
            <a:r>
              <a:rPr lang="en-US" altLang="en-US" i="1"/>
              <a:t>t</a:t>
            </a:r>
            <a:r>
              <a:rPr lang="en-US" altLang="en-US"/>
              <a:t> sequences.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substrings corresponding to these starting positions will form: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</a:t>
            </a:r>
            <a:r>
              <a:rPr lang="en-US" altLang="en-US" i="1"/>
              <a:t>t</a:t>
            </a:r>
            <a:r>
              <a:rPr lang="en-US" altLang="en-US"/>
              <a:t> x </a:t>
            </a:r>
            <a:r>
              <a:rPr lang="en-US" altLang="en-US" i="1"/>
              <a:t>l</a:t>
            </a:r>
            <a:r>
              <a:rPr lang="en-US" altLang="en-US"/>
              <a:t> </a:t>
            </a:r>
            <a:r>
              <a:rPr lang="en-US" altLang="en-US" b="1" i="1"/>
              <a:t>alignment matrix</a:t>
            </a:r>
            <a:r>
              <a:rPr lang="en-US" altLang="en-US"/>
              <a:t>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- 4 x </a:t>
            </a:r>
            <a:r>
              <a:rPr lang="en-US" altLang="en-US" i="1"/>
              <a:t>l</a:t>
            </a:r>
            <a:r>
              <a:rPr lang="en-US" altLang="en-US"/>
              <a:t> </a:t>
            </a:r>
            <a:r>
              <a:rPr lang="en-US" altLang="en-US" b="1" i="1"/>
              <a:t>profile matrix</a:t>
            </a:r>
            <a:r>
              <a:rPr lang="en-US" altLang="en-US"/>
              <a:t>* </a:t>
            </a:r>
            <a:r>
              <a:rPr lang="en-US" altLang="en-US" b="1"/>
              <a:t>P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</a:pPr>
            <a:endParaRPr lang="en-US" altLang="en-US" sz="1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	*We make a special note that the profile matrix will be defined in terms of the frequency of letters, and not as the count of letters.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xmlns="" id="{69F80311-D3EE-4FB3-AEF2-DCD84E61C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/>
              <a:t>a</a:t>
            </a:r>
            <a:r>
              <a:rPr lang="en-US" altLang="en-US"/>
              <a:t>|</a:t>
            </a:r>
            <a:r>
              <a:rPr lang="en-US" altLang="en-US" b="1"/>
              <a:t>P</a:t>
            </a:r>
            <a:r>
              <a:rPr lang="en-US" altLang="en-US"/>
              <a:t>) is defined as the probability that an </a:t>
            </a:r>
            <a:r>
              <a:rPr lang="en-US" altLang="en-US" i="1"/>
              <a:t>l</a:t>
            </a:r>
            <a:r>
              <a:rPr lang="en-US" altLang="en-US"/>
              <a:t>-mer </a:t>
            </a:r>
            <a:r>
              <a:rPr lang="en-US" altLang="en-US" b="1"/>
              <a:t>a</a:t>
            </a:r>
            <a:r>
              <a:rPr lang="en-US" altLang="en-US"/>
              <a:t> was created by the profile </a:t>
            </a:r>
            <a:r>
              <a:rPr lang="en-US" altLang="en-US" b="1"/>
              <a:t>P</a:t>
            </a:r>
            <a:r>
              <a:rPr lang="en-US" altLang="en-US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</a:t>
            </a:r>
            <a:r>
              <a:rPr lang="en-US" altLang="en-US" b="1"/>
              <a:t>a</a:t>
            </a:r>
            <a:r>
              <a:rPr lang="en-US" altLang="en-US"/>
              <a:t> is very similar to the consensus string of </a:t>
            </a:r>
            <a:r>
              <a:rPr lang="en-US" altLang="en-US" b="1"/>
              <a:t>P</a:t>
            </a:r>
            <a:r>
              <a:rPr lang="en-US" altLang="en-US"/>
              <a:t> then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/>
              <a:t>a</a:t>
            </a:r>
            <a:r>
              <a:rPr lang="en-US" altLang="en-US"/>
              <a:t>|</a:t>
            </a:r>
            <a:r>
              <a:rPr lang="en-US" altLang="en-US" b="1"/>
              <a:t>P</a:t>
            </a:r>
            <a:r>
              <a:rPr lang="en-US" altLang="en-US"/>
              <a:t>)  will be high.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</a:t>
            </a:r>
            <a:r>
              <a:rPr lang="en-US" altLang="en-US" b="1"/>
              <a:t>a</a:t>
            </a:r>
            <a:r>
              <a:rPr lang="en-US" altLang="en-US"/>
              <a:t> is very different, then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/>
              <a:t>a</a:t>
            </a:r>
            <a:r>
              <a:rPr lang="en-US" altLang="en-US"/>
              <a:t>|</a:t>
            </a:r>
            <a:r>
              <a:rPr lang="en-US" altLang="en-US" b="1"/>
              <a:t>P</a:t>
            </a:r>
            <a:r>
              <a:rPr lang="en-US" altLang="en-US"/>
              <a:t>) will be low.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                                         </a:t>
            </a:r>
            <a:r>
              <a:rPr lang="en-US" altLang="en-US" i="1"/>
              <a:t>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 i="1"/>
              <a:t>                           </a:t>
            </a:r>
            <a:r>
              <a:rPr lang="en-US" altLang="en-US" sz="3200" i="1"/>
              <a:t>Prob</a:t>
            </a:r>
            <a:r>
              <a:rPr lang="en-US" altLang="en-US" sz="3200"/>
              <a:t>(</a:t>
            </a:r>
            <a:r>
              <a:rPr lang="en-US" altLang="en-US" sz="3200" b="1"/>
              <a:t>a</a:t>
            </a:r>
            <a:r>
              <a:rPr lang="en-US" altLang="en-US" sz="3200"/>
              <a:t>|</a:t>
            </a:r>
            <a:r>
              <a:rPr lang="en-US" altLang="en-US" sz="3200" b="1"/>
              <a:t>P</a:t>
            </a:r>
            <a:r>
              <a:rPr lang="en-US" altLang="en-US" sz="3200"/>
              <a:t>) =</a:t>
            </a:r>
            <a:r>
              <a:rPr lang="el-GR" altLang="en-US" sz="3200"/>
              <a:t>Π</a:t>
            </a:r>
            <a:r>
              <a:rPr lang="en-US" altLang="en-US" sz="3200"/>
              <a:t>  </a:t>
            </a:r>
            <a:r>
              <a:rPr lang="en-US" altLang="en-US" sz="3200" i="1"/>
              <a:t>p</a:t>
            </a:r>
            <a:r>
              <a:rPr lang="en-US" altLang="en-US" sz="3200" baseline="-25000"/>
              <a:t>a</a:t>
            </a:r>
            <a:r>
              <a:rPr lang="en-US" altLang="en-US" sz="3200" baseline="-50000"/>
              <a:t>i</a:t>
            </a:r>
            <a:r>
              <a:rPr lang="en-US" altLang="en-US" sz="3200"/>
              <a:t>,</a:t>
            </a:r>
            <a:r>
              <a:rPr lang="en-US" altLang="en-US" sz="3200" i="1" baseline="-25000"/>
              <a:t>i</a:t>
            </a:r>
            <a:endParaRPr lang="en-US" altLang="en-US" sz="3200" baseline="-25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200" baseline="-25000"/>
              <a:t>                                                              </a:t>
            </a:r>
            <a:r>
              <a:rPr lang="en-US" altLang="en-US" sz="3200" i="1" baseline="-25000"/>
              <a:t>i=1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xmlns="" id="{F69B0B23-8697-46D7-9587-001102213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Scoring Strings with a Profile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DA878308-2469-4F41-8E40-FC547AE88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Scoring Strings with a Profile</a:t>
            </a:r>
            <a:r>
              <a:rPr lang="en-US" altLang="en-US" sz="2600"/>
              <a:t> (cont’d)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1B23DCEA-8A3C-42AC-B900-6A6EC5155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600"/>
              <a:t>Given a profile: </a:t>
            </a:r>
            <a:r>
              <a:rPr lang="en-US" altLang="en-US" sz="2600" b="1"/>
              <a:t>P</a:t>
            </a:r>
            <a:r>
              <a:rPr lang="en-US" altLang="en-US" sz="2600"/>
              <a:t> =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65597" name="Group 61">
            <a:extLst>
              <a:ext uri="{FF2B5EF4-FFF2-40B4-BE49-F238E27FC236}">
                <a16:creationId xmlns:a16="http://schemas.microsoft.com/office/drawing/2014/main" xmlns="" id="{C521EDFD-80CF-41DB-B701-A9D46C841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43451"/>
              </p:ext>
            </p:extLst>
          </p:nvPr>
        </p:nvGraphicFramePr>
        <p:xfrm>
          <a:off x="990600" y="2286000"/>
          <a:ext cx="5791200" cy="1706576"/>
        </p:xfrm>
        <a:graphic>
          <a:graphicData uri="http://schemas.openxmlformats.org/drawingml/2006/table">
            <a:tbl>
              <a:tblPr firstRow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6670" name="Text Box 62">
            <a:extLst>
              <a:ext uri="{FF2B5EF4-FFF2-40B4-BE49-F238E27FC236}">
                <a16:creationId xmlns:a16="http://schemas.microsoft.com/office/drawing/2014/main" xmlns="" id="{B1533C14-0BFE-42E8-AA92-8E8BE20B9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800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200" i="1"/>
              <a:t>   Prob</a:t>
            </a:r>
            <a:r>
              <a:rPr lang="en-US" altLang="en-US" sz="2200"/>
              <a:t>(</a:t>
            </a:r>
            <a:r>
              <a:rPr lang="en-US" altLang="en-US" sz="2200" b="1"/>
              <a:t>aaacct</a:t>
            </a:r>
            <a:r>
              <a:rPr lang="en-US" altLang="en-US" sz="2200"/>
              <a:t>|</a:t>
            </a:r>
            <a:r>
              <a:rPr lang="en-US" altLang="en-US" sz="2200" b="1"/>
              <a:t>P</a:t>
            </a:r>
            <a:r>
              <a:rPr lang="en-US" altLang="en-US" sz="2200"/>
              <a:t>) = ??? </a:t>
            </a:r>
          </a:p>
        </p:txBody>
      </p:sp>
      <p:sp>
        <p:nvSpPr>
          <p:cNvPr id="26671" name="Text Box 63">
            <a:extLst>
              <a:ext uri="{FF2B5EF4-FFF2-40B4-BE49-F238E27FC236}">
                <a16:creationId xmlns:a16="http://schemas.microsoft.com/office/drawing/2014/main" xmlns="" id="{4DF445A1-1361-46A0-A243-FFE8CBCC0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563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The probability of the string </a:t>
            </a:r>
            <a:r>
              <a:rPr lang="en-US" altLang="en-US" sz="2200" b="1"/>
              <a:t>aaacct</a:t>
            </a:r>
            <a:r>
              <a:rPr lang="en-US" altLang="en-US" sz="2200"/>
              <a:t>: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xmlns="" id="{40453FD2-B6BA-41BD-AD37-A629DCB30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Scoring Strings with a Profile</a:t>
            </a:r>
            <a:r>
              <a:rPr lang="en-US" altLang="en-US" sz="2600"/>
              <a:t> (cont’d)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xmlns="" id="{582D69FA-44CB-43BB-8B87-84C2C6595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600"/>
              <a:t>Given a profile: </a:t>
            </a:r>
            <a:r>
              <a:rPr lang="en-US" altLang="en-US" sz="2600" b="1"/>
              <a:t>P</a:t>
            </a:r>
            <a:r>
              <a:rPr lang="en-US" altLang="en-US" sz="2600"/>
              <a:t> =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117764" name="Group 4">
            <a:extLst>
              <a:ext uri="{FF2B5EF4-FFF2-40B4-BE49-F238E27FC236}">
                <a16:creationId xmlns:a16="http://schemas.microsoft.com/office/drawing/2014/main" xmlns="" id="{0201607B-10D2-4DDA-B288-B277533E1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926618"/>
              </p:ext>
            </p:extLst>
          </p:nvPr>
        </p:nvGraphicFramePr>
        <p:xfrm>
          <a:off x="990600" y="2286000"/>
          <a:ext cx="5791200" cy="1706576"/>
        </p:xfrm>
        <a:graphic>
          <a:graphicData uri="http://schemas.openxmlformats.org/drawingml/2006/table">
            <a:tbl>
              <a:tblPr firstRow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7694" name="Text Box 46">
            <a:extLst>
              <a:ext uri="{FF2B5EF4-FFF2-40B4-BE49-F238E27FC236}">
                <a16:creationId xmlns:a16="http://schemas.microsoft.com/office/drawing/2014/main" xmlns="" id="{9CFB76AE-389E-4D49-969E-5504703AB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800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200" i="1"/>
              <a:t>   Prob</a:t>
            </a:r>
            <a:r>
              <a:rPr lang="en-US" altLang="en-US" sz="2200"/>
              <a:t>(</a:t>
            </a:r>
            <a:r>
              <a:rPr lang="en-US" altLang="en-US" sz="2200" b="1"/>
              <a:t>aaacct</a:t>
            </a:r>
            <a:r>
              <a:rPr lang="en-US" altLang="en-US" sz="2200"/>
              <a:t>|</a:t>
            </a:r>
            <a:r>
              <a:rPr lang="en-US" altLang="en-US" sz="2200" b="1"/>
              <a:t>P</a:t>
            </a:r>
            <a:r>
              <a:rPr lang="en-US" altLang="en-US" sz="2200"/>
              <a:t>) = 1/2 x 7/8 x 3/8 x 5/8 x 3/8 x 7/8 = .033646</a:t>
            </a:r>
          </a:p>
        </p:txBody>
      </p:sp>
      <p:sp>
        <p:nvSpPr>
          <p:cNvPr id="27695" name="Text Box 47">
            <a:extLst>
              <a:ext uri="{FF2B5EF4-FFF2-40B4-BE49-F238E27FC236}">
                <a16:creationId xmlns:a16="http://schemas.microsoft.com/office/drawing/2014/main" xmlns="" id="{D5B1A62C-CC2B-4CB6-89EC-584D36D98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563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The probability of the string </a:t>
            </a:r>
            <a:r>
              <a:rPr lang="en-US" altLang="en-US" sz="2200" b="1"/>
              <a:t>aaacct</a:t>
            </a:r>
            <a:r>
              <a:rPr lang="en-US" altLang="en-US" sz="2200"/>
              <a:t>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F1734CE1-6771-4410-B7B7-57BED7E66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Scoring Strings with a Profile</a:t>
            </a:r>
            <a:r>
              <a:rPr lang="en-US" altLang="en-US" sz="2600"/>
              <a:t> (cont’d)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B701301F-1AEA-4226-B53D-22BE96196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600"/>
              <a:t>Given a profile: </a:t>
            </a:r>
            <a:r>
              <a:rPr lang="en-US" altLang="en-US" sz="2600" b="1"/>
              <a:t>P</a:t>
            </a:r>
            <a:r>
              <a:rPr lang="en-US" altLang="en-US" sz="2600"/>
              <a:t> =</a:t>
            </a: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116740" name="Group 4">
            <a:extLst>
              <a:ext uri="{FF2B5EF4-FFF2-40B4-BE49-F238E27FC236}">
                <a16:creationId xmlns:a16="http://schemas.microsoft.com/office/drawing/2014/main" xmlns="" id="{228224B2-2354-441E-B22B-FCB7674B4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87905"/>
              </p:ext>
            </p:extLst>
          </p:nvPr>
        </p:nvGraphicFramePr>
        <p:xfrm>
          <a:off x="990600" y="2286000"/>
          <a:ext cx="5791200" cy="1706576"/>
        </p:xfrm>
        <a:graphic>
          <a:graphicData uri="http://schemas.openxmlformats.org/drawingml/2006/table">
            <a:tbl>
              <a:tblPr firstRow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8718" name="Text Box 46">
            <a:extLst>
              <a:ext uri="{FF2B5EF4-FFF2-40B4-BE49-F238E27FC236}">
                <a16:creationId xmlns:a16="http://schemas.microsoft.com/office/drawing/2014/main" xmlns="" id="{D205F8BC-83E5-4EB4-B7E0-372BB93E0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62600"/>
            <a:ext cx="777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200" i="1"/>
              <a:t>Prob</a:t>
            </a:r>
            <a:r>
              <a:rPr lang="en-US" altLang="en-US" sz="2200"/>
              <a:t>(</a:t>
            </a:r>
            <a:r>
              <a:rPr lang="en-US" altLang="en-US" sz="2200" b="1"/>
              <a:t>atacag</a:t>
            </a:r>
            <a:r>
              <a:rPr lang="en-US" altLang="en-US" sz="2200"/>
              <a:t>|</a:t>
            </a:r>
            <a:r>
              <a:rPr lang="en-US" altLang="en-US" sz="2200" b="1"/>
              <a:t>P</a:t>
            </a:r>
            <a:r>
              <a:rPr lang="en-US" altLang="en-US" sz="2200"/>
              <a:t>) = 1/2 x 1/8 x 3/8 x 5/8 x 1/8 x 1/8 = .001602</a:t>
            </a:r>
          </a:p>
        </p:txBody>
      </p:sp>
      <p:sp>
        <p:nvSpPr>
          <p:cNvPr id="28719" name="Text Box 47">
            <a:extLst>
              <a:ext uri="{FF2B5EF4-FFF2-40B4-BE49-F238E27FC236}">
                <a16:creationId xmlns:a16="http://schemas.microsoft.com/office/drawing/2014/main" xmlns="" id="{8E52D742-05C3-4944-9FE3-5450E85AA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648200"/>
            <a:ext cx="8001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</a:pPr>
            <a:r>
              <a:rPr lang="en-US" altLang="en-US" sz="2200" i="1"/>
              <a:t>   Prob</a:t>
            </a:r>
            <a:r>
              <a:rPr lang="en-US" altLang="en-US" sz="2200"/>
              <a:t>(</a:t>
            </a:r>
            <a:r>
              <a:rPr lang="en-US" altLang="en-US" sz="2200" b="1"/>
              <a:t>aaacct</a:t>
            </a:r>
            <a:r>
              <a:rPr lang="en-US" altLang="en-US" sz="2200"/>
              <a:t>|</a:t>
            </a:r>
            <a:r>
              <a:rPr lang="en-US" altLang="en-US" sz="2200" b="1"/>
              <a:t>P</a:t>
            </a:r>
            <a:r>
              <a:rPr lang="en-US" altLang="en-US" sz="2200"/>
              <a:t>) = 1/2 x 7/8 x 3/8 x 5/8 x 3/8 x 7/8 = .033646</a:t>
            </a:r>
          </a:p>
        </p:txBody>
      </p:sp>
      <p:sp>
        <p:nvSpPr>
          <p:cNvPr id="28720" name="Text Box 48">
            <a:extLst>
              <a:ext uri="{FF2B5EF4-FFF2-40B4-BE49-F238E27FC236}">
                <a16:creationId xmlns:a16="http://schemas.microsoft.com/office/drawing/2014/main" xmlns="" id="{9FAF261E-D70B-43DE-92CD-39ACAFC46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563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The probability of the string </a:t>
            </a:r>
            <a:r>
              <a:rPr lang="en-US" altLang="en-US" sz="2200" b="1"/>
              <a:t>aaacct</a:t>
            </a:r>
            <a:r>
              <a:rPr lang="en-US" altLang="en-US" sz="2200"/>
              <a:t>:</a:t>
            </a:r>
          </a:p>
        </p:txBody>
      </p:sp>
      <p:sp>
        <p:nvSpPr>
          <p:cNvPr id="28721" name="Text Box 49">
            <a:extLst>
              <a:ext uri="{FF2B5EF4-FFF2-40B4-BE49-F238E27FC236}">
                <a16:creationId xmlns:a16="http://schemas.microsoft.com/office/drawing/2014/main" xmlns="" id="{78D8E22A-49CF-4EB7-B7F1-AE0562EE3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7800"/>
            <a:ext cx="5562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Probability of a different string: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xmlns="" id="{AE071594-A072-4B74-8DBC-F83558055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P-Most Probable </a:t>
            </a:r>
            <a:r>
              <a:rPr lang="en-US" altLang="en-US" i="1"/>
              <a:t>l</a:t>
            </a:r>
            <a:r>
              <a:rPr lang="en-US" altLang="en-US"/>
              <a:t>-mer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xmlns="" id="{97E0E202-485A-4AFE-9E41-6E756F437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Define the </a:t>
            </a:r>
            <a:r>
              <a:rPr lang="en-US" altLang="en-US" sz="2600" b="1"/>
              <a:t>P</a:t>
            </a:r>
            <a:r>
              <a:rPr lang="en-US" altLang="en-US" sz="2600"/>
              <a:t>-most probable </a:t>
            </a:r>
            <a:r>
              <a:rPr lang="en-US" altLang="en-US" sz="2600" i="1"/>
              <a:t>l</a:t>
            </a:r>
            <a:r>
              <a:rPr lang="en-US" altLang="en-US" sz="2600"/>
              <a:t>-mer from a sequence as an </a:t>
            </a:r>
            <a:r>
              <a:rPr lang="en-US" altLang="en-US" sz="2600" i="1"/>
              <a:t>l</a:t>
            </a:r>
            <a:r>
              <a:rPr lang="en-US" altLang="en-US" sz="2600"/>
              <a:t>-mer in that sequence which has the highest probability of being created from the profile </a:t>
            </a:r>
            <a:r>
              <a:rPr lang="en-US" altLang="en-US" sz="2600" b="1"/>
              <a:t>P</a:t>
            </a:r>
            <a:r>
              <a:rPr lang="en-US" altLang="en-US" sz="260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/>
          </a:p>
        </p:txBody>
      </p:sp>
      <p:graphicFrame>
        <p:nvGraphicFramePr>
          <p:cNvPr id="49198" name="Group 46">
            <a:extLst>
              <a:ext uri="{FF2B5EF4-FFF2-40B4-BE49-F238E27FC236}">
                <a16:creationId xmlns:a16="http://schemas.microsoft.com/office/drawing/2014/main" xmlns="" id="{64828622-B49B-4302-9388-6A17A9429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71583"/>
              </p:ext>
            </p:extLst>
          </p:nvPr>
        </p:nvGraphicFramePr>
        <p:xfrm>
          <a:off x="2362200" y="3276600"/>
          <a:ext cx="5791200" cy="1706576"/>
        </p:xfrm>
        <a:graphic>
          <a:graphicData uri="http://schemas.openxmlformats.org/drawingml/2006/table">
            <a:tbl>
              <a:tblPr firstRow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9742" name="Text Box 47">
            <a:extLst>
              <a:ext uri="{FF2B5EF4-FFF2-40B4-BE49-F238E27FC236}">
                <a16:creationId xmlns:a16="http://schemas.microsoft.com/office/drawing/2014/main" xmlns="" id="{2EDB8F13-8DD5-44BC-8C8A-406E0D34C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810000"/>
            <a:ext cx="3276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/>
              <a:t>P</a:t>
            </a:r>
            <a:r>
              <a:rPr lang="en-US" altLang="en-US" sz="2600"/>
              <a:t>   =</a:t>
            </a:r>
          </a:p>
        </p:txBody>
      </p:sp>
      <p:sp>
        <p:nvSpPr>
          <p:cNvPr id="29743" name="Text Box 49">
            <a:extLst>
              <a:ext uri="{FF2B5EF4-FFF2-40B4-BE49-F238E27FC236}">
                <a16:creationId xmlns:a16="http://schemas.microsoft.com/office/drawing/2014/main" xmlns="" id="{2BC754D2-19E8-4AB3-A2D2-CF6EBB3FE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105400"/>
            <a:ext cx="7696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Given a sequence = ctataaaccttacatc, find the </a:t>
            </a:r>
            <a:r>
              <a:rPr lang="en-US" altLang="en-US" sz="2800" b="1">
                <a:latin typeface="Times New Roman" panose="02020603050405020304" pitchFamily="18" charset="0"/>
              </a:rPr>
              <a:t>P</a:t>
            </a:r>
            <a:r>
              <a:rPr lang="en-US" altLang="en-US" sz="2800">
                <a:latin typeface="Times New Roman" panose="02020603050405020304" pitchFamily="18" charset="0"/>
              </a:rPr>
              <a:t>-most probable </a:t>
            </a:r>
            <a:r>
              <a:rPr lang="en-US" altLang="en-US" sz="2800" i="1">
                <a:latin typeface="Times New Roman" panose="02020603050405020304" pitchFamily="18" charset="0"/>
              </a:rPr>
              <a:t>l</a:t>
            </a:r>
            <a:r>
              <a:rPr lang="en-US" altLang="en-US" sz="2800">
                <a:latin typeface="Times New Roman" panose="02020603050405020304" pitchFamily="18" charset="0"/>
              </a:rPr>
              <a:t>-mer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50">
            <a:extLst>
              <a:ext uri="{FF2B5EF4-FFF2-40B4-BE49-F238E27FC236}">
                <a16:creationId xmlns:a16="http://schemas.microsoft.com/office/drawing/2014/main" xmlns="" id="{A1F2DB3F-F2A3-4444-8E59-8B6C568CF0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876800"/>
            <a:ext cx="1447800" cy="457200"/>
          </a:xfrm>
          <a:prstGeom prst="rect">
            <a:avLst/>
          </a:prstGeom>
          <a:solidFill>
            <a:srgbClr val="A0A0C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3" name="Text Box 147">
            <a:extLst>
              <a:ext uri="{FF2B5EF4-FFF2-40B4-BE49-F238E27FC236}">
                <a16:creationId xmlns:a16="http://schemas.microsoft.com/office/drawing/2014/main" xmlns="" id="{DEC79CD6-9071-48A7-A9C0-754523BA9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876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Third try:  </a:t>
            </a:r>
            <a:r>
              <a:rPr lang="en-US" altLang="en-US" sz="2400" b="1"/>
              <a:t>c t a t a a a c c t t a c a t c</a:t>
            </a:r>
          </a:p>
        </p:txBody>
      </p:sp>
      <p:sp>
        <p:nvSpPr>
          <p:cNvPr id="30724" name="Rectangle 149">
            <a:extLst>
              <a:ext uri="{FF2B5EF4-FFF2-40B4-BE49-F238E27FC236}">
                <a16:creationId xmlns:a16="http://schemas.microsoft.com/office/drawing/2014/main" xmlns="" id="{EFD9D2C6-B299-4028-8A9E-F3A9934671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343400"/>
            <a:ext cx="1371600" cy="457200"/>
          </a:xfrm>
          <a:prstGeom prst="rect">
            <a:avLst/>
          </a:prstGeom>
          <a:solidFill>
            <a:srgbClr val="A0A0C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Text Box 146">
            <a:extLst>
              <a:ext uri="{FF2B5EF4-FFF2-40B4-BE49-F238E27FC236}">
                <a16:creationId xmlns:a16="http://schemas.microsoft.com/office/drawing/2014/main" xmlns="" id="{207578D2-2D6C-4D1B-BF87-420933DAD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3434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Second try:  </a:t>
            </a:r>
            <a:r>
              <a:rPr lang="en-US" altLang="en-US" sz="2400" b="1"/>
              <a:t>c t a t a a a c c t t a c a t c</a:t>
            </a:r>
          </a:p>
        </p:txBody>
      </p:sp>
      <p:sp>
        <p:nvSpPr>
          <p:cNvPr id="30726" name="Rectangle 148">
            <a:extLst>
              <a:ext uri="{FF2B5EF4-FFF2-40B4-BE49-F238E27FC236}">
                <a16:creationId xmlns:a16="http://schemas.microsoft.com/office/drawing/2014/main" xmlns="" id="{EEEF8383-C99D-4568-9578-E1155B88C9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810000"/>
            <a:ext cx="1371600" cy="457200"/>
          </a:xfrm>
          <a:prstGeom prst="rect">
            <a:avLst/>
          </a:prstGeom>
          <a:solidFill>
            <a:srgbClr val="A0A0C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7" name="Text Box 4">
            <a:extLst>
              <a:ext uri="{FF2B5EF4-FFF2-40B4-BE49-F238E27FC236}">
                <a16:creationId xmlns:a16="http://schemas.microsoft.com/office/drawing/2014/main" xmlns="" id="{EEE07664-572D-46AF-A989-9DB7C95B5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First try:  </a:t>
            </a:r>
            <a:r>
              <a:rPr lang="en-US" altLang="en-US" sz="2400" b="1"/>
              <a:t>c t a t a a a c c t t a c a t c</a:t>
            </a:r>
          </a:p>
        </p:txBody>
      </p:sp>
      <p:sp>
        <p:nvSpPr>
          <p:cNvPr id="30728" name="Rectangle 2">
            <a:extLst>
              <a:ext uri="{FF2B5EF4-FFF2-40B4-BE49-F238E27FC236}">
                <a16:creationId xmlns:a16="http://schemas.microsoft.com/office/drawing/2014/main" xmlns="" id="{1D3C79BD-A633-4617-8955-78E1559021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P-Most Probable </a:t>
            </a:r>
            <a:r>
              <a:rPr lang="en-US" altLang="en-US" i="1" dirty="0"/>
              <a:t>l</a:t>
            </a:r>
            <a:r>
              <a:rPr lang="en-US" altLang="en-US" dirty="0"/>
              <a:t>-</a:t>
            </a:r>
            <a:r>
              <a:rPr lang="en-US" altLang="en-US" dirty="0" err="1"/>
              <a:t>mer</a:t>
            </a:r>
            <a:r>
              <a:rPr lang="en-US" altLang="en-US" sz="2600" dirty="0"/>
              <a:t> (cont’d)</a:t>
            </a:r>
          </a:p>
        </p:txBody>
      </p:sp>
      <p:graphicFrame>
        <p:nvGraphicFramePr>
          <p:cNvPr id="66565" name="Group 5">
            <a:extLst>
              <a:ext uri="{FF2B5EF4-FFF2-40B4-BE49-F238E27FC236}">
                <a16:creationId xmlns:a16="http://schemas.microsoft.com/office/drawing/2014/main" xmlns="" id="{12ABD914-146B-4905-A51A-4DFAE4634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623561"/>
              </p:ext>
            </p:extLst>
          </p:nvPr>
        </p:nvGraphicFramePr>
        <p:xfrm>
          <a:off x="1219200" y="1447800"/>
          <a:ext cx="5791200" cy="1706576"/>
        </p:xfrm>
        <a:graphic>
          <a:graphicData uri="http://schemas.openxmlformats.org/drawingml/2006/table">
            <a:tbl>
              <a:tblPr firstRow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66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682" marB="456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682" marB="456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0771" name="Text Box 47">
            <a:extLst>
              <a:ext uri="{FF2B5EF4-FFF2-40B4-BE49-F238E27FC236}">
                <a16:creationId xmlns:a16="http://schemas.microsoft.com/office/drawing/2014/main" xmlns="" id="{BE023530-64FE-4FEF-B0F4-CF299E05B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21050"/>
            <a:ext cx="7086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/>
              <a:t>Find the </a:t>
            </a:r>
            <a:r>
              <a:rPr lang="en-US" altLang="en-US" sz="2600" i="1"/>
              <a:t>Prob</a:t>
            </a:r>
            <a:r>
              <a:rPr lang="en-US" altLang="en-US" sz="2600"/>
              <a:t>(</a:t>
            </a:r>
            <a:r>
              <a:rPr lang="en-US" altLang="en-US" sz="2600" b="1"/>
              <a:t>a</a:t>
            </a:r>
            <a:r>
              <a:rPr lang="en-US" altLang="en-US" sz="2600"/>
              <a:t>|</a:t>
            </a:r>
            <a:r>
              <a:rPr lang="en-US" altLang="en-US" sz="2600" b="1"/>
              <a:t>P</a:t>
            </a:r>
            <a:r>
              <a:rPr lang="en-US" altLang="en-US" sz="2600"/>
              <a:t>) of every possible 6-mer:  </a:t>
            </a:r>
          </a:p>
        </p:txBody>
      </p:sp>
      <p:sp>
        <p:nvSpPr>
          <p:cNvPr id="30772" name="Text Box 151">
            <a:extLst>
              <a:ext uri="{FF2B5EF4-FFF2-40B4-BE49-F238E27FC236}">
                <a16:creationId xmlns:a16="http://schemas.microsoft.com/office/drawing/2014/main" xmlns="" id="{D55852D9-186E-438E-8525-E66ADF9BF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38800"/>
            <a:ext cx="7239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/>
              <a:t>-Continue this process to evaluate every possible 6-mer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xmlns="" id="{E2154504-F362-4772-B08A-E903D12939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P-Most Probable </a:t>
            </a:r>
            <a:r>
              <a:rPr lang="en-US" altLang="en-US" i="1"/>
              <a:t>l</a:t>
            </a:r>
            <a:r>
              <a:rPr lang="en-US" altLang="en-US"/>
              <a:t>-mer</a:t>
            </a:r>
            <a:r>
              <a:rPr lang="en-US" altLang="en-US" sz="2600"/>
              <a:t> (cont’d)</a:t>
            </a:r>
          </a:p>
        </p:txBody>
      </p:sp>
      <p:graphicFrame>
        <p:nvGraphicFramePr>
          <p:cNvPr id="95311" name="Group 79">
            <a:extLst>
              <a:ext uri="{FF2B5EF4-FFF2-40B4-BE49-F238E27FC236}">
                <a16:creationId xmlns:a16="http://schemas.microsoft.com/office/drawing/2014/main" xmlns="" id="{6BB1F379-A35C-4192-B6B3-5C353DEF2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968430"/>
              </p:ext>
            </p:extLst>
          </p:nvPr>
        </p:nvGraphicFramePr>
        <p:xfrm>
          <a:off x="609600" y="2057400"/>
          <a:ext cx="8001000" cy="4038602"/>
        </p:xfrm>
        <a:graphic>
          <a:graphicData uri="http://schemas.openxmlformats.org/drawingml/2006/table">
            <a:tbl>
              <a:tblPr firstRow="1"/>
              <a:tblGrid>
                <a:gridCol w="281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String, Highlighted in 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3/8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tataaa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0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ataaac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1/8 x 3/8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taaacc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7/8 x 3/8 x 0 x 3/8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aaacct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3/8 x 5/8 x 3/8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aacctt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1/2 x 5/8 x 1/4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.0299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0 x 1/2 x 0 1/4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0 x 0 x 0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cttaca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0 x 0 x 3/8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ctataaacc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ttacat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3/8 x 5/8 x 1/8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31797" name="Text Box 61">
            <a:extLst>
              <a:ext uri="{FF2B5EF4-FFF2-40B4-BE49-F238E27FC236}">
                <a16:creationId xmlns:a16="http://schemas.microsoft.com/office/drawing/2014/main" xmlns="" id="{F3BEDAA1-5692-4C22-A979-ABC85BBB5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95400"/>
            <a:ext cx="7924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/>
              <a:t>Compute </a:t>
            </a:r>
            <a:r>
              <a:rPr lang="en-US" altLang="en-US" sz="2600" i="1"/>
              <a:t>prob</a:t>
            </a:r>
            <a:r>
              <a:rPr lang="en-US" altLang="en-US" sz="2600"/>
              <a:t>(</a:t>
            </a:r>
            <a:r>
              <a:rPr lang="en-US" altLang="en-US" sz="2600" b="1"/>
              <a:t>a</a:t>
            </a:r>
            <a:r>
              <a:rPr lang="en-US" altLang="en-US" sz="2600"/>
              <a:t>|</a:t>
            </a:r>
            <a:r>
              <a:rPr lang="en-US" altLang="en-US" sz="2600" b="1"/>
              <a:t>P</a:t>
            </a:r>
            <a:r>
              <a:rPr lang="en-US" altLang="en-US" sz="2600"/>
              <a:t>) for every possible 6-mer: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82993283-F111-4F3C-96B7-52F0B14D73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P-Most Probable </a:t>
            </a:r>
            <a:r>
              <a:rPr lang="en-US" altLang="en-US" i="1"/>
              <a:t>l</a:t>
            </a:r>
            <a:r>
              <a:rPr lang="en-US" altLang="en-US"/>
              <a:t>-mer</a:t>
            </a:r>
            <a:r>
              <a:rPr lang="en-US" altLang="en-US" sz="2600"/>
              <a:t> (cont’d)</a:t>
            </a:r>
          </a:p>
        </p:txBody>
      </p:sp>
      <p:graphicFrame>
        <p:nvGraphicFramePr>
          <p:cNvPr id="98307" name="Group 3">
            <a:extLst>
              <a:ext uri="{FF2B5EF4-FFF2-40B4-BE49-F238E27FC236}">
                <a16:creationId xmlns:a16="http://schemas.microsoft.com/office/drawing/2014/main" xmlns="" id="{8DE8231C-9308-4CB1-ACB2-EF19EEA2D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869792"/>
              </p:ext>
            </p:extLst>
          </p:nvPr>
        </p:nvGraphicFramePr>
        <p:xfrm>
          <a:off x="609600" y="2057400"/>
          <a:ext cx="8001000" cy="4038602"/>
        </p:xfrm>
        <a:graphic>
          <a:graphicData uri="http://schemas.openxmlformats.org/drawingml/2006/table">
            <a:tbl>
              <a:tblPr firstRow="1"/>
              <a:tblGrid>
                <a:gridCol w="2819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String, Highlighted in 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Calculations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3/8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tataaa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0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ataaac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1/8 x 3/8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taaacc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7/8 x 3/8 x 0 x 3/8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aaacct</a:t>
                      </a: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3/8 x 5/8 x 3/8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aacctt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7/8 x 1/2 x 5/8 x 1/4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.0299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acctta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 x 0 x 1/2 x 0 1/4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0 x 0 x 0 x 0 x 1/8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cttaca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0 x 0 x 3/8 x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ctataaacc</a:t>
                      </a: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ttacat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 x 1/8 x 3/8 x 5/8 x 1/8 x 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32821" name="Text Box 53">
            <a:extLst>
              <a:ext uri="{FF2B5EF4-FFF2-40B4-BE49-F238E27FC236}">
                <a16:creationId xmlns:a16="http://schemas.microsoft.com/office/drawing/2014/main" xmlns="" id="{370970C4-1F91-4E58-93D9-A5BF8CD14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95400"/>
            <a:ext cx="7543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/>
              <a:t>P-Most Probable 6-mer in the sequence is aaacct: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398CB734-85FA-4FEA-A22B-E1ED640DC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 - CHANGES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A6B34350-EFA4-4F4A-A0D4-4ADB7669F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Greedy Profile Motif Search – Animate “scoring a string with a profile” – Animate “P=most probable l-mer”</a:t>
            </a:r>
          </a:p>
          <a:p>
            <a:pPr eaLnBrk="1" hangingPunct="1"/>
            <a:r>
              <a:rPr lang="en-US" altLang="en-US"/>
              <a:t>Gibbs Sampler – Describe relative entropies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xmlns="" id="{9988030D-EA89-4EDB-BEAA-06CCB9A57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P-Most Probable </a:t>
            </a:r>
            <a:r>
              <a:rPr lang="en-US" altLang="en-US" i="1"/>
              <a:t>l</a:t>
            </a:r>
            <a:r>
              <a:rPr lang="en-US" altLang="en-US"/>
              <a:t>-mer</a:t>
            </a:r>
            <a:r>
              <a:rPr lang="en-US" altLang="en-US" sz="2600"/>
              <a:t> (cont’d)</a:t>
            </a:r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xmlns="" id="{BFC9697E-B7C8-49F5-8744-E8162377D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124200"/>
            <a:ext cx="586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>
                <a:latin typeface="Lucida Sans Unicode" panose="020B0602030504020204" pitchFamily="34" charset="0"/>
              </a:rPr>
              <a:t>ctat</a:t>
            </a:r>
            <a:r>
              <a:rPr lang="en-US" altLang="en-US" sz="3000" b="1">
                <a:solidFill>
                  <a:srgbClr val="FF0000"/>
                </a:solidFill>
                <a:latin typeface="Lucida Sans Unicode" panose="020B0602030504020204" pitchFamily="34" charset="0"/>
              </a:rPr>
              <a:t>aaacct</a:t>
            </a:r>
            <a:r>
              <a:rPr lang="en-US" altLang="en-US" sz="3000" b="1">
                <a:latin typeface="Lucida Sans Unicode" panose="020B0602030504020204" pitchFamily="34" charset="0"/>
              </a:rPr>
              <a:t>tacatc</a:t>
            </a:r>
          </a:p>
        </p:txBody>
      </p:sp>
      <p:sp>
        <p:nvSpPr>
          <p:cNvPr id="33796" name="Rectangle 47">
            <a:extLst>
              <a:ext uri="{FF2B5EF4-FFF2-40B4-BE49-F238E27FC236}">
                <a16:creationId xmlns:a16="http://schemas.microsoft.com/office/drawing/2014/main" xmlns="" id="{CC74E035-2936-48EB-B429-116C92BE3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10000"/>
            <a:ext cx="8077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/>
              <a:t>because </a:t>
            </a:r>
            <a:r>
              <a:rPr lang="en-US" altLang="en-US" sz="3000" i="1"/>
              <a:t>Prob</a:t>
            </a:r>
            <a:r>
              <a:rPr lang="en-US" altLang="en-US" sz="3000"/>
              <a:t>(</a:t>
            </a:r>
            <a:r>
              <a:rPr lang="en-US" altLang="en-US" sz="3000" b="1"/>
              <a:t>aaacct</a:t>
            </a:r>
            <a:r>
              <a:rPr lang="en-US" altLang="en-US" sz="3000"/>
              <a:t>|</a:t>
            </a:r>
            <a:r>
              <a:rPr lang="en-US" altLang="en-US" sz="3000" b="1"/>
              <a:t>P</a:t>
            </a:r>
            <a:r>
              <a:rPr lang="en-US" altLang="en-US" sz="3000"/>
              <a:t>) = .0336  is greater than the </a:t>
            </a:r>
            <a:r>
              <a:rPr lang="en-US" altLang="en-US" sz="3000" i="1"/>
              <a:t>Prob</a:t>
            </a:r>
            <a:r>
              <a:rPr lang="en-US" altLang="en-US" sz="3000"/>
              <a:t>(</a:t>
            </a:r>
            <a:r>
              <a:rPr lang="en-US" altLang="en-US" sz="3000" b="1"/>
              <a:t>a</a:t>
            </a:r>
            <a:r>
              <a:rPr lang="en-US" altLang="en-US" sz="3000"/>
              <a:t>|</a:t>
            </a:r>
            <a:r>
              <a:rPr lang="en-US" altLang="en-US" sz="3000" b="1"/>
              <a:t>P</a:t>
            </a:r>
            <a:r>
              <a:rPr lang="en-US" altLang="en-US" sz="3000"/>
              <a:t>) of any other 6-mer in the sequence.</a:t>
            </a:r>
          </a:p>
        </p:txBody>
      </p:sp>
      <p:sp>
        <p:nvSpPr>
          <p:cNvPr id="33797" name="Text Box 48">
            <a:extLst>
              <a:ext uri="{FF2B5EF4-FFF2-40B4-BE49-F238E27FC236}">
                <a16:creationId xmlns:a16="http://schemas.microsoft.com/office/drawing/2014/main" xmlns="" id="{8B728673-D700-4A32-ADAF-736A7FDD3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</a:rPr>
              <a:t>aaacct </a:t>
            </a:r>
            <a:r>
              <a:rPr lang="en-US" altLang="en-US" sz="3000"/>
              <a:t>is the </a:t>
            </a:r>
            <a:r>
              <a:rPr lang="en-US" altLang="en-US" sz="3000" b="1"/>
              <a:t>P</a:t>
            </a:r>
            <a:r>
              <a:rPr lang="en-US" altLang="en-US" sz="3000"/>
              <a:t>-most probable 6-mer in: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B84E2B0A-758D-4D48-AB69-E3175FE64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Dealing with Zeroes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xmlns="" id="{B0BD49DC-6F70-40D4-94FE-6D128C1AD4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In our toy example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/>
              <a:t>a|P</a:t>
            </a:r>
            <a:r>
              <a:rPr lang="en-US" altLang="en-US"/>
              <a:t>)=0 in many cases. In practice, there will be enough sequences so that the number of elements in the profile with a frequency of zero is small.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To avoid many entries with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/>
              <a:t>a|P</a:t>
            </a:r>
            <a:r>
              <a:rPr lang="en-US" altLang="en-US"/>
              <a:t>)=0, there exist techniques to equate zero to a very small number (called the </a:t>
            </a:r>
            <a:r>
              <a:rPr lang="en-US" altLang="en-US" i="1"/>
              <a:t>pseudo count</a:t>
            </a:r>
            <a:r>
              <a:rPr lang="en-US" altLang="en-US"/>
              <a:t>) so that one zero does not make the entire probability of a string zero (we will not address these techniques here).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xmlns="" id="{8E743DB5-E11D-42F1-A4EE-3D3C55F8B9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P-Most Probable </a:t>
            </a:r>
            <a:r>
              <a:rPr lang="en-US" altLang="en-US" sz="3200" i="1"/>
              <a:t>l</a:t>
            </a:r>
            <a:r>
              <a:rPr lang="en-US" altLang="en-US" sz="3200"/>
              <a:t>-mers in Many Sequences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xmlns="" id="{BDA87F14-43C9-414D-893A-7FCE13813D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600"/>
              <a:t>Find the </a:t>
            </a:r>
            <a:r>
              <a:rPr lang="en-US" altLang="en-US" sz="2600" b="1"/>
              <a:t>P</a:t>
            </a:r>
            <a:r>
              <a:rPr lang="en-US" altLang="en-US" sz="2600"/>
              <a:t>-most probable </a:t>
            </a:r>
            <a:r>
              <a:rPr lang="en-US" altLang="en-US" sz="2600" i="1"/>
              <a:t>l</a:t>
            </a:r>
            <a:r>
              <a:rPr lang="en-US" altLang="en-US" sz="2600"/>
              <a:t>-mer in each of the sequences.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xmlns="" id="{725E4087-72BC-4495-AE1F-3897C42AC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285875"/>
            <a:ext cx="4114800" cy="488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ctataaacgttacatc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atagcgattcgactg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cagcccagaaccct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cggtataccttacatc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tgcattcaatagctta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tatcctttccactcac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ctccaaatcctttaca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ggtcatcctttatcct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Lucida Console" panose="020B0609040504020204" pitchFamily="49" charset="0"/>
              </a:rPr>
              <a:t> </a:t>
            </a:r>
          </a:p>
        </p:txBody>
      </p:sp>
      <p:graphicFrame>
        <p:nvGraphicFramePr>
          <p:cNvPr id="99427" name="Group 99">
            <a:extLst>
              <a:ext uri="{FF2B5EF4-FFF2-40B4-BE49-F238E27FC236}">
                <a16:creationId xmlns:a16="http://schemas.microsoft.com/office/drawing/2014/main" xmlns="" id="{FD402AC8-EECC-4785-94C4-6B859611B7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45969258"/>
              </p:ext>
            </p:extLst>
          </p:nvPr>
        </p:nvGraphicFramePr>
        <p:xfrm>
          <a:off x="838200" y="3276600"/>
          <a:ext cx="3505200" cy="1631951"/>
        </p:xfrm>
        <a:graphic>
          <a:graphicData uri="http://schemas.openxmlformats.org/drawingml/2006/table">
            <a:tbl>
              <a:tblPr firstRow="1"/>
              <a:tblGrid>
                <a:gridCol w="368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64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19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19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5887" name="Text Box 100">
            <a:extLst>
              <a:ext uri="{FF2B5EF4-FFF2-40B4-BE49-F238E27FC236}">
                <a16:creationId xmlns:a16="http://schemas.microsoft.com/office/drawing/2014/main" xmlns="" id="{C59A7B42-6446-4474-BBEC-D0A0804D9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3673475"/>
            <a:ext cx="6937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P</a:t>
            </a:r>
            <a:r>
              <a:rPr lang="en-US" altLang="en-US"/>
              <a:t>=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xmlns="" id="{5EFA018B-2B83-468C-B999-647B545A3D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P-Most Probable </a:t>
            </a:r>
            <a:r>
              <a:rPr lang="en-US" altLang="en-US" sz="3800" i="1"/>
              <a:t>l</a:t>
            </a:r>
            <a:r>
              <a:rPr lang="en-US" altLang="en-US" sz="3800"/>
              <a:t>-mers in Many Sequences</a:t>
            </a:r>
            <a:r>
              <a:rPr lang="en-US" altLang="en-US" sz="2600"/>
              <a:t> (cont’d)</a:t>
            </a:r>
          </a:p>
        </p:txBody>
      </p:sp>
      <p:sp>
        <p:nvSpPr>
          <p:cNvPr id="36867" name="Text Box 5">
            <a:extLst>
              <a:ext uri="{FF2B5EF4-FFF2-40B4-BE49-F238E27FC236}">
                <a16:creationId xmlns:a16="http://schemas.microsoft.com/office/drawing/2014/main" xmlns="" id="{84CEEB6A-96E5-404A-AF5C-8EE3199C6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219200"/>
            <a:ext cx="3505200" cy="488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ctat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aaacgt</a:t>
            </a:r>
            <a:r>
              <a:rPr lang="en-US" altLang="en-US" sz="2400" b="1">
                <a:latin typeface="Lucida Console" panose="020B0609040504020204" pitchFamily="49" charset="0"/>
              </a:rPr>
              <a:t>tacatc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atagcg</a:t>
            </a:r>
            <a:r>
              <a:rPr lang="en-US" altLang="en-US" sz="2400" b="1">
                <a:latin typeface="Lucida Console" panose="020B0609040504020204" pitchFamily="49" charset="0"/>
              </a:rPr>
              <a:t>attcgactg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cagcccag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aaccct</a:t>
            </a:r>
            <a:endParaRPr lang="en-US" altLang="en-US" sz="2400" b="1">
              <a:latin typeface="Lucida Console" panose="020B0609040504020204" pitchFamily="49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cggt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gaacct</a:t>
            </a:r>
            <a:r>
              <a:rPr lang="en-US" altLang="en-US" sz="2400" b="1">
                <a:latin typeface="Lucida Console" panose="020B0609040504020204" pitchFamily="49" charset="0"/>
              </a:rPr>
              <a:t>tacatc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tgcattca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atagct</a:t>
            </a:r>
            <a:r>
              <a:rPr lang="en-US" altLang="en-US" sz="2400" b="1">
                <a:latin typeface="Lucida Console" panose="020B0609040504020204" pitchFamily="49" charset="0"/>
              </a:rPr>
              <a:t>ta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t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gtcctg</a:t>
            </a:r>
            <a:r>
              <a:rPr lang="en-US" altLang="en-US" sz="2400" b="1">
                <a:latin typeface="Lucida Console" panose="020B0609040504020204" pitchFamily="49" charset="0"/>
              </a:rPr>
              <a:t>tccactcac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ctccaa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atcctt</a:t>
            </a:r>
            <a:r>
              <a:rPr lang="en-US" altLang="en-US" sz="2400" b="1">
                <a:latin typeface="Lucida Console" panose="020B0609040504020204" pitchFamily="49" charset="0"/>
              </a:rPr>
              <a:t>taca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Lucida Console" panose="020B0609040504020204" pitchFamily="49" charset="0"/>
              </a:rPr>
              <a:t>ggtc</a:t>
            </a:r>
            <a:r>
              <a:rPr lang="en-US" altLang="en-US" sz="2400" b="1">
                <a:solidFill>
                  <a:srgbClr val="FF0000"/>
                </a:solidFill>
                <a:latin typeface="Lucida Console" panose="020B0609040504020204" pitchFamily="49" charset="0"/>
              </a:rPr>
              <a:t>tacctt</a:t>
            </a:r>
            <a:r>
              <a:rPr lang="en-US" altLang="en-US" sz="2400" b="1">
                <a:latin typeface="Lucida Console" panose="020B0609040504020204" pitchFamily="49" charset="0"/>
              </a:rPr>
              <a:t>tatcct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1"/>
              <a:t> </a:t>
            </a:r>
          </a:p>
        </p:txBody>
      </p:sp>
      <p:sp>
        <p:nvSpPr>
          <p:cNvPr id="36868" name="Text Box 140">
            <a:extLst>
              <a:ext uri="{FF2B5EF4-FFF2-40B4-BE49-F238E27FC236}">
                <a16:creationId xmlns:a16="http://schemas.microsoft.com/office/drawing/2014/main" xmlns="" id="{D0112E34-B38D-44AF-A338-4A5F9C92A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15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P</a:t>
            </a:r>
            <a:r>
              <a:rPr lang="en-US" altLang="en-US" sz="2400"/>
              <a:t>-Most Probable </a:t>
            </a:r>
            <a:r>
              <a:rPr lang="en-US" altLang="en-US" sz="2400" i="1"/>
              <a:t>l</a:t>
            </a:r>
            <a:r>
              <a:rPr lang="en-US" altLang="en-US" sz="2400"/>
              <a:t>-mers form a new profile</a:t>
            </a:r>
          </a:p>
        </p:txBody>
      </p:sp>
      <p:graphicFrame>
        <p:nvGraphicFramePr>
          <p:cNvPr id="100600" name="Group 248">
            <a:extLst>
              <a:ext uri="{FF2B5EF4-FFF2-40B4-BE49-F238E27FC236}">
                <a16:creationId xmlns:a16="http://schemas.microsoft.com/office/drawing/2014/main" xmlns="" id="{04553260-7F7E-4EEC-B525-CEEBACE99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380003"/>
              </p:ext>
            </p:extLst>
          </p:nvPr>
        </p:nvGraphicFramePr>
        <p:xfrm>
          <a:off x="304800" y="1828800"/>
          <a:ext cx="5029200" cy="3863979"/>
        </p:xfrm>
        <a:graphic>
          <a:graphicData uri="http://schemas.openxmlformats.org/drawingml/2006/table">
            <a:tbl>
              <a:tblPr firstRow="1"/>
              <a:tblGrid>
                <a:gridCol w="7191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429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FC4FF591-AA14-4925-A375-08F853C49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Comparing New and Old Profiles</a:t>
            </a:r>
            <a:endParaRPr lang="en-US" altLang="en-US" sz="2600"/>
          </a:p>
        </p:txBody>
      </p:sp>
      <p:sp>
        <p:nvSpPr>
          <p:cNvPr id="37891" name="Text Box 4">
            <a:extLst>
              <a:ext uri="{FF2B5EF4-FFF2-40B4-BE49-F238E27FC236}">
                <a16:creationId xmlns:a16="http://schemas.microsoft.com/office/drawing/2014/main" xmlns="" id="{6D0A450F-4A5B-4F32-8740-CFC28E9A8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150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Red</a:t>
            </a:r>
            <a:r>
              <a:rPr lang="en-US" altLang="en-US" sz="2400" b="1"/>
              <a:t> – frequency increased, </a:t>
            </a:r>
            <a:r>
              <a:rPr lang="en-US" altLang="en-US" sz="2400" b="1">
                <a:solidFill>
                  <a:srgbClr val="0000CC"/>
                </a:solidFill>
              </a:rPr>
              <a:t>Blue</a:t>
            </a:r>
            <a:r>
              <a:rPr lang="en-US" altLang="en-US" sz="2400" b="1"/>
              <a:t> – frequency descreased</a:t>
            </a:r>
            <a:endParaRPr lang="en-US" altLang="en-US" sz="2400"/>
          </a:p>
        </p:txBody>
      </p:sp>
      <p:graphicFrame>
        <p:nvGraphicFramePr>
          <p:cNvPr id="120986" name="Group 154">
            <a:extLst>
              <a:ext uri="{FF2B5EF4-FFF2-40B4-BE49-F238E27FC236}">
                <a16:creationId xmlns:a16="http://schemas.microsoft.com/office/drawing/2014/main" xmlns="" id="{3EA91A56-4022-4558-87A7-57549D032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7013"/>
              </p:ext>
            </p:extLst>
          </p:nvPr>
        </p:nvGraphicFramePr>
        <p:xfrm>
          <a:off x="304800" y="1524000"/>
          <a:ext cx="4953000" cy="3849690"/>
        </p:xfrm>
        <a:graphic>
          <a:graphicData uri="http://schemas.openxmlformats.org/drawingml/2006/table">
            <a:tbl>
              <a:tblPr firstRow="1"/>
              <a:tblGrid>
                <a:gridCol w="708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64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64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286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00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120992" name="Group 160">
            <a:extLst>
              <a:ext uri="{FF2B5EF4-FFF2-40B4-BE49-F238E27FC236}">
                <a16:creationId xmlns:a16="http://schemas.microsoft.com/office/drawing/2014/main" xmlns="" id="{757D627C-E8DA-4841-9929-0488715D4C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668384"/>
              </p:ext>
            </p:extLst>
          </p:nvPr>
        </p:nvGraphicFramePr>
        <p:xfrm>
          <a:off x="5486400" y="4038600"/>
          <a:ext cx="3505200" cy="1312864"/>
        </p:xfrm>
        <a:graphic>
          <a:graphicData uri="http://schemas.openxmlformats.org/drawingml/2006/table">
            <a:tbl>
              <a:tblPr firstRow="1"/>
              <a:tblGrid>
                <a:gridCol w="368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51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525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1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1/2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1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1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1/8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4D2556CE-A32E-4CC2-9041-C9FED0B59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Greedy Profile Motif Search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xmlns="" id="{B5DECF4D-C807-47A0-B831-25520D73C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683125"/>
          </a:xfrm>
        </p:spPr>
        <p:txBody>
          <a:bodyPr/>
          <a:lstStyle/>
          <a:p>
            <a:pPr marL="495300" indent="-495300"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Use P-most probable </a:t>
            </a:r>
            <a:r>
              <a:rPr lang="en-US" altLang="en-US" sz="2600" i="1"/>
              <a:t>l-</a:t>
            </a:r>
            <a:r>
              <a:rPr lang="en-US" altLang="en-US" sz="2600"/>
              <a:t>mers to adjust starting positions until we reach a “best” profile; this is the motif.</a:t>
            </a:r>
          </a:p>
          <a:p>
            <a:pPr marL="495300" indent="-495300" eaLnBrk="1" hangingPunct="1">
              <a:lnSpc>
                <a:spcPct val="90000"/>
              </a:lnSpc>
              <a:buFontTx/>
              <a:buNone/>
            </a:pPr>
            <a:endParaRPr lang="en-US" altLang="en-US" sz="1500"/>
          </a:p>
          <a:p>
            <a:pPr marL="495300" indent="-495300" eaLnBrk="1" hangingPunct="1">
              <a:lnSpc>
                <a:spcPct val="90000"/>
              </a:lnSpc>
              <a:buFontTx/>
              <a:buAutoNum type="arabicParenR"/>
            </a:pPr>
            <a:r>
              <a:rPr lang="en-US" altLang="en-US" sz="2600"/>
              <a:t>Select </a:t>
            </a:r>
            <a:r>
              <a:rPr lang="en-US" altLang="en-US" sz="2600" b="1"/>
              <a:t>random</a:t>
            </a:r>
            <a:r>
              <a:rPr lang="en-US" altLang="en-US" sz="2600"/>
              <a:t> starting positions in each sequence.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arenR" startAt="2"/>
            </a:pPr>
            <a:r>
              <a:rPr lang="en-US" altLang="en-US" sz="2600"/>
              <a:t>Create a profile </a:t>
            </a:r>
            <a:r>
              <a:rPr lang="en-US" altLang="en-US" sz="2600" b="1"/>
              <a:t>P</a:t>
            </a:r>
            <a:r>
              <a:rPr lang="en-US" altLang="en-US" sz="2600"/>
              <a:t> from the substrings (</a:t>
            </a:r>
            <a:r>
              <a:rPr lang="en-US" altLang="en-US" sz="2600" i="1"/>
              <a:t>i.e.</a:t>
            </a:r>
            <a:r>
              <a:rPr lang="en-US" altLang="en-US" sz="2600"/>
              <a:t>, </a:t>
            </a:r>
            <a:r>
              <a:rPr lang="en-US" altLang="en-US" sz="2600" i="1"/>
              <a:t>l</a:t>
            </a:r>
            <a:r>
              <a:rPr lang="en-US" altLang="en-US" sz="2600"/>
              <a:t>-mers)  at these starting positions.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arenR" startAt="2"/>
            </a:pPr>
            <a:r>
              <a:rPr lang="en-US" altLang="en-US" sz="2600"/>
              <a:t>Find the </a:t>
            </a:r>
            <a:r>
              <a:rPr lang="en-US" altLang="en-US" sz="2600" b="1"/>
              <a:t>P</a:t>
            </a:r>
            <a:r>
              <a:rPr lang="en-US" altLang="en-US" sz="2600"/>
              <a:t>-most probable </a:t>
            </a:r>
            <a:r>
              <a:rPr lang="en-US" altLang="en-US" sz="2600" i="1"/>
              <a:t>l</a:t>
            </a:r>
            <a:r>
              <a:rPr lang="en-US" altLang="en-US" sz="2600"/>
              <a:t>-mer </a:t>
            </a:r>
            <a:r>
              <a:rPr lang="en-US" altLang="en-US" sz="2600" b="1"/>
              <a:t>a </a:t>
            </a:r>
            <a:r>
              <a:rPr lang="en-US" altLang="en-US" sz="2600"/>
              <a:t>in each sequence and change the starting position to the starting position of </a:t>
            </a:r>
            <a:r>
              <a:rPr lang="en-US" altLang="en-US" sz="2600" b="1"/>
              <a:t>a</a:t>
            </a:r>
            <a:r>
              <a:rPr lang="en-US" altLang="en-US" sz="2600"/>
              <a:t>.</a:t>
            </a:r>
          </a:p>
          <a:p>
            <a:pPr marL="495300" indent="-495300" eaLnBrk="1" hangingPunct="1">
              <a:lnSpc>
                <a:spcPct val="90000"/>
              </a:lnSpc>
              <a:buFontTx/>
              <a:buAutoNum type="arabicParenR" startAt="2"/>
            </a:pPr>
            <a:r>
              <a:rPr lang="en-US" altLang="en-US" sz="2600"/>
              <a:t>Compute a new profile based on the new starting positions after each iteration and proceed until we cannot increase the </a:t>
            </a:r>
            <a:r>
              <a:rPr lang="en-US" altLang="en-US" sz="2600">
                <a:solidFill>
                  <a:schemeClr val="bg2"/>
                </a:solidFill>
              </a:rPr>
              <a:t>score</a:t>
            </a:r>
            <a:r>
              <a:rPr lang="en-US" altLang="en-US" sz="2600"/>
              <a:t> (or </a:t>
            </a:r>
            <a:r>
              <a:rPr lang="en-US" altLang="en-US" sz="2600">
                <a:solidFill>
                  <a:srgbClr val="0000CC"/>
                </a:solidFill>
              </a:rPr>
              <a:t>–entropy</a:t>
            </a:r>
            <a:r>
              <a:rPr lang="en-US" altLang="en-US" sz="2600"/>
              <a:t>) anymore.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D425796B-F322-484E-9AB4-EA98AAA8B3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GreedyProfileMotifSearch Algorithm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xmlns="" id="{7CD53E5F-2C43-465E-9BB3-0471AF098D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454525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b="1" u="sng">
                <a:latin typeface="Lucida Sans Unicode" panose="020B0602030504020204" pitchFamily="34" charset="0"/>
              </a:rPr>
              <a:t>GreedyProfileMotifSearch</a:t>
            </a:r>
            <a:r>
              <a:rPr lang="en-US" altLang="en-US" sz="2000" i="1" u="sng">
                <a:latin typeface="Lucida Sans Unicode" panose="020B0602030504020204" pitchFamily="34" charset="0"/>
              </a:rPr>
              <a:t>(DNA</a:t>
            </a:r>
            <a:r>
              <a:rPr lang="en-US" altLang="en-US" sz="2000" u="sng">
                <a:latin typeface="Lucida Sans Unicode" panose="020B0602030504020204" pitchFamily="34" charset="0"/>
              </a:rPr>
              <a:t>, </a:t>
            </a:r>
            <a:r>
              <a:rPr lang="en-US" altLang="en-US" sz="2000" i="1" u="sng">
                <a:latin typeface="Lucida Sans Unicode" panose="020B0602030504020204" pitchFamily="34" charset="0"/>
              </a:rPr>
              <a:t>t, n, l 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b="1">
                <a:latin typeface="Lucida Sans Unicode" panose="020B0602030504020204" pitchFamily="34" charset="0"/>
              </a:rPr>
              <a:t>	</a:t>
            </a:r>
            <a:r>
              <a:rPr lang="en-US" altLang="en-US" sz="2000">
                <a:latin typeface="Lucida Sans Unicode" panose="020B0602030504020204" pitchFamily="34" charset="0"/>
              </a:rPr>
              <a:t>Randomly select starting positions </a:t>
            </a:r>
            <a:r>
              <a:rPr lang="en-US" altLang="en-US" sz="2000" b="1">
                <a:latin typeface="Lucida Sans Unicode" panose="020B0602030504020204" pitchFamily="34" charset="0"/>
              </a:rPr>
              <a:t>s</a:t>
            </a:r>
            <a:r>
              <a:rPr lang="en-US" altLang="en-US" sz="2000">
                <a:latin typeface="Lucida Sans Unicode" panose="020B0602030504020204" pitchFamily="34" charset="0"/>
              </a:rPr>
              <a:t>=(</a:t>
            </a:r>
            <a:r>
              <a:rPr lang="en-US" altLang="en-US" sz="2000" i="1">
                <a:latin typeface="Lucida Sans Unicode" panose="020B0602030504020204" pitchFamily="34" charset="0"/>
              </a:rPr>
              <a:t>s</a:t>
            </a:r>
            <a:r>
              <a:rPr lang="en-US" altLang="en-US" sz="2000" i="1" baseline="-25000">
                <a:latin typeface="Lucida Sans Unicode" panose="020B0602030504020204" pitchFamily="34" charset="0"/>
              </a:rPr>
              <a:t>1</a:t>
            </a:r>
            <a:r>
              <a:rPr lang="en-US" altLang="en-US" sz="2000" i="1">
                <a:latin typeface="Lucida Sans Unicode" panose="020B0602030504020204" pitchFamily="34" charset="0"/>
              </a:rPr>
              <a:t>,…,s</a:t>
            </a:r>
            <a:r>
              <a:rPr lang="en-US" altLang="en-US" sz="2000" i="1" baseline="-25000">
                <a:latin typeface="Lucida Sans Unicode" panose="020B0602030504020204" pitchFamily="34" charset="0"/>
              </a:rPr>
              <a:t>t</a:t>
            </a:r>
            <a:r>
              <a:rPr lang="en-US" altLang="en-US" sz="2000">
                <a:latin typeface="Lucida Sans Unicode" panose="020B0602030504020204" pitchFamily="34" charset="0"/>
              </a:rPr>
              <a:t>) from </a:t>
            </a:r>
            <a:r>
              <a:rPr lang="en-US" altLang="en-US" sz="2000" i="1">
                <a:latin typeface="Lucida Sans Unicode" panose="020B0602030504020204" pitchFamily="34" charset="0"/>
              </a:rPr>
              <a:t>DNA</a:t>
            </a:r>
            <a:endParaRPr lang="en-US" altLang="en-US" sz="2000" b="1">
              <a:latin typeface="Lucida Sans Unicode" panose="020B0602030504020204" pitchFamily="34" charset="0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b="1">
                <a:latin typeface="Lucida Sans Unicode" panose="020B0602030504020204" pitchFamily="34" charset="0"/>
              </a:rPr>
              <a:t>	</a:t>
            </a:r>
            <a:r>
              <a:rPr lang="en-US" altLang="en-US" sz="2000" i="1">
                <a:latin typeface="Lucida Sans Unicode" panose="020B0602030504020204" pitchFamily="34" charset="0"/>
              </a:rPr>
              <a:t>bestScore</a:t>
            </a:r>
            <a:r>
              <a:rPr lang="en-US" altLang="en-US" sz="2000" b="1">
                <a:latin typeface="Lucida Sans Unicode" panose="020B0602030504020204" pitchFamily="34" charset="0"/>
              </a:rPr>
              <a:t> 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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0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	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while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Score(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s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,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DNA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 &gt; bestScore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</a:rPr>
              <a:t>        Form profile </a:t>
            </a:r>
            <a:r>
              <a:rPr lang="en-US" altLang="en-US" sz="2000" b="1">
                <a:latin typeface="Lucida Sans Unicode" panose="020B0602030504020204" pitchFamily="34" charset="0"/>
              </a:rPr>
              <a:t>P</a:t>
            </a:r>
            <a:r>
              <a:rPr lang="en-US" altLang="en-US" sz="2000">
                <a:latin typeface="Lucida Sans Unicode" panose="020B0602030504020204" pitchFamily="34" charset="0"/>
              </a:rPr>
              <a:t> from </a:t>
            </a:r>
            <a:r>
              <a:rPr lang="en-US" altLang="en-US" sz="2000" b="1">
                <a:latin typeface="Lucida Sans Unicode" panose="020B0602030504020204" pitchFamily="34" charset="0"/>
              </a:rPr>
              <a:t>s</a:t>
            </a:r>
            <a:endParaRPr lang="en-US" altLang="en-US" sz="2000" u="sng">
              <a:latin typeface="Lucida Sans Unicode" panose="020B0602030504020204" pitchFamily="34" charset="0"/>
              <a:sym typeface="Wingdings" panose="05000000000000000000" pitchFamily="2" charset="2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	  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bestScore 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 Score(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s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,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DNA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	   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for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 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i  1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 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to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t</a:t>
            </a:r>
            <a:endParaRPr lang="en-US" altLang="en-US" sz="2000">
              <a:latin typeface="Lucida Sans Unicode" panose="020B0602030504020204" pitchFamily="34" charset="0"/>
              <a:sym typeface="Wingdings" panose="05000000000000000000" pitchFamily="2" charset="2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	       Find a 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P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-most probable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l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-mer 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a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from the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i</a:t>
            </a:r>
            <a:r>
              <a:rPr lang="en-US" altLang="en-US" sz="2000" baseline="30000">
                <a:latin typeface="Lucida Sans Unicode" panose="020B0602030504020204" pitchFamily="34" charset="0"/>
                <a:sym typeface="Wingdings" panose="05000000000000000000" pitchFamily="2" charset="2"/>
              </a:rPr>
              <a:t>th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 sequence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	      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s</a:t>
            </a:r>
            <a:r>
              <a:rPr lang="en-US" altLang="en-US" sz="2000" i="1" baseline="-25000">
                <a:latin typeface="Lucida Sans Unicode" panose="020B0602030504020204" pitchFamily="34" charset="0"/>
                <a:sym typeface="Wingdings" panose="05000000000000000000" pitchFamily="2" charset="2"/>
              </a:rPr>
              <a:t>i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 starting position of 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a</a:t>
            </a:r>
            <a:endParaRPr lang="en-US" altLang="en-US" sz="2000">
              <a:latin typeface="Lucida Sans Unicode" panose="020B0602030504020204" pitchFamily="34" charset="0"/>
              <a:sym typeface="Wingdings" panose="05000000000000000000" pitchFamily="2" charset="2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latin typeface="Lucida Sans Unicode" panose="020B0602030504020204" pitchFamily="34" charset="0"/>
                <a:sym typeface="Wingdings" panose="05000000000000000000" pitchFamily="2" charset="2"/>
              </a:rPr>
              <a:t>	</a:t>
            </a:r>
            <a:r>
              <a:rPr lang="en-US" altLang="en-US" sz="2000" b="1">
                <a:latin typeface="Lucida Sans Unicode" panose="020B0602030504020204" pitchFamily="34" charset="0"/>
                <a:sym typeface="Wingdings" panose="05000000000000000000" pitchFamily="2" charset="2"/>
              </a:rPr>
              <a:t>return </a:t>
            </a:r>
            <a:r>
              <a:rPr lang="en-US" altLang="en-US" sz="2000" i="1">
                <a:latin typeface="Lucida Sans Unicode" panose="020B0602030504020204" pitchFamily="34" charset="0"/>
                <a:sym typeface="Wingdings" panose="05000000000000000000" pitchFamily="2" charset="2"/>
              </a:rPr>
              <a:t>bestScore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xmlns="" id="{3284A427-1E0A-4B05-AF54-215F1072C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GreedyProfileMotifSearch Analysis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657E4B61-9703-4D6F-8001-01F316B63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Since we choose starting positions randomly, there is little chance that our initial guesses will be close to an optimal motif.</a:t>
            </a:r>
          </a:p>
          <a:p>
            <a:pPr eaLnBrk="1" hangingPunct="1"/>
            <a:r>
              <a:rPr lang="en-US" altLang="en-US" sz="2800"/>
              <a:t>This is a hill-climbing algorithm. Hence, we will likely be stuck at local optima. Moreover, it seems to move very (or too) fast.</a:t>
            </a:r>
          </a:p>
          <a:p>
            <a:pPr eaLnBrk="1" hangingPunct="1"/>
            <a:r>
              <a:rPr lang="en-US" altLang="en-US" sz="2800"/>
              <a:t>In practice, this algorithm is run many times with the hope that random starting positions will be close to an optimum solution simply by chance.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xmlns="" id="{33567AC8-1E97-406F-A617-6FB410AAB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xmlns="" id="{26B894D6-0B83-47BD-9F51-78DE8E13A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GreedyProfileMotifSearch is probably not the best way to find motifs.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However, we can improve the algorithm by introducing </a:t>
            </a:r>
            <a:r>
              <a:rPr lang="en-US" altLang="en-US" sz="2800" b="1"/>
              <a:t>Gibbs Sampling</a:t>
            </a:r>
            <a:r>
              <a:rPr lang="en-US" altLang="en-US" sz="2800"/>
              <a:t>, an iterative procedure that discards one </a:t>
            </a:r>
            <a:r>
              <a:rPr lang="en-US" altLang="en-US" sz="2800" i="1"/>
              <a:t>l</a:t>
            </a:r>
            <a:r>
              <a:rPr lang="en-US" altLang="en-US" sz="2800"/>
              <a:t>-mer from the motif instances after each iteration and replaces it with a new one.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Gibbs Sampling proceeds more slowly and chooses new </a:t>
            </a:r>
            <a:r>
              <a:rPr lang="en-US" altLang="en-US" sz="2800" i="1"/>
              <a:t>l</a:t>
            </a:r>
            <a:r>
              <a:rPr lang="en-US" altLang="en-US" sz="2800"/>
              <a:t>-mers at random, increasing the odds that it will converge to the correct solution.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Related to </a:t>
            </a:r>
            <a:r>
              <a:rPr lang="en-US" altLang="en-US" sz="2800" b="1"/>
              <a:t>Simulated Annealing</a:t>
            </a:r>
            <a:r>
              <a:rPr lang="en-US" altLang="en-US" sz="2800"/>
              <a:t>, popular in CAD/VLSI.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xmlns="" id="{9AD499A2-5E81-4BAC-ACF0-146E289B5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/>
              <a:t>How Gibbs Sampling Works</a:t>
            </a:r>
            <a:endParaRPr lang="en-US" altLang="en-US" sz="260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xmlns="" id="{50BEF6E5-2FB2-4A91-B3C7-5B72621AB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86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900" dirty="0"/>
              <a:t>	</a:t>
            </a:r>
            <a:r>
              <a:rPr lang="en-US" altLang="en-US" sz="2400" dirty="0"/>
              <a:t>1)  </a:t>
            </a:r>
            <a:r>
              <a:rPr lang="en-US" altLang="en-US" sz="2400" dirty="0">
                <a:solidFill>
                  <a:srgbClr val="FF9933"/>
                </a:solidFill>
              </a:rPr>
              <a:t>Randomly</a:t>
            </a:r>
            <a:r>
              <a:rPr lang="en-US" altLang="en-US" sz="2400" dirty="0"/>
              <a:t> choose starting positions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b="1" dirty="0"/>
              <a:t>          s</a:t>
            </a:r>
            <a:r>
              <a:rPr lang="en-US" altLang="en-US" sz="2400" dirty="0"/>
              <a:t> = (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,...,</a:t>
            </a:r>
            <a:r>
              <a:rPr lang="en-US" altLang="en-US" sz="2400" i="1" dirty="0" err="1"/>
              <a:t>s</a:t>
            </a:r>
            <a:r>
              <a:rPr lang="en-US" altLang="en-US" sz="2400" i="1" baseline="-25000" dirty="0" err="1"/>
              <a:t>t</a:t>
            </a:r>
            <a:r>
              <a:rPr lang="en-US" altLang="en-US" sz="2400" dirty="0"/>
              <a:t>) and form the set of  </a:t>
            </a:r>
            <a:r>
              <a:rPr lang="en-US" altLang="en-US" sz="2400" i="1" dirty="0"/>
              <a:t>l</a:t>
            </a:r>
            <a:r>
              <a:rPr lang="en-US" altLang="en-US" sz="2400" dirty="0"/>
              <a:t>-</a:t>
            </a:r>
            <a:r>
              <a:rPr lang="en-US" altLang="en-US" sz="2400" dirty="0" err="1"/>
              <a:t>mers</a:t>
            </a:r>
            <a:r>
              <a:rPr lang="en-US" altLang="en-US" sz="2400" dirty="0"/>
              <a:t> associated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          with these starting positions.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    2)  </a:t>
            </a:r>
            <a:r>
              <a:rPr lang="en-US" altLang="en-US" sz="2400" dirty="0">
                <a:solidFill>
                  <a:srgbClr val="FF0000"/>
                </a:solidFill>
              </a:rPr>
              <a:t>Randomly</a:t>
            </a:r>
            <a:r>
              <a:rPr lang="en-US" altLang="en-US" sz="2400" dirty="0"/>
              <a:t> choose one of the </a:t>
            </a:r>
            <a:r>
              <a:rPr lang="en-US" altLang="en-US" sz="2400" i="1" dirty="0"/>
              <a:t>t</a:t>
            </a:r>
            <a:r>
              <a:rPr lang="en-US" altLang="en-US" sz="2400" dirty="0"/>
              <a:t> sequences.</a:t>
            </a:r>
          </a:p>
          <a:p>
            <a:pPr indent="-64008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	3)  Create a profile </a:t>
            </a:r>
            <a:r>
              <a:rPr lang="en-US" altLang="en-US" sz="2400" b="1" dirty="0"/>
              <a:t>P</a:t>
            </a:r>
            <a:r>
              <a:rPr lang="en-US" altLang="en-US" sz="2400" dirty="0"/>
              <a:t> from the other </a:t>
            </a:r>
            <a:r>
              <a:rPr lang="en-US" altLang="en-US" sz="2400" i="1" dirty="0"/>
              <a:t>t </a:t>
            </a:r>
            <a:r>
              <a:rPr lang="en-US" altLang="en-US" sz="2400" dirty="0"/>
              <a:t>-1 sequences            </a:t>
            </a:r>
          </a:p>
          <a:p>
            <a:pPr indent="-64008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           (</a:t>
            </a:r>
            <a:r>
              <a:rPr lang="en-US" altLang="en-US" sz="2400" i="1" dirty="0"/>
              <a:t>i.e</a:t>
            </a:r>
            <a:r>
              <a:rPr lang="en-US" altLang="en-US" sz="2400" dirty="0"/>
              <a:t>., their </a:t>
            </a:r>
            <a:r>
              <a:rPr lang="en-US" altLang="en-US" sz="2400" i="1" dirty="0"/>
              <a:t>l</a:t>
            </a:r>
            <a:r>
              <a:rPr lang="en-US" altLang="en-US" sz="2400" dirty="0"/>
              <a:t>-</a:t>
            </a:r>
            <a:r>
              <a:rPr lang="en-US" altLang="en-US" sz="2400" dirty="0" err="1"/>
              <a:t>mers</a:t>
            </a:r>
            <a:r>
              <a:rPr lang="en-US" altLang="en-US" sz="2400" dirty="0"/>
              <a:t>).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	4)  For each position in the removed sequence, 	calculate the probability that the </a:t>
            </a:r>
            <a:r>
              <a:rPr lang="en-US" altLang="en-US" sz="2400" i="1" dirty="0"/>
              <a:t>l</a:t>
            </a:r>
            <a:r>
              <a:rPr lang="en-US" altLang="en-US" sz="2400" dirty="0"/>
              <a:t>-</a:t>
            </a:r>
            <a:r>
              <a:rPr lang="en-US" altLang="en-US" sz="2400" dirty="0" err="1"/>
              <a:t>mer</a:t>
            </a:r>
            <a:r>
              <a:rPr lang="en-US" altLang="en-US" sz="2400" dirty="0"/>
              <a:t> starting at 	that position was generated by </a:t>
            </a:r>
            <a:r>
              <a:rPr lang="en-US" altLang="en-US" sz="2400" b="1" dirty="0"/>
              <a:t>P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	5)  Choose a new starting position for the removed 	sequence </a:t>
            </a:r>
            <a:r>
              <a:rPr lang="en-US" altLang="en-US" sz="2400" dirty="0">
                <a:solidFill>
                  <a:srgbClr val="FF0000"/>
                </a:solidFill>
              </a:rPr>
              <a:t>at random</a:t>
            </a:r>
            <a:r>
              <a:rPr lang="en-US" altLang="en-US" sz="2400" dirty="0"/>
              <a:t> based on the probabilities 	calculated in step 4.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dirty="0"/>
              <a:t>	6)  Repeat steps 2-5 until there is no improvement.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50FB4EDC-3B4E-4E2C-941B-33BCF022F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Randomized Algorithms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7A5CA05C-0E80-4B5D-B494-8629C1326A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Randomized algorithms make random rather than deterministic decisions.</a:t>
            </a:r>
          </a:p>
          <a:p>
            <a:pPr eaLnBrk="1" hangingPunct="1"/>
            <a:r>
              <a:rPr lang="en-US" altLang="en-US"/>
              <a:t>The main advantage is that no input can reliably produce worst-case results because the algorithm runs differently each time.</a:t>
            </a:r>
          </a:p>
          <a:p>
            <a:pPr eaLnBrk="1" hangingPunct="1"/>
            <a:r>
              <a:rPr lang="en-US" altLang="en-US"/>
              <a:t>These algorithms are commonly used in situations where no fast exact (deterministic) algorithm is known.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B0936DAB-E9E7-4676-A97C-43274E81A8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xmlns="" id="{33A29866-81E0-45B4-B483-DB25F8E55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u="sng"/>
              <a:t>Input</a:t>
            </a:r>
            <a:r>
              <a:rPr lang="en-US" altLang="en-US"/>
              <a:t>: 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t</a:t>
            </a:r>
            <a:r>
              <a:rPr lang="en-US" altLang="en-US"/>
              <a:t> = 5 sequences, motif length  </a:t>
            </a:r>
            <a:r>
              <a:rPr lang="en-US" altLang="en-US" i="1"/>
              <a:t>l</a:t>
            </a:r>
            <a:r>
              <a:rPr lang="en-US" altLang="en-US"/>
              <a:t> = 8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		1.  GTAAACAATATTTATAGC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		2.  AAAATTTACCTCGCAAGG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  	3.  CCGTACTGTCAAGCGTGG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  	4.  TGAGTAAACGACGTCCCA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Lucida Console" panose="020B0609040504020204" pitchFamily="49" charset="0"/>
              </a:rPr>
              <a:t>		5.  TACTTAACACCCTGTCAA</a:t>
            </a:r>
          </a:p>
          <a:p>
            <a:pPr eaLnBrk="1" hangingPunct="1"/>
            <a:endParaRPr lang="en-US" altLang="en-US" sz="2400">
              <a:latin typeface="Lucida Console" panose="020B0609040504020204" pitchFamily="49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xmlns="" id="{4817DA1D-2FEE-4F8C-95A3-1E122125EB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xmlns="" id="{8FAC8691-8FFD-4891-9014-6F33E3B394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/>
              <a:t>1)  Randomly choose starting positions, </a:t>
            </a:r>
            <a:r>
              <a:rPr lang="en-US" altLang="en-US" b="1" i="1"/>
              <a:t>s</a:t>
            </a:r>
            <a:r>
              <a:rPr lang="en-US" altLang="en-US" i="1"/>
              <a:t>=</a:t>
            </a:r>
            <a:r>
              <a:rPr lang="en-US" altLang="en-US"/>
              <a:t>(</a:t>
            </a:r>
            <a:r>
              <a:rPr lang="en-US" altLang="en-US" i="1"/>
              <a:t>s</a:t>
            </a:r>
            <a:r>
              <a:rPr lang="en-US" altLang="en-US" i="1" baseline="-25000"/>
              <a:t>1</a:t>
            </a:r>
            <a:r>
              <a:rPr lang="en-US" altLang="en-US" i="1"/>
              <a:t>,s</a:t>
            </a:r>
            <a:r>
              <a:rPr lang="en-US" altLang="en-US" i="1" baseline="-25000"/>
              <a:t>2</a:t>
            </a:r>
            <a:r>
              <a:rPr lang="en-US" altLang="en-US" i="1"/>
              <a:t>,s</a:t>
            </a:r>
            <a:r>
              <a:rPr lang="en-US" altLang="en-US" i="1" baseline="-25000"/>
              <a:t>3</a:t>
            </a:r>
            <a:r>
              <a:rPr lang="en-US" altLang="en-US" i="1"/>
              <a:t>,s</a:t>
            </a:r>
            <a:r>
              <a:rPr lang="en-US" altLang="en-US" i="1" baseline="-25000"/>
              <a:t>4</a:t>
            </a:r>
            <a:r>
              <a:rPr lang="en-US" altLang="en-US" i="1"/>
              <a:t>,s</a:t>
            </a:r>
            <a:r>
              <a:rPr lang="en-US" altLang="en-US" i="1" baseline="-25000"/>
              <a:t>5</a:t>
            </a:r>
            <a:r>
              <a:rPr lang="en-US" altLang="en-US"/>
              <a:t>) in the 5 sequences: </a:t>
            </a: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/>
              <a:t>		</a:t>
            </a: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=7</a:t>
            </a:r>
            <a:r>
              <a:rPr lang="en-US" altLang="en-US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GTAAAC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AATATTTA</a:t>
            </a:r>
            <a:r>
              <a:rPr lang="en-US" altLang="en-US" sz="2400">
                <a:latin typeface="Lucida Console" panose="020B0609040504020204" pitchFamily="49" charset="0"/>
              </a:rPr>
              <a:t>TAGC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=11</a:t>
            </a:r>
            <a:r>
              <a:rPr lang="en-US" altLang="en-US" sz="2100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AAAATTTACC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TTAGAAGG</a:t>
            </a: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3</a:t>
            </a:r>
            <a:r>
              <a:rPr lang="en-US" altLang="en-US" sz="2400" i="1"/>
              <a:t>=9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CCGTACTG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TCAAGCGT</a:t>
            </a:r>
            <a:r>
              <a:rPr lang="en-US" altLang="en-US" sz="2400">
                <a:latin typeface="Lucida Console" panose="020B0609040504020204" pitchFamily="49" charset="0"/>
              </a:rPr>
              <a:t>GG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4</a:t>
            </a:r>
            <a:r>
              <a:rPr lang="en-US" altLang="en-US" sz="2400" i="1"/>
              <a:t>=4</a:t>
            </a:r>
            <a:r>
              <a:rPr lang="en-US" altLang="en-US" sz="2100" i="1">
                <a:solidFill>
                  <a:schemeClr val="accent2"/>
                </a:solidFill>
              </a:rPr>
              <a:t> 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TGA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GTAAACGA</a:t>
            </a:r>
            <a:r>
              <a:rPr lang="en-US" altLang="en-US" sz="2400">
                <a:latin typeface="Lucida Console" panose="020B0609040504020204" pitchFamily="49" charset="0"/>
              </a:rPr>
              <a:t>CGTCCCA</a:t>
            </a:r>
          </a:p>
          <a:p>
            <a:pPr marL="0" indent="0" eaLnBrk="1" hangingPunct="1">
              <a:buFontTx/>
              <a:buNone/>
              <a:tabLst>
                <a:tab pos="293688" algn="l"/>
                <a:tab pos="1831975" algn="l"/>
              </a:tabLst>
            </a:pPr>
            <a:r>
              <a:rPr lang="en-US" altLang="en-US" sz="21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5</a:t>
            </a:r>
            <a:r>
              <a:rPr lang="en-US" altLang="en-US" sz="2400" i="1"/>
              <a:t>=1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TACTTAAC</a:t>
            </a:r>
            <a:r>
              <a:rPr lang="en-US" altLang="en-US" sz="2400">
                <a:latin typeface="Lucida Console" panose="020B0609040504020204" pitchFamily="49" charset="0"/>
              </a:rPr>
              <a:t>ACCCTGTCAA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xmlns="" id="{84E77B4C-C744-4824-90FC-F3DA10263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xmlns="" id="{86083F9E-7A39-4AAE-98D3-D52BA0B4FE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2) Choose one of the sequences at random: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b="1"/>
              <a:t>Sequence 2:</a:t>
            </a:r>
            <a:r>
              <a:rPr lang="en-US" altLang="en-US"/>
              <a:t> AAAATTTACCTTAGAAGG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/>
              <a:t>    s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=7</a:t>
            </a:r>
            <a:r>
              <a:rPr lang="en-US" altLang="en-US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GTAAAC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AATATTTA</a:t>
            </a:r>
            <a:r>
              <a:rPr lang="en-US" altLang="en-US" sz="2400">
                <a:latin typeface="Lucida Console" panose="020B0609040504020204" pitchFamily="49" charset="0"/>
              </a:rPr>
              <a:t>TAGC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=11</a:t>
            </a:r>
            <a:r>
              <a:rPr lang="en-US" altLang="en-US" sz="2100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AAAATTTACC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TTAGAAGG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3</a:t>
            </a:r>
            <a:r>
              <a:rPr lang="en-US" altLang="en-US" sz="2400" i="1"/>
              <a:t>=9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CCGTACTG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TCAAGCGT</a:t>
            </a:r>
            <a:r>
              <a:rPr lang="en-US" altLang="en-US" sz="2400">
                <a:latin typeface="Lucida Console" panose="020B0609040504020204" pitchFamily="49" charset="0"/>
              </a:rPr>
              <a:t>GG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4</a:t>
            </a:r>
            <a:r>
              <a:rPr lang="en-US" altLang="en-US" sz="2400" i="1"/>
              <a:t>=4</a:t>
            </a:r>
            <a:r>
              <a:rPr lang="en-US" altLang="en-US" sz="2100" i="1">
                <a:solidFill>
                  <a:schemeClr val="accent2"/>
                </a:solidFill>
              </a:rPr>
              <a:t> 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TGA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GTAAACGA</a:t>
            </a:r>
            <a:r>
              <a:rPr lang="en-US" altLang="en-US" sz="2400">
                <a:latin typeface="Lucida Console" panose="020B0609040504020204" pitchFamily="49" charset="0"/>
              </a:rPr>
              <a:t>CGTCCCA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1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5</a:t>
            </a:r>
            <a:r>
              <a:rPr lang="en-US" altLang="en-US" sz="2400" i="1"/>
              <a:t>=1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TACTTAAC</a:t>
            </a:r>
            <a:r>
              <a:rPr lang="en-US" altLang="en-US" sz="2400">
                <a:latin typeface="Lucida Console" panose="020B0609040504020204" pitchFamily="49" charset="0"/>
              </a:rPr>
              <a:t>ACCCTGTCAA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xmlns="" id="{91F5D6F0-4597-4A74-B17F-6A3ED9BB87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xmlns="" id="{C2B58F78-506E-4501-AC51-92CEBC7325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2) Choose one of the sequences at random: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b="1"/>
              <a:t>Sequence 2:</a:t>
            </a:r>
            <a:r>
              <a:rPr lang="en-US" altLang="en-US"/>
              <a:t> AAAATTTACCTTAGAAGG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i="1"/>
              <a:t>    s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=7</a:t>
            </a:r>
            <a:r>
              <a:rPr lang="en-US" altLang="en-US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GTAAAC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AATATTTA</a:t>
            </a:r>
            <a:r>
              <a:rPr lang="en-US" altLang="en-US" sz="2400">
                <a:latin typeface="Lucida Console" panose="020B0609040504020204" pitchFamily="49" charset="0"/>
              </a:rPr>
              <a:t>TAGC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3</a:t>
            </a:r>
            <a:r>
              <a:rPr lang="en-US" altLang="en-US" sz="2400" i="1"/>
              <a:t>=9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CCGTACTG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TCAAGCGT</a:t>
            </a:r>
            <a:r>
              <a:rPr lang="en-US" altLang="en-US" sz="2400">
                <a:latin typeface="Lucida Console" panose="020B0609040504020204" pitchFamily="49" charset="0"/>
              </a:rPr>
              <a:t>GG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4</a:t>
            </a:r>
            <a:r>
              <a:rPr lang="en-US" altLang="en-US" sz="2400" i="1"/>
              <a:t>=4</a:t>
            </a:r>
            <a:r>
              <a:rPr lang="en-US" altLang="en-US" sz="2100" i="1">
                <a:solidFill>
                  <a:schemeClr val="accent2"/>
                </a:solidFill>
              </a:rPr>
              <a:t> 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TGA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GTAAACGA</a:t>
            </a:r>
            <a:r>
              <a:rPr lang="en-US" altLang="en-US" sz="2400">
                <a:latin typeface="Lucida Console" panose="020B0609040504020204" pitchFamily="49" charset="0"/>
              </a:rPr>
              <a:t>CGTCCCA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100"/>
              <a:t>	</a:t>
            </a:r>
            <a:r>
              <a:rPr lang="en-US" altLang="en-US" sz="2400" i="1"/>
              <a:t>s</a:t>
            </a:r>
            <a:r>
              <a:rPr lang="en-US" altLang="en-US" sz="2400" i="1" baseline="-25000"/>
              <a:t>5</a:t>
            </a:r>
            <a:r>
              <a:rPr lang="en-US" altLang="en-US" sz="2400" i="1"/>
              <a:t>=1</a:t>
            </a:r>
            <a:r>
              <a:rPr lang="en-US" altLang="en-US" sz="21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TACTTAAC</a:t>
            </a:r>
            <a:r>
              <a:rPr lang="en-US" altLang="en-US" sz="2400">
                <a:latin typeface="Lucida Console" panose="020B0609040504020204" pitchFamily="49" charset="0"/>
              </a:rPr>
              <a:t>ACCCTGTCAA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xmlns="" id="{0548964B-7F5F-4299-A9CA-313E46BB8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xmlns="" id="{349F77D3-5AAC-4019-AF25-702A588E4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686800" cy="4606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3) Create profile </a:t>
            </a:r>
            <a:r>
              <a:rPr lang="en-US" altLang="en-US" b="1" i="1"/>
              <a:t>P</a:t>
            </a:r>
            <a:r>
              <a:rPr lang="en-US" altLang="en-US"/>
              <a:t> from </a:t>
            </a:r>
            <a:r>
              <a:rPr lang="en-US" altLang="en-US" i="1"/>
              <a:t>l</a:t>
            </a:r>
            <a:r>
              <a:rPr lang="en-US" altLang="en-US"/>
              <a:t>-mers in remaining 4 sequences:</a:t>
            </a:r>
          </a:p>
        </p:txBody>
      </p:sp>
      <p:graphicFrame>
        <p:nvGraphicFramePr>
          <p:cNvPr id="55449" name="Group 153">
            <a:extLst>
              <a:ext uri="{FF2B5EF4-FFF2-40B4-BE49-F238E27FC236}">
                <a16:creationId xmlns:a16="http://schemas.microsoft.com/office/drawing/2014/main" xmlns="" id="{B4E7DD6F-80D5-4E80-B62C-3012BB966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482291"/>
              </p:ext>
            </p:extLst>
          </p:nvPr>
        </p:nvGraphicFramePr>
        <p:xfrm>
          <a:off x="762000" y="2209800"/>
          <a:ext cx="6858000" cy="3832222"/>
        </p:xfrm>
        <a:graphic>
          <a:graphicData uri="http://schemas.openxmlformats.org/drawingml/2006/table">
            <a:tbl>
              <a:tblPr firstRow="1"/>
              <a:tblGrid>
                <a:gridCol w="1035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302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962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91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91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93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Consensus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String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xmlns="" id="{FC79AD70-BA7F-4DBA-967F-2F188E71D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xmlns="" id="{63E063CE-EFA2-445E-96B5-6CC24F5CE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534400" cy="4683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4) Calculate the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 i="1"/>
              <a:t>a</a:t>
            </a:r>
            <a:r>
              <a:rPr lang="en-US" altLang="en-US" i="1"/>
              <a:t>|</a:t>
            </a:r>
            <a:r>
              <a:rPr lang="en-US" altLang="en-US" b="1" i="1"/>
              <a:t>P</a:t>
            </a:r>
            <a:r>
              <a:rPr lang="en-US" altLang="en-US"/>
              <a:t>) for every possible      8-mer in the removed sequence:</a:t>
            </a:r>
            <a:r>
              <a:rPr lang="en-US" altLang="en-US" sz="1200"/>
              <a:t>	   	</a:t>
            </a:r>
          </a:p>
          <a:p>
            <a:pPr eaLnBrk="1" hangingPunct="1">
              <a:buFontTx/>
              <a:buNone/>
            </a:pPr>
            <a:r>
              <a:rPr lang="en-US" altLang="en-US" sz="1900">
                <a:solidFill>
                  <a:schemeClr val="accent2"/>
                </a:solidFill>
              </a:rPr>
              <a:t>   	      </a:t>
            </a:r>
            <a:r>
              <a:rPr lang="en-US" altLang="en-US" sz="1900"/>
              <a:t>Strings Highlighted in Red</a:t>
            </a:r>
            <a:r>
              <a:rPr lang="en-US" altLang="en-US" sz="2100">
                <a:solidFill>
                  <a:schemeClr val="accent2"/>
                </a:solidFill>
              </a:rPr>
              <a:t>	       	             </a:t>
            </a:r>
            <a:r>
              <a:rPr lang="en-US" altLang="en-US" sz="1800" i="1"/>
              <a:t>prob</a:t>
            </a:r>
            <a:r>
              <a:rPr lang="en-US" altLang="en-US" sz="1800"/>
              <a:t>(</a:t>
            </a:r>
            <a:r>
              <a:rPr lang="en-US" altLang="en-US" sz="1800" b="1"/>
              <a:t>a</a:t>
            </a:r>
            <a:r>
              <a:rPr lang="en-US" altLang="en-US" sz="1800"/>
              <a:t>|</a:t>
            </a:r>
            <a:r>
              <a:rPr lang="en-US" altLang="en-US" sz="1800" b="1"/>
              <a:t>P</a:t>
            </a:r>
            <a:r>
              <a:rPr lang="en-US" altLang="en-US" sz="1800"/>
              <a:t>) </a:t>
            </a:r>
          </a:p>
        </p:txBody>
      </p:sp>
      <p:graphicFrame>
        <p:nvGraphicFramePr>
          <p:cNvPr id="56374" name="Group 54">
            <a:extLst>
              <a:ext uri="{FF2B5EF4-FFF2-40B4-BE49-F238E27FC236}">
                <a16:creationId xmlns:a16="http://schemas.microsoft.com/office/drawing/2014/main" xmlns="" id="{C12C4C77-C1CE-4A4B-93BA-6CE99650D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59736"/>
              </p:ext>
            </p:extLst>
          </p:nvPr>
        </p:nvGraphicFramePr>
        <p:xfrm>
          <a:off x="762000" y="2851150"/>
          <a:ext cx="7696200" cy="3246438"/>
        </p:xfrm>
        <a:graphic>
          <a:graphicData uri="http://schemas.openxmlformats.org/drawingml/2006/table">
            <a:tbl>
              <a:tblPr firstRow="1"/>
              <a:tblGrid>
                <a:gridCol w="3976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5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AAAATTTA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.000732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AAATTTAC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.000122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AATTTACC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ATTTACCT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TTTACCTT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TTACCTTA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TACCTTAG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AAAATTT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ACCTTAGA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.000183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AAAATTTA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CCTTAGAA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AAAATTTAC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CTTAGAAG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5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AAAATTTACC</a:t>
                      </a:r>
                      <a:r>
                        <a:rPr kumimoji="0" lang="en-US" alt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TTAGAAGG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605673C2-D246-4447-9A1A-38240F3D7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50179" name="Rectangle 3" descr="An example of the text is in the figure.">
            <a:extLst>
              <a:ext uri="{FF2B5EF4-FFF2-40B4-BE49-F238E27FC236}">
                <a16:creationId xmlns:a16="http://schemas.microsoft.com/office/drawing/2014/main" xmlns="" id="{48B0AE8C-4C7D-4955-AF46-30FF37A58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5932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50180" name="Text Box 34">
            <a:extLst>
              <a:ext uri="{FF2B5EF4-FFF2-40B4-BE49-F238E27FC236}">
                <a16:creationId xmlns:a16="http://schemas.microsoft.com/office/drawing/2014/main" xmlns="" id="{D3F75567-9C16-4B0E-B6EB-0213CE7D7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76300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/>
              <a:t>5)  </a:t>
            </a:r>
            <a:r>
              <a:rPr lang="en-US" altLang="en-US" sz="2800"/>
              <a:t>Create a distribution of probabilities of </a:t>
            </a:r>
            <a:r>
              <a:rPr lang="en-US" altLang="en-US" sz="2800" i="1"/>
              <a:t>l</a:t>
            </a:r>
            <a:r>
              <a:rPr lang="en-US" altLang="en-US" sz="2800"/>
              <a:t>-mers </a:t>
            </a:r>
            <a:r>
              <a:rPr lang="en-US" altLang="en-US" sz="2800" i="1"/>
              <a:t>prob</a:t>
            </a:r>
            <a:r>
              <a:rPr lang="en-US" altLang="en-US" sz="2800"/>
              <a:t>(</a:t>
            </a:r>
            <a:r>
              <a:rPr lang="en-US" altLang="en-US" sz="2800" b="1" i="1"/>
              <a:t>a</a:t>
            </a:r>
            <a:r>
              <a:rPr lang="en-US" altLang="en-US" sz="2800" i="1"/>
              <a:t>|</a:t>
            </a:r>
            <a:r>
              <a:rPr lang="en-US" altLang="en-US" sz="2800" b="1" i="1"/>
              <a:t>P</a:t>
            </a:r>
            <a:r>
              <a:rPr lang="en-US" altLang="en-US" sz="2800"/>
              <a:t>) in the removed sequence, and randomly select a new starting position based on the distribution </a:t>
            </a:r>
          </a:p>
        </p:txBody>
      </p:sp>
      <p:sp>
        <p:nvSpPr>
          <p:cNvPr id="50181" name="Text Box 35">
            <a:extLst>
              <a:ext uri="{FF2B5EF4-FFF2-40B4-BE49-F238E27FC236}">
                <a16:creationId xmlns:a16="http://schemas.microsoft.com/office/drawing/2014/main" xmlns="" id="{76434FE5-3B7B-44F9-9C33-4ADDE0F38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3400"/>
            <a:ext cx="76962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Starting Position 1:  </a:t>
            </a:r>
            <a:r>
              <a:rPr lang="en-US" altLang="en-US" sz="1800" i="1"/>
              <a:t>prob( </a:t>
            </a:r>
            <a:r>
              <a:rPr lang="en-US" altLang="en-US" sz="1800">
                <a:solidFill>
                  <a:srgbClr val="FF0000"/>
                </a:solidFill>
              </a:rPr>
              <a:t>AAAATTTA </a:t>
            </a:r>
            <a:r>
              <a:rPr lang="en-US" altLang="en-US" sz="1800"/>
              <a:t>| P ) =  .000732   / .000122  =   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Starting Position 2:  </a:t>
            </a:r>
            <a:r>
              <a:rPr lang="en-US" altLang="en-US" sz="1800" i="1"/>
              <a:t>prob(</a:t>
            </a:r>
            <a:r>
              <a:rPr lang="en-US" altLang="en-US" sz="1800">
                <a:solidFill>
                  <a:srgbClr val="FF0000"/>
                </a:solidFill>
              </a:rPr>
              <a:t> AAATTTAC </a:t>
            </a:r>
            <a:r>
              <a:rPr lang="en-US" altLang="en-US" sz="1800"/>
              <a:t>| P ) =  .000122   /  .000122  =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Starting Position 8:  </a:t>
            </a:r>
            <a:r>
              <a:rPr lang="en-US" altLang="en-US" sz="1800" i="1"/>
              <a:t>prob(</a:t>
            </a:r>
            <a:r>
              <a:rPr lang="en-US" altLang="en-US" sz="1800">
                <a:solidFill>
                  <a:srgbClr val="FF0000"/>
                </a:solidFill>
              </a:rPr>
              <a:t> ACCTTAGA </a:t>
            </a:r>
            <a:r>
              <a:rPr lang="en-US" altLang="en-US" sz="1800"/>
              <a:t>| P ) = .000183   /  .000122  =  1.5</a:t>
            </a:r>
          </a:p>
        </p:txBody>
      </p:sp>
      <p:sp>
        <p:nvSpPr>
          <p:cNvPr id="50182" name="Text Box 36">
            <a:extLst>
              <a:ext uri="{FF2B5EF4-FFF2-40B4-BE49-F238E27FC236}">
                <a16:creationId xmlns:a16="http://schemas.microsoft.com/office/drawing/2014/main" xmlns="" id="{C2EAB3A4-22C3-49B0-B618-A1192C2CA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24200"/>
            <a:ext cx="86106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/>
              <a:t>  a) To create this distribution, divide each probability  </a:t>
            </a:r>
            <a:r>
              <a:rPr lang="en-US" altLang="en-US" i="1"/>
              <a:t>prob</a:t>
            </a:r>
            <a:r>
              <a:rPr lang="en-US" altLang="en-US"/>
              <a:t>(</a:t>
            </a:r>
            <a:r>
              <a:rPr lang="en-US" altLang="en-US" b="1" i="1"/>
              <a:t>a</a:t>
            </a:r>
            <a:r>
              <a:rPr lang="en-US" altLang="en-US" i="1"/>
              <a:t>|</a:t>
            </a:r>
            <a:r>
              <a:rPr lang="en-US" altLang="en-US" b="1" i="1"/>
              <a:t>P</a:t>
            </a:r>
            <a:r>
              <a:rPr lang="en-US" altLang="en-US"/>
              <a:t>) </a:t>
            </a:r>
            <a:r>
              <a:rPr lang="en-US" altLang="en-US" sz="3000"/>
              <a:t>by the lowest probability:</a:t>
            </a:r>
          </a:p>
        </p:txBody>
      </p:sp>
      <p:sp>
        <p:nvSpPr>
          <p:cNvPr id="50183" name="Text Box 37">
            <a:extLst>
              <a:ext uri="{FF2B5EF4-FFF2-40B4-BE49-F238E27FC236}">
                <a16:creationId xmlns:a16="http://schemas.microsoft.com/office/drawing/2014/main" xmlns="" id="{62407F01-CB5F-4C68-B984-E8C87387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638800"/>
            <a:ext cx="4191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/>
              <a:t>Ratio = 6 : 1 : 1.5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xmlns="" id="{3E5809C6-28B7-45E1-9ED5-45A3F111C7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Turning Ratios into Probabilities</a:t>
            </a:r>
          </a:p>
        </p:txBody>
      </p:sp>
      <p:sp>
        <p:nvSpPr>
          <p:cNvPr id="51204" name="Text Box 5">
            <a:extLst>
              <a:ext uri="{FF2B5EF4-FFF2-40B4-BE49-F238E27FC236}">
                <a16:creationId xmlns:a16="http://schemas.microsoft.com/office/drawing/2014/main" xmlns="" id="{78FF75DC-7397-4E8A-AC44-A94B977ED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19600"/>
            <a:ext cx="7696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Probability (Selecting Starting Position 1):   6/(6+1+1.5)=  0.706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Probability (Selecting Starting Position 2):   1/(6+1+1.5)=  0.118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Probability (Selecting Starting Position 8):   1.5/(6+1+1.5)=0.176</a:t>
            </a:r>
          </a:p>
        </p:txBody>
      </p:sp>
      <p:sp>
        <p:nvSpPr>
          <p:cNvPr id="51205" name="Text Box 6">
            <a:extLst>
              <a:ext uri="{FF2B5EF4-FFF2-40B4-BE49-F238E27FC236}">
                <a16:creationId xmlns:a16="http://schemas.microsoft.com/office/drawing/2014/main" xmlns="" id="{93ED6946-55ED-45BE-BEED-5A02E0058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133600"/>
            <a:ext cx="7620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/>
              <a:t> b) Define probabilities of starting positions according to computed ratios (we can also do this directly from the original probability numbers)</a:t>
            </a:r>
          </a:p>
        </p:txBody>
      </p:sp>
      <p:sp>
        <p:nvSpPr>
          <p:cNvPr id="51206" name="Text Box 7" descr="An example of the text is in the figure.">
            <a:extLst>
              <a:ext uri="{FF2B5EF4-FFF2-40B4-BE49-F238E27FC236}">
                <a16:creationId xmlns:a16="http://schemas.microsoft.com/office/drawing/2014/main" xmlns="" id="{91B2CD3D-216E-4FBD-A613-03DED2AAD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638800"/>
            <a:ext cx="4191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6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FA4090ED-51B4-4255-AC48-29C2433724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xmlns="" id="{1B8B2078-8572-4FF3-BD06-911C82BE8A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15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/>
              <a:t> c) Select the new starting position according to computed ratios:</a:t>
            </a: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xmlns="" id="{FF76F82D-9A02-480A-A478-D38772EBF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352800"/>
            <a:ext cx="800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/>
              <a:t>P(selecting starting position 1):     .706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000"/>
              <a:t>P(selecting starting position 2):     .118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000"/>
              <a:t>P(selecting starting position 8):     .176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xmlns="" id="{FC301A48-9819-46A4-B7CC-B8AADE0C0E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xmlns="" id="{709F5ACA-53AA-4F0F-B07F-95B8F1441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/>
              <a:t>Assume we select the </a:t>
            </a:r>
            <a:r>
              <a:rPr lang="en-US" altLang="en-US" i="1"/>
              <a:t>l</a:t>
            </a:r>
            <a:r>
              <a:rPr lang="en-US" altLang="en-US"/>
              <a:t>-mer with the highest probability – then we are left with the following new </a:t>
            </a:r>
            <a:r>
              <a:rPr lang="en-US" altLang="en-US" i="1"/>
              <a:t>l</a:t>
            </a:r>
            <a:r>
              <a:rPr lang="en-US" altLang="en-US"/>
              <a:t>-mers and starting positions:</a:t>
            </a:r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endParaRPr lang="en-US" altLang="en-US"/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 sz="2000"/>
              <a:t>		</a:t>
            </a:r>
            <a:r>
              <a:rPr lang="en-US" altLang="en-US" sz="2000" i="1"/>
              <a:t>s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=7</a:t>
            </a:r>
            <a:r>
              <a:rPr lang="en-US" altLang="en-US" sz="2600"/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GTAAAC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AATATTTA</a:t>
            </a:r>
            <a:r>
              <a:rPr lang="en-US" altLang="en-US" sz="2400">
                <a:latin typeface="Lucida Console" panose="020B0609040504020204" pitchFamily="49" charset="0"/>
              </a:rPr>
              <a:t>TAGC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 sz="2000"/>
              <a:t>		</a:t>
            </a:r>
            <a:r>
              <a:rPr lang="en-US" altLang="en-US" sz="2000" i="1"/>
              <a:t>s</a:t>
            </a:r>
            <a:r>
              <a:rPr lang="en-US" altLang="en-US" sz="2000" i="1" baseline="-25000"/>
              <a:t>2</a:t>
            </a:r>
            <a:r>
              <a:rPr lang="en-US" altLang="en-US" sz="2000" i="1"/>
              <a:t>=1</a:t>
            </a:r>
            <a:r>
              <a:rPr lang="en-US" altLang="en-US" sz="1900"/>
              <a:t>	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AAAATTTA</a:t>
            </a:r>
            <a:r>
              <a:rPr lang="en-US" altLang="en-US" sz="2400">
                <a:latin typeface="Lucida Console" panose="020B0609040504020204" pitchFamily="49" charset="0"/>
              </a:rPr>
              <a:t>CCTCGCAAGG</a:t>
            </a:r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 sz="2000"/>
              <a:t>		</a:t>
            </a:r>
            <a:r>
              <a:rPr lang="en-US" altLang="en-US" sz="2000" i="1"/>
              <a:t>s</a:t>
            </a:r>
            <a:r>
              <a:rPr lang="en-US" altLang="en-US" sz="2000" i="1" baseline="-25000"/>
              <a:t>3</a:t>
            </a:r>
            <a:r>
              <a:rPr lang="en-US" altLang="en-US" sz="2000" i="1"/>
              <a:t>=9</a:t>
            </a:r>
            <a:r>
              <a:rPr lang="en-US" altLang="en-US" sz="19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CCGTACTG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TCAAGCGT</a:t>
            </a:r>
            <a:r>
              <a:rPr lang="en-US" altLang="en-US" sz="2400">
                <a:latin typeface="Lucida Console" panose="020B0609040504020204" pitchFamily="49" charset="0"/>
              </a:rPr>
              <a:t>GG</a:t>
            </a:r>
            <a:endParaRPr lang="en-US" altLang="en-US" sz="240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 sz="2000"/>
              <a:t>		</a:t>
            </a:r>
            <a:r>
              <a:rPr lang="en-US" altLang="en-US" sz="2000" i="1"/>
              <a:t>s</a:t>
            </a:r>
            <a:r>
              <a:rPr lang="en-US" altLang="en-US" sz="2000" i="1" baseline="-25000"/>
              <a:t>4</a:t>
            </a:r>
            <a:r>
              <a:rPr lang="en-US" altLang="en-US" sz="2000" i="1"/>
              <a:t>=5</a:t>
            </a:r>
            <a:r>
              <a:rPr lang="en-US" altLang="en-US" sz="1900" i="1">
                <a:solidFill>
                  <a:schemeClr val="accent2"/>
                </a:solidFill>
              </a:rPr>
              <a:t> </a:t>
            </a:r>
            <a:r>
              <a:rPr lang="en-US" altLang="en-US" sz="19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latin typeface="Lucida Console" panose="020B0609040504020204" pitchFamily="49" charset="0"/>
              </a:rPr>
              <a:t>TGA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GTAATCGA</a:t>
            </a:r>
            <a:r>
              <a:rPr lang="en-US" altLang="en-US" sz="2400">
                <a:latin typeface="Lucida Console" panose="020B0609040504020204" pitchFamily="49" charset="0"/>
              </a:rPr>
              <a:t>CGTCCCA</a:t>
            </a:r>
          </a:p>
          <a:p>
            <a:pPr marL="6350" indent="-6350" eaLnBrk="1" hangingPunct="1">
              <a:buFontTx/>
              <a:buNone/>
              <a:tabLst>
                <a:tab pos="454025" algn="l"/>
                <a:tab pos="2227263" algn="l"/>
              </a:tabLst>
            </a:pPr>
            <a:r>
              <a:rPr lang="en-US" altLang="en-US" sz="1900"/>
              <a:t>		</a:t>
            </a:r>
            <a:r>
              <a:rPr lang="en-US" altLang="en-US" sz="2000" i="1"/>
              <a:t>s</a:t>
            </a:r>
            <a:r>
              <a:rPr lang="en-US" altLang="en-US" sz="2000" i="1" baseline="-25000"/>
              <a:t>5</a:t>
            </a:r>
            <a:r>
              <a:rPr lang="en-US" altLang="en-US" sz="2000" i="1"/>
              <a:t>=1</a:t>
            </a:r>
            <a:r>
              <a:rPr lang="en-US" altLang="en-US" sz="1900">
                <a:solidFill>
                  <a:schemeClr val="accent2"/>
                </a:solidFill>
              </a:rPr>
              <a:t>	</a:t>
            </a:r>
            <a:r>
              <a:rPr lang="en-US" altLang="en-US" sz="2400">
                <a:solidFill>
                  <a:schemeClr val="accent2"/>
                </a:solidFill>
                <a:latin typeface="Lucida Console" panose="020B0609040504020204" pitchFamily="49" charset="0"/>
              </a:rPr>
              <a:t>TACTTCAC</a:t>
            </a:r>
            <a:r>
              <a:rPr lang="en-US" altLang="en-US" sz="2400">
                <a:latin typeface="Lucida Console" panose="020B0609040504020204" pitchFamily="49" charset="0"/>
              </a:rPr>
              <a:t>ACCCTGTCAA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443279EE-074E-4237-8223-566AE3594B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 to QuickSort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B005F77F-74BE-4F59-86C9-D003B11619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/>
              <a:t>QuickSort</a:t>
            </a:r>
            <a:r>
              <a:rPr lang="en-US" altLang="en-US"/>
              <a:t> is a simple and efficient approach to sorting: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Select an element </a:t>
            </a:r>
            <a:r>
              <a:rPr lang="en-US" altLang="en-US" i="1"/>
              <a:t>m</a:t>
            </a:r>
            <a:r>
              <a:rPr lang="en-US" altLang="en-US"/>
              <a:t> (the </a:t>
            </a:r>
            <a:r>
              <a:rPr lang="en-US" altLang="en-US">
                <a:solidFill>
                  <a:schemeClr val="accent1"/>
                </a:solidFill>
              </a:rPr>
              <a:t>pivot</a:t>
            </a:r>
            <a:r>
              <a:rPr lang="en-US" altLang="en-US"/>
              <a:t>) from an unsorted array </a:t>
            </a:r>
            <a:r>
              <a:rPr lang="en-US" altLang="en-US" b="1"/>
              <a:t>c</a:t>
            </a:r>
            <a:r>
              <a:rPr lang="en-US" altLang="en-US"/>
              <a:t> and divide the array into two subarrays: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c</a:t>
            </a:r>
            <a:r>
              <a:rPr lang="en-US" altLang="en-US" i="1" baseline="-25000"/>
              <a:t>small</a:t>
            </a:r>
            <a:r>
              <a:rPr lang="en-US" altLang="en-US"/>
              <a:t> - elements smaller than </a:t>
            </a:r>
            <a:r>
              <a:rPr lang="en-US" altLang="en-US" i="1"/>
              <a:t>m</a:t>
            </a:r>
            <a:r>
              <a:rPr lang="en-US" altLang="en-US"/>
              <a:t> and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 </a:t>
            </a:r>
            <a:r>
              <a:rPr lang="en-US" altLang="en-US" b="1"/>
              <a:t>c</a:t>
            </a:r>
            <a:r>
              <a:rPr lang="en-US" altLang="en-US" i="1" baseline="-25000"/>
              <a:t>large</a:t>
            </a:r>
            <a:r>
              <a:rPr lang="en-US" altLang="en-US" i="1"/>
              <a:t> </a:t>
            </a:r>
            <a:r>
              <a:rPr lang="en-US" altLang="en-US"/>
              <a:t>- elements larger than </a:t>
            </a:r>
            <a:r>
              <a:rPr lang="en-US" altLang="en-US" i="1"/>
              <a:t>m</a:t>
            </a:r>
            <a:r>
              <a:rPr lang="en-US" altLang="en-US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Recursively sort the subarrays and combine them together in the sorted array </a:t>
            </a:r>
            <a:r>
              <a:rPr lang="en-US" altLang="en-US" b="1"/>
              <a:t>c</a:t>
            </a:r>
            <a:r>
              <a:rPr lang="en-US" altLang="en-US" i="1" baseline="-25000"/>
              <a:t>sorted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xmlns="" id="{BB06FD01-23B5-417F-8361-41C099F96A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Sampling: an Example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xmlns="" id="{1B4E2C68-28AD-448B-9E36-8668CD7CA4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6) We iterate the procedure again with the above starting positions until we cannot improve the score anymore.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D1F07D29-A244-4050-9067-B32AF8AC5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Gibbs Sampler in Practice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xmlns="" id="{00100092-8830-4746-98CB-AC26CE677D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876800"/>
          </a:xfrm>
        </p:spPr>
        <p:txBody>
          <a:bodyPr/>
          <a:lstStyle/>
          <a:p>
            <a:pPr marL="571500" indent="-571500" eaLnBrk="1" hangingPunct="1"/>
            <a:r>
              <a:rPr lang="en-US" altLang="en-US"/>
              <a:t>Gibbs sampling (step 5) needs to be modified when applied to samples with unequal distributions of nucleotides (</a:t>
            </a:r>
            <a:r>
              <a:rPr lang="en-US" altLang="en-US" i="1"/>
              <a:t>relative entropy </a:t>
            </a:r>
            <a:r>
              <a:rPr lang="en-US" altLang="en-US"/>
              <a:t>approach to take care of the </a:t>
            </a:r>
            <a:r>
              <a:rPr lang="en-US" altLang="en-US">
                <a:solidFill>
                  <a:srgbClr val="0000CC"/>
                </a:solidFill>
              </a:rPr>
              <a:t>background distribution</a:t>
            </a:r>
            <a:r>
              <a:rPr lang="en-US" altLang="en-US" i="1"/>
              <a:t>). </a:t>
            </a:r>
            <a:endParaRPr lang="en-US" altLang="en-US"/>
          </a:p>
          <a:p>
            <a:pPr marL="571500" indent="-571500" eaLnBrk="1" hangingPunct="1"/>
            <a:r>
              <a:rPr lang="en-US" altLang="en-US"/>
              <a:t>Gibbs sampling often converges to locally  optimal motifs rather than globally optimal motifs.</a:t>
            </a:r>
          </a:p>
          <a:p>
            <a:pPr marL="571500" indent="-571500" eaLnBrk="1" hangingPunct="1"/>
            <a:r>
              <a:rPr lang="en-US" altLang="en-US"/>
              <a:t>Needs to be run with many randomly chosen seeds to achieve good results.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29193179-BF1F-40A9-B524-88DF34FC6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/>
              <a:t>Another Randomized Approach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xmlns="" id="{B6659629-DF15-45DA-BAE0-6D3CCE08A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b="1"/>
              <a:t>Random Projections Algorithm</a:t>
            </a:r>
            <a:r>
              <a:rPr lang="en-US" altLang="en-US" sz="2800"/>
              <a:t> is a different way to solve the Motif Finding Problem, by focusing on Median String Search.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/>
              <a:t>Guiding principle:</a:t>
            </a:r>
            <a:r>
              <a:rPr lang="en-US" altLang="en-US" sz="2800"/>
              <a:t> Some instances of a motif agree on a subset of positions.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However, it is unclear how to find these “non-mutated” (or “</a:t>
            </a:r>
            <a:r>
              <a:rPr lang="en-US" altLang="en-US" sz="2800">
                <a:solidFill>
                  <a:srgbClr val="FF0000"/>
                </a:solidFill>
              </a:rPr>
              <a:t>conserved</a:t>
            </a:r>
            <a:r>
              <a:rPr lang="en-US" altLang="en-US" sz="2800"/>
              <a:t>”) positions.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To bypass the effect of mutations within a motif, we randomly select a subset of positions in the pattern creating a </a:t>
            </a:r>
            <a:r>
              <a:rPr lang="en-US" altLang="en-US" sz="2800" b="1"/>
              <a:t>projection </a:t>
            </a:r>
            <a:r>
              <a:rPr lang="en-US" altLang="en-US" sz="2800"/>
              <a:t>of the pattern. 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Search for a projection such that the selected positions are not affected by mutations in most instances of the motif. 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C893521E-FC2E-4109-893F-EF1D529F2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Projections</a:t>
            </a:r>
            <a:endParaRPr lang="en-US" altLang="en-US" i="1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xmlns="" id="{EEB3F0D2-1DCC-43BC-89D1-3C6D58ACA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 eaLnBrk="1" hangingPunct="1"/>
            <a:r>
              <a:rPr lang="en-US" altLang="en-US"/>
              <a:t>Choose </a:t>
            </a:r>
            <a:r>
              <a:rPr lang="en-US" altLang="en-US" i="1"/>
              <a:t>k</a:t>
            </a:r>
            <a:r>
              <a:rPr lang="en-US" altLang="en-US"/>
              <a:t> positions in a string of length </a:t>
            </a:r>
            <a:r>
              <a:rPr lang="en-US" altLang="en-US" i="1"/>
              <a:t>l</a:t>
            </a:r>
            <a:r>
              <a:rPr lang="en-US" altLang="en-US"/>
              <a:t>.</a:t>
            </a:r>
          </a:p>
          <a:p>
            <a:pPr eaLnBrk="1" hangingPunct="1"/>
            <a:r>
              <a:rPr lang="en-US" altLang="en-US"/>
              <a:t>Concatenate nucleotides at the </a:t>
            </a:r>
            <a:r>
              <a:rPr lang="en-US" altLang="en-US" i="1"/>
              <a:t>k</a:t>
            </a:r>
            <a:r>
              <a:rPr lang="en-US" altLang="en-US"/>
              <a:t> chosen positions to form a </a:t>
            </a:r>
            <a:r>
              <a:rPr lang="en-US" altLang="en-US" i="1"/>
              <a:t>k</a:t>
            </a:r>
            <a:r>
              <a:rPr lang="en-US" altLang="en-US"/>
              <a:t>-tuple (or </a:t>
            </a:r>
            <a:r>
              <a:rPr lang="en-US" altLang="en-US" i="1"/>
              <a:t>k</a:t>
            </a:r>
            <a:r>
              <a:rPr lang="en-US" altLang="en-US"/>
              <a:t>-mer).</a:t>
            </a:r>
          </a:p>
          <a:p>
            <a:pPr eaLnBrk="1" hangingPunct="1"/>
            <a:r>
              <a:rPr lang="en-US" altLang="en-US"/>
              <a:t>This can be viewed as a projection of            </a:t>
            </a:r>
            <a:r>
              <a:rPr lang="en-US" altLang="en-US" i="1"/>
              <a:t>l</a:t>
            </a:r>
            <a:r>
              <a:rPr lang="en-US" altLang="en-US"/>
              <a:t>-dimensional space onto </a:t>
            </a:r>
            <a:r>
              <a:rPr lang="en-US" altLang="en-US" i="1"/>
              <a:t>k-</a:t>
            </a:r>
            <a:r>
              <a:rPr lang="en-US" altLang="en-US"/>
              <a:t>dimensional subspace.</a:t>
            </a:r>
          </a:p>
          <a:p>
            <a:pPr eaLnBrk="1" hangingPunct="1"/>
            <a:endParaRPr lang="en-US" altLang="en-US"/>
          </a:p>
        </p:txBody>
      </p:sp>
      <p:sp>
        <p:nvSpPr>
          <p:cNvPr id="57348" name="AutoShape 4">
            <a:extLst>
              <a:ext uri="{FF2B5EF4-FFF2-40B4-BE49-F238E27FC236}">
                <a16:creationId xmlns:a16="http://schemas.microsoft.com/office/drawing/2014/main" xmlns="" id="{BD0688EC-E086-4186-9A56-4F34D6DF6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50" y="4648200"/>
            <a:ext cx="4419600" cy="609600"/>
          </a:xfrm>
          <a:prstGeom prst="rightArrowCallout">
            <a:avLst>
              <a:gd name="adj1" fmla="val 25000"/>
              <a:gd name="adj2" fmla="val 38542"/>
              <a:gd name="adj3" fmla="val 135938"/>
              <a:gd name="adj4" fmla="val 74968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>
                <a:latin typeface="Times New Roman" panose="02020603050405020304" pitchFamily="18" charset="0"/>
              </a:rPr>
              <a:t>A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G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GC</a:t>
            </a:r>
            <a:r>
              <a:rPr lang="en-US" altLang="en-US" sz="2400">
                <a:latin typeface="Times New Roman" panose="02020603050405020304" pitchFamily="18" charset="0"/>
              </a:rPr>
              <a:t>A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>
                <a:latin typeface="Times New Roman" panose="02020603050405020304" pitchFamily="18" charset="0"/>
              </a:rPr>
              <a:t>TCA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GAT</a:t>
            </a:r>
            <a:r>
              <a:rPr lang="en-US" altLang="en-US" sz="2400">
                <a:latin typeface="Times New Roman" panose="02020603050405020304" pitchFamily="18" charset="0"/>
              </a:rPr>
              <a:t>TC</a:t>
            </a:r>
          </a:p>
        </p:txBody>
      </p:sp>
      <p:sp>
        <p:nvSpPr>
          <p:cNvPr id="57349" name="Text Box 5">
            <a:extLst>
              <a:ext uri="{FF2B5EF4-FFF2-40B4-BE49-F238E27FC236}">
                <a16:creationId xmlns:a16="http://schemas.microsoft.com/office/drawing/2014/main" xmlns="" id="{1C8E1B24-C327-434B-B562-F612BC40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0" y="4724400"/>
            <a:ext cx="170815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TGCTGAT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xmlns="" id="{65647056-D249-432C-9584-5DD02401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910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i="1">
                <a:latin typeface="Times New Roman" panose="02020603050405020304" pitchFamily="18" charset="0"/>
              </a:rPr>
              <a:t>l</a:t>
            </a:r>
            <a:r>
              <a:rPr lang="en-US" altLang="en-US" sz="1800">
                <a:latin typeface="Times New Roman" panose="02020603050405020304" pitchFamily="18" charset="0"/>
              </a:rPr>
              <a:t> = 15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xmlns="" id="{101C0037-87E1-41A7-81A4-A191A5E9B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267200"/>
            <a:ext cx="642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 i="1">
                <a:latin typeface="Times New Roman" panose="02020603050405020304" pitchFamily="18" charset="0"/>
              </a:rPr>
              <a:t>k </a:t>
            </a:r>
            <a:r>
              <a:rPr lang="en-US" altLang="en-US" sz="1800">
                <a:latin typeface="Times New Roman" panose="02020603050405020304" pitchFamily="18" charset="0"/>
              </a:rPr>
              <a:t>= 7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xmlns="" id="{CDB32A80-0598-4272-9127-01445E2B6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267200"/>
            <a:ext cx="224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>
                <a:latin typeface="Times New Roman" panose="02020603050405020304" pitchFamily="18" charset="0"/>
              </a:rPr>
              <a:t>     Projection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xmlns="" id="{9A62D3AC-880F-4CC3-B14C-B0EBC81CD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715000"/>
            <a:ext cx="440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Projection = (2, 4, 5, 7, 11, 12, 13)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xmlns="" id="{0031734B-8D50-4D3C-BE98-9F6C630AE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 Projections Algorithm</a:t>
            </a:r>
          </a:p>
        </p:txBody>
      </p:sp>
      <p:sp>
        <p:nvSpPr>
          <p:cNvPr id="58371" name="Rectangle 4">
            <a:extLst>
              <a:ext uri="{FF2B5EF4-FFF2-40B4-BE49-F238E27FC236}">
                <a16:creationId xmlns:a16="http://schemas.microsoft.com/office/drawing/2014/main" xmlns="" id="{92EB3FCD-DBC3-401B-92E3-77BCCE0DB7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3429000" cy="453072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200"/>
              <a:t>Select </a:t>
            </a:r>
            <a:r>
              <a:rPr lang="en-US" altLang="en-US" sz="2200" i="1"/>
              <a:t>k</a:t>
            </a:r>
            <a:r>
              <a:rPr lang="en-US" altLang="en-US" sz="2200"/>
              <a:t> out of </a:t>
            </a:r>
            <a:r>
              <a:rPr lang="en-US" altLang="en-US" sz="2200" i="1"/>
              <a:t>l </a:t>
            </a:r>
            <a:r>
              <a:rPr lang="en-US" altLang="en-US" sz="2200"/>
              <a:t>positions uniformly at random (</a:t>
            </a:r>
            <a:r>
              <a:rPr lang="en-US" altLang="en-US" sz="2200" i="1"/>
              <a:t>i.e</a:t>
            </a:r>
            <a:r>
              <a:rPr lang="en-US" altLang="en-US" sz="2200"/>
              <a:t>., fixing a projection randomly).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200"/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For each </a:t>
            </a:r>
            <a:r>
              <a:rPr lang="en-US" altLang="en-US" sz="2200" i="1"/>
              <a:t>l</a:t>
            </a:r>
            <a:r>
              <a:rPr lang="en-US" altLang="en-US" sz="2200"/>
              <a:t>-mer in input sequences, hash into a bucket based on letters at </a:t>
            </a:r>
            <a:r>
              <a:rPr lang="en-US" altLang="en-US" sz="2200" i="1"/>
              <a:t>k</a:t>
            </a:r>
            <a:r>
              <a:rPr lang="en-US" altLang="en-US" sz="2200"/>
              <a:t> selected positions.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200"/>
          </a:p>
          <a:p>
            <a:pPr eaLnBrk="1" hangingPunct="1">
              <a:lnSpc>
                <a:spcPct val="90000"/>
              </a:lnSpc>
            </a:pPr>
            <a:r>
              <a:rPr lang="en-US" altLang="en-US" sz="2200"/>
              <a:t>Recove motif from </a:t>
            </a:r>
            <a:r>
              <a:rPr lang="en-US" altLang="en-US" sz="2200" b="1" i="1"/>
              <a:t>enriched </a:t>
            </a:r>
            <a:r>
              <a:rPr lang="en-US" altLang="en-US" sz="2200"/>
              <a:t>buckets that contains many </a:t>
            </a:r>
            <a:r>
              <a:rPr lang="en-US" altLang="en-US" sz="2200" i="1"/>
              <a:t>l</a:t>
            </a:r>
            <a:r>
              <a:rPr lang="en-US" altLang="en-US" sz="2200"/>
              <a:t>-mers.</a:t>
            </a:r>
          </a:p>
        </p:txBody>
      </p:sp>
      <p:cxnSp>
        <p:nvCxnSpPr>
          <p:cNvPr id="58372" name="AutoShape 5" descr="An example of the text is in the figure.">
            <a:extLst>
              <a:ext uri="{FF2B5EF4-FFF2-40B4-BE49-F238E27FC236}">
                <a16:creationId xmlns:a16="http://schemas.microsoft.com/office/drawing/2014/main" xmlns="" id="{0AEBE67D-AF61-4E60-A292-471323C53F89}"/>
              </a:ext>
            </a:extLst>
          </p:cNvPr>
          <p:cNvCxnSpPr>
            <a:cxnSpLocks noChangeShapeType="1"/>
            <a:stCxn id="58375" idx="1"/>
            <a:endCxn id="58382" idx="3"/>
          </p:cNvCxnSpPr>
          <p:nvPr/>
        </p:nvCxnSpPr>
        <p:spPr bwMode="auto">
          <a:xfrm rot="10800000" flipH="1" flipV="1">
            <a:off x="6019800" y="2286000"/>
            <a:ext cx="1584325" cy="2057400"/>
          </a:xfrm>
          <a:prstGeom prst="bentConnector5">
            <a:avLst>
              <a:gd name="adj1" fmla="val -14431"/>
              <a:gd name="adj2" fmla="val 44444"/>
              <a:gd name="adj3" fmla="val 114431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8373" name="Group 6" descr="An example of the text is in the figure.">
            <a:extLst>
              <a:ext uri="{FF2B5EF4-FFF2-40B4-BE49-F238E27FC236}">
                <a16:creationId xmlns:a16="http://schemas.microsoft.com/office/drawing/2014/main" xmlns="" id="{0D57B08C-35C0-400E-98FB-21C3EF2DF352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276600"/>
            <a:ext cx="3257550" cy="2743200"/>
            <a:chOff x="3168" y="2160"/>
            <a:chExt cx="2052" cy="1728"/>
          </a:xfrm>
        </p:grpSpPr>
        <p:sp>
          <p:nvSpPr>
            <p:cNvPr id="58376" name="Rectangle 7">
              <a:extLst>
                <a:ext uri="{FF2B5EF4-FFF2-40B4-BE49-F238E27FC236}">
                  <a16:creationId xmlns:a16="http://schemas.microsoft.com/office/drawing/2014/main" xmlns="" id="{7A8D37F4-1A33-4992-8585-11371EDD4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160"/>
              <a:ext cx="1167" cy="10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77" name="Text Box 8">
              <a:extLst>
                <a:ext uri="{FF2B5EF4-FFF2-40B4-BE49-F238E27FC236}">
                  <a16:creationId xmlns:a16="http://schemas.microsoft.com/office/drawing/2014/main" xmlns="" id="{3793CD6E-0621-42EE-8445-7F01CB162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2" y="3600"/>
              <a:ext cx="12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</a:rPr>
                <a:t>Bucket TGCT</a:t>
              </a:r>
            </a:p>
          </p:txBody>
        </p:sp>
        <p:sp>
          <p:nvSpPr>
            <p:cNvPr id="58378" name="Rectangle 9">
              <a:extLst>
                <a:ext uri="{FF2B5EF4-FFF2-40B4-BE49-F238E27FC236}">
                  <a16:creationId xmlns:a16="http://schemas.microsoft.com/office/drawing/2014/main" xmlns="" id="{EFEF598E-96B9-4CE2-AFA9-3E146BDA5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256"/>
              <a:ext cx="1167" cy="10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79" name="Rectangle 10">
              <a:extLst>
                <a:ext uri="{FF2B5EF4-FFF2-40B4-BE49-F238E27FC236}">
                  <a16:creationId xmlns:a16="http://schemas.microsoft.com/office/drawing/2014/main" xmlns="" id="{3697F70A-C2DF-4047-A370-E09367CD2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2" y="2352"/>
              <a:ext cx="1168" cy="10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80" name="Rectangle 11">
              <a:extLst>
                <a:ext uri="{FF2B5EF4-FFF2-40B4-BE49-F238E27FC236}">
                  <a16:creationId xmlns:a16="http://schemas.microsoft.com/office/drawing/2014/main" xmlns="" id="{5709A84A-75DA-414F-BE1D-342A0B3A8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5" y="2448"/>
              <a:ext cx="1167" cy="10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81" name="Rectangle 12">
              <a:extLst>
                <a:ext uri="{FF2B5EF4-FFF2-40B4-BE49-F238E27FC236}">
                  <a16:creationId xmlns:a16="http://schemas.microsoft.com/office/drawing/2014/main" xmlns="" id="{589E9C81-BE16-4E50-B560-4A0F6F725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7" y="2544"/>
              <a:ext cx="1167" cy="100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8382" name="Rectangle 13">
              <a:extLst>
                <a:ext uri="{FF2B5EF4-FFF2-40B4-BE49-F238E27FC236}">
                  <a16:creationId xmlns:a16="http://schemas.microsoft.com/office/drawing/2014/main" xmlns="" id="{268CFE3F-B409-4816-AFD8-467446137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0" y="2688"/>
              <a:ext cx="10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>
                  <a:solidFill>
                    <a:srgbClr val="CC0000"/>
                  </a:solidFill>
                  <a:latin typeface="Times New Roman" panose="02020603050405020304" pitchFamily="18" charset="0"/>
                </a:rPr>
                <a:t>TG</a:t>
              </a:r>
              <a:r>
                <a:rPr lang="en-US" altLang="en-US" sz="2400" b="1">
                  <a:latin typeface="Times New Roman" panose="02020603050405020304" pitchFamily="18" charset="0"/>
                </a:rPr>
                <a:t>CA</a:t>
              </a:r>
              <a:r>
                <a:rPr lang="en-US" altLang="en-US" sz="2400" b="1">
                  <a:solidFill>
                    <a:srgbClr val="CC0000"/>
                  </a:solidFill>
                  <a:latin typeface="Times New Roman" panose="02020603050405020304" pitchFamily="18" charset="0"/>
                </a:rPr>
                <a:t>C</a:t>
              </a:r>
              <a:r>
                <a:rPr lang="en-US" altLang="en-US" sz="2400">
                  <a:latin typeface="Times New Roman" panose="02020603050405020304" pitchFamily="18" charset="0"/>
                </a:rPr>
                <a:t>C</a:t>
              </a:r>
              <a:r>
                <a:rPr lang="en-US" altLang="en-US" sz="2400" b="1">
                  <a:solidFill>
                    <a:srgbClr val="CC0000"/>
                  </a:solidFill>
                  <a:latin typeface="Times New Roman" panose="02020603050405020304" pitchFamily="18" charset="0"/>
                </a:rPr>
                <a:t>T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8374" name="Rectangle 14">
            <a:extLst>
              <a:ext uri="{FF2B5EF4-FFF2-40B4-BE49-F238E27FC236}">
                <a16:creationId xmlns:a16="http://schemas.microsoft.com/office/drawing/2014/main" xmlns="" id="{8D12FBB6-A64F-4131-98E0-313C13419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524000"/>
            <a:ext cx="35321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Input sequence:</a:t>
            </a:r>
          </a:p>
          <a:p>
            <a:r>
              <a:rPr lang="en-US" altLang="en-US" sz="2400">
                <a:latin typeface="Times New Roman" panose="02020603050405020304" pitchFamily="18" charset="0"/>
              </a:rPr>
              <a:t>…</a:t>
            </a:r>
            <a:r>
              <a:rPr lang="en-US" altLang="en-US" sz="2400" b="1">
                <a:latin typeface="Times New Roman" panose="02020603050405020304" pitchFamily="18" charset="0"/>
              </a:rPr>
              <a:t>TCAA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TG</a:t>
            </a:r>
            <a:r>
              <a:rPr lang="en-US" altLang="en-US" sz="2400" b="1">
                <a:latin typeface="Times New Roman" panose="02020603050405020304" pitchFamily="18" charset="0"/>
              </a:rPr>
              <a:t>CA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C</a:t>
            </a:r>
            <a:r>
              <a:rPr lang="en-US" altLang="en-US" sz="2400" b="1">
                <a:latin typeface="Times New Roman" panose="02020603050405020304" pitchFamily="18" charset="0"/>
              </a:rPr>
              <a:t>C</a:t>
            </a:r>
            <a:r>
              <a:rPr lang="en-US" altLang="en-US" sz="2400" b="1">
                <a:solidFill>
                  <a:srgbClr val="CC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2400" b="1">
                <a:latin typeface="Times New Roman" panose="02020603050405020304" pitchFamily="18" charset="0"/>
              </a:rPr>
              <a:t>AT</a:t>
            </a:r>
            <a:r>
              <a:rPr lang="en-US" altLang="en-US" sz="2400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58375" name="Freeform 15">
            <a:extLst>
              <a:ext uri="{FF2B5EF4-FFF2-40B4-BE49-F238E27FC236}">
                <a16:creationId xmlns:a16="http://schemas.microsoft.com/office/drawing/2014/main" xmlns="" id="{BA34FC30-6594-4726-BA29-C16D6B04A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019800" y="1905000"/>
            <a:ext cx="1524000" cy="381000"/>
          </a:xfrm>
          <a:custGeom>
            <a:avLst/>
            <a:gdLst>
              <a:gd name="T0" fmla="*/ 0 w 720"/>
              <a:gd name="T1" fmla="*/ 0 h 192"/>
              <a:gd name="T2" fmla="*/ 0 w 720"/>
              <a:gd name="T3" fmla="*/ 2147483646 h 192"/>
              <a:gd name="T4" fmla="*/ 2147483646 w 720"/>
              <a:gd name="T5" fmla="*/ 2147483646 h 192"/>
              <a:gd name="T6" fmla="*/ 2147483646 w 720"/>
              <a:gd name="T7" fmla="*/ 0 h 192"/>
              <a:gd name="T8" fmla="*/ 0 w 720"/>
              <a:gd name="T9" fmla="*/ 0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20" h="192">
                <a:moveTo>
                  <a:pt x="0" y="0"/>
                </a:moveTo>
                <a:lnTo>
                  <a:pt x="0" y="192"/>
                </a:lnTo>
                <a:lnTo>
                  <a:pt x="720" y="192"/>
                </a:lnTo>
                <a:lnTo>
                  <a:pt x="720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9817A978-8C0D-4EEA-ACB9-282199985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Random Projections Algorithm (cont’d)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xmlns="" id="{08CB2CB9-32DD-4F89-AE2D-A3423DBF4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1013" y="876300"/>
            <a:ext cx="8205787" cy="30861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600"/>
          </a:p>
          <a:p>
            <a:pPr eaLnBrk="1" hangingPunct="1"/>
            <a:r>
              <a:rPr lang="en-US" altLang="en-US" sz="2600"/>
              <a:t>Some projections will fail to detect motifs but if we try many of them then the probability that one of the buckets is enriched increases. </a:t>
            </a:r>
          </a:p>
          <a:p>
            <a:pPr eaLnBrk="1" hangingPunct="1"/>
            <a:r>
              <a:rPr lang="en-US" altLang="en-US" sz="2600"/>
              <a:t>In the example below, the bucket **GC*TC (from projection (3,4,6,7)) is “bad” while the bucket   AT**G*C (from</a:t>
            </a:r>
            <a:r>
              <a:rPr lang="en-US" altLang="en-US" sz="2600" i="1"/>
              <a:t> </a:t>
            </a:r>
            <a:r>
              <a:rPr lang="en-US" altLang="en-US" sz="2600"/>
              <a:t>projection (1,2,5,7)) is “good”.</a:t>
            </a:r>
          </a:p>
          <a:p>
            <a:pPr eaLnBrk="1" hangingPunct="1"/>
            <a:endParaRPr lang="en-US" altLang="en-US" sz="2600"/>
          </a:p>
        </p:txBody>
      </p:sp>
      <p:grpSp>
        <p:nvGrpSpPr>
          <p:cNvPr id="59396" name="Group 4" descr="An example of the text is in the figure.">
            <a:extLst>
              <a:ext uri="{FF2B5EF4-FFF2-40B4-BE49-F238E27FC236}">
                <a16:creationId xmlns:a16="http://schemas.microsoft.com/office/drawing/2014/main" xmlns="" id="{80DA3936-3076-41D8-BD16-0DE897833E20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267200"/>
            <a:ext cx="7270750" cy="1447800"/>
            <a:chOff x="480" y="3312"/>
            <a:chExt cx="4580" cy="912"/>
          </a:xfrm>
        </p:grpSpPr>
        <p:sp>
          <p:nvSpPr>
            <p:cNvPr id="59397" name="Text Box 5">
              <a:extLst>
                <a:ext uri="{FF2B5EF4-FFF2-40B4-BE49-F238E27FC236}">
                  <a16:creationId xmlns:a16="http://schemas.microsoft.com/office/drawing/2014/main" xmlns="" id="{4710A24C-B31A-41C2-B35E-199014475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600"/>
              <a:ext cx="1029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</a:rPr>
                <a:t>ATGCGTC</a:t>
              </a:r>
            </a:p>
          </p:txBody>
        </p:sp>
        <p:sp>
          <p:nvSpPr>
            <p:cNvPr id="59398" name="AutoShape 6">
              <a:extLst>
                <a:ext uri="{FF2B5EF4-FFF2-40B4-BE49-F238E27FC236}">
                  <a16:creationId xmlns:a16="http://schemas.microsoft.com/office/drawing/2014/main" xmlns="" id="{F2921AC6-3E5E-46AF-9808-E810CB729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312"/>
              <a:ext cx="2928" cy="864"/>
            </a:xfrm>
            <a:prstGeom prst="rightArrowCallout">
              <a:avLst>
                <a:gd name="adj1" fmla="val 25000"/>
                <a:gd name="adj2" fmla="val 25000"/>
                <a:gd name="adj3" fmla="val 56481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Courier New" panose="02070309020205020404" pitchFamily="49" charset="0"/>
                </a:rPr>
                <a:t>...ccAT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C</a:t>
              </a:r>
              <a:r>
                <a:rPr lang="en-US" altLang="en-US" sz="2400">
                  <a:latin typeface="Courier New" panose="02070309020205020404" pitchFamily="49" charset="0"/>
                </a:rPr>
                <a:t>CG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A</a:t>
              </a:r>
              <a:r>
                <a:rPr lang="en-US" altLang="en-US" sz="2400">
                  <a:latin typeface="Courier New" panose="02070309020205020404" pitchFamily="49" charset="0"/>
                </a:rPr>
                <a:t>Cca...</a:t>
              </a:r>
            </a:p>
            <a:p>
              <a:pPr algn="ctr"/>
              <a:r>
                <a:rPr lang="en-US" altLang="en-US" sz="2400">
                  <a:latin typeface="Courier New" panose="02070309020205020404" pitchFamily="49" charset="0"/>
                </a:rPr>
                <a:t>...ttATG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A</a:t>
              </a:r>
              <a:r>
                <a:rPr lang="en-US" altLang="en-US" sz="2400">
                  <a:latin typeface="Courier New" panose="02070309020205020404" pitchFamily="49" charset="0"/>
                </a:rPr>
                <a:t>G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G</a:t>
              </a:r>
              <a:r>
                <a:rPr lang="en-US" altLang="en-US" sz="2400">
                  <a:latin typeface="Courier New" panose="02070309020205020404" pitchFamily="49" charset="0"/>
                </a:rPr>
                <a:t>Ctc...</a:t>
              </a:r>
            </a:p>
            <a:p>
              <a:pPr algn="ctr"/>
              <a:r>
                <a:rPr lang="en-US" altLang="en-US" sz="2400">
                  <a:latin typeface="Courier New" panose="02070309020205020404" pitchFamily="49" charset="0"/>
                </a:rPr>
                <a:t>...ctAT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AA</a:t>
              </a:r>
              <a:r>
                <a:rPr lang="en-US" altLang="en-US" sz="2400">
                  <a:latin typeface="Courier New" panose="02070309020205020404" pitchFamily="49" charset="0"/>
                </a:rPr>
                <a:t>GTCgc...</a:t>
              </a:r>
            </a:p>
            <a:p>
              <a:pPr algn="ctr"/>
              <a:r>
                <a:rPr lang="en-US" altLang="en-US" sz="2400">
                  <a:latin typeface="Courier New" panose="02070309020205020404" pitchFamily="49" charset="0"/>
                </a:rPr>
                <a:t>...tcATG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T</a:t>
              </a:r>
              <a:r>
                <a:rPr lang="en-US" altLang="en-US" sz="2400">
                  <a:latin typeface="Courier New" panose="02070309020205020404" pitchFamily="49" charset="0"/>
                </a:rPr>
                <a:t>G</a:t>
              </a:r>
              <a:r>
                <a:rPr lang="en-US" altLang="en-US" sz="2400">
                  <a:solidFill>
                    <a:schemeClr val="accent2"/>
                  </a:solidFill>
                  <a:latin typeface="Courier New" panose="02070309020205020404" pitchFamily="49" charset="0"/>
                </a:rPr>
                <a:t>A</a:t>
              </a:r>
              <a:r>
                <a:rPr lang="en-US" altLang="en-US" sz="2400">
                  <a:latin typeface="Courier New" panose="02070309020205020404" pitchFamily="49" charset="0"/>
                </a:rPr>
                <a:t>Cac...</a:t>
              </a:r>
            </a:p>
          </p:txBody>
        </p:sp>
        <p:sp>
          <p:nvSpPr>
            <p:cNvPr id="59399" name="Text Box 7">
              <a:extLst>
                <a:ext uri="{FF2B5EF4-FFF2-40B4-BE49-F238E27FC236}">
                  <a16:creationId xmlns:a16="http://schemas.microsoft.com/office/drawing/2014/main" xmlns="" id="{4E74E302-7EDD-418D-B8DA-F49690E4FE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3914"/>
              <a:ext cx="9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</a:rPr>
                <a:t>(7,2) motif</a:t>
              </a:r>
            </a:p>
          </p:txBody>
        </p:sp>
        <p:sp>
          <p:nvSpPr>
            <p:cNvPr id="59400" name="Text Box 8">
              <a:extLst>
                <a:ext uri="{FF2B5EF4-FFF2-40B4-BE49-F238E27FC236}">
                  <a16:creationId xmlns:a16="http://schemas.microsoft.com/office/drawing/2014/main" xmlns="" id="{019834E2-D5F6-47EF-93CB-9E3602D670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31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9401" name="Text Box 9">
              <a:extLst>
                <a:ext uri="{FF2B5EF4-FFF2-40B4-BE49-F238E27FC236}">
                  <a16:creationId xmlns:a16="http://schemas.microsoft.com/office/drawing/2014/main" xmlns="" id="{F9E1C2E6-A640-41CB-9FC1-A443879E8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504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9402" name="Text Box 10">
              <a:extLst>
                <a:ext uri="{FF2B5EF4-FFF2-40B4-BE49-F238E27FC236}">
                  <a16:creationId xmlns:a16="http://schemas.microsoft.com/office/drawing/2014/main" xmlns="" id="{33951738-22E6-4E4C-A3FA-07C97F5BC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744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9403" name="Text Box 11">
              <a:extLst>
                <a:ext uri="{FF2B5EF4-FFF2-40B4-BE49-F238E27FC236}">
                  <a16:creationId xmlns:a16="http://schemas.microsoft.com/office/drawing/2014/main" xmlns="" id="{3042B0C0-1589-4971-AE41-0C7E92804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936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9404" name="Text Box 12">
              <a:extLst>
                <a:ext uri="{FF2B5EF4-FFF2-40B4-BE49-F238E27FC236}">
                  <a16:creationId xmlns:a16="http://schemas.microsoft.com/office/drawing/2014/main" xmlns="" id="{1B7A008F-BAEE-45D3-8AB4-E1A27F503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3600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xmlns="" id="{4CE9370D-1D60-4A16-A749-5A4B5A5F0C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xmlns="" id="{48FA6C63-0B53-49DF-976E-1979B2CCE1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l = </a:t>
            </a:r>
            <a:r>
              <a:rPr lang="en-US" altLang="en-US"/>
              <a:t>7 (motif size) , </a:t>
            </a:r>
            <a:r>
              <a:rPr lang="en-US" altLang="en-US" i="1"/>
              <a:t>k</a:t>
            </a:r>
            <a:r>
              <a:rPr lang="en-US" altLang="en-US"/>
              <a:t> = 4 (projection size)</a:t>
            </a:r>
          </a:p>
          <a:p>
            <a:pPr eaLnBrk="1" hangingPunct="1"/>
            <a:r>
              <a:rPr lang="en-US" altLang="en-US"/>
              <a:t>Choose projection (1,2,5,7)</a:t>
            </a:r>
          </a:p>
          <a:p>
            <a:pPr eaLnBrk="1" hangingPunct="1"/>
            <a:endParaRPr lang="en-US" altLang="en-US"/>
          </a:p>
        </p:txBody>
      </p:sp>
      <p:grpSp>
        <p:nvGrpSpPr>
          <p:cNvPr id="60420" name="Group 4" descr="An example of the text is in the figure.">
            <a:extLst>
              <a:ext uri="{FF2B5EF4-FFF2-40B4-BE49-F238E27FC236}">
                <a16:creationId xmlns:a16="http://schemas.microsoft.com/office/drawing/2014/main" xmlns="" id="{6E64F5A7-1D59-4D1E-BA38-8909B218B2B0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267200"/>
            <a:ext cx="1676400" cy="1852613"/>
            <a:chOff x="1584" y="2880"/>
            <a:chExt cx="1152" cy="1337"/>
          </a:xfrm>
        </p:grpSpPr>
        <p:sp>
          <p:nvSpPr>
            <p:cNvPr id="60436" name="Text Box 5">
              <a:extLst>
                <a:ext uri="{FF2B5EF4-FFF2-40B4-BE49-F238E27FC236}">
                  <a16:creationId xmlns:a16="http://schemas.microsoft.com/office/drawing/2014/main" xmlns="" id="{7DDE788F-B606-4959-B8B5-EBEF408CB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3887"/>
              <a:ext cx="72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</a:rPr>
                <a:t>GCAC</a:t>
              </a:r>
            </a:p>
          </p:txBody>
        </p:sp>
        <p:grpSp>
          <p:nvGrpSpPr>
            <p:cNvPr id="60437" name="Group 6">
              <a:extLst>
                <a:ext uri="{FF2B5EF4-FFF2-40B4-BE49-F238E27FC236}">
                  <a16:creationId xmlns:a16="http://schemas.microsoft.com/office/drawing/2014/main" xmlns="" id="{E8F5AB09-D9C3-460B-9796-89FEE249D9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880"/>
              <a:ext cx="1152" cy="1008"/>
              <a:chOff x="1584" y="2880"/>
              <a:chExt cx="1152" cy="1008"/>
            </a:xfrm>
          </p:grpSpPr>
          <p:sp>
            <p:nvSpPr>
              <p:cNvPr id="60438" name="Rectangle 7">
                <a:extLst>
                  <a:ext uri="{FF2B5EF4-FFF2-40B4-BE49-F238E27FC236}">
                    <a16:creationId xmlns:a16="http://schemas.microsoft.com/office/drawing/2014/main" xmlns="" id="{DB047163-F2C9-40EB-8BB4-7501C6B28F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880"/>
                <a:ext cx="1152" cy="10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439" name="AutoShape 8">
                <a:extLst>
                  <a:ext uri="{FF2B5EF4-FFF2-40B4-BE49-F238E27FC236}">
                    <a16:creationId xmlns:a16="http://schemas.microsoft.com/office/drawing/2014/main" xmlns="" id="{5D05090B-1B3E-4054-ADEF-7E85F4501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8" y="3600"/>
                <a:ext cx="864" cy="144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60421" name="Text Box 9">
            <a:extLst>
              <a:ext uri="{FF2B5EF4-FFF2-40B4-BE49-F238E27FC236}">
                <a16:creationId xmlns:a16="http://schemas.microsoft.com/office/drawing/2014/main" xmlns="" id="{5ED3BA0C-B05D-4486-9879-C718BE215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048000"/>
            <a:ext cx="5661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Courier New" panose="02070309020205020404" pitchFamily="49" charset="0"/>
              </a:rPr>
              <a:t>...TAGAC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AT</a:t>
            </a:r>
            <a:r>
              <a:rPr lang="en-US" altLang="en-US" sz="2400">
                <a:latin typeface="Courier New" panose="02070309020205020404" pitchFamily="49" charset="0"/>
              </a:rPr>
              <a:t>CC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G</a:t>
            </a:r>
            <a:r>
              <a:rPr lang="en-US" altLang="en-US" sz="2400"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C</a:t>
            </a:r>
            <a:r>
              <a:rPr lang="en-US" altLang="en-US" sz="2400">
                <a:latin typeface="Courier New" panose="02070309020205020404" pitchFamily="49" charset="0"/>
              </a:rPr>
              <a:t>TT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GC</a:t>
            </a:r>
            <a:r>
              <a:rPr lang="en-US" altLang="en-US" sz="2400">
                <a:latin typeface="Courier New" panose="02070309020205020404" pitchFamily="49" charset="0"/>
              </a:rPr>
              <a:t>CT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400">
                <a:latin typeface="Courier New" panose="02070309020205020404" pitchFamily="49" charset="0"/>
              </a:rPr>
              <a:t>A</a:t>
            </a:r>
            <a:r>
              <a:rPr lang="en-US" altLang="en-US" sz="2400">
                <a:solidFill>
                  <a:srgbClr val="CC0000"/>
                </a:solidFill>
                <a:latin typeface="Courier New" panose="02070309020205020404" pitchFamily="49" charset="0"/>
              </a:rPr>
              <a:t>C</a:t>
            </a:r>
            <a:r>
              <a:rPr lang="en-US" altLang="en-US" sz="2400">
                <a:latin typeface="Courier New" panose="02070309020205020404" pitchFamily="49" charset="0"/>
              </a:rPr>
              <a:t>TAC...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0422" name="Rectangle 10" descr="An example of the text is in the figure.">
            <a:extLst>
              <a:ext uri="{FF2B5EF4-FFF2-40B4-BE49-F238E27FC236}">
                <a16:creationId xmlns:a16="http://schemas.microsoft.com/office/drawing/2014/main" xmlns="" id="{EAE30EC5-75B6-4DC8-BD82-F55D7355D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12420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423" name="Rectangle 11" descr="An example of the text is in the figure.">
            <a:extLst>
              <a:ext uri="{FF2B5EF4-FFF2-40B4-BE49-F238E27FC236}">
                <a16:creationId xmlns:a16="http://schemas.microsoft.com/office/drawing/2014/main" xmlns="" id="{5F8E4446-A121-4DC7-B1FE-D461E0150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12420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60424" name="AutoShape 12" descr="An example of the text is in the figure.">
            <a:extLst>
              <a:ext uri="{FF2B5EF4-FFF2-40B4-BE49-F238E27FC236}">
                <a16:creationId xmlns:a16="http://schemas.microsoft.com/office/drawing/2014/main" xmlns="" id="{4746FF2B-0C9E-49C4-B4F8-B8F35498AA83}"/>
              </a:ext>
            </a:extLst>
          </p:cNvPr>
          <p:cNvCxnSpPr>
            <a:cxnSpLocks noChangeShapeType="1"/>
            <a:stCxn id="60423" idx="2"/>
            <a:endCxn id="60439" idx="0"/>
          </p:cNvCxnSpPr>
          <p:nvPr/>
        </p:nvCxnSpPr>
        <p:spPr bwMode="auto">
          <a:xfrm rot="16200000" flipH="1">
            <a:off x="5006181" y="3871119"/>
            <a:ext cx="1836738" cy="952500"/>
          </a:xfrm>
          <a:prstGeom prst="bentConnector3">
            <a:avLst>
              <a:gd name="adj1" fmla="val 4995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425" name="Text Box 13">
            <a:extLst>
              <a:ext uri="{FF2B5EF4-FFF2-40B4-BE49-F238E27FC236}">
                <a16:creationId xmlns:a16="http://schemas.microsoft.com/office/drawing/2014/main" xmlns="" id="{1174596F-FCF4-4570-8FFD-75409B4DA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613275"/>
            <a:ext cx="1217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>
                <a:latin typeface="Times New Roman" panose="02020603050405020304" pitchFamily="18" charset="0"/>
              </a:rPr>
              <a:t>Buckets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60426" name="Group 15" descr="An example of the text is in the figure.">
            <a:extLst>
              <a:ext uri="{FF2B5EF4-FFF2-40B4-BE49-F238E27FC236}">
                <a16:creationId xmlns:a16="http://schemas.microsoft.com/office/drawing/2014/main" xmlns="" id="{70B419D2-0810-4E39-B00A-39F233486CA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267200"/>
            <a:ext cx="1628775" cy="1866900"/>
            <a:chOff x="1440" y="3024"/>
            <a:chExt cx="1026" cy="1176"/>
          </a:xfrm>
        </p:grpSpPr>
        <p:sp>
          <p:nvSpPr>
            <p:cNvPr id="60429" name="Text Box 16">
              <a:extLst>
                <a:ext uri="{FF2B5EF4-FFF2-40B4-BE49-F238E27FC236}">
                  <a16:creationId xmlns:a16="http://schemas.microsoft.com/office/drawing/2014/main" xmlns="" id="{825552FF-C2D3-409A-A546-15E1CE8E32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2" y="3912"/>
              <a:ext cx="63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Times New Roman" panose="02020603050405020304" pitchFamily="18" charset="0"/>
                </a:rPr>
                <a:t>ATGC</a:t>
              </a:r>
            </a:p>
          </p:txBody>
        </p:sp>
        <p:sp>
          <p:nvSpPr>
            <p:cNvPr id="60430" name="Rectangle 17">
              <a:extLst>
                <a:ext uri="{FF2B5EF4-FFF2-40B4-BE49-F238E27FC236}">
                  <a16:creationId xmlns:a16="http://schemas.microsoft.com/office/drawing/2014/main" xmlns="" id="{5AED6BE1-1509-4A14-9326-05F5B5DAE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024"/>
              <a:ext cx="1026" cy="8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31" name="AutoShape 18">
              <a:extLst>
                <a:ext uri="{FF2B5EF4-FFF2-40B4-BE49-F238E27FC236}">
                  <a16:creationId xmlns:a16="http://schemas.microsoft.com/office/drawing/2014/main" xmlns="" id="{9A1BEC97-1F2F-4A79-A88C-6DE2EDCDB1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" y="3489"/>
              <a:ext cx="770" cy="127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432" name="AutoShape 19">
              <a:extLst>
                <a:ext uri="{FF2B5EF4-FFF2-40B4-BE49-F238E27FC236}">
                  <a16:creationId xmlns:a16="http://schemas.microsoft.com/office/drawing/2014/main" xmlns="" id="{11EC9FF8-0169-4522-8E9E-FF42764E0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" y="3658"/>
              <a:ext cx="770" cy="127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0433" name="Group 20">
              <a:extLst>
                <a:ext uri="{FF2B5EF4-FFF2-40B4-BE49-F238E27FC236}">
                  <a16:creationId xmlns:a16="http://schemas.microsoft.com/office/drawing/2014/main" xmlns="" id="{FCFB8423-4303-4D2D-8E9C-B2FFC2C83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8" y="3264"/>
              <a:ext cx="770" cy="212"/>
              <a:chOff x="1568" y="3264"/>
              <a:chExt cx="770" cy="212"/>
            </a:xfrm>
          </p:grpSpPr>
          <p:sp>
            <p:nvSpPr>
              <p:cNvPr id="60434" name="AutoShape 21">
                <a:extLst>
                  <a:ext uri="{FF2B5EF4-FFF2-40B4-BE49-F238E27FC236}">
                    <a16:creationId xmlns:a16="http://schemas.microsoft.com/office/drawing/2014/main" xmlns="" id="{E81B808E-B825-4904-AD8B-9BC07A53CC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68" y="3320"/>
                <a:ext cx="770" cy="127"/>
              </a:xfrm>
              <a:prstGeom prst="roundRect">
                <a:avLst>
                  <a:gd name="adj" fmla="val 16667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0435" name="Text Box 22">
                <a:extLst>
                  <a:ext uri="{FF2B5EF4-FFF2-40B4-BE49-F238E27FC236}">
                    <a16:creationId xmlns:a16="http://schemas.microsoft.com/office/drawing/2014/main" xmlns="" id="{651C91F5-E410-4634-AF77-BB21063ADB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3264"/>
                <a:ext cx="655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CC0000"/>
                    </a:solidFill>
                    <a:latin typeface="Courier New" panose="02070309020205020404" pitchFamily="49" charset="0"/>
                  </a:rPr>
                  <a:t>AT</a:t>
                </a:r>
                <a:r>
                  <a:rPr lang="en-US" altLang="en-US" sz="1600">
                    <a:latin typeface="Courier New" panose="02070309020205020404" pitchFamily="49" charset="0"/>
                  </a:rPr>
                  <a:t>CC</a:t>
                </a:r>
                <a:r>
                  <a:rPr lang="en-US" altLang="en-US" sz="1600">
                    <a:solidFill>
                      <a:srgbClr val="CC0000"/>
                    </a:solidFill>
                    <a:latin typeface="Courier New" panose="02070309020205020404" pitchFamily="49" charset="0"/>
                  </a:rPr>
                  <a:t>G</a:t>
                </a:r>
                <a:r>
                  <a:rPr lang="en-US" altLang="en-US" sz="1600">
                    <a:latin typeface="Courier New" panose="02070309020205020404" pitchFamily="49" charset="0"/>
                  </a:rPr>
                  <a:t>A</a:t>
                </a:r>
                <a:r>
                  <a:rPr lang="en-US" altLang="en-US" sz="1600">
                    <a:solidFill>
                      <a:srgbClr val="CC0000"/>
                    </a:solidFill>
                    <a:latin typeface="Courier New" panose="02070309020205020404" pitchFamily="49" charset="0"/>
                  </a:rPr>
                  <a:t>C</a:t>
                </a:r>
              </a:p>
            </p:txBody>
          </p:sp>
        </p:grpSp>
      </p:grpSp>
      <p:cxnSp>
        <p:nvCxnSpPr>
          <p:cNvPr id="60427" name="AutoShape 23" descr="An example of the text is in the figure.">
            <a:extLst>
              <a:ext uri="{FF2B5EF4-FFF2-40B4-BE49-F238E27FC236}">
                <a16:creationId xmlns:a16="http://schemas.microsoft.com/office/drawing/2014/main" xmlns="" id="{97DDFD53-4ED3-43A2-8D69-96AAAF4856C5}"/>
              </a:ext>
            </a:extLst>
          </p:cNvPr>
          <p:cNvCxnSpPr>
            <a:cxnSpLocks noChangeShapeType="1"/>
            <a:stCxn id="60422" idx="2"/>
            <a:endCxn id="60434" idx="0"/>
          </p:cNvCxnSpPr>
          <p:nvPr/>
        </p:nvCxnSpPr>
        <p:spPr bwMode="auto">
          <a:xfrm rot="5400000">
            <a:off x="2934494" y="3899694"/>
            <a:ext cx="1308100" cy="3667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428" name="Text Box 24">
            <a:extLst>
              <a:ext uri="{FF2B5EF4-FFF2-40B4-BE49-F238E27FC236}">
                <a16:creationId xmlns:a16="http://schemas.microsoft.com/office/drawing/2014/main" xmlns="" id="{C874FF84-1E38-4928-A5BE-472BC3BB6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039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>
                <a:solidFill>
                  <a:srgbClr val="CC0000"/>
                </a:solidFill>
                <a:latin typeface="Courier New" panose="02070309020205020404" pitchFamily="49" charset="0"/>
              </a:rPr>
              <a:t>GC</a:t>
            </a:r>
            <a:r>
              <a:rPr lang="en-US" altLang="en-US" sz="1600">
                <a:latin typeface="Courier New" panose="02070309020205020404" pitchFamily="49" charset="0"/>
              </a:rPr>
              <a:t>CT</a:t>
            </a:r>
            <a:r>
              <a:rPr lang="en-US" altLang="en-US" sz="1600">
                <a:solidFill>
                  <a:srgbClr val="CC0000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1600">
                <a:latin typeface="Courier New" panose="02070309020205020404" pitchFamily="49" charset="0"/>
              </a:rPr>
              <a:t>A</a:t>
            </a:r>
            <a:r>
              <a:rPr lang="en-US" altLang="en-US" sz="1600">
                <a:solidFill>
                  <a:srgbClr val="CC0000"/>
                </a:solidFill>
                <a:latin typeface="Courier New" panose="02070309020205020404" pitchFamily="49" charset="0"/>
              </a:rPr>
              <a:t>C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xmlns="" id="{F46784E5-891D-47C6-B085-6D01B7D3B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Hashing and Buckets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xmlns="" id="{A64996C9-1F8C-45CB-8854-D3D708BBC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Hash function </a:t>
            </a:r>
            <a:r>
              <a:rPr lang="en-US" altLang="en-US" i="1"/>
              <a:t>h(x)</a:t>
            </a:r>
            <a:r>
              <a:rPr lang="en-US" altLang="en-US"/>
              <a:t> obtained from </a:t>
            </a:r>
            <a:r>
              <a:rPr lang="en-US" altLang="en-US" i="1"/>
              <a:t>k</a:t>
            </a:r>
            <a:r>
              <a:rPr lang="en-US" altLang="en-US"/>
              <a:t> positions of projection. </a:t>
            </a:r>
          </a:p>
          <a:p>
            <a:pPr eaLnBrk="1" hangingPunct="1"/>
            <a:r>
              <a:rPr lang="en-US" altLang="en-US"/>
              <a:t>Buckets are labeled by values of </a:t>
            </a:r>
            <a:r>
              <a:rPr lang="en-US" altLang="en-US" i="1"/>
              <a:t>h(x).</a:t>
            </a:r>
          </a:p>
          <a:p>
            <a:pPr eaLnBrk="1" hangingPunct="1"/>
            <a:r>
              <a:rPr lang="en-US" altLang="en-US" i="1"/>
              <a:t>Enriched buckets</a:t>
            </a:r>
            <a:r>
              <a:rPr lang="en-US" altLang="en-US"/>
              <a:t>: each contains </a:t>
            </a:r>
            <a:r>
              <a:rPr lang="en-US" altLang="en-US">
                <a:sym typeface="Math1" pitchFamily="2" charset="2"/>
              </a:rPr>
              <a:t>more than </a:t>
            </a:r>
            <a:r>
              <a:rPr lang="en-US" altLang="en-US" i="1"/>
              <a:t>s</a:t>
            </a:r>
            <a:r>
              <a:rPr lang="en-US" altLang="en-US"/>
              <a:t>          </a:t>
            </a:r>
            <a:r>
              <a:rPr lang="en-US" altLang="en-US" i="1"/>
              <a:t>l</a:t>
            </a:r>
            <a:r>
              <a:rPr lang="en-US" altLang="en-US"/>
              <a:t>-mers, for some parameter </a:t>
            </a:r>
            <a:r>
              <a:rPr lang="en-US" altLang="en-US" i="1"/>
              <a:t>s.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grpSp>
        <p:nvGrpSpPr>
          <p:cNvPr id="61444" name="Group 4" descr="An example of the text is in the figure.">
            <a:extLst>
              <a:ext uri="{FF2B5EF4-FFF2-40B4-BE49-F238E27FC236}">
                <a16:creationId xmlns:a16="http://schemas.microsoft.com/office/drawing/2014/main" xmlns="" id="{FADDC138-08D1-428E-9C12-6626BF79B0C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229100"/>
            <a:ext cx="7467600" cy="1866900"/>
            <a:chOff x="240" y="2880"/>
            <a:chExt cx="5280" cy="1335"/>
          </a:xfrm>
        </p:grpSpPr>
        <p:grpSp>
          <p:nvGrpSpPr>
            <p:cNvPr id="61445" name="Group 5">
              <a:extLst>
                <a:ext uri="{FF2B5EF4-FFF2-40B4-BE49-F238E27FC236}">
                  <a16:creationId xmlns:a16="http://schemas.microsoft.com/office/drawing/2014/main" xmlns="" id="{8BC31650-1ABB-4455-9262-957500EBED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2880"/>
              <a:ext cx="1152" cy="1334"/>
              <a:chOff x="4368" y="2880"/>
              <a:chExt cx="1152" cy="1334"/>
            </a:xfrm>
          </p:grpSpPr>
          <p:sp>
            <p:nvSpPr>
              <p:cNvPr id="61464" name="Text Box 6">
                <a:extLst>
                  <a:ext uri="{FF2B5EF4-FFF2-40B4-BE49-F238E27FC236}">
                    <a16:creationId xmlns:a16="http://schemas.microsoft.com/office/drawing/2014/main" xmlns="" id="{FBDBA6E6-9FEC-430D-A775-6ADA55BA2B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3887"/>
                <a:ext cx="72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ATTC</a:t>
                </a:r>
              </a:p>
            </p:txBody>
          </p:sp>
          <p:grpSp>
            <p:nvGrpSpPr>
              <p:cNvPr id="61465" name="Group 7">
                <a:extLst>
                  <a:ext uri="{FF2B5EF4-FFF2-40B4-BE49-F238E27FC236}">
                    <a16:creationId xmlns:a16="http://schemas.microsoft.com/office/drawing/2014/main" xmlns="" id="{9D647F97-9D96-476C-9E95-72A6D95B0E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68" y="2880"/>
                <a:ext cx="1152" cy="1008"/>
                <a:chOff x="3552" y="2880"/>
                <a:chExt cx="1152" cy="1008"/>
              </a:xfrm>
            </p:grpSpPr>
            <p:sp>
              <p:nvSpPr>
                <p:cNvPr id="61466" name="Rectangle 8">
                  <a:extLst>
                    <a:ext uri="{FF2B5EF4-FFF2-40B4-BE49-F238E27FC236}">
                      <a16:creationId xmlns:a16="http://schemas.microsoft.com/office/drawing/2014/main" xmlns="" id="{D493D547-4A7C-4DCB-8942-19FCAEFF71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52" y="2880"/>
                  <a:ext cx="1152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67" name="AutoShape 9">
                  <a:extLst>
                    <a:ext uri="{FF2B5EF4-FFF2-40B4-BE49-F238E27FC236}">
                      <a16:creationId xmlns:a16="http://schemas.microsoft.com/office/drawing/2014/main" xmlns="" id="{23391EE6-B476-458B-98E0-8F8F41E5B3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024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68" name="AutoShape 10">
                  <a:extLst>
                    <a:ext uri="{FF2B5EF4-FFF2-40B4-BE49-F238E27FC236}">
                      <a16:creationId xmlns:a16="http://schemas.microsoft.com/office/drawing/2014/main" xmlns="" id="{7A65E3A8-298D-4D7E-98D7-66E8CBECA4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216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69" name="AutoShape 11">
                  <a:extLst>
                    <a:ext uri="{FF2B5EF4-FFF2-40B4-BE49-F238E27FC236}">
                      <a16:creationId xmlns:a16="http://schemas.microsoft.com/office/drawing/2014/main" xmlns="" id="{08A4AAB8-C180-42AA-81EF-42F9FCFFCF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70" name="AutoShape 12">
                  <a:extLst>
                    <a:ext uri="{FF2B5EF4-FFF2-40B4-BE49-F238E27FC236}">
                      <a16:creationId xmlns:a16="http://schemas.microsoft.com/office/drawing/2014/main" xmlns="" id="{4691C574-32C0-4B61-A746-E2A145DF3C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600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61446" name="Group 13">
              <a:extLst>
                <a:ext uri="{FF2B5EF4-FFF2-40B4-BE49-F238E27FC236}">
                  <a16:creationId xmlns:a16="http://schemas.microsoft.com/office/drawing/2014/main" xmlns="" id="{8574E67A-C9D2-43A1-8751-C8DF8385FC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880"/>
              <a:ext cx="1152" cy="1334"/>
              <a:chOff x="3024" y="2880"/>
              <a:chExt cx="1152" cy="1334"/>
            </a:xfrm>
          </p:grpSpPr>
          <p:sp>
            <p:nvSpPr>
              <p:cNvPr id="61459" name="Text Box 14">
                <a:extLst>
                  <a:ext uri="{FF2B5EF4-FFF2-40B4-BE49-F238E27FC236}">
                    <a16:creationId xmlns:a16="http://schemas.microsoft.com/office/drawing/2014/main" xmlns="" id="{8CF531E3-E61D-4935-9578-5402836FF8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7" y="3887"/>
                <a:ext cx="719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CATC</a:t>
                </a:r>
              </a:p>
            </p:txBody>
          </p:sp>
          <p:grpSp>
            <p:nvGrpSpPr>
              <p:cNvPr id="61460" name="Group 15">
                <a:extLst>
                  <a:ext uri="{FF2B5EF4-FFF2-40B4-BE49-F238E27FC236}">
                    <a16:creationId xmlns:a16="http://schemas.microsoft.com/office/drawing/2014/main" xmlns="" id="{08D054D6-6110-4A12-8A08-E561492211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24" y="2880"/>
                <a:ext cx="1152" cy="1008"/>
                <a:chOff x="3024" y="2880"/>
                <a:chExt cx="1152" cy="1008"/>
              </a:xfrm>
            </p:grpSpPr>
            <p:sp>
              <p:nvSpPr>
                <p:cNvPr id="61461" name="Rectangle 16">
                  <a:extLst>
                    <a:ext uri="{FF2B5EF4-FFF2-40B4-BE49-F238E27FC236}">
                      <a16:creationId xmlns:a16="http://schemas.microsoft.com/office/drawing/2014/main" xmlns="" id="{08E5B699-BEF5-44E1-B142-E35BF582A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4" y="2880"/>
                  <a:ext cx="1152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62" name="AutoShape 17">
                  <a:extLst>
                    <a:ext uri="{FF2B5EF4-FFF2-40B4-BE49-F238E27FC236}">
                      <a16:creationId xmlns:a16="http://schemas.microsoft.com/office/drawing/2014/main" xmlns="" id="{59E4457C-DF1A-4ADF-AFB9-218DDB3CC2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8" y="3408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63" name="AutoShape 18">
                  <a:extLst>
                    <a:ext uri="{FF2B5EF4-FFF2-40B4-BE49-F238E27FC236}">
                      <a16:creationId xmlns:a16="http://schemas.microsoft.com/office/drawing/2014/main" xmlns="" id="{32173C03-5800-4907-ACFA-DCC97CD528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68" y="3600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61447" name="Group 19">
              <a:extLst>
                <a:ext uri="{FF2B5EF4-FFF2-40B4-BE49-F238E27FC236}">
                  <a16:creationId xmlns:a16="http://schemas.microsoft.com/office/drawing/2014/main" xmlns="" id="{D74E7115-77F5-4DC3-90EB-B18721114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880"/>
              <a:ext cx="1152" cy="1334"/>
              <a:chOff x="1584" y="2880"/>
              <a:chExt cx="1152" cy="1334"/>
            </a:xfrm>
          </p:grpSpPr>
          <p:sp>
            <p:nvSpPr>
              <p:cNvPr id="61455" name="Text Box 20">
                <a:extLst>
                  <a:ext uri="{FF2B5EF4-FFF2-40B4-BE49-F238E27FC236}">
                    <a16:creationId xmlns:a16="http://schemas.microsoft.com/office/drawing/2014/main" xmlns="" id="{28FD0691-C2E8-48DE-A03E-4C931C9B57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4" y="3887"/>
                <a:ext cx="72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GCTC</a:t>
                </a:r>
              </a:p>
            </p:txBody>
          </p:sp>
          <p:grpSp>
            <p:nvGrpSpPr>
              <p:cNvPr id="61456" name="Group 21">
                <a:extLst>
                  <a:ext uri="{FF2B5EF4-FFF2-40B4-BE49-F238E27FC236}">
                    <a16:creationId xmlns:a16="http://schemas.microsoft.com/office/drawing/2014/main" xmlns="" id="{047D9C97-FB38-458A-8361-9D97662C45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84" y="2880"/>
                <a:ext cx="1152" cy="1008"/>
                <a:chOff x="1584" y="2880"/>
                <a:chExt cx="1152" cy="1008"/>
              </a:xfrm>
            </p:grpSpPr>
            <p:sp>
              <p:nvSpPr>
                <p:cNvPr id="61457" name="Rectangle 22">
                  <a:extLst>
                    <a:ext uri="{FF2B5EF4-FFF2-40B4-BE49-F238E27FC236}">
                      <a16:creationId xmlns:a16="http://schemas.microsoft.com/office/drawing/2014/main" xmlns="" id="{0B1D5825-8C5E-4FCA-89BF-1DC29EB8BA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4" y="2880"/>
                  <a:ext cx="1152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58" name="AutoShape 23">
                  <a:extLst>
                    <a:ext uri="{FF2B5EF4-FFF2-40B4-BE49-F238E27FC236}">
                      <a16:creationId xmlns:a16="http://schemas.microsoft.com/office/drawing/2014/main" xmlns="" id="{B4FF5E07-EFE8-4387-A402-EE529842F4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8" y="3600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grpSp>
          <p:nvGrpSpPr>
            <p:cNvPr id="61448" name="Group 24">
              <a:extLst>
                <a:ext uri="{FF2B5EF4-FFF2-40B4-BE49-F238E27FC236}">
                  <a16:creationId xmlns:a16="http://schemas.microsoft.com/office/drawing/2014/main" xmlns="" id="{26746399-7FF7-47B7-8F94-8557BC78E6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880"/>
              <a:ext cx="1152" cy="1335"/>
              <a:chOff x="240" y="2880"/>
              <a:chExt cx="1152" cy="1335"/>
            </a:xfrm>
          </p:grpSpPr>
          <p:sp>
            <p:nvSpPr>
              <p:cNvPr id="61449" name="Text Box 25">
                <a:extLst>
                  <a:ext uri="{FF2B5EF4-FFF2-40B4-BE49-F238E27FC236}">
                    <a16:creationId xmlns:a16="http://schemas.microsoft.com/office/drawing/2014/main" xmlns="" id="{13D1082C-5351-41C2-9433-1860D29BF7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" y="3888"/>
                <a:ext cx="71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ATGC</a:t>
                </a:r>
              </a:p>
            </p:txBody>
          </p:sp>
          <p:grpSp>
            <p:nvGrpSpPr>
              <p:cNvPr id="61450" name="Group 26">
                <a:extLst>
                  <a:ext uri="{FF2B5EF4-FFF2-40B4-BE49-F238E27FC236}">
                    <a16:creationId xmlns:a16="http://schemas.microsoft.com/office/drawing/2014/main" xmlns="" id="{D9A99821-9DD5-40F7-8693-869CD26A43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2880"/>
                <a:ext cx="1152" cy="1008"/>
                <a:chOff x="240" y="2880"/>
                <a:chExt cx="1152" cy="1008"/>
              </a:xfrm>
            </p:grpSpPr>
            <p:sp>
              <p:nvSpPr>
                <p:cNvPr id="61451" name="Rectangle 27">
                  <a:extLst>
                    <a:ext uri="{FF2B5EF4-FFF2-40B4-BE49-F238E27FC236}">
                      <a16:creationId xmlns:a16="http://schemas.microsoft.com/office/drawing/2014/main" xmlns="" id="{30F21D32-583B-4F12-ABDC-6557DBD4FE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" y="2880"/>
                  <a:ext cx="1152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52" name="AutoShape 28">
                  <a:extLst>
                    <a:ext uri="{FF2B5EF4-FFF2-40B4-BE49-F238E27FC236}">
                      <a16:creationId xmlns:a16="http://schemas.microsoft.com/office/drawing/2014/main" xmlns="" id="{C96C108C-47B7-4C40-AEAB-B35D93D84C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" y="3216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53" name="AutoShape 29">
                  <a:extLst>
                    <a:ext uri="{FF2B5EF4-FFF2-40B4-BE49-F238E27FC236}">
                      <a16:creationId xmlns:a16="http://schemas.microsoft.com/office/drawing/2014/main" xmlns="" id="{BEA49C11-C6B7-4039-A8E1-EB12B7A456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" y="3408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1454" name="AutoShape 30">
                  <a:extLst>
                    <a:ext uri="{FF2B5EF4-FFF2-40B4-BE49-F238E27FC236}">
                      <a16:creationId xmlns:a16="http://schemas.microsoft.com/office/drawing/2014/main" xmlns="" id="{A4331E54-A52D-4FBE-AE82-CCBD999CB4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" y="3600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xmlns="" id="{CCB0E4FA-A30F-4B36-B88C-0105EB72D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Motif Refinement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xmlns="" id="{F1908084-E1C1-42F5-A87D-67F8E9161C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30725"/>
          </a:xfrm>
        </p:spPr>
        <p:txBody>
          <a:bodyPr/>
          <a:lstStyle/>
          <a:p>
            <a:pPr eaLnBrk="1" hangingPunct="1"/>
            <a:r>
              <a:rPr lang="en-US" altLang="en-US" sz="2700"/>
              <a:t>How do we recover the motif from the sequences in an enriched bucket?</a:t>
            </a:r>
          </a:p>
          <a:p>
            <a:pPr eaLnBrk="1" hangingPunct="1"/>
            <a:r>
              <a:rPr lang="en-US" altLang="en-US" sz="2700" i="1"/>
              <a:t>k</a:t>
            </a:r>
            <a:r>
              <a:rPr lang="en-US" altLang="en-US" sz="2700"/>
              <a:t> nucleotides are from hash value of bucket.</a:t>
            </a:r>
          </a:p>
          <a:p>
            <a:pPr eaLnBrk="1" hangingPunct="1"/>
            <a:r>
              <a:rPr lang="en-US" altLang="en-US" sz="2700"/>
              <a:t>Use information on other </a:t>
            </a:r>
            <a:r>
              <a:rPr lang="en-US" altLang="en-US" sz="2700" i="1"/>
              <a:t>l</a:t>
            </a:r>
            <a:r>
              <a:rPr lang="en-US" altLang="en-US" sz="2700"/>
              <a:t>-</a:t>
            </a:r>
            <a:r>
              <a:rPr lang="en-US" altLang="en-US" sz="2700" i="1"/>
              <a:t>k</a:t>
            </a:r>
            <a:r>
              <a:rPr lang="en-US" altLang="en-US" sz="2700"/>
              <a:t> positions as a starting point for some local refinement scheme (</a:t>
            </a:r>
            <a:r>
              <a:rPr lang="en-US" altLang="en-US" sz="2700" i="1"/>
              <a:t>e.g</a:t>
            </a:r>
            <a:r>
              <a:rPr lang="en-US" altLang="en-US" sz="2700"/>
              <a:t>., Gibbs Sampler). </a:t>
            </a:r>
          </a:p>
          <a:p>
            <a:pPr eaLnBrk="1" hangingPunct="1"/>
            <a:endParaRPr lang="en-US" altLang="en-US" sz="2700"/>
          </a:p>
        </p:txBody>
      </p:sp>
      <p:sp>
        <p:nvSpPr>
          <p:cNvPr id="62468" name="Line 4" descr="An example of the text is in the figure.">
            <a:extLst>
              <a:ext uri="{FF2B5EF4-FFF2-40B4-BE49-F238E27FC236}">
                <a16:creationId xmlns:a16="http://schemas.microsoft.com/office/drawing/2014/main" xmlns="" id="{2F28CAEE-39D8-41BB-BF22-3433CC6D0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3100" y="5029200"/>
            <a:ext cx="312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xmlns="" id="{66CD5D0C-348A-4F67-A150-C35DCE533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4648200"/>
            <a:ext cx="269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>
                <a:latin typeface="Times New Roman" panose="02020603050405020304" pitchFamily="18" charset="0"/>
              </a:rPr>
              <a:t>Local refinement algorithm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2470" name="Text Box 6">
            <a:extLst>
              <a:ext uri="{FF2B5EF4-FFF2-40B4-BE49-F238E27FC236}">
                <a16:creationId xmlns:a16="http://schemas.microsoft.com/office/drawing/2014/main" xmlns="" id="{40A36C4D-E0DD-4406-9C51-8DDBDE919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25" y="4765675"/>
            <a:ext cx="1658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rPr>
              <a:t>AT</a:t>
            </a:r>
            <a:r>
              <a:rPr lang="en-US" altLang="en-US" sz="2400">
                <a:latin typeface="Times New Roman" panose="02020603050405020304" pitchFamily="18" charset="0"/>
              </a:rPr>
              <a:t>GC</a:t>
            </a:r>
            <a:r>
              <a: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rPr>
              <a:t>G</a:t>
            </a:r>
            <a:r>
              <a:rPr lang="en-US" altLang="en-US" sz="2400">
                <a:latin typeface="Times New Roman" panose="02020603050405020304" pitchFamily="18" charset="0"/>
              </a:rPr>
              <a:t>A</a:t>
            </a:r>
            <a:r>
              <a: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2471" name="Text Box 7">
            <a:extLst>
              <a:ext uri="{FF2B5EF4-FFF2-40B4-BE49-F238E27FC236}">
                <a16:creationId xmlns:a16="http://schemas.microsoft.com/office/drawing/2014/main" xmlns="" id="{1FF5B0D6-023B-48A6-A81E-CFC3DB988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25" y="52070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800">
                <a:latin typeface="Times New Roman" panose="02020603050405020304" pitchFamily="18" charset="0"/>
              </a:rPr>
              <a:t>Candidate motif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62472" name="Group 8" descr="An example of the text is in the figure.">
            <a:extLst>
              <a:ext uri="{FF2B5EF4-FFF2-40B4-BE49-F238E27FC236}">
                <a16:creationId xmlns:a16="http://schemas.microsoft.com/office/drawing/2014/main" xmlns="" id="{1034D4F7-0005-4DC9-85D6-7A216859AA5E}"/>
              </a:ext>
            </a:extLst>
          </p:cNvPr>
          <p:cNvGrpSpPr>
            <a:grpSpLocks/>
          </p:cNvGrpSpPr>
          <p:nvPr/>
        </p:nvGrpSpPr>
        <p:grpSpPr bwMode="auto">
          <a:xfrm>
            <a:off x="1384300" y="4383088"/>
            <a:ext cx="1628775" cy="1865312"/>
            <a:chOff x="672" y="3145"/>
            <a:chExt cx="1026" cy="1175"/>
          </a:xfrm>
        </p:grpSpPr>
        <p:grpSp>
          <p:nvGrpSpPr>
            <p:cNvPr id="62473" name="Group 9">
              <a:extLst>
                <a:ext uri="{FF2B5EF4-FFF2-40B4-BE49-F238E27FC236}">
                  <a16:creationId xmlns:a16="http://schemas.microsoft.com/office/drawing/2014/main" xmlns="" id="{55D82312-52F4-4786-9FAC-A3B1269E60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3145"/>
              <a:ext cx="1026" cy="1175"/>
              <a:chOff x="4368" y="2880"/>
              <a:chExt cx="1152" cy="1334"/>
            </a:xfrm>
          </p:grpSpPr>
          <p:sp>
            <p:nvSpPr>
              <p:cNvPr id="62478" name="Text Box 10">
                <a:extLst>
                  <a:ext uri="{FF2B5EF4-FFF2-40B4-BE49-F238E27FC236}">
                    <a16:creationId xmlns:a16="http://schemas.microsoft.com/office/drawing/2014/main" xmlns="" id="{45F77ACB-3B87-49B7-AAF8-30AD1DBB48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3887"/>
                <a:ext cx="721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ATGC</a:t>
                </a:r>
              </a:p>
            </p:txBody>
          </p:sp>
          <p:grpSp>
            <p:nvGrpSpPr>
              <p:cNvPr id="62479" name="Group 11">
                <a:extLst>
                  <a:ext uri="{FF2B5EF4-FFF2-40B4-BE49-F238E27FC236}">
                    <a16:creationId xmlns:a16="http://schemas.microsoft.com/office/drawing/2014/main" xmlns="" id="{DDFD804C-6859-449A-B242-D53899F3DE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68" y="2880"/>
                <a:ext cx="1152" cy="1008"/>
                <a:chOff x="3552" y="2880"/>
                <a:chExt cx="1152" cy="1008"/>
              </a:xfrm>
            </p:grpSpPr>
            <p:sp>
              <p:nvSpPr>
                <p:cNvPr id="62480" name="Rectangle 12">
                  <a:extLst>
                    <a:ext uri="{FF2B5EF4-FFF2-40B4-BE49-F238E27FC236}">
                      <a16:creationId xmlns:a16="http://schemas.microsoft.com/office/drawing/2014/main" xmlns="" id="{4AD03756-785A-4A5E-A7F0-9F8A37D708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52" y="2880"/>
                  <a:ext cx="1152" cy="10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81" name="AutoShape 13">
                  <a:extLst>
                    <a:ext uri="{FF2B5EF4-FFF2-40B4-BE49-F238E27FC236}">
                      <a16:creationId xmlns:a16="http://schemas.microsoft.com/office/drawing/2014/main" xmlns="" id="{50A175F3-0914-4258-B06D-BD3AB9A6B1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024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82" name="AutoShape 14">
                  <a:extLst>
                    <a:ext uri="{FF2B5EF4-FFF2-40B4-BE49-F238E27FC236}">
                      <a16:creationId xmlns:a16="http://schemas.microsoft.com/office/drawing/2014/main" xmlns="" id="{2A1983A5-BD51-4882-8DE4-03993706C2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216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83" name="AutoShape 15">
                  <a:extLst>
                    <a:ext uri="{FF2B5EF4-FFF2-40B4-BE49-F238E27FC236}">
                      <a16:creationId xmlns:a16="http://schemas.microsoft.com/office/drawing/2014/main" xmlns="" id="{9BAB39CE-4691-443A-A648-ABFDE56FF6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408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2484" name="AutoShape 16">
                  <a:extLst>
                    <a:ext uri="{FF2B5EF4-FFF2-40B4-BE49-F238E27FC236}">
                      <a16:creationId xmlns:a16="http://schemas.microsoft.com/office/drawing/2014/main" xmlns="" id="{B5ACD8B8-C31F-4941-B647-8EC293990B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600"/>
                  <a:ext cx="864" cy="144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</p:grpSp>
        <p:sp>
          <p:nvSpPr>
            <p:cNvPr id="62474" name="Text Box 17">
              <a:extLst>
                <a:ext uri="{FF2B5EF4-FFF2-40B4-BE49-F238E27FC236}">
                  <a16:creationId xmlns:a16="http://schemas.microsoft.com/office/drawing/2014/main" xmlns="" id="{B538DD20-E2F7-4EA7-9EAC-AF9FD8596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216"/>
              <a:ext cx="6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AT</a:t>
              </a:r>
              <a:r>
                <a:rPr lang="en-US" altLang="en-US" sz="1600">
                  <a:latin typeface="Courier New" panose="02070309020205020404" pitchFamily="49" charset="0"/>
                </a:rPr>
                <a:t>CC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G</a:t>
              </a:r>
              <a:r>
                <a:rPr lang="en-US" altLang="en-US" sz="1600">
                  <a:latin typeface="Courier New" panose="02070309020205020404" pitchFamily="49" charset="0"/>
                </a:rPr>
                <a:t>A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  <p:sp>
          <p:nvSpPr>
            <p:cNvPr id="62475" name="Text Box 18">
              <a:extLst>
                <a:ext uri="{FF2B5EF4-FFF2-40B4-BE49-F238E27FC236}">
                  <a16:creationId xmlns:a16="http://schemas.microsoft.com/office/drawing/2014/main" xmlns="" id="{407F71BB-7432-49A4-8237-793ADE83A2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408"/>
              <a:ext cx="6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AT</a:t>
              </a:r>
              <a:r>
                <a:rPr lang="en-US" altLang="en-US" sz="1600">
                  <a:latin typeface="Courier New" panose="02070309020205020404" pitchFamily="49" charset="0"/>
                </a:rPr>
                <a:t>GA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G</a:t>
              </a:r>
              <a:r>
                <a:rPr lang="en-US" altLang="en-US" sz="1600">
                  <a:latin typeface="Courier New" panose="02070309020205020404" pitchFamily="49" charset="0"/>
                </a:rPr>
                <a:t>G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  <p:sp>
          <p:nvSpPr>
            <p:cNvPr id="62476" name="Text Box 19">
              <a:extLst>
                <a:ext uri="{FF2B5EF4-FFF2-40B4-BE49-F238E27FC236}">
                  <a16:creationId xmlns:a16="http://schemas.microsoft.com/office/drawing/2014/main" xmlns="" id="{331BB041-2FFE-4A5D-A79A-B50611A76C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552"/>
              <a:ext cx="6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AT</a:t>
              </a:r>
              <a:r>
                <a:rPr lang="en-US" altLang="en-US" sz="1600">
                  <a:latin typeface="Courier New" panose="02070309020205020404" pitchFamily="49" charset="0"/>
                </a:rPr>
                <a:t>AA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G</a:t>
              </a:r>
              <a:r>
                <a:rPr lang="en-US" altLang="en-US" sz="1600">
                  <a:latin typeface="Courier New" panose="02070309020205020404" pitchFamily="49" charset="0"/>
                </a:rPr>
                <a:t>T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  <p:sp>
          <p:nvSpPr>
            <p:cNvPr id="62477" name="Text Box 20">
              <a:extLst>
                <a:ext uri="{FF2B5EF4-FFF2-40B4-BE49-F238E27FC236}">
                  <a16:creationId xmlns:a16="http://schemas.microsoft.com/office/drawing/2014/main" xmlns="" id="{16E6FC70-F36B-4E2F-85BC-1ED4AA7ED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6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AT</a:t>
              </a:r>
              <a:r>
                <a:rPr lang="en-US" altLang="en-US" sz="1600">
                  <a:latin typeface="Courier New" panose="02070309020205020404" pitchFamily="49" charset="0"/>
                </a:rPr>
                <a:t>GC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G</a:t>
              </a:r>
              <a:r>
                <a:rPr lang="en-US" altLang="en-US" sz="1600">
                  <a:latin typeface="Courier New" panose="02070309020205020404" pitchFamily="49" charset="0"/>
                </a:rPr>
                <a:t>A</a:t>
              </a:r>
              <a:r>
                <a:rPr lang="en-US" altLang="en-US" sz="1600">
                  <a:solidFill>
                    <a:srgbClr val="CC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xmlns="" id="{C34D5915-0B26-45D4-9B4E-E5BA9D10E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884238"/>
          </a:xfrm>
        </p:spPr>
        <p:txBody>
          <a:bodyPr/>
          <a:lstStyle/>
          <a:p>
            <a:pPr eaLnBrk="1" hangingPunct="1"/>
            <a:r>
              <a:rPr lang="en-US" altLang="en-US" sz="3600"/>
              <a:t>Synergy between Random Projections and Gibbs Sampling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99D4A651-A5EA-4343-BBFA-27648897FB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Random Projections is a procedure for finding good starting points: every enriched bucket is a potential starting point.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Feeding these starting points to existing algorithms (like Gibbs Sampling) allows for good local search in vicinity of each starting point.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These (local search) algorithms work particularly well with “good” starting points.</a:t>
            </a:r>
            <a:r>
              <a:rPr lang="en-US" altLang="en-US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One is pattern-based while the other sequence-based.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515D856D-1927-4C1B-863F-689D3E5FBA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Example of </a:t>
            </a:r>
            <a:r>
              <a:rPr lang="en-US" altLang="en-US" sz="4000" dirty="0" err="1"/>
              <a:t>QuickSort</a:t>
            </a:r>
            <a:endParaRPr lang="en-US" altLang="en-US" sz="2600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48669E68-552C-4F77-A9A4-F76EE19392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Given an array: </a:t>
            </a:r>
            <a:r>
              <a:rPr lang="en-US" altLang="en-US" b="1" dirty="0"/>
              <a:t>c</a:t>
            </a:r>
            <a:r>
              <a:rPr lang="en-US" altLang="en-US" dirty="0"/>
              <a:t> = { 5, 2, 8, 4, 3, 1, 7, 6, 9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u="sng" dirty="0"/>
              <a:t>Step 1</a:t>
            </a:r>
            <a:r>
              <a:rPr lang="en-US" altLang="en-US" b="1" dirty="0"/>
              <a:t>:</a:t>
            </a:r>
            <a:r>
              <a:rPr lang="en-US" altLang="en-US" dirty="0"/>
              <a:t>  Choose the first element as </a:t>
            </a:r>
            <a:r>
              <a:rPr lang="en-US" altLang="en-US" i="1" dirty="0"/>
              <a:t>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i="1" dirty="0"/>
              <a:t>	     </a:t>
            </a:r>
            <a:r>
              <a:rPr lang="en-US" altLang="en-US" b="1" dirty="0"/>
              <a:t>c </a:t>
            </a:r>
            <a:r>
              <a:rPr lang="en-US" altLang="en-US" dirty="0"/>
              <a:t>= { </a:t>
            </a:r>
            <a:r>
              <a:rPr lang="en-US" altLang="en-US" dirty="0">
                <a:solidFill>
                  <a:srgbClr val="FF0000"/>
                </a:solidFill>
              </a:rPr>
              <a:t>6</a:t>
            </a:r>
            <a:r>
              <a:rPr lang="en-US" altLang="en-US" dirty="0"/>
              <a:t>, 3, 2, 8, 4, 5, 1, 7, 0, 9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 u="sng" dirty="0"/>
          </a:p>
        </p:txBody>
      </p:sp>
      <p:sp>
        <p:nvSpPr>
          <p:cNvPr id="9220" name="Line 4" descr="An example of the text is given.">
            <a:extLst>
              <a:ext uri="{FF2B5EF4-FFF2-40B4-BE49-F238E27FC236}">
                <a16:creationId xmlns:a16="http://schemas.microsoft.com/office/drawing/2014/main" xmlns="" id="{19912AE6-9B52-42D1-B2FD-8B934DF8FDD6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62200" y="4191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xmlns="" id="{6E289FDB-FDAF-4F23-B65B-AD2D0E4BF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334000"/>
            <a:ext cx="2895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/>
              <a:t>Our  Selection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2" descr="An example of the text is in the figure.">
            <a:extLst>
              <a:ext uri="{FF2B5EF4-FFF2-40B4-BE49-F238E27FC236}">
                <a16:creationId xmlns:a16="http://schemas.microsoft.com/office/drawing/2014/main" xmlns="" id="{0F9A3C6F-FE13-4B5F-9731-77E9D4C5E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752600"/>
            <a:ext cx="1676400" cy="228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xmlns="" id="{EB749C5D-65C0-40F9-90E2-BD12CC825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Building Profiles from Buckets</a:t>
            </a:r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xmlns="" id="{EDF8B2C8-C551-4ABB-8123-13583086F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981200"/>
            <a:ext cx="4267200" cy="160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A</a:t>
            </a:r>
            <a:r>
              <a:rPr lang="en-US" altLang="en-US" sz="1800"/>
              <a:t>     1    0    .25    .50    0    .50   0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C</a:t>
            </a:r>
            <a:r>
              <a:rPr lang="en-US" altLang="en-US" sz="1800"/>
              <a:t>     0    0    .25    .25   0     0     1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G     </a:t>
            </a:r>
            <a:r>
              <a:rPr lang="en-US" altLang="en-US" sz="1800"/>
              <a:t>0    0    .50     0     1    .25   0</a:t>
            </a:r>
            <a:endParaRPr lang="en-US" altLang="en-US" sz="1800" i="1"/>
          </a:p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T     </a:t>
            </a:r>
            <a:r>
              <a:rPr lang="en-US" altLang="en-US" sz="1800"/>
              <a:t> 0    1    0      .25    0    .25   0</a:t>
            </a:r>
            <a:endParaRPr lang="en-US" altLang="en-US" sz="1800" i="1"/>
          </a:p>
        </p:txBody>
      </p:sp>
      <p:sp>
        <p:nvSpPr>
          <p:cNvPr id="64517" name="Text Box 5">
            <a:extLst>
              <a:ext uri="{FF2B5EF4-FFF2-40B4-BE49-F238E27FC236}">
                <a16:creationId xmlns:a16="http://schemas.microsoft.com/office/drawing/2014/main" xmlns="" id="{CF0D33D7-D0D7-436C-AA25-A5DCD0AEB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10000"/>
            <a:ext cx="3276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/>
              <a:t>      Profile P</a:t>
            </a:r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xmlns="" id="{845CBF2D-E7D3-4F78-B33E-003150E9D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343400"/>
            <a:ext cx="2362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/>
              <a:t>Gibbs Sampling </a:t>
            </a:r>
          </a:p>
        </p:txBody>
      </p:sp>
      <p:sp>
        <p:nvSpPr>
          <p:cNvPr id="64519" name="Text Box 7">
            <a:extLst>
              <a:ext uri="{FF2B5EF4-FFF2-40B4-BE49-F238E27FC236}">
                <a16:creationId xmlns:a16="http://schemas.microsoft.com/office/drawing/2014/main" xmlns="" id="{352A8530-9905-4142-9E61-A09CBC1D9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486400"/>
            <a:ext cx="2743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/>
              <a:t>Refined profile P*</a:t>
            </a:r>
          </a:p>
        </p:txBody>
      </p:sp>
      <p:sp>
        <p:nvSpPr>
          <p:cNvPr id="64520" name="Text Box 8">
            <a:extLst>
              <a:ext uri="{FF2B5EF4-FFF2-40B4-BE49-F238E27FC236}">
                <a16:creationId xmlns:a16="http://schemas.microsoft.com/office/drawing/2014/main" xmlns="" id="{EC920413-86C7-4CAF-AA29-A2752AD50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05000"/>
            <a:ext cx="1371600" cy="366713"/>
          </a:xfrm>
          <a:prstGeom prst="rect">
            <a:avLst/>
          </a:prstGeom>
          <a:solidFill>
            <a:srgbClr val="D2DC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AT</a:t>
            </a:r>
            <a:r>
              <a:rPr lang="en-US" altLang="en-US" sz="1800"/>
              <a:t>CC</a:t>
            </a:r>
            <a:r>
              <a:rPr lang="en-US" altLang="en-US" sz="1800">
                <a:solidFill>
                  <a:srgbClr val="FF0000"/>
                </a:solidFill>
              </a:rPr>
              <a:t>G</a:t>
            </a:r>
            <a:r>
              <a:rPr lang="en-US" altLang="en-US" sz="1800"/>
              <a:t>A</a:t>
            </a:r>
            <a:r>
              <a:rPr lang="en-US" altLang="en-US" sz="1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4521" name="Text Box 9">
            <a:extLst>
              <a:ext uri="{FF2B5EF4-FFF2-40B4-BE49-F238E27FC236}">
                <a16:creationId xmlns:a16="http://schemas.microsoft.com/office/drawing/2014/main" xmlns="" id="{52B02D45-1B99-4128-BF71-38C76715B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438400"/>
            <a:ext cx="1371600" cy="366713"/>
          </a:xfrm>
          <a:prstGeom prst="rect">
            <a:avLst/>
          </a:prstGeom>
          <a:solidFill>
            <a:srgbClr val="D2DC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AT</a:t>
            </a:r>
            <a:r>
              <a:rPr lang="en-US" altLang="en-US" sz="1800"/>
              <a:t>GA</a:t>
            </a:r>
            <a:r>
              <a:rPr lang="en-US" altLang="en-US" sz="1800">
                <a:solidFill>
                  <a:srgbClr val="FF0000"/>
                </a:solidFill>
              </a:rPr>
              <a:t>G</a:t>
            </a:r>
            <a:r>
              <a:rPr lang="en-US" altLang="en-US" sz="1800"/>
              <a:t>G</a:t>
            </a:r>
            <a:r>
              <a:rPr lang="en-US" altLang="en-US" sz="1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4522" name="Text Box 10">
            <a:extLst>
              <a:ext uri="{FF2B5EF4-FFF2-40B4-BE49-F238E27FC236}">
                <a16:creationId xmlns:a16="http://schemas.microsoft.com/office/drawing/2014/main" xmlns="" id="{361DF309-26B8-473B-ACE4-40391D6D2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71800"/>
            <a:ext cx="1371600" cy="366713"/>
          </a:xfrm>
          <a:prstGeom prst="rect">
            <a:avLst/>
          </a:prstGeom>
          <a:solidFill>
            <a:srgbClr val="D2DC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AT</a:t>
            </a:r>
            <a:r>
              <a:rPr lang="en-US" altLang="en-US" sz="1800"/>
              <a:t>AA</a:t>
            </a:r>
            <a:r>
              <a:rPr lang="en-US" altLang="en-US" sz="1800">
                <a:solidFill>
                  <a:srgbClr val="FF0000"/>
                </a:solidFill>
              </a:rPr>
              <a:t>G</a:t>
            </a:r>
            <a:r>
              <a:rPr lang="en-US" altLang="en-US" sz="1800"/>
              <a:t>T</a:t>
            </a:r>
            <a:r>
              <a:rPr lang="en-US" altLang="en-US" sz="1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4523" name="Text Box 11">
            <a:extLst>
              <a:ext uri="{FF2B5EF4-FFF2-40B4-BE49-F238E27FC236}">
                <a16:creationId xmlns:a16="http://schemas.microsoft.com/office/drawing/2014/main" xmlns="" id="{52DDEBF5-0609-4B27-BF50-CD8EAF2BF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505200"/>
            <a:ext cx="1371600" cy="366713"/>
          </a:xfrm>
          <a:prstGeom prst="rect">
            <a:avLst/>
          </a:prstGeom>
          <a:solidFill>
            <a:srgbClr val="D2DC8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solidFill>
                  <a:srgbClr val="FF0000"/>
                </a:solidFill>
              </a:rPr>
              <a:t>AT</a:t>
            </a:r>
            <a:r>
              <a:rPr lang="en-US" altLang="en-US" sz="1800"/>
              <a:t>GT</a:t>
            </a:r>
            <a:r>
              <a:rPr lang="en-US" altLang="en-US" sz="1800">
                <a:solidFill>
                  <a:srgbClr val="FF0000"/>
                </a:solidFill>
              </a:rPr>
              <a:t>G</a:t>
            </a:r>
            <a:r>
              <a:rPr lang="en-US" altLang="en-US" sz="1800"/>
              <a:t>A</a:t>
            </a:r>
            <a:r>
              <a:rPr lang="en-US" altLang="en-US" sz="1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4524" name="Line 13">
            <a:extLst>
              <a:ext uri="{FF2B5EF4-FFF2-40B4-BE49-F238E27FC236}">
                <a16:creationId xmlns:a16="http://schemas.microsoft.com/office/drawing/2014/main" xmlns="" id="{8742BCA0-0B74-4906-9501-B4CBBDFE36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41910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Line 14">
            <a:extLst>
              <a:ext uri="{FF2B5EF4-FFF2-40B4-BE49-F238E27FC236}">
                <a16:creationId xmlns:a16="http://schemas.microsoft.com/office/drawing/2014/main" xmlns="" id="{987B5952-8D8D-4827-B8CF-6A5EEC0D4D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905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5">
            <a:extLst>
              <a:ext uri="{FF2B5EF4-FFF2-40B4-BE49-F238E27FC236}">
                <a16:creationId xmlns:a16="http://schemas.microsoft.com/office/drawing/2014/main" xmlns="" id="{E7D36906-8E05-4E80-962A-6F261EC566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981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6">
            <a:extLst>
              <a:ext uri="{FF2B5EF4-FFF2-40B4-BE49-F238E27FC236}">
                <a16:creationId xmlns:a16="http://schemas.microsoft.com/office/drawing/2014/main" xmlns="" id="{EB301920-D61E-4589-A53B-77AC0A779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8194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Text Box 17">
            <a:extLst>
              <a:ext uri="{FF2B5EF4-FFF2-40B4-BE49-F238E27FC236}">
                <a16:creationId xmlns:a16="http://schemas.microsoft.com/office/drawing/2014/main" xmlns="" id="{8B39FE85-EBBD-4F16-96CF-FE79C15BA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148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ATGC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xmlns="" id="{36B8531B-B5E1-4886-8C08-0A092C374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Motif Refinement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xmlns="" id="{968A0123-9EB7-43F3-AF38-7D903AACE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/>
              <a:t>For each bucket </a:t>
            </a:r>
            <a:r>
              <a:rPr lang="en-US" altLang="en-US" i="1"/>
              <a:t>h</a:t>
            </a:r>
            <a:r>
              <a:rPr lang="en-US" altLang="en-US"/>
              <a:t> containing more than </a:t>
            </a:r>
            <a:r>
              <a:rPr lang="en-US" altLang="en-US" i="1"/>
              <a:t>s</a:t>
            </a:r>
            <a:r>
              <a:rPr lang="en-US" altLang="en-US"/>
              <a:t>       </a:t>
            </a:r>
            <a:r>
              <a:rPr lang="en-US" altLang="en-US" i="1"/>
              <a:t>l</a:t>
            </a:r>
            <a:r>
              <a:rPr lang="en-US" altLang="en-US"/>
              <a:t>-mers, form profile  </a:t>
            </a:r>
            <a:r>
              <a:rPr lang="en-US" altLang="en-US" b="1"/>
              <a:t>P(</a:t>
            </a:r>
            <a:r>
              <a:rPr lang="en-US" altLang="en-US" i="1"/>
              <a:t>h</a:t>
            </a:r>
            <a:r>
              <a:rPr lang="en-US" altLang="en-US" b="1"/>
              <a:t>)</a:t>
            </a:r>
            <a:endParaRPr lang="en-US" altLang="en-US">
              <a:sym typeface="Wingdings" panose="05000000000000000000" pitchFamily="2" charset="2"/>
            </a:endParaRP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Use Gibbs Sampling with starting point  </a:t>
            </a:r>
            <a:r>
              <a:rPr lang="en-US" altLang="en-US" b="1"/>
              <a:t>P(</a:t>
            </a:r>
            <a:r>
              <a:rPr lang="en-US" altLang="en-US" i="1"/>
              <a:t>h</a:t>
            </a:r>
            <a:r>
              <a:rPr lang="en-US" altLang="en-US" b="1"/>
              <a:t>)</a:t>
            </a:r>
            <a:r>
              <a:rPr lang="en-US" altLang="en-US">
                <a:sym typeface="Wingdings" panose="05000000000000000000" pitchFamily="2" charset="2"/>
              </a:rPr>
              <a:t> (need find </a:t>
            </a:r>
            <a:r>
              <a:rPr lang="en-US" altLang="en-US" i="1">
                <a:sym typeface="Wingdings" panose="05000000000000000000" pitchFamily="2" charset="2"/>
              </a:rPr>
              <a:t>t</a:t>
            </a:r>
            <a:r>
              <a:rPr lang="en-US" altLang="en-US">
                <a:sym typeface="Wingdings" panose="05000000000000000000" pitchFamily="2" charset="2"/>
              </a:rPr>
              <a:t> starting positions in the sequences first) </a:t>
            </a:r>
            <a:r>
              <a:rPr lang="en-US" altLang="en-US"/>
              <a:t>to obtain refined profile </a:t>
            </a:r>
            <a:r>
              <a:rPr lang="en-US" altLang="en-US" b="1"/>
              <a:t>P</a:t>
            </a:r>
            <a:r>
              <a:rPr lang="en-US" altLang="en-US"/>
              <a:t>*</a:t>
            </a:r>
            <a:endParaRPr lang="en-US" altLang="en-US"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xmlns="" id="{1556D3AA-13EB-44F7-903A-0D52E5923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sz="3600"/>
              <a:t>Random Projections Algorithm: </a:t>
            </a:r>
            <a:br>
              <a:rPr lang="en-US" altLang="en-US" sz="3600"/>
            </a:br>
            <a:r>
              <a:rPr lang="en-US" altLang="en-US" sz="3600"/>
              <a:t>A Single Iteration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xmlns="" id="{1C161C05-60FA-4629-B02F-A6A2A8169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Choose a random </a:t>
            </a:r>
            <a:r>
              <a:rPr lang="en-US" altLang="en-US" sz="2800" i="1"/>
              <a:t>k</a:t>
            </a:r>
            <a:r>
              <a:rPr lang="en-US" altLang="en-US" sz="2800"/>
              <a:t>-projection.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Hash each </a:t>
            </a:r>
            <a:r>
              <a:rPr lang="en-US" altLang="en-US" sz="2800" i="1"/>
              <a:t>l</a:t>
            </a:r>
            <a:r>
              <a:rPr lang="en-US" altLang="en-US" sz="2800"/>
              <a:t>-mer </a:t>
            </a:r>
            <a:r>
              <a:rPr lang="en-US" altLang="en-US" sz="2800" i="1"/>
              <a:t>x</a:t>
            </a:r>
            <a:r>
              <a:rPr lang="en-US" altLang="en-US" sz="2800"/>
              <a:t> in input sequences into the bucket labeled by </a:t>
            </a:r>
            <a:r>
              <a:rPr lang="en-US" altLang="en-US" sz="2800" i="1"/>
              <a:t>h</a:t>
            </a:r>
            <a:r>
              <a:rPr lang="en-US" altLang="en-US" sz="2800"/>
              <a:t>(x).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From each enriched bucket (</a:t>
            </a:r>
            <a:r>
              <a:rPr lang="en-US" altLang="en-US" sz="2800" i="1"/>
              <a:t>e.g</a:t>
            </a:r>
            <a:r>
              <a:rPr lang="en-US" altLang="en-US" sz="2800"/>
              <a:t>., a bucket with more than </a:t>
            </a:r>
            <a:r>
              <a:rPr lang="en-US" altLang="en-US" sz="2800" i="1"/>
              <a:t>s</a:t>
            </a:r>
            <a:r>
              <a:rPr lang="en-US" altLang="en-US" sz="2800"/>
              <a:t> </a:t>
            </a:r>
            <a:r>
              <a:rPr lang="en-US" altLang="en-US" sz="2800" i="1"/>
              <a:t>l</a:t>
            </a:r>
            <a:r>
              <a:rPr lang="en-US" altLang="en-US" sz="2800"/>
              <a:t>-mers), form profile </a:t>
            </a:r>
            <a:r>
              <a:rPr lang="en-US" altLang="en-US" sz="2800" b="1"/>
              <a:t>P</a:t>
            </a:r>
            <a:r>
              <a:rPr lang="en-US" altLang="en-US" sz="2800"/>
              <a:t> and perform Gibbs Sampling motif refinement.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Candidate motif is found by selecting the best motif among refinements of all enriched buckets.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xmlns="" id="{9EC88B3A-A977-435F-96A6-DF0FEEE77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Choosing Projection Size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xmlns="" id="{D1134AC8-746A-47BD-9D4E-4B15B3C25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/>
              <a:t>Projection size </a:t>
            </a:r>
            <a:r>
              <a:rPr lang="en-US" altLang="en-US" i="1"/>
              <a:t>k</a:t>
            </a:r>
          </a:p>
          <a:p>
            <a:pPr eaLnBrk="1" hangingPunct="1">
              <a:buFontTx/>
              <a:buNone/>
            </a:pPr>
            <a:r>
              <a:rPr lang="en-US" altLang="en-US"/>
              <a:t>    - choose </a:t>
            </a:r>
            <a:r>
              <a:rPr lang="en-US" altLang="en-US" i="1"/>
              <a:t>k</a:t>
            </a:r>
            <a:r>
              <a:rPr lang="en-US" altLang="en-US"/>
              <a:t> small enough so that multiple motif instances (at least </a:t>
            </a:r>
            <a:r>
              <a:rPr lang="en-US" altLang="en-US" i="1">
                <a:solidFill>
                  <a:srgbClr val="0000CC"/>
                </a:solidFill>
              </a:rPr>
              <a:t>s</a:t>
            </a:r>
            <a:r>
              <a:rPr lang="en-US" altLang="en-US"/>
              <a:t>) hash to the same bucket.  </a:t>
            </a:r>
          </a:p>
          <a:p>
            <a:pPr eaLnBrk="1" hangingPunct="1">
              <a:buFontTx/>
              <a:buNone/>
            </a:pPr>
            <a:r>
              <a:rPr lang="en-US" altLang="en-US"/>
              <a:t>    - choose </a:t>
            </a:r>
            <a:r>
              <a:rPr lang="en-US" altLang="en-US" i="1"/>
              <a:t>k</a:t>
            </a:r>
            <a:r>
              <a:rPr lang="en-US" altLang="en-US"/>
              <a:t> large enough to avoid contamination by spurious </a:t>
            </a:r>
            <a:r>
              <a:rPr lang="en-US" altLang="en-US" i="1"/>
              <a:t>l</a:t>
            </a:r>
            <a:r>
              <a:rPr lang="en-US" altLang="en-US"/>
              <a:t>-mers: </a:t>
            </a:r>
          </a:p>
          <a:p>
            <a:pPr eaLnBrk="1" hangingPunct="1">
              <a:buFontTx/>
              <a:buNone/>
            </a:pPr>
            <a:r>
              <a:rPr lang="en-US" altLang="en-US"/>
              <a:t>                  </a:t>
            </a:r>
            <a:r>
              <a:rPr lang="en-US" altLang="en-US" i="1">
                <a:solidFill>
                  <a:srgbClr val="0000CC"/>
                </a:solidFill>
              </a:rPr>
              <a:t>s </a:t>
            </a:r>
            <a:r>
              <a:rPr lang="en-US" altLang="en-US"/>
              <a:t>&gt;&gt; </a:t>
            </a:r>
            <a:r>
              <a:rPr lang="en-US" altLang="en-US" i="1"/>
              <a:t>t</a:t>
            </a:r>
            <a:r>
              <a:rPr lang="en-US" altLang="en-US"/>
              <a:t> (</a:t>
            </a:r>
            <a:r>
              <a:rPr lang="en-US" altLang="en-US" i="1"/>
              <a:t>n</a:t>
            </a:r>
            <a:r>
              <a:rPr lang="en-US" altLang="en-US"/>
              <a:t> - </a:t>
            </a:r>
            <a:r>
              <a:rPr lang="en-US" altLang="en-US" i="1"/>
              <a:t>l</a:t>
            </a:r>
            <a:r>
              <a:rPr lang="en-US" altLang="en-US"/>
              <a:t> + 1) / 4</a:t>
            </a:r>
            <a:r>
              <a:rPr lang="en-US" altLang="en-US" i="1" baseline="30000"/>
              <a:t>k</a:t>
            </a:r>
            <a:endParaRPr lang="en-US" altLang="en-US" i="1">
              <a:solidFill>
                <a:srgbClr val="0000CC"/>
              </a:solidFill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xmlns="" id="{9CE1B302-6D7A-4DE5-B84D-C171BFD9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Many Iterations?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xmlns="" id="{9374490C-4EA7-4F04-8EAF-88D2EEA36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82000" cy="4530725"/>
          </a:xfrm>
        </p:spPr>
        <p:txBody>
          <a:bodyPr/>
          <a:lstStyle/>
          <a:p>
            <a:pPr eaLnBrk="1" hangingPunct="1"/>
            <a:r>
              <a:rPr lang="en-US" altLang="en-US" sz="2600" i="1"/>
              <a:t>Planted bucket</a:t>
            </a:r>
            <a:r>
              <a:rPr lang="en-US" altLang="en-US" sz="2600"/>
              <a:t> : bucket with hash value </a:t>
            </a:r>
            <a:r>
              <a:rPr lang="en-US" altLang="en-US" sz="2600" i="1"/>
              <a:t>h</a:t>
            </a:r>
            <a:r>
              <a:rPr lang="en-US" altLang="en-US" sz="2600"/>
              <a:t>(</a:t>
            </a:r>
            <a:r>
              <a:rPr lang="en-US" altLang="en-US" sz="2600" b="1" i="1"/>
              <a:t>M</a:t>
            </a:r>
            <a:r>
              <a:rPr lang="en-US" altLang="en-US" sz="2600"/>
              <a:t>), where </a:t>
            </a:r>
            <a:r>
              <a:rPr lang="en-US" altLang="en-US" sz="2600" b="1" i="1"/>
              <a:t>M</a:t>
            </a:r>
            <a:r>
              <a:rPr lang="en-US" altLang="en-US" sz="2600"/>
              <a:t> is the motif</a:t>
            </a:r>
          </a:p>
          <a:p>
            <a:pPr eaLnBrk="1" hangingPunct="1"/>
            <a:r>
              <a:rPr lang="en-US" altLang="en-US" sz="2600"/>
              <a:t>Choose </a:t>
            </a:r>
            <a:r>
              <a:rPr lang="en-US" altLang="en-US" sz="2600" i="1"/>
              <a:t>m</a:t>
            </a:r>
            <a:r>
              <a:rPr lang="en-US" altLang="en-US" sz="2600"/>
              <a:t> = number of iterations such that </a:t>
            </a:r>
          </a:p>
          <a:p>
            <a:pPr eaLnBrk="1" hangingPunct="1">
              <a:buFontTx/>
              <a:buNone/>
            </a:pPr>
            <a:endParaRPr lang="en-US" altLang="en-US" sz="2600"/>
          </a:p>
          <a:p>
            <a:pPr eaLnBrk="1" hangingPunct="1">
              <a:buFontTx/>
              <a:buNone/>
            </a:pPr>
            <a:r>
              <a:rPr lang="en-US" altLang="en-US" sz="2600"/>
              <a:t>    Pr(planted bucket contains at least </a:t>
            </a:r>
            <a:r>
              <a:rPr lang="en-US" altLang="en-US" sz="2600" i="1"/>
              <a:t>s</a:t>
            </a:r>
            <a:r>
              <a:rPr lang="en-US" altLang="en-US" sz="2600"/>
              <a:t> </a:t>
            </a:r>
            <a:r>
              <a:rPr lang="en-US" altLang="en-US" sz="2600" i="1"/>
              <a:t>l</a:t>
            </a:r>
            <a:r>
              <a:rPr lang="en-US" altLang="en-US" sz="2600"/>
              <a:t>-mers</a:t>
            </a:r>
          </a:p>
          <a:p>
            <a:pPr eaLnBrk="1" hangingPunct="1">
              <a:buFontTx/>
              <a:buNone/>
            </a:pPr>
            <a:r>
              <a:rPr lang="en-US" altLang="en-US" sz="2600"/>
              <a:t>         in at least one of </a:t>
            </a:r>
            <a:r>
              <a:rPr lang="en-US" altLang="en-US" sz="2600" i="1"/>
              <a:t>m</a:t>
            </a:r>
            <a:r>
              <a:rPr lang="en-US" altLang="en-US" sz="2600"/>
              <a:t> iterations) = 0.95</a:t>
            </a:r>
          </a:p>
          <a:p>
            <a:pPr eaLnBrk="1" hangingPunct="1">
              <a:buFontTx/>
              <a:buNone/>
            </a:pPr>
            <a:endParaRPr lang="en-US" altLang="en-US" sz="2600"/>
          </a:p>
          <a:p>
            <a:pPr eaLnBrk="1" hangingPunct="1"/>
            <a:r>
              <a:rPr lang="en-US" altLang="en-US" sz="2600"/>
              <a:t>Probability is readily computable since iterations form a sequence of independent Bernoulli trials, assuming the motif was implanted with </a:t>
            </a:r>
            <a:r>
              <a:rPr lang="en-US" altLang="en-US" sz="2600" i="1"/>
              <a:t>d</a:t>
            </a:r>
            <a:r>
              <a:rPr lang="en-US" altLang="en-US" sz="2600"/>
              <a:t> mutations randomly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xmlns="" id="{2133F0A0-D405-4BF8-B063-96A9A0F94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i="1"/>
              <a:t>S</a:t>
            </a:r>
            <a:r>
              <a:rPr lang="en-US" altLang="en-US" sz="2600"/>
              <a:t> = { </a:t>
            </a:r>
            <a:r>
              <a:rPr lang="en-US" altLang="en-US" sz="2600" i="1"/>
              <a:t>x</a:t>
            </a:r>
            <a:r>
              <a:rPr lang="en-US" altLang="en-US" sz="2600"/>
              <a:t>(1),…</a:t>
            </a:r>
            <a:r>
              <a:rPr lang="en-US" altLang="en-US" sz="2600" i="1"/>
              <a:t>x</a:t>
            </a:r>
            <a:r>
              <a:rPr lang="en-US" altLang="en-US" sz="2600"/>
              <a:t>(</a:t>
            </a:r>
            <a:r>
              <a:rPr lang="en-US" altLang="en-US" sz="2600" i="1"/>
              <a:t>t</a:t>
            </a:r>
            <a:r>
              <a:rPr lang="en-US" altLang="en-US" sz="2600"/>
              <a:t>)} : set of input sequences</a:t>
            </a:r>
          </a:p>
          <a:p>
            <a:pPr eaLnBrk="1" hangingPunct="1"/>
            <a:r>
              <a:rPr lang="en-US" altLang="en-US" sz="2600"/>
              <a:t>Given:  A probabilistic motif model W( </a:t>
            </a:r>
            <a:r>
              <a:rPr lang="en-US" altLang="en-US" sz="2600">
                <a:latin typeface="Symbol" panose="05050102010706020507" pitchFamily="18" charset="2"/>
                <a:sym typeface="Wingdings" panose="05000000000000000000" pitchFamily="2" charset="2"/>
              </a:rPr>
              <a:t></a:t>
            </a:r>
            <a:r>
              <a:rPr lang="en-US" altLang="en-US" sz="2600"/>
              <a:t> ) depending on unknown parameters </a:t>
            </a:r>
            <a:r>
              <a:rPr lang="en-US" altLang="en-US" sz="2600">
                <a:sym typeface="Wingdings" panose="05000000000000000000" pitchFamily="2" charset="2"/>
              </a:rPr>
              <a:t></a:t>
            </a:r>
            <a:r>
              <a:rPr lang="en-US" altLang="en-US" sz="2600"/>
              <a:t>, and a background probability distribution P.</a:t>
            </a:r>
          </a:p>
          <a:p>
            <a:pPr eaLnBrk="1" hangingPunct="1"/>
            <a:r>
              <a:rPr lang="en-US" altLang="en-US" sz="2600"/>
              <a:t>Find value </a:t>
            </a:r>
            <a:r>
              <a:rPr lang="en-US" altLang="en-US" sz="2600">
                <a:sym typeface="Wingdings" panose="05000000000000000000" pitchFamily="2" charset="2"/>
              </a:rPr>
              <a:t></a:t>
            </a:r>
            <a:r>
              <a:rPr lang="en-US" altLang="en-US" sz="2600"/>
              <a:t> </a:t>
            </a:r>
            <a:r>
              <a:rPr lang="en-US" altLang="en-US" sz="2600" baseline="-25000"/>
              <a:t>max</a:t>
            </a:r>
            <a:r>
              <a:rPr lang="en-US" altLang="en-US" sz="2600"/>
              <a:t> that maximizes likelihood ratio: </a:t>
            </a:r>
            <a:br>
              <a:rPr lang="en-US" altLang="en-US" sz="2600"/>
            </a:br>
            <a:r>
              <a:rPr lang="en-US" altLang="en-US" sz="2600"/>
              <a:t/>
            </a:r>
            <a:br>
              <a:rPr lang="en-US" altLang="en-US" sz="2600"/>
            </a:br>
            <a:r>
              <a:rPr lang="en-US" altLang="en-US" sz="2600"/>
              <a:t/>
            </a:r>
            <a:br>
              <a:rPr lang="en-US" altLang="en-US" sz="2600"/>
            </a:br>
            <a:endParaRPr lang="en-US" altLang="en-US" sz="2600"/>
          </a:p>
          <a:p>
            <a:pPr eaLnBrk="1" hangingPunct="1"/>
            <a:r>
              <a:rPr lang="en-US" altLang="en-US" sz="2600"/>
              <a:t>EM is local optimization scheme.  Requires starting value </a:t>
            </a:r>
            <a:r>
              <a:rPr lang="en-US" altLang="en-US" sz="2600">
                <a:sym typeface="Wingdings" panose="05000000000000000000" pitchFamily="2" charset="2"/>
              </a:rPr>
              <a:t></a:t>
            </a:r>
            <a:r>
              <a:rPr lang="en-US" altLang="en-US" sz="2600" baseline="-25000">
                <a:sym typeface="Wingdings" panose="05000000000000000000" pitchFamily="2" charset="2"/>
              </a:rPr>
              <a:t>0</a:t>
            </a:r>
            <a:r>
              <a:rPr lang="en-US" altLang="en-US" sz="2600"/>
              <a:t>.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xmlns="" id="{8302C52F-4467-4065-8D30-E7924F2E6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Expectation Maximization (EM)</a:t>
            </a:r>
          </a:p>
        </p:txBody>
      </p:sp>
      <p:grpSp>
        <p:nvGrpSpPr>
          <p:cNvPr id="69636" name="Group 4" descr="An example of the text is in the figure.">
            <a:extLst>
              <a:ext uri="{FF2B5EF4-FFF2-40B4-BE49-F238E27FC236}">
                <a16:creationId xmlns:a16="http://schemas.microsoft.com/office/drawing/2014/main" xmlns="" id="{5C6C7328-A746-435C-9FE4-4312B36033D0}"/>
              </a:ext>
            </a:extLst>
          </p:cNvPr>
          <p:cNvGrpSpPr>
            <a:grpSpLocks/>
          </p:cNvGrpSpPr>
          <p:nvPr/>
        </p:nvGrpSpPr>
        <p:grpSpPr bwMode="auto">
          <a:xfrm>
            <a:off x="2419350" y="4027488"/>
            <a:ext cx="2516188" cy="865187"/>
            <a:chOff x="1284" y="2633"/>
            <a:chExt cx="1585" cy="545"/>
          </a:xfrm>
        </p:grpSpPr>
        <p:sp>
          <p:nvSpPr>
            <p:cNvPr id="69637" name="Text Box 5">
              <a:extLst>
                <a:ext uri="{FF2B5EF4-FFF2-40B4-BE49-F238E27FC236}">
                  <a16:creationId xmlns:a16="http://schemas.microsoft.com/office/drawing/2014/main" xmlns="" id="{F7EAF5F3-6FF8-451B-BA83-B3F61B9AB0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4" y="2633"/>
              <a:ext cx="158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Pr(</a:t>
              </a:r>
              <a:r>
                <a:rPr lang="en-US" altLang="en-US" sz="2000" i="1"/>
                <a:t>S</a:t>
              </a:r>
              <a:r>
                <a:rPr lang="en-US" altLang="en-US" sz="2000"/>
                <a:t> | </a:t>
              </a:r>
              <a:r>
                <a:rPr lang="en-US" altLang="en-US" sz="2000" i="1"/>
                <a:t>W</a:t>
              </a:r>
              <a:r>
                <a:rPr lang="en-US" altLang="en-US" sz="2000"/>
                <a:t> (</a:t>
              </a:r>
              <a:r>
                <a:rPr lang="en-US" altLang="en-US" sz="2600">
                  <a:latin typeface="Symbol" panose="05050102010706020507" pitchFamily="18" charset="2"/>
                  <a:sym typeface="Wingdings" panose="05000000000000000000" pitchFamily="2" charset="2"/>
                </a:rPr>
                <a:t></a:t>
              </a:r>
              <a:r>
                <a:rPr lang="en-US" altLang="en-US" sz="2000">
                  <a:sym typeface="Math A" pitchFamily="18" charset="2"/>
                </a:rPr>
                <a:t> </a:t>
              </a:r>
              <a:r>
                <a:rPr lang="en-US" altLang="en-US" sz="2000" baseline="-25000"/>
                <a:t>max</a:t>
              </a:r>
              <a:r>
                <a:rPr lang="en-US" altLang="en-US" sz="2000"/>
                <a:t>), </a:t>
              </a:r>
              <a:r>
                <a:rPr lang="en-US" altLang="en-US" sz="2000" i="1"/>
                <a:t>P</a:t>
              </a:r>
              <a:r>
                <a:rPr lang="en-US" altLang="en-US" sz="2000"/>
                <a:t> )</a:t>
              </a:r>
            </a:p>
          </p:txBody>
        </p:sp>
        <p:sp>
          <p:nvSpPr>
            <p:cNvPr id="69638" name="Text Box 6">
              <a:extLst>
                <a:ext uri="{FF2B5EF4-FFF2-40B4-BE49-F238E27FC236}">
                  <a16:creationId xmlns:a16="http://schemas.microsoft.com/office/drawing/2014/main" xmlns="" id="{F0F797F0-34F6-4F80-897C-FB45845830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928"/>
              <a:ext cx="12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/>
                <a:t>Pr(</a:t>
              </a:r>
              <a:r>
                <a:rPr lang="en-US" altLang="en-US" sz="2000" i="1"/>
                <a:t>S</a:t>
              </a:r>
              <a:r>
                <a:rPr lang="en-US" altLang="en-US" sz="2000"/>
                <a:t> | </a:t>
              </a:r>
              <a:r>
                <a:rPr lang="en-US" altLang="en-US" sz="2000" i="1"/>
                <a:t>P</a:t>
              </a:r>
              <a:r>
                <a:rPr lang="en-US" altLang="en-US" sz="2000"/>
                <a:t>)</a:t>
              </a:r>
            </a:p>
          </p:txBody>
        </p:sp>
        <p:sp>
          <p:nvSpPr>
            <p:cNvPr id="69639" name="Line 7">
              <a:extLst>
                <a:ext uri="{FF2B5EF4-FFF2-40B4-BE49-F238E27FC236}">
                  <a16:creationId xmlns:a16="http://schemas.microsoft.com/office/drawing/2014/main" xmlns="" id="{B2687AA2-868F-412F-85A7-78C73772E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92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xmlns="" id="{61D41263-F24D-467D-BE26-717BD82C27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 Motif Refinement</a:t>
            </a:r>
            <a:r>
              <a:rPr lang="en-US" altLang="en-US" sz="2600"/>
              <a:t> (cont’d)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xmlns="" id="{1C0917AA-9418-42AD-9956-71D47E4DDC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each input sequence, x(</a:t>
            </a:r>
            <a:r>
              <a:rPr lang="en-US" altLang="en-US" i="1"/>
              <a:t>i</a:t>
            </a:r>
            <a:r>
              <a:rPr lang="en-US" altLang="en-US"/>
              <a:t>), return </a:t>
            </a:r>
            <a:r>
              <a:rPr lang="en-US" altLang="en-US" i="1"/>
              <a:t>l</a:t>
            </a:r>
            <a:r>
              <a:rPr lang="en-US" altLang="en-US"/>
              <a:t>-tuple </a:t>
            </a:r>
            <a:r>
              <a:rPr lang="en-US" altLang="en-US" i="1"/>
              <a:t>y</a:t>
            </a:r>
            <a:r>
              <a:rPr lang="en-US" altLang="en-US"/>
              <a:t>(</a:t>
            </a:r>
            <a:r>
              <a:rPr lang="en-US" altLang="en-US" i="1"/>
              <a:t>i</a:t>
            </a:r>
            <a:r>
              <a:rPr lang="en-US" altLang="en-US"/>
              <a:t>) which maximizes likelihood ratio:</a:t>
            </a:r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			-T = { </a:t>
            </a:r>
            <a:r>
              <a:rPr lang="en-US" altLang="en-US" i="1"/>
              <a:t>y</a:t>
            </a:r>
            <a:r>
              <a:rPr lang="en-US" altLang="en-US"/>
              <a:t>(1), </a:t>
            </a:r>
            <a:r>
              <a:rPr lang="en-US" altLang="en-US" i="1"/>
              <a:t>y</a:t>
            </a:r>
            <a:r>
              <a:rPr lang="en-US" altLang="en-US"/>
              <a:t>(2),…,</a:t>
            </a:r>
            <a:r>
              <a:rPr lang="en-US" altLang="en-US" i="1"/>
              <a:t>y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}</a:t>
            </a:r>
          </a:p>
          <a:p>
            <a:pPr eaLnBrk="1" hangingPunct="1">
              <a:buFontTx/>
              <a:buNone/>
            </a:pPr>
            <a:r>
              <a:rPr lang="en-US" altLang="en-US"/>
              <a:t>				-C(T) = consensus string</a:t>
            </a:r>
          </a:p>
          <a:p>
            <a:pPr eaLnBrk="1" hangingPunct="1"/>
            <a:endParaRPr lang="en-US" altLang="en-US"/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xmlns="" id="{BFC89A6F-F0AB-4306-9518-C06753E92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955925"/>
            <a:ext cx="31353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/>
              <a:t>Pr( </a:t>
            </a:r>
            <a:r>
              <a:rPr lang="en-US" altLang="en-US" sz="3000" i="1"/>
              <a:t>y</a:t>
            </a:r>
            <a:r>
              <a:rPr lang="en-US" altLang="en-US" sz="3000"/>
              <a:t>(</a:t>
            </a:r>
            <a:r>
              <a:rPr lang="en-US" altLang="en-US" sz="3000" i="1"/>
              <a:t>i</a:t>
            </a:r>
            <a:r>
              <a:rPr lang="en-US" altLang="en-US" sz="3000"/>
              <a:t>) | </a:t>
            </a:r>
            <a:r>
              <a:rPr lang="en-US" altLang="en-US" sz="3000" b="1"/>
              <a:t>W</a:t>
            </a:r>
            <a:r>
              <a:rPr lang="en-US" altLang="en-US" sz="3000"/>
              <a:t>(</a:t>
            </a:r>
            <a:r>
              <a:rPr lang="en-US" altLang="en-US" sz="2600">
                <a:latin typeface="Symbol" panose="05050102010706020507" pitchFamily="18" charset="2"/>
                <a:sym typeface="Wingdings" panose="05000000000000000000" pitchFamily="2" charset="2"/>
              </a:rPr>
              <a:t></a:t>
            </a:r>
            <a:r>
              <a:rPr lang="en-US" altLang="en-US" sz="3000">
                <a:sym typeface="Wingdings" panose="05000000000000000000" pitchFamily="2" charset="2"/>
              </a:rPr>
              <a:t> </a:t>
            </a:r>
            <a:r>
              <a:rPr lang="en-US" altLang="en-US" sz="3000" i="1" baseline="-25000">
                <a:sym typeface="Wingdings" panose="05000000000000000000" pitchFamily="2" charset="2"/>
              </a:rPr>
              <a:t>h</a:t>
            </a:r>
            <a:r>
              <a:rPr lang="en-US" altLang="en-US" sz="3000">
                <a:sym typeface="Wingdings" panose="05000000000000000000" pitchFamily="2" charset="2"/>
              </a:rPr>
              <a:t>*)</a:t>
            </a:r>
            <a:r>
              <a:rPr lang="en-US" altLang="en-US" sz="3000"/>
              <a:t>)</a:t>
            </a:r>
          </a:p>
        </p:txBody>
      </p:sp>
      <p:sp>
        <p:nvSpPr>
          <p:cNvPr id="70661" name="Text Box 5">
            <a:extLst>
              <a:ext uri="{FF2B5EF4-FFF2-40B4-BE49-F238E27FC236}">
                <a16:creationId xmlns:a16="http://schemas.microsoft.com/office/drawing/2014/main" xmlns="" id="{BAED40A1-F333-4C38-903E-FDD8C606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65525"/>
            <a:ext cx="36147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/>
              <a:t>Pr( </a:t>
            </a:r>
            <a:r>
              <a:rPr lang="en-US" altLang="en-US" sz="3000" i="1"/>
              <a:t>y</a:t>
            </a:r>
            <a:r>
              <a:rPr lang="en-US" altLang="en-US" sz="3000"/>
              <a:t>(</a:t>
            </a:r>
            <a:r>
              <a:rPr lang="en-US" altLang="en-US" sz="3000" i="1"/>
              <a:t>i</a:t>
            </a:r>
            <a:r>
              <a:rPr lang="en-US" altLang="en-US" sz="3000"/>
              <a:t>) | P)</a:t>
            </a:r>
          </a:p>
        </p:txBody>
      </p:sp>
      <p:sp>
        <p:nvSpPr>
          <p:cNvPr id="70662" name="Line 6">
            <a:extLst>
              <a:ext uri="{FF2B5EF4-FFF2-40B4-BE49-F238E27FC236}">
                <a16:creationId xmlns:a16="http://schemas.microsoft.com/office/drawing/2014/main" xmlns="" id="{D26EE55F-3550-46CE-A649-37EC6BEA10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565525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F397FA39-B104-4BC5-B9DD-ED87BEFE4A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Example of </a:t>
            </a:r>
            <a:r>
              <a:rPr lang="en-US" altLang="en-US" sz="4000" dirty="0" err="1"/>
              <a:t>QuickSort</a:t>
            </a:r>
            <a:r>
              <a:rPr lang="en-US" altLang="en-US" sz="2600" dirty="0"/>
              <a:t> (cont’d)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4391F481-5E0C-48DC-B88F-06F14D612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r>
              <a:rPr lang="en-US" altLang="en-US" b="1" u="sng"/>
              <a:t>Step 2</a:t>
            </a:r>
            <a:r>
              <a:rPr lang="en-US" altLang="en-US" b="1"/>
              <a:t>:  </a:t>
            </a:r>
            <a:r>
              <a:rPr lang="en-US" altLang="en-US"/>
              <a:t>Split the array into </a:t>
            </a:r>
            <a:r>
              <a:rPr lang="en-US" altLang="en-US" b="1"/>
              <a:t>c</a:t>
            </a:r>
            <a:r>
              <a:rPr lang="en-US" altLang="en-US" baseline="-25000"/>
              <a:t>small</a:t>
            </a:r>
            <a:r>
              <a:rPr lang="en-US" altLang="en-US"/>
              <a:t> and </a:t>
            </a:r>
            <a:r>
              <a:rPr lang="en-US" altLang="en-US" b="1"/>
              <a:t>c</a:t>
            </a:r>
            <a:r>
              <a:rPr lang="en-US" altLang="en-US" baseline="-25000"/>
              <a:t>large</a:t>
            </a:r>
            <a:endParaRPr lang="en-US" altLang="en-US" i="1"/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900" i="1"/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r>
              <a:rPr lang="en-US" altLang="en-US" sz="900" b="1">
                <a:sym typeface="Wingdings" panose="05000000000000000000" pitchFamily="2" charset="2"/>
              </a:rPr>
              <a:t>			</a:t>
            </a:r>
            <a:r>
              <a:rPr lang="en-US" altLang="en-US" sz="2400" b="1">
                <a:sym typeface="Wingdings" panose="05000000000000000000" pitchFamily="2" charset="2"/>
              </a:rPr>
              <a:t>C</a:t>
            </a:r>
            <a:r>
              <a:rPr lang="en-US" altLang="en-US" sz="2400" i="1" baseline="-25000">
                <a:sym typeface="Wingdings" panose="05000000000000000000" pitchFamily="2" charset="2"/>
              </a:rPr>
              <a:t>small</a:t>
            </a:r>
            <a:r>
              <a:rPr lang="en-US" altLang="en-US" sz="2400">
                <a:sym typeface="Wingdings" panose="05000000000000000000" pitchFamily="2" charset="2"/>
              </a:rPr>
              <a:t> = { </a:t>
            </a:r>
            <a:r>
              <a:rPr lang="en-US" altLang="en-US" sz="2400">
                <a:solidFill>
                  <a:srgbClr val="0000CC"/>
                </a:solidFill>
                <a:sym typeface="Wingdings" panose="05000000000000000000" pitchFamily="2" charset="2"/>
              </a:rPr>
              <a:t>3,    2,    4,    5,    1,    0</a:t>
            </a:r>
            <a:r>
              <a:rPr lang="en-US" altLang="en-US" sz="2400">
                <a:sym typeface="Wingdings" panose="05000000000000000000" pitchFamily="2" charset="2"/>
              </a:rPr>
              <a:t> }</a:t>
            </a: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r>
              <a:rPr lang="en-US" altLang="en-US" sz="2400" b="1"/>
              <a:t>	C </a:t>
            </a:r>
            <a:r>
              <a:rPr lang="en-US" altLang="en-US" sz="2400"/>
              <a:t>= {    </a:t>
            </a:r>
            <a:r>
              <a:rPr lang="en-US" altLang="en-US" sz="2400">
                <a:solidFill>
                  <a:srgbClr val="FF0000"/>
                </a:solidFill>
              </a:rPr>
              <a:t>6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3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2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33CC33"/>
                </a:solidFill>
              </a:rPr>
              <a:t>8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4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5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1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33CC33"/>
                </a:solidFill>
              </a:rPr>
              <a:t>7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0000CC"/>
                </a:solidFill>
              </a:rPr>
              <a:t>0</a:t>
            </a:r>
            <a:r>
              <a:rPr lang="en-US" altLang="en-US" sz="2400"/>
              <a:t>,     </a:t>
            </a:r>
            <a:r>
              <a:rPr lang="en-US" altLang="en-US" sz="2400">
                <a:solidFill>
                  <a:srgbClr val="33CC33"/>
                </a:solidFill>
              </a:rPr>
              <a:t>9</a:t>
            </a:r>
            <a:r>
              <a:rPr lang="en-US" altLang="en-US" sz="2400"/>
              <a:t> }</a:t>
            </a: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r>
              <a:rPr lang="en-US" altLang="en-US" sz="2400" b="1">
                <a:sym typeface="Wingdings" panose="05000000000000000000" pitchFamily="2" charset="2"/>
              </a:rPr>
              <a:t>				C</a:t>
            </a:r>
            <a:r>
              <a:rPr lang="en-US" altLang="en-US" sz="2400" i="1" baseline="-25000">
                <a:sym typeface="Wingdings" panose="05000000000000000000" pitchFamily="2" charset="2"/>
              </a:rPr>
              <a:t>large</a:t>
            </a:r>
            <a:r>
              <a:rPr lang="en-US" altLang="en-US" sz="2400" i="1">
                <a:sym typeface="Wingdings" panose="05000000000000000000" pitchFamily="2" charset="2"/>
              </a:rPr>
              <a:t> </a:t>
            </a:r>
            <a:r>
              <a:rPr lang="en-US" altLang="en-US" sz="2400">
                <a:sym typeface="Wingdings" panose="05000000000000000000" pitchFamily="2" charset="2"/>
              </a:rPr>
              <a:t>= { </a:t>
            </a:r>
            <a:r>
              <a:rPr lang="en-US" altLang="en-US" sz="2400">
                <a:solidFill>
                  <a:srgbClr val="33CC33"/>
                </a:solidFill>
                <a:sym typeface="Wingdings" panose="05000000000000000000" pitchFamily="2" charset="2"/>
              </a:rPr>
              <a:t>8,     7,     9</a:t>
            </a:r>
            <a:r>
              <a:rPr lang="en-US" altLang="en-US" sz="2400">
                <a:sym typeface="Wingdings" panose="05000000000000000000" pitchFamily="2" charset="2"/>
              </a:rPr>
              <a:t> }</a:t>
            </a:r>
          </a:p>
          <a:p>
            <a:pPr eaLnBrk="1" hangingPunct="1">
              <a:buFontTx/>
              <a:buNone/>
              <a:tabLst>
                <a:tab pos="908050" algn="l"/>
                <a:tab pos="2051050" algn="l"/>
              </a:tabLst>
            </a:pPr>
            <a:endParaRPr lang="en-US" altLang="en-US" sz="2400" baseline="-25000">
              <a:sym typeface="Wingdings" panose="05000000000000000000" pitchFamily="2" charset="2"/>
            </a:endParaRPr>
          </a:p>
        </p:txBody>
      </p:sp>
      <p:sp>
        <p:nvSpPr>
          <p:cNvPr id="10244" name="Line 4" descr="An example of the text is given.">
            <a:extLst>
              <a:ext uri="{FF2B5EF4-FFF2-40B4-BE49-F238E27FC236}">
                <a16:creationId xmlns:a16="http://schemas.microsoft.com/office/drawing/2014/main" xmlns="" id="{64E91177-9B27-4AAA-B31D-CF31376BD6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1242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xmlns="" id="{441FAA62-598C-48A7-B496-8C92E245CE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0480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xmlns="" id="{2531E30D-FAA2-487E-B408-F4FB23ABF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3048000"/>
            <a:ext cx="457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xmlns="" id="{960EF614-5CD2-4971-8009-2904883AB0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048000"/>
            <a:ext cx="381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xmlns="" id="{30AE6638-95D6-4187-933E-E25CD838A0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048000"/>
            <a:ext cx="304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xmlns="" id="{4DC640A4-BB77-4B03-99D6-DFB5325492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34200" y="3048000"/>
            <a:ext cx="381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>
            <a:extLst>
              <a:ext uri="{FF2B5EF4-FFF2-40B4-BE49-F238E27FC236}">
                <a16:creationId xmlns:a16="http://schemas.microsoft.com/office/drawing/2014/main" xmlns="" id="{44336A60-98D5-4C37-912C-1AFD05EF82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6482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1">
            <a:extLst>
              <a:ext uri="{FF2B5EF4-FFF2-40B4-BE49-F238E27FC236}">
                <a16:creationId xmlns:a16="http://schemas.microsoft.com/office/drawing/2014/main" xmlns="" id="{BE23459E-E833-4B3F-8CAB-12421B6DC3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5720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2">
            <a:extLst>
              <a:ext uri="{FF2B5EF4-FFF2-40B4-BE49-F238E27FC236}">
                <a16:creationId xmlns:a16="http://schemas.microsoft.com/office/drawing/2014/main" xmlns="" id="{597633F4-CB19-4371-8F26-F6718A508B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572000"/>
            <a:ext cx="1905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F477DF28-BE45-4950-9A6F-B57CF76F4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Example of </a:t>
            </a:r>
            <a:r>
              <a:rPr lang="en-US" altLang="en-US" sz="4000" dirty="0" err="1"/>
              <a:t>QuickSort</a:t>
            </a:r>
            <a:r>
              <a:rPr lang="en-US" altLang="en-US" sz="2600" dirty="0"/>
              <a:t> (cont’d)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EB3FD90E-CADF-4831-9341-2AB23085F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454025" algn="l"/>
                <a:tab pos="5260975" algn="l"/>
              </a:tabLst>
            </a:pPr>
            <a:r>
              <a:rPr lang="en-US" altLang="en-US" b="1" u="sng"/>
              <a:t>Step 3</a:t>
            </a:r>
            <a:r>
              <a:rPr lang="en-US" altLang="en-US" b="1"/>
              <a:t>: </a:t>
            </a:r>
            <a:r>
              <a:rPr lang="en-US" altLang="en-US"/>
              <a:t>Recursively do the same thing to </a:t>
            </a:r>
            <a:r>
              <a:rPr lang="en-US" altLang="en-US" b="1">
                <a:sym typeface="Wingdings" panose="05000000000000000000" pitchFamily="2" charset="2"/>
              </a:rPr>
              <a:t>c</a:t>
            </a:r>
            <a:r>
              <a:rPr lang="en-US" altLang="en-US" i="1" baseline="-25000">
                <a:sym typeface="Wingdings" panose="05000000000000000000" pitchFamily="2" charset="2"/>
              </a:rPr>
              <a:t>small</a:t>
            </a:r>
            <a:r>
              <a:rPr lang="en-US" altLang="en-US" i="1">
                <a:sym typeface="Wingdings" panose="05000000000000000000" pitchFamily="2" charset="2"/>
              </a:rPr>
              <a:t> </a:t>
            </a:r>
            <a:r>
              <a:rPr lang="en-US" altLang="en-US">
                <a:sym typeface="Wingdings" panose="05000000000000000000" pitchFamily="2" charset="2"/>
              </a:rPr>
              <a:t>and </a:t>
            </a:r>
            <a:r>
              <a:rPr lang="en-US" altLang="en-US" b="1">
                <a:sym typeface="Wingdings" panose="05000000000000000000" pitchFamily="2" charset="2"/>
              </a:rPr>
              <a:t>c</a:t>
            </a:r>
            <a:r>
              <a:rPr lang="en-US" altLang="en-US" i="1" baseline="-25000">
                <a:sym typeface="Wingdings" panose="05000000000000000000" pitchFamily="2" charset="2"/>
              </a:rPr>
              <a:t>large</a:t>
            </a:r>
            <a:r>
              <a:rPr lang="en-US" altLang="en-US" i="1">
                <a:sym typeface="Wingdings" panose="05000000000000000000" pitchFamily="2" charset="2"/>
              </a:rPr>
              <a:t> </a:t>
            </a:r>
            <a:r>
              <a:rPr lang="en-US" altLang="en-US">
                <a:sym typeface="Wingdings" panose="05000000000000000000" pitchFamily="2" charset="2"/>
              </a:rPr>
              <a:t>until each subarray has only one element or is empty.</a:t>
            </a:r>
            <a:endParaRPr lang="en-US" altLang="en-US" i="1" baseline="-25000">
              <a:sym typeface="Wingdings" panose="05000000000000000000" pitchFamily="2" charset="2"/>
            </a:endParaRP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xmlns="" id="{5F283A38-F0C8-42A5-9794-661B3BD7B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098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small</a:t>
            </a:r>
            <a:r>
              <a:rPr lang="en-US" altLang="en-US" sz="1800">
                <a:sym typeface="Wingdings" panose="05000000000000000000" pitchFamily="2" charset="2"/>
              </a:rPr>
              <a:t> = { </a:t>
            </a:r>
            <a:r>
              <a:rPr lang="en-US" altLang="en-US" sz="180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altLang="en-US" sz="1800">
                <a:sym typeface="Wingdings" panose="05000000000000000000" pitchFamily="2" charset="2"/>
              </a:rPr>
              <a:t>,</a:t>
            </a:r>
            <a:r>
              <a:rPr lang="en-US" altLang="en-US" sz="1800">
                <a:solidFill>
                  <a:srgbClr val="0000CC"/>
                </a:solidFill>
                <a:sym typeface="Wingdings" panose="05000000000000000000" pitchFamily="2" charset="2"/>
              </a:rPr>
              <a:t>  2,  4,  5,  1,  0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xmlns="" id="{FE2F46EC-D8EC-4B3B-9FF4-0E8133E91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9098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large</a:t>
            </a:r>
            <a:r>
              <a:rPr lang="en-US" altLang="en-US" sz="1800" i="1">
                <a:sym typeface="Wingdings" panose="05000000000000000000" pitchFamily="2" charset="2"/>
              </a:rPr>
              <a:t> </a:t>
            </a:r>
            <a:r>
              <a:rPr lang="en-US" altLang="en-US" sz="1800">
                <a:sym typeface="Wingdings" panose="05000000000000000000" pitchFamily="2" charset="2"/>
              </a:rPr>
              <a:t>= { </a:t>
            </a:r>
            <a:r>
              <a:rPr lang="en-US" altLang="en-US" sz="1800">
                <a:solidFill>
                  <a:srgbClr val="FF0000"/>
                </a:solidFill>
                <a:sym typeface="Wingdings" panose="05000000000000000000" pitchFamily="2" charset="2"/>
              </a:rPr>
              <a:t>8</a:t>
            </a:r>
            <a:r>
              <a:rPr lang="en-US" altLang="en-US" sz="1800">
                <a:solidFill>
                  <a:srgbClr val="33CC33"/>
                </a:solidFill>
                <a:sym typeface="Wingdings" panose="05000000000000000000" pitchFamily="2" charset="2"/>
              </a:rPr>
              <a:t>,   7,   9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xmlns="" id="{F1C4D4CA-F440-4ADE-8BF4-BCD7596E1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3670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= 3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xmlns="" id="{E3E2DF44-F57F-470E-981D-9C011BD43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43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= 8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xmlns="" id="{253263EF-D8E0-40C8-ACEB-FDCDD18E0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748088"/>
            <a:ext cx="3505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FF0000"/>
                </a:solidFill>
              </a:rPr>
              <a:t>2</a:t>
            </a:r>
            <a:r>
              <a:rPr lang="en-US" altLang="en-US" sz="1800">
                <a:solidFill>
                  <a:srgbClr val="0000CC"/>
                </a:solidFill>
              </a:rPr>
              <a:t>,  1,  0 </a:t>
            </a:r>
            <a:r>
              <a:rPr lang="en-US" altLang="en-US" sz="1800"/>
              <a:t>}     &lt;      { </a:t>
            </a:r>
            <a:r>
              <a:rPr lang="en-US" altLang="en-US" sz="1800">
                <a:solidFill>
                  <a:srgbClr val="FF0000"/>
                </a:solidFill>
              </a:rPr>
              <a:t>4</a:t>
            </a:r>
            <a:r>
              <a:rPr lang="en-US" altLang="en-US" sz="1800">
                <a:solidFill>
                  <a:srgbClr val="0000CC"/>
                </a:solidFill>
              </a:rPr>
              <a:t>,  5 </a:t>
            </a:r>
            <a:r>
              <a:rPr lang="en-US" altLang="en-US" sz="1800"/>
              <a:t>} 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xmlns="" id="{650CE92C-93E6-409D-B39E-168CEB866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748088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33CC33"/>
                </a:solidFill>
              </a:rPr>
              <a:t>7</a:t>
            </a:r>
            <a:r>
              <a:rPr lang="en-US" altLang="en-US" sz="1800"/>
              <a:t> }   &lt;    { </a:t>
            </a:r>
            <a:r>
              <a:rPr lang="en-US" altLang="en-US" sz="1800">
                <a:solidFill>
                  <a:srgbClr val="33CC33"/>
                </a:solidFill>
              </a:rPr>
              <a:t>9</a:t>
            </a:r>
            <a:r>
              <a:rPr lang="en-US" altLang="en-US" sz="1800"/>
              <a:t> }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xmlns="" id="{65AF61A4-76ED-4140-8B02-E11D20F63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205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= 2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xmlns="" id="{5580A987-B5D0-4FDA-BF49-248ED23A9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662488"/>
            <a:ext cx="2514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FF0000"/>
                </a:solidFill>
              </a:rPr>
              <a:t>1</a:t>
            </a:r>
            <a:r>
              <a:rPr lang="en-US" altLang="en-US" sz="1800">
                <a:solidFill>
                  <a:srgbClr val="0000CC"/>
                </a:solidFill>
              </a:rPr>
              <a:t>, 0</a:t>
            </a:r>
            <a:r>
              <a:rPr lang="en-US" altLang="en-US" sz="1800"/>
              <a:t> }    &lt;    { empty} 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xmlns="" id="{224AC72E-1312-4696-AA65-D0DCBB5CE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662488"/>
            <a:ext cx="228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empty }  &lt;  { </a:t>
            </a:r>
            <a:r>
              <a:rPr lang="en-US" altLang="en-US" sz="1800">
                <a:solidFill>
                  <a:srgbClr val="0000CC"/>
                </a:solidFill>
              </a:rPr>
              <a:t> 5</a:t>
            </a:r>
            <a:r>
              <a:rPr lang="en-US" altLang="en-US" sz="1800"/>
              <a:t>  }</a:t>
            </a:r>
          </a:p>
        </p:txBody>
      </p:sp>
      <p:sp>
        <p:nvSpPr>
          <p:cNvPr id="11277" name="Text Box 13">
            <a:extLst>
              <a:ext uri="{FF2B5EF4-FFF2-40B4-BE49-F238E27FC236}">
                <a16:creationId xmlns:a16="http://schemas.microsoft.com/office/drawing/2014/main" xmlns="" id="{18B43B9D-0C9C-455E-94EF-72229C33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205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= 4</a:t>
            </a:r>
          </a:p>
        </p:txBody>
      </p:sp>
      <p:sp>
        <p:nvSpPr>
          <p:cNvPr id="11278" name="Text Box 14">
            <a:extLst>
              <a:ext uri="{FF2B5EF4-FFF2-40B4-BE49-F238E27FC236}">
                <a16:creationId xmlns:a16="http://schemas.microsoft.com/office/drawing/2014/main" xmlns="" id="{CE237F12-EE71-4E61-AFAF-137ACCCC4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958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m = 1</a:t>
            </a:r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xmlns="" id="{ED3A59E2-4B45-4F43-AA03-5B49A0199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530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0000CC"/>
                </a:solidFill>
              </a:rPr>
              <a:t>0</a:t>
            </a:r>
            <a:r>
              <a:rPr lang="en-US" altLang="en-US" sz="1800"/>
              <a:t> }   &lt;   { empty }</a:t>
            </a:r>
          </a:p>
        </p:txBody>
      </p:sp>
      <p:sp>
        <p:nvSpPr>
          <p:cNvPr id="11280" name="Line 16">
            <a:extLst>
              <a:ext uri="{FF2B5EF4-FFF2-40B4-BE49-F238E27FC236}">
                <a16:creationId xmlns:a16="http://schemas.microsoft.com/office/drawing/2014/main" xmlns="" id="{BAA38395-69FC-4D1A-B122-F91C447158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0400" y="3214688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7">
            <a:extLst>
              <a:ext uri="{FF2B5EF4-FFF2-40B4-BE49-F238E27FC236}">
                <a16:creationId xmlns:a16="http://schemas.microsoft.com/office/drawing/2014/main" xmlns="" id="{FDA80B14-4F15-40BD-A9F9-6AA7CE57A7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214688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18">
            <a:extLst>
              <a:ext uri="{FF2B5EF4-FFF2-40B4-BE49-F238E27FC236}">
                <a16:creationId xmlns:a16="http://schemas.microsoft.com/office/drawing/2014/main" xmlns="" id="{66B26D65-BF37-4533-B4B8-035AB2BC2C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043488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19">
            <a:extLst>
              <a:ext uri="{FF2B5EF4-FFF2-40B4-BE49-F238E27FC236}">
                <a16:creationId xmlns:a16="http://schemas.microsoft.com/office/drawing/2014/main" xmlns="" id="{4A8408FF-37F0-4F69-80D8-AE1AD68A5C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052888"/>
            <a:ext cx="1219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>
            <a:extLst>
              <a:ext uri="{FF2B5EF4-FFF2-40B4-BE49-F238E27FC236}">
                <a16:creationId xmlns:a16="http://schemas.microsoft.com/office/drawing/2014/main" xmlns="" id="{68757DE1-7F85-45C0-8134-71FE4DE046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129088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21">
            <a:extLst>
              <a:ext uri="{FF2B5EF4-FFF2-40B4-BE49-F238E27FC236}">
                <a16:creationId xmlns:a16="http://schemas.microsoft.com/office/drawing/2014/main" xmlns="" id="{F55E0FA2-6C6B-4DDD-BE4C-3CEE92D7A7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214688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Line 22">
            <a:extLst>
              <a:ext uri="{FF2B5EF4-FFF2-40B4-BE49-F238E27FC236}">
                <a16:creationId xmlns:a16="http://schemas.microsoft.com/office/drawing/2014/main" xmlns="" id="{D5072AD3-A158-4C7E-B903-961D4B594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214688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Line 23">
            <a:extLst>
              <a:ext uri="{FF2B5EF4-FFF2-40B4-BE49-F238E27FC236}">
                <a16:creationId xmlns:a16="http://schemas.microsoft.com/office/drawing/2014/main" xmlns="" id="{3340AAE7-3679-42AA-A7DD-D950066822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214688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Line 24">
            <a:extLst>
              <a:ext uri="{FF2B5EF4-FFF2-40B4-BE49-F238E27FC236}">
                <a16:creationId xmlns:a16="http://schemas.microsoft.com/office/drawing/2014/main" xmlns="" id="{5DFEE896-64AD-4409-A2BB-DC6712DDE6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214688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Line 25">
            <a:extLst>
              <a:ext uri="{FF2B5EF4-FFF2-40B4-BE49-F238E27FC236}">
                <a16:creationId xmlns:a16="http://schemas.microsoft.com/office/drawing/2014/main" xmlns="" id="{D9D58A5D-B341-4ACB-9002-963C817A29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214688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0" name="Line 26">
            <a:extLst>
              <a:ext uri="{FF2B5EF4-FFF2-40B4-BE49-F238E27FC236}">
                <a16:creationId xmlns:a16="http://schemas.microsoft.com/office/drawing/2014/main" xmlns="" id="{44E9677E-1A21-4CDE-96EE-656DC5ED39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4129088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39AE4D6A-126D-4A10-AC99-85B344B732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Example of </a:t>
            </a:r>
            <a:r>
              <a:rPr lang="en-US" altLang="en-US" sz="4000" dirty="0" err="1"/>
              <a:t>QuickSort</a:t>
            </a:r>
            <a:r>
              <a:rPr lang="en-US" altLang="en-US" sz="2600" dirty="0"/>
              <a:t> (cont’d)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ADA475E4-D416-4533-8A59-08597F0C6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Step 4</a:t>
            </a:r>
            <a:r>
              <a:rPr lang="en-US" altLang="en-US" b="1"/>
              <a:t>: </a:t>
            </a:r>
            <a:r>
              <a:rPr lang="en-US" altLang="en-US"/>
              <a:t>Combine the two arrays with </a:t>
            </a:r>
            <a:r>
              <a:rPr lang="en-US" altLang="en-US" i="1"/>
              <a:t>m </a:t>
            </a:r>
            <a:r>
              <a:rPr lang="en-US" altLang="en-US"/>
              <a:t>working back out of the recursion and as we build together the sorted array.</a:t>
            </a:r>
            <a:endParaRPr lang="en-US" altLang="en-US" b="1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xmlns="" id="{31209F9D-5192-499F-A644-08E4BD58F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5626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small</a:t>
            </a:r>
            <a:r>
              <a:rPr lang="en-US" altLang="en-US" sz="1800">
                <a:sym typeface="Wingdings" panose="05000000000000000000" pitchFamily="2" charset="2"/>
              </a:rPr>
              <a:t> = { </a:t>
            </a:r>
            <a:r>
              <a:rPr lang="en-US" altLang="en-US" sz="1800">
                <a:solidFill>
                  <a:srgbClr val="0000CC"/>
                </a:solidFill>
                <a:sym typeface="Wingdings" panose="05000000000000000000" pitchFamily="2" charset="2"/>
              </a:rPr>
              <a:t>0,  1,  2,  3,  4,  5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xmlns="" id="{4FB1D0D9-99B3-4269-BE40-9775A9571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5626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ym typeface="Wingdings" panose="05000000000000000000" pitchFamily="2" charset="2"/>
              </a:rPr>
              <a:t>C</a:t>
            </a:r>
            <a:r>
              <a:rPr lang="en-US" altLang="en-US" sz="1800" i="1" baseline="-25000">
                <a:sym typeface="Wingdings" panose="05000000000000000000" pitchFamily="2" charset="2"/>
              </a:rPr>
              <a:t>large</a:t>
            </a:r>
            <a:r>
              <a:rPr lang="en-US" altLang="en-US" sz="1800" i="1">
                <a:sym typeface="Wingdings" panose="05000000000000000000" pitchFamily="2" charset="2"/>
              </a:rPr>
              <a:t> </a:t>
            </a:r>
            <a:r>
              <a:rPr lang="en-US" altLang="en-US" sz="1800">
                <a:sym typeface="Wingdings" panose="05000000000000000000" pitchFamily="2" charset="2"/>
              </a:rPr>
              <a:t>= { </a:t>
            </a:r>
            <a:r>
              <a:rPr lang="en-US" altLang="en-US" sz="1800">
                <a:solidFill>
                  <a:srgbClr val="33CC33"/>
                </a:solidFill>
                <a:sym typeface="Wingdings" panose="05000000000000000000" pitchFamily="2" charset="2"/>
              </a:rPr>
              <a:t>7, 8, 9</a:t>
            </a:r>
            <a:r>
              <a:rPr lang="en-US" altLang="en-US" sz="1800">
                <a:sym typeface="Wingdings" panose="05000000000000000000" pitchFamily="2" charset="2"/>
              </a:rPr>
              <a:t> }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xmlns="" id="{55A8DEDD-B484-46A9-82D4-57A7AA7AF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724400"/>
            <a:ext cx="403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0000CC"/>
                </a:solidFill>
              </a:rPr>
              <a:t>0, 1, 2 </a:t>
            </a:r>
            <a:r>
              <a:rPr lang="en-US" altLang="en-US" sz="1800"/>
              <a:t>}           </a:t>
            </a:r>
            <a:r>
              <a:rPr lang="en-US" altLang="en-US" sz="1800">
                <a:solidFill>
                  <a:srgbClr val="FF0000"/>
                </a:solidFill>
              </a:rPr>
              <a:t>3</a:t>
            </a:r>
            <a:r>
              <a:rPr lang="en-US" altLang="en-US" sz="1800"/>
              <a:t>              {</a:t>
            </a:r>
            <a:r>
              <a:rPr lang="en-US" altLang="en-US" sz="1800">
                <a:solidFill>
                  <a:srgbClr val="0000CC"/>
                </a:solidFill>
              </a:rPr>
              <a:t> 4, 5</a:t>
            </a:r>
            <a:r>
              <a:rPr lang="en-US" altLang="en-US" sz="1800">
                <a:solidFill>
                  <a:srgbClr val="FF0000"/>
                </a:solidFill>
              </a:rPr>
              <a:t> </a:t>
            </a:r>
            <a:r>
              <a:rPr lang="en-US" altLang="en-US" sz="1800"/>
              <a:t>} 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xmlns="" id="{F47385DD-30BA-4798-9037-0877AAC1C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3434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33CC33"/>
                </a:solidFill>
              </a:rPr>
              <a:t>7</a:t>
            </a:r>
            <a:r>
              <a:rPr lang="en-US" altLang="en-US" sz="1800"/>
              <a:t> }         </a:t>
            </a:r>
            <a:r>
              <a:rPr lang="en-US" altLang="en-US" sz="1800">
                <a:solidFill>
                  <a:srgbClr val="FF0000"/>
                </a:solidFill>
              </a:rPr>
              <a:t>8</a:t>
            </a:r>
            <a:r>
              <a:rPr lang="en-US" altLang="en-US" sz="1800"/>
              <a:t>       { </a:t>
            </a:r>
            <a:r>
              <a:rPr lang="en-US" altLang="en-US" sz="1800">
                <a:solidFill>
                  <a:srgbClr val="33CC33"/>
                </a:solidFill>
              </a:rPr>
              <a:t>9</a:t>
            </a:r>
            <a:r>
              <a:rPr lang="en-US" altLang="en-US" sz="1800"/>
              <a:t> }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xmlns="" id="{ACE61D91-7CA5-4BB1-BF54-69B3D6495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100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0,  1 }   </a:t>
            </a:r>
            <a:r>
              <a:rPr lang="en-US" altLang="en-US" sz="1800">
                <a:solidFill>
                  <a:srgbClr val="FF0000"/>
                </a:solidFill>
              </a:rPr>
              <a:t>2</a:t>
            </a:r>
            <a:r>
              <a:rPr lang="en-US" altLang="en-US" sz="1800"/>
              <a:t>   { empty }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xmlns="" id="{DF1355AB-0E27-4C2D-839C-2B58F14EB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5052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</a:t>
            </a:r>
            <a:r>
              <a:rPr lang="en-US" altLang="en-US" sz="1800">
                <a:solidFill>
                  <a:srgbClr val="0000CC"/>
                </a:solidFill>
              </a:rPr>
              <a:t> </a:t>
            </a:r>
            <a:r>
              <a:rPr lang="en-US" altLang="en-US" sz="1800"/>
              <a:t>empty }   </a:t>
            </a:r>
            <a:r>
              <a:rPr lang="en-US" altLang="en-US" sz="1800">
                <a:solidFill>
                  <a:srgbClr val="FF0000"/>
                </a:solidFill>
              </a:rPr>
              <a:t>4</a:t>
            </a:r>
            <a:r>
              <a:rPr lang="en-US" altLang="en-US" sz="1800"/>
              <a:t>   { </a:t>
            </a:r>
            <a:r>
              <a:rPr lang="en-US" altLang="en-US" sz="1800">
                <a:solidFill>
                  <a:srgbClr val="0000CC"/>
                </a:solidFill>
              </a:rPr>
              <a:t>5</a:t>
            </a:r>
            <a:r>
              <a:rPr lang="en-US" altLang="en-US" sz="1800"/>
              <a:t> }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xmlns="" id="{C4632251-8DC3-4267-B4D3-25B3640E8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432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{ </a:t>
            </a:r>
            <a:r>
              <a:rPr lang="en-US" altLang="en-US" sz="1800">
                <a:solidFill>
                  <a:srgbClr val="0000CC"/>
                </a:solidFill>
              </a:rPr>
              <a:t>0</a:t>
            </a:r>
            <a:r>
              <a:rPr lang="en-US" altLang="en-US" sz="1800"/>
              <a:t> }    </a:t>
            </a:r>
            <a:r>
              <a:rPr lang="en-US" altLang="en-US" sz="1800">
                <a:solidFill>
                  <a:srgbClr val="FF0000"/>
                </a:solidFill>
              </a:rPr>
              <a:t>1</a:t>
            </a:r>
            <a:r>
              <a:rPr lang="en-US" altLang="en-US" sz="1800"/>
              <a:t>   { empty }</a:t>
            </a:r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xmlns="" id="{140A7113-38D8-400D-9C53-1C4959C667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1054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2">
            <a:extLst>
              <a:ext uri="{FF2B5EF4-FFF2-40B4-BE49-F238E27FC236}">
                <a16:creationId xmlns:a16="http://schemas.microsoft.com/office/drawing/2014/main" xmlns="" id="{DD7301D5-A8B1-433C-AE1E-63100CDB7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xmlns="" id="{CC7FC4F9-CC71-4385-9E01-F52409A129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5105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xmlns="" id="{86B54785-EA2B-4BC9-A525-69C47D05B0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191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>
            <a:extLst>
              <a:ext uri="{FF2B5EF4-FFF2-40B4-BE49-F238E27FC236}">
                <a16:creationId xmlns:a16="http://schemas.microsoft.com/office/drawing/2014/main" xmlns="" id="{887FB14B-E792-4508-90C1-EFEC38C540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1148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xmlns="" id="{A2F18690-6429-4B5A-BC80-9B3C0E974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38862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>
            <a:extLst>
              <a:ext uri="{FF2B5EF4-FFF2-40B4-BE49-F238E27FC236}">
                <a16:creationId xmlns:a16="http://schemas.microsoft.com/office/drawing/2014/main" xmlns="" id="{114EE66A-F272-4B82-8043-DE7609E65D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3886200"/>
            <a:ext cx="685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>
            <a:extLst>
              <a:ext uri="{FF2B5EF4-FFF2-40B4-BE49-F238E27FC236}">
                <a16:creationId xmlns:a16="http://schemas.microsoft.com/office/drawing/2014/main" xmlns="" id="{D1F140A7-2874-450F-BEB0-0A7877FA30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1242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xmlns="" id="{A0B53A77-82DC-4A2B-ABE0-640203FD0B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31242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>
            <a:extLst>
              <a:ext uri="{FF2B5EF4-FFF2-40B4-BE49-F238E27FC236}">
                <a16:creationId xmlns:a16="http://schemas.microsoft.com/office/drawing/2014/main" xmlns="" id="{9264EBAD-EFA8-48D7-8A84-10CA223A0F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4648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xmlns="" id="{81A46F43-8143-4184-BECE-DB95B8C8EC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6482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xmlns="" id="{6F4151AE-38BC-4181-9E9A-7ECAF3836D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46482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 Unicode MS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6166</TotalTime>
  <Words>3960</Words>
  <Application>Microsoft Office PowerPoint</Application>
  <PresentationFormat>On-screen Show (4:3)</PresentationFormat>
  <Paragraphs>974</Paragraphs>
  <Slides>66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8" baseType="lpstr">
      <vt:lpstr>Arial Unicode MS</vt:lpstr>
      <vt:lpstr>Math A</vt:lpstr>
      <vt:lpstr>Math1</vt:lpstr>
      <vt:lpstr>Arial</vt:lpstr>
      <vt:lpstr>Courier New</vt:lpstr>
      <vt:lpstr>Garamond</vt:lpstr>
      <vt:lpstr>Lucida Console</vt:lpstr>
      <vt:lpstr>Lucida Sans Unicode</vt:lpstr>
      <vt:lpstr>Symbol</vt:lpstr>
      <vt:lpstr>Times New Roman</vt:lpstr>
      <vt:lpstr>Wingdings</vt:lpstr>
      <vt:lpstr>Edge</vt:lpstr>
      <vt:lpstr>Randomized Algorithms and Motif Finding</vt:lpstr>
      <vt:lpstr>Outline</vt:lpstr>
      <vt:lpstr>Outline - CHANGES</vt:lpstr>
      <vt:lpstr>Randomized Algorithms</vt:lpstr>
      <vt:lpstr>Introduction to QuickSort</vt:lpstr>
      <vt:lpstr>Example of QuickSort</vt:lpstr>
      <vt:lpstr>Example of QuickSort (cont’d)</vt:lpstr>
      <vt:lpstr>Example of QuickSort (cont’d)</vt:lpstr>
      <vt:lpstr>Example of QuickSort (cont’d)</vt:lpstr>
      <vt:lpstr>Example of QuickSort (cont’d)</vt:lpstr>
      <vt:lpstr>The QuickSort Algorithm</vt:lpstr>
      <vt:lpstr>QuickSort Analysis: Optimistic Outlook</vt:lpstr>
      <vt:lpstr>QuickSort Analysis: Pessimistic Outlook</vt:lpstr>
      <vt:lpstr>QuickSort Analysis (cont’d)</vt:lpstr>
      <vt:lpstr>A Randomized Approach</vt:lpstr>
      <vt:lpstr>The RandomizedQuickSort Algorithm</vt:lpstr>
      <vt:lpstr>RandomizedQuickSort Analysis</vt:lpstr>
      <vt:lpstr>Two Types of Randomized  Algorithms</vt:lpstr>
      <vt:lpstr>The Motif Finding Problem</vt:lpstr>
      <vt:lpstr>A New Motif Finding Approach</vt:lpstr>
      <vt:lpstr>Profiles Revisited</vt:lpstr>
      <vt:lpstr>Scoring Strings with a Profile</vt:lpstr>
      <vt:lpstr>Scoring Strings with a Profile (cont’d)</vt:lpstr>
      <vt:lpstr>Scoring Strings with a Profile (cont’d)</vt:lpstr>
      <vt:lpstr>Scoring Strings with a Profile (cont’d)</vt:lpstr>
      <vt:lpstr>P-Most Probable l-mer</vt:lpstr>
      <vt:lpstr>P-Most Probable l-mer (cont’d)</vt:lpstr>
      <vt:lpstr>P-Most Probable l-mer (cont’d)</vt:lpstr>
      <vt:lpstr>P-Most Probable l-mer (cont’d)</vt:lpstr>
      <vt:lpstr>P-Most Probable l-mer (cont’d)</vt:lpstr>
      <vt:lpstr>Dealing with Zeroes</vt:lpstr>
      <vt:lpstr>P-Most Probable l-mers in Many Sequences</vt:lpstr>
      <vt:lpstr>P-Most Probable l-mers in Many Sequences (cont’d)</vt:lpstr>
      <vt:lpstr>Comparing New and Old Profiles</vt:lpstr>
      <vt:lpstr>Greedy Profile Motif Search</vt:lpstr>
      <vt:lpstr>GreedyProfileMotifSearch Algorithm</vt:lpstr>
      <vt:lpstr>GreedyProfileMotifSearch Analysis</vt:lpstr>
      <vt:lpstr>Gibbs Sampling</vt:lpstr>
      <vt:lpstr>How Gibbs Sampling Works</vt:lpstr>
      <vt:lpstr>Gibbs Sampling: An Example</vt:lpstr>
      <vt:lpstr>Gibbs Sampling: An Example</vt:lpstr>
      <vt:lpstr>Gibbs Sampling: An Example</vt:lpstr>
      <vt:lpstr>Gibbs Sampling: An Example</vt:lpstr>
      <vt:lpstr>Gibbs Sampling: An Example</vt:lpstr>
      <vt:lpstr>Gibbs Sampling: An Example</vt:lpstr>
      <vt:lpstr>Gibbs Sampling: An Example</vt:lpstr>
      <vt:lpstr>Turning Ratios into Probabilities</vt:lpstr>
      <vt:lpstr>Gibbs Sampling: an Example</vt:lpstr>
      <vt:lpstr>Gibbs Sampling: an Example</vt:lpstr>
      <vt:lpstr>Gibbs Sampling: an Example</vt:lpstr>
      <vt:lpstr>Gibbs Sampler in Practice</vt:lpstr>
      <vt:lpstr>Another Randomized Approach</vt:lpstr>
      <vt:lpstr>Projections</vt:lpstr>
      <vt:lpstr>Random Projections Algorithm</vt:lpstr>
      <vt:lpstr>Random Projections Algorithm (cont’d)</vt:lpstr>
      <vt:lpstr>Example</vt:lpstr>
      <vt:lpstr>Hashing and Buckets</vt:lpstr>
      <vt:lpstr>Motif Refinement</vt:lpstr>
      <vt:lpstr>Synergy between Random Projections and Gibbs Sampling</vt:lpstr>
      <vt:lpstr>Building Profiles from Buckets</vt:lpstr>
      <vt:lpstr>Motif Refinement</vt:lpstr>
      <vt:lpstr>Random Projections Algorithm:  A Single Iteration</vt:lpstr>
      <vt:lpstr>Choosing Projection Size</vt:lpstr>
      <vt:lpstr>How Many Iterations?</vt:lpstr>
      <vt:lpstr>Expectation Maximization (EM)</vt:lpstr>
      <vt:lpstr>EM Motif Refinement (cont’d)</vt:lpstr>
    </vt:vector>
  </TitlesOfParts>
  <Company>UCSD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181 Project guidelines</dc:title>
  <dc:creator>mchaisso</dc:creator>
  <cp:lastModifiedBy>Microsoft account</cp:lastModifiedBy>
  <cp:revision>238</cp:revision>
  <dcterms:created xsi:type="dcterms:W3CDTF">2004-04-08T22:16:51Z</dcterms:created>
  <dcterms:modified xsi:type="dcterms:W3CDTF">2026-03-13T22:00:35Z</dcterms:modified>
</cp:coreProperties>
</file>