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148"/>
  </p:notesMasterIdLst>
  <p:sldIdLst>
    <p:sldId id="256" r:id="rId2"/>
    <p:sldId id="310" r:id="rId3"/>
    <p:sldId id="257" r:id="rId4"/>
    <p:sldId id="423" r:id="rId5"/>
    <p:sldId id="258" r:id="rId6"/>
    <p:sldId id="259" r:id="rId7"/>
    <p:sldId id="260" r:id="rId8"/>
    <p:sldId id="329" r:id="rId9"/>
    <p:sldId id="336" r:id="rId10"/>
    <p:sldId id="334" r:id="rId11"/>
    <p:sldId id="335" r:id="rId12"/>
    <p:sldId id="331" r:id="rId13"/>
    <p:sldId id="333" r:id="rId14"/>
    <p:sldId id="261" r:id="rId15"/>
    <p:sldId id="262" r:id="rId16"/>
    <p:sldId id="319" r:id="rId17"/>
    <p:sldId id="320" r:id="rId18"/>
    <p:sldId id="321" r:id="rId19"/>
    <p:sldId id="322" r:id="rId20"/>
    <p:sldId id="323" r:id="rId21"/>
    <p:sldId id="324" r:id="rId22"/>
    <p:sldId id="325" r:id="rId23"/>
    <p:sldId id="326" r:id="rId24"/>
    <p:sldId id="327" r:id="rId25"/>
    <p:sldId id="328" r:id="rId26"/>
    <p:sldId id="264" r:id="rId27"/>
    <p:sldId id="316" r:id="rId28"/>
    <p:sldId id="266" r:id="rId29"/>
    <p:sldId id="267" r:id="rId30"/>
    <p:sldId id="268" r:id="rId31"/>
    <p:sldId id="269" r:id="rId32"/>
    <p:sldId id="318" r:id="rId33"/>
    <p:sldId id="317" r:id="rId34"/>
    <p:sldId id="270" r:id="rId35"/>
    <p:sldId id="271" r:id="rId36"/>
    <p:sldId id="272" r:id="rId37"/>
    <p:sldId id="273" r:id="rId38"/>
    <p:sldId id="274" r:id="rId39"/>
    <p:sldId id="275" r:id="rId40"/>
    <p:sldId id="276" r:id="rId41"/>
    <p:sldId id="277" r:id="rId42"/>
    <p:sldId id="315" r:id="rId43"/>
    <p:sldId id="314" r:id="rId44"/>
    <p:sldId id="278" r:id="rId45"/>
    <p:sldId id="280" r:id="rId46"/>
    <p:sldId id="313" r:id="rId47"/>
    <p:sldId id="281" r:id="rId48"/>
    <p:sldId id="282" r:id="rId49"/>
    <p:sldId id="284" r:id="rId50"/>
    <p:sldId id="286" r:id="rId51"/>
    <p:sldId id="287" r:id="rId52"/>
    <p:sldId id="288" r:id="rId53"/>
    <p:sldId id="289" r:id="rId54"/>
    <p:sldId id="290" r:id="rId55"/>
    <p:sldId id="422" r:id="rId56"/>
    <p:sldId id="292" r:id="rId57"/>
    <p:sldId id="293" r:id="rId58"/>
    <p:sldId id="296" r:id="rId59"/>
    <p:sldId id="297" r:id="rId60"/>
    <p:sldId id="298" r:id="rId61"/>
    <p:sldId id="294" r:id="rId62"/>
    <p:sldId id="295" r:id="rId63"/>
    <p:sldId id="299" r:id="rId64"/>
    <p:sldId id="300" r:id="rId65"/>
    <p:sldId id="301" r:id="rId66"/>
    <p:sldId id="337" r:id="rId67"/>
    <p:sldId id="338" r:id="rId68"/>
    <p:sldId id="302" r:id="rId69"/>
    <p:sldId id="303" r:id="rId70"/>
    <p:sldId id="304" r:id="rId71"/>
    <p:sldId id="340" r:id="rId72"/>
    <p:sldId id="341" r:id="rId73"/>
    <p:sldId id="342" r:id="rId74"/>
    <p:sldId id="343" r:id="rId75"/>
    <p:sldId id="306" r:id="rId76"/>
    <p:sldId id="344" r:id="rId77"/>
    <p:sldId id="345" r:id="rId78"/>
    <p:sldId id="346" r:id="rId79"/>
    <p:sldId id="347" r:id="rId80"/>
    <p:sldId id="348" r:id="rId81"/>
    <p:sldId id="349" r:id="rId82"/>
    <p:sldId id="350" r:id="rId83"/>
    <p:sldId id="351" r:id="rId84"/>
    <p:sldId id="354" r:id="rId85"/>
    <p:sldId id="352" r:id="rId86"/>
    <p:sldId id="353" r:id="rId87"/>
    <p:sldId id="307" r:id="rId88"/>
    <p:sldId id="308" r:id="rId89"/>
    <p:sldId id="355" r:id="rId90"/>
    <p:sldId id="356" r:id="rId91"/>
    <p:sldId id="357" r:id="rId92"/>
    <p:sldId id="358" r:id="rId93"/>
    <p:sldId id="359" r:id="rId94"/>
    <p:sldId id="360" r:id="rId95"/>
    <p:sldId id="361" r:id="rId96"/>
    <p:sldId id="362" r:id="rId97"/>
    <p:sldId id="363" r:id="rId98"/>
    <p:sldId id="364" r:id="rId99"/>
    <p:sldId id="365" r:id="rId100"/>
    <p:sldId id="366" r:id="rId101"/>
    <p:sldId id="367" r:id="rId102"/>
    <p:sldId id="368" r:id="rId103"/>
    <p:sldId id="369" r:id="rId104"/>
    <p:sldId id="370" r:id="rId105"/>
    <p:sldId id="411" r:id="rId106"/>
    <p:sldId id="421" r:id="rId107"/>
    <p:sldId id="412" r:id="rId108"/>
    <p:sldId id="413" r:id="rId109"/>
    <p:sldId id="414" r:id="rId110"/>
    <p:sldId id="415" r:id="rId111"/>
    <p:sldId id="416" r:id="rId112"/>
    <p:sldId id="417" r:id="rId113"/>
    <p:sldId id="418" r:id="rId114"/>
    <p:sldId id="419"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408" r:id="rId129"/>
    <p:sldId id="409" r:id="rId130"/>
    <p:sldId id="410" r:id="rId131"/>
    <p:sldId id="384" r:id="rId132"/>
    <p:sldId id="387" r:id="rId133"/>
    <p:sldId id="388" r:id="rId134"/>
    <p:sldId id="389" r:id="rId135"/>
    <p:sldId id="390" r:id="rId136"/>
    <p:sldId id="396" r:id="rId137"/>
    <p:sldId id="397" r:id="rId138"/>
    <p:sldId id="398" r:id="rId139"/>
    <p:sldId id="399" r:id="rId140"/>
    <p:sldId id="400" r:id="rId141"/>
    <p:sldId id="401" r:id="rId142"/>
    <p:sldId id="402" r:id="rId143"/>
    <p:sldId id="403" r:id="rId144"/>
    <p:sldId id="404" r:id="rId145"/>
    <p:sldId id="405" r:id="rId146"/>
    <p:sldId id="407" r:id="rId147"/>
  </p:sldIdLst>
  <p:sldSz cx="9144000" cy="6858000" type="screen4x3"/>
  <p:notesSz cx="6985000" cy="9283700"/>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14"/>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00"/>
    <a:srgbClr val="CCCCFF"/>
    <a:srgbClr val="CCFFFF"/>
    <a:srgbClr val="33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1" autoAdjust="0"/>
    <p:restoredTop sz="86451" autoAdjust="0"/>
  </p:normalViewPr>
  <p:slideViewPr>
    <p:cSldViewPr>
      <p:cViewPr varScale="1">
        <p:scale>
          <a:sx n="68" d="100"/>
          <a:sy n="68" d="100"/>
        </p:scale>
        <p:origin x="616" y="55"/>
      </p:cViewPr>
      <p:guideLst>
        <p:guide orient="horz" pos="2160"/>
        <p:guide pos="2880"/>
      </p:guideLst>
    </p:cSldViewPr>
  </p:slideViewPr>
  <p:outlineViewPr>
    <p:cViewPr>
      <p:scale>
        <a:sx n="33" d="100"/>
        <a:sy n="33" d="100"/>
      </p:scale>
      <p:origin x="0" y="-57420"/>
    </p:cViewPr>
  </p:outlineViewPr>
  <p:notesTextViewPr>
    <p:cViewPr>
      <p:scale>
        <a:sx n="100" d="100"/>
        <a:sy n="100" d="100"/>
      </p:scale>
      <p:origin x="0" y="0"/>
    </p:cViewPr>
  </p:notesTextViewPr>
  <p:sorterViewPr>
    <p:cViewPr>
      <p:scale>
        <a:sx n="66" d="100"/>
        <a:sy n="66" d="100"/>
      </p:scale>
      <p:origin x="0" y="11274"/>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presProps" Target="presProp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image" Target="../media/image47.png"/></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image" Target="../media/image6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0578" name="Rectangle 2">
            <a:extLst>
              <a:ext uri="{FF2B5EF4-FFF2-40B4-BE49-F238E27FC236}">
                <a16:creationId xmlns:a16="http://schemas.microsoft.com/office/drawing/2014/main" xmlns="" id="{B28D2FE2-930B-49E2-AF09-12A50CF1AEFF}"/>
              </a:ext>
            </a:extLst>
          </p:cNvPr>
          <p:cNvSpPr>
            <a:spLocks noGrp="1" noChangeArrowheads="1"/>
          </p:cNvSpPr>
          <p:nvPr>
            <p:ph type="hdr" sz="quarter"/>
          </p:nvPr>
        </p:nvSpPr>
        <p:spPr bwMode="auto">
          <a:xfrm>
            <a:off x="0" y="0"/>
            <a:ext cx="30273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0"/>
            </a:lvl1pPr>
          </a:lstStyle>
          <a:p>
            <a:pPr>
              <a:defRPr/>
            </a:pPr>
            <a:endParaRPr lang="en-US" altLang="en-US"/>
          </a:p>
        </p:txBody>
      </p:sp>
      <p:sp>
        <p:nvSpPr>
          <p:cNvPr id="280579" name="Rectangle 3">
            <a:extLst>
              <a:ext uri="{FF2B5EF4-FFF2-40B4-BE49-F238E27FC236}">
                <a16:creationId xmlns:a16="http://schemas.microsoft.com/office/drawing/2014/main" xmlns="" id="{B7423A06-6A91-4A7A-B447-8BE0DFA1070D}"/>
              </a:ext>
            </a:extLst>
          </p:cNvPr>
          <p:cNvSpPr>
            <a:spLocks noGrp="1" noChangeArrowheads="1"/>
          </p:cNvSpPr>
          <p:nvPr>
            <p:ph type="dt" idx="1"/>
          </p:nvPr>
        </p:nvSpPr>
        <p:spPr bwMode="auto">
          <a:xfrm>
            <a:off x="3956050" y="0"/>
            <a:ext cx="30273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lvl1pPr>
          </a:lstStyle>
          <a:p>
            <a:pPr>
              <a:defRPr/>
            </a:pPr>
            <a:endParaRPr lang="en-US" altLang="en-US"/>
          </a:p>
        </p:txBody>
      </p:sp>
      <p:sp>
        <p:nvSpPr>
          <p:cNvPr id="3076" name="Rectangle 4">
            <a:extLst>
              <a:ext uri="{FF2B5EF4-FFF2-40B4-BE49-F238E27FC236}">
                <a16:creationId xmlns:a16="http://schemas.microsoft.com/office/drawing/2014/main" xmlns="" id="{7AC8D499-E456-4794-A45F-7868638216BE}"/>
              </a:ext>
            </a:extLst>
          </p:cNvPr>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0581" name="Rectangle 5">
            <a:extLst>
              <a:ext uri="{FF2B5EF4-FFF2-40B4-BE49-F238E27FC236}">
                <a16:creationId xmlns:a16="http://schemas.microsoft.com/office/drawing/2014/main" xmlns="" id="{596BE089-C5C2-449C-B588-F477964247D8}"/>
              </a:ext>
            </a:extLst>
          </p:cNvPr>
          <p:cNvSpPr>
            <a:spLocks noGrp="1" noChangeArrowheads="1"/>
          </p:cNvSpPr>
          <p:nvPr>
            <p:ph type="body" sz="quarter" idx="3"/>
          </p:nvPr>
        </p:nvSpPr>
        <p:spPr bwMode="auto">
          <a:xfrm>
            <a:off x="698500" y="4410075"/>
            <a:ext cx="5588000"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80582" name="Rectangle 6">
            <a:extLst>
              <a:ext uri="{FF2B5EF4-FFF2-40B4-BE49-F238E27FC236}">
                <a16:creationId xmlns:a16="http://schemas.microsoft.com/office/drawing/2014/main" xmlns="" id="{6A7A7B07-F598-4CBF-BFED-CD25E9E61A2D}"/>
              </a:ext>
            </a:extLst>
          </p:cNvPr>
          <p:cNvSpPr>
            <a:spLocks noGrp="1" noChangeArrowheads="1"/>
          </p:cNvSpPr>
          <p:nvPr>
            <p:ph type="ftr" sz="quarter" idx="4"/>
          </p:nvPr>
        </p:nvSpPr>
        <p:spPr bwMode="auto">
          <a:xfrm>
            <a:off x="0" y="8818563"/>
            <a:ext cx="30273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lvl1pPr>
          </a:lstStyle>
          <a:p>
            <a:pPr>
              <a:defRPr/>
            </a:pPr>
            <a:endParaRPr lang="en-US" altLang="en-US"/>
          </a:p>
        </p:txBody>
      </p:sp>
      <p:sp>
        <p:nvSpPr>
          <p:cNvPr id="280583" name="Rectangle 7">
            <a:extLst>
              <a:ext uri="{FF2B5EF4-FFF2-40B4-BE49-F238E27FC236}">
                <a16:creationId xmlns:a16="http://schemas.microsoft.com/office/drawing/2014/main" xmlns="" id="{CCA362C4-CAF7-4CEC-A1DB-D7D870D7CDC5}"/>
              </a:ext>
            </a:extLst>
          </p:cNvPr>
          <p:cNvSpPr>
            <a:spLocks noGrp="1" noChangeArrowheads="1"/>
          </p:cNvSpPr>
          <p:nvPr>
            <p:ph type="sldNum" sz="quarter" idx="5"/>
          </p:nvPr>
        </p:nvSpPr>
        <p:spPr bwMode="auto">
          <a:xfrm>
            <a:off x="3956050" y="8818563"/>
            <a:ext cx="30273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a:lvl1pPr>
          </a:lstStyle>
          <a:p>
            <a:fld id="{34D31493-5D72-4B1A-9E97-500CA8A05321}" type="slidenum">
              <a:rPr lang="en-US" altLang="en-US"/>
              <a:pPr/>
              <a:t>‹#›</a:t>
            </a:fld>
            <a:endParaRPr lang="en-US" altLang="en-US"/>
          </a:p>
        </p:txBody>
      </p:sp>
    </p:spTree>
    <p:extLst>
      <p:ext uri="{BB962C8B-B14F-4D97-AF65-F5344CB8AC3E}">
        <p14:creationId xmlns:p14="http://schemas.microsoft.com/office/powerpoint/2010/main" val="9443124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xmlns="" id="{2947E6B0-CEBA-4B91-9E51-E3D0979508BD}"/>
              </a:ext>
            </a:extLst>
          </p:cNvPr>
          <p:cNvSpPr>
            <a:spLocks noGrp="1" noRot="1" noChangeAspect="1" noTextEdit="1"/>
          </p:cNvSpPr>
          <p:nvPr>
            <p:ph type="sldImg"/>
          </p:nvPr>
        </p:nvSpPr>
        <p:spPr>
          <a:ln/>
        </p:spPr>
      </p:sp>
      <p:sp>
        <p:nvSpPr>
          <p:cNvPr id="7171" name="Notes Placeholder 2">
            <a:extLst>
              <a:ext uri="{FF2B5EF4-FFF2-40B4-BE49-F238E27FC236}">
                <a16:creationId xmlns:a16="http://schemas.microsoft.com/office/drawing/2014/main" xmlns="" id="{9886695F-32B0-4C1A-86CE-AA02EB6F196E}"/>
              </a:ext>
            </a:extLst>
          </p:cNvPr>
          <p:cNvSpPr>
            <a:spLocks noGrp="1"/>
          </p:cNvSpPr>
          <p:nvPr>
            <p:ph type="body" idx="1"/>
          </p:nvPr>
        </p:nvSpPr>
        <p:spPr>
          <a:noFill/>
        </p:spPr>
        <p:txBody>
          <a:bodyPr/>
          <a:lstStyle/>
          <a:p>
            <a:r>
              <a:rPr lang="en-US" altLang="en-US"/>
              <a:t>As large as 4 African elephants hornless rhino</a:t>
            </a:r>
          </a:p>
        </p:txBody>
      </p:sp>
      <p:sp>
        <p:nvSpPr>
          <p:cNvPr id="7172" name="Slide Number Placeholder 3">
            <a:extLst>
              <a:ext uri="{FF2B5EF4-FFF2-40B4-BE49-F238E27FC236}">
                <a16:creationId xmlns:a16="http://schemas.microsoft.com/office/drawing/2014/main" xmlns="" id="{840C5AB5-C90C-416C-96AE-A7C9F5A6A038}"/>
              </a:ext>
            </a:extLst>
          </p:cNvPr>
          <p:cNvSpPr>
            <a:spLocks noGrp="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1F7EC92A-80A1-469C-9B87-416145CB6076}" type="slidenum">
              <a:rPr lang="en-US" altLang="en-US" b="0"/>
              <a:pPr/>
              <a:t>3</a:t>
            </a:fld>
            <a:endParaRPr lang="en-US" altLang="en-US" b="0"/>
          </a:p>
        </p:txBody>
      </p:sp>
    </p:spTree>
    <p:extLst>
      <p:ext uri="{BB962C8B-B14F-4D97-AF65-F5344CB8AC3E}">
        <p14:creationId xmlns:p14="http://schemas.microsoft.com/office/powerpoint/2010/main" val="1438068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xmlns="" id="{423E3E7A-4B9B-43F7-9AFC-259B7043AECC}"/>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FE4004CF-3091-4CDF-AE17-29F07DA53956}" type="slidenum">
              <a:rPr lang="en-US" altLang="en-US" b="0"/>
              <a:pPr/>
              <a:t>78</a:t>
            </a:fld>
            <a:endParaRPr lang="en-US" altLang="en-US" b="0"/>
          </a:p>
        </p:txBody>
      </p:sp>
      <p:sp>
        <p:nvSpPr>
          <p:cNvPr id="93187" name="Rectangle 2">
            <a:extLst>
              <a:ext uri="{FF2B5EF4-FFF2-40B4-BE49-F238E27FC236}">
                <a16:creationId xmlns:a16="http://schemas.microsoft.com/office/drawing/2014/main" xmlns="" id="{FE47C0F4-8D23-4318-AB44-8FA49574BF23}"/>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xmlns="" id="{AFCB0C08-9C8C-4638-8E4F-D376DBB4532B}"/>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107471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xmlns="" id="{1D9D6060-7D0C-4EAE-AED6-F3DF6FCDAA20}"/>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2E3FDF-127F-438C-A42B-717319D51CB9}" type="slidenum">
              <a:rPr lang="en-US" altLang="en-US" b="0"/>
              <a:pPr/>
              <a:t>79</a:t>
            </a:fld>
            <a:endParaRPr lang="en-US" altLang="en-US" b="0"/>
          </a:p>
        </p:txBody>
      </p:sp>
      <p:sp>
        <p:nvSpPr>
          <p:cNvPr id="95235" name="Rectangle 2">
            <a:extLst>
              <a:ext uri="{FF2B5EF4-FFF2-40B4-BE49-F238E27FC236}">
                <a16:creationId xmlns:a16="http://schemas.microsoft.com/office/drawing/2014/main" xmlns="" id="{76C567F2-2716-4569-93B1-845F7BB55CB3}"/>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xmlns="" id="{AC1C1F9E-AA73-42AC-98F6-B93DBEBAD55F}"/>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1946660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xmlns="" id="{3CE6E25D-AC48-4B75-9082-8BCAC5859F11}"/>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F0BE90B7-A61E-4587-A3C7-721094670126}" type="slidenum">
              <a:rPr lang="en-US" altLang="en-US" b="0"/>
              <a:pPr/>
              <a:t>80</a:t>
            </a:fld>
            <a:endParaRPr lang="en-US" altLang="en-US" b="0"/>
          </a:p>
        </p:txBody>
      </p:sp>
      <p:sp>
        <p:nvSpPr>
          <p:cNvPr id="97283" name="Rectangle 2">
            <a:extLst>
              <a:ext uri="{FF2B5EF4-FFF2-40B4-BE49-F238E27FC236}">
                <a16:creationId xmlns:a16="http://schemas.microsoft.com/office/drawing/2014/main" xmlns="" id="{F2A20E32-681E-4266-9C96-0DE759CD76E5}"/>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xmlns="" id="{71A70D4D-D7EC-4655-B63B-4E7AF2403B51}"/>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2517367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xmlns="" id="{56842373-65BD-45BE-BF23-26EB89635F40}"/>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1CD3E27C-A8D4-42F1-94A1-D4C866322AA3}" type="slidenum">
              <a:rPr lang="en-US" altLang="en-US" b="0"/>
              <a:pPr/>
              <a:t>81</a:t>
            </a:fld>
            <a:endParaRPr lang="en-US" altLang="en-US" b="0"/>
          </a:p>
        </p:txBody>
      </p:sp>
      <p:sp>
        <p:nvSpPr>
          <p:cNvPr id="99331" name="Rectangle 2">
            <a:extLst>
              <a:ext uri="{FF2B5EF4-FFF2-40B4-BE49-F238E27FC236}">
                <a16:creationId xmlns:a16="http://schemas.microsoft.com/office/drawing/2014/main" xmlns="" id="{AF168272-87D4-4319-9B87-AB987D633364}"/>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xmlns="" id="{42EF0017-2250-46CE-A229-B9FC58EAFF6C}"/>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2661588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xmlns="" id="{A9F0188B-57E3-46E1-9B2A-9E9312F41D32}"/>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48F8EB09-C751-42DF-BDDC-71E641FCB98E}" type="slidenum">
              <a:rPr lang="en-US" altLang="en-US" b="0"/>
              <a:pPr/>
              <a:t>82</a:t>
            </a:fld>
            <a:endParaRPr lang="en-US" altLang="en-US" b="0"/>
          </a:p>
        </p:txBody>
      </p:sp>
      <p:sp>
        <p:nvSpPr>
          <p:cNvPr id="101379" name="Rectangle 2">
            <a:extLst>
              <a:ext uri="{FF2B5EF4-FFF2-40B4-BE49-F238E27FC236}">
                <a16:creationId xmlns:a16="http://schemas.microsoft.com/office/drawing/2014/main" xmlns="" id="{471B162F-2C36-4F0C-9BA7-33B084E445BB}"/>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xmlns="" id="{F86B918B-04D0-431F-8F7C-0FBBB0F609C3}"/>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1397577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xmlns="" id="{718915B2-74DA-4ADF-A156-DE735802C51C}"/>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8A698646-D349-4AF8-A58E-E76B2B5C13A8}" type="slidenum">
              <a:rPr lang="en-US" altLang="en-US" b="0"/>
              <a:pPr/>
              <a:t>83</a:t>
            </a:fld>
            <a:endParaRPr lang="en-US" altLang="en-US" b="0"/>
          </a:p>
        </p:txBody>
      </p:sp>
      <p:sp>
        <p:nvSpPr>
          <p:cNvPr id="103427" name="Rectangle 2">
            <a:extLst>
              <a:ext uri="{FF2B5EF4-FFF2-40B4-BE49-F238E27FC236}">
                <a16:creationId xmlns:a16="http://schemas.microsoft.com/office/drawing/2014/main" xmlns="" id="{E48A8F67-656A-48CE-AD4D-CE8BEAF9ABF9}"/>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xmlns="" id="{BA821779-E9FD-4D9C-8C22-9A74EBE6DF01}"/>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3061349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xmlns="" id="{ABFD28AD-11EE-4828-A4CE-AC9ADA4811B3}"/>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9B3319F5-5E18-4957-AD28-A932D08C87D8}" type="slidenum">
              <a:rPr lang="en-US" altLang="en-US" b="0"/>
              <a:pPr/>
              <a:t>85</a:t>
            </a:fld>
            <a:endParaRPr lang="en-US" altLang="en-US" b="0"/>
          </a:p>
        </p:txBody>
      </p:sp>
      <p:sp>
        <p:nvSpPr>
          <p:cNvPr id="106499" name="Rectangle 2">
            <a:extLst>
              <a:ext uri="{FF2B5EF4-FFF2-40B4-BE49-F238E27FC236}">
                <a16:creationId xmlns:a16="http://schemas.microsoft.com/office/drawing/2014/main" xmlns="" id="{D6A865C5-BE47-42A3-8075-D0FCA9B8D3E6}"/>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xmlns="" id="{4338E1C5-E466-4C01-9066-77AC2539C27D}"/>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1375599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xmlns="" id="{2D680407-3D39-48F8-8C85-DBE393704928}"/>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4C496537-152F-4DDA-9279-2D335549E4CA}" type="slidenum">
              <a:rPr lang="en-US" altLang="en-US" b="0"/>
              <a:pPr/>
              <a:t>86</a:t>
            </a:fld>
            <a:endParaRPr lang="en-US" altLang="en-US" b="0"/>
          </a:p>
        </p:txBody>
      </p:sp>
      <p:sp>
        <p:nvSpPr>
          <p:cNvPr id="108547" name="Rectangle 2">
            <a:extLst>
              <a:ext uri="{FF2B5EF4-FFF2-40B4-BE49-F238E27FC236}">
                <a16:creationId xmlns:a16="http://schemas.microsoft.com/office/drawing/2014/main" xmlns="" id="{A8EFD267-8D55-4518-82AB-EDBCCEC2460E}"/>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xmlns="" id="{B9E019DF-FE3D-482C-B480-C241259A766E}"/>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76486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xmlns="" id="{76AA7879-9F1A-4EEB-8888-D2B1E13E3A53}"/>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13BAEA17-F4BA-4BB2-803F-8724F675FCF0}" type="slidenum">
              <a:rPr lang="en-US" altLang="en-US" b="0"/>
              <a:pPr/>
              <a:t>89</a:t>
            </a:fld>
            <a:endParaRPr lang="en-US" altLang="en-US" b="0"/>
          </a:p>
        </p:txBody>
      </p:sp>
      <p:sp>
        <p:nvSpPr>
          <p:cNvPr id="112643" name="Rectangle 2">
            <a:extLst>
              <a:ext uri="{FF2B5EF4-FFF2-40B4-BE49-F238E27FC236}">
                <a16:creationId xmlns:a16="http://schemas.microsoft.com/office/drawing/2014/main" xmlns="" id="{02278F5D-9639-4901-9F4D-FC3111AFCA1D}"/>
              </a:ext>
            </a:extLst>
          </p:cNvPr>
          <p:cNvSpPr>
            <a:spLocks noGrp="1" noRot="1" noChangeAspect="1" noChangeArrowheads="1" noTextEdit="1"/>
          </p:cNvSpPr>
          <p:nvPr>
            <p:ph type="sldImg"/>
          </p:nvPr>
        </p:nvSpPr>
        <p:spPr>
          <a:ln/>
        </p:spPr>
      </p:sp>
      <p:sp>
        <p:nvSpPr>
          <p:cNvPr id="112644" name="Rectangle 3">
            <a:extLst>
              <a:ext uri="{FF2B5EF4-FFF2-40B4-BE49-F238E27FC236}">
                <a16:creationId xmlns:a16="http://schemas.microsoft.com/office/drawing/2014/main" xmlns="" id="{97DD0D4D-9756-4614-BD31-FC51F35F9498}"/>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3338561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xmlns="" id="{A164A656-81EF-4F02-BA40-815DCC67B164}"/>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3248F8D0-C4C5-448F-B763-9CE6CE350AA3}" type="slidenum">
              <a:rPr lang="en-US" altLang="en-US" b="0"/>
              <a:pPr/>
              <a:t>90</a:t>
            </a:fld>
            <a:endParaRPr lang="en-US" altLang="en-US" b="0"/>
          </a:p>
        </p:txBody>
      </p:sp>
      <p:sp>
        <p:nvSpPr>
          <p:cNvPr id="114691" name="Rectangle 2">
            <a:extLst>
              <a:ext uri="{FF2B5EF4-FFF2-40B4-BE49-F238E27FC236}">
                <a16:creationId xmlns:a16="http://schemas.microsoft.com/office/drawing/2014/main" xmlns="" id="{F8D8C3AA-9E13-4DFE-9F9C-CA22E1C618B8}"/>
              </a:ext>
            </a:extLst>
          </p:cNvPr>
          <p:cNvSpPr>
            <a:spLocks noGrp="1" noRot="1" noChangeAspect="1" noChangeArrowheads="1" noTextEdit="1"/>
          </p:cNvSpPr>
          <p:nvPr>
            <p:ph type="sldImg"/>
          </p:nvPr>
        </p:nvSpPr>
        <p:spPr>
          <a:ln/>
        </p:spPr>
      </p:sp>
      <p:sp>
        <p:nvSpPr>
          <p:cNvPr id="114692" name="Rectangle 3">
            <a:extLst>
              <a:ext uri="{FF2B5EF4-FFF2-40B4-BE49-F238E27FC236}">
                <a16:creationId xmlns:a16="http://schemas.microsoft.com/office/drawing/2014/main" xmlns="" id="{35084C32-23C0-4D18-B605-A87CCDE328FC}"/>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241636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xmlns="" id="{A02459E1-1A65-43DB-A4AC-E059C452EB68}"/>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23587CA5-0C7B-4819-8700-F4FEA23C96F5}" type="slidenum">
              <a:rPr lang="en-US" altLang="en-US" b="0"/>
              <a:pPr/>
              <a:t>66</a:t>
            </a:fld>
            <a:endParaRPr lang="en-US" altLang="en-US" b="0"/>
          </a:p>
        </p:txBody>
      </p:sp>
      <p:sp>
        <p:nvSpPr>
          <p:cNvPr id="72707" name="Rectangle 2">
            <a:extLst>
              <a:ext uri="{FF2B5EF4-FFF2-40B4-BE49-F238E27FC236}">
                <a16:creationId xmlns:a16="http://schemas.microsoft.com/office/drawing/2014/main" xmlns="" id="{4ECE23F3-FACF-4C6F-927A-9A73C9FC4848}"/>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xmlns="" id="{78F6857E-EA15-48A5-B6FC-41202B7A4C07}"/>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453759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xmlns="" id="{3AED3D41-70A6-48D7-8BE6-48490D26BD51}"/>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76F10C4C-BB4B-438F-B727-FF87D46815EB}" type="slidenum">
              <a:rPr lang="en-US" altLang="en-US" b="0"/>
              <a:pPr/>
              <a:t>91</a:t>
            </a:fld>
            <a:endParaRPr lang="en-US" altLang="en-US" b="0"/>
          </a:p>
        </p:txBody>
      </p:sp>
      <p:sp>
        <p:nvSpPr>
          <p:cNvPr id="116739" name="Rectangle 2">
            <a:extLst>
              <a:ext uri="{FF2B5EF4-FFF2-40B4-BE49-F238E27FC236}">
                <a16:creationId xmlns:a16="http://schemas.microsoft.com/office/drawing/2014/main" xmlns="" id="{F4C83332-A4BF-4DAD-A96B-BEAB6A4F6AAF}"/>
              </a:ext>
            </a:extLst>
          </p:cNvPr>
          <p:cNvSpPr>
            <a:spLocks noGrp="1" noRot="1" noChangeAspect="1" noChangeArrowheads="1" noTextEdit="1"/>
          </p:cNvSpPr>
          <p:nvPr>
            <p:ph type="sldImg"/>
          </p:nvPr>
        </p:nvSpPr>
        <p:spPr>
          <a:ln/>
        </p:spPr>
      </p:sp>
      <p:sp>
        <p:nvSpPr>
          <p:cNvPr id="116740" name="Rectangle 3">
            <a:extLst>
              <a:ext uri="{FF2B5EF4-FFF2-40B4-BE49-F238E27FC236}">
                <a16:creationId xmlns:a16="http://schemas.microsoft.com/office/drawing/2014/main" xmlns="" id="{6F74DC04-AB07-48F5-85BD-8A76EFE89A5A}"/>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239329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xmlns="" id="{63833353-544D-4153-9805-DA7F32E30A3D}"/>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E1DA217D-98AB-4F0F-B6BE-A6B84B93FA8C}" type="slidenum">
              <a:rPr lang="en-US" altLang="en-US" b="0"/>
              <a:pPr/>
              <a:t>92</a:t>
            </a:fld>
            <a:endParaRPr lang="en-US" altLang="en-US" b="0"/>
          </a:p>
        </p:txBody>
      </p:sp>
      <p:sp>
        <p:nvSpPr>
          <p:cNvPr id="118787" name="Rectangle 2">
            <a:extLst>
              <a:ext uri="{FF2B5EF4-FFF2-40B4-BE49-F238E27FC236}">
                <a16:creationId xmlns:a16="http://schemas.microsoft.com/office/drawing/2014/main" xmlns="" id="{CE110E56-BC52-4917-9458-4E17D29BE488}"/>
              </a:ext>
            </a:extLst>
          </p:cNvPr>
          <p:cNvSpPr>
            <a:spLocks noGrp="1" noRot="1" noChangeAspect="1" noChangeArrowheads="1" noTextEdit="1"/>
          </p:cNvSpPr>
          <p:nvPr>
            <p:ph type="sldImg"/>
          </p:nvPr>
        </p:nvSpPr>
        <p:spPr>
          <a:ln/>
        </p:spPr>
      </p:sp>
      <p:sp>
        <p:nvSpPr>
          <p:cNvPr id="118788" name="Rectangle 3">
            <a:extLst>
              <a:ext uri="{FF2B5EF4-FFF2-40B4-BE49-F238E27FC236}">
                <a16:creationId xmlns:a16="http://schemas.microsoft.com/office/drawing/2014/main" xmlns="" id="{995DC23F-5EE7-4084-AFAA-31FBEACA432D}"/>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2181574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xmlns="" id="{0C4AB603-31E9-46A6-B3A6-D5945E252DEA}"/>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8467BC61-7889-4698-A2AE-DA36ECD1A786}" type="slidenum">
              <a:rPr lang="en-US" altLang="en-US" b="0"/>
              <a:pPr/>
              <a:t>93</a:t>
            </a:fld>
            <a:endParaRPr lang="en-US" altLang="en-US" b="0"/>
          </a:p>
        </p:txBody>
      </p:sp>
      <p:sp>
        <p:nvSpPr>
          <p:cNvPr id="120835" name="Rectangle 2">
            <a:extLst>
              <a:ext uri="{FF2B5EF4-FFF2-40B4-BE49-F238E27FC236}">
                <a16:creationId xmlns:a16="http://schemas.microsoft.com/office/drawing/2014/main" xmlns="" id="{D00A4BED-C715-4000-8C15-4E9B055950ED}"/>
              </a:ext>
            </a:extLst>
          </p:cNvPr>
          <p:cNvSpPr>
            <a:spLocks noGrp="1" noRot="1" noChangeAspect="1" noChangeArrowheads="1" noTextEdit="1"/>
          </p:cNvSpPr>
          <p:nvPr>
            <p:ph type="sldImg"/>
          </p:nvPr>
        </p:nvSpPr>
        <p:spPr>
          <a:ln/>
        </p:spPr>
      </p:sp>
      <p:sp>
        <p:nvSpPr>
          <p:cNvPr id="120836" name="Rectangle 3">
            <a:extLst>
              <a:ext uri="{FF2B5EF4-FFF2-40B4-BE49-F238E27FC236}">
                <a16:creationId xmlns:a16="http://schemas.microsoft.com/office/drawing/2014/main" xmlns="" id="{0EF19C57-FC44-4E4C-9245-FC160EE638B0}"/>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19754758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xmlns="" id="{019BE011-3E8C-4A98-A9C0-91FCDCAFFACE}"/>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24D4D097-E617-40DC-8AE0-230AC24D204C}" type="slidenum">
              <a:rPr lang="en-US" altLang="en-US" b="0"/>
              <a:pPr/>
              <a:t>94</a:t>
            </a:fld>
            <a:endParaRPr lang="en-US" altLang="en-US" b="0"/>
          </a:p>
        </p:txBody>
      </p:sp>
      <p:sp>
        <p:nvSpPr>
          <p:cNvPr id="122883" name="Rectangle 2">
            <a:extLst>
              <a:ext uri="{FF2B5EF4-FFF2-40B4-BE49-F238E27FC236}">
                <a16:creationId xmlns:a16="http://schemas.microsoft.com/office/drawing/2014/main" xmlns="" id="{CC0367D6-BDB8-4220-BEBC-3FC2574B540D}"/>
              </a:ext>
            </a:extLst>
          </p:cNvPr>
          <p:cNvSpPr>
            <a:spLocks noGrp="1" noRot="1" noChangeAspect="1" noChangeArrowheads="1" noTextEdit="1"/>
          </p:cNvSpPr>
          <p:nvPr>
            <p:ph type="sldImg"/>
          </p:nvPr>
        </p:nvSpPr>
        <p:spPr>
          <a:ln/>
        </p:spPr>
      </p:sp>
      <p:sp>
        <p:nvSpPr>
          <p:cNvPr id="122884" name="Rectangle 3">
            <a:extLst>
              <a:ext uri="{FF2B5EF4-FFF2-40B4-BE49-F238E27FC236}">
                <a16:creationId xmlns:a16="http://schemas.microsoft.com/office/drawing/2014/main" xmlns="" id="{2FC93AAB-09C1-4351-97F0-70684064946A}"/>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2343778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xmlns="" id="{1A53D669-C286-4B46-89E5-2DC2ADD5741D}"/>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E4529E02-4898-4516-8C8C-F37B925A209E}" type="slidenum">
              <a:rPr lang="en-US" altLang="en-US" b="0"/>
              <a:pPr/>
              <a:t>95</a:t>
            </a:fld>
            <a:endParaRPr lang="en-US" altLang="en-US" b="0"/>
          </a:p>
        </p:txBody>
      </p:sp>
      <p:sp>
        <p:nvSpPr>
          <p:cNvPr id="124931" name="Rectangle 2">
            <a:extLst>
              <a:ext uri="{FF2B5EF4-FFF2-40B4-BE49-F238E27FC236}">
                <a16:creationId xmlns:a16="http://schemas.microsoft.com/office/drawing/2014/main" xmlns="" id="{C24709A5-AE11-4C8B-8C46-D9173D712E7A}"/>
              </a:ext>
            </a:extLst>
          </p:cNvPr>
          <p:cNvSpPr>
            <a:spLocks noGrp="1" noRot="1" noChangeAspect="1" noChangeArrowheads="1" noTextEdit="1"/>
          </p:cNvSpPr>
          <p:nvPr>
            <p:ph type="sldImg"/>
          </p:nvPr>
        </p:nvSpPr>
        <p:spPr>
          <a:ln/>
        </p:spPr>
      </p:sp>
      <p:sp>
        <p:nvSpPr>
          <p:cNvPr id="124932" name="Rectangle 3">
            <a:extLst>
              <a:ext uri="{FF2B5EF4-FFF2-40B4-BE49-F238E27FC236}">
                <a16:creationId xmlns:a16="http://schemas.microsoft.com/office/drawing/2014/main" xmlns="" id="{7E92D5FD-803B-4457-8DCC-6D04A457FD79}"/>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21172033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xmlns="" id="{BF5BE3A0-7B27-4DEC-A1B9-570D26CEAE11}"/>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8BE54317-0E14-4448-9DB3-E1C1D08B62EC}" type="slidenum">
              <a:rPr lang="en-US" altLang="en-US" b="0"/>
              <a:pPr/>
              <a:t>96</a:t>
            </a:fld>
            <a:endParaRPr lang="en-US" altLang="en-US" b="0"/>
          </a:p>
        </p:txBody>
      </p:sp>
      <p:sp>
        <p:nvSpPr>
          <p:cNvPr id="126979" name="Rectangle 2">
            <a:extLst>
              <a:ext uri="{FF2B5EF4-FFF2-40B4-BE49-F238E27FC236}">
                <a16:creationId xmlns:a16="http://schemas.microsoft.com/office/drawing/2014/main" xmlns="" id="{7A7DA76D-E3CC-46DC-B65E-62C6121A802F}"/>
              </a:ext>
            </a:extLst>
          </p:cNvPr>
          <p:cNvSpPr>
            <a:spLocks noGrp="1" noRot="1" noChangeAspect="1" noChangeArrowheads="1" noTextEdit="1"/>
          </p:cNvSpPr>
          <p:nvPr>
            <p:ph type="sldImg"/>
          </p:nvPr>
        </p:nvSpPr>
        <p:spPr>
          <a:ln/>
        </p:spPr>
      </p:sp>
      <p:sp>
        <p:nvSpPr>
          <p:cNvPr id="126980" name="Rectangle 3">
            <a:extLst>
              <a:ext uri="{FF2B5EF4-FFF2-40B4-BE49-F238E27FC236}">
                <a16:creationId xmlns:a16="http://schemas.microsoft.com/office/drawing/2014/main" xmlns="" id="{14D223F4-19F4-4C5F-A8EC-9F8554E6360F}"/>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1143507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xmlns="" id="{F28EF8FF-B365-4491-AA2C-8DC9638E01B5}"/>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797D4F4F-BAF4-43BE-8080-48275283E201}" type="slidenum">
              <a:rPr lang="en-US" altLang="en-US" b="0"/>
              <a:pPr/>
              <a:t>97</a:t>
            </a:fld>
            <a:endParaRPr lang="en-US" altLang="en-US" b="0"/>
          </a:p>
        </p:txBody>
      </p:sp>
      <p:sp>
        <p:nvSpPr>
          <p:cNvPr id="129027" name="Rectangle 2">
            <a:extLst>
              <a:ext uri="{FF2B5EF4-FFF2-40B4-BE49-F238E27FC236}">
                <a16:creationId xmlns:a16="http://schemas.microsoft.com/office/drawing/2014/main" xmlns="" id="{2D4F503F-C494-4959-AF1F-6BF81066CF57}"/>
              </a:ext>
            </a:extLst>
          </p:cNvPr>
          <p:cNvSpPr>
            <a:spLocks noGrp="1" noRot="1" noChangeAspect="1" noChangeArrowheads="1" noTextEdit="1"/>
          </p:cNvSpPr>
          <p:nvPr>
            <p:ph type="sldImg"/>
          </p:nvPr>
        </p:nvSpPr>
        <p:spPr>
          <a:ln/>
        </p:spPr>
      </p:sp>
      <p:sp>
        <p:nvSpPr>
          <p:cNvPr id="129028" name="Rectangle 3">
            <a:extLst>
              <a:ext uri="{FF2B5EF4-FFF2-40B4-BE49-F238E27FC236}">
                <a16:creationId xmlns:a16="http://schemas.microsoft.com/office/drawing/2014/main" xmlns="" id="{8E548179-4038-4A47-B7C6-C47411770B81}"/>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37119335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xmlns="" id="{112AC2C2-C021-4D57-963D-AD3FAC264E88}"/>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CAFE753-E605-484A-BB6A-7CC3D344450C}" type="slidenum">
              <a:rPr lang="en-US" altLang="en-US" b="0"/>
              <a:pPr/>
              <a:t>98</a:t>
            </a:fld>
            <a:endParaRPr lang="en-US" altLang="en-US" b="0"/>
          </a:p>
        </p:txBody>
      </p:sp>
      <p:sp>
        <p:nvSpPr>
          <p:cNvPr id="131075" name="Rectangle 2">
            <a:extLst>
              <a:ext uri="{FF2B5EF4-FFF2-40B4-BE49-F238E27FC236}">
                <a16:creationId xmlns:a16="http://schemas.microsoft.com/office/drawing/2014/main" xmlns="" id="{0F1BCF98-0EFF-42C5-A033-0D2AD860D29B}"/>
              </a:ext>
            </a:extLst>
          </p:cNvPr>
          <p:cNvSpPr>
            <a:spLocks noGrp="1" noRot="1" noChangeAspect="1" noChangeArrowheads="1" noTextEdit="1"/>
          </p:cNvSpPr>
          <p:nvPr>
            <p:ph type="sldImg"/>
          </p:nvPr>
        </p:nvSpPr>
        <p:spPr>
          <a:ln/>
        </p:spPr>
      </p:sp>
      <p:sp>
        <p:nvSpPr>
          <p:cNvPr id="131076" name="Rectangle 3">
            <a:extLst>
              <a:ext uri="{FF2B5EF4-FFF2-40B4-BE49-F238E27FC236}">
                <a16:creationId xmlns:a16="http://schemas.microsoft.com/office/drawing/2014/main" xmlns="" id="{2D38858D-FA03-4B75-95D5-A9842C3DB1E8}"/>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9485516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xmlns="" id="{A6CCD186-8F8B-49BD-A8B1-C8AE846BD03F}"/>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255FE474-74AC-4AC3-8D75-713430D6CFB4}" type="slidenum">
              <a:rPr lang="en-US" altLang="en-US" b="0"/>
              <a:pPr/>
              <a:t>99</a:t>
            </a:fld>
            <a:endParaRPr lang="en-US" altLang="en-US" b="0"/>
          </a:p>
        </p:txBody>
      </p:sp>
      <p:sp>
        <p:nvSpPr>
          <p:cNvPr id="133123" name="Rectangle 2">
            <a:extLst>
              <a:ext uri="{FF2B5EF4-FFF2-40B4-BE49-F238E27FC236}">
                <a16:creationId xmlns:a16="http://schemas.microsoft.com/office/drawing/2014/main" xmlns="" id="{5253138E-06F0-4ACD-A189-9C580387E234}"/>
              </a:ext>
            </a:extLst>
          </p:cNvPr>
          <p:cNvSpPr>
            <a:spLocks noGrp="1" noRot="1" noChangeAspect="1" noChangeArrowheads="1" noTextEdit="1"/>
          </p:cNvSpPr>
          <p:nvPr>
            <p:ph type="sldImg"/>
          </p:nvPr>
        </p:nvSpPr>
        <p:spPr>
          <a:ln/>
        </p:spPr>
      </p:sp>
      <p:sp>
        <p:nvSpPr>
          <p:cNvPr id="133124" name="Rectangle 3">
            <a:extLst>
              <a:ext uri="{FF2B5EF4-FFF2-40B4-BE49-F238E27FC236}">
                <a16:creationId xmlns:a16="http://schemas.microsoft.com/office/drawing/2014/main" xmlns="" id="{179E8A77-F553-435B-8210-9F1E2F284E99}"/>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13081927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xmlns="" id="{86E372C1-9B0D-48C5-B85E-B46D875B6F2A}"/>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CCCDC37C-336B-463F-AA01-7F899A999437}" type="slidenum">
              <a:rPr lang="en-US" altLang="en-US" b="0"/>
              <a:pPr/>
              <a:t>100</a:t>
            </a:fld>
            <a:endParaRPr lang="en-US" altLang="en-US" b="0"/>
          </a:p>
        </p:txBody>
      </p:sp>
      <p:sp>
        <p:nvSpPr>
          <p:cNvPr id="135171" name="Rectangle 2">
            <a:extLst>
              <a:ext uri="{FF2B5EF4-FFF2-40B4-BE49-F238E27FC236}">
                <a16:creationId xmlns:a16="http://schemas.microsoft.com/office/drawing/2014/main" xmlns="" id="{5E5FCC6D-5ACC-4BB0-9829-7B016C5BF6CC}"/>
              </a:ext>
            </a:extLst>
          </p:cNvPr>
          <p:cNvSpPr>
            <a:spLocks noGrp="1" noRot="1" noChangeAspect="1" noChangeArrowheads="1" noTextEdit="1"/>
          </p:cNvSpPr>
          <p:nvPr>
            <p:ph type="sldImg"/>
          </p:nvPr>
        </p:nvSpPr>
        <p:spPr>
          <a:ln/>
        </p:spPr>
      </p:sp>
      <p:sp>
        <p:nvSpPr>
          <p:cNvPr id="135172" name="Rectangle 3">
            <a:extLst>
              <a:ext uri="{FF2B5EF4-FFF2-40B4-BE49-F238E27FC236}">
                <a16:creationId xmlns:a16="http://schemas.microsoft.com/office/drawing/2014/main" xmlns="" id="{ACC1D906-C64D-41AF-ACCE-563B31B99B86}"/>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1333844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xmlns="" id="{63DBCBBB-B40A-4FDC-AB70-0B859A109C0B}"/>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0DA8042D-FF72-4776-A31A-66F621E67387}" type="slidenum">
              <a:rPr lang="en-US" altLang="en-US" b="0"/>
              <a:pPr/>
              <a:t>67</a:t>
            </a:fld>
            <a:endParaRPr lang="en-US" altLang="en-US" b="0"/>
          </a:p>
        </p:txBody>
      </p:sp>
      <p:sp>
        <p:nvSpPr>
          <p:cNvPr id="74755" name="Rectangle 2">
            <a:extLst>
              <a:ext uri="{FF2B5EF4-FFF2-40B4-BE49-F238E27FC236}">
                <a16:creationId xmlns:a16="http://schemas.microsoft.com/office/drawing/2014/main" xmlns="" id="{7F007687-A506-4F0C-A473-6CBCD6962289}"/>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xmlns="" id="{59A0DB6E-CD14-456A-A9B6-370CB3F32160}"/>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17640593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xmlns="" id="{87E280B7-38C1-42C2-88B7-3841A3D821B7}"/>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5E8E3FF2-298A-4325-A22A-B53FC3378CA8}" type="slidenum">
              <a:rPr lang="en-US" altLang="en-US" b="0"/>
              <a:pPr/>
              <a:t>101</a:t>
            </a:fld>
            <a:endParaRPr lang="en-US" altLang="en-US" b="0"/>
          </a:p>
        </p:txBody>
      </p:sp>
      <p:sp>
        <p:nvSpPr>
          <p:cNvPr id="137219" name="Rectangle 2">
            <a:extLst>
              <a:ext uri="{FF2B5EF4-FFF2-40B4-BE49-F238E27FC236}">
                <a16:creationId xmlns:a16="http://schemas.microsoft.com/office/drawing/2014/main" xmlns="" id="{CE836E0D-E1F4-4C4B-8E97-0AF050E6EEF4}"/>
              </a:ext>
            </a:extLst>
          </p:cNvPr>
          <p:cNvSpPr>
            <a:spLocks noGrp="1" noRot="1" noChangeAspect="1" noChangeArrowheads="1" noTextEdit="1"/>
          </p:cNvSpPr>
          <p:nvPr>
            <p:ph type="sldImg"/>
          </p:nvPr>
        </p:nvSpPr>
        <p:spPr>
          <a:ln/>
        </p:spPr>
      </p:sp>
      <p:sp>
        <p:nvSpPr>
          <p:cNvPr id="137220" name="Rectangle 3">
            <a:extLst>
              <a:ext uri="{FF2B5EF4-FFF2-40B4-BE49-F238E27FC236}">
                <a16:creationId xmlns:a16="http://schemas.microsoft.com/office/drawing/2014/main" xmlns="" id="{9E440ECD-92A6-4045-BFE1-2AB758BF742B}"/>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8921172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xmlns="" id="{A7F1B4F8-5107-4754-BCB5-26EF0665A0DC}"/>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C7CCD140-9840-4FCF-8D14-14EC0411F5EA}" type="slidenum">
              <a:rPr lang="en-US" altLang="en-US" b="0"/>
              <a:pPr/>
              <a:t>102</a:t>
            </a:fld>
            <a:endParaRPr lang="en-US" altLang="en-US" b="0"/>
          </a:p>
        </p:txBody>
      </p:sp>
      <p:sp>
        <p:nvSpPr>
          <p:cNvPr id="139267" name="Rectangle 2">
            <a:extLst>
              <a:ext uri="{FF2B5EF4-FFF2-40B4-BE49-F238E27FC236}">
                <a16:creationId xmlns:a16="http://schemas.microsoft.com/office/drawing/2014/main" xmlns="" id="{49882B54-AD08-4925-B2FE-DEB2276C095F}"/>
              </a:ext>
            </a:extLst>
          </p:cNvPr>
          <p:cNvSpPr>
            <a:spLocks noGrp="1" noRot="1" noChangeAspect="1" noChangeArrowheads="1" noTextEdit="1"/>
          </p:cNvSpPr>
          <p:nvPr>
            <p:ph type="sldImg"/>
          </p:nvPr>
        </p:nvSpPr>
        <p:spPr>
          <a:ln/>
        </p:spPr>
      </p:sp>
      <p:sp>
        <p:nvSpPr>
          <p:cNvPr id="139268" name="Rectangle 3">
            <a:extLst>
              <a:ext uri="{FF2B5EF4-FFF2-40B4-BE49-F238E27FC236}">
                <a16:creationId xmlns:a16="http://schemas.microsoft.com/office/drawing/2014/main" xmlns="" id="{BECF4FE7-D74B-46B7-8E81-DF6BE6D89219}"/>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14041822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xmlns="" id="{53A80D46-2AAF-4BB5-9FF6-C5BBE5D46AAB}"/>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CECFB14D-D3D6-4A95-BBE9-6FF5A5F12200}" type="slidenum">
              <a:rPr lang="en-US" altLang="en-US" b="0"/>
              <a:pPr/>
              <a:t>103</a:t>
            </a:fld>
            <a:endParaRPr lang="en-US" altLang="en-US" b="0"/>
          </a:p>
        </p:txBody>
      </p:sp>
      <p:sp>
        <p:nvSpPr>
          <p:cNvPr id="141315" name="Rectangle 2">
            <a:extLst>
              <a:ext uri="{FF2B5EF4-FFF2-40B4-BE49-F238E27FC236}">
                <a16:creationId xmlns:a16="http://schemas.microsoft.com/office/drawing/2014/main" xmlns="" id="{B1C1FD17-6A1D-4AC6-AF5B-539356159D46}"/>
              </a:ext>
            </a:extLst>
          </p:cNvPr>
          <p:cNvSpPr>
            <a:spLocks noGrp="1" noRot="1" noChangeAspect="1" noChangeArrowheads="1" noTextEdit="1"/>
          </p:cNvSpPr>
          <p:nvPr>
            <p:ph type="sldImg"/>
          </p:nvPr>
        </p:nvSpPr>
        <p:spPr>
          <a:ln/>
        </p:spPr>
      </p:sp>
      <p:sp>
        <p:nvSpPr>
          <p:cNvPr id="141316" name="Rectangle 3">
            <a:extLst>
              <a:ext uri="{FF2B5EF4-FFF2-40B4-BE49-F238E27FC236}">
                <a16:creationId xmlns:a16="http://schemas.microsoft.com/office/drawing/2014/main" xmlns="" id="{8C9ADB49-62FE-40BA-9222-F8CEF688D8BA}"/>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42875644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xmlns="" id="{0A9E770A-FB4C-4CE5-9677-7E1AE664170B}"/>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3E60824E-1DDC-4028-A2F4-C227642D7C4C}" type="slidenum">
              <a:rPr lang="en-US" altLang="en-US" b="0"/>
              <a:pPr/>
              <a:t>104</a:t>
            </a:fld>
            <a:endParaRPr lang="en-US" altLang="en-US" b="0"/>
          </a:p>
        </p:txBody>
      </p:sp>
      <p:sp>
        <p:nvSpPr>
          <p:cNvPr id="143363" name="Rectangle 2">
            <a:extLst>
              <a:ext uri="{FF2B5EF4-FFF2-40B4-BE49-F238E27FC236}">
                <a16:creationId xmlns:a16="http://schemas.microsoft.com/office/drawing/2014/main" xmlns="" id="{F4ED7690-B241-4E4F-AA1C-0E3D83669307}"/>
              </a:ext>
            </a:extLst>
          </p:cNvPr>
          <p:cNvSpPr>
            <a:spLocks noGrp="1" noRot="1" noChangeAspect="1" noChangeArrowheads="1" noTextEdit="1"/>
          </p:cNvSpPr>
          <p:nvPr>
            <p:ph type="sldImg"/>
          </p:nvPr>
        </p:nvSpPr>
        <p:spPr>
          <a:ln/>
        </p:spPr>
      </p:sp>
      <p:sp>
        <p:nvSpPr>
          <p:cNvPr id="143364" name="Rectangle 3">
            <a:extLst>
              <a:ext uri="{FF2B5EF4-FFF2-40B4-BE49-F238E27FC236}">
                <a16:creationId xmlns:a16="http://schemas.microsoft.com/office/drawing/2014/main" xmlns="" id="{FB4BEBE5-6F84-44BE-B753-A87768AD42F8}"/>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17720644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xmlns="" id="{F551EDAB-1510-4E29-8E95-9D3FA55282EC}"/>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756B0ADC-54A8-4047-B203-98D763369093}" type="slidenum">
              <a:rPr lang="en-US" altLang="en-US" b="0"/>
              <a:pPr/>
              <a:t>105</a:t>
            </a:fld>
            <a:endParaRPr lang="en-US" altLang="en-US" b="0"/>
          </a:p>
        </p:txBody>
      </p:sp>
      <p:sp>
        <p:nvSpPr>
          <p:cNvPr id="145411" name="Rectangle 2">
            <a:extLst>
              <a:ext uri="{FF2B5EF4-FFF2-40B4-BE49-F238E27FC236}">
                <a16:creationId xmlns:a16="http://schemas.microsoft.com/office/drawing/2014/main" xmlns="" id="{D0061477-EEFB-48C5-9FF1-F723645CD58A}"/>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xmlns="" id="{548DDE5F-6864-4180-9CD5-3F3FD084F039}"/>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39873287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a:extLst>
              <a:ext uri="{FF2B5EF4-FFF2-40B4-BE49-F238E27FC236}">
                <a16:creationId xmlns:a16="http://schemas.microsoft.com/office/drawing/2014/main" xmlns="" id="{9A6561EF-476F-466C-BD89-5E67F62F3C90}"/>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4D7856F1-48F6-4CF8-BAD3-2446F0B1A97E}" type="slidenum">
              <a:rPr lang="en-US" altLang="en-US" b="0"/>
              <a:pPr/>
              <a:t>107</a:t>
            </a:fld>
            <a:endParaRPr lang="en-US" altLang="en-US" b="0"/>
          </a:p>
        </p:txBody>
      </p:sp>
      <p:sp>
        <p:nvSpPr>
          <p:cNvPr id="148483" name="Rectangle 2">
            <a:extLst>
              <a:ext uri="{FF2B5EF4-FFF2-40B4-BE49-F238E27FC236}">
                <a16:creationId xmlns:a16="http://schemas.microsoft.com/office/drawing/2014/main" xmlns="" id="{3187874C-519B-46FD-ABBD-D28D77BD5B0B}"/>
              </a:ext>
            </a:extLst>
          </p:cNvPr>
          <p:cNvSpPr>
            <a:spLocks noGrp="1" noRot="1" noChangeAspect="1" noChangeArrowheads="1" noTextEdit="1"/>
          </p:cNvSpPr>
          <p:nvPr>
            <p:ph type="sldImg"/>
          </p:nvPr>
        </p:nvSpPr>
        <p:spPr>
          <a:ln/>
        </p:spPr>
      </p:sp>
      <p:sp>
        <p:nvSpPr>
          <p:cNvPr id="148484" name="Rectangle 3">
            <a:extLst>
              <a:ext uri="{FF2B5EF4-FFF2-40B4-BE49-F238E27FC236}">
                <a16:creationId xmlns:a16="http://schemas.microsoft.com/office/drawing/2014/main" xmlns="" id="{97769E42-BB19-4424-8E8D-A6F517E5D143}"/>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40743174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a:extLst>
              <a:ext uri="{FF2B5EF4-FFF2-40B4-BE49-F238E27FC236}">
                <a16:creationId xmlns:a16="http://schemas.microsoft.com/office/drawing/2014/main" xmlns="" id="{E41194B3-1447-45E5-AA79-CF8940A51C3D}"/>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0D4147D4-0F5D-43D5-889D-BF993C29925C}" type="slidenum">
              <a:rPr lang="en-US" altLang="en-US" b="0"/>
              <a:pPr/>
              <a:t>108</a:t>
            </a:fld>
            <a:endParaRPr lang="en-US" altLang="en-US" b="0"/>
          </a:p>
        </p:txBody>
      </p:sp>
      <p:sp>
        <p:nvSpPr>
          <p:cNvPr id="150531" name="Rectangle 2">
            <a:extLst>
              <a:ext uri="{FF2B5EF4-FFF2-40B4-BE49-F238E27FC236}">
                <a16:creationId xmlns:a16="http://schemas.microsoft.com/office/drawing/2014/main" xmlns="" id="{E1063A41-FE4F-48BC-A91E-7DFCF787ADA8}"/>
              </a:ext>
            </a:extLst>
          </p:cNvPr>
          <p:cNvSpPr>
            <a:spLocks noGrp="1" noRot="1" noChangeAspect="1" noChangeArrowheads="1" noTextEdit="1"/>
          </p:cNvSpPr>
          <p:nvPr>
            <p:ph type="sldImg"/>
          </p:nvPr>
        </p:nvSpPr>
        <p:spPr>
          <a:ln/>
        </p:spPr>
      </p:sp>
      <p:sp>
        <p:nvSpPr>
          <p:cNvPr id="150532" name="Rectangle 3">
            <a:extLst>
              <a:ext uri="{FF2B5EF4-FFF2-40B4-BE49-F238E27FC236}">
                <a16:creationId xmlns:a16="http://schemas.microsoft.com/office/drawing/2014/main" xmlns="" id="{8D5CFEAD-A274-4E3C-B3F1-99FAA7BAE456}"/>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36418435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a:extLst>
              <a:ext uri="{FF2B5EF4-FFF2-40B4-BE49-F238E27FC236}">
                <a16:creationId xmlns:a16="http://schemas.microsoft.com/office/drawing/2014/main" xmlns="" id="{635A2EE4-FAC6-47D1-9451-6790B71607C3}"/>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40F8CB88-E92F-40CC-8341-29A3AF364D80}" type="slidenum">
              <a:rPr lang="en-US" altLang="en-US" b="0"/>
              <a:pPr/>
              <a:t>109</a:t>
            </a:fld>
            <a:endParaRPr lang="en-US" altLang="en-US" b="0"/>
          </a:p>
        </p:txBody>
      </p:sp>
      <p:sp>
        <p:nvSpPr>
          <p:cNvPr id="152579" name="Rectangle 2">
            <a:extLst>
              <a:ext uri="{FF2B5EF4-FFF2-40B4-BE49-F238E27FC236}">
                <a16:creationId xmlns:a16="http://schemas.microsoft.com/office/drawing/2014/main" xmlns="" id="{9A2AEA68-E615-449D-9491-1B8279D58839}"/>
              </a:ext>
            </a:extLst>
          </p:cNvPr>
          <p:cNvSpPr>
            <a:spLocks noGrp="1" noRot="1" noChangeAspect="1" noChangeArrowheads="1" noTextEdit="1"/>
          </p:cNvSpPr>
          <p:nvPr>
            <p:ph type="sldImg"/>
          </p:nvPr>
        </p:nvSpPr>
        <p:spPr>
          <a:ln/>
        </p:spPr>
      </p:sp>
      <p:sp>
        <p:nvSpPr>
          <p:cNvPr id="152580" name="Rectangle 3">
            <a:extLst>
              <a:ext uri="{FF2B5EF4-FFF2-40B4-BE49-F238E27FC236}">
                <a16:creationId xmlns:a16="http://schemas.microsoft.com/office/drawing/2014/main" xmlns="" id="{5444871B-87D1-49CD-A3DE-77AF303DD3AA}"/>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22984494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a:extLst>
              <a:ext uri="{FF2B5EF4-FFF2-40B4-BE49-F238E27FC236}">
                <a16:creationId xmlns:a16="http://schemas.microsoft.com/office/drawing/2014/main" xmlns="" id="{F0079DF9-0573-4084-A32E-96EA6320275B}"/>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961980A-A82B-44F7-9C4E-B2A4B47AFC9D}" type="slidenum">
              <a:rPr lang="en-US" altLang="en-US" b="0"/>
              <a:pPr/>
              <a:t>110</a:t>
            </a:fld>
            <a:endParaRPr lang="en-US" altLang="en-US" b="0"/>
          </a:p>
        </p:txBody>
      </p:sp>
      <p:sp>
        <p:nvSpPr>
          <p:cNvPr id="154627" name="Rectangle 2">
            <a:extLst>
              <a:ext uri="{FF2B5EF4-FFF2-40B4-BE49-F238E27FC236}">
                <a16:creationId xmlns:a16="http://schemas.microsoft.com/office/drawing/2014/main" xmlns="" id="{D939CFE5-9306-4B8A-8278-FB2F62254A7A}"/>
              </a:ext>
            </a:extLst>
          </p:cNvPr>
          <p:cNvSpPr>
            <a:spLocks noGrp="1" noRot="1" noChangeAspect="1" noChangeArrowheads="1" noTextEdit="1"/>
          </p:cNvSpPr>
          <p:nvPr>
            <p:ph type="sldImg"/>
          </p:nvPr>
        </p:nvSpPr>
        <p:spPr>
          <a:ln/>
        </p:spPr>
      </p:sp>
      <p:sp>
        <p:nvSpPr>
          <p:cNvPr id="154628" name="Rectangle 3">
            <a:extLst>
              <a:ext uri="{FF2B5EF4-FFF2-40B4-BE49-F238E27FC236}">
                <a16:creationId xmlns:a16="http://schemas.microsoft.com/office/drawing/2014/main" xmlns="" id="{A62FDED2-0471-4C33-B75C-1F46D77C901E}"/>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12562748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a:extLst>
              <a:ext uri="{FF2B5EF4-FFF2-40B4-BE49-F238E27FC236}">
                <a16:creationId xmlns:a16="http://schemas.microsoft.com/office/drawing/2014/main" xmlns="" id="{E000705E-8913-4027-9AB1-4CF4673FCD9A}"/>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3F8DA8B4-F887-4A6E-8F72-7677EA48864E}" type="slidenum">
              <a:rPr lang="en-US" altLang="en-US" b="0"/>
              <a:pPr/>
              <a:t>111</a:t>
            </a:fld>
            <a:endParaRPr lang="en-US" altLang="en-US" b="0"/>
          </a:p>
        </p:txBody>
      </p:sp>
      <p:sp>
        <p:nvSpPr>
          <p:cNvPr id="156675" name="Rectangle 2">
            <a:extLst>
              <a:ext uri="{FF2B5EF4-FFF2-40B4-BE49-F238E27FC236}">
                <a16:creationId xmlns:a16="http://schemas.microsoft.com/office/drawing/2014/main" xmlns="" id="{88C66422-6AB1-4F00-B57B-028D5BAD6B97}"/>
              </a:ext>
            </a:extLst>
          </p:cNvPr>
          <p:cNvSpPr>
            <a:spLocks noGrp="1" noRot="1" noChangeAspect="1" noChangeArrowheads="1" noTextEdit="1"/>
          </p:cNvSpPr>
          <p:nvPr>
            <p:ph type="sldImg"/>
          </p:nvPr>
        </p:nvSpPr>
        <p:spPr>
          <a:ln/>
        </p:spPr>
      </p:sp>
      <p:sp>
        <p:nvSpPr>
          <p:cNvPr id="156676" name="Rectangle 3">
            <a:extLst>
              <a:ext uri="{FF2B5EF4-FFF2-40B4-BE49-F238E27FC236}">
                <a16:creationId xmlns:a16="http://schemas.microsoft.com/office/drawing/2014/main" xmlns="" id="{FBD52E5D-4013-49D2-BC89-93702A684FAE}"/>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3776295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xmlns="" id="{FB02E722-4DD8-459C-89B0-AA39876B202F}"/>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1F55A798-F56B-4BF7-A648-6DAAE66B6343}" type="slidenum">
              <a:rPr lang="en-US" altLang="en-US" b="0"/>
              <a:pPr/>
              <a:t>71</a:t>
            </a:fld>
            <a:endParaRPr lang="en-US" altLang="en-US" b="0"/>
          </a:p>
        </p:txBody>
      </p:sp>
      <p:sp>
        <p:nvSpPr>
          <p:cNvPr id="79875" name="Rectangle 2">
            <a:extLst>
              <a:ext uri="{FF2B5EF4-FFF2-40B4-BE49-F238E27FC236}">
                <a16:creationId xmlns:a16="http://schemas.microsoft.com/office/drawing/2014/main" xmlns="" id="{E9D7DCC4-E410-46D6-A427-89FA84F04D5A}"/>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xmlns="" id="{D41EF1E4-B23F-4A23-853E-3908F53375C5}"/>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8733818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a:extLst>
              <a:ext uri="{FF2B5EF4-FFF2-40B4-BE49-F238E27FC236}">
                <a16:creationId xmlns:a16="http://schemas.microsoft.com/office/drawing/2014/main" xmlns="" id="{7EB73ABD-2E30-4855-B761-AE78F5009FEB}"/>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C02D6412-FA5D-4211-B4D8-F0428F5748ED}" type="slidenum">
              <a:rPr lang="en-US" altLang="en-US" b="0"/>
              <a:pPr/>
              <a:t>112</a:t>
            </a:fld>
            <a:endParaRPr lang="en-US" altLang="en-US" b="0"/>
          </a:p>
        </p:txBody>
      </p:sp>
      <p:sp>
        <p:nvSpPr>
          <p:cNvPr id="158723" name="Rectangle 2">
            <a:extLst>
              <a:ext uri="{FF2B5EF4-FFF2-40B4-BE49-F238E27FC236}">
                <a16:creationId xmlns:a16="http://schemas.microsoft.com/office/drawing/2014/main" xmlns="" id="{8BC2BD75-8799-43E1-B578-54C4A22899A0}"/>
              </a:ext>
            </a:extLst>
          </p:cNvPr>
          <p:cNvSpPr>
            <a:spLocks noGrp="1" noRot="1" noChangeAspect="1" noChangeArrowheads="1" noTextEdit="1"/>
          </p:cNvSpPr>
          <p:nvPr>
            <p:ph type="sldImg"/>
          </p:nvPr>
        </p:nvSpPr>
        <p:spPr>
          <a:ln/>
        </p:spPr>
      </p:sp>
      <p:sp>
        <p:nvSpPr>
          <p:cNvPr id="158724" name="Rectangle 3">
            <a:extLst>
              <a:ext uri="{FF2B5EF4-FFF2-40B4-BE49-F238E27FC236}">
                <a16:creationId xmlns:a16="http://schemas.microsoft.com/office/drawing/2014/main" xmlns="" id="{63FCBC68-7734-4967-9692-38CCA489E585}"/>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21062179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a:extLst>
              <a:ext uri="{FF2B5EF4-FFF2-40B4-BE49-F238E27FC236}">
                <a16:creationId xmlns:a16="http://schemas.microsoft.com/office/drawing/2014/main" xmlns="" id="{1782A7C6-B53D-48E9-B0A7-3B09CB2FDA22}"/>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7F387041-2BD2-4A55-AA82-498B306C61B7}" type="slidenum">
              <a:rPr lang="en-US" altLang="en-US" b="0"/>
              <a:pPr/>
              <a:t>113</a:t>
            </a:fld>
            <a:endParaRPr lang="en-US" altLang="en-US" b="0"/>
          </a:p>
        </p:txBody>
      </p:sp>
      <p:sp>
        <p:nvSpPr>
          <p:cNvPr id="160771" name="Rectangle 2">
            <a:extLst>
              <a:ext uri="{FF2B5EF4-FFF2-40B4-BE49-F238E27FC236}">
                <a16:creationId xmlns:a16="http://schemas.microsoft.com/office/drawing/2014/main" xmlns="" id="{9DF9F260-ACC6-4161-A7E7-45ECC5D6CC06}"/>
              </a:ext>
            </a:extLst>
          </p:cNvPr>
          <p:cNvSpPr>
            <a:spLocks noGrp="1" noRot="1" noChangeAspect="1" noChangeArrowheads="1" noTextEdit="1"/>
          </p:cNvSpPr>
          <p:nvPr>
            <p:ph type="sldImg"/>
          </p:nvPr>
        </p:nvSpPr>
        <p:spPr>
          <a:ln/>
        </p:spPr>
      </p:sp>
      <p:sp>
        <p:nvSpPr>
          <p:cNvPr id="160772" name="Rectangle 3">
            <a:extLst>
              <a:ext uri="{FF2B5EF4-FFF2-40B4-BE49-F238E27FC236}">
                <a16:creationId xmlns:a16="http://schemas.microsoft.com/office/drawing/2014/main" xmlns="" id="{1B0BA700-3CCD-475C-878A-69D7D239C2C3}"/>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40934985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a:extLst>
              <a:ext uri="{FF2B5EF4-FFF2-40B4-BE49-F238E27FC236}">
                <a16:creationId xmlns:a16="http://schemas.microsoft.com/office/drawing/2014/main" xmlns="" id="{05C32428-03D0-471D-8009-B4AB09A0F381}"/>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C1A0D876-BCA6-410A-9A2F-88DE9882FB88}" type="slidenum">
              <a:rPr lang="en-US" altLang="en-US" b="0"/>
              <a:pPr/>
              <a:t>114</a:t>
            </a:fld>
            <a:endParaRPr lang="en-US" altLang="en-US" b="0"/>
          </a:p>
        </p:txBody>
      </p:sp>
      <p:sp>
        <p:nvSpPr>
          <p:cNvPr id="162819" name="Rectangle 2">
            <a:extLst>
              <a:ext uri="{FF2B5EF4-FFF2-40B4-BE49-F238E27FC236}">
                <a16:creationId xmlns:a16="http://schemas.microsoft.com/office/drawing/2014/main" xmlns="" id="{68B831A5-0303-494A-8DAA-2471EAD6A71B}"/>
              </a:ext>
            </a:extLst>
          </p:cNvPr>
          <p:cNvSpPr>
            <a:spLocks noGrp="1" noRot="1" noChangeAspect="1" noChangeArrowheads="1" noTextEdit="1"/>
          </p:cNvSpPr>
          <p:nvPr>
            <p:ph type="sldImg"/>
          </p:nvPr>
        </p:nvSpPr>
        <p:spPr>
          <a:ln/>
        </p:spPr>
      </p:sp>
      <p:sp>
        <p:nvSpPr>
          <p:cNvPr id="162820" name="Rectangle 3">
            <a:extLst>
              <a:ext uri="{FF2B5EF4-FFF2-40B4-BE49-F238E27FC236}">
                <a16:creationId xmlns:a16="http://schemas.microsoft.com/office/drawing/2014/main" xmlns="" id="{5F042C49-A5A5-4E5A-80C5-4F0B4899CC3D}"/>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38025990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a:extLst>
              <a:ext uri="{FF2B5EF4-FFF2-40B4-BE49-F238E27FC236}">
                <a16:creationId xmlns:a16="http://schemas.microsoft.com/office/drawing/2014/main" xmlns="" id="{EE4C7859-A995-4E49-A276-6554C3DDE1A0}"/>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56CA33E8-0BE9-4FD7-96C6-51BF7F6F4C84}" type="slidenum">
              <a:rPr lang="en-US" altLang="en-US" b="0"/>
              <a:pPr/>
              <a:t>115</a:t>
            </a:fld>
            <a:endParaRPr lang="en-US" altLang="en-US" b="0"/>
          </a:p>
        </p:txBody>
      </p:sp>
      <p:sp>
        <p:nvSpPr>
          <p:cNvPr id="164867" name="Rectangle 2">
            <a:extLst>
              <a:ext uri="{FF2B5EF4-FFF2-40B4-BE49-F238E27FC236}">
                <a16:creationId xmlns:a16="http://schemas.microsoft.com/office/drawing/2014/main" xmlns="" id="{E06F03E3-F7CD-4623-BD17-7A8C0CD99FE0}"/>
              </a:ext>
            </a:extLst>
          </p:cNvPr>
          <p:cNvSpPr>
            <a:spLocks noGrp="1" noRot="1" noChangeAspect="1" noChangeArrowheads="1" noTextEdit="1"/>
          </p:cNvSpPr>
          <p:nvPr>
            <p:ph type="sldImg"/>
          </p:nvPr>
        </p:nvSpPr>
        <p:spPr>
          <a:ln/>
        </p:spPr>
      </p:sp>
      <p:sp>
        <p:nvSpPr>
          <p:cNvPr id="164868" name="Rectangle 3">
            <a:extLst>
              <a:ext uri="{FF2B5EF4-FFF2-40B4-BE49-F238E27FC236}">
                <a16:creationId xmlns:a16="http://schemas.microsoft.com/office/drawing/2014/main" xmlns="" id="{0024735B-C490-486E-A12C-C9DB772EE719}"/>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36651517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a:extLst>
              <a:ext uri="{FF2B5EF4-FFF2-40B4-BE49-F238E27FC236}">
                <a16:creationId xmlns:a16="http://schemas.microsoft.com/office/drawing/2014/main" xmlns="" id="{DCA3B21E-121F-4F6D-8D21-D41CB7E1D068}"/>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06DFD48F-DD79-4AE4-9971-39A943AD1866}" type="slidenum">
              <a:rPr lang="en-US" altLang="en-US" b="0"/>
              <a:pPr/>
              <a:t>116</a:t>
            </a:fld>
            <a:endParaRPr lang="en-US" altLang="en-US" b="0"/>
          </a:p>
        </p:txBody>
      </p:sp>
      <p:sp>
        <p:nvSpPr>
          <p:cNvPr id="166915" name="Rectangle 2">
            <a:extLst>
              <a:ext uri="{FF2B5EF4-FFF2-40B4-BE49-F238E27FC236}">
                <a16:creationId xmlns:a16="http://schemas.microsoft.com/office/drawing/2014/main" xmlns="" id="{41023BE3-6755-465E-AFF6-563813CD8C49}"/>
              </a:ext>
            </a:extLst>
          </p:cNvPr>
          <p:cNvSpPr>
            <a:spLocks noGrp="1" noRot="1" noChangeAspect="1" noChangeArrowheads="1" noTextEdit="1"/>
          </p:cNvSpPr>
          <p:nvPr>
            <p:ph type="sldImg"/>
          </p:nvPr>
        </p:nvSpPr>
        <p:spPr>
          <a:ln/>
        </p:spPr>
      </p:sp>
      <p:sp>
        <p:nvSpPr>
          <p:cNvPr id="166916" name="Rectangle 3">
            <a:extLst>
              <a:ext uri="{FF2B5EF4-FFF2-40B4-BE49-F238E27FC236}">
                <a16:creationId xmlns:a16="http://schemas.microsoft.com/office/drawing/2014/main" xmlns="" id="{0F98058D-8572-4857-AC86-8686ACF90548}"/>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11390883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a:extLst>
              <a:ext uri="{FF2B5EF4-FFF2-40B4-BE49-F238E27FC236}">
                <a16:creationId xmlns:a16="http://schemas.microsoft.com/office/drawing/2014/main" xmlns="" id="{13442C82-8A39-41AB-9BD1-DAB82F39F99C}"/>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8B30B0A2-B0E5-42DA-B109-62B446AA628F}" type="slidenum">
              <a:rPr lang="en-US" altLang="en-US" b="0"/>
              <a:pPr/>
              <a:t>117</a:t>
            </a:fld>
            <a:endParaRPr lang="en-US" altLang="en-US" b="0"/>
          </a:p>
        </p:txBody>
      </p:sp>
      <p:sp>
        <p:nvSpPr>
          <p:cNvPr id="168963" name="Rectangle 2">
            <a:extLst>
              <a:ext uri="{FF2B5EF4-FFF2-40B4-BE49-F238E27FC236}">
                <a16:creationId xmlns:a16="http://schemas.microsoft.com/office/drawing/2014/main" xmlns="" id="{2D4CCFD9-08C4-4CCE-AF01-36839F751BCB}"/>
              </a:ext>
            </a:extLst>
          </p:cNvPr>
          <p:cNvSpPr>
            <a:spLocks noGrp="1" noRot="1" noChangeAspect="1" noChangeArrowheads="1" noTextEdit="1"/>
          </p:cNvSpPr>
          <p:nvPr>
            <p:ph type="sldImg"/>
          </p:nvPr>
        </p:nvSpPr>
        <p:spPr>
          <a:ln/>
        </p:spPr>
      </p:sp>
      <p:sp>
        <p:nvSpPr>
          <p:cNvPr id="168964" name="Rectangle 3">
            <a:extLst>
              <a:ext uri="{FF2B5EF4-FFF2-40B4-BE49-F238E27FC236}">
                <a16:creationId xmlns:a16="http://schemas.microsoft.com/office/drawing/2014/main" xmlns="" id="{207C93E4-B54D-4738-A068-7A96E513933E}"/>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2966953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a:extLst>
              <a:ext uri="{FF2B5EF4-FFF2-40B4-BE49-F238E27FC236}">
                <a16:creationId xmlns:a16="http://schemas.microsoft.com/office/drawing/2014/main" xmlns="" id="{DC20CAD7-52CB-4B81-BB52-52B272C5D620}"/>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22B5EE50-CB54-42DE-8973-4E1FD05DA454}" type="slidenum">
              <a:rPr lang="en-US" altLang="en-US" b="0"/>
              <a:pPr/>
              <a:t>118</a:t>
            </a:fld>
            <a:endParaRPr lang="en-US" altLang="en-US" b="0"/>
          </a:p>
        </p:txBody>
      </p:sp>
      <p:sp>
        <p:nvSpPr>
          <p:cNvPr id="171011" name="Rectangle 2">
            <a:extLst>
              <a:ext uri="{FF2B5EF4-FFF2-40B4-BE49-F238E27FC236}">
                <a16:creationId xmlns:a16="http://schemas.microsoft.com/office/drawing/2014/main" xmlns="" id="{6CE0685B-6028-4391-92D7-D1D0DD294440}"/>
              </a:ext>
            </a:extLst>
          </p:cNvPr>
          <p:cNvSpPr>
            <a:spLocks noGrp="1" noRot="1" noChangeAspect="1" noChangeArrowheads="1" noTextEdit="1"/>
          </p:cNvSpPr>
          <p:nvPr>
            <p:ph type="sldImg"/>
          </p:nvPr>
        </p:nvSpPr>
        <p:spPr>
          <a:ln/>
        </p:spPr>
      </p:sp>
      <p:sp>
        <p:nvSpPr>
          <p:cNvPr id="171012" name="Rectangle 3">
            <a:extLst>
              <a:ext uri="{FF2B5EF4-FFF2-40B4-BE49-F238E27FC236}">
                <a16:creationId xmlns:a16="http://schemas.microsoft.com/office/drawing/2014/main" xmlns="" id="{FC682046-6C13-48A5-B5B7-6BD580F729BB}"/>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39568554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a:extLst>
              <a:ext uri="{FF2B5EF4-FFF2-40B4-BE49-F238E27FC236}">
                <a16:creationId xmlns:a16="http://schemas.microsoft.com/office/drawing/2014/main" xmlns="" id="{F905FDD6-1CF9-4352-B2E9-2951874D47F4}"/>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EF981D3F-FDE9-488F-A27B-6A9B63F1D510}" type="slidenum">
              <a:rPr lang="en-US" altLang="en-US" b="0"/>
              <a:pPr/>
              <a:t>119</a:t>
            </a:fld>
            <a:endParaRPr lang="en-US" altLang="en-US" b="0"/>
          </a:p>
        </p:txBody>
      </p:sp>
      <p:sp>
        <p:nvSpPr>
          <p:cNvPr id="173059" name="Rectangle 2">
            <a:extLst>
              <a:ext uri="{FF2B5EF4-FFF2-40B4-BE49-F238E27FC236}">
                <a16:creationId xmlns:a16="http://schemas.microsoft.com/office/drawing/2014/main" xmlns="" id="{4387441D-77B3-4F7D-B1EC-8BC41E003D7D}"/>
              </a:ext>
            </a:extLst>
          </p:cNvPr>
          <p:cNvSpPr>
            <a:spLocks noGrp="1" noRot="1" noChangeAspect="1" noChangeArrowheads="1" noTextEdit="1"/>
          </p:cNvSpPr>
          <p:nvPr>
            <p:ph type="sldImg"/>
          </p:nvPr>
        </p:nvSpPr>
        <p:spPr>
          <a:ln/>
        </p:spPr>
      </p:sp>
      <p:sp>
        <p:nvSpPr>
          <p:cNvPr id="173060" name="Rectangle 3">
            <a:extLst>
              <a:ext uri="{FF2B5EF4-FFF2-40B4-BE49-F238E27FC236}">
                <a16:creationId xmlns:a16="http://schemas.microsoft.com/office/drawing/2014/main" xmlns="" id="{20AB0B58-CFED-468E-9DD6-AD91CFA90E34}"/>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19308648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a:extLst>
              <a:ext uri="{FF2B5EF4-FFF2-40B4-BE49-F238E27FC236}">
                <a16:creationId xmlns:a16="http://schemas.microsoft.com/office/drawing/2014/main" xmlns="" id="{60EB7AF6-6F03-46F6-9513-24E8D7E707B5}"/>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3A60E89D-6C18-4715-AA01-6D4BB74E6244}" type="slidenum">
              <a:rPr lang="en-US" altLang="en-US" b="0"/>
              <a:pPr/>
              <a:t>120</a:t>
            </a:fld>
            <a:endParaRPr lang="en-US" altLang="en-US" b="0"/>
          </a:p>
        </p:txBody>
      </p:sp>
      <p:sp>
        <p:nvSpPr>
          <p:cNvPr id="175107" name="Rectangle 2">
            <a:extLst>
              <a:ext uri="{FF2B5EF4-FFF2-40B4-BE49-F238E27FC236}">
                <a16:creationId xmlns:a16="http://schemas.microsoft.com/office/drawing/2014/main" xmlns="" id="{CA3BD508-3992-4DAD-9C00-5B3C53C77A4C}"/>
              </a:ext>
            </a:extLst>
          </p:cNvPr>
          <p:cNvSpPr>
            <a:spLocks noGrp="1" noRot="1" noChangeAspect="1" noChangeArrowheads="1" noTextEdit="1"/>
          </p:cNvSpPr>
          <p:nvPr>
            <p:ph type="sldImg"/>
          </p:nvPr>
        </p:nvSpPr>
        <p:spPr>
          <a:ln/>
        </p:spPr>
      </p:sp>
      <p:sp>
        <p:nvSpPr>
          <p:cNvPr id="175108" name="Rectangle 3">
            <a:extLst>
              <a:ext uri="{FF2B5EF4-FFF2-40B4-BE49-F238E27FC236}">
                <a16:creationId xmlns:a16="http://schemas.microsoft.com/office/drawing/2014/main" xmlns="" id="{BEC42AA0-2BB8-46AD-A9D7-A9B47CFDF142}"/>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12999983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a:extLst>
              <a:ext uri="{FF2B5EF4-FFF2-40B4-BE49-F238E27FC236}">
                <a16:creationId xmlns:a16="http://schemas.microsoft.com/office/drawing/2014/main" xmlns="" id="{BB67DD13-AA25-4B0E-878E-628C63F1D985}"/>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CEAA099C-C85B-40B6-8D3B-283263715D13}" type="slidenum">
              <a:rPr lang="en-US" altLang="en-US" b="0"/>
              <a:pPr/>
              <a:t>121</a:t>
            </a:fld>
            <a:endParaRPr lang="en-US" altLang="en-US" b="0"/>
          </a:p>
        </p:txBody>
      </p:sp>
      <p:sp>
        <p:nvSpPr>
          <p:cNvPr id="177155" name="Rectangle 2">
            <a:extLst>
              <a:ext uri="{FF2B5EF4-FFF2-40B4-BE49-F238E27FC236}">
                <a16:creationId xmlns:a16="http://schemas.microsoft.com/office/drawing/2014/main" xmlns="" id="{B76876E4-B75C-4017-B179-1545CCAF1761}"/>
              </a:ext>
            </a:extLst>
          </p:cNvPr>
          <p:cNvSpPr>
            <a:spLocks noGrp="1" noRot="1" noChangeAspect="1" noChangeArrowheads="1" noTextEdit="1"/>
          </p:cNvSpPr>
          <p:nvPr>
            <p:ph type="sldImg"/>
          </p:nvPr>
        </p:nvSpPr>
        <p:spPr>
          <a:ln/>
        </p:spPr>
      </p:sp>
      <p:sp>
        <p:nvSpPr>
          <p:cNvPr id="177156" name="Rectangle 3">
            <a:extLst>
              <a:ext uri="{FF2B5EF4-FFF2-40B4-BE49-F238E27FC236}">
                <a16:creationId xmlns:a16="http://schemas.microsoft.com/office/drawing/2014/main" xmlns="" id="{D4872349-3852-47A1-8EAD-5865EB2CC57C}"/>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688057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xmlns="" id="{3B468335-6627-44E4-A4DA-DAFA74D249E7}"/>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0B12D2B3-F1BA-41C3-A541-D82BB51CD8AC}" type="slidenum">
              <a:rPr lang="en-US" altLang="en-US" b="0"/>
              <a:pPr/>
              <a:t>72</a:t>
            </a:fld>
            <a:endParaRPr lang="en-US" altLang="en-US" b="0"/>
          </a:p>
        </p:txBody>
      </p:sp>
      <p:sp>
        <p:nvSpPr>
          <p:cNvPr id="81923" name="Rectangle 2">
            <a:extLst>
              <a:ext uri="{FF2B5EF4-FFF2-40B4-BE49-F238E27FC236}">
                <a16:creationId xmlns:a16="http://schemas.microsoft.com/office/drawing/2014/main" xmlns="" id="{B09EF85D-80F7-4766-973C-6C848812D62F}"/>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xmlns="" id="{E8098E12-5F16-421A-B2C9-9133E1E798B3}"/>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14635159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a:extLst>
              <a:ext uri="{FF2B5EF4-FFF2-40B4-BE49-F238E27FC236}">
                <a16:creationId xmlns:a16="http://schemas.microsoft.com/office/drawing/2014/main" xmlns="" id="{2AD7F1A7-B25B-4A79-9337-A03261791886}"/>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4A8550CC-6214-44D4-BD1E-DEE7C71E2F09}" type="slidenum">
              <a:rPr lang="en-US" altLang="en-US" b="0"/>
              <a:pPr/>
              <a:t>122</a:t>
            </a:fld>
            <a:endParaRPr lang="en-US" altLang="en-US" b="0"/>
          </a:p>
        </p:txBody>
      </p:sp>
      <p:sp>
        <p:nvSpPr>
          <p:cNvPr id="179203" name="Rectangle 2">
            <a:extLst>
              <a:ext uri="{FF2B5EF4-FFF2-40B4-BE49-F238E27FC236}">
                <a16:creationId xmlns:a16="http://schemas.microsoft.com/office/drawing/2014/main" xmlns="" id="{6B473F9D-C1CF-467C-BC0F-AFFADBFBA5C9}"/>
              </a:ext>
            </a:extLst>
          </p:cNvPr>
          <p:cNvSpPr>
            <a:spLocks noGrp="1" noRot="1" noChangeAspect="1" noChangeArrowheads="1" noTextEdit="1"/>
          </p:cNvSpPr>
          <p:nvPr>
            <p:ph type="sldImg"/>
          </p:nvPr>
        </p:nvSpPr>
        <p:spPr>
          <a:ln/>
        </p:spPr>
      </p:sp>
      <p:sp>
        <p:nvSpPr>
          <p:cNvPr id="179204" name="Rectangle 3">
            <a:extLst>
              <a:ext uri="{FF2B5EF4-FFF2-40B4-BE49-F238E27FC236}">
                <a16:creationId xmlns:a16="http://schemas.microsoft.com/office/drawing/2014/main" xmlns="" id="{986D245D-A920-45D5-8F0E-735D66D4417C}"/>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14656445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a:extLst>
              <a:ext uri="{FF2B5EF4-FFF2-40B4-BE49-F238E27FC236}">
                <a16:creationId xmlns:a16="http://schemas.microsoft.com/office/drawing/2014/main" xmlns="" id="{7DF2FF23-5242-4DF6-85E5-50F076615683}"/>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9A6E144E-5D89-4D91-BF13-48E121A7083F}" type="slidenum">
              <a:rPr lang="en-US" altLang="en-US" b="0"/>
              <a:pPr/>
              <a:t>123</a:t>
            </a:fld>
            <a:endParaRPr lang="en-US" altLang="en-US" b="0"/>
          </a:p>
        </p:txBody>
      </p:sp>
      <p:sp>
        <p:nvSpPr>
          <p:cNvPr id="181251" name="Rectangle 2">
            <a:extLst>
              <a:ext uri="{FF2B5EF4-FFF2-40B4-BE49-F238E27FC236}">
                <a16:creationId xmlns:a16="http://schemas.microsoft.com/office/drawing/2014/main" xmlns="" id="{053E4FA8-D67A-4C48-99E9-9E76B2578166}"/>
              </a:ext>
            </a:extLst>
          </p:cNvPr>
          <p:cNvSpPr>
            <a:spLocks noGrp="1" noRot="1" noChangeAspect="1" noChangeArrowheads="1" noTextEdit="1"/>
          </p:cNvSpPr>
          <p:nvPr>
            <p:ph type="sldImg"/>
          </p:nvPr>
        </p:nvSpPr>
        <p:spPr>
          <a:ln/>
        </p:spPr>
      </p:sp>
      <p:sp>
        <p:nvSpPr>
          <p:cNvPr id="181252" name="Rectangle 3">
            <a:extLst>
              <a:ext uri="{FF2B5EF4-FFF2-40B4-BE49-F238E27FC236}">
                <a16:creationId xmlns:a16="http://schemas.microsoft.com/office/drawing/2014/main" xmlns="" id="{26053B2C-760D-4C72-AD12-A753758CF499}"/>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27113193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a:extLst>
              <a:ext uri="{FF2B5EF4-FFF2-40B4-BE49-F238E27FC236}">
                <a16:creationId xmlns:a16="http://schemas.microsoft.com/office/drawing/2014/main" xmlns="" id="{35F05C0C-1676-4474-B7EB-2AF0172432AB}"/>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902FBEDF-1EB1-4BAD-BA4E-3A6C179BDD50}" type="slidenum">
              <a:rPr lang="en-US" altLang="en-US" b="0"/>
              <a:pPr/>
              <a:t>124</a:t>
            </a:fld>
            <a:endParaRPr lang="en-US" altLang="en-US" b="0"/>
          </a:p>
        </p:txBody>
      </p:sp>
      <p:sp>
        <p:nvSpPr>
          <p:cNvPr id="183299" name="Rectangle 2">
            <a:extLst>
              <a:ext uri="{FF2B5EF4-FFF2-40B4-BE49-F238E27FC236}">
                <a16:creationId xmlns:a16="http://schemas.microsoft.com/office/drawing/2014/main" xmlns="" id="{1D292AD5-2EA4-4435-AC63-738C4985B6C2}"/>
              </a:ext>
            </a:extLst>
          </p:cNvPr>
          <p:cNvSpPr>
            <a:spLocks noGrp="1" noRot="1" noChangeAspect="1" noChangeArrowheads="1" noTextEdit="1"/>
          </p:cNvSpPr>
          <p:nvPr>
            <p:ph type="sldImg"/>
          </p:nvPr>
        </p:nvSpPr>
        <p:spPr>
          <a:ln/>
        </p:spPr>
      </p:sp>
      <p:sp>
        <p:nvSpPr>
          <p:cNvPr id="183300" name="Rectangle 3">
            <a:extLst>
              <a:ext uri="{FF2B5EF4-FFF2-40B4-BE49-F238E27FC236}">
                <a16:creationId xmlns:a16="http://schemas.microsoft.com/office/drawing/2014/main" xmlns="" id="{9B31929B-66C7-451C-8324-32B33D17D409}"/>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41508936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a:extLst>
              <a:ext uri="{FF2B5EF4-FFF2-40B4-BE49-F238E27FC236}">
                <a16:creationId xmlns:a16="http://schemas.microsoft.com/office/drawing/2014/main" xmlns="" id="{153DCD90-3796-465B-B22A-2D96773C2205}"/>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2914AAF3-203C-40A2-A042-6EAD0831C156}" type="slidenum">
              <a:rPr lang="en-US" altLang="en-US" b="0"/>
              <a:pPr/>
              <a:t>125</a:t>
            </a:fld>
            <a:endParaRPr lang="en-US" altLang="en-US" b="0"/>
          </a:p>
        </p:txBody>
      </p:sp>
      <p:sp>
        <p:nvSpPr>
          <p:cNvPr id="185347" name="Rectangle 2">
            <a:extLst>
              <a:ext uri="{FF2B5EF4-FFF2-40B4-BE49-F238E27FC236}">
                <a16:creationId xmlns:a16="http://schemas.microsoft.com/office/drawing/2014/main" xmlns="" id="{DD663B7B-A760-40E6-8711-420EC2646AA7}"/>
              </a:ext>
            </a:extLst>
          </p:cNvPr>
          <p:cNvSpPr>
            <a:spLocks noGrp="1" noRot="1" noChangeAspect="1" noChangeArrowheads="1" noTextEdit="1"/>
          </p:cNvSpPr>
          <p:nvPr>
            <p:ph type="sldImg"/>
          </p:nvPr>
        </p:nvSpPr>
        <p:spPr>
          <a:ln/>
        </p:spPr>
      </p:sp>
      <p:sp>
        <p:nvSpPr>
          <p:cNvPr id="185348" name="Rectangle 3">
            <a:extLst>
              <a:ext uri="{FF2B5EF4-FFF2-40B4-BE49-F238E27FC236}">
                <a16:creationId xmlns:a16="http://schemas.microsoft.com/office/drawing/2014/main" xmlns="" id="{F2FDCB04-0D2D-4715-B287-46A8EE6B743B}"/>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17513878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a:extLst>
              <a:ext uri="{FF2B5EF4-FFF2-40B4-BE49-F238E27FC236}">
                <a16:creationId xmlns:a16="http://schemas.microsoft.com/office/drawing/2014/main" xmlns="" id="{979D76E3-9648-4324-97B4-C3F2B6C603EE}"/>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BD831914-6C8D-43FC-9F6C-C2D11C665366}" type="slidenum">
              <a:rPr lang="en-US" altLang="en-US" b="0"/>
              <a:pPr/>
              <a:t>126</a:t>
            </a:fld>
            <a:endParaRPr lang="en-US" altLang="en-US" b="0"/>
          </a:p>
        </p:txBody>
      </p:sp>
      <p:sp>
        <p:nvSpPr>
          <p:cNvPr id="187395" name="Rectangle 2">
            <a:extLst>
              <a:ext uri="{FF2B5EF4-FFF2-40B4-BE49-F238E27FC236}">
                <a16:creationId xmlns:a16="http://schemas.microsoft.com/office/drawing/2014/main" xmlns="" id="{C981B6C8-2378-45BE-977A-46F4317E094A}"/>
              </a:ext>
            </a:extLst>
          </p:cNvPr>
          <p:cNvSpPr>
            <a:spLocks noGrp="1" noRot="1" noChangeAspect="1" noChangeArrowheads="1" noTextEdit="1"/>
          </p:cNvSpPr>
          <p:nvPr>
            <p:ph type="sldImg"/>
          </p:nvPr>
        </p:nvSpPr>
        <p:spPr>
          <a:ln/>
        </p:spPr>
      </p:sp>
      <p:sp>
        <p:nvSpPr>
          <p:cNvPr id="187396" name="Rectangle 3">
            <a:extLst>
              <a:ext uri="{FF2B5EF4-FFF2-40B4-BE49-F238E27FC236}">
                <a16:creationId xmlns:a16="http://schemas.microsoft.com/office/drawing/2014/main" xmlns="" id="{D3CE3084-B0D2-49F0-9032-7D002296B3D5}"/>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42501594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a:extLst>
              <a:ext uri="{FF2B5EF4-FFF2-40B4-BE49-F238E27FC236}">
                <a16:creationId xmlns:a16="http://schemas.microsoft.com/office/drawing/2014/main" xmlns="" id="{D4D389E0-D9F8-42E4-9584-B589A138D8C0}"/>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B02846BE-7CD6-4F57-B790-AC7A1A61498F}" type="slidenum">
              <a:rPr lang="en-US" altLang="en-US" b="0"/>
              <a:pPr/>
              <a:t>127</a:t>
            </a:fld>
            <a:endParaRPr lang="en-US" altLang="en-US" b="0"/>
          </a:p>
        </p:txBody>
      </p:sp>
      <p:sp>
        <p:nvSpPr>
          <p:cNvPr id="189443" name="Rectangle 2">
            <a:extLst>
              <a:ext uri="{FF2B5EF4-FFF2-40B4-BE49-F238E27FC236}">
                <a16:creationId xmlns:a16="http://schemas.microsoft.com/office/drawing/2014/main" xmlns="" id="{1E7679FB-0837-4D88-A599-24B422687A6B}"/>
              </a:ext>
            </a:extLst>
          </p:cNvPr>
          <p:cNvSpPr>
            <a:spLocks noGrp="1" noRot="1" noChangeAspect="1" noChangeArrowheads="1" noTextEdit="1"/>
          </p:cNvSpPr>
          <p:nvPr>
            <p:ph type="sldImg"/>
          </p:nvPr>
        </p:nvSpPr>
        <p:spPr>
          <a:ln/>
        </p:spPr>
      </p:sp>
      <p:sp>
        <p:nvSpPr>
          <p:cNvPr id="189444" name="Rectangle 3">
            <a:extLst>
              <a:ext uri="{FF2B5EF4-FFF2-40B4-BE49-F238E27FC236}">
                <a16:creationId xmlns:a16="http://schemas.microsoft.com/office/drawing/2014/main" xmlns="" id="{62EE3ABF-6076-4629-B07A-35AAFE356EC2}"/>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3858597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xmlns="" id="{7D038AB8-BCBF-41FF-881B-795B724A44C5}"/>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E817781B-E606-45B8-8F6D-F6335D40A5BB}" type="slidenum">
              <a:rPr lang="en-US" altLang="en-US" b="0"/>
              <a:pPr/>
              <a:t>73</a:t>
            </a:fld>
            <a:endParaRPr lang="en-US" altLang="en-US" b="0"/>
          </a:p>
        </p:txBody>
      </p:sp>
      <p:sp>
        <p:nvSpPr>
          <p:cNvPr id="83971" name="Rectangle 2">
            <a:extLst>
              <a:ext uri="{FF2B5EF4-FFF2-40B4-BE49-F238E27FC236}">
                <a16:creationId xmlns:a16="http://schemas.microsoft.com/office/drawing/2014/main" xmlns="" id="{A585BE92-19F6-46B4-A69E-4FAAA9F60FD4}"/>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xmlns="" id="{88DFF2D6-CD98-4458-A82E-C14BB9C500C3}"/>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3259931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xmlns="" id="{5E832A40-D642-4808-A471-9507871D9157}"/>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B545D61A-9471-45E6-A751-7FEA87ACCB55}" type="slidenum">
              <a:rPr lang="en-US" altLang="en-US" b="0"/>
              <a:pPr/>
              <a:t>74</a:t>
            </a:fld>
            <a:endParaRPr lang="en-US" altLang="en-US" b="0"/>
          </a:p>
        </p:txBody>
      </p:sp>
      <p:sp>
        <p:nvSpPr>
          <p:cNvPr id="86019" name="Rectangle 2">
            <a:extLst>
              <a:ext uri="{FF2B5EF4-FFF2-40B4-BE49-F238E27FC236}">
                <a16:creationId xmlns:a16="http://schemas.microsoft.com/office/drawing/2014/main" xmlns="" id="{BD9EE2CC-C3F0-43E6-BAAB-E2F01E6B1854}"/>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xmlns="" id="{8FF5B82E-C43D-43AE-93C2-E1FA1D9DFFBF}"/>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4266374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xmlns="" id="{7FF90412-5942-4192-A73A-883D077F5F39}"/>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447148BD-EB53-417F-855E-13FFC0B2DB9F}" type="slidenum">
              <a:rPr lang="en-US" altLang="en-US" b="0"/>
              <a:pPr/>
              <a:t>76</a:t>
            </a:fld>
            <a:endParaRPr lang="en-US" altLang="en-US" b="0"/>
          </a:p>
        </p:txBody>
      </p:sp>
      <p:sp>
        <p:nvSpPr>
          <p:cNvPr id="89091" name="Rectangle 2">
            <a:extLst>
              <a:ext uri="{FF2B5EF4-FFF2-40B4-BE49-F238E27FC236}">
                <a16:creationId xmlns:a16="http://schemas.microsoft.com/office/drawing/2014/main" xmlns="" id="{FC16C268-34C3-433C-94E5-2EB42F28F285}"/>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xmlns="" id="{1B1BBE17-C165-407D-B2E3-606CCD21B63B}"/>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3660385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xmlns="" id="{19B79378-DD49-48D8-82B1-D14C87E97FBA}"/>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E2D5B4DA-CF78-4A0C-9FF4-E1CCF71A596B}" type="slidenum">
              <a:rPr lang="en-US" altLang="en-US" b="0"/>
              <a:pPr/>
              <a:t>77</a:t>
            </a:fld>
            <a:endParaRPr lang="en-US" altLang="en-US" b="0"/>
          </a:p>
        </p:txBody>
      </p:sp>
      <p:sp>
        <p:nvSpPr>
          <p:cNvPr id="91139" name="Rectangle 2">
            <a:extLst>
              <a:ext uri="{FF2B5EF4-FFF2-40B4-BE49-F238E27FC236}">
                <a16:creationId xmlns:a16="http://schemas.microsoft.com/office/drawing/2014/main" xmlns="" id="{E0EBE303-6E91-48CB-B90F-E70FC96B161B}"/>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xmlns="" id="{68132069-4E55-49AE-A346-8E506D52BCC8}"/>
              </a:ext>
            </a:extLst>
          </p:cNvPr>
          <p:cNvSpPr>
            <a:spLocks noGrp="1" noChangeArrowheads="1"/>
          </p:cNvSpPr>
          <p:nvPr>
            <p:ph type="body" idx="1"/>
          </p:nvPr>
        </p:nvSpPr>
        <p:spPr>
          <a:xfrm>
            <a:off x="931863" y="4410075"/>
            <a:ext cx="5121275" cy="4176713"/>
          </a:xfrm>
          <a:noFill/>
        </p:spPr>
        <p:txBody>
          <a:bodyPr/>
          <a:lstStyle/>
          <a:p>
            <a:pPr eaLnBrk="1" hangingPunct="1"/>
            <a:endParaRPr lang="en-US" altLang="en-US"/>
          </a:p>
        </p:txBody>
      </p:sp>
    </p:spTree>
    <p:extLst>
      <p:ext uri="{BB962C8B-B14F-4D97-AF65-F5344CB8AC3E}">
        <p14:creationId xmlns:p14="http://schemas.microsoft.com/office/powerpoint/2010/main" val="2320794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xmlns="" id="{4F475CC7-C604-4C05-8C3D-AD1A42E324FC}"/>
              </a:ext>
            </a:extLst>
          </p:cNvPr>
          <p:cNvSpPr>
            <a:spLocks noChangeArrowheads="1"/>
          </p:cNvSpPr>
          <p:nvPr/>
        </p:nvSpPr>
        <p:spPr bwMode="auto">
          <a:xfrm>
            <a:off x="609600" y="1219200"/>
            <a:ext cx="79248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a:extLst>
              <a:ext uri="{FF2B5EF4-FFF2-40B4-BE49-F238E27FC236}">
                <a16:creationId xmlns:a16="http://schemas.microsoft.com/office/drawing/2014/main" xmlns="" id="{C99C18C9-75F3-4D2B-88E7-F345B2F0CC8E}"/>
              </a:ext>
            </a:extLst>
          </p:cNvPr>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Box 9">
            <a:extLst>
              <a:ext uri="{FF2B5EF4-FFF2-40B4-BE49-F238E27FC236}">
                <a16:creationId xmlns:a16="http://schemas.microsoft.com/office/drawing/2014/main" xmlns="" id="{0B108E8A-4B70-4431-A0EC-AC9ED218431A}"/>
              </a:ext>
            </a:extLst>
          </p:cNvPr>
          <p:cNvSpPr txBox="1">
            <a:spLocks noChangeArrowheads="1"/>
          </p:cNvSpPr>
          <p:nvPr/>
        </p:nvSpPr>
        <p:spPr bwMode="auto">
          <a:xfrm>
            <a:off x="6096000" y="0"/>
            <a:ext cx="266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b="0"/>
              <a:t>www.bioalgorithms.info</a:t>
            </a:r>
          </a:p>
        </p:txBody>
      </p:sp>
      <p:sp>
        <p:nvSpPr>
          <p:cNvPr id="7" name="Text Box 10">
            <a:extLst>
              <a:ext uri="{FF2B5EF4-FFF2-40B4-BE49-F238E27FC236}">
                <a16:creationId xmlns:a16="http://schemas.microsoft.com/office/drawing/2014/main" xmlns="" id="{06196AA8-A0DF-4D81-A717-7B95F49C935C}"/>
              </a:ext>
            </a:extLst>
          </p:cNvPr>
          <p:cNvSpPr txBox="1">
            <a:spLocks noChangeArrowheads="1"/>
          </p:cNvSpPr>
          <p:nvPr/>
        </p:nvSpPr>
        <p:spPr bwMode="auto">
          <a:xfrm>
            <a:off x="533400" y="0"/>
            <a:ext cx="502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b="0"/>
              <a:t>An Introduction to Bioinformatics Algorithms</a:t>
            </a:r>
          </a:p>
        </p:txBody>
      </p:sp>
      <p:sp>
        <p:nvSpPr>
          <p:cNvPr id="10242" name="Rectangle 2"/>
          <p:cNvSpPr>
            <a:spLocks noGrp="1" noChangeArrowheads="1"/>
          </p:cNvSpPr>
          <p:nvPr>
            <p:ph type="ctrTitle"/>
          </p:nvPr>
        </p:nvSpPr>
        <p:spPr>
          <a:xfrm>
            <a:off x="914400" y="1524000"/>
            <a:ext cx="7623175" cy="1752600"/>
          </a:xfrm>
        </p:spPr>
        <p:txBody>
          <a:bodyPr/>
          <a:lstStyle>
            <a:lvl1pPr>
              <a:defRPr sz="5000"/>
            </a:lvl1pPr>
          </a:lstStyle>
          <a:p>
            <a:pPr lvl="0"/>
            <a:r>
              <a:rPr lang="en-US" altLang="en-US" noProof="0"/>
              <a:t>Click to edit Master title style</a:t>
            </a:r>
          </a:p>
        </p:txBody>
      </p:sp>
      <p:sp>
        <p:nvSpPr>
          <p:cNvPr id="10243" name="Rectangle 3"/>
          <p:cNvSpPr>
            <a:spLocks noGrp="1" noChangeArrowheads="1"/>
          </p:cNvSpPr>
          <p:nvPr>
            <p:ph type="subTitle" idx="1"/>
          </p:nvPr>
        </p:nvSpPr>
        <p:spPr>
          <a:xfrm>
            <a:off x="1981200" y="3962400"/>
            <a:ext cx="6553200" cy="1752600"/>
          </a:xfrm>
        </p:spPr>
        <p:txBody>
          <a:bodyPr/>
          <a:lstStyle>
            <a:lvl1pPr marL="0" indent="0">
              <a:buFontTx/>
              <a:buNone/>
              <a:defRPr sz="2800"/>
            </a:lvl1pPr>
          </a:lstStyle>
          <a:p>
            <a:pPr lvl="0"/>
            <a:r>
              <a:rPr lang="en-US" altLang="en-US" noProof="0"/>
              <a:t>Click to edit Master subtitle style</a:t>
            </a:r>
          </a:p>
        </p:txBody>
      </p:sp>
      <p:sp>
        <p:nvSpPr>
          <p:cNvPr id="8" name="Rectangle 4">
            <a:extLst>
              <a:ext uri="{FF2B5EF4-FFF2-40B4-BE49-F238E27FC236}">
                <a16:creationId xmlns:a16="http://schemas.microsoft.com/office/drawing/2014/main" xmlns="" id="{676CC42B-0BC8-4180-86D7-B17D7774C318}"/>
              </a:ext>
            </a:extLst>
          </p:cNvPr>
          <p:cNvSpPr>
            <a:spLocks noGrp="1" noChangeArrowheads="1"/>
          </p:cNvSpPr>
          <p:nvPr>
            <p:ph type="dt" sz="half" idx="10"/>
          </p:nvPr>
        </p:nvSpPr>
        <p:spPr/>
        <p:txBody>
          <a:bodyPr/>
          <a:lstStyle>
            <a:lvl1pPr>
              <a:defRPr/>
            </a:lvl1pPr>
          </a:lstStyle>
          <a:p>
            <a:pPr>
              <a:defRPr/>
            </a:pPr>
            <a:endParaRPr lang="en-US" altLang="en-US"/>
          </a:p>
        </p:txBody>
      </p:sp>
      <p:sp>
        <p:nvSpPr>
          <p:cNvPr id="9" name="Rectangle 5">
            <a:extLst>
              <a:ext uri="{FF2B5EF4-FFF2-40B4-BE49-F238E27FC236}">
                <a16:creationId xmlns:a16="http://schemas.microsoft.com/office/drawing/2014/main" xmlns="" id="{372432ED-34A6-4281-98EB-A74CCB79E3CD}"/>
              </a:ext>
            </a:extLst>
          </p:cNvPr>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10" name="Rectangle 6">
            <a:extLst>
              <a:ext uri="{FF2B5EF4-FFF2-40B4-BE49-F238E27FC236}">
                <a16:creationId xmlns:a16="http://schemas.microsoft.com/office/drawing/2014/main" xmlns="" id="{0F055A17-7194-4461-ACFE-273B1A34851E}"/>
              </a:ext>
            </a:extLst>
          </p:cNvPr>
          <p:cNvSpPr>
            <a:spLocks noGrp="1" noChangeArrowheads="1"/>
          </p:cNvSpPr>
          <p:nvPr>
            <p:ph type="sldNum" sz="quarter" idx="12"/>
          </p:nvPr>
        </p:nvSpPr>
        <p:spPr/>
        <p:txBody>
          <a:bodyPr/>
          <a:lstStyle>
            <a:lvl1pPr>
              <a:defRPr/>
            </a:lvl1pPr>
          </a:lstStyle>
          <a:p>
            <a:fld id="{FF8EF05E-5C28-4B82-8034-BE81DB6106B1}" type="slidenum">
              <a:rPr lang="en-US" altLang="en-US"/>
              <a:pPr/>
              <a:t>‹#›</a:t>
            </a:fld>
            <a:endParaRPr lang="en-US" altLang="en-US"/>
          </a:p>
        </p:txBody>
      </p:sp>
    </p:spTree>
    <p:extLst>
      <p:ext uri="{BB962C8B-B14F-4D97-AF65-F5344CB8AC3E}">
        <p14:creationId xmlns:p14="http://schemas.microsoft.com/office/powerpoint/2010/main" val="255613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C37AAD13-7D7C-4C00-AD56-028CDDABE14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xmlns="" id="{2CD4F58A-D4DF-45CD-9E88-6C9F5D6ABB5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897A6E63-3D54-46DA-A241-C9CA89794F4B}"/>
              </a:ext>
            </a:extLst>
          </p:cNvPr>
          <p:cNvSpPr>
            <a:spLocks noGrp="1" noChangeArrowheads="1"/>
          </p:cNvSpPr>
          <p:nvPr>
            <p:ph type="sldNum" sz="quarter" idx="12"/>
          </p:nvPr>
        </p:nvSpPr>
        <p:spPr>
          <a:ln/>
        </p:spPr>
        <p:txBody>
          <a:bodyPr/>
          <a:lstStyle>
            <a:lvl1pPr>
              <a:defRPr/>
            </a:lvl1pPr>
          </a:lstStyle>
          <a:p>
            <a:fld id="{A9437831-EE4C-4346-9B36-D74AD8859AC3}" type="slidenum">
              <a:rPr lang="en-US" altLang="en-US"/>
              <a:pPr/>
              <a:t>‹#›</a:t>
            </a:fld>
            <a:endParaRPr lang="en-US" altLang="en-US"/>
          </a:p>
        </p:txBody>
      </p:sp>
    </p:spTree>
    <p:extLst>
      <p:ext uri="{BB962C8B-B14F-4D97-AF65-F5344CB8AC3E}">
        <p14:creationId xmlns:p14="http://schemas.microsoft.com/office/powerpoint/2010/main" val="809266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7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33400"/>
            <a:ext cx="6019800" cy="5597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4177F90C-80B1-40F4-9270-8697A9535C5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xmlns="" id="{DC359CB1-AC0A-4E14-94E1-E618F14F343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64105DB1-A875-46A6-977F-E018A3309735}"/>
              </a:ext>
            </a:extLst>
          </p:cNvPr>
          <p:cNvSpPr>
            <a:spLocks noGrp="1" noChangeArrowheads="1"/>
          </p:cNvSpPr>
          <p:nvPr>
            <p:ph type="sldNum" sz="quarter" idx="12"/>
          </p:nvPr>
        </p:nvSpPr>
        <p:spPr>
          <a:ln/>
        </p:spPr>
        <p:txBody>
          <a:bodyPr/>
          <a:lstStyle>
            <a:lvl1pPr>
              <a:defRPr/>
            </a:lvl1pPr>
          </a:lstStyle>
          <a:p>
            <a:fld id="{86B89016-659E-4895-99F3-D971705561BC}" type="slidenum">
              <a:rPr lang="en-US" altLang="en-US"/>
              <a:pPr/>
              <a:t>‹#›</a:t>
            </a:fld>
            <a:endParaRPr lang="en-US" altLang="en-US"/>
          </a:p>
        </p:txBody>
      </p:sp>
    </p:spTree>
    <p:extLst>
      <p:ext uri="{BB962C8B-B14F-4D97-AF65-F5344CB8AC3E}">
        <p14:creationId xmlns:p14="http://schemas.microsoft.com/office/powerpoint/2010/main" val="107100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8D3D494E-B4BD-47DA-9F19-B7CE91BAD66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xmlns="" id="{B393FC2D-5177-4F72-A0FE-987B6B05F0B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xmlns="" id="{B169858C-B429-459E-B0AD-E2D4FA857BD2}"/>
              </a:ext>
            </a:extLst>
          </p:cNvPr>
          <p:cNvSpPr>
            <a:spLocks noGrp="1" noChangeArrowheads="1"/>
          </p:cNvSpPr>
          <p:nvPr>
            <p:ph type="sldNum" sz="quarter" idx="12"/>
          </p:nvPr>
        </p:nvSpPr>
        <p:spPr>
          <a:ln/>
        </p:spPr>
        <p:txBody>
          <a:bodyPr/>
          <a:lstStyle>
            <a:lvl1pPr>
              <a:defRPr/>
            </a:lvl1pPr>
          </a:lstStyle>
          <a:p>
            <a:fld id="{BDF1D0A1-A68E-4789-A48E-ACB2C8395707}" type="slidenum">
              <a:rPr lang="en-US" altLang="en-US"/>
              <a:pPr/>
              <a:t>‹#›</a:t>
            </a:fld>
            <a:endParaRPr lang="en-US" altLang="en-US"/>
          </a:p>
        </p:txBody>
      </p:sp>
    </p:spTree>
    <p:extLst>
      <p:ext uri="{BB962C8B-B14F-4D97-AF65-F5344CB8AC3E}">
        <p14:creationId xmlns:p14="http://schemas.microsoft.com/office/powerpoint/2010/main" val="3917418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xmlns="" id="{1A02192C-C3CB-486D-ADA8-A11058AA781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xmlns="" id="{4F0C4AF9-035E-4258-8630-DB14EA8B3A2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xmlns="" id="{7586AC49-5676-4C93-AC95-5C4E571E9D8E}"/>
              </a:ext>
            </a:extLst>
          </p:cNvPr>
          <p:cNvSpPr>
            <a:spLocks noGrp="1" noChangeArrowheads="1"/>
          </p:cNvSpPr>
          <p:nvPr>
            <p:ph type="sldNum" sz="quarter" idx="12"/>
          </p:nvPr>
        </p:nvSpPr>
        <p:spPr>
          <a:ln/>
        </p:spPr>
        <p:txBody>
          <a:bodyPr/>
          <a:lstStyle>
            <a:lvl1pPr>
              <a:defRPr/>
            </a:lvl1pPr>
          </a:lstStyle>
          <a:p>
            <a:fld id="{5E8EBAB6-1296-438D-83D0-8BB1364E645F}" type="slidenum">
              <a:rPr lang="en-US" altLang="en-US"/>
              <a:pPr/>
              <a:t>‹#›</a:t>
            </a:fld>
            <a:endParaRPr lang="en-US" altLang="en-US"/>
          </a:p>
        </p:txBody>
      </p:sp>
    </p:spTree>
    <p:extLst>
      <p:ext uri="{BB962C8B-B14F-4D97-AF65-F5344CB8AC3E}">
        <p14:creationId xmlns:p14="http://schemas.microsoft.com/office/powerpoint/2010/main" val="2030415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533400"/>
            <a:ext cx="8229600" cy="884238"/>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04F57275-E420-4920-B5B2-D79E09CAF6C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xmlns="" id="{DAFB543B-C7BE-46CB-AD6C-BD6A09E7B98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xmlns="" id="{E96A915C-49E2-4BA9-A430-41936ECB3068}"/>
              </a:ext>
            </a:extLst>
          </p:cNvPr>
          <p:cNvSpPr>
            <a:spLocks noGrp="1" noChangeArrowheads="1"/>
          </p:cNvSpPr>
          <p:nvPr>
            <p:ph type="sldNum" sz="quarter" idx="12"/>
          </p:nvPr>
        </p:nvSpPr>
        <p:spPr>
          <a:ln/>
        </p:spPr>
        <p:txBody>
          <a:bodyPr/>
          <a:lstStyle>
            <a:lvl1pPr>
              <a:defRPr/>
            </a:lvl1pPr>
          </a:lstStyle>
          <a:p>
            <a:fld id="{098CA9EA-2488-41D9-9533-B73554B070FD}" type="slidenum">
              <a:rPr lang="en-US" altLang="en-US"/>
              <a:pPr/>
              <a:t>‹#›</a:t>
            </a:fld>
            <a:endParaRPr lang="en-US" altLang="en-US"/>
          </a:p>
        </p:txBody>
      </p:sp>
    </p:spTree>
    <p:extLst>
      <p:ext uri="{BB962C8B-B14F-4D97-AF65-F5344CB8AC3E}">
        <p14:creationId xmlns:p14="http://schemas.microsoft.com/office/powerpoint/2010/main" val="4197399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6899F218-6837-4A98-93FC-37AEAAC5393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xmlns="" id="{1D6CEB27-7F67-4BC8-833A-3BEF43F89CA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A7452107-3AD4-4358-A4FB-3B222C3E5CF4}"/>
              </a:ext>
            </a:extLst>
          </p:cNvPr>
          <p:cNvSpPr>
            <a:spLocks noGrp="1" noChangeArrowheads="1"/>
          </p:cNvSpPr>
          <p:nvPr>
            <p:ph type="sldNum" sz="quarter" idx="12"/>
          </p:nvPr>
        </p:nvSpPr>
        <p:spPr>
          <a:ln/>
        </p:spPr>
        <p:txBody>
          <a:bodyPr/>
          <a:lstStyle>
            <a:lvl1pPr>
              <a:defRPr/>
            </a:lvl1pPr>
          </a:lstStyle>
          <a:p>
            <a:fld id="{9A67FCCB-75C8-41CF-AFE9-221BEE9357CB}" type="slidenum">
              <a:rPr lang="en-US" altLang="en-US"/>
              <a:pPr/>
              <a:t>‹#›</a:t>
            </a:fld>
            <a:endParaRPr lang="en-US" altLang="en-US"/>
          </a:p>
        </p:txBody>
      </p:sp>
    </p:spTree>
    <p:extLst>
      <p:ext uri="{BB962C8B-B14F-4D97-AF65-F5344CB8AC3E}">
        <p14:creationId xmlns:p14="http://schemas.microsoft.com/office/powerpoint/2010/main" val="3745232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xmlns="" id="{1918A7AD-AE68-40DF-84AC-7703432E996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xmlns="" id="{00CF6910-A9B5-427F-AAB6-CFE3558BAC1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5A2CE48B-7E8A-46BB-80DA-EB924E2EDF76}"/>
              </a:ext>
            </a:extLst>
          </p:cNvPr>
          <p:cNvSpPr>
            <a:spLocks noGrp="1" noChangeArrowheads="1"/>
          </p:cNvSpPr>
          <p:nvPr>
            <p:ph type="sldNum" sz="quarter" idx="12"/>
          </p:nvPr>
        </p:nvSpPr>
        <p:spPr>
          <a:ln/>
        </p:spPr>
        <p:txBody>
          <a:bodyPr/>
          <a:lstStyle>
            <a:lvl1pPr>
              <a:defRPr/>
            </a:lvl1pPr>
          </a:lstStyle>
          <a:p>
            <a:fld id="{F8023217-CF74-4572-8CBD-D0CCFA01D59C}" type="slidenum">
              <a:rPr lang="en-US" altLang="en-US"/>
              <a:pPr/>
              <a:t>‹#›</a:t>
            </a:fld>
            <a:endParaRPr lang="en-US" altLang="en-US"/>
          </a:p>
        </p:txBody>
      </p:sp>
    </p:spTree>
    <p:extLst>
      <p:ext uri="{BB962C8B-B14F-4D97-AF65-F5344CB8AC3E}">
        <p14:creationId xmlns:p14="http://schemas.microsoft.com/office/powerpoint/2010/main" val="1836445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1C6AC42E-E18A-4137-A09C-1F01B7E3147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xmlns="" id="{7551D4F3-D1AE-44DE-8F13-B058050BD0F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xmlns="" id="{88222928-2229-41F8-BDF0-BBC37054A2DB}"/>
              </a:ext>
            </a:extLst>
          </p:cNvPr>
          <p:cNvSpPr>
            <a:spLocks noGrp="1" noChangeArrowheads="1"/>
          </p:cNvSpPr>
          <p:nvPr>
            <p:ph type="sldNum" sz="quarter" idx="12"/>
          </p:nvPr>
        </p:nvSpPr>
        <p:spPr>
          <a:ln/>
        </p:spPr>
        <p:txBody>
          <a:bodyPr/>
          <a:lstStyle>
            <a:lvl1pPr>
              <a:defRPr/>
            </a:lvl1pPr>
          </a:lstStyle>
          <a:p>
            <a:fld id="{6D8F9D3B-4702-437A-B72C-B65090C1F23D}" type="slidenum">
              <a:rPr lang="en-US" altLang="en-US"/>
              <a:pPr/>
              <a:t>‹#›</a:t>
            </a:fld>
            <a:endParaRPr lang="en-US" altLang="en-US"/>
          </a:p>
        </p:txBody>
      </p:sp>
    </p:spTree>
    <p:extLst>
      <p:ext uri="{BB962C8B-B14F-4D97-AF65-F5344CB8AC3E}">
        <p14:creationId xmlns:p14="http://schemas.microsoft.com/office/powerpoint/2010/main" val="4256210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2405C531-11D2-463B-9F8E-5971C9AEEAA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xmlns="" id="{FAF9EC7B-2DA7-41CE-BBDA-DFA5177CEFE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xmlns="" id="{0E2CE829-6731-40A4-8B6F-5E20681B59A5}"/>
              </a:ext>
            </a:extLst>
          </p:cNvPr>
          <p:cNvSpPr>
            <a:spLocks noGrp="1" noChangeArrowheads="1"/>
          </p:cNvSpPr>
          <p:nvPr>
            <p:ph type="sldNum" sz="quarter" idx="12"/>
          </p:nvPr>
        </p:nvSpPr>
        <p:spPr>
          <a:ln/>
        </p:spPr>
        <p:txBody>
          <a:bodyPr/>
          <a:lstStyle>
            <a:lvl1pPr>
              <a:defRPr/>
            </a:lvl1pPr>
          </a:lstStyle>
          <a:p>
            <a:fld id="{4293B4A4-32FA-4EAB-95DF-D0E9FF645FA6}" type="slidenum">
              <a:rPr lang="en-US" altLang="en-US"/>
              <a:pPr/>
              <a:t>‹#›</a:t>
            </a:fld>
            <a:endParaRPr lang="en-US" altLang="en-US"/>
          </a:p>
        </p:txBody>
      </p:sp>
    </p:spTree>
    <p:extLst>
      <p:ext uri="{BB962C8B-B14F-4D97-AF65-F5344CB8AC3E}">
        <p14:creationId xmlns:p14="http://schemas.microsoft.com/office/powerpoint/2010/main" val="2593336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2584998D-786A-4D9D-BF1E-D71D29B7EE0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xmlns="" id="{DF3DE43F-95C1-42F0-864A-7767488D1E4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xmlns="" id="{CCB21ECB-CC5A-4CA1-A93B-4EE82B49B924}"/>
              </a:ext>
            </a:extLst>
          </p:cNvPr>
          <p:cNvSpPr>
            <a:spLocks noGrp="1" noChangeArrowheads="1"/>
          </p:cNvSpPr>
          <p:nvPr>
            <p:ph type="sldNum" sz="quarter" idx="12"/>
          </p:nvPr>
        </p:nvSpPr>
        <p:spPr>
          <a:ln/>
        </p:spPr>
        <p:txBody>
          <a:bodyPr/>
          <a:lstStyle>
            <a:lvl1pPr>
              <a:defRPr/>
            </a:lvl1pPr>
          </a:lstStyle>
          <a:p>
            <a:fld id="{9F8F90D6-B93C-4FAE-AD6A-FC6F44B34BA2}" type="slidenum">
              <a:rPr lang="en-US" altLang="en-US"/>
              <a:pPr/>
              <a:t>‹#›</a:t>
            </a:fld>
            <a:endParaRPr lang="en-US" altLang="en-US"/>
          </a:p>
        </p:txBody>
      </p:sp>
    </p:spTree>
    <p:extLst>
      <p:ext uri="{BB962C8B-B14F-4D97-AF65-F5344CB8AC3E}">
        <p14:creationId xmlns:p14="http://schemas.microsoft.com/office/powerpoint/2010/main" val="1742935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FA0E3F20-0803-4630-AA75-DC826EDEE09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xmlns="" id="{AE0FC91A-3BBF-4501-A717-D4F2589D3B8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xmlns="" id="{BF3FCB70-5BC5-4CC8-A517-785E16122BB7}"/>
              </a:ext>
            </a:extLst>
          </p:cNvPr>
          <p:cNvSpPr>
            <a:spLocks noGrp="1" noChangeArrowheads="1"/>
          </p:cNvSpPr>
          <p:nvPr>
            <p:ph type="sldNum" sz="quarter" idx="12"/>
          </p:nvPr>
        </p:nvSpPr>
        <p:spPr>
          <a:ln/>
        </p:spPr>
        <p:txBody>
          <a:bodyPr/>
          <a:lstStyle>
            <a:lvl1pPr>
              <a:defRPr/>
            </a:lvl1pPr>
          </a:lstStyle>
          <a:p>
            <a:fld id="{029692AC-F07C-4000-BD89-522282A85A92}" type="slidenum">
              <a:rPr lang="en-US" altLang="en-US"/>
              <a:pPr/>
              <a:t>‹#›</a:t>
            </a:fld>
            <a:endParaRPr lang="en-US" altLang="en-US"/>
          </a:p>
        </p:txBody>
      </p:sp>
    </p:spTree>
    <p:extLst>
      <p:ext uri="{BB962C8B-B14F-4D97-AF65-F5344CB8AC3E}">
        <p14:creationId xmlns:p14="http://schemas.microsoft.com/office/powerpoint/2010/main" val="1243096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xmlns="" id="{0D0AC6B9-6765-4A08-A421-4327EA4E159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xmlns="" id="{0715D633-90A7-4DDB-8CE6-69AAF46BC8B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xmlns="" id="{5565F9C8-8C87-4111-BDEE-E44091AE2CF2}"/>
              </a:ext>
            </a:extLst>
          </p:cNvPr>
          <p:cNvSpPr>
            <a:spLocks noGrp="1" noChangeArrowheads="1"/>
          </p:cNvSpPr>
          <p:nvPr>
            <p:ph type="sldNum" sz="quarter" idx="12"/>
          </p:nvPr>
        </p:nvSpPr>
        <p:spPr>
          <a:ln/>
        </p:spPr>
        <p:txBody>
          <a:bodyPr/>
          <a:lstStyle>
            <a:lvl1pPr>
              <a:defRPr/>
            </a:lvl1pPr>
          </a:lstStyle>
          <a:p>
            <a:fld id="{5044D06A-5102-49A2-9361-CE66D2BFFD62}" type="slidenum">
              <a:rPr lang="en-US" altLang="en-US"/>
              <a:pPr/>
              <a:t>‹#›</a:t>
            </a:fld>
            <a:endParaRPr lang="en-US" altLang="en-US"/>
          </a:p>
        </p:txBody>
      </p:sp>
    </p:spTree>
    <p:extLst>
      <p:ext uri="{BB962C8B-B14F-4D97-AF65-F5344CB8AC3E}">
        <p14:creationId xmlns:p14="http://schemas.microsoft.com/office/powerpoint/2010/main" val="2589690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xmlns="" id="{E55B1AE3-35BC-4122-ACFB-B8B048BE148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xmlns="" id="{7BD95C74-1ED2-479A-AC93-FCFA654EB2E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xmlns="" id="{90287C89-E9AF-408E-8696-0697C1E8901C}"/>
              </a:ext>
            </a:extLst>
          </p:cNvPr>
          <p:cNvSpPr>
            <a:spLocks noGrp="1" noChangeArrowheads="1"/>
          </p:cNvSpPr>
          <p:nvPr>
            <p:ph type="sldNum" sz="quarter" idx="12"/>
          </p:nvPr>
        </p:nvSpPr>
        <p:spPr>
          <a:ln/>
        </p:spPr>
        <p:txBody>
          <a:bodyPr/>
          <a:lstStyle>
            <a:lvl1pPr>
              <a:defRPr/>
            </a:lvl1pPr>
          </a:lstStyle>
          <a:p>
            <a:fld id="{5468AD76-E643-4706-B99D-6B71F302864B}" type="slidenum">
              <a:rPr lang="en-US" altLang="en-US"/>
              <a:pPr/>
              <a:t>‹#›</a:t>
            </a:fld>
            <a:endParaRPr lang="en-US" altLang="en-US"/>
          </a:p>
        </p:txBody>
      </p:sp>
    </p:spTree>
    <p:extLst>
      <p:ext uri="{BB962C8B-B14F-4D97-AF65-F5344CB8AC3E}">
        <p14:creationId xmlns:p14="http://schemas.microsoft.com/office/powerpoint/2010/main" val="67336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2425BAF4-3252-448C-A5E4-35CF069A5BCE}"/>
              </a:ext>
            </a:extLst>
          </p:cNvPr>
          <p:cNvSpPr>
            <a:spLocks noGrp="1" noChangeArrowheads="1"/>
          </p:cNvSpPr>
          <p:nvPr>
            <p:ph type="title"/>
          </p:nvPr>
        </p:nvSpPr>
        <p:spPr bwMode="auto">
          <a:xfrm>
            <a:off x="457200" y="533400"/>
            <a:ext cx="82296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812F36F9-EBEB-48C5-A41D-85DFCA9CFEDA}"/>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220" name="Rectangle 4">
            <a:extLst>
              <a:ext uri="{FF2B5EF4-FFF2-40B4-BE49-F238E27FC236}">
                <a16:creationId xmlns:a16="http://schemas.microsoft.com/office/drawing/2014/main" xmlns="" id="{EACEB4C9-303C-40CA-A062-F3C2D9784D5A}"/>
              </a:ext>
            </a:extLst>
          </p:cNvPr>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latin typeface="Garamond" panose="02020404030301010803" pitchFamily="18" charset="0"/>
              </a:defRPr>
            </a:lvl1pPr>
          </a:lstStyle>
          <a:p>
            <a:pPr>
              <a:defRPr/>
            </a:pPr>
            <a:endParaRPr lang="en-US" altLang="en-US"/>
          </a:p>
        </p:txBody>
      </p:sp>
      <p:sp>
        <p:nvSpPr>
          <p:cNvPr id="9221" name="Rectangle 5">
            <a:extLst>
              <a:ext uri="{FF2B5EF4-FFF2-40B4-BE49-F238E27FC236}">
                <a16:creationId xmlns:a16="http://schemas.microsoft.com/office/drawing/2014/main" xmlns="" id="{56EA8601-A3B3-4EF5-8FF6-3F8A82401A09}"/>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b="0">
                <a:latin typeface="Garamond" panose="02020404030301010803" pitchFamily="18" charset="0"/>
              </a:defRPr>
            </a:lvl1pPr>
          </a:lstStyle>
          <a:p>
            <a:pPr>
              <a:defRPr/>
            </a:pPr>
            <a:endParaRPr lang="en-US" altLang="en-US"/>
          </a:p>
        </p:txBody>
      </p:sp>
      <p:sp>
        <p:nvSpPr>
          <p:cNvPr id="9222" name="Rectangle 6">
            <a:extLst>
              <a:ext uri="{FF2B5EF4-FFF2-40B4-BE49-F238E27FC236}">
                <a16:creationId xmlns:a16="http://schemas.microsoft.com/office/drawing/2014/main" xmlns="" id="{C6FC980B-BBE0-486E-A3F3-E55E114C20AE}"/>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a:latin typeface="Garamond" panose="02020404030301010803" pitchFamily="18" charset="0"/>
              </a:defRPr>
            </a:lvl1pPr>
          </a:lstStyle>
          <a:p>
            <a:fld id="{F8A071C2-0A91-41D1-BC22-319435177057}" type="slidenum">
              <a:rPr lang="en-US" altLang="en-US"/>
              <a:pPr/>
              <a:t>‹#›</a:t>
            </a:fld>
            <a:endParaRPr lang="en-US" altLang="en-US"/>
          </a:p>
        </p:txBody>
      </p:sp>
      <p:sp>
        <p:nvSpPr>
          <p:cNvPr id="1031" name="Freeform 7">
            <a:extLst>
              <a:ext uri="{FF2B5EF4-FFF2-40B4-BE49-F238E27FC236}">
                <a16:creationId xmlns:a16="http://schemas.microsoft.com/office/drawing/2014/main" xmlns="" id="{0130E572-90CA-4AAB-999F-8484174ABDEA}"/>
              </a:ext>
            </a:extLst>
          </p:cNvPr>
          <p:cNvSpPr>
            <a:spLocks noChangeArrowheads="1"/>
          </p:cNvSpPr>
          <p:nvPr/>
        </p:nvSpPr>
        <p:spPr bwMode="auto">
          <a:xfrm>
            <a:off x="457200" y="533400"/>
            <a:ext cx="82296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2" name="Line 8">
            <a:extLst>
              <a:ext uri="{FF2B5EF4-FFF2-40B4-BE49-F238E27FC236}">
                <a16:creationId xmlns:a16="http://schemas.microsoft.com/office/drawing/2014/main" xmlns="" id="{51554F31-CB3B-4E8F-8552-00BEBF65C915}"/>
              </a:ext>
            </a:extLst>
          </p:cNvPr>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3" name="Text Box 9">
            <a:extLst>
              <a:ext uri="{FF2B5EF4-FFF2-40B4-BE49-F238E27FC236}">
                <a16:creationId xmlns:a16="http://schemas.microsoft.com/office/drawing/2014/main" xmlns="" id="{67510071-B409-4A9D-B1F5-7038E3E93A06}"/>
              </a:ext>
            </a:extLst>
          </p:cNvPr>
          <p:cNvSpPr txBox="1">
            <a:spLocks noChangeArrowheads="1"/>
          </p:cNvSpPr>
          <p:nvPr/>
        </p:nvSpPr>
        <p:spPr bwMode="auto">
          <a:xfrm>
            <a:off x="533400" y="0"/>
            <a:ext cx="502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n-US" altLang="en-US" b="0"/>
              <a:t>An Introduction to Bioinformatics Algorithms</a:t>
            </a:r>
          </a:p>
        </p:txBody>
      </p:sp>
      <p:sp>
        <p:nvSpPr>
          <p:cNvPr id="1034" name="Text Box 10">
            <a:extLst>
              <a:ext uri="{FF2B5EF4-FFF2-40B4-BE49-F238E27FC236}">
                <a16:creationId xmlns:a16="http://schemas.microsoft.com/office/drawing/2014/main" xmlns="" id="{3A6028BD-BC1F-47E6-B28B-7265891BE66D}"/>
              </a:ext>
            </a:extLst>
          </p:cNvPr>
          <p:cNvSpPr txBox="1">
            <a:spLocks noChangeArrowheads="1"/>
          </p:cNvSpPr>
          <p:nvPr/>
        </p:nvSpPr>
        <p:spPr bwMode="auto">
          <a:xfrm>
            <a:off x="6096000" y="0"/>
            <a:ext cx="266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n-US" altLang="en-US" b="0"/>
              <a:t>www.bioalgorithms.info</a:t>
            </a:r>
          </a:p>
        </p:txBody>
      </p:sp>
    </p:spTree>
  </p:cSld>
  <p:clrMap bg1="lt1" tx1="dk1" bg2="lt2" tx2="dk2" accent1="accent1" accent2="accent2" accent3="accent3" accent4="accent4" accent5="accent5" accent6="accent6" hlink="hlink" folHlink="folHlink"/>
  <p:sldLayoutIdLst>
    <p:sldLayoutId id="2147484101"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8" r:id="rId12"/>
    <p:sldLayoutId id="2147484099" r:id="rId13"/>
    <p:sldLayoutId id="2147484100" r:id="rId14"/>
  </p:sldLayoutIdLst>
  <p:txStyles>
    <p:title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Unicode MS" panose="020B0604020202020204" pitchFamily="34" charset="-122"/>
          <a:cs typeface="Arial" panose="020B0604020202020204" pitchFamily="34" charset="0"/>
        </a:defRPr>
      </a:lvl2pPr>
      <a:lvl3pPr algn="l" rtl="0" eaLnBrk="0" fontAlgn="base" hangingPunct="0">
        <a:spcBef>
          <a:spcPct val="0"/>
        </a:spcBef>
        <a:spcAft>
          <a:spcPct val="0"/>
        </a:spcAft>
        <a:defRPr sz="4200">
          <a:solidFill>
            <a:schemeClr val="tx2"/>
          </a:solidFill>
          <a:latin typeface="Arial Unicode MS" panose="020B0604020202020204" pitchFamily="34" charset="-122"/>
          <a:cs typeface="Arial" panose="020B0604020202020204" pitchFamily="34" charset="0"/>
        </a:defRPr>
      </a:lvl3pPr>
      <a:lvl4pPr algn="l" rtl="0" eaLnBrk="0" fontAlgn="base" hangingPunct="0">
        <a:spcBef>
          <a:spcPct val="0"/>
        </a:spcBef>
        <a:spcAft>
          <a:spcPct val="0"/>
        </a:spcAft>
        <a:defRPr sz="4200">
          <a:solidFill>
            <a:schemeClr val="tx2"/>
          </a:solidFill>
          <a:latin typeface="Arial Unicode MS" panose="020B0604020202020204" pitchFamily="34" charset="-122"/>
          <a:cs typeface="Arial" panose="020B0604020202020204" pitchFamily="34" charset="0"/>
        </a:defRPr>
      </a:lvl4pPr>
      <a:lvl5pPr algn="l" rtl="0" eaLnBrk="0" fontAlgn="base" hangingPunct="0">
        <a:spcBef>
          <a:spcPct val="0"/>
        </a:spcBef>
        <a:spcAft>
          <a:spcPct val="0"/>
        </a:spcAft>
        <a:defRPr sz="4200">
          <a:solidFill>
            <a:schemeClr val="tx2"/>
          </a:solidFill>
          <a:latin typeface="Arial Unicode MS" panose="020B0604020202020204" pitchFamily="34" charset="-122"/>
          <a:cs typeface="Arial" panose="020B0604020202020204" pitchFamily="34" charset="0"/>
        </a:defRPr>
      </a:lvl5pPr>
      <a:lvl6pPr marL="457200" algn="l" rtl="0" fontAlgn="base">
        <a:spcBef>
          <a:spcPct val="0"/>
        </a:spcBef>
        <a:spcAft>
          <a:spcPct val="0"/>
        </a:spcAft>
        <a:defRPr sz="4200">
          <a:solidFill>
            <a:schemeClr val="tx2"/>
          </a:solidFill>
          <a:latin typeface="Arial Unicode MS" panose="020B0604020202020204" pitchFamily="34" charset="-122"/>
          <a:cs typeface="Arial" panose="020B0604020202020204" pitchFamily="34" charset="0"/>
        </a:defRPr>
      </a:lvl6pPr>
      <a:lvl7pPr marL="914400" algn="l" rtl="0" fontAlgn="base">
        <a:spcBef>
          <a:spcPct val="0"/>
        </a:spcBef>
        <a:spcAft>
          <a:spcPct val="0"/>
        </a:spcAft>
        <a:defRPr sz="4200">
          <a:solidFill>
            <a:schemeClr val="tx2"/>
          </a:solidFill>
          <a:latin typeface="Arial Unicode MS" panose="020B0604020202020204" pitchFamily="34" charset="-122"/>
          <a:cs typeface="Arial" panose="020B0604020202020204" pitchFamily="34" charset="0"/>
        </a:defRPr>
      </a:lvl7pPr>
      <a:lvl8pPr marL="1371600" algn="l" rtl="0" fontAlgn="base">
        <a:spcBef>
          <a:spcPct val="0"/>
        </a:spcBef>
        <a:spcAft>
          <a:spcPct val="0"/>
        </a:spcAft>
        <a:defRPr sz="4200">
          <a:solidFill>
            <a:schemeClr val="tx2"/>
          </a:solidFill>
          <a:latin typeface="Arial Unicode MS" panose="020B0604020202020204" pitchFamily="34" charset="-122"/>
          <a:cs typeface="Arial" panose="020B0604020202020204" pitchFamily="34" charset="0"/>
        </a:defRPr>
      </a:lvl8pPr>
      <a:lvl9pPr marL="1828800" algn="l" rtl="0" fontAlgn="base">
        <a:spcBef>
          <a:spcPct val="0"/>
        </a:spcBef>
        <a:spcAft>
          <a:spcPct val="0"/>
        </a:spcAft>
        <a:defRPr sz="4200">
          <a:solidFill>
            <a:schemeClr val="tx2"/>
          </a:solidFill>
          <a:latin typeface="Arial Unicode MS" panose="020B0604020202020204" pitchFamily="34" charset="-122"/>
          <a:cs typeface="Arial" panose="020B0604020202020204" pitchFamily="34" charset="0"/>
        </a:defRPr>
      </a:lvl9pPr>
    </p:titleStyle>
    <p:bodyStyle>
      <a:lvl1pPr marL="342900" indent="-342900" algn="l" rtl="0" eaLnBrk="0" fontAlgn="base" hangingPunct="0">
        <a:spcBef>
          <a:spcPct val="20000"/>
        </a:spcBef>
        <a:spcAft>
          <a:spcPct val="0"/>
        </a:spcAft>
        <a:buClr>
          <a:schemeClr val="accent1"/>
        </a:buClr>
        <a:buChar char="•"/>
        <a:defRPr sz="3000" kern="12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Char char="•"/>
        <a:defRPr sz="2600" kern="1200">
          <a:solidFill>
            <a:schemeClr val="tx1"/>
          </a:solidFill>
          <a:latin typeface="+mn-lt"/>
          <a:ea typeface="+mn-ea"/>
          <a:cs typeface="+mn-cs"/>
        </a:defRPr>
      </a:lvl2pPr>
      <a:lvl3pPr marL="1022350" indent="-350838" algn="l" rtl="0" eaLnBrk="0" fontAlgn="base" hangingPunct="0">
        <a:spcBef>
          <a:spcPct val="20000"/>
        </a:spcBef>
        <a:spcAft>
          <a:spcPct val="0"/>
        </a:spcAft>
        <a:buClr>
          <a:schemeClr val="accent1"/>
        </a:buClr>
        <a:buChar char="•"/>
        <a:defRPr sz="2200" kern="1200">
          <a:solidFill>
            <a:schemeClr val="tx1"/>
          </a:solidFill>
          <a:latin typeface="+mn-lt"/>
          <a:ea typeface="+mn-ea"/>
          <a:cs typeface="+mn-cs"/>
        </a:defRPr>
      </a:lvl3pPr>
      <a:lvl4pPr marL="1339850" indent="-315913" algn="l" rtl="0" eaLnBrk="0" fontAlgn="base" hangingPunct="0">
        <a:spcBef>
          <a:spcPct val="20000"/>
        </a:spcBef>
        <a:spcAft>
          <a:spcPct val="0"/>
        </a:spcAft>
        <a:buClr>
          <a:schemeClr val="accent2"/>
        </a:buClr>
        <a:buChar char="•"/>
        <a:defRPr sz="2000" kern="1200">
          <a:solidFill>
            <a:schemeClr val="tx1"/>
          </a:solidFill>
          <a:latin typeface="+mn-lt"/>
          <a:ea typeface="+mn-ea"/>
          <a:cs typeface="+mn-cs"/>
        </a:defRPr>
      </a:lvl4pPr>
      <a:lvl5pPr marL="1681163" indent="-339725"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90.jpeg"/></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image" Target="../media/image93.jpe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13.xml"/><Relationship Id="rId4" Type="http://schemas.openxmlformats.org/officeDocument/2006/relationships/image" Target="../media/image99.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image" Target="../media/image100.png"/><Relationship Id="rId1" Type="http://schemas.openxmlformats.org/officeDocument/2006/relationships/slideLayout" Target="../slideLayouts/slideLayout14.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 Id="rId9" Type="http://schemas.openxmlformats.org/officeDocument/2006/relationships/image" Target="../media/image107.png"/></Relationships>
</file>

<file path=ppt/slides/_rels/slide135.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hyperlink" Target="http://bioinformatics.oupjournals.org/cgi/screenpdf/20/3/340.pdf" TargetMode="External"/><Relationship Id="rId2" Type="http://schemas.openxmlformats.org/officeDocument/2006/relationships/hyperlink" Target="http://www.math.tau.ac.il/~rshamir/ge/02/scribes/lec01.pdf" TargetMode="External"/><Relationship Id="rId1" Type="http://schemas.openxmlformats.org/officeDocument/2006/relationships/slideLayout" Target="../slideLayouts/slideLayout2.xml"/><Relationship Id="rId4" Type="http://schemas.openxmlformats.org/officeDocument/2006/relationships/hyperlink" Target="http://www.absoluteastronomy.com/encyclopedia/M/Mi/Minimum_spanning_tree.htm"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5.png"/><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0.png"/><Relationship Id="rId4" Type="http://schemas.openxmlformats.org/officeDocument/2006/relationships/oleObject" Target="../embeddings/oleObject2.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7.wmf"/><Relationship Id="rId5" Type="http://schemas.openxmlformats.org/officeDocument/2006/relationships/oleObject" Target="../embeddings/oleObject6.bin"/><Relationship Id="rId4" Type="http://schemas.openxmlformats.org/officeDocument/2006/relationships/image" Target="../media/image36.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3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jpeg"/></Relationships>
</file>

<file path=ppt/slides/_rels/slide6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7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8.png"/><Relationship Id="rId5" Type="http://schemas.openxmlformats.org/officeDocument/2006/relationships/oleObject" Target="../embeddings/oleObject10.bin"/><Relationship Id="rId4" Type="http://schemas.openxmlformats.org/officeDocument/2006/relationships/image" Target="../media/image47.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51.jpeg"/></Relationships>
</file>

<file path=ppt/slides/_rels/slide7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51.jpeg"/><Relationship Id="rId4" Type="http://schemas.openxmlformats.org/officeDocument/2006/relationships/image" Target="../media/image52.pn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51.jpeg"/><Relationship Id="rId5" Type="http://schemas.openxmlformats.org/officeDocument/2006/relationships/image" Target="../media/image53.png"/><Relationship Id="rId4" Type="http://schemas.openxmlformats.org/officeDocument/2006/relationships/image" Target="../media/image52.png"/></Relationships>
</file>

<file path=ppt/slides/_rels/slide8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8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8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58.png"/><Relationship Id="rId4" Type="http://schemas.openxmlformats.org/officeDocument/2006/relationships/image" Target="../media/image57.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60.png"/><Relationship Id="rId4" Type="http://schemas.openxmlformats.org/officeDocument/2006/relationships/image" Target="../media/image59.png"/></Relationships>
</file>

<file path=ppt/slides/_rels/slide8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63.png"/><Relationship Id="rId5" Type="http://schemas.openxmlformats.org/officeDocument/2006/relationships/oleObject" Target="../embeddings/oleObject12.bin"/><Relationship Id="rId4" Type="http://schemas.openxmlformats.org/officeDocument/2006/relationships/image" Target="../media/image62.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67.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a:extLst>
              <a:ext uri="{FF2B5EF4-FFF2-40B4-BE49-F238E27FC236}">
                <a16:creationId xmlns:a16="http://schemas.microsoft.com/office/drawing/2014/main" xmlns="" id="{99053466-AF77-4AB7-B35F-BD23F9E9921A}"/>
              </a:ext>
            </a:extLst>
          </p:cNvPr>
          <p:cNvSpPr>
            <a:spLocks noGrp="1" noChangeArrowheads="1"/>
          </p:cNvSpPr>
          <p:nvPr>
            <p:ph type="ctrTitle"/>
          </p:nvPr>
        </p:nvSpPr>
        <p:spPr>
          <a:xfrm>
            <a:off x="533400" y="1676400"/>
            <a:ext cx="8305800" cy="1920875"/>
          </a:xfrm>
          <a:noFill/>
        </p:spPr>
        <p:txBody>
          <a:bodyPr/>
          <a:lstStyle/>
          <a:p>
            <a:pPr algn="ctr" eaLnBrk="1" hangingPunct="1"/>
            <a:r>
              <a:rPr lang="en-US" altLang="en-US" sz="3600" b="1" dirty="0"/>
              <a:t>Molecular Evolution and  Reconstruction of Evolutionary Trees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xmlns="" id="{5954AF0C-3832-493E-AAE6-FAD569FC2379}"/>
              </a:ext>
            </a:extLst>
          </p:cNvPr>
          <p:cNvSpPr>
            <a:spLocks noGrp="1" noChangeArrowheads="1"/>
          </p:cNvSpPr>
          <p:nvPr>
            <p:ph type="title"/>
          </p:nvPr>
        </p:nvSpPr>
        <p:spPr/>
        <p:txBody>
          <a:bodyPr/>
          <a:lstStyle/>
          <a:p>
            <a:pPr eaLnBrk="1" hangingPunct="1"/>
            <a:r>
              <a:rPr lang="en-US" altLang="en-US" sz="3600"/>
              <a:t>Who are closer? </a:t>
            </a:r>
          </a:p>
        </p:txBody>
      </p:sp>
      <p:pic>
        <p:nvPicPr>
          <p:cNvPr id="14339" name="Picture 3" descr="tri1">
            <a:extLst>
              <a:ext uri="{FF2B5EF4-FFF2-40B4-BE49-F238E27FC236}">
                <a16:creationId xmlns:a16="http://schemas.microsoft.com/office/drawing/2014/main" xmlns="" id="{046D0FC6-25B1-49DA-8B8E-B0E708478E6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05000" y="1295400"/>
            <a:ext cx="6096000" cy="4811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xmlns="" id="{1CACD910-3357-40D8-BBBC-6D2315AF5219}"/>
              </a:ext>
            </a:extLst>
          </p:cNvPr>
          <p:cNvSpPr>
            <a:spLocks noGrp="1" noChangeArrowheads="1"/>
          </p:cNvSpPr>
          <p:nvPr>
            <p:ph type="title"/>
          </p:nvPr>
        </p:nvSpPr>
        <p:spPr/>
        <p:txBody>
          <a:bodyPr/>
          <a:lstStyle/>
          <a:p>
            <a:pPr eaLnBrk="1" hangingPunct="1"/>
            <a:r>
              <a:rPr lang="en-US" altLang="en-US"/>
              <a:t>Nearest Neighbor Interchange (cont.)</a:t>
            </a:r>
          </a:p>
        </p:txBody>
      </p:sp>
      <p:pic>
        <p:nvPicPr>
          <p:cNvPr id="134147" name="Picture 3" descr="scan">
            <a:extLst>
              <a:ext uri="{FF2B5EF4-FFF2-40B4-BE49-F238E27FC236}">
                <a16:creationId xmlns:a16="http://schemas.microsoft.com/office/drawing/2014/main" xmlns="" id="{6BC956E3-FB5B-4B90-A0FF-636066FC5D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73355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xmlns="" id="{E4C9FD30-08E3-4E5A-92A4-CC5B23782889}"/>
              </a:ext>
            </a:extLst>
          </p:cNvPr>
          <p:cNvSpPr>
            <a:spLocks noGrp="1" noChangeArrowheads="1"/>
          </p:cNvSpPr>
          <p:nvPr>
            <p:ph type="title"/>
          </p:nvPr>
        </p:nvSpPr>
        <p:spPr/>
        <p:txBody>
          <a:bodyPr/>
          <a:lstStyle/>
          <a:p>
            <a:pPr eaLnBrk="1" hangingPunct="1"/>
            <a:r>
              <a:rPr lang="en-US" altLang="en-US" sz="3600"/>
              <a:t>Nearest Neighbor Interchange (cont.)</a:t>
            </a:r>
          </a:p>
        </p:txBody>
      </p:sp>
      <p:sp>
        <p:nvSpPr>
          <p:cNvPr id="136195" name="Rectangle 3">
            <a:extLst>
              <a:ext uri="{FF2B5EF4-FFF2-40B4-BE49-F238E27FC236}">
                <a16:creationId xmlns:a16="http://schemas.microsoft.com/office/drawing/2014/main" xmlns="" id="{A7C7FC67-066F-440C-B233-CC93B9D634BC}"/>
              </a:ext>
            </a:extLst>
          </p:cNvPr>
          <p:cNvSpPr>
            <a:spLocks noGrp="1" noChangeArrowheads="1"/>
          </p:cNvSpPr>
          <p:nvPr>
            <p:ph type="body" idx="1"/>
          </p:nvPr>
        </p:nvSpPr>
        <p:spPr>
          <a:xfrm>
            <a:off x="457200" y="1371600"/>
            <a:ext cx="7924800" cy="4724400"/>
          </a:xfrm>
        </p:spPr>
        <p:txBody>
          <a:bodyPr/>
          <a:lstStyle/>
          <a:p>
            <a:pPr eaLnBrk="1" hangingPunct="1"/>
            <a:r>
              <a:rPr lang="en-US" altLang="en-US" sz="2800"/>
              <a:t>Start with an arbitrary (random) tree and check its neighbors</a:t>
            </a:r>
          </a:p>
          <a:p>
            <a:pPr eaLnBrk="1" hangingPunct="1"/>
            <a:r>
              <a:rPr lang="en-US" altLang="en-US" sz="2800"/>
              <a:t>Move to a neighbor if it provides the best improvement in the parsimony score</a:t>
            </a:r>
          </a:p>
          <a:p>
            <a:pPr eaLnBrk="1" hangingPunct="1"/>
            <a:r>
              <a:rPr lang="en-US" altLang="zh-TW" sz="2800">
                <a:ea typeface="新細明體" panose="02020500000000000000" pitchFamily="18" charset="-120"/>
              </a:rPr>
              <a:t>No way of knowing if the result is the </a:t>
            </a:r>
            <a:r>
              <a:rPr lang="en-US" altLang="zh-TW" sz="2800" b="1">
                <a:ea typeface="新細明體" panose="02020500000000000000" pitchFamily="18" charset="-120"/>
              </a:rPr>
              <a:t>most</a:t>
            </a:r>
            <a:r>
              <a:rPr lang="en-US" altLang="zh-TW" sz="2800">
                <a:ea typeface="新細明體" panose="02020500000000000000" pitchFamily="18" charset="-120"/>
              </a:rPr>
              <a:t> </a:t>
            </a:r>
            <a:r>
              <a:rPr lang="en-US" altLang="zh-TW" sz="2800" b="1">
                <a:ea typeface="新細明體" panose="02020500000000000000" pitchFamily="18" charset="-120"/>
              </a:rPr>
              <a:t>parsimonious </a:t>
            </a:r>
            <a:r>
              <a:rPr lang="en-US" altLang="zh-TW" sz="2800">
                <a:ea typeface="新細明體" panose="02020500000000000000" pitchFamily="18" charset="-120"/>
              </a:rPr>
              <a:t>tree</a:t>
            </a:r>
          </a:p>
          <a:p>
            <a:pPr eaLnBrk="1" hangingPunct="1"/>
            <a:r>
              <a:rPr lang="en-US" altLang="zh-TW" sz="2800">
                <a:ea typeface="新細明體" panose="02020500000000000000" pitchFamily="18" charset="-120"/>
              </a:rPr>
              <a:t>Could be stuck in local optimum (like other         </a:t>
            </a:r>
            <a:r>
              <a:rPr lang="en-US" altLang="zh-TW" sz="2800" b="1">
                <a:ea typeface="新細明體" panose="02020500000000000000" pitchFamily="18" charset="-120"/>
              </a:rPr>
              <a:t>hill climbing</a:t>
            </a:r>
            <a:r>
              <a:rPr lang="en-US" altLang="zh-TW" sz="2800">
                <a:ea typeface="新細明體" panose="02020500000000000000" pitchFamily="18" charset="-120"/>
              </a:rPr>
              <a:t> algorithms)</a:t>
            </a:r>
          </a:p>
          <a:p>
            <a:pPr eaLnBrk="1" hangingPunct="1"/>
            <a:r>
              <a:rPr lang="en-US" altLang="zh-TW" sz="2800">
                <a:ea typeface="新細明體" panose="02020500000000000000" pitchFamily="18" charset="-120"/>
              </a:rPr>
              <a:t>Could be employed in more sophisticated local search algorithms like </a:t>
            </a:r>
            <a:r>
              <a:rPr lang="en-US" altLang="zh-TW" sz="2800" b="1">
                <a:ea typeface="新細明體" panose="02020500000000000000" pitchFamily="18" charset="-120"/>
              </a:rPr>
              <a:t>simulated annealing</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xmlns="" id="{809CD62C-6D5D-4186-B7CE-DF0143BC0FF6}"/>
              </a:ext>
            </a:extLst>
          </p:cNvPr>
          <p:cNvSpPr>
            <a:spLocks noGrp="1" noChangeArrowheads="1"/>
          </p:cNvSpPr>
          <p:nvPr>
            <p:ph type="title"/>
          </p:nvPr>
        </p:nvSpPr>
        <p:spPr/>
        <p:txBody>
          <a:bodyPr/>
          <a:lstStyle/>
          <a:p>
            <a:pPr eaLnBrk="1" hangingPunct="1"/>
            <a:r>
              <a:rPr lang="en-US" altLang="en-US"/>
              <a:t>Nearest Neighbor Interchange</a:t>
            </a:r>
          </a:p>
        </p:txBody>
      </p:sp>
      <p:pic>
        <p:nvPicPr>
          <p:cNvPr id="138243" name="Picture 3" descr="NNI">
            <a:extLst>
              <a:ext uri="{FF2B5EF4-FFF2-40B4-BE49-F238E27FC236}">
                <a16:creationId xmlns:a16="http://schemas.microsoft.com/office/drawing/2014/main" xmlns="" id="{2FBD3F91-AEEE-421C-8C08-199007B728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76400"/>
            <a:ext cx="758348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xmlns="" id="{BAAB3BC3-72F9-46C0-96CE-BA081AF28366}"/>
              </a:ext>
            </a:extLst>
          </p:cNvPr>
          <p:cNvSpPr>
            <a:spLocks noGrp="1" noChangeArrowheads="1"/>
          </p:cNvSpPr>
          <p:nvPr>
            <p:ph type="title"/>
          </p:nvPr>
        </p:nvSpPr>
        <p:spPr>
          <a:xfrm>
            <a:off x="457200" y="533400"/>
            <a:ext cx="8763000" cy="884238"/>
          </a:xfrm>
        </p:spPr>
        <p:txBody>
          <a:bodyPr/>
          <a:lstStyle/>
          <a:p>
            <a:pPr eaLnBrk="1" hangingPunct="1"/>
            <a:r>
              <a:rPr lang="en-US" altLang="en-US" sz="2800"/>
              <a:t>Subtree Pruning and Regrafting (or Subtree-Transfer):</a:t>
            </a:r>
            <a:br>
              <a:rPr lang="en-US" altLang="en-US" sz="2800"/>
            </a:br>
            <a:r>
              <a:rPr lang="en-US" altLang="en-US" sz="2400"/>
              <a:t>Another branch swapping algorithm</a:t>
            </a:r>
          </a:p>
        </p:txBody>
      </p:sp>
      <p:pic>
        <p:nvPicPr>
          <p:cNvPr id="140291" name="Picture 3" descr="SPR2">
            <a:extLst>
              <a:ext uri="{FF2B5EF4-FFF2-40B4-BE49-F238E27FC236}">
                <a16:creationId xmlns:a16="http://schemas.microsoft.com/office/drawing/2014/main" xmlns="" id="{96A8AF63-1220-44DC-8FA1-B9FC8953B3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65288"/>
            <a:ext cx="7086600" cy="439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2" name="Text Box 4">
            <a:extLst>
              <a:ext uri="{FF2B5EF4-FFF2-40B4-BE49-F238E27FC236}">
                <a16:creationId xmlns:a16="http://schemas.microsoft.com/office/drawing/2014/main" xmlns="" id="{285C875F-23AD-41A4-A74A-98CC5327C593}"/>
              </a:ext>
            </a:extLst>
          </p:cNvPr>
          <p:cNvSpPr txBox="1">
            <a:spLocks noChangeArrowheads="1"/>
          </p:cNvSpPr>
          <p:nvPr/>
        </p:nvSpPr>
        <p:spPr bwMode="auto">
          <a:xfrm>
            <a:off x="990600" y="6400800"/>
            <a:ext cx="4876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000" b="0">
                <a:latin typeface="Times New Roman" panose="02020603050405020304" pitchFamily="18" charset="0"/>
                <a:cs typeface="Times New Roman" panose="02020603050405020304" pitchFamily="18" charset="0"/>
              </a:rPr>
              <a:t>http://artedi.ebc.uu.se/course/BioInfo-10p-2001/Phylogeny/Phylogeny-TreeSearch/SPR.gif</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xmlns="" id="{92221332-D461-45DE-8881-4BB298BA59E4}"/>
              </a:ext>
            </a:extLst>
          </p:cNvPr>
          <p:cNvSpPr>
            <a:spLocks noGrp="1" noChangeArrowheads="1"/>
          </p:cNvSpPr>
          <p:nvPr>
            <p:ph type="title"/>
          </p:nvPr>
        </p:nvSpPr>
        <p:spPr>
          <a:xfrm>
            <a:off x="533400" y="533400"/>
            <a:ext cx="8229600" cy="884238"/>
          </a:xfrm>
        </p:spPr>
        <p:txBody>
          <a:bodyPr/>
          <a:lstStyle/>
          <a:p>
            <a:pPr eaLnBrk="1" hangingPunct="1"/>
            <a:r>
              <a:rPr lang="en-US" altLang="en-US" sz="3200"/>
              <a:t>Tree Bisection and Reconnection: </a:t>
            </a:r>
            <a:br>
              <a:rPr lang="en-US" altLang="en-US" sz="3200"/>
            </a:br>
            <a:r>
              <a:rPr lang="en-US" altLang="en-US" sz="2500"/>
              <a:t>Yet another branch swapping algorithm</a:t>
            </a:r>
            <a:endParaRPr lang="en-US" altLang="en-US"/>
          </a:p>
        </p:txBody>
      </p:sp>
      <p:pic>
        <p:nvPicPr>
          <p:cNvPr id="142339" name="Picture 3" descr="TBR">
            <a:extLst>
              <a:ext uri="{FF2B5EF4-FFF2-40B4-BE49-F238E27FC236}">
                <a16:creationId xmlns:a16="http://schemas.microsoft.com/office/drawing/2014/main" xmlns="" id="{A340349D-77FC-4D5E-B671-2D79E4CFC1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47800"/>
            <a:ext cx="777240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0" name="Text Box 4">
            <a:extLst>
              <a:ext uri="{FF2B5EF4-FFF2-40B4-BE49-F238E27FC236}">
                <a16:creationId xmlns:a16="http://schemas.microsoft.com/office/drawing/2014/main" xmlns="" id="{C7C039FE-DE9D-4C75-98E1-D43E0C3411E0}"/>
              </a:ext>
            </a:extLst>
          </p:cNvPr>
          <p:cNvSpPr txBox="1">
            <a:spLocks noChangeArrowheads="1"/>
          </p:cNvSpPr>
          <p:nvPr/>
        </p:nvSpPr>
        <p:spPr bwMode="auto">
          <a:xfrm>
            <a:off x="914400" y="2590800"/>
            <a:ext cx="3048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accent2"/>
              </a:buClr>
              <a:buFont typeface="Wingdings" panose="05000000000000000000" pitchFamily="2" charset="2"/>
              <a:buChar char="w"/>
            </a:pPr>
            <a:r>
              <a:rPr lang="en-US" altLang="en-US" sz="3200" b="0">
                <a:latin typeface="Times New Roman" panose="02020603050405020304" pitchFamily="18" charset="0"/>
                <a:cs typeface="Times New Roman" panose="02020603050405020304" pitchFamily="18" charset="0"/>
              </a:rPr>
              <a:t>Most extensive swapping routine</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5">
            <a:extLst>
              <a:ext uri="{FF2B5EF4-FFF2-40B4-BE49-F238E27FC236}">
                <a16:creationId xmlns:a16="http://schemas.microsoft.com/office/drawing/2014/main" xmlns="" id="{A0931462-8AFD-4786-B6DD-31D7F50E923B}"/>
              </a:ext>
            </a:extLst>
          </p:cNvPr>
          <p:cNvSpPr>
            <a:spLocks noGrp="1" noChangeArrowheads="1"/>
          </p:cNvSpPr>
          <p:nvPr>
            <p:ph type="title"/>
          </p:nvPr>
        </p:nvSpPr>
        <p:spPr/>
        <p:txBody>
          <a:bodyPr/>
          <a:lstStyle/>
          <a:p>
            <a:pPr eaLnBrk="1" hangingPunct="1"/>
            <a:r>
              <a:rPr lang="en-US" altLang="en-US" dirty="0"/>
              <a:t> Maximum</a:t>
            </a:r>
            <a:r>
              <a:rPr lang="en-US" altLang="en-US" baseline="0" dirty="0"/>
              <a:t> Likelihood</a:t>
            </a:r>
            <a:endParaRPr lang="en-US" altLang="en-US" dirty="0"/>
          </a:p>
        </p:txBody>
      </p:sp>
      <p:pic>
        <p:nvPicPr>
          <p:cNvPr id="144387" name="Picture 6" descr="Pages from phylogeny-slides_Page_01">
            <a:extLst>
              <a:ext uri="{FF2B5EF4-FFF2-40B4-BE49-F238E27FC236}">
                <a16:creationId xmlns:a16="http://schemas.microsoft.com/office/drawing/2014/main" xmlns="" id="{DD7294A4-D302-422D-AB37-8331E5C8AB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10061576" cy="777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8" name="Rectangle 7">
            <a:extLst>
              <a:ext uri="{FF2B5EF4-FFF2-40B4-BE49-F238E27FC236}">
                <a16:creationId xmlns:a16="http://schemas.microsoft.com/office/drawing/2014/main" xmlns="" id="{C0A1CB11-5A04-47CC-8D33-8AE9F2FA5E6D}"/>
              </a:ext>
            </a:extLst>
          </p:cNvPr>
          <p:cNvSpPr>
            <a:spLocks noChangeArrowheads="1"/>
          </p:cNvSpPr>
          <p:nvPr/>
        </p:nvSpPr>
        <p:spPr bwMode="auto">
          <a:xfrm>
            <a:off x="2209800" y="5257800"/>
            <a:ext cx="1524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xmlns="" id="{F3514595-0A18-4EB2-B93E-057FD50B1157}"/>
              </a:ext>
            </a:extLst>
          </p:cNvPr>
          <p:cNvSpPr>
            <a:spLocks noGrp="1" noChangeArrowheads="1"/>
          </p:cNvSpPr>
          <p:nvPr>
            <p:ph type="title"/>
          </p:nvPr>
        </p:nvSpPr>
        <p:spPr/>
        <p:txBody>
          <a:bodyPr/>
          <a:lstStyle/>
          <a:p>
            <a:pPr eaLnBrk="1" hangingPunct="1"/>
            <a:r>
              <a:rPr lang="da-DK" altLang="en-US" dirty="0"/>
              <a:t>A Nucleotide Substitution Model </a:t>
            </a:r>
          </a:p>
        </p:txBody>
      </p:sp>
      <p:sp>
        <p:nvSpPr>
          <p:cNvPr id="146435" name="Rectangle 3">
            <a:extLst>
              <a:ext uri="{FF2B5EF4-FFF2-40B4-BE49-F238E27FC236}">
                <a16:creationId xmlns:a16="http://schemas.microsoft.com/office/drawing/2014/main" xmlns="" id="{BD6C7F1B-80B8-4546-B6A5-A3735563819E}"/>
              </a:ext>
            </a:extLst>
          </p:cNvPr>
          <p:cNvSpPr>
            <a:spLocks noGrp="1" noChangeArrowheads="1"/>
          </p:cNvSpPr>
          <p:nvPr>
            <p:ph type="body" sz="half" idx="1"/>
          </p:nvPr>
        </p:nvSpPr>
        <p:spPr>
          <a:xfrm>
            <a:off x="457200" y="1143000"/>
            <a:ext cx="8458200" cy="4302125"/>
          </a:xfrm>
        </p:spPr>
        <p:txBody>
          <a:bodyPr/>
          <a:lstStyle/>
          <a:p>
            <a:pPr eaLnBrk="1" hangingPunct="1">
              <a:buFontTx/>
              <a:buNone/>
            </a:pPr>
            <a:endParaRPr lang="da-DK" altLang="en-US" sz="2000"/>
          </a:p>
          <a:p>
            <a:pPr eaLnBrk="1" hangingPunct="1"/>
            <a:r>
              <a:rPr lang="da-DK" altLang="en-US" sz="2000"/>
              <a:t>Assume same rates for A</a:t>
            </a:r>
            <a:r>
              <a:rPr lang="da-DK" altLang="en-US" sz="2000">
                <a:sym typeface="Wingdings" panose="05000000000000000000" pitchFamily="2" charset="2"/>
              </a:rPr>
              <a:t>B and BA</a:t>
            </a:r>
          </a:p>
          <a:p>
            <a:pPr eaLnBrk="1" hangingPunct="1"/>
            <a:r>
              <a:rPr lang="da-DK" altLang="en-US" sz="2000">
                <a:sym typeface="Wingdings" panose="05000000000000000000" pitchFamily="2" charset="2"/>
              </a:rPr>
              <a:t>Assume all mutations equally likely: Rate </a:t>
            </a:r>
            <a:r>
              <a:rPr lang="el-GR" altLang="en-US" sz="2000"/>
              <a:t>α</a:t>
            </a:r>
            <a:endParaRPr lang="da-DK" altLang="en-US" sz="2000"/>
          </a:p>
          <a:p>
            <a:pPr eaLnBrk="1" hangingPunct="1"/>
            <a:r>
              <a:rPr lang="da-DK" altLang="en-US" sz="2000"/>
              <a:t>The </a:t>
            </a:r>
            <a:r>
              <a:rPr lang="da-DK" altLang="en-US" sz="2000" i="1"/>
              <a:t>Jukes-Cantor (JC) </a:t>
            </a:r>
            <a:r>
              <a:rPr lang="da-DK" altLang="en-US" sz="2000"/>
              <a:t>model is given below</a:t>
            </a:r>
          </a:p>
          <a:p>
            <a:pPr eaLnBrk="1" hangingPunct="1"/>
            <a:r>
              <a:rPr lang="da-DK" altLang="en-US" sz="2000"/>
              <a:t>Another popular (more general) model is </a:t>
            </a:r>
            <a:r>
              <a:rPr lang="da-DK" altLang="en-US" sz="2000" i="1"/>
              <a:t>Kimura 2-parameter</a:t>
            </a:r>
            <a:r>
              <a:rPr lang="da-DK" altLang="en-US" sz="2000"/>
              <a:t> </a:t>
            </a:r>
            <a:r>
              <a:rPr lang="da-DK" altLang="en-US" sz="2000" i="1"/>
              <a:t>(K2P)</a:t>
            </a:r>
          </a:p>
        </p:txBody>
      </p:sp>
      <p:graphicFrame>
        <p:nvGraphicFramePr>
          <p:cNvPr id="428084" name="Group 52">
            <a:extLst>
              <a:ext uri="{FF2B5EF4-FFF2-40B4-BE49-F238E27FC236}">
                <a16:creationId xmlns:a16="http://schemas.microsoft.com/office/drawing/2014/main" xmlns="" id="{CCC522E6-1485-4BF8-BD80-C459EA1FFEA3}"/>
              </a:ext>
            </a:extLst>
          </p:cNvPr>
          <p:cNvGraphicFramePr>
            <a:graphicFrameLocks noGrp="1"/>
          </p:cNvGraphicFramePr>
          <p:nvPr>
            <p:ph sz="half" idx="2"/>
            <p:extLst>
              <p:ext uri="{D42A27DB-BD31-4B8C-83A1-F6EECF244321}">
                <p14:modId xmlns:p14="http://schemas.microsoft.com/office/powerpoint/2010/main" val="1204235097"/>
              </p:ext>
            </p:extLst>
          </p:nvPr>
        </p:nvGraphicFramePr>
        <p:xfrm>
          <a:off x="2819400" y="3429000"/>
          <a:ext cx="3190875" cy="2584451"/>
        </p:xfrm>
        <a:graphic>
          <a:graphicData uri="http://schemas.openxmlformats.org/drawingml/2006/table">
            <a:tbl>
              <a:tblPr firstRow="1"/>
              <a:tblGrid>
                <a:gridCol w="419100">
                  <a:extLst>
                    <a:ext uri="{9D8B030D-6E8A-4147-A177-3AD203B41FA5}">
                      <a16:colId xmlns:a16="http://schemas.microsoft.com/office/drawing/2014/main" xmlns="" val="20000"/>
                    </a:ext>
                  </a:extLst>
                </a:gridCol>
                <a:gridCol w="671513">
                  <a:extLst>
                    <a:ext uri="{9D8B030D-6E8A-4147-A177-3AD203B41FA5}">
                      <a16:colId xmlns:a16="http://schemas.microsoft.com/office/drawing/2014/main" xmlns="" val="20001"/>
                    </a:ext>
                  </a:extLst>
                </a:gridCol>
                <a:gridCol w="669925">
                  <a:extLst>
                    <a:ext uri="{9D8B030D-6E8A-4147-A177-3AD203B41FA5}">
                      <a16:colId xmlns:a16="http://schemas.microsoft.com/office/drawing/2014/main" xmlns="" val="20002"/>
                    </a:ext>
                  </a:extLst>
                </a:gridCol>
                <a:gridCol w="666750">
                  <a:extLst>
                    <a:ext uri="{9D8B030D-6E8A-4147-A177-3AD203B41FA5}">
                      <a16:colId xmlns:a16="http://schemas.microsoft.com/office/drawing/2014/main" xmlns="" val="20003"/>
                    </a:ext>
                  </a:extLst>
                </a:gridCol>
                <a:gridCol w="763587">
                  <a:extLst>
                    <a:ext uri="{9D8B030D-6E8A-4147-A177-3AD203B41FA5}">
                      <a16:colId xmlns:a16="http://schemas.microsoft.com/office/drawing/2014/main" xmlns="" val="20004"/>
                    </a:ext>
                  </a:extLst>
                </a:gridCol>
              </a:tblGrid>
              <a:tr h="454025">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US"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0000" marR="90000" marT="46800" marB="46800" anchor="ct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da-DK"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p>
                  </a:txBody>
                  <a:tcPr marL="90000" marR="90000" marT="46800" marB="46800" anchor="ct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da-DK"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p>
                  </a:txBody>
                  <a:tcPr marL="90000" marR="90000" marT="46800" marB="46800" anchor="ct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da-DK"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rPr>
                        <a:t>G</a:t>
                      </a:r>
                    </a:p>
                  </a:txBody>
                  <a:tcPr marL="90000" marR="90000" marT="46800" marB="46800" anchor="ct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da-DK"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p>
                  </a:txBody>
                  <a:tcPr marL="90000" marR="90000" marT="46800" marB="46800" anchor="ct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41338">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da-DK"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p>
                  </a:txBody>
                  <a:tcPr marL="90000" marR="90000" marT="46800" marB="46800"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da-DK"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rPr>
                        <a:t>-3</a:t>
                      </a:r>
                      <a:r>
                        <a:rPr kumimoji="0" lang="el-GR"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rPr>
                        <a:t>α</a:t>
                      </a:r>
                      <a:endParaRPr kumimoji="0" lang="da-DK"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l-GR"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rPr>
                        <a:t>α</a:t>
                      </a:r>
                      <a:endParaRPr kumimoji="0" lang="da-DK"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l-GR"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rPr>
                        <a:t>α</a:t>
                      </a:r>
                      <a:endParaRPr kumimoji="0" lang="da-DK"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l-GR"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rPr>
                        <a:t>α</a:t>
                      </a:r>
                      <a:endParaRPr kumimoji="0" lang="da-DK"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30225">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da-DK"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p>
                  </a:txBody>
                  <a:tcPr marL="90000" marR="90000" marT="46800" marB="4680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l-GR"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rPr>
                        <a:t>α</a:t>
                      </a:r>
                      <a:endParaRPr kumimoji="0" lang="da-DK"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da-DK"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rPr>
                        <a:t>-3</a:t>
                      </a:r>
                      <a:r>
                        <a:rPr kumimoji="0" lang="el-GR"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rPr>
                        <a:t>α</a:t>
                      </a:r>
                      <a:endParaRPr kumimoji="0" lang="da-DK"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l-GR"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rPr>
                        <a:t>α</a:t>
                      </a:r>
                      <a:endParaRPr kumimoji="0" lang="da-DK"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l-GR"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rPr>
                        <a:t>α</a:t>
                      </a:r>
                      <a:endParaRPr kumimoji="0" lang="da-DK"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28638">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da-DK"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rPr>
                        <a:t>G</a:t>
                      </a:r>
                    </a:p>
                  </a:txBody>
                  <a:tcPr marL="90000" marR="90000" marT="46800" marB="4680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l-GR"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rPr>
                        <a:t>α</a:t>
                      </a:r>
                      <a:endParaRPr kumimoji="0" lang="da-DK"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l-GR"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rPr>
                        <a:t>α</a:t>
                      </a:r>
                      <a:endParaRPr kumimoji="0" lang="da-DK"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da-DK"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rPr>
                        <a:t>-3</a:t>
                      </a:r>
                      <a:r>
                        <a:rPr kumimoji="0" lang="el-GR"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rPr>
                        <a:t>α</a:t>
                      </a:r>
                      <a:endParaRPr kumimoji="0" lang="da-DK"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l-GR"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rPr>
                        <a:t>α</a:t>
                      </a:r>
                      <a:endParaRPr kumimoji="0" lang="da-DK"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30225">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da-DK"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p>
                  </a:txBody>
                  <a:tcPr marL="90000" marR="90000" marT="46800" marB="46800" anchor="ct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l-GR"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rPr>
                        <a:t>α</a:t>
                      </a:r>
                      <a:endParaRPr kumimoji="0" lang="da-DK"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l-GR"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rPr>
                        <a:t>α</a:t>
                      </a:r>
                      <a:endParaRPr kumimoji="0" lang="da-DK"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l-GR"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rPr>
                        <a:t>α</a:t>
                      </a:r>
                      <a:endParaRPr kumimoji="0" lang="da-DK"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da-DK" altLang="en-US" sz="1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a:t>
                      </a:r>
                      <a:r>
                        <a:rPr kumimoji="0" lang="el-GR" altLang="en-US" sz="1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α</a:t>
                      </a:r>
                      <a:endParaRPr kumimoji="0" lang="da-DK" altLang="en-US" sz="1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xmlns="" id="{99538468-A31A-440F-ADF7-642C32519064}"/>
              </a:ext>
            </a:extLst>
          </p:cNvPr>
          <p:cNvSpPr>
            <a:spLocks noGrp="1" noChangeArrowheads="1"/>
          </p:cNvSpPr>
          <p:nvPr>
            <p:ph type="title"/>
          </p:nvPr>
        </p:nvSpPr>
        <p:spPr/>
        <p:txBody>
          <a:bodyPr/>
          <a:lstStyle/>
          <a:p>
            <a:pPr eaLnBrk="1" hangingPunct="1"/>
            <a:r>
              <a:rPr lang="en-US" altLang="en-US" dirty="0"/>
              <a:t>Maximum Likelihood</a:t>
            </a:r>
          </a:p>
        </p:txBody>
      </p:sp>
      <p:pic>
        <p:nvPicPr>
          <p:cNvPr id="147459" name="Picture 4" descr="Pages from phylogeny-slides_Page_02">
            <a:extLst>
              <a:ext uri="{FF2B5EF4-FFF2-40B4-BE49-F238E27FC236}">
                <a16:creationId xmlns:a16="http://schemas.microsoft.com/office/drawing/2014/main" xmlns="" id="{7FB30506-8787-4352-8CCC-C0C648977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88" y="-458788"/>
            <a:ext cx="10061576" cy="777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xmlns="" id="{1FB1F001-E449-49F9-B5E9-C3F15E8502B6}"/>
              </a:ext>
            </a:extLst>
          </p:cNvPr>
          <p:cNvSpPr>
            <a:spLocks noGrp="1" noChangeArrowheads="1"/>
          </p:cNvSpPr>
          <p:nvPr>
            <p:ph type="title"/>
          </p:nvPr>
        </p:nvSpPr>
        <p:spPr/>
        <p:txBody>
          <a:bodyPr/>
          <a:lstStyle/>
          <a:p>
            <a:pPr eaLnBrk="1" hangingPunct="1"/>
            <a:r>
              <a:rPr lang="en-US" altLang="en-US" dirty="0"/>
              <a:t>Maximum Likelihood</a:t>
            </a:r>
          </a:p>
        </p:txBody>
      </p:sp>
      <p:pic>
        <p:nvPicPr>
          <p:cNvPr id="149507" name="Picture 4" descr="Pages from phylogeny-slides_Page_03">
            <a:extLst>
              <a:ext uri="{FF2B5EF4-FFF2-40B4-BE49-F238E27FC236}">
                <a16:creationId xmlns:a16="http://schemas.microsoft.com/office/drawing/2014/main" xmlns="" id="{CBE2BFD8-E66A-4FEC-BE98-CCDFC5C003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88" y="-458788"/>
            <a:ext cx="10061576" cy="777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8" name="Rectangle 5">
            <a:extLst>
              <a:ext uri="{FF2B5EF4-FFF2-40B4-BE49-F238E27FC236}">
                <a16:creationId xmlns:a16="http://schemas.microsoft.com/office/drawing/2014/main" xmlns="" id="{F5942A2A-6D6E-4973-8DFE-3D17E636A590}"/>
              </a:ext>
            </a:extLst>
          </p:cNvPr>
          <p:cNvSpPr>
            <a:spLocks noChangeArrowheads="1"/>
          </p:cNvSpPr>
          <p:nvPr/>
        </p:nvSpPr>
        <p:spPr bwMode="auto">
          <a:xfrm>
            <a:off x="2895600" y="5715000"/>
            <a:ext cx="1524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xmlns="" id="{6581BBA5-DF2B-494D-83FB-239BE0E17506}"/>
              </a:ext>
            </a:extLst>
          </p:cNvPr>
          <p:cNvSpPr>
            <a:spLocks noGrp="1" noChangeArrowheads="1"/>
          </p:cNvSpPr>
          <p:nvPr>
            <p:ph type="title"/>
          </p:nvPr>
        </p:nvSpPr>
        <p:spPr/>
        <p:txBody>
          <a:bodyPr/>
          <a:lstStyle/>
          <a:p>
            <a:pPr eaLnBrk="1" hangingPunct="1"/>
            <a:r>
              <a:rPr lang="en-US" altLang="en-US" dirty="0"/>
              <a:t> Maximum Likelihood</a:t>
            </a:r>
          </a:p>
        </p:txBody>
      </p:sp>
      <p:pic>
        <p:nvPicPr>
          <p:cNvPr id="151555" name="Picture 4" descr="Pages from phylogeny-slides_Page_04">
            <a:extLst>
              <a:ext uri="{FF2B5EF4-FFF2-40B4-BE49-F238E27FC236}">
                <a16:creationId xmlns:a16="http://schemas.microsoft.com/office/drawing/2014/main" xmlns="" id="{0C296981-7795-43AC-8C3C-8D0080B835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88" y="-458788"/>
            <a:ext cx="10061576" cy="777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29229BCB-718F-4F0F-93E4-5D3F3C37A3B8}"/>
              </a:ext>
            </a:extLst>
          </p:cNvPr>
          <p:cNvSpPr>
            <a:spLocks noGrp="1" noChangeArrowheads="1"/>
          </p:cNvSpPr>
          <p:nvPr>
            <p:ph type="title"/>
          </p:nvPr>
        </p:nvSpPr>
        <p:spPr/>
        <p:txBody>
          <a:bodyPr/>
          <a:lstStyle/>
          <a:p>
            <a:pPr eaLnBrk="1" hangingPunct="1"/>
            <a:r>
              <a:rPr lang="en-US" altLang="en-US" sz="3600"/>
              <a:t>Human-Chimpanzee Split?</a:t>
            </a:r>
          </a:p>
        </p:txBody>
      </p:sp>
      <p:pic>
        <p:nvPicPr>
          <p:cNvPr id="15363" name="Picture 3" descr="hc">
            <a:extLst>
              <a:ext uri="{FF2B5EF4-FFF2-40B4-BE49-F238E27FC236}">
                <a16:creationId xmlns:a16="http://schemas.microsoft.com/office/drawing/2014/main" xmlns="" id="{842D59F6-7D3D-475D-AB74-C8979379FE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71600" y="1181100"/>
            <a:ext cx="6386513" cy="4781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xmlns="" id="{27EC34F7-F735-46F8-8927-6EC012A2CBC8}"/>
              </a:ext>
            </a:extLst>
          </p:cNvPr>
          <p:cNvSpPr>
            <a:spLocks noGrp="1" noChangeArrowheads="1"/>
          </p:cNvSpPr>
          <p:nvPr>
            <p:ph type="title"/>
          </p:nvPr>
        </p:nvSpPr>
        <p:spPr/>
        <p:txBody>
          <a:bodyPr/>
          <a:lstStyle/>
          <a:p>
            <a:pPr eaLnBrk="1" hangingPunct="1"/>
            <a:r>
              <a:rPr lang="en-US" altLang="en-US" dirty="0"/>
              <a:t>Assessing Reliability</a:t>
            </a:r>
            <a:r>
              <a:rPr lang="en-US" altLang="en-US" baseline="0" dirty="0"/>
              <a:t>: Bootstrap</a:t>
            </a:r>
            <a:endParaRPr lang="en-US" altLang="en-US" dirty="0"/>
          </a:p>
        </p:txBody>
      </p:sp>
      <p:pic>
        <p:nvPicPr>
          <p:cNvPr id="153603" name="Picture 4" descr="Pages from phylogeny-slides_Page_05">
            <a:extLst>
              <a:ext uri="{FF2B5EF4-FFF2-40B4-BE49-F238E27FC236}">
                <a16:creationId xmlns:a16="http://schemas.microsoft.com/office/drawing/2014/main" xmlns="" id="{8DC1B7DD-BCE3-4799-A09D-6977077C3B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88" y="-458788"/>
            <a:ext cx="10061576" cy="777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xmlns="" id="{E41E7ABE-7466-43E0-A05B-F569D5604C8C}"/>
              </a:ext>
            </a:extLst>
          </p:cNvPr>
          <p:cNvSpPr>
            <a:spLocks noGrp="1" noChangeArrowheads="1"/>
          </p:cNvSpPr>
          <p:nvPr>
            <p:ph type="title"/>
          </p:nvPr>
        </p:nvSpPr>
        <p:spPr/>
        <p:txBody>
          <a:bodyPr/>
          <a:lstStyle/>
          <a:p>
            <a:pPr eaLnBrk="1" hangingPunct="1"/>
            <a:r>
              <a:rPr lang="en-US" altLang="en-US" dirty="0"/>
              <a:t>Assessing</a:t>
            </a:r>
            <a:r>
              <a:rPr lang="en-US" altLang="en-US" baseline="0" dirty="0"/>
              <a:t> Reliability: Bootstrap</a:t>
            </a:r>
            <a:endParaRPr lang="en-US" altLang="en-US" dirty="0"/>
          </a:p>
        </p:txBody>
      </p:sp>
      <p:pic>
        <p:nvPicPr>
          <p:cNvPr id="155651" name="Picture 4" descr="Pages from phylogeny-slides_Page_06">
            <a:extLst>
              <a:ext uri="{FF2B5EF4-FFF2-40B4-BE49-F238E27FC236}">
                <a16:creationId xmlns:a16="http://schemas.microsoft.com/office/drawing/2014/main" xmlns="" id="{C8CED8C8-5A68-4806-B3BC-437C253713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88" y="-458788"/>
            <a:ext cx="10061576" cy="777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xmlns="" id="{3A7EF2E4-7892-47CC-B0A8-D824B2EDAD99}"/>
              </a:ext>
            </a:extLst>
          </p:cNvPr>
          <p:cNvSpPr>
            <a:spLocks noGrp="1" noChangeArrowheads="1"/>
          </p:cNvSpPr>
          <p:nvPr>
            <p:ph type="title"/>
          </p:nvPr>
        </p:nvSpPr>
        <p:spPr/>
        <p:txBody>
          <a:bodyPr/>
          <a:lstStyle/>
          <a:p>
            <a:pPr eaLnBrk="1" hangingPunct="1"/>
            <a:r>
              <a:rPr lang="en-US" altLang="en-US" dirty="0"/>
              <a:t>Assessing</a:t>
            </a:r>
            <a:r>
              <a:rPr lang="en-US" altLang="en-US" baseline="0" dirty="0"/>
              <a:t> Reliability: Bootstrap</a:t>
            </a:r>
            <a:endParaRPr lang="en-US" altLang="en-US" dirty="0"/>
          </a:p>
        </p:txBody>
      </p:sp>
      <p:pic>
        <p:nvPicPr>
          <p:cNvPr id="157699" name="Picture 4" descr="Pages from phylogeny-slides_Page_07">
            <a:extLst>
              <a:ext uri="{FF2B5EF4-FFF2-40B4-BE49-F238E27FC236}">
                <a16:creationId xmlns:a16="http://schemas.microsoft.com/office/drawing/2014/main" xmlns="" id="{30041B8F-011F-4C17-9FCA-E73178609E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88" y="-458788"/>
            <a:ext cx="10061576" cy="777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xmlns="" id="{AEDF2C69-447B-409A-85DA-20AF6704C120}"/>
              </a:ext>
            </a:extLst>
          </p:cNvPr>
          <p:cNvSpPr>
            <a:spLocks noGrp="1" noChangeArrowheads="1"/>
          </p:cNvSpPr>
          <p:nvPr>
            <p:ph type="title"/>
          </p:nvPr>
        </p:nvSpPr>
        <p:spPr/>
        <p:txBody>
          <a:bodyPr/>
          <a:lstStyle/>
          <a:p>
            <a:pPr eaLnBrk="1" hangingPunct="1"/>
            <a:r>
              <a:rPr lang="en-US" altLang="en-US" dirty="0"/>
              <a:t>Assessing Reliability: Bootstrap</a:t>
            </a:r>
          </a:p>
        </p:txBody>
      </p:sp>
      <p:pic>
        <p:nvPicPr>
          <p:cNvPr id="159747" name="Picture 4" descr="Pages from phylogeny-slides_Page_08">
            <a:extLst>
              <a:ext uri="{FF2B5EF4-FFF2-40B4-BE49-F238E27FC236}">
                <a16:creationId xmlns:a16="http://schemas.microsoft.com/office/drawing/2014/main" xmlns="" id="{9B65C799-2573-4597-B9CB-C0284D92F2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88" y="-458788"/>
            <a:ext cx="10061576" cy="777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xmlns="" id="{88AB01DF-DA3D-45FF-B148-FBC69CCA958C}"/>
              </a:ext>
            </a:extLst>
          </p:cNvPr>
          <p:cNvSpPr>
            <a:spLocks noGrp="1" noChangeArrowheads="1"/>
          </p:cNvSpPr>
          <p:nvPr>
            <p:ph type="title"/>
          </p:nvPr>
        </p:nvSpPr>
        <p:spPr/>
        <p:txBody>
          <a:bodyPr/>
          <a:lstStyle/>
          <a:p>
            <a:pPr eaLnBrk="1" hangingPunct="1"/>
            <a:r>
              <a:rPr lang="en-US" altLang="en-US" dirty="0"/>
              <a:t> Phylogeny</a:t>
            </a:r>
            <a:r>
              <a:rPr lang="en-US" altLang="en-US" baseline="0" dirty="0"/>
              <a:t> Flowchart</a:t>
            </a:r>
            <a:endParaRPr lang="en-US" altLang="en-US" dirty="0"/>
          </a:p>
        </p:txBody>
      </p:sp>
      <p:pic>
        <p:nvPicPr>
          <p:cNvPr id="161795" name="Picture 4" descr="Pages from phylogeny-slides_Page_09">
            <a:extLst>
              <a:ext uri="{FF2B5EF4-FFF2-40B4-BE49-F238E27FC236}">
                <a16:creationId xmlns:a16="http://schemas.microsoft.com/office/drawing/2014/main" xmlns="" id="{4DD07F03-A451-42A6-8AE1-01EF35F587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88" y="-458788"/>
            <a:ext cx="10061576" cy="777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xmlns="" id="{35D4170A-4A85-4F52-8472-1D0DD43B70FE}"/>
              </a:ext>
            </a:extLst>
          </p:cNvPr>
          <p:cNvSpPr>
            <a:spLocks noGrp="1" noChangeArrowheads="1"/>
          </p:cNvSpPr>
          <p:nvPr>
            <p:ph type="title"/>
          </p:nvPr>
        </p:nvSpPr>
        <p:spPr/>
        <p:txBody>
          <a:bodyPr/>
          <a:lstStyle/>
          <a:p>
            <a:pPr eaLnBrk="1" hangingPunct="1"/>
            <a:r>
              <a:rPr lang="en-US" altLang="en-US" dirty="0"/>
              <a:t>Homoplasy</a:t>
            </a:r>
          </a:p>
        </p:txBody>
      </p:sp>
      <p:sp>
        <p:nvSpPr>
          <p:cNvPr id="163843" name="Rectangle 3">
            <a:extLst>
              <a:ext uri="{FF2B5EF4-FFF2-40B4-BE49-F238E27FC236}">
                <a16:creationId xmlns:a16="http://schemas.microsoft.com/office/drawing/2014/main" xmlns="" id="{D0B93A38-6876-4693-B1CF-93980DC8B4D5}"/>
              </a:ext>
            </a:extLst>
          </p:cNvPr>
          <p:cNvSpPr>
            <a:spLocks noGrp="1" noChangeArrowheads="1"/>
          </p:cNvSpPr>
          <p:nvPr>
            <p:ph type="body" idx="1"/>
          </p:nvPr>
        </p:nvSpPr>
        <p:spPr/>
        <p:txBody>
          <a:bodyPr/>
          <a:lstStyle/>
          <a:p>
            <a:pPr eaLnBrk="1" hangingPunct="1">
              <a:lnSpc>
                <a:spcPct val="90000"/>
              </a:lnSpc>
            </a:pPr>
            <a:r>
              <a:rPr lang="en-US" altLang="en-US" sz="2600" dirty="0"/>
              <a:t>Given:</a:t>
            </a:r>
          </a:p>
          <a:p>
            <a:pPr marL="742950" lvl="1" indent="-285750" eaLnBrk="1" hangingPunct="1">
              <a:lnSpc>
                <a:spcPct val="90000"/>
              </a:lnSpc>
            </a:pPr>
            <a:r>
              <a:rPr lang="en-US" altLang="en-US" sz="2200" dirty="0"/>
              <a:t>1: CAGCAGCAG</a:t>
            </a:r>
          </a:p>
          <a:p>
            <a:pPr marL="742950" lvl="1" indent="-285750" eaLnBrk="1" hangingPunct="1">
              <a:lnSpc>
                <a:spcPct val="90000"/>
              </a:lnSpc>
            </a:pPr>
            <a:r>
              <a:rPr lang="en-US" altLang="en-US" sz="2200" dirty="0"/>
              <a:t>2: CAGCAGCAG</a:t>
            </a:r>
          </a:p>
          <a:p>
            <a:pPr marL="742950" lvl="1" indent="-285750" eaLnBrk="1" hangingPunct="1">
              <a:lnSpc>
                <a:spcPct val="90000"/>
              </a:lnSpc>
            </a:pPr>
            <a:r>
              <a:rPr lang="en-US" altLang="en-US" sz="2200" dirty="0"/>
              <a:t>3: CAGCAGCAGCAG</a:t>
            </a:r>
          </a:p>
          <a:p>
            <a:pPr marL="742950" lvl="1" indent="-285750" eaLnBrk="1" hangingPunct="1">
              <a:lnSpc>
                <a:spcPct val="90000"/>
              </a:lnSpc>
            </a:pPr>
            <a:r>
              <a:rPr lang="en-US" altLang="en-US" sz="2200" dirty="0"/>
              <a:t>4: CAGCAGCAG</a:t>
            </a:r>
          </a:p>
          <a:p>
            <a:pPr marL="742950" lvl="1" indent="-285750" eaLnBrk="1" hangingPunct="1">
              <a:lnSpc>
                <a:spcPct val="90000"/>
              </a:lnSpc>
            </a:pPr>
            <a:r>
              <a:rPr lang="en-US" altLang="en-US" sz="2200" dirty="0"/>
              <a:t>5: CAGCAGCAG</a:t>
            </a:r>
          </a:p>
          <a:p>
            <a:pPr marL="742950" lvl="1" indent="-285750" eaLnBrk="1" hangingPunct="1">
              <a:lnSpc>
                <a:spcPct val="90000"/>
              </a:lnSpc>
            </a:pPr>
            <a:r>
              <a:rPr lang="en-US" altLang="en-US" sz="2200" dirty="0"/>
              <a:t>6: CAGCAGCAG</a:t>
            </a:r>
          </a:p>
          <a:p>
            <a:pPr marL="742950" lvl="1" indent="-285750" eaLnBrk="1" hangingPunct="1">
              <a:lnSpc>
                <a:spcPct val="90000"/>
              </a:lnSpc>
            </a:pPr>
            <a:r>
              <a:rPr lang="en-US" altLang="en-US" sz="2200" dirty="0"/>
              <a:t>7: CAGCAGCAGCAG</a:t>
            </a:r>
          </a:p>
          <a:p>
            <a:pPr eaLnBrk="1" hangingPunct="1">
              <a:lnSpc>
                <a:spcPct val="90000"/>
              </a:lnSpc>
            </a:pPr>
            <a:r>
              <a:rPr lang="en-US" altLang="en-US" sz="2600" dirty="0"/>
              <a:t>Most would group 1, 2, 4, 5, and 6 as having evolved from a common ancestor, with a single mutation leading to the presence of 3 and 7</a:t>
            </a:r>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5890" name="Picture 2">
            <a:extLst>
              <a:ext uri="{FF2B5EF4-FFF2-40B4-BE49-F238E27FC236}">
                <a16:creationId xmlns:a16="http://schemas.microsoft.com/office/drawing/2014/main" xmlns="" id="{32080A61-E2BD-42CC-B58F-272B5A32E8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457450"/>
            <a:ext cx="6781800" cy="364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5891" name="Rectangle 3">
            <a:extLst>
              <a:ext uri="{FF2B5EF4-FFF2-40B4-BE49-F238E27FC236}">
                <a16:creationId xmlns:a16="http://schemas.microsoft.com/office/drawing/2014/main" xmlns="" id="{2A5762DF-1255-468C-B1FE-D8A8E732224A}"/>
              </a:ext>
            </a:extLst>
          </p:cNvPr>
          <p:cNvSpPr>
            <a:spLocks noGrp="1" noChangeArrowheads="1"/>
          </p:cNvSpPr>
          <p:nvPr>
            <p:ph type="title"/>
          </p:nvPr>
        </p:nvSpPr>
        <p:spPr/>
        <p:txBody>
          <a:bodyPr/>
          <a:lstStyle/>
          <a:p>
            <a:pPr eaLnBrk="1" hangingPunct="1"/>
            <a:r>
              <a:rPr lang="en-US" altLang="en-US"/>
              <a:t>Homoplasy</a:t>
            </a:r>
          </a:p>
        </p:txBody>
      </p:sp>
      <p:sp>
        <p:nvSpPr>
          <p:cNvPr id="165892" name="Rectangle 4">
            <a:extLst>
              <a:ext uri="{FF2B5EF4-FFF2-40B4-BE49-F238E27FC236}">
                <a16:creationId xmlns:a16="http://schemas.microsoft.com/office/drawing/2014/main" xmlns="" id="{8C3F003B-5C68-4237-844D-88ED39D757E1}"/>
              </a:ext>
            </a:extLst>
          </p:cNvPr>
          <p:cNvSpPr>
            <a:spLocks noGrp="1" noChangeArrowheads="1"/>
          </p:cNvSpPr>
          <p:nvPr>
            <p:ph type="body" idx="1"/>
          </p:nvPr>
        </p:nvSpPr>
        <p:spPr/>
        <p:txBody>
          <a:bodyPr/>
          <a:lstStyle/>
          <a:p>
            <a:pPr eaLnBrk="1" hangingPunct="1"/>
            <a:r>
              <a:rPr lang="en-US" altLang="en-US" sz="2600"/>
              <a:t>But what if this was the real tree?</a:t>
            </a:r>
          </a:p>
        </p:txBody>
      </p:sp>
      <p:sp>
        <p:nvSpPr>
          <p:cNvPr id="165893" name="Text Box 5">
            <a:extLst>
              <a:ext uri="{FF2B5EF4-FFF2-40B4-BE49-F238E27FC236}">
                <a16:creationId xmlns:a16="http://schemas.microsoft.com/office/drawing/2014/main" xmlns="" id="{7EEE66DB-59C2-4EA3-9A5F-131139DD15AB}"/>
              </a:ext>
            </a:extLst>
          </p:cNvPr>
          <p:cNvSpPr txBox="1">
            <a:spLocks noChangeArrowheads="1"/>
          </p:cNvSpPr>
          <p:nvPr/>
        </p:nvSpPr>
        <p:spPr bwMode="auto">
          <a:xfrm>
            <a:off x="6019800" y="57912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2400" b="0">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xmlns="" id="{0D49E23D-92C9-4154-80AD-16D7A7E2E072}"/>
              </a:ext>
            </a:extLst>
          </p:cNvPr>
          <p:cNvSpPr>
            <a:spLocks noGrp="1" noChangeArrowheads="1"/>
          </p:cNvSpPr>
          <p:nvPr>
            <p:ph type="title"/>
          </p:nvPr>
        </p:nvSpPr>
        <p:spPr/>
        <p:txBody>
          <a:bodyPr/>
          <a:lstStyle/>
          <a:p>
            <a:pPr eaLnBrk="1" hangingPunct="1"/>
            <a:r>
              <a:rPr lang="en-US" altLang="en-US"/>
              <a:t>Homoplasy</a:t>
            </a:r>
          </a:p>
        </p:txBody>
      </p:sp>
      <p:sp>
        <p:nvSpPr>
          <p:cNvPr id="167939" name="Rectangle 3">
            <a:extLst>
              <a:ext uri="{FF2B5EF4-FFF2-40B4-BE49-F238E27FC236}">
                <a16:creationId xmlns:a16="http://schemas.microsoft.com/office/drawing/2014/main" xmlns="" id="{CED14C88-85B6-425D-8CE7-B83C2DC83967}"/>
              </a:ext>
            </a:extLst>
          </p:cNvPr>
          <p:cNvSpPr>
            <a:spLocks noGrp="1" noChangeArrowheads="1"/>
          </p:cNvSpPr>
          <p:nvPr>
            <p:ph type="body" idx="1"/>
          </p:nvPr>
        </p:nvSpPr>
        <p:spPr>
          <a:xfrm>
            <a:off x="809625" y="2214563"/>
            <a:ext cx="7958138" cy="4338637"/>
          </a:xfrm>
        </p:spPr>
        <p:txBody>
          <a:bodyPr/>
          <a:lstStyle/>
          <a:p>
            <a:pPr eaLnBrk="1" hangingPunct="1"/>
            <a:r>
              <a:rPr lang="en-US" altLang="en-US"/>
              <a:t>6 evolved separately from 4 and 5, but parsimony would group 4, 5, and 6 together as having evolved from a common ancestor</a:t>
            </a:r>
          </a:p>
          <a:p>
            <a:pPr eaLnBrk="1" hangingPunct="1"/>
            <a:r>
              <a:rPr lang="en-US" altLang="en-US"/>
              <a:t>Homoplasy: Independent (or parallel) evolution of same/similar characters</a:t>
            </a:r>
          </a:p>
          <a:p>
            <a:pPr eaLnBrk="1" hangingPunct="1"/>
            <a:r>
              <a:rPr lang="en-US" altLang="en-US"/>
              <a:t>Parsimony results </a:t>
            </a:r>
            <a:r>
              <a:rPr lang="en-US" altLang="en-US" b="1"/>
              <a:t>minimize</a:t>
            </a:r>
            <a:r>
              <a:rPr lang="en-US" altLang="en-US"/>
              <a:t> homoplasy, so if homoplasy is common, parsimony may give wrong results</a:t>
            </a:r>
          </a:p>
        </p:txBody>
      </p:sp>
    </p:spTree>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xmlns="" id="{C78A4640-34C3-4279-8687-6ED5A230B3E6}"/>
              </a:ext>
            </a:extLst>
          </p:cNvPr>
          <p:cNvSpPr>
            <a:spLocks noGrp="1" noChangeArrowheads="1"/>
          </p:cNvSpPr>
          <p:nvPr>
            <p:ph type="title"/>
          </p:nvPr>
        </p:nvSpPr>
        <p:spPr/>
        <p:txBody>
          <a:bodyPr/>
          <a:lstStyle/>
          <a:p>
            <a:pPr eaLnBrk="1" hangingPunct="1"/>
            <a:r>
              <a:rPr lang="en-US" altLang="en-US"/>
              <a:t>Contradicting Characters</a:t>
            </a:r>
          </a:p>
        </p:txBody>
      </p:sp>
      <p:sp>
        <p:nvSpPr>
          <p:cNvPr id="169987" name="Rectangle 3">
            <a:extLst>
              <a:ext uri="{FF2B5EF4-FFF2-40B4-BE49-F238E27FC236}">
                <a16:creationId xmlns:a16="http://schemas.microsoft.com/office/drawing/2014/main" xmlns="" id="{8E45F3B0-7C85-4844-B26A-73A62DABCF5F}"/>
              </a:ext>
            </a:extLst>
          </p:cNvPr>
          <p:cNvSpPr>
            <a:spLocks noGrp="1" noChangeArrowheads="1"/>
          </p:cNvSpPr>
          <p:nvPr>
            <p:ph type="body" idx="1"/>
          </p:nvPr>
        </p:nvSpPr>
        <p:spPr>
          <a:xfrm>
            <a:off x="457200" y="1219200"/>
            <a:ext cx="8229600" cy="4530725"/>
          </a:xfrm>
        </p:spPr>
        <p:txBody>
          <a:bodyPr/>
          <a:lstStyle/>
          <a:p>
            <a:pPr eaLnBrk="1" hangingPunct="1"/>
            <a:r>
              <a:rPr lang="en-US" altLang="en-US"/>
              <a:t>An evolutionary tree is more likely to be correct when it is supported by multiple characters, as seen below</a:t>
            </a:r>
          </a:p>
        </p:txBody>
      </p:sp>
      <p:sp>
        <p:nvSpPr>
          <p:cNvPr id="169988" name="Freeform 4">
            <a:extLst>
              <a:ext uri="{FF2B5EF4-FFF2-40B4-BE49-F238E27FC236}">
                <a16:creationId xmlns:a16="http://schemas.microsoft.com/office/drawing/2014/main" xmlns="" id="{56204EE6-A1AB-4B02-A795-CE0CACF842A8}"/>
              </a:ext>
            </a:extLst>
          </p:cNvPr>
          <p:cNvSpPr>
            <a:spLocks/>
          </p:cNvSpPr>
          <p:nvPr/>
        </p:nvSpPr>
        <p:spPr bwMode="grayWhite">
          <a:xfrm>
            <a:off x="2063750" y="4237038"/>
            <a:ext cx="720725" cy="1152525"/>
          </a:xfrm>
          <a:custGeom>
            <a:avLst/>
            <a:gdLst>
              <a:gd name="T0" fmla="*/ 0 w 454"/>
              <a:gd name="T1" fmla="*/ 0 h 726"/>
              <a:gd name="T2" fmla="*/ 2147483646 w 454"/>
              <a:gd name="T3" fmla="*/ 2147483646 h 726"/>
              <a:gd name="T4" fmla="*/ 0 w 454"/>
              <a:gd name="T5" fmla="*/ 2147483646 h 726"/>
              <a:gd name="T6" fmla="*/ 0 60000 65536"/>
              <a:gd name="T7" fmla="*/ 0 60000 65536"/>
              <a:gd name="T8" fmla="*/ 0 60000 65536"/>
            </a:gdLst>
            <a:ahLst/>
            <a:cxnLst>
              <a:cxn ang="T6">
                <a:pos x="T0" y="T1"/>
              </a:cxn>
              <a:cxn ang="T7">
                <a:pos x="T2" y="T3"/>
              </a:cxn>
              <a:cxn ang="T8">
                <a:pos x="T4" y="T5"/>
              </a:cxn>
            </a:cxnLst>
            <a:rect l="0" t="0" r="r" b="b"/>
            <a:pathLst>
              <a:path w="454" h="726">
                <a:moveTo>
                  <a:pt x="0" y="0"/>
                </a:moveTo>
                <a:lnTo>
                  <a:pt x="453" y="363"/>
                </a:lnTo>
                <a:lnTo>
                  <a:pt x="0" y="725"/>
                </a:lnTo>
              </a:path>
            </a:pathLst>
          </a:custGeom>
          <a:noFill/>
          <a:ln w="508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989" name="Line 5">
            <a:extLst>
              <a:ext uri="{FF2B5EF4-FFF2-40B4-BE49-F238E27FC236}">
                <a16:creationId xmlns:a16="http://schemas.microsoft.com/office/drawing/2014/main" xmlns="" id="{0D9C9BCB-6CFC-444A-A736-DA3329B9716D}"/>
              </a:ext>
            </a:extLst>
          </p:cNvPr>
          <p:cNvSpPr>
            <a:spLocks noChangeShapeType="1"/>
          </p:cNvSpPr>
          <p:nvPr/>
        </p:nvSpPr>
        <p:spPr bwMode="grayWhite">
          <a:xfrm>
            <a:off x="2741613" y="4802188"/>
            <a:ext cx="1050925" cy="0"/>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0" name="Line 6">
            <a:extLst>
              <a:ext uri="{FF2B5EF4-FFF2-40B4-BE49-F238E27FC236}">
                <a16:creationId xmlns:a16="http://schemas.microsoft.com/office/drawing/2014/main" xmlns="" id="{484532A9-63AE-4703-98DE-7016C09FDF44}"/>
              </a:ext>
            </a:extLst>
          </p:cNvPr>
          <p:cNvSpPr>
            <a:spLocks noChangeShapeType="1"/>
          </p:cNvSpPr>
          <p:nvPr/>
        </p:nvSpPr>
        <p:spPr bwMode="auto">
          <a:xfrm flipV="1">
            <a:off x="3748088" y="4168775"/>
            <a:ext cx="628650" cy="636588"/>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1" name="Line 7">
            <a:extLst>
              <a:ext uri="{FF2B5EF4-FFF2-40B4-BE49-F238E27FC236}">
                <a16:creationId xmlns:a16="http://schemas.microsoft.com/office/drawing/2014/main" xmlns="" id="{B8ECA087-D97D-4DE8-866F-02FE51717048}"/>
              </a:ext>
            </a:extLst>
          </p:cNvPr>
          <p:cNvSpPr>
            <a:spLocks noChangeShapeType="1"/>
          </p:cNvSpPr>
          <p:nvPr/>
        </p:nvSpPr>
        <p:spPr bwMode="auto">
          <a:xfrm flipH="1" flipV="1">
            <a:off x="3740150" y="4770438"/>
            <a:ext cx="781050" cy="638175"/>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2" name="Line 8">
            <a:extLst>
              <a:ext uri="{FF2B5EF4-FFF2-40B4-BE49-F238E27FC236}">
                <a16:creationId xmlns:a16="http://schemas.microsoft.com/office/drawing/2014/main" xmlns="" id="{5E44EE7F-70DA-482D-B93B-8ED0BE75F8C6}"/>
              </a:ext>
            </a:extLst>
          </p:cNvPr>
          <p:cNvSpPr>
            <a:spLocks noChangeShapeType="1"/>
          </p:cNvSpPr>
          <p:nvPr/>
        </p:nvSpPr>
        <p:spPr bwMode="auto">
          <a:xfrm>
            <a:off x="3309938" y="4806950"/>
            <a:ext cx="473075"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3" name="Rectangle 9">
            <a:extLst>
              <a:ext uri="{FF2B5EF4-FFF2-40B4-BE49-F238E27FC236}">
                <a16:creationId xmlns:a16="http://schemas.microsoft.com/office/drawing/2014/main" xmlns="" id="{7EEACCB9-DBA7-4EF8-B4D3-2F151E7A8B67}"/>
              </a:ext>
            </a:extLst>
          </p:cNvPr>
          <p:cNvSpPr>
            <a:spLocks noChangeArrowheads="1"/>
          </p:cNvSpPr>
          <p:nvPr/>
        </p:nvSpPr>
        <p:spPr bwMode="auto">
          <a:xfrm>
            <a:off x="1158875" y="4017963"/>
            <a:ext cx="703263"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9994" name="Rectangle 10">
            <a:extLst>
              <a:ext uri="{FF2B5EF4-FFF2-40B4-BE49-F238E27FC236}">
                <a16:creationId xmlns:a16="http://schemas.microsoft.com/office/drawing/2014/main" xmlns="" id="{6255C102-D027-4890-B5D7-9B399E2F867C}"/>
              </a:ext>
            </a:extLst>
          </p:cNvPr>
          <p:cNvSpPr>
            <a:spLocks noChangeArrowheads="1"/>
          </p:cNvSpPr>
          <p:nvPr/>
        </p:nvSpPr>
        <p:spPr bwMode="auto">
          <a:xfrm>
            <a:off x="925513" y="3898900"/>
            <a:ext cx="106045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r>
              <a:rPr lang="en-GB" altLang="en-US" sz="2400">
                <a:latin typeface="Times" panose="02020603050405020304" pitchFamily="18" charset="0"/>
                <a:cs typeface="Times New Roman" panose="02020603050405020304" pitchFamily="18" charset="0"/>
              </a:rPr>
              <a:t>Lizard</a:t>
            </a:r>
          </a:p>
        </p:txBody>
      </p:sp>
      <p:sp>
        <p:nvSpPr>
          <p:cNvPr id="169995" name="Rectangle 11">
            <a:extLst>
              <a:ext uri="{FF2B5EF4-FFF2-40B4-BE49-F238E27FC236}">
                <a16:creationId xmlns:a16="http://schemas.microsoft.com/office/drawing/2014/main" xmlns="" id="{49BFE915-57B6-4FD8-AA04-2531D4101554}"/>
              </a:ext>
            </a:extLst>
          </p:cNvPr>
          <p:cNvSpPr>
            <a:spLocks noChangeArrowheads="1"/>
          </p:cNvSpPr>
          <p:nvPr/>
        </p:nvSpPr>
        <p:spPr bwMode="auto">
          <a:xfrm>
            <a:off x="1135063" y="5200650"/>
            <a:ext cx="80645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r>
              <a:rPr lang="en-GB" altLang="en-US" sz="2400">
                <a:latin typeface="Times" panose="02020603050405020304" pitchFamily="18" charset="0"/>
                <a:cs typeface="Times New Roman" panose="02020603050405020304" pitchFamily="18" charset="0"/>
              </a:rPr>
              <a:t>Frog</a:t>
            </a:r>
          </a:p>
        </p:txBody>
      </p:sp>
      <p:sp>
        <p:nvSpPr>
          <p:cNvPr id="169996" name="Rectangle 12">
            <a:extLst>
              <a:ext uri="{FF2B5EF4-FFF2-40B4-BE49-F238E27FC236}">
                <a16:creationId xmlns:a16="http://schemas.microsoft.com/office/drawing/2014/main" xmlns="" id="{D77005D4-F7CA-4BE5-8F2B-8DDFC54468B8}"/>
              </a:ext>
            </a:extLst>
          </p:cNvPr>
          <p:cNvSpPr>
            <a:spLocks noChangeArrowheads="1"/>
          </p:cNvSpPr>
          <p:nvPr/>
        </p:nvSpPr>
        <p:spPr bwMode="auto">
          <a:xfrm>
            <a:off x="4640263" y="3835400"/>
            <a:ext cx="12700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r>
              <a:rPr lang="en-GB" altLang="en-US" sz="2400">
                <a:latin typeface="Times" panose="02020603050405020304" pitchFamily="18" charset="0"/>
                <a:cs typeface="Times New Roman" panose="02020603050405020304" pitchFamily="18" charset="0"/>
              </a:rPr>
              <a:t>Human</a:t>
            </a:r>
          </a:p>
        </p:txBody>
      </p:sp>
      <p:sp>
        <p:nvSpPr>
          <p:cNvPr id="169997" name="Rectangle 13">
            <a:extLst>
              <a:ext uri="{FF2B5EF4-FFF2-40B4-BE49-F238E27FC236}">
                <a16:creationId xmlns:a16="http://schemas.microsoft.com/office/drawing/2014/main" xmlns="" id="{3C9B95DE-4378-44F1-B51C-3F2BD5065CAB}"/>
              </a:ext>
            </a:extLst>
          </p:cNvPr>
          <p:cNvSpPr>
            <a:spLocks noChangeArrowheads="1"/>
          </p:cNvSpPr>
          <p:nvPr/>
        </p:nvSpPr>
        <p:spPr bwMode="auto">
          <a:xfrm>
            <a:off x="4735513" y="5194300"/>
            <a:ext cx="706437"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r>
              <a:rPr lang="en-GB" altLang="en-US" sz="2400">
                <a:latin typeface="Times" panose="02020603050405020304" pitchFamily="18" charset="0"/>
                <a:cs typeface="Times New Roman" panose="02020603050405020304" pitchFamily="18" charset="0"/>
              </a:rPr>
              <a:t>Dog</a:t>
            </a:r>
          </a:p>
        </p:txBody>
      </p:sp>
      <p:sp>
        <p:nvSpPr>
          <p:cNvPr id="169998" name="Rectangle 14">
            <a:extLst>
              <a:ext uri="{FF2B5EF4-FFF2-40B4-BE49-F238E27FC236}">
                <a16:creationId xmlns:a16="http://schemas.microsoft.com/office/drawing/2014/main" xmlns="" id="{1DC75D7A-C347-461F-A0DE-2049BADECE9C}"/>
              </a:ext>
            </a:extLst>
          </p:cNvPr>
          <p:cNvSpPr>
            <a:spLocks noChangeArrowheads="1"/>
          </p:cNvSpPr>
          <p:nvPr/>
        </p:nvSpPr>
        <p:spPr bwMode="auto">
          <a:xfrm>
            <a:off x="6132513" y="3917950"/>
            <a:ext cx="2027237"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r>
              <a:rPr lang="en-GB" altLang="en-US" sz="2400">
                <a:latin typeface="Times" panose="02020603050405020304" pitchFamily="18" charset="0"/>
                <a:cs typeface="Times New Roman" panose="02020603050405020304" pitchFamily="18" charset="0"/>
              </a:rPr>
              <a:t>MAMMALIA</a:t>
            </a:r>
          </a:p>
        </p:txBody>
      </p:sp>
      <p:sp>
        <p:nvSpPr>
          <p:cNvPr id="169999" name="Rectangle 15">
            <a:extLst>
              <a:ext uri="{FF2B5EF4-FFF2-40B4-BE49-F238E27FC236}">
                <a16:creationId xmlns:a16="http://schemas.microsoft.com/office/drawing/2014/main" xmlns="" id="{95C070BE-AECF-4DAD-A326-DB6C482C1AA8}"/>
              </a:ext>
            </a:extLst>
          </p:cNvPr>
          <p:cNvSpPr>
            <a:spLocks noChangeArrowheads="1"/>
          </p:cNvSpPr>
          <p:nvPr/>
        </p:nvSpPr>
        <p:spPr bwMode="auto">
          <a:xfrm>
            <a:off x="6931025" y="4716463"/>
            <a:ext cx="827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0000" name="Line 16">
            <a:extLst>
              <a:ext uri="{FF2B5EF4-FFF2-40B4-BE49-F238E27FC236}">
                <a16:creationId xmlns:a16="http://schemas.microsoft.com/office/drawing/2014/main" xmlns="" id="{3346DACE-A560-477C-9CA3-648363F85A61}"/>
              </a:ext>
            </a:extLst>
          </p:cNvPr>
          <p:cNvSpPr>
            <a:spLocks noChangeShapeType="1"/>
          </p:cNvSpPr>
          <p:nvPr/>
        </p:nvSpPr>
        <p:spPr bwMode="auto">
          <a:xfrm>
            <a:off x="3206750" y="4860925"/>
            <a:ext cx="0" cy="436563"/>
          </a:xfrm>
          <a:prstGeom prst="line">
            <a:avLst/>
          </a:prstGeom>
          <a:noFill/>
          <a:ln w="12700">
            <a:solidFill>
              <a:srgbClr val="00808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001" name="Rectangle 17">
            <a:extLst>
              <a:ext uri="{FF2B5EF4-FFF2-40B4-BE49-F238E27FC236}">
                <a16:creationId xmlns:a16="http://schemas.microsoft.com/office/drawing/2014/main" xmlns="" id="{05F73F0D-B987-4221-AC39-D23067A1E825}"/>
              </a:ext>
            </a:extLst>
          </p:cNvPr>
          <p:cNvSpPr>
            <a:spLocks noChangeArrowheads="1"/>
          </p:cNvSpPr>
          <p:nvPr/>
        </p:nvSpPr>
        <p:spPr bwMode="auto">
          <a:xfrm>
            <a:off x="5726113" y="4318000"/>
            <a:ext cx="3363912" cy="154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r>
              <a:rPr lang="en-GB" altLang="en-US" sz="2400">
                <a:solidFill>
                  <a:schemeClr val="folHlink"/>
                </a:solidFill>
                <a:latin typeface="Times" panose="02020603050405020304" pitchFamily="18" charset="0"/>
                <a:cs typeface="Times New Roman" panose="02020603050405020304" pitchFamily="18" charset="0"/>
              </a:rPr>
              <a:t>Hair</a:t>
            </a:r>
          </a:p>
          <a:p>
            <a:r>
              <a:rPr lang="en-GB" altLang="en-US" sz="2400">
                <a:solidFill>
                  <a:schemeClr val="folHlink"/>
                </a:solidFill>
                <a:latin typeface="Times" panose="02020603050405020304" pitchFamily="18" charset="0"/>
                <a:cs typeface="Times New Roman" panose="02020603050405020304" pitchFamily="18" charset="0"/>
              </a:rPr>
              <a:t>Single bone in lower jaw</a:t>
            </a:r>
          </a:p>
          <a:p>
            <a:r>
              <a:rPr lang="en-GB" altLang="en-US" sz="2400">
                <a:solidFill>
                  <a:schemeClr val="folHlink"/>
                </a:solidFill>
                <a:latin typeface="Times" panose="02020603050405020304" pitchFamily="18" charset="0"/>
                <a:cs typeface="Times New Roman" panose="02020603050405020304" pitchFamily="18" charset="0"/>
              </a:rPr>
              <a:t>Lactation</a:t>
            </a:r>
          </a:p>
          <a:p>
            <a:r>
              <a:rPr lang="en-GB" altLang="en-US" sz="2400">
                <a:solidFill>
                  <a:schemeClr val="folHlink"/>
                </a:solidFill>
                <a:latin typeface="Times" panose="02020603050405020304" pitchFamily="18" charset="0"/>
                <a:cs typeface="Times New Roman" panose="02020603050405020304" pitchFamily="18" charset="0"/>
              </a:rPr>
              <a:t>etc.</a:t>
            </a:r>
          </a:p>
        </p:txBody>
      </p:sp>
      <p:sp>
        <p:nvSpPr>
          <p:cNvPr id="170002" name="Oval 18">
            <a:extLst>
              <a:ext uri="{FF2B5EF4-FFF2-40B4-BE49-F238E27FC236}">
                <a16:creationId xmlns:a16="http://schemas.microsoft.com/office/drawing/2014/main" xmlns="" id="{9344778D-16A0-4158-8C7F-654C77338C42}"/>
              </a:ext>
            </a:extLst>
          </p:cNvPr>
          <p:cNvSpPr>
            <a:spLocks noChangeArrowheads="1"/>
          </p:cNvSpPr>
          <p:nvPr/>
        </p:nvSpPr>
        <p:spPr bwMode="auto">
          <a:xfrm>
            <a:off x="3232150" y="3767138"/>
            <a:ext cx="5911850" cy="20447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0003" name="Text Box 19">
            <a:extLst>
              <a:ext uri="{FF2B5EF4-FFF2-40B4-BE49-F238E27FC236}">
                <a16:creationId xmlns:a16="http://schemas.microsoft.com/office/drawing/2014/main" xmlns="" id="{2A102CF5-5449-4D3D-805C-001C6D837469}"/>
              </a:ext>
            </a:extLst>
          </p:cNvPr>
          <p:cNvSpPr txBox="1">
            <a:spLocks noChangeArrowheads="1"/>
          </p:cNvSpPr>
          <p:nvPr/>
        </p:nvSpPr>
        <p:spPr bwMode="auto">
          <a:xfrm>
            <a:off x="762000" y="5715000"/>
            <a:ext cx="78486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Clr>
                <a:schemeClr val="accent2"/>
              </a:buClr>
              <a:buFont typeface="Wingdings" panose="05000000000000000000" pitchFamily="2" charset="2"/>
              <a:buChar char="w"/>
            </a:pPr>
            <a:r>
              <a:rPr lang="en-US" altLang="en-US" sz="3200" b="0">
                <a:latin typeface="Times New Roman" panose="02020603050405020304" pitchFamily="18" charset="0"/>
                <a:cs typeface="Times New Roman" panose="02020603050405020304" pitchFamily="18" charset="0"/>
              </a:rPr>
              <a:t> </a:t>
            </a:r>
            <a:r>
              <a:rPr lang="en-US" altLang="en-US" sz="3200" i="1">
                <a:solidFill>
                  <a:srgbClr val="FF0000"/>
                </a:solidFill>
                <a:latin typeface="Times New Roman" panose="02020603050405020304" pitchFamily="18" charset="0"/>
                <a:cs typeface="Times New Roman" panose="02020603050405020304" pitchFamily="18" charset="0"/>
              </a:rPr>
              <a:t>Note: In this case, tails are homoplastic</a:t>
            </a:r>
            <a:endParaRPr lang="en-US" altLang="en-US" sz="2400" i="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xmlns="" id="{F8AE99D9-B82E-402F-9635-E443A64795AB}"/>
              </a:ext>
            </a:extLst>
          </p:cNvPr>
          <p:cNvSpPr>
            <a:spLocks noGrp="1" noChangeArrowheads="1"/>
          </p:cNvSpPr>
          <p:nvPr>
            <p:ph type="title"/>
          </p:nvPr>
        </p:nvSpPr>
        <p:spPr/>
        <p:txBody>
          <a:bodyPr/>
          <a:lstStyle/>
          <a:p>
            <a:pPr eaLnBrk="1" hangingPunct="1"/>
            <a:r>
              <a:rPr lang="en-US" altLang="en-US"/>
              <a:t>Problems with Parsimony</a:t>
            </a:r>
          </a:p>
        </p:txBody>
      </p:sp>
      <p:sp>
        <p:nvSpPr>
          <p:cNvPr id="172035" name="Rectangle 3">
            <a:extLst>
              <a:ext uri="{FF2B5EF4-FFF2-40B4-BE49-F238E27FC236}">
                <a16:creationId xmlns:a16="http://schemas.microsoft.com/office/drawing/2014/main" xmlns="" id="{BB29C925-6089-4C08-9588-0E933B2AED5E}"/>
              </a:ext>
            </a:extLst>
          </p:cNvPr>
          <p:cNvSpPr>
            <a:spLocks noGrp="1" noChangeArrowheads="1"/>
          </p:cNvSpPr>
          <p:nvPr>
            <p:ph type="body" idx="1"/>
          </p:nvPr>
        </p:nvSpPr>
        <p:spPr/>
        <p:txBody>
          <a:bodyPr/>
          <a:lstStyle/>
          <a:p>
            <a:pPr eaLnBrk="1" hangingPunct="1"/>
            <a:r>
              <a:rPr lang="en-US" altLang="en-US"/>
              <a:t>Important to keep in mind that reliance on purely one method for phylogenetic analysis provides incomplete picture</a:t>
            </a:r>
          </a:p>
          <a:p>
            <a:pPr eaLnBrk="1" hangingPunct="1"/>
            <a:r>
              <a:rPr lang="en-US" altLang="en-US"/>
              <a:t>When different methods (parsimony, distance-based, etc.) all give same result, more likely that the result is correct</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AAFAEC17-5BD4-4E3F-92DA-EC855CD6998A}"/>
              </a:ext>
            </a:extLst>
          </p:cNvPr>
          <p:cNvSpPr>
            <a:spLocks noGrp="1" noChangeArrowheads="1"/>
          </p:cNvSpPr>
          <p:nvPr>
            <p:ph type="title"/>
          </p:nvPr>
        </p:nvSpPr>
        <p:spPr/>
        <p:txBody>
          <a:bodyPr/>
          <a:lstStyle/>
          <a:p>
            <a:pPr eaLnBrk="1" hangingPunct="1"/>
            <a:r>
              <a:rPr lang="en-US" altLang="en-US" sz="3600"/>
              <a:t>Chimpanzee-Gorilla Split?  </a:t>
            </a:r>
          </a:p>
        </p:txBody>
      </p:sp>
      <p:pic>
        <p:nvPicPr>
          <p:cNvPr id="16387" name="Picture 5" descr="cg">
            <a:extLst>
              <a:ext uri="{FF2B5EF4-FFF2-40B4-BE49-F238E27FC236}">
                <a16:creationId xmlns:a16="http://schemas.microsoft.com/office/drawing/2014/main" xmlns="" id="{F7A2167A-552E-4BEB-98E9-5C8E7B78806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1295400"/>
            <a:ext cx="6457950" cy="4770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xmlns="" id="{2D8DF69A-3212-41C3-B6C9-F98CD4B9D3C6}"/>
              </a:ext>
            </a:extLst>
          </p:cNvPr>
          <p:cNvSpPr>
            <a:spLocks noGrp="1" noChangeArrowheads="1"/>
          </p:cNvSpPr>
          <p:nvPr>
            <p:ph type="title"/>
          </p:nvPr>
        </p:nvSpPr>
        <p:spPr/>
        <p:txBody>
          <a:bodyPr/>
          <a:lstStyle/>
          <a:p>
            <a:pPr eaLnBrk="1" hangingPunct="1"/>
            <a:r>
              <a:rPr lang="en-US" altLang="en-US"/>
              <a:t>How Many Times Evolution Invented Wings?</a:t>
            </a:r>
          </a:p>
        </p:txBody>
      </p:sp>
      <p:sp>
        <p:nvSpPr>
          <p:cNvPr id="174083" name="Rectangle 3">
            <a:extLst>
              <a:ext uri="{FF2B5EF4-FFF2-40B4-BE49-F238E27FC236}">
                <a16:creationId xmlns:a16="http://schemas.microsoft.com/office/drawing/2014/main" xmlns="" id="{8FC48442-02F9-4FAF-A24E-93E05AA5F6C2}"/>
              </a:ext>
            </a:extLst>
          </p:cNvPr>
          <p:cNvSpPr>
            <a:spLocks noGrp="1" noChangeArrowheads="1"/>
          </p:cNvSpPr>
          <p:nvPr>
            <p:ph type="body" idx="1"/>
          </p:nvPr>
        </p:nvSpPr>
        <p:spPr>
          <a:xfrm>
            <a:off x="381000" y="1981200"/>
            <a:ext cx="8229600" cy="4530725"/>
          </a:xfrm>
        </p:spPr>
        <p:txBody>
          <a:bodyPr/>
          <a:lstStyle/>
          <a:p>
            <a:pPr eaLnBrk="1" hangingPunct="1"/>
            <a:r>
              <a:rPr lang="en-US" altLang="en-US"/>
              <a:t>Whiting, et. al. (2003) looked at winged and wingless stick insects</a:t>
            </a:r>
          </a:p>
        </p:txBody>
      </p:sp>
      <p:pic>
        <p:nvPicPr>
          <p:cNvPr id="174084" name="Picture 4" descr="Winged">
            <a:extLst>
              <a:ext uri="{FF2B5EF4-FFF2-40B4-BE49-F238E27FC236}">
                <a16:creationId xmlns:a16="http://schemas.microsoft.com/office/drawing/2014/main" xmlns="" id="{7945951B-169F-4A47-8341-8B984F1453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971800"/>
            <a:ext cx="40513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85" name="Picture 5" descr="Wingless">
            <a:extLst>
              <a:ext uri="{FF2B5EF4-FFF2-40B4-BE49-F238E27FC236}">
                <a16:creationId xmlns:a16="http://schemas.microsoft.com/office/drawing/2014/main" xmlns="" id="{E0DE11C6-9B98-4BB1-A589-34CAB66326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971800"/>
            <a:ext cx="410210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xmlns="" id="{FD8D3E38-9986-404C-8435-83AB97F28DD1}"/>
              </a:ext>
            </a:extLst>
          </p:cNvPr>
          <p:cNvSpPr>
            <a:spLocks noGrp="1" noChangeArrowheads="1"/>
          </p:cNvSpPr>
          <p:nvPr>
            <p:ph type="title"/>
          </p:nvPr>
        </p:nvSpPr>
        <p:spPr/>
        <p:txBody>
          <a:bodyPr/>
          <a:lstStyle/>
          <a:p>
            <a:pPr eaLnBrk="1" hangingPunct="1"/>
            <a:r>
              <a:rPr lang="en-US" altLang="en-US"/>
              <a:t>Reinventing Wings</a:t>
            </a:r>
          </a:p>
        </p:txBody>
      </p:sp>
      <p:sp>
        <p:nvSpPr>
          <p:cNvPr id="176131" name="Rectangle 3">
            <a:extLst>
              <a:ext uri="{FF2B5EF4-FFF2-40B4-BE49-F238E27FC236}">
                <a16:creationId xmlns:a16="http://schemas.microsoft.com/office/drawing/2014/main" xmlns="" id="{45D4FF99-83B2-46E5-A817-31B14950F683}"/>
              </a:ext>
            </a:extLst>
          </p:cNvPr>
          <p:cNvSpPr>
            <a:spLocks noGrp="1" noChangeArrowheads="1"/>
          </p:cNvSpPr>
          <p:nvPr>
            <p:ph type="body" idx="1"/>
          </p:nvPr>
        </p:nvSpPr>
        <p:spPr>
          <a:xfrm>
            <a:off x="685800" y="1676400"/>
            <a:ext cx="7958138" cy="4414838"/>
          </a:xfrm>
        </p:spPr>
        <p:txBody>
          <a:bodyPr/>
          <a:lstStyle/>
          <a:p>
            <a:pPr eaLnBrk="1" hangingPunct="1">
              <a:lnSpc>
                <a:spcPct val="90000"/>
              </a:lnSpc>
            </a:pPr>
            <a:r>
              <a:rPr lang="en-US" altLang="en-US"/>
              <a:t>Previous studies had shown winged </a:t>
            </a:r>
            <a:r>
              <a:rPr lang="en-US" altLang="en-US">
                <a:sym typeface="Wingdings" panose="05000000000000000000" pitchFamily="2" charset="2"/>
              </a:rPr>
              <a:t> wingless transitions</a:t>
            </a:r>
          </a:p>
          <a:p>
            <a:pPr eaLnBrk="1" hangingPunct="1">
              <a:lnSpc>
                <a:spcPct val="90000"/>
              </a:lnSpc>
            </a:pPr>
            <a:r>
              <a:rPr lang="en-US" altLang="en-US">
                <a:sym typeface="Wingdings" panose="05000000000000000000" pitchFamily="2" charset="2"/>
              </a:rPr>
              <a:t>Wingless  winged transition much more complicated (need to develop many new biochemical pathways)</a:t>
            </a:r>
          </a:p>
          <a:p>
            <a:pPr eaLnBrk="1" hangingPunct="1">
              <a:lnSpc>
                <a:spcPct val="90000"/>
              </a:lnSpc>
            </a:pPr>
            <a:r>
              <a:rPr lang="en-US" altLang="en-US">
                <a:sym typeface="Wingdings" panose="05000000000000000000" pitchFamily="2" charset="2"/>
              </a:rPr>
              <a:t>Used multiple tree reconstruction techniques, all of which required re-evolution of wings</a:t>
            </a:r>
            <a:endParaRPr lang="en-US" altLang="en-US"/>
          </a:p>
        </p:txBody>
      </p:sp>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xmlns="" id="{2D5366DC-1F9C-43AF-AFAB-64CE923B61F4}"/>
              </a:ext>
            </a:extLst>
          </p:cNvPr>
          <p:cNvSpPr>
            <a:spLocks noGrp="1" noChangeArrowheads="1"/>
          </p:cNvSpPr>
          <p:nvPr>
            <p:ph type="title"/>
          </p:nvPr>
        </p:nvSpPr>
        <p:spPr/>
        <p:txBody>
          <a:bodyPr/>
          <a:lstStyle/>
          <a:p>
            <a:pPr eaLnBrk="1" hangingPunct="1"/>
            <a:r>
              <a:rPr lang="en-US" altLang="en-US" sz="3800"/>
              <a:t>Most Parsimonious Evolutionary Tree of Winged and Wingless Insects</a:t>
            </a:r>
          </a:p>
        </p:txBody>
      </p:sp>
      <p:pic>
        <p:nvPicPr>
          <p:cNvPr id="178179" name="Picture 3">
            <a:extLst>
              <a:ext uri="{FF2B5EF4-FFF2-40B4-BE49-F238E27FC236}">
                <a16:creationId xmlns:a16="http://schemas.microsoft.com/office/drawing/2014/main" xmlns="" id="{B88400C1-9353-4901-B451-D9207FE83A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155825"/>
            <a:ext cx="5600700" cy="470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8180" name="Text Box 5">
            <a:extLst>
              <a:ext uri="{FF2B5EF4-FFF2-40B4-BE49-F238E27FC236}">
                <a16:creationId xmlns:a16="http://schemas.microsoft.com/office/drawing/2014/main" xmlns="" id="{E275140C-CA47-4B5A-BC2B-7FB76B9A6B38}"/>
              </a:ext>
            </a:extLst>
          </p:cNvPr>
          <p:cNvSpPr txBox="1">
            <a:spLocks noChangeArrowheads="1"/>
          </p:cNvSpPr>
          <p:nvPr/>
        </p:nvSpPr>
        <p:spPr bwMode="auto">
          <a:xfrm>
            <a:off x="6477000" y="2133600"/>
            <a:ext cx="26670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en-US" altLang="en-US" sz="2400" b="0">
                <a:latin typeface="Times New Roman" panose="02020603050405020304" pitchFamily="18" charset="0"/>
                <a:cs typeface="Times New Roman" panose="02020603050405020304" pitchFamily="18" charset="0"/>
              </a:rPr>
              <a:t> The evolutionary tree is based on </a:t>
            </a:r>
            <a:r>
              <a:rPr lang="en-US" altLang="en-US" sz="2400" i="1">
                <a:latin typeface="Times New Roman" panose="02020603050405020304" pitchFamily="18" charset="0"/>
                <a:cs typeface="Times New Roman" panose="02020603050405020304" pitchFamily="18" charset="0"/>
              </a:rPr>
              <a:t>both</a:t>
            </a:r>
            <a:r>
              <a:rPr lang="en-US" altLang="en-US" sz="2400" b="0">
                <a:latin typeface="Times New Roman" panose="02020603050405020304" pitchFamily="18" charset="0"/>
                <a:cs typeface="Times New Roman" panose="02020603050405020304" pitchFamily="18" charset="0"/>
              </a:rPr>
              <a:t>                  DNA sequences and presence/absence of wings</a:t>
            </a:r>
          </a:p>
        </p:txBody>
      </p:sp>
      <p:sp>
        <p:nvSpPr>
          <p:cNvPr id="178181" name="Text Box 6">
            <a:extLst>
              <a:ext uri="{FF2B5EF4-FFF2-40B4-BE49-F238E27FC236}">
                <a16:creationId xmlns:a16="http://schemas.microsoft.com/office/drawing/2014/main" xmlns="" id="{1B82E661-5FE7-4660-8B01-4639660D851B}"/>
              </a:ext>
            </a:extLst>
          </p:cNvPr>
          <p:cNvSpPr txBox="1">
            <a:spLocks noChangeArrowheads="1"/>
          </p:cNvSpPr>
          <p:nvPr/>
        </p:nvSpPr>
        <p:spPr bwMode="auto">
          <a:xfrm>
            <a:off x="6308725" y="5029200"/>
            <a:ext cx="28352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buFontTx/>
              <a:buChar char="•"/>
            </a:pPr>
            <a:r>
              <a:rPr lang="en-US" altLang="en-US" sz="2400" b="0">
                <a:latin typeface="Times New Roman" panose="02020603050405020304" pitchFamily="18" charset="0"/>
                <a:cs typeface="Times New Roman" panose="02020603050405020304" pitchFamily="18" charset="0"/>
              </a:rPr>
              <a:t> Most parsimonious reconstruction gave a </a:t>
            </a:r>
            <a:r>
              <a:rPr lang="en-US" altLang="en-US" sz="2400">
                <a:latin typeface="Times New Roman" panose="02020603050405020304" pitchFamily="18" charset="0"/>
                <a:cs typeface="Times New Roman" panose="02020603050405020304" pitchFamily="18" charset="0"/>
              </a:rPr>
              <a:t>wingless ancestor</a:t>
            </a:r>
          </a:p>
        </p:txBody>
      </p:sp>
    </p:spTree>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xmlns="" id="{6AA19DEA-5AB9-4953-8DF3-DFB2A6741953}"/>
              </a:ext>
            </a:extLst>
          </p:cNvPr>
          <p:cNvSpPr>
            <a:spLocks noGrp="1" noChangeArrowheads="1"/>
          </p:cNvSpPr>
          <p:nvPr>
            <p:ph type="title"/>
          </p:nvPr>
        </p:nvSpPr>
        <p:spPr/>
        <p:txBody>
          <a:bodyPr/>
          <a:lstStyle/>
          <a:p>
            <a:pPr eaLnBrk="1" hangingPunct="1"/>
            <a:r>
              <a:rPr lang="en-US" altLang="en-US"/>
              <a:t>Will Wingless Insects Fly Again? </a:t>
            </a:r>
          </a:p>
        </p:txBody>
      </p:sp>
      <p:sp>
        <p:nvSpPr>
          <p:cNvPr id="180227" name="Rectangle 3">
            <a:extLst>
              <a:ext uri="{FF2B5EF4-FFF2-40B4-BE49-F238E27FC236}">
                <a16:creationId xmlns:a16="http://schemas.microsoft.com/office/drawing/2014/main" xmlns="" id="{689B0F33-C78F-4167-B701-E4B7A0951CC6}"/>
              </a:ext>
            </a:extLst>
          </p:cNvPr>
          <p:cNvSpPr>
            <a:spLocks noGrp="1" noChangeArrowheads="1"/>
          </p:cNvSpPr>
          <p:nvPr>
            <p:ph type="body" idx="1"/>
          </p:nvPr>
        </p:nvSpPr>
        <p:spPr/>
        <p:txBody>
          <a:bodyPr/>
          <a:lstStyle/>
          <a:p>
            <a:pPr eaLnBrk="1" hangingPunct="1"/>
            <a:r>
              <a:rPr lang="en-US" altLang="en-US"/>
              <a:t>Since the most parsimonious reconstructions all required the re-invention of wings, it is most likely that wing developmental pathways are conserved in wingless stick insects</a:t>
            </a:r>
          </a:p>
        </p:txBody>
      </p:sp>
    </p:spTree>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xmlns="" id="{BAF8DF42-BC26-4F98-B63E-E610A0BDE2D6}"/>
              </a:ext>
            </a:extLst>
          </p:cNvPr>
          <p:cNvSpPr>
            <a:spLocks noGrp="1" noChangeArrowheads="1"/>
          </p:cNvSpPr>
          <p:nvPr>
            <p:ph type="title"/>
          </p:nvPr>
        </p:nvSpPr>
        <p:spPr>
          <a:xfrm>
            <a:off x="457200" y="533400"/>
            <a:ext cx="8686800" cy="884238"/>
          </a:xfrm>
        </p:spPr>
        <p:txBody>
          <a:bodyPr/>
          <a:lstStyle/>
          <a:p>
            <a:pPr eaLnBrk="1" hangingPunct="1"/>
            <a:r>
              <a:rPr lang="en-US" altLang="en-US"/>
              <a:t>Phylogenetic Analysis of HIV Virus</a:t>
            </a:r>
          </a:p>
        </p:txBody>
      </p:sp>
      <p:sp>
        <p:nvSpPr>
          <p:cNvPr id="182275" name="Rectangle 3">
            <a:extLst>
              <a:ext uri="{FF2B5EF4-FFF2-40B4-BE49-F238E27FC236}">
                <a16:creationId xmlns:a16="http://schemas.microsoft.com/office/drawing/2014/main" xmlns="" id="{D00EC8F2-5DC2-40EF-891D-4F8080AB6F0E}"/>
              </a:ext>
            </a:extLst>
          </p:cNvPr>
          <p:cNvSpPr>
            <a:spLocks noGrp="1" noChangeArrowheads="1"/>
          </p:cNvSpPr>
          <p:nvPr>
            <p:ph type="body" idx="1"/>
          </p:nvPr>
        </p:nvSpPr>
        <p:spPr/>
        <p:txBody>
          <a:bodyPr/>
          <a:lstStyle/>
          <a:p>
            <a:pPr eaLnBrk="1" hangingPunct="1"/>
            <a:r>
              <a:rPr lang="en-US" altLang="en-US"/>
              <a:t>Lafayette, Louisiana, 1994 – A woman claimed her ex-lover (who was a physician) injected her with HIV+ blood</a:t>
            </a:r>
          </a:p>
          <a:p>
            <a:pPr eaLnBrk="1" hangingPunct="1"/>
            <a:r>
              <a:rPr lang="en-US" altLang="en-US"/>
              <a:t>Records show the physician had drawn blood from an HIV+ patient that day</a:t>
            </a:r>
          </a:p>
          <a:p>
            <a:pPr eaLnBrk="1" hangingPunct="1"/>
            <a:r>
              <a:rPr lang="en-US" altLang="en-US"/>
              <a:t>But how to prove the blood from that HIV+ patient ended up in the woman?</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xmlns="" id="{7C3A79FE-ECEC-4620-A56F-E901E0603F5F}"/>
              </a:ext>
            </a:extLst>
          </p:cNvPr>
          <p:cNvSpPr>
            <a:spLocks noGrp="1" noChangeArrowheads="1"/>
          </p:cNvSpPr>
          <p:nvPr>
            <p:ph type="title"/>
          </p:nvPr>
        </p:nvSpPr>
        <p:spPr/>
        <p:txBody>
          <a:bodyPr/>
          <a:lstStyle/>
          <a:p>
            <a:pPr eaLnBrk="1" hangingPunct="1"/>
            <a:r>
              <a:rPr lang="en-US" altLang="en-US"/>
              <a:t>HIV Transmission</a:t>
            </a:r>
          </a:p>
        </p:txBody>
      </p:sp>
      <p:sp>
        <p:nvSpPr>
          <p:cNvPr id="184323" name="Rectangle 3">
            <a:extLst>
              <a:ext uri="{FF2B5EF4-FFF2-40B4-BE49-F238E27FC236}">
                <a16:creationId xmlns:a16="http://schemas.microsoft.com/office/drawing/2014/main" xmlns="" id="{F9AEF960-44EE-4535-86E0-0DF7D369C912}"/>
              </a:ext>
            </a:extLst>
          </p:cNvPr>
          <p:cNvSpPr>
            <a:spLocks noGrp="1" noChangeArrowheads="1"/>
          </p:cNvSpPr>
          <p:nvPr>
            <p:ph type="body" idx="1"/>
          </p:nvPr>
        </p:nvSpPr>
        <p:spPr/>
        <p:txBody>
          <a:bodyPr/>
          <a:lstStyle/>
          <a:p>
            <a:pPr eaLnBrk="1" hangingPunct="1">
              <a:lnSpc>
                <a:spcPct val="90000"/>
              </a:lnSpc>
            </a:pPr>
            <a:r>
              <a:rPr lang="en-US" altLang="en-US"/>
              <a:t>HIV has a high mutation rate, which can be used to trace paths of transmission</a:t>
            </a:r>
          </a:p>
          <a:p>
            <a:pPr eaLnBrk="1" hangingPunct="1">
              <a:lnSpc>
                <a:spcPct val="90000"/>
              </a:lnSpc>
            </a:pPr>
            <a:r>
              <a:rPr lang="en-US" altLang="en-US"/>
              <a:t>Two people who got the virus from two different people will have very different HIV sequences</a:t>
            </a:r>
          </a:p>
          <a:p>
            <a:pPr eaLnBrk="1" hangingPunct="1">
              <a:lnSpc>
                <a:spcPct val="90000"/>
              </a:lnSpc>
            </a:pPr>
            <a:r>
              <a:rPr lang="en-US" altLang="en-US"/>
              <a:t>Three different tree reconstruction methods (including parsimony) were used to track changes in two genes in HIV (gp120 and RT)</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xmlns="" id="{3577FE62-49D3-41C2-97EC-CCF807C99507}"/>
              </a:ext>
            </a:extLst>
          </p:cNvPr>
          <p:cNvSpPr>
            <a:spLocks noGrp="1" noChangeArrowheads="1"/>
          </p:cNvSpPr>
          <p:nvPr>
            <p:ph type="title"/>
          </p:nvPr>
        </p:nvSpPr>
        <p:spPr/>
        <p:txBody>
          <a:bodyPr/>
          <a:lstStyle/>
          <a:p>
            <a:pPr eaLnBrk="1" hangingPunct="1"/>
            <a:r>
              <a:rPr lang="en-US" altLang="en-US"/>
              <a:t>HIV Transmission</a:t>
            </a:r>
          </a:p>
        </p:txBody>
      </p:sp>
      <p:sp>
        <p:nvSpPr>
          <p:cNvPr id="186371" name="Rectangle 3">
            <a:extLst>
              <a:ext uri="{FF2B5EF4-FFF2-40B4-BE49-F238E27FC236}">
                <a16:creationId xmlns:a16="http://schemas.microsoft.com/office/drawing/2014/main" xmlns="" id="{A1462AE8-DAE8-40F4-8599-B136756EE915}"/>
              </a:ext>
            </a:extLst>
          </p:cNvPr>
          <p:cNvSpPr>
            <a:spLocks noGrp="1" noChangeArrowheads="1"/>
          </p:cNvSpPr>
          <p:nvPr>
            <p:ph type="body" idx="1"/>
          </p:nvPr>
        </p:nvSpPr>
        <p:spPr/>
        <p:txBody>
          <a:bodyPr/>
          <a:lstStyle/>
          <a:p>
            <a:pPr eaLnBrk="1" hangingPunct="1">
              <a:lnSpc>
                <a:spcPct val="80000"/>
              </a:lnSpc>
            </a:pPr>
            <a:r>
              <a:rPr lang="en-US" altLang="en-US" sz="2600"/>
              <a:t>Took multiple samples from the patient, the woman, and controls (non-related HIV+ people) </a:t>
            </a:r>
          </a:p>
          <a:p>
            <a:pPr eaLnBrk="1" hangingPunct="1">
              <a:lnSpc>
                <a:spcPct val="80000"/>
              </a:lnSpc>
            </a:pPr>
            <a:r>
              <a:rPr lang="en-US" altLang="en-US" sz="2600"/>
              <a:t>In every reconstruction, the woman’s sequences were found to be evolved from the patient’s sequences, indicating a close relationship between the two</a:t>
            </a:r>
          </a:p>
          <a:p>
            <a:pPr eaLnBrk="1" hangingPunct="1">
              <a:lnSpc>
                <a:spcPct val="80000"/>
              </a:lnSpc>
            </a:pPr>
            <a:r>
              <a:rPr lang="en-US" altLang="en-US" sz="2600"/>
              <a:t>Nesting of the victim’s sequences within  the patient sequence indicated the direction of transmission was from patient to victim</a:t>
            </a:r>
          </a:p>
          <a:p>
            <a:pPr eaLnBrk="1" hangingPunct="1">
              <a:lnSpc>
                <a:spcPct val="80000"/>
              </a:lnSpc>
            </a:pPr>
            <a:r>
              <a:rPr lang="en-US" altLang="en-US" sz="2600"/>
              <a:t>This was the first time phylogenetic analysis was used in a court case as evidence (Metzker, et. al., 2002)</a:t>
            </a:r>
          </a:p>
          <a:p>
            <a:pPr eaLnBrk="1" hangingPunct="1">
              <a:lnSpc>
                <a:spcPct val="80000"/>
              </a:lnSpc>
            </a:pPr>
            <a:endParaRPr lang="en-US" altLang="en-US" sz="260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xmlns="" id="{AAB5D436-AA5F-480C-A7A7-D26A1867821A}"/>
              </a:ext>
            </a:extLst>
          </p:cNvPr>
          <p:cNvSpPr>
            <a:spLocks noGrp="1" noChangeArrowheads="1"/>
          </p:cNvSpPr>
          <p:nvPr>
            <p:ph type="title"/>
          </p:nvPr>
        </p:nvSpPr>
        <p:spPr/>
        <p:txBody>
          <a:bodyPr/>
          <a:lstStyle/>
          <a:p>
            <a:pPr eaLnBrk="1" hangingPunct="1"/>
            <a:r>
              <a:rPr lang="en-US" altLang="en-US" sz="3800"/>
              <a:t>Evolutionary Tree Leads to Conviction</a:t>
            </a:r>
          </a:p>
        </p:txBody>
      </p:sp>
      <p:pic>
        <p:nvPicPr>
          <p:cNvPr id="188419" name="Picture 3" descr="HIV Big">
            <a:extLst>
              <a:ext uri="{FF2B5EF4-FFF2-40B4-BE49-F238E27FC236}">
                <a16:creationId xmlns:a16="http://schemas.microsoft.com/office/drawing/2014/main" xmlns="" id="{5E08DEAD-5F5F-45C2-9649-449D7C3C07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752600"/>
            <a:ext cx="3063875"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20" name="Picture 4" descr="HIV (p and v) colored">
            <a:extLst>
              <a:ext uri="{FF2B5EF4-FFF2-40B4-BE49-F238E27FC236}">
                <a16:creationId xmlns:a16="http://schemas.microsoft.com/office/drawing/2014/main" xmlns="" id="{70A92D07-5E35-49A4-9337-EA37FA2390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600200"/>
            <a:ext cx="335438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a:extLst>
              <a:ext uri="{FF2B5EF4-FFF2-40B4-BE49-F238E27FC236}">
                <a16:creationId xmlns:a16="http://schemas.microsoft.com/office/drawing/2014/main" xmlns="" id="{6A1016D1-5AF2-455F-BF83-1B8C65C3A76E}"/>
              </a:ext>
            </a:extLst>
          </p:cNvPr>
          <p:cNvSpPr>
            <a:spLocks noGrp="1" noChangeArrowheads="1"/>
          </p:cNvSpPr>
          <p:nvPr>
            <p:ph type="title"/>
          </p:nvPr>
        </p:nvSpPr>
        <p:spPr/>
        <p:txBody>
          <a:bodyPr/>
          <a:lstStyle/>
          <a:p>
            <a:pPr eaLnBrk="1" hangingPunct="1"/>
            <a:r>
              <a:rPr lang="en-US" altLang="en-US"/>
              <a:t>Alu Repeats </a:t>
            </a:r>
          </a:p>
        </p:txBody>
      </p:sp>
      <p:sp>
        <p:nvSpPr>
          <p:cNvPr id="190467" name="Rectangle 3">
            <a:extLst>
              <a:ext uri="{FF2B5EF4-FFF2-40B4-BE49-F238E27FC236}">
                <a16:creationId xmlns:a16="http://schemas.microsoft.com/office/drawing/2014/main" xmlns="" id="{DCDB7FEB-44F2-4ADE-B498-46DADB822A96}"/>
              </a:ext>
            </a:extLst>
          </p:cNvPr>
          <p:cNvSpPr>
            <a:spLocks noGrp="1" noChangeArrowheads="1"/>
          </p:cNvSpPr>
          <p:nvPr>
            <p:ph type="body" idx="1"/>
          </p:nvPr>
        </p:nvSpPr>
        <p:spPr/>
        <p:txBody>
          <a:bodyPr/>
          <a:lstStyle/>
          <a:p>
            <a:pPr marL="469900" indent="-469900" eaLnBrk="1" hangingPunct="1">
              <a:lnSpc>
                <a:spcPct val="80000"/>
              </a:lnSpc>
            </a:pPr>
            <a:r>
              <a:rPr lang="en-US" altLang="en-US" sz="2600"/>
              <a:t>Alu repeats are most common repeats in human genome (about 300 bp long)</a:t>
            </a:r>
          </a:p>
          <a:p>
            <a:pPr marL="469900" indent="-469900" eaLnBrk="1" hangingPunct="1">
              <a:lnSpc>
                <a:spcPct val="80000"/>
              </a:lnSpc>
            </a:pPr>
            <a:r>
              <a:rPr lang="en-US" altLang="en-US" sz="2600"/>
              <a:t>About 1 million Alu elements make up 10% of the human genome</a:t>
            </a:r>
          </a:p>
          <a:p>
            <a:pPr marL="469900" indent="-469900" eaLnBrk="1" hangingPunct="1">
              <a:lnSpc>
                <a:spcPct val="80000"/>
              </a:lnSpc>
            </a:pPr>
            <a:r>
              <a:rPr lang="en-US" altLang="en-US" sz="2600"/>
              <a:t>They are retrotransposons</a:t>
            </a:r>
          </a:p>
          <a:p>
            <a:pPr marL="908050" lvl="1" indent="-436563" eaLnBrk="1" hangingPunct="1">
              <a:lnSpc>
                <a:spcPct val="80000"/>
              </a:lnSpc>
            </a:pPr>
            <a:r>
              <a:rPr lang="en-US" altLang="en-US" sz="2200"/>
              <a:t>they don’t code for protein but copy themselves into RNA and then back to DNA via reverse transcriptase</a:t>
            </a:r>
          </a:p>
          <a:p>
            <a:pPr marL="908050" lvl="1" indent="-436563" eaLnBrk="1" hangingPunct="1">
              <a:lnSpc>
                <a:spcPct val="80000"/>
              </a:lnSpc>
            </a:pPr>
            <a:r>
              <a:rPr lang="en-US" altLang="en-US" sz="2200"/>
              <a:t>Alu elements have been called “selfish” because their only function seems to be to make more copies of themselves</a:t>
            </a:r>
          </a:p>
        </p:txBody>
      </p:sp>
    </p:spTree>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a:extLst>
              <a:ext uri="{FF2B5EF4-FFF2-40B4-BE49-F238E27FC236}">
                <a16:creationId xmlns:a16="http://schemas.microsoft.com/office/drawing/2014/main" xmlns="" id="{18749E92-5AF2-48E3-B676-D210E2D085E2}"/>
              </a:ext>
            </a:extLst>
          </p:cNvPr>
          <p:cNvSpPr>
            <a:spLocks noGrp="1" noChangeArrowheads="1"/>
          </p:cNvSpPr>
          <p:nvPr>
            <p:ph type="title"/>
          </p:nvPr>
        </p:nvSpPr>
        <p:spPr/>
        <p:txBody>
          <a:bodyPr/>
          <a:lstStyle/>
          <a:p>
            <a:pPr eaLnBrk="1" hangingPunct="1"/>
            <a:r>
              <a:rPr lang="en-US" altLang="en-US" sz="3800"/>
              <a:t>What Makes Alu Elements Important?</a:t>
            </a:r>
          </a:p>
        </p:txBody>
      </p:sp>
      <p:sp>
        <p:nvSpPr>
          <p:cNvPr id="191491" name="Rectangle 3">
            <a:extLst>
              <a:ext uri="{FF2B5EF4-FFF2-40B4-BE49-F238E27FC236}">
                <a16:creationId xmlns:a16="http://schemas.microsoft.com/office/drawing/2014/main" xmlns="" id="{8DE30381-CDC3-45E4-AEDA-EAB2477168D3}"/>
              </a:ext>
            </a:extLst>
          </p:cNvPr>
          <p:cNvSpPr>
            <a:spLocks noGrp="1" noChangeArrowheads="1"/>
          </p:cNvSpPr>
          <p:nvPr>
            <p:ph type="body" idx="1"/>
          </p:nvPr>
        </p:nvSpPr>
        <p:spPr>
          <a:xfrm>
            <a:off x="457200" y="1828800"/>
            <a:ext cx="8229600" cy="4530725"/>
          </a:xfrm>
        </p:spPr>
        <p:txBody>
          <a:bodyPr/>
          <a:lstStyle/>
          <a:p>
            <a:pPr marL="469900" indent="-469900" eaLnBrk="1" hangingPunct="1">
              <a:lnSpc>
                <a:spcPct val="90000"/>
              </a:lnSpc>
            </a:pPr>
            <a:r>
              <a:rPr lang="en-US" altLang="en-US"/>
              <a:t>Alu elements began to replicate 60 million years ago. Their evolution can be used as a fossil record of primate and human history</a:t>
            </a:r>
          </a:p>
          <a:p>
            <a:pPr marL="469900" indent="-469900" eaLnBrk="1" hangingPunct="1">
              <a:lnSpc>
                <a:spcPct val="90000"/>
              </a:lnSpc>
            </a:pPr>
            <a:r>
              <a:rPr lang="en-US" altLang="en-US"/>
              <a:t>Alu insertions are sometimes disruptive and can result in genetic disorders</a:t>
            </a:r>
          </a:p>
          <a:p>
            <a:pPr marL="469900" indent="-469900" eaLnBrk="1" hangingPunct="1">
              <a:lnSpc>
                <a:spcPct val="90000"/>
              </a:lnSpc>
            </a:pPr>
            <a:r>
              <a:rPr lang="en-US" altLang="en-US"/>
              <a:t>Alu mediated recombination can cause cancer</a:t>
            </a:r>
          </a:p>
          <a:p>
            <a:pPr marL="469900" indent="-469900" eaLnBrk="1" hangingPunct="1">
              <a:lnSpc>
                <a:spcPct val="90000"/>
              </a:lnSpc>
            </a:pPr>
            <a:r>
              <a:rPr lang="en-US" altLang="en-US"/>
              <a:t>Alu insertions can be used to determine genetic distances between human populations and human migratory history</a:t>
            </a:r>
          </a:p>
          <a:p>
            <a:pPr marL="469900" indent="-469900" eaLnBrk="1" hangingPunct="1">
              <a:lnSpc>
                <a:spcPct val="90000"/>
              </a:lnSpc>
            </a:pPr>
            <a:endParaRPr lang="en-US" alt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xmlns="" id="{E387A03A-D35F-41E1-B84A-CBE6D2CF76A4}"/>
              </a:ext>
            </a:extLst>
          </p:cNvPr>
          <p:cNvSpPr>
            <a:spLocks noGrp="1" noChangeArrowheads="1"/>
          </p:cNvSpPr>
          <p:nvPr>
            <p:ph type="title"/>
          </p:nvPr>
        </p:nvSpPr>
        <p:spPr/>
        <p:txBody>
          <a:bodyPr/>
          <a:lstStyle/>
          <a:p>
            <a:pPr eaLnBrk="1" hangingPunct="1"/>
            <a:r>
              <a:rPr lang="en-US" altLang="en-US" sz="3600"/>
              <a:t>Three-way Split? </a:t>
            </a:r>
          </a:p>
        </p:txBody>
      </p:sp>
      <p:pic>
        <p:nvPicPr>
          <p:cNvPr id="17411" name="Picture 5" descr="hcg">
            <a:extLst>
              <a:ext uri="{FF2B5EF4-FFF2-40B4-BE49-F238E27FC236}">
                <a16:creationId xmlns:a16="http://schemas.microsoft.com/office/drawing/2014/main" xmlns="" id="{D765179E-718A-4AE1-A8D2-5FB67A8B1DC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76400" y="1295400"/>
            <a:ext cx="6324600" cy="4757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a:extLst>
              <a:ext uri="{FF2B5EF4-FFF2-40B4-BE49-F238E27FC236}">
                <a16:creationId xmlns:a16="http://schemas.microsoft.com/office/drawing/2014/main" xmlns="" id="{CF58E05F-A2B5-4FBD-B6AB-F1806E5999C9}"/>
              </a:ext>
            </a:extLst>
          </p:cNvPr>
          <p:cNvSpPr>
            <a:spLocks noGrp="1" noChangeArrowheads="1"/>
          </p:cNvSpPr>
          <p:nvPr>
            <p:ph type="title"/>
          </p:nvPr>
        </p:nvSpPr>
        <p:spPr/>
        <p:txBody>
          <a:bodyPr/>
          <a:lstStyle/>
          <a:p>
            <a:pPr eaLnBrk="1" hangingPunct="1"/>
            <a:r>
              <a:rPr lang="en-US" altLang="en-US" sz="3800"/>
              <a:t>Diversity of Alu Elements</a:t>
            </a:r>
          </a:p>
        </p:txBody>
      </p:sp>
      <p:sp>
        <p:nvSpPr>
          <p:cNvPr id="192515" name="Rectangle 3">
            <a:extLst>
              <a:ext uri="{FF2B5EF4-FFF2-40B4-BE49-F238E27FC236}">
                <a16:creationId xmlns:a16="http://schemas.microsoft.com/office/drawing/2014/main" xmlns="" id="{46A0E514-C7BF-4E9A-8ED2-207EC727DDAD}"/>
              </a:ext>
            </a:extLst>
          </p:cNvPr>
          <p:cNvSpPr>
            <a:spLocks noGrp="1" noChangeArrowheads="1"/>
          </p:cNvSpPr>
          <p:nvPr>
            <p:ph type="body" idx="1"/>
          </p:nvPr>
        </p:nvSpPr>
        <p:spPr>
          <a:xfrm>
            <a:off x="457200" y="1600200"/>
            <a:ext cx="8229600" cy="1760538"/>
          </a:xfrm>
        </p:spPr>
        <p:txBody>
          <a:bodyPr/>
          <a:lstStyle/>
          <a:p>
            <a:pPr marL="469900" indent="-469900" eaLnBrk="1" hangingPunct="1">
              <a:lnSpc>
                <a:spcPct val="80000"/>
              </a:lnSpc>
            </a:pPr>
            <a:r>
              <a:rPr lang="en-US" altLang="en-US" sz="2100"/>
              <a:t>Alu Diversity on a scale from 0 to 1</a:t>
            </a:r>
          </a:p>
          <a:p>
            <a:pPr marL="908050" lvl="1" indent="-436563" eaLnBrk="1" hangingPunct="1">
              <a:lnSpc>
                <a:spcPct val="80000"/>
              </a:lnSpc>
            </a:pPr>
            <a:r>
              <a:rPr lang="en-US" altLang="en-US" sz="2000"/>
              <a:t>Africans 	0.3487  origin of modern humans</a:t>
            </a:r>
          </a:p>
          <a:p>
            <a:pPr marL="908050" lvl="1" indent="-436563" eaLnBrk="1" hangingPunct="1">
              <a:lnSpc>
                <a:spcPct val="80000"/>
              </a:lnSpc>
            </a:pPr>
            <a:r>
              <a:rPr lang="en-US" altLang="en-US" sz="2000"/>
              <a:t>E. Asians 	0.3104 </a:t>
            </a:r>
          </a:p>
          <a:p>
            <a:pPr marL="908050" lvl="1" indent="-436563" eaLnBrk="1" hangingPunct="1">
              <a:lnSpc>
                <a:spcPct val="80000"/>
              </a:lnSpc>
            </a:pPr>
            <a:r>
              <a:rPr lang="en-US" altLang="en-US" sz="2000"/>
              <a:t>Europeans 	0.2973 </a:t>
            </a:r>
          </a:p>
          <a:p>
            <a:pPr marL="908050" lvl="1" indent="-436563" eaLnBrk="1" hangingPunct="1">
              <a:lnSpc>
                <a:spcPct val="80000"/>
              </a:lnSpc>
            </a:pPr>
            <a:r>
              <a:rPr lang="en-US" altLang="en-US" sz="2000"/>
              <a:t>Indians 	              0.3159 </a:t>
            </a:r>
          </a:p>
        </p:txBody>
      </p:sp>
      <p:pic>
        <p:nvPicPr>
          <p:cNvPr id="192516" name="Picture 4">
            <a:extLst>
              <a:ext uri="{FF2B5EF4-FFF2-40B4-BE49-F238E27FC236}">
                <a16:creationId xmlns:a16="http://schemas.microsoft.com/office/drawing/2014/main" xmlns="" id="{C7B91619-494A-4735-BFB0-BFCEEE6DBD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124200"/>
            <a:ext cx="6037263" cy="300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xmlns="" id="{E66D8AAF-47E1-4717-9540-ECD47AE5711C}"/>
              </a:ext>
            </a:extLst>
          </p:cNvPr>
          <p:cNvSpPr>
            <a:spLocks noGrp="1" noChangeArrowheads="1"/>
          </p:cNvSpPr>
          <p:nvPr>
            <p:ph type="title"/>
          </p:nvPr>
        </p:nvSpPr>
        <p:spPr/>
        <p:txBody>
          <a:bodyPr/>
          <a:lstStyle/>
          <a:p>
            <a:pPr eaLnBrk="1" hangingPunct="1"/>
            <a:r>
              <a:rPr lang="en-US" altLang="en-US"/>
              <a:t>Minimum Spanning Trees</a:t>
            </a:r>
          </a:p>
        </p:txBody>
      </p:sp>
      <p:sp>
        <p:nvSpPr>
          <p:cNvPr id="193539" name="Rectangle 3">
            <a:extLst>
              <a:ext uri="{FF2B5EF4-FFF2-40B4-BE49-F238E27FC236}">
                <a16:creationId xmlns:a16="http://schemas.microsoft.com/office/drawing/2014/main" xmlns="" id="{8B1BBBB1-3845-4E58-B5DE-5205B5B3BF00}"/>
              </a:ext>
            </a:extLst>
          </p:cNvPr>
          <p:cNvSpPr>
            <a:spLocks noGrp="1" noChangeArrowheads="1"/>
          </p:cNvSpPr>
          <p:nvPr>
            <p:ph type="body" sz="half" idx="1"/>
          </p:nvPr>
        </p:nvSpPr>
        <p:spPr>
          <a:xfrm>
            <a:off x="457200" y="1600200"/>
            <a:ext cx="5159375" cy="4530725"/>
          </a:xfrm>
        </p:spPr>
        <p:txBody>
          <a:bodyPr/>
          <a:lstStyle/>
          <a:p>
            <a:pPr marL="469900" indent="-469900" eaLnBrk="1" hangingPunct="1"/>
            <a:r>
              <a:rPr lang="en-US" altLang="en-US" sz="2200"/>
              <a:t>The first algorithm for finding a MST was developed in 1926 by Otakar Borůvka. Its purpose was to minimize the cost of electrical coverage in Bohemia.</a:t>
            </a:r>
          </a:p>
          <a:p>
            <a:pPr marL="469900" indent="-469900" eaLnBrk="1" hangingPunct="1"/>
            <a:r>
              <a:rPr lang="en-US" altLang="en-US" sz="2200"/>
              <a:t>The Problem</a:t>
            </a:r>
          </a:p>
          <a:p>
            <a:pPr marL="908050" lvl="1" indent="-436563" eaLnBrk="1" hangingPunct="1"/>
            <a:r>
              <a:rPr lang="en-US" altLang="en-US" sz="2000"/>
              <a:t>Connect all of the cities but use the least amount of electrical wire possible. This reduces the cost.</a:t>
            </a:r>
          </a:p>
          <a:p>
            <a:pPr marL="469900" indent="-469900" eaLnBrk="1" hangingPunct="1"/>
            <a:r>
              <a:rPr lang="en-US" altLang="en-US" sz="2400" b="1" i="1"/>
              <a:t>We will see how building a MST can be used to study evolution of Alu repeats</a:t>
            </a:r>
          </a:p>
          <a:p>
            <a:pPr marL="908050" lvl="1" indent="-436563" eaLnBrk="1" hangingPunct="1"/>
            <a:endParaRPr lang="en-US" altLang="en-US" sz="2400" b="1" i="1"/>
          </a:p>
        </p:txBody>
      </p:sp>
      <p:pic>
        <p:nvPicPr>
          <p:cNvPr id="193540" name="Picture 4" descr="premstree">
            <a:extLst>
              <a:ext uri="{FF2B5EF4-FFF2-40B4-BE49-F238E27FC236}">
                <a16:creationId xmlns:a16="http://schemas.microsoft.com/office/drawing/2014/main" xmlns="" id="{917AC052-57B9-41E3-9270-724DBD2D5EBE}"/>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651500" y="2047875"/>
            <a:ext cx="3492500" cy="1906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3541" name="Picture 5" descr="mstree">
            <a:extLst>
              <a:ext uri="{FF2B5EF4-FFF2-40B4-BE49-F238E27FC236}">
                <a16:creationId xmlns:a16="http://schemas.microsoft.com/office/drawing/2014/main" xmlns="" id="{E993CD88-B55B-4683-9A83-FD68B9AA69FC}"/>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651500" y="4286250"/>
            <a:ext cx="3492500" cy="198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1954" name="Rectangle 2">
            <a:extLst>
              <a:ext uri="{FF2B5EF4-FFF2-40B4-BE49-F238E27FC236}">
                <a16:creationId xmlns:a16="http://schemas.microsoft.com/office/drawing/2014/main" xmlns="" id="{F84D9413-FB3D-4401-B1DE-88635B06EC35}"/>
              </a:ext>
            </a:extLst>
          </p:cNvPr>
          <p:cNvSpPr>
            <a:spLocks noGrp="1" noChangeArrowheads="1"/>
          </p:cNvSpPr>
          <p:nvPr>
            <p:ph type="title"/>
          </p:nvPr>
        </p:nvSpPr>
        <p:spPr/>
        <p:txBody>
          <a:bodyPr/>
          <a:lstStyle/>
          <a:p>
            <a:pPr eaLnBrk="1" hangingPunct="1">
              <a:defRPr/>
            </a:pPr>
            <a:r>
              <a:rPr lang="en-US" altLang="en-US" sz="3800">
                <a:effectLst>
                  <a:outerShdw blurRad="38100" dist="38100" dir="2700000" algn="tl">
                    <a:srgbClr val="C0C0C0"/>
                  </a:outerShdw>
                </a:effectLst>
              </a:rPr>
              <a:t>What is a Minimum Spanning Tree?</a:t>
            </a:r>
          </a:p>
        </p:txBody>
      </p:sp>
      <p:sp>
        <p:nvSpPr>
          <p:cNvPr id="194563" name="Rectangle 3">
            <a:extLst>
              <a:ext uri="{FF2B5EF4-FFF2-40B4-BE49-F238E27FC236}">
                <a16:creationId xmlns:a16="http://schemas.microsoft.com/office/drawing/2014/main" xmlns="" id="{02A1270D-B7BB-4ABD-B346-2B457D928121}"/>
              </a:ext>
            </a:extLst>
          </p:cNvPr>
          <p:cNvSpPr>
            <a:spLocks noGrp="1" noChangeArrowheads="1"/>
          </p:cNvSpPr>
          <p:nvPr>
            <p:ph type="body" sz="half" idx="1"/>
          </p:nvPr>
        </p:nvSpPr>
        <p:spPr>
          <a:xfrm>
            <a:off x="457200" y="1600200"/>
            <a:ext cx="2971800" cy="4530725"/>
          </a:xfrm>
        </p:spPr>
        <p:txBody>
          <a:bodyPr/>
          <a:lstStyle/>
          <a:p>
            <a:pPr marL="469900" indent="-469900" eaLnBrk="1" hangingPunct="1"/>
            <a:r>
              <a:rPr lang="en-US" altLang="en-US" sz="2600"/>
              <a:t>A Minimum Spanning Tree of a graph </a:t>
            </a:r>
          </a:p>
          <a:p>
            <a:pPr marL="469900" indent="-469900" eaLnBrk="1" hangingPunct="1">
              <a:buFontTx/>
              <a:buNone/>
            </a:pPr>
            <a:r>
              <a:rPr lang="en-US" altLang="en-US" sz="2600"/>
              <a:t>     --connect all the vertices in the graph and </a:t>
            </a:r>
          </a:p>
          <a:p>
            <a:pPr marL="469900" indent="-469900" eaLnBrk="1" hangingPunct="1">
              <a:buFontTx/>
              <a:buNone/>
            </a:pPr>
            <a:r>
              <a:rPr lang="en-US" altLang="en-US" sz="2600"/>
              <a:t>     --minimizes the  sum of edges in the tree</a:t>
            </a:r>
          </a:p>
        </p:txBody>
      </p:sp>
      <p:pic>
        <p:nvPicPr>
          <p:cNvPr id="194564" name="Picture 4">
            <a:extLst>
              <a:ext uri="{FF2B5EF4-FFF2-40B4-BE49-F238E27FC236}">
                <a16:creationId xmlns:a16="http://schemas.microsoft.com/office/drawing/2014/main" xmlns="" id="{2D119F92-D133-4215-A98C-6126399F7D5C}"/>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3733800" y="3810000"/>
            <a:ext cx="2519363" cy="2203450"/>
          </a:xfrm>
        </p:spPr>
      </p:pic>
      <p:pic>
        <p:nvPicPr>
          <p:cNvPr id="194565" name="Picture 5">
            <a:extLst>
              <a:ext uri="{FF2B5EF4-FFF2-40B4-BE49-F238E27FC236}">
                <a16:creationId xmlns:a16="http://schemas.microsoft.com/office/drawing/2014/main" xmlns="" id="{F0437118-93D3-44D4-892F-F52BE3B4381B}"/>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324600" y="3810000"/>
            <a:ext cx="2555875" cy="2235200"/>
          </a:xfrm>
        </p:spPr>
      </p:pic>
      <p:pic>
        <p:nvPicPr>
          <p:cNvPr id="194566" name="Picture 6">
            <a:extLst>
              <a:ext uri="{FF2B5EF4-FFF2-40B4-BE49-F238E27FC236}">
                <a16:creationId xmlns:a16="http://schemas.microsoft.com/office/drawing/2014/main" xmlns="" id="{38C0CC1C-925C-4B91-A809-018CA81871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371600"/>
            <a:ext cx="2438400"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2978" name="Rectangle 2">
            <a:extLst>
              <a:ext uri="{FF2B5EF4-FFF2-40B4-BE49-F238E27FC236}">
                <a16:creationId xmlns:a16="http://schemas.microsoft.com/office/drawing/2014/main" xmlns="" id="{C213E38F-EC62-4744-82E7-91075D9895C5}"/>
              </a:ext>
            </a:extLst>
          </p:cNvPr>
          <p:cNvSpPr>
            <a:spLocks noGrp="1" noChangeArrowheads="1"/>
          </p:cNvSpPr>
          <p:nvPr>
            <p:ph type="title"/>
          </p:nvPr>
        </p:nvSpPr>
        <p:spPr/>
        <p:txBody>
          <a:bodyPr/>
          <a:lstStyle/>
          <a:p>
            <a:pPr eaLnBrk="1" hangingPunct="1">
              <a:defRPr/>
            </a:pPr>
            <a:r>
              <a:rPr lang="en-US" altLang="en-US">
                <a:effectLst>
                  <a:outerShdw blurRad="38100" dist="38100" dir="2700000" algn="tl">
                    <a:srgbClr val="C0C0C0"/>
                  </a:outerShdw>
                </a:effectLst>
              </a:rPr>
              <a:t>How can we find a MST?</a:t>
            </a:r>
          </a:p>
        </p:txBody>
      </p:sp>
      <p:sp>
        <p:nvSpPr>
          <p:cNvPr id="195587" name="Rectangle 3">
            <a:extLst>
              <a:ext uri="{FF2B5EF4-FFF2-40B4-BE49-F238E27FC236}">
                <a16:creationId xmlns:a16="http://schemas.microsoft.com/office/drawing/2014/main" xmlns="" id="{DDBB1EC2-3718-4D1D-A988-1EA4971CC35A}"/>
              </a:ext>
            </a:extLst>
          </p:cNvPr>
          <p:cNvSpPr>
            <a:spLocks noGrp="1" noChangeArrowheads="1"/>
          </p:cNvSpPr>
          <p:nvPr>
            <p:ph type="body" sz="half" idx="1"/>
          </p:nvPr>
        </p:nvSpPr>
        <p:spPr>
          <a:xfrm>
            <a:off x="457200" y="1828800"/>
            <a:ext cx="8291513" cy="4302125"/>
          </a:xfrm>
        </p:spPr>
        <p:txBody>
          <a:bodyPr/>
          <a:lstStyle/>
          <a:p>
            <a:pPr marL="469900" indent="-469900" eaLnBrk="1" hangingPunct="1"/>
            <a:r>
              <a:rPr lang="en-US" altLang="en-US" sz="2800"/>
              <a:t>Prim algorithm (greedy)</a:t>
            </a:r>
          </a:p>
          <a:p>
            <a:pPr marL="908050" lvl="1" indent="-436563" eaLnBrk="1" hangingPunct="1"/>
            <a:r>
              <a:rPr lang="en-US" altLang="en-US" sz="2800"/>
              <a:t>Start from a tree </a:t>
            </a:r>
            <a:r>
              <a:rPr lang="en-US" altLang="en-US" sz="2800" i="1"/>
              <a:t>T</a:t>
            </a:r>
            <a:r>
              <a:rPr lang="en-US" altLang="en-US" sz="2800"/>
              <a:t> with a single vertex</a:t>
            </a:r>
          </a:p>
          <a:p>
            <a:pPr marL="908050" lvl="1" indent="-436563" eaLnBrk="1" hangingPunct="1"/>
            <a:r>
              <a:rPr lang="en-US" altLang="en-US" sz="2800"/>
              <a:t>Add the shortest edge connecting a vertex in </a:t>
            </a:r>
            <a:r>
              <a:rPr lang="en-US" altLang="en-US" sz="2800" i="1"/>
              <a:t>T</a:t>
            </a:r>
            <a:r>
              <a:rPr lang="en-US" altLang="en-US" sz="2800"/>
              <a:t> to a vertex not in </a:t>
            </a:r>
            <a:r>
              <a:rPr lang="en-US" altLang="en-US" sz="2800" i="1"/>
              <a:t>T</a:t>
            </a:r>
            <a:r>
              <a:rPr lang="en-US" altLang="en-US" sz="2800"/>
              <a:t>, growing the tree </a:t>
            </a:r>
            <a:r>
              <a:rPr lang="en-US" altLang="en-US" sz="2800" i="1"/>
              <a:t>T</a:t>
            </a:r>
          </a:p>
          <a:p>
            <a:pPr marL="1377950" lvl="2" indent="-468313" eaLnBrk="1" hangingPunct="1"/>
            <a:r>
              <a:rPr lang="en-US" altLang="en-US" sz="2800"/>
              <a:t>This is repeated until every vertex is in </a:t>
            </a:r>
            <a:r>
              <a:rPr lang="en-US" altLang="en-US" sz="2800" i="1"/>
              <a:t>T</a:t>
            </a:r>
          </a:p>
          <a:p>
            <a:pPr marL="469900" indent="-469900" eaLnBrk="1" hangingPunct="1"/>
            <a:r>
              <a:rPr lang="en-US" altLang="en-US" sz="2600"/>
              <a:t>Prim algorithm can be implemented in O(</a:t>
            </a:r>
            <a:r>
              <a:rPr lang="en-US" altLang="en-US" sz="2600" i="1"/>
              <a:t>m logm</a:t>
            </a:r>
            <a:r>
              <a:rPr lang="en-US" altLang="en-US" sz="2600"/>
              <a:t>) time (</a:t>
            </a:r>
            <a:r>
              <a:rPr lang="en-US" altLang="en-US" sz="2600" i="1"/>
              <a:t>m</a:t>
            </a:r>
            <a:r>
              <a:rPr lang="en-US" altLang="en-US" sz="2600"/>
              <a:t> is the number of edges).</a:t>
            </a:r>
          </a:p>
          <a:p>
            <a:pPr marL="1377950" lvl="2" indent="-468313" eaLnBrk="1" hangingPunct="1"/>
            <a:endParaRPr lang="en-US" altLang="en-US" sz="2800" i="1"/>
          </a:p>
        </p:txBody>
      </p:sp>
    </p:spTree>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4002" name="Rectangle 2">
            <a:extLst>
              <a:ext uri="{FF2B5EF4-FFF2-40B4-BE49-F238E27FC236}">
                <a16:creationId xmlns:a16="http://schemas.microsoft.com/office/drawing/2014/main" xmlns="" id="{D97548D9-6118-4E11-A372-6567B47195A1}"/>
              </a:ext>
            </a:extLst>
          </p:cNvPr>
          <p:cNvSpPr>
            <a:spLocks noGrp="1" noChangeArrowheads="1"/>
          </p:cNvSpPr>
          <p:nvPr>
            <p:ph type="title" sz="quarter"/>
          </p:nvPr>
        </p:nvSpPr>
        <p:spPr/>
        <p:txBody>
          <a:bodyPr/>
          <a:lstStyle/>
          <a:p>
            <a:pPr eaLnBrk="1" hangingPunct="1">
              <a:defRPr/>
            </a:pPr>
            <a:r>
              <a:rPr lang="en-US" altLang="en-US">
                <a:effectLst>
                  <a:outerShdw blurRad="38100" dist="38100" dir="2700000" algn="tl">
                    <a:srgbClr val="C0C0C0"/>
                  </a:outerShdw>
                </a:effectLst>
              </a:rPr>
              <a:t>Prim’s Algorithm Example</a:t>
            </a:r>
          </a:p>
        </p:txBody>
      </p:sp>
      <p:pic>
        <p:nvPicPr>
          <p:cNvPr id="196611" name="Picture 3">
            <a:extLst>
              <a:ext uri="{FF2B5EF4-FFF2-40B4-BE49-F238E27FC236}">
                <a16:creationId xmlns:a16="http://schemas.microsoft.com/office/drawing/2014/main" xmlns="" id="{1C4E3A85-7AF3-46F6-96A7-0237BE2AB86C}"/>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23850" y="1808163"/>
            <a:ext cx="2074863" cy="2074862"/>
          </a:xfrm>
        </p:spPr>
      </p:pic>
      <p:pic>
        <p:nvPicPr>
          <p:cNvPr id="196612" name="Picture 4">
            <a:extLst>
              <a:ext uri="{FF2B5EF4-FFF2-40B4-BE49-F238E27FC236}">
                <a16:creationId xmlns:a16="http://schemas.microsoft.com/office/drawing/2014/main" xmlns="" id="{387D856B-50D8-45B7-AAD8-554838202FD7}"/>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590800" y="1600200"/>
            <a:ext cx="2133600" cy="2166938"/>
          </a:xfrm>
        </p:spPr>
      </p:pic>
      <p:pic>
        <p:nvPicPr>
          <p:cNvPr id="196613" name="Picture 5">
            <a:extLst>
              <a:ext uri="{FF2B5EF4-FFF2-40B4-BE49-F238E27FC236}">
                <a16:creationId xmlns:a16="http://schemas.microsoft.com/office/drawing/2014/main" xmlns="" id="{D8C56681-58FE-43C9-A210-F634F4118EDC}"/>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800600" y="1600200"/>
            <a:ext cx="2133600" cy="2166938"/>
          </a:xfrm>
        </p:spPr>
      </p:pic>
      <p:pic>
        <p:nvPicPr>
          <p:cNvPr id="196614" name="Picture 6">
            <a:extLst>
              <a:ext uri="{FF2B5EF4-FFF2-40B4-BE49-F238E27FC236}">
                <a16:creationId xmlns:a16="http://schemas.microsoft.com/office/drawing/2014/main" xmlns="" id="{F739493B-CD2A-47F4-81B5-4F48A6B76283}"/>
              </a:ext>
            </a:extLst>
          </p:cNvPr>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7051675" y="1808163"/>
            <a:ext cx="2092325" cy="2074862"/>
          </a:xfrm>
        </p:spPr>
      </p:pic>
      <p:pic>
        <p:nvPicPr>
          <p:cNvPr id="196615" name="Picture 7">
            <a:extLst>
              <a:ext uri="{FF2B5EF4-FFF2-40B4-BE49-F238E27FC236}">
                <a16:creationId xmlns:a16="http://schemas.microsoft.com/office/drawing/2014/main" xmlns="" id="{7BE9F2A7-6ABC-48DC-AF19-BF8660B278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338" y="3968750"/>
            <a:ext cx="2195512"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616" name="Picture 8">
            <a:extLst>
              <a:ext uri="{FF2B5EF4-FFF2-40B4-BE49-F238E27FC236}">
                <a16:creationId xmlns:a16="http://schemas.microsoft.com/office/drawing/2014/main" xmlns="" id="{6DF17814-A811-4569-BEEF-867A6BD5C8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2388" y="3968750"/>
            <a:ext cx="2124075"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617" name="Picture 9">
            <a:extLst>
              <a:ext uri="{FF2B5EF4-FFF2-40B4-BE49-F238E27FC236}">
                <a16:creationId xmlns:a16="http://schemas.microsoft.com/office/drawing/2014/main" xmlns="" id="{C6678F5E-2F00-4C85-BED7-185C5CC03A0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7900" y="4005263"/>
            <a:ext cx="2160588"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618" name="Picture 10">
            <a:extLst>
              <a:ext uri="{FF2B5EF4-FFF2-40B4-BE49-F238E27FC236}">
                <a16:creationId xmlns:a16="http://schemas.microsoft.com/office/drawing/2014/main" xmlns="" id="{1DD246C8-D61B-4D8A-B962-C9C6989007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56438" y="3968750"/>
            <a:ext cx="2087562"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5026" name="Rectangle 2">
            <a:extLst>
              <a:ext uri="{FF2B5EF4-FFF2-40B4-BE49-F238E27FC236}">
                <a16:creationId xmlns:a16="http://schemas.microsoft.com/office/drawing/2014/main" xmlns="" id="{EBB11436-DE0B-4010-B924-2EA46576C806}"/>
              </a:ext>
            </a:extLst>
          </p:cNvPr>
          <p:cNvSpPr>
            <a:spLocks noGrp="1" noChangeArrowheads="1"/>
          </p:cNvSpPr>
          <p:nvPr>
            <p:ph type="title"/>
          </p:nvPr>
        </p:nvSpPr>
        <p:spPr/>
        <p:txBody>
          <a:bodyPr/>
          <a:lstStyle/>
          <a:p>
            <a:pPr eaLnBrk="1" hangingPunct="1">
              <a:defRPr/>
            </a:pPr>
            <a:r>
              <a:rPr lang="en-US" altLang="en-US" sz="3800">
                <a:effectLst>
                  <a:outerShdw blurRad="38100" dist="38100" dir="2700000" algn="tl">
                    <a:srgbClr val="C0C0C0"/>
                  </a:outerShdw>
                </a:effectLst>
              </a:rPr>
              <a:t>Why Prim Algorithm Constructs Minimum Spanning Tree?  </a:t>
            </a:r>
          </a:p>
        </p:txBody>
      </p:sp>
      <p:sp>
        <p:nvSpPr>
          <p:cNvPr id="197635" name="Rectangle 3">
            <a:extLst>
              <a:ext uri="{FF2B5EF4-FFF2-40B4-BE49-F238E27FC236}">
                <a16:creationId xmlns:a16="http://schemas.microsoft.com/office/drawing/2014/main" xmlns="" id="{271D1EB5-CAE5-410A-9777-76A60810473E}"/>
              </a:ext>
            </a:extLst>
          </p:cNvPr>
          <p:cNvSpPr>
            <a:spLocks noGrp="1" noChangeArrowheads="1"/>
          </p:cNvSpPr>
          <p:nvPr>
            <p:ph type="body" sz="half" idx="1"/>
          </p:nvPr>
        </p:nvSpPr>
        <p:spPr>
          <a:xfrm>
            <a:off x="431800" y="1844675"/>
            <a:ext cx="5364163" cy="4302125"/>
          </a:xfrm>
        </p:spPr>
        <p:txBody>
          <a:bodyPr/>
          <a:lstStyle/>
          <a:p>
            <a:pPr marL="469900" indent="-469900" eaLnBrk="1" hangingPunct="1">
              <a:lnSpc>
                <a:spcPct val="80000"/>
              </a:lnSpc>
            </a:pPr>
            <a:r>
              <a:rPr lang="en-US" altLang="en-US" sz="2000"/>
              <a:t>Proof:</a:t>
            </a:r>
          </a:p>
          <a:p>
            <a:pPr marL="908050" lvl="1" indent="-436563" eaLnBrk="1" hangingPunct="1">
              <a:lnSpc>
                <a:spcPct val="80000"/>
              </a:lnSpc>
            </a:pPr>
            <a:r>
              <a:rPr lang="en-US" altLang="en-US" sz="1800"/>
              <a:t>This proof applies to a graph with distinct edges</a:t>
            </a:r>
          </a:p>
          <a:p>
            <a:pPr marL="908050" lvl="1" indent="-436563" eaLnBrk="1" hangingPunct="1">
              <a:lnSpc>
                <a:spcPct val="80000"/>
              </a:lnSpc>
            </a:pPr>
            <a:r>
              <a:rPr lang="en-US" altLang="en-US" sz="1800"/>
              <a:t>Let </a:t>
            </a:r>
            <a:r>
              <a:rPr lang="en-US" altLang="en-US" sz="1800" i="1"/>
              <a:t>e</a:t>
            </a:r>
            <a:r>
              <a:rPr lang="en-US" altLang="en-US" sz="1800"/>
              <a:t> be any edge that Prim algorithm chose to connect two sets of nodes. Suppose that Prim’s algorithm is flawed and it is cheaper to connect the two sets of nodes via some other edge f</a:t>
            </a:r>
          </a:p>
          <a:p>
            <a:pPr marL="908050" lvl="1" indent="-436563" eaLnBrk="1" hangingPunct="1">
              <a:lnSpc>
                <a:spcPct val="80000"/>
              </a:lnSpc>
            </a:pPr>
            <a:r>
              <a:rPr lang="en-US" altLang="en-US" sz="1800"/>
              <a:t>Notice that since Prim algorithm selected edge </a:t>
            </a:r>
            <a:r>
              <a:rPr lang="en-US" altLang="en-US" sz="1800" i="1"/>
              <a:t>e</a:t>
            </a:r>
            <a:r>
              <a:rPr lang="en-US" altLang="en-US" sz="1800"/>
              <a:t> we know that </a:t>
            </a:r>
            <a:r>
              <a:rPr lang="en-US" altLang="en-US" sz="1800" i="1"/>
              <a:t>cost(e) &lt; cost(f)</a:t>
            </a:r>
          </a:p>
          <a:p>
            <a:pPr marL="908050" lvl="1" indent="-436563" eaLnBrk="1" hangingPunct="1">
              <a:lnSpc>
                <a:spcPct val="80000"/>
              </a:lnSpc>
            </a:pPr>
            <a:r>
              <a:rPr lang="en-US" altLang="en-US" sz="1800"/>
              <a:t>By connecting the two sets via edge f, the cost of connecting the two vertices has gone up by exactly </a:t>
            </a:r>
            <a:r>
              <a:rPr lang="en-US" altLang="en-US" sz="1800" i="1"/>
              <a:t>cost(f) – cost(e)</a:t>
            </a:r>
          </a:p>
          <a:p>
            <a:pPr marL="908050" lvl="1" indent="-436563" eaLnBrk="1" hangingPunct="1">
              <a:lnSpc>
                <a:spcPct val="80000"/>
              </a:lnSpc>
            </a:pPr>
            <a:r>
              <a:rPr lang="en-US" altLang="en-US" sz="1800"/>
              <a:t>The contradiction is that edge </a:t>
            </a:r>
            <a:r>
              <a:rPr lang="en-US" altLang="en-US" sz="1800" i="1"/>
              <a:t>e</a:t>
            </a:r>
            <a:r>
              <a:rPr lang="en-US" altLang="en-US" sz="1800"/>
              <a:t> does not belong in the MST yet the MST can’t be formed without using edge e</a:t>
            </a:r>
          </a:p>
        </p:txBody>
      </p:sp>
      <p:pic>
        <p:nvPicPr>
          <p:cNvPr id="197636" name="Picture 4">
            <a:extLst>
              <a:ext uri="{FF2B5EF4-FFF2-40B4-BE49-F238E27FC236}">
                <a16:creationId xmlns:a16="http://schemas.microsoft.com/office/drawing/2014/main" xmlns="" id="{63D3106B-E57C-4931-949C-1617C942EC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184650"/>
            <a:ext cx="3095625"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37" name="Picture 5">
            <a:extLst>
              <a:ext uri="{FF2B5EF4-FFF2-40B4-BE49-F238E27FC236}">
                <a16:creationId xmlns:a16="http://schemas.microsoft.com/office/drawing/2014/main" xmlns="" id="{3B9D01CF-6F76-470A-A01F-73E7EDA1F7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475" y="2024063"/>
            <a:ext cx="30607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a:extLst>
              <a:ext uri="{FF2B5EF4-FFF2-40B4-BE49-F238E27FC236}">
                <a16:creationId xmlns:a16="http://schemas.microsoft.com/office/drawing/2014/main" xmlns="" id="{A32D4880-D8F1-49FE-8D37-E8B650D4EA06}"/>
              </a:ext>
            </a:extLst>
          </p:cNvPr>
          <p:cNvSpPr>
            <a:spLocks noGrp="1" noChangeArrowheads="1"/>
          </p:cNvSpPr>
          <p:nvPr>
            <p:ph type="title"/>
          </p:nvPr>
        </p:nvSpPr>
        <p:spPr/>
        <p:txBody>
          <a:bodyPr/>
          <a:lstStyle/>
          <a:p>
            <a:pPr eaLnBrk="1" hangingPunct="1"/>
            <a:r>
              <a:rPr lang="en-US" altLang="en-US"/>
              <a:t>An Alu Element</a:t>
            </a:r>
          </a:p>
        </p:txBody>
      </p:sp>
      <p:sp>
        <p:nvSpPr>
          <p:cNvPr id="198659" name="Rectangle 3">
            <a:extLst>
              <a:ext uri="{FF2B5EF4-FFF2-40B4-BE49-F238E27FC236}">
                <a16:creationId xmlns:a16="http://schemas.microsoft.com/office/drawing/2014/main" xmlns="" id="{C6E543F0-ED02-4776-9F1D-FB0542410DB4}"/>
              </a:ext>
            </a:extLst>
          </p:cNvPr>
          <p:cNvSpPr>
            <a:spLocks noGrp="1" noChangeArrowheads="1"/>
          </p:cNvSpPr>
          <p:nvPr>
            <p:ph type="body" idx="1"/>
          </p:nvPr>
        </p:nvSpPr>
        <p:spPr/>
        <p:txBody>
          <a:bodyPr/>
          <a:lstStyle/>
          <a:p>
            <a:pPr marL="469900" indent="-469900" eaLnBrk="1" hangingPunct="1"/>
            <a:r>
              <a:rPr lang="en-US" altLang="en-US"/>
              <a:t>SINEs are flanked by short direct repeat sequences and are transcribed by RNA Polymerase III</a:t>
            </a:r>
          </a:p>
        </p:txBody>
      </p:sp>
      <p:pic>
        <p:nvPicPr>
          <p:cNvPr id="198660" name="Picture 4">
            <a:extLst>
              <a:ext uri="{FF2B5EF4-FFF2-40B4-BE49-F238E27FC236}">
                <a16:creationId xmlns:a16="http://schemas.microsoft.com/office/drawing/2014/main" xmlns="" id="{A5AE5C23-00C8-49A4-A4A1-46C37B1C3F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608388"/>
            <a:ext cx="7685087"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xmlns="" id="{164F19F2-684E-4370-A113-ED0C4BFEE8A4}"/>
              </a:ext>
            </a:extLst>
          </p:cNvPr>
          <p:cNvSpPr>
            <a:spLocks noGrp="1" noChangeArrowheads="1"/>
          </p:cNvSpPr>
          <p:nvPr>
            <p:ph type="title"/>
          </p:nvPr>
        </p:nvSpPr>
        <p:spPr/>
        <p:txBody>
          <a:bodyPr/>
          <a:lstStyle/>
          <a:p>
            <a:pPr eaLnBrk="1" hangingPunct="1"/>
            <a:r>
              <a:rPr lang="en-US" altLang="en-US"/>
              <a:t>Alu Subfamilies</a:t>
            </a:r>
          </a:p>
        </p:txBody>
      </p:sp>
      <p:pic>
        <p:nvPicPr>
          <p:cNvPr id="199683" name="Picture 3">
            <a:extLst>
              <a:ext uri="{FF2B5EF4-FFF2-40B4-BE49-F238E27FC236}">
                <a16:creationId xmlns:a16="http://schemas.microsoft.com/office/drawing/2014/main" xmlns="" id="{16E41812-94E8-4E52-972A-D397A14C37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024063"/>
            <a:ext cx="7818437"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xmlns="" id="{15F6FB6E-C631-4B29-AF95-70C4C3FF69DB}"/>
              </a:ext>
            </a:extLst>
          </p:cNvPr>
          <p:cNvSpPr>
            <a:spLocks noGrp="1" noChangeArrowheads="1"/>
          </p:cNvSpPr>
          <p:nvPr>
            <p:ph type="title"/>
          </p:nvPr>
        </p:nvSpPr>
        <p:spPr/>
        <p:txBody>
          <a:bodyPr/>
          <a:lstStyle/>
          <a:p>
            <a:pPr eaLnBrk="1" hangingPunct="1"/>
            <a:r>
              <a:rPr lang="en-US" altLang="en-US" sz="3800"/>
              <a:t>The Biological Story: Alu Evolution</a:t>
            </a:r>
          </a:p>
        </p:txBody>
      </p:sp>
      <p:pic>
        <p:nvPicPr>
          <p:cNvPr id="200707" name="Picture 3">
            <a:extLst>
              <a:ext uri="{FF2B5EF4-FFF2-40B4-BE49-F238E27FC236}">
                <a16:creationId xmlns:a16="http://schemas.microsoft.com/office/drawing/2014/main" xmlns="" id="{14E6717C-FEC9-4B65-BF2E-99C29D045A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95400"/>
            <a:ext cx="7021513"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xmlns="" id="{403605E9-C4C9-4F4E-8528-DB968A171D83}"/>
              </a:ext>
            </a:extLst>
          </p:cNvPr>
          <p:cNvSpPr>
            <a:spLocks noGrp="1" noChangeArrowheads="1"/>
          </p:cNvSpPr>
          <p:nvPr>
            <p:ph type="title"/>
          </p:nvPr>
        </p:nvSpPr>
        <p:spPr/>
        <p:txBody>
          <a:bodyPr/>
          <a:lstStyle/>
          <a:p>
            <a:pPr eaLnBrk="1" hangingPunct="1"/>
            <a:r>
              <a:rPr lang="en-US" altLang="en-US"/>
              <a:t>Alu Evolution</a:t>
            </a:r>
          </a:p>
        </p:txBody>
      </p:sp>
      <p:pic>
        <p:nvPicPr>
          <p:cNvPr id="201731" name="Picture 3">
            <a:extLst>
              <a:ext uri="{FF2B5EF4-FFF2-40B4-BE49-F238E27FC236}">
                <a16:creationId xmlns:a16="http://schemas.microsoft.com/office/drawing/2014/main" xmlns="" id="{C7F37CE7-C547-4E44-9CE8-FC48A0822E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95400"/>
            <a:ext cx="6916738"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82A50ECD-A9A5-484E-A688-4AF63BBEA837}"/>
              </a:ext>
            </a:extLst>
          </p:cNvPr>
          <p:cNvSpPr>
            <a:spLocks noGrp="1" noChangeArrowheads="1"/>
          </p:cNvSpPr>
          <p:nvPr>
            <p:ph type="title"/>
          </p:nvPr>
        </p:nvSpPr>
        <p:spPr/>
        <p:txBody>
          <a:bodyPr/>
          <a:lstStyle/>
          <a:p>
            <a:pPr eaLnBrk="1" hangingPunct="1"/>
            <a:r>
              <a:rPr lang="en-US" altLang="en-US"/>
              <a:t>Out of Africa Hypothesis</a:t>
            </a:r>
          </a:p>
        </p:txBody>
      </p:sp>
      <p:sp>
        <p:nvSpPr>
          <p:cNvPr id="18435" name="Rectangle 3">
            <a:extLst>
              <a:ext uri="{FF2B5EF4-FFF2-40B4-BE49-F238E27FC236}">
                <a16:creationId xmlns:a16="http://schemas.microsoft.com/office/drawing/2014/main" xmlns="" id="{150E2301-DA32-4956-A4C4-BFB5476A946F}"/>
              </a:ext>
            </a:extLst>
          </p:cNvPr>
          <p:cNvSpPr>
            <a:spLocks noGrp="1" noChangeArrowheads="1"/>
          </p:cNvSpPr>
          <p:nvPr>
            <p:ph type="body" idx="1"/>
          </p:nvPr>
        </p:nvSpPr>
        <p:spPr/>
        <p:txBody>
          <a:bodyPr/>
          <a:lstStyle/>
          <a:p>
            <a:pPr eaLnBrk="1" hangingPunct="1"/>
            <a:r>
              <a:rPr lang="en-US" altLang="en-US"/>
              <a:t>Around the time the giant panda riddle was solved, a DNA-based reconstruction of the human evolutionary tree led to the </a:t>
            </a:r>
            <a:r>
              <a:rPr lang="en-US" altLang="en-US" b="1"/>
              <a:t>Out of Africa Hypothesis </a:t>
            </a:r>
            <a:r>
              <a:rPr lang="en-US" altLang="en-US"/>
              <a:t>that</a:t>
            </a:r>
            <a:r>
              <a:rPr lang="en-US" altLang="en-US" b="1"/>
              <a:t> </a:t>
            </a:r>
            <a:r>
              <a:rPr lang="en-US" altLang="en-US"/>
              <a:t>claims our most ancient ancestor lived in Africa roughly 150,000 years ago</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xmlns="" id="{C989914C-7E11-4099-A618-C042F82A1AF3}"/>
              </a:ext>
            </a:extLst>
          </p:cNvPr>
          <p:cNvSpPr>
            <a:spLocks noGrp="1" noChangeArrowheads="1"/>
          </p:cNvSpPr>
          <p:nvPr>
            <p:ph type="title"/>
          </p:nvPr>
        </p:nvSpPr>
        <p:spPr/>
        <p:txBody>
          <a:bodyPr/>
          <a:lstStyle/>
          <a:p>
            <a:pPr eaLnBrk="1" hangingPunct="1"/>
            <a:r>
              <a:rPr lang="en-US" altLang="en-US" sz="3800"/>
              <a:t>Alu Evolution: The Master Alu Theory</a:t>
            </a:r>
          </a:p>
        </p:txBody>
      </p:sp>
      <p:pic>
        <p:nvPicPr>
          <p:cNvPr id="202755" name="Picture 3">
            <a:extLst>
              <a:ext uri="{FF2B5EF4-FFF2-40B4-BE49-F238E27FC236}">
                <a16:creationId xmlns:a16="http://schemas.microsoft.com/office/drawing/2014/main" xmlns="" id="{EF9EBECB-ACBC-4BFA-BCA6-05587AF59D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63" y="2060575"/>
            <a:ext cx="7659687"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xmlns="" id="{14D528E2-3213-4517-91AB-88E0D0F69B58}"/>
              </a:ext>
            </a:extLst>
          </p:cNvPr>
          <p:cNvSpPr>
            <a:spLocks noGrp="1" noChangeArrowheads="1"/>
          </p:cNvSpPr>
          <p:nvPr>
            <p:ph type="title"/>
          </p:nvPr>
        </p:nvSpPr>
        <p:spPr/>
        <p:txBody>
          <a:bodyPr/>
          <a:lstStyle/>
          <a:p>
            <a:pPr eaLnBrk="1" hangingPunct="1"/>
            <a:r>
              <a:rPr lang="en-US" altLang="en-US" sz="3800"/>
              <a:t>Alu Evolution: Alu Master Theory Proven Wrong</a:t>
            </a:r>
          </a:p>
        </p:txBody>
      </p:sp>
      <p:pic>
        <p:nvPicPr>
          <p:cNvPr id="203779" name="Picture 3">
            <a:extLst>
              <a:ext uri="{FF2B5EF4-FFF2-40B4-BE49-F238E27FC236}">
                <a16:creationId xmlns:a16="http://schemas.microsoft.com/office/drawing/2014/main" xmlns="" id="{26EA50B8-260A-4A6F-9655-819E0C9758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63" y="1916113"/>
            <a:ext cx="7666037"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a:extLst>
              <a:ext uri="{FF2B5EF4-FFF2-40B4-BE49-F238E27FC236}">
                <a16:creationId xmlns:a16="http://schemas.microsoft.com/office/drawing/2014/main" xmlns="" id="{84574A85-E691-4D19-88A2-2E236B33B219}"/>
              </a:ext>
            </a:extLst>
          </p:cNvPr>
          <p:cNvSpPr>
            <a:spLocks noGrp="1" noChangeArrowheads="1"/>
          </p:cNvSpPr>
          <p:nvPr>
            <p:ph type="title"/>
          </p:nvPr>
        </p:nvSpPr>
        <p:spPr/>
        <p:txBody>
          <a:bodyPr/>
          <a:lstStyle/>
          <a:p>
            <a:pPr eaLnBrk="1" hangingPunct="1"/>
            <a:r>
              <a:rPr lang="en-US" altLang="en-US" sz="3800"/>
              <a:t>Minimum Spanning Tree As An Evolutionary Tree</a:t>
            </a:r>
          </a:p>
        </p:txBody>
      </p:sp>
      <p:pic>
        <p:nvPicPr>
          <p:cNvPr id="204803" name="Picture 3">
            <a:extLst>
              <a:ext uri="{FF2B5EF4-FFF2-40B4-BE49-F238E27FC236}">
                <a16:creationId xmlns:a16="http://schemas.microsoft.com/office/drawing/2014/main" xmlns="" id="{3FB063AC-832F-40A8-B816-05F2DF29A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773238"/>
            <a:ext cx="668020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xmlns="" id="{ABD6272B-FF60-438D-919C-0B4AA2AC4D08}"/>
              </a:ext>
            </a:extLst>
          </p:cNvPr>
          <p:cNvSpPr>
            <a:spLocks noGrp="1" noChangeArrowheads="1"/>
          </p:cNvSpPr>
          <p:nvPr>
            <p:ph type="title"/>
          </p:nvPr>
        </p:nvSpPr>
        <p:spPr/>
        <p:txBody>
          <a:bodyPr/>
          <a:lstStyle/>
          <a:p>
            <a:pPr eaLnBrk="1" hangingPunct="1"/>
            <a:r>
              <a:rPr lang="en-US" altLang="en-US" sz="3800"/>
              <a:t>Alu Evolution: Minimum Spanning Tree vs. Phylogenetic Tree</a:t>
            </a:r>
          </a:p>
        </p:txBody>
      </p:sp>
      <p:sp>
        <p:nvSpPr>
          <p:cNvPr id="205827" name="Rectangle 3">
            <a:extLst>
              <a:ext uri="{FF2B5EF4-FFF2-40B4-BE49-F238E27FC236}">
                <a16:creationId xmlns:a16="http://schemas.microsoft.com/office/drawing/2014/main" xmlns="" id="{62D10D51-8315-41FD-B1EA-1691B00B9885}"/>
              </a:ext>
            </a:extLst>
          </p:cNvPr>
          <p:cNvSpPr>
            <a:spLocks noGrp="1" noChangeArrowheads="1"/>
          </p:cNvSpPr>
          <p:nvPr>
            <p:ph type="body" idx="1"/>
          </p:nvPr>
        </p:nvSpPr>
        <p:spPr>
          <a:xfrm>
            <a:off x="381000" y="1828800"/>
            <a:ext cx="5915025" cy="4530725"/>
          </a:xfrm>
        </p:spPr>
        <p:txBody>
          <a:bodyPr/>
          <a:lstStyle/>
          <a:p>
            <a:pPr marL="469900" indent="-469900" eaLnBrk="1" hangingPunct="1">
              <a:lnSpc>
                <a:spcPct val="80000"/>
              </a:lnSpc>
            </a:pPr>
            <a:r>
              <a:rPr lang="en-US" altLang="en-US" sz="1900"/>
              <a:t>A timeline of Alu subfamily evolution would give useful information</a:t>
            </a:r>
          </a:p>
          <a:p>
            <a:pPr marL="908050" lvl="1" indent="-436563" eaLnBrk="1" hangingPunct="1">
              <a:lnSpc>
                <a:spcPct val="80000"/>
              </a:lnSpc>
            </a:pPr>
            <a:r>
              <a:rPr lang="en-US" altLang="en-US" sz="1700"/>
              <a:t>Problem - building a traditional phylogenetic tree with Alu subfamilies will not describe Alu evolution accurately</a:t>
            </a:r>
          </a:p>
          <a:p>
            <a:pPr marL="469900" indent="-469900" eaLnBrk="1" hangingPunct="1">
              <a:lnSpc>
                <a:spcPct val="80000"/>
              </a:lnSpc>
            </a:pPr>
            <a:r>
              <a:rPr lang="en-US" altLang="en-US" sz="1900"/>
              <a:t>Why can’t a meaningful typical phylogenetic tree of Alu subfamilies be constructed?</a:t>
            </a:r>
          </a:p>
          <a:p>
            <a:pPr marL="908050" lvl="1" indent="-436563" eaLnBrk="1" hangingPunct="1">
              <a:lnSpc>
                <a:spcPct val="80000"/>
              </a:lnSpc>
            </a:pPr>
            <a:r>
              <a:rPr lang="en-US" altLang="en-US" sz="1700"/>
              <a:t>When constructing a typical phylogenetic tree, the input is made up of leaf nodes, but no internal nodes</a:t>
            </a:r>
          </a:p>
          <a:p>
            <a:pPr marL="908050" lvl="1" indent="-436563" eaLnBrk="1" hangingPunct="1">
              <a:lnSpc>
                <a:spcPct val="80000"/>
              </a:lnSpc>
            </a:pPr>
            <a:r>
              <a:rPr lang="en-US" altLang="en-US" sz="1700"/>
              <a:t>Alu subfamilies may be either internal or external nodes of the evolutionary tree because Alu subfamilies that created new Alu subfamilies are themselves still present in the genome. Traditional phylogenetic tree reconstruction methods are not applicable since they don’t allow for the inclusion of such internal nodes</a:t>
            </a:r>
          </a:p>
        </p:txBody>
      </p:sp>
      <p:pic>
        <p:nvPicPr>
          <p:cNvPr id="205828" name="Picture 4">
            <a:extLst>
              <a:ext uri="{FF2B5EF4-FFF2-40B4-BE49-F238E27FC236}">
                <a16:creationId xmlns:a16="http://schemas.microsoft.com/office/drawing/2014/main" xmlns="" id="{E4360747-FBB4-4638-9ACA-72F0F35DF3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1976438"/>
            <a:ext cx="2592388" cy="172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29" name="Picture 5">
            <a:extLst>
              <a:ext uri="{FF2B5EF4-FFF2-40B4-BE49-F238E27FC236}">
                <a16:creationId xmlns:a16="http://schemas.microsoft.com/office/drawing/2014/main" xmlns="" id="{AAE6DE65-CFDE-44CE-924C-A7E605FCE6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0175" y="4184650"/>
            <a:ext cx="22669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a:extLst>
              <a:ext uri="{FF2B5EF4-FFF2-40B4-BE49-F238E27FC236}">
                <a16:creationId xmlns:a16="http://schemas.microsoft.com/office/drawing/2014/main" xmlns="" id="{21DA2BC8-19A6-4D2C-AEEB-1D8EBE862AEC}"/>
              </a:ext>
            </a:extLst>
          </p:cNvPr>
          <p:cNvSpPr>
            <a:spLocks noGrp="1" noChangeArrowheads="1"/>
          </p:cNvSpPr>
          <p:nvPr>
            <p:ph type="title"/>
          </p:nvPr>
        </p:nvSpPr>
        <p:spPr/>
        <p:txBody>
          <a:bodyPr/>
          <a:lstStyle/>
          <a:p>
            <a:pPr eaLnBrk="1" hangingPunct="1"/>
            <a:r>
              <a:rPr lang="en-US" altLang="en-US" sz="3800"/>
              <a:t>Constructing MST for Alu Evolution</a:t>
            </a:r>
          </a:p>
        </p:txBody>
      </p:sp>
      <p:sp>
        <p:nvSpPr>
          <p:cNvPr id="206851" name="Rectangle 3">
            <a:extLst>
              <a:ext uri="{FF2B5EF4-FFF2-40B4-BE49-F238E27FC236}">
                <a16:creationId xmlns:a16="http://schemas.microsoft.com/office/drawing/2014/main" xmlns="" id="{BDE2DFAF-93A0-42C5-A260-7D438872863E}"/>
              </a:ext>
            </a:extLst>
          </p:cNvPr>
          <p:cNvSpPr>
            <a:spLocks noGrp="1" noChangeArrowheads="1"/>
          </p:cNvSpPr>
          <p:nvPr>
            <p:ph type="body" idx="1"/>
          </p:nvPr>
        </p:nvSpPr>
        <p:spPr/>
        <p:txBody>
          <a:bodyPr/>
          <a:lstStyle/>
          <a:p>
            <a:pPr marL="469900" indent="-469900" eaLnBrk="1" hangingPunct="1">
              <a:lnSpc>
                <a:spcPct val="80000"/>
              </a:lnSpc>
            </a:pPr>
            <a:r>
              <a:rPr lang="en-US" altLang="en-US" sz="1900"/>
              <a:t>Building an evolutionary tree using an MST will allow for the inclusion of internal nodes</a:t>
            </a:r>
          </a:p>
          <a:p>
            <a:pPr marL="908050" lvl="1" indent="-436563" eaLnBrk="1" hangingPunct="1">
              <a:lnSpc>
                <a:spcPct val="80000"/>
              </a:lnSpc>
            </a:pPr>
            <a:r>
              <a:rPr lang="en-US" altLang="en-US" sz="1700"/>
              <a:t>Define the length between two subfamilies as the Hamming distance between their sequences</a:t>
            </a:r>
          </a:p>
          <a:p>
            <a:pPr marL="908050" lvl="1" indent="-436563" eaLnBrk="1" hangingPunct="1">
              <a:lnSpc>
                <a:spcPct val="80000"/>
              </a:lnSpc>
            </a:pPr>
            <a:r>
              <a:rPr lang="en-US" altLang="en-US" sz="1700"/>
              <a:t>Root the subfamily with highest average divergence from its consensus sequence (the oldest subfamily), as the root</a:t>
            </a:r>
          </a:p>
          <a:p>
            <a:pPr marL="908050" lvl="1" indent="-436563" eaLnBrk="1" hangingPunct="1">
              <a:lnSpc>
                <a:spcPct val="80000"/>
              </a:lnSpc>
            </a:pPr>
            <a:r>
              <a:rPr lang="en-US" altLang="en-US" sz="1700"/>
              <a:t>It takes ~4 million years for 1% of sequence divergence between subfamilies to emerge, this allows for the creation of a timeline of Alu evolution to be created</a:t>
            </a:r>
          </a:p>
          <a:p>
            <a:pPr marL="469900" indent="-469900" eaLnBrk="1" hangingPunct="1">
              <a:lnSpc>
                <a:spcPct val="80000"/>
              </a:lnSpc>
            </a:pPr>
            <a:r>
              <a:rPr lang="en-US" altLang="en-US" sz="1900"/>
              <a:t>Why an MST is useful as an evolutionary tree in this case</a:t>
            </a:r>
          </a:p>
          <a:p>
            <a:pPr marL="908050" lvl="1" indent="-436563" eaLnBrk="1" hangingPunct="1">
              <a:lnSpc>
                <a:spcPct val="80000"/>
              </a:lnSpc>
            </a:pPr>
            <a:r>
              <a:rPr lang="en-US" altLang="en-US" sz="1700"/>
              <a:t>The less the Hamming distance (edge weight) between two subfamilies, the more likely that they are directly related</a:t>
            </a:r>
          </a:p>
          <a:p>
            <a:pPr marL="908050" lvl="1" indent="-436563" eaLnBrk="1" hangingPunct="1">
              <a:lnSpc>
                <a:spcPct val="80000"/>
              </a:lnSpc>
            </a:pPr>
            <a:r>
              <a:rPr lang="en-US" altLang="en-US" sz="1700"/>
              <a:t>An MST represents a way for Alu subfamilies to have evolved minimizing the sum of all the edge weights (total Hamming distance between all Alu subfamilies) which makes it the most parsimonious way and thus the most likely way for the evolution of the subfamilies to have occurred.</a:t>
            </a:r>
          </a:p>
        </p:txBody>
      </p:sp>
    </p:spTree>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a:extLst>
              <a:ext uri="{FF2B5EF4-FFF2-40B4-BE49-F238E27FC236}">
                <a16:creationId xmlns:a16="http://schemas.microsoft.com/office/drawing/2014/main" xmlns="" id="{F078C508-ED5A-4392-A876-65FE50167C64}"/>
              </a:ext>
            </a:extLst>
          </p:cNvPr>
          <p:cNvSpPr>
            <a:spLocks noGrp="1" noChangeArrowheads="1"/>
          </p:cNvSpPr>
          <p:nvPr>
            <p:ph type="title"/>
          </p:nvPr>
        </p:nvSpPr>
        <p:spPr/>
        <p:txBody>
          <a:bodyPr/>
          <a:lstStyle/>
          <a:p>
            <a:pPr eaLnBrk="1" hangingPunct="1"/>
            <a:r>
              <a:rPr lang="en-US" altLang="en-US"/>
              <a:t>MST As An Evolutionary Tree</a:t>
            </a:r>
          </a:p>
        </p:txBody>
      </p:sp>
      <p:sp>
        <p:nvSpPr>
          <p:cNvPr id="207875" name="Rectangle 3">
            <a:extLst>
              <a:ext uri="{FF2B5EF4-FFF2-40B4-BE49-F238E27FC236}">
                <a16:creationId xmlns:a16="http://schemas.microsoft.com/office/drawing/2014/main" xmlns="" id="{6A4E1466-2239-49D9-BC88-E16CD9FBD735}"/>
              </a:ext>
            </a:extLst>
          </p:cNvPr>
          <p:cNvSpPr>
            <a:spLocks noGrp="1" noChangeArrowheads="1"/>
          </p:cNvSpPr>
          <p:nvPr>
            <p:ph type="body" idx="1"/>
          </p:nvPr>
        </p:nvSpPr>
        <p:spPr>
          <a:xfrm>
            <a:off x="457200" y="1828800"/>
            <a:ext cx="8229600" cy="4840288"/>
          </a:xfrm>
        </p:spPr>
        <p:txBody>
          <a:bodyPr/>
          <a:lstStyle/>
          <a:p>
            <a:pPr marL="469900" indent="-469900" eaLnBrk="1" hangingPunct="1">
              <a:buFontTx/>
              <a:buNone/>
            </a:pPr>
            <a:endParaRPr lang="en-US" altLang="en-US"/>
          </a:p>
        </p:txBody>
      </p:sp>
      <p:pic>
        <p:nvPicPr>
          <p:cNvPr id="207876" name="Picture 4">
            <a:extLst>
              <a:ext uri="{FF2B5EF4-FFF2-40B4-BE49-F238E27FC236}">
                <a16:creationId xmlns:a16="http://schemas.microsoft.com/office/drawing/2014/main" xmlns="" id="{9D3CC29A-D543-4BCD-B4F9-790E9DC341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295400"/>
            <a:ext cx="5343525"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a:extLst>
              <a:ext uri="{FF2B5EF4-FFF2-40B4-BE49-F238E27FC236}">
                <a16:creationId xmlns:a16="http://schemas.microsoft.com/office/drawing/2014/main" xmlns="" id="{DFC63A55-A954-48CF-8B7B-465AC0DC9AA1}"/>
              </a:ext>
            </a:extLst>
          </p:cNvPr>
          <p:cNvSpPr>
            <a:spLocks noGrp="1" noChangeArrowheads="1"/>
          </p:cNvSpPr>
          <p:nvPr>
            <p:ph type="title"/>
          </p:nvPr>
        </p:nvSpPr>
        <p:spPr/>
        <p:txBody>
          <a:bodyPr/>
          <a:lstStyle/>
          <a:p>
            <a:pPr eaLnBrk="1" hangingPunct="1"/>
            <a:r>
              <a:rPr lang="en-US" altLang="en-US"/>
              <a:t>Sources</a:t>
            </a:r>
          </a:p>
        </p:txBody>
      </p:sp>
      <p:sp>
        <p:nvSpPr>
          <p:cNvPr id="208899" name="Rectangle 3">
            <a:extLst>
              <a:ext uri="{FF2B5EF4-FFF2-40B4-BE49-F238E27FC236}">
                <a16:creationId xmlns:a16="http://schemas.microsoft.com/office/drawing/2014/main" xmlns="" id="{15CDE026-02EB-436D-AACC-B2FDD060EBA6}"/>
              </a:ext>
            </a:extLst>
          </p:cNvPr>
          <p:cNvSpPr>
            <a:spLocks noGrp="1" noChangeArrowheads="1"/>
          </p:cNvSpPr>
          <p:nvPr>
            <p:ph type="body" idx="1"/>
          </p:nvPr>
        </p:nvSpPr>
        <p:spPr/>
        <p:txBody>
          <a:bodyPr/>
          <a:lstStyle/>
          <a:p>
            <a:pPr marL="469900" indent="-469900" eaLnBrk="1" hangingPunct="1">
              <a:lnSpc>
                <a:spcPct val="80000"/>
              </a:lnSpc>
            </a:pPr>
            <a:r>
              <a:rPr lang="en-US" altLang="en-US" sz="1900">
                <a:hlinkClick r:id="rId2"/>
              </a:rPr>
              <a:t>http://www.math.tau.ac.il/~rshamir/ge/02/scribes/lec01.pdf</a:t>
            </a:r>
            <a:endParaRPr lang="en-US" altLang="en-US" sz="1900"/>
          </a:p>
          <a:p>
            <a:pPr marL="469900" indent="-469900" eaLnBrk="1" hangingPunct="1">
              <a:lnSpc>
                <a:spcPct val="80000"/>
              </a:lnSpc>
            </a:pPr>
            <a:r>
              <a:rPr lang="en-US" altLang="en-US" sz="1900">
                <a:hlinkClick r:id="rId3"/>
              </a:rPr>
              <a:t>http://bioinformatics.oupjournals.org/cgi/screenpdf/20/3/340.pdf</a:t>
            </a:r>
            <a:r>
              <a:rPr lang="en-US" altLang="en-US" sz="1900"/>
              <a:t> </a:t>
            </a:r>
          </a:p>
          <a:p>
            <a:pPr marL="469900" indent="-469900" eaLnBrk="1" hangingPunct="1">
              <a:lnSpc>
                <a:spcPct val="80000"/>
              </a:lnSpc>
            </a:pPr>
            <a:r>
              <a:rPr lang="en-US" altLang="en-US" sz="1900">
                <a:hlinkClick r:id="rId4"/>
              </a:rPr>
              <a:t>http://www.absoluteastronomy.com/encyclopedia/M/Mi/Minimum_spanning_tree.htm</a:t>
            </a:r>
            <a:endParaRPr lang="en-US" altLang="en-US" sz="1900"/>
          </a:p>
          <a:p>
            <a:pPr marL="469900" indent="-469900" eaLnBrk="1" hangingPunct="1">
              <a:lnSpc>
                <a:spcPct val="80000"/>
              </a:lnSpc>
            </a:pPr>
            <a:r>
              <a:rPr lang="en-US" altLang="en-US" sz="1900"/>
              <a:t>Serafim Batzoglou (UPGMA slides) http://www.stanford.edu/class/cs262/Slides</a:t>
            </a:r>
          </a:p>
          <a:p>
            <a:pPr marL="469900" indent="-469900" eaLnBrk="1" hangingPunct="1">
              <a:lnSpc>
                <a:spcPct val="80000"/>
              </a:lnSpc>
            </a:pPr>
            <a:r>
              <a:rPr lang="en-US" altLang="en-US" sz="1900"/>
              <a:t>Watkins, W.S., Rogers A.R., Ostler C.T., Wooding, S., Bamshad M. J., Brassington A.E., Carroll M.L., Nguyen S.V., Walker J.A., Prasas, R., Reddy P.G., Das P.K., Batzer M.A., Jorde, L.B.: Genetic Variation Among World Populations:</a:t>
            </a:r>
            <a:r>
              <a:rPr lang="en-US" altLang="en-US" sz="1900" b="1"/>
              <a:t> Inferences From 100 </a:t>
            </a:r>
            <a:r>
              <a:rPr lang="en-US" altLang="en-US" sz="1900" b="1" i="1"/>
              <a:t>Alu</a:t>
            </a:r>
            <a:r>
              <a:rPr lang="en-US" altLang="en-US" sz="1900" b="1"/>
              <a:t> Insertion Polymorphisms</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xmlns="" id="{208243D7-2BCD-4265-B662-1BCFD8003A2B}"/>
              </a:ext>
            </a:extLst>
          </p:cNvPr>
          <p:cNvSpPr>
            <a:spLocks noGrp="1" noChangeArrowheads="1"/>
          </p:cNvSpPr>
          <p:nvPr>
            <p:ph type="title"/>
          </p:nvPr>
        </p:nvSpPr>
        <p:spPr/>
        <p:txBody>
          <a:bodyPr/>
          <a:lstStyle/>
          <a:p>
            <a:pPr eaLnBrk="1" hangingPunct="1"/>
            <a:r>
              <a:rPr lang="en-US" altLang="en-US"/>
              <a:t>Human Evolutionary Tree</a:t>
            </a:r>
            <a:r>
              <a:rPr lang="en-US" altLang="en-US" sz="2600"/>
              <a:t> (cont’d)</a:t>
            </a:r>
          </a:p>
        </p:txBody>
      </p:sp>
      <p:pic>
        <p:nvPicPr>
          <p:cNvPr id="19459" name="Picture 4" descr="Human_mtDNA_rotated5">
            <a:extLst>
              <a:ext uri="{FF2B5EF4-FFF2-40B4-BE49-F238E27FC236}">
                <a16:creationId xmlns:a16="http://schemas.microsoft.com/office/drawing/2014/main" xmlns="" id="{80126894-30C7-4DF9-B9B4-20DF142C2A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19200"/>
            <a:ext cx="74676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0" name="Text Box 5">
            <a:extLst>
              <a:ext uri="{FF2B5EF4-FFF2-40B4-BE49-F238E27FC236}">
                <a16:creationId xmlns:a16="http://schemas.microsoft.com/office/drawing/2014/main" xmlns="" id="{1D107A7F-EB99-4479-8784-7B57E6BC5D8F}"/>
              </a:ext>
            </a:extLst>
          </p:cNvPr>
          <p:cNvSpPr txBox="1">
            <a:spLocks noChangeArrowheads="1"/>
          </p:cNvSpPr>
          <p:nvPr/>
        </p:nvSpPr>
        <p:spPr bwMode="auto">
          <a:xfrm>
            <a:off x="1905000" y="6324600"/>
            <a:ext cx="7239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400" b="0"/>
              <a:t>http://www.mun.ca/biology/scarr/Out_of_Africa2.htm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xmlns="" id="{DC99325E-0DC9-4614-AC85-7BC2664AE945}"/>
              </a:ext>
            </a:extLst>
          </p:cNvPr>
          <p:cNvSpPr>
            <a:spLocks noGrp="1" noChangeArrowheads="1"/>
          </p:cNvSpPr>
          <p:nvPr>
            <p:ph type="title"/>
          </p:nvPr>
        </p:nvSpPr>
        <p:spPr/>
        <p:txBody>
          <a:bodyPr/>
          <a:lstStyle/>
          <a:p>
            <a:pPr eaLnBrk="1" hangingPunct="1"/>
            <a:r>
              <a:rPr lang="en-US" altLang="en-US" sz="3200">
                <a:solidFill>
                  <a:schemeClr val="accent1"/>
                </a:solidFill>
              </a:rPr>
              <a:t>The Origin of Humans:</a:t>
            </a:r>
            <a:br>
              <a:rPr lang="en-US" altLang="en-US" sz="3200">
                <a:solidFill>
                  <a:schemeClr val="accent1"/>
                </a:solidFill>
              </a:rPr>
            </a:br>
            <a:r>
              <a:rPr lang="en-US" altLang="en-US" sz="3200">
                <a:solidFill>
                  <a:schemeClr val="accent1"/>
                </a:solidFill>
              </a:rPr>
              <a:t> ”Out of Africa” vs Multiregional Hypothesis</a:t>
            </a:r>
          </a:p>
        </p:txBody>
      </p:sp>
      <p:sp>
        <p:nvSpPr>
          <p:cNvPr id="20483" name="Rectangle 3">
            <a:extLst>
              <a:ext uri="{FF2B5EF4-FFF2-40B4-BE49-F238E27FC236}">
                <a16:creationId xmlns:a16="http://schemas.microsoft.com/office/drawing/2014/main" xmlns="" id="{437362B6-12BD-4BBD-9FCE-9710036A0257}"/>
              </a:ext>
            </a:extLst>
          </p:cNvPr>
          <p:cNvSpPr>
            <a:spLocks noGrp="1" noChangeArrowheads="1"/>
          </p:cNvSpPr>
          <p:nvPr>
            <p:ph type="body" idx="1"/>
          </p:nvPr>
        </p:nvSpPr>
        <p:spPr>
          <a:xfrm>
            <a:off x="0" y="1752600"/>
            <a:ext cx="3886200" cy="4572000"/>
          </a:xfrm>
        </p:spPr>
        <p:txBody>
          <a:bodyPr/>
          <a:lstStyle/>
          <a:p>
            <a:pPr eaLnBrk="1" hangingPunct="1">
              <a:lnSpc>
                <a:spcPct val="80000"/>
              </a:lnSpc>
              <a:buFontTx/>
              <a:buNone/>
            </a:pPr>
            <a:r>
              <a:rPr lang="en-US" altLang="en-US" sz="1900">
                <a:solidFill>
                  <a:schemeClr val="hlink"/>
                </a:solidFill>
              </a:rPr>
              <a:t>      </a:t>
            </a:r>
            <a:r>
              <a:rPr lang="en-US" altLang="en-US" sz="2600" b="1" u="sng">
                <a:solidFill>
                  <a:schemeClr val="hlink"/>
                </a:solidFill>
              </a:rPr>
              <a:t>Out of Africa:</a:t>
            </a:r>
          </a:p>
          <a:p>
            <a:pPr lvl="1" eaLnBrk="1" hangingPunct="1">
              <a:lnSpc>
                <a:spcPct val="80000"/>
              </a:lnSpc>
            </a:pPr>
            <a:r>
              <a:rPr lang="en-US" altLang="en-US" sz="2400" b="1"/>
              <a:t>Humans evolved in Africa ~150,000 years ago</a:t>
            </a:r>
          </a:p>
          <a:p>
            <a:pPr lvl="1" eaLnBrk="1" hangingPunct="1">
              <a:lnSpc>
                <a:spcPct val="80000"/>
              </a:lnSpc>
            </a:pPr>
            <a:r>
              <a:rPr lang="en-US" altLang="en-US" sz="2400" b="1"/>
              <a:t>Humans migrated out of Africa, replacing other humanoids around the globe</a:t>
            </a:r>
          </a:p>
          <a:p>
            <a:pPr lvl="1" eaLnBrk="1" hangingPunct="1">
              <a:lnSpc>
                <a:spcPct val="80000"/>
              </a:lnSpc>
            </a:pPr>
            <a:r>
              <a:rPr lang="en-US" altLang="en-US" sz="2400" b="1"/>
              <a:t>There is no direct descendence from Neanderthals</a:t>
            </a:r>
          </a:p>
        </p:txBody>
      </p:sp>
      <p:sp>
        <p:nvSpPr>
          <p:cNvPr id="20484" name="Rectangle 4">
            <a:extLst>
              <a:ext uri="{FF2B5EF4-FFF2-40B4-BE49-F238E27FC236}">
                <a16:creationId xmlns:a16="http://schemas.microsoft.com/office/drawing/2014/main" xmlns="" id="{E6A68ED6-2FAD-4A83-A198-B17CAB178E7E}"/>
              </a:ext>
            </a:extLst>
          </p:cNvPr>
          <p:cNvSpPr>
            <a:spLocks noChangeArrowheads="1"/>
          </p:cNvSpPr>
          <p:nvPr/>
        </p:nvSpPr>
        <p:spPr bwMode="auto">
          <a:xfrm>
            <a:off x="3352800" y="1676400"/>
            <a:ext cx="5486400" cy="407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2400" b="0">
                <a:solidFill>
                  <a:schemeClr val="hlink"/>
                </a:solidFill>
              </a:rPr>
              <a:t>     </a:t>
            </a:r>
            <a:r>
              <a:rPr lang="en-US" altLang="en-US" sz="2400" u="sng">
                <a:solidFill>
                  <a:schemeClr val="hlink"/>
                </a:solidFill>
              </a:rPr>
              <a:t>Multiregional:</a:t>
            </a:r>
          </a:p>
          <a:p>
            <a:pPr lvl="1" eaLnBrk="1" hangingPunct="1"/>
            <a:r>
              <a:rPr lang="en-US" altLang="en-US" sz="2400"/>
              <a:t>Humans migrated out of Africa mixing with other humanoids on the way</a:t>
            </a:r>
          </a:p>
          <a:p>
            <a:pPr lvl="1" eaLnBrk="1" hangingPunct="1"/>
            <a:r>
              <a:rPr lang="en-US" altLang="en-US" sz="2400"/>
              <a:t>There is a genetic continuity from Neanderthals to humans</a:t>
            </a:r>
          </a:p>
          <a:p>
            <a:pPr lvl="1" eaLnBrk="1" hangingPunct="1"/>
            <a:r>
              <a:rPr lang="en-US" altLang="en-US" sz="2400"/>
              <a:t>Humans evolved in the last two million years as a single species. Independent appearance of modern traits in different areas</a:t>
            </a:r>
          </a:p>
          <a:p>
            <a:pPr eaLnBrk="1" hangingPunct="1"/>
            <a:endParaRPr lang="en-US" altLang="en-US" sz="2400" b="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xmlns="" id="{4F557744-7393-4AAA-B006-28D2E574600E}"/>
              </a:ext>
            </a:extLst>
          </p:cNvPr>
          <p:cNvSpPr>
            <a:spLocks noGrp="1" noChangeArrowheads="1"/>
          </p:cNvSpPr>
          <p:nvPr>
            <p:ph type="title"/>
          </p:nvPr>
        </p:nvSpPr>
        <p:spPr/>
        <p:txBody>
          <a:bodyPr/>
          <a:lstStyle/>
          <a:p>
            <a:pPr eaLnBrk="1" hangingPunct="1"/>
            <a:r>
              <a:rPr lang="en-US" altLang="en-US" sz="3800"/>
              <a:t>mtDNA Analysis Supports the</a:t>
            </a:r>
            <a:br>
              <a:rPr lang="en-US" altLang="en-US" sz="3800"/>
            </a:br>
            <a:r>
              <a:rPr lang="en-US" altLang="en-US" sz="3800"/>
              <a:t>“Out of Africa” Hypothesis</a:t>
            </a:r>
          </a:p>
        </p:txBody>
      </p:sp>
      <p:sp>
        <p:nvSpPr>
          <p:cNvPr id="21507" name="Rectangle 3">
            <a:extLst>
              <a:ext uri="{FF2B5EF4-FFF2-40B4-BE49-F238E27FC236}">
                <a16:creationId xmlns:a16="http://schemas.microsoft.com/office/drawing/2014/main" xmlns="" id="{5AB1309C-4C2B-47C9-8093-B57AE4FA867F}"/>
              </a:ext>
            </a:extLst>
          </p:cNvPr>
          <p:cNvSpPr>
            <a:spLocks noGrp="1" noChangeArrowheads="1"/>
          </p:cNvSpPr>
          <p:nvPr>
            <p:ph type="body" idx="1"/>
          </p:nvPr>
        </p:nvSpPr>
        <p:spPr>
          <a:xfrm>
            <a:off x="457200" y="1981200"/>
            <a:ext cx="8229600" cy="4530725"/>
          </a:xfrm>
        </p:spPr>
        <p:txBody>
          <a:bodyPr/>
          <a:lstStyle/>
          <a:p>
            <a:pPr marL="0" indent="0" eaLnBrk="1" hangingPunct="1">
              <a:buFontTx/>
              <a:buNone/>
            </a:pPr>
            <a:r>
              <a:rPr lang="en-US" altLang="en-US"/>
              <a:t>African origin of humans inferred from:</a:t>
            </a:r>
          </a:p>
          <a:p>
            <a:pPr lvl="1" eaLnBrk="1" hangingPunct="1"/>
            <a:r>
              <a:rPr lang="en-US" altLang="en-US" sz="3000"/>
              <a:t>African population was the most diverse        </a:t>
            </a:r>
          </a:p>
          <a:p>
            <a:pPr lvl="1" eaLnBrk="1" hangingPunct="1">
              <a:buFontTx/>
              <a:buNone/>
            </a:pPr>
            <a:r>
              <a:rPr lang="en-US" altLang="en-US" sz="3000"/>
              <a:t>   (sub-populations had more time to diverge)</a:t>
            </a:r>
          </a:p>
          <a:p>
            <a:pPr lvl="1" eaLnBrk="1" hangingPunct="1"/>
            <a:r>
              <a:rPr lang="en-US" altLang="en-US" sz="3000"/>
              <a:t>The evolutionary tree separated one group of Africans from a group containing all five populations</a:t>
            </a:r>
          </a:p>
          <a:p>
            <a:pPr lvl="1" eaLnBrk="1" hangingPunct="1"/>
            <a:r>
              <a:rPr lang="en-US" altLang="en-US" sz="3000"/>
              <a:t>Tree was rooted on branch between groups of greatest difference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EEB8DAC2-96C8-44D0-993F-5FDBD368482B}"/>
              </a:ext>
            </a:extLst>
          </p:cNvPr>
          <p:cNvSpPr>
            <a:spLocks noGrp="1" noChangeArrowheads="1"/>
          </p:cNvSpPr>
          <p:nvPr>
            <p:ph type="title"/>
          </p:nvPr>
        </p:nvSpPr>
        <p:spPr>
          <a:xfrm>
            <a:off x="457200" y="533400"/>
            <a:ext cx="8229600" cy="685800"/>
          </a:xfrm>
        </p:spPr>
        <p:txBody>
          <a:bodyPr/>
          <a:lstStyle/>
          <a:p>
            <a:pPr eaLnBrk="1" hangingPunct="1"/>
            <a:r>
              <a:rPr lang="en-US" altLang="en-US" sz="3600"/>
              <a:t>Evolutionary Tree of Humans (mtDNA)</a:t>
            </a:r>
          </a:p>
        </p:txBody>
      </p:sp>
      <p:sp>
        <p:nvSpPr>
          <p:cNvPr id="22531" name="Rectangle 3">
            <a:extLst>
              <a:ext uri="{FF2B5EF4-FFF2-40B4-BE49-F238E27FC236}">
                <a16:creationId xmlns:a16="http://schemas.microsoft.com/office/drawing/2014/main" xmlns="" id="{0D31A9D8-3380-480D-89B9-95FDAA7015E6}"/>
              </a:ext>
            </a:extLst>
          </p:cNvPr>
          <p:cNvSpPr>
            <a:spLocks noGrp="1" noChangeArrowheads="1"/>
          </p:cNvSpPr>
          <p:nvPr>
            <p:ph type="body" idx="1"/>
          </p:nvPr>
        </p:nvSpPr>
        <p:spPr>
          <a:xfrm>
            <a:off x="228600" y="1336675"/>
            <a:ext cx="4191000" cy="4606925"/>
          </a:xfrm>
        </p:spPr>
        <p:txBody>
          <a:bodyPr/>
          <a:lstStyle/>
          <a:p>
            <a:pPr marL="495300" indent="-495300" eaLnBrk="1" hangingPunct="1">
              <a:buFontTx/>
              <a:buNone/>
            </a:pPr>
            <a:endParaRPr lang="en-US" altLang="en-US"/>
          </a:p>
          <a:p>
            <a:pPr marL="495300" indent="-495300" eaLnBrk="1" hangingPunct="1">
              <a:buFontTx/>
              <a:buNone/>
            </a:pPr>
            <a:r>
              <a:rPr lang="en-US" altLang="en-US"/>
              <a:t> </a:t>
            </a:r>
          </a:p>
          <a:p>
            <a:pPr marL="495300" indent="-495300" eaLnBrk="1" hangingPunct="1">
              <a:buFontTx/>
              <a:buNone/>
            </a:pPr>
            <a:r>
              <a:rPr lang="en-US" altLang="en-US" sz="3200"/>
              <a:t>	The evolutionary  tree separates one group of Africans from a group containing populations from all five continents</a:t>
            </a:r>
          </a:p>
        </p:txBody>
      </p:sp>
      <p:pic>
        <p:nvPicPr>
          <p:cNvPr id="22532" name="Picture 4">
            <a:extLst>
              <a:ext uri="{FF2B5EF4-FFF2-40B4-BE49-F238E27FC236}">
                <a16:creationId xmlns:a16="http://schemas.microsoft.com/office/drawing/2014/main" xmlns="" id="{777212B0-06D7-47D2-953B-F1FFE45F11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219200"/>
            <a:ext cx="3429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3" name="Rectangle 5">
            <a:extLst>
              <a:ext uri="{FF2B5EF4-FFF2-40B4-BE49-F238E27FC236}">
                <a16:creationId xmlns:a16="http://schemas.microsoft.com/office/drawing/2014/main" xmlns="" id="{CD47C42C-B1FB-4346-9F8A-F284F9A687BD}"/>
              </a:ext>
            </a:extLst>
          </p:cNvPr>
          <p:cNvSpPr>
            <a:spLocks noChangeArrowheads="1"/>
          </p:cNvSpPr>
          <p:nvPr/>
        </p:nvSpPr>
        <p:spPr bwMode="auto">
          <a:xfrm>
            <a:off x="3124200" y="62484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200" b="0">
                <a:latin typeface="Garamond" panose="02020404030301010803" pitchFamily="18" charset="0"/>
              </a:rPr>
              <a:t>Vigilant, Stoneking, Harpending, Hawkes, and Wilson (1991)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xmlns="" id="{82020F59-68A5-48E2-9B42-0BB9C4D28E0B}"/>
              </a:ext>
            </a:extLst>
          </p:cNvPr>
          <p:cNvSpPr>
            <a:spLocks noGrp="1" noChangeArrowheads="1"/>
          </p:cNvSpPr>
          <p:nvPr>
            <p:ph type="title"/>
          </p:nvPr>
        </p:nvSpPr>
        <p:spPr/>
        <p:txBody>
          <a:bodyPr/>
          <a:lstStyle/>
          <a:p>
            <a:pPr eaLnBrk="1" hangingPunct="1"/>
            <a:r>
              <a:rPr lang="en-US" altLang="en-US" sz="2800">
                <a:solidFill>
                  <a:schemeClr val="accent1"/>
                </a:solidFill>
              </a:rPr>
              <a:t>Evolutionary Tree of Humans:  (Microsatellites)</a:t>
            </a:r>
          </a:p>
        </p:txBody>
      </p:sp>
      <p:sp>
        <p:nvSpPr>
          <p:cNvPr id="23555" name="Text Box 3">
            <a:extLst>
              <a:ext uri="{FF2B5EF4-FFF2-40B4-BE49-F238E27FC236}">
                <a16:creationId xmlns:a16="http://schemas.microsoft.com/office/drawing/2014/main" xmlns="" id="{515ABF62-76C7-44A5-B753-964C70CF71F5}"/>
              </a:ext>
            </a:extLst>
          </p:cNvPr>
          <p:cNvSpPr txBox="1">
            <a:spLocks noChangeArrowheads="1"/>
          </p:cNvSpPr>
          <p:nvPr/>
        </p:nvSpPr>
        <p:spPr bwMode="auto">
          <a:xfrm>
            <a:off x="457200" y="1371600"/>
            <a:ext cx="3733800" cy="346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buClr>
                <a:schemeClr val="accent1"/>
              </a:buClr>
            </a:pPr>
            <a:r>
              <a:rPr lang="en-US" altLang="en-US" sz="3200" b="0"/>
              <a:t>Neighbor joining tree for 14 human populations genotyped with 30 microsatellite loci</a:t>
            </a:r>
          </a:p>
          <a:p>
            <a:pPr eaLnBrk="1" hangingPunct="1">
              <a:buClr>
                <a:schemeClr val="accent1"/>
              </a:buClr>
              <a:buFontTx/>
              <a:buChar char="•"/>
            </a:pPr>
            <a:endParaRPr lang="en-US" altLang="en-US" sz="3200" b="0"/>
          </a:p>
          <a:p>
            <a:pPr eaLnBrk="1" hangingPunct="1">
              <a:buClr>
                <a:schemeClr val="accent1"/>
              </a:buClr>
              <a:buFontTx/>
              <a:buChar char="•"/>
            </a:pPr>
            <a:endParaRPr lang="en-US" altLang="en-US" sz="2700" b="0"/>
          </a:p>
        </p:txBody>
      </p:sp>
      <p:pic>
        <p:nvPicPr>
          <p:cNvPr id="23556" name="Picture 4">
            <a:extLst>
              <a:ext uri="{FF2B5EF4-FFF2-40B4-BE49-F238E27FC236}">
                <a16:creationId xmlns:a16="http://schemas.microsoft.com/office/drawing/2014/main" xmlns="" id="{00FAF864-7BC7-475B-B5B0-D9A5535E6B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595438"/>
            <a:ext cx="4114800" cy="404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7" name="Rectangle 5">
            <a:extLst>
              <a:ext uri="{FF2B5EF4-FFF2-40B4-BE49-F238E27FC236}">
                <a16:creationId xmlns:a16="http://schemas.microsoft.com/office/drawing/2014/main" xmlns="" id="{2A2A6E43-1480-4DBE-9A86-2BA0E59CF93B}"/>
              </a:ext>
            </a:extLst>
          </p:cNvPr>
          <p:cNvSpPr>
            <a:spLocks noChangeArrowheads="1"/>
          </p:cNvSpPr>
          <p:nvPr/>
        </p:nvSpPr>
        <p:spPr bwMode="auto">
          <a:xfrm>
            <a:off x="31242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sz="1200" b="0">
              <a:latin typeface="Garamond" panose="02020404030301010803"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xmlns="" id="{EAB27CEA-3FAD-4024-973B-0D3FCFFE42FA}"/>
              </a:ext>
            </a:extLst>
          </p:cNvPr>
          <p:cNvSpPr>
            <a:spLocks noGrp="1" noChangeArrowheads="1"/>
          </p:cNvSpPr>
          <p:nvPr>
            <p:ph type="title"/>
          </p:nvPr>
        </p:nvSpPr>
        <p:spPr/>
        <p:txBody>
          <a:bodyPr/>
          <a:lstStyle/>
          <a:p>
            <a:pPr eaLnBrk="1" hangingPunct="1"/>
            <a:r>
              <a:rPr lang="en-US" altLang="en-US"/>
              <a:t>Outline</a:t>
            </a:r>
          </a:p>
        </p:txBody>
      </p:sp>
      <p:sp>
        <p:nvSpPr>
          <p:cNvPr id="5123" name="Rectangle 3">
            <a:extLst>
              <a:ext uri="{FF2B5EF4-FFF2-40B4-BE49-F238E27FC236}">
                <a16:creationId xmlns:a16="http://schemas.microsoft.com/office/drawing/2014/main" xmlns="" id="{7B2577B0-C29B-47D7-ADD7-4A37F160693D}"/>
              </a:ext>
            </a:extLst>
          </p:cNvPr>
          <p:cNvSpPr>
            <a:spLocks noGrp="1" noChangeArrowheads="1"/>
          </p:cNvSpPr>
          <p:nvPr>
            <p:ph type="body" idx="1"/>
          </p:nvPr>
        </p:nvSpPr>
        <p:spPr/>
        <p:txBody>
          <a:bodyPr/>
          <a:lstStyle/>
          <a:p>
            <a:pPr eaLnBrk="1" hangingPunct="1">
              <a:lnSpc>
                <a:spcPct val="80000"/>
              </a:lnSpc>
            </a:pPr>
            <a:r>
              <a:rPr lang="en-US" altLang="en-US" sz="1700"/>
              <a:t>Evolutionary/Phylogenetic Tree Reconstruction</a:t>
            </a:r>
          </a:p>
          <a:p>
            <a:pPr eaLnBrk="1" hangingPunct="1">
              <a:lnSpc>
                <a:spcPct val="80000"/>
              </a:lnSpc>
            </a:pPr>
            <a:r>
              <a:rPr lang="en-US" altLang="en-US" sz="1700"/>
              <a:t>“Out of Africa” hypothesis</a:t>
            </a:r>
          </a:p>
          <a:p>
            <a:pPr eaLnBrk="1" hangingPunct="1">
              <a:lnSpc>
                <a:spcPct val="80000"/>
              </a:lnSpc>
            </a:pPr>
            <a:r>
              <a:rPr lang="en-US" altLang="en-US" sz="1700"/>
              <a:t>Did we evolve from Neanderthals? </a:t>
            </a:r>
          </a:p>
          <a:p>
            <a:pPr eaLnBrk="1" hangingPunct="1">
              <a:lnSpc>
                <a:spcPct val="80000"/>
              </a:lnSpc>
            </a:pPr>
            <a:r>
              <a:rPr lang="en-US" altLang="en-US" sz="1700">
                <a:solidFill>
                  <a:srgbClr val="3333CC"/>
                </a:solidFill>
              </a:rPr>
              <a:t>Distance Based Phylogeny</a:t>
            </a:r>
          </a:p>
          <a:p>
            <a:pPr eaLnBrk="1" hangingPunct="1">
              <a:lnSpc>
                <a:spcPct val="80000"/>
              </a:lnSpc>
            </a:pPr>
            <a:r>
              <a:rPr lang="en-US" altLang="en-US" sz="1700">
                <a:solidFill>
                  <a:srgbClr val="3333CC"/>
                </a:solidFill>
              </a:rPr>
              <a:t>Neighbor Joining Algorithm</a:t>
            </a:r>
          </a:p>
          <a:p>
            <a:pPr eaLnBrk="1" hangingPunct="1">
              <a:lnSpc>
                <a:spcPct val="80000"/>
              </a:lnSpc>
            </a:pPr>
            <a:r>
              <a:rPr lang="en-US" altLang="en-US" sz="1700">
                <a:solidFill>
                  <a:srgbClr val="3333CC"/>
                </a:solidFill>
              </a:rPr>
              <a:t>Additive Phylogeny</a:t>
            </a:r>
          </a:p>
          <a:p>
            <a:pPr eaLnBrk="1" hangingPunct="1">
              <a:lnSpc>
                <a:spcPct val="80000"/>
              </a:lnSpc>
            </a:pPr>
            <a:r>
              <a:rPr lang="en-US" altLang="en-US" sz="1700">
                <a:solidFill>
                  <a:srgbClr val="3333CC"/>
                </a:solidFill>
              </a:rPr>
              <a:t>Least Squares Distance Phylogeny</a:t>
            </a:r>
          </a:p>
          <a:p>
            <a:pPr eaLnBrk="1" hangingPunct="1">
              <a:lnSpc>
                <a:spcPct val="80000"/>
              </a:lnSpc>
            </a:pPr>
            <a:r>
              <a:rPr lang="en-US" altLang="en-US" sz="1700">
                <a:solidFill>
                  <a:srgbClr val="3333CC"/>
                </a:solidFill>
              </a:rPr>
              <a:t>UPGMA</a:t>
            </a:r>
          </a:p>
          <a:p>
            <a:pPr eaLnBrk="1" hangingPunct="1">
              <a:lnSpc>
                <a:spcPct val="80000"/>
              </a:lnSpc>
            </a:pPr>
            <a:r>
              <a:rPr lang="en-US" altLang="en-US" sz="1700">
                <a:solidFill>
                  <a:srgbClr val="00CC00"/>
                </a:solidFill>
              </a:rPr>
              <a:t>Character Based Phylogeny</a:t>
            </a:r>
          </a:p>
          <a:p>
            <a:pPr eaLnBrk="1" hangingPunct="1">
              <a:lnSpc>
                <a:spcPct val="80000"/>
              </a:lnSpc>
            </a:pPr>
            <a:r>
              <a:rPr lang="en-US" altLang="en-US" sz="1700">
                <a:solidFill>
                  <a:srgbClr val="00CC00"/>
                </a:solidFill>
              </a:rPr>
              <a:t>Small Parsimony Problem </a:t>
            </a:r>
          </a:p>
          <a:p>
            <a:pPr eaLnBrk="1" hangingPunct="1">
              <a:lnSpc>
                <a:spcPct val="80000"/>
              </a:lnSpc>
            </a:pPr>
            <a:r>
              <a:rPr lang="en-US" altLang="en-US" sz="1700">
                <a:solidFill>
                  <a:srgbClr val="00CC00"/>
                </a:solidFill>
              </a:rPr>
              <a:t>Fitch and Sankoff Algorithms</a:t>
            </a:r>
          </a:p>
          <a:p>
            <a:pPr eaLnBrk="1" hangingPunct="1">
              <a:lnSpc>
                <a:spcPct val="80000"/>
              </a:lnSpc>
            </a:pPr>
            <a:r>
              <a:rPr lang="en-US" altLang="en-US" sz="1700">
                <a:solidFill>
                  <a:srgbClr val="00CC00"/>
                </a:solidFill>
              </a:rPr>
              <a:t>Large Parsimony Problem</a:t>
            </a:r>
          </a:p>
          <a:p>
            <a:pPr eaLnBrk="1" hangingPunct="1">
              <a:lnSpc>
                <a:spcPct val="80000"/>
              </a:lnSpc>
            </a:pPr>
            <a:r>
              <a:rPr lang="en-US" altLang="en-US" sz="1700">
                <a:solidFill>
                  <a:srgbClr val="C00000"/>
                </a:solidFill>
              </a:rPr>
              <a:t>Maximum Likelihood Method</a:t>
            </a:r>
          </a:p>
          <a:p>
            <a:pPr eaLnBrk="1" hangingPunct="1">
              <a:lnSpc>
                <a:spcPct val="80000"/>
              </a:lnSpc>
            </a:pPr>
            <a:r>
              <a:rPr lang="en-US" altLang="en-US" sz="1700">
                <a:solidFill>
                  <a:srgbClr val="CCCCFF"/>
                </a:solidFill>
              </a:rPr>
              <a:t>Evolution of Wings</a:t>
            </a:r>
          </a:p>
          <a:p>
            <a:pPr eaLnBrk="1" hangingPunct="1">
              <a:lnSpc>
                <a:spcPct val="80000"/>
              </a:lnSpc>
            </a:pPr>
            <a:r>
              <a:rPr lang="en-US" altLang="en-US" sz="1700">
                <a:solidFill>
                  <a:srgbClr val="CCCCFF"/>
                </a:solidFill>
              </a:rPr>
              <a:t>HIV Evolution</a:t>
            </a:r>
          </a:p>
          <a:p>
            <a:pPr eaLnBrk="1" hangingPunct="1">
              <a:lnSpc>
                <a:spcPct val="80000"/>
              </a:lnSpc>
            </a:pPr>
            <a:r>
              <a:rPr lang="en-US" altLang="en-US" sz="1700">
                <a:solidFill>
                  <a:srgbClr val="CCCCFF"/>
                </a:solidFill>
              </a:rPr>
              <a:t>Evolution of Human Repeats</a:t>
            </a:r>
          </a:p>
          <a:p>
            <a:pPr eaLnBrk="1" hangingPunct="1">
              <a:lnSpc>
                <a:spcPct val="80000"/>
              </a:lnSpc>
            </a:pPr>
            <a:endParaRPr lang="en-US" altLang="en-US" sz="1700">
              <a:solidFill>
                <a:srgbClr val="CCCC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xmlns="" id="{76D1C82E-335A-400E-AF8C-9A157C052436}"/>
              </a:ext>
            </a:extLst>
          </p:cNvPr>
          <p:cNvSpPr>
            <a:spLocks noGrp="1" noChangeArrowheads="1"/>
          </p:cNvSpPr>
          <p:nvPr>
            <p:ph type="title"/>
          </p:nvPr>
        </p:nvSpPr>
        <p:spPr/>
        <p:txBody>
          <a:bodyPr/>
          <a:lstStyle/>
          <a:p>
            <a:pPr eaLnBrk="1" hangingPunct="1"/>
            <a:r>
              <a:rPr lang="en-US" altLang="en-US"/>
              <a:t>Human Migration Out of Africa</a:t>
            </a:r>
          </a:p>
        </p:txBody>
      </p:sp>
      <p:pic>
        <p:nvPicPr>
          <p:cNvPr id="24579" name="Picture 3" descr="human_migration">
            <a:extLst>
              <a:ext uri="{FF2B5EF4-FFF2-40B4-BE49-F238E27FC236}">
                <a16:creationId xmlns:a16="http://schemas.microsoft.com/office/drawing/2014/main" xmlns="" id="{B82CAB0D-658B-4BE5-A106-6AC773D367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4963"/>
            <a:ext cx="8229600" cy="418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0" name="Rectangle 4">
            <a:extLst>
              <a:ext uri="{FF2B5EF4-FFF2-40B4-BE49-F238E27FC236}">
                <a16:creationId xmlns:a16="http://schemas.microsoft.com/office/drawing/2014/main" xmlns="" id="{8B59359C-F79B-4689-950E-E93F2E2A25B5}"/>
              </a:ext>
            </a:extLst>
          </p:cNvPr>
          <p:cNvSpPr>
            <a:spLocks noChangeArrowheads="1"/>
          </p:cNvSpPr>
          <p:nvPr/>
        </p:nvSpPr>
        <p:spPr bwMode="auto">
          <a:xfrm>
            <a:off x="3048000" y="60960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tx2"/>
              </a:buClr>
              <a:buSzPct val="70000"/>
              <a:buFont typeface="Wingdings" panose="05000000000000000000" pitchFamily="2" charset="2"/>
              <a:buNone/>
            </a:pPr>
            <a:r>
              <a:rPr lang="en-US" altLang="en-US" sz="1200" b="0">
                <a:latin typeface="Garamond" panose="02020404030301010803" pitchFamily="18" charset="0"/>
              </a:rPr>
              <a:t>http://www.becominghuman.org</a:t>
            </a:r>
          </a:p>
        </p:txBody>
      </p:sp>
      <p:sp>
        <p:nvSpPr>
          <p:cNvPr id="24581" name="Text Box 5">
            <a:extLst>
              <a:ext uri="{FF2B5EF4-FFF2-40B4-BE49-F238E27FC236}">
                <a16:creationId xmlns:a16="http://schemas.microsoft.com/office/drawing/2014/main" xmlns="" id="{200AF7EB-C115-4156-B604-D0783309039A}"/>
              </a:ext>
            </a:extLst>
          </p:cNvPr>
          <p:cNvSpPr txBox="1">
            <a:spLocks noChangeArrowheads="1"/>
          </p:cNvSpPr>
          <p:nvPr/>
        </p:nvSpPr>
        <p:spPr bwMode="auto">
          <a:xfrm>
            <a:off x="533400" y="1355725"/>
            <a:ext cx="2667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000"/>
              <a:t>1. Yorubans</a:t>
            </a:r>
            <a:endParaRPr lang="en-US" altLang="en-US" sz="2000" b="0"/>
          </a:p>
          <a:p>
            <a:pPr eaLnBrk="1" hangingPunct="1"/>
            <a:r>
              <a:rPr lang="en-US" altLang="en-US" sz="2000"/>
              <a:t>2. Western Pygmies</a:t>
            </a:r>
            <a:endParaRPr lang="en-US" altLang="en-US" sz="2000" b="0"/>
          </a:p>
          <a:p>
            <a:pPr eaLnBrk="1" hangingPunct="1"/>
            <a:r>
              <a:rPr lang="en-US" altLang="en-US" sz="2000"/>
              <a:t>3. Eastern Pygmies</a:t>
            </a:r>
            <a:endParaRPr lang="en-US" altLang="en-US" sz="2000" b="0"/>
          </a:p>
          <a:p>
            <a:pPr eaLnBrk="1" hangingPunct="1"/>
            <a:r>
              <a:rPr lang="en-US" altLang="en-US" sz="2000"/>
              <a:t>4. Hadza</a:t>
            </a:r>
            <a:endParaRPr lang="en-US" altLang="en-US" sz="2000" b="0"/>
          </a:p>
          <a:p>
            <a:pPr eaLnBrk="1" hangingPunct="1"/>
            <a:r>
              <a:rPr lang="en-US" altLang="en-US" sz="2000"/>
              <a:t>5. !Kung</a:t>
            </a:r>
            <a:endParaRPr lang="en-US" altLang="en-US" sz="2000" b="0"/>
          </a:p>
        </p:txBody>
      </p:sp>
      <p:sp>
        <p:nvSpPr>
          <p:cNvPr id="24582" name="Oval 6">
            <a:extLst>
              <a:ext uri="{FF2B5EF4-FFF2-40B4-BE49-F238E27FC236}">
                <a16:creationId xmlns:a16="http://schemas.microsoft.com/office/drawing/2014/main" xmlns="" id="{B257848F-D57C-4A06-AACB-10AFFA88F4DA}"/>
              </a:ext>
            </a:extLst>
          </p:cNvPr>
          <p:cNvSpPr>
            <a:spLocks noChangeArrowheads="1"/>
          </p:cNvSpPr>
          <p:nvPr/>
        </p:nvSpPr>
        <p:spPr bwMode="auto">
          <a:xfrm>
            <a:off x="1828800" y="4195763"/>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b="1">
                <a:solidFill>
                  <a:schemeClr val="tx1"/>
                </a:solidFill>
                <a:latin typeface="Arial" panose="020B0604020202020204" pitchFamily="34" charset="0"/>
                <a:cs typeface="Arial" panose="020B0604020202020204" pitchFamily="34" charset="0"/>
              </a:defRPr>
            </a:lvl1pPr>
            <a:lvl2pPr marL="800100" indent="-342900">
              <a:defRPr b="1">
                <a:solidFill>
                  <a:schemeClr val="tx1"/>
                </a:solidFill>
                <a:latin typeface="Arial" panose="020B0604020202020204" pitchFamily="34" charset="0"/>
                <a:cs typeface="Arial" panose="020B0604020202020204" pitchFamily="34" charset="0"/>
              </a:defRPr>
            </a:lvl2pPr>
            <a:lvl3pPr marL="1257300" indent="-342900">
              <a:defRPr b="1">
                <a:solidFill>
                  <a:schemeClr val="tx1"/>
                </a:solidFill>
                <a:latin typeface="Arial" panose="020B0604020202020204" pitchFamily="34" charset="0"/>
                <a:cs typeface="Arial" panose="020B0604020202020204" pitchFamily="34" charset="0"/>
              </a:defRPr>
            </a:lvl3pPr>
            <a:lvl4pPr marL="1714500" indent="-342900">
              <a:defRPr b="1">
                <a:solidFill>
                  <a:schemeClr val="tx1"/>
                </a:solidFill>
                <a:latin typeface="Arial" panose="020B0604020202020204" pitchFamily="34" charset="0"/>
                <a:cs typeface="Arial" panose="020B0604020202020204" pitchFamily="34" charset="0"/>
              </a:defRPr>
            </a:lvl4pPr>
            <a:lvl5pPr marL="2171700" indent="-342900">
              <a:defRPr b="1">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0"/>
          </a:p>
        </p:txBody>
      </p:sp>
      <p:sp>
        <p:nvSpPr>
          <p:cNvPr id="24583" name="Oval 7">
            <a:extLst>
              <a:ext uri="{FF2B5EF4-FFF2-40B4-BE49-F238E27FC236}">
                <a16:creationId xmlns:a16="http://schemas.microsoft.com/office/drawing/2014/main" xmlns="" id="{A644223C-E3AA-4013-A84A-A906356F0CEF}"/>
              </a:ext>
            </a:extLst>
          </p:cNvPr>
          <p:cNvSpPr>
            <a:spLocks noChangeArrowheads="1"/>
          </p:cNvSpPr>
          <p:nvPr/>
        </p:nvSpPr>
        <p:spPr bwMode="auto">
          <a:xfrm>
            <a:off x="1981200" y="4271963"/>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84" name="Oval 8">
            <a:extLst>
              <a:ext uri="{FF2B5EF4-FFF2-40B4-BE49-F238E27FC236}">
                <a16:creationId xmlns:a16="http://schemas.microsoft.com/office/drawing/2014/main" xmlns="" id="{49B685EF-A6B3-4001-81C8-969B1773CA5A}"/>
              </a:ext>
            </a:extLst>
          </p:cNvPr>
          <p:cNvSpPr>
            <a:spLocks noChangeArrowheads="1"/>
          </p:cNvSpPr>
          <p:nvPr/>
        </p:nvSpPr>
        <p:spPr bwMode="auto">
          <a:xfrm>
            <a:off x="2209800" y="4424363"/>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85" name="Oval 9">
            <a:extLst>
              <a:ext uri="{FF2B5EF4-FFF2-40B4-BE49-F238E27FC236}">
                <a16:creationId xmlns:a16="http://schemas.microsoft.com/office/drawing/2014/main" xmlns="" id="{7AD2C81A-2621-4A9E-A3B5-2014848D11A2}"/>
              </a:ext>
            </a:extLst>
          </p:cNvPr>
          <p:cNvSpPr>
            <a:spLocks noChangeArrowheads="1"/>
          </p:cNvSpPr>
          <p:nvPr/>
        </p:nvSpPr>
        <p:spPr bwMode="auto">
          <a:xfrm>
            <a:off x="2362200" y="4500563"/>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86" name="Oval 10">
            <a:extLst>
              <a:ext uri="{FF2B5EF4-FFF2-40B4-BE49-F238E27FC236}">
                <a16:creationId xmlns:a16="http://schemas.microsoft.com/office/drawing/2014/main" xmlns="" id="{7D2E7D0E-A714-42B8-8BAD-9D33CF285A67}"/>
              </a:ext>
            </a:extLst>
          </p:cNvPr>
          <p:cNvSpPr>
            <a:spLocks noChangeArrowheads="1"/>
          </p:cNvSpPr>
          <p:nvPr/>
        </p:nvSpPr>
        <p:spPr bwMode="auto">
          <a:xfrm>
            <a:off x="2057400" y="4805363"/>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87" name="Text Box 11">
            <a:extLst>
              <a:ext uri="{FF2B5EF4-FFF2-40B4-BE49-F238E27FC236}">
                <a16:creationId xmlns:a16="http://schemas.microsoft.com/office/drawing/2014/main" xmlns="" id="{5D6540F5-11FE-4644-A4E9-4E4A58249C8D}"/>
              </a:ext>
            </a:extLst>
          </p:cNvPr>
          <p:cNvSpPr txBox="1">
            <a:spLocks noChangeArrowheads="1"/>
          </p:cNvSpPr>
          <p:nvPr/>
        </p:nvSpPr>
        <p:spPr bwMode="auto">
          <a:xfrm>
            <a:off x="1600200" y="4043363"/>
            <a:ext cx="304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200">
                <a:solidFill>
                  <a:srgbClr val="66FF66"/>
                </a:solidFill>
              </a:rPr>
              <a:t>1</a:t>
            </a:r>
          </a:p>
        </p:txBody>
      </p:sp>
      <p:sp>
        <p:nvSpPr>
          <p:cNvPr id="24588" name="Text Box 12">
            <a:extLst>
              <a:ext uri="{FF2B5EF4-FFF2-40B4-BE49-F238E27FC236}">
                <a16:creationId xmlns:a16="http://schemas.microsoft.com/office/drawing/2014/main" xmlns="" id="{27BAB1BA-A885-4194-B760-72D38615186E}"/>
              </a:ext>
            </a:extLst>
          </p:cNvPr>
          <p:cNvSpPr txBox="1">
            <a:spLocks noChangeArrowheads="1"/>
          </p:cNvSpPr>
          <p:nvPr/>
        </p:nvSpPr>
        <p:spPr bwMode="auto">
          <a:xfrm>
            <a:off x="1828800" y="4271963"/>
            <a:ext cx="304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200">
                <a:solidFill>
                  <a:srgbClr val="66FF66"/>
                </a:solidFill>
              </a:rPr>
              <a:t>2</a:t>
            </a:r>
          </a:p>
        </p:txBody>
      </p:sp>
      <p:sp>
        <p:nvSpPr>
          <p:cNvPr id="24589" name="Text Box 13">
            <a:extLst>
              <a:ext uri="{FF2B5EF4-FFF2-40B4-BE49-F238E27FC236}">
                <a16:creationId xmlns:a16="http://schemas.microsoft.com/office/drawing/2014/main" xmlns="" id="{E147ED63-359F-46CE-A6F3-F799C7EAE629}"/>
              </a:ext>
            </a:extLst>
          </p:cNvPr>
          <p:cNvSpPr txBox="1">
            <a:spLocks noChangeArrowheads="1"/>
          </p:cNvSpPr>
          <p:nvPr/>
        </p:nvSpPr>
        <p:spPr bwMode="auto">
          <a:xfrm>
            <a:off x="1981200" y="4348163"/>
            <a:ext cx="304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200">
                <a:solidFill>
                  <a:srgbClr val="66FF66"/>
                </a:solidFill>
              </a:rPr>
              <a:t>3</a:t>
            </a:r>
          </a:p>
        </p:txBody>
      </p:sp>
      <p:sp>
        <p:nvSpPr>
          <p:cNvPr id="24590" name="Text Box 14">
            <a:extLst>
              <a:ext uri="{FF2B5EF4-FFF2-40B4-BE49-F238E27FC236}">
                <a16:creationId xmlns:a16="http://schemas.microsoft.com/office/drawing/2014/main" xmlns="" id="{0E7A9544-97DA-4912-9692-1CCBDC9E41A2}"/>
              </a:ext>
            </a:extLst>
          </p:cNvPr>
          <p:cNvSpPr txBox="1">
            <a:spLocks noChangeArrowheads="1"/>
          </p:cNvSpPr>
          <p:nvPr/>
        </p:nvSpPr>
        <p:spPr bwMode="auto">
          <a:xfrm>
            <a:off x="2362200" y="4424363"/>
            <a:ext cx="304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200">
                <a:solidFill>
                  <a:srgbClr val="66FF66"/>
                </a:solidFill>
              </a:rPr>
              <a:t>4</a:t>
            </a:r>
          </a:p>
        </p:txBody>
      </p:sp>
      <p:sp>
        <p:nvSpPr>
          <p:cNvPr id="24591" name="Text Box 15">
            <a:extLst>
              <a:ext uri="{FF2B5EF4-FFF2-40B4-BE49-F238E27FC236}">
                <a16:creationId xmlns:a16="http://schemas.microsoft.com/office/drawing/2014/main" xmlns="" id="{CDCA3288-E733-4180-9E6B-002562AED904}"/>
              </a:ext>
            </a:extLst>
          </p:cNvPr>
          <p:cNvSpPr txBox="1">
            <a:spLocks noChangeArrowheads="1"/>
          </p:cNvSpPr>
          <p:nvPr/>
        </p:nvSpPr>
        <p:spPr bwMode="auto">
          <a:xfrm>
            <a:off x="2057400" y="4729163"/>
            <a:ext cx="304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200">
                <a:solidFill>
                  <a:srgbClr val="66FF66"/>
                </a:solidFill>
              </a:rPr>
              <a:t>5</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xmlns="" id="{0BA01297-E98C-46C9-8572-33D6DB175931}"/>
              </a:ext>
            </a:extLst>
          </p:cNvPr>
          <p:cNvSpPr>
            <a:spLocks noGrp="1" noChangeArrowheads="1"/>
          </p:cNvSpPr>
          <p:nvPr>
            <p:ph type="title"/>
          </p:nvPr>
        </p:nvSpPr>
        <p:spPr/>
        <p:txBody>
          <a:bodyPr/>
          <a:lstStyle/>
          <a:p>
            <a:pPr eaLnBrk="1" hangingPunct="1"/>
            <a:r>
              <a:rPr lang="en-US" altLang="en-US"/>
              <a:t>Two Neanderthal Discoveries</a:t>
            </a:r>
          </a:p>
        </p:txBody>
      </p:sp>
      <p:pic>
        <p:nvPicPr>
          <p:cNvPr id="261123" name="Picture 3">
            <a:extLst>
              <a:ext uri="{FF2B5EF4-FFF2-40B4-BE49-F238E27FC236}">
                <a16:creationId xmlns:a16="http://schemas.microsoft.com/office/drawing/2014/main" xmlns="" id="{28AA5E1D-9CE5-437E-A008-8FB6C4AD58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524000"/>
            <a:ext cx="5314950" cy="371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1124" name="Text Box 4">
            <a:extLst>
              <a:ext uri="{FF2B5EF4-FFF2-40B4-BE49-F238E27FC236}">
                <a16:creationId xmlns:a16="http://schemas.microsoft.com/office/drawing/2014/main" xmlns="" id="{EAA11837-1CC7-4141-BD33-4CB24CF42FC4}"/>
              </a:ext>
            </a:extLst>
          </p:cNvPr>
          <p:cNvSpPr txBox="1">
            <a:spLocks noChangeArrowheads="1"/>
          </p:cNvSpPr>
          <p:nvPr/>
        </p:nvSpPr>
        <p:spPr bwMode="auto">
          <a:xfrm>
            <a:off x="304800" y="1824038"/>
            <a:ext cx="2209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000" b="0">
                <a:latin typeface="Tahoma" panose="020B0604030504040204" pitchFamily="34" charset="0"/>
              </a:rPr>
              <a:t>Feldhofer,     Germany</a:t>
            </a:r>
          </a:p>
        </p:txBody>
      </p:sp>
      <p:sp>
        <p:nvSpPr>
          <p:cNvPr id="261125" name="Text Box 5">
            <a:extLst>
              <a:ext uri="{FF2B5EF4-FFF2-40B4-BE49-F238E27FC236}">
                <a16:creationId xmlns:a16="http://schemas.microsoft.com/office/drawing/2014/main" xmlns="" id="{F5ED1029-A0D1-4AB7-947D-6706035247DC}"/>
              </a:ext>
            </a:extLst>
          </p:cNvPr>
          <p:cNvSpPr txBox="1">
            <a:spLocks noChangeArrowheads="1"/>
          </p:cNvSpPr>
          <p:nvPr/>
        </p:nvSpPr>
        <p:spPr bwMode="auto">
          <a:xfrm>
            <a:off x="304800" y="3119438"/>
            <a:ext cx="2667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000" b="0">
                <a:latin typeface="Tahoma" panose="020B0604030504040204" pitchFamily="34" charset="0"/>
              </a:rPr>
              <a:t>Mezmaiskaya,     Caucasus</a:t>
            </a:r>
          </a:p>
        </p:txBody>
      </p:sp>
      <p:sp>
        <p:nvSpPr>
          <p:cNvPr id="261126" name="Text Box 6">
            <a:extLst>
              <a:ext uri="{FF2B5EF4-FFF2-40B4-BE49-F238E27FC236}">
                <a16:creationId xmlns:a16="http://schemas.microsoft.com/office/drawing/2014/main" xmlns="" id="{A1EEA757-787F-41F3-990F-7EDC7D4543A2}"/>
              </a:ext>
            </a:extLst>
          </p:cNvPr>
          <p:cNvSpPr txBox="1">
            <a:spLocks noChangeArrowheads="1"/>
          </p:cNvSpPr>
          <p:nvPr/>
        </p:nvSpPr>
        <p:spPr bwMode="auto">
          <a:xfrm>
            <a:off x="152400" y="4419600"/>
            <a:ext cx="2057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3000" b="0">
                <a:solidFill>
                  <a:schemeClr val="hlink"/>
                </a:solidFill>
                <a:latin typeface="Tahoma" panose="020B0604030504040204" pitchFamily="34" charset="0"/>
              </a:rPr>
              <a:t>Distance: 2500km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61123"/>
                                        </p:tgtEl>
                                        <p:attrNameLst>
                                          <p:attrName>style.visibility</p:attrName>
                                        </p:attrNameLst>
                                      </p:cBhvr>
                                      <p:to>
                                        <p:strVal val="visible"/>
                                      </p:to>
                                    </p:set>
                                    <p:animEffect transition="in" filter="checkerboard(across)">
                                      <p:cBhvr>
                                        <p:cTn id="7" dur="500"/>
                                        <p:tgtEl>
                                          <p:spTgt spid="261123"/>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61124"/>
                                        </p:tgtEl>
                                        <p:attrNameLst>
                                          <p:attrName>style.visibility</p:attrName>
                                        </p:attrNameLst>
                                      </p:cBhvr>
                                      <p:to>
                                        <p:strVal val="visible"/>
                                      </p:to>
                                    </p:set>
                                    <p:animEffect transition="in" filter="box(in)">
                                      <p:cBhvr>
                                        <p:cTn id="11" dur="500"/>
                                        <p:tgtEl>
                                          <p:spTgt spid="261124"/>
                                        </p:tgtEl>
                                      </p:cBhvr>
                                    </p:animEffect>
                                  </p:childTnLst>
                                </p:cTn>
                              </p:par>
                            </p:childTnLst>
                          </p:cTn>
                        </p:par>
                        <p:par>
                          <p:cTn id="12" fill="hold" nodeType="afterGroup">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261125"/>
                                        </p:tgtEl>
                                        <p:attrNameLst>
                                          <p:attrName>style.visibility</p:attrName>
                                        </p:attrNameLst>
                                      </p:cBhvr>
                                      <p:to>
                                        <p:strVal val="visible"/>
                                      </p:to>
                                    </p:set>
                                    <p:animEffect transition="in" filter="box(in)">
                                      <p:cBhvr>
                                        <p:cTn id="15" dur="500"/>
                                        <p:tgtEl>
                                          <p:spTgt spid="261125"/>
                                        </p:tgtEl>
                                      </p:cBhvr>
                                    </p:animEffect>
                                  </p:childTnLst>
                                </p:cTn>
                              </p:par>
                            </p:childTnLst>
                          </p:cTn>
                        </p:par>
                        <p:par>
                          <p:cTn id="16" fill="hold" nodeType="afterGroup">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261126"/>
                                        </p:tgtEl>
                                        <p:attrNameLst>
                                          <p:attrName>style.visibility</p:attrName>
                                        </p:attrNameLst>
                                      </p:cBhvr>
                                      <p:to>
                                        <p:strVal val="visible"/>
                                      </p:to>
                                    </p:set>
                                    <p:anim calcmode="lin" valueType="num">
                                      <p:cBhvr additive="base">
                                        <p:cTn id="19" dur="500" fill="hold"/>
                                        <p:tgtEl>
                                          <p:spTgt spid="261126"/>
                                        </p:tgtEl>
                                        <p:attrNameLst>
                                          <p:attrName>ppt_x</p:attrName>
                                        </p:attrNameLst>
                                      </p:cBhvr>
                                      <p:tavLst>
                                        <p:tav tm="0">
                                          <p:val>
                                            <p:strVal val="#ppt_x"/>
                                          </p:val>
                                        </p:tav>
                                        <p:tav tm="100000">
                                          <p:val>
                                            <p:strVal val="#ppt_x"/>
                                          </p:val>
                                        </p:tav>
                                      </p:tavLst>
                                    </p:anim>
                                    <p:anim calcmode="lin" valueType="num">
                                      <p:cBhvr additive="base">
                                        <p:cTn id="20" dur="500" fill="hold"/>
                                        <p:tgtEl>
                                          <p:spTgt spid="261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4" grpId="0" autoUpdateAnimBg="0"/>
      <p:bldP spid="261125" grpId="0" autoUpdateAnimBg="0"/>
      <p:bldP spid="26112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xmlns="" id="{24F5A855-2DBC-48E9-9F18-54AD3F93D866}"/>
              </a:ext>
            </a:extLst>
          </p:cNvPr>
          <p:cNvSpPr>
            <a:spLocks noGrp="1" noChangeArrowheads="1"/>
          </p:cNvSpPr>
          <p:nvPr>
            <p:ph type="title"/>
          </p:nvPr>
        </p:nvSpPr>
        <p:spPr/>
        <p:txBody>
          <a:bodyPr/>
          <a:lstStyle/>
          <a:p>
            <a:pPr eaLnBrk="1" hangingPunct="1"/>
            <a:r>
              <a:rPr lang="en-US" altLang="en-US"/>
              <a:t>Two Neanderthal Discoveries</a:t>
            </a:r>
          </a:p>
        </p:txBody>
      </p:sp>
      <p:pic>
        <p:nvPicPr>
          <p:cNvPr id="262147" name="Picture 3">
            <a:extLst>
              <a:ext uri="{FF2B5EF4-FFF2-40B4-BE49-F238E27FC236}">
                <a16:creationId xmlns:a16="http://schemas.microsoft.com/office/drawing/2014/main" xmlns="" id="{BE8A5FE6-4A0E-436D-AB9F-FF83A9151E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524000"/>
            <a:ext cx="5314950" cy="371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8" name="Text Box 4">
            <a:extLst>
              <a:ext uri="{FF2B5EF4-FFF2-40B4-BE49-F238E27FC236}">
                <a16:creationId xmlns:a16="http://schemas.microsoft.com/office/drawing/2014/main" xmlns="" id="{65B52107-36EB-42FA-8539-8E1290A68AC5}"/>
              </a:ext>
            </a:extLst>
          </p:cNvPr>
          <p:cNvSpPr txBox="1">
            <a:spLocks noChangeArrowheads="1"/>
          </p:cNvSpPr>
          <p:nvPr/>
        </p:nvSpPr>
        <p:spPr bwMode="auto">
          <a:xfrm>
            <a:off x="0" y="5334000"/>
            <a:ext cx="9144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en-US" altLang="en-US" sz="2000" i="1">
                <a:solidFill>
                  <a:srgbClr val="FF0000"/>
                </a:solidFill>
              </a:rPr>
              <a:t>Is there a connection between Neanderthals and today’s Europeans?</a:t>
            </a:r>
          </a:p>
          <a:p>
            <a:pPr eaLnBrk="1" hangingPunct="1">
              <a:spcBef>
                <a:spcPct val="20000"/>
              </a:spcBef>
              <a:buClr>
                <a:schemeClr val="accent1"/>
              </a:buClr>
              <a:buFontTx/>
              <a:buChar char="•"/>
            </a:pPr>
            <a:r>
              <a:rPr lang="en-US" altLang="en-US" sz="2000" i="1">
                <a:solidFill>
                  <a:srgbClr val="00FF00"/>
                </a:solidFill>
              </a:rPr>
              <a:t>If humans did not evolve from Neanderthals, whom did we evolve from?</a:t>
            </a:r>
          </a:p>
          <a:p>
            <a:pPr eaLnBrk="1" hangingPunct="1">
              <a:spcBef>
                <a:spcPct val="50000"/>
              </a:spcBef>
            </a:pPr>
            <a:endParaRPr lang="en-US" altLang="en-US" sz="2000" i="1">
              <a:solidFill>
                <a:srgbClr val="00FF00"/>
              </a:solidFill>
            </a:endParaRPr>
          </a:p>
        </p:txBody>
      </p:sp>
      <p:pic>
        <p:nvPicPr>
          <p:cNvPr id="262149" name="Picture 5">
            <a:extLst>
              <a:ext uri="{FF2B5EF4-FFF2-40B4-BE49-F238E27FC236}">
                <a16:creationId xmlns:a16="http://schemas.microsoft.com/office/drawing/2014/main" xmlns="" id="{71E64CBD-6A45-4DEB-907E-67D535DBC1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2333625"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62147"/>
                                        </p:tgtEl>
                                        <p:attrNameLst>
                                          <p:attrName>style.visibility</p:attrName>
                                        </p:attrNameLst>
                                      </p:cBhvr>
                                      <p:to>
                                        <p:strVal val="visible"/>
                                      </p:to>
                                    </p:set>
                                    <p:animEffect transition="in" filter="checkerboard(across)">
                                      <p:cBhvr>
                                        <p:cTn id="7" dur="500"/>
                                        <p:tgtEl>
                                          <p:spTgt spid="262147"/>
                                        </p:tgtEl>
                                      </p:cBhvr>
                                    </p:animEffect>
                                  </p:childTnLst>
                                </p:cTn>
                              </p:par>
                            </p:childTnLst>
                          </p:cTn>
                        </p:par>
                        <p:par>
                          <p:cTn id="8" fill="hold" nodeType="afterGroup">
                            <p:stCondLst>
                              <p:cond delay="500"/>
                            </p:stCondLst>
                            <p:childTnLst>
                              <p:par>
                                <p:cTn id="9" presetID="9" presetClass="entr" presetSubtype="0" fill="hold" grpId="0" nodeType="afterEffect" nodePh="1">
                                  <p:stCondLst>
                                    <p:cond delay="0"/>
                                  </p:stCondLst>
                                  <p:endCondLst>
                                    <p:cond evt="begin" delay="0">
                                      <p:tn val="9"/>
                                    </p:cond>
                                  </p:endCondLst>
                                  <p:childTnLst>
                                    <p:set>
                                      <p:cBhvr>
                                        <p:cTn id="10" dur="1" fill="hold">
                                          <p:stCondLst>
                                            <p:cond delay="0"/>
                                          </p:stCondLst>
                                        </p:cTn>
                                        <p:tgtEl>
                                          <p:spTgt spid="262149"/>
                                        </p:tgtEl>
                                        <p:attrNameLst>
                                          <p:attrName>style.visibility</p:attrName>
                                        </p:attrNameLst>
                                      </p:cBhvr>
                                      <p:to>
                                        <p:strVal val="visible"/>
                                      </p:to>
                                    </p:set>
                                    <p:animEffect transition="in" filter="dissolve">
                                      <p:cBhvr>
                                        <p:cTn id="11" dur="500"/>
                                        <p:tgtEl>
                                          <p:spTgt spid="262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9"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xmlns="" id="{CFE28941-1E3D-46A4-A878-F440062C631F}"/>
              </a:ext>
            </a:extLst>
          </p:cNvPr>
          <p:cNvSpPr>
            <a:spLocks noGrp="1" noChangeArrowheads="1"/>
          </p:cNvSpPr>
          <p:nvPr>
            <p:ph type="title"/>
          </p:nvPr>
        </p:nvSpPr>
        <p:spPr/>
        <p:txBody>
          <a:bodyPr/>
          <a:lstStyle/>
          <a:p>
            <a:pPr eaLnBrk="1" hangingPunct="1"/>
            <a:r>
              <a:rPr lang="en-US" altLang="en-US" sz="4300"/>
              <a:t>Multiregional Hypothesis?</a:t>
            </a:r>
          </a:p>
        </p:txBody>
      </p:sp>
      <p:sp>
        <p:nvSpPr>
          <p:cNvPr id="27651" name="Rectangle 3">
            <a:extLst>
              <a:ext uri="{FF2B5EF4-FFF2-40B4-BE49-F238E27FC236}">
                <a16:creationId xmlns:a16="http://schemas.microsoft.com/office/drawing/2014/main" xmlns="" id="{7D9BEA56-6949-4228-85DF-9AD4788443A6}"/>
              </a:ext>
            </a:extLst>
          </p:cNvPr>
          <p:cNvSpPr>
            <a:spLocks noGrp="1" noChangeArrowheads="1"/>
          </p:cNvSpPr>
          <p:nvPr>
            <p:ph type="body" idx="1"/>
          </p:nvPr>
        </p:nvSpPr>
        <p:spPr>
          <a:xfrm>
            <a:off x="381000" y="1600200"/>
            <a:ext cx="8610600" cy="4530725"/>
          </a:xfrm>
        </p:spPr>
        <p:txBody>
          <a:bodyPr/>
          <a:lstStyle/>
          <a:p>
            <a:pPr eaLnBrk="1" hangingPunct="1"/>
            <a:r>
              <a:rPr lang="en-US" altLang="en-US" sz="3200"/>
              <a:t>May predict some genetic continuity from the Neanderthals through to the Cro-Magnons (</a:t>
            </a:r>
            <a:r>
              <a:rPr lang="en-US" altLang="en-US" sz="3200" i="1"/>
              <a:t>i.e.</a:t>
            </a:r>
            <a:r>
              <a:rPr lang="en-US" altLang="en-US" sz="3200"/>
              <a:t>, anatomically modern humans or AMHs) up to today’s Europeans</a:t>
            </a:r>
          </a:p>
          <a:p>
            <a:pPr eaLnBrk="1" hangingPunct="1"/>
            <a:endParaRPr lang="en-US" altLang="en-US" sz="3200"/>
          </a:p>
          <a:p>
            <a:pPr eaLnBrk="1" hangingPunct="1"/>
            <a:r>
              <a:rPr lang="en-US" altLang="en-US" sz="3200"/>
              <a:t>Can explain the occurrence of varying regional characteristics</a:t>
            </a:r>
          </a:p>
          <a:p>
            <a:pPr eaLnBrk="1" hangingPunct="1">
              <a:buFontTx/>
              <a:buNone/>
            </a:pPr>
            <a:endParaRPr lang="en-US" altLang="en-US" sz="32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xmlns="" id="{F42A7575-F4F9-4FDA-94F1-527619D087D8}"/>
              </a:ext>
            </a:extLst>
          </p:cNvPr>
          <p:cNvSpPr>
            <a:spLocks noGrp="1" noChangeArrowheads="1"/>
          </p:cNvSpPr>
          <p:nvPr>
            <p:ph type="title"/>
          </p:nvPr>
        </p:nvSpPr>
        <p:spPr>
          <a:xfrm>
            <a:off x="457200" y="533400"/>
            <a:ext cx="8534400" cy="884238"/>
          </a:xfrm>
        </p:spPr>
        <p:txBody>
          <a:bodyPr/>
          <a:lstStyle/>
          <a:p>
            <a:pPr eaLnBrk="1" hangingPunct="1"/>
            <a:r>
              <a:rPr lang="en-US" altLang="en-US"/>
              <a:t>Sequencing Neanderthal’s mtDNA </a:t>
            </a:r>
          </a:p>
        </p:txBody>
      </p:sp>
      <p:grpSp>
        <p:nvGrpSpPr>
          <p:cNvPr id="28675" name="Group 3">
            <a:extLst>
              <a:ext uri="{FF2B5EF4-FFF2-40B4-BE49-F238E27FC236}">
                <a16:creationId xmlns:a16="http://schemas.microsoft.com/office/drawing/2014/main" xmlns="" id="{EB273CB2-AA67-41D3-B963-D8FA992E7C28}"/>
              </a:ext>
            </a:extLst>
          </p:cNvPr>
          <p:cNvGrpSpPr>
            <a:grpSpLocks/>
          </p:cNvGrpSpPr>
          <p:nvPr/>
        </p:nvGrpSpPr>
        <p:grpSpPr bwMode="auto">
          <a:xfrm>
            <a:off x="762000" y="1447800"/>
            <a:ext cx="7258050" cy="1800225"/>
            <a:chOff x="432" y="1248"/>
            <a:chExt cx="4572" cy="1134"/>
          </a:xfrm>
        </p:grpSpPr>
        <p:pic>
          <p:nvPicPr>
            <p:cNvPr id="28677" name="Picture 4">
              <a:extLst>
                <a:ext uri="{FF2B5EF4-FFF2-40B4-BE49-F238E27FC236}">
                  <a16:creationId xmlns:a16="http://schemas.microsoft.com/office/drawing/2014/main" xmlns="" id="{57B54334-1A13-41C2-987C-A7242EB853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 y="1248"/>
              <a:ext cx="1668" cy="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8" name="AutoShape 5">
              <a:extLst>
                <a:ext uri="{FF2B5EF4-FFF2-40B4-BE49-F238E27FC236}">
                  <a16:creationId xmlns:a16="http://schemas.microsoft.com/office/drawing/2014/main" xmlns="" id="{546401AC-4003-4D39-875D-3866C218325C}"/>
                </a:ext>
              </a:extLst>
            </p:cNvPr>
            <p:cNvSpPr>
              <a:spLocks noChangeArrowheads="1"/>
            </p:cNvSpPr>
            <p:nvPr/>
          </p:nvSpPr>
          <p:spPr bwMode="auto">
            <a:xfrm>
              <a:off x="2256" y="1536"/>
              <a:ext cx="1392" cy="288"/>
            </a:xfrm>
            <a:prstGeom prst="rightArrow">
              <a:avLst>
                <a:gd name="adj1" fmla="val 50000"/>
                <a:gd name="adj2" fmla="val 1208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28679" name="Picture 6" descr="tube">
              <a:extLst>
                <a:ext uri="{FF2B5EF4-FFF2-40B4-BE49-F238E27FC236}">
                  <a16:creationId xmlns:a16="http://schemas.microsoft.com/office/drawing/2014/main" xmlns="" id="{302C467F-EB44-4510-84A7-3FF25735FC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 y="1248"/>
              <a:ext cx="1164" cy="1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8676" name="Text Box 7">
            <a:extLst>
              <a:ext uri="{FF2B5EF4-FFF2-40B4-BE49-F238E27FC236}">
                <a16:creationId xmlns:a16="http://schemas.microsoft.com/office/drawing/2014/main" xmlns="" id="{C00D905A-8B5B-4BB1-ABA9-28B209E40D47}"/>
              </a:ext>
            </a:extLst>
          </p:cNvPr>
          <p:cNvSpPr txBox="1">
            <a:spLocks noChangeArrowheads="1"/>
          </p:cNvSpPr>
          <p:nvPr/>
        </p:nvSpPr>
        <p:spPr bwMode="auto">
          <a:xfrm>
            <a:off x="381000" y="3494088"/>
            <a:ext cx="85344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en-US" altLang="en-US" sz="2400"/>
              <a:t>mtDNA from the bone of Neanderthal is used because it is up to 1,000x more abundant than nuclear DNA</a:t>
            </a:r>
          </a:p>
          <a:p>
            <a:pPr eaLnBrk="1" hangingPunct="1">
              <a:buFontTx/>
              <a:buChar char="•"/>
            </a:pPr>
            <a:r>
              <a:rPr lang="en-US" altLang="en-US" sz="2400"/>
              <a:t>DNA decay overtime and only a small amount of ancient DNA can be recovered (upper limit: 100,000 years)</a:t>
            </a:r>
          </a:p>
          <a:p>
            <a:pPr eaLnBrk="1" hangingPunct="1">
              <a:buFontTx/>
              <a:buChar char="•"/>
            </a:pPr>
            <a:r>
              <a:rPr lang="en-US" altLang="en-US" sz="2400"/>
              <a:t>PCR of mtDNA (fragments are too short, human DNA may be mixed in)</a:t>
            </a:r>
            <a:endParaRPr lang="en-US" altLang="en-US" sz="3000" b="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xmlns="" id="{6B6C903B-1F4E-48AB-A288-786A4A266A1F}"/>
              </a:ext>
            </a:extLst>
          </p:cNvPr>
          <p:cNvSpPr>
            <a:spLocks noGrp="1" noChangeArrowheads="1"/>
          </p:cNvSpPr>
          <p:nvPr>
            <p:ph type="title"/>
          </p:nvPr>
        </p:nvSpPr>
        <p:spPr/>
        <p:txBody>
          <a:bodyPr/>
          <a:lstStyle/>
          <a:p>
            <a:pPr eaLnBrk="1" hangingPunct="1"/>
            <a:r>
              <a:rPr lang="en-US" altLang="en-US" sz="3600"/>
              <a:t>Neanderthals vs Humans: </a:t>
            </a:r>
            <a:br>
              <a:rPr lang="en-US" altLang="en-US" sz="3600"/>
            </a:br>
            <a:r>
              <a:rPr lang="en-US" altLang="en-US" sz="3600"/>
              <a:t>Surprisingly large divergence    </a:t>
            </a:r>
            <a:br>
              <a:rPr lang="en-US" altLang="en-US" sz="3600"/>
            </a:br>
            <a:endParaRPr lang="en-US" altLang="en-US" sz="3600"/>
          </a:p>
        </p:txBody>
      </p:sp>
      <p:sp>
        <p:nvSpPr>
          <p:cNvPr id="29699" name="Rectangle 3">
            <a:extLst>
              <a:ext uri="{FF2B5EF4-FFF2-40B4-BE49-F238E27FC236}">
                <a16:creationId xmlns:a16="http://schemas.microsoft.com/office/drawing/2014/main" xmlns="" id="{0C3830A8-50BF-486F-808E-73F96FB5FB54}"/>
              </a:ext>
            </a:extLst>
          </p:cNvPr>
          <p:cNvSpPr>
            <a:spLocks noGrp="1" noChangeArrowheads="1"/>
          </p:cNvSpPr>
          <p:nvPr>
            <p:ph type="body" idx="1"/>
          </p:nvPr>
        </p:nvSpPr>
        <p:spPr>
          <a:xfrm>
            <a:off x="457200" y="1600200"/>
            <a:ext cx="5029200" cy="4530725"/>
          </a:xfrm>
        </p:spPr>
        <p:txBody>
          <a:bodyPr/>
          <a:lstStyle/>
          <a:p>
            <a:pPr eaLnBrk="1" hangingPunct="1">
              <a:lnSpc>
                <a:spcPct val="80000"/>
              </a:lnSpc>
              <a:buFontTx/>
              <a:buNone/>
            </a:pPr>
            <a:r>
              <a:rPr lang="en-US" altLang="en-US" sz="1800"/>
              <a:t> </a:t>
            </a:r>
          </a:p>
          <a:p>
            <a:pPr eaLnBrk="1" hangingPunct="1">
              <a:lnSpc>
                <a:spcPct val="80000"/>
              </a:lnSpc>
              <a:buFontTx/>
              <a:buNone/>
            </a:pPr>
            <a:endParaRPr lang="en-US" altLang="en-US" sz="800"/>
          </a:p>
          <a:p>
            <a:pPr lvl="1" eaLnBrk="1" hangingPunct="1">
              <a:lnSpc>
                <a:spcPct val="80000"/>
              </a:lnSpc>
            </a:pPr>
            <a:r>
              <a:rPr lang="en-US" altLang="en-US" sz="2200"/>
              <a:t>AMH vs Neanderthal:</a:t>
            </a:r>
          </a:p>
          <a:p>
            <a:pPr lvl="2" eaLnBrk="1" hangingPunct="1">
              <a:lnSpc>
                <a:spcPct val="80000"/>
              </a:lnSpc>
            </a:pPr>
            <a:r>
              <a:rPr lang="en-US" altLang="en-US"/>
              <a:t>22 substitutions and 6 indels in a 357bp region</a:t>
            </a:r>
          </a:p>
          <a:p>
            <a:pPr lvl="2" eaLnBrk="1" hangingPunct="1">
              <a:lnSpc>
                <a:spcPct val="80000"/>
              </a:lnSpc>
            </a:pPr>
            <a:endParaRPr lang="en-US" altLang="en-US" sz="1800"/>
          </a:p>
          <a:p>
            <a:pPr lvl="1" eaLnBrk="1" hangingPunct="1">
              <a:lnSpc>
                <a:spcPct val="80000"/>
              </a:lnSpc>
            </a:pPr>
            <a:r>
              <a:rPr lang="en-US" altLang="en-US" sz="2200"/>
              <a:t>AMH vs AMH</a:t>
            </a:r>
          </a:p>
          <a:p>
            <a:pPr lvl="2" eaLnBrk="1" hangingPunct="1">
              <a:lnSpc>
                <a:spcPct val="80000"/>
              </a:lnSpc>
            </a:pPr>
            <a:r>
              <a:rPr lang="en-US" altLang="en-US"/>
              <a:t>only 8 substitutions</a:t>
            </a:r>
          </a:p>
          <a:p>
            <a:pPr lvl="2" eaLnBrk="1" hangingPunct="1">
              <a:lnSpc>
                <a:spcPct val="80000"/>
              </a:lnSpc>
            </a:pPr>
            <a:endParaRPr lang="en-US" altLang="en-US"/>
          </a:p>
          <a:p>
            <a:pPr lvl="1" eaLnBrk="1" hangingPunct="1">
              <a:lnSpc>
                <a:spcPct val="80000"/>
              </a:lnSpc>
            </a:pPr>
            <a:r>
              <a:rPr lang="en-US" altLang="en-US" sz="2200"/>
              <a:t>However, a draft Neanderthal genome was sequenced in 2010, suggesting 1% - 4% contribution to non-African human genomes and some evidence of interbreeding  (2022 Nobel Prize, Svante Paabo!)</a:t>
            </a:r>
          </a:p>
          <a:p>
            <a:pPr lvl="2" eaLnBrk="1" hangingPunct="1">
              <a:lnSpc>
                <a:spcPct val="80000"/>
              </a:lnSpc>
            </a:pPr>
            <a:endParaRPr lang="en-US" altLang="en-US"/>
          </a:p>
          <a:p>
            <a:pPr lvl="1" eaLnBrk="1" hangingPunct="1">
              <a:lnSpc>
                <a:spcPct val="80000"/>
              </a:lnSpc>
            </a:pPr>
            <a:endParaRPr lang="en-US" altLang="en-US" sz="2500"/>
          </a:p>
        </p:txBody>
      </p:sp>
      <p:pic>
        <p:nvPicPr>
          <p:cNvPr id="29700" name="Picture 4">
            <a:extLst>
              <a:ext uri="{FF2B5EF4-FFF2-40B4-BE49-F238E27FC236}">
                <a16:creationId xmlns:a16="http://schemas.microsoft.com/office/drawing/2014/main" xmlns="" id="{1DA857BB-DA94-4026-A401-5BCA5420BA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3576638"/>
            <a:ext cx="1682750"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1" name="AutoShape 8" descr="Image result for anatomically modern human illustrations">
            <a:extLst>
              <a:ext uri="{FF2B5EF4-FFF2-40B4-BE49-F238E27FC236}">
                <a16:creationId xmlns:a16="http://schemas.microsoft.com/office/drawing/2014/main" xmlns="" id="{6D145BD5-10F0-49D2-90B9-175FF7BCAE65}"/>
              </a:ext>
            </a:extLst>
          </p:cNvPr>
          <p:cNvSpPr>
            <a:spLocks noChangeAspect="1" noChangeArrowheads="1"/>
          </p:cNvSpPr>
          <p:nvPr/>
        </p:nvSpPr>
        <p:spPr bwMode="auto">
          <a:xfrm>
            <a:off x="-3175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en-US" altLang="en-US"/>
          </a:p>
        </p:txBody>
      </p:sp>
      <p:pic>
        <p:nvPicPr>
          <p:cNvPr id="29702" name="Picture 3">
            <a:extLst>
              <a:ext uri="{FF2B5EF4-FFF2-40B4-BE49-F238E27FC236}">
                <a16:creationId xmlns:a16="http://schemas.microsoft.com/office/drawing/2014/main" xmlns="" id="{F3C5BBAF-9CDE-48FF-9871-AC3B1CBB43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676400"/>
            <a:ext cx="1260475"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xmlns="" id="{9B437353-C0AA-4908-ADB3-C3FC878B8C6A}"/>
              </a:ext>
            </a:extLst>
          </p:cNvPr>
          <p:cNvSpPr>
            <a:spLocks noGrp="1" noChangeArrowheads="1"/>
          </p:cNvSpPr>
          <p:nvPr>
            <p:ph type="title"/>
          </p:nvPr>
        </p:nvSpPr>
        <p:spPr/>
        <p:txBody>
          <a:bodyPr/>
          <a:lstStyle/>
          <a:p>
            <a:pPr eaLnBrk="1" hangingPunct="1"/>
            <a:r>
              <a:rPr lang="en-US" altLang="en-US"/>
              <a:t>Evolutionary Trees</a:t>
            </a:r>
          </a:p>
        </p:txBody>
      </p:sp>
      <p:sp>
        <p:nvSpPr>
          <p:cNvPr id="30723" name="Rectangle 3">
            <a:extLst>
              <a:ext uri="{FF2B5EF4-FFF2-40B4-BE49-F238E27FC236}">
                <a16:creationId xmlns:a16="http://schemas.microsoft.com/office/drawing/2014/main" xmlns="" id="{D2A6528A-C7EA-4DDE-87C8-CBFA5B1963C6}"/>
              </a:ext>
            </a:extLst>
          </p:cNvPr>
          <p:cNvSpPr>
            <a:spLocks noGrp="1" noChangeArrowheads="1"/>
          </p:cNvSpPr>
          <p:nvPr>
            <p:ph type="body" idx="1"/>
          </p:nvPr>
        </p:nvSpPr>
        <p:spPr>
          <a:xfrm>
            <a:off x="457200" y="1600200"/>
            <a:ext cx="8686800" cy="4530725"/>
          </a:xfrm>
        </p:spPr>
        <p:txBody>
          <a:bodyPr/>
          <a:lstStyle/>
          <a:p>
            <a:pPr eaLnBrk="1" hangingPunct="1">
              <a:buFontTx/>
              <a:buNone/>
            </a:pPr>
            <a:r>
              <a:rPr lang="en-US" altLang="en-US" i="1"/>
              <a:t>How are these trees built from DNA sequences?</a:t>
            </a:r>
            <a:endParaRPr lang="en-US" altLang="en-US" sz="3400" i="1"/>
          </a:p>
          <a:p>
            <a:pPr eaLnBrk="1" hangingPunct="1"/>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xmlns="" id="{F99D30A1-FBCA-4E59-BEDC-946BADFA6A54}"/>
              </a:ext>
            </a:extLst>
          </p:cNvPr>
          <p:cNvSpPr>
            <a:spLocks noGrp="1" noChangeArrowheads="1"/>
          </p:cNvSpPr>
          <p:nvPr>
            <p:ph type="title"/>
          </p:nvPr>
        </p:nvSpPr>
        <p:spPr>
          <a:xfrm>
            <a:off x="457200" y="533400"/>
            <a:ext cx="8785225" cy="884238"/>
          </a:xfrm>
        </p:spPr>
        <p:txBody>
          <a:bodyPr/>
          <a:lstStyle/>
          <a:p>
            <a:pPr eaLnBrk="1" hangingPunct="1"/>
            <a:r>
              <a:rPr lang="en-US" altLang="en-US" sz="3600"/>
              <a:t>Evolutionary Trees (or Phylogenetic Trees or Phylogenies)</a:t>
            </a:r>
          </a:p>
        </p:txBody>
      </p:sp>
      <p:sp>
        <p:nvSpPr>
          <p:cNvPr id="31747" name="Rectangle 3">
            <a:extLst>
              <a:ext uri="{FF2B5EF4-FFF2-40B4-BE49-F238E27FC236}">
                <a16:creationId xmlns:a16="http://schemas.microsoft.com/office/drawing/2014/main" xmlns="" id="{0847730A-EF54-438A-B1D0-7FAF83B7F471}"/>
              </a:ext>
            </a:extLst>
          </p:cNvPr>
          <p:cNvSpPr>
            <a:spLocks noGrp="1" noChangeArrowheads="1"/>
          </p:cNvSpPr>
          <p:nvPr>
            <p:ph type="body" idx="1"/>
          </p:nvPr>
        </p:nvSpPr>
        <p:spPr>
          <a:xfrm>
            <a:off x="228600" y="1981200"/>
            <a:ext cx="8969375" cy="4191000"/>
          </a:xfrm>
        </p:spPr>
        <p:txBody>
          <a:bodyPr/>
          <a:lstStyle/>
          <a:p>
            <a:pPr eaLnBrk="1" hangingPunct="1">
              <a:lnSpc>
                <a:spcPct val="90000"/>
              </a:lnSpc>
              <a:buFontTx/>
              <a:buNone/>
            </a:pPr>
            <a:r>
              <a:rPr lang="en-US" altLang="en-US" i="1"/>
              <a:t>How are these trees built from DNA sequences?</a:t>
            </a:r>
            <a:endParaRPr lang="en-US" altLang="en-US" sz="3400" i="1"/>
          </a:p>
          <a:p>
            <a:pPr eaLnBrk="1" hangingPunct="1">
              <a:lnSpc>
                <a:spcPct val="90000"/>
              </a:lnSpc>
              <a:buFontTx/>
              <a:buNone/>
            </a:pPr>
            <a:r>
              <a:rPr lang="en-US" altLang="en-US"/>
              <a:t>In an evolutionary tree</a:t>
            </a:r>
            <a:r>
              <a:rPr lang="en-US" altLang="en-US" sz="3400"/>
              <a:t>,</a:t>
            </a:r>
          </a:p>
          <a:p>
            <a:pPr lvl="1" eaLnBrk="1" hangingPunct="1">
              <a:lnSpc>
                <a:spcPct val="90000"/>
              </a:lnSpc>
            </a:pPr>
            <a:r>
              <a:rPr lang="en-US" altLang="en-US" sz="3000"/>
              <a:t>leaves represent existing </a:t>
            </a:r>
            <a:r>
              <a:rPr lang="en-US" altLang="en-US" sz="3000" b="1"/>
              <a:t>species</a:t>
            </a:r>
            <a:r>
              <a:rPr lang="en-US" altLang="en-US" sz="3000"/>
              <a:t> (or </a:t>
            </a:r>
            <a:r>
              <a:rPr lang="en-US" altLang="en-US" sz="3000" b="1"/>
              <a:t>taxa</a:t>
            </a:r>
            <a:r>
              <a:rPr lang="en-US" altLang="en-US" sz="3000"/>
              <a:t>)</a:t>
            </a:r>
          </a:p>
          <a:p>
            <a:pPr lvl="1" eaLnBrk="1" hangingPunct="1">
              <a:lnSpc>
                <a:spcPct val="90000"/>
              </a:lnSpc>
            </a:pPr>
            <a:r>
              <a:rPr lang="en-US" altLang="en-US" sz="3000"/>
              <a:t>internal vertices represent ancestors                (and </a:t>
            </a:r>
            <a:r>
              <a:rPr lang="en-US" altLang="en-US" sz="3000" b="1"/>
              <a:t>speciation</a:t>
            </a:r>
            <a:r>
              <a:rPr lang="en-US" altLang="en-US" sz="3000"/>
              <a:t> events)</a:t>
            </a:r>
          </a:p>
          <a:p>
            <a:pPr lvl="1" eaLnBrk="1" hangingPunct="1">
              <a:lnSpc>
                <a:spcPct val="90000"/>
              </a:lnSpc>
            </a:pPr>
            <a:r>
              <a:rPr lang="en-US" altLang="en-US" sz="3000"/>
              <a:t>root represents the oldest evolutionary ancestor</a:t>
            </a:r>
          </a:p>
          <a:p>
            <a:pPr lvl="1" eaLnBrk="1" hangingPunct="1">
              <a:lnSpc>
                <a:spcPct val="90000"/>
              </a:lnSpc>
            </a:pPr>
            <a:r>
              <a:rPr lang="en-US" altLang="en-US" sz="3000"/>
              <a:t>edges (and subtrees under them) are sometimes called </a:t>
            </a:r>
            <a:r>
              <a:rPr lang="en-US" altLang="en-US" sz="3000" b="1"/>
              <a:t>lineages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xmlns="" id="{52FD71D7-D087-4E87-B23D-044069115138}"/>
              </a:ext>
            </a:extLst>
          </p:cNvPr>
          <p:cNvSpPr>
            <a:spLocks noGrp="1" noChangeArrowheads="1"/>
          </p:cNvSpPr>
          <p:nvPr>
            <p:ph type="title"/>
          </p:nvPr>
        </p:nvSpPr>
        <p:spPr/>
        <p:txBody>
          <a:bodyPr/>
          <a:lstStyle/>
          <a:p>
            <a:pPr eaLnBrk="1" hangingPunct="1"/>
            <a:r>
              <a:rPr lang="en-US" altLang="en-US"/>
              <a:t>Rooted and Unrooted Trees</a:t>
            </a:r>
          </a:p>
        </p:txBody>
      </p:sp>
      <p:pic>
        <p:nvPicPr>
          <p:cNvPr id="32771" name="Picture 3">
            <a:extLst>
              <a:ext uri="{FF2B5EF4-FFF2-40B4-BE49-F238E27FC236}">
                <a16:creationId xmlns:a16="http://schemas.microsoft.com/office/drawing/2014/main" xmlns="" id="{D5AE6E5E-132C-4A16-BB4F-D427630CBF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514600"/>
            <a:ext cx="7239000" cy="293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2" name="Picture 4">
            <a:extLst>
              <a:ext uri="{FF2B5EF4-FFF2-40B4-BE49-F238E27FC236}">
                <a16:creationId xmlns:a16="http://schemas.microsoft.com/office/drawing/2014/main" xmlns="" id="{25F54074-23B5-48EC-BFA3-1DC76762BE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562600"/>
            <a:ext cx="74676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3" name="Text Box 6">
            <a:extLst>
              <a:ext uri="{FF2B5EF4-FFF2-40B4-BE49-F238E27FC236}">
                <a16:creationId xmlns:a16="http://schemas.microsoft.com/office/drawing/2014/main" xmlns="" id="{2CD11DA4-F7C1-4E34-AA01-E4EFFEACF8CA}"/>
              </a:ext>
            </a:extLst>
          </p:cNvPr>
          <p:cNvSpPr txBox="1">
            <a:spLocks noChangeArrowheads="1"/>
          </p:cNvSpPr>
          <p:nvPr/>
        </p:nvSpPr>
        <p:spPr bwMode="auto">
          <a:xfrm>
            <a:off x="0" y="1295400"/>
            <a:ext cx="6477000" cy="263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lvl="1" eaLnBrk="1" hangingPunct="1"/>
            <a:r>
              <a:rPr lang="en-US" altLang="en-US" sz="2200" b="0"/>
              <a:t>In an unrooted tree, the position of the root (“oldest ancestor”) is unknown. Otherwise, they are like rooted trees. We are especially interested in degree-3 (unrooted) trees because they correspond to binary phyolegenies</a:t>
            </a:r>
          </a:p>
          <a:p>
            <a:pPr eaLnBrk="1" hangingPunct="1">
              <a:spcBef>
                <a:spcPct val="50000"/>
              </a:spcBef>
            </a:pPr>
            <a:endParaRPr lang="en-US" altLang="en-US" sz="22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xmlns="" id="{3AA0CF80-8218-4E5E-AFDB-1489D0E45E93}"/>
              </a:ext>
            </a:extLst>
          </p:cNvPr>
          <p:cNvSpPr>
            <a:spLocks noGrp="1" noChangeArrowheads="1"/>
          </p:cNvSpPr>
          <p:nvPr>
            <p:ph type="title"/>
          </p:nvPr>
        </p:nvSpPr>
        <p:spPr/>
        <p:txBody>
          <a:bodyPr/>
          <a:lstStyle/>
          <a:p>
            <a:pPr eaLnBrk="1" hangingPunct="1"/>
            <a:r>
              <a:rPr lang="en-US" altLang="en-US"/>
              <a:t>Distances in Trees</a:t>
            </a:r>
          </a:p>
        </p:txBody>
      </p:sp>
      <p:sp>
        <p:nvSpPr>
          <p:cNvPr id="33795" name="Rectangle 3">
            <a:extLst>
              <a:ext uri="{FF2B5EF4-FFF2-40B4-BE49-F238E27FC236}">
                <a16:creationId xmlns:a16="http://schemas.microsoft.com/office/drawing/2014/main" xmlns="" id="{4E979D37-FB96-4B4F-BB0F-1FA46B755C61}"/>
              </a:ext>
            </a:extLst>
          </p:cNvPr>
          <p:cNvSpPr>
            <a:spLocks noGrp="1" noChangeArrowheads="1"/>
          </p:cNvSpPr>
          <p:nvPr>
            <p:ph type="body" idx="1"/>
          </p:nvPr>
        </p:nvSpPr>
        <p:spPr>
          <a:xfrm>
            <a:off x="457200" y="1600200"/>
            <a:ext cx="8458200" cy="4530725"/>
          </a:xfrm>
        </p:spPr>
        <p:txBody>
          <a:bodyPr/>
          <a:lstStyle/>
          <a:p>
            <a:pPr eaLnBrk="1" hangingPunct="1"/>
            <a:r>
              <a:rPr lang="en-US" altLang="en-US" sz="2400"/>
              <a:t>Edges may have weights reflecting:</a:t>
            </a:r>
          </a:p>
          <a:p>
            <a:pPr lvl="1" eaLnBrk="1" hangingPunct="1"/>
            <a:r>
              <a:rPr lang="en-US" altLang="en-US" sz="2400"/>
              <a:t>Number of mutations in the evolutionary process from one species to another</a:t>
            </a:r>
          </a:p>
          <a:p>
            <a:pPr lvl="1" eaLnBrk="1" hangingPunct="1"/>
            <a:r>
              <a:rPr lang="en-US" altLang="en-US" sz="2400"/>
              <a:t>Time estimate for evolution from one species into another</a:t>
            </a:r>
          </a:p>
          <a:p>
            <a:pPr eaLnBrk="1" hangingPunct="1"/>
            <a:r>
              <a:rPr lang="en-US" altLang="en-US" sz="2400"/>
              <a:t>In an (unrooted or rooted) tree </a:t>
            </a:r>
            <a:r>
              <a:rPr lang="en-US" altLang="en-US" sz="2400" i="1"/>
              <a:t>T</a:t>
            </a:r>
            <a:r>
              <a:rPr lang="en-US" altLang="en-US" sz="2400"/>
              <a:t>, we often compute </a:t>
            </a:r>
          </a:p>
          <a:p>
            <a:pPr eaLnBrk="1" hangingPunct="1">
              <a:buFontTx/>
              <a:buNone/>
            </a:pPr>
            <a:r>
              <a:rPr lang="en-US" altLang="en-US" sz="2400" i="1"/>
              <a:t>  d</a:t>
            </a:r>
            <a:r>
              <a:rPr lang="en-US" altLang="en-US" sz="2400" i="1" baseline="-25000"/>
              <a:t>ij</a:t>
            </a:r>
            <a:r>
              <a:rPr lang="en-US" altLang="en-US" sz="2400" i="1"/>
              <a:t>(T) - </a:t>
            </a:r>
            <a:r>
              <a:rPr lang="en-US" altLang="en-US" sz="2400"/>
              <a:t>the length of the path between leaves</a:t>
            </a:r>
            <a:r>
              <a:rPr lang="en-US" altLang="en-US" sz="2400" i="1"/>
              <a:t> i </a:t>
            </a:r>
            <a:r>
              <a:rPr lang="en-US" altLang="en-US" sz="2400"/>
              <a:t>and </a:t>
            </a:r>
            <a:r>
              <a:rPr lang="en-US" altLang="en-US" sz="2400" i="1"/>
              <a:t>j </a:t>
            </a:r>
          </a:p>
          <a:p>
            <a:pPr eaLnBrk="1" hangingPunct="1">
              <a:buFontTx/>
              <a:buNone/>
            </a:pPr>
            <a:endParaRPr lang="en-US" altLang="en-US" sz="2400" i="1"/>
          </a:p>
          <a:p>
            <a:pPr eaLnBrk="1" hangingPunct="1">
              <a:buFontTx/>
              <a:buNone/>
            </a:pPr>
            <a:r>
              <a:rPr lang="en-US" altLang="en-US" sz="2400" i="1"/>
              <a:t>  </a:t>
            </a:r>
            <a:r>
              <a:rPr lang="en-US" altLang="en-US" sz="2800" i="1"/>
              <a:t>d</a:t>
            </a:r>
            <a:r>
              <a:rPr lang="en-US" altLang="en-US" sz="2800" i="1" baseline="-25000"/>
              <a:t>ij</a:t>
            </a:r>
            <a:r>
              <a:rPr lang="en-US" altLang="en-US" sz="2800" i="1"/>
              <a:t>(T) </a:t>
            </a:r>
            <a:r>
              <a:rPr lang="en-US" altLang="en-US" sz="2800"/>
              <a:t>is</a:t>
            </a:r>
            <a:r>
              <a:rPr lang="en-US" altLang="en-US" sz="2800" i="1"/>
              <a:t> </a:t>
            </a:r>
            <a:r>
              <a:rPr lang="en-US" altLang="en-US" sz="2800"/>
              <a:t>called the </a:t>
            </a:r>
            <a:r>
              <a:rPr lang="en-US" altLang="en-US" sz="2800" b="1" i="1"/>
              <a:t>tree</a:t>
            </a:r>
            <a:r>
              <a:rPr lang="en-US" altLang="en-US" sz="2800"/>
              <a:t> </a:t>
            </a:r>
            <a:r>
              <a:rPr lang="en-US" altLang="en-US" sz="2800" b="1" i="1"/>
              <a:t>distance between i and j </a:t>
            </a:r>
            <a:endParaRPr lang="en-US" altLang="en-US" sz="2400" b="1" i="1"/>
          </a:p>
          <a:p>
            <a:pPr eaLnBrk="1" hangingPunct="1">
              <a:buFontTx/>
              <a:buNone/>
            </a:pPr>
            <a:endParaRPr lang="en-US" altLang="en-US" sz="2800" b="1" i="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
            <a:extLst>
              <a:ext uri="{FF2B5EF4-FFF2-40B4-BE49-F238E27FC236}">
                <a16:creationId xmlns:a16="http://schemas.microsoft.com/office/drawing/2014/main" xmlns="" id="{42D092BE-E859-449E-82E3-E17F72CF8E66}"/>
              </a:ext>
            </a:extLst>
          </p:cNvPr>
          <p:cNvSpPr>
            <a:spLocks noGrp="1" noChangeArrowheads="1"/>
          </p:cNvSpPr>
          <p:nvPr>
            <p:ph type="title"/>
          </p:nvPr>
        </p:nvSpPr>
        <p:spPr>
          <a:xfrm>
            <a:off x="457200" y="533400"/>
            <a:ext cx="7772400" cy="762000"/>
          </a:xfrm>
          <a:noFill/>
        </p:spPr>
        <p:txBody>
          <a:bodyPr anchor="ctr"/>
          <a:lstStyle/>
          <a:p>
            <a:pPr eaLnBrk="1" hangingPunct="1"/>
            <a:r>
              <a:rPr lang="en-US" altLang="en-US"/>
              <a:t>(Early) Evolutionary Studies</a:t>
            </a:r>
          </a:p>
        </p:txBody>
      </p:sp>
      <p:sp>
        <p:nvSpPr>
          <p:cNvPr id="6147" name="Rectangle 11">
            <a:extLst>
              <a:ext uri="{FF2B5EF4-FFF2-40B4-BE49-F238E27FC236}">
                <a16:creationId xmlns:a16="http://schemas.microsoft.com/office/drawing/2014/main" xmlns="" id="{80E41B94-7593-44DE-98CB-AB297AB8DE14}"/>
              </a:ext>
            </a:extLst>
          </p:cNvPr>
          <p:cNvSpPr>
            <a:spLocks noGrp="1" noChangeArrowheads="1"/>
          </p:cNvSpPr>
          <p:nvPr>
            <p:ph type="body" idx="1"/>
          </p:nvPr>
        </p:nvSpPr>
        <p:spPr>
          <a:xfrm>
            <a:off x="457200" y="1447800"/>
            <a:ext cx="4648200" cy="4191000"/>
          </a:xfrm>
        </p:spPr>
        <p:txBody>
          <a:bodyPr/>
          <a:lstStyle/>
          <a:p>
            <a:pPr marL="0" indent="0" eaLnBrk="1" hangingPunct="1">
              <a:lnSpc>
                <a:spcPct val="90000"/>
              </a:lnSpc>
              <a:buFontTx/>
              <a:buNone/>
              <a:defRPr/>
            </a:pPr>
            <a:endParaRPr lang="en-US" altLang="en-US" sz="2100" dirty="0"/>
          </a:p>
          <a:p>
            <a:pPr eaLnBrk="1" hangingPunct="1">
              <a:lnSpc>
                <a:spcPct val="90000"/>
              </a:lnSpc>
              <a:defRPr/>
            </a:pPr>
            <a:r>
              <a:rPr lang="en-US" altLang="en-US" sz="2100" dirty="0"/>
              <a:t>Anatomical features were the dominant criteria used to derive    evolutionary relationships between species since Darwin till early 1960s</a:t>
            </a:r>
          </a:p>
          <a:p>
            <a:pPr eaLnBrk="1" hangingPunct="1">
              <a:lnSpc>
                <a:spcPct val="90000"/>
              </a:lnSpc>
              <a:defRPr/>
            </a:pPr>
            <a:endParaRPr lang="en-US" altLang="en-US" sz="2100" dirty="0"/>
          </a:p>
          <a:p>
            <a:pPr eaLnBrk="1" hangingPunct="1">
              <a:lnSpc>
                <a:spcPct val="90000"/>
              </a:lnSpc>
              <a:defRPr/>
            </a:pPr>
            <a:endParaRPr lang="en-US" altLang="en-US" sz="2100" dirty="0"/>
          </a:p>
          <a:p>
            <a:pPr eaLnBrk="1" hangingPunct="1">
              <a:lnSpc>
                <a:spcPct val="90000"/>
              </a:lnSpc>
              <a:defRPr/>
            </a:pPr>
            <a:r>
              <a:rPr lang="en-US" altLang="en-US" sz="2100" dirty="0"/>
              <a:t>The evolutionary relationships derived from these relatively subjective observations were often inconclusive. Some of them were later proved incorrect</a:t>
            </a:r>
          </a:p>
        </p:txBody>
      </p:sp>
      <p:pic>
        <p:nvPicPr>
          <p:cNvPr id="6148" name="Picture 12">
            <a:extLst>
              <a:ext uri="{FF2B5EF4-FFF2-40B4-BE49-F238E27FC236}">
                <a16:creationId xmlns:a16="http://schemas.microsoft.com/office/drawing/2014/main" xmlns="" id="{891B627C-65EF-4EE5-A0ED-A1D6F123B1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6550" y="1931988"/>
            <a:ext cx="1893888" cy="142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9" name="Text Box 13">
            <a:extLst>
              <a:ext uri="{FF2B5EF4-FFF2-40B4-BE49-F238E27FC236}">
                <a16:creationId xmlns:a16="http://schemas.microsoft.com/office/drawing/2014/main" xmlns="" id="{11CFF33F-78E2-4E8A-BF59-FE0926DFCEEC}"/>
              </a:ext>
            </a:extLst>
          </p:cNvPr>
          <p:cNvSpPr txBox="1">
            <a:spLocks noChangeArrowheads="1"/>
          </p:cNvSpPr>
          <p:nvPr/>
        </p:nvSpPr>
        <p:spPr bwMode="auto">
          <a:xfrm>
            <a:off x="5410200" y="3532188"/>
            <a:ext cx="35814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200"/>
              <a:t>(Left) 47 million year old primate fossil found 5/17/09. (Right) 3.8 million year old human ancestor skull reported 8/28/19</a:t>
            </a:r>
          </a:p>
        </p:txBody>
      </p:sp>
      <p:pic>
        <p:nvPicPr>
          <p:cNvPr id="6150" name="Picture 15" descr="4 Legless Lizard Species Discovered in California">
            <a:extLst>
              <a:ext uri="{FF2B5EF4-FFF2-40B4-BE49-F238E27FC236}">
                <a16:creationId xmlns:a16="http://schemas.microsoft.com/office/drawing/2014/main" xmlns="" id="{BFCD1670-FD09-473F-B7A8-F06A10F980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4368800"/>
            <a:ext cx="1900238"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16">
            <a:extLst>
              <a:ext uri="{FF2B5EF4-FFF2-40B4-BE49-F238E27FC236}">
                <a16:creationId xmlns:a16="http://schemas.microsoft.com/office/drawing/2014/main" xmlns="" id="{DBADA407-C782-433C-ACE6-73EE1864F474}"/>
              </a:ext>
            </a:extLst>
          </p:cNvPr>
          <p:cNvSpPr txBox="1">
            <a:spLocks noChangeArrowheads="1"/>
          </p:cNvSpPr>
          <p:nvPr/>
        </p:nvSpPr>
        <p:spPr bwMode="auto">
          <a:xfrm>
            <a:off x="5340350" y="5561013"/>
            <a:ext cx="380365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200"/>
              <a:t>(L) Legless lizards have ear opening and movable eyelids 9/20/13. (R) Largest land animal Paraceratherium was ided with molars 6/17/21</a:t>
            </a:r>
          </a:p>
        </p:txBody>
      </p:sp>
      <p:pic>
        <p:nvPicPr>
          <p:cNvPr id="6152" name="Picture 1">
            <a:extLst>
              <a:ext uri="{FF2B5EF4-FFF2-40B4-BE49-F238E27FC236}">
                <a16:creationId xmlns:a16="http://schemas.microsoft.com/office/drawing/2014/main" xmlns="" id="{87784248-3ADD-4A80-B295-05C369A2352C}"/>
              </a:ext>
            </a:extLst>
          </p:cNvPr>
          <p:cNvPicPr>
            <a:picLocks noChangeAspect="1"/>
          </p:cNvPicPr>
          <p:nvPr/>
        </p:nvPicPr>
        <p:blipFill>
          <a:blip r:embed="rId5">
            <a:extLst>
              <a:ext uri="{28A0092B-C50C-407E-A947-70E740481C1C}">
                <a14:useLocalDpi xmlns:a14="http://schemas.microsoft.com/office/drawing/2010/main" val="0"/>
              </a:ext>
            </a:extLst>
          </a:blip>
          <a:srcRect l="24390" t="-1010" r="23427" b="2"/>
          <a:stretch>
            <a:fillRect/>
          </a:stretch>
        </p:blipFill>
        <p:spPr bwMode="auto">
          <a:xfrm>
            <a:off x="7451725" y="1931988"/>
            <a:ext cx="1306513"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AutoShape 10" descr="Paraceratherium | Animal Database | Fandom">
            <a:extLst>
              <a:ext uri="{FF2B5EF4-FFF2-40B4-BE49-F238E27FC236}">
                <a16:creationId xmlns:a16="http://schemas.microsoft.com/office/drawing/2014/main" xmlns="" id="{245C3252-7B19-4397-9BC4-C875176B068A}"/>
              </a:ext>
            </a:extLst>
          </p:cNvPr>
          <p:cNvSpPr>
            <a:spLocks noChangeAspect="1" noChangeArrowheads="1"/>
          </p:cNvSpPr>
          <p:nvPr/>
        </p:nvSpPr>
        <p:spPr bwMode="auto">
          <a:xfrm>
            <a:off x="155575" y="-846138"/>
            <a:ext cx="2600325" cy="1762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en-US" altLang="en-US"/>
          </a:p>
        </p:txBody>
      </p:sp>
      <p:sp>
        <p:nvSpPr>
          <p:cNvPr id="6154" name="AutoShape 12" descr="Paraceratherium | Animal Database | Fandom">
            <a:extLst>
              <a:ext uri="{FF2B5EF4-FFF2-40B4-BE49-F238E27FC236}">
                <a16:creationId xmlns:a16="http://schemas.microsoft.com/office/drawing/2014/main" xmlns="" id="{E998EB8E-2389-4034-856C-CDF77CE1F6EC}"/>
              </a:ext>
            </a:extLst>
          </p:cNvPr>
          <p:cNvSpPr>
            <a:spLocks noChangeAspect="1" noChangeArrowheads="1"/>
          </p:cNvSpPr>
          <p:nvPr/>
        </p:nvSpPr>
        <p:spPr bwMode="auto">
          <a:xfrm>
            <a:off x="307975" y="-693738"/>
            <a:ext cx="2600325" cy="1762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en-US" altLang="en-US"/>
          </a:p>
        </p:txBody>
      </p:sp>
      <p:pic>
        <p:nvPicPr>
          <p:cNvPr id="6155" name="Picture 3">
            <a:extLst>
              <a:ext uri="{FF2B5EF4-FFF2-40B4-BE49-F238E27FC236}">
                <a16:creationId xmlns:a16="http://schemas.microsoft.com/office/drawing/2014/main" xmlns="" id="{B7CB54BA-AF27-4A48-AE2C-EA89356FE88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59663" y="4267200"/>
            <a:ext cx="146208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4">
            <a:extLst>
              <a:ext uri="{FF2B5EF4-FFF2-40B4-BE49-F238E27FC236}">
                <a16:creationId xmlns:a16="http://schemas.microsoft.com/office/drawing/2014/main" xmlns="" id="{CF38BAFA-BF44-491A-B3F5-D8980D14745C}"/>
              </a:ext>
            </a:extLst>
          </p:cNvPr>
          <p:cNvPicPr>
            <a:picLocks noChangeAspect="1"/>
          </p:cNvPicPr>
          <p:nvPr/>
        </p:nvPicPr>
        <p:blipFill>
          <a:blip r:embed="rId7" cstate="print">
            <a:extLst>
              <a:ext uri="{28A0092B-C50C-407E-A947-70E740481C1C}">
                <a14:useLocalDpi xmlns:a14="http://schemas.microsoft.com/office/drawing/2010/main" val="0"/>
              </a:ext>
            </a:extLst>
          </a:blip>
          <a:srcRect t="15669" b="14055"/>
          <a:stretch>
            <a:fillRect/>
          </a:stretch>
        </p:blipFill>
        <p:spPr bwMode="auto">
          <a:xfrm>
            <a:off x="7548563" y="5181600"/>
            <a:ext cx="11112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xmlns="" id="{84089470-3331-4F90-BB06-E68DC3E269E4}"/>
              </a:ext>
            </a:extLst>
          </p:cNvPr>
          <p:cNvSpPr>
            <a:spLocks noGrp="1" noChangeArrowheads="1"/>
          </p:cNvSpPr>
          <p:nvPr>
            <p:ph type="title"/>
          </p:nvPr>
        </p:nvSpPr>
        <p:spPr/>
        <p:txBody>
          <a:bodyPr/>
          <a:lstStyle/>
          <a:p>
            <a:pPr eaLnBrk="1" hangingPunct="1"/>
            <a:r>
              <a:rPr lang="en-US" altLang="en-US"/>
              <a:t>Distance in Trees: an Example</a:t>
            </a:r>
            <a:endParaRPr lang="en-US" altLang="en-US" sz="2600"/>
          </a:p>
        </p:txBody>
      </p:sp>
      <p:sp>
        <p:nvSpPr>
          <p:cNvPr id="202757" name="Text Box 5">
            <a:extLst>
              <a:ext uri="{FF2B5EF4-FFF2-40B4-BE49-F238E27FC236}">
                <a16:creationId xmlns:a16="http://schemas.microsoft.com/office/drawing/2014/main" xmlns="" id="{0DA33046-DFE0-47FE-8236-47BD542CAFF6}"/>
              </a:ext>
            </a:extLst>
          </p:cNvPr>
          <p:cNvSpPr txBox="1">
            <a:spLocks noChangeArrowheads="1"/>
          </p:cNvSpPr>
          <p:nvPr/>
        </p:nvSpPr>
        <p:spPr bwMode="auto">
          <a:xfrm>
            <a:off x="533400" y="5029200"/>
            <a:ext cx="83820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2800" b="0"/>
          </a:p>
          <a:p>
            <a:pPr eaLnBrk="1" hangingPunct="1">
              <a:spcBef>
                <a:spcPct val="50000"/>
              </a:spcBef>
            </a:pPr>
            <a:r>
              <a:rPr lang="en-US" altLang="en-US" sz="2800" b="0" i="1">
                <a:latin typeface="Lucida Sans Unicode" panose="020B0602030504020204" pitchFamily="34" charset="0"/>
              </a:rPr>
              <a:t>       d</a:t>
            </a:r>
            <a:r>
              <a:rPr lang="en-US" altLang="en-US" sz="2800" b="0" i="1" baseline="-25000">
                <a:latin typeface="Lucida Sans Unicode" panose="020B0602030504020204" pitchFamily="34" charset="0"/>
              </a:rPr>
              <a:t>1,4 </a:t>
            </a:r>
            <a:r>
              <a:rPr lang="en-US" altLang="en-US" sz="2800" b="0">
                <a:latin typeface="Lucida Sans Unicode" panose="020B0602030504020204" pitchFamily="34" charset="0"/>
              </a:rPr>
              <a:t>= 12 + 13 + 14 + 17 + 12 = 68</a:t>
            </a:r>
          </a:p>
        </p:txBody>
      </p:sp>
      <p:grpSp>
        <p:nvGrpSpPr>
          <p:cNvPr id="34820" name="Group 11">
            <a:extLst>
              <a:ext uri="{FF2B5EF4-FFF2-40B4-BE49-F238E27FC236}">
                <a16:creationId xmlns:a16="http://schemas.microsoft.com/office/drawing/2014/main" xmlns="" id="{BED43E32-43D8-49F0-95F8-9A12B75ED98E}"/>
              </a:ext>
            </a:extLst>
          </p:cNvPr>
          <p:cNvGrpSpPr>
            <a:grpSpLocks/>
          </p:cNvGrpSpPr>
          <p:nvPr/>
        </p:nvGrpSpPr>
        <p:grpSpPr bwMode="auto">
          <a:xfrm>
            <a:off x="1295400" y="1419225"/>
            <a:ext cx="5867400" cy="3457575"/>
            <a:chOff x="240" y="768"/>
            <a:chExt cx="3744" cy="2372"/>
          </a:xfrm>
        </p:grpSpPr>
        <p:pic>
          <p:nvPicPr>
            <p:cNvPr id="34821" name="Picture 4">
              <a:extLst>
                <a:ext uri="{FF2B5EF4-FFF2-40B4-BE49-F238E27FC236}">
                  <a16:creationId xmlns:a16="http://schemas.microsoft.com/office/drawing/2014/main" xmlns="" id="{778A6E85-CB1B-4E6C-8F67-76A8E7CE96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 y="768"/>
              <a:ext cx="3696" cy="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4822" name="Object 6">
              <a:extLst>
                <a:ext uri="{FF2B5EF4-FFF2-40B4-BE49-F238E27FC236}">
                  <a16:creationId xmlns:a16="http://schemas.microsoft.com/office/drawing/2014/main" xmlns="" id="{A31527BA-7CBF-448D-8811-974D7E404B01}"/>
                </a:ext>
              </a:extLst>
            </p:cNvPr>
            <p:cNvGraphicFramePr>
              <a:graphicFrameLocks noChangeAspect="1"/>
            </p:cNvGraphicFramePr>
            <p:nvPr/>
          </p:nvGraphicFramePr>
          <p:xfrm>
            <a:off x="288" y="768"/>
            <a:ext cx="3696" cy="2348"/>
          </p:xfrm>
          <a:graphic>
            <a:graphicData uri="http://schemas.openxmlformats.org/presentationml/2006/ole">
              <mc:AlternateContent xmlns:mc="http://schemas.openxmlformats.org/markup-compatibility/2006">
                <mc:Choice xmlns:v="urn:schemas-microsoft-com:vml" Requires="v">
                  <p:oleObj spid="_x0000_s34831" name="Bitmap Image" r:id="rId4" imgW="5772956" imgH="3666667" progId="Paint.Picture">
                    <p:embed/>
                  </p:oleObj>
                </mc:Choice>
                <mc:Fallback>
                  <p:oleObj name="Bitmap Image" r:id="rId4" imgW="5772956" imgH="3666667" progId="Paint.Picture">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 y="768"/>
                          <a:ext cx="3696" cy="2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3" name="AutoShape 7">
              <a:extLst>
                <a:ext uri="{FF2B5EF4-FFF2-40B4-BE49-F238E27FC236}">
                  <a16:creationId xmlns:a16="http://schemas.microsoft.com/office/drawing/2014/main" xmlns="" id="{0C10E065-59B7-455C-A63C-6B973FCF42FA}"/>
                </a:ext>
              </a:extLst>
            </p:cNvPr>
            <p:cNvSpPr>
              <a:spLocks noChangeArrowheads="1"/>
            </p:cNvSpPr>
            <p:nvPr/>
          </p:nvSpPr>
          <p:spPr bwMode="auto">
            <a:xfrm>
              <a:off x="624" y="2880"/>
              <a:ext cx="384" cy="192"/>
            </a:xfrm>
            <a:prstGeom prst="lef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24" name="AutoShape 8">
              <a:extLst>
                <a:ext uri="{FF2B5EF4-FFF2-40B4-BE49-F238E27FC236}">
                  <a16:creationId xmlns:a16="http://schemas.microsoft.com/office/drawing/2014/main" xmlns="" id="{5D71DDD9-8157-419B-AEC9-23CAD9CBBFE2}"/>
                </a:ext>
              </a:extLst>
            </p:cNvPr>
            <p:cNvSpPr>
              <a:spLocks noChangeArrowheads="1"/>
            </p:cNvSpPr>
            <p:nvPr/>
          </p:nvSpPr>
          <p:spPr bwMode="auto">
            <a:xfrm>
              <a:off x="3120" y="864"/>
              <a:ext cx="384" cy="192"/>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25" name="Text Box 9">
              <a:extLst>
                <a:ext uri="{FF2B5EF4-FFF2-40B4-BE49-F238E27FC236}">
                  <a16:creationId xmlns:a16="http://schemas.microsoft.com/office/drawing/2014/main" xmlns="" id="{CC571FB5-464B-4B0F-89CF-1CA0F4C1FD11}"/>
                </a:ext>
              </a:extLst>
            </p:cNvPr>
            <p:cNvSpPr txBox="1">
              <a:spLocks noChangeArrowheads="1"/>
            </p:cNvSpPr>
            <p:nvPr/>
          </p:nvSpPr>
          <p:spPr bwMode="auto">
            <a:xfrm>
              <a:off x="1056" y="2784"/>
              <a:ext cx="288" cy="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0" i="1"/>
                <a:t>i</a:t>
              </a:r>
            </a:p>
          </p:txBody>
        </p:sp>
        <p:sp>
          <p:nvSpPr>
            <p:cNvPr id="34826" name="Text Box 10">
              <a:extLst>
                <a:ext uri="{FF2B5EF4-FFF2-40B4-BE49-F238E27FC236}">
                  <a16:creationId xmlns:a16="http://schemas.microsoft.com/office/drawing/2014/main" xmlns="" id="{66D1A4CC-0239-4F41-9229-F5E22B41B062}"/>
                </a:ext>
              </a:extLst>
            </p:cNvPr>
            <p:cNvSpPr txBox="1">
              <a:spLocks noChangeArrowheads="1"/>
            </p:cNvSpPr>
            <p:nvPr/>
          </p:nvSpPr>
          <p:spPr bwMode="auto">
            <a:xfrm>
              <a:off x="2880" y="768"/>
              <a:ext cx="240" cy="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0" i="1"/>
                <a:t>j</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027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7"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xmlns="" id="{65BB46A3-762F-4627-8729-D97CB0D48718}"/>
              </a:ext>
            </a:extLst>
          </p:cNvPr>
          <p:cNvSpPr>
            <a:spLocks noGrp="1" noChangeArrowheads="1"/>
          </p:cNvSpPr>
          <p:nvPr>
            <p:ph type="title"/>
          </p:nvPr>
        </p:nvSpPr>
        <p:spPr/>
        <p:txBody>
          <a:bodyPr/>
          <a:lstStyle/>
          <a:p>
            <a:pPr eaLnBrk="1" hangingPunct="1"/>
            <a:r>
              <a:rPr lang="en-US" altLang="en-US"/>
              <a:t>Distance Matrix</a:t>
            </a:r>
          </a:p>
        </p:txBody>
      </p:sp>
      <p:sp>
        <p:nvSpPr>
          <p:cNvPr id="35843" name="Rectangle 3">
            <a:extLst>
              <a:ext uri="{FF2B5EF4-FFF2-40B4-BE49-F238E27FC236}">
                <a16:creationId xmlns:a16="http://schemas.microsoft.com/office/drawing/2014/main" xmlns="" id="{E8B2639D-B3A2-4D75-9BC0-79B8D9F83AC8}"/>
              </a:ext>
            </a:extLst>
          </p:cNvPr>
          <p:cNvSpPr>
            <a:spLocks noGrp="1" noChangeArrowheads="1"/>
          </p:cNvSpPr>
          <p:nvPr>
            <p:ph type="body" idx="1"/>
          </p:nvPr>
        </p:nvSpPr>
        <p:spPr>
          <a:xfrm>
            <a:off x="457200" y="1219200"/>
            <a:ext cx="8610600" cy="4495800"/>
          </a:xfrm>
        </p:spPr>
        <p:txBody>
          <a:bodyPr/>
          <a:lstStyle/>
          <a:p>
            <a:pPr eaLnBrk="1" hangingPunct="1"/>
            <a:r>
              <a:rPr lang="en-US" altLang="en-US" sz="2800"/>
              <a:t>Given </a:t>
            </a:r>
            <a:r>
              <a:rPr lang="en-US" altLang="en-US" sz="2800" i="1"/>
              <a:t>n</a:t>
            </a:r>
            <a:r>
              <a:rPr lang="en-US" altLang="en-US" sz="2800"/>
              <a:t> species, we can compute an </a:t>
            </a:r>
            <a:r>
              <a:rPr lang="en-US" altLang="en-US" sz="2800" i="1"/>
              <a:t>n </a:t>
            </a:r>
            <a:r>
              <a:rPr lang="en-US" altLang="en-US" sz="2800"/>
              <a:t>x </a:t>
            </a:r>
            <a:r>
              <a:rPr lang="en-US" altLang="en-US" sz="2800" i="1"/>
              <a:t>n </a:t>
            </a:r>
            <a:r>
              <a:rPr lang="en-US" altLang="en-US" sz="2800" b="1" i="1"/>
              <a:t>distance matrix</a:t>
            </a:r>
            <a:r>
              <a:rPr lang="en-US" altLang="en-US" sz="2800"/>
              <a:t> </a:t>
            </a:r>
            <a:r>
              <a:rPr lang="en-US" altLang="en-US" sz="2800" i="1"/>
              <a:t>D</a:t>
            </a:r>
            <a:endParaRPr lang="en-US" altLang="en-US" sz="2800" i="1" baseline="-25000"/>
          </a:p>
          <a:p>
            <a:pPr eaLnBrk="1" hangingPunct="1"/>
            <a:r>
              <a:rPr lang="en-US" altLang="en-US" sz="2800" i="1"/>
              <a:t>D</a:t>
            </a:r>
            <a:r>
              <a:rPr lang="en-US" altLang="en-US" sz="2800" i="1" baseline="-25000"/>
              <a:t>ij</a:t>
            </a:r>
            <a:r>
              <a:rPr lang="en-US" altLang="en-US" sz="2800"/>
              <a:t> may be defined as the (weighted) </a:t>
            </a:r>
            <a:r>
              <a:rPr lang="en-US" altLang="en-US" sz="2800">
                <a:solidFill>
                  <a:srgbClr val="3333CC"/>
                </a:solidFill>
              </a:rPr>
              <a:t>edit distance</a:t>
            </a:r>
            <a:r>
              <a:rPr lang="en-US" altLang="en-US" sz="2800"/>
              <a:t> between the same gene in species </a:t>
            </a:r>
            <a:r>
              <a:rPr lang="en-US" altLang="en-US" sz="2800" i="1"/>
              <a:t>i</a:t>
            </a:r>
            <a:r>
              <a:rPr lang="en-US" altLang="en-US" sz="2800"/>
              <a:t> and </a:t>
            </a:r>
            <a:r>
              <a:rPr lang="en-US" altLang="en-US" sz="2800" i="1"/>
              <a:t>j</a:t>
            </a:r>
            <a:r>
              <a:rPr lang="en-US" altLang="en-US" sz="2800"/>
              <a:t>, where the gene of interest is sequenced for all </a:t>
            </a:r>
            <a:r>
              <a:rPr lang="en-US" altLang="en-US" sz="2800" i="1"/>
              <a:t>n</a:t>
            </a:r>
            <a:r>
              <a:rPr lang="en-US" altLang="en-US" sz="2800"/>
              <a:t> species</a:t>
            </a:r>
          </a:p>
          <a:p>
            <a:pPr eaLnBrk="1" hangingPunct="1">
              <a:buFontTx/>
              <a:buNone/>
            </a:pPr>
            <a:r>
              <a:rPr lang="en-US" altLang="en-US" sz="2800" i="1"/>
              <a:t>           D</a:t>
            </a:r>
            <a:r>
              <a:rPr lang="en-US" altLang="en-US" sz="2800" i="1" baseline="-25000"/>
              <a:t>ij</a:t>
            </a:r>
            <a:r>
              <a:rPr lang="en-US" altLang="en-US" sz="2800"/>
              <a:t> – </a:t>
            </a:r>
            <a:r>
              <a:rPr lang="en-US" altLang="en-US" sz="2800" b="1" i="1"/>
              <a:t>edit</a:t>
            </a:r>
            <a:r>
              <a:rPr lang="en-US" altLang="en-US" sz="2800"/>
              <a:t> </a:t>
            </a:r>
            <a:r>
              <a:rPr lang="en-US" altLang="en-US" sz="2800" b="1" i="1"/>
              <a:t>distance between i and j</a:t>
            </a:r>
            <a:r>
              <a:rPr lang="en-US" altLang="en-US" sz="3200" b="1" i="1"/>
              <a:t> </a:t>
            </a:r>
          </a:p>
          <a:p>
            <a:pPr eaLnBrk="1" hangingPunct="1">
              <a:buFontTx/>
              <a:buNone/>
            </a:pPr>
            <a:r>
              <a:rPr lang="en-US" altLang="en-US" sz="1800" b="1" i="1">
                <a:solidFill>
                  <a:srgbClr val="3333CC"/>
                </a:solidFill>
              </a:rPr>
              <a:t> (min number of edit operations to transform one sequence into the other)</a:t>
            </a:r>
          </a:p>
          <a:p>
            <a:pPr eaLnBrk="1" hangingPunct="1">
              <a:buFontTx/>
              <a:buNone/>
            </a:pPr>
            <a:endParaRPr lang="en-US" altLang="en-US" sz="2000" b="1" i="1">
              <a:solidFill>
                <a:srgbClr val="3333CC"/>
              </a:solidFill>
            </a:endParaRPr>
          </a:p>
          <a:p>
            <a:pPr eaLnBrk="1" hangingPunct="1">
              <a:buFontTx/>
              <a:buNone/>
            </a:pPr>
            <a:endParaRPr lang="en-US" altLang="en-US" sz="2800" b="1" i="1"/>
          </a:p>
        </p:txBody>
      </p:sp>
      <p:sp>
        <p:nvSpPr>
          <p:cNvPr id="35844" name="Text Box 4">
            <a:extLst>
              <a:ext uri="{FF2B5EF4-FFF2-40B4-BE49-F238E27FC236}">
                <a16:creationId xmlns:a16="http://schemas.microsoft.com/office/drawing/2014/main" xmlns="" id="{D280C211-8433-4E04-8B48-DDD68C0A136F}"/>
              </a:ext>
            </a:extLst>
          </p:cNvPr>
          <p:cNvSpPr txBox="1">
            <a:spLocks noChangeArrowheads="1"/>
          </p:cNvSpPr>
          <p:nvPr/>
        </p:nvSpPr>
        <p:spPr bwMode="auto">
          <a:xfrm>
            <a:off x="304800" y="4648200"/>
            <a:ext cx="6781800" cy="147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0"/>
              <a:t>An alignment displays how to edit one sequence into the other using operations </a:t>
            </a:r>
            <a:r>
              <a:rPr lang="en-US" altLang="en-US"/>
              <a:t>insertion, deletion, and substitutions</a:t>
            </a:r>
            <a:r>
              <a:rPr lang="en-US" altLang="en-US" b="0"/>
              <a:t>. The largest score implies the smallest editing cost. So, the (weighted) edit distance basically complements the optimal alignment score, and can thus be viewed as the </a:t>
            </a:r>
            <a:r>
              <a:rPr lang="en-US" altLang="en-US"/>
              <a:t>alignment cost</a:t>
            </a:r>
            <a:r>
              <a:rPr lang="en-US" altLang="en-US" b="0"/>
              <a:t>.</a:t>
            </a:r>
          </a:p>
        </p:txBody>
      </p:sp>
      <p:sp>
        <p:nvSpPr>
          <p:cNvPr id="35845" name="Text Box 5">
            <a:extLst>
              <a:ext uri="{FF2B5EF4-FFF2-40B4-BE49-F238E27FC236}">
                <a16:creationId xmlns:a16="http://schemas.microsoft.com/office/drawing/2014/main" xmlns="" id="{2A292605-67EA-4877-92A7-B19720E675EF}"/>
              </a:ext>
            </a:extLst>
          </p:cNvPr>
          <p:cNvSpPr txBox="1">
            <a:spLocks noChangeArrowheads="1"/>
          </p:cNvSpPr>
          <p:nvPr/>
        </p:nvSpPr>
        <p:spPr bwMode="auto">
          <a:xfrm>
            <a:off x="7162800" y="4854575"/>
            <a:ext cx="152400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lnSpc>
                <a:spcPct val="60000"/>
              </a:lnSpc>
              <a:spcBef>
                <a:spcPct val="20000"/>
              </a:spcBef>
            </a:pPr>
            <a:r>
              <a:rPr lang="en-US" altLang="en-US"/>
              <a:t>A</a:t>
            </a:r>
            <a:r>
              <a:rPr lang="en-US" altLang="en-US">
                <a:solidFill>
                  <a:srgbClr val="00CC00"/>
                </a:solidFill>
              </a:rPr>
              <a:t>C</a:t>
            </a:r>
            <a:r>
              <a:rPr lang="en-US" altLang="en-US"/>
              <a:t>T</a:t>
            </a:r>
            <a:r>
              <a:rPr lang="en-US" altLang="en-US">
                <a:solidFill>
                  <a:srgbClr val="FF0000"/>
                </a:solidFill>
              </a:rPr>
              <a:t>G</a:t>
            </a:r>
            <a:r>
              <a:rPr lang="en-US" altLang="en-US"/>
              <a:t>GA   T</a:t>
            </a:r>
          </a:p>
          <a:p>
            <a:pPr eaLnBrk="1" hangingPunct="1">
              <a:lnSpc>
                <a:spcPct val="60000"/>
              </a:lnSpc>
              <a:spcBef>
                <a:spcPct val="20000"/>
              </a:spcBef>
            </a:pPr>
            <a:r>
              <a:rPr lang="en-US" altLang="en-US"/>
              <a:t>A</a:t>
            </a:r>
            <a:r>
              <a:rPr lang="en-US" altLang="en-US">
                <a:solidFill>
                  <a:srgbClr val="00CC00"/>
                </a:solidFill>
              </a:rPr>
              <a:t>G</a:t>
            </a:r>
            <a:r>
              <a:rPr lang="en-US" altLang="en-US"/>
              <a:t>T   GA</a:t>
            </a:r>
            <a:r>
              <a:rPr lang="en-US" altLang="en-US">
                <a:solidFill>
                  <a:srgbClr val="FF0000"/>
                </a:solidFill>
              </a:rPr>
              <a:t>C</a:t>
            </a:r>
            <a:r>
              <a:rPr lang="en-US" altLang="en-US"/>
              <a:t>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xmlns="" id="{74DA1D02-3D32-4399-BE3D-70CB8518F72C}"/>
              </a:ext>
            </a:extLst>
          </p:cNvPr>
          <p:cNvSpPr>
            <a:spLocks noGrp="1" noChangeArrowheads="1"/>
          </p:cNvSpPr>
          <p:nvPr>
            <p:ph type="title"/>
          </p:nvPr>
        </p:nvSpPr>
        <p:spPr/>
        <p:txBody>
          <a:bodyPr/>
          <a:lstStyle/>
          <a:p>
            <a:pPr eaLnBrk="1" hangingPunct="1"/>
            <a:r>
              <a:rPr lang="en-US" altLang="en-US"/>
              <a:t>Edit Distance vs. Tree Distance</a:t>
            </a:r>
          </a:p>
        </p:txBody>
      </p:sp>
      <p:sp>
        <p:nvSpPr>
          <p:cNvPr id="36867" name="Rectangle 3">
            <a:extLst>
              <a:ext uri="{FF2B5EF4-FFF2-40B4-BE49-F238E27FC236}">
                <a16:creationId xmlns:a16="http://schemas.microsoft.com/office/drawing/2014/main" xmlns="" id="{C5EAA092-454E-45D4-B511-4224BDB94DB1}"/>
              </a:ext>
            </a:extLst>
          </p:cNvPr>
          <p:cNvSpPr>
            <a:spLocks noGrp="1" noChangeArrowheads="1"/>
          </p:cNvSpPr>
          <p:nvPr>
            <p:ph type="body" idx="1"/>
          </p:nvPr>
        </p:nvSpPr>
        <p:spPr>
          <a:xfrm>
            <a:off x="457200" y="1600200"/>
            <a:ext cx="8458200" cy="4530725"/>
          </a:xfrm>
        </p:spPr>
        <p:txBody>
          <a:bodyPr/>
          <a:lstStyle/>
          <a:p>
            <a:pPr eaLnBrk="1" hangingPunct="1"/>
            <a:r>
              <a:rPr lang="en-US" altLang="en-US" sz="2800"/>
              <a:t>Given </a:t>
            </a:r>
            <a:r>
              <a:rPr lang="en-US" altLang="en-US" sz="2800" i="1"/>
              <a:t>n</a:t>
            </a:r>
            <a:r>
              <a:rPr lang="en-US" altLang="en-US" sz="2800"/>
              <a:t> species, we can compute the </a:t>
            </a:r>
            <a:r>
              <a:rPr lang="en-US" altLang="en-US" sz="2800" i="1"/>
              <a:t>n </a:t>
            </a:r>
            <a:r>
              <a:rPr lang="en-US" altLang="en-US" sz="2800"/>
              <a:t>x </a:t>
            </a:r>
            <a:r>
              <a:rPr lang="en-US" altLang="en-US" sz="2800" i="1"/>
              <a:t>n </a:t>
            </a:r>
            <a:r>
              <a:rPr lang="en-US" altLang="en-US" sz="2800" b="1" i="1"/>
              <a:t>distance matrix</a:t>
            </a:r>
            <a:r>
              <a:rPr lang="en-US" altLang="en-US" sz="2800"/>
              <a:t> </a:t>
            </a:r>
            <a:r>
              <a:rPr lang="en-US" altLang="en-US" sz="2800" i="1"/>
              <a:t>D</a:t>
            </a:r>
            <a:endParaRPr lang="en-US" altLang="en-US" sz="2800" i="1" baseline="-25000"/>
          </a:p>
          <a:p>
            <a:pPr eaLnBrk="1" hangingPunct="1"/>
            <a:r>
              <a:rPr lang="en-US" altLang="en-US" sz="2800" i="1"/>
              <a:t>D</a:t>
            </a:r>
            <a:r>
              <a:rPr lang="en-US" altLang="en-US" sz="2800" i="1" baseline="-25000"/>
              <a:t>ij</a:t>
            </a:r>
            <a:r>
              <a:rPr lang="en-US" altLang="en-US" sz="2800"/>
              <a:t> may be defined as the (weighted) edit distance between the same gene in species </a:t>
            </a:r>
            <a:r>
              <a:rPr lang="en-US" altLang="en-US" sz="2800" i="1"/>
              <a:t>i</a:t>
            </a:r>
            <a:r>
              <a:rPr lang="en-US" altLang="en-US" sz="2800"/>
              <a:t> and species </a:t>
            </a:r>
            <a:r>
              <a:rPr lang="en-US" altLang="en-US" sz="2800" i="1"/>
              <a:t>j</a:t>
            </a:r>
            <a:r>
              <a:rPr lang="en-US" altLang="en-US" sz="2800"/>
              <a:t>, where the gene of interest is sequenced for all </a:t>
            </a:r>
            <a:r>
              <a:rPr lang="en-US" altLang="en-US" sz="2800" i="1"/>
              <a:t>n</a:t>
            </a:r>
            <a:r>
              <a:rPr lang="en-US" altLang="en-US" sz="2800"/>
              <a:t> species</a:t>
            </a:r>
          </a:p>
          <a:p>
            <a:pPr eaLnBrk="1" hangingPunct="1">
              <a:buFontTx/>
              <a:buNone/>
            </a:pPr>
            <a:r>
              <a:rPr lang="en-US" altLang="en-US" sz="2800" i="1"/>
              <a:t>           D</a:t>
            </a:r>
            <a:r>
              <a:rPr lang="en-US" altLang="en-US" sz="2800" i="1" baseline="-25000"/>
              <a:t>ij</a:t>
            </a:r>
            <a:r>
              <a:rPr lang="en-US" altLang="en-US" sz="2800"/>
              <a:t> – </a:t>
            </a:r>
            <a:r>
              <a:rPr lang="en-US" altLang="en-US" sz="2800" b="1" i="1"/>
              <a:t>edit</a:t>
            </a:r>
            <a:r>
              <a:rPr lang="en-US" altLang="en-US" sz="2800"/>
              <a:t> </a:t>
            </a:r>
            <a:r>
              <a:rPr lang="en-US" altLang="en-US" sz="2800" b="1" i="1"/>
              <a:t>distance between i and j </a:t>
            </a:r>
          </a:p>
          <a:p>
            <a:pPr eaLnBrk="1" hangingPunct="1"/>
            <a:r>
              <a:rPr lang="en-US" altLang="en-US" sz="2800"/>
              <a:t>Note the difference from </a:t>
            </a:r>
          </a:p>
          <a:p>
            <a:pPr eaLnBrk="1" hangingPunct="1">
              <a:buFontTx/>
              <a:buNone/>
            </a:pPr>
            <a:r>
              <a:rPr lang="en-US" altLang="en-US" sz="2800"/>
              <a:t>       </a:t>
            </a:r>
            <a:r>
              <a:rPr lang="en-US" altLang="en-US" sz="2800" i="1">
                <a:solidFill>
                  <a:srgbClr val="3333CC"/>
                </a:solidFill>
              </a:rPr>
              <a:t>d</a:t>
            </a:r>
            <a:r>
              <a:rPr lang="en-US" altLang="en-US" sz="2800" i="1" baseline="-25000">
                <a:solidFill>
                  <a:srgbClr val="3333CC"/>
                </a:solidFill>
              </a:rPr>
              <a:t>ij</a:t>
            </a:r>
            <a:r>
              <a:rPr lang="en-US" altLang="en-US" sz="2800" i="1">
                <a:solidFill>
                  <a:srgbClr val="3333CC"/>
                </a:solidFill>
              </a:rPr>
              <a:t>(T)</a:t>
            </a:r>
            <a:r>
              <a:rPr lang="en-US" altLang="en-US" sz="2800">
                <a:solidFill>
                  <a:srgbClr val="3333CC"/>
                </a:solidFill>
              </a:rPr>
              <a:t> – </a:t>
            </a:r>
            <a:r>
              <a:rPr lang="en-US" altLang="en-US" sz="2800" b="1" i="1">
                <a:solidFill>
                  <a:srgbClr val="3333CC"/>
                </a:solidFill>
              </a:rPr>
              <a:t>tree distance between i and j</a:t>
            </a:r>
            <a:r>
              <a:rPr lang="en-US" altLang="en-US" sz="3200" b="1" i="1">
                <a:solidFill>
                  <a:srgbClr val="3333CC"/>
                </a:solidFill>
              </a:rPr>
              <a:t> </a:t>
            </a:r>
          </a:p>
          <a:p>
            <a:pPr eaLnBrk="1" hangingPunct="1">
              <a:buFontTx/>
              <a:buNone/>
            </a:pPr>
            <a:endParaRPr lang="en-US" altLang="en-US" sz="3200">
              <a:solidFill>
                <a:srgbClr val="3333CC"/>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xmlns="" id="{589F3010-5D94-4E38-BC16-CA11C285EF36}"/>
              </a:ext>
            </a:extLst>
          </p:cNvPr>
          <p:cNvSpPr>
            <a:spLocks noGrp="1" noChangeArrowheads="1"/>
          </p:cNvSpPr>
          <p:nvPr>
            <p:ph type="title"/>
          </p:nvPr>
        </p:nvSpPr>
        <p:spPr/>
        <p:txBody>
          <a:bodyPr/>
          <a:lstStyle/>
          <a:p>
            <a:pPr eaLnBrk="1" hangingPunct="1"/>
            <a:r>
              <a:rPr lang="en-US" altLang="en-US"/>
              <a:t>Fitting Distance Matrix</a:t>
            </a:r>
          </a:p>
        </p:txBody>
      </p:sp>
      <p:sp>
        <p:nvSpPr>
          <p:cNvPr id="37891" name="Rectangle 3">
            <a:extLst>
              <a:ext uri="{FF2B5EF4-FFF2-40B4-BE49-F238E27FC236}">
                <a16:creationId xmlns:a16="http://schemas.microsoft.com/office/drawing/2014/main" xmlns="" id="{8709CF3E-4B67-40F5-A79A-F4579EAB71CA}"/>
              </a:ext>
            </a:extLst>
          </p:cNvPr>
          <p:cNvSpPr>
            <a:spLocks noGrp="1" noChangeArrowheads="1"/>
          </p:cNvSpPr>
          <p:nvPr>
            <p:ph type="body" idx="1"/>
          </p:nvPr>
        </p:nvSpPr>
        <p:spPr/>
        <p:txBody>
          <a:bodyPr/>
          <a:lstStyle/>
          <a:p>
            <a:pPr eaLnBrk="1" hangingPunct="1"/>
            <a:r>
              <a:rPr lang="en-US" altLang="en-US"/>
              <a:t>Given </a:t>
            </a:r>
            <a:r>
              <a:rPr lang="en-US" altLang="en-US" i="1"/>
              <a:t>n</a:t>
            </a:r>
            <a:r>
              <a:rPr lang="en-US" altLang="en-US"/>
              <a:t> species, we can compute the </a:t>
            </a:r>
            <a:r>
              <a:rPr lang="en-US" altLang="en-US" i="1"/>
              <a:t>n </a:t>
            </a:r>
            <a:r>
              <a:rPr lang="en-US" altLang="en-US"/>
              <a:t>x </a:t>
            </a:r>
            <a:r>
              <a:rPr lang="en-US" altLang="en-US" i="1"/>
              <a:t>n </a:t>
            </a:r>
            <a:r>
              <a:rPr lang="en-US" altLang="en-US" b="1" i="1"/>
              <a:t>distance matrix</a:t>
            </a:r>
            <a:r>
              <a:rPr lang="en-US" altLang="en-US"/>
              <a:t> </a:t>
            </a:r>
            <a:r>
              <a:rPr lang="en-US" altLang="en-US" i="1"/>
              <a:t>D</a:t>
            </a:r>
            <a:endParaRPr lang="en-US" altLang="en-US"/>
          </a:p>
          <a:p>
            <a:pPr eaLnBrk="1" hangingPunct="1"/>
            <a:r>
              <a:rPr lang="en-US" altLang="en-US"/>
              <a:t>Evolution of these genes is described by a tree that </a:t>
            </a:r>
            <a:r>
              <a:rPr lang="en-US" altLang="en-US" b="1" i="1"/>
              <a:t>we don’t know</a:t>
            </a:r>
            <a:endParaRPr lang="en-US" altLang="en-US"/>
          </a:p>
          <a:p>
            <a:pPr eaLnBrk="1" hangingPunct="1"/>
            <a:r>
              <a:rPr lang="en-US" altLang="en-US"/>
              <a:t>We need an algorithm to construct a tree that best </a:t>
            </a:r>
            <a:r>
              <a:rPr lang="en-US" altLang="en-US" b="1" i="1"/>
              <a:t>fits</a:t>
            </a:r>
            <a:r>
              <a:rPr lang="en-US" altLang="en-US"/>
              <a:t> the distance matrix </a:t>
            </a:r>
            <a:r>
              <a:rPr lang="en-US" altLang="en-US" i="1"/>
              <a:t>D</a:t>
            </a:r>
            <a:endParaRPr lang="en-US" altLang="en-US" i="1" baseline="-250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xmlns="" id="{890C2B91-5AD4-49C9-9775-BBC2A70486D5}"/>
              </a:ext>
            </a:extLst>
          </p:cNvPr>
          <p:cNvSpPr>
            <a:spLocks noGrp="1" noChangeArrowheads="1"/>
          </p:cNvSpPr>
          <p:nvPr>
            <p:ph type="title"/>
          </p:nvPr>
        </p:nvSpPr>
        <p:spPr/>
        <p:txBody>
          <a:bodyPr/>
          <a:lstStyle/>
          <a:p>
            <a:pPr eaLnBrk="1" hangingPunct="1"/>
            <a:r>
              <a:rPr lang="en-US" altLang="en-US"/>
              <a:t>Fitting Distance Matrix</a:t>
            </a:r>
            <a:endParaRPr lang="en-US" altLang="en-US" sz="2600"/>
          </a:p>
        </p:txBody>
      </p:sp>
      <p:sp>
        <p:nvSpPr>
          <p:cNvPr id="38915" name="Rectangle 3">
            <a:extLst>
              <a:ext uri="{FF2B5EF4-FFF2-40B4-BE49-F238E27FC236}">
                <a16:creationId xmlns:a16="http://schemas.microsoft.com/office/drawing/2014/main" xmlns="" id="{F39C53E0-9261-41FE-8C55-5F60DAC2B658}"/>
              </a:ext>
            </a:extLst>
          </p:cNvPr>
          <p:cNvSpPr>
            <a:spLocks noGrp="1" noChangeArrowheads="1"/>
          </p:cNvSpPr>
          <p:nvPr>
            <p:ph type="body" idx="1"/>
          </p:nvPr>
        </p:nvSpPr>
        <p:spPr/>
        <p:txBody>
          <a:bodyPr/>
          <a:lstStyle/>
          <a:p>
            <a:pPr eaLnBrk="1" hangingPunct="1"/>
            <a:endParaRPr lang="en-US" altLang="en-US"/>
          </a:p>
          <a:p>
            <a:pPr eaLnBrk="1" hangingPunct="1"/>
            <a:r>
              <a:rPr lang="en-US" altLang="en-US"/>
              <a:t>Fitting means </a:t>
            </a:r>
            <a:r>
              <a:rPr lang="en-US" altLang="en-US" i="1"/>
              <a:t>D</a:t>
            </a:r>
            <a:r>
              <a:rPr lang="en-US" altLang="en-US" i="1" baseline="-25000"/>
              <a:t>ij</a:t>
            </a:r>
            <a:r>
              <a:rPr lang="en-US" altLang="en-US"/>
              <a:t> = </a:t>
            </a:r>
            <a:r>
              <a:rPr lang="en-US" altLang="en-US" i="1"/>
              <a:t>d</a:t>
            </a:r>
            <a:r>
              <a:rPr lang="en-US" altLang="en-US" i="1" baseline="-25000"/>
              <a:t>ij</a:t>
            </a:r>
            <a:r>
              <a:rPr lang="en-US" altLang="en-US"/>
              <a:t>(</a:t>
            </a:r>
            <a:r>
              <a:rPr lang="en-US" altLang="en-US" i="1"/>
              <a:t>T</a:t>
            </a:r>
            <a:r>
              <a:rPr lang="en-US" altLang="en-US"/>
              <a:t>)</a:t>
            </a:r>
          </a:p>
          <a:p>
            <a:pPr eaLnBrk="1" hangingPunct="1">
              <a:buFontTx/>
              <a:buNone/>
            </a:pPr>
            <a:endParaRPr lang="en-US" altLang="en-US"/>
          </a:p>
          <a:p>
            <a:pPr eaLnBrk="1" hangingPunct="1">
              <a:buFontTx/>
              <a:buNone/>
            </a:pPr>
            <a:endParaRPr lang="en-US" altLang="en-US"/>
          </a:p>
          <a:p>
            <a:pPr eaLnBrk="1" hangingPunct="1"/>
            <a:endParaRPr lang="en-US" altLang="en-US"/>
          </a:p>
        </p:txBody>
      </p:sp>
      <p:sp>
        <p:nvSpPr>
          <p:cNvPr id="204804" name="AutoShape 4">
            <a:extLst>
              <a:ext uri="{FF2B5EF4-FFF2-40B4-BE49-F238E27FC236}">
                <a16:creationId xmlns:a16="http://schemas.microsoft.com/office/drawing/2014/main" xmlns="" id="{F85EDB0D-6EF0-4E90-B88C-A3417AA96610}"/>
              </a:ext>
            </a:extLst>
          </p:cNvPr>
          <p:cNvSpPr>
            <a:spLocks/>
          </p:cNvSpPr>
          <p:nvPr/>
        </p:nvSpPr>
        <p:spPr bwMode="auto">
          <a:xfrm rot="5400000">
            <a:off x="3421856" y="2521744"/>
            <a:ext cx="90488" cy="533400"/>
          </a:xfrm>
          <a:prstGeom prst="rightBrace">
            <a:avLst>
              <a:gd name="adj1" fmla="val 4912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4805" name="AutoShape 5">
            <a:extLst>
              <a:ext uri="{FF2B5EF4-FFF2-40B4-BE49-F238E27FC236}">
                <a16:creationId xmlns:a16="http://schemas.microsoft.com/office/drawing/2014/main" xmlns="" id="{5B3136E1-96F1-4BDB-9D74-DEB6DE74AC3E}"/>
              </a:ext>
            </a:extLst>
          </p:cNvPr>
          <p:cNvSpPr>
            <a:spLocks/>
          </p:cNvSpPr>
          <p:nvPr/>
        </p:nvSpPr>
        <p:spPr bwMode="auto">
          <a:xfrm rot="-5400000">
            <a:off x="4343400" y="1676400"/>
            <a:ext cx="228600" cy="838200"/>
          </a:xfrm>
          <a:prstGeom prst="rightBrace">
            <a:avLst>
              <a:gd name="adj1" fmla="val 30556"/>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4806" name="Text Box 6">
            <a:extLst>
              <a:ext uri="{FF2B5EF4-FFF2-40B4-BE49-F238E27FC236}">
                <a16:creationId xmlns:a16="http://schemas.microsoft.com/office/drawing/2014/main" xmlns="" id="{39BF2CD1-0E3D-467A-A40D-FB70487D523F}"/>
              </a:ext>
            </a:extLst>
          </p:cNvPr>
          <p:cNvSpPr txBox="1">
            <a:spLocks noChangeArrowheads="1"/>
          </p:cNvSpPr>
          <p:nvPr/>
        </p:nvSpPr>
        <p:spPr bwMode="auto">
          <a:xfrm>
            <a:off x="3962400" y="1600200"/>
            <a:ext cx="480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0"/>
              <a:t>Length of path in an (</a:t>
            </a:r>
            <a:r>
              <a:rPr lang="en-US" altLang="en-US" sz="2000" i="1"/>
              <a:t>unknown</a:t>
            </a:r>
            <a:r>
              <a:rPr lang="en-US" altLang="en-US" sz="2000" b="0"/>
              <a:t>) tree </a:t>
            </a:r>
            <a:r>
              <a:rPr lang="en-US" altLang="en-US" sz="2000" b="0" i="1"/>
              <a:t>T</a:t>
            </a:r>
            <a:endParaRPr lang="en-US" altLang="en-US" sz="2000" b="0"/>
          </a:p>
        </p:txBody>
      </p:sp>
      <p:sp>
        <p:nvSpPr>
          <p:cNvPr id="204807" name="Text Box 7">
            <a:extLst>
              <a:ext uri="{FF2B5EF4-FFF2-40B4-BE49-F238E27FC236}">
                <a16:creationId xmlns:a16="http://schemas.microsoft.com/office/drawing/2014/main" xmlns="" id="{25B46459-4B49-45C5-AE9A-3B49BB2CFB49}"/>
              </a:ext>
            </a:extLst>
          </p:cNvPr>
          <p:cNvSpPr txBox="1">
            <a:spLocks noChangeArrowheads="1"/>
          </p:cNvSpPr>
          <p:nvPr/>
        </p:nvSpPr>
        <p:spPr bwMode="auto">
          <a:xfrm>
            <a:off x="3048000" y="2909888"/>
            <a:ext cx="495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0"/>
              <a:t>Edit distance between species (</a:t>
            </a:r>
            <a:r>
              <a:rPr lang="en-US" altLang="en-US" sz="2000" i="1"/>
              <a:t>known</a:t>
            </a:r>
            <a:r>
              <a:rPr lang="en-US" altLang="en-US" sz="2000" b="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0480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04805"/>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04807"/>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2048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4" grpId="0" animBg="1"/>
      <p:bldP spid="204805" grpId="0" animBg="1"/>
      <p:bldP spid="204806" grpId="0" autoUpdateAnimBg="0"/>
      <p:bldP spid="204807"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xmlns="" id="{4CA6C72A-C452-476D-88E5-6FD809380029}"/>
              </a:ext>
            </a:extLst>
          </p:cNvPr>
          <p:cNvSpPr>
            <a:spLocks noGrp="1" noChangeArrowheads="1"/>
          </p:cNvSpPr>
          <p:nvPr>
            <p:ph type="title"/>
          </p:nvPr>
        </p:nvSpPr>
        <p:spPr/>
        <p:txBody>
          <a:bodyPr/>
          <a:lstStyle/>
          <a:p>
            <a:pPr eaLnBrk="1" hangingPunct="1"/>
            <a:r>
              <a:rPr lang="en-US" altLang="en-US"/>
              <a:t>Reconstructing a 3 Leaved Tree</a:t>
            </a:r>
          </a:p>
        </p:txBody>
      </p:sp>
      <p:sp>
        <p:nvSpPr>
          <p:cNvPr id="205828" name="Rectangle 4">
            <a:extLst>
              <a:ext uri="{FF2B5EF4-FFF2-40B4-BE49-F238E27FC236}">
                <a16:creationId xmlns:a16="http://schemas.microsoft.com/office/drawing/2014/main" xmlns="" id="{A018DB1A-D99C-42B7-A252-364B93FFF8D6}"/>
              </a:ext>
            </a:extLst>
          </p:cNvPr>
          <p:cNvSpPr>
            <a:spLocks noGrp="1" noChangeArrowheads="1"/>
          </p:cNvSpPr>
          <p:nvPr>
            <p:ph type="body" sz="half" idx="1"/>
          </p:nvPr>
        </p:nvSpPr>
        <p:spPr>
          <a:xfrm>
            <a:off x="457200" y="1600200"/>
            <a:ext cx="8153400" cy="1447800"/>
          </a:xfrm>
          <a:noFill/>
        </p:spPr>
        <p:txBody>
          <a:bodyPr/>
          <a:lstStyle/>
          <a:p>
            <a:pPr eaLnBrk="1" hangingPunct="1">
              <a:lnSpc>
                <a:spcPct val="90000"/>
              </a:lnSpc>
            </a:pPr>
            <a:r>
              <a:rPr lang="en-US" altLang="en-US"/>
              <a:t>Tree reconstruction for any 3x3 matrix is straightforward</a:t>
            </a:r>
          </a:p>
          <a:p>
            <a:pPr eaLnBrk="1" hangingPunct="1">
              <a:lnSpc>
                <a:spcPct val="90000"/>
              </a:lnSpc>
            </a:pPr>
            <a:r>
              <a:rPr lang="en-US" altLang="en-US"/>
              <a:t>We have 3 leaves </a:t>
            </a:r>
            <a:r>
              <a:rPr lang="en-US" altLang="en-US" i="1"/>
              <a:t>i, j, k</a:t>
            </a:r>
            <a:r>
              <a:rPr lang="en-US" altLang="en-US"/>
              <a:t> and a center vertex </a:t>
            </a:r>
            <a:r>
              <a:rPr lang="en-US" altLang="en-US" i="1"/>
              <a:t>c</a:t>
            </a:r>
          </a:p>
        </p:txBody>
      </p:sp>
      <p:pic>
        <p:nvPicPr>
          <p:cNvPr id="205829" name="Picture 5">
            <a:extLst>
              <a:ext uri="{FF2B5EF4-FFF2-40B4-BE49-F238E27FC236}">
                <a16:creationId xmlns:a16="http://schemas.microsoft.com/office/drawing/2014/main" xmlns="" id="{D37B22F4-37BF-4A16-A648-D7E3BBCA81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048000"/>
            <a:ext cx="3124200" cy="310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830" name="Text Box 6">
            <a:extLst>
              <a:ext uri="{FF2B5EF4-FFF2-40B4-BE49-F238E27FC236}">
                <a16:creationId xmlns:a16="http://schemas.microsoft.com/office/drawing/2014/main" xmlns="" id="{46E84A40-6373-4EDC-B829-94205912CB85}"/>
              </a:ext>
            </a:extLst>
          </p:cNvPr>
          <p:cNvSpPr txBox="1">
            <a:spLocks noChangeArrowheads="1"/>
          </p:cNvSpPr>
          <p:nvPr/>
        </p:nvSpPr>
        <p:spPr bwMode="auto">
          <a:xfrm>
            <a:off x="5105400" y="3352800"/>
            <a:ext cx="2895600" cy="244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0" u="sng"/>
              <a:t>Observe:</a:t>
            </a:r>
          </a:p>
          <a:p>
            <a:pPr eaLnBrk="1" hangingPunct="1">
              <a:spcBef>
                <a:spcPct val="50000"/>
              </a:spcBef>
            </a:pPr>
            <a:r>
              <a:rPr lang="en-US" altLang="en-US" sz="2800" b="0" i="1">
                <a:latin typeface="Lucida Sans Unicode" panose="020B0602030504020204" pitchFamily="34" charset="0"/>
              </a:rPr>
              <a:t>d</a:t>
            </a:r>
            <a:r>
              <a:rPr lang="en-US" altLang="en-US" sz="2800" b="0" i="1" baseline="-25000">
                <a:latin typeface="Lucida Sans Unicode" panose="020B0602030504020204" pitchFamily="34" charset="0"/>
              </a:rPr>
              <a:t>ic</a:t>
            </a:r>
            <a:r>
              <a:rPr lang="en-US" altLang="en-US" sz="2800" b="0" i="1">
                <a:latin typeface="Lucida Sans Unicode" panose="020B0602030504020204" pitchFamily="34" charset="0"/>
              </a:rPr>
              <a:t> + d</a:t>
            </a:r>
            <a:r>
              <a:rPr lang="en-US" altLang="en-US" sz="2800" b="0" i="1" baseline="-25000">
                <a:latin typeface="Lucida Sans Unicode" panose="020B0602030504020204" pitchFamily="34" charset="0"/>
              </a:rPr>
              <a:t>jc</a:t>
            </a:r>
            <a:r>
              <a:rPr lang="en-US" altLang="en-US" sz="2800" b="0" i="1">
                <a:latin typeface="Lucida Sans Unicode" panose="020B0602030504020204" pitchFamily="34" charset="0"/>
              </a:rPr>
              <a:t> = D</a:t>
            </a:r>
            <a:r>
              <a:rPr lang="en-US" altLang="en-US" sz="2800" b="0" i="1" baseline="-25000">
                <a:latin typeface="Lucida Sans Unicode" panose="020B0602030504020204" pitchFamily="34" charset="0"/>
              </a:rPr>
              <a:t>ij</a:t>
            </a:r>
            <a:endParaRPr lang="en-US" altLang="en-US" sz="2800" b="0" i="1">
              <a:latin typeface="Lucida Sans Unicode" panose="020B0602030504020204" pitchFamily="34" charset="0"/>
            </a:endParaRPr>
          </a:p>
          <a:p>
            <a:pPr eaLnBrk="1" hangingPunct="1">
              <a:spcBef>
                <a:spcPct val="50000"/>
              </a:spcBef>
            </a:pPr>
            <a:r>
              <a:rPr lang="en-US" altLang="en-US" sz="2800" b="0" i="1">
                <a:latin typeface="Lucida Sans Unicode" panose="020B0602030504020204" pitchFamily="34" charset="0"/>
              </a:rPr>
              <a:t>d</a:t>
            </a:r>
            <a:r>
              <a:rPr lang="en-US" altLang="en-US" sz="2800" b="0" i="1" baseline="-25000">
                <a:latin typeface="Lucida Sans Unicode" panose="020B0602030504020204" pitchFamily="34" charset="0"/>
              </a:rPr>
              <a:t>ic</a:t>
            </a:r>
            <a:r>
              <a:rPr lang="en-US" altLang="en-US" sz="2800" b="0" i="1">
                <a:latin typeface="Lucida Sans Unicode" panose="020B0602030504020204" pitchFamily="34" charset="0"/>
              </a:rPr>
              <a:t> + d</a:t>
            </a:r>
            <a:r>
              <a:rPr lang="en-US" altLang="en-US" sz="2800" b="0" i="1" baseline="-25000">
                <a:latin typeface="Lucida Sans Unicode" panose="020B0602030504020204" pitchFamily="34" charset="0"/>
              </a:rPr>
              <a:t>kc</a:t>
            </a:r>
            <a:r>
              <a:rPr lang="en-US" altLang="en-US" sz="2800" b="0" i="1">
                <a:latin typeface="Lucida Sans Unicode" panose="020B0602030504020204" pitchFamily="34" charset="0"/>
              </a:rPr>
              <a:t> = D</a:t>
            </a:r>
            <a:r>
              <a:rPr lang="en-US" altLang="en-US" sz="2800" b="0" i="1" baseline="-25000">
                <a:latin typeface="Lucida Sans Unicode" panose="020B0602030504020204" pitchFamily="34" charset="0"/>
              </a:rPr>
              <a:t>ik</a:t>
            </a:r>
            <a:endParaRPr lang="en-US" altLang="en-US" sz="2800" b="0" i="1">
              <a:latin typeface="Lucida Sans Unicode" panose="020B0602030504020204" pitchFamily="34" charset="0"/>
            </a:endParaRPr>
          </a:p>
          <a:p>
            <a:pPr eaLnBrk="1" hangingPunct="1">
              <a:spcBef>
                <a:spcPct val="50000"/>
              </a:spcBef>
            </a:pPr>
            <a:r>
              <a:rPr lang="en-US" altLang="en-US" sz="2800" b="0" i="1">
                <a:latin typeface="Lucida Sans Unicode" panose="020B0602030504020204" pitchFamily="34" charset="0"/>
              </a:rPr>
              <a:t>d</a:t>
            </a:r>
            <a:r>
              <a:rPr lang="en-US" altLang="en-US" sz="2800" b="0" i="1" baseline="-25000">
                <a:latin typeface="Lucida Sans Unicode" panose="020B0602030504020204" pitchFamily="34" charset="0"/>
              </a:rPr>
              <a:t>jc</a:t>
            </a:r>
            <a:r>
              <a:rPr lang="en-US" altLang="en-US" sz="2800" b="0" i="1">
                <a:latin typeface="Lucida Sans Unicode" panose="020B0602030504020204" pitchFamily="34" charset="0"/>
              </a:rPr>
              <a:t> + d</a:t>
            </a:r>
            <a:r>
              <a:rPr lang="en-US" altLang="en-US" sz="2800" b="0" i="1" baseline="-25000">
                <a:latin typeface="Lucida Sans Unicode" panose="020B0602030504020204" pitchFamily="34" charset="0"/>
              </a:rPr>
              <a:t>kc</a:t>
            </a:r>
            <a:r>
              <a:rPr lang="en-US" altLang="en-US" sz="2800" b="0" i="1">
                <a:latin typeface="Lucida Sans Unicode" panose="020B0602030504020204" pitchFamily="34" charset="0"/>
              </a:rPr>
              <a:t> = D</a:t>
            </a:r>
            <a:r>
              <a:rPr lang="en-US" altLang="en-US" sz="2800" b="0" i="1" baseline="-25000">
                <a:latin typeface="Lucida Sans Unicode" panose="020B0602030504020204" pitchFamily="34" charset="0"/>
              </a:rPr>
              <a:t>jk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0582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205829"/>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058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8" grpId="0" autoUpdateAnimBg="0"/>
      <p:bldP spid="205830"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xmlns="" id="{73A6767A-2F5D-447F-96BD-73EDB6A0C1D0}"/>
              </a:ext>
            </a:extLst>
          </p:cNvPr>
          <p:cNvSpPr>
            <a:spLocks noGrp="1" noChangeArrowheads="1"/>
          </p:cNvSpPr>
          <p:nvPr>
            <p:ph type="title"/>
          </p:nvPr>
        </p:nvSpPr>
        <p:spPr/>
        <p:txBody>
          <a:bodyPr/>
          <a:lstStyle/>
          <a:p>
            <a:pPr eaLnBrk="1" hangingPunct="1"/>
            <a:r>
              <a:rPr lang="en-US" altLang="en-US" sz="3700"/>
              <a:t>Reconstructing a 3 Leaved Tree</a:t>
            </a:r>
            <a:r>
              <a:rPr lang="en-US" altLang="en-US"/>
              <a:t> </a:t>
            </a:r>
            <a:r>
              <a:rPr lang="en-US" altLang="en-US" sz="2600"/>
              <a:t>(cont’d)</a:t>
            </a:r>
          </a:p>
        </p:txBody>
      </p:sp>
      <p:grpSp>
        <p:nvGrpSpPr>
          <p:cNvPr id="40963" name="Group 10">
            <a:extLst>
              <a:ext uri="{FF2B5EF4-FFF2-40B4-BE49-F238E27FC236}">
                <a16:creationId xmlns:a16="http://schemas.microsoft.com/office/drawing/2014/main" xmlns="" id="{D110FCC5-44F9-4AE8-B56B-F3318DE5FB45}"/>
              </a:ext>
            </a:extLst>
          </p:cNvPr>
          <p:cNvGrpSpPr>
            <a:grpSpLocks/>
          </p:cNvGrpSpPr>
          <p:nvPr/>
        </p:nvGrpSpPr>
        <p:grpSpPr bwMode="auto">
          <a:xfrm>
            <a:off x="0" y="1371600"/>
            <a:ext cx="8991600" cy="4694238"/>
            <a:chOff x="0" y="864"/>
            <a:chExt cx="5664" cy="2957"/>
          </a:xfrm>
        </p:grpSpPr>
        <p:pic>
          <p:nvPicPr>
            <p:cNvPr id="40964" name="Picture 5">
              <a:extLst>
                <a:ext uri="{FF2B5EF4-FFF2-40B4-BE49-F238E27FC236}">
                  <a16:creationId xmlns:a16="http://schemas.microsoft.com/office/drawing/2014/main" xmlns="" id="{A5F166C8-936B-4BAE-BCE1-4DCE2D2E89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4"/>
              <a:ext cx="2544" cy="2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5" name="Text Box 6">
              <a:extLst>
                <a:ext uri="{FF2B5EF4-FFF2-40B4-BE49-F238E27FC236}">
                  <a16:creationId xmlns:a16="http://schemas.microsoft.com/office/drawing/2014/main" xmlns="" id="{47CC0966-CDD1-46A8-B828-F51245C0298C}"/>
                </a:ext>
              </a:extLst>
            </p:cNvPr>
            <p:cNvSpPr txBox="1">
              <a:spLocks noChangeArrowheads="1"/>
            </p:cNvSpPr>
            <p:nvPr/>
          </p:nvSpPr>
          <p:spPr bwMode="auto">
            <a:xfrm>
              <a:off x="2352" y="912"/>
              <a:ext cx="3216" cy="1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0"/>
                <a:t>	 </a:t>
              </a:r>
              <a:r>
                <a:rPr lang="en-US" altLang="en-US" sz="2800" b="0" i="1"/>
                <a:t>d</a:t>
              </a:r>
              <a:r>
                <a:rPr lang="en-US" altLang="en-US" sz="2800" b="0" i="1" baseline="-25000"/>
                <a:t>ic</a:t>
              </a:r>
              <a:r>
                <a:rPr lang="en-US" altLang="en-US" sz="2800" b="0" i="1"/>
                <a:t> + d</a:t>
              </a:r>
              <a:r>
                <a:rPr lang="en-US" altLang="en-US" sz="2800" b="0" i="1" baseline="-25000"/>
                <a:t>jc</a:t>
              </a:r>
              <a:r>
                <a:rPr lang="en-US" altLang="en-US" sz="2800" b="0" i="1"/>
                <a:t> = D</a:t>
              </a:r>
              <a:r>
                <a:rPr lang="en-US" altLang="en-US" sz="2800" b="0" i="1" baseline="-25000"/>
                <a:t>ij</a:t>
              </a:r>
            </a:p>
            <a:p>
              <a:pPr eaLnBrk="1" hangingPunct="1">
                <a:spcBef>
                  <a:spcPct val="50000"/>
                </a:spcBef>
              </a:pPr>
              <a:r>
                <a:rPr lang="en-US" altLang="en-US" sz="2800" b="0" i="1"/>
                <a:t>      </a:t>
              </a:r>
              <a:r>
                <a:rPr lang="en-US" altLang="en-US" sz="2800" b="0" i="1" u="sng"/>
                <a:t>+  d</a:t>
              </a:r>
              <a:r>
                <a:rPr lang="en-US" altLang="en-US" sz="2800" b="0" i="1" u="sng" baseline="-25000"/>
                <a:t>ic</a:t>
              </a:r>
              <a:r>
                <a:rPr lang="en-US" altLang="en-US" sz="2800" b="0" i="1" u="sng"/>
                <a:t> + d</a:t>
              </a:r>
              <a:r>
                <a:rPr lang="en-US" altLang="en-US" sz="2800" b="0" i="1" u="sng" baseline="-25000"/>
                <a:t>kc</a:t>
              </a:r>
              <a:r>
                <a:rPr lang="en-US" altLang="en-US" sz="2800" b="0" i="1" u="sng"/>
                <a:t> = D</a:t>
              </a:r>
              <a:r>
                <a:rPr lang="en-US" altLang="en-US" sz="2800" b="0" i="1" u="sng" baseline="-25000"/>
                <a:t>ik</a:t>
              </a:r>
            </a:p>
            <a:p>
              <a:pPr eaLnBrk="1" hangingPunct="1">
                <a:spcBef>
                  <a:spcPct val="50000"/>
                </a:spcBef>
              </a:pPr>
              <a:r>
                <a:rPr lang="en-US" altLang="en-US" sz="2800" b="0" i="1"/>
                <a:t>        2d</a:t>
              </a:r>
              <a:r>
                <a:rPr lang="en-US" altLang="en-US" sz="2800" b="0" i="1" baseline="-25000"/>
                <a:t>ic</a:t>
              </a:r>
              <a:r>
                <a:rPr lang="en-US" altLang="en-US" sz="2800" b="0" i="1"/>
                <a:t> + d</a:t>
              </a:r>
              <a:r>
                <a:rPr lang="en-US" altLang="en-US" sz="2800" b="0" i="1" baseline="-25000"/>
                <a:t>jc</a:t>
              </a:r>
              <a:r>
                <a:rPr lang="en-US" altLang="en-US" sz="2800" b="0" i="1"/>
                <a:t> + d</a:t>
              </a:r>
              <a:r>
                <a:rPr lang="en-US" altLang="en-US" sz="2800" b="0" i="1" baseline="-25000"/>
                <a:t>kc</a:t>
              </a:r>
              <a:r>
                <a:rPr lang="en-US" altLang="en-US" sz="2800" b="0" i="1"/>
                <a:t> = D</a:t>
              </a:r>
              <a:r>
                <a:rPr lang="en-US" altLang="en-US" sz="2800" b="0" i="1" baseline="-25000"/>
                <a:t>ij</a:t>
              </a:r>
              <a:r>
                <a:rPr lang="en-US" altLang="en-US" sz="2800" b="0" i="1"/>
                <a:t> + D</a:t>
              </a:r>
              <a:r>
                <a:rPr lang="en-US" altLang="en-US" sz="2800" b="0" i="1" baseline="-25000"/>
                <a:t>ik</a:t>
              </a:r>
            </a:p>
          </p:txBody>
        </p:sp>
        <p:sp>
          <p:nvSpPr>
            <p:cNvPr id="40966" name="AutoShape 7">
              <a:extLst>
                <a:ext uri="{FF2B5EF4-FFF2-40B4-BE49-F238E27FC236}">
                  <a16:creationId xmlns:a16="http://schemas.microsoft.com/office/drawing/2014/main" xmlns="" id="{93C15BB2-559D-41B6-B31F-682959D0E0B5}"/>
                </a:ext>
              </a:extLst>
            </p:cNvPr>
            <p:cNvSpPr>
              <a:spLocks/>
            </p:cNvSpPr>
            <p:nvPr/>
          </p:nvSpPr>
          <p:spPr bwMode="auto">
            <a:xfrm rot="-5400000">
              <a:off x="3816" y="1752"/>
              <a:ext cx="192" cy="720"/>
            </a:xfrm>
            <a:prstGeom prst="leftBrace">
              <a:avLst>
                <a:gd name="adj1" fmla="val 3125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67" name="Text Box 8">
              <a:extLst>
                <a:ext uri="{FF2B5EF4-FFF2-40B4-BE49-F238E27FC236}">
                  <a16:creationId xmlns:a16="http://schemas.microsoft.com/office/drawing/2014/main" xmlns="" id="{535D4DEF-5088-4DA0-A26F-49A6891780C1}"/>
                </a:ext>
              </a:extLst>
            </p:cNvPr>
            <p:cNvSpPr txBox="1">
              <a:spLocks noChangeArrowheads="1"/>
            </p:cNvSpPr>
            <p:nvPr/>
          </p:nvSpPr>
          <p:spPr bwMode="auto">
            <a:xfrm>
              <a:off x="2256" y="2160"/>
              <a:ext cx="3312" cy="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0"/>
                <a:t>	</a:t>
              </a:r>
              <a:r>
                <a:rPr lang="en-US" altLang="en-US" sz="2800" b="0" i="1"/>
                <a:t>2d</a:t>
              </a:r>
              <a:r>
                <a:rPr lang="en-US" altLang="en-US" sz="2800" b="0" i="1" baseline="-25000"/>
                <a:t>ic</a:t>
              </a:r>
              <a:r>
                <a:rPr lang="en-US" altLang="en-US" sz="2800" b="0" i="1"/>
                <a:t> +    D</a:t>
              </a:r>
              <a:r>
                <a:rPr lang="en-US" altLang="en-US" sz="2800" b="0" i="1" baseline="-25000"/>
                <a:t>jk</a:t>
              </a:r>
              <a:r>
                <a:rPr lang="en-US" altLang="en-US" sz="2800" b="0" i="1"/>
                <a:t>       = D</a:t>
              </a:r>
              <a:r>
                <a:rPr lang="en-US" altLang="en-US" sz="2800" b="0" i="1" baseline="-25000"/>
                <a:t>ij</a:t>
              </a:r>
              <a:r>
                <a:rPr lang="en-US" altLang="en-US" sz="2800" b="0" i="1"/>
                <a:t> + D</a:t>
              </a:r>
              <a:r>
                <a:rPr lang="en-US" altLang="en-US" sz="2800" b="0" i="1" baseline="-25000"/>
                <a:t>ik</a:t>
              </a:r>
            </a:p>
            <a:p>
              <a:pPr eaLnBrk="1" hangingPunct="1">
                <a:spcBef>
                  <a:spcPct val="50000"/>
                </a:spcBef>
              </a:pPr>
              <a:r>
                <a:rPr lang="en-US" altLang="en-US" sz="2800" b="0" i="1"/>
                <a:t>	</a:t>
              </a:r>
              <a:r>
                <a:rPr lang="en-US" altLang="en-US" sz="3200" i="1"/>
                <a:t>d</a:t>
              </a:r>
              <a:r>
                <a:rPr lang="en-US" altLang="en-US" sz="3200" i="1" baseline="-25000"/>
                <a:t>ic</a:t>
              </a:r>
              <a:r>
                <a:rPr lang="en-US" altLang="en-US" sz="3200" i="1"/>
                <a:t> = (D</a:t>
              </a:r>
              <a:r>
                <a:rPr lang="en-US" altLang="en-US" sz="3200" i="1" baseline="-25000"/>
                <a:t>ij</a:t>
              </a:r>
              <a:r>
                <a:rPr lang="en-US" altLang="en-US" sz="3200" i="1"/>
                <a:t> + D</a:t>
              </a:r>
              <a:r>
                <a:rPr lang="en-US" altLang="en-US" sz="3200" i="1" baseline="-25000"/>
                <a:t>ik</a:t>
              </a:r>
              <a:r>
                <a:rPr lang="en-US" altLang="en-US" sz="3200" i="1"/>
                <a:t> – D</a:t>
              </a:r>
              <a:r>
                <a:rPr lang="en-US" altLang="en-US" sz="3200" i="1" baseline="-25000"/>
                <a:t>jk</a:t>
              </a:r>
              <a:r>
                <a:rPr lang="en-US" altLang="en-US" sz="3200" i="1"/>
                <a:t>)/2</a:t>
              </a:r>
            </a:p>
          </p:txBody>
        </p:sp>
        <p:sp>
          <p:nvSpPr>
            <p:cNvPr id="40968" name="Text Box 9">
              <a:extLst>
                <a:ext uri="{FF2B5EF4-FFF2-40B4-BE49-F238E27FC236}">
                  <a16:creationId xmlns:a16="http://schemas.microsoft.com/office/drawing/2014/main" xmlns="" id="{48018DE8-E833-4D5A-B1DA-A006E13A431F}"/>
                </a:ext>
              </a:extLst>
            </p:cNvPr>
            <p:cNvSpPr txBox="1">
              <a:spLocks noChangeArrowheads="1"/>
            </p:cNvSpPr>
            <p:nvPr/>
          </p:nvSpPr>
          <p:spPr bwMode="auto">
            <a:xfrm>
              <a:off x="1632" y="2880"/>
              <a:ext cx="4032" cy="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800" b="0"/>
                <a:t>	Similarly,</a:t>
              </a:r>
            </a:p>
            <a:p>
              <a:pPr eaLnBrk="1" hangingPunct="1"/>
              <a:r>
                <a:rPr lang="en-US" altLang="en-US" sz="2800" b="0"/>
                <a:t>		</a:t>
              </a:r>
              <a:r>
                <a:rPr lang="en-US" altLang="en-US" sz="3200" i="1"/>
                <a:t>d</a:t>
              </a:r>
              <a:r>
                <a:rPr lang="en-US" altLang="en-US" sz="3200" i="1" baseline="-25000"/>
                <a:t>jc</a:t>
              </a:r>
              <a:r>
                <a:rPr lang="en-US" altLang="en-US" sz="3200" i="1"/>
                <a:t> = (D</a:t>
              </a:r>
              <a:r>
                <a:rPr lang="en-US" altLang="en-US" sz="3200" i="1" baseline="-25000"/>
                <a:t>ij</a:t>
              </a:r>
              <a:r>
                <a:rPr lang="en-US" altLang="en-US" sz="3200" i="1"/>
                <a:t> + D</a:t>
              </a:r>
              <a:r>
                <a:rPr lang="en-US" altLang="en-US" sz="3200" i="1" baseline="-25000"/>
                <a:t>jk</a:t>
              </a:r>
              <a:r>
                <a:rPr lang="en-US" altLang="en-US" sz="3200" i="1"/>
                <a:t> – D</a:t>
              </a:r>
              <a:r>
                <a:rPr lang="en-US" altLang="en-US" sz="3200" i="1" baseline="-25000"/>
                <a:t>ik</a:t>
              </a:r>
              <a:r>
                <a:rPr lang="en-US" altLang="en-US" sz="3200" i="1"/>
                <a:t>)/2</a:t>
              </a:r>
            </a:p>
            <a:p>
              <a:pPr eaLnBrk="1" hangingPunct="1"/>
              <a:r>
                <a:rPr lang="en-US" altLang="en-US" sz="3200" i="1"/>
                <a:t>		d</a:t>
              </a:r>
              <a:r>
                <a:rPr lang="en-US" altLang="en-US" sz="3200" i="1" baseline="-25000"/>
                <a:t>kc</a:t>
              </a:r>
              <a:r>
                <a:rPr lang="en-US" altLang="en-US" sz="3200" i="1"/>
                <a:t> = (D</a:t>
              </a:r>
              <a:r>
                <a:rPr lang="en-US" altLang="en-US" sz="3200" i="1" baseline="-25000"/>
                <a:t>ki</a:t>
              </a:r>
              <a:r>
                <a:rPr lang="en-US" altLang="en-US" sz="3200" i="1"/>
                <a:t> + D</a:t>
              </a:r>
              <a:r>
                <a:rPr lang="en-US" altLang="en-US" sz="3200" i="1" baseline="-25000"/>
                <a:t>kj</a:t>
              </a:r>
              <a:r>
                <a:rPr lang="en-US" altLang="en-US" sz="3200" i="1"/>
                <a:t> – D</a:t>
              </a:r>
              <a:r>
                <a:rPr lang="en-US" altLang="en-US" sz="3200" i="1" baseline="-25000"/>
                <a:t>ij</a:t>
              </a:r>
              <a:r>
                <a:rPr lang="en-US" altLang="en-US" sz="3200" i="1"/>
                <a:t>)/2</a:t>
              </a: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xmlns="" id="{48E3B33B-87AE-476F-9CC3-1A3CCD10DB13}"/>
              </a:ext>
            </a:extLst>
          </p:cNvPr>
          <p:cNvSpPr>
            <a:spLocks noGrp="1" noChangeArrowheads="1"/>
          </p:cNvSpPr>
          <p:nvPr>
            <p:ph type="title"/>
          </p:nvPr>
        </p:nvSpPr>
        <p:spPr/>
        <p:txBody>
          <a:bodyPr/>
          <a:lstStyle/>
          <a:p>
            <a:pPr eaLnBrk="1" hangingPunct="1"/>
            <a:r>
              <a:rPr lang="en-US" altLang="en-US"/>
              <a:t>Trees with &gt; 3 Leaves</a:t>
            </a:r>
          </a:p>
        </p:txBody>
      </p:sp>
      <p:sp>
        <p:nvSpPr>
          <p:cNvPr id="41987" name="Rectangle 3">
            <a:extLst>
              <a:ext uri="{FF2B5EF4-FFF2-40B4-BE49-F238E27FC236}">
                <a16:creationId xmlns:a16="http://schemas.microsoft.com/office/drawing/2014/main" xmlns="" id="{E1D6AB83-A31E-47F8-8590-9C9FD155801C}"/>
              </a:ext>
            </a:extLst>
          </p:cNvPr>
          <p:cNvSpPr>
            <a:spLocks noGrp="1" noChangeArrowheads="1"/>
          </p:cNvSpPr>
          <p:nvPr>
            <p:ph type="body" idx="1"/>
          </p:nvPr>
        </p:nvSpPr>
        <p:spPr/>
        <p:txBody>
          <a:bodyPr/>
          <a:lstStyle/>
          <a:p>
            <a:pPr eaLnBrk="1" hangingPunct="1"/>
            <a:r>
              <a:rPr lang="en-US" altLang="en-US"/>
              <a:t>A degree-3 tree with </a:t>
            </a:r>
            <a:r>
              <a:rPr lang="en-US" altLang="en-US" i="1"/>
              <a:t>n</a:t>
            </a:r>
            <a:r>
              <a:rPr lang="en-US" altLang="en-US"/>
              <a:t> leaves has </a:t>
            </a:r>
            <a:r>
              <a:rPr lang="en-US" altLang="en-US" i="1"/>
              <a:t>2n-3 </a:t>
            </a:r>
            <a:r>
              <a:rPr lang="en-US" altLang="en-US"/>
              <a:t>edges</a:t>
            </a:r>
          </a:p>
          <a:p>
            <a:pPr eaLnBrk="1" hangingPunct="1"/>
            <a:endParaRPr lang="en-US" altLang="en-US"/>
          </a:p>
          <a:p>
            <a:pPr eaLnBrk="1" hangingPunct="1"/>
            <a:r>
              <a:rPr lang="en-US" altLang="en-US"/>
              <a:t>This means fitting a </a:t>
            </a:r>
            <a:r>
              <a:rPr lang="en-US" altLang="en-US" b="1"/>
              <a:t>given</a:t>
            </a:r>
            <a:r>
              <a:rPr lang="en-US" altLang="en-US"/>
              <a:t> tree to a distance matrix </a:t>
            </a:r>
            <a:r>
              <a:rPr lang="en-US" altLang="en-US" i="1"/>
              <a:t>D</a:t>
            </a:r>
            <a:r>
              <a:rPr lang="en-US" altLang="en-US"/>
              <a:t> requires solving a system of “n choose 2” equations with  </a:t>
            </a:r>
            <a:r>
              <a:rPr lang="en-US" altLang="en-US" i="1"/>
              <a:t>2n-3</a:t>
            </a:r>
            <a:r>
              <a:rPr lang="en-US" altLang="en-US"/>
              <a:t> variables</a:t>
            </a:r>
          </a:p>
          <a:p>
            <a:pPr eaLnBrk="1" hangingPunct="1"/>
            <a:endParaRPr lang="en-US" altLang="en-US"/>
          </a:p>
          <a:p>
            <a:pPr eaLnBrk="1" hangingPunct="1"/>
            <a:r>
              <a:rPr lang="en-US" altLang="en-US"/>
              <a:t>This is not always possible to solve for </a:t>
            </a:r>
            <a:r>
              <a:rPr lang="en-US" altLang="en-US" i="1"/>
              <a:t>n</a:t>
            </a:r>
            <a:r>
              <a:rPr lang="en-US" altLang="en-US"/>
              <a:t> &gt; 3</a:t>
            </a:r>
          </a:p>
          <a:p>
            <a:pPr eaLnBrk="1" hangingPunct="1"/>
            <a:endParaRPr lang="en-US"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xmlns="" id="{5FBE8EEB-4733-4B76-AEC6-0D95E17853D8}"/>
              </a:ext>
            </a:extLst>
          </p:cNvPr>
          <p:cNvSpPr>
            <a:spLocks noGrp="1" noChangeArrowheads="1"/>
          </p:cNvSpPr>
          <p:nvPr>
            <p:ph type="title"/>
          </p:nvPr>
        </p:nvSpPr>
        <p:spPr/>
        <p:txBody>
          <a:bodyPr/>
          <a:lstStyle/>
          <a:p>
            <a:pPr eaLnBrk="1" hangingPunct="1"/>
            <a:r>
              <a:rPr lang="en-US" altLang="en-US"/>
              <a:t>Additive Distance Matrices</a:t>
            </a:r>
          </a:p>
        </p:txBody>
      </p:sp>
      <p:pic>
        <p:nvPicPr>
          <p:cNvPr id="43011" name="Picture 4">
            <a:extLst>
              <a:ext uri="{FF2B5EF4-FFF2-40B4-BE49-F238E27FC236}">
                <a16:creationId xmlns:a16="http://schemas.microsoft.com/office/drawing/2014/main" xmlns="" id="{16467954-BFE5-449A-99B5-E52D99DC40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209800"/>
            <a:ext cx="4724400" cy="206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2" name="Text Box 5">
            <a:extLst>
              <a:ext uri="{FF2B5EF4-FFF2-40B4-BE49-F238E27FC236}">
                <a16:creationId xmlns:a16="http://schemas.microsoft.com/office/drawing/2014/main" xmlns="" id="{D8521B4D-8D80-4BB8-9C4E-6EA039E50E3F}"/>
              </a:ext>
            </a:extLst>
          </p:cNvPr>
          <p:cNvSpPr txBox="1">
            <a:spLocks noChangeArrowheads="1"/>
          </p:cNvSpPr>
          <p:nvPr/>
        </p:nvSpPr>
        <p:spPr bwMode="auto">
          <a:xfrm>
            <a:off x="457200" y="2495550"/>
            <a:ext cx="33528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accent1"/>
              </a:buClr>
            </a:pPr>
            <a:r>
              <a:rPr lang="en-US" altLang="en-US" sz="2800" b="0"/>
              <a:t>Matrix </a:t>
            </a:r>
            <a:r>
              <a:rPr lang="en-US" altLang="en-US" sz="2800" b="0" i="1"/>
              <a:t>D</a:t>
            </a:r>
            <a:r>
              <a:rPr lang="en-US" altLang="en-US" sz="2800" b="0"/>
              <a:t> is ADDITIVE if there exists a tree </a:t>
            </a:r>
            <a:r>
              <a:rPr lang="en-US" altLang="en-US" sz="2800" b="0" i="1"/>
              <a:t>T</a:t>
            </a:r>
            <a:r>
              <a:rPr lang="en-US" altLang="en-US" sz="2800" b="0"/>
              <a:t> with </a:t>
            </a:r>
            <a:r>
              <a:rPr lang="en-US" altLang="en-US" sz="2800" b="0" i="1"/>
              <a:t>d</a:t>
            </a:r>
            <a:r>
              <a:rPr lang="en-US" altLang="en-US" sz="2800" b="0" i="1" baseline="-25000"/>
              <a:t>ij</a:t>
            </a:r>
            <a:r>
              <a:rPr lang="en-US" altLang="en-US" sz="2800" b="0"/>
              <a:t>(</a:t>
            </a:r>
            <a:r>
              <a:rPr lang="en-US" altLang="en-US" sz="2800" b="0" i="1"/>
              <a:t>T</a:t>
            </a:r>
            <a:r>
              <a:rPr lang="en-US" altLang="en-US" sz="2800" b="0"/>
              <a:t>) = </a:t>
            </a:r>
            <a:r>
              <a:rPr lang="en-US" altLang="en-US" sz="2800" b="0" i="1"/>
              <a:t>D</a:t>
            </a:r>
            <a:r>
              <a:rPr lang="en-US" altLang="en-US" sz="2800" b="0" i="1" baseline="-25000"/>
              <a:t>ij</a:t>
            </a:r>
          </a:p>
        </p:txBody>
      </p:sp>
      <p:sp>
        <p:nvSpPr>
          <p:cNvPr id="43013" name="Text Box 6">
            <a:extLst>
              <a:ext uri="{FF2B5EF4-FFF2-40B4-BE49-F238E27FC236}">
                <a16:creationId xmlns:a16="http://schemas.microsoft.com/office/drawing/2014/main" xmlns="" id="{990EED36-B564-4831-9BA5-E8B59FF0659A}"/>
              </a:ext>
            </a:extLst>
          </p:cNvPr>
          <p:cNvSpPr txBox="1">
            <a:spLocks noChangeArrowheads="1"/>
          </p:cNvSpPr>
          <p:nvPr/>
        </p:nvSpPr>
        <p:spPr bwMode="auto">
          <a:xfrm>
            <a:off x="457200" y="4724400"/>
            <a:ext cx="2971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0"/>
              <a:t>NON-ADDITIVE otherwise</a:t>
            </a:r>
          </a:p>
        </p:txBody>
      </p:sp>
      <p:pic>
        <p:nvPicPr>
          <p:cNvPr id="43014" name="Picture 7">
            <a:extLst>
              <a:ext uri="{FF2B5EF4-FFF2-40B4-BE49-F238E27FC236}">
                <a16:creationId xmlns:a16="http://schemas.microsoft.com/office/drawing/2014/main" xmlns="" id="{5FB580F5-5D5A-47C0-A0A0-02B2E3A3BF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572000"/>
            <a:ext cx="34290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5" name="AutoShape 8">
            <a:extLst>
              <a:ext uri="{FF2B5EF4-FFF2-40B4-BE49-F238E27FC236}">
                <a16:creationId xmlns:a16="http://schemas.microsoft.com/office/drawing/2014/main" xmlns="" id="{6F4AC9B9-514B-4CC6-B1E0-3A27C92C1439}"/>
              </a:ext>
            </a:extLst>
          </p:cNvPr>
          <p:cNvSpPr>
            <a:spLocks noChangeArrowheads="1"/>
          </p:cNvSpPr>
          <p:nvPr/>
        </p:nvSpPr>
        <p:spPr bwMode="auto">
          <a:xfrm>
            <a:off x="2438400" y="5257800"/>
            <a:ext cx="914400" cy="304800"/>
          </a:xfrm>
          <a:prstGeom prst="rightArrow">
            <a:avLst>
              <a:gd name="adj1" fmla="val 50000"/>
              <a:gd name="adj2" fmla="val 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16" name="AutoShape 9">
            <a:extLst>
              <a:ext uri="{FF2B5EF4-FFF2-40B4-BE49-F238E27FC236}">
                <a16:creationId xmlns:a16="http://schemas.microsoft.com/office/drawing/2014/main" xmlns="" id="{0DA6D80C-6833-482C-BEC1-1B4EBAFF7B8F}"/>
              </a:ext>
            </a:extLst>
          </p:cNvPr>
          <p:cNvSpPr>
            <a:spLocks noChangeArrowheads="1"/>
          </p:cNvSpPr>
          <p:nvPr/>
        </p:nvSpPr>
        <p:spPr bwMode="auto">
          <a:xfrm>
            <a:off x="2514600" y="2667000"/>
            <a:ext cx="914400" cy="304800"/>
          </a:xfrm>
          <a:prstGeom prst="rightArrow">
            <a:avLst>
              <a:gd name="adj1" fmla="val 50000"/>
              <a:gd name="adj2" fmla="val 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xmlns="" id="{4CBDE711-E1C5-4DEB-9E48-87B516DE85BB}"/>
              </a:ext>
            </a:extLst>
          </p:cNvPr>
          <p:cNvSpPr>
            <a:spLocks noGrp="1" noChangeArrowheads="1"/>
          </p:cNvSpPr>
          <p:nvPr>
            <p:ph type="title"/>
          </p:nvPr>
        </p:nvSpPr>
        <p:spPr>
          <a:xfrm>
            <a:off x="457200" y="533400"/>
            <a:ext cx="8458200" cy="884238"/>
          </a:xfrm>
        </p:spPr>
        <p:txBody>
          <a:bodyPr/>
          <a:lstStyle/>
          <a:p>
            <a:pPr eaLnBrk="1" hangingPunct="1"/>
            <a:r>
              <a:rPr lang="en-US" altLang="en-US" sz="3200"/>
              <a:t>Distance Based Phylogenetic Reconstruction</a:t>
            </a:r>
          </a:p>
        </p:txBody>
      </p:sp>
      <p:sp>
        <p:nvSpPr>
          <p:cNvPr id="44035" name="Rectangle 3">
            <a:extLst>
              <a:ext uri="{FF2B5EF4-FFF2-40B4-BE49-F238E27FC236}">
                <a16:creationId xmlns:a16="http://schemas.microsoft.com/office/drawing/2014/main" xmlns="" id="{0B709D99-5713-40A2-8417-28F3AD848468}"/>
              </a:ext>
            </a:extLst>
          </p:cNvPr>
          <p:cNvSpPr>
            <a:spLocks noGrp="1" noChangeArrowheads="1"/>
          </p:cNvSpPr>
          <p:nvPr>
            <p:ph type="body" idx="1"/>
          </p:nvPr>
        </p:nvSpPr>
        <p:spPr/>
        <p:txBody>
          <a:bodyPr/>
          <a:lstStyle/>
          <a:p>
            <a:pPr eaLnBrk="1" hangingPunct="1"/>
            <a:r>
              <a:rPr lang="en-US" altLang="en-US" u="sng"/>
              <a:t>Goal</a:t>
            </a:r>
            <a:r>
              <a:rPr lang="en-US" altLang="en-US"/>
              <a:t>: Reconstruct an evolutionary tree from a distance matrix</a:t>
            </a:r>
          </a:p>
          <a:p>
            <a:pPr eaLnBrk="1" hangingPunct="1"/>
            <a:r>
              <a:rPr lang="en-US" altLang="en-US" u="sng"/>
              <a:t>Input</a:t>
            </a:r>
            <a:r>
              <a:rPr lang="en-US" altLang="en-US"/>
              <a:t>: </a:t>
            </a:r>
            <a:r>
              <a:rPr lang="en-US" altLang="en-US" i="1"/>
              <a:t>n</a:t>
            </a:r>
            <a:r>
              <a:rPr lang="en-US" altLang="en-US"/>
              <a:t> x </a:t>
            </a:r>
            <a:r>
              <a:rPr lang="en-US" altLang="en-US" i="1"/>
              <a:t>n</a:t>
            </a:r>
            <a:r>
              <a:rPr lang="en-US" altLang="en-US"/>
              <a:t> distance matrix </a:t>
            </a:r>
            <a:r>
              <a:rPr lang="en-US" altLang="en-US" i="1"/>
              <a:t>D</a:t>
            </a:r>
            <a:endParaRPr lang="en-US" altLang="en-US" i="1" baseline="-25000"/>
          </a:p>
          <a:p>
            <a:pPr eaLnBrk="1" hangingPunct="1"/>
            <a:r>
              <a:rPr lang="en-US" altLang="en-US" u="sng"/>
              <a:t>Output</a:t>
            </a:r>
            <a:r>
              <a:rPr lang="en-US" altLang="en-US"/>
              <a:t>: weighted tree </a:t>
            </a:r>
            <a:r>
              <a:rPr lang="en-US" altLang="en-US" i="1"/>
              <a:t>T</a:t>
            </a:r>
            <a:r>
              <a:rPr lang="en-US" altLang="en-US"/>
              <a:t> with </a:t>
            </a:r>
            <a:r>
              <a:rPr lang="en-US" altLang="en-US" i="1"/>
              <a:t>n</a:t>
            </a:r>
            <a:r>
              <a:rPr lang="en-US" altLang="en-US"/>
              <a:t> leaves fitting </a:t>
            </a:r>
            <a:r>
              <a:rPr lang="en-US" altLang="en-US" i="1"/>
              <a:t>D</a:t>
            </a:r>
          </a:p>
          <a:p>
            <a:pPr eaLnBrk="1" hangingPunct="1"/>
            <a:endParaRPr lang="en-US" altLang="en-US"/>
          </a:p>
          <a:p>
            <a:pPr eaLnBrk="1" hangingPunct="1"/>
            <a:r>
              <a:rPr lang="en-US" altLang="en-US"/>
              <a:t>If </a:t>
            </a:r>
            <a:r>
              <a:rPr lang="en-US" altLang="en-US" i="1"/>
              <a:t>D</a:t>
            </a:r>
            <a:r>
              <a:rPr lang="en-US" altLang="en-US"/>
              <a:t> is additive, this problem has a solution and there is a simple algorithm to solve it</a:t>
            </a:r>
          </a:p>
          <a:p>
            <a:pPr eaLnBrk="1" hangingPunct="1"/>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2794EA-B714-4BF8-8CA3-76AB6E40452F}"/>
              </a:ext>
            </a:extLst>
          </p:cNvPr>
          <p:cNvSpPr>
            <a:spLocks noGrp="1"/>
          </p:cNvSpPr>
          <p:nvPr>
            <p:ph type="title"/>
          </p:nvPr>
        </p:nvSpPr>
        <p:spPr>
          <a:xfrm>
            <a:off x="1960418" y="1676400"/>
            <a:ext cx="6248400" cy="228600"/>
          </a:xfrm>
        </p:spPr>
        <p:txBody>
          <a:bodyPr/>
          <a:lstStyle/>
          <a:p>
            <a:r>
              <a:rPr lang="en-US" dirty="0"/>
              <a:t>DNA Test</a:t>
            </a:r>
            <a:r>
              <a:rPr lang="en-US" baseline="0" dirty="0"/>
              <a:t> Finally Reveals</a:t>
            </a:r>
            <a:r>
              <a:rPr lang="en-US" dirty="0"/>
              <a:t> What Emaciated ‘Mystery Animal’ Is After It Was Rescued Last Month</a:t>
            </a:r>
          </a:p>
        </p:txBody>
      </p:sp>
      <p:pic>
        <p:nvPicPr>
          <p:cNvPr id="8194" name="Content Placeholder 3">
            <a:extLst>
              <a:ext uri="{FF2B5EF4-FFF2-40B4-BE49-F238E27FC236}">
                <a16:creationId xmlns:a16="http://schemas.microsoft.com/office/drawing/2014/main" xmlns="" id="{18B52627-4615-48DF-9AD7-DC2A76BEEC5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639762"/>
            <a:ext cx="7146925" cy="5281613"/>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xmlns="" id="{719DE03A-777F-4B62-91D5-D3B4B080F5EA}"/>
              </a:ext>
            </a:extLst>
          </p:cNvPr>
          <p:cNvSpPr>
            <a:spLocks noGrp="1" noChangeArrowheads="1"/>
          </p:cNvSpPr>
          <p:nvPr>
            <p:ph type="title"/>
          </p:nvPr>
        </p:nvSpPr>
        <p:spPr>
          <a:xfrm>
            <a:off x="457200" y="533400"/>
            <a:ext cx="8686800" cy="884238"/>
          </a:xfrm>
        </p:spPr>
        <p:txBody>
          <a:bodyPr/>
          <a:lstStyle/>
          <a:p>
            <a:pPr eaLnBrk="1" hangingPunct="1"/>
            <a:r>
              <a:rPr lang="en-US" altLang="en-US" sz="3000"/>
              <a:t>Using Neighboring Leaves to Construct the Tree</a:t>
            </a:r>
          </a:p>
        </p:txBody>
      </p:sp>
      <p:sp>
        <p:nvSpPr>
          <p:cNvPr id="210948" name="Rectangle 4">
            <a:extLst>
              <a:ext uri="{FF2B5EF4-FFF2-40B4-BE49-F238E27FC236}">
                <a16:creationId xmlns:a16="http://schemas.microsoft.com/office/drawing/2014/main" xmlns="" id="{8E42D36C-05BC-4233-B0AC-76A5CB927BE9}"/>
              </a:ext>
            </a:extLst>
          </p:cNvPr>
          <p:cNvSpPr>
            <a:spLocks noGrp="1" noChangeArrowheads="1"/>
          </p:cNvSpPr>
          <p:nvPr>
            <p:ph type="body" sz="half" idx="1"/>
          </p:nvPr>
        </p:nvSpPr>
        <p:spPr>
          <a:xfrm>
            <a:off x="304800" y="1524000"/>
            <a:ext cx="8686800" cy="2362200"/>
          </a:xfrm>
          <a:noFill/>
        </p:spPr>
        <p:txBody>
          <a:bodyPr/>
          <a:lstStyle/>
          <a:p>
            <a:pPr eaLnBrk="1" hangingPunct="1">
              <a:lnSpc>
                <a:spcPct val="90000"/>
              </a:lnSpc>
            </a:pPr>
            <a:r>
              <a:rPr lang="en-US" altLang="en-US" sz="2800"/>
              <a:t>Find </a:t>
            </a:r>
            <a:r>
              <a:rPr lang="en-US" altLang="en-US" sz="2800" b="1" i="1"/>
              <a:t>neighboring leaves</a:t>
            </a:r>
            <a:r>
              <a:rPr lang="en-US" altLang="en-US" sz="2800"/>
              <a:t> </a:t>
            </a:r>
            <a:r>
              <a:rPr lang="en-US" altLang="en-US" sz="2800" i="1"/>
              <a:t>i</a:t>
            </a:r>
            <a:r>
              <a:rPr lang="en-US" altLang="en-US" sz="2800"/>
              <a:t> and </a:t>
            </a:r>
            <a:r>
              <a:rPr lang="en-US" altLang="en-US" sz="2800" i="1"/>
              <a:t>j</a:t>
            </a:r>
            <a:r>
              <a:rPr lang="en-US" altLang="en-US" sz="2800"/>
              <a:t> with parent </a:t>
            </a:r>
            <a:r>
              <a:rPr lang="en-US" altLang="en-US" sz="2800" i="1"/>
              <a:t>k</a:t>
            </a:r>
          </a:p>
          <a:p>
            <a:pPr eaLnBrk="1" hangingPunct="1">
              <a:lnSpc>
                <a:spcPct val="90000"/>
              </a:lnSpc>
            </a:pPr>
            <a:r>
              <a:rPr lang="en-US" altLang="en-US" sz="2800"/>
              <a:t>Remove the rows and columns of </a:t>
            </a:r>
            <a:r>
              <a:rPr lang="en-US" altLang="en-US" sz="2800" i="1"/>
              <a:t>i</a:t>
            </a:r>
            <a:r>
              <a:rPr lang="en-US" altLang="en-US" sz="2800"/>
              <a:t> and </a:t>
            </a:r>
            <a:r>
              <a:rPr lang="en-US" altLang="en-US" sz="2800" i="1"/>
              <a:t>j</a:t>
            </a:r>
          </a:p>
          <a:p>
            <a:pPr eaLnBrk="1" hangingPunct="1">
              <a:lnSpc>
                <a:spcPct val="90000"/>
              </a:lnSpc>
            </a:pPr>
            <a:r>
              <a:rPr lang="en-US" altLang="en-US" sz="2800"/>
              <a:t>Add a new row and column corresponding to </a:t>
            </a:r>
            <a:r>
              <a:rPr lang="en-US" altLang="en-US" sz="2800" i="1"/>
              <a:t>k</a:t>
            </a:r>
            <a:r>
              <a:rPr lang="en-US" altLang="en-US" sz="2800"/>
              <a:t>, where the distance from </a:t>
            </a:r>
            <a:r>
              <a:rPr lang="en-US" altLang="en-US" sz="2800" i="1"/>
              <a:t>k</a:t>
            </a:r>
            <a:r>
              <a:rPr lang="en-US" altLang="en-US" sz="2800"/>
              <a:t> to any other leaf </a:t>
            </a:r>
            <a:r>
              <a:rPr lang="en-US" altLang="en-US" sz="2800" i="1"/>
              <a:t>m</a:t>
            </a:r>
            <a:r>
              <a:rPr lang="en-US" altLang="en-US" sz="2800"/>
              <a:t> can be computed as:</a:t>
            </a:r>
          </a:p>
          <a:p>
            <a:pPr lvl="1" eaLnBrk="1" hangingPunct="1">
              <a:lnSpc>
                <a:spcPct val="90000"/>
              </a:lnSpc>
            </a:pPr>
            <a:endParaRPr lang="en-US" altLang="en-US" sz="2800"/>
          </a:p>
        </p:txBody>
      </p:sp>
      <p:sp>
        <p:nvSpPr>
          <p:cNvPr id="210949" name="Text Box 5">
            <a:extLst>
              <a:ext uri="{FF2B5EF4-FFF2-40B4-BE49-F238E27FC236}">
                <a16:creationId xmlns:a16="http://schemas.microsoft.com/office/drawing/2014/main" xmlns="" id="{CE4718C3-98BB-42EB-92DB-9EB5BE0AF038}"/>
              </a:ext>
            </a:extLst>
          </p:cNvPr>
          <p:cNvSpPr txBox="1">
            <a:spLocks noChangeArrowheads="1"/>
          </p:cNvSpPr>
          <p:nvPr/>
        </p:nvSpPr>
        <p:spPr bwMode="auto">
          <a:xfrm>
            <a:off x="228600" y="4267200"/>
            <a:ext cx="4267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600" b="0" i="1">
                <a:latin typeface="Lucida Sans Unicode" panose="020B0602030504020204" pitchFamily="34" charset="0"/>
              </a:rPr>
              <a:t>D</a:t>
            </a:r>
            <a:r>
              <a:rPr lang="en-US" altLang="en-US" sz="2600" b="0" i="1" baseline="-25000">
                <a:latin typeface="Lucida Sans Unicode" panose="020B0602030504020204" pitchFamily="34" charset="0"/>
              </a:rPr>
              <a:t>km</a:t>
            </a:r>
            <a:r>
              <a:rPr lang="en-US" altLang="en-US" sz="2600" b="0" i="1">
                <a:latin typeface="Lucida Sans Unicode" panose="020B0602030504020204" pitchFamily="34" charset="0"/>
              </a:rPr>
              <a:t> = (D</a:t>
            </a:r>
            <a:r>
              <a:rPr lang="en-US" altLang="en-US" sz="2600" b="0" i="1" baseline="-25000">
                <a:latin typeface="Lucida Sans Unicode" panose="020B0602030504020204" pitchFamily="34" charset="0"/>
              </a:rPr>
              <a:t>im</a:t>
            </a:r>
            <a:r>
              <a:rPr lang="en-US" altLang="en-US" sz="2600" b="0" i="1">
                <a:latin typeface="Lucida Sans Unicode" panose="020B0602030504020204" pitchFamily="34" charset="0"/>
              </a:rPr>
              <a:t> + D</a:t>
            </a:r>
            <a:r>
              <a:rPr lang="en-US" altLang="en-US" sz="2600" b="0" i="1" baseline="-25000">
                <a:latin typeface="Lucida Sans Unicode" panose="020B0602030504020204" pitchFamily="34" charset="0"/>
              </a:rPr>
              <a:t>jm</a:t>
            </a:r>
            <a:r>
              <a:rPr lang="en-US" altLang="en-US" sz="2600" b="0" i="1">
                <a:latin typeface="Lucida Sans Unicode" panose="020B0602030504020204" pitchFamily="34" charset="0"/>
              </a:rPr>
              <a:t> – D</a:t>
            </a:r>
            <a:r>
              <a:rPr lang="en-US" altLang="en-US" sz="2600" b="0" i="1" baseline="-25000">
                <a:latin typeface="Lucida Sans Unicode" panose="020B0602030504020204" pitchFamily="34" charset="0"/>
              </a:rPr>
              <a:t>ij</a:t>
            </a:r>
            <a:r>
              <a:rPr lang="en-US" altLang="en-US" sz="2600" b="0" i="1">
                <a:latin typeface="Lucida Sans Unicode" panose="020B0602030504020204" pitchFamily="34" charset="0"/>
              </a:rPr>
              <a:t>)/2</a:t>
            </a:r>
          </a:p>
        </p:txBody>
      </p:sp>
      <p:pic>
        <p:nvPicPr>
          <p:cNvPr id="210951" name="Picture 7">
            <a:extLst>
              <a:ext uri="{FF2B5EF4-FFF2-40B4-BE49-F238E27FC236}">
                <a16:creationId xmlns:a16="http://schemas.microsoft.com/office/drawing/2014/main" xmlns="" id="{746BD252-1C1A-4A53-9B52-6A454E5861CE}"/>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4262438" y="3484563"/>
            <a:ext cx="4348162" cy="2392362"/>
          </a:xfrm>
          <a:noFill/>
        </p:spPr>
      </p:pic>
      <p:graphicFrame>
        <p:nvGraphicFramePr>
          <p:cNvPr id="210952" name="Object 8">
            <a:extLst>
              <a:ext uri="{FF2B5EF4-FFF2-40B4-BE49-F238E27FC236}">
                <a16:creationId xmlns:a16="http://schemas.microsoft.com/office/drawing/2014/main" xmlns="" id="{53BB5D1E-7157-4112-9662-B43C23A434FC}"/>
              </a:ext>
            </a:extLst>
          </p:cNvPr>
          <p:cNvGraphicFramePr>
            <a:graphicFrameLocks noGrp="1" noChangeAspect="1"/>
          </p:cNvGraphicFramePr>
          <p:nvPr>
            <p:ph sz="quarter" idx="4294967295"/>
          </p:nvPr>
        </p:nvGraphicFramePr>
        <p:xfrm>
          <a:off x="5334000" y="3276600"/>
          <a:ext cx="3175000" cy="2667000"/>
        </p:xfrm>
        <a:graphic>
          <a:graphicData uri="http://schemas.openxmlformats.org/presentationml/2006/ole">
            <mc:AlternateContent xmlns:mc="http://schemas.openxmlformats.org/markup-compatibility/2006">
              <mc:Choice xmlns:v="urn:schemas-microsoft-com:vml" Requires="v">
                <p:oleObj spid="_x0000_s45070" name="Bitmap Image" r:id="rId4" imgW="2266667" imgH="1771429" progId="Paint.Picture">
                  <p:embed/>
                </p:oleObj>
              </mc:Choice>
              <mc:Fallback>
                <p:oleObj name="Bitmap Image" r:id="rId4" imgW="2266667" imgH="1771429" progId="Paint.Picture">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3276600"/>
                        <a:ext cx="3175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0953" name="AutoShape 9">
            <a:extLst>
              <a:ext uri="{FF2B5EF4-FFF2-40B4-BE49-F238E27FC236}">
                <a16:creationId xmlns:a16="http://schemas.microsoft.com/office/drawing/2014/main" xmlns="" id="{37C0A1E2-3250-42E9-870E-FA16611485D5}"/>
              </a:ext>
            </a:extLst>
          </p:cNvPr>
          <p:cNvSpPr>
            <a:spLocks noChangeArrowheads="1"/>
          </p:cNvSpPr>
          <p:nvPr/>
        </p:nvSpPr>
        <p:spPr bwMode="auto">
          <a:xfrm rot="-2417529">
            <a:off x="4265613" y="5156200"/>
            <a:ext cx="1185862" cy="34607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954" name="AutoShape 10">
            <a:extLst>
              <a:ext uri="{FF2B5EF4-FFF2-40B4-BE49-F238E27FC236}">
                <a16:creationId xmlns:a16="http://schemas.microsoft.com/office/drawing/2014/main" xmlns="" id="{383360B9-2F3A-4CAA-A8BB-FECA1A7CE9F0}"/>
              </a:ext>
            </a:extLst>
          </p:cNvPr>
          <p:cNvSpPr>
            <a:spLocks noChangeArrowheads="1"/>
          </p:cNvSpPr>
          <p:nvPr/>
        </p:nvSpPr>
        <p:spPr bwMode="auto">
          <a:xfrm rot="2636710">
            <a:off x="4195763" y="3749675"/>
            <a:ext cx="1181100" cy="34607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955" name="Text Box 11">
            <a:extLst>
              <a:ext uri="{FF2B5EF4-FFF2-40B4-BE49-F238E27FC236}">
                <a16:creationId xmlns:a16="http://schemas.microsoft.com/office/drawing/2014/main" xmlns="" id="{50A3805E-C2D7-4B0E-9425-BE7364798C78}"/>
              </a:ext>
            </a:extLst>
          </p:cNvPr>
          <p:cNvSpPr txBox="1">
            <a:spLocks noChangeArrowheads="1"/>
          </p:cNvSpPr>
          <p:nvPr/>
        </p:nvSpPr>
        <p:spPr bwMode="auto">
          <a:xfrm>
            <a:off x="5257800" y="5105400"/>
            <a:ext cx="2819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0"/>
              <a:t>Compress </a:t>
            </a:r>
            <a:r>
              <a:rPr lang="en-US" altLang="en-US" sz="2000" b="0" i="1"/>
              <a:t>i</a:t>
            </a:r>
            <a:r>
              <a:rPr lang="en-US" altLang="en-US" sz="2000" b="0"/>
              <a:t> and</a:t>
            </a:r>
            <a:r>
              <a:rPr lang="en-US" altLang="en-US" sz="2000" b="0" i="1"/>
              <a:t> j</a:t>
            </a:r>
            <a:r>
              <a:rPr lang="en-US" altLang="en-US" sz="2000" b="0"/>
              <a:t> into </a:t>
            </a:r>
            <a:r>
              <a:rPr lang="en-US" altLang="en-US" sz="2000" b="0" i="1"/>
              <a:t>k</a:t>
            </a:r>
            <a:r>
              <a:rPr lang="en-US" altLang="en-US" sz="2000" b="0"/>
              <a:t>, and iterate algorithm for rest of tree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1094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10949"/>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21095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210953"/>
                                        </p:tgtEl>
                                        <p:attrNameLst>
                                          <p:attrName>style.visibility</p:attrName>
                                        </p:attrNameLst>
                                      </p:cBhvr>
                                      <p:to>
                                        <p:strVal val="visible"/>
                                      </p:to>
                                    </p:set>
                                  </p:childTnLst>
                                </p:cTn>
                              </p:par>
                            </p:childTnLst>
                          </p:cTn>
                        </p:par>
                        <p:par>
                          <p:cTn id="17" fill="hold" nodeType="afterGroup">
                            <p:stCondLst>
                              <p:cond delay="500"/>
                            </p:stCondLst>
                            <p:childTnLst>
                              <p:par>
                                <p:cTn id="18" presetID="1" presetClass="entr" presetSubtype="0" fill="hold" nodeType="afterEffect">
                                  <p:stCondLst>
                                    <p:cond delay="0"/>
                                  </p:stCondLst>
                                  <p:childTnLst>
                                    <p:set>
                                      <p:cBhvr>
                                        <p:cTn id="19" dur="1" fill="hold">
                                          <p:stCondLst>
                                            <p:cond delay="499"/>
                                          </p:stCondLst>
                                        </p:cTn>
                                        <p:tgtEl>
                                          <p:spTgt spid="210954"/>
                                        </p:tgtEl>
                                        <p:attrNameLst>
                                          <p:attrName>style.visibility</p:attrName>
                                        </p:attrNameLst>
                                      </p:cBhvr>
                                      <p:to>
                                        <p:strVal val="visible"/>
                                      </p:to>
                                    </p:set>
                                  </p:childTnLst>
                                </p:cTn>
                              </p:par>
                            </p:childTnLst>
                          </p:cTn>
                        </p:par>
                        <p:par>
                          <p:cTn id="20" fill="hold" nodeType="afterGroup">
                            <p:stCondLst>
                              <p:cond delay="1000"/>
                            </p:stCondLst>
                            <p:childTnLst>
                              <p:par>
                                <p:cTn id="21" presetID="1" presetClass="entr" presetSubtype="0" fill="hold" grpId="0" nodeType="afterEffect">
                                  <p:stCondLst>
                                    <p:cond delay="0"/>
                                  </p:stCondLst>
                                  <p:childTnLst>
                                    <p:set>
                                      <p:cBhvr>
                                        <p:cTn id="22" dur="1" fill="hold">
                                          <p:stCondLst>
                                            <p:cond delay="499"/>
                                          </p:stCondLst>
                                        </p:cTn>
                                        <p:tgtEl>
                                          <p:spTgt spid="210955"/>
                                        </p:tgtEl>
                                        <p:attrNameLst>
                                          <p:attrName>style.visibility</p:attrName>
                                        </p:attrNameLst>
                                      </p:cBhvr>
                                      <p:to>
                                        <p:strVal val="visible"/>
                                      </p:to>
                                    </p:set>
                                  </p:childTnLst>
                                </p:cTn>
                              </p:par>
                            </p:childTnLst>
                          </p:cTn>
                        </p:par>
                        <p:par>
                          <p:cTn id="23" fill="hold" nodeType="afterGroup">
                            <p:stCondLst>
                              <p:cond delay="1500"/>
                            </p:stCondLst>
                            <p:childTnLst>
                              <p:par>
                                <p:cTn id="24" presetID="1" presetClass="entr" presetSubtype="0" fill="hold" nodeType="afterEffect">
                                  <p:stCondLst>
                                    <p:cond delay="0"/>
                                  </p:stCondLst>
                                  <p:childTnLst>
                                    <p:set>
                                      <p:cBhvr>
                                        <p:cTn id="25" dur="1" fill="hold">
                                          <p:stCondLst>
                                            <p:cond delay="499"/>
                                          </p:stCondLst>
                                        </p:cTn>
                                        <p:tgtEl>
                                          <p:spTgt spid="2109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autoUpdateAnimBg="0"/>
      <p:bldP spid="210949" grpId="0" autoUpdateAnimBg="0"/>
      <p:bldP spid="210955"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xmlns="" id="{B6A83A25-7430-4CF2-81E7-26A997D4F71E}"/>
              </a:ext>
            </a:extLst>
          </p:cNvPr>
          <p:cNvSpPr>
            <a:spLocks noGrp="1" noChangeArrowheads="1"/>
          </p:cNvSpPr>
          <p:nvPr>
            <p:ph type="title"/>
          </p:nvPr>
        </p:nvSpPr>
        <p:spPr/>
        <p:txBody>
          <a:bodyPr/>
          <a:lstStyle/>
          <a:p>
            <a:pPr eaLnBrk="1" hangingPunct="1"/>
            <a:r>
              <a:rPr lang="en-US" altLang="en-US"/>
              <a:t>Finding Neighboring Leaves</a:t>
            </a:r>
          </a:p>
        </p:txBody>
      </p:sp>
      <p:sp>
        <p:nvSpPr>
          <p:cNvPr id="211972" name="Rectangle 4">
            <a:extLst>
              <a:ext uri="{FF2B5EF4-FFF2-40B4-BE49-F238E27FC236}">
                <a16:creationId xmlns:a16="http://schemas.microsoft.com/office/drawing/2014/main" xmlns="" id="{EFE194C6-A044-4965-A55C-C8565AFD139E}"/>
              </a:ext>
            </a:extLst>
          </p:cNvPr>
          <p:cNvSpPr>
            <a:spLocks noChangeArrowheads="1"/>
          </p:cNvSpPr>
          <p:nvPr/>
        </p:nvSpPr>
        <p:spPr bwMode="auto">
          <a:xfrm>
            <a:off x="457200" y="1524000"/>
            <a:ext cx="8458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Char char="•"/>
              <a:defRPr sz="3000">
                <a:solidFill>
                  <a:schemeClr val="tx1"/>
                </a:solidFill>
                <a:latin typeface="Arial" panose="020B0604020202020204" pitchFamily="34" charset="0"/>
                <a:cs typeface="Arial" panose="020B0604020202020204" pitchFamily="34" charset="0"/>
              </a:defRPr>
            </a:lvl1pPr>
            <a:lvl2pPr marL="669925" indent="-325438">
              <a:spcBef>
                <a:spcPct val="20000"/>
              </a:spcBef>
              <a:buClr>
                <a:schemeClr val="accent2"/>
              </a:buClr>
              <a:buChar char="•"/>
              <a:defRPr sz="2600">
                <a:solidFill>
                  <a:schemeClr val="tx1"/>
                </a:solidFill>
                <a:latin typeface="Arial" panose="020B0604020202020204" pitchFamily="34" charset="0"/>
                <a:cs typeface="Arial" panose="020B0604020202020204" pitchFamily="34" charset="0"/>
              </a:defRPr>
            </a:lvl2pPr>
            <a:lvl3pPr marL="1022350" indent="-350838">
              <a:spcBef>
                <a:spcPct val="20000"/>
              </a:spcBef>
              <a:buClr>
                <a:schemeClr val="accent1"/>
              </a:buClr>
              <a:buChar char="•"/>
              <a:defRPr sz="2200">
                <a:solidFill>
                  <a:schemeClr val="tx1"/>
                </a:solidFill>
                <a:latin typeface="Arial" panose="020B0604020202020204" pitchFamily="34" charset="0"/>
                <a:cs typeface="Arial" panose="020B0604020202020204" pitchFamily="34" charset="0"/>
              </a:defRPr>
            </a:lvl3pPr>
            <a:lvl4pPr marL="1339850" indent="-315913">
              <a:spcBef>
                <a:spcPct val="20000"/>
              </a:spcBef>
              <a:buClr>
                <a:schemeClr val="accent2"/>
              </a:buClr>
              <a:buChar char="•"/>
              <a:defRPr sz="2000">
                <a:solidFill>
                  <a:schemeClr val="tx1"/>
                </a:solidFill>
                <a:latin typeface="Arial" panose="020B0604020202020204" pitchFamily="34" charset="0"/>
                <a:cs typeface="Arial" panose="020B0604020202020204" pitchFamily="34" charset="0"/>
              </a:defRPr>
            </a:lvl4pPr>
            <a:lvl5pPr marL="1681163" indent="-339725">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5pPr>
            <a:lvl6pPr marL="2138363" indent="-339725" eaLnBrk="0" fontAlgn="base" hangingPunct="0">
              <a:spcBef>
                <a:spcPct val="20000"/>
              </a:spcBef>
              <a:spcAft>
                <a:spcPct val="0"/>
              </a:spcAft>
              <a:buClr>
                <a:schemeClr val="accent1"/>
              </a:buClr>
              <a:buChar char="•"/>
              <a:defRPr sz="2000">
                <a:solidFill>
                  <a:schemeClr val="tx1"/>
                </a:solidFill>
                <a:latin typeface="Arial" panose="020B0604020202020204" pitchFamily="34" charset="0"/>
                <a:cs typeface="Arial" panose="020B0604020202020204" pitchFamily="34" charset="0"/>
              </a:defRPr>
            </a:lvl6pPr>
            <a:lvl7pPr marL="2595563" indent="-339725" eaLnBrk="0" fontAlgn="base" hangingPunct="0">
              <a:spcBef>
                <a:spcPct val="20000"/>
              </a:spcBef>
              <a:spcAft>
                <a:spcPct val="0"/>
              </a:spcAft>
              <a:buClr>
                <a:schemeClr val="accent1"/>
              </a:buClr>
              <a:buChar char="•"/>
              <a:defRPr sz="2000">
                <a:solidFill>
                  <a:schemeClr val="tx1"/>
                </a:solidFill>
                <a:latin typeface="Arial" panose="020B0604020202020204" pitchFamily="34" charset="0"/>
                <a:cs typeface="Arial" panose="020B0604020202020204" pitchFamily="34" charset="0"/>
              </a:defRPr>
            </a:lvl7pPr>
            <a:lvl8pPr marL="3052763" indent="-339725" eaLnBrk="0" fontAlgn="base" hangingPunct="0">
              <a:spcBef>
                <a:spcPct val="20000"/>
              </a:spcBef>
              <a:spcAft>
                <a:spcPct val="0"/>
              </a:spcAft>
              <a:buClr>
                <a:schemeClr val="accent1"/>
              </a:buClr>
              <a:buChar char="•"/>
              <a:defRPr sz="2000">
                <a:solidFill>
                  <a:schemeClr val="tx1"/>
                </a:solidFill>
                <a:latin typeface="Arial" panose="020B0604020202020204" pitchFamily="34" charset="0"/>
                <a:cs typeface="Arial" panose="020B0604020202020204" pitchFamily="34" charset="0"/>
              </a:defRPr>
            </a:lvl8pPr>
            <a:lvl9pPr marL="3509963" indent="-339725" eaLnBrk="0" fontAlgn="base" hangingPunct="0">
              <a:spcBef>
                <a:spcPct val="20000"/>
              </a:spcBef>
              <a:spcAft>
                <a:spcPct val="0"/>
              </a:spcAft>
              <a:buClr>
                <a:schemeClr val="accent1"/>
              </a:buClr>
              <a:buChar char="•"/>
              <a:defRPr sz="2000">
                <a:solidFill>
                  <a:schemeClr val="tx1"/>
                </a:solidFill>
                <a:latin typeface="Arial" panose="020B0604020202020204" pitchFamily="34" charset="0"/>
                <a:cs typeface="Arial" panose="020B0604020202020204" pitchFamily="34" charset="0"/>
              </a:defRPr>
            </a:lvl9pPr>
          </a:lstStyle>
          <a:p>
            <a:pPr eaLnBrk="1" hangingPunct="1"/>
            <a:r>
              <a:rPr lang="en-US" altLang="en-US" b="0"/>
              <a:t>To find neighboring leaves we could simply select a pair of closest leaves</a:t>
            </a:r>
          </a:p>
        </p:txBody>
      </p:sp>
      <p:sp>
        <p:nvSpPr>
          <p:cNvPr id="211974" name="Text Box 6">
            <a:extLst>
              <a:ext uri="{FF2B5EF4-FFF2-40B4-BE49-F238E27FC236}">
                <a16:creationId xmlns:a16="http://schemas.microsoft.com/office/drawing/2014/main" xmlns="" id="{6F22449C-DE16-444D-8D67-21DDA5E1BDD7}"/>
              </a:ext>
            </a:extLst>
          </p:cNvPr>
          <p:cNvSpPr txBox="1">
            <a:spLocks noChangeArrowheads="1"/>
          </p:cNvSpPr>
          <p:nvPr/>
        </p:nvSpPr>
        <p:spPr bwMode="auto">
          <a:xfrm>
            <a:off x="609600" y="4572000"/>
            <a:ext cx="80772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accent1"/>
              </a:buClr>
            </a:pPr>
            <a:endParaRPr lang="en-US" altLang="en-US" sz="3000" b="0"/>
          </a:p>
          <a:p>
            <a:pPr eaLnBrk="1" hangingPunct="1">
              <a:spcBef>
                <a:spcPct val="20000"/>
              </a:spcBef>
              <a:buClr>
                <a:schemeClr val="accent1"/>
              </a:buClr>
              <a:buFontTx/>
              <a:buChar char="•"/>
            </a:pPr>
            <a:endParaRPr lang="en-US" altLang="en-US" sz="3000" b="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1197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nodePh="1">
                                  <p:stCondLst>
                                    <p:cond delay="0"/>
                                  </p:stCondLst>
                                  <p:endCondLst>
                                    <p:cond evt="begin" delay="0">
                                      <p:tn val="8"/>
                                    </p:cond>
                                  </p:endCondLst>
                                  <p:childTnLst>
                                    <p:set>
                                      <p:cBhvr>
                                        <p:cTn id="9" dur="1" fill="hold">
                                          <p:stCondLst>
                                            <p:cond delay="499"/>
                                          </p:stCondLst>
                                        </p:cTn>
                                        <p:tgtEl>
                                          <p:spTgt spid="2119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2" grpId="0" autoUpdateAnimBg="0"/>
      <p:bldP spid="211974"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xmlns="" id="{21B42F71-794E-4BB9-8949-092BC218E344}"/>
              </a:ext>
            </a:extLst>
          </p:cNvPr>
          <p:cNvSpPr>
            <a:spLocks noGrp="1" noChangeArrowheads="1"/>
          </p:cNvSpPr>
          <p:nvPr>
            <p:ph type="title"/>
          </p:nvPr>
        </p:nvSpPr>
        <p:spPr/>
        <p:txBody>
          <a:bodyPr/>
          <a:lstStyle/>
          <a:p>
            <a:pPr eaLnBrk="1" hangingPunct="1"/>
            <a:r>
              <a:rPr lang="en-US" altLang="en-US"/>
              <a:t>Finding Neighboring Leaves</a:t>
            </a:r>
          </a:p>
        </p:txBody>
      </p:sp>
      <p:sp>
        <p:nvSpPr>
          <p:cNvPr id="251907" name="Rectangle 3">
            <a:extLst>
              <a:ext uri="{FF2B5EF4-FFF2-40B4-BE49-F238E27FC236}">
                <a16:creationId xmlns:a16="http://schemas.microsoft.com/office/drawing/2014/main" xmlns="" id="{2588DAB0-ECE0-46E6-85CD-7F9B793933B0}"/>
              </a:ext>
            </a:extLst>
          </p:cNvPr>
          <p:cNvSpPr>
            <a:spLocks noChangeArrowheads="1"/>
          </p:cNvSpPr>
          <p:nvPr/>
        </p:nvSpPr>
        <p:spPr bwMode="auto">
          <a:xfrm>
            <a:off x="457200" y="1524000"/>
            <a:ext cx="8458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Char char="•"/>
              <a:defRPr sz="3000">
                <a:solidFill>
                  <a:schemeClr val="tx1"/>
                </a:solidFill>
                <a:latin typeface="Arial" panose="020B0604020202020204" pitchFamily="34" charset="0"/>
                <a:cs typeface="Arial" panose="020B0604020202020204" pitchFamily="34" charset="0"/>
              </a:defRPr>
            </a:lvl1pPr>
            <a:lvl2pPr marL="669925" indent="-325438">
              <a:spcBef>
                <a:spcPct val="20000"/>
              </a:spcBef>
              <a:buClr>
                <a:schemeClr val="accent2"/>
              </a:buClr>
              <a:buChar char="•"/>
              <a:defRPr sz="2600">
                <a:solidFill>
                  <a:schemeClr val="tx1"/>
                </a:solidFill>
                <a:latin typeface="Arial" panose="020B0604020202020204" pitchFamily="34" charset="0"/>
                <a:cs typeface="Arial" panose="020B0604020202020204" pitchFamily="34" charset="0"/>
              </a:defRPr>
            </a:lvl2pPr>
            <a:lvl3pPr marL="1022350" indent="-350838">
              <a:spcBef>
                <a:spcPct val="20000"/>
              </a:spcBef>
              <a:buClr>
                <a:schemeClr val="accent1"/>
              </a:buClr>
              <a:buChar char="•"/>
              <a:defRPr sz="2200">
                <a:solidFill>
                  <a:schemeClr val="tx1"/>
                </a:solidFill>
                <a:latin typeface="Arial" panose="020B0604020202020204" pitchFamily="34" charset="0"/>
                <a:cs typeface="Arial" panose="020B0604020202020204" pitchFamily="34" charset="0"/>
              </a:defRPr>
            </a:lvl3pPr>
            <a:lvl4pPr marL="1339850" indent="-315913">
              <a:spcBef>
                <a:spcPct val="20000"/>
              </a:spcBef>
              <a:buClr>
                <a:schemeClr val="accent2"/>
              </a:buClr>
              <a:buChar char="•"/>
              <a:defRPr sz="2000">
                <a:solidFill>
                  <a:schemeClr val="tx1"/>
                </a:solidFill>
                <a:latin typeface="Arial" panose="020B0604020202020204" pitchFamily="34" charset="0"/>
                <a:cs typeface="Arial" panose="020B0604020202020204" pitchFamily="34" charset="0"/>
              </a:defRPr>
            </a:lvl4pPr>
            <a:lvl5pPr marL="1681163" indent="-339725">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5pPr>
            <a:lvl6pPr marL="2138363" indent="-339725" eaLnBrk="0" fontAlgn="base" hangingPunct="0">
              <a:spcBef>
                <a:spcPct val="20000"/>
              </a:spcBef>
              <a:spcAft>
                <a:spcPct val="0"/>
              </a:spcAft>
              <a:buClr>
                <a:schemeClr val="accent1"/>
              </a:buClr>
              <a:buChar char="•"/>
              <a:defRPr sz="2000">
                <a:solidFill>
                  <a:schemeClr val="tx1"/>
                </a:solidFill>
                <a:latin typeface="Arial" panose="020B0604020202020204" pitchFamily="34" charset="0"/>
                <a:cs typeface="Arial" panose="020B0604020202020204" pitchFamily="34" charset="0"/>
              </a:defRPr>
            </a:lvl6pPr>
            <a:lvl7pPr marL="2595563" indent="-339725" eaLnBrk="0" fontAlgn="base" hangingPunct="0">
              <a:spcBef>
                <a:spcPct val="20000"/>
              </a:spcBef>
              <a:spcAft>
                <a:spcPct val="0"/>
              </a:spcAft>
              <a:buClr>
                <a:schemeClr val="accent1"/>
              </a:buClr>
              <a:buChar char="•"/>
              <a:defRPr sz="2000">
                <a:solidFill>
                  <a:schemeClr val="tx1"/>
                </a:solidFill>
                <a:latin typeface="Arial" panose="020B0604020202020204" pitchFamily="34" charset="0"/>
                <a:cs typeface="Arial" panose="020B0604020202020204" pitchFamily="34" charset="0"/>
              </a:defRPr>
            </a:lvl7pPr>
            <a:lvl8pPr marL="3052763" indent="-339725" eaLnBrk="0" fontAlgn="base" hangingPunct="0">
              <a:spcBef>
                <a:spcPct val="20000"/>
              </a:spcBef>
              <a:spcAft>
                <a:spcPct val="0"/>
              </a:spcAft>
              <a:buClr>
                <a:schemeClr val="accent1"/>
              </a:buClr>
              <a:buChar char="•"/>
              <a:defRPr sz="2000">
                <a:solidFill>
                  <a:schemeClr val="tx1"/>
                </a:solidFill>
                <a:latin typeface="Arial" panose="020B0604020202020204" pitchFamily="34" charset="0"/>
                <a:cs typeface="Arial" panose="020B0604020202020204" pitchFamily="34" charset="0"/>
              </a:defRPr>
            </a:lvl8pPr>
            <a:lvl9pPr marL="3509963" indent="-339725" eaLnBrk="0" fontAlgn="base" hangingPunct="0">
              <a:spcBef>
                <a:spcPct val="20000"/>
              </a:spcBef>
              <a:spcAft>
                <a:spcPct val="0"/>
              </a:spcAft>
              <a:buClr>
                <a:schemeClr val="accent1"/>
              </a:buClr>
              <a:buChar char="•"/>
              <a:defRPr sz="2000">
                <a:solidFill>
                  <a:schemeClr val="tx1"/>
                </a:solidFill>
                <a:latin typeface="Arial" panose="020B0604020202020204" pitchFamily="34" charset="0"/>
                <a:cs typeface="Arial" panose="020B0604020202020204" pitchFamily="34" charset="0"/>
              </a:defRPr>
            </a:lvl9pPr>
          </a:lstStyle>
          <a:p>
            <a:pPr eaLnBrk="1" hangingPunct="1"/>
            <a:r>
              <a:rPr lang="en-US" altLang="en-US" b="0"/>
              <a:t>To find neighboring leaves we could simply select a pair of closest leaves</a:t>
            </a:r>
          </a:p>
          <a:p>
            <a:pPr eaLnBrk="1" hangingPunct="1"/>
            <a:endParaRPr lang="en-US" altLang="en-US" b="0"/>
          </a:p>
          <a:p>
            <a:pPr eaLnBrk="1" hangingPunct="1">
              <a:buFontTx/>
              <a:buNone/>
            </a:pPr>
            <a:r>
              <a:rPr lang="en-US" altLang="en-US" b="0"/>
              <a:t>                         </a:t>
            </a:r>
            <a:r>
              <a:rPr lang="en-US" altLang="en-US" sz="4400">
                <a:solidFill>
                  <a:schemeClr val="accent1"/>
                </a:solidFill>
              </a:rPr>
              <a:t>WRONG!</a:t>
            </a:r>
          </a:p>
        </p:txBody>
      </p:sp>
      <p:sp>
        <p:nvSpPr>
          <p:cNvPr id="251908" name="Text Box 4">
            <a:extLst>
              <a:ext uri="{FF2B5EF4-FFF2-40B4-BE49-F238E27FC236}">
                <a16:creationId xmlns:a16="http://schemas.microsoft.com/office/drawing/2014/main" xmlns="" id="{16AD1BC0-0A1F-49B1-8938-C3647D5B549E}"/>
              </a:ext>
            </a:extLst>
          </p:cNvPr>
          <p:cNvSpPr txBox="1">
            <a:spLocks noChangeArrowheads="1"/>
          </p:cNvSpPr>
          <p:nvPr/>
        </p:nvSpPr>
        <p:spPr bwMode="auto">
          <a:xfrm>
            <a:off x="609600" y="4572000"/>
            <a:ext cx="80772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accent1"/>
              </a:buClr>
            </a:pPr>
            <a:endParaRPr lang="en-US" altLang="en-US" sz="3000" b="0"/>
          </a:p>
          <a:p>
            <a:pPr eaLnBrk="1" hangingPunct="1">
              <a:spcBef>
                <a:spcPct val="20000"/>
              </a:spcBef>
              <a:buClr>
                <a:schemeClr val="accent1"/>
              </a:buClr>
              <a:buFontTx/>
              <a:buChar char="•"/>
            </a:pPr>
            <a:endParaRPr lang="en-US" altLang="en-US" sz="3000" b="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51907"/>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nodePh="1">
                                  <p:stCondLst>
                                    <p:cond delay="0"/>
                                  </p:stCondLst>
                                  <p:endCondLst>
                                    <p:cond evt="begin" delay="0">
                                      <p:tn val="8"/>
                                    </p:cond>
                                  </p:endCondLst>
                                  <p:childTnLst>
                                    <p:set>
                                      <p:cBhvr>
                                        <p:cTn id="9" dur="1" fill="hold">
                                          <p:stCondLst>
                                            <p:cond delay="499"/>
                                          </p:stCondLst>
                                        </p:cTn>
                                        <p:tgtEl>
                                          <p:spTgt spid="2519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autoUpdateAnimBg="0"/>
      <p:bldP spid="251908"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xmlns="" id="{1FDB26F4-D582-4CC0-93FA-9CD7F741FC6A}"/>
              </a:ext>
            </a:extLst>
          </p:cNvPr>
          <p:cNvSpPr>
            <a:spLocks noGrp="1" noChangeArrowheads="1"/>
          </p:cNvSpPr>
          <p:nvPr>
            <p:ph type="title"/>
          </p:nvPr>
        </p:nvSpPr>
        <p:spPr/>
        <p:txBody>
          <a:bodyPr/>
          <a:lstStyle/>
          <a:p>
            <a:pPr eaLnBrk="1" hangingPunct="1"/>
            <a:r>
              <a:rPr lang="en-US" altLang="en-US"/>
              <a:t>Finding Neighboring Leaves</a:t>
            </a:r>
          </a:p>
        </p:txBody>
      </p:sp>
      <p:sp>
        <p:nvSpPr>
          <p:cNvPr id="250883" name="Rectangle 3">
            <a:extLst>
              <a:ext uri="{FF2B5EF4-FFF2-40B4-BE49-F238E27FC236}">
                <a16:creationId xmlns:a16="http://schemas.microsoft.com/office/drawing/2014/main" xmlns="" id="{C9EED6AB-20E1-43D9-B722-F38E5E7CA552}"/>
              </a:ext>
            </a:extLst>
          </p:cNvPr>
          <p:cNvSpPr>
            <a:spLocks noChangeArrowheads="1"/>
          </p:cNvSpPr>
          <p:nvPr/>
        </p:nvSpPr>
        <p:spPr bwMode="auto">
          <a:xfrm>
            <a:off x="457200" y="1524000"/>
            <a:ext cx="8458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Char char="•"/>
              <a:defRPr sz="3000">
                <a:solidFill>
                  <a:schemeClr val="tx1"/>
                </a:solidFill>
                <a:latin typeface="Arial" panose="020B0604020202020204" pitchFamily="34" charset="0"/>
                <a:cs typeface="Arial" panose="020B0604020202020204" pitchFamily="34" charset="0"/>
              </a:defRPr>
            </a:lvl1pPr>
            <a:lvl2pPr marL="669925" indent="-325438">
              <a:spcBef>
                <a:spcPct val="20000"/>
              </a:spcBef>
              <a:buClr>
                <a:schemeClr val="accent2"/>
              </a:buClr>
              <a:buChar char="•"/>
              <a:defRPr sz="2600">
                <a:solidFill>
                  <a:schemeClr val="tx1"/>
                </a:solidFill>
                <a:latin typeface="Arial" panose="020B0604020202020204" pitchFamily="34" charset="0"/>
                <a:cs typeface="Arial" panose="020B0604020202020204" pitchFamily="34" charset="0"/>
              </a:defRPr>
            </a:lvl2pPr>
            <a:lvl3pPr marL="1022350" indent="-350838">
              <a:spcBef>
                <a:spcPct val="20000"/>
              </a:spcBef>
              <a:buClr>
                <a:schemeClr val="accent1"/>
              </a:buClr>
              <a:buChar char="•"/>
              <a:defRPr sz="2200">
                <a:solidFill>
                  <a:schemeClr val="tx1"/>
                </a:solidFill>
                <a:latin typeface="Arial" panose="020B0604020202020204" pitchFamily="34" charset="0"/>
                <a:cs typeface="Arial" panose="020B0604020202020204" pitchFamily="34" charset="0"/>
              </a:defRPr>
            </a:lvl3pPr>
            <a:lvl4pPr marL="1339850" indent="-315913">
              <a:spcBef>
                <a:spcPct val="20000"/>
              </a:spcBef>
              <a:buClr>
                <a:schemeClr val="accent2"/>
              </a:buClr>
              <a:buChar char="•"/>
              <a:defRPr sz="2000">
                <a:solidFill>
                  <a:schemeClr val="tx1"/>
                </a:solidFill>
                <a:latin typeface="Arial" panose="020B0604020202020204" pitchFamily="34" charset="0"/>
                <a:cs typeface="Arial" panose="020B0604020202020204" pitchFamily="34" charset="0"/>
              </a:defRPr>
            </a:lvl4pPr>
            <a:lvl5pPr marL="1681163" indent="-339725">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5pPr>
            <a:lvl6pPr marL="2138363" indent="-339725" eaLnBrk="0" fontAlgn="base" hangingPunct="0">
              <a:spcBef>
                <a:spcPct val="20000"/>
              </a:spcBef>
              <a:spcAft>
                <a:spcPct val="0"/>
              </a:spcAft>
              <a:buClr>
                <a:schemeClr val="accent1"/>
              </a:buClr>
              <a:buChar char="•"/>
              <a:defRPr sz="2000">
                <a:solidFill>
                  <a:schemeClr val="tx1"/>
                </a:solidFill>
                <a:latin typeface="Arial" panose="020B0604020202020204" pitchFamily="34" charset="0"/>
                <a:cs typeface="Arial" panose="020B0604020202020204" pitchFamily="34" charset="0"/>
              </a:defRPr>
            </a:lvl6pPr>
            <a:lvl7pPr marL="2595563" indent="-339725" eaLnBrk="0" fontAlgn="base" hangingPunct="0">
              <a:spcBef>
                <a:spcPct val="20000"/>
              </a:spcBef>
              <a:spcAft>
                <a:spcPct val="0"/>
              </a:spcAft>
              <a:buClr>
                <a:schemeClr val="accent1"/>
              </a:buClr>
              <a:buChar char="•"/>
              <a:defRPr sz="2000">
                <a:solidFill>
                  <a:schemeClr val="tx1"/>
                </a:solidFill>
                <a:latin typeface="Arial" panose="020B0604020202020204" pitchFamily="34" charset="0"/>
                <a:cs typeface="Arial" panose="020B0604020202020204" pitchFamily="34" charset="0"/>
              </a:defRPr>
            </a:lvl7pPr>
            <a:lvl8pPr marL="3052763" indent="-339725" eaLnBrk="0" fontAlgn="base" hangingPunct="0">
              <a:spcBef>
                <a:spcPct val="20000"/>
              </a:spcBef>
              <a:spcAft>
                <a:spcPct val="0"/>
              </a:spcAft>
              <a:buClr>
                <a:schemeClr val="accent1"/>
              </a:buClr>
              <a:buChar char="•"/>
              <a:defRPr sz="2000">
                <a:solidFill>
                  <a:schemeClr val="tx1"/>
                </a:solidFill>
                <a:latin typeface="Arial" panose="020B0604020202020204" pitchFamily="34" charset="0"/>
                <a:cs typeface="Arial" panose="020B0604020202020204" pitchFamily="34" charset="0"/>
              </a:defRPr>
            </a:lvl8pPr>
            <a:lvl9pPr marL="3509963" indent="-339725" eaLnBrk="0" fontAlgn="base" hangingPunct="0">
              <a:spcBef>
                <a:spcPct val="20000"/>
              </a:spcBef>
              <a:spcAft>
                <a:spcPct val="0"/>
              </a:spcAft>
              <a:buClr>
                <a:schemeClr val="accent1"/>
              </a:buClr>
              <a:buChar char="•"/>
              <a:defRPr sz="2000">
                <a:solidFill>
                  <a:schemeClr val="tx1"/>
                </a:solidFill>
                <a:latin typeface="Arial" panose="020B0604020202020204" pitchFamily="34" charset="0"/>
                <a:cs typeface="Arial" panose="020B0604020202020204" pitchFamily="34" charset="0"/>
              </a:defRPr>
            </a:lvl9pPr>
          </a:lstStyle>
          <a:p>
            <a:pPr eaLnBrk="1" hangingPunct="1"/>
            <a:r>
              <a:rPr lang="en-US" altLang="en-US" b="0"/>
              <a:t>Closest leaves aren’t necessarily neighbors</a:t>
            </a:r>
            <a:endParaRPr lang="en-US" altLang="en-US"/>
          </a:p>
          <a:p>
            <a:pPr eaLnBrk="1" hangingPunct="1"/>
            <a:r>
              <a:rPr lang="en-US" altLang="en-US" b="0" i="1"/>
              <a:t>i</a:t>
            </a:r>
            <a:r>
              <a:rPr lang="en-US" altLang="en-US" b="0"/>
              <a:t> and </a:t>
            </a:r>
            <a:r>
              <a:rPr lang="en-US" altLang="en-US" b="0" i="1"/>
              <a:t>j</a:t>
            </a:r>
            <a:r>
              <a:rPr lang="en-US" altLang="en-US" b="0"/>
              <a:t> are neighbors, but (</a:t>
            </a:r>
            <a:r>
              <a:rPr lang="en-US" altLang="en-US" b="0" i="1"/>
              <a:t>d</a:t>
            </a:r>
            <a:r>
              <a:rPr lang="en-US" altLang="en-US" b="0" i="1" baseline="-25000"/>
              <a:t>ij</a:t>
            </a:r>
            <a:r>
              <a:rPr lang="en-US" altLang="en-US" b="0" baseline="-25000"/>
              <a:t> </a:t>
            </a:r>
            <a:r>
              <a:rPr lang="en-US" altLang="en-US" b="0"/>
              <a:t>= 13) &gt; (</a:t>
            </a:r>
            <a:r>
              <a:rPr lang="en-US" altLang="en-US" b="0" i="1"/>
              <a:t>d</a:t>
            </a:r>
            <a:r>
              <a:rPr lang="en-US" altLang="en-US" b="0" i="1" baseline="-25000"/>
              <a:t>jk</a:t>
            </a:r>
            <a:r>
              <a:rPr lang="en-US" altLang="en-US" b="0"/>
              <a:t> = 12)</a:t>
            </a:r>
          </a:p>
        </p:txBody>
      </p:sp>
      <p:pic>
        <p:nvPicPr>
          <p:cNvPr id="250884" name="Picture 4">
            <a:extLst>
              <a:ext uri="{FF2B5EF4-FFF2-40B4-BE49-F238E27FC236}">
                <a16:creationId xmlns:a16="http://schemas.microsoft.com/office/drawing/2014/main" xmlns="" id="{2CF02C45-88F1-4FD9-AF83-598362DBD3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779713"/>
            <a:ext cx="4191000" cy="217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0885" name="Text Box 5">
            <a:extLst>
              <a:ext uri="{FF2B5EF4-FFF2-40B4-BE49-F238E27FC236}">
                <a16:creationId xmlns:a16="http://schemas.microsoft.com/office/drawing/2014/main" xmlns="" id="{F8209335-A516-47DB-88EF-CA033DA4B466}"/>
              </a:ext>
            </a:extLst>
          </p:cNvPr>
          <p:cNvSpPr txBox="1">
            <a:spLocks noChangeArrowheads="1"/>
          </p:cNvSpPr>
          <p:nvPr/>
        </p:nvSpPr>
        <p:spPr bwMode="auto">
          <a:xfrm>
            <a:off x="609600" y="4572000"/>
            <a:ext cx="807720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accent1"/>
              </a:buClr>
            </a:pPr>
            <a:endParaRPr lang="en-US" altLang="en-US" sz="3000" b="0"/>
          </a:p>
          <a:p>
            <a:pPr eaLnBrk="1" hangingPunct="1">
              <a:spcBef>
                <a:spcPct val="20000"/>
              </a:spcBef>
              <a:buClr>
                <a:schemeClr val="accent1"/>
              </a:buClr>
              <a:buFontTx/>
              <a:buChar char="•"/>
            </a:pPr>
            <a:r>
              <a:rPr lang="en-US" altLang="en-US" sz="3000" b="0"/>
              <a:t>  Finding a pair of neighboring leaves is </a:t>
            </a:r>
          </a:p>
          <a:p>
            <a:pPr eaLnBrk="1" hangingPunct="1">
              <a:spcBef>
                <a:spcPct val="20000"/>
              </a:spcBef>
              <a:buClr>
                <a:schemeClr val="accent1"/>
              </a:buClr>
            </a:pPr>
            <a:r>
              <a:rPr lang="en-US" altLang="en-US" sz="3000" b="0"/>
              <a:t>   a nontrivial problem!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50883"/>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250884"/>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508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3" grpId="0" autoUpdateAnimBg="0"/>
      <p:bldP spid="250885"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xmlns="" id="{D985F91C-DAB1-4270-8060-A413A727785E}"/>
              </a:ext>
            </a:extLst>
          </p:cNvPr>
          <p:cNvSpPr>
            <a:spLocks noGrp="1" noChangeArrowheads="1"/>
          </p:cNvSpPr>
          <p:nvPr>
            <p:ph type="title"/>
          </p:nvPr>
        </p:nvSpPr>
        <p:spPr/>
        <p:txBody>
          <a:bodyPr/>
          <a:lstStyle/>
          <a:p>
            <a:pPr eaLnBrk="1" hangingPunct="1"/>
            <a:r>
              <a:rPr lang="en-US" altLang="en-US"/>
              <a:t>Neighbor Joining Algorithm</a:t>
            </a:r>
          </a:p>
        </p:txBody>
      </p:sp>
      <p:sp>
        <p:nvSpPr>
          <p:cNvPr id="49155" name="Rectangle 3">
            <a:extLst>
              <a:ext uri="{FF2B5EF4-FFF2-40B4-BE49-F238E27FC236}">
                <a16:creationId xmlns:a16="http://schemas.microsoft.com/office/drawing/2014/main" xmlns="" id="{85F3741D-A65F-4723-96A3-E1026530040D}"/>
              </a:ext>
            </a:extLst>
          </p:cNvPr>
          <p:cNvSpPr>
            <a:spLocks noGrp="1" noChangeArrowheads="1"/>
          </p:cNvSpPr>
          <p:nvPr>
            <p:ph type="body" idx="1"/>
          </p:nvPr>
        </p:nvSpPr>
        <p:spPr/>
        <p:txBody>
          <a:bodyPr/>
          <a:lstStyle/>
          <a:p>
            <a:pPr eaLnBrk="1" hangingPunct="1">
              <a:lnSpc>
                <a:spcPct val="90000"/>
              </a:lnSpc>
            </a:pPr>
            <a:r>
              <a:rPr lang="en-US" altLang="en-US"/>
              <a:t>In 1987, Naruya Saitou and Masatoshi Nei developed a neighbor joining algorithm (NJ) for phylogenetic tree reconstruction</a:t>
            </a:r>
            <a:endParaRPr lang="en-US" altLang="en-US" b="1"/>
          </a:p>
          <a:p>
            <a:pPr eaLnBrk="1" hangingPunct="1">
              <a:lnSpc>
                <a:spcPct val="90000"/>
              </a:lnSpc>
            </a:pPr>
            <a:r>
              <a:rPr lang="en-US" altLang="en-US" b="1"/>
              <a:t>Finds a pair of leaves that are close to each other but far from the other leaves: </a:t>
            </a:r>
            <a:r>
              <a:rPr lang="en-US" altLang="en-US"/>
              <a:t>implicitly finds a pair of neighboring leaves</a:t>
            </a:r>
            <a:endParaRPr lang="en-US" altLang="en-US" b="1"/>
          </a:p>
          <a:p>
            <a:pPr eaLnBrk="1" hangingPunct="1">
              <a:lnSpc>
                <a:spcPct val="90000"/>
              </a:lnSpc>
            </a:pPr>
            <a:r>
              <a:rPr lang="en-US" altLang="en-US"/>
              <a:t>Advantage: works well for additive and other non-additive matrices, it does not have the flawed molecular clock assumption</a:t>
            </a:r>
          </a:p>
          <a:p>
            <a:pPr eaLnBrk="1" hangingPunct="1">
              <a:lnSpc>
                <a:spcPct val="90000"/>
              </a:lnSpc>
            </a:pPr>
            <a:r>
              <a:rPr lang="en-US" altLang="en-US">
                <a:solidFill>
                  <a:srgbClr val="3333CC"/>
                </a:solidFill>
              </a:rPr>
              <a:t>More details in the old slides</a:t>
            </a:r>
          </a:p>
          <a:p>
            <a:pPr eaLnBrk="1" hangingPunct="1">
              <a:lnSpc>
                <a:spcPct val="90000"/>
              </a:lnSpc>
            </a:pPr>
            <a:endParaRPr lang="en-US" altLang="en-US"/>
          </a:p>
          <a:p>
            <a:pPr eaLnBrk="1" hangingPunct="1">
              <a:lnSpc>
                <a:spcPct val="90000"/>
              </a:lnSpc>
            </a:pPr>
            <a:endParaRPr lang="en-US" altLang="en-US"/>
          </a:p>
          <a:p>
            <a:pPr eaLnBrk="1" hangingPunct="1">
              <a:lnSpc>
                <a:spcPct val="90000"/>
              </a:lnSpc>
              <a:buFontTx/>
              <a:buNone/>
            </a:pPr>
            <a:endParaRPr lang="en-US"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xmlns="" id="{5A82DEDB-9F18-4494-8622-C74F995E5BC6}"/>
              </a:ext>
            </a:extLst>
          </p:cNvPr>
          <p:cNvSpPr>
            <a:spLocks noGrp="1" noChangeArrowheads="1"/>
          </p:cNvSpPr>
          <p:nvPr>
            <p:ph type="title"/>
          </p:nvPr>
        </p:nvSpPr>
        <p:spPr/>
        <p:txBody>
          <a:bodyPr/>
          <a:lstStyle/>
          <a:p>
            <a:pPr eaLnBrk="1" hangingPunct="1"/>
            <a:r>
              <a:rPr lang="en-US" altLang="en-US"/>
              <a:t>Degenerate Triples</a:t>
            </a:r>
          </a:p>
        </p:txBody>
      </p:sp>
      <p:sp>
        <p:nvSpPr>
          <p:cNvPr id="50179" name="Rectangle 3">
            <a:extLst>
              <a:ext uri="{FF2B5EF4-FFF2-40B4-BE49-F238E27FC236}">
                <a16:creationId xmlns:a16="http://schemas.microsoft.com/office/drawing/2014/main" xmlns="" id="{CD4B06B8-227E-487D-82C1-61D1B9AD372E}"/>
              </a:ext>
            </a:extLst>
          </p:cNvPr>
          <p:cNvSpPr>
            <a:spLocks noGrp="1" noChangeArrowheads="1"/>
          </p:cNvSpPr>
          <p:nvPr>
            <p:ph type="body" idx="1"/>
          </p:nvPr>
        </p:nvSpPr>
        <p:spPr>
          <a:xfrm>
            <a:off x="457200" y="1752600"/>
            <a:ext cx="8458200" cy="4419600"/>
          </a:xfrm>
        </p:spPr>
        <p:txBody>
          <a:bodyPr/>
          <a:lstStyle/>
          <a:p>
            <a:pPr eaLnBrk="1" hangingPunct="1"/>
            <a:r>
              <a:rPr lang="en-US" altLang="en-US"/>
              <a:t>A degenerate triple is a set of three distinct species/taxa </a:t>
            </a:r>
            <a:r>
              <a:rPr lang="en-US" altLang="en-US" i="1"/>
              <a:t>1≤i,j,k≤n </a:t>
            </a:r>
            <a:r>
              <a:rPr lang="en-US" altLang="en-US"/>
              <a:t>where</a:t>
            </a:r>
            <a:r>
              <a:rPr lang="en-US" altLang="en-US" i="1"/>
              <a:t> D</a:t>
            </a:r>
            <a:r>
              <a:rPr lang="en-US" altLang="en-US" i="1" baseline="-25000"/>
              <a:t>ij</a:t>
            </a:r>
            <a:r>
              <a:rPr lang="en-US" altLang="en-US" i="1"/>
              <a:t> + D</a:t>
            </a:r>
            <a:r>
              <a:rPr lang="en-US" altLang="en-US" i="1" baseline="-25000"/>
              <a:t>jk</a:t>
            </a:r>
            <a:r>
              <a:rPr lang="en-US" altLang="en-US" i="1"/>
              <a:t> = D</a:t>
            </a:r>
            <a:r>
              <a:rPr lang="en-US" altLang="en-US" i="1" baseline="-25000"/>
              <a:t>ik</a:t>
            </a:r>
          </a:p>
          <a:p>
            <a:pPr eaLnBrk="1" hangingPunct="1"/>
            <a:endParaRPr lang="en-US" altLang="en-US" i="1" baseline="-25000"/>
          </a:p>
          <a:p>
            <a:pPr eaLnBrk="1" hangingPunct="1"/>
            <a:r>
              <a:rPr lang="en-US" altLang="en-US"/>
              <a:t>Species </a:t>
            </a:r>
            <a:r>
              <a:rPr lang="en-US" altLang="en-US" i="1"/>
              <a:t>j</a:t>
            </a:r>
            <a:r>
              <a:rPr lang="en-US" altLang="en-US"/>
              <a:t> in a degenerate triple </a:t>
            </a:r>
            <a:r>
              <a:rPr lang="en-US" altLang="en-US" i="1"/>
              <a:t>i,j,k</a:t>
            </a:r>
            <a:r>
              <a:rPr lang="en-US" altLang="en-US"/>
              <a:t> lies on the evolutionary path from species </a:t>
            </a:r>
            <a:r>
              <a:rPr lang="en-US" altLang="en-US" i="1"/>
              <a:t>i</a:t>
            </a:r>
            <a:r>
              <a:rPr lang="en-US" altLang="en-US"/>
              <a:t> to species </a:t>
            </a:r>
            <a:r>
              <a:rPr lang="en-US" altLang="en-US" i="1"/>
              <a:t>k </a:t>
            </a:r>
            <a:r>
              <a:rPr lang="en-US" altLang="en-US"/>
              <a:t>(or is attached to this path by an edge of length 0)</a:t>
            </a:r>
          </a:p>
          <a:p>
            <a:pPr eaLnBrk="1" hangingPunct="1">
              <a:buFontTx/>
              <a:buNone/>
            </a:pPr>
            <a:endParaRPr lang="en-US" altLang="en-US"/>
          </a:p>
          <a:p>
            <a:pPr eaLnBrk="1" hangingPunct="1">
              <a:buFontTx/>
              <a:buNone/>
            </a:pPr>
            <a:endParaRPr lang="en-US"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xmlns="" id="{006CB425-2FC4-43B3-953C-92E24017FB6F}"/>
              </a:ext>
            </a:extLst>
          </p:cNvPr>
          <p:cNvSpPr>
            <a:spLocks noGrp="1" noChangeArrowheads="1"/>
          </p:cNvSpPr>
          <p:nvPr>
            <p:ph type="title"/>
          </p:nvPr>
        </p:nvSpPr>
        <p:spPr/>
        <p:txBody>
          <a:bodyPr/>
          <a:lstStyle/>
          <a:p>
            <a:pPr eaLnBrk="1" hangingPunct="1"/>
            <a:r>
              <a:rPr lang="en-US" altLang="en-US"/>
              <a:t>Looking for Degenerate Triples</a:t>
            </a:r>
          </a:p>
        </p:txBody>
      </p:sp>
      <p:sp>
        <p:nvSpPr>
          <p:cNvPr id="51203" name="Rectangle 3">
            <a:extLst>
              <a:ext uri="{FF2B5EF4-FFF2-40B4-BE49-F238E27FC236}">
                <a16:creationId xmlns:a16="http://schemas.microsoft.com/office/drawing/2014/main" xmlns="" id="{F23324E2-753F-45ED-88B5-32AE6173DE5D}"/>
              </a:ext>
            </a:extLst>
          </p:cNvPr>
          <p:cNvSpPr>
            <a:spLocks noGrp="1" noChangeArrowheads="1"/>
          </p:cNvSpPr>
          <p:nvPr>
            <p:ph type="body" idx="1"/>
          </p:nvPr>
        </p:nvSpPr>
        <p:spPr>
          <a:xfrm>
            <a:off x="457200" y="1752600"/>
            <a:ext cx="8229600" cy="4419600"/>
          </a:xfrm>
        </p:spPr>
        <p:txBody>
          <a:bodyPr/>
          <a:lstStyle/>
          <a:p>
            <a:pPr eaLnBrk="1" hangingPunct="1">
              <a:lnSpc>
                <a:spcPct val="90000"/>
              </a:lnSpc>
              <a:buFontTx/>
              <a:buNone/>
            </a:pPr>
            <a:endParaRPr lang="en-US" altLang="en-US"/>
          </a:p>
          <a:p>
            <a:pPr eaLnBrk="1" hangingPunct="1">
              <a:lnSpc>
                <a:spcPct val="90000"/>
              </a:lnSpc>
            </a:pPr>
            <a:r>
              <a:rPr lang="en-US" altLang="en-US"/>
              <a:t>If distance matrix </a:t>
            </a:r>
            <a:r>
              <a:rPr lang="en-US" altLang="en-US" i="1"/>
              <a:t>D</a:t>
            </a:r>
            <a:r>
              <a:rPr lang="en-US" altLang="en-US"/>
              <a:t> </a:t>
            </a:r>
            <a:r>
              <a:rPr lang="en-US" altLang="en-US" b="1"/>
              <a:t>has</a:t>
            </a:r>
            <a:r>
              <a:rPr lang="en-US" altLang="en-US"/>
              <a:t> a degenerate triple </a:t>
            </a:r>
            <a:r>
              <a:rPr lang="en-US" altLang="en-US" i="1"/>
              <a:t>i,j,k </a:t>
            </a:r>
            <a:r>
              <a:rPr lang="en-US" altLang="en-US"/>
              <a:t>then</a:t>
            </a:r>
            <a:r>
              <a:rPr lang="en-US" altLang="en-US" i="1"/>
              <a:t> j </a:t>
            </a:r>
            <a:r>
              <a:rPr lang="en-US" altLang="en-US"/>
              <a:t>can be “removed” from</a:t>
            </a:r>
            <a:r>
              <a:rPr lang="en-US" altLang="en-US" i="1"/>
              <a:t> D </a:t>
            </a:r>
            <a:r>
              <a:rPr lang="en-US" altLang="en-US"/>
              <a:t>thus reducing the size of the problem</a:t>
            </a:r>
          </a:p>
          <a:p>
            <a:pPr eaLnBrk="1" hangingPunct="1">
              <a:lnSpc>
                <a:spcPct val="90000"/>
              </a:lnSpc>
              <a:buFontTx/>
              <a:buNone/>
            </a:pPr>
            <a:endParaRPr lang="en-US" altLang="en-US"/>
          </a:p>
          <a:p>
            <a:pPr eaLnBrk="1" hangingPunct="1">
              <a:lnSpc>
                <a:spcPct val="90000"/>
              </a:lnSpc>
            </a:pPr>
            <a:r>
              <a:rPr lang="en-US" altLang="en-US"/>
              <a:t>If distance matrix </a:t>
            </a:r>
            <a:r>
              <a:rPr lang="en-US" altLang="en-US" i="1"/>
              <a:t>D</a:t>
            </a:r>
            <a:r>
              <a:rPr lang="en-US" altLang="en-US"/>
              <a:t> </a:t>
            </a:r>
            <a:r>
              <a:rPr lang="en-US" altLang="en-US" b="1"/>
              <a:t>does not have</a:t>
            </a:r>
            <a:r>
              <a:rPr lang="en-US" altLang="en-US"/>
              <a:t> a degenerate triple </a:t>
            </a:r>
            <a:r>
              <a:rPr lang="en-US" altLang="en-US" i="1"/>
              <a:t>i,j,k, one can “create” </a:t>
            </a:r>
            <a:r>
              <a:rPr lang="en-US" altLang="en-US"/>
              <a:t>a degenerative triple in</a:t>
            </a:r>
            <a:r>
              <a:rPr lang="en-US" altLang="en-US" i="1"/>
              <a:t> D </a:t>
            </a:r>
            <a:r>
              <a:rPr lang="en-US" altLang="en-US"/>
              <a:t>by shortening all hanging edges (in the tree)</a:t>
            </a:r>
          </a:p>
          <a:p>
            <a:pPr eaLnBrk="1" hangingPunct="1">
              <a:lnSpc>
                <a:spcPct val="90000"/>
              </a:lnSpc>
              <a:buFontTx/>
              <a:buNone/>
            </a:pPr>
            <a:endParaRPr lang="en-US"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06827C30-9DEF-4DAF-887C-1BCC21F10071}"/>
              </a:ext>
            </a:extLst>
          </p:cNvPr>
          <p:cNvSpPr>
            <a:spLocks noGrp="1" noChangeArrowheads="1"/>
          </p:cNvSpPr>
          <p:nvPr>
            <p:ph type="title"/>
          </p:nvPr>
        </p:nvSpPr>
        <p:spPr/>
        <p:txBody>
          <a:bodyPr/>
          <a:lstStyle/>
          <a:p>
            <a:pPr eaLnBrk="1" hangingPunct="1"/>
            <a:r>
              <a:rPr lang="en-US" altLang="en-US" sz="3600"/>
              <a:t>Shortening Hanging Edges to Produce Degenerate Triples</a:t>
            </a:r>
          </a:p>
        </p:txBody>
      </p:sp>
      <p:sp>
        <p:nvSpPr>
          <p:cNvPr id="52227" name="Rectangle 3">
            <a:extLst>
              <a:ext uri="{FF2B5EF4-FFF2-40B4-BE49-F238E27FC236}">
                <a16:creationId xmlns:a16="http://schemas.microsoft.com/office/drawing/2014/main" xmlns="" id="{1B393DD0-5B16-49CA-AF50-569459DBC309}"/>
              </a:ext>
            </a:extLst>
          </p:cNvPr>
          <p:cNvSpPr>
            <a:spLocks noGrp="1" noChangeArrowheads="1"/>
          </p:cNvSpPr>
          <p:nvPr>
            <p:ph type="body" idx="1"/>
          </p:nvPr>
        </p:nvSpPr>
        <p:spPr>
          <a:xfrm>
            <a:off x="457200" y="1752600"/>
            <a:ext cx="8229600" cy="4378325"/>
          </a:xfrm>
        </p:spPr>
        <p:txBody>
          <a:bodyPr/>
          <a:lstStyle/>
          <a:p>
            <a:pPr eaLnBrk="1" hangingPunct="1"/>
            <a:r>
              <a:rPr lang="en-US" altLang="en-US"/>
              <a:t>Shorten all “hanging” edges (edges that connect leaves) until a degenerate triple is found</a:t>
            </a:r>
          </a:p>
        </p:txBody>
      </p:sp>
      <p:graphicFrame>
        <p:nvGraphicFramePr>
          <p:cNvPr id="52228" name="Object 4">
            <a:extLst>
              <a:ext uri="{FF2B5EF4-FFF2-40B4-BE49-F238E27FC236}">
                <a16:creationId xmlns:a16="http://schemas.microsoft.com/office/drawing/2014/main" xmlns="" id="{DD68111E-FEA8-48A7-8A14-99E7454BF3F2}"/>
              </a:ext>
            </a:extLst>
          </p:cNvPr>
          <p:cNvGraphicFramePr>
            <a:graphicFrameLocks noChangeAspect="1"/>
          </p:cNvGraphicFramePr>
          <p:nvPr/>
        </p:nvGraphicFramePr>
        <p:xfrm>
          <a:off x="2057400" y="3200400"/>
          <a:ext cx="4724400" cy="2840038"/>
        </p:xfrm>
        <a:graphic>
          <a:graphicData uri="http://schemas.openxmlformats.org/presentationml/2006/ole">
            <mc:AlternateContent xmlns:mc="http://schemas.openxmlformats.org/markup-compatibility/2006">
              <mc:Choice xmlns:v="urn:schemas-microsoft-com:vml" Requires="v">
                <p:oleObj spid="_x0000_s52234" name="Image" r:id="rId3" imgW="4139683" imgH="2488889" progId="Photoshop.Image.7">
                  <p:embed/>
                </p:oleObj>
              </mc:Choice>
              <mc:Fallback>
                <p:oleObj name="Image" r:id="rId3" imgW="4139683" imgH="2488889" progId="Photoshop.Image.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200400"/>
                        <a:ext cx="4724400" cy="284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29" name="AutoShape 5">
            <a:extLst>
              <a:ext uri="{FF2B5EF4-FFF2-40B4-BE49-F238E27FC236}">
                <a16:creationId xmlns:a16="http://schemas.microsoft.com/office/drawing/2014/main" xmlns="" id="{D21DE34D-8F91-414D-AA4B-FE4E49C02BED}"/>
              </a:ext>
            </a:extLst>
          </p:cNvPr>
          <p:cNvSpPr>
            <a:spLocks noChangeArrowheads="1"/>
          </p:cNvSpPr>
          <p:nvPr/>
        </p:nvSpPr>
        <p:spPr bwMode="auto">
          <a:xfrm>
            <a:off x="5181600" y="4343400"/>
            <a:ext cx="152400" cy="533400"/>
          </a:xfrm>
          <a:prstGeom prst="downArrow">
            <a:avLst>
              <a:gd name="adj1" fmla="val 50000"/>
              <a:gd name="adj2" fmla="val 8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xmlns="" id="{3808DBFB-01F3-4C50-9CD7-090FFF37B621}"/>
              </a:ext>
            </a:extLst>
          </p:cNvPr>
          <p:cNvSpPr>
            <a:spLocks noGrp="1" noChangeArrowheads="1"/>
          </p:cNvSpPr>
          <p:nvPr>
            <p:ph type="title"/>
          </p:nvPr>
        </p:nvSpPr>
        <p:spPr/>
        <p:txBody>
          <a:bodyPr/>
          <a:lstStyle/>
          <a:p>
            <a:pPr eaLnBrk="1" hangingPunct="1"/>
            <a:r>
              <a:rPr lang="en-US" altLang="en-US"/>
              <a:t>Finding Degenerate Triples</a:t>
            </a:r>
            <a:endParaRPr lang="en-US" altLang="en-US" sz="2600"/>
          </a:p>
        </p:txBody>
      </p:sp>
      <p:sp>
        <p:nvSpPr>
          <p:cNvPr id="53251" name="Rectangle 3">
            <a:extLst>
              <a:ext uri="{FF2B5EF4-FFF2-40B4-BE49-F238E27FC236}">
                <a16:creationId xmlns:a16="http://schemas.microsoft.com/office/drawing/2014/main" xmlns="" id="{21D987DF-84AB-44CC-925E-913810FC59D8}"/>
              </a:ext>
            </a:extLst>
          </p:cNvPr>
          <p:cNvSpPr>
            <a:spLocks noGrp="1" noChangeArrowheads="1"/>
          </p:cNvSpPr>
          <p:nvPr>
            <p:ph type="body" idx="1"/>
          </p:nvPr>
        </p:nvSpPr>
        <p:spPr/>
        <p:txBody>
          <a:bodyPr/>
          <a:lstStyle/>
          <a:p>
            <a:pPr eaLnBrk="1" hangingPunct="1"/>
            <a:r>
              <a:rPr lang="en-US" altLang="en-US" sz="2600"/>
              <a:t>If there is no degenerate triple, all hanging edges are reduced by the same amount </a:t>
            </a:r>
            <a:r>
              <a:rPr lang="el-GR" altLang="en-US" sz="2600"/>
              <a:t>δ</a:t>
            </a:r>
            <a:r>
              <a:rPr lang="en-US" altLang="en-US" sz="2600"/>
              <a:t>, so that all pair-wise distances in the matrix are reduced by 2</a:t>
            </a:r>
            <a:r>
              <a:rPr lang="el-GR" altLang="en-US" sz="2600"/>
              <a:t>δ</a:t>
            </a:r>
            <a:r>
              <a:rPr lang="en-US" altLang="en-US" sz="2600"/>
              <a:t>.</a:t>
            </a:r>
          </a:p>
          <a:p>
            <a:pPr eaLnBrk="1" hangingPunct="1"/>
            <a:r>
              <a:rPr lang="en-US" altLang="en-US" sz="2600"/>
              <a:t>Eventually this process collapses one of the leaves (when </a:t>
            </a:r>
            <a:r>
              <a:rPr lang="el-GR" altLang="en-US" sz="2600"/>
              <a:t>δ</a:t>
            </a:r>
            <a:r>
              <a:rPr lang="en-US" altLang="en-US" sz="2600"/>
              <a:t> = length of shortest hanging edge), forming a degenerate triple </a:t>
            </a:r>
            <a:r>
              <a:rPr lang="en-US" altLang="en-US" sz="2600" i="1"/>
              <a:t>i,j,k</a:t>
            </a:r>
            <a:r>
              <a:rPr lang="en-US" altLang="en-US" sz="2600"/>
              <a:t> and reducing the size of the distance matrix </a:t>
            </a:r>
            <a:r>
              <a:rPr lang="en-US" altLang="en-US" sz="2600" i="1"/>
              <a:t>D.</a:t>
            </a:r>
          </a:p>
          <a:p>
            <a:pPr eaLnBrk="1" hangingPunct="1"/>
            <a:r>
              <a:rPr lang="en-US" altLang="en-US" sz="2600"/>
              <a:t>The attachment point for </a:t>
            </a:r>
            <a:r>
              <a:rPr lang="en-US" altLang="en-US" sz="2600" i="1"/>
              <a:t>j</a:t>
            </a:r>
            <a:r>
              <a:rPr lang="en-US" altLang="en-US" sz="2600"/>
              <a:t> can be recovered in the reverse transformations by saving </a:t>
            </a:r>
            <a:r>
              <a:rPr lang="en-US" altLang="en-US" sz="2600" i="1"/>
              <a:t>D</a:t>
            </a:r>
            <a:r>
              <a:rPr lang="en-US" altLang="en-US" sz="2600" i="1" baseline="-25000"/>
              <a:t>ij</a:t>
            </a:r>
            <a:r>
              <a:rPr lang="en-US" altLang="en-US" sz="2600" i="1"/>
              <a:t> </a:t>
            </a:r>
            <a:r>
              <a:rPr lang="en-US" altLang="en-US" sz="2600"/>
              <a:t>for each collapsed leaf.</a:t>
            </a:r>
          </a:p>
          <a:p>
            <a:pPr eaLnBrk="1" hangingPunct="1"/>
            <a:endParaRPr lang="en-US" altLang="en-US" sz="2600" i="1"/>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xmlns="" id="{40B3B187-5A76-48F5-B479-96CED2D4B088}"/>
              </a:ext>
            </a:extLst>
          </p:cNvPr>
          <p:cNvSpPr>
            <a:spLocks noGrp="1" noChangeArrowheads="1"/>
          </p:cNvSpPr>
          <p:nvPr>
            <p:ph type="title"/>
          </p:nvPr>
        </p:nvSpPr>
        <p:spPr>
          <a:xfrm>
            <a:off x="457200" y="533400"/>
            <a:ext cx="8686800" cy="884238"/>
          </a:xfrm>
        </p:spPr>
        <p:txBody>
          <a:bodyPr/>
          <a:lstStyle/>
          <a:p>
            <a:pPr eaLnBrk="1" hangingPunct="1"/>
            <a:r>
              <a:rPr lang="en-US" altLang="en-US" sz="2800"/>
              <a:t>Reconstructing Trees for Additive Distance Matrices</a:t>
            </a:r>
          </a:p>
        </p:txBody>
      </p:sp>
      <p:graphicFrame>
        <p:nvGraphicFramePr>
          <p:cNvPr id="54275" name="Object 4">
            <a:extLst>
              <a:ext uri="{FF2B5EF4-FFF2-40B4-BE49-F238E27FC236}">
                <a16:creationId xmlns:a16="http://schemas.microsoft.com/office/drawing/2014/main" xmlns="" id="{1907CCA9-66B2-4228-BE2C-45CC294B0A4A}"/>
              </a:ext>
            </a:extLst>
          </p:cNvPr>
          <p:cNvGraphicFramePr>
            <a:graphicFrameLocks noChangeAspect="1"/>
          </p:cNvGraphicFramePr>
          <p:nvPr/>
        </p:nvGraphicFramePr>
        <p:xfrm>
          <a:off x="3409950" y="1143000"/>
          <a:ext cx="3600450" cy="4953000"/>
        </p:xfrm>
        <a:graphic>
          <a:graphicData uri="http://schemas.openxmlformats.org/presentationml/2006/ole">
            <mc:AlternateContent xmlns:mc="http://schemas.openxmlformats.org/markup-compatibility/2006">
              <mc:Choice xmlns:v="urn:schemas-microsoft-com:vml" Requires="v">
                <p:oleObj spid="_x0000_s54280" name="Image" r:id="rId3" imgW="4063492" imgH="6476190" progId="Photoshop.Image.7">
                  <p:embed/>
                </p:oleObj>
              </mc:Choice>
              <mc:Fallback>
                <p:oleObj name="Image" r:id="rId3" imgW="4063492" imgH="6476190" progId="Photoshop.Image.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9950" y="1143000"/>
                        <a:ext cx="360045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xmlns="" id="{63EFB122-8608-41A5-B886-477E370C177C}"/>
              </a:ext>
            </a:extLst>
          </p:cNvPr>
          <p:cNvSpPr>
            <a:spLocks noGrp="1" noChangeArrowheads="1"/>
          </p:cNvSpPr>
          <p:nvPr>
            <p:ph type="title"/>
          </p:nvPr>
        </p:nvSpPr>
        <p:spPr>
          <a:xfrm>
            <a:off x="457200" y="533400"/>
            <a:ext cx="8686800" cy="884238"/>
          </a:xfrm>
        </p:spPr>
        <p:txBody>
          <a:bodyPr/>
          <a:lstStyle/>
          <a:p>
            <a:pPr eaLnBrk="1" hangingPunct="1"/>
            <a:r>
              <a:rPr lang="en-US" altLang="en-US" sz="3800" dirty="0"/>
              <a:t>Evolution and DNA Sequence Analysis: </a:t>
            </a:r>
            <a:br>
              <a:rPr lang="en-US" altLang="en-US" sz="3800" dirty="0"/>
            </a:br>
            <a:r>
              <a:rPr lang="en-US" altLang="en-US" sz="3800" dirty="0"/>
              <a:t>the Giant Panda Riddle</a:t>
            </a:r>
            <a:endParaRPr lang="en-US" altLang="en-US" sz="2200" dirty="0"/>
          </a:p>
        </p:txBody>
      </p:sp>
      <p:sp>
        <p:nvSpPr>
          <p:cNvPr id="9219" name="Rectangle 3">
            <a:extLst>
              <a:ext uri="{FF2B5EF4-FFF2-40B4-BE49-F238E27FC236}">
                <a16:creationId xmlns:a16="http://schemas.microsoft.com/office/drawing/2014/main" xmlns="" id="{06A2C604-E93F-4609-A5D5-F1AAAE8D0BD1}"/>
              </a:ext>
            </a:extLst>
          </p:cNvPr>
          <p:cNvSpPr>
            <a:spLocks noGrp="1" noChangeArrowheads="1"/>
          </p:cNvSpPr>
          <p:nvPr>
            <p:ph type="body" idx="1"/>
          </p:nvPr>
        </p:nvSpPr>
        <p:spPr>
          <a:xfrm>
            <a:off x="457200" y="1828800"/>
            <a:ext cx="8229600" cy="4302125"/>
          </a:xfrm>
        </p:spPr>
        <p:txBody>
          <a:bodyPr/>
          <a:lstStyle/>
          <a:p>
            <a:pPr eaLnBrk="1" hangingPunct="1">
              <a:lnSpc>
                <a:spcPct val="90000"/>
              </a:lnSpc>
            </a:pPr>
            <a:r>
              <a:rPr lang="en-US" altLang="en-US" sz="2600"/>
              <a:t>For roughly 100 years scientists were unable to figure out which family the giant panda belongs to</a:t>
            </a:r>
          </a:p>
          <a:p>
            <a:pPr eaLnBrk="1" hangingPunct="1">
              <a:lnSpc>
                <a:spcPct val="90000"/>
              </a:lnSpc>
              <a:buFontTx/>
              <a:buNone/>
            </a:pPr>
            <a:endParaRPr lang="en-US" altLang="en-US" sz="2600"/>
          </a:p>
          <a:p>
            <a:pPr eaLnBrk="1" hangingPunct="1">
              <a:lnSpc>
                <a:spcPct val="90000"/>
              </a:lnSpc>
            </a:pPr>
            <a:r>
              <a:rPr lang="en-US" altLang="en-US" sz="2600"/>
              <a:t>Giant pandas look like bears but have features that are unusual for bears and typical for raccoons, e.g., they do not hibernate</a:t>
            </a:r>
          </a:p>
          <a:p>
            <a:pPr eaLnBrk="1" hangingPunct="1">
              <a:lnSpc>
                <a:spcPct val="90000"/>
              </a:lnSpc>
            </a:pPr>
            <a:endParaRPr lang="en-US" altLang="en-US" sz="2600"/>
          </a:p>
          <a:p>
            <a:pPr eaLnBrk="1" hangingPunct="1">
              <a:lnSpc>
                <a:spcPct val="90000"/>
              </a:lnSpc>
            </a:pPr>
            <a:r>
              <a:rPr lang="en-US" altLang="en-US" sz="2600"/>
              <a:t>In 1985, Steven O’Brien and colleagues solved the giant panda classification problem using DNA sequences and algorithms</a:t>
            </a:r>
          </a:p>
          <a:p>
            <a:pPr eaLnBrk="1" hangingPunct="1">
              <a:lnSpc>
                <a:spcPct val="90000"/>
              </a:lnSpc>
            </a:pPr>
            <a:endParaRPr lang="en-US" altLang="en-US" sz="26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xmlns="" id="{916E649E-33A5-4312-8BB3-679FA8E9A0A2}"/>
              </a:ext>
            </a:extLst>
          </p:cNvPr>
          <p:cNvSpPr>
            <a:spLocks noGrp="1" noChangeArrowheads="1"/>
          </p:cNvSpPr>
          <p:nvPr>
            <p:ph type="title"/>
          </p:nvPr>
        </p:nvSpPr>
        <p:spPr/>
        <p:txBody>
          <a:bodyPr/>
          <a:lstStyle/>
          <a:p>
            <a:pPr eaLnBrk="1" hangingPunct="1"/>
            <a:r>
              <a:rPr lang="en-US" altLang="en-US"/>
              <a:t>Additive Phylogeny Algorithm</a:t>
            </a:r>
          </a:p>
        </p:txBody>
      </p:sp>
      <p:sp>
        <p:nvSpPr>
          <p:cNvPr id="55299" name="Rectangle 3">
            <a:extLst>
              <a:ext uri="{FF2B5EF4-FFF2-40B4-BE49-F238E27FC236}">
                <a16:creationId xmlns:a16="http://schemas.microsoft.com/office/drawing/2014/main" xmlns="" id="{A33B8D00-60A5-44DC-B7F7-575070DDDC55}"/>
              </a:ext>
            </a:extLst>
          </p:cNvPr>
          <p:cNvSpPr>
            <a:spLocks noGrp="1" noChangeArrowheads="1"/>
          </p:cNvSpPr>
          <p:nvPr>
            <p:ph type="body" idx="1"/>
          </p:nvPr>
        </p:nvSpPr>
        <p:spPr/>
        <p:txBody>
          <a:bodyPr/>
          <a:lstStyle/>
          <a:p>
            <a:pPr marL="495300" indent="-495300" eaLnBrk="1" hangingPunct="1">
              <a:lnSpc>
                <a:spcPct val="90000"/>
              </a:lnSpc>
              <a:buFontTx/>
              <a:buAutoNum type="arabicPeriod"/>
            </a:pPr>
            <a:r>
              <a:rPr lang="en-US" altLang="en-US" sz="2600" b="1">
                <a:latin typeface="Lucida Sans Unicode" panose="020B0602030504020204" pitchFamily="34" charset="0"/>
              </a:rPr>
              <a:t>AdditivePhylogeny</a:t>
            </a:r>
            <a:r>
              <a:rPr lang="en-US" altLang="en-US" sz="2600">
                <a:latin typeface="Lucida Sans Unicode" panose="020B0602030504020204" pitchFamily="34" charset="0"/>
              </a:rPr>
              <a:t>(</a:t>
            </a:r>
            <a:r>
              <a:rPr lang="en-US" altLang="en-US" sz="2600" i="1">
                <a:latin typeface="Lucida Sans Unicode" panose="020B0602030504020204" pitchFamily="34" charset="0"/>
              </a:rPr>
              <a:t>D</a:t>
            </a:r>
            <a:r>
              <a:rPr lang="en-US" altLang="en-US" sz="2600">
                <a:latin typeface="Lucida Sans Unicode" panose="020B0602030504020204" pitchFamily="34" charset="0"/>
              </a:rPr>
              <a:t>)</a:t>
            </a:r>
          </a:p>
          <a:p>
            <a:pPr marL="495300" indent="-495300" eaLnBrk="1" hangingPunct="1">
              <a:lnSpc>
                <a:spcPct val="90000"/>
              </a:lnSpc>
              <a:buFontTx/>
              <a:buAutoNum type="arabicPeriod"/>
            </a:pPr>
            <a:r>
              <a:rPr lang="en-US" altLang="en-US" sz="2600">
                <a:latin typeface="Lucida Sans Unicode" panose="020B0602030504020204" pitchFamily="34" charset="0"/>
              </a:rPr>
              <a:t>   </a:t>
            </a:r>
            <a:r>
              <a:rPr lang="en-US" altLang="en-US" sz="2600" b="1">
                <a:latin typeface="Lucida Sans Unicode" panose="020B0602030504020204" pitchFamily="34" charset="0"/>
              </a:rPr>
              <a:t>if</a:t>
            </a:r>
            <a:r>
              <a:rPr lang="en-US" altLang="en-US" sz="2600">
                <a:latin typeface="Lucida Sans Unicode" panose="020B0602030504020204" pitchFamily="34" charset="0"/>
              </a:rPr>
              <a:t> </a:t>
            </a:r>
            <a:r>
              <a:rPr lang="en-US" altLang="en-US" sz="2600" i="1">
                <a:latin typeface="Lucida Sans Unicode" panose="020B0602030504020204" pitchFamily="34" charset="0"/>
              </a:rPr>
              <a:t>D</a:t>
            </a:r>
            <a:r>
              <a:rPr lang="en-US" altLang="en-US" sz="2600">
                <a:latin typeface="Lucida Sans Unicode" panose="020B0602030504020204" pitchFamily="34" charset="0"/>
              </a:rPr>
              <a:t> is a </a:t>
            </a:r>
            <a:r>
              <a:rPr lang="en-US" altLang="en-US" sz="2600" i="1">
                <a:latin typeface="Lucida Sans Unicode" panose="020B0602030504020204" pitchFamily="34" charset="0"/>
              </a:rPr>
              <a:t>2</a:t>
            </a:r>
            <a:r>
              <a:rPr lang="en-US" altLang="en-US" sz="2600">
                <a:latin typeface="Lucida Sans Unicode" panose="020B0602030504020204" pitchFamily="34" charset="0"/>
              </a:rPr>
              <a:t> x </a:t>
            </a:r>
            <a:r>
              <a:rPr lang="en-US" altLang="en-US" sz="2600" i="1">
                <a:latin typeface="Lucida Sans Unicode" panose="020B0602030504020204" pitchFamily="34" charset="0"/>
              </a:rPr>
              <a:t>2</a:t>
            </a:r>
            <a:r>
              <a:rPr lang="en-US" altLang="en-US" sz="2600">
                <a:latin typeface="Lucida Sans Unicode" panose="020B0602030504020204" pitchFamily="34" charset="0"/>
              </a:rPr>
              <a:t> matrix</a:t>
            </a:r>
          </a:p>
          <a:p>
            <a:pPr marL="495300" indent="-495300" eaLnBrk="1" hangingPunct="1">
              <a:lnSpc>
                <a:spcPct val="90000"/>
              </a:lnSpc>
              <a:buFontTx/>
              <a:buAutoNum type="arabicPeriod"/>
            </a:pPr>
            <a:r>
              <a:rPr lang="en-US" altLang="en-US" sz="2600" i="1">
                <a:latin typeface="Lucida Sans Unicode" panose="020B0602030504020204" pitchFamily="34" charset="0"/>
              </a:rPr>
              <a:t>      T</a:t>
            </a:r>
            <a:r>
              <a:rPr lang="en-US" altLang="en-US" sz="2600">
                <a:latin typeface="Lucida Sans Unicode" panose="020B0602030504020204" pitchFamily="34" charset="0"/>
              </a:rPr>
              <a:t> = tree of a single edge of length </a:t>
            </a:r>
            <a:r>
              <a:rPr lang="en-US" altLang="en-US" sz="2600" i="1">
                <a:latin typeface="Lucida Sans Unicode" panose="020B0602030504020204" pitchFamily="34" charset="0"/>
              </a:rPr>
              <a:t>D</a:t>
            </a:r>
            <a:r>
              <a:rPr lang="en-US" altLang="en-US" sz="2600" i="1" baseline="-25000">
                <a:latin typeface="Lucida Sans Unicode" panose="020B0602030504020204" pitchFamily="34" charset="0"/>
              </a:rPr>
              <a:t>1,2</a:t>
            </a:r>
          </a:p>
          <a:p>
            <a:pPr marL="495300" indent="-495300" eaLnBrk="1" hangingPunct="1">
              <a:lnSpc>
                <a:spcPct val="90000"/>
              </a:lnSpc>
              <a:buFontTx/>
              <a:buAutoNum type="arabicPeriod"/>
            </a:pPr>
            <a:r>
              <a:rPr lang="en-US" altLang="en-US" sz="2600">
                <a:latin typeface="Lucida Sans Unicode" panose="020B0602030504020204" pitchFamily="34" charset="0"/>
              </a:rPr>
              <a:t>      </a:t>
            </a:r>
            <a:r>
              <a:rPr lang="en-US" altLang="en-US" sz="2600" b="1">
                <a:latin typeface="Lucida Sans Unicode" panose="020B0602030504020204" pitchFamily="34" charset="0"/>
              </a:rPr>
              <a:t>return </a:t>
            </a:r>
            <a:r>
              <a:rPr lang="en-US" altLang="en-US" sz="2600" i="1">
                <a:latin typeface="Lucida Sans Unicode" panose="020B0602030504020204" pitchFamily="34" charset="0"/>
              </a:rPr>
              <a:t>T</a:t>
            </a:r>
          </a:p>
          <a:p>
            <a:pPr marL="495300" indent="-495300" eaLnBrk="1" hangingPunct="1">
              <a:lnSpc>
                <a:spcPct val="90000"/>
              </a:lnSpc>
              <a:buFontTx/>
              <a:buAutoNum type="arabicPeriod"/>
            </a:pPr>
            <a:r>
              <a:rPr lang="en-US" altLang="en-US" sz="2600">
                <a:latin typeface="Lucida Sans Unicode" panose="020B0602030504020204" pitchFamily="34" charset="0"/>
              </a:rPr>
              <a:t>   </a:t>
            </a:r>
            <a:r>
              <a:rPr lang="en-US" altLang="en-US" sz="2600" b="1">
                <a:latin typeface="Lucida Sans Unicode" panose="020B0602030504020204" pitchFamily="34" charset="0"/>
              </a:rPr>
              <a:t>if</a:t>
            </a:r>
            <a:r>
              <a:rPr lang="en-US" altLang="en-US" sz="2600">
                <a:latin typeface="Lucida Sans Unicode" panose="020B0602030504020204" pitchFamily="34" charset="0"/>
              </a:rPr>
              <a:t> </a:t>
            </a:r>
            <a:r>
              <a:rPr lang="en-US" altLang="en-US" sz="2600" i="1">
                <a:latin typeface="Lucida Sans Unicode" panose="020B0602030504020204" pitchFamily="34" charset="0"/>
              </a:rPr>
              <a:t>D</a:t>
            </a:r>
            <a:r>
              <a:rPr lang="en-US" altLang="en-US" sz="2600">
                <a:latin typeface="Lucida Sans Unicode" panose="020B0602030504020204" pitchFamily="34" charset="0"/>
              </a:rPr>
              <a:t> is non-degenerate</a:t>
            </a:r>
          </a:p>
          <a:p>
            <a:pPr marL="495300" indent="-495300" eaLnBrk="1" hangingPunct="1">
              <a:lnSpc>
                <a:spcPct val="90000"/>
              </a:lnSpc>
              <a:buFontTx/>
              <a:buAutoNum type="arabicPeriod"/>
            </a:pPr>
            <a:r>
              <a:rPr lang="en-US" altLang="en-US" sz="2600">
                <a:latin typeface="Lucida Sans Unicode" panose="020B0602030504020204" pitchFamily="34" charset="0"/>
              </a:rPr>
              <a:t>      </a:t>
            </a:r>
            <a:r>
              <a:rPr lang="el-GR" altLang="en-US" sz="2600" i="1">
                <a:latin typeface="Lucida Sans Unicode" panose="020B0602030504020204" pitchFamily="34" charset="0"/>
              </a:rPr>
              <a:t>δ</a:t>
            </a:r>
            <a:r>
              <a:rPr lang="en-US" altLang="en-US" sz="2600">
                <a:latin typeface="Lucida Sans Unicode" panose="020B0602030504020204" pitchFamily="34" charset="0"/>
              </a:rPr>
              <a:t> = trimming parameter of matrix </a:t>
            </a:r>
            <a:r>
              <a:rPr lang="en-US" altLang="en-US" sz="2600" i="1">
                <a:latin typeface="Lucida Sans Unicode" panose="020B0602030504020204" pitchFamily="34" charset="0"/>
              </a:rPr>
              <a:t>D</a:t>
            </a:r>
          </a:p>
          <a:p>
            <a:pPr marL="495300" indent="-495300" eaLnBrk="1" hangingPunct="1">
              <a:lnSpc>
                <a:spcPct val="90000"/>
              </a:lnSpc>
              <a:buFontTx/>
              <a:buAutoNum type="arabicPeriod"/>
            </a:pPr>
            <a:r>
              <a:rPr lang="en-US" altLang="en-US" sz="2600">
                <a:latin typeface="Lucida Sans Unicode" panose="020B0602030504020204" pitchFamily="34" charset="0"/>
              </a:rPr>
              <a:t>      </a:t>
            </a:r>
            <a:r>
              <a:rPr lang="en-US" altLang="en-US" sz="2600" b="1">
                <a:latin typeface="Lucida Sans Unicode" panose="020B0602030504020204" pitchFamily="34" charset="0"/>
              </a:rPr>
              <a:t>for</a:t>
            </a:r>
            <a:r>
              <a:rPr lang="en-US" altLang="en-US" sz="2600">
                <a:latin typeface="Lucida Sans Unicode" panose="020B0602030504020204" pitchFamily="34" charset="0"/>
              </a:rPr>
              <a:t> all </a:t>
            </a:r>
            <a:r>
              <a:rPr lang="en-US" altLang="en-US" sz="2600" i="1">
                <a:latin typeface="Lucida Sans Unicode" panose="020B0602030504020204" pitchFamily="34" charset="0"/>
              </a:rPr>
              <a:t>1 ≤ i ≠ j</a:t>
            </a:r>
            <a:r>
              <a:rPr lang="en-US" altLang="en-US" sz="2600">
                <a:latin typeface="Lucida Sans Unicode" panose="020B0602030504020204" pitchFamily="34" charset="0"/>
              </a:rPr>
              <a:t> ≤ </a:t>
            </a:r>
            <a:r>
              <a:rPr lang="en-US" altLang="en-US" sz="2600" i="1">
                <a:latin typeface="Lucida Sans Unicode" panose="020B0602030504020204" pitchFamily="34" charset="0"/>
              </a:rPr>
              <a:t>n</a:t>
            </a:r>
          </a:p>
          <a:p>
            <a:pPr marL="495300" indent="-495300" eaLnBrk="1" hangingPunct="1">
              <a:lnSpc>
                <a:spcPct val="90000"/>
              </a:lnSpc>
              <a:buFontTx/>
              <a:buAutoNum type="arabicPeriod"/>
            </a:pPr>
            <a:r>
              <a:rPr lang="en-US" altLang="en-US" sz="2600">
                <a:latin typeface="Lucida Sans Unicode" panose="020B0602030504020204" pitchFamily="34" charset="0"/>
              </a:rPr>
              <a:t>         </a:t>
            </a:r>
            <a:r>
              <a:rPr lang="en-US" altLang="en-US" sz="2600" i="1">
                <a:latin typeface="Lucida Sans Unicode" panose="020B0602030504020204" pitchFamily="34" charset="0"/>
              </a:rPr>
              <a:t>D</a:t>
            </a:r>
            <a:r>
              <a:rPr lang="en-US" altLang="en-US" sz="2600" i="1" baseline="-25000">
                <a:latin typeface="Lucida Sans Unicode" panose="020B0602030504020204" pitchFamily="34" charset="0"/>
              </a:rPr>
              <a:t>ij</a:t>
            </a:r>
            <a:r>
              <a:rPr lang="en-US" altLang="en-US" sz="2600" i="1">
                <a:latin typeface="Lucida Sans Unicode" panose="020B0602030504020204" pitchFamily="34" charset="0"/>
              </a:rPr>
              <a:t> = D</a:t>
            </a:r>
            <a:r>
              <a:rPr lang="en-US" altLang="en-US" sz="2600" i="1" baseline="-25000">
                <a:latin typeface="Lucida Sans Unicode" panose="020B0602030504020204" pitchFamily="34" charset="0"/>
              </a:rPr>
              <a:t>ij</a:t>
            </a:r>
            <a:r>
              <a:rPr lang="en-US" altLang="en-US" sz="2600" i="1">
                <a:latin typeface="Lucida Sans Unicode" panose="020B0602030504020204" pitchFamily="34" charset="0"/>
              </a:rPr>
              <a:t> - 2</a:t>
            </a:r>
            <a:r>
              <a:rPr lang="el-GR" altLang="en-US" sz="2600" i="1">
                <a:latin typeface="Lucida Sans Unicode" panose="020B0602030504020204" pitchFamily="34" charset="0"/>
              </a:rPr>
              <a:t>δ</a:t>
            </a:r>
            <a:endParaRPr lang="en-US" altLang="en-US" sz="2600" i="1">
              <a:latin typeface="Lucida Sans Unicode" panose="020B0602030504020204" pitchFamily="34" charset="0"/>
            </a:endParaRPr>
          </a:p>
          <a:p>
            <a:pPr marL="495300" indent="-495300" eaLnBrk="1" hangingPunct="1">
              <a:lnSpc>
                <a:spcPct val="90000"/>
              </a:lnSpc>
              <a:buFontTx/>
              <a:buAutoNum type="arabicPeriod"/>
            </a:pPr>
            <a:r>
              <a:rPr lang="en-US" altLang="en-US" sz="2600">
                <a:latin typeface="Lucida Sans Unicode" panose="020B0602030504020204" pitchFamily="34" charset="0"/>
              </a:rPr>
              <a:t>   </a:t>
            </a:r>
            <a:r>
              <a:rPr lang="en-US" altLang="en-US" sz="2600" b="1">
                <a:latin typeface="Lucida Sans Unicode" panose="020B0602030504020204" pitchFamily="34" charset="0"/>
              </a:rPr>
              <a:t>else</a:t>
            </a:r>
          </a:p>
          <a:p>
            <a:pPr marL="495300" indent="-495300" eaLnBrk="1" hangingPunct="1">
              <a:lnSpc>
                <a:spcPct val="90000"/>
              </a:lnSpc>
              <a:buFontTx/>
              <a:buAutoNum type="arabicPeriod"/>
            </a:pPr>
            <a:r>
              <a:rPr lang="en-US" altLang="en-US" sz="2600">
                <a:latin typeface="Lucida Sans Unicode" panose="020B0602030504020204" pitchFamily="34" charset="0"/>
              </a:rPr>
              <a:t>      </a:t>
            </a:r>
            <a:r>
              <a:rPr lang="el-GR" altLang="en-US" sz="2600" i="1">
                <a:latin typeface="Lucida Sans Unicode" panose="020B0602030504020204" pitchFamily="34" charset="0"/>
              </a:rPr>
              <a:t>δ</a:t>
            </a:r>
            <a:r>
              <a:rPr lang="en-US" altLang="en-US" sz="2600">
                <a:latin typeface="Lucida Sans Unicode" panose="020B0602030504020204" pitchFamily="34" charset="0"/>
              </a:rPr>
              <a:t> = 0</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xmlns="" id="{678A438D-CBE4-4FC8-839A-4E36EF672FBC}"/>
              </a:ext>
            </a:extLst>
          </p:cNvPr>
          <p:cNvSpPr>
            <a:spLocks noGrp="1" noChangeArrowheads="1"/>
          </p:cNvSpPr>
          <p:nvPr>
            <p:ph type="title"/>
          </p:nvPr>
        </p:nvSpPr>
        <p:spPr/>
        <p:txBody>
          <a:bodyPr/>
          <a:lstStyle/>
          <a:p>
            <a:pPr eaLnBrk="1" hangingPunct="1"/>
            <a:r>
              <a:rPr lang="en-US" altLang="en-US"/>
              <a:t>AdditivePhylogeny</a:t>
            </a:r>
            <a:r>
              <a:rPr lang="en-US" altLang="en-US" sz="2600"/>
              <a:t> (cont’d)</a:t>
            </a:r>
          </a:p>
        </p:txBody>
      </p:sp>
      <p:sp>
        <p:nvSpPr>
          <p:cNvPr id="56323" name="Rectangle 3">
            <a:extLst>
              <a:ext uri="{FF2B5EF4-FFF2-40B4-BE49-F238E27FC236}">
                <a16:creationId xmlns:a16="http://schemas.microsoft.com/office/drawing/2014/main" xmlns="" id="{8A5D4F76-C287-4879-A4CA-3EB1015BA95C}"/>
              </a:ext>
            </a:extLst>
          </p:cNvPr>
          <p:cNvSpPr>
            <a:spLocks noGrp="1" noChangeArrowheads="1"/>
          </p:cNvSpPr>
          <p:nvPr>
            <p:ph type="body" idx="1"/>
          </p:nvPr>
        </p:nvSpPr>
        <p:spPr>
          <a:xfrm>
            <a:off x="457200" y="1600200"/>
            <a:ext cx="8077200" cy="4530725"/>
          </a:xfrm>
        </p:spPr>
        <p:txBody>
          <a:bodyPr/>
          <a:lstStyle/>
          <a:p>
            <a:pPr marL="495300" indent="-495300" eaLnBrk="1" hangingPunct="1">
              <a:lnSpc>
                <a:spcPct val="80000"/>
              </a:lnSpc>
              <a:buFontTx/>
              <a:buAutoNum type="arabicPeriod"/>
            </a:pPr>
            <a:r>
              <a:rPr lang="en-US" altLang="en-US" sz="2200">
                <a:latin typeface="Lucida Sans Unicode" panose="020B0602030504020204" pitchFamily="34" charset="0"/>
              </a:rPr>
              <a:t>   Find a triple </a:t>
            </a:r>
            <a:r>
              <a:rPr lang="en-US" altLang="en-US" sz="2200" i="1">
                <a:latin typeface="Lucida Sans Unicode" panose="020B0602030504020204" pitchFamily="34" charset="0"/>
              </a:rPr>
              <a:t>i, j, k</a:t>
            </a:r>
            <a:r>
              <a:rPr lang="en-US" altLang="en-US" sz="2200">
                <a:latin typeface="Lucida Sans Unicode" panose="020B0602030504020204" pitchFamily="34" charset="0"/>
              </a:rPr>
              <a:t> in </a:t>
            </a:r>
            <a:r>
              <a:rPr lang="en-US" altLang="en-US" sz="2200" i="1">
                <a:latin typeface="Lucida Sans Unicode" panose="020B0602030504020204" pitchFamily="34" charset="0"/>
              </a:rPr>
              <a:t>D</a:t>
            </a:r>
            <a:r>
              <a:rPr lang="en-US" altLang="en-US" sz="2200">
                <a:latin typeface="Lucida Sans Unicode" panose="020B0602030504020204" pitchFamily="34" charset="0"/>
              </a:rPr>
              <a:t> such that </a:t>
            </a:r>
            <a:r>
              <a:rPr lang="en-US" altLang="en-US" sz="2200" i="1">
                <a:latin typeface="Lucida Sans Unicode" panose="020B0602030504020204" pitchFamily="34" charset="0"/>
              </a:rPr>
              <a:t>D</a:t>
            </a:r>
            <a:r>
              <a:rPr lang="en-US" altLang="en-US" sz="2200" i="1" baseline="-25000">
                <a:latin typeface="Lucida Sans Unicode" panose="020B0602030504020204" pitchFamily="34" charset="0"/>
              </a:rPr>
              <a:t>ij</a:t>
            </a:r>
            <a:r>
              <a:rPr lang="en-US" altLang="en-US" sz="2200" i="1">
                <a:latin typeface="Lucida Sans Unicode" panose="020B0602030504020204" pitchFamily="34" charset="0"/>
              </a:rPr>
              <a:t> + D</a:t>
            </a:r>
            <a:r>
              <a:rPr lang="en-US" altLang="en-US" sz="2200" i="1" baseline="-25000">
                <a:latin typeface="Lucida Sans Unicode" panose="020B0602030504020204" pitchFamily="34" charset="0"/>
              </a:rPr>
              <a:t>jk</a:t>
            </a:r>
            <a:r>
              <a:rPr lang="en-US" altLang="en-US" sz="2200" i="1">
                <a:latin typeface="Lucida Sans Unicode" panose="020B0602030504020204" pitchFamily="34" charset="0"/>
              </a:rPr>
              <a:t> = D</a:t>
            </a:r>
            <a:r>
              <a:rPr lang="en-US" altLang="en-US" sz="2200" i="1" baseline="-25000">
                <a:latin typeface="Lucida Sans Unicode" panose="020B0602030504020204" pitchFamily="34" charset="0"/>
              </a:rPr>
              <a:t>ik</a:t>
            </a:r>
          </a:p>
          <a:p>
            <a:pPr marL="495300" indent="-495300" eaLnBrk="1" hangingPunct="1">
              <a:lnSpc>
                <a:spcPct val="80000"/>
              </a:lnSpc>
              <a:buFontTx/>
              <a:buAutoNum type="arabicPeriod"/>
            </a:pPr>
            <a:r>
              <a:rPr lang="en-US" altLang="en-US" sz="2200">
                <a:latin typeface="Lucida Sans Unicode" panose="020B0602030504020204" pitchFamily="34" charset="0"/>
              </a:rPr>
              <a:t>   </a:t>
            </a:r>
            <a:r>
              <a:rPr lang="en-US" altLang="en-US" sz="2200" i="1">
                <a:latin typeface="Lucida Sans Unicode" panose="020B0602030504020204" pitchFamily="34" charset="0"/>
              </a:rPr>
              <a:t>x = D</a:t>
            </a:r>
            <a:r>
              <a:rPr lang="en-US" altLang="en-US" sz="2200" i="1" baseline="-25000">
                <a:latin typeface="Lucida Sans Unicode" panose="020B0602030504020204" pitchFamily="34" charset="0"/>
              </a:rPr>
              <a:t>ij</a:t>
            </a:r>
          </a:p>
          <a:p>
            <a:pPr marL="495300" indent="-495300" eaLnBrk="1" hangingPunct="1">
              <a:lnSpc>
                <a:spcPct val="80000"/>
              </a:lnSpc>
              <a:buFontTx/>
              <a:buAutoNum type="arabicPeriod"/>
            </a:pPr>
            <a:r>
              <a:rPr lang="en-US" altLang="en-US" sz="2200">
                <a:latin typeface="Lucida Sans Unicode" panose="020B0602030504020204" pitchFamily="34" charset="0"/>
              </a:rPr>
              <a:t>   Remove</a:t>
            </a:r>
            <a:r>
              <a:rPr lang="en-US" altLang="en-US" sz="2200" i="1">
                <a:latin typeface="Lucida Sans Unicode" panose="020B0602030504020204" pitchFamily="34" charset="0"/>
              </a:rPr>
              <a:t> j</a:t>
            </a:r>
            <a:r>
              <a:rPr lang="en-US" altLang="en-US" sz="2200" i="1" baseline="30000">
                <a:latin typeface="Lucida Sans Unicode" panose="020B0602030504020204" pitchFamily="34" charset="0"/>
              </a:rPr>
              <a:t>th</a:t>
            </a:r>
            <a:r>
              <a:rPr lang="en-US" altLang="en-US" sz="2200">
                <a:latin typeface="Lucida Sans Unicode" panose="020B0602030504020204" pitchFamily="34" charset="0"/>
              </a:rPr>
              <a:t> row and </a:t>
            </a:r>
            <a:r>
              <a:rPr lang="en-US" altLang="en-US" sz="2200" i="1">
                <a:latin typeface="Lucida Sans Unicode" panose="020B0602030504020204" pitchFamily="34" charset="0"/>
              </a:rPr>
              <a:t>j</a:t>
            </a:r>
            <a:r>
              <a:rPr lang="en-US" altLang="en-US" sz="2200" i="1" baseline="30000">
                <a:latin typeface="Lucida Sans Unicode" panose="020B0602030504020204" pitchFamily="34" charset="0"/>
              </a:rPr>
              <a:t>th</a:t>
            </a:r>
            <a:r>
              <a:rPr lang="en-US" altLang="en-US" sz="2200">
                <a:latin typeface="Lucida Sans Unicode" panose="020B0602030504020204" pitchFamily="34" charset="0"/>
              </a:rPr>
              <a:t> column from </a:t>
            </a:r>
            <a:r>
              <a:rPr lang="en-US" altLang="en-US" sz="2200" i="1">
                <a:latin typeface="Lucida Sans Unicode" panose="020B0602030504020204" pitchFamily="34" charset="0"/>
              </a:rPr>
              <a:t>D</a:t>
            </a:r>
          </a:p>
          <a:p>
            <a:pPr marL="495300" indent="-495300" eaLnBrk="1" hangingPunct="1">
              <a:lnSpc>
                <a:spcPct val="80000"/>
              </a:lnSpc>
              <a:buFontTx/>
              <a:buAutoNum type="arabicPeriod"/>
            </a:pPr>
            <a:r>
              <a:rPr lang="en-US" altLang="en-US" sz="2200" i="1">
                <a:latin typeface="Lucida Sans Unicode" panose="020B0602030504020204" pitchFamily="34" charset="0"/>
              </a:rPr>
              <a:t>   T</a:t>
            </a:r>
            <a:r>
              <a:rPr lang="en-US" altLang="en-US" sz="2200">
                <a:latin typeface="Lucida Sans Unicode" panose="020B0602030504020204" pitchFamily="34" charset="0"/>
              </a:rPr>
              <a:t> = AdditivePhylogeny(</a:t>
            </a:r>
            <a:r>
              <a:rPr lang="en-US" altLang="en-US" sz="2200" i="1">
                <a:latin typeface="Lucida Sans Unicode" panose="020B0602030504020204" pitchFamily="34" charset="0"/>
              </a:rPr>
              <a:t>D</a:t>
            </a:r>
            <a:r>
              <a:rPr lang="en-US" altLang="en-US" sz="2200">
                <a:latin typeface="Lucida Sans Unicode" panose="020B0602030504020204" pitchFamily="34" charset="0"/>
              </a:rPr>
              <a:t>)</a:t>
            </a:r>
          </a:p>
          <a:p>
            <a:pPr marL="495300" indent="-495300" eaLnBrk="1" hangingPunct="1">
              <a:lnSpc>
                <a:spcPct val="80000"/>
              </a:lnSpc>
              <a:buFontTx/>
              <a:buAutoNum type="arabicPeriod"/>
            </a:pPr>
            <a:r>
              <a:rPr lang="en-US" altLang="en-US" sz="2200">
                <a:latin typeface="Lucida Sans Unicode" panose="020B0602030504020204" pitchFamily="34" charset="0"/>
              </a:rPr>
              <a:t>   Add a new vertex </a:t>
            </a:r>
            <a:r>
              <a:rPr lang="en-US" altLang="en-US" sz="2200" i="1">
                <a:latin typeface="Lucida Sans Unicode" panose="020B0602030504020204" pitchFamily="34" charset="0"/>
              </a:rPr>
              <a:t>v</a:t>
            </a:r>
            <a:r>
              <a:rPr lang="en-US" altLang="en-US" sz="2200">
                <a:latin typeface="Lucida Sans Unicode" panose="020B0602030504020204" pitchFamily="34" charset="0"/>
              </a:rPr>
              <a:t>  to </a:t>
            </a:r>
            <a:r>
              <a:rPr lang="en-US" altLang="en-US" sz="2200" i="1">
                <a:latin typeface="Lucida Sans Unicode" panose="020B0602030504020204" pitchFamily="34" charset="0"/>
              </a:rPr>
              <a:t>T</a:t>
            </a:r>
            <a:r>
              <a:rPr lang="en-US" altLang="en-US" sz="2200">
                <a:latin typeface="Lucida Sans Unicode" panose="020B0602030504020204" pitchFamily="34" charset="0"/>
              </a:rPr>
              <a:t>  at distance </a:t>
            </a:r>
            <a:r>
              <a:rPr lang="en-US" altLang="en-US" sz="2200" i="1">
                <a:latin typeface="Lucida Sans Unicode" panose="020B0602030504020204" pitchFamily="34" charset="0"/>
              </a:rPr>
              <a:t>x</a:t>
            </a:r>
            <a:r>
              <a:rPr lang="en-US" altLang="en-US" sz="2200">
                <a:latin typeface="Lucida Sans Unicode" panose="020B0602030504020204" pitchFamily="34" charset="0"/>
              </a:rPr>
              <a:t> on the path   	 from </a:t>
            </a:r>
            <a:r>
              <a:rPr lang="en-US" altLang="en-US" sz="2200" i="1">
                <a:latin typeface="Lucida Sans Unicode" panose="020B0602030504020204" pitchFamily="34" charset="0"/>
              </a:rPr>
              <a:t>i</a:t>
            </a:r>
            <a:r>
              <a:rPr lang="en-US" altLang="en-US" sz="2200">
                <a:latin typeface="Lucida Sans Unicode" panose="020B0602030504020204" pitchFamily="34" charset="0"/>
              </a:rPr>
              <a:t>  to </a:t>
            </a:r>
            <a:r>
              <a:rPr lang="en-US" altLang="en-US" sz="2200" i="1">
                <a:latin typeface="Lucida Sans Unicode" panose="020B0602030504020204" pitchFamily="34" charset="0"/>
              </a:rPr>
              <a:t>k</a:t>
            </a:r>
          </a:p>
          <a:p>
            <a:pPr marL="495300" indent="-495300" eaLnBrk="1" hangingPunct="1">
              <a:lnSpc>
                <a:spcPct val="80000"/>
              </a:lnSpc>
              <a:buFontTx/>
              <a:buAutoNum type="arabicPeriod"/>
            </a:pPr>
            <a:r>
              <a:rPr lang="en-US" altLang="en-US" sz="2200">
                <a:latin typeface="Lucida Sans Unicode" panose="020B0602030504020204" pitchFamily="34" charset="0"/>
              </a:rPr>
              <a:t>   Add </a:t>
            </a:r>
            <a:r>
              <a:rPr lang="en-US" altLang="en-US" sz="2200" i="1">
                <a:latin typeface="Lucida Sans Unicode" panose="020B0602030504020204" pitchFamily="34" charset="0"/>
              </a:rPr>
              <a:t>j</a:t>
            </a:r>
            <a:r>
              <a:rPr lang="en-US" altLang="en-US" sz="2200">
                <a:latin typeface="Lucida Sans Unicode" panose="020B0602030504020204" pitchFamily="34" charset="0"/>
              </a:rPr>
              <a:t> back to </a:t>
            </a:r>
            <a:r>
              <a:rPr lang="en-US" altLang="en-US" sz="2200" i="1">
                <a:latin typeface="Lucida Sans Unicode" panose="020B0602030504020204" pitchFamily="34" charset="0"/>
              </a:rPr>
              <a:t>T</a:t>
            </a:r>
            <a:r>
              <a:rPr lang="en-US" altLang="en-US" sz="2200">
                <a:latin typeface="Lucida Sans Unicode" panose="020B0602030504020204" pitchFamily="34" charset="0"/>
              </a:rPr>
              <a:t>  by creating an edge (</a:t>
            </a:r>
            <a:r>
              <a:rPr lang="en-US" altLang="en-US" sz="2200" i="1">
                <a:latin typeface="Lucida Sans Unicode" panose="020B0602030504020204" pitchFamily="34" charset="0"/>
              </a:rPr>
              <a:t>v</a:t>
            </a:r>
            <a:r>
              <a:rPr lang="en-US" altLang="en-US" sz="2200">
                <a:latin typeface="Lucida Sans Unicode" panose="020B0602030504020204" pitchFamily="34" charset="0"/>
              </a:rPr>
              <a:t>,</a:t>
            </a:r>
            <a:r>
              <a:rPr lang="en-US" altLang="en-US" sz="2200" i="1">
                <a:latin typeface="Lucida Sans Unicode" panose="020B0602030504020204" pitchFamily="34" charset="0"/>
              </a:rPr>
              <a:t>j</a:t>
            </a:r>
            <a:r>
              <a:rPr lang="en-US" altLang="en-US" sz="2200">
                <a:latin typeface="Lucida Sans Unicode" panose="020B0602030504020204" pitchFamily="34" charset="0"/>
              </a:rPr>
              <a:t>) of length 0</a:t>
            </a:r>
          </a:p>
          <a:p>
            <a:pPr marL="495300" indent="-495300" eaLnBrk="1" hangingPunct="1">
              <a:lnSpc>
                <a:spcPct val="80000"/>
              </a:lnSpc>
              <a:buFontTx/>
              <a:buAutoNum type="arabicPeriod"/>
            </a:pPr>
            <a:r>
              <a:rPr lang="en-US" altLang="en-US" sz="2200">
                <a:latin typeface="Lucida Sans Unicode" panose="020B0602030504020204" pitchFamily="34" charset="0"/>
              </a:rPr>
              <a:t>   </a:t>
            </a:r>
            <a:r>
              <a:rPr lang="en-US" altLang="en-US" sz="2200" b="1">
                <a:latin typeface="Lucida Sans Unicode" panose="020B0602030504020204" pitchFamily="34" charset="0"/>
              </a:rPr>
              <a:t>for</a:t>
            </a:r>
            <a:r>
              <a:rPr lang="en-US" altLang="en-US" sz="2200">
                <a:latin typeface="Lucida Sans Unicode" panose="020B0602030504020204" pitchFamily="34" charset="0"/>
              </a:rPr>
              <a:t> every leaf </a:t>
            </a:r>
            <a:r>
              <a:rPr lang="en-US" altLang="en-US" sz="2200" i="1">
                <a:latin typeface="Lucida Sans Unicode" panose="020B0602030504020204" pitchFamily="34" charset="0"/>
              </a:rPr>
              <a:t>l</a:t>
            </a:r>
            <a:r>
              <a:rPr lang="en-US" altLang="en-US" sz="2200">
                <a:latin typeface="Lucida Sans Unicode" panose="020B0602030504020204" pitchFamily="34" charset="0"/>
              </a:rPr>
              <a:t> in </a:t>
            </a:r>
            <a:r>
              <a:rPr lang="en-US" altLang="en-US" sz="2200" i="1">
                <a:latin typeface="Lucida Sans Unicode" panose="020B0602030504020204" pitchFamily="34" charset="0"/>
              </a:rPr>
              <a:t>T</a:t>
            </a:r>
          </a:p>
          <a:p>
            <a:pPr marL="495300" indent="-495300" eaLnBrk="1" hangingPunct="1">
              <a:lnSpc>
                <a:spcPct val="80000"/>
              </a:lnSpc>
              <a:buFontTx/>
              <a:buAutoNum type="arabicPeriod"/>
            </a:pPr>
            <a:r>
              <a:rPr lang="en-US" altLang="en-US" sz="2200">
                <a:latin typeface="Lucida Sans Unicode" panose="020B0602030504020204" pitchFamily="34" charset="0"/>
              </a:rPr>
              <a:t>      </a:t>
            </a:r>
            <a:r>
              <a:rPr lang="en-US" altLang="en-US" sz="2200" b="1">
                <a:latin typeface="Lucida Sans Unicode" panose="020B0602030504020204" pitchFamily="34" charset="0"/>
              </a:rPr>
              <a:t>if</a:t>
            </a:r>
            <a:r>
              <a:rPr lang="en-US" altLang="en-US" sz="2200">
                <a:latin typeface="Lucida Sans Unicode" panose="020B0602030504020204" pitchFamily="34" charset="0"/>
              </a:rPr>
              <a:t> distance from</a:t>
            </a:r>
            <a:r>
              <a:rPr lang="en-US" altLang="en-US" sz="2200" i="1">
                <a:latin typeface="Lucida Sans Unicode" panose="020B0602030504020204" pitchFamily="34" charset="0"/>
              </a:rPr>
              <a:t> l </a:t>
            </a:r>
            <a:r>
              <a:rPr lang="en-US" altLang="en-US" sz="2200">
                <a:latin typeface="Lucida Sans Unicode" panose="020B0602030504020204" pitchFamily="34" charset="0"/>
              </a:rPr>
              <a:t> to </a:t>
            </a:r>
            <a:r>
              <a:rPr lang="en-US" altLang="en-US" sz="2200" i="1">
                <a:latin typeface="Lucida Sans Unicode" panose="020B0602030504020204" pitchFamily="34" charset="0"/>
              </a:rPr>
              <a:t>j</a:t>
            </a:r>
            <a:r>
              <a:rPr lang="en-US" altLang="en-US" sz="2200">
                <a:latin typeface="Lucida Sans Unicode" panose="020B0602030504020204" pitchFamily="34" charset="0"/>
              </a:rPr>
              <a:t>  in the tree ≠ </a:t>
            </a:r>
            <a:r>
              <a:rPr lang="en-US" altLang="en-US" sz="2200" i="1">
                <a:latin typeface="Lucida Sans Unicode" panose="020B0602030504020204" pitchFamily="34" charset="0"/>
              </a:rPr>
              <a:t>D</a:t>
            </a:r>
            <a:r>
              <a:rPr lang="en-US" altLang="en-US" sz="2200" i="1" baseline="-25000">
                <a:latin typeface="Lucida Sans Unicode" panose="020B0602030504020204" pitchFamily="34" charset="0"/>
              </a:rPr>
              <a:t>l,j</a:t>
            </a:r>
          </a:p>
          <a:p>
            <a:pPr marL="495300" indent="-495300" eaLnBrk="1" hangingPunct="1">
              <a:lnSpc>
                <a:spcPct val="80000"/>
              </a:lnSpc>
              <a:buFontTx/>
              <a:buAutoNum type="arabicPeriod"/>
            </a:pPr>
            <a:r>
              <a:rPr lang="en-US" altLang="en-US" sz="2200">
                <a:latin typeface="Lucida Sans Unicode" panose="020B0602030504020204" pitchFamily="34" charset="0"/>
              </a:rPr>
              <a:t>         output “matrix is not additive”</a:t>
            </a:r>
          </a:p>
          <a:p>
            <a:pPr marL="495300" indent="-495300" eaLnBrk="1" hangingPunct="1">
              <a:lnSpc>
                <a:spcPct val="80000"/>
              </a:lnSpc>
              <a:buFontTx/>
              <a:buAutoNum type="arabicPeriod"/>
            </a:pPr>
            <a:r>
              <a:rPr lang="en-US" altLang="en-US" sz="2200">
                <a:latin typeface="Lucida Sans Unicode" panose="020B0602030504020204" pitchFamily="34" charset="0"/>
              </a:rPr>
              <a:t>         </a:t>
            </a:r>
            <a:r>
              <a:rPr lang="en-US" altLang="en-US" sz="2200" b="1">
                <a:latin typeface="Lucida Sans Unicode" panose="020B0602030504020204" pitchFamily="34" charset="0"/>
              </a:rPr>
              <a:t>return</a:t>
            </a:r>
          </a:p>
          <a:p>
            <a:pPr marL="495300" indent="-495300" eaLnBrk="1" hangingPunct="1">
              <a:lnSpc>
                <a:spcPct val="80000"/>
              </a:lnSpc>
              <a:buFontTx/>
              <a:buAutoNum type="arabicPeriod"/>
            </a:pPr>
            <a:r>
              <a:rPr lang="en-US" altLang="en-US" sz="2200">
                <a:latin typeface="Lucida Sans Unicode" panose="020B0602030504020204" pitchFamily="34" charset="0"/>
              </a:rPr>
              <a:t>   Extend all “hanging” edges by length </a:t>
            </a:r>
            <a:r>
              <a:rPr lang="el-GR" altLang="en-US" sz="2200" i="1">
                <a:latin typeface="Lucida Sans Unicode" panose="020B0602030504020204" pitchFamily="34" charset="0"/>
              </a:rPr>
              <a:t>δ</a:t>
            </a:r>
            <a:endParaRPr lang="en-US" altLang="en-US" sz="2200" i="1">
              <a:latin typeface="Lucida Sans Unicode" panose="020B0602030504020204" pitchFamily="34" charset="0"/>
            </a:endParaRPr>
          </a:p>
          <a:p>
            <a:pPr marL="495300" indent="-495300" eaLnBrk="1" hangingPunct="1">
              <a:lnSpc>
                <a:spcPct val="80000"/>
              </a:lnSpc>
              <a:buFontTx/>
              <a:buAutoNum type="arabicPeriod"/>
            </a:pPr>
            <a:r>
              <a:rPr lang="en-US" altLang="en-US" sz="2200">
                <a:latin typeface="Lucida Sans Unicode" panose="020B0602030504020204" pitchFamily="34" charset="0"/>
              </a:rPr>
              <a:t>   </a:t>
            </a:r>
            <a:r>
              <a:rPr lang="en-US" altLang="en-US" sz="2200" b="1">
                <a:latin typeface="Lucida Sans Unicode" panose="020B0602030504020204" pitchFamily="34" charset="0"/>
              </a:rPr>
              <a:t>return</a:t>
            </a:r>
            <a:r>
              <a:rPr lang="en-US" altLang="en-US" sz="2200">
                <a:latin typeface="Lucida Sans Unicode" panose="020B0602030504020204" pitchFamily="34" charset="0"/>
              </a:rPr>
              <a:t> </a:t>
            </a:r>
            <a:r>
              <a:rPr lang="en-US" altLang="en-US" sz="2200" i="1">
                <a:latin typeface="Lucida Sans Unicode" panose="020B0602030504020204" pitchFamily="34" charset="0"/>
              </a:rPr>
              <a:t>T</a:t>
            </a:r>
            <a:endParaRPr lang="en-US" altLang="en-US" sz="2200">
              <a:latin typeface="Lucida Sans Unicode" panose="020B0602030504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xmlns="" id="{1075BCC6-27F3-460B-A155-5F5E1D9F6457}"/>
              </a:ext>
            </a:extLst>
          </p:cNvPr>
          <p:cNvSpPr>
            <a:spLocks noGrp="1" noChangeArrowheads="1"/>
          </p:cNvSpPr>
          <p:nvPr>
            <p:ph type="title"/>
          </p:nvPr>
        </p:nvSpPr>
        <p:spPr/>
        <p:txBody>
          <a:bodyPr/>
          <a:lstStyle/>
          <a:p>
            <a:pPr eaLnBrk="1" hangingPunct="1"/>
            <a:r>
              <a:rPr lang="en-US" altLang="en-US"/>
              <a:t>The Four Point Condition</a:t>
            </a:r>
          </a:p>
        </p:txBody>
      </p:sp>
      <p:sp>
        <p:nvSpPr>
          <p:cNvPr id="57347" name="Rectangle 3">
            <a:extLst>
              <a:ext uri="{FF2B5EF4-FFF2-40B4-BE49-F238E27FC236}">
                <a16:creationId xmlns:a16="http://schemas.microsoft.com/office/drawing/2014/main" xmlns="" id="{012013C3-594C-4DCA-AB7F-D2BF4658D7B1}"/>
              </a:ext>
            </a:extLst>
          </p:cNvPr>
          <p:cNvSpPr>
            <a:spLocks noGrp="1" noChangeArrowheads="1"/>
          </p:cNvSpPr>
          <p:nvPr>
            <p:ph type="body" idx="1"/>
          </p:nvPr>
        </p:nvSpPr>
        <p:spPr>
          <a:xfrm>
            <a:off x="457200" y="1600200"/>
            <a:ext cx="7467600" cy="4530725"/>
          </a:xfrm>
        </p:spPr>
        <p:txBody>
          <a:bodyPr/>
          <a:lstStyle/>
          <a:p>
            <a:pPr eaLnBrk="1" hangingPunct="1"/>
            <a:r>
              <a:rPr lang="en-US" altLang="en-US" sz="2600"/>
              <a:t>AdditivePhylogeny provides a way to check if distance matrix </a:t>
            </a:r>
            <a:r>
              <a:rPr lang="en-US" altLang="en-US" sz="2600" i="1"/>
              <a:t>D</a:t>
            </a:r>
            <a:r>
              <a:rPr lang="en-US" altLang="en-US" sz="2600"/>
              <a:t> is additive</a:t>
            </a:r>
          </a:p>
          <a:p>
            <a:pPr eaLnBrk="1" hangingPunct="1"/>
            <a:endParaRPr lang="en-US" altLang="en-US" sz="2600"/>
          </a:p>
          <a:p>
            <a:pPr eaLnBrk="1" hangingPunct="1"/>
            <a:r>
              <a:rPr lang="en-US" altLang="en-US" sz="2600"/>
              <a:t>An even more efficient additivity test is the</a:t>
            </a:r>
            <a:r>
              <a:rPr lang="en-US" altLang="en-US" sz="2600" b="1"/>
              <a:t> “four-point condition”</a:t>
            </a:r>
          </a:p>
          <a:p>
            <a:pPr eaLnBrk="1" hangingPunct="1"/>
            <a:endParaRPr lang="en-US" altLang="en-US" sz="2600" b="1"/>
          </a:p>
          <a:p>
            <a:pPr eaLnBrk="1" hangingPunct="1"/>
            <a:r>
              <a:rPr lang="en-US" altLang="en-US" sz="2600"/>
              <a:t>Let </a:t>
            </a:r>
            <a:r>
              <a:rPr lang="en-US" altLang="en-US" sz="2600" i="1"/>
              <a:t>1 ≤ i,j,k,l</a:t>
            </a:r>
            <a:r>
              <a:rPr lang="en-US" altLang="en-US" sz="2600"/>
              <a:t> ≤ </a:t>
            </a:r>
            <a:r>
              <a:rPr lang="en-US" altLang="en-US" sz="2600" i="1"/>
              <a:t>n</a:t>
            </a:r>
            <a:r>
              <a:rPr lang="en-US" altLang="en-US" sz="2600"/>
              <a:t> be four distinct leaves in some (unknown) tree. This </a:t>
            </a:r>
            <a:r>
              <a:rPr lang="en-US" altLang="en-US" sz="2600" b="1"/>
              <a:t>quartet</a:t>
            </a:r>
            <a:r>
              <a:rPr lang="en-US" altLang="en-US" sz="2600"/>
              <a:t> induces an (unknown) 4-leaf tree (or 4-tree) where the neighboring pairs are, </a:t>
            </a:r>
            <a:r>
              <a:rPr lang="en-US" altLang="en-US" sz="2600" i="1"/>
              <a:t>e.g</a:t>
            </a:r>
            <a:r>
              <a:rPr lang="en-US" altLang="en-US" sz="2600"/>
              <a:t>., </a:t>
            </a:r>
            <a:r>
              <a:rPr lang="en-US" altLang="en-US" sz="2600" i="1"/>
              <a:t>i,j</a:t>
            </a:r>
            <a:r>
              <a:rPr lang="en-US" altLang="en-US" sz="2600"/>
              <a:t> and </a:t>
            </a:r>
            <a:r>
              <a:rPr lang="en-US" altLang="en-US" sz="2600" i="1"/>
              <a:t>k,l</a:t>
            </a:r>
          </a:p>
          <a:p>
            <a:pPr eaLnBrk="1" hangingPunct="1"/>
            <a:endParaRPr lang="en-US" altLang="en-US" sz="26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xmlns="" id="{F6072732-E6A2-4DBB-AAAE-78D877027405}"/>
              </a:ext>
            </a:extLst>
          </p:cNvPr>
          <p:cNvSpPr>
            <a:spLocks noGrp="1" noChangeArrowheads="1"/>
          </p:cNvSpPr>
          <p:nvPr>
            <p:ph type="title"/>
          </p:nvPr>
        </p:nvSpPr>
        <p:spPr/>
        <p:txBody>
          <a:bodyPr/>
          <a:lstStyle/>
          <a:p>
            <a:pPr eaLnBrk="1" hangingPunct="1"/>
            <a:r>
              <a:rPr lang="en-US" altLang="en-US"/>
              <a:t>The Four Point Condition</a:t>
            </a:r>
            <a:r>
              <a:rPr lang="en-US" altLang="en-US" sz="2600"/>
              <a:t> (cont’d)</a:t>
            </a:r>
          </a:p>
        </p:txBody>
      </p:sp>
      <p:sp>
        <p:nvSpPr>
          <p:cNvPr id="58371" name="Rectangle 4">
            <a:extLst>
              <a:ext uri="{FF2B5EF4-FFF2-40B4-BE49-F238E27FC236}">
                <a16:creationId xmlns:a16="http://schemas.microsoft.com/office/drawing/2014/main" xmlns="" id="{DA6F5C29-3AB4-4344-A4BF-F3C24B7BE5E6}"/>
              </a:ext>
            </a:extLst>
          </p:cNvPr>
          <p:cNvSpPr>
            <a:spLocks noChangeArrowheads="1"/>
          </p:cNvSpPr>
          <p:nvPr/>
        </p:nvSpPr>
        <p:spPr bwMode="auto">
          <a:xfrm>
            <a:off x="457200" y="1371600"/>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800" b="0"/>
              <a:t>Compute: </a:t>
            </a:r>
            <a:r>
              <a:rPr lang="en-US" altLang="en-US" sz="2800" b="0">
                <a:solidFill>
                  <a:srgbClr val="FF0000"/>
                </a:solidFill>
              </a:rPr>
              <a:t>1. </a:t>
            </a:r>
            <a:r>
              <a:rPr lang="en-US" altLang="en-US" sz="2800" b="0" i="1">
                <a:solidFill>
                  <a:srgbClr val="FF0000"/>
                </a:solidFill>
              </a:rPr>
              <a:t>D</a:t>
            </a:r>
            <a:r>
              <a:rPr lang="en-US" altLang="en-US" sz="2800" b="0" i="1" baseline="-25000">
                <a:solidFill>
                  <a:srgbClr val="FF0000"/>
                </a:solidFill>
              </a:rPr>
              <a:t>ij</a:t>
            </a:r>
            <a:r>
              <a:rPr lang="en-US" altLang="en-US" sz="2800" b="0" i="1">
                <a:solidFill>
                  <a:srgbClr val="FF0000"/>
                </a:solidFill>
              </a:rPr>
              <a:t> + D</a:t>
            </a:r>
            <a:r>
              <a:rPr lang="en-US" altLang="en-US" sz="2800" b="0" i="1" baseline="-25000">
                <a:solidFill>
                  <a:srgbClr val="FF0000"/>
                </a:solidFill>
              </a:rPr>
              <a:t>kl</a:t>
            </a:r>
            <a:r>
              <a:rPr lang="en-US" altLang="en-US" sz="2800" b="0"/>
              <a:t>, </a:t>
            </a:r>
            <a:r>
              <a:rPr lang="en-US" altLang="en-US" sz="2800" b="0">
                <a:solidFill>
                  <a:srgbClr val="3333CC"/>
                </a:solidFill>
              </a:rPr>
              <a:t>2. </a:t>
            </a:r>
            <a:r>
              <a:rPr lang="en-US" altLang="en-US" sz="2800" b="0" i="1">
                <a:solidFill>
                  <a:srgbClr val="3333CC"/>
                </a:solidFill>
              </a:rPr>
              <a:t>D</a:t>
            </a:r>
            <a:r>
              <a:rPr lang="en-US" altLang="en-US" sz="2800" b="0" i="1" baseline="-25000">
                <a:solidFill>
                  <a:srgbClr val="3333CC"/>
                </a:solidFill>
              </a:rPr>
              <a:t>ik</a:t>
            </a:r>
            <a:r>
              <a:rPr lang="en-US" altLang="en-US" sz="2800" b="0" i="1">
                <a:solidFill>
                  <a:srgbClr val="3333CC"/>
                </a:solidFill>
              </a:rPr>
              <a:t> + D</a:t>
            </a:r>
            <a:r>
              <a:rPr lang="en-US" altLang="en-US" sz="2800" b="0" i="1" baseline="-25000">
                <a:solidFill>
                  <a:srgbClr val="3333CC"/>
                </a:solidFill>
              </a:rPr>
              <a:t>jl</a:t>
            </a:r>
            <a:r>
              <a:rPr lang="en-US" altLang="en-US" sz="2800" b="0" i="1"/>
              <a:t>, </a:t>
            </a:r>
            <a:r>
              <a:rPr lang="en-US" altLang="en-US" sz="2800" b="0">
                <a:solidFill>
                  <a:srgbClr val="0033CC"/>
                </a:solidFill>
              </a:rPr>
              <a:t>3.</a:t>
            </a:r>
            <a:r>
              <a:rPr lang="en-US" altLang="en-US" sz="2800" b="0" i="1">
                <a:solidFill>
                  <a:srgbClr val="0033CC"/>
                </a:solidFill>
              </a:rPr>
              <a:t> D</a:t>
            </a:r>
            <a:r>
              <a:rPr lang="en-US" altLang="en-US" sz="2800" b="0" i="1" baseline="-25000">
                <a:solidFill>
                  <a:srgbClr val="0033CC"/>
                </a:solidFill>
              </a:rPr>
              <a:t>il</a:t>
            </a:r>
            <a:r>
              <a:rPr lang="en-US" altLang="en-US" sz="2800" b="0" i="1">
                <a:solidFill>
                  <a:srgbClr val="0033CC"/>
                </a:solidFill>
              </a:rPr>
              <a:t> + D</a:t>
            </a:r>
            <a:r>
              <a:rPr lang="en-US" altLang="en-US" sz="2800" b="0" i="1" baseline="-25000">
                <a:solidFill>
                  <a:srgbClr val="0033CC"/>
                </a:solidFill>
              </a:rPr>
              <a:t>jk</a:t>
            </a:r>
          </a:p>
        </p:txBody>
      </p:sp>
      <p:pic>
        <p:nvPicPr>
          <p:cNvPr id="224261" name="Picture 5">
            <a:extLst>
              <a:ext uri="{FF2B5EF4-FFF2-40B4-BE49-F238E27FC236}">
                <a16:creationId xmlns:a16="http://schemas.microsoft.com/office/drawing/2014/main" xmlns="" id="{04B1BBA8-C5A1-4390-A63C-56A5915D94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8305800" cy="467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4262" name="Text Box 6">
            <a:extLst>
              <a:ext uri="{FF2B5EF4-FFF2-40B4-BE49-F238E27FC236}">
                <a16:creationId xmlns:a16="http://schemas.microsoft.com/office/drawing/2014/main" xmlns="" id="{A28D3305-C0AF-44E6-B602-780E330E7774}"/>
              </a:ext>
            </a:extLst>
          </p:cNvPr>
          <p:cNvSpPr txBox="1">
            <a:spLocks noChangeArrowheads="1"/>
          </p:cNvSpPr>
          <p:nvPr/>
        </p:nvSpPr>
        <p:spPr bwMode="auto">
          <a:xfrm>
            <a:off x="4191000" y="40386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0">
                <a:solidFill>
                  <a:srgbClr val="FF0000"/>
                </a:solidFill>
              </a:rPr>
              <a:t>1</a:t>
            </a:r>
          </a:p>
        </p:txBody>
      </p:sp>
      <p:sp>
        <p:nvSpPr>
          <p:cNvPr id="224263" name="Text Box 7">
            <a:extLst>
              <a:ext uri="{FF2B5EF4-FFF2-40B4-BE49-F238E27FC236}">
                <a16:creationId xmlns:a16="http://schemas.microsoft.com/office/drawing/2014/main" xmlns="" id="{C472314E-BC30-4106-ADFD-765B02353059}"/>
              </a:ext>
            </a:extLst>
          </p:cNvPr>
          <p:cNvSpPr txBox="1">
            <a:spLocks noChangeArrowheads="1"/>
          </p:cNvSpPr>
          <p:nvPr/>
        </p:nvSpPr>
        <p:spPr bwMode="auto">
          <a:xfrm>
            <a:off x="1447800" y="3429000"/>
            <a:ext cx="45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0">
                <a:solidFill>
                  <a:srgbClr val="0033CC"/>
                </a:solidFill>
              </a:rPr>
              <a:t>2</a:t>
            </a:r>
          </a:p>
        </p:txBody>
      </p:sp>
      <p:sp>
        <p:nvSpPr>
          <p:cNvPr id="224264" name="Text Box 8">
            <a:extLst>
              <a:ext uri="{FF2B5EF4-FFF2-40B4-BE49-F238E27FC236}">
                <a16:creationId xmlns:a16="http://schemas.microsoft.com/office/drawing/2014/main" xmlns="" id="{E3A0F7C3-2CBC-4C00-B1DC-24A6C4A04FB1}"/>
              </a:ext>
            </a:extLst>
          </p:cNvPr>
          <p:cNvSpPr txBox="1">
            <a:spLocks noChangeArrowheads="1"/>
          </p:cNvSpPr>
          <p:nvPr/>
        </p:nvSpPr>
        <p:spPr bwMode="auto">
          <a:xfrm>
            <a:off x="6248400" y="3581400"/>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0">
                <a:solidFill>
                  <a:srgbClr val="0033CC"/>
                </a:solidFill>
              </a:rPr>
              <a:t>3</a:t>
            </a:r>
          </a:p>
        </p:txBody>
      </p:sp>
      <p:sp>
        <p:nvSpPr>
          <p:cNvPr id="224265" name="AutoShape 9">
            <a:extLst>
              <a:ext uri="{FF2B5EF4-FFF2-40B4-BE49-F238E27FC236}">
                <a16:creationId xmlns:a16="http://schemas.microsoft.com/office/drawing/2014/main" xmlns="" id="{19E1E109-3A88-43CA-9D05-9BD0684F6D7D}"/>
              </a:ext>
            </a:extLst>
          </p:cNvPr>
          <p:cNvSpPr>
            <a:spLocks noChangeArrowheads="1"/>
          </p:cNvSpPr>
          <p:nvPr/>
        </p:nvSpPr>
        <p:spPr bwMode="auto">
          <a:xfrm>
            <a:off x="1981200" y="3429000"/>
            <a:ext cx="381000" cy="533400"/>
          </a:xfrm>
          <a:prstGeom prst="upArrow">
            <a:avLst>
              <a:gd name="adj1" fmla="val 50000"/>
              <a:gd name="adj2" fmla="val 35000"/>
            </a:avLst>
          </a:prstGeom>
          <a:solidFill>
            <a:srgbClr val="00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24266" name="AutoShape 10">
            <a:extLst>
              <a:ext uri="{FF2B5EF4-FFF2-40B4-BE49-F238E27FC236}">
                <a16:creationId xmlns:a16="http://schemas.microsoft.com/office/drawing/2014/main" xmlns="" id="{1C1F0C34-7CAB-424E-A89E-49375AF02E48}"/>
              </a:ext>
            </a:extLst>
          </p:cNvPr>
          <p:cNvSpPr>
            <a:spLocks noChangeArrowheads="1"/>
          </p:cNvSpPr>
          <p:nvPr/>
        </p:nvSpPr>
        <p:spPr bwMode="auto">
          <a:xfrm>
            <a:off x="6705600" y="3505200"/>
            <a:ext cx="381000" cy="533400"/>
          </a:xfrm>
          <a:prstGeom prst="upArrow">
            <a:avLst>
              <a:gd name="adj1" fmla="val 50000"/>
              <a:gd name="adj2" fmla="val 35000"/>
            </a:avLst>
          </a:prstGeom>
          <a:solidFill>
            <a:srgbClr val="00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24267" name="AutoShape 11">
            <a:extLst>
              <a:ext uri="{FF2B5EF4-FFF2-40B4-BE49-F238E27FC236}">
                <a16:creationId xmlns:a16="http://schemas.microsoft.com/office/drawing/2014/main" xmlns="" id="{BD87238F-26A2-4654-928D-361947211468}"/>
              </a:ext>
            </a:extLst>
          </p:cNvPr>
          <p:cNvSpPr>
            <a:spLocks noChangeArrowheads="1"/>
          </p:cNvSpPr>
          <p:nvPr/>
        </p:nvSpPr>
        <p:spPr bwMode="auto">
          <a:xfrm rot="10800000">
            <a:off x="4191000" y="4648200"/>
            <a:ext cx="381000" cy="533400"/>
          </a:xfrm>
          <a:prstGeom prst="upArrow">
            <a:avLst>
              <a:gd name="adj1" fmla="val 50000"/>
              <a:gd name="adj2" fmla="val 3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24268" name="Text Box 12">
            <a:extLst>
              <a:ext uri="{FF2B5EF4-FFF2-40B4-BE49-F238E27FC236}">
                <a16:creationId xmlns:a16="http://schemas.microsoft.com/office/drawing/2014/main" xmlns="" id="{7107E3A7-9B3F-4B60-82CD-467C91D535E1}"/>
              </a:ext>
            </a:extLst>
          </p:cNvPr>
          <p:cNvSpPr txBox="1">
            <a:spLocks noChangeArrowheads="1"/>
          </p:cNvSpPr>
          <p:nvPr/>
        </p:nvSpPr>
        <p:spPr bwMode="auto">
          <a:xfrm>
            <a:off x="76200" y="4473575"/>
            <a:ext cx="27432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solidFill>
                  <a:srgbClr val="0033CC"/>
                </a:solidFill>
              </a:rPr>
              <a:t>2</a:t>
            </a:r>
            <a:r>
              <a:rPr lang="en-US" altLang="en-US" sz="2400" b="0"/>
              <a:t> and</a:t>
            </a:r>
            <a:r>
              <a:rPr lang="en-US" altLang="en-US" sz="2400" b="0">
                <a:solidFill>
                  <a:srgbClr val="0033CC"/>
                </a:solidFill>
              </a:rPr>
              <a:t> </a:t>
            </a:r>
            <a:r>
              <a:rPr lang="en-US" altLang="en-US" sz="2400">
                <a:solidFill>
                  <a:srgbClr val="0033CC"/>
                </a:solidFill>
              </a:rPr>
              <a:t>3</a:t>
            </a:r>
            <a:r>
              <a:rPr lang="en-US" altLang="en-US" sz="2400" b="0">
                <a:solidFill>
                  <a:srgbClr val="0033CC"/>
                </a:solidFill>
              </a:rPr>
              <a:t> </a:t>
            </a:r>
            <a:r>
              <a:rPr lang="en-US" altLang="en-US" sz="2400" b="0"/>
              <a:t>represent the </a:t>
            </a:r>
            <a:r>
              <a:rPr lang="en-US" altLang="en-US" sz="2400"/>
              <a:t>same number</a:t>
            </a:r>
            <a:r>
              <a:rPr lang="en-US" altLang="en-US" sz="2400" b="0"/>
              <a:t>:</a:t>
            </a:r>
            <a:r>
              <a:rPr lang="en-US" altLang="en-US" sz="2400" b="0">
                <a:solidFill>
                  <a:srgbClr val="0033CC"/>
                </a:solidFill>
              </a:rPr>
              <a:t> </a:t>
            </a:r>
            <a:r>
              <a:rPr lang="en-US" altLang="en-US" sz="2400">
                <a:solidFill>
                  <a:srgbClr val="0033CC"/>
                </a:solidFill>
              </a:rPr>
              <a:t>the length of all edges with 2 </a:t>
            </a:r>
            <a:r>
              <a:rPr lang="en-US" altLang="en-US" sz="2400" b="0">
                <a:solidFill>
                  <a:srgbClr val="0033CC"/>
                </a:solidFill>
              </a:rPr>
              <a:t>X</a:t>
            </a:r>
            <a:r>
              <a:rPr lang="en-US" altLang="en-US" sz="2400">
                <a:solidFill>
                  <a:srgbClr val="0033CC"/>
                </a:solidFill>
              </a:rPr>
              <a:t> the middle edge </a:t>
            </a:r>
          </a:p>
        </p:txBody>
      </p:sp>
      <p:sp>
        <p:nvSpPr>
          <p:cNvPr id="224269" name="Text Box 13">
            <a:extLst>
              <a:ext uri="{FF2B5EF4-FFF2-40B4-BE49-F238E27FC236}">
                <a16:creationId xmlns:a16="http://schemas.microsoft.com/office/drawing/2014/main" xmlns="" id="{370F0569-C9B2-4061-A2D9-2D598888833F}"/>
              </a:ext>
            </a:extLst>
          </p:cNvPr>
          <p:cNvSpPr txBox="1">
            <a:spLocks noChangeArrowheads="1"/>
          </p:cNvSpPr>
          <p:nvPr/>
        </p:nvSpPr>
        <p:spPr bwMode="auto">
          <a:xfrm>
            <a:off x="6781800" y="4575175"/>
            <a:ext cx="21336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solidFill>
                  <a:srgbClr val="FF0000"/>
                </a:solidFill>
              </a:rPr>
              <a:t>1</a:t>
            </a:r>
            <a:r>
              <a:rPr lang="en-US" altLang="en-US" sz="2400" b="0">
                <a:solidFill>
                  <a:srgbClr val="FF0000"/>
                </a:solidFill>
              </a:rPr>
              <a:t> </a:t>
            </a:r>
            <a:r>
              <a:rPr lang="en-US" altLang="en-US" sz="2400" b="0"/>
              <a:t>represents a </a:t>
            </a:r>
            <a:r>
              <a:rPr lang="en-US" altLang="en-US" sz="2400"/>
              <a:t>smaller number</a:t>
            </a:r>
            <a:r>
              <a:rPr lang="en-US" altLang="en-US" sz="2400" b="0"/>
              <a:t>:</a:t>
            </a:r>
            <a:r>
              <a:rPr lang="en-US" altLang="en-US" sz="2400" b="0">
                <a:solidFill>
                  <a:srgbClr val="FF0000"/>
                </a:solidFill>
              </a:rPr>
              <a:t> </a:t>
            </a:r>
            <a:r>
              <a:rPr lang="en-US" altLang="en-US" sz="2400">
                <a:solidFill>
                  <a:srgbClr val="FF0000"/>
                </a:solidFill>
              </a:rPr>
              <a:t>the length of all edges – the middle edge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24261"/>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24262"/>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24263"/>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224264"/>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224265"/>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224267"/>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224266"/>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224268"/>
                                        </p:tgtEl>
                                        <p:attrNameLst>
                                          <p:attrName>style.visibility</p:attrName>
                                        </p:attrNameLst>
                                      </p:cBhvr>
                                      <p:to>
                                        <p:strVal val="visible"/>
                                      </p:to>
                                    </p:set>
                                  </p:childTnLst>
                                </p:cTn>
                              </p:par>
                            </p:childTnLst>
                          </p:cTn>
                        </p:par>
                        <p:par>
                          <p:cTn id="28" fill="hold" nodeType="afterGroup">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224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2" grpId="0" autoUpdateAnimBg="0"/>
      <p:bldP spid="224263" grpId="0" autoUpdateAnimBg="0"/>
      <p:bldP spid="224264" grpId="0" autoUpdateAnimBg="0"/>
      <p:bldP spid="224265" grpId="0" animBg="1"/>
      <p:bldP spid="224266" grpId="0" animBg="1"/>
      <p:bldP spid="224267" grpId="0" animBg="1"/>
      <p:bldP spid="224268" grpId="0" autoUpdateAnimBg="0"/>
      <p:bldP spid="224269"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xmlns="" id="{BA1C7823-C776-4D45-9574-2009905473A1}"/>
              </a:ext>
            </a:extLst>
          </p:cNvPr>
          <p:cNvSpPr>
            <a:spLocks noGrp="1" noChangeArrowheads="1"/>
          </p:cNvSpPr>
          <p:nvPr>
            <p:ph type="title"/>
          </p:nvPr>
        </p:nvSpPr>
        <p:spPr/>
        <p:txBody>
          <a:bodyPr/>
          <a:lstStyle/>
          <a:p>
            <a:pPr eaLnBrk="1" hangingPunct="1"/>
            <a:r>
              <a:rPr lang="en-US" altLang="en-US" sz="3800"/>
              <a:t>The Four Point Condition: Theorem</a:t>
            </a:r>
            <a:endParaRPr lang="en-US" altLang="en-US" sz="2200"/>
          </a:p>
        </p:txBody>
      </p:sp>
      <p:sp>
        <p:nvSpPr>
          <p:cNvPr id="59395" name="Rectangle 3">
            <a:extLst>
              <a:ext uri="{FF2B5EF4-FFF2-40B4-BE49-F238E27FC236}">
                <a16:creationId xmlns:a16="http://schemas.microsoft.com/office/drawing/2014/main" xmlns="" id="{B6A1A0EE-6040-4AE6-8C3E-F037D8CE0D3D}"/>
              </a:ext>
            </a:extLst>
          </p:cNvPr>
          <p:cNvSpPr>
            <a:spLocks noGrp="1" noChangeArrowheads="1"/>
          </p:cNvSpPr>
          <p:nvPr>
            <p:ph type="body" idx="1"/>
          </p:nvPr>
        </p:nvSpPr>
        <p:spPr/>
        <p:txBody>
          <a:bodyPr/>
          <a:lstStyle/>
          <a:p>
            <a:pPr eaLnBrk="1" hangingPunct="1">
              <a:lnSpc>
                <a:spcPct val="90000"/>
              </a:lnSpc>
            </a:pPr>
            <a:r>
              <a:rPr lang="en-US" altLang="en-US"/>
              <a:t>The four point condition for  the quartet </a:t>
            </a:r>
            <a:r>
              <a:rPr lang="en-US" altLang="en-US" i="1"/>
              <a:t>i,j,k,l </a:t>
            </a:r>
            <a:r>
              <a:rPr lang="en-US" altLang="en-US"/>
              <a:t> is satisfied if two of these sums are the same, with the third sum smaller than the first two</a:t>
            </a:r>
          </a:p>
          <a:p>
            <a:pPr eaLnBrk="1" hangingPunct="1">
              <a:lnSpc>
                <a:spcPct val="90000"/>
              </a:lnSpc>
            </a:pPr>
            <a:endParaRPr lang="en-US" altLang="en-US"/>
          </a:p>
          <a:p>
            <a:pPr eaLnBrk="1" hangingPunct="1">
              <a:lnSpc>
                <a:spcPct val="90000"/>
              </a:lnSpc>
            </a:pPr>
            <a:r>
              <a:rPr lang="en-US" altLang="en-US" b="1" i="1"/>
              <a:t>Theorem</a:t>
            </a:r>
            <a:r>
              <a:rPr lang="en-US" altLang="en-US"/>
              <a:t> (Buneman): An </a:t>
            </a:r>
            <a:r>
              <a:rPr lang="en-US" altLang="en-US" i="1"/>
              <a:t>n</a:t>
            </a:r>
            <a:r>
              <a:rPr lang="en-US" altLang="en-US"/>
              <a:t> x </a:t>
            </a:r>
            <a:r>
              <a:rPr lang="en-US" altLang="en-US" i="1"/>
              <a:t>n</a:t>
            </a:r>
            <a:r>
              <a:rPr lang="en-US" altLang="en-US"/>
              <a:t> matrix </a:t>
            </a:r>
            <a:r>
              <a:rPr lang="en-US" altLang="en-US" i="1"/>
              <a:t>D</a:t>
            </a:r>
            <a:r>
              <a:rPr lang="en-US" altLang="en-US"/>
              <a:t> is additive if and only if the four point condition holds for </a:t>
            </a:r>
            <a:r>
              <a:rPr lang="en-US" altLang="en-US" b="1" i="1"/>
              <a:t>every</a:t>
            </a:r>
            <a:r>
              <a:rPr lang="en-US" altLang="en-US"/>
              <a:t> quartet 1 ≤ </a:t>
            </a:r>
            <a:r>
              <a:rPr lang="en-US" altLang="en-US" i="1"/>
              <a:t>i,j,k,l </a:t>
            </a:r>
            <a:r>
              <a:rPr lang="en-US" altLang="en-US"/>
              <a:t>≤ </a:t>
            </a:r>
            <a:r>
              <a:rPr lang="en-US" altLang="en-US" i="1"/>
              <a:t>n</a:t>
            </a:r>
          </a:p>
          <a:p>
            <a:pPr eaLnBrk="1" hangingPunct="1">
              <a:lnSpc>
                <a:spcPct val="90000"/>
              </a:lnSpc>
              <a:buFontTx/>
              <a:buNone/>
            </a:pPr>
            <a:endParaRPr lang="en-US" altLang="en-US" i="1"/>
          </a:p>
          <a:p>
            <a:pPr eaLnBrk="1" hangingPunct="1">
              <a:lnSpc>
                <a:spcPct val="90000"/>
              </a:lnSpc>
            </a:pPr>
            <a:r>
              <a:rPr lang="en-US" altLang="en-US">
                <a:solidFill>
                  <a:srgbClr val="3333CC"/>
                </a:solidFill>
              </a:rPr>
              <a:t>Proof in old slides</a:t>
            </a:r>
            <a:endParaRPr lang="en-US" altLang="en-US" i="1">
              <a:solidFill>
                <a:srgbClr val="3333CC"/>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xmlns="" id="{C2FFF562-8B4D-435C-B53D-6D5C0FF3492F}"/>
              </a:ext>
            </a:extLst>
          </p:cNvPr>
          <p:cNvSpPr>
            <a:spLocks noGrp="1" noChangeArrowheads="1"/>
          </p:cNvSpPr>
          <p:nvPr>
            <p:ph type="title"/>
          </p:nvPr>
        </p:nvSpPr>
        <p:spPr>
          <a:xfrm>
            <a:off x="457200" y="457200"/>
            <a:ext cx="8229600" cy="884238"/>
          </a:xfrm>
        </p:spPr>
        <p:txBody>
          <a:bodyPr/>
          <a:lstStyle/>
          <a:p>
            <a:pPr eaLnBrk="1" hangingPunct="1"/>
            <a:r>
              <a:rPr lang="en-US" altLang="en-US" sz="2800"/>
              <a:t>Tree reconstruction based on Buneman’s Theorem</a:t>
            </a:r>
          </a:p>
        </p:txBody>
      </p:sp>
      <p:sp>
        <p:nvSpPr>
          <p:cNvPr id="60419" name="Rectangle 3">
            <a:extLst>
              <a:ext uri="{FF2B5EF4-FFF2-40B4-BE49-F238E27FC236}">
                <a16:creationId xmlns:a16="http://schemas.microsoft.com/office/drawing/2014/main" xmlns="" id="{E8E6CE06-7CE6-46A3-BE96-4B9E1CFBB5C8}"/>
              </a:ext>
            </a:extLst>
          </p:cNvPr>
          <p:cNvSpPr>
            <a:spLocks noGrp="1" noChangeArrowheads="1"/>
          </p:cNvSpPr>
          <p:nvPr>
            <p:ph type="body" idx="1"/>
          </p:nvPr>
        </p:nvSpPr>
        <p:spPr>
          <a:xfrm>
            <a:off x="457200" y="914400"/>
            <a:ext cx="8229600" cy="5486400"/>
          </a:xfrm>
        </p:spPr>
        <p:txBody>
          <a:bodyPr/>
          <a:lstStyle/>
          <a:p>
            <a:pPr eaLnBrk="1" hangingPunct="1">
              <a:lnSpc>
                <a:spcPct val="80000"/>
              </a:lnSpc>
              <a:buFontTx/>
              <a:buNone/>
            </a:pPr>
            <a:r>
              <a:rPr lang="en-US" altLang="en-US" sz="2000"/>
              <a:t>Consider leaves 1,2,3,4. If</a:t>
            </a:r>
            <a:r>
              <a:rPr lang="en-US" altLang="en-US"/>
              <a:t> </a:t>
            </a:r>
          </a:p>
          <a:p>
            <a:pPr eaLnBrk="1" hangingPunct="1">
              <a:lnSpc>
                <a:spcPct val="80000"/>
              </a:lnSpc>
              <a:buFontTx/>
              <a:buNone/>
            </a:pPr>
            <a:endParaRPr lang="en-US" altLang="en-US"/>
          </a:p>
          <a:p>
            <a:pPr eaLnBrk="1" hangingPunct="1">
              <a:lnSpc>
                <a:spcPct val="80000"/>
              </a:lnSpc>
              <a:buFontTx/>
              <a:buNone/>
            </a:pPr>
            <a:r>
              <a:rPr lang="en-US" altLang="en-US" sz="2000"/>
              <a:t>then their quartet tree is:</a:t>
            </a:r>
          </a:p>
          <a:p>
            <a:pPr eaLnBrk="1" hangingPunct="1">
              <a:lnSpc>
                <a:spcPct val="80000"/>
              </a:lnSpc>
              <a:buFontTx/>
              <a:buNone/>
            </a:pPr>
            <a:endParaRPr lang="en-US" altLang="en-US" sz="2000"/>
          </a:p>
          <a:p>
            <a:pPr eaLnBrk="1" hangingPunct="1">
              <a:lnSpc>
                <a:spcPct val="80000"/>
              </a:lnSpc>
              <a:buFontTx/>
              <a:buNone/>
            </a:pPr>
            <a:endParaRPr lang="en-US" altLang="en-US" sz="2400"/>
          </a:p>
          <a:p>
            <a:pPr eaLnBrk="1" hangingPunct="1">
              <a:lnSpc>
                <a:spcPct val="80000"/>
              </a:lnSpc>
              <a:buFontTx/>
              <a:buNone/>
            </a:pPr>
            <a:r>
              <a:rPr lang="en-US" altLang="en-US" sz="2400"/>
              <a:t>	</a:t>
            </a:r>
          </a:p>
          <a:p>
            <a:pPr eaLnBrk="1" hangingPunct="1">
              <a:lnSpc>
                <a:spcPct val="80000"/>
              </a:lnSpc>
              <a:buFontTx/>
              <a:buNone/>
            </a:pPr>
            <a:r>
              <a:rPr lang="en-US" altLang="en-US" sz="2000"/>
              <a:t>Now we insert leaf 5 into the tree, and consider quartet 1,2,3,5. If</a:t>
            </a:r>
            <a:r>
              <a:rPr lang="en-US" altLang="en-US" sz="2400"/>
              <a:t>  </a:t>
            </a:r>
          </a:p>
          <a:p>
            <a:pPr eaLnBrk="1" hangingPunct="1">
              <a:lnSpc>
                <a:spcPct val="80000"/>
              </a:lnSpc>
              <a:buFontTx/>
              <a:buNone/>
            </a:pPr>
            <a:endParaRPr lang="en-US" altLang="en-US" sz="2400"/>
          </a:p>
          <a:p>
            <a:pPr eaLnBrk="1" hangingPunct="1">
              <a:lnSpc>
                <a:spcPct val="80000"/>
              </a:lnSpc>
              <a:buFontTx/>
              <a:buNone/>
            </a:pPr>
            <a:endParaRPr lang="en-US" altLang="en-US" sz="2000"/>
          </a:p>
          <a:p>
            <a:pPr eaLnBrk="1" hangingPunct="1">
              <a:lnSpc>
                <a:spcPct val="80000"/>
              </a:lnSpc>
              <a:buFontTx/>
              <a:buNone/>
            </a:pPr>
            <a:r>
              <a:rPr lang="en-US" altLang="en-US" sz="2000"/>
              <a:t>then we insert leaf 5 between ancestor A and leaf 3. But If</a:t>
            </a:r>
          </a:p>
          <a:p>
            <a:pPr eaLnBrk="1" hangingPunct="1">
              <a:lnSpc>
                <a:spcPct val="80000"/>
              </a:lnSpc>
              <a:buFontTx/>
              <a:buNone/>
            </a:pPr>
            <a:endParaRPr lang="en-US" altLang="en-US" sz="2000"/>
          </a:p>
          <a:p>
            <a:pPr eaLnBrk="1" hangingPunct="1">
              <a:lnSpc>
                <a:spcPct val="80000"/>
              </a:lnSpc>
              <a:buFontTx/>
              <a:buNone/>
            </a:pPr>
            <a:endParaRPr lang="en-US" altLang="en-US" sz="2000"/>
          </a:p>
          <a:p>
            <a:pPr eaLnBrk="1" hangingPunct="1">
              <a:lnSpc>
                <a:spcPct val="80000"/>
              </a:lnSpc>
              <a:buFontTx/>
              <a:buNone/>
            </a:pPr>
            <a:r>
              <a:rPr lang="en-US" altLang="en-US" sz="2000"/>
              <a:t>then leaf 5 could be inserted either between A and B or between B and </a:t>
            </a:r>
          </a:p>
          <a:p>
            <a:pPr eaLnBrk="1" hangingPunct="1">
              <a:lnSpc>
                <a:spcPct val="80000"/>
              </a:lnSpc>
              <a:buFontTx/>
              <a:buNone/>
            </a:pPr>
            <a:r>
              <a:rPr lang="en-US" altLang="en-US" sz="2000"/>
              <a:t>2 or between B and 4. So, we need to further consider a quartet 1,2,4,5 </a:t>
            </a:r>
          </a:p>
          <a:p>
            <a:pPr eaLnBrk="1" hangingPunct="1">
              <a:lnSpc>
                <a:spcPct val="80000"/>
              </a:lnSpc>
              <a:buFontTx/>
              <a:buNone/>
            </a:pPr>
            <a:r>
              <a:rPr lang="en-US" altLang="en-US" sz="2000"/>
              <a:t>and decide the precise edge to insert 5.</a:t>
            </a:r>
          </a:p>
          <a:p>
            <a:pPr eaLnBrk="1" hangingPunct="1">
              <a:lnSpc>
                <a:spcPct val="80000"/>
              </a:lnSpc>
              <a:buFontTx/>
              <a:buNone/>
            </a:pPr>
            <a:endParaRPr lang="en-US" altLang="en-US" sz="2000"/>
          </a:p>
          <a:p>
            <a:pPr eaLnBrk="1" hangingPunct="1">
              <a:buFontTx/>
              <a:buNone/>
            </a:pPr>
            <a:endParaRPr lang="en-US" altLang="en-US" sz="2400"/>
          </a:p>
        </p:txBody>
      </p:sp>
      <p:graphicFrame>
        <p:nvGraphicFramePr>
          <p:cNvPr id="60420" name="Object 4">
            <a:extLst>
              <a:ext uri="{FF2B5EF4-FFF2-40B4-BE49-F238E27FC236}">
                <a16:creationId xmlns:a16="http://schemas.microsoft.com/office/drawing/2014/main" xmlns="" id="{BB3CE9A8-CA74-4A19-9B21-B1949A888A28}"/>
              </a:ext>
            </a:extLst>
          </p:cNvPr>
          <p:cNvGraphicFramePr>
            <a:graphicFrameLocks noChangeAspect="1"/>
          </p:cNvGraphicFramePr>
          <p:nvPr/>
        </p:nvGraphicFramePr>
        <p:xfrm>
          <a:off x="2133600" y="1295400"/>
          <a:ext cx="5257800" cy="584200"/>
        </p:xfrm>
        <a:graphic>
          <a:graphicData uri="http://schemas.openxmlformats.org/presentationml/2006/ole">
            <mc:AlternateContent xmlns:mc="http://schemas.openxmlformats.org/markup-compatibility/2006">
              <mc:Choice xmlns:v="urn:schemas-microsoft-com:vml" Requires="v">
                <p:oleObj spid="_x0000_s60463" name="Equation" r:id="rId3" imgW="2171700" imgH="241300" progId="Equation.3">
                  <p:embed/>
                </p:oleObj>
              </mc:Choice>
              <mc:Fallback>
                <p:oleObj name="Equation" r:id="rId3" imgW="2171700" imgH="2413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295400"/>
                        <a:ext cx="5257800"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0421" name="Group 35">
            <a:extLst>
              <a:ext uri="{FF2B5EF4-FFF2-40B4-BE49-F238E27FC236}">
                <a16:creationId xmlns:a16="http://schemas.microsoft.com/office/drawing/2014/main" xmlns="" id="{1D9BDE40-F52A-464F-AD87-3EF7EC4D3FD3}"/>
              </a:ext>
            </a:extLst>
          </p:cNvPr>
          <p:cNvGrpSpPr>
            <a:grpSpLocks/>
          </p:cNvGrpSpPr>
          <p:nvPr/>
        </p:nvGrpSpPr>
        <p:grpSpPr bwMode="auto">
          <a:xfrm>
            <a:off x="4267200" y="1905000"/>
            <a:ext cx="2819400" cy="1066800"/>
            <a:chOff x="2640" y="1296"/>
            <a:chExt cx="1776" cy="672"/>
          </a:xfrm>
        </p:grpSpPr>
        <p:sp>
          <p:nvSpPr>
            <p:cNvPr id="60440" name="Oval 5">
              <a:extLst>
                <a:ext uri="{FF2B5EF4-FFF2-40B4-BE49-F238E27FC236}">
                  <a16:creationId xmlns:a16="http://schemas.microsoft.com/office/drawing/2014/main" xmlns="" id="{B1D1B552-9929-4955-972B-CD7865D0C191}"/>
                </a:ext>
              </a:extLst>
            </p:cNvPr>
            <p:cNvSpPr>
              <a:spLocks noChangeArrowheads="1"/>
            </p:cNvSpPr>
            <p:nvPr/>
          </p:nvSpPr>
          <p:spPr bwMode="auto">
            <a:xfrm>
              <a:off x="2640" y="1344"/>
              <a:ext cx="192"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a:t>1</a:t>
              </a:r>
            </a:p>
          </p:txBody>
        </p:sp>
        <p:sp>
          <p:nvSpPr>
            <p:cNvPr id="60441" name="Oval 6">
              <a:extLst>
                <a:ext uri="{FF2B5EF4-FFF2-40B4-BE49-F238E27FC236}">
                  <a16:creationId xmlns:a16="http://schemas.microsoft.com/office/drawing/2014/main" xmlns="" id="{505A93DF-7D9B-4CBB-BB7B-642AE28BBB4F}"/>
                </a:ext>
              </a:extLst>
            </p:cNvPr>
            <p:cNvSpPr>
              <a:spLocks noChangeArrowheads="1"/>
            </p:cNvSpPr>
            <p:nvPr/>
          </p:nvSpPr>
          <p:spPr bwMode="auto">
            <a:xfrm>
              <a:off x="3168" y="1536"/>
              <a:ext cx="192"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a:t>A</a:t>
              </a:r>
            </a:p>
          </p:txBody>
        </p:sp>
        <p:sp>
          <p:nvSpPr>
            <p:cNvPr id="60442" name="Oval 7">
              <a:extLst>
                <a:ext uri="{FF2B5EF4-FFF2-40B4-BE49-F238E27FC236}">
                  <a16:creationId xmlns:a16="http://schemas.microsoft.com/office/drawing/2014/main" xmlns="" id="{3E3787DF-3978-4905-954D-8E438FF2B75E}"/>
                </a:ext>
              </a:extLst>
            </p:cNvPr>
            <p:cNvSpPr>
              <a:spLocks noChangeArrowheads="1"/>
            </p:cNvSpPr>
            <p:nvPr/>
          </p:nvSpPr>
          <p:spPr bwMode="auto">
            <a:xfrm>
              <a:off x="4224" y="1296"/>
              <a:ext cx="192"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a:t>2</a:t>
              </a:r>
            </a:p>
          </p:txBody>
        </p:sp>
        <p:sp>
          <p:nvSpPr>
            <p:cNvPr id="60443" name="Oval 8">
              <a:extLst>
                <a:ext uri="{FF2B5EF4-FFF2-40B4-BE49-F238E27FC236}">
                  <a16:creationId xmlns:a16="http://schemas.microsoft.com/office/drawing/2014/main" xmlns="" id="{0E3B90EC-D348-4D16-8505-574624FAC4CF}"/>
                </a:ext>
              </a:extLst>
            </p:cNvPr>
            <p:cNvSpPr>
              <a:spLocks noChangeArrowheads="1"/>
            </p:cNvSpPr>
            <p:nvPr/>
          </p:nvSpPr>
          <p:spPr bwMode="auto">
            <a:xfrm>
              <a:off x="3744" y="1536"/>
              <a:ext cx="192"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a:t>B</a:t>
              </a:r>
            </a:p>
          </p:txBody>
        </p:sp>
        <p:sp>
          <p:nvSpPr>
            <p:cNvPr id="60444" name="Oval 9">
              <a:extLst>
                <a:ext uri="{FF2B5EF4-FFF2-40B4-BE49-F238E27FC236}">
                  <a16:creationId xmlns:a16="http://schemas.microsoft.com/office/drawing/2014/main" xmlns="" id="{28C8AFC9-C2EF-4E0C-9AF1-50BA1BC13315}"/>
                </a:ext>
              </a:extLst>
            </p:cNvPr>
            <p:cNvSpPr>
              <a:spLocks noChangeArrowheads="1"/>
            </p:cNvSpPr>
            <p:nvPr/>
          </p:nvSpPr>
          <p:spPr bwMode="auto">
            <a:xfrm>
              <a:off x="4224" y="1776"/>
              <a:ext cx="192"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a:t>4</a:t>
              </a:r>
            </a:p>
          </p:txBody>
        </p:sp>
        <p:sp>
          <p:nvSpPr>
            <p:cNvPr id="60445" name="Oval 10">
              <a:extLst>
                <a:ext uri="{FF2B5EF4-FFF2-40B4-BE49-F238E27FC236}">
                  <a16:creationId xmlns:a16="http://schemas.microsoft.com/office/drawing/2014/main" xmlns="" id="{A748BAF4-40C5-4B18-AA00-AF0CE7E0DA94}"/>
                </a:ext>
              </a:extLst>
            </p:cNvPr>
            <p:cNvSpPr>
              <a:spLocks noChangeArrowheads="1"/>
            </p:cNvSpPr>
            <p:nvPr/>
          </p:nvSpPr>
          <p:spPr bwMode="auto">
            <a:xfrm>
              <a:off x="2640" y="1776"/>
              <a:ext cx="192"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a:t>3</a:t>
              </a:r>
            </a:p>
          </p:txBody>
        </p:sp>
        <p:sp>
          <p:nvSpPr>
            <p:cNvPr id="60446" name="Line 11">
              <a:extLst>
                <a:ext uri="{FF2B5EF4-FFF2-40B4-BE49-F238E27FC236}">
                  <a16:creationId xmlns:a16="http://schemas.microsoft.com/office/drawing/2014/main" xmlns="" id="{8AB58B85-957D-4CE4-8D62-3469E1BD8F35}"/>
                </a:ext>
              </a:extLst>
            </p:cNvPr>
            <p:cNvSpPr>
              <a:spLocks noChangeShapeType="1"/>
            </p:cNvSpPr>
            <p:nvPr/>
          </p:nvSpPr>
          <p:spPr bwMode="auto">
            <a:xfrm>
              <a:off x="3360" y="1632"/>
              <a:ext cx="3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47" name="Line 12">
              <a:extLst>
                <a:ext uri="{FF2B5EF4-FFF2-40B4-BE49-F238E27FC236}">
                  <a16:creationId xmlns:a16="http://schemas.microsoft.com/office/drawing/2014/main" xmlns="" id="{8E7C7C85-2803-4B20-8D58-484398CCF6F6}"/>
                </a:ext>
              </a:extLst>
            </p:cNvPr>
            <p:cNvSpPr>
              <a:spLocks noChangeShapeType="1"/>
            </p:cNvSpPr>
            <p:nvPr/>
          </p:nvSpPr>
          <p:spPr bwMode="auto">
            <a:xfrm>
              <a:off x="2832" y="1440"/>
              <a:ext cx="33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48" name="Line 14">
              <a:extLst>
                <a:ext uri="{FF2B5EF4-FFF2-40B4-BE49-F238E27FC236}">
                  <a16:creationId xmlns:a16="http://schemas.microsoft.com/office/drawing/2014/main" xmlns="" id="{47FB94E4-BA13-4EEF-8D84-18A01A12D031}"/>
                </a:ext>
              </a:extLst>
            </p:cNvPr>
            <p:cNvSpPr>
              <a:spLocks noChangeShapeType="1"/>
            </p:cNvSpPr>
            <p:nvPr/>
          </p:nvSpPr>
          <p:spPr bwMode="auto">
            <a:xfrm flipV="1">
              <a:off x="2832" y="1680"/>
              <a:ext cx="336"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49" name="Line 15">
              <a:extLst>
                <a:ext uri="{FF2B5EF4-FFF2-40B4-BE49-F238E27FC236}">
                  <a16:creationId xmlns:a16="http://schemas.microsoft.com/office/drawing/2014/main" xmlns="" id="{C226D8B4-D6D8-4228-879F-B6D26BF5A93C}"/>
                </a:ext>
              </a:extLst>
            </p:cNvPr>
            <p:cNvSpPr>
              <a:spLocks noChangeShapeType="1"/>
            </p:cNvSpPr>
            <p:nvPr/>
          </p:nvSpPr>
          <p:spPr bwMode="auto">
            <a:xfrm flipV="1">
              <a:off x="3936" y="1440"/>
              <a:ext cx="288"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50" name="Line 16">
              <a:extLst>
                <a:ext uri="{FF2B5EF4-FFF2-40B4-BE49-F238E27FC236}">
                  <a16:creationId xmlns:a16="http://schemas.microsoft.com/office/drawing/2014/main" xmlns="" id="{3327383A-5590-487E-ADA5-36693FD0EC96}"/>
                </a:ext>
              </a:extLst>
            </p:cNvPr>
            <p:cNvSpPr>
              <a:spLocks noChangeShapeType="1"/>
            </p:cNvSpPr>
            <p:nvPr/>
          </p:nvSpPr>
          <p:spPr bwMode="auto">
            <a:xfrm>
              <a:off x="3936" y="1680"/>
              <a:ext cx="288"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aphicFrame>
        <p:nvGraphicFramePr>
          <p:cNvPr id="60422" name="Object 17">
            <a:extLst>
              <a:ext uri="{FF2B5EF4-FFF2-40B4-BE49-F238E27FC236}">
                <a16:creationId xmlns:a16="http://schemas.microsoft.com/office/drawing/2014/main" xmlns="" id="{C42BEC34-56C2-4B45-A05E-778AD5B4B260}"/>
              </a:ext>
            </a:extLst>
          </p:cNvPr>
          <p:cNvGraphicFramePr>
            <a:graphicFrameLocks noChangeAspect="1"/>
          </p:cNvGraphicFramePr>
          <p:nvPr/>
        </p:nvGraphicFramePr>
        <p:xfrm>
          <a:off x="2071688" y="3581400"/>
          <a:ext cx="5227637" cy="584200"/>
        </p:xfrm>
        <a:graphic>
          <a:graphicData uri="http://schemas.openxmlformats.org/presentationml/2006/ole">
            <mc:AlternateContent xmlns:mc="http://schemas.openxmlformats.org/markup-compatibility/2006">
              <mc:Choice xmlns:v="urn:schemas-microsoft-com:vml" Requires="v">
                <p:oleObj spid="_x0000_s60464" name="Equation" r:id="rId5" imgW="2159000" imgH="241300" progId="Equation.3">
                  <p:embed/>
                </p:oleObj>
              </mc:Choice>
              <mc:Fallback>
                <p:oleObj name="Equation" r:id="rId5" imgW="2159000" imgH="241300" progId="Equation.3">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1688" y="3581400"/>
                        <a:ext cx="522763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0423" name="Object 20">
            <a:extLst>
              <a:ext uri="{FF2B5EF4-FFF2-40B4-BE49-F238E27FC236}">
                <a16:creationId xmlns:a16="http://schemas.microsoft.com/office/drawing/2014/main" xmlns="" id="{A3271EDE-B5F3-4BA6-BAA1-4931D65D3E1B}"/>
              </a:ext>
            </a:extLst>
          </p:cNvPr>
          <p:cNvGraphicFramePr>
            <a:graphicFrameLocks noChangeAspect="1"/>
          </p:cNvGraphicFramePr>
          <p:nvPr/>
        </p:nvGraphicFramePr>
        <p:xfrm>
          <a:off x="2057400" y="4495800"/>
          <a:ext cx="5227638" cy="584200"/>
        </p:xfrm>
        <a:graphic>
          <a:graphicData uri="http://schemas.openxmlformats.org/presentationml/2006/ole">
            <mc:AlternateContent xmlns:mc="http://schemas.openxmlformats.org/markup-compatibility/2006">
              <mc:Choice xmlns:v="urn:schemas-microsoft-com:vml" Requires="v">
                <p:oleObj spid="_x0000_s60465" name="Equation" r:id="rId7" imgW="2159000" imgH="241300" progId="Equation.3">
                  <p:embed/>
                </p:oleObj>
              </mc:Choice>
              <mc:Fallback>
                <p:oleObj name="Equation" r:id="rId7" imgW="2159000" imgH="241300" progId="Equation.3">
                  <p:embed/>
                  <p:pic>
                    <p:nvPicPr>
                      <p:cNvPr id="0" name="Object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4495800"/>
                        <a:ext cx="5227638"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29105" name="Group 49">
            <a:extLst>
              <a:ext uri="{FF2B5EF4-FFF2-40B4-BE49-F238E27FC236}">
                <a16:creationId xmlns:a16="http://schemas.microsoft.com/office/drawing/2014/main" xmlns="" id="{2EAF22E4-CCB3-44AC-9A0B-19BE11008853}"/>
              </a:ext>
            </a:extLst>
          </p:cNvPr>
          <p:cNvGrpSpPr>
            <a:grpSpLocks/>
          </p:cNvGrpSpPr>
          <p:nvPr/>
        </p:nvGrpSpPr>
        <p:grpSpPr bwMode="auto">
          <a:xfrm>
            <a:off x="4800600" y="2590800"/>
            <a:ext cx="457200" cy="609600"/>
            <a:chOff x="3024" y="1632"/>
            <a:chExt cx="288" cy="384"/>
          </a:xfrm>
        </p:grpSpPr>
        <p:sp>
          <p:nvSpPr>
            <p:cNvPr id="60437" name="Oval 34">
              <a:extLst>
                <a:ext uri="{FF2B5EF4-FFF2-40B4-BE49-F238E27FC236}">
                  <a16:creationId xmlns:a16="http://schemas.microsoft.com/office/drawing/2014/main" xmlns="" id="{A9C9B309-644F-4F05-9305-9E854AFC033C}"/>
                </a:ext>
              </a:extLst>
            </p:cNvPr>
            <p:cNvSpPr>
              <a:spLocks noChangeArrowheads="1"/>
            </p:cNvSpPr>
            <p:nvPr/>
          </p:nvSpPr>
          <p:spPr bwMode="auto">
            <a:xfrm>
              <a:off x="3120" y="1824"/>
              <a:ext cx="192"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a:t>5</a:t>
              </a:r>
            </a:p>
          </p:txBody>
        </p:sp>
        <p:sp>
          <p:nvSpPr>
            <p:cNvPr id="60438" name="Line 36">
              <a:extLst>
                <a:ext uri="{FF2B5EF4-FFF2-40B4-BE49-F238E27FC236}">
                  <a16:creationId xmlns:a16="http://schemas.microsoft.com/office/drawing/2014/main" xmlns="" id="{AC3837F8-8A6A-4A92-BEAE-9686438D9622}"/>
                </a:ext>
              </a:extLst>
            </p:cNvPr>
            <p:cNvSpPr>
              <a:spLocks noChangeShapeType="1"/>
            </p:cNvSpPr>
            <p:nvPr/>
          </p:nvSpPr>
          <p:spPr bwMode="auto">
            <a:xfrm flipH="1" flipV="1">
              <a:off x="3072" y="1680"/>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39" name="Oval 37">
              <a:extLst>
                <a:ext uri="{FF2B5EF4-FFF2-40B4-BE49-F238E27FC236}">
                  <a16:creationId xmlns:a16="http://schemas.microsoft.com/office/drawing/2014/main" xmlns="" id="{3046B0BD-39A1-46E4-AC99-23F8DED3B674}"/>
                </a:ext>
              </a:extLst>
            </p:cNvPr>
            <p:cNvSpPr>
              <a:spLocks noChangeArrowheads="1"/>
            </p:cNvSpPr>
            <p:nvPr/>
          </p:nvSpPr>
          <p:spPr bwMode="auto">
            <a:xfrm>
              <a:off x="3024" y="163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grpSp>
        <p:nvGrpSpPr>
          <p:cNvPr id="429106" name="Group 50">
            <a:extLst>
              <a:ext uri="{FF2B5EF4-FFF2-40B4-BE49-F238E27FC236}">
                <a16:creationId xmlns:a16="http://schemas.microsoft.com/office/drawing/2014/main" xmlns="" id="{59D1B357-67DF-42B4-A95D-2A1B4B9870D0}"/>
              </a:ext>
            </a:extLst>
          </p:cNvPr>
          <p:cNvGrpSpPr>
            <a:grpSpLocks/>
          </p:cNvGrpSpPr>
          <p:nvPr/>
        </p:nvGrpSpPr>
        <p:grpSpPr bwMode="auto">
          <a:xfrm>
            <a:off x="5562600" y="2362200"/>
            <a:ext cx="304800" cy="685800"/>
            <a:chOff x="3504" y="1488"/>
            <a:chExt cx="192" cy="432"/>
          </a:xfrm>
        </p:grpSpPr>
        <p:sp>
          <p:nvSpPr>
            <p:cNvPr id="60434" name="Oval 39">
              <a:extLst>
                <a:ext uri="{FF2B5EF4-FFF2-40B4-BE49-F238E27FC236}">
                  <a16:creationId xmlns:a16="http://schemas.microsoft.com/office/drawing/2014/main" xmlns="" id="{3AD90EAF-5FA5-441C-8E8D-81916192BCC5}"/>
                </a:ext>
              </a:extLst>
            </p:cNvPr>
            <p:cNvSpPr>
              <a:spLocks noChangeArrowheads="1"/>
            </p:cNvSpPr>
            <p:nvPr/>
          </p:nvSpPr>
          <p:spPr bwMode="auto">
            <a:xfrm>
              <a:off x="3504" y="1728"/>
              <a:ext cx="192"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a:t>5</a:t>
              </a:r>
            </a:p>
          </p:txBody>
        </p:sp>
        <p:sp>
          <p:nvSpPr>
            <p:cNvPr id="60435" name="Line 43">
              <a:extLst>
                <a:ext uri="{FF2B5EF4-FFF2-40B4-BE49-F238E27FC236}">
                  <a16:creationId xmlns:a16="http://schemas.microsoft.com/office/drawing/2014/main" xmlns="" id="{0DB5E478-D137-4B6B-9027-CAD9EA59D279}"/>
                </a:ext>
              </a:extLst>
            </p:cNvPr>
            <p:cNvSpPr>
              <a:spLocks noChangeShapeType="1"/>
            </p:cNvSpPr>
            <p:nvPr/>
          </p:nvSpPr>
          <p:spPr bwMode="auto">
            <a:xfrm flipV="1">
              <a:off x="3600" y="1536"/>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36" name="Oval 46">
              <a:extLst>
                <a:ext uri="{FF2B5EF4-FFF2-40B4-BE49-F238E27FC236}">
                  <a16:creationId xmlns:a16="http://schemas.microsoft.com/office/drawing/2014/main" xmlns="" id="{7EBD1AF5-EAA4-4527-BA93-54FFF682B2DE}"/>
                </a:ext>
              </a:extLst>
            </p:cNvPr>
            <p:cNvSpPr>
              <a:spLocks noChangeArrowheads="1"/>
            </p:cNvSpPr>
            <p:nvPr/>
          </p:nvSpPr>
          <p:spPr bwMode="auto">
            <a:xfrm>
              <a:off x="3552" y="148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grpSp>
        <p:nvGrpSpPr>
          <p:cNvPr id="429117" name="Group 61">
            <a:extLst>
              <a:ext uri="{FF2B5EF4-FFF2-40B4-BE49-F238E27FC236}">
                <a16:creationId xmlns:a16="http://schemas.microsoft.com/office/drawing/2014/main" xmlns="" id="{CF4FB620-76A0-470A-A5A2-9630F18CB9DF}"/>
              </a:ext>
            </a:extLst>
          </p:cNvPr>
          <p:cNvGrpSpPr>
            <a:grpSpLocks/>
          </p:cNvGrpSpPr>
          <p:nvPr/>
        </p:nvGrpSpPr>
        <p:grpSpPr bwMode="auto">
          <a:xfrm>
            <a:off x="6477000" y="2209800"/>
            <a:ext cx="990600" cy="381000"/>
            <a:chOff x="4080" y="1392"/>
            <a:chExt cx="624" cy="240"/>
          </a:xfrm>
        </p:grpSpPr>
        <p:sp>
          <p:nvSpPr>
            <p:cNvPr id="60431" name="Oval 42">
              <a:extLst>
                <a:ext uri="{FF2B5EF4-FFF2-40B4-BE49-F238E27FC236}">
                  <a16:creationId xmlns:a16="http://schemas.microsoft.com/office/drawing/2014/main" xmlns="" id="{C6610C62-57A5-4432-A57D-812DF54907D1}"/>
                </a:ext>
              </a:extLst>
            </p:cNvPr>
            <p:cNvSpPr>
              <a:spLocks noChangeArrowheads="1"/>
            </p:cNvSpPr>
            <p:nvPr/>
          </p:nvSpPr>
          <p:spPr bwMode="auto">
            <a:xfrm>
              <a:off x="4512" y="1440"/>
              <a:ext cx="192"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a:t>5</a:t>
              </a:r>
            </a:p>
          </p:txBody>
        </p:sp>
        <p:sp>
          <p:nvSpPr>
            <p:cNvPr id="60432" name="Line 44">
              <a:extLst>
                <a:ext uri="{FF2B5EF4-FFF2-40B4-BE49-F238E27FC236}">
                  <a16:creationId xmlns:a16="http://schemas.microsoft.com/office/drawing/2014/main" xmlns="" id="{4D4B83AD-6695-49B0-9519-71EE6520BA61}"/>
                </a:ext>
              </a:extLst>
            </p:cNvPr>
            <p:cNvSpPr>
              <a:spLocks noChangeShapeType="1"/>
            </p:cNvSpPr>
            <p:nvPr/>
          </p:nvSpPr>
          <p:spPr bwMode="auto">
            <a:xfrm flipH="1" flipV="1">
              <a:off x="4128" y="1440"/>
              <a:ext cx="384"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33" name="Oval 48">
              <a:extLst>
                <a:ext uri="{FF2B5EF4-FFF2-40B4-BE49-F238E27FC236}">
                  <a16:creationId xmlns:a16="http://schemas.microsoft.com/office/drawing/2014/main" xmlns="" id="{7F3EC33F-C80C-435B-8DBB-82CE2C96AEA7}"/>
                </a:ext>
              </a:extLst>
            </p:cNvPr>
            <p:cNvSpPr>
              <a:spLocks noChangeArrowheads="1"/>
            </p:cNvSpPr>
            <p:nvPr/>
          </p:nvSpPr>
          <p:spPr bwMode="auto">
            <a:xfrm>
              <a:off x="4080" y="139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grpSp>
        <p:nvGrpSpPr>
          <p:cNvPr id="429116" name="Group 60">
            <a:extLst>
              <a:ext uri="{FF2B5EF4-FFF2-40B4-BE49-F238E27FC236}">
                <a16:creationId xmlns:a16="http://schemas.microsoft.com/office/drawing/2014/main" xmlns="" id="{8F2228F3-FA79-4D69-A05C-D6EEE56B201C}"/>
              </a:ext>
            </a:extLst>
          </p:cNvPr>
          <p:cNvGrpSpPr>
            <a:grpSpLocks/>
          </p:cNvGrpSpPr>
          <p:nvPr/>
        </p:nvGrpSpPr>
        <p:grpSpPr bwMode="auto">
          <a:xfrm>
            <a:off x="6172200" y="2514600"/>
            <a:ext cx="457200" cy="609600"/>
            <a:chOff x="3888" y="1584"/>
            <a:chExt cx="288" cy="384"/>
          </a:xfrm>
        </p:grpSpPr>
        <p:sp>
          <p:nvSpPr>
            <p:cNvPr id="60428" name="Oval 52">
              <a:extLst>
                <a:ext uri="{FF2B5EF4-FFF2-40B4-BE49-F238E27FC236}">
                  <a16:creationId xmlns:a16="http://schemas.microsoft.com/office/drawing/2014/main" xmlns="" id="{5475275C-10A6-439C-8149-C3B3BF88B433}"/>
                </a:ext>
              </a:extLst>
            </p:cNvPr>
            <p:cNvSpPr>
              <a:spLocks noChangeArrowheads="1"/>
            </p:cNvSpPr>
            <p:nvPr/>
          </p:nvSpPr>
          <p:spPr bwMode="auto">
            <a:xfrm>
              <a:off x="3888" y="1776"/>
              <a:ext cx="192"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a:t>5</a:t>
              </a:r>
            </a:p>
          </p:txBody>
        </p:sp>
        <p:sp>
          <p:nvSpPr>
            <p:cNvPr id="60429" name="Line 58">
              <a:extLst>
                <a:ext uri="{FF2B5EF4-FFF2-40B4-BE49-F238E27FC236}">
                  <a16:creationId xmlns:a16="http://schemas.microsoft.com/office/drawing/2014/main" xmlns="" id="{F186C950-062D-4B1E-9D94-273955F5666D}"/>
                </a:ext>
              </a:extLst>
            </p:cNvPr>
            <p:cNvSpPr>
              <a:spLocks noChangeShapeType="1"/>
            </p:cNvSpPr>
            <p:nvPr/>
          </p:nvSpPr>
          <p:spPr bwMode="auto">
            <a:xfrm flipV="1">
              <a:off x="4032" y="1632"/>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30" name="Oval 59">
              <a:extLst>
                <a:ext uri="{FF2B5EF4-FFF2-40B4-BE49-F238E27FC236}">
                  <a16:creationId xmlns:a16="http://schemas.microsoft.com/office/drawing/2014/main" xmlns="" id="{D7EDE6FE-A364-4DCC-840C-3D2132E50B49}"/>
                </a:ext>
              </a:extLst>
            </p:cNvPr>
            <p:cNvSpPr>
              <a:spLocks noChangeArrowheads="1"/>
            </p:cNvSpPr>
            <p:nvPr/>
          </p:nvSpPr>
          <p:spPr bwMode="auto">
            <a:xfrm>
              <a:off x="4080" y="158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29105"/>
                                        </p:tgtEl>
                                        <p:attrNameLst>
                                          <p:attrName>style.visibility</p:attrName>
                                        </p:attrNameLst>
                                      </p:cBhvr>
                                      <p:to>
                                        <p:strVal val="visible"/>
                                      </p:to>
                                    </p:set>
                                    <p:anim calcmode="lin" valueType="num">
                                      <p:cBhvr additive="base">
                                        <p:cTn id="7" dur="500" fill="hold"/>
                                        <p:tgtEl>
                                          <p:spTgt spid="429105"/>
                                        </p:tgtEl>
                                        <p:attrNameLst>
                                          <p:attrName>ppt_x</p:attrName>
                                        </p:attrNameLst>
                                      </p:cBhvr>
                                      <p:tavLst>
                                        <p:tav tm="0">
                                          <p:val>
                                            <p:strVal val="1+#ppt_w/2"/>
                                          </p:val>
                                        </p:tav>
                                        <p:tav tm="100000">
                                          <p:val>
                                            <p:strVal val="#ppt_x"/>
                                          </p:val>
                                        </p:tav>
                                      </p:tavLst>
                                    </p:anim>
                                    <p:anim calcmode="lin" valueType="num">
                                      <p:cBhvr additive="base">
                                        <p:cTn id="8" dur="500" fill="hold"/>
                                        <p:tgtEl>
                                          <p:spTgt spid="42910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8" fill="hold" nodeType="clickEffect">
                                  <p:stCondLst>
                                    <p:cond delay="0"/>
                                  </p:stCondLst>
                                  <p:childTnLst>
                                    <p:anim calcmode="lin" valueType="num">
                                      <p:cBhvr additive="base">
                                        <p:cTn id="12" dur="500"/>
                                        <p:tgtEl>
                                          <p:spTgt spid="429105"/>
                                        </p:tgtEl>
                                        <p:attrNameLst>
                                          <p:attrName>ppt_x</p:attrName>
                                        </p:attrNameLst>
                                      </p:cBhvr>
                                      <p:tavLst>
                                        <p:tav tm="0">
                                          <p:val>
                                            <p:strVal val="ppt_x"/>
                                          </p:val>
                                        </p:tav>
                                        <p:tav tm="100000">
                                          <p:val>
                                            <p:strVal val="0-ppt_w/2"/>
                                          </p:val>
                                        </p:tav>
                                      </p:tavLst>
                                    </p:anim>
                                    <p:anim calcmode="lin" valueType="num">
                                      <p:cBhvr additive="base">
                                        <p:cTn id="13" dur="500"/>
                                        <p:tgtEl>
                                          <p:spTgt spid="429105"/>
                                        </p:tgtEl>
                                        <p:attrNameLst>
                                          <p:attrName>ppt_y</p:attrName>
                                        </p:attrNameLst>
                                      </p:cBhvr>
                                      <p:tavLst>
                                        <p:tav tm="0">
                                          <p:val>
                                            <p:strVal val="ppt_y"/>
                                          </p:val>
                                        </p:tav>
                                        <p:tav tm="100000">
                                          <p:val>
                                            <p:strVal val="ppt_y"/>
                                          </p:val>
                                        </p:tav>
                                      </p:tavLst>
                                    </p:anim>
                                    <p:set>
                                      <p:cBhvr>
                                        <p:cTn id="14" dur="1" fill="hold">
                                          <p:stCondLst>
                                            <p:cond delay="499"/>
                                          </p:stCondLst>
                                        </p:cTn>
                                        <p:tgtEl>
                                          <p:spTgt spid="429105"/>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429106"/>
                                        </p:tgtEl>
                                        <p:attrNameLst>
                                          <p:attrName>style.visibility</p:attrName>
                                        </p:attrNameLst>
                                      </p:cBhvr>
                                      <p:to>
                                        <p:strVal val="visible"/>
                                      </p:to>
                                    </p:set>
                                    <p:anim calcmode="lin" valueType="num">
                                      <p:cBhvr additive="base">
                                        <p:cTn id="19" dur="500" fill="hold"/>
                                        <p:tgtEl>
                                          <p:spTgt spid="429106"/>
                                        </p:tgtEl>
                                        <p:attrNameLst>
                                          <p:attrName>ppt_x</p:attrName>
                                        </p:attrNameLst>
                                      </p:cBhvr>
                                      <p:tavLst>
                                        <p:tav tm="0">
                                          <p:val>
                                            <p:strVal val="1+#ppt_w/2"/>
                                          </p:val>
                                        </p:tav>
                                        <p:tav tm="100000">
                                          <p:val>
                                            <p:strVal val="#ppt_x"/>
                                          </p:val>
                                        </p:tav>
                                      </p:tavLst>
                                    </p:anim>
                                    <p:anim calcmode="lin" valueType="num">
                                      <p:cBhvr additive="base">
                                        <p:cTn id="20" dur="500" fill="hold"/>
                                        <p:tgtEl>
                                          <p:spTgt spid="42910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8" fill="hold" nodeType="clickEffect">
                                  <p:stCondLst>
                                    <p:cond delay="0"/>
                                  </p:stCondLst>
                                  <p:childTnLst>
                                    <p:anim calcmode="lin" valueType="num">
                                      <p:cBhvr additive="base">
                                        <p:cTn id="24" dur="500"/>
                                        <p:tgtEl>
                                          <p:spTgt spid="429106"/>
                                        </p:tgtEl>
                                        <p:attrNameLst>
                                          <p:attrName>ppt_x</p:attrName>
                                        </p:attrNameLst>
                                      </p:cBhvr>
                                      <p:tavLst>
                                        <p:tav tm="0">
                                          <p:val>
                                            <p:strVal val="ppt_x"/>
                                          </p:val>
                                        </p:tav>
                                        <p:tav tm="100000">
                                          <p:val>
                                            <p:strVal val="0-ppt_w/2"/>
                                          </p:val>
                                        </p:tav>
                                      </p:tavLst>
                                    </p:anim>
                                    <p:anim calcmode="lin" valueType="num">
                                      <p:cBhvr additive="base">
                                        <p:cTn id="25" dur="500"/>
                                        <p:tgtEl>
                                          <p:spTgt spid="429106"/>
                                        </p:tgtEl>
                                        <p:attrNameLst>
                                          <p:attrName>ppt_y</p:attrName>
                                        </p:attrNameLst>
                                      </p:cBhvr>
                                      <p:tavLst>
                                        <p:tav tm="0">
                                          <p:val>
                                            <p:strVal val="ppt_y"/>
                                          </p:val>
                                        </p:tav>
                                        <p:tav tm="100000">
                                          <p:val>
                                            <p:strVal val="ppt_y"/>
                                          </p:val>
                                        </p:tav>
                                      </p:tavLst>
                                    </p:anim>
                                    <p:set>
                                      <p:cBhvr>
                                        <p:cTn id="26" dur="1" fill="hold">
                                          <p:stCondLst>
                                            <p:cond delay="499"/>
                                          </p:stCondLst>
                                        </p:cTn>
                                        <p:tgtEl>
                                          <p:spTgt spid="429106"/>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429117"/>
                                        </p:tgtEl>
                                        <p:attrNameLst>
                                          <p:attrName>style.visibility</p:attrName>
                                        </p:attrNameLst>
                                      </p:cBhvr>
                                      <p:to>
                                        <p:strVal val="visible"/>
                                      </p:to>
                                    </p:set>
                                    <p:anim calcmode="lin" valueType="num">
                                      <p:cBhvr additive="base">
                                        <p:cTn id="31" dur="500" fill="hold"/>
                                        <p:tgtEl>
                                          <p:spTgt spid="429117"/>
                                        </p:tgtEl>
                                        <p:attrNameLst>
                                          <p:attrName>ppt_x</p:attrName>
                                        </p:attrNameLst>
                                      </p:cBhvr>
                                      <p:tavLst>
                                        <p:tav tm="0">
                                          <p:val>
                                            <p:strVal val="1+#ppt_w/2"/>
                                          </p:val>
                                        </p:tav>
                                        <p:tav tm="100000">
                                          <p:val>
                                            <p:strVal val="#ppt_x"/>
                                          </p:val>
                                        </p:tav>
                                      </p:tavLst>
                                    </p:anim>
                                    <p:anim calcmode="lin" valueType="num">
                                      <p:cBhvr additive="base">
                                        <p:cTn id="32" dur="500" fill="hold"/>
                                        <p:tgtEl>
                                          <p:spTgt spid="42911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xit" presetSubtype="8" fill="hold" nodeType="clickEffect">
                                  <p:stCondLst>
                                    <p:cond delay="0"/>
                                  </p:stCondLst>
                                  <p:childTnLst>
                                    <p:anim calcmode="lin" valueType="num">
                                      <p:cBhvr additive="base">
                                        <p:cTn id="36" dur="500"/>
                                        <p:tgtEl>
                                          <p:spTgt spid="429117"/>
                                        </p:tgtEl>
                                        <p:attrNameLst>
                                          <p:attrName>ppt_x</p:attrName>
                                        </p:attrNameLst>
                                      </p:cBhvr>
                                      <p:tavLst>
                                        <p:tav tm="0">
                                          <p:val>
                                            <p:strVal val="ppt_x"/>
                                          </p:val>
                                        </p:tav>
                                        <p:tav tm="100000">
                                          <p:val>
                                            <p:strVal val="0-ppt_w/2"/>
                                          </p:val>
                                        </p:tav>
                                      </p:tavLst>
                                    </p:anim>
                                    <p:anim calcmode="lin" valueType="num">
                                      <p:cBhvr additive="base">
                                        <p:cTn id="37" dur="500"/>
                                        <p:tgtEl>
                                          <p:spTgt spid="429117"/>
                                        </p:tgtEl>
                                        <p:attrNameLst>
                                          <p:attrName>ppt_y</p:attrName>
                                        </p:attrNameLst>
                                      </p:cBhvr>
                                      <p:tavLst>
                                        <p:tav tm="0">
                                          <p:val>
                                            <p:strVal val="ppt_y"/>
                                          </p:val>
                                        </p:tav>
                                        <p:tav tm="100000">
                                          <p:val>
                                            <p:strVal val="ppt_y"/>
                                          </p:val>
                                        </p:tav>
                                      </p:tavLst>
                                    </p:anim>
                                    <p:set>
                                      <p:cBhvr>
                                        <p:cTn id="38" dur="1" fill="hold">
                                          <p:stCondLst>
                                            <p:cond delay="499"/>
                                          </p:stCondLst>
                                        </p:cTn>
                                        <p:tgtEl>
                                          <p:spTgt spid="429117"/>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429116"/>
                                        </p:tgtEl>
                                        <p:attrNameLst>
                                          <p:attrName>style.visibility</p:attrName>
                                        </p:attrNameLst>
                                      </p:cBhvr>
                                      <p:to>
                                        <p:strVal val="visible"/>
                                      </p:to>
                                    </p:set>
                                    <p:anim calcmode="lin" valueType="num">
                                      <p:cBhvr additive="base">
                                        <p:cTn id="43" dur="500" fill="hold"/>
                                        <p:tgtEl>
                                          <p:spTgt spid="429116"/>
                                        </p:tgtEl>
                                        <p:attrNameLst>
                                          <p:attrName>ppt_x</p:attrName>
                                        </p:attrNameLst>
                                      </p:cBhvr>
                                      <p:tavLst>
                                        <p:tav tm="0">
                                          <p:val>
                                            <p:strVal val="1+#ppt_w/2"/>
                                          </p:val>
                                        </p:tav>
                                        <p:tav tm="100000">
                                          <p:val>
                                            <p:strVal val="#ppt_x"/>
                                          </p:val>
                                        </p:tav>
                                      </p:tavLst>
                                    </p:anim>
                                    <p:anim calcmode="lin" valueType="num">
                                      <p:cBhvr additive="base">
                                        <p:cTn id="44" dur="500" fill="hold"/>
                                        <p:tgtEl>
                                          <p:spTgt spid="429116"/>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xit" presetSubtype="8" fill="hold" nodeType="clickEffect">
                                  <p:stCondLst>
                                    <p:cond delay="0"/>
                                  </p:stCondLst>
                                  <p:childTnLst>
                                    <p:anim calcmode="lin" valueType="num">
                                      <p:cBhvr additive="base">
                                        <p:cTn id="48" dur="500"/>
                                        <p:tgtEl>
                                          <p:spTgt spid="429116"/>
                                        </p:tgtEl>
                                        <p:attrNameLst>
                                          <p:attrName>ppt_x</p:attrName>
                                        </p:attrNameLst>
                                      </p:cBhvr>
                                      <p:tavLst>
                                        <p:tav tm="0">
                                          <p:val>
                                            <p:strVal val="ppt_x"/>
                                          </p:val>
                                        </p:tav>
                                        <p:tav tm="100000">
                                          <p:val>
                                            <p:strVal val="0-ppt_w/2"/>
                                          </p:val>
                                        </p:tav>
                                      </p:tavLst>
                                    </p:anim>
                                    <p:anim calcmode="lin" valueType="num">
                                      <p:cBhvr additive="base">
                                        <p:cTn id="49" dur="500"/>
                                        <p:tgtEl>
                                          <p:spTgt spid="429116"/>
                                        </p:tgtEl>
                                        <p:attrNameLst>
                                          <p:attrName>ppt_y</p:attrName>
                                        </p:attrNameLst>
                                      </p:cBhvr>
                                      <p:tavLst>
                                        <p:tav tm="0">
                                          <p:val>
                                            <p:strVal val="ppt_y"/>
                                          </p:val>
                                        </p:tav>
                                        <p:tav tm="100000">
                                          <p:val>
                                            <p:strVal val="ppt_y"/>
                                          </p:val>
                                        </p:tav>
                                      </p:tavLst>
                                    </p:anim>
                                    <p:set>
                                      <p:cBhvr>
                                        <p:cTn id="50" dur="1" fill="hold">
                                          <p:stCondLst>
                                            <p:cond delay="499"/>
                                          </p:stCondLst>
                                        </p:cTn>
                                        <p:tgtEl>
                                          <p:spTgt spid="4291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xmlns="" id="{CC8190F8-8129-4194-9AA5-CDF054AA7BED}"/>
              </a:ext>
            </a:extLst>
          </p:cNvPr>
          <p:cNvSpPr>
            <a:spLocks noGrp="1" noChangeArrowheads="1"/>
          </p:cNvSpPr>
          <p:nvPr>
            <p:ph type="title"/>
          </p:nvPr>
        </p:nvSpPr>
        <p:spPr>
          <a:xfrm>
            <a:off x="457200" y="457200"/>
            <a:ext cx="8229600" cy="884238"/>
          </a:xfrm>
        </p:spPr>
        <p:txBody>
          <a:bodyPr/>
          <a:lstStyle/>
          <a:p>
            <a:pPr eaLnBrk="1" hangingPunct="1"/>
            <a:r>
              <a:rPr lang="en-US" altLang="en-US" sz="3200"/>
              <a:t>Least Squares Distance Phylogeny Problem</a:t>
            </a:r>
          </a:p>
        </p:txBody>
      </p:sp>
      <p:sp>
        <p:nvSpPr>
          <p:cNvPr id="61443" name="Rectangle 3">
            <a:extLst>
              <a:ext uri="{FF2B5EF4-FFF2-40B4-BE49-F238E27FC236}">
                <a16:creationId xmlns:a16="http://schemas.microsoft.com/office/drawing/2014/main" xmlns="" id="{3194B7C3-BA08-4D48-B93F-834670D0A158}"/>
              </a:ext>
            </a:extLst>
          </p:cNvPr>
          <p:cNvSpPr>
            <a:spLocks noGrp="1" noChangeArrowheads="1"/>
          </p:cNvSpPr>
          <p:nvPr>
            <p:ph type="body" idx="1"/>
          </p:nvPr>
        </p:nvSpPr>
        <p:spPr>
          <a:xfrm>
            <a:off x="228600" y="838200"/>
            <a:ext cx="8686800" cy="4530725"/>
          </a:xfrm>
        </p:spPr>
        <p:txBody>
          <a:bodyPr/>
          <a:lstStyle/>
          <a:p>
            <a:pPr eaLnBrk="1" hangingPunct="1">
              <a:lnSpc>
                <a:spcPct val="90000"/>
              </a:lnSpc>
              <a:buFontTx/>
              <a:buNone/>
            </a:pPr>
            <a:endParaRPr lang="en-US" altLang="en-US" sz="2400"/>
          </a:p>
          <a:p>
            <a:pPr eaLnBrk="1" hangingPunct="1">
              <a:lnSpc>
                <a:spcPct val="90000"/>
              </a:lnSpc>
            </a:pPr>
            <a:r>
              <a:rPr lang="en-US" altLang="en-US" sz="2400"/>
              <a:t>If the distance matrix </a:t>
            </a:r>
            <a:r>
              <a:rPr lang="en-US" altLang="en-US" sz="2400" i="1"/>
              <a:t>D</a:t>
            </a:r>
            <a:r>
              <a:rPr lang="en-US" altLang="en-US" sz="2400"/>
              <a:t> is NOT additive, then we look for a tree </a:t>
            </a:r>
            <a:r>
              <a:rPr lang="en-US" altLang="en-US" sz="2400" i="1"/>
              <a:t>T</a:t>
            </a:r>
            <a:r>
              <a:rPr lang="en-US" altLang="en-US" sz="2400"/>
              <a:t> that approximates </a:t>
            </a:r>
            <a:r>
              <a:rPr lang="en-US" altLang="en-US" sz="2400" i="1"/>
              <a:t>D</a:t>
            </a:r>
            <a:r>
              <a:rPr lang="en-US" altLang="en-US" sz="2400"/>
              <a:t> the best:</a:t>
            </a:r>
          </a:p>
          <a:p>
            <a:pPr eaLnBrk="1" hangingPunct="1">
              <a:lnSpc>
                <a:spcPct val="90000"/>
              </a:lnSpc>
              <a:buFontTx/>
              <a:buNone/>
            </a:pPr>
            <a:endParaRPr lang="en-US" altLang="en-US" sz="2400"/>
          </a:p>
          <a:p>
            <a:pPr eaLnBrk="1" hangingPunct="1">
              <a:lnSpc>
                <a:spcPct val="90000"/>
              </a:lnSpc>
              <a:buFontTx/>
              <a:buNone/>
            </a:pPr>
            <a:r>
              <a:rPr lang="en-US" altLang="en-US" sz="2400"/>
              <a:t>               </a:t>
            </a:r>
            <a:r>
              <a:rPr lang="en-US" altLang="en-US" sz="2400" b="1" i="1"/>
              <a:t>Squared Error</a:t>
            </a:r>
            <a:r>
              <a:rPr lang="en-US" altLang="en-US" sz="2400"/>
              <a:t> :   </a:t>
            </a:r>
            <a:r>
              <a:rPr lang="en-US" altLang="en-US" sz="2400" i="1"/>
              <a:t>∑</a:t>
            </a:r>
            <a:r>
              <a:rPr lang="en-US" altLang="en-US" sz="2400" i="1" baseline="-25000"/>
              <a:t>i,j</a:t>
            </a:r>
            <a:r>
              <a:rPr lang="en-US" altLang="en-US" sz="2400" i="1"/>
              <a:t> (d</a:t>
            </a:r>
            <a:r>
              <a:rPr lang="en-US" altLang="en-US" sz="2400" i="1" baseline="-25000"/>
              <a:t>ij</a:t>
            </a:r>
            <a:r>
              <a:rPr lang="en-US" altLang="en-US" sz="2400" i="1"/>
              <a:t>(T) – D</a:t>
            </a:r>
            <a:r>
              <a:rPr lang="en-US" altLang="en-US" sz="2400" i="1" baseline="-25000"/>
              <a:t>ij</a:t>
            </a:r>
            <a:r>
              <a:rPr lang="en-US" altLang="en-US" sz="2400" i="1"/>
              <a:t>)</a:t>
            </a:r>
            <a:r>
              <a:rPr lang="en-US" altLang="en-US" sz="2400" i="1" baseline="30000"/>
              <a:t>2</a:t>
            </a:r>
          </a:p>
          <a:p>
            <a:pPr eaLnBrk="1" hangingPunct="1">
              <a:lnSpc>
                <a:spcPct val="90000"/>
              </a:lnSpc>
            </a:pPr>
            <a:endParaRPr lang="en-US" altLang="en-US" sz="2400"/>
          </a:p>
          <a:p>
            <a:pPr eaLnBrk="1" hangingPunct="1">
              <a:lnSpc>
                <a:spcPct val="90000"/>
              </a:lnSpc>
            </a:pPr>
            <a:r>
              <a:rPr lang="en-US" altLang="en-US" sz="2400"/>
              <a:t>Squared Error is a measure of the quality of fit between the distance matrix and the tree: we want to minimize it.</a:t>
            </a:r>
          </a:p>
          <a:p>
            <a:pPr eaLnBrk="1" hangingPunct="1">
              <a:lnSpc>
                <a:spcPct val="90000"/>
              </a:lnSpc>
            </a:pPr>
            <a:endParaRPr lang="en-US" altLang="en-US" sz="2400"/>
          </a:p>
          <a:p>
            <a:pPr eaLnBrk="1" hangingPunct="1">
              <a:lnSpc>
                <a:spcPct val="90000"/>
              </a:lnSpc>
            </a:pPr>
            <a:r>
              <a:rPr lang="en-US" altLang="en-US" sz="2400" b="1"/>
              <a:t>Least Squares Distance Phylogeny Problem</a:t>
            </a:r>
            <a:r>
              <a:rPr lang="en-US" altLang="en-US" sz="2400"/>
              <a:t>: Finding the best approximate tree </a:t>
            </a:r>
            <a:r>
              <a:rPr lang="en-US" altLang="en-US" sz="2400" i="1"/>
              <a:t>T</a:t>
            </a:r>
            <a:r>
              <a:rPr lang="en-US" altLang="en-US" sz="2400"/>
              <a:t> for a given non-additive matrix </a:t>
            </a:r>
            <a:r>
              <a:rPr lang="en-US" altLang="en-US" sz="2400" i="1"/>
              <a:t>D </a:t>
            </a:r>
            <a:r>
              <a:rPr lang="en-US" altLang="en-US" sz="2400"/>
              <a:t>(which is</a:t>
            </a:r>
            <a:r>
              <a:rPr lang="en-US" altLang="en-US" sz="2400" i="1"/>
              <a:t> </a:t>
            </a:r>
            <a:r>
              <a:rPr lang="en-US" altLang="en-US" sz="2400"/>
              <a:t>NP-hard).</a:t>
            </a:r>
          </a:p>
          <a:p>
            <a:pPr eaLnBrk="1" hangingPunct="1">
              <a:lnSpc>
                <a:spcPct val="90000"/>
              </a:lnSpc>
            </a:pPr>
            <a:endParaRPr lang="en-US" altLang="en-US" sz="2400"/>
          </a:p>
          <a:p>
            <a:pPr eaLnBrk="1" hangingPunct="1">
              <a:lnSpc>
                <a:spcPct val="90000"/>
              </a:lnSpc>
            </a:pPr>
            <a:r>
              <a:rPr lang="en-US" altLang="en-US" sz="2400"/>
              <a:t>In practice, heuristic algorithms like NJ are used.</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xmlns="" id="{AEF7ACEA-F6D5-4FF9-AC1B-D053DFA53F09}"/>
              </a:ext>
            </a:extLst>
          </p:cNvPr>
          <p:cNvSpPr>
            <a:spLocks noGrp="1" noChangeArrowheads="1"/>
          </p:cNvSpPr>
          <p:nvPr>
            <p:ph type="title"/>
          </p:nvPr>
        </p:nvSpPr>
        <p:spPr/>
        <p:txBody>
          <a:bodyPr/>
          <a:lstStyle/>
          <a:p>
            <a:pPr eaLnBrk="1" hangingPunct="1"/>
            <a:r>
              <a:rPr lang="en-US" altLang="en-US" sz="3600"/>
              <a:t>UPGMA: Unweighted Pair Group Method with Arithmetic Mean</a:t>
            </a:r>
          </a:p>
        </p:txBody>
      </p:sp>
      <p:sp>
        <p:nvSpPr>
          <p:cNvPr id="62467" name="Rectangle 3">
            <a:extLst>
              <a:ext uri="{FF2B5EF4-FFF2-40B4-BE49-F238E27FC236}">
                <a16:creationId xmlns:a16="http://schemas.microsoft.com/office/drawing/2014/main" xmlns="" id="{3C422CF5-1CB0-456D-8ECF-65CB2C37F07C}"/>
              </a:ext>
            </a:extLst>
          </p:cNvPr>
          <p:cNvSpPr>
            <a:spLocks noGrp="1" noChangeArrowheads="1"/>
          </p:cNvSpPr>
          <p:nvPr>
            <p:ph type="body" idx="1"/>
          </p:nvPr>
        </p:nvSpPr>
        <p:spPr>
          <a:xfrm>
            <a:off x="381000" y="2098675"/>
            <a:ext cx="8382000" cy="4530725"/>
          </a:xfrm>
        </p:spPr>
        <p:txBody>
          <a:bodyPr/>
          <a:lstStyle/>
          <a:p>
            <a:pPr eaLnBrk="1" hangingPunct="1"/>
            <a:r>
              <a:rPr lang="en-US" altLang="en-US"/>
              <a:t>UPGMA is a hierarchical clustering algorithm that:</a:t>
            </a:r>
          </a:p>
          <a:p>
            <a:pPr lvl="1" eaLnBrk="1" hangingPunct="1"/>
            <a:r>
              <a:rPr lang="en-US" altLang="en-US" sz="3000"/>
              <a:t>computes the distance between clusters using average pairwise distance (</a:t>
            </a:r>
            <a:r>
              <a:rPr lang="en-US" altLang="en-US" sz="3000" b="1"/>
              <a:t>avg link</a:t>
            </a:r>
            <a:r>
              <a:rPr lang="en-US" altLang="en-US" sz="3000"/>
              <a:t>)</a:t>
            </a:r>
          </a:p>
          <a:p>
            <a:pPr lvl="1" eaLnBrk="1" hangingPunct="1"/>
            <a:r>
              <a:rPr lang="en-US" altLang="en-US" sz="3000"/>
              <a:t>assigns a </a:t>
            </a:r>
            <a:r>
              <a:rPr lang="en-US" altLang="en-US" sz="3000" b="1"/>
              <a:t>height</a:t>
            </a:r>
            <a:r>
              <a:rPr lang="en-US" altLang="en-US" sz="3000"/>
              <a:t> to every vertex in the tree, effectively assuming the presence of a molecular clock and thus dating every vertex</a:t>
            </a:r>
          </a:p>
          <a:p>
            <a:pPr eaLnBrk="1" hangingPunct="1"/>
            <a:endParaRPr lang="en-US"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xmlns="" id="{AC284D06-8CD2-4645-B961-45B6F18325DD}"/>
              </a:ext>
            </a:extLst>
          </p:cNvPr>
          <p:cNvSpPr>
            <a:spLocks noGrp="1" noChangeArrowheads="1"/>
          </p:cNvSpPr>
          <p:nvPr>
            <p:ph type="title"/>
          </p:nvPr>
        </p:nvSpPr>
        <p:spPr/>
        <p:txBody>
          <a:bodyPr/>
          <a:lstStyle/>
          <a:p>
            <a:pPr eaLnBrk="1" hangingPunct="1"/>
            <a:r>
              <a:rPr lang="en-US" altLang="en-US" sz="3600"/>
              <a:t>Clustering in UPGMA</a:t>
            </a:r>
          </a:p>
        </p:txBody>
      </p:sp>
      <p:sp>
        <p:nvSpPr>
          <p:cNvPr id="63491" name="Rectangle 3">
            <a:extLst>
              <a:ext uri="{FF2B5EF4-FFF2-40B4-BE49-F238E27FC236}">
                <a16:creationId xmlns:a16="http://schemas.microsoft.com/office/drawing/2014/main" xmlns="" id="{B9E2DB7F-605B-4A8A-B2AD-1A3A7F17EC2C}"/>
              </a:ext>
            </a:extLst>
          </p:cNvPr>
          <p:cNvSpPr>
            <a:spLocks noGrp="1" noChangeArrowheads="1"/>
          </p:cNvSpPr>
          <p:nvPr>
            <p:ph type="body" idx="1"/>
          </p:nvPr>
        </p:nvSpPr>
        <p:spPr>
          <a:xfrm>
            <a:off x="457200" y="1371600"/>
            <a:ext cx="8229600" cy="4530725"/>
          </a:xfrm>
        </p:spPr>
        <p:txBody>
          <a:bodyPr/>
          <a:lstStyle/>
          <a:p>
            <a:pPr eaLnBrk="1" hangingPunct="1">
              <a:lnSpc>
                <a:spcPct val="90000"/>
              </a:lnSpc>
              <a:buFontTx/>
              <a:buNone/>
            </a:pPr>
            <a:r>
              <a:rPr lang="en-US" altLang="en-US"/>
              <a:t>Given two disjoint clusters </a:t>
            </a:r>
            <a:r>
              <a:rPr lang="en-US" altLang="en-US" i="1"/>
              <a:t>C</a:t>
            </a:r>
            <a:r>
              <a:rPr lang="en-US" altLang="en-US" i="1" baseline="-25000"/>
              <a:t>i</a:t>
            </a:r>
            <a:r>
              <a:rPr lang="en-US" altLang="en-US" i="1"/>
              <a:t>, C</a:t>
            </a:r>
            <a:r>
              <a:rPr lang="en-US" altLang="en-US" i="1" baseline="-25000"/>
              <a:t>j</a:t>
            </a:r>
            <a:r>
              <a:rPr lang="en-US" altLang="en-US"/>
              <a:t> of taxa,</a:t>
            </a:r>
          </a:p>
          <a:p>
            <a:pPr eaLnBrk="1" hangingPunct="1">
              <a:lnSpc>
                <a:spcPct val="90000"/>
              </a:lnSpc>
              <a:buFontTx/>
              <a:buNone/>
            </a:pPr>
            <a:r>
              <a:rPr lang="en-US" altLang="en-US" sz="2400"/>
              <a:t>	    </a:t>
            </a:r>
            <a:r>
              <a:rPr lang="en-US" altLang="en-US" sz="2400">
                <a:solidFill>
                  <a:schemeClr val="accent2"/>
                </a:solidFill>
              </a:rPr>
              <a:t>	                      </a:t>
            </a:r>
            <a:r>
              <a:rPr lang="en-US" altLang="en-US" sz="2800" i="1">
                <a:solidFill>
                  <a:srgbClr val="0033CC"/>
                </a:solidFill>
              </a:rPr>
              <a:t>1</a:t>
            </a:r>
          </a:p>
          <a:p>
            <a:pPr eaLnBrk="1" hangingPunct="1">
              <a:lnSpc>
                <a:spcPct val="90000"/>
              </a:lnSpc>
              <a:buFontTx/>
              <a:buNone/>
            </a:pPr>
            <a:r>
              <a:rPr lang="en-US" altLang="en-US" sz="2800" b="1">
                <a:solidFill>
                  <a:srgbClr val="0033CC"/>
                </a:solidFill>
              </a:rPr>
              <a:t>	          </a:t>
            </a:r>
            <a:r>
              <a:rPr lang="en-US" altLang="en-US" sz="2800" i="1">
                <a:solidFill>
                  <a:srgbClr val="0033CC"/>
                </a:solidFill>
              </a:rPr>
              <a:t>d</a:t>
            </a:r>
            <a:r>
              <a:rPr lang="en-US" altLang="en-US" sz="2800" i="1" baseline="-25000">
                <a:solidFill>
                  <a:srgbClr val="0033CC"/>
                </a:solidFill>
              </a:rPr>
              <a:t>ij</a:t>
            </a:r>
            <a:r>
              <a:rPr lang="en-US" altLang="en-US" sz="2800" i="1">
                <a:solidFill>
                  <a:srgbClr val="0033CC"/>
                </a:solidFill>
              </a:rPr>
              <a:t> = </a:t>
            </a:r>
            <a:r>
              <a:rPr lang="en-US" altLang="en-US" sz="2800" i="1">
                <a:solidFill>
                  <a:srgbClr val="0033CC"/>
                </a:solidFill>
                <a:sym typeface="Symbol" panose="05050102010706020507" pitchFamily="18" charset="2"/>
              </a:rPr>
              <a:t>––––––––– </a:t>
            </a:r>
            <a:r>
              <a:rPr lang="en-US" altLang="en-US" sz="2800" i="1" baseline="-25000">
                <a:solidFill>
                  <a:srgbClr val="0033CC"/>
                </a:solidFill>
                <a:sym typeface="Symbol" panose="05050102010706020507" pitchFamily="18" charset="2"/>
              </a:rPr>
              <a:t>{p Ci, q Cj}</a:t>
            </a:r>
            <a:r>
              <a:rPr lang="en-US" altLang="en-US" sz="2800" i="1">
                <a:solidFill>
                  <a:srgbClr val="0033CC"/>
                </a:solidFill>
                <a:sym typeface="Symbol" panose="05050102010706020507" pitchFamily="18" charset="2"/>
              </a:rPr>
              <a:t>d</a:t>
            </a:r>
            <a:r>
              <a:rPr lang="en-US" altLang="en-US" sz="2800" i="1" baseline="-25000">
                <a:solidFill>
                  <a:srgbClr val="0033CC"/>
                </a:solidFill>
                <a:sym typeface="Symbol" panose="05050102010706020507" pitchFamily="18" charset="2"/>
              </a:rPr>
              <a:t>pq</a:t>
            </a:r>
            <a:endParaRPr lang="en-US" altLang="en-US" sz="2800" i="1">
              <a:solidFill>
                <a:srgbClr val="0033CC"/>
              </a:solidFill>
              <a:sym typeface="Symbol" panose="05050102010706020507" pitchFamily="18" charset="2"/>
            </a:endParaRPr>
          </a:p>
          <a:p>
            <a:pPr eaLnBrk="1" hangingPunct="1">
              <a:lnSpc>
                <a:spcPct val="90000"/>
              </a:lnSpc>
              <a:buFontTx/>
              <a:buNone/>
            </a:pPr>
            <a:r>
              <a:rPr lang="en-US" altLang="en-US" sz="2800" i="1">
                <a:solidFill>
                  <a:srgbClr val="0033CC"/>
                </a:solidFill>
                <a:sym typeface="Symbol" panose="05050102010706020507" pitchFamily="18" charset="2"/>
              </a:rPr>
              <a:t>		             |C</a:t>
            </a:r>
            <a:r>
              <a:rPr lang="en-US" altLang="en-US" sz="2800" i="1" baseline="-25000">
                <a:solidFill>
                  <a:srgbClr val="0033CC"/>
                </a:solidFill>
                <a:sym typeface="Symbol" panose="05050102010706020507" pitchFamily="18" charset="2"/>
              </a:rPr>
              <a:t>i</a:t>
            </a:r>
            <a:r>
              <a:rPr lang="en-US" altLang="en-US" sz="2800" i="1">
                <a:solidFill>
                  <a:srgbClr val="0033CC"/>
                </a:solidFill>
                <a:sym typeface="Symbol" panose="05050102010706020507" pitchFamily="18" charset="2"/>
              </a:rPr>
              <a:t>|  |C</a:t>
            </a:r>
            <a:r>
              <a:rPr lang="en-US" altLang="en-US" sz="2800" i="1" baseline="-25000">
                <a:solidFill>
                  <a:srgbClr val="0033CC"/>
                </a:solidFill>
                <a:sym typeface="Symbol" panose="05050102010706020507" pitchFamily="18" charset="2"/>
              </a:rPr>
              <a:t>j</a:t>
            </a:r>
            <a:r>
              <a:rPr lang="en-US" altLang="en-US" sz="2800" i="1">
                <a:solidFill>
                  <a:srgbClr val="0033CC"/>
                </a:solidFill>
                <a:sym typeface="Symbol" panose="05050102010706020507" pitchFamily="18" charset="2"/>
              </a:rPr>
              <a:t>|</a:t>
            </a:r>
          </a:p>
          <a:p>
            <a:pPr eaLnBrk="1" hangingPunct="1">
              <a:lnSpc>
                <a:spcPct val="90000"/>
              </a:lnSpc>
              <a:buFontTx/>
              <a:buNone/>
            </a:pPr>
            <a:endParaRPr lang="en-US" altLang="en-US" sz="2800" i="1">
              <a:solidFill>
                <a:srgbClr val="0033CC"/>
              </a:solidFill>
              <a:sym typeface="Symbol" panose="05050102010706020507" pitchFamily="18" charset="2"/>
            </a:endParaRPr>
          </a:p>
          <a:p>
            <a:pPr eaLnBrk="1" hangingPunct="1">
              <a:lnSpc>
                <a:spcPct val="90000"/>
              </a:lnSpc>
              <a:buFontTx/>
              <a:buNone/>
            </a:pPr>
            <a:r>
              <a:rPr lang="en-US" altLang="en-US">
                <a:sym typeface="Symbol" panose="05050102010706020507" pitchFamily="18" charset="2"/>
              </a:rPr>
              <a:t>Note that if </a:t>
            </a:r>
            <a:r>
              <a:rPr lang="en-US" altLang="en-US" i="1">
                <a:sym typeface="Symbol" panose="05050102010706020507" pitchFamily="18" charset="2"/>
              </a:rPr>
              <a:t>C</a:t>
            </a:r>
            <a:r>
              <a:rPr lang="en-US" altLang="en-US" i="1" baseline="-25000">
                <a:sym typeface="Symbol" panose="05050102010706020507" pitchFamily="18" charset="2"/>
              </a:rPr>
              <a:t>k</a:t>
            </a:r>
            <a:r>
              <a:rPr lang="en-US" altLang="en-US" i="1">
                <a:sym typeface="Symbol" panose="05050102010706020507" pitchFamily="18" charset="2"/>
              </a:rPr>
              <a:t> = C</a:t>
            </a:r>
            <a:r>
              <a:rPr lang="en-US" altLang="en-US" i="1" baseline="-25000">
                <a:sym typeface="Symbol" panose="05050102010706020507" pitchFamily="18" charset="2"/>
              </a:rPr>
              <a:t>i</a:t>
            </a:r>
            <a:r>
              <a:rPr lang="en-US" altLang="en-US" i="1">
                <a:sym typeface="Symbol" panose="05050102010706020507" pitchFamily="18" charset="2"/>
              </a:rPr>
              <a:t>  C</a:t>
            </a:r>
            <a:r>
              <a:rPr lang="en-US" altLang="en-US" i="1" baseline="-25000">
                <a:sym typeface="Symbol" panose="05050102010706020507" pitchFamily="18" charset="2"/>
              </a:rPr>
              <a:t>j</a:t>
            </a:r>
            <a:r>
              <a:rPr lang="en-US" altLang="en-US">
                <a:sym typeface="Symbol" panose="05050102010706020507" pitchFamily="18" charset="2"/>
              </a:rPr>
              <a:t>, then distance to another cluster </a:t>
            </a:r>
            <a:r>
              <a:rPr lang="en-US" altLang="en-US" i="1">
                <a:sym typeface="Symbol" panose="05050102010706020507" pitchFamily="18" charset="2"/>
              </a:rPr>
              <a:t>C</a:t>
            </a:r>
            <a:r>
              <a:rPr lang="en-US" altLang="en-US" i="1" baseline="-25000">
                <a:sym typeface="Symbol" panose="05050102010706020507" pitchFamily="18" charset="2"/>
              </a:rPr>
              <a:t>l</a:t>
            </a:r>
            <a:r>
              <a:rPr lang="en-US" altLang="en-US">
                <a:sym typeface="Symbol" panose="05050102010706020507" pitchFamily="18" charset="2"/>
              </a:rPr>
              <a:t> is:</a:t>
            </a:r>
          </a:p>
          <a:p>
            <a:pPr eaLnBrk="1" hangingPunct="1">
              <a:lnSpc>
                <a:spcPct val="90000"/>
              </a:lnSpc>
              <a:buFontTx/>
              <a:buNone/>
            </a:pPr>
            <a:r>
              <a:rPr lang="en-US" altLang="en-US" sz="2400">
                <a:solidFill>
                  <a:schemeClr val="accent2"/>
                </a:solidFill>
                <a:sym typeface="Symbol" panose="05050102010706020507" pitchFamily="18" charset="2"/>
              </a:rPr>
              <a:t>		                      </a:t>
            </a:r>
            <a:r>
              <a:rPr lang="en-US" altLang="en-US" sz="2800" i="1">
                <a:solidFill>
                  <a:srgbClr val="0033CC"/>
                </a:solidFill>
                <a:sym typeface="Symbol" panose="05050102010706020507" pitchFamily="18" charset="2"/>
              </a:rPr>
              <a:t>d</a:t>
            </a:r>
            <a:r>
              <a:rPr lang="en-US" altLang="en-US" sz="2800" i="1" baseline="-25000">
                <a:solidFill>
                  <a:srgbClr val="0033CC"/>
                </a:solidFill>
                <a:sym typeface="Symbol" panose="05050102010706020507" pitchFamily="18" charset="2"/>
              </a:rPr>
              <a:t>il</a:t>
            </a:r>
            <a:r>
              <a:rPr lang="en-US" altLang="en-US" sz="2800" i="1">
                <a:solidFill>
                  <a:srgbClr val="0033CC"/>
                </a:solidFill>
                <a:sym typeface="Symbol" panose="05050102010706020507" pitchFamily="18" charset="2"/>
              </a:rPr>
              <a:t> |C</a:t>
            </a:r>
            <a:r>
              <a:rPr lang="en-US" altLang="en-US" sz="2800" i="1" baseline="-25000">
                <a:solidFill>
                  <a:srgbClr val="0033CC"/>
                </a:solidFill>
                <a:sym typeface="Symbol" panose="05050102010706020507" pitchFamily="18" charset="2"/>
              </a:rPr>
              <a:t>i</a:t>
            </a:r>
            <a:r>
              <a:rPr lang="en-US" altLang="en-US" sz="2800" i="1">
                <a:solidFill>
                  <a:srgbClr val="0033CC"/>
                </a:solidFill>
                <a:sym typeface="Symbol" panose="05050102010706020507" pitchFamily="18" charset="2"/>
              </a:rPr>
              <a:t>| + d</a:t>
            </a:r>
            <a:r>
              <a:rPr lang="en-US" altLang="en-US" sz="2800" i="1" baseline="-25000">
                <a:solidFill>
                  <a:srgbClr val="0033CC"/>
                </a:solidFill>
                <a:sym typeface="Symbol" panose="05050102010706020507" pitchFamily="18" charset="2"/>
              </a:rPr>
              <a:t>jl</a:t>
            </a:r>
            <a:r>
              <a:rPr lang="en-US" altLang="en-US" sz="2800" i="1">
                <a:solidFill>
                  <a:srgbClr val="0033CC"/>
                </a:solidFill>
                <a:sym typeface="Symbol" panose="05050102010706020507" pitchFamily="18" charset="2"/>
              </a:rPr>
              <a:t> |C</a:t>
            </a:r>
            <a:r>
              <a:rPr lang="en-US" altLang="en-US" sz="2800" i="1" baseline="-25000">
                <a:solidFill>
                  <a:srgbClr val="0033CC"/>
                </a:solidFill>
                <a:sym typeface="Symbol" panose="05050102010706020507" pitchFamily="18" charset="2"/>
              </a:rPr>
              <a:t>j</a:t>
            </a:r>
            <a:r>
              <a:rPr lang="en-US" altLang="en-US" sz="2800" i="1">
                <a:solidFill>
                  <a:srgbClr val="0033CC"/>
                </a:solidFill>
                <a:sym typeface="Symbol" panose="05050102010706020507" pitchFamily="18" charset="2"/>
              </a:rPr>
              <a:t>|</a:t>
            </a:r>
            <a:endParaRPr lang="en-US" altLang="en-US" sz="2800" i="1">
              <a:solidFill>
                <a:srgbClr val="0033CC"/>
              </a:solidFill>
            </a:endParaRPr>
          </a:p>
          <a:p>
            <a:pPr eaLnBrk="1" hangingPunct="1">
              <a:lnSpc>
                <a:spcPct val="90000"/>
              </a:lnSpc>
              <a:buFontTx/>
              <a:buNone/>
            </a:pPr>
            <a:r>
              <a:rPr lang="en-US" altLang="en-US" sz="2800" i="1">
                <a:solidFill>
                  <a:srgbClr val="0033CC"/>
                </a:solidFill>
              </a:rPr>
              <a:t>	</a:t>
            </a:r>
            <a:r>
              <a:rPr lang="en-US" altLang="en-US" sz="2800" b="1">
                <a:solidFill>
                  <a:srgbClr val="0033CC"/>
                </a:solidFill>
              </a:rPr>
              <a:t>               </a:t>
            </a:r>
            <a:r>
              <a:rPr lang="en-US" altLang="en-US" sz="2800" i="1">
                <a:solidFill>
                  <a:srgbClr val="0033CC"/>
                </a:solidFill>
              </a:rPr>
              <a:t>d</a:t>
            </a:r>
            <a:r>
              <a:rPr lang="en-US" altLang="en-US" sz="2800" i="1" baseline="-25000">
                <a:solidFill>
                  <a:srgbClr val="0033CC"/>
                </a:solidFill>
              </a:rPr>
              <a:t>kl</a:t>
            </a:r>
            <a:r>
              <a:rPr lang="en-US" altLang="en-US" sz="2800" i="1">
                <a:solidFill>
                  <a:srgbClr val="0033CC"/>
                </a:solidFill>
              </a:rPr>
              <a:t> = </a:t>
            </a:r>
            <a:r>
              <a:rPr lang="en-US" altLang="en-US" sz="2800" i="1">
                <a:solidFill>
                  <a:srgbClr val="0033CC"/>
                </a:solidFill>
                <a:sym typeface="Symbol" panose="05050102010706020507" pitchFamily="18" charset="2"/>
              </a:rPr>
              <a:t>––––––––––––––</a:t>
            </a:r>
          </a:p>
          <a:p>
            <a:pPr eaLnBrk="1" hangingPunct="1">
              <a:lnSpc>
                <a:spcPct val="90000"/>
              </a:lnSpc>
              <a:buFontTx/>
              <a:buNone/>
            </a:pPr>
            <a:r>
              <a:rPr lang="en-US" altLang="en-US" sz="2800" i="1">
                <a:solidFill>
                  <a:srgbClr val="0033CC"/>
                </a:solidFill>
                <a:sym typeface="Symbol" panose="05050102010706020507" pitchFamily="18" charset="2"/>
              </a:rPr>
              <a:t>		                       |C</a:t>
            </a:r>
            <a:r>
              <a:rPr lang="en-US" altLang="en-US" sz="2800" i="1" baseline="-25000">
                <a:solidFill>
                  <a:srgbClr val="0033CC"/>
                </a:solidFill>
                <a:sym typeface="Symbol" panose="05050102010706020507" pitchFamily="18" charset="2"/>
              </a:rPr>
              <a:t>i</a:t>
            </a:r>
            <a:r>
              <a:rPr lang="en-US" altLang="en-US" sz="2800" i="1">
                <a:solidFill>
                  <a:srgbClr val="0033CC"/>
                </a:solidFill>
                <a:sym typeface="Symbol" panose="05050102010706020507" pitchFamily="18" charset="2"/>
              </a:rPr>
              <a:t>| + |C</a:t>
            </a:r>
            <a:r>
              <a:rPr lang="en-US" altLang="en-US" sz="2800" i="1" baseline="-25000">
                <a:solidFill>
                  <a:srgbClr val="0033CC"/>
                </a:solidFill>
                <a:sym typeface="Symbol" panose="05050102010706020507" pitchFamily="18" charset="2"/>
              </a:rPr>
              <a:t>j</a:t>
            </a:r>
            <a:r>
              <a:rPr lang="en-US" altLang="en-US" sz="2800" i="1">
                <a:solidFill>
                  <a:srgbClr val="0033CC"/>
                </a:solidFill>
                <a:sym typeface="Symbol" panose="05050102010706020507" pitchFamily="18" charset="2"/>
              </a:rPr>
              <a:t>|</a:t>
            </a:r>
            <a:endParaRPr lang="en-US" altLang="en-US" sz="2600" i="1"/>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xmlns="" id="{8975B758-1AA3-4E01-B873-AF6C13DB909F}"/>
              </a:ext>
            </a:extLst>
          </p:cNvPr>
          <p:cNvSpPr>
            <a:spLocks noGrp="1" noChangeArrowheads="1"/>
          </p:cNvSpPr>
          <p:nvPr>
            <p:ph type="title"/>
          </p:nvPr>
        </p:nvSpPr>
        <p:spPr/>
        <p:txBody>
          <a:bodyPr/>
          <a:lstStyle/>
          <a:p>
            <a:pPr eaLnBrk="1" hangingPunct="1"/>
            <a:r>
              <a:rPr lang="en-US" altLang="en-US" sz="3600"/>
              <a:t>The UPGMA Algorithm</a:t>
            </a:r>
          </a:p>
        </p:txBody>
      </p:sp>
      <p:sp>
        <p:nvSpPr>
          <p:cNvPr id="64515" name="Rectangle 3">
            <a:extLst>
              <a:ext uri="{FF2B5EF4-FFF2-40B4-BE49-F238E27FC236}">
                <a16:creationId xmlns:a16="http://schemas.microsoft.com/office/drawing/2014/main" xmlns="" id="{C85E3736-61F9-4B13-A857-8661BFC4395F}"/>
              </a:ext>
            </a:extLst>
          </p:cNvPr>
          <p:cNvSpPr>
            <a:spLocks noGrp="1" noChangeArrowheads="1"/>
          </p:cNvSpPr>
          <p:nvPr>
            <p:ph type="body" idx="1"/>
          </p:nvPr>
        </p:nvSpPr>
        <p:spPr/>
        <p:txBody>
          <a:bodyPr/>
          <a:lstStyle/>
          <a:p>
            <a:pPr eaLnBrk="1" hangingPunct="1">
              <a:buFontTx/>
              <a:buNone/>
            </a:pPr>
            <a:r>
              <a:rPr lang="en-US" altLang="en-US" sz="2400" b="1" u="sng"/>
              <a:t>Initialization:</a:t>
            </a:r>
          </a:p>
          <a:p>
            <a:pPr eaLnBrk="1" hangingPunct="1">
              <a:buFontTx/>
              <a:buNone/>
            </a:pPr>
            <a:r>
              <a:rPr lang="en-US" altLang="en-US" sz="2400"/>
              <a:t>	Assign each taxon </a:t>
            </a:r>
            <a:r>
              <a:rPr lang="en-US" altLang="en-US" sz="2400" i="1"/>
              <a:t>x</a:t>
            </a:r>
            <a:r>
              <a:rPr lang="en-US" altLang="en-US" sz="2400" i="1" baseline="-25000"/>
              <a:t>i</a:t>
            </a:r>
            <a:r>
              <a:rPr lang="en-US" altLang="en-US" sz="2400"/>
              <a:t> to its own cluster </a:t>
            </a:r>
            <a:r>
              <a:rPr lang="en-US" altLang="en-US" sz="2400" i="1"/>
              <a:t>C</a:t>
            </a:r>
            <a:r>
              <a:rPr lang="en-US" altLang="en-US" sz="2400" i="1" baseline="-25000"/>
              <a:t>i</a:t>
            </a:r>
            <a:endParaRPr lang="en-US" altLang="en-US" sz="2400" i="1"/>
          </a:p>
          <a:p>
            <a:pPr eaLnBrk="1" hangingPunct="1">
              <a:buFontTx/>
              <a:buNone/>
            </a:pPr>
            <a:r>
              <a:rPr lang="en-US" altLang="en-US" sz="2400"/>
              <a:t>	Define a leaf for each taxon, with height 0</a:t>
            </a:r>
          </a:p>
          <a:p>
            <a:pPr eaLnBrk="1" hangingPunct="1">
              <a:buFontTx/>
              <a:buNone/>
            </a:pPr>
            <a:r>
              <a:rPr lang="en-US" altLang="en-US" sz="2400" b="1" u="sng"/>
              <a:t>Iteration:</a:t>
            </a:r>
          </a:p>
          <a:p>
            <a:pPr eaLnBrk="1" hangingPunct="1">
              <a:buFontTx/>
              <a:buNone/>
            </a:pPr>
            <a:r>
              <a:rPr lang="en-US" altLang="en-US" sz="2400"/>
              <a:t>	Find two clusters </a:t>
            </a:r>
            <a:r>
              <a:rPr lang="en-US" altLang="en-US" sz="2400" i="1"/>
              <a:t>C</a:t>
            </a:r>
            <a:r>
              <a:rPr lang="en-US" altLang="en-US" sz="2400" i="1" baseline="-25000"/>
              <a:t>i </a:t>
            </a:r>
            <a:r>
              <a:rPr lang="en-US" altLang="en-US" sz="2400" i="1"/>
              <a:t>and</a:t>
            </a:r>
            <a:r>
              <a:rPr lang="en-US" altLang="en-US" sz="2400" i="1" baseline="-25000"/>
              <a:t> </a:t>
            </a:r>
            <a:r>
              <a:rPr lang="en-US" altLang="en-US" sz="2400" i="1"/>
              <a:t>C</a:t>
            </a:r>
            <a:r>
              <a:rPr lang="en-US" altLang="en-US" sz="2400" i="1" baseline="-25000"/>
              <a:t>j</a:t>
            </a:r>
            <a:r>
              <a:rPr lang="en-US" altLang="en-US" sz="2400"/>
              <a:t> such that </a:t>
            </a:r>
            <a:r>
              <a:rPr lang="en-US" altLang="en-US" sz="2400" i="1"/>
              <a:t>d</a:t>
            </a:r>
            <a:r>
              <a:rPr lang="en-US" altLang="en-US" sz="2400" i="1" baseline="-25000"/>
              <a:t>ij</a:t>
            </a:r>
            <a:r>
              <a:rPr lang="en-US" altLang="en-US" sz="2400"/>
              <a:t> is the minimum</a:t>
            </a:r>
          </a:p>
          <a:p>
            <a:pPr eaLnBrk="1" hangingPunct="1">
              <a:buFontTx/>
              <a:buNone/>
            </a:pPr>
            <a:r>
              <a:rPr lang="en-US" altLang="en-US" sz="2400"/>
              <a:t>	Let </a:t>
            </a:r>
            <a:r>
              <a:rPr lang="en-US" altLang="en-US" sz="2400" i="1"/>
              <a:t>C</a:t>
            </a:r>
            <a:r>
              <a:rPr lang="en-US" altLang="en-US" sz="2400" i="1" baseline="-25000"/>
              <a:t>k</a:t>
            </a:r>
            <a:r>
              <a:rPr lang="en-US" altLang="en-US" sz="2400" i="1"/>
              <a:t> = </a:t>
            </a:r>
            <a:r>
              <a:rPr lang="en-US" altLang="en-US" sz="2400" i="1">
                <a:sym typeface="Symbol" panose="05050102010706020507" pitchFamily="18" charset="2"/>
              </a:rPr>
              <a:t>C</a:t>
            </a:r>
            <a:r>
              <a:rPr lang="en-US" altLang="en-US" sz="2400" i="1" baseline="-25000">
                <a:sym typeface="Symbol" panose="05050102010706020507" pitchFamily="18" charset="2"/>
              </a:rPr>
              <a:t>i</a:t>
            </a:r>
            <a:r>
              <a:rPr lang="en-US" altLang="en-US" sz="2400" i="1">
                <a:sym typeface="Symbol" panose="05050102010706020507" pitchFamily="18" charset="2"/>
              </a:rPr>
              <a:t>  C</a:t>
            </a:r>
            <a:r>
              <a:rPr lang="en-US" altLang="en-US" sz="2400" i="1" baseline="-25000">
                <a:sym typeface="Symbol" panose="05050102010706020507" pitchFamily="18" charset="2"/>
              </a:rPr>
              <a:t>j</a:t>
            </a:r>
            <a:endParaRPr lang="en-US" altLang="en-US" sz="2400" i="1">
              <a:sym typeface="Symbol" panose="05050102010706020507" pitchFamily="18" charset="2"/>
            </a:endParaRPr>
          </a:p>
          <a:p>
            <a:pPr eaLnBrk="1" hangingPunct="1">
              <a:buFontTx/>
              <a:buNone/>
            </a:pPr>
            <a:r>
              <a:rPr lang="en-US" altLang="en-US" sz="2400">
                <a:sym typeface="Symbol" panose="05050102010706020507" pitchFamily="18" charset="2"/>
              </a:rPr>
              <a:t>	Add a vertex connecting </a:t>
            </a:r>
            <a:r>
              <a:rPr lang="en-US" altLang="en-US" sz="2400" i="1">
                <a:sym typeface="Symbol" panose="05050102010706020507" pitchFamily="18" charset="2"/>
              </a:rPr>
              <a:t>C</a:t>
            </a:r>
            <a:r>
              <a:rPr lang="en-US" altLang="en-US" sz="2400" i="1" baseline="-25000">
                <a:sym typeface="Symbol" panose="05050102010706020507" pitchFamily="18" charset="2"/>
              </a:rPr>
              <a:t>i</a:t>
            </a:r>
            <a:r>
              <a:rPr lang="en-US" altLang="en-US" sz="2400" i="1">
                <a:sym typeface="Symbol" panose="05050102010706020507" pitchFamily="18" charset="2"/>
              </a:rPr>
              <a:t>, C</a:t>
            </a:r>
            <a:r>
              <a:rPr lang="en-US" altLang="en-US" sz="2400" i="1" baseline="-25000">
                <a:sym typeface="Symbol" panose="05050102010706020507" pitchFamily="18" charset="2"/>
              </a:rPr>
              <a:t>j </a:t>
            </a:r>
            <a:r>
              <a:rPr lang="en-US" altLang="en-US" sz="2400" i="1">
                <a:sym typeface="Symbol" panose="05050102010706020507" pitchFamily="18" charset="2"/>
              </a:rPr>
              <a:t>and</a:t>
            </a:r>
            <a:r>
              <a:rPr lang="en-US" altLang="en-US" sz="2400">
                <a:sym typeface="Symbol" panose="05050102010706020507" pitchFamily="18" charset="2"/>
              </a:rPr>
              <a:t> place it at height </a:t>
            </a:r>
            <a:r>
              <a:rPr lang="en-US" altLang="en-US" sz="2400" i="1">
                <a:sym typeface="Symbol" panose="05050102010706020507" pitchFamily="18" charset="2"/>
              </a:rPr>
              <a:t>d</a:t>
            </a:r>
            <a:r>
              <a:rPr lang="en-US" altLang="en-US" sz="2400" i="1" baseline="-25000">
                <a:sym typeface="Symbol" panose="05050102010706020507" pitchFamily="18" charset="2"/>
              </a:rPr>
              <a:t>ij </a:t>
            </a:r>
            <a:r>
              <a:rPr lang="en-US" altLang="en-US" sz="2400" i="1">
                <a:sym typeface="Symbol" panose="05050102010706020507" pitchFamily="18" charset="2"/>
              </a:rPr>
              <a:t>/2</a:t>
            </a:r>
            <a:endParaRPr lang="en-US" altLang="en-US" sz="2400" i="1" baseline="-25000">
              <a:sym typeface="Symbol" panose="05050102010706020507" pitchFamily="18" charset="2"/>
            </a:endParaRPr>
          </a:p>
          <a:p>
            <a:pPr eaLnBrk="1" hangingPunct="1">
              <a:buFontTx/>
              <a:buNone/>
            </a:pPr>
            <a:r>
              <a:rPr lang="en-US" altLang="en-US" sz="2400" baseline="-25000">
                <a:sym typeface="Symbol" panose="05050102010706020507" pitchFamily="18" charset="2"/>
              </a:rPr>
              <a:t>	</a:t>
            </a:r>
            <a:r>
              <a:rPr lang="en-US" altLang="en-US" sz="2400">
                <a:sym typeface="Symbol" panose="05050102010706020507" pitchFamily="18" charset="2"/>
              </a:rPr>
              <a:t>Delete </a:t>
            </a:r>
            <a:r>
              <a:rPr lang="en-US" altLang="en-US" sz="2400" i="1">
                <a:sym typeface="Symbol" panose="05050102010706020507" pitchFamily="18" charset="2"/>
              </a:rPr>
              <a:t>C</a:t>
            </a:r>
            <a:r>
              <a:rPr lang="en-US" altLang="en-US" sz="2400" i="1" baseline="-25000">
                <a:sym typeface="Symbol" panose="05050102010706020507" pitchFamily="18" charset="2"/>
              </a:rPr>
              <a:t>i </a:t>
            </a:r>
            <a:r>
              <a:rPr lang="en-US" altLang="en-US" sz="2400" i="1">
                <a:sym typeface="Symbol" panose="05050102010706020507" pitchFamily="18" charset="2"/>
              </a:rPr>
              <a:t>and C</a:t>
            </a:r>
            <a:r>
              <a:rPr lang="en-US" altLang="en-US" sz="2400" i="1" baseline="-25000">
                <a:sym typeface="Symbol" panose="05050102010706020507" pitchFamily="18" charset="2"/>
              </a:rPr>
              <a:t>j</a:t>
            </a:r>
            <a:endParaRPr lang="en-US" altLang="en-US" sz="2400" i="1">
              <a:sym typeface="Symbol" panose="05050102010706020507" pitchFamily="18" charset="2"/>
            </a:endParaRPr>
          </a:p>
          <a:p>
            <a:pPr eaLnBrk="1" hangingPunct="1">
              <a:buFontTx/>
              <a:buNone/>
            </a:pPr>
            <a:r>
              <a:rPr lang="en-US" altLang="en-US" sz="2400" b="1" u="sng">
                <a:sym typeface="Symbol" panose="05050102010706020507" pitchFamily="18" charset="2"/>
              </a:rPr>
              <a:t>Termination:</a:t>
            </a:r>
          </a:p>
          <a:p>
            <a:pPr eaLnBrk="1" hangingPunct="1">
              <a:buFontTx/>
              <a:buNone/>
            </a:pPr>
            <a:r>
              <a:rPr lang="en-US" altLang="en-US" sz="2400">
                <a:sym typeface="Symbol" panose="05050102010706020507" pitchFamily="18" charset="2"/>
              </a:rPr>
              <a:t>	When a single cluster remains</a:t>
            </a:r>
            <a:endParaRPr lang="en-US" altLang="en-US" sz="2400" i="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xmlns="" id="{7BFCA14A-F900-4312-962E-E294407DE28B}"/>
              </a:ext>
            </a:extLst>
          </p:cNvPr>
          <p:cNvSpPr>
            <a:spLocks noGrp="1" noChangeArrowheads="1"/>
          </p:cNvSpPr>
          <p:nvPr>
            <p:ph type="title"/>
          </p:nvPr>
        </p:nvSpPr>
        <p:spPr/>
        <p:txBody>
          <a:bodyPr/>
          <a:lstStyle/>
          <a:p>
            <a:pPr eaLnBrk="1" hangingPunct="1"/>
            <a:r>
              <a:rPr lang="en-US" altLang="en-US" sz="3200"/>
              <a:t>Evolutionary Tree of Bears and Raccoons</a:t>
            </a:r>
          </a:p>
        </p:txBody>
      </p:sp>
      <p:pic>
        <p:nvPicPr>
          <p:cNvPr id="10243" name="Picture 4">
            <a:extLst>
              <a:ext uri="{FF2B5EF4-FFF2-40B4-BE49-F238E27FC236}">
                <a16:creationId xmlns:a16="http://schemas.microsoft.com/office/drawing/2014/main" xmlns="" id="{87C8A1B7-C161-498C-93D4-2DD84433E4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95400"/>
            <a:ext cx="6172200" cy="481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xmlns="" id="{DA221505-C1D3-4557-9A7D-326CCA0F11F8}"/>
              </a:ext>
            </a:extLst>
          </p:cNvPr>
          <p:cNvSpPr>
            <a:spLocks noGrp="1" noChangeArrowheads="1"/>
          </p:cNvSpPr>
          <p:nvPr>
            <p:ph type="title"/>
          </p:nvPr>
        </p:nvSpPr>
        <p:spPr/>
        <p:txBody>
          <a:bodyPr/>
          <a:lstStyle/>
          <a:p>
            <a:pPr eaLnBrk="1" hangingPunct="1"/>
            <a:r>
              <a:rPr lang="en-US" altLang="en-US" sz="3600"/>
              <a:t>The UPGMA Algorithm </a:t>
            </a:r>
            <a:r>
              <a:rPr lang="en-US" altLang="en-US" sz="2600"/>
              <a:t>(cont’d)</a:t>
            </a:r>
          </a:p>
        </p:txBody>
      </p:sp>
      <p:grpSp>
        <p:nvGrpSpPr>
          <p:cNvPr id="65539" name="Group 28">
            <a:extLst>
              <a:ext uri="{FF2B5EF4-FFF2-40B4-BE49-F238E27FC236}">
                <a16:creationId xmlns:a16="http://schemas.microsoft.com/office/drawing/2014/main" xmlns="" id="{17050A9C-90D1-419D-B4D5-5AEF51595794}"/>
              </a:ext>
            </a:extLst>
          </p:cNvPr>
          <p:cNvGrpSpPr>
            <a:grpSpLocks/>
          </p:cNvGrpSpPr>
          <p:nvPr/>
        </p:nvGrpSpPr>
        <p:grpSpPr bwMode="auto">
          <a:xfrm>
            <a:off x="2765425" y="1231900"/>
            <a:ext cx="3330575" cy="4940300"/>
            <a:chOff x="4012" y="901"/>
            <a:chExt cx="1446" cy="3112"/>
          </a:xfrm>
        </p:grpSpPr>
        <p:sp>
          <p:nvSpPr>
            <p:cNvPr id="65540" name="Oval 4">
              <a:extLst>
                <a:ext uri="{FF2B5EF4-FFF2-40B4-BE49-F238E27FC236}">
                  <a16:creationId xmlns:a16="http://schemas.microsoft.com/office/drawing/2014/main" xmlns="" id="{21AC58C7-A85E-47BE-BB60-8B0DA93E3C3F}"/>
                </a:ext>
              </a:extLst>
            </p:cNvPr>
            <p:cNvSpPr>
              <a:spLocks noChangeArrowheads="1"/>
            </p:cNvSpPr>
            <p:nvPr/>
          </p:nvSpPr>
          <p:spPr bwMode="auto">
            <a:xfrm>
              <a:off x="4360" y="1236"/>
              <a:ext cx="54" cy="56"/>
            </a:xfrm>
            <a:prstGeom prst="ellipse">
              <a:avLst/>
            </a:prstGeom>
            <a:solidFill>
              <a:srgbClr val="660066"/>
            </a:solidFill>
            <a:ln w="19050">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5541" name="Oval 5">
              <a:extLst>
                <a:ext uri="{FF2B5EF4-FFF2-40B4-BE49-F238E27FC236}">
                  <a16:creationId xmlns:a16="http://schemas.microsoft.com/office/drawing/2014/main" xmlns="" id="{E6597620-92B5-4F3C-9EFC-8D103273F026}"/>
                </a:ext>
              </a:extLst>
            </p:cNvPr>
            <p:cNvSpPr>
              <a:spLocks noChangeArrowheads="1"/>
            </p:cNvSpPr>
            <p:nvPr/>
          </p:nvSpPr>
          <p:spPr bwMode="auto">
            <a:xfrm>
              <a:off x="4657" y="1245"/>
              <a:ext cx="54" cy="56"/>
            </a:xfrm>
            <a:prstGeom prst="ellipse">
              <a:avLst/>
            </a:prstGeom>
            <a:solidFill>
              <a:srgbClr val="660066"/>
            </a:solidFill>
            <a:ln w="19050">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5542" name="Oval 6">
              <a:extLst>
                <a:ext uri="{FF2B5EF4-FFF2-40B4-BE49-F238E27FC236}">
                  <a16:creationId xmlns:a16="http://schemas.microsoft.com/office/drawing/2014/main" xmlns="" id="{4CC5077A-2447-484E-B0F4-649ECEC409F1}"/>
                </a:ext>
              </a:extLst>
            </p:cNvPr>
            <p:cNvSpPr>
              <a:spLocks noChangeArrowheads="1"/>
            </p:cNvSpPr>
            <p:nvPr/>
          </p:nvSpPr>
          <p:spPr bwMode="auto">
            <a:xfrm>
              <a:off x="4452" y="2018"/>
              <a:ext cx="54" cy="56"/>
            </a:xfrm>
            <a:prstGeom prst="ellipse">
              <a:avLst/>
            </a:prstGeom>
            <a:solidFill>
              <a:srgbClr val="660066"/>
            </a:solidFill>
            <a:ln w="19050">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5543" name="Oval 7">
              <a:extLst>
                <a:ext uri="{FF2B5EF4-FFF2-40B4-BE49-F238E27FC236}">
                  <a16:creationId xmlns:a16="http://schemas.microsoft.com/office/drawing/2014/main" xmlns="" id="{DEAAC740-3DC2-458B-8F23-C287C2B5F25B}"/>
                </a:ext>
              </a:extLst>
            </p:cNvPr>
            <p:cNvSpPr>
              <a:spLocks noChangeArrowheads="1"/>
            </p:cNvSpPr>
            <p:nvPr/>
          </p:nvSpPr>
          <p:spPr bwMode="auto">
            <a:xfrm>
              <a:off x="4696" y="1833"/>
              <a:ext cx="54" cy="56"/>
            </a:xfrm>
            <a:prstGeom prst="ellipse">
              <a:avLst/>
            </a:prstGeom>
            <a:solidFill>
              <a:srgbClr val="660066"/>
            </a:solidFill>
            <a:ln w="19050">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5544" name="Oval 8">
              <a:extLst>
                <a:ext uri="{FF2B5EF4-FFF2-40B4-BE49-F238E27FC236}">
                  <a16:creationId xmlns:a16="http://schemas.microsoft.com/office/drawing/2014/main" xmlns="" id="{59030030-9401-4F99-AF58-9A7D58C52C6E}"/>
                </a:ext>
              </a:extLst>
            </p:cNvPr>
            <p:cNvSpPr>
              <a:spLocks noChangeArrowheads="1"/>
            </p:cNvSpPr>
            <p:nvPr/>
          </p:nvSpPr>
          <p:spPr bwMode="auto">
            <a:xfrm>
              <a:off x="5134" y="2049"/>
              <a:ext cx="54" cy="56"/>
            </a:xfrm>
            <a:prstGeom prst="ellipse">
              <a:avLst/>
            </a:prstGeom>
            <a:solidFill>
              <a:srgbClr val="660066"/>
            </a:solidFill>
            <a:ln w="19050">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5545" name="Oval 9">
              <a:extLst>
                <a:ext uri="{FF2B5EF4-FFF2-40B4-BE49-F238E27FC236}">
                  <a16:creationId xmlns:a16="http://schemas.microsoft.com/office/drawing/2014/main" xmlns="" id="{BD4DEDFC-C8CC-409B-A802-5FCABA15AF25}"/>
                </a:ext>
              </a:extLst>
            </p:cNvPr>
            <p:cNvSpPr>
              <a:spLocks noChangeArrowheads="1"/>
            </p:cNvSpPr>
            <p:nvPr/>
          </p:nvSpPr>
          <p:spPr bwMode="auto">
            <a:xfrm>
              <a:off x="4333" y="1691"/>
              <a:ext cx="570" cy="523"/>
            </a:xfrm>
            <a:prstGeom prst="ellipse">
              <a:avLst/>
            </a:prstGeom>
            <a:noFill/>
            <a:ln w="190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5546" name="Oval 10">
              <a:extLst>
                <a:ext uri="{FF2B5EF4-FFF2-40B4-BE49-F238E27FC236}">
                  <a16:creationId xmlns:a16="http://schemas.microsoft.com/office/drawing/2014/main" xmlns="" id="{30484F7C-AE7E-4A78-941D-A1A6D6F0A342}"/>
                </a:ext>
              </a:extLst>
            </p:cNvPr>
            <p:cNvSpPr>
              <a:spLocks noChangeArrowheads="1"/>
            </p:cNvSpPr>
            <p:nvPr/>
          </p:nvSpPr>
          <p:spPr bwMode="auto">
            <a:xfrm>
              <a:off x="4228" y="1003"/>
              <a:ext cx="570" cy="523"/>
            </a:xfrm>
            <a:prstGeom prst="ellipse">
              <a:avLst/>
            </a:prstGeom>
            <a:noFill/>
            <a:ln w="190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5547" name="Oval 11">
              <a:extLst>
                <a:ext uri="{FF2B5EF4-FFF2-40B4-BE49-F238E27FC236}">
                  <a16:creationId xmlns:a16="http://schemas.microsoft.com/office/drawing/2014/main" xmlns="" id="{294A9DE6-8C25-4F05-8D8E-AFE0F4B81C77}"/>
                </a:ext>
              </a:extLst>
            </p:cNvPr>
            <p:cNvSpPr>
              <a:spLocks noChangeArrowheads="1"/>
            </p:cNvSpPr>
            <p:nvPr/>
          </p:nvSpPr>
          <p:spPr bwMode="auto">
            <a:xfrm>
              <a:off x="4237" y="1635"/>
              <a:ext cx="1045" cy="669"/>
            </a:xfrm>
            <a:prstGeom prst="ellipse">
              <a:avLst/>
            </a:prstGeom>
            <a:noFill/>
            <a:ln w="190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5548" name="Oval 12">
              <a:extLst>
                <a:ext uri="{FF2B5EF4-FFF2-40B4-BE49-F238E27FC236}">
                  <a16:creationId xmlns:a16="http://schemas.microsoft.com/office/drawing/2014/main" xmlns="" id="{60DBCCFA-8EB0-43A5-83A0-C733349E7FEE}"/>
                </a:ext>
              </a:extLst>
            </p:cNvPr>
            <p:cNvSpPr>
              <a:spLocks noChangeArrowheads="1"/>
            </p:cNvSpPr>
            <p:nvPr/>
          </p:nvSpPr>
          <p:spPr bwMode="auto">
            <a:xfrm>
              <a:off x="4012" y="901"/>
              <a:ext cx="1446" cy="1580"/>
            </a:xfrm>
            <a:prstGeom prst="ellipse">
              <a:avLst/>
            </a:prstGeom>
            <a:noFill/>
            <a:ln w="190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5549" name="Text Box 13">
              <a:extLst>
                <a:ext uri="{FF2B5EF4-FFF2-40B4-BE49-F238E27FC236}">
                  <a16:creationId xmlns:a16="http://schemas.microsoft.com/office/drawing/2014/main" xmlns="" id="{C332EFA9-43D7-4125-87C7-3E20181CE495}"/>
                </a:ext>
              </a:extLst>
            </p:cNvPr>
            <p:cNvSpPr txBox="1">
              <a:spLocks noChangeArrowheads="1"/>
            </p:cNvSpPr>
            <p:nvPr/>
          </p:nvSpPr>
          <p:spPr bwMode="auto">
            <a:xfrm>
              <a:off x="4295" y="1072"/>
              <a:ext cx="12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rgbClr val="CC3300"/>
                  </a:solidFill>
                </a:rPr>
                <a:t>1</a:t>
              </a:r>
            </a:p>
          </p:txBody>
        </p:sp>
        <p:sp>
          <p:nvSpPr>
            <p:cNvPr id="65550" name="Text Box 14">
              <a:extLst>
                <a:ext uri="{FF2B5EF4-FFF2-40B4-BE49-F238E27FC236}">
                  <a16:creationId xmlns:a16="http://schemas.microsoft.com/office/drawing/2014/main" xmlns="" id="{CCC20FCB-25E5-4556-9C67-BD643A1027AE}"/>
                </a:ext>
              </a:extLst>
            </p:cNvPr>
            <p:cNvSpPr txBox="1">
              <a:spLocks noChangeArrowheads="1"/>
            </p:cNvSpPr>
            <p:nvPr/>
          </p:nvSpPr>
          <p:spPr bwMode="auto">
            <a:xfrm>
              <a:off x="4599" y="1081"/>
              <a:ext cx="12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rgbClr val="CC3300"/>
                  </a:solidFill>
                </a:rPr>
                <a:t>4</a:t>
              </a:r>
            </a:p>
          </p:txBody>
        </p:sp>
        <p:sp>
          <p:nvSpPr>
            <p:cNvPr id="65551" name="Text Box 15">
              <a:extLst>
                <a:ext uri="{FF2B5EF4-FFF2-40B4-BE49-F238E27FC236}">
                  <a16:creationId xmlns:a16="http://schemas.microsoft.com/office/drawing/2014/main" xmlns="" id="{643F69B4-5689-4506-A9F5-0F29EF087B59}"/>
                </a:ext>
              </a:extLst>
            </p:cNvPr>
            <p:cNvSpPr txBox="1">
              <a:spLocks noChangeArrowheads="1"/>
            </p:cNvSpPr>
            <p:nvPr/>
          </p:nvSpPr>
          <p:spPr bwMode="auto">
            <a:xfrm>
              <a:off x="4397" y="1831"/>
              <a:ext cx="12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rgbClr val="CC3300"/>
                  </a:solidFill>
                </a:rPr>
                <a:t>3</a:t>
              </a:r>
            </a:p>
          </p:txBody>
        </p:sp>
        <p:sp>
          <p:nvSpPr>
            <p:cNvPr id="65552" name="Text Box 16">
              <a:extLst>
                <a:ext uri="{FF2B5EF4-FFF2-40B4-BE49-F238E27FC236}">
                  <a16:creationId xmlns:a16="http://schemas.microsoft.com/office/drawing/2014/main" xmlns="" id="{423171AC-BB2B-492E-9387-ADC1123F3CAB}"/>
                </a:ext>
              </a:extLst>
            </p:cNvPr>
            <p:cNvSpPr txBox="1">
              <a:spLocks noChangeArrowheads="1"/>
            </p:cNvSpPr>
            <p:nvPr/>
          </p:nvSpPr>
          <p:spPr bwMode="auto">
            <a:xfrm>
              <a:off x="4645" y="1885"/>
              <a:ext cx="12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rgbClr val="CC3300"/>
                  </a:solidFill>
                </a:rPr>
                <a:t>2</a:t>
              </a:r>
            </a:p>
          </p:txBody>
        </p:sp>
        <p:sp>
          <p:nvSpPr>
            <p:cNvPr id="65553" name="Text Box 17">
              <a:extLst>
                <a:ext uri="{FF2B5EF4-FFF2-40B4-BE49-F238E27FC236}">
                  <a16:creationId xmlns:a16="http://schemas.microsoft.com/office/drawing/2014/main" xmlns="" id="{3309BD86-B058-4352-B19F-1B077A4244B9}"/>
                </a:ext>
              </a:extLst>
            </p:cNvPr>
            <p:cNvSpPr txBox="1">
              <a:spLocks noChangeArrowheads="1"/>
            </p:cNvSpPr>
            <p:nvPr/>
          </p:nvSpPr>
          <p:spPr bwMode="auto">
            <a:xfrm>
              <a:off x="5074" y="1872"/>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rgbClr val="CC3300"/>
                  </a:solidFill>
                </a:rPr>
                <a:t>5</a:t>
              </a:r>
            </a:p>
          </p:txBody>
        </p:sp>
        <p:sp>
          <p:nvSpPr>
            <p:cNvPr id="65554" name="Text Box 18">
              <a:extLst>
                <a:ext uri="{FF2B5EF4-FFF2-40B4-BE49-F238E27FC236}">
                  <a16:creationId xmlns:a16="http://schemas.microsoft.com/office/drawing/2014/main" xmlns="" id="{197D6934-7B23-4706-A3D4-00CC99588BEA}"/>
                </a:ext>
              </a:extLst>
            </p:cNvPr>
            <p:cNvSpPr txBox="1">
              <a:spLocks noChangeArrowheads="1"/>
            </p:cNvSpPr>
            <p:nvPr/>
          </p:nvSpPr>
          <p:spPr bwMode="auto">
            <a:xfrm>
              <a:off x="4023" y="3820"/>
              <a:ext cx="12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rgbClr val="CC3300"/>
                  </a:solidFill>
                </a:rPr>
                <a:t>1</a:t>
              </a:r>
            </a:p>
          </p:txBody>
        </p:sp>
        <p:sp>
          <p:nvSpPr>
            <p:cNvPr id="65555" name="Text Box 19">
              <a:extLst>
                <a:ext uri="{FF2B5EF4-FFF2-40B4-BE49-F238E27FC236}">
                  <a16:creationId xmlns:a16="http://schemas.microsoft.com/office/drawing/2014/main" xmlns="" id="{874343CF-A99A-4F60-881F-68857F022F91}"/>
                </a:ext>
              </a:extLst>
            </p:cNvPr>
            <p:cNvSpPr txBox="1">
              <a:spLocks noChangeArrowheads="1"/>
            </p:cNvSpPr>
            <p:nvPr/>
          </p:nvSpPr>
          <p:spPr bwMode="auto">
            <a:xfrm>
              <a:off x="4321" y="3821"/>
              <a:ext cx="12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rgbClr val="CC3300"/>
                  </a:solidFill>
                </a:rPr>
                <a:t>4</a:t>
              </a:r>
            </a:p>
          </p:txBody>
        </p:sp>
        <p:sp>
          <p:nvSpPr>
            <p:cNvPr id="65556" name="Text Box 20">
              <a:extLst>
                <a:ext uri="{FF2B5EF4-FFF2-40B4-BE49-F238E27FC236}">
                  <a16:creationId xmlns:a16="http://schemas.microsoft.com/office/drawing/2014/main" xmlns="" id="{13C459F4-229D-44A8-8CFD-5107ED149B56}"/>
                </a:ext>
              </a:extLst>
            </p:cNvPr>
            <p:cNvSpPr txBox="1">
              <a:spLocks noChangeArrowheads="1"/>
            </p:cNvSpPr>
            <p:nvPr/>
          </p:nvSpPr>
          <p:spPr bwMode="auto">
            <a:xfrm>
              <a:off x="4604" y="3803"/>
              <a:ext cx="12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rgbClr val="CC3300"/>
                  </a:solidFill>
                </a:rPr>
                <a:t>2</a:t>
              </a:r>
            </a:p>
          </p:txBody>
        </p:sp>
        <p:sp>
          <p:nvSpPr>
            <p:cNvPr id="65557" name="Text Box 21">
              <a:extLst>
                <a:ext uri="{FF2B5EF4-FFF2-40B4-BE49-F238E27FC236}">
                  <a16:creationId xmlns:a16="http://schemas.microsoft.com/office/drawing/2014/main" xmlns="" id="{43C7D8F9-2C6A-44D1-9FEF-E07A368B5330}"/>
                </a:ext>
              </a:extLst>
            </p:cNvPr>
            <p:cNvSpPr txBox="1">
              <a:spLocks noChangeArrowheads="1"/>
            </p:cNvSpPr>
            <p:nvPr/>
          </p:nvSpPr>
          <p:spPr bwMode="auto">
            <a:xfrm>
              <a:off x="4899" y="3805"/>
              <a:ext cx="12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rgbClr val="CC3300"/>
                  </a:solidFill>
                </a:rPr>
                <a:t>3</a:t>
              </a:r>
            </a:p>
          </p:txBody>
        </p:sp>
        <p:sp>
          <p:nvSpPr>
            <p:cNvPr id="65558" name="Text Box 22">
              <a:extLst>
                <a:ext uri="{FF2B5EF4-FFF2-40B4-BE49-F238E27FC236}">
                  <a16:creationId xmlns:a16="http://schemas.microsoft.com/office/drawing/2014/main" xmlns="" id="{1E7082A8-9CEA-4DD1-98FF-B9F8589A22C8}"/>
                </a:ext>
              </a:extLst>
            </p:cNvPr>
            <p:cNvSpPr txBox="1">
              <a:spLocks noChangeArrowheads="1"/>
            </p:cNvSpPr>
            <p:nvPr/>
          </p:nvSpPr>
          <p:spPr bwMode="auto">
            <a:xfrm>
              <a:off x="5209" y="3801"/>
              <a:ext cx="12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rgbClr val="CC3300"/>
                  </a:solidFill>
                </a:rPr>
                <a:t>5</a:t>
              </a:r>
            </a:p>
          </p:txBody>
        </p:sp>
        <p:cxnSp>
          <p:nvCxnSpPr>
            <p:cNvPr id="65559" name="AutoShape 23">
              <a:extLst>
                <a:ext uri="{FF2B5EF4-FFF2-40B4-BE49-F238E27FC236}">
                  <a16:creationId xmlns:a16="http://schemas.microsoft.com/office/drawing/2014/main" xmlns="" id="{645752AB-6834-4EFD-9844-44D244CA71C0}"/>
                </a:ext>
              </a:extLst>
            </p:cNvPr>
            <p:cNvCxnSpPr>
              <a:cxnSpLocks noChangeShapeType="1"/>
              <a:stCxn id="65554" idx="0"/>
              <a:endCxn id="65555" idx="0"/>
            </p:cNvCxnSpPr>
            <p:nvPr/>
          </p:nvCxnSpPr>
          <p:spPr bwMode="auto">
            <a:xfrm rot="5400000" flipV="1">
              <a:off x="4260" y="3672"/>
              <a:ext cx="1" cy="298"/>
            </a:xfrm>
            <a:prstGeom prst="bentConnector3">
              <a:avLst>
                <a:gd name="adj1" fmla="val -13700000"/>
              </a:avLst>
            </a:prstGeom>
            <a:noFill/>
            <a:ln w="1905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560" name="AutoShape 24">
              <a:extLst>
                <a:ext uri="{FF2B5EF4-FFF2-40B4-BE49-F238E27FC236}">
                  <a16:creationId xmlns:a16="http://schemas.microsoft.com/office/drawing/2014/main" xmlns="" id="{6419865D-6896-42FF-BA7E-B107F10F81E8}"/>
                </a:ext>
              </a:extLst>
            </p:cNvPr>
            <p:cNvCxnSpPr>
              <a:cxnSpLocks noChangeShapeType="1"/>
              <a:stCxn id="65556" idx="0"/>
              <a:endCxn id="65557" idx="0"/>
            </p:cNvCxnSpPr>
            <p:nvPr/>
          </p:nvCxnSpPr>
          <p:spPr bwMode="auto">
            <a:xfrm rot="5400000" flipV="1">
              <a:off x="4840" y="3656"/>
              <a:ext cx="2" cy="295"/>
            </a:xfrm>
            <a:prstGeom prst="bentConnector3">
              <a:avLst>
                <a:gd name="adj1" fmla="val -10850000"/>
              </a:avLst>
            </a:prstGeom>
            <a:noFill/>
            <a:ln w="1905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561" name="Freeform 25">
              <a:extLst>
                <a:ext uri="{FF2B5EF4-FFF2-40B4-BE49-F238E27FC236}">
                  <a16:creationId xmlns:a16="http://schemas.microsoft.com/office/drawing/2014/main" xmlns="" id="{4C11FEC6-C9F4-4EE0-95C0-A7C2A8E153A8}"/>
                </a:ext>
              </a:extLst>
            </p:cNvPr>
            <p:cNvSpPr>
              <a:spLocks/>
            </p:cNvSpPr>
            <p:nvPr/>
          </p:nvSpPr>
          <p:spPr bwMode="auto">
            <a:xfrm>
              <a:off x="4836" y="3279"/>
              <a:ext cx="449" cy="529"/>
            </a:xfrm>
            <a:custGeom>
              <a:avLst/>
              <a:gdLst>
                <a:gd name="T0" fmla="*/ 0 w 428"/>
                <a:gd name="T1" fmla="*/ 308 h 529"/>
                <a:gd name="T2" fmla="*/ 0 w 428"/>
                <a:gd name="T3" fmla="*/ 0 h 529"/>
                <a:gd name="T4" fmla="*/ 1713 w 428"/>
                <a:gd name="T5" fmla="*/ 0 h 529"/>
                <a:gd name="T6" fmla="*/ 1713 w 428"/>
                <a:gd name="T7" fmla="*/ 529 h 5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8" h="529">
                  <a:moveTo>
                    <a:pt x="0" y="308"/>
                  </a:moveTo>
                  <a:lnTo>
                    <a:pt x="0" y="0"/>
                  </a:lnTo>
                  <a:lnTo>
                    <a:pt x="428" y="0"/>
                  </a:lnTo>
                  <a:lnTo>
                    <a:pt x="428" y="529"/>
                  </a:lnTo>
                </a:path>
              </a:pathLst>
            </a:custGeom>
            <a:noFill/>
            <a:ln w="19050" cap="flat" cmpd="sng">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62" name="Freeform 26">
              <a:extLst>
                <a:ext uri="{FF2B5EF4-FFF2-40B4-BE49-F238E27FC236}">
                  <a16:creationId xmlns:a16="http://schemas.microsoft.com/office/drawing/2014/main" xmlns="" id="{E5BBB58D-09F0-448D-8674-9FA580E8C3DB}"/>
                </a:ext>
              </a:extLst>
            </p:cNvPr>
            <p:cNvSpPr>
              <a:spLocks/>
            </p:cNvSpPr>
            <p:nvPr/>
          </p:nvSpPr>
          <p:spPr bwMode="auto">
            <a:xfrm>
              <a:off x="4246" y="2977"/>
              <a:ext cx="824" cy="710"/>
            </a:xfrm>
            <a:custGeom>
              <a:avLst/>
              <a:gdLst>
                <a:gd name="T0" fmla="*/ 0 w 784"/>
                <a:gd name="T1" fmla="*/ 710 h 710"/>
                <a:gd name="T2" fmla="*/ 0 w 784"/>
                <a:gd name="T3" fmla="*/ 0 h 710"/>
                <a:gd name="T4" fmla="*/ 3320 w 784"/>
                <a:gd name="T5" fmla="*/ 0 h 710"/>
                <a:gd name="T6" fmla="*/ 3320 w 784"/>
                <a:gd name="T7" fmla="*/ 302 h 7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4" h="710">
                  <a:moveTo>
                    <a:pt x="0" y="710"/>
                  </a:moveTo>
                  <a:lnTo>
                    <a:pt x="0" y="0"/>
                  </a:lnTo>
                  <a:lnTo>
                    <a:pt x="784" y="0"/>
                  </a:lnTo>
                  <a:lnTo>
                    <a:pt x="784" y="302"/>
                  </a:lnTo>
                </a:path>
              </a:pathLst>
            </a:custGeom>
            <a:noFill/>
            <a:ln w="19050" cap="flat" cmpd="sng">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63" name="Line 27">
              <a:extLst>
                <a:ext uri="{FF2B5EF4-FFF2-40B4-BE49-F238E27FC236}">
                  <a16:creationId xmlns:a16="http://schemas.microsoft.com/office/drawing/2014/main" xmlns="" id="{526BC938-2A0A-45A0-938E-34CCCDC203A6}"/>
                </a:ext>
              </a:extLst>
            </p:cNvPr>
            <p:cNvSpPr>
              <a:spLocks noChangeShapeType="1"/>
            </p:cNvSpPr>
            <p:nvPr/>
          </p:nvSpPr>
          <p:spPr bwMode="auto">
            <a:xfrm flipV="1">
              <a:off x="4641" y="2756"/>
              <a:ext cx="0" cy="221"/>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xmlns="" id="{3E8B7BCA-8039-4A7D-A0B5-994EB1D3D4EF}"/>
              </a:ext>
            </a:extLst>
          </p:cNvPr>
          <p:cNvSpPr>
            <a:spLocks noGrp="1" noChangeArrowheads="1"/>
          </p:cNvSpPr>
          <p:nvPr>
            <p:ph type="title"/>
          </p:nvPr>
        </p:nvSpPr>
        <p:spPr/>
        <p:txBody>
          <a:bodyPr/>
          <a:lstStyle/>
          <a:p>
            <a:pPr eaLnBrk="1" hangingPunct="1"/>
            <a:r>
              <a:rPr lang="en-US" altLang="en-US" sz="3600"/>
              <a:t>UPGMA’s Weakness</a:t>
            </a:r>
          </a:p>
        </p:txBody>
      </p:sp>
      <p:sp>
        <p:nvSpPr>
          <p:cNvPr id="66563" name="Rectangle 3">
            <a:extLst>
              <a:ext uri="{FF2B5EF4-FFF2-40B4-BE49-F238E27FC236}">
                <a16:creationId xmlns:a16="http://schemas.microsoft.com/office/drawing/2014/main" xmlns="" id="{A4BC5330-5E92-44B6-8C11-EF4C4523ABAF}"/>
              </a:ext>
            </a:extLst>
          </p:cNvPr>
          <p:cNvSpPr>
            <a:spLocks noGrp="1" noChangeArrowheads="1"/>
          </p:cNvSpPr>
          <p:nvPr>
            <p:ph type="body" idx="1"/>
          </p:nvPr>
        </p:nvSpPr>
        <p:spPr>
          <a:xfrm>
            <a:off x="457200" y="1600200"/>
            <a:ext cx="8153400" cy="4530725"/>
          </a:xfrm>
        </p:spPr>
        <p:txBody>
          <a:bodyPr/>
          <a:lstStyle/>
          <a:p>
            <a:pPr eaLnBrk="1" hangingPunct="1"/>
            <a:r>
              <a:rPr lang="en-US" altLang="en-US"/>
              <a:t>The algorithm produces an </a:t>
            </a:r>
            <a:r>
              <a:rPr lang="en-US" altLang="en-US" b="1"/>
              <a:t>ultrametric</a:t>
            </a:r>
            <a:r>
              <a:rPr lang="en-US" altLang="en-US"/>
              <a:t> tree: the distance from the root to every leaf is the same</a:t>
            </a:r>
          </a:p>
          <a:p>
            <a:pPr lvl="2" eaLnBrk="1" hangingPunct="1"/>
            <a:r>
              <a:rPr lang="en-US" altLang="en-US" sz="3000"/>
              <a:t>UPGMA assumes a constant molecular clock: all taxa/species represented by the leaves in the tree are assumed to accumulate mutations (and thus evolve) at the same rate.  This is a major pitfall of UPGMA</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xmlns="" id="{EEFEE47C-B64C-49D5-8F7F-7A673CEC1892}"/>
              </a:ext>
            </a:extLst>
          </p:cNvPr>
          <p:cNvSpPr>
            <a:spLocks noGrp="1" noChangeArrowheads="1"/>
          </p:cNvSpPr>
          <p:nvPr>
            <p:ph type="title"/>
          </p:nvPr>
        </p:nvSpPr>
        <p:spPr/>
        <p:txBody>
          <a:bodyPr/>
          <a:lstStyle/>
          <a:p>
            <a:pPr eaLnBrk="1" hangingPunct="1"/>
            <a:r>
              <a:rPr lang="en-US" altLang="en-US" sz="3600"/>
              <a:t>UPGMA’s Weakness: Example</a:t>
            </a:r>
          </a:p>
        </p:txBody>
      </p:sp>
      <p:grpSp>
        <p:nvGrpSpPr>
          <p:cNvPr id="67587" name="Group 20">
            <a:extLst>
              <a:ext uri="{FF2B5EF4-FFF2-40B4-BE49-F238E27FC236}">
                <a16:creationId xmlns:a16="http://schemas.microsoft.com/office/drawing/2014/main" xmlns="" id="{241D720D-FD6D-47EC-98B5-6A2DFBD32B12}"/>
              </a:ext>
            </a:extLst>
          </p:cNvPr>
          <p:cNvGrpSpPr>
            <a:grpSpLocks/>
          </p:cNvGrpSpPr>
          <p:nvPr/>
        </p:nvGrpSpPr>
        <p:grpSpPr bwMode="auto">
          <a:xfrm>
            <a:off x="1106488" y="1600200"/>
            <a:ext cx="6970712" cy="4424363"/>
            <a:chOff x="869" y="1680"/>
            <a:chExt cx="3456" cy="1727"/>
          </a:xfrm>
        </p:grpSpPr>
        <p:sp>
          <p:nvSpPr>
            <p:cNvPr id="67589" name="Text Box 4">
              <a:extLst>
                <a:ext uri="{FF2B5EF4-FFF2-40B4-BE49-F238E27FC236}">
                  <a16:creationId xmlns:a16="http://schemas.microsoft.com/office/drawing/2014/main" xmlns="" id="{DCE656D4-06BB-4D40-80A2-E6FF0DC3D13B}"/>
                </a:ext>
              </a:extLst>
            </p:cNvPr>
            <p:cNvSpPr txBox="1">
              <a:spLocks noChangeArrowheads="1"/>
            </p:cNvSpPr>
            <p:nvPr/>
          </p:nvSpPr>
          <p:spPr bwMode="auto">
            <a:xfrm>
              <a:off x="1191" y="2507"/>
              <a:ext cx="161"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000">
                  <a:solidFill>
                    <a:srgbClr val="CC3300"/>
                  </a:solidFill>
                </a:rPr>
                <a:t>2</a:t>
              </a:r>
            </a:p>
          </p:txBody>
        </p:sp>
        <p:sp>
          <p:nvSpPr>
            <p:cNvPr id="67590" name="Text Box 5">
              <a:extLst>
                <a:ext uri="{FF2B5EF4-FFF2-40B4-BE49-F238E27FC236}">
                  <a16:creationId xmlns:a16="http://schemas.microsoft.com/office/drawing/2014/main" xmlns="" id="{E09CCEA1-A252-45EA-BADF-4C3CB212C9AA}"/>
                </a:ext>
              </a:extLst>
            </p:cNvPr>
            <p:cNvSpPr txBox="1">
              <a:spLocks noChangeArrowheads="1"/>
            </p:cNvSpPr>
            <p:nvPr/>
          </p:nvSpPr>
          <p:spPr bwMode="auto">
            <a:xfrm>
              <a:off x="1863" y="2328"/>
              <a:ext cx="161"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000">
                  <a:solidFill>
                    <a:srgbClr val="CC3300"/>
                  </a:solidFill>
                </a:rPr>
                <a:t>3</a:t>
              </a:r>
            </a:p>
          </p:txBody>
        </p:sp>
        <p:sp>
          <p:nvSpPr>
            <p:cNvPr id="67591" name="Text Box 6">
              <a:extLst>
                <a:ext uri="{FF2B5EF4-FFF2-40B4-BE49-F238E27FC236}">
                  <a16:creationId xmlns:a16="http://schemas.microsoft.com/office/drawing/2014/main" xmlns="" id="{5A5C2BD1-D34B-4D70-A51E-D52EF5B9935A}"/>
                </a:ext>
              </a:extLst>
            </p:cNvPr>
            <p:cNvSpPr txBox="1">
              <a:spLocks noChangeArrowheads="1"/>
            </p:cNvSpPr>
            <p:nvPr/>
          </p:nvSpPr>
          <p:spPr bwMode="auto">
            <a:xfrm>
              <a:off x="2160" y="3129"/>
              <a:ext cx="205"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000">
                  <a:solidFill>
                    <a:srgbClr val="CC3300"/>
                  </a:solidFill>
                </a:rPr>
                <a:t>4</a:t>
              </a:r>
            </a:p>
          </p:txBody>
        </p:sp>
        <p:sp>
          <p:nvSpPr>
            <p:cNvPr id="67592" name="Text Box 7">
              <a:extLst>
                <a:ext uri="{FF2B5EF4-FFF2-40B4-BE49-F238E27FC236}">
                  <a16:creationId xmlns:a16="http://schemas.microsoft.com/office/drawing/2014/main" xmlns="" id="{B3969CE5-43D4-4590-AD91-A676114109B2}"/>
                </a:ext>
              </a:extLst>
            </p:cNvPr>
            <p:cNvSpPr txBox="1">
              <a:spLocks noChangeArrowheads="1"/>
            </p:cNvSpPr>
            <p:nvPr/>
          </p:nvSpPr>
          <p:spPr bwMode="auto">
            <a:xfrm>
              <a:off x="869" y="3252"/>
              <a:ext cx="161"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000">
                  <a:solidFill>
                    <a:srgbClr val="CC3300"/>
                  </a:solidFill>
                </a:rPr>
                <a:t>1</a:t>
              </a:r>
            </a:p>
          </p:txBody>
        </p:sp>
        <p:cxnSp>
          <p:nvCxnSpPr>
            <p:cNvPr id="67593" name="AutoShape 8">
              <a:extLst>
                <a:ext uri="{FF2B5EF4-FFF2-40B4-BE49-F238E27FC236}">
                  <a16:creationId xmlns:a16="http://schemas.microsoft.com/office/drawing/2014/main" xmlns="" id="{C9D49EC4-397B-46D9-951A-B8602179F8C7}"/>
                </a:ext>
              </a:extLst>
            </p:cNvPr>
            <p:cNvCxnSpPr>
              <a:cxnSpLocks noChangeShapeType="1"/>
              <a:stCxn id="67592" idx="0"/>
              <a:endCxn id="67589" idx="0"/>
            </p:cNvCxnSpPr>
            <p:nvPr/>
          </p:nvCxnSpPr>
          <p:spPr bwMode="auto">
            <a:xfrm rot="-5400000">
              <a:off x="760" y="2719"/>
              <a:ext cx="745" cy="322"/>
            </a:xfrm>
            <a:prstGeom prst="bentConnector3">
              <a:avLst>
                <a:gd name="adj1" fmla="val 119329"/>
              </a:avLst>
            </a:prstGeom>
            <a:noFill/>
            <a:ln w="1905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594" name="AutoShape 9">
              <a:extLst>
                <a:ext uri="{FF2B5EF4-FFF2-40B4-BE49-F238E27FC236}">
                  <a16:creationId xmlns:a16="http://schemas.microsoft.com/office/drawing/2014/main" xmlns="" id="{F68F03AC-882B-4941-A81E-625BCD6CF722}"/>
                </a:ext>
              </a:extLst>
            </p:cNvPr>
            <p:cNvCxnSpPr>
              <a:cxnSpLocks noChangeShapeType="1"/>
              <a:stCxn id="67590" idx="0"/>
              <a:endCxn id="67591" idx="0"/>
            </p:cNvCxnSpPr>
            <p:nvPr/>
          </p:nvCxnSpPr>
          <p:spPr bwMode="auto">
            <a:xfrm rot="5400000" flipV="1">
              <a:off x="1714" y="2580"/>
              <a:ext cx="801" cy="297"/>
            </a:xfrm>
            <a:prstGeom prst="bentConnector3">
              <a:avLst>
                <a:gd name="adj1" fmla="val -11236"/>
              </a:avLst>
            </a:prstGeom>
            <a:noFill/>
            <a:ln w="1905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595" name="Freeform 10">
              <a:extLst>
                <a:ext uri="{FF2B5EF4-FFF2-40B4-BE49-F238E27FC236}">
                  <a16:creationId xmlns:a16="http://schemas.microsoft.com/office/drawing/2014/main" xmlns="" id="{9844621A-5C1E-4371-81E2-8129E71BB0B5}"/>
                </a:ext>
              </a:extLst>
            </p:cNvPr>
            <p:cNvSpPr>
              <a:spLocks/>
            </p:cNvSpPr>
            <p:nvPr/>
          </p:nvSpPr>
          <p:spPr bwMode="auto">
            <a:xfrm>
              <a:off x="1118" y="2027"/>
              <a:ext cx="1005" cy="328"/>
            </a:xfrm>
            <a:custGeom>
              <a:avLst/>
              <a:gdLst>
                <a:gd name="T0" fmla="*/ 0 w 1005"/>
                <a:gd name="T1" fmla="*/ 1 h 515"/>
                <a:gd name="T2" fmla="*/ 0 w 1005"/>
                <a:gd name="T3" fmla="*/ 0 h 515"/>
                <a:gd name="T4" fmla="*/ 1005 w 1005"/>
                <a:gd name="T5" fmla="*/ 0 h 515"/>
                <a:gd name="T6" fmla="*/ 1005 w 1005"/>
                <a:gd name="T7" fmla="*/ 1 h 5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5" h="515">
                  <a:moveTo>
                    <a:pt x="0" y="515"/>
                  </a:moveTo>
                  <a:lnTo>
                    <a:pt x="0" y="0"/>
                  </a:lnTo>
                  <a:lnTo>
                    <a:pt x="1005" y="0"/>
                  </a:lnTo>
                  <a:lnTo>
                    <a:pt x="1005" y="335"/>
                  </a:lnTo>
                </a:path>
              </a:pathLst>
            </a:custGeom>
            <a:noFill/>
            <a:ln w="19050" cap="flat" cmpd="sng">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96" name="Text Box 11">
              <a:extLst>
                <a:ext uri="{FF2B5EF4-FFF2-40B4-BE49-F238E27FC236}">
                  <a16:creationId xmlns:a16="http://schemas.microsoft.com/office/drawing/2014/main" xmlns="" id="{2F9AF5A6-7466-4976-BD69-F24653A887B1}"/>
                </a:ext>
              </a:extLst>
            </p:cNvPr>
            <p:cNvSpPr txBox="1">
              <a:spLocks noChangeArrowheads="1"/>
            </p:cNvSpPr>
            <p:nvPr/>
          </p:nvSpPr>
          <p:spPr bwMode="auto">
            <a:xfrm>
              <a:off x="2955" y="3196"/>
              <a:ext cx="161"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000">
                  <a:solidFill>
                    <a:srgbClr val="CC3300"/>
                  </a:solidFill>
                </a:rPr>
                <a:t>1</a:t>
              </a:r>
            </a:p>
          </p:txBody>
        </p:sp>
        <p:sp>
          <p:nvSpPr>
            <p:cNvPr id="67597" name="Text Box 12">
              <a:extLst>
                <a:ext uri="{FF2B5EF4-FFF2-40B4-BE49-F238E27FC236}">
                  <a16:creationId xmlns:a16="http://schemas.microsoft.com/office/drawing/2014/main" xmlns="" id="{1C1A8B26-2591-4AD6-889D-AB75C00B9905}"/>
                </a:ext>
              </a:extLst>
            </p:cNvPr>
            <p:cNvSpPr txBox="1">
              <a:spLocks noChangeArrowheads="1"/>
            </p:cNvSpPr>
            <p:nvPr/>
          </p:nvSpPr>
          <p:spPr bwMode="auto">
            <a:xfrm>
              <a:off x="3391" y="3203"/>
              <a:ext cx="161"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000">
                  <a:solidFill>
                    <a:srgbClr val="CC3300"/>
                  </a:solidFill>
                </a:rPr>
                <a:t>4</a:t>
              </a:r>
            </a:p>
          </p:txBody>
        </p:sp>
        <p:sp>
          <p:nvSpPr>
            <p:cNvPr id="67598" name="Text Box 13">
              <a:extLst>
                <a:ext uri="{FF2B5EF4-FFF2-40B4-BE49-F238E27FC236}">
                  <a16:creationId xmlns:a16="http://schemas.microsoft.com/office/drawing/2014/main" xmlns="" id="{5022C081-EFFF-40A6-81EA-5B0739089712}"/>
                </a:ext>
              </a:extLst>
            </p:cNvPr>
            <p:cNvSpPr txBox="1">
              <a:spLocks noChangeArrowheads="1"/>
            </p:cNvSpPr>
            <p:nvPr/>
          </p:nvSpPr>
          <p:spPr bwMode="auto">
            <a:xfrm>
              <a:off x="4163" y="3198"/>
              <a:ext cx="162"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000">
                  <a:solidFill>
                    <a:srgbClr val="CC3300"/>
                  </a:solidFill>
                </a:rPr>
                <a:t>3</a:t>
              </a:r>
            </a:p>
          </p:txBody>
        </p:sp>
        <p:sp>
          <p:nvSpPr>
            <p:cNvPr id="67599" name="Text Box 14">
              <a:extLst>
                <a:ext uri="{FF2B5EF4-FFF2-40B4-BE49-F238E27FC236}">
                  <a16:creationId xmlns:a16="http://schemas.microsoft.com/office/drawing/2014/main" xmlns="" id="{FD4EA1BA-0CA1-494D-8EB5-90B8072324C7}"/>
                </a:ext>
              </a:extLst>
            </p:cNvPr>
            <p:cNvSpPr txBox="1">
              <a:spLocks noChangeArrowheads="1"/>
            </p:cNvSpPr>
            <p:nvPr/>
          </p:nvSpPr>
          <p:spPr bwMode="auto">
            <a:xfrm>
              <a:off x="3790" y="3206"/>
              <a:ext cx="161"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000">
                  <a:solidFill>
                    <a:srgbClr val="CC3300"/>
                  </a:solidFill>
                </a:rPr>
                <a:t>2</a:t>
              </a:r>
            </a:p>
          </p:txBody>
        </p:sp>
        <p:cxnSp>
          <p:nvCxnSpPr>
            <p:cNvPr id="67600" name="AutoShape 15">
              <a:extLst>
                <a:ext uri="{FF2B5EF4-FFF2-40B4-BE49-F238E27FC236}">
                  <a16:creationId xmlns:a16="http://schemas.microsoft.com/office/drawing/2014/main" xmlns="" id="{42D6656C-FED4-4EBC-B3F6-E4052163A171}"/>
                </a:ext>
              </a:extLst>
            </p:cNvPr>
            <p:cNvCxnSpPr>
              <a:cxnSpLocks noChangeShapeType="1"/>
              <a:stCxn id="67599" idx="0"/>
              <a:endCxn id="67598" idx="0"/>
            </p:cNvCxnSpPr>
            <p:nvPr/>
          </p:nvCxnSpPr>
          <p:spPr bwMode="auto">
            <a:xfrm rot="-5400000">
              <a:off x="4076" y="3015"/>
              <a:ext cx="8" cy="373"/>
            </a:xfrm>
            <a:prstGeom prst="bentConnector3">
              <a:avLst>
                <a:gd name="adj1" fmla="val 3562500"/>
              </a:avLst>
            </a:prstGeom>
            <a:noFill/>
            <a:ln w="1905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601" name="Freeform 16">
              <a:extLst>
                <a:ext uri="{FF2B5EF4-FFF2-40B4-BE49-F238E27FC236}">
                  <a16:creationId xmlns:a16="http://schemas.microsoft.com/office/drawing/2014/main" xmlns="" id="{8E6379AD-F7D7-4B92-A561-FCB697C64E56}"/>
                </a:ext>
              </a:extLst>
            </p:cNvPr>
            <p:cNvSpPr>
              <a:spLocks/>
            </p:cNvSpPr>
            <p:nvPr/>
          </p:nvSpPr>
          <p:spPr bwMode="auto">
            <a:xfrm>
              <a:off x="3499" y="2401"/>
              <a:ext cx="582" cy="830"/>
            </a:xfrm>
            <a:custGeom>
              <a:avLst/>
              <a:gdLst>
                <a:gd name="T0" fmla="*/ 0 w 582"/>
                <a:gd name="T1" fmla="*/ 830 h 830"/>
                <a:gd name="T2" fmla="*/ 0 w 582"/>
                <a:gd name="T3" fmla="*/ 0 h 830"/>
                <a:gd name="T4" fmla="*/ 582 w 582"/>
                <a:gd name="T5" fmla="*/ 0 h 830"/>
                <a:gd name="T6" fmla="*/ 582 w 582"/>
                <a:gd name="T7" fmla="*/ 515 h 8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2" h="830">
                  <a:moveTo>
                    <a:pt x="0" y="830"/>
                  </a:moveTo>
                  <a:lnTo>
                    <a:pt x="0" y="0"/>
                  </a:lnTo>
                  <a:lnTo>
                    <a:pt x="582" y="0"/>
                  </a:lnTo>
                  <a:lnTo>
                    <a:pt x="582" y="515"/>
                  </a:lnTo>
                </a:path>
              </a:pathLst>
            </a:custGeom>
            <a:noFill/>
            <a:ln w="19050" cap="flat" cmpd="sng">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02" name="Freeform 17">
              <a:extLst>
                <a:ext uri="{FF2B5EF4-FFF2-40B4-BE49-F238E27FC236}">
                  <a16:creationId xmlns:a16="http://schemas.microsoft.com/office/drawing/2014/main" xmlns="" id="{86F1B10C-36FF-46D9-9BA7-327FA5C930F6}"/>
                </a:ext>
              </a:extLst>
            </p:cNvPr>
            <p:cNvSpPr>
              <a:spLocks/>
            </p:cNvSpPr>
            <p:nvPr/>
          </p:nvSpPr>
          <p:spPr bwMode="auto">
            <a:xfrm>
              <a:off x="3057" y="2039"/>
              <a:ext cx="730" cy="1187"/>
            </a:xfrm>
            <a:custGeom>
              <a:avLst/>
              <a:gdLst>
                <a:gd name="T0" fmla="*/ 6 w 730"/>
                <a:gd name="T1" fmla="*/ 779 h 1205"/>
                <a:gd name="T2" fmla="*/ 0 w 730"/>
                <a:gd name="T3" fmla="*/ 0 h 1205"/>
                <a:gd name="T4" fmla="*/ 730 w 730"/>
                <a:gd name="T5" fmla="*/ 0 h 1205"/>
                <a:gd name="T6" fmla="*/ 730 w 730"/>
                <a:gd name="T7" fmla="*/ 233 h 12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30" h="1205">
                  <a:moveTo>
                    <a:pt x="6" y="1205"/>
                  </a:moveTo>
                  <a:lnTo>
                    <a:pt x="0" y="0"/>
                  </a:lnTo>
                  <a:lnTo>
                    <a:pt x="730" y="0"/>
                  </a:lnTo>
                  <a:lnTo>
                    <a:pt x="730" y="362"/>
                  </a:lnTo>
                </a:path>
              </a:pathLst>
            </a:custGeom>
            <a:noFill/>
            <a:ln w="19050" cap="flat" cmpd="sng">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03" name="Text Box 18">
              <a:extLst>
                <a:ext uri="{FF2B5EF4-FFF2-40B4-BE49-F238E27FC236}">
                  <a16:creationId xmlns:a16="http://schemas.microsoft.com/office/drawing/2014/main" xmlns="" id="{0C042FB4-B5C8-416F-B428-3943A177E36A}"/>
                </a:ext>
              </a:extLst>
            </p:cNvPr>
            <p:cNvSpPr txBox="1">
              <a:spLocks noChangeArrowheads="1"/>
            </p:cNvSpPr>
            <p:nvPr/>
          </p:nvSpPr>
          <p:spPr bwMode="auto">
            <a:xfrm>
              <a:off x="1152" y="1680"/>
              <a:ext cx="690" cy="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b="0">
                  <a:solidFill>
                    <a:schemeClr val="accent2"/>
                  </a:solidFill>
                </a:rPr>
                <a:t>Correct tree</a:t>
              </a:r>
            </a:p>
          </p:txBody>
        </p:sp>
        <p:sp>
          <p:nvSpPr>
            <p:cNvPr id="67604" name="Text Box 19">
              <a:extLst>
                <a:ext uri="{FF2B5EF4-FFF2-40B4-BE49-F238E27FC236}">
                  <a16:creationId xmlns:a16="http://schemas.microsoft.com/office/drawing/2014/main" xmlns="" id="{BCFD3BAF-5825-435D-BAA1-14CA6779FC1B}"/>
                </a:ext>
              </a:extLst>
            </p:cNvPr>
            <p:cNvSpPr txBox="1">
              <a:spLocks noChangeArrowheads="1"/>
            </p:cNvSpPr>
            <p:nvPr/>
          </p:nvSpPr>
          <p:spPr bwMode="auto">
            <a:xfrm>
              <a:off x="3108" y="1753"/>
              <a:ext cx="507" cy="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b="0">
                  <a:solidFill>
                    <a:schemeClr val="accent2"/>
                  </a:solidFill>
                </a:rPr>
                <a:t>UPGMA</a:t>
              </a:r>
            </a:p>
          </p:txBody>
        </p:sp>
      </p:grpSp>
      <p:sp>
        <p:nvSpPr>
          <p:cNvPr id="67588" name="Text Box 21">
            <a:extLst>
              <a:ext uri="{FF2B5EF4-FFF2-40B4-BE49-F238E27FC236}">
                <a16:creationId xmlns:a16="http://schemas.microsoft.com/office/drawing/2014/main" xmlns="" id="{3D85109A-4D85-4EE3-9657-302AD0023546}"/>
              </a:ext>
            </a:extLst>
          </p:cNvPr>
          <p:cNvSpPr txBox="1">
            <a:spLocks noChangeArrowheads="1"/>
          </p:cNvSpPr>
          <p:nvPr/>
        </p:nvSpPr>
        <p:spPr bwMode="auto">
          <a:xfrm>
            <a:off x="4781550" y="6172200"/>
            <a:ext cx="4095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a:t>This is called long branch attraction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a:extLst>
              <a:ext uri="{FF2B5EF4-FFF2-40B4-BE49-F238E27FC236}">
                <a16:creationId xmlns:a16="http://schemas.microsoft.com/office/drawing/2014/main" xmlns="" id="{19BD615E-D8E1-4723-B800-2A94ED7CFC9C}"/>
              </a:ext>
            </a:extLst>
          </p:cNvPr>
          <p:cNvSpPr>
            <a:spLocks noGrp="1" noChangeArrowheads="1"/>
          </p:cNvSpPr>
          <p:nvPr>
            <p:ph type="title"/>
          </p:nvPr>
        </p:nvSpPr>
        <p:spPr>
          <a:noFill/>
        </p:spPr>
        <p:txBody>
          <a:bodyPr/>
          <a:lstStyle/>
          <a:p>
            <a:pPr eaLnBrk="1" hangingPunct="1"/>
            <a:r>
              <a:rPr lang="en-US" altLang="en-US" sz="3600"/>
              <a:t>Alignment Matrix vs</a:t>
            </a:r>
            <a:r>
              <a:rPr lang="en-US" altLang="en-US" sz="3600" i="1"/>
              <a:t>.</a:t>
            </a:r>
            <a:r>
              <a:rPr lang="en-US" altLang="en-US" sz="3600"/>
              <a:t> Distance Matrix</a:t>
            </a:r>
          </a:p>
        </p:txBody>
      </p:sp>
      <p:sp>
        <p:nvSpPr>
          <p:cNvPr id="68611" name="Rectangle 4">
            <a:extLst>
              <a:ext uri="{FF2B5EF4-FFF2-40B4-BE49-F238E27FC236}">
                <a16:creationId xmlns:a16="http://schemas.microsoft.com/office/drawing/2014/main" xmlns="" id="{5E102904-3BD5-49C6-AF63-223CD98A552A}"/>
              </a:ext>
            </a:extLst>
          </p:cNvPr>
          <p:cNvSpPr>
            <a:spLocks noChangeArrowheads="1"/>
          </p:cNvSpPr>
          <p:nvPr/>
        </p:nvSpPr>
        <p:spPr bwMode="auto">
          <a:xfrm>
            <a:off x="685800" y="1524000"/>
            <a:ext cx="8077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Char char="•"/>
              <a:defRPr sz="3000">
                <a:solidFill>
                  <a:schemeClr val="tx1"/>
                </a:solidFill>
                <a:latin typeface="Arial" panose="020B0604020202020204" pitchFamily="34" charset="0"/>
                <a:cs typeface="Arial" panose="020B0604020202020204" pitchFamily="34" charset="0"/>
              </a:defRPr>
            </a:lvl1pPr>
            <a:lvl2pPr marL="669925" indent="-325438">
              <a:spcBef>
                <a:spcPct val="20000"/>
              </a:spcBef>
              <a:buClr>
                <a:schemeClr val="accent2"/>
              </a:buClr>
              <a:buChar char="•"/>
              <a:defRPr sz="2600">
                <a:solidFill>
                  <a:schemeClr val="tx1"/>
                </a:solidFill>
                <a:latin typeface="Arial" panose="020B0604020202020204" pitchFamily="34" charset="0"/>
                <a:cs typeface="Arial" panose="020B0604020202020204" pitchFamily="34" charset="0"/>
              </a:defRPr>
            </a:lvl2pPr>
            <a:lvl3pPr marL="1022350" indent="-350838">
              <a:spcBef>
                <a:spcPct val="20000"/>
              </a:spcBef>
              <a:buClr>
                <a:schemeClr val="accent1"/>
              </a:buClr>
              <a:buChar char="•"/>
              <a:defRPr sz="2200">
                <a:solidFill>
                  <a:schemeClr val="tx1"/>
                </a:solidFill>
                <a:latin typeface="Arial" panose="020B0604020202020204" pitchFamily="34" charset="0"/>
                <a:cs typeface="Arial" panose="020B0604020202020204" pitchFamily="34" charset="0"/>
              </a:defRPr>
            </a:lvl3pPr>
            <a:lvl4pPr marL="1339850" indent="-315913">
              <a:spcBef>
                <a:spcPct val="20000"/>
              </a:spcBef>
              <a:buClr>
                <a:schemeClr val="accent2"/>
              </a:buClr>
              <a:buChar char="•"/>
              <a:defRPr sz="2000">
                <a:solidFill>
                  <a:schemeClr val="tx1"/>
                </a:solidFill>
                <a:latin typeface="Arial" panose="020B0604020202020204" pitchFamily="34" charset="0"/>
                <a:cs typeface="Arial" panose="020B0604020202020204" pitchFamily="34" charset="0"/>
              </a:defRPr>
            </a:lvl4pPr>
            <a:lvl5pPr marL="1681163" indent="-339725">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5pPr>
            <a:lvl6pPr marL="2138363" indent="-339725" eaLnBrk="0" fontAlgn="base" hangingPunct="0">
              <a:spcBef>
                <a:spcPct val="20000"/>
              </a:spcBef>
              <a:spcAft>
                <a:spcPct val="0"/>
              </a:spcAft>
              <a:buClr>
                <a:schemeClr val="accent1"/>
              </a:buClr>
              <a:buChar char="•"/>
              <a:defRPr sz="2000">
                <a:solidFill>
                  <a:schemeClr val="tx1"/>
                </a:solidFill>
                <a:latin typeface="Arial" panose="020B0604020202020204" pitchFamily="34" charset="0"/>
                <a:cs typeface="Arial" panose="020B0604020202020204" pitchFamily="34" charset="0"/>
              </a:defRPr>
            </a:lvl6pPr>
            <a:lvl7pPr marL="2595563" indent="-339725" eaLnBrk="0" fontAlgn="base" hangingPunct="0">
              <a:spcBef>
                <a:spcPct val="20000"/>
              </a:spcBef>
              <a:spcAft>
                <a:spcPct val="0"/>
              </a:spcAft>
              <a:buClr>
                <a:schemeClr val="accent1"/>
              </a:buClr>
              <a:buChar char="•"/>
              <a:defRPr sz="2000">
                <a:solidFill>
                  <a:schemeClr val="tx1"/>
                </a:solidFill>
                <a:latin typeface="Arial" panose="020B0604020202020204" pitchFamily="34" charset="0"/>
                <a:cs typeface="Arial" panose="020B0604020202020204" pitchFamily="34" charset="0"/>
              </a:defRPr>
            </a:lvl7pPr>
            <a:lvl8pPr marL="3052763" indent="-339725" eaLnBrk="0" fontAlgn="base" hangingPunct="0">
              <a:spcBef>
                <a:spcPct val="20000"/>
              </a:spcBef>
              <a:spcAft>
                <a:spcPct val="0"/>
              </a:spcAft>
              <a:buClr>
                <a:schemeClr val="accent1"/>
              </a:buClr>
              <a:buChar char="•"/>
              <a:defRPr sz="2000">
                <a:solidFill>
                  <a:schemeClr val="tx1"/>
                </a:solidFill>
                <a:latin typeface="Arial" panose="020B0604020202020204" pitchFamily="34" charset="0"/>
                <a:cs typeface="Arial" panose="020B0604020202020204" pitchFamily="34" charset="0"/>
              </a:defRPr>
            </a:lvl8pPr>
            <a:lvl9pPr marL="3509963" indent="-339725" eaLnBrk="0" fontAlgn="base" hangingPunct="0">
              <a:spcBef>
                <a:spcPct val="20000"/>
              </a:spcBef>
              <a:spcAft>
                <a:spcPct val="0"/>
              </a:spcAft>
              <a:buClr>
                <a:schemeClr val="accent1"/>
              </a:buClr>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2800" b="0"/>
              <a:t>	</a:t>
            </a:r>
            <a:r>
              <a:rPr lang="en-US" altLang="en-US" sz="3200" b="0"/>
              <a:t>Sequence a gene of length </a:t>
            </a:r>
            <a:r>
              <a:rPr lang="en-US" altLang="en-US" sz="3200" b="0" i="1"/>
              <a:t>l</a:t>
            </a:r>
            <a:r>
              <a:rPr lang="en-US" altLang="en-US" sz="3200" b="0"/>
              <a:t> nucleotides (or amino acids) in </a:t>
            </a:r>
            <a:r>
              <a:rPr lang="en-US" altLang="en-US" sz="3200" b="0" i="1"/>
              <a:t>n</a:t>
            </a:r>
            <a:r>
              <a:rPr lang="en-US" altLang="en-US" sz="3200" b="0"/>
              <a:t> species to generate an </a:t>
            </a:r>
            <a:r>
              <a:rPr lang="en-US" altLang="en-US" sz="3200" b="0" i="1"/>
              <a:t>n</a:t>
            </a:r>
            <a:r>
              <a:rPr lang="en-US" altLang="en-US" sz="3200" b="0"/>
              <a:t> x </a:t>
            </a:r>
            <a:r>
              <a:rPr lang="en-US" altLang="en-US" sz="3200" b="0" i="1"/>
              <a:t>m</a:t>
            </a:r>
            <a:r>
              <a:rPr lang="en-US" altLang="en-US" sz="3200" b="0"/>
              <a:t> (multiple) alignment matrix</a:t>
            </a:r>
          </a:p>
        </p:txBody>
      </p:sp>
      <p:sp>
        <p:nvSpPr>
          <p:cNvPr id="68612" name="Text Box 5">
            <a:extLst>
              <a:ext uri="{FF2B5EF4-FFF2-40B4-BE49-F238E27FC236}">
                <a16:creationId xmlns:a16="http://schemas.microsoft.com/office/drawing/2014/main" xmlns="" id="{889E10E8-A9A1-443B-A2C2-E94DD824548E}"/>
              </a:ext>
            </a:extLst>
          </p:cNvPr>
          <p:cNvSpPr txBox="1">
            <a:spLocks noChangeArrowheads="1"/>
          </p:cNvSpPr>
          <p:nvPr/>
        </p:nvSpPr>
        <p:spPr bwMode="auto">
          <a:xfrm>
            <a:off x="3886200" y="5029200"/>
            <a:ext cx="2971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0" i="1"/>
              <a:t>n</a:t>
            </a:r>
            <a:r>
              <a:rPr lang="en-US" altLang="en-US" sz="3200" b="0"/>
              <a:t> x </a:t>
            </a:r>
            <a:r>
              <a:rPr lang="en-US" altLang="en-US" sz="3200" b="0" i="1"/>
              <a:t>n</a:t>
            </a:r>
            <a:r>
              <a:rPr lang="en-US" altLang="en-US" sz="3200" b="0"/>
              <a:t> distance matrix </a:t>
            </a:r>
            <a:r>
              <a:rPr lang="en-US" altLang="en-US" sz="3200" b="0" i="1"/>
              <a:t>D</a:t>
            </a:r>
          </a:p>
        </p:txBody>
      </p:sp>
      <p:sp>
        <p:nvSpPr>
          <p:cNvPr id="234502" name="Text Box 6">
            <a:extLst>
              <a:ext uri="{FF2B5EF4-FFF2-40B4-BE49-F238E27FC236}">
                <a16:creationId xmlns:a16="http://schemas.microsoft.com/office/drawing/2014/main" xmlns="" id="{CB5AFE85-2EDB-47D7-96EB-D3FE24D7B129}"/>
              </a:ext>
            </a:extLst>
          </p:cNvPr>
          <p:cNvSpPr txBox="1">
            <a:spLocks noChangeArrowheads="1"/>
          </p:cNvSpPr>
          <p:nvPr/>
        </p:nvSpPr>
        <p:spPr bwMode="auto">
          <a:xfrm>
            <a:off x="381000" y="3429000"/>
            <a:ext cx="27432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0"/>
              <a:t>CANNOT be transformed back into alignment matrix because information was lost on the forward transformation</a:t>
            </a:r>
          </a:p>
        </p:txBody>
      </p:sp>
      <p:sp>
        <p:nvSpPr>
          <p:cNvPr id="234503" name="AutoShape 7">
            <a:extLst>
              <a:ext uri="{FF2B5EF4-FFF2-40B4-BE49-F238E27FC236}">
                <a16:creationId xmlns:a16="http://schemas.microsoft.com/office/drawing/2014/main" xmlns="" id="{811B6352-B18C-489E-B4AB-9A715A0672B6}"/>
              </a:ext>
            </a:extLst>
          </p:cNvPr>
          <p:cNvSpPr>
            <a:spLocks noChangeArrowheads="1"/>
          </p:cNvSpPr>
          <p:nvPr/>
        </p:nvSpPr>
        <p:spPr bwMode="auto">
          <a:xfrm rot="-5400000">
            <a:off x="2171700" y="4000500"/>
            <a:ext cx="2514600" cy="9144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5" name="AutoShape 8">
            <a:extLst>
              <a:ext uri="{FF2B5EF4-FFF2-40B4-BE49-F238E27FC236}">
                <a16:creationId xmlns:a16="http://schemas.microsoft.com/office/drawing/2014/main" xmlns="" id="{5B59122B-4CEC-45CA-9F10-D087AC7B807F}"/>
              </a:ext>
            </a:extLst>
          </p:cNvPr>
          <p:cNvSpPr>
            <a:spLocks noChangeArrowheads="1"/>
          </p:cNvSpPr>
          <p:nvPr/>
        </p:nvSpPr>
        <p:spPr bwMode="auto">
          <a:xfrm>
            <a:off x="4267200" y="3276600"/>
            <a:ext cx="685800" cy="1676400"/>
          </a:xfrm>
          <a:prstGeom prst="downArrow">
            <a:avLst>
              <a:gd name="adj1" fmla="val 50000"/>
              <a:gd name="adj2" fmla="val 6111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8616" name="Text Box 9">
            <a:extLst>
              <a:ext uri="{FF2B5EF4-FFF2-40B4-BE49-F238E27FC236}">
                <a16:creationId xmlns:a16="http://schemas.microsoft.com/office/drawing/2014/main" xmlns="" id="{47B40881-D25D-4FFB-9F1C-A19F3A482A69}"/>
              </a:ext>
            </a:extLst>
          </p:cNvPr>
          <p:cNvSpPr txBox="1">
            <a:spLocks noChangeArrowheads="1"/>
          </p:cNvSpPr>
          <p:nvPr/>
        </p:nvSpPr>
        <p:spPr bwMode="auto">
          <a:xfrm>
            <a:off x="5105400" y="3810000"/>
            <a:ext cx="2895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0"/>
              <a:t>Transform into</a:t>
            </a:r>
          </a:p>
        </p:txBody>
      </p:sp>
      <p:graphicFrame>
        <p:nvGraphicFramePr>
          <p:cNvPr id="234506" name="Object 10">
            <a:extLst>
              <a:ext uri="{FF2B5EF4-FFF2-40B4-BE49-F238E27FC236}">
                <a16:creationId xmlns:a16="http://schemas.microsoft.com/office/drawing/2014/main" xmlns="" id="{875B19BB-3D58-40F4-ADF0-074E64EDB67D}"/>
              </a:ext>
            </a:extLst>
          </p:cNvPr>
          <p:cNvGraphicFramePr>
            <a:graphicFrameLocks noChangeAspect="1"/>
          </p:cNvGraphicFramePr>
          <p:nvPr/>
        </p:nvGraphicFramePr>
        <p:xfrm>
          <a:off x="2895600" y="4267200"/>
          <a:ext cx="887413" cy="933450"/>
        </p:xfrm>
        <a:graphic>
          <a:graphicData uri="http://schemas.openxmlformats.org/presentationml/2006/ole">
            <mc:AlternateContent xmlns:mc="http://schemas.openxmlformats.org/markup-compatibility/2006">
              <mc:Choice xmlns:v="urn:schemas-microsoft-com:vml" Requires="v">
                <p:oleObj spid="_x0000_s68622" name="Bitmap Image" r:id="rId3" imgW="743054" imgH="781159" progId="Paint.Picture">
                  <p:embed/>
                </p:oleObj>
              </mc:Choice>
              <mc:Fallback>
                <p:oleObj name="Bitmap Image" r:id="rId3" imgW="743054" imgH="781159" progId="Paint.Picture">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4267200"/>
                        <a:ext cx="887413"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345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3450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499"/>
                                          </p:stCondLst>
                                        </p:cTn>
                                        <p:tgtEl>
                                          <p:spTgt spid="234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02"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xmlns="" id="{ED06EAD2-20FA-4690-866A-4784C693682F}"/>
              </a:ext>
            </a:extLst>
          </p:cNvPr>
          <p:cNvSpPr>
            <a:spLocks noGrp="1" noChangeArrowheads="1"/>
          </p:cNvSpPr>
          <p:nvPr>
            <p:ph type="title"/>
          </p:nvPr>
        </p:nvSpPr>
        <p:spPr>
          <a:xfrm>
            <a:off x="457200" y="533400"/>
            <a:ext cx="8686800" cy="884238"/>
          </a:xfrm>
        </p:spPr>
        <p:txBody>
          <a:bodyPr/>
          <a:lstStyle/>
          <a:p>
            <a:pPr eaLnBrk="1" hangingPunct="1"/>
            <a:r>
              <a:rPr lang="en-US" altLang="en-US" sz="3200"/>
              <a:t>Character-Based Phylogenetic Reconstruction</a:t>
            </a:r>
            <a:r>
              <a:rPr lang="en-US" altLang="en-US" sz="2600"/>
              <a:t> </a:t>
            </a:r>
          </a:p>
        </p:txBody>
      </p:sp>
      <p:sp>
        <p:nvSpPr>
          <p:cNvPr id="69635" name="Rectangle 3">
            <a:extLst>
              <a:ext uri="{FF2B5EF4-FFF2-40B4-BE49-F238E27FC236}">
                <a16:creationId xmlns:a16="http://schemas.microsoft.com/office/drawing/2014/main" xmlns="" id="{7A41F6D1-1E6A-4AD2-8A8B-CC321DA6840C}"/>
              </a:ext>
            </a:extLst>
          </p:cNvPr>
          <p:cNvSpPr>
            <a:spLocks noGrp="1" noChangeArrowheads="1"/>
          </p:cNvSpPr>
          <p:nvPr>
            <p:ph type="body" idx="1"/>
          </p:nvPr>
        </p:nvSpPr>
        <p:spPr/>
        <p:txBody>
          <a:bodyPr/>
          <a:lstStyle/>
          <a:p>
            <a:pPr eaLnBrk="1" hangingPunct="1"/>
            <a:r>
              <a:rPr lang="en-US" altLang="en-US" b="1"/>
              <a:t>A potentially better technique</a:t>
            </a:r>
            <a:r>
              <a:rPr lang="en-US" altLang="en-US"/>
              <a:t>:</a:t>
            </a:r>
          </a:p>
          <a:p>
            <a:pPr lvl="1" eaLnBrk="1" hangingPunct="1"/>
            <a:r>
              <a:rPr lang="en-US" altLang="en-US" sz="2800"/>
              <a:t>Character-based reconstruction algorithms use the </a:t>
            </a:r>
            <a:r>
              <a:rPr lang="en-US" altLang="en-US" sz="2800" i="1"/>
              <a:t>n</a:t>
            </a:r>
            <a:r>
              <a:rPr lang="en-US" altLang="en-US" sz="2800"/>
              <a:t> x </a:t>
            </a:r>
            <a:r>
              <a:rPr lang="en-US" altLang="en-US" sz="2800" i="1"/>
              <a:t>m</a:t>
            </a:r>
            <a:r>
              <a:rPr lang="en-US" altLang="en-US" sz="2800"/>
              <a:t> alignment matrix</a:t>
            </a:r>
          </a:p>
          <a:p>
            <a:pPr lvl="1" eaLnBrk="1" hangingPunct="1">
              <a:buFontTx/>
              <a:buNone/>
            </a:pPr>
            <a:r>
              <a:rPr lang="en-US" altLang="en-US" sz="2800"/>
              <a:t>   (</a:t>
            </a:r>
            <a:r>
              <a:rPr lang="en-US" altLang="en-US" sz="2800" i="1"/>
              <a:t>n</a:t>
            </a:r>
            <a:r>
              <a:rPr lang="en-US" altLang="en-US" sz="2800"/>
              <a:t> = # species, </a:t>
            </a:r>
            <a:r>
              <a:rPr lang="en-US" altLang="en-US" sz="2800" i="1"/>
              <a:t>m</a:t>
            </a:r>
            <a:r>
              <a:rPr lang="en-US" altLang="en-US" sz="2800"/>
              <a:t> = #characters) </a:t>
            </a:r>
          </a:p>
          <a:p>
            <a:pPr lvl="1" eaLnBrk="1" hangingPunct="1">
              <a:buFontTx/>
              <a:buNone/>
            </a:pPr>
            <a:r>
              <a:rPr lang="en-US" altLang="en-US" sz="2800"/>
              <a:t>   directly instead of using distance matrix</a:t>
            </a:r>
            <a:r>
              <a:rPr lang="en-US" altLang="en-US" sz="3000"/>
              <a:t> </a:t>
            </a:r>
          </a:p>
          <a:p>
            <a:pPr lvl="1" eaLnBrk="1" hangingPunct="1"/>
            <a:r>
              <a:rPr lang="en-US" altLang="en-US" sz="2800" b="1"/>
              <a:t>GOAL</a:t>
            </a:r>
            <a:r>
              <a:rPr lang="en-US" altLang="en-US" sz="2800"/>
              <a:t>: Determine a tree and the character strings at the internal nodes of the tree that would best explain the </a:t>
            </a:r>
            <a:r>
              <a:rPr lang="en-US" altLang="en-US" sz="2800" i="1"/>
              <a:t>n</a:t>
            </a:r>
            <a:r>
              <a:rPr lang="en-US" altLang="en-US" sz="2800"/>
              <a:t> observed character strings at the leaves (species)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xmlns="" id="{95F0DBAA-9A4D-444F-A442-FB77ED88B500}"/>
              </a:ext>
            </a:extLst>
          </p:cNvPr>
          <p:cNvSpPr>
            <a:spLocks noGrp="1" noChangeArrowheads="1"/>
          </p:cNvSpPr>
          <p:nvPr>
            <p:ph type="title"/>
          </p:nvPr>
        </p:nvSpPr>
        <p:spPr/>
        <p:txBody>
          <a:bodyPr/>
          <a:lstStyle/>
          <a:p>
            <a:pPr eaLnBrk="1" hangingPunct="1"/>
            <a:r>
              <a:rPr lang="en-US" altLang="en-US" sz="3700"/>
              <a:t>Character-Based Tree Reconstruction</a:t>
            </a:r>
            <a:r>
              <a:rPr lang="en-US" altLang="en-US" sz="2600"/>
              <a:t> (cont’d)</a:t>
            </a:r>
          </a:p>
        </p:txBody>
      </p:sp>
      <p:sp>
        <p:nvSpPr>
          <p:cNvPr id="70659" name="Rectangle 3">
            <a:extLst>
              <a:ext uri="{FF2B5EF4-FFF2-40B4-BE49-F238E27FC236}">
                <a16:creationId xmlns:a16="http://schemas.microsoft.com/office/drawing/2014/main" xmlns="" id="{0BBEF849-0569-4AFF-9FCF-71B26220586F}"/>
              </a:ext>
            </a:extLst>
          </p:cNvPr>
          <p:cNvSpPr>
            <a:spLocks noGrp="1" noChangeArrowheads="1"/>
          </p:cNvSpPr>
          <p:nvPr>
            <p:ph type="body" idx="1"/>
          </p:nvPr>
        </p:nvSpPr>
        <p:spPr>
          <a:xfrm>
            <a:off x="457200" y="1793875"/>
            <a:ext cx="8229600" cy="4530725"/>
          </a:xfrm>
        </p:spPr>
        <p:txBody>
          <a:bodyPr/>
          <a:lstStyle/>
          <a:p>
            <a:pPr eaLnBrk="1" hangingPunct="1"/>
            <a:r>
              <a:rPr lang="en-US" altLang="en-US" sz="2600"/>
              <a:t>Characters may be nucleotides, where A, G, C, T are the </a:t>
            </a:r>
            <a:r>
              <a:rPr lang="en-US" altLang="en-US" sz="2600" b="1"/>
              <a:t>states</a:t>
            </a:r>
            <a:r>
              <a:rPr lang="en-US" altLang="en-US" sz="2600"/>
              <a:t> of this character, or amino acids.  Other characters may be the # of eyes or legs or the shape of a beak or a fin. </a:t>
            </a:r>
          </a:p>
          <a:p>
            <a:pPr eaLnBrk="1" hangingPunct="1"/>
            <a:endParaRPr lang="en-US" altLang="en-US" sz="2600"/>
          </a:p>
          <a:p>
            <a:pPr eaLnBrk="1" hangingPunct="1"/>
            <a:r>
              <a:rPr lang="en-US" altLang="en-US" sz="2600"/>
              <a:t>By setting the length of an edge in the tree to the (weighted) Hamming distance, we may define the </a:t>
            </a:r>
            <a:r>
              <a:rPr lang="en-US" altLang="en-US" sz="2600" b="1"/>
              <a:t>parsimony score</a:t>
            </a:r>
            <a:r>
              <a:rPr lang="en-US" altLang="en-US" sz="2600"/>
              <a:t> (actually cost) of the tree as the sum of the lengths (</a:t>
            </a:r>
            <a:r>
              <a:rPr lang="en-US" altLang="en-US" sz="2600" i="1"/>
              <a:t>i.e.</a:t>
            </a:r>
            <a:r>
              <a:rPr lang="en-US" altLang="en-US" sz="2600"/>
              <a:t>, weights) of the edges.</a:t>
            </a:r>
          </a:p>
          <a:p>
            <a:pPr eaLnBrk="1" hangingPunct="1"/>
            <a:endParaRPr lang="en-US" altLang="en-US" sz="26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xmlns="" id="{D2DB07D3-4565-4418-838F-58A039A2B752}"/>
              </a:ext>
            </a:extLst>
          </p:cNvPr>
          <p:cNvSpPr>
            <a:spLocks noGrp="1" noChangeArrowheads="1"/>
          </p:cNvSpPr>
          <p:nvPr>
            <p:ph type="title"/>
          </p:nvPr>
        </p:nvSpPr>
        <p:spPr>
          <a:xfrm>
            <a:off x="457200" y="411163"/>
            <a:ext cx="8229600" cy="884237"/>
          </a:xfrm>
        </p:spPr>
        <p:txBody>
          <a:bodyPr/>
          <a:lstStyle/>
          <a:p>
            <a:pPr eaLnBrk="1" hangingPunct="1"/>
            <a:r>
              <a:rPr lang="en-US" altLang="en-US" sz="3600"/>
              <a:t>Parsimony Approach to Evolutionary Tree Reconstruction</a:t>
            </a:r>
          </a:p>
        </p:txBody>
      </p:sp>
      <p:sp>
        <p:nvSpPr>
          <p:cNvPr id="71683" name="Rectangle 3">
            <a:extLst>
              <a:ext uri="{FF2B5EF4-FFF2-40B4-BE49-F238E27FC236}">
                <a16:creationId xmlns:a16="http://schemas.microsoft.com/office/drawing/2014/main" xmlns="" id="{1DE6588C-8631-4D2D-87CA-8B2499B6EDF9}"/>
              </a:ext>
            </a:extLst>
          </p:cNvPr>
          <p:cNvSpPr>
            <a:spLocks noGrp="1" noChangeArrowheads="1"/>
          </p:cNvSpPr>
          <p:nvPr>
            <p:ph type="body" idx="1"/>
          </p:nvPr>
        </p:nvSpPr>
        <p:spPr>
          <a:xfrm>
            <a:off x="304800" y="1600200"/>
            <a:ext cx="8686800" cy="4648200"/>
          </a:xfrm>
        </p:spPr>
        <p:txBody>
          <a:bodyPr/>
          <a:lstStyle/>
          <a:p>
            <a:pPr eaLnBrk="1" hangingPunct="1">
              <a:lnSpc>
                <a:spcPct val="90000"/>
              </a:lnSpc>
            </a:pPr>
            <a:r>
              <a:rPr lang="en-US" altLang="en-US" sz="2800"/>
              <a:t>Applies Occam’s razor principle to identify the simplest explanation for the data</a:t>
            </a:r>
          </a:p>
          <a:p>
            <a:pPr eaLnBrk="1" hangingPunct="1">
              <a:lnSpc>
                <a:spcPct val="90000"/>
              </a:lnSpc>
            </a:pPr>
            <a:r>
              <a:rPr lang="en-US" altLang="en-US" sz="2800"/>
              <a:t>Assumes the observed character differences at the leaves resulted from the fewest possible mutations in the tree</a:t>
            </a:r>
          </a:p>
          <a:p>
            <a:pPr eaLnBrk="1" hangingPunct="1">
              <a:lnSpc>
                <a:spcPct val="90000"/>
              </a:lnSpc>
            </a:pPr>
            <a:r>
              <a:rPr lang="en-US" altLang="en-US" sz="2800"/>
              <a:t>Seeks the tree that yields lowest possible </a:t>
            </a:r>
            <a:r>
              <a:rPr lang="en-US" altLang="en-US" sz="2800" b="1"/>
              <a:t>parsimony score - </a:t>
            </a:r>
            <a:r>
              <a:rPr lang="en-US" altLang="en-US" sz="2800"/>
              <a:t>sum of cost of all mutations found in the tree</a:t>
            </a:r>
          </a:p>
          <a:p>
            <a:pPr eaLnBrk="1" hangingPunct="1">
              <a:lnSpc>
                <a:spcPct val="90000"/>
              </a:lnSpc>
            </a:pPr>
            <a:r>
              <a:rPr lang="en-US" altLang="en-US" sz="2800"/>
              <a:t>Suffers from </a:t>
            </a:r>
            <a:r>
              <a:rPr lang="en-US" altLang="en-US" sz="2800">
                <a:solidFill>
                  <a:srgbClr val="3333CC"/>
                </a:solidFill>
              </a:rPr>
              <a:t>long branch attraction</a:t>
            </a:r>
            <a:r>
              <a:rPr lang="en-US" altLang="en-US" sz="2800"/>
              <a:t> described on slide 61 and is statistically inconsistent, but still among the most popular methods in practice</a:t>
            </a:r>
          </a:p>
          <a:p>
            <a:pPr eaLnBrk="1" hangingPunct="1">
              <a:lnSpc>
                <a:spcPct val="90000"/>
              </a:lnSpc>
            </a:pPr>
            <a:endParaRPr lang="en-US" altLang="en-US" sz="28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xmlns="" id="{CC756AB6-C67F-46BD-9634-225A59150000}"/>
              </a:ext>
            </a:extLst>
          </p:cNvPr>
          <p:cNvSpPr>
            <a:spLocks noGrp="1" noChangeArrowheads="1"/>
          </p:cNvSpPr>
          <p:nvPr>
            <p:ph type="title"/>
          </p:nvPr>
        </p:nvSpPr>
        <p:spPr/>
        <p:txBody>
          <a:bodyPr/>
          <a:lstStyle/>
          <a:p>
            <a:pPr eaLnBrk="1" hangingPunct="1"/>
            <a:r>
              <a:rPr lang="en-US" altLang="en-US" sz="3800"/>
              <a:t>Parsimony and Tree Reconstruction </a:t>
            </a:r>
          </a:p>
        </p:txBody>
      </p:sp>
      <p:pic>
        <p:nvPicPr>
          <p:cNvPr id="73731" name="Picture 3" descr="Parsimonious2a">
            <a:extLst>
              <a:ext uri="{FF2B5EF4-FFF2-40B4-BE49-F238E27FC236}">
                <a16:creationId xmlns:a16="http://schemas.microsoft.com/office/drawing/2014/main" xmlns="" id="{23C5F419-273D-4AB7-8440-E4DA5C66E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286000"/>
            <a:ext cx="5451475"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4" descr="ParsimoniousLabels">
            <a:extLst>
              <a:ext uri="{FF2B5EF4-FFF2-40B4-BE49-F238E27FC236}">
                <a16:creationId xmlns:a16="http://schemas.microsoft.com/office/drawing/2014/main" xmlns="" id="{8627F5D3-42DD-4080-B754-7A737D5CE1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0100" y="4876800"/>
            <a:ext cx="61595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5" descr="ParsimoniousScores">
            <a:extLst>
              <a:ext uri="{FF2B5EF4-FFF2-40B4-BE49-F238E27FC236}">
                <a16:creationId xmlns:a16="http://schemas.microsoft.com/office/drawing/2014/main" xmlns="" id="{588F064F-1D8F-4464-91ED-31890F7236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5818188"/>
            <a:ext cx="55626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xmlns="" id="{2C74F324-33DD-44E5-AE54-EA6034014780}"/>
              </a:ext>
            </a:extLst>
          </p:cNvPr>
          <p:cNvSpPr>
            <a:spLocks noGrp="1" noChangeArrowheads="1"/>
          </p:cNvSpPr>
          <p:nvPr>
            <p:ph type="title"/>
          </p:nvPr>
        </p:nvSpPr>
        <p:spPr/>
        <p:txBody>
          <a:bodyPr/>
          <a:lstStyle/>
          <a:p>
            <a:pPr eaLnBrk="1" hangingPunct="1"/>
            <a:r>
              <a:rPr lang="en-US" altLang="en-US" sz="3700"/>
              <a:t>Character-Based Tree Reconstruction</a:t>
            </a:r>
            <a:r>
              <a:rPr lang="en-US" altLang="en-US" sz="2600"/>
              <a:t> (cont’d)</a:t>
            </a:r>
          </a:p>
        </p:txBody>
      </p:sp>
      <p:pic>
        <p:nvPicPr>
          <p:cNvPr id="75779" name="Picture 4">
            <a:extLst>
              <a:ext uri="{FF2B5EF4-FFF2-40B4-BE49-F238E27FC236}">
                <a16:creationId xmlns:a16="http://schemas.microsoft.com/office/drawing/2014/main" xmlns="" id="{6AEE4F9F-E888-47F0-BF7B-352D4C41A6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7848600" cy="459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xmlns="" id="{81191AF6-E635-438D-A78B-1A1E2B715B3B}"/>
              </a:ext>
            </a:extLst>
          </p:cNvPr>
          <p:cNvSpPr>
            <a:spLocks noGrp="1" noChangeArrowheads="1"/>
          </p:cNvSpPr>
          <p:nvPr>
            <p:ph type="title"/>
          </p:nvPr>
        </p:nvSpPr>
        <p:spPr/>
        <p:txBody>
          <a:bodyPr/>
          <a:lstStyle/>
          <a:p>
            <a:pPr eaLnBrk="1" hangingPunct="1"/>
            <a:r>
              <a:rPr lang="en-US" altLang="en-US"/>
              <a:t>Small Parsimony Problem</a:t>
            </a:r>
          </a:p>
        </p:txBody>
      </p:sp>
      <p:sp>
        <p:nvSpPr>
          <p:cNvPr id="76803" name="Rectangle 3">
            <a:extLst>
              <a:ext uri="{FF2B5EF4-FFF2-40B4-BE49-F238E27FC236}">
                <a16:creationId xmlns:a16="http://schemas.microsoft.com/office/drawing/2014/main" xmlns="" id="{8637C9D9-FBD6-4A07-8EDA-8669292D3818}"/>
              </a:ext>
            </a:extLst>
          </p:cNvPr>
          <p:cNvSpPr>
            <a:spLocks noGrp="1" noChangeArrowheads="1"/>
          </p:cNvSpPr>
          <p:nvPr>
            <p:ph type="body" idx="1"/>
          </p:nvPr>
        </p:nvSpPr>
        <p:spPr/>
        <p:txBody>
          <a:bodyPr/>
          <a:lstStyle/>
          <a:p>
            <a:pPr eaLnBrk="1" hangingPunct="1"/>
            <a:r>
              <a:rPr lang="en-US" altLang="en-US" sz="2600" u="sng"/>
              <a:t>Input</a:t>
            </a:r>
            <a:r>
              <a:rPr lang="en-US" altLang="en-US" sz="2600"/>
              <a:t>: Tree </a:t>
            </a:r>
            <a:r>
              <a:rPr lang="en-US" altLang="en-US" sz="2600" i="1"/>
              <a:t>T</a:t>
            </a:r>
            <a:r>
              <a:rPr lang="en-US" altLang="en-US" sz="2600"/>
              <a:t> with each leaf labeled by an               </a:t>
            </a:r>
            <a:r>
              <a:rPr lang="en-US" altLang="en-US" sz="2600" i="1"/>
              <a:t>m</a:t>
            </a:r>
            <a:r>
              <a:rPr lang="en-US" altLang="en-US" sz="2600"/>
              <a:t>-character string.</a:t>
            </a:r>
          </a:p>
          <a:p>
            <a:pPr eaLnBrk="1" hangingPunct="1"/>
            <a:endParaRPr lang="en-US" altLang="en-US" sz="2600"/>
          </a:p>
          <a:p>
            <a:pPr eaLnBrk="1" hangingPunct="1"/>
            <a:r>
              <a:rPr lang="en-US" altLang="en-US" sz="2600" u="sng"/>
              <a:t>Output</a:t>
            </a:r>
            <a:r>
              <a:rPr lang="en-US" altLang="en-US" sz="2600"/>
              <a:t>: Labeling of all internal nodes of the tree </a:t>
            </a:r>
            <a:r>
              <a:rPr lang="en-US" altLang="en-US" sz="2600" i="1"/>
              <a:t>T</a:t>
            </a:r>
            <a:r>
              <a:rPr lang="en-US" altLang="en-US" sz="2600"/>
              <a:t> minimizing the parsimony score (</a:t>
            </a:r>
            <a:r>
              <a:rPr lang="en-US" altLang="en-US" sz="2600" i="1"/>
              <a:t>i.e</a:t>
            </a:r>
            <a:r>
              <a:rPr lang="en-US" altLang="en-US" sz="2600"/>
              <a:t>., total Hamming distance or number of mutations).</a:t>
            </a:r>
          </a:p>
          <a:p>
            <a:pPr eaLnBrk="1" hangingPunct="1"/>
            <a:endParaRPr lang="en-US" altLang="en-US" sz="2600"/>
          </a:p>
          <a:p>
            <a:pPr eaLnBrk="1" hangingPunct="1"/>
            <a:r>
              <a:rPr lang="en-US" altLang="en-US" sz="2600"/>
              <a:t>We can assume that </a:t>
            </a:r>
            <a:r>
              <a:rPr lang="en-US" altLang="en-US" sz="2600">
                <a:solidFill>
                  <a:srgbClr val="3333CC"/>
                </a:solidFill>
              </a:rPr>
              <a:t>every leaf is labeled by a single character</a:t>
            </a:r>
            <a:r>
              <a:rPr lang="en-US" altLang="en-US" sz="2600"/>
              <a:t>, because the characters in the string are independent in this problem.</a:t>
            </a:r>
          </a:p>
          <a:p>
            <a:pPr eaLnBrk="1" hangingPunct="1"/>
            <a:endParaRPr lang="en-US" altLang="en-US" sz="2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xmlns="" id="{41273EC0-D8C2-470A-B75D-DB53BE9B875F}"/>
              </a:ext>
            </a:extLst>
          </p:cNvPr>
          <p:cNvSpPr>
            <a:spLocks noGrp="1" noChangeArrowheads="1"/>
          </p:cNvSpPr>
          <p:nvPr>
            <p:ph type="title"/>
          </p:nvPr>
        </p:nvSpPr>
        <p:spPr/>
        <p:txBody>
          <a:bodyPr/>
          <a:lstStyle/>
          <a:p>
            <a:pPr eaLnBrk="1" hangingPunct="1"/>
            <a:r>
              <a:rPr lang="en-US" altLang="en-US" sz="3200"/>
              <a:t>Evolutionary Trees: DNA-based Approach</a:t>
            </a:r>
          </a:p>
        </p:txBody>
      </p:sp>
      <p:sp>
        <p:nvSpPr>
          <p:cNvPr id="11267" name="Rectangle 3">
            <a:extLst>
              <a:ext uri="{FF2B5EF4-FFF2-40B4-BE49-F238E27FC236}">
                <a16:creationId xmlns:a16="http://schemas.microsoft.com/office/drawing/2014/main" xmlns="" id="{C3CFA446-8211-4EB9-B2AA-FB097D1E38EC}"/>
              </a:ext>
            </a:extLst>
          </p:cNvPr>
          <p:cNvSpPr>
            <a:spLocks noGrp="1" noChangeArrowheads="1"/>
          </p:cNvSpPr>
          <p:nvPr>
            <p:ph type="body" idx="1"/>
          </p:nvPr>
        </p:nvSpPr>
        <p:spPr/>
        <p:txBody>
          <a:bodyPr/>
          <a:lstStyle/>
          <a:p>
            <a:pPr eaLnBrk="1" hangingPunct="1">
              <a:lnSpc>
                <a:spcPct val="90000"/>
              </a:lnSpc>
            </a:pPr>
            <a:r>
              <a:rPr lang="en-US" altLang="en-US"/>
              <a:t>40 years ago: Emile Zuckerkandl and Linus Pauling brought reconstructing evolutionary relationships with DNA into the spotlight </a:t>
            </a:r>
          </a:p>
          <a:p>
            <a:pPr eaLnBrk="1" hangingPunct="1">
              <a:lnSpc>
                <a:spcPct val="90000"/>
              </a:lnSpc>
            </a:pPr>
            <a:r>
              <a:rPr lang="en-US" altLang="en-US"/>
              <a:t>In the first few years after Zuckerkandl and Pauling proposed using DNA for evolutionary studies, the possibility of reconstructing evolutionary trees by DNA analysis was hotly debated</a:t>
            </a:r>
          </a:p>
          <a:p>
            <a:pPr eaLnBrk="1" hangingPunct="1">
              <a:lnSpc>
                <a:spcPct val="90000"/>
              </a:lnSpc>
            </a:pPr>
            <a:r>
              <a:rPr lang="en-US" altLang="en-US"/>
              <a:t>Now it is a dominant approach to study evolution. </a:t>
            </a:r>
          </a:p>
          <a:p>
            <a:pPr eaLnBrk="1" hangingPunct="1">
              <a:lnSpc>
                <a:spcPct val="90000"/>
              </a:lnSpc>
            </a:pPr>
            <a:endParaRPr lang="en-US" altLang="en-US"/>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xmlns="" id="{11ECA5C8-B331-444D-9A3D-1DA2572EB816}"/>
              </a:ext>
            </a:extLst>
          </p:cNvPr>
          <p:cNvSpPr>
            <a:spLocks noGrp="1" noChangeArrowheads="1"/>
          </p:cNvSpPr>
          <p:nvPr>
            <p:ph type="title"/>
          </p:nvPr>
        </p:nvSpPr>
        <p:spPr/>
        <p:txBody>
          <a:bodyPr/>
          <a:lstStyle/>
          <a:p>
            <a:pPr eaLnBrk="1" hangingPunct="1"/>
            <a:r>
              <a:rPr lang="en-US" altLang="en-US" sz="3800"/>
              <a:t>Weighted Small Parsimony Problem</a:t>
            </a:r>
          </a:p>
        </p:txBody>
      </p:sp>
      <p:sp>
        <p:nvSpPr>
          <p:cNvPr id="77827" name="Rectangle 3">
            <a:extLst>
              <a:ext uri="{FF2B5EF4-FFF2-40B4-BE49-F238E27FC236}">
                <a16:creationId xmlns:a16="http://schemas.microsoft.com/office/drawing/2014/main" xmlns="" id="{C9107D29-475C-45D3-AE0C-C0D8A2914FEC}"/>
              </a:ext>
            </a:extLst>
          </p:cNvPr>
          <p:cNvSpPr>
            <a:spLocks noGrp="1" noChangeArrowheads="1"/>
          </p:cNvSpPr>
          <p:nvPr>
            <p:ph type="body" idx="1"/>
          </p:nvPr>
        </p:nvSpPr>
        <p:spPr>
          <a:xfrm>
            <a:off x="457200" y="1524000"/>
            <a:ext cx="8534400" cy="4530725"/>
          </a:xfrm>
        </p:spPr>
        <p:txBody>
          <a:bodyPr/>
          <a:lstStyle/>
          <a:p>
            <a:pPr eaLnBrk="1" hangingPunct="1"/>
            <a:r>
              <a:rPr lang="en-US" altLang="en-US" sz="2400"/>
              <a:t>A more general version of the Small Parsimony Problem</a:t>
            </a:r>
          </a:p>
          <a:p>
            <a:pPr eaLnBrk="1" hangingPunct="1"/>
            <a:r>
              <a:rPr lang="en-US" altLang="en-US" sz="2400"/>
              <a:t>Input includes a </a:t>
            </a:r>
            <a:r>
              <a:rPr lang="en-US" altLang="en-US" sz="2400" i="1"/>
              <a:t>k*k</a:t>
            </a:r>
            <a:r>
              <a:rPr lang="en-US" altLang="en-US" sz="2400"/>
              <a:t> scoring matrix describing the cost of transformation/mutation from each of the </a:t>
            </a:r>
            <a:r>
              <a:rPr lang="en-US" altLang="en-US" sz="2400" i="1"/>
              <a:t>k</a:t>
            </a:r>
            <a:r>
              <a:rPr lang="en-US" altLang="en-US" sz="2400"/>
              <a:t> states into another one </a:t>
            </a:r>
          </a:p>
          <a:p>
            <a:pPr eaLnBrk="1" hangingPunct="1"/>
            <a:r>
              <a:rPr lang="en-US" altLang="en-US" sz="2400"/>
              <a:t>Weighted Hamming distance is used instead</a:t>
            </a:r>
          </a:p>
          <a:p>
            <a:pPr eaLnBrk="1" hangingPunct="1"/>
            <a:r>
              <a:rPr lang="en-US" altLang="en-US" sz="2400"/>
              <a:t>For the Small Parsimony problem, the scoring matrix is based on Hamming distance </a:t>
            </a:r>
          </a:p>
          <a:p>
            <a:pPr eaLnBrk="1" hangingPunct="1">
              <a:buFontTx/>
              <a:buNone/>
            </a:pPr>
            <a:r>
              <a:rPr lang="en-US" altLang="en-US" sz="2400" i="1"/>
              <a:t>      d</a:t>
            </a:r>
            <a:r>
              <a:rPr lang="en-US" altLang="en-US" sz="2400" i="1" baseline="-25000"/>
              <a:t>H</a:t>
            </a:r>
            <a:r>
              <a:rPr lang="en-US" altLang="en-US" sz="2400"/>
              <a:t>(</a:t>
            </a:r>
            <a:r>
              <a:rPr lang="en-US" altLang="en-US" sz="2400" i="1"/>
              <a:t>v</a:t>
            </a:r>
            <a:r>
              <a:rPr lang="en-US" altLang="en-US" sz="2400"/>
              <a:t>, </a:t>
            </a:r>
            <a:r>
              <a:rPr lang="en-US" altLang="en-US" sz="2400" i="1"/>
              <a:t>w</a:t>
            </a:r>
            <a:r>
              <a:rPr lang="en-US" altLang="en-US" sz="2400"/>
              <a:t>) = 0 if </a:t>
            </a:r>
            <a:r>
              <a:rPr lang="en-US" altLang="en-US" sz="2400" i="1"/>
              <a:t>v=w</a:t>
            </a:r>
            <a:r>
              <a:rPr lang="en-US" altLang="en-US" sz="2400"/>
              <a:t> </a:t>
            </a:r>
          </a:p>
          <a:p>
            <a:pPr eaLnBrk="1" hangingPunct="1">
              <a:buFontTx/>
              <a:buNone/>
            </a:pPr>
            <a:r>
              <a:rPr lang="en-US" altLang="en-US" sz="2400" i="1"/>
              <a:t>      d</a:t>
            </a:r>
            <a:r>
              <a:rPr lang="en-US" altLang="en-US" sz="2400" i="1" baseline="-25000"/>
              <a:t>H</a:t>
            </a:r>
            <a:r>
              <a:rPr lang="en-US" altLang="en-US" sz="2400"/>
              <a:t>(</a:t>
            </a:r>
            <a:r>
              <a:rPr lang="en-US" altLang="en-US" sz="2400" i="1"/>
              <a:t>v</a:t>
            </a:r>
            <a:r>
              <a:rPr lang="en-US" altLang="en-US" sz="2400"/>
              <a:t>, </a:t>
            </a:r>
            <a:r>
              <a:rPr lang="en-US" altLang="en-US" sz="2400" i="1"/>
              <a:t>w</a:t>
            </a:r>
            <a:r>
              <a:rPr lang="en-US" altLang="en-US" sz="2400"/>
              <a:t>) = 1 otherwise</a:t>
            </a:r>
          </a:p>
          <a:p>
            <a:pPr eaLnBrk="1" hangingPunct="1"/>
            <a:r>
              <a:rPr lang="en-US" altLang="en-US" sz="2400"/>
              <a:t>Equivalent to calculating the </a:t>
            </a:r>
            <a:r>
              <a:rPr lang="en-US" altLang="en-US" sz="2400">
                <a:solidFill>
                  <a:srgbClr val="3333CC"/>
                </a:solidFill>
              </a:rPr>
              <a:t>Tree Score</a:t>
            </a:r>
            <a:r>
              <a:rPr lang="en-US" altLang="en-US" sz="2400"/>
              <a:t> of a multiple sequence alignment under a given evolutionary tree</a:t>
            </a:r>
          </a:p>
          <a:p>
            <a:pPr eaLnBrk="1" hangingPunct="1">
              <a:buFontTx/>
              <a:buNone/>
            </a:pPr>
            <a:endParaRPr lang="en-US" altLang="en-US" sz="2400"/>
          </a:p>
          <a:p>
            <a:pPr eaLnBrk="1" hangingPunct="1"/>
            <a:endParaRPr lang="en-US" altLang="en-US" sz="2400"/>
          </a:p>
          <a:p>
            <a:pPr eaLnBrk="1" hangingPunct="1">
              <a:buFontTx/>
              <a:buNone/>
            </a:pPr>
            <a:endParaRPr lang="en-US" altLang="en-US" sz="2400"/>
          </a:p>
          <a:p>
            <a:pPr eaLnBrk="1" hangingPunct="1"/>
            <a:endParaRPr lang="en-US" altLang="en-US" sz="2400"/>
          </a:p>
          <a:p>
            <a:pPr eaLnBrk="1" hangingPunct="1">
              <a:buFontTx/>
              <a:buNone/>
            </a:pPr>
            <a:endParaRPr lang="en-US" altLang="en-US" sz="260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xmlns="" id="{1CA3A903-9BE5-4E08-8297-A4727ED349CB}"/>
              </a:ext>
            </a:extLst>
          </p:cNvPr>
          <p:cNvSpPr>
            <a:spLocks noGrp="1" noChangeArrowheads="1"/>
          </p:cNvSpPr>
          <p:nvPr>
            <p:ph type="title"/>
          </p:nvPr>
        </p:nvSpPr>
        <p:spPr/>
        <p:txBody>
          <a:bodyPr/>
          <a:lstStyle/>
          <a:p>
            <a:pPr eaLnBrk="1" hangingPunct="1"/>
            <a:r>
              <a:rPr lang="en-US" altLang="en-US"/>
              <a:t>Scoring Matrices</a:t>
            </a:r>
          </a:p>
        </p:txBody>
      </p:sp>
      <p:graphicFrame>
        <p:nvGraphicFramePr>
          <p:cNvPr id="286723" name="Group 3">
            <a:extLst>
              <a:ext uri="{FF2B5EF4-FFF2-40B4-BE49-F238E27FC236}">
                <a16:creationId xmlns:a16="http://schemas.microsoft.com/office/drawing/2014/main" xmlns="" id="{5B1CAA34-F50A-49C8-A74C-319D31D1FBF1}"/>
              </a:ext>
            </a:extLst>
          </p:cNvPr>
          <p:cNvGraphicFramePr>
            <a:graphicFrameLocks noGrp="1"/>
          </p:cNvGraphicFramePr>
          <p:nvPr>
            <p:extLst>
              <p:ext uri="{D42A27DB-BD31-4B8C-83A1-F6EECF244321}">
                <p14:modId xmlns:p14="http://schemas.microsoft.com/office/powerpoint/2010/main" val="2346967195"/>
              </p:ext>
            </p:extLst>
          </p:nvPr>
        </p:nvGraphicFramePr>
        <p:xfrm>
          <a:off x="1371600" y="2895600"/>
          <a:ext cx="2819400" cy="2438400"/>
        </p:xfrm>
        <a:graphic>
          <a:graphicData uri="http://schemas.openxmlformats.org/drawingml/2006/table">
            <a:tbl>
              <a:tblPr firstRow="1"/>
              <a:tblGrid>
                <a:gridCol w="563563">
                  <a:extLst>
                    <a:ext uri="{9D8B030D-6E8A-4147-A177-3AD203B41FA5}">
                      <a16:colId xmlns:a16="http://schemas.microsoft.com/office/drawing/2014/main" xmlns="" val="20000"/>
                    </a:ext>
                  </a:extLst>
                </a:gridCol>
                <a:gridCol w="563562">
                  <a:extLst>
                    <a:ext uri="{9D8B030D-6E8A-4147-A177-3AD203B41FA5}">
                      <a16:colId xmlns:a16="http://schemas.microsoft.com/office/drawing/2014/main" xmlns="" val="20001"/>
                    </a:ext>
                  </a:extLst>
                </a:gridCol>
                <a:gridCol w="565150">
                  <a:extLst>
                    <a:ext uri="{9D8B030D-6E8A-4147-A177-3AD203B41FA5}">
                      <a16:colId xmlns:a16="http://schemas.microsoft.com/office/drawing/2014/main" xmlns="" val="20002"/>
                    </a:ext>
                  </a:extLst>
                </a:gridCol>
                <a:gridCol w="563563">
                  <a:extLst>
                    <a:ext uri="{9D8B030D-6E8A-4147-A177-3AD203B41FA5}">
                      <a16:colId xmlns:a16="http://schemas.microsoft.com/office/drawing/2014/main" xmlns="" val="20003"/>
                    </a:ext>
                  </a:extLst>
                </a:gridCol>
                <a:gridCol w="563562">
                  <a:extLst>
                    <a:ext uri="{9D8B030D-6E8A-4147-A177-3AD203B41FA5}">
                      <a16:colId xmlns:a16="http://schemas.microsoft.com/office/drawing/2014/main" xmlns="" val="20004"/>
                    </a:ext>
                  </a:extLst>
                </a:gridCol>
              </a:tblGrid>
              <a:tr h="330200">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30200">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30200">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30200">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G</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30200">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graphicFrame>
        <p:nvGraphicFramePr>
          <p:cNvPr id="286761" name="Group 41">
            <a:extLst>
              <a:ext uri="{FF2B5EF4-FFF2-40B4-BE49-F238E27FC236}">
                <a16:creationId xmlns:a16="http://schemas.microsoft.com/office/drawing/2014/main" xmlns="" id="{9BE28DF6-C74B-4ABD-9BC9-A4BF44EBFFA5}"/>
              </a:ext>
            </a:extLst>
          </p:cNvPr>
          <p:cNvGraphicFramePr>
            <a:graphicFrameLocks noGrp="1"/>
          </p:cNvGraphicFramePr>
          <p:nvPr>
            <p:extLst>
              <p:ext uri="{D42A27DB-BD31-4B8C-83A1-F6EECF244321}">
                <p14:modId xmlns:p14="http://schemas.microsoft.com/office/powerpoint/2010/main" val="3375350997"/>
              </p:ext>
            </p:extLst>
          </p:nvPr>
        </p:nvGraphicFramePr>
        <p:xfrm>
          <a:off x="5105400" y="2895600"/>
          <a:ext cx="2819400" cy="2438400"/>
        </p:xfrm>
        <a:graphic>
          <a:graphicData uri="http://schemas.openxmlformats.org/drawingml/2006/table">
            <a:tbl>
              <a:tblPr firstRow="1"/>
              <a:tblGrid>
                <a:gridCol w="563563">
                  <a:extLst>
                    <a:ext uri="{9D8B030D-6E8A-4147-A177-3AD203B41FA5}">
                      <a16:colId xmlns:a16="http://schemas.microsoft.com/office/drawing/2014/main" xmlns="" val="20000"/>
                    </a:ext>
                  </a:extLst>
                </a:gridCol>
                <a:gridCol w="563562">
                  <a:extLst>
                    <a:ext uri="{9D8B030D-6E8A-4147-A177-3AD203B41FA5}">
                      <a16:colId xmlns:a16="http://schemas.microsoft.com/office/drawing/2014/main" xmlns="" val="20001"/>
                    </a:ext>
                  </a:extLst>
                </a:gridCol>
                <a:gridCol w="565150">
                  <a:extLst>
                    <a:ext uri="{9D8B030D-6E8A-4147-A177-3AD203B41FA5}">
                      <a16:colId xmlns:a16="http://schemas.microsoft.com/office/drawing/2014/main" xmlns="" val="20002"/>
                    </a:ext>
                  </a:extLst>
                </a:gridCol>
                <a:gridCol w="563563">
                  <a:extLst>
                    <a:ext uri="{9D8B030D-6E8A-4147-A177-3AD203B41FA5}">
                      <a16:colId xmlns:a16="http://schemas.microsoft.com/office/drawing/2014/main" xmlns="" val="20003"/>
                    </a:ext>
                  </a:extLst>
                </a:gridCol>
                <a:gridCol w="563562">
                  <a:extLst>
                    <a:ext uri="{9D8B030D-6E8A-4147-A177-3AD203B41FA5}">
                      <a16:colId xmlns:a16="http://schemas.microsoft.com/office/drawing/2014/main" xmlns="" val="20004"/>
                    </a:ext>
                  </a:extLst>
                </a:gridCol>
              </a:tblGrid>
              <a:tr h="330200">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30200">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30200">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30200">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G</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30200">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78927" name="Text Box 79">
            <a:extLst>
              <a:ext uri="{FF2B5EF4-FFF2-40B4-BE49-F238E27FC236}">
                <a16:creationId xmlns:a16="http://schemas.microsoft.com/office/drawing/2014/main" xmlns="" id="{59A0CA9D-3A42-4A39-B0A7-71B9E765D3CF}"/>
              </a:ext>
            </a:extLst>
          </p:cNvPr>
          <p:cNvSpPr txBox="1">
            <a:spLocks noChangeArrowheads="1"/>
          </p:cNvSpPr>
          <p:nvPr/>
        </p:nvSpPr>
        <p:spPr bwMode="auto">
          <a:xfrm>
            <a:off x="1062038" y="22860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0">
                <a:latin typeface="Times New Roman" panose="02020603050405020304" pitchFamily="18" charset="0"/>
                <a:cs typeface="Times New Roman" panose="02020603050405020304" pitchFamily="18" charset="0"/>
              </a:rPr>
              <a:t>Small Parsimony Problem</a:t>
            </a:r>
          </a:p>
        </p:txBody>
      </p:sp>
      <p:sp>
        <p:nvSpPr>
          <p:cNvPr id="78928" name="Text Box 80">
            <a:extLst>
              <a:ext uri="{FF2B5EF4-FFF2-40B4-BE49-F238E27FC236}">
                <a16:creationId xmlns:a16="http://schemas.microsoft.com/office/drawing/2014/main" xmlns="" id="{CB1C1BE3-EAA6-46B9-92CE-955353DA063B}"/>
              </a:ext>
            </a:extLst>
          </p:cNvPr>
          <p:cNvSpPr txBox="1">
            <a:spLocks noChangeArrowheads="1"/>
          </p:cNvSpPr>
          <p:nvPr/>
        </p:nvSpPr>
        <p:spPr bwMode="auto">
          <a:xfrm>
            <a:off x="4657725" y="2286000"/>
            <a:ext cx="4081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0">
                <a:latin typeface="Times New Roman" panose="02020603050405020304" pitchFamily="18" charset="0"/>
                <a:cs typeface="Times New Roman" panose="02020603050405020304" pitchFamily="18" charset="0"/>
              </a:rPr>
              <a:t>Weighted Parsimony Problem</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xmlns="" id="{DF3DD0CB-9AF7-4EBD-AAC8-8AEB6F98BCF9}"/>
              </a:ext>
            </a:extLst>
          </p:cNvPr>
          <p:cNvSpPr>
            <a:spLocks noGrp="1" noChangeArrowheads="1"/>
          </p:cNvSpPr>
          <p:nvPr>
            <p:ph type="title"/>
          </p:nvPr>
        </p:nvSpPr>
        <p:spPr/>
        <p:txBody>
          <a:bodyPr/>
          <a:lstStyle/>
          <a:p>
            <a:pPr eaLnBrk="1" hangingPunct="1"/>
            <a:r>
              <a:rPr lang="en-US" altLang="en-US"/>
              <a:t>Unweighted vs. Weighted</a:t>
            </a:r>
          </a:p>
        </p:txBody>
      </p:sp>
      <p:pic>
        <p:nvPicPr>
          <p:cNvPr id="80899" name="Picture 3" descr="ScoringTree1">
            <a:extLst>
              <a:ext uri="{FF2B5EF4-FFF2-40B4-BE49-F238E27FC236}">
                <a16:creationId xmlns:a16="http://schemas.microsoft.com/office/drawing/2014/main" xmlns="" id="{C62330DB-7D40-4339-AC80-B78508A2A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590800"/>
            <a:ext cx="3108325"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Text Box 4">
            <a:extLst>
              <a:ext uri="{FF2B5EF4-FFF2-40B4-BE49-F238E27FC236}">
                <a16:creationId xmlns:a16="http://schemas.microsoft.com/office/drawing/2014/main" xmlns="" id="{B083A462-7350-4E5B-B646-35D00EEA5352}"/>
              </a:ext>
            </a:extLst>
          </p:cNvPr>
          <p:cNvSpPr txBox="1">
            <a:spLocks noChangeArrowheads="1"/>
          </p:cNvSpPr>
          <p:nvPr/>
        </p:nvSpPr>
        <p:spPr bwMode="auto">
          <a:xfrm>
            <a:off x="3886200" y="2286000"/>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0">
                <a:latin typeface="Times New Roman" panose="02020603050405020304" pitchFamily="18" charset="0"/>
                <a:cs typeface="Times New Roman" panose="02020603050405020304" pitchFamily="18" charset="0"/>
              </a:rPr>
              <a:t>Small Parsimony Scoring Matrix</a:t>
            </a:r>
          </a:p>
        </p:txBody>
      </p:sp>
      <p:graphicFrame>
        <p:nvGraphicFramePr>
          <p:cNvPr id="288773" name="Group 5">
            <a:extLst>
              <a:ext uri="{FF2B5EF4-FFF2-40B4-BE49-F238E27FC236}">
                <a16:creationId xmlns:a16="http://schemas.microsoft.com/office/drawing/2014/main" xmlns="" id="{09C51955-E8C1-4209-9272-EFA07DFE9A34}"/>
              </a:ext>
            </a:extLst>
          </p:cNvPr>
          <p:cNvGraphicFramePr>
            <a:graphicFrameLocks noGrp="1"/>
          </p:cNvGraphicFramePr>
          <p:nvPr>
            <p:extLst>
              <p:ext uri="{D42A27DB-BD31-4B8C-83A1-F6EECF244321}">
                <p14:modId xmlns:p14="http://schemas.microsoft.com/office/powerpoint/2010/main" val="3462112114"/>
              </p:ext>
            </p:extLst>
          </p:nvPr>
        </p:nvGraphicFramePr>
        <p:xfrm>
          <a:off x="4495800" y="2819400"/>
          <a:ext cx="2819400" cy="2438400"/>
        </p:xfrm>
        <a:graphic>
          <a:graphicData uri="http://schemas.openxmlformats.org/drawingml/2006/table">
            <a:tbl>
              <a:tblPr firstRow="1"/>
              <a:tblGrid>
                <a:gridCol w="563563">
                  <a:extLst>
                    <a:ext uri="{9D8B030D-6E8A-4147-A177-3AD203B41FA5}">
                      <a16:colId xmlns:a16="http://schemas.microsoft.com/office/drawing/2014/main" xmlns="" val="20000"/>
                    </a:ext>
                  </a:extLst>
                </a:gridCol>
                <a:gridCol w="563562">
                  <a:extLst>
                    <a:ext uri="{9D8B030D-6E8A-4147-A177-3AD203B41FA5}">
                      <a16:colId xmlns:a16="http://schemas.microsoft.com/office/drawing/2014/main" xmlns="" val="20001"/>
                    </a:ext>
                  </a:extLst>
                </a:gridCol>
                <a:gridCol w="565150">
                  <a:extLst>
                    <a:ext uri="{9D8B030D-6E8A-4147-A177-3AD203B41FA5}">
                      <a16:colId xmlns:a16="http://schemas.microsoft.com/office/drawing/2014/main" xmlns="" val="20002"/>
                    </a:ext>
                  </a:extLst>
                </a:gridCol>
                <a:gridCol w="563563">
                  <a:extLst>
                    <a:ext uri="{9D8B030D-6E8A-4147-A177-3AD203B41FA5}">
                      <a16:colId xmlns:a16="http://schemas.microsoft.com/office/drawing/2014/main" xmlns="" val="20003"/>
                    </a:ext>
                  </a:extLst>
                </a:gridCol>
                <a:gridCol w="563562">
                  <a:extLst>
                    <a:ext uri="{9D8B030D-6E8A-4147-A177-3AD203B41FA5}">
                      <a16:colId xmlns:a16="http://schemas.microsoft.com/office/drawing/2014/main" xmlns="" val="20004"/>
                    </a:ext>
                  </a:extLst>
                </a:gridCol>
              </a:tblGrid>
              <a:tr h="330200">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30200">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30200">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30200">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G</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30200">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pic>
        <p:nvPicPr>
          <p:cNvPr id="80939" name="Picture 43" descr="ScoringTreeUnweighted">
            <a:extLst>
              <a:ext uri="{FF2B5EF4-FFF2-40B4-BE49-F238E27FC236}">
                <a16:creationId xmlns:a16="http://schemas.microsoft.com/office/drawing/2014/main" xmlns="" id="{7DDD055A-6F06-4375-8859-05C3606688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788" y="2586038"/>
            <a:ext cx="3108325"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40" name="Text Box 44">
            <a:extLst>
              <a:ext uri="{FF2B5EF4-FFF2-40B4-BE49-F238E27FC236}">
                <a16:creationId xmlns:a16="http://schemas.microsoft.com/office/drawing/2014/main" xmlns="" id="{EF3D1BC2-8210-4898-A939-37960EF53246}"/>
              </a:ext>
            </a:extLst>
          </p:cNvPr>
          <p:cNvSpPr txBox="1">
            <a:spLocks noChangeArrowheads="1"/>
          </p:cNvSpPr>
          <p:nvPr/>
        </p:nvSpPr>
        <p:spPr bwMode="auto">
          <a:xfrm>
            <a:off x="4191000" y="55626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0">
                <a:latin typeface="Times New Roman" panose="02020603050405020304" pitchFamily="18" charset="0"/>
                <a:cs typeface="Times New Roman" panose="02020603050405020304" pitchFamily="18" charset="0"/>
              </a:rPr>
              <a:t>Small Parsimony Score:</a:t>
            </a:r>
          </a:p>
        </p:txBody>
      </p:sp>
      <p:sp>
        <p:nvSpPr>
          <p:cNvPr id="288813" name="Text Box 45">
            <a:extLst>
              <a:ext uri="{FF2B5EF4-FFF2-40B4-BE49-F238E27FC236}">
                <a16:creationId xmlns:a16="http://schemas.microsoft.com/office/drawing/2014/main" xmlns="" id="{273A5B2C-8B21-43CB-8029-BEB25B3B189F}"/>
              </a:ext>
            </a:extLst>
          </p:cNvPr>
          <p:cNvSpPr txBox="1">
            <a:spLocks noChangeArrowheads="1"/>
          </p:cNvSpPr>
          <p:nvPr/>
        </p:nvSpPr>
        <p:spPr bwMode="auto">
          <a:xfrm>
            <a:off x="7207250" y="55626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b="0">
                <a:latin typeface="Times New Roman" panose="02020603050405020304" pitchFamily="18" charset="0"/>
                <a:cs typeface="Times New Roman" panose="02020603050405020304" pitchFamily="18" charset="0"/>
              </a:rPr>
              <a:t>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88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813"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xmlns="" id="{523677D8-1957-4212-86CD-06653DBFE01C}"/>
              </a:ext>
            </a:extLst>
          </p:cNvPr>
          <p:cNvSpPr>
            <a:spLocks noGrp="1" noChangeArrowheads="1"/>
          </p:cNvSpPr>
          <p:nvPr>
            <p:ph type="title"/>
          </p:nvPr>
        </p:nvSpPr>
        <p:spPr/>
        <p:txBody>
          <a:bodyPr/>
          <a:lstStyle/>
          <a:p>
            <a:pPr eaLnBrk="1" hangingPunct="1"/>
            <a:r>
              <a:rPr lang="en-US" altLang="en-US"/>
              <a:t>Unweighted vs. Weighted</a:t>
            </a:r>
          </a:p>
        </p:txBody>
      </p:sp>
      <p:pic>
        <p:nvPicPr>
          <p:cNvPr id="82947" name="Picture 3" descr="ScoringTree1">
            <a:extLst>
              <a:ext uri="{FF2B5EF4-FFF2-40B4-BE49-F238E27FC236}">
                <a16:creationId xmlns:a16="http://schemas.microsoft.com/office/drawing/2014/main" xmlns="" id="{8FD83500-C87F-4784-B954-3236D00614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590800"/>
            <a:ext cx="3108325"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Text Box 4">
            <a:extLst>
              <a:ext uri="{FF2B5EF4-FFF2-40B4-BE49-F238E27FC236}">
                <a16:creationId xmlns:a16="http://schemas.microsoft.com/office/drawing/2014/main" xmlns="" id="{5C2F7AE7-16A7-4512-BF10-3A1F65357891}"/>
              </a:ext>
            </a:extLst>
          </p:cNvPr>
          <p:cNvSpPr txBox="1">
            <a:spLocks noChangeArrowheads="1"/>
          </p:cNvSpPr>
          <p:nvPr/>
        </p:nvSpPr>
        <p:spPr bwMode="auto">
          <a:xfrm>
            <a:off x="3886200" y="2286000"/>
            <a:ext cx="495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0">
                <a:latin typeface="Times New Roman" panose="02020603050405020304" pitchFamily="18" charset="0"/>
                <a:cs typeface="Times New Roman" panose="02020603050405020304" pitchFamily="18" charset="0"/>
              </a:rPr>
              <a:t>Weighted Parsimony Scoring Matrix</a:t>
            </a:r>
          </a:p>
        </p:txBody>
      </p:sp>
      <p:graphicFrame>
        <p:nvGraphicFramePr>
          <p:cNvPr id="290823" name="Group 7">
            <a:extLst>
              <a:ext uri="{FF2B5EF4-FFF2-40B4-BE49-F238E27FC236}">
                <a16:creationId xmlns:a16="http://schemas.microsoft.com/office/drawing/2014/main" xmlns="" id="{8CBF8F50-727C-4A06-9C1D-502F3E5F8CDF}"/>
              </a:ext>
            </a:extLst>
          </p:cNvPr>
          <p:cNvGraphicFramePr>
            <a:graphicFrameLocks noGrp="1"/>
          </p:cNvGraphicFramePr>
          <p:nvPr>
            <p:extLst>
              <p:ext uri="{D42A27DB-BD31-4B8C-83A1-F6EECF244321}">
                <p14:modId xmlns:p14="http://schemas.microsoft.com/office/powerpoint/2010/main" val="272929780"/>
              </p:ext>
            </p:extLst>
          </p:nvPr>
        </p:nvGraphicFramePr>
        <p:xfrm>
          <a:off x="4495800" y="2819400"/>
          <a:ext cx="2819400" cy="2438400"/>
        </p:xfrm>
        <a:graphic>
          <a:graphicData uri="http://schemas.openxmlformats.org/drawingml/2006/table">
            <a:tbl>
              <a:tblPr firstRow="1"/>
              <a:tblGrid>
                <a:gridCol w="563563">
                  <a:extLst>
                    <a:ext uri="{9D8B030D-6E8A-4147-A177-3AD203B41FA5}">
                      <a16:colId xmlns:a16="http://schemas.microsoft.com/office/drawing/2014/main" xmlns="" val="20000"/>
                    </a:ext>
                  </a:extLst>
                </a:gridCol>
                <a:gridCol w="563562">
                  <a:extLst>
                    <a:ext uri="{9D8B030D-6E8A-4147-A177-3AD203B41FA5}">
                      <a16:colId xmlns:a16="http://schemas.microsoft.com/office/drawing/2014/main" xmlns="" val="20001"/>
                    </a:ext>
                  </a:extLst>
                </a:gridCol>
                <a:gridCol w="565150">
                  <a:extLst>
                    <a:ext uri="{9D8B030D-6E8A-4147-A177-3AD203B41FA5}">
                      <a16:colId xmlns:a16="http://schemas.microsoft.com/office/drawing/2014/main" xmlns="" val="20002"/>
                    </a:ext>
                  </a:extLst>
                </a:gridCol>
                <a:gridCol w="563563">
                  <a:extLst>
                    <a:ext uri="{9D8B030D-6E8A-4147-A177-3AD203B41FA5}">
                      <a16:colId xmlns:a16="http://schemas.microsoft.com/office/drawing/2014/main" xmlns="" val="20003"/>
                    </a:ext>
                  </a:extLst>
                </a:gridCol>
                <a:gridCol w="563562">
                  <a:extLst>
                    <a:ext uri="{9D8B030D-6E8A-4147-A177-3AD203B41FA5}">
                      <a16:colId xmlns:a16="http://schemas.microsoft.com/office/drawing/2014/main" xmlns="" val="20004"/>
                    </a:ext>
                  </a:extLst>
                </a:gridCol>
              </a:tblGrid>
              <a:tr h="330200">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30200">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30200">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30200">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G</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30200">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290861" name="Text Box 45">
            <a:extLst>
              <a:ext uri="{FF2B5EF4-FFF2-40B4-BE49-F238E27FC236}">
                <a16:creationId xmlns:a16="http://schemas.microsoft.com/office/drawing/2014/main" xmlns="" id="{472AB940-881A-4F68-881A-6C4A92E1C5C6}"/>
              </a:ext>
            </a:extLst>
          </p:cNvPr>
          <p:cNvSpPr txBox="1">
            <a:spLocks noChangeArrowheads="1"/>
          </p:cNvSpPr>
          <p:nvPr/>
        </p:nvSpPr>
        <p:spPr bwMode="auto">
          <a:xfrm>
            <a:off x="4191000" y="5638800"/>
            <a:ext cx="426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b="0">
                <a:latin typeface="Times New Roman" panose="02020603050405020304" pitchFamily="18" charset="0"/>
                <a:cs typeface="Times New Roman" panose="02020603050405020304" pitchFamily="18" charset="0"/>
              </a:rPr>
              <a:t>Weighted Parsimony Score: 22</a:t>
            </a:r>
          </a:p>
        </p:txBody>
      </p:sp>
      <p:pic>
        <p:nvPicPr>
          <p:cNvPr id="82988" name="Picture 46" descr="ScoringTreeWeighted">
            <a:extLst>
              <a:ext uri="{FF2B5EF4-FFF2-40B4-BE49-F238E27FC236}">
                <a16:creationId xmlns:a16="http://schemas.microsoft.com/office/drawing/2014/main" xmlns="" id="{2E36D192-D28A-4E07-9790-5E56CA84CC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788" y="2586038"/>
            <a:ext cx="3108325"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08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61"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xmlns="" id="{02784AD0-7383-4094-BF45-CA4DBAB051B3}"/>
              </a:ext>
            </a:extLst>
          </p:cNvPr>
          <p:cNvSpPr>
            <a:spLocks noGrp="1" noChangeArrowheads="1"/>
          </p:cNvSpPr>
          <p:nvPr>
            <p:ph type="title"/>
          </p:nvPr>
        </p:nvSpPr>
        <p:spPr/>
        <p:txBody>
          <a:bodyPr/>
          <a:lstStyle/>
          <a:p>
            <a:pPr eaLnBrk="1" hangingPunct="1"/>
            <a:r>
              <a:rPr lang="en-US" altLang="en-US" sz="3600"/>
              <a:t>Weighted Small Parsimony Problem: Formulation</a:t>
            </a:r>
          </a:p>
        </p:txBody>
      </p:sp>
      <p:sp>
        <p:nvSpPr>
          <p:cNvPr id="84995" name="Rectangle 3">
            <a:extLst>
              <a:ext uri="{FF2B5EF4-FFF2-40B4-BE49-F238E27FC236}">
                <a16:creationId xmlns:a16="http://schemas.microsoft.com/office/drawing/2014/main" xmlns="" id="{8312295A-BF8C-46EE-9787-797A65A53796}"/>
              </a:ext>
            </a:extLst>
          </p:cNvPr>
          <p:cNvSpPr>
            <a:spLocks noGrp="1" noChangeArrowheads="1"/>
          </p:cNvSpPr>
          <p:nvPr>
            <p:ph type="body" idx="1"/>
          </p:nvPr>
        </p:nvSpPr>
        <p:spPr>
          <a:xfrm>
            <a:off x="381000" y="1905000"/>
            <a:ext cx="8229600" cy="4530725"/>
          </a:xfrm>
        </p:spPr>
        <p:txBody>
          <a:bodyPr/>
          <a:lstStyle/>
          <a:p>
            <a:pPr eaLnBrk="1" hangingPunct="1"/>
            <a:r>
              <a:rPr lang="en-US" altLang="en-US" u="sng"/>
              <a:t>Input:</a:t>
            </a:r>
            <a:r>
              <a:rPr lang="en-US" altLang="en-US"/>
              <a:t> Tree </a:t>
            </a:r>
            <a:r>
              <a:rPr lang="en-US" altLang="en-US" i="1"/>
              <a:t>T</a:t>
            </a:r>
            <a:r>
              <a:rPr lang="en-US" altLang="en-US"/>
              <a:t> with each leaf labeled by a state and a </a:t>
            </a:r>
            <a:r>
              <a:rPr lang="en-US" altLang="en-US" i="1"/>
              <a:t>k</a:t>
            </a:r>
            <a:r>
              <a:rPr lang="en-US" altLang="en-US"/>
              <a:t> x</a:t>
            </a:r>
            <a:r>
              <a:rPr lang="en-US" altLang="en-US" i="1"/>
              <a:t> k</a:t>
            </a:r>
            <a:r>
              <a:rPr lang="en-US" altLang="en-US"/>
              <a:t> scoring matrix (</a:t>
            </a:r>
            <a:r>
              <a:rPr lang="en-US" altLang="en-US" i="1">
                <a:sym typeface="Symbol" panose="05050102010706020507" pitchFamily="18" charset="2"/>
              </a:rPr>
              <a:t></a:t>
            </a:r>
            <a:r>
              <a:rPr lang="en-US" altLang="en-US" i="1" baseline="-25000">
                <a:sym typeface="Symbol" panose="05050102010706020507" pitchFamily="18" charset="2"/>
              </a:rPr>
              <a:t>ij</a:t>
            </a:r>
            <a:r>
              <a:rPr lang="en-US" altLang="en-US">
                <a:sym typeface="Symbol" panose="05050102010706020507" pitchFamily="18" charset="2"/>
              </a:rPr>
              <a:t>), assuming the character has </a:t>
            </a:r>
            <a:r>
              <a:rPr lang="en-US" altLang="en-US" i="1">
                <a:sym typeface="Symbol" panose="05050102010706020507" pitchFamily="18" charset="2"/>
              </a:rPr>
              <a:t>k</a:t>
            </a:r>
            <a:r>
              <a:rPr lang="en-US" altLang="en-US">
                <a:sym typeface="Symbol" panose="05050102010706020507" pitchFamily="18" charset="2"/>
              </a:rPr>
              <a:t> states</a:t>
            </a:r>
            <a:endParaRPr lang="en-US" altLang="en-US"/>
          </a:p>
          <a:p>
            <a:pPr eaLnBrk="1" hangingPunct="1"/>
            <a:endParaRPr lang="en-US" altLang="en-US" u="sng"/>
          </a:p>
          <a:p>
            <a:pPr eaLnBrk="1" hangingPunct="1"/>
            <a:r>
              <a:rPr lang="en-US" altLang="en-US" u="sng"/>
              <a:t>Output:</a:t>
            </a:r>
            <a:r>
              <a:rPr lang="en-US" altLang="en-US"/>
              <a:t> Labeling of each internal vertex of the tree </a:t>
            </a:r>
            <a:r>
              <a:rPr lang="en-US" altLang="en-US" i="1"/>
              <a:t>T</a:t>
            </a:r>
            <a:r>
              <a:rPr lang="en-US" altLang="en-US"/>
              <a:t> with a state minimizing the total weighted parsimony score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042" name="Rectangle 4">
            <a:extLst>
              <a:ext uri="{FF2B5EF4-FFF2-40B4-BE49-F238E27FC236}">
                <a16:creationId xmlns:a16="http://schemas.microsoft.com/office/drawing/2014/main" xmlns="" id="{FBB91C4F-50E7-4B6F-A6E5-75A9E280B38E}"/>
              </a:ext>
            </a:extLst>
          </p:cNvPr>
          <p:cNvSpPr>
            <a:spLocks noGrp="1" noChangeArrowheads="1"/>
          </p:cNvSpPr>
          <p:nvPr>
            <p:ph type="title"/>
          </p:nvPr>
        </p:nvSpPr>
        <p:spPr>
          <a:noFill/>
        </p:spPr>
        <p:txBody>
          <a:bodyPr/>
          <a:lstStyle/>
          <a:p>
            <a:pPr eaLnBrk="1" hangingPunct="1"/>
            <a:r>
              <a:rPr lang="en-US" altLang="en-US"/>
              <a:t>Sankoff’s Algorithm</a:t>
            </a:r>
          </a:p>
        </p:txBody>
      </p:sp>
      <p:sp>
        <p:nvSpPr>
          <p:cNvPr id="87043" name="Rectangle 5">
            <a:extLst>
              <a:ext uri="{FF2B5EF4-FFF2-40B4-BE49-F238E27FC236}">
                <a16:creationId xmlns:a16="http://schemas.microsoft.com/office/drawing/2014/main" xmlns="" id="{8FA2613B-8C72-4BAF-9B3B-58A1A9FDF841}"/>
              </a:ext>
            </a:extLst>
          </p:cNvPr>
          <p:cNvSpPr>
            <a:spLocks noGrp="1" noChangeArrowheads="1"/>
          </p:cNvSpPr>
          <p:nvPr>
            <p:ph type="body" sz="half" idx="1"/>
          </p:nvPr>
        </p:nvSpPr>
        <p:spPr>
          <a:xfrm>
            <a:off x="457200" y="1371600"/>
            <a:ext cx="4038600" cy="4530725"/>
          </a:xfrm>
          <a:noFill/>
        </p:spPr>
        <p:txBody>
          <a:bodyPr/>
          <a:lstStyle/>
          <a:p>
            <a:pPr eaLnBrk="1" hangingPunct="1"/>
            <a:r>
              <a:rPr lang="en-US" altLang="en-US" sz="2400"/>
              <a:t>Consider each state at a node and check every state of each child to determine the minimum score under the given state</a:t>
            </a:r>
          </a:p>
          <a:p>
            <a:pPr eaLnBrk="1" hangingPunct="1"/>
            <a:r>
              <a:rPr lang="en-US" altLang="en-US" sz="2400"/>
              <a:t>An example</a:t>
            </a:r>
          </a:p>
        </p:txBody>
      </p:sp>
      <p:graphicFrame>
        <p:nvGraphicFramePr>
          <p:cNvPr id="87044" name="Object 6">
            <a:extLst>
              <a:ext uri="{FF2B5EF4-FFF2-40B4-BE49-F238E27FC236}">
                <a16:creationId xmlns:a16="http://schemas.microsoft.com/office/drawing/2014/main" xmlns="" id="{74B91B3E-F85D-4D8F-9862-12FA6EA7CF2C}"/>
              </a:ext>
            </a:extLst>
          </p:cNvPr>
          <p:cNvGraphicFramePr>
            <a:graphicFrameLocks noChangeAspect="1"/>
          </p:cNvGraphicFramePr>
          <p:nvPr/>
        </p:nvGraphicFramePr>
        <p:xfrm>
          <a:off x="4953000" y="1295400"/>
          <a:ext cx="3132138" cy="4724400"/>
        </p:xfrm>
        <a:graphic>
          <a:graphicData uri="http://schemas.openxmlformats.org/presentationml/2006/ole">
            <mc:AlternateContent xmlns:mc="http://schemas.openxmlformats.org/markup-compatibility/2006">
              <mc:Choice xmlns:v="urn:schemas-microsoft-com:vml" Requires="v">
                <p:oleObj spid="_x0000_s87054" name="Bitmap Image" r:id="rId3" imgW="4029637" imgH="6076190" progId="Paint.Picture">
                  <p:embed/>
                </p:oleObj>
              </mc:Choice>
              <mc:Fallback>
                <p:oleObj name="Bitmap Image" r:id="rId3" imgW="4029637" imgH="6076190" progId="Paint.Picture">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295400"/>
                        <a:ext cx="3132138"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7045" name="Object 7">
            <a:extLst>
              <a:ext uri="{FF2B5EF4-FFF2-40B4-BE49-F238E27FC236}">
                <a16:creationId xmlns:a16="http://schemas.microsoft.com/office/drawing/2014/main" xmlns="" id="{B6A0C98E-E796-40C7-9F56-6E739AC3F2BB}"/>
              </a:ext>
            </a:extLst>
          </p:cNvPr>
          <p:cNvGraphicFramePr>
            <a:graphicFrameLocks noChangeAspect="1"/>
          </p:cNvGraphicFramePr>
          <p:nvPr/>
        </p:nvGraphicFramePr>
        <p:xfrm>
          <a:off x="1066800" y="4038600"/>
          <a:ext cx="2286000" cy="1577975"/>
        </p:xfrm>
        <a:graphic>
          <a:graphicData uri="http://schemas.openxmlformats.org/presentationml/2006/ole">
            <mc:AlternateContent xmlns:mc="http://schemas.openxmlformats.org/markup-compatibility/2006">
              <mc:Choice xmlns:v="urn:schemas-microsoft-com:vml" Requires="v">
                <p:oleObj spid="_x0000_s87055" name="Bitmap Image" r:id="rId5" imgW="1504762" imgH="1038370" progId="Paint.Picture">
                  <p:embed/>
                </p:oleObj>
              </mc:Choice>
              <mc:Fallback>
                <p:oleObj name="Bitmap Image" r:id="rId5" imgW="1504762" imgH="1038370" progId="Paint.Picture">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4038600"/>
                        <a:ext cx="2286000" cy="157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xmlns="" id="{E890A24F-D6C3-43AE-AB39-336D9488E583}"/>
              </a:ext>
            </a:extLst>
          </p:cNvPr>
          <p:cNvSpPr>
            <a:spLocks noGrp="1" noChangeArrowheads="1"/>
          </p:cNvSpPr>
          <p:nvPr>
            <p:ph type="title"/>
          </p:nvPr>
        </p:nvSpPr>
        <p:spPr>
          <a:xfrm>
            <a:off x="609600" y="838200"/>
            <a:ext cx="8229600" cy="884238"/>
          </a:xfrm>
        </p:spPr>
        <p:txBody>
          <a:bodyPr/>
          <a:lstStyle/>
          <a:p>
            <a:pPr eaLnBrk="1" hangingPunct="1"/>
            <a:r>
              <a:rPr lang="en-US" altLang="en-US" sz="3200"/>
              <a:t>Sankoff Algorithm: Dynamic Programming</a:t>
            </a:r>
          </a:p>
        </p:txBody>
      </p:sp>
      <p:sp>
        <p:nvSpPr>
          <p:cNvPr id="88067" name="Rectangle 3">
            <a:extLst>
              <a:ext uri="{FF2B5EF4-FFF2-40B4-BE49-F238E27FC236}">
                <a16:creationId xmlns:a16="http://schemas.microsoft.com/office/drawing/2014/main" xmlns="" id="{6FAE19BA-324C-49E0-ACC9-A3C72A0C0222}"/>
              </a:ext>
            </a:extLst>
          </p:cNvPr>
          <p:cNvSpPr>
            <a:spLocks noGrp="1" noChangeArrowheads="1"/>
          </p:cNvSpPr>
          <p:nvPr>
            <p:ph type="body" idx="1"/>
          </p:nvPr>
        </p:nvSpPr>
        <p:spPr>
          <a:xfrm>
            <a:off x="457200" y="1981200"/>
            <a:ext cx="8229600" cy="4530725"/>
          </a:xfrm>
        </p:spPr>
        <p:txBody>
          <a:bodyPr/>
          <a:lstStyle/>
          <a:p>
            <a:pPr eaLnBrk="1" hangingPunct="1"/>
            <a:r>
              <a:rPr lang="en-US" altLang="en-US"/>
              <a:t>Calculate and keep track of the score for every possible label/state at each vertex</a:t>
            </a:r>
          </a:p>
          <a:p>
            <a:pPr marL="742950" lvl="1" indent="-285750" eaLnBrk="1" hangingPunct="1"/>
            <a:r>
              <a:rPr lang="en-US" altLang="en-US" i="1"/>
              <a:t>s</a:t>
            </a:r>
            <a:r>
              <a:rPr lang="en-US" altLang="en-US" i="1" baseline="-25000"/>
              <a:t>t</a:t>
            </a:r>
            <a:r>
              <a:rPr lang="en-US" altLang="en-US"/>
              <a:t>(</a:t>
            </a:r>
            <a:r>
              <a:rPr lang="en-US" altLang="en-US" i="1"/>
              <a:t>v</a:t>
            </a:r>
            <a:r>
              <a:rPr lang="en-US" altLang="en-US"/>
              <a:t>) = minimum parsimony score of the </a:t>
            </a:r>
            <a:r>
              <a:rPr lang="en-US" altLang="en-US" b="1"/>
              <a:t>subtree</a:t>
            </a:r>
            <a:r>
              <a:rPr lang="en-US" altLang="en-US"/>
              <a:t> rooted at vertex </a:t>
            </a:r>
            <a:r>
              <a:rPr lang="en-US" altLang="en-US" i="1"/>
              <a:t>v</a:t>
            </a:r>
            <a:r>
              <a:rPr lang="en-US" altLang="en-US"/>
              <a:t> if </a:t>
            </a:r>
            <a:r>
              <a:rPr lang="en-US" altLang="en-US" i="1"/>
              <a:t>v</a:t>
            </a:r>
            <a:r>
              <a:rPr lang="en-US" altLang="en-US"/>
              <a:t> has state </a:t>
            </a:r>
            <a:r>
              <a:rPr lang="en-US" altLang="en-US" i="1"/>
              <a:t>t</a:t>
            </a:r>
          </a:p>
          <a:p>
            <a:pPr eaLnBrk="1" hangingPunct="1"/>
            <a:r>
              <a:rPr lang="en-US" altLang="en-US"/>
              <a:t>The score at each vertex is based on scores of its children:</a:t>
            </a:r>
          </a:p>
          <a:p>
            <a:pPr marL="742950" lvl="1" indent="-285750" eaLnBrk="1" hangingPunct="1"/>
            <a:r>
              <a:rPr lang="en-US" altLang="en-US" sz="2800" i="1"/>
              <a:t>s</a:t>
            </a:r>
            <a:r>
              <a:rPr lang="en-US" altLang="en-US" sz="2800" i="1" baseline="-25000"/>
              <a:t>t</a:t>
            </a:r>
            <a:r>
              <a:rPr lang="en-US" altLang="en-US" sz="2800"/>
              <a:t>(</a:t>
            </a:r>
            <a:r>
              <a:rPr lang="en-US" altLang="en-US" sz="2800" b="1" i="1"/>
              <a:t>parent</a:t>
            </a:r>
            <a:r>
              <a:rPr lang="en-US" altLang="en-US" sz="2800"/>
              <a:t>) = min</a:t>
            </a:r>
            <a:r>
              <a:rPr lang="en-US" altLang="en-US" sz="2800" i="1" baseline="-25000"/>
              <a:t>i</a:t>
            </a:r>
            <a:r>
              <a:rPr lang="en-US" altLang="en-US" sz="2800"/>
              <a:t> {</a:t>
            </a:r>
            <a:r>
              <a:rPr lang="en-US" altLang="en-US" sz="2800" i="1"/>
              <a:t>s</a:t>
            </a:r>
            <a:r>
              <a:rPr lang="en-US" altLang="en-US" sz="2800" i="1" baseline="-25000"/>
              <a:t>i</a:t>
            </a:r>
            <a:r>
              <a:rPr lang="en-US" altLang="en-US" sz="2800"/>
              <a:t>( </a:t>
            </a:r>
            <a:r>
              <a:rPr lang="en-US" altLang="en-US" sz="2800" b="1" i="1"/>
              <a:t>left child</a:t>
            </a:r>
            <a:r>
              <a:rPr lang="en-US" altLang="en-US" sz="2800" i="1"/>
              <a:t> </a:t>
            </a:r>
            <a:r>
              <a:rPr lang="en-US" altLang="en-US" sz="2800"/>
              <a:t>)   + </a:t>
            </a:r>
            <a:r>
              <a:rPr lang="en-US" altLang="en-US" sz="2800" i="1">
                <a:sym typeface="Symbol" panose="05050102010706020507" pitchFamily="18" charset="2"/>
              </a:rPr>
              <a:t></a:t>
            </a:r>
            <a:r>
              <a:rPr lang="en-US" altLang="en-US" sz="2800" i="1" baseline="-25000">
                <a:sym typeface="Symbol" panose="05050102010706020507" pitchFamily="18" charset="2"/>
              </a:rPr>
              <a:t>i, t</a:t>
            </a:r>
            <a:r>
              <a:rPr lang="en-US" altLang="en-US" sz="2800">
                <a:sym typeface="Symbol" panose="05050102010706020507" pitchFamily="18" charset="2"/>
              </a:rPr>
              <a:t>} + </a:t>
            </a:r>
          </a:p>
          <a:p>
            <a:pPr marL="742950" lvl="1" indent="-285750" eaLnBrk="1" hangingPunct="1">
              <a:buFontTx/>
              <a:buNone/>
            </a:pPr>
            <a:r>
              <a:rPr lang="en-US" altLang="en-US" sz="2800">
                <a:sym typeface="Symbol" panose="05050102010706020507" pitchFamily="18" charset="2"/>
              </a:rPr>
              <a:t>                      min</a:t>
            </a:r>
            <a:r>
              <a:rPr lang="en-US" altLang="en-US" sz="2800" i="1" baseline="-25000">
                <a:sym typeface="Symbol" panose="05050102010706020507" pitchFamily="18" charset="2"/>
              </a:rPr>
              <a:t>j  </a:t>
            </a:r>
            <a:r>
              <a:rPr lang="en-US" altLang="en-US" sz="2800">
                <a:sym typeface="Symbol" panose="05050102010706020507" pitchFamily="18" charset="2"/>
              </a:rPr>
              <a:t>{</a:t>
            </a:r>
            <a:r>
              <a:rPr lang="en-US" altLang="en-US" sz="2800" i="1">
                <a:sym typeface="Symbol" panose="05050102010706020507" pitchFamily="18" charset="2"/>
              </a:rPr>
              <a:t>s</a:t>
            </a:r>
            <a:r>
              <a:rPr lang="en-US" altLang="en-US" sz="2800" i="1" baseline="-25000">
                <a:sym typeface="Symbol" panose="05050102010706020507" pitchFamily="18" charset="2"/>
              </a:rPr>
              <a:t>j</a:t>
            </a:r>
            <a:r>
              <a:rPr lang="en-US" altLang="en-US" sz="2800">
                <a:sym typeface="Symbol" panose="05050102010706020507" pitchFamily="18" charset="2"/>
              </a:rPr>
              <a:t>( </a:t>
            </a:r>
            <a:r>
              <a:rPr lang="en-US" altLang="en-US" sz="2800" b="1" i="1">
                <a:sym typeface="Symbol" panose="05050102010706020507" pitchFamily="18" charset="2"/>
              </a:rPr>
              <a:t>right child</a:t>
            </a:r>
            <a:r>
              <a:rPr lang="en-US" altLang="en-US" sz="2800" i="1">
                <a:sym typeface="Symbol" panose="05050102010706020507" pitchFamily="18" charset="2"/>
              </a:rPr>
              <a:t> </a:t>
            </a:r>
            <a:r>
              <a:rPr lang="en-US" altLang="en-US" sz="2800">
                <a:sym typeface="Symbol" panose="05050102010706020507" pitchFamily="18" charset="2"/>
              </a:rPr>
              <a:t>) + </a:t>
            </a:r>
            <a:r>
              <a:rPr lang="en-US" altLang="en-US" sz="2800" i="1">
                <a:sym typeface="Symbol" panose="05050102010706020507" pitchFamily="18" charset="2"/>
              </a:rPr>
              <a:t></a:t>
            </a:r>
            <a:r>
              <a:rPr lang="en-US" altLang="en-US" sz="2800" i="1" baseline="-25000">
                <a:sym typeface="Symbol" panose="05050102010706020507" pitchFamily="18" charset="2"/>
              </a:rPr>
              <a:t>j, t</a:t>
            </a:r>
            <a:r>
              <a:rPr lang="en-US" altLang="en-US" sz="2800">
                <a:sym typeface="Symbol" panose="05050102010706020507" pitchFamily="18" charset="2"/>
              </a:rPr>
              <a:t>}</a:t>
            </a:r>
            <a:endParaRPr lang="en-US" altLang="en-US" sz="280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Sankoff0">
            <a:extLst>
              <a:ext uri="{FF2B5EF4-FFF2-40B4-BE49-F238E27FC236}">
                <a16:creationId xmlns:a16="http://schemas.microsoft.com/office/drawing/2014/main" xmlns="" id="{5C7217F7-BE50-41A9-9407-CD5A1EA86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276600"/>
            <a:ext cx="8053388" cy="330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Rectangle 3">
            <a:extLst>
              <a:ext uri="{FF2B5EF4-FFF2-40B4-BE49-F238E27FC236}">
                <a16:creationId xmlns:a16="http://schemas.microsoft.com/office/drawing/2014/main" xmlns="" id="{977CF593-EB57-4AE7-AB1E-73889D510766}"/>
              </a:ext>
            </a:extLst>
          </p:cNvPr>
          <p:cNvSpPr>
            <a:spLocks noGrp="1" noChangeArrowheads="1"/>
          </p:cNvSpPr>
          <p:nvPr>
            <p:ph type="title"/>
          </p:nvPr>
        </p:nvSpPr>
        <p:spPr/>
        <p:txBody>
          <a:bodyPr/>
          <a:lstStyle/>
          <a:p>
            <a:pPr eaLnBrk="1" hangingPunct="1"/>
            <a:r>
              <a:rPr lang="en-US" altLang="en-US"/>
              <a:t>Sankoff Algorithm (cont.)</a:t>
            </a:r>
          </a:p>
        </p:txBody>
      </p:sp>
      <p:sp>
        <p:nvSpPr>
          <p:cNvPr id="90116" name="Rectangle 4">
            <a:extLst>
              <a:ext uri="{FF2B5EF4-FFF2-40B4-BE49-F238E27FC236}">
                <a16:creationId xmlns:a16="http://schemas.microsoft.com/office/drawing/2014/main" xmlns="" id="{689B80AB-73D9-4DC7-9EA3-AD02F8814725}"/>
              </a:ext>
            </a:extLst>
          </p:cNvPr>
          <p:cNvSpPr>
            <a:spLocks noGrp="1" noChangeArrowheads="1"/>
          </p:cNvSpPr>
          <p:nvPr>
            <p:ph type="body" idx="1"/>
          </p:nvPr>
        </p:nvSpPr>
        <p:spPr/>
        <p:txBody>
          <a:bodyPr/>
          <a:lstStyle/>
          <a:p>
            <a:pPr eaLnBrk="1" hangingPunct="1"/>
            <a:r>
              <a:rPr lang="en-US" altLang="en-US"/>
              <a:t>Begin at leaves:</a:t>
            </a:r>
          </a:p>
          <a:p>
            <a:pPr marL="742950" lvl="1" indent="-285750" eaLnBrk="1" hangingPunct="1"/>
            <a:r>
              <a:rPr lang="en-US" altLang="en-US"/>
              <a:t>If leaf has the state in question, score is 0</a:t>
            </a:r>
          </a:p>
          <a:p>
            <a:pPr marL="742950" lvl="1" indent="-285750" eaLnBrk="1" hangingPunct="1"/>
            <a:r>
              <a:rPr lang="en-US" altLang="en-US"/>
              <a:t>Else, score is </a:t>
            </a:r>
            <a:r>
              <a:rPr lang="en-US" altLang="en-US">
                <a:sym typeface="Symbol" panose="05050102010706020507" pitchFamily="18" charset="2"/>
              </a:rPr>
              <a:t></a:t>
            </a:r>
            <a:endParaRPr lang="en-US" altLang="en-US"/>
          </a:p>
        </p:txBody>
      </p:sp>
      <p:sp>
        <p:nvSpPr>
          <p:cNvPr id="296965" name="Rectangle 5">
            <a:extLst>
              <a:ext uri="{FF2B5EF4-FFF2-40B4-BE49-F238E27FC236}">
                <a16:creationId xmlns:a16="http://schemas.microsoft.com/office/drawing/2014/main" xmlns="" id="{16DB24D5-01B8-4DF4-8534-7B5024AA15D3}"/>
              </a:ext>
            </a:extLst>
          </p:cNvPr>
          <p:cNvSpPr>
            <a:spLocks noChangeArrowheads="1"/>
          </p:cNvSpPr>
          <p:nvPr/>
        </p:nvSpPr>
        <p:spPr bwMode="auto">
          <a:xfrm>
            <a:off x="1295400" y="4114800"/>
            <a:ext cx="3505200" cy="2514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69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SankoffLeftBottom1">
            <a:extLst>
              <a:ext uri="{FF2B5EF4-FFF2-40B4-BE49-F238E27FC236}">
                <a16:creationId xmlns:a16="http://schemas.microsoft.com/office/drawing/2014/main" xmlns="" id="{0D2877A3-D943-4CEF-AEAC-6045488DC2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352800"/>
            <a:ext cx="5268913"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Rectangle 3">
            <a:extLst>
              <a:ext uri="{FF2B5EF4-FFF2-40B4-BE49-F238E27FC236}">
                <a16:creationId xmlns:a16="http://schemas.microsoft.com/office/drawing/2014/main" xmlns="" id="{117DA342-4A0D-4F87-ADF9-3B2113E0DA5D}"/>
              </a:ext>
            </a:extLst>
          </p:cNvPr>
          <p:cNvSpPr>
            <a:spLocks noGrp="1" noChangeArrowheads="1"/>
          </p:cNvSpPr>
          <p:nvPr>
            <p:ph type="title"/>
          </p:nvPr>
        </p:nvSpPr>
        <p:spPr/>
        <p:txBody>
          <a:bodyPr/>
          <a:lstStyle/>
          <a:p>
            <a:pPr eaLnBrk="1" hangingPunct="1"/>
            <a:r>
              <a:rPr lang="en-US" altLang="en-US"/>
              <a:t>Sankoff Algorithm (cont.)</a:t>
            </a:r>
          </a:p>
        </p:txBody>
      </p:sp>
      <p:pic>
        <p:nvPicPr>
          <p:cNvPr id="299012" name="Picture 4" descr="Scoring Matrix">
            <a:extLst>
              <a:ext uri="{FF2B5EF4-FFF2-40B4-BE49-F238E27FC236}">
                <a16:creationId xmlns:a16="http://schemas.microsoft.com/office/drawing/2014/main" xmlns="" id="{A72712AF-EAB2-441E-998A-AB5057EA0F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286000"/>
            <a:ext cx="26670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9013" name="Text Box 5">
            <a:extLst>
              <a:ext uri="{FF2B5EF4-FFF2-40B4-BE49-F238E27FC236}">
                <a16:creationId xmlns:a16="http://schemas.microsoft.com/office/drawing/2014/main" xmlns="" id="{F6358B59-422C-4E95-BD8A-170CA8ADD0A5}"/>
              </a:ext>
            </a:extLst>
          </p:cNvPr>
          <p:cNvSpPr txBox="1">
            <a:spLocks noChangeArrowheads="1"/>
          </p:cNvSpPr>
          <p:nvPr/>
        </p:nvSpPr>
        <p:spPr bwMode="auto">
          <a:xfrm>
            <a:off x="3810000" y="2133600"/>
            <a:ext cx="4495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tx1"/>
                </a:solidFill>
                <a:latin typeface="Arial" panose="020B0604020202020204" pitchFamily="34" charset="0"/>
                <a:cs typeface="Arial" panose="020B0604020202020204" pitchFamily="34" charset="0"/>
              </a:defRPr>
            </a:lvl1pPr>
            <a:lvl2pPr>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lvl="1" eaLnBrk="1" hangingPunct="1">
              <a:lnSpc>
                <a:spcPct val="90000"/>
              </a:lnSpc>
              <a:spcBef>
                <a:spcPct val="20000"/>
              </a:spcBef>
              <a:buClr>
                <a:schemeClr val="accent2"/>
              </a:buClr>
              <a:buSzPct val="55000"/>
              <a:buFont typeface="Wingdings" panose="05000000000000000000" pitchFamily="2" charset="2"/>
              <a:buNone/>
            </a:pPr>
            <a:r>
              <a:rPr lang="en-US" altLang="en-US" sz="2800" b="0" i="1">
                <a:latin typeface="Times New Roman" panose="02020603050405020304" pitchFamily="18" charset="0"/>
                <a:cs typeface="Times New Roman" panose="02020603050405020304" pitchFamily="18" charset="0"/>
              </a:rPr>
              <a:t>s</a:t>
            </a:r>
            <a:r>
              <a:rPr lang="en-US" altLang="en-US" sz="2800" b="0" i="1" baseline="-25000">
                <a:latin typeface="Times New Roman" panose="02020603050405020304" pitchFamily="18" charset="0"/>
                <a:cs typeface="Times New Roman" panose="02020603050405020304" pitchFamily="18" charset="0"/>
              </a:rPr>
              <a:t>t</a:t>
            </a:r>
            <a:r>
              <a:rPr lang="en-US" altLang="en-US" sz="2800" b="0">
                <a:latin typeface="Times New Roman" panose="02020603050405020304" pitchFamily="18" charset="0"/>
                <a:cs typeface="Times New Roman" panose="02020603050405020304" pitchFamily="18" charset="0"/>
              </a:rPr>
              <a:t>(</a:t>
            </a:r>
            <a:r>
              <a:rPr lang="en-US" altLang="en-US" sz="2800" b="0" i="1">
                <a:latin typeface="Times New Roman" panose="02020603050405020304" pitchFamily="18" charset="0"/>
                <a:cs typeface="Times New Roman" panose="02020603050405020304" pitchFamily="18" charset="0"/>
              </a:rPr>
              <a:t>v</a:t>
            </a:r>
            <a:r>
              <a:rPr lang="en-US" altLang="en-US" sz="2800" b="0">
                <a:latin typeface="Times New Roman" panose="02020603050405020304" pitchFamily="18" charset="0"/>
                <a:cs typeface="Times New Roman" panose="02020603050405020304" pitchFamily="18" charset="0"/>
              </a:rPr>
              <a:t>) = min</a:t>
            </a:r>
            <a:r>
              <a:rPr lang="en-US" altLang="en-US" sz="2800" b="0" i="1" baseline="-25000">
                <a:latin typeface="Times New Roman" panose="02020603050405020304" pitchFamily="18" charset="0"/>
                <a:cs typeface="Times New Roman" panose="02020603050405020304" pitchFamily="18" charset="0"/>
              </a:rPr>
              <a:t>i</a:t>
            </a:r>
            <a:r>
              <a:rPr lang="en-US" altLang="en-US" sz="2800" b="0">
                <a:latin typeface="Times New Roman" panose="02020603050405020304" pitchFamily="18" charset="0"/>
                <a:cs typeface="Times New Roman" panose="02020603050405020304" pitchFamily="18" charset="0"/>
              </a:rPr>
              <a:t> {</a:t>
            </a:r>
            <a:r>
              <a:rPr lang="en-US" altLang="en-US" sz="2800" b="0" i="1">
                <a:latin typeface="Times New Roman" panose="02020603050405020304" pitchFamily="18" charset="0"/>
                <a:cs typeface="Times New Roman" panose="02020603050405020304" pitchFamily="18" charset="0"/>
              </a:rPr>
              <a:t>s</a:t>
            </a:r>
            <a:r>
              <a:rPr lang="en-US" altLang="en-US" sz="2800" b="0" i="1" baseline="-25000">
                <a:latin typeface="Times New Roman" panose="02020603050405020304" pitchFamily="18" charset="0"/>
                <a:cs typeface="Times New Roman" panose="02020603050405020304" pitchFamily="18" charset="0"/>
              </a:rPr>
              <a:t>i</a:t>
            </a:r>
            <a:r>
              <a:rPr lang="en-US" altLang="en-US" sz="2800" b="0">
                <a:latin typeface="Times New Roman" panose="02020603050405020304" pitchFamily="18" charset="0"/>
                <a:cs typeface="Times New Roman" panose="02020603050405020304" pitchFamily="18" charset="0"/>
              </a:rPr>
              <a:t>(</a:t>
            </a:r>
            <a:r>
              <a:rPr lang="en-US" altLang="en-US" sz="2800" b="0" i="1">
                <a:latin typeface="Times New Roman" panose="02020603050405020304" pitchFamily="18" charset="0"/>
                <a:cs typeface="Times New Roman" panose="02020603050405020304" pitchFamily="18" charset="0"/>
              </a:rPr>
              <a:t>u</a:t>
            </a:r>
            <a:r>
              <a:rPr lang="en-US" altLang="en-US" sz="2800" b="0">
                <a:latin typeface="Times New Roman" panose="02020603050405020304" pitchFamily="18" charset="0"/>
                <a:cs typeface="Times New Roman" panose="02020603050405020304" pitchFamily="18" charset="0"/>
              </a:rPr>
              <a:t>) + </a:t>
            </a:r>
            <a:r>
              <a:rPr lang="en-US" altLang="en-US" sz="2800" b="0" i="1">
                <a:latin typeface="Times New Roman" panose="02020603050405020304" pitchFamily="18" charset="0"/>
                <a:cs typeface="Times New Roman" panose="02020603050405020304" pitchFamily="18" charset="0"/>
                <a:sym typeface="Symbol" panose="05050102010706020507" pitchFamily="18" charset="2"/>
              </a:rPr>
              <a:t></a:t>
            </a:r>
            <a:r>
              <a:rPr lang="en-US" altLang="en-US" sz="2800" b="0" i="1" baseline="-25000">
                <a:latin typeface="Times New Roman" panose="02020603050405020304" pitchFamily="18" charset="0"/>
                <a:cs typeface="Times New Roman" panose="02020603050405020304" pitchFamily="18" charset="0"/>
                <a:sym typeface="Symbol" panose="05050102010706020507" pitchFamily="18" charset="2"/>
              </a:rPr>
              <a:t>i, t</a:t>
            </a:r>
            <a:r>
              <a:rPr lang="en-US" altLang="en-US" sz="2800" b="0">
                <a:latin typeface="Times New Roman" panose="02020603050405020304" pitchFamily="18" charset="0"/>
                <a:cs typeface="Times New Roman" panose="02020603050405020304" pitchFamily="18" charset="0"/>
                <a:sym typeface="Symbol" panose="05050102010706020507" pitchFamily="18" charset="2"/>
              </a:rPr>
              <a:t>} + min</a:t>
            </a:r>
            <a:r>
              <a:rPr lang="en-US" altLang="en-US" sz="2800" b="0" i="1" baseline="-25000">
                <a:latin typeface="Times New Roman" panose="02020603050405020304" pitchFamily="18" charset="0"/>
                <a:cs typeface="Times New Roman" panose="02020603050405020304" pitchFamily="18" charset="0"/>
                <a:sym typeface="Symbol" panose="05050102010706020507" pitchFamily="18" charset="2"/>
              </a:rPr>
              <a:t>j </a:t>
            </a:r>
            <a:r>
              <a:rPr lang="en-US" altLang="en-US" sz="2800" b="0">
                <a:latin typeface="Times New Roman" panose="02020603050405020304" pitchFamily="18" charset="0"/>
                <a:cs typeface="Times New Roman" panose="02020603050405020304" pitchFamily="18" charset="0"/>
                <a:sym typeface="Symbol" panose="05050102010706020507" pitchFamily="18" charset="2"/>
              </a:rPr>
              <a:t>{</a:t>
            </a:r>
            <a:r>
              <a:rPr lang="en-US" altLang="en-US" sz="2800" b="0" i="1">
                <a:latin typeface="Times New Roman" panose="02020603050405020304" pitchFamily="18" charset="0"/>
                <a:cs typeface="Times New Roman" panose="02020603050405020304" pitchFamily="18" charset="0"/>
                <a:sym typeface="Symbol" panose="05050102010706020507" pitchFamily="18" charset="2"/>
              </a:rPr>
              <a:t>s</a:t>
            </a:r>
            <a:r>
              <a:rPr lang="en-US" altLang="en-US" sz="3200" b="0" i="1" baseline="-25000">
                <a:latin typeface="Times New Roman" panose="02020603050405020304" pitchFamily="18" charset="0"/>
                <a:cs typeface="Times New Roman" panose="02020603050405020304" pitchFamily="18" charset="0"/>
                <a:sym typeface="Symbol" panose="05050102010706020507" pitchFamily="18" charset="2"/>
              </a:rPr>
              <a:t>j</a:t>
            </a:r>
            <a:r>
              <a:rPr lang="en-US" altLang="en-US" sz="3200" b="0">
                <a:latin typeface="Times New Roman" panose="02020603050405020304" pitchFamily="18" charset="0"/>
                <a:cs typeface="Times New Roman" panose="02020603050405020304" pitchFamily="18" charset="0"/>
                <a:sym typeface="Symbol" panose="05050102010706020507" pitchFamily="18" charset="2"/>
              </a:rPr>
              <a:t>(</a:t>
            </a:r>
            <a:r>
              <a:rPr lang="en-US" altLang="en-US" sz="3200" b="0" i="1">
                <a:latin typeface="Times New Roman" panose="02020603050405020304" pitchFamily="18" charset="0"/>
                <a:cs typeface="Times New Roman" panose="02020603050405020304" pitchFamily="18" charset="0"/>
                <a:sym typeface="Symbol" panose="05050102010706020507" pitchFamily="18" charset="2"/>
              </a:rPr>
              <a:t>w</a:t>
            </a:r>
            <a:r>
              <a:rPr lang="en-US" altLang="en-US" sz="3200" b="0">
                <a:latin typeface="Times New Roman" panose="02020603050405020304" pitchFamily="18" charset="0"/>
                <a:cs typeface="Times New Roman" panose="02020603050405020304" pitchFamily="18" charset="0"/>
                <a:sym typeface="Symbol" panose="05050102010706020507" pitchFamily="18" charset="2"/>
              </a:rPr>
              <a:t>) + </a:t>
            </a:r>
            <a:r>
              <a:rPr lang="en-US" altLang="en-US" sz="3200" b="0" i="1">
                <a:latin typeface="Times New Roman" panose="02020603050405020304" pitchFamily="18" charset="0"/>
                <a:cs typeface="Times New Roman" panose="02020603050405020304" pitchFamily="18" charset="0"/>
                <a:sym typeface="Symbol" panose="05050102010706020507" pitchFamily="18" charset="2"/>
              </a:rPr>
              <a:t></a:t>
            </a:r>
            <a:r>
              <a:rPr lang="en-US" altLang="en-US" sz="3200" b="0" i="1" baseline="-25000">
                <a:latin typeface="Times New Roman" panose="02020603050405020304" pitchFamily="18" charset="0"/>
                <a:cs typeface="Times New Roman" panose="02020603050405020304" pitchFamily="18" charset="0"/>
                <a:sym typeface="Symbol" panose="05050102010706020507" pitchFamily="18" charset="2"/>
              </a:rPr>
              <a:t>j, t</a:t>
            </a:r>
            <a:r>
              <a:rPr lang="en-US" altLang="en-US" sz="3200" b="0">
                <a:latin typeface="Times New Roman" panose="02020603050405020304" pitchFamily="18" charset="0"/>
                <a:cs typeface="Times New Roman" panose="02020603050405020304" pitchFamily="18" charset="0"/>
                <a:sym typeface="Symbol" panose="05050102010706020507" pitchFamily="18" charset="2"/>
              </a:rPr>
              <a:t>}</a:t>
            </a:r>
            <a:endParaRPr lang="en-US" altLang="en-US" sz="2400" b="0">
              <a:latin typeface="Times New Roman" panose="02020603050405020304" pitchFamily="18" charset="0"/>
              <a:cs typeface="Times New Roman" panose="02020603050405020304" pitchFamily="18" charset="0"/>
            </a:endParaRPr>
          </a:p>
        </p:txBody>
      </p:sp>
      <p:sp>
        <p:nvSpPr>
          <p:cNvPr id="299014" name="Text Box 6">
            <a:extLst>
              <a:ext uri="{FF2B5EF4-FFF2-40B4-BE49-F238E27FC236}">
                <a16:creationId xmlns:a16="http://schemas.microsoft.com/office/drawing/2014/main" xmlns="" id="{0FD8D4A4-FF2A-46E3-9A3F-C29FD0A4C0D5}"/>
              </a:ext>
            </a:extLst>
          </p:cNvPr>
          <p:cNvSpPr txBox="1">
            <a:spLocks noChangeArrowheads="1"/>
          </p:cNvSpPr>
          <p:nvPr/>
        </p:nvSpPr>
        <p:spPr bwMode="auto">
          <a:xfrm>
            <a:off x="762000" y="4038600"/>
            <a:ext cx="3200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0" i="1">
                <a:latin typeface="Times New Roman" panose="02020603050405020304" pitchFamily="18" charset="0"/>
                <a:cs typeface="Times New Roman" panose="02020603050405020304" pitchFamily="18" charset="0"/>
              </a:rPr>
              <a:t>s</a:t>
            </a:r>
            <a:r>
              <a:rPr lang="en-US" altLang="en-US" sz="2400" b="0" i="1" baseline="-25000">
                <a:latin typeface="Times New Roman" panose="02020603050405020304" pitchFamily="18" charset="0"/>
                <a:cs typeface="Times New Roman" panose="02020603050405020304" pitchFamily="18" charset="0"/>
              </a:rPr>
              <a:t>A</a:t>
            </a:r>
            <a:r>
              <a:rPr lang="en-US" altLang="en-US" sz="2400" b="0">
                <a:latin typeface="Times New Roman" panose="02020603050405020304" pitchFamily="18" charset="0"/>
                <a:cs typeface="Times New Roman" panose="02020603050405020304" pitchFamily="18" charset="0"/>
              </a:rPr>
              <a:t>(</a:t>
            </a:r>
            <a:r>
              <a:rPr lang="en-US" altLang="en-US" sz="2400" b="0" i="1">
                <a:latin typeface="Times New Roman" panose="02020603050405020304" pitchFamily="18" charset="0"/>
                <a:cs typeface="Times New Roman" panose="02020603050405020304" pitchFamily="18" charset="0"/>
              </a:rPr>
              <a:t>v</a:t>
            </a:r>
            <a:r>
              <a:rPr lang="en-US" altLang="en-US" sz="2400" b="0">
                <a:latin typeface="Times New Roman" panose="02020603050405020304" pitchFamily="18" charset="0"/>
                <a:cs typeface="Times New Roman" panose="02020603050405020304" pitchFamily="18" charset="0"/>
              </a:rPr>
              <a:t>) = min</a:t>
            </a:r>
            <a:r>
              <a:rPr lang="en-US" altLang="en-US" sz="2400" b="0" i="1" baseline="-25000">
                <a:latin typeface="Times New Roman" panose="02020603050405020304" pitchFamily="18" charset="0"/>
                <a:cs typeface="Times New Roman" panose="02020603050405020304" pitchFamily="18" charset="0"/>
              </a:rPr>
              <a:t>i</a:t>
            </a:r>
            <a:r>
              <a:rPr lang="en-US" altLang="en-US" sz="2400" b="0">
                <a:latin typeface="Times New Roman" panose="02020603050405020304" pitchFamily="18" charset="0"/>
                <a:cs typeface="Times New Roman" panose="02020603050405020304" pitchFamily="18" charset="0"/>
              </a:rPr>
              <a:t>{</a:t>
            </a:r>
            <a:r>
              <a:rPr lang="en-US" altLang="en-US" sz="2400" b="0" i="1">
                <a:latin typeface="Times New Roman" panose="02020603050405020304" pitchFamily="18" charset="0"/>
                <a:cs typeface="Times New Roman" panose="02020603050405020304" pitchFamily="18" charset="0"/>
              </a:rPr>
              <a:t>s</a:t>
            </a:r>
            <a:r>
              <a:rPr lang="en-US" altLang="en-US" sz="2400" b="0" i="1" baseline="-25000">
                <a:latin typeface="Times New Roman" panose="02020603050405020304" pitchFamily="18" charset="0"/>
                <a:cs typeface="Times New Roman" panose="02020603050405020304" pitchFamily="18" charset="0"/>
              </a:rPr>
              <a:t>i</a:t>
            </a:r>
            <a:r>
              <a:rPr lang="en-US" altLang="en-US" sz="2400" b="0">
                <a:latin typeface="Times New Roman" panose="02020603050405020304" pitchFamily="18" charset="0"/>
                <a:cs typeface="Times New Roman" panose="02020603050405020304" pitchFamily="18" charset="0"/>
              </a:rPr>
              <a:t>(</a:t>
            </a:r>
            <a:r>
              <a:rPr lang="en-US" altLang="en-US" sz="2400" b="0" i="1">
                <a:latin typeface="Times New Roman" panose="02020603050405020304" pitchFamily="18" charset="0"/>
                <a:cs typeface="Times New Roman" panose="02020603050405020304" pitchFamily="18" charset="0"/>
              </a:rPr>
              <a:t>u</a:t>
            </a:r>
            <a:r>
              <a:rPr lang="en-US" altLang="en-US" sz="2400" b="0">
                <a:latin typeface="Times New Roman" panose="02020603050405020304" pitchFamily="18" charset="0"/>
                <a:cs typeface="Times New Roman" panose="02020603050405020304" pitchFamily="18" charset="0"/>
              </a:rPr>
              <a:t>) + </a:t>
            </a:r>
            <a:r>
              <a:rPr lang="en-US" altLang="en-US" sz="2400" b="0" i="1">
                <a:latin typeface="Times New Roman" panose="02020603050405020304" pitchFamily="18" charset="0"/>
                <a:cs typeface="Times New Roman" panose="02020603050405020304" pitchFamily="18" charset="0"/>
                <a:sym typeface="Symbol" panose="05050102010706020507" pitchFamily="18" charset="2"/>
              </a:rPr>
              <a:t></a:t>
            </a:r>
            <a:r>
              <a:rPr lang="en-US" altLang="en-US" sz="2400" b="0" i="1" baseline="-25000">
                <a:latin typeface="Times New Roman" panose="02020603050405020304" pitchFamily="18" charset="0"/>
                <a:cs typeface="Times New Roman" panose="02020603050405020304" pitchFamily="18" charset="0"/>
                <a:sym typeface="Symbol" panose="05050102010706020507" pitchFamily="18" charset="2"/>
              </a:rPr>
              <a:t>i, A</a:t>
            </a:r>
            <a:r>
              <a:rPr lang="en-US" altLang="en-US" sz="2400" b="0">
                <a:latin typeface="Times New Roman" panose="02020603050405020304" pitchFamily="18" charset="0"/>
                <a:cs typeface="Times New Roman" panose="02020603050405020304" pitchFamily="18" charset="0"/>
                <a:sym typeface="Symbol" panose="05050102010706020507" pitchFamily="18" charset="2"/>
              </a:rPr>
              <a:t>} + min</a:t>
            </a:r>
            <a:r>
              <a:rPr lang="en-US" altLang="en-US" sz="2400" b="0" i="1" baseline="-25000">
                <a:latin typeface="Times New Roman" panose="02020603050405020304" pitchFamily="18" charset="0"/>
                <a:cs typeface="Times New Roman" panose="02020603050405020304" pitchFamily="18" charset="0"/>
                <a:sym typeface="Symbol" panose="05050102010706020507" pitchFamily="18" charset="2"/>
              </a:rPr>
              <a:t>j</a:t>
            </a:r>
            <a:r>
              <a:rPr lang="en-US" altLang="en-US" sz="2400" b="0">
                <a:latin typeface="Times New Roman" panose="02020603050405020304" pitchFamily="18" charset="0"/>
                <a:cs typeface="Times New Roman" panose="02020603050405020304" pitchFamily="18" charset="0"/>
                <a:sym typeface="Symbol" panose="05050102010706020507" pitchFamily="18" charset="2"/>
              </a:rPr>
              <a:t>{</a:t>
            </a:r>
            <a:r>
              <a:rPr lang="en-US" altLang="en-US" sz="2400" b="0" i="1">
                <a:latin typeface="Times New Roman" panose="02020603050405020304" pitchFamily="18" charset="0"/>
                <a:cs typeface="Times New Roman" panose="02020603050405020304" pitchFamily="18" charset="0"/>
                <a:sym typeface="Symbol" panose="05050102010706020507" pitchFamily="18" charset="2"/>
              </a:rPr>
              <a:t>s</a:t>
            </a:r>
            <a:r>
              <a:rPr lang="en-US" altLang="en-US" sz="2400" b="0" i="1" baseline="-25000">
                <a:latin typeface="Times New Roman" panose="02020603050405020304" pitchFamily="18" charset="0"/>
                <a:cs typeface="Times New Roman" panose="02020603050405020304" pitchFamily="18" charset="0"/>
                <a:sym typeface="Symbol" panose="05050102010706020507" pitchFamily="18" charset="2"/>
              </a:rPr>
              <a:t>j</a:t>
            </a:r>
            <a:r>
              <a:rPr lang="en-US" altLang="en-US" sz="2400" b="0">
                <a:latin typeface="Times New Roman" panose="02020603050405020304" pitchFamily="18" charset="0"/>
                <a:cs typeface="Times New Roman" panose="02020603050405020304" pitchFamily="18" charset="0"/>
                <a:sym typeface="Symbol" panose="05050102010706020507" pitchFamily="18" charset="2"/>
              </a:rPr>
              <a:t>(</a:t>
            </a:r>
            <a:r>
              <a:rPr lang="en-US" altLang="en-US" sz="2400" b="0" i="1">
                <a:latin typeface="Times New Roman" panose="02020603050405020304" pitchFamily="18" charset="0"/>
                <a:cs typeface="Times New Roman" panose="02020603050405020304" pitchFamily="18" charset="0"/>
                <a:sym typeface="Symbol" panose="05050102010706020507" pitchFamily="18" charset="2"/>
              </a:rPr>
              <a:t>w</a:t>
            </a:r>
            <a:r>
              <a:rPr lang="en-US" altLang="en-US" sz="2400" b="0">
                <a:latin typeface="Times New Roman" panose="02020603050405020304" pitchFamily="18" charset="0"/>
                <a:cs typeface="Times New Roman" panose="02020603050405020304" pitchFamily="18" charset="0"/>
                <a:sym typeface="Symbol" panose="05050102010706020507" pitchFamily="18" charset="2"/>
              </a:rPr>
              <a:t>) + </a:t>
            </a:r>
            <a:r>
              <a:rPr lang="en-US" altLang="en-US" sz="2400" b="0" i="1">
                <a:latin typeface="Times New Roman" panose="02020603050405020304" pitchFamily="18" charset="0"/>
                <a:cs typeface="Times New Roman" panose="02020603050405020304" pitchFamily="18" charset="0"/>
                <a:sym typeface="Symbol" panose="05050102010706020507" pitchFamily="18" charset="2"/>
              </a:rPr>
              <a:t></a:t>
            </a:r>
            <a:r>
              <a:rPr lang="en-US" altLang="en-US" sz="2400" b="0" i="1" baseline="-25000">
                <a:latin typeface="Times New Roman" panose="02020603050405020304" pitchFamily="18" charset="0"/>
                <a:cs typeface="Times New Roman" panose="02020603050405020304" pitchFamily="18" charset="0"/>
                <a:sym typeface="Symbol" panose="05050102010706020507" pitchFamily="18" charset="2"/>
              </a:rPr>
              <a:t>j, A</a:t>
            </a:r>
            <a:r>
              <a:rPr lang="en-US" altLang="en-US" sz="2400" b="0">
                <a:latin typeface="Times New Roman" panose="02020603050405020304" pitchFamily="18" charset="0"/>
                <a:cs typeface="Times New Roman" panose="02020603050405020304" pitchFamily="18" charset="0"/>
                <a:sym typeface="Symbol" panose="05050102010706020507" pitchFamily="18" charset="2"/>
              </a:rPr>
              <a:t>}</a:t>
            </a:r>
          </a:p>
        </p:txBody>
      </p:sp>
      <p:graphicFrame>
        <p:nvGraphicFramePr>
          <p:cNvPr id="299126" name="Group 118">
            <a:extLst>
              <a:ext uri="{FF2B5EF4-FFF2-40B4-BE49-F238E27FC236}">
                <a16:creationId xmlns:a16="http://schemas.microsoft.com/office/drawing/2014/main" xmlns="" id="{453D29FA-0EDF-4459-B648-7E88AD015114}"/>
              </a:ext>
            </a:extLst>
          </p:cNvPr>
          <p:cNvGraphicFramePr>
            <a:graphicFrameLocks noGrp="1"/>
          </p:cNvGraphicFramePr>
          <p:nvPr>
            <p:extLst>
              <p:ext uri="{D42A27DB-BD31-4B8C-83A1-F6EECF244321}">
                <p14:modId xmlns:p14="http://schemas.microsoft.com/office/powerpoint/2010/main" val="345639096"/>
              </p:ext>
            </p:extLst>
          </p:nvPr>
        </p:nvGraphicFramePr>
        <p:xfrm>
          <a:off x="6324600" y="3200400"/>
          <a:ext cx="2819400" cy="2641602"/>
        </p:xfrm>
        <a:graphic>
          <a:graphicData uri="http://schemas.openxmlformats.org/drawingml/2006/table">
            <a:tbl>
              <a:tblPr firstRow="1"/>
              <a:tblGrid>
                <a:gridCol w="704850">
                  <a:extLst>
                    <a:ext uri="{9D8B030D-6E8A-4147-A177-3AD203B41FA5}">
                      <a16:colId xmlns:a16="http://schemas.microsoft.com/office/drawing/2014/main" xmlns="" val="20000"/>
                    </a:ext>
                  </a:extLst>
                </a:gridCol>
                <a:gridCol w="742950">
                  <a:extLst>
                    <a:ext uri="{9D8B030D-6E8A-4147-A177-3AD203B41FA5}">
                      <a16:colId xmlns:a16="http://schemas.microsoft.com/office/drawing/2014/main" xmlns="" val="20001"/>
                    </a:ext>
                  </a:extLst>
                </a:gridCol>
                <a:gridCol w="666750">
                  <a:extLst>
                    <a:ext uri="{9D8B030D-6E8A-4147-A177-3AD203B41FA5}">
                      <a16:colId xmlns:a16="http://schemas.microsoft.com/office/drawing/2014/main" xmlns="" val="20002"/>
                    </a:ext>
                  </a:extLst>
                </a:gridCol>
                <a:gridCol w="704850">
                  <a:extLst>
                    <a:ext uri="{9D8B030D-6E8A-4147-A177-3AD203B41FA5}">
                      <a16:colId xmlns:a16="http://schemas.microsoft.com/office/drawing/2014/main" xmlns="" val="20003"/>
                    </a:ext>
                  </a:extLst>
                </a:gridCol>
              </a:tblGrid>
              <a:tr h="528638">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1" u="none" strike="noStrike" cap="none" normalizeH="0" baseline="0">
                          <a:ln>
                            <a:noFill/>
                          </a:ln>
                          <a:solidFill>
                            <a:schemeClr val="tx1"/>
                          </a:solidFill>
                          <a:effectLst/>
                          <a:latin typeface="Arial" panose="020B0604020202020204" pitchFamily="34" charset="0"/>
                          <a:cs typeface="Arial" panose="020B0604020202020204" pitchFamily="34" charset="0"/>
                        </a:rPr>
                        <a:t>s</a:t>
                      </a:r>
                      <a:r>
                        <a:rPr kumimoji="0" lang="en-US" altLang="en-US" sz="2000" b="0" i="1" u="none" strike="noStrike" cap="none" normalizeH="0" baseline="-25000">
                          <a:ln>
                            <a:noFill/>
                          </a:ln>
                          <a:solidFill>
                            <a:schemeClr val="tx1"/>
                          </a:solidFill>
                          <a:effectLst/>
                          <a:latin typeface="Arial" panose="020B0604020202020204" pitchFamily="34" charset="0"/>
                          <a:cs typeface="Arial" panose="020B0604020202020204" pitchFamily="34" charset="0"/>
                        </a:rPr>
                        <a:t>i</a:t>
                      </a: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r>
                        <a:rPr kumimoji="0" lang="en-US" altLang="en-US" sz="2000" b="0" i="1" u="none" strike="noStrike" cap="none" normalizeH="0" baseline="0">
                          <a:ln>
                            <a:noFill/>
                          </a:ln>
                          <a:solidFill>
                            <a:schemeClr val="tx1"/>
                          </a:solidFill>
                          <a:effectLst/>
                          <a:latin typeface="Arial" panose="020B0604020202020204" pitchFamily="34" charset="0"/>
                          <a:cs typeface="Arial" panose="020B0604020202020204" pitchFamily="34" charset="0"/>
                        </a:rPr>
                        <a:t>u</a:t>
                      </a: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200" b="0" i="1" u="none" strike="noStrike" cap="none" normalizeH="0" baseline="0">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a:t>
                      </a:r>
                      <a:r>
                        <a:rPr kumimoji="0" lang="en-US" altLang="en-US" sz="2200" b="0" i="1" u="none" strike="noStrike" cap="none" normalizeH="0" baseline="-25000">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i, 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sum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28638">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27050">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a:t>
                      </a:r>
                      <a:endPar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28638">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G</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28638">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graphicFrame>
        <p:nvGraphicFramePr>
          <p:cNvPr id="299127" name="Group 119">
            <a:extLst>
              <a:ext uri="{FF2B5EF4-FFF2-40B4-BE49-F238E27FC236}">
                <a16:creationId xmlns:a16="http://schemas.microsoft.com/office/drawing/2014/main" xmlns="" id="{3DB7014D-67C1-4AEA-90A3-967894419D40}"/>
              </a:ext>
            </a:extLst>
          </p:cNvPr>
          <p:cNvGraphicFramePr>
            <a:graphicFrameLocks noGrp="1"/>
          </p:cNvGraphicFramePr>
          <p:nvPr>
            <p:extLst>
              <p:ext uri="{D42A27DB-BD31-4B8C-83A1-F6EECF244321}">
                <p14:modId xmlns:p14="http://schemas.microsoft.com/office/powerpoint/2010/main" val="3810868846"/>
              </p:ext>
            </p:extLst>
          </p:nvPr>
        </p:nvGraphicFramePr>
        <p:xfrm>
          <a:off x="6400800" y="3124200"/>
          <a:ext cx="2743200" cy="2641602"/>
        </p:xfrm>
        <a:graphic>
          <a:graphicData uri="http://schemas.openxmlformats.org/drawingml/2006/table">
            <a:tbl>
              <a:tblPr firstRow="1"/>
              <a:tblGrid>
                <a:gridCol w="628650">
                  <a:extLst>
                    <a:ext uri="{9D8B030D-6E8A-4147-A177-3AD203B41FA5}">
                      <a16:colId xmlns:a16="http://schemas.microsoft.com/office/drawing/2014/main" xmlns="" val="20000"/>
                    </a:ext>
                  </a:extLst>
                </a:gridCol>
                <a:gridCol w="742950">
                  <a:extLst>
                    <a:ext uri="{9D8B030D-6E8A-4147-A177-3AD203B41FA5}">
                      <a16:colId xmlns:a16="http://schemas.microsoft.com/office/drawing/2014/main" xmlns="" val="20001"/>
                    </a:ext>
                  </a:extLst>
                </a:gridCol>
                <a:gridCol w="609600">
                  <a:extLst>
                    <a:ext uri="{9D8B030D-6E8A-4147-A177-3AD203B41FA5}">
                      <a16:colId xmlns:a16="http://schemas.microsoft.com/office/drawing/2014/main" xmlns="" val="20002"/>
                    </a:ext>
                  </a:extLst>
                </a:gridCol>
                <a:gridCol w="762000">
                  <a:extLst>
                    <a:ext uri="{9D8B030D-6E8A-4147-A177-3AD203B41FA5}">
                      <a16:colId xmlns:a16="http://schemas.microsoft.com/office/drawing/2014/main" xmlns="" val="20003"/>
                    </a:ext>
                  </a:extLst>
                </a:gridCol>
              </a:tblGrid>
              <a:tr h="528638">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1" u="none" strike="noStrike" cap="none" normalizeH="0" baseline="0">
                          <a:ln>
                            <a:noFill/>
                          </a:ln>
                          <a:solidFill>
                            <a:schemeClr val="tx1"/>
                          </a:solidFill>
                          <a:effectLst/>
                          <a:latin typeface="Arial" panose="020B0604020202020204" pitchFamily="34" charset="0"/>
                          <a:cs typeface="Arial" panose="020B0604020202020204" pitchFamily="34" charset="0"/>
                        </a:rPr>
                        <a:t>s</a:t>
                      </a:r>
                      <a:r>
                        <a:rPr kumimoji="0" lang="en-US" altLang="en-US" sz="2000" b="0" i="1" u="none" strike="noStrike" cap="none" normalizeH="0" baseline="-25000">
                          <a:ln>
                            <a:noFill/>
                          </a:ln>
                          <a:solidFill>
                            <a:schemeClr val="tx1"/>
                          </a:solidFill>
                          <a:effectLst/>
                          <a:latin typeface="Arial" panose="020B0604020202020204" pitchFamily="34" charset="0"/>
                          <a:cs typeface="Arial" panose="020B0604020202020204" pitchFamily="34" charset="0"/>
                        </a:rPr>
                        <a:t>i</a:t>
                      </a: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r>
                        <a:rPr kumimoji="0" lang="en-US" altLang="en-US" sz="2000" b="0" i="1" u="none" strike="noStrike" cap="none" normalizeH="0" baseline="0">
                          <a:ln>
                            <a:noFill/>
                          </a:ln>
                          <a:solidFill>
                            <a:schemeClr val="tx1"/>
                          </a:solidFill>
                          <a:effectLst/>
                          <a:latin typeface="Arial" panose="020B0604020202020204" pitchFamily="34" charset="0"/>
                          <a:cs typeface="Arial" panose="020B0604020202020204" pitchFamily="34" charset="0"/>
                        </a:rPr>
                        <a:t>u</a:t>
                      </a: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200" b="0" i="1" u="none" strike="noStrike" cap="none" normalizeH="0" baseline="0">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a:t>
                      </a:r>
                      <a:r>
                        <a:rPr kumimoji="0" lang="en-US" altLang="en-US" sz="2200" b="0" i="1" u="none" strike="noStrike" cap="none" normalizeH="0" baseline="-25000">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i, 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sum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28638">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27050">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a:t>
                      </a:r>
                      <a:endPar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28638">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G</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28638">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299079" name="Text Box 71">
            <a:extLst>
              <a:ext uri="{FF2B5EF4-FFF2-40B4-BE49-F238E27FC236}">
                <a16:creationId xmlns:a16="http://schemas.microsoft.com/office/drawing/2014/main" xmlns="" id="{CFCDED08-011C-4D37-BB8E-91AA6624B59F}"/>
              </a:ext>
            </a:extLst>
          </p:cNvPr>
          <p:cNvSpPr txBox="1">
            <a:spLocks noChangeArrowheads="1"/>
          </p:cNvSpPr>
          <p:nvPr/>
        </p:nvSpPr>
        <p:spPr bwMode="auto">
          <a:xfrm>
            <a:off x="757238" y="4052888"/>
            <a:ext cx="3128962"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0" i="1">
                <a:latin typeface="Times New Roman" panose="02020603050405020304" pitchFamily="18" charset="0"/>
                <a:cs typeface="Times New Roman" panose="02020603050405020304" pitchFamily="18" charset="0"/>
              </a:rPr>
              <a:t>s</a:t>
            </a:r>
            <a:r>
              <a:rPr lang="en-US" altLang="en-US" sz="2400" b="0" i="1" baseline="-25000">
                <a:latin typeface="Times New Roman" panose="02020603050405020304" pitchFamily="18" charset="0"/>
                <a:cs typeface="Times New Roman" panose="02020603050405020304" pitchFamily="18" charset="0"/>
              </a:rPr>
              <a:t>A</a:t>
            </a:r>
            <a:r>
              <a:rPr lang="en-US" altLang="en-US" sz="2400" b="0">
                <a:latin typeface="Times New Roman" panose="02020603050405020304" pitchFamily="18" charset="0"/>
                <a:cs typeface="Times New Roman" panose="02020603050405020304" pitchFamily="18" charset="0"/>
              </a:rPr>
              <a:t>(</a:t>
            </a:r>
            <a:r>
              <a:rPr lang="en-US" altLang="en-US" sz="2400" b="0" i="1">
                <a:latin typeface="Times New Roman" panose="02020603050405020304" pitchFamily="18" charset="0"/>
                <a:cs typeface="Times New Roman" panose="02020603050405020304" pitchFamily="18" charset="0"/>
              </a:rPr>
              <a:t>v</a:t>
            </a:r>
            <a:r>
              <a:rPr lang="en-US" altLang="en-US" sz="2400" b="0">
                <a:latin typeface="Times New Roman" panose="02020603050405020304" pitchFamily="18" charset="0"/>
                <a:cs typeface="Times New Roman" panose="02020603050405020304" pitchFamily="18" charset="0"/>
              </a:rPr>
              <a:t>) = 0</a:t>
            </a:r>
            <a:endParaRPr lang="en-US" altLang="en-US" sz="2400" b="0">
              <a:latin typeface="Times New Roman" panose="02020603050405020304" pitchFamily="18" charset="0"/>
              <a:cs typeface="Times New Roman" panose="02020603050405020304" pitchFamily="18" charset="0"/>
              <a:sym typeface="Symbol" panose="05050102010706020507" pitchFamily="18" charset="2"/>
            </a:endParaRPr>
          </a:p>
        </p:txBody>
      </p:sp>
      <p:graphicFrame>
        <p:nvGraphicFramePr>
          <p:cNvPr id="299120" name="Group 112">
            <a:extLst>
              <a:ext uri="{FF2B5EF4-FFF2-40B4-BE49-F238E27FC236}">
                <a16:creationId xmlns:a16="http://schemas.microsoft.com/office/drawing/2014/main" xmlns="" id="{876D278D-772C-4DAB-AD3E-6819D9EC3CE3}"/>
              </a:ext>
            </a:extLst>
          </p:cNvPr>
          <p:cNvGraphicFramePr>
            <a:graphicFrameLocks noGrp="1"/>
          </p:cNvGraphicFramePr>
          <p:nvPr>
            <p:extLst>
              <p:ext uri="{D42A27DB-BD31-4B8C-83A1-F6EECF244321}">
                <p14:modId xmlns:p14="http://schemas.microsoft.com/office/powerpoint/2010/main" val="3844417562"/>
              </p:ext>
            </p:extLst>
          </p:nvPr>
        </p:nvGraphicFramePr>
        <p:xfrm>
          <a:off x="6477000" y="3124200"/>
          <a:ext cx="2667000" cy="2641602"/>
        </p:xfrm>
        <a:graphic>
          <a:graphicData uri="http://schemas.openxmlformats.org/drawingml/2006/table">
            <a:tbl>
              <a:tblPr firstRow="1"/>
              <a:tblGrid>
                <a:gridCol w="666750">
                  <a:extLst>
                    <a:ext uri="{9D8B030D-6E8A-4147-A177-3AD203B41FA5}">
                      <a16:colId xmlns:a16="http://schemas.microsoft.com/office/drawing/2014/main" xmlns="" val="20000"/>
                    </a:ext>
                  </a:extLst>
                </a:gridCol>
                <a:gridCol w="706438">
                  <a:extLst>
                    <a:ext uri="{9D8B030D-6E8A-4147-A177-3AD203B41FA5}">
                      <a16:colId xmlns:a16="http://schemas.microsoft.com/office/drawing/2014/main" xmlns="" val="20001"/>
                    </a:ext>
                  </a:extLst>
                </a:gridCol>
                <a:gridCol w="627062">
                  <a:extLst>
                    <a:ext uri="{9D8B030D-6E8A-4147-A177-3AD203B41FA5}">
                      <a16:colId xmlns:a16="http://schemas.microsoft.com/office/drawing/2014/main" xmlns="" val="20002"/>
                    </a:ext>
                  </a:extLst>
                </a:gridCol>
                <a:gridCol w="666750">
                  <a:extLst>
                    <a:ext uri="{9D8B030D-6E8A-4147-A177-3AD203B41FA5}">
                      <a16:colId xmlns:a16="http://schemas.microsoft.com/office/drawing/2014/main" xmlns="" val="20003"/>
                    </a:ext>
                  </a:extLst>
                </a:gridCol>
              </a:tblGrid>
              <a:tr h="528638">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1" u="none" strike="noStrike" cap="none" normalizeH="0" baseline="0">
                          <a:ln>
                            <a:noFill/>
                          </a:ln>
                          <a:solidFill>
                            <a:schemeClr val="tx1"/>
                          </a:solidFill>
                          <a:effectLst/>
                          <a:latin typeface="Arial" panose="020B0604020202020204" pitchFamily="34" charset="0"/>
                          <a:cs typeface="Arial" panose="020B0604020202020204" pitchFamily="34" charset="0"/>
                        </a:rPr>
                        <a:t>s</a:t>
                      </a:r>
                      <a:r>
                        <a:rPr kumimoji="0" lang="en-US" altLang="en-US" sz="2000" b="0" i="1" u="none" strike="noStrike" cap="none" normalizeH="0" baseline="-25000">
                          <a:ln>
                            <a:noFill/>
                          </a:ln>
                          <a:solidFill>
                            <a:schemeClr val="tx1"/>
                          </a:solidFill>
                          <a:effectLst/>
                          <a:latin typeface="Arial" panose="020B0604020202020204" pitchFamily="34" charset="0"/>
                          <a:cs typeface="Arial" panose="020B0604020202020204" pitchFamily="34" charset="0"/>
                        </a:rPr>
                        <a:t>i</a:t>
                      </a: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r>
                        <a:rPr kumimoji="0" lang="en-US" altLang="en-US" sz="2000" b="0" i="1" u="none" strike="noStrike" cap="none" normalizeH="0" baseline="0">
                          <a:ln>
                            <a:noFill/>
                          </a:ln>
                          <a:solidFill>
                            <a:schemeClr val="tx1"/>
                          </a:solidFill>
                          <a:effectLst/>
                          <a:latin typeface="Arial" panose="020B0604020202020204" pitchFamily="34" charset="0"/>
                          <a:cs typeface="Arial" panose="020B0604020202020204" pitchFamily="34" charset="0"/>
                        </a:rPr>
                        <a:t>u</a:t>
                      </a: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200" b="0" i="1" u="none" strike="noStrike" cap="none" normalizeH="0" baseline="0">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a:t>
                      </a:r>
                      <a:r>
                        <a:rPr kumimoji="0" lang="en-US" altLang="en-US" sz="2200" b="0" i="1" u="none" strike="noStrike" cap="none" normalizeH="0" baseline="-25000">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i, 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sum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28638">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US" altLang="en-US" sz="20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27050">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sym typeface="Symbol" panose="05050102010706020507" pitchFamily="18" charset="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28638">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G</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sym typeface="Symbol" panose="05050102010706020507" pitchFamily="18" charset="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sym typeface="Symbol" panose="05050102010706020507" pitchFamily="18" charset="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28638">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sym typeface="Symbol" panose="05050102010706020507" pitchFamily="18" charset="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Symbol" panose="05050102010706020507" pitchFamily="18" charset="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990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90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90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9912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xit" presetSubtype="4" fill="hold" nodeType="clickEffect">
                                  <p:stCondLst>
                                    <p:cond delay="0"/>
                                  </p:stCondLst>
                                  <p:childTnLst>
                                    <p:anim calcmode="lin" valueType="num">
                                      <p:cBhvr additive="base">
                                        <p:cTn id="22" dur="500"/>
                                        <p:tgtEl>
                                          <p:spTgt spid="299120"/>
                                        </p:tgtEl>
                                        <p:attrNameLst>
                                          <p:attrName>ppt_x</p:attrName>
                                        </p:attrNameLst>
                                      </p:cBhvr>
                                      <p:tavLst>
                                        <p:tav tm="0">
                                          <p:val>
                                            <p:strVal val="ppt_x"/>
                                          </p:val>
                                        </p:tav>
                                        <p:tav tm="100000">
                                          <p:val>
                                            <p:strVal val="ppt_x"/>
                                          </p:val>
                                        </p:tav>
                                      </p:tavLst>
                                    </p:anim>
                                    <p:anim calcmode="lin" valueType="num">
                                      <p:cBhvr additive="base">
                                        <p:cTn id="23" dur="500"/>
                                        <p:tgtEl>
                                          <p:spTgt spid="299120"/>
                                        </p:tgtEl>
                                        <p:attrNameLst>
                                          <p:attrName>ppt_y</p:attrName>
                                        </p:attrNameLst>
                                      </p:cBhvr>
                                      <p:tavLst>
                                        <p:tav tm="0">
                                          <p:val>
                                            <p:strVal val="ppt_y"/>
                                          </p:val>
                                        </p:tav>
                                        <p:tav tm="100000">
                                          <p:val>
                                            <p:strVal val="1+ppt_h/2"/>
                                          </p:val>
                                        </p:tav>
                                      </p:tavLst>
                                    </p:anim>
                                    <p:set>
                                      <p:cBhvr>
                                        <p:cTn id="24" dur="1" fill="hold">
                                          <p:stCondLst>
                                            <p:cond delay="499"/>
                                          </p:stCondLst>
                                        </p:cTn>
                                        <p:tgtEl>
                                          <p:spTgt spid="299120"/>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499"/>
                                          </p:stCondLst>
                                        </p:cTn>
                                        <p:tgtEl>
                                          <p:spTgt spid="29912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xit" presetSubtype="4" fill="hold" nodeType="clickEffect">
                                  <p:stCondLst>
                                    <p:cond delay="0"/>
                                  </p:stCondLst>
                                  <p:childTnLst>
                                    <p:anim calcmode="lin" valueType="num">
                                      <p:cBhvr additive="base">
                                        <p:cTn id="30" dur="500"/>
                                        <p:tgtEl>
                                          <p:spTgt spid="299126"/>
                                        </p:tgtEl>
                                        <p:attrNameLst>
                                          <p:attrName>ppt_x</p:attrName>
                                        </p:attrNameLst>
                                      </p:cBhvr>
                                      <p:tavLst>
                                        <p:tav tm="0">
                                          <p:val>
                                            <p:strVal val="ppt_x"/>
                                          </p:val>
                                        </p:tav>
                                        <p:tav tm="100000">
                                          <p:val>
                                            <p:strVal val="ppt_x"/>
                                          </p:val>
                                        </p:tav>
                                      </p:tavLst>
                                    </p:anim>
                                    <p:anim calcmode="lin" valueType="num">
                                      <p:cBhvr additive="base">
                                        <p:cTn id="31" dur="500"/>
                                        <p:tgtEl>
                                          <p:spTgt spid="299126"/>
                                        </p:tgtEl>
                                        <p:attrNameLst>
                                          <p:attrName>ppt_y</p:attrName>
                                        </p:attrNameLst>
                                      </p:cBhvr>
                                      <p:tavLst>
                                        <p:tav tm="0">
                                          <p:val>
                                            <p:strVal val="ppt_y"/>
                                          </p:val>
                                        </p:tav>
                                        <p:tav tm="100000">
                                          <p:val>
                                            <p:strVal val="1+ppt_h/2"/>
                                          </p:val>
                                        </p:tav>
                                      </p:tavLst>
                                    </p:anim>
                                    <p:set>
                                      <p:cBhvr>
                                        <p:cTn id="32" dur="1" fill="hold">
                                          <p:stCondLst>
                                            <p:cond delay="499"/>
                                          </p:stCondLst>
                                        </p:cTn>
                                        <p:tgtEl>
                                          <p:spTgt spid="299126"/>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499"/>
                                          </p:stCondLst>
                                        </p:cTn>
                                        <p:tgtEl>
                                          <p:spTgt spid="29912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99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3" grpId="0" autoUpdateAnimBg="0"/>
      <p:bldP spid="299014" grpId="0" autoUpdateAnimBg="0"/>
      <p:bldP spid="299079" grpId="0" animBg="1"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4210" name="Picture 2" descr="SankoffLeftBottom1">
            <a:extLst>
              <a:ext uri="{FF2B5EF4-FFF2-40B4-BE49-F238E27FC236}">
                <a16:creationId xmlns:a16="http://schemas.microsoft.com/office/drawing/2014/main" xmlns="" id="{B05C466E-B442-480E-905E-F66DDECEC5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352800"/>
            <a:ext cx="5268913"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059" name="Picture 3" descr="SankoffLeftBottom2">
            <a:extLst>
              <a:ext uri="{FF2B5EF4-FFF2-40B4-BE49-F238E27FC236}">
                <a16:creationId xmlns:a16="http://schemas.microsoft.com/office/drawing/2014/main" xmlns="" id="{2BF780A7-C0BA-405A-9523-5F18742EC1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8838" y="3354388"/>
            <a:ext cx="5268912"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2" name="Rectangle 4">
            <a:extLst>
              <a:ext uri="{FF2B5EF4-FFF2-40B4-BE49-F238E27FC236}">
                <a16:creationId xmlns:a16="http://schemas.microsoft.com/office/drawing/2014/main" xmlns="" id="{C8C79C62-33C0-4228-BA16-AB8C819ACC1B}"/>
              </a:ext>
            </a:extLst>
          </p:cNvPr>
          <p:cNvSpPr>
            <a:spLocks noGrp="1" noChangeArrowheads="1"/>
          </p:cNvSpPr>
          <p:nvPr>
            <p:ph type="title"/>
          </p:nvPr>
        </p:nvSpPr>
        <p:spPr/>
        <p:txBody>
          <a:bodyPr/>
          <a:lstStyle/>
          <a:p>
            <a:pPr eaLnBrk="1" hangingPunct="1"/>
            <a:r>
              <a:rPr lang="en-US" altLang="en-US"/>
              <a:t>Sankoff Algorithm (cont.)</a:t>
            </a:r>
          </a:p>
        </p:txBody>
      </p:sp>
      <p:pic>
        <p:nvPicPr>
          <p:cNvPr id="94213" name="Picture 5" descr="Scoring Matrix">
            <a:extLst>
              <a:ext uri="{FF2B5EF4-FFF2-40B4-BE49-F238E27FC236}">
                <a16:creationId xmlns:a16="http://schemas.microsoft.com/office/drawing/2014/main" xmlns="" id="{CA94F863-9901-459B-AFCE-965AB4EFF2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286000"/>
            <a:ext cx="26670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4" name="Text Box 6">
            <a:extLst>
              <a:ext uri="{FF2B5EF4-FFF2-40B4-BE49-F238E27FC236}">
                <a16:creationId xmlns:a16="http://schemas.microsoft.com/office/drawing/2014/main" xmlns="" id="{9FDF2D0A-09D2-4189-92A4-C14C2678FEEC}"/>
              </a:ext>
            </a:extLst>
          </p:cNvPr>
          <p:cNvSpPr txBox="1">
            <a:spLocks noChangeArrowheads="1"/>
          </p:cNvSpPr>
          <p:nvPr/>
        </p:nvSpPr>
        <p:spPr bwMode="auto">
          <a:xfrm>
            <a:off x="3810000" y="2133600"/>
            <a:ext cx="4495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tx1"/>
                </a:solidFill>
                <a:latin typeface="Arial" panose="020B0604020202020204" pitchFamily="34" charset="0"/>
                <a:cs typeface="Arial" panose="020B0604020202020204" pitchFamily="34" charset="0"/>
              </a:defRPr>
            </a:lvl1pPr>
            <a:lvl2pPr>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lvl="1" eaLnBrk="1" hangingPunct="1">
              <a:lnSpc>
                <a:spcPct val="90000"/>
              </a:lnSpc>
              <a:spcBef>
                <a:spcPct val="20000"/>
              </a:spcBef>
              <a:buClr>
                <a:schemeClr val="accent2"/>
              </a:buClr>
              <a:buSzPct val="55000"/>
              <a:buFont typeface="Wingdings" panose="05000000000000000000" pitchFamily="2" charset="2"/>
              <a:buNone/>
            </a:pPr>
            <a:r>
              <a:rPr lang="en-US" altLang="en-US" sz="2800" b="0" i="1">
                <a:latin typeface="Times New Roman" panose="02020603050405020304" pitchFamily="18" charset="0"/>
                <a:cs typeface="Times New Roman" panose="02020603050405020304" pitchFamily="18" charset="0"/>
              </a:rPr>
              <a:t>s</a:t>
            </a:r>
            <a:r>
              <a:rPr lang="en-US" altLang="en-US" sz="2800" b="0" i="1" baseline="-25000">
                <a:latin typeface="Times New Roman" panose="02020603050405020304" pitchFamily="18" charset="0"/>
                <a:cs typeface="Times New Roman" panose="02020603050405020304" pitchFamily="18" charset="0"/>
              </a:rPr>
              <a:t>t</a:t>
            </a:r>
            <a:r>
              <a:rPr lang="en-US" altLang="en-US" sz="2800" b="0">
                <a:latin typeface="Times New Roman" panose="02020603050405020304" pitchFamily="18" charset="0"/>
                <a:cs typeface="Times New Roman" panose="02020603050405020304" pitchFamily="18" charset="0"/>
              </a:rPr>
              <a:t>(</a:t>
            </a:r>
            <a:r>
              <a:rPr lang="en-US" altLang="en-US" sz="2800" b="0" i="1">
                <a:latin typeface="Times New Roman" panose="02020603050405020304" pitchFamily="18" charset="0"/>
                <a:cs typeface="Times New Roman" panose="02020603050405020304" pitchFamily="18" charset="0"/>
              </a:rPr>
              <a:t>v</a:t>
            </a:r>
            <a:r>
              <a:rPr lang="en-US" altLang="en-US" sz="2800" b="0">
                <a:latin typeface="Times New Roman" panose="02020603050405020304" pitchFamily="18" charset="0"/>
                <a:cs typeface="Times New Roman" panose="02020603050405020304" pitchFamily="18" charset="0"/>
              </a:rPr>
              <a:t>) = min</a:t>
            </a:r>
            <a:r>
              <a:rPr lang="en-US" altLang="en-US" sz="2800" b="0" i="1" baseline="-25000">
                <a:latin typeface="Times New Roman" panose="02020603050405020304" pitchFamily="18" charset="0"/>
                <a:cs typeface="Times New Roman" panose="02020603050405020304" pitchFamily="18" charset="0"/>
              </a:rPr>
              <a:t>i</a:t>
            </a:r>
            <a:r>
              <a:rPr lang="en-US" altLang="en-US" sz="2800" b="0">
                <a:latin typeface="Times New Roman" panose="02020603050405020304" pitchFamily="18" charset="0"/>
                <a:cs typeface="Times New Roman" panose="02020603050405020304" pitchFamily="18" charset="0"/>
              </a:rPr>
              <a:t> {</a:t>
            </a:r>
            <a:r>
              <a:rPr lang="en-US" altLang="en-US" sz="2800" b="0" i="1">
                <a:latin typeface="Times New Roman" panose="02020603050405020304" pitchFamily="18" charset="0"/>
                <a:cs typeface="Times New Roman" panose="02020603050405020304" pitchFamily="18" charset="0"/>
              </a:rPr>
              <a:t>s</a:t>
            </a:r>
            <a:r>
              <a:rPr lang="en-US" altLang="en-US" sz="2800" b="0" i="1" baseline="-25000">
                <a:latin typeface="Times New Roman" panose="02020603050405020304" pitchFamily="18" charset="0"/>
                <a:cs typeface="Times New Roman" panose="02020603050405020304" pitchFamily="18" charset="0"/>
              </a:rPr>
              <a:t>i</a:t>
            </a:r>
            <a:r>
              <a:rPr lang="en-US" altLang="en-US" sz="2800" b="0">
                <a:latin typeface="Times New Roman" panose="02020603050405020304" pitchFamily="18" charset="0"/>
                <a:cs typeface="Times New Roman" panose="02020603050405020304" pitchFamily="18" charset="0"/>
              </a:rPr>
              <a:t>(</a:t>
            </a:r>
            <a:r>
              <a:rPr lang="en-US" altLang="en-US" sz="2800" b="0" i="1">
                <a:latin typeface="Times New Roman" panose="02020603050405020304" pitchFamily="18" charset="0"/>
                <a:cs typeface="Times New Roman" panose="02020603050405020304" pitchFamily="18" charset="0"/>
              </a:rPr>
              <a:t>u</a:t>
            </a:r>
            <a:r>
              <a:rPr lang="en-US" altLang="en-US" sz="2800" b="0">
                <a:latin typeface="Times New Roman" panose="02020603050405020304" pitchFamily="18" charset="0"/>
                <a:cs typeface="Times New Roman" panose="02020603050405020304" pitchFamily="18" charset="0"/>
              </a:rPr>
              <a:t>) + </a:t>
            </a:r>
            <a:r>
              <a:rPr lang="en-US" altLang="en-US" sz="2800" b="0" i="1">
                <a:latin typeface="Times New Roman" panose="02020603050405020304" pitchFamily="18" charset="0"/>
                <a:cs typeface="Times New Roman" panose="02020603050405020304" pitchFamily="18" charset="0"/>
                <a:sym typeface="Symbol" panose="05050102010706020507" pitchFamily="18" charset="2"/>
              </a:rPr>
              <a:t></a:t>
            </a:r>
            <a:r>
              <a:rPr lang="en-US" altLang="en-US" sz="2800" b="0" i="1" baseline="-25000">
                <a:latin typeface="Times New Roman" panose="02020603050405020304" pitchFamily="18" charset="0"/>
                <a:cs typeface="Times New Roman" panose="02020603050405020304" pitchFamily="18" charset="0"/>
                <a:sym typeface="Symbol" panose="05050102010706020507" pitchFamily="18" charset="2"/>
              </a:rPr>
              <a:t>i, t</a:t>
            </a:r>
            <a:r>
              <a:rPr lang="en-US" altLang="en-US" sz="2800" b="0">
                <a:latin typeface="Times New Roman" panose="02020603050405020304" pitchFamily="18" charset="0"/>
                <a:cs typeface="Times New Roman" panose="02020603050405020304" pitchFamily="18" charset="0"/>
                <a:sym typeface="Symbol" panose="05050102010706020507" pitchFamily="18" charset="2"/>
              </a:rPr>
              <a:t>} + min</a:t>
            </a:r>
            <a:r>
              <a:rPr lang="en-US" altLang="en-US" sz="2800" b="0" i="1" baseline="-25000">
                <a:latin typeface="Times New Roman" panose="02020603050405020304" pitchFamily="18" charset="0"/>
                <a:cs typeface="Times New Roman" panose="02020603050405020304" pitchFamily="18" charset="0"/>
                <a:sym typeface="Symbol" panose="05050102010706020507" pitchFamily="18" charset="2"/>
              </a:rPr>
              <a:t>j</a:t>
            </a:r>
            <a:r>
              <a:rPr lang="en-US" altLang="en-US" sz="2800" b="0">
                <a:latin typeface="Times New Roman" panose="02020603050405020304" pitchFamily="18" charset="0"/>
                <a:cs typeface="Times New Roman" panose="02020603050405020304" pitchFamily="18" charset="0"/>
                <a:sym typeface="Symbol" panose="05050102010706020507" pitchFamily="18" charset="2"/>
              </a:rPr>
              <a:t>{</a:t>
            </a:r>
            <a:r>
              <a:rPr lang="en-US" altLang="en-US" sz="2800" b="0" i="1">
                <a:latin typeface="Times New Roman" panose="02020603050405020304" pitchFamily="18" charset="0"/>
                <a:cs typeface="Times New Roman" panose="02020603050405020304" pitchFamily="18" charset="0"/>
                <a:sym typeface="Symbol" panose="05050102010706020507" pitchFamily="18" charset="2"/>
              </a:rPr>
              <a:t>s</a:t>
            </a:r>
            <a:r>
              <a:rPr lang="en-US" altLang="en-US" sz="3200" b="0" i="1" baseline="-25000">
                <a:latin typeface="Times New Roman" panose="02020603050405020304" pitchFamily="18" charset="0"/>
                <a:cs typeface="Times New Roman" panose="02020603050405020304" pitchFamily="18" charset="0"/>
                <a:sym typeface="Symbol" panose="05050102010706020507" pitchFamily="18" charset="2"/>
              </a:rPr>
              <a:t>j</a:t>
            </a:r>
            <a:r>
              <a:rPr lang="en-US" altLang="en-US" sz="3200" b="0">
                <a:latin typeface="Times New Roman" panose="02020603050405020304" pitchFamily="18" charset="0"/>
                <a:cs typeface="Times New Roman" panose="02020603050405020304" pitchFamily="18" charset="0"/>
                <a:sym typeface="Symbol" panose="05050102010706020507" pitchFamily="18" charset="2"/>
              </a:rPr>
              <a:t>(</a:t>
            </a:r>
            <a:r>
              <a:rPr lang="en-US" altLang="en-US" sz="3200" b="0" i="1">
                <a:latin typeface="Times New Roman" panose="02020603050405020304" pitchFamily="18" charset="0"/>
                <a:cs typeface="Times New Roman" panose="02020603050405020304" pitchFamily="18" charset="0"/>
                <a:sym typeface="Symbol" panose="05050102010706020507" pitchFamily="18" charset="2"/>
              </a:rPr>
              <a:t>w</a:t>
            </a:r>
            <a:r>
              <a:rPr lang="en-US" altLang="en-US" sz="3200" b="0">
                <a:latin typeface="Times New Roman" panose="02020603050405020304" pitchFamily="18" charset="0"/>
                <a:cs typeface="Times New Roman" panose="02020603050405020304" pitchFamily="18" charset="0"/>
                <a:sym typeface="Symbol" panose="05050102010706020507" pitchFamily="18" charset="2"/>
              </a:rPr>
              <a:t>) + </a:t>
            </a:r>
            <a:r>
              <a:rPr lang="en-US" altLang="en-US" sz="3200" b="0" i="1">
                <a:latin typeface="Times New Roman" panose="02020603050405020304" pitchFamily="18" charset="0"/>
                <a:cs typeface="Times New Roman" panose="02020603050405020304" pitchFamily="18" charset="0"/>
                <a:sym typeface="Symbol" panose="05050102010706020507" pitchFamily="18" charset="2"/>
              </a:rPr>
              <a:t></a:t>
            </a:r>
            <a:r>
              <a:rPr lang="en-US" altLang="en-US" sz="3200" b="0" i="1" baseline="-25000">
                <a:latin typeface="Times New Roman" panose="02020603050405020304" pitchFamily="18" charset="0"/>
                <a:cs typeface="Times New Roman" panose="02020603050405020304" pitchFamily="18" charset="0"/>
                <a:sym typeface="Symbol" panose="05050102010706020507" pitchFamily="18" charset="2"/>
              </a:rPr>
              <a:t>j, t</a:t>
            </a:r>
            <a:r>
              <a:rPr lang="en-US" altLang="en-US" sz="3200" b="0">
                <a:latin typeface="Times New Roman" panose="02020603050405020304" pitchFamily="18" charset="0"/>
                <a:cs typeface="Times New Roman" panose="02020603050405020304" pitchFamily="18" charset="0"/>
                <a:sym typeface="Symbol" panose="05050102010706020507" pitchFamily="18" charset="2"/>
              </a:rPr>
              <a:t>}</a:t>
            </a:r>
            <a:endParaRPr lang="en-US" altLang="en-US" sz="2400" b="0">
              <a:latin typeface="Times New Roman" panose="02020603050405020304" pitchFamily="18" charset="0"/>
              <a:cs typeface="Times New Roman" panose="02020603050405020304" pitchFamily="18" charset="0"/>
            </a:endParaRPr>
          </a:p>
        </p:txBody>
      </p:sp>
      <p:sp>
        <p:nvSpPr>
          <p:cNvPr id="94215" name="Text Box 7">
            <a:extLst>
              <a:ext uri="{FF2B5EF4-FFF2-40B4-BE49-F238E27FC236}">
                <a16:creationId xmlns:a16="http://schemas.microsoft.com/office/drawing/2014/main" xmlns="" id="{AEFB2E7B-4901-4A3B-A362-F363259A9F85}"/>
              </a:ext>
            </a:extLst>
          </p:cNvPr>
          <p:cNvSpPr txBox="1">
            <a:spLocks noChangeArrowheads="1"/>
          </p:cNvSpPr>
          <p:nvPr/>
        </p:nvSpPr>
        <p:spPr bwMode="auto">
          <a:xfrm>
            <a:off x="762000" y="4038600"/>
            <a:ext cx="3200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0" i="1">
                <a:latin typeface="Times New Roman" panose="02020603050405020304" pitchFamily="18" charset="0"/>
                <a:cs typeface="Times New Roman" panose="02020603050405020304" pitchFamily="18" charset="0"/>
              </a:rPr>
              <a:t>s</a:t>
            </a:r>
            <a:r>
              <a:rPr lang="en-US" altLang="en-US" sz="2400" b="0" i="1" baseline="-25000">
                <a:latin typeface="Times New Roman" panose="02020603050405020304" pitchFamily="18" charset="0"/>
                <a:cs typeface="Times New Roman" panose="02020603050405020304" pitchFamily="18" charset="0"/>
              </a:rPr>
              <a:t>A</a:t>
            </a:r>
            <a:r>
              <a:rPr lang="en-US" altLang="en-US" sz="2400" b="0">
                <a:latin typeface="Times New Roman" panose="02020603050405020304" pitchFamily="18" charset="0"/>
                <a:cs typeface="Times New Roman" panose="02020603050405020304" pitchFamily="18" charset="0"/>
              </a:rPr>
              <a:t>(</a:t>
            </a:r>
            <a:r>
              <a:rPr lang="en-US" altLang="en-US" sz="2400" b="0" i="1">
                <a:latin typeface="Times New Roman" panose="02020603050405020304" pitchFamily="18" charset="0"/>
                <a:cs typeface="Times New Roman" panose="02020603050405020304" pitchFamily="18" charset="0"/>
              </a:rPr>
              <a:t>v</a:t>
            </a:r>
            <a:r>
              <a:rPr lang="en-US" altLang="en-US" sz="2400" b="0">
                <a:latin typeface="Times New Roman" panose="02020603050405020304" pitchFamily="18" charset="0"/>
                <a:cs typeface="Times New Roman" panose="02020603050405020304" pitchFamily="18" charset="0"/>
              </a:rPr>
              <a:t>) = min</a:t>
            </a:r>
            <a:r>
              <a:rPr lang="en-US" altLang="en-US" sz="2400" b="0" i="1" baseline="-25000">
                <a:latin typeface="Times New Roman" panose="02020603050405020304" pitchFamily="18" charset="0"/>
                <a:cs typeface="Times New Roman" panose="02020603050405020304" pitchFamily="18" charset="0"/>
              </a:rPr>
              <a:t>i</a:t>
            </a:r>
            <a:r>
              <a:rPr lang="en-US" altLang="en-US" sz="2400" b="0">
                <a:latin typeface="Times New Roman" panose="02020603050405020304" pitchFamily="18" charset="0"/>
                <a:cs typeface="Times New Roman" panose="02020603050405020304" pitchFamily="18" charset="0"/>
              </a:rPr>
              <a:t>{</a:t>
            </a:r>
            <a:r>
              <a:rPr lang="en-US" altLang="en-US" sz="2400" b="0" i="1">
                <a:latin typeface="Times New Roman" panose="02020603050405020304" pitchFamily="18" charset="0"/>
                <a:cs typeface="Times New Roman" panose="02020603050405020304" pitchFamily="18" charset="0"/>
              </a:rPr>
              <a:t>s</a:t>
            </a:r>
            <a:r>
              <a:rPr lang="en-US" altLang="en-US" sz="2400" b="0" i="1" baseline="-25000">
                <a:latin typeface="Times New Roman" panose="02020603050405020304" pitchFamily="18" charset="0"/>
                <a:cs typeface="Times New Roman" panose="02020603050405020304" pitchFamily="18" charset="0"/>
              </a:rPr>
              <a:t>i</a:t>
            </a:r>
            <a:r>
              <a:rPr lang="en-US" altLang="en-US" sz="2400" b="0">
                <a:latin typeface="Times New Roman" panose="02020603050405020304" pitchFamily="18" charset="0"/>
                <a:cs typeface="Times New Roman" panose="02020603050405020304" pitchFamily="18" charset="0"/>
              </a:rPr>
              <a:t>(</a:t>
            </a:r>
            <a:r>
              <a:rPr lang="en-US" altLang="en-US" sz="2400" b="0" i="1">
                <a:latin typeface="Times New Roman" panose="02020603050405020304" pitchFamily="18" charset="0"/>
                <a:cs typeface="Times New Roman" panose="02020603050405020304" pitchFamily="18" charset="0"/>
              </a:rPr>
              <a:t>u</a:t>
            </a:r>
            <a:r>
              <a:rPr lang="en-US" altLang="en-US" sz="2400" b="0">
                <a:latin typeface="Times New Roman" panose="02020603050405020304" pitchFamily="18" charset="0"/>
                <a:cs typeface="Times New Roman" panose="02020603050405020304" pitchFamily="18" charset="0"/>
              </a:rPr>
              <a:t>) + </a:t>
            </a:r>
            <a:r>
              <a:rPr lang="en-US" altLang="en-US" sz="2400" b="0" i="1">
                <a:latin typeface="Times New Roman" panose="02020603050405020304" pitchFamily="18" charset="0"/>
                <a:cs typeface="Times New Roman" panose="02020603050405020304" pitchFamily="18" charset="0"/>
                <a:sym typeface="Symbol" panose="05050102010706020507" pitchFamily="18" charset="2"/>
              </a:rPr>
              <a:t></a:t>
            </a:r>
            <a:r>
              <a:rPr lang="en-US" altLang="en-US" sz="2400" b="0" i="1" baseline="-25000">
                <a:latin typeface="Times New Roman" panose="02020603050405020304" pitchFamily="18" charset="0"/>
                <a:cs typeface="Times New Roman" panose="02020603050405020304" pitchFamily="18" charset="0"/>
                <a:sym typeface="Symbol" panose="05050102010706020507" pitchFamily="18" charset="2"/>
              </a:rPr>
              <a:t>i, A</a:t>
            </a:r>
            <a:r>
              <a:rPr lang="en-US" altLang="en-US" sz="2400" b="0">
                <a:latin typeface="Times New Roman" panose="02020603050405020304" pitchFamily="18" charset="0"/>
                <a:cs typeface="Times New Roman" panose="02020603050405020304" pitchFamily="18" charset="0"/>
                <a:sym typeface="Symbol" panose="05050102010706020507" pitchFamily="18" charset="2"/>
              </a:rPr>
              <a:t>} + min</a:t>
            </a:r>
            <a:r>
              <a:rPr lang="en-US" altLang="en-US" sz="2400" b="0" i="1" baseline="-25000">
                <a:latin typeface="Times New Roman" panose="02020603050405020304" pitchFamily="18" charset="0"/>
                <a:cs typeface="Times New Roman" panose="02020603050405020304" pitchFamily="18" charset="0"/>
                <a:sym typeface="Symbol" panose="05050102010706020507" pitchFamily="18" charset="2"/>
              </a:rPr>
              <a:t>j</a:t>
            </a:r>
            <a:r>
              <a:rPr lang="en-US" altLang="en-US" sz="2400" b="0">
                <a:latin typeface="Times New Roman" panose="02020603050405020304" pitchFamily="18" charset="0"/>
                <a:cs typeface="Times New Roman" panose="02020603050405020304" pitchFamily="18" charset="0"/>
                <a:sym typeface="Symbol" panose="05050102010706020507" pitchFamily="18" charset="2"/>
              </a:rPr>
              <a:t>{</a:t>
            </a:r>
            <a:r>
              <a:rPr lang="en-US" altLang="en-US" sz="2400" b="0" i="1">
                <a:latin typeface="Times New Roman" panose="02020603050405020304" pitchFamily="18" charset="0"/>
                <a:cs typeface="Times New Roman" panose="02020603050405020304" pitchFamily="18" charset="0"/>
                <a:sym typeface="Symbol" panose="05050102010706020507" pitchFamily="18" charset="2"/>
              </a:rPr>
              <a:t>s</a:t>
            </a:r>
            <a:r>
              <a:rPr lang="en-US" altLang="en-US" sz="2400" b="0" i="1" baseline="-25000">
                <a:latin typeface="Times New Roman" panose="02020603050405020304" pitchFamily="18" charset="0"/>
                <a:cs typeface="Times New Roman" panose="02020603050405020304" pitchFamily="18" charset="0"/>
                <a:sym typeface="Symbol" panose="05050102010706020507" pitchFamily="18" charset="2"/>
              </a:rPr>
              <a:t>j</a:t>
            </a:r>
            <a:r>
              <a:rPr lang="en-US" altLang="en-US" sz="2400" b="0">
                <a:latin typeface="Times New Roman" panose="02020603050405020304" pitchFamily="18" charset="0"/>
                <a:cs typeface="Times New Roman" panose="02020603050405020304" pitchFamily="18" charset="0"/>
                <a:sym typeface="Symbol" panose="05050102010706020507" pitchFamily="18" charset="2"/>
              </a:rPr>
              <a:t>(</a:t>
            </a:r>
            <a:r>
              <a:rPr lang="en-US" altLang="en-US" sz="2400" b="0" i="1">
                <a:latin typeface="Times New Roman" panose="02020603050405020304" pitchFamily="18" charset="0"/>
                <a:cs typeface="Times New Roman" panose="02020603050405020304" pitchFamily="18" charset="0"/>
                <a:sym typeface="Symbol" panose="05050102010706020507" pitchFamily="18" charset="2"/>
              </a:rPr>
              <a:t>w</a:t>
            </a:r>
            <a:r>
              <a:rPr lang="en-US" altLang="en-US" sz="2400" b="0">
                <a:latin typeface="Times New Roman" panose="02020603050405020304" pitchFamily="18" charset="0"/>
                <a:cs typeface="Times New Roman" panose="02020603050405020304" pitchFamily="18" charset="0"/>
                <a:sym typeface="Symbol" panose="05050102010706020507" pitchFamily="18" charset="2"/>
              </a:rPr>
              <a:t>) + </a:t>
            </a:r>
            <a:r>
              <a:rPr lang="en-US" altLang="en-US" sz="2400" b="0" i="1">
                <a:latin typeface="Times New Roman" panose="02020603050405020304" pitchFamily="18" charset="0"/>
                <a:cs typeface="Times New Roman" panose="02020603050405020304" pitchFamily="18" charset="0"/>
                <a:sym typeface="Symbol" panose="05050102010706020507" pitchFamily="18" charset="2"/>
              </a:rPr>
              <a:t></a:t>
            </a:r>
            <a:r>
              <a:rPr lang="en-US" altLang="en-US" sz="2400" b="0" i="1" baseline="-25000">
                <a:latin typeface="Times New Roman" panose="02020603050405020304" pitchFamily="18" charset="0"/>
                <a:cs typeface="Times New Roman" panose="02020603050405020304" pitchFamily="18" charset="0"/>
                <a:sym typeface="Symbol" panose="05050102010706020507" pitchFamily="18" charset="2"/>
              </a:rPr>
              <a:t>j, A</a:t>
            </a:r>
            <a:r>
              <a:rPr lang="en-US" altLang="en-US" sz="2400" b="0">
                <a:latin typeface="Times New Roman" panose="02020603050405020304" pitchFamily="18" charset="0"/>
                <a:cs typeface="Times New Roman" panose="02020603050405020304" pitchFamily="18" charset="0"/>
                <a:sym typeface="Symbol" panose="05050102010706020507" pitchFamily="18" charset="2"/>
              </a:rPr>
              <a:t>}</a:t>
            </a:r>
          </a:p>
        </p:txBody>
      </p:sp>
      <p:graphicFrame>
        <p:nvGraphicFramePr>
          <p:cNvPr id="301178" name="Group 122">
            <a:extLst>
              <a:ext uri="{FF2B5EF4-FFF2-40B4-BE49-F238E27FC236}">
                <a16:creationId xmlns:a16="http://schemas.microsoft.com/office/drawing/2014/main" xmlns="" id="{0741EE52-6C2E-4DFD-93A3-5C6D11CB08E2}"/>
              </a:ext>
            </a:extLst>
          </p:cNvPr>
          <p:cNvGraphicFramePr>
            <a:graphicFrameLocks noGrp="1"/>
          </p:cNvGraphicFramePr>
          <p:nvPr>
            <p:extLst>
              <p:ext uri="{D42A27DB-BD31-4B8C-83A1-F6EECF244321}">
                <p14:modId xmlns:p14="http://schemas.microsoft.com/office/powerpoint/2010/main" val="108900787"/>
              </p:ext>
            </p:extLst>
          </p:nvPr>
        </p:nvGraphicFramePr>
        <p:xfrm>
          <a:off x="6477000" y="3352800"/>
          <a:ext cx="2667000" cy="2651127"/>
        </p:xfrm>
        <a:graphic>
          <a:graphicData uri="http://schemas.openxmlformats.org/drawingml/2006/table">
            <a:tbl>
              <a:tblPr firstRow="1"/>
              <a:tblGrid>
                <a:gridCol w="495300">
                  <a:extLst>
                    <a:ext uri="{9D8B030D-6E8A-4147-A177-3AD203B41FA5}">
                      <a16:colId xmlns:a16="http://schemas.microsoft.com/office/drawing/2014/main" xmlns="" val="20000"/>
                    </a:ext>
                  </a:extLst>
                </a:gridCol>
                <a:gridCol w="723900">
                  <a:extLst>
                    <a:ext uri="{9D8B030D-6E8A-4147-A177-3AD203B41FA5}">
                      <a16:colId xmlns:a16="http://schemas.microsoft.com/office/drawing/2014/main" xmlns="" val="20001"/>
                    </a:ext>
                  </a:extLst>
                </a:gridCol>
                <a:gridCol w="723900">
                  <a:extLst>
                    <a:ext uri="{9D8B030D-6E8A-4147-A177-3AD203B41FA5}">
                      <a16:colId xmlns:a16="http://schemas.microsoft.com/office/drawing/2014/main" xmlns="" val="20002"/>
                    </a:ext>
                  </a:extLst>
                </a:gridCol>
                <a:gridCol w="723900">
                  <a:extLst>
                    <a:ext uri="{9D8B030D-6E8A-4147-A177-3AD203B41FA5}">
                      <a16:colId xmlns:a16="http://schemas.microsoft.com/office/drawing/2014/main" xmlns="" val="20003"/>
                    </a:ext>
                  </a:extLst>
                </a:gridCol>
              </a:tblGrid>
              <a:tr h="528638">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1" u="none" strike="noStrike" cap="none" normalizeH="0" baseline="0">
                          <a:ln>
                            <a:noFill/>
                          </a:ln>
                          <a:solidFill>
                            <a:schemeClr val="tx1"/>
                          </a:solidFill>
                          <a:effectLst/>
                          <a:latin typeface="Arial" panose="020B0604020202020204" pitchFamily="34" charset="0"/>
                          <a:cs typeface="Arial" panose="020B0604020202020204" pitchFamily="34" charset="0"/>
                        </a:rPr>
                        <a:t>s</a:t>
                      </a:r>
                      <a:r>
                        <a:rPr kumimoji="0" lang="en-US" altLang="en-US" sz="2000" b="0" i="1" u="none" strike="noStrike" cap="none" normalizeH="0" baseline="-25000">
                          <a:ln>
                            <a:noFill/>
                          </a:ln>
                          <a:solidFill>
                            <a:schemeClr val="tx1"/>
                          </a:solidFill>
                          <a:effectLst/>
                          <a:latin typeface="Arial" panose="020B0604020202020204" pitchFamily="34" charset="0"/>
                          <a:cs typeface="Arial" panose="020B0604020202020204" pitchFamily="34" charset="0"/>
                        </a:rPr>
                        <a:t>j</a:t>
                      </a: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r>
                        <a:rPr kumimoji="0" lang="en-US" altLang="en-US" sz="2000" b="0" i="1" u="none" strike="noStrike" cap="none" normalizeH="0" baseline="0">
                          <a:ln>
                            <a:noFill/>
                          </a:ln>
                          <a:solidFill>
                            <a:schemeClr val="tx1"/>
                          </a:solidFill>
                          <a:effectLst/>
                          <a:latin typeface="Arial" panose="020B0604020202020204" pitchFamily="34" charset="0"/>
                          <a:cs typeface="Arial" panose="020B0604020202020204" pitchFamily="34" charset="0"/>
                        </a:rPr>
                        <a:t>w</a:t>
                      </a: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200" b="0" i="1" u="none" strike="noStrike" cap="none" normalizeH="0" baseline="0">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a:t>
                      </a:r>
                      <a:r>
                        <a:rPr kumimoji="0" lang="en-US" altLang="en-US" sz="2200" b="0" i="1" u="none" strike="noStrike" cap="none" normalizeH="0" baseline="-25000">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j, 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sum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38163">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sym typeface="Symbol" panose="05050102010706020507" pitchFamily="18" charset="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27050">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sym typeface="Symbol" panose="05050102010706020507" pitchFamily="18" charset="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28638">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G</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sym typeface="Symbol" panose="05050102010706020507" pitchFamily="18" charset="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sym typeface="Symbol" panose="05050102010706020507" pitchFamily="18" charset="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28638">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sym typeface="Symbol" panose="05050102010706020507" pitchFamily="18" charset="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Symbol" panose="05050102010706020507" pitchFamily="18" charset="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graphicFrame>
        <p:nvGraphicFramePr>
          <p:cNvPr id="301177" name="Group 121">
            <a:extLst>
              <a:ext uri="{FF2B5EF4-FFF2-40B4-BE49-F238E27FC236}">
                <a16:creationId xmlns:a16="http://schemas.microsoft.com/office/drawing/2014/main" xmlns="" id="{13F468EA-9735-4022-9C0B-BABA31407E10}"/>
              </a:ext>
            </a:extLst>
          </p:cNvPr>
          <p:cNvGraphicFramePr>
            <a:graphicFrameLocks noGrp="1"/>
          </p:cNvGraphicFramePr>
          <p:nvPr>
            <p:extLst>
              <p:ext uri="{D42A27DB-BD31-4B8C-83A1-F6EECF244321}">
                <p14:modId xmlns:p14="http://schemas.microsoft.com/office/powerpoint/2010/main" val="561013588"/>
              </p:ext>
            </p:extLst>
          </p:nvPr>
        </p:nvGraphicFramePr>
        <p:xfrm>
          <a:off x="6477000" y="3352800"/>
          <a:ext cx="2667000" cy="2641602"/>
        </p:xfrm>
        <a:graphic>
          <a:graphicData uri="http://schemas.openxmlformats.org/drawingml/2006/table">
            <a:tbl>
              <a:tblPr firstRow="1"/>
              <a:tblGrid>
                <a:gridCol w="438150">
                  <a:extLst>
                    <a:ext uri="{9D8B030D-6E8A-4147-A177-3AD203B41FA5}">
                      <a16:colId xmlns:a16="http://schemas.microsoft.com/office/drawing/2014/main" xmlns="" val="20000"/>
                    </a:ext>
                  </a:extLst>
                </a:gridCol>
                <a:gridCol w="742950">
                  <a:extLst>
                    <a:ext uri="{9D8B030D-6E8A-4147-A177-3AD203B41FA5}">
                      <a16:colId xmlns:a16="http://schemas.microsoft.com/office/drawing/2014/main" xmlns="" val="20001"/>
                    </a:ext>
                  </a:extLst>
                </a:gridCol>
                <a:gridCol w="742950">
                  <a:extLst>
                    <a:ext uri="{9D8B030D-6E8A-4147-A177-3AD203B41FA5}">
                      <a16:colId xmlns:a16="http://schemas.microsoft.com/office/drawing/2014/main" xmlns="" val="20002"/>
                    </a:ext>
                  </a:extLst>
                </a:gridCol>
                <a:gridCol w="742950">
                  <a:extLst>
                    <a:ext uri="{9D8B030D-6E8A-4147-A177-3AD203B41FA5}">
                      <a16:colId xmlns:a16="http://schemas.microsoft.com/office/drawing/2014/main" xmlns="" val="20003"/>
                    </a:ext>
                  </a:extLst>
                </a:gridCol>
              </a:tblGrid>
              <a:tr h="528638">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1" u="none" strike="noStrike" cap="none" normalizeH="0" baseline="0">
                          <a:ln>
                            <a:noFill/>
                          </a:ln>
                          <a:solidFill>
                            <a:schemeClr val="tx1"/>
                          </a:solidFill>
                          <a:effectLst/>
                          <a:latin typeface="Arial" panose="020B0604020202020204" pitchFamily="34" charset="0"/>
                          <a:cs typeface="Arial" panose="020B0604020202020204" pitchFamily="34" charset="0"/>
                        </a:rPr>
                        <a:t>s</a:t>
                      </a:r>
                      <a:r>
                        <a:rPr kumimoji="0" lang="en-US" altLang="en-US" sz="2000" b="0" i="1" u="none" strike="noStrike" cap="none" normalizeH="0" baseline="-25000">
                          <a:ln>
                            <a:noFill/>
                          </a:ln>
                          <a:solidFill>
                            <a:schemeClr val="tx1"/>
                          </a:solidFill>
                          <a:effectLst/>
                          <a:latin typeface="Arial" panose="020B0604020202020204" pitchFamily="34" charset="0"/>
                          <a:cs typeface="Arial" panose="020B0604020202020204" pitchFamily="34" charset="0"/>
                        </a:rPr>
                        <a:t>j</a:t>
                      </a: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r>
                        <a:rPr kumimoji="0" lang="en-US" altLang="en-US" sz="2000" b="0" i="1" u="none" strike="noStrike" cap="none" normalizeH="0" baseline="0">
                          <a:ln>
                            <a:noFill/>
                          </a:ln>
                          <a:solidFill>
                            <a:schemeClr val="tx1"/>
                          </a:solidFill>
                          <a:effectLst/>
                          <a:latin typeface="Arial" panose="020B0604020202020204" pitchFamily="34" charset="0"/>
                          <a:cs typeface="Arial" panose="020B0604020202020204" pitchFamily="34" charset="0"/>
                        </a:rPr>
                        <a:t>w</a:t>
                      </a: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200" b="0" i="1" u="none" strike="noStrike" cap="none" normalizeH="0" baseline="0">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a:t>
                      </a:r>
                      <a:r>
                        <a:rPr kumimoji="0" lang="en-US" altLang="en-US" sz="2200" b="0" i="1" u="none" strike="noStrike" cap="none" normalizeH="0" baseline="-25000">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j, 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sum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28638">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27050">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28638">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G</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28638">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graphicFrame>
        <p:nvGraphicFramePr>
          <p:cNvPr id="301185" name="Group 129">
            <a:extLst>
              <a:ext uri="{FF2B5EF4-FFF2-40B4-BE49-F238E27FC236}">
                <a16:creationId xmlns:a16="http://schemas.microsoft.com/office/drawing/2014/main" xmlns="" id="{A3AA6F97-7744-4E58-8741-312FBDAFF11E}"/>
              </a:ext>
            </a:extLst>
          </p:cNvPr>
          <p:cNvGraphicFramePr>
            <a:graphicFrameLocks noGrp="1"/>
          </p:cNvGraphicFramePr>
          <p:nvPr>
            <p:extLst>
              <p:ext uri="{D42A27DB-BD31-4B8C-83A1-F6EECF244321}">
                <p14:modId xmlns:p14="http://schemas.microsoft.com/office/powerpoint/2010/main" val="3077788454"/>
              </p:ext>
            </p:extLst>
          </p:nvPr>
        </p:nvGraphicFramePr>
        <p:xfrm>
          <a:off x="6553200" y="3276600"/>
          <a:ext cx="2590800" cy="2590800"/>
        </p:xfrm>
        <a:graphic>
          <a:graphicData uri="http://schemas.openxmlformats.org/drawingml/2006/table">
            <a:tbl>
              <a:tblPr firstRow="1"/>
              <a:tblGrid>
                <a:gridCol w="398463">
                  <a:extLst>
                    <a:ext uri="{9D8B030D-6E8A-4147-A177-3AD203B41FA5}">
                      <a16:colId xmlns:a16="http://schemas.microsoft.com/office/drawing/2014/main" xmlns="" val="20000"/>
                    </a:ext>
                  </a:extLst>
                </a:gridCol>
                <a:gridCol w="746125">
                  <a:extLst>
                    <a:ext uri="{9D8B030D-6E8A-4147-A177-3AD203B41FA5}">
                      <a16:colId xmlns:a16="http://schemas.microsoft.com/office/drawing/2014/main" xmlns="" val="20001"/>
                    </a:ext>
                  </a:extLst>
                </a:gridCol>
                <a:gridCol w="758825">
                  <a:extLst>
                    <a:ext uri="{9D8B030D-6E8A-4147-A177-3AD203B41FA5}">
                      <a16:colId xmlns:a16="http://schemas.microsoft.com/office/drawing/2014/main" xmlns="" val="20002"/>
                    </a:ext>
                  </a:extLst>
                </a:gridCol>
                <a:gridCol w="687387">
                  <a:extLst>
                    <a:ext uri="{9D8B030D-6E8A-4147-A177-3AD203B41FA5}">
                      <a16:colId xmlns:a16="http://schemas.microsoft.com/office/drawing/2014/main" xmlns="" val="20003"/>
                    </a:ext>
                  </a:extLst>
                </a:gridCol>
              </a:tblGrid>
              <a:tr h="473075">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1" u="none" strike="noStrike" cap="none" normalizeH="0" baseline="0">
                          <a:ln>
                            <a:noFill/>
                          </a:ln>
                          <a:solidFill>
                            <a:schemeClr val="tx1"/>
                          </a:solidFill>
                          <a:effectLst/>
                          <a:latin typeface="Arial" panose="020B0604020202020204" pitchFamily="34" charset="0"/>
                          <a:cs typeface="Arial" panose="020B0604020202020204" pitchFamily="34" charset="0"/>
                        </a:rPr>
                        <a:t>s</a:t>
                      </a:r>
                      <a:r>
                        <a:rPr kumimoji="0" lang="en-US" altLang="en-US" sz="2000" b="0" i="1" u="none" strike="noStrike" cap="none" normalizeH="0" baseline="-25000">
                          <a:ln>
                            <a:noFill/>
                          </a:ln>
                          <a:solidFill>
                            <a:schemeClr val="tx1"/>
                          </a:solidFill>
                          <a:effectLst/>
                          <a:latin typeface="Arial" panose="020B0604020202020204" pitchFamily="34" charset="0"/>
                          <a:cs typeface="Arial" panose="020B0604020202020204" pitchFamily="34" charset="0"/>
                        </a:rPr>
                        <a:t>j</a:t>
                      </a: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r>
                        <a:rPr kumimoji="0" lang="en-US" altLang="en-US" sz="2000" b="0" i="1" u="none" strike="noStrike" cap="none" normalizeH="0" baseline="0">
                          <a:ln>
                            <a:noFill/>
                          </a:ln>
                          <a:solidFill>
                            <a:schemeClr val="tx1"/>
                          </a:solidFill>
                          <a:effectLst/>
                          <a:latin typeface="Arial" panose="020B0604020202020204" pitchFamily="34" charset="0"/>
                          <a:cs typeface="Arial" panose="020B0604020202020204" pitchFamily="34" charset="0"/>
                        </a:rPr>
                        <a:t>w</a:t>
                      </a: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200" b="0" i="1" u="none" strike="noStrike" cap="none" normalizeH="0" baseline="0">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a:t>
                      </a:r>
                      <a:r>
                        <a:rPr kumimoji="0" lang="en-US" altLang="en-US" sz="2200" b="0" i="1" u="none" strike="noStrike" cap="none" normalizeH="0" baseline="-25000">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j, 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sum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30225">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27050">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30225">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G</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30225">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301160" name="Text Box 104">
            <a:extLst>
              <a:ext uri="{FF2B5EF4-FFF2-40B4-BE49-F238E27FC236}">
                <a16:creationId xmlns:a16="http://schemas.microsoft.com/office/drawing/2014/main" xmlns="" id="{0D9C318E-3B61-406C-8050-3F89582DFED8}"/>
              </a:ext>
            </a:extLst>
          </p:cNvPr>
          <p:cNvSpPr txBox="1">
            <a:spLocks noChangeArrowheads="1"/>
          </p:cNvSpPr>
          <p:nvPr/>
        </p:nvSpPr>
        <p:spPr bwMode="auto">
          <a:xfrm>
            <a:off x="757238" y="4429125"/>
            <a:ext cx="27432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0">
                <a:latin typeface="Times New Roman" panose="02020603050405020304" pitchFamily="18" charset="0"/>
                <a:cs typeface="Times New Roman" panose="02020603050405020304" pitchFamily="18" charset="0"/>
              </a:rPr>
              <a:t>+ 9 = </a:t>
            </a:r>
            <a:r>
              <a:rPr lang="en-US" altLang="en-US" sz="2400">
                <a:latin typeface="Times New Roman" panose="02020603050405020304" pitchFamily="18" charset="0"/>
                <a:cs typeface="Times New Roman" panose="02020603050405020304" pitchFamily="18" charset="0"/>
              </a:rPr>
              <a:t>9</a:t>
            </a:r>
          </a:p>
        </p:txBody>
      </p:sp>
      <p:sp>
        <p:nvSpPr>
          <p:cNvPr id="94313" name="Text Box 105">
            <a:extLst>
              <a:ext uri="{FF2B5EF4-FFF2-40B4-BE49-F238E27FC236}">
                <a16:creationId xmlns:a16="http://schemas.microsoft.com/office/drawing/2014/main" xmlns="" id="{B4193F9F-96A3-4C40-B00A-343828C7773E}"/>
              </a:ext>
            </a:extLst>
          </p:cNvPr>
          <p:cNvSpPr txBox="1">
            <a:spLocks noChangeArrowheads="1"/>
          </p:cNvSpPr>
          <p:nvPr/>
        </p:nvSpPr>
        <p:spPr bwMode="auto">
          <a:xfrm>
            <a:off x="762000" y="4038600"/>
            <a:ext cx="3128963"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0" i="1">
                <a:latin typeface="Times New Roman" panose="02020603050405020304" pitchFamily="18" charset="0"/>
                <a:cs typeface="Times New Roman" panose="02020603050405020304" pitchFamily="18" charset="0"/>
              </a:rPr>
              <a:t>s</a:t>
            </a:r>
            <a:r>
              <a:rPr lang="en-US" altLang="en-US" sz="2400" b="0" i="1" baseline="-25000">
                <a:latin typeface="Times New Roman" panose="02020603050405020304" pitchFamily="18" charset="0"/>
                <a:cs typeface="Times New Roman" panose="02020603050405020304" pitchFamily="18" charset="0"/>
              </a:rPr>
              <a:t>A</a:t>
            </a:r>
            <a:r>
              <a:rPr lang="en-US" altLang="en-US" sz="2400" b="0">
                <a:latin typeface="Times New Roman" panose="02020603050405020304" pitchFamily="18" charset="0"/>
                <a:cs typeface="Times New Roman" panose="02020603050405020304" pitchFamily="18" charset="0"/>
              </a:rPr>
              <a:t>(</a:t>
            </a:r>
            <a:r>
              <a:rPr lang="en-US" altLang="en-US" sz="2400" b="0" i="1">
                <a:latin typeface="Times New Roman" panose="02020603050405020304" pitchFamily="18" charset="0"/>
                <a:cs typeface="Times New Roman" panose="02020603050405020304" pitchFamily="18" charset="0"/>
              </a:rPr>
              <a:t>v</a:t>
            </a:r>
            <a:r>
              <a:rPr lang="en-US" altLang="en-US" sz="2400" b="0">
                <a:latin typeface="Times New Roman" panose="02020603050405020304" pitchFamily="18" charset="0"/>
                <a:cs typeface="Times New Roman" panose="02020603050405020304" pitchFamily="18" charset="0"/>
              </a:rPr>
              <a:t>) = 0</a:t>
            </a:r>
            <a:endParaRPr lang="en-US" altLang="en-US" sz="2400" b="0">
              <a:latin typeface="Times New Roman" panose="02020603050405020304" pitchFamily="18" charset="0"/>
              <a:cs typeface="Times New Roman" panose="02020603050405020304" pitchFamily="18" charset="0"/>
              <a:sym typeface="Symbol" panose="05050102010706020507"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1178"/>
                                        </p:tgtEl>
                                        <p:attrNameLst>
                                          <p:attrName>style.visibility</p:attrName>
                                        </p:attrNameLst>
                                      </p:cBhvr>
                                      <p:to>
                                        <p:strVal val="visible"/>
                                      </p:to>
                                    </p:set>
                                    <p:anim calcmode="lin" valueType="num">
                                      <p:cBhvr additive="base">
                                        <p:cTn id="7" dur="500" fill="hold"/>
                                        <p:tgtEl>
                                          <p:spTgt spid="301178"/>
                                        </p:tgtEl>
                                        <p:attrNameLst>
                                          <p:attrName>ppt_x</p:attrName>
                                        </p:attrNameLst>
                                      </p:cBhvr>
                                      <p:tavLst>
                                        <p:tav tm="0">
                                          <p:val>
                                            <p:strVal val="#ppt_x"/>
                                          </p:val>
                                        </p:tav>
                                        <p:tav tm="100000">
                                          <p:val>
                                            <p:strVal val="#ppt_x"/>
                                          </p:val>
                                        </p:tav>
                                      </p:tavLst>
                                    </p:anim>
                                    <p:anim calcmode="lin" valueType="num">
                                      <p:cBhvr additive="base">
                                        <p:cTn id="8" dur="500" fill="hold"/>
                                        <p:tgtEl>
                                          <p:spTgt spid="30117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nodeType="clickEffect">
                                  <p:stCondLst>
                                    <p:cond delay="0"/>
                                  </p:stCondLst>
                                  <p:childTnLst>
                                    <p:anim calcmode="lin" valueType="num">
                                      <p:cBhvr additive="base">
                                        <p:cTn id="12" dur="500"/>
                                        <p:tgtEl>
                                          <p:spTgt spid="301178"/>
                                        </p:tgtEl>
                                        <p:attrNameLst>
                                          <p:attrName>ppt_x</p:attrName>
                                        </p:attrNameLst>
                                      </p:cBhvr>
                                      <p:tavLst>
                                        <p:tav tm="0">
                                          <p:val>
                                            <p:strVal val="ppt_x"/>
                                          </p:val>
                                        </p:tav>
                                        <p:tav tm="100000">
                                          <p:val>
                                            <p:strVal val="ppt_x"/>
                                          </p:val>
                                        </p:tav>
                                      </p:tavLst>
                                    </p:anim>
                                    <p:anim calcmode="lin" valueType="num">
                                      <p:cBhvr additive="base">
                                        <p:cTn id="13" dur="500"/>
                                        <p:tgtEl>
                                          <p:spTgt spid="301178"/>
                                        </p:tgtEl>
                                        <p:attrNameLst>
                                          <p:attrName>ppt_y</p:attrName>
                                        </p:attrNameLst>
                                      </p:cBhvr>
                                      <p:tavLst>
                                        <p:tav tm="0">
                                          <p:val>
                                            <p:strVal val="ppt_y"/>
                                          </p:val>
                                        </p:tav>
                                        <p:tav tm="100000">
                                          <p:val>
                                            <p:strVal val="1+ppt_h/2"/>
                                          </p:val>
                                        </p:tav>
                                      </p:tavLst>
                                    </p:anim>
                                    <p:set>
                                      <p:cBhvr>
                                        <p:cTn id="14" dur="1" fill="hold">
                                          <p:stCondLst>
                                            <p:cond delay="499"/>
                                          </p:stCondLst>
                                        </p:cTn>
                                        <p:tgtEl>
                                          <p:spTgt spid="301178"/>
                                        </p:tgtEl>
                                        <p:attrNameLst>
                                          <p:attrName>style.visibility</p:attrName>
                                        </p:attrNameLst>
                                      </p:cBhvr>
                                      <p:to>
                                        <p:strVal val="hidden"/>
                                      </p:to>
                                    </p:set>
                                  </p:childTnLst>
                                </p:cTn>
                              </p:par>
                              <p:par>
                                <p:cTn id="15" presetID="2" presetClass="entr" presetSubtype="4" fill="hold" nodeType="withEffect">
                                  <p:stCondLst>
                                    <p:cond delay="0"/>
                                  </p:stCondLst>
                                  <p:childTnLst>
                                    <p:set>
                                      <p:cBhvr>
                                        <p:cTn id="16" dur="1" fill="hold">
                                          <p:stCondLst>
                                            <p:cond delay="0"/>
                                          </p:stCondLst>
                                        </p:cTn>
                                        <p:tgtEl>
                                          <p:spTgt spid="301177"/>
                                        </p:tgtEl>
                                        <p:attrNameLst>
                                          <p:attrName>style.visibility</p:attrName>
                                        </p:attrNameLst>
                                      </p:cBhvr>
                                      <p:to>
                                        <p:strVal val="visible"/>
                                      </p:to>
                                    </p:set>
                                    <p:anim calcmode="lin" valueType="num">
                                      <p:cBhvr additive="base">
                                        <p:cTn id="17" dur="500" fill="hold"/>
                                        <p:tgtEl>
                                          <p:spTgt spid="301177"/>
                                        </p:tgtEl>
                                        <p:attrNameLst>
                                          <p:attrName>ppt_x</p:attrName>
                                        </p:attrNameLst>
                                      </p:cBhvr>
                                      <p:tavLst>
                                        <p:tav tm="0">
                                          <p:val>
                                            <p:strVal val="#ppt_x"/>
                                          </p:val>
                                        </p:tav>
                                        <p:tav tm="100000">
                                          <p:val>
                                            <p:strVal val="#ppt_x"/>
                                          </p:val>
                                        </p:tav>
                                      </p:tavLst>
                                    </p:anim>
                                    <p:anim calcmode="lin" valueType="num">
                                      <p:cBhvr additive="base">
                                        <p:cTn id="18" dur="500" fill="hold"/>
                                        <p:tgtEl>
                                          <p:spTgt spid="301177"/>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xit" presetSubtype="4" fill="hold" nodeType="clickEffect">
                                  <p:stCondLst>
                                    <p:cond delay="0"/>
                                  </p:stCondLst>
                                  <p:childTnLst>
                                    <p:anim calcmode="lin" valueType="num">
                                      <p:cBhvr additive="base">
                                        <p:cTn id="22" dur="500"/>
                                        <p:tgtEl>
                                          <p:spTgt spid="301177"/>
                                        </p:tgtEl>
                                        <p:attrNameLst>
                                          <p:attrName>ppt_x</p:attrName>
                                        </p:attrNameLst>
                                      </p:cBhvr>
                                      <p:tavLst>
                                        <p:tav tm="0">
                                          <p:val>
                                            <p:strVal val="ppt_x"/>
                                          </p:val>
                                        </p:tav>
                                        <p:tav tm="100000">
                                          <p:val>
                                            <p:strVal val="ppt_x"/>
                                          </p:val>
                                        </p:tav>
                                      </p:tavLst>
                                    </p:anim>
                                    <p:anim calcmode="lin" valueType="num">
                                      <p:cBhvr additive="base">
                                        <p:cTn id="23" dur="500"/>
                                        <p:tgtEl>
                                          <p:spTgt spid="301177"/>
                                        </p:tgtEl>
                                        <p:attrNameLst>
                                          <p:attrName>ppt_y</p:attrName>
                                        </p:attrNameLst>
                                      </p:cBhvr>
                                      <p:tavLst>
                                        <p:tav tm="0">
                                          <p:val>
                                            <p:strVal val="ppt_y"/>
                                          </p:val>
                                        </p:tav>
                                        <p:tav tm="100000">
                                          <p:val>
                                            <p:strVal val="1+ppt_h/2"/>
                                          </p:val>
                                        </p:tav>
                                      </p:tavLst>
                                    </p:anim>
                                    <p:set>
                                      <p:cBhvr>
                                        <p:cTn id="24" dur="1" fill="hold">
                                          <p:stCondLst>
                                            <p:cond delay="499"/>
                                          </p:stCondLst>
                                        </p:cTn>
                                        <p:tgtEl>
                                          <p:spTgt spid="301177"/>
                                        </p:tgtEl>
                                        <p:attrNameLst>
                                          <p:attrName>style.visibility</p:attrName>
                                        </p:attrNameLst>
                                      </p:cBhvr>
                                      <p:to>
                                        <p:strVal val="hidden"/>
                                      </p:to>
                                    </p:set>
                                  </p:childTnLst>
                                </p:cTn>
                              </p:par>
                              <p:par>
                                <p:cTn id="25" presetID="2" presetClass="entr" presetSubtype="4" fill="hold" nodeType="withEffect">
                                  <p:stCondLst>
                                    <p:cond delay="0"/>
                                  </p:stCondLst>
                                  <p:childTnLst>
                                    <p:set>
                                      <p:cBhvr>
                                        <p:cTn id="26" dur="1" fill="hold">
                                          <p:stCondLst>
                                            <p:cond delay="0"/>
                                          </p:stCondLst>
                                        </p:cTn>
                                        <p:tgtEl>
                                          <p:spTgt spid="301185"/>
                                        </p:tgtEl>
                                        <p:attrNameLst>
                                          <p:attrName>style.visibility</p:attrName>
                                        </p:attrNameLst>
                                      </p:cBhvr>
                                      <p:to>
                                        <p:strVal val="visible"/>
                                      </p:to>
                                    </p:set>
                                    <p:anim calcmode="lin" valueType="num">
                                      <p:cBhvr additive="base">
                                        <p:cTn id="27" dur="500" fill="hold"/>
                                        <p:tgtEl>
                                          <p:spTgt spid="301185"/>
                                        </p:tgtEl>
                                        <p:attrNameLst>
                                          <p:attrName>ppt_x</p:attrName>
                                        </p:attrNameLst>
                                      </p:cBhvr>
                                      <p:tavLst>
                                        <p:tav tm="0">
                                          <p:val>
                                            <p:strVal val="#ppt_x"/>
                                          </p:val>
                                        </p:tav>
                                        <p:tav tm="100000">
                                          <p:val>
                                            <p:strVal val="#ppt_x"/>
                                          </p:val>
                                        </p:tav>
                                      </p:tavLst>
                                    </p:anim>
                                    <p:anim calcmode="lin" valueType="num">
                                      <p:cBhvr additive="base">
                                        <p:cTn id="28" dur="500" fill="hold"/>
                                        <p:tgtEl>
                                          <p:spTgt spid="301185"/>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30116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499"/>
                                          </p:stCondLst>
                                        </p:cTn>
                                        <p:tgtEl>
                                          <p:spTgt spid="3010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160"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xmlns="" id="{24DDFB78-0411-4A79-847C-994A829F3EC5}"/>
              </a:ext>
            </a:extLst>
          </p:cNvPr>
          <p:cNvSpPr>
            <a:spLocks noGrp="1" noChangeArrowheads="1"/>
          </p:cNvSpPr>
          <p:nvPr>
            <p:ph type="title"/>
          </p:nvPr>
        </p:nvSpPr>
        <p:spPr/>
        <p:txBody>
          <a:bodyPr/>
          <a:lstStyle/>
          <a:p>
            <a:pPr eaLnBrk="1" hangingPunct="1"/>
            <a:r>
              <a:rPr lang="en-US" altLang="en-US" sz="3200"/>
              <a:t>Emile Zuckerkandl on human-gorilla evolutionary relationships:</a:t>
            </a:r>
          </a:p>
        </p:txBody>
      </p:sp>
      <p:pic>
        <p:nvPicPr>
          <p:cNvPr id="12291" name="Picture 8" descr="people-zuckerkandl">
            <a:extLst>
              <a:ext uri="{FF2B5EF4-FFF2-40B4-BE49-F238E27FC236}">
                <a16:creationId xmlns:a16="http://schemas.microsoft.com/office/drawing/2014/main" xmlns="" id="{8E828C12-BCC4-4FEF-A085-0296439ED8C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90600" y="1600200"/>
            <a:ext cx="1431925" cy="220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2" name="Text Box 6">
            <a:extLst>
              <a:ext uri="{FF2B5EF4-FFF2-40B4-BE49-F238E27FC236}">
                <a16:creationId xmlns:a16="http://schemas.microsoft.com/office/drawing/2014/main" xmlns="" id="{C38546B3-95F3-4147-88FB-B14BE4234CC6}"/>
              </a:ext>
            </a:extLst>
          </p:cNvPr>
          <p:cNvSpPr txBox="1">
            <a:spLocks noChangeArrowheads="1"/>
          </p:cNvSpPr>
          <p:nvPr/>
        </p:nvSpPr>
        <p:spPr bwMode="auto">
          <a:xfrm>
            <a:off x="2667000" y="1524000"/>
            <a:ext cx="61722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000"/>
              <a:t>From the point of hemoglobin structure, it appears that gorilla is just an abnormal human, or man an abnormal gorilla, and the two species form actually one continuous population. </a:t>
            </a:r>
          </a:p>
          <a:p>
            <a:pPr eaLnBrk="1" hangingPunct="1"/>
            <a:endParaRPr lang="en-US" altLang="en-US" sz="2000"/>
          </a:p>
          <a:p>
            <a:pPr eaLnBrk="1" hangingPunct="1"/>
            <a:r>
              <a:rPr lang="en-US" altLang="en-US" sz="2000" i="1"/>
              <a:t>Emile Zuckerkandl</a:t>
            </a:r>
            <a:r>
              <a:rPr lang="en-US" altLang="en-US" sz="2000"/>
              <a:t>, </a:t>
            </a:r>
          </a:p>
          <a:p>
            <a:pPr eaLnBrk="1" hangingPunct="1"/>
            <a:r>
              <a:rPr lang="en-US" altLang="en-US" sz="2000"/>
              <a:t>Classification and Human Evolution, 1963</a:t>
            </a:r>
          </a:p>
        </p:txBody>
      </p:sp>
      <p:sp>
        <p:nvSpPr>
          <p:cNvPr id="12293" name="Rectangle 13">
            <a:extLst>
              <a:ext uri="{FF2B5EF4-FFF2-40B4-BE49-F238E27FC236}">
                <a16:creationId xmlns:a16="http://schemas.microsoft.com/office/drawing/2014/main" xmlns="" id="{C1F40D1B-CEDE-4E7D-B859-9ADF5B28266D}"/>
              </a:ext>
            </a:extLst>
          </p:cNvPr>
          <p:cNvSpPr>
            <a:spLocks noGrp="1" noChangeArrowheads="1"/>
          </p:cNvSpPr>
          <p:nvPr>
            <p:ph sz="half" idx="2"/>
          </p:nvPr>
        </p:nvSpPr>
        <p:spPr/>
        <p:txBody>
          <a:bodyPr/>
          <a:lstStyle/>
          <a:p>
            <a:pPr eaLnBrk="1" hangingPunct="1"/>
            <a:endParaRPr lang="en-US" altLang="en-US" sz="2600"/>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xmlns="" id="{EF3502B8-9F10-407C-98D7-D38CBD66BAB5}"/>
              </a:ext>
            </a:extLst>
          </p:cNvPr>
          <p:cNvSpPr>
            <a:spLocks noGrp="1" noChangeArrowheads="1"/>
          </p:cNvSpPr>
          <p:nvPr>
            <p:ph type="title"/>
          </p:nvPr>
        </p:nvSpPr>
        <p:spPr/>
        <p:txBody>
          <a:bodyPr/>
          <a:lstStyle/>
          <a:p>
            <a:pPr eaLnBrk="1" hangingPunct="1"/>
            <a:r>
              <a:rPr lang="en-US" altLang="en-US"/>
              <a:t>Sankoff Algorithm (cont.)</a:t>
            </a:r>
          </a:p>
        </p:txBody>
      </p:sp>
      <p:pic>
        <p:nvPicPr>
          <p:cNvPr id="96259" name="Picture 3" descr="SankoffLeftBottom1">
            <a:extLst>
              <a:ext uri="{FF2B5EF4-FFF2-40B4-BE49-F238E27FC236}">
                <a16:creationId xmlns:a16="http://schemas.microsoft.com/office/drawing/2014/main" xmlns="" id="{C1D10423-2756-4827-9514-0A0849A4A2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352800"/>
            <a:ext cx="5268913"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0" name="Picture 4" descr="SankoffLeftBottom2">
            <a:extLst>
              <a:ext uri="{FF2B5EF4-FFF2-40B4-BE49-F238E27FC236}">
                <a16:creationId xmlns:a16="http://schemas.microsoft.com/office/drawing/2014/main" xmlns="" id="{2157EE36-8D44-43B2-A0AE-9FA22FEC4C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8838" y="3354388"/>
            <a:ext cx="5268912"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1" name="Text Box 5">
            <a:extLst>
              <a:ext uri="{FF2B5EF4-FFF2-40B4-BE49-F238E27FC236}">
                <a16:creationId xmlns:a16="http://schemas.microsoft.com/office/drawing/2014/main" xmlns="" id="{4B65210E-07C4-43FB-AF82-504A8E12C593}"/>
              </a:ext>
            </a:extLst>
          </p:cNvPr>
          <p:cNvSpPr txBox="1">
            <a:spLocks noChangeArrowheads="1"/>
          </p:cNvSpPr>
          <p:nvPr/>
        </p:nvSpPr>
        <p:spPr bwMode="auto">
          <a:xfrm>
            <a:off x="3810000" y="2133600"/>
            <a:ext cx="4495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tx1"/>
                </a:solidFill>
                <a:latin typeface="Arial" panose="020B0604020202020204" pitchFamily="34" charset="0"/>
                <a:cs typeface="Arial" panose="020B0604020202020204" pitchFamily="34" charset="0"/>
              </a:defRPr>
            </a:lvl1pPr>
            <a:lvl2pPr>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lvl="1" eaLnBrk="1" hangingPunct="1">
              <a:lnSpc>
                <a:spcPct val="90000"/>
              </a:lnSpc>
              <a:spcBef>
                <a:spcPct val="20000"/>
              </a:spcBef>
              <a:buClr>
                <a:schemeClr val="accent2"/>
              </a:buClr>
              <a:buSzPct val="55000"/>
              <a:buFont typeface="Wingdings" panose="05000000000000000000" pitchFamily="2" charset="2"/>
              <a:buNone/>
            </a:pPr>
            <a:r>
              <a:rPr lang="en-US" altLang="en-US" sz="2800" b="0" i="1">
                <a:latin typeface="Times New Roman" panose="02020603050405020304" pitchFamily="18" charset="0"/>
                <a:cs typeface="Times New Roman" panose="02020603050405020304" pitchFamily="18" charset="0"/>
              </a:rPr>
              <a:t>s</a:t>
            </a:r>
            <a:r>
              <a:rPr lang="en-US" altLang="en-US" sz="2800" b="0" i="1" baseline="-25000">
                <a:latin typeface="Times New Roman" panose="02020603050405020304" pitchFamily="18" charset="0"/>
                <a:cs typeface="Times New Roman" panose="02020603050405020304" pitchFamily="18" charset="0"/>
              </a:rPr>
              <a:t>t</a:t>
            </a:r>
            <a:r>
              <a:rPr lang="en-US" altLang="en-US" sz="2800" b="0">
                <a:latin typeface="Times New Roman" panose="02020603050405020304" pitchFamily="18" charset="0"/>
                <a:cs typeface="Times New Roman" panose="02020603050405020304" pitchFamily="18" charset="0"/>
              </a:rPr>
              <a:t>(</a:t>
            </a:r>
            <a:r>
              <a:rPr lang="en-US" altLang="en-US" sz="2800" b="0" i="1">
                <a:latin typeface="Times New Roman" panose="02020603050405020304" pitchFamily="18" charset="0"/>
                <a:cs typeface="Times New Roman" panose="02020603050405020304" pitchFamily="18" charset="0"/>
              </a:rPr>
              <a:t>v</a:t>
            </a:r>
            <a:r>
              <a:rPr lang="en-US" altLang="en-US" sz="2800" b="0">
                <a:latin typeface="Times New Roman" panose="02020603050405020304" pitchFamily="18" charset="0"/>
                <a:cs typeface="Times New Roman" panose="02020603050405020304" pitchFamily="18" charset="0"/>
              </a:rPr>
              <a:t>) = min</a:t>
            </a:r>
            <a:r>
              <a:rPr lang="en-US" altLang="en-US" sz="2800" b="0" i="1" baseline="-25000">
                <a:latin typeface="Times New Roman" panose="02020603050405020304" pitchFamily="18" charset="0"/>
                <a:cs typeface="Times New Roman" panose="02020603050405020304" pitchFamily="18" charset="0"/>
              </a:rPr>
              <a:t>i</a:t>
            </a:r>
            <a:r>
              <a:rPr lang="en-US" altLang="en-US" sz="2800" b="0">
                <a:latin typeface="Times New Roman" panose="02020603050405020304" pitchFamily="18" charset="0"/>
                <a:cs typeface="Times New Roman" panose="02020603050405020304" pitchFamily="18" charset="0"/>
              </a:rPr>
              <a:t> {</a:t>
            </a:r>
            <a:r>
              <a:rPr lang="en-US" altLang="en-US" sz="2800" b="0" i="1">
                <a:latin typeface="Times New Roman" panose="02020603050405020304" pitchFamily="18" charset="0"/>
                <a:cs typeface="Times New Roman" panose="02020603050405020304" pitchFamily="18" charset="0"/>
              </a:rPr>
              <a:t>s</a:t>
            </a:r>
            <a:r>
              <a:rPr lang="en-US" altLang="en-US" sz="2800" b="0" i="1" baseline="-25000">
                <a:latin typeface="Times New Roman" panose="02020603050405020304" pitchFamily="18" charset="0"/>
                <a:cs typeface="Times New Roman" panose="02020603050405020304" pitchFamily="18" charset="0"/>
              </a:rPr>
              <a:t>i</a:t>
            </a:r>
            <a:r>
              <a:rPr lang="en-US" altLang="en-US" sz="2800" b="0">
                <a:latin typeface="Times New Roman" panose="02020603050405020304" pitchFamily="18" charset="0"/>
                <a:cs typeface="Times New Roman" panose="02020603050405020304" pitchFamily="18" charset="0"/>
              </a:rPr>
              <a:t>(</a:t>
            </a:r>
            <a:r>
              <a:rPr lang="en-US" altLang="en-US" sz="2800" b="0" i="1">
                <a:latin typeface="Times New Roman" panose="02020603050405020304" pitchFamily="18" charset="0"/>
                <a:cs typeface="Times New Roman" panose="02020603050405020304" pitchFamily="18" charset="0"/>
              </a:rPr>
              <a:t>u</a:t>
            </a:r>
            <a:r>
              <a:rPr lang="en-US" altLang="en-US" sz="2800" b="0">
                <a:latin typeface="Times New Roman" panose="02020603050405020304" pitchFamily="18" charset="0"/>
                <a:cs typeface="Times New Roman" panose="02020603050405020304" pitchFamily="18" charset="0"/>
              </a:rPr>
              <a:t>) + </a:t>
            </a:r>
            <a:r>
              <a:rPr lang="en-US" altLang="en-US" sz="2800" b="0" i="1">
                <a:latin typeface="Times New Roman" panose="02020603050405020304" pitchFamily="18" charset="0"/>
                <a:cs typeface="Times New Roman" panose="02020603050405020304" pitchFamily="18" charset="0"/>
                <a:sym typeface="Symbol" panose="05050102010706020507" pitchFamily="18" charset="2"/>
              </a:rPr>
              <a:t></a:t>
            </a:r>
            <a:r>
              <a:rPr lang="en-US" altLang="en-US" sz="2800" b="0" i="1" baseline="-25000">
                <a:latin typeface="Times New Roman" panose="02020603050405020304" pitchFamily="18" charset="0"/>
                <a:cs typeface="Times New Roman" panose="02020603050405020304" pitchFamily="18" charset="0"/>
                <a:sym typeface="Symbol" panose="05050102010706020507" pitchFamily="18" charset="2"/>
              </a:rPr>
              <a:t>i, t</a:t>
            </a:r>
            <a:r>
              <a:rPr lang="en-US" altLang="en-US" sz="2800" b="0">
                <a:latin typeface="Times New Roman" panose="02020603050405020304" pitchFamily="18" charset="0"/>
                <a:cs typeface="Times New Roman" panose="02020603050405020304" pitchFamily="18" charset="0"/>
                <a:sym typeface="Symbol" panose="05050102010706020507" pitchFamily="18" charset="2"/>
              </a:rPr>
              <a:t>} + min</a:t>
            </a:r>
            <a:r>
              <a:rPr lang="en-US" altLang="en-US" sz="2800" b="0" i="1" baseline="-25000">
                <a:latin typeface="Times New Roman" panose="02020603050405020304" pitchFamily="18" charset="0"/>
                <a:cs typeface="Times New Roman" panose="02020603050405020304" pitchFamily="18" charset="0"/>
                <a:sym typeface="Symbol" panose="05050102010706020507" pitchFamily="18" charset="2"/>
              </a:rPr>
              <a:t>j</a:t>
            </a:r>
            <a:r>
              <a:rPr lang="en-US" altLang="en-US" sz="2800" b="0">
                <a:latin typeface="Times New Roman" panose="02020603050405020304" pitchFamily="18" charset="0"/>
                <a:cs typeface="Times New Roman" panose="02020603050405020304" pitchFamily="18" charset="0"/>
                <a:sym typeface="Symbol" panose="05050102010706020507" pitchFamily="18" charset="2"/>
              </a:rPr>
              <a:t>{</a:t>
            </a:r>
            <a:r>
              <a:rPr lang="en-US" altLang="en-US" sz="2800" b="0" i="1">
                <a:latin typeface="Times New Roman" panose="02020603050405020304" pitchFamily="18" charset="0"/>
                <a:cs typeface="Times New Roman" panose="02020603050405020304" pitchFamily="18" charset="0"/>
                <a:sym typeface="Symbol" panose="05050102010706020507" pitchFamily="18" charset="2"/>
              </a:rPr>
              <a:t>s</a:t>
            </a:r>
            <a:r>
              <a:rPr lang="en-US" altLang="en-US" sz="3200" b="0" i="1" baseline="-25000">
                <a:latin typeface="Times New Roman" panose="02020603050405020304" pitchFamily="18" charset="0"/>
                <a:cs typeface="Times New Roman" panose="02020603050405020304" pitchFamily="18" charset="0"/>
                <a:sym typeface="Symbol" panose="05050102010706020507" pitchFamily="18" charset="2"/>
              </a:rPr>
              <a:t>j</a:t>
            </a:r>
            <a:r>
              <a:rPr lang="en-US" altLang="en-US" sz="3200" b="0">
                <a:latin typeface="Times New Roman" panose="02020603050405020304" pitchFamily="18" charset="0"/>
                <a:cs typeface="Times New Roman" panose="02020603050405020304" pitchFamily="18" charset="0"/>
                <a:sym typeface="Symbol" panose="05050102010706020507" pitchFamily="18" charset="2"/>
              </a:rPr>
              <a:t>(</a:t>
            </a:r>
            <a:r>
              <a:rPr lang="en-US" altLang="en-US" sz="3200" b="0" i="1">
                <a:latin typeface="Times New Roman" panose="02020603050405020304" pitchFamily="18" charset="0"/>
                <a:cs typeface="Times New Roman" panose="02020603050405020304" pitchFamily="18" charset="0"/>
                <a:sym typeface="Symbol" panose="05050102010706020507" pitchFamily="18" charset="2"/>
              </a:rPr>
              <a:t>w</a:t>
            </a:r>
            <a:r>
              <a:rPr lang="en-US" altLang="en-US" sz="3200" b="0">
                <a:latin typeface="Times New Roman" panose="02020603050405020304" pitchFamily="18" charset="0"/>
                <a:cs typeface="Times New Roman" panose="02020603050405020304" pitchFamily="18" charset="0"/>
                <a:sym typeface="Symbol" panose="05050102010706020507" pitchFamily="18" charset="2"/>
              </a:rPr>
              <a:t>) + </a:t>
            </a:r>
            <a:r>
              <a:rPr lang="en-US" altLang="en-US" sz="3200" b="0" i="1">
                <a:latin typeface="Times New Roman" panose="02020603050405020304" pitchFamily="18" charset="0"/>
                <a:cs typeface="Times New Roman" panose="02020603050405020304" pitchFamily="18" charset="0"/>
                <a:sym typeface="Symbol" panose="05050102010706020507" pitchFamily="18" charset="2"/>
              </a:rPr>
              <a:t></a:t>
            </a:r>
            <a:r>
              <a:rPr lang="en-US" altLang="en-US" sz="3200" b="0" i="1" baseline="-25000">
                <a:latin typeface="Times New Roman" panose="02020603050405020304" pitchFamily="18" charset="0"/>
                <a:cs typeface="Times New Roman" panose="02020603050405020304" pitchFamily="18" charset="0"/>
                <a:sym typeface="Symbol" panose="05050102010706020507" pitchFamily="18" charset="2"/>
              </a:rPr>
              <a:t>j, t</a:t>
            </a:r>
            <a:r>
              <a:rPr lang="en-US" altLang="en-US" sz="3200" b="0">
                <a:latin typeface="Times New Roman" panose="02020603050405020304" pitchFamily="18" charset="0"/>
                <a:cs typeface="Times New Roman" panose="02020603050405020304" pitchFamily="18" charset="0"/>
                <a:sym typeface="Symbol" panose="05050102010706020507" pitchFamily="18" charset="2"/>
              </a:rPr>
              <a:t>}</a:t>
            </a:r>
            <a:endParaRPr lang="en-US" altLang="en-US" sz="2400" b="0">
              <a:latin typeface="Times New Roman" panose="02020603050405020304" pitchFamily="18" charset="0"/>
              <a:cs typeface="Times New Roman" panose="02020603050405020304" pitchFamily="18" charset="0"/>
            </a:endParaRPr>
          </a:p>
        </p:txBody>
      </p:sp>
      <p:pic>
        <p:nvPicPr>
          <p:cNvPr id="303110" name="Picture 6" descr="SankoffLeftBottom3">
            <a:extLst>
              <a:ext uri="{FF2B5EF4-FFF2-40B4-BE49-F238E27FC236}">
                <a16:creationId xmlns:a16="http://schemas.microsoft.com/office/drawing/2014/main" xmlns="" id="{23B7F41E-8BBE-4E8E-A68E-7834211310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8838" y="3354388"/>
            <a:ext cx="5268912"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3" name="Picture 7" descr="Scoring Matrix">
            <a:extLst>
              <a:ext uri="{FF2B5EF4-FFF2-40B4-BE49-F238E27FC236}">
                <a16:creationId xmlns:a16="http://schemas.microsoft.com/office/drawing/2014/main" xmlns="" id="{05CD14FB-03E7-4163-9486-E286D069AC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2286000"/>
            <a:ext cx="26670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3112" name="Text Box 8">
            <a:extLst>
              <a:ext uri="{FF2B5EF4-FFF2-40B4-BE49-F238E27FC236}">
                <a16:creationId xmlns:a16="http://schemas.microsoft.com/office/drawing/2014/main" xmlns="" id="{5440A0BA-3DE6-4580-9B1D-216E6B2AC8E3}"/>
              </a:ext>
            </a:extLst>
          </p:cNvPr>
          <p:cNvSpPr txBox="1">
            <a:spLocks noChangeArrowheads="1"/>
          </p:cNvSpPr>
          <p:nvPr/>
        </p:nvSpPr>
        <p:spPr bwMode="auto">
          <a:xfrm>
            <a:off x="914400" y="4343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0">
                <a:latin typeface="Times New Roman" panose="02020603050405020304" pitchFamily="18" charset="0"/>
                <a:cs typeface="Times New Roman" panose="02020603050405020304" pitchFamily="18" charset="0"/>
              </a:rPr>
              <a:t>Repeat for T, G, and 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31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03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12" grpId="0"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Sankoff2">
            <a:extLst>
              <a:ext uri="{FF2B5EF4-FFF2-40B4-BE49-F238E27FC236}">
                <a16:creationId xmlns:a16="http://schemas.microsoft.com/office/drawing/2014/main" xmlns="" id="{0C15190E-3B43-47D2-AFB4-70E5D8CA58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667000"/>
            <a:ext cx="8458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Rectangle 3">
            <a:extLst>
              <a:ext uri="{FF2B5EF4-FFF2-40B4-BE49-F238E27FC236}">
                <a16:creationId xmlns:a16="http://schemas.microsoft.com/office/drawing/2014/main" xmlns="" id="{E5C349B4-C2B2-4ACC-B116-0DF1DEF0EB30}"/>
              </a:ext>
            </a:extLst>
          </p:cNvPr>
          <p:cNvSpPr>
            <a:spLocks noGrp="1" noChangeArrowheads="1"/>
          </p:cNvSpPr>
          <p:nvPr>
            <p:ph type="title"/>
          </p:nvPr>
        </p:nvSpPr>
        <p:spPr/>
        <p:txBody>
          <a:bodyPr/>
          <a:lstStyle/>
          <a:p>
            <a:pPr eaLnBrk="1" hangingPunct="1"/>
            <a:r>
              <a:rPr lang="en-US" altLang="en-US"/>
              <a:t>Sankoff Algorithm (cont.)</a:t>
            </a:r>
          </a:p>
        </p:txBody>
      </p:sp>
      <p:pic>
        <p:nvPicPr>
          <p:cNvPr id="305156" name="Picture 4" descr="Sankoff3">
            <a:extLst>
              <a:ext uri="{FF2B5EF4-FFF2-40B4-BE49-F238E27FC236}">
                <a16:creationId xmlns:a16="http://schemas.microsoft.com/office/drawing/2014/main" xmlns="" id="{C7081AC2-5874-4C4F-9E14-0DE7686490B4}"/>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2668588"/>
            <a:ext cx="8455025" cy="404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5157" name="Text Box 5">
            <a:extLst>
              <a:ext uri="{FF2B5EF4-FFF2-40B4-BE49-F238E27FC236}">
                <a16:creationId xmlns:a16="http://schemas.microsoft.com/office/drawing/2014/main" xmlns="" id="{DB7BFC70-9C3D-43D3-8CE5-05E02EBB77AE}"/>
              </a:ext>
            </a:extLst>
          </p:cNvPr>
          <p:cNvSpPr txBox="1">
            <a:spLocks noChangeArrowheads="1"/>
          </p:cNvSpPr>
          <p:nvPr/>
        </p:nvSpPr>
        <p:spPr bwMode="auto">
          <a:xfrm>
            <a:off x="838200" y="2286000"/>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0">
                <a:latin typeface="Times New Roman" panose="02020603050405020304" pitchFamily="18" charset="0"/>
                <a:cs typeface="Times New Roman" panose="02020603050405020304" pitchFamily="18" charset="0"/>
              </a:rPr>
              <a:t>Repeat for right subtree</a:t>
            </a:r>
          </a:p>
        </p:txBody>
      </p:sp>
      <p:sp>
        <p:nvSpPr>
          <p:cNvPr id="305158" name="Rectangle 6">
            <a:extLst>
              <a:ext uri="{FF2B5EF4-FFF2-40B4-BE49-F238E27FC236}">
                <a16:creationId xmlns:a16="http://schemas.microsoft.com/office/drawing/2014/main" xmlns="" id="{8E24CBF0-706F-41C9-B42B-EA20BE3D4B14}"/>
              </a:ext>
            </a:extLst>
          </p:cNvPr>
          <p:cNvSpPr>
            <a:spLocks noChangeArrowheads="1"/>
          </p:cNvSpPr>
          <p:nvPr/>
        </p:nvSpPr>
        <p:spPr bwMode="auto">
          <a:xfrm>
            <a:off x="5029200" y="3638550"/>
            <a:ext cx="3810000" cy="304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51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51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05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7" grpId="0" autoUpdateAnimBg="0"/>
      <p:bldP spid="30515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Sankoff3">
            <a:extLst>
              <a:ext uri="{FF2B5EF4-FFF2-40B4-BE49-F238E27FC236}">
                <a16:creationId xmlns:a16="http://schemas.microsoft.com/office/drawing/2014/main" xmlns="" id="{A8ED9976-D6E4-46F7-8C6A-9CF83EE5890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668588"/>
            <a:ext cx="8455025" cy="404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Rectangle 3">
            <a:extLst>
              <a:ext uri="{FF2B5EF4-FFF2-40B4-BE49-F238E27FC236}">
                <a16:creationId xmlns:a16="http://schemas.microsoft.com/office/drawing/2014/main" xmlns="" id="{359CB65C-53CF-460C-9293-7EB4B76892F2}"/>
              </a:ext>
            </a:extLst>
          </p:cNvPr>
          <p:cNvSpPr>
            <a:spLocks noGrp="1" noChangeArrowheads="1"/>
          </p:cNvSpPr>
          <p:nvPr>
            <p:ph type="title"/>
          </p:nvPr>
        </p:nvSpPr>
        <p:spPr/>
        <p:txBody>
          <a:bodyPr/>
          <a:lstStyle/>
          <a:p>
            <a:pPr eaLnBrk="1" hangingPunct="1"/>
            <a:r>
              <a:rPr lang="en-US" altLang="en-US"/>
              <a:t>Sankoff Algorithm (cont.)</a:t>
            </a:r>
          </a:p>
        </p:txBody>
      </p:sp>
      <p:sp>
        <p:nvSpPr>
          <p:cNvPr id="307204" name="Text Box 4">
            <a:extLst>
              <a:ext uri="{FF2B5EF4-FFF2-40B4-BE49-F238E27FC236}">
                <a16:creationId xmlns:a16="http://schemas.microsoft.com/office/drawing/2014/main" xmlns="" id="{CE18438D-D142-46E6-9FAF-51E7087A5A8A}"/>
              </a:ext>
            </a:extLst>
          </p:cNvPr>
          <p:cNvSpPr txBox="1">
            <a:spLocks noChangeArrowheads="1"/>
          </p:cNvSpPr>
          <p:nvPr/>
        </p:nvSpPr>
        <p:spPr bwMode="auto">
          <a:xfrm>
            <a:off x="990600" y="19812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0">
                <a:latin typeface="Times New Roman" panose="02020603050405020304" pitchFamily="18" charset="0"/>
                <a:cs typeface="Times New Roman" panose="02020603050405020304" pitchFamily="18" charset="0"/>
              </a:rPr>
              <a:t>Repeat for root</a:t>
            </a:r>
          </a:p>
        </p:txBody>
      </p:sp>
      <p:pic>
        <p:nvPicPr>
          <p:cNvPr id="307205" name="Picture 5" descr="Sankoff4">
            <a:extLst>
              <a:ext uri="{FF2B5EF4-FFF2-40B4-BE49-F238E27FC236}">
                <a16:creationId xmlns:a16="http://schemas.microsoft.com/office/drawing/2014/main" xmlns="" id="{D3F8A326-C934-4225-A183-975AB5F2C76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2668588"/>
            <a:ext cx="8455025" cy="404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06" name="Rectangle 6">
            <a:extLst>
              <a:ext uri="{FF2B5EF4-FFF2-40B4-BE49-F238E27FC236}">
                <a16:creationId xmlns:a16="http://schemas.microsoft.com/office/drawing/2014/main" xmlns="" id="{F87039F6-9372-4F07-BA58-AA97E51B9491}"/>
              </a:ext>
            </a:extLst>
          </p:cNvPr>
          <p:cNvSpPr>
            <a:spLocks noChangeArrowheads="1"/>
          </p:cNvSpPr>
          <p:nvPr/>
        </p:nvSpPr>
        <p:spPr bwMode="auto">
          <a:xfrm>
            <a:off x="1890713" y="2514600"/>
            <a:ext cx="6400800" cy="2362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20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07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4" grpId="0" autoUpdateAnimBg="0"/>
      <p:bldP spid="307206"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xmlns="" id="{F72BD1C8-F634-43C8-ADA7-C87AF2926279}"/>
              </a:ext>
            </a:extLst>
          </p:cNvPr>
          <p:cNvSpPr>
            <a:spLocks noGrp="1" noChangeArrowheads="1"/>
          </p:cNvSpPr>
          <p:nvPr>
            <p:ph type="title"/>
          </p:nvPr>
        </p:nvSpPr>
        <p:spPr/>
        <p:txBody>
          <a:bodyPr/>
          <a:lstStyle/>
          <a:p>
            <a:pPr eaLnBrk="1" hangingPunct="1"/>
            <a:r>
              <a:rPr lang="en-US" altLang="en-US"/>
              <a:t>Sankoff Algorithm (cont.)</a:t>
            </a:r>
          </a:p>
        </p:txBody>
      </p:sp>
      <p:pic>
        <p:nvPicPr>
          <p:cNvPr id="102403" name="Picture 3" descr="Sankoff4">
            <a:extLst>
              <a:ext uri="{FF2B5EF4-FFF2-40B4-BE49-F238E27FC236}">
                <a16:creationId xmlns:a16="http://schemas.microsoft.com/office/drawing/2014/main" xmlns="" id="{EED23360-0755-4D73-8CB8-ED9357EC887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668588"/>
            <a:ext cx="8455025" cy="404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52" name="Picture 4" descr="Sankoff5">
            <a:extLst>
              <a:ext uri="{FF2B5EF4-FFF2-40B4-BE49-F238E27FC236}">
                <a16:creationId xmlns:a16="http://schemas.microsoft.com/office/drawing/2014/main" xmlns="" id="{26EF77DF-D8B0-45A2-BDFE-3260C80D7184}"/>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2668588"/>
            <a:ext cx="8455025" cy="404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53" name="Picture 5" descr="Sankoff6">
            <a:extLst>
              <a:ext uri="{FF2B5EF4-FFF2-40B4-BE49-F238E27FC236}">
                <a16:creationId xmlns:a16="http://schemas.microsoft.com/office/drawing/2014/main" xmlns="" id="{10CA11DF-BD8B-4AD8-A9C8-9753544BFD5D}"/>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2668588"/>
            <a:ext cx="8455025" cy="404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254" name="Rectangle 6">
            <a:extLst>
              <a:ext uri="{FF2B5EF4-FFF2-40B4-BE49-F238E27FC236}">
                <a16:creationId xmlns:a16="http://schemas.microsoft.com/office/drawing/2014/main" xmlns="" id="{CEBB3693-C21E-4BB9-ACD9-810629051417}"/>
              </a:ext>
            </a:extLst>
          </p:cNvPr>
          <p:cNvSpPr>
            <a:spLocks noChangeArrowheads="1"/>
          </p:cNvSpPr>
          <p:nvPr/>
        </p:nvSpPr>
        <p:spPr bwMode="auto">
          <a:xfrm>
            <a:off x="838200" y="2057400"/>
            <a:ext cx="7620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accent2"/>
              </a:buClr>
              <a:buFont typeface="Wingdings" panose="05000000000000000000" pitchFamily="2" charset="2"/>
              <a:buNone/>
            </a:pPr>
            <a:r>
              <a:rPr lang="en-US" altLang="en-US" sz="3200" b="0">
                <a:latin typeface="Times New Roman" panose="02020603050405020304" pitchFamily="18" charset="0"/>
                <a:cs typeface="Times New Roman" panose="02020603050405020304" pitchFamily="18" charset="0"/>
                <a:sym typeface="Symbol" panose="05050102010706020507" pitchFamily="18" charset="2"/>
              </a:rPr>
              <a:t>Smallest score at root is minimum weighted parsimony score</a:t>
            </a:r>
          </a:p>
        </p:txBody>
      </p:sp>
      <p:sp>
        <p:nvSpPr>
          <p:cNvPr id="309255" name="Text Box 7">
            <a:extLst>
              <a:ext uri="{FF2B5EF4-FFF2-40B4-BE49-F238E27FC236}">
                <a16:creationId xmlns:a16="http://schemas.microsoft.com/office/drawing/2014/main" xmlns="" id="{8DD7C689-A924-4A90-88B1-1E87D92BDED5}"/>
              </a:ext>
            </a:extLst>
          </p:cNvPr>
          <p:cNvSpPr txBox="1">
            <a:spLocks noChangeArrowheads="1"/>
          </p:cNvSpPr>
          <p:nvPr/>
        </p:nvSpPr>
        <p:spPr bwMode="auto">
          <a:xfrm>
            <a:off x="5867400" y="2590800"/>
            <a:ext cx="2209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0">
                <a:latin typeface="Times New Roman" panose="02020603050405020304" pitchFamily="18" charset="0"/>
                <a:cs typeface="Times New Roman" panose="02020603050405020304" pitchFamily="18" charset="0"/>
              </a:rPr>
              <a:t>In this case, 9 – so label with 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92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0925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925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09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4" grpId="0" autoUpdateAnimBg="0"/>
      <p:bldP spid="309255" grpId="0"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xmlns="" id="{60E25AC6-8871-491F-B54E-EC48390026E3}"/>
              </a:ext>
            </a:extLst>
          </p:cNvPr>
          <p:cNvSpPr>
            <a:spLocks noGrp="1" noChangeArrowheads="1"/>
          </p:cNvSpPr>
          <p:nvPr>
            <p:ph type="title"/>
          </p:nvPr>
        </p:nvSpPr>
        <p:spPr/>
        <p:txBody>
          <a:bodyPr/>
          <a:lstStyle/>
          <a:p>
            <a:pPr eaLnBrk="1" hangingPunct="1"/>
            <a:r>
              <a:rPr lang="en-US" altLang="en-US" sz="3800"/>
              <a:t>Sankoff Algorithm: Traveling down the Tree</a:t>
            </a:r>
          </a:p>
        </p:txBody>
      </p:sp>
      <p:sp>
        <p:nvSpPr>
          <p:cNvPr id="104451" name="Rectangle 3">
            <a:extLst>
              <a:ext uri="{FF2B5EF4-FFF2-40B4-BE49-F238E27FC236}">
                <a16:creationId xmlns:a16="http://schemas.microsoft.com/office/drawing/2014/main" xmlns="" id="{91B51106-2243-470D-B32C-B75D3691D111}"/>
              </a:ext>
            </a:extLst>
          </p:cNvPr>
          <p:cNvSpPr>
            <a:spLocks noGrp="1" noChangeArrowheads="1"/>
          </p:cNvSpPr>
          <p:nvPr>
            <p:ph type="body" idx="1"/>
          </p:nvPr>
        </p:nvSpPr>
        <p:spPr>
          <a:xfrm>
            <a:off x="457200" y="2057400"/>
            <a:ext cx="8229600" cy="4530725"/>
          </a:xfrm>
        </p:spPr>
        <p:txBody>
          <a:bodyPr/>
          <a:lstStyle/>
          <a:p>
            <a:pPr eaLnBrk="1" hangingPunct="1"/>
            <a:r>
              <a:rPr lang="en-US" altLang="en-US"/>
              <a:t>The scores at the root vertex have been computed by going up the tree </a:t>
            </a:r>
          </a:p>
          <a:p>
            <a:pPr eaLnBrk="1" hangingPunct="1"/>
            <a:r>
              <a:rPr lang="en-US" altLang="en-US"/>
              <a:t>After the scores at root vertex are computed the Sankoff algorithm moves down the tree and assign each vertex with the optimal state (</a:t>
            </a:r>
            <a:r>
              <a:rPr lang="en-US" altLang="en-US">
                <a:solidFill>
                  <a:srgbClr val="FF0000"/>
                </a:solidFill>
              </a:rPr>
              <a:t>backtracing</a:t>
            </a:r>
            <a:r>
              <a:rPr lang="en-US" altLang="en-US"/>
              <a:t>)</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xmlns="" id="{AB68FB0F-36E5-421D-86F3-615D38310176}"/>
              </a:ext>
            </a:extLst>
          </p:cNvPr>
          <p:cNvSpPr>
            <a:spLocks noGrp="1" noChangeArrowheads="1"/>
          </p:cNvSpPr>
          <p:nvPr>
            <p:ph type="title"/>
          </p:nvPr>
        </p:nvSpPr>
        <p:spPr/>
        <p:txBody>
          <a:bodyPr/>
          <a:lstStyle/>
          <a:p>
            <a:pPr eaLnBrk="1" hangingPunct="1"/>
            <a:r>
              <a:rPr lang="en-US" altLang="en-US"/>
              <a:t>Sankoff Algorithm (cont.)</a:t>
            </a:r>
          </a:p>
        </p:txBody>
      </p:sp>
      <p:pic>
        <p:nvPicPr>
          <p:cNvPr id="105475" name="Picture 3" descr="Sankoff6">
            <a:extLst>
              <a:ext uri="{FF2B5EF4-FFF2-40B4-BE49-F238E27FC236}">
                <a16:creationId xmlns:a16="http://schemas.microsoft.com/office/drawing/2014/main" xmlns="" id="{F736F3E8-7B07-4938-B66B-EE1A3671E70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668588"/>
            <a:ext cx="8455025" cy="404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300" name="Text Box 4">
            <a:extLst>
              <a:ext uri="{FF2B5EF4-FFF2-40B4-BE49-F238E27FC236}">
                <a16:creationId xmlns:a16="http://schemas.microsoft.com/office/drawing/2014/main" xmlns="" id="{14232E8A-4D80-48BD-B7E1-F6FC4D94A87D}"/>
              </a:ext>
            </a:extLst>
          </p:cNvPr>
          <p:cNvSpPr txBox="1">
            <a:spLocks noChangeArrowheads="1"/>
          </p:cNvSpPr>
          <p:nvPr/>
        </p:nvSpPr>
        <p:spPr bwMode="auto">
          <a:xfrm>
            <a:off x="914400" y="18288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0">
                <a:latin typeface="Times New Roman" panose="02020603050405020304" pitchFamily="18" charset="0"/>
                <a:cs typeface="Times New Roman" panose="02020603050405020304" pitchFamily="18" charset="0"/>
              </a:rPr>
              <a:t>9 is derived from 7 + 2</a:t>
            </a:r>
          </a:p>
        </p:txBody>
      </p:sp>
      <p:pic>
        <p:nvPicPr>
          <p:cNvPr id="311301" name="Picture 5" descr="Sankoff7">
            <a:extLst>
              <a:ext uri="{FF2B5EF4-FFF2-40B4-BE49-F238E27FC236}">
                <a16:creationId xmlns:a16="http://schemas.microsoft.com/office/drawing/2014/main" xmlns="" id="{C4328E16-087B-4725-911A-1F66DDDF46E0}"/>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2668588"/>
            <a:ext cx="8455025" cy="404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02" name="Picture 6" descr="Sankoff8">
            <a:extLst>
              <a:ext uri="{FF2B5EF4-FFF2-40B4-BE49-F238E27FC236}">
                <a16:creationId xmlns:a16="http://schemas.microsoft.com/office/drawing/2014/main" xmlns="" id="{C9C575F4-B8E2-4B8B-8F56-30727F2832FA}"/>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2668588"/>
            <a:ext cx="8455025" cy="404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303" name="Text Box 7">
            <a:extLst>
              <a:ext uri="{FF2B5EF4-FFF2-40B4-BE49-F238E27FC236}">
                <a16:creationId xmlns:a16="http://schemas.microsoft.com/office/drawing/2014/main" xmlns="" id="{D0752B9B-F3AF-4701-A164-22978A868F37}"/>
              </a:ext>
            </a:extLst>
          </p:cNvPr>
          <p:cNvSpPr txBox="1">
            <a:spLocks noChangeArrowheads="1"/>
          </p:cNvSpPr>
          <p:nvPr/>
        </p:nvSpPr>
        <p:spPr bwMode="auto">
          <a:xfrm>
            <a:off x="914400" y="2362200"/>
            <a:ext cx="27432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0">
                <a:latin typeface="Times New Roman" panose="02020603050405020304" pitchFamily="18" charset="0"/>
                <a:cs typeface="Times New Roman" panose="02020603050405020304" pitchFamily="18" charset="0"/>
              </a:rPr>
              <a:t>So left child is T,</a:t>
            </a:r>
          </a:p>
          <a:p>
            <a:pPr eaLnBrk="1" hangingPunct="1">
              <a:spcBef>
                <a:spcPct val="50000"/>
              </a:spcBef>
            </a:pPr>
            <a:r>
              <a:rPr lang="en-US" altLang="en-US" sz="2400" b="0">
                <a:latin typeface="Times New Roman" panose="02020603050405020304" pitchFamily="18" charset="0"/>
                <a:cs typeface="Times New Roman" panose="02020603050405020304" pitchFamily="18" charset="0"/>
              </a:rPr>
              <a:t>and right child is T</a:t>
            </a:r>
          </a:p>
          <a:p>
            <a:pPr eaLnBrk="1" hangingPunct="1">
              <a:spcBef>
                <a:spcPct val="50000"/>
              </a:spcBef>
            </a:pPr>
            <a:endParaRPr lang="en-US" altLang="en-US" sz="2400" b="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13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1130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1130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113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300" grpId="0" autoUpdateAnimBg="0"/>
      <p:bldP spid="311303" grpId="0"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xmlns="" id="{E88E38E2-8CBB-4DB9-969E-09B5EA4E1DF7}"/>
              </a:ext>
            </a:extLst>
          </p:cNvPr>
          <p:cNvSpPr>
            <a:spLocks noGrp="1" noChangeArrowheads="1"/>
          </p:cNvSpPr>
          <p:nvPr>
            <p:ph type="title"/>
          </p:nvPr>
        </p:nvSpPr>
        <p:spPr/>
        <p:txBody>
          <a:bodyPr/>
          <a:lstStyle/>
          <a:p>
            <a:pPr eaLnBrk="1" hangingPunct="1"/>
            <a:r>
              <a:rPr lang="en-US" altLang="en-US"/>
              <a:t>Sankoff Algorithm (cont.)</a:t>
            </a:r>
          </a:p>
        </p:txBody>
      </p:sp>
      <p:pic>
        <p:nvPicPr>
          <p:cNvPr id="107523" name="Picture 3" descr="Sankoff">
            <a:extLst>
              <a:ext uri="{FF2B5EF4-FFF2-40B4-BE49-F238E27FC236}">
                <a16:creationId xmlns:a16="http://schemas.microsoft.com/office/drawing/2014/main" xmlns="" id="{4252A225-5427-453E-A568-B0EDF10F833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668588"/>
            <a:ext cx="8455025" cy="404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4" name="Text Box 4">
            <a:extLst>
              <a:ext uri="{FF2B5EF4-FFF2-40B4-BE49-F238E27FC236}">
                <a16:creationId xmlns:a16="http://schemas.microsoft.com/office/drawing/2014/main" xmlns="" id="{597C496B-ADFD-4501-8FC4-FBE13AC7BD32}"/>
              </a:ext>
            </a:extLst>
          </p:cNvPr>
          <p:cNvSpPr txBox="1">
            <a:spLocks noChangeArrowheads="1"/>
          </p:cNvSpPr>
          <p:nvPr/>
        </p:nvSpPr>
        <p:spPr bwMode="auto">
          <a:xfrm>
            <a:off x="914400" y="19050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0">
                <a:latin typeface="Times New Roman" panose="02020603050405020304" pitchFamily="18" charset="0"/>
                <a:cs typeface="Times New Roman" panose="02020603050405020304" pitchFamily="18" charset="0"/>
              </a:rPr>
              <a:t>And the tree is thus labeled…</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4">
            <a:extLst>
              <a:ext uri="{FF2B5EF4-FFF2-40B4-BE49-F238E27FC236}">
                <a16:creationId xmlns:a16="http://schemas.microsoft.com/office/drawing/2014/main" xmlns="" id="{E7116871-B471-43B8-9672-B34656E5916D}"/>
              </a:ext>
            </a:extLst>
          </p:cNvPr>
          <p:cNvSpPr>
            <a:spLocks noGrp="1" noChangeArrowheads="1"/>
          </p:cNvSpPr>
          <p:nvPr>
            <p:ph type="title"/>
          </p:nvPr>
        </p:nvSpPr>
        <p:spPr>
          <a:noFill/>
        </p:spPr>
        <p:txBody>
          <a:bodyPr/>
          <a:lstStyle/>
          <a:p>
            <a:pPr eaLnBrk="1" hangingPunct="1"/>
            <a:r>
              <a:rPr lang="en-US" altLang="en-US"/>
              <a:t>Fitch’s Algorithm</a:t>
            </a:r>
          </a:p>
        </p:txBody>
      </p:sp>
      <p:sp>
        <p:nvSpPr>
          <p:cNvPr id="109571" name="Rectangle 5">
            <a:extLst>
              <a:ext uri="{FF2B5EF4-FFF2-40B4-BE49-F238E27FC236}">
                <a16:creationId xmlns:a16="http://schemas.microsoft.com/office/drawing/2014/main" xmlns="" id="{2F026E0A-5753-46A9-B177-2F00B2010408}"/>
              </a:ext>
            </a:extLst>
          </p:cNvPr>
          <p:cNvSpPr>
            <a:spLocks noGrp="1" noChangeArrowheads="1"/>
          </p:cNvSpPr>
          <p:nvPr>
            <p:ph type="body" idx="1"/>
          </p:nvPr>
        </p:nvSpPr>
        <p:spPr>
          <a:noFill/>
        </p:spPr>
        <p:txBody>
          <a:bodyPr/>
          <a:lstStyle/>
          <a:p>
            <a:pPr eaLnBrk="1" hangingPunct="1"/>
            <a:r>
              <a:rPr lang="en-US" altLang="en-US"/>
              <a:t>Solves the Small Parsimony problem</a:t>
            </a:r>
          </a:p>
          <a:p>
            <a:pPr eaLnBrk="1" hangingPunct="1"/>
            <a:r>
              <a:rPr lang="en-US" altLang="en-US"/>
              <a:t>Dynamic programming in essence</a:t>
            </a:r>
          </a:p>
          <a:p>
            <a:pPr eaLnBrk="1" hangingPunct="1"/>
            <a:r>
              <a:rPr lang="en-US" altLang="en-US"/>
              <a:t>Assigns a set of states to every vertex in the tree</a:t>
            </a:r>
          </a:p>
          <a:p>
            <a:pPr eaLnBrk="1" hangingPunct="1"/>
            <a:r>
              <a:rPr lang="en-US" altLang="en-US"/>
              <a:t>Each leaf has an input state</a:t>
            </a:r>
          </a:p>
          <a:p>
            <a:pPr eaLnBrk="1" hangingPunct="1"/>
            <a:r>
              <a:rPr lang="en-US" altLang="en-US"/>
              <a:t>If the two children’s sets of states overlap, it’s the common set of them</a:t>
            </a:r>
          </a:p>
          <a:p>
            <a:pPr eaLnBrk="1" hangingPunct="1"/>
            <a:r>
              <a:rPr lang="en-US" altLang="en-US"/>
              <a:t>If not, it’s the combined set (union) of them</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4">
            <a:extLst>
              <a:ext uri="{FF2B5EF4-FFF2-40B4-BE49-F238E27FC236}">
                <a16:creationId xmlns:a16="http://schemas.microsoft.com/office/drawing/2014/main" xmlns="" id="{47830271-19D6-457F-9BCA-41DA16BAE1DE}"/>
              </a:ext>
            </a:extLst>
          </p:cNvPr>
          <p:cNvSpPr>
            <a:spLocks noGrp="1" noChangeArrowheads="1"/>
          </p:cNvSpPr>
          <p:nvPr>
            <p:ph type="title"/>
          </p:nvPr>
        </p:nvSpPr>
        <p:spPr>
          <a:noFill/>
        </p:spPr>
        <p:txBody>
          <a:bodyPr/>
          <a:lstStyle/>
          <a:p>
            <a:pPr eaLnBrk="1" hangingPunct="1"/>
            <a:r>
              <a:rPr lang="en-US" altLang="en-US"/>
              <a:t>Fitch’s Algorithm</a:t>
            </a:r>
            <a:r>
              <a:rPr lang="en-US" altLang="en-US" sz="2600"/>
              <a:t> (cont’d)</a:t>
            </a:r>
          </a:p>
        </p:txBody>
      </p:sp>
      <p:graphicFrame>
        <p:nvGraphicFramePr>
          <p:cNvPr id="110595" name="Object 5">
            <a:extLst>
              <a:ext uri="{FF2B5EF4-FFF2-40B4-BE49-F238E27FC236}">
                <a16:creationId xmlns:a16="http://schemas.microsoft.com/office/drawing/2014/main" xmlns="" id="{0904E6E5-F066-4346-85EA-D645C37B4808}"/>
              </a:ext>
            </a:extLst>
          </p:cNvPr>
          <p:cNvGraphicFramePr>
            <a:graphicFrameLocks noChangeAspect="1"/>
          </p:cNvGraphicFramePr>
          <p:nvPr/>
        </p:nvGraphicFramePr>
        <p:xfrm>
          <a:off x="814388" y="1600200"/>
          <a:ext cx="3322637" cy="4530725"/>
        </p:xfrm>
        <a:graphic>
          <a:graphicData uri="http://schemas.openxmlformats.org/presentationml/2006/ole">
            <mc:AlternateContent xmlns:mc="http://schemas.openxmlformats.org/markup-compatibility/2006">
              <mc:Choice xmlns:v="urn:schemas-microsoft-com:vml" Requires="v">
                <p:oleObj spid="_x0000_s110635" name="Bitmap Image" r:id="rId3" imgW="4191585" imgH="5714286" progId="Paint.Picture">
                  <p:embed/>
                </p:oleObj>
              </mc:Choice>
              <mc:Fallback>
                <p:oleObj name="Bitmap Image" r:id="rId3" imgW="4191585" imgH="5714286"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388" y="1600200"/>
                        <a:ext cx="3322637"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0596" name="Object 6">
            <a:extLst>
              <a:ext uri="{FF2B5EF4-FFF2-40B4-BE49-F238E27FC236}">
                <a16:creationId xmlns:a16="http://schemas.microsoft.com/office/drawing/2014/main" xmlns="" id="{1A6D5CCE-629F-4D6D-A94A-4DD641EDC40F}"/>
              </a:ext>
            </a:extLst>
          </p:cNvPr>
          <p:cNvGraphicFramePr>
            <a:graphicFrameLocks noChangeAspect="1"/>
          </p:cNvGraphicFramePr>
          <p:nvPr/>
        </p:nvGraphicFramePr>
        <p:xfrm>
          <a:off x="4572000" y="4495800"/>
          <a:ext cx="4038600" cy="1376363"/>
        </p:xfrm>
        <a:graphic>
          <a:graphicData uri="http://schemas.openxmlformats.org/presentationml/2006/ole">
            <mc:AlternateContent xmlns:mc="http://schemas.openxmlformats.org/markup-compatibility/2006">
              <mc:Choice xmlns:v="urn:schemas-microsoft-com:vml" Requires="v">
                <p:oleObj spid="_x0000_s110636" name="Bitmap Image" r:id="rId5" imgW="4277322" imgH="1457143" progId="Paint.Picture">
                  <p:embed/>
                </p:oleObj>
              </mc:Choice>
              <mc:Fallback>
                <p:oleObj name="Bitmap Image" r:id="rId5" imgW="4277322" imgH="1457143" progId="Paint.Picture">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4495800"/>
                        <a:ext cx="4038600" cy="137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0597" name="Rectangle 7">
            <a:extLst>
              <a:ext uri="{FF2B5EF4-FFF2-40B4-BE49-F238E27FC236}">
                <a16:creationId xmlns:a16="http://schemas.microsoft.com/office/drawing/2014/main" xmlns="" id="{3AE9E5D7-B58C-442D-907D-8D223DCC1EC1}"/>
              </a:ext>
            </a:extLst>
          </p:cNvPr>
          <p:cNvSpPr>
            <a:spLocks noChangeArrowheads="1"/>
          </p:cNvSpPr>
          <p:nvPr/>
        </p:nvSpPr>
        <p:spPr bwMode="auto">
          <a:xfrm>
            <a:off x="3886200" y="5638800"/>
            <a:ext cx="3111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b="0"/>
              <a:t>a</a:t>
            </a:r>
          </a:p>
          <a:p>
            <a:pPr eaLnBrk="1" hangingPunct="1"/>
            <a:endParaRPr lang="en-US" altLang="en-US" b="0"/>
          </a:p>
          <a:p>
            <a:pPr eaLnBrk="1" hangingPunct="1"/>
            <a:endParaRPr lang="en-US" altLang="en-US" b="0"/>
          </a:p>
        </p:txBody>
      </p:sp>
      <p:sp>
        <p:nvSpPr>
          <p:cNvPr id="110598" name="Rectangle 8">
            <a:extLst>
              <a:ext uri="{FF2B5EF4-FFF2-40B4-BE49-F238E27FC236}">
                <a16:creationId xmlns:a16="http://schemas.microsoft.com/office/drawing/2014/main" xmlns="" id="{9DFEB290-A476-4EC5-99E6-E6FFEE5E976C}"/>
              </a:ext>
            </a:extLst>
          </p:cNvPr>
          <p:cNvSpPr>
            <a:spLocks noChangeArrowheads="1"/>
          </p:cNvSpPr>
          <p:nvPr/>
        </p:nvSpPr>
        <p:spPr bwMode="auto">
          <a:xfrm>
            <a:off x="3810000" y="4191000"/>
            <a:ext cx="3111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b="0"/>
              <a:t>a</a:t>
            </a:r>
          </a:p>
          <a:p>
            <a:pPr eaLnBrk="1" hangingPunct="1"/>
            <a:endParaRPr lang="en-US" altLang="en-US" b="0"/>
          </a:p>
          <a:p>
            <a:pPr eaLnBrk="1" hangingPunct="1"/>
            <a:endParaRPr lang="en-US" altLang="en-US" b="0"/>
          </a:p>
        </p:txBody>
      </p:sp>
      <p:sp>
        <p:nvSpPr>
          <p:cNvPr id="110599" name="Rectangle 9">
            <a:extLst>
              <a:ext uri="{FF2B5EF4-FFF2-40B4-BE49-F238E27FC236}">
                <a16:creationId xmlns:a16="http://schemas.microsoft.com/office/drawing/2014/main" xmlns="" id="{F95D7B47-4C3F-475E-BF26-85431D3E5B81}"/>
              </a:ext>
            </a:extLst>
          </p:cNvPr>
          <p:cNvSpPr>
            <a:spLocks noChangeArrowheads="1"/>
          </p:cNvSpPr>
          <p:nvPr/>
        </p:nvSpPr>
        <p:spPr bwMode="auto">
          <a:xfrm>
            <a:off x="990600" y="5715000"/>
            <a:ext cx="3111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b="0"/>
              <a:t>a</a:t>
            </a:r>
          </a:p>
          <a:p>
            <a:pPr eaLnBrk="1" hangingPunct="1"/>
            <a:endParaRPr lang="en-US" altLang="en-US" b="0"/>
          </a:p>
          <a:p>
            <a:pPr eaLnBrk="1" hangingPunct="1"/>
            <a:endParaRPr lang="en-US" altLang="en-US" b="0"/>
          </a:p>
        </p:txBody>
      </p:sp>
      <p:sp>
        <p:nvSpPr>
          <p:cNvPr id="110600" name="Rectangle 10">
            <a:extLst>
              <a:ext uri="{FF2B5EF4-FFF2-40B4-BE49-F238E27FC236}">
                <a16:creationId xmlns:a16="http://schemas.microsoft.com/office/drawing/2014/main" xmlns="" id="{F6A5C17F-2214-4BC8-B2C5-E0AEE75B2936}"/>
              </a:ext>
            </a:extLst>
          </p:cNvPr>
          <p:cNvSpPr>
            <a:spLocks noChangeArrowheads="1"/>
          </p:cNvSpPr>
          <p:nvPr/>
        </p:nvSpPr>
        <p:spPr bwMode="auto">
          <a:xfrm>
            <a:off x="3581400" y="2743200"/>
            <a:ext cx="3111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b="0"/>
              <a:t>a</a:t>
            </a:r>
          </a:p>
          <a:p>
            <a:pPr eaLnBrk="1" hangingPunct="1"/>
            <a:endParaRPr lang="en-US" altLang="en-US" b="0"/>
          </a:p>
          <a:p>
            <a:pPr eaLnBrk="1" hangingPunct="1"/>
            <a:endParaRPr lang="en-US" altLang="en-US" b="0"/>
          </a:p>
        </p:txBody>
      </p:sp>
      <p:sp>
        <p:nvSpPr>
          <p:cNvPr id="110601" name="Rectangle 11">
            <a:extLst>
              <a:ext uri="{FF2B5EF4-FFF2-40B4-BE49-F238E27FC236}">
                <a16:creationId xmlns:a16="http://schemas.microsoft.com/office/drawing/2014/main" xmlns="" id="{C1DDE299-0D61-4587-9409-32C62077B6EC}"/>
              </a:ext>
            </a:extLst>
          </p:cNvPr>
          <p:cNvSpPr>
            <a:spLocks noChangeArrowheads="1"/>
          </p:cNvSpPr>
          <p:nvPr/>
        </p:nvSpPr>
        <p:spPr bwMode="auto">
          <a:xfrm>
            <a:off x="990600" y="4267200"/>
            <a:ext cx="3111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b="0"/>
              <a:t>a</a:t>
            </a:r>
          </a:p>
          <a:p>
            <a:pPr eaLnBrk="1" hangingPunct="1"/>
            <a:endParaRPr lang="en-US" altLang="en-US" b="0"/>
          </a:p>
          <a:p>
            <a:pPr eaLnBrk="1" hangingPunct="1"/>
            <a:endParaRPr lang="en-US" altLang="en-US" b="0"/>
          </a:p>
        </p:txBody>
      </p:sp>
      <p:sp>
        <p:nvSpPr>
          <p:cNvPr id="110602" name="Rectangle 12">
            <a:extLst>
              <a:ext uri="{FF2B5EF4-FFF2-40B4-BE49-F238E27FC236}">
                <a16:creationId xmlns:a16="http://schemas.microsoft.com/office/drawing/2014/main" xmlns="" id="{D45E9E68-FF68-4880-9986-489C90CFF790}"/>
              </a:ext>
            </a:extLst>
          </p:cNvPr>
          <p:cNvSpPr>
            <a:spLocks noChangeArrowheads="1"/>
          </p:cNvSpPr>
          <p:nvPr/>
        </p:nvSpPr>
        <p:spPr bwMode="auto">
          <a:xfrm>
            <a:off x="1066800" y="2743200"/>
            <a:ext cx="381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b="0"/>
              <a:t>a</a:t>
            </a:r>
          </a:p>
          <a:p>
            <a:pPr eaLnBrk="1" hangingPunct="1"/>
            <a:endParaRPr lang="en-US" altLang="en-US" b="0"/>
          </a:p>
          <a:p>
            <a:pPr eaLnBrk="1" hangingPunct="1"/>
            <a:endParaRPr lang="en-US" altLang="en-US" b="0"/>
          </a:p>
        </p:txBody>
      </p:sp>
      <p:sp>
        <p:nvSpPr>
          <p:cNvPr id="110603" name="Rectangle 13">
            <a:extLst>
              <a:ext uri="{FF2B5EF4-FFF2-40B4-BE49-F238E27FC236}">
                <a16:creationId xmlns:a16="http://schemas.microsoft.com/office/drawing/2014/main" xmlns="" id="{A88F5D90-BD29-42AF-ACFC-4BCE22F57769}"/>
              </a:ext>
            </a:extLst>
          </p:cNvPr>
          <p:cNvSpPr>
            <a:spLocks noChangeArrowheads="1"/>
          </p:cNvSpPr>
          <p:nvPr/>
        </p:nvSpPr>
        <p:spPr bwMode="auto">
          <a:xfrm>
            <a:off x="1905000" y="41910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b="0"/>
              <a:t>c</a:t>
            </a:r>
          </a:p>
        </p:txBody>
      </p:sp>
      <p:sp>
        <p:nvSpPr>
          <p:cNvPr id="110604" name="Rectangle 14">
            <a:extLst>
              <a:ext uri="{FF2B5EF4-FFF2-40B4-BE49-F238E27FC236}">
                <a16:creationId xmlns:a16="http://schemas.microsoft.com/office/drawing/2014/main" xmlns="" id="{AA818623-9010-46B2-824A-561ECEAFA1BD}"/>
              </a:ext>
            </a:extLst>
          </p:cNvPr>
          <p:cNvSpPr>
            <a:spLocks noChangeArrowheads="1"/>
          </p:cNvSpPr>
          <p:nvPr/>
        </p:nvSpPr>
        <p:spPr bwMode="auto">
          <a:xfrm>
            <a:off x="1981200" y="27432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b="0"/>
              <a:t>c</a:t>
            </a:r>
          </a:p>
        </p:txBody>
      </p:sp>
      <p:sp>
        <p:nvSpPr>
          <p:cNvPr id="110605" name="Rectangle 15">
            <a:extLst>
              <a:ext uri="{FF2B5EF4-FFF2-40B4-BE49-F238E27FC236}">
                <a16:creationId xmlns:a16="http://schemas.microsoft.com/office/drawing/2014/main" xmlns="" id="{5582A699-5F5E-40CE-A6BF-85BA23780251}"/>
              </a:ext>
            </a:extLst>
          </p:cNvPr>
          <p:cNvSpPr>
            <a:spLocks noChangeArrowheads="1"/>
          </p:cNvSpPr>
          <p:nvPr/>
        </p:nvSpPr>
        <p:spPr bwMode="auto">
          <a:xfrm>
            <a:off x="3276600" y="35052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b="0"/>
              <a:t> {t,a}</a:t>
            </a:r>
          </a:p>
        </p:txBody>
      </p:sp>
      <p:sp>
        <p:nvSpPr>
          <p:cNvPr id="110606" name="Rectangle 16">
            <a:extLst>
              <a:ext uri="{FF2B5EF4-FFF2-40B4-BE49-F238E27FC236}">
                <a16:creationId xmlns:a16="http://schemas.microsoft.com/office/drawing/2014/main" xmlns="" id="{D34F347D-51B2-4F5A-97B2-0C27443693B0}"/>
              </a:ext>
            </a:extLst>
          </p:cNvPr>
          <p:cNvSpPr>
            <a:spLocks noChangeArrowheads="1"/>
          </p:cNvSpPr>
          <p:nvPr/>
        </p:nvSpPr>
        <p:spPr bwMode="auto">
          <a:xfrm>
            <a:off x="1981200" y="57150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b="0"/>
              <a:t>c</a:t>
            </a:r>
          </a:p>
        </p:txBody>
      </p:sp>
      <p:sp>
        <p:nvSpPr>
          <p:cNvPr id="110607" name="Rectangle 17">
            <a:extLst>
              <a:ext uri="{FF2B5EF4-FFF2-40B4-BE49-F238E27FC236}">
                <a16:creationId xmlns:a16="http://schemas.microsoft.com/office/drawing/2014/main" xmlns="" id="{9CE336F7-9739-48F6-B544-562442927FE9}"/>
              </a:ext>
            </a:extLst>
          </p:cNvPr>
          <p:cNvSpPr>
            <a:spLocks noChangeArrowheads="1"/>
          </p:cNvSpPr>
          <p:nvPr/>
        </p:nvSpPr>
        <p:spPr bwMode="auto">
          <a:xfrm>
            <a:off x="2895600" y="41910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b="0"/>
              <a:t>t</a:t>
            </a:r>
          </a:p>
        </p:txBody>
      </p:sp>
      <p:sp>
        <p:nvSpPr>
          <p:cNvPr id="110608" name="Rectangle 18">
            <a:extLst>
              <a:ext uri="{FF2B5EF4-FFF2-40B4-BE49-F238E27FC236}">
                <a16:creationId xmlns:a16="http://schemas.microsoft.com/office/drawing/2014/main" xmlns="" id="{3C2232B2-6888-49E5-8CFA-E1D679BEA158}"/>
              </a:ext>
            </a:extLst>
          </p:cNvPr>
          <p:cNvSpPr>
            <a:spLocks noChangeArrowheads="1"/>
          </p:cNvSpPr>
          <p:nvPr/>
        </p:nvSpPr>
        <p:spPr bwMode="auto">
          <a:xfrm>
            <a:off x="2819400" y="27432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b="0"/>
              <a:t>t</a:t>
            </a:r>
          </a:p>
        </p:txBody>
      </p:sp>
      <p:sp>
        <p:nvSpPr>
          <p:cNvPr id="110609" name="Rectangle 19">
            <a:extLst>
              <a:ext uri="{FF2B5EF4-FFF2-40B4-BE49-F238E27FC236}">
                <a16:creationId xmlns:a16="http://schemas.microsoft.com/office/drawing/2014/main" xmlns="" id="{7ED873F5-34F6-4754-B46A-79683522B1CF}"/>
              </a:ext>
            </a:extLst>
          </p:cNvPr>
          <p:cNvSpPr>
            <a:spLocks noChangeArrowheads="1"/>
          </p:cNvSpPr>
          <p:nvPr/>
        </p:nvSpPr>
        <p:spPr bwMode="auto">
          <a:xfrm>
            <a:off x="2819400" y="57150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b="0"/>
              <a:t>t</a:t>
            </a:r>
          </a:p>
        </p:txBody>
      </p:sp>
      <p:sp>
        <p:nvSpPr>
          <p:cNvPr id="110610" name="Rectangle 20">
            <a:extLst>
              <a:ext uri="{FF2B5EF4-FFF2-40B4-BE49-F238E27FC236}">
                <a16:creationId xmlns:a16="http://schemas.microsoft.com/office/drawing/2014/main" xmlns="" id="{2A125ED2-4946-4BEF-8B6D-343210C063AD}"/>
              </a:ext>
            </a:extLst>
          </p:cNvPr>
          <p:cNvSpPr>
            <a:spLocks noChangeArrowheads="1"/>
          </p:cNvSpPr>
          <p:nvPr/>
        </p:nvSpPr>
        <p:spPr bwMode="auto">
          <a:xfrm>
            <a:off x="3352800" y="49530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b="0"/>
              <a:t> {t,a}</a:t>
            </a:r>
          </a:p>
        </p:txBody>
      </p:sp>
      <p:sp>
        <p:nvSpPr>
          <p:cNvPr id="110611" name="Rectangle 21">
            <a:extLst>
              <a:ext uri="{FF2B5EF4-FFF2-40B4-BE49-F238E27FC236}">
                <a16:creationId xmlns:a16="http://schemas.microsoft.com/office/drawing/2014/main" xmlns="" id="{B7E95967-9FDE-4C52-95D2-3F1BADB76DF2}"/>
              </a:ext>
            </a:extLst>
          </p:cNvPr>
          <p:cNvSpPr>
            <a:spLocks noChangeArrowheads="1"/>
          </p:cNvSpPr>
          <p:nvPr/>
        </p:nvSpPr>
        <p:spPr bwMode="auto">
          <a:xfrm>
            <a:off x="2667000" y="44958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b="0"/>
              <a:t> a</a:t>
            </a:r>
          </a:p>
        </p:txBody>
      </p:sp>
      <p:sp>
        <p:nvSpPr>
          <p:cNvPr id="110612" name="Rectangle 22">
            <a:extLst>
              <a:ext uri="{FF2B5EF4-FFF2-40B4-BE49-F238E27FC236}">
                <a16:creationId xmlns:a16="http://schemas.microsoft.com/office/drawing/2014/main" xmlns="" id="{955E957B-8765-4E1F-98F1-05FA5A17A837}"/>
              </a:ext>
            </a:extLst>
          </p:cNvPr>
          <p:cNvSpPr>
            <a:spLocks noChangeArrowheads="1"/>
          </p:cNvSpPr>
          <p:nvPr/>
        </p:nvSpPr>
        <p:spPr bwMode="auto">
          <a:xfrm>
            <a:off x="914400" y="34290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b="0"/>
              <a:t> {a,c}</a:t>
            </a:r>
          </a:p>
        </p:txBody>
      </p:sp>
      <p:sp>
        <p:nvSpPr>
          <p:cNvPr id="110613" name="Rectangle 23">
            <a:extLst>
              <a:ext uri="{FF2B5EF4-FFF2-40B4-BE49-F238E27FC236}">
                <a16:creationId xmlns:a16="http://schemas.microsoft.com/office/drawing/2014/main" xmlns="" id="{038B5E56-E0E1-44D3-B2DA-296FF90E9A11}"/>
              </a:ext>
            </a:extLst>
          </p:cNvPr>
          <p:cNvSpPr>
            <a:spLocks noChangeArrowheads="1"/>
          </p:cNvSpPr>
          <p:nvPr/>
        </p:nvSpPr>
        <p:spPr bwMode="auto">
          <a:xfrm>
            <a:off x="990600" y="48768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b="0"/>
              <a:t> {a,c}</a:t>
            </a:r>
          </a:p>
        </p:txBody>
      </p:sp>
      <p:sp>
        <p:nvSpPr>
          <p:cNvPr id="110614" name="Rectangle 24">
            <a:extLst>
              <a:ext uri="{FF2B5EF4-FFF2-40B4-BE49-F238E27FC236}">
                <a16:creationId xmlns:a16="http://schemas.microsoft.com/office/drawing/2014/main" xmlns="" id="{3828F9D1-BDB0-4BEF-9003-0D89E94547CA}"/>
              </a:ext>
            </a:extLst>
          </p:cNvPr>
          <p:cNvSpPr>
            <a:spLocks noChangeArrowheads="1"/>
          </p:cNvSpPr>
          <p:nvPr/>
        </p:nvSpPr>
        <p:spPr bwMode="auto">
          <a:xfrm>
            <a:off x="7391400" y="4648200"/>
            <a:ext cx="3111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b="0"/>
              <a:t>a</a:t>
            </a:r>
          </a:p>
          <a:p>
            <a:pPr eaLnBrk="1" hangingPunct="1"/>
            <a:endParaRPr lang="en-US" altLang="en-US" b="0"/>
          </a:p>
          <a:p>
            <a:pPr eaLnBrk="1" hangingPunct="1"/>
            <a:endParaRPr lang="en-US" altLang="en-US" b="0"/>
          </a:p>
        </p:txBody>
      </p:sp>
      <p:sp>
        <p:nvSpPr>
          <p:cNvPr id="110615" name="Rectangle 25">
            <a:extLst>
              <a:ext uri="{FF2B5EF4-FFF2-40B4-BE49-F238E27FC236}">
                <a16:creationId xmlns:a16="http://schemas.microsoft.com/office/drawing/2014/main" xmlns="" id="{6E53C687-06E6-47E1-94C4-F4F0C6AD64BA}"/>
              </a:ext>
            </a:extLst>
          </p:cNvPr>
          <p:cNvSpPr>
            <a:spLocks noChangeArrowheads="1"/>
          </p:cNvSpPr>
          <p:nvPr/>
        </p:nvSpPr>
        <p:spPr bwMode="auto">
          <a:xfrm>
            <a:off x="6477000" y="4191000"/>
            <a:ext cx="3111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b="0"/>
              <a:t>a</a:t>
            </a:r>
          </a:p>
          <a:p>
            <a:pPr eaLnBrk="1" hangingPunct="1"/>
            <a:endParaRPr lang="en-US" altLang="en-US" b="0"/>
          </a:p>
          <a:p>
            <a:pPr eaLnBrk="1" hangingPunct="1"/>
            <a:endParaRPr lang="en-US" altLang="en-US" b="0"/>
          </a:p>
        </p:txBody>
      </p:sp>
      <p:sp>
        <p:nvSpPr>
          <p:cNvPr id="110616" name="Rectangle 26">
            <a:extLst>
              <a:ext uri="{FF2B5EF4-FFF2-40B4-BE49-F238E27FC236}">
                <a16:creationId xmlns:a16="http://schemas.microsoft.com/office/drawing/2014/main" xmlns="" id="{424A4C9A-8AF2-492B-A7B9-603A617115BD}"/>
              </a:ext>
            </a:extLst>
          </p:cNvPr>
          <p:cNvSpPr>
            <a:spLocks noChangeArrowheads="1"/>
          </p:cNvSpPr>
          <p:nvPr/>
        </p:nvSpPr>
        <p:spPr bwMode="auto">
          <a:xfrm>
            <a:off x="5486400" y="4648200"/>
            <a:ext cx="3111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b="0"/>
              <a:t>a</a:t>
            </a:r>
          </a:p>
          <a:p>
            <a:pPr eaLnBrk="1" hangingPunct="1"/>
            <a:endParaRPr lang="en-US" altLang="en-US" b="0"/>
          </a:p>
          <a:p>
            <a:pPr eaLnBrk="1" hangingPunct="1"/>
            <a:endParaRPr lang="en-US" altLang="en-US" b="0"/>
          </a:p>
        </p:txBody>
      </p:sp>
      <p:sp>
        <p:nvSpPr>
          <p:cNvPr id="110617" name="Rectangle 27">
            <a:extLst>
              <a:ext uri="{FF2B5EF4-FFF2-40B4-BE49-F238E27FC236}">
                <a16:creationId xmlns:a16="http://schemas.microsoft.com/office/drawing/2014/main" xmlns="" id="{BEEBF47E-747C-4A21-83CB-DFD804A2BF5D}"/>
              </a:ext>
            </a:extLst>
          </p:cNvPr>
          <p:cNvSpPr>
            <a:spLocks noChangeArrowheads="1"/>
          </p:cNvSpPr>
          <p:nvPr/>
        </p:nvSpPr>
        <p:spPr bwMode="auto">
          <a:xfrm>
            <a:off x="8001000" y="5181600"/>
            <a:ext cx="3111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b="0"/>
              <a:t>a</a:t>
            </a:r>
          </a:p>
          <a:p>
            <a:pPr eaLnBrk="1" hangingPunct="1"/>
            <a:endParaRPr lang="en-US" altLang="en-US" b="0"/>
          </a:p>
          <a:p>
            <a:pPr eaLnBrk="1" hangingPunct="1"/>
            <a:endParaRPr lang="en-US" altLang="en-US" b="0"/>
          </a:p>
        </p:txBody>
      </p:sp>
      <p:sp>
        <p:nvSpPr>
          <p:cNvPr id="110618" name="Rectangle 28">
            <a:extLst>
              <a:ext uri="{FF2B5EF4-FFF2-40B4-BE49-F238E27FC236}">
                <a16:creationId xmlns:a16="http://schemas.microsoft.com/office/drawing/2014/main" xmlns="" id="{C8C3D54B-2F51-45FF-A62B-D6486627B702}"/>
              </a:ext>
            </a:extLst>
          </p:cNvPr>
          <p:cNvSpPr>
            <a:spLocks noChangeArrowheads="1"/>
          </p:cNvSpPr>
          <p:nvPr/>
        </p:nvSpPr>
        <p:spPr bwMode="auto">
          <a:xfrm>
            <a:off x="4876800" y="5105400"/>
            <a:ext cx="3111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b="0"/>
              <a:t>a</a:t>
            </a:r>
          </a:p>
          <a:p>
            <a:pPr eaLnBrk="1" hangingPunct="1"/>
            <a:endParaRPr lang="en-US" altLang="en-US" b="0"/>
          </a:p>
          <a:p>
            <a:pPr eaLnBrk="1" hangingPunct="1"/>
            <a:endParaRPr lang="en-US" altLang="en-US" b="0"/>
          </a:p>
        </p:txBody>
      </p:sp>
      <p:sp>
        <p:nvSpPr>
          <p:cNvPr id="110619" name="Rectangle 29">
            <a:extLst>
              <a:ext uri="{FF2B5EF4-FFF2-40B4-BE49-F238E27FC236}">
                <a16:creationId xmlns:a16="http://schemas.microsoft.com/office/drawing/2014/main" xmlns="" id="{EC89E128-C3C8-4354-8E95-5A6FAC05A835}"/>
              </a:ext>
            </a:extLst>
          </p:cNvPr>
          <p:cNvSpPr>
            <a:spLocks noChangeArrowheads="1"/>
          </p:cNvSpPr>
          <p:nvPr/>
        </p:nvSpPr>
        <p:spPr bwMode="auto">
          <a:xfrm>
            <a:off x="7162800" y="56388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b="0"/>
              <a:t>t</a:t>
            </a:r>
          </a:p>
        </p:txBody>
      </p:sp>
      <p:sp>
        <p:nvSpPr>
          <p:cNvPr id="110620" name="Rectangle 30">
            <a:extLst>
              <a:ext uri="{FF2B5EF4-FFF2-40B4-BE49-F238E27FC236}">
                <a16:creationId xmlns:a16="http://schemas.microsoft.com/office/drawing/2014/main" xmlns="" id="{5FCC0A75-8C07-4DB5-8558-578675BE5B6C}"/>
              </a:ext>
            </a:extLst>
          </p:cNvPr>
          <p:cNvSpPr>
            <a:spLocks noChangeArrowheads="1"/>
          </p:cNvSpPr>
          <p:nvPr/>
        </p:nvSpPr>
        <p:spPr bwMode="auto">
          <a:xfrm>
            <a:off x="6172200" y="56388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b="0"/>
              <a:t>c</a:t>
            </a:r>
          </a:p>
        </p:txBody>
      </p:sp>
      <p:graphicFrame>
        <p:nvGraphicFramePr>
          <p:cNvPr id="110621" name="Object 31">
            <a:extLst>
              <a:ext uri="{FF2B5EF4-FFF2-40B4-BE49-F238E27FC236}">
                <a16:creationId xmlns:a16="http://schemas.microsoft.com/office/drawing/2014/main" xmlns="" id="{475A62BA-C4C2-4EC1-A936-776516DFB952}"/>
              </a:ext>
            </a:extLst>
          </p:cNvPr>
          <p:cNvGraphicFramePr>
            <a:graphicFrameLocks noChangeAspect="1"/>
          </p:cNvGraphicFramePr>
          <p:nvPr/>
        </p:nvGraphicFramePr>
        <p:xfrm>
          <a:off x="4191000" y="5410200"/>
          <a:ext cx="838200" cy="557213"/>
        </p:xfrm>
        <a:graphic>
          <a:graphicData uri="http://schemas.openxmlformats.org/presentationml/2006/ole">
            <mc:AlternateContent xmlns:mc="http://schemas.openxmlformats.org/markup-compatibility/2006">
              <mc:Choice xmlns:v="urn:schemas-microsoft-com:vml" Requires="v">
                <p:oleObj spid="_x0000_s110637" name="Bitmap Image" r:id="rId7" imgW="1219370" imgH="809738" progId="Paint.Picture">
                  <p:embed/>
                </p:oleObj>
              </mc:Choice>
              <mc:Fallback>
                <p:oleObj name="Bitmap Image" r:id="rId7" imgW="1219370" imgH="809738" progId="Paint.Picture">
                  <p:embed/>
                  <p:pic>
                    <p:nvPicPr>
                      <p:cNvPr id="0" name="Object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5410200"/>
                        <a:ext cx="838200"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0622" name="Rectangle 32">
            <a:extLst>
              <a:ext uri="{FF2B5EF4-FFF2-40B4-BE49-F238E27FC236}">
                <a16:creationId xmlns:a16="http://schemas.microsoft.com/office/drawing/2014/main" xmlns="" id="{7EAB2CD3-22EF-4628-A1C0-1EA42DC1A289}"/>
              </a:ext>
            </a:extLst>
          </p:cNvPr>
          <p:cNvSpPr>
            <a:spLocks noChangeArrowheads="1"/>
          </p:cNvSpPr>
          <p:nvPr/>
        </p:nvSpPr>
        <p:spPr bwMode="auto">
          <a:xfrm>
            <a:off x="5181600" y="1833563"/>
            <a:ext cx="22987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3000" b="0"/>
              <a:t>An example:</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xmlns="" id="{2B983679-5447-448E-9D0B-B0FE7ACB2C9D}"/>
              </a:ext>
            </a:extLst>
          </p:cNvPr>
          <p:cNvSpPr>
            <a:spLocks noGrp="1" noChangeArrowheads="1"/>
          </p:cNvSpPr>
          <p:nvPr>
            <p:ph type="title"/>
          </p:nvPr>
        </p:nvSpPr>
        <p:spPr/>
        <p:txBody>
          <a:bodyPr/>
          <a:lstStyle/>
          <a:p>
            <a:pPr eaLnBrk="1" hangingPunct="1"/>
            <a:r>
              <a:rPr lang="en-US" altLang="en-US"/>
              <a:t>Fitch Algorithm</a:t>
            </a:r>
          </a:p>
        </p:txBody>
      </p:sp>
      <p:sp>
        <p:nvSpPr>
          <p:cNvPr id="111619" name="Rectangle 3">
            <a:extLst>
              <a:ext uri="{FF2B5EF4-FFF2-40B4-BE49-F238E27FC236}">
                <a16:creationId xmlns:a16="http://schemas.microsoft.com/office/drawing/2014/main" xmlns="" id="{5CAEE611-7127-4EC9-AD46-56A431815508}"/>
              </a:ext>
            </a:extLst>
          </p:cNvPr>
          <p:cNvSpPr>
            <a:spLocks noGrp="1" noChangeArrowheads="1"/>
          </p:cNvSpPr>
          <p:nvPr>
            <p:ph type="body" idx="1"/>
          </p:nvPr>
        </p:nvSpPr>
        <p:spPr>
          <a:xfrm>
            <a:off x="457200" y="1600200"/>
            <a:ext cx="8382000" cy="4572000"/>
          </a:xfrm>
        </p:spPr>
        <p:txBody>
          <a:bodyPr/>
          <a:lstStyle/>
          <a:p>
            <a:pPr eaLnBrk="1" hangingPunct="1">
              <a:buFontTx/>
              <a:buNone/>
            </a:pPr>
            <a:r>
              <a:rPr lang="en-US" altLang="en-US" i="1"/>
              <a:t>1)</a:t>
            </a:r>
            <a:r>
              <a:rPr lang="en-US" altLang="en-US"/>
              <a:t> Assign a </a:t>
            </a:r>
            <a:r>
              <a:rPr lang="en-US" altLang="en-US" b="1"/>
              <a:t>set of possible states </a:t>
            </a:r>
            <a:r>
              <a:rPr lang="en-US" altLang="en-US"/>
              <a:t>to every vertex, traversing the tree from leaves to root</a:t>
            </a:r>
          </a:p>
          <a:p>
            <a:pPr eaLnBrk="1" hangingPunct="1"/>
            <a:r>
              <a:rPr lang="en-US" altLang="en-US"/>
              <a:t>Each node’s set is either </a:t>
            </a:r>
            <a:r>
              <a:rPr lang="en-US" altLang="en-US">
                <a:solidFill>
                  <a:srgbClr val="3333CC"/>
                </a:solidFill>
              </a:rPr>
              <a:t>the intersection or union of its children’s sets</a:t>
            </a:r>
            <a:r>
              <a:rPr lang="en-US" altLang="en-US"/>
              <a:t> (a leaf’s set consists of its label)</a:t>
            </a:r>
          </a:p>
          <a:p>
            <a:pPr marL="742950" lvl="1" indent="-285750" eaLnBrk="1" hangingPunct="1"/>
            <a:r>
              <a:rPr lang="en-US" altLang="en-US"/>
              <a:t>E.g., if the node we are looking at has a left child labeled {A, C} and a right child labeled {A, T} (or {T}), the node will be given the set {A} (or {A,C,T}).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xmlns="" id="{8455F20D-3358-45EA-9EDF-BB804F8D41BE}"/>
              </a:ext>
            </a:extLst>
          </p:cNvPr>
          <p:cNvSpPr>
            <a:spLocks noGrp="1" noChangeArrowheads="1"/>
          </p:cNvSpPr>
          <p:nvPr>
            <p:ph type="title"/>
          </p:nvPr>
        </p:nvSpPr>
        <p:spPr/>
        <p:txBody>
          <a:bodyPr/>
          <a:lstStyle/>
          <a:p>
            <a:pPr eaLnBrk="1" hangingPunct="1"/>
            <a:r>
              <a:rPr lang="en-US" altLang="en-US" sz="3200"/>
              <a:t>Gaylord Simpson vs. Emile Zuckerkandl:</a:t>
            </a:r>
          </a:p>
        </p:txBody>
      </p:sp>
      <p:pic>
        <p:nvPicPr>
          <p:cNvPr id="13315" name="Picture 3" descr="people-zuckerkandl">
            <a:extLst>
              <a:ext uri="{FF2B5EF4-FFF2-40B4-BE49-F238E27FC236}">
                <a16:creationId xmlns:a16="http://schemas.microsoft.com/office/drawing/2014/main" xmlns="" id="{CB12ADE5-D66A-445D-9059-1151CB32C86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90600" y="1600200"/>
            <a:ext cx="1431925" cy="220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Text Box 4">
            <a:extLst>
              <a:ext uri="{FF2B5EF4-FFF2-40B4-BE49-F238E27FC236}">
                <a16:creationId xmlns:a16="http://schemas.microsoft.com/office/drawing/2014/main" xmlns="" id="{FD4CF459-1ACF-43B9-989F-2F2EE65249E8}"/>
              </a:ext>
            </a:extLst>
          </p:cNvPr>
          <p:cNvSpPr txBox="1">
            <a:spLocks noChangeArrowheads="1"/>
          </p:cNvSpPr>
          <p:nvPr/>
        </p:nvSpPr>
        <p:spPr bwMode="auto">
          <a:xfrm>
            <a:off x="2667000" y="1524000"/>
            <a:ext cx="61722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000"/>
              <a:t>From the point of hemoglobin structure, it appears that gorilla is just an abnormal human, or man an abnormal gorilla, and the two species form actually one continuous population. </a:t>
            </a:r>
          </a:p>
          <a:p>
            <a:pPr eaLnBrk="1" hangingPunct="1"/>
            <a:endParaRPr lang="en-US" altLang="en-US" sz="2000"/>
          </a:p>
          <a:p>
            <a:pPr eaLnBrk="1" hangingPunct="1"/>
            <a:r>
              <a:rPr lang="en-US" altLang="en-US" sz="2000" i="1"/>
              <a:t>Emile Zuckerkandl</a:t>
            </a:r>
            <a:r>
              <a:rPr lang="en-US" altLang="en-US" sz="2000"/>
              <a:t>, </a:t>
            </a:r>
          </a:p>
          <a:p>
            <a:pPr eaLnBrk="1" hangingPunct="1"/>
            <a:r>
              <a:rPr lang="en-US" altLang="en-US" sz="2000"/>
              <a:t>Classification and Human Evolution, 1963</a:t>
            </a:r>
          </a:p>
        </p:txBody>
      </p:sp>
      <p:pic>
        <p:nvPicPr>
          <p:cNvPr id="13317" name="Picture 5" descr="gaylord Simpson">
            <a:extLst>
              <a:ext uri="{FF2B5EF4-FFF2-40B4-BE49-F238E27FC236}">
                <a16:creationId xmlns:a16="http://schemas.microsoft.com/office/drawing/2014/main" xmlns="" id="{75C66198-7C4E-421B-BADF-C23B1F83723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066800" y="4038600"/>
            <a:ext cx="1350963" cy="205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8" name="Text Box 6">
            <a:extLst>
              <a:ext uri="{FF2B5EF4-FFF2-40B4-BE49-F238E27FC236}">
                <a16:creationId xmlns:a16="http://schemas.microsoft.com/office/drawing/2014/main" xmlns="" id="{5962DA39-C3D9-479F-8923-E5C81D1E7BC3}"/>
              </a:ext>
            </a:extLst>
          </p:cNvPr>
          <p:cNvSpPr txBox="1">
            <a:spLocks noChangeArrowheads="1"/>
          </p:cNvSpPr>
          <p:nvPr/>
        </p:nvSpPr>
        <p:spPr bwMode="auto">
          <a:xfrm>
            <a:off x="2819400" y="3886200"/>
            <a:ext cx="58674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From any point of view other than that properly specified, that is of course nonsense. What the comparison really indicate is that hemoglobin is a bad choice and has nothing to tell us about attributes, or indeed tells us a lie. </a:t>
            </a:r>
          </a:p>
          <a:p>
            <a:pPr eaLnBrk="1" hangingPunct="1">
              <a:spcBef>
                <a:spcPct val="50000"/>
              </a:spcBef>
            </a:pPr>
            <a:r>
              <a:rPr lang="en-US" altLang="en-US" i="1"/>
              <a:t>Gaylord Simpson</a:t>
            </a:r>
            <a:r>
              <a:rPr lang="en-US" altLang="en-US"/>
              <a:t>,                                              Science, 1964</a:t>
            </a:r>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xmlns="" id="{FF4A6F7E-F816-4212-B19A-527CA49BA9C2}"/>
              </a:ext>
            </a:extLst>
          </p:cNvPr>
          <p:cNvSpPr>
            <a:spLocks noGrp="1" noChangeArrowheads="1"/>
          </p:cNvSpPr>
          <p:nvPr>
            <p:ph type="title"/>
          </p:nvPr>
        </p:nvSpPr>
        <p:spPr/>
        <p:txBody>
          <a:bodyPr/>
          <a:lstStyle/>
          <a:p>
            <a:pPr eaLnBrk="1" hangingPunct="1"/>
            <a:r>
              <a:rPr lang="en-US" altLang="en-US"/>
              <a:t>Fitch Algorithm (cont.)</a:t>
            </a:r>
          </a:p>
        </p:txBody>
      </p:sp>
      <p:sp>
        <p:nvSpPr>
          <p:cNvPr id="113667" name="Rectangle 3">
            <a:extLst>
              <a:ext uri="{FF2B5EF4-FFF2-40B4-BE49-F238E27FC236}">
                <a16:creationId xmlns:a16="http://schemas.microsoft.com/office/drawing/2014/main" xmlns="" id="{EFE3EACB-42D8-43F6-99D7-801DA29C3CC4}"/>
              </a:ext>
            </a:extLst>
          </p:cNvPr>
          <p:cNvSpPr>
            <a:spLocks noGrp="1" noChangeArrowheads="1"/>
          </p:cNvSpPr>
          <p:nvPr>
            <p:ph type="body" idx="1"/>
          </p:nvPr>
        </p:nvSpPr>
        <p:spPr/>
        <p:txBody>
          <a:bodyPr/>
          <a:lstStyle/>
          <a:p>
            <a:pPr eaLnBrk="1" hangingPunct="1">
              <a:buFontTx/>
              <a:buNone/>
            </a:pPr>
            <a:r>
              <a:rPr lang="en-US" altLang="en-US" i="1"/>
              <a:t>2)</a:t>
            </a:r>
            <a:r>
              <a:rPr lang="en-US" altLang="en-US"/>
              <a:t> Assign </a:t>
            </a:r>
            <a:r>
              <a:rPr lang="en-US" altLang="en-US" b="1"/>
              <a:t>labels</a:t>
            </a:r>
            <a:r>
              <a:rPr lang="en-US" altLang="en-US"/>
              <a:t> to each vertex, traversing the tree from root to leaves</a:t>
            </a:r>
          </a:p>
          <a:p>
            <a:pPr eaLnBrk="1" hangingPunct="1"/>
            <a:r>
              <a:rPr lang="en-US" altLang="en-US"/>
              <a:t>Assign the root an arbitrary state from its set of states</a:t>
            </a:r>
          </a:p>
          <a:p>
            <a:pPr eaLnBrk="1" hangingPunct="1"/>
            <a:r>
              <a:rPr lang="en-US" altLang="en-US"/>
              <a:t>For all other vertices, if its parent’s label is in its set of states, assign it its parent’s label</a:t>
            </a:r>
          </a:p>
          <a:p>
            <a:pPr eaLnBrk="1" hangingPunct="1"/>
            <a:r>
              <a:rPr lang="en-US" altLang="en-US"/>
              <a:t>Else, choose an arbitrary state from its set as its label</a:t>
            </a:r>
            <a:endParaRPr lang="en-US" altLang="en-US" i="1"/>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xmlns="" id="{1CCA33DE-09B6-45BC-BF71-55BFFFF1A7E3}"/>
              </a:ext>
            </a:extLst>
          </p:cNvPr>
          <p:cNvSpPr>
            <a:spLocks noGrp="1" noChangeArrowheads="1"/>
          </p:cNvSpPr>
          <p:nvPr>
            <p:ph type="title"/>
          </p:nvPr>
        </p:nvSpPr>
        <p:spPr/>
        <p:txBody>
          <a:bodyPr/>
          <a:lstStyle/>
          <a:p>
            <a:pPr eaLnBrk="1" hangingPunct="1"/>
            <a:r>
              <a:rPr lang="en-US" altLang="en-US"/>
              <a:t>Fitch Algorithm (example)</a:t>
            </a:r>
          </a:p>
        </p:txBody>
      </p:sp>
      <p:pic>
        <p:nvPicPr>
          <p:cNvPr id="115715" name="Picture 3" descr="Fitch1">
            <a:extLst>
              <a:ext uri="{FF2B5EF4-FFF2-40B4-BE49-F238E27FC236}">
                <a16:creationId xmlns:a16="http://schemas.microsoft.com/office/drawing/2014/main" xmlns="" id="{094CFF01-A7B3-44BE-BD64-37A457BDF7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013" y="2284413"/>
            <a:ext cx="6858000"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516" name="Picture 4" descr="Fitch2">
            <a:extLst>
              <a:ext uri="{FF2B5EF4-FFF2-40B4-BE49-F238E27FC236}">
                <a16:creationId xmlns:a16="http://schemas.microsoft.com/office/drawing/2014/main" xmlns="" id="{CEA64CF4-DD8E-4DA8-8C64-2159549D0B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0013" y="2284413"/>
            <a:ext cx="6856412"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517" name="Picture 5" descr="Fitch3">
            <a:extLst>
              <a:ext uri="{FF2B5EF4-FFF2-40B4-BE49-F238E27FC236}">
                <a16:creationId xmlns:a16="http://schemas.microsoft.com/office/drawing/2014/main" xmlns="" id="{563FC85C-4BE7-43E4-9472-12ABD765E0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0013" y="2284413"/>
            <a:ext cx="6858000"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518" name="Picture 6" descr="Fitch3b">
            <a:extLst>
              <a:ext uri="{FF2B5EF4-FFF2-40B4-BE49-F238E27FC236}">
                <a16:creationId xmlns:a16="http://schemas.microsoft.com/office/drawing/2014/main" xmlns="" id="{9F0817D9-D804-4A61-9D04-4F81F52335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0013" y="2284413"/>
            <a:ext cx="6858000"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519" name="Picture 7" descr="Fitch4">
            <a:extLst>
              <a:ext uri="{FF2B5EF4-FFF2-40B4-BE49-F238E27FC236}">
                <a16:creationId xmlns:a16="http://schemas.microsoft.com/office/drawing/2014/main" xmlns="" id="{E4A51EA9-55F4-4918-8871-5C65ABA4CD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0013" y="2284413"/>
            <a:ext cx="6858000"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520" name="Picture 8" descr="Fitch5">
            <a:extLst>
              <a:ext uri="{FF2B5EF4-FFF2-40B4-BE49-F238E27FC236}">
                <a16:creationId xmlns:a16="http://schemas.microsoft.com/office/drawing/2014/main" xmlns="" id="{458B2C69-9435-4ECD-8945-809C8BFEF71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0013" y="2284413"/>
            <a:ext cx="6858000"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521" name="Picture 9" descr="Fitch6">
            <a:extLst>
              <a:ext uri="{FF2B5EF4-FFF2-40B4-BE49-F238E27FC236}">
                <a16:creationId xmlns:a16="http://schemas.microsoft.com/office/drawing/2014/main" xmlns="" id="{E56D6AE0-39EE-433C-A419-5B62C2B6C4D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0013" y="2284413"/>
            <a:ext cx="6858000"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522" name="Picture 10" descr="Fitch7">
            <a:extLst>
              <a:ext uri="{FF2B5EF4-FFF2-40B4-BE49-F238E27FC236}">
                <a16:creationId xmlns:a16="http://schemas.microsoft.com/office/drawing/2014/main" xmlns="" id="{41CC9845-BB61-404A-B74D-5FA7138CC4E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70013" y="2284413"/>
            <a:ext cx="6858000"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523" name="Picture 11" descr="Fitch8">
            <a:extLst>
              <a:ext uri="{FF2B5EF4-FFF2-40B4-BE49-F238E27FC236}">
                <a16:creationId xmlns:a16="http://schemas.microsoft.com/office/drawing/2014/main" xmlns="" id="{656BA1B8-450E-40D6-BCE1-C9867CF2F75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0013" y="2284413"/>
            <a:ext cx="6858000"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205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205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205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2051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32052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32052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32052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3205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xmlns="" id="{60226FBD-4497-4A99-B611-3D2162FA8331}"/>
              </a:ext>
            </a:extLst>
          </p:cNvPr>
          <p:cNvSpPr>
            <a:spLocks noGrp="1" noChangeArrowheads="1"/>
          </p:cNvSpPr>
          <p:nvPr>
            <p:ph type="title"/>
          </p:nvPr>
        </p:nvSpPr>
        <p:spPr/>
        <p:txBody>
          <a:bodyPr/>
          <a:lstStyle/>
          <a:p>
            <a:pPr eaLnBrk="1" hangingPunct="1"/>
            <a:r>
              <a:rPr lang="en-US" altLang="en-US"/>
              <a:t>Fitch vs. Sankoff</a:t>
            </a:r>
          </a:p>
        </p:txBody>
      </p:sp>
      <p:sp>
        <p:nvSpPr>
          <p:cNvPr id="117763" name="Rectangle 3">
            <a:extLst>
              <a:ext uri="{FF2B5EF4-FFF2-40B4-BE49-F238E27FC236}">
                <a16:creationId xmlns:a16="http://schemas.microsoft.com/office/drawing/2014/main" xmlns="" id="{CBA84EAA-3F51-487A-A4FE-E1F89523BEDF}"/>
              </a:ext>
            </a:extLst>
          </p:cNvPr>
          <p:cNvSpPr>
            <a:spLocks noGrp="1" noChangeArrowheads="1"/>
          </p:cNvSpPr>
          <p:nvPr>
            <p:ph type="body" idx="1"/>
          </p:nvPr>
        </p:nvSpPr>
        <p:spPr/>
        <p:txBody>
          <a:bodyPr/>
          <a:lstStyle/>
          <a:p>
            <a:pPr eaLnBrk="1" hangingPunct="1"/>
            <a:r>
              <a:rPr lang="en-US" altLang="en-US"/>
              <a:t>Both have an O(</a:t>
            </a:r>
            <a:r>
              <a:rPr lang="en-US" altLang="en-US" i="1"/>
              <a:t>nk</a:t>
            </a:r>
            <a:r>
              <a:rPr lang="en-US" altLang="en-US"/>
              <a:t>) running time</a:t>
            </a:r>
          </a:p>
          <a:p>
            <a:pPr eaLnBrk="1" hangingPunct="1"/>
            <a:endParaRPr lang="en-US" altLang="en-US"/>
          </a:p>
          <a:p>
            <a:pPr eaLnBrk="1" hangingPunct="1"/>
            <a:r>
              <a:rPr lang="en-US" altLang="en-US"/>
              <a:t>Are they actually different?</a:t>
            </a:r>
          </a:p>
          <a:p>
            <a:pPr eaLnBrk="1" hangingPunct="1"/>
            <a:endParaRPr lang="en-US" altLang="en-US"/>
          </a:p>
          <a:p>
            <a:pPr eaLnBrk="1" hangingPunct="1"/>
            <a:r>
              <a:rPr lang="en-US" altLang="en-US"/>
              <a:t>Let’s compare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xmlns="" id="{68390F09-4434-45D7-B614-38E666B191A1}"/>
              </a:ext>
            </a:extLst>
          </p:cNvPr>
          <p:cNvSpPr>
            <a:spLocks noGrp="1" noChangeArrowheads="1"/>
          </p:cNvSpPr>
          <p:nvPr>
            <p:ph type="title"/>
          </p:nvPr>
        </p:nvSpPr>
        <p:spPr/>
        <p:txBody>
          <a:bodyPr/>
          <a:lstStyle/>
          <a:p>
            <a:pPr eaLnBrk="1" hangingPunct="1"/>
            <a:r>
              <a:rPr lang="en-US" altLang="en-US"/>
              <a:t>Fitch</a:t>
            </a:r>
          </a:p>
        </p:txBody>
      </p:sp>
      <p:pic>
        <p:nvPicPr>
          <p:cNvPr id="119811" name="Picture 3" descr="Fitch1">
            <a:extLst>
              <a:ext uri="{FF2B5EF4-FFF2-40B4-BE49-F238E27FC236}">
                <a16:creationId xmlns:a16="http://schemas.microsoft.com/office/drawing/2014/main" xmlns="" id="{F5E2B912-A8FD-46B1-B770-23EFC321FD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95600"/>
            <a:ext cx="4038600"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2" name="Line 4">
            <a:extLst>
              <a:ext uri="{FF2B5EF4-FFF2-40B4-BE49-F238E27FC236}">
                <a16:creationId xmlns:a16="http://schemas.microsoft.com/office/drawing/2014/main" xmlns="" id="{02E676CD-C8FB-426F-84C1-EF47C934D425}"/>
              </a:ext>
            </a:extLst>
          </p:cNvPr>
          <p:cNvSpPr>
            <a:spLocks noChangeShapeType="1"/>
          </p:cNvSpPr>
          <p:nvPr/>
        </p:nvSpPr>
        <p:spPr bwMode="auto">
          <a:xfrm>
            <a:off x="3810000" y="4114800"/>
            <a:ext cx="1066800" cy="0"/>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9813" name="Text Box 5">
            <a:extLst>
              <a:ext uri="{FF2B5EF4-FFF2-40B4-BE49-F238E27FC236}">
                <a16:creationId xmlns:a16="http://schemas.microsoft.com/office/drawing/2014/main" xmlns="" id="{E6DAFBBE-02F2-415F-AB61-FB14AFD49593}"/>
              </a:ext>
            </a:extLst>
          </p:cNvPr>
          <p:cNvSpPr txBox="1">
            <a:spLocks noChangeArrowheads="1"/>
          </p:cNvSpPr>
          <p:nvPr/>
        </p:nvSpPr>
        <p:spPr bwMode="auto">
          <a:xfrm>
            <a:off x="1143000" y="2209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0">
                <a:latin typeface="Times New Roman" panose="02020603050405020304" pitchFamily="18" charset="0"/>
                <a:cs typeface="Times New Roman" panose="02020603050405020304" pitchFamily="18" charset="0"/>
              </a:rPr>
              <a:t>As seen previously:</a:t>
            </a:r>
          </a:p>
        </p:txBody>
      </p:sp>
      <p:pic>
        <p:nvPicPr>
          <p:cNvPr id="119814" name="Picture 6" descr="Fitch3">
            <a:extLst>
              <a:ext uri="{FF2B5EF4-FFF2-40B4-BE49-F238E27FC236}">
                <a16:creationId xmlns:a16="http://schemas.microsoft.com/office/drawing/2014/main" xmlns="" id="{FD6E43CE-B30B-4E7D-926B-A07B8B9AD250}"/>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971800"/>
            <a:ext cx="3962400"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xmlns="" id="{F891AD8C-216A-4CD0-B63B-13BD8DBE5C3B}"/>
              </a:ext>
            </a:extLst>
          </p:cNvPr>
          <p:cNvSpPr>
            <a:spLocks noGrp="1" noChangeArrowheads="1"/>
          </p:cNvSpPr>
          <p:nvPr>
            <p:ph type="title"/>
          </p:nvPr>
        </p:nvSpPr>
        <p:spPr/>
        <p:txBody>
          <a:bodyPr/>
          <a:lstStyle/>
          <a:p>
            <a:pPr eaLnBrk="1" hangingPunct="1"/>
            <a:r>
              <a:rPr lang="en-US" altLang="en-US"/>
              <a:t>Comparison of Fitch and Sankoff</a:t>
            </a:r>
          </a:p>
        </p:txBody>
      </p:sp>
      <p:sp>
        <p:nvSpPr>
          <p:cNvPr id="121859" name="Rectangle 3">
            <a:extLst>
              <a:ext uri="{FF2B5EF4-FFF2-40B4-BE49-F238E27FC236}">
                <a16:creationId xmlns:a16="http://schemas.microsoft.com/office/drawing/2014/main" xmlns="" id="{0169BE34-8870-4291-B547-207C5181FFF7}"/>
              </a:ext>
            </a:extLst>
          </p:cNvPr>
          <p:cNvSpPr>
            <a:spLocks noGrp="1" noChangeArrowheads="1"/>
          </p:cNvSpPr>
          <p:nvPr>
            <p:ph type="body" idx="1"/>
          </p:nvPr>
        </p:nvSpPr>
        <p:spPr/>
        <p:txBody>
          <a:bodyPr/>
          <a:lstStyle/>
          <a:p>
            <a:pPr eaLnBrk="1" hangingPunct="1">
              <a:lnSpc>
                <a:spcPct val="90000"/>
              </a:lnSpc>
            </a:pPr>
            <a:r>
              <a:rPr lang="en-US" altLang="en-US" sz="2600"/>
              <a:t>As seen earlier, the scoring matrix for the Fitch algorithm is merely:</a:t>
            </a:r>
          </a:p>
          <a:p>
            <a:pPr eaLnBrk="1" hangingPunct="1">
              <a:lnSpc>
                <a:spcPct val="90000"/>
              </a:lnSpc>
            </a:pPr>
            <a:endParaRPr lang="en-US" altLang="en-US" sz="2600"/>
          </a:p>
          <a:p>
            <a:pPr eaLnBrk="1" hangingPunct="1">
              <a:lnSpc>
                <a:spcPct val="90000"/>
              </a:lnSpc>
            </a:pPr>
            <a:endParaRPr lang="en-US" altLang="en-US" sz="2600"/>
          </a:p>
          <a:p>
            <a:pPr eaLnBrk="1" hangingPunct="1">
              <a:lnSpc>
                <a:spcPct val="90000"/>
              </a:lnSpc>
            </a:pPr>
            <a:endParaRPr lang="en-US" altLang="en-US" sz="2600"/>
          </a:p>
          <a:p>
            <a:pPr eaLnBrk="1" hangingPunct="1">
              <a:lnSpc>
                <a:spcPct val="90000"/>
              </a:lnSpc>
            </a:pPr>
            <a:endParaRPr lang="en-US" altLang="en-US" sz="2600"/>
          </a:p>
          <a:p>
            <a:pPr eaLnBrk="1" hangingPunct="1">
              <a:lnSpc>
                <a:spcPct val="90000"/>
              </a:lnSpc>
            </a:pPr>
            <a:endParaRPr lang="en-US" altLang="en-US" sz="2600"/>
          </a:p>
          <a:p>
            <a:pPr eaLnBrk="1" hangingPunct="1">
              <a:lnSpc>
                <a:spcPct val="90000"/>
              </a:lnSpc>
            </a:pPr>
            <a:r>
              <a:rPr lang="en-US" altLang="en-US" sz="2600"/>
              <a:t>So let’s do the same problem using Sankoff algorithm and this scoring matrix</a:t>
            </a:r>
          </a:p>
        </p:txBody>
      </p:sp>
      <p:graphicFrame>
        <p:nvGraphicFramePr>
          <p:cNvPr id="326698" name="Group 42">
            <a:extLst>
              <a:ext uri="{FF2B5EF4-FFF2-40B4-BE49-F238E27FC236}">
                <a16:creationId xmlns:a16="http://schemas.microsoft.com/office/drawing/2014/main" xmlns="" id="{7B2117F1-E4B8-429F-ACE3-55CBAE4F2BD5}"/>
              </a:ext>
            </a:extLst>
          </p:cNvPr>
          <p:cNvGraphicFramePr>
            <a:graphicFrameLocks noGrp="1"/>
          </p:cNvGraphicFramePr>
          <p:nvPr>
            <p:extLst>
              <p:ext uri="{D42A27DB-BD31-4B8C-83A1-F6EECF244321}">
                <p14:modId xmlns:p14="http://schemas.microsoft.com/office/powerpoint/2010/main" val="28733057"/>
              </p:ext>
            </p:extLst>
          </p:nvPr>
        </p:nvGraphicFramePr>
        <p:xfrm>
          <a:off x="4038600" y="2438400"/>
          <a:ext cx="2286000" cy="1981200"/>
        </p:xfrm>
        <a:graphic>
          <a:graphicData uri="http://schemas.openxmlformats.org/drawingml/2006/table">
            <a:tbl>
              <a:tblPr firstRow="1"/>
              <a:tblGrid>
                <a:gridCol w="457200">
                  <a:extLst>
                    <a:ext uri="{9D8B030D-6E8A-4147-A177-3AD203B41FA5}">
                      <a16:colId xmlns:a16="http://schemas.microsoft.com/office/drawing/2014/main" xmlns="" val="20000"/>
                    </a:ext>
                  </a:extLst>
                </a:gridCol>
                <a:gridCol w="457200">
                  <a:extLst>
                    <a:ext uri="{9D8B030D-6E8A-4147-A177-3AD203B41FA5}">
                      <a16:colId xmlns:a16="http://schemas.microsoft.com/office/drawing/2014/main" xmlns="" val="20001"/>
                    </a:ext>
                  </a:extLst>
                </a:gridCol>
                <a:gridCol w="457200">
                  <a:extLst>
                    <a:ext uri="{9D8B030D-6E8A-4147-A177-3AD203B41FA5}">
                      <a16:colId xmlns:a16="http://schemas.microsoft.com/office/drawing/2014/main" xmlns="" val="20002"/>
                    </a:ext>
                  </a:extLst>
                </a:gridCol>
                <a:gridCol w="457200">
                  <a:extLst>
                    <a:ext uri="{9D8B030D-6E8A-4147-A177-3AD203B41FA5}">
                      <a16:colId xmlns:a16="http://schemas.microsoft.com/office/drawing/2014/main" xmlns="" val="20003"/>
                    </a:ext>
                  </a:extLst>
                </a:gridCol>
                <a:gridCol w="457200">
                  <a:extLst>
                    <a:ext uri="{9D8B030D-6E8A-4147-A177-3AD203B41FA5}">
                      <a16:colId xmlns:a16="http://schemas.microsoft.com/office/drawing/2014/main" xmlns="" val="20004"/>
                    </a:ext>
                  </a:extLst>
                </a:gridCol>
              </a:tblGrid>
              <a:tr h="320675">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19088">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20675">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38138">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G</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20675">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600">
                          <a:solidFill>
                            <a:schemeClr val="tx1"/>
                          </a:solidFill>
                          <a:latin typeface="Arial" panose="020B0604020202020204" pitchFamily="34" charset="0"/>
                          <a:cs typeface="Arial" panose="020B0604020202020204" pitchFamily="34" charset="0"/>
                        </a:defRPr>
                      </a:lvl1pPr>
                      <a:lvl2pPr>
                        <a:spcBef>
                          <a:spcPct val="20000"/>
                        </a:spcBef>
                        <a:buClr>
                          <a:schemeClr val="accent2"/>
                        </a:buClr>
                        <a:defRPr sz="2200">
                          <a:solidFill>
                            <a:schemeClr val="tx1"/>
                          </a:solidFill>
                          <a:latin typeface="Arial" panose="020B0604020202020204" pitchFamily="34" charset="0"/>
                          <a:cs typeface="Arial" panose="020B0604020202020204" pitchFamily="34" charset="0"/>
                        </a:defRPr>
                      </a:lvl2pPr>
                      <a:lvl3pPr marL="857250">
                        <a:spcBef>
                          <a:spcPct val="20000"/>
                        </a:spcBef>
                        <a:buClr>
                          <a:schemeClr val="accent1"/>
                        </a:buClr>
                        <a:defRPr sz="2000">
                          <a:solidFill>
                            <a:schemeClr val="tx1"/>
                          </a:solidFill>
                          <a:latin typeface="Arial" panose="020B0604020202020204" pitchFamily="34" charset="0"/>
                          <a:cs typeface="Arial" panose="020B0604020202020204" pitchFamily="34" charset="0"/>
                        </a:defRPr>
                      </a:lvl3pPr>
                      <a:lvl4pPr marL="1200150">
                        <a:spcBef>
                          <a:spcPct val="20000"/>
                        </a:spcBef>
                        <a:buClr>
                          <a:schemeClr val="accent2"/>
                        </a:buClr>
                        <a:defRPr>
                          <a:solidFill>
                            <a:schemeClr val="tx1"/>
                          </a:solidFill>
                          <a:latin typeface="Arial" panose="020B0604020202020204" pitchFamily="34" charset="0"/>
                          <a:cs typeface="Arial" panose="020B0604020202020204" pitchFamily="34" charset="0"/>
                        </a:defRPr>
                      </a:lvl4pPr>
                      <a:lvl5pPr marL="1543050">
                        <a:spcBef>
                          <a:spcPct val="20000"/>
                        </a:spcBef>
                        <a:buClr>
                          <a:schemeClr val="accent1"/>
                        </a:buClr>
                        <a:defRPr>
                          <a:solidFill>
                            <a:schemeClr val="tx1"/>
                          </a:solidFill>
                          <a:latin typeface="Arial" panose="020B0604020202020204" pitchFamily="34" charset="0"/>
                          <a:cs typeface="Arial" panose="020B0604020202020204" pitchFamily="34" charset="0"/>
                        </a:defRPr>
                      </a:lvl5pPr>
                      <a:lvl6pPr marL="20002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6pPr>
                      <a:lvl7pPr marL="24574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7pPr>
                      <a:lvl8pPr marL="29146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8pPr>
                      <a:lvl9pPr marL="3371850" fontAlgn="base">
                        <a:spcBef>
                          <a:spcPct val="20000"/>
                        </a:spcBef>
                        <a:spcAft>
                          <a:spcPct val="0"/>
                        </a:spcAft>
                        <a:buClr>
                          <a:schemeClr val="accent1"/>
                        </a:buCl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xmlns="" id="{CB5004BD-F5F0-4F29-B5E0-9A7FE50D7FCC}"/>
              </a:ext>
            </a:extLst>
          </p:cNvPr>
          <p:cNvSpPr>
            <a:spLocks noGrp="1" noChangeArrowheads="1"/>
          </p:cNvSpPr>
          <p:nvPr>
            <p:ph type="title"/>
          </p:nvPr>
        </p:nvSpPr>
        <p:spPr/>
        <p:txBody>
          <a:bodyPr/>
          <a:lstStyle/>
          <a:p>
            <a:pPr eaLnBrk="1" hangingPunct="1"/>
            <a:r>
              <a:rPr lang="en-US" altLang="en-US"/>
              <a:t>Sankoff</a:t>
            </a:r>
          </a:p>
        </p:txBody>
      </p:sp>
      <p:pic>
        <p:nvPicPr>
          <p:cNvPr id="123907" name="Picture 3" descr="SankoffComp">
            <a:extLst>
              <a:ext uri="{FF2B5EF4-FFF2-40B4-BE49-F238E27FC236}">
                <a16:creationId xmlns:a16="http://schemas.microsoft.com/office/drawing/2014/main" xmlns="" id="{67FA8E85-F268-4668-A2DC-DD1E4EB65F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362200"/>
            <a:ext cx="8534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xmlns="" id="{68956D9A-2372-4E67-81B4-16C9B098CC0D}"/>
              </a:ext>
            </a:extLst>
          </p:cNvPr>
          <p:cNvSpPr>
            <a:spLocks noGrp="1" noChangeArrowheads="1"/>
          </p:cNvSpPr>
          <p:nvPr>
            <p:ph type="title"/>
          </p:nvPr>
        </p:nvSpPr>
        <p:spPr/>
        <p:txBody>
          <a:bodyPr/>
          <a:lstStyle/>
          <a:p>
            <a:pPr eaLnBrk="1" hangingPunct="1"/>
            <a:r>
              <a:rPr lang="en-US" altLang="en-US"/>
              <a:t>Sankoff vs. Fitch</a:t>
            </a:r>
          </a:p>
        </p:txBody>
      </p:sp>
      <p:sp>
        <p:nvSpPr>
          <p:cNvPr id="125955" name="Rectangle 3">
            <a:extLst>
              <a:ext uri="{FF2B5EF4-FFF2-40B4-BE49-F238E27FC236}">
                <a16:creationId xmlns:a16="http://schemas.microsoft.com/office/drawing/2014/main" xmlns="" id="{F6B60983-CC95-4A57-AFBF-B4ED07331970}"/>
              </a:ext>
            </a:extLst>
          </p:cNvPr>
          <p:cNvSpPr>
            <a:spLocks noGrp="1" noChangeArrowheads="1"/>
          </p:cNvSpPr>
          <p:nvPr>
            <p:ph type="body" idx="1"/>
          </p:nvPr>
        </p:nvSpPr>
        <p:spPr/>
        <p:txBody>
          <a:bodyPr/>
          <a:lstStyle/>
          <a:p>
            <a:pPr eaLnBrk="1" hangingPunct="1">
              <a:lnSpc>
                <a:spcPct val="90000"/>
              </a:lnSpc>
            </a:pPr>
            <a:r>
              <a:rPr lang="en-US" altLang="en-US" sz="2600"/>
              <a:t>The Sankoff algorithm gives the </a:t>
            </a:r>
            <a:r>
              <a:rPr lang="en-US" altLang="en-US" sz="2600" b="1"/>
              <a:t>same</a:t>
            </a:r>
            <a:r>
              <a:rPr lang="en-US" altLang="en-US" sz="2600"/>
              <a:t> set of </a:t>
            </a:r>
            <a:r>
              <a:rPr lang="en-US" altLang="en-US" sz="2600" b="1"/>
              <a:t>optimal</a:t>
            </a:r>
            <a:r>
              <a:rPr lang="en-US" altLang="en-US" sz="2600"/>
              <a:t> labels as the Fitch algorithm</a:t>
            </a:r>
          </a:p>
          <a:p>
            <a:pPr eaLnBrk="1" hangingPunct="1">
              <a:lnSpc>
                <a:spcPct val="90000"/>
              </a:lnSpc>
            </a:pPr>
            <a:r>
              <a:rPr lang="en-US" altLang="en-US" sz="2600"/>
              <a:t>For Sankoff algorithm, letter </a:t>
            </a:r>
            <a:r>
              <a:rPr lang="en-US" altLang="en-US" sz="2600" i="1"/>
              <a:t>t</a:t>
            </a:r>
            <a:r>
              <a:rPr lang="en-US" altLang="en-US" sz="2600"/>
              <a:t> is </a:t>
            </a:r>
            <a:r>
              <a:rPr lang="en-US" altLang="en-US" sz="2600" i="1"/>
              <a:t>optimal</a:t>
            </a:r>
            <a:r>
              <a:rPr lang="en-US" altLang="en-US" sz="2600"/>
              <a:t> for vertex </a:t>
            </a:r>
            <a:r>
              <a:rPr lang="en-US" altLang="en-US" sz="2600" i="1"/>
              <a:t>v</a:t>
            </a:r>
            <a:r>
              <a:rPr lang="en-US" altLang="en-US" sz="2600"/>
              <a:t> if </a:t>
            </a:r>
            <a:r>
              <a:rPr lang="en-US" altLang="en-US" sz="2600" i="1"/>
              <a:t>s</a:t>
            </a:r>
            <a:r>
              <a:rPr lang="en-US" altLang="en-US" sz="2600" i="1" baseline="-25000"/>
              <a:t>t</a:t>
            </a:r>
            <a:r>
              <a:rPr lang="en-US" altLang="en-US" sz="2600"/>
              <a:t>(</a:t>
            </a:r>
            <a:r>
              <a:rPr lang="en-US" altLang="en-US" sz="2600" i="1"/>
              <a:t>v</a:t>
            </a:r>
            <a:r>
              <a:rPr lang="en-US" altLang="en-US" sz="2600"/>
              <a:t>) = min</a:t>
            </a:r>
            <a:r>
              <a:rPr lang="en-US" altLang="en-US" sz="2600" baseline="-25000"/>
              <a:t>1</a:t>
            </a:r>
            <a:r>
              <a:rPr lang="en-US" altLang="en-US" sz="2600" u="sng" baseline="-25000"/>
              <a:t>&lt;</a:t>
            </a:r>
            <a:r>
              <a:rPr lang="en-US" altLang="en-US" sz="2600" i="1" baseline="-25000"/>
              <a:t>i</a:t>
            </a:r>
            <a:r>
              <a:rPr lang="en-US" altLang="en-US" sz="2600" u="sng" baseline="-25000"/>
              <a:t>&lt;</a:t>
            </a:r>
            <a:r>
              <a:rPr lang="en-US" altLang="en-US" sz="2600" i="1" baseline="-25000"/>
              <a:t>k</a:t>
            </a:r>
            <a:r>
              <a:rPr lang="en-US" altLang="en-US" sz="2600" i="1"/>
              <a:t>s</a:t>
            </a:r>
            <a:r>
              <a:rPr lang="en-US" altLang="en-US" sz="2600" i="1" baseline="-25000"/>
              <a:t>i</a:t>
            </a:r>
            <a:r>
              <a:rPr lang="en-US" altLang="en-US" sz="2600"/>
              <a:t>(</a:t>
            </a:r>
            <a:r>
              <a:rPr lang="en-US" altLang="en-US" sz="2600" i="1"/>
              <a:t>v</a:t>
            </a:r>
            <a:r>
              <a:rPr lang="en-US" altLang="en-US" sz="2600"/>
              <a:t>)</a:t>
            </a:r>
          </a:p>
          <a:p>
            <a:pPr marL="742950" lvl="1" indent="-285750" eaLnBrk="1" hangingPunct="1">
              <a:lnSpc>
                <a:spcPct val="90000"/>
              </a:lnSpc>
            </a:pPr>
            <a:r>
              <a:rPr lang="en-US" altLang="en-US" sz="2200"/>
              <a:t>Denote the set of optimal letters at vertex </a:t>
            </a:r>
            <a:r>
              <a:rPr lang="en-US" altLang="en-US" sz="2200" i="1"/>
              <a:t>v</a:t>
            </a:r>
            <a:r>
              <a:rPr lang="en-US" altLang="en-US" sz="2200"/>
              <a:t> as </a:t>
            </a:r>
            <a:r>
              <a:rPr lang="en-US" altLang="en-US" sz="2200" i="1"/>
              <a:t>S</a:t>
            </a:r>
            <a:r>
              <a:rPr lang="en-US" altLang="en-US" sz="2200"/>
              <a:t>(</a:t>
            </a:r>
            <a:r>
              <a:rPr lang="en-US" altLang="en-US" sz="2200" i="1"/>
              <a:t>v</a:t>
            </a:r>
            <a:r>
              <a:rPr lang="en-US" altLang="en-US" sz="2200"/>
              <a:t>)</a:t>
            </a:r>
          </a:p>
          <a:p>
            <a:pPr marL="1085850" lvl="2" indent="-228600" eaLnBrk="1" hangingPunct="1">
              <a:lnSpc>
                <a:spcPct val="90000"/>
              </a:lnSpc>
            </a:pPr>
            <a:r>
              <a:rPr lang="en-US" altLang="en-US"/>
              <a:t>If </a:t>
            </a:r>
            <a:r>
              <a:rPr lang="en-US" altLang="en-US" i="1"/>
              <a:t>S</a:t>
            </a:r>
            <a:r>
              <a:rPr lang="en-US" altLang="en-US"/>
              <a:t>(</a:t>
            </a:r>
            <a:r>
              <a:rPr lang="en-US" altLang="en-US" i="1"/>
              <a:t>left child</a:t>
            </a:r>
            <a:r>
              <a:rPr lang="en-US" altLang="en-US"/>
              <a:t>) and </a:t>
            </a:r>
            <a:r>
              <a:rPr lang="en-US" altLang="en-US" i="1"/>
              <a:t>S</a:t>
            </a:r>
            <a:r>
              <a:rPr lang="en-US" altLang="en-US"/>
              <a:t>(</a:t>
            </a:r>
            <a:r>
              <a:rPr lang="en-US" altLang="en-US" i="1"/>
              <a:t>right child</a:t>
            </a:r>
            <a:r>
              <a:rPr lang="en-US" altLang="en-US"/>
              <a:t>) overlap, </a:t>
            </a:r>
            <a:r>
              <a:rPr lang="en-US" altLang="en-US" i="1"/>
              <a:t>S</a:t>
            </a:r>
            <a:r>
              <a:rPr lang="en-US" altLang="en-US"/>
              <a:t>(</a:t>
            </a:r>
            <a:r>
              <a:rPr lang="en-US" altLang="en-US" i="1"/>
              <a:t>parent</a:t>
            </a:r>
            <a:r>
              <a:rPr lang="en-US" altLang="en-US"/>
              <a:t>) is the intersection</a:t>
            </a:r>
          </a:p>
          <a:p>
            <a:pPr marL="1085850" lvl="2" indent="-228600" eaLnBrk="1" hangingPunct="1">
              <a:lnSpc>
                <a:spcPct val="90000"/>
              </a:lnSpc>
            </a:pPr>
            <a:r>
              <a:rPr lang="en-US" altLang="en-US"/>
              <a:t>Else it’s the union of </a:t>
            </a:r>
            <a:r>
              <a:rPr lang="en-US" altLang="en-US" sz="2000" i="1"/>
              <a:t>S</a:t>
            </a:r>
            <a:r>
              <a:rPr lang="en-US" altLang="en-US" sz="2000"/>
              <a:t>(</a:t>
            </a:r>
            <a:r>
              <a:rPr lang="en-US" altLang="en-US" i="1"/>
              <a:t>left child</a:t>
            </a:r>
            <a:r>
              <a:rPr lang="en-US" altLang="en-US" sz="2000"/>
              <a:t>) and </a:t>
            </a:r>
            <a:r>
              <a:rPr lang="en-US" altLang="en-US" sz="2000" i="1"/>
              <a:t>S</a:t>
            </a:r>
            <a:r>
              <a:rPr lang="en-US" altLang="en-US" sz="2000"/>
              <a:t>(</a:t>
            </a:r>
            <a:r>
              <a:rPr lang="en-US" altLang="en-US" i="1"/>
              <a:t>right child</a:t>
            </a:r>
            <a:r>
              <a:rPr lang="en-US" altLang="en-US" sz="2000"/>
              <a:t>) </a:t>
            </a:r>
          </a:p>
          <a:p>
            <a:pPr marL="1085850" lvl="2" indent="-228600" eaLnBrk="1" hangingPunct="1">
              <a:lnSpc>
                <a:spcPct val="90000"/>
              </a:lnSpc>
            </a:pPr>
            <a:r>
              <a:rPr lang="en-US" altLang="en-US" sz="2000"/>
              <a:t>This is also the Fitch recurrence</a:t>
            </a:r>
          </a:p>
          <a:p>
            <a:pPr eaLnBrk="1" hangingPunct="1">
              <a:lnSpc>
                <a:spcPct val="90000"/>
              </a:lnSpc>
            </a:pPr>
            <a:r>
              <a:rPr lang="en-US" altLang="en-US" sz="2600"/>
              <a:t>The two algorithms are </a:t>
            </a:r>
            <a:r>
              <a:rPr lang="en-US" altLang="en-US" sz="2600" b="1"/>
              <a:t>identical</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xmlns="" id="{0347AEC3-F206-4565-B7EA-29148DFED6C7}"/>
              </a:ext>
            </a:extLst>
          </p:cNvPr>
          <p:cNvSpPr>
            <a:spLocks noGrp="1" noChangeArrowheads="1"/>
          </p:cNvSpPr>
          <p:nvPr>
            <p:ph type="title"/>
          </p:nvPr>
        </p:nvSpPr>
        <p:spPr>
          <a:xfrm>
            <a:off x="457200" y="533400"/>
            <a:ext cx="8382000" cy="1066800"/>
          </a:xfrm>
        </p:spPr>
        <p:txBody>
          <a:bodyPr/>
          <a:lstStyle/>
          <a:p>
            <a:pPr eaLnBrk="1" hangingPunct="1"/>
            <a:r>
              <a:rPr lang="en-US" altLang="en-US"/>
              <a:t>The Large Parsimony Problem</a:t>
            </a:r>
            <a:br>
              <a:rPr lang="en-US" altLang="en-US"/>
            </a:br>
            <a:r>
              <a:rPr lang="en-US" altLang="en-US" sz="2800"/>
              <a:t>(</a:t>
            </a:r>
            <a:r>
              <a:rPr lang="en-US" altLang="en-US" sz="2400" i="1"/>
              <a:t>i.e.</a:t>
            </a:r>
            <a:r>
              <a:rPr lang="en-US" altLang="en-US" sz="2400"/>
              <a:t>, parsimony approach to phylogenetic reconstruction</a:t>
            </a:r>
            <a:r>
              <a:rPr lang="en-US" altLang="en-US" sz="2800"/>
              <a:t>)</a:t>
            </a:r>
          </a:p>
        </p:txBody>
      </p:sp>
      <p:sp>
        <p:nvSpPr>
          <p:cNvPr id="128003" name="Rectangle 3">
            <a:extLst>
              <a:ext uri="{FF2B5EF4-FFF2-40B4-BE49-F238E27FC236}">
                <a16:creationId xmlns:a16="http://schemas.microsoft.com/office/drawing/2014/main" xmlns="" id="{01A6DEE2-A191-4212-ADC4-9F99EBB4FB76}"/>
              </a:ext>
            </a:extLst>
          </p:cNvPr>
          <p:cNvSpPr>
            <a:spLocks noGrp="1" noChangeArrowheads="1"/>
          </p:cNvSpPr>
          <p:nvPr>
            <p:ph type="body" idx="1"/>
          </p:nvPr>
        </p:nvSpPr>
        <p:spPr>
          <a:xfrm>
            <a:off x="457200" y="2286000"/>
            <a:ext cx="8382000" cy="3505200"/>
          </a:xfrm>
        </p:spPr>
        <p:txBody>
          <a:bodyPr/>
          <a:lstStyle/>
          <a:p>
            <a:pPr eaLnBrk="1" hangingPunct="1">
              <a:lnSpc>
                <a:spcPct val="90000"/>
              </a:lnSpc>
            </a:pPr>
            <a:r>
              <a:rPr lang="en-US" altLang="en-US" u="sng"/>
              <a:t>Input:</a:t>
            </a:r>
            <a:r>
              <a:rPr lang="en-US" altLang="en-US"/>
              <a:t> An </a:t>
            </a:r>
            <a:r>
              <a:rPr lang="en-US" altLang="en-US" i="1"/>
              <a:t>n</a:t>
            </a:r>
            <a:r>
              <a:rPr lang="en-US" altLang="en-US"/>
              <a:t> x </a:t>
            </a:r>
            <a:r>
              <a:rPr lang="en-US" altLang="en-US" i="1"/>
              <a:t>m</a:t>
            </a:r>
            <a:r>
              <a:rPr lang="en-US" altLang="en-US"/>
              <a:t> matrix </a:t>
            </a:r>
            <a:r>
              <a:rPr lang="en-US" altLang="en-US" i="1"/>
              <a:t>M</a:t>
            </a:r>
            <a:r>
              <a:rPr lang="en-US" altLang="en-US"/>
              <a:t> describing </a:t>
            </a:r>
            <a:r>
              <a:rPr lang="en-US" altLang="en-US" i="1"/>
              <a:t>n </a:t>
            </a:r>
            <a:r>
              <a:rPr lang="en-US" altLang="en-US"/>
              <a:t>species, each represented by an </a:t>
            </a:r>
            <a:r>
              <a:rPr lang="en-US" altLang="en-US" i="1"/>
              <a:t>m</a:t>
            </a:r>
            <a:r>
              <a:rPr lang="en-US" altLang="en-US"/>
              <a:t>-character string</a:t>
            </a:r>
          </a:p>
          <a:p>
            <a:pPr eaLnBrk="1" hangingPunct="1">
              <a:lnSpc>
                <a:spcPct val="90000"/>
              </a:lnSpc>
            </a:pPr>
            <a:r>
              <a:rPr lang="en-US" altLang="en-US" u="sng"/>
              <a:t>Output:</a:t>
            </a:r>
            <a:r>
              <a:rPr lang="en-US" altLang="en-US"/>
              <a:t> A tree </a:t>
            </a:r>
            <a:r>
              <a:rPr lang="en-US" altLang="en-US" i="1"/>
              <a:t>T</a:t>
            </a:r>
            <a:r>
              <a:rPr lang="en-US" altLang="en-US"/>
              <a:t> with </a:t>
            </a:r>
            <a:r>
              <a:rPr lang="en-US" altLang="en-US" i="1"/>
              <a:t>n</a:t>
            </a:r>
            <a:r>
              <a:rPr lang="en-US" altLang="en-US"/>
              <a:t> leaves labeled by the </a:t>
            </a:r>
            <a:r>
              <a:rPr lang="en-US" altLang="en-US" i="1"/>
              <a:t>n</a:t>
            </a:r>
            <a:r>
              <a:rPr lang="en-US" altLang="en-US"/>
              <a:t> rows of matrix </a:t>
            </a:r>
            <a:r>
              <a:rPr lang="en-US" altLang="en-US" i="1"/>
              <a:t>M</a:t>
            </a:r>
            <a:r>
              <a:rPr lang="en-US" altLang="en-US"/>
              <a:t>, and a labeling of the internal vertices such that the parsimony score is minimized over all possible trees and all possible labelings of the internal vertices</a:t>
            </a:r>
            <a:endParaRPr lang="en-US" altLang="en-US" u="sng"/>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xmlns="" id="{22D9C680-A017-4D72-9D3E-79479C36E9F6}"/>
              </a:ext>
            </a:extLst>
          </p:cNvPr>
          <p:cNvSpPr>
            <a:spLocks noGrp="1" noChangeArrowheads="1"/>
          </p:cNvSpPr>
          <p:nvPr>
            <p:ph type="title"/>
          </p:nvPr>
        </p:nvSpPr>
        <p:spPr/>
        <p:txBody>
          <a:bodyPr/>
          <a:lstStyle/>
          <a:p>
            <a:pPr eaLnBrk="1" hangingPunct="1"/>
            <a:r>
              <a:rPr lang="en-US" altLang="en-US"/>
              <a:t>Large Parsimony Problem (cont.)</a:t>
            </a:r>
          </a:p>
        </p:txBody>
      </p:sp>
      <p:sp>
        <p:nvSpPr>
          <p:cNvPr id="130051" name="Rectangle 3">
            <a:extLst>
              <a:ext uri="{FF2B5EF4-FFF2-40B4-BE49-F238E27FC236}">
                <a16:creationId xmlns:a16="http://schemas.microsoft.com/office/drawing/2014/main" xmlns="" id="{C429B7B1-6FA8-4732-A54D-B26396A1E5DE}"/>
              </a:ext>
            </a:extLst>
          </p:cNvPr>
          <p:cNvSpPr>
            <a:spLocks noGrp="1" noChangeArrowheads="1"/>
          </p:cNvSpPr>
          <p:nvPr>
            <p:ph type="body" idx="1"/>
          </p:nvPr>
        </p:nvSpPr>
        <p:spPr>
          <a:xfrm>
            <a:off x="457200" y="1600200"/>
            <a:ext cx="8382000" cy="4530725"/>
          </a:xfrm>
        </p:spPr>
        <p:txBody>
          <a:bodyPr/>
          <a:lstStyle/>
          <a:p>
            <a:pPr eaLnBrk="1" hangingPunct="1">
              <a:lnSpc>
                <a:spcPct val="90000"/>
              </a:lnSpc>
            </a:pPr>
            <a:r>
              <a:rPr lang="en-US" altLang="en-US"/>
              <a:t>Possible search space is huge, especially as </a:t>
            </a:r>
            <a:r>
              <a:rPr lang="en-US" altLang="en-US" i="1"/>
              <a:t>n</a:t>
            </a:r>
            <a:r>
              <a:rPr lang="en-US" altLang="en-US"/>
              <a:t> increases</a:t>
            </a:r>
          </a:p>
          <a:p>
            <a:pPr marL="742950" lvl="1" indent="-285750" eaLnBrk="1" hangingPunct="1">
              <a:lnSpc>
                <a:spcPct val="90000"/>
              </a:lnSpc>
            </a:pPr>
            <a:r>
              <a:rPr lang="en-US" altLang="en-US"/>
              <a:t>(2</a:t>
            </a:r>
            <a:r>
              <a:rPr lang="en-US" altLang="en-US" i="1"/>
              <a:t>n</a:t>
            </a:r>
            <a:r>
              <a:rPr lang="en-US" altLang="en-US"/>
              <a:t> – 3)!! possible rooted trees</a:t>
            </a:r>
          </a:p>
          <a:p>
            <a:pPr marL="742950" lvl="1" indent="-285750" eaLnBrk="1" hangingPunct="1">
              <a:lnSpc>
                <a:spcPct val="90000"/>
              </a:lnSpc>
            </a:pPr>
            <a:r>
              <a:rPr lang="en-US" altLang="en-US"/>
              <a:t>(2</a:t>
            </a:r>
            <a:r>
              <a:rPr lang="en-US" altLang="en-US" i="1"/>
              <a:t>n</a:t>
            </a:r>
            <a:r>
              <a:rPr lang="en-US" altLang="en-US"/>
              <a:t> – 5)!! possible unrooted trees</a:t>
            </a:r>
          </a:p>
          <a:p>
            <a:pPr eaLnBrk="1" hangingPunct="1">
              <a:lnSpc>
                <a:spcPct val="90000"/>
              </a:lnSpc>
            </a:pPr>
            <a:r>
              <a:rPr lang="en-US" altLang="en-US"/>
              <a:t>Problem is NP-hard</a:t>
            </a:r>
          </a:p>
          <a:p>
            <a:pPr marL="742950" lvl="1" indent="-285750" eaLnBrk="1" hangingPunct="1">
              <a:lnSpc>
                <a:spcPct val="90000"/>
              </a:lnSpc>
            </a:pPr>
            <a:r>
              <a:rPr lang="en-US" altLang="en-US"/>
              <a:t>Exhaustive search only possible for small </a:t>
            </a:r>
            <a:r>
              <a:rPr lang="en-US" altLang="en-US" i="1"/>
              <a:t>n </a:t>
            </a:r>
            <a:r>
              <a:rPr lang="en-US" altLang="en-US"/>
              <a:t>(&lt; 10)</a:t>
            </a:r>
          </a:p>
          <a:p>
            <a:pPr eaLnBrk="1" hangingPunct="1">
              <a:lnSpc>
                <a:spcPct val="90000"/>
              </a:lnSpc>
            </a:pPr>
            <a:r>
              <a:rPr lang="en-US" altLang="en-US"/>
              <a:t>Branch-and-bound or heuristics are often used</a:t>
            </a:r>
          </a:p>
          <a:p>
            <a:pPr eaLnBrk="1" hangingPunct="1">
              <a:lnSpc>
                <a:spcPct val="90000"/>
              </a:lnSpc>
            </a:pPr>
            <a:r>
              <a:rPr lang="en-US" altLang="en-US"/>
              <a:t>A variant is the </a:t>
            </a:r>
            <a:r>
              <a:rPr lang="en-US" altLang="en-US">
                <a:solidFill>
                  <a:srgbClr val="3333CC"/>
                </a:solidFill>
              </a:rPr>
              <a:t>Perfect Phylogeny problem</a:t>
            </a:r>
            <a:r>
              <a:rPr lang="en-US" altLang="en-US"/>
              <a:t> as described in the old slides</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xmlns="" id="{8051B3ED-09C6-4964-A554-5E98C75A7F25}"/>
              </a:ext>
            </a:extLst>
          </p:cNvPr>
          <p:cNvSpPr>
            <a:spLocks noGrp="1" noChangeArrowheads="1"/>
          </p:cNvSpPr>
          <p:nvPr>
            <p:ph type="title"/>
          </p:nvPr>
        </p:nvSpPr>
        <p:spPr>
          <a:xfrm>
            <a:off x="457200" y="533400"/>
            <a:ext cx="8686800" cy="884238"/>
          </a:xfrm>
        </p:spPr>
        <p:txBody>
          <a:bodyPr/>
          <a:lstStyle/>
          <a:p>
            <a:pPr eaLnBrk="1" hangingPunct="1"/>
            <a:r>
              <a:rPr lang="en-US" altLang="en-US" sz="3200"/>
              <a:t>Nearest Neighbor Interchange: </a:t>
            </a:r>
            <a:r>
              <a:rPr lang="en-US" altLang="en-US" sz="2400"/>
              <a:t>A greedy algorithm</a:t>
            </a:r>
            <a:br>
              <a:rPr lang="en-US" altLang="en-US" sz="2400"/>
            </a:br>
            <a:endParaRPr lang="en-US" altLang="en-US" sz="2400"/>
          </a:p>
        </p:txBody>
      </p:sp>
      <p:sp>
        <p:nvSpPr>
          <p:cNvPr id="132099" name="Rectangle 3">
            <a:extLst>
              <a:ext uri="{FF2B5EF4-FFF2-40B4-BE49-F238E27FC236}">
                <a16:creationId xmlns:a16="http://schemas.microsoft.com/office/drawing/2014/main" xmlns="" id="{1C1DEDCF-CAD9-4F90-81B4-DF7E7555504F}"/>
              </a:ext>
            </a:extLst>
          </p:cNvPr>
          <p:cNvSpPr>
            <a:spLocks noGrp="1" noChangeArrowheads="1"/>
          </p:cNvSpPr>
          <p:nvPr>
            <p:ph type="body" idx="1"/>
          </p:nvPr>
        </p:nvSpPr>
        <p:spPr/>
        <p:txBody>
          <a:bodyPr/>
          <a:lstStyle/>
          <a:p>
            <a:pPr eaLnBrk="1" hangingPunct="1"/>
            <a:r>
              <a:rPr lang="en-US" altLang="en-US"/>
              <a:t>A typical local search algorithm</a:t>
            </a:r>
          </a:p>
          <a:p>
            <a:pPr eaLnBrk="1" hangingPunct="1"/>
            <a:r>
              <a:rPr lang="en-US" altLang="en-US"/>
              <a:t>Only evaluates a subset of all possible trees</a:t>
            </a:r>
          </a:p>
          <a:p>
            <a:pPr eaLnBrk="1" hangingPunct="1"/>
            <a:r>
              <a:rPr lang="en-US" altLang="en-US"/>
              <a:t>Defines a </a:t>
            </a:r>
            <a:r>
              <a:rPr lang="en-US" altLang="en-US" i="1"/>
              <a:t>neighbor</a:t>
            </a:r>
            <a:r>
              <a:rPr lang="en-US" altLang="en-US"/>
              <a:t> of a tree as one reachable by a </a:t>
            </a:r>
            <a:r>
              <a:rPr lang="en-US" altLang="en-US" i="1"/>
              <a:t>nearest neighbor interchange </a:t>
            </a:r>
            <a:r>
              <a:rPr lang="en-US" altLang="en-US"/>
              <a:t>(or NNI) operation</a:t>
            </a:r>
          </a:p>
          <a:p>
            <a:pPr marL="742950" lvl="1" indent="-285750" eaLnBrk="1" hangingPunct="1"/>
            <a:r>
              <a:rPr lang="en-US" altLang="en-US"/>
              <a:t>A rearrangement of the four subtrees connected by each internal edge</a:t>
            </a:r>
          </a:p>
          <a:p>
            <a:pPr marL="742950" lvl="1" indent="-285750" eaLnBrk="1" hangingPunct="1"/>
            <a:r>
              <a:rPr lang="en-US" altLang="en-US"/>
              <a:t>Only three different rearrangements per edge</a:t>
            </a:r>
          </a:p>
        </p:txBody>
      </p:sp>
    </p:spTree>
  </p:cSld>
  <p:clrMapOvr>
    <a:masterClrMapping/>
  </p:clrMapOvr>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Arial Unicode MS"/>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CSE181_Project_template</Template>
  <TotalTime>6117</TotalTime>
  <Words>6045</Words>
  <Application>Microsoft Office PowerPoint</Application>
  <PresentationFormat>On-screen Show (4:3)</PresentationFormat>
  <Paragraphs>988</Paragraphs>
  <Slides>146</Slides>
  <Notes>55</Notes>
  <HiddenSlides>23</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3</vt:i4>
      </vt:variant>
      <vt:variant>
        <vt:lpstr>Slide Titles</vt:lpstr>
      </vt:variant>
      <vt:variant>
        <vt:i4>146</vt:i4>
      </vt:variant>
    </vt:vector>
  </HeadingPairs>
  <TitlesOfParts>
    <vt:vector size="160" baseType="lpstr">
      <vt:lpstr>Arial Unicode MS</vt:lpstr>
      <vt:lpstr>新細明體</vt:lpstr>
      <vt:lpstr>Arial</vt:lpstr>
      <vt:lpstr>Garamond</vt:lpstr>
      <vt:lpstr>Lucida Sans Unicode</vt:lpstr>
      <vt:lpstr>Symbol</vt:lpstr>
      <vt:lpstr>Tahoma</vt:lpstr>
      <vt:lpstr>Times</vt:lpstr>
      <vt:lpstr>Times New Roman</vt:lpstr>
      <vt:lpstr>Wingdings</vt:lpstr>
      <vt:lpstr>Edge</vt:lpstr>
      <vt:lpstr>Bitmap Image</vt:lpstr>
      <vt:lpstr>Image</vt:lpstr>
      <vt:lpstr>Equation</vt:lpstr>
      <vt:lpstr>Molecular Evolution and  Reconstruction of Evolutionary Trees</vt:lpstr>
      <vt:lpstr>Outline</vt:lpstr>
      <vt:lpstr>(Early) Evolutionary Studies</vt:lpstr>
      <vt:lpstr>DNA Test Finally Reveals What Emaciated ‘Mystery Animal’ Is After It Was Rescued Last Month</vt:lpstr>
      <vt:lpstr>Evolution and DNA Sequence Analysis:  the Giant Panda Riddle</vt:lpstr>
      <vt:lpstr>Evolutionary Tree of Bears and Raccoons</vt:lpstr>
      <vt:lpstr>Evolutionary Trees: DNA-based Approach</vt:lpstr>
      <vt:lpstr>Emile Zuckerkandl on human-gorilla evolutionary relationships:</vt:lpstr>
      <vt:lpstr>Gaylord Simpson vs. Emile Zuckerkandl:</vt:lpstr>
      <vt:lpstr>Who are closer? </vt:lpstr>
      <vt:lpstr>Human-Chimpanzee Split?</vt:lpstr>
      <vt:lpstr>Chimpanzee-Gorilla Split?  </vt:lpstr>
      <vt:lpstr>Three-way Split? </vt:lpstr>
      <vt:lpstr>Out of Africa Hypothesis</vt:lpstr>
      <vt:lpstr>Human Evolutionary Tree (cont’d)</vt:lpstr>
      <vt:lpstr>The Origin of Humans:  ”Out of Africa” vs Multiregional Hypothesis</vt:lpstr>
      <vt:lpstr>mtDNA Analysis Supports the “Out of Africa” Hypothesis</vt:lpstr>
      <vt:lpstr>Evolutionary Tree of Humans (mtDNA)</vt:lpstr>
      <vt:lpstr>Evolutionary Tree of Humans:  (Microsatellites)</vt:lpstr>
      <vt:lpstr>Human Migration Out of Africa</vt:lpstr>
      <vt:lpstr>Two Neanderthal Discoveries</vt:lpstr>
      <vt:lpstr>Two Neanderthal Discoveries</vt:lpstr>
      <vt:lpstr>Multiregional Hypothesis?</vt:lpstr>
      <vt:lpstr>Sequencing Neanderthal’s mtDNA </vt:lpstr>
      <vt:lpstr>Neanderthals vs Humans:  Surprisingly large divergence     </vt:lpstr>
      <vt:lpstr>Evolutionary Trees</vt:lpstr>
      <vt:lpstr>Evolutionary Trees (or Phylogenetic Trees or Phylogenies)</vt:lpstr>
      <vt:lpstr>Rooted and Unrooted Trees</vt:lpstr>
      <vt:lpstr>Distances in Trees</vt:lpstr>
      <vt:lpstr>Distance in Trees: an Example</vt:lpstr>
      <vt:lpstr>Distance Matrix</vt:lpstr>
      <vt:lpstr>Edit Distance vs. Tree Distance</vt:lpstr>
      <vt:lpstr>Fitting Distance Matrix</vt:lpstr>
      <vt:lpstr>Fitting Distance Matrix</vt:lpstr>
      <vt:lpstr>Reconstructing a 3 Leaved Tree</vt:lpstr>
      <vt:lpstr>Reconstructing a 3 Leaved Tree (cont’d)</vt:lpstr>
      <vt:lpstr>Trees with &gt; 3 Leaves</vt:lpstr>
      <vt:lpstr>Additive Distance Matrices</vt:lpstr>
      <vt:lpstr>Distance Based Phylogenetic Reconstruction</vt:lpstr>
      <vt:lpstr>Using Neighboring Leaves to Construct the Tree</vt:lpstr>
      <vt:lpstr>Finding Neighboring Leaves</vt:lpstr>
      <vt:lpstr>Finding Neighboring Leaves</vt:lpstr>
      <vt:lpstr>Finding Neighboring Leaves</vt:lpstr>
      <vt:lpstr>Neighbor Joining Algorithm</vt:lpstr>
      <vt:lpstr>Degenerate Triples</vt:lpstr>
      <vt:lpstr>Looking for Degenerate Triples</vt:lpstr>
      <vt:lpstr>Shortening Hanging Edges to Produce Degenerate Triples</vt:lpstr>
      <vt:lpstr>Finding Degenerate Triples</vt:lpstr>
      <vt:lpstr>Reconstructing Trees for Additive Distance Matrices</vt:lpstr>
      <vt:lpstr>Additive Phylogeny Algorithm</vt:lpstr>
      <vt:lpstr>AdditivePhylogeny (cont’d)</vt:lpstr>
      <vt:lpstr>The Four Point Condition</vt:lpstr>
      <vt:lpstr>The Four Point Condition (cont’d)</vt:lpstr>
      <vt:lpstr>The Four Point Condition: Theorem</vt:lpstr>
      <vt:lpstr>Tree reconstruction based on Buneman’s Theorem</vt:lpstr>
      <vt:lpstr>Least Squares Distance Phylogeny Problem</vt:lpstr>
      <vt:lpstr>UPGMA: Unweighted Pair Group Method with Arithmetic Mean</vt:lpstr>
      <vt:lpstr>Clustering in UPGMA</vt:lpstr>
      <vt:lpstr>The UPGMA Algorithm</vt:lpstr>
      <vt:lpstr>The UPGMA Algorithm (cont’d)</vt:lpstr>
      <vt:lpstr>UPGMA’s Weakness</vt:lpstr>
      <vt:lpstr>UPGMA’s Weakness: Example</vt:lpstr>
      <vt:lpstr>Alignment Matrix vs. Distance Matrix</vt:lpstr>
      <vt:lpstr>Character-Based Phylogenetic Reconstruction </vt:lpstr>
      <vt:lpstr>Character-Based Tree Reconstruction (cont’d)</vt:lpstr>
      <vt:lpstr>Parsimony Approach to Evolutionary Tree Reconstruction</vt:lpstr>
      <vt:lpstr>Parsimony and Tree Reconstruction </vt:lpstr>
      <vt:lpstr>Character-Based Tree Reconstruction (cont’d)</vt:lpstr>
      <vt:lpstr>Small Parsimony Problem</vt:lpstr>
      <vt:lpstr>Weighted Small Parsimony Problem</vt:lpstr>
      <vt:lpstr>Scoring Matrices</vt:lpstr>
      <vt:lpstr>Unweighted vs. Weighted</vt:lpstr>
      <vt:lpstr>Unweighted vs. Weighted</vt:lpstr>
      <vt:lpstr>Weighted Small Parsimony Problem: Formulation</vt:lpstr>
      <vt:lpstr>Sankoff’s Algorithm</vt:lpstr>
      <vt:lpstr>Sankoff Algorithm: Dynamic Programming</vt:lpstr>
      <vt:lpstr>Sankoff Algorithm (cont.)</vt:lpstr>
      <vt:lpstr>Sankoff Algorithm (cont.)</vt:lpstr>
      <vt:lpstr>Sankoff Algorithm (cont.)</vt:lpstr>
      <vt:lpstr>Sankoff Algorithm (cont.)</vt:lpstr>
      <vt:lpstr>Sankoff Algorithm (cont.)</vt:lpstr>
      <vt:lpstr>Sankoff Algorithm (cont.)</vt:lpstr>
      <vt:lpstr>Sankoff Algorithm (cont.)</vt:lpstr>
      <vt:lpstr>Sankoff Algorithm: Traveling down the Tree</vt:lpstr>
      <vt:lpstr>Sankoff Algorithm (cont.)</vt:lpstr>
      <vt:lpstr>Sankoff Algorithm (cont.)</vt:lpstr>
      <vt:lpstr>Fitch’s Algorithm</vt:lpstr>
      <vt:lpstr>Fitch’s Algorithm (cont’d)</vt:lpstr>
      <vt:lpstr>Fitch Algorithm</vt:lpstr>
      <vt:lpstr>Fitch Algorithm (cont.)</vt:lpstr>
      <vt:lpstr>Fitch Algorithm (example)</vt:lpstr>
      <vt:lpstr>Fitch vs. Sankoff</vt:lpstr>
      <vt:lpstr>Fitch</vt:lpstr>
      <vt:lpstr>Comparison of Fitch and Sankoff</vt:lpstr>
      <vt:lpstr>Sankoff</vt:lpstr>
      <vt:lpstr>Sankoff vs. Fitch</vt:lpstr>
      <vt:lpstr>The Large Parsimony Problem (i.e., parsimony approach to phylogenetic reconstruction)</vt:lpstr>
      <vt:lpstr>Large Parsimony Problem (cont.)</vt:lpstr>
      <vt:lpstr>Nearest Neighbor Interchange: A greedy algorithm </vt:lpstr>
      <vt:lpstr>Nearest Neighbor Interchange (cont.)</vt:lpstr>
      <vt:lpstr>Nearest Neighbor Interchange (cont.)</vt:lpstr>
      <vt:lpstr>Nearest Neighbor Interchange</vt:lpstr>
      <vt:lpstr>Subtree Pruning and Regrafting (or Subtree-Transfer): Another branch swapping algorithm</vt:lpstr>
      <vt:lpstr>Tree Bisection and Reconnection:  Yet another branch swapping algorithm</vt:lpstr>
      <vt:lpstr> Maximum Likelihood</vt:lpstr>
      <vt:lpstr>A Nucleotide Substitution Model </vt:lpstr>
      <vt:lpstr>Maximum Likelihood</vt:lpstr>
      <vt:lpstr>Maximum Likelihood</vt:lpstr>
      <vt:lpstr> Maximum Likelihood</vt:lpstr>
      <vt:lpstr>Assessing Reliability: Bootstrap</vt:lpstr>
      <vt:lpstr>Assessing Reliability: Bootstrap</vt:lpstr>
      <vt:lpstr>Assessing Reliability: Bootstrap</vt:lpstr>
      <vt:lpstr>Assessing Reliability: Bootstrap</vt:lpstr>
      <vt:lpstr> Phylogeny Flowchart</vt:lpstr>
      <vt:lpstr>Homoplasy</vt:lpstr>
      <vt:lpstr>Homoplasy</vt:lpstr>
      <vt:lpstr>Homoplasy</vt:lpstr>
      <vt:lpstr>Contradicting Characters</vt:lpstr>
      <vt:lpstr>Problems with Parsimony</vt:lpstr>
      <vt:lpstr>How Many Times Evolution Invented Wings?</vt:lpstr>
      <vt:lpstr>Reinventing Wings</vt:lpstr>
      <vt:lpstr>Most Parsimonious Evolutionary Tree of Winged and Wingless Insects</vt:lpstr>
      <vt:lpstr>Will Wingless Insects Fly Again? </vt:lpstr>
      <vt:lpstr>Phylogenetic Analysis of HIV Virus</vt:lpstr>
      <vt:lpstr>HIV Transmission</vt:lpstr>
      <vt:lpstr>HIV Transmission</vt:lpstr>
      <vt:lpstr>Evolutionary Tree Leads to Conviction</vt:lpstr>
      <vt:lpstr>Alu Repeats </vt:lpstr>
      <vt:lpstr>What Makes Alu Elements Important?</vt:lpstr>
      <vt:lpstr>Diversity of Alu Elements</vt:lpstr>
      <vt:lpstr>Minimum Spanning Trees</vt:lpstr>
      <vt:lpstr>What is a Minimum Spanning Tree?</vt:lpstr>
      <vt:lpstr>How can we find a MST?</vt:lpstr>
      <vt:lpstr>Prim’s Algorithm Example</vt:lpstr>
      <vt:lpstr>Why Prim Algorithm Constructs Minimum Spanning Tree?  </vt:lpstr>
      <vt:lpstr>An Alu Element</vt:lpstr>
      <vt:lpstr>Alu Subfamilies</vt:lpstr>
      <vt:lpstr>The Biological Story: Alu Evolution</vt:lpstr>
      <vt:lpstr>Alu Evolution</vt:lpstr>
      <vt:lpstr>Alu Evolution: The Master Alu Theory</vt:lpstr>
      <vt:lpstr>Alu Evolution: Alu Master Theory Proven Wrong</vt:lpstr>
      <vt:lpstr>Minimum Spanning Tree As An Evolutionary Tree</vt:lpstr>
      <vt:lpstr>Alu Evolution: Minimum Spanning Tree vs. Phylogenetic Tree</vt:lpstr>
      <vt:lpstr>Constructing MST for Alu Evolution</vt:lpstr>
      <vt:lpstr>MST As An Evolutionary Tree</vt:lpstr>
      <vt:lpstr>Sources</vt:lpstr>
    </vt:vector>
  </TitlesOfParts>
  <Company>UCSD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BLAST</dc:title>
  <dc:creator>Sophie Daudenarde</dc:creator>
  <cp:lastModifiedBy>Microsoft account</cp:lastModifiedBy>
  <cp:revision>462</cp:revision>
  <dcterms:created xsi:type="dcterms:W3CDTF">2004-05-24T21:30:51Z</dcterms:created>
  <dcterms:modified xsi:type="dcterms:W3CDTF">2026-03-13T22:03:30Z</dcterms:modified>
</cp:coreProperties>
</file>