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8" r:id="rId9"/>
    <p:sldId id="404" r:id="rId10"/>
    <p:sldId id="403" r:id="rId11"/>
    <p:sldId id="319" r:id="rId12"/>
    <p:sldId id="320" r:id="rId13"/>
    <p:sldId id="321" r:id="rId14"/>
    <p:sldId id="322" r:id="rId15"/>
    <p:sldId id="417" r:id="rId16"/>
    <p:sldId id="405" r:id="rId17"/>
    <p:sldId id="325" r:id="rId18"/>
    <p:sldId id="326" r:id="rId19"/>
    <p:sldId id="327" r:id="rId20"/>
    <p:sldId id="328" r:id="rId21"/>
    <p:sldId id="329" r:id="rId22"/>
    <p:sldId id="413" r:id="rId23"/>
    <p:sldId id="414" r:id="rId24"/>
    <p:sldId id="330" r:id="rId25"/>
    <p:sldId id="331" r:id="rId26"/>
    <p:sldId id="418" r:id="rId27"/>
    <p:sldId id="332" r:id="rId28"/>
    <p:sldId id="333" r:id="rId29"/>
    <p:sldId id="334" r:id="rId30"/>
    <p:sldId id="335" r:id="rId31"/>
    <p:sldId id="336" r:id="rId32"/>
    <p:sldId id="416" r:id="rId33"/>
    <p:sldId id="408" r:id="rId34"/>
    <p:sldId id="338" r:id="rId35"/>
    <p:sldId id="339" r:id="rId36"/>
    <p:sldId id="340" r:id="rId37"/>
    <p:sldId id="341" r:id="rId38"/>
    <p:sldId id="342" r:id="rId39"/>
    <p:sldId id="343" r:id="rId40"/>
    <p:sldId id="409" r:id="rId41"/>
    <p:sldId id="411" r:id="rId42"/>
    <p:sldId id="346" r:id="rId43"/>
    <p:sldId id="347" r:id="rId44"/>
    <p:sldId id="348" r:id="rId45"/>
    <p:sldId id="410" r:id="rId46"/>
    <p:sldId id="349" r:id="rId47"/>
    <p:sldId id="350" r:id="rId48"/>
    <p:sldId id="351" r:id="rId49"/>
    <p:sldId id="353" r:id="rId50"/>
    <p:sldId id="354" r:id="rId51"/>
    <p:sldId id="357" r:id="rId52"/>
    <p:sldId id="359" r:id="rId53"/>
    <p:sldId id="360" r:id="rId54"/>
    <p:sldId id="361" r:id="rId55"/>
    <p:sldId id="363" r:id="rId56"/>
    <p:sldId id="412" r:id="rId57"/>
    <p:sldId id="364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1" autoAdjust="0"/>
    <p:restoredTop sz="86451" autoAdjust="0"/>
  </p:normalViewPr>
  <p:slideViewPr>
    <p:cSldViewPr>
      <p:cViewPr varScale="1">
        <p:scale>
          <a:sx n="68" d="100"/>
          <a:sy n="68" d="100"/>
        </p:scale>
        <p:origin x="641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7A5D2D1D-00D9-4654-8C1A-3C61199C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58B08D23-7C30-4C95-966E-F97D6B91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93196F6-5D09-4062-A7F3-A51FE0BB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i="0"/>
              <a:t>www.bioalgorithms.info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D60E5FC9-8666-4750-A4A7-F354AD89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0" i="0"/>
              <a:t>An Introduction to Bioinformatics Algorithms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20F73C8F-244C-4176-B2E8-354172E21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92DDF208-3169-47CB-A774-548C50009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67B90628-8759-4296-B238-75E2319D8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52104-77FF-4B31-A975-DE36735B8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59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ADBAED-2B0D-4282-A6EB-A992B0EA0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F3A2A5-2687-4C99-AB39-9E0567D2C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0048930-BB6A-4BD7-A65B-E3AA8E48D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FDB51-7D9C-4EEC-BE25-7F11BAEAB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F6AFF94-F68E-43A1-82A1-AFE29565D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27B4E01-BC4D-4445-B686-56FDCC753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C9B7A-BB05-4EBA-9660-1F054472C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E982F-B35B-419A-994B-1A1B9F9F3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1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C3D163-B13F-461F-917B-F78A233CE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EC269B-9D4D-481A-8C9B-C74A58BD7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1B9723-2264-4D72-AD39-D116D63CD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276A6-FBE8-409A-9286-6C9801C58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F353C9F-0566-41C2-B48B-1E8B940B8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23666B5-190C-4B7C-B55F-2CA91A111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784C00-74D0-42CB-9F7D-C6D42CAB1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C3311-DC07-465B-859D-AA5AE1F9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96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6E566B-483A-47CF-A6D0-598800361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CEFBD0-053F-4867-B446-69E6CBAA6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F15089-DE27-4506-9608-49B62E0A7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8D8D4-0EDE-48BD-B08E-3A17753C1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4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3C3179-3726-4A37-A812-54C010C55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DF5E6E-653C-40E0-A69A-105984837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118BE1-6500-4736-9F99-46FC38750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A3409-2684-4D25-88F5-4F2713FFB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6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44A1810-20F0-4A80-AB47-BA8DFB807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045CB57-99D0-4160-8B25-16350DF4D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C64DF03-D624-4E24-9171-AB4FF2DD3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2D9BB-73F5-4ACC-8602-647449C16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4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83FC933-90AC-4F64-9E08-10EB23C59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C5043EB-EA7E-4C10-9EE1-0C23EEF80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25497B6-ACC8-436F-9EE3-ACBBC944B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D35E9-34B3-4735-AA4B-6505F6699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23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3BFEF90-A2BC-4B06-B613-297226711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D02675D-0D23-4B67-BFAF-1336800F9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8C39E0B-C51E-46B0-8EB5-C5F19CDBE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2729-EC7C-4F01-B070-B826AB6E1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84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E4E6EE-D796-4A3B-A676-3CC465B66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04DFB58-96AA-4D00-84F2-2EB6C6E5A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20DD24-3077-4F6F-99AC-0DEF7D179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66A1-E1A0-4426-86A0-7403CA7F5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7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FDE4A4-92DD-4A37-987D-5AB5A5FB6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7564BF-A953-4B4E-B251-1F8871E2F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3FD5AF-6885-4F91-8552-5C6E29746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7D11E-C142-48DD-9056-5A45EEA8D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07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510ED9D-E420-48B6-A926-F89590872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BA8FFE6-5FBE-4D3F-A274-62E80AA28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6CB913BF-CCCE-48FC-A218-2FF5E4E062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2E96C6C7-A233-47C1-B444-587D4EFC68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5FEF46AD-4528-4D7E-9456-B20DA5A196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Garamond" panose="02020404030301010803" pitchFamily="18" charset="0"/>
              </a:defRPr>
            </a:lvl1pPr>
          </a:lstStyle>
          <a:p>
            <a:fld id="{3CE8A7BF-8AD8-4B4A-ABB7-5880E53DB2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3C07CAA2-E9C4-44F7-951F-0A0A68D5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ED4200AD-2399-46EB-98FD-28AAD80BA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xmlns="" id="{6FEDE107-7C4C-4BB0-88CC-961283EF2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0" i="0"/>
              <a:t>An Introduction to Bioinformatics Algorithms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xmlns="" id="{F96B575C-5CAD-4CB9-A69D-E0E2D6796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0" i="0"/>
              <a:t>www.bioalgorithms.info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cs262/handouts.html" TargetMode="External"/><Relationship Id="rId2" Type="http://schemas.openxmlformats.org/officeDocument/2006/relationships/hyperlink" Target="http://www.mimg.ucla.edu/bobs/C159/Presentations/Benze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xmlns="" id="{C50CCE48-C647-482C-9861-83BA57B5BE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8001000" cy="1920875"/>
          </a:xfrm>
          <a:noFill/>
        </p:spPr>
        <p:txBody>
          <a:bodyPr/>
          <a:lstStyle/>
          <a:p>
            <a:pPr algn="ctr" eaLnBrk="1" hangingPunct="1"/>
            <a:r>
              <a:rPr lang="en-US" altLang="en-US" sz="4200" b="1" dirty="0"/>
              <a:t>Graph Algorithms</a:t>
            </a:r>
            <a:br>
              <a:rPr lang="en-US" altLang="en-US" sz="4200" b="1" dirty="0"/>
            </a:br>
            <a:r>
              <a:rPr lang="en-US" altLang="en-US" sz="4200" b="1" dirty="0"/>
              <a:t>and Fragment Assembly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94B60BBC-1387-40CC-BF33-C7F02BA7D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</a:rPr>
              <a:t>Complementation between pairs of mutant T4 bacteriophages</a:t>
            </a:r>
          </a:p>
        </p:txBody>
      </p:sp>
      <p:pic>
        <p:nvPicPr>
          <p:cNvPr id="12291" name="Picture 7" descr="npo000005">
            <a:extLst>
              <a:ext uri="{FF2B5EF4-FFF2-40B4-BE49-F238E27FC236}">
                <a16:creationId xmlns:a16="http://schemas.microsoft.com/office/drawing/2014/main" xmlns="" id="{8C88655F-FDF9-4CDE-A6E6-3BA96357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816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EE173123-B9B7-4FD6-92AA-4EAF7BF84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Benzer’s</a:t>
            </a:r>
            <a:r>
              <a:rPr lang="en-US" altLang="en-US" dirty="0">
                <a:latin typeface="Arial" panose="020B0604020202020204" pitchFamily="34" charset="0"/>
              </a:rPr>
              <a:t> Experiment and Graphs</a:t>
            </a:r>
            <a:endParaRPr lang="en-US" altLang="en-US" sz="2600" dirty="0">
              <a:latin typeface="Arial" panose="020B060402020202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9421361E-B85E-44F0-B68B-C70588D2D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 an </a:t>
            </a:r>
            <a:r>
              <a:rPr lang="en-US" altLang="en-US" b="1" dirty="0"/>
              <a:t>interval graph</a:t>
            </a:r>
            <a:r>
              <a:rPr lang="en-US" altLang="en-US" dirty="0"/>
              <a:t>:  each T4 mutant is a vertex, place an edge between mutant pairs where bacteria survived (</a:t>
            </a:r>
            <a:r>
              <a:rPr lang="en-US" altLang="en-US" i="1" dirty="0"/>
              <a:t>i.e</a:t>
            </a:r>
            <a:r>
              <a:rPr lang="en-US" altLang="en-US" dirty="0"/>
              <a:t>., the deleted intervals in the pair of mutants overlap)</a:t>
            </a:r>
          </a:p>
          <a:p>
            <a:pPr eaLnBrk="1" hangingPunct="1"/>
            <a:r>
              <a:rPr lang="en-US" altLang="en-US" dirty="0"/>
              <a:t>Interval graph structure reveals whether the T4 DNA is linear or branched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6EB329D-E929-40F1-AFC3-446F905271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Interval Graph: Linear Genome</a:t>
            </a:r>
          </a:p>
        </p:txBody>
      </p:sp>
      <p:sp>
        <p:nvSpPr>
          <p:cNvPr id="256004" name="Oval 4">
            <a:extLst>
              <a:ext uri="{FF2B5EF4-FFF2-40B4-BE49-F238E27FC236}">
                <a16:creationId xmlns:a16="http://schemas.microsoft.com/office/drawing/2014/main" xmlns="" id="{A43BCC4C-9D8E-40E8-A52F-60A4A0EB3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524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05" name="Oval 5">
            <a:extLst>
              <a:ext uri="{FF2B5EF4-FFF2-40B4-BE49-F238E27FC236}">
                <a16:creationId xmlns:a16="http://schemas.microsoft.com/office/drawing/2014/main" xmlns="" id="{3061D7BF-3F90-486C-9416-89F0A047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0"/>
            <a:ext cx="304800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06" name="Oval 6">
            <a:extLst>
              <a:ext uri="{FF2B5EF4-FFF2-40B4-BE49-F238E27FC236}">
                <a16:creationId xmlns:a16="http://schemas.microsoft.com/office/drawing/2014/main" xmlns="" id="{9CA34AFB-9846-4638-96A0-A8E6A844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07" name="Oval 7">
            <a:extLst>
              <a:ext uri="{FF2B5EF4-FFF2-40B4-BE49-F238E27FC236}">
                <a16:creationId xmlns:a16="http://schemas.microsoft.com/office/drawing/2014/main" xmlns="" id="{C09FFA12-DB04-40F8-A190-08A573D2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7338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08" name="Oval 8">
            <a:extLst>
              <a:ext uri="{FF2B5EF4-FFF2-40B4-BE49-F238E27FC236}">
                <a16:creationId xmlns:a16="http://schemas.microsoft.com/office/drawing/2014/main" xmlns="" id="{0A5A70A9-79A2-4574-B5A5-F1AC0BBF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09" name="Oval 9">
            <a:extLst>
              <a:ext uri="{FF2B5EF4-FFF2-40B4-BE49-F238E27FC236}">
                <a16:creationId xmlns:a16="http://schemas.microsoft.com/office/drawing/2014/main" xmlns="" id="{B5502497-6194-44DA-A02E-2E0C78024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410200"/>
            <a:ext cx="304800" cy="30480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56010" name="AutoShape 10">
            <a:extLst>
              <a:ext uri="{FF2B5EF4-FFF2-40B4-BE49-F238E27FC236}">
                <a16:creationId xmlns:a16="http://schemas.microsoft.com/office/drawing/2014/main" xmlns="" id="{5411D162-D9D5-473A-8666-2916D01925F5}"/>
              </a:ext>
            </a:extLst>
          </p:cNvPr>
          <p:cNvCxnSpPr>
            <a:cxnSpLocks noChangeShapeType="1"/>
            <a:stCxn id="256004" idx="5"/>
            <a:endCxn id="256007" idx="0"/>
          </p:cNvCxnSpPr>
          <p:nvPr/>
        </p:nvCxnSpPr>
        <p:spPr bwMode="auto">
          <a:xfrm>
            <a:off x="6813550" y="1784350"/>
            <a:ext cx="1720850" cy="194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1" name="AutoShape 11">
            <a:extLst>
              <a:ext uri="{FF2B5EF4-FFF2-40B4-BE49-F238E27FC236}">
                <a16:creationId xmlns:a16="http://schemas.microsoft.com/office/drawing/2014/main" xmlns="" id="{CADA044A-E0BC-454D-AD14-01D8FCC7FA88}"/>
              </a:ext>
            </a:extLst>
          </p:cNvPr>
          <p:cNvCxnSpPr>
            <a:cxnSpLocks noChangeShapeType="1"/>
            <a:stCxn id="256004" idx="4"/>
            <a:endCxn id="256008" idx="0"/>
          </p:cNvCxnSpPr>
          <p:nvPr/>
        </p:nvCxnSpPr>
        <p:spPr bwMode="auto">
          <a:xfrm flipH="1">
            <a:off x="5867400" y="1828800"/>
            <a:ext cx="838200" cy="259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2" name="AutoShape 12">
            <a:extLst>
              <a:ext uri="{FF2B5EF4-FFF2-40B4-BE49-F238E27FC236}">
                <a16:creationId xmlns:a16="http://schemas.microsoft.com/office/drawing/2014/main" xmlns="" id="{81907D5A-4FAE-4714-8E97-2E79079C6FCD}"/>
              </a:ext>
            </a:extLst>
          </p:cNvPr>
          <p:cNvCxnSpPr>
            <a:cxnSpLocks noChangeShapeType="1"/>
            <a:stCxn id="256004" idx="2"/>
            <a:endCxn id="256005" idx="7"/>
          </p:cNvCxnSpPr>
          <p:nvPr/>
        </p:nvCxnSpPr>
        <p:spPr bwMode="auto">
          <a:xfrm flipH="1">
            <a:off x="4832350" y="1676400"/>
            <a:ext cx="17208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3" name="AutoShape 13">
            <a:extLst>
              <a:ext uri="{FF2B5EF4-FFF2-40B4-BE49-F238E27FC236}">
                <a16:creationId xmlns:a16="http://schemas.microsoft.com/office/drawing/2014/main" xmlns="" id="{4FB99A31-1E61-4389-AFF2-1314FC19D535}"/>
              </a:ext>
            </a:extLst>
          </p:cNvPr>
          <p:cNvCxnSpPr>
            <a:cxnSpLocks noChangeShapeType="1"/>
            <a:stCxn id="256004" idx="3"/>
            <a:endCxn id="256006" idx="0"/>
          </p:cNvCxnSpPr>
          <p:nvPr/>
        </p:nvCxnSpPr>
        <p:spPr bwMode="auto">
          <a:xfrm flipH="1">
            <a:off x="5181600" y="1784350"/>
            <a:ext cx="1416050" cy="1263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4" name="AutoShape 14">
            <a:extLst>
              <a:ext uri="{FF2B5EF4-FFF2-40B4-BE49-F238E27FC236}">
                <a16:creationId xmlns:a16="http://schemas.microsoft.com/office/drawing/2014/main" xmlns="" id="{2DBE0AC5-B95A-4414-8F72-E72C3C98DC94}"/>
              </a:ext>
            </a:extLst>
          </p:cNvPr>
          <p:cNvCxnSpPr>
            <a:cxnSpLocks noChangeShapeType="1"/>
            <a:stCxn id="256008" idx="3"/>
            <a:endCxn id="256009" idx="7"/>
          </p:cNvCxnSpPr>
          <p:nvPr/>
        </p:nvCxnSpPr>
        <p:spPr bwMode="auto">
          <a:xfrm flipH="1">
            <a:off x="5060950" y="4679950"/>
            <a:ext cx="698500" cy="774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5" name="AutoShape 15">
            <a:extLst>
              <a:ext uri="{FF2B5EF4-FFF2-40B4-BE49-F238E27FC236}">
                <a16:creationId xmlns:a16="http://schemas.microsoft.com/office/drawing/2014/main" xmlns="" id="{58E3FF7E-D4A2-4AF8-9A92-5230D8A80A3E}"/>
              </a:ext>
            </a:extLst>
          </p:cNvPr>
          <p:cNvCxnSpPr>
            <a:cxnSpLocks noChangeShapeType="1"/>
            <a:stCxn id="256008" idx="6"/>
            <a:endCxn id="256007" idx="3"/>
          </p:cNvCxnSpPr>
          <p:nvPr/>
        </p:nvCxnSpPr>
        <p:spPr bwMode="auto">
          <a:xfrm flipV="1">
            <a:off x="6019800" y="3994150"/>
            <a:ext cx="24066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016" name="AutoShape 16">
            <a:extLst>
              <a:ext uri="{FF2B5EF4-FFF2-40B4-BE49-F238E27FC236}">
                <a16:creationId xmlns:a16="http://schemas.microsoft.com/office/drawing/2014/main" xmlns="" id="{887D839C-3CEE-4728-9B18-2E489F18E1C9}"/>
              </a:ext>
            </a:extLst>
          </p:cNvPr>
          <p:cNvCxnSpPr>
            <a:cxnSpLocks noChangeShapeType="1"/>
            <a:stCxn id="256009" idx="6"/>
            <a:endCxn id="256007" idx="4"/>
          </p:cNvCxnSpPr>
          <p:nvPr/>
        </p:nvCxnSpPr>
        <p:spPr bwMode="auto">
          <a:xfrm flipV="1">
            <a:off x="5105400" y="4038600"/>
            <a:ext cx="3429000" cy="15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6017" name="Group 17">
            <a:extLst>
              <a:ext uri="{FF2B5EF4-FFF2-40B4-BE49-F238E27FC236}">
                <a16:creationId xmlns:a16="http://schemas.microsoft.com/office/drawing/2014/main" xmlns="" id="{B3CE723F-1ABB-4F47-A86B-100C4776890A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676400"/>
            <a:ext cx="3124200" cy="0"/>
            <a:chOff x="576" y="1056"/>
            <a:chExt cx="1968" cy="0"/>
          </a:xfrm>
        </p:grpSpPr>
        <p:sp>
          <p:nvSpPr>
            <p:cNvPr id="14373" name="Line 18">
              <a:extLst>
                <a:ext uri="{FF2B5EF4-FFF2-40B4-BE49-F238E27FC236}">
                  <a16:creationId xmlns:a16="http://schemas.microsoft.com/office/drawing/2014/main" xmlns="" id="{92C5748D-4831-4598-B50B-65DF9CE6E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056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4" name="Line 19">
              <a:extLst>
                <a:ext uri="{FF2B5EF4-FFF2-40B4-BE49-F238E27FC236}">
                  <a16:creationId xmlns:a16="http://schemas.microsoft.com/office/drawing/2014/main" xmlns="" id="{A2C515D4-678A-4138-A382-4A13F58EE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5" name="Line 20">
              <a:extLst>
                <a:ext uri="{FF2B5EF4-FFF2-40B4-BE49-F238E27FC236}">
                  <a16:creationId xmlns:a16="http://schemas.microsoft.com/office/drawing/2014/main" xmlns="" id="{1284EE50-00BE-45DD-9B43-EF09F0D498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0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21" name="Group 21">
            <a:extLst>
              <a:ext uri="{FF2B5EF4-FFF2-40B4-BE49-F238E27FC236}">
                <a16:creationId xmlns:a16="http://schemas.microsoft.com/office/drawing/2014/main" xmlns="" id="{8C2D904E-B22E-4092-B8DE-3B825A53D3C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438400"/>
            <a:ext cx="3124200" cy="0"/>
            <a:chOff x="576" y="1536"/>
            <a:chExt cx="1968" cy="0"/>
          </a:xfrm>
        </p:grpSpPr>
        <p:sp>
          <p:nvSpPr>
            <p:cNvPr id="14370" name="Line 22">
              <a:extLst>
                <a:ext uri="{FF2B5EF4-FFF2-40B4-BE49-F238E27FC236}">
                  <a16:creationId xmlns:a16="http://schemas.microsoft.com/office/drawing/2014/main" xmlns="" id="{EBE18F52-CA01-4987-8BCB-16DD5B296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536"/>
              <a:ext cx="52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1" name="Line 23">
              <a:extLst>
                <a:ext uri="{FF2B5EF4-FFF2-40B4-BE49-F238E27FC236}">
                  <a16:creationId xmlns:a16="http://schemas.microsoft.com/office/drawing/2014/main" xmlns="" id="{8C55CA8A-6D8D-40E7-9EFE-66604455E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5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2" name="Line 24">
              <a:extLst>
                <a:ext uri="{FF2B5EF4-FFF2-40B4-BE49-F238E27FC236}">
                  <a16:creationId xmlns:a16="http://schemas.microsoft.com/office/drawing/2014/main" xmlns="" id="{A48C54E2-A24B-4FFE-991F-9A4C9C7FF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53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25" name="Group 25">
            <a:extLst>
              <a:ext uri="{FF2B5EF4-FFF2-40B4-BE49-F238E27FC236}">
                <a16:creationId xmlns:a16="http://schemas.microsoft.com/office/drawing/2014/main" xmlns="" id="{B6EE7E6E-2B49-4474-8B80-F587B979359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200400"/>
            <a:ext cx="3124200" cy="0"/>
            <a:chOff x="576" y="2016"/>
            <a:chExt cx="1968" cy="0"/>
          </a:xfrm>
        </p:grpSpPr>
        <p:sp>
          <p:nvSpPr>
            <p:cNvPr id="14367" name="Line 26">
              <a:extLst>
                <a:ext uri="{FF2B5EF4-FFF2-40B4-BE49-F238E27FC236}">
                  <a16:creationId xmlns:a16="http://schemas.microsoft.com/office/drawing/2014/main" xmlns="" id="{3AE22647-2BE1-4D13-AC1A-37796A8E3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16"/>
              <a:ext cx="1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Line 27">
              <a:extLst>
                <a:ext uri="{FF2B5EF4-FFF2-40B4-BE49-F238E27FC236}">
                  <a16:creationId xmlns:a16="http://schemas.microsoft.com/office/drawing/2014/main" xmlns="" id="{8A83A7D1-417D-4D7E-9E72-90F327EF8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1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9" name="Line 28">
              <a:extLst>
                <a:ext uri="{FF2B5EF4-FFF2-40B4-BE49-F238E27FC236}">
                  <a16:creationId xmlns:a16="http://schemas.microsoft.com/office/drawing/2014/main" xmlns="" id="{302F97F6-F63C-4602-97FC-453BBC569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01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29" name="Group 29">
            <a:extLst>
              <a:ext uri="{FF2B5EF4-FFF2-40B4-BE49-F238E27FC236}">
                <a16:creationId xmlns:a16="http://schemas.microsoft.com/office/drawing/2014/main" xmlns="" id="{01EA0950-3F23-478B-AD5C-36BC4FDDFE50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962400"/>
            <a:ext cx="3124200" cy="0"/>
            <a:chOff x="576" y="2496"/>
            <a:chExt cx="1968" cy="0"/>
          </a:xfrm>
        </p:grpSpPr>
        <p:sp>
          <p:nvSpPr>
            <p:cNvPr id="14364" name="Line 30">
              <a:extLst>
                <a:ext uri="{FF2B5EF4-FFF2-40B4-BE49-F238E27FC236}">
                  <a16:creationId xmlns:a16="http://schemas.microsoft.com/office/drawing/2014/main" xmlns="" id="{B7173502-EB0A-4CF8-BEBA-5A59EEE07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9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5" name="Line 31">
              <a:extLst>
                <a:ext uri="{FF2B5EF4-FFF2-40B4-BE49-F238E27FC236}">
                  <a16:creationId xmlns:a16="http://schemas.microsoft.com/office/drawing/2014/main" xmlns="" id="{9AC2B4EE-ADA0-43D9-BC55-885266378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496"/>
              <a:ext cx="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6" name="Line 32">
              <a:extLst>
                <a:ext uri="{FF2B5EF4-FFF2-40B4-BE49-F238E27FC236}">
                  <a16:creationId xmlns:a16="http://schemas.microsoft.com/office/drawing/2014/main" xmlns="" id="{98845136-7D9F-4BC3-9FF2-4B4824798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4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33" name="Group 33">
            <a:extLst>
              <a:ext uri="{FF2B5EF4-FFF2-40B4-BE49-F238E27FC236}">
                <a16:creationId xmlns:a16="http://schemas.microsoft.com/office/drawing/2014/main" xmlns="" id="{291DFEE0-A24A-4850-A789-481D5681C4AB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724400"/>
            <a:ext cx="3124200" cy="0"/>
            <a:chOff x="576" y="2976"/>
            <a:chExt cx="1968" cy="0"/>
          </a:xfrm>
        </p:grpSpPr>
        <p:sp>
          <p:nvSpPr>
            <p:cNvPr id="14361" name="Line 34">
              <a:extLst>
                <a:ext uri="{FF2B5EF4-FFF2-40B4-BE49-F238E27FC236}">
                  <a16:creationId xmlns:a16="http://schemas.microsoft.com/office/drawing/2014/main" xmlns="" id="{D3E3E0AA-7AB8-4403-A512-6931F99F8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976"/>
              <a:ext cx="28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2" name="Line 35">
              <a:extLst>
                <a:ext uri="{FF2B5EF4-FFF2-40B4-BE49-F238E27FC236}">
                  <a16:creationId xmlns:a16="http://schemas.microsoft.com/office/drawing/2014/main" xmlns="" id="{E6E30C3E-2AC2-47B8-A304-70263D874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3" name="Line 36">
              <a:extLst>
                <a:ext uri="{FF2B5EF4-FFF2-40B4-BE49-F238E27FC236}">
                  <a16:creationId xmlns:a16="http://schemas.microsoft.com/office/drawing/2014/main" xmlns="" id="{6FB66323-F999-44A3-A713-16E20A382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97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37" name="Group 37">
            <a:extLst>
              <a:ext uri="{FF2B5EF4-FFF2-40B4-BE49-F238E27FC236}">
                <a16:creationId xmlns:a16="http://schemas.microsoft.com/office/drawing/2014/main" xmlns="" id="{D17259FF-7287-48FF-ABE5-D40E39E4469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562600"/>
            <a:ext cx="3200400" cy="0"/>
            <a:chOff x="576" y="3504"/>
            <a:chExt cx="2016" cy="0"/>
          </a:xfrm>
        </p:grpSpPr>
        <p:sp>
          <p:nvSpPr>
            <p:cNvPr id="14358" name="Line 38">
              <a:extLst>
                <a:ext uri="{FF2B5EF4-FFF2-40B4-BE49-F238E27FC236}">
                  <a16:creationId xmlns:a16="http://schemas.microsoft.com/office/drawing/2014/main" xmlns="" id="{EE9A7A92-3F3D-4664-A4B1-F4293582A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504"/>
              <a:ext cx="192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9" name="Line 39">
              <a:extLst>
                <a:ext uri="{FF2B5EF4-FFF2-40B4-BE49-F238E27FC236}">
                  <a16:creationId xmlns:a16="http://schemas.microsoft.com/office/drawing/2014/main" xmlns="" id="{54E76FF3-82D6-401D-BD3D-24E851C4A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5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60" name="Line 40">
              <a:extLst>
                <a:ext uri="{FF2B5EF4-FFF2-40B4-BE49-F238E27FC236}">
                  <a16:creationId xmlns:a16="http://schemas.microsoft.com/office/drawing/2014/main" xmlns="" id="{06718952-8245-456D-9AC2-F39816B12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50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  <p:bldP spid="256005" grpId="0" animBg="1"/>
      <p:bldP spid="256006" grpId="0" animBg="1"/>
      <p:bldP spid="256007" grpId="0" animBg="1"/>
      <p:bldP spid="256008" grpId="0" animBg="1"/>
      <p:bldP spid="2560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13EB4AA-5DF9-4540-BA0F-668F520BF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Interval Graph: Branched Genome</a:t>
            </a:r>
          </a:p>
        </p:txBody>
      </p:sp>
      <p:sp>
        <p:nvSpPr>
          <p:cNvPr id="257028" name="Oval 4">
            <a:extLst>
              <a:ext uri="{FF2B5EF4-FFF2-40B4-BE49-F238E27FC236}">
                <a16:creationId xmlns:a16="http://schemas.microsoft.com/office/drawing/2014/main" xmlns="" id="{738F5DD0-44D6-491D-AFAB-2920F2082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29" name="Oval 5">
            <a:extLst>
              <a:ext uri="{FF2B5EF4-FFF2-40B4-BE49-F238E27FC236}">
                <a16:creationId xmlns:a16="http://schemas.microsoft.com/office/drawing/2014/main" xmlns="" id="{DDF8B706-A86E-43E4-B728-C23066DF2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86000"/>
            <a:ext cx="304800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30" name="Oval 6">
            <a:extLst>
              <a:ext uri="{FF2B5EF4-FFF2-40B4-BE49-F238E27FC236}">
                <a16:creationId xmlns:a16="http://schemas.microsoft.com/office/drawing/2014/main" xmlns="" id="{7E9D6F48-0BA2-4868-9EC9-50205DDF7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31" name="Oval 7">
            <a:extLst>
              <a:ext uri="{FF2B5EF4-FFF2-40B4-BE49-F238E27FC236}">
                <a16:creationId xmlns:a16="http://schemas.microsoft.com/office/drawing/2014/main" xmlns="" id="{4CD1FEE3-9124-46E9-BCC3-CAA4F379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7338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32" name="Oval 8">
            <a:extLst>
              <a:ext uri="{FF2B5EF4-FFF2-40B4-BE49-F238E27FC236}">
                <a16:creationId xmlns:a16="http://schemas.microsoft.com/office/drawing/2014/main" xmlns="" id="{1AAF4326-280F-4D1D-A430-8ABDDBCE5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6482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33" name="Oval 9">
            <a:extLst>
              <a:ext uri="{FF2B5EF4-FFF2-40B4-BE49-F238E27FC236}">
                <a16:creationId xmlns:a16="http://schemas.microsoft.com/office/drawing/2014/main" xmlns="" id="{39457AC8-9800-41FA-BBB4-C6FE1707C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38800"/>
            <a:ext cx="304800" cy="30480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7034" name="Group 10">
            <a:extLst>
              <a:ext uri="{FF2B5EF4-FFF2-40B4-BE49-F238E27FC236}">
                <a16:creationId xmlns:a16="http://schemas.microsoft.com/office/drawing/2014/main" xmlns="" id="{80BFB295-A166-4F61-B6A2-7C72DB3D934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295400"/>
            <a:ext cx="3048000" cy="685800"/>
            <a:chOff x="576" y="816"/>
            <a:chExt cx="1920" cy="432"/>
          </a:xfrm>
        </p:grpSpPr>
        <p:sp>
          <p:nvSpPr>
            <p:cNvPr id="15412" name="Line 11">
              <a:extLst>
                <a:ext uri="{FF2B5EF4-FFF2-40B4-BE49-F238E27FC236}">
                  <a16:creationId xmlns:a16="http://schemas.microsoft.com/office/drawing/2014/main" xmlns="" id="{6CB373FE-EFDA-4700-AFE8-A4CF85CCC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1056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3" name="Line 12">
              <a:extLst>
                <a:ext uri="{FF2B5EF4-FFF2-40B4-BE49-F238E27FC236}">
                  <a16:creationId xmlns:a16="http://schemas.microsoft.com/office/drawing/2014/main" xmlns="" id="{934652A6-8A77-43F3-B15B-E5F357B74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912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4" name="Line 13">
              <a:extLst>
                <a:ext uri="{FF2B5EF4-FFF2-40B4-BE49-F238E27FC236}">
                  <a16:creationId xmlns:a16="http://schemas.microsoft.com/office/drawing/2014/main" xmlns="" id="{BDC8F0F8-62BC-438A-8952-BE91B1D16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0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5" name="Line 14">
              <a:extLst>
                <a:ext uri="{FF2B5EF4-FFF2-40B4-BE49-F238E27FC236}">
                  <a16:creationId xmlns:a16="http://schemas.microsoft.com/office/drawing/2014/main" xmlns="" id="{29C8203F-E95D-4FFE-ADDA-F439CE97E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05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6" name="Line 15">
              <a:extLst>
                <a:ext uri="{FF2B5EF4-FFF2-40B4-BE49-F238E27FC236}">
                  <a16:creationId xmlns:a16="http://schemas.microsoft.com/office/drawing/2014/main" xmlns="" id="{A5D15F6D-B962-4237-8867-637662DBA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81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40" name="Group 16">
            <a:extLst>
              <a:ext uri="{FF2B5EF4-FFF2-40B4-BE49-F238E27FC236}">
                <a16:creationId xmlns:a16="http://schemas.microsoft.com/office/drawing/2014/main" xmlns="" id="{D4678BA1-E03C-4176-9B2F-C8073AE2B28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33600"/>
            <a:ext cx="3048000" cy="609600"/>
            <a:chOff x="576" y="1344"/>
            <a:chExt cx="1920" cy="384"/>
          </a:xfrm>
        </p:grpSpPr>
        <p:sp>
          <p:nvSpPr>
            <p:cNvPr id="15407" name="Line 17">
              <a:extLst>
                <a:ext uri="{FF2B5EF4-FFF2-40B4-BE49-F238E27FC236}">
                  <a16:creationId xmlns:a16="http://schemas.microsoft.com/office/drawing/2014/main" xmlns="" id="{EDE16604-A4FD-4AB1-8D30-7B804CF5D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36"/>
              <a:ext cx="43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8" name="Line 18">
              <a:extLst>
                <a:ext uri="{FF2B5EF4-FFF2-40B4-BE49-F238E27FC236}">
                  <a16:creationId xmlns:a16="http://schemas.microsoft.com/office/drawing/2014/main" xmlns="" id="{CDDA80C2-C9C1-49AB-839E-C639F92BC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34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9" name="Line 19">
              <a:extLst>
                <a:ext uri="{FF2B5EF4-FFF2-40B4-BE49-F238E27FC236}">
                  <a16:creationId xmlns:a16="http://schemas.microsoft.com/office/drawing/2014/main" xmlns="" id="{11C86D11-6298-4EA4-9C45-7E53B0F7B6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0" name="Line 20">
              <a:extLst>
                <a:ext uri="{FF2B5EF4-FFF2-40B4-BE49-F238E27FC236}">
                  <a16:creationId xmlns:a16="http://schemas.microsoft.com/office/drawing/2014/main" xmlns="" id="{CE3FAB48-DF21-4E73-B553-1B3B7440D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536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11" name="Line 21">
              <a:extLst>
                <a:ext uri="{FF2B5EF4-FFF2-40B4-BE49-F238E27FC236}">
                  <a16:creationId xmlns:a16="http://schemas.microsoft.com/office/drawing/2014/main" xmlns="" id="{46BFD321-F9AE-4E5A-8250-F295031B6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53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46" name="Group 22">
            <a:extLst>
              <a:ext uri="{FF2B5EF4-FFF2-40B4-BE49-F238E27FC236}">
                <a16:creationId xmlns:a16="http://schemas.microsoft.com/office/drawing/2014/main" xmlns="" id="{0AB3E00C-17FC-4144-9C9A-410EA62D936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895600"/>
            <a:ext cx="3048000" cy="609600"/>
            <a:chOff x="576" y="1824"/>
            <a:chExt cx="1920" cy="384"/>
          </a:xfrm>
        </p:grpSpPr>
        <p:sp>
          <p:nvSpPr>
            <p:cNvPr id="15402" name="Line 23">
              <a:extLst>
                <a:ext uri="{FF2B5EF4-FFF2-40B4-BE49-F238E27FC236}">
                  <a16:creationId xmlns:a16="http://schemas.microsoft.com/office/drawing/2014/main" xmlns="" id="{E6022424-D207-4AE9-A380-C9650FF29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016"/>
              <a:ext cx="129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3" name="Line 24">
              <a:extLst>
                <a:ext uri="{FF2B5EF4-FFF2-40B4-BE49-F238E27FC236}">
                  <a16:creationId xmlns:a16="http://schemas.microsoft.com/office/drawing/2014/main" xmlns="" id="{1DAF27E1-E2A6-4EE9-8476-5C8AA2957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82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4" name="Line 25">
              <a:extLst>
                <a:ext uri="{FF2B5EF4-FFF2-40B4-BE49-F238E27FC236}">
                  <a16:creationId xmlns:a16="http://schemas.microsoft.com/office/drawing/2014/main" xmlns="" id="{F43B7C71-DA7E-4A30-AFF6-CD8A543E9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5" name="Line 26">
              <a:extLst>
                <a:ext uri="{FF2B5EF4-FFF2-40B4-BE49-F238E27FC236}">
                  <a16:creationId xmlns:a16="http://schemas.microsoft.com/office/drawing/2014/main" xmlns="" id="{983C5BEA-C11D-4E8B-B215-4B73012E1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112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6" name="Line 27">
              <a:extLst>
                <a:ext uri="{FF2B5EF4-FFF2-40B4-BE49-F238E27FC236}">
                  <a16:creationId xmlns:a16="http://schemas.microsoft.com/office/drawing/2014/main" xmlns="" id="{B9058A75-4A93-4AA8-969B-08A105B3B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2016"/>
              <a:ext cx="192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52" name="Group 28">
            <a:extLst>
              <a:ext uri="{FF2B5EF4-FFF2-40B4-BE49-F238E27FC236}">
                <a16:creationId xmlns:a16="http://schemas.microsoft.com/office/drawing/2014/main" xmlns="" id="{B9C90F36-3826-4D47-927A-B5817FB2B1C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733800"/>
            <a:ext cx="3048000" cy="609600"/>
            <a:chOff x="576" y="2352"/>
            <a:chExt cx="1920" cy="384"/>
          </a:xfrm>
        </p:grpSpPr>
        <p:sp>
          <p:nvSpPr>
            <p:cNvPr id="15396" name="Line 29">
              <a:extLst>
                <a:ext uri="{FF2B5EF4-FFF2-40B4-BE49-F238E27FC236}">
                  <a16:creationId xmlns:a16="http://schemas.microsoft.com/office/drawing/2014/main" xmlns="" id="{CC9E8946-D4D8-494B-AC3A-6F2784D67A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54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7" name="Line 30">
              <a:extLst>
                <a:ext uri="{FF2B5EF4-FFF2-40B4-BE49-F238E27FC236}">
                  <a16:creationId xmlns:a16="http://schemas.microsoft.com/office/drawing/2014/main" xmlns="" id="{AE6927D0-038A-4540-965E-477773D89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3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8" name="Line 31">
              <a:extLst>
                <a:ext uri="{FF2B5EF4-FFF2-40B4-BE49-F238E27FC236}">
                  <a16:creationId xmlns:a16="http://schemas.microsoft.com/office/drawing/2014/main" xmlns="" id="{D54F2A72-1913-49D5-A6BE-90337149B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9" name="Line 32">
              <a:extLst>
                <a:ext uri="{FF2B5EF4-FFF2-40B4-BE49-F238E27FC236}">
                  <a16:creationId xmlns:a16="http://schemas.microsoft.com/office/drawing/2014/main" xmlns="" id="{CEDD0C9C-193B-4DF4-B741-01F361F21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4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0" name="Line 33">
              <a:extLst>
                <a:ext uri="{FF2B5EF4-FFF2-40B4-BE49-F238E27FC236}">
                  <a16:creationId xmlns:a16="http://schemas.microsoft.com/office/drawing/2014/main" xmlns="" id="{B1BBFC8E-C119-4F1F-A8D8-EB01A85AB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44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401" name="Line 34">
              <a:extLst>
                <a:ext uri="{FF2B5EF4-FFF2-40B4-BE49-F238E27FC236}">
                  <a16:creationId xmlns:a16="http://schemas.microsoft.com/office/drawing/2014/main" xmlns="" id="{191D6769-D4E9-44B9-9086-7AB3102FE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49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59" name="Group 35">
            <a:extLst>
              <a:ext uri="{FF2B5EF4-FFF2-40B4-BE49-F238E27FC236}">
                <a16:creationId xmlns:a16="http://schemas.microsoft.com/office/drawing/2014/main" xmlns="" id="{01D35FD3-2F32-45C5-9B6D-6FCCAB14D01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495800"/>
            <a:ext cx="3048000" cy="685800"/>
            <a:chOff x="576" y="2832"/>
            <a:chExt cx="1920" cy="432"/>
          </a:xfrm>
        </p:grpSpPr>
        <p:sp>
          <p:nvSpPr>
            <p:cNvPr id="15390" name="Line 36">
              <a:extLst>
                <a:ext uri="{FF2B5EF4-FFF2-40B4-BE49-F238E27FC236}">
                  <a16:creationId xmlns:a16="http://schemas.microsoft.com/office/drawing/2014/main" xmlns="" id="{CBA2649B-019B-411F-98B2-B8043A78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07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1" name="Line 37">
              <a:extLst>
                <a:ext uri="{FF2B5EF4-FFF2-40B4-BE49-F238E27FC236}">
                  <a16:creationId xmlns:a16="http://schemas.microsoft.com/office/drawing/2014/main" xmlns="" id="{5A78871A-62EE-4AB0-83CB-41C27354B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880"/>
              <a:ext cx="336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2" name="Line 38">
              <a:extLst>
                <a:ext uri="{FF2B5EF4-FFF2-40B4-BE49-F238E27FC236}">
                  <a16:creationId xmlns:a16="http://schemas.microsoft.com/office/drawing/2014/main" xmlns="" id="{251DD4EA-F406-4104-AD70-2EE06557F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3" name="Line 39">
              <a:extLst>
                <a:ext uri="{FF2B5EF4-FFF2-40B4-BE49-F238E27FC236}">
                  <a16:creationId xmlns:a16="http://schemas.microsoft.com/office/drawing/2014/main" xmlns="" id="{540D62FD-5582-4AA1-9231-A20AA6329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072"/>
              <a:ext cx="336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4" name="Line 40">
              <a:extLst>
                <a:ext uri="{FF2B5EF4-FFF2-40B4-BE49-F238E27FC236}">
                  <a16:creationId xmlns:a16="http://schemas.microsoft.com/office/drawing/2014/main" xmlns="" id="{ADF59809-0CAF-4FA5-852D-4381FA078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2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95" name="Line 41">
              <a:extLst>
                <a:ext uri="{FF2B5EF4-FFF2-40B4-BE49-F238E27FC236}">
                  <a16:creationId xmlns:a16="http://schemas.microsoft.com/office/drawing/2014/main" xmlns="" id="{2884D9A2-93BB-4FAE-8CAE-C737CF76B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83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7066" name="Group 42">
            <a:extLst>
              <a:ext uri="{FF2B5EF4-FFF2-40B4-BE49-F238E27FC236}">
                <a16:creationId xmlns:a16="http://schemas.microsoft.com/office/drawing/2014/main" xmlns="" id="{F887542A-4C60-4646-8073-826194A0CE0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5334000"/>
            <a:ext cx="3048000" cy="685800"/>
            <a:chOff x="576" y="3360"/>
            <a:chExt cx="1920" cy="432"/>
          </a:xfrm>
        </p:grpSpPr>
        <p:sp>
          <p:nvSpPr>
            <p:cNvPr id="15384" name="Line 43">
              <a:extLst>
                <a:ext uri="{FF2B5EF4-FFF2-40B4-BE49-F238E27FC236}">
                  <a16:creationId xmlns:a16="http://schemas.microsoft.com/office/drawing/2014/main" xmlns="" id="{7345C0F8-1CCB-4E85-BAC8-6CC5A3BFA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55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5" name="Line 44">
              <a:extLst>
                <a:ext uri="{FF2B5EF4-FFF2-40B4-BE49-F238E27FC236}">
                  <a16:creationId xmlns:a16="http://schemas.microsoft.com/office/drawing/2014/main" xmlns="" id="{67006042-C2F4-480A-9491-BA6D4C0A0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360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6" name="Line 45">
              <a:extLst>
                <a:ext uri="{FF2B5EF4-FFF2-40B4-BE49-F238E27FC236}">
                  <a16:creationId xmlns:a16="http://schemas.microsoft.com/office/drawing/2014/main" xmlns="" id="{D0E419A9-C3EB-452F-971C-4B1094E42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35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7" name="Line 46">
              <a:extLst>
                <a:ext uri="{FF2B5EF4-FFF2-40B4-BE49-F238E27FC236}">
                  <a16:creationId xmlns:a16="http://schemas.microsoft.com/office/drawing/2014/main" xmlns="" id="{A11E5ED2-204F-4CBA-A965-8D41BBD4B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600"/>
              <a:ext cx="144" cy="9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8" name="Line 47">
              <a:extLst>
                <a:ext uri="{FF2B5EF4-FFF2-40B4-BE49-F238E27FC236}">
                  <a16:creationId xmlns:a16="http://schemas.microsoft.com/office/drawing/2014/main" xmlns="" id="{CCF4011B-6FF6-4207-9A4C-DE7D66154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355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9" name="Line 48">
              <a:extLst>
                <a:ext uri="{FF2B5EF4-FFF2-40B4-BE49-F238E27FC236}">
                  <a16:creationId xmlns:a16="http://schemas.microsoft.com/office/drawing/2014/main" xmlns="" id="{8FAFF517-5FEF-485C-B3AB-73526CE8B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69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cxnSp>
        <p:nvCxnSpPr>
          <p:cNvPr id="257073" name="AutoShape 49">
            <a:extLst>
              <a:ext uri="{FF2B5EF4-FFF2-40B4-BE49-F238E27FC236}">
                <a16:creationId xmlns:a16="http://schemas.microsoft.com/office/drawing/2014/main" xmlns="" id="{AB63B010-B643-4054-A288-9BD62700C706}"/>
              </a:ext>
            </a:extLst>
          </p:cNvPr>
          <p:cNvCxnSpPr>
            <a:cxnSpLocks noChangeShapeType="1"/>
            <a:stCxn id="257028" idx="3"/>
            <a:endCxn id="257030" idx="7"/>
          </p:cNvCxnSpPr>
          <p:nvPr/>
        </p:nvCxnSpPr>
        <p:spPr bwMode="auto">
          <a:xfrm flipH="1">
            <a:off x="5213350" y="1708150"/>
            <a:ext cx="1079500" cy="138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4" name="AutoShape 50">
            <a:extLst>
              <a:ext uri="{FF2B5EF4-FFF2-40B4-BE49-F238E27FC236}">
                <a16:creationId xmlns:a16="http://schemas.microsoft.com/office/drawing/2014/main" xmlns="" id="{09C00A18-CBA4-4FDE-9141-2DF97C89778A}"/>
              </a:ext>
            </a:extLst>
          </p:cNvPr>
          <p:cNvCxnSpPr>
            <a:cxnSpLocks noChangeShapeType="1"/>
            <a:stCxn id="257028" idx="5"/>
            <a:endCxn id="257031" idx="1"/>
          </p:cNvCxnSpPr>
          <p:nvPr/>
        </p:nvCxnSpPr>
        <p:spPr bwMode="auto">
          <a:xfrm>
            <a:off x="6508750" y="1708150"/>
            <a:ext cx="1689100" cy="207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5" name="AutoShape 51">
            <a:extLst>
              <a:ext uri="{FF2B5EF4-FFF2-40B4-BE49-F238E27FC236}">
                <a16:creationId xmlns:a16="http://schemas.microsoft.com/office/drawing/2014/main" xmlns="" id="{F4340166-EADE-4A2C-A124-A36158060FCD}"/>
              </a:ext>
            </a:extLst>
          </p:cNvPr>
          <p:cNvCxnSpPr>
            <a:cxnSpLocks noChangeShapeType="1"/>
            <a:stCxn id="257028" idx="4"/>
            <a:endCxn id="257032" idx="0"/>
          </p:cNvCxnSpPr>
          <p:nvPr/>
        </p:nvCxnSpPr>
        <p:spPr bwMode="auto">
          <a:xfrm>
            <a:off x="6400800" y="1752600"/>
            <a:ext cx="152400" cy="289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6" name="AutoShape 52">
            <a:extLst>
              <a:ext uri="{FF2B5EF4-FFF2-40B4-BE49-F238E27FC236}">
                <a16:creationId xmlns:a16="http://schemas.microsoft.com/office/drawing/2014/main" xmlns="" id="{4F5EAE1C-BF87-4A54-BC9B-2768EDF72CCC}"/>
              </a:ext>
            </a:extLst>
          </p:cNvPr>
          <p:cNvCxnSpPr>
            <a:cxnSpLocks noChangeShapeType="1"/>
            <a:stCxn id="257029" idx="4"/>
            <a:endCxn id="257030" idx="0"/>
          </p:cNvCxnSpPr>
          <p:nvPr/>
        </p:nvCxnSpPr>
        <p:spPr bwMode="auto">
          <a:xfrm>
            <a:off x="5105400" y="2590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7" name="AutoShape 53">
            <a:extLst>
              <a:ext uri="{FF2B5EF4-FFF2-40B4-BE49-F238E27FC236}">
                <a16:creationId xmlns:a16="http://schemas.microsoft.com/office/drawing/2014/main" xmlns="" id="{2C472B2C-A978-48CD-957A-69A2ECB6A156}"/>
              </a:ext>
            </a:extLst>
          </p:cNvPr>
          <p:cNvCxnSpPr>
            <a:cxnSpLocks noChangeShapeType="1"/>
            <a:stCxn id="257030" idx="5"/>
            <a:endCxn id="257032" idx="1"/>
          </p:cNvCxnSpPr>
          <p:nvPr/>
        </p:nvCxnSpPr>
        <p:spPr bwMode="auto">
          <a:xfrm>
            <a:off x="5213350" y="3308350"/>
            <a:ext cx="1231900" cy="138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8" name="AutoShape 54">
            <a:extLst>
              <a:ext uri="{FF2B5EF4-FFF2-40B4-BE49-F238E27FC236}">
                <a16:creationId xmlns:a16="http://schemas.microsoft.com/office/drawing/2014/main" xmlns="" id="{105BFA1F-4133-4C0D-B9E0-87B5E4863CCE}"/>
              </a:ext>
            </a:extLst>
          </p:cNvPr>
          <p:cNvCxnSpPr>
            <a:cxnSpLocks noChangeShapeType="1"/>
            <a:stCxn id="257030" idx="4"/>
            <a:endCxn id="257033" idx="1"/>
          </p:cNvCxnSpPr>
          <p:nvPr/>
        </p:nvCxnSpPr>
        <p:spPr bwMode="auto">
          <a:xfrm>
            <a:off x="5105400" y="3352800"/>
            <a:ext cx="806450" cy="233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79" name="AutoShape 55">
            <a:extLst>
              <a:ext uri="{FF2B5EF4-FFF2-40B4-BE49-F238E27FC236}">
                <a16:creationId xmlns:a16="http://schemas.microsoft.com/office/drawing/2014/main" xmlns="" id="{E94BFBF8-F715-499A-B8B6-EF301A68B792}"/>
              </a:ext>
            </a:extLst>
          </p:cNvPr>
          <p:cNvCxnSpPr>
            <a:cxnSpLocks noChangeShapeType="1"/>
            <a:stCxn id="257031" idx="2"/>
            <a:endCxn id="257032" idx="6"/>
          </p:cNvCxnSpPr>
          <p:nvPr/>
        </p:nvCxnSpPr>
        <p:spPr bwMode="auto">
          <a:xfrm flipH="1">
            <a:off x="6705600" y="3886200"/>
            <a:ext cx="14478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80" name="AutoShape 56">
            <a:extLst>
              <a:ext uri="{FF2B5EF4-FFF2-40B4-BE49-F238E27FC236}">
                <a16:creationId xmlns:a16="http://schemas.microsoft.com/office/drawing/2014/main" xmlns="" id="{30CF5C4C-080B-4633-B7CE-7D80440A242E}"/>
              </a:ext>
            </a:extLst>
          </p:cNvPr>
          <p:cNvCxnSpPr>
            <a:cxnSpLocks noChangeShapeType="1"/>
            <a:stCxn id="257028" idx="2"/>
            <a:endCxn id="257029" idx="7"/>
          </p:cNvCxnSpPr>
          <p:nvPr/>
        </p:nvCxnSpPr>
        <p:spPr bwMode="auto">
          <a:xfrm flipH="1">
            <a:off x="5213350" y="1600200"/>
            <a:ext cx="10350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081" name="AutoShape 57">
            <a:extLst>
              <a:ext uri="{FF2B5EF4-FFF2-40B4-BE49-F238E27FC236}">
                <a16:creationId xmlns:a16="http://schemas.microsoft.com/office/drawing/2014/main" xmlns="" id="{313DDFB3-0478-4841-A143-B1EC5945E495}"/>
              </a:ext>
            </a:extLst>
          </p:cNvPr>
          <p:cNvCxnSpPr>
            <a:cxnSpLocks noChangeShapeType="1"/>
            <a:stCxn id="257032" idx="4"/>
            <a:endCxn id="257033" idx="7"/>
          </p:cNvCxnSpPr>
          <p:nvPr/>
        </p:nvCxnSpPr>
        <p:spPr bwMode="auto">
          <a:xfrm flipH="1">
            <a:off x="6127750" y="4953000"/>
            <a:ext cx="425450" cy="730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nimBg="1"/>
      <p:bldP spid="257029" grpId="0" animBg="1"/>
      <p:bldP spid="257030" grpId="0" animBg="1"/>
      <p:bldP spid="257031" grpId="0" animBg="1"/>
      <p:bldP spid="257032" grpId="0" animBg="1"/>
      <p:bldP spid="2570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2C2B141D-E172-4D1A-BBF3-4033FE501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Interval Graph: Comparison</a:t>
            </a:r>
          </a:p>
        </p:txBody>
      </p:sp>
      <p:sp>
        <p:nvSpPr>
          <p:cNvPr id="16387" name="Oval 4">
            <a:extLst>
              <a:ext uri="{FF2B5EF4-FFF2-40B4-BE49-F238E27FC236}">
                <a16:creationId xmlns:a16="http://schemas.microsoft.com/office/drawing/2014/main" xmlns="" id="{F7F59AEE-DCD7-46FA-97A4-5541CE697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1430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Oval 5">
            <a:extLst>
              <a:ext uri="{FF2B5EF4-FFF2-40B4-BE49-F238E27FC236}">
                <a16:creationId xmlns:a16="http://schemas.microsoft.com/office/drawing/2014/main" xmlns="" id="{A007E87B-A718-4BA3-BC2C-A528F1F25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304800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6">
            <a:extLst>
              <a:ext uri="{FF2B5EF4-FFF2-40B4-BE49-F238E27FC236}">
                <a16:creationId xmlns:a16="http://schemas.microsoft.com/office/drawing/2014/main" xmlns="" id="{3BE9624C-3096-499B-864C-E7D6B6F3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7">
            <a:extLst>
              <a:ext uri="{FF2B5EF4-FFF2-40B4-BE49-F238E27FC236}">
                <a16:creationId xmlns:a16="http://schemas.microsoft.com/office/drawing/2014/main" xmlns="" id="{BC71D653-0A10-486F-A220-C7CC47B3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1242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8">
            <a:extLst>
              <a:ext uri="{FF2B5EF4-FFF2-40B4-BE49-F238E27FC236}">
                <a16:creationId xmlns:a16="http://schemas.microsoft.com/office/drawing/2014/main" xmlns="" id="{BA62B493-08A2-4A6D-AF2F-5E1DC472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0386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9">
            <a:extLst>
              <a:ext uri="{FF2B5EF4-FFF2-40B4-BE49-F238E27FC236}">
                <a16:creationId xmlns:a16="http://schemas.microsoft.com/office/drawing/2014/main" xmlns="" id="{C9728BFA-554F-4D1D-B13F-1BA8A6F6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257800"/>
            <a:ext cx="304800" cy="30480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393" name="AutoShape 10">
            <a:extLst>
              <a:ext uri="{FF2B5EF4-FFF2-40B4-BE49-F238E27FC236}">
                <a16:creationId xmlns:a16="http://schemas.microsoft.com/office/drawing/2014/main" xmlns="" id="{1171F291-11DF-476B-8ADC-351BF7A3C7B9}"/>
              </a:ext>
            </a:extLst>
          </p:cNvPr>
          <p:cNvCxnSpPr>
            <a:cxnSpLocks noChangeShapeType="1"/>
            <a:stCxn id="16387" idx="3"/>
            <a:endCxn id="16389" idx="7"/>
          </p:cNvCxnSpPr>
          <p:nvPr/>
        </p:nvCxnSpPr>
        <p:spPr bwMode="auto">
          <a:xfrm flipH="1">
            <a:off x="5594350" y="1403350"/>
            <a:ext cx="1155700" cy="130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4" name="AutoShape 11">
            <a:extLst>
              <a:ext uri="{FF2B5EF4-FFF2-40B4-BE49-F238E27FC236}">
                <a16:creationId xmlns:a16="http://schemas.microsoft.com/office/drawing/2014/main" xmlns="" id="{886DFBEF-0C97-431C-9163-74BA4F64AB89}"/>
              </a:ext>
            </a:extLst>
          </p:cNvPr>
          <p:cNvCxnSpPr>
            <a:cxnSpLocks noChangeShapeType="1"/>
            <a:stCxn id="16387" idx="5"/>
            <a:endCxn id="16390" idx="1"/>
          </p:cNvCxnSpPr>
          <p:nvPr/>
        </p:nvCxnSpPr>
        <p:spPr bwMode="auto">
          <a:xfrm>
            <a:off x="6965950" y="1403350"/>
            <a:ext cx="1308100" cy="176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5" name="AutoShape 12">
            <a:extLst>
              <a:ext uri="{FF2B5EF4-FFF2-40B4-BE49-F238E27FC236}">
                <a16:creationId xmlns:a16="http://schemas.microsoft.com/office/drawing/2014/main" xmlns="" id="{A27B3A7B-3506-4FF1-944B-392005975E5C}"/>
              </a:ext>
            </a:extLst>
          </p:cNvPr>
          <p:cNvCxnSpPr>
            <a:cxnSpLocks noChangeShapeType="1"/>
            <a:stCxn id="16387" idx="4"/>
            <a:endCxn id="16391" idx="0"/>
          </p:cNvCxnSpPr>
          <p:nvPr/>
        </p:nvCxnSpPr>
        <p:spPr bwMode="auto">
          <a:xfrm>
            <a:off x="6858000" y="1447800"/>
            <a:ext cx="76200" cy="259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6" name="AutoShape 13">
            <a:extLst>
              <a:ext uri="{FF2B5EF4-FFF2-40B4-BE49-F238E27FC236}">
                <a16:creationId xmlns:a16="http://schemas.microsoft.com/office/drawing/2014/main" xmlns="" id="{8B8EF429-1859-41E8-BFCD-BA9FA69953FE}"/>
              </a:ext>
            </a:extLst>
          </p:cNvPr>
          <p:cNvCxnSpPr>
            <a:cxnSpLocks noChangeShapeType="1"/>
            <a:stCxn id="16388" idx="4"/>
            <a:endCxn id="16389" idx="0"/>
          </p:cNvCxnSpPr>
          <p:nvPr/>
        </p:nvCxnSpPr>
        <p:spPr bwMode="auto">
          <a:xfrm>
            <a:off x="5486400" y="2209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AutoShape 14">
            <a:extLst>
              <a:ext uri="{FF2B5EF4-FFF2-40B4-BE49-F238E27FC236}">
                <a16:creationId xmlns:a16="http://schemas.microsoft.com/office/drawing/2014/main" xmlns="" id="{FE71A13F-9B0E-422A-AD28-828ABCF0DD0A}"/>
              </a:ext>
            </a:extLst>
          </p:cNvPr>
          <p:cNvCxnSpPr>
            <a:cxnSpLocks noChangeShapeType="1"/>
            <a:stCxn id="16389" idx="5"/>
            <a:endCxn id="16391" idx="1"/>
          </p:cNvCxnSpPr>
          <p:nvPr/>
        </p:nvCxnSpPr>
        <p:spPr bwMode="auto">
          <a:xfrm>
            <a:off x="5594350" y="2927350"/>
            <a:ext cx="1231900" cy="1155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AutoShape 15">
            <a:extLst>
              <a:ext uri="{FF2B5EF4-FFF2-40B4-BE49-F238E27FC236}">
                <a16:creationId xmlns:a16="http://schemas.microsoft.com/office/drawing/2014/main" xmlns="" id="{F9384D24-D131-4BEC-BA89-A60D2BB7EA6D}"/>
              </a:ext>
            </a:extLst>
          </p:cNvPr>
          <p:cNvCxnSpPr>
            <a:cxnSpLocks noChangeShapeType="1"/>
            <a:stCxn id="16389" idx="4"/>
            <a:endCxn id="16392" idx="1"/>
          </p:cNvCxnSpPr>
          <p:nvPr/>
        </p:nvCxnSpPr>
        <p:spPr bwMode="auto">
          <a:xfrm>
            <a:off x="5486400" y="2971800"/>
            <a:ext cx="806450" cy="2330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AutoShape 16">
            <a:extLst>
              <a:ext uri="{FF2B5EF4-FFF2-40B4-BE49-F238E27FC236}">
                <a16:creationId xmlns:a16="http://schemas.microsoft.com/office/drawing/2014/main" xmlns="" id="{A710AA3E-2533-41F7-8258-FF7ACC216D21}"/>
              </a:ext>
            </a:extLst>
          </p:cNvPr>
          <p:cNvCxnSpPr>
            <a:cxnSpLocks noChangeShapeType="1"/>
            <a:stCxn id="16390" idx="2"/>
            <a:endCxn id="16391" idx="6"/>
          </p:cNvCxnSpPr>
          <p:nvPr/>
        </p:nvCxnSpPr>
        <p:spPr bwMode="auto">
          <a:xfrm flipH="1">
            <a:off x="7086600" y="3276600"/>
            <a:ext cx="11430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0" name="AutoShape 17">
            <a:extLst>
              <a:ext uri="{FF2B5EF4-FFF2-40B4-BE49-F238E27FC236}">
                <a16:creationId xmlns:a16="http://schemas.microsoft.com/office/drawing/2014/main" xmlns="" id="{787BF415-44B2-4CF7-8C1B-6D992EA5C005}"/>
              </a:ext>
            </a:extLst>
          </p:cNvPr>
          <p:cNvCxnSpPr>
            <a:cxnSpLocks noChangeShapeType="1"/>
            <a:stCxn id="16387" idx="2"/>
            <a:endCxn id="16388" idx="7"/>
          </p:cNvCxnSpPr>
          <p:nvPr/>
        </p:nvCxnSpPr>
        <p:spPr bwMode="auto">
          <a:xfrm flipH="1">
            <a:off x="5594350" y="1295400"/>
            <a:ext cx="111125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1" name="AutoShape 18">
            <a:extLst>
              <a:ext uri="{FF2B5EF4-FFF2-40B4-BE49-F238E27FC236}">
                <a16:creationId xmlns:a16="http://schemas.microsoft.com/office/drawing/2014/main" xmlns="" id="{96EECF87-ECB7-4629-8C11-B2D19717B069}"/>
              </a:ext>
            </a:extLst>
          </p:cNvPr>
          <p:cNvCxnSpPr>
            <a:cxnSpLocks noChangeShapeType="1"/>
            <a:stCxn id="16391" idx="4"/>
            <a:endCxn id="16392" idx="7"/>
          </p:cNvCxnSpPr>
          <p:nvPr/>
        </p:nvCxnSpPr>
        <p:spPr bwMode="auto">
          <a:xfrm flipH="1">
            <a:off x="6508750" y="4343400"/>
            <a:ext cx="425450" cy="958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2" name="Oval 19">
            <a:extLst>
              <a:ext uri="{FF2B5EF4-FFF2-40B4-BE49-F238E27FC236}">
                <a16:creationId xmlns:a16="http://schemas.microsoft.com/office/drawing/2014/main" xmlns="" id="{77F45B29-965D-425C-9CC5-1E310A5B7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9540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Oval 20">
            <a:extLst>
              <a:ext uri="{FF2B5EF4-FFF2-40B4-BE49-F238E27FC236}">
                <a16:creationId xmlns:a16="http://schemas.microsoft.com/office/drawing/2014/main" xmlns="" id="{17C943D1-9A66-4039-A31F-E22156AE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9800"/>
            <a:ext cx="304800" cy="3048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Oval 21">
            <a:extLst>
              <a:ext uri="{FF2B5EF4-FFF2-40B4-BE49-F238E27FC236}">
                <a16:creationId xmlns:a16="http://schemas.microsoft.com/office/drawing/2014/main" xmlns="" id="{E3248366-9D67-48FD-BEEE-C1ED23E6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Oval 22">
            <a:extLst>
              <a:ext uri="{FF2B5EF4-FFF2-40B4-BE49-F238E27FC236}">
                <a16:creationId xmlns:a16="http://schemas.microsoft.com/office/drawing/2014/main" xmlns="" id="{E09709FC-7492-4FDD-8378-07BDA6E8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76600"/>
            <a:ext cx="304800" cy="3048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Oval 23">
            <a:extLst>
              <a:ext uri="{FF2B5EF4-FFF2-40B4-BE49-F238E27FC236}">
                <a16:creationId xmlns:a16="http://schemas.microsoft.com/office/drawing/2014/main" xmlns="" id="{DB818739-0DEC-44F7-BE47-049B1D53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1910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7" name="Oval 24">
            <a:extLst>
              <a:ext uri="{FF2B5EF4-FFF2-40B4-BE49-F238E27FC236}">
                <a16:creationId xmlns:a16="http://schemas.microsoft.com/office/drawing/2014/main" xmlns="" id="{832A203B-55BC-403B-A931-F91486172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04800" cy="30480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408" name="AutoShape 25">
            <a:extLst>
              <a:ext uri="{FF2B5EF4-FFF2-40B4-BE49-F238E27FC236}">
                <a16:creationId xmlns:a16="http://schemas.microsoft.com/office/drawing/2014/main" xmlns="" id="{E5AC3598-15B2-444A-84B8-426A60037BF9}"/>
              </a:ext>
            </a:extLst>
          </p:cNvPr>
          <p:cNvCxnSpPr>
            <a:cxnSpLocks noChangeShapeType="1"/>
            <a:stCxn id="16402" idx="4"/>
            <a:endCxn id="16406" idx="0"/>
          </p:cNvCxnSpPr>
          <p:nvPr/>
        </p:nvCxnSpPr>
        <p:spPr bwMode="auto">
          <a:xfrm>
            <a:off x="2514600" y="1600200"/>
            <a:ext cx="0" cy="2590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9" name="AutoShape 26">
            <a:extLst>
              <a:ext uri="{FF2B5EF4-FFF2-40B4-BE49-F238E27FC236}">
                <a16:creationId xmlns:a16="http://schemas.microsoft.com/office/drawing/2014/main" xmlns="" id="{83514160-E5AE-457A-B6B4-B5D47781865C}"/>
              </a:ext>
            </a:extLst>
          </p:cNvPr>
          <p:cNvCxnSpPr>
            <a:cxnSpLocks noChangeShapeType="1"/>
            <a:stCxn id="16402" idx="2"/>
            <a:endCxn id="16403" idx="7"/>
          </p:cNvCxnSpPr>
          <p:nvPr/>
        </p:nvCxnSpPr>
        <p:spPr bwMode="auto">
          <a:xfrm flipH="1">
            <a:off x="1098550" y="1447800"/>
            <a:ext cx="126365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0" name="AutoShape 27">
            <a:extLst>
              <a:ext uri="{FF2B5EF4-FFF2-40B4-BE49-F238E27FC236}">
                <a16:creationId xmlns:a16="http://schemas.microsoft.com/office/drawing/2014/main" xmlns="" id="{015BD079-7EEC-48BC-A68C-294F636AED23}"/>
              </a:ext>
            </a:extLst>
          </p:cNvPr>
          <p:cNvCxnSpPr>
            <a:cxnSpLocks noChangeShapeType="1"/>
            <a:stCxn id="16402" idx="3"/>
            <a:endCxn id="16404" idx="0"/>
          </p:cNvCxnSpPr>
          <p:nvPr/>
        </p:nvCxnSpPr>
        <p:spPr bwMode="auto">
          <a:xfrm flipH="1">
            <a:off x="990600" y="1555750"/>
            <a:ext cx="1416050" cy="1492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1" name="AutoShape 28">
            <a:extLst>
              <a:ext uri="{FF2B5EF4-FFF2-40B4-BE49-F238E27FC236}">
                <a16:creationId xmlns:a16="http://schemas.microsoft.com/office/drawing/2014/main" xmlns="" id="{9A5D9A24-3B3F-4140-BF15-38D1CB360E58}"/>
              </a:ext>
            </a:extLst>
          </p:cNvPr>
          <p:cNvCxnSpPr>
            <a:cxnSpLocks noChangeShapeType="1"/>
            <a:stCxn id="16407" idx="6"/>
            <a:endCxn id="16405" idx="4"/>
          </p:cNvCxnSpPr>
          <p:nvPr/>
        </p:nvCxnSpPr>
        <p:spPr bwMode="auto">
          <a:xfrm flipV="1">
            <a:off x="1981200" y="3581400"/>
            <a:ext cx="213360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2" name="Text Box 29">
            <a:extLst>
              <a:ext uri="{FF2B5EF4-FFF2-40B4-BE49-F238E27FC236}">
                <a16:creationId xmlns:a16="http://schemas.microsoft.com/office/drawing/2014/main" xmlns="" id="{22A4B4D0-6EB2-4323-9524-AC2E2CCC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65775"/>
            <a:ext cx="2220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/>
              <a:t>Linear genome</a:t>
            </a:r>
          </a:p>
        </p:txBody>
      </p:sp>
      <p:sp>
        <p:nvSpPr>
          <p:cNvPr id="16413" name="Text Box 30">
            <a:extLst>
              <a:ext uri="{FF2B5EF4-FFF2-40B4-BE49-F238E27FC236}">
                <a16:creationId xmlns:a16="http://schemas.microsoft.com/office/drawing/2014/main" xmlns="" id="{371B258B-2252-4DF2-A6E6-679C47A9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5775"/>
            <a:ext cx="267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/>
              <a:t>Branched genome</a:t>
            </a:r>
          </a:p>
        </p:txBody>
      </p:sp>
      <p:cxnSp>
        <p:nvCxnSpPr>
          <p:cNvPr id="16414" name="AutoShape 31">
            <a:extLst>
              <a:ext uri="{FF2B5EF4-FFF2-40B4-BE49-F238E27FC236}">
                <a16:creationId xmlns:a16="http://schemas.microsoft.com/office/drawing/2014/main" xmlns="" id="{652756A4-E5A5-47B9-9F49-D3F3BC99E684}"/>
              </a:ext>
            </a:extLst>
          </p:cNvPr>
          <p:cNvCxnSpPr>
            <a:cxnSpLocks noChangeShapeType="1"/>
            <a:stCxn id="16405" idx="2"/>
            <a:endCxn id="16406" idx="6"/>
          </p:cNvCxnSpPr>
          <p:nvPr/>
        </p:nvCxnSpPr>
        <p:spPr bwMode="auto">
          <a:xfrm flipH="1">
            <a:off x="2667000" y="3429000"/>
            <a:ext cx="1295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AutoShape 32">
            <a:extLst>
              <a:ext uri="{FF2B5EF4-FFF2-40B4-BE49-F238E27FC236}">
                <a16:creationId xmlns:a16="http://schemas.microsoft.com/office/drawing/2014/main" xmlns="" id="{F45B83BD-F9AA-463C-8476-C4C160F2B5C4}"/>
              </a:ext>
            </a:extLst>
          </p:cNvPr>
          <p:cNvCxnSpPr>
            <a:cxnSpLocks noChangeShapeType="1"/>
            <a:stCxn id="16402" idx="5"/>
            <a:endCxn id="16405" idx="1"/>
          </p:cNvCxnSpPr>
          <p:nvPr/>
        </p:nvCxnSpPr>
        <p:spPr bwMode="auto">
          <a:xfrm>
            <a:off x="2622550" y="1555750"/>
            <a:ext cx="1384300" cy="176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AutoShape 33">
            <a:extLst>
              <a:ext uri="{FF2B5EF4-FFF2-40B4-BE49-F238E27FC236}">
                <a16:creationId xmlns:a16="http://schemas.microsoft.com/office/drawing/2014/main" xmlns="" id="{75741227-AE61-4448-974C-A72C59B30673}"/>
              </a:ext>
            </a:extLst>
          </p:cNvPr>
          <p:cNvCxnSpPr>
            <a:cxnSpLocks noChangeShapeType="1"/>
            <a:endCxn id="16407" idx="7"/>
          </p:cNvCxnSpPr>
          <p:nvPr/>
        </p:nvCxnSpPr>
        <p:spPr bwMode="auto">
          <a:xfrm flipH="1">
            <a:off x="1936750" y="4495800"/>
            <a:ext cx="501650" cy="882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050C0882-9222-436D-B74B-F46EFDA86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DNA Sequencing: History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D90E3C32-5010-4B58-971B-318144052F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i="1" dirty="0"/>
              <a:t>Sanger method</a:t>
            </a:r>
            <a:r>
              <a:rPr lang="en-US" altLang="en-US" sz="2800" dirty="0"/>
              <a:t> (1977): labeled </a:t>
            </a:r>
            <a:r>
              <a:rPr lang="en-US" altLang="en-US" sz="2800" dirty="0" err="1"/>
              <a:t>ddNTPs</a:t>
            </a:r>
            <a:r>
              <a:rPr lang="en-US" altLang="en-US" sz="2800" dirty="0"/>
              <a:t> terminate DNA copying at random points</a:t>
            </a:r>
          </a:p>
        </p:txBody>
      </p:sp>
      <p:pic>
        <p:nvPicPr>
          <p:cNvPr id="17412" name="Object 11" descr="npo000009">
            <a:extLst>
              <a:ext uri="{FF2B5EF4-FFF2-40B4-BE49-F238E27FC236}">
                <a16:creationId xmlns:a16="http://schemas.microsoft.com/office/drawing/2014/main" xmlns="" id="{502D4007-58B9-40EB-88FC-3B44B581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5668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7">
            <a:extLst>
              <a:ext uri="{FF2B5EF4-FFF2-40B4-BE49-F238E27FC236}">
                <a16:creationId xmlns:a16="http://schemas.microsoft.com/office/drawing/2014/main" xmlns="" id="{12B9B621-AF90-44A3-AACE-21DBE7F0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4343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400"/>
              <a:t>Both methods generate  labeled fragments of varying lengths that are further electrophoresed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xmlns="" id="{C4B00222-F39D-4858-A396-415C8FD3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95400"/>
            <a:ext cx="4648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 Gilbert method</a:t>
            </a:r>
            <a:r>
              <a:rPr lang="en-US" altLang="en-US" sz="2800" b="0" i="0"/>
              <a:t> (1977):</a:t>
            </a:r>
          </a:p>
          <a:p>
            <a:pPr eaLnBrk="1" hangingPunct="1">
              <a:buFontTx/>
              <a:buNone/>
            </a:pPr>
            <a:r>
              <a:rPr lang="en-US" altLang="en-US" sz="2800" b="0" i="0"/>
              <a:t>   chemical method to cleave DNA at specific points (G, G+A, T+C, C)</a:t>
            </a:r>
          </a:p>
          <a:p>
            <a:pPr eaLnBrk="1" hangingPunct="1"/>
            <a:endParaRPr lang="en-US" altLang="en-US" sz="2800" b="0" i="0"/>
          </a:p>
        </p:txBody>
      </p:sp>
      <p:pic>
        <p:nvPicPr>
          <p:cNvPr id="17415" name="Object 7" descr="npo000007">
            <a:extLst>
              <a:ext uri="{FF2B5EF4-FFF2-40B4-BE49-F238E27FC236}">
                <a16:creationId xmlns:a16="http://schemas.microsoft.com/office/drawing/2014/main" xmlns="" id="{E68DF135-B790-4490-B5DD-117E49771F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3581400"/>
            <a:ext cx="1566863" cy="220980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FCD88A9E-9217-4E88-AE6B-78A6003D7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altLang="en-US" dirty="0"/>
              <a:t>Sanger Method: Generating Reads</a:t>
            </a:r>
          </a:p>
        </p:txBody>
      </p:sp>
      <p:pic>
        <p:nvPicPr>
          <p:cNvPr id="18435" name="Picture 3" descr="npo000015">
            <a:extLst>
              <a:ext uri="{FF2B5EF4-FFF2-40B4-BE49-F238E27FC236}">
                <a16:creationId xmlns:a16="http://schemas.microsoft.com/office/drawing/2014/main" xmlns="" id="{86CABF2D-E591-4DDD-BCAC-F76C4DCB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295400"/>
            <a:ext cx="5857875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50326C04-DC46-44C9-97C3-C6DB131D4D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14600"/>
            <a:ext cx="3028950" cy="3810000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2000" dirty="0"/>
              <a:t>Start at primer	 (restriction site)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2000" dirty="0"/>
              <a:t>Grow DNA chain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2000" dirty="0"/>
              <a:t>Include </a:t>
            </a:r>
            <a:r>
              <a:rPr lang="en-US" altLang="en-US" sz="2000" dirty="0" err="1"/>
              <a:t>ddNTPs</a:t>
            </a:r>
            <a:r>
              <a:rPr lang="en-US" altLang="en-US" sz="2000" dirty="0"/>
              <a:t> 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2000" dirty="0"/>
              <a:t>Stops reaction at all possible points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2000" dirty="0"/>
              <a:t>Separate products by length, using gel electrophoresis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xmlns="" id="{393D8CFE-FA92-4DB6-88A6-CC4A7DE66D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447800"/>
            <a:ext cx="990600" cy="914400"/>
            <a:chOff x="4540" y="1990"/>
            <a:chExt cx="722" cy="683"/>
          </a:xfrm>
        </p:grpSpPr>
        <p:sp>
          <p:nvSpPr>
            <p:cNvPr id="18438" name="Oval 6">
              <a:extLst>
                <a:ext uri="{FF2B5EF4-FFF2-40B4-BE49-F238E27FC236}">
                  <a16:creationId xmlns:a16="http://schemas.microsoft.com/office/drawing/2014/main" xmlns="" id="{3E850E21-B095-44F8-B59F-EDDCF6CA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996"/>
              <a:ext cx="722" cy="67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xmlns="" id="{D516CA16-F0AD-4BBC-B95D-0E067F21F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990"/>
              <a:ext cx="519" cy="137"/>
            </a:xfrm>
            <a:custGeom>
              <a:avLst/>
              <a:gdLst>
                <a:gd name="T0" fmla="*/ 0 w 519"/>
                <a:gd name="T1" fmla="*/ 137 h 137"/>
                <a:gd name="T2" fmla="*/ 89 w 519"/>
                <a:gd name="T3" fmla="*/ 55 h 137"/>
                <a:gd name="T4" fmla="*/ 216 w 519"/>
                <a:gd name="T5" fmla="*/ 10 h 137"/>
                <a:gd name="T6" fmla="*/ 329 w 519"/>
                <a:gd name="T7" fmla="*/ 4 h 137"/>
                <a:gd name="T8" fmla="*/ 437 w 519"/>
                <a:gd name="T9" fmla="*/ 36 h 137"/>
                <a:gd name="T10" fmla="*/ 519 w 519"/>
                <a:gd name="T11" fmla="*/ 8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9" h="137">
                  <a:moveTo>
                    <a:pt x="0" y="137"/>
                  </a:moveTo>
                  <a:cubicBezTo>
                    <a:pt x="26" y="106"/>
                    <a:pt x="53" y="76"/>
                    <a:pt x="89" y="55"/>
                  </a:cubicBezTo>
                  <a:cubicBezTo>
                    <a:pt x="125" y="34"/>
                    <a:pt x="176" y="18"/>
                    <a:pt x="216" y="10"/>
                  </a:cubicBezTo>
                  <a:cubicBezTo>
                    <a:pt x="256" y="2"/>
                    <a:pt x="292" y="0"/>
                    <a:pt x="329" y="4"/>
                  </a:cubicBezTo>
                  <a:cubicBezTo>
                    <a:pt x="366" y="8"/>
                    <a:pt x="405" y="23"/>
                    <a:pt x="437" y="36"/>
                  </a:cubicBezTo>
                  <a:cubicBezTo>
                    <a:pt x="469" y="49"/>
                    <a:pt x="494" y="64"/>
                    <a:pt x="519" y="80"/>
                  </a:cubicBezTo>
                </a:path>
              </a:pathLst>
            </a:custGeom>
            <a:noFill/>
            <a:ln w="38100" cap="flat" cmpd="sng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xmlns="" id="{E3A52D14-7906-4FC4-A7F6-26F631A74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120"/>
              <a:ext cx="31" cy="45"/>
            </a:xfrm>
            <a:custGeom>
              <a:avLst/>
              <a:gdLst>
                <a:gd name="T0" fmla="*/ 31 w 31"/>
                <a:gd name="T1" fmla="*/ 0 h 45"/>
                <a:gd name="T2" fmla="*/ 0 w 31"/>
                <a:gd name="T3" fmla="*/ 4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45">
                  <a:moveTo>
                    <a:pt x="31" y="0"/>
                  </a:moveTo>
                  <a:cubicBezTo>
                    <a:pt x="31" y="0"/>
                    <a:pt x="15" y="22"/>
                    <a:pt x="0" y="45"/>
                  </a:cubicBezTo>
                </a:path>
              </a:pathLst>
            </a:custGeom>
            <a:noFill/>
            <a:ln w="317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Freeform 9">
              <a:extLst>
                <a:ext uri="{FF2B5EF4-FFF2-40B4-BE49-F238E27FC236}">
                  <a16:creationId xmlns:a16="http://schemas.microsoft.com/office/drawing/2014/main" xmlns="" id="{90E56C40-2E62-43CB-A858-95AB5ACBA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" y="2076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38 w 38"/>
                <a:gd name="T3" fmla="*/ 32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0" y="0"/>
                  </a:moveTo>
                  <a:cubicBezTo>
                    <a:pt x="0" y="0"/>
                    <a:pt x="19" y="16"/>
                    <a:pt x="38" y="32"/>
                  </a:cubicBezTo>
                </a:path>
              </a:pathLst>
            </a:custGeom>
            <a:noFill/>
            <a:ln w="317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EBC01B57-2FB9-417E-A5AF-D8010C74C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DNA Sequencing (Shotgun)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0EAD39A6-B715-4838-90A4-A0257DBD7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Shear DNA into millions of small fragments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Read 500 – 700 nucleotides at a time from the small fragments (by </a:t>
            </a:r>
            <a:r>
              <a:rPr lang="en-US" altLang="en-US" i="1" dirty="0"/>
              <a:t>e.g</a:t>
            </a:r>
            <a:r>
              <a:rPr lang="en-US" altLang="en-US" dirty="0"/>
              <a:t>. Sanger method)</a:t>
            </a:r>
          </a:p>
        </p:txBody>
      </p:sp>
      <p:pic>
        <p:nvPicPr>
          <p:cNvPr id="19460" name="Picture 4" descr="npo00000b">
            <a:extLst>
              <a:ext uri="{FF2B5EF4-FFF2-40B4-BE49-F238E27FC236}">
                <a16:creationId xmlns:a16="http://schemas.microsoft.com/office/drawing/2014/main" xmlns="" id="{38D98D2F-795F-4E51-AB8E-FF240D094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489075"/>
            <a:ext cx="38989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97810F7-279A-4225-8A9C-8CADBA654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Fragment (or Genome) Assembly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D78F453A-EBAC-4ABD-8235-15D9D48A5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u="sng" dirty="0"/>
              <a:t>Computational Challenge</a:t>
            </a:r>
            <a:r>
              <a:rPr lang="en-US" altLang="en-US" b="1" dirty="0"/>
              <a:t>: </a:t>
            </a:r>
            <a:r>
              <a:rPr lang="en-US" altLang="en-US" dirty="0"/>
              <a:t>Assemble individual short fragments (reads) into a single genomic sequence (“superstring”)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Until late 1990s, the shotgun fragment assembly of human genome was viewed as an intractable problem  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16F6B169-73DD-4722-9A44-0F837EC34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Shortest Superstring Problem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A3DEF270-6E5D-472C-AB0E-CE115F98F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Problem:</a:t>
            </a:r>
            <a:r>
              <a:rPr lang="en-US" altLang="en-US" dirty="0"/>
              <a:t> Given a set of strings, find a shortest string that contains all of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Input</a:t>
            </a:r>
            <a:r>
              <a:rPr lang="en-US" altLang="en-US" dirty="0"/>
              <a:t>:  Strings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s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,….,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n</a:t>
            </a:r>
            <a:endParaRPr lang="en-US" altLang="en-US" i="1" dirty="0"/>
          </a:p>
          <a:p>
            <a:pPr eaLnBrk="1" hangingPunct="1">
              <a:lnSpc>
                <a:spcPct val="80000"/>
              </a:lnSpc>
            </a:pPr>
            <a:r>
              <a:rPr lang="en-US" altLang="en-US" u="sng" dirty="0"/>
              <a:t>Output</a:t>
            </a:r>
            <a:r>
              <a:rPr lang="en-US" altLang="en-US" dirty="0"/>
              <a:t>:  A string </a:t>
            </a:r>
            <a:r>
              <a:rPr lang="en-US" altLang="en-US" i="1" dirty="0"/>
              <a:t>s</a:t>
            </a:r>
            <a:r>
              <a:rPr lang="en-US" altLang="en-US" dirty="0"/>
              <a:t> that contains all strings 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   s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, s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,….,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as substrings, such that the length of </a:t>
            </a:r>
            <a:r>
              <a:rPr lang="en-US" altLang="en-US" i="1" dirty="0"/>
              <a:t>s</a:t>
            </a:r>
            <a:r>
              <a:rPr lang="en-US" altLang="en-US" dirty="0"/>
              <a:t> is minimized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5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Complexity:</a:t>
            </a:r>
            <a:r>
              <a:rPr lang="en-US" altLang="en-US" sz="2800" dirty="0"/>
              <a:t>  NP–hard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/>
              <a:t>Note:</a:t>
            </a:r>
            <a:r>
              <a:rPr lang="en-US" altLang="en-US" sz="2800" dirty="0"/>
              <a:t>  this formulation does not take into account sequencing errors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FF25CAEA-D676-40DF-8AE9-884BFF818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47F7B6C0-08B0-4477-988C-0F793F2FB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CCCCFF"/>
                </a:solidFill>
              </a:rPr>
              <a:t>Introduction to Graph Theory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Eulerian &amp; Hamiltonian Cycle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Benzer</a:t>
            </a:r>
            <a:r>
              <a:rPr lang="en-US" altLang="en-US" dirty="0"/>
              <a:t> Experiment and Interval Graphs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DNA Sequencing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Shortest Superstring &amp; Traveling Salesman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Sequencing by Hybridization and </a:t>
            </a:r>
            <a:r>
              <a:rPr lang="en-US" altLang="en-US" i="1" dirty="0"/>
              <a:t>de Bruijn </a:t>
            </a:r>
            <a:r>
              <a:rPr lang="en-US" altLang="en-US" dirty="0"/>
              <a:t>Graphs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Fragment Assembly and Repeats in DNA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Fragment Assembly Algorithms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24EBD70-90F1-4C19-A3CB-580E49490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Shortest Superstring Problem: Example</a:t>
            </a:r>
          </a:p>
        </p:txBody>
      </p:sp>
      <p:pic>
        <p:nvPicPr>
          <p:cNvPr id="22531" name="Picture 4" descr="npo00000c">
            <a:extLst>
              <a:ext uri="{FF2B5EF4-FFF2-40B4-BE49-F238E27FC236}">
                <a16:creationId xmlns:a16="http://schemas.microsoft.com/office/drawing/2014/main" xmlns="" id="{7AF28624-9BE2-47F0-86F5-0C98A994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724400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140A47B3-E168-49EA-B73A-021D79F7B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Reducing SSP to TSP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201A3662-05E3-478C-99C7-B02C3E582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Define </a:t>
            </a:r>
            <a:r>
              <a:rPr lang="en-US" altLang="en-US" sz="2300" i="1" dirty="0"/>
              <a:t>overlap(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i</a:t>
            </a:r>
            <a:r>
              <a:rPr lang="en-US" altLang="en-US" sz="2300" i="1" dirty="0"/>
              <a:t>,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j</a:t>
            </a:r>
            <a:r>
              <a:rPr lang="en-US" altLang="en-US" sz="2300" i="1" baseline="-25000" dirty="0"/>
              <a:t> </a:t>
            </a:r>
            <a:r>
              <a:rPr lang="en-US" altLang="en-US" sz="2300" i="1" dirty="0"/>
              <a:t>)</a:t>
            </a:r>
            <a:r>
              <a:rPr lang="en-US" altLang="en-US" sz="2300" dirty="0"/>
              <a:t> as the length of the longest (proper) prefix of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j</a:t>
            </a:r>
            <a:r>
              <a:rPr lang="en-US" altLang="en-US" sz="2300" dirty="0"/>
              <a:t> that matches a suffix of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i</a:t>
            </a:r>
            <a:r>
              <a:rPr lang="en-US" altLang="en-US" sz="23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</a:t>
            </a:r>
            <a:r>
              <a:rPr lang="en-US" altLang="en-US" sz="2300" dirty="0" err="1"/>
              <a:t>aaaggcatcaaatctaaaggcatc</a:t>
            </a:r>
            <a:r>
              <a:rPr lang="en-US" altLang="en-US" sz="2300" dirty="0" err="1">
                <a:solidFill>
                  <a:srgbClr val="FF0000"/>
                </a:solidFill>
              </a:rPr>
              <a:t>aaa</a:t>
            </a:r>
            <a:endParaRPr lang="en-US" altLang="en-US" sz="23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                                           </a:t>
            </a:r>
            <a:r>
              <a:rPr lang="en-US" altLang="en-US" sz="2300" dirty="0" err="1">
                <a:solidFill>
                  <a:srgbClr val="FF0000"/>
                </a:solidFill>
              </a:rPr>
              <a:t>aaa</a:t>
            </a:r>
            <a:r>
              <a:rPr lang="en-US" altLang="en-US" sz="2300" dirty="0" err="1"/>
              <a:t>ggcatcaaatctaaaggcatcaaa</a:t>
            </a:r>
            <a:endParaRPr lang="en-US" altLang="en-US" sz="23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                          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xmlns="" id="{2ADF9CDB-78D1-41E2-9A5E-1037B511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What is </a:t>
            </a:r>
            <a:r>
              <a:rPr lang="en-US" altLang="en-US" b="0"/>
              <a:t>overlap ( s</a:t>
            </a:r>
            <a:r>
              <a:rPr lang="en-US" altLang="en-US" b="0" baseline="-25000"/>
              <a:t>i</a:t>
            </a:r>
            <a:r>
              <a:rPr lang="en-US" altLang="en-US" b="0"/>
              <a:t>, s</a:t>
            </a:r>
            <a:r>
              <a:rPr lang="en-US" altLang="en-US" b="0" baseline="-25000"/>
              <a:t>j</a:t>
            </a:r>
            <a:r>
              <a:rPr lang="en-US" altLang="en-US" b="0"/>
              <a:t> )</a:t>
            </a:r>
            <a:r>
              <a:rPr lang="en-US" altLang="en-US"/>
              <a:t> for these strings?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2ECA42FD-7F93-40FC-9787-5F2674688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Reducing SSP to TSP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C2E75A4B-A400-4271-8165-03A296051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/>
              <a:t>Define </a:t>
            </a:r>
            <a:r>
              <a:rPr lang="en-US" altLang="en-US" sz="2300" i="1" dirty="0"/>
              <a:t>overlap(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i</a:t>
            </a:r>
            <a:r>
              <a:rPr lang="en-US" altLang="en-US" sz="2300" i="1" dirty="0"/>
              <a:t>,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j</a:t>
            </a:r>
            <a:r>
              <a:rPr lang="en-US" altLang="en-US" sz="2300" i="1" baseline="-25000" dirty="0"/>
              <a:t> </a:t>
            </a:r>
            <a:r>
              <a:rPr lang="en-US" altLang="en-US" sz="2300" i="1" dirty="0"/>
              <a:t>)</a:t>
            </a:r>
            <a:r>
              <a:rPr lang="en-US" altLang="en-US" sz="2300" dirty="0"/>
              <a:t> as the length of the longest (proper) prefix of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j</a:t>
            </a:r>
            <a:r>
              <a:rPr lang="en-US" altLang="en-US" sz="2300" dirty="0"/>
              <a:t> that matches a suffix of </a:t>
            </a:r>
            <a:r>
              <a:rPr lang="en-US" altLang="en-US" sz="2300" i="1" dirty="0" err="1"/>
              <a:t>s</a:t>
            </a:r>
            <a:r>
              <a:rPr lang="en-US" altLang="en-US" sz="2300" i="1" baseline="-25000" dirty="0" err="1"/>
              <a:t>i</a:t>
            </a:r>
            <a:r>
              <a:rPr lang="en-US" altLang="en-US" sz="2300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</a:t>
            </a:r>
            <a:r>
              <a:rPr lang="en-US" altLang="en-US" sz="2300" dirty="0" err="1"/>
              <a:t>aaaggcatcaaatct</a:t>
            </a:r>
            <a:r>
              <a:rPr lang="en-US" altLang="en-US" sz="2300" dirty="0" err="1">
                <a:solidFill>
                  <a:schemeClr val="tx2"/>
                </a:solidFill>
              </a:rPr>
              <a:t>aaaggcatcaaa</a:t>
            </a:r>
            <a:endParaRPr lang="en-US" altLang="en-US" sz="23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                                           </a:t>
            </a:r>
            <a:r>
              <a:rPr lang="en-US" altLang="en-US" sz="2300" dirty="0" err="1">
                <a:solidFill>
                  <a:srgbClr val="FF0000"/>
                </a:solidFill>
              </a:rPr>
              <a:t>aaa</a:t>
            </a:r>
            <a:r>
              <a:rPr lang="en-US" altLang="en-US" sz="2300" dirty="0" err="1"/>
              <a:t>ggcatcaaatctaaaggcatcaaa</a:t>
            </a:r>
            <a:endParaRPr lang="en-US" altLang="en-US" sz="23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                          </a:t>
            </a:r>
            <a:r>
              <a:rPr lang="en-US" altLang="en-US" sz="2300" dirty="0" err="1">
                <a:solidFill>
                  <a:schemeClr val="tx2"/>
                </a:solidFill>
              </a:rPr>
              <a:t>aaaggcatcaaa</a:t>
            </a:r>
            <a:r>
              <a:rPr lang="en-US" altLang="en-US" sz="2300" dirty="0" err="1"/>
              <a:t>tctaaaggcatcaaa</a:t>
            </a:r>
            <a:endParaRPr lang="en-US" altLang="en-US" sz="23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3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300" dirty="0"/>
              <a:t>                                </a:t>
            </a:r>
            <a:r>
              <a:rPr lang="en-US" altLang="en-US" sz="2300" b="1" i="1" dirty="0">
                <a:solidFill>
                  <a:schemeClr val="tx2"/>
                </a:solidFill>
              </a:rPr>
              <a:t>overlap=12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3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9371F11-DBCB-48AE-A1B3-EC2FFF978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Reducing SSP to TSP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F66F4A12-BCE2-40EC-9358-E029AB3A1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Define </a:t>
            </a:r>
            <a:r>
              <a:rPr lang="en-US" altLang="en-US" sz="2400" i="1" dirty="0"/>
              <a:t>overlap(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j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)</a:t>
            </a:r>
            <a:r>
              <a:rPr lang="en-US" altLang="en-US" sz="2400" dirty="0"/>
              <a:t> as the length of the longest (proper) prefix of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j</a:t>
            </a:r>
            <a:r>
              <a:rPr lang="en-US" altLang="en-US" sz="2400" dirty="0"/>
              <a:t> that matches a suffix of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</a:t>
            </a:r>
            <a:r>
              <a:rPr lang="en-US" altLang="en-US" sz="2000" dirty="0" err="1"/>
              <a:t>aaaggcatcaaatct</a:t>
            </a:r>
            <a:r>
              <a:rPr lang="en-US" altLang="en-US" sz="2000" dirty="0" err="1">
                <a:solidFill>
                  <a:schemeClr val="tx2"/>
                </a:solidFill>
              </a:rPr>
              <a:t>aaaggcatcaaa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                                         </a:t>
            </a:r>
            <a:r>
              <a:rPr lang="en-US" altLang="en-US" sz="2000" dirty="0" err="1">
                <a:solidFill>
                  <a:srgbClr val="FF0000"/>
                </a:solidFill>
              </a:rPr>
              <a:t>aaa</a:t>
            </a:r>
            <a:r>
              <a:rPr lang="en-US" altLang="en-US" sz="2000" dirty="0" err="1"/>
              <a:t>ggcatcaaatctaaaggcatcaaa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                        </a:t>
            </a:r>
            <a:r>
              <a:rPr lang="en-US" altLang="en-US" sz="2000" dirty="0" err="1">
                <a:solidFill>
                  <a:schemeClr val="tx2"/>
                </a:solidFill>
              </a:rPr>
              <a:t>aaaggcatcaaa</a:t>
            </a:r>
            <a:r>
              <a:rPr lang="en-US" altLang="en-US" sz="2000" dirty="0" err="1"/>
              <a:t>tctaaaggcatcaaa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Construct a complete graph with </a:t>
            </a:r>
            <a:r>
              <a:rPr lang="en-US" altLang="en-US" sz="2400" i="1" dirty="0"/>
              <a:t>n</a:t>
            </a:r>
            <a:r>
              <a:rPr lang="en-US" altLang="en-US" sz="2400" dirty="0"/>
              <a:t> vertices representing the </a:t>
            </a:r>
            <a:r>
              <a:rPr lang="en-US" altLang="en-US" sz="2400" i="1" dirty="0"/>
              <a:t>n</a:t>
            </a:r>
            <a:r>
              <a:rPr lang="en-US" altLang="en-US" sz="2400" dirty="0"/>
              <a:t> strings </a:t>
            </a:r>
            <a:r>
              <a:rPr lang="en-US" altLang="en-US" sz="2400" i="1" dirty="0"/>
              <a:t>s</a:t>
            </a:r>
            <a:r>
              <a:rPr lang="en-US" altLang="en-US" sz="2400" i="1" baseline="-25000" dirty="0"/>
              <a:t>1</a:t>
            </a:r>
            <a:r>
              <a:rPr lang="en-US" altLang="en-US" sz="2400" i="1" dirty="0"/>
              <a:t>, s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,….,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Insert edges of length </a:t>
            </a:r>
            <a:r>
              <a:rPr lang="en-US" altLang="en-US" sz="2400" dirty="0">
                <a:solidFill>
                  <a:srgbClr val="FF0000"/>
                </a:solidFill>
              </a:rPr>
              <a:t>o</a:t>
            </a:r>
            <a:r>
              <a:rPr lang="en-US" altLang="en-US" sz="2400" i="1" dirty="0">
                <a:solidFill>
                  <a:srgbClr val="FF0000"/>
                </a:solidFill>
              </a:rPr>
              <a:t>verlap ( </a:t>
            </a:r>
            <a:r>
              <a:rPr lang="en-US" altLang="en-US" sz="2400" i="1" dirty="0" err="1">
                <a:solidFill>
                  <a:srgbClr val="FF0000"/>
                </a:solidFill>
              </a:rPr>
              <a:t>s</a:t>
            </a:r>
            <a:r>
              <a:rPr lang="en-US" altLang="en-US" sz="2400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en-US" sz="2400" i="1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</a:rPr>
              <a:t>s</a:t>
            </a:r>
            <a:r>
              <a:rPr lang="en-US" altLang="en-US" sz="2400" i="1" baseline="-25000" dirty="0" err="1">
                <a:solidFill>
                  <a:srgbClr val="FF0000"/>
                </a:solidFill>
              </a:rPr>
              <a:t>j</a:t>
            </a:r>
            <a:r>
              <a:rPr lang="en-US" altLang="en-US" sz="2400" i="1" dirty="0">
                <a:solidFill>
                  <a:srgbClr val="FF0000"/>
                </a:solidFill>
              </a:rPr>
              <a:t> )</a:t>
            </a:r>
            <a:r>
              <a:rPr lang="en-US" altLang="en-US" sz="2400" dirty="0"/>
              <a:t> between vertices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j</a:t>
            </a:r>
            <a:r>
              <a:rPr lang="en-US" altLang="en-US" sz="2400" dirty="0"/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Find the </a:t>
            </a:r>
            <a:r>
              <a:rPr lang="en-US" altLang="en-US" sz="2400" dirty="0">
                <a:solidFill>
                  <a:srgbClr val="FF0000"/>
                </a:solidFill>
              </a:rPr>
              <a:t>longest</a:t>
            </a:r>
            <a:r>
              <a:rPr lang="en-US" altLang="en-US" sz="2400" dirty="0"/>
              <a:t> path that visits every vertex exactly once (</a:t>
            </a:r>
            <a:r>
              <a:rPr lang="en-US" altLang="en-US" sz="2400" i="1" dirty="0"/>
              <a:t>i.e.</a:t>
            </a:r>
            <a:r>
              <a:rPr lang="en-US" altLang="en-US" sz="2400" dirty="0"/>
              <a:t>, a Hamiltonian path). This is the </a:t>
            </a:r>
            <a:r>
              <a:rPr lang="en-US" altLang="en-US" sz="2400" dirty="0">
                <a:solidFill>
                  <a:srgbClr val="FF0000"/>
                </a:solidFill>
              </a:rPr>
              <a:t>max</a:t>
            </a:r>
            <a:r>
              <a:rPr lang="en-US" altLang="en-US" sz="2400" dirty="0"/>
              <a:t> </a:t>
            </a:r>
            <a:r>
              <a:rPr lang="en-US" altLang="en-US" sz="2400" b="1" dirty="0"/>
              <a:t>Traveling Salesman Problem</a:t>
            </a:r>
            <a:r>
              <a:rPr lang="en-US" altLang="en-US" sz="2400" dirty="0"/>
              <a:t> (TSP), which is also NP–hard.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28E4B46E-AE2A-4386-969B-519DBC1B1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Reducing SSP to TSP</a:t>
            </a:r>
            <a:r>
              <a:rPr lang="en-US" altLang="en-US" sz="2600" dirty="0"/>
              <a:t> (cont’d)</a:t>
            </a:r>
          </a:p>
        </p:txBody>
      </p:sp>
      <p:pic>
        <p:nvPicPr>
          <p:cNvPr id="26627" name="Picture 4" descr="npo00000d">
            <a:extLst>
              <a:ext uri="{FF2B5EF4-FFF2-40B4-BE49-F238E27FC236}">
                <a16:creationId xmlns:a16="http://schemas.microsoft.com/office/drawing/2014/main" xmlns="" id="{FA6CEA5A-259B-4798-87DC-6E8B86B2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10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xmlns="" id="{01132C7E-7EBF-418F-9A88-84CB308A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2325" y="1320800"/>
            <a:ext cx="136525" cy="9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xmlns="" id="{34B159B0-A1E2-4A2D-B47F-536927410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2695575"/>
            <a:ext cx="138112" cy="9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8">
            <a:extLst>
              <a:ext uri="{FF2B5EF4-FFF2-40B4-BE49-F238E27FC236}">
                <a16:creationId xmlns:a16="http://schemas.microsoft.com/office/drawing/2014/main" xmlns="" id="{36973733-D8AB-4C6C-A1B3-DBFEF322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667000"/>
            <a:ext cx="136525" cy="96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31" name="Picture 4">
            <a:extLst>
              <a:ext uri="{FF2B5EF4-FFF2-40B4-BE49-F238E27FC236}">
                <a16:creationId xmlns:a16="http://schemas.microsoft.com/office/drawing/2014/main" xmlns="" id="{20F10344-9323-4585-ADB6-83FE1E1C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65538"/>
            <a:ext cx="1397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">
            <a:extLst>
              <a:ext uri="{FF2B5EF4-FFF2-40B4-BE49-F238E27FC236}">
                <a16:creationId xmlns:a16="http://schemas.microsoft.com/office/drawing/2014/main" xmlns="" id="{D130CD42-3FB5-452D-96C1-44AC6140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628900"/>
            <a:ext cx="249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b="0" i="0"/>
              <a:t>2</a:t>
            </a:r>
          </a:p>
        </p:txBody>
      </p:sp>
      <p:pic>
        <p:nvPicPr>
          <p:cNvPr id="26633" name="Picture 6">
            <a:extLst>
              <a:ext uri="{FF2B5EF4-FFF2-40B4-BE49-F238E27FC236}">
                <a16:creationId xmlns:a16="http://schemas.microsoft.com/office/drawing/2014/main" xmlns="" id="{9F994FD1-6029-4163-AF25-1BD99EE8B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2988"/>
            <a:ext cx="2444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BDF8860C-F6FD-418F-8F84-71E145D42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SSP to TSP: An Example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xmlns="" id="{21592DF1-B92C-49D0-9DCE-857F3E1B36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6019800" cy="44545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i="1" dirty="0"/>
              <a:t>S </a:t>
            </a:r>
            <a:r>
              <a:rPr lang="en-US" altLang="en-US" sz="2600" dirty="0"/>
              <a:t>= { ATC, CCA, CAG, TCC, AGT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</a:t>
            </a:r>
            <a:r>
              <a:rPr lang="en-US" altLang="en-US" sz="2600" u="sng" dirty="0"/>
              <a:t>SSP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           </a:t>
            </a:r>
            <a:r>
              <a:rPr lang="en-US" altLang="en-US" sz="2000" dirty="0"/>
              <a:t>AGT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       </a:t>
            </a:r>
            <a:r>
              <a:rPr lang="en-US" altLang="en-US" sz="2000" dirty="0"/>
              <a:t>CCA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   </a:t>
            </a:r>
            <a:r>
              <a:rPr lang="en-US" altLang="en-US" sz="2000" dirty="0"/>
              <a:t>ATC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</a:t>
            </a:r>
            <a:r>
              <a:rPr lang="en-US" altLang="en-US" sz="2000" b="1" dirty="0"/>
              <a:t>ATCCAGT</a:t>
            </a:r>
            <a:r>
              <a:rPr lang="en-US" altLang="en-US" sz="2600" dirty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     </a:t>
            </a:r>
            <a:r>
              <a:rPr lang="en-US" altLang="en-US" sz="2000" dirty="0"/>
              <a:t>TCC</a:t>
            </a:r>
            <a:r>
              <a:rPr lang="en-US" altLang="en-US" sz="26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              </a:t>
            </a:r>
            <a:r>
              <a:rPr lang="en-US" altLang="en-US" sz="2000" dirty="0"/>
              <a:t>CAG</a:t>
            </a:r>
            <a:r>
              <a:rPr lang="en-US" altLang="en-US" sz="2600" dirty="0"/>
              <a:t>                                                                  </a:t>
            </a:r>
            <a:endParaRPr lang="en-US" altLang="en-US" sz="1800" dirty="0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xmlns="" id="{A08096EE-DF93-4E1B-ACF8-8C74A7493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/>
              <a:t>  ATCCAGT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xmlns="" id="{2382475A-CCC0-435C-96C1-B5EF976A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 u="sng"/>
              <a:t>TSP</a:t>
            </a:r>
          </a:p>
        </p:txBody>
      </p:sp>
      <p:sp>
        <p:nvSpPr>
          <p:cNvPr id="27654" name="Oval 7">
            <a:extLst>
              <a:ext uri="{FF2B5EF4-FFF2-40B4-BE49-F238E27FC236}">
                <a16:creationId xmlns:a16="http://schemas.microsoft.com/office/drawing/2014/main" xmlns="" id="{423EB5C9-F0C0-4D2B-A6CA-B05F70E0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718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Oval 8">
            <a:extLst>
              <a:ext uri="{FF2B5EF4-FFF2-40B4-BE49-F238E27FC236}">
                <a16:creationId xmlns:a16="http://schemas.microsoft.com/office/drawing/2014/main" xmlns="" id="{E8458F34-3AEE-4AA5-893F-492EB3F6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Oval 9">
            <a:extLst>
              <a:ext uri="{FF2B5EF4-FFF2-40B4-BE49-F238E27FC236}">
                <a16:creationId xmlns:a16="http://schemas.microsoft.com/office/drawing/2014/main" xmlns="" id="{8581ABB2-B000-4EC8-8A71-4220E6A7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953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7" name="Oval 10">
            <a:extLst>
              <a:ext uri="{FF2B5EF4-FFF2-40B4-BE49-F238E27FC236}">
                <a16:creationId xmlns:a16="http://schemas.microsoft.com/office/drawing/2014/main" xmlns="" id="{2CB89B8F-D0B5-4187-BDEA-48F31983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953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Oval 11">
            <a:extLst>
              <a:ext uri="{FF2B5EF4-FFF2-40B4-BE49-F238E27FC236}">
                <a16:creationId xmlns:a16="http://schemas.microsoft.com/office/drawing/2014/main" xmlns="" id="{0B22F9F0-9CF1-4D8E-B05D-9342EF17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8862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9" name="Text Box 12">
            <a:extLst>
              <a:ext uri="{FF2B5EF4-FFF2-40B4-BE49-F238E27FC236}">
                <a16:creationId xmlns:a16="http://schemas.microsoft.com/office/drawing/2014/main" xmlns="" id="{896C6B00-C956-4985-8832-FFD91C99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2525713"/>
            <a:ext cx="693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ATC</a:t>
            </a:r>
          </a:p>
        </p:txBody>
      </p:sp>
      <p:sp>
        <p:nvSpPr>
          <p:cNvPr id="27660" name="Text Box 13">
            <a:extLst>
              <a:ext uri="{FF2B5EF4-FFF2-40B4-BE49-F238E27FC236}">
                <a16:creationId xmlns:a16="http://schemas.microsoft.com/office/drawing/2014/main" xmlns="" id="{DEC92CC8-59E3-4660-AF64-99D06254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3744913"/>
            <a:ext cx="722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CCA</a:t>
            </a:r>
          </a:p>
        </p:txBody>
      </p:sp>
      <p:sp>
        <p:nvSpPr>
          <p:cNvPr id="27661" name="Text Box 14">
            <a:extLst>
              <a:ext uri="{FF2B5EF4-FFF2-40B4-BE49-F238E27FC236}">
                <a16:creationId xmlns:a16="http://schemas.microsoft.com/office/drawing/2014/main" xmlns="" id="{A1513C83-CA98-4D83-93ED-58634489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5029200"/>
            <a:ext cx="70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TCC</a:t>
            </a:r>
          </a:p>
        </p:txBody>
      </p:sp>
      <p:sp>
        <p:nvSpPr>
          <p:cNvPr id="27662" name="Text Box 15">
            <a:extLst>
              <a:ext uri="{FF2B5EF4-FFF2-40B4-BE49-F238E27FC236}">
                <a16:creationId xmlns:a16="http://schemas.microsoft.com/office/drawing/2014/main" xmlns="" id="{B6258CCA-38FA-4F4E-A9BF-0C868D542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6576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AGT</a:t>
            </a:r>
          </a:p>
        </p:txBody>
      </p:sp>
      <p:sp>
        <p:nvSpPr>
          <p:cNvPr id="27663" name="Text Box 16">
            <a:extLst>
              <a:ext uri="{FF2B5EF4-FFF2-40B4-BE49-F238E27FC236}">
                <a16:creationId xmlns:a16="http://schemas.microsoft.com/office/drawing/2014/main" xmlns="" id="{B3900361-D6CA-4FED-919F-7D9B157A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5040313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CAG</a:t>
            </a:r>
          </a:p>
        </p:txBody>
      </p:sp>
      <p:cxnSp>
        <p:nvCxnSpPr>
          <p:cNvPr id="27664" name="AutoShape 17">
            <a:extLst>
              <a:ext uri="{FF2B5EF4-FFF2-40B4-BE49-F238E27FC236}">
                <a16:creationId xmlns:a16="http://schemas.microsoft.com/office/drawing/2014/main" xmlns="" id="{55A8809C-C946-4821-8AC4-48E7F92CACD6}"/>
              </a:ext>
            </a:extLst>
          </p:cNvPr>
          <p:cNvCxnSpPr>
            <a:cxnSpLocks noChangeShapeType="1"/>
            <a:stCxn id="27657" idx="7"/>
            <a:endCxn id="27658" idx="4"/>
          </p:cNvCxnSpPr>
          <p:nvPr/>
        </p:nvCxnSpPr>
        <p:spPr bwMode="auto">
          <a:xfrm flipV="1">
            <a:off x="7521575" y="4038600"/>
            <a:ext cx="479425" cy="9366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5" name="AutoShape 18">
            <a:extLst>
              <a:ext uri="{FF2B5EF4-FFF2-40B4-BE49-F238E27FC236}">
                <a16:creationId xmlns:a16="http://schemas.microsoft.com/office/drawing/2014/main" xmlns="" id="{7F5F9403-A62F-4519-875D-589B7435E2FD}"/>
              </a:ext>
            </a:extLst>
          </p:cNvPr>
          <p:cNvCxnSpPr>
            <a:cxnSpLocks noChangeShapeType="1"/>
            <a:endCxn id="27656" idx="7"/>
          </p:cNvCxnSpPr>
          <p:nvPr/>
        </p:nvCxnSpPr>
        <p:spPr bwMode="auto">
          <a:xfrm flipH="1">
            <a:off x="6454775" y="3962400"/>
            <a:ext cx="1514475" cy="10128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6" name="AutoShape 19">
            <a:extLst>
              <a:ext uri="{FF2B5EF4-FFF2-40B4-BE49-F238E27FC236}">
                <a16:creationId xmlns:a16="http://schemas.microsoft.com/office/drawing/2014/main" xmlns="" id="{AA96D38F-9B6B-4AC8-B0E4-91ED6D920B82}"/>
              </a:ext>
            </a:extLst>
          </p:cNvPr>
          <p:cNvCxnSpPr>
            <a:cxnSpLocks noChangeShapeType="1"/>
            <a:stCxn id="27656" idx="1"/>
            <a:endCxn id="27655" idx="5"/>
          </p:cNvCxnSpPr>
          <p:nvPr/>
        </p:nvCxnSpPr>
        <p:spPr bwMode="auto">
          <a:xfrm flipH="1" flipV="1">
            <a:off x="5921375" y="3940175"/>
            <a:ext cx="425450" cy="103505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7" name="Text Box 20">
            <a:extLst>
              <a:ext uri="{FF2B5EF4-FFF2-40B4-BE49-F238E27FC236}">
                <a16:creationId xmlns:a16="http://schemas.microsoft.com/office/drawing/2014/main" xmlns="" id="{3171DC55-7435-4B20-B917-82B47D65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84525"/>
            <a:ext cx="35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2</a:t>
            </a:r>
          </a:p>
        </p:txBody>
      </p:sp>
      <p:sp>
        <p:nvSpPr>
          <p:cNvPr id="27668" name="Text Box 21">
            <a:extLst>
              <a:ext uri="{FF2B5EF4-FFF2-40B4-BE49-F238E27FC236}">
                <a16:creationId xmlns:a16="http://schemas.microsoft.com/office/drawing/2014/main" xmlns="" id="{297D825D-C1AE-4508-8D16-8CFF4E2CB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343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2</a:t>
            </a:r>
          </a:p>
        </p:txBody>
      </p:sp>
      <p:sp>
        <p:nvSpPr>
          <p:cNvPr id="27669" name="Text Box 22">
            <a:extLst>
              <a:ext uri="{FF2B5EF4-FFF2-40B4-BE49-F238E27FC236}">
                <a16:creationId xmlns:a16="http://schemas.microsoft.com/office/drawing/2014/main" xmlns="" id="{E9BA9BA7-7340-4380-9817-D3B1820F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43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2</a:t>
            </a:r>
          </a:p>
        </p:txBody>
      </p:sp>
      <p:sp>
        <p:nvSpPr>
          <p:cNvPr id="27670" name="Text Box 23">
            <a:extLst>
              <a:ext uri="{FF2B5EF4-FFF2-40B4-BE49-F238E27FC236}">
                <a16:creationId xmlns:a16="http://schemas.microsoft.com/office/drawing/2014/main" xmlns="" id="{1C00BBC0-3370-4668-B9A7-75CEA9EB4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267200"/>
            <a:ext cx="461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2</a:t>
            </a:r>
          </a:p>
        </p:txBody>
      </p:sp>
      <p:cxnSp>
        <p:nvCxnSpPr>
          <p:cNvPr id="27671" name="AutoShape 24">
            <a:extLst>
              <a:ext uri="{FF2B5EF4-FFF2-40B4-BE49-F238E27FC236}">
                <a16:creationId xmlns:a16="http://schemas.microsoft.com/office/drawing/2014/main" xmlns="" id="{CAB82260-8C88-4A0F-8D8A-0CF701A8CF8B}"/>
              </a:ext>
            </a:extLst>
          </p:cNvPr>
          <p:cNvCxnSpPr>
            <a:cxnSpLocks noChangeShapeType="1"/>
            <a:stCxn id="27654" idx="5"/>
            <a:endCxn id="27658" idx="1"/>
          </p:cNvCxnSpPr>
          <p:nvPr/>
        </p:nvCxnSpPr>
        <p:spPr bwMode="auto">
          <a:xfrm>
            <a:off x="6988175" y="3101975"/>
            <a:ext cx="958850" cy="806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AutoShape 25">
            <a:extLst>
              <a:ext uri="{FF2B5EF4-FFF2-40B4-BE49-F238E27FC236}">
                <a16:creationId xmlns:a16="http://schemas.microsoft.com/office/drawing/2014/main" xmlns="" id="{F5C8AACB-42CD-481F-8336-7E6F305942A9}"/>
              </a:ext>
            </a:extLst>
          </p:cNvPr>
          <p:cNvCxnSpPr>
            <a:cxnSpLocks noChangeShapeType="1"/>
            <a:stCxn id="27657" idx="2"/>
          </p:cNvCxnSpPr>
          <p:nvPr/>
        </p:nvCxnSpPr>
        <p:spPr bwMode="auto">
          <a:xfrm flipH="1">
            <a:off x="6477000" y="5029200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3" name="AutoShape 26">
            <a:extLst>
              <a:ext uri="{FF2B5EF4-FFF2-40B4-BE49-F238E27FC236}">
                <a16:creationId xmlns:a16="http://schemas.microsoft.com/office/drawing/2014/main" xmlns="" id="{A37B7C78-823F-47F5-9949-D4DC3BF13C27}"/>
              </a:ext>
            </a:extLst>
          </p:cNvPr>
          <p:cNvCxnSpPr>
            <a:cxnSpLocks noChangeShapeType="1"/>
            <a:stCxn id="27656" idx="6"/>
            <a:endCxn id="27654" idx="3"/>
          </p:cNvCxnSpPr>
          <p:nvPr/>
        </p:nvCxnSpPr>
        <p:spPr bwMode="auto">
          <a:xfrm flipV="1">
            <a:off x="6477000" y="3101975"/>
            <a:ext cx="403225" cy="1927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4" name="Text Box 27">
            <a:extLst>
              <a:ext uri="{FF2B5EF4-FFF2-40B4-BE49-F238E27FC236}">
                <a16:creationId xmlns:a16="http://schemas.microsoft.com/office/drawing/2014/main" xmlns="" id="{7E2D30B7-C9CF-40C4-B366-A9280182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76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1</a:t>
            </a:r>
          </a:p>
        </p:txBody>
      </p:sp>
      <p:sp>
        <p:nvSpPr>
          <p:cNvPr id="27675" name="Text Box 28">
            <a:extLst>
              <a:ext uri="{FF2B5EF4-FFF2-40B4-BE49-F238E27FC236}">
                <a16:creationId xmlns:a16="http://schemas.microsoft.com/office/drawing/2014/main" xmlns="" id="{A2ECB909-4A69-4287-9157-E8B18BB2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953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1</a:t>
            </a:r>
          </a:p>
        </p:txBody>
      </p:sp>
      <p:sp>
        <p:nvSpPr>
          <p:cNvPr id="27676" name="Text Box 29">
            <a:extLst>
              <a:ext uri="{FF2B5EF4-FFF2-40B4-BE49-F238E27FC236}">
                <a16:creationId xmlns:a16="http://schemas.microsoft.com/office/drawing/2014/main" xmlns="" id="{31A91152-BBFD-4801-B401-6B1E50AA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29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1</a:t>
            </a:r>
          </a:p>
        </p:txBody>
      </p:sp>
      <p:cxnSp>
        <p:nvCxnSpPr>
          <p:cNvPr id="27677" name="AutoShape 30">
            <a:extLst>
              <a:ext uri="{FF2B5EF4-FFF2-40B4-BE49-F238E27FC236}">
                <a16:creationId xmlns:a16="http://schemas.microsoft.com/office/drawing/2014/main" xmlns="" id="{854ADC27-C920-4191-BEC9-E52A999C9D9D}"/>
              </a:ext>
            </a:extLst>
          </p:cNvPr>
          <p:cNvCxnSpPr>
            <a:cxnSpLocks noChangeShapeType="1"/>
            <a:stCxn id="27655" idx="7"/>
            <a:endCxn id="27654" idx="3"/>
          </p:cNvCxnSpPr>
          <p:nvPr/>
        </p:nvCxnSpPr>
        <p:spPr bwMode="auto">
          <a:xfrm flipV="1">
            <a:off x="5921375" y="3101975"/>
            <a:ext cx="958850" cy="730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8" name="AutoShape 31">
            <a:extLst>
              <a:ext uri="{FF2B5EF4-FFF2-40B4-BE49-F238E27FC236}">
                <a16:creationId xmlns:a16="http://schemas.microsoft.com/office/drawing/2014/main" xmlns="" id="{48AE5DCB-2E00-4CBE-AFC8-3674D4D71814}"/>
              </a:ext>
            </a:extLst>
          </p:cNvPr>
          <p:cNvCxnSpPr>
            <a:cxnSpLocks noChangeShapeType="1"/>
            <a:stCxn id="27655" idx="6"/>
            <a:endCxn id="27657" idx="2"/>
          </p:cNvCxnSpPr>
          <p:nvPr/>
        </p:nvCxnSpPr>
        <p:spPr bwMode="auto">
          <a:xfrm>
            <a:off x="5943600" y="3886200"/>
            <a:ext cx="1447800" cy="1143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9" name="Text Box 32">
            <a:extLst>
              <a:ext uri="{FF2B5EF4-FFF2-40B4-BE49-F238E27FC236}">
                <a16:creationId xmlns:a16="http://schemas.microsoft.com/office/drawing/2014/main" xmlns="" id="{DF0A1306-5A21-45BD-8868-9C7EEA62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2004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0</a:t>
            </a:r>
          </a:p>
        </p:txBody>
      </p:sp>
      <p:sp>
        <p:nvSpPr>
          <p:cNvPr id="27680" name="Text Box 33">
            <a:extLst>
              <a:ext uri="{FF2B5EF4-FFF2-40B4-BE49-F238E27FC236}">
                <a16:creationId xmlns:a16="http://schemas.microsoft.com/office/drawing/2014/main" xmlns="" id="{A92C676A-4A40-4E01-8F5D-7562DE8F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038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1</a:t>
            </a:r>
          </a:p>
        </p:txBody>
      </p:sp>
      <p:cxnSp>
        <p:nvCxnSpPr>
          <p:cNvPr id="27681" name="AutoShape 34">
            <a:extLst>
              <a:ext uri="{FF2B5EF4-FFF2-40B4-BE49-F238E27FC236}">
                <a16:creationId xmlns:a16="http://schemas.microsoft.com/office/drawing/2014/main" xmlns="" id="{9CCF2C39-AF42-4D52-872C-CDC361C536B6}"/>
              </a:ext>
            </a:extLst>
          </p:cNvPr>
          <p:cNvCxnSpPr>
            <a:cxnSpLocks noChangeShapeType="1"/>
            <a:stCxn id="27655" idx="5"/>
            <a:endCxn id="27658" idx="2"/>
          </p:cNvCxnSpPr>
          <p:nvPr/>
        </p:nvCxnSpPr>
        <p:spPr bwMode="auto">
          <a:xfrm>
            <a:off x="5921375" y="3940175"/>
            <a:ext cx="2003425" cy="22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82" name="Text Box 35">
            <a:extLst>
              <a:ext uri="{FF2B5EF4-FFF2-40B4-BE49-F238E27FC236}">
                <a16:creationId xmlns:a16="http://schemas.microsoft.com/office/drawing/2014/main" xmlns="" id="{731B8AD9-429F-4495-BE2C-AE24E5AD0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3733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1</a:t>
            </a:r>
          </a:p>
        </p:txBody>
      </p:sp>
      <p:cxnSp>
        <p:nvCxnSpPr>
          <p:cNvPr id="27683" name="AutoShape 36">
            <a:extLst>
              <a:ext uri="{FF2B5EF4-FFF2-40B4-BE49-F238E27FC236}">
                <a16:creationId xmlns:a16="http://schemas.microsoft.com/office/drawing/2014/main" xmlns="" id="{0ADECBF8-6A39-4156-9252-FA72E5CC34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4200" y="3124200"/>
            <a:ext cx="479425" cy="18510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97EC1579-C2C6-490A-B5EB-6D11B23D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71500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Approximation Algorithms for SSP</a:t>
            </a: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xmlns="" id="{AD6D9BE1-4691-49D4-B3D4-18C2CB5E9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883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xmlns="" id="{575EAAB0-7891-4ED7-A309-60039D0ED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962400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0" i="0"/>
              <a:t>EMV’23, 2.466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xmlns="" id="{816AE9A8-A29F-43D6-8E4C-05946945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5911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0" i="0"/>
              <a:t>EMV’23, 3.396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11939BAC-9673-4675-A2F5-1CB6B2123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Sequencing by Hybridization (SBH): History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F0C00513-21BA-4625-AC99-1BE4A6E3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6400"/>
            <a:ext cx="4648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/>
              <a:t>1988:</a:t>
            </a:r>
            <a:r>
              <a:rPr lang="en-US" altLang="en-US" sz="2400" b="0" i="0"/>
              <a:t>  SBH suggested as an an alternative sequencing method. Nobody believed it will ever work</a:t>
            </a:r>
          </a:p>
          <a:p>
            <a:pPr eaLnBrk="1" hangingPunct="1">
              <a:buFontTx/>
              <a:buNone/>
            </a:pPr>
            <a:endParaRPr lang="en-US" altLang="en-US" sz="2400" b="0" i="0"/>
          </a:p>
          <a:p>
            <a:pPr eaLnBrk="1" hangingPunct="1"/>
            <a:r>
              <a:rPr lang="en-US" altLang="en-US" sz="2400" i="0"/>
              <a:t>1991:</a:t>
            </a:r>
            <a:r>
              <a:rPr lang="en-US" altLang="en-US" sz="2400" b="0" i="0"/>
              <a:t>  Light directed polymer synthesis developed by Steve Fodor and colleagues</a:t>
            </a:r>
          </a:p>
          <a:p>
            <a:pPr eaLnBrk="1" hangingPunct="1"/>
            <a:endParaRPr lang="en-US" altLang="en-US" sz="2400" b="0" i="0"/>
          </a:p>
          <a:p>
            <a:pPr eaLnBrk="1" hangingPunct="1"/>
            <a:r>
              <a:rPr lang="en-US" altLang="en-US" sz="2400" i="0"/>
              <a:t>1994:</a:t>
            </a:r>
            <a:r>
              <a:rPr lang="en-US" altLang="en-US" sz="2400" b="0" i="0"/>
              <a:t>  Affymetrix develops first 64-kb DNA microarray</a:t>
            </a:r>
          </a:p>
          <a:p>
            <a:pPr eaLnBrk="1" hangingPunct="1">
              <a:buFontTx/>
              <a:buNone/>
            </a:pPr>
            <a:endParaRPr lang="en-US" altLang="en-US" sz="2400" i="0"/>
          </a:p>
        </p:txBody>
      </p:sp>
      <p:grpSp>
        <p:nvGrpSpPr>
          <p:cNvPr id="29700" name="Group 9">
            <a:extLst>
              <a:ext uri="{FF2B5EF4-FFF2-40B4-BE49-F238E27FC236}">
                <a16:creationId xmlns:a16="http://schemas.microsoft.com/office/drawing/2014/main" xmlns="" id="{DB93293F-2DCF-45EA-91F4-8CCF52477C30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219200"/>
            <a:ext cx="1304925" cy="4856163"/>
            <a:chOff x="4608" y="768"/>
            <a:chExt cx="822" cy="3059"/>
          </a:xfrm>
        </p:grpSpPr>
        <p:pic>
          <p:nvPicPr>
            <p:cNvPr id="29704" name="Picture 4" descr="npo00000f">
              <a:extLst>
                <a:ext uri="{FF2B5EF4-FFF2-40B4-BE49-F238E27FC236}">
                  <a16:creationId xmlns:a16="http://schemas.microsoft.com/office/drawing/2014/main" xmlns="" id="{75E379A9-38D5-4631-99AB-3BAF1AC57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768"/>
              <a:ext cx="526" cy="1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5" name="Picture 6" descr="npo000011">
              <a:extLst>
                <a:ext uri="{FF2B5EF4-FFF2-40B4-BE49-F238E27FC236}">
                  <a16:creationId xmlns:a16="http://schemas.microsoft.com/office/drawing/2014/main" xmlns="" id="{C9ECAD99-C2F0-4B87-A190-4B5ADB3AA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0"/>
              <a:ext cx="82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06" name="Picture 8" descr="npo000013">
              <a:extLst>
                <a:ext uri="{FF2B5EF4-FFF2-40B4-BE49-F238E27FC236}">
                  <a16:creationId xmlns:a16="http://schemas.microsoft.com/office/drawing/2014/main" xmlns="" id="{67121173-6AB3-4564-83B6-61E6EC56E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640"/>
              <a:ext cx="810" cy="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1" name="Text Box 8">
            <a:extLst>
              <a:ext uri="{FF2B5EF4-FFF2-40B4-BE49-F238E27FC236}">
                <a16:creationId xmlns:a16="http://schemas.microsoft.com/office/drawing/2014/main" xmlns="" id="{21FFE8C3-5763-4104-B078-3ABD2680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7526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0"/>
              <a:t>First microarray </a:t>
            </a:r>
          </a:p>
          <a:p>
            <a:pPr eaLnBrk="1" hangingPunct="1"/>
            <a:r>
              <a:rPr lang="en-US" altLang="en-US" sz="1600" b="0"/>
              <a:t>prototype </a:t>
            </a:r>
            <a:r>
              <a:rPr lang="en-US" altLang="en-US" sz="1600"/>
              <a:t>(1989)</a:t>
            </a:r>
          </a:p>
        </p:txBody>
      </p:sp>
      <p:sp>
        <p:nvSpPr>
          <p:cNvPr id="29702" name="Text Box 9">
            <a:extLst>
              <a:ext uri="{FF2B5EF4-FFF2-40B4-BE49-F238E27FC236}">
                <a16:creationId xmlns:a16="http://schemas.microsoft.com/office/drawing/2014/main" xmlns="" id="{596EDFB9-C6B7-4277-8D3E-57D150609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1912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0"/>
              <a:t>First commercial</a:t>
            </a:r>
          </a:p>
          <a:p>
            <a:pPr eaLnBrk="1" hangingPunct="1"/>
            <a:r>
              <a:rPr lang="en-US" altLang="en-US" sz="1600" b="0"/>
              <a:t>DNA microarray</a:t>
            </a:r>
          </a:p>
          <a:p>
            <a:pPr eaLnBrk="1" hangingPunct="1"/>
            <a:r>
              <a:rPr lang="en-US" altLang="en-US" sz="1600" b="0"/>
              <a:t>prototype w/16,000</a:t>
            </a:r>
          </a:p>
          <a:p>
            <a:pPr eaLnBrk="1" hangingPunct="1"/>
            <a:r>
              <a:rPr lang="en-US" altLang="en-US" sz="1600" b="0"/>
              <a:t>features </a:t>
            </a:r>
            <a:r>
              <a:rPr lang="en-US" altLang="en-US" sz="1600"/>
              <a:t>(1994)</a:t>
            </a:r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xmlns="" id="{F6939601-B423-4704-96A3-5076B08B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48200"/>
            <a:ext cx="17097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0"/>
              <a:t>500,000 features</a:t>
            </a:r>
          </a:p>
          <a:p>
            <a:pPr eaLnBrk="1" hangingPunct="1"/>
            <a:r>
              <a:rPr lang="en-US" altLang="en-US" sz="1600" b="0"/>
              <a:t>per chip </a:t>
            </a:r>
            <a:r>
              <a:rPr lang="en-US" altLang="en-US" sz="1600"/>
              <a:t>(2002)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7232C1F5-0EF3-43E8-A80D-7CD94378E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SBH Works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CDC4C7D7-C89B-439C-8016-193DDA21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Attach all possible DNA probes (oligos) of length </a:t>
            </a:r>
            <a:r>
              <a:rPr lang="en-US" altLang="en-US" sz="2800" i="1" dirty="0"/>
              <a:t>l  </a:t>
            </a:r>
            <a:r>
              <a:rPr lang="en-US" altLang="en-US" sz="2800" dirty="0"/>
              <a:t>to a flat surface, each probe at a distinct and known location.  This set of probes is called the DNA array.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Apply a solution containing fluorescently labeled DNA fragment (single strand) to the array.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The DNA fragment hybridizes with those probes that are complementary to substrings of length </a:t>
            </a:r>
            <a:r>
              <a:rPr lang="en-US" altLang="en-US" sz="2800" i="1" dirty="0"/>
              <a:t>l</a:t>
            </a:r>
            <a:r>
              <a:rPr lang="en-US" altLang="en-US" sz="2800" dirty="0"/>
              <a:t> of the fragment.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E0B88B73-AD24-4371-821C-0AE2B0C11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SBH Works</a:t>
            </a:r>
            <a:r>
              <a:rPr lang="en-US" altLang="en-US" sz="2600" dirty="0"/>
              <a:t> (cont’d)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9F50522F-7BB5-4546-9D6A-887BB3DBF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Using a spectroscopic detector, determine which probes hybridize to the DNA fragment to obtain the </a:t>
            </a:r>
            <a:r>
              <a:rPr lang="en-US" altLang="en-US" i="1" dirty="0"/>
              <a:t>l</a:t>
            </a:r>
            <a:r>
              <a:rPr lang="en-US" altLang="en-US" dirty="0"/>
              <a:t>–</a:t>
            </a:r>
            <a:r>
              <a:rPr lang="en-US" altLang="en-US" dirty="0" err="1"/>
              <a:t>mer</a:t>
            </a:r>
            <a:r>
              <a:rPr lang="en-US" altLang="en-US" dirty="0"/>
              <a:t> composition of the target DNA fragment.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Apply the combinatorial algorithm (below) to reconstruct the sequence of the target DNA fragment from the </a:t>
            </a:r>
            <a:r>
              <a:rPr lang="en-US" altLang="en-US" i="1" dirty="0"/>
              <a:t>l</a:t>
            </a:r>
            <a:r>
              <a:rPr lang="en-US" altLang="en-US" dirty="0"/>
              <a:t>–</a:t>
            </a:r>
            <a:r>
              <a:rPr lang="en-US" altLang="en-US" dirty="0" err="1"/>
              <a:t>mer</a:t>
            </a:r>
            <a:r>
              <a:rPr lang="en-US" altLang="en-US" dirty="0"/>
              <a:t> composition.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DD257EAB-CC20-421D-8503-69F69C5AF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Bridge Obsession Problem</a:t>
            </a:r>
          </a:p>
        </p:txBody>
      </p:sp>
      <p:pic>
        <p:nvPicPr>
          <p:cNvPr id="5123" name="Picture 4" descr="npo000001">
            <a:extLst>
              <a:ext uri="{FF2B5EF4-FFF2-40B4-BE49-F238E27FC236}">
                <a16:creationId xmlns:a16="http://schemas.microsoft.com/office/drawing/2014/main" xmlns="" id="{5D1187A4-7DD9-41D0-90D1-623D765B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343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5">
            <a:extLst>
              <a:ext uri="{FF2B5EF4-FFF2-40B4-BE49-F238E27FC236}">
                <a16:creationId xmlns:a16="http://schemas.microsoft.com/office/drawing/2014/main" xmlns="" id="{B7306ED0-3A9B-45CB-A7A2-CC8AE8B83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2935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/>
              <a:t>Bridges of Königsberg</a:t>
            </a: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xmlns="" id="{B8EA6B40-34C0-4CA2-A3FD-7DD044A6F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769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0" i="0"/>
              <a:t>Find a tour crossing every bridge just once</a:t>
            </a:r>
          </a:p>
          <a:p>
            <a:pPr eaLnBrk="1" hangingPunct="1"/>
            <a:r>
              <a:rPr lang="en-US" altLang="en-US" sz="3000" b="0"/>
              <a:t>Leonhard Euler, 1735</a:t>
            </a:r>
            <a:r>
              <a:rPr lang="en-US" altLang="en-US" sz="3000" b="0" i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238C28B0-8DA1-4622-8D14-2A3B02A36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Hybridization on DNA Array</a:t>
            </a:r>
          </a:p>
        </p:txBody>
      </p:sp>
      <p:pic>
        <p:nvPicPr>
          <p:cNvPr id="32771" name="Picture 4" descr="npo000014">
            <a:extLst>
              <a:ext uri="{FF2B5EF4-FFF2-40B4-BE49-F238E27FC236}">
                <a16:creationId xmlns:a16="http://schemas.microsoft.com/office/drawing/2014/main" xmlns="" id="{665659EC-43AD-449C-8C10-B89DAF86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219200"/>
            <a:ext cx="462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57F336A9-E4E5-42A6-B2D5-89322083D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AvantGarde" pitchFamily="34" charset="0"/>
              </a:rPr>
              <a:t>l</a:t>
            </a:r>
            <a:r>
              <a:rPr lang="en-US" altLang="en-US" dirty="0"/>
              <a:t>-</a:t>
            </a:r>
            <a:r>
              <a:rPr lang="en-US" altLang="en-US" dirty="0" err="1"/>
              <a:t>mer</a:t>
            </a:r>
            <a:r>
              <a:rPr lang="en-US" altLang="en-US" dirty="0"/>
              <a:t> composition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B5291BB1-8DB4-477F-8299-FD34C5DE0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sz="2800" b="1" i="1" dirty="0"/>
              <a:t>Spectrum(s, l )</a:t>
            </a:r>
            <a:r>
              <a:rPr lang="en-US" altLang="en-US" sz="2800" dirty="0"/>
              <a:t> - </a:t>
            </a:r>
            <a:r>
              <a:rPr lang="en-US" altLang="en-US" sz="2800" i="1" dirty="0"/>
              <a:t>unordered</a:t>
            </a:r>
            <a:r>
              <a:rPr lang="en-US" altLang="en-US" sz="2800" dirty="0"/>
              <a:t> multiset of all possible  </a:t>
            </a:r>
            <a:r>
              <a:rPr lang="en-US" altLang="en-US" sz="2800" i="1" dirty="0"/>
              <a:t>(n – l</a:t>
            </a:r>
            <a:r>
              <a:rPr lang="en-US" altLang="en-US" sz="2800" dirty="0"/>
              <a:t> + </a:t>
            </a:r>
            <a:r>
              <a:rPr lang="en-US" altLang="en-US" sz="2800" i="1" dirty="0"/>
              <a:t>1) </a:t>
            </a:r>
            <a:r>
              <a:rPr lang="en-US" altLang="en-US" sz="2800" dirty="0"/>
              <a:t> </a:t>
            </a:r>
            <a:r>
              <a:rPr lang="en-US" altLang="en-US" sz="2800" i="1" dirty="0"/>
              <a:t>l</a:t>
            </a:r>
            <a:r>
              <a:rPr lang="en-US" altLang="en-US" sz="2800" dirty="0"/>
              <a:t>-</a:t>
            </a:r>
            <a:r>
              <a:rPr lang="en-US" altLang="en-US" sz="2800" dirty="0" err="1"/>
              <a:t>mers</a:t>
            </a:r>
            <a:r>
              <a:rPr lang="en-US" altLang="en-US" sz="2800" dirty="0"/>
              <a:t> in a string </a:t>
            </a:r>
            <a:r>
              <a:rPr lang="en-US" altLang="en-US" sz="2800" i="1" dirty="0"/>
              <a:t>s</a:t>
            </a:r>
            <a:r>
              <a:rPr lang="en-US" altLang="en-US" sz="2800" dirty="0"/>
              <a:t> of length </a:t>
            </a:r>
            <a:r>
              <a:rPr lang="en-US" altLang="en-US" sz="2800" i="1" dirty="0"/>
              <a:t>n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The order of individual elements in </a:t>
            </a:r>
            <a:r>
              <a:rPr lang="en-US" altLang="en-US" sz="2800" i="1" dirty="0"/>
              <a:t>Spectrum(s, l )</a:t>
            </a:r>
            <a:r>
              <a:rPr lang="en-US" altLang="en-US" sz="2800" dirty="0"/>
              <a:t> does not matter</a:t>
            </a:r>
          </a:p>
          <a:p>
            <a:pPr eaLnBrk="1" hangingPunct="1"/>
            <a:r>
              <a:rPr lang="en-US" altLang="en-US" sz="2800" dirty="0"/>
              <a:t>For </a:t>
            </a:r>
            <a:r>
              <a:rPr lang="en-US" altLang="en-US" sz="2800" i="1" dirty="0"/>
              <a:t>s</a:t>
            </a:r>
            <a:r>
              <a:rPr lang="en-US" altLang="en-US" sz="2800" dirty="0"/>
              <a:t> = TATGGTGC all of the following are equivalent representations of </a:t>
            </a:r>
            <a:r>
              <a:rPr lang="en-US" altLang="en-US" sz="2800" i="1" dirty="0"/>
              <a:t>Spectrum(s, 3 ): </a:t>
            </a:r>
            <a:r>
              <a:rPr lang="en-US" altLang="en-US" sz="2800" dirty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{TAT, ATG, TGG, GGT, GTG, TGC}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{ATG, GGT, GTG, TAT, TGC, TGG} 	  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{TGG, TGC, TAT, GTG, GGT, ATG}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985D845B-79FC-4DF9-8E33-ABC5306AF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latin typeface="AvantGarde" pitchFamily="34" charset="0"/>
              </a:rPr>
              <a:t>l</a:t>
            </a:r>
            <a:r>
              <a:rPr lang="en-US" altLang="en-US" dirty="0"/>
              <a:t>-</a:t>
            </a:r>
            <a:r>
              <a:rPr lang="en-US" altLang="en-US" dirty="0" err="1"/>
              <a:t>mer</a:t>
            </a:r>
            <a:r>
              <a:rPr lang="en-US" altLang="en-US" dirty="0"/>
              <a:t> composition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89E2E7C0-1C64-4AE0-A89D-2210B80C0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i="1" dirty="0"/>
              <a:t>Spectrum(s, l )</a:t>
            </a:r>
            <a:r>
              <a:rPr lang="en-US" altLang="en-US" sz="2800" dirty="0"/>
              <a:t> - </a:t>
            </a:r>
            <a:r>
              <a:rPr lang="en-US" altLang="en-US" sz="2800" i="1" dirty="0"/>
              <a:t>unordered</a:t>
            </a:r>
            <a:r>
              <a:rPr lang="en-US" altLang="en-US" sz="2800" dirty="0"/>
              <a:t> multiset of all possible  </a:t>
            </a:r>
            <a:r>
              <a:rPr lang="en-US" altLang="en-US" sz="2800" i="1" dirty="0"/>
              <a:t>(n – l</a:t>
            </a:r>
            <a:r>
              <a:rPr lang="en-US" altLang="en-US" sz="2800" dirty="0"/>
              <a:t> + </a:t>
            </a:r>
            <a:r>
              <a:rPr lang="en-US" altLang="en-US" sz="2800" i="1" dirty="0"/>
              <a:t>1) </a:t>
            </a:r>
            <a:r>
              <a:rPr lang="en-US" altLang="en-US" sz="2800" dirty="0"/>
              <a:t> </a:t>
            </a:r>
            <a:r>
              <a:rPr lang="en-US" altLang="en-US" sz="2800" i="1" dirty="0"/>
              <a:t>l</a:t>
            </a:r>
            <a:r>
              <a:rPr lang="en-US" altLang="en-US" sz="2800" dirty="0"/>
              <a:t>-</a:t>
            </a:r>
            <a:r>
              <a:rPr lang="en-US" altLang="en-US" sz="2800" dirty="0" err="1"/>
              <a:t>mers</a:t>
            </a:r>
            <a:r>
              <a:rPr lang="en-US" altLang="en-US" sz="2800" dirty="0"/>
              <a:t> in a string </a:t>
            </a:r>
            <a:r>
              <a:rPr lang="en-US" altLang="en-US" sz="2800" i="1" dirty="0"/>
              <a:t>s</a:t>
            </a:r>
            <a:r>
              <a:rPr lang="en-US" altLang="en-US" sz="2800" dirty="0"/>
              <a:t> of length </a:t>
            </a:r>
            <a:r>
              <a:rPr lang="en-US" altLang="en-US" sz="2800" i="1" dirty="0"/>
              <a:t>n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order of individual elements in </a:t>
            </a:r>
            <a:r>
              <a:rPr lang="en-US" altLang="en-US" sz="2800" i="1" dirty="0"/>
              <a:t>Spectrum(s, l )</a:t>
            </a:r>
            <a:r>
              <a:rPr lang="en-US" altLang="en-US" sz="2800" dirty="0"/>
              <a:t> does not matter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For </a:t>
            </a:r>
            <a:r>
              <a:rPr lang="en-US" altLang="en-US" sz="2800" i="1" dirty="0"/>
              <a:t>s</a:t>
            </a:r>
            <a:r>
              <a:rPr lang="en-US" altLang="en-US" sz="2800" dirty="0"/>
              <a:t> = TATGGTGC all of the following are equivalent representations of </a:t>
            </a:r>
            <a:r>
              <a:rPr lang="en-US" altLang="en-US" sz="2800" i="1" dirty="0"/>
              <a:t>Spectrum(s, 3 ): </a:t>
            </a:r>
            <a:r>
              <a:rPr lang="en-US" altLang="en-US" sz="28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{TAT, ATG, TGG, GGT, GTG, TGC}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</a:t>
            </a:r>
            <a:r>
              <a:rPr lang="en-US" altLang="en-US" sz="2800" dirty="0">
                <a:solidFill>
                  <a:srgbClr val="FF0000"/>
                </a:solidFill>
              </a:rPr>
              <a:t>{ATG, GGT, GTG, TAT, TGC, TGG}</a:t>
            </a:r>
            <a:r>
              <a:rPr lang="en-US" altLang="en-US" sz="2800" dirty="0"/>
              <a:t> 	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{TGG, TGC, TAT, GTG, GGT, ATG}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We usually choose the lexicographically maximal   representation as the canonical one          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2FB72495-F9AA-400F-A71B-BF12B6940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vantGarde" pitchFamily="34" charset="0"/>
              </a:rPr>
              <a:t>Different sequences – the same spectrum</a:t>
            </a:r>
            <a:endParaRPr lang="en-US" altLang="en-US" sz="32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2B405855-EE92-4769-B84A-2E01246B9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sequences may have the same spectrum: 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 Spectrum(GTATCT,2)=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 Spectrum(GTCTAT,2)=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  {AT, CT, GT, TA, TC}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F339E9AE-B7F4-40C1-A36A-D25236BF5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SBH Problem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A9504839-B52B-49D3-BDAA-FB78B958D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 eaLnBrk="1" hangingPunct="1"/>
            <a:r>
              <a:rPr lang="en-US" altLang="en-US" u="sng"/>
              <a:t>Goal</a:t>
            </a:r>
            <a:r>
              <a:rPr lang="en-US" altLang="en-US"/>
              <a:t>: Reconstruct a string from its </a:t>
            </a:r>
            <a:r>
              <a:rPr lang="en-US" altLang="en-US" i="1"/>
              <a:t>l</a:t>
            </a:r>
            <a:r>
              <a:rPr lang="en-US" altLang="en-US"/>
              <a:t>-mer spectrum (which is a multiset)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u="sng"/>
              <a:t>Input</a:t>
            </a:r>
            <a:r>
              <a:rPr lang="en-US" altLang="en-US"/>
              <a:t>:  A multiset </a:t>
            </a:r>
            <a:r>
              <a:rPr lang="en-US" altLang="en-US" i="1"/>
              <a:t>S</a:t>
            </a:r>
            <a:r>
              <a:rPr lang="en-US" altLang="en-US"/>
              <a:t>, representing all </a:t>
            </a:r>
            <a:r>
              <a:rPr lang="en-US" altLang="en-US" i="1"/>
              <a:t>l</a:t>
            </a:r>
            <a:r>
              <a:rPr lang="en-US" altLang="en-US"/>
              <a:t>-mers from an (unknown) string </a:t>
            </a:r>
            <a:r>
              <a:rPr lang="en-US" altLang="en-US" i="1"/>
              <a:t>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 u="sng"/>
              <a:t>Output</a:t>
            </a:r>
            <a:r>
              <a:rPr lang="en-US" altLang="en-US"/>
              <a:t>:  String </a:t>
            </a:r>
            <a:r>
              <a:rPr lang="en-US" altLang="en-US" i="1"/>
              <a:t>s</a:t>
            </a:r>
            <a:r>
              <a:rPr lang="en-US" altLang="en-US"/>
              <a:t> such that </a:t>
            </a:r>
            <a:r>
              <a:rPr lang="en-US" altLang="en-US" i="1"/>
              <a:t>Spectrum(s,l )</a:t>
            </a:r>
            <a:r>
              <a:rPr lang="en-US" altLang="en-US"/>
              <a:t> = </a:t>
            </a:r>
            <a:r>
              <a:rPr lang="en-US" altLang="en-US" i="1"/>
              <a:t>S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6030CCEC-21B9-46F3-A262-A3280D4F4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SBH: Hamiltonian Path Approach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xmlns="" id="{81CB8566-7C75-4C36-8DAC-61ADFE553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00CC"/>
              </a:buClr>
              <a:buFontTx/>
              <a:buNone/>
            </a:pPr>
            <a:endParaRPr lang="en-GB" altLang="en-US" sz="2400"/>
          </a:p>
          <a:p>
            <a:pPr eaLnBrk="1" hangingPunct="1">
              <a:lnSpc>
                <a:spcPct val="80000"/>
              </a:lnSpc>
              <a:buClr>
                <a:srgbClr val="CC00CC"/>
              </a:buClr>
              <a:buFontTx/>
              <a:buNone/>
            </a:pPr>
            <a:r>
              <a:rPr lang="en-GB" altLang="en-US" sz="2400" i="1"/>
              <a:t>S</a:t>
            </a:r>
            <a:r>
              <a:rPr lang="en-GB" altLang="en-US" sz="2400"/>
              <a:t> = { ATG  AGG  TGC  TCC  GTC  GGT  GCA  CAG }</a:t>
            </a:r>
            <a:endParaRPr lang="en-GB" altLang="en-US" sz="2400"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xmlns="" id="{CE015284-5AFF-41FC-88F4-B2DD6DB5E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60725"/>
            <a:ext cx="7543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200" b="0" i="0"/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xmlns="" id="{E397B1D4-A313-4D67-9502-6CE9742DB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753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   Path visited every VERTEX once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xmlns="" id="{3FCD5195-8C51-4CD0-8B7D-C30A9845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74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ATG</a:t>
            </a:r>
          </a:p>
        </p:txBody>
      </p:sp>
      <p:sp>
        <p:nvSpPr>
          <p:cNvPr id="275464" name="Oval 8">
            <a:extLst>
              <a:ext uri="{FF2B5EF4-FFF2-40B4-BE49-F238E27FC236}">
                <a16:creationId xmlns:a16="http://schemas.microsoft.com/office/drawing/2014/main" xmlns="" id="{596C5F29-7CE0-4F15-A83B-2979B417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65" name="Oval 9">
            <a:extLst>
              <a:ext uri="{FF2B5EF4-FFF2-40B4-BE49-F238E27FC236}">
                <a16:creationId xmlns:a16="http://schemas.microsoft.com/office/drawing/2014/main" xmlns="" id="{01F35C50-277E-4492-BD13-3E46C65E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66" name="Oval 10">
            <a:extLst>
              <a:ext uri="{FF2B5EF4-FFF2-40B4-BE49-F238E27FC236}">
                <a16:creationId xmlns:a16="http://schemas.microsoft.com/office/drawing/2014/main" xmlns="" id="{5FB5D8B3-0199-439D-B265-673DDB415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67" name="Oval 11">
            <a:extLst>
              <a:ext uri="{FF2B5EF4-FFF2-40B4-BE49-F238E27FC236}">
                <a16:creationId xmlns:a16="http://schemas.microsoft.com/office/drawing/2014/main" xmlns="" id="{E870FFD7-DE73-4677-B8AA-B0603E7A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68" name="Oval 12">
            <a:extLst>
              <a:ext uri="{FF2B5EF4-FFF2-40B4-BE49-F238E27FC236}">
                <a16:creationId xmlns:a16="http://schemas.microsoft.com/office/drawing/2014/main" xmlns="" id="{57F8FBA8-886A-47B4-AC8E-15F6F2BE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69" name="Oval 13">
            <a:extLst>
              <a:ext uri="{FF2B5EF4-FFF2-40B4-BE49-F238E27FC236}">
                <a16:creationId xmlns:a16="http://schemas.microsoft.com/office/drawing/2014/main" xmlns="" id="{20E0B0C8-C59B-4B87-80DD-BB749CC3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70" name="Oval 14">
            <a:extLst>
              <a:ext uri="{FF2B5EF4-FFF2-40B4-BE49-F238E27FC236}">
                <a16:creationId xmlns:a16="http://schemas.microsoft.com/office/drawing/2014/main" xmlns="" id="{007FCC68-A5C6-4E46-839F-A4B7B566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471" name="Text Box 15">
            <a:extLst>
              <a:ext uri="{FF2B5EF4-FFF2-40B4-BE49-F238E27FC236}">
                <a16:creationId xmlns:a16="http://schemas.microsoft.com/office/drawing/2014/main" xmlns="" id="{C0DD8B04-B419-430C-83A5-927AC73F4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74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AGG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xmlns="" id="{ED6F1AE6-6FBC-4153-9235-3EB915EB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4925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TGC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xmlns="" id="{2DAA0AF1-41E2-4B1E-82F6-957437B9B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74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TCC</a:t>
            </a:r>
          </a:p>
        </p:txBody>
      </p:sp>
      <p:sp>
        <p:nvSpPr>
          <p:cNvPr id="275474" name="Text Box 18">
            <a:extLst>
              <a:ext uri="{FF2B5EF4-FFF2-40B4-BE49-F238E27FC236}">
                <a16:creationId xmlns:a16="http://schemas.microsoft.com/office/drawing/2014/main" xmlns="" id="{563C2572-8C95-48A4-AC22-15B7B78C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46325"/>
            <a:ext cx="5699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00" b="0" i="0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xmlns="" id="{E79C369F-A971-4661-92DF-2C84EBCA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749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GTC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xmlns="" id="{F8CAC312-FDE1-47CE-9ECA-0996E001F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8603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GGT</a:t>
            </a:r>
          </a:p>
        </p:txBody>
      </p:sp>
      <p:sp>
        <p:nvSpPr>
          <p:cNvPr id="275477" name="Text Box 21">
            <a:extLst>
              <a:ext uri="{FF2B5EF4-FFF2-40B4-BE49-F238E27FC236}">
                <a16:creationId xmlns:a16="http://schemas.microsoft.com/office/drawing/2014/main" xmlns="" id="{B0D65AAC-2446-4316-ACC6-DF541558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74925"/>
            <a:ext cx="110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GCA</a:t>
            </a:r>
          </a:p>
        </p:txBody>
      </p:sp>
      <p:sp>
        <p:nvSpPr>
          <p:cNvPr id="275478" name="Text Box 22">
            <a:extLst>
              <a:ext uri="{FF2B5EF4-FFF2-40B4-BE49-F238E27FC236}">
                <a16:creationId xmlns:a16="http://schemas.microsoft.com/office/drawing/2014/main" xmlns="" id="{82289BF4-50B5-483E-96DE-B8B31DEA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74925"/>
            <a:ext cx="87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CAG</a:t>
            </a:r>
          </a:p>
        </p:txBody>
      </p:sp>
      <p:sp>
        <p:nvSpPr>
          <p:cNvPr id="275479" name="Oval 23">
            <a:extLst>
              <a:ext uri="{FF2B5EF4-FFF2-40B4-BE49-F238E27FC236}">
                <a16:creationId xmlns:a16="http://schemas.microsoft.com/office/drawing/2014/main" xmlns="" id="{780566F6-0FCF-4F98-893E-97C4159BC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946525"/>
            <a:ext cx="127000" cy="198438"/>
          </a:xfrm>
          <a:prstGeom prst="ellipse">
            <a:avLst/>
          </a:prstGeom>
          <a:solidFill>
            <a:srgbClr val="CC00CC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7911" name="AutoShape 24">
            <a:extLst>
              <a:ext uri="{FF2B5EF4-FFF2-40B4-BE49-F238E27FC236}">
                <a16:creationId xmlns:a16="http://schemas.microsoft.com/office/drawing/2014/main" xmlns="" id="{74FE052D-8180-4534-9F7C-B3C3885C8A8A}"/>
              </a:ext>
            </a:extLst>
          </p:cNvPr>
          <p:cNvCxnSpPr>
            <a:cxnSpLocks noChangeShapeType="1"/>
            <a:stCxn id="275465" idx="2"/>
            <a:endCxn id="275464" idx="7"/>
          </p:cNvCxnSpPr>
          <p:nvPr/>
        </p:nvCxnSpPr>
        <p:spPr bwMode="auto">
          <a:xfrm rot="10800000" flipH="1">
            <a:off x="2057400" y="3975100"/>
            <a:ext cx="1022350" cy="71438"/>
          </a:xfrm>
          <a:prstGeom prst="curvedConnector4">
            <a:avLst>
              <a:gd name="adj1" fmla="val -22361"/>
              <a:gd name="adj2" fmla="val 46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2" name="AutoShape 25">
            <a:extLst>
              <a:ext uri="{FF2B5EF4-FFF2-40B4-BE49-F238E27FC236}">
                <a16:creationId xmlns:a16="http://schemas.microsoft.com/office/drawing/2014/main" xmlns="" id="{4F678C79-0B77-4066-876B-12DC0AF8AF1C}"/>
              </a:ext>
            </a:extLst>
          </p:cNvPr>
          <p:cNvCxnSpPr>
            <a:cxnSpLocks noChangeShapeType="1"/>
            <a:endCxn id="275470" idx="2"/>
          </p:cNvCxnSpPr>
          <p:nvPr/>
        </p:nvCxnSpPr>
        <p:spPr bwMode="auto">
          <a:xfrm>
            <a:off x="2057400" y="4022725"/>
            <a:ext cx="1828800" cy="23813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2" name="AutoShape 26">
            <a:extLst>
              <a:ext uri="{FF2B5EF4-FFF2-40B4-BE49-F238E27FC236}">
                <a16:creationId xmlns:a16="http://schemas.microsoft.com/office/drawing/2014/main" xmlns="" id="{97540A02-F79C-4ED5-83BB-9F289A39A227}"/>
              </a:ext>
            </a:extLst>
          </p:cNvPr>
          <p:cNvCxnSpPr>
            <a:cxnSpLocks noChangeShapeType="1"/>
            <a:stCxn id="275465" idx="7"/>
            <a:endCxn id="275470" idx="1"/>
          </p:cNvCxnSpPr>
          <p:nvPr/>
        </p:nvCxnSpPr>
        <p:spPr bwMode="auto">
          <a:xfrm rot="5400000" flipV="1">
            <a:off x="3034506" y="3105944"/>
            <a:ext cx="1588" cy="1739900"/>
          </a:xfrm>
          <a:prstGeom prst="curvedConnector3">
            <a:avLst>
              <a:gd name="adj1" fmla="val -27200000"/>
            </a:avLst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3" name="AutoShape 27">
            <a:extLst>
              <a:ext uri="{FF2B5EF4-FFF2-40B4-BE49-F238E27FC236}">
                <a16:creationId xmlns:a16="http://schemas.microsoft.com/office/drawing/2014/main" xmlns="" id="{504DE29F-241F-43BD-886D-3C3A8990270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631656" y="2353469"/>
            <a:ext cx="1588" cy="3340100"/>
          </a:xfrm>
          <a:prstGeom prst="curvedConnector3">
            <a:avLst>
              <a:gd name="adj1" fmla="val -32500000"/>
            </a:avLst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4" name="AutoShape 28">
            <a:extLst>
              <a:ext uri="{FF2B5EF4-FFF2-40B4-BE49-F238E27FC236}">
                <a16:creationId xmlns:a16="http://schemas.microsoft.com/office/drawing/2014/main" xmlns="" id="{29F58174-1552-479B-A376-96589BBA3B68}"/>
              </a:ext>
            </a:extLst>
          </p:cNvPr>
          <p:cNvCxnSpPr>
            <a:cxnSpLocks noChangeShapeType="1"/>
            <a:stCxn id="275466" idx="1"/>
            <a:endCxn id="275479" idx="0"/>
          </p:cNvCxnSpPr>
          <p:nvPr/>
        </p:nvCxnSpPr>
        <p:spPr bwMode="auto">
          <a:xfrm rot="-5400000">
            <a:off x="7761287" y="3519488"/>
            <a:ext cx="28575" cy="882650"/>
          </a:xfrm>
          <a:prstGeom prst="curvedConnector3">
            <a:avLst>
              <a:gd name="adj1" fmla="val 1399995"/>
            </a:avLst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5" name="AutoShape 29">
            <a:extLst>
              <a:ext uri="{FF2B5EF4-FFF2-40B4-BE49-F238E27FC236}">
                <a16:creationId xmlns:a16="http://schemas.microsoft.com/office/drawing/2014/main" xmlns="" id="{9F0C172B-CAF8-4319-B348-D70A72D42ADD}"/>
              </a:ext>
            </a:extLst>
          </p:cNvPr>
          <p:cNvCxnSpPr>
            <a:cxnSpLocks noChangeShapeType="1"/>
            <a:stCxn id="275479" idx="4"/>
            <a:endCxn id="275464" idx="4"/>
          </p:cNvCxnSpPr>
          <p:nvPr/>
        </p:nvCxnSpPr>
        <p:spPr bwMode="auto">
          <a:xfrm rot="5400000">
            <a:off x="5625306" y="1554957"/>
            <a:ext cx="1587" cy="5181600"/>
          </a:xfrm>
          <a:prstGeom prst="curvedConnector3">
            <a:avLst>
              <a:gd name="adj1" fmla="val 57400000"/>
            </a:avLst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6" name="AutoShape 30">
            <a:extLst>
              <a:ext uri="{FF2B5EF4-FFF2-40B4-BE49-F238E27FC236}">
                <a16:creationId xmlns:a16="http://schemas.microsoft.com/office/drawing/2014/main" xmlns="" id="{5636B262-FE49-440B-9B26-8C3D24532E5B}"/>
              </a:ext>
            </a:extLst>
          </p:cNvPr>
          <p:cNvCxnSpPr>
            <a:cxnSpLocks noChangeShapeType="1"/>
            <a:stCxn id="275464" idx="5"/>
            <a:endCxn id="275467" idx="4"/>
          </p:cNvCxnSpPr>
          <p:nvPr/>
        </p:nvCxnSpPr>
        <p:spPr bwMode="auto">
          <a:xfrm rot="16200000" flipH="1">
            <a:off x="4795837" y="2400301"/>
            <a:ext cx="28575" cy="3460750"/>
          </a:xfrm>
          <a:prstGeom prst="curvedConnector3">
            <a:avLst>
              <a:gd name="adj1" fmla="val 1661111"/>
            </a:avLst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7" name="AutoShape 31">
            <a:extLst>
              <a:ext uri="{FF2B5EF4-FFF2-40B4-BE49-F238E27FC236}">
                <a16:creationId xmlns:a16="http://schemas.microsoft.com/office/drawing/2014/main" xmlns="" id="{5FFF72D1-2399-4FEE-A5D1-19CD00374F7F}"/>
              </a:ext>
            </a:extLst>
          </p:cNvPr>
          <p:cNvCxnSpPr>
            <a:cxnSpLocks noChangeShapeType="1"/>
            <a:stCxn id="275467" idx="2"/>
            <a:endCxn id="275468" idx="6"/>
          </p:cNvCxnSpPr>
          <p:nvPr/>
        </p:nvCxnSpPr>
        <p:spPr bwMode="auto">
          <a:xfrm flipH="1">
            <a:off x="5765800" y="4046538"/>
            <a:ext cx="711200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5488" name="AutoShape 32">
            <a:extLst>
              <a:ext uri="{FF2B5EF4-FFF2-40B4-BE49-F238E27FC236}">
                <a16:creationId xmlns:a16="http://schemas.microsoft.com/office/drawing/2014/main" xmlns="" id="{94214B4C-E312-4582-BBD4-270B10B3A334}"/>
              </a:ext>
            </a:extLst>
          </p:cNvPr>
          <p:cNvCxnSpPr>
            <a:cxnSpLocks noChangeShapeType="1"/>
            <a:stCxn id="275468" idx="2"/>
            <a:endCxn id="275469" idx="6"/>
          </p:cNvCxnSpPr>
          <p:nvPr/>
        </p:nvCxnSpPr>
        <p:spPr bwMode="auto">
          <a:xfrm flipH="1">
            <a:off x="4851400" y="4046538"/>
            <a:ext cx="787400" cy="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5489" name="Text Box 33">
            <a:extLst>
              <a:ext uri="{FF2B5EF4-FFF2-40B4-BE49-F238E27FC236}">
                <a16:creationId xmlns:a16="http://schemas.microsoft.com/office/drawing/2014/main" xmlns="" id="{823FB8FF-D558-4D12-A9E5-88B13EB8B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5241925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ATG</a:t>
            </a:r>
          </a:p>
        </p:txBody>
      </p:sp>
      <p:sp>
        <p:nvSpPr>
          <p:cNvPr id="275490" name="Text Box 34">
            <a:extLst>
              <a:ext uri="{FF2B5EF4-FFF2-40B4-BE49-F238E27FC236}">
                <a16:creationId xmlns:a16="http://schemas.microsoft.com/office/drawing/2014/main" xmlns="" id="{00B2C4BD-A890-4AE3-8A2B-34D62526B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241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75491" name="Text Box 35">
            <a:extLst>
              <a:ext uri="{FF2B5EF4-FFF2-40B4-BE49-F238E27FC236}">
                <a16:creationId xmlns:a16="http://schemas.microsoft.com/office/drawing/2014/main" xmlns="" id="{2775C699-FD28-4F3C-AD86-609DD7C10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3" y="5241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275492" name="Text Box 36">
            <a:extLst>
              <a:ext uri="{FF2B5EF4-FFF2-40B4-BE49-F238E27FC236}">
                <a16:creationId xmlns:a16="http://schemas.microsoft.com/office/drawing/2014/main" xmlns="" id="{3B95432A-75FE-4499-B62F-24E9484B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419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275493" name="Text Box 37">
            <a:extLst>
              <a:ext uri="{FF2B5EF4-FFF2-40B4-BE49-F238E27FC236}">
                <a16:creationId xmlns:a16="http://schemas.microsoft.com/office/drawing/2014/main" xmlns="" id="{89EEE956-C3E1-4D52-8AE4-C121DB8F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52419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275494" name="Text Box 38">
            <a:extLst>
              <a:ext uri="{FF2B5EF4-FFF2-40B4-BE49-F238E27FC236}">
                <a16:creationId xmlns:a16="http://schemas.microsoft.com/office/drawing/2014/main" xmlns="" id="{C7FF8F5F-1E40-463B-9657-3B8ED57D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13" y="52419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T</a:t>
            </a:r>
          </a:p>
        </p:txBody>
      </p:sp>
      <p:sp>
        <p:nvSpPr>
          <p:cNvPr id="275495" name="Text Box 39">
            <a:extLst>
              <a:ext uri="{FF2B5EF4-FFF2-40B4-BE49-F238E27FC236}">
                <a16:creationId xmlns:a16="http://schemas.microsoft.com/office/drawing/2014/main" xmlns="" id="{CF54A30C-6A06-4E67-A017-61721EA3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5241925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75496" name="Text Box 40">
            <a:extLst>
              <a:ext uri="{FF2B5EF4-FFF2-40B4-BE49-F238E27FC236}">
                <a16:creationId xmlns:a16="http://schemas.microsoft.com/office/drawing/2014/main" xmlns="" id="{C0B04F0A-044D-4E39-85EF-929E3BF9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4192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7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7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2" grpId="0" autoUpdateAnimBg="0"/>
      <p:bldP spid="275463" grpId="0" autoUpdateAnimBg="0"/>
      <p:bldP spid="275464" grpId="0" animBg="1"/>
      <p:bldP spid="275465" grpId="0" animBg="1"/>
      <p:bldP spid="275466" grpId="0" animBg="1"/>
      <p:bldP spid="275467" grpId="0" animBg="1"/>
      <p:bldP spid="275468" grpId="0" animBg="1"/>
      <p:bldP spid="275469" grpId="0" animBg="1"/>
      <p:bldP spid="275470" grpId="0" animBg="1"/>
      <p:bldP spid="275471" grpId="0" autoUpdateAnimBg="0"/>
      <p:bldP spid="275472" grpId="0" autoUpdateAnimBg="0"/>
      <p:bldP spid="275473" grpId="0" autoUpdateAnimBg="0"/>
      <p:bldP spid="275474" grpId="0" autoUpdateAnimBg="0"/>
      <p:bldP spid="275475" grpId="0" autoUpdateAnimBg="0"/>
      <p:bldP spid="275476" grpId="0" autoUpdateAnimBg="0"/>
      <p:bldP spid="275477" grpId="0" autoUpdateAnimBg="0"/>
      <p:bldP spid="275478" grpId="0" autoUpdateAnimBg="0"/>
      <p:bldP spid="275479" grpId="0" animBg="1"/>
      <p:bldP spid="275489" grpId="0" autoUpdateAnimBg="0"/>
      <p:bldP spid="275490" grpId="0" autoUpdateAnimBg="0"/>
      <p:bldP spid="275491" grpId="0" autoUpdateAnimBg="0"/>
      <p:bldP spid="275492" grpId="0" autoUpdateAnimBg="0"/>
      <p:bldP spid="275493" grpId="0" autoUpdateAnimBg="0"/>
      <p:bldP spid="275494" grpId="0" autoUpdateAnimBg="0"/>
      <p:bldP spid="275495" grpId="0" autoUpdateAnimBg="0"/>
      <p:bldP spid="27549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540F2E31-5667-468D-8297-06B319310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SBH: Hamiltonian Path Approach</a:t>
            </a:r>
            <a:r>
              <a:rPr lang="en-US" altLang="en-US" sz="2600"/>
              <a:t> </a:t>
            </a: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9ACDA165-744E-48C5-9212-D80968D7AD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4530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CC"/>
              </a:buClr>
              <a:buFontTx/>
              <a:buNone/>
            </a:pPr>
            <a:r>
              <a:rPr lang="en-GB" altLang="en-US" sz="2600"/>
              <a:t>A more complicated graph:</a:t>
            </a:r>
          </a:p>
          <a:p>
            <a:pPr eaLnBrk="1" hangingPunct="1">
              <a:lnSpc>
                <a:spcPct val="90000"/>
              </a:lnSpc>
              <a:buClr>
                <a:srgbClr val="CC00CC"/>
              </a:buClr>
              <a:buFontTx/>
              <a:buNone/>
            </a:pPr>
            <a:endParaRPr lang="en-GB" altLang="en-US" sz="2600"/>
          </a:p>
          <a:p>
            <a:pPr eaLnBrk="1" hangingPunct="1">
              <a:lnSpc>
                <a:spcPct val="90000"/>
              </a:lnSpc>
              <a:buClr>
                <a:srgbClr val="CC00CC"/>
              </a:buClr>
              <a:buFontTx/>
              <a:buNone/>
            </a:pPr>
            <a:r>
              <a:rPr lang="en-GB" altLang="en-US" sz="2000" i="1"/>
              <a:t>              </a:t>
            </a:r>
          </a:p>
          <a:p>
            <a:pPr eaLnBrk="1" hangingPunct="1">
              <a:lnSpc>
                <a:spcPct val="90000"/>
              </a:lnSpc>
              <a:buClr>
                <a:srgbClr val="CC00CC"/>
              </a:buClr>
              <a:buFontTx/>
              <a:buNone/>
            </a:pPr>
            <a:r>
              <a:rPr lang="en-GB" altLang="en-US" sz="2000" i="1"/>
              <a:t>     S</a:t>
            </a:r>
            <a:r>
              <a:rPr lang="en-GB" altLang="en-US" sz="2000"/>
              <a:t> = { ATG    TGG      TGC      GTG      GGC     GCA      GCG     CGT }</a:t>
            </a:r>
            <a:endParaRPr lang="en-GB" altLang="en-US" sz="200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/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xmlns="" id="{C925E538-3722-4AA6-9B2A-F78DA5AB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5073650"/>
            <a:ext cx="6264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200" b="0" i="0"/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xmlns="" id="{715A2A62-6B18-460A-9555-482E0764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845050"/>
            <a:ext cx="42830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200" b="0" i="0"/>
          </a:p>
        </p:txBody>
      </p:sp>
      <p:pic>
        <p:nvPicPr>
          <p:cNvPr id="38918" name="Picture 7" descr="Picture7">
            <a:extLst>
              <a:ext uri="{FF2B5EF4-FFF2-40B4-BE49-F238E27FC236}">
                <a16:creationId xmlns:a16="http://schemas.microsoft.com/office/drawing/2014/main" xmlns="" id="{3741243C-9999-4AC7-BD87-ECB21D4FE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3613"/>
            <a:ext cx="79248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CDBF95A2-835A-4BE6-98D7-3F7EDA7C5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SBH: Hamiltonian Path Approach</a:t>
            </a:r>
            <a:endParaRPr lang="en-US" altLang="en-US" sz="26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xmlns="" id="{8C5130BB-F3D2-4501-BCB1-BF7BDF63A8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5307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 i="1"/>
              <a:t>            S</a:t>
            </a:r>
            <a:r>
              <a:rPr lang="en-GB" altLang="en-US" sz="2000"/>
              <a:t> = { ATG   TGG    TGC    GTG    GGC   GCA    GCG    CGT }</a:t>
            </a:r>
          </a:p>
          <a:p>
            <a:pPr eaLnBrk="1" hangingPunct="1">
              <a:buClr>
                <a:srgbClr val="CC00CC"/>
              </a:buClr>
              <a:buFontTx/>
              <a:buNone/>
            </a:pPr>
            <a:endParaRPr lang="en-GB" altLang="en-US" sz="200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2200"/>
              <a:t>Path 1:</a:t>
            </a:r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  <p:pic>
        <p:nvPicPr>
          <p:cNvPr id="39940" name="Picture 5" descr="Picture5">
            <a:extLst>
              <a:ext uri="{FF2B5EF4-FFF2-40B4-BE49-F238E27FC236}">
                <a16:creationId xmlns:a16="http://schemas.microsoft.com/office/drawing/2014/main" xmlns="" id="{0E451633-C36F-4C6E-BF61-84E6577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Text Box 6">
            <a:extLst>
              <a:ext uri="{FF2B5EF4-FFF2-40B4-BE49-F238E27FC236}">
                <a16:creationId xmlns:a16="http://schemas.microsoft.com/office/drawing/2014/main" xmlns="" id="{E63743E9-BFAE-4EEB-BF99-BC2EB459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4290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0"/>
              <a:t>              </a:t>
            </a:r>
            <a:r>
              <a:rPr lang="en-US" altLang="en-US" sz="2000" b="0" i="0">
                <a:solidFill>
                  <a:srgbClr val="3333FF"/>
                </a:solidFill>
              </a:rPr>
              <a:t>ATGCGTGGCA</a:t>
            </a:r>
          </a:p>
        </p:txBody>
      </p:sp>
      <p:pic>
        <p:nvPicPr>
          <p:cNvPr id="39942" name="Picture 7" descr="Picture6">
            <a:extLst>
              <a:ext uri="{FF2B5EF4-FFF2-40B4-BE49-F238E27FC236}">
                <a16:creationId xmlns:a16="http://schemas.microsoft.com/office/drawing/2014/main" xmlns="" id="{C1722D59-8F81-4F96-B1DD-75B59C0E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Text Box 8">
            <a:extLst>
              <a:ext uri="{FF2B5EF4-FFF2-40B4-BE49-F238E27FC236}">
                <a16:creationId xmlns:a16="http://schemas.microsoft.com/office/drawing/2014/main" xmlns="" id="{54D09851-CC5A-4F26-92CD-B251EDA8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5562600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>
                <a:solidFill>
                  <a:srgbClr val="FF0066"/>
                </a:solidFill>
              </a:rPr>
              <a:t>ATGGCGTGCA</a:t>
            </a:r>
          </a:p>
        </p:txBody>
      </p:sp>
      <p:sp>
        <p:nvSpPr>
          <p:cNvPr id="39944" name="Text Box 9">
            <a:extLst>
              <a:ext uri="{FF2B5EF4-FFF2-40B4-BE49-F238E27FC236}">
                <a16:creationId xmlns:a16="http://schemas.microsoft.com/office/drawing/2014/main" xmlns="" id="{F0255D28-555A-4728-9E61-3F11E73A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178300"/>
            <a:ext cx="1069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i="0"/>
              <a:t>Path 2: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xmlns="" id="{A4299904-ABAE-4556-A17B-69507670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0"/>
              <a:t>But the problem is NP-complete in general!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570C4E24-2CAE-4A3A-A84C-CA58B682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SBH: Eulerian Path Approach</a:t>
            </a:r>
          </a:p>
        </p:txBody>
      </p:sp>
      <p:sp>
        <p:nvSpPr>
          <p:cNvPr id="278532" name="Rectangle 4">
            <a:extLst>
              <a:ext uri="{FF2B5EF4-FFF2-40B4-BE49-F238E27FC236}">
                <a16:creationId xmlns:a16="http://schemas.microsoft.com/office/drawing/2014/main" xmlns="" id="{9C4DA760-6C05-4AD2-98AA-4BEBABC9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190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000" i="1" dirty="0"/>
              <a:t>   S</a:t>
            </a:r>
            <a:r>
              <a:rPr lang="en-US" altLang="en-US" sz="2000" dirty="0"/>
              <a:t> = { ATG, TGG, TGC, GTG, GGC, GCA, GCG, CGT } </a:t>
            </a:r>
          </a:p>
          <a:p>
            <a:pPr eaLnBrk="1" hangingPunct="1">
              <a:buFontTx/>
              <a:buNone/>
              <a:defRPr/>
            </a:pPr>
            <a:endParaRPr lang="en-US" altLang="en-US" sz="2000" dirty="0"/>
          </a:p>
          <a:p>
            <a:pPr marL="0" indent="-457200" eaLnBrk="1" hangingPunct="1">
              <a:buFontTx/>
              <a:buNone/>
              <a:defRPr/>
            </a:pPr>
            <a:r>
              <a:rPr lang="en-US" altLang="en-US" sz="2000" dirty="0"/>
              <a:t>   Vertices correspond to (</a:t>
            </a:r>
            <a:r>
              <a:rPr lang="en-US" altLang="en-US" sz="2000" i="1" dirty="0"/>
              <a:t>l </a:t>
            </a:r>
            <a:r>
              <a:rPr lang="en-US" altLang="en-US" sz="2000" dirty="0"/>
              <a:t>– 1) – </a:t>
            </a:r>
            <a:r>
              <a:rPr lang="en-US" altLang="en-US" sz="2000" dirty="0" err="1"/>
              <a:t>mers</a:t>
            </a:r>
            <a:r>
              <a:rPr lang="en-US" altLang="en-US" sz="2000" dirty="0"/>
              <a:t> :  { AT, TG, GC, GG, GT, CA, CG }.</a:t>
            </a:r>
          </a:p>
          <a:p>
            <a:pPr marL="0" indent="-457200" eaLnBrk="1" hangingPunct="1">
              <a:buFontTx/>
              <a:buNone/>
              <a:defRPr/>
            </a:pPr>
            <a:r>
              <a:rPr lang="en-US" altLang="en-US" sz="2000" dirty="0"/>
              <a:t>   Edges correspond to </a:t>
            </a:r>
            <a:r>
              <a:rPr lang="en-US" altLang="en-US" sz="2000" i="1" dirty="0"/>
              <a:t>l</a:t>
            </a:r>
            <a:r>
              <a:rPr lang="en-US" altLang="en-US" sz="2000" dirty="0"/>
              <a:t> – </a:t>
            </a:r>
            <a:r>
              <a:rPr lang="en-US" altLang="en-US" sz="2000" dirty="0" err="1"/>
              <a:t>mers</a:t>
            </a:r>
            <a:r>
              <a:rPr lang="en-US" altLang="en-US" sz="2000" dirty="0"/>
              <a:t> from </a:t>
            </a:r>
            <a:r>
              <a:rPr lang="en-US" altLang="en-US" sz="2000" i="1" dirty="0"/>
              <a:t>S.   </a:t>
            </a:r>
            <a:r>
              <a:rPr lang="en-US" altLang="en-US" sz="2000" dirty="0"/>
              <a:t>Multi-edges are allowed.</a:t>
            </a:r>
            <a:endParaRPr lang="en-US" altLang="en-US" sz="2000" i="1" dirty="0"/>
          </a:p>
          <a:p>
            <a:pPr marL="0" indent="-457200" eaLnBrk="1" hangingPunct="1">
              <a:buFontTx/>
              <a:buNone/>
              <a:defRPr/>
            </a:pPr>
            <a:r>
              <a:rPr lang="en-US" altLang="en-US" sz="2000" i="1" dirty="0"/>
              <a:t>   </a:t>
            </a:r>
            <a:r>
              <a:rPr lang="en-US" altLang="en-US" sz="2000" dirty="0"/>
              <a:t>This data structure is now called a </a:t>
            </a:r>
            <a:r>
              <a:rPr lang="en-US" altLang="en-US" sz="2000" b="1" i="1" dirty="0"/>
              <a:t>de </a:t>
            </a:r>
            <a:r>
              <a:rPr lang="en-US" altLang="en-US" sz="2000" b="1" i="1" dirty="0" err="1"/>
              <a:t>Bruijn</a:t>
            </a:r>
            <a:r>
              <a:rPr lang="en-US" altLang="en-US" sz="2000" b="1" i="1" dirty="0"/>
              <a:t> </a:t>
            </a:r>
            <a:r>
              <a:rPr lang="en-US" altLang="en-US" sz="2000" b="1" dirty="0"/>
              <a:t>graph.</a:t>
            </a:r>
          </a:p>
        </p:txBody>
      </p:sp>
      <p:grpSp>
        <p:nvGrpSpPr>
          <p:cNvPr id="40964" name="Group 5">
            <a:extLst>
              <a:ext uri="{FF2B5EF4-FFF2-40B4-BE49-F238E27FC236}">
                <a16:creationId xmlns:a16="http://schemas.microsoft.com/office/drawing/2014/main" xmlns="" id="{7642E256-AA4E-4FB3-9F48-19607F97800D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505200"/>
            <a:ext cx="7227888" cy="2590800"/>
            <a:chOff x="998" y="2208"/>
            <a:chExt cx="4553" cy="1632"/>
          </a:xfrm>
        </p:grpSpPr>
        <p:sp>
          <p:nvSpPr>
            <p:cNvPr id="40965" name="Oval 6">
              <a:extLst>
                <a:ext uri="{FF2B5EF4-FFF2-40B4-BE49-F238E27FC236}">
                  <a16:creationId xmlns:a16="http://schemas.microsoft.com/office/drawing/2014/main" xmlns="" id="{DF0C4320-2C96-4390-995C-E8C552C59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252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6" name="Oval 7">
              <a:extLst>
                <a:ext uri="{FF2B5EF4-FFF2-40B4-BE49-F238E27FC236}">
                  <a16:creationId xmlns:a16="http://schemas.microsoft.com/office/drawing/2014/main" xmlns="" id="{5669D665-CC91-4950-BF3D-FBE2E106F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2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7" name="Oval 8">
              <a:extLst>
                <a:ext uri="{FF2B5EF4-FFF2-40B4-BE49-F238E27FC236}">
                  <a16:creationId xmlns:a16="http://schemas.microsoft.com/office/drawing/2014/main" xmlns="" id="{D3F9D07E-EA1E-4B96-A0EB-5638AF981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8" name="Oval 9">
              <a:extLst>
                <a:ext uri="{FF2B5EF4-FFF2-40B4-BE49-F238E27FC236}">
                  <a16:creationId xmlns:a16="http://schemas.microsoft.com/office/drawing/2014/main" xmlns="" id="{6524D727-39C6-462F-9454-366E3EFA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" y="3168"/>
              <a:ext cx="96" cy="9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69" name="Oval 10">
              <a:extLst>
                <a:ext uri="{FF2B5EF4-FFF2-40B4-BE49-F238E27FC236}">
                  <a16:creationId xmlns:a16="http://schemas.microsoft.com/office/drawing/2014/main" xmlns="" id="{6440154B-E306-4A2F-8897-E06D2C27D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70" name="Oval 11">
              <a:extLst>
                <a:ext uri="{FF2B5EF4-FFF2-40B4-BE49-F238E27FC236}">
                  <a16:creationId xmlns:a16="http://schemas.microsoft.com/office/drawing/2014/main" xmlns="" id="{FECDCBC8-E5DD-4731-932E-706C4ED21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168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71" name="Oval 12">
              <a:extLst>
                <a:ext uri="{FF2B5EF4-FFF2-40B4-BE49-F238E27FC236}">
                  <a16:creationId xmlns:a16="http://schemas.microsoft.com/office/drawing/2014/main" xmlns="" id="{9D77A578-41F1-4F85-A436-C15455E1D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744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972" name="Line 13">
              <a:extLst>
                <a:ext uri="{FF2B5EF4-FFF2-40B4-BE49-F238E27FC236}">
                  <a16:creationId xmlns:a16="http://schemas.microsoft.com/office/drawing/2014/main" xmlns="" id="{E9C91061-7D5F-4FFD-9E45-0FB4D02B8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3240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4">
              <a:extLst>
                <a:ext uri="{FF2B5EF4-FFF2-40B4-BE49-F238E27FC236}">
                  <a16:creationId xmlns:a16="http://schemas.microsoft.com/office/drawing/2014/main" xmlns="" id="{AC4E975D-8C7F-466B-8A7D-1A6698AA5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240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5">
              <a:extLst>
                <a:ext uri="{FF2B5EF4-FFF2-40B4-BE49-F238E27FC236}">
                  <a16:creationId xmlns:a16="http://schemas.microsoft.com/office/drawing/2014/main" xmlns="" id="{D9828C82-BC01-46FC-9BAC-A44518AA6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3240"/>
              <a:ext cx="6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6">
              <a:extLst>
                <a:ext uri="{FF2B5EF4-FFF2-40B4-BE49-F238E27FC236}">
                  <a16:creationId xmlns:a16="http://schemas.microsoft.com/office/drawing/2014/main" xmlns="" id="{E1B4517A-94EF-4735-87C2-F46D6A39F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240"/>
              <a:ext cx="288" cy="5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7">
              <a:extLst>
                <a:ext uri="{FF2B5EF4-FFF2-40B4-BE49-F238E27FC236}">
                  <a16:creationId xmlns:a16="http://schemas.microsoft.com/office/drawing/2014/main" xmlns="" id="{57B9C895-1935-4E6F-85D8-B739F3FA6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3240"/>
              <a:ext cx="216" cy="5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8">
              <a:extLst>
                <a:ext uri="{FF2B5EF4-FFF2-40B4-BE49-F238E27FC236}">
                  <a16:creationId xmlns:a16="http://schemas.microsoft.com/office/drawing/2014/main" xmlns="" id="{16AB8378-2499-4559-931A-D7DCF78B3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" y="259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9">
              <a:extLst>
                <a:ext uri="{FF2B5EF4-FFF2-40B4-BE49-F238E27FC236}">
                  <a16:creationId xmlns:a16="http://schemas.microsoft.com/office/drawing/2014/main" xmlns="" id="{FD3862A2-78A5-40CB-9020-B1434873A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20">
              <a:extLst>
                <a:ext uri="{FF2B5EF4-FFF2-40B4-BE49-F238E27FC236}">
                  <a16:creationId xmlns:a16="http://schemas.microsoft.com/office/drawing/2014/main" xmlns="" id="{75EB0C92-3D3D-4F4E-9D03-6C3F79D9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92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Text Box 21">
              <a:extLst>
                <a:ext uri="{FF2B5EF4-FFF2-40B4-BE49-F238E27FC236}">
                  <a16:creationId xmlns:a16="http://schemas.microsoft.com/office/drawing/2014/main" xmlns="" id="{5B076C79-FEB4-4B99-A447-0A3356367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2935"/>
              <a:ext cx="3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AT</a:t>
              </a:r>
            </a:p>
          </p:txBody>
        </p:sp>
        <p:sp>
          <p:nvSpPr>
            <p:cNvPr id="40981" name="Text Box 22">
              <a:extLst>
                <a:ext uri="{FF2B5EF4-FFF2-40B4-BE49-F238E27FC236}">
                  <a16:creationId xmlns:a16="http://schemas.microsoft.com/office/drawing/2014/main" xmlns="" id="{5AD78BED-683B-4671-A687-0E65D2C12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8" y="2215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GT</a:t>
              </a:r>
            </a:p>
          </p:txBody>
        </p:sp>
        <p:sp>
          <p:nvSpPr>
            <p:cNvPr id="40982" name="Text Box 23">
              <a:extLst>
                <a:ext uri="{FF2B5EF4-FFF2-40B4-BE49-F238E27FC236}">
                  <a16:creationId xmlns:a16="http://schemas.microsoft.com/office/drawing/2014/main" xmlns="" id="{EFF206DA-42C7-48F2-8796-F857239E0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" y="2208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CG</a:t>
              </a:r>
            </a:p>
          </p:txBody>
        </p:sp>
        <p:sp>
          <p:nvSpPr>
            <p:cNvPr id="40983" name="Text Box 24">
              <a:extLst>
                <a:ext uri="{FF2B5EF4-FFF2-40B4-BE49-F238E27FC236}">
                  <a16:creationId xmlns:a16="http://schemas.microsoft.com/office/drawing/2014/main" xmlns="" id="{A1DD80B0-4030-4A8B-8B69-C98D55BAF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" y="2887"/>
              <a:ext cx="3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CA</a:t>
              </a:r>
            </a:p>
          </p:txBody>
        </p:sp>
        <p:sp>
          <p:nvSpPr>
            <p:cNvPr id="40984" name="Text Box 25">
              <a:extLst>
                <a:ext uri="{FF2B5EF4-FFF2-40B4-BE49-F238E27FC236}">
                  <a16:creationId xmlns:a16="http://schemas.microsoft.com/office/drawing/2014/main" xmlns="" id="{D9BB422A-A2BC-4B01-9E02-8411AD4CE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2935"/>
              <a:ext cx="3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GC</a:t>
              </a:r>
            </a:p>
          </p:txBody>
        </p:sp>
        <p:sp>
          <p:nvSpPr>
            <p:cNvPr id="40985" name="Text Box 26">
              <a:extLst>
                <a:ext uri="{FF2B5EF4-FFF2-40B4-BE49-F238E27FC236}">
                  <a16:creationId xmlns:a16="http://schemas.microsoft.com/office/drawing/2014/main" xmlns="" id="{976C89F7-2BFA-4023-B59B-E42C9D932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887"/>
              <a:ext cx="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TG</a:t>
              </a:r>
            </a:p>
          </p:txBody>
        </p:sp>
        <p:sp>
          <p:nvSpPr>
            <p:cNvPr id="40986" name="Text Box 27">
              <a:extLst>
                <a:ext uri="{FF2B5EF4-FFF2-40B4-BE49-F238E27FC236}">
                  <a16:creationId xmlns:a16="http://schemas.microsoft.com/office/drawing/2014/main" xmlns="" id="{9417E63A-01F8-439A-B438-660445F82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3559"/>
              <a:ext cx="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GG</a:t>
              </a:r>
            </a:p>
          </p:txBody>
        </p:sp>
        <p:sp>
          <p:nvSpPr>
            <p:cNvPr id="40987" name="Text Box 28">
              <a:extLst>
                <a:ext uri="{FF2B5EF4-FFF2-40B4-BE49-F238E27FC236}">
                  <a16:creationId xmlns:a16="http://schemas.microsoft.com/office/drawing/2014/main" xmlns="" id="{58E515D7-9B54-438E-ADE3-7292FDB81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456"/>
              <a:ext cx="26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/>
                <a:t>       Path visits every EDGE once!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C0A3272B-E414-4050-88B6-0BEE36154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884238"/>
          </a:xfrm>
        </p:spPr>
        <p:txBody>
          <a:bodyPr/>
          <a:lstStyle/>
          <a:p>
            <a:pPr eaLnBrk="1" hangingPunct="1"/>
            <a:r>
              <a:rPr lang="en-US" altLang="en-US" dirty="0"/>
              <a:t>SBH: Eulerian Path Approach</a:t>
            </a:r>
            <a:endParaRPr lang="en-US" altLang="en-US" sz="2600" dirty="0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xmlns="" id="{4F865719-9FBF-4EAC-BCBA-F6E8CEB494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24000"/>
            <a:ext cx="8142287" cy="453072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/>
              <a:t>S </a:t>
            </a:r>
            <a:r>
              <a:rPr lang="en-US" altLang="en-US" sz="2000"/>
              <a:t>=  { ATG, TGG, TGC, GTG, GGC, GCA, GCG, CGT } may result in two different paths: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1800"/>
          </a:p>
          <a:p>
            <a:pPr eaLnBrk="1" hangingPunct="1">
              <a:buFontTx/>
              <a:buNone/>
            </a:pPr>
            <a:endParaRPr lang="en-US" altLang="en-US" sz="2600"/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xmlns="" id="{97034829-E345-4AB0-9EB6-4BC60CE8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181600"/>
            <a:ext cx="2270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    ATGGCGTGCA</a:t>
            </a:r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xmlns="" id="{FA95C365-7233-403A-941A-1BCCE76D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5181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    ATGCGTGGCA</a:t>
            </a:r>
          </a:p>
        </p:txBody>
      </p:sp>
      <p:sp>
        <p:nvSpPr>
          <p:cNvPr id="41990" name="Oval 7">
            <a:extLst>
              <a:ext uri="{FF2B5EF4-FFF2-40B4-BE49-F238E27FC236}">
                <a16:creationId xmlns:a16="http://schemas.microsoft.com/office/drawing/2014/main" xmlns="" id="{9D47B7A5-A194-4B28-AADB-9064133E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Oval 8">
            <a:extLst>
              <a:ext uri="{FF2B5EF4-FFF2-40B4-BE49-F238E27FC236}">
                <a16:creationId xmlns:a16="http://schemas.microsoft.com/office/drawing/2014/main" xmlns="" id="{078CC481-2DC1-4432-B1FA-6577F5D67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9">
            <a:extLst>
              <a:ext uri="{FF2B5EF4-FFF2-40B4-BE49-F238E27FC236}">
                <a16:creationId xmlns:a16="http://schemas.microsoft.com/office/drawing/2014/main" xmlns="" id="{8539C265-75D2-4438-AB9A-5EBFCD93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0">
            <a:extLst>
              <a:ext uri="{FF2B5EF4-FFF2-40B4-BE49-F238E27FC236}">
                <a16:creationId xmlns:a16="http://schemas.microsoft.com/office/drawing/2014/main" xmlns="" id="{D495671B-3E6B-4240-84B2-CEB871655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Oval 11">
            <a:extLst>
              <a:ext uri="{FF2B5EF4-FFF2-40B4-BE49-F238E27FC236}">
                <a16:creationId xmlns:a16="http://schemas.microsoft.com/office/drawing/2014/main" xmlns="" id="{167E41C9-F021-431C-9CC7-76C897418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3048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5" name="Oval 12">
            <a:extLst>
              <a:ext uri="{FF2B5EF4-FFF2-40B4-BE49-F238E27FC236}">
                <a16:creationId xmlns:a16="http://schemas.microsoft.com/office/drawing/2014/main" xmlns="" id="{77D8CFA2-58FC-437C-AD57-51F94C3C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3048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6" name="Oval 13">
            <a:extLst>
              <a:ext uri="{FF2B5EF4-FFF2-40B4-BE49-F238E27FC236}">
                <a16:creationId xmlns:a16="http://schemas.microsoft.com/office/drawing/2014/main" xmlns="" id="{570AEE6F-F774-41AA-A44F-F24AA3EE8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47244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1997" name="AutoShape 14">
            <a:extLst>
              <a:ext uri="{FF2B5EF4-FFF2-40B4-BE49-F238E27FC236}">
                <a16:creationId xmlns:a16="http://schemas.microsoft.com/office/drawing/2014/main" xmlns="" id="{D73C14D9-E96D-4ABA-8572-CE43794BDE79}"/>
              </a:ext>
            </a:extLst>
          </p:cNvPr>
          <p:cNvCxnSpPr>
            <a:cxnSpLocks noChangeShapeType="1"/>
            <a:stCxn id="41990" idx="6"/>
            <a:endCxn id="41991" idx="0"/>
          </p:cNvCxnSpPr>
          <p:nvPr/>
        </p:nvCxnSpPr>
        <p:spPr bwMode="auto">
          <a:xfrm flipV="1">
            <a:off x="5192713" y="3810000"/>
            <a:ext cx="838200" cy="7620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8" name="AutoShape 15">
            <a:extLst>
              <a:ext uri="{FF2B5EF4-FFF2-40B4-BE49-F238E27FC236}">
                <a16:creationId xmlns:a16="http://schemas.microsoft.com/office/drawing/2014/main" xmlns="" id="{3386FC61-8FA4-43FB-AA64-DF42FC11CB87}"/>
              </a:ext>
            </a:extLst>
          </p:cNvPr>
          <p:cNvCxnSpPr>
            <a:cxnSpLocks noChangeShapeType="1"/>
            <a:stCxn id="41991" idx="6"/>
            <a:endCxn id="41996" idx="3"/>
          </p:cNvCxnSpPr>
          <p:nvPr/>
        </p:nvCxnSpPr>
        <p:spPr bwMode="auto">
          <a:xfrm>
            <a:off x="6107113" y="3886200"/>
            <a:ext cx="327025" cy="96837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9" name="AutoShape 16">
            <a:extLst>
              <a:ext uri="{FF2B5EF4-FFF2-40B4-BE49-F238E27FC236}">
                <a16:creationId xmlns:a16="http://schemas.microsoft.com/office/drawing/2014/main" xmlns="" id="{5037541A-E17B-44DB-8E08-29FDDA7D9FE2}"/>
              </a:ext>
            </a:extLst>
          </p:cNvPr>
          <p:cNvCxnSpPr>
            <a:cxnSpLocks noChangeShapeType="1"/>
            <a:endCxn id="41992" idx="5"/>
          </p:cNvCxnSpPr>
          <p:nvPr/>
        </p:nvCxnSpPr>
        <p:spPr bwMode="auto">
          <a:xfrm flipV="1">
            <a:off x="6564313" y="3940175"/>
            <a:ext cx="434975" cy="8604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0" name="AutoShape 17">
            <a:extLst>
              <a:ext uri="{FF2B5EF4-FFF2-40B4-BE49-F238E27FC236}">
                <a16:creationId xmlns:a16="http://schemas.microsoft.com/office/drawing/2014/main" xmlns="" id="{065FDAB5-7AD1-41ED-9D15-97C75312EE64}"/>
              </a:ext>
            </a:extLst>
          </p:cNvPr>
          <p:cNvCxnSpPr>
            <a:cxnSpLocks noChangeShapeType="1"/>
            <a:stCxn id="41992" idx="1"/>
            <a:endCxn id="41994" idx="4"/>
          </p:cNvCxnSpPr>
          <p:nvPr/>
        </p:nvCxnSpPr>
        <p:spPr bwMode="auto">
          <a:xfrm flipV="1">
            <a:off x="6891338" y="3200400"/>
            <a:ext cx="53975" cy="6318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1" name="AutoShape 18">
            <a:extLst>
              <a:ext uri="{FF2B5EF4-FFF2-40B4-BE49-F238E27FC236}">
                <a16:creationId xmlns:a16="http://schemas.microsoft.com/office/drawing/2014/main" xmlns="" id="{2C3D3177-430F-474D-BFEC-15ADD8214B55}"/>
              </a:ext>
            </a:extLst>
          </p:cNvPr>
          <p:cNvCxnSpPr>
            <a:cxnSpLocks noChangeShapeType="1"/>
            <a:stCxn id="41994" idx="2"/>
            <a:endCxn id="41995" idx="6"/>
          </p:cNvCxnSpPr>
          <p:nvPr/>
        </p:nvCxnSpPr>
        <p:spPr bwMode="auto">
          <a:xfrm flipH="1">
            <a:off x="6107113" y="3124200"/>
            <a:ext cx="762000" cy="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2" name="AutoShape 19">
            <a:extLst>
              <a:ext uri="{FF2B5EF4-FFF2-40B4-BE49-F238E27FC236}">
                <a16:creationId xmlns:a16="http://schemas.microsoft.com/office/drawing/2014/main" xmlns="" id="{205B7F14-4D25-47E6-B901-681CC7FDCACF}"/>
              </a:ext>
            </a:extLst>
          </p:cNvPr>
          <p:cNvCxnSpPr>
            <a:cxnSpLocks noChangeShapeType="1"/>
            <a:stCxn id="41995" idx="4"/>
          </p:cNvCxnSpPr>
          <p:nvPr/>
        </p:nvCxnSpPr>
        <p:spPr bwMode="auto">
          <a:xfrm>
            <a:off x="6030913" y="3200400"/>
            <a:ext cx="107950" cy="80645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3" name="AutoShape 20">
            <a:extLst>
              <a:ext uri="{FF2B5EF4-FFF2-40B4-BE49-F238E27FC236}">
                <a16:creationId xmlns:a16="http://schemas.microsoft.com/office/drawing/2014/main" xmlns="" id="{EAFFDE79-398B-424B-9771-8CE6178D7F73}"/>
              </a:ext>
            </a:extLst>
          </p:cNvPr>
          <p:cNvCxnSpPr>
            <a:cxnSpLocks noChangeShapeType="1"/>
            <a:stCxn id="41992" idx="5"/>
            <a:endCxn id="41993" idx="2"/>
          </p:cNvCxnSpPr>
          <p:nvPr/>
        </p:nvCxnSpPr>
        <p:spPr bwMode="auto">
          <a:xfrm flipV="1">
            <a:off x="6999288" y="3886200"/>
            <a:ext cx="784225" cy="5397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04" name="AutoShape 21">
            <a:extLst>
              <a:ext uri="{FF2B5EF4-FFF2-40B4-BE49-F238E27FC236}">
                <a16:creationId xmlns:a16="http://schemas.microsoft.com/office/drawing/2014/main" xmlns="" id="{F36EB645-B30F-4503-BFAF-FE42C3344AB5}"/>
              </a:ext>
            </a:extLst>
          </p:cNvPr>
          <p:cNvCxnSpPr>
            <a:cxnSpLocks noChangeShapeType="1"/>
            <a:endCxn id="41992" idx="1"/>
          </p:cNvCxnSpPr>
          <p:nvPr/>
        </p:nvCxnSpPr>
        <p:spPr bwMode="auto">
          <a:xfrm>
            <a:off x="5954713" y="3810000"/>
            <a:ext cx="936625" cy="222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05" name="Text Box 22">
            <a:extLst>
              <a:ext uri="{FF2B5EF4-FFF2-40B4-BE49-F238E27FC236}">
                <a16:creationId xmlns:a16="http://schemas.microsoft.com/office/drawing/2014/main" xmlns="" id="{2E21D717-8765-49C9-BC8F-5C10FA83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3440113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AT</a:t>
            </a:r>
          </a:p>
        </p:txBody>
      </p:sp>
      <p:sp>
        <p:nvSpPr>
          <p:cNvPr id="42006" name="Text Box 23">
            <a:extLst>
              <a:ext uri="{FF2B5EF4-FFF2-40B4-BE49-F238E27FC236}">
                <a16:creationId xmlns:a16="http://schemas.microsoft.com/office/drawing/2014/main" xmlns="" id="{CDBEA197-0A2F-4AD9-A8B7-58427906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3429000"/>
            <a:ext cx="67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TG</a:t>
            </a:r>
          </a:p>
        </p:txBody>
      </p:sp>
      <p:sp>
        <p:nvSpPr>
          <p:cNvPr id="42007" name="Text Box 24">
            <a:extLst>
              <a:ext uri="{FF2B5EF4-FFF2-40B4-BE49-F238E27FC236}">
                <a16:creationId xmlns:a16="http://schemas.microsoft.com/office/drawing/2014/main" xmlns="" id="{20117362-94ED-4266-9C6A-636C4CDE8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3505200"/>
            <a:ext cx="625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GC</a:t>
            </a:r>
          </a:p>
        </p:txBody>
      </p:sp>
      <p:sp>
        <p:nvSpPr>
          <p:cNvPr id="42008" name="Text Box 25">
            <a:extLst>
              <a:ext uri="{FF2B5EF4-FFF2-40B4-BE49-F238E27FC236}">
                <a16:creationId xmlns:a16="http://schemas.microsoft.com/office/drawing/2014/main" xmlns="" id="{678A8573-F06F-460D-8FA4-FA68D5925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3668713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CA</a:t>
            </a:r>
          </a:p>
        </p:txBody>
      </p:sp>
      <p:sp>
        <p:nvSpPr>
          <p:cNvPr id="42009" name="Text Box 26">
            <a:extLst>
              <a:ext uri="{FF2B5EF4-FFF2-40B4-BE49-F238E27FC236}">
                <a16:creationId xmlns:a16="http://schemas.microsoft.com/office/drawing/2014/main" xmlns="" id="{24D3C624-8A0B-492F-A445-9E2E03B7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4583113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GG</a:t>
            </a:r>
          </a:p>
        </p:txBody>
      </p:sp>
      <p:sp>
        <p:nvSpPr>
          <p:cNvPr id="42010" name="Text Box 27">
            <a:extLst>
              <a:ext uri="{FF2B5EF4-FFF2-40B4-BE49-F238E27FC236}">
                <a16:creationId xmlns:a16="http://schemas.microsoft.com/office/drawing/2014/main" xmlns="" id="{B910A3F5-7CD4-4F3B-8B75-CA66588A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38" y="26781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GT</a:t>
            </a:r>
          </a:p>
        </p:txBody>
      </p:sp>
      <p:sp>
        <p:nvSpPr>
          <p:cNvPr id="42011" name="Text Box 28">
            <a:extLst>
              <a:ext uri="{FF2B5EF4-FFF2-40B4-BE49-F238E27FC236}">
                <a16:creationId xmlns:a16="http://schemas.microsoft.com/office/drawing/2014/main" xmlns="" id="{9ED28743-076D-4D29-9B71-176F7904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26670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CG</a:t>
            </a:r>
          </a:p>
        </p:txBody>
      </p:sp>
      <p:sp>
        <p:nvSpPr>
          <p:cNvPr id="42012" name="Oval 29">
            <a:extLst>
              <a:ext uri="{FF2B5EF4-FFF2-40B4-BE49-F238E27FC236}">
                <a16:creationId xmlns:a16="http://schemas.microsoft.com/office/drawing/2014/main" xmlns="" id="{44BCF6E9-4842-49C2-9FFE-D9EE6CB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048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3" name="Oval 30">
            <a:extLst>
              <a:ext uri="{FF2B5EF4-FFF2-40B4-BE49-F238E27FC236}">
                <a16:creationId xmlns:a16="http://schemas.microsoft.com/office/drawing/2014/main" xmlns="" id="{A7752036-0A0F-4E15-B14C-CE6698DE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3048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4" name="Oval 31">
            <a:extLst>
              <a:ext uri="{FF2B5EF4-FFF2-40B4-BE49-F238E27FC236}">
                <a16:creationId xmlns:a16="http://schemas.microsoft.com/office/drawing/2014/main" xmlns="" id="{AE0FE8AF-15A1-4CA5-AC14-D228450E8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6482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5" name="Oval 32">
            <a:extLst>
              <a:ext uri="{FF2B5EF4-FFF2-40B4-BE49-F238E27FC236}">
                <a16:creationId xmlns:a16="http://schemas.microsoft.com/office/drawing/2014/main" xmlns="" id="{A98D1530-5221-48C3-BC91-61A1BA4B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6" name="Oval 33">
            <a:extLst>
              <a:ext uri="{FF2B5EF4-FFF2-40B4-BE49-F238E27FC236}">
                <a16:creationId xmlns:a16="http://schemas.microsoft.com/office/drawing/2014/main" xmlns="" id="{9F2814EC-71CF-448C-9001-A6F4D64D4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7" name="Oval 34">
            <a:extLst>
              <a:ext uri="{FF2B5EF4-FFF2-40B4-BE49-F238E27FC236}">
                <a16:creationId xmlns:a16="http://schemas.microsoft.com/office/drawing/2014/main" xmlns="" id="{324F6F99-B079-444C-9ACE-27ACD59C8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18" name="Oval 35">
            <a:extLst>
              <a:ext uri="{FF2B5EF4-FFF2-40B4-BE49-F238E27FC236}">
                <a16:creationId xmlns:a16="http://schemas.microsoft.com/office/drawing/2014/main" xmlns="" id="{CE061744-5C4B-4EE7-8AF6-669A022A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13" y="3810000"/>
            <a:ext cx="152400" cy="1524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2019" name="AutoShape 36">
            <a:extLst>
              <a:ext uri="{FF2B5EF4-FFF2-40B4-BE49-F238E27FC236}">
                <a16:creationId xmlns:a16="http://schemas.microsoft.com/office/drawing/2014/main" xmlns="" id="{AA24C9E0-33A0-4E8C-B021-BAE7C2FC13AD}"/>
              </a:ext>
            </a:extLst>
          </p:cNvPr>
          <p:cNvCxnSpPr>
            <a:cxnSpLocks noChangeShapeType="1"/>
            <a:stCxn id="42018" idx="6"/>
            <a:endCxn id="42017" idx="2"/>
          </p:cNvCxnSpPr>
          <p:nvPr/>
        </p:nvCxnSpPr>
        <p:spPr bwMode="auto">
          <a:xfrm>
            <a:off x="1154113" y="3886200"/>
            <a:ext cx="685800" cy="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0" name="AutoShape 37">
            <a:extLst>
              <a:ext uri="{FF2B5EF4-FFF2-40B4-BE49-F238E27FC236}">
                <a16:creationId xmlns:a16="http://schemas.microsoft.com/office/drawing/2014/main" xmlns="" id="{6AE0490F-F869-4A95-894F-827C63373694}"/>
              </a:ext>
            </a:extLst>
          </p:cNvPr>
          <p:cNvCxnSpPr>
            <a:cxnSpLocks noChangeShapeType="1"/>
            <a:stCxn id="42014" idx="7"/>
            <a:endCxn id="42016" idx="4"/>
          </p:cNvCxnSpPr>
          <p:nvPr/>
        </p:nvCxnSpPr>
        <p:spPr bwMode="auto">
          <a:xfrm flipV="1">
            <a:off x="2351088" y="3962400"/>
            <a:ext cx="327025" cy="7080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1" name="AutoShape 38">
            <a:extLst>
              <a:ext uri="{FF2B5EF4-FFF2-40B4-BE49-F238E27FC236}">
                <a16:creationId xmlns:a16="http://schemas.microsoft.com/office/drawing/2014/main" xmlns="" id="{151BE486-4440-4E24-A8EC-81DBA4EE9F65}"/>
              </a:ext>
            </a:extLst>
          </p:cNvPr>
          <p:cNvCxnSpPr>
            <a:cxnSpLocks noChangeShapeType="1"/>
            <a:stCxn id="42016" idx="0"/>
            <a:endCxn id="42013" idx="4"/>
          </p:cNvCxnSpPr>
          <p:nvPr/>
        </p:nvCxnSpPr>
        <p:spPr bwMode="auto">
          <a:xfrm flipV="1">
            <a:off x="2678113" y="3200400"/>
            <a:ext cx="0" cy="60960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2" name="AutoShape 39">
            <a:extLst>
              <a:ext uri="{FF2B5EF4-FFF2-40B4-BE49-F238E27FC236}">
                <a16:creationId xmlns:a16="http://schemas.microsoft.com/office/drawing/2014/main" xmlns="" id="{E411C008-EBC1-42D9-AAE4-A091C4F1BA9F}"/>
              </a:ext>
            </a:extLst>
          </p:cNvPr>
          <p:cNvCxnSpPr>
            <a:cxnSpLocks noChangeShapeType="1"/>
            <a:stCxn id="42013" idx="2"/>
            <a:endCxn id="42012" idx="6"/>
          </p:cNvCxnSpPr>
          <p:nvPr/>
        </p:nvCxnSpPr>
        <p:spPr bwMode="auto">
          <a:xfrm flipH="1">
            <a:off x="1992313" y="3124200"/>
            <a:ext cx="609600" cy="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3" name="AutoShape 40">
            <a:extLst>
              <a:ext uri="{FF2B5EF4-FFF2-40B4-BE49-F238E27FC236}">
                <a16:creationId xmlns:a16="http://schemas.microsoft.com/office/drawing/2014/main" xmlns="" id="{A5699D26-54C5-48F8-9B35-93D9B61EFCD0}"/>
              </a:ext>
            </a:extLst>
          </p:cNvPr>
          <p:cNvCxnSpPr>
            <a:cxnSpLocks noChangeShapeType="1"/>
            <a:stCxn id="42012" idx="4"/>
            <a:endCxn id="42017" idx="7"/>
          </p:cNvCxnSpPr>
          <p:nvPr/>
        </p:nvCxnSpPr>
        <p:spPr bwMode="auto">
          <a:xfrm>
            <a:off x="1916113" y="3200400"/>
            <a:ext cx="53975" cy="6318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4" name="AutoShape 41">
            <a:extLst>
              <a:ext uri="{FF2B5EF4-FFF2-40B4-BE49-F238E27FC236}">
                <a16:creationId xmlns:a16="http://schemas.microsoft.com/office/drawing/2014/main" xmlns="" id="{BF082D73-1C73-430A-8BA7-14B6EC200627}"/>
              </a:ext>
            </a:extLst>
          </p:cNvPr>
          <p:cNvCxnSpPr>
            <a:cxnSpLocks noChangeShapeType="1"/>
            <a:stCxn id="42017" idx="7"/>
            <a:endCxn id="42016" idx="2"/>
          </p:cNvCxnSpPr>
          <p:nvPr/>
        </p:nvCxnSpPr>
        <p:spPr bwMode="auto">
          <a:xfrm>
            <a:off x="1970088" y="3832225"/>
            <a:ext cx="631825" cy="5397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5" name="AutoShape 42">
            <a:extLst>
              <a:ext uri="{FF2B5EF4-FFF2-40B4-BE49-F238E27FC236}">
                <a16:creationId xmlns:a16="http://schemas.microsoft.com/office/drawing/2014/main" xmlns="" id="{B37F61D2-240E-4DAE-9BFE-48D2838D2E00}"/>
              </a:ext>
            </a:extLst>
          </p:cNvPr>
          <p:cNvCxnSpPr>
            <a:cxnSpLocks noChangeShapeType="1"/>
            <a:stCxn id="42016" idx="6"/>
            <a:endCxn id="42015" idx="2"/>
          </p:cNvCxnSpPr>
          <p:nvPr/>
        </p:nvCxnSpPr>
        <p:spPr bwMode="auto">
          <a:xfrm>
            <a:off x="2754313" y="3886200"/>
            <a:ext cx="685800" cy="0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026" name="AutoShape 43">
            <a:extLst>
              <a:ext uri="{FF2B5EF4-FFF2-40B4-BE49-F238E27FC236}">
                <a16:creationId xmlns:a16="http://schemas.microsoft.com/office/drawing/2014/main" xmlns="" id="{6F00BDF6-7D8C-4625-B16D-2EC8A8203426}"/>
              </a:ext>
            </a:extLst>
          </p:cNvPr>
          <p:cNvCxnSpPr>
            <a:cxnSpLocks noChangeShapeType="1"/>
            <a:stCxn id="42017" idx="4"/>
            <a:endCxn id="42014" idx="1"/>
          </p:cNvCxnSpPr>
          <p:nvPr/>
        </p:nvCxnSpPr>
        <p:spPr bwMode="auto">
          <a:xfrm>
            <a:off x="1916113" y="3962400"/>
            <a:ext cx="327025" cy="708025"/>
          </a:xfrm>
          <a:prstGeom prst="straightConnector1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027" name="Text Box 44">
            <a:extLst>
              <a:ext uri="{FF2B5EF4-FFF2-40B4-BE49-F238E27FC236}">
                <a16:creationId xmlns:a16="http://schemas.microsoft.com/office/drawing/2014/main" xmlns="" id="{5004B8DA-B4FF-4BF8-A4E1-54F868E9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440113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AT</a:t>
            </a:r>
          </a:p>
        </p:txBody>
      </p:sp>
      <p:sp>
        <p:nvSpPr>
          <p:cNvPr id="42028" name="Text Box 45">
            <a:extLst>
              <a:ext uri="{FF2B5EF4-FFF2-40B4-BE49-F238E27FC236}">
                <a16:creationId xmlns:a16="http://schemas.microsoft.com/office/drawing/2014/main" xmlns="" id="{537395AD-B081-4555-8CE4-0E6B0433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2678113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GT</a:t>
            </a:r>
          </a:p>
        </p:txBody>
      </p:sp>
      <p:sp>
        <p:nvSpPr>
          <p:cNvPr id="42029" name="Text Box 46">
            <a:extLst>
              <a:ext uri="{FF2B5EF4-FFF2-40B4-BE49-F238E27FC236}">
                <a16:creationId xmlns:a16="http://schemas.microsoft.com/office/drawing/2014/main" xmlns="" id="{CABAE923-C81D-4474-B25A-368338E0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6670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CG</a:t>
            </a:r>
          </a:p>
        </p:txBody>
      </p:sp>
      <p:sp>
        <p:nvSpPr>
          <p:cNvPr id="42030" name="Text Box 47">
            <a:extLst>
              <a:ext uri="{FF2B5EF4-FFF2-40B4-BE49-F238E27FC236}">
                <a16:creationId xmlns:a16="http://schemas.microsoft.com/office/drawing/2014/main" xmlns="" id="{23D57297-5859-4CCC-9DB2-3E2289AF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3668713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CA</a:t>
            </a:r>
          </a:p>
        </p:txBody>
      </p:sp>
      <p:sp>
        <p:nvSpPr>
          <p:cNvPr id="42031" name="Text Box 48">
            <a:extLst>
              <a:ext uri="{FF2B5EF4-FFF2-40B4-BE49-F238E27FC236}">
                <a16:creationId xmlns:a16="http://schemas.microsoft.com/office/drawing/2014/main" xmlns="" id="{7786E416-3FC9-4C3A-854D-EC7BAFA21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34401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GC</a:t>
            </a:r>
          </a:p>
        </p:txBody>
      </p:sp>
      <p:sp>
        <p:nvSpPr>
          <p:cNvPr id="42032" name="Text Box 49">
            <a:extLst>
              <a:ext uri="{FF2B5EF4-FFF2-40B4-BE49-F238E27FC236}">
                <a16:creationId xmlns:a16="http://schemas.microsoft.com/office/drawing/2014/main" xmlns="" id="{BEB46820-6B38-4B15-BDB3-A0DFE8BB1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3440113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TG</a:t>
            </a:r>
          </a:p>
        </p:txBody>
      </p:sp>
      <p:sp>
        <p:nvSpPr>
          <p:cNvPr id="42033" name="Text Box 50">
            <a:extLst>
              <a:ext uri="{FF2B5EF4-FFF2-40B4-BE49-F238E27FC236}">
                <a16:creationId xmlns:a16="http://schemas.microsoft.com/office/drawing/2014/main" xmlns="" id="{87A84F86-F777-4BD9-97F0-1C438710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4583113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0" i="0"/>
              <a:t>GG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AAD7B011-318F-47AF-9EFF-A3E374E52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Eulerian Cycle Problem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xmlns="" id="{85A2FB9B-AE70-4FB6-8D2A-01ADF2C02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29718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Find a cycle that visits every</a:t>
            </a:r>
            <a:r>
              <a:rPr lang="en-US" altLang="en-US" b="1" dirty="0"/>
              <a:t> </a:t>
            </a:r>
            <a:r>
              <a:rPr lang="en-US" altLang="en-US" b="1" i="1" dirty="0"/>
              <a:t>edge </a:t>
            </a:r>
            <a:r>
              <a:rPr lang="en-US" altLang="en-US" dirty="0"/>
              <a:t>exactly once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Linear time</a:t>
            </a:r>
          </a:p>
        </p:txBody>
      </p:sp>
      <p:pic>
        <p:nvPicPr>
          <p:cNvPr id="6148" name="Picture 7" descr="npo000002">
            <a:extLst>
              <a:ext uri="{FF2B5EF4-FFF2-40B4-BE49-F238E27FC236}">
                <a16:creationId xmlns:a16="http://schemas.microsoft.com/office/drawing/2014/main" xmlns="" id="{42BBACF2-1610-4E28-A7E2-42FBCEDF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1432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7">
            <a:extLst>
              <a:ext uri="{FF2B5EF4-FFF2-40B4-BE49-F238E27FC236}">
                <a16:creationId xmlns:a16="http://schemas.microsoft.com/office/drawing/2014/main" xmlns="" id="{6EB6275B-5B6F-4F0E-ADB7-4F10F4DF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84788"/>
            <a:ext cx="3962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i="0"/>
              <a:t>More complicated Königsberg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A893810A-255E-49E6-B2E0-DB13F6471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Euler Theorem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1F69FE6C-9C49-4C88-BF62-FE6AB836B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/>
              <a:t>A graph is balanced if for every vertex the number of incoming edges equals to the number of outgoing edges: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i="1"/>
              <a:t>                           in(v)=out(v)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b="1"/>
              <a:t>Theorem</a:t>
            </a:r>
            <a:r>
              <a:rPr lang="en-US" altLang="en-US"/>
              <a:t>:  </a:t>
            </a:r>
            <a:r>
              <a:rPr lang="en-US" altLang="en-US" i="1"/>
              <a:t>A connected graph is Eulerian (i.e., contains a Eulerian cycle) if and only if each of its vertices is balanced.</a:t>
            </a:r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197AF8F9-8D9F-4161-AE8E-7EF3BF03B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Euler Theorem: Proof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3791754C-F6CD-4712-BDB9-4169B0542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/>
              <a:t>Eulerian →</a:t>
            </a:r>
            <a:r>
              <a:rPr lang="en-US" altLang="en-US">
                <a:sym typeface="MT Extra" panose="05050102010205020202" pitchFamily="18" charset="2"/>
              </a:rPr>
              <a:t> balanced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>
                <a:sym typeface="MT Extra" panose="05050102010205020202" pitchFamily="18" charset="2"/>
              </a:rPr>
              <a:t>   For every edge entering </a:t>
            </a:r>
            <a:r>
              <a:rPr lang="en-US" altLang="en-US" i="1">
                <a:sym typeface="MT Extra" panose="05050102010205020202" pitchFamily="18" charset="2"/>
              </a:rPr>
              <a:t>v</a:t>
            </a:r>
            <a:r>
              <a:rPr lang="en-US" altLang="en-US">
                <a:sym typeface="MT Extra" panose="05050102010205020202" pitchFamily="18" charset="2"/>
              </a:rPr>
              <a:t> (incoming edge),  there  exists an edge leaving </a:t>
            </a:r>
            <a:r>
              <a:rPr lang="en-US" altLang="en-US" i="1">
                <a:sym typeface="MT Extra" panose="05050102010205020202" pitchFamily="18" charset="2"/>
              </a:rPr>
              <a:t>v</a:t>
            </a:r>
            <a:r>
              <a:rPr lang="en-US" altLang="en-US">
                <a:sym typeface="MT Extra" panose="05050102010205020202" pitchFamily="18" charset="2"/>
              </a:rPr>
              <a:t> (outgoing edge). Therefore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>
                <a:sym typeface="MT Extra" panose="05050102010205020202" pitchFamily="18" charset="2"/>
              </a:rPr>
              <a:t>                        </a:t>
            </a:r>
            <a:r>
              <a:rPr lang="en-US" altLang="en-US" i="1">
                <a:sym typeface="MT Extra" panose="05050102010205020202" pitchFamily="18" charset="2"/>
              </a:rPr>
              <a:t>in(v)=out(v)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Balanced →</a:t>
            </a:r>
            <a:r>
              <a:rPr lang="en-US" altLang="en-US">
                <a:sym typeface="MT Extra" panose="05050102010205020202" pitchFamily="18" charset="2"/>
              </a:rPr>
              <a:t> Eulerian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>
                <a:sym typeface="MT Extra" panose="05050102010205020202" pitchFamily="18" charset="2"/>
              </a:rPr>
              <a:t>    ???</a:t>
            </a:r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59353608-BA94-4469-A212-1214D37A0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Algorithm for Constructing an Eulerian Cycle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D5F058BC-1FD3-4236-B95A-87953C308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30725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AutoNum type="alphaLcPeriod"/>
            </a:pPr>
            <a:r>
              <a:rPr lang="en-US" altLang="en-US" sz="2600"/>
              <a:t>Start with an arbitrary vertex </a:t>
            </a:r>
            <a:r>
              <a:rPr lang="en-US" altLang="en-US" sz="2600" i="1"/>
              <a:t>v</a:t>
            </a:r>
            <a:r>
              <a:rPr lang="en-US" altLang="en-US" sz="2600"/>
              <a:t> and form an arbitrary cycle with unused edges until a dead end is reached.  Since the graph is Eulerian, this dead end is necessarily the starting point, </a:t>
            </a:r>
            <a:r>
              <a:rPr lang="en-US" altLang="en-US" sz="2600" i="1"/>
              <a:t>i.e</a:t>
            </a:r>
            <a:r>
              <a:rPr lang="en-US" altLang="en-US" sz="2600"/>
              <a:t>., vertex </a:t>
            </a:r>
            <a:r>
              <a:rPr lang="en-US" altLang="en-US" sz="2600" i="1"/>
              <a:t>v</a:t>
            </a:r>
            <a:r>
              <a:rPr lang="en-US" altLang="en-US" sz="2600"/>
              <a:t>.</a:t>
            </a:r>
          </a:p>
        </p:txBody>
      </p:sp>
      <p:graphicFrame>
        <p:nvGraphicFramePr>
          <p:cNvPr id="45060" name="Object 5">
            <a:extLst>
              <a:ext uri="{FF2B5EF4-FFF2-40B4-BE49-F238E27FC236}">
                <a16:creationId xmlns:a16="http://schemas.microsoft.com/office/drawing/2014/main" xmlns="" id="{0CCACCF7-CBE6-41CC-98D0-ADA3A237A8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981200"/>
          <a:ext cx="2719388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Image" r:id="rId3" imgW="1790476" imgH="2006349" progId="Photoshop.Image.7">
                  <p:embed/>
                </p:oleObj>
              </mc:Choice>
              <mc:Fallback>
                <p:oleObj name="Image" r:id="rId3" imgW="1790476" imgH="2006349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2719388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E80F63AF-A1D5-4FF5-823B-C3233E63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Algorithm for Constructing an Eulerian Cycle (cont’d)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550A4F50-904E-4E91-A5B8-D2A46BE3D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chemeClr val="accent1"/>
                </a:solidFill>
              </a:rPr>
              <a:t>b.</a:t>
            </a:r>
            <a:r>
              <a:rPr lang="en-US" altLang="en-US" sz="2600"/>
              <a:t>   If cycle from (a) above is not an Eulerian cycle, it must contain a vertex </a:t>
            </a:r>
            <a:r>
              <a:rPr lang="en-US" altLang="en-US" sz="2600" i="1"/>
              <a:t>w</a:t>
            </a:r>
            <a:r>
              <a:rPr lang="en-US" altLang="en-US" sz="2600"/>
              <a:t>, which has untraversed edges.  Perform step (a) again, using vertex </a:t>
            </a:r>
            <a:r>
              <a:rPr lang="en-US" altLang="en-US" sz="2600" i="1"/>
              <a:t>w</a:t>
            </a:r>
            <a:r>
              <a:rPr lang="en-US" altLang="en-US" sz="2600"/>
              <a:t> as the starting point. Once again, we will end up in the starting vertex </a:t>
            </a:r>
            <a:r>
              <a:rPr lang="en-US" altLang="en-US" sz="2600" i="1"/>
              <a:t>w.</a:t>
            </a:r>
          </a:p>
        </p:txBody>
      </p:sp>
      <p:graphicFrame>
        <p:nvGraphicFramePr>
          <p:cNvPr id="46084" name="Object 4">
            <a:extLst>
              <a:ext uri="{FF2B5EF4-FFF2-40B4-BE49-F238E27FC236}">
                <a16:creationId xmlns:a16="http://schemas.microsoft.com/office/drawing/2014/main" xmlns="" id="{9FAE1E86-458B-4074-9548-99CD4D70D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905000"/>
          <a:ext cx="299243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Image" r:id="rId3" imgW="1790476" imgH="2006349" progId="Photoshop.Image.7">
                  <p:embed/>
                </p:oleObj>
              </mc:Choice>
              <mc:Fallback>
                <p:oleObj name="Image" r:id="rId3" imgW="1790476" imgH="2006349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299243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4DEE2B25-F11F-4E93-B632-0EB398656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</a:rPr>
              <a:t>Algorithm for Constructing an Eulerian Cycle  (cont’d)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6322BF9E-0CB6-4D90-9534-277FB8A0B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marL="571500" indent="-5715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accent1"/>
                </a:solidFill>
              </a:rPr>
              <a:t>c.</a:t>
            </a:r>
            <a:r>
              <a:rPr lang="en-US" altLang="en-US"/>
              <a:t>	Combine the cycles from (a) and (b) into a single cycle and iterate step (b).</a:t>
            </a:r>
          </a:p>
          <a:p>
            <a:pPr marL="571500" indent="-571500" eaLnBrk="1" hangingPunct="1"/>
            <a:endParaRPr lang="en-US" altLang="en-US"/>
          </a:p>
        </p:txBody>
      </p:sp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xmlns="" id="{F005724E-C013-4847-A1CF-02402B131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1981200"/>
          <a:ext cx="299243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Image" r:id="rId3" imgW="1790476" imgH="2006349" progId="Photoshop.Image.7">
                  <p:embed/>
                </p:oleObj>
              </mc:Choice>
              <mc:Fallback>
                <p:oleObj name="Image" r:id="rId3" imgW="1790476" imgH="2006349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81200"/>
                        <a:ext cx="2992438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0BC21946-7BA7-42F2-A614-416AA0C25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Euler Theorem: Extension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ACE599B3-CC4B-4480-B9A5-92E84294D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b="1"/>
              <a:t>Theorem</a:t>
            </a:r>
            <a:r>
              <a:rPr lang="en-US" altLang="en-US"/>
              <a:t>:  </a:t>
            </a:r>
            <a:r>
              <a:rPr lang="en-US" altLang="en-US" i="1"/>
              <a:t>A connected graph has an Eulerian path if and only if it contains two (complementary) semi-balanced vertices and all other vertices are balanced.</a:t>
            </a:r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  <a:p>
            <a:pPr eaLnBrk="1" hangingPunct="1">
              <a:lnSpc>
                <a:spcPct val="120000"/>
              </a:lnSpc>
            </a:pPr>
            <a:endParaRPr lang="en-US" altLang="en-US" i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BFE03F8C-B1DB-48F6-ABEC-3AED0661D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Difficulties with SBH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84662B3D-FC0D-4925-AD5A-5596ABCE6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b="1"/>
              <a:t>Fidelity of Hybridization:</a:t>
            </a:r>
            <a:r>
              <a:rPr lang="en-US" altLang="en-US" sz="2600"/>
              <a:t>  difficult to detect differences between probes hybridized with perfect matches and 1 or 2 mismatches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/>
              <a:t>Array Size:</a:t>
            </a:r>
            <a:r>
              <a:rPr lang="en-US" altLang="en-US" sz="2600"/>
              <a:t>  Effect of low fidelity can be decreased with longer </a:t>
            </a:r>
            <a:r>
              <a:rPr lang="en-US" altLang="en-US" sz="2600" i="1"/>
              <a:t>l</a:t>
            </a:r>
            <a:r>
              <a:rPr lang="en-US" altLang="en-US" sz="2600"/>
              <a:t>-mers, but array size increases exponentially in </a:t>
            </a:r>
            <a:r>
              <a:rPr lang="en-US" altLang="en-US" sz="2600" i="1"/>
              <a:t>l.  </a:t>
            </a:r>
            <a:r>
              <a:rPr lang="en-US" altLang="en-US" sz="2600"/>
              <a:t>Array size is limited with current technology</a:t>
            </a:r>
            <a:endParaRPr lang="en-US" altLang="en-US" sz="2600" i="1"/>
          </a:p>
          <a:p>
            <a:pPr eaLnBrk="1" hangingPunct="1">
              <a:lnSpc>
                <a:spcPct val="80000"/>
              </a:lnSpc>
            </a:pPr>
            <a:r>
              <a:rPr lang="en-US" altLang="en-US" sz="2600" b="1"/>
              <a:t>Practicality:</a:t>
            </a:r>
            <a:r>
              <a:rPr lang="en-US" altLang="en-US" sz="2600"/>
              <a:t>  SBH is still impractical. As DNA microarray technology improves, SBH may become practical in the future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/>
              <a:t>Practicality again</a:t>
            </a:r>
            <a:r>
              <a:rPr lang="en-US" altLang="en-US" sz="2600"/>
              <a:t>: Although SBH is still impractical, </a:t>
            </a:r>
            <a:r>
              <a:rPr lang="en-US" altLang="en-US" sz="2600">
                <a:solidFill>
                  <a:srgbClr val="0066FF"/>
                </a:solidFill>
              </a:rPr>
              <a:t>it spearheaded expression analysis and SNP analysis techniques. Moreover, </a:t>
            </a:r>
            <a:r>
              <a:rPr lang="en-US" altLang="en-US" sz="2600" i="1">
                <a:solidFill>
                  <a:srgbClr val="0066FF"/>
                </a:solidFill>
              </a:rPr>
              <a:t>de Bruijn </a:t>
            </a:r>
            <a:r>
              <a:rPr lang="en-US" altLang="en-US" sz="2600">
                <a:solidFill>
                  <a:srgbClr val="0066FF"/>
                </a:solidFill>
              </a:rPr>
              <a:t>graphs are widely used in modern genome assemblers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67CD7973-BBA8-41A8-86B4-7E69BD03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Traditional DNA Sequencing</a:t>
            </a:r>
          </a:p>
        </p:txBody>
      </p:sp>
      <p:sp>
        <p:nvSpPr>
          <p:cNvPr id="50179" name="Line 4">
            <a:extLst>
              <a:ext uri="{FF2B5EF4-FFF2-40B4-BE49-F238E27FC236}">
                <a16:creationId xmlns:a16="http://schemas.microsoft.com/office/drawing/2014/main" xmlns="" id="{9578BEE5-AD17-48A9-AE38-33C4C6203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852613"/>
            <a:ext cx="7154863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5" name="Line 5">
            <a:extLst>
              <a:ext uri="{FF2B5EF4-FFF2-40B4-BE49-F238E27FC236}">
                <a16:creationId xmlns:a16="http://schemas.microsoft.com/office/drawing/2014/main" xmlns="" id="{91F74A72-5B43-4545-AB21-59CF7400C3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06613"/>
            <a:ext cx="0" cy="87471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6" name="Line 6">
            <a:extLst>
              <a:ext uri="{FF2B5EF4-FFF2-40B4-BE49-F238E27FC236}">
                <a16:creationId xmlns:a16="http://schemas.microsoft.com/office/drawing/2014/main" xmlns="" id="{C3CA7934-C690-41DD-8D7A-945C57899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38" y="3319463"/>
            <a:ext cx="1076325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7" name="Line 7">
            <a:extLst>
              <a:ext uri="{FF2B5EF4-FFF2-40B4-BE49-F238E27FC236}">
                <a16:creationId xmlns:a16="http://schemas.microsoft.com/office/drawing/2014/main" xmlns="" id="{34826C9E-9F9A-46DE-9B4C-2224647BB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3209925"/>
            <a:ext cx="1076325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8" name="Line 8">
            <a:extLst>
              <a:ext uri="{FF2B5EF4-FFF2-40B4-BE49-F238E27FC236}">
                <a16:creationId xmlns:a16="http://schemas.microsoft.com/office/drawing/2014/main" xmlns="" id="{98FEA00C-41DE-4952-8F1B-D0525B027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854450"/>
            <a:ext cx="1076325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29" name="Line 9">
            <a:extLst>
              <a:ext uri="{FF2B5EF4-FFF2-40B4-BE49-F238E27FC236}">
                <a16:creationId xmlns:a16="http://schemas.microsoft.com/office/drawing/2014/main" xmlns="" id="{CECE0E2A-41DA-4EF2-8EF9-D71D71390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3188" y="3524250"/>
            <a:ext cx="1076325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0" name="Line 10">
            <a:extLst>
              <a:ext uri="{FF2B5EF4-FFF2-40B4-BE49-F238E27FC236}">
                <a16:creationId xmlns:a16="http://schemas.microsoft.com/office/drawing/2014/main" xmlns="" id="{9C74C742-47D2-435A-8764-3B451DF5B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3900" y="3425825"/>
            <a:ext cx="725488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1" name="Line 11">
            <a:extLst>
              <a:ext uri="{FF2B5EF4-FFF2-40B4-BE49-F238E27FC236}">
                <a16:creationId xmlns:a16="http://schemas.microsoft.com/office/drawing/2014/main" xmlns="" id="{D2AE1BD4-16C6-4151-BAA3-076026817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250" y="3868738"/>
            <a:ext cx="1076325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2" name="Line 12">
            <a:extLst>
              <a:ext uri="{FF2B5EF4-FFF2-40B4-BE49-F238E27FC236}">
                <a16:creationId xmlns:a16="http://schemas.microsoft.com/office/drawing/2014/main" xmlns="" id="{1334094F-4DA8-4D1B-8D4F-4EAA8B318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3488" y="3648075"/>
            <a:ext cx="725487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3" name="Line 13">
            <a:extLst>
              <a:ext uri="{FF2B5EF4-FFF2-40B4-BE49-F238E27FC236}">
                <a16:creationId xmlns:a16="http://schemas.microsoft.com/office/drawing/2014/main" xmlns="" id="{DF0EC92C-2CBA-446B-9FB1-C5AAC6FD89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14675" y="3640138"/>
            <a:ext cx="725488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4" name="Line 14">
            <a:extLst>
              <a:ext uri="{FF2B5EF4-FFF2-40B4-BE49-F238E27FC236}">
                <a16:creationId xmlns:a16="http://schemas.microsoft.com/office/drawing/2014/main" xmlns="" id="{613AAE7C-5B16-4F85-A5CE-DCB5D8BF3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1888" y="3732213"/>
            <a:ext cx="725487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5" name="Line 15">
            <a:extLst>
              <a:ext uri="{FF2B5EF4-FFF2-40B4-BE49-F238E27FC236}">
                <a16:creationId xmlns:a16="http://schemas.microsoft.com/office/drawing/2014/main" xmlns="" id="{32CD7303-6820-48F5-884D-3007315C8C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7588" y="3803650"/>
            <a:ext cx="725487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6" name="Line 16">
            <a:extLst>
              <a:ext uri="{FF2B5EF4-FFF2-40B4-BE49-F238E27FC236}">
                <a16:creationId xmlns:a16="http://schemas.microsoft.com/office/drawing/2014/main" xmlns="" id="{CF84059D-9BE3-4E15-93FF-062FB2E23A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0725" y="3151188"/>
            <a:ext cx="725488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7" name="Line 17">
            <a:extLst>
              <a:ext uri="{FF2B5EF4-FFF2-40B4-BE49-F238E27FC236}">
                <a16:creationId xmlns:a16="http://schemas.microsoft.com/office/drawing/2014/main" xmlns="" id="{1CB032C3-1E9A-4A80-8B4D-E07647536C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588" y="3213100"/>
            <a:ext cx="725487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8" name="Line 18">
            <a:extLst>
              <a:ext uri="{FF2B5EF4-FFF2-40B4-BE49-F238E27FC236}">
                <a16:creationId xmlns:a16="http://schemas.microsoft.com/office/drawing/2014/main" xmlns="" id="{1C7B3DF9-72E1-4915-A935-F205F67631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057650"/>
            <a:ext cx="0" cy="8747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39" name="Oval 19">
            <a:extLst>
              <a:ext uri="{FF2B5EF4-FFF2-40B4-BE49-F238E27FC236}">
                <a16:creationId xmlns:a16="http://schemas.microsoft.com/office/drawing/2014/main" xmlns="" id="{D28AC780-5B5D-4071-967F-0A2DE9FB8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5065713"/>
            <a:ext cx="925513" cy="9239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40" name="Oval 20">
            <a:extLst>
              <a:ext uri="{FF2B5EF4-FFF2-40B4-BE49-F238E27FC236}">
                <a16:creationId xmlns:a16="http://schemas.microsoft.com/office/drawing/2014/main" xmlns="" id="{CD853058-7326-4144-84EF-288C4C82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5021263"/>
            <a:ext cx="1146175" cy="1074737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41" name="Freeform 21">
            <a:extLst>
              <a:ext uri="{FF2B5EF4-FFF2-40B4-BE49-F238E27FC236}">
                <a16:creationId xmlns:a16="http://schemas.microsoft.com/office/drawing/2014/main" xmlns="" id="{0F67F530-9D52-4AC3-B613-7F6CFF891D18}"/>
              </a:ext>
            </a:extLst>
          </p:cNvPr>
          <p:cNvSpPr>
            <a:spLocks/>
          </p:cNvSpPr>
          <p:nvPr/>
        </p:nvSpPr>
        <p:spPr bwMode="auto">
          <a:xfrm>
            <a:off x="6096000" y="5011738"/>
            <a:ext cx="823913" cy="217487"/>
          </a:xfrm>
          <a:custGeom>
            <a:avLst/>
            <a:gdLst>
              <a:gd name="T0" fmla="*/ 0 w 519"/>
              <a:gd name="T1" fmla="*/ 2147483646 h 137"/>
              <a:gd name="T2" fmla="*/ 2147483646 w 519"/>
              <a:gd name="T3" fmla="*/ 2147483646 h 137"/>
              <a:gd name="T4" fmla="*/ 2147483646 w 519"/>
              <a:gd name="T5" fmla="*/ 2147483646 h 137"/>
              <a:gd name="T6" fmla="*/ 2147483646 w 519"/>
              <a:gd name="T7" fmla="*/ 2147483646 h 137"/>
              <a:gd name="T8" fmla="*/ 2147483646 w 519"/>
              <a:gd name="T9" fmla="*/ 2147483646 h 137"/>
              <a:gd name="T10" fmla="*/ 2147483646 w 519"/>
              <a:gd name="T11" fmla="*/ 2147483646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9" h="137">
                <a:moveTo>
                  <a:pt x="0" y="137"/>
                </a:moveTo>
                <a:cubicBezTo>
                  <a:pt x="26" y="106"/>
                  <a:pt x="53" y="76"/>
                  <a:pt x="89" y="55"/>
                </a:cubicBezTo>
                <a:cubicBezTo>
                  <a:pt x="125" y="34"/>
                  <a:pt x="176" y="18"/>
                  <a:pt x="216" y="10"/>
                </a:cubicBezTo>
                <a:cubicBezTo>
                  <a:pt x="256" y="2"/>
                  <a:pt x="292" y="0"/>
                  <a:pt x="329" y="4"/>
                </a:cubicBezTo>
                <a:cubicBezTo>
                  <a:pt x="366" y="8"/>
                  <a:pt x="405" y="23"/>
                  <a:pt x="437" y="36"/>
                </a:cubicBezTo>
                <a:cubicBezTo>
                  <a:pt x="469" y="49"/>
                  <a:pt x="494" y="64"/>
                  <a:pt x="519" y="80"/>
                </a:cubicBezTo>
              </a:path>
            </a:pathLst>
          </a:custGeom>
          <a:noFill/>
          <a:ln w="38100" cap="flat" cmpd="sng">
            <a:solidFill>
              <a:srgbClr val="0066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2" name="Text Box 22">
            <a:extLst>
              <a:ext uri="{FF2B5EF4-FFF2-40B4-BE49-F238E27FC236}">
                <a16:creationId xmlns:a16="http://schemas.microsoft.com/office/drawing/2014/main" xmlns="" id="{341F0A9B-CAE9-4781-BEBD-6B0E6642B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205413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i="0">
                <a:solidFill>
                  <a:srgbClr val="CC0000"/>
                </a:solidFill>
                <a:latin typeface="Arial Unicode MS" pitchFamily="34" charset="-122"/>
              </a:rPr>
              <a:t>+</a:t>
            </a:r>
          </a:p>
        </p:txBody>
      </p:sp>
      <p:sp>
        <p:nvSpPr>
          <p:cNvPr id="286743" name="Line 23">
            <a:extLst>
              <a:ext uri="{FF2B5EF4-FFF2-40B4-BE49-F238E27FC236}">
                <a16:creationId xmlns:a16="http://schemas.microsoft.com/office/drawing/2014/main" xmlns="" id="{D4BFAC2A-16C9-423D-BDD6-DC917E096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78300" y="5511800"/>
            <a:ext cx="725488" cy="9525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4" name="Text Box 24">
            <a:extLst>
              <a:ext uri="{FF2B5EF4-FFF2-40B4-BE49-F238E27FC236}">
                <a16:creationId xmlns:a16="http://schemas.microsoft.com/office/drawing/2014/main" xmlns="" id="{207A27AB-F732-4844-AF4B-79B7FD31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05413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0" i="0">
                <a:solidFill>
                  <a:srgbClr val="CC0000"/>
                </a:solidFill>
                <a:latin typeface="Arial Unicode MS" pitchFamily="34" charset="-122"/>
              </a:rPr>
              <a:t>=</a:t>
            </a:r>
          </a:p>
        </p:txBody>
      </p:sp>
      <p:sp>
        <p:nvSpPr>
          <p:cNvPr id="286745" name="Freeform 25">
            <a:extLst>
              <a:ext uri="{FF2B5EF4-FFF2-40B4-BE49-F238E27FC236}">
                <a16:creationId xmlns:a16="http://schemas.microsoft.com/office/drawing/2014/main" xmlns="" id="{60C385EF-72CB-47FF-A33F-97869763DB3B}"/>
              </a:ext>
            </a:extLst>
          </p:cNvPr>
          <p:cNvSpPr>
            <a:spLocks/>
          </p:cNvSpPr>
          <p:nvPr/>
        </p:nvSpPr>
        <p:spPr bwMode="auto">
          <a:xfrm>
            <a:off x="6046788" y="5218113"/>
            <a:ext cx="49212" cy="71437"/>
          </a:xfrm>
          <a:custGeom>
            <a:avLst/>
            <a:gdLst>
              <a:gd name="T0" fmla="*/ 2147483646 w 31"/>
              <a:gd name="T1" fmla="*/ 0 h 45"/>
              <a:gd name="T2" fmla="*/ 0 w 31"/>
              <a:gd name="T3" fmla="*/ 2147483646 h 4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" h="45">
                <a:moveTo>
                  <a:pt x="31" y="0"/>
                </a:moveTo>
                <a:cubicBezTo>
                  <a:pt x="31" y="0"/>
                  <a:pt x="15" y="22"/>
                  <a:pt x="0" y="45"/>
                </a:cubicBezTo>
              </a:path>
            </a:pathLst>
          </a:custGeom>
          <a:noFill/>
          <a:ln w="317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6" name="Freeform 26">
            <a:extLst>
              <a:ext uri="{FF2B5EF4-FFF2-40B4-BE49-F238E27FC236}">
                <a16:creationId xmlns:a16="http://schemas.microsoft.com/office/drawing/2014/main" xmlns="" id="{5CE467DF-0617-4009-B1F1-09F400A0DEC2}"/>
              </a:ext>
            </a:extLst>
          </p:cNvPr>
          <p:cNvSpPr>
            <a:spLocks/>
          </p:cNvSpPr>
          <p:nvPr/>
        </p:nvSpPr>
        <p:spPr bwMode="auto">
          <a:xfrm>
            <a:off x="6919913" y="5148263"/>
            <a:ext cx="60325" cy="50800"/>
          </a:xfrm>
          <a:custGeom>
            <a:avLst/>
            <a:gdLst>
              <a:gd name="T0" fmla="*/ 0 w 38"/>
              <a:gd name="T1" fmla="*/ 0 h 32"/>
              <a:gd name="T2" fmla="*/ 2147483646 w 38"/>
              <a:gd name="T3" fmla="*/ 2147483646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" h="32">
                <a:moveTo>
                  <a:pt x="0" y="0"/>
                </a:moveTo>
                <a:cubicBezTo>
                  <a:pt x="0" y="0"/>
                  <a:pt x="19" y="16"/>
                  <a:pt x="38" y="32"/>
                </a:cubicBezTo>
              </a:path>
            </a:pathLst>
          </a:custGeom>
          <a:noFill/>
          <a:ln w="317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Text Box 27">
            <a:extLst>
              <a:ext uri="{FF2B5EF4-FFF2-40B4-BE49-F238E27FC236}">
                <a16:creationId xmlns:a16="http://schemas.microsoft.com/office/drawing/2014/main" xmlns="" id="{72A89437-2FCA-4926-AF1C-D6E9FB2A5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12954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DNA</a:t>
            </a:r>
          </a:p>
        </p:txBody>
      </p:sp>
      <p:sp>
        <p:nvSpPr>
          <p:cNvPr id="286748" name="Text Box 28">
            <a:extLst>
              <a:ext uri="{FF2B5EF4-FFF2-40B4-BE49-F238E27FC236}">
                <a16:creationId xmlns:a16="http://schemas.microsoft.com/office/drawing/2014/main" xmlns="" id="{220865D1-2CD7-436C-9854-3EA5A8BD6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22828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Shake</a:t>
            </a:r>
          </a:p>
        </p:txBody>
      </p:sp>
      <p:sp>
        <p:nvSpPr>
          <p:cNvPr id="286749" name="Text Box 29">
            <a:extLst>
              <a:ext uri="{FF2B5EF4-FFF2-40B4-BE49-F238E27FC236}">
                <a16:creationId xmlns:a16="http://schemas.microsoft.com/office/drawing/2014/main" xmlns="" id="{87941D19-55DE-43F2-9D97-8F61EA6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3200400"/>
            <a:ext cx="1868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DNA fragments (clones)</a:t>
            </a:r>
          </a:p>
        </p:txBody>
      </p:sp>
      <p:sp>
        <p:nvSpPr>
          <p:cNvPr id="286750" name="Text Box 30">
            <a:extLst>
              <a:ext uri="{FF2B5EF4-FFF2-40B4-BE49-F238E27FC236}">
                <a16:creationId xmlns:a16="http://schemas.microsoft.com/office/drawing/2014/main" xmlns="" id="{48F9EC8A-0170-43CF-8D67-CFC4DBA83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910138"/>
            <a:ext cx="205263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0" i="0">
                <a:solidFill>
                  <a:schemeClr val="accent2"/>
                </a:solidFill>
                <a:latin typeface="Arial Unicode MS" pitchFamily="34" charset="-122"/>
              </a:rPr>
              <a:t>Vector:</a:t>
            </a:r>
          </a:p>
          <a:p>
            <a:pPr eaLnBrk="1" hangingPunct="1"/>
            <a:r>
              <a:rPr lang="en-US" altLang="en-US" sz="1600" b="0" i="0">
                <a:solidFill>
                  <a:schemeClr val="accent2"/>
                </a:solidFill>
                <a:latin typeface="Arial Unicode MS" pitchFamily="34" charset="-122"/>
              </a:rPr>
              <a:t>Circular genome</a:t>
            </a:r>
          </a:p>
          <a:p>
            <a:pPr eaLnBrk="1" hangingPunct="1"/>
            <a:r>
              <a:rPr lang="en-US" altLang="en-US" sz="1600" b="0" i="0">
                <a:solidFill>
                  <a:schemeClr val="accent2"/>
                </a:solidFill>
                <a:latin typeface="Arial Unicode MS" pitchFamily="34" charset="-122"/>
              </a:rPr>
              <a:t>(bacterium, plasmid</a:t>
            </a:r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)</a:t>
            </a:r>
          </a:p>
        </p:txBody>
      </p:sp>
      <p:sp>
        <p:nvSpPr>
          <p:cNvPr id="286751" name="Line 31">
            <a:extLst>
              <a:ext uri="{FF2B5EF4-FFF2-40B4-BE49-F238E27FC236}">
                <a16:creationId xmlns:a16="http://schemas.microsoft.com/office/drawing/2014/main" xmlns="" id="{DA331AA4-D939-4DFE-B9DD-00EE3B4C2D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00875" y="4976813"/>
            <a:ext cx="642938" cy="1619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2" name="Text Box 32">
            <a:extLst>
              <a:ext uri="{FF2B5EF4-FFF2-40B4-BE49-F238E27FC236}">
                <a16:creationId xmlns:a16="http://schemas.microsoft.com/office/drawing/2014/main" xmlns="" id="{683354CD-61E8-4AF3-8DBA-371FE0C5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4662488"/>
            <a:ext cx="1250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Known</a:t>
            </a:r>
          </a:p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location</a:t>
            </a:r>
          </a:p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(restriction</a:t>
            </a:r>
          </a:p>
          <a:p>
            <a:pPr eaLnBrk="1" hangingPunct="1"/>
            <a:r>
              <a:rPr lang="en-US" altLang="en-US" b="0" i="0">
                <a:solidFill>
                  <a:schemeClr val="accent2"/>
                </a:solidFill>
                <a:latin typeface="Arial Unicode MS" pitchFamily="34" charset="-122"/>
              </a:rPr>
              <a:t>site)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FF6E40-0F3B-48DC-9937-B78E7E9C2491}"/>
              </a:ext>
            </a:extLst>
          </p:cNvPr>
          <p:cNvSpPr txBox="1"/>
          <p:nvPr/>
        </p:nvSpPr>
        <p:spPr>
          <a:xfrm>
            <a:off x="4135438" y="5764213"/>
            <a:ext cx="8112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i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8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8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8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8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9" grpId="0" animBg="1"/>
      <p:bldP spid="286740" grpId="0" animBg="1"/>
      <p:bldP spid="286742" grpId="0" autoUpdateAnimBg="0"/>
      <p:bldP spid="286744" grpId="0" autoUpdateAnimBg="0"/>
      <p:bldP spid="286748" grpId="0" autoUpdateAnimBg="0"/>
      <p:bldP spid="286749" grpId="0" autoUpdateAnimBg="0"/>
      <p:bldP spid="286750" grpId="0" autoUpdateAnimBg="0"/>
      <p:bldP spid="286752" grpId="0" autoUpdateAnimBg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9BA43ED9-08B1-47D0-8C93-F1E357FA7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Different Types of Vectors</a:t>
            </a:r>
          </a:p>
        </p:txBody>
      </p:sp>
      <p:graphicFrame>
        <p:nvGraphicFramePr>
          <p:cNvPr id="287748" name="Group 4">
            <a:extLst>
              <a:ext uri="{FF2B5EF4-FFF2-40B4-BE49-F238E27FC236}">
                <a16:creationId xmlns:a16="http://schemas.microsoft.com/office/drawing/2014/main" xmlns="" id="{2CACA195-4F03-49FC-B8CB-627C79B0F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3205"/>
              </p:ext>
            </p:extLst>
          </p:nvPr>
        </p:nvGraphicFramePr>
        <p:xfrm>
          <a:off x="268288" y="1447800"/>
          <a:ext cx="6361112" cy="4414838"/>
        </p:xfrm>
        <a:graphic>
          <a:graphicData uri="http://schemas.openxmlformats.org/drawingml/2006/table">
            <a:tbl>
              <a:tblPr firstRow="1"/>
              <a:tblGrid>
                <a:gridCol w="3817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54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VECTOR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of insert (bp)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Plasmid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2,000 - 10,000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1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Cosmid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16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 (Bacterial Artificial Chromosome)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70,000 - 300,000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4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 (Yeast Artificial Chromosome)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300,000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used much recently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51223" name="Group 24">
            <a:extLst>
              <a:ext uri="{FF2B5EF4-FFF2-40B4-BE49-F238E27FC236}">
                <a16:creationId xmlns:a16="http://schemas.microsoft.com/office/drawing/2014/main" xmlns="" id="{A8C04A21-A62D-4594-9C82-824E6A22B997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676400"/>
            <a:ext cx="1627188" cy="1585913"/>
            <a:chOff x="4540" y="1990"/>
            <a:chExt cx="722" cy="683"/>
          </a:xfrm>
        </p:grpSpPr>
        <p:sp>
          <p:nvSpPr>
            <p:cNvPr id="51225" name="Oval 25">
              <a:extLst>
                <a:ext uri="{FF2B5EF4-FFF2-40B4-BE49-F238E27FC236}">
                  <a16:creationId xmlns:a16="http://schemas.microsoft.com/office/drawing/2014/main" xmlns="" id="{B21787F5-20CA-447D-B28B-5C215BF73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996"/>
              <a:ext cx="722" cy="67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226" name="Freeform 26">
              <a:extLst>
                <a:ext uri="{FF2B5EF4-FFF2-40B4-BE49-F238E27FC236}">
                  <a16:creationId xmlns:a16="http://schemas.microsoft.com/office/drawing/2014/main" xmlns="" id="{84C3F51B-3975-4D0E-B97B-9D383B79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1990"/>
              <a:ext cx="519" cy="137"/>
            </a:xfrm>
            <a:custGeom>
              <a:avLst/>
              <a:gdLst>
                <a:gd name="T0" fmla="*/ 0 w 519"/>
                <a:gd name="T1" fmla="*/ 137 h 137"/>
                <a:gd name="T2" fmla="*/ 89 w 519"/>
                <a:gd name="T3" fmla="*/ 55 h 137"/>
                <a:gd name="T4" fmla="*/ 216 w 519"/>
                <a:gd name="T5" fmla="*/ 10 h 137"/>
                <a:gd name="T6" fmla="*/ 329 w 519"/>
                <a:gd name="T7" fmla="*/ 4 h 137"/>
                <a:gd name="T8" fmla="*/ 437 w 519"/>
                <a:gd name="T9" fmla="*/ 36 h 137"/>
                <a:gd name="T10" fmla="*/ 519 w 519"/>
                <a:gd name="T11" fmla="*/ 8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9" h="137">
                  <a:moveTo>
                    <a:pt x="0" y="137"/>
                  </a:moveTo>
                  <a:cubicBezTo>
                    <a:pt x="26" y="106"/>
                    <a:pt x="53" y="76"/>
                    <a:pt x="89" y="55"/>
                  </a:cubicBezTo>
                  <a:cubicBezTo>
                    <a:pt x="125" y="34"/>
                    <a:pt x="176" y="18"/>
                    <a:pt x="216" y="10"/>
                  </a:cubicBezTo>
                  <a:cubicBezTo>
                    <a:pt x="256" y="2"/>
                    <a:pt x="292" y="0"/>
                    <a:pt x="329" y="4"/>
                  </a:cubicBezTo>
                  <a:cubicBezTo>
                    <a:pt x="366" y="8"/>
                    <a:pt x="405" y="23"/>
                    <a:pt x="437" y="36"/>
                  </a:cubicBezTo>
                  <a:cubicBezTo>
                    <a:pt x="469" y="49"/>
                    <a:pt x="494" y="64"/>
                    <a:pt x="519" y="80"/>
                  </a:cubicBezTo>
                </a:path>
              </a:pathLst>
            </a:custGeom>
            <a:noFill/>
            <a:ln w="38100" cap="flat" cmpd="sng">
              <a:solidFill>
                <a:srgbClr val="006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27">
              <a:extLst>
                <a:ext uri="{FF2B5EF4-FFF2-40B4-BE49-F238E27FC236}">
                  <a16:creationId xmlns:a16="http://schemas.microsoft.com/office/drawing/2014/main" xmlns="" id="{7CCDDA25-2582-44CF-9244-623B9326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2120"/>
              <a:ext cx="31" cy="45"/>
            </a:xfrm>
            <a:custGeom>
              <a:avLst/>
              <a:gdLst>
                <a:gd name="T0" fmla="*/ 31 w 31"/>
                <a:gd name="T1" fmla="*/ 0 h 45"/>
                <a:gd name="T2" fmla="*/ 0 w 31"/>
                <a:gd name="T3" fmla="*/ 4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45">
                  <a:moveTo>
                    <a:pt x="31" y="0"/>
                  </a:moveTo>
                  <a:cubicBezTo>
                    <a:pt x="31" y="0"/>
                    <a:pt x="15" y="22"/>
                    <a:pt x="0" y="45"/>
                  </a:cubicBezTo>
                </a:path>
              </a:pathLst>
            </a:custGeom>
            <a:noFill/>
            <a:ln w="317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28">
              <a:extLst>
                <a:ext uri="{FF2B5EF4-FFF2-40B4-BE49-F238E27FC236}">
                  <a16:creationId xmlns:a16="http://schemas.microsoft.com/office/drawing/2014/main" xmlns="" id="{E7240DB3-7926-4371-897D-5FE78D102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" y="2076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38 w 38"/>
                <a:gd name="T3" fmla="*/ 32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32">
                  <a:moveTo>
                    <a:pt x="0" y="0"/>
                  </a:moveTo>
                  <a:cubicBezTo>
                    <a:pt x="0" y="0"/>
                    <a:pt x="19" y="16"/>
                    <a:pt x="38" y="32"/>
                  </a:cubicBezTo>
                </a:path>
              </a:pathLst>
            </a:custGeom>
            <a:noFill/>
            <a:ln w="317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4" name="Text Box 29">
            <a:extLst>
              <a:ext uri="{FF2B5EF4-FFF2-40B4-BE49-F238E27FC236}">
                <a16:creationId xmlns:a16="http://schemas.microsoft.com/office/drawing/2014/main" xmlns="" id="{1F279841-359C-4915-8DF6-6A1462FD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2514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0"/>
              <a:t>A physcal map for the clones is built, and then each clone is fragemented again, sequenced by Sanger method, and assembled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8CD407A1-4C1B-423D-B692-8B7CEAFC7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Electrophoresis Diagrams</a:t>
            </a:r>
          </a:p>
        </p:txBody>
      </p:sp>
      <p:pic>
        <p:nvPicPr>
          <p:cNvPr id="52227" name="Picture 3" descr="npo000017">
            <a:extLst>
              <a:ext uri="{FF2B5EF4-FFF2-40B4-BE49-F238E27FC236}">
                <a16:creationId xmlns:a16="http://schemas.microsoft.com/office/drawing/2014/main" xmlns="" id="{CC4C95C2-7148-415F-8F52-7B0FA9018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76388"/>
            <a:ext cx="833913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6981C758-793A-4AD2-BD38-9CDF2659D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Hamiltonian Cycle Problem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xmlns="" id="{2CD74EB1-118B-453A-966F-BF1E861AD4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194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Find a cycle that visits every </a:t>
            </a:r>
            <a:r>
              <a:rPr lang="en-US" altLang="en-US" b="1" i="1" dirty="0"/>
              <a:t>vertex</a:t>
            </a:r>
            <a:r>
              <a:rPr lang="en-US" altLang="en-US" dirty="0"/>
              <a:t> exactly once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NP–complete 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516C867D-C007-4A60-8746-3CD59D42337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971925" cy="354330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>
            <a:extLst>
              <a:ext uri="{FF2B5EF4-FFF2-40B4-BE49-F238E27FC236}">
                <a16:creationId xmlns:a16="http://schemas.microsoft.com/office/drawing/2014/main" xmlns="" id="{60A5607C-F566-466B-B6AA-0673234B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956175"/>
            <a:ext cx="326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i="0"/>
              <a:t>Game invented by Sir </a:t>
            </a:r>
          </a:p>
          <a:p>
            <a:pPr eaLnBrk="1" hangingPunct="1"/>
            <a:r>
              <a:rPr lang="en-US" altLang="en-US" sz="2200" b="0" i="0"/>
              <a:t>William Hamilton in 1857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4B34EA2C-823F-4DD7-90F7-51128851F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to Read Reading</a:t>
            </a:r>
          </a:p>
        </p:txBody>
      </p:sp>
      <p:pic>
        <p:nvPicPr>
          <p:cNvPr id="53251" name="Picture 3" descr="npo000019">
            <a:extLst>
              <a:ext uri="{FF2B5EF4-FFF2-40B4-BE49-F238E27FC236}">
                <a16:creationId xmlns:a16="http://schemas.microsoft.com/office/drawing/2014/main" xmlns="" id="{F8728A5A-12F3-46B5-855F-7B6879D3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477963"/>
            <a:ext cx="85471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14707EF9-A11E-4876-8BCD-895466212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Reading an Electropherogram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3A1F1126-7F48-42BE-B01A-22A18B14C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altLang="en-US"/>
              <a:t>Filtering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Smoothening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Correction for length compressions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method for calling the nucleotides – </a:t>
            </a:r>
            <a:r>
              <a:rPr lang="en-US" altLang="en-US" b="1">
                <a:solidFill>
                  <a:srgbClr val="CC0000"/>
                </a:solidFill>
              </a:rPr>
              <a:t>PHRED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0A755228-DFD6-45FA-A0BA-568C471E1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Shotgun Sequencing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xmlns="" id="{3133477D-A21A-471E-B025-10B40F152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87550"/>
            <a:ext cx="7391400" cy="0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1" name="Line 5">
            <a:extLst>
              <a:ext uri="{FF2B5EF4-FFF2-40B4-BE49-F238E27FC236}">
                <a16:creationId xmlns:a16="http://schemas.microsoft.com/office/drawing/2014/main" xmlns="" id="{628BD281-F867-4D97-B245-0D3DB0736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368550"/>
            <a:ext cx="0" cy="457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2" name="Line 6">
            <a:extLst>
              <a:ext uri="{FF2B5EF4-FFF2-40B4-BE49-F238E27FC236}">
                <a16:creationId xmlns:a16="http://schemas.microsoft.com/office/drawing/2014/main" xmlns="" id="{BBDE1229-EB7E-48FF-A89D-318BE8923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8550"/>
            <a:ext cx="0" cy="457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3" name="Line 7">
            <a:extLst>
              <a:ext uri="{FF2B5EF4-FFF2-40B4-BE49-F238E27FC236}">
                <a16:creationId xmlns:a16="http://schemas.microsoft.com/office/drawing/2014/main" xmlns="" id="{46720352-FD29-40D3-A342-A697790E4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368550"/>
            <a:ext cx="0" cy="457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4" name="Line 8">
            <a:extLst>
              <a:ext uri="{FF2B5EF4-FFF2-40B4-BE49-F238E27FC236}">
                <a16:creationId xmlns:a16="http://schemas.microsoft.com/office/drawing/2014/main" xmlns="" id="{4DAE32E1-6841-45DD-839E-B5F0FD286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368550"/>
            <a:ext cx="0" cy="457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5" name="Line 9">
            <a:extLst>
              <a:ext uri="{FF2B5EF4-FFF2-40B4-BE49-F238E27FC236}">
                <a16:creationId xmlns:a16="http://schemas.microsoft.com/office/drawing/2014/main" xmlns="" id="{C7156FA4-CD58-428D-846F-C1C4CA61B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368550"/>
            <a:ext cx="0" cy="45720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6" name="Text Box 10">
            <a:extLst>
              <a:ext uri="{FF2B5EF4-FFF2-40B4-BE49-F238E27FC236}">
                <a16:creationId xmlns:a16="http://schemas.microsoft.com/office/drawing/2014/main" xmlns="" id="{293CFC8A-3FFB-4E1D-BF5D-EA6DCF147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1615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cut many times at random (</a:t>
            </a:r>
            <a:r>
              <a:rPr lang="en-US" altLang="en-US" sz="2400" b="0">
                <a:solidFill>
                  <a:srgbClr val="003366"/>
                </a:solidFill>
                <a:latin typeface="Arial Unicode MS" pitchFamily="34" charset="-122"/>
              </a:rPr>
              <a:t>Shotgun</a:t>
            </a:r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)</a:t>
            </a:r>
          </a:p>
        </p:txBody>
      </p:sp>
      <p:sp>
        <p:nvSpPr>
          <p:cNvPr id="295947" name="Line 11">
            <a:extLst>
              <a:ext uri="{FF2B5EF4-FFF2-40B4-BE49-F238E27FC236}">
                <a16:creationId xmlns:a16="http://schemas.microsoft.com/office/drawing/2014/main" xmlns="" id="{7B137325-4460-47C5-9EB4-EAA1046243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1100" y="3663950"/>
            <a:ext cx="1295400" cy="16891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8" name="Line 12">
            <a:extLst>
              <a:ext uri="{FF2B5EF4-FFF2-40B4-BE49-F238E27FC236}">
                <a16:creationId xmlns:a16="http://schemas.microsoft.com/office/drawing/2014/main" xmlns="" id="{0EABB18A-36D5-49FD-85F0-6827AE74C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5353050"/>
            <a:ext cx="32004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9" name="Line 13">
            <a:extLst>
              <a:ext uri="{FF2B5EF4-FFF2-40B4-BE49-F238E27FC236}">
                <a16:creationId xmlns:a16="http://schemas.microsoft.com/office/drawing/2014/main" xmlns="" id="{7404D567-66EB-4CC5-B684-0173CF089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63950"/>
            <a:ext cx="1333500" cy="16891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4">
            <a:extLst>
              <a:ext uri="{FF2B5EF4-FFF2-40B4-BE49-F238E27FC236}">
                <a16:creationId xmlns:a16="http://schemas.microsoft.com/office/drawing/2014/main" xmlns="" id="{F38A3D2F-A32D-455E-AC3E-3FC8668F6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77950"/>
            <a:ext cx="2941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genomic segment</a:t>
            </a:r>
          </a:p>
        </p:txBody>
      </p:sp>
      <p:grpSp>
        <p:nvGrpSpPr>
          <p:cNvPr id="295951" name="Group 15">
            <a:extLst>
              <a:ext uri="{FF2B5EF4-FFF2-40B4-BE49-F238E27FC236}">
                <a16:creationId xmlns:a16="http://schemas.microsoft.com/office/drawing/2014/main" xmlns="" id="{E581A128-014C-49D2-A6F9-DE894DF4B451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3473450"/>
            <a:ext cx="7543800" cy="190500"/>
            <a:chOff x="442" y="2528"/>
            <a:chExt cx="4752" cy="120"/>
          </a:xfrm>
        </p:grpSpPr>
        <p:sp>
          <p:nvSpPr>
            <p:cNvPr id="55344" name="Line 16">
              <a:extLst>
                <a:ext uri="{FF2B5EF4-FFF2-40B4-BE49-F238E27FC236}">
                  <a16:creationId xmlns:a16="http://schemas.microsoft.com/office/drawing/2014/main" xmlns="" id="{E1333929-9B20-402E-9FF5-EDD981FEE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252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Line 17">
              <a:extLst>
                <a:ext uri="{FF2B5EF4-FFF2-40B4-BE49-F238E27FC236}">
                  <a16:creationId xmlns:a16="http://schemas.microsoft.com/office/drawing/2014/main" xmlns="" id="{F60F8D73-AC9A-48B9-BC2C-A0BD877FE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252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18">
              <a:extLst>
                <a:ext uri="{FF2B5EF4-FFF2-40B4-BE49-F238E27FC236}">
                  <a16:creationId xmlns:a16="http://schemas.microsoft.com/office/drawing/2014/main" xmlns="" id="{D0AEDEC0-F74F-450F-AE6C-232395AE9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2552"/>
              <a:ext cx="14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Line 19">
              <a:extLst>
                <a:ext uri="{FF2B5EF4-FFF2-40B4-BE49-F238E27FC236}">
                  <a16:creationId xmlns:a16="http://schemas.microsoft.com/office/drawing/2014/main" xmlns="" id="{81953FC8-4A1B-4846-902C-08CE65FBE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2528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20">
              <a:extLst>
                <a:ext uri="{FF2B5EF4-FFF2-40B4-BE49-F238E27FC236}">
                  <a16:creationId xmlns:a16="http://schemas.microsoft.com/office/drawing/2014/main" xmlns="" id="{2EEF3FBB-82AE-4096-9499-9BF553B059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Line 21">
              <a:extLst>
                <a:ext uri="{FF2B5EF4-FFF2-40B4-BE49-F238E27FC236}">
                  <a16:creationId xmlns:a16="http://schemas.microsoft.com/office/drawing/2014/main" xmlns="" id="{4CA79B11-8E6F-4F86-B33A-68CC90E0ED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648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Line 22">
              <a:extLst>
                <a:ext uri="{FF2B5EF4-FFF2-40B4-BE49-F238E27FC236}">
                  <a16:creationId xmlns:a16="http://schemas.microsoft.com/office/drawing/2014/main" xmlns="" id="{9A3640DB-9C1E-43AB-93B5-6720F9825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Line 23">
              <a:extLst>
                <a:ext uri="{FF2B5EF4-FFF2-40B4-BE49-F238E27FC236}">
                  <a16:creationId xmlns:a16="http://schemas.microsoft.com/office/drawing/2014/main" xmlns="" id="{09474928-0FD2-428C-9A10-DE149C050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2" y="2552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Line 24">
              <a:extLst>
                <a:ext uri="{FF2B5EF4-FFF2-40B4-BE49-F238E27FC236}">
                  <a16:creationId xmlns:a16="http://schemas.microsoft.com/office/drawing/2014/main" xmlns="" id="{DBE7DA5E-989F-401D-B08A-5CA0AE47A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2" y="2648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Line 25">
              <a:extLst>
                <a:ext uri="{FF2B5EF4-FFF2-40B4-BE49-F238E27FC236}">
                  <a16:creationId xmlns:a16="http://schemas.microsoft.com/office/drawing/2014/main" xmlns="" id="{42FC90B9-061C-4F9B-A779-DDEB592F7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" y="2600"/>
              <a:ext cx="45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Line 26">
              <a:extLst>
                <a:ext uri="{FF2B5EF4-FFF2-40B4-BE49-F238E27FC236}">
                  <a16:creationId xmlns:a16="http://schemas.microsoft.com/office/drawing/2014/main" xmlns="" id="{AC47C652-B344-4959-8543-F761A4F21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552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Line 27">
              <a:extLst>
                <a:ext uri="{FF2B5EF4-FFF2-40B4-BE49-F238E27FC236}">
                  <a16:creationId xmlns:a16="http://schemas.microsoft.com/office/drawing/2014/main" xmlns="" id="{CE6CF43D-A9E6-424C-812A-A4271902D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2600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Line 28">
              <a:extLst>
                <a:ext uri="{FF2B5EF4-FFF2-40B4-BE49-F238E27FC236}">
                  <a16:creationId xmlns:a16="http://schemas.microsoft.com/office/drawing/2014/main" xmlns="" id="{A9D659AE-A95A-4E12-96F2-F906A7D86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264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Line 29">
              <a:extLst>
                <a:ext uri="{FF2B5EF4-FFF2-40B4-BE49-F238E27FC236}">
                  <a16:creationId xmlns:a16="http://schemas.microsoft.com/office/drawing/2014/main" xmlns="" id="{3C7B0387-2B06-4F13-8E72-7F81F7705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00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Line 30">
              <a:extLst>
                <a:ext uri="{FF2B5EF4-FFF2-40B4-BE49-F238E27FC236}">
                  <a16:creationId xmlns:a16="http://schemas.microsoft.com/office/drawing/2014/main" xmlns="" id="{B7D245D0-96CA-4FEE-9C6E-D3A559124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6" y="2552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Line 31">
              <a:extLst>
                <a:ext uri="{FF2B5EF4-FFF2-40B4-BE49-F238E27FC236}">
                  <a16:creationId xmlns:a16="http://schemas.microsoft.com/office/drawing/2014/main" xmlns="" id="{5CDD8A50-1A63-43D4-B4E6-C52471B14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0" y="2648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0" name="Line 32">
              <a:extLst>
                <a:ext uri="{FF2B5EF4-FFF2-40B4-BE49-F238E27FC236}">
                  <a16:creationId xmlns:a16="http://schemas.microsoft.com/office/drawing/2014/main" xmlns="" id="{B920AA40-2883-448C-99B2-8F745387C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Line 33">
              <a:extLst>
                <a:ext uri="{FF2B5EF4-FFF2-40B4-BE49-F238E27FC236}">
                  <a16:creationId xmlns:a16="http://schemas.microsoft.com/office/drawing/2014/main" xmlns="" id="{63CD3777-6E09-42BE-9ECE-0961CC97B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6" y="2600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Line 34">
              <a:extLst>
                <a:ext uri="{FF2B5EF4-FFF2-40B4-BE49-F238E27FC236}">
                  <a16:creationId xmlns:a16="http://schemas.microsoft.com/office/drawing/2014/main" xmlns="" id="{83CE9816-1832-4635-8ADC-96907BAF7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2552"/>
              <a:ext cx="28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Line 35">
              <a:extLst>
                <a:ext uri="{FF2B5EF4-FFF2-40B4-BE49-F238E27FC236}">
                  <a16:creationId xmlns:a16="http://schemas.microsoft.com/office/drawing/2014/main" xmlns="" id="{85E82145-43BC-4FD4-B4D3-07BF91BEA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2552"/>
              <a:ext cx="31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Line 36">
              <a:extLst>
                <a:ext uri="{FF2B5EF4-FFF2-40B4-BE49-F238E27FC236}">
                  <a16:creationId xmlns:a16="http://schemas.microsoft.com/office/drawing/2014/main" xmlns="" id="{DFD4E58E-4827-4B1E-A3B2-5F0DFB1C31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648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Line 37">
              <a:extLst>
                <a:ext uri="{FF2B5EF4-FFF2-40B4-BE49-F238E27FC236}">
                  <a16:creationId xmlns:a16="http://schemas.microsoft.com/office/drawing/2014/main" xmlns="" id="{8B377E76-BFA1-482B-B762-88DDE2C49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2" y="2552"/>
              <a:ext cx="31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Line 38">
              <a:extLst>
                <a:ext uri="{FF2B5EF4-FFF2-40B4-BE49-F238E27FC236}">
                  <a16:creationId xmlns:a16="http://schemas.microsoft.com/office/drawing/2014/main" xmlns="" id="{EAFEACEC-DC0C-48F7-B8F0-334A022D8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" y="2648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Line 39">
              <a:extLst>
                <a:ext uri="{FF2B5EF4-FFF2-40B4-BE49-F238E27FC236}">
                  <a16:creationId xmlns:a16="http://schemas.microsoft.com/office/drawing/2014/main" xmlns="" id="{8AFF7807-CB1D-4D6E-B7F4-5B82C659B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2648"/>
              <a:ext cx="360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Line 40">
              <a:extLst>
                <a:ext uri="{FF2B5EF4-FFF2-40B4-BE49-F238E27FC236}">
                  <a16:creationId xmlns:a16="http://schemas.microsoft.com/office/drawing/2014/main" xmlns="" id="{8B6AD56E-62CA-4D92-9DDC-4C8719CFB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2576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5977" name="Group 41">
            <a:extLst>
              <a:ext uri="{FF2B5EF4-FFF2-40B4-BE49-F238E27FC236}">
                <a16:creationId xmlns:a16="http://schemas.microsoft.com/office/drawing/2014/main" xmlns="" id="{D2A5DEAC-5D24-43CA-8C58-3B812DD6EA4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206750"/>
            <a:ext cx="7543800" cy="190500"/>
            <a:chOff x="442" y="2528"/>
            <a:chExt cx="4752" cy="120"/>
          </a:xfrm>
        </p:grpSpPr>
        <p:sp>
          <p:nvSpPr>
            <p:cNvPr id="55319" name="Line 42">
              <a:extLst>
                <a:ext uri="{FF2B5EF4-FFF2-40B4-BE49-F238E27FC236}">
                  <a16:creationId xmlns:a16="http://schemas.microsoft.com/office/drawing/2014/main" xmlns="" id="{0A07A8BB-2440-4884-BC83-F03E884A5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252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Line 43">
              <a:extLst>
                <a:ext uri="{FF2B5EF4-FFF2-40B4-BE49-F238E27FC236}">
                  <a16:creationId xmlns:a16="http://schemas.microsoft.com/office/drawing/2014/main" xmlns="" id="{20F9DDB6-269A-4707-9BA7-CB0DFD556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252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Line 44">
              <a:extLst>
                <a:ext uri="{FF2B5EF4-FFF2-40B4-BE49-F238E27FC236}">
                  <a16:creationId xmlns:a16="http://schemas.microsoft.com/office/drawing/2014/main" xmlns="" id="{0A155CB7-FDCF-4392-BB40-DAED18AE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2552"/>
              <a:ext cx="14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45">
              <a:extLst>
                <a:ext uri="{FF2B5EF4-FFF2-40B4-BE49-F238E27FC236}">
                  <a16:creationId xmlns:a16="http://schemas.microsoft.com/office/drawing/2014/main" xmlns="" id="{2FC22239-D567-45E0-BB14-3A7EDB35E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2528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Line 46">
              <a:extLst>
                <a:ext uri="{FF2B5EF4-FFF2-40B4-BE49-F238E27FC236}">
                  <a16:creationId xmlns:a16="http://schemas.microsoft.com/office/drawing/2014/main" xmlns="" id="{7D6D3C4F-527D-4C09-B5F1-21E7646B6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47">
              <a:extLst>
                <a:ext uri="{FF2B5EF4-FFF2-40B4-BE49-F238E27FC236}">
                  <a16:creationId xmlns:a16="http://schemas.microsoft.com/office/drawing/2014/main" xmlns="" id="{3C2A27CD-E4FC-4320-AF56-8B10B4C64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0" y="2648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Line 48">
              <a:extLst>
                <a:ext uri="{FF2B5EF4-FFF2-40B4-BE49-F238E27FC236}">
                  <a16:creationId xmlns:a16="http://schemas.microsoft.com/office/drawing/2014/main" xmlns="" id="{509B8B87-356B-464D-9E8E-9AEA4E1F3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Line 49">
              <a:extLst>
                <a:ext uri="{FF2B5EF4-FFF2-40B4-BE49-F238E27FC236}">
                  <a16:creationId xmlns:a16="http://schemas.microsoft.com/office/drawing/2014/main" xmlns="" id="{00DE99E3-A76C-45A3-BEE2-1FC240171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2" y="2552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Line 50">
              <a:extLst>
                <a:ext uri="{FF2B5EF4-FFF2-40B4-BE49-F238E27FC236}">
                  <a16:creationId xmlns:a16="http://schemas.microsoft.com/office/drawing/2014/main" xmlns="" id="{E4179E7C-5A94-4607-8D19-B75C4B5D4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2" y="2648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51">
              <a:extLst>
                <a:ext uri="{FF2B5EF4-FFF2-40B4-BE49-F238E27FC236}">
                  <a16:creationId xmlns:a16="http://schemas.microsoft.com/office/drawing/2014/main" xmlns="" id="{2ED71547-4D0B-4B24-8FB0-0F15980C8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" y="2600"/>
              <a:ext cx="45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Line 52">
              <a:extLst>
                <a:ext uri="{FF2B5EF4-FFF2-40B4-BE49-F238E27FC236}">
                  <a16:creationId xmlns:a16="http://schemas.microsoft.com/office/drawing/2014/main" xmlns="" id="{BA57B6A2-B86D-4704-BB25-0563BED64F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2552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Line 53">
              <a:extLst>
                <a:ext uri="{FF2B5EF4-FFF2-40B4-BE49-F238E27FC236}">
                  <a16:creationId xmlns:a16="http://schemas.microsoft.com/office/drawing/2014/main" xmlns="" id="{CA98FA8A-63C0-402B-926A-A33F7A669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4" y="2600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54">
              <a:extLst>
                <a:ext uri="{FF2B5EF4-FFF2-40B4-BE49-F238E27FC236}">
                  <a16:creationId xmlns:a16="http://schemas.microsoft.com/office/drawing/2014/main" xmlns="" id="{803EDBDF-787D-45E8-9339-16BB7654EE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2648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Line 55">
              <a:extLst>
                <a:ext uri="{FF2B5EF4-FFF2-40B4-BE49-F238E27FC236}">
                  <a16:creationId xmlns:a16="http://schemas.microsoft.com/office/drawing/2014/main" xmlns="" id="{172AE816-80F8-405A-92F6-4B082FE8B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00"/>
              <a:ext cx="384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56">
              <a:extLst>
                <a:ext uri="{FF2B5EF4-FFF2-40B4-BE49-F238E27FC236}">
                  <a16:creationId xmlns:a16="http://schemas.microsoft.com/office/drawing/2014/main" xmlns="" id="{8B3EA3BC-78EB-4B7C-8E37-1C4DF4E7F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6" y="2552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Line 57">
              <a:extLst>
                <a:ext uri="{FF2B5EF4-FFF2-40B4-BE49-F238E27FC236}">
                  <a16:creationId xmlns:a16="http://schemas.microsoft.com/office/drawing/2014/main" xmlns="" id="{1277C5EC-5DA5-417B-88F1-C82E548FA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0" y="2648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Line 58">
              <a:extLst>
                <a:ext uri="{FF2B5EF4-FFF2-40B4-BE49-F238E27FC236}">
                  <a16:creationId xmlns:a16="http://schemas.microsoft.com/office/drawing/2014/main" xmlns="" id="{BD88574D-8095-4586-9939-A247A4C54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2600"/>
              <a:ext cx="43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59">
              <a:extLst>
                <a:ext uri="{FF2B5EF4-FFF2-40B4-BE49-F238E27FC236}">
                  <a16:creationId xmlns:a16="http://schemas.microsoft.com/office/drawing/2014/main" xmlns="" id="{94A20893-574B-4952-BFB0-614B4E2B1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6" y="2600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Line 60">
              <a:extLst>
                <a:ext uri="{FF2B5EF4-FFF2-40B4-BE49-F238E27FC236}">
                  <a16:creationId xmlns:a16="http://schemas.microsoft.com/office/drawing/2014/main" xmlns="" id="{85A34006-7C4E-4F31-85B6-D5A0C3D0D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2" y="2552"/>
              <a:ext cx="28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61">
              <a:extLst>
                <a:ext uri="{FF2B5EF4-FFF2-40B4-BE49-F238E27FC236}">
                  <a16:creationId xmlns:a16="http://schemas.microsoft.com/office/drawing/2014/main" xmlns="" id="{7165E5C3-3973-4B3F-A3A0-7AB169C40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0" y="2552"/>
              <a:ext cx="31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Line 62">
              <a:extLst>
                <a:ext uri="{FF2B5EF4-FFF2-40B4-BE49-F238E27FC236}">
                  <a16:creationId xmlns:a16="http://schemas.microsoft.com/office/drawing/2014/main" xmlns="" id="{4576E43F-14B0-4EF3-9D47-B38B3B912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648"/>
              <a:ext cx="408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0" name="Line 63">
              <a:extLst>
                <a:ext uri="{FF2B5EF4-FFF2-40B4-BE49-F238E27FC236}">
                  <a16:creationId xmlns:a16="http://schemas.microsoft.com/office/drawing/2014/main" xmlns="" id="{CE5E8A97-4430-4D2A-A437-84001D84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2" y="2552"/>
              <a:ext cx="312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Line 64">
              <a:extLst>
                <a:ext uri="{FF2B5EF4-FFF2-40B4-BE49-F238E27FC236}">
                  <a16:creationId xmlns:a16="http://schemas.microsoft.com/office/drawing/2014/main" xmlns="" id="{5B509780-5353-447C-B7E7-EB2F736F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8" y="2648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Line 65">
              <a:extLst>
                <a:ext uri="{FF2B5EF4-FFF2-40B4-BE49-F238E27FC236}">
                  <a16:creationId xmlns:a16="http://schemas.microsoft.com/office/drawing/2014/main" xmlns="" id="{3C24FFC6-CEF3-472F-AC2B-5A0BC55D6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0" y="2648"/>
              <a:ext cx="360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66">
              <a:extLst>
                <a:ext uri="{FF2B5EF4-FFF2-40B4-BE49-F238E27FC236}">
                  <a16:creationId xmlns:a16="http://schemas.microsoft.com/office/drawing/2014/main" xmlns="" id="{B93EE543-6028-438E-96D7-13FD359A9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" y="2576"/>
              <a:ext cx="336" cy="0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003" name="Text Box 67">
            <a:extLst>
              <a:ext uri="{FF2B5EF4-FFF2-40B4-BE49-F238E27FC236}">
                <a16:creationId xmlns:a16="http://schemas.microsoft.com/office/drawing/2014/main" xmlns="" id="{BA88CF69-3A67-470F-B2DD-3A36B715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343400"/>
            <a:ext cx="3228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Get one or two </a:t>
            </a:r>
            <a:r>
              <a:rPr lang="en-US" altLang="en-US" sz="2400" b="0" i="0">
                <a:solidFill>
                  <a:srgbClr val="0066FF"/>
                </a:solidFill>
                <a:latin typeface="Arial Unicode MS" pitchFamily="34" charset="-122"/>
              </a:rPr>
              <a:t>reads</a:t>
            </a:r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 (double barreled) from each fragment</a:t>
            </a:r>
          </a:p>
        </p:txBody>
      </p:sp>
      <p:sp>
        <p:nvSpPr>
          <p:cNvPr id="296004" name="Line 68">
            <a:extLst>
              <a:ext uri="{FF2B5EF4-FFF2-40B4-BE49-F238E27FC236}">
                <a16:creationId xmlns:a16="http://schemas.microsoft.com/office/drawing/2014/main" xmlns="" id="{60CB8110-9AFB-47A0-80B8-7513088FC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5457825"/>
            <a:ext cx="457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005" name="AutoShape 69">
            <a:extLst>
              <a:ext uri="{FF2B5EF4-FFF2-40B4-BE49-F238E27FC236}">
                <a16:creationId xmlns:a16="http://schemas.microsoft.com/office/drawing/2014/main" xmlns="" id="{E472CD1F-DC19-4D36-B7BB-179B05FAB08A}"/>
              </a:ext>
            </a:extLst>
          </p:cNvPr>
          <p:cNvSpPr>
            <a:spLocks/>
          </p:cNvSpPr>
          <p:nvPr/>
        </p:nvSpPr>
        <p:spPr bwMode="auto">
          <a:xfrm rot="-5400000">
            <a:off x="1358900" y="5380038"/>
            <a:ext cx="98425" cy="460375"/>
          </a:xfrm>
          <a:prstGeom prst="leftBrace">
            <a:avLst>
              <a:gd name="adj1" fmla="val 3897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006" name="Text Box 70">
            <a:extLst>
              <a:ext uri="{FF2B5EF4-FFF2-40B4-BE49-F238E27FC236}">
                <a16:creationId xmlns:a16="http://schemas.microsoft.com/office/drawing/2014/main" xmlns="" id="{0BDFB35B-ED98-48FF-96FA-91EA2D3D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56388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~500 bp</a:t>
            </a:r>
          </a:p>
        </p:txBody>
      </p:sp>
      <p:sp>
        <p:nvSpPr>
          <p:cNvPr id="296007" name="Line 71">
            <a:extLst>
              <a:ext uri="{FF2B5EF4-FFF2-40B4-BE49-F238E27FC236}">
                <a16:creationId xmlns:a16="http://schemas.microsoft.com/office/drawing/2014/main" xmlns="" id="{21A3A005-F546-42F0-9DC2-054C71FFF3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4300" y="5457825"/>
            <a:ext cx="457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008" name="AutoShape 72">
            <a:extLst>
              <a:ext uri="{FF2B5EF4-FFF2-40B4-BE49-F238E27FC236}">
                <a16:creationId xmlns:a16="http://schemas.microsoft.com/office/drawing/2014/main" xmlns="" id="{3DD32BB7-F202-4AF0-82C2-603F8B92E9B0}"/>
              </a:ext>
            </a:extLst>
          </p:cNvPr>
          <p:cNvSpPr>
            <a:spLocks/>
          </p:cNvSpPr>
          <p:nvPr/>
        </p:nvSpPr>
        <p:spPr bwMode="auto">
          <a:xfrm rot="-5400000">
            <a:off x="4105275" y="5380038"/>
            <a:ext cx="98425" cy="460375"/>
          </a:xfrm>
          <a:prstGeom prst="leftBrace">
            <a:avLst>
              <a:gd name="adj1" fmla="val 38978"/>
              <a:gd name="adj2" fmla="val 50000"/>
            </a:avLst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009" name="Text Box 73">
            <a:extLst>
              <a:ext uri="{FF2B5EF4-FFF2-40B4-BE49-F238E27FC236}">
                <a16:creationId xmlns:a16="http://schemas.microsoft.com/office/drawing/2014/main" xmlns="" id="{2468885A-75E4-47AD-9938-BED0F67C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56388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 i="0">
                <a:solidFill>
                  <a:srgbClr val="003366"/>
                </a:solidFill>
                <a:latin typeface="Arial Unicode MS" pitchFamily="34" charset="-122"/>
              </a:rPr>
              <a:t>~500 bp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9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 autoUpdateAnimBg="0"/>
      <p:bldP spid="296003" grpId="0" autoUpdateAnimBg="0"/>
      <p:bldP spid="296005" grpId="0" animBg="1"/>
      <p:bldP spid="296006" grpId="0" autoUpdateAnimBg="0"/>
      <p:bldP spid="296008" grpId="0" animBg="1"/>
      <p:bldP spid="29600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FA0BC146-A30D-4FD2-A08E-29A435BEC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Fragment (or Genome) Assembly</a:t>
            </a:r>
          </a:p>
        </p:txBody>
      </p:sp>
      <p:sp>
        <p:nvSpPr>
          <p:cNvPr id="56323" name="Text Box 4">
            <a:extLst>
              <a:ext uri="{FF2B5EF4-FFF2-40B4-BE49-F238E27FC236}">
                <a16:creationId xmlns:a16="http://schemas.microsoft.com/office/drawing/2014/main" xmlns="" id="{4E64E87E-D7C7-4F1B-A646-EB1F10D17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0"/>
            <a:ext cx="7718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Cover region with ~7-fold redundancy</a:t>
            </a:r>
          </a:p>
        </p:txBody>
      </p:sp>
      <p:sp>
        <p:nvSpPr>
          <p:cNvPr id="56324" name="Line 5">
            <a:extLst>
              <a:ext uri="{FF2B5EF4-FFF2-40B4-BE49-F238E27FC236}">
                <a16:creationId xmlns:a16="http://schemas.microsoft.com/office/drawing/2014/main" xmlns="" id="{F9828743-6F2B-4879-B93D-C1105E562C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2425700"/>
            <a:ext cx="7391400" cy="0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Line 6">
            <a:extLst>
              <a:ext uri="{FF2B5EF4-FFF2-40B4-BE49-F238E27FC236}">
                <a16:creationId xmlns:a16="http://schemas.microsoft.com/office/drawing/2014/main" xmlns="" id="{21FAD574-D628-44AB-A6BE-2C14B1EA3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8" y="2246313"/>
            <a:ext cx="7540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7">
            <a:extLst>
              <a:ext uri="{FF2B5EF4-FFF2-40B4-BE49-F238E27FC236}">
                <a16:creationId xmlns:a16="http://schemas.microsoft.com/office/drawing/2014/main" xmlns="" id="{CDFAF832-8BBA-4CB6-89CC-C5741CBFE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5" y="20161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8">
            <a:extLst>
              <a:ext uri="{FF2B5EF4-FFF2-40B4-BE49-F238E27FC236}">
                <a16:creationId xmlns:a16="http://schemas.microsoft.com/office/drawing/2014/main" xmlns="" id="{CA10E38D-733B-438A-9692-F59997846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188" y="1890713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9">
            <a:extLst>
              <a:ext uri="{FF2B5EF4-FFF2-40B4-BE49-F238E27FC236}">
                <a16:creationId xmlns:a16="http://schemas.microsoft.com/office/drawing/2014/main" xmlns="" id="{A3CCCF2D-EC45-4C5E-80B9-D52715B32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0663" y="16271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Line 10">
            <a:extLst>
              <a:ext uri="{FF2B5EF4-FFF2-40B4-BE49-F238E27FC236}">
                <a16:creationId xmlns:a16="http://schemas.microsoft.com/office/drawing/2014/main" xmlns="" id="{9B33EC32-3925-4C3A-89C2-97229E938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8129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1">
            <a:extLst>
              <a:ext uri="{FF2B5EF4-FFF2-40B4-BE49-F238E27FC236}">
                <a16:creationId xmlns:a16="http://schemas.microsoft.com/office/drawing/2014/main" xmlns="" id="{AF1D1FBC-D4C7-4890-9666-2356BC9E4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17224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12">
            <a:extLst>
              <a:ext uri="{FF2B5EF4-FFF2-40B4-BE49-F238E27FC236}">
                <a16:creationId xmlns:a16="http://schemas.microsoft.com/office/drawing/2014/main" xmlns="" id="{36F643B1-BEC9-44CC-953A-5853F60DF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7750" y="20828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3">
            <a:extLst>
              <a:ext uri="{FF2B5EF4-FFF2-40B4-BE49-F238E27FC236}">
                <a16:creationId xmlns:a16="http://schemas.microsoft.com/office/drawing/2014/main" xmlns="" id="{7472ED6F-6598-44AE-8777-BA26E92C0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975" y="21685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14">
            <a:extLst>
              <a:ext uri="{FF2B5EF4-FFF2-40B4-BE49-F238E27FC236}">
                <a16:creationId xmlns:a16="http://schemas.microsoft.com/office/drawing/2014/main" xmlns="" id="{2B4FED49-95DE-4DDF-8C76-06D3DECAA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075" y="22526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5">
            <a:extLst>
              <a:ext uri="{FF2B5EF4-FFF2-40B4-BE49-F238E27FC236}">
                <a16:creationId xmlns:a16="http://schemas.microsoft.com/office/drawing/2014/main" xmlns="" id="{D83B0642-72B1-4FC9-B742-B4013D976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7250" y="22669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6">
            <a:extLst>
              <a:ext uri="{FF2B5EF4-FFF2-40B4-BE49-F238E27FC236}">
                <a16:creationId xmlns:a16="http://schemas.microsoft.com/office/drawing/2014/main" xmlns="" id="{7367B7CA-3283-450D-B567-3E619C50E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5775" y="21669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7">
            <a:extLst>
              <a:ext uri="{FF2B5EF4-FFF2-40B4-BE49-F238E27FC236}">
                <a16:creationId xmlns:a16="http://schemas.microsoft.com/office/drawing/2014/main" xmlns="" id="{89BE385B-FD14-4CFE-94EA-2BB04FFFD7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3738" y="20272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8">
            <a:extLst>
              <a:ext uri="{FF2B5EF4-FFF2-40B4-BE49-F238E27FC236}">
                <a16:creationId xmlns:a16="http://schemas.microsoft.com/office/drawing/2014/main" xmlns="" id="{39EC6F76-F992-4C4D-A78E-B47D768DC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2400" y="21685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9">
            <a:extLst>
              <a:ext uri="{FF2B5EF4-FFF2-40B4-BE49-F238E27FC236}">
                <a16:creationId xmlns:a16="http://schemas.microsoft.com/office/drawing/2014/main" xmlns="" id="{C6410841-54AA-4616-9725-AA2C6528B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207803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20">
            <a:extLst>
              <a:ext uri="{FF2B5EF4-FFF2-40B4-BE49-F238E27FC236}">
                <a16:creationId xmlns:a16="http://schemas.microsoft.com/office/drawing/2014/main" xmlns="" id="{C648D0CE-0CBC-4AF1-8AB8-1C27F1974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338" y="19653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1">
            <a:extLst>
              <a:ext uri="{FF2B5EF4-FFF2-40B4-BE49-F238E27FC236}">
                <a16:creationId xmlns:a16="http://schemas.microsoft.com/office/drawing/2014/main" xmlns="" id="{4FC19653-494A-4A7D-9973-3B757C71E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7175" y="22352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2">
            <a:extLst>
              <a:ext uri="{FF2B5EF4-FFF2-40B4-BE49-F238E27FC236}">
                <a16:creationId xmlns:a16="http://schemas.microsoft.com/office/drawing/2014/main" xmlns="" id="{06172BD1-8A7D-43C7-9708-92D74C9A5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3163" y="21796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23">
            <a:extLst>
              <a:ext uri="{FF2B5EF4-FFF2-40B4-BE49-F238E27FC236}">
                <a16:creationId xmlns:a16="http://schemas.microsoft.com/office/drawing/2014/main" xmlns="" id="{610387AF-77AE-469A-B6B1-D1D525461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875" y="18986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4">
            <a:extLst>
              <a:ext uri="{FF2B5EF4-FFF2-40B4-BE49-F238E27FC236}">
                <a16:creationId xmlns:a16="http://schemas.microsoft.com/office/drawing/2014/main" xmlns="" id="{65B7AEC0-831C-4471-813D-1E6120F1E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400" y="17986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Line 25">
            <a:extLst>
              <a:ext uri="{FF2B5EF4-FFF2-40B4-BE49-F238E27FC236}">
                <a16:creationId xmlns:a16="http://schemas.microsoft.com/office/drawing/2014/main" xmlns="" id="{11009BA4-4DBA-4944-A11E-07748C650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2363" y="16589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5" name="Line 26">
            <a:extLst>
              <a:ext uri="{FF2B5EF4-FFF2-40B4-BE49-F238E27FC236}">
                <a16:creationId xmlns:a16="http://schemas.microsoft.com/office/drawing/2014/main" xmlns="" id="{718490C2-8556-4B81-81DB-AC93D5F8A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18002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6" name="Line 27">
            <a:extLst>
              <a:ext uri="{FF2B5EF4-FFF2-40B4-BE49-F238E27FC236}">
                <a16:creationId xmlns:a16="http://schemas.microsoft.com/office/drawing/2014/main" xmlns="" id="{63BA4B61-62D4-4990-B15E-87BCFBBD7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0538" y="1743075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7" name="Line 28">
            <a:extLst>
              <a:ext uri="{FF2B5EF4-FFF2-40B4-BE49-F238E27FC236}">
                <a16:creationId xmlns:a16="http://schemas.microsoft.com/office/drawing/2014/main" xmlns="" id="{AEEAE60D-9588-4A5B-B9E3-B4924A4D2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18669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8" name="Line 29">
            <a:extLst>
              <a:ext uri="{FF2B5EF4-FFF2-40B4-BE49-F238E27FC236}">
                <a16:creationId xmlns:a16="http://schemas.microsoft.com/office/drawing/2014/main" xmlns="" id="{B7A4F037-CD0A-43C9-87FD-2F2944444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7238" y="22383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9" name="Line 30">
            <a:extLst>
              <a:ext uri="{FF2B5EF4-FFF2-40B4-BE49-F238E27FC236}">
                <a16:creationId xmlns:a16="http://schemas.microsoft.com/office/drawing/2014/main" xmlns="" id="{EC655825-2EDA-4142-81AD-2D4C1859B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6750" y="21129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0" name="Line 31">
            <a:extLst>
              <a:ext uri="{FF2B5EF4-FFF2-40B4-BE49-F238E27FC236}">
                <a16:creationId xmlns:a16="http://schemas.microsoft.com/office/drawing/2014/main" xmlns="" id="{3E396DCD-3BB5-4FAD-9316-FBBA16EE2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175" y="20351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1" name="Line 32">
            <a:extLst>
              <a:ext uri="{FF2B5EF4-FFF2-40B4-BE49-F238E27FC236}">
                <a16:creationId xmlns:a16="http://schemas.microsoft.com/office/drawing/2014/main" xmlns="" id="{D12E33F7-5FC7-4BF6-A7CF-802E0F2FD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22494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2" name="Line 33">
            <a:extLst>
              <a:ext uri="{FF2B5EF4-FFF2-40B4-BE49-F238E27FC236}">
                <a16:creationId xmlns:a16="http://schemas.microsoft.com/office/drawing/2014/main" xmlns="" id="{9AA781E4-9D4A-4A32-86B8-4C82263BA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75" y="22653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3" name="Line 34">
            <a:extLst>
              <a:ext uri="{FF2B5EF4-FFF2-40B4-BE49-F238E27FC236}">
                <a16:creationId xmlns:a16="http://schemas.microsoft.com/office/drawing/2014/main" xmlns="" id="{C5A828CA-4287-4F9E-983C-FB0DE51A2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1875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4" name="Line 35">
            <a:extLst>
              <a:ext uri="{FF2B5EF4-FFF2-40B4-BE49-F238E27FC236}">
                <a16:creationId xmlns:a16="http://schemas.microsoft.com/office/drawing/2014/main" xmlns="" id="{A0E8009E-4245-485D-BF19-D06B966EF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0138" y="212090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5" name="Line 36">
            <a:extLst>
              <a:ext uri="{FF2B5EF4-FFF2-40B4-BE49-F238E27FC236}">
                <a16:creationId xmlns:a16="http://schemas.microsoft.com/office/drawing/2014/main" xmlns="" id="{BA7B435E-D0DD-4775-9CF5-8D2ACE67E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20208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6" name="Line 37">
            <a:extLst>
              <a:ext uri="{FF2B5EF4-FFF2-40B4-BE49-F238E27FC236}">
                <a16:creationId xmlns:a16="http://schemas.microsoft.com/office/drawing/2014/main" xmlns="" id="{9D2389F8-CBC1-4F75-8E46-F8EBA763C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20224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7" name="Line 38">
            <a:extLst>
              <a:ext uri="{FF2B5EF4-FFF2-40B4-BE49-F238E27FC236}">
                <a16:creationId xmlns:a16="http://schemas.microsoft.com/office/drawing/2014/main" xmlns="" id="{AFEC8062-CE8D-40EF-A72D-42F90469C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063" y="208915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8" name="Line 39">
            <a:extLst>
              <a:ext uri="{FF2B5EF4-FFF2-40B4-BE49-F238E27FC236}">
                <a16:creationId xmlns:a16="http://schemas.microsoft.com/office/drawing/2014/main" xmlns="" id="{7800521C-36D8-4F07-BFDE-C2F346C49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1338" y="1744663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59" name="Line 40">
            <a:extLst>
              <a:ext uri="{FF2B5EF4-FFF2-40B4-BE49-F238E27FC236}">
                <a16:creationId xmlns:a16="http://schemas.microsoft.com/office/drawing/2014/main" xmlns="" id="{41DBDEAF-BA8F-460A-B987-5006279A5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588" y="1930400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0" name="Line 41">
            <a:extLst>
              <a:ext uri="{FF2B5EF4-FFF2-40B4-BE49-F238E27FC236}">
                <a16:creationId xmlns:a16="http://schemas.microsoft.com/office/drawing/2014/main" xmlns="" id="{78585DD2-BB4D-4EE9-8D2E-585B2CD5F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463" y="18399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1" name="Line 42">
            <a:extLst>
              <a:ext uri="{FF2B5EF4-FFF2-40B4-BE49-F238E27FC236}">
                <a16:creationId xmlns:a16="http://schemas.microsoft.com/office/drawing/2014/main" xmlns="" id="{8AC48880-7BEC-4B6D-8E43-705EDCE73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075" y="19161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2" name="Line 43">
            <a:extLst>
              <a:ext uri="{FF2B5EF4-FFF2-40B4-BE49-F238E27FC236}">
                <a16:creationId xmlns:a16="http://schemas.microsoft.com/office/drawing/2014/main" xmlns="" id="{4C3CCA11-E178-4999-938F-386807454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038" y="17764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3" name="Line 44">
            <a:extLst>
              <a:ext uri="{FF2B5EF4-FFF2-40B4-BE49-F238E27FC236}">
                <a16:creationId xmlns:a16="http://schemas.microsoft.com/office/drawing/2014/main" xmlns="" id="{FF40643D-F708-4B58-A893-93BB8EC97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1917700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4" name="Line 45">
            <a:extLst>
              <a:ext uri="{FF2B5EF4-FFF2-40B4-BE49-F238E27FC236}">
                <a16:creationId xmlns:a16="http://schemas.microsoft.com/office/drawing/2014/main" xmlns="" id="{1C6D9ECB-BBAC-4FDE-A7C5-8A70EFD6C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913" y="179228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5" name="Line 46">
            <a:extLst>
              <a:ext uri="{FF2B5EF4-FFF2-40B4-BE49-F238E27FC236}">
                <a16:creationId xmlns:a16="http://schemas.microsoft.com/office/drawing/2014/main" xmlns="" id="{529F5F0A-0D15-4E83-AD4F-FFEEA449F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9463" y="17795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6" name="Line 47">
            <a:extLst>
              <a:ext uri="{FF2B5EF4-FFF2-40B4-BE49-F238E27FC236}">
                <a16:creationId xmlns:a16="http://schemas.microsoft.com/office/drawing/2014/main" xmlns="" id="{DD79CC34-AFDE-4499-BB24-143803C77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0713" y="19653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7" name="Line 48">
            <a:extLst>
              <a:ext uri="{FF2B5EF4-FFF2-40B4-BE49-F238E27FC236}">
                <a16:creationId xmlns:a16="http://schemas.microsoft.com/office/drawing/2014/main" xmlns="" id="{8DB0E21C-7CCB-40C0-9AC6-590E987CF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9625" y="18748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8" name="Line 49">
            <a:extLst>
              <a:ext uri="{FF2B5EF4-FFF2-40B4-BE49-F238E27FC236}">
                <a16:creationId xmlns:a16="http://schemas.microsoft.com/office/drawing/2014/main" xmlns="" id="{4B786242-93E1-426C-8C9F-DB4D08812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825" y="21764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69" name="Line 50">
            <a:extLst>
              <a:ext uri="{FF2B5EF4-FFF2-40B4-BE49-F238E27FC236}">
                <a16:creationId xmlns:a16="http://schemas.microsoft.com/office/drawing/2014/main" xmlns="" id="{896FB77D-670E-4169-B71B-7559CA0B6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950" y="22717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0" name="Line 51">
            <a:extLst>
              <a:ext uri="{FF2B5EF4-FFF2-40B4-BE49-F238E27FC236}">
                <a16:creationId xmlns:a16="http://schemas.microsoft.com/office/drawing/2014/main" xmlns="" id="{3FFCE181-54A2-4C51-93CC-4F3F86150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181768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1" name="Line 52">
            <a:extLst>
              <a:ext uri="{FF2B5EF4-FFF2-40B4-BE49-F238E27FC236}">
                <a16:creationId xmlns:a16="http://schemas.microsoft.com/office/drawing/2014/main" xmlns="" id="{D33C8575-4082-459D-B886-A611BE854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4438" y="1673225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2" name="Line 53">
            <a:extLst>
              <a:ext uri="{FF2B5EF4-FFF2-40B4-BE49-F238E27FC236}">
                <a16:creationId xmlns:a16="http://schemas.microsoft.com/office/drawing/2014/main" xmlns="" id="{D6EA443D-0148-4AA0-8B71-8D8FFAAF0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3" y="1689100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3" name="Text Box 54">
            <a:extLst>
              <a:ext uri="{FF2B5EF4-FFF2-40B4-BE49-F238E27FC236}">
                <a16:creationId xmlns:a16="http://schemas.microsoft.com/office/drawing/2014/main" xmlns="" id="{7B9B14E1-7772-4830-A0A5-ED55DF979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81600"/>
            <a:ext cx="7718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Overlap reads and extend to reconstruct the original genomic region</a:t>
            </a:r>
          </a:p>
        </p:txBody>
      </p:sp>
      <p:sp>
        <p:nvSpPr>
          <p:cNvPr id="56374" name="Line 55">
            <a:extLst>
              <a:ext uri="{FF2B5EF4-FFF2-40B4-BE49-F238E27FC236}">
                <a16:creationId xmlns:a16="http://schemas.microsoft.com/office/drawing/2014/main" xmlns="" id="{3363ECD2-4463-4544-A132-91AA35248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032125"/>
            <a:ext cx="1447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5" name="Line 56">
            <a:extLst>
              <a:ext uri="{FF2B5EF4-FFF2-40B4-BE49-F238E27FC236}">
                <a16:creationId xmlns:a16="http://schemas.microsoft.com/office/drawing/2014/main" xmlns="" id="{D4CB6683-7904-409A-8755-7E270DAAA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336925"/>
            <a:ext cx="1447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6" name="Line 57">
            <a:extLst>
              <a:ext uri="{FF2B5EF4-FFF2-40B4-BE49-F238E27FC236}">
                <a16:creationId xmlns:a16="http://schemas.microsoft.com/office/drawing/2014/main" xmlns="" id="{82698CA4-8890-4848-9FB3-D3E77B2AA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088" y="3641725"/>
            <a:ext cx="1447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7" name="Line 58">
            <a:extLst>
              <a:ext uri="{FF2B5EF4-FFF2-40B4-BE49-F238E27FC236}">
                <a16:creationId xmlns:a16="http://schemas.microsoft.com/office/drawing/2014/main" xmlns="" id="{922A510A-9C0F-4D2B-91F7-85713188C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946525"/>
            <a:ext cx="14859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78" name="Line 59">
            <a:extLst>
              <a:ext uri="{FF2B5EF4-FFF2-40B4-BE49-F238E27FC236}">
                <a16:creationId xmlns:a16="http://schemas.microsoft.com/office/drawing/2014/main" xmlns="" id="{2794F5BA-6DD6-4D83-92B2-1D083427C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251325"/>
            <a:ext cx="14859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79" name="Group 60">
            <a:extLst>
              <a:ext uri="{FF2B5EF4-FFF2-40B4-BE49-F238E27FC236}">
                <a16:creationId xmlns:a16="http://schemas.microsoft.com/office/drawing/2014/main" xmlns="" id="{D952B169-C34B-4938-BC05-8A4D3C7EACF8}"/>
              </a:ext>
            </a:extLst>
          </p:cNvPr>
          <p:cNvGrpSpPr>
            <a:grpSpLocks/>
          </p:cNvGrpSpPr>
          <p:nvPr/>
        </p:nvGrpSpPr>
        <p:grpSpPr bwMode="auto">
          <a:xfrm>
            <a:off x="4738688" y="3973513"/>
            <a:ext cx="666750" cy="257175"/>
            <a:chOff x="2025" y="1745"/>
            <a:chExt cx="420" cy="162"/>
          </a:xfrm>
        </p:grpSpPr>
        <p:sp>
          <p:nvSpPr>
            <p:cNvPr id="56429" name="Line 61">
              <a:extLst>
                <a:ext uri="{FF2B5EF4-FFF2-40B4-BE49-F238E27FC236}">
                  <a16:creationId xmlns:a16="http://schemas.microsoft.com/office/drawing/2014/main" xmlns="" id="{79A38F63-49BF-47B8-B673-E8B21020A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5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0" name="Line 62">
              <a:extLst>
                <a:ext uri="{FF2B5EF4-FFF2-40B4-BE49-F238E27FC236}">
                  <a16:creationId xmlns:a16="http://schemas.microsoft.com/office/drawing/2014/main" xmlns="" id="{03F905DE-073A-42A5-B2EE-5182DF732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7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1" name="Line 63">
              <a:extLst>
                <a:ext uri="{FF2B5EF4-FFF2-40B4-BE49-F238E27FC236}">
                  <a16:creationId xmlns:a16="http://schemas.microsoft.com/office/drawing/2014/main" xmlns="" id="{E0E1D17C-94E6-4C75-A3DD-026FFFDC3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3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2" name="Line 64">
              <a:extLst>
                <a:ext uri="{FF2B5EF4-FFF2-40B4-BE49-F238E27FC236}">
                  <a16:creationId xmlns:a16="http://schemas.microsoft.com/office/drawing/2014/main" xmlns="" id="{C7D3D1C7-EDC6-422B-B131-D92F71069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5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3" name="Line 65">
              <a:extLst>
                <a:ext uri="{FF2B5EF4-FFF2-40B4-BE49-F238E27FC236}">
                  <a16:creationId xmlns:a16="http://schemas.microsoft.com/office/drawing/2014/main" xmlns="" id="{55F24988-9371-498B-8556-45A7AA719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1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4" name="Line 66">
              <a:extLst>
                <a:ext uri="{FF2B5EF4-FFF2-40B4-BE49-F238E27FC236}">
                  <a16:creationId xmlns:a16="http://schemas.microsoft.com/office/drawing/2014/main" xmlns="" id="{074962EC-DE53-4337-BECF-4618AC3A35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5" name="Line 67">
              <a:extLst>
                <a:ext uri="{FF2B5EF4-FFF2-40B4-BE49-F238E27FC236}">
                  <a16:creationId xmlns:a16="http://schemas.microsoft.com/office/drawing/2014/main" xmlns="" id="{E823BF89-2B10-4587-AB9E-82C215826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9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6" name="Line 68">
              <a:extLst>
                <a:ext uri="{FF2B5EF4-FFF2-40B4-BE49-F238E27FC236}">
                  <a16:creationId xmlns:a16="http://schemas.microsoft.com/office/drawing/2014/main" xmlns="" id="{ACF6A5BD-28EF-41B8-B0BA-2CA969413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7" name="Line 69">
              <a:extLst>
                <a:ext uri="{FF2B5EF4-FFF2-40B4-BE49-F238E27FC236}">
                  <a16:creationId xmlns:a16="http://schemas.microsoft.com/office/drawing/2014/main" xmlns="" id="{EFD8E9C8-DC3E-4BE8-8CD3-894D56622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8" name="Line 70">
              <a:extLst>
                <a:ext uri="{FF2B5EF4-FFF2-40B4-BE49-F238E27FC236}">
                  <a16:creationId xmlns:a16="http://schemas.microsoft.com/office/drawing/2014/main" xmlns="" id="{22CEC65A-7D47-4C44-B22E-0DBF275B5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9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39" name="Line 71">
              <a:extLst>
                <a:ext uri="{FF2B5EF4-FFF2-40B4-BE49-F238E27FC236}">
                  <a16:creationId xmlns:a16="http://schemas.microsoft.com/office/drawing/2014/main" xmlns="" id="{5F1A2C3B-418B-465D-9607-91BAF3186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40" name="Line 72">
              <a:extLst>
                <a:ext uri="{FF2B5EF4-FFF2-40B4-BE49-F238E27FC236}">
                  <a16:creationId xmlns:a16="http://schemas.microsoft.com/office/drawing/2014/main" xmlns="" id="{E4FA198C-15F4-4079-87FF-4AC9EA189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1745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80" name="Group 73">
            <a:extLst>
              <a:ext uri="{FF2B5EF4-FFF2-40B4-BE49-F238E27FC236}">
                <a16:creationId xmlns:a16="http://schemas.microsoft.com/office/drawing/2014/main" xmlns="" id="{67F0E3F4-F338-42E5-B148-E629DB62BEA7}"/>
              </a:ext>
            </a:extLst>
          </p:cNvPr>
          <p:cNvGrpSpPr>
            <a:grpSpLocks/>
          </p:cNvGrpSpPr>
          <p:nvPr/>
        </p:nvGrpSpPr>
        <p:grpSpPr bwMode="auto">
          <a:xfrm>
            <a:off x="3967163" y="3668713"/>
            <a:ext cx="823912" cy="261937"/>
            <a:chOff x="1539" y="1553"/>
            <a:chExt cx="519" cy="165"/>
          </a:xfrm>
        </p:grpSpPr>
        <p:sp>
          <p:nvSpPr>
            <p:cNvPr id="56414" name="Line 74">
              <a:extLst>
                <a:ext uri="{FF2B5EF4-FFF2-40B4-BE49-F238E27FC236}">
                  <a16:creationId xmlns:a16="http://schemas.microsoft.com/office/drawing/2014/main" xmlns="" id="{8F1097F2-7E1C-4A32-9F44-DFAF3F6CD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5" name="Line 75">
              <a:extLst>
                <a:ext uri="{FF2B5EF4-FFF2-40B4-BE49-F238E27FC236}">
                  <a16:creationId xmlns:a16="http://schemas.microsoft.com/office/drawing/2014/main" xmlns="" id="{2B9C8CEC-EDCF-40C7-A994-F03064FBC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6" name="Line 76">
              <a:extLst>
                <a:ext uri="{FF2B5EF4-FFF2-40B4-BE49-F238E27FC236}">
                  <a16:creationId xmlns:a16="http://schemas.microsoft.com/office/drawing/2014/main" xmlns="" id="{BD12DDCF-EF53-478B-ACD8-48EC6414D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8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7" name="Line 77">
              <a:extLst>
                <a:ext uri="{FF2B5EF4-FFF2-40B4-BE49-F238E27FC236}">
                  <a16:creationId xmlns:a16="http://schemas.microsoft.com/office/drawing/2014/main" xmlns="" id="{EBE22887-9F45-4AD5-BC97-CDB83338D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8" name="Line 78">
              <a:extLst>
                <a:ext uri="{FF2B5EF4-FFF2-40B4-BE49-F238E27FC236}">
                  <a16:creationId xmlns:a16="http://schemas.microsoft.com/office/drawing/2014/main" xmlns="" id="{18790576-396C-44DB-B96E-9F6804BE9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6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9" name="Line 79">
              <a:extLst>
                <a:ext uri="{FF2B5EF4-FFF2-40B4-BE49-F238E27FC236}">
                  <a16:creationId xmlns:a16="http://schemas.microsoft.com/office/drawing/2014/main" xmlns="" id="{D59AE5FA-FD64-4412-873A-FB8FEB232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0" name="Line 80">
              <a:extLst>
                <a:ext uri="{FF2B5EF4-FFF2-40B4-BE49-F238E27FC236}">
                  <a16:creationId xmlns:a16="http://schemas.microsoft.com/office/drawing/2014/main" xmlns="" id="{2DEA4475-AF12-43D9-91D5-FD86EE2E8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1" name="Line 81">
              <a:extLst>
                <a:ext uri="{FF2B5EF4-FFF2-40B4-BE49-F238E27FC236}">
                  <a16:creationId xmlns:a16="http://schemas.microsoft.com/office/drawing/2014/main" xmlns="" id="{4805BEB8-8E15-49B8-8938-798F8F842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2" name="Line 82">
              <a:extLst>
                <a:ext uri="{FF2B5EF4-FFF2-40B4-BE49-F238E27FC236}">
                  <a16:creationId xmlns:a16="http://schemas.microsoft.com/office/drawing/2014/main" xmlns="" id="{B4F0B6AC-8CDE-494D-B2F9-65E89C4D9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3" name="Line 83">
              <a:extLst>
                <a:ext uri="{FF2B5EF4-FFF2-40B4-BE49-F238E27FC236}">
                  <a16:creationId xmlns:a16="http://schemas.microsoft.com/office/drawing/2014/main" xmlns="" id="{76BB125E-9432-412E-9C88-319E0D239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4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4" name="Line 84">
              <a:extLst>
                <a:ext uri="{FF2B5EF4-FFF2-40B4-BE49-F238E27FC236}">
                  <a16:creationId xmlns:a16="http://schemas.microsoft.com/office/drawing/2014/main" xmlns="" id="{1F062DDE-521F-435D-8F1A-BD2D9715C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0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5" name="Line 85">
              <a:extLst>
                <a:ext uri="{FF2B5EF4-FFF2-40B4-BE49-F238E27FC236}">
                  <a16:creationId xmlns:a16="http://schemas.microsoft.com/office/drawing/2014/main" xmlns="" id="{A8306F89-AFAF-4B61-B2D6-D7ABC06D1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6" name="Line 86">
              <a:extLst>
                <a:ext uri="{FF2B5EF4-FFF2-40B4-BE49-F238E27FC236}">
                  <a16:creationId xmlns:a16="http://schemas.microsoft.com/office/drawing/2014/main" xmlns="" id="{B6EB0DAB-5928-4510-90ED-44058FC6B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8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7" name="Line 87">
              <a:extLst>
                <a:ext uri="{FF2B5EF4-FFF2-40B4-BE49-F238E27FC236}">
                  <a16:creationId xmlns:a16="http://schemas.microsoft.com/office/drawing/2014/main" xmlns="" id="{9C1DF731-1767-4403-B11E-35F653BF7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1556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28" name="Line 88">
              <a:extLst>
                <a:ext uri="{FF2B5EF4-FFF2-40B4-BE49-F238E27FC236}">
                  <a16:creationId xmlns:a16="http://schemas.microsoft.com/office/drawing/2014/main" xmlns="" id="{3044ECC7-DE39-47FA-9F73-EE9EA73BE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9" y="1553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81" name="Group 89">
            <a:extLst>
              <a:ext uri="{FF2B5EF4-FFF2-40B4-BE49-F238E27FC236}">
                <a16:creationId xmlns:a16="http://schemas.microsoft.com/office/drawing/2014/main" xmlns="" id="{C9D9771B-A8F7-4B52-A30F-26C66ED1464A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3368675"/>
            <a:ext cx="723900" cy="257175"/>
            <a:chOff x="1176" y="1364"/>
            <a:chExt cx="456" cy="162"/>
          </a:xfrm>
        </p:grpSpPr>
        <p:sp>
          <p:nvSpPr>
            <p:cNvPr id="56401" name="Line 90">
              <a:extLst>
                <a:ext uri="{FF2B5EF4-FFF2-40B4-BE49-F238E27FC236}">
                  <a16:creationId xmlns:a16="http://schemas.microsoft.com/office/drawing/2014/main" xmlns="" id="{5F047B17-01DC-42E7-A2AC-38BDB0A6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2" name="Line 91">
              <a:extLst>
                <a:ext uri="{FF2B5EF4-FFF2-40B4-BE49-F238E27FC236}">
                  <a16:creationId xmlns:a16="http://schemas.microsoft.com/office/drawing/2014/main" xmlns="" id="{8E808646-4757-4A37-90F5-1B5CEEF41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3" name="Line 92">
              <a:extLst>
                <a:ext uri="{FF2B5EF4-FFF2-40B4-BE49-F238E27FC236}">
                  <a16:creationId xmlns:a16="http://schemas.microsoft.com/office/drawing/2014/main" xmlns="" id="{B51E926D-4F0D-4850-BEC6-2E09C6E90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4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4" name="Line 93">
              <a:extLst>
                <a:ext uri="{FF2B5EF4-FFF2-40B4-BE49-F238E27FC236}">
                  <a16:creationId xmlns:a16="http://schemas.microsoft.com/office/drawing/2014/main" xmlns="" id="{0314C3D4-83C3-4275-8F5B-F446B874F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0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5" name="Line 94">
              <a:extLst>
                <a:ext uri="{FF2B5EF4-FFF2-40B4-BE49-F238E27FC236}">
                  <a16:creationId xmlns:a16="http://schemas.microsoft.com/office/drawing/2014/main" xmlns="" id="{46CBDCA0-0383-41AC-8B33-4243FF138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2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6" name="Line 95">
              <a:extLst>
                <a:ext uri="{FF2B5EF4-FFF2-40B4-BE49-F238E27FC236}">
                  <a16:creationId xmlns:a16="http://schemas.microsoft.com/office/drawing/2014/main" xmlns="" id="{B134412F-1454-49EA-9887-2E83EC538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7" name="Line 96">
              <a:extLst>
                <a:ext uri="{FF2B5EF4-FFF2-40B4-BE49-F238E27FC236}">
                  <a16:creationId xmlns:a16="http://schemas.microsoft.com/office/drawing/2014/main" xmlns="" id="{38EB07C6-B28D-4C58-BB35-089900DAE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0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8" name="Line 97">
              <a:extLst>
                <a:ext uri="{FF2B5EF4-FFF2-40B4-BE49-F238E27FC236}">
                  <a16:creationId xmlns:a16="http://schemas.microsoft.com/office/drawing/2014/main" xmlns="" id="{757AA6F3-4E77-48F1-948A-EBECC99351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9" name="Line 98">
              <a:extLst>
                <a:ext uri="{FF2B5EF4-FFF2-40B4-BE49-F238E27FC236}">
                  <a16:creationId xmlns:a16="http://schemas.microsoft.com/office/drawing/2014/main" xmlns="" id="{4C756A45-0D23-491F-B0DE-5E813D42C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Line 99">
              <a:extLst>
                <a:ext uri="{FF2B5EF4-FFF2-40B4-BE49-F238E27FC236}">
                  <a16:creationId xmlns:a16="http://schemas.microsoft.com/office/drawing/2014/main" xmlns="" id="{E6493387-93D3-4464-97DA-728B1ECEA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1" name="Line 100">
              <a:extLst>
                <a:ext uri="{FF2B5EF4-FFF2-40B4-BE49-F238E27FC236}">
                  <a16:creationId xmlns:a16="http://schemas.microsoft.com/office/drawing/2014/main" xmlns="" id="{95DE13EA-2D5D-4E66-90ED-0A15CBCA6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2" name="Line 101">
              <a:extLst>
                <a:ext uri="{FF2B5EF4-FFF2-40B4-BE49-F238E27FC236}">
                  <a16:creationId xmlns:a16="http://schemas.microsoft.com/office/drawing/2014/main" xmlns="" id="{2B09902C-DED5-48F0-A122-42793F74C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3" name="Line 102">
              <a:extLst>
                <a:ext uri="{FF2B5EF4-FFF2-40B4-BE49-F238E27FC236}">
                  <a16:creationId xmlns:a16="http://schemas.microsoft.com/office/drawing/2014/main" xmlns="" id="{F956DF9C-AB41-4230-B61F-489C0CD2F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364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82" name="Group 103">
            <a:extLst>
              <a:ext uri="{FF2B5EF4-FFF2-40B4-BE49-F238E27FC236}">
                <a16:creationId xmlns:a16="http://schemas.microsoft.com/office/drawing/2014/main" xmlns="" id="{CE667020-A194-4384-9FA7-42457C9EC7C4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3059113"/>
            <a:ext cx="823912" cy="261937"/>
            <a:chOff x="723" y="1169"/>
            <a:chExt cx="519" cy="165"/>
          </a:xfrm>
        </p:grpSpPr>
        <p:sp>
          <p:nvSpPr>
            <p:cNvPr id="56386" name="Line 104">
              <a:extLst>
                <a:ext uri="{FF2B5EF4-FFF2-40B4-BE49-F238E27FC236}">
                  <a16:creationId xmlns:a16="http://schemas.microsoft.com/office/drawing/2014/main" xmlns="" id="{B9D24031-FC25-4A2C-A8C2-4BC63B3A4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Line 105">
              <a:extLst>
                <a:ext uri="{FF2B5EF4-FFF2-40B4-BE49-F238E27FC236}">
                  <a16:creationId xmlns:a16="http://schemas.microsoft.com/office/drawing/2014/main" xmlns="" id="{9A646736-69FD-40AE-BCAC-6D0756A31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Line 106">
              <a:extLst>
                <a:ext uri="{FF2B5EF4-FFF2-40B4-BE49-F238E27FC236}">
                  <a16:creationId xmlns:a16="http://schemas.microsoft.com/office/drawing/2014/main" xmlns="" id="{DBAE510A-3C88-4AB1-8E7E-74141DD81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107">
              <a:extLst>
                <a:ext uri="{FF2B5EF4-FFF2-40B4-BE49-F238E27FC236}">
                  <a16:creationId xmlns:a16="http://schemas.microsoft.com/office/drawing/2014/main" xmlns="" id="{66C1649C-B6C6-4A11-9795-FC05665B6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Line 108">
              <a:extLst>
                <a:ext uri="{FF2B5EF4-FFF2-40B4-BE49-F238E27FC236}">
                  <a16:creationId xmlns:a16="http://schemas.microsoft.com/office/drawing/2014/main" xmlns="" id="{6AECC83B-7A4F-4F13-B670-5FD720AA4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09">
              <a:extLst>
                <a:ext uri="{FF2B5EF4-FFF2-40B4-BE49-F238E27FC236}">
                  <a16:creationId xmlns:a16="http://schemas.microsoft.com/office/drawing/2014/main" xmlns="" id="{46875A23-A374-41C8-BF8C-E65992E27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2" name="Line 110">
              <a:extLst>
                <a:ext uri="{FF2B5EF4-FFF2-40B4-BE49-F238E27FC236}">
                  <a16:creationId xmlns:a16="http://schemas.microsoft.com/office/drawing/2014/main" xmlns="" id="{93548561-1BF6-48E3-9A74-B51AA112F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Line 111">
              <a:extLst>
                <a:ext uri="{FF2B5EF4-FFF2-40B4-BE49-F238E27FC236}">
                  <a16:creationId xmlns:a16="http://schemas.microsoft.com/office/drawing/2014/main" xmlns="" id="{5FD5ECAD-D427-4359-BF30-8E032D8BB0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Line 112">
              <a:extLst>
                <a:ext uri="{FF2B5EF4-FFF2-40B4-BE49-F238E27FC236}">
                  <a16:creationId xmlns:a16="http://schemas.microsoft.com/office/drawing/2014/main" xmlns="" id="{5B911B5B-9839-4E8F-89AC-B800C4E35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5" name="Line 113">
              <a:extLst>
                <a:ext uri="{FF2B5EF4-FFF2-40B4-BE49-F238E27FC236}">
                  <a16:creationId xmlns:a16="http://schemas.microsoft.com/office/drawing/2014/main" xmlns="" id="{4509668B-EC71-4910-9E11-369613B4D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14">
              <a:extLst>
                <a:ext uri="{FF2B5EF4-FFF2-40B4-BE49-F238E27FC236}">
                  <a16:creationId xmlns:a16="http://schemas.microsoft.com/office/drawing/2014/main" xmlns="" id="{406D3E1D-F1FB-42F2-B7B7-604AA2FFC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4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7" name="Line 115">
              <a:extLst>
                <a:ext uri="{FF2B5EF4-FFF2-40B4-BE49-F238E27FC236}">
                  <a16:creationId xmlns:a16="http://schemas.microsoft.com/office/drawing/2014/main" xmlns="" id="{147360CB-CEA4-4E64-B14C-09B581161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Line 116">
              <a:extLst>
                <a:ext uri="{FF2B5EF4-FFF2-40B4-BE49-F238E27FC236}">
                  <a16:creationId xmlns:a16="http://schemas.microsoft.com/office/drawing/2014/main" xmlns="" id="{A55B5715-44E1-4209-BC36-3E4C9D43D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9" name="Line 117">
              <a:extLst>
                <a:ext uri="{FF2B5EF4-FFF2-40B4-BE49-F238E27FC236}">
                  <a16:creationId xmlns:a16="http://schemas.microsoft.com/office/drawing/2014/main" xmlns="" id="{10B013F2-C90D-4D7B-B1A5-9D607D5CA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1172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00" name="Line 118">
              <a:extLst>
                <a:ext uri="{FF2B5EF4-FFF2-40B4-BE49-F238E27FC236}">
                  <a16:creationId xmlns:a16="http://schemas.microsoft.com/office/drawing/2014/main" xmlns="" id="{D52ECBDB-2219-49BA-BFCB-1C0D0BFA8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" y="1169"/>
              <a:ext cx="0" cy="1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83" name="Line 119">
            <a:extLst>
              <a:ext uri="{FF2B5EF4-FFF2-40B4-BE49-F238E27FC236}">
                <a16:creationId xmlns:a16="http://schemas.microsoft.com/office/drawing/2014/main" xmlns="" id="{CC146DAE-4030-4A6A-874D-5A347631C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1713" y="4456113"/>
            <a:ext cx="1041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4" name="Line 120">
            <a:extLst>
              <a:ext uri="{FF2B5EF4-FFF2-40B4-BE49-F238E27FC236}">
                <a16:creationId xmlns:a16="http://schemas.microsoft.com/office/drawing/2014/main" xmlns="" id="{F222E456-FEF9-4A05-9302-CF00892B5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8713" y="2838450"/>
            <a:ext cx="1041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5" name="Text Box 121">
            <a:extLst>
              <a:ext uri="{FF2B5EF4-FFF2-40B4-BE49-F238E27FC236}">
                <a16:creationId xmlns:a16="http://schemas.microsoft.com/office/drawing/2014/main" xmlns="" id="{F5FFB5F4-6B84-48EF-87C2-E94F1EE6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178593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>
                <a:solidFill>
                  <a:srgbClr val="003366"/>
                </a:solidFill>
                <a:latin typeface="Arial Unicode MS" pitchFamily="34" charset="-122"/>
              </a:rPr>
              <a:t>reads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6454854E-7384-40B6-AAC8-05901DC25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 Coverage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0F29BB5E-AFA8-4A0F-8145-065D2051E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5344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Length of genomic segment:  </a:t>
            </a:r>
            <a:r>
              <a:rPr lang="en-US" altLang="en-US" sz="2000" b="1" i="1">
                <a:solidFill>
                  <a:schemeClr val="accent2"/>
                </a:solidFill>
              </a:rPr>
              <a:t>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Number of (sequenced) reads:  </a:t>
            </a:r>
            <a:r>
              <a:rPr lang="en-US" altLang="en-US" sz="2000" b="1" i="1">
                <a:solidFill>
                  <a:schemeClr val="accent2"/>
                </a:solidFill>
              </a:rPr>
              <a:t>n         </a:t>
            </a:r>
            <a:r>
              <a:rPr lang="en-US" altLang="en-US" sz="2700">
                <a:solidFill>
                  <a:schemeClr val="accent2"/>
                </a:solidFill>
              </a:rPr>
              <a:t>Coverage 	</a:t>
            </a:r>
            <a:r>
              <a:rPr lang="en-US" altLang="en-US" sz="2700" b="1" i="1">
                <a:solidFill>
                  <a:schemeClr val="accent2"/>
                </a:solidFill>
              </a:rPr>
              <a:t>C = n l / 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Length of each read:     </a:t>
            </a:r>
            <a:r>
              <a:rPr lang="en-US" altLang="en-US" sz="2000" b="1" i="1">
                <a:solidFill>
                  <a:schemeClr val="accent2"/>
                </a:solidFill>
              </a:rPr>
              <a:t>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/>
              <a:t>How much coverage is enough?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 b="1">
                <a:solidFill>
                  <a:schemeClr val="accent2"/>
                </a:solidFill>
              </a:rPr>
              <a:t>Lander-Waterman model: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Assuming uniform distribution of reads, </a:t>
            </a:r>
            <a:r>
              <a:rPr lang="en-US" altLang="en-US" sz="2000" i="1"/>
              <a:t>C</a:t>
            </a:r>
            <a:r>
              <a:rPr lang="en-US" altLang="en-US" sz="2000"/>
              <a:t>=10 results in 1 gapped region per 1,000,000 nucleotides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i="1"/>
          </a:p>
        </p:txBody>
      </p:sp>
      <p:sp>
        <p:nvSpPr>
          <p:cNvPr id="57348" name="Line 4">
            <a:extLst>
              <a:ext uri="{FF2B5EF4-FFF2-40B4-BE49-F238E27FC236}">
                <a16:creationId xmlns:a16="http://schemas.microsoft.com/office/drawing/2014/main" xmlns="" id="{0225D9FE-E8B6-46D1-8732-556C8DCC7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2514600"/>
            <a:ext cx="7391400" cy="0"/>
          </a:xfrm>
          <a:prstGeom prst="line">
            <a:avLst/>
          </a:prstGeom>
          <a:noFill/>
          <a:ln w="76200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xmlns="" id="{34F22014-7476-4D3A-833A-27796206F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38" y="2335213"/>
            <a:ext cx="7540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xmlns="" id="{1A88D07E-8205-4373-A8A0-137BE6263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775" y="21050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xmlns="" id="{C5E31E69-B7EF-4F2C-9BC3-32B41DDFC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988" y="1979613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xmlns="" id="{339ACDF1-5F77-4A84-B10C-AD8775DF3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4463" y="17160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xmlns="" id="{5DE2A20D-74B2-4B4F-AEEB-9F541F22F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5713" y="19018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xmlns="" id="{E59F6AF7-B09F-471E-BA12-372DF0DFC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4625" y="18113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xmlns="" id="{A54B2DDB-630E-4B9D-8F3B-5B8F3E8FE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21717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12">
            <a:extLst>
              <a:ext uri="{FF2B5EF4-FFF2-40B4-BE49-F238E27FC236}">
                <a16:creationId xmlns:a16="http://schemas.microsoft.com/office/drawing/2014/main" xmlns="" id="{FB9DDDF1-58E5-4252-A1EA-A723B00AE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75" y="22574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>
            <a:extLst>
              <a:ext uri="{FF2B5EF4-FFF2-40B4-BE49-F238E27FC236}">
                <a16:creationId xmlns:a16="http://schemas.microsoft.com/office/drawing/2014/main" xmlns="" id="{1C266737-6327-445B-B5D9-82E4E7857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23415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>
            <a:extLst>
              <a:ext uri="{FF2B5EF4-FFF2-40B4-BE49-F238E27FC236}">
                <a16:creationId xmlns:a16="http://schemas.microsoft.com/office/drawing/2014/main" xmlns="" id="{3D3C9791-7BD1-4BBF-82B5-1988AEB37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3558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>
            <a:extLst>
              <a:ext uri="{FF2B5EF4-FFF2-40B4-BE49-F238E27FC236}">
                <a16:creationId xmlns:a16="http://schemas.microsoft.com/office/drawing/2014/main" xmlns="" id="{0E38E6EB-4486-41DF-9EAB-E04BD96F6E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9575" y="22558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16">
            <a:extLst>
              <a:ext uri="{FF2B5EF4-FFF2-40B4-BE49-F238E27FC236}">
                <a16:creationId xmlns:a16="http://schemas.microsoft.com/office/drawing/2014/main" xmlns="" id="{13F6FCC9-848A-46DA-A27D-BB6B46B31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21161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1" name="Line 17">
            <a:extLst>
              <a:ext uri="{FF2B5EF4-FFF2-40B4-BE49-F238E27FC236}">
                <a16:creationId xmlns:a16="http://schemas.microsoft.com/office/drawing/2014/main" xmlns="" id="{5F0115A7-6AF3-45DA-8101-811975BC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200" y="22574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Line 18">
            <a:extLst>
              <a:ext uri="{FF2B5EF4-FFF2-40B4-BE49-F238E27FC236}">
                <a16:creationId xmlns:a16="http://schemas.microsoft.com/office/drawing/2014/main" xmlns="" id="{C281AEEE-2058-4B4C-8AB4-33A89435E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0788" y="216693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Line 19">
            <a:extLst>
              <a:ext uri="{FF2B5EF4-FFF2-40B4-BE49-F238E27FC236}">
                <a16:creationId xmlns:a16="http://schemas.microsoft.com/office/drawing/2014/main" xmlns="" id="{90F5C6FF-65D1-45F6-A729-88547F0BF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5138" y="20542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20">
            <a:extLst>
              <a:ext uri="{FF2B5EF4-FFF2-40B4-BE49-F238E27FC236}">
                <a16:creationId xmlns:a16="http://schemas.microsoft.com/office/drawing/2014/main" xmlns="" id="{EE55978C-F2FF-45A8-A496-2E4F17E41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3241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21">
            <a:extLst>
              <a:ext uri="{FF2B5EF4-FFF2-40B4-BE49-F238E27FC236}">
                <a16:creationId xmlns:a16="http://schemas.microsoft.com/office/drawing/2014/main" xmlns="" id="{94BC9D52-EB29-44A3-8856-E0920E0A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22685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22">
            <a:extLst>
              <a:ext uri="{FF2B5EF4-FFF2-40B4-BE49-F238E27FC236}">
                <a16:creationId xmlns:a16="http://schemas.microsoft.com/office/drawing/2014/main" xmlns="" id="{D1EC78AF-C13D-4255-9698-6B40BD06B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9675" y="198755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23">
            <a:extLst>
              <a:ext uri="{FF2B5EF4-FFF2-40B4-BE49-F238E27FC236}">
                <a16:creationId xmlns:a16="http://schemas.microsoft.com/office/drawing/2014/main" xmlns="" id="{E2BE6A03-E177-4F2C-A90A-FCF207F13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8200" y="18875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24">
            <a:extLst>
              <a:ext uri="{FF2B5EF4-FFF2-40B4-BE49-F238E27FC236}">
                <a16:creationId xmlns:a16="http://schemas.microsoft.com/office/drawing/2014/main" xmlns="" id="{A4FD1653-251F-4DC2-80D6-555F2AE8C0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6163" y="174783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25">
            <a:extLst>
              <a:ext uri="{FF2B5EF4-FFF2-40B4-BE49-F238E27FC236}">
                <a16:creationId xmlns:a16="http://schemas.microsoft.com/office/drawing/2014/main" xmlns="" id="{62DF6260-E289-4CAA-BBC3-EF05D20C4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4825" y="188912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26">
            <a:extLst>
              <a:ext uri="{FF2B5EF4-FFF2-40B4-BE49-F238E27FC236}">
                <a16:creationId xmlns:a16="http://schemas.microsoft.com/office/drawing/2014/main" xmlns="" id="{5FE993A4-CCCF-4FB3-A912-3F6BEE0F8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1831975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27">
            <a:extLst>
              <a:ext uri="{FF2B5EF4-FFF2-40B4-BE49-F238E27FC236}">
                <a16:creationId xmlns:a16="http://schemas.microsoft.com/office/drawing/2014/main" xmlns="" id="{58F0AB10-CCBD-425F-AF7B-570240970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7413" y="195580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28">
            <a:extLst>
              <a:ext uri="{FF2B5EF4-FFF2-40B4-BE49-F238E27FC236}">
                <a16:creationId xmlns:a16="http://schemas.microsoft.com/office/drawing/2014/main" xmlns="" id="{5EAC2360-A019-4D5F-932F-D05F571E2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1038" y="23272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29">
            <a:extLst>
              <a:ext uri="{FF2B5EF4-FFF2-40B4-BE49-F238E27FC236}">
                <a16:creationId xmlns:a16="http://schemas.microsoft.com/office/drawing/2014/main" xmlns="" id="{029A47F8-4348-452C-A930-0E05CC609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22018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30">
            <a:extLst>
              <a:ext uri="{FF2B5EF4-FFF2-40B4-BE49-F238E27FC236}">
                <a16:creationId xmlns:a16="http://schemas.microsoft.com/office/drawing/2014/main" xmlns="" id="{0F55252D-5FB3-4F5C-BC24-589FE081FD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9975" y="21240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31">
            <a:extLst>
              <a:ext uri="{FF2B5EF4-FFF2-40B4-BE49-F238E27FC236}">
                <a16:creationId xmlns:a16="http://schemas.microsoft.com/office/drawing/2014/main" xmlns="" id="{30AE2825-4D1F-4DDD-9BC1-5D157E1B6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23383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32">
            <a:extLst>
              <a:ext uri="{FF2B5EF4-FFF2-40B4-BE49-F238E27FC236}">
                <a16:creationId xmlns:a16="http://schemas.microsoft.com/office/drawing/2014/main" xmlns="" id="{DDE9EA4F-642F-4218-BDDD-1CCD54EE4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9675" y="2354263"/>
            <a:ext cx="858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33">
            <a:extLst>
              <a:ext uri="{FF2B5EF4-FFF2-40B4-BE49-F238E27FC236}">
                <a16:creationId xmlns:a16="http://schemas.microsoft.com/office/drawing/2014/main" xmlns="" id="{DC2EB6CF-069C-4190-BDF2-19D1822D9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7647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34">
            <a:extLst>
              <a:ext uri="{FF2B5EF4-FFF2-40B4-BE49-F238E27FC236}">
                <a16:creationId xmlns:a16="http://schemas.microsoft.com/office/drawing/2014/main" xmlns="" id="{3866E9DB-DD11-44CD-ABBA-E0529B45A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938" y="2209800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35">
            <a:extLst>
              <a:ext uri="{FF2B5EF4-FFF2-40B4-BE49-F238E27FC236}">
                <a16:creationId xmlns:a16="http://schemas.microsoft.com/office/drawing/2014/main" xmlns="" id="{F0F51555-D481-41A9-BA2F-71ECF0CDB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2463" y="2109788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Line 36">
            <a:extLst>
              <a:ext uri="{FF2B5EF4-FFF2-40B4-BE49-F238E27FC236}">
                <a16:creationId xmlns:a16="http://schemas.microsoft.com/office/drawing/2014/main" xmlns="" id="{CCFDD010-3825-48D3-A818-C08D35BC1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9088" y="2111375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1" name="Line 37">
            <a:extLst>
              <a:ext uri="{FF2B5EF4-FFF2-40B4-BE49-F238E27FC236}">
                <a16:creationId xmlns:a16="http://schemas.microsoft.com/office/drawing/2014/main" xmlns="" id="{AC4C42C4-F0B9-4F33-BA9E-6C4E4557B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863" y="2178050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2" name="Line 38">
            <a:extLst>
              <a:ext uri="{FF2B5EF4-FFF2-40B4-BE49-F238E27FC236}">
                <a16:creationId xmlns:a16="http://schemas.microsoft.com/office/drawing/2014/main" xmlns="" id="{582D0658-A7AB-45CF-AF79-71BF63298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5138" y="1833563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3" name="Line 39">
            <a:extLst>
              <a:ext uri="{FF2B5EF4-FFF2-40B4-BE49-F238E27FC236}">
                <a16:creationId xmlns:a16="http://schemas.microsoft.com/office/drawing/2014/main" xmlns="" id="{C0461FBE-EF1A-4303-B043-D54467A99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6388" y="2019300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4" name="Line 40">
            <a:extLst>
              <a:ext uri="{FF2B5EF4-FFF2-40B4-BE49-F238E27FC236}">
                <a16:creationId xmlns:a16="http://schemas.microsoft.com/office/drawing/2014/main" xmlns="" id="{7C40DEA3-7E66-4BF4-AF84-B77041F84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3" y="19288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5" name="Line 41">
            <a:extLst>
              <a:ext uri="{FF2B5EF4-FFF2-40B4-BE49-F238E27FC236}">
                <a16:creationId xmlns:a16="http://schemas.microsoft.com/office/drawing/2014/main" xmlns="" id="{5A3A4E98-69A5-4D05-AA77-BAD8AC97E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8875" y="20050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6" name="Line 42">
            <a:extLst>
              <a:ext uri="{FF2B5EF4-FFF2-40B4-BE49-F238E27FC236}">
                <a16:creationId xmlns:a16="http://schemas.microsoft.com/office/drawing/2014/main" xmlns="" id="{B72C04B1-5FE8-46D7-95D3-BFDFB8B10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8" y="1865313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7" name="Line 43">
            <a:extLst>
              <a:ext uri="{FF2B5EF4-FFF2-40B4-BE49-F238E27FC236}">
                <a16:creationId xmlns:a16="http://schemas.microsoft.com/office/drawing/2014/main" xmlns="" id="{385B08FA-9DB2-476E-B6B2-9F64D0288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2006600"/>
            <a:ext cx="8572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8" name="Line 44">
            <a:extLst>
              <a:ext uri="{FF2B5EF4-FFF2-40B4-BE49-F238E27FC236}">
                <a16:creationId xmlns:a16="http://schemas.microsoft.com/office/drawing/2014/main" xmlns="" id="{CD365447-FED6-49E1-904D-0501BE798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713" y="1881188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9" name="Line 45">
            <a:extLst>
              <a:ext uri="{FF2B5EF4-FFF2-40B4-BE49-F238E27FC236}">
                <a16:creationId xmlns:a16="http://schemas.microsoft.com/office/drawing/2014/main" xmlns="" id="{E90463A5-B9A0-4F9B-A6E3-6FBC5AF4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3263" y="1868488"/>
            <a:ext cx="6159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0" name="Line 46">
            <a:extLst>
              <a:ext uri="{FF2B5EF4-FFF2-40B4-BE49-F238E27FC236}">
                <a16:creationId xmlns:a16="http://schemas.microsoft.com/office/drawing/2014/main" xmlns="" id="{5675CAC6-8994-48E3-B533-1E05D7F62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2054225"/>
            <a:ext cx="685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1" name="Line 47">
            <a:extLst>
              <a:ext uri="{FF2B5EF4-FFF2-40B4-BE49-F238E27FC236}">
                <a16:creationId xmlns:a16="http://schemas.microsoft.com/office/drawing/2014/main" xmlns="" id="{ECD4BBFF-52D7-429D-9D5B-AB45CB27B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3425" y="196373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2" name="Line 48">
            <a:extLst>
              <a:ext uri="{FF2B5EF4-FFF2-40B4-BE49-F238E27FC236}">
                <a16:creationId xmlns:a16="http://schemas.microsoft.com/office/drawing/2014/main" xmlns="" id="{CF931E83-A842-4B0C-AE06-2179304D5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3625" y="2265363"/>
            <a:ext cx="5461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3" name="Line 49">
            <a:extLst>
              <a:ext uri="{FF2B5EF4-FFF2-40B4-BE49-F238E27FC236}">
                <a16:creationId xmlns:a16="http://schemas.microsoft.com/office/drawing/2014/main" xmlns="" id="{60F0D412-F0ED-46A6-B162-E1B464D6F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50" y="2360613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4" name="Line 50">
            <a:extLst>
              <a:ext uri="{FF2B5EF4-FFF2-40B4-BE49-F238E27FC236}">
                <a16:creationId xmlns:a16="http://schemas.microsoft.com/office/drawing/2014/main" xmlns="" id="{EEF33A5D-FE38-4B26-AD44-BA6394043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88" y="1906588"/>
            <a:ext cx="5810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5" name="Line 51">
            <a:extLst>
              <a:ext uri="{FF2B5EF4-FFF2-40B4-BE49-F238E27FC236}">
                <a16:creationId xmlns:a16="http://schemas.microsoft.com/office/drawing/2014/main" xmlns="" id="{BD9AD232-D90C-4E39-ADD2-B32DC08D9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238" y="1762125"/>
            <a:ext cx="7207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6" name="Line 52">
            <a:extLst>
              <a:ext uri="{FF2B5EF4-FFF2-40B4-BE49-F238E27FC236}">
                <a16:creationId xmlns:a16="http://schemas.microsoft.com/office/drawing/2014/main" xmlns="" id="{D99D45A3-CACA-4D80-9BA5-98031DFBB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3" y="1778000"/>
            <a:ext cx="8588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7" name="Line 53">
            <a:extLst>
              <a:ext uri="{FF2B5EF4-FFF2-40B4-BE49-F238E27FC236}">
                <a16:creationId xmlns:a16="http://schemas.microsoft.com/office/drawing/2014/main" xmlns="" id="{A1A58514-7CA2-483E-84F9-F87FC505B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1782763"/>
            <a:ext cx="0" cy="6143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98" name="Text Box 54">
            <a:extLst>
              <a:ext uri="{FF2B5EF4-FFF2-40B4-BE49-F238E27FC236}">
                <a16:creationId xmlns:a16="http://schemas.microsoft.com/office/drawing/2014/main" xmlns="" id="{0C7AF92F-477F-4DE1-81F6-226D8F479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1893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0">
                <a:solidFill>
                  <a:schemeClr val="hlink"/>
                </a:solidFill>
                <a:latin typeface="Arial Unicode MS" pitchFamily="34" charset="-122"/>
              </a:rPr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BD265114-3A96-4438-A5F4-5992479D1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altLang="en-US" sz="4100"/>
              <a:t>Challenges in Fragment Assembly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xmlns="" id="{86619CA8-52C4-4CA6-B468-810434EBF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35525"/>
          </a:xfrm>
          <a:noFill/>
        </p:spPr>
        <p:txBody>
          <a:bodyPr/>
          <a:lstStyle/>
          <a:p>
            <a:pPr eaLnBrk="1" hangingPunct="1"/>
            <a:r>
              <a:rPr lang="en-US" altLang="en-US" sz="2600"/>
              <a:t>Repeats:  A </a:t>
            </a:r>
            <a:r>
              <a:rPr lang="en-US" altLang="en-US" sz="2600" b="1"/>
              <a:t>major</a:t>
            </a:r>
            <a:r>
              <a:rPr lang="en-US" altLang="en-US" sz="2600"/>
              <a:t> problem for fragment assembly</a:t>
            </a:r>
          </a:p>
          <a:p>
            <a:pPr eaLnBrk="1" hangingPunct="1"/>
            <a:r>
              <a:rPr lang="en-US" altLang="en-US" sz="2600"/>
              <a:t>&gt; 50% of human genome are repeats:</a:t>
            </a:r>
          </a:p>
          <a:p>
            <a:pPr eaLnBrk="1" hangingPunct="1">
              <a:buFontTx/>
              <a:buNone/>
            </a:pPr>
            <a:r>
              <a:rPr lang="en-US" altLang="en-US" sz="2600"/>
              <a:t>		- over 1 million </a:t>
            </a:r>
            <a:r>
              <a:rPr lang="en-US" altLang="en-US" sz="2600" i="1"/>
              <a:t>Alu</a:t>
            </a:r>
            <a:r>
              <a:rPr lang="en-US" altLang="en-US" sz="2600"/>
              <a:t> repeats (about 300 bp)</a:t>
            </a:r>
          </a:p>
          <a:p>
            <a:pPr eaLnBrk="1" hangingPunct="1">
              <a:buFontTx/>
              <a:buNone/>
            </a:pPr>
            <a:r>
              <a:rPr lang="en-US" altLang="en-US" sz="2600"/>
              <a:t>		- about 200,000 LINE repeats (1000 bp and longer)</a:t>
            </a:r>
          </a:p>
        </p:txBody>
      </p:sp>
      <p:grpSp>
        <p:nvGrpSpPr>
          <p:cNvPr id="58372" name="Group 57">
            <a:extLst>
              <a:ext uri="{FF2B5EF4-FFF2-40B4-BE49-F238E27FC236}">
                <a16:creationId xmlns:a16="http://schemas.microsoft.com/office/drawing/2014/main" xmlns="" id="{5E5D20D2-B5C8-43D0-9869-A7A13BE05FED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3733800"/>
            <a:ext cx="8458200" cy="2251075"/>
            <a:chOff x="216" y="2352"/>
            <a:chExt cx="5328" cy="1418"/>
          </a:xfrm>
        </p:grpSpPr>
        <p:grpSp>
          <p:nvGrpSpPr>
            <p:cNvPr id="58373" name="Group 7">
              <a:extLst>
                <a:ext uri="{FF2B5EF4-FFF2-40B4-BE49-F238E27FC236}">
                  <a16:creationId xmlns:a16="http://schemas.microsoft.com/office/drawing/2014/main" xmlns="" id="{4CA5DA05-049C-4999-8E20-347BC750B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" y="2544"/>
              <a:ext cx="5232" cy="144"/>
              <a:chOff x="288" y="432"/>
              <a:chExt cx="5232" cy="144"/>
            </a:xfrm>
          </p:grpSpPr>
          <p:sp>
            <p:nvSpPr>
              <p:cNvPr id="58413" name="Rectangle 8">
                <a:extLst>
                  <a:ext uri="{FF2B5EF4-FFF2-40B4-BE49-F238E27FC236}">
                    <a16:creationId xmlns:a16="http://schemas.microsoft.com/office/drawing/2014/main" xmlns="" id="{B97EB78D-9F79-4D2D-A1BC-FCBB63B376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912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4" name="Rectangle 9">
                <a:extLst>
                  <a:ext uri="{FF2B5EF4-FFF2-40B4-BE49-F238E27FC236}">
                    <a16:creationId xmlns:a16="http://schemas.microsoft.com/office/drawing/2014/main" xmlns="" id="{3FE813A1-FFFD-4135-AFE9-08E1E4EBE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5" name="Rectangle 10">
                <a:extLst>
                  <a:ext uri="{FF2B5EF4-FFF2-40B4-BE49-F238E27FC236}">
                    <a16:creationId xmlns:a16="http://schemas.microsoft.com/office/drawing/2014/main" xmlns="" id="{1D01FE36-6B1F-469E-8686-32AE7D3FE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576" cy="144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6" name="Rectangle 11">
                <a:extLst>
                  <a:ext uri="{FF2B5EF4-FFF2-40B4-BE49-F238E27FC236}">
                    <a16:creationId xmlns:a16="http://schemas.microsoft.com/office/drawing/2014/main" xmlns="" id="{A88DC979-E794-4C7D-95D3-E075524F3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7" name="Rectangle 12">
                <a:extLst>
                  <a:ext uri="{FF2B5EF4-FFF2-40B4-BE49-F238E27FC236}">
                    <a16:creationId xmlns:a16="http://schemas.microsoft.com/office/drawing/2014/main" xmlns="" id="{EFB069D3-44C0-481A-BA47-17A628D9F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432"/>
                <a:ext cx="768" cy="144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8" name="Rectangle 13">
                <a:extLst>
                  <a:ext uri="{FF2B5EF4-FFF2-40B4-BE49-F238E27FC236}">
                    <a16:creationId xmlns:a16="http://schemas.microsoft.com/office/drawing/2014/main" xmlns="" id="{574A3B13-8391-4B4A-96D8-738A8F6D9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432"/>
                <a:ext cx="816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419" name="Rectangle 14">
                <a:extLst>
                  <a:ext uri="{FF2B5EF4-FFF2-40B4-BE49-F238E27FC236}">
                    <a16:creationId xmlns:a16="http://schemas.microsoft.com/office/drawing/2014/main" xmlns="" id="{A2285066-A3FC-4924-828F-59E9EE9D0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8374" name="Text Box 15">
              <a:extLst>
                <a:ext uri="{FF2B5EF4-FFF2-40B4-BE49-F238E27FC236}">
                  <a16:creationId xmlns:a16="http://schemas.microsoft.com/office/drawing/2014/main" xmlns="" id="{DEF234B0-A88D-4A71-8F8C-06349AE52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" y="2361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58375" name="Text Box 16">
              <a:extLst>
                <a:ext uri="{FF2B5EF4-FFF2-40B4-BE49-F238E27FC236}">
                  <a16:creationId xmlns:a16="http://schemas.microsoft.com/office/drawing/2014/main" xmlns="" id="{08300871-8B02-421A-ACC7-4F7C83B3F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" y="2361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58376" name="Text Box 17">
              <a:extLst>
                <a:ext uri="{FF2B5EF4-FFF2-40B4-BE49-F238E27FC236}">
                  <a16:creationId xmlns:a16="http://schemas.microsoft.com/office/drawing/2014/main" xmlns="" id="{F9BF2CA7-F61A-4133-A86C-83D7C709D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8" y="2352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grpSp>
          <p:nvGrpSpPr>
            <p:cNvPr id="58377" name="Group 19">
              <a:extLst>
                <a:ext uri="{FF2B5EF4-FFF2-40B4-BE49-F238E27FC236}">
                  <a16:creationId xmlns:a16="http://schemas.microsoft.com/office/drawing/2014/main" xmlns="" id="{BFA68635-862A-4F9E-B78A-3757B55BE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" y="2832"/>
              <a:ext cx="912" cy="192"/>
              <a:chOff x="288" y="672"/>
              <a:chExt cx="912" cy="192"/>
            </a:xfrm>
          </p:grpSpPr>
          <p:sp>
            <p:nvSpPr>
              <p:cNvPr id="58410" name="Line 20">
                <a:extLst>
                  <a:ext uri="{FF2B5EF4-FFF2-40B4-BE49-F238E27FC236}">
                    <a16:creationId xmlns:a16="http://schemas.microsoft.com/office/drawing/2014/main" xmlns="" id="{A56315A9-E7C9-484A-8577-7583F36E5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1" name="Line 21">
                <a:extLst>
                  <a:ext uri="{FF2B5EF4-FFF2-40B4-BE49-F238E27FC236}">
                    <a16:creationId xmlns:a16="http://schemas.microsoft.com/office/drawing/2014/main" xmlns="" id="{E67D531F-D3E2-418C-B45F-08946858A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Line 22">
                <a:extLst>
                  <a:ext uri="{FF2B5EF4-FFF2-40B4-BE49-F238E27FC236}">
                    <a16:creationId xmlns:a16="http://schemas.microsoft.com/office/drawing/2014/main" xmlns="" id="{1FBA26C9-D671-47B8-AB9E-DC5D82C52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78" name="Line 23">
              <a:extLst>
                <a:ext uri="{FF2B5EF4-FFF2-40B4-BE49-F238E27FC236}">
                  <a16:creationId xmlns:a16="http://schemas.microsoft.com/office/drawing/2014/main" xmlns="" id="{4C998BE9-A8C8-4AC5-BB7B-3686CECF0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2832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Line 24">
              <a:extLst>
                <a:ext uri="{FF2B5EF4-FFF2-40B4-BE49-F238E27FC236}">
                  <a16:creationId xmlns:a16="http://schemas.microsoft.com/office/drawing/2014/main" xmlns="" id="{6A75D9DC-EF7A-4DCB-AF81-0E682A54D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302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Line 25">
              <a:extLst>
                <a:ext uri="{FF2B5EF4-FFF2-40B4-BE49-F238E27FC236}">
                  <a16:creationId xmlns:a16="http://schemas.microsoft.com/office/drawing/2014/main" xmlns="" id="{BD94BC4D-0074-454B-939F-A9A82D0F0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928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Line 26">
              <a:extLst>
                <a:ext uri="{FF2B5EF4-FFF2-40B4-BE49-F238E27FC236}">
                  <a16:creationId xmlns:a16="http://schemas.microsoft.com/office/drawing/2014/main" xmlns="" id="{909887B0-E780-455F-B23A-7B037520E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6" y="283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Line 27">
              <a:extLst>
                <a:ext uri="{FF2B5EF4-FFF2-40B4-BE49-F238E27FC236}">
                  <a16:creationId xmlns:a16="http://schemas.microsoft.com/office/drawing/2014/main" xmlns="" id="{F552C855-A7EF-4100-9254-38B378789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302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83" name="Group 28">
              <a:extLst>
                <a:ext uri="{FF2B5EF4-FFF2-40B4-BE49-F238E27FC236}">
                  <a16:creationId xmlns:a16="http://schemas.microsoft.com/office/drawing/2014/main" xmlns="" id="{0149C35E-D03D-41C1-90A9-52F505FE1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4" y="2832"/>
              <a:ext cx="576" cy="192"/>
              <a:chOff x="1920" y="672"/>
              <a:chExt cx="576" cy="192"/>
            </a:xfrm>
          </p:grpSpPr>
          <p:sp>
            <p:nvSpPr>
              <p:cNvPr id="58406" name="Line 29">
                <a:extLst>
                  <a:ext uri="{FF2B5EF4-FFF2-40B4-BE49-F238E27FC236}">
                    <a16:creationId xmlns:a16="http://schemas.microsoft.com/office/drawing/2014/main" xmlns="" id="{F0CEE2F3-464E-4933-9E9D-8B4B9B48F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7" name="Line 30">
                <a:extLst>
                  <a:ext uri="{FF2B5EF4-FFF2-40B4-BE49-F238E27FC236}">
                    <a16:creationId xmlns:a16="http://schemas.microsoft.com/office/drawing/2014/main" xmlns="" id="{A82DC9F3-EDC8-4EF8-9789-C3FE55C64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8" name="Line 31">
                <a:extLst>
                  <a:ext uri="{FF2B5EF4-FFF2-40B4-BE49-F238E27FC236}">
                    <a16:creationId xmlns:a16="http://schemas.microsoft.com/office/drawing/2014/main" xmlns="" id="{1B84A965-CAAE-4D6B-AD39-117B89A44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9" name="Line 32">
                <a:extLst>
                  <a:ext uri="{FF2B5EF4-FFF2-40B4-BE49-F238E27FC236}">
                    <a16:creationId xmlns:a16="http://schemas.microsoft.com/office/drawing/2014/main" xmlns="" id="{4AA93D07-2F95-45B2-91CF-210D8207E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84" name="Line 33">
              <a:extLst>
                <a:ext uri="{FF2B5EF4-FFF2-40B4-BE49-F238E27FC236}">
                  <a16:creationId xmlns:a16="http://schemas.microsoft.com/office/drawing/2014/main" xmlns="" id="{EC55EC68-AD44-46D3-B4E4-90B27D499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832"/>
              <a:ext cx="5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34">
              <a:extLst>
                <a:ext uri="{FF2B5EF4-FFF2-40B4-BE49-F238E27FC236}">
                  <a16:creationId xmlns:a16="http://schemas.microsoft.com/office/drawing/2014/main" xmlns="" id="{E593AEAC-7771-4666-A4C3-45A2A9E13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292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Line 35">
              <a:extLst>
                <a:ext uri="{FF2B5EF4-FFF2-40B4-BE49-F238E27FC236}">
                  <a16:creationId xmlns:a16="http://schemas.microsoft.com/office/drawing/2014/main" xmlns="" id="{F649A6DD-CEC2-41E6-81DE-DCC74A382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3024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Line 36">
              <a:extLst>
                <a:ext uri="{FF2B5EF4-FFF2-40B4-BE49-F238E27FC236}">
                  <a16:creationId xmlns:a16="http://schemas.microsoft.com/office/drawing/2014/main" xmlns="" id="{2D597DB2-8ECA-4534-B685-B714EDBFD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928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88" name="Group 37">
              <a:extLst>
                <a:ext uri="{FF2B5EF4-FFF2-40B4-BE49-F238E27FC236}">
                  <a16:creationId xmlns:a16="http://schemas.microsoft.com/office/drawing/2014/main" xmlns="" id="{E119676A-82C9-4E92-91A0-4179FAA84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2832"/>
              <a:ext cx="768" cy="192"/>
              <a:chOff x="3216" y="672"/>
              <a:chExt cx="768" cy="192"/>
            </a:xfrm>
          </p:grpSpPr>
          <p:sp>
            <p:nvSpPr>
              <p:cNvPr id="58402" name="Line 38">
                <a:extLst>
                  <a:ext uri="{FF2B5EF4-FFF2-40B4-BE49-F238E27FC236}">
                    <a16:creationId xmlns:a16="http://schemas.microsoft.com/office/drawing/2014/main" xmlns="" id="{85008F46-7ECD-4064-9AAD-BCEBA8F18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3" name="Line 39">
                <a:extLst>
                  <a:ext uri="{FF2B5EF4-FFF2-40B4-BE49-F238E27FC236}">
                    <a16:creationId xmlns:a16="http://schemas.microsoft.com/office/drawing/2014/main" xmlns="" id="{5129F56C-488C-46EA-9600-2AC5867E2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672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4" name="Line 40">
                <a:extLst>
                  <a:ext uri="{FF2B5EF4-FFF2-40B4-BE49-F238E27FC236}">
                    <a16:creationId xmlns:a16="http://schemas.microsoft.com/office/drawing/2014/main" xmlns="" id="{7B26C1F1-6576-4A22-B3A6-93409F23F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5" name="Line 41">
                <a:extLst>
                  <a:ext uri="{FF2B5EF4-FFF2-40B4-BE49-F238E27FC236}">
                    <a16:creationId xmlns:a16="http://schemas.microsoft.com/office/drawing/2014/main" xmlns="" id="{0CA49AAF-3B35-43B1-B83D-8B151314B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7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89" name="Group 42">
              <a:extLst>
                <a:ext uri="{FF2B5EF4-FFF2-40B4-BE49-F238E27FC236}">
                  <a16:creationId xmlns:a16="http://schemas.microsoft.com/office/drawing/2014/main" xmlns="" id="{A1AEAF41-E2BC-4D80-BA98-47C4C7747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8" y="2832"/>
              <a:ext cx="720" cy="192"/>
              <a:chOff x="3984" y="672"/>
              <a:chExt cx="720" cy="192"/>
            </a:xfrm>
          </p:grpSpPr>
          <p:sp>
            <p:nvSpPr>
              <p:cNvPr id="58398" name="Line 43">
                <a:extLst>
                  <a:ext uri="{FF2B5EF4-FFF2-40B4-BE49-F238E27FC236}">
                    <a16:creationId xmlns:a16="http://schemas.microsoft.com/office/drawing/2014/main" xmlns="" id="{DF2128F3-E8E0-4F11-8DBC-161F8BBDE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76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9" name="Line 44">
                <a:extLst>
                  <a:ext uri="{FF2B5EF4-FFF2-40B4-BE49-F238E27FC236}">
                    <a16:creationId xmlns:a16="http://schemas.microsoft.com/office/drawing/2014/main" xmlns="" id="{1FC0DDBD-C2C5-4277-928F-B8881B8D7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0" name="Line 45">
                <a:extLst>
                  <a:ext uri="{FF2B5EF4-FFF2-40B4-BE49-F238E27FC236}">
                    <a16:creationId xmlns:a16="http://schemas.microsoft.com/office/drawing/2014/main" xmlns="" id="{1B873FA6-BC2F-45E4-B47A-75F354E3C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67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01" name="Line 46">
                <a:extLst>
                  <a:ext uri="{FF2B5EF4-FFF2-40B4-BE49-F238E27FC236}">
                    <a16:creationId xmlns:a16="http://schemas.microsoft.com/office/drawing/2014/main" xmlns="" id="{EBB11B7B-7082-421A-9685-E10A3F802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390" name="Group 47">
              <a:extLst>
                <a:ext uri="{FF2B5EF4-FFF2-40B4-BE49-F238E27FC236}">
                  <a16:creationId xmlns:a16="http://schemas.microsoft.com/office/drawing/2014/main" xmlns="" id="{DB13F9AF-027C-41A5-A97E-B4C7D8211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8" y="2832"/>
              <a:ext cx="816" cy="192"/>
              <a:chOff x="4704" y="672"/>
              <a:chExt cx="816" cy="192"/>
            </a:xfrm>
          </p:grpSpPr>
          <p:sp>
            <p:nvSpPr>
              <p:cNvPr id="58395" name="Line 48">
                <a:extLst>
                  <a:ext uri="{FF2B5EF4-FFF2-40B4-BE49-F238E27FC236}">
                    <a16:creationId xmlns:a16="http://schemas.microsoft.com/office/drawing/2014/main" xmlns="" id="{466EF09C-6A71-435A-A924-CB16418D4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Line 49">
                <a:extLst>
                  <a:ext uri="{FF2B5EF4-FFF2-40B4-BE49-F238E27FC236}">
                    <a16:creationId xmlns:a16="http://schemas.microsoft.com/office/drawing/2014/main" xmlns="" id="{FD9C7363-02AE-4A35-ACAF-C20F31016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7" name="Line 50">
                <a:extLst>
                  <a:ext uri="{FF2B5EF4-FFF2-40B4-BE49-F238E27FC236}">
                    <a16:creationId xmlns:a16="http://schemas.microsoft.com/office/drawing/2014/main" xmlns="" id="{BD17A201-9E32-4B7B-A653-984103AC3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91" name="Line 51">
              <a:extLst>
                <a:ext uri="{FF2B5EF4-FFF2-40B4-BE49-F238E27FC236}">
                  <a16:creationId xmlns:a16="http://schemas.microsoft.com/office/drawing/2014/main" xmlns="" id="{2B901990-238E-4225-8569-ADD59A231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8" y="307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2" name="Text Box 53">
              <a:extLst>
                <a:ext uri="{FF2B5EF4-FFF2-40B4-BE49-F238E27FC236}">
                  <a16:creationId xmlns:a16="http://schemas.microsoft.com/office/drawing/2014/main" xmlns="" id="{83D4070E-02B3-4CAC-87A7-2EF5AC8FB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" y="3360"/>
              <a:ext cx="3530" cy="41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0" i="0"/>
                <a:t>Green and blue fragments are interchangeable when </a:t>
              </a:r>
            </a:p>
            <a:p>
              <a:pPr eaLnBrk="1" hangingPunct="1"/>
              <a:r>
                <a:rPr lang="en-US" altLang="en-US" b="0" i="0"/>
                <a:t>assembling repetitive DNA</a:t>
              </a:r>
            </a:p>
          </p:txBody>
        </p:sp>
        <p:cxnSp>
          <p:nvCxnSpPr>
            <p:cNvPr id="58393" name="AutoShape 55">
              <a:extLst>
                <a:ext uri="{FF2B5EF4-FFF2-40B4-BE49-F238E27FC236}">
                  <a16:creationId xmlns:a16="http://schemas.microsoft.com/office/drawing/2014/main" xmlns="" id="{5E5CAFF9-0614-43BE-AB3C-20C74C57719A}"/>
                </a:ext>
              </a:extLst>
            </p:cNvPr>
            <p:cNvCxnSpPr>
              <a:cxnSpLocks noChangeShapeType="1"/>
              <a:stCxn id="58404" idx="0"/>
              <a:endCxn id="58391" idx="1"/>
            </p:cNvCxnSpPr>
            <p:nvPr/>
          </p:nvCxnSpPr>
          <p:spPr bwMode="auto">
            <a:xfrm flipH="1">
              <a:off x="2760" y="3024"/>
              <a:ext cx="960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394" name="AutoShape 56">
              <a:extLst>
                <a:ext uri="{FF2B5EF4-FFF2-40B4-BE49-F238E27FC236}">
                  <a16:creationId xmlns:a16="http://schemas.microsoft.com/office/drawing/2014/main" xmlns="" id="{D0D2A377-7EDE-46D8-BA82-9525F5E0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976"/>
              <a:ext cx="48" cy="48"/>
            </a:xfrm>
            <a:prstGeom prst="octagon">
              <a:avLst>
                <a:gd name="adj" fmla="val 2928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39A96B6C-EDEC-4092-9CAF-8BC3FB4C4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Triazzle: A Fun Example</a:t>
            </a:r>
          </a:p>
        </p:txBody>
      </p:sp>
      <p:pic>
        <p:nvPicPr>
          <p:cNvPr id="59395" name="Picture 4" descr="npo00001e">
            <a:extLst>
              <a:ext uri="{FF2B5EF4-FFF2-40B4-BE49-F238E27FC236}">
                <a16:creationId xmlns:a16="http://schemas.microsoft.com/office/drawing/2014/main" xmlns="" id="{6065B667-0B4C-40FE-A0F1-3D6A6E42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19469" r="34302" b="35945"/>
          <a:stretch>
            <a:fillRect/>
          </a:stretch>
        </p:blipFill>
        <p:spPr bwMode="auto">
          <a:xfrm>
            <a:off x="4648200" y="1971675"/>
            <a:ext cx="411480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>
            <a:extLst>
              <a:ext uri="{FF2B5EF4-FFF2-40B4-BE49-F238E27FC236}">
                <a16:creationId xmlns:a16="http://schemas.microsoft.com/office/drawing/2014/main" xmlns="" id="{4670DE2E-F29D-42B3-9441-C70DED837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50988"/>
            <a:ext cx="382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 i="0"/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xmlns="" id="{90D2D06F-9D5E-40F2-9D26-FE15B1B74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43075"/>
            <a:ext cx="40386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i="0"/>
              <a:t>The puzzle looks simple</a:t>
            </a:r>
          </a:p>
          <a:p>
            <a:pPr eaLnBrk="1" hangingPunct="1"/>
            <a:endParaRPr lang="en-US" altLang="en-US" sz="2000" b="0" i="0"/>
          </a:p>
          <a:p>
            <a:pPr eaLnBrk="1" hangingPunct="1"/>
            <a:r>
              <a:rPr lang="en-US" altLang="en-US" sz="2800" b="0" i="0"/>
              <a:t>BUT there are repeats!!!</a:t>
            </a:r>
          </a:p>
          <a:p>
            <a:pPr eaLnBrk="1" hangingPunct="1"/>
            <a:endParaRPr lang="en-US" altLang="en-US" sz="2000" b="0" i="0"/>
          </a:p>
          <a:p>
            <a:pPr eaLnBrk="1" hangingPunct="1"/>
            <a:r>
              <a:rPr lang="en-US" altLang="en-US" sz="2800" b="0" i="0"/>
              <a:t>The repeats make it very difficult.</a:t>
            </a:r>
          </a:p>
          <a:p>
            <a:pPr eaLnBrk="1" hangingPunct="1"/>
            <a:endParaRPr lang="en-US" altLang="en-US" sz="2000" b="0" i="0"/>
          </a:p>
          <a:p>
            <a:pPr eaLnBrk="1" hangingPunct="1"/>
            <a:r>
              <a:rPr lang="en-US" altLang="en-US" sz="2800" b="0" i="0"/>
              <a:t>Try it – only $7.99 at</a:t>
            </a:r>
            <a:endParaRPr lang="en-US" altLang="en-US" sz="2000" b="0" i="0"/>
          </a:p>
          <a:p>
            <a:pPr eaLnBrk="1" hangingPunct="1"/>
            <a:r>
              <a:rPr lang="en-US" altLang="en-US" sz="2800" b="0" i="0"/>
              <a:t>www.triazzle.com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EB4AF5A5-9975-43A0-93A6-CEACCF1D6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Repeat Types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E168C744-43A7-4EEA-9962-0A70486B0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006666"/>
                </a:solidFill>
                <a:latin typeface="Comic Sans MS" panose="030F0702030302020204" pitchFamily="66" charset="0"/>
              </a:rPr>
              <a:t>Low-complexity DNA</a:t>
            </a:r>
            <a:r>
              <a:rPr lang="en-US" altLang="en-US" sz="1800"/>
              <a:t>	(</a:t>
            </a:r>
            <a:r>
              <a:rPr lang="en-US" altLang="en-US" sz="1800" i="1"/>
              <a:t>e.g</a:t>
            </a:r>
            <a:r>
              <a:rPr lang="en-US" altLang="en-US" sz="1800"/>
              <a:t>., ATATATATACATA…)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CC0000"/>
                </a:solidFill>
                <a:latin typeface="Comic Sans MS" panose="030F0702030302020204" pitchFamily="66" charset="0"/>
              </a:rPr>
              <a:t>Microsatellite repeats</a:t>
            </a:r>
            <a:r>
              <a:rPr lang="en-US" altLang="en-US" sz="1800"/>
              <a:t>    	(a</a:t>
            </a:r>
            <a:r>
              <a:rPr lang="en-US" altLang="en-US" sz="1800" baseline="-25000"/>
              <a:t>1</a:t>
            </a:r>
            <a:r>
              <a:rPr lang="en-US" altLang="en-US" sz="1800"/>
              <a:t>…a</a:t>
            </a:r>
            <a:r>
              <a:rPr lang="en-US" altLang="en-US" sz="1800" baseline="-25000"/>
              <a:t>k</a:t>
            </a:r>
            <a:r>
              <a:rPr lang="en-US" altLang="en-US" sz="1800"/>
              <a:t>)</a:t>
            </a:r>
            <a:r>
              <a:rPr lang="en-US" altLang="en-US" sz="1800" baseline="30000"/>
              <a:t>N</a:t>
            </a:r>
            <a:r>
              <a:rPr lang="en-US" altLang="en-US" sz="1800"/>
              <a:t> where k ~ 3-6 bps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			(</a:t>
            </a:r>
            <a:r>
              <a:rPr lang="en-US" altLang="en-US" sz="1800" i="1"/>
              <a:t>e.g.,</a:t>
            </a:r>
            <a:r>
              <a:rPr lang="en-US" altLang="en-US" sz="1800"/>
              <a:t> CAG</a:t>
            </a:r>
            <a:r>
              <a:rPr lang="en-US" altLang="en-US" sz="1800">
                <a:solidFill>
                  <a:schemeClr val="accent1"/>
                </a:solidFill>
              </a:rPr>
              <a:t>CAG</a:t>
            </a:r>
            <a:r>
              <a:rPr lang="en-US" altLang="en-US" sz="1800"/>
              <a:t>TAG</a:t>
            </a:r>
            <a:r>
              <a:rPr lang="en-US" altLang="en-US" sz="1800">
                <a:solidFill>
                  <a:schemeClr val="accent1"/>
                </a:solidFill>
              </a:rPr>
              <a:t>CAG</a:t>
            </a:r>
            <a:r>
              <a:rPr lang="en-US" altLang="en-US" sz="1800"/>
              <a:t>CAC</a:t>
            </a:r>
            <a:r>
              <a:rPr lang="en-US" altLang="en-US" sz="1800">
                <a:solidFill>
                  <a:schemeClr val="accent1"/>
                </a:solidFill>
              </a:rPr>
              <a:t>CAG</a:t>
            </a:r>
            <a:r>
              <a:rPr lang="en-US" altLang="en-US" sz="1800"/>
              <a:t>)</a:t>
            </a:r>
            <a:endParaRPr lang="en-US" altLang="en-US" sz="1600" b="1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339933"/>
                </a:solidFill>
                <a:latin typeface="Comic Sans MS" panose="030F0702030302020204" pitchFamily="66" charset="0"/>
              </a:rPr>
              <a:t>Transposons/retrotransposons</a:t>
            </a:r>
            <a:r>
              <a:rPr lang="en-US" altLang="en-US" sz="1800"/>
              <a:t>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339933"/>
                </a:solidFill>
              </a:rPr>
              <a:t>SINE</a:t>
            </a:r>
            <a:r>
              <a:rPr lang="en-US" altLang="en-US" sz="1800"/>
              <a:t> 			</a:t>
            </a:r>
            <a:r>
              <a:rPr lang="en-US" altLang="en-US" sz="1800">
                <a:solidFill>
                  <a:srgbClr val="003300"/>
                </a:solidFill>
              </a:rPr>
              <a:t>Short Interspersed Nuclear Elements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			(</a:t>
            </a:r>
            <a:r>
              <a:rPr lang="en-US" altLang="en-US" sz="1800" i="1"/>
              <a:t>e.g</a:t>
            </a:r>
            <a:r>
              <a:rPr lang="en-US" altLang="en-US" sz="1800"/>
              <a:t>., </a:t>
            </a:r>
            <a:r>
              <a:rPr lang="en-US" altLang="en-US" sz="1800" i="1"/>
              <a:t>Alu</a:t>
            </a:r>
            <a:r>
              <a:rPr lang="en-US" altLang="en-US" sz="1800"/>
              <a:t>: ~300 bps long, 10</a:t>
            </a:r>
            <a:r>
              <a:rPr lang="en-US" altLang="en-US" sz="1800" baseline="30000"/>
              <a:t>6</a:t>
            </a:r>
            <a:r>
              <a:rPr lang="en-US" altLang="en-US" sz="1800"/>
              <a:t> copies)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339933"/>
                </a:solidFill>
              </a:rPr>
              <a:t>LINE</a:t>
            </a:r>
            <a:r>
              <a:rPr lang="en-US" altLang="en-US" sz="1800"/>
              <a:t> 			</a:t>
            </a:r>
            <a:r>
              <a:rPr lang="en-US" altLang="en-US" sz="1800">
                <a:solidFill>
                  <a:srgbClr val="003300"/>
                </a:solidFill>
              </a:rPr>
              <a:t>Long Interspersed Nuclear Elements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/>
              <a:t>					~500 - 5,000 bps long, 200,000 copies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339933"/>
                </a:solidFill>
              </a:rPr>
              <a:t>LTR</a:t>
            </a:r>
            <a:r>
              <a:rPr lang="en-US" altLang="en-US" sz="1800" b="1"/>
              <a:t> </a:t>
            </a:r>
            <a:r>
              <a:rPr lang="en-US" altLang="en-US" sz="1800" b="1">
                <a:solidFill>
                  <a:srgbClr val="339933"/>
                </a:solidFill>
              </a:rPr>
              <a:t>retroposons</a:t>
            </a:r>
            <a:r>
              <a:rPr lang="en-US" altLang="en-US" sz="1800"/>
              <a:t>		</a:t>
            </a:r>
            <a:r>
              <a:rPr lang="en-US" altLang="en-US" sz="1800">
                <a:solidFill>
                  <a:srgbClr val="003300"/>
                </a:solidFill>
              </a:rPr>
              <a:t>Long Terminal Repeats (~700 bps) at 				each end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CC0066"/>
                </a:solidFill>
                <a:latin typeface="Comic Sans MS" panose="030F0702030302020204" pitchFamily="66" charset="0"/>
              </a:rPr>
              <a:t>Gene families </a:t>
            </a:r>
            <a:r>
              <a:rPr lang="en-US" altLang="en-US" sz="1800"/>
              <a:t>		genes duplicate &amp; then diverge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>
              <a:solidFill>
                <a:srgbClr val="996633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solidFill>
                  <a:srgbClr val="996633"/>
                </a:solidFill>
                <a:latin typeface="Comic Sans MS" panose="030F0702030302020204" pitchFamily="66" charset="0"/>
              </a:rPr>
              <a:t>Segmental duplications</a:t>
            </a:r>
            <a:r>
              <a:rPr lang="en-US" altLang="en-US" sz="1800"/>
              <a:t> 	~very long, very similar copies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EBF0AFEB-7875-4707-BF9A-ABB5D25B8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Overlap-Layout-Consensus </a:t>
            </a:r>
          </a:p>
        </p:txBody>
      </p:sp>
      <p:grpSp>
        <p:nvGrpSpPr>
          <p:cNvPr id="304132" name="Group 4">
            <a:extLst>
              <a:ext uri="{FF2B5EF4-FFF2-40B4-BE49-F238E27FC236}">
                <a16:creationId xmlns:a16="http://schemas.microsoft.com/office/drawing/2014/main" xmlns="" id="{9950125D-060D-4B81-BEE7-0EF37B83CBAA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362200"/>
            <a:ext cx="2119313" cy="322263"/>
            <a:chOff x="3901" y="1190"/>
            <a:chExt cx="1335" cy="203"/>
          </a:xfrm>
        </p:grpSpPr>
        <p:sp>
          <p:nvSpPr>
            <p:cNvPr id="61555" name="Line 5">
              <a:extLst>
                <a:ext uri="{FF2B5EF4-FFF2-40B4-BE49-F238E27FC236}">
                  <a16:creationId xmlns:a16="http://schemas.microsoft.com/office/drawing/2014/main" xmlns="" id="{2C694A50-3156-4564-A55F-3CFCEDC489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190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Line 6">
              <a:extLst>
                <a:ext uri="{FF2B5EF4-FFF2-40B4-BE49-F238E27FC236}">
                  <a16:creationId xmlns:a16="http://schemas.microsoft.com/office/drawing/2014/main" xmlns="" id="{BF5EDBAE-4EF8-44EC-9CF7-7446D959A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1393"/>
              <a:ext cx="938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57" name="Group 7">
              <a:extLst>
                <a:ext uri="{FF2B5EF4-FFF2-40B4-BE49-F238E27FC236}">
                  <a16:creationId xmlns:a16="http://schemas.microsoft.com/office/drawing/2014/main" xmlns="" id="{1C2AF284-A8F5-4385-990B-98DFBBCDE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211"/>
              <a:ext cx="498" cy="162"/>
              <a:chOff x="3240" y="2318"/>
              <a:chExt cx="498" cy="162"/>
            </a:xfrm>
          </p:grpSpPr>
          <p:sp>
            <p:nvSpPr>
              <p:cNvPr id="61558" name="Line 8">
                <a:extLst>
                  <a:ext uri="{FF2B5EF4-FFF2-40B4-BE49-F238E27FC236}">
                    <a16:creationId xmlns:a16="http://schemas.microsoft.com/office/drawing/2014/main" xmlns="" id="{83FEBC01-E573-451D-A3F6-2E1C8D274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9" name="Line 9">
                <a:extLst>
                  <a:ext uri="{FF2B5EF4-FFF2-40B4-BE49-F238E27FC236}">
                    <a16:creationId xmlns:a16="http://schemas.microsoft.com/office/drawing/2014/main" xmlns="" id="{49BA3773-634F-4861-9800-2B76E0C26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0" name="Line 10">
                <a:extLst>
                  <a:ext uri="{FF2B5EF4-FFF2-40B4-BE49-F238E27FC236}">
                    <a16:creationId xmlns:a16="http://schemas.microsoft.com/office/drawing/2014/main" xmlns="" id="{F9866644-8728-44B4-A22E-C45B3BDC1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1" name="Line 11">
                <a:extLst>
                  <a:ext uri="{FF2B5EF4-FFF2-40B4-BE49-F238E27FC236}">
                    <a16:creationId xmlns:a16="http://schemas.microsoft.com/office/drawing/2014/main" xmlns="" id="{922BA58A-E257-4EC2-91B6-7B07EFA39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2" name="Line 12">
                <a:extLst>
                  <a:ext uri="{FF2B5EF4-FFF2-40B4-BE49-F238E27FC236}">
                    <a16:creationId xmlns:a16="http://schemas.microsoft.com/office/drawing/2014/main" xmlns="" id="{10CB4C71-9505-46D9-B06B-6718C6FB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3" name="Line 13">
                <a:extLst>
                  <a:ext uri="{FF2B5EF4-FFF2-40B4-BE49-F238E27FC236}">
                    <a16:creationId xmlns:a16="http://schemas.microsoft.com/office/drawing/2014/main" xmlns="" id="{07E04CC8-DCED-4918-BB8F-DDAD26722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4" name="Line 14">
                <a:extLst>
                  <a:ext uri="{FF2B5EF4-FFF2-40B4-BE49-F238E27FC236}">
                    <a16:creationId xmlns:a16="http://schemas.microsoft.com/office/drawing/2014/main" xmlns="" id="{31ADB4C1-DC09-4CB1-80D1-A84984434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5" name="Line 15">
                <a:extLst>
                  <a:ext uri="{FF2B5EF4-FFF2-40B4-BE49-F238E27FC236}">
                    <a16:creationId xmlns:a16="http://schemas.microsoft.com/office/drawing/2014/main" xmlns="" id="{DECEFCC5-BEEB-44ED-BF47-B3483453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6" name="Line 16">
                <a:extLst>
                  <a:ext uri="{FF2B5EF4-FFF2-40B4-BE49-F238E27FC236}">
                    <a16:creationId xmlns:a16="http://schemas.microsoft.com/office/drawing/2014/main" xmlns="" id="{E6B63C5F-0812-48C3-A28D-AAE345BE2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7" name="Line 17">
                <a:extLst>
                  <a:ext uri="{FF2B5EF4-FFF2-40B4-BE49-F238E27FC236}">
                    <a16:creationId xmlns:a16="http://schemas.microsoft.com/office/drawing/2014/main" xmlns="" id="{3F66B05A-977A-4AEF-BFDD-97C772CA5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4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8" name="Line 18">
                <a:extLst>
                  <a:ext uri="{FF2B5EF4-FFF2-40B4-BE49-F238E27FC236}">
                    <a16:creationId xmlns:a16="http://schemas.microsoft.com/office/drawing/2014/main" xmlns="" id="{5FF26D8E-55C5-46EA-9288-5D7AFCE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Line 19">
                <a:extLst>
                  <a:ext uri="{FF2B5EF4-FFF2-40B4-BE49-F238E27FC236}">
                    <a16:creationId xmlns:a16="http://schemas.microsoft.com/office/drawing/2014/main" xmlns="" id="{ADA7361F-8726-4F70-AA8E-F9CF7FF2D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2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0" name="Line 20">
                <a:extLst>
                  <a:ext uri="{FF2B5EF4-FFF2-40B4-BE49-F238E27FC236}">
                    <a16:creationId xmlns:a16="http://schemas.microsoft.com/office/drawing/2014/main" xmlns="" id="{96633725-F1C6-4ECC-8E64-2F7112B0C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1" name="Line 21">
                <a:extLst>
                  <a:ext uri="{FF2B5EF4-FFF2-40B4-BE49-F238E27FC236}">
                    <a16:creationId xmlns:a16="http://schemas.microsoft.com/office/drawing/2014/main" xmlns="" id="{BE70E5AF-43C2-421C-8A6B-29BB4DDDA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8" y="2318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4150" name="Group 22">
            <a:extLst>
              <a:ext uri="{FF2B5EF4-FFF2-40B4-BE49-F238E27FC236}">
                <a16:creationId xmlns:a16="http://schemas.microsoft.com/office/drawing/2014/main" xmlns="" id="{BBD1225E-3D8C-4F42-9382-029AE2A89868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276600"/>
            <a:ext cx="1677988" cy="538163"/>
            <a:chOff x="4060" y="1928"/>
            <a:chExt cx="1057" cy="339"/>
          </a:xfrm>
        </p:grpSpPr>
        <p:sp>
          <p:nvSpPr>
            <p:cNvPr id="61539" name="Line 23">
              <a:extLst>
                <a:ext uri="{FF2B5EF4-FFF2-40B4-BE49-F238E27FC236}">
                  <a16:creationId xmlns:a16="http://schemas.microsoft.com/office/drawing/2014/main" xmlns="" id="{241CF75F-F175-4DFA-B7B5-4AA68A34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8" y="194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0" name="Line 24">
              <a:extLst>
                <a:ext uri="{FF2B5EF4-FFF2-40B4-BE49-F238E27FC236}">
                  <a16:creationId xmlns:a16="http://schemas.microsoft.com/office/drawing/2014/main" xmlns="" id="{80B5DC35-6447-41D9-86E2-D8C936139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6" y="1935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1" name="Line 25">
              <a:extLst>
                <a:ext uri="{FF2B5EF4-FFF2-40B4-BE49-F238E27FC236}">
                  <a16:creationId xmlns:a16="http://schemas.microsoft.com/office/drawing/2014/main" xmlns="" id="{F38A5DF2-D361-4AB4-93FC-F43029142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2133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2" name="Line 26">
              <a:extLst>
                <a:ext uri="{FF2B5EF4-FFF2-40B4-BE49-F238E27FC236}">
                  <a16:creationId xmlns:a16="http://schemas.microsoft.com/office/drawing/2014/main" xmlns="" id="{741D16C5-2C60-4B3B-B2B2-103BAF871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3" name="Line 27">
              <a:extLst>
                <a:ext uri="{FF2B5EF4-FFF2-40B4-BE49-F238E27FC236}">
                  <a16:creationId xmlns:a16="http://schemas.microsoft.com/office/drawing/2014/main" xmlns="" id="{40A14AE1-6E96-4153-BA63-AE67140F5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2060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4" name="Line 28">
              <a:extLst>
                <a:ext uri="{FF2B5EF4-FFF2-40B4-BE49-F238E27FC236}">
                  <a16:creationId xmlns:a16="http://schemas.microsoft.com/office/drawing/2014/main" xmlns="" id="{23B996FF-BC6C-4AAD-BF62-3CB9DBE56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2197"/>
              <a:ext cx="26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5" name="Line 29">
              <a:extLst>
                <a:ext uri="{FF2B5EF4-FFF2-40B4-BE49-F238E27FC236}">
                  <a16:creationId xmlns:a16="http://schemas.microsoft.com/office/drawing/2014/main" xmlns="" id="{96F03F50-1C90-4651-96CC-364AA1E61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" name="Line 30">
              <a:extLst>
                <a:ext uri="{FF2B5EF4-FFF2-40B4-BE49-F238E27FC236}">
                  <a16:creationId xmlns:a16="http://schemas.microsoft.com/office/drawing/2014/main" xmlns="" id="{E16C2034-E95B-469D-AD5C-D03414833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" y="2267"/>
              <a:ext cx="105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" name="Line 31">
              <a:extLst>
                <a:ext uri="{FF2B5EF4-FFF2-40B4-BE49-F238E27FC236}">
                  <a16:creationId xmlns:a16="http://schemas.microsoft.com/office/drawing/2014/main" xmlns="" id="{ADFF36BD-7C93-4959-A5C2-27615831D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7" y="2197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8" name="Line 32">
              <a:extLst>
                <a:ext uri="{FF2B5EF4-FFF2-40B4-BE49-F238E27FC236}">
                  <a16:creationId xmlns:a16="http://schemas.microsoft.com/office/drawing/2014/main" xmlns="" id="{B35EFD9C-56AF-4E16-A7A8-5F77CB1C8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1" y="2060"/>
              <a:ext cx="32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9" name="Line 33">
              <a:extLst>
                <a:ext uri="{FF2B5EF4-FFF2-40B4-BE49-F238E27FC236}">
                  <a16:creationId xmlns:a16="http://schemas.microsoft.com/office/drawing/2014/main" xmlns="" id="{CC094603-6EA7-4639-A172-2EE6217EB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" y="2133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Line 34">
              <a:extLst>
                <a:ext uri="{FF2B5EF4-FFF2-40B4-BE49-F238E27FC236}">
                  <a16:creationId xmlns:a16="http://schemas.microsoft.com/office/drawing/2014/main" xmlns="" id="{6B035BC0-3B27-4078-A8F2-68AEC878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1928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Line 35">
              <a:extLst>
                <a:ext uri="{FF2B5EF4-FFF2-40B4-BE49-F238E27FC236}">
                  <a16:creationId xmlns:a16="http://schemas.microsoft.com/office/drawing/2014/main" xmlns="" id="{32F93971-8BF3-4A77-A6A0-55C5CF42C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8" y="2030"/>
              <a:ext cx="22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Line 36">
              <a:extLst>
                <a:ext uri="{FF2B5EF4-FFF2-40B4-BE49-F238E27FC236}">
                  <a16:creationId xmlns:a16="http://schemas.microsoft.com/office/drawing/2014/main" xmlns="" id="{DBE8AD0E-09B4-417F-A1CC-E7EA81F70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5" y="1995"/>
              <a:ext cx="2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Line 37">
              <a:extLst>
                <a:ext uri="{FF2B5EF4-FFF2-40B4-BE49-F238E27FC236}">
                  <a16:creationId xmlns:a16="http://schemas.microsoft.com/office/drawing/2014/main" xmlns="" id="{8E633935-99DD-4D61-A9C5-C25FF8369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2" y="2096"/>
              <a:ext cx="24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Line 38">
              <a:extLst>
                <a:ext uri="{FF2B5EF4-FFF2-40B4-BE49-F238E27FC236}">
                  <a16:creationId xmlns:a16="http://schemas.microsoft.com/office/drawing/2014/main" xmlns="" id="{6FDEBD21-10C3-4793-89CD-8866099BA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1" y="1994"/>
              <a:ext cx="21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5" name="Text Box 39">
            <a:extLst>
              <a:ext uri="{FF2B5EF4-FFF2-40B4-BE49-F238E27FC236}">
                <a16:creationId xmlns:a16="http://schemas.microsoft.com/office/drawing/2014/main" xmlns="" id="{1B978A2C-CC3D-471E-BF89-252C8B9D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23988"/>
            <a:ext cx="73167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0"/>
              <a:t>Assemblers:	</a:t>
            </a:r>
            <a:r>
              <a:rPr lang="en-US" altLang="en-US" sz="2200" b="0" i="0"/>
              <a:t>ARACHNE, PHRAP, CAP, TIGR, CELERA</a:t>
            </a:r>
          </a:p>
        </p:txBody>
      </p:sp>
      <p:sp>
        <p:nvSpPr>
          <p:cNvPr id="304168" name="Text Box 40">
            <a:extLst>
              <a:ext uri="{FF2B5EF4-FFF2-40B4-BE49-F238E27FC236}">
                <a16:creationId xmlns:a16="http://schemas.microsoft.com/office/drawing/2014/main" xmlns="" id="{1750ACC6-4E83-4133-996A-299C89CE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38388"/>
            <a:ext cx="55641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Overlap:</a:t>
            </a:r>
            <a:r>
              <a:rPr lang="en-US" altLang="en-US" sz="2200" b="0" i="0"/>
              <a:t>  find potentially overlapping reads</a:t>
            </a:r>
          </a:p>
        </p:txBody>
      </p:sp>
      <p:sp>
        <p:nvSpPr>
          <p:cNvPr id="304169" name="Text Box 41">
            <a:extLst>
              <a:ext uri="{FF2B5EF4-FFF2-40B4-BE49-F238E27FC236}">
                <a16:creationId xmlns:a16="http://schemas.microsoft.com/office/drawing/2014/main" xmlns="" id="{D6AC1E63-B37E-472E-8B3E-8A49DFD48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19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/>
              <a:t>Layout:</a:t>
            </a:r>
            <a:r>
              <a:rPr lang="en-US" altLang="en-US" sz="2200" b="0" i="0"/>
              <a:t>  merge reads into </a:t>
            </a:r>
            <a:r>
              <a:rPr lang="en-US" altLang="en-US" sz="2200" i="0"/>
              <a:t>contigs</a:t>
            </a:r>
            <a:r>
              <a:rPr lang="en-US" altLang="en-US" sz="2200" b="0" i="0"/>
              <a:t> and                   </a:t>
            </a:r>
          </a:p>
          <a:p>
            <a:pPr eaLnBrk="1" hangingPunct="1"/>
            <a:r>
              <a:rPr lang="en-US" altLang="en-US" sz="2200" b="0" i="0"/>
              <a:t>contigs into supercontigs (</a:t>
            </a:r>
            <a:r>
              <a:rPr lang="en-US" altLang="en-US" sz="2200" i="0"/>
              <a:t>scaffolds</a:t>
            </a:r>
            <a:r>
              <a:rPr lang="en-US" altLang="en-US" sz="2200" b="0" i="0"/>
              <a:t>)</a:t>
            </a:r>
          </a:p>
        </p:txBody>
      </p:sp>
      <p:sp>
        <p:nvSpPr>
          <p:cNvPr id="304170" name="Text Box 42">
            <a:extLst>
              <a:ext uri="{FF2B5EF4-FFF2-40B4-BE49-F238E27FC236}">
                <a16:creationId xmlns:a16="http://schemas.microsoft.com/office/drawing/2014/main" xmlns="" id="{F43A814C-FE9C-416F-A64E-0999C3D8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519747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200"/>
              <a:t>Consensus:</a:t>
            </a:r>
            <a:r>
              <a:rPr lang="en-US" altLang="en-US" sz="2200" b="0" i="0"/>
              <a:t>  derive the DNA sequence and correct sequencing errors</a:t>
            </a:r>
          </a:p>
        </p:txBody>
      </p:sp>
      <p:grpSp>
        <p:nvGrpSpPr>
          <p:cNvPr id="304171" name="Group 43">
            <a:extLst>
              <a:ext uri="{FF2B5EF4-FFF2-40B4-BE49-F238E27FC236}">
                <a16:creationId xmlns:a16="http://schemas.microsoft.com/office/drawing/2014/main" xmlns="" id="{4965111D-0EE9-4760-B3F2-F4917FD09AE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4114800"/>
            <a:ext cx="3038475" cy="752475"/>
            <a:chOff x="3609" y="2670"/>
            <a:chExt cx="1914" cy="474"/>
          </a:xfrm>
        </p:grpSpPr>
        <p:sp>
          <p:nvSpPr>
            <p:cNvPr id="61451" name="Line 44">
              <a:extLst>
                <a:ext uri="{FF2B5EF4-FFF2-40B4-BE49-F238E27FC236}">
                  <a16:creationId xmlns:a16="http://schemas.microsoft.com/office/drawing/2014/main" xmlns="" id="{CF433006-65A1-471E-A528-7AC065169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039"/>
              <a:ext cx="3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Line 45">
              <a:extLst>
                <a:ext uri="{FF2B5EF4-FFF2-40B4-BE49-F238E27FC236}">
                  <a16:creationId xmlns:a16="http://schemas.microsoft.com/office/drawing/2014/main" xmlns="" id="{5F77B389-DA15-4801-9C6F-5BADE0CBA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" y="3039"/>
              <a:ext cx="5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46">
              <a:extLst>
                <a:ext uri="{FF2B5EF4-FFF2-40B4-BE49-F238E27FC236}">
                  <a16:creationId xmlns:a16="http://schemas.microsoft.com/office/drawing/2014/main" xmlns="" id="{DB8DE6B8-A1E8-4D78-B8C9-18C26BB31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5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47">
              <a:extLst>
                <a:ext uri="{FF2B5EF4-FFF2-40B4-BE49-F238E27FC236}">
                  <a16:creationId xmlns:a16="http://schemas.microsoft.com/office/drawing/2014/main" xmlns="" id="{3B166C7C-747E-4225-BCF5-612901F8F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7" y="3039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48">
              <a:extLst>
                <a:ext uri="{FF2B5EF4-FFF2-40B4-BE49-F238E27FC236}">
                  <a16:creationId xmlns:a16="http://schemas.microsoft.com/office/drawing/2014/main" xmlns="" id="{9607DFEA-CF94-4E31-8BA8-D8054CD49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6" y="298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49">
              <a:extLst>
                <a:ext uri="{FF2B5EF4-FFF2-40B4-BE49-F238E27FC236}">
                  <a16:creationId xmlns:a16="http://schemas.microsoft.com/office/drawing/2014/main" xmlns="" id="{FE7826AB-C6B2-4F64-83DC-FD2D8416F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50">
              <a:extLst>
                <a:ext uri="{FF2B5EF4-FFF2-40B4-BE49-F238E27FC236}">
                  <a16:creationId xmlns:a16="http://schemas.microsoft.com/office/drawing/2014/main" xmlns="" id="{629E2F13-0DE8-4399-91A3-821FA0241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51">
              <a:extLst>
                <a:ext uri="{FF2B5EF4-FFF2-40B4-BE49-F238E27FC236}">
                  <a16:creationId xmlns:a16="http://schemas.microsoft.com/office/drawing/2014/main" xmlns="" id="{A4D5942F-65AA-4E2A-A981-ED93C84FC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2" y="297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52">
              <a:extLst>
                <a:ext uri="{FF2B5EF4-FFF2-40B4-BE49-F238E27FC236}">
                  <a16:creationId xmlns:a16="http://schemas.microsoft.com/office/drawing/2014/main" xmlns="" id="{0946B342-9173-4D41-B8B8-3FE18350E3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9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53">
              <a:extLst>
                <a:ext uri="{FF2B5EF4-FFF2-40B4-BE49-F238E27FC236}">
                  <a16:creationId xmlns:a16="http://schemas.microsoft.com/office/drawing/2014/main" xmlns="" id="{F47BD868-EFC2-432B-9E01-D016FD19D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5" y="2932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54">
              <a:extLst>
                <a:ext uri="{FF2B5EF4-FFF2-40B4-BE49-F238E27FC236}">
                  <a16:creationId xmlns:a16="http://schemas.microsoft.com/office/drawing/2014/main" xmlns="" id="{F1505B38-0D68-4DB4-8ECE-09E004B2B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9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55">
              <a:extLst>
                <a:ext uri="{FF2B5EF4-FFF2-40B4-BE49-F238E27FC236}">
                  <a16:creationId xmlns:a16="http://schemas.microsoft.com/office/drawing/2014/main" xmlns="" id="{C79E529B-6980-4B93-A7CE-9CA6CDBBD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9" y="291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56">
              <a:extLst>
                <a:ext uri="{FF2B5EF4-FFF2-40B4-BE49-F238E27FC236}">
                  <a16:creationId xmlns:a16="http://schemas.microsoft.com/office/drawing/2014/main" xmlns="" id="{5DF00FD8-6C64-4248-9028-E7A6FF8D4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293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57">
              <a:extLst>
                <a:ext uri="{FF2B5EF4-FFF2-40B4-BE49-F238E27FC236}">
                  <a16:creationId xmlns:a16="http://schemas.microsoft.com/office/drawing/2014/main" xmlns="" id="{6CD7027C-6B85-452B-AEB7-1636E45FE0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286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5" name="Line 58">
              <a:extLst>
                <a:ext uri="{FF2B5EF4-FFF2-40B4-BE49-F238E27FC236}">
                  <a16:creationId xmlns:a16="http://schemas.microsoft.com/office/drawing/2014/main" xmlns="" id="{72635B6F-9F3A-46DA-8459-A792876CB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6" name="Line 59">
              <a:extLst>
                <a:ext uri="{FF2B5EF4-FFF2-40B4-BE49-F238E27FC236}">
                  <a16:creationId xmlns:a16="http://schemas.microsoft.com/office/drawing/2014/main" xmlns="" id="{D4406A57-ECEB-47AE-935F-AAF1CC6C3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7" name="Line 60">
              <a:extLst>
                <a:ext uri="{FF2B5EF4-FFF2-40B4-BE49-F238E27FC236}">
                  <a16:creationId xmlns:a16="http://schemas.microsoft.com/office/drawing/2014/main" xmlns="" id="{60C85B43-B7B6-495B-BF8E-636A90AF4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9" y="282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Line 61">
              <a:extLst>
                <a:ext uri="{FF2B5EF4-FFF2-40B4-BE49-F238E27FC236}">
                  <a16:creationId xmlns:a16="http://schemas.microsoft.com/office/drawing/2014/main" xmlns="" id="{B4D0929B-B399-4AAF-A373-934A33E87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283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9" name="Line 62">
              <a:extLst>
                <a:ext uri="{FF2B5EF4-FFF2-40B4-BE49-F238E27FC236}">
                  <a16:creationId xmlns:a16="http://schemas.microsoft.com/office/drawing/2014/main" xmlns="" id="{2BFC4F63-DF8F-4BC8-BD83-0BC6FD2DE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8" y="297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0" name="Line 63">
              <a:extLst>
                <a:ext uri="{FF2B5EF4-FFF2-40B4-BE49-F238E27FC236}">
                  <a16:creationId xmlns:a16="http://schemas.microsoft.com/office/drawing/2014/main" xmlns="" id="{60CD043A-A72B-42E2-AB42-28911EA6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294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Line 64">
              <a:extLst>
                <a:ext uri="{FF2B5EF4-FFF2-40B4-BE49-F238E27FC236}">
                  <a16:creationId xmlns:a16="http://schemas.microsoft.com/office/drawing/2014/main" xmlns="" id="{95E135F5-3543-4398-B96E-CBF77B7C6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2" name="Line 65">
              <a:extLst>
                <a:ext uri="{FF2B5EF4-FFF2-40B4-BE49-F238E27FC236}">
                  <a16:creationId xmlns:a16="http://schemas.microsoft.com/office/drawing/2014/main" xmlns="" id="{19393D66-9727-42C6-8C75-6F30FB9E1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4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Line 66">
              <a:extLst>
                <a:ext uri="{FF2B5EF4-FFF2-40B4-BE49-F238E27FC236}">
                  <a16:creationId xmlns:a16="http://schemas.microsoft.com/office/drawing/2014/main" xmlns="" id="{7B234EC2-C84E-4F5B-A43D-0463BE04D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Line 67">
              <a:extLst>
                <a:ext uri="{FF2B5EF4-FFF2-40B4-BE49-F238E27FC236}">
                  <a16:creationId xmlns:a16="http://schemas.microsoft.com/office/drawing/2014/main" xmlns="" id="{53057A8B-626D-481E-95DC-359A012B9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4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Line 68">
              <a:extLst>
                <a:ext uri="{FF2B5EF4-FFF2-40B4-BE49-F238E27FC236}">
                  <a16:creationId xmlns:a16="http://schemas.microsoft.com/office/drawing/2014/main" xmlns="" id="{3FD58F16-A92A-4507-BC3A-E0925B8D2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8" y="289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6" name="Line 69">
              <a:extLst>
                <a:ext uri="{FF2B5EF4-FFF2-40B4-BE49-F238E27FC236}">
                  <a16:creationId xmlns:a16="http://schemas.microsoft.com/office/drawing/2014/main" xmlns="" id="{EFAFD3BE-FBCE-4C87-8FA0-4BF902CF3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8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7" name="Line 70">
              <a:extLst>
                <a:ext uri="{FF2B5EF4-FFF2-40B4-BE49-F238E27FC236}">
                  <a16:creationId xmlns:a16="http://schemas.microsoft.com/office/drawing/2014/main" xmlns="" id="{5B33CAA4-317E-4B2E-9F6C-6DD37CA2E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8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8" name="Line 71">
              <a:extLst>
                <a:ext uri="{FF2B5EF4-FFF2-40B4-BE49-F238E27FC236}">
                  <a16:creationId xmlns:a16="http://schemas.microsoft.com/office/drawing/2014/main" xmlns="" id="{4749D938-4C71-47F4-851D-366B523F6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7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9" name="Line 72">
              <a:extLst>
                <a:ext uri="{FF2B5EF4-FFF2-40B4-BE49-F238E27FC236}">
                  <a16:creationId xmlns:a16="http://schemas.microsoft.com/office/drawing/2014/main" xmlns="" id="{B6AEE832-99A0-4510-B8E7-81EA91108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0" name="Line 73">
              <a:extLst>
                <a:ext uri="{FF2B5EF4-FFF2-40B4-BE49-F238E27FC236}">
                  <a16:creationId xmlns:a16="http://schemas.microsoft.com/office/drawing/2014/main" xmlns="" id="{8E5D233D-DAF4-4E79-BBDC-06ED263A9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5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1" name="Line 74">
              <a:extLst>
                <a:ext uri="{FF2B5EF4-FFF2-40B4-BE49-F238E27FC236}">
                  <a16:creationId xmlns:a16="http://schemas.microsoft.com/office/drawing/2014/main" xmlns="" id="{6F1D62DF-5C70-40B3-8DDA-90C586E98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8" y="282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2" name="Line 75">
              <a:extLst>
                <a:ext uri="{FF2B5EF4-FFF2-40B4-BE49-F238E27FC236}">
                  <a16:creationId xmlns:a16="http://schemas.microsoft.com/office/drawing/2014/main" xmlns="" id="{0DC8ED60-20F2-4104-80D8-1E642EAA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7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Line 76">
              <a:extLst>
                <a:ext uri="{FF2B5EF4-FFF2-40B4-BE49-F238E27FC236}">
                  <a16:creationId xmlns:a16="http://schemas.microsoft.com/office/drawing/2014/main" xmlns="" id="{C8116591-5704-49EA-9166-9A3249CB4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291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4" name="Line 77">
              <a:extLst>
                <a:ext uri="{FF2B5EF4-FFF2-40B4-BE49-F238E27FC236}">
                  <a16:creationId xmlns:a16="http://schemas.microsoft.com/office/drawing/2014/main" xmlns="" id="{F0DC8583-2647-474B-9E4D-10D4A2E11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Line 78">
              <a:extLst>
                <a:ext uri="{FF2B5EF4-FFF2-40B4-BE49-F238E27FC236}">
                  <a16:creationId xmlns:a16="http://schemas.microsoft.com/office/drawing/2014/main" xmlns="" id="{068DBBC6-C69D-4EFA-BCFA-8D06334CF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6" name="Line 79">
              <a:extLst>
                <a:ext uri="{FF2B5EF4-FFF2-40B4-BE49-F238E27FC236}">
                  <a16:creationId xmlns:a16="http://schemas.microsoft.com/office/drawing/2014/main" xmlns="" id="{72C8AF3D-9416-4805-826F-38B893B0D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5" y="283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7" name="Line 80">
              <a:extLst>
                <a:ext uri="{FF2B5EF4-FFF2-40B4-BE49-F238E27FC236}">
                  <a16:creationId xmlns:a16="http://schemas.microsoft.com/office/drawing/2014/main" xmlns="" id="{25BD4831-BFA9-4CB3-90D0-024858130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8" name="Line 81">
              <a:extLst>
                <a:ext uri="{FF2B5EF4-FFF2-40B4-BE49-F238E27FC236}">
                  <a16:creationId xmlns:a16="http://schemas.microsoft.com/office/drawing/2014/main" xmlns="" id="{ABFA7FBA-F8A5-4502-8E4B-018A7953A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96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9" name="Line 82">
              <a:extLst>
                <a:ext uri="{FF2B5EF4-FFF2-40B4-BE49-F238E27FC236}">
                  <a16:creationId xmlns:a16="http://schemas.microsoft.com/office/drawing/2014/main" xmlns="" id="{643A4411-D81E-4BB2-9D88-29A3A8E67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289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0" name="Line 83">
              <a:extLst>
                <a:ext uri="{FF2B5EF4-FFF2-40B4-BE49-F238E27FC236}">
                  <a16:creationId xmlns:a16="http://schemas.microsoft.com/office/drawing/2014/main" xmlns="" id="{F7A5309E-BD89-4F95-AA5B-3CA32E156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4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1" name="Line 84">
              <a:extLst>
                <a:ext uri="{FF2B5EF4-FFF2-40B4-BE49-F238E27FC236}">
                  <a16:creationId xmlns:a16="http://schemas.microsoft.com/office/drawing/2014/main" xmlns="" id="{889930E0-9AEF-40A9-B476-B4EEA509B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0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Line 85">
              <a:extLst>
                <a:ext uri="{FF2B5EF4-FFF2-40B4-BE49-F238E27FC236}">
                  <a16:creationId xmlns:a16="http://schemas.microsoft.com/office/drawing/2014/main" xmlns="" id="{D2F6DAC0-AA03-438D-A126-0F44D2540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2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3" name="Line 86">
              <a:extLst>
                <a:ext uri="{FF2B5EF4-FFF2-40B4-BE49-F238E27FC236}">
                  <a16:creationId xmlns:a16="http://schemas.microsoft.com/office/drawing/2014/main" xmlns="" id="{94A4B16D-0C70-43BC-9D98-50C0140E1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5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4" name="Line 87">
              <a:extLst>
                <a:ext uri="{FF2B5EF4-FFF2-40B4-BE49-F238E27FC236}">
                  <a16:creationId xmlns:a16="http://schemas.microsoft.com/office/drawing/2014/main" xmlns="" id="{2CCEA0AB-0E59-4C72-85EF-518A7045F6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292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5" name="Line 88">
              <a:extLst>
                <a:ext uri="{FF2B5EF4-FFF2-40B4-BE49-F238E27FC236}">
                  <a16:creationId xmlns:a16="http://schemas.microsoft.com/office/drawing/2014/main" xmlns="" id="{247AC1D2-3FF7-4F9E-A1D2-B4D151656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9" y="290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6" name="Line 89">
              <a:extLst>
                <a:ext uri="{FF2B5EF4-FFF2-40B4-BE49-F238E27FC236}">
                  <a16:creationId xmlns:a16="http://schemas.microsoft.com/office/drawing/2014/main" xmlns="" id="{9E1A2FF0-FCC4-4403-88B7-B76DE7A4E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9" y="293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7" name="Line 90">
              <a:extLst>
                <a:ext uri="{FF2B5EF4-FFF2-40B4-BE49-F238E27FC236}">
                  <a16:creationId xmlns:a16="http://schemas.microsoft.com/office/drawing/2014/main" xmlns="" id="{5D88CBBF-22BA-4D8F-BBBC-F8BAE9CA4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8" name="Line 91">
              <a:extLst>
                <a:ext uri="{FF2B5EF4-FFF2-40B4-BE49-F238E27FC236}">
                  <a16:creationId xmlns:a16="http://schemas.microsoft.com/office/drawing/2014/main" xmlns="" id="{07271FF9-7485-4068-9E36-85133C7C2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9" name="Line 92">
              <a:extLst>
                <a:ext uri="{FF2B5EF4-FFF2-40B4-BE49-F238E27FC236}">
                  <a16:creationId xmlns:a16="http://schemas.microsoft.com/office/drawing/2014/main" xmlns="" id="{433F3AF8-8A8D-44A2-9267-FB2B55022B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" y="283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0" name="Line 93">
              <a:extLst>
                <a:ext uri="{FF2B5EF4-FFF2-40B4-BE49-F238E27FC236}">
                  <a16:creationId xmlns:a16="http://schemas.microsoft.com/office/drawing/2014/main" xmlns="" id="{E68FDE7A-B764-48EC-89A7-FCD200309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93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Line 94">
              <a:extLst>
                <a:ext uri="{FF2B5EF4-FFF2-40B4-BE49-F238E27FC236}">
                  <a16:creationId xmlns:a16="http://schemas.microsoft.com/office/drawing/2014/main" xmlns="" id="{062AE36D-5B35-4E71-B081-C182B22FC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1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Line 95">
              <a:extLst>
                <a:ext uri="{FF2B5EF4-FFF2-40B4-BE49-F238E27FC236}">
                  <a16:creationId xmlns:a16="http://schemas.microsoft.com/office/drawing/2014/main" xmlns="" id="{DEFBAE44-6E0E-4D71-83DD-BA1627584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289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Line 96">
              <a:extLst>
                <a:ext uri="{FF2B5EF4-FFF2-40B4-BE49-F238E27FC236}">
                  <a16:creationId xmlns:a16="http://schemas.microsoft.com/office/drawing/2014/main" xmlns="" id="{07B2009F-E56C-4C10-B493-BA55129F8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" y="290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Line 97">
              <a:extLst>
                <a:ext uri="{FF2B5EF4-FFF2-40B4-BE49-F238E27FC236}">
                  <a16:creationId xmlns:a16="http://schemas.microsoft.com/office/drawing/2014/main" xmlns="" id="{C669274C-9EBA-4B3D-BE0F-F57CC58A3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3" y="292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Line 98">
              <a:extLst>
                <a:ext uri="{FF2B5EF4-FFF2-40B4-BE49-F238E27FC236}">
                  <a16:creationId xmlns:a16="http://schemas.microsoft.com/office/drawing/2014/main" xmlns="" id="{8FBC804F-CB3F-4674-801F-594712C1C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3" y="281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Line 99">
              <a:extLst>
                <a:ext uri="{FF2B5EF4-FFF2-40B4-BE49-F238E27FC236}">
                  <a16:creationId xmlns:a16="http://schemas.microsoft.com/office/drawing/2014/main" xmlns="" id="{241D2B5B-888B-4547-96CB-8987D92AE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" y="283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Line 100">
              <a:extLst>
                <a:ext uri="{FF2B5EF4-FFF2-40B4-BE49-F238E27FC236}">
                  <a16:creationId xmlns:a16="http://schemas.microsoft.com/office/drawing/2014/main" xmlns="" id="{E81BCDDF-F58E-479C-B31E-3CB1BF47B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8" y="2971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Line 101">
              <a:extLst>
                <a:ext uri="{FF2B5EF4-FFF2-40B4-BE49-F238E27FC236}">
                  <a16:creationId xmlns:a16="http://schemas.microsoft.com/office/drawing/2014/main" xmlns="" id="{DF5D3A6B-2E48-4BC2-8480-A28198077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" y="2857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102">
              <a:extLst>
                <a:ext uri="{FF2B5EF4-FFF2-40B4-BE49-F238E27FC236}">
                  <a16:creationId xmlns:a16="http://schemas.microsoft.com/office/drawing/2014/main" xmlns="" id="{7B23008B-BB8F-4818-B2A1-9801834A0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4" y="2854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Line 103">
              <a:extLst>
                <a:ext uri="{FF2B5EF4-FFF2-40B4-BE49-F238E27FC236}">
                  <a16:creationId xmlns:a16="http://schemas.microsoft.com/office/drawing/2014/main" xmlns="" id="{9A727E3C-F908-4DCC-B73C-2F3CCB1AA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04" y="283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Line 104">
              <a:extLst>
                <a:ext uri="{FF2B5EF4-FFF2-40B4-BE49-F238E27FC236}">
                  <a16:creationId xmlns:a16="http://schemas.microsoft.com/office/drawing/2014/main" xmlns="" id="{8D186663-1C49-4A18-9EE2-83516D094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05" y="2839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Line 105">
              <a:extLst>
                <a:ext uri="{FF2B5EF4-FFF2-40B4-BE49-F238E27FC236}">
                  <a16:creationId xmlns:a16="http://schemas.microsoft.com/office/drawing/2014/main" xmlns="" id="{CF4D8575-AD85-4574-AFE8-5C6116F45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92" y="2899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Line 106">
              <a:extLst>
                <a:ext uri="{FF2B5EF4-FFF2-40B4-BE49-F238E27FC236}">
                  <a16:creationId xmlns:a16="http://schemas.microsoft.com/office/drawing/2014/main" xmlns="" id="{54BF4F1E-EF18-42B1-9711-92AA336A1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68" y="2866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Line 107">
              <a:extLst>
                <a:ext uri="{FF2B5EF4-FFF2-40B4-BE49-F238E27FC236}">
                  <a16:creationId xmlns:a16="http://schemas.microsoft.com/office/drawing/2014/main" xmlns="" id="{1D3C97CE-B2A5-481F-A2DD-38BF1A55D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56" y="294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Line 108">
              <a:extLst>
                <a:ext uri="{FF2B5EF4-FFF2-40B4-BE49-F238E27FC236}">
                  <a16:creationId xmlns:a16="http://schemas.microsoft.com/office/drawing/2014/main" xmlns="" id="{EC4E7673-AF20-42B3-A3EE-350305D9C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77" y="297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Line 109">
              <a:extLst>
                <a:ext uri="{FF2B5EF4-FFF2-40B4-BE49-F238E27FC236}">
                  <a16:creationId xmlns:a16="http://schemas.microsoft.com/office/drawing/2014/main" xmlns="" id="{3CE9576F-0B42-4828-8CFA-207C0FE0A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87" y="292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Line 110">
              <a:extLst>
                <a:ext uri="{FF2B5EF4-FFF2-40B4-BE49-F238E27FC236}">
                  <a16:creationId xmlns:a16="http://schemas.microsoft.com/office/drawing/2014/main" xmlns="" id="{55DA7B20-04C8-40A2-8A16-2887B496C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75" y="288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Line 111">
              <a:extLst>
                <a:ext uri="{FF2B5EF4-FFF2-40B4-BE49-F238E27FC236}">
                  <a16:creationId xmlns:a16="http://schemas.microsoft.com/office/drawing/2014/main" xmlns="" id="{36ACD13B-DEB3-40AB-9232-C166E34DC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2902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Line 112">
              <a:extLst>
                <a:ext uri="{FF2B5EF4-FFF2-40B4-BE49-F238E27FC236}">
                  <a16:creationId xmlns:a16="http://schemas.microsoft.com/office/drawing/2014/main" xmlns="" id="{2F340E31-E5EE-4517-AF6E-A23C83E98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" y="2926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0" name="Line 113">
              <a:extLst>
                <a:ext uri="{FF2B5EF4-FFF2-40B4-BE49-F238E27FC236}">
                  <a16:creationId xmlns:a16="http://schemas.microsoft.com/office/drawing/2014/main" xmlns="" id="{AF47B511-0182-4A97-AD63-BAF1ED494C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9" y="2818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1" name="Line 114">
              <a:extLst>
                <a:ext uri="{FF2B5EF4-FFF2-40B4-BE49-F238E27FC236}">
                  <a16:creationId xmlns:a16="http://schemas.microsoft.com/office/drawing/2014/main" xmlns="" id="{A177D129-0190-4C5E-85D2-779D8CC1F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8" y="2968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Line 115">
              <a:extLst>
                <a:ext uri="{FF2B5EF4-FFF2-40B4-BE49-F238E27FC236}">
                  <a16:creationId xmlns:a16="http://schemas.microsoft.com/office/drawing/2014/main" xmlns="" id="{49748786-1369-49EC-B042-5E348D02D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6" y="2854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Line 116">
              <a:extLst>
                <a:ext uri="{FF2B5EF4-FFF2-40B4-BE49-F238E27FC236}">
                  <a16:creationId xmlns:a16="http://schemas.microsoft.com/office/drawing/2014/main" xmlns="" id="{7B9F317B-0FF5-4922-9B28-D6A6C5553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4" y="285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Line 117">
              <a:extLst>
                <a:ext uri="{FF2B5EF4-FFF2-40B4-BE49-F238E27FC236}">
                  <a16:creationId xmlns:a16="http://schemas.microsoft.com/office/drawing/2014/main" xmlns="" id="{74D9075F-944D-4020-A1A6-F4B6CFDF8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1" y="2971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Line 118">
              <a:extLst>
                <a:ext uri="{FF2B5EF4-FFF2-40B4-BE49-F238E27FC236}">
                  <a16:creationId xmlns:a16="http://schemas.microsoft.com/office/drawing/2014/main" xmlns="" id="{A384074A-8813-428B-A889-3D7B1F7C1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1" y="2947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AutoShape 119">
              <a:extLst>
                <a:ext uri="{FF2B5EF4-FFF2-40B4-BE49-F238E27FC236}">
                  <a16:creationId xmlns:a16="http://schemas.microsoft.com/office/drawing/2014/main" xmlns="" id="{A822EF0B-D14B-497D-87AC-0B730198A3F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8" y="2581"/>
              <a:ext cx="72" cy="387"/>
            </a:xfrm>
            <a:prstGeom prst="rightBrace">
              <a:avLst>
                <a:gd name="adj1" fmla="val 44792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7" name="AutoShape 120">
              <a:extLst>
                <a:ext uri="{FF2B5EF4-FFF2-40B4-BE49-F238E27FC236}">
                  <a16:creationId xmlns:a16="http://schemas.microsoft.com/office/drawing/2014/main" xmlns="" id="{E847F5B8-A382-4F32-B1BD-BA4F236AB10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997" y="2462"/>
              <a:ext cx="63" cy="486"/>
            </a:xfrm>
            <a:prstGeom prst="rightBrace">
              <a:avLst>
                <a:gd name="adj1" fmla="val 64286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8" name="Line 121">
              <a:extLst>
                <a:ext uri="{FF2B5EF4-FFF2-40B4-BE49-F238E27FC236}">
                  <a16:creationId xmlns:a16="http://schemas.microsoft.com/office/drawing/2014/main" xmlns="" id="{C9386DA6-DF98-4BF9-81FC-D2CB6B640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2743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Line 122">
              <a:extLst>
                <a:ext uri="{FF2B5EF4-FFF2-40B4-BE49-F238E27FC236}">
                  <a16:creationId xmlns:a16="http://schemas.microsoft.com/office/drawing/2014/main" xmlns="" id="{095B8A73-9ACE-41E6-8BF5-B9DC9DBB1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6" y="2743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AutoShape 123">
              <a:extLst>
                <a:ext uri="{FF2B5EF4-FFF2-40B4-BE49-F238E27FC236}">
                  <a16:creationId xmlns:a16="http://schemas.microsoft.com/office/drawing/2014/main" xmlns="" id="{520F5165-4C75-4CD7-A374-9B3DB1522A4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78" y="2655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1" name="AutoShape 124">
              <a:extLst>
                <a:ext uri="{FF2B5EF4-FFF2-40B4-BE49-F238E27FC236}">
                  <a16:creationId xmlns:a16="http://schemas.microsoft.com/office/drawing/2014/main" xmlns="" id="{5AD30396-5695-4A3A-AFF6-FF94FC091EA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593" y="2508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2" name="Line 125">
              <a:extLst>
                <a:ext uri="{FF2B5EF4-FFF2-40B4-BE49-F238E27FC236}">
                  <a16:creationId xmlns:a16="http://schemas.microsoft.com/office/drawing/2014/main" xmlns="" id="{A8872538-91DF-46CE-BA7B-5700E5ABA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2740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Line 126">
              <a:extLst>
                <a:ext uri="{FF2B5EF4-FFF2-40B4-BE49-F238E27FC236}">
                  <a16:creationId xmlns:a16="http://schemas.microsoft.com/office/drawing/2014/main" xmlns="" id="{DC3AAA76-E920-4BF6-A7EA-AB6644A6E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2" y="2740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AutoShape 127">
              <a:extLst>
                <a:ext uri="{FF2B5EF4-FFF2-40B4-BE49-F238E27FC236}">
                  <a16:creationId xmlns:a16="http://schemas.microsoft.com/office/drawing/2014/main" xmlns="" id="{3A025ADF-45A1-4F65-A0D5-33419CF3577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061" y="2652"/>
              <a:ext cx="72" cy="23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5" name="AutoShape 128">
              <a:extLst>
                <a:ext uri="{FF2B5EF4-FFF2-40B4-BE49-F238E27FC236}">
                  <a16:creationId xmlns:a16="http://schemas.microsoft.com/office/drawing/2014/main" xmlns="" id="{039A132F-AB5B-431C-BF6C-E596B207C0D4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5112" y="2523"/>
              <a:ext cx="63" cy="387"/>
            </a:xfrm>
            <a:prstGeom prst="rightBrace">
              <a:avLst>
                <a:gd name="adj1" fmla="val 51190"/>
                <a:gd name="adj2" fmla="val 50000"/>
              </a:avLst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6" name="Line 129">
              <a:extLst>
                <a:ext uri="{FF2B5EF4-FFF2-40B4-BE49-F238E27FC236}">
                  <a16:creationId xmlns:a16="http://schemas.microsoft.com/office/drawing/2014/main" xmlns="" id="{736FB054-763A-4191-B76E-5F6C409AC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2755"/>
              <a:ext cx="57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Line 130">
              <a:extLst>
                <a:ext uri="{FF2B5EF4-FFF2-40B4-BE49-F238E27FC236}">
                  <a16:creationId xmlns:a16="http://schemas.microsoft.com/office/drawing/2014/main" xmlns="" id="{95F4BF4F-57DC-49D8-93C9-A6F006E38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1" y="2755"/>
              <a:ext cx="8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8" name="Line 131">
              <a:extLst>
                <a:ext uri="{FF2B5EF4-FFF2-40B4-BE49-F238E27FC236}">
                  <a16:creationId xmlns:a16="http://schemas.microsoft.com/office/drawing/2014/main" xmlns="" id="{5EE7E733-06E8-4B8E-A82C-C3FB6CB5F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" y="3144"/>
              <a:ext cx="19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260" name="Text Box 132">
            <a:extLst>
              <a:ext uri="{FF2B5EF4-FFF2-40B4-BE49-F238E27FC236}">
                <a16:creationId xmlns:a16="http://schemas.microsoft.com/office/drawing/2014/main" xmlns="" id="{3A7402BD-B8EA-4F88-BDDA-AEAA4621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38788"/>
            <a:ext cx="35226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0" i="0">
                <a:solidFill>
                  <a:srgbClr val="003366"/>
                </a:solidFill>
                <a:latin typeface="Arial Unicode MS" pitchFamily="34" charset="-122"/>
              </a:rPr>
              <a:t>..ACGATTACAATAGGTT..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68" grpId="0" autoUpdateAnimBg="0"/>
      <p:bldP spid="304169" grpId="0" autoUpdateAnimBg="0"/>
      <p:bldP spid="304170" grpId="0" autoUpdateAnimBg="0"/>
      <p:bldP spid="30426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7D45318A-0936-481F-879B-E97BA815C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BF2406EC-8644-4BDE-9ED2-E6ED2B370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en-US"/>
              <a:t>Find the best match between some suffix of one read and some prefix of another</a:t>
            </a:r>
          </a:p>
          <a:p>
            <a:pPr eaLnBrk="1" hangingPunct="1">
              <a:buFontTx/>
              <a:buNone/>
            </a:pPr>
            <a:endParaRPr lang="fi-FI" altLang="en-US" sz="1700"/>
          </a:p>
          <a:p>
            <a:pPr eaLnBrk="1" hangingPunct="1"/>
            <a:r>
              <a:rPr lang="fi-FI" altLang="en-US"/>
              <a:t>Due to sequencing errors, we need to use dynamic programming to find the optimal </a:t>
            </a:r>
            <a:r>
              <a:rPr lang="fi-FI" altLang="en-US" i="1">
                <a:solidFill>
                  <a:srgbClr val="0066FF"/>
                </a:solidFill>
              </a:rPr>
              <a:t>overlap alignment</a:t>
            </a:r>
          </a:p>
          <a:p>
            <a:pPr eaLnBrk="1" hangingPunct="1">
              <a:buFontTx/>
              <a:buNone/>
            </a:pPr>
            <a:endParaRPr lang="fi-FI" altLang="en-US" sz="1500" i="1"/>
          </a:p>
          <a:p>
            <a:pPr eaLnBrk="1" hangingPunct="1"/>
            <a:r>
              <a:rPr lang="fi-FI" altLang="en-US"/>
              <a:t>Apply a fast filtration method to filter out pairs of reads that do not share a significantly long common substring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26822E43-8F56-462C-9022-4C774ED2A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Mapping Problems to Graphs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xmlns="" id="{53940E89-4386-4924-9EAF-C68A2D8C8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62400" cy="3962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/>
              <a:t>Arthur Cayley</a:t>
            </a:r>
            <a:r>
              <a:rPr lang="en-US" altLang="en-US" sz="2800" dirty="0"/>
              <a:t> studied chemical structures of hydrocarbons in the mid-1800s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He used </a:t>
            </a:r>
            <a:r>
              <a:rPr lang="en-US" altLang="en-US" sz="2800" b="1" dirty="0"/>
              <a:t>trees</a:t>
            </a:r>
            <a:r>
              <a:rPr lang="en-US" altLang="en-US" sz="2800" dirty="0"/>
              <a:t> (acyclic connected graphs) to enumerate structural isomers</a:t>
            </a:r>
          </a:p>
        </p:txBody>
      </p:sp>
      <p:pic>
        <p:nvPicPr>
          <p:cNvPr id="8196" name="Picture 10" descr="npo000003">
            <a:extLst>
              <a:ext uri="{FF2B5EF4-FFF2-40B4-BE49-F238E27FC236}">
                <a16:creationId xmlns:a16="http://schemas.microsoft.com/office/drawing/2014/main" xmlns="" id="{7CDD703B-BCB2-4173-964E-139B91D0A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7830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AFABF732-F924-4FE4-B12C-AA1297E9F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Overlapping Reads</a:t>
            </a:r>
          </a:p>
        </p:txBody>
      </p:sp>
      <p:sp>
        <p:nvSpPr>
          <p:cNvPr id="63491" name="Line 4">
            <a:extLst>
              <a:ext uri="{FF2B5EF4-FFF2-40B4-BE49-F238E27FC236}">
                <a16:creationId xmlns:a16="http://schemas.microsoft.com/office/drawing/2014/main" xmlns="" id="{282E94AF-F7DB-4AF2-949F-4D5155D4D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325" y="4675188"/>
            <a:ext cx="5257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5">
            <a:extLst>
              <a:ext uri="{FF2B5EF4-FFF2-40B4-BE49-F238E27FC236}">
                <a16:creationId xmlns:a16="http://schemas.microsoft.com/office/drawing/2014/main" xmlns="" id="{CC897D51-86CD-4D00-856B-703D5B57B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4325" y="5513388"/>
            <a:ext cx="5257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Text Box 6">
            <a:extLst>
              <a:ext uri="{FF2B5EF4-FFF2-40B4-BE49-F238E27FC236}">
                <a16:creationId xmlns:a16="http://schemas.microsoft.com/office/drawing/2014/main" xmlns="" id="{E4A7A5D7-360D-4B69-B853-2C8790192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751388"/>
            <a:ext cx="199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rgbClr val="CC0000"/>
                </a:solidFill>
                <a:latin typeface="Courier New" panose="02070309020205020404" pitchFamily="49" charset="0"/>
              </a:rPr>
              <a:t>TAGATTACACAGATTAC</a:t>
            </a:r>
          </a:p>
        </p:txBody>
      </p:sp>
      <p:sp>
        <p:nvSpPr>
          <p:cNvPr id="63494" name="Text Box 7">
            <a:extLst>
              <a:ext uri="{FF2B5EF4-FFF2-40B4-BE49-F238E27FC236}">
                <a16:creationId xmlns:a16="http://schemas.microsoft.com/office/drawing/2014/main" xmlns="" id="{31A6D0C2-A5A5-4CDF-9F35-5DDA878CE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197475"/>
            <a:ext cx="199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rgbClr val="CC0000"/>
                </a:solidFill>
                <a:latin typeface="Courier New" panose="02070309020205020404" pitchFamily="49" charset="0"/>
              </a:rPr>
              <a:t>TAGATTACACAGATTAC</a:t>
            </a:r>
          </a:p>
        </p:txBody>
      </p:sp>
      <p:sp>
        <p:nvSpPr>
          <p:cNvPr id="63495" name="Text Box 8">
            <a:extLst>
              <a:ext uri="{FF2B5EF4-FFF2-40B4-BE49-F238E27FC236}">
                <a16:creationId xmlns:a16="http://schemas.microsoft.com/office/drawing/2014/main" xmlns="" id="{29AC0A59-C2D5-4242-AB82-81D0D339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53000"/>
            <a:ext cx="199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rgbClr val="CC0000"/>
                </a:solidFill>
                <a:latin typeface="Courier New" panose="02070309020205020404" pitchFamily="49" charset="0"/>
              </a:rPr>
              <a:t>|||||||||||||||||</a:t>
            </a:r>
          </a:p>
        </p:txBody>
      </p:sp>
      <p:sp>
        <p:nvSpPr>
          <p:cNvPr id="63496" name="Rectangle 9">
            <a:extLst>
              <a:ext uri="{FF2B5EF4-FFF2-40B4-BE49-F238E27FC236}">
                <a16:creationId xmlns:a16="http://schemas.microsoft.com/office/drawing/2014/main" xmlns="" id="{75C4AC42-75F0-4B06-946A-2309CDFC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792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r>
              <a:rPr lang="en-US" altLang="en-US" sz="3000" b="0" i="0"/>
              <a:t>Sort all </a:t>
            </a:r>
            <a:r>
              <a:rPr lang="en-US" altLang="en-US" sz="3000" b="0"/>
              <a:t>k</a:t>
            </a:r>
            <a:r>
              <a:rPr lang="en-US" altLang="en-US" sz="3000" b="0" i="0"/>
              <a:t>-mers in reads      (</a:t>
            </a:r>
            <a:r>
              <a:rPr lang="en-US" altLang="en-US" sz="3000" b="0"/>
              <a:t>k</a:t>
            </a:r>
            <a:r>
              <a:rPr lang="en-US" altLang="en-US" sz="3000" b="0" i="0"/>
              <a:t> ~ 24)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endParaRPr lang="en-US" altLang="en-US" sz="1500" b="0" i="0"/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r>
              <a:rPr lang="en-US" altLang="en-US" sz="3000" b="0" i="0">
                <a:latin typeface="Arial Unicode MS" pitchFamily="34" charset="-122"/>
                <a:cs typeface="Times New Roman" panose="02020603050405020304" pitchFamily="18" charset="0"/>
              </a:rPr>
              <a:t>Find pairs of reads sharing a k-mer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endParaRPr lang="en-US" altLang="en-US" sz="1500" b="0" i="0">
              <a:latin typeface="Arial Unicode MS" pitchFamily="34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•"/>
            </a:pPr>
            <a:r>
              <a:rPr lang="en-US" altLang="en-US" sz="3000" b="0" i="0">
                <a:latin typeface="Arial Unicode MS" pitchFamily="34" charset="-122"/>
                <a:cs typeface="Times New Roman" panose="02020603050405020304" pitchFamily="18" charset="0"/>
              </a:rPr>
              <a:t>Extend to full alignment – throw away if not &gt;95% similar</a:t>
            </a:r>
          </a:p>
        </p:txBody>
      </p:sp>
      <p:grpSp>
        <p:nvGrpSpPr>
          <p:cNvPr id="63497" name="Group 10">
            <a:extLst>
              <a:ext uri="{FF2B5EF4-FFF2-40B4-BE49-F238E27FC236}">
                <a16:creationId xmlns:a16="http://schemas.microsoft.com/office/drawing/2014/main" xmlns="" id="{9309A27D-985E-4525-9A5C-515328FA85C0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4751388"/>
            <a:ext cx="1295400" cy="750887"/>
            <a:chOff x="3266" y="3181"/>
            <a:chExt cx="816" cy="473"/>
          </a:xfrm>
        </p:grpSpPr>
        <p:sp>
          <p:nvSpPr>
            <p:cNvPr id="63504" name="Line 11">
              <a:extLst>
                <a:ext uri="{FF2B5EF4-FFF2-40B4-BE49-F238E27FC236}">
                  <a16:creationId xmlns:a16="http://schemas.microsoft.com/office/drawing/2014/main" xmlns="" id="{F04B8CA2-D39F-467B-A38B-083EB8858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0" y="3421"/>
              <a:ext cx="4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05" name="Group 12">
              <a:extLst>
                <a:ext uri="{FF2B5EF4-FFF2-40B4-BE49-F238E27FC236}">
                  <a16:creationId xmlns:a16="http://schemas.microsoft.com/office/drawing/2014/main" xmlns="" id="{B430AF59-7D6F-4A1D-9635-88F2A6A0E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6" y="3181"/>
              <a:ext cx="394" cy="473"/>
              <a:chOff x="3266" y="3181"/>
              <a:chExt cx="394" cy="473"/>
            </a:xfrm>
          </p:grpSpPr>
          <p:sp>
            <p:nvSpPr>
              <p:cNvPr id="63506" name="Text Box 13">
                <a:extLst>
                  <a:ext uri="{FF2B5EF4-FFF2-40B4-BE49-F238E27FC236}">
                    <a16:creationId xmlns:a16="http://schemas.microsoft.com/office/drawing/2014/main" xmlns="" id="{8C0332AF-15D7-4E26-990D-92D3BBDB8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3181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T GA</a:t>
                </a:r>
              </a:p>
            </p:txBody>
          </p:sp>
          <p:sp>
            <p:nvSpPr>
              <p:cNvPr id="63507" name="Text Box 14">
                <a:extLst>
                  <a:ext uri="{FF2B5EF4-FFF2-40B4-BE49-F238E27FC236}">
                    <a16:creationId xmlns:a16="http://schemas.microsoft.com/office/drawing/2014/main" xmlns="" id="{2CCC73FE-9EB2-4A38-831F-C6EBF4EC1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" y="3462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TAGA</a:t>
                </a:r>
              </a:p>
            </p:txBody>
          </p:sp>
          <p:sp>
            <p:nvSpPr>
              <p:cNvPr id="63508" name="Text Box 15">
                <a:extLst>
                  <a:ext uri="{FF2B5EF4-FFF2-40B4-BE49-F238E27FC236}">
                    <a16:creationId xmlns:a16="http://schemas.microsoft.com/office/drawing/2014/main" xmlns="" id="{77932C97-0A90-497A-90BE-DD3CA87E9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" y="330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| ||</a:t>
                </a:r>
              </a:p>
            </p:txBody>
          </p:sp>
        </p:grpSp>
      </p:grpSp>
      <p:grpSp>
        <p:nvGrpSpPr>
          <p:cNvPr id="63498" name="Group 16">
            <a:extLst>
              <a:ext uri="{FF2B5EF4-FFF2-40B4-BE49-F238E27FC236}">
                <a16:creationId xmlns:a16="http://schemas.microsoft.com/office/drawing/2014/main" xmlns="" id="{D5125131-089F-461A-BE70-D56190A14FCD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4751388"/>
            <a:ext cx="1235075" cy="750887"/>
            <a:chOff x="1442" y="3181"/>
            <a:chExt cx="778" cy="473"/>
          </a:xfrm>
        </p:grpSpPr>
        <p:sp>
          <p:nvSpPr>
            <p:cNvPr id="63499" name="Line 17">
              <a:extLst>
                <a:ext uri="{FF2B5EF4-FFF2-40B4-BE49-F238E27FC236}">
                  <a16:creationId xmlns:a16="http://schemas.microsoft.com/office/drawing/2014/main" xmlns="" id="{1738998F-754A-432A-AD28-8B575FC72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2" y="3421"/>
              <a:ext cx="43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00" name="Group 18">
              <a:extLst>
                <a:ext uri="{FF2B5EF4-FFF2-40B4-BE49-F238E27FC236}">
                  <a16:creationId xmlns:a16="http://schemas.microsoft.com/office/drawing/2014/main" xmlns="" id="{6C665675-4124-415E-81A0-2F1D423DBF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181"/>
              <a:ext cx="394" cy="473"/>
              <a:chOff x="3266" y="3181"/>
              <a:chExt cx="394" cy="473"/>
            </a:xfrm>
          </p:grpSpPr>
          <p:sp>
            <p:nvSpPr>
              <p:cNvPr id="63501" name="Text Box 19">
                <a:extLst>
                  <a:ext uri="{FF2B5EF4-FFF2-40B4-BE49-F238E27FC236}">
                    <a16:creationId xmlns:a16="http://schemas.microsoft.com/office/drawing/2014/main" xmlns="" id="{CA3BB183-9C11-4CDD-8347-AB9C93243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" y="3181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TACA</a:t>
                </a:r>
              </a:p>
            </p:txBody>
          </p:sp>
          <p:sp>
            <p:nvSpPr>
              <p:cNvPr id="63502" name="Text Box 20">
                <a:extLst>
                  <a:ext uri="{FF2B5EF4-FFF2-40B4-BE49-F238E27FC236}">
                    <a16:creationId xmlns:a16="http://schemas.microsoft.com/office/drawing/2014/main" xmlns="" id="{523647CF-57F1-4CF0-8752-7F52E801AD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" y="3462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TAGT</a:t>
                </a:r>
              </a:p>
            </p:txBody>
          </p:sp>
          <p:sp>
            <p:nvSpPr>
              <p:cNvPr id="63503" name="Text Box 21">
                <a:extLst>
                  <a:ext uri="{FF2B5EF4-FFF2-40B4-BE49-F238E27FC236}">
                    <a16:creationId xmlns:a16="http://schemas.microsoft.com/office/drawing/2014/main" xmlns="" id="{256414C0-0793-4773-A244-A5AD99F0E8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" y="330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 i="0">
                    <a:solidFill>
                      <a:schemeClr val="accent2"/>
                    </a:solidFill>
                    <a:latin typeface="Courier New" panose="02070309020205020404" pitchFamily="49" charset="0"/>
                  </a:rPr>
                  <a:t>||  </a:t>
                </a:r>
              </a:p>
            </p:txBody>
          </p:sp>
        </p:grp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9F02F63E-7D95-437A-BCD0-DC52CF488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Overlapping Reads and Repeats</a:t>
            </a:r>
            <a:endParaRPr lang="en-US" altLang="en-US" sz="26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A1E63ED6-3083-455A-86F9-A7EF5EC20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/>
              <a:t>k</a:t>
            </a:r>
            <a:r>
              <a:rPr lang="en-US" altLang="en-US"/>
              <a:t>-mer that appears N times initiates N</a:t>
            </a:r>
            <a:r>
              <a:rPr lang="en-US" altLang="en-US" baseline="30000"/>
              <a:t>2</a:t>
            </a:r>
            <a:r>
              <a:rPr lang="en-US" altLang="en-US"/>
              <a:t> comparisons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 an </a:t>
            </a:r>
            <a:r>
              <a:rPr lang="en-US" altLang="en-US" i="1"/>
              <a:t>Alu</a:t>
            </a:r>
            <a:r>
              <a:rPr lang="en-US" altLang="en-US"/>
              <a:t> that appears 10</a:t>
            </a:r>
            <a:r>
              <a:rPr lang="en-US" altLang="en-US" baseline="30000"/>
              <a:t>6</a:t>
            </a:r>
            <a:r>
              <a:rPr lang="en-US" altLang="en-US"/>
              <a:t> times </a:t>
            </a:r>
            <a:r>
              <a:rPr lang="en-US" altLang="en-US">
                <a:sym typeface="Wingdings" panose="05000000000000000000" pitchFamily="2" charset="2"/>
              </a:rPr>
              <a:t> 10</a:t>
            </a:r>
            <a:r>
              <a:rPr lang="en-US" altLang="en-US" baseline="30000">
                <a:sym typeface="Wingdings" panose="05000000000000000000" pitchFamily="2" charset="2"/>
              </a:rPr>
              <a:t>12</a:t>
            </a:r>
            <a:r>
              <a:rPr lang="en-US" altLang="en-US">
                <a:sym typeface="Wingdings" panose="05000000000000000000" pitchFamily="2" charset="2"/>
              </a:rPr>
              <a:t> comparisons – too much</a:t>
            </a: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 u="sng"/>
              <a:t>Solution:</a:t>
            </a: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Discard all </a:t>
            </a:r>
            <a:r>
              <a:rPr lang="en-US" altLang="en-US" i="1"/>
              <a:t>k</a:t>
            </a:r>
            <a:r>
              <a:rPr lang="en-US" altLang="en-US"/>
              <a:t>-mers that appear more than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         </a:t>
            </a:r>
            <a:r>
              <a:rPr lang="en-US" altLang="en-US" i="1"/>
              <a:t>t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 Coverage (</a:t>
            </a:r>
            <a:r>
              <a:rPr lang="en-US" altLang="en-US" i="1">
                <a:sym typeface="Symbol" panose="05050102010706020507" pitchFamily="18" charset="2"/>
              </a:rPr>
              <a:t>e.g</a:t>
            </a:r>
            <a:r>
              <a:rPr lang="en-US" altLang="en-US">
                <a:sym typeface="Symbol" panose="05050102010706020507" pitchFamily="18" charset="2"/>
              </a:rPr>
              <a:t>., </a:t>
            </a:r>
            <a:r>
              <a:rPr lang="en-US" altLang="en-US" i="1">
                <a:sym typeface="Symbol" panose="05050102010706020507" pitchFamily="18" charset="2"/>
              </a:rPr>
              <a:t>t</a:t>
            </a:r>
            <a:r>
              <a:rPr lang="en-US" altLang="en-US">
                <a:sym typeface="Symbol" panose="05050102010706020507" pitchFamily="18" charset="2"/>
              </a:rPr>
              <a:t> ~ 10)</a:t>
            </a:r>
            <a:endParaRPr lang="en-US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0AD569F2-E873-426B-A92A-8AFDC0C06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From Overlapping Reads to Layout</a:t>
            </a:r>
          </a:p>
        </p:txBody>
      </p:sp>
      <p:sp>
        <p:nvSpPr>
          <p:cNvPr id="65539" name="Line 4">
            <a:extLst>
              <a:ext uri="{FF2B5EF4-FFF2-40B4-BE49-F238E27FC236}">
                <a16:creationId xmlns:a16="http://schemas.microsoft.com/office/drawing/2014/main" xmlns="" id="{7613C895-7E44-49BD-A764-D56557AE1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350" y="4851400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xmlns="" id="{9956329D-C3E4-45F3-92AA-78AE04F78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03425"/>
            <a:ext cx="8305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Create local multiple alignments from the overlapping reads</a:t>
            </a:r>
          </a:p>
        </p:txBody>
      </p:sp>
      <p:sp>
        <p:nvSpPr>
          <p:cNvPr id="65541" name="Line 6">
            <a:extLst>
              <a:ext uri="{FF2B5EF4-FFF2-40B4-BE49-F238E27FC236}">
                <a16:creationId xmlns:a16="http://schemas.microsoft.com/office/drawing/2014/main" xmlns="" id="{5E44A531-2D30-4C9B-93B2-898E19DAC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4689475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7">
            <a:extLst>
              <a:ext uri="{FF2B5EF4-FFF2-40B4-BE49-F238E27FC236}">
                <a16:creationId xmlns:a16="http://schemas.microsoft.com/office/drawing/2014/main" xmlns="" id="{0DF617D0-E1C2-43F2-9568-FA8071F66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537075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8">
            <a:extLst>
              <a:ext uri="{FF2B5EF4-FFF2-40B4-BE49-F238E27FC236}">
                <a16:creationId xmlns:a16="http://schemas.microsoft.com/office/drawing/2014/main" xmlns="" id="{3AC8D3D4-0289-4AB7-A6A0-DA5A94498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84675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Line 9">
            <a:extLst>
              <a:ext uri="{FF2B5EF4-FFF2-40B4-BE49-F238E27FC236}">
                <a16:creationId xmlns:a16="http://schemas.microsoft.com/office/drawing/2014/main" xmlns="" id="{97F9CF67-380A-446C-81B9-3B9E495F5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6975" y="4213225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xmlns="" id="{E34DEB86-8C22-423F-A7FC-8F0CAB751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8925" y="4060825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Line 11">
            <a:extLst>
              <a:ext uri="{FF2B5EF4-FFF2-40B4-BE49-F238E27FC236}">
                <a16:creationId xmlns:a16="http://schemas.microsoft.com/office/drawing/2014/main" xmlns="" id="{11F92210-524E-4B09-8FDE-296608FEB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898900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7" name="Line 12">
            <a:extLst>
              <a:ext uri="{FF2B5EF4-FFF2-40B4-BE49-F238E27FC236}">
                <a16:creationId xmlns:a16="http://schemas.microsoft.com/office/drawing/2014/main" xmlns="" id="{173A55B9-81D2-4BFD-BA09-2C313467F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784600"/>
            <a:ext cx="519112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Text Box 13">
            <a:extLst>
              <a:ext uri="{FF2B5EF4-FFF2-40B4-BE49-F238E27FC236}">
                <a16:creationId xmlns:a16="http://schemas.microsoft.com/office/drawing/2014/main" xmlns="" id="{2DC424D7-9EC4-410D-9442-2012D500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57663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5549" name="Text Box 14">
            <a:extLst>
              <a:ext uri="{FF2B5EF4-FFF2-40B4-BE49-F238E27FC236}">
                <a16:creationId xmlns:a16="http://schemas.microsoft.com/office/drawing/2014/main" xmlns="" id="{4E53B5DF-11B6-43A3-A130-26E067BA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72903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5550" name="Text Box 15">
            <a:extLst>
              <a:ext uri="{FF2B5EF4-FFF2-40B4-BE49-F238E27FC236}">
                <a16:creationId xmlns:a16="http://schemas.microsoft.com/office/drawing/2014/main" xmlns="" id="{95DDAF36-0801-4C2F-B41E-25769A5BB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388143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 TTACACAGATTATTGA</a:t>
            </a:r>
          </a:p>
        </p:txBody>
      </p:sp>
      <p:sp>
        <p:nvSpPr>
          <p:cNvPr id="65551" name="Text Box 16">
            <a:extLst>
              <a:ext uri="{FF2B5EF4-FFF2-40B4-BE49-F238E27FC236}">
                <a16:creationId xmlns:a16="http://schemas.microsoft.com/office/drawing/2014/main" xmlns="" id="{B84CF4F8-9FD0-4DCB-BD7A-819CB89E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403383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5552" name="Text Box 17">
            <a:extLst>
              <a:ext uri="{FF2B5EF4-FFF2-40B4-BE49-F238E27FC236}">
                <a16:creationId xmlns:a16="http://schemas.microsoft.com/office/drawing/2014/main" xmlns="" id="{04412995-F827-4CA5-A526-49E8D89A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42052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5553" name="Text Box 18">
            <a:extLst>
              <a:ext uri="{FF2B5EF4-FFF2-40B4-BE49-F238E27FC236}">
                <a16:creationId xmlns:a16="http://schemas.microsoft.com/office/drawing/2014/main" xmlns="" id="{9C496464-D650-4B93-B897-D4A86AEB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43576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5554" name="Text Box 19">
            <a:extLst>
              <a:ext uri="{FF2B5EF4-FFF2-40B4-BE49-F238E27FC236}">
                <a16:creationId xmlns:a16="http://schemas.microsoft.com/office/drawing/2014/main" xmlns="" id="{E79FE97F-E7E4-421D-9DF3-82780C5A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45100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 TTACACAGATTATTGA</a:t>
            </a:r>
          </a:p>
        </p:txBody>
      </p:sp>
      <p:sp>
        <p:nvSpPr>
          <p:cNvPr id="65555" name="Text Box 20">
            <a:extLst>
              <a:ext uri="{FF2B5EF4-FFF2-40B4-BE49-F238E27FC236}">
                <a16:creationId xmlns:a16="http://schemas.microsoft.com/office/drawing/2014/main" xmlns="" id="{B0AA52D8-937B-4228-8752-0C1B30C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46624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3721A81E-D2CE-442D-B22C-FEE3EE922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Overlapping Reads</a:t>
            </a:r>
            <a:r>
              <a:rPr lang="en-US" altLang="en-US" sz="2600"/>
              <a:t> (cont’d)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xmlns="" id="{217D6892-D3A8-4E44-BF35-EF8F5FE35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9065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/>
              <a:t>Correct</a:t>
            </a:r>
            <a:r>
              <a:rPr lang="en-US" altLang="en-US" b="0" i="0">
                <a:solidFill>
                  <a:srgbClr val="FFFFFF"/>
                </a:solidFill>
              </a:rPr>
              <a:t> </a:t>
            </a:r>
            <a:r>
              <a:rPr lang="en-US" altLang="en-US" b="0" i="0"/>
              <a:t>errors using multiple alignment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xmlns="" id="{C147A013-1041-40B4-A7D7-8EAD9E95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7193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6565" name="Text Box 6">
            <a:extLst>
              <a:ext uri="{FF2B5EF4-FFF2-40B4-BE49-F238E27FC236}">
                <a16:creationId xmlns:a16="http://schemas.microsoft.com/office/drawing/2014/main" xmlns="" id="{F688BD9E-F0C1-4CBF-8D8E-4E2904C10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8717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6566" name="Text Box 7">
            <a:extLst>
              <a:ext uri="{FF2B5EF4-FFF2-40B4-BE49-F238E27FC236}">
                <a16:creationId xmlns:a16="http://schemas.microsoft.com/office/drawing/2014/main" xmlns="" id="{5AAA61B0-1E02-4DA4-B376-5DB808F5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30241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 TTACACAGATTA</a:t>
            </a:r>
            <a:r>
              <a:rPr lang="en-US" altLang="en-US" i="0">
                <a:solidFill>
                  <a:srgbClr val="CC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TGA</a:t>
            </a:r>
          </a:p>
        </p:txBody>
      </p:sp>
      <p:sp>
        <p:nvSpPr>
          <p:cNvPr id="66567" name="Text Box 8">
            <a:extLst>
              <a:ext uri="{FF2B5EF4-FFF2-40B4-BE49-F238E27FC236}">
                <a16:creationId xmlns:a16="http://schemas.microsoft.com/office/drawing/2014/main" xmlns="" id="{A2684E5D-6138-4598-B5F9-DB29E0FA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31765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6568" name="Text Box 9">
            <a:extLst>
              <a:ext uri="{FF2B5EF4-FFF2-40B4-BE49-F238E27FC236}">
                <a16:creationId xmlns:a16="http://schemas.microsoft.com/office/drawing/2014/main" xmlns="" id="{01C492FE-F32F-4D78-8A2C-647AA7B6F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3328988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</a:t>
            </a:r>
          </a:p>
        </p:txBody>
      </p:sp>
      <p:sp>
        <p:nvSpPr>
          <p:cNvPr id="66569" name="Text Box 10">
            <a:extLst>
              <a:ext uri="{FF2B5EF4-FFF2-40B4-BE49-F238E27FC236}">
                <a16:creationId xmlns:a16="http://schemas.microsoft.com/office/drawing/2014/main" xmlns="" id="{C0A1BBBE-3C52-4DC6-B975-660F803E7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922463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20</a:t>
            </a:r>
          </a:p>
        </p:txBody>
      </p:sp>
      <p:sp>
        <p:nvSpPr>
          <p:cNvPr id="66570" name="Text Box 11">
            <a:extLst>
              <a:ext uri="{FF2B5EF4-FFF2-40B4-BE49-F238E27FC236}">
                <a16:creationId xmlns:a16="http://schemas.microsoft.com/office/drawing/2014/main" xmlns="" id="{D037A7E1-68F3-41AF-85A0-A4307EE83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143125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35</a:t>
            </a:r>
          </a:p>
        </p:txBody>
      </p:sp>
      <p:sp>
        <p:nvSpPr>
          <p:cNvPr id="66571" name="Text Box 12">
            <a:extLst>
              <a:ext uri="{FF2B5EF4-FFF2-40B4-BE49-F238E27FC236}">
                <a16:creationId xmlns:a16="http://schemas.microsoft.com/office/drawing/2014/main" xmlns="" id="{AB5C096B-6CDE-4D44-83D3-F7A523B9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347913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CC0000"/>
                </a:solidFill>
                <a:latin typeface="Courier New" panose="02070309020205020404" pitchFamily="49" charset="0"/>
              </a:rPr>
              <a:t>T: 30</a:t>
            </a:r>
          </a:p>
        </p:txBody>
      </p:sp>
      <p:sp>
        <p:nvSpPr>
          <p:cNvPr id="66572" name="Text Box 13">
            <a:extLst>
              <a:ext uri="{FF2B5EF4-FFF2-40B4-BE49-F238E27FC236}">
                <a16:creationId xmlns:a16="http://schemas.microsoft.com/office/drawing/2014/main" xmlns="" id="{3110F750-9B80-41B3-B1D2-00A4DFBBF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562225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35</a:t>
            </a:r>
          </a:p>
        </p:txBody>
      </p:sp>
      <p:sp>
        <p:nvSpPr>
          <p:cNvPr id="66573" name="Text Box 14">
            <a:extLst>
              <a:ext uri="{FF2B5EF4-FFF2-40B4-BE49-F238E27FC236}">
                <a16:creationId xmlns:a16="http://schemas.microsoft.com/office/drawing/2014/main" xmlns="" id="{AC778638-C693-4FD8-BB01-7843465E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7686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40</a:t>
            </a:r>
          </a:p>
        </p:txBody>
      </p:sp>
      <p:sp>
        <p:nvSpPr>
          <p:cNvPr id="66574" name="Text Box 15">
            <a:extLst>
              <a:ext uri="{FF2B5EF4-FFF2-40B4-BE49-F238E27FC236}">
                <a16:creationId xmlns:a16="http://schemas.microsoft.com/office/drawing/2014/main" xmlns="" id="{01CB8E75-DDA7-43AD-A21D-0C594633F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1906588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20</a:t>
            </a:r>
          </a:p>
        </p:txBody>
      </p:sp>
      <p:sp>
        <p:nvSpPr>
          <p:cNvPr id="66575" name="Text Box 16">
            <a:extLst>
              <a:ext uri="{FF2B5EF4-FFF2-40B4-BE49-F238E27FC236}">
                <a16:creationId xmlns:a16="http://schemas.microsoft.com/office/drawing/2014/main" xmlns="" id="{1C5119DA-42F0-4E65-BAC5-B1BD48528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12725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35</a:t>
            </a:r>
          </a:p>
        </p:txBody>
      </p:sp>
      <p:sp>
        <p:nvSpPr>
          <p:cNvPr id="66576" name="Text Box 17">
            <a:extLst>
              <a:ext uri="{FF2B5EF4-FFF2-40B4-BE49-F238E27FC236}">
                <a16:creationId xmlns:a16="http://schemas.microsoft.com/office/drawing/2014/main" xmlns="" id="{C6FC769A-45F9-49EB-B1D2-1DFBE04AB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341563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CC0000"/>
                </a:solidFill>
                <a:latin typeface="Courier New" panose="02070309020205020404" pitchFamily="49" charset="0"/>
              </a:rPr>
              <a:t>C:  0</a:t>
            </a:r>
          </a:p>
        </p:txBody>
      </p:sp>
      <p:sp>
        <p:nvSpPr>
          <p:cNvPr id="66577" name="Text Box 18">
            <a:extLst>
              <a:ext uri="{FF2B5EF4-FFF2-40B4-BE49-F238E27FC236}">
                <a16:creationId xmlns:a16="http://schemas.microsoft.com/office/drawing/2014/main" xmlns="" id="{2BB8818D-5218-48B8-9B1D-6BA35BD4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560638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35</a:t>
            </a:r>
          </a:p>
        </p:txBody>
      </p:sp>
      <p:sp>
        <p:nvSpPr>
          <p:cNvPr id="66578" name="Text Box 19">
            <a:extLst>
              <a:ext uri="{FF2B5EF4-FFF2-40B4-BE49-F238E27FC236}">
                <a16:creationId xmlns:a16="http://schemas.microsoft.com/office/drawing/2014/main" xmlns="" id="{DCA9C9A4-56D1-4132-8203-9A13AC4B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76860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C: 40</a:t>
            </a:r>
          </a:p>
        </p:txBody>
      </p:sp>
      <p:sp>
        <p:nvSpPr>
          <p:cNvPr id="66579" name="Rectangle 20">
            <a:extLst>
              <a:ext uri="{FF2B5EF4-FFF2-40B4-BE49-F238E27FC236}">
                <a16:creationId xmlns:a16="http://schemas.microsoft.com/office/drawing/2014/main" xmlns="" id="{5C512252-158A-4418-AA64-C43671387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19650"/>
            <a:ext cx="7648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0" i="0"/>
              <a:t>Score alignments</a:t>
            </a:r>
          </a:p>
          <a:p>
            <a:pPr eaLnBrk="1" hangingPunct="1"/>
            <a:r>
              <a:rPr lang="en-US" altLang="en-US" b="0" i="0"/>
              <a:t>Accept alignments with good scores</a:t>
            </a:r>
          </a:p>
          <a:p>
            <a:pPr eaLnBrk="1" hangingPunct="1">
              <a:buFontTx/>
              <a:buNone/>
            </a:pPr>
            <a:endParaRPr lang="en-US" altLang="en-US" b="0" i="0"/>
          </a:p>
        </p:txBody>
      </p:sp>
      <p:sp>
        <p:nvSpPr>
          <p:cNvPr id="66580" name="Rectangle 21">
            <a:extLst>
              <a:ext uri="{FF2B5EF4-FFF2-40B4-BE49-F238E27FC236}">
                <a16:creationId xmlns:a16="http://schemas.microsoft.com/office/drawing/2014/main" xmlns="" id="{1059726B-B830-45FF-91B2-EE947F5C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746375"/>
            <a:ext cx="161925" cy="895350"/>
          </a:xfrm>
          <a:prstGeom prst="rect">
            <a:avLst/>
          </a:prstGeom>
          <a:solidFill>
            <a:srgbClr val="FF9900">
              <a:alpha val="16862"/>
            </a:srgbClr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81" name="Rectangle 22">
            <a:extLst>
              <a:ext uri="{FF2B5EF4-FFF2-40B4-BE49-F238E27FC236}">
                <a16:creationId xmlns:a16="http://schemas.microsoft.com/office/drawing/2014/main" xmlns="" id="{B7610668-024A-4636-97D9-A03E81B5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755900"/>
            <a:ext cx="161925" cy="895350"/>
          </a:xfrm>
          <a:prstGeom prst="rect">
            <a:avLst/>
          </a:prstGeom>
          <a:solidFill>
            <a:srgbClr val="FF9900">
              <a:alpha val="16862"/>
            </a:srgbClr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6582" name="AutoShape 23">
            <a:extLst>
              <a:ext uri="{FF2B5EF4-FFF2-40B4-BE49-F238E27FC236}">
                <a16:creationId xmlns:a16="http://schemas.microsoft.com/office/drawing/2014/main" xmlns="" id="{570E508C-4F88-4D0B-B417-4C8657A7231C}"/>
              </a:ext>
            </a:extLst>
          </p:cNvPr>
          <p:cNvCxnSpPr>
            <a:cxnSpLocks noChangeShapeType="1"/>
            <a:stCxn id="66580" idx="2"/>
            <a:endCxn id="66571" idx="1"/>
          </p:cNvCxnSpPr>
          <p:nvPr/>
        </p:nvCxnSpPr>
        <p:spPr bwMode="auto">
          <a:xfrm rot="5400000" flipH="1" flipV="1">
            <a:off x="3860801" y="2511425"/>
            <a:ext cx="1065212" cy="1195387"/>
          </a:xfrm>
          <a:prstGeom prst="bentConnector4">
            <a:avLst>
              <a:gd name="adj1" fmla="val -9986"/>
              <a:gd name="adj2" fmla="val 53384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3" name="AutoShape 24">
            <a:extLst>
              <a:ext uri="{FF2B5EF4-FFF2-40B4-BE49-F238E27FC236}">
                <a16:creationId xmlns:a16="http://schemas.microsoft.com/office/drawing/2014/main" xmlns="" id="{604E93A2-DCB9-4CE8-9B54-59A7CBDD8A88}"/>
              </a:ext>
            </a:extLst>
          </p:cNvPr>
          <p:cNvCxnSpPr>
            <a:cxnSpLocks noChangeShapeType="1"/>
            <a:stCxn id="66571" idx="3"/>
            <a:endCxn id="66576" idx="1"/>
          </p:cNvCxnSpPr>
          <p:nvPr/>
        </p:nvCxnSpPr>
        <p:spPr bwMode="auto">
          <a:xfrm flipV="1">
            <a:off x="6088063" y="2570163"/>
            <a:ext cx="619125" cy="635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84" name="Text Box 25">
            <a:extLst>
              <a:ext uri="{FF2B5EF4-FFF2-40B4-BE49-F238E27FC236}">
                <a16:creationId xmlns:a16="http://schemas.microsoft.com/office/drawing/2014/main" xmlns="" id="{850CBEFA-DBF9-480A-BA26-C4330FEF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627438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15</a:t>
            </a:r>
          </a:p>
        </p:txBody>
      </p:sp>
      <p:sp>
        <p:nvSpPr>
          <p:cNvPr id="66585" name="Text Box 26">
            <a:extLst>
              <a:ext uri="{FF2B5EF4-FFF2-40B4-BE49-F238E27FC236}">
                <a16:creationId xmlns:a16="http://schemas.microsoft.com/office/drawing/2014/main" xmlns="" id="{E5DB2268-5A4B-41DE-8399-B15290C0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8481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25</a:t>
            </a:r>
          </a:p>
        </p:txBody>
      </p:sp>
      <p:sp>
        <p:nvSpPr>
          <p:cNvPr id="66586" name="Text Box 27">
            <a:extLst>
              <a:ext uri="{FF2B5EF4-FFF2-40B4-BE49-F238E27FC236}">
                <a16:creationId xmlns:a16="http://schemas.microsoft.com/office/drawing/2014/main" xmlns="" id="{CA29415A-7584-4969-8652-56EAD2E7C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267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40</a:t>
            </a:r>
          </a:p>
        </p:txBody>
      </p:sp>
      <p:sp>
        <p:nvSpPr>
          <p:cNvPr id="66587" name="Text Box 28">
            <a:extLst>
              <a:ext uri="{FF2B5EF4-FFF2-40B4-BE49-F238E27FC236}">
                <a16:creationId xmlns:a16="http://schemas.microsoft.com/office/drawing/2014/main" xmlns="" id="{884AFC3B-AD72-4B60-A306-370195B0A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473575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25</a:t>
            </a:r>
          </a:p>
        </p:txBody>
      </p:sp>
      <p:cxnSp>
        <p:nvCxnSpPr>
          <p:cNvPr id="66588" name="AutoShape 29">
            <a:extLst>
              <a:ext uri="{FF2B5EF4-FFF2-40B4-BE49-F238E27FC236}">
                <a16:creationId xmlns:a16="http://schemas.microsoft.com/office/drawing/2014/main" xmlns="" id="{A7BFDBAA-62B6-4B74-ACFF-3728617A121B}"/>
              </a:ext>
            </a:extLst>
          </p:cNvPr>
          <p:cNvCxnSpPr>
            <a:cxnSpLocks noChangeShapeType="1"/>
            <a:stCxn id="66581" idx="2"/>
            <a:endCxn id="66589" idx="1"/>
          </p:cNvCxnSpPr>
          <p:nvPr/>
        </p:nvCxnSpPr>
        <p:spPr bwMode="auto">
          <a:xfrm rot="16200000" flipH="1">
            <a:off x="3204369" y="2461419"/>
            <a:ext cx="635000" cy="3014662"/>
          </a:xfrm>
          <a:prstGeom prst="bentConnector2">
            <a:avLst/>
          </a:prstGeom>
          <a:noFill/>
          <a:ln w="12700">
            <a:solidFill>
              <a:srgbClr val="0000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589" name="Text Box 30">
            <a:extLst>
              <a:ext uri="{FF2B5EF4-FFF2-40B4-BE49-F238E27FC236}">
                <a16:creationId xmlns:a16="http://schemas.microsoft.com/office/drawing/2014/main" xmlns="" id="{B096922C-3DE0-4A18-B54C-8A8B62FFC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05765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CC0000"/>
                </a:solidFill>
                <a:latin typeface="Courier New" panose="02070309020205020404" pitchFamily="49" charset="0"/>
              </a:rPr>
              <a:t>-</a:t>
            </a:r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    </a:t>
            </a:r>
          </a:p>
        </p:txBody>
      </p:sp>
      <p:sp>
        <p:nvSpPr>
          <p:cNvPr id="66590" name="Text Box 31">
            <a:extLst>
              <a:ext uri="{FF2B5EF4-FFF2-40B4-BE49-F238E27FC236}">
                <a16:creationId xmlns:a16="http://schemas.microsoft.com/office/drawing/2014/main" xmlns="" id="{3D9007C2-F166-451F-9054-97FB9A79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3627438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15</a:t>
            </a:r>
          </a:p>
        </p:txBody>
      </p:sp>
      <p:sp>
        <p:nvSpPr>
          <p:cNvPr id="66591" name="Text Box 32">
            <a:extLst>
              <a:ext uri="{FF2B5EF4-FFF2-40B4-BE49-F238E27FC236}">
                <a16:creationId xmlns:a16="http://schemas.microsoft.com/office/drawing/2014/main" xmlns="" id="{D2F9E805-ABC5-420F-A82A-32D31CC9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38481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25</a:t>
            </a:r>
          </a:p>
        </p:txBody>
      </p:sp>
      <p:sp>
        <p:nvSpPr>
          <p:cNvPr id="66592" name="Text Box 33">
            <a:extLst>
              <a:ext uri="{FF2B5EF4-FFF2-40B4-BE49-F238E27FC236}">
                <a16:creationId xmlns:a16="http://schemas.microsoft.com/office/drawing/2014/main" xmlns="" id="{75E583EA-A057-46EA-9128-C5D27C5F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4267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40</a:t>
            </a:r>
          </a:p>
        </p:txBody>
      </p:sp>
      <p:sp>
        <p:nvSpPr>
          <p:cNvPr id="66593" name="Text Box 34">
            <a:extLst>
              <a:ext uri="{FF2B5EF4-FFF2-40B4-BE49-F238E27FC236}">
                <a16:creationId xmlns:a16="http://schemas.microsoft.com/office/drawing/2014/main" xmlns="" id="{132811BF-6066-487E-996E-5492085A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4473575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chemeClr val="accent2"/>
                </a:solidFill>
                <a:latin typeface="Courier New" panose="02070309020205020404" pitchFamily="49" charset="0"/>
              </a:rPr>
              <a:t>A: 25</a:t>
            </a:r>
          </a:p>
        </p:txBody>
      </p:sp>
      <p:sp>
        <p:nvSpPr>
          <p:cNvPr id="66594" name="Text Box 35">
            <a:extLst>
              <a:ext uri="{FF2B5EF4-FFF2-40B4-BE49-F238E27FC236}">
                <a16:creationId xmlns:a16="http://schemas.microsoft.com/office/drawing/2014/main" xmlns="" id="{6B4B0068-C2BC-4EC6-9108-0C090594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75" y="405765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0">
                <a:solidFill>
                  <a:srgbClr val="CC0000"/>
                </a:solidFill>
                <a:latin typeface="Courier New" panose="02070309020205020404" pitchFamily="49" charset="0"/>
              </a:rPr>
              <a:t>A:  0</a:t>
            </a:r>
          </a:p>
        </p:txBody>
      </p:sp>
      <p:cxnSp>
        <p:nvCxnSpPr>
          <p:cNvPr id="66595" name="AutoShape 36">
            <a:extLst>
              <a:ext uri="{FF2B5EF4-FFF2-40B4-BE49-F238E27FC236}">
                <a16:creationId xmlns:a16="http://schemas.microsoft.com/office/drawing/2014/main" xmlns="" id="{51BC16D3-E0B4-472E-A465-E98C20FE20FE}"/>
              </a:ext>
            </a:extLst>
          </p:cNvPr>
          <p:cNvCxnSpPr>
            <a:cxnSpLocks noChangeShapeType="1"/>
            <a:stCxn id="66589" idx="3"/>
            <a:endCxn id="66594" idx="1"/>
          </p:cNvCxnSpPr>
          <p:nvPr/>
        </p:nvCxnSpPr>
        <p:spPr bwMode="auto">
          <a:xfrm>
            <a:off x="6126163" y="4286250"/>
            <a:ext cx="608012" cy="0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F8EDFB0E-F6F0-4B54-A819-0402D6D52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2F1BB049-CECD-43F6-993A-4A260FE49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en-US"/>
              <a:t>Repeats are a major challenge</a:t>
            </a:r>
          </a:p>
          <a:p>
            <a:pPr eaLnBrk="1" hangingPunct="1">
              <a:lnSpc>
                <a:spcPct val="90000"/>
              </a:lnSpc>
            </a:pPr>
            <a:r>
              <a:rPr lang="fi-FI" altLang="en-US"/>
              <a:t>Do two aligned fragments really overlap, or are they from two copies of a repeat? </a:t>
            </a:r>
          </a:p>
          <a:p>
            <a:pPr eaLnBrk="1" hangingPunct="1">
              <a:lnSpc>
                <a:spcPct val="90000"/>
              </a:lnSpc>
            </a:pPr>
            <a:r>
              <a:rPr lang="fi-FI" altLang="en-US"/>
              <a:t>Solution:  repeat masking </a:t>
            </a:r>
            <a:r>
              <a:rPr lang="fi-FI" altLang="en-US">
                <a:latin typeface="Times New Roman" panose="02020603050405020304" pitchFamily="18" charset="0"/>
              </a:rPr>
              <a:t>–</a:t>
            </a:r>
            <a:r>
              <a:rPr lang="fi-FI" altLang="en-US"/>
              <a:t> hide the repeats!!!</a:t>
            </a:r>
          </a:p>
          <a:p>
            <a:pPr eaLnBrk="1" hangingPunct="1">
              <a:lnSpc>
                <a:spcPct val="90000"/>
              </a:lnSpc>
            </a:pPr>
            <a:r>
              <a:rPr lang="fi-FI" altLang="en-US"/>
              <a:t>But masking results in a high rate of misassembly (up to 20%)</a:t>
            </a:r>
          </a:p>
          <a:p>
            <a:pPr eaLnBrk="1" hangingPunct="1">
              <a:lnSpc>
                <a:spcPct val="90000"/>
              </a:lnSpc>
            </a:pPr>
            <a:r>
              <a:rPr lang="fi-FI" altLang="en-US"/>
              <a:t>Misassembly means alot more work at the finishing step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22BEF192-7461-46A9-ADF9-90F3C2F1B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Merge Reads into Contigs</a:t>
            </a:r>
          </a:p>
        </p:txBody>
      </p:sp>
      <p:sp>
        <p:nvSpPr>
          <p:cNvPr id="312324" name="Rectangle 4">
            <a:extLst>
              <a:ext uri="{FF2B5EF4-FFF2-40B4-BE49-F238E27FC236}">
                <a16:creationId xmlns:a16="http://schemas.microsoft.com/office/drawing/2014/main" xmlns="" id="{48338842-FC83-4CAF-8679-08034B1CE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2288" y="5140325"/>
            <a:ext cx="7856537" cy="8175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Merge reads up to potential repeat boundaries</a:t>
            </a:r>
          </a:p>
          <a:p>
            <a:pPr marL="742950" lvl="1" indent="-285750" eaLnBrk="1" hangingPunct="1">
              <a:buFontTx/>
              <a:buNone/>
            </a:pPr>
            <a:endParaRPr lang="en-US" altLang="en-US" sz="2200">
              <a:solidFill>
                <a:schemeClr val="accent2"/>
              </a:solidFill>
            </a:endParaRPr>
          </a:p>
        </p:txBody>
      </p:sp>
      <p:grpSp>
        <p:nvGrpSpPr>
          <p:cNvPr id="312325" name="Group 5">
            <a:extLst>
              <a:ext uri="{FF2B5EF4-FFF2-40B4-BE49-F238E27FC236}">
                <a16:creationId xmlns:a16="http://schemas.microsoft.com/office/drawing/2014/main" xmlns="" id="{53364BCB-61C8-42A3-9CE4-12DB0C6AD66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828800"/>
            <a:ext cx="7848600" cy="3048000"/>
            <a:chOff x="336" y="1152"/>
            <a:chExt cx="4944" cy="1920"/>
          </a:xfrm>
        </p:grpSpPr>
        <p:sp>
          <p:nvSpPr>
            <p:cNvPr id="68638" name="Line 6">
              <a:extLst>
                <a:ext uri="{FF2B5EF4-FFF2-40B4-BE49-F238E27FC236}">
                  <a16:creationId xmlns:a16="http://schemas.microsoft.com/office/drawing/2014/main" xmlns="" id="{940246E4-B1E5-4A98-A5EB-F2AEBF7FD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152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7">
              <a:extLst>
                <a:ext uri="{FF2B5EF4-FFF2-40B4-BE49-F238E27FC236}">
                  <a16:creationId xmlns:a16="http://schemas.microsoft.com/office/drawing/2014/main" xmlns="" id="{06F7F4FD-73EB-415E-BF00-5C011218C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">
              <a:extLst>
                <a:ext uri="{FF2B5EF4-FFF2-40B4-BE49-F238E27FC236}">
                  <a16:creationId xmlns:a16="http://schemas.microsoft.com/office/drawing/2014/main" xmlns="" id="{B5BA020B-2335-4E11-9E6E-FE0A998E5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536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9">
              <a:extLst>
                <a:ext uri="{FF2B5EF4-FFF2-40B4-BE49-F238E27FC236}">
                  <a16:creationId xmlns:a16="http://schemas.microsoft.com/office/drawing/2014/main" xmlns="" id="{1572B337-B71D-4CCF-819C-951A98345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728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10">
              <a:extLst>
                <a:ext uri="{FF2B5EF4-FFF2-40B4-BE49-F238E27FC236}">
                  <a16:creationId xmlns:a16="http://schemas.microsoft.com/office/drawing/2014/main" xmlns="" id="{440FC30E-B54A-4DA8-BA97-D2B2123AF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920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3" name="Line 11">
              <a:extLst>
                <a:ext uri="{FF2B5EF4-FFF2-40B4-BE49-F238E27FC236}">
                  <a16:creationId xmlns:a16="http://schemas.microsoft.com/office/drawing/2014/main" xmlns="" id="{BBA2CDB3-88B3-42CE-97A9-2F3366A5C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112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12">
              <a:extLst>
                <a:ext uri="{FF2B5EF4-FFF2-40B4-BE49-F238E27FC236}">
                  <a16:creationId xmlns:a16="http://schemas.microsoft.com/office/drawing/2014/main" xmlns="" id="{0AE505E0-7AF4-4115-81E1-E8D2B6F58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304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13">
              <a:extLst>
                <a:ext uri="{FF2B5EF4-FFF2-40B4-BE49-F238E27FC236}">
                  <a16:creationId xmlns:a16="http://schemas.microsoft.com/office/drawing/2014/main" xmlns="" id="{33707A82-B77E-41FC-86C0-2223760BB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496"/>
              <a:ext cx="86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14">
              <a:extLst>
                <a:ext uri="{FF2B5EF4-FFF2-40B4-BE49-F238E27FC236}">
                  <a16:creationId xmlns:a16="http://schemas.microsoft.com/office/drawing/2014/main" xmlns="" id="{4DD2987A-64EA-46F0-BC8F-61FB1AFB0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88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15">
              <a:extLst>
                <a:ext uri="{FF2B5EF4-FFF2-40B4-BE49-F238E27FC236}">
                  <a16:creationId xmlns:a16="http://schemas.microsoft.com/office/drawing/2014/main" xmlns="" id="{B46CA183-690F-4960-8E1C-8A63192C9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880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8" name="Line 16">
              <a:extLst>
                <a:ext uri="{FF2B5EF4-FFF2-40B4-BE49-F238E27FC236}">
                  <a16:creationId xmlns:a16="http://schemas.microsoft.com/office/drawing/2014/main" xmlns="" id="{A54A2015-1203-4377-8720-7F7C113EC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72"/>
              <a:ext cx="91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37" name="Group 17">
            <a:extLst>
              <a:ext uri="{FF2B5EF4-FFF2-40B4-BE49-F238E27FC236}">
                <a16:creationId xmlns:a16="http://schemas.microsoft.com/office/drawing/2014/main" xmlns="" id="{5F2D2F42-E0D5-4EBE-9A52-0181C62ED11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895600"/>
            <a:ext cx="3352800" cy="914400"/>
            <a:chOff x="1776" y="1824"/>
            <a:chExt cx="2112" cy="576"/>
          </a:xfrm>
        </p:grpSpPr>
        <p:sp>
          <p:nvSpPr>
            <p:cNvPr id="68634" name="Line 18">
              <a:extLst>
                <a:ext uri="{FF2B5EF4-FFF2-40B4-BE49-F238E27FC236}">
                  <a16:creationId xmlns:a16="http://schemas.microsoft.com/office/drawing/2014/main" xmlns="" id="{500DC0E4-9A81-4617-BF0C-422D820BA1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24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19">
              <a:extLst>
                <a:ext uri="{FF2B5EF4-FFF2-40B4-BE49-F238E27FC236}">
                  <a16:creationId xmlns:a16="http://schemas.microsoft.com/office/drawing/2014/main" xmlns="" id="{7C67E00F-E8C9-4658-BCD7-823810CA13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016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20">
              <a:extLst>
                <a:ext uri="{FF2B5EF4-FFF2-40B4-BE49-F238E27FC236}">
                  <a16:creationId xmlns:a16="http://schemas.microsoft.com/office/drawing/2014/main" xmlns="" id="{0E5E47AB-671A-4963-A19B-6B29D1673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208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21">
              <a:extLst>
                <a:ext uri="{FF2B5EF4-FFF2-40B4-BE49-F238E27FC236}">
                  <a16:creationId xmlns:a16="http://schemas.microsoft.com/office/drawing/2014/main" xmlns="" id="{43913985-867E-4D8A-BD3E-C28457924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42" name="Group 22">
            <a:extLst>
              <a:ext uri="{FF2B5EF4-FFF2-40B4-BE49-F238E27FC236}">
                <a16:creationId xmlns:a16="http://schemas.microsoft.com/office/drawing/2014/main" xmlns="" id="{76BCE6E0-01FE-418C-BED8-AE618735438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590800"/>
            <a:ext cx="3352800" cy="914400"/>
            <a:chOff x="3504" y="1632"/>
            <a:chExt cx="2112" cy="576"/>
          </a:xfrm>
        </p:grpSpPr>
        <p:sp>
          <p:nvSpPr>
            <p:cNvPr id="68630" name="Line 23">
              <a:extLst>
                <a:ext uri="{FF2B5EF4-FFF2-40B4-BE49-F238E27FC236}">
                  <a16:creationId xmlns:a16="http://schemas.microsoft.com/office/drawing/2014/main" xmlns="" id="{EBCA5D8F-23A7-450E-81FA-B54DC30A9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208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24">
              <a:extLst>
                <a:ext uri="{FF2B5EF4-FFF2-40B4-BE49-F238E27FC236}">
                  <a16:creationId xmlns:a16="http://schemas.microsoft.com/office/drawing/2014/main" xmlns="" id="{412A2843-70D6-4071-B24C-17512F26B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016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25">
              <a:extLst>
                <a:ext uri="{FF2B5EF4-FFF2-40B4-BE49-F238E27FC236}">
                  <a16:creationId xmlns:a16="http://schemas.microsoft.com/office/drawing/2014/main" xmlns="" id="{6ECF83C0-39F7-4860-ACB0-31DD52627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26">
              <a:extLst>
                <a:ext uri="{FF2B5EF4-FFF2-40B4-BE49-F238E27FC236}">
                  <a16:creationId xmlns:a16="http://schemas.microsoft.com/office/drawing/2014/main" xmlns="" id="{4F755F97-94A3-40B5-94EA-AA1477646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632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47" name="Group 27">
            <a:extLst>
              <a:ext uri="{FF2B5EF4-FFF2-40B4-BE49-F238E27FC236}">
                <a16:creationId xmlns:a16="http://schemas.microsoft.com/office/drawing/2014/main" xmlns="" id="{3E825F89-BB2B-4D2C-83D4-96E335E4631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200400"/>
            <a:ext cx="3352800" cy="914400"/>
            <a:chOff x="96" y="2016"/>
            <a:chExt cx="2112" cy="576"/>
          </a:xfrm>
        </p:grpSpPr>
        <p:sp>
          <p:nvSpPr>
            <p:cNvPr id="68626" name="Line 28">
              <a:extLst>
                <a:ext uri="{FF2B5EF4-FFF2-40B4-BE49-F238E27FC236}">
                  <a16:creationId xmlns:a16="http://schemas.microsoft.com/office/drawing/2014/main" xmlns="" id="{AA6DD899-409D-436B-B4C3-344B29D96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2592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Line 29">
              <a:extLst>
                <a:ext uri="{FF2B5EF4-FFF2-40B4-BE49-F238E27FC236}">
                  <a16:creationId xmlns:a16="http://schemas.microsoft.com/office/drawing/2014/main" xmlns="" id="{FD153301-3F22-4B3E-B85D-941C3B46F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400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Line 30">
              <a:extLst>
                <a:ext uri="{FF2B5EF4-FFF2-40B4-BE49-F238E27FC236}">
                  <a16:creationId xmlns:a16="http://schemas.microsoft.com/office/drawing/2014/main" xmlns="" id="{B7A22BE0-B332-4BFF-9430-1247582F7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208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9" name="Line 31">
              <a:extLst>
                <a:ext uri="{FF2B5EF4-FFF2-40B4-BE49-F238E27FC236}">
                  <a16:creationId xmlns:a16="http://schemas.microsoft.com/office/drawing/2014/main" xmlns="" id="{802D8C2B-ED83-4D69-A1AF-5FF2021D8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16"/>
              <a:ext cx="864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52" name="Group 32">
            <a:extLst>
              <a:ext uri="{FF2B5EF4-FFF2-40B4-BE49-F238E27FC236}">
                <a16:creationId xmlns:a16="http://schemas.microsoft.com/office/drawing/2014/main" xmlns="" id="{2554235A-A548-4821-9272-6CA0EB1FF56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0"/>
            <a:ext cx="1295400" cy="1828800"/>
            <a:chOff x="4080" y="1920"/>
            <a:chExt cx="816" cy="1152"/>
          </a:xfrm>
        </p:grpSpPr>
        <p:sp>
          <p:nvSpPr>
            <p:cNvPr id="68624" name="Line 33">
              <a:extLst>
                <a:ext uri="{FF2B5EF4-FFF2-40B4-BE49-F238E27FC236}">
                  <a16:creationId xmlns:a16="http://schemas.microsoft.com/office/drawing/2014/main" xmlns="" id="{DDF62BE0-10CD-4C80-B6A3-95214D6AA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920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34">
              <a:extLst>
                <a:ext uri="{FF2B5EF4-FFF2-40B4-BE49-F238E27FC236}">
                  <a16:creationId xmlns:a16="http://schemas.microsoft.com/office/drawing/2014/main" xmlns="" id="{5CC3F450-8630-4EB4-B688-5457CB20A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496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55" name="Group 35">
            <a:extLst>
              <a:ext uri="{FF2B5EF4-FFF2-40B4-BE49-F238E27FC236}">
                <a16:creationId xmlns:a16="http://schemas.microsoft.com/office/drawing/2014/main" xmlns="" id="{B32195DB-EAF0-438C-822F-0F4F9433380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81200"/>
            <a:ext cx="1295400" cy="1828800"/>
            <a:chOff x="960" y="1248"/>
            <a:chExt cx="816" cy="1152"/>
          </a:xfrm>
        </p:grpSpPr>
        <p:sp>
          <p:nvSpPr>
            <p:cNvPr id="68622" name="Line 36">
              <a:extLst>
                <a:ext uri="{FF2B5EF4-FFF2-40B4-BE49-F238E27FC236}">
                  <a16:creationId xmlns:a16="http://schemas.microsoft.com/office/drawing/2014/main" xmlns="" id="{6D8E740A-E471-449A-BBC0-9220C0503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0" y="1248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37">
              <a:extLst>
                <a:ext uri="{FF2B5EF4-FFF2-40B4-BE49-F238E27FC236}">
                  <a16:creationId xmlns:a16="http://schemas.microsoft.com/office/drawing/2014/main" xmlns="" id="{402F48DF-0D4A-4009-8BAA-8830543D3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1824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2358" name="Group 38">
            <a:extLst>
              <a:ext uri="{FF2B5EF4-FFF2-40B4-BE49-F238E27FC236}">
                <a16:creationId xmlns:a16="http://schemas.microsoft.com/office/drawing/2014/main" xmlns="" id="{79D94F8F-52A6-4963-84F0-27DDEB97EC9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0"/>
            <a:ext cx="3810000" cy="4191000"/>
            <a:chOff x="1728" y="912"/>
            <a:chExt cx="2400" cy="2640"/>
          </a:xfrm>
        </p:grpSpPr>
        <p:sp>
          <p:nvSpPr>
            <p:cNvPr id="68619" name="Line 39">
              <a:extLst>
                <a:ext uri="{FF2B5EF4-FFF2-40B4-BE49-F238E27FC236}">
                  <a16:creationId xmlns:a16="http://schemas.microsoft.com/office/drawing/2014/main" xmlns="" id="{DD5E3003-6CF9-40E5-BA6C-F4B0DAB8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912"/>
              <a:ext cx="0" cy="264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40">
              <a:extLst>
                <a:ext uri="{FF2B5EF4-FFF2-40B4-BE49-F238E27FC236}">
                  <a16:creationId xmlns:a16="http://schemas.microsoft.com/office/drawing/2014/main" xmlns="" id="{E816AEEF-8754-42B8-9465-7F31291D1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912"/>
              <a:ext cx="0" cy="264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Text Box 41">
              <a:extLst>
                <a:ext uri="{FF2B5EF4-FFF2-40B4-BE49-F238E27FC236}">
                  <a16:creationId xmlns:a16="http://schemas.microsoft.com/office/drawing/2014/main" xmlns="" id="{1EC3538D-289A-477E-9F29-3B12D107A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1005"/>
              <a:ext cx="14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0" i="0">
                  <a:solidFill>
                    <a:srgbClr val="FF9900"/>
                  </a:solidFill>
                  <a:latin typeface="Arial Unicode MS" pitchFamily="34" charset="-122"/>
                </a:rPr>
                <a:t>repeat 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10CFEB11-3ECE-4EF9-B85A-2FB9A6F8B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latin typeface="Arial" panose="020B0604020202020204" pitchFamily="34" charset="0"/>
              </a:rPr>
              <a:t>Repeats, Errors and Read Lengths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2820777C-0B59-40E1-98A9-A9BD8BA99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Repeats shorter than read length are 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Repeats with more base pair differences than sequencing error rate are OK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make a smaller portion of the genome </a:t>
            </a:r>
            <a:r>
              <a:rPr lang="en-US" altLang="en-US" b="1">
                <a:solidFill>
                  <a:srgbClr val="A50021"/>
                </a:solidFill>
              </a:rPr>
              <a:t>appear</a:t>
            </a:r>
            <a:r>
              <a:rPr lang="en-US" altLang="en-US"/>
              <a:t> repetitive, try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Increase read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Decrease sequencing error rate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669A91A2-A508-4E70-98E5-502144E98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 Correction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B4B92181-BDCE-4D56-B3C2-79CCBCB6D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>
                <a:solidFill>
                  <a:srgbClr val="A50021"/>
                </a:solidFill>
              </a:rPr>
              <a:t>Role of error correction: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Discards ~90% of single-letter sequencing errors</a:t>
            </a:r>
          </a:p>
          <a:p>
            <a:pPr eaLnBrk="1" hangingPunct="1">
              <a:buFontTx/>
              <a:buNone/>
            </a:pPr>
            <a:r>
              <a:rPr lang="en-US" altLang="en-US"/>
              <a:t>		decreases error rate </a:t>
            </a:r>
          </a:p>
          <a:p>
            <a:pPr eaLnBrk="1" hangingPunct="1">
              <a:buFontTx/>
              <a:buNone/>
            </a:pPr>
            <a:r>
              <a:rPr lang="en-US" altLang="en-US"/>
              <a:t>		</a:t>
            </a:r>
            <a:r>
              <a:rPr lang="en-US" altLang="en-US">
                <a:sym typeface="Symbol" panose="05050102010706020507" pitchFamily="18" charset="2"/>
              </a:rPr>
              <a:t> decreases effective repeat content </a:t>
            </a:r>
          </a:p>
          <a:p>
            <a:pPr eaLnBrk="1" hangingPunct="1">
              <a:buFontTx/>
              <a:buNone/>
            </a:pPr>
            <a:r>
              <a:rPr lang="en-US" altLang="en-US">
                <a:sym typeface="Symbol" panose="05050102010706020507" pitchFamily="18" charset="2"/>
              </a:rPr>
              <a:t>		 increases contig length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A2F8CDD3-1603-4B4A-BE55-A7E82D010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/>
              <a:t>Merge Reads into Contigs</a:t>
            </a:r>
            <a:r>
              <a:rPr lang="en-US" altLang="en-US" sz="2600"/>
              <a:t> (cont’d)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xmlns="" id="{384E8BCC-B7A6-47F8-A3CB-1C571FA3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5268913"/>
            <a:ext cx="6157913" cy="9906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Ignore non-maximal reads</a:t>
            </a:r>
          </a:p>
          <a:p>
            <a:pPr eaLnBrk="1" hangingPunct="1"/>
            <a:r>
              <a:rPr lang="en-US" altLang="en-US" sz="2400"/>
              <a:t>Merge only maximal reads into contigs</a:t>
            </a:r>
          </a:p>
        </p:txBody>
      </p:sp>
      <p:sp>
        <p:nvSpPr>
          <p:cNvPr id="315397" name="Line 5">
            <a:extLst>
              <a:ext uri="{FF2B5EF4-FFF2-40B4-BE49-F238E27FC236}">
                <a16:creationId xmlns:a16="http://schemas.microsoft.com/office/drawing/2014/main" xmlns="" id="{E5953BA1-93E2-4D12-A186-34B5A2659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1313" y="3294063"/>
            <a:ext cx="22653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5398" name="Group 6">
            <a:extLst>
              <a:ext uri="{FF2B5EF4-FFF2-40B4-BE49-F238E27FC236}">
                <a16:creationId xmlns:a16="http://schemas.microsoft.com/office/drawing/2014/main" xmlns="" id="{9FC430E9-A60B-4583-9B44-7AFB17C2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295400"/>
            <a:ext cx="2644775" cy="4038600"/>
            <a:chOff x="1846" y="852"/>
            <a:chExt cx="1696" cy="2640"/>
          </a:xfrm>
        </p:grpSpPr>
        <p:grpSp>
          <p:nvGrpSpPr>
            <p:cNvPr id="71703" name="Group 7">
              <a:extLst>
                <a:ext uri="{FF2B5EF4-FFF2-40B4-BE49-F238E27FC236}">
                  <a16:creationId xmlns:a16="http://schemas.microsoft.com/office/drawing/2014/main" xmlns="" id="{9B32AD79-D8C6-4C79-8DFC-837BFCF34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6" y="852"/>
              <a:ext cx="1696" cy="2640"/>
              <a:chOff x="1846" y="852"/>
              <a:chExt cx="1696" cy="2640"/>
            </a:xfrm>
          </p:grpSpPr>
          <p:sp>
            <p:nvSpPr>
              <p:cNvPr id="71705" name="Line 8">
                <a:extLst>
                  <a:ext uri="{FF2B5EF4-FFF2-40B4-BE49-F238E27FC236}">
                    <a16:creationId xmlns:a16="http://schemas.microsoft.com/office/drawing/2014/main" xmlns="" id="{2AB4D987-7A34-47C1-91A1-C1374EA43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852"/>
                <a:ext cx="0" cy="2640"/>
              </a:xfrm>
              <a:prstGeom prst="line">
                <a:avLst/>
              </a:prstGeom>
              <a:noFill/>
              <a:ln w="9525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06" name="Line 9">
                <a:extLst>
                  <a:ext uri="{FF2B5EF4-FFF2-40B4-BE49-F238E27FC236}">
                    <a16:creationId xmlns:a16="http://schemas.microsoft.com/office/drawing/2014/main" xmlns="" id="{D4D8EB41-527F-4282-B2AB-FAB431ABC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2" y="852"/>
                <a:ext cx="0" cy="2640"/>
              </a:xfrm>
              <a:prstGeom prst="line">
                <a:avLst/>
              </a:prstGeom>
              <a:noFill/>
              <a:ln w="9525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04" name="Text Box 10">
              <a:extLst>
                <a:ext uri="{FF2B5EF4-FFF2-40B4-BE49-F238E27FC236}">
                  <a16:creationId xmlns:a16="http://schemas.microsoft.com/office/drawing/2014/main" xmlns="" id="{523C59CC-1B92-4E21-9AD7-91EC5157C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" y="997"/>
              <a:ext cx="1079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0" i="0">
                  <a:solidFill>
                    <a:srgbClr val="FF9900"/>
                  </a:solidFill>
                  <a:latin typeface="Arial Unicode MS" pitchFamily="34" charset="-122"/>
                </a:rPr>
                <a:t>repeat region</a:t>
              </a:r>
            </a:p>
          </p:txBody>
        </p:sp>
      </p:grpSp>
      <p:grpSp>
        <p:nvGrpSpPr>
          <p:cNvPr id="71686" name="Group 11">
            <a:extLst>
              <a:ext uri="{FF2B5EF4-FFF2-40B4-BE49-F238E27FC236}">
                <a16:creationId xmlns:a16="http://schemas.microsoft.com/office/drawing/2014/main" xmlns="" id="{925DA1D6-A78B-47D3-A22C-B9BD16A7FC78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2365375"/>
            <a:ext cx="7205662" cy="666750"/>
            <a:chOff x="837" y="1622"/>
            <a:chExt cx="4539" cy="420"/>
          </a:xfrm>
        </p:grpSpPr>
        <p:sp>
          <p:nvSpPr>
            <p:cNvPr id="71699" name="Line 12">
              <a:extLst>
                <a:ext uri="{FF2B5EF4-FFF2-40B4-BE49-F238E27FC236}">
                  <a16:creationId xmlns:a16="http://schemas.microsoft.com/office/drawing/2014/main" xmlns="" id="{074F9820-18E2-43D3-8F80-90758E175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3" y="2042"/>
              <a:ext cx="235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0" name="Line 13">
              <a:extLst>
                <a:ext uri="{FF2B5EF4-FFF2-40B4-BE49-F238E27FC236}">
                  <a16:creationId xmlns:a16="http://schemas.microsoft.com/office/drawing/2014/main" xmlns="" id="{59CBE6DC-36E5-4C47-B195-CDD1946BE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64"/>
              <a:ext cx="248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1" name="Line 14">
              <a:extLst>
                <a:ext uri="{FF2B5EF4-FFF2-40B4-BE49-F238E27FC236}">
                  <a16:creationId xmlns:a16="http://schemas.microsoft.com/office/drawing/2014/main" xmlns="" id="{61F57A23-0250-43FA-AE42-3C011B421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" y="1622"/>
              <a:ext cx="2487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Line 15">
              <a:extLst>
                <a:ext uri="{FF2B5EF4-FFF2-40B4-BE49-F238E27FC236}">
                  <a16:creationId xmlns:a16="http://schemas.microsoft.com/office/drawing/2014/main" xmlns="" id="{25A3E5E4-BB29-4649-9D5A-8DDBED9FC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4" y="1891"/>
              <a:ext cx="2478" cy="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87" name="Group 16">
            <a:extLst>
              <a:ext uri="{FF2B5EF4-FFF2-40B4-BE49-F238E27FC236}">
                <a16:creationId xmlns:a16="http://schemas.microsoft.com/office/drawing/2014/main" xmlns="" id="{7979150E-39E3-4D36-81A1-5FFAD059908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92513"/>
            <a:ext cx="8320088" cy="873125"/>
            <a:chOff x="436" y="2395"/>
            <a:chExt cx="5241" cy="550"/>
          </a:xfrm>
        </p:grpSpPr>
        <p:sp>
          <p:nvSpPr>
            <p:cNvPr id="71694" name="Line 17">
              <a:extLst>
                <a:ext uri="{FF2B5EF4-FFF2-40B4-BE49-F238E27FC236}">
                  <a16:creationId xmlns:a16="http://schemas.microsoft.com/office/drawing/2014/main" xmlns="" id="{A9018C83-198C-4C71-AEEA-A2AE1FCA9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2395"/>
              <a:ext cx="255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5" name="Line 18">
              <a:extLst>
                <a:ext uri="{FF2B5EF4-FFF2-40B4-BE49-F238E27FC236}">
                  <a16:creationId xmlns:a16="http://schemas.microsoft.com/office/drawing/2014/main" xmlns="" id="{0D8A7511-BE52-4262-B119-0510B05ED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7" y="2656"/>
              <a:ext cx="255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6" name="Line 19">
              <a:extLst>
                <a:ext uri="{FF2B5EF4-FFF2-40B4-BE49-F238E27FC236}">
                  <a16:creationId xmlns:a16="http://schemas.microsoft.com/office/drawing/2014/main" xmlns="" id="{AA153D98-FC55-42EC-8FF8-97BF0924B4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945"/>
              <a:ext cx="255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7" name="Line 20">
              <a:extLst>
                <a:ext uri="{FF2B5EF4-FFF2-40B4-BE49-F238E27FC236}">
                  <a16:creationId xmlns:a16="http://schemas.microsoft.com/office/drawing/2014/main" xmlns="" id="{4DC20C2C-E592-4D33-9DFA-B13C2C355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7" y="2537"/>
              <a:ext cx="27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21">
              <a:extLst>
                <a:ext uri="{FF2B5EF4-FFF2-40B4-BE49-F238E27FC236}">
                  <a16:creationId xmlns:a16="http://schemas.microsoft.com/office/drawing/2014/main" xmlns="" id="{F140BABA-7A10-4C2C-937A-09E8102D2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807"/>
              <a:ext cx="27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414" name="Group 22">
            <a:extLst>
              <a:ext uri="{FF2B5EF4-FFF2-40B4-BE49-F238E27FC236}">
                <a16:creationId xmlns:a16="http://schemas.microsoft.com/office/drawing/2014/main" xmlns="" id="{56195B0A-2012-4BE9-AA39-21150FE6A96C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2381250"/>
            <a:ext cx="1295400" cy="1828800"/>
            <a:chOff x="4080" y="1920"/>
            <a:chExt cx="816" cy="1152"/>
          </a:xfrm>
        </p:grpSpPr>
        <p:sp>
          <p:nvSpPr>
            <p:cNvPr id="71692" name="Line 23">
              <a:extLst>
                <a:ext uri="{FF2B5EF4-FFF2-40B4-BE49-F238E27FC236}">
                  <a16:creationId xmlns:a16="http://schemas.microsoft.com/office/drawing/2014/main" xmlns="" id="{2CE02007-490A-45ED-9B73-A4F2DB401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1920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24">
              <a:extLst>
                <a:ext uri="{FF2B5EF4-FFF2-40B4-BE49-F238E27FC236}">
                  <a16:creationId xmlns:a16="http://schemas.microsoft.com/office/drawing/2014/main" xmlns="" id="{21AD6BEF-E225-4E2A-AD58-20B85F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496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417" name="Group 25">
            <a:extLst>
              <a:ext uri="{FF2B5EF4-FFF2-40B4-BE49-F238E27FC236}">
                <a16:creationId xmlns:a16="http://schemas.microsoft.com/office/drawing/2014/main" xmlns="" id="{24F788B8-09A8-472A-9401-CE0FB0E14D6D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2359025"/>
            <a:ext cx="1295400" cy="1828800"/>
            <a:chOff x="960" y="1248"/>
            <a:chExt cx="816" cy="1152"/>
          </a:xfrm>
        </p:grpSpPr>
        <p:sp>
          <p:nvSpPr>
            <p:cNvPr id="71690" name="Line 26">
              <a:extLst>
                <a:ext uri="{FF2B5EF4-FFF2-40B4-BE49-F238E27FC236}">
                  <a16:creationId xmlns:a16="http://schemas.microsoft.com/office/drawing/2014/main" xmlns="" id="{D15783ED-2F43-4B1D-A1CB-B7128FCDA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0" y="1248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27">
              <a:extLst>
                <a:ext uri="{FF2B5EF4-FFF2-40B4-BE49-F238E27FC236}">
                  <a16:creationId xmlns:a16="http://schemas.microsoft.com/office/drawing/2014/main" xmlns="" id="{55F3D745-1169-4A48-A9D9-1FC67552B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1824"/>
              <a:ext cx="816" cy="576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068D9DDC-A245-457F-BB91-241AF1F53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Merge Reads into Contigs</a:t>
            </a:r>
            <a:r>
              <a:rPr lang="en-US" altLang="en-US" sz="2600"/>
              <a:t> (cont’d)</a:t>
            </a:r>
          </a:p>
        </p:txBody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xmlns="" id="{DD2A1970-B0CE-465F-81CD-DE811BEE1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2200"/>
              <a:t>Ignore “hanging” reads, when detecting repeat boundaries</a:t>
            </a:r>
          </a:p>
        </p:txBody>
      </p:sp>
      <p:sp>
        <p:nvSpPr>
          <p:cNvPr id="72708" name="Line 5">
            <a:extLst>
              <a:ext uri="{FF2B5EF4-FFF2-40B4-BE49-F238E27FC236}">
                <a16:creationId xmlns:a16="http://schemas.microsoft.com/office/drawing/2014/main" xmlns="" id="{98406A9B-E51F-4EC6-9979-42CF910FC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3111500"/>
            <a:ext cx="40497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2" name="Line 6">
            <a:extLst>
              <a:ext uri="{FF2B5EF4-FFF2-40B4-BE49-F238E27FC236}">
                <a16:creationId xmlns:a16="http://schemas.microsoft.com/office/drawing/2014/main" xmlns="" id="{CDBA8331-390C-4213-B989-815C6ECC7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025" y="3887788"/>
            <a:ext cx="40497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3" name="Line 7">
            <a:extLst>
              <a:ext uri="{FF2B5EF4-FFF2-40B4-BE49-F238E27FC236}">
                <a16:creationId xmlns:a16="http://schemas.microsoft.com/office/drawing/2014/main" xmlns="" id="{F06110BB-6331-4727-A62F-E2AEA246E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688" y="4316413"/>
            <a:ext cx="40497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8">
            <a:extLst>
              <a:ext uri="{FF2B5EF4-FFF2-40B4-BE49-F238E27FC236}">
                <a16:creationId xmlns:a16="http://schemas.microsoft.com/office/drawing/2014/main" xmlns="" id="{44D052B1-F22F-4DB5-8FEF-9D1E7D861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3481388"/>
            <a:ext cx="43116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5" name="Line 9">
            <a:extLst>
              <a:ext uri="{FF2B5EF4-FFF2-40B4-BE49-F238E27FC236}">
                <a16:creationId xmlns:a16="http://schemas.microsoft.com/office/drawing/2014/main" xmlns="" id="{38B855E6-EF09-4C08-8801-2D5073841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4737100"/>
            <a:ext cx="43116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6426" name="Group 10">
            <a:extLst>
              <a:ext uri="{FF2B5EF4-FFF2-40B4-BE49-F238E27FC236}">
                <a16:creationId xmlns:a16="http://schemas.microsoft.com/office/drawing/2014/main" xmlns="" id="{7804438E-3694-4F0E-84CB-39ED99C4A887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2974975"/>
            <a:ext cx="211137" cy="238125"/>
            <a:chOff x="3511" y="1778"/>
            <a:chExt cx="133" cy="150"/>
          </a:xfrm>
        </p:grpSpPr>
        <p:sp>
          <p:nvSpPr>
            <p:cNvPr id="72724" name="Line 11">
              <a:extLst>
                <a:ext uri="{FF2B5EF4-FFF2-40B4-BE49-F238E27FC236}">
                  <a16:creationId xmlns:a16="http://schemas.microsoft.com/office/drawing/2014/main" xmlns="" id="{529977D5-5DD5-4218-898B-1CF31D7D3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" y="1782"/>
              <a:ext cx="128" cy="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12">
              <a:extLst>
                <a:ext uri="{FF2B5EF4-FFF2-40B4-BE49-F238E27FC236}">
                  <a16:creationId xmlns:a16="http://schemas.microsoft.com/office/drawing/2014/main" xmlns="" id="{AA01C957-9105-43C0-B3F7-901DCD5A4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6" y="1778"/>
              <a:ext cx="128" cy="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4" name="Line 13">
            <a:extLst>
              <a:ext uri="{FF2B5EF4-FFF2-40B4-BE49-F238E27FC236}">
                <a16:creationId xmlns:a16="http://schemas.microsoft.com/office/drawing/2014/main" xmlns="" id="{2005A308-AF3D-42D3-8C5A-4157F26E3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1375" y="2517775"/>
            <a:ext cx="1117600" cy="465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Text Box 14">
            <a:extLst>
              <a:ext uri="{FF2B5EF4-FFF2-40B4-BE49-F238E27FC236}">
                <a16:creationId xmlns:a16="http://schemas.microsoft.com/office/drawing/2014/main" xmlns="" id="{EC998ACD-F391-4C04-B014-CA1B46E7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1706563"/>
            <a:ext cx="1844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sequencing error</a:t>
            </a:r>
          </a:p>
        </p:txBody>
      </p:sp>
      <p:grpSp>
        <p:nvGrpSpPr>
          <p:cNvPr id="316431" name="Group 15">
            <a:extLst>
              <a:ext uri="{FF2B5EF4-FFF2-40B4-BE49-F238E27FC236}">
                <a16:creationId xmlns:a16="http://schemas.microsoft.com/office/drawing/2014/main" xmlns="" id="{DCEE308F-92CF-4752-B0D0-DBDEB25A922F}"/>
              </a:ext>
            </a:extLst>
          </p:cNvPr>
          <p:cNvGrpSpPr>
            <a:grpSpLocks/>
          </p:cNvGrpSpPr>
          <p:nvPr/>
        </p:nvGrpSpPr>
        <p:grpSpPr bwMode="auto">
          <a:xfrm>
            <a:off x="2290763" y="1636713"/>
            <a:ext cx="4713287" cy="3754437"/>
            <a:chOff x="1443" y="935"/>
            <a:chExt cx="2969" cy="2365"/>
          </a:xfrm>
        </p:grpSpPr>
        <p:grpSp>
          <p:nvGrpSpPr>
            <p:cNvPr id="72719" name="Group 16">
              <a:extLst>
                <a:ext uri="{FF2B5EF4-FFF2-40B4-BE49-F238E27FC236}">
                  <a16:creationId xmlns:a16="http://schemas.microsoft.com/office/drawing/2014/main" xmlns="" id="{4FDF8F0B-5863-4DA1-A102-9400D1C95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3" y="935"/>
              <a:ext cx="1989" cy="2365"/>
              <a:chOff x="1443" y="935"/>
              <a:chExt cx="1989" cy="2365"/>
            </a:xfrm>
          </p:grpSpPr>
          <p:sp>
            <p:nvSpPr>
              <p:cNvPr id="72722" name="Line 17">
                <a:extLst>
                  <a:ext uri="{FF2B5EF4-FFF2-40B4-BE49-F238E27FC236}">
                    <a16:creationId xmlns:a16="http://schemas.microsoft.com/office/drawing/2014/main" xmlns="" id="{F2F7597E-AA18-4A94-821E-C44BC6568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2" y="935"/>
                <a:ext cx="0" cy="236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3" name="Text Box 18">
                <a:extLst>
                  <a:ext uri="{FF2B5EF4-FFF2-40B4-BE49-F238E27FC236}">
                    <a16:creationId xmlns:a16="http://schemas.microsoft.com/office/drawing/2014/main" xmlns="" id="{5B79B827-653E-449A-9C43-7584D2E45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3" y="1244"/>
                <a:ext cx="1555" cy="256"/>
              </a:xfrm>
              <a:prstGeom prst="rect">
                <a:avLst/>
              </a:prstGeom>
              <a:noFill/>
              <a:ln w="9525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0" i="0">
                    <a:solidFill>
                      <a:srgbClr val="003366"/>
                    </a:solidFill>
                    <a:latin typeface="Arial Unicode MS" pitchFamily="34" charset="-122"/>
                  </a:rPr>
                  <a:t>repeat boundary???</a:t>
                </a:r>
              </a:p>
            </p:txBody>
          </p:sp>
        </p:grpSp>
        <p:sp>
          <p:nvSpPr>
            <p:cNvPr id="72720" name="Line 19">
              <a:extLst>
                <a:ext uri="{FF2B5EF4-FFF2-40B4-BE49-F238E27FC236}">
                  <a16:creationId xmlns:a16="http://schemas.microsoft.com/office/drawing/2014/main" xmlns="" id="{78B1A870-DA64-4961-A26D-5DCDAD715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3" y="1897"/>
              <a:ext cx="670" cy="20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20">
              <a:extLst>
                <a:ext uri="{FF2B5EF4-FFF2-40B4-BE49-F238E27FC236}">
                  <a16:creationId xmlns:a16="http://schemas.microsoft.com/office/drawing/2014/main" xmlns="" id="{34E67856-5945-46FE-96F2-895E154FB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2098"/>
              <a:ext cx="1081" cy="402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7" name="Text Box 21">
            <a:extLst>
              <a:ext uri="{FF2B5EF4-FFF2-40B4-BE49-F238E27FC236}">
                <a16:creationId xmlns:a16="http://schemas.microsoft.com/office/drawing/2014/main" xmlns="" id="{770DD385-9F93-40B2-82A7-DCACE7EF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7225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b</a:t>
            </a:r>
          </a:p>
        </p:txBody>
      </p:sp>
      <p:sp>
        <p:nvSpPr>
          <p:cNvPr id="72718" name="Text Box 22">
            <a:extLst>
              <a:ext uri="{FF2B5EF4-FFF2-40B4-BE49-F238E27FC236}">
                <a16:creationId xmlns:a16="http://schemas.microsoft.com/office/drawing/2014/main" xmlns="" id="{3C3123FF-EAB1-479E-810A-C8EA4643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1210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6CF56621-2581-47D4-A22E-4AED490C1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Beginning of Graph Theory in Biology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44DC3932-1A61-4EE7-BCB9-59888DBF8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u="sng" dirty="0" err="1"/>
              <a:t>Benzer’s</a:t>
            </a:r>
            <a:r>
              <a:rPr lang="en-US" altLang="en-US" sz="3200" b="1" u="sng" dirty="0"/>
              <a:t> work</a:t>
            </a:r>
          </a:p>
          <a:p>
            <a:pPr eaLnBrk="1" hangingPunct="1"/>
            <a:r>
              <a:rPr lang="en-US" altLang="en-US" sz="2800" dirty="0"/>
              <a:t>Developed deletion mapping</a:t>
            </a:r>
          </a:p>
          <a:p>
            <a:pPr eaLnBrk="1" hangingPunct="1"/>
            <a:r>
              <a:rPr lang="en-US" altLang="en-US" sz="2800" dirty="0"/>
              <a:t>“Proved” linearity of genomes</a:t>
            </a:r>
          </a:p>
          <a:p>
            <a:pPr eaLnBrk="1" hangingPunct="1"/>
            <a:r>
              <a:rPr lang="en-US" altLang="en-US" sz="2800" dirty="0"/>
              <a:t>Demonstrated internal structure of the genome</a:t>
            </a:r>
          </a:p>
        </p:txBody>
      </p:sp>
      <p:grpSp>
        <p:nvGrpSpPr>
          <p:cNvPr id="9220" name="Group 4">
            <a:extLst>
              <a:ext uri="{FF2B5EF4-FFF2-40B4-BE49-F238E27FC236}">
                <a16:creationId xmlns:a16="http://schemas.microsoft.com/office/drawing/2014/main" xmlns="" id="{A8BA4CBF-2DBF-49E4-8E3D-D0C87637AF7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600200"/>
            <a:ext cx="4495800" cy="4254500"/>
            <a:chOff x="3504" y="1104"/>
            <a:chExt cx="1968" cy="2155"/>
          </a:xfrm>
        </p:grpSpPr>
        <p:pic>
          <p:nvPicPr>
            <p:cNvPr id="9221" name="Picture 5" descr="benzer2">
              <a:extLst>
                <a:ext uri="{FF2B5EF4-FFF2-40B4-BE49-F238E27FC236}">
                  <a16:creationId xmlns:a16="http://schemas.microsoft.com/office/drawing/2014/main" xmlns="" id="{774B33BA-C891-42C6-9BF3-DC6994B9A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04"/>
              <a:ext cx="1968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2" name="Text Box 6">
              <a:extLst>
                <a:ext uri="{FF2B5EF4-FFF2-40B4-BE49-F238E27FC236}">
                  <a16:creationId xmlns:a16="http://schemas.microsoft.com/office/drawing/2014/main" xmlns="" id="{56DD99BD-8903-45F3-9500-14B1A37AC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3027"/>
              <a:ext cx="151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0"/>
                <a:t>Seymour Benzer, 1950s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E47C7E5C-6090-47F7-9EF2-7CC4CE696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Merge Reads into Contigs</a:t>
            </a:r>
            <a:r>
              <a:rPr lang="en-US" altLang="en-US" sz="2600" dirty="0"/>
              <a:t> (cont’d)</a:t>
            </a:r>
          </a:p>
        </p:txBody>
      </p:sp>
      <p:sp>
        <p:nvSpPr>
          <p:cNvPr id="73731" name="Line 4">
            <a:extLst>
              <a:ext uri="{FF2B5EF4-FFF2-40B4-BE49-F238E27FC236}">
                <a16:creationId xmlns:a16="http://schemas.microsoft.com/office/drawing/2014/main" xmlns="" id="{64FFBA73-CE5E-45E8-A113-A28132369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0625" y="2046288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Line 5">
            <a:extLst>
              <a:ext uri="{FF2B5EF4-FFF2-40B4-BE49-F238E27FC236}">
                <a16:creationId xmlns:a16="http://schemas.microsoft.com/office/drawing/2014/main" xmlns="" id="{F9F2D9AC-B69D-4E65-BBA5-F4931C609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738" y="2212975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6">
            <a:extLst>
              <a:ext uri="{FF2B5EF4-FFF2-40B4-BE49-F238E27FC236}">
                <a16:creationId xmlns:a16="http://schemas.microsoft.com/office/drawing/2014/main" xmlns="" id="{26FA3470-2C2B-4459-AFC7-9620E9E62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3725" y="2351088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4" name="Line 7">
            <a:extLst>
              <a:ext uri="{FF2B5EF4-FFF2-40B4-BE49-F238E27FC236}">
                <a16:creationId xmlns:a16="http://schemas.microsoft.com/office/drawing/2014/main" xmlns="" id="{6355E1B6-FC4B-4F97-BC1A-1B81E6B7D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2503488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8">
            <a:extLst>
              <a:ext uri="{FF2B5EF4-FFF2-40B4-BE49-F238E27FC236}">
                <a16:creationId xmlns:a16="http://schemas.microsoft.com/office/drawing/2014/main" xmlns="" id="{A81F807F-53E7-4648-913F-724334993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3650" y="2046288"/>
            <a:ext cx="20891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Line 9">
            <a:extLst>
              <a:ext uri="{FF2B5EF4-FFF2-40B4-BE49-F238E27FC236}">
                <a16:creationId xmlns:a16="http://schemas.microsoft.com/office/drawing/2014/main" xmlns="" id="{AC733A49-DFBF-4245-9026-8108A5487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1413" y="3324225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Line 10">
            <a:extLst>
              <a:ext uri="{FF2B5EF4-FFF2-40B4-BE49-F238E27FC236}">
                <a16:creationId xmlns:a16="http://schemas.microsoft.com/office/drawing/2014/main" xmlns="" id="{81699F52-152E-471D-9F8D-7A2A17D7B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3157538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8" name="Line 11">
            <a:extLst>
              <a:ext uri="{FF2B5EF4-FFF2-40B4-BE49-F238E27FC236}">
                <a16:creationId xmlns:a16="http://schemas.microsoft.com/office/drawing/2014/main" xmlns="" id="{2696BD0C-DC16-481F-92D0-405D37D92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938" y="3019425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9" name="Line 12">
            <a:extLst>
              <a:ext uri="{FF2B5EF4-FFF2-40B4-BE49-F238E27FC236}">
                <a16:creationId xmlns:a16="http://schemas.microsoft.com/office/drawing/2014/main" xmlns="" id="{5790B7EB-8B3F-41B9-B117-BEAE28090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867025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0" name="Line 13">
            <a:extLst>
              <a:ext uri="{FF2B5EF4-FFF2-40B4-BE49-F238E27FC236}">
                <a16:creationId xmlns:a16="http://schemas.microsoft.com/office/drawing/2014/main" xmlns="" id="{C5D10BE0-6AD6-4592-AC43-B723FE9F9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7463" y="3324225"/>
            <a:ext cx="19589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1" name="Line 14">
            <a:extLst>
              <a:ext uri="{FF2B5EF4-FFF2-40B4-BE49-F238E27FC236}">
                <a16:creationId xmlns:a16="http://schemas.microsoft.com/office/drawing/2014/main" xmlns="" id="{A1A3A5D5-5378-45D1-AD9C-767A749BC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3713" y="2684463"/>
            <a:ext cx="985837" cy="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55" name="Text Box 15">
            <a:extLst>
              <a:ext uri="{FF2B5EF4-FFF2-40B4-BE49-F238E27FC236}">
                <a16:creationId xmlns:a16="http://schemas.microsoft.com/office/drawing/2014/main" xmlns="" id="{CEBC7B4C-614A-4C19-9F2A-B61BD5DD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2454275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?????</a:t>
            </a:r>
          </a:p>
        </p:txBody>
      </p:sp>
      <p:sp>
        <p:nvSpPr>
          <p:cNvPr id="73743" name="Line 16">
            <a:extLst>
              <a:ext uri="{FF2B5EF4-FFF2-40B4-BE49-F238E27FC236}">
                <a16:creationId xmlns:a16="http://schemas.microsoft.com/office/drawing/2014/main" xmlns="" id="{C71AF41F-0D92-4C53-A52E-C78B1F086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3988" y="4783138"/>
            <a:ext cx="1973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7">
            <a:extLst>
              <a:ext uri="{FF2B5EF4-FFF2-40B4-BE49-F238E27FC236}">
                <a16:creationId xmlns:a16="http://schemas.microsoft.com/office/drawing/2014/main" xmlns="" id="{8D7BD01D-FB8D-4192-AD79-F08FE4627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4213" y="4616450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8">
            <a:extLst>
              <a:ext uri="{FF2B5EF4-FFF2-40B4-BE49-F238E27FC236}">
                <a16:creationId xmlns:a16="http://schemas.microsoft.com/office/drawing/2014/main" xmlns="" id="{DC29BAB8-470E-452D-98D1-199C2AFC2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4478338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9">
            <a:extLst>
              <a:ext uri="{FF2B5EF4-FFF2-40B4-BE49-F238E27FC236}">
                <a16:creationId xmlns:a16="http://schemas.microsoft.com/office/drawing/2014/main" xmlns="" id="{FD094E35-CAC9-4536-BDBD-3DCFCF728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988" y="4325938"/>
            <a:ext cx="208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20">
            <a:extLst>
              <a:ext uri="{FF2B5EF4-FFF2-40B4-BE49-F238E27FC236}">
                <a16:creationId xmlns:a16="http://schemas.microsoft.com/office/drawing/2014/main" xmlns="" id="{FC54EBA5-0E79-4C83-BD66-287E9BF98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4783138"/>
            <a:ext cx="19589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1">
            <a:extLst>
              <a:ext uri="{FF2B5EF4-FFF2-40B4-BE49-F238E27FC236}">
                <a16:creationId xmlns:a16="http://schemas.microsoft.com/office/drawing/2014/main" xmlns="" id="{75F78D60-D66C-4CA1-909E-D0738CB4E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288" y="4143375"/>
            <a:ext cx="985837" cy="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62" name="Text Box 22">
            <a:extLst>
              <a:ext uri="{FF2B5EF4-FFF2-40B4-BE49-F238E27FC236}">
                <a16:creationId xmlns:a16="http://schemas.microsoft.com/office/drawing/2014/main" xmlns="" id="{E3868E71-3DFF-442D-9D6D-39F7F507F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421798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Unambiguous</a:t>
            </a:r>
          </a:p>
        </p:txBody>
      </p:sp>
      <p:sp>
        <p:nvSpPr>
          <p:cNvPr id="73750" name="Rectangle 23">
            <a:extLst>
              <a:ext uri="{FF2B5EF4-FFF2-40B4-BE49-F238E27FC236}">
                <a16:creationId xmlns:a16="http://schemas.microsoft.com/office/drawing/2014/main" xmlns="" id="{560D6E24-1A36-4EC6-91E9-CC44DE30D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5235575"/>
            <a:ext cx="8001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200" b="0" i="0">
                <a:solidFill>
                  <a:srgbClr val="003366"/>
                </a:solidFill>
                <a:latin typeface="Arial Unicode MS" pitchFamily="34" charset="-122"/>
              </a:rPr>
              <a:t>Insert non-maximal reads whenever unambiguous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5" grpId="0" autoUpdateAnimBg="0"/>
      <p:bldP spid="31746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F43CB9F1-94FD-4982-8A4E-DE5F221CE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 Contigs into Supercontigs</a:t>
            </a:r>
          </a:p>
        </p:txBody>
      </p:sp>
      <p:sp>
        <p:nvSpPr>
          <p:cNvPr id="74755" name="Line 4">
            <a:extLst>
              <a:ext uri="{FF2B5EF4-FFF2-40B4-BE49-F238E27FC236}">
                <a16:creationId xmlns:a16="http://schemas.microsoft.com/office/drawing/2014/main" xmlns="" id="{8F2FC76F-FF13-4BA1-B54A-B136B4E16C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0386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6" name="Line 5">
            <a:extLst>
              <a:ext uri="{FF2B5EF4-FFF2-40B4-BE49-F238E27FC236}">
                <a16:creationId xmlns:a16="http://schemas.microsoft.com/office/drawing/2014/main" xmlns="" id="{9424AD14-35A2-428B-BEEB-CB82FCE05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" y="39624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7" name="Line 6">
            <a:extLst>
              <a:ext uri="{FF2B5EF4-FFF2-40B4-BE49-F238E27FC236}">
                <a16:creationId xmlns:a16="http://schemas.microsoft.com/office/drawing/2014/main" xmlns="" id="{71ECE4A0-2E2A-4805-A862-0947BB64A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" y="38862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Line 7">
            <a:extLst>
              <a:ext uri="{FF2B5EF4-FFF2-40B4-BE49-F238E27FC236}">
                <a16:creationId xmlns:a16="http://schemas.microsoft.com/office/drawing/2014/main" xmlns="" id="{8CDE50C4-2EB7-44E2-B782-F9A8D1242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" y="38100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8">
            <a:extLst>
              <a:ext uri="{FF2B5EF4-FFF2-40B4-BE49-F238E27FC236}">
                <a16:creationId xmlns:a16="http://schemas.microsoft.com/office/drawing/2014/main" xmlns="" id="{5A19631A-DAE3-40C1-9427-5E8A3DE65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37338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0" name="Line 9">
            <a:extLst>
              <a:ext uri="{FF2B5EF4-FFF2-40B4-BE49-F238E27FC236}">
                <a16:creationId xmlns:a16="http://schemas.microsoft.com/office/drawing/2014/main" xmlns="" id="{EC058CCF-FF59-4CA2-B3E4-AD2095FE0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657600"/>
            <a:ext cx="1371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1" name="Line 10">
            <a:extLst>
              <a:ext uri="{FF2B5EF4-FFF2-40B4-BE49-F238E27FC236}">
                <a16:creationId xmlns:a16="http://schemas.microsoft.com/office/drawing/2014/main" xmlns="" id="{DF105613-AF4D-439D-A6BD-5A77CE9CB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2" name="Line 11">
            <a:extLst>
              <a:ext uri="{FF2B5EF4-FFF2-40B4-BE49-F238E27FC236}">
                <a16:creationId xmlns:a16="http://schemas.microsoft.com/office/drawing/2014/main" xmlns="" id="{E6E4A755-0F8A-4F95-BCFE-E846A1339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9700" y="35052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3" name="Text Box 12">
            <a:extLst>
              <a:ext uri="{FF2B5EF4-FFF2-40B4-BE49-F238E27FC236}">
                <a16:creationId xmlns:a16="http://schemas.microsoft.com/office/drawing/2014/main" xmlns="" id="{28211959-3E5D-4F5D-9F55-444539E2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779713"/>
            <a:ext cx="2987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Too dense: Overcollapsed?</a:t>
            </a:r>
          </a:p>
        </p:txBody>
      </p:sp>
      <p:sp>
        <p:nvSpPr>
          <p:cNvPr id="74764" name="Line 13">
            <a:extLst>
              <a:ext uri="{FF2B5EF4-FFF2-40B4-BE49-F238E27FC236}">
                <a16:creationId xmlns:a16="http://schemas.microsoft.com/office/drawing/2014/main" xmlns="" id="{061FB2E2-E923-4901-BE4B-F36543347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2578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5" name="Line 14">
            <a:extLst>
              <a:ext uri="{FF2B5EF4-FFF2-40B4-BE49-F238E27FC236}">
                <a16:creationId xmlns:a16="http://schemas.microsoft.com/office/drawing/2014/main" xmlns="" id="{061CB8D0-048A-47A9-8697-10938611A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00600"/>
            <a:ext cx="1371600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6" name="Line 15">
            <a:extLst>
              <a:ext uri="{FF2B5EF4-FFF2-40B4-BE49-F238E27FC236}">
                <a16:creationId xmlns:a16="http://schemas.microsoft.com/office/drawing/2014/main" xmlns="" id="{008A159E-7033-499C-928B-EAD75571A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715000"/>
            <a:ext cx="12954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7" name="Line 16">
            <a:extLst>
              <a:ext uri="{FF2B5EF4-FFF2-40B4-BE49-F238E27FC236}">
                <a16:creationId xmlns:a16="http://schemas.microsoft.com/office/drawing/2014/main" xmlns="" id="{A3184869-3D2C-4A61-BAE2-C213690B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800600"/>
            <a:ext cx="990600" cy="0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8" name="Line 17">
            <a:extLst>
              <a:ext uri="{FF2B5EF4-FFF2-40B4-BE49-F238E27FC236}">
                <a16:creationId xmlns:a16="http://schemas.microsoft.com/office/drawing/2014/main" xmlns="" id="{2DC3437A-3548-4339-84E7-E5D214816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5715000"/>
            <a:ext cx="990600" cy="0"/>
          </a:xfrm>
          <a:prstGeom prst="line">
            <a:avLst/>
          </a:prstGeom>
          <a:noFill/>
          <a:ln w="28575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9" name="Line 18">
            <a:extLst>
              <a:ext uri="{FF2B5EF4-FFF2-40B4-BE49-F238E27FC236}">
                <a16:creationId xmlns:a16="http://schemas.microsoft.com/office/drawing/2014/main" xmlns="" id="{0F1B2F86-7953-4086-81FA-E6EDFC66B3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6500" y="4838700"/>
            <a:ext cx="762000" cy="381000"/>
          </a:xfrm>
          <a:prstGeom prst="line">
            <a:avLst/>
          </a:prstGeom>
          <a:noFill/>
          <a:ln w="12700" cap="rnd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0" name="Line 19">
            <a:extLst>
              <a:ext uri="{FF2B5EF4-FFF2-40B4-BE49-F238E27FC236}">
                <a16:creationId xmlns:a16="http://schemas.microsoft.com/office/drawing/2014/main" xmlns="" id="{DE04D6B6-5946-4C82-B971-81D4E58C6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5295900"/>
            <a:ext cx="762000" cy="381000"/>
          </a:xfrm>
          <a:prstGeom prst="line">
            <a:avLst/>
          </a:prstGeom>
          <a:noFill/>
          <a:ln w="12700" cap="rnd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1" name="Line 20">
            <a:extLst>
              <a:ext uri="{FF2B5EF4-FFF2-40B4-BE49-F238E27FC236}">
                <a16:creationId xmlns:a16="http://schemas.microsoft.com/office/drawing/2014/main" xmlns="" id="{DCEF57EC-B08B-4653-BE1F-B827781BAB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04900" y="4838700"/>
            <a:ext cx="685800" cy="381000"/>
          </a:xfrm>
          <a:prstGeom prst="line">
            <a:avLst/>
          </a:prstGeom>
          <a:noFill/>
          <a:ln w="12700" cap="rnd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Line 21">
            <a:extLst>
              <a:ext uri="{FF2B5EF4-FFF2-40B4-BE49-F238E27FC236}">
                <a16:creationId xmlns:a16="http://schemas.microsoft.com/office/drawing/2014/main" xmlns="" id="{82FA71F0-FB37-4175-AA03-5AD3D49C1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5295900"/>
            <a:ext cx="419100" cy="381000"/>
          </a:xfrm>
          <a:prstGeom prst="line">
            <a:avLst/>
          </a:prstGeom>
          <a:noFill/>
          <a:ln w="12700" cap="rnd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Text Box 22">
            <a:extLst>
              <a:ext uri="{FF2B5EF4-FFF2-40B4-BE49-F238E27FC236}">
                <a16:creationId xmlns:a16="http://schemas.microsoft.com/office/drawing/2014/main" xmlns="" id="{93E1A741-B4E2-4A90-A106-CF590577E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4765675"/>
            <a:ext cx="344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Inconsistent links: Overcollapsed?</a:t>
            </a:r>
          </a:p>
        </p:txBody>
      </p:sp>
      <p:sp>
        <p:nvSpPr>
          <p:cNvPr id="74774" name="Line 23">
            <a:extLst>
              <a:ext uri="{FF2B5EF4-FFF2-40B4-BE49-F238E27FC236}">
                <a16:creationId xmlns:a16="http://schemas.microsoft.com/office/drawing/2014/main" xmlns="" id="{2583FB23-7F9E-4BB7-8E92-1F0BE3E04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191000"/>
            <a:ext cx="2590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5" name="Line 24">
            <a:extLst>
              <a:ext uri="{FF2B5EF4-FFF2-40B4-BE49-F238E27FC236}">
                <a16:creationId xmlns:a16="http://schemas.microsoft.com/office/drawing/2014/main" xmlns="" id="{DE732675-D931-4802-A860-E7FEE8483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552700"/>
            <a:ext cx="2590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Line 25">
            <a:extLst>
              <a:ext uri="{FF2B5EF4-FFF2-40B4-BE49-F238E27FC236}">
                <a16:creationId xmlns:a16="http://schemas.microsoft.com/office/drawing/2014/main" xmlns="" id="{C2AEA982-2AE8-4E16-B41B-CD6EAACEB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4003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7" name="Line 26">
            <a:extLst>
              <a:ext uri="{FF2B5EF4-FFF2-40B4-BE49-F238E27FC236}">
                <a16:creationId xmlns:a16="http://schemas.microsoft.com/office/drawing/2014/main" xmlns="" id="{55794698-DF19-4427-AF1A-7885B3D44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247900"/>
            <a:ext cx="1447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8" name="Line 27">
            <a:extLst>
              <a:ext uri="{FF2B5EF4-FFF2-40B4-BE49-F238E27FC236}">
                <a16:creationId xmlns:a16="http://schemas.microsoft.com/office/drawing/2014/main" xmlns="" id="{4C18AC62-5DFE-40AB-B4CF-75B368ACB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95500"/>
            <a:ext cx="1447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9" name="Line 28">
            <a:extLst>
              <a:ext uri="{FF2B5EF4-FFF2-40B4-BE49-F238E27FC236}">
                <a16:creationId xmlns:a16="http://schemas.microsoft.com/office/drawing/2014/main" xmlns="" id="{3F9006DC-50C8-4F6D-A185-75FB1580F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9431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0" name="Line 29">
            <a:extLst>
              <a:ext uri="{FF2B5EF4-FFF2-40B4-BE49-F238E27FC236}">
                <a16:creationId xmlns:a16="http://schemas.microsoft.com/office/drawing/2014/main" xmlns="" id="{3B062DBA-4A80-4FC4-9FC4-B129535B4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4290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Line 30">
            <a:extLst>
              <a:ext uri="{FF2B5EF4-FFF2-40B4-BE49-F238E27FC236}">
                <a16:creationId xmlns:a16="http://schemas.microsoft.com/office/drawing/2014/main" xmlns="" id="{CC59F1D7-F6C5-465C-8DD6-D945C3D89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3528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2" name="Line 31">
            <a:extLst>
              <a:ext uri="{FF2B5EF4-FFF2-40B4-BE49-F238E27FC236}">
                <a16:creationId xmlns:a16="http://schemas.microsoft.com/office/drawing/2014/main" xmlns="" id="{30F2975F-021A-4D89-9D8E-3E3AC663B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Line 32">
            <a:extLst>
              <a:ext uri="{FF2B5EF4-FFF2-40B4-BE49-F238E27FC236}">
                <a16:creationId xmlns:a16="http://schemas.microsoft.com/office/drawing/2014/main" xmlns="" id="{D69F8FAA-7BAE-4624-96DE-5D038DF80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004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4" name="Line 33">
            <a:extLst>
              <a:ext uri="{FF2B5EF4-FFF2-40B4-BE49-F238E27FC236}">
                <a16:creationId xmlns:a16="http://schemas.microsoft.com/office/drawing/2014/main" xmlns="" id="{FC2B3153-8975-471C-9F1F-1B1FC86C7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2100" y="3124200"/>
            <a:ext cx="1371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5" name="Line 34">
            <a:extLst>
              <a:ext uri="{FF2B5EF4-FFF2-40B4-BE49-F238E27FC236}">
                <a16:creationId xmlns:a16="http://schemas.microsoft.com/office/drawing/2014/main" xmlns="" id="{E162F62B-84ED-440B-ACB4-6BE5EA992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3048000"/>
            <a:ext cx="1600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6" name="Line 35">
            <a:extLst>
              <a:ext uri="{FF2B5EF4-FFF2-40B4-BE49-F238E27FC236}">
                <a16:creationId xmlns:a16="http://schemas.microsoft.com/office/drawing/2014/main" xmlns="" id="{D4F85D4B-27DD-4F11-A102-D01DE1524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9718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7" name="Line 36">
            <a:extLst>
              <a:ext uri="{FF2B5EF4-FFF2-40B4-BE49-F238E27FC236}">
                <a16:creationId xmlns:a16="http://schemas.microsoft.com/office/drawing/2014/main" xmlns="" id="{40D47F75-0192-4AF3-BD58-16ECE8733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95600"/>
            <a:ext cx="15621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Line 37">
            <a:extLst>
              <a:ext uri="{FF2B5EF4-FFF2-40B4-BE49-F238E27FC236}">
                <a16:creationId xmlns:a16="http://schemas.microsoft.com/office/drawing/2014/main" xmlns="" id="{875FEE53-24F5-4911-95BB-E92BBACCC5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9" name="Text Box 38">
            <a:extLst>
              <a:ext uri="{FF2B5EF4-FFF2-40B4-BE49-F238E27FC236}">
                <a16:creationId xmlns:a16="http://schemas.microsoft.com/office/drawing/2014/main" xmlns="" id="{65505A6D-8795-4762-9A68-8D27630ED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798638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Normal density</a:t>
            </a:r>
          </a:p>
        </p:txBody>
      </p:sp>
      <p:sp>
        <p:nvSpPr>
          <p:cNvPr id="74790" name="Line 39">
            <a:extLst>
              <a:ext uri="{FF2B5EF4-FFF2-40B4-BE49-F238E27FC236}">
                <a16:creationId xmlns:a16="http://schemas.microsoft.com/office/drawing/2014/main" xmlns="" id="{5EC90BB6-BFDB-4E68-AEC4-A22BFC3DF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907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1" name="Line 40">
            <a:extLst>
              <a:ext uri="{FF2B5EF4-FFF2-40B4-BE49-F238E27FC236}">
                <a16:creationId xmlns:a16="http://schemas.microsoft.com/office/drawing/2014/main" xmlns="" id="{FB0EF0EB-C62E-4B89-93BA-FA53D2D30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676400"/>
            <a:ext cx="1219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CFCD4F7F-AB79-4098-A459-E5AF79954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 Contigs into Supercontigs</a:t>
            </a:r>
            <a:r>
              <a:rPr lang="en-US" altLang="en-US" sz="2600"/>
              <a:t> (cont’d)</a:t>
            </a:r>
          </a:p>
        </p:txBody>
      </p:sp>
      <p:sp>
        <p:nvSpPr>
          <p:cNvPr id="75779" name="Line 4">
            <a:extLst>
              <a:ext uri="{FF2B5EF4-FFF2-40B4-BE49-F238E27FC236}">
                <a16:creationId xmlns:a16="http://schemas.microsoft.com/office/drawing/2014/main" xmlns="" id="{C0CBBC5F-CD12-4309-A857-464923223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7990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Line 5">
            <a:extLst>
              <a:ext uri="{FF2B5EF4-FFF2-40B4-BE49-F238E27FC236}">
                <a16:creationId xmlns:a16="http://schemas.microsoft.com/office/drawing/2014/main" xmlns="" id="{A1BB0D97-9336-4181-8C11-F3227B2E1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1" name="Line 6">
            <a:extLst>
              <a:ext uri="{FF2B5EF4-FFF2-40B4-BE49-F238E27FC236}">
                <a16:creationId xmlns:a16="http://schemas.microsoft.com/office/drawing/2014/main" xmlns="" id="{51872535-84FE-4EF0-931A-560154DDE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4942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2" name="Line 7">
            <a:extLst>
              <a:ext uri="{FF2B5EF4-FFF2-40B4-BE49-F238E27FC236}">
                <a16:creationId xmlns:a16="http://schemas.microsoft.com/office/drawing/2014/main" xmlns="" id="{8A0CE461-15F9-42EF-9EED-B31A426F4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799013"/>
            <a:ext cx="4572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Line 8">
            <a:extLst>
              <a:ext uri="{FF2B5EF4-FFF2-40B4-BE49-F238E27FC236}">
                <a16:creationId xmlns:a16="http://schemas.microsoft.com/office/drawing/2014/main" xmlns="" id="{600F0EE5-32A0-48BA-9BA8-E272DE44B6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9">
            <a:extLst>
              <a:ext uri="{FF2B5EF4-FFF2-40B4-BE49-F238E27FC236}">
                <a16:creationId xmlns:a16="http://schemas.microsoft.com/office/drawing/2014/main" xmlns="" id="{FCF1A641-17F1-47A7-8013-AA8319E67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942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0">
            <a:extLst>
              <a:ext uri="{FF2B5EF4-FFF2-40B4-BE49-F238E27FC236}">
                <a16:creationId xmlns:a16="http://schemas.microsoft.com/office/drawing/2014/main" xmlns="" id="{0B07DBA1-FDD7-4E67-8B3B-220FE3557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990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Line 11">
            <a:extLst>
              <a:ext uri="{FF2B5EF4-FFF2-40B4-BE49-F238E27FC236}">
                <a16:creationId xmlns:a16="http://schemas.microsoft.com/office/drawing/2014/main" xmlns="" id="{2228E708-DFD7-4B12-AE2D-17D3AB302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Line 12">
            <a:extLst>
              <a:ext uri="{FF2B5EF4-FFF2-40B4-BE49-F238E27FC236}">
                <a16:creationId xmlns:a16="http://schemas.microsoft.com/office/drawing/2014/main" xmlns="" id="{3D9ED649-50D8-4A51-BB19-E109FE5EB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942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Line 13">
            <a:extLst>
              <a:ext uri="{FF2B5EF4-FFF2-40B4-BE49-F238E27FC236}">
                <a16:creationId xmlns:a16="http://schemas.microsoft.com/office/drawing/2014/main" xmlns="" id="{49899D1B-5E7D-4C1E-9B6A-2FC792C33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799013"/>
            <a:ext cx="4572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Line 14">
            <a:extLst>
              <a:ext uri="{FF2B5EF4-FFF2-40B4-BE49-F238E27FC236}">
                <a16:creationId xmlns:a16="http://schemas.microsoft.com/office/drawing/2014/main" xmlns="" id="{38462342-0E0A-4E6D-BD98-BBE80D55B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5">
            <a:extLst>
              <a:ext uri="{FF2B5EF4-FFF2-40B4-BE49-F238E27FC236}">
                <a16:creationId xmlns:a16="http://schemas.microsoft.com/office/drawing/2014/main" xmlns="" id="{E7361D61-3214-4724-BCCA-5C32CEC3F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4942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6">
            <a:extLst>
              <a:ext uri="{FF2B5EF4-FFF2-40B4-BE49-F238E27FC236}">
                <a16:creationId xmlns:a16="http://schemas.microsoft.com/office/drawing/2014/main" xmlns="" id="{DF3AD65B-818F-4F8B-BBAD-4589BFF0C5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799013"/>
            <a:ext cx="3048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7">
            <a:extLst>
              <a:ext uri="{FF2B5EF4-FFF2-40B4-BE49-F238E27FC236}">
                <a16:creationId xmlns:a16="http://schemas.microsoft.com/office/drawing/2014/main" xmlns="" id="{FBB4431E-1ECA-4815-BB3E-1FEC265A6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7990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8">
            <a:extLst>
              <a:ext uri="{FF2B5EF4-FFF2-40B4-BE49-F238E27FC236}">
                <a16:creationId xmlns:a16="http://schemas.microsoft.com/office/drawing/2014/main" xmlns="" id="{A76EC6DD-9F00-4984-AE06-FF9F6D45D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46613"/>
            <a:ext cx="4572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9">
            <a:extLst>
              <a:ext uri="{FF2B5EF4-FFF2-40B4-BE49-F238E27FC236}">
                <a16:creationId xmlns:a16="http://schemas.microsoft.com/office/drawing/2014/main" xmlns="" id="{FA0C6DAA-5FCA-4FAE-A8EE-F85F60B80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494213"/>
            <a:ext cx="3048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Line 20">
            <a:extLst>
              <a:ext uri="{FF2B5EF4-FFF2-40B4-BE49-F238E27FC236}">
                <a16:creationId xmlns:a16="http://schemas.microsoft.com/office/drawing/2014/main" xmlns="" id="{A98E10AE-C2DC-45DF-BF86-430E7124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799013"/>
            <a:ext cx="4572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21">
            <a:extLst>
              <a:ext uri="{FF2B5EF4-FFF2-40B4-BE49-F238E27FC236}">
                <a16:creationId xmlns:a16="http://schemas.microsoft.com/office/drawing/2014/main" xmlns="" id="{9CC95836-06BC-4439-9495-E694226A2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Line 22">
            <a:extLst>
              <a:ext uri="{FF2B5EF4-FFF2-40B4-BE49-F238E27FC236}">
                <a16:creationId xmlns:a16="http://schemas.microsoft.com/office/drawing/2014/main" xmlns="" id="{B16C6442-6135-4B0C-AB2B-98018052C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4942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8" name="Line 23">
            <a:extLst>
              <a:ext uri="{FF2B5EF4-FFF2-40B4-BE49-F238E27FC236}">
                <a16:creationId xmlns:a16="http://schemas.microsoft.com/office/drawing/2014/main" xmlns="" id="{858EAF4A-75C2-43CE-93F3-80A332FF1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799013"/>
            <a:ext cx="3048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9" name="Line 24">
            <a:extLst>
              <a:ext uri="{FF2B5EF4-FFF2-40B4-BE49-F238E27FC236}">
                <a16:creationId xmlns:a16="http://schemas.microsoft.com/office/drawing/2014/main" xmlns="" id="{405798A0-5EC8-4BB9-B155-76D050603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6613"/>
            <a:ext cx="1524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Line 25">
            <a:extLst>
              <a:ext uri="{FF2B5EF4-FFF2-40B4-BE49-F238E27FC236}">
                <a16:creationId xmlns:a16="http://schemas.microsoft.com/office/drawing/2014/main" xmlns="" id="{C3300924-CB73-4D06-86A9-DC7BE8F54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646613"/>
            <a:ext cx="3810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Line 26">
            <a:extLst>
              <a:ext uri="{FF2B5EF4-FFF2-40B4-BE49-F238E27FC236}">
                <a16:creationId xmlns:a16="http://schemas.microsoft.com/office/drawing/2014/main" xmlns="" id="{7BAEA747-0464-4CD1-9795-1B9BB6566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799013"/>
            <a:ext cx="6096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Line 27">
            <a:extLst>
              <a:ext uri="{FF2B5EF4-FFF2-40B4-BE49-F238E27FC236}">
                <a16:creationId xmlns:a16="http://schemas.microsoft.com/office/drawing/2014/main" xmlns="" id="{2F4F507A-304E-4AB0-9626-25DFFECD4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94213"/>
            <a:ext cx="1524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8">
            <a:extLst>
              <a:ext uri="{FF2B5EF4-FFF2-40B4-BE49-F238E27FC236}">
                <a16:creationId xmlns:a16="http://schemas.microsoft.com/office/drawing/2014/main" xmlns="" id="{1A2E0AD3-7654-44D5-A06C-E4A8EDA18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4646613"/>
            <a:ext cx="3048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9">
            <a:extLst>
              <a:ext uri="{FF2B5EF4-FFF2-40B4-BE49-F238E27FC236}">
                <a16:creationId xmlns:a16="http://schemas.microsoft.com/office/drawing/2014/main" xmlns="" id="{C159C913-EF78-489E-B17A-FD8EC768C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494213"/>
            <a:ext cx="228600" cy="1587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30">
            <a:extLst>
              <a:ext uri="{FF2B5EF4-FFF2-40B4-BE49-F238E27FC236}">
                <a16:creationId xmlns:a16="http://schemas.microsoft.com/office/drawing/2014/main" xmlns="" id="{0A77E29D-EC32-485D-ACD2-AF180AB9B7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180013"/>
            <a:ext cx="1219200" cy="15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1">
            <a:extLst>
              <a:ext uri="{FF2B5EF4-FFF2-40B4-BE49-F238E27FC236}">
                <a16:creationId xmlns:a16="http://schemas.microsoft.com/office/drawing/2014/main" xmlns="" id="{03E369A9-EE62-429A-A9B6-513534B8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181600"/>
            <a:ext cx="14478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2">
            <a:extLst>
              <a:ext uri="{FF2B5EF4-FFF2-40B4-BE49-F238E27FC236}">
                <a16:creationId xmlns:a16="http://schemas.microsoft.com/office/drawing/2014/main" xmlns="" id="{5DEF084A-D96D-4CAE-9972-A78013817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181600"/>
            <a:ext cx="21336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8" name="Line 33">
            <a:extLst>
              <a:ext uri="{FF2B5EF4-FFF2-40B4-BE49-F238E27FC236}">
                <a16:creationId xmlns:a16="http://schemas.microsoft.com/office/drawing/2014/main" xmlns="" id="{B1EE1A9F-38BD-4C1D-AA3F-F4738E125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525" y="4803775"/>
            <a:ext cx="381000" cy="1588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9" name="Line 34">
            <a:extLst>
              <a:ext uri="{FF2B5EF4-FFF2-40B4-BE49-F238E27FC236}">
                <a16:creationId xmlns:a16="http://schemas.microsoft.com/office/drawing/2014/main" xmlns="" id="{773B7E34-5B0D-4188-BAE6-86F4689FFB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6925" y="4646613"/>
            <a:ext cx="381000" cy="4762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0" name="Line 35">
            <a:extLst>
              <a:ext uri="{FF2B5EF4-FFF2-40B4-BE49-F238E27FC236}">
                <a16:creationId xmlns:a16="http://schemas.microsoft.com/office/drawing/2014/main" xmlns="" id="{14B05041-ED7F-40C6-8EE3-FD852A68E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5525" y="4498975"/>
            <a:ext cx="381000" cy="1588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1" name="Line 36">
            <a:extLst>
              <a:ext uri="{FF2B5EF4-FFF2-40B4-BE49-F238E27FC236}">
                <a16:creationId xmlns:a16="http://schemas.microsoft.com/office/drawing/2014/main" xmlns="" id="{AE1939B3-F41E-4C1D-9A72-241EEAAED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4803775"/>
            <a:ext cx="457200" cy="1588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2" name="Line 37">
            <a:extLst>
              <a:ext uri="{FF2B5EF4-FFF2-40B4-BE49-F238E27FC236}">
                <a16:creationId xmlns:a16="http://schemas.microsoft.com/office/drawing/2014/main" xmlns="" id="{E79548F4-7EDF-40DA-8440-72AA1514D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5" y="4651375"/>
            <a:ext cx="3810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3" name="Line 38">
            <a:extLst>
              <a:ext uri="{FF2B5EF4-FFF2-40B4-BE49-F238E27FC236}">
                <a16:creationId xmlns:a16="http://schemas.microsoft.com/office/drawing/2014/main" xmlns="" id="{65C5A119-7521-46FC-A929-AB9E200EF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725" y="4498975"/>
            <a:ext cx="381000" cy="1588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4" name="Line 39">
            <a:extLst>
              <a:ext uri="{FF2B5EF4-FFF2-40B4-BE49-F238E27FC236}">
                <a16:creationId xmlns:a16="http://schemas.microsoft.com/office/drawing/2014/main" xmlns="" id="{FBFA2478-2DA9-4F38-AF10-B26572466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4525" y="5184775"/>
            <a:ext cx="1219200" cy="15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5" name="Rectangle 40">
            <a:extLst>
              <a:ext uri="{FF2B5EF4-FFF2-40B4-BE49-F238E27FC236}">
                <a16:creationId xmlns:a16="http://schemas.microsoft.com/office/drawing/2014/main" xmlns="" id="{EDCF0085-675C-4830-BCEF-BE54FBF9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74517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Find all links between unique contigs</a:t>
            </a:r>
            <a:endParaRPr lang="en-US" altLang="en-US" sz="3000" b="0" i="0">
              <a:solidFill>
                <a:srgbClr val="003366"/>
              </a:solidFill>
              <a:latin typeface="Arial Unicode MS" pitchFamily="34" charset="-122"/>
              <a:sym typeface="Symbol" panose="05050102010706020507" pitchFamily="18" charset="2"/>
            </a:endParaRPr>
          </a:p>
        </p:txBody>
      </p:sp>
      <p:sp>
        <p:nvSpPr>
          <p:cNvPr id="75816" name="Freeform 41">
            <a:extLst>
              <a:ext uri="{FF2B5EF4-FFF2-40B4-BE49-F238E27FC236}">
                <a16:creationId xmlns:a16="http://schemas.microsoft.com/office/drawing/2014/main" xmlns="" id="{06B39CB5-9414-4531-A477-5DD763233846}"/>
              </a:ext>
            </a:extLst>
          </p:cNvPr>
          <p:cNvSpPr>
            <a:spLocks/>
          </p:cNvSpPr>
          <p:nvPr/>
        </p:nvSpPr>
        <p:spPr bwMode="auto">
          <a:xfrm>
            <a:off x="3276600" y="4087813"/>
            <a:ext cx="1600200" cy="558800"/>
          </a:xfrm>
          <a:custGeom>
            <a:avLst/>
            <a:gdLst>
              <a:gd name="T0" fmla="*/ 0 w 1008"/>
              <a:gd name="T1" fmla="*/ 2147483646 h 352"/>
              <a:gd name="T2" fmla="*/ 2147483646 w 1008"/>
              <a:gd name="T3" fmla="*/ 2147483646 h 352"/>
              <a:gd name="T4" fmla="*/ 2147483646 w 1008"/>
              <a:gd name="T5" fmla="*/ 2147483646 h 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352">
                <a:moveTo>
                  <a:pt x="0" y="256"/>
                </a:moveTo>
                <a:cubicBezTo>
                  <a:pt x="156" y="128"/>
                  <a:pt x="312" y="0"/>
                  <a:pt x="480" y="16"/>
                </a:cubicBezTo>
                <a:cubicBezTo>
                  <a:pt x="648" y="32"/>
                  <a:pt x="828" y="192"/>
                  <a:pt x="1008" y="352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7" name="Freeform 42">
            <a:extLst>
              <a:ext uri="{FF2B5EF4-FFF2-40B4-BE49-F238E27FC236}">
                <a16:creationId xmlns:a16="http://schemas.microsoft.com/office/drawing/2014/main" xmlns="" id="{7FA0C3BC-3217-4E67-A72B-9A4B067EA488}"/>
              </a:ext>
            </a:extLst>
          </p:cNvPr>
          <p:cNvSpPr>
            <a:spLocks/>
          </p:cNvSpPr>
          <p:nvPr/>
        </p:nvSpPr>
        <p:spPr bwMode="auto">
          <a:xfrm>
            <a:off x="3581400" y="4316413"/>
            <a:ext cx="1143000" cy="482600"/>
          </a:xfrm>
          <a:custGeom>
            <a:avLst/>
            <a:gdLst>
              <a:gd name="T0" fmla="*/ 0 w 720"/>
              <a:gd name="T1" fmla="*/ 2147483646 h 304"/>
              <a:gd name="T2" fmla="*/ 2147483646 w 720"/>
              <a:gd name="T3" fmla="*/ 2147483646 h 304"/>
              <a:gd name="T4" fmla="*/ 2147483646 w 72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304">
                <a:moveTo>
                  <a:pt x="0" y="208"/>
                </a:moveTo>
                <a:cubicBezTo>
                  <a:pt x="84" y="104"/>
                  <a:pt x="168" y="0"/>
                  <a:pt x="288" y="16"/>
                </a:cubicBezTo>
                <a:cubicBezTo>
                  <a:pt x="408" y="32"/>
                  <a:pt x="564" y="168"/>
                  <a:pt x="720" y="304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8" name="Freeform 43">
            <a:extLst>
              <a:ext uri="{FF2B5EF4-FFF2-40B4-BE49-F238E27FC236}">
                <a16:creationId xmlns:a16="http://schemas.microsoft.com/office/drawing/2014/main" xmlns="" id="{4043C3B6-499F-4DD4-9D61-E020FEC5460D}"/>
              </a:ext>
            </a:extLst>
          </p:cNvPr>
          <p:cNvSpPr>
            <a:spLocks/>
          </p:cNvSpPr>
          <p:nvPr/>
        </p:nvSpPr>
        <p:spPr bwMode="auto">
          <a:xfrm>
            <a:off x="2819400" y="3960813"/>
            <a:ext cx="3124200" cy="533400"/>
          </a:xfrm>
          <a:custGeom>
            <a:avLst/>
            <a:gdLst>
              <a:gd name="T0" fmla="*/ 0 w 1968"/>
              <a:gd name="T1" fmla="*/ 2147483646 h 336"/>
              <a:gd name="T2" fmla="*/ 2147483646 w 1968"/>
              <a:gd name="T3" fmla="*/ 0 h 336"/>
              <a:gd name="T4" fmla="*/ 2147483646 w 1968"/>
              <a:gd name="T5" fmla="*/ 2147483646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" h="336">
                <a:moveTo>
                  <a:pt x="0" y="336"/>
                </a:moveTo>
                <a:cubicBezTo>
                  <a:pt x="268" y="168"/>
                  <a:pt x="536" y="0"/>
                  <a:pt x="864" y="0"/>
                </a:cubicBezTo>
                <a:cubicBezTo>
                  <a:pt x="1192" y="0"/>
                  <a:pt x="1580" y="168"/>
                  <a:pt x="1968" y="336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9" name="Freeform 44">
            <a:extLst>
              <a:ext uri="{FF2B5EF4-FFF2-40B4-BE49-F238E27FC236}">
                <a16:creationId xmlns:a16="http://schemas.microsoft.com/office/drawing/2014/main" xmlns="" id="{261876F8-C371-45E2-9B6A-ADE7637441BF}"/>
              </a:ext>
            </a:extLst>
          </p:cNvPr>
          <p:cNvSpPr>
            <a:spLocks/>
          </p:cNvSpPr>
          <p:nvPr/>
        </p:nvSpPr>
        <p:spPr bwMode="auto">
          <a:xfrm>
            <a:off x="1295400" y="4240213"/>
            <a:ext cx="1371600" cy="406400"/>
          </a:xfrm>
          <a:custGeom>
            <a:avLst/>
            <a:gdLst>
              <a:gd name="T0" fmla="*/ 0 w 864"/>
              <a:gd name="T1" fmla="*/ 2147483646 h 256"/>
              <a:gd name="T2" fmla="*/ 2147483646 w 864"/>
              <a:gd name="T3" fmla="*/ 2147483646 h 256"/>
              <a:gd name="T4" fmla="*/ 2147483646 w 864"/>
              <a:gd name="T5" fmla="*/ 2147483646 h 2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256">
                <a:moveTo>
                  <a:pt x="0" y="160"/>
                </a:moveTo>
                <a:cubicBezTo>
                  <a:pt x="168" y="80"/>
                  <a:pt x="336" y="0"/>
                  <a:pt x="480" y="16"/>
                </a:cubicBezTo>
                <a:cubicBezTo>
                  <a:pt x="624" y="32"/>
                  <a:pt x="744" y="144"/>
                  <a:pt x="864" y="256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0" name="Freeform 45">
            <a:extLst>
              <a:ext uri="{FF2B5EF4-FFF2-40B4-BE49-F238E27FC236}">
                <a16:creationId xmlns:a16="http://schemas.microsoft.com/office/drawing/2014/main" xmlns="" id="{59B2B4AA-8B86-4372-B5FA-EECB26EF35F6}"/>
              </a:ext>
            </a:extLst>
          </p:cNvPr>
          <p:cNvSpPr>
            <a:spLocks/>
          </p:cNvSpPr>
          <p:nvPr/>
        </p:nvSpPr>
        <p:spPr bwMode="auto">
          <a:xfrm>
            <a:off x="1447800" y="4646613"/>
            <a:ext cx="1066800" cy="152400"/>
          </a:xfrm>
          <a:custGeom>
            <a:avLst/>
            <a:gdLst>
              <a:gd name="T0" fmla="*/ 0 w 672"/>
              <a:gd name="T1" fmla="*/ 2147483646 h 96"/>
              <a:gd name="T2" fmla="*/ 2147483646 w 672"/>
              <a:gd name="T3" fmla="*/ 0 h 96"/>
              <a:gd name="T4" fmla="*/ 2147483646 w 672"/>
              <a:gd name="T5" fmla="*/ 2147483646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36" y="48"/>
                  <a:pt x="272" y="0"/>
                  <a:pt x="384" y="0"/>
                </a:cubicBezTo>
                <a:cubicBezTo>
                  <a:pt x="496" y="0"/>
                  <a:pt x="584" y="48"/>
                  <a:pt x="672" y="96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1" name="Freeform 46">
            <a:extLst>
              <a:ext uri="{FF2B5EF4-FFF2-40B4-BE49-F238E27FC236}">
                <a16:creationId xmlns:a16="http://schemas.microsoft.com/office/drawing/2014/main" xmlns="" id="{C9E06B03-B551-45AE-A3CF-40CACF6FCA8F}"/>
              </a:ext>
            </a:extLst>
          </p:cNvPr>
          <p:cNvSpPr>
            <a:spLocks/>
          </p:cNvSpPr>
          <p:nvPr/>
        </p:nvSpPr>
        <p:spPr bwMode="auto">
          <a:xfrm>
            <a:off x="6392863" y="4322763"/>
            <a:ext cx="906462" cy="330200"/>
          </a:xfrm>
          <a:custGeom>
            <a:avLst/>
            <a:gdLst>
              <a:gd name="T0" fmla="*/ 0 w 571"/>
              <a:gd name="T1" fmla="*/ 2147483646 h 208"/>
              <a:gd name="T2" fmla="*/ 2147483646 w 571"/>
              <a:gd name="T3" fmla="*/ 2147483646 h 208"/>
              <a:gd name="T4" fmla="*/ 2147483646 w 571"/>
              <a:gd name="T5" fmla="*/ 2147483646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1" h="208">
                <a:moveTo>
                  <a:pt x="0" y="203"/>
                </a:moveTo>
                <a:cubicBezTo>
                  <a:pt x="70" y="101"/>
                  <a:pt x="140" y="0"/>
                  <a:pt x="235" y="1"/>
                </a:cubicBezTo>
                <a:cubicBezTo>
                  <a:pt x="330" y="2"/>
                  <a:pt x="450" y="105"/>
                  <a:pt x="571" y="208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22" name="Group 47">
            <a:extLst>
              <a:ext uri="{FF2B5EF4-FFF2-40B4-BE49-F238E27FC236}">
                <a16:creationId xmlns:a16="http://schemas.microsoft.com/office/drawing/2014/main" xmlns="" id="{1CF218DF-2D40-444B-9892-D1FE99F7DC9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989513"/>
            <a:ext cx="2590800" cy="190500"/>
            <a:chOff x="1776" y="3432"/>
            <a:chExt cx="1632" cy="120"/>
          </a:xfrm>
        </p:grpSpPr>
        <p:grpSp>
          <p:nvGrpSpPr>
            <p:cNvPr id="75825" name="Group 48">
              <a:extLst>
                <a:ext uri="{FF2B5EF4-FFF2-40B4-BE49-F238E27FC236}">
                  <a16:creationId xmlns:a16="http://schemas.microsoft.com/office/drawing/2014/main" xmlns="" id="{F2AA070D-78AB-43AA-B115-05CB5E814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444"/>
              <a:ext cx="240" cy="108"/>
              <a:chOff x="1776" y="3444"/>
              <a:chExt cx="240" cy="108"/>
            </a:xfrm>
          </p:grpSpPr>
          <p:sp>
            <p:nvSpPr>
              <p:cNvPr id="75830" name="Line 49">
                <a:extLst>
                  <a:ext uri="{FF2B5EF4-FFF2-40B4-BE49-F238E27FC236}">
                    <a16:creationId xmlns:a16="http://schemas.microsoft.com/office/drawing/2014/main" xmlns="" id="{3A109B0F-41DD-4BBD-AB86-3A11F21F7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444"/>
                <a:ext cx="0" cy="10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1" name="Line 50">
                <a:extLst>
                  <a:ext uri="{FF2B5EF4-FFF2-40B4-BE49-F238E27FC236}">
                    <a16:creationId xmlns:a16="http://schemas.microsoft.com/office/drawing/2014/main" xmlns="" id="{B652AD02-AE6C-4CCC-B15E-E7FB5BE5F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3444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32" name="Line 51">
                <a:extLst>
                  <a:ext uri="{FF2B5EF4-FFF2-40B4-BE49-F238E27FC236}">
                    <a16:creationId xmlns:a16="http://schemas.microsoft.com/office/drawing/2014/main" xmlns="" id="{837E6721-3748-476A-AD07-73F834427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3444"/>
                <a:ext cx="0" cy="10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826" name="Group 52">
              <a:extLst>
                <a:ext uri="{FF2B5EF4-FFF2-40B4-BE49-F238E27FC236}">
                  <a16:creationId xmlns:a16="http://schemas.microsoft.com/office/drawing/2014/main" xmlns="" id="{AFCD34CD-E687-46B8-BCA5-0FE783562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432"/>
              <a:ext cx="480" cy="108"/>
              <a:chOff x="2928" y="3432"/>
              <a:chExt cx="480" cy="108"/>
            </a:xfrm>
          </p:grpSpPr>
          <p:sp>
            <p:nvSpPr>
              <p:cNvPr id="75827" name="Line 53">
                <a:extLst>
                  <a:ext uri="{FF2B5EF4-FFF2-40B4-BE49-F238E27FC236}">
                    <a16:creationId xmlns:a16="http://schemas.microsoft.com/office/drawing/2014/main" xmlns="" id="{AA310323-6252-4545-BB3A-7618E1505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3432"/>
                <a:ext cx="0" cy="10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8" name="Line 54">
                <a:extLst>
                  <a:ext uri="{FF2B5EF4-FFF2-40B4-BE49-F238E27FC236}">
                    <a16:creationId xmlns:a16="http://schemas.microsoft.com/office/drawing/2014/main" xmlns="" id="{E7CB78F2-0FC8-42EB-BD6C-48FAC01C4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3432"/>
                <a:ext cx="480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9" name="Line 55">
                <a:extLst>
                  <a:ext uri="{FF2B5EF4-FFF2-40B4-BE49-F238E27FC236}">
                    <a16:creationId xmlns:a16="http://schemas.microsoft.com/office/drawing/2014/main" xmlns="" id="{64FB8547-6B9B-4618-9037-CB025000A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3432"/>
                <a:ext cx="0" cy="10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23" name="Rectangle 56">
            <a:extLst>
              <a:ext uri="{FF2B5EF4-FFF2-40B4-BE49-F238E27FC236}">
                <a16:creationId xmlns:a16="http://schemas.microsoft.com/office/drawing/2014/main" xmlns="" id="{9D2E331B-2455-4C75-B338-35080C982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03538"/>
            <a:ext cx="76803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Connect contigs incrementally, if </a:t>
            </a: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  <a:sym typeface="Symbol" panose="05050102010706020507" pitchFamily="18" charset="2"/>
              </a:rPr>
              <a:t> 2 links</a:t>
            </a:r>
          </a:p>
        </p:txBody>
      </p:sp>
      <p:sp>
        <p:nvSpPr>
          <p:cNvPr id="75824" name="Line 57">
            <a:extLst>
              <a:ext uri="{FF2B5EF4-FFF2-40B4-BE49-F238E27FC236}">
                <a16:creationId xmlns:a16="http://schemas.microsoft.com/office/drawing/2014/main" xmlns="" id="{BD0DFE77-371B-46AC-87AA-D360A8854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522913"/>
            <a:ext cx="5943600" cy="1587"/>
          </a:xfrm>
          <a:prstGeom prst="line">
            <a:avLst/>
          </a:prstGeom>
          <a:noFill/>
          <a:ln w="762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7B00B270-3D3D-4850-95B5-6DC49832D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 Contigs into Supercontigs</a:t>
            </a:r>
            <a:r>
              <a:rPr lang="en-US" altLang="en-US" sz="2600"/>
              <a:t> (cont’d)</a:t>
            </a:r>
          </a:p>
        </p:txBody>
      </p:sp>
      <p:sp>
        <p:nvSpPr>
          <p:cNvPr id="76803" name="Line 4">
            <a:extLst>
              <a:ext uri="{FF2B5EF4-FFF2-40B4-BE49-F238E27FC236}">
                <a16:creationId xmlns:a16="http://schemas.microsoft.com/office/drawing/2014/main" xmlns="" id="{D9F11EAD-1E3D-427F-B28A-AE9CC4A05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306888"/>
            <a:ext cx="1676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Line 5">
            <a:extLst>
              <a:ext uri="{FF2B5EF4-FFF2-40B4-BE49-F238E27FC236}">
                <a16:creationId xmlns:a16="http://schemas.microsoft.com/office/drawing/2014/main" xmlns="" id="{AD0354B4-18F2-4B5F-B8A5-3659BB3A5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08475"/>
            <a:ext cx="1524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6">
            <a:extLst>
              <a:ext uri="{FF2B5EF4-FFF2-40B4-BE49-F238E27FC236}">
                <a16:creationId xmlns:a16="http://schemas.microsoft.com/office/drawing/2014/main" xmlns="" id="{16E01E85-A8B2-497F-9AFC-E44447FE9A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06888"/>
            <a:ext cx="2133600" cy="15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7">
            <a:extLst>
              <a:ext uri="{FF2B5EF4-FFF2-40B4-BE49-F238E27FC236}">
                <a16:creationId xmlns:a16="http://schemas.microsoft.com/office/drawing/2014/main" xmlns="" id="{B4D17C5D-B996-4D0D-8495-8EC1A2611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86200"/>
            <a:ext cx="381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8">
            <a:extLst>
              <a:ext uri="{FF2B5EF4-FFF2-40B4-BE49-F238E27FC236}">
                <a16:creationId xmlns:a16="http://schemas.microsoft.com/office/drawing/2014/main" xmlns="" id="{E7F85656-7806-4A59-95BF-17FCA361E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9">
            <a:extLst>
              <a:ext uri="{FF2B5EF4-FFF2-40B4-BE49-F238E27FC236}">
                <a16:creationId xmlns:a16="http://schemas.microsoft.com/office/drawing/2014/main" xmlns="" id="{F58115AD-8264-43DD-B013-9181D6D40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0">
            <a:extLst>
              <a:ext uri="{FF2B5EF4-FFF2-40B4-BE49-F238E27FC236}">
                <a16:creationId xmlns:a16="http://schemas.microsoft.com/office/drawing/2014/main" xmlns="" id="{5A3087B9-1103-41D8-8FC4-79C641CD3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86200"/>
            <a:ext cx="45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1">
            <a:extLst>
              <a:ext uri="{FF2B5EF4-FFF2-40B4-BE49-F238E27FC236}">
                <a16:creationId xmlns:a16="http://schemas.microsoft.com/office/drawing/2014/main" xmlns="" id="{A2CBC94D-9F8C-4829-83CC-A4BD306A6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2">
            <a:extLst>
              <a:ext uri="{FF2B5EF4-FFF2-40B4-BE49-F238E27FC236}">
                <a16:creationId xmlns:a16="http://schemas.microsoft.com/office/drawing/2014/main" xmlns="" id="{B549A88F-0219-47E4-9CBC-AE4AE5497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5814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3">
            <a:extLst>
              <a:ext uri="{FF2B5EF4-FFF2-40B4-BE49-F238E27FC236}">
                <a16:creationId xmlns:a16="http://schemas.microsoft.com/office/drawing/2014/main" xmlns="" id="{33546E13-4407-4E6B-ADCD-164401C86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886200"/>
            <a:ext cx="381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Line 14">
            <a:extLst>
              <a:ext uri="{FF2B5EF4-FFF2-40B4-BE49-F238E27FC236}">
                <a16:creationId xmlns:a16="http://schemas.microsoft.com/office/drawing/2014/main" xmlns="" id="{89E396F2-8A57-4B30-952E-9DB83BDBD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4" name="Line 15">
            <a:extLst>
              <a:ext uri="{FF2B5EF4-FFF2-40B4-BE49-F238E27FC236}">
                <a16:creationId xmlns:a16="http://schemas.microsoft.com/office/drawing/2014/main" xmlns="" id="{5C7B6EDB-3059-4227-994D-1DA73D2CF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5" name="Line 16">
            <a:extLst>
              <a:ext uri="{FF2B5EF4-FFF2-40B4-BE49-F238E27FC236}">
                <a16:creationId xmlns:a16="http://schemas.microsoft.com/office/drawing/2014/main" xmlns="" id="{1B7E3671-4A83-4BA8-8E36-636A27EDFC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886200"/>
            <a:ext cx="45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6" name="Line 17">
            <a:extLst>
              <a:ext uri="{FF2B5EF4-FFF2-40B4-BE49-F238E27FC236}">
                <a16:creationId xmlns:a16="http://schemas.microsoft.com/office/drawing/2014/main" xmlns="" id="{CF4F5BCD-C37F-40AD-8CA5-7AE8B9F7D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7" name="Line 18">
            <a:extLst>
              <a:ext uri="{FF2B5EF4-FFF2-40B4-BE49-F238E27FC236}">
                <a16:creationId xmlns:a16="http://schemas.microsoft.com/office/drawing/2014/main" xmlns="" id="{BABB3D4B-58F7-4D57-828A-67D32F9BB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5814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8" name="Line 19">
            <a:extLst>
              <a:ext uri="{FF2B5EF4-FFF2-40B4-BE49-F238E27FC236}">
                <a16:creationId xmlns:a16="http://schemas.microsoft.com/office/drawing/2014/main" xmlns="" id="{07A411BC-4156-4A24-A73E-18780E16BB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886200"/>
            <a:ext cx="304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9" name="Line 20">
            <a:extLst>
              <a:ext uri="{FF2B5EF4-FFF2-40B4-BE49-F238E27FC236}">
                <a16:creationId xmlns:a16="http://schemas.microsoft.com/office/drawing/2014/main" xmlns="" id="{1D9CD2EF-AE79-4537-9159-A4E2A03053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886200"/>
            <a:ext cx="3810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0" name="Line 21">
            <a:extLst>
              <a:ext uri="{FF2B5EF4-FFF2-40B4-BE49-F238E27FC236}">
                <a16:creationId xmlns:a16="http://schemas.microsoft.com/office/drawing/2014/main" xmlns="" id="{3A894E02-E7A3-4FF5-BEA7-6084DE847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733800"/>
            <a:ext cx="4572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Line 22">
            <a:extLst>
              <a:ext uri="{FF2B5EF4-FFF2-40B4-BE49-F238E27FC236}">
                <a16:creationId xmlns:a16="http://schemas.microsoft.com/office/drawing/2014/main" xmlns="" id="{46A300BD-0978-4513-A343-6E3FC1F0E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81400"/>
            <a:ext cx="3048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Line 23">
            <a:extLst>
              <a:ext uri="{FF2B5EF4-FFF2-40B4-BE49-F238E27FC236}">
                <a16:creationId xmlns:a16="http://schemas.microsoft.com/office/drawing/2014/main" xmlns="" id="{B839D7E6-F612-423B-BA5E-63BAFA61B1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86200"/>
            <a:ext cx="457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3" name="Line 24">
            <a:extLst>
              <a:ext uri="{FF2B5EF4-FFF2-40B4-BE49-F238E27FC236}">
                <a16:creationId xmlns:a16="http://schemas.microsoft.com/office/drawing/2014/main" xmlns="" id="{148644C7-DD3A-43EA-ADE5-E4A967E5E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4" name="Line 25">
            <a:extLst>
              <a:ext uri="{FF2B5EF4-FFF2-40B4-BE49-F238E27FC236}">
                <a16:creationId xmlns:a16="http://schemas.microsoft.com/office/drawing/2014/main" xmlns="" id="{26244AED-72FA-41E3-95FE-9838FCABB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5814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5" name="Line 26">
            <a:extLst>
              <a:ext uri="{FF2B5EF4-FFF2-40B4-BE49-F238E27FC236}">
                <a16:creationId xmlns:a16="http://schemas.microsoft.com/office/drawing/2014/main" xmlns="" id="{52A359C7-76A9-4240-8CC4-72DB05DA7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886200"/>
            <a:ext cx="3048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6" name="Line 27">
            <a:extLst>
              <a:ext uri="{FF2B5EF4-FFF2-40B4-BE49-F238E27FC236}">
                <a16:creationId xmlns:a16="http://schemas.microsoft.com/office/drawing/2014/main" xmlns="" id="{B5BC5DB7-A741-493C-8688-6A4FC11D7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733800"/>
            <a:ext cx="1524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7" name="Line 28">
            <a:extLst>
              <a:ext uri="{FF2B5EF4-FFF2-40B4-BE49-F238E27FC236}">
                <a16:creationId xmlns:a16="http://schemas.microsoft.com/office/drawing/2014/main" xmlns="" id="{713D0653-86B1-408A-81BD-79F891962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9">
            <a:extLst>
              <a:ext uri="{FF2B5EF4-FFF2-40B4-BE49-F238E27FC236}">
                <a16:creationId xmlns:a16="http://schemas.microsoft.com/office/drawing/2014/main" xmlns="" id="{BC515969-03FE-49D1-A1C5-624A193D4E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3886200"/>
            <a:ext cx="6096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9" name="Line 30">
            <a:extLst>
              <a:ext uri="{FF2B5EF4-FFF2-40B4-BE49-F238E27FC236}">
                <a16:creationId xmlns:a16="http://schemas.microsoft.com/office/drawing/2014/main" xmlns="" id="{4C4E917C-CCCC-4987-B1C8-B9D9EA45F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581400"/>
            <a:ext cx="1524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1">
            <a:extLst>
              <a:ext uri="{FF2B5EF4-FFF2-40B4-BE49-F238E27FC236}">
                <a16:creationId xmlns:a16="http://schemas.microsoft.com/office/drawing/2014/main" xmlns="" id="{55420F33-F212-4958-8F00-D27574797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733800"/>
            <a:ext cx="3048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Line 32">
            <a:extLst>
              <a:ext uri="{FF2B5EF4-FFF2-40B4-BE49-F238E27FC236}">
                <a16:creationId xmlns:a16="http://schemas.microsoft.com/office/drawing/2014/main" xmlns="" id="{FC607CCA-E9E7-43CF-B17D-6AFEF2DB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581400"/>
            <a:ext cx="2286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2" name="Freeform 33">
            <a:extLst>
              <a:ext uri="{FF2B5EF4-FFF2-40B4-BE49-F238E27FC236}">
                <a16:creationId xmlns:a16="http://schemas.microsoft.com/office/drawing/2014/main" xmlns="" id="{F15DC649-A0E1-4A76-B37C-D977BFA0BB9A}"/>
              </a:ext>
            </a:extLst>
          </p:cNvPr>
          <p:cNvSpPr>
            <a:spLocks/>
          </p:cNvSpPr>
          <p:nvPr/>
        </p:nvSpPr>
        <p:spPr bwMode="auto">
          <a:xfrm>
            <a:off x="4876800" y="3175000"/>
            <a:ext cx="1600200" cy="558800"/>
          </a:xfrm>
          <a:custGeom>
            <a:avLst/>
            <a:gdLst>
              <a:gd name="T0" fmla="*/ 0 w 1008"/>
              <a:gd name="T1" fmla="*/ 2147483646 h 352"/>
              <a:gd name="T2" fmla="*/ 2147483646 w 1008"/>
              <a:gd name="T3" fmla="*/ 2147483646 h 352"/>
              <a:gd name="T4" fmla="*/ 2147483646 w 1008"/>
              <a:gd name="T5" fmla="*/ 2147483646 h 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352">
                <a:moveTo>
                  <a:pt x="0" y="256"/>
                </a:moveTo>
                <a:cubicBezTo>
                  <a:pt x="156" y="128"/>
                  <a:pt x="312" y="0"/>
                  <a:pt x="480" y="16"/>
                </a:cubicBezTo>
                <a:cubicBezTo>
                  <a:pt x="648" y="32"/>
                  <a:pt x="828" y="192"/>
                  <a:pt x="1008" y="352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3" name="Freeform 34">
            <a:extLst>
              <a:ext uri="{FF2B5EF4-FFF2-40B4-BE49-F238E27FC236}">
                <a16:creationId xmlns:a16="http://schemas.microsoft.com/office/drawing/2014/main" xmlns="" id="{9E91564F-8590-4D88-A56C-1CE575C583F9}"/>
              </a:ext>
            </a:extLst>
          </p:cNvPr>
          <p:cNvSpPr>
            <a:spLocks/>
          </p:cNvSpPr>
          <p:nvPr/>
        </p:nvSpPr>
        <p:spPr bwMode="auto">
          <a:xfrm>
            <a:off x="5181600" y="3403600"/>
            <a:ext cx="1143000" cy="482600"/>
          </a:xfrm>
          <a:custGeom>
            <a:avLst/>
            <a:gdLst>
              <a:gd name="T0" fmla="*/ 0 w 720"/>
              <a:gd name="T1" fmla="*/ 2147483646 h 304"/>
              <a:gd name="T2" fmla="*/ 2147483646 w 720"/>
              <a:gd name="T3" fmla="*/ 2147483646 h 304"/>
              <a:gd name="T4" fmla="*/ 2147483646 w 72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304">
                <a:moveTo>
                  <a:pt x="0" y="208"/>
                </a:moveTo>
                <a:cubicBezTo>
                  <a:pt x="84" y="104"/>
                  <a:pt x="168" y="0"/>
                  <a:pt x="288" y="16"/>
                </a:cubicBezTo>
                <a:cubicBezTo>
                  <a:pt x="408" y="32"/>
                  <a:pt x="564" y="168"/>
                  <a:pt x="720" y="304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4" name="Freeform 35">
            <a:extLst>
              <a:ext uri="{FF2B5EF4-FFF2-40B4-BE49-F238E27FC236}">
                <a16:creationId xmlns:a16="http://schemas.microsoft.com/office/drawing/2014/main" xmlns="" id="{B71DE755-CAAA-4D80-9566-61634CA2DCF8}"/>
              </a:ext>
            </a:extLst>
          </p:cNvPr>
          <p:cNvSpPr>
            <a:spLocks/>
          </p:cNvSpPr>
          <p:nvPr/>
        </p:nvSpPr>
        <p:spPr bwMode="auto">
          <a:xfrm>
            <a:off x="1719263" y="3548063"/>
            <a:ext cx="2362200" cy="330200"/>
          </a:xfrm>
          <a:custGeom>
            <a:avLst/>
            <a:gdLst>
              <a:gd name="T0" fmla="*/ 0 w 1488"/>
              <a:gd name="T1" fmla="*/ 2147483646 h 208"/>
              <a:gd name="T2" fmla="*/ 2147483646 w 1488"/>
              <a:gd name="T3" fmla="*/ 2147483646 h 208"/>
              <a:gd name="T4" fmla="*/ 2147483646 w 1488"/>
              <a:gd name="T5" fmla="*/ 2147483646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8" h="208">
                <a:moveTo>
                  <a:pt x="0" y="112"/>
                </a:moveTo>
                <a:cubicBezTo>
                  <a:pt x="236" y="56"/>
                  <a:pt x="472" y="0"/>
                  <a:pt x="720" y="16"/>
                </a:cubicBezTo>
                <a:cubicBezTo>
                  <a:pt x="968" y="32"/>
                  <a:pt x="1228" y="120"/>
                  <a:pt x="1488" y="208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5" name="Freeform 36">
            <a:extLst>
              <a:ext uri="{FF2B5EF4-FFF2-40B4-BE49-F238E27FC236}">
                <a16:creationId xmlns:a16="http://schemas.microsoft.com/office/drawing/2014/main" xmlns="" id="{FA56963B-3915-4F4F-AEE3-4249C6DEA75A}"/>
              </a:ext>
            </a:extLst>
          </p:cNvPr>
          <p:cNvSpPr>
            <a:spLocks/>
          </p:cNvSpPr>
          <p:nvPr/>
        </p:nvSpPr>
        <p:spPr bwMode="auto">
          <a:xfrm>
            <a:off x="1752600" y="3175000"/>
            <a:ext cx="2514600" cy="558800"/>
          </a:xfrm>
          <a:custGeom>
            <a:avLst/>
            <a:gdLst>
              <a:gd name="T0" fmla="*/ 0 w 1584"/>
              <a:gd name="T1" fmla="*/ 2147483646 h 352"/>
              <a:gd name="T2" fmla="*/ 2147483646 w 1584"/>
              <a:gd name="T3" fmla="*/ 2147483646 h 352"/>
              <a:gd name="T4" fmla="*/ 2147483646 w 1584"/>
              <a:gd name="T5" fmla="*/ 2147483646 h 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4" h="352">
                <a:moveTo>
                  <a:pt x="0" y="256"/>
                </a:moveTo>
                <a:cubicBezTo>
                  <a:pt x="180" y="128"/>
                  <a:pt x="360" y="0"/>
                  <a:pt x="624" y="16"/>
                </a:cubicBezTo>
                <a:cubicBezTo>
                  <a:pt x="888" y="32"/>
                  <a:pt x="1236" y="192"/>
                  <a:pt x="1584" y="352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6" name="Freeform 37">
            <a:extLst>
              <a:ext uri="{FF2B5EF4-FFF2-40B4-BE49-F238E27FC236}">
                <a16:creationId xmlns:a16="http://schemas.microsoft.com/office/drawing/2014/main" xmlns="" id="{156A9BB5-801C-4834-9F16-7821F9D7EE20}"/>
              </a:ext>
            </a:extLst>
          </p:cNvPr>
          <p:cNvSpPr>
            <a:spLocks/>
          </p:cNvSpPr>
          <p:nvPr/>
        </p:nvSpPr>
        <p:spPr bwMode="auto">
          <a:xfrm>
            <a:off x="4419600" y="3048000"/>
            <a:ext cx="3124200" cy="533400"/>
          </a:xfrm>
          <a:custGeom>
            <a:avLst/>
            <a:gdLst>
              <a:gd name="T0" fmla="*/ 0 w 1968"/>
              <a:gd name="T1" fmla="*/ 2147483646 h 336"/>
              <a:gd name="T2" fmla="*/ 2147483646 w 1968"/>
              <a:gd name="T3" fmla="*/ 0 h 336"/>
              <a:gd name="T4" fmla="*/ 2147483646 w 1968"/>
              <a:gd name="T5" fmla="*/ 2147483646 h 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8" h="336">
                <a:moveTo>
                  <a:pt x="0" y="336"/>
                </a:moveTo>
                <a:cubicBezTo>
                  <a:pt x="268" y="168"/>
                  <a:pt x="536" y="0"/>
                  <a:pt x="864" y="0"/>
                </a:cubicBezTo>
                <a:cubicBezTo>
                  <a:pt x="1192" y="0"/>
                  <a:pt x="1580" y="168"/>
                  <a:pt x="1968" y="336"/>
                </a:cubicBez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7" name="Line 38">
            <a:extLst>
              <a:ext uri="{FF2B5EF4-FFF2-40B4-BE49-F238E27FC236}">
                <a16:creationId xmlns:a16="http://schemas.microsoft.com/office/drawing/2014/main" xmlns="" id="{98A47AAE-1DF1-4E9E-B293-EE24D1DA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886200"/>
            <a:ext cx="4191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8" name="Line 39">
            <a:extLst>
              <a:ext uri="{FF2B5EF4-FFF2-40B4-BE49-F238E27FC236}">
                <a16:creationId xmlns:a16="http://schemas.microsoft.com/office/drawing/2014/main" xmlns="" id="{DF34A6BA-11BD-4CDB-B3F1-26113491F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733800"/>
            <a:ext cx="381000" cy="1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Rectangle 40">
            <a:extLst>
              <a:ext uri="{FF2B5EF4-FFF2-40B4-BE49-F238E27FC236}">
                <a16:creationId xmlns:a16="http://schemas.microsoft.com/office/drawing/2014/main" xmlns="" id="{0CCC7B14-79F0-4728-9D14-F3E50A3E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7907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Fill gaps in supercontigs with paths of overcollapsed contigs</a:t>
            </a:r>
          </a:p>
        </p:txBody>
      </p:sp>
      <p:grpSp>
        <p:nvGrpSpPr>
          <p:cNvPr id="76840" name="Group 41">
            <a:extLst>
              <a:ext uri="{FF2B5EF4-FFF2-40B4-BE49-F238E27FC236}">
                <a16:creationId xmlns:a16="http://schemas.microsoft.com/office/drawing/2014/main" xmlns="" id="{B71604A5-D046-4BC1-989F-D6238897B9D0}"/>
              </a:ext>
            </a:extLst>
          </p:cNvPr>
          <p:cNvGrpSpPr>
            <a:grpSpLocks/>
          </p:cNvGrpSpPr>
          <p:nvPr/>
        </p:nvGrpSpPr>
        <p:grpSpPr bwMode="auto">
          <a:xfrm>
            <a:off x="931863" y="3892550"/>
            <a:ext cx="2573337" cy="1420813"/>
            <a:chOff x="611" y="2740"/>
            <a:chExt cx="1621" cy="895"/>
          </a:xfrm>
        </p:grpSpPr>
        <p:sp>
          <p:nvSpPr>
            <p:cNvPr id="76899" name="Line 42">
              <a:extLst>
                <a:ext uri="{FF2B5EF4-FFF2-40B4-BE49-F238E27FC236}">
                  <a16:creationId xmlns:a16="http://schemas.microsoft.com/office/drawing/2014/main" xmlns="" id="{8697E827-1B96-4B2B-9430-A5400AEF8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3297"/>
              <a:ext cx="288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0" name="Line 43">
              <a:extLst>
                <a:ext uri="{FF2B5EF4-FFF2-40B4-BE49-F238E27FC236}">
                  <a16:creationId xmlns:a16="http://schemas.microsoft.com/office/drawing/2014/main" xmlns="" id="{11F032F7-D14B-4640-8AF2-8DD54F0D0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298"/>
              <a:ext cx="96" cy="1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901" name="Group 44">
              <a:extLst>
                <a:ext uri="{FF2B5EF4-FFF2-40B4-BE49-F238E27FC236}">
                  <a16:creationId xmlns:a16="http://schemas.microsoft.com/office/drawing/2014/main" xmlns="" id="{D75B284B-C841-483D-84DD-E7CD6EECA1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" y="2740"/>
              <a:ext cx="1621" cy="895"/>
              <a:chOff x="611" y="2740"/>
              <a:chExt cx="1621" cy="895"/>
            </a:xfrm>
          </p:grpSpPr>
          <p:sp>
            <p:nvSpPr>
              <p:cNvPr id="76902" name="Line 45">
                <a:extLst>
                  <a:ext uri="{FF2B5EF4-FFF2-40B4-BE49-F238E27FC236}">
                    <a16:creationId xmlns:a16="http://schemas.microsoft.com/office/drawing/2014/main" xmlns="" id="{A1CD7A3E-620D-4A79-AF84-93E66DC8B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196"/>
                <a:ext cx="88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3" name="Line 46">
                <a:extLst>
                  <a:ext uri="{FF2B5EF4-FFF2-40B4-BE49-F238E27FC236}">
                    <a16:creationId xmlns:a16="http://schemas.microsoft.com/office/drawing/2014/main" xmlns="" id="{EB8DE4DC-665F-4548-9EE8-265EAA8F6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0" y="3195"/>
                <a:ext cx="912" cy="1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4" name="Freeform 47">
                <a:extLst>
                  <a:ext uri="{FF2B5EF4-FFF2-40B4-BE49-F238E27FC236}">
                    <a16:creationId xmlns:a16="http://schemas.microsoft.com/office/drawing/2014/main" xmlns="" id="{B686DB72-B523-40E6-AE33-3FD0E7319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740"/>
                <a:ext cx="1054" cy="853"/>
              </a:xfrm>
              <a:custGeom>
                <a:avLst/>
                <a:gdLst>
                  <a:gd name="T0" fmla="*/ 0 w 1054"/>
                  <a:gd name="T1" fmla="*/ 0 h 853"/>
                  <a:gd name="T2" fmla="*/ 548 w 1054"/>
                  <a:gd name="T3" fmla="*/ 758 h 853"/>
                  <a:gd name="T4" fmla="*/ 1054 w 1054"/>
                  <a:gd name="T5" fmla="*/ 568 h 8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4" h="853">
                    <a:moveTo>
                      <a:pt x="0" y="0"/>
                    </a:moveTo>
                    <a:cubicBezTo>
                      <a:pt x="186" y="331"/>
                      <a:pt x="372" y="663"/>
                      <a:pt x="548" y="758"/>
                    </a:cubicBezTo>
                    <a:cubicBezTo>
                      <a:pt x="724" y="853"/>
                      <a:pt x="889" y="710"/>
                      <a:pt x="1054" y="568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5" name="Freeform 48">
                <a:extLst>
                  <a:ext uri="{FF2B5EF4-FFF2-40B4-BE49-F238E27FC236}">
                    <a16:creationId xmlns:a16="http://schemas.microsoft.com/office/drawing/2014/main" xmlns="" id="{50DBF0F3-348B-4F51-B09E-CE82A7D74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" y="2740"/>
                <a:ext cx="970" cy="895"/>
              </a:xfrm>
              <a:custGeom>
                <a:avLst/>
                <a:gdLst>
                  <a:gd name="T0" fmla="*/ 0 w 970"/>
                  <a:gd name="T1" fmla="*/ 0 h 895"/>
                  <a:gd name="T2" fmla="*/ 506 w 970"/>
                  <a:gd name="T3" fmla="*/ 800 h 895"/>
                  <a:gd name="T4" fmla="*/ 970 w 970"/>
                  <a:gd name="T5" fmla="*/ 568 h 8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0" h="895">
                    <a:moveTo>
                      <a:pt x="0" y="0"/>
                    </a:moveTo>
                    <a:cubicBezTo>
                      <a:pt x="172" y="352"/>
                      <a:pt x="344" y="705"/>
                      <a:pt x="506" y="800"/>
                    </a:cubicBezTo>
                    <a:cubicBezTo>
                      <a:pt x="668" y="895"/>
                      <a:pt x="819" y="731"/>
                      <a:pt x="970" y="568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6841" name="Group 49">
            <a:extLst>
              <a:ext uri="{FF2B5EF4-FFF2-40B4-BE49-F238E27FC236}">
                <a16:creationId xmlns:a16="http://schemas.microsoft.com/office/drawing/2014/main" xmlns="" id="{F0A609F8-83D2-4D8F-AA78-95CF708A521E}"/>
              </a:ext>
            </a:extLst>
          </p:cNvPr>
          <p:cNvGrpSpPr>
            <a:grpSpLocks/>
          </p:cNvGrpSpPr>
          <p:nvPr/>
        </p:nvGrpSpPr>
        <p:grpSpPr bwMode="auto">
          <a:xfrm>
            <a:off x="4545013" y="3892550"/>
            <a:ext cx="3311525" cy="1287463"/>
            <a:chOff x="2887" y="2740"/>
            <a:chExt cx="2086" cy="811"/>
          </a:xfrm>
        </p:grpSpPr>
        <p:sp>
          <p:nvSpPr>
            <p:cNvPr id="76892" name="Line 50">
              <a:extLst>
                <a:ext uri="{FF2B5EF4-FFF2-40B4-BE49-F238E27FC236}">
                  <a16:creationId xmlns:a16="http://schemas.microsoft.com/office/drawing/2014/main" xmlns="" id="{588C5746-56FC-4D14-A562-8FFA28A4FB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3" y="3299"/>
              <a:ext cx="1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3" name="Line 51">
              <a:extLst>
                <a:ext uri="{FF2B5EF4-FFF2-40B4-BE49-F238E27FC236}">
                  <a16:creationId xmlns:a16="http://schemas.microsoft.com/office/drawing/2014/main" xmlns="" id="{9CBBE5EE-8514-42E6-9192-0163918C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3298"/>
              <a:ext cx="192" cy="0"/>
            </a:xfrm>
            <a:prstGeom prst="line">
              <a:avLst/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94" name="Group 52">
              <a:extLst>
                <a:ext uri="{FF2B5EF4-FFF2-40B4-BE49-F238E27FC236}">
                  <a16:creationId xmlns:a16="http://schemas.microsoft.com/office/drawing/2014/main" xmlns="" id="{DDDAC7E6-25AA-4B6D-A4AE-CB978F8C2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7" y="2740"/>
              <a:ext cx="2086" cy="811"/>
              <a:chOff x="2887" y="2740"/>
              <a:chExt cx="2086" cy="811"/>
            </a:xfrm>
          </p:grpSpPr>
          <p:sp>
            <p:nvSpPr>
              <p:cNvPr id="76895" name="Line 53">
                <a:extLst>
                  <a:ext uri="{FF2B5EF4-FFF2-40B4-BE49-F238E27FC236}">
                    <a16:creationId xmlns:a16="http://schemas.microsoft.com/office/drawing/2014/main" xmlns="" id="{ECBE3E4D-347B-4879-AC44-61EF77268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3186"/>
                <a:ext cx="888" cy="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6" name="Line 54">
                <a:extLst>
                  <a:ext uri="{FF2B5EF4-FFF2-40B4-BE49-F238E27FC236}">
                    <a16:creationId xmlns:a16="http://schemas.microsoft.com/office/drawing/2014/main" xmlns="" id="{2C44EF7B-E432-4CF3-B72B-234AD900E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194"/>
                <a:ext cx="912" cy="1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7" name="Freeform 55">
                <a:extLst>
                  <a:ext uri="{FF2B5EF4-FFF2-40B4-BE49-F238E27FC236}">
                    <a16:creationId xmlns:a16="http://schemas.microsoft.com/office/drawing/2014/main" xmlns="" id="{5FA0A49C-4378-457D-91C1-6BD993EC2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740"/>
                <a:ext cx="1222" cy="790"/>
              </a:xfrm>
              <a:custGeom>
                <a:avLst/>
                <a:gdLst>
                  <a:gd name="T0" fmla="*/ 1222 w 1222"/>
                  <a:gd name="T1" fmla="*/ 0 h 790"/>
                  <a:gd name="T2" fmla="*/ 358 w 1222"/>
                  <a:gd name="T3" fmla="*/ 695 h 790"/>
                  <a:gd name="T4" fmla="*/ 0 w 1222"/>
                  <a:gd name="T5" fmla="*/ 568 h 7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22" h="790">
                    <a:moveTo>
                      <a:pt x="1222" y="0"/>
                    </a:moveTo>
                    <a:cubicBezTo>
                      <a:pt x="892" y="300"/>
                      <a:pt x="562" y="600"/>
                      <a:pt x="358" y="695"/>
                    </a:cubicBezTo>
                    <a:cubicBezTo>
                      <a:pt x="154" y="790"/>
                      <a:pt x="77" y="679"/>
                      <a:pt x="0" y="568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8" name="Freeform 56">
                <a:extLst>
                  <a:ext uri="{FF2B5EF4-FFF2-40B4-BE49-F238E27FC236}">
                    <a16:creationId xmlns:a16="http://schemas.microsoft.com/office/drawing/2014/main" xmlns="" id="{C6BCB631-C327-4668-BD1A-9CD54897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2740"/>
                <a:ext cx="653" cy="811"/>
              </a:xfrm>
              <a:custGeom>
                <a:avLst/>
                <a:gdLst>
                  <a:gd name="T0" fmla="*/ 0 w 653"/>
                  <a:gd name="T1" fmla="*/ 0 h 811"/>
                  <a:gd name="T2" fmla="*/ 379 w 653"/>
                  <a:gd name="T3" fmla="*/ 716 h 811"/>
                  <a:gd name="T4" fmla="*/ 653 w 653"/>
                  <a:gd name="T5" fmla="*/ 568 h 8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3" h="811">
                    <a:moveTo>
                      <a:pt x="0" y="0"/>
                    </a:moveTo>
                    <a:cubicBezTo>
                      <a:pt x="135" y="310"/>
                      <a:pt x="270" y="621"/>
                      <a:pt x="379" y="716"/>
                    </a:cubicBezTo>
                    <a:cubicBezTo>
                      <a:pt x="488" y="811"/>
                      <a:pt x="570" y="689"/>
                      <a:pt x="653" y="568"/>
                    </a:cubicBezTo>
                  </a:path>
                </a:pathLst>
              </a:cu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Line 57">
            <a:extLst>
              <a:ext uri="{FF2B5EF4-FFF2-40B4-BE49-F238E27FC236}">
                <a16:creationId xmlns:a16="http://schemas.microsoft.com/office/drawing/2014/main" xmlns="" id="{CBE4262D-F828-4642-98A5-F068FF6CF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5225" y="4121150"/>
            <a:ext cx="0" cy="1714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3" name="Line 58">
            <a:extLst>
              <a:ext uri="{FF2B5EF4-FFF2-40B4-BE49-F238E27FC236}">
                <a16:creationId xmlns:a16="http://schemas.microsoft.com/office/drawing/2014/main" xmlns="" id="{36CBCFF1-DB26-408B-8AA5-2411BAA68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5225" y="4121150"/>
            <a:ext cx="1431925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4" name="Line 59">
            <a:extLst>
              <a:ext uri="{FF2B5EF4-FFF2-40B4-BE49-F238E27FC236}">
                <a16:creationId xmlns:a16="http://schemas.microsoft.com/office/drawing/2014/main" xmlns="" id="{A94895BF-7111-4CF0-AE5B-E5D7063AA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7150" y="4121150"/>
            <a:ext cx="0" cy="1714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5" name="Line 60">
            <a:extLst>
              <a:ext uri="{FF2B5EF4-FFF2-40B4-BE49-F238E27FC236}">
                <a16:creationId xmlns:a16="http://schemas.microsoft.com/office/drawing/2014/main" xmlns="" id="{D7E5847E-6262-4B6F-B1B3-93C9505A6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1788" y="4121150"/>
            <a:ext cx="0" cy="1714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6" name="Line 61">
            <a:extLst>
              <a:ext uri="{FF2B5EF4-FFF2-40B4-BE49-F238E27FC236}">
                <a16:creationId xmlns:a16="http://schemas.microsoft.com/office/drawing/2014/main" xmlns="" id="{EC15993F-C83E-4E4E-BEA8-9CA383466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1788" y="4121150"/>
            <a:ext cx="660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47" name="Line 62">
            <a:extLst>
              <a:ext uri="{FF2B5EF4-FFF2-40B4-BE49-F238E27FC236}">
                <a16:creationId xmlns:a16="http://schemas.microsoft.com/office/drawing/2014/main" xmlns="" id="{56999AD1-7A3F-4F2F-9A49-049D8A183B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8" y="4121150"/>
            <a:ext cx="0" cy="17145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848" name="Group 63">
            <a:extLst>
              <a:ext uri="{FF2B5EF4-FFF2-40B4-BE49-F238E27FC236}">
                <a16:creationId xmlns:a16="http://schemas.microsoft.com/office/drawing/2014/main" xmlns="" id="{11400E07-3F7B-4603-A6B5-7395EE059984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4697413"/>
            <a:ext cx="952500" cy="269875"/>
            <a:chOff x="2112" y="3247"/>
            <a:chExt cx="600" cy="170"/>
          </a:xfrm>
        </p:grpSpPr>
        <p:sp>
          <p:nvSpPr>
            <p:cNvPr id="76886" name="Line 64">
              <a:extLst>
                <a:ext uri="{FF2B5EF4-FFF2-40B4-BE49-F238E27FC236}">
                  <a16:creationId xmlns:a16="http://schemas.microsoft.com/office/drawing/2014/main" xmlns="" id="{E9EC0EB9-DCB2-4B5C-8B9F-918F4C42B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8" y="3409"/>
              <a:ext cx="584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7" name="Line 65">
              <a:extLst>
                <a:ext uri="{FF2B5EF4-FFF2-40B4-BE49-F238E27FC236}">
                  <a16:creationId xmlns:a16="http://schemas.microsoft.com/office/drawing/2014/main" xmlns="" id="{85EEF61D-8BBF-4653-97D6-88B2EDB68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17"/>
              <a:ext cx="600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88" name="Line 66">
              <a:extLst>
                <a:ext uri="{FF2B5EF4-FFF2-40B4-BE49-F238E27FC236}">
                  <a16:creationId xmlns:a16="http://schemas.microsoft.com/office/drawing/2014/main" xmlns="" id="{3561B3AD-9BA1-4167-9CE3-F1A0C3308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6" y="3247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9" name="Line 67">
              <a:extLst>
                <a:ext uri="{FF2B5EF4-FFF2-40B4-BE49-F238E27FC236}">
                  <a16:creationId xmlns:a16="http://schemas.microsoft.com/office/drawing/2014/main" xmlns="" id="{B8075E95-660B-4A16-A675-BECEEF5D2A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0" y="3247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0" name="Line 68">
              <a:extLst>
                <a:ext uri="{FF2B5EF4-FFF2-40B4-BE49-F238E27FC236}">
                  <a16:creationId xmlns:a16="http://schemas.microsoft.com/office/drawing/2014/main" xmlns="" id="{B65299E8-DEB3-42BF-AAA4-0A0ED9BB8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3247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91" name="Line 69">
              <a:extLst>
                <a:ext uri="{FF2B5EF4-FFF2-40B4-BE49-F238E27FC236}">
                  <a16:creationId xmlns:a16="http://schemas.microsoft.com/office/drawing/2014/main" xmlns="" id="{DE963CDD-DE3C-43C9-BD7D-40FB2B6DE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3247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849" name="Group 70">
            <a:extLst>
              <a:ext uri="{FF2B5EF4-FFF2-40B4-BE49-F238E27FC236}">
                <a16:creationId xmlns:a16="http://schemas.microsoft.com/office/drawing/2014/main" xmlns="" id="{4CC127C8-C26D-47F4-912B-840FDF9D94A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354513"/>
            <a:ext cx="342900" cy="165100"/>
            <a:chOff x="1320" y="3031"/>
            <a:chExt cx="216" cy="104"/>
          </a:xfrm>
        </p:grpSpPr>
        <p:sp>
          <p:nvSpPr>
            <p:cNvPr id="76878" name="Line 71">
              <a:extLst>
                <a:ext uri="{FF2B5EF4-FFF2-40B4-BE49-F238E27FC236}">
                  <a16:creationId xmlns:a16="http://schemas.microsoft.com/office/drawing/2014/main" xmlns="" id="{D0409195-1BE2-4BEF-B818-CF5A7E3D9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9" name="Line 72">
              <a:extLst>
                <a:ext uri="{FF2B5EF4-FFF2-40B4-BE49-F238E27FC236}">
                  <a16:creationId xmlns:a16="http://schemas.microsoft.com/office/drawing/2014/main" xmlns="" id="{DC4FCBE1-5D55-4B9F-B729-97F94ED02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0" name="Line 73">
              <a:extLst>
                <a:ext uri="{FF2B5EF4-FFF2-40B4-BE49-F238E27FC236}">
                  <a16:creationId xmlns:a16="http://schemas.microsoft.com/office/drawing/2014/main" xmlns="" id="{951A241D-EA5F-4F62-B89C-EE0BE24A3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1" name="Line 74">
              <a:extLst>
                <a:ext uri="{FF2B5EF4-FFF2-40B4-BE49-F238E27FC236}">
                  <a16:creationId xmlns:a16="http://schemas.microsoft.com/office/drawing/2014/main" xmlns="" id="{65B33146-F958-4B99-A50C-11B12BAA4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6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2" name="Line 75">
              <a:extLst>
                <a:ext uri="{FF2B5EF4-FFF2-40B4-BE49-F238E27FC236}">
                  <a16:creationId xmlns:a16="http://schemas.microsoft.com/office/drawing/2014/main" xmlns="" id="{9D54BC5A-7248-4564-940C-1D8720EAE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4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3" name="Line 76">
              <a:extLst>
                <a:ext uri="{FF2B5EF4-FFF2-40B4-BE49-F238E27FC236}">
                  <a16:creationId xmlns:a16="http://schemas.microsoft.com/office/drawing/2014/main" xmlns="" id="{EDC87396-0F4F-479A-B6D9-86697583E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4" name="Line 77">
              <a:extLst>
                <a:ext uri="{FF2B5EF4-FFF2-40B4-BE49-F238E27FC236}">
                  <a16:creationId xmlns:a16="http://schemas.microsoft.com/office/drawing/2014/main" xmlns="" id="{B102D9A9-C754-40D4-A0D4-395FB4733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85" name="Line 78">
              <a:extLst>
                <a:ext uri="{FF2B5EF4-FFF2-40B4-BE49-F238E27FC236}">
                  <a16:creationId xmlns:a16="http://schemas.microsoft.com/office/drawing/2014/main" xmlns="" id="{DD359F03-9489-4785-AB9D-205FD69CB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850" name="Group 79">
            <a:extLst>
              <a:ext uri="{FF2B5EF4-FFF2-40B4-BE49-F238E27FC236}">
                <a16:creationId xmlns:a16="http://schemas.microsoft.com/office/drawing/2014/main" xmlns="" id="{95F0FC67-F0E5-4FE3-A94D-1250CC78BC66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4354513"/>
            <a:ext cx="342900" cy="547687"/>
            <a:chOff x="2462" y="3031"/>
            <a:chExt cx="216" cy="345"/>
          </a:xfrm>
        </p:grpSpPr>
        <p:sp>
          <p:nvSpPr>
            <p:cNvPr id="76870" name="Line 80">
              <a:extLst>
                <a:ext uri="{FF2B5EF4-FFF2-40B4-BE49-F238E27FC236}">
                  <a16:creationId xmlns:a16="http://schemas.microsoft.com/office/drawing/2014/main" xmlns="" id="{C359FA32-811D-4115-A518-B288A2D11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2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1" name="Line 81">
              <a:extLst>
                <a:ext uri="{FF2B5EF4-FFF2-40B4-BE49-F238E27FC236}">
                  <a16:creationId xmlns:a16="http://schemas.microsoft.com/office/drawing/2014/main" xmlns="" id="{813E4EAA-752C-4FDA-8194-541DA1C02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2" name="Line 82">
              <a:extLst>
                <a:ext uri="{FF2B5EF4-FFF2-40B4-BE49-F238E27FC236}">
                  <a16:creationId xmlns:a16="http://schemas.microsoft.com/office/drawing/2014/main" xmlns="" id="{78C85B91-82FA-4E11-96CA-4FB7350BC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3" name="Line 83">
              <a:extLst>
                <a:ext uri="{FF2B5EF4-FFF2-40B4-BE49-F238E27FC236}">
                  <a16:creationId xmlns:a16="http://schemas.microsoft.com/office/drawing/2014/main" xmlns="" id="{AF27D2E3-BC41-4F28-B3F0-D5C4E960D2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8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4" name="Line 84">
              <a:extLst>
                <a:ext uri="{FF2B5EF4-FFF2-40B4-BE49-F238E27FC236}">
                  <a16:creationId xmlns:a16="http://schemas.microsoft.com/office/drawing/2014/main" xmlns="" id="{490F5181-2DC9-422F-88AD-20EF25AC0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6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5" name="Line 85">
              <a:extLst>
                <a:ext uri="{FF2B5EF4-FFF2-40B4-BE49-F238E27FC236}">
                  <a16:creationId xmlns:a16="http://schemas.microsoft.com/office/drawing/2014/main" xmlns="" id="{FD64791C-15FC-4B1B-9683-D84995597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6" name="Line 86">
              <a:extLst>
                <a:ext uri="{FF2B5EF4-FFF2-40B4-BE49-F238E27FC236}">
                  <a16:creationId xmlns:a16="http://schemas.microsoft.com/office/drawing/2014/main" xmlns="" id="{1E6C1ABD-0785-4D28-A89B-6D96A2B04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7" name="Line 87">
              <a:extLst>
                <a:ext uri="{FF2B5EF4-FFF2-40B4-BE49-F238E27FC236}">
                  <a16:creationId xmlns:a16="http://schemas.microsoft.com/office/drawing/2014/main" xmlns="" id="{F349B8D0-7FAD-47ED-AFE3-1D735D1DC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" y="3031"/>
              <a:ext cx="0" cy="34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851" name="Group 88">
            <a:extLst>
              <a:ext uri="{FF2B5EF4-FFF2-40B4-BE49-F238E27FC236}">
                <a16:creationId xmlns:a16="http://schemas.microsoft.com/office/drawing/2014/main" xmlns="" id="{25D8E0AD-E670-462C-BBBA-D42B4557C95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4354513"/>
            <a:ext cx="1430338" cy="165100"/>
            <a:chOff x="3262" y="3031"/>
            <a:chExt cx="901" cy="104"/>
          </a:xfrm>
        </p:grpSpPr>
        <p:sp>
          <p:nvSpPr>
            <p:cNvPr id="76852" name="Line 89">
              <a:extLst>
                <a:ext uri="{FF2B5EF4-FFF2-40B4-BE49-F238E27FC236}">
                  <a16:creationId xmlns:a16="http://schemas.microsoft.com/office/drawing/2014/main" xmlns="" id="{8D08FA84-06A0-43FE-8640-CDBE9562F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3" name="Line 90">
              <a:extLst>
                <a:ext uri="{FF2B5EF4-FFF2-40B4-BE49-F238E27FC236}">
                  <a16:creationId xmlns:a16="http://schemas.microsoft.com/office/drawing/2014/main" xmlns="" id="{29418C0D-1483-4DB5-B009-327C2A5BD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4" name="Line 91">
              <a:extLst>
                <a:ext uri="{FF2B5EF4-FFF2-40B4-BE49-F238E27FC236}">
                  <a16:creationId xmlns:a16="http://schemas.microsoft.com/office/drawing/2014/main" xmlns="" id="{2BA2279D-F47E-4484-AE18-AA0BFC72C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Line 92">
              <a:extLst>
                <a:ext uri="{FF2B5EF4-FFF2-40B4-BE49-F238E27FC236}">
                  <a16:creationId xmlns:a16="http://schemas.microsoft.com/office/drawing/2014/main" xmlns="" id="{0C4E0580-9BBC-4D35-ACDA-9CE46B725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6" name="Line 93">
              <a:extLst>
                <a:ext uri="{FF2B5EF4-FFF2-40B4-BE49-F238E27FC236}">
                  <a16:creationId xmlns:a16="http://schemas.microsoft.com/office/drawing/2014/main" xmlns="" id="{538C8078-17C9-4FC2-B83B-D32ECAF1C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7" name="Line 94">
              <a:extLst>
                <a:ext uri="{FF2B5EF4-FFF2-40B4-BE49-F238E27FC236}">
                  <a16:creationId xmlns:a16="http://schemas.microsoft.com/office/drawing/2014/main" xmlns="" id="{AFFBC8A2-EEF4-46EF-9F1A-AA4D218C9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8" name="Line 95">
              <a:extLst>
                <a:ext uri="{FF2B5EF4-FFF2-40B4-BE49-F238E27FC236}">
                  <a16:creationId xmlns:a16="http://schemas.microsoft.com/office/drawing/2014/main" xmlns="" id="{0AAF7AD1-8BAD-49A6-94C6-32E280F6E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9" name="Line 96">
              <a:extLst>
                <a:ext uri="{FF2B5EF4-FFF2-40B4-BE49-F238E27FC236}">
                  <a16:creationId xmlns:a16="http://schemas.microsoft.com/office/drawing/2014/main" xmlns="" id="{AF50ABCD-2704-4993-9148-F8299E2E7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0" name="Line 97">
              <a:extLst>
                <a:ext uri="{FF2B5EF4-FFF2-40B4-BE49-F238E27FC236}">
                  <a16:creationId xmlns:a16="http://schemas.microsoft.com/office/drawing/2014/main" xmlns="" id="{A0AE188B-3548-444B-B221-694476895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1" name="Line 98">
              <a:extLst>
                <a:ext uri="{FF2B5EF4-FFF2-40B4-BE49-F238E27FC236}">
                  <a16:creationId xmlns:a16="http://schemas.microsoft.com/office/drawing/2014/main" xmlns="" id="{72C6BE9D-7EF3-4546-B336-4D9D4ED42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2" name="Line 99">
              <a:extLst>
                <a:ext uri="{FF2B5EF4-FFF2-40B4-BE49-F238E27FC236}">
                  <a16:creationId xmlns:a16="http://schemas.microsoft.com/office/drawing/2014/main" xmlns="" id="{3ECC2D7E-F22B-4572-BF9E-D8DBFE4A7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2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3" name="Line 100">
              <a:extLst>
                <a:ext uri="{FF2B5EF4-FFF2-40B4-BE49-F238E27FC236}">
                  <a16:creationId xmlns:a16="http://schemas.microsoft.com/office/drawing/2014/main" xmlns="" id="{12CD8F4C-A7F6-4816-B355-B8150CAB0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6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4" name="Line 101">
              <a:extLst>
                <a:ext uri="{FF2B5EF4-FFF2-40B4-BE49-F238E27FC236}">
                  <a16:creationId xmlns:a16="http://schemas.microsoft.com/office/drawing/2014/main" xmlns="" id="{43A45AB8-9B0D-4BA5-9B35-0474491F4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5" name="Line 102">
              <a:extLst>
                <a:ext uri="{FF2B5EF4-FFF2-40B4-BE49-F238E27FC236}">
                  <a16:creationId xmlns:a16="http://schemas.microsoft.com/office/drawing/2014/main" xmlns="" id="{D102E4ED-E3F7-437E-999B-48FBD392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6" name="Line 103">
              <a:extLst>
                <a:ext uri="{FF2B5EF4-FFF2-40B4-BE49-F238E27FC236}">
                  <a16:creationId xmlns:a16="http://schemas.microsoft.com/office/drawing/2014/main" xmlns="" id="{4807EB93-EAD8-4537-A452-C0ABA343F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9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7" name="Line 104">
              <a:extLst>
                <a:ext uri="{FF2B5EF4-FFF2-40B4-BE49-F238E27FC236}">
                  <a16:creationId xmlns:a16="http://schemas.microsoft.com/office/drawing/2014/main" xmlns="" id="{DA62EFDC-DD28-4344-950C-6DE1B9494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3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8" name="Line 105">
              <a:extLst>
                <a:ext uri="{FF2B5EF4-FFF2-40B4-BE49-F238E27FC236}">
                  <a16:creationId xmlns:a16="http://schemas.microsoft.com/office/drawing/2014/main" xmlns="" id="{FD239761-0AB5-4359-BA22-ABC89A77D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9" name="Line 106">
              <a:extLst>
                <a:ext uri="{FF2B5EF4-FFF2-40B4-BE49-F238E27FC236}">
                  <a16:creationId xmlns:a16="http://schemas.microsoft.com/office/drawing/2014/main" xmlns="" id="{87D0BDDA-C3D4-4637-B0CE-4D35ADCB2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5" y="3031"/>
              <a:ext cx="0" cy="104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5710FF4E-C7C0-45CF-A053-366AA0002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 Contigs into </a:t>
            </a:r>
            <a:r>
              <a:rPr lang="en-US" altLang="en-US" dirty="0" err="1"/>
              <a:t>Supercontigs</a:t>
            </a:r>
            <a:r>
              <a:rPr lang="en-US" altLang="en-US" sz="2600" dirty="0"/>
              <a:t> (cont’d)</a:t>
            </a:r>
          </a:p>
        </p:txBody>
      </p:sp>
      <p:sp>
        <p:nvSpPr>
          <p:cNvPr id="77827" name="Line 4">
            <a:extLst>
              <a:ext uri="{FF2B5EF4-FFF2-40B4-BE49-F238E27FC236}">
                <a16:creationId xmlns:a16="http://schemas.microsoft.com/office/drawing/2014/main" xmlns="" id="{41209EBA-2437-44C1-BECE-444212827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38" y="2124075"/>
            <a:ext cx="2625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1" name="Line 5">
            <a:extLst>
              <a:ext uri="{FF2B5EF4-FFF2-40B4-BE49-F238E27FC236}">
                <a16:creationId xmlns:a16="http://schemas.microsoft.com/office/drawing/2014/main" xmlns="" id="{4CC066EA-CA74-486D-9864-7AD0B8495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2516188"/>
            <a:ext cx="2611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xmlns="" id="{64288A66-1989-4392-A532-8ED47F88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4344988"/>
            <a:ext cx="8058150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Define G = ( V, E )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V :=  contigs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	  E := ( A, B ) such that d( A, B ) &lt; C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000" b="0" i="0">
              <a:solidFill>
                <a:srgbClr val="003366"/>
              </a:solidFill>
              <a:latin typeface="Arial Unicode MS" pitchFamily="34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i="0" u="sng">
                <a:solidFill>
                  <a:srgbClr val="003366"/>
                </a:solidFill>
                <a:latin typeface="Arial Unicode MS" pitchFamily="34" charset="-122"/>
              </a:rPr>
              <a:t>Reason to do so</a:t>
            </a:r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: Efficiency; full shortest paths cannot be computed</a:t>
            </a:r>
          </a:p>
        </p:txBody>
      </p:sp>
      <p:sp>
        <p:nvSpPr>
          <p:cNvPr id="321543" name="Line 7">
            <a:extLst>
              <a:ext uri="{FF2B5EF4-FFF2-40B4-BE49-F238E27FC236}">
                <a16:creationId xmlns:a16="http://schemas.microsoft.com/office/drawing/2014/main" xmlns="" id="{EF362E64-DA9C-42EE-B590-652210EFD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2897188"/>
            <a:ext cx="2262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4" name="Line 8">
            <a:extLst>
              <a:ext uri="{FF2B5EF4-FFF2-40B4-BE49-F238E27FC236}">
                <a16:creationId xmlns:a16="http://schemas.microsoft.com/office/drawing/2014/main" xmlns="" id="{29E0DECC-277A-40AF-912F-BCF582F5A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0" y="3268663"/>
            <a:ext cx="2697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9">
            <a:extLst>
              <a:ext uri="{FF2B5EF4-FFF2-40B4-BE49-F238E27FC236}">
                <a16:creationId xmlns:a16="http://schemas.microsoft.com/office/drawing/2014/main" xmlns="" id="{A815C303-018E-4C34-BFED-1A028BE6A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1563" y="3673475"/>
            <a:ext cx="26114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1546" name="Group 10">
            <a:extLst>
              <a:ext uri="{FF2B5EF4-FFF2-40B4-BE49-F238E27FC236}">
                <a16:creationId xmlns:a16="http://schemas.microsoft.com/office/drawing/2014/main" xmlns="" id="{DE2C4338-F4A4-4A6B-A58D-0320D726F5BD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1277938"/>
            <a:ext cx="3038475" cy="3021012"/>
            <a:chOff x="1883" y="948"/>
            <a:chExt cx="1914" cy="1903"/>
          </a:xfrm>
        </p:grpSpPr>
        <p:sp>
          <p:nvSpPr>
            <p:cNvPr id="77836" name="Line 11">
              <a:extLst>
                <a:ext uri="{FF2B5EF4-FFF2-40B4-BE49-F238E27FC236}">
                  <a16:creationId xmlns:a16="http://schemas.microsoft.com/office/drawing/2014/main" xmlns="" id="{E8AC173A-F697-49D3-BE36-27F2E0408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7" y="961"/>
              <a:ext cx="0" cy="189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7" name="Line 12">
              <a:extLst>
                <a:ext uri="{FF2B5EF4-FFF2-40B4-BE49-F238E27FC236}">
                  <a16:creationId xmlns:a16="http://schemas.microsoft.com/office/drawing/2014/main" xmlns="" id="{D46E492F-EB48-4D19-948C-ECE13622F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3" y="948"/>
              <a:ext cx="0" cy="187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8" name="Text Box 13">
              <a:extLst>
                <a:ext uri="{FF2B5EF4-FFF2-40B4-BE49-F238E27FC236}">
                  <a16:creationId xmlns:a16="http://schemas.microsoft.com/office/drawing/2014/main" xmlns="" id="{212B80B2-490B-45CE-B78B-090A08F97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" y="996"/>
              <a:ext cx="1776" cy="256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0" i="0">
                  <a:solidFill>
                    <a:srgbClr val="003366"/>
                  </a:solidFill>
                  <a:latin typeface="Arial Unicode MS" pitchFamily="34" charset="-122"/>
                </a:rPr>
                <a:t>d ( A, B )</a:t>
              </a:r>
            </a:p>
          </p:txBody>
        </p:sp>
        <p:sp>
          <p:nvSpPr>
            <p:cNvPr id="77839" name="Line 14">
              <a:extLst>
                <a:ext uri="{FF2B5EF4-FFF2-40B4-BE49-F238E27FC236}">
                  <a16:creationId xmlns:a16="http://schemas.microsoft.com/office/drawing/2014/main" xmlns="" id="{D35B4CE4-E215-471F-BB2A-C9699D6C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1326"/>
              <a:ext cx="1874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34" name="Text Box 15">
            <a:extLst>
              <a:ext uri="{FF2B5EF4-FFF2-40B4-BE49-F238E27FC236}">
                <a16:creationId xmlns:a16="http://schemas.microsoft.com/office/drawing/2014/main" xmlns="" id="{A2219208-D1B4-4AA5-AD6C-F61636443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1573213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Contig A</a:t>
            </a:r>
          </a:p>
        </p:txBody>
      </p:sp>
      <p:sp>
        <p:nvSpPr>
          <p:cNvPr id="77835" name="Text Box 16">
            <a:extLst>
              <a:ext uri="{FF2B5EF4-FFF2-40B4-BE49-F238E27FC236}">
                <a16:creationId xmlns:a16="http://schemas.microsoft.com/office/drawing/2014/main" xmlns="" id="{DF6E3C86-0429-4705-8965-5DF31BEE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3916363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Contig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196A98B9-F42D-462F-8A3A-9330400C4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Link Contigs into Supercontigs</a:t>
            </a:r>
            <a:r>
              <a:rPr lang="en-US" altLang="en-US" sz="2600"/>
              <a:t> (cont’d)</a:t>
            </a:r>
          </a:p>
        </p:txBody>
      </p:sp>
      <p:sp>
        <p:nvSpPr>
          <p:cNvPr id="78851" name="Line 4">
            <a:extLst>
              <a:ext uri="{FF2B5EF4-FFF2-40B4-BE49-F238E27FC236}">
                <a16:creationId xmlns:a16="http://schemas.microsoft.com/office/drawing/2014/main" xmlns="" id="{F5213E0D-843E-40B4-AE3F-F4CE90F10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3235325"/>
            <a:ext cx="1392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Line 5">
            <a:extLst>
              <a:ext uri="{FF2B5EF4-FFF2-40B4-BE49-F238E27FC236}">
                <a16:creationId xmlns:a16="http://schemas.microsoft.com/office/drawing/2014/main" xmlns="" id="{4D11CEE9-EB90-4C6E-90DB-B5A239290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1663" y="3187700"/>
            <a:ext cx="1841500" cy="14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6">
            <a:extLst>
              <a:ext uri="{FF2B5EF4-FFF2-40B4-BE49-F238E27FC236}">
                <a16:creationId xmlns:a16="http://schemas.microsoft.com/office/drawing/2014/main" xmlns="" id="{73B73834-AD80-440E-B9F9-74D8251B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41153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Contig A</a:t>
            </a:r>
          </a:p>
        </p:txBody>
      </p:sp>
      <p:sp>
        <p:nvSpPr>
          <p:cNvPr id="78854" name="Text Box 7">
            <a:extLst>
              <a:ext uri="{FF2B5EF4-FFF2-40B4-BE49-F238E27FC236}">
                <a16:creationId xmlns:a16="http://schemas.microsoft.com/office/drawing/2014/main" xmlns="" id="{5D8B0C5A-ED7C-488E-BD6B-C2A71455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592513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0" i="0">
                <a:solidFill>
                  <a:srgbClr val="003366"/>
                </a:solidFill>
                <a:latin typeface="Arial Unicode MS" pitchFamily="34" charset="-122"/>
              </a:rPr>
              <a:t>Contig B</a:t>
            </a:r>
          </a:p>
        </p:txBody>
      </p:sp>
      <p:sp>
        <p:nvSpPr>
          <p:cNvPr id="78855" name="Line 8">
            <a:extLst>
              <a:ext uri="{FF2B5EF4-FFF2-40B4-BE49-F238E27FC236}">
                <a16:creationId xmlns:a16="http://schemas.microsoft.com/office/drawing/2014/main" xmlns="" id="{C8F93108-98AC-46CF-8987-60C090F7B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1682750"/>
            <a:ext cx="0" cy="15700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Line 9">
            <a:extLst>
              <a:ext uri="{FF2B5EF4-FFF2-40B4-BE49-F238E27FC236}">
                <a16:creationId xmlns:a16="http://schemas.microsoft.com/office/drawing/2014/main" xmlns="" id="{70B1CD3C-AA0D-44D2-A3F9-A603CBEC3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02575" y="1662113"/>
            <a:ext cx="0" cy="15398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10">
            <a:extLst>
              <a:ext uri="{FF2B5EF4-FFF2-40B4-BE49-F238E27FC236}">
                <a16:creationId xmlns:a16="http://schemas.microsoft.com/office/drawing/2014/main" xmlns="" id="{CD82DB3C-F977-43E9-A449-9231AF4E2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650" y="1668463"/>
            <a:ext cx="7027863" cy="142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1">
            <a:extLst>
              <a:ext uri="{FF2B5EF4-FFF2-40B4-BE49-F238E27FC236}">
                <a16:creationId xmlns:a16="http://schemas.microsoft.com/office/drawing/2014/main" xmlns="" id="{A5037B41-5ECE-4577-847E-10EEB8203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8513" y="3235325"/>
            <a:ext cx="723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Rectangle 12">
            <a:extLst>
              <a:ext uri="{FF2B5EF4-FFF2-40B4-BE49-F238E27FC236}">
                <a16:creationId xmlns:a16="http://schemas.microsoft.com/office/drawing/2014/main" xmlns="" id="{D35A44CF-EAD4-4EDB-82BB-1CD96A69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9600"/>
            <a:ext cx="8072438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Define T: contigs linked to either A or B</a:t>
            </a:r>
          </a:p>
        </p:txBody>
      </p:sp>
      <p:sp>
        <p:nvSpPr>
          <p:cNvPr id="78860" name="Line 13">
            <a:extLst>
              <a:ext uri="{FF2B5EF4-FFF2-40B4-BE49-F238E27FC236}">
                <a16:creationId xmlns:a16="http://schemas.microsoft.com/office/drawing/2014/main" xmlns="" id="{AFB8864B-C53C-41F9-BA4B-32C8A34D9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3232150"/>
            <a:ext cx="896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Freeform 14">
            <a:extLst>
              <a:ext uri="{FF2B5EF4-FFF2-40B4-BE49-F238E27FC236}">
                <a16:creationId xmlns:a16="http://schemas.microsoft.com/office/drawing/2014/main" xmlns="" id="{26E5D06A-B2C7-4EB4-800D-9AED98F409D0}"/>
              </a:ext>
            </a:extLst>
          </p:cNvPr>
          <p:cNvSpPr>
            <a:spLocks/>
          </p:cNvSpPr>
          <p:nvPr/>
        </p:nvSpPr>
        <p:spPr bwMode="auto">
          <a:xfrm>
            <a:off x="1684338" y="3249613"/>
            <a:ext cx="1798637" cy="438150"/>
          </a:xfrm>
          <a:custGeom>
            <a:avLst/>
            <a:gdLst>
              <a:gd name="T0" fmla="*/ 0 w 1133"/>
              <a:gd name="T1" fmla="*/ 2147483646 h 276"/>
              <a:gd name="T2" fmla="*/ 2147483646 w 1133"/>
              <a:gd name="T3" fmla="*/ 2147483646 h 276"/>
              <a:gd name="T4" fmla="*/ 2147483646 w 1133"/>
              <a:gd name="T5" fmla="*/ 0 h 2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3" h="276">
                <a:moveTo>
                  <a:pt x="0" y="9"/>
                </a:moveTo>
                <a:cubicBezTo>
                  <a:pt x="125" y="142"/>
                  <a:pt x="250" y="276"/>
                  <a:pt x="439" y="275"/>
                </a:cubicBezTo>
                <a:cubicBezTo>
                  <a:pt x="628" y="274"/>
                  <a:pt x="880" y="137"/>
                  <a:pt x="1133" y="0"/>
                </a:cubicBezTo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Freeform 15">
            <a:extLst>
              <a:ext uri="{FF2B5EF4-FFF2-40B4-BE49-F238E27FC236}">
                <a16:creationId xmlns:a16="http://schemas.microsoft.com/office/drawing/2014/main" xmlns="" id="{1CD5A928-21E3-4030-BF47-677F9C390089}"/>
              </a:ext>
            </a:extLst>
          </p:cNvPr>
          <p:cNvSpPr>
            <a:spLocks/>
          </p:cNvSpPr>
          <p:nvPr/>
        </p:nvSpPr>
        <p:spPr bwMode="auto">
          <a:xfrm>
            <a:off x="5943600" y="3241675"/>
            <a:ext cx="1335088" cy="452438"/>
          </a:xfrm>
          <a:custGeom>
            <a:avLst/>
            <a:gdLst>
              <a:gd name="T0" fmla="*/ 0 w 1133"/>
              <a:gd name="T1" fmla="*/ 2147483646 h 276"/>
              <a:gd name="T2" fmla="*/ 2147483646 w 1133"/>
              <a:gd name="T3" fmla="*/ 2147483646 h 276"/>
              <a:gd name="T4" fmla="*/ 2147483646 w 1133"/>
              <a:gd name="T5" fmla="*/ 0 h 2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3" h="276">
                <a:moveTo>
                  <a:pt x="0" y="9"/>
                </a:moveTo>
                <a:cubicBezTo>
                  <a:pt x="125" y="142"/>
                  <a:pt x="250" y="276"/>
                  <a:pt x="439" y="275"/>
                </a:cubicBezTo>
                <a:cubicBezTo>
                  <a:pt x="628" y="274"/>
                  <a:pt x="880" y="137"/>
                  <a:pt x="1133" y="0"/>
                </a:cubicBezTo>
              </a:path>
            </a:pathLst>
          </a:custGeom>
          <a:noFill/>
          <a:ln w="190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Text Box 16">
            <a:extLst>
              <a:ext uri="{FF2B5EF4-FFF2-40B4-BE49-F238E27FC236}">
                <a16:creationId xmlns:a16="http://schemas.microsoft.com/office/drawing/2014/main" xmlns="" id="{30C359C2-FFB4-4230-A3A6-625BBEE4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78247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000" b="0" i="0">
                <a:solidFill>
                  <a:srgbClr val="003366"/>
                </a:solidFill>
                <a:latin typeface="Arial Unicode MS" pitchFamily="34" charset="-122"/>
              </a:rPr>
              <a:t>Fill gap between A and B if there is a path in G passing only from contigs in T </a:t>
            </a:r>
          </a:p>
        </p:txBody>
      </p:sp>
      <p:sp>
        <p:nvSpPr>
          <p:cNvPr id="78864" name="Line 17">
            <a:extLst>
              <a:ext uri="{FF2B5EF4-FFF2-40B4-BE49-F238E27FC236}">
                <a16:creationId xmlns:a16="http://schemas.microsoft.com/office/drawing/2014/main" xmlns="" id="{5A532EA8-0A08-4297-BB9D-5B913C09B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5888" y="2576513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18">
            <a:extLst>
              <a:ext uri="{FF2B5EF4-FFF2-40B4-BE49-F238E27FC236}">
                <a16:creationId xmlns:a16="http://schemas.microsoft.com/office/drawing/2014/main" xmlns="" id="{B2979986-2D97-42A3-904B-9FE4BDDBA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0225" y="2728913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6" name="Line 19">
            <a:extLst>
              <a:ext uri="{FF2B5EF4-FFF2-40B4-BE49-F238E27FC236}">
                <a16:creationId xmlns:a16="http://schemas.microsoft.com/office/drawing/2014/main" xmlns="" id="{FE89DC68-9992-4111-8B23-C46247310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4738" y="2881313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Line 20">
            <a:extLst>
              <a:ext uri="{FF2B5EF4-FFF2-40B4-BE49-F238E27FC236}">
                <a16:creationId xmlns:a16="http://schemas.microsoft.com/office/drawing/2014/main" xmlns="" id="{4384680E-26D8-4D9D-BB20-4DEC46A31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063" y="3019425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8" name="Line 21">
            <a:extLst>
              <a:ext uri="{FF2B5EF4-FFF2-40B4-BE49-F238E27FC236}">
                <a16:creationId xmlns:a16="http://schemas.microsoft.com/office/drawing/2014/main" xmlns="" id="{67AB4DEC-5C89-4E83-A205-640570DE3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6350" y="2730500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22">
            <a:extLst>
              <a:ext uri="{FF2B5EF4-FFF2-40B4-BE49-F238E27FC236}">
                <a16:creationId xmlns:a16="http://schemas.microsoft.com/office/drawing/2014/main" xmlns="" id="{D0D45B5F-70E6-4A75-BD6A-7D087CCA1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2882900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0" name="Line 23">
            <a:extLst>
              <a:ext uri="{FF2B5EF4-FFF2-40B4-BE49-F238E27FC236}">
                <a16:creationId xmlns:a16="http://schemas.microsoft.com/office/drawing/2014/main" xmlns="" id="{DB4EABAF-468E-4ECF-AF0C-C58E7EE07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5200" y="3035300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1" name="Line 24">
            <a:extLst>
              <a:ext uri="{FF2B5EF4-FFF2-40B4-BE49-F238E27FC236}">
                <a16:creationId xmlns:a16="http://schemas.microsoft.com/office/drawing/2014/main" xmlns="" id="{A9CB1349-FB67-45D1-984D-07A6B739F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8050" y="2867025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2" name="Line 25">
            <a:extLst>
              <a:ext uri="{FF2B5EF4-FFF2-40B4-BE49-F238E27FC236}">
                <a16:creationId xmlns:a16="http://schemas.microsoft.com/office/drawing/2014/main" xmlns="" id="{22739A37-6D00-467A-95C4-E4602F2D3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2388" y="3019425"/>
            <a:ext cx="723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3" name="Line 26">
            <a:extLst>
              <a:ext uri="{FF2B5EF4-FFF2-40B4-BE49-F238E27FC236}">
                <a16:creationId xmlns:a16="http://schemas.microsoft.com/office/drawing/2014/main" xmlns="" id="{6A066A3E-A6F3-40E7-A167-E88B7EB66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6100" y="3265488"/>
            <a:ext cx="14954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7">
            <a:extLst>
              <a:ext uri="{FF2B5EF4-FFF2-40B4-BE49-F238E27FC236}">
                <a16:creationId xmlns:a16="http://schemas.microsoft.com/office/drawing/2014/main" xmlns="" id="{DB4487D3-0298-472D-954E-9DD66E09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3525" y="3257550"/>
            <a:ext cx="10731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8">
            <a:extLst>
              <a:ext uri="{FF2B5EF4-FFF2-40B4-BE49-F238E27FC236}">
                <a16:creationId xmlns:a16="http://schemas.microsoft.com/office/drawing/2014/main" xmlns="" id="{A71B0B01-3CC9-4B8C-82EB-F1E22313F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025" y="3235325"/>
            <a:ext cx="72548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D84C5021-EF02-4064-81E4-06BEB144A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Consensus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E598843C-155A-49B1-B635-E2952540F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consensus sequence is derived from a profile of the assembled fragments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sufficient number of reads is required to ensure a statistically significant consensus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Reading errors are corrected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509987F7-92F4-4687-8E7D-C8639531C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Derive a Consensus Sequence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xmlns="" id="{814302D0-329A-49F5-B738-586B0DFB0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7350" y="3760788"/>
            <a:ext cx="8218488" cy="1306512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/>
              <a:t>Derive </a:t>
            </a:r>
            <a:r>
              <a:rPr lang="en-US" altLang="en-US" sz="2400">
                <a:solidFill>
                  <a:srgbClr val="CC0000"/>
                </a:solidFill>
              </a:rPr>
              <a:t>multiple alignment</a:t>
            </a:r>
            <a:r>
              <a:rPr lang="en-US" altLang="en-US" sz="2400"/>
              <a:t> from pairwise read alignments (</a:t>
            </a:r>
            <a:r>
              <a:rPr lang="en-US" altLang="en-US" sz="2400" i="1"/>
              <a:t>i.e.,</a:t>
            </a:r>
            <a:r>
              <a:rPr lang="en-US" altLang="en-US" sz="2400"/>
              <a:t> progressive alignment)</a:t>
            </a:r>
          </a:p>
        </p:txBody>
      </p:sp>
      <p:sp>
        <p:nvSpPr>
          <p:cNvPr id="80900" name="Text Box 5">
            <a:extLst>
              <a:ext uri="{FF2B5EF4-FFF2-40B4-BE49-F238E27FC236}">
                <a16:creationId xmlns:a16="http://schemas.microsoft.com/office/drawing/2014/main" xmlns="" id="{7B9F05D4-6E35-4897-BA53-9BAEF546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4478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 TTGATGGCGTAA CTA</a:t>
            </a:r>
          </a:p>
        </p:txBody>
      </p:sp>
      <p:sp>
        <p:nvSpPr>
          <p:cNvPr id="80901" name="Text Box 6">
            <a:extLst>
              <a:ext uri="{FF2B5EF4-FFF2-40B4-BE49-F238E27FC236}">
                <a16:creationId xmlns:a16="http://schemas.microsoft.com/office/drawing/2014/main" xmlns="" id="{2AB097E2-C098-4C05-8035-F1688597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6002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TAGATTACACAGATTACTGACTTGATGGCGTAAACTA</a:t>
            </a:r>
          </a:p>
        </p:txBody>
      </p:sp>
      <p:sp>
        <p:nvSpPr>
          <p:cNvPr id="80902" name="Text Box 7">
            <a:extLst>
              <a:ext uri="{FF2B5EF4-FFF2-40B4-BE49-F238E27FC236}">
                <a16:creationId xmlns:a16="http://schemas.microsoft.com/office/drawing/2014/main" xmlns="" id="{46EE604F-4E49-45D7-93A9-4E8E4CE2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7526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TAG TTACACAGATTA</a:t>
            </a:r>
            <a:r>
              <a:rPr lang="en-US" altLang="en-US" sz="1400" i="0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TGACTT</a:t>
            </a:r>
            <a:r>
              <a:rPr lang="en-US" altLang="en-US" sz="1400" i="0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ATGGCGTAA CTA</a:t>
            </a:r>
          </a:p>
        </p:txBody>
      </p:sp>
      <p:sp>
        <p:nvSpPr>
          <p:cNvPr id="80903" name="Text Box 8">
            <a:extLst>
              <a:ext uri="{FF2B5EF4-FFF2-40B4-BE49-F238E27FC236}">
                <a16:creationId xmlns:a16="http://schemas.microsoft.com/office/drawing/2014/main" xmlns="" id="{E42B488B-AA33-45FC-B966-98CB93648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19050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TAGATTACACAGATTACTGACTTGATGGCGTAA CTA</a:t>
            </a:r>
          </a:p>
        </p:txBody>
      </p:sp>
      <p:sp>
        <p:nvSpPr>
          <p:cNvPr id="80904" name="Text Box 9">
            <a:extLst>
              <a:ext uri="{FF2B5EF4-FFF2-40B4-BE49-F238E27FC236}">
                <a16:creationId xmlns:a16="http://schemas.microsoft.com/office/drawing/2014/main" xmlns="" id="{70E03182-96EB-45AE-81B4-4F2CF50F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0574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chemeClr val="accent2"/>
                </a:solidFill>
                <a:latin typeface="Courier New" panose="02070309020205020404" pitchFamily="49" charset="0"/>
              </a:rPr>
              <a:t>TAGATTACACAGATTACTGACTTGATGGGGTAA CTA</a:t>
            </a:r>
          </a:p>
        </p:txBody>
      </p:sp>
      <p:sp>
        <p:nvSpPr>
          <p:cNvPr id="80905" name="Text Box 10">
            <a:extLst>
              <a:ext uri="{FF2B5EF4-FFF2-40B4-BE49-F238E27FC236}">
                <a16:creationId xmlns:a16="http://schemas.microsoft.com/office/drawing/2014/main" xmlns="" id="{33325F69-70C0-4B90-9644-B44DFDDF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3048000"/>
            <a:ext cx="411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0">
                <a:solidFill>
                  <a:srgbClr val="3333FF"/>
                </a:solidFill>
                <a:latin typeface="Courier New" panose="02070309020205020404" pitchFamily="49" charset="0"/>
              </a:rPr>
              <a:t>TAGATTACACAGATTACTGACTTGATGGCGTAA CTA</a:t>
            </a:r>
          </a:p>
        </p:txBody>
      </p:sp>
      <p:sp>
        <p:nvSpPr>
          <p:cNvPr id="80906" name="Line 11">
            <a:extLst>
              <a:ext uri="{FF2B5EF4-FFF2-40B4-BE49-F238E27FC236}">
                <a16:creationId xmlns:a16="http://schemas.microsoft.com/office/drawing/2014/main" xmlns="" id="{E280214C-C762-4BD2-AEB9-2BEF816D7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2275" y="2362200"/>
            <a:ext cx="1588" cy="542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12">
            <a:extLst>
              <a:ext uri="{FF2B5EF4-FFF2-40B4-BE49-F238E27FC236}">
                <a16:creationId xmlns:a16="http://schemas.microsoft.com/office/drawing/2014/main" xmlns="" id="{279A08E0-4F55-4A82-9106-C9804A982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2362200"/>
            <a:ext cx="1588" cy="542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3">
            <a:extLst>
              <a:ext uri="{FF2B5EF4-FFF2-40B4-BE49-F238E27FC236}">
                <a16:creationId xmlns:a16="http://schemas.microsoft.com/office/drawing/2014/main" xmlns="" id="{AD5525BA-A1BB-4F40-B069-914B8D616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3450" y="2362200"/>
            <a:ext cx="1588" cy="542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4">
            <a:extLst>
              <a:ext uri="{FF2B5EF4-FFF2-40B4-BE49-F238E27FC236}">
                <a16:creationId xmlns:a16="http://schemas.microsoft.com/office/drawing/2014/main" xmlns="" id="{F5FE4E13-028B-40DE-A63A-383B0E66B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2362200"/>
            <a:ext cx="1587" cy="542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5">
            <a:extLst>
              <a:ext uri="{FF2B5EF4-FFF2-40B4-BE49-F238E27FC236}">
                <a16:creationId xmlns:a16="http://schemas.microsoft.com/office/drawing/2014/main" xmlns="" id="{DEC87448-7132-4D43-9D4B-9AF0BB762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2362200"/>
            <a:ext cx="1588" cy="542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Rectangle 16">
            <a:extLst>
              <a:ext uri="{FF2B5EF4-FFF2-40B4-BE49-F238E27FC236}">
                <a16:creationId xmlns:a16="http://schemas.microsoft.com/office/drawing/2014/main" xmlns="" id="{02D45403-A9E1-4E83-A33C-CCB08513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80676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b="0" i="0">
                <a:latin typeface="Arial Unicode MS" pitchFamily="34" charset="-122"/>
              </a:rPr>
              <a:t>Derive each consensus base by weighted voting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b="0" i="0">
                <a:latin typeface="Arial Unicode MS" pitchFamily="34" charset="-122"/>
              </a:rPr>
              <a:t>Another approach based on finding a longest path in a DAG is given in the popular assembler </a:t>
            </a:r>
            <a:r>
              <a:rPr lang="en-US" altLang="en-US" sz="2400" b="0" i="0">
                <a:solidFill>
                  <a:srgbClr val="0066FF"/>
                </a:solidFill>
                <a:latin typeface="Arial Unicode MS" pitchFamily="34" charset="-122"/>
              </a:rPr>
              <a:t>Phrap</a:t>
            </a:r>
            <a:endParaRPr lang="en-US" altLang="en-US" sz="2400" b="0" i="0">
              <a:latin typeface="Arial Unicode MS" pitchFamily="34" charset="-122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DABEB31F-407F-432C-8032-BA1AEFDAA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Arial" panose="020B0604020202020204" pitchFamily="34" charset="0"/>
              </a:rPr>
              <a:t>EULER – Yet Another Approach to Fragment Assembly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36A487C6-883D-417D-A879-9EB53F79A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Traditional “overlap-layout-consensus” technique has a high rate of mis-assembly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EULER uses the Eulerian Path approach borrowed from the SBH problem and a </a:t>
            </a:r>
            <a:r>
              <a:rPr lang="en-US" altLang="en-US" sz="2600" i="1">
                <a:solidFill>
                  <a:srgbClr val="FF0000"/>
                </a:solidFill>
              </a:rPr>
              <a:t>de Bruijn</a:t>
            </a:r>
            <a:r>
              <a:rPr lang="en-US" altLang="en-US" sz="2600">
                <a:solidFill>
                  <a:srgbClr val="FF0000"/>
                </a:solidFill>
              </a:rPr>
              <a:t> </a:t>
            </a:r>
            <a:r>
              <a:rPr lang="en-US" altLang="en-US" sz="2600" i="1">
                <a:solidFill>
                  <a:srgbClr val="FF0000"/>
                </a:solidFill>
              </a:rPr>
              <a:t>graph</a:t>
            </a:r>
            <a:r>
              <a:rPr lang="en-US" altLang="en-US" sz="2600"/>
              <a:t> constructed from k-mers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Fragment assembly without repeat masking can be done in linear time with a greater accuracy. The approach is popular among NGS assemblers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EBA7A4C8-F322-4CF3-B4F1-41792D8F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Overlap Graph: Hamiltonian Approach</a:t>
            </a:r>
          </a:p>
        </p:txBody>
      </p:sp>
      <p:grpSp>
        <p:nvGrpSpPr>
          <p:cNvPr id="326660" name="Group 4">
            <a:extLst>
              <a:ext uri="{FF2B5EF4-FFF2-40B4-BE49-F238E27FC236}">
                <a16:creationId xmlns:a16="http://schemas.microsoft.com/office/drawing/2014/main" xmlns="" id="{DFC22470-41C6-432C-8ECA-25623B19E35E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4573588"/>
            <a:ext cx="8305800" cy="304800"/>
            <a:chOff x="384" y="1488"/>
            <a:chExt cx="5232" cy="192"/>
          </a:xfrm>
        </p:grpSpPr>
        <p:grpSp>
          <p:nvGrpSpPr>
            <p:cNvPr id="83078" name="Group 5">
              <a:extLst>
                <a:ext uri="{FF2B5EF4-FFF2-40B4-BE49-F238E27FC236}">
                  <a16:creationId xmlns:a16="http://schemas.microsoft.com/office/drawing/2014/main" xmlns="" id="{DE253DFF-2E86-4945-928B-6652D82E0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488"/>
              <a:ext cx="912" cy="192"/>
              <a:chOff x="288" y="672"/>
              <a:chExt cx="912" cy="192"/>
            </a:xfrm>
          </p:grpSpPr>
          <p:sp>
            <p:nvSpPr>
              <p:cNvPr id="83109" name="Line 6">
                <a:extLst>
                  <a:ext uri="{FF2B5EF4-FFF2-40B4-BE49-F238E27FC236}">
                    <a16:creationId xmlns:a16="http://schemas.microsoft.com/office/drawing/2014/main" xmlns="" id="{37F671A5-173F-46D9-99DB-DA8EBCB6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0" name="Line 7">
                <a:extLst>
                  <a:ext uri="{FF2B5EF4-FFF2-40B4-BE49-F238E27FC236}">
                    <a16:creationId xmlns:a16="http://schemas.microsoft.com/office/drawing/2014/main" xmlns="" id="{725DD28F-A87F-478D-9F3B-C1156C55B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1" name="Line 8">
                <a:extLst>
                  <a:ext uri="{FF2B5EF4-FFF2-40B4-BE49-F238E27FC236}">
                    <a16:creationId xmlns:a16="http://schemas.microsoft.com/office/drawing/2014/main" xmlns="" id="{CBF792E2-EA09-47E8-90C5-C72757CA7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79" name="Group 9">
              <a:extLst>
                <a:ext uri="{FF2B5EF4-FFF2-40B4-BE49-F238E27FC236}">
                  <a16:creationId xmlns:a16="http://schemas.microsoft.com/office/drawing/2014/main" xmlns="" id="{217EBFED-6DE4-4C76-AEF1-B5F4B2302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488"/>
              <a:ext cx="720" cy="192"/>
              <a:chOff x="1296" y="1488"/>
              <a:chExt cx="720" cy="192"/>
            </a:xfrm>
          </p:grpSpPr>
          <p:sp>
            <p:nvSpPr>
              <p:cNvPr id="83104" name="Line 10">
                <a:extLst>
                  <a:ext uri="{FF2B5EF4-FFF2-40B4-BE49-F238E27FC236}">
                    <a16:creationId xmlns:a16="http://schemas.microsoft.com/office/drawing/2014/main" xmlns="" id="{E82049C6-7F9E-4D7A-AE62-89A9B2915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5" name="Line 11">
                <a:extLst>
                  <a:ext uri="{FF2B5EF4-FFF2-40B4-BE49-F238E27FC236}">
                    <a16:creationId xmlns:a16="http://schemas.microsoft.com/office/drawing/2014/main" xmlns="" id="{B13904FD-53CE-458E-86CB-53E1221CA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8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6" name="Line 12">
                <a:extLst>
                  <a:ext uri="{FF2B5EF4-FFF2-40B4-BE49-F238E27FC236}">
                    <a16:creationId xmlns:a16="http://schemas.microsoft.com/office/drawing/2014/main" xmlns="" id="{AA06B072-C7D1-4B24-93A5-DD35B66B4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584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7" name="Line 13">
                <a:extLst>
                  <a:ext uri="{FF2B5EF4-FFF2-40B4-BE49-F238E27FC236}">
                    <a16:creationId xmlns:a16="http://schemas.microsoft.com/office/drawing/2014/main" xmlns="" id="{4F167DDE-7BF3-40E3-9D59-E9860A1C5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8" name="Line 14">
                <a:extLst>
                  <a:ext uri="{FF2B5EF4-FFF2-40B4-BE49-F238E27FC236}">
                    <a16:creationId xmlns:a16="http://schemas.microsoft.com/office/drawing/2014/main" xmlns="" id="{E0295C00-2C6C-4089-9190-2B2ECC71C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80" name="Group 15">
              <a:extLst>
                <a:ext uri="{FF2B5EF4-FFF2-40B4-BE49-F238E27FC236}">
                  <a16:creationId xmlns:a16="http://schemas.microsoft.com/office/drawing/2014/main" xmlns="" id="{43690C2B-0A57-4B87-999E-908273E0E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488"/>
              <a:ext cx="576" cy="192"/>
              <a:chOff x="1920" y="672"/>
              <a:chExt cx="576" cy="192"/>
            </a:xfrm>
          </p:grpSpPr>
          <p:sp>
            <p:nvSpPr>
              <p:cNvPr id="83100" name="Line 16">
                <a:extLst>
                  <a:ext uri="{FF2B5EF4-FFF2-40B4-BE49-F238E27FC236}">
                    <a16:creationId xmlns:a16="http://schemas.microsoft.com/office/drawing/2014/main" xmlns="" id="{F28A2078-0E68-4B1B-BC93-5CF98EF3A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1" name="Line 17">
                <a:extLst>
                  <a:ext uri="{FF2B5EF4-FFF2-40B4-BE49-F238E27FC236}">
                    <a16:creationId xmlns:a16="http://schemas.microsoft.com/office/drawing/2014/main" xmlns="" id="{D29B4577-9324-45AD-AA89-190CB0541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2" name="Line 18">
                <a:extLst>
                  <a:ext uri="{FF2B5EF4-FFF2-40B4-BE49-F238E27FC236}">
                    <a16:creationId xmlns:a16="http://schemas.microsoft.com/office/drawing/2014/main" xmlns="" id="{9BED3F61-E122-48C7-9C47-93C8F8053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3" name="Line 19">
                <a:extLst>
                  <a:ext uri="{FF2B5EF4-FFF2-40B4-BE49-F238E27FC236}">
                    <a16:creationId xmlns:a16="http://schemas.microsoft.com/office/drawing/2014/main" xmlns="" id="{1713E51C-D3EA-4561-A1BC-325C01F5C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81" name="Group 20">
              <a:extLst>
                <a:ext uri="{FF2B5EF4-FFF2-40B4-BE49-F238E27FC236}">
                  <a16:creationId xmlns:a16="http://schemas.microsoft.com/office/drawing/2014/main" xmlns="" id="{2655A7C8-18B4-4AC9-8DB1-D2EA676A8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488"/>
              <a:ext cx="720" cy="192"/>
              <a:chOff x="2592" y="1488"/>
              <a:chExt cx="720" cy="192"/>
            </a:xfrm>
          </p:grpSpPr>
          <p:sp>
            <p:nvSpPr>
              <p:cNvPr id="83096" name="Line 21">
                <a:extLst>
                  <a:ext uri="{FF2B5EF4-FFF2-40B4-BE49-F238E27FC236}">
                    <a16:creationId xmlns:a16="http://schemas.microsoft.com/office/drawing/2014/main" xmlns="" id="{7809E6B7-61D9-4E6D-9F3F-DBEA41E03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488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7" name="Line 22">
                <a:extLst>
                  <a:ext uri="{FF2B5EF4-FFF2-40B4-BE49-F238E27FC236}">
                    <a16:creationId xmlns:a16="http://schemas.microsoft.com/office/drawing/2014/main" xmlns="" id="{AF122A2B-ADFA-4E06-B4A4-CFF0FDE15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8" name="Line 23">
                <a:extLst>
                  <a:ext uri="{FF2B5EF4-FFF2-40B4-BE49-F238E27FC236}">
                    <a16:creationId xmlns:a16="http://schemas.microsoft.com/office/drawing/2014/main" xmlns="" id="{7532A62A-2E82-46D5-BF4E-0ECEE7668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9" name="Line 24">
                <a:extLst>
                  <a:ext uri="{FF2B5EF4-FFF2-40B4-BE49-F238E27FC236}">
                    <a16:creationId xmlns:a16="http://schemas.microsoft.com/office/drawing/2014/main" xmlns="" id="{6EDE5E43-6E6F-464F-8448-1E42F7CFF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58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82" name="Group 25">
              <a:extLst>
                <a:ext uri="{FF2B5EF4-FFF2-40B4-BE49-F238E27FC236}">
                  <a16:creationId xmlns:a16="http://schemas.microsoft.com/office/drawing/2014/main" xmlns="" id="{514DE8C7-2AFD-4BE5-A3B3-01A1645CB1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488"/>
              <a:ext cx="768" cy="192"/>
              <a:chOff x="3216" y="672"/>
              <a:chExt cx="768" cy="192"/>
            </a:xfrm>
          </p:grpSpPr>
          <p:sp>
            <p:nvSpPr>
              <p:cNvPr id="83092" name="Line 26">
                <a:extLst>
                  <a:ext uri="{FF2B5EF4-FFF2-40B4-BE49-F238E27FC236}">
                    <a16:creationId xmlns:a16="http://schemas.microsoft.com/office/drawing/2014/main" xmlns="" id="{BA5321DD-3C5D-4C3F-8EB3-FE927BD90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3" name="Line 27">
                <a:extLst>
                  <a:ext uri="{FF2B5EF4-FFF2-40B4-BE49-F238E27FC236}">
                    <a16:creationId xmlns:a16="http://schemas.microsoft.com/office/drawing/2014/main" xmlns="" id="{5C171BB2-FCBE-4435-9B11-3EAD1C3AC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672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4" name="Line 28">
                <a:extLst>
                  <a:ext uri="{FF2B5EF4-FFF2-40B4-BE49-F238E27FC236}">
                    <a16:creationId xmlns:a16="http://schemas.microsoft.com/office/drawing/2014/main" xmlns="" id="{782A08F1-2002-4A91-8BC7-B6413F580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5" name="Line 29">
                <a:extLst>
                  <a:ext uri="{FF2B5EF4-FFF2-40B4-BE49-F238E27FC236}">
                    <a16:creationId xmlns:a16="http://schemas.microsoft.com/office/drawing/2014/main" xmlns="" id="{090837FA-2C82-4507-8A75-908C805E1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7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83" name="Group 30">
              <a:extLst>
                <a:ext uri="{FF2B5EF4-FFF2-40B4-BE49-F238E27FC236}">
                  <a16:creationId xmlns:a16="http://schemas.microsoft.com/office/drawing/2014/main" xmlns="" id="{2F0C3928-7DC9-40DC-8D73-985C44D11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488"/>
              <a:ext cx="720" cy="192"/>
              <a:chOff x="3984" y="672"/>
              <a:chExt cx="720" cy="192"/>
            </a:xfrm>
          </p:grpSpPr>
          <p:sp>
            <p:nvSpPr>
              <p:cNvPr id="83088" name="Line 31">
                <a:extLst>
                  <a:ext uri="{FF2B5EF4-FFF2-40B4-BE49-F238E27FC236}">
                    <a16:creationId xmlns:a16="http://schemas.microsoft.com/office/drawing/2014/main" xmlns="" id="{EDCB3032-033F-46DD-92B9-129E8902C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76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9" name="Line 32">
                <a:extLst>
                  <a:ext uri="{FF2B5EF4-FFF2-40B4-BE49-F238E27FC236}">
                    <a16:creationId xmlns:a16="http://schemas.microsoft.com/office/drawing/2014/main" xmlns="" id="{804DFBE5-F7EB-4A4D-911A-723930563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0" name="Line 33">
                <a:extLst>
                  <a:ext uri="{FF2B5EF4-FFF2-40B4-BE49-F238E27FC236}">
                    <a16:creationId xmlns:a16="http://schemas.microsoft.com/office/drawing/2014/main" xmlns="" id="{BCFCFF9F-2AF8-4F01-B09A-3887CB657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67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1" name="Line 34">
                <a:extLst>
                  <a:ext uri="{FF2B5EF4-FFF2-40B4-BE49-F238E27FC236}">
                    <a16:creationId xmlns:a16="http://schemas.microsoft.com/office/drawing/2014/main" xmlns="" id="{75CF418A-C41E-411A-86C9-0D6945923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84" name="Group 35">
              <a:extLst>
                <a:ext uri="{FF2B5EF4-FFF2-40B4-BE49-F238E27FC236}">
                  <a16:creationId xmlns:a16="http://schemas.microsoft.com/office/drawing/2014/main" xmlns="" id="{56AD4DE0-62B5-4531-80DC-7EBCB5921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488"/>
              <a:ext cx="816" cy="192"/>
              <a:chOff x="4704" y="672"/>
              <a:chExt cx="816" cy="192"/>
            </a:xfrm>
          </p:grpSpPr>
          <p:sp>
            <p:nvSpPr>
              <p:cNvPr id="83085" name="Line 36">
                <a:extLst>
                  <a:ext uri="{FF2B5EF4-FFF2-40B4-BE49-F238E27FC236}">
                    <a16:creationId xmlns:a16="http://schemas.microsoft.com/office/drawing/2014/main" xmlns="" id="{19C4CD35-07B4-4EEC-8DD4-4B5682000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6" name="Line 37">
                <a:extLst>
                  <a:ext uri="{FF2B5EF4-FFF2-40B4-BE49-F238E27FC236}">
                    <a16:creationId xmlns:a16="http://schemas.microsoft.com/office/drawing/2014/main" xmlns="" id="{BB9F4A1C-5219-4028-81CA-9A9E98C43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7" name="Line 38">
                <a:extLst>
                  <a:ext uri="{FF2B5EF4-FFF2-40B4-BE49-F238E27FC236}">
                    <a16:creationId xmlns:a16="http://schemas.microsoft.com/office/drawing/2014/main" xmlns="" id="{C73D8EE5-0A68-4F23-A44B-AC0355EE9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6695" name="Group 39">
            <a:extLst>
              <a:ext uri="{FF2B5EF4-FFF2-40B4-BE49-F238E27FC236}">
                <a16:creationId xmlns:a16="http://schemas.microsoft.com/office/drawing/2014/main" xmlns="" id="{0916A8AB-4889-4DEF-84D3-B938794F83D8}"/>
              </a:ext>
            </a:extLst>
          </p:cNvPr>
          <p:cNvGrpSpPr>
            <a:grpSpLocks/>
          </p:cNvGrpSpPr>
          <p:nvPr/>
        </p:nvGrpSpPr>
        <p:grpSpPr bwMode="auto">
          <a:xfrm>
            <a:off x="584200" y="4573588"/>
            <a:ext cx="8305800" cy="304800"/>
            <a:chOff x="384" y="1488"/>
            <a:chExt cx="5232" cy="192"/>
          </a:xfrm>
        </p:grpSpPr>
        <p:grpSp>
          <p:nvGrpSpPr>
            <p:cNvPr id="83044" name="Group 40">
              <a:extLst>
                <a:ext uri="{FF2B5EF4-FFF2-40B4-BE49-F238E27FC236}">
                  <a16:creationId xmlns:a16="http://schemas.microsoft.com/office/drawing/2014/main" xmlns="" id="{2E9E59C3-5583-4376-9C6F-E834AEE96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488"/>
              <a:ext cx="912" cy="192"/>
              <a:chOff x="288" y="672"/>
              <a:chExt cx="912" cy="192"/>
            </a:xfrm>
          </p:grpSpPr>
          <p:sp>
            <p:nvSpPr>
              <p:cNvPr id="83075" name="Line 41">
                <a:extLst>
                  <a:ext uri="{FF2B5EF4-FFF2-40B4-BE49-F238E27FC236}">
                    <a16:creationId xmlns:a16="http://schemas.microsoft.com/office/drawing/2014/main" xmlns="" id="{32656D1F-9584-4B80-95E8-C4ABE10A5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6" name="Line 42">
                <a:extLst>
                  <a:ext uri="{FF2B5EF4-FFF2-40B4-BE49-F238E27FC236}">
                    <a16:creationId xmlns:a16="http://schemas.microsoft.com/office/drawing/2014/main" xmlns="" id="{DB76D40D-2393-47FD-9F55-EA0EF673F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7" name="Line 43">
                <a:extLst>
                  <a:ext uri="{FF2B5EF4-FFF2-40B4-BE49-F238E27FC236}">
                    <a16:creationId xmlns:a16="http://schemas.microsoft.com/office/drawing/2014/main" xmlns="" id="{7230C355-2403-479C-BE69-92719BA63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45" name="Group 44">
              <a:extLst>
                <a:ext uri="{FF2B5EF4-FFF2-40B4-BE49-F238E27FC236}">
                  <a16:creationId xmlns:a16="http://schemas.microsoft.com/office/drawing/2014/main" xmlns="" id="{3E47907F-0451-4A47-A2CC-1712C7830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488"/>
              <a:ext cx="720" cy="192"/>
              <a:chOff x="1296" y="1488"/>
              <a:chExt cx="720" cy="192"/>
            </a:xfrm>
          </p:grpSpPr>
          <p:sp>
            <p:nvSpPr>
              <p:cNvPr id="83070" name="Line 45">
                <a:extLst>
                  <a:ext uri="{FF2B5EF4-FFF2-40B4-BE49-F238E27FC236}">
                    <a16:creationId xmlns:a16="http://schemas.microsoft.com/office/drawing/2014/main" xmlns="" id="{3A6CBAC0-73C0-4B72-B02F-21A234AEE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1" name="Line 46">
                <a:extLst>
                  <a:ext uri="{FF2B5EF4-FFF2-40B4-BE49-F238E27FC236}">
                    <a16:creationId xmlns:a16="http://schemas.microsoft.com/office/drawing/2014/main" xmlns="" id="{BC9CB140-5D1E-4022-B5F7-DD9FD60B0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8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2" name="Line 47">
                <a:extLst>
                  <a:ext uri="{FF2B5EF4-FFF2-40B4-BE49-F238E27FC236}">
                    <a16:creationId xmlns:a16="http://schemas.microsoft.com/office/drawing/2014/main" xmlns="" id="{BB98BE54-5858-415E-B9BB-A63A30E51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58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3" name="Line 48">
                <a:extLst>
                  <a:ext uri="{FF2B5EF4-FFF2-40B4-BE49-F238E27FC236}">
                    <a16:creationId xmlns:a16="http://schemas.microsoft.com/office/drawing/2014/main" xmlns="" id="{EB8A9A11-089D-42EA-8A02-53BBAD9F6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4" name="Line 49">
                <a:extLst>
                  <a:ext uri="{FF2B5EF4-FFF2-40B4-BE49-F238E27FC236}">
                    <a16:creationId xmlns:a16="http://schemas.microsoft.com/office/drawing/2014/main" xmlns="" id="{6C7C605F-A5EF-4AA7-AD64-DD376F656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46" name="Group 50">
              <a:extLst>
                <a:ext uri="{FF2B5EF4-FFF2-40B4-BE49-F238E27FC236}">
                  <a16:creationId xmlns:a16="http://schemas.microsoft.com/office/drawing/2014/main" xmlns="" id="{E4E686F1-9A9D-4701-A733-427796C36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488"/>
              <a:ext cx="576" cy="192"/>
              <a:chOff x="1920" y="672"/>
              <a:chExt cx="576" cy="192"/>
            </a:xfrm>
          </p:grpSpPr>
          <p:sp>
            <p:nvSpPr>
              <p:cNvPr id="83066" name="Line 51">
                <a:extLst>
                  <a:ext uri="{FF2B5EF4-FFF2-40B4-BE49-F238E27FC236}">
                    <a16:creationId xmlns:a16="http://schemas.microsoft.com/office/drawing/2014/main" xmlns="" id="{DD85351D-1D3F-4D4B-8B04-D0297085E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7" name="Line 52">
                <a:extLst>
                  <a:ext uri="{FF2B5EF4-FFF2-40B4-BE49-F238E27FC236}">
                    <a16:creationId xmlns:a16="http://schemas.microsoft.com/office/drawing/2014/main" xmlns="" id="{73E27FB4-3B9F-4A96-96B3-F6DD652BE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8" name="Line 53">
                <a:extLst>
                  <a:ext uri="{FF2B5EF4-FFF2-40B4-BE49-F238E27FC236}">
                    <a16:creationId xmlns:a16="http://schemas.microsoft.com/office/drawing/2014/main" xmlns="" id="{8C403890-FE0C-4E11-97C0-27CC3E9F5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9" name="Line 54">
                <a:extLst>
                  <a:ext uri="{FF2B5EF4-FFF2-40B4-BE49-F238E27FC236}">
                    <a16:creationId xmlns:a16="http://schemas.microsoft.com/office/drawing/2014/main" xmlns="" id="{D0225E97-6A01-4969-BB9B-14ED85383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47" name="Group 55">
              <a:extLst>
                <a:ext uri="{FF2B5EF4-FFF2-40B4-BE49-F238E27FC236}">
                  <a16:creationId xmlns:a16="http://schemas.microsoft.com/office/drawing/2014/main" xmlns="" id="{1BBC2561-B41A-4D29-AE41-0EA29861D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488"/>
              <a:ext cx="720" cy="192"/>
              <a:chOff x="2592" y="1488"/>
              <a:chExt cx="720" cy="192"/>
            </a:xfrm>
          </p:grpSpPr>
          <p:sp>
            <p:nvSpPr>
              <p:cNvPr id="83062" name="Line 56">
                <a:extLst>
                  <a:ext uri="{FF2B5EF4-FFF2-40B4-BE49-F238E27FC236}">
                    <a16:creationId xmlns:a16="http://schemas.microsoft.com/office/drawing/2014/main" xmlns="" id="{B18B98C4-0DFB-4466-B1E2-BD5F38D55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4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3" name="Line 57">
                <a:extLst>
                  <a:ext uri="{FF2B5EF4-FFF2-40B4-BE49-F238E27FC236}">
                    <a16:creationId xmlns:a16="http://schemas.microsoft.com/office/drawing/2014/main" xmlns="" id="{DCFF35ED-E08D-4FF8-8E77-038991366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4" name="Line 58">
                <a:extLst>
                  <a:ext uri="{FF2B5EF4-FFF2-40B4-BE49-F238E27FC236}">
                    <a16:creationId xmlns:a16="http://schemas.microsoft.com/office/drawing/2014/main" xmlns="" id="{E5E984A0-736D-4A6E-B6BF-CCF8899E6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68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5" name="Line 59">
                <a:extLst>
                  <a:ext uri="{FF2B5EF4-FFF2-40B4-BE49-F238E27FC236}">
                    <a16:creationId xmlns:a16="http://schemas.microsoft.com/office/drawing/2014/main" xmlns="" id="{B556AB8F-EA0F-4913-AD2C-936D2E39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6" y="15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48" name="Group 60">
              <a:extLst>
                <a:ext uri="{FF2B5EF4-FFF2-40B4-BE49-F238E27FC236}">
                  <a16:creationId xmlns:a16="http://schemas.microsoft.com/office/drawing/2014/main" xmlns="" id="{89A0285F-2599-4C00-A884-97DC7D2D8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488"/>
              <a:ext cx="768" cy="192"/>
              <a:chOff x="3216" y="672"/>
              <a:chExt cx="768" cy="192"/>
            </a:xfrm>
          </p:grpSpPr>
          <p:sp>
            <p:nvSpPr>
              <p:cNvPr id="83058" name="Line 61">
                <a:extLst>
                  <a:ext uri="{FF2B5EF4-FFF2-40B4-BE49-F238E27FC236}">
                    <a16:creationId xmlns:a16="http://schemas.microsoft.com/office/drawing/2014/main" xmlns="" id="{6E8E52A8-4324-4A16-B89A-521833BB8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76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9" name="Line 62">
                <a:extLst>
                  <a:ext uri="{FF2B5EF4-FFF2-40B4-BE49-F238E27FC236}">
                    <a16:creationId xmlns:a16="http://schemas.microsoft.com/office/drawing/2014/main" xmlns="" id="{D6A2AC27-30E4-4BDC-A94A-15B4941A0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0" name="Line 63">
                <a:extLst>
                  <a:ext uri="{FF2B5EF4-FFF2-40B4-BE49-F238E27FC236}">
                    <a16:creationId xmlns:a16="http://schemas.microsoft.com/office/drawing/2014/main" xmlns="" id="{53FB0CD5-20BD-4AF3-A929-0ECD4565E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1" name="Line 64">
                <a:extLst>
                  <a:ext uri="{FF2B5EF4-FFF2-40B4-BE49-F238E27FC236}">
                    <a16:creationId xmlns:a16="http://schemas.microsoft.com/office/drawing/2014/main" xmlns="" id="{58360B5E-3F73-4223-A432-F0E386860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76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49" name="Group 65">
              <a:extLst>
                <a:ext uri="{FF2B5EF4-FFF2-40B4-BE49-F238E27FC236}">
                  <a16:creationId xmlns:a16="http://schemas.microsoft.com/office/drawing/2014/main" xmlns="" id="{41C5B63E-DB4B-4E71-A535-B71A62AA64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488"/>
              <a:ext cx="720" cy="192"/>
              <a:chOff x="3984" y="672"/>
              <a:chExt cx="720" cy="192"/>
            </a:xfrm>
          </p:grpSpPr>
          <p:sp>
            <p:nvSpPr>
              <p:cNvPr id="83054" name="Line 66">
                <a:extLst>
                  <a:ext uri="{FF2B5EF4-FFF2-40B4-BE49-F238E27FC236}">
                    <a16:creationId xmlns:a16="http://schemas.microsoft.com/office/drawing/2014/main" xmlns="" id="{4E78A0FC-B75B-4D00-A365-71ACB9F08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7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5" name="Line 67">
                <a:extLst>
                  <a:ext uri="{FF2B5EF4-FFF2-40B4-BE49-F238E27FC236}">
                    <a16:creationId xmlns:a16="http://schemas.microsoft.com/office/drawing/2014/main" xmlns="" id="{F639783C-282C-481F-9851-F0CC96CCC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6" name="Line 68">
                <a:extLst>
                  <a:ext uri="{FF2B5EF4-FFF2-40B4-BE49-F238E27FC236}">
                    <a16:creationId xmlns:a16="http://schemas.microsoft.com/office/drawing/2014/main" xmlns="" id="{0D50B990-E6C4-4C37-AB62-ACEB6AB67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67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7" name="Line 69">
                <a:extLst>
                  <a:ext uri="{FF2B5EF4-FFF2-40B4-BE49-F238E27FC236}">
                    <a16:creationId xmlns:a16="http://schemas.microsoft.com/office/drawing/2014/main" xmlns="" id="{005DE083-9AC0-4BD3-A714-D8698E305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50" name="Group 70">
              <a:extLst>
                <a:ext uri="{FF2B5EF4-FFF2-40B4-BE49-F238E27FC236}">
                  <a16:creationId xmlns:a16="http://schemas.microsoft.com/office/drawing/2014/main" xmlns="" id="{F281EB3E-ED12-4F71-B082-D801D4E3F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488"/>
              <a:ext cx="816" cy="192"/>
              <a:chOff x="4704" y="672"/>
              <a:chExt cx="816" cy="192"/>
            </a:xfrm>
          </p:grpSpPr>
          <p:sp>
            <p:nvSpPr>
              <p:cNvPr id="83051" name="Line 71">
                <a:extLst>
                  <a:ext uri="{FF2B5EF4-FFF2-40B4-BE49-F238E27FC236}">
                    <a16:creationId xmlns:a16="http://schemas.microsoft.com/office/drawing/2014/main" xmlns="" id="{1B16B674-76DD-4E20-B1CF-BADF67E74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2" name="Line 72">
                <a:extLst>
                  <a:ext uri="{FF2B5EF4-FFF2-40B4-BE49-F238E27FC236}">
                    <a16:creationId xmlns:a16="http://schemas.microsoft.com/office/drawing/2014/main" xmlns="" id="{F1997848-709F-4BA2-A9C3-E44BFF499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3" name="Line 73">
                <a:extLst>
                  <a:ext uri="{FF2B5EF4-FFF2-40B4-BE49-F238E27FC236}">
                    <a16:creationId xmlns:a16="http://schemas.microsoft.com/office/drawing/2014/main" xmlns="" id="{07D04CF8-EE44-4482-B19F-26D682C83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6730" name="Group 74">
            <a:extLst>
              <a:ext uri="{FF2B5EF4-FFF2-40B4-BE49-F238E27FC236}">
                <a16:creationId xmlns:a16="http://schemas.microsoft.com/office/drawing/2014/main" xmlns="" id="{0F0F177F-7125-4A4D-87B9-311A780601A8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4192588"/>
            <a:ext cx="7239000" cy="698500"/>
            <a:chOff x="720" y="1480"/>
            <a:chExt cx="4560" cy="440"/>
          </a:xfrm>
        </p:grpSpPr>
        <p:sp>
          <p:nvSpPr>
            <p:cNvPr id="83029" name="Freeform 75">
              <a:extLst>
                <a:ext uri="{FF2B5EF4-FFF2-40B4-BE49-F238E27FC236}">
                  <a16:creationId xmlns:a16="http://schemas.microsoft.com/office/drawing/2014/main" xmlns="" id="{4169ED37-0D60-4EA9-AAAF-569F1366C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480"/>
              <a:ext cx="336" cy="296"/>
            </a:xfrm>
            <a:custGeom>
              <a:avLst/>
              <a:gdLst>
                <a:gd name="T0" fmla="*/ 0 w 336"/>
                <a:gd name="T1" fmla="*/ 296 h 296"/>
                <a:gd name="T2" fmla="*/ 96 w 336"/>
                <a:gd name="T3" fmla="*/ 8 h 296"/>
                <a:gd name="T4" fmla="*/ 336 w 336"/>
                <a:gd name="T5" fmla="*/ 248 h 2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6" h="296">
                  <a:moveTo>
                    <a:pt x="0" y="296"/>
                  </a:moveTo>
                  <a:cubicBezTo>
                    <a:pt x="20" y="156"/>
                    <a:pt x="40" y="16"/>
                    <a:pt x="96" y="8"/>
                  </a:cubicBezTo>
                  <a:cubicBezTo>
                    <a:pt x="152" y="0"/>
                    <a:pt x="296" y="208"/>
                    <a:pt x="336" y="24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Line 76">
              <a:extLst>
                <a:ext uri="{FF2B5EF4-FFF2-40B4-BE49-F238E27FC236}">
                  <a16:creationId xmlns:a16="http://schemas.microsoft.com/office/drawing/2014/main" xmlns="" id="{C0AFF9C1-2FEA-4A44-9332-95AF991A9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776"/>
              <a:ext cx="144" cy="14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Line 77">
              <a:extLst>
                <a:ext uri="{FF2B5EF4-FFF2-40B4-BE49-F238E27FC236}">
                  <a16:creationId xmlns:a16="http://schemas.microsoft.com/office/drawing/2014/main" xmlns="" id="{5574D3F2-24A3-424E-9D96-CCC9AFA3C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728"/>
              <a:ext cx="33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Line 78">
              <a:extLst>
                <a:ext uri="{FF2B5EF4-FFF2-40B4-BE49-F238E27FC236}">
                  <a16:creationId xmlns:a16="http://schemas.microsoft.com/office/drawing/2014/main" xmlns="" id="{B167F8C4-2457-4ED9-B64E-451D66FBC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728"/>
              <a:ext cx="144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Line 79">
              <a:extLst>
                <a:ext uri="{FF2B5EF4-FFF2-40B4-BE49-F238E27FC236}">
                  <a16:creationId xmlns:a16="http://schemas.microsoft.com/office/drawing/2014/main" xmlns="" id="{2C2689BB-60E8-4014-824B-F39698F5C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28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Line 80">
              <a:extLst>
                <a:ext uri="{FF2B5EF4-FFF2-40B4-BE49-F238E27FC236}">
                  <a16:creationId xmlns:a16="http://schemas.microsoft.com/office/drawing/2014/main" xmlns="" id="{2F57E48F-C9C9-4482-AAE6-E751D6F35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728"/>
              <a:ext cx="33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5" name="Line 81">
              <a:extLst>
                <a:ext uri="{FF2B5EF4-FFF2-40B4-BE49-F238E27FC236}">
                  <a16:creationId xmlns:a16="http://schemas.microsoft.com/office/drawing/2014/main" xmlns="" id="{17A05DF9-8ED7-4E69-9621-7C99AF02C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28"/>
              <a:ext cx="144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6" name="Line 82">
              <a:extLst>
                <a:ext uri="{FF2B5EF4-FFF2-40B4-BE49-F238E27FC236}">
                  <a16:creationId xmlns:a16="http://schemas.microsoft.com/office/drawing/2014/main" xmlns="" id="{C8C0838A-4C6A-49C7-81ED-FF0A0B618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824"/>
              <a:ext cx="384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Line 83">
              <a:extLst>
                <a:ext uri="{FF2B5EF4-FFF2-40B4-BE49-F238E27FC236}">
                  <a16:creationId xmlns:a16="http://schemas.microsoft.com/office/drawing/2014/main" xmlns="" id="{88AF2E29-BA37-4653-A932-321537C87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728"/>
              <a:ext cx="288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Line 84">
              <a:extLst>
                <a:ext uri="{FF2B5EF4-FFF2-40B4-BE49-F238E27FC236}">
                  <a16:creationId xmlns:a16="http://schemas.microsoft.com/office/drawing/2014/main" xmlns="" id="{A46D9DE8-2557-41F7-AC97-F81AF36BF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824"/>
              <a:ext cx="384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Line 85">
              <a:extLst>
                <a:ext uri="{FF2B5EF4-FFF2-40B4-BE49-F238E27FC236}">
                  <a16:creationId xmlns:a16="http://schemas.microsoft.com/office/drawing/2014/main" xmlns="" id="{6FD414FD-14AB-48D0-BA27-684B75890B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728"/>
              <a:ext cx="384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Line 86">
              <a:extLst>
                <a:ext uri="{FF2B5EF4-FFF2-40B4-BE49-F238E27FC236}">
                  <a16:creationId xmlns:a16="http://schemas.microsoft.com/office/drawing/2014/main" xmlns="" id="{D6260260-CA2C-471E-9DF8-8EFE40FB0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824"/>
              <a:ext cx="192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Line 87">
              <a:extLst>
                <a:ext uri="{FF2B5EF4-FFF2-40B4-BE49-F238E27FC236}">
                  <a16:creationId xmlns:a16="http://schemas.microsoft.com/office/drawing/2014/main" xmlns="" id="{64B44844-4B83-466E-AC43-327A5BC89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728"/>
              <a:ext cx="384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Line 88">
              <a:extLst>
                <a:ext uri="{FF2B5EF4-FFF2-40B4-BE49-F238E27FC236}">
                  <a16:creationId xmlns:a16="http://schemas.microsoft.com/office/drawing/2014/main" xmlns="" id="{12CFB1E4-5A17-41C5-8C6A-2DC56FEB7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728"/>
              <a:ext cx="336" cy="19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Line 89">
              <a:extLst>
                <a:ext uri="{FF2B5EF4-FFF2-40B4-BE49-F238E27FC236}">
                  <a16:creationId xmlns:a16="http://schemas.microsoft.com/office/drawing/2014/main" xmlns="" id="{1C1E66B5-DA12-4E0B-9205-5E1304E4E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824"/>
              <a:ext cx="33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746" name="Group 90">
            <a:extLst>
              <a:ext uri="{FF2B5EF4-FFF2-40B4-BE49-F238E27FC236}">
                <a16:creationId xmlns:a16="http://schemas.microsoft.com/office/drawing/2014/main" xmlns="" id="{CB2AF60B-21B8-4479-802A-D3CAC4093C40}"/>
              </a:ext>
            </a:extLst>
          </p:cNvPr>
          <p:cNvGrpSpPr>
            <a:grpSpLocks/>
          </p:cNvGrpSpPr>
          <p:nvPr/>
        </p:nvGrpSpPr>
        <p:grpSpPr bwMode="auto">
          <a:xfrm>
            <a:off x="1244600" y="3519488"/>
            <a:ext cx="7899400" cy="2273300"/>
            <a:chOff x="800" y="816"/>
            <a:chExt cx="4976" cy="1432"/>
          </a:xfrm>
        </p:grpSpPr>
        <p:sp>
          <p:nvSpPr>
            <p:cNvPr id="83019" name="Freeform 91">
              <a:extLst>
                <a:ext uri="{FF2B5EF4-FFF2-40B4-BE49-F238E27FC236}">
                  <a16:creationId xmlns:a16="http://schemas.microsoft.com/office/drawing/2014/main" xmlns="" id="{08FA4974-511C-4B72-A94F-AEA08301D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1680"/>
              <a:ext cx="1792" cy="168"/>
            </a:xfrm>
            <a:custGeom>
              <a:avLst/>
              <a:gdLst>
                <a:gd name="T0" fmla="*/ 56 w 1792"/>
                <a:gd name="T1" fmla="*/ 0 h 168"/>
                <a:gd name="T2" fmla="*/ 248 w 1792"/>
                <a:gd name="T3" fmla="*/ 144 h 168"/>
                <a:gd name="T4" fmla="*/ 1544 w 1792"/>
                <a:gd name="T5" fmla="*/ 144 h 168"/>
                <a:gd name="T6" fmla="*/ 1736 w 1792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2" h="168">
                  <a:moveTo>
                    <a:pt x="56" y="0"/>
                  </a:moveTo>
                  <a:cubicBezTo>
                    <a:pt x="28" y="60"/>
                    <a:pt x="0" y="120"/>
                    <a:pt x="248" y="144"/>
                  </a:cubicBezTo>
                  <a:cubicBezTo>
                    <a:pt x="496" y="168"/>
                    <a:pt x="1296" y="168"/>
                    <a:pt x="1544" y="144"/>
                  </a:cubicBezTo>
                  <a:cubicBezTo>
                    <a:pt x="1792" y="120"/>
                    <a:pt x="1704" y="24"/>
                    <a:pt x="17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020" name="Group 92">
              <a:extLst>
                <a:ext uri="{FF2B5EF4-FFF2-40B4-BE49-F238E27FC236}">
                  <a16:creationId xmlns:a16="http://schemas.microsoft.com/office/drawing/2014/main" xmlns="" id="{BD8F2A6C-1D67-48DB-9FD2-D121CCB35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816"/>
              <a:ext cx="4976" cy="1432"/>
              <a:chOff x="800" y="816"/>
              <a:chExt cx="4976" cy="1432"/>
            </a:xfrm>
          </p:grpSpPr>
          <p:sp>
            <p:nvSpPr>
              <p:cNvPr id="83021" name="Freeform 93">
                <a:extLst>
                  <a:ext uri="{FF2B5EF4-FFF2-40B4-BE49-F238E27FC236}">
                    <a16:creationId xmlns:a16="http://schemas.microsoft.com/office/drawing/2014/main" xmlns="" id="{58D22E4F-6A58-431E-A958-59B9C6553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" y="1208"/>
                <a:ext cx="800" cy="280"/>
              </a:xfrm>
              <a:custGeom>
                <a:avLst/>
                <a:gdLst>
                  <a:gd name="T0" fmla="*/ 784 w 800"/>
                  <a:gd name="T1" fmla="*/ 280 h 280"/>
                  <a:gd name="T2" fmla="*/ 688 w 800"/>
                  <a:gd name="T3" fmla="*/ 40 h 280"/>
                  <a:gd name="T4" fmla="*/ 112 w 800"/>
                  <a:gd name="T5" fmla="*/ 40 h 280"/>
                  <a:gd name="T6" fmla="*/ 16 w 800"/>
                  <a:gd name="T7" fmla="*/ 280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0" h="280">
                    <a:moveTo>
                      <a:pt x="784" y="280"/>
                    </a:moveTo>
                    <a:cubicBezTo>
                      <a:pt x="792" y="180"/>
                      <a:pt x="800" y="80"/>
                      <a:pt x="688" y="40"/>
                    </a:cubicBezTo>
                    <a:cubicBezTo>
                      <a:pt x="576" y="0"/>
                      <a:pt x="224" y="0"/>
                      <a:pt x="112" y="40"/>
                    </a:cubicBezTo>
                    <a:cubicBezTo>
                      <a:pt x="0" y="80"/>
                      <a:pt x="32" y="248"/>
                      <a:pt x="16" y="2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2" name="Freeform 94">
                <a:extLst>
                  <a:ext uri="{FF2B5EF4-FFF2-40B4-BE49-F238E27FC236}">
                    <a16:creationId xmlns:a16="http://schemas.microsoft.com/office/drawing/2014/main" xmlns="" id="{33A956D1-1C9E-42B4-B478-7E81C99C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112"/>
                <a:ext cx="2368" cy="328"/>
              </a:xfrm>
              <a:custGeom>
                <a:avLst/>
                <a:gdLst>
                  <a:gd name="T0" fmla="*/ 176 w 2368"/>
                  <a:gd name="T1" fmla="*/ 328 h 328"/>
                  <a:gd name="T2" fmla="*/ 320 w 2368"/>
                  <a:gd name="T3" fmla="*/ 40 h 328"/>
                  <a:gd name="T4" fmla="*/ 2096 w 2368"/>
                  <a:gd name="T5" fmla="*/ 88 h 328"/>
                  <a:gd name="T6" fmla="*/ 1952 w 2368"/>
                  <a:gd name="T7" fmla="*/ 328 h 3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68" h="328">
                    <a:moveTo>
                      <a:pt x="176" y="328"/>
                    </a:moveTo>
                    <a:cubicBezTo>
                      <a:pt x="88" y="204"/>
                      <a:pt x="0" y="80"/>
                      <a:pt x="320" y="40"/>
                    </a:cubicBezTo>
                    <a:cubicBezTo>
                      <a:pt x="640" y="0"/>
                      <a:pt x="1824" y="40"/>
                      <a:pt x="2096" y="88"/>
                    </a:cubicBezTo>
                    <a:cubicBezTo>
                      <a:pt x="2368" y="136"/>
                      <a:pt x="1976" y="288"/>
                      <a:pt x="1952" y="3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3" name="Freeform 95">
                <a:extLst>
                  <a:ext uri="{FF2B5EF4-FFF2-40B4-BE49-F238E27FC236}">
                    <a16:creationId xmlns:a16="http://schemas.microsoft.com/office/drawing/2014/main" xmlns="" id="{92A90247-9905-4A82-B868-F4B16F8A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1728"/>
                <a:ext cx="1920" cy="272"/>
              </a:xfrm>
              <a:custGeom>
                <a:avLst/>
                <a:gdLst>
                  <a:gd name="T0" fmla="*/ 0 w 1920"/>
                  <a:gd name="T1" fmla="*/ 0 h 272"/>
                  <a:gd name="T2" fmla="*/ 480 w 1920"/>
                  <a:gd name="T3" fmla="*/ 192 h 272"/>
                  <a:gd name="T4" fmla="*/ 1584 w 1920"/>
                  <a:gd name="T5" fmla="*/ 240 h 272"/>
                  <a:gd name="T6" fmla="*/ 1920 w 1920"/>
                  <a:gd name="T7" fmla="*/ 0 h 2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0" h="272">
                    <a:moveTo>
                      <a:pt x="0" y="0"/>
                    </a:moveTo>
                    <a:cubicBezTo>
                      <a:pt x="108" y="76"/>
                      <a:pt x="216" y="152"/>
                      <a:pt x="480" y="192"/>
                    </a:cubicBezTo>
                    <a:cubicBezTo>
                      <a:pt x="744" y="232"/>
                      <a:pt x="1344" y="272"/>
                      <a:pt x="1584" y="240"/>
                    </a:cubicBezTo>
                    <a:cubicBezTo>
                      <a:pt x="1824" y="208"/>
                      <a:pt x="1864" y="40"/>
                      <a:pt x="192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4" name="Freeform 96">
                <a:extLst>
                  <a:ext uri="{FF2B5EF4-FFF2-40B4-BE49-F238E27FC236}">
                    <a16:creationId xmlns:a16="http://schemas.microsoft.com/office/drawing/2014/main" xmlns="" id="{F894F329-8533-4DC4-A2C3-92399B293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1248"/>
                <a:ext cx="960" cy="288"/>
              </a:xfrm>
              <a:custGeom>
                <a:avLst/>
                <a:gdLst>
                  <a:gd name="T0" fmla="*/ 1393 w 928"/>
                  <a:gd name="T1" fmla="*/ 326 h 280"/>
                  <a:gd name="T2" fmla="*/ 1104 w 928"/>
                  <a:gd name="T3" fmla="*/ 52 h 280"/>
                  <a:gd name="T4" fmla="*/ 168 w 928"/>
                  <a:gd name="T5" fmla="*/ 52 h 280"/>
                  <a:gd name="T6" fmla="*/ 95 w 928"/>
                  <a:gd name="T7" fmla="*/ 392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28" h="280">
                    <a:moveTo>
                      <a:pt x="928" y="232"/>
                    </a:moveTo>
                    <a:cubicBezTo>
                      <a:pt x="900" y="152"/>
                      <a:pt x="872" y="72"/>
                      <a:pt x="736" y="40"/>
                    </a:cubicBezTo>
                    <a:cubicBezTo>
                      <a:pt x="600" y="8"/>
                      <a:pt x="224" y="0"/>
                      <a:pt x="112" y="40"/>
                    </a:cubicBezTo>
                    <a:cubicBezTo>
                      <a:pt x="0" y="80"/>
                      <a:pt x="72" y="240"/>
                      <a:pt x="64" y="28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5" name="Freeform 97">
                <a:extLst>
                  <a:ext uri="{FF2B5EF4-FFF2-40B4-BE49-F238E27FC236}">
                    <a16:creationId xmlns:a16="http://schemas.microsoft.com/office/drawing/2014/main" xmlns="" id="{52440552-D015-4BF6-9185-F07A0C5DD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632"/>
                <a:ext cx="2896" cy="616"/>
              </a:xfrm>
              <a:custGeom>
                <a:avLst/>
                <a:gdLst>
                  <a:gd name="T0" fmla="*/ 2744 w 2896"/>
                  <a:gd name="T1" fmla="*/ 0 h 616"/>
                  <a:gd name="T2" fmla="*/ 2504 w 2896"/>
                  <a:gd name="T3" fmla="*/ 528 h 616"/>
                  <a:gd name="T4" fmla="*/ 392 w 2896"/>
                  <a:gd name="T5" fmla="*/ 528 h 616"/>
                  <a:gd name="T6" fmla="*/ 152 w 2896"/>
                  <a:gd name="T7" fmla="*/ 0 h 6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6" h="616">
                    <a:moveTo>
                      <a:pt x="2744" y="0"/>
                    </a:moveTo>
                    <a:cubicBezTo>
                      <a:pt x="2820" y="220"/>
                      <a:pt x="2896" y="440"/>
                      <a:pt x="2504" y="528"/>
                    </a:cubicBezTo>
                    <a:cubicBezTo>
                      <a:pt x="2112" y="616"/>
                      <a:pt x="784" y="616"/>
                      <a:pt x="392" y="528"/>
                    </a:cubicBezTo>
                    <a:cubicBezTo>
                      <a:pt x="0" y="440"/>
                      <a:pt x="192" y="88"/>
                      <a:pt x="15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6" name="Freeform 98">
                <a:extLst>
                  <a:ext uri="{FF2B5EF4-FFF2-40B4-BE49-F238E27FC236}">
                    <a16:creationId xmlns:a16="http://schemas.microsoft.com/office/drawing/2014/main" xmlns="" id="{9E091515-6BC2-472F-AE5E-197A8FB3B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608"/>
                <a:ext cx="1200" cy="456"/>
              </a:xfrm>
              <a:custGeom>
                <a:avLst/>
                <a:gdLst>
                  <a:gd name="T0" fmla="*/ 515 w 1296"/>
                  <a:gd name="T1" fmla="*/ 0 h 504"/>
                  <a:gd name="T2" fmla="*/ 438 w 1296"/>
                  <a:gd name="T3" fmla="*/ 130 h 504"/>
                  <a:gd name="T4" fmla="*/ 114 w 1296"/>
                  <a:gd name="T5" fmla="*/ 130 h 504"/>
                  <a:gd name="T6" fmla="*/ 0 w 1296"/>
                  <a:gd name="T7" fmla="*/ 29 h 5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6" h="504">
                    <a:moveTo>
                      <a:pt x="1296" y="0"/>
                    </a:moveTo>
                    <a:cubicBezTo>
                      <a:pt x="1284" y="180"/>
                      <a:pt x="1272" y="360"/>
                      <a:pt x="1104" y="432"/>
                    </a:cubicBezTo>
                    <a:cubicBezTo>
                      <a:pt x="936" y="504"/>
                      <a:pt x="472" y="488"/>
                      <a:pt x="288" y="432"/>
                    </a:cubicBezTo>
                    <a:cubicBezTo>
                      <a:pt x="104" y="376"/>
                      <a:pt x="48" y="152"/>
                      <a:pt x="0" y="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7" name="Freeform 99">
                <a:extLst>
                  <a:ext uri="{FF2B5EF4-FFF2-40B4-BE49-F238E27FC236}">
                    <a16:creationId xmlns:a16="http://schemas.microsoft.com/office/drawing/2014/main" xmlns="" id="{6CC5CDAD-7987-4B3F-8172-A2E930F5E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816"/>
                <a:ext cx="4976" cy="720"/>
              </a:xfrm>
              <a:custGeom>
                <a:avLst/>
                <a:gdLst>
                  <a:gd name="T0" fmla="*/ 880 w 4976"/>
                  <a:gd name="T1" fmla="*/ 720 h 720"/>
                  <a:gd name="T2" fmla="*/ 592 w 4976"/>
                  <a:gd name="T3" fmla="*/ 96 h 720"/>
                  <a:gd name="T4" fmla="*/ 4432 w 4976"/>
                  <a:gd name="T5" fmla="*/ 144 h 720"/>
                  <a:gd name="T6" fmla="*/ 3856 w 4976"/>
                  <a:gd name="T7" fmla="*/ 672 h 7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76" h="720">
                    <a:moveTo>
                      <a:pt x="880" y="720"/>
                    </a:moveTo>
                    <a:cubicBezTo>
                      <a:pt x="440" y="456"/>
                      <a:pt x="0" y="192"/>
                      <a:pt x="592" y="96"/>
                    </a:cubicBezTo>
                    <a:cubicBezTo>
                      <a:pt x="1184" y="0"/>
                      <a:pt x="3888" y="48"/>
                      <a:pt x="4432" y="144"/>
                    </a:cubicBezTo>
                    <a:cubicBezTo>
                      <a:pt x="4976" y="240"/>
                      <a:pt x="3952" y="584"/>
                      <a:pt x="3856" y="6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8" name="Freeform 100">
                <a:extLst>
                  <a:ext uri="{FF2B5EF4-FFF2-40B4-BE49-F238E27FC236}">
                    <a16:creationId xmlns:a16="http://schemas.microsoft.com/office/drawing/2014/main" xmlns="" id="{B6538DC0-4FC8-4970-9630-17BDA49D5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032"/>
                <a:ext cx="1496" cy="504"/>
              </a:xfrm>
              <a:custGeom>
                <a:avLst/>
                <a:gdLst>
                  <a:gd name="T0" fmla="*/ 1496 w 1496"/>
                  <a:gd name="T1" fmla="*/ 456 h 504"/>
                  <a:gd name="T2" fmla="*/ 1256 w 1496"/>
                  <a:gd name="T3" fmla="*/ 72 h 504"/>
                  <a:gd name="T4" fmla="*/ 152 w 1496"/>
                  <a:gd name="T5" fmla="*/ 72 h 504"/>
                  <a:gd name="T6" fmla="*/ 344 w 1496"/>
                  <a:gd name="T7" fmla="*/ 504 h 5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96" h="504">
                    <a:moveTo>
                      <a:pt x="1496" y="456"/>
                    </a:moveTo>
                    <a:cubicBezTo>
                      <a:pt x="1488" y="296"/>
                      <a:pt x="1480" y="136"/>
                      <a:pt x="1256" y="72"/>
                    </a:cubicBezTo>
                    <a:cubicBezTo>
                      <a:pt x="1032" y="8"/>
                      <a:pt x="304" y="0"/>
                      <a:pt x="152" y="72"/>
                    </a:cubicBezTo>
                    <a:cubicBezTo>
                      <a:pt x="0" y="144"/>
                      <a:pt x="312" y="432"/>
                      <a:pt x="344" y="5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6757" name="Freeform 101">
            <a:extLst>
              <a:ext uri="{FF2B5EF4-FFF2-40B4-BE49-F238E27FC236}">
                <a16:creationId xmlns:a16="http://schemas.microsoft.com/office/drawing/2014/main" xmlns="" id="{6E3018AF-4607-4C1C-80EC-B72A6F5C470F}"/>
              </a:ext>
            </a:extLst>
          </p:cNvPr>
          <p:cNvSpPr>
            <a:spLocks/>
          </p:cNvSpPr>
          <p:nvPr/>
        </p:nvSpPr>
        <p:spPr bwMode="auto">
          <a:xfrm>
            <a:off x="2705100" y="4814888"/>
            <a:ext cx="2755900" cy="711200"/>
          </a:xfrm>
          <a:custGeom>
            <a:avLst/>
            <a:gdLst>
              <a:gd name="T0" fmla="*/ 2147483646 w 1736"/>
              <a:gd name="T1" fmla="*/ 0 h 448"/>
              <a:gd name="T2" fmla="*/ 2147483646 w 1736"/>
              <a:gd name="T3" fmla="*/ 2147483646 h 448"/>
              <a:gd name="T4" fmla="*/ 2147483646 w 1736"/>
              <a:gd name="T5" fmla="*/ 2147483646 h 448"/>
              <a:gd name="T6" fmla="*/ 2147483646 w 1736"/>
              <a:gd name="T7" fmla="*/ 0 h 4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36" h="448">
                <a:moveTo>
                  <a:pt x="8" y="0"/>
                </a:moveTo>
                <a:cubicBezTo>
                  <a:pt x="4" y="160"/>
                  <a:pt x="0" y="320"/>
                  <a:pt x="248" y="384"/>
                </a:cubicBezTo>
                <a:cubicBezTo>
                  <a:pt x="496" y="448"/>
                  <a:pt x="1256" y="448"/>
                  <a:pt x="1496" y="384"/>
                </a:cubicBezTo>
                <a:cubicBezTo>
                  <a:pt x="1736" y="320"/>
                  <a:pt x="1656" y="64"/>
                  <a:pt x="168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6758" name="Group 102">
            <a:extLst>
              <a:ext uri="{FF2B5EF4-FFF2-40B4-BE49-F238E27FC236}">
                <a16:creationId xmlns:a16="http://schemas.microsoft.com/office/drawing/2014/main" xmlns="" id="{56058591-1417-4E0C-8269-D928633BB692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125788"/>
            <a:ext cx="8305800" cy="304800"/>
            <a:chOff x="288" y="672"/>
            <a:chExt cx="5232" cy="192"/>
          </a:xfrm>
        </p:grpSpPr>
        <p:grpSp>
          <p:nvGrpSpPr>
            <p:cNvPr id="82987" name="Group 103">
              <a:extLst>
                <a:ext uri="{FF2B5EF4-FFF2-40B4-BE49-F238E27FC236}">
                  <a16:creationId xmlns:a16="http://schemas.microsoft.com/office/drawing/2014/main" xmlns="" id="{69E0B00C-615B-4C93-98DC-EF3DB2F63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672"/>
              <a:ext cx="912" cy="192"/>
              <a:chOff x="288" y="672"/>
              <a:chExt cx="912" cy="192"/>
            </a:xfrm>
          </p:grpSpPr>
          <p:sp>
            <p:nvSpPr>
              <p:cNvPr id="83016" name="Line 104">
                <a:extLst>
                  <a:ext uri="{FF2B5EF4-FFF2-40B4-BE49-F238E27FC236}">
                    <a16:creationId xmlns:a16="http://schemas.microsoft.com/office/drawing/2014/main" xmlns="" id="{11F9553A-2706-442E-802C-808656F37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7" name="Line 105">
                <a:extLst>
                  <a:ext uri="{FF2B5EF4-FFF2-40B4-BE49-F238E27FC236}">
                    <a16:creationId xmlns:a16="http://schemas.microsoft.com/office/drawing/2014/main" xmlns="" id="{FDC4AD7B-377C-4DED-8E57-137E8630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8" name="Line 106">
                <a:extLst>
                  <a:ext uri="{FF2B5EF4-FFF2-40B4-BE49-F238E27FC236}">
                    <a16:creationId xmlns:a16="http://schemas.microsoft.com/office/drawing/2014/main" xmlns="" id="{FD8D338B-5973-472C-A677-AD80CEED3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88" name="Line 107">
              <a:extLst>
                <a:ext uri="{FF2B5EF4-FFF2-40B4-BE49-F238E27FC236}">
                  <a16:creationId xmlns:a16="http://schemas.microsoft.com/office/drawing/2014/main" xmlns="" id="{D7C7D105-1CF5-4F3B-A786-DC07F355D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672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Line 108">
              <a:extLst>
                <a:ext uri="{FF2B5EF4-FFF2-40B4-BE49-F238E27FC236}">
                  <a16:creationId xmlns:a16="http://schemas.microsoft.com/office/drawing/2014/main" xmlns="" id="{2F75C08F-8FD1-4F66-8847-2639A39ED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86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Line 109">
              <a:extLst>
                <a:ext uri="{FF2B5EF4-FFF2-40B4-BE49-F238E27FC236}">
                  <a16:creationId xmlns:a16="http://schemas.microsoft.com/office/drawing/2014/main" xmlns="" id="{418F6319-063E-43FD-9ABC-A065D921C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768"/>
              <a:ext cx="62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Line 110">
              <a:extLst>
                <a:ext uri="{FF2B5EF4-FFF2-40B4-BE49-F238E27FC236}">
                  <a16:creationId xmlns:a16="http://schemas.microsoft.com/office/drawing/2014/main" xmlns="" id="{7C105CAF-C425-4316-8788-8461F82B0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67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Line 111">
              <a:extLst>
                <a:ext uri="{FF2B5EF4-FFF2-40B4-BE49-F238E27FC236}">
                  <a16:creationId xmlns:a16="http://schemas.microsoft.com/office/drawing/2014/main" xmlns="" id="{1B05798C-2820-4442-8054-6D6A06905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86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93" name="Group 112">
              <a:extLst>
                <a:ext uri="{FF2B5EF4-FFF2-40B4-BE49-F238E27FC236}">
                  <a16:creationId xmlns:a16="http://schemas.microsoft.com/office/drawing/2014/main" xmlns="" id="{6F5E3069-12B9-4982-96D5-BCEC6669E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672"/>
              <a:ext cx="576" cy="192"/>
              <a:chOff x="1920" y="672"/>
              <a:chExt cx="576" cy="192"/>
            </a:xfrm>
          </p:grpSpPr>
          <p:sp>
            <p:nvSpPr>
              <p:cNvPr id="83012" name="Line 113">
                <a:extLst>
                  <a:ext uri="{FF2B5EF4-FFF2-40B4-BE49-F238E27FC236}">
                    <a16:creationId xmlns:a16="http://schemas.microsoft.com/office/drawing/2014/main" xmlns="" id="{5437ACE3-F713-4D87-B9E1-26EE18B48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3" name="Line 114">
                <a:extLst>
                  <a:ext uri="{FF2B5EF4-FFF2-40B4-BE49-F238E27FC236}">
                    <a16:creationId xmlns:a16="http://schemas.microsoft.com/office/drawing/2014/main" xmlns="" id="{28507175-BD83-4590-B67A-833FB1B5A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4" name="Line 115">
                <a:extLst>
                  <a:ext uri="{FF2B5EF4-FFF2-40B4-BE49-F238E27FC236}">
                    <a16:creationId xmlns:a16="http://schemas.microsoft.com/office/drawing/2014/main" xmlns="" id="{D1B479BD-7BBE-4C92-AB0D-E379D5390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5" name="Line 116">
                <a:extLst>
                  <a:ext uri="{FF2B5EF4-FFF2-40B4-BE49-F238E27FC236}">
                    <a16:creationId xmlns:a16="http://schemas.microsoft.com/office/drawing/2014/main" xmlns="" id="{CA9EB6FA-6127-427A-B157-76F198153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94" name="Line 117">
              <a:extLst>
                <a:ext uri="{FF2B5EF4-FFF2-40B4-BE49-F238E27FC236}">
                  <a16:creationId xmlns:a16="http://schemas.microsoft.com/office/drawing/2014/main" xmlns="" id="{7CA0EB95-1BE0-4C2C-8D13-5266E4563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672"/>
              <a:ext cx="52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118">
              <a:extLst>
                <a:ext uri="{FF2B5EF4-FFF2-40B4-BE49-F238E27FC236}">
                  <a16:creationId xmlns:a16="http://schemas.microsoft.com/office/drawing/2014/main" xmlns="" id="{5F4B29C8-0B2C-4643-9F3A-9595D2A61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768"/>
              <a:ext cx="1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Line 119">
              <a:extLst>
                <a:ext uri="{FF2B5EF4-FFF2-40B4-BE49-F238E27FC236}">
                  <a16:creationId xmlns:a16="http://schemas.microsoft.com/office/drawing/2014/main" xmlns="" id="{31ED40EC-EF29-4DF1-AFDA-6D9A45CB7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864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Line 120">
              <a:extLst>
                <a:ext uri="{FF2B5EF4-FFF2-40B4-BE49-F238E27FC236}">
                  <a16:creationId xmlns:a16="http://schemas.microsoft.com/office/drawing/2014/main" xmlns="" id="{71705D3E-5070-435E-8BB1-44D6D8194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768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98" name="Group 121">
              <a:extLst>
                <a:ext uri="{FF2B5EF4-FFF2-40B4-BE49-F238E27FC236}">
                  <a16:creationId xmlns:a16="http://schemas.microsoft.com/office/drawing/2014/main" xmlns="" id="{74AEF77F-90B9-4DDC-A9C9-12D446535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672"/>
              <a:ext cx="768" cy="192"/>
              <a:chOff x="3216" y="672"/>
              <a:chExt cx="768" cy="192"/>
            </a:xfrm>
          </p:grpSpPr>
          <p:sp>
            <p:nvSpPr>
              <p:cNvPr id="83008" name="Line 122">
                <a:extLst>
                  <a:ext uri="{FF2B5EF4-FFF2-40B4-BE49-F238E27FC236}">
                    <a16:creationId xmlns:a16="http://schemas.microsoft.com/office/drawing/2014/main" xmlns="" id="{18797C1E-0464-4B90-8D2C-EB265824E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9" name="Line 123">
                <a:extLst>
                  <a:ext uri="{FF2B5EF4-FFF2-40B4-BE49-F238E27FC236}">
                    <a16:creationId xmlns:a16="http://schemas.microsoft.com/office/drawing/2014/main" xmlns="" id="{F434A137-6F61-47FB-BCA5-E850FF01F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672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0" name="Line 124">
                <a:extLst>
                  <a:ext uri="{FF2B5EF4-FFF2-40B4-BE49-F238E27FC236}">
                    <a16:creationId xmlns:a16="http://schemas.microsoft.com/office/drawing/2014/main" xmlns="" id="{3AC8936E-8AA9-4582-82EF-092FBB2D1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864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1" name="Line 125">
                <a:extLst>
                  <a:ext uri="{FF2B5EF4-FFF2-40B4-BE49-F238E27FC236}">
                    <a16:creationId xmlns:a16="http://schemas.microsoft.com/office/drawing/2014/main" xmlns="" id="{38F2234D-58D8-4F24-846E-1753B3317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7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999" name="Group 126">
              <a:extLst>
                <a:ext uri="{FF2B5EF4-FFF2-40B4-BE49-F238E27FC236}">
                  <a16:creationId xmlns:a16="http://schemas.microsoft.com/office/drawing/2014/main" xmlns="" id="{3FC10684-99AE-4A8D-9998-546540437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672"/>
              <a:ext cx="720" cy="192"/>
              <a:chOff x="3984" y="672"/>
              <a:chExt cx="720" cy="192"/>
            </a:xfrm>
          </p:grpSpPr>
          <p:sp>
            <p:nvSpPr>
              <p:cNvPr id="83004" name="Line 127">
                <a:extLst>
                  <a:ext uri="{FF2B5EF4-FFF2-40B4-BE49-F238E27FC236}">
                    <a16:creationId xmlns:a16="http://schemas.microsoft.com/office/drawing/2014/main" xmlns="" id="{8646AB21-0382-47D9-9FBA-669FA9B8A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76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5" name="Line 128">
                <a:extLst>
                  <a:ext uri="{FF2B5EF4-FFF2-40B4-BE49-F238E27FC236}">
                    <a16:creationId xmlns:a16="http://schemas.microsoft.com/office/drawing/2014/main" xmlns="" id="{FE4A128B-EBA9-47C3-8622-E61B5D9D1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6" name="Line 129">
                <a:extLst>
                  <a:ext uri="{FF2B5EF4-FFF2-40B4-BE49-F238E27FC236}">
                    <a16:creationId xmlns:a16="http://schemas.microsoft.com/office/drawing/2014/main" xmlns="" id="{DB112482-170A-49B3-AADD-7F4809E9A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67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7" name="Line 130">
                <a:extLst>
                  <a:ext uri="{FF2B5EF4-FFF2-40B4-BE49-F238E27FC236}">
                    <a16:creationId xmlns:a16="http://schemas.microsoft.com/office/drawing/2014/main" xmlns="" id="{F32ED4D5-B48D-496B-8F5C-968D48ACA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000" name="Group 131">
              <a:extLst>
                <a:ext uri="{FF2B5EF4-FFF2-40B4-BE49-F238E27FC236}">
                  <a16:creationId xmlns:a16="http://schemas.microsoft.com/office/drawing/2014/main" xmlns="" id="{6C552B1B-7EF8-4D24-804B-0EE5495D5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672"/>
              <a:ext cx="816" cy="192"/>
              <a:chOff x="4704" y="672"/>
              <a:chExt cx="816" cy="192"/>
            </a:xfrm>
          </p:grpSpPr>
          <p:sp>
            <p:nvSpPr>
              <p:cNvPr id="83001" name="Line 132">
                <a:extLst>
                  <a:ext uri="{FF2B5EF4-FFF2-40B4-BE49-F238E27FC236}">
                    <a16:creationId xmlns:a16="http://schemas.microsoft.com/office/drawing/2014/main" xmlns="" id="{9E94E3EA-7E7C-4A5C-AF02-915D0DBE4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2" name="Line 133">
                <a:extLst>
                  <a:ext uri="{FF2B5EF4-FFF2-40B4-BE49-F238E27FC236}">
                    <a16:creationId xmlns:a16="http://schemas.microsoft.com/office/drawing/2014/main" xmlns="" id="{66B4ED9C-8110-4C86-BE2F-3DB264F23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3" name="Line 134">
                <a:extLst>
                  <a:ext uri="{FF2B5EF4-FFF2-40B4-BE49-F238E27FC236}">
                    <a16:creationId xmlns:a16="http://schemas.microsoft.com/office/drawing/2014/main" xmlns="" id="{32710B2F-156A-4341-9F76-CDC504AFB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6791" name="Group 135">
            <a:extLst>
              <a:ext uri="{FF2B5EF4-FFF2-40B4-BE49-F238E27FC236}">
                <a16:creationId xmlns:a16="http://schemas.microsoft.com/office/drawing/2014/main" xmlns="" id="{AFC5221A-C98F-4650-BE7A-464CCE525B79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4510088"/>
            <a:ext cx="7391400" cy="533400"/>
            <a:chOff x="672" y="1440"/>
            <a:chExt cx="4656" cy="336"/>
          </a:xfrm>
        </p:grpSpPr>
        <p:sp>
          <p:nvSpPr>
            <p:cNvPr id="82968" name="Oval 136">
              <a:extLst>
                <a:ext uri="{FF2B5EF4-FFF2-40B4-BE49-F238E27FC236}">
                  <a16:creationId xmlns:a16="http://schemas.microsoft.com/office/drawing/2014/main" xmlns="" id="{86BC8716-D161-4354-8138-FB769C1F7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440"/>
              <a:ext cx="96" cy="96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2969" name="Group 137">
              <a:extLst>
                <a:ext uri="{FF2B5EF4-FFF2-40B4-BE49-F238E27FC236}">
                  <a16:creationId xmlns:a16="http://schemas.microsoft.com/office/drawing/2014/main" xmlns="" id="{7DB49293-DD32-4059-B539-30C100EB0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40"/>
              <a:ext cx="4656" cy="336"/>
              <a:chOff x="672" y="1440"/>
              <a:chExt cx="4656" cy="336"/>
            </a:xfrm>
          </p:grpSpPr>
          <p:grpSp>
            <p:nvGrpSpPr>
              <p:cNvPr id="82970" name="Group 138">
                <a:extLst>
                  <a:ext uri="{FF2B5EF4-FFF2-40B4-BE49-F238E27FC236}">
                    <a16:creationId xmlns:a16="http://schemas.microsoft.com/office/drawing/2014/main" xmlns="" id="{6875E6CE-0377-4F66-8276-ADB384BACE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440"/>
                <a:ext cx="4656" cy="336"/>
                <a:chOff x="672" y="1440"/>
                <a:chExt cx="4656" cy="336"/>
              </a:xfrm>
            </p:grpSpPr>
            <p:grpSp>
              <p:nvGrpSpPr>
                <p:cNvPr id="82972" name="Group 139">
                  <a:extLst>
                    <a:ext uri="{FF2B5EF4-FFF2-40B4-BE49-F238E27FC236}">
                      <a16:creationId xmlns:a16="http://schemas.microsoft.com/office/drawing/2014/main" xmlns="" id="{F31FBB91-C144-4DD6-A063-070282DB75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440"/>
                  <a:ext cx="4656" cy="336"/>
                  <a:chOff x="672" y="1440"/>
                  <a:chExt cx="4656" cy="336"/>
                </a:xfrm>
              </p:grpSpPr>
              <p:sp>
                <p:nvSpPr>
                  <p:cNvPr id="82974" name="Oval 140">
                    <a:extLst>
                      <a:ext uri="{FF2B5EF4-FFF2-40B4-BE49-F238E27FC236}">
                        <a16:creationId xmlns:a16="http://schemas.microsoft.com/office/drawing/2014/main" xmlns="" id="{C7E93F45-1395-467C-9408-D57E862D3A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440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75" name="Oval 141">
                    <a:extLst>
                      <a:ext uri="{FF2B5EF4-FFF2-40B4-BE49-F238E27FC236}">
                        <a16:creationId xmlns:a16="http://schemas.microsoft.com/office/drawing/2014/main" xmlns="" id="{0A7B1C1C-EDFD-498A-BDF7-FE16A357A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76" name="Oval 142">
                    <a:extLst>
                      <a:ext uri="{FF2B5EF4-FFF2-40B4-BE49-F238E27FC236}">
                        <a16:creationId xmlns:a16="http://schemas.microsoft.com/office/drawing/2014/main" xmlns="" id="{0F569604-BC76-4B1E-AC82-4159293D8B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8" y="1632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77" name="Oval 143">
                    <a:extLst>
                      <a:ext uri="{FF2B5EF4-FFF2-40B4-BE49-F238E27FC236}">
                        <a16:creationId xmlns:a16="http://schemas.microsoft.com/office/drawing/2014/main" xmlns="" id="{36B23B36-5D04-48A2-9138-6CD2A54DB6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78" name="Oval 144">
                    <a:extLst>
                      <a:ext uri="{FF2B5EF4-FFF2-40B4-BE49-F238E27FC236}">
                        <a16:creationId xmlns:a16="http://schemas.microsoft.com/office/drawing/2014/main" xmlns="" id="{908FEC84-2B44-4A56-B410-18422B5EE5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1440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79" name="Oval 145">
                    <a:extLst>
                      <a:ext uri="{FF2B5EF4-FFF2-40B4-BE49-F238E27FC236}">
                        <a16:creationId xmlns:a16="http://schemas.microsoft.com/office/drawing/2014/main" xmlns="" id="{0D86A261-9FD5-4A64-A78F-7F062E38A2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680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0" name="Oval 146">
                    <a:extLst>
                      <a:ext uri="{FF2B5EF4-FFF2-40B4-BE49-F238E27FC236}">
                        <a16:creationId xmlns:a16="http://schemas.microsoft.com/office/drawing/2014/main" xmlns="" id="{AEBDE3AF-F57E-46FA-A53C-579D12CB2B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1" name="Oval 147">
                    <a:extLst>
                      <a:ext uri="{FF2B5EF4-FFF2-40B4-BE49-F238E27FC236}">
                        <a16:creationId xmlns:a16="http://schemas.microsoft.com/office/drawing/2014/main" xmlns="" id="{68001D62-979C-4692-B882-611BDAE84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2" name="Oval 148">
                    <a:extLst>
                      <a:ext uri="{FF2B5EF4-FFF2-40B4-BE49-F238E27FC236}">
                        <a16:creationId xmlns:a16="http://schemas.microsoft.com/office/drawing/2014/main" xmlns="" id="{D69B6A1B-7132-4C87-B289-C5DC20E92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1440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3" name="Oval 149">
                    <a:extLst>
                      <a:ext uri="{FF2B5EF4-FFF2-40B4-BE49-F238E27FC236}">
                        <a16:creationId xmlns:a16="http://schemas.microsoft.com/office/drawing/2014/main" xmlns="" id="{E0A065C0-408C-4C4F-A41E-31CF642CB0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4" name="Oval 150">
                    <a:extLst>
                      <a:ext uri="{FF2B5EF4-FFF2-40B4-BE49-F238E27FC236}">
                        <a16:creationId xmlns:a16="http://schemas.microsoft.com/office/drawing/2014/main" xmlns="" id="{7A9F217F-D9E3-4176-A28C-D4CFA71431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632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5" name="Oval 151">
                    <a:extLst>
                      <a:ext uri="{FF2B5EF4-FFF2-40B4-BE49-F238E27FC236}">
                        <a16:creationId xmlns:a16="http://schemas.microsoft.com/office/drawing/2014/main" xmlns="" id="{B2F06501-E521-4EF5-A05C-7D4B4F3083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1632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2986" name="Oval 152">
                    <a:extLst>
                      <a:ext uri="{FF2B5EF4-FFF2-40B4-BE49-F238E27FC236}">
                        <a16:creationId xmlns:a16="http://schemas.microsoft.com/office/drawing/2014/main" xmlns="" id="{48304D01-00A3-4447-B103-E63BD7F5C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2" y="1536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82973" name="Oval 153">
                  <a:extLst>
                    <a:ext uri="{FF2B5EF4-FFF2-40B4-BE49-F238E27FC236}">
                      <a16:creationId xmlns:a16="http://schemas.microsoft.com/office/drawing/2014/main" xmlns="" id="{DD4A8BE2-69CC-432E-9FD9-2B8457769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" y="1440"/>
                  <a:ext cx="96" cy="96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82971" name="Oval 154">
                <a:extLst>
                  <a:ext uri="{FF2B5EF4-FFF2-40B4-BE49-F238E27FC236}">
                    <a16:creationId xmlns:a16="http://schemas.microsoft.com/office/drawing/2014/main" xmlns="" id="{D628A432-DE90-456C-9D83-83885512D4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96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326811" name="Group 155">
            <a:extLst>
              <a:ext uri="{FF2B5EF4-FFF2-40B4-BE49-F238E27FC236}">
                <a16:creationId xmlns:a16="http://schemas.microsoft.com/office/drawing/2014/main" xmlns="" id="{A149FA56-5409-441C-9C57-AE2598DCFB1F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2439988"/>
            <a:ext cx="8305800" cy="533400"/>
            <a:chOff x="288" y="0"/>
            <a:chExt cx="5232" cy="336"/>
          </a:xfrm>
        </p:grpSpPr>
        <p:grpSp>
          <p:nvGrpSpPr>
            <p:cNvPr id="82957" name="Group 156">
              <a:extLst>
                <a:ext uri="{FF2B5EF4-FFF2-40B4-BE49-F238E27FC236}">
                  <a16:creationId xmlns:a16="http://schemas.microsoft.com/office/drawing/2014/main" xmlns="" id="{09CE59A3-8145-4FE5-9207-235D95E32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92"/>
              <a:ext cx="5232" cy="144"/>
              <a:chOff x="288" y="432"/>
              <a:chExt cx="5232" cy="144"/>
            </a:xfrm>
          </p:grpSpPr>
          <p:sp>
            <p:nvSpPr>
              <p:cNvPr id="82961" name="Rectangle 157">
                <a:extLst>
                  <a:ext uri="{FF2B5EF4-FFF2-40B4-BE49-F238E27FC236}">
                    <a16:creationId xmlns:a16="http://schemas.microsoft.com/office/drawing/2014/main" xmlns="" id="{8F1F3C33-60EE-42FA-B197-50FD8D529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912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2" name="Rectangle 158">
                <a:extLst>
                  <a:ext uri="{FF2B5EF4-FFF2-40B4-BE49-F238E27FC236}">
                    <a16:creationId xmlns:a16="http://schemas.microsoft.com/office/drawing/2014/main" xmlns="" id="{7646E26B-243F-4FAF-87A9-F0D081EFB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3" name="Rectangle 159">
                <a:extLst>
                  <a:ext uri="{FF2B5EF4-FFF2-40B4-BE49-F238E27FC236}">
                    <a16:creationId xmlns:a16="http://schemas.microsoft.com/office/drawing/2014/main" xmlns="" id="{68E2BD7F-3A1F-4894-A0AC-BDCBE284A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576" cy="144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4" name="Rectangle 160">
                <a:extLst>
                  <a:ext uri="{FF2B5EF4-FFF2-40B4-BE49-F238E27FC236}">
                    <a16:creationId xmlns:a16="http://schemas.microsoft.com/office/drawing/2014/main" xmlns="" id="{2B00E034-CA2A-40EE-BF35-0E46490DA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5" name="Rectangle 161">
                <a:extLst>
                  <a:ext uri="{FF2B5EF4-FFF2-40B4-BE49-F238E27FC236}">
                    <a16:creationId xmlns:a16="http://schemas.microsoft.com/office/drawing/2014/main" xmlns="" id="{4B8E7C77-F18E-45ED-9502-7E2B57BEF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432"/>
                <a:ext cx="768" cy="144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6" name="Rectangle 162">
                <a:extLst>
                  <a:ext uri="{FF2B5EF4-FFF2-40B4-BE49-F238E27FC236}">
                    <a16:creationId xmlns:a16="http://schemas.microsoft.com/office/drawing/2014/main" xmlns="" id="{BE95D04D-6321-47CB-A058-AB2414359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432"/>
                <a:ext cx="816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967" name="Rectangle 163">
                <a:extLst>
                  <a:ext uri="{FF2B5EF4-FFF2-40B4-BE49-F238E27FC236}">
                    <a16:creationId xmlns:a16="http://schemas.microsoft.com/office/drawing/2014/main" xmlns="" id="{7075FF64-38AA-4A59-9551-A654DA6C5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2958" name="Text Box 164">
              <a:extLst>
                <a:ext uri="{FF2B5EF4-FFF2-40B4-BE49-F238E27FC236}">
                  <a16:creationId xmlns:a16="http://schemas.microsoft.com/office/drawing/2014/main" xmlns="" id="{9B50C0D1-996F-41A8-923B-6713CA702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9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82959" name="Text Box 165">
              <a:extLst>
                <a:ext uri="{FF2B5EF4-FFF2-40B4-BE49-F238E27FC236}">
                  <a16:creationId xmlns:a16="http://schemas.microsoft.com/office/drawing/2014/main" xmlns="" id="{FE057587-209D-4B4D-BBC4-056E848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2" y="9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82960" name="Text Box 166">
              <a:extLst>
                <a:ext uri="{FF2B5EF4-FFF2-40B4-BE49-F238E27FC236}">
                  <a16:creationId xmlns:a16="http://schemas.microsoft.com/office/drawing/2014/main" xmlns="" id="{63C55506-537D-4AD8-AE3C-2D4132C4D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0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</p:grpSp>
      <p:sp>
        <p:nvSpPr>
          <p:cNvPr id="326823" name="Text Box 167">
            <a:extLst>
              <a:ext uri="{FF2B5EF4-FFF2-40B4-BE49-F238E27FC236}">
                <a16:creationId xmlns:a16="http://schemas.microsoft.com/office/drawing/2014/main" xmlns="" id="{B65AB28A-C5B3-4768-A4CF-26C38D38B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703888"/>
            <a:ext cx="859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en-US" sz="2000" b="0" i="0">
                <a:solidFill>
                  <a:srgbClr val="003399"/>
                </a:solidFill>
                <a:ea typeface="SimSun" panose="02010600030101010101" pitchFamily="2" charset="-122"/>
              </a:rPr>
              <a:t>Find a path visiting every VERTEX exactly once: </a:t>
            </a:r>
            <a:r>
              <a:rPr kumimoji="1" lang="en-US" altLang="en-US" sz="2000" b="0" i="0">
                <a:solidFill>
                  <a:srgbClr val="D60093"/>
                </a:solidFill>
                <a:ea typeface="SimSun" panose="02010600030101010101" pitchFamily="2" charset="-122"/>
              </a:rPr>
              <a:t>Hamiltonian path problem</a:t>
            </a:r>
          </a:p>
        </p:txBody>
      </p:sp>
      <p:sp>
        <p:nvSpPr>
          <p:cNvPr id="82956" name="Text Box 168">
            <a:extLst>
              <a:ext uri="{FF2B5EF4-FFF2-40B4-BE49-F238E27FC236}">
                <a16:creationId xmlns:a16="http://schemas.microsoft.com/office/drawing/2014/main" xmlns="" id="{5A0699D0-7F6D-421A-89B2-227F76D7C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749425"/>
            <a:ext cx="803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i="0"/>
              <a:t>Each vertex represents a read from the original sequence.</a:t>
            </a:r>
          </a:p>
          <a:p>
            <a:r>
              <a:rPr lang="en-US" altLang="en-US" sz="2400" b="0" i="0"/>
              <a:t>Vertices from repeats are connected to many others.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8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A66813DE-78FC-4521-992D-6FDCA402D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Viruses Attack Bacteria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E7F18C42-805F-4D81-B800-0CCE09734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Normally bacteriophage T4 (a virus) kills bacteria </a:t>
            </a:r>
          </a:p>
          <a:p>
            <a:pPr eaLnBrk="1" hangingPunct="1"/>
            <a:r>
              <a:rPr lang="en-US" altLang="en-US" sz="2600" dirty="0"/>
              <a:t>However if T4 is mutated (</a:t>
            </a:r>
            <a:r>
              <a:rPr lang="en-US" altLang="en-US" sz="2600" i="1" dirty="0"/>
              <a:t>e.g.</a:t>
            </a:r>
            <a:r>
              <a:rPr lang="en-US" altLang="en-US" sz="2600" dirty="0"/>
              <a:t>, an important gene is deleted) it gets disabled and loses ability to kill bacteria </a:t>
            </a:r>
          </a:p>
          <a:p>
            <a:pPr eaLnBrk="1" hangingPunct="1"/>
            <a:r>
              <a:rPr lang="en-US" altLang="en-US" sz="2600" dirty="0"/>
              <a:t>Suppose the bacteria is infected with two different  mutants each of which is disabled – would the bacteria still survive?</a:t>
            </a:r>
          </a:p>
          <a:p>
            <a:pPr eaLnBrk="1" hangingPunct="1"/>
            <a:r>
              <a:rPr lang="en-US" altLang="en-US" sz="2600" dirty="0"/>
              <a:t>Amazingly, a pair of mutated viruses can kill a bacteria even if each of them is disabled </a:t>
            </a:r>
          </a:p>
          <a:p>
            <a:pPr eaLnBrk="1" hangingPunct="1"/>
            <a:r>
              <a:rPr lang="en-US" altLang="en-US" sz="2600" dirty="0"/>
              <a:t>How can it be explained?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B02A4106-8AF9-499C-BE5A-92340DC09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Overlap Graph: Eulerian Approach</a:t>
            </a:r>
          </a:p>
        </p:txBody>
      </p:sp>
      <p:grpSp>
        <p:nvGrpSpPr>
          <p:cNvPr id="327684" name="Group 4">
            <a:extLst>
              <a:ext uri="{FF2B5EF4-FFF2-40B4-BE49-F238E27FC236}">
                <a16:creationId xmlns:a16="http://schemas.microsoft.com/office/drawing/2014/main" xmlns="" id="{51BCA763-DCF2-4985-AF54-405BB2A498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1600"/>
            <a:ext cx="8305800" cy="609600"/>
            <a:chOff x="144" y="496"/>
            <a:chExt cx="5232" cy="384"/>
          </a:xfrm>
        </p:grpSpPr>
        <p:grpSp>
          <p:nvGrpSpPr>
            <p:cNvPr id="84008" name="Group 5">
              <a:extLst>
                <a:ext uri="{FF2B5EF4-FFF2-40B4-BE49-F238E27FC236}">
                  <a16:creationId xmlns:a16="http://schemas.microsoft.com/office/drawing/2014/main" xmlns="" id="{8497490B-810B-48EF-9A54-32EC6A690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736"/>
              <a:ext cx="5232" cy="144"/>
              <a:chOff x="288" y="432"/>
              <a:chExt cx="5232" cy="144"/>
            </a:xfrm>
          </p:grpSpPr>
          <p:sp>
            <p:nvSpPr>
              <p:cNvPr id="84012" name="Rectangle 6">
                <a:extLst>
                  <a:ext uri="{FF2B5EF4-FFF2-40B4-BE49-F238E27FC236}">
                    <a16:creationId xmlns:a16="http://schemas.microsoft.com/office/drawing/2014/main" xmlns="" id="{297E752B-6467-47D6-A801-3FC9200CB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432"/>
                <a:ext cx="912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3" name="Rectangle 7">
                <a:extLst>
                  <a:ext uri="{FF2B5EF4-FFF2-40B4-BE49-F238E27FC236}">
                    <a16:creationId xmlns:a16="http://schemas.microsoft.com/office/drawing/2014/main" xmlns="" id="{0A7F6C51-3091-4E86-9B9E-976B7E4A0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4" name="Rectangle 8">
                <a:extLst>
                  <a:ext uri="{FF2B5EF4-FFF2-40B4-BE49-F238E27FC236}">
                    <a16:creationId xmlns:a16="http://schemas.microsoft.com/office/drawing/2014/main" xmlns="" id="{873A2B78-7222-4EA7-AAC0-A714355B0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576" cy="144"/>
              </a:xfrm>
              <a:prstGeom prst="rect">
                <a:avLst/>
              </a:prstGeom>
              <a:solidFill>
                <a:srgbClr val="99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5" name="Rectangle 9">
                <a:extLst>
                  <a:ext uri="{FF2B5EF4-FFF2-40B4-BE49-F238E27FC236}">
                    <a16:creationId xmlns:a16="http://schemas.microsoft.com/office/drawing/2014/main" xmlns="" id="{56428F74-E699-43A9-ABCD-8130C3A92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6" name="Rectangle 10">
                <a:extLst>
                  <a:ext uri="{FF2B5EF4-FFF2-40B4-BE49-F238E27FC236}">
                    <a16:creationId xmlns:a16="http://schemas.microsoft.com/office/drawing/2014/main" xmlns="" id="{F20484EB-F0F4-489B-97CB-57F414E7A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432"/>
                <a:ext cx="768" cy="144"/>
              </a:xfrm>
              <a:prstGeom prst="rect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7" name="Rectangle 11">
                <a:extLst>
                  <a:ext uri="{FF2B5EF4-FFF2-40B4-BE49-F238E27FC236}">
                    <a16:creationId xmlns:a16="http://schemas.microsoft.com/office/drawing/2014/main" xmlns="" id="{ED2004AA-B11B-42AC-A2FF-3EC2C0F36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" y="432"/>
                <a:ext cx="816" cy="14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4018" name="Rectangle 12">
                <a:extLst>
                  <a:ext uri="{FF2B5EF4-FFF2-40B4-BE49-F238E27FC236}">
                    <a16:creationId xmlns:a16="http://schemas.microsoft.com/office/drawing/2014/main" xmlns="" id="{3761C28A-197E-4AEF-8A97-62F3A5384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432"/>
                <a:ext cx="720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84009" name="Text Box 13">
              <a:extLst>
                <a:ext uri="{FF2B5EF4-FFF2-40B4-BE49-F238E27FC236}">
                  <a16:creationId xmlns:a16="http://schemas.microsoft.com/office/drawing/2014/main" xmlns="" id="{FFE65DF9-0658-430F-8E8F-ED43781B4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505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84010" name="Text Box 14">
              <a:extLst>
                <a:ext uri="{FF2B5EF4-FFF2-40B4-BE49-F238E27FC236}">
                  <a16:creationId xmlns:a16="http://schemas.microsoft.com/office/drawing/2014/main" xmlns="" id="{C50B2D27-C095-4FF1-8760-089FC3FA3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" y="505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  <p:sp>
          <p:nvSpPr>
            <p:cNvPr id="84011" name="Text Box 15">
              <a:extLst>
                <a:ext uri="{FF2B5EF4-FFF2-40B4-BE49-F238E27FC236}">
                  <a16:creationId xmlns:a16="http://schemas.microsoft.com/office/drawing/2014/main" xmlns="" id="{3DC20680-C6AE-48D8-92DF-2403F6AA3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496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</a:t>
              </a:r>
            </a:p>
          </p:txBody>
        </p:sp>
      </p:grpSp>
      <p:grpSp>
        <p:nvGrpSpPr>
          <p:cNvPr id="327696" name="Group 16">
            <a:extLst>
              <a:ext uri="{FF2B5EF4-FFF2-40B4-BE49-F238E27FC236}">
                <a16:creationId xmlns:a16="http://schemas.microsoft.com/office/drawing/2014/main" xmlns="" id="{DC1A7763-D15D-43F1-A1F9-4A13AF68210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35200"/>
            <a:ext cx="8229600" cy="0"/>
            <a:chOff x="144" y="1680"/>
            <a:chExt cx="5184" cy="0"/>
          </a:xfrm>
        </p:grpSpPr>
        <p:sp>
          <p:nvSpPr>
            <p:cNvPr id="84000" name="Line 17">
              <a:extLst>
                <a:ext uri="{FF2B5EF4-FFF2-40B4-BE49-F238E27FC236}">
                  <a16:creationId xmlns:a16="http://schemas.microsoft.com/office/drawing/2014/main" xmlns="" id="{11642FCD-2A26-4B76-84FA-CFEAD0E5D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680"/>
              <a:ext cx="8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1" name="Line 18">
              <a:extLst>
                <a:ext uri="{FF2B5EF4-FFF2-40B4-BE49-F238E27FC236}">
                  <a16:creationId xmlns:a16="http://schemas.microsoft.com/office/drawing/2014/main" xmlns="" id="{977C2628-A138-440F-B1B9-5B9A47856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680"/>
              <a:ext cx="7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2" name="Line 19">
              <a:extLst>
                <a:ext uri="{FF2B5EF4-FFF2-40B4-BE49-F238E27FC236}">
                  <a16:creationId xmlns:a16="http://schemas.microsoft.com/office/drawing/2014/main" xmlns="" id="{4D14EB66-895A-471B-B437-EE61041B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680"/>
              <a:ext cx="672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03" name="Line 20">
              <a:extLst>
                <a:ext uri="{FF2B5EF4-FFF2-40B4-BE49-F238E27FC236}">
                  <a16:creationId xmlns:a16="http://schemas.microsoft.com/office/drawing/2014/main" xmlns="" id="{8609308A-2A31-453B-AA3B-E294E9EE1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680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004" name="Group 21">
              <a:extLst>
                <a:ext uri="{FF2B5EF4-FFF2-40B4-BE49-F238E27FC236}">
                  <a16:creationId xmlns:a16="http://schemas.microsoft.com/office/drawing/2014/main" xmlns="" id="{D86BD95B-AF35-436C-81CA-0E926238E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680"/>
              <a:ext cx="2256" cy="0"/>
              <a:chOff x="3072" y="1680"/>
              <a:chExt cx="2256" cy="0"/>
            </a:xfrm>
          </p:grpSpPr>
          <p:sp>
            <p:nvSpPr>
              <p:cNvPr id="84005" name="Line 22">
                <a:extLst>
                  <a:ext uri="{FF2B5EF4-FFF2-40B4-BE49-F238E27FC236}">
                    <a16:creationId xmlns:a16="http://schemas.microsoft.com/office/drawing/2014/main" xmlns="" id="{81C04E01-F562-4C29-A0A2-FBC36D966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680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6" name="Line 23">
                <a:extLst>
                  <a:ext uri="{FF2B5EF4-FFF2-40B4-BE49-F238E27FC236}">
                    <a16:creationId xmlns:a16="http://schemas.microsoft.com/office/drawing/2014/main" xmlns="" id="{C51D7F3C-F5C2-40A6-96C3-5524C4943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7" name="Line 24">
                <a:extLst>
                  <a:ext uri="{FF2B5EF4-FFF2-40B4-BE49-F238E27FC236}">
                    <a16:creationId xmlns:a16="http://schemas.microsoft.com/office/drawing/2014/main" xmlns="" id="{74D37740-3AA4-4313-B993-6326BD36C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7705" name="Group 25">
            <a:extLst>
              <a:ext uri="{FF2B5EF4-FFF2-40B4-BE49-F238E27FC236}">
                <a16:creationId xmlns:a16="http://schemas.microsoft.com/office/drawing/2014/main" xmlns="" id="{B4D39674-3EA3-48F5-8779-625C431E4C4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540000"/>
            <a:ext cx="6019800" cy="698500"/>
            <a:chOff x="144" y="2104"/>
            <a:chExt cx="3792" cy="440"/>
          </a:xfrm>
        </p:grpSpPr>
        <p:sp>
          <p:nvSpPr>
            <p:cNvPr id="83992" name="Line 26">
              <a:extLst>
                <a:ext uri="{FF2B5EF4-FFF2-40B4-BE49-F238E27FC236}">
                  <a16:creationId xmlns:a16="http://schemas.microsoft.com/office/drawing/2014/main" xmlns="" id="{49129F6B-166B-4FCF-AADC-0E5E02AB0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544"/>
              <a:ext cx="8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Line 27">
              <a:extLst>
                <a:ext uri="{FF2B5EF4-FFF2-40B4-BE49-F238E27FC236}">
                  <a16:creationId xmlns:a16="http://schemas.microsoft.com/office/drawing/2014/main" xmlns="" id="{BA27194A-8CC0-4E2E-8EFE-CB642DBD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44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3994" name="Group 28">
              <a:extLst>
                <a:ext uri="{FF2B5EF4-FFF2-40B4-BE49-F238E27FC236}">
                  <a16:creationId xmlns:a16="http://schemas.microsoft.com/office/drawing/2014/main" xmlns="" id="{23176912-8E6B-4F4D-B63E-01FD0BE81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448"/>
              <a:ext cx="2256" cy="0"/>
              <a:chOff x="3072" y="1680"/>
              <a:chExt cx="2256" cy="0"/>
            </a:xfrm>
          </p:grpSpPr>
          <p:sp>
            <p:nvSpPr>
              <p:cNvPr id="83997" name="Line 29">
                <a:extLst>
                  <a:ext uri="{FF2B5EF4-FFF2-40B4-BE49-F238E27FC236}">
                    <a16:creationId xmlns:a16="http://schemas.microsoft.com/office/drawing/2014/main" xmlns="" id="{4E10DB09-4355-4010-A3A8-A6CE442B2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680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8" name="Line 30">
                <a:extLst>
                  <a:ext uri="{FF2B5EF4-FFF2-40B4-BE49-F238E27FC236}">
                    <a16:creationId xmlns:a16="http://schemas.microsoft.com/office/drawing/2014/main" xmlns="" id="{AAD48BAC-5245-4DF3-A234-065D0BDB8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68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9" name="Line 31">
                <a:extLst>
                  <a:ext uri="{FF2B5EF4-FFF2-40B4-BE49-F238E27FC236}">
                    <a16:creationId xmlns:a16="http://schemas.microsoft.com/office/drawing/2014/main" xmlns="" id="{A1A4250F-322F-4077-80A9-E9A8EC31C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680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95" name="Line 32">
              <a:extLst>
                <a:ext uri="{FF2B5EF4-FFF2-40B4-BE49-F238E27FC236}">
                  <a16:creationId xmlns:a16="http://schemas.microsoft.com/office/drawing/2014/main" xmlns="" id="{E0905B75-A66F-4D65-B126-6B873CAF93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448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6" name="Freeform 33">
              <a:extLst>
                <a:ext uri="{FF2B5EF4-FFF2-40B4-BE49-F238E27FC236}">
                  <a16:creationId xmlns:a16="http://schemas.microsoft.com/office/drawing/2014/main" xmlns="" id="{81A5BF1F-63ED-4259-AAC9-A9510186E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104"/>
              <a:ext cx="1400" cy="440"/>
            </a:xfrm>
            <a:custGeom>
              <a:avLst/>
              <a:gdLst>
                <a:gd name="T0" fmla="*/ 384 w 1400"/>
                <a:gd name="T1" fmla="*/ 344 h 440"/>
                <a:gd name="T2" fmla="*/ 144 w 1400"/>
                <a:gd name="T3" fmla="*/ 104 h 440"/>
                <a:gd name="T4" fmla="*/ 1248 w 1400"/>
                <a:gd name="T5" fmla="*/ 56 h 440"/>
                <a:gd name="T6" fmla="*/ 1056 w 1400"/>
                <a:gd name="T7" fmla="*/ 440 h 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0" h="440">
                  <a:moveTo>
                    <a:pt x="384" y="344"/>
                  </a:moveTo>
                  <a:cubicBezTo>
                    <a:pt x="192" y="248"/>
                    <a:pt x="0" y="152"/>
                    <a:pt x="144" y="104"/>
                  </a:cubicBezTo>
                  <a:cubicBezTo>
                    <a:pt x="288" y="56"/>
                    <a:pt x="1096" y="0"/>
                    <a:pt x="1248" y="56"/>
                  </a:cubicBezTo>
                  <a:cubicBezTo>
                    <a:pt x="1400" y="112"/>
                    <a:pt x="1088" y="376"/>
                    <a:pt x="1056" y="440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14" name="Group 34">
            <a:extLst>
              <a:ext uri="{FF2B5EF4-FFF2-40B4-BE49-F238E27FC236}">
                <a16:creationId xmlns:a16="http://schemas.microsoft.com/office/drawing/2014/main" xmlns="" id="{E3844133-9EC6-4222-829C-4FA7C987F09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06800"/>
            <a:ext cx="3657600" cy="1282700"/>
            <a:chOff x="192" y="3064"/>
            <a:chExt cx="2304" cy="808"/>
          </a:xfrm>
        </p:grpSpPr>
        <p:sp>
          <p:nvSpPr>
            <p:cNvPr id="83985" name="Line 35">
              <a:extLst>
                <a:ext uri="{FF2B5EF4-FFF2-40B4-BE49-F238E27FC236}">
                  <a16:creationId xmlns:a16="http://schemas.microsoft.com/office/drawing/2014/main" xmlns="" id="{E48169D2-95C5-440E-9905-5AC0F27EB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512"/>
              <a:ext cx="8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Line 36">
              <a:extLst>
                <a:ext uri="{FF2B5EF4-FFF2-40B4-BE49-F238E27FC236}">
                  <a16:creationId xmlns:a16="http://schemas.microsoft.com/office/drawing/2014/main" xmlns="" id="{83BCDB4F-17CA-45EE-BBBD-696EE0396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512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7" name="Line 37">
              <a:extLst>
                <a:ext uri="{FF2B5EF4-FFF2-40B4-BE49-F238E27FC236}">
                  <a16:creationId xmlns:a16="http://schemas.microsoft.com/office/drawing/2014/main" xmlns="" id="{46236017-2863-4277-9571-FA23C8850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600"/>
              <a:ext cx="76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8" name="Line 38">
              <a:extLst>
                <a:ext uri="{FF2B5EF4-FFF2-40B4-BE49-F238E27FC236}">
                  <a16:creationId xmlns:a16="http://schemas.microsoft.com/office/drawing/2014/main" xmlns="" id="{4EDAFDEA-FB87-441F-A70D-F1BC579EE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408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9" name="Freeform 39">
              <a:extLst>
                <a:ext uri="{FF2B5EF4-FFF2-40B4-BE49-F238E27FC236}">
                  <a16:creationId xmlns:a16="http://schemas.microsoft.com/office/drawing/2014/main" xmlns="" id="{6FE76320-7670-4712-AF0D-21CFDA24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3064"/>
              <a:ext cx="1400" cy="440"/>
            </a:xfrm>
            <a:custGeom>
              <a:avLst/>
              <a:gdLst>
                <a:gd name="T0" fmla="*/ 384 w 1400"/>
                <a:gd name="T1" fmla="*/ 344 h 440"/>
                <a:gd name="T2" fmla="*/ 144 w 1400"/>
                <a:gd name="T3" fmla="*/ 104 h 440"/>
                <a:gd name="T4" fmla="*/ 1248 w 1400"/>
                <a:gd name="T5" fmla="*/ 56 h 440"/>
                <a:gd name="T6" fmla="*/ 1056 w 1400"/>
                <a:gd name="T7" fmla="*/ 440 h 4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0" h="440">
                  <a:moveTo>
                    <a:pt x="384" y="344"/>
                  </a:moveTo>
                  <a:cubicBezTo>
                    <a:pt x="192" y="248"/>
                    <a:pt x="0" y="152"/>
                    <a:pt x="144" y="104"/>
                  </a:cubicBezTo>
                  <a:cubicBezTo>
                    <a:pt x="288" y="56"/>
                    <a:pt x="1096" y="0"/>
                    <a:pt x="1248" y="56"/>
                  </a:cubicBezTo>
                  <a:cubicBezTo>
                    <a:pt x="1400" y="112"/>
                    <a:pt x="1088" y="376"/>
                    <a:pt x="1056" y="440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Line 40">
              <a:extLst>
                <a:ext uri="{FF2B5EF4-FFF2-40B4-BE49-F238E27FC236}">
                  <a16:creationId xmlns:a16="http://schemas.microsoft.com/office/drawing/2014/main" xmlns="" id="{8340C90A-6A5A-4AED-8309-251A61202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600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Freeform 41">
              <a:extLst>
                <a:ext uri="{FF2B5EF4-FFF2-40B4-BE49-F238E27FC236}">
                  <a16:creationId xmlns:a16="http://schemas.microsoft.com/office/drawing/2014/main" xmlns="" id="{4B496FD6-81D8-4BBA-A45C-A628BFF9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08"/>
              <a:ext cx="1176" cy="464"/>
            </a:xfrm>
            <a:custGeom>
              <a:avLst/>
              <a:gdLst>
                <a:gd name="T0" fmla="*/ 904 w 1176"/>
                <a:gd name="T1" fmla="*/ 0 h 464"/>
                <a:gd name="T2" fmla="*/ 1048 w 1176"/>
                <a:gd name="T3" fmla="*/ 384 h 464"/>
                <a:gd name="T4" fmla="*/ 136 w 1176"/>
                <a:gd name="T5" fmla="*/ 432 h 464"/>
                <a:gd name="T6" fmla="*/ 232 w 1176"/>
                <a:gd name="T7" fmla="*/ 192 h 4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464">
                  <a:moveTo>
                    <a:pt x="904" y="0"/>
                  </a:moveTo>
                  <a:cubicBezTo>
                    <a:pt x="1040" y="156"/>
                    <a:pt x="1176" y="312"/>
                    <a:pt x="1048" y="384"/>
                  </a:cubicBezTo>
                  <a:cubicBezTo>
                    <a:pt x="920" y="456"/>
                    <a:pt x="272" y="464"/>
                    <a:pt x="136" y="432"/>
                  </a:cubicBezTo>
                  <a:cubicBezTo>
                    <a:pt x="0" y="400"/>
                    <a:pt x="216" y="232"/>
                    <a:pt x="232" y="192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22" name="Group 42">
            <a:extLst>
              <a:ext uri="{FF2B5EF4-FFF2-40B4-BE49-F238E27FC236}">
                <a16:creationId xmlns:a16="http://schemas.microsoft.com/office/drawing/2014/main" xmlns="" id="{3B7D9E78-25FA-4B5E-BD4C-D9E8B9448F6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092700"/>
            <a:ext cx="3657600" cy="889000"/>
            <a:chOff x="192" y="3368"/>
            <a:chExt cx="2304" cy="560"/>
          </a:xfrm>
        </p:grpSpPr>
        <p:sp>
          <p:nvSpPr>
            <p:cNvPr id="83980" name="Line 43">
              <a:extLst>
                <a:ext uri="{FF2B5EF4-FFF2-40B4-BE49-F238E27FC236}">
                  <a16:creationId xmlns:a16="http://schemas.microsoft.com/office/drawing/2014/main" xmlns="" id="{89B43D1F-DB36-4F77-A665-35C1B9B2C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648"/>
              <a:ext cx="8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1" name="Line 44">
              <a:extLst>
                <a:ext uri="{FF2B5EF4-FFF2-40B4-BE49-F238E27FC236}">
                  <a16:creationId xmlns:a16="http://schemas.microsoft.com/office/drawing/2014/main" xmlns="" id="{B56AF45C-99B4-4F5B-A621-F3B2728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648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Line 45">
              <a:extLst>
                <a:ext uri="{FF2B5EF4-FFF2-40B4-BE49-F238E27FC236}">
                  <a16:creationId xmlns:a16="http://schemas.microsoft.com/office/drawing/2014/main" xmlns="" id="{C2401A73-A36A-470C-A71C-6AC7041A3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648"/>
              <a:ext cx="76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3" name="Freeform 46">
              <a:extLst>
                <a:ext uri="{FF2B5EF4-FFF2-40B4-BE49-F238E27FC236}">
                  <a16:creationId xmlns:a16="http://schemas.microsoft.com/office/drawing/2014/main" xmlns="" id="{7CE81F57-60C5-43E6-A635-AF4AA50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368"/>
              <a:ext cx="1288" cy="280"/>
            </a:xfrm>
            <a:custGeom>
              <a:avLst/>
              <a:gdLst>
                <a:gd name="T0" fmla="*/ 328 w 1288"/>
                <a:gd name="T1" fmla="*/ 280 h 280"/>
                <a:gd name="T2" fmla="*/ 136 w 1288"/>
                <a:gd name="T3" fmla="*/ 40 h 280"/>
                <a:gd name="T4" fmla="*/ 1144 w 1288"/>
                <a:gd name="T5" fmla="*/ 40 h 280"/>
                <a:gd name="T6" fmla="*/ 1000 w 1288"/>
                <a:gd name="T7" fmla="*/ 28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8" h="280">
                  <a:moveTo>
                    <a:pt x="328" y="280"/>
                  </a:moveTo>
                  <a:cubicBezTo>
                    <a:pt x="164" y="180"/>
                    <a:pt x="0" y="80"/>
                    <a:pt x="136" y="40"/>
                  </a:cubicBezTo>
                  <a:cubicBezTo>
                    <a:pt x="272" y="0"/>
                    <a:pt x="1000" y="0"/>
                    <a:pt x="1144" y="40"/>
                  </a:cubicBezTo>
                  <a:cubicBezTo>
                    <a:pt x="1288" y="80"/>
                    <a:pt x="1024" y="240"/>
                    <a:pt x="1000" y="280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4" name="Freeform 47">
              <a:extLst>
                <a:ext uri="{FF2B5EF4-FFF2-40B4-BE49-F238E27FC236}">
                  <a16:creationId xmlns:a16="http://schemas.microsoft.com/office/drawing/2014/main" xmlns="" id="{7DFE72EE-3F92-45DD-93A8-DED605DB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3648"/>
              <a:ext cx="1176" cy="280"/>
            </a:xfrm>
            <a:custGeom>
              <a:avLst/>
              <a:gdLst>
                <a:gd name="T0" fmla="*/ 272 w 1176"/>
                <a:gd name="T1" fmla="*/ 0 h 280"/>
                <a:gd name="T2" fmla="*/ 128 w 1176"/>
                <a:gd name="T3" fmla="*/ 240 h 280"/>
                <a:gd name="T4" fmla="*/ 1040 w 1176"/>
                <a:gd name="T5" fmla="*/ 240 h 280"/>
                <a:gd name="T6" fmla="*/ 944 w 1176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280">
                  <a:moveTo>
                    <a:pt x="272" y="0"/>
                  </a:moveTo>
                  <a:cubicBezTo>
                    <a:pt x="136" y="100"/>
                    <a:pt x="0" y="200"/>
                    <a:pt x="128" y="240"/>
                  </a:cubicBezTo>
                  <a:cubicBezTo>
                    <a:pt x="256" y="280"/>
                    <a:pt x="904" y="280"/>
                    <a:pt x="1040" y="240"/>
                  </a:cubicBezTo>
                  <a:cubicBezTo>
                    <a:pt x="1176" y="200"/>
                    <a:pt x="960" y="40"/>
                    <a:pt x="944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28" name="Freeform 48">
            <a:extLst>
              <a:ext uri="{FF2B5EF4-FFF2-40B4-BE49-F238E27FC236}">
                <a16:creationId xmlns:a16="http://schemas.microsoft.com/office/drawing/2014/main" xmlns="" id="{D19A9E6C-23E6-4A96-A639-936275468803}"/>
              </a:ext>
            </a:extLst>
          </p:cNvPr>
          <p:cNvSpPr>
            <a:spLocks/>
          </p:cNvSpPr>
          <p:nvPr/>
        </p:nvSpPr>
        <p:spPr bwMode="auto">
          <a:xfrm>
            <a:off x="304800" y="5105400"/>
            <a:ext cx="3505200" cy="850900"/>
          </a:xfrm>
          <a:custGeom>
            <a:avLst/>
            <a:gdLst>
              <a:gd name="T0" fmla="*/ 0 w 2208"/>
              <a:gd name="T1" fmla="*/ 2147483646 h 536"/>
              <a:gd name="T2" fmla="*/ 2147483646 w 2208"/>
              <a:gd name="T3" fmla="*/ 2147483646 h 536"/>
              <a:gd name="T4" fmla="*/ 2147483646 w 2208"/>
              <a:gd name="T5" fmla="*/ 2147483646 h 536"/>
              <a:gd name="T6" fmla="*/ 2147483646 w 2208"/>
              <a:gd name="T7" fmla="*/ 2147483646 h 536"/>
              <a:gd name="T8" fmla="*/ 2147483646 w 2208"/>
              <a:gd name="T9" fmla="*/ 2147483646 h 536"/>
              <a:gd name="T10" fmla="*/ 2147483646 w 2208"/>
              <a:gd name="T11" fmla="*/ 2147483646 h 536"/>
              <a:gd name="T12" fmla="*/ 2147483646 w 2208"/>
              <a:gd name="T13" fmla="*/ 2147483646 h 536"/>
              <a:gd name="T14" fmla="*/ 2147483646 w 2208"/>
              <a:gd name="T15" fmla="*/ 2147483646 h 536"/>
              <a:gd name="T16" fmla="*/ 2147483646 w 2208"/>
              <a:gd name="T17" fmla="*/ 2147483646 h 536"/>
              <a:gd name="T18" fmla="*/ 2147483646 w 2208"/>
              <a:gd name="T19" fmla="*/ 2147483646 h 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8" h="536">
                <a:moveTo>
                  <a:pt x="0" y="224"/>
                </a:moveTo>
                <a:cubicBezTo>
                  <a:pt x="620" y="240"/>
                  <a:pt x="1240" y="256"/>
                  <a:pt x="1488" y="224"/>
                </a:cubicBezTo>
                <a:cubicBezTo>
                  <a:pt x="1736" y="192"/>
                  <a:pt x="1608" y="64"/>
                  <a:pt x="1488" y="32"/>
                </a:cubicBezTo>
                <a:cubicBezTo>
                  <a:pt x="1368" y="0"/>
                  <a:pt x="872" y="8"/>
                  <a:pt x="768" y="32"/>
                </a:cubicBezTo>
                <a:cubicBezTo>
                  <a:pt x="664" y="56"/>
                  <a:pt x="760" y="152"/>
                  <a:pt x="864" y="176"/>
                </a:cubicBezTo>
                <a:cubicBezTo>
                  <a:pt x="968" y="200"/>
                  <a:pt x="1272" y="128"/>
                  <a:pt x="1392" y="176"/>
                </a:cubicBezTo>
                <a:cubicBezTo>
                  <a:pt x="1512" y="224"/>
                  <a:pt x="1680" y="408"/>
                  <a:pt x="1584" y="464"/>
                </a:cubicBezTo>
                <a:cubicBezTo>
                  <a:pt x="1488" y="520"/>
                  <a:pt x="928" y="536"/>
                  <a:pt x="816" y="512"/>
                </a:cubicBezTo>
                <a:cubicBezTo>
                  <a:pt x="704" y="488"/>
                  <a:pt x="680" y="352"/>
                  <a:pt x="912" y="320"/>
                </a:cubicBezTo>
                <a:cubicBezTo>
                  <a:pt x="1144" y="288"/>
                  <a:pt x="1992" y="320"/>
                  <a:pt x="2208" y="32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9" name="Freeform 49">
            <a:extLst>
              <a:ext uri="{FF2B5EF4-FFF2-40B4-BE49-F238E27FC236}">
                <a16:creationId xmlns:a16="http://schemas.microsoft.com/office/drawing/2014/main" xmlns="" id="{37163540-443B-4A35-88BB-7FC514694E0E}"/>
              </a:ext>
            </a:extLst>
          </p:cNvPr>
          <p:cNvSpPr>
            <a:spLocks/>
          </p:cNvSpPr>
          <p:nvPr/>
        </p:nvSpPr>
        <p:spPr bwMode="auto">
          <a:xfrm>
            <a:off x="304800" y="5156200"/>
            <a:ext cx="3505200" cy="723900"/>
          </a:xfrm>
          <a:custGeom>
            <a:avLst/>
            <a:gdLst>
              <a:gd name="T0" fmla="*/ 0 w 2208"/>
              <a:gd name="T1" fmla="*/ 2147483646 h 456"/>
              <a:gd name="T2" fmla="*/ 2147483646 w 2208"/>
              <a:gd name="T3" fmla="*/ 2147483646 h 456"/>
              <a:gd name="T4" fmla="*/ 2147483646 w 2208"/>
              <a:gd name="T5" fmla="*/ 2147483646 h 456"/>
              <a:gd name="T6" fmla="*/ 2147483646 w 2208"/>
              <a:gd name="T7" fmla="*/ 2147483646 h 456"/>
              <a:gd name="T8" fmla="*/ 2147483646 w 2208"/>
              <a:gd name="T9" fmla="*/ 2147483646 h 456"/>
              <a:gd name="T10" fmla="*/ 2147483646 w 2208"/>
              <a:gd name="T11" fmla="*/ 2147483646 h 456"/>
              <a:gd name="T12" fmla="*/ 2147483646 w 2208"/>
              <a:gd name="T13" fmla="*/ 2147483646 h 456"/>
              <a:gd name="T14" fmla="*/ 2147483646 w 2208"/>
              <a:gd name="T15" fmla="*/ 2147483646 h 456"/>
              <a:gd name="T16" fmla="*/ 2147483646 w 2208"/>
              <a:gd name="T17" fmla="*/ 2147483646 h 456"/>
              <a:gd name="T18" fmla="*/ 2147483646 w 2208"/>
              <a:gd name="T19" fmla="*/ 2147483646 h 4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8" h="456">
                <a:moveTo>
                  <a:pt x="0" y="288"/>
                </a:moveTo>
                <a:cubicBezTo>
                  <a:pt x="596" y="276"/>
                  <a:pt x="1192" y="264"/>
                  <a:pt x="1440" y="288"/>
                </a:cubicBezTo>
                <a:cubicBezTo>
                  <a:pt x="1688" y="312"/>
                  <a:pt x="1592" y="408"/>
                  <a:pt x="1488" y="432"/>
                </a:cubicBezTo>
                <a:cubicBezTo>
                  <a:pt x="1384" y="456"/>
                  <a:pt x="912" y="448"/>
                  <a:pt x="816" y="432"/>
                </a:cubicBezTo>
                <a:cubicBezTo>
                  <a:pt x="720" y="416"/>
                  <a:pt x="808" y="352"/>
                  <a:pt x="912" y="336"/>
                </a:cubicBezTo>
                <a:cubicBezTo>
                  <a:pt x="1016" y="320"/>
                  <a:pt x="1336" y="384"/>
                  <a:pt x="1440" y="336"/>
                </a:cubicBezTo>
                <a:cubicBezTo>
                  <a:pt x="1544" y="288"/>
                  <a:pt x="1656" y="96"/>
                  <a:pt x="1536" y="48"/>
                </a:cubicBezTo>
                <a:cubicBezTo>
                  <a:pt x="1416" y="0"/>
                  <a:pt x="832" y="32"/>
                  <a:pt x="720" y="48"/>
                </a:cubicBezTo>
                <a:cubicBezTo>
                  <a:pt x="608" y="64"/>
                  <a:pt x="616" y="128"/>
                  <a:pt x="864" y="144"/>
                </a:cubicBezTo>
                <a:cubicBezTo>
                  <a:pt x="1112" y="160"/>
                  <a:pt x="1984" y="144"/>
                  <a:pt x="2208" y="144"/>
                </a:cubicBezTo>
              </a:path>
            </a:pathLst>
          </a:custGeom>
          <a:noFill/>
          <a:ln w="9525" cap="flat" cmpd="sng">
            <a:solidFill>
              <a:srgbClr val="99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0" name="Text Box 50">
            <a:extLst>
              <a:ext uri="{FF2B5EF4-FFF2-40B4-BE49-F238E27FC236}">
                <a16:creationId xmlns:a16="http://schemas.microsoft.com/office/drawing/2014/main" xmlns="" id="{190CEE76-ACAA-4D5B-9829-88261B10C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5029200"/>
            <a:ext cx="42862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kumimoji="1" lang="en-US" altLang="en-US" sz="2200" b="0" i="0">
                <a:solidFill>
                  <a:srgbClr val="003399"/>
                </a:solidFill>
                <a:ea typeface="SimSun" panose="02010600030101010101" pitchFamily="2" charset="-122"/>
              </a:rPr>
              <a:t>Find a path visiting every EDGE exactly once:</a:t>
            </a:r>
          </a:p>
          <a:p>
            <a:pPr algn="just" eaLnBrk="1" hangingPunct="1"/>
            <a:r>
              <a:rPr kumimoji="1" lang="en-US" altLang="en-US" sz="2200" b="0" i="0">
                <a:solidFill>
                  <a:srgbClr val="D60093"/>
                </a:solidFill>
                <a:ea typeface="SimSun" panose="02010600030101010101" pitchFamily="2" charset="-122"/>
              </a:rPr>
              <a:t>Eulerian path problem</a:t>
            </a:r>
          </a:p>
        </p:txBody>
      </p:sp>
      <p:sp>
        <p:nvSpPr>
          <p:cNvPr id="327731" name="Text Box 51">
            <a:extLst>
              <a:ext uri="{FF2B5EF4-FFF2-40B4-BE49-F238E27FC236}">
                <a16:creationId xmlns:a16="http://schemas.microsoft.com/office/drawing/2014/main" xmlns="" id="{F07F618F-76E5-482E-B68D-652B34C2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39941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00" b="0" i="0"/>
              <a:t>Placing each repeat edge together gives a clear progression of the path through the entire sequence.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0" grpId="0" autoUpdateAnimBg="0"/>
      <p:bldP spid="327731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44305BB1-BF4C-442E-86B2-DF85AF7CA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Repeats</a:t>
            </a:r>
          </a:p>
        </p:txBody>
      </p:sp>
      <p:grpSp>
        <p:nvGrpSpPr>
          <p:cNvPr id="84995" name="Group 4">
            <a:extLst>
              <a:ext uri="{FF2B5EF4-FFF2-40B4-BE49-F238E27FC236}">
                <a16:creationId xmlns:a16="http://schemas.microsoft.com/office/drawing/2014/main" xmlns="" id="{E702324E-EDF3-4098-B274-BD1F481F978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33488"/>
            <a:ext cx="8001000" cy="595312"/>
            <a:chOff x="144" y="489"/>
            <a:chExt cx="5040" cy="375"/>
          </a:xfrm>
        </p:grpSpPr>
        <p:sp>
          <p:nvSpPr>
            <p:cNvPr id="85027" name="Rectangle 5">
              <a:extLst>
                <a:ext uri="{FF2B5EF4-FFF2-40B4-BE49-F238E27FC236}">
                  <a16:creationId xmlns:a16="http://schemas.microsoft.com/office/drawing/2014/main" xmlns="" id="{083ECB24-1CED-4E7C-83A3-67126ACF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720"/>
              <a:ext cx="91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28" name="Rectangle 6">
              <a:extLst>
                <a:ext uri="{FF2B5EF4-FFF2-40B4-BE49-F238E27FC236}">
                  <a16:creationId xmlns:a16="http://schemas.microsoft.com/office/drawing/2014/main" xmlns="" id="{2F4B1AEF-646F-4CE8-8623-3BD012BF8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720"/>
              <a:ext cx="480" cy="144"/>
            </a:xfrm>
            <a:prstGeom prst="rect">
              <a:avLst/>
            </a:prstGeom>
            <a:solidFill>
              <a:srgbClr val="99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29" name="Rectangle 7">
              <a:extLst>
                <a:ext uri="{FF2B5EF4-FFF2-40B4-BE49-F238E27FC236}">
                  <a16:creationId xmlns:a16="http://schemas.microsoft.com/office/drawing/2014/main" xmlns="" id="{65DF5731-CE8B-4340-B0B6-F7663CA7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720"/>
              <a:ext cx="528" cy="14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0" name="Rectangle 8">
              <a:extLst>
                <a:ext uri="{FF2B5EF4-FFF2-40B4-BE49-F238E27FC236}">
                  <a16:creationId xmlns:a16="http://schemas.microsoft.com/office/drawing/2014/main" xmlns="" id="{06424DCC-66A7-4B92-9E7A-62050C6F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720"/>
              <a:ext cx="528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1" name="Rectangle 9">
              <a:extLst>
                <a:ext uri="{FF2B5EF4-FFF2-40B4-BE49-F238E27FC236}">
                  <a16:creationId xmlns:a16="http://schemas.microsoft.com/office/drawing/2014/main" xmlns="" id="{EAD08A3E-75E3-45FA-8CDB-16E013BEC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720"/>
              <a:ext cx="432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2" name="Text Box 10">
              <a:extLst>
                <a:ext uri="{FF2B5EF4-FFF2-40B4-BE49-F238E27FC236}">
                  <a16:creationId xmlns:a16="http://schemas.microsoft.com/office/drawing/2014/main" xmlns="" id="{3A2AD694-0E2B-4207-9989-4F657F789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" y="505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Repeat1</a:t>
              </a:r>
            </a:p>
          </p:txBody>
        </p:sp>
        <p:sp>
          <p:nvSpPr>
            <p:cNvPr id="85033" name="Text Box 11">
              <a:extLst>
                <a:ext uri="{FF2B5EF4-FFF2-40B4-BE49-F238E27FC236}">
                  <a16:creationId xmlns:a16="http://schemas.microsoft.com/office/drawing/2014/main" xmlns="" id="{6DD1F9F1-553E-47CE-8663-84B02C45F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" y="505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Repeat1</a:t>
              </a:r>
            </a:p>
          </p:txBody>
        </p:sp>
        <p:sp>
          <p:nvSpPr>
            <p:cNvPr id="85034" name="Text Box 12">
              <a:extLst>
                <a:ext uri="{FF2B5EF4-FFF2-40B4-BE49-F238E27FC236}">
                  <a16:creationId xmlns:a16="http://schemas.microsoft.com/office/drawing/2014/main" xmlns="" id="{A0ABCAFB-5154-4F16-9E8D-D31532694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489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Repeat2</a:t>
              </a:r>
            </a:p>
          </p:txBody>
        </p:sp>
        <p:sp>
          <p:nvSpPr>
            <p:cNvPr id="85035" name="Rectangle 13">
              <a:extLst>
                <a:ext uri="{FF2B5EF4-FFF2-40B4-BE49-F238E27FC236}">
                  <a16:creationId xmlns:a16="http://schemas.microsoft.com/office/drawing/2014/main" xmlns="" id="{A43F2107-602B-40CF-A718-F8459E97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720"/>
              <a:ext cx="57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6" name="Rectangle 14">
              <a:extLst>
                <a:ext uri="{FF2B5EF4-FFF2-40B4-BE49-F238E27FC236}">
                  <a16:creationId xmlns:a16="http://schemas.microsoft.com/office/drawing/2014/main" xmlns="" id="{A970CC3B-5DC8-4868-A600-E9883701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720"/>
              <a:ext cx="57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7" name="Rectangle 15">
              <a:extLst>
                <a:ext uri="{FF2B5EF4-FFF2-40B4-BE49-F238E27FC236}">
                  <a16:creationId xmlns:a16="http://schemas.microsoft.com/office/drawing/2014/main" xmlns="" id="{BD4B82C5-FE1D-4B2F-9E52-B2D3693F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720"/>
              <a:ext cx="432" cy="144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8" name="Rectangle 16">
              <a:extLst>
                <a:ext uri="{FF2B5EF4-FFF2-40B4-BE49-F238E27FC236}">
                  <a16:creationId xmlns:a16="http://schemas.microsoft.com/office/drawing/2014/main" xmlns="" id="{7BDAC163-BBBC-42A8-84DC-9E5CB0066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720"/>
              <a:ext cx="576" cy="14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039" name="Text Box 17">
              <a:extLst>
                <a:ext uri="{FF2B5EF4-FFF2-40B4-BE49-F238E27FC236}">
                  <a16:creationId xmlns:a16="http://schemas.microsoft.com/office/drawing/2014/main" xmlns="" id="{7DFC1654-5166-49C1-9A55-6DFAF5E2F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489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kumimoji="1" lang="en-US" altLang="zh-CN" i="0">
                  <a:latin typeface="Times New Roman" panose="02020603050405020304" pitchFamily="18" charset="0"/>
                  <a:ea typeface="SimSun" panose="02010600030101010101" pitchFamily="2" charset="-122"/>
                </a:rPr>
                <a:t>Repeat2</a:t>
              </a:r>
            </a:p>
          </p:txBody>
        </p:sp>
      </p:grpSp>
      <p:grpSp>
        <p:nvGrpSpPr>
          <p:cNvPr id="84996" name="Group 18">
            <a:extLst>
              <a:ext uri="{FF2B5EF4-FFF2-40B4-BE49-F238E27FC236}">
                <a16:creationId xmlns:a16="http://schemas.microsoft.com/office/drawing/2014/main" xmlns="" id="{B8D061B2-5601-477E-A5F5-00739401C64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05400"/>
            <a:ext cx="4953000" cy="876300"/>
            <a:chOff x="144" y="1160"/>
            <a:chExt cx="3120" cy="552"/>
          </a:xfrm>
        </p:grpSpPr>
        <p:sp>
          <p:nvSpPr>
            <p:cNvPr id="85020" name="Line 19">
              <a:extLst>
                <a:ext uri="{FF2B5EF4-FFF2-40B4-BE49-F238E27FC236}">
                  <a16:creationId xmlns:a16="http://schemas.microsoft.com/office/drawing/2014/main" xmlns="" id="{36D35CAE-1D54-4363-8202-9B75F8987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8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Line 20">
              <a:extLst>
                <a:ext uri="{FF2B5EF4-FFF2-40B4-BE49-F238E27FC236}">
                  <a16:creationId xmlns:a16="http://schemas.microsoft.com/office/drawing/2014/main" xmlns="" id="{23D46024-372E-41BF-92D4-C6269690F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2" name="Line 21">
              <a:extLst>
                <a:ext uri="{FF2B5EF4-FFF2-40B4-BE49-F238E27FC236}">
                  <a16:creationId xmlns:a16="http://schemas.microsoft.com/office/drawing/2014/main" xmlns="" id="{385EC76C-7EDA-4D7A-A577-A2FE72D29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488"/>
              <a:ext cx="48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3" name="Line 22">
              <a:extLst>
                <a:ext uri="{FF2B5EF4-FFF2-40B4-BE49-F238E27FC236}">
                  <a16:creationId xmlns:a16="http://schemas.microsoft.com/office/drawing/2014/main" xmlns="" id="{1882C837-0A01-477F-AD01-F88A50309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488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4" name="Line 23">
              <a:extLst>
                <a:ext uri="{FF2B5EF4-FFF2-40B4-BE49-F238E27FC236}">
                  <a16:creationId xmlns:a16="http://schemas.microsoft.com/office/drawing/2014/main" xmlns="" id="{6ECB9DB9-9836-410A-86CC-754D5C1B9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488"/>
              <a:ext cx="67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5" name="Freeform 24">
              <a:extLst>
                <a:ext uri="{FF2B5EF4-FFF2-40B4-BE49-F238E27FC236}">
                  <a16:creationId xmlns:a16="http://schemas.microsoft.com/office/drawing/2014/main" xmlns="" id="{ED65CB3D-B119-4E9C-A34A-77C815EE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160"/>
              <a:ext cx="1536" cy="328"/>
            </a:xfrm>
            <a:custGeom>
              <a:avLst/>
              <a:gdLst>
                <a:gd name="T0" fmla="*/ 1536 w 1536"/>
                <a:gd name="T1" fmla="*/ 328 h 328"/>
                <a:gd name="T2" fmla="*/ 1200 w 1536"/>
                <a:gd name="T3" fmla="*/ 88 h 328"/>
                <a:gd name="T4" fmla="*/ 240 w 1536"/>
                <a:gd name="T5" fmla="*/ 40 h 328"/>
                <a:gd name="T6" fmla="*/ 0 w 1536"/>
                <a:gd name="T7" fmla="*/ 328 h 3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6" h="328">
                  <a:moveTo>
                    <a:pt x="1536" y="328"/>
                  </a:moveTo>
                  <a:cubicBezTo>
                    <a:pt x="1476" y="232"/>
                    <a:pt x="1416" y="136"/>
                    <a:pt x="1200" y="88"/>
                  </a:cubicBezTo>
                  <a:cubicBezTo>
                    <a:pt x="984" y="40"/>
                    <a:pt x="440" y="0"/>
                    <a:pt x="240" y="40"/>
                  </a:cubicBezTo>
                  <a:cubicBezTo>
                    <a:pt x="40" y="80"/>
                    <a:pt x="40" y="280"/>
                    <a:pt x="0" y="328"/>
                  </a:cubicBezTo>
                </a:path>
              </a:pathLst>
            </a:custGeom>
            <a:noFill/>
            <a:ln w="9525" cap="flat" cmpd="sng">
              <a:solidFill>
                <a:srgbClr val="00808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6" name="Freeform 25">
              <a:extLst>
                <a:ext uri="{FF2B5EF4-FFF2-40B4-BE49-F238E27FC236}">
                  <a16:creationId xmlns:a16="http://schemas.microsoft.com/office/drawing/2014/main" xmlns="" id="{036F54FA-D012-410A-8740-44CEF873B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488"/>
              <a:ext cx="864" cy="224"/>
            </a:xfrm>
            <a:custGeom>
              <a:avLst/>
              <a:gdLst>
                <a:gd name="T0" fmla="*/ 192 w 864"/>
                <a:gd name="T1" fmla="*/ 0 h 224"/>
                <a:gd name="T2" fmla="*/ 96 w 864"/>
                <a:gd name="T3" fmla="*/ 192 h 224"/>
                <a:gd name="T4" fmla="*/ 768 w 864"/>
                <a:gd name="T5" fmla="*/ 192 h 224"/>
                <a:gd name="T6" fmla="*/ 672 w 864"/>
                <a:gd name="T7" fmla="*/ 0 h 2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4" h="224">
                  <a:moveTo>
                    <a:pt x="192" y="0"/>
                  </a:moveTo>
                  <a:cubicBezTo>
                    <a:pt x="96" y="80"/>
                    <a:pt x="0" y="160"/>
                    <a:pt x="96" y="192"/>
                  </a:cubicBezTo>
                  <a:cubicBezTo>
                    <a:pt x="192" y="224"/>
                    <a:pt x="672" y="224"/>
                    <a:pt x="768" y="192"/>
                  </a:cubicBezTo>
                  <a:cubicBezTo>
                    <a:pt x="864" y="160"/>
                    <a:pt x="688" y="32"/>
                    <a:pt x="672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7" name="Freeform 26">
            <a:extLst>
              <a:ext uri="{FF2B5EF4-FFF2-40B4-BE49-F238E27FC236}">
                <a16:creationId xmlns:a16="http://schemas.microsoft.com/office/drawing/2014/main" xmlns="" id="{2CE384D0-7C28-40C7-82CA-62EDEA138685}"/>
              </a:ext>
            </a:extLst>
          </p:cNvPr>
          <p:cNvSpPr>
            <a:spLocks/>
          </p:cNvSpPr>
          <p:nvPr/>
        </p:nvSpPr>
        <p:spPr bwMode="auto">
          <a:xfrm>
            <a:off x="304800" y="5207000"/>
            <a:ext cx="4876800" cy="673100"/>
          </a:xfrm>
          <a:custGeom>
            <a:avLst/>
            <a:gdLst>
              <a:gd name="T0" fmla="*/ 0 w 3072"/>
              <a:gd name="T1" fmla="*/ 2147483646 h 424"/>
              <a:gd name="T2" fmla="*/ 2147483646 w 3072"/>
              <a:gd name="T3" fmla="*/ 2147483646 h 424"/>
              <a:gd name="T4" fmla="*/ 2147483646 w 3072"/>
              <a:gd name="T5" fmla="*/ 2147483646 h 424"/>
              <a:gd name="T6" fmla="*/ 2147483646 w 3072"/>
              <a:gd name="T7" fmla="*/ 2147483646 h 424"/>
              <a:gd name="T8" fmla="*/ 2147483646 w 3072"/>
              <a:gd name="T9" fmla="*/ 2147483646 h 424"/>
              <a:gd name="T10" fmla="*/ 2147483646 w 3072"/>
              <a:gd name="T11" fmla="*/ 2147483646 h 424"/>
              <a:gd name="T12" fmla="*/ 2147483646 w 3072"/>
              <a:gd name="T13" fmla="*/ 2147483646 h 424"/>
              <a:gd name="T14" fmla="*/ 2147483646 w 3072"/>
              <a:gd name="T15" fmla="*/ 2147483646 h 424"/>
              <a:gd name="T16" fmla="*/ 2147483646 w 3072"/>
              <a:gd name="T17" fmla="*/ 2147483646 h 4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72" h="424">
                <a:moveTo>
                  <a:pt x="0" y="168"/>
                </a:moveTo>
                <a:cubicBezTo>
                  <a:pt x="988" y="180"/>
                  <a:pt x="1976" y="192"/>
                  <a:pt x="2208" y="168"/>
                </a:cubicBezTo>
                <a:cubicBezTo>
                  <a:pt x="2440" y="144"/>
                  <a:pt x="1600" y="0"/>
                  <a:pt x="1392" y="24"/>
                </a:cubicBezTo>
                <a:cubicBezTo>
                  <a:pt x="1184" y="48"/>
                  <a:pt x="936" y="264"/>
                  <a:pt x="960" y="312"/>
                </a:cubicBezTo>
                <a:cubicBezTo>
                  <a:pt x="984" y="360"/>
                  <a:pt x="1456" y="296"/>
                  <a:pt x="1536" y="312"/>
                </a:cubicBezTo>
                <a:cubicBezTo>
                  <a:pt x="1616" y="328"/>
                  <a:pt x="1360" y="392"/>
                  <a:pt x="1440" y="408"/>
                </a:cubicBezTo>
                <a:cubicBezTo>
                  <a:pt x="1520" y="424"/>
                  <a:pt x="1944" y="424"/>
                  <a:pt x="2016" y="408"/>
                </a:cubicBezTo>
                <a:cubicBezTo>
                  <a:pt x="2088" y="392"/>
                  <a:pt x="1696" y="328"/>
                  <a:pt x="1872" y="312"/>
                </a:cubicBezTo>
                <a:cubicBezTo>
                  <a:pt x="2048" y="296"/>
                  <a:pt x="2872" y="312"/>
                  <a:pt x="3072" y="3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Freeform 27">
            <a:extLst>
              <a:ext uri="{FF2B5EF4-FFF2-40B4-BE49-F238E27FC236}">
                <a16:creationId xmlns:a16="http://schemas.microsoft.com/office/drawing/2014/main" xmlns="" id="{B764B35B-4EF3-417B-ADE2-FEFD08D8DEA3}"/>
              </a:ext>
            </a:extLst>
          </p:cNvPr>
          <p:cNvSpPr>
            <a:spLocks/>
          </p:cNvSpPr>
          <p:nvPr/>
        </p:nvSpPr>
        <p:spPr bwMode="auto">
          <a:xfrm>
            <a:off x="304800" y="5219700"/>
            <a:ext cx="4876800" cy="673100"/>
          </a:xfrm>
          <a:custGeom>
            <a:avLst/>
            <a:gdLst>
              <a:gd name="T0" fmla="*/ 0 w 3072"/>
              <a:gd name="T1" fmla="*/ 2147483646 h 424"/>
              <a:gd name="T2" fmla="*/ 2147483646 w 3072"/>
              <a:gd name="T3" fmla="*/ 2147483646 h 424"/>
              <a:gd name="T4" fmla="*/ 2147483646 w 3072"/>
              <a:gd name="T5" fmla="*/ 2147483646 h 424"/>
              <a:gd name="T6" fmla="*/ 2147483646 w 3072"/>
              <a:gd name="T7" fmla="*/ 2147483646 h 424"/>
              <a:gd name="T8" fmla="*/ 2147483646 w 3072"/>
              <a:gd name="T9" fmla="*/ 2147483646 h 424"/>
              <a:gd name="T10" fmla="*/ 2147483646 w 3072"/>
              <a:gd name="T11" fmla="*/ 2147483646 h 424"/>
              <a:gd name="T12" fmla="*/ 2147483646 w 3072"/>
              <a:gd name="T13" fmla="*/ 2147483646 h 424"/>
              <a:gd name="T14" fmla="*/ 2147483646 w 3072"/>
              <a:gd name="T15" fmla="*/ 2147483646 h 424"/>
              <a:gd name="T16" fmla="*/ 2147483646 w 3072"/>
              <a:gd name="T17" fmla="*/ 2147483646 h 424"/>
              <a:gd name="T18" fmla="*/ 2147483646 w 3072"/>
              <a:gd name="T19" fmla="*/ 2147483646 h 4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072" h="424">
                <a:moveTo>
                  <a:pt x="0" y="312"/>
                </a:moveTo>
                <a:cubicBezTo>
                  <a:pt x="624" y="304"/>
                  <a:pt x="1248" y="296"/>
                  <a:pt x="1488" y="312"/>
                </a:cubicBezTo>
                <a:cubicBezTo>
                  <a:pt x="1728" y="328"/>
                  <a:pt x="1360" y="392"/>
                  <a:pt x="1440" y="408"/>
                </a:cubicBezTo>
                <a:cubicBezTo>
                  <a:pt x="1520" y="424"/>
                  <a:pt x="1912" y="424"/>
                  <a:pt x="1968" y="408"/>
                </a:cubicBezTo>
                <a:cubicBezTo>
                  <a:pt x="2024" y="392"/>
                  <a:pt x="1704" y="328"/>
                  <a:pt x="1776" y="312"/>
                </a:cubicBezTo>
                <a:cubicBezTo>
                  <a:pt x="1848" y="296"/>
                  <a:pt x="2336" y="352"/>
                  <a:pt x="2400" y="312"/>
                </a:cubicBezTo>
                <a:cubicBezTo>
                  <a:pt x="2464" y="272"/>
                  <a:pt x="2360" y="120"/>
                  <a:pt x="2160" y="72"/>
                </a:cubicBezTo>
                <a:cubicBezTo>
                  <a:pt x="1960" y="24"/>
                  <a:pt x="1384" y="0"/>
                  <a:pt x="1200" y="24"/>
                </a:cubicBezTo>
                <a:cubicBezTo>
                  <a:pt x="1016" y="48"/>
                  <a:pt x="744" y="184"/>
                  <a:pt x="1056" y="216"/>
                </a:cubicBezTo>
                <a:cubicBezTo>
                  <a:pt x="1368" y="248"/>
                  <a:pt x="2736" y="216"/>
                  <a:pt x="3072" y="216"/>
                </a:cubicBezTo>
              </a:path>
            </a:pathLst>
          </a:custGeom>
          <a:noFill/>
          <a:ln w="9525" cap="flat" cmpd="sng">
            <a:solidFill>
              <a:srgbClr val="99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999" name="Group 28">
            <a:extLst>
              <a:ext uri="{FF2B5EF4-FFF2-40B4-BE49-F238E27FC236}">
                <a16:creationId xmlns:a16="http://schemas.microsoft.com/office/drawing/2014/main" xmlns="" id="{7979FDFF-F4F2-4C2F-BAE5-DC0ED60BE2F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90800"/>
            <a:ext cx="8001000" cy="0"/>
            <a:chOff x="192" y="1632"/>
            <a:chExt cx="5040" cy="0"/>
          </a:xfrm>
        </p:grpSpPr>
        <p:sp>
          <p:nvSpPr>
            <p:cNvPr id="85011" name="Line 29">
              <a:extLst>
                <a:ext uri="{FF2B5EF4-FFF2-40B4-BE49-F238E27FC236}">
                  <a16:creationId xmlns:a16="http://schemas.microsoft.com/office/drawing/2014/main" xmlns="" id="{281A0920-5102-4CEA-914F-E87D38B5E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63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2" name="Line 30">
              <a:extLst>
                <a:ext uri="{FF2B5EF4-FFF2-40B4-BE49-F238E27FC236}">
                  <a16:creationId xmlns:a16="http://schemas.microsoft.com/office/drawing/2014/main" xmlns="" id="{15C44561-17A0-4D24-87A9-441723B03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63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3" name="Line 31">
              <a:extLst>
                <a:ext uri="{FF2B5EF4-FFF2-40B4-BE49-F238E27FC236}">
                  <a16:creationId xmlns:a16="http://schemas.microsoft.com/office/drawing/2014/main" xmlns="" id="{3D130089-1CFB-477C-9107-E068B6DB9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632"/>
              <a:ext cx="48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4" name="Line 32">
              <a:extLst>
                <a:ext uri="{FF2B5EF4-FFF2-40B4-BE49-F238E27FC236}">
                  <a16:creationId xmlns:a16="http://schemas.microsoft.com/office/drawing/2014/main" xmlns="" id="{48E206FB-68E3-43CC-9574-FB09BD8E0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63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5" name="Line 33">
              <a:extLst>
                <a:ext uri="{FF2B5EF4-FFF2-40B4-BE49-F238E27FC236}">
                  <a16:creationId xmlns:a16="http://schemas.microsoft.com/office/drawing/2014/main" xmlns="" id="{FFB8CF98-C578-4D5D-9EA1-0C48F018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632"/>
              <a:ext cx="62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6" name="Line 34">
              <a:extLst>
                <a:ext uri="{FF2B5EF4-FFF2-40B4-BE49-F238E27FC236}">
                  <a16:creationId xmlns:a16="http://schemas.microsoft.com/office/drawing/2014/main" xmlns="" id="{A142CA43-AFDD-4B50-AEA0-5308E1ABF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632"/>
              <a:ext cx="480" cy="0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7" name="Line 35">
              <a:extLst>
                <a:ext uri="{FF2B5EF4-FFF2-40B4-BE49-F238E27FC236}">
                  <a16:creationId xmlns:a16="http://schemas.microsoft.com/office/drawing/2014/main" xmlns="" id="{0DD03CE0-50CB-4A42-B197-A75006D031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63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Line 36">
              <a:extLst>
                <a:ext uri="{FF2B5EF4-FFF2-40B4-BE49-F238E27FC236}">
                  <a16:creationId xmlns:a16="http://schemas.microsoft.com/office/drawing/2014/main" xmlns="" id="{F262FFA1-2F86-488F-A897-8D70C5892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632"/>
              <a:ext cx="48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9" name="Line 37">
              <a:extLst>
                <a:ext uri="{FF2B5EF4-FFF2-40B4-BE49-F238E27FC236}">
                  <a16:creationId xmlns:a16="http://schemas.microsoft.com/office/drawing/2014/main" xmlns="" id="{595B5AD6-BBE7-4D23-85A5-C47D323DD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63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000" name="Group 38">
            <a:extLst>
              <a:ext uri="{FF2B5EF4-FFF2-40B4-BE49-F238E27FC236}">
                <a16:creationId xmlns:a16="http://schemas.microsoft.com/office/drawing/2014/main" xmlns="" id="{0A71F604-F710-4C49-B05C-3A4DC97B388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4876800" cy="977900"/>
            <a:chOff x="144" y="2384"/>
            <a:chExt cx="3072" cy="616"/>
          </a:xfrm>
        </p:grpSpPr>
        <p:sp>
          <p:nvSpPr>
            <p:cNvPr id="85002" name="Line 39">
              <a:extLst>
                <a:ext uri="{FF2B5EF4-FFF2-40B4-BE49-F238E27FC236}">
                  <a16:creationId xmlns:a16="http://schemas.microsoft.com/office/drawing/2014/main" xmlns="" id="{BBB5ECFD-4719-4071-89E6-6FCC3BD73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7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3" name="Line 40">
              <a:extLst>
                <a:ext uri="{FF2B5EF4-FFF2-40B4-BE49-F238E27FC236}">
                  <a16:creationId xmlns:a16="http://schemas.microsoft.com/office/drawing/2014/main" xmlns="" id="{95F7EEC4-EC02-4A17-B0A0-7F03AB987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5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4" name="Line 41">
              <a:extLst>
                <a:ext uri="{FF2B5EF4-FFF2-40B4-BE49-F238E27FC236}">
                  <a16:creationId xmlns:a16="http://schemas.microsoft.com/office/drawing/2014/main" xmlns="" id="{5F4327A9-CA1C-4399-88B9-0A14AC07E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752"/>
              <a:ext cx="48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Line 42">
              <a:extLst>
                <a:ext uri="{FF2B5EF4-FFF2-40B4-BE49-F238E27FC236}">
                  <a16:creationId xmlns:a16="http://schemas.microsoft.com/office/drawing/2014/main" xmlns="" id="{81814D95-51CD-4A54-8C68-A3CF54D92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5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6" name="Freeform 43">
              <a:extLst>
                <a:ext uri="{FF2B5EF4-FFF2-40B4-BE49-F238E27FC236}">
                  <a16:creationId xmlns:a16="http://schemas.microsoft.com/office/drawing/2014/main" xmlns="" id="{A2EFBD96-67D6-43AC-8791-CF0BE9395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84"/>
              <a:ext cx="1560" cy="448"/>
            </a:xfrm>
            <a:custGeom>
              <a:avLst/>
              <a:gdLst>
                <a:gd name="T0" fmla="*/ 1536 w 1560"/>
                <a:gd name="T1" fmla="*/ 352 h 448"/>
                <a:gd name="T2" fmla="*/ 1344 w 1560"/>
                <a:gd name="T3" fmla="*/ 64 h 448"/>
                <a:gd name="T4" fmla="*/ 240 w 1560"/>
                <a:gd name="T5" fmla="*/ 64 h 448"/>
                <a:gd name="T6" fmla="*/ 0 w 1560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0" h="448">
                  <a:moveTo>
                    <a:pt x="1536" y="352"/>
                  </a:moveTo>
                  <a:cubicBezTo>
                    <a:pt x="1548" y="232"/>
                    <a:pt x="1560" y="112"/>
                    <a:pt x="1344" y="64"/>
                  </a:cubicBezTo>
                  <a:cubicBezTo>
                    <a:pt x="1128" y="16"/>
                    <a:pt x="464" y="0"/>
                    <a:pt x="240" y="64"/>
                  </a:cubicBezTo>
                  <a:cubicBezTo>
                    <a:pt x="16" y="128"/>
                    <a:pt x="40" y="384"/>
                    <a:pt x="0" y="448"/>
                  </a:cubicBezTo>
                </a:path>
              </a:pathLst>
            </a:custGeom>
            <a:noFill/>
            <a:ln w="9525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7" name="Line 44">
              <a:extLst>
                <a:ext uri="{FF2B5EF4-FFF2-40B4-BE49-F238E27FC236}">
                  <a16:creationId xmlns:a16="http://schemas.microsoft.com/office/drawing/2014/main" xmlns="" id="{CA113894-0556-4E67-8159-145568D5A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62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8" name="Line 45">
              <a:extLst>
                <a:ext uri="{FF2B5EF4-FFF2-40B4-BE49-F238E27FC236}">
                  <a16:creationId xmlns:a16="http://schemas.microsoft.com/office/drawing/2014/main" xmlns="" id="{3B15AFA7-9889-4391-A89B-11F28D18A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83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Line 46">
              <a:extLst>
                <a:ext uri="{FF2B5EF4-FFF2-40B4-BE49-F238E27FC236}">
                  <a16:creationId xmlns:a16="http://schemas.microsoft.com/office/drawing/2014/main" xmlns="" id="{A34CB5AA-4209-4FB0-8F05-38FE01A7F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3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0" name="Freeform 47">
              <a:extLst>
                <a:ext uri="{FF2B5EF4-FFF2-40B4-BE49-F238E27FC236}">
                  <a16:creationId xmlns:a16="http://schemas.microsoft.com/office/drawing/2014/main" xmlns="" id="{B0E8DDF9-2CB8-4F15-91E4-839AB564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832"/>
              <a:ext cx="920" cy="168"/>
            </a:xfrm>
            <a:custGeom>
              <a:avLst/>
              <a:gdLst>
                <a:gd name="T0" fmla="*/ 240 w 920"/>
                <a:gd name="T1" fmla="*/ 0 h 168"/>
                <a:gd name="T2" fmla="*/ 96 w 920"/>
                <a:gd name="T3" fmla="*/ 144 h 168"/>
                <a:gd name="T4" fmla="*/ 816 w 920"/>
                <a:gd name="T5" fmla="*/ 144 h 168"/>
                <a:gd name="T6" fmla="*/ 720 w 920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0" h="168">
                  <a:moveTo>
                    <a:pt x="240" y="0"/>
                  </a:moveTo>
                  <a:cubicBezTo>
                    <a:pt x="120" y="60"/>
                    <a:pt x="0" y="120"/>
                    <a:pt x="96" y="144"/>
                  </a:cubicBezTo>
                  <a:cubicBezTo>
                    <a:pt x="192" y="168"/>
                    <a:pt x="712" y="168"/>
                    <a:pt x="816" y="144"/>
                  </a:cubicBezTo>
                  <a:cubicBezTo>
                    <a:pt x="920" y="120"/>
                    <a:pt x="736" y="24"/>
                    <a:pt x="720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1" name="Text Box 48">
            <a:extLst>
              <a:ext uri="{FF2B5EF4-FFF2-40B4-BE49-F238E27FC236}">
                <a16:creationId xmlns:a16="http://schemas.microsoft.com/office/drawing/2014/main" xmlns="" id="{08C393D8-6732-46DA-AD13-E6724A24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3581400"/>
            <a:ext cx="33718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0" i="0"/>
              <a:t>Can be easily constructed with any number of repeats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91B3E00F-F813-48CF-9CEF-860AD3BB5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Construction of Repeat Graph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F1267966-013F-49FE-8C7E-3BA4E36A8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u="sng"/>
              <a:t>Construction of repeat graph from </a:t>
            </a:r>
            <a:r>
              <a:rPr lang="en-US" altLang="en-US" i="1" u="sng"/>
              <a:t>k </a:t>
            </a:r>
            <a:r>
              <a:rPr lang="en-US" altLang="en-US" u="sng"/>
              <a:t>– mers</a:t>
            </a:r>
            <a:r>
              <a:rPr lang="en-US" altLang="en-US"/>
              <a:t>: emulates an SBH experiment with a huge (virtual) DNA chip.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 u="sng"/>
              <a:t>Breaking reads into </a:t>
            </a:r>
            <a:r>
              <a:rPr lang="en-US" altLang="en-US" i="1" u="sng"/>
              <a:t>k </a:t>
            </a:r>
            <a:r>
              <a:rPr lang="en-US" altLang="en-US" u="sng"/>
              <a:t>– mers</a:t>
            </a:r>
            <a:r>
              <a:rPr lang="en-US" altLang="en-US"/>
              <a:t>: Transform sequencing data into virtual DNA chip data.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ABDD2CE3-1DBC-469E-81CE-5A8120216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Construction of Repeat Graph</a:t>
            </a:r>
            <a:r>
              <a:rPr lang="en-US" altLang="en-US" sz="2600"/>
              <a:t> (cont’d)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485C1C0F-C1C6-4FEE-8446-A71504F10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/>
              <a:t>Error correction in reads: “consensus first” approach to fragment assembly.  Makes reads (almost) error-free BEFORE the assembly even starts.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lnSpc>
                <a:spcPct val="120000"/>
              </a:lnSpc>
            </a:pPr>
            <a:r>
              <a:rPr lang="en-US" altLang="en-US"/>
              <a:t>Using reads and mate-pairs to simplify the repeat graph (Eulerian Superpath Problem).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FA27D30B-986F-4AD2-85C6-76B1E71BE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Approaches to Fragment Assembly</a:t>
            </a:r>
          </a:p>
        </p:txBody>
      </p:sp>
      <p:grpSp>
        <p:nvGrpSpPr>
          <p:cNvPr id="331780" name="Group 4">
            <a:extLst>
              <a:ext uri="{FF2B5EF4-FFF2-40B4-BE49-F238E27FC236}">
                <a16:creationId xmlns:a16="http://schemas.microsoft.com/office/drawing/2014/main" xmlns="" id="{7BE1C3D9-B2E0-4B29-8959-ABE36D65EB9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505200"/>
            <a:ext cx="7239000" cy="1601788"/>
            <a:chOff x="528" y="911"/>
            <a:chExt cx="5104" cy="1432"/>
          </a:xfrm>
        </p:grpSpPr>
        <p:grpSp>
          <p:nvGrpSpPr>
            <p:cNvPr id="88086" name="Group 5">
              <a:extLst>
                <a:ext uri="{FF2B5EF4-FFF2-40B4-BE49-F238E27FC236}">
                  <a16:creationId xmlns:a16="http://schemas.microsoft.com/office/drawing/2014/main" xmlns="" id="{69561618-D4BB-48BA-B0BE-7BB311C3A6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335"/>
              <a:ext cx="4560" cy="440"/>
              <a:chOff x="720" y="1480"/>
              <a:chExt cx="4560" cy="440"/>
            </a:xfrm>
          </p:grpSpPr>
          <p:sp>
            <p:nvSpPr>
              <p:cNvPr id="88120" name="Freeform 6">
                <a:extLst>
                  <a:ext uri="{FF2B5EF4-FFF2-40B4-BE49-F238E27FC236}">
                    <a16:creationId xmlns:a16="http://schemas.microsoft.com/office/drawing/2014/main" xmlns="" id="{AF6B6285-A151-431F-B60D-4768EAD65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1480"/>
                <a:ext cx="336" cy="296"/>
              </a:xfrm>
              <a:custGeom>
                <a:avLst/>
                <a:gdLst>
                  <a:gd name="T0" fmla="*/ 0 w 336"/>
                  <a:gd name="T1" fmla="*/ 296 h 296"/>
                  <a:gd name="T2" fmla="*/ 96 w 336"/>
                  <a:gd name="T3" fmla="*/ 8 h 296"/>
                  <a:gd name="T4" fmla="*/ 336 w 336"/>
                  <a:gd name="T5" fmla="*/ 248 h 2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6" h="296">
                    <a:moveTo>
                      <a:pt x="0" y="296"/>
                    </a:moveTo>
                    <a:cubicBezTo>
                      <a:pt x="20" y="156"/>
                      <a:pt x="40" y="16"/>
                      <a:pt x="96" y="8"/>
                    </a:cubicBezTo>
                    <a:cubicBezTo>
                      <a:pt x="152" y="0"/>
                      <a:pt x="296" y="208"/>
                      <a:pt x="336" y="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1" name="Line 7">
                <a:extLst>
                  <a:ext uri="{FF2B5EF4-FFF2-40B4-BE49-F238E27FC236}">
                    <a16:creationId xmlns:a16="http://schemas.microsoft.com/office/drawing/2014/main" xmlns="" id="{CA548504-229C-4095-8CD2-A50337944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Line 8">
                <a:extLst>
                  <a:ext uri="{FF2B5EF4-FFF2-40B4-BE49-F238E27FC236}">
                    <a16:creationId xmlns:a16="http://schemas.microsoft.com/office/drawing/2014/main" xmlns="" id="{5CBA6AFE-0C18-4582-AE91-E3CA60FF8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172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3" name="Line 9">
                <a:extLst>
                  <a:ext uri="{FF2B5EF4-FFF2-40B4-BE49-F238E27FC236}">
                    <a16:creationId xmlns:a16="http://schemas.microsoft.com/office/drawing/2014/main" xmlns="" id="{A1103A3A-D6A5-4C7B-8D1B-0D3736548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4" name="Line 10">
                <a:extLst>
                  <a:ext uri="{FF2B5EF4-FFF2-40B4-BE49-F238E27FC236}">
                    <a16:creationId xmlns:a16="http://schemas.microsoft.com/office/drawing/2014/main" xmlns="" id="{709D7FE2-03D2-4CD3-96EF-3A9EBBD91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0" y="1824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5" name="Line 11">
                <a:extLst>
                  <a:ext uri="{FF2B5EF4-FFF2-40B4-BE49-F238E27FC236}">
                    <a16:creationId xmlns:a16="http://schemas.microsoft.com/office/drawing/2014/main" xmlns="" id="{9D2C21AB-FD6F-4618-BF52-77BE0CC65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" y="172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6" name="Line 12">
                <a:extLst>
                  <a:ext uri="{FF2B5EF4-FFF2-40B4-BE49-F238E27FC236}">
                    <a16:creationId xmlns:a16="http://schemas.microsoft.com/office/drawing/2014/main" xmlns="" id="{78AB4330-D434-4060-8F57-6A2A6B9BE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72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7" name="Line 13">
                <a:extLst>
                  <a:ext uri="{FF2B5EF4-FFF2-40B4-BE49-F238E27FC236}">
                    <a16:creationId xmlns:a16="http://schemas.microsoft.com/office/drawing/2014/main" xmlns="" id="{1D9356E6-B0DF-49C3-81B4-787B6C4BC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1824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8" name="Line 14">
                <a:extLst>
                  <a:ext uri="{FF2B5EF4-FFF2-40B4-BE49-F238E27FC236}">
                    <a16:creationId xmlns:a16="http://schemas.microsoft.com/office/drawing/2014/main" xmlns="" id="{D18C54CB-5D0F-4FD5-A7FC-1FD63A698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172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9" name="Line 15">
                <a:extLst>
                  <a:ext uri="{FF2B5EF4-FFF2-40B4-BE49-F238E27FC236}">
                    <a16:creationId xmlns:a16="http://schemas.microsoft.com/office/drawing/2014/main" xmlns="" id="{DF136AF0-2DD5-4125-8E5C-C0C22AB08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0" name="Line 16">
                <a:extLst>
                  <a:ext uri="{FF2B5EF4-FFF2-40B4-BE49-F238E27FC236}">
                    <a16:creationId xmlns:a16="http://schemas.microsoft.com/office/drawing/2014/main" xmlns="" id="{0E4375B3-E40B-4A8A-A865-01C1282E7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1728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1" name="Line 17">
                <a:extLst>
                  <a:ext uri="{FF2B5EF4-FFF2-40B4-BE49-F238E27FC236}">
                    <a16:creationId xmlns:a16="http://schemas.microsoft.com/office/drawing/2014/main" xmlns="" id="{D99B27A4-D429-48A4-95ED-C59B23743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182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2" name="Line 18">
                <a:extLst>
                  <a:ext uri="{FF2B5EF4-FFF2-40B4-BE49-F238E27FC236}">
                    <a16:creationId xmlns:a16="http://schemas.microsoft.com/office/drawing/2014/main" xmlns="" id="{DB45FB06-5839-405F-BF4B-C04A1DA52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728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3" name="Line 19">
                <a:extLst>
                  <a:ext uri="{FF2B5EF4-FFF2-40B4-BE49-F238E27FC236}">
                    <a16:creationId xmlns:a16="http://schemas.microsoft.com/office/drawing/2014/main" xmlns="" id="{309FA0B9-21CA-4D8C-BE45-76E1B42CF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728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34" name="Line 20">
                <a:extLst>
                  <a:ext uri="{FF2B5EF4-FFF2-40B4-BE49-F238E27FC236}">
                    <a16:creationId xmlns:a16="http://schemas.microsoft.com/office/drawing/2014/main" xmlns="" id="{2A02C3BD-49B8-4C37-9D86-4834D9D41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4" y="1824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87" name="Group 21">
              <a:extLst>
                <a:ext uri="{FF2B5EF4-FFF2-40B4-BE49-F238E27FC236}">
                  <a16:creationId xmlns:a16="http://schemas.microsoft.com/office/drawing/2014/main" xmlns="" id="{523650CD-A797-4A5E-B4C1-0FF0B1F2E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" y="911"/>
              <a:ext cx="4976" cy="1432"/>
              <a:chOff x="656" y="911"/>
              <a:chExt cx="4976" cy="1432"/>
            </a:xfrm>
          </p:grpSpPr>
          <p:grpSp>
            <p:nvGrpSpPr>
              <p:cNvPr id="88108" name="Group 22">
                <a:extLst>
                  <a:ext uri="{FF2B5EF4-FFF2-40B4-BE49-F238E27FC236}">
                    <a16:creationId xmlns:a16="http://schemas.microsoft.com/office/drawing/2014/main" xmlns="" id="{39E836D9-1743-402D-A444-A15FD14A2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6" y="911"/>
                <a:ext cx="4976" cy="1432"/>
                <a:chOff x="800" y="816"/>
                <a:chExt cx="4976" cy="1432"/>
              </a:xfrm>
            </p:grpSpPr>
            <p:sp>
              <p:nvSpPr>
                <p:cNvPr id="88110" name="Freeform 23">
                  <a:extLst>
                    <a:ext uri="{FF2B5EF4-FFF2-40B4-BE49-F238E27FC236}">
                      <a16:creationId xmlns:a16="http://schemas.microsoft.com/office/drawing/2014/main" xmlns="" id="{8E059C67-01CB-4006-AA50-6E327B581F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0" y="1680"/>
                  <a:ext cx="1792" cy="168"/>
                </a:xfrm>
                <a:custGeom>
                  <a:avLst/>
                  <a:gdLst>
                    <a:gd name="T0" fmla="*/ 56 w 1792"/>
                    <a:gd name="T1" fmla="*/ 0 h 168"/>
                    <a:gd name="T2" fmla="*/ 248 w 1792"/>
                    <a:gd name="T3" fmla="*/ 144 h 168"/>
                    <a:gd name="T4" fmla="*/ 1544 w 1792"/>
                    <a:gd name="T5" fmla="*/ 144 h 168"/>
                    <a:gd name="T6" fmla="*/ 1736 w 1792"/>
                    <a:gd name="T7" fmla="*/ 0 h 1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92" h="168">
                      <a:moveTo>
                        <a:pt x="56" y="0"/>
                      </a:moveTo>
                      <a:cubicBezTo>
                        <a:pt x="28" y="60"/>
                        <a:pt x="0" y="120"/>
                        <a:pt x="248" y="144"/>
                      </a:cubicBezTo>
                      <a:cubicBezTo>
                        <a:pt x="496" y="168"/>
                        <a:pt x="1296" y="168"/>
                        <a:pt x="1544" y="144"/>
                      </a:cubicBezTo>
                      <a:cubicBezTo>
                        <a:pt x="1792" y="120"/>
                        <a:pt x="1704" y="24"/>
                        <a:pt x="1736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8111" name="Group 24">
                  <a:extLst>
                    <a:ext uri="{FF2B5EF4-FFF2-40B4-BE49-F238E27FC236}">
                      <a16:creationId xmlns:a16="http://schemas.microsoft.com/office/drawing/2014/main" xmlns="" id="{0D495DE2-C01A-4C9F-9945-63B3C38D50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00" y="816"/>
                  <a:ext cx="4976" cy="1432"/>
                  <a:chOff x="800" y="816"/>
                  <a:chExt cx="4976" cy="1432"/>
                </a:xfrm>
              </p:grpSpPr>
              <p:sp>
                <p:nvSpPr>
                  <p:cNvPr id="88112" name="Freeform 25">
                    <a:extLst>
                      <a:ext uri="{FF2B5EF4-FFF2-40B4-BE49-F238E27FC236}">
                        <a16:creationId xmlns:a16="http://schemas.microsoft.com/office/drawing/2014/main" xmlns="" id="{4851E712-D4F5-424E-9F99-7A840D31C7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32" y="1208"/>
                    <a:ext cx="800" cy="280"/>
                  </a:xfrm>
                  <a:custGeom>
                    <a:avLst/>
                    <a:gdLst>
                      <a:gd name="T0" fmla="*/ 784 w 800"/>
                      <a:gd name="T1" fmla="*/ 280 h 280"/>
                      <a:gd name="T2" fmla="*/ 688 w 800"/>
                      <a:gd name="T3" fmla="*/ 40 h 280"/>
                      <a:gd name="T4" fmla="*/ 112 w 800"/>
                      <a:gd name="T5" fmla="*/ 40 h 280"/>
                      <a:gd name="T6" fmla="*/ 16 w 800"/>
                      <a:gd name="T7" fmla="*/ 280 h 2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00" h="280">
                        <a:moveTo>
                          <a:pt x="784" y="280"/>
                        </a:moveTo>
                        <a:cubicBezTo>
                          <a:pt x="792" y="180"/>
                          <a:pt x="800" y="80"/>
                          <a:pt x="688" y="40"/>
                        </a:cubicBezTo>
                        <a:cubicBezTo>
                          <a:pt x="576" y="0"/>
                          <a:pt x="224" y="0"/>
                          <a:pt x="112" y="40"/>
                        </a:cubicBezTo>
                        <a:cubicBezTo>
                          <a:pt x="0" y="80"/>
                          <a:pt x="32" y="248"/>
                          <a:pt x="16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3" name="Freeform 26">
                    <a:extLst>
                      <a:ext uri="{FF2B5EF4-FFF2-40B4-BE49-F238E27FC236}">
                        <a16:creationId xmlns:a16="http://schemas.microsoft.com/office/drawing/2014/main" xmlns="" id="{48A7B86B-809D-4E9F-8224-4564735A2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56" y="1112"/>
                    <a:ext cx="2368" cy="328"/>
                  </a:xfrm>
                  <a:custGeom>
                    <a:avLst/>
                    <a:gdLst>
                      <a:gd name="T0" fmla="*/ 176 w 2368"/>
                      <a:gd name="T1" fmla="*/ 328 h 328"/>
                      <a:gd name="T2" fmla="*/ 320 w 2368"/>
                      <a:gd name="T3" fmla="*/ 40 h 328"/>
                      <a:gd name="T4" fmla="*/ 2096 w 2368"/>
                      <a:gd name="T5" fmla="*/ 88 h 328"/>
                      <a:gd name="T6" fmla="*/ 1952 w 2368"/>
                      <a:gd name="T7" fmla="*/ 328 h 3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368" h="328">
                        <a:moveTo>
                          <a:pt x="176" y="328"/>
                        </a:moveTo>
                        <a:cubicBezTo>
                          <a:pt x="88" y="204"/>
                          <a:pt x="0" y="80"/>
                          <a:pt x="320" y="40"/>
                        </a:cubicBezTo>
                        <a:cubicBezTo>
                          <a:pt x="640" y="0"/>
                          <a:pt x="1824" y="40"/>
                          <a:pt x="2096" y="88"/>
                        </a:cubicBezTo>
                        <a:cubicBezTo>
                          <a:pt x="2368" y="136"/>
                          <a:pt x="1976" y="288"/>
                          <a:pt x="1952" y="3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4" name="Freeform 27">
                    <a:extLst>
                      <a:ext uri="{FF2B5EF4-FFF2-40B4-BE49-F238E27FC236}">
                        <a16:creationId xmlns:a16="http://schemas.microsoft.com/office/drawing/2014/main" xmlns="" id="{25BAA6EE-DFE5-4F92-B8CD-E38E12AFC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6" y="1728"/>
                    <a:ext cx="1920" cy="272"/>
                  </a:xfrm>
                  <a:custGeom>
                    <a:avLst/>
                    <a:gdLst>
                      <a:gd name="T0" fmla="*/ 0 w 1920"/>
                      <a:gd name="T1" fmla="*/ 0 h 272"/>
                      <a:gd name="T2" fmla="*/ 480 w 1920"/>
                      <a:gd name="T3" fmla="*/ 192 h 272"/>
                      <a:gd name="T4" fmla="*/ 1584 w 1920"/>
                      <a:gd name="T5" fmla="*/ 240 h 272"/>
                      <a:gd name="T6" fmla="*/ 1920 w 1920"/>
                      <a:gd name="T7" fmla="*/ 0 h 27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20" h="272">
                        <a:moveTo>
                          <a:pt x="0" y="0"/>
                        </a:moveTo>
                        <a:cubicBezTo>
                          <a:pt x="108" y="76"/>
                          <a:pt x="216" y="152"/>
                          <a:pt x="480" y="192"/>
                        </a:cubicBezTo>
                        <a:cubicBezTo>
                          <a:pt x="744" y="232"/>
                          <a:pt x="1344" y="272"/>
                          <a:pt x="1584" y="240"/>
                        </a:cubicBezTo>
                        <a:cubicBezTo>
                          <a:pt x="1824" y="208"/>
                          <a:pt x="1864" y="40"/>
                          <a:pt x="192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5" name="Freeform 28">
                    <a:extLst>
                      <a:ext uri="{FF2B5EF4-FFF2-40B4-BE49-F238E27FC236}">
                        <a16:creationId xmlns:a16="http://schemas.microsoft.com/office/drawing/2014/main" xmlns="" id="{E13512EF-C741-45B9-8227-F9A73498B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4" y="1248"/>
                    <a:ext cx="960" cy="288"/>
                  </a:xfrm>
                  <a:custGeom>
                    <a:avLst/>
                    <a:gdLst>
                      <a:gd name="T0" fmla="*/ 1393 w 928"/>
                      <a:gd name="T1" fmla="*/ 326 h 280"/>
                      <a:gd name="T2" fmla="*/ 1104 w 928"/>
                      <a:gd name="T3" fmla="*/ 52 h 280"/>
                      <a:gd name="T4" fmla="*/ 168 w 928"/>
                      <a:gd name="T5" fmla="*/ 52 h 280"/>
                      <a:gd name="T6" fmla="*/ 95 w 928"/>
                      <a:gd name="T7" fmla="*/ 392 h 2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28" h="280">
                        <a:moveTo>
                          <a:pt x="928" y="232"/>
                        </a:moveTo>
                        <a:cubicBezTo>
                          <a:pt x="900" y="152"/>
                          <a:pt x="872" y="72"/>
                          <a:pt x="736" y="40"/>
                        </a:cubicBezTo>
                        <a:cubicBezTo>
                          <a:pt x="600" y="8"/>
                          <a:pt x="224" y="0"/>
                          <a:pt x="112" y="40"/>
                        </a:cubicBezTo>
                        <a:cubicBezTo>
                          <a:pt x="0" y="80"/>
                          <a:pt x="72" y="240"/>
                          <a:pt x="64" y="2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6" name="Freeform 29">
                    <a:extLst>
                      <a:ext uri="{FF2B5EF4-FFF2-40B4-BE49-F238E27FC236}">
                        <a16:creationId xmlns:a16="http://schemas.microsoft.com/office/drawing/2014/main" xmlns="" id="{CD21063A-B29D-43C7-B7DD-1FF4ACC21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8" y="1632"/>
                    <a:ext cx="2896" cy="616"/>
                  </a:xfrm>
                  <a:custGeom>
                    <a:avLst/>
                    <a:gdLst>
                      <a:gd name="T0" fmla="*/ 2744 w 2896"/>
                      <a:gd name="T1" fmla="*/ 0 h 616"/>
                      <a:gd name="T2" fmla="*/ 2504 w 2896"/>
                      <a:gd name="T3" fmla="*/ 528 h 616"/>
                      <a:gd name="T4" fmla="*/ 392 w 2896"/>
                      <a:gd name="T5" fmla="*/ 528 h 616"/>
                      <a:gd name="T6" fmla="*/ 152 w 2896"/>
                      <a:gd name="T7" fmla="*/ 0 h 6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96" h="616">
                        <a:moveTo>
                          <a:pt x="2744" y="0"/>
                        </a:moveTo>
                        <a:cubicBezTo>
                          <a:pt x="2820" y="220"/>
                          <a:pt x="2896" y="440"/>
                          <a:pt x="2504" y="528"/>
                        </a:cubicBezTo>
                        <a:cubicBezTo>
                          <a:pt x="2112" y="616"/>
                          <a:pt x="784" y="616"/>
                          <a:pt x="392" y="528"/>
                        </a:cubicBezTo>
                        <a:cubicBezTo>
                          <a:pt x="0" y="440"/>
                          <a:pt x="192" y="88"/>
                          <a:pt x="152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7" name="Freeform 30">
                    <a:extLst>
                      <a:ext uri="{FF2B5EF4-FFF2-40B4-BE49-F238E27FC236}">
                        <a16:creationId xmlns:a16="http://schemas.microsoft.com/office/drawing/2014/main" xmlns="" id="{FA4C3C7B-EEBA-4710-A5D7-7AD5624E1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4" y="1608"/>
                    <a:ext cx="1200" cy="456"/>
                  </a:xfrm>
                  <a:custGeom>
                    <a:avLst/>
                    <a:gdLst>
                      <a:gd name="T0" fmla="*/ 515 w 1296"/>
                      <a:gd name="T1" fmla="*/ 0 h 504"/>
                      <a:gd name="T2" fmla="*/ 438 w 1296"/>
                      <a:gd name="T3" fmla="*/ 130 h 504"/>
                      <a:gd name="T4" fmla="*/ 114 w 1296"/>
                      <a:gd name="T5" fmla="*/ 130 h 504"/>
                      <a:gd name="T6" fmla="*/ 0 w 1296"/>
                      <a:gd name="T7" fmla="*/ 29 h 5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6" h="504">
                        <a:moveTo>
                          <a:pt x="1296" y="0"/>
                        </a:moveTo>
                        <a:cubicBezTo>
                          <a:pt x="1284" y="180"/>
                          <a:pt x="1272" y="360"/>
                          <a:pt x="1104" y="432"/>
                        </a:cubicBezTo>
                        <a:cubicBezTo>
                          <a:pt x="936" y="504"/>
                          <a:pt x="472" y="488"/>
                          <a:pt x="288" y="432"/>
                        </a:cubicBezTo>
                        <a:cubicBezTo>
                          <a:pt x="104" y="376"/>
                          <a:pt x="48" y="152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8" name="Freeform 31">
                    <a:extLst>
                      <a:ext uri="{FF2B5EF4-FFF2-40B4-BE49-F238E27FC236}">
                        <a16:creationId xmlns:a16="http://schemas.microsoft.com/office/drawing/2014/main" xmlns="" id="{77EFF1F6-A8BE-4A19-ADF0-B0DE87CE7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" y="816"/>
                    <a:ext cx="4976" cy="720"/>
                  </a:xfrm>
                  <a:custGeom>
                    <a:avLst/>
                    <a:gdLst>
                      <a:gd name="T0" fmla="*/ 880 w 4976"/>
                      <a:gd name="T1" fmla="*/ 720 h 720"/>
                      <a:gd name="T2" fmla="*/ 592 w 4976"/>
                      <a:gd name="T3" fmla="*/ 96 h 720"/>
                      <a:gd name="T4" fmla="*/ 4432 w 4976"/>
                      <a:gd name="T5" fmla="*/ 144 h 720"/>
                      <a:gd name="T6" fmla="*/ 3856 w 4976"/>
                      <a:gd name="T7" fmla="*/ 672 h 7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976" h="720">
                        <a:moveTo>
                          <a:pt x="880" y="720"/>
                        </a:moveTo>
                        <a:cubicBezTo>
                          <a:pt x="440" y="456"/>
                          <a:pt x="0" y="192"/>
                          <a:pt x="592" y="96"/>
                        </a:cubicBezTo>
                        <a:cubicBezTo>
                          <a:pt x="1184" y="0"/>
                          <a:pt x="3888" y="48"/>
                          <a:pt x="4432" y="144"/>
                        </a:cubicBezTo>
                        <a:cubicBezTo>
                          <a:pt x="4976" y="240"/>
                          <a:pt x="3952" y="584"/>
                          <a:pt x="3856" y="672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119" name="Freeform 32">
                    <a:extLst>
                      <a:ext uri="{FF2B5EF4-FFF2-40B4-BE49-F238E27FC236}">
                        <a16:creationId xmlns:a16="http://schemas.microsoft.com/office/drawing/2014/main" xmlns="" id="{5DFA2151-E0C3-46F2-B913-98CAD31B81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6" y="1032"/>
                    <a:ext cx="1496" cy="504"/>
                  </a:xfrm>
                  <a:custGeom>
                    <a:avLst/>
                    <a:gdLst>
                      <a:gd name="T0" fmla="*/ 1496 w 1496"/>
                      <a:gd name="T1" fmla="*/ 456 h 504"/>
                      <a:gd name="T2" fmla="*/ 1256 w 1496"/>
                      <a:gd name="T3" fmla="*/ 72 h 504"/>
                      <a:gd name="T4" fmla="*/ 152 w 1496"/>
                      <a:gd name="T5" fmla="*/ 72 h 504"/>
                      <a:gd name="T6" fmla="*/ 344 w 1496"/>
                      <a:gd name="T7" fmla="*/ 504 h 5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96" h="504">
                        <a:moveTo>
                          <a:pt x="1496" y="456"/>
                        </a:moveTo>
                        <a:cubicBezTo>
                          <a:pt x="1488" y="296"/>
                          <a:pt x="1480" y="136"/>
                          <a:pt x="1256" y="72"/>
                        </a:cubicBezTo>
                        <a:cubicBezTo>
                          <a:pt x="1032" y="8"/>
                          <a:pt x="304" y="0"/>
                          <a:pt x="152" y="72"/>
                        </a:cubicBezTo>
                        <a:cubicBezTo>
                          <a:pt x="0" y="144"/>
                          <a:pt x="312" y="432"/>
                          <a:pt x="344" y="50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8109" name="Freeform 33">
                <a:extLst>
                  <a:ext uri="{FF2B5EF4-FFF2-40B4-BE49-F238E27FC236}">
                    <a16:creationId xmlns:a16="http://schemas.microsoft.com/office/drawing/2014/main" xmlns="" id="{4A42E648-E9D7-4B78-ACFA-D14FD9A54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1727"/>
                <a:ext cx="1736" cy="448"/>
              </a:xfrm>
              <a:custGeom>
                <a:avLst/>
                <a:gdLst>
                  <a:gd name="T0" fmla="*/ 8 w 1736"/>
                  <a:gd name="T1" fmla="*/ 0 h 448"/>
                  <a:gd name="T2" fmla="*/ 248 w 1736"/>
                  <a:gd name="T3" fmla="*/ 384 h 448"/>
                  <a:gd name="T4" fmla="*/ 1496 w 1736"/>
                  <a:gd name="T5" fmla="*/ 384 h 448"/>
                  <a:gd name="T6" fmla="*/ 1688 w 1736"/>
                  <a:gd name="T7" fmla="*/ 0 h 4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6" h="448">
                    <a:moveTo>
                      <a:pt x="8" y="0"/>
                    </a:moveTo>
                    <a:cubicBezTo>
                      <a:pt x="4" y="160"/>
                      <a:pt x="0" y="320"/>
                      <a:pt x="248" y="384"/>
                    </a:cubicBezTo>
                    <a:cubicBezTo>
                      <a:pt x="496" y="448"/>
                      <a:pt x="1256" y="448"/>
                      <a:pt x="1496" y="384"/>
                    </a:cubicBezTo>
                    <a:cubicBezTo>
                      <a:pt x="1736" y="320"/>
                      <a:pt x="1656" y="64"/>
                      <a:pt x="168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088" name="Group 34">
              <a:extLst>
                <a:ext uri="{FF2B5EF4-FFF2-40B4-BE49-F238E27FC236}">
                  <a16:creationId xmlns:a16="http://schemas.microsoft.com/office/drawing/2014/main" xmlns="" id="{ED65C545-D7D4-4619-88CB-D508BF609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535"/>
              <a:ext cx="4656" cy="336"/>
              <a:chOff x="672" y="1440"/>
              <a:chExt cx="4656" cy="336"/>
            </a:xfrm>
          </p:grpSpPr>
          <p:sp>
            <p:nvSpPr>
              <p:cNvPr id="88089" name="Oval 35">
                <a:extLst>
                  <a:ext uri="{FF2B5EF4-FFF2-40B4-BE49-F238E27FC236}">
                    <a16:creationId xmlns:a16="http://schemas.microsoft.com/office/drawing/2014/main" xmlns="" id="{D558878A-76C0-497E-B45A-B9AEE363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440"/>
                <a:ext cx="96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88090" name="Group 36">
                <a:extLst>
                  <a:ext uri="{FF2B5EF4-FFF2-40B4-BE49-F238E27FC236}">
                    <a16:creationId xmlns:a16="http://schemas.microsoft.com/office/drawing/2014/main" xmlns="" id="{18C95B59-57AD-41D3-AE43-34603ED98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440"/>
                <a:ext cx="4656" cy="336"/>
                <a:chOff x="672" y="1440"/>
                <a:chExt cx="4656" cy="336"/>
              </a:xfrm>
            </p:grpSpPr>
            <p:grpSp>
              <p:nvGrpSpPr>
                <p:cNvPr id="88091" name="Group 37">
                  <a:extLst>
                    <a:ext uri="{FF2B5EF4-FFF2-40B4-BE49-F238E27FC236}">
                      <a16:creationId xmlns:a16="http://schemas.microsoft.com/office/drawing/2014/main" xmlns="" id="{2C889863-BDE1-48AA-9176-B4EB97D62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440"/>
                  <a:ext cx="4656" cy="336"/>
                  <a:chOff x="672" y="1440"/>
                  <a:chExt cx="4656" cy="336"/>
                </a:xfrm>
              </p:grpSpPr>
              <p:grpSp>
                <p:nvGrpSpPr>
                  <p:cNvPr id="88093" name="Group 38">
                    <a:extLst>
                      <a:ext uri="{FF2B5EF4-FFF2-40B4-BE49-F238E27FC236}">
                        <a16:creationId xmlns:a16="http://schemas.microsoft.com/office/drawing/2014/main" xmlns="" id="{5051191A-F93A-46F1-B014-23F3AE66AE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440"/>
                    <a:ext cx="4656" cy="336"/>
                    <a:chOff x="672" y="1440"/>
                    <a:chExt cx="4656" cy="336"/>
                  </a:xfrm>
                </p:grpSpPr>
                <p:sp>
                  <p:nvSpPr>
                    <p:cNvPr id="88095" name="Oval 39">
                      <a:extLst>
                        <a:ext uri="{FF2B5EF4-FFF2-40B4-BE49-F238E27FC236}">
                          <a16:creationId xmlns:a16="http://schemas.microsoft.com/office/drawing/2014/main" xmlns="" id="{905CA24E-F492-4142-9ADA-DBCD1FBB15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440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096" name="Oval 40">
                      <a:extLst>
                        <a:ext uri="{FF2B5EF4-FFF2-40B4-BE49-F238E27FC236}">
                          <a16:creationId xmlns:a16="http://schemas.microsoft.com/office/drawing/2014/main" xmlns="" id="{64684B05-5AC8-4309-B41E-28434D591B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097" name="Oval 41">
                      <a:extLst>
                        <a:ext uri="{FF2B5EF4-FFF2-40B4-BE49-F238E27FC236}">
                          <a16:creationId xmlns:a16="http://schemas.microsoft.com/office/drawing/2014/main" xmlns="" id="{92A84E08-56CB-4B0C-BE76-96E0AB093B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8" y="1632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098" name="Oval 42">
                      <a:extLst>
                        <a:ext uri="{FF2B5EF4-FFF2-40B4-BE49-F238E27FC236}">
                          <a16:creationId xmlns:a16="http://schemas.microsoft.com/office/drawing/2014/main" xmlns="" id="{538544C4-8AEF-4F9D-9533-B9F986900A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099" name="Oval 43">
                      <a:extLst>
                        <a:ext uri="{FF2B5EF4-FFF2-40B4-BE49-F238E27FC236}">
                          <a16:creationId xmlns:a16="http://schemas.microsoft.com/office/drawing/2014/main" xmlns="" id="{FC5D4FFF-61BF-404E-BD57-BEDC75D93E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" y="1440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0" name="Oval 44">
                      <a:extLst>
                        <a:ext uri="{FF2B5EF4-FFF2-40B4-BE49-F238E27FC236}">
                          <a16:creationId xmlns:a16="http://schemas.microsoft.com/office/drawing/2014/main" xmlns="" id="{E75017F1-3CFF-44A2-8E2D-5AB3440459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1680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1" name="Oval 45">
                      <a:extLst>
                        <a:ext uri="{FF2B5EF4-FFF2-40B4-BE49-F238E27FC236}">
                          <a16:creationId xmlns:a16="http://schemas.microsoft.com/office/drawing/2014/main" xmlns="" id="{EECB64E3-9B50-47F3-994D-D7CB5C1039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8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2" name="Oval 46">
                      <a:extLst>
                        <a:ext uri="{FF2B5EF4-FFF2-40B4-BE49-F238E27FC236}">
                          <a16:creationId xmlns:a16="http://schemas.microsoft.com/office/drawing/2014/main" xmlns="" id="{215B0879-31C0-4582-A0C9-ECACB4899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3" name="Oval 47">
                      <a:extLst>
                        <a:ext uri="{FF2B5EF4-FFF2-40B4-BE49-F238E27FC236}">
                          <a16:creationId xmlns:a16="http://schemas.microsoft.com/office/drawing/2014/main" xmlns="" id="{20979C69-AC1F-499E-819A-6FC05B37390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8" y="1440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4" name="Oval 48">
                      <a:extLst>
                        <a:ext uri="{FF2B5EF4-FFF2-40B4-BE49-F238E27FC236}">
                          <a16:creationId xmlns:a16="http://schemas.microsoft.com/office/drawing/2014/main" xmlns="" id="{8C3C7E69-C59D-4B5A-B648-0D937B035F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6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5" name="Oval 49">
                      <a:extLst>
                        <a:ext uri="{FF2B5EF4-FFF2-40B4-BE49-F238E27FC236}">
                          <a16:creationId xmlns:a16="http://schemas.microsoft.com/office/drawing/2014/main" xmlns="" id="{514B240B-2B24-4121-A39A-CC9738F6B1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2" y="1632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6" name="Oval 50">
                      <a:extLst>
                        <a:ext uri="{FF2B5EF4-FFF2-40B4-BE49-F238E27FC236}">
                          <a16:creationId xmlns:a16="http://schemas.microsoft.com/office/drawing/2014/main" xmlns="" id="{2E9033C3-226C-4E64-87FD-CD6C64FA17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1632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88107" name="Oval 51">
                      <a:extLst>
                        <a:ext uri="{FF2B5EF4-FFF2-40B4-BE49-F238E27FC236}">
                          <a16:creationId xmlns:a16="http://schemas.microsoft.com/office/drawing/2014/main" xmlns="" id="{96A28E4C-DE19-4182-9BC4-9424898793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2" y="1536"/>
                      <a:ext cx="96" cy="96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88094" name="Oval 52">
                    <a:extLst>
                      <a:ext uri="{FF2B5EF4-FFF2-40B4-BE49-F238E27FC236}">
                        <a16:creationId xmlns:a16="http://schemas.microsoft.com/office/drawing/2014/main" xmlns="" id="{B8B78B26-CBC1-446E-9670-30895948E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440"/>
                    <a:ext cx="96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88092" name="Oval 53">
                  <a:extLst>
                    <a:ext uri="{FF2B5EF4-FFF2-40B4-BE49-F238E27FC236}">
                      <a16:creationId xmlns:a16="http://schemas.microsoft.com/office/drawing/2014/main" xmlns="" id="{84D118A1-B534-4013-8DF6-FD59B6ED4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632"/>
                  <a:ext cx="96" cy="96"/>
                </a:xfrm>
                <a:prstGeom prst="ellipse">
                  <a:avLst/>
                </a:prstGeom>
                <a:solidFill>
                  <a:srgbClr val="3333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sp>
        <p:nvSpPr>
          <p:cNvPr id="88068" name="Text Box 54">
            <a:extLst>
              <a:ext uri="{FF2B5EF4-FFF2-40B4-BE49-F238E27FC236}">
                <a16:creationId xmlns:a16="http://schemas.microsoft.com/office/drawing/2014/main" xmlns="" id="{14AA4CCE-7CE7-4D71-AE36-933FF204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3000" b="0" i="0">
                <a:solidFill>
                  <a:srgbClr val="003399"/>
                </a:solidFill>
                <a:ea typeface="SimSun" panose="02010600030101010101" pitchFamily="2" charset="-122"/>
              </a:rPr>
              <a:t>Find a path visiting every VERTEX exactly once in the OVERLAP graph: </a:t>
            </a:r>
          </a:p>
          <a:p>
            <a:pPr eaLnBrk="1" hangingPunct="1"/>
            <a:endParaRPr kumimoji="1" lang="en-US" altLang="en-US" sz="3000" b="0" i="0">
              <a:solidFill>
                <a:srgbClr val="003399"/>
              </a:solidFill>
              <a:ea typeface="SimSun" panose="02010600030101010101" pitchFamily="2" charset="-122"/>
            </a:endParaRPr>
          </a:p>
          <a:p>
            <a:pPr algn="ctr" eaLnBrk="1" hangingPunct="1"/>
            <a:r>
              <a:rPr kumimoji="1" lang="en-US" altLang="en-US" sz="3000" b="0" i="0">
                <a:solidFill>
                  <a:srgbClr val="D60093"/>
                </a:solidFill>
                <a:ea typeface="SimSun" panose="02010600030101010101" pitchFamily="2" charset="-122"/>
              </a:rPr>
              <a:t>Hamiltonian path problem</a:t>
            </a:r>
          </a:p>
        </p:txBody>
      </p:sp>
      <p:sp>
        <p:nvSpPr>
          <p:cNvPr id="331831" name="Text Box 55">
            <a:extLst>
              <a:ext uri="{FF2B5EF4-FFF2-40B4-BE49-F238E27FC236}">
                <a16:creationId xmlns:a16="http://schemas.microsoft.com/office/drawing/2014/main" xmlns="" id="{196D6AA7-AD44-4E0B-8E7C-8AD8820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5408613"/>
            <a:ext cx="5218113" cy="4889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en-US" sz="2600" b="0" i="0">
                <a:solidFill>
                  <a:srgbClr val="D60093"/>
                </a:solidFill>
                <a:ea typeface="SimSun" panose="02010600030101010101" pitchFamily="2" charset="-122"/>
              </a:rPr>
              <a:t>NP-complete: algorithms unknown</a:t>
            </a:r>
          </a:p>
        </p:txBody>
      </p:sp>
      <p:grpSp>
        <p:nvGrpSpPr>
          <p:cNvPr id="331832" name="Group 56">
            <a:extLst>
              <a:ext uri="{FF2B5EF4-FFF2-40B4-BE49-F238E27FC236}">
                <a16:creationId xmlns:a16="http://schemas.microsoft.com/office/drawing/2014/main" xmlns="" id="{A3EA91E4-4D3F-4A02-8C86-FD06B4F59CF3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794125"/>
            <a:ext cx="6553200" cy="685800"/>
            <a:chOff x="720" y="1480"/>
            <a:chExt cx="4560" cy="440"/>
          </a:xfrm>
        </p:grpSpPr>
        <p:sp>
          <p:nvSpPr>
            <p:cNvPr id="88071" name="Freeform 57">
              <a:extLst>
                <a:ext uri="{FF2B5EF4-FFF2-40B4-BE49-F238E27FC236}">
                  <a16:creationId xmlns:a16="http://schemas.microsoft.com/office/drawing/2014/main" xmlns="" id="{A5437061-276F-4B0D-84B8-0AA81570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480"/>
              <a:ext cx="336" cy="296"/>
            </a:xfrm>
            <a:custGeom>
              <a:avLst/>
              <a:gdLst>
                <a:gd name="T0" fmla="*/ 0 w 336"/>
                <a:gd name="T1" fmla="*/ 296 h 296"/>
                <a:gd name="T2" fmla="*/ 96 w 336"/>
                <a:gd name="T3" fmla="*/ 8 h 296"/>
                <a:gd name="T4" fmla="*/ 336 w 336"/>
                <a:gd name="T5" fmla="*/ 248 h 2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6" h="296">
                  <a:moveTo>
                    <a:pt x="0" y="296"/>
                  </a:moveTo>
                  <a:cubicBezTo>
                    <a:pt x="20" y="156"/>
                    <a:pt x="40" y="16"/>
                    <a:pt x="96" y="8"/>
                  </a:cubicBezTo>
                  <a:cubicBezTo>
                    <a:pt x="152" y="0"/>
                    <a:pt x="296" y="208"/>
                    <a:pt x="336" y="248"/>
                  </a:cubicBezTo>
                </a:path>
              </a:pathLst>
            </a:custGeom>
            <a:noFill/>
            <a:ln w="22225">
              <a:solidFill>
                <a:srgbClr val="99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2" name="Line 58">
              <a:extLst>
                <a:ext uri="{FF2B5EF4-FFF2-40B4-BE49-F238E27FC236}">
                  <a16:creationId xmlns:a16="http://schemas.microsoft.com/office/drawing/2014/main" xmlns="" id="{9B3009E9-BB33-4639-863A-3B7337E19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776"/>
              <a:ext cx="144" cy="144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3" name="Line 59">
              <a:extLst>
                <a:ext uri="{FF2B5EF4-FFF2-40B4-BE49-F238E27FC236}">
                  <a16:creationId xmlns:a16="http://schemas.microsoft.com/office/drawing/2014/main" xmlns="" id="{A836FB8A-1BBD-4604-89E3-226E8CE22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1728"/>
              <a:ext cx="336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Line 60">
              <a:extLst>
                <a:ext uri="{FF2B5EF4-FFF2-40B4-BE49-F238E27FC236}">
                  <a16:creationId xmlns:a16="http://schemas.microsoft.com/office/drawing/2014/main" xmlns="" id="{B66512AB-A812-453C-AAAC-691E77AE7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728"/>
              <a:ext cx="144" cy="192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Line 61">
              <a:extLst>
                <a:ext uri="{FF2B5EF4-FFF2-40B4-BE49-F238E27FC236}">
                  <a16:creationId xmlns:a16="http://schemas.microsoft.com/office/drawing/2014/main" xmlns="" id="{291594F9-EC77-437A-A933-DBEEA0FD4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288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Line 62">
              <a:extLst>
                <a:ext uri="{FF2B5EF4-FFF2-40B4-BE49-F238E27FC236}">
                  <a16:creationId xmlns:a16="http://schemas.microsoft.com/office/drawing/2014/main" xmlns="" id="{975C4AA8-08F6-4AED-87A4-B66148E8E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1728"/>
              <a:ext cx="336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Line 63">
              <a:extLst>
                <a:ext uri="{FF2B5EF4-FFF2-40B4-BE49-F238E27FC236}">
                  <a16:creationId xmlns:a16="http://schemas.microsoft.com/office/drawing/2014/main" xmlns="" id="{2679FF00-31F3-45D1-ADE9-3596C4694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728"/>
              <a:ext cx="144" cy="192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Line 64">
              <a:extLst>
                <a:ext uri="{FF2B5EF4-FFF2-40B4-BE49-F238E27FC236}">
                  <a16:creationId xmlns:a16="http://schemas.microsoft.com/office/drawing/2014/main" xmlns="" id="{A182701B-8BF3-40AB-8C43-C9689D340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824"/>
              <a:ext cx="384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79" name="Line 65">
              <a:extLst>
                <a:ext uri="{FF2B5EF4-FFF2-40B4-BE49-F238E27FC236}">
                  <a16:creationId xmlns:a16="http://schemas.microsoft.com/office/drawing/2014/main" xmlns="" id="{F7ECB622-8A32-4263-A637-DA12A1B5B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728"/>
              <a:ext cx="288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0" name="Line 66">
              <a:extLst>
                <a:ext uri="{FF2B5EF4-FFF2-40B4-BE49-F238E27FC236}">
                  <a16:creationId xmlns:a16="http://schemas.microsoft.com/office/drawing/2014/main" xmlns="" id="{E81A8DB4-6CAF-4CD2-8B01-9304EF2EC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824"/>
              <a:ext cx="384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1" name="Line 67">
              <a:extLst>
                <a:ext uri="{FF2B5EF4-FFF2-40B4-BE49-F238E27FC236}">
                  <a16:creationId xmlns:a16="http://schemas.microsoft.com/office/drawing/2014/main" xmlns="" id="{2710CBD5-9A67-4D4D-824E-6DC274D9E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728"/>
              <a:ext cx="384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2" name="Line 68">
              <a:extLst>
                <a:ext uri="{FF2B5EF4-FFF2-40B4-BE49-F238E27FC236}">
                  <a16:creationId xmlns:a16="http://schemas.microsoft.com/office/drawing/2014/main" xmlns="" id="{18204DA7-A6CB-4F66-904A-3872035C63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824"/>
              <a:ext cx="192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3" name="Line 69">
              <a:extLst>
                <a:ext uri="{FF2B5EF4-FFF2-40B4-BE49-F238E27FC236}">
                  <a16:creationId xmlns:a16="http://schemas.microsoft.com/office/drawing/2014/main" xmlns="" id="{39B26047-7776-4D2F-BAB6-B0CADD42E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728"/>
              <a:ext cx="384" cy="192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Line 70">
              <a:extLst>
                <a:ext uri="{FF2B5EF4-FFF2-40B4-BE49-F238E27FC236}">
                  <a16:creationId xmlns:a16="http://schemas.microsoft.com/office/drawing/2014/main" xmlns="" id="{D96A7A46-F856-41D2-BAE3-BD96DC27C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728"/>
              <a:ext cx="336" cy="192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Line 71">
              <a:extLst>
                <a:ext uri="{FF2B5EF4-FFF2-40B4-BE49-F238E27FC236}">
                  <a16:creationId xmlns:a16="http://schemas.microsoft.com/office/drawing/2014/main" xmlns="" id="{284F9DBB-41DF-40D9-A2E9-5BD71044C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824"/>
              <a:ext cx="336" cy="96"/>
            </a:xfrm>
            <a:prstGeom prst="line">
              <a:avLst/>
            </a:prstGeom>
            <a:noFill/>
            <a:ln w="22225">
              <a:solidFill>
                <a:srgbClr val="99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31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638F104C-508C-4DAA-8D76-EF72ADC01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Approaches to Fragment Assembly </a:t>
            </a:r>
            <a:r>
              <a:rPr lang="en-US" altLang="en-US" sz="2600"/>
              <a:t>(cont’d)</a:t>
            </a:r>
          </a:p>
        </p:txBody>
      </p:sp>
      <p:grpSp>
        <p:nvGrpSpPr>
          <p:cNvPr id="332804" name="Group 4">
            <a:extLst>
              <a:ext uri="{FF2B5EF4-FFF2-40B4-BE49-F238E27FC236}">
                <a16:creationId xmlns:a16="http://schemas.microsoft.com/office/drawing/2014/main" xmlns="" id="{6D2D8333-EF9D-46E0-BE16-E9BA75586B5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870325"/>
            <a:ext cx="3657600" cy="889000"/>
            <a:chOff x="192" y="3368"/>
            <a:chExt cx="2304" cy="560"/>
          </a:xfrm>
        </p:grpSpPr>
        <p:sp>
          <p:nvSpPr>
            <p:cNvPr id="89095" name="Line 5">
              <a:extLst>
                <a:ext uri="{FF2B5EF4-FFF2-40B4-BE49-F238E27FC236}">
                  <a16:creationId xmlns:a16="http://schemas.microsoft.com/office/drawing/2014/main" xmlns="" id="{90949678-7E56-4C8B-A3C7-845330EE4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648"/>
              <a:ext cx="8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Line 6">
              <a:extLst>
                <a:ext uri="{FF2B5EF4-FFF2-40B4-BE49-F238E27FC236}">
                  <a16:creationId xmlns:a16="http://schemas.microsoft.com/office/drawing/2014/main" xmlns="" id="{9549AF5B-F220-4FF3-928E-18E3D1976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648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Line 7">
              <a:extLst>
                <a:ext uri="{FF2B5EF4-FFF2-40B4-BE49-F238E27FC236}">
                  <a16:creationId xmlns:a16="http://schemas.microsoft.com/office/drawing/2014/main" xmlns="" id="{6355BB15-8DB2-41F7-88E6-C2C9D96B6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648"/>
              <a:ext cx="768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8">
              <a:extLst>
                <a:ext uri="{FF2B5EF4-FFF2-40B4-BE49-F238E27FC236}">
                  <a16:creationId xmlns:a16="http://schemas.microsoft.com/office/drawing/2014/main" xmlns="" id="{CC2E7D10-22E2-405D-BD21-7E4CE7A1B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368"/>
              <a:ext cx="1288" cy="280"/>
            </a:xfrm>
            <a:custGeom>
              <a:avLst/>
              <a:gdLst>
                <a:gd name="T0" fmla="*/ 328 w 1288"/>
                <a:gd name="T1" fmla="*/ 280 h 280"/>
                <a:gd name="T2" fmla="*/ 136 w 1288"/>
                <a:gd name="T3" fmla="*/ 40 h 280"/>
                <a:gd name="T4" fmla="*/ 1144 w 1288"/>
                <a:gd name="T5" fmla="*/ 40 h 280"/>
                <a:gd name="T6" fmla="*/ 1000 w 1288"/>
                <a:gd name="T7" fmla="*/ 28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8" h="280">
                  <a:moveTo>
                    <a:pt x="328" y="280"/>
                  </a:moveTo>
                  <a:cubicBezTo>
                    <a:pt x="164" y="180"/>
                    <a:pt x="0" y="80"/>
                    <a:pt x="136" y="40"/>
                  </a:cubicBezTo>
                  <a:cubicBezTo>
                    <a:pt x="272" y="0"/>
                    <a:pt x="1000" y="0"/>
                    <a:pt x="1144" y="40"/>
                  </a:cubicBezTo>
                  <a:cubicBezTo>
                    <a:pt x="1288" y="80"/>
                    <a:pt x="1024" y="240"/>
                    <a:pt x="1000" y="280"/>
                  </a:cubicBezTo>
                </a:path>
              </a:pathLst>
            </a:custGeom>
            <a:noFill/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9">
              <a:extLst>
                <a:ext uri="{FF2B5EF4-FFF2-40B4-BE49-F238E27FC236}">
                  <a16:creationId xmlns:a16="http://schemas.microsoft.com/office/drawing/2014/main" xmlns="" id="{5FD86170-1E39-43E3-B6A6-51AA7DF9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" y="3648"/>
              <a:ext cx="1176" cy="280"/>
            </a:xfrm>
            <a:custGeom>
              <a:avLst/>
              <a:gdLst>
                <a:gd name="T0" fmla="*/ 272 w 1176"/>
                <a:gd name="T1" fmla="*/ 0 h 280"/>
                <a:gd name="T2" fmla="*/ 128 w 1176"/>
                <a:gd name="T3" fmla="*/ 240 h 280"/>
                <a:gd name="T4" fmla="*/ 1040 w 1176"/>
                <a:gd name="T5" fmla="*/ 240 h 280"/>
                <a:gd name="T6" fmla="*/ 944 w 1176"/>
                <a:gd name="T7" fmla="*/ 0 h 2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6" h="280">
                  <a:moveTo>
                    <a:pt x="272" y="0"/>
                  </a:moveTo>
                  <a:cubicBezTo>
                    <a:pt x="136" y="100"/>
                    <a:pt x="0" y="200"/>
                    <a:pt x="128" y="240"/>
                  </a:cubicBezTo>
                  <a:cubicBezTo>
                    <a:pt x="256" y="280"/>
                    <a:pt x="904" y="280"/>
                    <a:pt x="1040" y="240"/>
                  </a:cubicBezTo>
                  <a:cubicBezTo>
                    <a:pt x="1176" y="200"/>
                    <a:pt x="960" y="40"/>
                    <a:pt x="944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810" name="Text Box 10">
            <a:extLst>
              <a:ext uri="{FF2B5EF4-FFF2-40B4-BE49-F238E27FC236}">
                <a16:creationId xmlns:a16="http://schemas.microsoft.com/office/drawing/2014/main" xmlns="" id="{8BD84824-3EB6-4F2F-9304-26253E3E2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8175"/>
            <a:ext cx="8077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3000" b="0" i="0">
                <a:solidFill>
                  <a:srgbClr val="003399"/>
                </a:solidFill>
                <a:ea typeface="SimSun" panose="02010600030101010101" pitchFamily="2" charset="-122"/>
              </a:rPr>
              <a:t>Find a path visiting every EDGE exactly once in the REPEAT graph:</a:t>
            </a:r>
          </a:p>
          <a:p>
            <a:pPr eaLnBrk="1" hangingPunct="1"/>
            <a:endParaRPr kumimoji="1" lang="en-US" altLang="en-US" sz="3000" b="0" i="0">
              <a:solidFill>
                <a:srgbClr val="003399"/>
              </a:solidFill>
              <a:ea typeface="SimSun" panose="02010600030101010101" pitchFamily="2" charset="-122"/>
            </a:endParaRPr>
          </a:p>
          <a:p>
            <a:pPr algn="ctr" eaLnBrk="1" hangingPunct="1"/>
            <a:r>
              <a:rPr kumimoji="1" lang="en-US" altLang="en-US" sz="3000" b="0" i="0">
                <a:solidFill>
                  <a:srgbClr val="D60093"/>
                </a:solidFill>
                <a:ea typeface="SimSun" panose="02010600030101010101" pitchFamily="2" charset="-122"/>
              </a:rPr>
              <a:t>Eulerian path problem</a:t>
            </a:r>
          </a:p>
        </p:txBody>
      </p:sp>
      <p:sp>
        <p:nvSpPr>
          <p:cNvPr id="332811" name="Text Box 11">
            <a:extLst>
              <a:ext uri="{FF2B5EF4-FFF2-40B4-BE49-F238E27FC236}">
                <a16:creationId xmlns:a16="http://schemas.microsoft.com/office/drawing/2014/main" xmlns="" id="{274ACF01-29E2-4D14-A36B-FBD71FA1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5105400"/>
            <a:ext cx="4678362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en-US" sz="2400" b="0" i="0">
                <a:solidFill>
                  <a:srgbClr val="003399"/>
                </a:solidFill>
                <a:ea typeface="SimSun" panose="02010600030101010101" pitchFamily="2" charset="-122"/>
              </a:rPr>
              <a:t>Linear time algorithms are known</a:t>
            </a:r>
          </a:p>
        </p:txBody>
      </p:sp>
      <p:sp>
        <p:nvSpPr>
          <p:cNvPr id="332812" name="Freeform 12">
            <a:extLst>
              <a:ext uri="{FF2B5EF4-FFF2-40B4-BE49-F238E27FC236}">
                <a16:creationId xmlns:a16="http://schemas.microsoft.com/office/drawing/2014/main" xmlns="" id="{3D3F4217-40B8-4619-BF3D-B1B9BB1777B5}"/>
              </a:ext>
            </a:extLst>
          </p:cNvPr>
          <p:cNvSpPr>
            <a:spLocks/>
          </p:cNvSpPr>
          <p:nvPr/>
        </p:nvSpPr>
        <p:spPr bwMode="auto">
          <a:xfrm>
            <a:off x="2590800" y="3946525"/>
            <a:ext cx="3505200" cy="723900"/>
          </a:xfrm>
          <a:custGeom>
            <a:avLst/>
            <a:gdLst>
              <a:gd name="T0" fmla="*/ 0 w 2208"/>
              <a:gd name="T1" fmla="*/ 2147483646 h 456"/>
              <a:gd name="T2" fmla="*/ 2147483646 w 2208"/>
              <a:gd name="T3" fmla="*/ 2147483646 h 456"/>
              <a:gd name="T4" fmla="*/ 2147483646 w 2208"/>
              <a:gd name="T5" fmla="*/ 2147483646 h 456"/>
              <a:gd name="T6" fmla="*/ 2147483646 w 2208"/>
              <a:gd name="T7" fmla="*/ 2147483646 h 456"/>
              <a:gd name="T8" fmla="*/ 2147483646 w 2208"/>
              <a:gd name="T9" fmla="*/ 2147483646 h 456"/>
              <a:gd name="T10" fmla="*/ 2147483646 w 2208"/>
              <a:gd name="T11" fmla="*/ 2147483646 h 456"/>
              <a:gd name="T12" fmla="*/ 2147483646 w 2208"/>
              <a:gd name="T13" fmla="*/ 2147483646 h 456"/>
              <a:gd name="T14" fmla="*/ 2147483646 w 2208"/>
              <a:gd name="T15" fmla="*/ 2147483646 h 456"/>
              <a:gd name="T16" fmla="*/ 2147483646 w 2208"/>
              <a:gd name="T17" fmla="*/ 2147483646 h 456"/>
              <a:gd name="T18" fmla="*/ 2147483646 w 2208"/>
              <a:gd name="T19" fmla="*/ 2147483646 h 4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08" h="456">
                <a:moveTo>
                  <a:pt x="0" y="288"/>
                </a:moveTo>
                <a:cubicBezTo>
                  <a:pt x="596" y="276"/>
                  <a:pt x="1192" y="264"/>
                  <a:pt x="1440" y="288"/>
                </a:cubicBezTo>
                <a:cubicBezTo>
                  <a:pt x="1688" y="312"/>
                  <a:pt x="1592" y="408"/>
                  <a:pt x="1488" y="432"/>
                </a:cubicBezTo>
                <a:cubicBezTo>
                  <a:pt x="1384" y="456"/>
                  <a:pt x="912" y="448"/>
                  <a:pt x="816" y="432"/>
                </a:cubicBezTo>
                <a:cubicBezTo>
                  <a:pt x="720" y="416"/>
                  <a:pt x="808" y="352"/>
                  <a:pt x="912" y="336"/>
                </a:cubicBezTo>
                <a:cubicBezTo>
                  <a:pt x="1016" y="320"/>
                  <a:pt x="1336" y="384"/>
                  <a:pt x="1440" y="336"/>
                </a:cubicBezTo>
                <a:cubicBezTo>
                  <a:pt x="1544" y="288"/>
                  <a:pt x="1656" y="96"/>
                  <a:pt x="1536" y="48"/>
                </a:cubicBezTo>
                <a:cubicBezTo>
                  <a:pt x="1416" y="0"/>
                  <a:pt x="832" y="32"/>
                  <a:pt x="720" y="48"/>
                </a:cubicBezTo>
                <a:cubicBezTo>
                  <a:pt x="608" y="64"/>
                  <a:pt x="616" y="128"/>
                  <a:pt x="864" y="144"/>
                </a:cubicBezTo>
                <a:cubicBezTo>
                  <a:pt x="1112" y="160"/>
                  <a:pt x="1984" y="144"/>
                  <a:pt x="2208" y="144"/>
                </a:cubicBezTo>
              </a:path>
            </a:pathLst>
          </a:custGeom>
          <a:noFill/>
          <a:ln w="9525" cap="flat" cmpd="sng">
            <a:solidFill>
              <a:srgbClr val="9933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0" grpId="0" autoUpdateAnimBg="0"/>
      <p:bldP spid="332811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xmlns="" id="{C6840158-C0FF-42D8-8820-AE73E04D9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/>
              <a:t>Making Repeat Graph Without DNA</a:t>
            </a:r>
          </a:p>
        </p:txBody>
      </p:sp>
      <p:sp>
        <p:nvSpPr>
          <p:cNvPr id="90115" name="Rectangle 4">
            <a:extLst>
              <a:ext uri="{FF2B5EF4-FFF2-40B4-BE49-F238E27FC236}">
                <a16:creationId xmlns:a16="http://schemas.microsoft.com/office/drawing/2014/main" xmlns="" id="{E600CDA1-5AE0-4A69-AF88-9EDD1D711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Problem: Construct the repeat graph from a collection of reads.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Solution: Break the reads into smaller pieces.</a:t>
            </a:r>
          </a:p>
        </p:txBody>
      </p:sp>
      <p:grpSp>
        <p:nvGrpSpPr>
          <p:cNvPr id="90116" name="Group 5">
            <a:extLst>
              <a:ext uri="{FF2B5EF4-FFF2-40B4-BE49-F238E27FC236}">
                <a16:creationId xmlns:a16="http://schemas.microsoft.com/office/drawing/2014/main" xmlns="" id="{2D3F5B95-C77B-464C-8C1C-D57619CAAD2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76575"/>
            <a:ext cx="8077200" cy="304800"/>
            <a:chOff x="288" y="1056"/>
            <a:chExt cx="5088" cy="192"/>
          </a:xfrm>
        </p:grpSpPr>
        <p:grpSp>
          <p:nvGrpSpPr>
            <p:cNvPr id="90130" name="Group 6">
              <a:extLst>
                <a:ext uri="{FF2B5EF4-FFF2-40B4-BE49-F238E27FC236}">
                  <a16:creationId xmlns:a16="http://schemas.microsoft.com/office/drawing/2014/main" xmlns="" id="{D28073C2-6B40-49F2-9CC6-66C57E71D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56"/>
              <a:ext cx="360" cy="192"/>
              <a:chOff x="2256" y="912"/>
              <a:chExt cx="360" cy="192"/>
            </a:xfrm>
          </p:grpSpPr>
          <p:sp>
            <p:nvSpPr>
              <p:cNvPr id="90168" name="Line 7">
                <a:extLst>
                  <a:ext uri="{FF2B5EF4-FFF2-40B4-BE49-F238E27FC236}">
                    <a16:creationId xmlns:a16="http://schemas.microsoft.com/office/drawing/2014/main" xmlns="" id="{7425781C-54CA-4203-A90C-5B971D458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0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9" name="Line 8">
                <a:extLst>
                  <a:ext uri="{FF2B5EF4-FFF2-40B4-BE49-F238E27FC236}">
                    <a16:creationId xmlns:a16="http://schemas.microsoft.com/office/drawing/2014/main" xmlns="" id="{51C9F849-FB45-461E-98D1-237FA662B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0" name="Line 9">
                <a:extLst>
                  <a:ext uri="{FF2B5EF4-FFF2-40B4-BE49-F238E27FC236}">
                    <a16:creationId xmlns:a16="http://schemas.microsoft.com/office/drawing/2014/main" xmlns="" id="{044F7DD8-E7E8-499C-92BF-850B3E73A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1" name="Group 10">
              <a:extLst>
                <a:ext uri="{FF2B5EF4-FFF2-40B4-BE49-F238E27FC236}">
                  <a16:creationId xmlns:a16="http://schemas.microsoft.com/office/drawing/2014/main" xmlns="" id="{D8E5D4F7-4851-4FB4-A407-BCAE758C61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056"/>
              <a:ext cx="912" cy="192"/>
              <a:chOff x="288" y="672"/>
              <a:chExt cx="912" cy="192"/>
            </a:xfrm>
          </p:grpSpPr>
          <p:sp>
            <p:nvSpPr>
              <p:cNvPr id="90165" name="Line 11">
                <a:extLst>
                  <a:ext uri="{FF2B5EF4-FFF2-40B4-BE49-F238E27FC236}">
                    <a16:creationId xmlns:a16="http://schemas.microsoft.com/office/drawing/2014/main" xmlns="" id="{79AC9754-6B89-4EB2-AFB6-34EBB359A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6" name="Line 12">
                <a:extLst>
                  <a:ext uri="{FF2B5EF4-FFF2-40B4-BE49-F238E27FC236}">
                    <a16:creationId xmlns:a16="http://schemas.microsoft.com/office/drawing/2014/main" xmlns="" id="{AD9BAED4-6876-4CF2-84AA-7ECB43F3A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7" name="Line 13">
                <a:extLst>
                  <a:ext uri="{FF2B5EF4-FFF2-40B4-BE49-F238E27FC236}">
                    <a16:creationId xmlns:a16="http://schemas.microsoft.com/office/drawing/2014/main" xmlns="" id="{E883F912-311F-4433-B010-2647C26C1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2" name="Group 14">
              <a:extLst>
                <a:ext uri="{FF2B5EF4-FFF2-40B4-BE49-F238E27FC236}">
                  <a16:creationId xmlns:a16="http://schemas.microsoft.com/office/drawing/2014/main" xmlns="" id="{DCFF0444-FF82-4023-8DFB-F393E1A3C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056"/>
              <a:ext cx="624" cy="192"/>
              <a:chOff x="1200" y="912"/>
              <a:chExt cx="720" cy="192"/>
            </a:xfrm>
          </p:grpSpPr>
          <p:sp>
            <p:nvSpPr>
              <p:cNvPr id="90160" name="Line 15">
                <a:extLst>
                  <a:ext uri="{FF2B5EF4-FFF2-40B4-BE49-F238E27FC236}">
                    <a16:creationId xmlns:a16="http://schemas.microsoft.com/office/drawing/2014/main" xmlns="" id="{D06C14B5-ACC7-4997-AE4B-92D606A3A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1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1" name="Line 16">
                <a:extLst>
                  <a:ext uri="{FF2B5EF4-FFF2-40B4-BE49-F238E27FC236}">
                    <a16:creationId xmlns:a16="http://schemas.microsoft.com/office/drawing/2014/main" xmlns="" id="{A0E363AA-325A-42BE-847D-3808AA12B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2" name="Line 17">
                <a:extLst>
                  <a:ext uri="{FF2B5EF4-FFF2-40B4-BE49-F238E27FC236}">
                    <a16:creationId xmlns:a16="http://schemas.microsoft.com/office/drawing/2014/main" xmlns="" id="{4C101F61-2DB2-4990-9BE6-9125DD5A9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00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3" name="Line 18">
                <a:extLst>
                  <a:ext uri="{FF2B5EF4-FFF2-40B4-BE49-F238E27FC236}">
                    <a16:creationId xmlns:a16="http://schemas.microsoft.com/office/drawing/2014/main" xmlns="" id="{7EA885BF-2FD8-4D7B-93E5-02F0A4CE0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4" name="Line 19">
                <a:extLst>
                  <a:ext uri="{FF2B5EF4-FFF2-40B4-BE49-F238E27FC236}">
                    <a16:creationId xmlns:a16="http://schemas.microsoft.com/office/drawing/2014/main" xmlns="" id="{5A536B10-BABA-419A-844D-A38043870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3" name="Group 20">
              <a:extLst>
                <a:ext uri="{FF2B5EF4-FFF2-40B4-BE49-F238E27FC236}">
                  <a16:creationId xmlns:a16="http://schemas.microsoft.com/office/drawing/2014/main" xmlns="" id="{2A337935-6EEE-4BE1-84C6-15DBF144B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056"/>
              <a:ext cx="432" cy="192"/>
              <a:chOff x="1920" y="672"/>
              <a:chExt cx="576" cy="192"/>
            </a:xfrm>
          </p:grpSpPr>
          <p:sp>
            <p:nvSpPr>
              <p:cNvPr id="90156" name="Line 21">
                <a:extLst>
                  <a:ext uri="{FF2B5EF4-FFF2-40B4-BE49-F238E27FC236}">
                    <a16:creationId xmlns:a16="http://schemas.microsoft.com/office/drawing/2014/main" xmlns="" id="{BF6C0CFC-9D63-49E6-99C0-121895CDB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7" name="Line 22">
                <a:extLst>
                  <a:ext uri="{FF2B5EF4-FFF2-40B4-BE49-F238E27FC236}">
                    <a16:creationId xmlns:a16="http://schemas.microsoft.com/office/drawing/2014/main" xmlns="" id="{40D85F27-4AA3-4C3B-A0B9-6C230AD4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8" name="Line 23">
                <a:extLst>
                  <a:ext uri="{FF2B5EF4-FFF2-40B4-BE49-F238E27FC236}">
                    <a16:creationId xmlns:a16="http://schemas.microsoft.com/office/drawing/2014/main" xmlns="" id="{5FCE1DC3-FE39-4A8D-83DA-46F18997C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9" name="Line 24">
                <a:extLst>
                  <a:ext uri="{FF2B5EF4-FFF2-40B4-BE49-F238E27FC236}">
                    <a16:creationId xmlns:a16="http://schemas.microsoft.com/office/drawing/2014/main" xmlns="" id="{41910961-43E4-4BEC-8710-FF4B0826E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4" name="Group 25">
              <a:extLst>
                <a:ext uri="{FF2B5EF4-FFF2-40B4-BE49-F238E27FC236}">
                  <a16:creationId xmlns:a16="http://schemas.microsoft.com/office/drawing/2014/main" xmlns="" id="{41195DA3-42D5-4BA2-821C-FCC306617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56"/>
              <a:ext cx="720" cy="192"/>
              <a:chOff x="2496" y="912"/>
              <a:chExt cx="720" cy="192"/>
            </a:xfrm>
          </p:grpSpPr>
          <p:sp>
            <p:nvSpPr>
              <p:cNvPr id="90152" name="Line 26">
                <a:extLst>
                  <a:ext uri="{FF2B5EF4-FFF2-40B4-BE49-F238E27FC236}">
                    <a16:creationId xmlns:a16="http://schemas.microsoft.com/office/drawing/2014/main" xmlns="" id="{2F9CB76F-6608-47FB-AE67-7CA1881CA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91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3" name="Line 27">
                <a:extLst>
                  <a:ext uri="{FF2B5EF4-FFF2-40B4-BE49-F238E27FC236}">
                    <a16:creationId xmlns:a16="http://schemas.microsoft.com/office/drawing/2014/main" xmlns="" id="{3CB7F417-76E3-4B63-BF1C-07C6BADAD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0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4" name="Line 28">
                <a:extLst>
                  <a:ext uri="{FF2B5EF4-FFF2-40B4-BE49-F238E27FC236}">
                    <a16:creationId xmlns:a16="http://schemas.microsoft.com/office/drawing/2014/main" xmlns="" id="{6DDEB779-8E5A-46BC-8D70-01CB6A684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5" name="Line 29">
                <a:extLst>
                  <a:ext uri="{FF2B5EF4-FFF2-40B4-BE49-F238E27FC236}">
                    <a16:creationId xmlns:a16="http://schemas.microsoft.com/office/drawing/2014/main" xmlns="" id="{B0DA187A-E25E-46AE-9679-11D4980E2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0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5" name="Group 30">
              <a:extLst>
                <a:ext uri="{FF2B5EF4-FFF2-40B4-BE49-F238E27FC236}">
                  <a16:creationId xmlns:a16="http://schemas.microsoft.com/office/drawing/2014/main" xmlns="" id="{79C66C91-111B-4D0A-9D90-360DD7548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056"/>
              <a:ext cx="432" cy="192"/>
              <a:chOff x="3792" y="912"/>
              <a:chExt cx="432" cy="192"/>
            </a:xfrm>
          </p:grpSpPr>
          <p:sp>
            <p:nvSpPr>
              <p:cNvPr id="90148" name="Line 31">
                <a:extLst>
                  <a:ext uri="{FF2B5EF4-FFF2-40B4-BE49-F238E27FC236}">
                    <a16:creationId xmlns:a16="http://schemas.microsoft.com/office/drawing/2014/main" xmlns="" id="{AF287519-0721-434D-B722-1B2F75FA4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9" name="Line 32">
                <a:extLst>
                  <a:ext uri="{FF2B5EF4-FFF2-40B4-BE49-F238E27FC236}">
                    <a16:creationId xmlns:a16="http://schemas.microsoft.com/office/drawing/2014/main" xmlns="" id="{3AE72A35-E954-4997-96B2-E107BD87B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0" y="912"/>
                <a:ext cx="3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0" name="Line 33">
                <a:extLst>
                  <a:ext uri="{FF2B5EF4-FFF2-40B4-BE49-F238E27FC236}">
                    <a16:creationId xmlns:a16="http://schemas.microsoft.com/office/drawing/2014/main" xmlns="" id="{F790CD68-46F7-43A7-9E71-7E024B2C8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1104"/>
                <a:ext cx="16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1" name="Line 34">
                <a:extLst>
                  <a:ext uri="{FF2B5EF4-FFF2-40B4-BE49-F238E27FC236}">
                    <a16:creationId xmlns:a16="http://schemas.microsoft.com/office/drawing/2014/main" xmlns="" id="{E7F469D7-08FA-4F58-B7A7-DC81206FA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3" y="1008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6" name="Group 35">
              <a:extLst>
                <a:ext uri="{FF2B5EF4-FFF2-40B4-BE49-F238E27FC236}">
                  <a16:creationId xmlns:a16="http://schemas.microsoft.com/office/drawing/2014/main" xmlns="" id="{0F463430-662D-4EA8-9AFE-33728A673A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056"/>
              <a:ext cx="720" cy="192"/>
              <a:chOff x="4704" y="672"/>
              <a:chExt cx="816" cy="192"/>
            </a:xfrm>
          </p:grpSpPr>
          <p:sp>
            <p:nvSpPr>
              <p:cNvPr id="90145" name="Line 36">
                <a:extLst>
                  <a:ext uri="{FF2B5EF4-FFF2-40B4-BE49-F238E27FC236}">
                    <a16:creationId xmlns:a16="http://schemas.microsoft.com/office/drawing/2014/main" xmlns="" id="{F9B9527A-14BA-4966-B98F-0CF33225D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6" name="Line 37">
                <a:extLst>
                  <a:ext uri="{FF2B5EF4-FFF2-40B4-BE49-F238E27FC236}">
                    <a16:creationId xmlns:a16="http://schemas.microsoft.com/office/drawing/2014/main" xmlns="" id="{251FEB2C-FF41-4F89-B2AA-63EF1A7A3D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7" name="Line 38">
                <a:extLst>
                  <a:ext uri="{FF2B5EF4-FFF2-40B4-BE49-F238E27FC236}">
                    <a16:creationId xmlns:a16="http://schemas.microsoft.com/office/drawing/2014/main" xmlns="" id="{4B38B658-E512-45FF-9581-4B4F403D6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7" name="Group 39">
              <a:extLst>
                <a:ext uri="{FF2B5EF4-FFF2-40B4-BE49-F238E27FC236}">
                  <a16:creationId xmlns:a16="http://schemas.microsoft.com/office/drawing/2014/main" xmlns="" id="{E2509BA0-ABA6-483E-A94F-E68E1FA59D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056"/>
              <a:ext cx="528" cy="192"/>
              <a:chOff x="2592" y="912"/>
              <a:chExt cx="528" cy="192"/>
            </a:xfrm>
          </p:grpSpPr>
          <p:sp>
            <p:nvSpPr>
              <p:cNvPr id="90142" name="Line 40">
                <a:extLst>
                  <a:ext uri="{FF2B5EF4-FFF2-40B4-BE49-F238E27FC236}">
                    <a16:creationId xmlns:a16="http://schemas.microsoft.com/office/drawing/2014/main" xmlns="" id="{0083D658-BF37-4F91-9231-23B49CF2D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3" name="Line 41">
                <a:extLst>
                  <a:ext uri="{FF2B5EF4-FFF2-40B4-BE49-F238E27FC236}">
                    <a16:creationId xmlns:a16="http://schemas.microsoft.com/office/drawing/2014/main" xmlns="" id="{FAFE2CE7-EFAF-4D62-AA95-A5E24F0E3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4" name="Line 42">
                <a:extLst>
                  <a:ext uri="{FF2B5EF4-FFF2-40B4-BE49-F238E27FC236}">
                    <a16:creationId xmlns:a16="http://schemas.microsoft.com/office/drawing/2014/main" xmlns="" id="{D0775493-F23A-4A09-8C7A-3280B87EC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00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138" name="Group 43">
              <a:extLst>
                <a:ext uri="{FF2B5EF4-FFF2-40B4-BE49-F238E27FC236}">
                  <a16:creationId xmlns:a16="http://schemas.microsoft.com/office/drawing/2014/main" xmlns="" id="{67E6AADE-B426-4E59-B28F-55BEF4C1B1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056"/>
              <a:ext cx="384" cy="192"/>
              <a:chOff x="4224" y="912"/>
              <a:chExt cx="384" cy="192"/>
            </a:xfrm>
          </p:grpSpPr>
          <p:sp>
            <p:nvSpPr>
              <p:cNvPr id="90139" name="Line 44">
                <a:extLst>
                  <a:ext uri="{FF2B5EF4-FFF2-40B4-BE49-F238E27FC236}">
                    <a16:creationId xmlns:a16="http://schemas.microsoft.com/office/drawing/2014/main" xmlns="" id="{549FCADD-7FF0-4F1E-BFDB-E3549BB00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2" y="912"/>
                <a:ext cx="193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0" name="Line 45">
                <a:extLst>
                  <a:ext uri="{FF2B5EF4-FFF2-40B4-BE49-F238E27FC236}">
                    <a16:creationId xmlns:a16="http://schemas.microsoft.com/office/drawing/2014/main" xmlns="" id="{918ABEA4-B4E0-4457-8501-65F7F54E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1" name="Line 46">
                <a:extLst>
                  <a:ext uri="{FF2B5EF4-FFF2-40B4-BE49-F238E27FC236}">
                    <a16:creationId xmlns:a16="http://schemas.microsoft.com/office/drawing/2014/main" xmlns="" id="{C4832EFB-6C5F-4024-80A0-C1FEC0816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00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117" name="Group 47">
            <a:extLst>
              <a:ext uri="{FF2B5EF4-FFF2-40B4-BE49-F238E27FC236}">
                <a16:creationId xmlns:a16="http://schemas.microsoft.com/office/drawing/2014/main" xmlns="" id="{6C75E96B-CDC5-4322-B1FA-9FB40B79B3D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514725"/>
            <a:ext cx="438150" cy="701675"/>
            <a:chOff x="2880" y="1286"/>
            <a:chExt cx="276" cy="442"/>
          </a:xfrm>
        </p:grpSpPr>
        <p:sp>
          <p:nvSpPr>
            <p:cNvPr id="90128" name="Line 48">
              <a:extLst>
                <a:ext uri="{FF2B5EF4-FFF2-40B4-BE49-F238E27FC236}">
                  <a16:creationId xmlns:a16="http://schemas.microsoft.com/office/drawing/2014/main" xmlns="" id="{774A8C43-6099-4154-917D-5CC76D94D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Text Box 49">
              <a:extLst>
                <a:ext uri="{FF2B5EF4-FFF2-40B4-BE49-F238E27FC236}">
                  <a16:creationId xmlns:a16="http://schemas.microsoft.com/office/drawing/2014/main" xmlns="" id="{34E1A6C1-086A-4B03-9822-67341893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286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4000" i="0">
                  <a:latin typeface="Times New Roman" panose="02020603050405020304" pitchFamily="18" charset="0"/>
                  <a:ea typeface="SimSun" panose="02010600030101010101" pitchFamily="2" charset="-122"/>
                </a:rPr>
                <a:t>?</a:t>
              </a:r>
            </a:p>
          </p:txBody>
        </p:sp>
      </p:grpSp>
      <p:grpSp>
        <p:nvGrpSpPr>
          <p:cNvPr id="90118" name="Group 50">
            <a:extLst>
              <a:ext uri="{FF2B5EF4-FFF2-40B4-BE49-F238E27FC236}">
                <a16:creationId xmlns:a16="http://schemas.microsoft.com/office/drawing/2014/main" xmlns="" id="{0A46030C-0C55-4014-84E0-BCC891F3DC38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24350"/>
            <a:ext cx="4876800" cy="977900"/>
            <a:chOff x="144" y="2384"/>
            <a:chExt cx="3072" cy="616"/>
          </a:xfrm>
        </p:grpSpPr>
        <p:sp>
          <p:nvSpPr>
            <p:cNvPr id="90119" name="Line 51">
              <a:extLst>
                <a:ext uri="{FF2B5EF4-FFF2-40B4-BE49-F238E27FC236}">
                  <a16:creationId xmlns:a16="http://schemas.microsoft.com/office/drawing/2014/main" xmlns="" id="{C0349867-38C0-4FD4-8759-D80233130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7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Line 52">
              <a:extLst>
                <a:ext uri="{FF2B5EF4-FFF2-40B4-BE49-F238E27FC236}">
                  <a16:creationId xmlns:a16="http://schemas.microsoft.com/office/drawing/2014/main" xmlns="" id="{7C6B68F7-B0EA-4237-A741-4844597B1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75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Line 53">
              <a:extLst>
                <a:ext uri="{FF2B5EF4-FFF2-40B4-BE49-F238E27FC236}">
                  <a16:creationId xmlns:a16="http://schemas.microsoft.com/office/drawing/2014/main" xmlns="" id="{BB066061-6307-42C2-8B46-DCB7A235E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752"/>
              <a:ext cx="48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54">
              <a:extLst>
                <a:ext uri="{FF2B5EF4-FFF2-40B4-BE49-F238E27FC236}">
                  <a16:creationId xmlns:a16="http://schemas.microsoft.com/office/drawing/2014/main" xmlns="" id="{66F98F6A-3F20-42A0-B664-AF8349494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75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Freeform 55">
              <a:extLst>
                <a:ext uri="{FF2B5EF4-FFF2-40B4-BE49-F238E27FC236}">
                  <a16:creationId xmlns:a16="http://schemas.microsoft.com/office/drawing/2014/main" xmlns="" id="{B535C425-4EB1-4756-8D45-1504A6BED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84"/>
              <a:ext cx="1560" cy="448"/>
            </a:xfrm>
            <a:custGeom>
              <a:avLst/>
              <a:gdLst>
                <a:gd name="T0" fmla="*/ 1536 w 1560"/>
                <a:gd name="T1" fmla="*/ 352 h 448"/>
                <a:gd name="T2" fmla="*/ 1344 w 1560"/>
                <a:gd name="T3" fmla="*/ 64 h 448"/>
                <a:gd name="T4" fmla="*/ 240 w 1560"/>
                <a:gd name="T5" fmla="*/ 64 h 448"/>
                <a:gd name="T6" fmla="*/ 0 w 1560"/>
                <a:gd name="T7" fmla="*/ 448 h 4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60" h="448">
                  <a:moveTo>
                    <a:pt x="1536" y="352"/>
                  </a:moveTo>
                  <a:cubicBezTo>
                    <a:pt x="1548" y="232"/>
                    <a:pt x="1560" y="112"/>
                    <a:pt x="1344" y="64"/>
                  </a:cubicBezTo>
                  <a:cubicBezTo>
                    <a:pt x="1128" y="16"/>
                    <a:pt x="464" y="0"/>
                    <a:pt x="240" y="64"/>
                  </a:cubicBezTo>
                  <a:cubicBezTo>
                    <a:pt x="16" y="128"/>
                    <a:pt x="40" y="384"/>
                    <a:pt x="0" y="448"/>
                  </a:cubicBezTo>
                </a:path>
              </a:pathLst>
            </a:custGeom>
            <a:noFill/>
            <a:ln w="9525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56">
              <a:extLst>
                <a:ext uri="{FF2B5EF4-FFF2-40B4-BE49-F238E27FC236}">
                  <a16:creationId xmlns:a16="http://schemas.microsoft.com/office/drawing/2014/main" xmlns="" id="{3E5964E0-273B-4516-88D6-3DA324A05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624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57">
              <a:extLst>
                <a:ext uri="{FF2B5EF4-FFF2-40B4-BE49-F238E27FC236}">
                  <a16:creationId xmlns:a16="http://schemas.microsoft.com/office/drawing/2014/main" xmlns="" id="{6285FDD1-A7E9-4CC3-9688-7E0D1B0F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832"/>
              <a:ext cx="5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58">
              <a:extLst>
                <a:ext uri="{FF2B5EF4-FFF2-40B4-BE49-F238E27FC236}">
                  <a16:creationId xmlns:a16="http://schemas.microsoft.com/office/drawing/2014/main" xmlns="" id="{BB0F1222-306B-4D80-BCC8-6590D3041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32"/>
              <a:ext cx="48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Freeform 59">
              <a:extLst>
                <a:ext uri="{FF2B5EF4-FFF2-40B4-BE49-F238E27FC236}">
                  <a16:creationId xmlns:a16="http://schemas.microsoft.com/office/drawing/2014/main" xmlns="" id="{0235CC37-EBA8-4826-8213-6106E988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832"/>
              <a:ext cx="920" cy="168"/>
            </a:xfrm>
            <a:custGeom>
              <a:avLst/>
              <a:gdLst>
                <a:gd name="T0" fmla="*/ 240 w 920"/>
                <a:gd name="T1" fmla="*/ 0 h 168"/>
                <a:gd name="T2" fmla="*/ 96 w 920"/>
                <a:gd name="T3" fmla="*/ 144 h 168"/>
                <a:gd name="T4" fmla="*/ 816 w 920"/>
                <a:gd name="T5" fmla="*/ 144 h 168"/>
                <a:gd name="T6" fmla="*/ 720 w 920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0" h="168">
                  <a:moveTo>
                    <a:pt x="240" y="0"/>
                  </a:moveTo>
                  <a:cubicBezTo>
                    <a:pt x="120" y="60"/>
                    <a:pt x="0" y="120"/>
                    <a:pt x="96" y="144"/>
                  </a:cubicBezTo>
                  <a:cubicBezTo>
                    <a:pt x="192" y="168"/>
                    <a:pt x="712" y="168"/>
                    <a:pt x="816" y="144"/>
                  </a:cubicBezTo>
                  <a:cubicBezTo>
                    <a:pt x="920" y="120"/>
                    <a:pt x="736" y="24"/>
                    <a:pt x="720" y="0"/>
                  </a:cubicBezTo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2DC32A7C-92A9-4B50-BA00-1D5EB2279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Repeat Sequences: Emulating a DNA Chip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C2879E4C-70FE-4004-B5E4-669CD09BE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 eaLnBrk="1" hangingPunct="1"/>
            <a:r>
              <a:rPr lang="en-US" altLang="en-US"/>
              <a:t>Virtual DNA chip allows the biological problem to be solved within the technological constraints.</a:t>
            </a:r>
          </a:p>
          <a:p>
            <a:pPr eaLnBrk="1" hangingPunct="1"/>
            <a:endParaRPr lang="en-US" altLang="en-US"/>
          </a:p>
        </p:txBody>
      </p:sp>
      <p:grpSp>
        <p:nvGrpSpPr>
          <p:cNvPr id="91140" name="Group 4">
            <a:extLst>
              <a:ext uri="{FF2B5EF4-FFF2-40B4-BE49-F238E27FC236}">
                <a16:creationId xmlns:a16="http://schemas.microsoft.com/office/drawing/2014/main" xmlns="" id="{31A0EFD1-4BE4-435F-8FAE-ACD2F4A96EA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648200"/>
            <a:ext cx="8001000" cy="685800"/>
            <a:chOff x="360" y="1536"/>
            <a:chExt cx="5040" cy="432"/>
          </a:xfrm>
        </p:grpSpPr>
        <p:grpSp>
          <p:nvGrpSpPr>
            <p:cNvPr id="91183" name="Group 5">
              <a:extLst>
                <a:ext uri="{FF2B5EF4-FFF2-40B4-BE49-F238E27FC236}">
                  <a16:creationId xmlns:a16="http://schemas.microsoft.com/office/drawing/2014/main" xmlns="" id="{21DB075D-5814-4662-8CB7-2DB25C373B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1536"/>
              <a:ext cx="624" cy="192"/>
              <a:chOff x="1248" y="1296"/>
              <a:chExt cx="624" cy="192"/>
            </a:xfrm>
          </p:grpSpPr>
          <p:sp>
            <p:nvSpPr>
              <p:cNvPr id="91275" name="Line 6">
                <a:extLst>
                  <a:ext uri="{FF2B5EF4-FFF2-40B4-BE49-F238E27FC236}">
                    <a16:creationId xmlns:a16="http://schemas.microsoft.com/office/drawing/2014/main" xmlns="" id="{4E50343C-CDCB-4D43-81AB-C0A89368D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6" name="Line 7">
                <a:extLst>
                  <a:ext uri="{FF2B5EF4-FFF2-40B4-BE49-F238E27FC236}">
                    <a16:creationId xmlns:a16="http://schemas.microsoft.com/office/drawing/2014/main" xmlns="" id="{97737852-FBA6-4441-80DD-C95E92DEC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7" name="Line 8">
                <a:extLst>
                  <a:ext uri="{FF2B5EF4-FFF2-40B4-BE49-F238E27FC236}">
                    <a16:creationId xmlns:a16="http://schemas.microsoft.com/office/drawing/2014/main" xmlns="" id="{E6ACF838-5BCF-4B97-9EB7-9CF46B0F7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3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8" name="Line 9">
                <a:extLst>
                  <a:ext uri="{FF2B5EF4-FFF2-40B4-BE49-F238E27FC236}">
                    <a16:creationId xmlns:a16="http://schemas.microsoft.com/office/drawing/2014/main" xmlns="" id="{5DBEBAC5-82AE-418B-87D1-EABADF2C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79" name="Line 10">
                <a:extLst>
                  <a:ext uri="{FF2B5EF4-FFF2-40B4-BE49-F238E27FC236}">
                    <a16:creationId xmlns:a16="http://schemas.microsoft.com/office/drawing/2014/main" xmlns="" id="{3B73569D-7039-4BFA-9BCE-E6F7EB428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84" name="Group 11">
              <a:extLst>
                <a:ext uri="{FF2B5EF4-FFF2-40B4-BE49-F238E27FC236}">
                  <a16:creationId xmlns:a16="http://schemas.microsoft.com/office/drawing/2014/main" xmlns="" id="{852F33D2-C8E9-4869-A092-30DF99DA7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1536"/>
              <a:ext cx="1160" cy="432"/>
              <a:chOff x="360" y="1536"/>
              <a:chExt cx="1160" cy="432"/>
            </a:xfrm>
          </p:grpSpPr>
          <p:grpSp>
            <p:nvGrpSpPr>
              <p:cNvPr id="91259" name="Group 12">
                <a:extLst>
                  <a:ext uri="{FF2B5EF4-FFF2-40B4-BE49-F238E27FC236}">
                    <a16:creationId xmlns:a16="http://schemas.microsoft.com/office/drawing/2014/main" xmlns="" id="{D0D860A4-6737-4FDD-B04C-430605AC68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" y="1536"/>
                <a:ext cx="912" cy="336"/>
                <a:chOff x="384" y="1296"/>
                <a:chExt cx="912" cy="336"/>
              </a:xfrm>
            </p:grpSpPr>
            <p:sp>
              <p:nvSpPr>
                <p:cNvPr id="91267" name="Line 13">
                  <a:extLst>
                    <a:ext uri="{FF2B5EF4-FFF2-40B4-BE49-F238E27FC236}">
                      <a16:creationId xmlns:a16="http://schemas.microsoft.com/office/drawing/2014/main" xmlns="" id="{B8533221-9347-4237-9B70-5E35B91E8A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68" name="Line 14">
                  <a:extLst>
                    <a:ext uri="{FF2B5EF4-FFF2-40B4-BE49-F238E27FC236}">
                      <a16:creationId xmlns:a16="http://schemas.microsoft.com/office/drawing/2014/main" xmlns="" id="{B4E74A8D-7FDE-4C21-BB2D-836404250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69" name="Line 15">
                  <a:extLst>
                    <a:ext uri="{FF2B5EF4-FFF2-40B4-BE49-F238E27FC236}">
                      <a16:creationId xmlns:a16="http://schemas.microsoft.com/office/drawing/2014/main" xmlns="" id="{70D51943-BC0E-4DF7-9726-C0658A8A0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70" name="Line 16">
                  <a:extLst>
                    <a:ext uri="{FF2B5EF4-FFF2-40B4-BE49-F238E27FC236}">
                      <a16:creationId xmlns:a16="http://schemas.microsoft.com/office/drawing/2014/main" xmlns="" id="{B86C9515-52E8-4C9C-8AA5-75C702B9A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71" name="Line 17">
                  <a:extLst>
                    <a:ext uri="{FF2B5EF4-FFF2-40B4-BE49-F238E27FC236}">
                      <a16:creationId xmlns:a16="http://schemas.microsoft.com/office/drawing/2014/main" xmlns="" id="{B5926459-B957-4FC6-A635-5849A2907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72" name="Line 18">
                  <a:extLst>
                    <a:ext uri="{FF2B5EF4-FFF2-40B4-BE49-F238E27FC236}">
                      <a16:creationId xmlns:a16="http://schemas.microsoft.com/office/drawing/2014/main" xmlns="" id="{71196647-05C6-4473-8BFE-87A8E0516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73" name="Line 19">
                  <a:extLst>
                    <a:ext uri="{FF2B5EF4-FFF2-40B4-BE49-F238E27FC236}">
                      <a16:creationId xmlns:a16="http://schemas.microsoft.com/office/drawing/2014/main" xmlns="" id="{BC06B9BC-6A53-4E8A-B6E1-EDA5ECD212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58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74" name="Line 20">
                  <a:extLst>
                    <a:ext uri="{FF2B5EF4-FFF2-40B4-BE49-F238E27FC236}">
                      <a16:creationId xmlns:a16="http://schemas.microsoft.com/office/drawing/2014/main" xmlns="" id="{C57DFBDE-72FC-410B-94FD-CFFBD11D55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60" name="Group 21">
                <a:extLst>
                  <a:ext uri="{FF2B5EF4-FFF2-40B4-BE49-F238E27FC236}">
                    <a16:creationId xmlns:a16="http://schemas.microsoft.com/office/drawing/2014/main" xmlns="" id="{1CF89B0E-F328-470B-85D5-E8F5A6EEFD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920"/>
                <a:ext cx="368" cy="48"/>
                <a:chOff x="1152" y="1920"/>
                <a:chExt cx="368" cy="48"/>
              </a:xfrm>
            </p:grpSpPr>
            <p:grpSp>
              <p:nvGrpSpPr>
                <p:cNvPr id="91261" name="Group 22">
                  <a:extLst>
                    <a:ext uri="{FF2B5EF4-FFF2-40B4-BE49-F238E27FC236}">
                      <a16:creationId xmlns:a16="http://schemas.microsoft.com/office/drawing/2014/main" xmlns="" id="{13B2AF57-BE2B-4D4E-9D06-53FF24A57E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1920"/>
                  <a:ext cx="284" cy="0"/>
                  <a:chOff x="1468" y="2016"/>
                  <a:chExt cx="284" cy="0"/>
                </a:xfrm>
              </p:grpSpPr>
              <p:sp>
                <p:nvSpPr>
                  <p:cNvPr id="91265" name="Line 23">
                    <a:extLst>
                      <a:ext uri="{FF2B5EF4-FFF2-40B4-BE49-F238E27FC236}">
                        <a16:creationId xmlns:a16="http://schemas.microsoft.com/office/drawing/2014/main" xmlns="" id="{D2942F84-3068-47E9-A0D6-7CA172A096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8" y="2016"/>
                    <a:ext cx="2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66" name="Line 24">
                    <a:extLst>
                      <a:ext uri="{FF2B5EF4-FFF2-40B4-BE49-F238E27FC236}">
                        <a16:creationId xmlns:a16="http://schemas.microsoft.com/office/drawing/2014/main" xmlns="" id="{FA7296C2-48E9-4059-8506-7C6FCAFE04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016"/>
                    <a:ext cx="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62" name="Group 25">
                  <a:extLst>
                    <a:ext uri="{FF2B5EF4-FFF2-40B4-BE49-F238E27FC236}">
                      <a16:creationId xmlns:a16="http://schemas.microsoft.com/office/drawing/2014/main" xmlns="" id="{D540DC15-7A5F-4C05-88DA-3B83F0E77F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1968"/>
                  <a:ext cx="272" cy="0"/>
                  <a:chOff x="1556" y="2208"/>
                  <a:chExt cx="272" cy="0"/>
                </a:xfrm>
              </p:grpSpPr>
              <p:sp>
                <p:nvSpPr>
                  <p:cNvPr id="91263" name="Line 26">
                    <a:extLst>
                      <a:ext uri="{FF2B5EF4-FFF2-40B4-BE49-F238E27FC236}">
                        <a16:creationId xmlns:a16="http://schemas.microsoft.com/office/drawing/2014/main" xmlns="" id="{15C3378C-231C-488E-879E-2B7533C576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6" y="2208"/>
                    <a:ext cx="1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64" name="Line 27">
                    <a:extLst>
                      <a:ext uri="{FF2B5EF4-FFF2-40B4-BE49-F238E27FC236}">
                        <a16:creationId xmlns:a16="http://schemas.microsoft.com/office/drawing/2014/main" xmlns="" id="{B2535743-9C54-4DAA-897C-D46E8835EC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208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1185" name="Group 28">
              <a:extLst>
                <a:ext uri="{FF2B5EF4-FFF2-40B4-BE49-F238E27FC236}">
                  <a16:creationId xmlns:a16="http://schemas.microsoft.com/office/drawing/2014/main" xmlns="" id="{44F07A72-F971-47F2-AB8C-84299F827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536"/>
              <a:ext cx="898" cy="288"/>
              <a:chOff x="1224" y="1536"/>
              <a:chExt cx="898" cy="288"/>
            </a:xfrm>
          </p:grpSpPr>
          <p:grpSp>
            <p:nvGrpSpPr>
              <p:cNvPr id="91248" name="Group 29">
                <a:extLst>
                  <a:ext uri="{FF2B5EF4-FFF2-40B4-BE49-F238E27FC236}">
                    <a16:creationId xmlns:a16="http://schemas.microsoft.com/office/drawing/2014/main" xmlns="" id="{AAF37C8A-5186-4A72-84DC-D040223C2D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4" y="1536"/>
                <a:ext cx="624" cy="192"/>
                <a:chOff x="1248" y="1296"/>
                <a:chExt cx="624" cy="192"/>
              </a:xfrm>
            </p:grpSpPr>
            <p:sp>
              <p:nvSpPr>
                <p:cNvPr id="91254" name="Line 30">
                  <a:extLst>
                    <a:ext uri="{FF2B5EF4-FFF2-40B4-BE49-F238E27FC236}">
                      <a16:creationId xmlns:a16="http://schemas.microsoft.com/office/drawing/2014/main" xmlns="" id="{C6CF31A6-0971-4A43-BDFD-569A6B91F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5" name="Line 31">
                  <a:extLst>
                    <a:ext uri="{FF2B5EF4-FFF2-40B4-BE49-F238E27FC236}">
                      <a16:creationId xmlns:a16="http://schemas.microsoft.com/office/drawing/2014/main" xmlns="" id="{86B0F1AC-3E64-4731-AE08-DCF4AFBF9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6" name="Line 32">
                  <a:extLst>
                    <a:ext uri="{FF2B5EF4-FFF2-40B4-BE49-F238E27FC236}">
                      <a16:creationId xmlns:a16="http://schemas.microsoft.com/office/drawing/2014/main" xmlns="" id="{697356A3-AA8A-4A56-8D92-DF6B03392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7" name="Line 33">
                  <a:extLst>
                    <a:ext uri="{FF2B5EF4-FFF2-40B4-BE49-F238E27FC236}">
                      <a16:creationId xmlns:a16="http://schemas.microsoft.com/office/drawing/2014/main" xmlns="" id="{BDA4ADD7-169E-4935-92D2-164D069692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8" name="Line 34">
                  <a:extLst>
                    <a:ext uri="{FF2B5EF4-FFF2-40B4-BE49-F238E27FC236}">
                      <a16:creationId xmlns:a16="http://schemas.microsoft.com/office/drawing/2014/main" xmlns="" id="{F854E5BF-1B3A-46AC-B4F5-54BB01C7E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49" name="Group 35">
                <a:extLst>
                  <a:ext uri="{FF2B5EF4-FFF2-40B4-BE49-F238E27FC236}">
                    <a16:creationId xmlns:a16="http://schemas.microsoft.com/office/drawing/2014/main" xmlns="" id="{BCB1C448-AB09-4F83-8E6A-0833B2DA2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776"/>
                <a:ext cx="394" cy="48"/>
                <a:chOff x="1728" y="1776"/>
                <a:chExt cx="394" cy="48"/>
              </a:xfrm>
            </p:grpSpPr>
            <p:sp>
              <p:nvSpPr>
                <p:cNvPr id="91250" name="Line 36">
                  <a:extLst>
                    <a:ext uri="{FF2B5EF4-FFF2-40B4-BE49-F238E27FC236}">
                      <a16:creationId xmlns:a16="http://schemas.microsoft.com/office/drawing/2014/main" xmlns="" id="{E6AD2E1F-2837-4BF4-B188-8CF99F4093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1" name="Line 37">
                  <a:extLst>
                    <a:ext uri="{FF2B5EF4-FFF2-40B4-BE49-F238E27FC236}">
                      <a16:creationId xmlns:a16="http://schemas.microsoft.com/office/drawing/2014/main" xmlns="" id="{2317A354-3E44-49C2-A18D-BFEE092C2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9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2" name="Line 38">
                  <a:extLst>
                    <a:ext uri="{FF2B5EF4-FFF2-40B4-BE49-F238E27FC236}">
                      <a16:creationId xmlns:a16="http://schemas.microsoft.com/office/drawing/2014/main" xmlns="" id="{1754E442-81D7-4600-ADD5-6B4C21D6D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9" y="1776"/>
                  <a:ext cx="1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3" name="Line 39">
                  <a:extLst>
                    <a:ext uri="{FF2B5EF4-FFF2-40B4-BE49-F238E27FC236}">
                      <a16:creationId xmlns:a16="http://schemas.microsoft.com/office/drawing/2014/main" xmlns="" id="{F655B355-417B-4694-91F4-324A1E81C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9" y="1824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86" name="Group 40">
              <a:extLst>
                <a:ext uri="{FF2B5EF4-FFF2-40B4-BE49-F238E27FC236}">
                  <a16:creationId xmlns:a16="http://schemas.microsoft.com/office/drawing/2014/main" xmlns="" id="{C2FA952D-286E-45AC-AAF2-89B49C75B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1536"/>
              <a:ext cx="768" cy="192"/>
              <a:chOff x="1848" y="1536"/>
              <a:chExt cx="768" cy="192"/>
            </a:xfrm>
          </p:grpSpPr>
          <p:grpSp>
            <p:nvGrpSpPr>
              <p:cNvPr id="91239" name="Group 41">
                <a:extLst>
                  <a:ext uri="{FF2B5EF4-FFF2-40B4-BE49-F238E27FC236}">
                    <a16:creationId xmlns:a16="http://schemas.microsoft.com/office/drawing/2014/main" xmlns="" id="{9BD98C8E-177D-4687-89F6-AD4F97ADB0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1536"/>
                <a:ext cx="432" cy="96"/>
                <a:chOff x="1872" y="1296"/>
                <a:chExt cx="432" cy="96"/>
              </a:xfrm>
            </p:grpSpPr>
            <p:sp>
              <p:nvSpPr>
                <p:cNvPr id="91245" name="Line 42">
                  <a:extLst>
                    <a:ext uri="{FF2B5EF4-FFF2-40B4-BE49-F238E27FC236}">
                      <a16:creationId xmlns:a16="http://schemas.microsoft.com/office/drawing/2014/main" xmlns="" id="{542D457A-851D-4357-9D8C-1349D4593E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6" name="Line 43">
                  <a:extLst>
                    <a:ext uri="{FF2B5EF4-FFF2-40B4-BE49-F238E27FC236}">
                      <a16:creationId xmlns:a16="http://schemas.microsoft.com/office/drawing/2014/main" xmlns="" id="{B485A819-B802-45CB-8D85-C61781507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7" name="Line 44">
                  <a:extLst>
                    <a:ext uri="{FF2B5EF4-FFF2-40B4-BE49-F238E27FC236}">
                      <a16:creationId xmlns:a16="http://schemas.microsoft.com/office/drawing/2014/main" xmlns="" id="{40CA197F-FC22-4EED-8CCC-17486871F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40" name="Group 45">
                <a:extLst>
                  <a:ext uri="{FF2B5EF4-FFF2-40B4-BE49-F238E27FC236}">
                    <a16:creationId xmlns:a16="http://schemas.microsoft.com/office/drawing/2014/main" xmlns="" id="{F4AC71CF-D96F-4042-98C3-D220BAF33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1680"/>
                <a:ext cx="456" cy="48"/>
                <a:chOff x="2160" y="1680"/>
                <a:chExt cx="456" cy="48"/>
              </a:xfrm>
            </p:grpSpPr>
            <p:sp>
              <p:nvSpPr>
                <p:cNvPr id="91241" name="Line 46">
                  <a:extLst>
                    <a:ext uri="{FF2B5EF4-FFF2-40B4-BE49-F238E27FC236}">
                      <a16:creationId xmlns:a16="http://schemas.microsoft.com/office/drawing/2014/main" xmlns="" id="{2B2AB26C-B224-4C38-AA1C-8466BBEE0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1728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2" name="Line 47">
                  <a:extLst>
                    <a:ext uri="{FF2B5EF4-FFF2-40B4-BE49-F238E27FC236}">
                      <a16:creationId xmlns:a16="http://schemas.microsoft.com/office/drawing/2014/main" xmlns="" id="{27EDBEC7-B937-45F6-A719-DDCB88A6EA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16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3" name="Line 48">
                  <a:extLst>
                    <a:ext uri="{FF2B5EF4-FFF2-40B4-BE49-F238E27FC236}">
                      <a16:creationId xmlns:a16="http://schemas.microsoft.com/office/drawing/2014/main" xmlns="" id="{A6F531D0-2E6A-4060-9D07-B6B06AEB8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4" name="Line 49">
                  <a:extLst>
                    <a:ext uri="{FF2B5EF4-FFF2-40B4-BE49-F238E27FC236}">
                      <a16:creationId xmlns:a16="http://schemas.microsoft.com/office/drawing/2014/main" xmlns="" id="{EF9A1837-EC68-44D0-BB9F-B3CDA6240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8" y="1728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87" name="Group 50">
              <a:extLst>
                <a:ext uri="{FF2B5EF4-FFF2-40B4-BE49-F238E27FC236}">
                  <a16:creationId xmlns:a16="http://schemas.microsoft.com/office/drawing/2014/main" xmlns="" id="{157C7492-B98B-4382-B126-5749FF3A0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1536"/>
              <a:ext cx="696" cy="192"/>
              <a:chOff x="2328" y="1536"/>
              <a:chExt cx="696" cy="192"/>
            </a:xfrm>
          </p:grpSpPr>
          <p:grpSp>
            <p:nvGrpSpPr>
              <p:cNvPr id="91230" name="Group 51">
                <a:extLst>
                  <a:ext uri="{FF2B5EF4-FFF2-40B4-BE49-F238E27FC236}">
                    <a16:creationId xmlns:a16="http://schemas.microsoft.com/office/drawing/2014/main" xmlns="" id="{30C34742-E764-49A0-B22F-8C75BD319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1536"/>
                <a:ext cx="432" cy="96"/>
                <a:chOff x="2352" y="1296"/>
                <a:chExt cx="432" cy="96"/>
              </a:xfrm>
            </p:grpSpPr>
            <p:sp>
              <p:nvSpPr>
                <p:cNvPr id="91236" name="Line 52">
                  <a:extLst>
                    <a:ext uri="{FF2B5EF4-FFF2-40B4-BE49-F238E27FC236}">
                      <a16:creationId xmlns:a16="http://schemas.microsoft.com/office/drawing/2014/main" xmlns="" id="{376A235F-0F3D-45D6-B631-BFBD73405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7" name="Line 53">
                  <a:extLst>
                    <a:ext uri="{FF2B5EF4-FFF2-40B4-BE49-F238E27FC236}">
                      <a16:creationId xmlns:a16="http://schemas.microsoft.com/office/drawing/2014/main" xmlns="" id="{647C29EA-1AA6-43F3-95D3-9B6542B53F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8" name="Line 54">
                  <a:extLst>
                    <a:ext uri="{FF2B5EF4-FFF2-40B4-BE49-F238E27FC236}">
                      <a16:creationId xmlns:a16="http://schemas.microsoft.com/office/drawing/2014/main" xmlns="" id="{CD73F0D8-5DC6-4320-819D-54F9FEC07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31" name="Group 55">
                <a:extLst>
                  <a:ext uri="{FF2B5EF4-FFF2-40B4-BE49-F238E27FC236}">
                    <a16:creationId xmlns:a16="http://schemas.microsoft.com/office/drawing/2014/main" xmlns="" id="{792C5D08-FA51-4B65-A4A2-818D842054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680"/>
                <a:ext cx="384" cy="48"/>
                <a:chOff x="2640" y="1680"/>
                <a:chExt cx="420" cy="48"/>
              </a:xfrm>
            </p:grpSpPr>
            <p:sp>
              <p:nvSpPr>
                <p:cNvPr id="91232" name="Line 56">
                  <a:extLst>
                    <a:ext uri="{FF2B5EF4-FFF2-40B4-BE49-F238E27FC236}">
                      <a16:creationId xmlns:a16="http://schemas.microsoft.com/office/drawing/2014/main" xmlns="" id="{545FA51D-7A32-4738-A936-EA5D096CE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728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3" name="Line 57">
                  <a:extLst>
                    <a:ext uri="{FF2B5EF4-FFF2-40B4-BE49-F238E27FC236}">
                      <a16:creationId xmlns:a16="http://schemas.microsoft.com/office/drawing/2014/main" xmlns="" id="{54B7C305-113E-4831-8946-7D17942F5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4" name="Line 58">
                  <a:extLst>
                    <a:ext uri="{FF2B5EF4-FFF2-40B4-BE49-F238E27FC236}">
                      <a16:creationId xmlns:a16="http://schemas.microsoft.com/office/drawing/2014/main" xmlns="" id="{DB2AF44B-AB03-4AF6-BAB9-F78DEEA63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4" y="1680"/>
                  <a:ext cx="276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35" name="Line 59">
                  <a:extLst>
                    <a:ext uri="{FF2B5EF4-FFF2-40B4-BE49-F238E27FC236}">
                      <a16:creationId xmlns:a16="http://schemas.microsoft.com/office/drawing/2014/main" xmlns="" id="{4573889A-736C-4AE2-911D-9357396DA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4" y="1728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88" name="Group 60">
              <a:extLst>
                <a:ext uri="{FF2B5EF4-FFF2-40B4-BE49-F238E27FC236}">
                  <a16:creationId xmlns:a16="http://schemas.microsoft.com/office/drawing/2014/main" xmlns="" id="{C4C65E36-1FB0-48EA-B1D9-7649077E5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" y="1536"/>
              <a:ext cx="632" cy="240"/>
              <a:chOff x="2760" y="1536"/>
              <a:chExt cx="632" cy="240"/>
            </a:xfrm>
          </p:grpSpPr>
          <p:grpSp>
            <p:nvGrpSpPr>
              <p:cNvPr id="91221" name="Group 61">
                <a:extLst>
                  <a:ext uri="{FF2B5EF4-FFF2-40B4-BE49-F238E27FC236}">
                    <a16:creationId xmlns:a16="http://schemas.microsoft.com/office/drawing/2014/main" xmlns="" id="{16E89705-C73A-4E2D-9CA0-6ED88545F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0" y="1536"/>
                <a:ext cx="432" cy="96"/>
                <a:chOff x="2352" y="1296"/>
                <a:chExt cx="432" cy="96"/>
              </a:xfrm>
            </p:grpSpPr>
            <p:sp>
              <p:nvSpPr>
                <p:cNvPr id="91227" name="Line 62">
                  <a:extLst>
                    <a:ext uri="{FF2B5EF4-FFF2-40B4-BE49-F238E27FC236}">
                      <a16:creationId xmlns:a16="http://schemas.microsoft.com/office/drawing/2014/main" xmlns="" id="{A1324114-B2F7-4DFE-A2DD-433715DBD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8" name="Line 63">
                  <a:extLst>
                    <a:ext uri="{FF2B5EF4-FFF2-40B4-BE49-F238E27FC236}">
                      <a16:creationId xmlns:a16="http://schemas.microsoft.com/office/drawing/2014/main" xmlns="" id="{D8071FC5-4FA7-4CFE-86CD-920F7934C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9" name="Line 64">
                  <a:extLst>
                    <a:ext uri="{FF2B5EF4-FFF2-40B4-BE49-F238E27FC236}">
                      <a16:creationId xmlns:a16="http://schemas.microsoft.com/office/drawing/2014/main" xmlns="" id="{F6CE8D7C-795B-45EE-BD2D-B92F13BF8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22" name="Group 65">
                <a:extLst>
                  <a:ext uri="{FF2B5EF4-FFF2-40B4-BE49-F238E27FC236}">
                    <a16:creationId xmlns:a16="http://schemas.microsoft.com/office/drawing/2014/main" xmlns="" id="{A2DF4321-B467-4C29-ADE8-F1A902ACB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728"/>
                <a:ext cx="368" cy="48"/>
                <a:chOff x="3072" y="1680"/>
                <a:chExt cx="368" cy="48"/>
              </a:xfrm>
            </p:grpSpPr>
            <p:sp>
              <p:nvSpPr>
                <p:cNvPr id="91223" name="Line 66">
                  <a:extLst>
                    <a:ext uri="{FF2B5EF4-FFF2-40B4-BE49-F238E27FC236}">
                      <a16:creationId xmlns:a16="http://schemas.microsoft.com/office/drawing/2014/main" xmlns="" id="{23F3AEA9-4669-4D9E-9CFC-E205F610D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212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4" name="Line 67">
                  <a:extLst>
                    <a:ext uri="{FF2B5EF4-FFF2-40B4-BE49-F238E27FC236}">
                      <a16:creationId xmlns:a16="http://schemas.microsoft.com/office/drawing/2014/main" xmlns="" id="{CFEF6D13-7204-4FCA-AB6E-B9668D53F1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5" y="168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5" name="Line 68">
                  <a:extLst>
                    <a:ext uri="{FF2B5EF4-FFF2-40B4-BE49-F238E27FC236}">
                      <a16:creationId xmlns:a16="http://schemas.microsoft.com/office/drawing/2014/main" xmlns="" id="{800BB804-3D39-400F-A742-8442429E9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124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6" name="Line 69">
                  <a:extLst>
                    <a:ext uri="{FF2B5EF4-FFF2-40B4-BE49-F238E27FC236}">
                      <a16:creationId xmlns:a16="http://schemas.microsoft.com/office/drawing/2014/main" xmlns="" id="{65A962BE-1DD3-4D7E-A8AA-8BB0AABEFA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3" y="1728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89" name="Group 70">
              <a:extLst>
                <a:ext uri="{FF2B5EF4-FFF2-40B4-BE49-F238E27FC236}">
                  <a16:creationId xmlns:a16="http://schemas.microsoft.com/office/drawing/2014/main" xmlns="" id="{F250937E-9DF4-4A2D-AC7D-9E0DAABD0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536"/>
              <a:ext cx="936" cy="288"/>
              <a:chOff x="3240" y="1536"/>
              <a:chExt cx="936" cy="288"/>
            </a:xfrm>
          </p:grpSpPr>
          <p:grpSp>
            <p:nvGrpSpPr>
              <p:cNvPr id="91210" name="Group 71">
                <a:extLst>
                  <a:ext uri="{FF2B5EF4-FFF2-40B4-BE49-F238E27FC236}">
                    <a16:creationId xmlns:a16="http://schemas.microsoft.com/office/drawing/2014/main" xmlns="" id="{DFC4B6FD-94FE-4D3B-B1CB-7F648D6D9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0" y="1536"/>
                <a:ext cx="624" cy="192"/>
                <a:chOff x="1248" y="1296"/>
                <a:chExt cx="624" cy="192"/>
              </a:xfrm>
            </p:grpSpPr>
            <p:sp>
              <p:nvSpPr>
                <p:cNvPr id="91216" name="Line 72">
                  <a:extLst>
                    <a:ext uri="{FF2B5EF4-FFF2-40B4-BE49-F238E27FC236}">
                      <a16:creationId xmlns:a16="http://schemas.microsoft.com/office/drawing/2014/main" xmlns="" id="{36CD8A02-0CC9-4713-B68B-1741B57DEB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7" name="Line 73">
                  <a:extLst>
                    <a:ext uri="{FF2B5EF4-FFF2-40B4-BE49-F238E27FC236}">
                      <a16:creationId xmlns:a16="http://schemas.microsoft.com/office/drawing/2014/main" xmlns="" id="{A576B51C-2D8C-43E9-99F4-DDA847D8EB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8" name="Line 74">
                  <a:extLst>
                    <a:ext uri="{FF2B5EF4-FFF2-40B4-BE49-F238E27FC236}">
                      <a16:creationId xmlns:a16="http://schemas.microsoft.com/office/drawing/2014/main" xmlns="" id="{55643FD9-BC95-42CA-BFB6-EA8C3A7D0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9" name="Line 75">
                  <a:extLst>
                    <a:ext uri="{FF2B5EF4-FFF2-40B4-BE49-F238E27FC236}">
                      <a16:creationId xmlns:a16="http://schemas.microsoft.com/office/drawing/2014/main" xmlns="" id="{8095B9EC-8AE0-4954-BC70-DA08FDEFF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0" name="Line 76">
                  <a:extLst>
                    <a:ext uri="{FF2B5EF4-FFF2-40B4-BE49-F238E27FC236}">
                      <a16:creationId xmlns:a16="http://schemas.microsoft.com/office/drawing/2014/main" xmlns="" id="{1C124C83-5DEB-4C6D-B5ED-7A6299522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11" name="Group 77">
                <a:extLst>
                  <a:ext uri="{FF2B5EF4-FFF2-40B4-BE49-F238E27FC236}">
                    <a16:creationId xmlns:a16="http://schemas.microsoft.com/office/drawing/2014/main" xmlns="" id="{C4035293-0B37-4B94-86A4-6C4F01B5A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1776"/>
                <a:ext cx="394" cy="48"/>
                <a:chOff x="3782" y="1776"/>
                <a:chExt cx="394" cy="48"/>
              </a:xfrm>
            </p:grpSpPr>
            <p:sp>
              <p:nvSpPr>
                <p:cNvPr id="91212" name="Line 78">
                  <a:extLst>
                    <a:ext uri="{FF2B5EF4-FFF2-40B4-BE49-F238E27FC236}">
                      <a16:creationId xmlns:a16="http://schemas.microsoft.com/office/drawing/2014/main" xmlns="" id="{C89F7582-36B7-4022-A659-4FB9766D63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2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3" name="Line 79">
                  <a:extLst>
                    <a:ext uri="{FF2B5EF4-FFF2-40B4-BE49-F238E27FC236}">
                      <a16:creationId xmlns:a16="http://schemas.microsoft.com/office/drawing/2014/main" xmlns="" id="{D0540F3F-771B-450E-AD03-0A82F8AC60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3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4" name="Line 80">
                  <a:extLst>
                    <a:ext uri="{FF2B5EF4-FFF2-40B4-BE49-F238E27FC236}">
                      <a16:creationId xmlns:a16="http://schemas.microsoft.com/office/drawing/2014/main" xmlns="" id="{BC4BA27D-925E-4336-A475-935DF8C94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3" y="177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5" name="Line 81">
                  <a:extLst>
                    <a:ext uri="{FF2B5EF4-FFF2-40B4-BE49-F238E27FC236}">
                      <a16:creationId xmlns:a16="http://schemas.microsoft.com/office/drawing/2014/main" xmlns="" id="{969B6BA0-54CE-46BF-8A13-0B7AD229C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3" y="1824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90" name="Group 82">
              <a:extLst>
                <a:ext uri="{FF2B5EF4-FFF2-40B4-BE49-F238E27FC236}">
                  <a16:creationId xmlns:a16="http://schemas.microsoft.com/office/drawing/2014/main" xmlns="" id="{0E69EB2C-6EAB-4B3A-9ED6-83717CD5C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1536"/>
              <a:ext cx="744" cy="192"/>
              <a:chOff x="3816" y="1536"/>
              <a:chExt cx="744" cy="192"/>
            </a:xfrm>
          </p:grpSpPr>
          <p:grpSp>
            <p:nvGrpSpPr>
              <p:cNvPr id="91201" name="Group 83">
                <a:extLst>
                  <a:ext uri="{FF2B5EF4-FFF2-40B4-BE49-F238E27FC236}">
                    <a16:creationId xmlns:a16="http://schemas.microsoft.com/office/drawing/2014/main" xmlns="" id="{D8D246BE-44C3-4B4F-9014-8A1ACDC7F2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" y="1536"/>
                <a:ext cx="432" cy="96"/>
                <a:chOff x="3840" y="1296"/>
                <a:chExt cx="432" cy="96"/>
              </a:xfrm>
            </p:grpSpPr>
            <p:sp>
              <p:nvSpPr>
                <p:cNvPr id="91207" name="Line 84">
                  <a:extLst>
                    <a:ext uri="{FF2B5EF4-FFF2-40B4-BE49-F238E27FC236}">
                      <a16:creationId xmlns:a16="http://schemas.microsoft.com/office/drawing/2014/main" xmlns="" id="{AEC44759-D86F-4DC5-B6F9-91F1D30D31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8" name="Line 85">
                  <a:extLst>
                    <a:ext uri="{FF2B5EF4-FFF2-40B4-BE49-F238E27FC236}">
                      <a16:creationId xmlns:a16="http://schemas.microsoft.com/office/drawing/2014/main" xmlns="" id="{EF69F49F-0D26-43D6-A4ED-399867BC5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9" name="Line 86">
                  <a:extLst>
                    <a:ext uri="{FF2B5EF4-FFF2-40B4-BE49-F238E27FC236}">
                      <a16:creationId xmlns:a16="http://schemas.microsoft.com/office/drawing/2014/main" xmlns="" id="{141D7B4A-3DF8-44A5-9714-ABBA6CE62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202" name="Group 87">
                <a:extLst>
                  <a:ext uri="{FF2B5EF4-FFF2-40B4-BE49-F238E27FC236}">
                    <a16:creationId xmlns:a16="http://schemas.microsoft.com/office/drawing/2014/main" xmlns="" id="{977D260C-6BA2-4A0C-B667-352CEB1BB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1680"/>
                <a:ext cx="384" cy="48"/>
                <a:chOff x="4176" y="1680"/>
                <a:chExt cx="384" cy="48"/>
              </a:xfrm>
            </p:grpSpPr>
            <p:sp>
              <p:nvSpPr>
                <p:cNvPr id="91203" name="Line 88">
                  <a:extLst>
                    <a:ext uri="{FF2B5EF4-FFF2-40B4-BE49-F238E27FC236}">
                      <a16:creationId xmlns:a16="http://schemas.microsoft.com/office/drawing/2014/main" xmlns="" id="{0D69F0C1-5F61-4024-B87D-791ED9250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1680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4" name="Line 89">
                  <a:extLst>
                    <a:ext uri="{FF2B5EF4-FFF2-40B4-BE49-F238E27FC236}">
                      <a16:creationId xmlns:a16="http://schemas.microsoft.com/office/drawing/2014/main" xmlns="" id="{38D7DEA9-8DEE-4FC5-A2F9-3D239CCBCF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7" y="1728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5" name="Line 90">
                  <a:extLst>
                    <a:ext uri="{FF2B5EF4-FFF2-40B4-BE49-F238E27FC236}">
                      <a16:creationId xmlns:a16="http://schemas.microsoft.com/office/drawing/2014/main" xmlns="" id="{F1D32D42-C6DD-4143-8413-5F7B255E72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7" y="1680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6" name="Line 91">
                  <a:extLst>
                    <a:ext uri="{FF2B5EF4-FFF2-40B4-BE49-F238E27FC236}">
                      <a16:creationId xmlns:a16="http://schemas.microsoft.com/office/drawing/2014/main" xmlns="" id="{AEBCC64D-A5B8-4E23-93C0-21C137907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7" y="1728"/>
                  <a:ext cx="223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1191" name="Group 92">
              <a:extLst>
                <a:ext uri="{FF2B5EF4-FFF2-40B4-BE49-F238E27FC236}">
                  <a16:creationId xmlns:a16="http://schemas.microsoft.com/office/drawing/2014/main" xmlns="" id="{CFDCD14E-E47F-4007-8EDB-131169B61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6" y="1536"/>
              <a:ext cx="696" cy="288"/>
              <a:chOff x="4296" y="1536"/>
              <a:chExt cx="696" cy="288"/>
            </a:xfrm>
          </p:grpSpPr>
          <p:grpSp>
            <p:nvGrpSpPr>
              <p:cNvPr id="91192" name="Group 93">
                <a:extLst>
                  <a:ext uri="{FF2B5EF4-FFF2-40B4-BE49-F238E27FC236}">
                    <a16:creationId xmlns:a16="http://schemas.microsoft.com/office/drawing/2014/main" xmlns="" id="{023DEAD9-49B6-4AAE-9626-8172BC6AE9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6" y="1536"/>
                <a:ext cx="432" cy="96"/>
                <a:chOff x="3840" y="1296"/>
                <a:chExt cx="432" cy="96"/>
              </a:xfrm>
            </p:grpSpPr>
            <p:sp>
              <p:nvSpPr>
                <p:cNvPr id="91198" name="Line 94">
                  <a:extLst>
                    <a:ext uri="{FF2B5EF4-FFF2-40B4-BE49-F238E27FC236}">
                      <a16:creationId xmlns:a16="http://schemas.microsoft.com/office/drawing/2014/main" xmlns="" id="{EE23696D-C863-41FE-B588-E80DD30888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9" name="Line 95">
                  <a:extLst>
                    <a:ext uri="{FF2B5EF4-FFF2-40B4-BE49-F238E27FC236}">
                      <a16:creationId xmlns:a16="http://schemas.microsoft.com/office/drawing/2014/main" xmlns="" id="{25165919-21F5-4AC8-A7DF-C769205A8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00" name="Line 96">
                  <a:extLst>
                    <a:ext uri="{FF2B5EF4-FFF2-40B4-BE49-F238E27FC236}">
                      <a16:creationId xmlns:a16="http://schemas.microsoft.com/office/drawing/2014/main" xmlns="" id="{7C7A8483-8227-491B-963A-E4BF140C0A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193" name="Group 97">
                <a:extLst>
                  <a:ext uri="{FF2B5EF4-FFF2-40B4-BE49-F238E27FC236}">
                    <a16:creationId xmlns:a16="http://schemas.microsoft.com/office/drawing/2014/main" xmlns="" id="{E3613088-FC85-4396-A5BB-CA5B80D42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776"/>
                <a:ext cx="384" cy="48"/>
                <a:chOff x="4608" y="1776"/>
                <a:chExt cx="384" cy="48"/>
              </a:xfrm>
            </p:grpSpPr>
            <p:sp>
              <p:nvSpPr>
                <p:cNvPr id="91194" name="Line 98">
                  <a:extLst>
                    <a:ext uri="{FF2B5EF4-FFF2-40B4-BE49-F238E27FC236}">
                      <a16:creationId xmlns:a16="http://schemas.microsoft.com/office/drawing/2014/main" xmlns="" id="{B5F39832-09FA-4A6F-84BC-C180E8D8A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5" name="Line 99">
                  <a:extLst>
                    <a:ext uri="{FF2B5EF4-FFF2-40B4-BE49-F238E27FC236}">
                      <a16:creationId xmlns:a16="http://schemas.microsoft.com/office/drawing/2014/main" xmlns="" id="{7319A603-E53A-4174-9B16-09A88604A4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9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6" name="Line 100">
                  <a:extLst>
                    <a:ext uri="{FF2B5EF4-FFF2-40B4-BE49-F238E27FC236}">
                      <a16:creationId xmlns:a16="http://schemas.microsoft.com/office/drawing/2014/main" xmlns="" id="{6DFD4F4F-E00E-400B-B0F5-86EC3CAAFC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9" y="177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97" name="Line 101">
                  <a:extLst>
                    <a:ext uri="{FF2B5EF4-FFF2-40B4-BE49-F238E27FC236}">
                      <a16:creationId xmlns:a16="http://schemas.microsoft.com/office/drawing/2014/main" xmlns="" id="{D90EFE4C-4050-4B99-A028-D28FE29F44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9" y="1824"/>
                  <a:ext cx="223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1141" name="Group 102">
            <a:extLst>
              <a:ext uri="{FF2B5EF4-FFF2-40B4-BE49-F238E27FC236}">
                <a16:creationId xmlns:a16="http://schemas.microsoft.com/office/drawing/2014/main" xmlns="" id="{9B911C6C-B971-4BC3-9287-94A26C3F08CE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3886200"/>
            <a:ext cx="8077200" cy="304800"/>
            <a:chOff x="288" y="1056"/>
            <a:chExt cx="5088" cy="192"/>
          </a:xfrm>
        </p:grpSpPr>
        <p:grpSp>
          <p:nvGrpSpPr>
            <p:cNvPr id="91142" name="Group 103">
              <a:extLst>
                <a:ext uri="{FF2B5EF4-FFF2-40B4-BE49-F238E27FC236}">
                  <a16:creationId xmlns:a16="http://schemas.microsoft.com/office/drawing/2014/main" xmlns="" id="{912E3D36-5E61-4C67-8E28-E55987D41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56"/>
              <a:ext cx="360" cy="192"/>
              <a:chOff x="2256" y="912"/>
              <a:chExt cx="360" cy="192"/>
            </a:xfrm>
          </p:grpSpPr>
          <p:sp>
            <p:nvSpPr>
              <p:cNvPr id="91180" name="Line 104">
                <a:extLst>
                  <a:ext uri="{FF2B5EF4-FFF2-40B4-BE49-F238E27FC236}">
                    <a16:creationId xmlns:a16="http://schemas.microsoft.com/office/drawing/2014/main" xmlns="" id="{B421BAA0-F601-4923-BA4E-2B3764DE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0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1" name="Line 105">
                <a:extLst>
                  <a:ext uri="{FF2B5EF4-FFF2-40B4-BE49-F238E27FC236}">
                    <a16:creationId xmlns:a16="http://schemas.microsoft.com/office/drawing/2014/main" xmlns="" id="{AD3A570E-1F37-4747-97FB-2ECF0DF5B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2" name="Line 106">
                <a:extLst>
                  <a:ext uri="{FF2B5EF4-FFF2-40B4-BE49-F238E27FC236}">
                    <a16:creationId xmlns:a16="http://schemas.microsoft.com/office/drawing/2014/main" xmlns="" id="{B48B6642-BB0C-49CA-BAEA-DB72A6FC7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3" name="Group 107">
              <a:extLst>
                <a:ext uri="{FF2B5EF4-FFF2-40B4-BE49-F238E27FC236}">
                  <a16:creationId xmlns:a16="http://schemas.microsoft.com/office/drawing/2014/main" xmlns="" id="{3976EB37-3D0E-40E3-887E-11B4AE816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056"/>
              <a:ext cx="912" cy="192"/>
              <a:chOff x="288" y="672"/>
              <a:chExt cx="912" cy="192"/>
            </a:xfrm>
          </p:grpSpPr>
          <p:sp>
            <p:nvSpPr>
              <p:cNvPr id="91177" name="Line 108">
                <a:extLst>
                  <a:ext uri="{FF2B5EF4-FFF2-40B4-BE49-F238E27FC236}">
                    <a16:creationId xmlns:a16="http://schemas.microsoft.com/office/drawing/2014/main" xmlns="" id="{E4403C9D-8928-40D4-A5DF-A117E7203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8" name="Line 109">
                <a:extLst>
                  <a:ext uri="{FF2B5EF4-FFF2-40B4-BE49-F238E27FC236}">
                    <a16:creationId xmlns:a16="http://schemas.microsoft.com/office/drawing/2014/main" xmlns="" id="{EB4C0D22-8644-40C6-900E-3E2DA93EB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9" name="Line 110">
                <a:extLst>
                  <a:ext uri="{FF2B5EF4-FFF2-40B4-BE49-F238E27FC236}">
                    <a16:creationId xmlns:a16="http://schemas.microsoft.com/office/drawing/2014/main" xmlns="" id="{E95CA9C6-5DA0-47FF-8DE1-6E99813C2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4" name="Group 111">
              <a:extLst>
                <a:ext uri="{FF2B5EF4-FFF2-40B4-BE49-F238E27FC236}">
                  <a16:creationId xmlns:a16="http://schemas.microsoft.com/office/drawing/2014/main" xmlns="" id="{10F58B05-D840-43B7-82DA-49381537E5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056"/>
              <a:ext cx="624" cy="192"/>
              <a:chOff x="1200" y="912"/>
              <a:chExt cx="720" cy="192"/>
            </a:xfrm>
          </p:grpSpPr>
          <p:sp>
            <p:nvSpPr>
              <p:cNvPr id="91172" name="Line 112">
                <a:extLst>
                  <a:ext uri="{FF2B5EF4-FFF2-40B4-BE49-F238E27FC236}">
                    <a16:creationId xmlns:a16="http://schemas.microsoft.com/office/drawing/2014/main" xmlns="" id="{E214CDAC-07FF-407A-82C1-12D0FCBA6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1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3" name="Line 113">
                <a:extLst>
                  <a:ext uri="{FF2B5EF4-FFF2-40B4-BE49-F238E27FC236}">
                    <a16:creationId xmlns:a16="http://schemas.microsoft.com/office/drawing/2014/main" xmlns="" id="{FD78ADF0-6EC4-414A-826F-A2AAC165E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4" name="Line 114">
                <a:extLst>
                  <a:ext uri="{FF2B5EF4-FFF2-40B4-BE49-F238E27FC236}">
                    <a16:creationId xmlns:a16="http://schemas.microsoft.com/office/drawing/2014/main" xmlns="" id="{864C932A-0541-40C0-9D3E-C9EB3AD25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00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5" name="Line 115">
                <a:extLst>
                  <a:ext uri="{FF2B5EF4-FFF2-40B4-BE49-F238E27FC236}">
                    <a16:creationId xmlns:a16="http://schemas.microsoft.com/office/drawing/2014/main" xmlns="" id="{82FAFB22-393E-45EB-BAD9-0B356C091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6" name="Line 116">
                <a:extLst>
                  <a:ext uri="{FF2B5EF4-FFF2-40B4-BE49-F238E27FC236}">
                    <a16:creationId xmlns:a16="http://schemas.microsoft.com/office/drawing/2014/main" xmlns="" id="{457BEB7B-7E30-41E7-9CA3-F27BBCAB6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5" name="Group 117">
              <a:extLst>
                <a:ext uri="{FF2B5EF4-FFF2-40B4-BE49-F238E27FC236}">
                  <a16:creationId xmlns:a16="http://schemas.microsoft.com/office/drawing/2014/main" xmlns="" id="{348AA365-F284-4932-BC5A-C517FB0B8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056"/>
              <a:ext cx="432" cy="192"/>
              <a:chOff x="1920" y="672"/>
              <a:chExt cx="576" cy="192"/>
            </a:xfrm>
          </p:grpSpPr>
          <p:sp>
            <p:nvSpPr>
              <p:cNvPr id="91168" name="Line 118">
                <a:extLst>
                  <a:ext uri="{FF2B5EF4-FFF2-40B4-BE49-F238E27FC236}">
                    <a16:creationId xmlns:a16="http://schemas.microsoft.com/office/drawing/2014/main" xmlns="" id="{45B84A5F-1E31-46C3-8478-FD70A0B8C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9" name="Line 119">
                <a:extLst>
                  <a:ext uri="{FF2B5EF4-FFF2-40B4-BE49-F238E27FC236}">
                    <a16:creationId xmlns:a16="http://schemas.microsoft.com/office/drawing/2014/main" xmlns="" id="{8A30C11C-65E0-4A9D-8545-DA0D7C991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0" name="Line 120">
                <a:extLst>
                  <a:ext uri="{FF2B5EF4-FFF2-40B4-BE49-F238E27FC236}">
                    <a16:creationId xmlns:a16="http://schemas.microsoft.com/office/drawing/2014/main" xmlns="" id="{5AD30740-22FC-47FC-88BC-29BEFD6ED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71" name="Line 121">
                <a:extLst>
                  <a:ext uri="{FF2B5EF4-FFF2-40B4-BE49-F238E27FC236}">
                    <a16:creationId xmlns:a16="http://schemas.microsoft.com/office/drawing/2014/main" xmlns="" id="{30E16B49-4140-4442-90EE-D6D3D9BD4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6" name="Group 122">
              <a:extLst>
                <a:ext uri="{FF2B5EF4-FFF2-40B4-BE49-F238E27FC236}">
                  <a16:creationId xmlns:a16="http://schemas.microsoft.com/office/drawing/2014/main" xmlns="" id="{5BB022F8-4C6A-4CE1-A239-0149452D2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56"/>
              <a:ext cx="720" cy="192"/>
              <a:chOff x="2496" y="912"/>
              <a:chExt cx="720" cy="192"/>
            </a:xfrm>
          </p:grpSpPr>
          <p:sp>
            <p:nvSpPr>
              <p:cNvPr id="91164" name="Line 123">
                <a:extLst>
                  <a:ext uri="{FF2B5EF4-FFF2-40B4-BE49-F238E27FC236}">
                    <a16:creationId xmlns:a16="http://schemas.microsoft.com/office/drawing/2014/main" xmlns="" id="{E9066472-6EE1-41B0-A45C-7136DC282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91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5" name="Line 124">
                <a:extLst>
                  <a:ext uri="{FF2B5EF4-FFF2-40B4-BE49-F238E27FC236}">
                    <a16:creationId xmlns:a16="http://schemas.microsoft.com/office/drawing/2014/main" xmlns="" id="{05B924E9-86FC-43B7-A6A5-8CCFC1433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0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6" name="Line 125">
                <a:extLst>
                  <a:ext uri="{FF2B5EF4-FFF2-40B4-BE49-F238E27FC236}">
                    <a16:creationId xmlns:a16="http://schemas.microsoft.com/office/drawing/2014/main" xmlns="" id="{5DF23070-564B-4040-B64E-1C31FA966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7" name="Line 126">
                <a:extLst>
                  <a:ext uri="{FF2B5EF4-FFF2-40B4-BE49-F238E27FC236}">
                    <a16:creationId xmlns:a16="http://schemas.microsoft.com/office/drawing/2014/main" xmlns="" id="{AAF5B627-7C72-4E5D-90D4-A17B895EC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0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7" name="Group 127">
              <a:extLst>
                <a:ext uri="{FF2B5EF4-FFF2-40B4-BE49-F238E27FC236}">
                  <a16:creationId xmlns:a16="http://schemas.microsoft.com/office/drawing/2014/main" xmlns="" id="{4163BD79-1B0E-4E8F-971A-27EF3FD10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056"/>
              <a:ext cx="432" cy="192"/>
              <a:chOff x="3792" y="912"/>
              <a:chExt cx="432" cy="192"/>
            </a:xfrm>
          </p:grpSpPr>
          <p:sp>
            <p:nvSpPr>
              <p:cNvPr id="91160" name="Line 128">
                <a:extLst>
                  <a:ext uri="{FF2B5EF4-FFF2-40B4-BE49-F238E27FC236}">
                    <a16:creationId xmlns:a16="http://schemas.microsoft.com/office/drawing/2014/main" xmlns="" id="{4E85634C-B217-4A36-8541-8B59395AF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1" name="Line 129">
                <a:extLst>
                  <a:ext uri="{FF2B5EF4-FFF2-40B4-BE49-F238E27FC236}">
                    <a16:creationId xmlns:a16="http://schemas.microsoft.com/office/drawing/2014/main" xmlns="" id="{5B9F3223-060C-4C62-B916-59ADCAF68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0" y="912"/>
                <a:ext cx="3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2" name="Line 130">
                <a:extLst>
                  <a:ext uri="{FF2B5EF4-FFF2-40B4-BE49-F238E27FC236}">
                    <a16:creationId xmlns:a16="http://schemas.microsoft.com/office/drawing/2014/main" xmlns="" id="{5EDA0805-A72B-4D4B-A5AE-335DD4DDE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1104"/>
                <a:ext cx="16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3" name="Line 131">
                <a:extLst>
                  <a:ext uri="{FF2B5EF4-FFF2-40B4-BE49-F238E27FC236}">
                    <a16:creationId xmlns:a16="http://schemas.microsoft.com/office/drawing/2014/main" xmlns="" id="{BBA96E7B-C4FA-4A46-8DED-30D3386A9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3" y="1008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8" name="Group 132">
              <a:extLst>
                <a:ext uri="{FF2B5EF4-FFF2-40B4-BE49-F238E27FC236}">
                  <a16:creationId xmlns:a16="http://schemas.microsoft.com/office/drawing/2014/main" xmlns="" id="{564A78E9-A32B-45AA-906A-2192F883A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056"/>
              <a:ext cx="720" cy="192"/>
              <a:chOff x="4704" y="672"/>
              <a:chExt cx="816" cy="192"/>
            </a:xfrm>
          </p:grpSpPr>
          <p:sp>
            <p:nvSpPr>
              <p:cNvPr id="91157" name="Line 133">
                <a:extLst>
                  <a:ext uri="{FF2B5EF4-FFF2-40B4-BE49-F238E27FC236}">
                    <a16:creationId xmlns:a16="http://schemas.microsoft.com/office/drawing/2014/main" xmlns="" id="{8C9650A9-A288-45B6-9C0A-C82C3914D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8" name="Line 134">
                <a:extLst>
                  <a:ext uri="{FF2B5EF4-FFF2-40B4-BE49-F238E27FC236}">
                    <a16:creationId xmlns:a16="http://schemas.microsoft.com/office/drawing/2014/main" xmlns="" id="{2F40221E-3710-43CB-A3EF-919A9792C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9" name="Line 135">
                <a:extLst>
                  <a:ext uri="{FF2B5EF4-FFF2-40B4-BE49-F238E27FC236}">
                    <a16:creationId xmlns:a16="http://schemas.microsoft.com/office/drawing/2014/main" xmlns="" id="{2D9C9821-427A-4450-877A-0ADD13A2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9" name="Group 136">
              <a:extLst>
                <a:ext uri="{FF2B5EF4-FFF2-40B4-BE49-F238E27FC236}">
                  <a16:creationId xmlns:a16="http://schemas.microsoft.com/office/drawing/2014/main" xmlns="" id="{41496B91-B539-4BDC-A85D-8E9D19F63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056"/>
              <a:ext cx="528" cy="192"/>
              <a:chOff x="2592" y="912"/>
              <a:chExt cx="528" cy="192"/>
            </a:xfrm>
          </p:grpSpPr>
          <p:sp>
            <p:nvSpPr>
              <p:cNvPr id="91154" name="Line 137">
                <a:extLst>
                  <a:ext uri="{FF2B5EF4-FFF2-40B4-BE49-F238E27FC236}">
                    <a16:creationId xmlns:a16="http://schemas.microsoft.com/office/drawing/2014/main" xmlns="" id="{08836908-8FC9-424F-BF52-EED46C046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5" name="Line 138">
                <a:extLst>
                  <a:ext uri="{FF2B5EF4-FFF2-40B4-BE49-F238E27FC236}">
                    <a16:creationId xmlns:a16="http://schemas.microsoft.com/office/drawing/2014/main" xmlns="" id="{9FBED23B-B927-40C4-8DB8-0F4BF8691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6" name="Line 139">
                <a:extLst>
                  <a:ext uri="{FF2B5EF4-FFF2-40B4-BE49-F238E27FC236}">
                    <a16:creationId xmlns:a16="http://schemas.microsoft.com/office/drawing/2014/main" xmlns="" id="{E82B466E-629D-43F6-859F-D82B20C28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00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50" name="Group 140">
              <a:extLst>
                <a:ext uri="{FF2B5EF4-FFF2-40B4-BE49-F238E27FC236}">
                  <a16:creationId xmlns:a16="http://schemas.microsoft.com/office/drawing/2014/main" xmlns="" id="{32E749BE-4206-4F53-A005-BF116F1D9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056"/>
              <a:ext cx="384" cy="192"/>
              <a:chOff x="4224" y="912"/>
              <a:chExt cx="384" cy="192"/>
            </a:xfrm>
          </p:grpSpPr>
          <p:sp>
            <p:nvSpPr>
              <p:cNvPr id="91151" name="Line 141">
                <a:extLst>
                  <a:ext uri="{FF2B5EF4-FFF2-40B4-BE49-F238E27FC236}">
                    <a16:creationId xmlns:a16="http://schemas.microsoft.com/office/drawing/2014/main" xmlns="" id="{4CDC1591-D3BC-4C1F-A136-61E6051AB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2" y="912"/>
                <a:ext cx="193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Line 142">
                <a:extLst>
                  <a:ext uri="{FF2B5EF4-FFF2-40B4-BE49-F238E27FC236}">
                    <a16:creationId xmlns:a16="http://schemas.microsoft.com/office/drawing/2014/main" xmlns="" id="{794E01FD-4D85-4E67-B762-F4E6DED10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Line 143">
                <a:extLst>
                  <a:ext uri="{FF2B5EF4-FFF2-40B4-BE49-F238E27FC236}">
                    <a16:creationId xmlns:a16="http://schemas.microsoft.com/office/drawing/2014/main" xmlns="" id="{8175B4A8-A1B7-4793-8AEF-2DB34CF04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00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03FA04FD-547F-4C4D-84A8-2B57B12E9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Repeat Sequences: Emulating a DNA Chip</a:t>
            </a:r>
            <a:r>
              <a:rPr lang="en-US" altLang="en-US" sz="2600"/>
              <a:t> (cont’d)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C802D76C-8367-4892-8676-F38AB4BF0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/>
            <a:r>
              <a:rPr lang="en-US" altLang="en-US"/>
              <a:t>Reads are constructed from an original sequence in lengths that allow biologists a high level of certainty.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They are then broken again to allow the technology to sequence each within a reasonable array.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6179D4EA-2E1B-477B-AF21-C6EEBEC72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Errors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20D8553E-A671-4786-B433-063E930E6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an error exists in one of the 20-mer reads, the error will be perpetuated among all of the smaller pieces broken from that read.</a:t>
            </a:r>
          </a:p>
          <a:p>
            <a:pPr eaLnBrk="1" hangingPunct="1"/>
            <a:endParaRPr lang="en-US" altLang="en-US"/>
          </a:p>
        </p:txBody>
      </p:sp>
      <p:grpSp>
        <p:nvGrpSpPr>
          <p:cNvPr id="93188" name="Group 4">
            <a:extLst>
              <a:ext uri="{FF2B5EF4-FFF2-40B4-BE49-F238E27FC236}">
                <a16:creationId xmlns:a16="http://schemas.microsoft.com/office/drawing/2014/main" xmlns="" id="{F8D841FE-DE48-4A3D-8A58-BA8A5ECD470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552825"/>
            <a:ext cx="8077200" cy="304800"/>
            <a:chOff x="288" y="1056"/>
            <a:chExt cx="5088" cy="192"/>
          </a:xfrm>
        </p:grpSpPr>
        <p:grpSp>
          <p:nvGrpSpPr>
            <p:cNvPr id="93291" name="Group 5">
              <a:extLst>
                <a:ext uri="{FF2B5EF4-FFF2-40B4-BE49-F238E27FC236}">
                  <a16:creationId xmlns:a16="http://schemas.microsoft.com/office/drawing/2014/main" xmlns="" id="{C651B90E-022C-46A6-A682-FDC49FD20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056"/>
              <a:ext cx="360" cy="192"/>
              <a:chOff x="2256" y="912"/>
              <a:chExt cx="360" cy="192"/>
            </a:xfrm>
          </p:grpSpPr>
          <p:sp>
            <p:nvSpPr>
              <p:cNvPr id="93329" name="Line 6">
                <a:extLst>
                  <a:ext uri="{FF2B5EF4-FFF2-40B4-BE49-F238E27FC236}">
                    <a16:creationId xmlns:a16="http://schemas.microsoft.com/office/drawing/2014/main" xmlns="" id="{3DC15006-6516-4ACF-AD38-C52069580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0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0" name="Line 7">
                <a:extLst>
                  <a:ext uri="{FF2B5EF4-FFF2-40B4-BE49-F238E27FC236}">
                    <a16:creationId xmlns:a16="http://schemas.microsoft.com/office/drawing/2014/main" xmlns="" id="{63ADC538-135A-4F62-9B3E-8DEBA2FC0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1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1" name="Line 8">
                <a:extLst>
                  <a:ext uri="{FF2B5EF4-FFF2-40B4-BE49-F238E27FC236}">
                    <a16:creationId xmlns:a16="http://schemas.microsoft.com/office/drawing/2014/main" xmlns="" id="{05483764-4833-41A6-AF68-D31B55105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00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2" name="Group 9">
              <a:extLst>
                <a:ext uri="{FF2B5EF4-FFF2-40B4-BE49-F238E27FC236}">
                  <a16:creationId xmlns:a16="http://schemas.microsoft.com/office/drawing/2014/main" xmlns="" id="{C0BB57FB-FAFA-4D47-8F07-4596D12A4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1056"/>
              <a:ext cx="912" cy="192"/>
              <a:chOff x="288" y="672"/>
              <a:chExt cx="912" cy="192"/>
            </a:xfrm>
          </p:grpSpPr>
          <p:sp>
            <p:nvSpPr>
              <p:cNvPr id="93326" name="Line 10">
                <a:extLst>
                  <a:ext uri="{FF2B5EF4-FFF2-40B4-BE49-F238E27FC236}">
                    <a16:creationId xmlns:a16="http://schemas.microsoft.com/office/drawing/2014/main" xmlns="" id="{D2A93EDC-BEE3-44BA-B493-2A7A607DC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76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7" name="Line 11">
                <a:extLst>
                  <a:ext uri="{FF2B5EF4-FFF2-40B4-BE49-F238E27FC236}">
                    <a16:creationId xmlns:a16="http://schemas.microsoft.com/office/drawing/2014/main" xmlns="" id="{0F5F857F-735B-4864-844E-4ED9ED4A4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67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8" name="Line 12">
                <a:extLst>
                  <a:ext uri="{FF2B5EF4-FFF2-40B4-BE49-F238E27FC236}">
                    <a16:creationId xmlns:a16="http://schemas.microsoft.com/office/drawing/2014/main" xmlns="" id="{2C7CED79-B50F-440F-982D-9F9BCCFD6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86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3" name="Group 13">
              <a:extLst>
                <a:ext uri="{FF2B5EF4-FFF2-40B4-BE49-F238E27FC236}">
                  <a16:creationId xmlns:a16="http://schemas.microsoft.com/office/drawing/2014/main" xmlns="" id="{CADFCBA4-3000-4335-B208-3911EB214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056"/>
              <a:ext cx="624" cy="192"/>
              <a:chOff x="1200" y="912"/>
              <a:chExt cx="720" cy="192"/>
            </a:xfrm>
          </p:grpSpPr>
          <p:sp>
            <p:nvSpPr>
              <p:cNvPr id="93321" name="Line 14">
                <a:extLst>
                  <a:ext uri="{FF2B5EF4-FFF2-40B4-BE49-F238E27FC236}">
                    <a16:creationId xmlns:a16="http://schemas.microsoft.com/office/drawing/2014/main" xmlns="" id="{11DCD0EE-A0A1-4AA8-B453-A35C6829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91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2" name="Line 15">
                <a:extLst>
                  <a:ext uri="{FF2B5EF4-FFF2-40B4-BE49-F238E27FC236}">
                    <a16:creationId xmlns:a16="http://schemas.microsoft.com/office/drawing/2014/main" xmlns="" id="{4767D9C0-2F01-4A90-8607-403637ED9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3" name="Line 16">
                <a:extLst>
                  <a:ext uri="{FF2B5EF4-FFF2-40B4-BE49-F238E27FC236}">
                    <a16:creationId xmlns:a16="http://schemas.microsoft.com/office/drawing/2014/main" xmlns="" id="{652FF8A1-9827-4A67-8216-7A2BCB215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00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4" name="Line 17">
                <a:extLst>
                  <a:ext uri="{FF2B5EF4-FFF2-40B4-BE49-F238E27FC236}">
                    <a16:creationId xmlns:a16="http://schemas.microsoft.com/office/drawing/2014/main" xmlns="" id="{93268490-F5FB-4CB9-B32A-8581A4BA1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91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5" name="Line 18">
                <a:extLst>
                  <a:ext uri="{FF2B5EF4-FFF2-40B4-BE49-F238E27FC236}">
                    <a16:creationId xmlns:a16="http://schemas.microsoft.com/office/drawing/2014/main" xmlns="" id="{0AAE25DA-F40F-4255-BA95-47820ADEF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4" name="Group 19">
              <a:extLst>
                <a:ext uri="{FF2B5EF4-FFF2-40B4-BE49-F238E27FC236}">
                  <a16:creationId xmlns:a16="http://schemas.microsoft.com/office/drawing/2014/main" xmlns="" id="{0DEE6E52-2001-4006-A510-9F950B317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056"/>
              <a:ext cx="432" cy="192"/>
              <a:chOff x="1920" y="672"/>
              <a:chExt cx="576" cy="192"/>
            </a:xfrm>
          </p:grpSpPr>
          <p:sp>
            <p:nvSpPr>
              <p:cNvPr id="93317" name="Line 20">
                <a:extLst>
                  <a:ext uri="{FF2B5EF4-FFF2-40B4-BE49-F238E27FC236}">
                    <a16:creationId xmlns:a16="http://schemas.microsoft.com/office/drawing/2014/main" xmlns="" id="{51588C5B-6882-49A1-839E-DE9E319C2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672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8" name="Line 21">
                <a:extLst>
                  <a:ext uri="{FF2B5EF4-FFF2-40B4-BE49-F238E27FC236}">
                    <a16:creationId xmlns:a16="http://schemas.microsoft.com/office/drawing/2014/main" xmlns="" id="{42043F65-36EE-4E1D-B1E0-258A238A2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9" name="Line 22">
                <a:extLst>
                  <a:ext uri="{FF2B5EF4-FFF2-40B4-BE49-F238E27FC236}">
                    <a16:creationId xmlns:a16="http://schemas.microsoft.com/office/drawing/2014/main" xmlns="" id="{2C2B1F04-E871-47C2-BA33-BF0A0AB7D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76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0" name="Line 23">
                <a:extLst>
                  <a:ext uri="{FF2B5EF4-FFF2-40B4-BE49-F238E27FC236}">
                    <a16:creationId xmlns:a16="http://schemas.microsoft.com/office/drawing/2014/main" xmlns="" id="{DB6C74B4-1A4F-4B5A-99A3-407E61B23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67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5" name="Group 24">
              <a:extLst>
                <a:ext uri="{FF2B5EF4-FFF2-40B4-BE49-F238E27FC236}">
                  <a16:creationId xmlns:a16="http://schemas.microsoft.com/office/drawing/2014/main" xmlns="" id="{CDD7AC5E-4B54-4701-BD87-DEC8ADD92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56"/>
              <a:ext cx="720" cy="192"/>
              <a:chOff x="2496" y="912"/>
              <a:chExt cx="720" cy="192"/>
            </a:xfrm>
          </p:grpSpPr>
          <p:sp>
            <p:nvSpPr>
              <p:cNvPr id="93313" name="Line 25">
                <a:extLst>
                  <a:ext uri="{FF2B5EF4-FFF2-40B4-BE49-F238E27FC236}">
                    <a16:creationId xmlns:a16="http://schemas.microsoft.com/office/drawing/2014/main" xmlns="" id="{3D703E19-2F91-49CE-88F0-B6980B699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91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4" name="Line 26">
                <a:extLst>
                  <a:ext uri="{FF2B5EF4-FFF2-40B4-BE49-F238E27FC236}">
                    <a16:creationId xmlns:a16="http://schemas.microsoft.com/office/drawing/2014/main" xmlns="" id="{4C309855-E5C2-42E9-9DC0-AB339EF4C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0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5" name="Line 27">
                <a:extLst>
                  <a:ext uri="{FF2B5EF4-FFF2-40B4-BE49-F238E27FC236}">
                    <a16:creationId xmlns:a16="http://schemas.microsoft.com/office/drawing/2014/main" xmlns="" id="{0B9A063F-C1E7-4295-8A1C-EEEF4CD98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6" name="Line 28">
                <a:extLst>
                  <a:ext uri="{FF2B5EF4-FFF2-40B4-BE49-F238E27FC236}">
                    <a16:creationId xmlns:a16="http://schemas.microsoft.com/office/drawing/2014/main" xmlns="" id="{37C14453-09DA-46E3-9642-7C07790D5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00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6" name="Group 29">
              <a:extLst>
                <a:ext uri="{FF2B5EF4-FFF2-40B4-BE49-F238E27FC236}">
                  <a16:creationId xmlns:a16="http://schemas.microsoft.com/office/drawing/2014/main" xmlns="" id="{0D204097-84F3-4E22-A034-3294E7732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056"/>
              <a:ext cx="432" cy="192"/>
              <a:chOff x="3792" y="912"/>
              <a:chExt cx="432" cy="192"/>
            </a:xfrm>
          </p:grpSpPr>
          <p:sp>
            <p:nvSpPr>
              <p:cNvPr id="93309" name="Line 30">
                <a:extLst>
                  <a:ext uri="{FF2B5EF4-FFF2-40B4-BE49-F238E27FC236}">
                    <a16:creationId xmlns:a16="http://schemas.microsoft.com/office/drawing/2014/main" xmlns="" id="{04DB3EA3-D87F-4930-9A60-02980ABD4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00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0" name="Line 31">
                <a:extLst>
                  <a:ext uri="{FF2B5EF4-FFF2-40B4-BE49-F238E27FC236}">
                    <a16:creationId xmlns:a16="http://schemas.microsoft.com/office/drawing/2014/main" xmlns="" id="{65F724C2-3615-4080-8CAD-CE711EAC7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0" y="912"/>
                <a:ext cx="324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1" name="Line 32">
                <a:extLst>
                  <a:ext uri="{FF2B5EF4-FFF2-40B4-BE49-F238E27FC236}">
                    <a16:creationId xmlns:a16="http://schemas.microsoft.com/office/drawing/2014/main" xmlns="" id="{EC3A69A3-E9C8-437F-AD11-EA5C72CA5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2" y="1104"/>
                <a:ext cx="162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2" name="Line 33">
                <a:extLst>
                  <a:ext uri="{FF2B5EF4-FFF2-40B4-BE49-F238E27FC236}">
                    <a16:creationId xmlns:a16="http://schemas.microsoft.com/office/drawing/2014/main" xmlns="" id="{45B75864-83A5-4C3E-AFAB-E65CEEBDC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3" y="1008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7" name="Group 34">
              <a:extLst>
                <a:ext uri="{FF2B5EF4-FFF2-40B4-BE49-F238E27FC236}">
                  <a16:creationId xmlns:a16="http://schemas.microsoft.com/office/drawing/2014/main" xmlns="" id="{B9B2DBD5-CFF2-4715-A764-DEF496E25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056"/>
              <a:ext cx="720" cy="192"/>
              <a:chOff x="4704" y="672"/>
              <a:chExt cx="816" cy="192"/>
            </a:xfrm>
          </p:grpSpPr>
          <p:sp>
            <p:nvSpPr>
              <p:cNvPr id="93306" name="Line 35">
                <a:extLst>
                  <a:ext uri="{FF2B5EF4-FFF2-40B4-BE49-F238E27FC236}">
                    <a16:creationId xmlns:a16="http://schemas.microsoft.com/office/drawing/2014/main" xmlns="" id="{D4FC6771-EB6D-46EA-8B75-99519A7D5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7" name="Line 36">
                <a:extLst>
                  <a:ext uri="{FF2B5EF4-FFF2-40B4-BE49-F238E27FC236}">
                    <a16:creationId xmlns:a16="http://schemas.microsoft.com/office/drawing/2014/main" xmlns="" id="{A0D6D6B8-9517-4A44-A884-B11C997F1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8" name="Line 37">
                <a:extLst>
                  <a:ext uri="{FF2B5EF4-FFF2-40B4-BE49-F238E27FC236}">
                    <a16:creationId xmlns:a16="http://schemas.microsoft.com/office/drawing/2014/main" xmlns="" id="{CBB52CE3-426F-40CC-9C54-E30FC9FDE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768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8" name="Group 38">
              <a:extLst>
                <a:ext uri="{FF2B5EF4-FFF2-40B4-BE49-F238E27FC236}">
                  <a16:creationId xmlns:a16="http://schemas.microsoft.com/office/drawing/2014/main" xmlns="" id="{CE49678B-2ECD-4072-A22F-9FCDF4665D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056"/>
              <a:ext cx="528" cy="192"/>
              <a:chOff x="2592" y="912"/>
              <a:chExt cx="528" cy="192"/>
            </a:xfrm>
          </p:grpSpPr>
          <p:sp>
            <p:nvSpPr>
              <p:cNvPr id="93303" name="Line 39">
                <a:extLst>
                  <a:ext uri="{FF2B5EF4-FFF2-40B4-BE49-F238E27FC236}">
                    <a16:creationId xmlns:a16="http://schemas.microsoft.com/office/drawing/2014/main" xmlns="" id="{129BFDBC-E044-45FB-BFE7-3B5CC4CCC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912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4" name="Line 40">
                <a:extLst>
                  <a:ext uri="{FF2B5EF4-FFF2-40B4-BE49-F238E27FC236}">
                    <a16:creationId xmlns:a16="http://schemas.microsoft.com/office/drawing/2014/main" xmlns="" id="{73B416FD-8FFF-402B-9330-094B9B8E8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5" name="Line 41">
                <a:extLst>
                  <a:ext uri="{FF2B5EF4-FFF2-40B4-BE49-F238E27FC236}">
                    <a16:creationId xmlns:a16="http://schemas.microsoft.com/office/drawing/2014/main" xmlns="" id="{8C7ACF66-BF24-4462-A381-3A0AB1604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00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33CC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299" name="Group 42">
              <a:extLst>
                <a:ext uri="{FF2B5EF4-FFF2-40B4-BE49-F238E27FC236}">
                  <a16:creationId xmlns:a16="http://schemas.microsoft.com/office/drawing/2014/main" xmlns="" id="{A1980D19-4704-41BA-930A-6A779C7A2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1056"/>
              <a:ext cx="384" cy="192"/>
              <a:chOff x="4224" y="912"/>
              <a:chExt cx="384" cy="192"/>
            </a:xfrm>
          </p:grpSpPr>
          <p:sp>
            <p:nvSpPr>
              <p:cNvPr id="93300" name="Line 43">
                <a:extLst>
                  <a:ext uri="{FF2B5EF4-FFF2-40B4-BE49-F238E27FC236}">
                    <a16:creationId xmlns:a16="http://schemas.microsoft.com/office/drawing/2014/main" xmlns="" id="{7A35460B-19F8-472B-BD44-66118C933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2" y="912"/>
                <a:ext cx="193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1" name="Line 44">
                <a:extLst>
                  <a:ext uri="{FF2B5EF4-FFF2-40B4-BE49-F238E27FC236}">
                    <a16:creationId xmlns:a16="http://schemas.microsoft.com/office/drawing/2014/main" xmlns="" id="{538283B8-7EF0-48C9-ADDE-24F431BC0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104"/>
                <a:ext cx="26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02" name="Line 45">
                <a:extLst>
                  <a:ext uri="{FF2B5EF4-FFF2-40B4-BE49-F238E27FC236}">
                    <a16:creationId xmlns:a16="http://schemas.microsoft.com/office/drawing/2014/main" xmlns="" id="{017827C8-C6EA-4319-81D5-C3269EE96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4" y="1008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3189" name="Group 46">
            <a:extLst>
              <a:ext uri="{FF2B5EF4-FFF2-40B4-BE49-F238E27FC236}">
                <a16:creationId xmlns:a16="http://schemas.microsoft.com/office/drawing/2014/main" xmlns="" id="{BC43A9B8-A52F-4B0D-A9D2-96962D1BA3DF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4114800"/>
            <a:ext cx="8001000" cy="685800"/>
            <a:chOff x="360" y="1536"/>
            <a:chExt cx="5040" cy="432"/>
          </a:xfrm>
        </p:grpSpPr>
        <p:grpSp>
          <p:nvGrpSpPr>
            <p:cNvPr id="93194" name="Group 47">
              <a:extLst>
                <a:ext uri="{FF2B5EF4-FFF2-40B4-BE49-F238E27FC236}">
                  <a16:creationId xmlns:a16="http://schemas.microsoft.com/office/drawing/2014/main" xmlns="" id="{83AF97D2-A7F2-4546-A86F-4CCBBAB63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6" y="1536"/>
              <a:ext cx="624" cy="192"/>
              <a:chOff x="1248" y="1296"/>
              <a:chExt cx="624" cy="192"/>
            </a:xfrm>
          </p:grpSpPr>
          <p:sp>
            <p:nvSpPr>
              <p:cNvPr id="93286" name="Line 48">
                <a:extLst>
                  <a:ext uri="{FF2B5EF4-FFF2-40B4-BE49-F238E27FC236}">
                    <a16:creationId xmlns:a16="http://schemas.microsoft.com/office/drawing/2014/main" xmlns="" id="{B1531725-BE04-45D4-A8C7-527C749C4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29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7" name="Line 49">
                <a:extLst>
                  <a:ext uri="{FF2B5EF4-FFF2-40B4-BE49-F238E27FC236}">
                    <a16:creationId xmlns:a16="http://schemas.microsoft.com/office/drawing/2014/main" xmlns="" id="{1915CCDC-1B63-4418-B305-5E0EB1E65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8" name="Line 50">
                <a:extLst>
                  <a:ext uri="{FF2B5EF4-FFF2-40B4-BE49-F238E27FC236}">
                    <a16:creationId xmlns:a16="http://schemas.microsoft.com/office/drawing/2014/main" xmlns="" id="{1183343F-A2F6-45A3-A2D0-79545EE6F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13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89" name="Line 51">
                <a:extLst>
                  <a:ext uri="{FF2B5EF4-FFF2-40B4-BE49-F238E27FC236}">
                    <a16:creationId xmlns:a16="http://schemas.microsoft.com/office/drawing/2014/main" xmlns="" id="{F40E9625-BAD4-479B-A5B5-9036901AC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0" name="Line 52">
                <a:extLst>
                  <a:ext uri="{FF2B5EF4-FFF2-40B4-BE49-F238E27FC236}">
                    <a16:creationId xmlns:a16="http://schemas.microsoft.com/office/drawing/2014/main" xmlns="" id="{FFE7CB0C-EE93-4B87-907D-CEDCBC701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1488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195" name="Group 53">
              <a:extLst>
                <a:ext uri="{FF2B5EF4-FFF2-40B4-BE49-F238E27FC236}">
                  <a16:creationId xmlns:a16="http://schemas.microsoft.com/office/drawing/2014/main" xmlns="" id="{9B169874-DD31-4661-B317-178EE64C3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" y="1536"/>
              <a:ext cx="1160" cy="432"/>
              <a:chOff x="360" y="1536"/>
              <a:chExt cx="1160" cy="432"/>
            </a:xfrm>
          </p:grpSpPr>
          <p:grpSp>
            <p:nvGrpSpPr>
              <p:cNvPr id="93270" name="Group 54">
                <a:extLst>
                  <a:ext uri="{FF2B5EF4-FFF2-40B4-BE49-F238E27FC236}">
                    <a16:creationId xmlns:a16="http://schemas.microsoft.com/office/drawing/2014/main" xmlns="" id="{87B0504C-3353-4DBE-A20C-8BCDE9F03F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" y="1536"/>
                <a:ext cx="912" cy="336"/>
                <a:chOff x="384" y="1296"/>
                <a:chExt cx="912" cy="336"/>
              </a:xfrm>
            </p:grpSpPr>
            <p:sp>
              <p:nvSpPr>
                <p:cNvPr id="93278" name="Line 55">
                  <a:extLst>
                    <a:ext uri="{FF2B5EF4-FFF2-40B4-BE49-F238E27FC236}">
                      <a16:creationId xmlns:a16="http://schemas.microsoft.com/office/drawing/2014/main" xmlns="" id="{E4B4432C-54A1-462E-BBF1-8F385CCABA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79" name="Line 56">
                  <a:extLst>
                    <a:ext uri="{FF2B5EF4-FFF2-40B4-BE49-F238E27FC236}">
                      <a16:creationId xmlns:a16="http://schemas.microsoft.com/office/drawing/2014/main" xmlns="" id="{CAEBA745-3F68-4207-83D0-BD5FC7387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0" name="Line 57">
                  <a:extLst>
                    <a:ext uri="{FF2B5EF4-FFF2-40B4-BE49-F238E27FC236}">
                      <a16:creationId xmlns:a16="http://schemas.microsoft.com/office/drawing/2014/main" xmlns="" id="{24E8194D-C939-4F28-8EFC-817BE1D9E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1" name="Line 58">
                  <a:extLst>
                    <a:ext uri="{FF2B5EF4-FFF2-40B4-BE49-F238E27FC236}">
                      <a16:creationId xmlns:a16="http://schemas.microsoft.com/office/drawing/2014/main" xmlns="" id="{85824798-896A-42E4-8BCF-1C15AA39A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2" name="Line 59">
                  <a:extLst>
                    <a:ext uri="{FF2B5EF4-FFF2-40B4-BE49-F238E27FC236}">
                      <a16:creationId xmlns:a16="http://schemas.microsoft.com/office/drawing/2014/main" xmlns="" id="{8C0757B3-7632-43CD-B5EA-44B847ECD0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3" name="Line 60">
                  <a:extLst>
                    <a:ext uri="{FF2B5EF4-FFF2-40B4-BE49-F238E27FC236}">
                      <a16:creationId xmlns:a16="http://schemas.microsoft.com/office/drawing/2014/main" xmlns="" id="{FAB69DED-C6A5-41D6-B988-8A0B87492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4" name="Line 61">
                  <a:extLst>
                    <a:ext uri="{FF2B5EF4-FFF2-40B4-BE49-F238E27FC236}">
                      <a16:creationId xmlns:a16="http://schemas.microsoft.com/office/drawing/2014/main" xmlns="" id="{1795730D-63D6-4AD7-A583-9D5E18D4A3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58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85" name="Line 62">
                  <a:extLst>
                    <a:ext uri="{FF2B5EF4-FFF2-40B4-BE49-F238E27FC236}">
                      <a16:creationId xmlns:a16="http://schemas.microsoft.com/office/drawing/2014/main" xmlns="" id="{388BDF67-6720-47A3-849C-0C058F3764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71" name="Group 63">
                <a:extLst>
                  <a:ext uri="{FF2B5EF4-FFF2-40B4-BE49-F238E27FC236}">
                    <a16:creationId xmlns:a16="http://schemas.microsoft.com/office/drawing/2014/main" xmlns="" id="{87A75071-60BE-456E-BE58-EDF68A2B03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920"/>
                <a:ext cx="368" cy="48"/>
                <a:chOff x="1152" y="1920"/>
                <a:chExt cx="368" cy="48"/>
              </a:xfrm>
            </p:grpSpPr>
            <p:grpSp>
              <p:nvGrpSpPr>
                <p:cNvPr id="93272" name="Group 64">
                  <a:extLst>
                    <a:ext uri="{FF2B5EF4-FFF2-40B4-BE49-F238E27FC236}">
                      <a16:creationId xmlns:a16="http://schemas.microsoft.com/office/drawing/2014/main" xmlns="" id="{64FDDB6B-52B7-484E-8A61-577252383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2" y="1920"/>
                  <a:ext cx="284" cy="0"/>
                  <a:chOff x="1468" y="2016"/>
                  <a:chExt cx="284" cy="0"/>
                </a:xfrm>
              </p:grpSpPr>
              <p:sp>
                <p:nvSpPr>
                  <p:cNvPr id="93276" name="Line 65">
                    <a:extLst>
                      <a:ext uri="{FF2B5EF4-FFF2-40B4-BE49-F238E27FC236}">
                        <a16:creationId xmlns:a16="http://schemas.microsoft.com/office/drawing/2014/main" xmlns="" id="{6702B182-4EBF-4055-AF43-3BD15285A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68" y="2016"/>
                    <a:ext cx="2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77" name="Line 66">
                    <a:extLst>
                      <a:ext uri="{FF2B5EF4-FFF2-40B4-BE49-F238E27FC236}">
                        <a16:creationId xmlns:a16="http://schemas.microsoft.com/office/drawing/2014/main" xmlns="" id="{0159A18A-3892-4A74-A7CF-1B141F8C66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016"/>
                    <a:ext cx="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273" name="Group 67">
                  <a:extLst>
                    <a:ext uri="{FF2B5EF4-FFF2-40B4-BE49-F238E27FC236}">
                      <a16:creationId xmlns:a16="http://schemas.microsoft.com/office/drawing/2014/main" xmlns="" id="{5D0E1BA5-9E57-4D49-AB8E-C97FEFE1E9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1968"/>
                  <a:ext cx="272" cy="0"/>
                  <a:chOff x="1556" y="2208"/>
                  <a:chExt cx="272" cy="0"/>
                </a:xfrm>
              </p:grpSpPr>
              <p:sp>
                <p:nvSpPr>
                  <p:cNvPr id="93274" name="Line 68">
                    <a:extLst>
                      <a:ext uri="{FF2B5EF4-FFF2-40B4-BE49-F238E27FC236}">
                        <a16:creationId xmlns:a16="http://schemas.microsoft.com/office/drawing/2014/main" xmlns="" id="{DD9C6DA5-68ED-4CE7-845B-8220D31F13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6" y="2208"/>
                    <a:ext cx="1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75" name="Line 69">
                    <a:extLst>
                      <a:ext uri="{FF2B5EF4-FFF2-40B4-BE49-F238E27FC236}">
                        <a16:creationId xmlns:a16="http://schemas.microsoft.com/office/drawing/2014/main" xmlns="" id="{DC94D6B7-61E1-42E9-9538-5B5D3C3381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208"/>
                    <a:ext cx="13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3196" name="Group 70">
              <a:extLst>
                <a:ext uri="{FF2B5EF4-FFF2-40B4-BE49-F238E27FC236}">
                  <a16:creationId xmlns:a16="http://schemas.microsoft.com/office/drawing/2014/main" xmlns="" id="{E5FA0A69-DA26-4503-90CF-89B915538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536"/>
              <a:ext cx="898" cy="288"/>
              <a:chOff x="1224" y="1536"/>
              <a:chExt cx="898" cy="288"/>
            </a:xfrm>
          </p:grpSpPr>
          <p:grpSp>
            <p:nvGrpSpPr>
              <p:cNvPr id="93259" name="Group 71">
                <a:extLst>
                  <a:ext uri="{FF2B5EF4-FFF2-40B4-BE49-F238E27FC236}">
                    <a16:creationId xmlns:a16="http://schemas.microsoft.com/office/drawing/2014/main" xmlns="" id="{7636D923-263D-4A61-A572-C7BA68CE7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4" y="1536"/>
                <a:ext cx="624" cy="192"/>
                <a:chOff x="1248" y="1296"/>
                <a:chExt cx="624" cy="192"/>
              </a:xfrm>
            </p:grpSpPr>
            <p:sp>
              <p:nvSpPr>
                <p:cNvPr id="93265" name="Line 72">
                  <a:extLst>
                    <a:ext uri="{FF2B5EF4-FFF2-40B4-BE49-F238E27FC236}">
                      <a16:creationId xmlns:a16="http://schemas.microsoft.com/office/drawing/2014/main" xmlns="" id="{B0C92D8D-19BC-42BA-BF46-0A0EF2F97D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6" name="Line 73">
                  <a:extLst>
                    <a:ext uri="{FF2B5EF4-FFF2-40B4-BE49-F238E27FC236}">
                      <a16:creationId xmlns:a16="http://schemas.microsoft.com/office/drawing/2014/main" xmlns="" id="{7536A74E-60B1-4474-A742-D108D07601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7" name="Line 74">
                  <a:extLst>
                    <a:ext uri="{FF2B5EF4-FFF2-40B4-BE49-F238E27FC236}">
                      <a16:creationId xmlns:a16="http://schemas.microsoft.com/office/drawing/2014/main" xmlns="" id="{F7919D53-A0F0-47FC-ACDD-6139FA387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8" name="Line 75">
                  <a:extLst>
                    <a:ext uri="{FF2B5EF4-FFF2-40B4-BE49-F238E27FC236}">
                      <a16:creationId xmlns:a16="http://schemas.microsoft.com/office/drawing/2014/main" xmlns="" id="{52E6922D-2147-4D83-94CC-A3BD0B50C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9" name="Line 76">
                  <a:extLst>
                    <a:ext uri="{FF2B5EF4-FFF2-40B4-BE49-F238E27FC236}">
                      <a16:creationId xmlns:a16="http://schemas.microsoft.com/office/drawing/2014/main" xmlns="" id="{71B5957C-CC63-4652-8312-DEDA16AAC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60" name="Group 77">
                <a:extLst>
                  <a:ext uri="{FF2B5EF4-FFF2-40B4-BE49-F238E27FC236}">
                    <a16:creationId xmlns:a16="http://schemas.microsoft.com/office/drawing/2014/main" xmlns="" id="{1C6CA77C-5A4A-4858-94A8-9C4FDE030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1776"/>
                <a:ext cx="394" cy="48"/>
                <a:chOff x="1728" y="1776"/>
                <a:chExt cx="394" cy="48"/>
              </a:xfrm>
            </p:grpSpPr>
            <p:sp>
              <p:nvSpPr>
                <p:cNvPr id="93261" name="Line 78">
                  <a:extLst>
                    <a:ext uri="{FF2B5EF4-FFF2-40B4-BE49-F238E27FC236}">
                      <a16:creationId xmlns:a16="http://schemas.microsoft.com/office/drawing/2014/main" xmlns="" id="{BDF96421-D125-44D7-8D97-65D657AD2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2" name="Line 79">
                  <a:extLst>
                    <a:ext uri="{FF2B5EF4-FFF2-40B4-BE49-F238E27FC236}">
                      <a16:creationId xmlns:a16="http://schemas.microsoft.com/office/drawing/2014/main" xmlns="" id="{6E161D0F-B027-4AA3-AA94-98127DD4E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9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3" name="Line 80">
                  <a:extLst>
                    <a:ext uri="{FF2B5EF4-FFF2-40B4-BE49-F238E27FC236}">
                      <a16:creationId xmlns:a16="http://schemas.microsoft.com/office/drawing/2014/main" xmlns="" id="{B404C22F-B2E0-4C50-94B2-EE2A2D37C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9" y="1776"/>
                  <a:ext cx="1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64" name="Line 81">
                  <a:extLst>
                    <a:ext uri="{FF2B5EF4-FFF2-40B4-BE49-F238E27FC236}">
                      <a16:creationId xmlns:a16="http://schemas.microsoft.com/office/drawing/2014/main" xmlns="" id="{D85DBB9F-637E-4B86-923A-6866FDEDA3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9" y="1824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197" name="Group 82">
              <a:extLst>
                <a:ext uri="{FF2B5EF4-FFF2-40B4-BE49-F238E27FC236}">
                  <a16:creationId xmlns:a16="http://schemas.microsoft.com/office/drawing/2014/main" xmlns="" id="{3DB5A0E5-2CF0-4B8F-AF5F-4562FCD98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1536"/>
              <a:ext cx="768" cy="192"/>
              <a:chOff x="1848" y="1536"/>
              <a:chExt cx="768" cy="192"/>
            </a:xfrm>
          </p:grpSpPr>
          <p:grpSp>
            <p:nvGrpSpPr>
              <p:cNvPr id="93250" name="Group 83">
                <a:extLst>
                  <a:ext uri="{FF2B5EF4-FFF2-40B4-BE49-F238E27FC236}">
                    <a16:creationId xmlns:a16="http://schemas.microsoft.com/office/drawing/2014/main" xmlns="" id="{9486F6FD-7CB6-4E8D-BA6C-4A02F058F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8" y="1536"/>
                <a:ext cx="432" cy="96"/>
                <a:chOff x="1872" y="1296"/>
                <a:chExt cx="432" cy="96"/>
              </a:xfrm>
            </p:grpSpPr>
            <p:sp>
              <p:nvSpPr>
                <p:cNvPr id="93256" name="Line 84">
                  <a:extLst>
                    <a:ext uri="{FF2B5EF4-FFF2-40B4-BE49-F238E27FC236}">
                      <a16:creationId xmlns:a16="http://schemas.microsoft.com/office/drawing/2014/main" xmlns="" id="{08F88065-36F5-43C9-BDEB-B2A99C0E85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7" name="Line 85">
                  <a:extLst>
                    <a:ext uri="{FF2B5EF4-FFF2-40B4-BE49-F238E27FC236}">
                      <a16:creationId xmlns:a16="http://schemas.microsoft.com/office/drawing/2014/main" xmlns="" id="{04FFE4F0-CD5A-43F7-8923-DF0E7EBBC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8" name="Line 86">
                  <a:extLst>
                    <a:ext uri="{FF2B5EF4-FFF2-40B4-BE49-F238E27FC236}">
                      <a16:creationId xmlns:a16="http://schemas.microsoft.com/office/drawing/2014/main" xmlns="" id="{5E6DE11B-A243-44AA-AAAA-B65480A245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51" name="Group 87">
                <a:extLst>
                  <a:ext uri="{FF2B5EF4-FFF2-40B4-BE49-F238E27FC236}">
                    <a16:creationId xmlns:a16="http://schemas.microsoft.com/office/drawing/2014/main" xmlns="" id="{C8A731C3-9A16-4D10-A759-B6C519B55C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1680"/>
                <a:ext cx="456" cy="48"/>
                <a:chOff x="2160" y="1680"/>
                <a:chExt cx="456" cy="48"/>
              </a:xfrm>
            </p:grpSpPr>
            <p:sp>
              <p:nvSpPr>
                <p:cNvPr id="93252" name="Line 88">
                  <a:extLst>
                    <a:ext uri="{FF2B5EF4-FFF2-40B4-BE49-F238E27FC236}">
                      <a16:creationId xmlns:a16="http://schemas.microsoft.com/office/drawing/2014/main" xmlns="" id="{51101E61-5CDA-45A3-BF7A-028BA1DF9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1728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3" name="Line 89">
                  <a:extLst>
                    <a:ext uri="{FF2B5EF4-FFF2-40B4-BE49-F238E27FC236}">
                      <a16:creationId xmlns:a16="http://schemas.microsoft.com/office/drawing/2014/main" xmlns="" id="{6924CD81-758D-4C79-9C88-7CCE4D59CB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16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4" name="Line 90">
                  <a:extLst>
                    <a:ext uri="{FF2B5EF4-FFF2-40B4-BE49-F238E27FC236}">
                      <a16:creationId xmlns:a16="http://schemas.microsoft.com/office/drawing/2014/main" xmlns="" id="{303B8F3A-988F-48B5-BD9A-299B9D908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264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55" name="Line 91">
                  <a:extLst>
                    <a:ext uri="{FF2B5EF4-FFF2-40B4-BE49-F238E27FC236}">
                      <a16:creationId xmlns:a16="http://schemas.microsoft.com/office/drawing/2014/main" xmlns="" id="{8B8E1AC9-05F9-4ED7-85E8-621443870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8" y="1728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198" name="Group 92">
              <a:extLst>
                <a:ext uri="{FF2B5EF4-FFF2-40B4-BE49-F238E27FC236}">
                  <a16:creationId xmlns:a16="http://schemas.microsoft.com/office/drawing/2014/main" xmlns="" id="{5B04AA7D-548B-4191-8DC3-7B42E7EA4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8" y="1536"/>
              <a:ext cx="696" cy="192"/>
              <a:chOff x="2328" y="1536"/>
              <a:chExt cx="696" cy="192"/>
            </a:xfrm>
          </p:grpSpPr>
          <p:grpSp>
            <p:nvGrpSpPr>
              <p:cNvPr id="93241" name="Group 93">
                <a:extLst>
                  <a:ext uri="{FF2B5EF4-FFF2-40B4-BE49-F238E27FC236}">
                    <a16:creationId xmlns:a16="http://schemas.microsoft.com/office/drawing/2014/main" xmlns="" id="{FC687D93-4D9A-4E17-879D-505A34AA70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8" y="1536"/>
                <a:ext cx="432" cy="96"/>
                <a:chOff x="2352" y="1296"/>
                <a:chExt cx="432" cy="96"/>
              </a:xfrm>
            </p:grpSpPr>
            <p:sp>
              <p:nvSpPr>
                <p:cNvPr id="93247" name="Line 94">
                  <a:extLst>
                    <a:ext uri="{FF2B5EF4-FFF2-40B4-BE49-F238E27FC236}">
                      <a16:creationId xmlns:a16="http://schemas.microsoft.com/office/drawing/2014/main" xmlns="" id="{423BD01A-6797-4290-8E34-26CAEC5AE0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8" name="Line 95">
                  <a:extLst>
                    <a:ext uri="{FF2B5EF4-FFF2-40B4-BE49-F238E27FC236}">
                      <a16:creationId xmlns:a16="http://schemas.microsoft.com/office/drawing/2014/main" xmlns="" id="{CC80902C-ADE0-4433-A002-E7BF7021B6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9" name="Line 96">
                  <a:extLst>
                    <a:ext uri="{FF2B5EF4-FFF2-40B4-BE49-F238E27FC236}">
                      <a16:creationId xmlns:a16="http://schemas.microsoft.com/office/drawing/2014/main" xmlns="" id="{F7811CB3-B47F-4596-85E0-C6E770361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42" name="Group 97">
                <a:extLst>
                  <a:ext uri="{FF2B5EF4-FFF2-40B4-BE49-F238E27FC236}">
                    <a16:creationId xmlns:a16="http://schemas.microsoft.com/office/drawing/2014/main" xmlns="" id="{5A106425-82BE-49DA-81A9-FCC822FDB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1680"/>
                <a:ext cx="384" cy="48"/>
                <a:chOff x="2640" y="1680"/>
                <a:chExt cx="420" cy="48"/>
              </a:xfrm>
            </p:grpSpPr>
            <p:sp>
              <p:nvSpPr>
                <p:cNvPr id="93243" name="Line 98">
                  <a:extLst>
                    <a:ext uri="{FF2B5EF4-FFF2-40B4-BE49-F238E27FC236}">
                      <a16:creationId xmlns:a16="http://schemas.microsoft.com/office/drawing/2014/main" xmlns="" id="{38F5FE88-D8DB-4C45-A6A7-330D88999D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0" y="1728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4" name="Line 99">
                  <a:extLst>
                    <a:ext uri="{FF2B5EF4-FFF2-40B4-BE49-F238E27FC236}">
                      <a16:creationId xmlns:a16="http://schemas.microsoft.com/office/drawing/2014/main" xmlns="" id="{D3AB5F5C-FC85-462A-B9E5-1803F1D01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5" name="Line 100">
                  <a:extLst>
                    <a:ext uri="{FF2B5EF4-FFF2-40B4-BE49-F238E27FC236}">
                      <a16:creationId xmlns:a16="http://schemas.microsoft.com/office/drawing/2014/main" xmlns="" id="{5C63CC65-A8D3-4741-A7DB-D9AA0A5CD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84" y="1680"/>
                  <a:ext cx="276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6" name="Line 101">
                  <a:extLst>
                    <a:ext uri="{FF2B5EF4-FFF2-40B4-BE49-F238E27FC236}">
                      <a16:creationId xmlns:a16="http://schemas.microsoft.com/office/drawing/2014/main" xmlns="" id="{93E0A9BD-A85E-46D0-B24A-B83CFE35C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4" y="1728"/>
                  <a:ext cx="12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199" name="Group 102">
              <a:extLst>
                <a:ext uri="{FF2B5EF4-FFF2-40B4-BE49-F238E27FC236}">
                  <a16:creationId xmlns:a16="http://schemas.microsoft.com/office/drawing/2014/main" xmlns="" id="{AD4DFF25-6525-4ADB-BAAC-FAD962C42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" y="1536"/>
              <a:ext cx="632" cy="240"/>
              <a:chOff x="2760" y="1536"/>
              <a:chExt cx="632" cy="240"/>
            </a:xfrm>
          </p:grpSpPr>
          <p:grpSp>
            <p:nvGrpSpPr>
              <p:cNvPr id="93232" name="Group 103">
                <a:extLst>
                  <a:ext uri="{FF2B5EF4-FFF2-40B4-BE49-F238E27FC236}">
                    <a16:creationId xmlns:a16="http://schemas.microsoft.com/office/drawing/2014/main" xmlns="" id="{65DE52F7-E342-4BA3-90FD-53CAABB97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0" y="1536"/>
                <a:ext cx="432" cy="96"/>
                <a:chOff x="2352" y="1296"/>
                <a:chExt cx="432" cy="96"/>
              </a:xfrm>
            </p:grpSpPr>
            <p:sp>
              <p:nvSpPr>
                <p:cNvPr id="93238" name="Line 104">
                  <a:extLst>
                    <a:ext uri="{FF2B5EF4-FFF2-40B4-BE49-F238E27FC236}">
                      <a16:creationId xmlns:a16="http://schemas.microsoft.com/office/drawing/2014/main" xmlns="" id="{2F8B9808-EA22-4508-B6A3-ED61731BE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9" name="Line 105">
                  <a:extLst>
                    <a:ext uri="{FF2B5EF4-FFF2-40B4-BE49-F238E27FC236}">
                      <a16:creationId xmlns:a16="http://schemas.microsoft.com/office/drawing/2014/main" xmlns="" id="{2C9FFDFA-84F4-4988-8799-8A736B0F8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0" name="Line 106">
                  <a:extLst>
                    <a:ext uri="{FF2B5EF4-FFF2-40B4-BE49-F238E27FC236}">
                      <a16:creationId xmlns:a16="http://schemas.microsoft.com/office/drawing/2014/main" xmlns="" id="{4AB2DDBE-D830-4C90-BD7E-4C9AE13F3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33" name="Group 107">
                <a:extLst>
                  <a:ext uri="{FF2B5EF4-FFF2-40B4-BE49-F238E27FC236}">
                    <a16:creationId xmlns:a16="http://schemas.microsoft.com/office/drawing/2014/main" xmlns="" id="{2640360C-650C-4BD0-A678-FF5012ED3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728"/>
                <a:ext cx="368" cy="48"/>
                <a:chOff x="3072" y="1680"/>
                <a:chExt cx="368" cy="48"/>
              </a:xfrm>
            </p:grpSpPr>
            <p:sp>
              <p:nvSpPr>
                <p:cNvPr id="93234" name="Line 108">
                  <a:extLst>
                    <a:ext uri="{FF2B5EF4-FFF2-40B4-BE49-F238E27FC236}">
                      <a16:creationId xmlns:a16="http://schemas.microsoft.com/office/drawing/2014/main" xmlns="" id="{233F6A97-F0F0-4825-9FAA-7270EFCC1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680"/>
                  <a:ext cx="212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5" name="Line 109">
                  <a:extLst>
                    <a:ext uri="{FF2B5EF4-FFF2-40B4-BE49-F238E27FC236}">
                      <a16:creationId xmlns:a16="http://schemas.microsoft.com/office/drawing/2014/main" xmlns="" id="{927B5E9F-B96D-447A-9C60-ADDEEB8DC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5" y="1680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6" name="Line 110">
                  <a:extLst>
                    <a:ext uri="{FF2B5EF4-FFF2-40B4-BE49-F238E27FC236}">
                      <a16:creationId xmlns:a16="http://schemas.microsoft.com/office/drawing/2014/main" xmlns="" id="{4535D051-CE7B-4425-9385-A09FEE04B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1728"/>
                  <a:ext cx="124" cy="0"/>
                </a:xfrm>
                <a:prstGeom prst="line">
                  <a:avLst/>
                </a:prstGeom>
                <a:noFill/>
                <a:ln w="9525">
                  <a:solidFill>
                    <a:srgbClr val="33CC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7" name="Line 111">
                  <a:extLst>
                    <a:ext uri="{FF2B5EF4-FFF2-40B4-BE49-F238E27FC236}">
                      <a16:creationId xmlns:a16="http://schemas.microsoft.com/office/drawing/2014/main" xmlns="" id="{78229A4E-70AA-4CA8-A37C-A7CE192EC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3" y="1728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200" name="Group 112">
              <a:extLst>
                <a:ext uri="{FF2B5EF4-FFF2-40B4-BE49-F238E27FC236}">
                  <a16:creationId xmlns:a16="http://schemas.microsoft.com/office/drawing/2014/main" xmlns="" id="{887F14A6-B443-4B67-86CF-31FF56BE3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536"/>
              <a:ext cx="936" cy="288"/>
              <a:chOff x="3240" y="1536"/>
              <a:chExt cx="936" cy="288"/>
            </a:xfrm>
          </p:grpSpPr>
          <p:grpSp>
            <p:nvGrpSpPr>
              <p:cNvPr id="93221" name="Group 113">
                <a:extLst>
                  <a:ext uri="{FF2B5EF4-FFF2-40B4-BE49-F238E27FC236}">
                    <a16:creationId xmlns:a16="http://schemas.microsoft.com/office/drawing/2014/main" xmlns="" id="{FAAF7A63-8162-49DB-BF60-EBB7CF0AEA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0" y="1536"/>
                <a:ext cx="624" cy="192"/>
                <a:chOff x="1248" y="1296"/>
                <a:chExt cx="624" cy="192"/>
              </a:xfrm>
            </p:grpSpPr>
            <p:sp>
              <p:nvSpPr>
                <p:cNvPr id="93227" name="Line 114">
                  <a:extLst>
                    <a:ext uri="{FF2B5EF4-FFF2-40B4-BE49-F238E27FC236}">
                      <a16:creationId xmlns:a16="http://schemas.microsoft.com/office/drawing/2014/main" xmlns="" id="{DDA43CF4-2441-42B7-BCA4-B76B493F6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8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8" name="Line 115">
                  <a:extLst>
                    <a:ext uri="{FF2B5EF4-FFF2-40B4-BE49-F238E27FC236}">
                      <a16:creationId xmlns:a16="http://schemas.microsoft.com/office/drawing/2014/main" xmlns="" id="{99F645AD-9481-4F10-89D3-27FB00E219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9" name="Line 116">
                  <a:extLst>
                    <a:ext uri="{FF2B5EF4-FFF2-40B4-BE49-F238E27FC236}">
                      <a16:creationId xmlns:a16="http://schemas.microsoft.com/office/drawing/2014/main" xmlns="" id="{989BB1A1-9583-464E-94A4-591D288D3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0" name="Line 117">
                  <a:extLst>
                    <a:ext uri="{FF2B5EF4-FFF2-40B4-BE49-F238E27FC236}">
                      <a16:creationId xmlns:a16="http://schemas.microsoft.com/office/drawing/2014/main" xmlns="" id="{273037E5-1D4D-4805-A3F3-E5BFDDE27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6" y="14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1" name="Line 118">
                  <a:extLst>
                    <a:ext uri="{FF2B5EF4-FFF2-40B4-BE49-F238E27FC236}">
                      <a16:creationId xmlns:a16="http://schemas.microsoft.com/office/drawing/2014/main" xmlns="" id="{001E1A78-BE10-4829-B315-73656F9859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4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22" name="Group 119">
                <a:extLst>
                  <a:ext uri="{FF2B5EF4-FFF2-40B4-BE49-F238E27FC236}">
                    <a16:creationId xmlns:a16="http://schemas.microsoft.com/office/drawing/2014/main" xmlns="" id="{BC1C6C1D-3310-490C-875C-ABC3802EC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82" y="1776"/>
                <a:ext cx="394" cy="48"/>
                <a:chOff x="3782" y="1776"/>
                <a:chExt cx="394" cy="48"/>
              </a:xfrm>
            </p:grpSpPr>
            <p:sp>
              <p:nvSpPr>
                <p:cNvPr id="93223" name="Line 120">
                  <a:extLst>
                    <a:ext uri="{FF2B5EF4-FFF2-40B4-BE49-F238E27FC236}">
                      <a16:creationId xmlns:a16="http://schemas.microsoft.com/office/drawing/2014/main" xmlns="" id="{4FE33702-686C-4DBB-A64E-0A74451B5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2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4" name="Line 121">
                  <a:extLst>
                    <a:ext uri="{FF2B5EF4-FFF2-40B4-BE49-F238E27FC236}">
                      <a16:creationId xmlns:a16="http://schemas.microsoft.com/office/drawing/2014/main" xmlns="" id="{2F08B7A6-6C99-486F-9485-E25C54A0FB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3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5" name="Line 122">
                  <a:extLst>
                    <a:ext uri="{FF2B5EF4-FFF2-40B4-BE49-F238E27FC236}">
                      <a16:creationId xmlns:a16="http://schemas.microsoft.com/office/drawing/2014/main" xmlns="" id="{AB7C34BD-B1EC-4490-94C8-D0803F31F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3" y="177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6" name="Line 123">
                  <a:extLst>
                    <a:ext uri="{FF2B5EF4-FFF2-40B4-BE49-F238E27FC236}">
                      <a16:creationId xmlns:a16="http://schemas.microsoft.com/office/drawing/2014/main" xmlns="" id="{34FBE6C5-CDD6-48EE-ABF0-12667DE776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3" y="1824"/>
                  <a:ext cx="233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201" name="Group 124">
              <a:extLst>
                <a:ext uri="{FF2B5EF4-FFF2-40B4-BE49-F238E27FC236}">
                  <a16:creationId xmlns:a16="http://schemas.microsoft.com/office/drawing/2014/main" xmlns="" id="{777651F0-F5E8-4DCE-A4FD-EB6627E7A2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1536"/>
              <a:ext cx="744" cy="192"/>
              <a:chOff x="3816" y="1536"/>
              <a:chExt cx="744" cy="192"/>
            </a:xfrm>
          </p:grpSpPr>
          <p:grpSp>
            <p:nvGrpSpPr>
              <p:cNvPr id="93212" name="Group 125">
                <a:extLst>
                  <a:ext uri="{FF2B5EF4-FFF2-40B4-BE49-F238E27FC236}">
                    <a16:creationId xmlns:a16="http://schemas.microsoft.com/office/drawing/2014/main" xmlns="" id="{FD46E51E-1738-4332-B3A2-430E9146E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" y="1536"/>
                <a:ext cx="432" cy="96"/>
                <a:chOff x="3840" y="1296"/>
                <a:chExt cx="432" cy="96"/>
              </a:xfrm>
            </p:grpSpPr>
            <p:sp>
              <p:nvSpPr>
                <p:cNvPr id="93218" name="Line 126">
                  <a:extLst>
                    <a:ext uri="{FF2B5EF4-FFF2-40B4-BE49-F238E27FC236}">
                      <a16:creationId xmlns:a16="http://schemas.microsoft.com/office/drawing/2014/main" xmlns="" id="{88793D9D-CE43-459F-8E6F-B25949226A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9" name="Line 127">
                  <a:extLst>
                    <a:ext uri="{FF2B5EF4-FFF2-40B4-BE49-F238E27FC236}">
                      <a16:creationId xmlns:a16="http://schemas.microsoft.com/office/drawing/2014/main" xmlns="" id="{8A81F056-BBFC-44A2-9F5A-5D989F8DC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0" name="Line 128">
                  <a:extLst>
                    <a:ext uri="{FF2B5EF4-FFF2-40B4-BE49-F238E27FC236}">
                      <a16:creationId xmlns:a16="http://schemas.microsoft.com/office/drawing/2014/main" xmlns="" id="{1BCB5BEA-AF87-4BF8-B810-3A7CFF2B1F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13" name="Group 129">
                <a:extLst>
                  <a:ext uri="{FF2B5EF4-FFF2-40B4-BE49-F238E27FC236}">
                    <a16:creationId xmlns:a16="http://schemas.microsoft.com/office/drawing/2014/main" xmlns="" id="{37EA136C-3B70-4E51-A9E5-92E61A648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1680"/>
                <a:ext cx="384" cy="48"/>
                <a:chOff x="4176" y="1680"/>
                <a:chExt cx="384" cy="48"/>
              </a:xfrm>
            </p:grpSpPr>
            <p:sp>
              <p:nvSpPr>
                <p:cNvPr id="93214" name="Line 130">
                  <a:extLst>
                    <a:ext uri="{FF2B5EF4-FFF2-40B4-BE49-F238E27FC236}">
                      <a16:creationId xmlns:a16="http://schemas.microsoft.com/office/drawing/2014/main" xmlns="" id="{6A812AA4-A3AD-4C94-AC10-35D847F8CA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6" y="1680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5" name="Line 131">
                  <a:extLst>
                    <a:ext uri="{FF2B5EF4-FFF2-40B4-BE49-F238E27FC236}">
                      <a16:creationId xmlns:a16="http://schemas.microsoft.com/office/drawing/2014/main" xmlns="" id="{82BBE9D6-D41E-4BE1-9656-799B70608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7" y="1728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Line 132">
                  <a:extLst>
                    <a:ext uri="{FF2B5EF4-FFF2-40B4-BE49-F238E27FC236}">
                      <a16:creationId xmlns:a16="http://schemas.microsoft.com/office/drawing/2014/main" xmlns="" id="{712E04AD-DA2D-4F96-9569-6FBCC5508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7" y="1680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7" name="Line 133">
                  <a:extLst>
                    <a:ext uri="{FF2B5EF4-FFF2-40B4-BE49-F238E27FC236}">
                      <a16:creationId xmlns:a16="http://schemas.microsoft.com/office/drawing/2014/main" xmlns="" id="{E1F311AD-6D30-4A24-95A4-F8DB060FE8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37" y="1728"/>
                  <a:ext cx="223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3202" name="Group 134">
              <a:extLst>
                <a:ext uri="{FF2B5EF4-FFF2-40B4-BE49-F238E27FC236}">
                  <a16:creationId xmlns:a16="http://schemas.microsoft.com/office/drawing/2014/main" xmlns="" id="{606DCC23-2A21-412B-8192-61F3971C8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6" y="1536"/>
              <a:ext cx="696" cy="288"/>
              <a:chOff x="4296" y="1536"/>
              <a:chExt cx="696" cy="288"/>
            </a:xfrm>
          </p:grpSpPr>
          <p:grpSp>
            <p:nvGrpSpPr>
              <p:cNvPr id="93203" name="Group 135">
                <a:extLst>
                  <a:ext uri="{FF2B5EF4-FFF2-40B4-BE49-F238E27FC236}">
                    <a16:creationId xmlns:a16="http://schemas.microsoft.com/office/drawing/2014/main" xmlns="" id="{261ECE9E-87E0-437C-B6C4-9B037A91D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6" y="1536"/>
                <a:ext cx="432" cy="96"/>
                <a:chOff x="3840" y="1296"/>
                <a:chExt cx="432" cy="96"/>
              </a:xfrm>
            </p:grpSpPr>
            <p:sp>
              <p:nvSpPr>
                <p:cNvPr id="93209" name="Line 136">
                  <a:extLst>
                    <a:ext uri="{FF2B5EF4-FFF2-40B4-BE49-F238E27FC236}">
                      <a16:creationId xmlns:a16="http://schemas.microsoft.com/office/drawing/2014/main" xmlns="" id="{39BCDD6E-6ABC-41D5-8121-929CB8A97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0" y="129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0" name="Line 137">
                  <a:extLst>
                    <a:ext uri="{FF2B5EF4-FFF2-40B4-BE49-F238E27FC236}">
                      <a16:creationId xmlns:a16="http://schemas.microsoft.com/office/drawing/2014/main" xmlns="" id="{18F4F6A7-9A85-4467-8478-3BB0E8A656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3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1" name="Line 138">
                  <a:extLst>
                    <a:ext uri="{FF2B5EF4-FFF2-40B4-BE49-F238E27FC236}">
                      <a16:creationId xmlns:a16="http://schemas.microsoft.com/office/drawing/2014/main" xmlns="" id="{9BC371E2-5C7D-479C-8E3B-967D7F047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2" y="139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04" name="Group 139">
                <a:extLst>
                  <a:ext uri="{FF2B5EF4-FFF2-40B4-BE49-F238E27FC236}">
                    <a16:creationId xmlns:a16="http://schemas.microsoft.com/office/drawing/2014/main" xmlns="" id="{3488D0AE-2620-429E-9CD7-175E0137B9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8" y="1776"/>
                <a:ext cx="384" cy="48"/>
                <a:chOff x="4608" y="1776"/>
                <a:chExt cx="384" cy="48"/>
              </a:xfrm>
            </p:grpSpPr>
            <p:sp>
              <p:nvSpPr>
                <p:cNvPr id="93205" name="Line 140">
                  <a:extLst>
                    <a:ext uri="{FF2B5EF4-FFF2-40B4-BE49-F238E27FC236}">
                      <a16:creationId xmlns:a16="http://schemas.microsoft.com/office/drawing/2014/main" xmlns="" id="{10A32E49-B018-4494-B6EB-ECFDB03EC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1776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6" name="Line 141">
                  <a:extLst>
                    <a:ext uri="{FF2B5EF4-FFF2-40B4-BE49-F238E27FC236}">
                      <a16:creationId xmlns:a16="http://schemas.microsoft.com/office/drawing/2014/main" xmlns="" id="{7C87FB78-C7BD-40B0-AB20-B8BAAC25A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9" y="1824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7" name="Line 142">
                  <a:extLst>
                    <a:ext uri="{FF2B5EF4-FFF2-40B4-BE49-F238E27FC236}">
                      <a16:creationId xmlns:a16="http://schemas.microsoft.com/office/drawing/2014/main" xmlns="" id="{DC06B00F-8A2D-407C-915E-B084A99CC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9" y="1776"/>
                  <a:ext cx="137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8" name="Line 143">
                  <a:extLst>
                    <a:ext uri="{FF2B5EF4-FFF2-40B4-BE49-F238E27FC236}">
                      <a16:creationId xmlns:a16="http://schemas.microsoft.com/office/drawing/2014/main" xmlns="" id="{3D3028D8-0D80-4DA5-8B07-ECF1943072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69" y="1824"/>
                  <a:ext cx="223" cy="0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3190" name="AutoShape 144">
            <a:extLst>
              <a:ext uri="{FF2B5EF4-FFF2-40B4-BE49-F238E27FC236}">
                <a16:creationId xmlns:a16="http://schemas.microsoft.com/office/drawing/2014/main" xmlns="" id="{AEB0F2C3-D9B0-4EDE-9159-459589F59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175" y="3457575"/>
            <a:ext cx="247650" cy="2317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Line 145">
            <a:extLst>
              <a:ext uri="{FF2B5EF4-FFF2-40B4-BE49-F238E27FC236}">
                <a16:creationId xmlns:a16="http://schemas.microsoft.com/office/drawing/2014/main" xmlns="" id="{85F072D0-1041-4393-86D5-0E75489D5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8" y="3965575"/>
            <a:ext cx="856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AutoShape 146">
            <a:extLst>
              <a:ext uri="{FF2B5EF4-FFF2-40B4-BE49-F238E27FC236}">
                <a16:creationId xmlns:a16="http://schemas.microsoft.com/office/drawing/2014/main" xmlns="" id="{359C315B-754E-4B8D-9AC8-6A9B0F0D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5" y="3595688"/>
            <a:ext cx="247650" cy="2317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AutoShape 147">
            <a:extLst>
              <a:ext uri="{FF2B5EF4-FFF2-40B4-BE49-F238E27FC236}">
                <a16:creationId xmlns:a16="http://schemas.microsoft.com/office/drawing/2014/main" xmlns="" id="{062CCBE6-F12A-445F-A512-CBCFD3424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3451225"/>
            <a:ext cx="247650" cy="2317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CBB58B6F-B514-4964-B590-ACBF9D43F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</a:rPr>
              <a:t>Benzer’s</a:t>
            </a:r>
            <a:r>
              <a:rPr lang="en-US" altLang="en-US" dirty="0">
                <a:latin typeface="Arial" panose="020B0604020202020204" pitchFamily="34" charset="0"/>
              </a:rPr>
              <a:t> Experiment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4DF1DCF3-5CFC-47D9-8FD8-8E505E92B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Idea: infect bacteria with pairs of mutant T4 bacteriophage (virus)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Each T4 mutant has an unknown interval deleted from its genome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two intervals overlap:  the T4 pair is missing part of its genome and is disabled – bacteria survive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the two intervals do not overlap:  T4 pair has its entire genome and is enabled – bacteria die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ED00186D-AC01-426D-9E2D-845B7F4ED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Minimizing Errors</a:t>
            </a:r>
            <a:r>
              <a:rPr lang="en-US" altLang="en-US" sz="2600"/>
              <a:t> (cont’d)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xmlns="" id="{CCFE4646-BD88-4036-83D0-CD7840A20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However, that error will not be present in the other instances of the 20-mer read.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So it is possible to eliminate most point mutation errors before reconstructing the original sequence.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979AB96-0237-471C-93CF-B40ADA441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9F5CAC4B-1D32-44EC-8D29-E5924C6D28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Graph theory is a vital tool for solving biological problems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Wide range of applications, including sequencing, motif finding, protein networks, and many more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xmlns="" id="{3D6B373B-7459-4A81-B9D9-800E009D8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12788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96259" name="Rectangle 5">
            <a:extLst>
              <a:ext uri="{FF2B5EF4-FFF2-40B4-BE49-F238E27FC236}">
                <a16:creationId xmlns:a16="http://schemas.microsoft.com/office/drawing/2014/main" xmlns="" id="{33F9DB76-6CA3-4CB2-9B84-782F1A4A5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noFill/>
        </p:spPr>
        <p:txBody>
          <a:bodyPr/>
          <a:lstStyle/>
          <a:p>
            <a:pPr eaLnBrk="1" hangingPunct="1"/>
            <a:endParaRPr lang="en-US" altLang="en-US" sz="2100"/>
          </a:p>
          <a:p>
            <a:pPr eaLnBrk="1" hangingPunct="1"/>
            <a:endParaRPr kumimoji="1" lang="en-US" altLang="en-US" sz="2100">
              <a:ea typeface="SimSun" panose="02010600030101010101" pitchFamily="2" charset="-122"/>
            </a:endParaRPr>
          </a:p>
          <a:p>
            <a:pPr eaLnBrk="1" hangingPunct="1"/>
            <a:r>
              <a:rPr kumimoji="1" lang="en-US" altLang="en-US" sz="2100">
                <a:ea typeface="SimSun" panose="02010600030101010101" pitchFamily="2" charset="-122"/>
              </a:rPr>
              <a:t>Simons, Robert W.  </a:t>
            </a:r>
            <a:r>
              <a:rPr kumimoji="1" lang="en-US" altLang="en-US" sz="2100" i="1">
                <a:ea typeface="SimSun" panose="02010600030101010101" pitchFamily="2" charset="-122"/>
              </a:rPr>
              <a:t>Advanced Molecular Genetics Course</a:t>
            </a:r>
            <a:r>
              <a:rPr kumimoji="1" lang="en-US" altLang="en-US" sz="2100">
                <a:ea typeface="SimSun" panose="02010600030101010101" pitchFamily="2" charset="-122"/>
              </a:rPr>
              <a:t>, UCLA (2002).  </a:t>
            </a:r>
            <a:r>
              <a:rPr kumimoji="1" lang="en-US" altLang="en-US" sz="2100">
                <a:ea typeface="SimSun" panose="02010600030101010101" pitchFamily="2" charset="-122"/>
                <a:hlinkClick r:id="rId2"/>
              </a:rPr>
              <a:t>http://www.mimg.ucla.edu/bobs/C159/Presentations/Benzer.pdf</a:t>
            </a:r>
            <a:endParaRPr kumimoji="1" lang="en-US" altLang="en-US" sz="2100">
              <a:ea typeface="SimSun" panose="02010600030101010101" pitchFamily="2" charset="-122"/>
            </a:endParaRPr>
          </a:p>
          <a:p>
            <a:pPr eaLnBrk="1" hangingPunct="1"/>
            <a:endParaRPr kumimoji="1" lang="en-US" altLang="en-US" sz="2100">
              <a:ea typeface="SimSun" panose="02010600030101010101" pitchFamily="2" charset="-122"/>
            </a:endParaRPr>
          </a:p>
          <a:p>
            <a:pPr eaLnBrk="1" hangingPunct="1"/>
            <a:r>
              <a:rPr kumimoji="1" lang="en-US" altLang="en-US" sz="2100">
                <a:ea typeface="SimSun" panose="02010600030101010101" pitchFamily="2" charset="-122"/>
              </a:rPr>
              <a:t>Batzoglou, S.  </a:t>
            </a:r>
            <a:r>
              <a:rPr kumimoji="1" lang="en-US" altLang="en-US" sz="2100" i="1">
                <a:ea typeface="SimSun" panose="02010600030101010101" pitchFamily="2" charset="-122"/>
              </a:rPr>
              <a:t>Computational Genomics Course</a:t>
            </a:r>
            <a:r>
              <a:rPr kumimoji="1" lang="en-US" altLang="en-US" sz="2100">
                <a:ea typeface="SimSun" panose="02010600030101010101" pitchFamily="2" charset="-122"/>
              </a:rPr>
              <a:t>, Stanford University (2004). </a:t>
            </a:r>
            <a:r>
              <a:rPr kumimoji="1" lang="en-US" altLang="en-US" sz="2100">
                <a:ea typeface="SimSun" panose="02010600030101010101" pitchFamily="2" charset="-122"/>
                <a:hlinkClick r:id="rId3"/>
              </a:rPr>
              <a:t>http://www.stanford.edu/class/cs262/handouts.html</a:t>
            </a:r>
            <a:endParaRPr kumimoji="1" lang="en-US" altLang="en-US" sz="2100">
              <a:ea typeface="SimSun" panose="02010600030101010101" pitchFamily="2" charset="-122"/>
            </a:endParaRPr>
          </a:p>
          <a:p>
            <a:pPr eaLnBrk="1" hangingPunct="1">
              <a:buFontTx/>
              <a:buNone/>
            </a:pPr>
            <a:endParaRPr kumimoji="1" lang="en-US" altLang="en-US" sz="210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 Unicode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CSE181_Project_template</Template>
  <TotalTime>11109</TotalTime>
  <Words>3276</Words>
  <Application>Microsoft Office PowerPoint</Application>
  <PresentationFormat>On-screen Show (4:3)</PresentationFormat>
  <Paragraphs>603</Paragraphs>
  <Slides>92</Slides>
  <Notes>0</Notes>
  <HiddenSlides>12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Arial Unicode MS</vt:lpstr>
      <vt:lpstr>AvantGarde</vt:lpstr>
      <vt:lpstr>SimSun</vt:lpstr>
      <vt:lpstr>Arial</vt:lpstr>
      <vt:lpstr>Comic Sans MS</vt:lpstr>
      <vt:lpstr>Courier New</vt:lpstr>
      <vt:lpstr>Garamond</vt:lpstr>
      <vt:lpstr>MT Extra</vt:lpstr>
      <vt:lpstr>Symbol</vt:lpstr>
      <vt:lpstr>Times New Roman</vt:lpstr>
      <vt:lpstr>Wingdings</vt:lpstr>
      <vt:lpstr>Edge</vt:lpstr>
      <vt:lpstr>Image</vt:lpstr>
      <vt:lpstr>Graph Algorithms and Fragment Assembly</vt:lpstr>
      <vt:lpstr>Outline</vt:lpstr>
      <vt:lpstr>The Bridge Obsession Problem</vt:lpstr>
      <vt:lpstr>Eulerian Cycle Problem</vt:lpstr>
      <vt:lpstr>Hamiltonian Cycle Problem</vt:lpstr>
      <vt:lpstr>Mapping Problems to Graphs</vt:lpstr>
      <vt:lpstr>Beginning of Graph Theory in Biology</vt:lpstr>
      <vt:lpstr>Viruses Attack Bacteria</vt:lpstr>
      <vt:lpstr>Benzer’s Experiment</vt:lpstr>
      <vt:lpstr>Complementation between pairs of mutant T4 bacteriophages</vt:lpstr>
      <vt:lpstr>Benzer’s Experiment and Graphs</vt:lpstr>
      <vt:lpstr>Interval Graph: Linear Genome</vt:lpstr>
      <vt:lpstr>Interval Graph: Branched Genome</vt:lpstr>
      <vt:lpstr>Interval Graph: Comparison</vt:lpstr>
      <vt:lpstr>DNA Sequencing: History</vt:lpstr>
      <vt:lpstr>Sanger Method: Generating Reads</vt:lpstr>
      <vt:lpstr>DNA Sequencing (Shotgun)</vt:lpstr>
      <vt:lpstr>Fragment (or Genome) Assembly</vt:lpstr>
      <vt:lpstr>Shortest Superstring Problem</vt:lpstr>
      <vt:lpstr>Shortest Superstring Problem: Example</vt:lpstr>
      <vt:lpstr>Reducing SSP to TSP</vt:lpstr>
      <vt:lpstr>Reducing SSP to TSP</vt:lpstr>
      <vt:lpstr>Reducing SSP to TSP</vt:lpstr>
      <vt:lpstr>Reducing SSP to TSP (cont’d)</vt:lpstr>
      <vt:lpstr>SSP to TSP: An Example</vt:lpstr>
      <vt:lpstr>Approximation Algorithms for SSP</vt:lpstr>
      <vt:lpstr>Sequencing by Hybridization (SBH): History</vt:lpstr>
      <vt:lpstr>How SBH Works</vt:lpstr>
      <vt:lpstr>How SBH Works (cont’d)</vt:lpstr>
      <vt:lpstr>Hybridization on DNA Array</vt:lpstr>
      <vt:lpstr>l-mer composition</vt:lpstr>
      <vt:lpstr>l-mer composition</vt:lpstr>
      <vt:lpstr>Different sequences – the same spectrum</vt:lpstr>
      <vt:lpstr>The SBH Problem</vt:lpstr>
      <vt:lpstr>SBH: Hamiltonian Path Approach</vt:lpstr>
      <vt:lpstr>SBH: Hamiltonian Path Approach </vt:lpstr>
      <vt:lpstr>SBH: Hamiltonian Path Approach</vt:lpstr>
      <vt:lpstr>SBH: Eulerian Path Approach</vt:lpstr>
      <vt:lpstr>SBH: Eulerian Path Approach</vt:lpstr>
      <vt:lpstr>Euler Theorem</vt:lpstr>
      <vt:lpstr>Euler Theorem: Proof</vt:lpstr>
      <vt:lpstr>Algorithm for Constructing an Eulerian Cycle </vt:lpstr>
      <vt:lpstr>Algorithm for Constructing an Eulerian Cycle (cont’d)</vt:lpstr>
      <vt:lpstr>Algorithm for Constructing an Eulerian Cycle  (cont’d)</vt:lpstr>
      <vt:lpstr>Euler Theorem: Extension</vt:lpstr>
      <vt:lpstr>Some Difficulties with SBH</vt:lpstr>
      <vt:lpstr>Traditional DNA Sequencing</vt:lpstr>
      <vt:lpstr>Different Types of Vectors</vt:lpstr>
      <vt:lpstr>Electrophoresis Diagrams</vt:lpstr>
      <vt:lpstr>Challenges to Read Reading</vt:lpstr>
      <vt:lpstr>Reading an Electropherogram</vt:lpstr>
      <vt:lpstr>Shotgun Sequencing</vt:lpstr>
      <vt:lpstr>Fragment (or Genome) Assembly</vt:lpstr>
      <vt:lpstr>Read Coverage</vt:lpstr>
      <vt:lpstr>Challenges in Fragment Assembly</vt:lpstr>
      <vt:lpstr>Triazzle: A Fun Example</vt:lpstr>
      <vt:lpstr>Repeat Types</vt:lpstr>
      <vt:lpstr>Overlap-Layout-Consensus </vt:lpstr>
      <vt:lpstr>Overlap</vt:lpstr>
      <vt:lpstr>Overlapping Reads</vt:lpstr>
      <vt:lpstr>Overlapping Reads and Repeats</vt:lpstr>
      <vt:lpstr>From Overlapping Reads to Layout</vt:lpstr>
      <vt:lpstr>Finding Overlapping Reads (cont’d)</vt:lpstr>
      <vt:lpstr>Layout</vt:lpstr>
      <vt:lpstr>Merge Reads into Contigs</vt:lpstr>
      <vt:lpstr>Repeats, Errors and Read Lengths</vt:lpstr>
      <vt:lpstr>Error Correction</vt:lpstr>
      <vt:lpstr>Merge Reads into Contigs (cont’d)</vt:lpstr>
      <vt:lpstr>Merge Reads into Contigs (cont’d)</vt:lpstr>
      <vt:lpstr>Merge Reads into Contigs (cont’d)</vt:lpstr>
      <vt:lpstr>Link Contigs into Supercontigs</vt:lpstr>
      <vt:lpstr>Link Contigs into Supercontigs (cont’d)</vt:lpstr>
      <vt:lpstr>Link Contigs into Supercontigs (cont’d)</vt:lpstr>
      <vt:lpstr>Link Contigs into Supercontigs (cont’d)</vt:lpstr>
      <vt:lpstr>Link Contigs into Supercontigs (cont’d)</vt:lpstr>
      <vt:lpstr>Consensus</vt:lpstr>
      <vt:lpstr>Derive a Consensus Sequence</vt:lpstr>
      <vt:lpstr>EULER – Yet Another Approach to Fragment Assembly</vt:lpstr>
      <vt:lpstr>Overlap Graph: Hamiltonian Approach</vt:lpstr>
      <vt:lpstr>Overlap Graph: Eulerian Approach</vt:lpstr>
      <vt:lpstr>Multiple Repeats</vt:lpstr>
      <vt:lpstr>Construction of Repeat Graph</vt:lpstr>
      <vt:lpstr>Construction of Repeat Graph (cont’d)</vt:lpstr>
      <vt:lpstr>Approaches to Fragment Assembly</vt:lpstr>
      <vt:lpstr>Approaches to Fragment Assembly (cont’d)</vt:lpstr>
      <vt:lpstr>Making Repeat Graph Without DNA</vt:lpstr>
      <vt:lpstr>Repeat Sequences: Emulating a DNA Chip</vt:lpstr>
      <vt:lpstr>Repeat Sequences: Emulating a DNA Chip (cont’d)</vt:lpstr>
      <vt:lpstr>Minimizing Errors</vt:lpstr>
      <vt:lpstr>Minimizing Errors (cont’d)</vt:lpstr>
      <vt:lpstr>Conclusions</vt:lpstr>
      <vt:lpstr>References</vt:lpstr>
    </vt:vector>
  </TitlesOfParts>
  <Company>UCSD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</dc:title>
  <dc:creator>Sophie Daudenarde</dc:creator>
  <cp:lastModifiedBy>Microsoft account</cp:lastModifiedBy>
  <cp:revision>289</cp:revision>
  <dcterms:created xsi:type="dcterms:W3CDTF">2004-05-24T21:30:51Z</dcterms:created>
  <dcterms:modified xsi:type="dcterms:W3CDTF">2026-03-13T21:56:21Z</dcterms:modified>
</cp:coreProperties>
</file>