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54"/>
  </p:notesMasterIdLst>
  <p:sldIdLst>
    <p:sldId id="369" r:id="rId2"/>
    <p:sldId id="383" r:id="rId3"/>
    <p:sldId id="385" r:id="rId4"/>
    <p:sldId id="410" r:id="rId5"/>
    <p:sldId id="411" r:id="rId6"/>
    <p:sldId id="412" r:id="rId7"/>
    <p:sldId id="386" r:id="rId8"/>
    <p:sldId id="413"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3" r:id="rId24"/>
    <p:sldId id="404" r:id="rId25"/>
    <p:sldId id="405" r:id="rId26"/>
    <p:sldId id="406" r:id="rId27"/>
    <p:sldId id="407" r:id="rId28"/>
    <p:sldId id="408" r:id="rId29"/>
    <p:sldId id="356" r:id="rId30"/>
    <p:sldId id="271" r:id="rId31"/>
    <p:sldId id="378" r:id="rId32"/>
    <p:sldId id="379" r:id="rId33"/>
    <p:sldId id="344" r:id="rId34"/>
    <p:sldId id="265" r:id="rId35"/>
    <p:sldId id="372" r:id="rId36"/>
    <p:sldId id="267" r:id="rId37"/>
    <p:sldId id="346" r:id="rId38"/>
    <p:sldId id="373" r:id="rId39"/>
    <p:sldId id="347" r:id="rId40"/>
    <p:sldId id="374" r:id="rId41"/>
    <p:sldId id="402" r:id="rId42"/>
    <p:sldId id="268" r:id="rId43"/>
    <p:sldId id="376" r:id="rId44"/>
    <p:sldId id="377" r:id="rId45"/>
    <p:sldId id="375" r:id="rId46"/>
    <p:sldId id="269" r:id="rId47"/>
    <p:sldId id="363" r:id="rId48"/>
    <p:sldId id="279" r:id="rId49"/>
    <p:sldId id="281" r:id="rId50"/>
    <p:sldId id="371" r:id="rId51"/>
    <p:sldId id="282" r:id="rId52"/>
    <p:sldId id="270" r:id="rId53"/>
  </p:sldIdLst>
  <p:sldSz cx="9144000" cy="6858000" type="screen4x3"/>
  <p:notesSz cx="6858000" cy="9144000"/>
  <p:defaultTextStyle>
    <a:defPPr>
      <a:defRPr lang="en-US"/>
    </a:defPPr>
    <a:lvl1pPr algn="l" rtl="0" eaLnBrk="0" fontAlgn="base" hangingPunct="0">
      <a:spcBef>
        <a:spcPct val="0"/>
      </a:spcBef>
      <a:spcAft>
        <a:spcPct val="0"/>
      </a:spcAft>
      <a:defRPr sz="3400" kern="1200">
        <a:solidFill>
          <a:schemeClr val="tx2"/>
        </a:solidFill>
        <a:latin typeface="Arial Unicode MS" pitchFamily="34" charset="-128"/>
        <a:ea typeface="+mn-ea"/>
        <a:cs typeface="+mn-cs"/>
      </a:defRPr>
    </a:lvl1pPr>
    <a:lvl2pPr marL="457200" algn="l" rtl="0" eaLnBrk="0" fontAlgn="base" hangingPunct="0">
      <a:spcBef>
        <a:spcPct val="0"/>
      </a:spcBef>
      <a:spcAft>
        <a:spcPct val="0"/>
      </a:spcAft>
      <a:defRPr sz="3400" kern="1200">
        <a:solidFill>
          <a:schemeClr val="tx2"/>
        </a:solidFill>
        <a:latin typeface="Arial Unicode MS" pitchFamily="34" charset="-128"/>
        <a:ea typeface="+mn-ea"/>
        <a:cs typeface="+mn-cs"/>
      </a:defRPr>
    </a:lvl2pPr>
    <a:lvl3pPr marL="914400" algn="l" rtl="0" eaLnBrk="0" fontAlgn="base" hangingPunct="0">
      <a:spcBef>
        <a:spcPct val="0"/>
      </a:spcBef>
      <a:spcAft>
        <a:spcPct val="0"/>
      </a:spcAft>
      <a:defRPr sz="3400" kern="1200">
        <a:solidFill>
          <a:schemeClr val="tx2"/>
        </a:solidFill>
        <a:latin typeface="Arial Unicode MS" pitchFamily="34" charset="-128"/>
        <a:ea typeface="+mn-ea"/>
        <a:cs typeface="+mn-cs"/>
      </a:defRPr>
    </a:lvl3pPr>
    <a:lvl4pPr marL="1371600" algn="l" rtl="0" eaLnBrk="0" fontAlgn="base" hangingPunct="0">
      <a:spcBef>
        <a:spcPct val="0"/>
      </a:spcBef>
      <a:spcAft>
        <a:spcPct val="0"/>
      </a:spcAft>
      <a:defRPr sz="3400" kern="1200">
        <a:solidFill>
          <a:schemeClr val="tx2"/>
        </a:solidFill>
        <a:latin typeface="Arial Unicode MS" pitchFamily="34" charset="-128"/>
        <a:ea typeface="+mn-ea"/>
        <a:cs typeface="+mn-cs"/>
      </a:defRPr>
    </a:lvl4pPr>
    <a:lvl5pPr marL="1828800" algn="l" rtl="0" eaLnBrk="0" fontAlgn="base" hangingPunct="0">
      <a:spcBef>
        <a:spcPct val="0"/>
      </a:spcBef>
      <a:spcAft>
        <a:spcPct val="0"/>
      </a:spcAft>
      <a:defRPr sz="3400" kern="1200">
        <a:solidFill>
          <a:schemeClr val="tx2"/>
        </a:solidFill>
        <a:latin typeface="Arial Unicode MS" pitchFamily="34" charset="-128"/>
        <a:ea typeface="+mn-ea"/>
        <a:cs typeface="+mn-cs"/>
      </a:defRPr>
    </a:lvl5pPr>
    <a:lvl6pPr marL="2286000" algn="l" defTabSz="914400" rtl="0" eaLnBrk="1" latinLnBrk="0" hangingPunct="1">
      <a:defRPr sz="3400" kern="1200">
        <a:solidFill>
          <a:schemeClr val="tx2"/>
        </a:solidFill>
        <a:latin typeface="Arial Unicode MS" pitchFamily="34" charset="-128"/>
        <a:ea typeface="+mn-ea"/>
        <a:cs typeface="+mn-cs"/>
      </a:defRPr>
    </a:lvl6pPr>
    <a:lvl7pPr marL="2743200" algn="l" defTabSz="914400" rtl="0" eaLnBrk="1" latinLnBrk="0" hangingPunct="1">
      <a:defRPr sz="3400" kern="1200">
        <a:solidFill>
          <a:schemeClr val="tx2"/>
        </a:solidFill>
        <a:latin typeface="Arial Unicode MS" pitchFamily="34" charset="-128"/>
        <a:ea typeface="+mn-ea"/>
        <a:cs typeface="+mn-cs"/>
      </a:defRPr>
    </a:lvl7pPr>
    <a:lvl8pPr marL="3200400" algn="l" defTabSz="914400" rtl="0" eaLnBrk="1" latinLnBrk="0" hangingPunct="1">
      <a:defRPr sz="3400" kern="1200">
        <a:solidFill>
          <a:schemeClr val="tx2"/>
        </a:solidFill>
        <a:latin typeface="Arial Unicode MS" pitchFamily="34" charset="-128"/>
        <a:ea typeface="+mn-ea"/>
        <a:cs typeface="+mn-cs"/>
      </a:defRPr>
    </a:lvl8pPr>
    <a:lvl9pPr marL="3657600" algn="l" defTabSz="914400" rtl="0" eaLnBrk="1" latinLnBrk="0" hangingPunct="1">
      <a:defRPr sz="3400" kern="1200">
        <a:solidFill>
          <a:schemeClr val="tx2"/>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5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F0B82"/>
    <a:srgbClr val="915D09"/>
    <a:srgbClr val="FF6699"/>
    <a:srgbClr val="66FF66"/>
    <a:srgbClr val="FFA52D"/>
    <a:srgbClr val="663300"/>
    <a:srgbClr val="64A4C4"/>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51" autoAdjust="0"/>
  </p:normalViewPr>
  <p:slideViewPr>
    <p:cSldViewPr>
      <p:cViewPr varScale="1">
        <p:scale>
          <a:sx n="68" d="100"/>
          <a:sy n="68" d="100"/>
        </p:scale>
        <p:origin x="641" y="55"/>
      </p:cViewPr>
      <p:guideLst>
        <p:guide orient="horz" pos="2160"/>
        <p:guide pos="2880"/>
      </p:guideLst>
    </p:cSldViewPr>
  </p:slideViewPr>
  <p:outlineViewPr>
    <p:cViewPr>
      <p:scale>
        <a:sx n="33" d="100"/>
        <a:sy n="33" d="100"/>
      </p:scale>
      <p:origin x="0" y="-1992"/>
    </p:cViewPr>
  </p:outlineViewPr>
  <p:notesTextViewPr>
    <p:cViewPr>
      <p:scale>
        <a:sx n="100" d="100"/>
        <a:sy n="100" d="100"/>
      </p:scale>
      <p:origin x="0" y="0"/>
    </p:cViewPr>
  </p:notesTextViewPr>
  <p:sorterViewPr>
    <p:cViewPr>
      <p:scale>
        <a:sx n="66" d="100"/>
        <a:sy n="66" d="100"/>
      </p:scale>
      <p:origin x="0" y="50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1548536384"/>
        <c:axId val="1548542368"/>
        <c:axId val="0"/>
      </c:bar3DChart>
      <c:catAx>
        <c:axId val="1548536384"/>
        <c:scaling>
          <c:orientation val="minMax"/>
        </c:scaling>
        <c:delete val="0"/>
        <c:axPos val="b"/>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548542368"/>
        <c:crosses val="autoZero"/>
        <c:auto val="1"/>
        <c:lblAlgn val="ctr"/>
        <c:lblOffset val="100"/>
        <c:tickMarkSkip val="1"/>
        <c:noMultiLvlLbl val="0"/>
      </c:catAx>
      <c:valAx>
        <c:axId val="1548542368"/>
        <c:scaling>
          <c:orientation val="minMax"/>
        </c:scaling>
        <c:delete val="0"/>
        <c:axPos val="l"/>
        <c:majorGridlines>
          <c:spPr>
            <a:ln w="3175">
              <a:solidFill>
                <a:schemeClr val="tx1"/>
              </a:solidFill>
              <a:prstDash val="solid"/>
            </a:ln>
          </c:spPr>
        </c:majorGridlines>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1548536384"/>
        <c:crosses val="autoZero"/>
        <c:crossBetween val="between"/>
      </c:valAx>
      <c:spPr>
        <a:noFill/>
        <a:ln w="25400">
          <a:noFill/>
        </a:ln>
      </c:spPr>
    </c:plotArea>
    <c:legend>
      <c:legendPos val="r"/>
      <c:layout>
        <c:manualLayout>
          <c:xMode val="edge"/>
          <c:yMode val="edge"/>
          <c:x val="0.87619047619047619"/>
          <c:y val="0.43165467625899279"/>
          <c:w val="0.11746031746031746"/>
          <c:h val="0.1366906474820144"/>
        </c:manualLayout>
      </c:layout>
      <c:overlay val="0"/>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xmlns="" id="{4947BF5E-FB51-4E54-9385-182A7B07496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en-US" altLang="en-US"/>
          </a:p>
        </p:txBody>
      </p:sp>
      <p:sp>
        <p:nvSpPr>
          <p:cNvPr id="208899" name="Rectangle 3">
            <a:extLst>
              <a:ext uri="{FF2B5EF4-FFF2-40B4-BE49-F238E27FC236}">
                <a16:creationId xmlns:a16="http://schemas.microsoft.com/office/drawing/2014/main" xmlns="" id="{ADAAF2BD-6D55-4B48-8F2D-D8699E240DC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xmlns="" id="{2D9126F3-B82E-40D4-BFC3-81ADCF46BA9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8901" name="Rectangle 5">
            <a:extLst>
              <a:ext uri="{FF2B5EF4-FFF2-40B4-BE49-F238E27FC236}">
                <a16:creationId xmlns:a16="http://schemas.microsoft.com/office/drawing/2014/main" xmlns="" id="{30D88510-8DF6-411A-926E-3D31E2A23B4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8902" name="Rectangle 6">
            <a:extLst>
              <a:ext uri="{FF2B5EF4-FFF2-40B4-BE49-F238E27FC236}">
                <a16:creationId xmlns:a16="http://schemas.microsoft.com/office/drawing/2014/main" xmlns="" id="{8B9017EB-0C8F-4B2A-910B-DD7EB2FF0E7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panose="020B0604020202020204" pitchFamily="34" charset="0"/>
              </a:defRPr>
            </a:lvl1pPr>
          </a:lstStyle>
          <a:p>
            <a:pPr>
              <a:defRPr/>
            </a:pPr>
            <a:endParaRPr lang="en-US" altLang="en-US"/>
          </a:p>
        </p:txBody>
      </p:sp>
      <p:sp>
        <p:nvSpPr>
          <p:cNvPr id="208903" name="Rectangle 7">
            <a:extLst>
              <a:ext uri="{FF2B5EF4-FFF2-40B4-BE49-F238E27FC236}">
                <a16:creationId xmlns:a16="http://schemas.microsoft.com/office/drawing/2014/main" xmlns="" id="{12941A02-95E5-47DE-9A93-F78A9F0A20D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fld id="{644D93B3-A60B-435D-A04F-F23C5A4C0DFF}" type="slidenum">
              <a:rPr lang="en-US" altLang="en-US"/>
              <a:pPr/>
              <a:t>‹#›</a:t>
            </a:fld>
            <a:endParaRPr lang="en-US" altLang="en-US"/>
          </a:p>
        </p:txBody>
      </p:sp>
    </p:spTree>
    <p:extLst>
      <p:ext uri="{BB962C8B-B14F-4D97-AF65-F5344CB8AC3E}">
        <p14:creationId xmlns:p14="http://schemas.microsoft.com/office/powerpoint/2010/main" val="2312349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0FCBD7AA-44BE-4964-A113-0AB67D658C6C}"/>
              </a:ext>
            </a:extLst>
          </p:cNvPr>
          <p:cNvSpPr>
            <a:spLocks noGrp="1" noChangeArrowheads="1"/>
          </p:cNvSpPr>
          <p:nvPr>
            <p:ph type="sldNum" sz="quarter" idx="5"/>
          </p:nvPr>
        </p:nvSpPr>
        <p:spPr>
          <a:noFill/>
        </p:spPr>
        <p:txBody>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fld id="{E6388813-5725-4BE0-BD60-CD25E870D738}" type="slidenum">
              <a:rPr lang="en-US" altLang="en-US" sz="1200">
                <a:solidFill>
                  <a:schemeClr val="tx1"/>
                </a:solidFill>
                <a:latin typeface="Arial" panose="020B0604020202020204" pitchFamily="34" charset="0"/>
              </a:rPr>
              <a:pPr/>
              <a:t>18</a:t>
            </a:fld>
            <a:endParaRPr lang="en-US" altLang="en-US" sz="1200">
              <a:solidFill>
                <a:schemeClr val="tx1"/>
              </a:solidFill>
              <a:latin typeface="Arial" panose="020B0604020202020204" pitchFamily="34" charset="0"/>
            </a:endParaRPr>
          </a:p>
        </p:txBody>
      </p:sp>
      <p:sp>
        <p:nvSpPr>
          <p:cNvPr id="21507" name="Rectangle 2">
            <a:extLst>
              <a:ext uri="{FF2B5EF4-FFF2-40B4-BE49-F238E27FC236}">
                <a16:creationId xmlns:a16="http://schemas.microsoft.com/office/drawing/2014/main" xmlns="" id="{6117C691-2D8F-444B-8A63-AA61D6AEDF27}"/>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301C9813-A57C-43F4-9027-AE0F63031C17}"/>
              </a:ext>
            </a:extLst>
          </p:cNvPr>
          <p:cNvSpPr>
            <a:spLocks noGrp="1" noChangeArrowheads="1"/>
          </p:cNvSpPr>
          <p:nvPr>
            <p:ph type="body" idx="1"/>
          </p:nvPr>
        </p:nvSpPr>
        <p:spPr>
          <a:xfrm>
            <a:off x="914400" y="4343400"/>
            <a:ext cx="5029200" cy="4114800"/>
          </a:xfrm>
          <a:noFill/>
        </p:spPr>
        <p:txBody>
          <a:bodyPr/>
          <a:lstStyle/>
          <a:p>
            <a:pPr eaLnBrk="1" hangingPunct="1"/>
            <a:r>
              <a:rPr lang="en-US" altLang="en-US"/>
              <a:t>The genes themselves are structured in coding bits, that is the stuff that becomes amino acids, called exons, and non-coding stretches of sequence in between, called introns. When the gene is transcribed the whole thing becomes an RNA molecule, including the garbage in between the exons, and then these introns are cut out in a process called splicing. The resulting bits are glued together and translated into a protein.</a:t>
            </a:r>
          </a:p>
        </p:txBody>
      </p:sp>
    </p:spTree>
    <p:extLst>
      <p:ext uri="{BB962C8B-B14F-4D97-AF65-F5344CB8AC3E}">
        <p14:creationId xmlns:p14="http://schemas.microsoft.com/office/powerpoint/2010/main" val="456763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836CF5BB-8CFE-45AB-A4E0-9C0C65DB5FF5}"/>
              </a:ext>
            </a:extLst>
          </p:cNvPr>
          <p:cNvSpPr>
            <a:spLocks noGrp="1" noChangeArrowheads="1"/>
          </p:cNvSpPr>
          <p:nvPr>
            <p:ph type="sldNum" sz="quarter" idx="5"/>
          </p:nvPr>
        </p:nvSpPr>
        <p:spPr>
          <a:noFill/>
        </p:spPr>
        <p:txBody>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fld id="{62264CC6-B0FF-4E65-A055-BAC6924DB48F}" type="slidenum">
              <a:rPr lang="en-US" altLang="en-US" sz="1200">
                <a:solidFill>
                  <a:schemeClr val="tx1"/>
                </a:solidFill>
                <a:latin typeface="Arial" panose="020B0604020202020204" pitchFamily="34" charset="0"/>
              </a:rPr>
              <a:pPr/>
              <a:t>22</a:t>
            </a:fld>
            <a:endParaRPr lang="en-US" altLang="en-US" sz="1200">
              <a:solidFill>
                <a:schemeClr val="tx1"/>
              </a:solidFill>
              <a:latin typeface="Arial" panose="020B0604020202020204" pitchFamily="34" charset="0"/>
            </a:endParaRPr>
          </a:p>
        </p:txBody>
      </p:sp>
      <p:sp>
        <p:nvSpPr>
          <p:cNvPr id="26627" name="Rectangle 2">
            <a:extLst>
              <a:ext uri="{FF2B5EF4-FFF2-40B4-BE49-F238E27FC236}">
                <a16:creationId xmlns:a16="http://schemas.microsoft.com/office/drawing/2014/main" xmlns="" id="{29A8B8AD-9C00-43E0-9549-F71EABA3A6F1}"/>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xmlns="" id="{8C244823-A0B6-421B-88C0-46F8B35C1EAC}"/>
              </a:ext>
            </a:extLst>
          </p:cNvPr>
          <p:cNvSpPr>
            <a:spLocks noGrp="1" noChangeArrowheads="1"/>
          </p:cNvSpPr>
          <p:nvPr>
            <p:ph type="body" idx="1"/>
          </p:nvPr>
        </p:nvSpPr>
        <p:spPr>
          <a:noFill/>
        </p:spPr>
        <p:txBody>
          <a:bodyPr/>
          <a:lstStyle/>
          <a:p>
            <a:pPr eaLnBrk="1" hangingPunct="1"/>
            <a:r>
              <a:rPr lang="en-US" altLang="en-US"/>
              <a:t>How much info? 7.9 9.2</a:t>
            </a:r>
          </a:p>
          <a:p>
            <a:pPr eaLnBrk="1" hangingPunct="1"/>
            <a:r>
              <a:rPr lang="en-US" altLang="en-US"/>
              <a:t>Find branch sites</a:t>
            </a:r>
          </a:p>
        </p:txBody>
      </p:sp>
    </p:spTree>
    <p:extLst>
      <p:ext uri="{BB962C8B-B14F-4D97-AF65-F5344CB8AC3E}">
        <p14:creationId xmlns:p14="http://schemas.microsoft.com/office/powerpoint/2010/main" val="186330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xmlns="" id="{7D11D6F6-D2FE-41FD-BFA7-75462A25996D}"/>
              </a:ext>
            </a:extLst>
          </p:cNvPr>
          <p:cNvSpPr>
            <a:spLocks noGrp="1" noChangeArrowheads="1"/>
          </p:cNvSpPr>
          <p:nvPr>
            <p:ph type="sldNum" sz="quarter" idx="5"/>
          </p:nvPr>
        </p:nvSpPr>
        <p:spPr>
          <a:noFill/>
        </p:spPr>
        <p:txBody>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fld id="{BFED170D-0EA1-4580-AD55-7D78219BE863}" type="slidenum">
              <a:rPr lang="en-US" altLang="en-US" sz="1200">
                <a:solidFill>
                  <a:schemeClr val="tx1"/>
                </a:solidFill>
                <a:latin typeface="Arial" panose="020B0604020202020204" pitchFamily="34" charset="0"/>
              </a:rPr>
              <a:pPr/>
              <a:t>47</a:t>
            </a:fld>
            <a:endParaRPr lang="en-US" altLang="en-US" sz="1200">
              <a:solidFill>
                <a:schemeClr val="tx1"/>
              </a:solidFill>
              <a:latin typeface="Arial" panose="020B0604020202020204" pitchFamily="34" charset="0"/>
            </a:endParaRPr>
          </a:p>
        </p:txBody>
      </p:sp>
      <p:sp>
        <p:nvSpPr>
          <p:cNvPr id="53251" name="Rectangle 2">
            <a:extLst>
              <a:ext uri="{FF2B5EF4-FFF2-40B4-BE49-F238E27FC236}">
                <a16:creationId xmlns:a16="http://schemas.microsoft.com/office/drawing/2014/main" xmlns="" id="{2D4DDDB3-1096-4AC9-B258-87E1E49AF51F}"/>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xmlns="" id="{95D0AF53-FD2F-4916-A8A6-3FC937474100}"/>
              </a:ext>
            </a:extLst>
          </p:cNvPr>
          <p:cNvSpPr>
            <a:spLocks noGrp="1" noChangeArrowheads="1"/>
          </p:cNvSpPr>
          <p:nvPr>
            <p:ph type="body" idx="1"/>
          </p:nvPr>
        </p:nvSpPr>
        <p:spPr>
          <a:noFill/>
        </p:spPr>
        <p:txBody>
          <a:bodyPr/>
          <a:lstStyle/>
          <a:p>
            <a:pPr eaLnBrk="1" hangingPunct="1"/>
            <a:r>
              <a:rPr lang="en-US" altLang="en-US"/>
              <a:t>How much info? 7.9 9.2</a:t>
            </a:r>
          </a:p>
          <a:p>
            <a:pPr eaLnBrk="1" hangingPunct="1"/>
            <a:r>
              <a:rPr lang="en-US" altLang="en-US"/>
              <a:t>Find branch sites</a:t>
            </a:r>
          </a:p>
        </p:txBody>
      </p:sp>
    </p:spTree>
    <p:extLst>
      <p:ext uri="{BB962C8B-B14F-4D97-AF65-F5344CB8AC3E}">
        <p14:creationId xmlns:p14="http://schemas.microsoft.com/office/powerpoint/2010/main" val="333851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281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70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508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5625"/>
            <a:ext cx="3867150" cy="2098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76700"/>
            <a:ext cx="3867150" cy="21002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4347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8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37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5251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64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48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2055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03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19961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989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xmlns="" id="{F39D489E-3FA0-4B3A-B550-37D5C9277875}"/>
              </a:ext>
            </a:extLst>
          </p:cNvPr>
          <p:cNvSpPr>
            <a:spLocks noChangeArrowheads="1"/>
          </p:cNvSpPr>
          <p:nvPr userDrawn="1"/>
        </p:nvSpPr>
        <p:spPr bwMode="auto">
          <a:xfrm>
            <a:off x="381000" y="4572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 name="Line 3">
            <a:extLst>
              <a:ext uri="{FF2B5EF4-FFF2-40B4-BE49-F238E27FC236}">
                <a16:creationId xmlns:a16="http://schemas.microsoft.com/office/drawing/2014/main" xmlns="" id="{D311F9DC-92CB-4FC7-8ABC-C715F4067DBB}"/>
              </a:ext>
            </a:extLst>
          </p:cNvPr>
          <p:cNvSpPr>
            <a:spLocks noChangeShapeType="1"/>
          </p:cNvSpPr>
          <p:nvPr userDrawn="1"/>
        </p:nvSpPr>
        <p:spPr bwMode="auto">
          <a:xfrm>
            <a:off x="381000" y="58674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Text Box 4">
            <a:extLst>
              <a:ext uri="{FF2B5EF4-FFF2-40B4-BE49-F238E27FC236}">
                <a16:creationId xmlns:a16="http://schemas.microsoft.com/office/drawing/2014/main" xmlns="" id="{94D1AD79-BEF6-47CB-A58A-D291657C9360}"/>
              </a:ext>
            </a:extLst>
          </p:cNvPr>
          <p:cNvSpPr txBox="1">
            <a:spLocks noChangeArrowheads="1"/>
          </p:cNvSpPr>
          <p:nvPr userDrawn="1"/>
        </p:nvSpPr>
        <p:spPr bwMode="auto">
          <a:xfrm>
            <a:off x="304800" y="0"/>
            <a:ext cx="554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anose="020B0604020202020204" pitchFamily="34" charset="-122"/>
              </a:defRPr>
            </a:lvl1pPr>
            <a:lvl2pPr marL="742950" indent="-285750">
              <a:defRPr sz="3400">
                <a:solidFill>
                  <a:schemeClr val="tx2"/>
                </a:solidFill>
                <a:latin typeface="Arial Unicode MS" panose="020B0604020202020204" pitchFamily="34" charset="-122"/>
              </a:defRPr>
            </a:lvl2pPr>
            <a:lvl3pPr marL="1143000" indent="-228600">
              <a:defRPr sz="3400">
                <a:solidFill>
                  <a:schemeClr val="tx2"/>
                </a:solidFill>
                <a:latin typeface="Arial Unicode MS" panose="020B0604020202020204" pitchFamily="34" charset="-122"/>
              </a:defRPr>
            </a:lvl3pPr>
            <a:lvl4pPr marL="1600200" indent="-228600">
              <a:defRPr sz="3400">
                <a:solidFill>
                  <a:schemeClr val="tx2"/>
                </a:solidFill>
                <a:latin typeface="Arial Unicode MS" panose="020B0604020202020204" pitchFamily="34" charset="-122"/>
              </a:defRPr>
            </a:lvl4pPr>
            <a:lvl5pPr marL="2057400" indent="-228600">
              <a:defRPr sz="3400">
                <a:solidFill>
                  <a:schemeClr val="tx2"/>
                </a:solidFill>
                <a:latin typeface="Arial Unicode MS" panose="020B0604020202020204" pitchFamily="34" charset="-122"/>
              </a:defRPr>
            </a:lvl5pPr>
            <a:lvl6pPr marL="2514600" indent="-228600" eaLnBrk="0" fontAlgn="base" hangingPunct="0">
              <a:spcBef>
                <a:spcPct val="0"/>
              </a:spcBef>
              <a:spcAft>
                <a:spcPct val="0"/>
              </a:spcAft>
              <a:defRPr sz="3400">
                <a:solidFill>
                  <a:schemeClr val="tx2"/>
                </a:solidFill>
                <a:latin typeface="Arial Unicode MS" panose="020B0604020202020204" pitchFamily="34" charset="-122"/>
              </a:defRPr>
            </a:lvl6pPr>
            <a:lvl7pPr marL="2971800" indent="-228600" eaLnBrk="0" fontAlgn="base" hangingPunct="0">
              <a:spcBef>
                <a:spcPct val="0"/>
              </a:spcBef>
              <a:spcAft>
                <a:spcPct val="0"/>
              </a:spcAft>
              <a:defRPr sz="3400">
                <a:solidFill>
                  <a:schemeClr val="tx2"/>
                </a:solidFill>
                <a:latin typeface="Arial Unicode MS" panose="020B0604020202020204" pitchFamily="34" charset="-122"/>
              </a:defRPr>
            </a:lvl7pPr>
            <a:lvl8pPr marL="3429000" indent="-228600" eaLnBrk="0" fontAlgn="base" hangingPunct="0">
              <a:spcBef>
                <a:spcPct val="0"/>
              </a:spcBef>
              <a:spcAft>
                <a:spcPct val="0"/>
              </a:spcAft>
              <a:defRPr sz="3400">
                <a:solidFill>
                  <a:schemeClr val="tx2"/>
                </a:solidFill>
                <a:latin typeface="Arial Unicode MS" panose="020B0604020202020204" pitchFamily="34" charset="-122"/>
              </a:defRPr>
            </a:lvl8pPr>
            <a:lvl9pPr marL="3886200" indent="-228600" eaLnBrk="0" fontAlgn="base" hangingPunct="0">
              <a:spcBef>
                <a:spcPct val="0"/>
              </a:spcBef>
              <a:spcAft>
                <a:spcPct val="0"/>
              </a:spcAft>
              <a:defRPr sz="3400">
                <a:solidFill>
                  <a:schemeClr val="tx2"/>
                </a:solidFill>
                <a:latin typeface="Arial Unicode MS" panose="020B0604020202020204" pitchFamily="34" charset="-122"/>
              </a:defRPr>
            </a:lvl9pPr>
          </a:lstStyle>
          <a:p>
            <a:pPr eaLnBrk="1" hangingPunct="1">
              <a:spcBef>
                <a:spcPct val="50000"/>
              </a:spcBef>
              <a:defRPr/>
            </a:pPr>
            <a:r>
              <a:rPr lang="en-US" altLang="en-US" sz="1800">
                <a:solidFill>
                  <a:schemeClr val="tx1"/>
                </a:solidFill>
                <a:latin typeface="Verdana" panose="020B0604030504040204" pitchFamily="34" charset="0"/>
                <a:cs typeface="Arial" panose="020B0604020202020204" pitchFamily="34" charset="0"/>
              </a:rPr>
              <a:t>An Introduction to Bioinformatics Algorithms</a:t>
            </a:r>
          </a:p>
        </p:txBody>
      </p:sp>
      <p:sp>
        <p:nvSpPr>
          <p:cNvPr id="1029" name="Text Box 5">
            <a:extLst>
              <a:ext uri="{FF2B5EF4-FFF2-40B4-BE49-F238E27FC236}">
                <a16:creationId xmlns:a16="http://schemas.microsoft.com/office/drawing/2014/main" xmlns="" id="{0D465105-F5C4-4EDD-BB49-00114120202F}"/>
              </a:ext>
            </a:extLst>
          </p:cNvPr>
          <p:cNvSpPr txBox="1">
            <a:spLocks noChangeArrowheads="1"/>
          </p:cNvSpPr>
          <p:nvPr userDrawn="1"/>
        </p:nvSpPr>
        <p:spPr bwMode="auto">
          <a:xfrm>
            <a:off x="5867400" y="0"/>
            <a:ext cx="3060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anose="020B0604020202020204" pitchFamily="34" charset="-122"/>
              </a:defRPr>
            </a:lvl1pPr>
            <a:lvl2pPr marL="742950" indent="-285750">
              <a:defRPr sz="3400">
                <a:solidFill>
                  <a:schemeClr val="tx2"/>
                </a:solidFill>
                <a:latin typeface="Arial Unicode MS" panose="020B0604020202020204" pitchFamily="34" charset="-122"/>
              </a:defRPr>
            </a:lvl2pPr>
            <a:lvl3pPr marL="1143000" indent="-228600">
              <a:defRPr sz="3400">
                <a:solidFill>
                  <a:schemeClr val="tx2"/>
                </a:solidFill>
                <a:latin typeface="Arial Unicode MS" panose="020B0604020202020204" pitchFamily="34" charset="-122"/>
              </a:defRPr>
            </a:lvl3pPr>
            <a:lvl4pPr marL="1600200" indent="-228600">
              <a:defRPr sz="3400">
                <a:solidFill>
                  <a:schemeClr val="tx2"/>
                </a:solidFill>
                <a:latin typeface="Arial Unicode MS" panose="020B0604020202020204" pitchFamily="34" charset="-122"/>
              </a:defRPr>
            </a:lvl4pPr>
            <a:lvl5pPr marL="2057400" indent="-228600">
              <a:defRPr sz="3400">
                <a:solidFill>
                  <a:schemeClr val="tx2"/>
                </a:solidFill>
                <a:latin typeface="Arial Unicode MS" panose="020B0604020202020204" pitchFamily="34" charset="-122"/>
              </a:defRPr>
            </a:lvl5pPr>
            <a:lvl6pPr marL="2514600" indent="-228600" eaLnBrk="0" fontAlgn="base" hangingPunct="0">
              <a:spcBef>
                <a:spcPct val="0"/>
              </a:spcBef>
              <a:spcAft>
                <a:spcPct val="0"/>
              </a:spcAft>
              <a:defRPr sz="3400">
                <a:solidFill>
                  <a:schemeClr val="tx2"/>
                </a:solidFill>
                <a:latin typeface="Arial Unicode MS" panose="020B0604020202020204" pitchFamily="34" charset="-122"/>
              </a:defRPr>
            </a:lvl6pPr>
            <a:lvl7pPr marL="2971800" indent="-228600" eaLnBrk="0" fontAlgn="base" hangingPunct="0">
              <a:spcBef>
                <a:spcPct val="0"/>
              </a:spcBef>
              <a:spcAft>
                <a:spcPct val="0"/>
              </a:spcAft>
              <a:defRPr sz="3400">
                <a:solidFill>
                  <a:schemeClr val="tx2"/>
                </a:solidFill>
                <a:latin typeface="Arial Unicode MS" panose="020B0604020202020204" pitchFamily="34" charset="-122"/>
              </a:defRPr>
            </a:lvl7pPr>
            <a:lvl8pPr marL="3429000" indent="-228600" eaLnBrk="0" fontAlgn="base" hangingPunct="0">
              <a:spcBef>
                <a:spcPct val="0"/>
              </a:spcBef>
              <a:spcAft>
                <a:spcPct val="0"/>
              </a:spcAft>
              <a:defRPr sz="3400">
                <a:solidFill>
                  <a:schemeClr val="tx2"/>
                </a:solidFill>
                <a:latin typeface="Arial Unicode MS" panose="020B0604020202020204" pitchFamily="34" charset="-122"/>
              </a:defRPr>
            </a:lvl8pPr>
            <a:lvl9pPr marL="3886200" indent="-228600" eaLnBrk="0" fontAlgn="base" hangingPunct="0">
              <a:spcBef>
                <a:spcPct val="0"/>
              </a:spcBef>
              <a:spcAft>
                <a:spcPct val="0"/>
              </a:spcAft>
              <a:defRPr sz="3400">
                <a:solidFill>
                  <a:schemeClr val="tx2"/>
                </a:solidFill>
                <a:latin typeface="Arial Unicode MS" panose="020B0604020202020204" pitchFamily="34" charset="-122"/>
              </a:defRPr>
            </a:lvl9pPr>
          </a:lstStyle>
          <a:p>
            <a:pPr eaLnBrk="1" hangingPunct="1">
              <a:spcBef>
                <a:spcPct val="50000"/>
              </a:spcBef>
              <a:defRPr/>
            </a:pPr>
            <a:r>
              <a:rPr lang="en-US" altLang="en-US" sz="1800">
                <a:solidFill>
                  <a:schemeClr val="tx1"/>
                </a:solidFill>
                <a:latin typeface="Verdana" panose="020B0604030504040204" pitchFamily="34" charset="0"/>
                <a:cs typeface="Arial" panose="020B0604020202020204" pitchFamily="34" charset="0"/>
              </a:rPr>
              <a:t>www.bioalgorithms.info</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Microsoft_Word_97_-_2003_Document1.doc"/><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biochemistry.bham.ac.uk/sjwb/alpharot.gi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9">
            <a:extLst>
              <a:ext uri="{FF2B5EF4-FFF2-40B4-BE49-F238E27FC236}">
                <a16:creationId xmlns:a16="http://schemas.microsoft.com/office/drawing/2014/main" xmlns="" id="{7F9AEDE8-4D61-4E56-A317-F6F24E0991A4}"/>
              </a:ext>
            </a:extLst>
          </p:cNvPr>
          <p:cNvSpPr>
            <a:spLocks noGrp="1" noChangeArrowheads="1"/>
          </p:cNvSpPr>
          <p:nvPr>
            <p:ph type="ctrTitle"/>
          </p:nvPr>
        </p:nvSpPr>
        <p:spPr bwMode="auto">
          <a:xfrm>
            <a:off x="685800" y="2286000"/>
            <a:ext cx="77724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400" dirty="0"/>
              <a:t>Gene Prediction:</a:t>
            </a:r>
            <a:br>
              <a:rPr lang="en-US" altLang="en-US" sz="4400" dirty="0"/>
            </a:br>
            <a:r>
              <a:rPr lang="en-US" altLang="en-US" sz="4400" dirty="0"/>
              <a:t>Statistical Approaches</a:t>
            </a:r>
            <a:br>
              <a:rPr lang="en-US" altLang="en-US" sz="4400" dirty="0"/>
            </a:br>
            <a:r>
              <a:rPr lang="en-US" altLang="en-US" sz="4400" dirty="0"/>
              <a:t/>
            </a:r>
            <a:br>
              <a:rPr lang="en-US" altLang="en-US" sz="4400" dirty="0"/>
            </a:br>
            <a:r>
              <a:rPr lang="en-US" altLang="en-US" sz="4400" dirty="0"/>
              <a:t/>
            </a:r>
            <a:br>
              <a:rPr lang="en-US" altLang="en-US" sz="4400" dirty="0"/>
            </a:br>
            <a:endParaRPr lang="en-US" altLang="en-US" sz="4400" dirty="0"/>
          </a:p>
        </p:txBody>
      </p:sp>
      <p:sp>
        <p:nvSpPr>
          <p:cNvPr id="3075" name="Rectangle 10">
            <a:extLst>
              <a:ext uri="{FF2B5EF4-FFF2-40B4-BE49-F238E27FC236}">
                <a16:creationId xmlns:a16="http://schemas.microsoft.com/office/drawing/2014/main" xmlns="" id="{1BCFD9C5-A7C2-46D4-8F18-66633EC5062E}"/>
              </a:ext>
            </a:extLst>
          </p:cNvPr>
          <p:cNvSpPr>
            <a:spLocks noGrp="1" noChangeArrowheads="1"/>
          </p:cNvSpPr>
          <p:nvPr>
            <p:ph type="subTitle" idx="1"/>
          </p:nvPr>
        </p:nvSpPr>
        <p:spPr bwMode="auto">
          <a:xfrm>
            <a:off x="1371600" y="3886200"/>
            <a:ext cx="6400800" cy="175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2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xmlns="" id="{264CDCCF-F225-45D0-A430-8730CFCBEEF5}"/>
              </a:ext>
            </a:extLst>
          </p:cNvPr>
          <p:cNvSpPr>
            <a:spLocks noGrp="1" noChangeArrowheads="1"/>
          </p:cNvSpPr>
          <p:nvPr>
            <p:ph type="body" idx="1"/>
          </p:nvPr>
        </p:nvSpPr>
        <p:spPr bwMode="auto">
          <a:xfrm>
            <a:off x="381000" y="1489075"/>
            <a:ext cx="8458200" cy="46069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rPr>
              <a:t>In the following string </a:t>
            </a:r>
          </a:p>
          <a:p>
            <a:pPr>
              <a:buFontTx/>
              <a:buNone/>
            </a:pPr>
            <a:r>
              <a:rPr lang="en-US" altLang="en-US">
                <a:latin typeface="Lucida Console" panose="020B0609040504020204" pitchFamily="49" charset="0"/>
              </a:rPr>
              <a:t>    THE SLY FOX AND THE SHY DOG</a:t>
            </a:r>
          </a:p>
          <a:p>
            <a:r>
              <a:rPr lang="en-US" altLang="en-US">
                <a:latin typeface="Arial" panose="020B0604020202020204" pitchFamily="34" charset="0"/>
              </a:rPr>
              <a:t>Delete 1, 2, and 3 nucleotides after the first ‘S’:</a:t>
            </a:r>
          </a:p>
          <a:p>
            <a:pPr>
              <a:buFontTx/>
              <a:buNone/>
            </a:pPr>
            <a:r>
              <a:rPr lang="en-US" altLang="en-US">
                <a:latin typeface="Lucida Console" panose="020B0609040504020204" pitchFamily="49" charset="0"/>
              </a:rPr>
              <a:t>		THE SYF OXA NDT HES HYD OG</a:t>
            </a:r>
          </a:p>
          <a:p>
            <a:pPr>
              <a:buFontTx/>
              <a:buNone/>
            </a:pPr>
            <a:r>
              <a:rPr lang="en-US" altLang="en-US">
                <a:latin typeface="Lucida Console" panose="020B0609040504020204" pitchFamily="49" charset="0"/>
              </a:rPr>
              <a:t>		THE SFO XAN DTH ESH YDO G</a:t>
            </a:r>
          </a:p>
          <a:p>
            <a:pPr>
              <a:buFontTx/>
              <a:buNone/>
            </a:pPr>
            <a:r>
              <a:rPr lang="en-US" altLang="en-US">
                <a:latin typeface="Lucida Console" panose="020B0609040504020204" pitchFamily="49" charset="0"/>
              </a:rPr>
              <a:t>		THE SOX AND THE SHY DOG</a:t>
            </a:r>
          </a:p>
          <a:p>
            <a:r>
              <a:rPr lang="en-US" altLang="en-US">
                <a:latin typeface="Arial" panose="020B0604020202020204" pitchFamily="34" charset="0"/>
              </a:rPr>
              <a:t>Which of the above makes the most sense?</a:t>
            </a:r>
          </a:p>
        </p:txBody>
      </p:sp>
      <p:sp>
        <p:nvSpPr>
          <p:cNvPr id="12291" name="Rectangle 5">
            <a:extLst>
              <a:ext uri="{FF2B5EF4-FFF2-40B4-BE49-F238E27FC236}">
                <a16:creationId xmlns:a16="http://schemas.microsoft.com/office/drawing/2014/main" xmlns="" id="{D47655D2-F90E-4B61-9DA2-2D298736A1D6}"/>
              </a:ext>
            </a:extLst>
          </p:cNvPr>
          <p:cNvSpPr>
            <a:spLocks noGrp="1" noChangeArrowheads="1"/>
          </p:cNvSpPr>
          <p:nvPr>
            <p:ph type="title"/>
          </p:nvPr>
        </p:nvSpPr>
        <p:spPr bwMode="auto">
          <a:xfrm>
            <a:off x="0" y="457200"/>
            <a:ext cx="4038600" cy="1066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a:latin typeface="Arial Unicode MS" pitchFamily="34" charset="-128"/>
              </a:rPr>
              <a:t>The Sly Fox</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xmlns="" id="{210B3A01-A2C2-481D-B08A-D5C6AE05874B}"/>
              </a:ext>
            </a:extLst>
          </p:cNvPr>
          <p:cNvSpPr>
            <a:spLocks noGrp="1" noChangeArrowheads="1"/>
          </p:cNvSpPr>
          <p:nvPr>
            <p:ph type="body" idx="1"/>
          </p:nvPr>
        </p:nvSpPr>
        <p:spPr bwMode="auto">
          <a:xfrm>
            <a:off x="381000" y="1371600"/>
            <a:ext cx="8229600" cy="44545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en-US" sz="2800">
                <a:latin typeface="Arial" panose="020B0604020202020204" pitchFamily="34" charset="0"/>
              </a:rPr>
              <a:t>Codon: 3 consecutive nucleotides</a:t>
            </a:r>
          </a:p>
          <a:p>
            <a:pPr>
              <a:buFontTx/>
              <a:buNone/>
            </a:pPr>
            <a:endParaRPr lang="en-US" altLang="en-US" sz="1400">
              <a:latin typeface="Arial" panose="020B0604020202020204" pitchFamily="34" charset="0"/>
            </a:endParaRPr>
          </a:p>
          <a:p>
            <a:r>
              <a:rPr lang="en-US" altLang="en-US" sz="2800">
                <a:latin typeface="Lucida Sans Unicode" panose="020B0602030504020204" pitchFamily="34" charset="0"/>
              </a:rPr>
              <a:t>4 </a:t>
            </a:r>
            <a:r>
              <a:rPr lang="en-US" altLang="en-US" sz="2800" baseline="30000">
                <a:latin typeface="Lucida Sans Unicode" panose="020B0602030504020204" pitchFamily="34" charset="0"/>
              </a:rPr>
              <a:t>3 </a:t>
            </a:r>
            <a:r>
              <a:rPr lang="en-US" altLang="en-US" sz="2800">
                <a:latin typeface="Lucida Sans Unicode" panose="020B0602030504020204" pitchFamily="34" charset="0"/>
              </a:rPr>
              <a:t>= 64</a:t>
            </a:r>
            <a:r>
              <a:rPr lang="en-US" altLang="en-US" sz="2800">
                <a:latin typeface="Arial" panose="020B0604020202020204" pitchFamily="34" charset="0"/>
              </a:rPr>
              <a:t> possible codons</a:t>
            </a:r>
          </a:p>
          <a:p>
            <a:pPr>
              <a:buFontTx/>
              <a:buNone/>
            </a:pPr>
            <a:endParaRPr lang="en-US" altLang="en-US" sz="1400">
              <a:latin typeface="Arial" panose="020B0604020202020204" pitchFamily="34" charset="0"/>
            </a:endParaRPr>
          </a:p>
          <a:p>
            <a:r>
              <a:rPr lang="en-US" altLang="en-US" sz="2800">
                <a:latin typeface="Arial" panose="020B0604020202020204" pitchFamily="34" charset="0"/>
              </a:rPr>
              <a:t>Genetic code is degenerative and redundant</a:t>
            </a:r>
          </a:p>
          <a:p>
            <a:endParaRPr lang="en-US" altLang="en-US" sz="1400">
              <a:latin typeface="Arial" panose="020B0604020202020204" pitchFamily="34" charset="0"/>
            </a:endParaRPr>
          </a:p>
          <a:p>
            <a:pPr marL="669925" lvl="1" indent="-325438"/>
            <a:r>
              <a:rPr lang="en-US" altLang="en-US">
                <a:latin typeface="Arial" panose="020B0604020202020204" pitchFamily="34" charset="0"/>
              </a:rPr>
              <a:t>Includes start and stop codons</a:t>
            </a:r>
          </a:p>
          <a:p>
            <a:pPr marL="669925" lvl="1" indent="-325438"/>
            <a:endParaRPr lang="en-US" altLang="en-US" sz="1600">
              <a:latin typeface="Arial" panose="020B0604020202020204" pitchFamily="34" charset="0"/>
            </a:endParaRPr>
          </a:p>
          <a:p>
            <a:pPr marL="669925" lvl="1" indent="-325438"/>
            <a:r>
              <a:rPr lang="en-US" altLang="en-US">
                <a:latin typeface="Arial" panose="020B0604020202020204" pitchFamily="34" charset="0"/>
                <a:ea typeface="Arial Unicode MS" pitchFamily="34" charset="-128"/>
              </a:rPr>
              <a:t>An amino acid may be coded by more than one codon</a:t>
            </a:r>
            <a:endParaRPr lang="en-US" altLang="en-US">
              <a:latin typeface="Arial" panose="020B0604020202020204" pitchFamily="34" charset="0"/>
            </a:endParaRPr>
          </a:p>
        </p:txBody>
      </p:sp>
      <p:sp>
        <p:nvSpPr>
          <p:cNvPr id="13315" name="Rectangle 4">
            <a:extLst>
              <a:ext uri="{FF2B5EF4-FFF2-40B4-BE49-F238E27FC236}">
                <a16:creationId xmlns:a16="http://schemas.microsoft.com/office/drawing/2014/main" xmlns="" id="{1E61FC13-29FC-41CC-B909-800C96880424}"/>
              </a:ext>
            </a:extLst>
          </p:cNvPr>
          <p:cNvSpPr>
            <a:spLocks noGrp="1" noChangeArrowheads="1"/>
          </p:cNvSpPr>
          <p:nvPr>
            <p:ph type="title"/>
          </p:nvPr>
        </p:nvSpPr>
        <p:spPr bwMode="auto">
          <a:xfrm>
            <a:off x="457200" y="457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400">
                <a:latin typeface="Arial Unicode MS" pitchFamily="34" charset="-128"/>
              </a:rPr>
              <a:t>Translating Nucleotides into Amino Acids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xmlns="" id="{FEE3715B-7CA4-4EF5-9B3D-D7CBC8C10A5C}"/>
              </a:ext>
            </a:extLst>
          </p:cNvPr>
          <p:cNvSpPr>
            <a:spLocks noGrp="1" noChangeArrowheads="1"/>
          </p:cNvSpPr>
          <p:nvPr>
            <p:ph type="body" idx="1"/>
          </p:nvPr>
        </p:nvSpPr>
        <p:spPr bwMode="auto">
          <a:xfrm>
            <a:off x="304800" y="1828800"/>
            <a:ext cx="8229600" cy="45307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altLang="en-US" sz="2800">
                <a:latin typeface="Arial" panose="020B0604020202020204" pitchFamily="34" charset="0"/>
              </a:rPr>
              <a:t>In 1964, Charles Yanofsky and Sydney Brenner proved colinearity in the order of codons with respect to amino acids in proteins</a:t>
            </a:r>
          </a:p>
          <a:p>
            <a:pPr>
              <a:lnSpc>
                <a:spcPct val="90000"/>
              </a:lnSpc>
            </a:pPr>
            <a:r>
              <a:rPr lang="en-US" altLang="en-US" sz="2800">
                <a:latin typeface="Arial" panose="020B0604020202020204" pitchFamily="34" charset="0"/>
              </a:rPr>
              <a:t>In 1967, Yanofsky and colleagues further proved that the sequence of codons in a gene determines the sequence of amino acids in a protein</a:t>
            </a:r>
            <a:endParaRPr lang="en-US" altLang="en-US">
              <a:latin typeface="Arial" panose="020B0604020202020204" pitchFamily="34" charset="0"/>
            </a:endParaRPr>
          </a:p>
          <a:p>
            <a:pPr>
              <a:lnSpc>
                <a:spcPct val="90000"/>
              </a:lnSpc>
            </a:pPr>
            <a:r>
              <a:rPr lang="en-US" altLang="en-US" sz="2800">
                <a:latin typeface="Arial" panose="020B0604020202020204" pitchFamily="34" charset="0"/>
              </a:rPr>
              <a:t>As a result, it was incorrectly assumed that the triplets encoding for amino acid sequences form  contiguous strips of information. </a:t>
            </a:r>
          </a:p>
        </p:txBody>
      </p:sp>
      <p:sp>
        <p:nvSpPr>
          <p:cNvPr id="14339" name="Rectangle 4">
            <a:extLst>
              <a:ext uri="{FF2B5EF4-FFF2-40B4-BE49-F238E27FC236}">
                <a16:creationId xmlns:a16="http://schemas.microsoft.com/office/drawing/2014/main" xmlns="" id="{290D0283-35AF-4F68-AB04-8B8682A5DE74}"/>
              </a:ext>
            </a:extLst>
          </p:cNvPr>
          <p:cNvSpPr>
            <a:spLocks noGrp="1" noChangeArrowheads="1"/>
          </p:cNvSpPr>
          <p:nvPr>
            <p:ph type="title"/>
          </p:nvPr>
        </p:nvSpPr>
        <p:spPr bwMode="auto">
          <a:xfrm>
            <a:off x="0" y="3810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2800">
                <a:latin typeface="Arial Unicode MS" pitchFamily="34" charset="-128"/>
              </a:rPr>
              <a:t>Great Discovery Provoking Wrong Assumption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A2188DEA-E40E-4C8C-8BC5-4F190E1C3039}"/>
              </a:ext>
            </a:extLst>
          </p:cNvPr>
          <p:cNvSpPr>
            <a:spLocks noGrp="1" noChangeArrowheads="1"/>
          </p:cNvSpPr>
          <p:nvPr>
            <p:ph type="title"/>
          </p:nvPr>
        </p:nvSpPr>
        <p:spPr bwMode="auto">
          <a:xfrm>
            <a:off x="381000" y="457200"/>
            <a:ext cx="8763000" cy="762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l"/>
            <a:r>
              <a:rPr lang="en-US" altLang="en-US" sz="3800">
                <a:latin typeface="Arial Unicode MS" pitchFamily="34" charset="-128"/>
              </a:rPr>
              <a:t>Central Dogma: DNA -&gt; RNA -&gt; Protein</a:t>
            </a:r>
          </a:p>
        </p:txBody>
      </p:sp>
      <p:grpSp>
        <p:nvGrpSpPr>
          <p:cNvPr id="15363" name="Group 3">
            <a:extLst>
              <a:ext uri="{FF2B5EF4-FFF2-40B4-BE49-F238E27FC236}">
                <a16:creationId xmlns:a16="http://schemas.microsoft.com/office/drawing/2014/main" xmlns="" id="{8610398A-1CDB-4B97-BE4D-6F71871FCE3B}"/>
              </a:ext>
            </a:extLst>
          </p:cNvPr>
          <p:cNvGrpSpPr>
            <a:grpSpLocks/>
          </p:cNvGrpSpPr>
          <p:nvPr/>
        </p:nvGrpSpPr>
        <p:grpSpPr bwMode="auto">
          <a:xfrm>
            <a:off x="914400" y="1371600"/>
            <a:ext cx="2286000" cy="4419600"/>
            <a:chOff x="288" y="960"/>
            <a:chExt cx="1584" cy="3031"/>
          </a:xfrm>
        </p:grpSpPr>
        <p:pic>
          <p:nvPicPr>
            <p:cNvPr id="15379" name="Picture 4" descr="doublehelix2">
              <a:extLst>
                <a:ext uri="{FF2B5EF4-FFF2-40B4-BE49-F238E27FC236}">
                  <a16:creationId xmlns:a16="http://schemas.microsoft.com/office/drawing/2014/main" xmlns="" id="{19934972-9DD5-40F7-B950-7C562811F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960"/>
              <a:ext cx="1584"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5" descr="Protein">
              <a:extLst>
                <a:ext uri="{FF2B5EF4-FFF2-40B4-BE49-F238E27FC236}">
                  <a16:creationId xmlns:a16="http://schemas.microsoft.com/office/drawing/2014/main" xmlns="" id="{3454DA4E-FAE4-4766-B376-566EAE23C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688"/>
              <a:ext cx="1392" cy="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Line 6">
              <a:extLst>
                <a:ext uri="{FF2B5EF4-FFF2-40B4-BE49-F238E27FC236}">
                  <a16:creationId xmlns:a16="http://schemas.microsoft.com/office/drawing/2014/main" xmlns="" id="{466F08BA-4508-4D73-A93B-FE7DA3D992F4}"/>
                </a:ext>
              </a:extLst>
            </p:cNvPr>
            <p:cNvSpPr>
              <a:spLocks noChangeShapeType="1"/>
            </p:cNvSpPr>
            <p:nvPr/>
          </p:nvSpPr>
          <p:spPr bwMode="auto">
            <a:xfrm>
              <a:off x="1104" y="1728"/>
              <a:ext cx="0" cy="81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5364" name="Group 7">
            <a:extLst>
              <a:ext uri="{FF2B5EF4-FFF2-40B4-BE49-F238E27FC236}">
                <a16:creationId xmlns:a16="http://schemas.microsoft.com/office/drawing/2014/main" xmlns="" id="{F2F45BAF-FB5F-4639-B5A6-0A1FE4569144}"/>
              </a:ext>
            </a:extLst>
          </p:cNvPr>
          <p:cNvGrpSpPr>
            <a:grpSpLocks/>
          </p:cNvGrpSpPr>
          <p:nvPr/>
        </p:nvGrpSpPr>
        <p:grpSpPr bwMode="auto">
          <a:xfrm>
            <a:off x="3657600" y="1524000"/>
            <a:ext cx="1730375" cy="3962400"/>
            <a:chOff x="2318" y="1104"/>
            <a:chExt cx="1090" cy="2496"/>
          </a:xfrm>
        </p:grpSpPr>
        <p:sp>
          <p:nvSpPr>
            <p:cNvPr id="15370" name="Line 8">
              <a:extLst>
                <a:ext uri="{FF2B5EF4-FFF2-40B4-BE49-F238E27FC236}">
                  <a16:creationId xmlns:a16="http://schemas.microsoft.com/office/drawing/2014/main" xmlns="" id="{48D41D04-4905-4CF3-957B-83EF0DEE7E70}"/>
                </a:ext>
              </a:extLst>
            </p:cNvPr>
            <p:cNvSpPr>
              <a:spLocks noChangeShapeType="1"/>
            </p:cNvSpPr>
            <p:nvPr/>
          </p:nvSpPr>
          <p:spPr bwMode="auto">
            <a:xfrm>
              <a:off x="2832" y="1872"/>
              <a:ext cx="0" cy="288"/>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71" name="Line 9">
              <a:extLst>
                <a:ext uri="{FF2B5EF4-FFF2-40B4-BE49-F238E27FC236}">
                  <a16:creationId xmlns:a16="http://schemas.microsoft.com/office/drawing/2014/main" xmlns="" id="{BE2ECC19-B2F0-4AED-BAAC-69C62E4D7051}"/>
                </a:ext>
              </a:extLst>
            </p:cNvPr>
            <p:cNvSpPr>
              <a:spLocks noChangeShapeType="1"/>
            </p:cNvSpPr>
            <p:nvPr/>
          </p:nvSpPr>
          <p:spPr bwMode="auto">
            <a:xfrm>
              <a:off x="2832" y="2976"/>
              <a:ext cx="0" cy="24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72" name="Line 10">
              <a:extLst>
                <a:ext uri="{FF2B5EF4-FFF2-40B4-BE49-F238E27FC236}">
                  <a16:creationId xmlns:a16="http://schemas.microsoft.com/office/drawing/2014/main" xmlns="" id="{F9AA0AB8-9FC5-4465-A98C-C3D0F039E6F9}"/>
                </a:ext>
              </a:extLst>
            </p:cNvPr>
            <p:cNvSpPr>
              <a:spLocks noChangeShapeType="1"/>
            </p:cNvSpPr>
            <p:nvPr/>
          </p:nvSpPr>
          <p:spPr bwMode="auto">
            <a:xfrm>
              <a:off x="2832" y="1488"/>
              <a:ext cx="0" cy="24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73" name="Line 11">
              <a:extLst>
                <a:ext uri="{FF2B5EF4-FFF2-40B4-BE49-F238E27FC236}">
                  <a16:creationId xmlns:a16="http://schemas.microsoft.com/office/drawing/2014/main" xmlns="" id="{4DC043A8-061B-4919-AD66-89C87608766A}"/>
                </a:ext>
              </a:extLst>
            </p:cNvPr>
            <p:cNvSpPr>
              <a:spLocks noChangeShapeType="1"/>
            </p:cNvSpPr>
            <p:nvPr/>
          </p:nvSpPr>
          <p:spPr bwMode="auto">
            <a:xfrm>
              <a:off x="2832" y="2592"/>
              <a:ext cx="0" cy="19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74" name="Text Box 12">
              <a:extLst>
                <a:ext uri="{FF2B5EF4-FFF2-40B4-BE49-F238E27FC236}">
                  <a16:creationId xmlns:a16="http://schemas.microsoft.com/office/drawing/2014/main" xmlns="" id="{4EE68216-F3B6-4063-A6B4-C71CAC0FD5AD}"/>
                </a:ext>
              </a:extLst>
            </p:cNvPr>
            <p:cNvSpPr txBox="1">
              <a:spLocks noChangeArrowheads="1"/>
            </p:cNvSpPr>
            <p:nvPr/>
          </p:nvSpPr>
          <p:spPr bwMode="auto">
            <a:xfrm>
              <a:off x="2481" y="3288"/>
              <a:ext cx="783"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chemeClr val="tx1"/>
                  </a:solidFill>
                  <a:latin typeface="Comic Sans MS" panose="030F0702030302020204" pitchFamily="66" charset="0"/>
                </a:rPr>
                <a:t>Protein</a:t>
              </a:r>
              <a:endParaRPr lang="en-GB" altLang="en-US" sz="2400">
                <a:solidFill>
                  <a:schemeClr val="tx1"/>
                </a:solidFill>
                <a:latin typeface="Comic Sans MS" panose="030F0702030302020204" pitchFamily="66" charset="0"/>
              </a:endParaRPr>
            </a:p>
          </p:txBody>
        </p:sp>
        <p:sp>
          <p:nvSpPr>
            <p:cNvPr id="15375" name="Text Box 13">
              <a:extLst>
                <a:ext uri="{FF2B5EF4-FFF2-40B4-BE49-F238E27FC236}">
                  <a16:creationId xmlns:a16="http://schemas.microsoft.com/office/drawing/2014/main" xmlns="" id="{B4977DA8-9DFD-40D2-A098-4F75CD84AD96}"/>
                </a:ext>
              </a:extLst>
            </p:cNvPr>
            <p:cNvSpPr txBox="1">
              <a:spLocks noChangeArrowheads="1"/>
            </p:cNvSpPr>
            <p:nvPr/>
          </p:nvSpPr>
          <p:spPr bwMode="auto">
            <a:xfrm>
              <a:off x="2566" y="2208"/>
              <a:ext cx="554"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chemeClr val="tx1"/>
                  </a:solidFill>
                  <a:latin typeface="Comic Sans MS" panose="030F0702030302020204" pitchFamily="66" charset="0"/>
                </a:rPr>
                <a:t>RNA</a:t>
              </a:r>
              <a:endParaRPr lang="en-GB" altLang="en-US" sz="2400">
                <a:solidFill>
                  <a:schemeClr val="tx1"/>
                </a:solidFill>
                <a:latin typeface="Comic Sans MS" panose="030F0702030302020204" pitchFamily="66" charset="0"/>
              </a:endParaRPr>
            </a:p>
          </p:txBody>
        </p:sp>
        <p:sp>
          <p:nvSpPr>
            <p:cNvPr id="15376" name="Text Box 14">
              <a:extLst>
                <a:ext uri="{FF2B5EF4-FFF2-40B4-BE49-F238E27FC236}">
                  <a16:creationId xmlns:a16="http://schemas.microsoft.com/office/drawing/2014/main" xmlns="" id="{470BDF8D-AB96-404A-B1FF-73796E44F332}"/>
                </a:ext>
              </a:extLst>
            </p:cNvPr>
            <p:cNvSpPr txBox="1">
              <a:spLocks noChangeArrowheads="1"/>
            </p:cNvSpPr>
            <p:nvPr/>
          </p:nvSpPr>
          <p:spPr bwMode="auto">
            <a:xfrm>
              <a:off x="2548" y="1104"/>
              <a:ext cx="572"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chemeClr val="tx1"/>
                  </a:solidFill>
                  <a:latin typeface="Comic Sans MS" panose="030F0702030302020204" pitchFamily="66" charset="0"/>
                </a:rPr>
                <a:t>DNA</a:t>
              </a:r>
              <a:endParaRPr lang="en-GB" altLang="en-US" sz="2400">
                <a:solidFill>
                  <a:schemeClr val="tx1"/>
                </a:solidFill>
                <a:latin typeface="Comic Sans MS" panose="030F0702030302020204" pitchFamily="66" charset="0"/>
              </a:endParaRPr>
            </a:p>
          </p:txBody>
        </p:sp>
        <p:sp>
          <p:nvSpPr>
            <p:cNvPr id="15377" name="Text Box 15">
              <a:extLst>
                <a:ext uri="{FF2B5EF4-FFF2-40B4-BE49-F238E27FC236}">
                  <a16:creationId xmlns:a16="http://schemas.microsoft.com/office/drawing/2014/main" xmlns="" id="{0D40C953-27A2-4F85-9312-29B3AA6A2CCF}"/>
                </a:ext>
              </a:extLst>
            </p:cNvPr>
            <p:cNvSpPr txBox="1">
              <a:spLocks noChangeArrowheads="1"/>
            </p:cNvSpPr>
            <p:nvPr/>
          </p:nvSpPr>
          <p:spPr bwMode="auto">
            <a:xfrm>
              <a:off x="2318" y="1680"/>
              <a:ext cx="10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000">
                  <a:solidFill>
                    <a:schemeClr val="tx1"/>
                  </a:solidFill>
                  <a:latin typeface="Comic Sans MS" panose="030F0702030302020204" pitchFamily="66" charset="0"/>
                </a:rPr>
                <a:t>transcription</a:t>
              </a:r>
              <a:endParaRPr lang="en-GB" altLang="en-US" sz="2000">
                <a:solidFill>
                  <a:schemeClr val="tx1"/>
                </a:solidFill>
                <a:latin typeface="Comic Sans MS" panose="030F0702030302020204" pitchFamily="66" charset="0"/>
              </a:endParaRPr>
            </a:p>
          </p:txBody>
        </p:sp>
        <p:sp>
          <p:nvSpPr>
            <p:cNvPr id="15378" name="Text Box 16">
              <a:extLst>
                <a:ext uri="{FF2B5EF4-FFF2-40B4-BE49-F238E27FC236}">
                  <a16:creationId xmlns:a16="http://schemas.microsoft.com/office/drawing/2014/main" xmlns="" id="{84440B60-7A0A-4EA0-8D0A-33B9E328AAF6}"/>
                </a:ext>
              </a:extLst>
            </p:cNvPr>
            <p:cNvSpPr txBox="1">
              <a:spLocks noChangeArrowheads="1"/>
            </p:cNvSpPr>
            <p:nvPr/>
          </p:nvSpPr>
          <p:spPr bwMode="auto">
            <a:xfrm>
              <a:off x="2352" y="2747"/>
              <a:ext cx="9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000">
                  <a:solidFill>
                    <a:schemeClr val="tx1"/>
                  </a:solidFill>
                  <a:latin typeface="Comic Sans MS" panose="030F0702030302020204" pitchFamily="66" charset="0"/>
                </a:rPr>
                <a:t>translation</a:t>
              </a:r>
              <a:endParaRPr lang="en-GB" altLang="en-US" sz="2000">
                <a:solidFill>
                  <a:schemeClr val="tx1"/>
                </a:solidFill>
                <a:latin typeface="Comic Sans MS" panose="030F0702030302020204" pitchFamily="66" charset="0"/>
              </a:endParaRPr>
            </a:p>
          </p:txBody>
        </p:sp>
      </p:grpSp>
      <p:sp>
        <p:nvSpPr>
          <p:cNvPr id="15365" name="Text Box 17">
            <a:extLst>
              <a:ext uri="{FF2B5EF4-FFF2-40B4-BE49-F238E27FC236}">
                <a16:creationId xmlns:a16="http://schemas.microsoft.com/office/drawing/2014/main" xmlns="" id="{A221A232-CEE2-443B-8433-CCBEA70E2C0F}"/>
              </a:ext>
            </a:extLst>
          </p:cNvPr>
          <p:cNvSpPr txBox="1">
            <a:spLocks noChangeArrowheads="1"/>
          </p:cNvSpPr>
          <p:nvPr/>
        </p:nvSpPr>
        <p:spPr bwMode="auto">
          <a:xfrm>
            <a:off x="5410200" y="1524000"/>
            <a:ext cx="346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800" b="1">
                <a:solidFill>
                  <a:schemeClr val="tx1"/>
                </a:solidFill>
                <a:latin typeface="Lucida Sans Unicode" panose="020B0602030504020204" pitchFamily="34" charset="0"/>
              </a:rPr>
              <a:t>CCTGAGCCAACTATTGATGAA</a:t>
            </a:r>
            <a:endParaRPr lang="en-GB" altLang="en-US" sz="2400" b="1">
              <a:solidFill>
                <a:schemeClr val="tx1"/>
              </a:solidFill>
              <a:latin typeface="Lucida Sans Unicode" panose="020B0602030504020204" pitchFamily="34" charset="0"/>
            </a:endParaRPr>
          </a:p>
        </p:txBody>
      </p:sp>
      <p:sp>
        <p:nvSpPr>
          <p:cNvPr id="15366" name="Line 18">
            <a:extLst>
              <a:ext uri="{FF2B5EF4-FFF2-40B4-BE49-F238E27FC236}">
                <a16:creationId xmlns:a16="http://schemas.microsoft.com/office/drawing/2014/main" xmlns="" id="{E90BE2AE-ED4A-46B9-AA4F-B75FF7E3BF49}"/>
              </a:ext>
            </a:extLst>
          </p:cNvPr>
          <p:cNvSpPr>
            <a:spLocks noChangeShapeType="1"/>
          </p:cNvSpPr>
          <p:nvPr/>
        </p:nvSpPr>
        <p:spPr bwMode="auto">
          <a:xfrm>
            <a:off x="7239000" y="1965325"/>
            <a:ext cx="0" cy="11430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7" name="Text Box 19">
            <a:extLst>
              <a:ext uri="{FF2B5EF4-FFF2-40B4-BE49-F238E27FC236}">
                <a16:creationId xmlns:a16="http://schemas.microsoft.com/office/drawing/2014/main" xmlns="" id="{F9DA94CA-3EDD-477E-8543-E30B66F978CE}"/>
              </a:ext>
            </a:extLst>
          </p:cNvPr>
          <p:cNvSpPr txBox="1">
            <a:spLocks noChangeArrowheads="1"/>
          </p:cNvSpPr>
          <p:nvPr/>
        </p:nvSpPr>
        <p:spPr bwMode="auto">
          <a:xfrm>
            <a:off x="6538913" y="5019675"/>
            <a:ext cx="136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b="1">
                <a:solidFill>
                  <a:schemeClr val="tx1"/>
                </a:solidFill>
                <a:latin typeface="Lucida Sans Unicode" panose="020B0602030504020204" pitchFamily="34" charset="0"/>
              </a:rPr>
              <a:t>P</a:t>
            </a:r>
            <a:r>
              <a:rPr lang="sv-SE" altLang="en-US" sz="2400" b="1">
                <a:solidFill>
                  <a:srgbClr val="0099FF"/>
                </a:solidFill>
                <a:latin typeface="Lucida Sans Unicode" panose="020B0602030504020204" pitchFamily="34" charset="0"/>
              </a:rPr>
              <a:t>E</a:t>
            </a:r>
            <a:r>
              <a:rPr lang="sv-SE" altLang="en-US" sz="2400" b="1">
                <a:solidFill>
                  <a:schemeClr val="tx1"/>
                </a:solidFill>
                <a:latin typeface="Lucida Sans Unicode" panose="020B0602030504020204" pitchFamily="34" charset="0"/>
              </a:rPr>
              <a:t>P</a:t>
            </a:r>
            <a:r>
              <a:rPr lang="sv-SE" altLang="en-US" sz="2400" b="1">
                <a:solidFill>
                  <a:srgbClr val="0099FF"/>
                </a:solidFill>
                <a:latin typeface="Lucida Sans Unicode" panose="020B0602030504020204" pitchFamily="34" charset="0"/>
              </a:rPr>
              <a:t>T</a:t>
            </a:r>
            <a:r>
              <a:rPr lang="sv-SE" altLang="en-US" sz="2400" b="1">
                <a:solidFill>
                  <a:schemeClr val="tx1"/>
                </a:solidFill>
                <a:latin typeface="Lucida Sans Unicode" panose="020B0602030504020204" pitchFamily="34" charset="0"/>
              </a:rPr>
              <a:t>I</a:t>
            </a:r>
            <a:r>
              <a:rPr lang="sv-SE" altLang="en-US" sz="2400" b="1">
                <a:solidFill>
                  <a:srgbClr val="0099FF"/>
                </a:solidFill>
                <a:latin typeface="Lucida Sans Unicode" panose="020B0602030504020204" pitchFamily="34" charset="0"/>
              </a:rPr>
              <a:t>D</a:t>
            </a:r>
            <a:r>
              <a:rPr lang="sv-SE" altLang="en-US" sz="2400" b="1">
                <a:solidFill>
                  <a:schemeClr val="tx1"/>
                </a:solidFill>
                <a:latin typeface="Lucida Sans Unicode" panose="020B0602030504020204" pitchFamily="34" charset="0"/>
              </a:rPr>
              <a:t>E</a:t>
            </a:r>
            <a:endParaRPr lang="en-GB" altLang="en-US" sz="2400" b="1">
              <a:solidFill>
                <a:schemeClr val="tx1"/>
              </a:solidFill>
              <a:latin typeface="Lucida Sans Unicode" panose="020B0602030504020204" pitchFamily="34" charset="0"/>
            </a:endParaRPr>
          </a:p>
        </p:txBody>
      </p:sp>
      <p:sp>
        <p:nvSpPr>
          <p:cNvPr id="15368" name="Line 20">
            <a:extLst>
              <a:ext uri="{FF2B5EF4-FFF2-40B4-BE49-F238E27FC236}">
                <a16:creationId xmlns:a16="http://schemas.microsoft.com/office/drawing/2014/main" xmlns="" id="{ECA6029A-255A-48CA-BAC1-E4549C115919}"/>
              </a:ext>
            </a:extLst>
          </p:cNvPr>
          <p:cNvSpPr>
            <a:spLocks noChangeShapeType="1"/>
          </p:cNvSpPr>
          <p:nvPr/>
        </p:nvSpPr>
        <p:spPr bwMode="auto">
          <a:xfrm>
            <a:off x="7239000" y="3717925"/>
            <a:ext cx="0" cy="11430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5369" name="Text Box 21">
            <a:extLst>
              <a:ext uri="{FF2B5EF4-FFF2-40B4-BE49-F238E27FC236}">
                <a16:creationId xmlns:a16="http://schemas.microsoft.com/office/drawing/2014/main" xmlns="" id="{0A61E628-E769-4A94-AA03-0346A01FEB3F}"/>
              </a:ext>
            </a:extLst>
          </p:cNvPr>
          <p:cNvSpPr txBox="1">
            <a:spLocks noChangeArrowheads="1"/>
          </p:cNvSpPr>
          <p:nvPr/>
        </p:nvSpPr>
        <p:spPr bwMode="auto">
          <a:xfrm>
            <a:off x="5410200" y="3246438"/>
            <a:ext cx="3532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800" b="1">
                <a:solidFill>
                  <a:schemeClr val="tx1"/>
                </a:solidFill>
                <a:latin typeface="Lucida Sans Unicode" panose="020B0602030504020204" pitchFamily="34" charset="0"/>
              </a:rPr>
              <a:t>CCU</a:t>
            </a:r>
            <a:r>
              <a:rPr lang="sv-SE" altLang="en-US" sz="1800" b="1">
                <a:solidFill>
                  <a:srgbClr val="0099FF"/>
                </a:solidFill>
                <a:latin typeface="Lucida Sans Unicode" panose="020B0602030504020204" pitchFamily="34" charset="0"/>
              </a:rPr>
              <a:t>GAG</a:t>
            </a:r>
            <a:r>
              <a:rPr lang="sv-SE" altLang="en-US" sz="1800" b="1">
                <a:solidFill>
                  <a:schemeClr val="tx1"/>
                </a:solidFill>
                <a:latin typeface="Lucida Sans Unicode" panose="020B0602030504020204" pitchFamily="34" charset="0"/>
              </a:rPr>
              <a:t>CCA</a:t>
            </a:r>
            <a:r>
              <a:rPr lang="sv-SE" altLang="en-US" sz="1800" b="1">
                <a:solidFill>
                  <a:srgbClr val="0099FF"/>
                </a:solidFill>
                <a:latin typeface="Lucida Sans Unicode" panose="020B0602030504020204" pitchFamily="34" charset="0"/>
              </a:rPr>
              <a:t>ACU</a:t>
            </a:r>
            <a:r>
              <a:rPr lang="sv-SE" altLang="en-US" sz="1800" b="1">
                <a:solidFill>
                  <a:schemeClr val="tx1"/>
                </a:solidFill>
                <a:latin typeface="Lucida Sans Unicode" panose="020B0602030504020204" pitchFamily="34" charset="0"/>
              </a:rPr>
              <a:t>AUU</a:t>
            </a:r>
            <a:r>
              <a:rPr lang="sv-SE" altLang="en-US" sz="1800" b="1">
                <a:solidFill>
                  <a:srgbClr val="0099FF"/>
                </a:solidFill>
                <a:latin typeface="Lucida Sans Unicode" panose="020B0602030504020204" pitchFamily="34" charset="0"/>
              </a:rPr>
              <a:t>GAU</a:t>
            </a:r>
            <a:r>
              <a:rPr lang="sv-SE" altLang="en-US" sz="1800" b="1">
                <a:solidFill>
                  <a:schemeClr val="tx1"/>
                </a:solidFill>
                <a:latin typeface="Lucida Sans Unicode" panose="020B0602030504020204" pitchFamily="34" charset="0"/>
              </a:rPr>
              <a:t>GAA</a:t>
            </a:r>
            <a:endParaRPr lang="en-GB" altLang="en-US" sz="1800" b="1">
              <a:solidFill>
                <a:schemeClr val="tx1"/>
              </a:solidFill>
              <a:latin typeface="Lucida Sans Unicode" panose="020B0602030504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xmlns="" id="{D6550C3B-84D6-42E1-84A8-88E6FE7CB45B}"/>
              </a:ext>
            </a:extLst>
          </p:cNvPr>
          <p:cNvSpPr>
            <a:spLocks noGrp="1" noChangeArrowheads="1"/>
          </p:cNvSpPr>
          <p:nvPr>
            <p:ph type="body" sz="half" idx="1"/>
          </p:nvPr>
        </p:nvSpPr>
        <p:spPr bwMode="auto">
          <a:xfrm>
            <a:off x="381000" y="1219200"/>
            <a:ext cx="4038600" cy="45307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altLang="en-US" sz="2200">
                <a:latin typeface="Arial" panose="020B0604020202020204" pitchFamily="34" charset="0"/>
              </a:rPr>
              <a:t>In 1977, Phillip Sharp and Richard Roberts experimented with mRNA of </a:t>
            </a:r>
            <a:r>
              <a:rPr lang="en-US" altLang="en-US" sz="2200" i="1">
                <a:latin typeface="Arial" panose="020B0604020202020204" pitchFamily="34" charset="0"/>
              </a:rPr>
              <a:t>hexon</a:t>
            </a:r>
            <a:r>
              <a:rPr lang="en-US" altLang="en-US" sz="2200">
                <a:latin typeface="Arial" panose="020B0604020202020204" pitchFamily="34" charset="0"/>
              </a:rPr>
              <a:t>, a viral protein. </a:t>
            </a:r>
          </a:p>
          <a:p>
            <a:pPr>
              <a:lnSpc>
                <a:spcPct val="80000"/>
              </a:lnSpc>
            </a:pPr>
            <a:endParaRPr lang="en-US" altLang="en-US" sz="900">
              <a:latin typeface="Arial" panose="020B0604020202020204" pitchFamily="34" charset="0"/>
            </a:endParaRPr>
          </a:p>
          <a:p>
            <a:pPr marL="669925" lvl="1" indent="-325438">
              <a:lnSpc>
                <a:spcPct val="80000"/>
              </a:lnSpc>
            </a:pPr>
            <a:r>
              <a:rPr lang="en-US" altLang="en-US" sz="2400">
                <a:latin typeface="Arial" panose="020B0604020202020204" pitchFamily="34" charset="0"/>
              </a:rPr>
              <a:t>Map hexon mRNA in viral genome by hybridization to adenovirus DNA and electron microscopy</a:t>
            </a:r>
          </a:p>
          <a:p>
            <a:pPr marL="669925" lvl="1" indent="-325438">
              <a:lnSpc>
                <a:spcPct val="80000"/>
              </a:lnSpc>
            </a:pPr>
            <a:endParaRPr lang="en-US" altLang="en-US" sz="900">
              <a:latin typeface="Arial" panose="020B0604020202020204" pitchFamily="34" charset="0"/>
            </a:endParaRPr>
          </a:p>
          <a:p>
            <a:pPr marL="669925" lvl="1" indent="-325438">
              <a:lnSpc>
                <a:spcPct val="80000"/>
              </a:lnSpc>
            </a:pPr>
            <a:r>
              <a:rPr lang="en-US" altLang="en-US" sz="2400">
                <a:latin typeface="Arial" panose="020B0604020202020204" pitchFamily="34" charset="0"/>
              </a:rPr>
              <a:t>mRNA-DNA hybrids formed three curious loop structures instead of contiguous duplex segments</a:t>
            </a:r>
          </a:p>
        </p:txBody>
      </p:sp>
      <p:graphicFrame>
        <p:nvGraphicFramePr>
          <p:cNvPr id="16387" name="Object 4">
            <a:extLst>
              <a:ext uri="{FF2B5EF4-FFF2-40B4-BE49-F238E27FC236}">
                <a16:creationId xmlns:a16="http://schemas.microsoft.com/office/drawing/2014/main" xmlns="" id="{EFFE1A68-90A7-41C6-BC2F-C888FDD61934}"/>
              </a:ext>
            </a:extLst>
          </p:cNvPr>
          <p:cNvGraphicFramePr>
            <a:graphicFrameLocks noGrp="1" noChangeAspect="1"/>
          </p:cNvGraphicFramePr>
          <p:nvPr>
            <p:ph sz="quarter" idx="2"/>
          </p:nvPr>
        </p:nvGraphicFramePr>
        <p:xfrm>
          <a:off x="4876800" y="1931988"/>
          <a:ext cx="3302000" cy="2508250"/>
        </p:xfrm>
        <a:graphic>
          <a:graphicData uri="http://schemas.openxmlformats.org/presentationml/2006/ole">
            <mc:AlternateContent xmlns:mc="http://schemas.openxmlformats.org/markup-compatibility/2006">
              <mc:Choice xmlns:v="urn:schemas-microsoft-com:vml" Requires="v">
                <p:oleObj spid="_x0000_s16391" name="Bitmap Image" r:id="rId3" imgW="7457143" imgH="5191850" progId="Paint.Picture">
                  <p:embed/>
                </p:oleObj>
              </mc:Choice>
              <mc:Fallback>
                <p:oleObj name="Bitmap Image" r:id="rId3" imgW="7457143" imgH="519185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31988"/>
                        <a:ext cx="3302000" cy="250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Rectangle 5">
            <a:extLst>
              <a:ext uri="{FF2B5EF4-FFF2-40B4-BE49-F238E27FC236}">
                <a16:creationId xmlns:a16="http://schemas.microsoft.com/office/drawing/2014/main" xmlns="" id="{AC7AAC3F-5A0B-45E5-A1E3-CFF3F600028F}"/>
              </a:ext>
            </a:extLst>
          </p:cNvPr>
          <p:cNvSpPr>
            <a:spLocks noGrp="1" noChangeArrowheads="1"/>
          </p:cNvSpPr>
          <p:nvPr>
            <p:ph type="title"/>
          </p:nvPr>
        </p:nvSpPr>
        <p:spPr bwMode="auto">
          <a:xfrm>
            <a:off x="228600" y="381000"/>
            <a:ext cx="6096000" cy="7921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000">
                <a:latin typeface="Arial Unicode MS" pitchFamily="34" charset="-128"/>
              </a:rPr>
              <a:t>Discovery of Split Genes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89D8BA63-5E59-4913-A324-C203277063C4}"/>
              </a:ext>
            </a:extLst>
          </p:cNvPr>
          <p:cNvSpPr>
            <a:spLocks noGrp="1" noChangeArrowheads="1"/>
          </p:cNvSpPr>
          <p:nvPr>
            <p:ph type="title"/>
          </p:nvPr>
        </p:nvSpPr>
        <p:spPr bwMode="auto">
          <a:xfrm>
            <a:off x="381000" y="457200"/>
            <a:ext cx="8229600" cy="80803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Discovery of Split Genes</a:t>
            </a:r>
            <a:r>
              <a:rPr lang="en-US" altLang="en-US" sz="2900">
                <a:latin typeface="Arial Unicode MS" pitchFamily="34" charset="-128"/>
              </a:rPr>
              <a:t> (cont’d)</a:t>
            </a:r>
          </a:p>
        </p:txBody>
      </p:sp>
      <p:sp>
        <p:nvSpPr>
          <p:cNvPr id="17411" name="Rectangle 3">
            <a:extLst>
              <a:ext uri="{FF2B5EF4-FFF2-40B4-BE49-F238E27FC236}">
                <a16:creationId xmlns:a16="http://schemas.microsoft.com/office/drawing/2014/main" xmlns="" id="{D85130C8-22E5-4F74-8DD2-AF73B1DDE8FC}"/>
              </a:ext>
            </a:extLst>
          </p:cNvPr>
          <p:cNvSpPr>
            <a:spLocks noGrp="1" noChangeArrowheads="1"/>
          </p:cNvSpPr>
          <p:nvPr>
            <p:ph type="body" sz="half" idx="1"/>
          </p:nvPr>
        </p:nvSpPr>
        <p:spPr bwMode="auto">
          <a:xfrm>
            <a:off x="76200" y="1489075"/>
            <a:ext cx="4343400" cy="43783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669925" lvl="1" indent="-325438"/>
            <a:r>
              <a:rPr lang="en-US" altLang="en-US" sz="2200">
                <a:latin typeface="Arial" panose="020B0604020202020204" pitchFamily="34" charset="0"/>
              </a:rPr>
              <a:t>“Adenovirus Amazes at Cold Spring Harbor” (1977, Nature 268) documented "mosaic molecules consisting of sequences complementary to several non-contiguous segments of the viral genome".</a:t>
            </a:r>
            <a:r>
              <a:rPr lang="en-US" altLang="en-US" sz="2200" b="1" i="1">
                <a:latin typeface="Arial" panose="020B0604020202020204" pitchFamily="34" charset="0"/>
              </a:rPr>
              <a:t> </a:t>
            </a:r>
          </a:p>
          <a:p>
            <a:pPr marL="669925" lvl="1" indent="-325438">
              <a:lnSpc>
                <a:spcPct val="80000"/>
              </a:lnSpc>
            </a:pPr>
            <a:r>
              <a:rPr lang="en-US" altLang="en-US" sz="2200">
                <a:latin typeface="Arial" panose="020B0604020202020204" pitchFamily="34" charset="0"/>
              </a:rPr>
              <a:t>In 1978 Walter Gilbert coined the term </a:t>
            </a:r>
            <a:r>
              <a:rPr lang="en-US" altLang="en-US" sz="2200" b="1">
                <a:latin typeface="Arial" panose="020B0604020202020204" pitchFamily="34" charset="0"/>
              </a:rPr>
              <a:t>intron</a:t>
            </a:r>
            <a:r>
              <a:rPr lang="en-US" altLang="en-US" sz="2200">
                <a:latin typeface="Arial" panose="020B0604020202020204" pitchFamily="34" charset="0"/>
              </a:rPr>
              <a:t>  in the Nature paper “Why Genes in Pieces?”</a:t>
            </a:r>
          </a:p>
        </p:txBody>
      </p:sp>
      <p:graphicFrame>
        <p:nvGraphicFramePr>
          <p:cNvPr id="17412" name="Object 4">
            <a:extLst>
              <a:ext uri="{FF2B5EF4-FFF2-40B4-BE49-F238E27FC236}">
                <a16:creationId xmlns:a16="http://schemas.microsoft.com/office/drawing/2014/main" xmlns="" id="{083106F2-B420-46BC-BE46-DB7BC68927B6}"/>
              </a:ext>
            </a:extLst>
          </p:cNvPr>
          <p:cNvGraphicFramePr>
            <a:graphicFrameLocks noGrp="1" noChangeAspect="1"/>
          </p:cNvGraphicFramePr>
          <p:nvPr>
            <p:ph sz="half" idx="2"/>
          </p:nvPr>
        </p:nvGraphicFramePr>
        <p:xfrm>
          <a:off x="4572000" y="1108075"/>
          <a:ext cx="3449638" cy="4683125"/>
        </p:xfrm>
        <a:graphic>
          <a:graphicData uri="http://schemas.openxmlformats.org/presentationml/2006/ole">
            <mc:AlternateContent xmlns:mc="http://schemas.openxmlformats.org/markup-compatibility/2006">
              <mc:Choice xmlns:v="urn:schemas-microsoft-com:vml" Requires="v">
                <p:oleObj spid="_x0000_s17415" name="Bitmap Image" r:id="rId3" imgW="3780952" imgH="5133333" progId="Paint.Picture">
                  <p:embed/>
                </p:oleObj>
              </mc:Choice>
              <mc:Fallback>
                <p:oleObj name="Bitmap Image" r:id="rId3" imgW="3780952" imgH="513333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08075"/>
                        <a:ext cx="3449638"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BC9DAF05-D01A-44AE-BB5E-0438958CCA17}"/>
              </a:ext>
            </a:extLst>
          </p:cNvPr>
          <p:cNvSpPr>
            <a:spLocks noGrp="1" noChangeArrowheads="1"/>
          </p:cNvSpPr>
          <p:nvPr>
            <p:ph type="title"/>
          </p:nvPr>
        </p:nvSpPr>
        <p:spPr bwMode="auto">
          <a:xfrm>
            <a:off x="381000" y="457200"/>
            <a:ext cx="8229600" cy="80803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Exons and Introns</a:t>
            </a:r>
          </a:p>
        </p:txBody>
      </p:sp>
      <p:sp>
        <p:nvSpPr>
          <p:cNvPr id="18435" name="Rectangle 3">
            <a:extLst>
              <a:ext uri="{FF2B5EF4-FFF2-40B4-BE49-F238E27FC236}">
                <a16:creationId xmlns:a16="http://schemas.microsoft.com/office/drawing/2014/main" xmlns="" id="{DBFCB180-3D59-4A36-BB0F-88D993A62E23}"/>
              </a:ext>
            </a:extLst>
          </p:cNvPr>
          <p:cNvSpPr>
            <a:spLocks noGrp="1" noChangeArrowheads="1"/>
          </p:cNvSpPr>
          <p:nvPr>
            <p:ph type="body" idx="1"/>
          </p:nvPr>
        </p:nvSpPr>
        <p:spPr bwMode="auto">
          <a:xfrm>
            <a:off x="457200" y="1447800"/>
            <a:ext cx="8229600" cy="452596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a:latin typeface="Arial" panose="020B0604020202020204" pitchFamily="34" charset="0"/>
              </a:rPr>
              <a:t>In eukaryotes, the gene is a combination of coding segments (</a:t>
            </a:r>
            <a:r>
              <a:rPr lang="en-US" altLang="en-US" b="1">
                <a:latin typeface="Arial" panose="020B0604020202020204" pitchFamily="34" charset="0"/>
              </a:rPr>
              <a:t>exons</a:t>
            </a:r>
            <a:r>
              <a:rPr lang="en-US" altLang="en-US">
                <a:latin typeface="Arial" panose="020B0604020202020204" pitchFamily="34" charset="0"/>
              </a:rPr>
              <a:t>) that are interrupted by non-coding segments (</a:t>
            </a:r>
            <a:r>
              <a:rPr lang="en-US" altLang="en-US" b="1">
                <a:latin typeface="Arial" panose="020B0604020202020204" pitchFamily="34" charset="0"/>
              </a:rPr>
              <a:t>introns</a:t>
            </a:r>
            <a:r>
              <a:rPr lang="en-US" altLang="en-US">
                <a:latin typeface="Arial" panose="020B0604020202020204" pitchFamily="34" charset="0"/>
              </a:rPr>
              <a:t>) </a:t>
            </a:r>
          </a:p>
          <a:p>
            <a:pPr>
              <a:lnSpc>
                <a:spcPct val="80000"/>
              </a:lnSpc>
            </a:pPr>
            <a:endParaRPr lang="en-US" altLang="en-US">
              <a:latin typeface="Arial" panose="020B0604020202020204" pitchFamily="34" charset="0"/>
            </a:endParaRPr>
          </a:p>
          <a:p>
            <a:pPr>
              <a:lnSpc>
                <a:spcPct val="80000"/>
              </a:lnSpc>
            </a:pPr>
            <a:r>
              <a:rPr lang="en-US" altLang="en-US">
                <a:latin typeface="Arial" panose="020B0604020202020204" pitchFamily="34" charset="0"/>
              </a:rPr>
              <a:t>This makes computational gene prediction in eukaryotes even more difficult</a:t>
            </a:r>
          </a:p>
          <a:p>
            <a:pPr>
              <a:lnSpc>
                <a:spcPct val="80000"/>
              </a:lnSpc>
            </a:pPr>
            <a:endParaRPr lang="en-US" altLang="en-US">
              <a:latin typeface="Arial" panose="020B0604020202020204" pitchFamily="34" charset="0"/>
            </a:endParaRPr>
          </a:p>
          <a:p>
            <a:r>
              <a:rPr lang="en-US" altLang="en-US">
                <a:latin typeface="Arial" panose="020B0604020202020204" pitchFamily="34" charset="0"/>
              </a:rPr>
              <a:t>Prokaryotes don’t have introns - genes in prokaryotes are continuous</a:t>
            </a:r>
          </a:p>
          <a:p>
            <a:pPr>
              <a:lnSpc>
                <a:spcPct val="80000"/>
              </a:lnSpc>
            </a:pPr>
            <a:endParaRPr lang="en-US" altLang="en-US">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931DFC1F-E850-48E9-977C-6065AC3FD1EF}"/>
              </a:ext>
            </a:extLst>
          </p:cNvPr>
          <p:cNvSpPr>
            <a:spLocks noGrp="1" noChangeArrowheads="1"/>
          </p:cNvSpPr>
          <p:nvPr>
            <p:ph type="title"/>
          </p:nvPr>
        </p:nvSpPr>
        <p:spPr bwMode="auto">
          <a:xfrm>
            <a:off x="381000" y="457200"/>
            <a:ext cx="8763000" cy="762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l"/>
            <a:r>
              <a:rPr lang="en-US" altLang="en-US" sz="3800">
                <a:latin typeface="Arial Unicode MS" pitchFamily="34" charset="-128"/>
              </a:rPr>
              <a:t>Central Dogma: DNA -&gt; RNA -&gt; Protein</a:t>
            </a:r>
          </a:p>
        </p:txBody>
      </p:sp>
      <p:grpSp>
        <p:nvGrpSpPr>
          <p:cNvPr id="19459" name="Group 3">
            <a:extLst>
              <a:ext uri="{FF2B5EF4-FFF2-40B4-BE49-F238E27FC236}">
                <a16:creationId xmlns:a16="http://schemas.microsoft.com/office/drawing/2014/main" xmlns="" id="{63292F4D-3F85-403D-8C1A-BF09A6C23ACA}"/>
              </a:ext>
            </a:extLst>
          </p:cNvPr>
          <p:cNvGrpSpPr>
            <a:grpSpLocks/>
          </p:cNvGrpSpPr>
          <p:nvPr/>
        </p:nvGrpSpPr>
        <p:grpSpPr bwMode="auto">
          <a:xfrm>
            <a:off x="914400" y="1371600"/>
            <a:ext cx="2286000" cy="4419600"/>
            <a:chOff x="288" y="960"/>
            <a:chExt cx="1584" cy="3031"/>
          </a:xfrm>
        </p:grpSpPr>
        <p:pic>
          <p:nvPicPr>
            <p:cNvPr id="19475" name="Picture 4" descr="doublehelix2">
              <a:extLst>
                <a:ext uri="{FF2B5EF4-FFF2-40B4-BE49-F238E27FC236}">
                  <a16:creationId xmlns:a16="http://schemas.microsoft.com/office/drawing/2014/main" xmlns="" id="{DE171C5F-A751-4A7C-A648-B1F3B7166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960"/>
              <a:ext cx="1584"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5" descr="Protein">
              <a:extLst>
                <a:ext uri="{FF2B5EF4-FFF2-40B4-BE49-F238E27FC236}">
                  <a16:creationId xmlns:a16="http://schemas.microsoft.com/office/drawing/2014/main" xmlns="" id="{CD38D2B9-189F-446E-9F10-BFE747273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688"/>
              <a:ext cx="1392" cy="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Line 6">
              <a:extLst>
                <a:ext uri="{FF2B5EF4-FFF2-40B4-BE49-F238E27FC236}">
                  <a16:creationId xmlns:a16="http://schemas.microsoft.com/office/drawing/2014/main" xmlns="" id="{2A931A32-47ED-4957-8002-BF8C37C3699C}"/>
                </a:ext>
              </a:extLst>
            </p:cNvPr>
            <p:cNvSpPr>
              <a:spLocks noChangeShapeType="1"/>
            </p:cNvSpPr>
            <p:nvPr/>
          </p:nvSpPr>
          <p:spPr bwMode="auto">
            <a:xfrm>
              <a:off x="1104" y="1728"/>
              <a:ext cx="0" cy="81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9460" name="Group 7">
            <a:extLst>
              <a:ext uri="{FF2B5EF4-FFF2-40B4-BE49-F238E27FC236}">
                <a16:creationId xmlns:a16="http://schemas.microsoft.com/office/drawing/2014/main" xmlns="" id="{09D111CA-4DF2-451D-AE77-6A9FB0B279C7}"/>
              </a:ext>
            </a:extLst>
          </p:cNvPr>
          <p:cNvGrpSpPr>
            <a:grpSpLocks/>
          </p:cNvGrpSpPr>
          <p:nvPr/>
        </p:nvGrpSpPr>
        <p:grpSpPr bwMode="auto">
          <a:xfrm>
            <a:off x="3657600" y="1524000"/>
            <a:ext cx="1730375" cy="3962400"/>
            <a:chOff x="2318" y="1104"/>
            <a:chExt cx="1090" cy="2496"/>
          </a:xfrm>
        </p:grpSpPr>
        <p:sp>
          <p:nvSpPr>
            <p:cNvPr id="19466" name="Line 8">
              <a:extLst>
                <a:ext uri="{FF2B5EF4-FFF2-40B4-BE49-F238E27FC236}">
                  <a16:creationId xmlns:a16="http://schemas.microsoft.com/office/drawing/2014/main" xmlns="" id="{77B29761-FF93-4A3C-8D9E-2C5DB06D5180}"/>
                </a:ext>
              </a:extLst>
            </p:cNvPr>
            <p:cNvSpPr>
              <a:spLocks noChangeShapeType="1"/>
            </p:cNvSpPr>
            <p:nvPr/>
          </p:nvSpPr>
          <p:spPr bwMode="auto">
            <a:xfrm>
              <a:off x="2832" y="1872"/>
              <a:ext cx="0" cy="288"/>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7" name="Line 9">
              <a:extLst>
                <a:ext uri="{FF2B5EF4-FFF2-40B4-BE49-F238E27FC236}">
                  <a16:creationId xmlns:a16="http://schemas.microsoft.com/office/drawing/2014/main" xmlns="" id="{04E7B6CF-1E63-44F4-ADD8-38048A450548}"/>
                </a:ext>
              </a:extLst>
            </p:cNvPr>
            <p:cNvSpPr>
              <a:spLocks noChangeShapeType="1"/>
            </p:cNvSpPr>
            <p:nvPr/>
          </p:nvSpPr>
          <p:spPr bwMode="auto">
            <a:xfrm>
              <a:off x="2832" y="2976"/>
              <a:ext cx="0" cy="24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8" name="Line 10">
              <a:extLst>
                <a:ext uri="{FF2B5EF4-FFF2-40B4-BE49-F238E27FC236}">
                  <a16:creationId xmlns:a16="http://schemas.microsoft.com/office/drawing/2014/main" xmlns="" id="{799410DE-3AB9-48EF-BD15-1447C6A5D406}"/>
                </a:ext>
              </a:extLst>
            </p:cNvPr>
            <p:cNvSpPr>
              <a:spLocks noChangeShapeType="1"/>
            </p:cNvSpPr>
            <p:nvPr/>
          </p:nvSpPr>
          <p:spPr bwMode="auto">
            <a:xfrm>
              <a:off x="2832" y="1488"/>
              <a:ext cx="0" cy="24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9" name="Line 11">
              <a:extLst>
                <a:ext uri="{FF2B5EF4-FFF2-40B4-BE49-F238E27FC236}">
                  <a16:creationId xmlns:a16="http://schemas.microsoft.com/office/drawing/2014/main" xmlns="" id="{40A03FF8-B322-49A5-9BEB-64EB126A58FC}"/>
                </a:ext>
              </a:extLst>
            </p:cNvPr>
            <p:cNvSpPr>
              <a:spLocks noChangeShapeType="1"/>
            </p:cNvSpPr>
            <p:nvPr/>
          </p:nvSpPr>
          <p:spPr bwMode="auto">
            <a:xfrm>
              <a:off x="2832" y="2592"/>
              <a:ext cx="0" cy="19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70" name="Text Box 12">
              <a:extLst>
                <a:ext uri="{FF2B5EF4-FFF2-40B4-BE49-F238E27FC236}">
                  <a16:creationId xmlns:a16="http://schemas.microsoft.com/office/drawing/2014/main" xmlns="" id="{E0FC3D9D-ABA8-451F-B7A5-650515E194B2}"/>
                </a:ext>
              </a:extLst>
            </p:cNvPr>
            <p:cNvSpPr txBox="1">
              <a:spLocks noChangeArrowheads="1"/>
            </p:cNvSpPr>
            <p:nvPr/>
          </p:nvSpPr>
          <p:spPr bwMode="auto">
            <a:xfrm>
              <a:off x="2481" y="3288"/>
              <a:ext cx="783"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chemeClr val="tx1"/>
                  </a:solidFill>
                  <a:latin typeface="Comic Sans MS" panose="030F0702030302020204" pitchFamily="66" charset="0"/>
                </a:rPr>
                <a:t>Protein</a:t>
              </a:r>
              <a:endParaRPr lang="en-GB" altLang="en-US" sz="2400">
                <a:solidFill>
                  <a:schemeClr val="tx1"/>
                </a:solidFill>
                <a:latin typeface="Comic Sans MS" panose="030F0702030302020204" pitchFamily="66" charset="0"/>
              </a:endParaRPr>
            </a:p>
          </p:txBody>
        </p:sp>
        <p:sp>
          <p:nvSpPr>
            <p:cNvPr id="19471" name="Text Box 13">
              <a:extLst>
                <a:ext uri="{FF2B5EF4-FFF2-40B4-BE49-F238E27FC236}">
                  <a16:creationId xmlns:a16="http://schemas.microsoft.com/office/drawing/2014/main" xmlns="" id="{75629719-6D4E-4490-92AD-AEA3AD9FCC94}"/>
                </a:ext>
              </a:extLst>
            </p:cNvPr>
            <p:cNvSpPr txBox="1">
              <a:spLocks noChangeArrowheads="1"/>
            </p:cNvSpPr>
            <p:nvPr/>
          </p:nvSpPr>
          <p:spPr bwMode="auto">
            <a:xfrm>
              <a:off x="2566" y="2208"/>
              <a:ext cx="554"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chemeClr val="tx1"/>
                  </a:solidFill>
                  <a:latin typeface="Comic Sans MS" panose="030F0702030302020204" pitchFamily="66" charset="0"/>
                </a:rPr>
                <a:t>RNA</a:t>
              </a:r>
              <a:endParaRPr lang="en-GB" altLang="en-US" sz="2400">
                <a:solidFill>
                  <a:schemeClr val="tx1"/>
                </a:solidFill>
                <a:latin typeface="Comic Sans MS" panose="030F0702030302020204" pitchFamily="66" charset="0"/>
              </a:endParaRPr>
            </a:p>
          </p:txBody>
        </p:sp>
        <p:sp>
          <p:nvSpPr>
            <p:cNvPr id="19472" name="Text Box 14">
              <a:extLst>
                <a:ext uri="{FF2B5EF4-FFF2-40B4-BE49-F238E27FC236}">
                  <a16:creationId xmlns:a16="http://schemas.microsoft.com/office/drawing/2014/main" xmlns="" id="{2282132F-2210-4A1E-88DE-CCF39A5EA24B}"/>
                </a:ext>
              </a:extLst>
            </p:cNvPr>
            <p:cNvSpPr txBox="1">
              <a:spLocks noChangeArrowheads="1"/>
            </p:cNvSpPr>
            <p:nvPr/>
          </p:nvSpPr>
          <p:spPr bwMode="auto">
            <a:xfrm>
              <a:off x="2548" y="1104"/>
              <a:ext cx="572"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chemeClr val="tx1"/>
                  </a:solidFill>
                  <a:latin typeface="Comic Sans MS" panose="030F0702030302020204" pitchFamily="66" charset="0"/>
                </a:rPr>
                <a:t>DNA</a:t>
              </a:r>
              <a:endParaRPr lang="en-GB" altLang="en-US" sz="2400">
                <a:solidFill>
                  <a:schemeClr val="tx1"/>
                </a:solidFill>
                <a:latin typeface="Comic Sans MS" panose="030F0702030302020204" pitchFamily="66" charset="0"/>
              </a:endParaRPr>
            </a:p>
          </p:txBody>
        </p:sp>
        <p:sp>
          <p:nvSpPr>
            <p:cNvPr id="19473" name="Text Box 15">
              <a:extLst>
                <a:ext uri="{FF2B5EF4-FFF2-40B4-BE49-F238E27FC236}">
                  <a16:creationId xmlns:a16="http://schemas.microsoft.com/office/drawing/2014/main" xmlns="" id="{71D00250-E888-4610-B031-E6188195EBBE}"/>
                </a:ext>
              </a:extLst>
            </p:cNvPr>
            <p:cNvSpPr txBox="1">
              <a:spLocks noChangeArrowheads="1"/>
            </p:cNvSpPr>
            <p:nvPr/>
          </p:nvSpPr>
          <p:spPr bwMode="auto">
            <a:xfrm>
              <a:off x="2318" y="1680"/>
              <a:ext cx="10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000">
                  <a:solidFill>
                    <a:schemeClr val="tx1"/>
                  </a:solidFill>
                  <a:latin typeface="Comic Sans MS" panose="030F0702030302020204" pitchFamily="66" charset="0"/>
                </a:rPr>
                <a:t>transcription</a:t>
              </a:r>
              <a:endParaRPr lang="en-GB" altLang="en-US" sz="2000">
                <a:solidFill>
                  <a:schemeClr val="tx1"/>
                </a:solidFill>
                <a:latin typeface="Comic Sans MS" panose="030F0702030302020204" pitchFamily="66" charset="0"/>
              </a:endParaRPr>
            </a:p>
          </p:txBody>
        </p:sp>
        <p:sp>
          <p:nvSpPr>
            <p:cNvPr id="19474" name="Text Box 16">
              <a:extLst>
                <a:ext uri="{FF2B5EF4-FFF2-40B4-BE49-F238E27FC236}">
                  <a16:creationId xmlns:a16="http://schemas.microsoft.com/office/drawing/2014/main" xmlns="" id="{22C383A4-66EF-4F02-9D11-AE92BB89003B}"/>
                </a:ext>
              </a:extLst>
            </p:cNvPr>
            <p:cNvSpPr txBox="1">
              <a:spLocks noChangeArrowheads="1"/>
            </p:cNvSpPr>
            <p:nvPr/>
          </p:nvSpPr>
          <p:spPr bwMode="auto">
            <a:xfrm>
              <a:off x="2352" y="2747"/>
              <a:ext cx="9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000">
                  <a:solidFill>
                    <a:schemeClr val="tx1"/>
                  </a:solidFill>
                  <a:latin typeface="Comic Sans MS" panose="030F0702030302020204" pitchFamily="66" charset="0"/>
                </a:rPr>
                <a:t>translation</a:t>
              </a:r>
              <a:endParaRPr lang="en-GB" altLang="en-US" sz="2000">
                <a:solidFill>
                  <a:schemeClr val="tx1"/>
                </a:solidFill>
                <a:latin typeface="Comic Sans MS" panose="030F0702030302020204" pitchFamily="66" charset="0"/>
              </a:endParaRPr>
            </a:p>
          </p:txBody>
        </p:sp>
      </p:grpSp>
      <p:sp>
        <p:nvSpPr>
          <p:cNvPr id="19461" name="Text Box 17">
            <a:extLst>
              <a:ext uri="{FF2B5EF4-FFF2-40B4-BE49-F238E27FC236}">
                <a16:creationId xmlns:a16="http://schemas.microsoft.com/office/drawing/2014/main" xmlns="" id="{AA09CF76-DE9A-4CBB-B78B-E7BB68B45472}"/>
              </a:ext>
            </a:extLst>
          </p:cNvPr>
          <p:cNvSpPr txBox="1">
            <a:spLocks noChangeArrowheads="1"/>
          </p:cNvSpPr>
          <p:nvPr/>
        </p:nvSpPr>
        <p:spPr bwMode="auto">
          <a:xfrm>
            <a:off x="5410200" y="1524000"/>
            <a:ext cx="346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800" b="1">
                <a:solidFill>
                  <a:schemeClr val="tx1"/>
                </a:solidFill>
                <a:latin typeface="Lucida Sans Unicode" panose="020B0602030504020204" pitchFamily="34" charset="0"/>
              </a:rPr>
              <a:t>CCTGAGCCAACTATTGATGAA</a:t>
            </a:r>
            <a:endParaRPr lang="en-GB" altLang="en-US" sz="2400" b="1">
              <a:solidFill>
                <a:schemeClr val="tx1"/>
              </a:solidFill>
              <a:latin typeface="Lucida Sans Unicode" panose="020B0602030504020204" pitchFamily="34" charset="0"/>
            </a:endParaRPr>
          </a:p>
        </p:txBody>
      </p:sp>
      <p:sp>
        <p:nvSpPr>
          <p:cNvPr id="19462" name="Line 18">
            <a:extLst>
              <a:ext uri="{FF2B5EF4-FFF2-40B4-BE49-F238E27FC236}">
                <a16:creationId xmlns:a16="http://schemas.microsoft.com/office/drawing/2014/main" xmlns="" id="{9AF23B99-F758-4602-AA2A-ED6999B895DF}"/>
              </a:ext>
            </a:extLst>
          </p:cNvPr>
          <p:cNvSpPr>
            <a:spLocks noChangeShapeType="1"/>
          </p:cNvSpPr>
          <p:nvPr/>
        </p:nvSpPr>
        <p:spPr bwMode="auto">
          <a:xfrm>
            <a:off x="7239000" y="1965325"/>
            <a:ext cx="0" cy="11430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3" name="Text Box 19">
            <a:extLst>
              <a:ext uri="{FF2B5EF4-FFF2-40B4-BE49-F238E27FC236}">
                <a16:creationId xmlns:a16="http://schemas.microsoft.com/office/drawing/2014/main" xmlns="" id="{555F4730-B7B8-43C0-9903-B1C6FA8976C0}"/>
              </a:ext>
            </a:extLst>
          </p:cNvPr>
          <p:cNvSpPr txBox="1">
            <a:spLocks noChangeArrowheads="1"/>
          </p:cNvSpPr>
          <p:nvPr/>
        </p:nvSpPr>
        <p:spPr bwMode="auto">
          <a:xfrm>
            <a:off x="6538913" y="5019675"/>
            <a:ext cx="136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b="1">
                <a:solidFill>
                  <a:schemeClr val="tx1"/>
                </a:solidFill>
                <a:latin typeface="Lucida Sans Unicode" panose="020B0602030504020204" pitchFamily="34" charset="0"/>
              </a:rPr>
              <a:t>P</a:t>
            </a:r>
            <a:r>
              <a:rPr lang="sv-SE" altLang="en-US" sz="2400" b="1">
                <a:solidFill>
                  <a:srgbClr val="0099FF"/>
                </a:solidFill>
                <a:latin typeface="Lucida Sans Unicode" panose="020B0602030504020204" pitchFamily="34" charset="0"/>
              </a:rPr>
              <a:t>E</a:t>
            </a:r>
            <a:r>
              <a:rPr lang="sv-SE" altLang="en-US" sz="2400" b="1">
                <a:solidFill>
                  <a:schemeClr val="tx1"/>
                </a:solidFill>
                <a:latin typeface="Lucida Sans Unicode" panose="020B0602030504020204" pitchFamily="34" charset="0"/>
              </a:rPr>
              <a:t>P</a:t>
            </a:r>
            <a:r>
              <a:rPr lang="sv-SE" altLang="en-US" sz="2400" b="1">
                <a:solidFill>
                  <a:srgbClr val="0099FF"/>
                </a:solidFill>
                <a:latin typeface="Lucida Sans Unicode" panose="020B0602030504020204" pitchFamily="34" charset="0"/>
              </a:rPr>
              <a:t>T</a:t>
            </a:r>
            <a:r>
              <a:rPr lang="sv-SE" altLang="en-US" sz="2400" b="1">
                <a:solidFill>
                  <a:schemeClr val="tx1"/>
                </a:solidFill>
                <a:latin typeface="Lucida Sans Unicode" panose="020B0602030504020204" pitchFamily="34" charset="0"/>
              </a:rPr>
              <a:t>I</a:t>
            </a:r>
            <a:r>
              <a:rPr lang="sv-SE" altLang="en-US" sz="2400" b="1">
                <a:solidFill>
                  <a:srgbClr val="0099FF"/>
                </a:solidFill>
                <a:latin typeface="Lucida Sans Unicode" panose="020B0602030504020204" pitchFamily="34" charset="0"/>
              </a:rPr>
              <a:t>D</a:t>
            </a:r>
            <a:r>
              <a:rPr lang="sv-SE" altLang="en-US" sz="2400" b="1">
                <a:solidFill>
                  <a:schemeClr val="tx1"/>
                </a:solidFill>
                <a:latin typeface="Lucida Sans Unicode" panose="020B0602030504020204" pitchFamily="34" charset="0"/>
              </a:rPr>
              <a:t>E</a:t>
            </a:r>
            <a:endParaRPr lang="en-GB" altLang="en-US" sz="2400" b="1">
              <a:solidFill>
                <a:schemeClr val="tx1"/>
              </a:solidFill>
              <a:latin typeface="Lucida Sans Unicode" panose="020B0602030504020204" pitchFamily="34" charset="0"/>
            </a:endParaRPr>
          </a:p>
        </p:txBody>
      </p:sp>
      <p:sp>
        <p:nvSpPr>
          <p:cNvPr id="19464" name="Line 20">
            <a:extLst>
              <a:ext uri="{FF2B5EF4-FFF2-40B4-BE49-F238E27FC236}">
                <a16:creationId xmlns:a16="http://schemas.microsoft.com/office/drawing/2014/main" xmlns="" id="{BBDC6FBF-B57B-49EA-A801-A2EF25A4E192}"/>
              </a:ext>
            </a:extLst>
          </p:cNvPr>
          <p:cNvSpPr>
            <a:spLocks noChangeShapeType="1"/>
          </p:cNvSpPr>
          <p:nvPr/>
        </p:nvSpPr>
        <p:spPr bwMode="auto">
          <a:xfrm>
            <a:off x="7239000" y="3717925"/>
            <a:ext cx="0" cy="11430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9465" name="Text Box 21">
            <a:extLst>
              <a:ext uri="{FF2B5EF4-FFF2-40B4-BE49-F238E27FC236}">
                <a16:creationId xmlns:a16="http://schemas.microsoft.com/office/drawing/2014/main" xmlns="" id="{A9A6B884-1341-4701-B92D-D920DE9A55D9}"/>
              </a:ext>
            </a:extLst>
          </p:cNvPr>
          <p:cNvSpPr txBox="1">
            <a:spLocks noChangeArrowheads="1"/>
          </p:cNvSpPr>
          <p:nvPr/>
        </p:nvSpPr>
        <p:spPr bwMode="auto">
          <a:xfrm>
            <a:off x="5410200" y="3246438"/>
            <a:ext cx="3532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800" b="1">
                <a:solidFill>
                  <a:schemeClr val="tx1"/>
                </a:solidFill>
                <a:latin typeface="Lucida Sans Unicode" panose="020B0602030504020204" pitchFamily="34" charset="0"/>
              </a:rPr>
              <a:t>CCU</a:t>
            </a:r>
            <a:r>
              <a:rPr lang="sv-SE" altLang="en-US" sz="1800" b="1">
                <a:solidFill>
                  <a:srgbClr val="0099FF"/>
                </a:solidFill>
                <a:latin typeface="Lucida Sans Unicode" panose="020B0602030504020204" pitchFamily="34" charset="0"/>
              </a:rPr>
              <a:t>GAG</a:t>
            </a:r>
            <a:r>
              <a:rPr lang="sv-SE" altLang="en-US" sz="1800" b="1">
                <a:solidFill>
                  <a:schemeClr val="tx1"/>
                </a:solidFill>
                <a:latin typeface="Lucida Sans Unicode" panose="020B0602030504020204" pitchFamily="34" charset="0"/>
              </a:rPr>
              <a:t>CCA</a:t>
            </a:r>
            <a:r>
              <a:rPr lang="sv-SE" altLang="en-US" sz="1800" b="1">
                <a:solidFill>
                  <a:srgbClr val="0099FF"/>
                </a:solidFill>
                <a:latin typeface="Lucida Sans Unicode" panose="020B0602030504020204" pitchFamily="34" charset="0"/>
              </a:rPr>
              <a:t>ACU</a:t>
            </a:r>
            <a:r>
              <a:rPr lang="sv-SE" altLang="en-US" sz="1800" b="1">
                <a:solidFill>
                  <a:schemeClr val="tx1"/>
                </a:solidFill>
                <a:latin typeface="Lucida Sans Unicode" panose="020B0602030504020204" pitchFamily="34" charset="0"/>
              </a:rPr>
              <a:t>AUU</a:t>
            </a:r>
            <a:r>
              <a:rPr lang="sv-SE" altLang="en-US" sz="1800" b="1">
                <a:solidFill>
                  <a:srgbClr val="0099FF"/>
                </a:solidFill>
                <a:latin typeface="Lucida Sans Unicode" panose="020B0602030504020204" pitchFamily="34" charset="0"/>
              </a:rPr>
              <a:t>GAU</a:t>
            </a:r>
            <a:r>
              <a:rPr lang="sv-SE" altLang="en-US" sz="1800" b="1">
                <a:solidFill>
                  <a:schemeClr val="tx1"/>
                </a:solidFill>
                <a:latin typeface="Lucida Sans Unicode" panose="020B0602030504020204" pitchFamily="34" charset="0"/>
              </a:rPr>
              <a:t>GAA</a:t>
            </a:r>
            <a:endParaRPr lang="en-GB" altLang="en-US" sz="1800" b="1">
              <a:solidFill>
                <a:schemeClr val="tx1"/>
              </a:solidFill>
              <a:latin typeface="Lucida Sans Unicode" panose="020B0602030504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6138CFCF-D568-4C54-A924-62B22DE8C39A}"/>
              </a:ext>
            </a:extLst>
          </p:cNvPr>
          <p:cNvSpPr>
            <a:spLocks noGrp="1" noChangeArrowheads="1"/>
          </p:cNvSpPr>
          <p:nvPr>
            <p:ph type="title"/>
          </p:nvPr>
        </p:nvSpPr>
        <p:spPr bwMode="auto">
          <a:xfrm>
            <a:off x="381000" y="457200"/>
            <a:ext cx="8153400" cy="609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altLang="en-US">
                <a:latin typeface="Arial Unicode MS" pitchFamily="34" charset="-128"/>
              </a:rPr>
              <a:t>Central Dogma and Splicing</a:t>
            </a:r>
            <a:endParaRPr lang="en-GB" altLang="en-US">
              <a:latin typeface="Arial Unicode MS" pitchFamily="34" charset="-128"/>
            </a:endParaRPr>
          </a:p>
        </p:txBody>
      </p:sp>
      <p:grpSp>
        <p:nvGrpSpPr>
          <p:cNvPr id="20483" name="Group 3">
            <a:extLst>
              <a:ext uri="{FF2B5EF4-FFF2-40B4-BE49-F238E27FC236}">
                <a16:creationId xmlns:a16="http://schemas.microsoft.com/office/drawing/2014/main" xmlns="" id="{33D8409E-91A8-4978-AE91-177BFE6B5DC1}"/>
              </a:ext>
            </a:extLst>
          </p:cNvPr>
          <p:cNvGrpSpPr>
            <a:grpSpLocks/>
          </p:cNvGrpSpPr>
          <p:nvPr/>
        </p:nvGrpSpPr>
        <p:grpSpPr bwMode="auto">
          <a:xfrm>
            <a:off x="914400" y="1958975"/>
            <a:ext cx="7467600" cy="76200"/>
            <a:chOff x="576" y="1536"/>
            <a:chExt cx="4704" cy="48"/>
          </a:xfrm>
        </p:grpSpPr>
        <p:sp>
          <p:nvSpPr>
            <p:cNvPr id="20507" name="Rectangle 4">
              <a:extLst>
                <a:ext uri="{FF2B5EF4-FFF2-40B4-BE49-F238E27FC236}">
                  <a16:creationId xmlns:a16="http://schemas.microsoft.com/office/drawing/2014/main" xmlns="" id="{3599C29C-9EF4-429D-BFBD-3F84118840F1}"/>
                </a:ext>
              </a:extLst>
            </p:cNvPr>
            <p:cNvSpPr>
              <a:spLocks noChangeArrowheads="1"/>
            </p:cNvSpPr>
            <p:nvPr/>
          </p:nvSpPr>
          <p:spPr bwMode="auto">
            <a:xfrm>
              <a:off x="2736" y="1536"/>
              <a:ext cx="624"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0508" name="Rectangle 5">
              <a:extLst>
                <a:ext uri="{FF2B5EF4-FFF2-40B4-BE49-F238E27FC236}">
                  <a16:creationId xmlns:a16="http://schemas.microsoft.com/office/drawing/2014/main" xmlns="" id="{1A8F5B68-A01C-4C8D-BDBA-EDF534FA86EC}"/>
                </a:ext>
              </a:extLst>
            </p:cNvPr>
            <p:cNvSpPr>
              <a:spLocks noChangeArrowheads="1"/>
            </p:cNvSpPr>
            <p:nvPr/>
          </p:nvSpPr>
          <p:spPr bwMode="auto">
            <a:xfrm>
              <a:off x="1872" y="1536"/>
              <a:ext cx="864" cy="48"/>
            </a:xfrm>
            <a:prstGeom prst="rect">
              <a:avLst/>
            </a:prstGeom>
            <a:solidFill>
              <a:srgbClr val="00D66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0509" name="Rectangle 6">
              <a:extLst>
                <a:ext uri="{FF2B5EF4-FFF2-40B4-BE49-F238E27FC236}">
                  <a16:creationId xmlns:a16="http://schemas.microsoft.com/office/drawing/2014/main" xmlns="" id="{AAF3B5F6-D1B2-4AD2-AB13-5B8F25DDDDBF}"/>
                </a:ext>
              </a:extLst>
            </p:cNvPr>
            <p:cNvSpPr>
              <a:spLocks noChangeArrowheads="1"/>
            </p:cNvSpPr>
            <p:nvPr/>
          </p:nvSpPr>
          <p:spPr bwMode="auto">
            <a:xfrm>
              <a:off x="1440" y="1536"/>
              <a:ext cx="432"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endParaRPr lang="en-US" altLang="en-US" sz="2400">
                <a:solidFill>
                  <a:srgbClr val="003366"/>
                </a:solidFill>
              </a:endParaRPr>
            </a:p>
          </p:txBody>
        </p:sp>
        <p:sp>
          <p:nvSpPr>
            <p:cNvPr id="20510" name="Rectangle 7">
              <a:extLst>
                <a:ext uri="{FF2B5EF4-FFF2-40B4-BE49-F238E27FC236}">
                  <a16:creationId xmlns:a16="http://schemas.microsoft.com/office/drawing/2014/main" xmlns="" id="{E5C9CD91-9842-4D68-AEE2-1517A5B17092}"/>
                </a:ext>
              </a:extLst>
            </p:cNvPr>
            <p:cNvSpPr>
              <a:spLocks noChangeArrowheads="1"/>
            </p:cNvSpPr>
            <p:nvPr/>
          </p:nvSpPr>
          <p:spPr bwMode="auto">
            <a:xfrm>
              <a:off x="3360" y="1536"/>
              <a:ext cx="672" cy="48"/>
            </a:xfrm>
            <a:prstGeom prst="rect">
              <a:avLst/>
            </a:prstGeom>
            <a:solidFill>
              <a:srgbClr val="00D66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0511" name="Rectangle 8">
              <a:extLst>
                <a:ext uri="{FF2B5EF4-FFF2-40B4-BE49-F238E27FC236}">
                  <a16:creationId xmlns:a16="http://schemas.microsoft.com/office/drawing/2014/main" xmlns="" id="{B0ADD0F8-03EE-4845-BC7C-6655E48144C5}"/>
                </a:ext>
              </a:extLst>
            </p:cNvPr>
            <p:cNvSpPr>
              <a:spLocks noChangeArrowheads="1"/>
            </p:cNvSpPr>
            <p:nvPr/>
          </p:nvSpPr>
          <p:spPr bwMode="auto">
            <a:xfrm>
              <a:off x="4032" y="1536"/>
              <a:ext cx="384"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endParaRPr lang="en-US" altLang="en-US" sz="2400">
                <a:solidFill>
                  <a:srgbClr val="003366"/>
                </a:solidFill>
              </a:endParaRPr>
            </a:p>
          </p:txBody>
        </p:sp>
        <p:sp>
          <p:nvSpPr>
            <p:cNvPr id="20512" name="Rectangle 9">
              <a:extLst>
                <a:ext uri="{FF2B5EF4-FFF2-40B4-BE49-F238E27FC236}">
                  <a16:creationId xmlns:a16="http://schemas.microsoft.com/office/drawing/2014/main" xmlns="" id="{86C90C43-AD27-4F3E-9028-8DD22462F042}"/>
                </a:ext>
              </a:extLst>
            </p:cNvPr>
            <p:cNvSpPr>
              <a:spLocks noChangeArrowheads="1"/>
            </p:cNvSpPr>
            <p:nvPr/>
          </p:nvSpPr>
          <p:spPr bwMode="auto">
            <a:xfrm>
              <a:off x="4416" y="1536"/>
              <a:ext cx="864" cy="4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0513" name="Rectangle 10">
              <a:extLst>
                <a:ext uri="{FF2B5EF4-FFF2-40B4-BE49-F238E27FC236}">
                  <a16:creationId xmlns:a16="http://schemas.microsoft.com/office/drawing/2014/main" xmlns="" id="{B2ACBBA2-D7CA-4CF6-915E-24E466A000BF}"/>
                </a:ext>
              </a:extLst>
            </p:cNvPr>
            <p:cNvSpPr>
              <a:spLocks noChangeArrowheads="1"/>
            </p:cNvSpPr>
            <p:nvPr/>
          </p:nvSpPr>
          <p:spPr bwMode="auto">
            <a:xfrm>
              <a:off x="576" y="1536"/>
              <a:ext cx="864" cy="48"/>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grpSp>
      <p:sp>
        <p:nvSpPr>
          <p:cNvPr id="20484" name="Text Box 11">
            <a:extLst>
              <a:ext uri="{FF2B5EF4-FFF2-40B4-BE49-F238E27FC236}">
                <a16:creationId xmlns:a16="http://schemas.microsoft.com/office/drawing/2014/main" xmlns="" id="{F7545444-480D-4D3B-B33E-DE1FD016C1D5}"/>
              </a:ext>
            </a:extLst>
          </p:cNvPr>
          <p:cNvSpPr txBox="1">
            <a:spLocks noChangeArrowheads="1"/>
          </p:cNvSpPr>
          <p:nvPr/>
        </p:nvSpPr>
        <p:spPr bwMode="auto">
          <a:xfrm>
            <a:off x="2292350" y="1544638"/>
            <a:ext cx="769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600" b="1">
                <a:solidFill>
                  <a:srgbClr val="003366"/>
                </a:solidFill>
              </a:rPr>
              <a:t>exon1</a:t>
            </a:r>
            <a:endParaRPr lang="en-GB" altLang="en-US" sz="1600" b="1">
              <a:solidFill>
                <a:srgbClr val="003366"/>
              </a:solidFill>
            </a:endParaRPr>
          </a:p>
        </p:txBody>
      </p:sp>
      <p:sp>
        <p:nvSpPr>
          <p:cNvPr id="20485" name="Text Box 12">
            <a:extLst>
              <a:ext uri="{FF2B5EF4-FFF2-40B4-BE49-F238E27FC236}">
                <a16:creationId xmlns:a16="http://schemas.microsoft.com/office/drawing/2014/main" xmlns="" id="{8A6DF35E-D07F-40B6-902D-7E104DA97FC5}"/>
              </a:ext>
            </a:extLst>
          </p:cNvPr>
          <p:cNvSpPr txBox="1">
            <a:spLocks noChangeArrowheads="1"/>
          </p:cNvSpPr>
          <p:nvPr/>
        </p:nvSpPr>
        <p:spPr bwMode="auto">
          <a:xfrm>
            <a:off x="4425950" y="1524000"/>
            <a:ext cx="769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600" b="1">
                <a:solidFill>
                  <a:srgbClr val="003366"/>
                </a:solidFill>
              </a:rPr>
              <a:t>exon2</a:t>
            </a:r>
            <a:endParaRPr lang="en-GB" altLang="en-US" sz="1600" b="1">
              <a:solidFill>
                <a:srgbClr val="003366"/>
              </a:solidFill>
            </a:endParaRPr>
          </a:p>
        </p:txBody>
      </p:sp>
      <p:sp>
        <p:nvSpPr>
          <p:cNvPr id="20486" name="Text Box 13">
            <a:extLst>
              <a:ext uri="{FF2B5EF4-FFF2-40B4-BE49-F238E27FC236}">
                <a16:creationId xmlns:a16="http://schemas.microsoft.com/office/drawing/2014/main" xmlns="" id="{4ECCF995-2206-4072-BDE8-2CE75F6E2378}"/>
              </a:ext>
            </a:extLst>
          </p:cNvPr>
          <p:cNvSpPr txBox="1">
            <a:spLocks noChangeArrowheads="1"/>
          </p:cNvSpPr>
          <p:nvPr/>
        </p:nvSpPr>
        <p:spPr bwMode="auto">
          <a:xfrm>
            <a:off x="6330950" y="1524000"/>
            <a:ext cx="769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600" b="1">
                <a:solidFill>
                  <a:srgbClr val="003366"/>
                </a:solidFill>
              </a:rPr>
              <a:t>exon3</a:t>
            </a:r>
            <a:endParaRPr lang="en-GB" altLang="en-US" sz="1600" b="1">
              <a:solidFill>
                <a:srgbClr val="003366"/>
              </a:solidFill>
            </a:endParaRPr>
          </a:p>
        </p:txBody>
      </p:sp>
      <p:sp>
        <p:nvSpPr>
          <p:cNvPr id="20487" name="Text Box 14">
            <a:extLst>
              <a:ext uri="{FF2B5EF4-FFF2-40B4-BE49-F238E27FC236}">
                <a16:creationId xmlns:a16="http://schemas.microsoft.com/office/drawing/2014/main" xmlns="" id="{0A22DAD9-DC15-4EBD-879C-910AD1426081}"/>
              </a:ext>
            </a:extLst>
          </p:cNvPr>
          <p:cNvSpPr txBox="1">
            <a:spLocks noChangeArrowheads="1"/>
          </p:cNvSpPr>
          <p:nvPr/>
        </p:nvSpPr>
        <p:spPr bwMode="auto">
          <a:xfrm>
            <a:off x="3276600" y="1338263"/>
            <a:ext cx="873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600" b="1">
                <a:solidFill>
                  <a:srgbClr val="003366"/>
                </a:solidFill>
              </a:rPr>
              <a:t>intron1</a:t>
            </a:r>
            <a:endParaRPr lang="en-GB" altLang="en-US" sz="1600" b="1">
              <a:solidFill>
                <a:srgbClr val="003366"/>
              </a:solidFill>
            </a:endParaRPr>
          </a:p>
        </p:txBody>
      </p:sp>
      <p:sp>
        <p:nvSpPr>
          <p:cNvPr id="20488" name="Text Box 15">
            <a:extLst>
              <a:ext uri="{FF2B5EF4-FFF2-40B4-BE49-F238E27FC236}">
                <a16:creationId xmlns:a16="http://schemas.microsoft.com/office/drawing/2014/main" xmlns="" id="{21EEF8CF-78F2-478D-BAF0-80917F36B7F3}"/>
              </a:ext>
            </a:extLst>
          </p:cNvPr>
          <p:cNvSpPr txBox="1">
            <a:spLocks noChangeArrowheads="1"/>
          </p:cNvSpPr>
          <p:nvPr/>
        </p:nvSpPr>
        <p:spPr bwMode="auto">
          <a:xfrm>
            <a:off x="5410200" y="1338263"/>
            <a:ext cx="873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600" b="1">
                <a:solidFill>
                  <a:srgbClr val="003366"/>
                </a:solidFill>
              </a:rPr>
              <a:t>intron2</a:t>
            </a:r>
            <a:endParaRPr lang="en-GB" altLang="en-US" sz="1600" b="1">
              <a:solidFill>
                <a:srgbClr val="003366"/>
              </a:solidFill>
            </a:endParaRPr>
          </a:p>
        </p:txBody>
      </p:sp>
      <p:grpSp>
        <p:nvGrpSpPr>
          <p:cNvPr id="20489" name="Group 16">
            <a:extLst>
              <a:ext uri="{FF2B5EF4-FFF2-40B4-BE49-F238E27FC236}">
                <a16:creationId xmlns:a16="http://schemas.microsoft.com/office/drawing/2014/main" xmlns="" id="{671979BF-FC02-4CA6-8A10-B5ADE5140FA6}"/>
              </a:ext>
            </a:extLst>
          </p:cNvPr>
          <p:cNvGrpSpPr>
            <a:grpSpLocks/>
          </p:cNvGrpSpPr>
          <p:nvPr/>
        </p:nvGrpSpPr>
        <p:grpSpPr bwMode="auto">
          <a:xfrm>
            <a:off x="2286000" y="2797175"/>
            <a:ext cx="4724400" cy="76200"/>
            <a:chOff x="1440" y="2064"/>
            <a:chExt cx="2976" cy="48"/>
          </a:xfrm>
        </p:grpSpPr>
        <p:sp>
          <p:nvSpPr>
            <p:cNvPr id="20502" name="Rectangle 17">
              <a:extLst>
                <a:ext uri="{FF2B5EF4-FFF2-40B4-BE49-F238E27FC236}">
                  <a16:creationId xmlns:a16="http://schemas.microsoft.com/office/drawing/2014/main" xmlns="" id="{25445B51-61E9-4563-8A8A-2A8476BC7C3F}"/>
                </a:ext>
              </a:extLst>
            </p:cNvPr>
            <p:cNvSpPr>
              <a:spLocks noChangeArrowheads="1"/>
            </p:cNvSpPr>
            <p:nvPr/>
          </p:nvSpPr>
          <p:spPr bwMode="auto">
            <a:xfrm>
              <a:off x="2736" y="2064"/>
              <a:ext cx="624"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0503" name="Rectangle 18">
              <a:extLst>
                <a:ext uri="{FF2B5EF4-FFF2-40B4-BE49-F238E27FC236}">
                  <a16:creationId xmlns:a16="http://schemas.microsoft.com/office/drawing/2014/main" xmlns="" id="{A496ECC5-AA45-404A-A962-40352260D307}"/>
                </a:ext>
              </a:extLst>
            </p:cNvPr>
            <p:cNvSpPr>
              <a:spLocks noChangeArrowheads="1"/>
            </p:cNvSpPr>
            <p:nvPr/>
          </p:nvSpPr>
          <p:spPr bwMode="auto">
            <a:xfrm>
              <a:off x="1872" y="2064"/>
              <a:ext cx="864" cy="48"/>
            </a:xfrm>
            <a:prstGeom prst="rect">
              <a:avLst/>
            </a:prstGeom>
            <a:solidFill>
              <a:srgbClr val="00D66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0504" name="Rectangle 19">
              <a:extLst>
                <a:ext uri="{FF2B5EF4-FFF2-40B4-BE49-F238E27FC236}">
                  <a16:creationId xmlns:a16="http://schemas.microsoft.com/office/drawing/2014/main" xmlns="" id="{748A3FB0-FF87-4F98-BE45-EA6E632D7ADF}"/>
                </a:ext>
              </a:extLst>
            </p:cNvPr>
            <p:cNvSpPr>
              <a:spLocks noChangeArrowheads="1"/>
            </p:cNvSpPr>
            <p:nvPr/>
          </p:nvSpPr>
          <p:spPr bwMode="auto">
            <a:xfrm>
              <a:off x="1440" y="2064"/>
              <a:ext cx="432"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endParaRPr lang="en-US" altLang="en-US" sz="2400">
                <a:solidFill>
                  <a:srgbClr val="003366"/>
                </a:solidFill>
              </a:endParaRPr>
            </a:p>
          </p:txBody>
        </p:sp>
        <p:sp>
          <p:nvSpPr>
            <p:cNvPr id="20505" name="Rectangle 20">
              <a:extLst>
                <a:ext uri="{FF2B5EF4-FFF2-40B4-BE49-F238E27FC236}">
                  <a16:creationId xmlns:a16="http://schemas.microsoft.com/office/drawing/2014/main" xmlns="" id="{44DC3DC3-6C6F-4AC2-BB4F-7916552457BD}"/>
                </a:ext>
              </a:extLst>
            </p:cNvPr>
            <p:cNvSpPr>
              <a:spLocks noChangeArrowheads="1"/>
            </p:cNvSpPr>
            <p:nvPr/>
          </p:nvSpPr>
          <p:spPr bwMode="auto">
            <a:xfrm>
              <a:off x="3360" y="2064"/>
              <a:ext cx="672" cy="48"/>
            </a:xfrm>
            <a:prstGeom prst="rect">
              <a:avLst/>
            </a:prstGeom>
            <a:solidFill>
              <a:srgbClr val="00D66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0506" name="Rectangle 21">
              <a:extLst>
                <a:ext uri="{FF2B5EF4-FFF2-40B4-BE49-F238E27FC236}">
                  <a16:creationId xmlns:a16="http://schemas.microsoft.com/office/drawing/2014/main" xmlns="" id="{3A91E4AC-013D-4443-974D-5429A05D6973}"/>
                </a:ext>
              </a:extLst>
            </p:cNvPr>
            <p:cNvSpPr>
              <a:spLocks noChangeArrowheads="1"/>
            </p:cNvSpPr>
            <p:nvPr/>
          </p:nvSpPr>
          <p:spPr bwMode="auto">
            <a:xfrm>
              <a:off x="4032" y="2064"/>
              <a:ext cx="384"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endParaRPr lang="en-US" altLang="en-US" sz="2400">
                <a:solidFill>
                  <a:srgbClr val="003366"/>
                </a:solidFill>
              </a:endParaRPr>
            </a:p>
          </p:txBody>
        </p:sp>
      </p:grpSp>
      <p:grpSp>
        <p:nvGrpSpPr>
          <p:cNvPr id="20490" name="Group 22">
            <a:extLst>
              <a:ext uri="{FF2B5EF4-FFF2-40B4-BE49-F238E27FC236}">
                <a16:creationId xmlns:a16="http://schemas.microsoft.com/office/drawing/2014/main" xmlns="" id="{BCE220EA-6F5D-4394-9D99-15296AD2F54A}"/>
              </a:ext>
            </a:extLst>
          </p:cNvPr>
          <p:cNvGrpSpPr>
            <a:grpSpLocks/>
          </p:cNvGrpSpPr>
          <p:nvPr/>
        </p:nvGrpSpPr>
        <p:grpSpPr bwMode="auto">
          <a:xfrm>
            <a:off x="3429000" y="3711575"/>
            <a:ext cx="2286000" cy="76200"/>
            <a:chOff x="2304" y="2640"/>
            <a:chExt cx="1440" cy="48"/>
          </a:xfrm>
        </p:grpSpPr>
        <p:sp>
          <p:nvSpPr>
            <p:cNvPr id="20499" name="Rectangle 23">
              <a:extLst>
                <a:ext uri="{FF2B5EF4-FFF2-40B4-BE49-F238E27FC236}">
                  <a16:creationId xmlns:a16="http://schemas.microsoft.com/office/drawing/2014/main" xmlns="" id="{AF3A82B7-9EBA-44A3-A19A-5A13544DA8EA}"/>
                </a:ext>
              </a:extLst>
            </p:cNvPr>
            <p:cNvSpPr>
              <a:spLocks noChangeArrowheads="1"/>
            </p:cNvSpPr>
            <p:nvPr/>
          </p:nvSpPr>
          <p:spPr bwMode="auto">
            <a:xfrm>
              <a:off x="2736" y="2640"/>
              <a:ext cx="624"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0500" name="Rectangle 24">
              <a:extLst>
                <a:ext uri="{FF2B5EF4-FFF2-40B4-BE49-F238E27FC236}">
                  <a16:creationId xmlns:a16="http://schemas.microsoft.com/office/drawing/2014/main" xmlns="" id="{84458B47-66C2-4564-8436-F2CB78F7E2AE}"/>
                </a:ext>
              </a:extLst>
            </p:cNvPr>
            <p:cNvSpPr>
              <a:spLocks noChangeArrowheads="1"/>
            </p:cNvSpPr>
            <p:nvPr/>
          </p:nvSpPr>
          <p:spPr bwMode="auto">
            <a:xfrm>
              <a:off x="2304" y="2640"/>
              <a:ext cx="432"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endParaRPr lang="en-US" altLang="en-US" sz="2400">
                <a:solidFill>
                  <a:srgbClr val="003366"/>
                </a:solidFill>
              </a:endParaRPr>
            </a:p>
          </p:txBody>
        </p:sp>
        <p:sp>
          <p:nvSpPr>
            <p:cNvPr id="20501" name="Rectangle 25">
              <a:extLst>
                <a:ext uri="{FF2B5EF4-FFF2-40B4-BE49-F238E27FC236}">
                  <a16:creationId xmlns:a16="http://schemas.microsoft.com/office/drawing/2014/main" xmlns="" id="{538D9716-24AD-4FE9-A949-0AD0DC070FE2}"/>
                </a:ext>
              </a:extLst>
            </p:cNvPr>
            <p:cNvSpPr>
              <a:spLocks noChangeArrowheads="1"/>
            </p:cNvSpPr>
            <p:nvPr/>
          </p:nvSpPr>
          <p:spPr bwMode="auto">
            <a:xfrm>
              <a:off x="3360" y="2640"/>
              <a:ext cx="384" cy="48"/>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endParaRPr lang="en-US" altLang="en-US" sz="2400">
                <a:solidFill>
                  <a:srgbClr val="003366"/>
                </a:solidFill>
              </a:endParaRPr>
            </a:p>
          </p:txBody>
        </p:sp>
      </p:grpSp>
      <p:sp>
        <p:nvSpPr>
          <p:cNvPr id="20491" name="Line 26">
            <a:extLst>
              <a:ext uri="{FF2B5EF4-FFF2-40B4-BE49-F238E27FC236}">
                <a16:creationId xmlns:a16="http://schemas.microsoft.com/office/drawing/2014/main" xmlns="" id="{42A6BCDD-E716-44BF-8C0A-702C791DE5ED}"/>
              </a:ext>
            </a:extLst>
          </p:cNvPr>
          <p:cNvSpPr>
            <a:spLocks noChangeShapeType="1"/>
          </p:cNvSpPr>
          <p:nvPr/>
        </p:nvSpPr>
        <p:spPr bwMode="auto">
          <a:xfrm>
            <a:off x="4572000" y="2187575"/>
            <a:ext cx="0" cy="53340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492" name="Line 27">
            <a:extLst>
              <a:ext uri="{FF2B5EF4-FFF2-40B4-BE49-F238E27FC236}">
                <a16:creationId xmlns:a16="http://schemas.microsoft.com/office/drawing/2014/main" xmlns="" id="{419E54DF-DAB9-48CE-9796-F6D5855E62EA}"/>
              </a:ext>
            </a:extLst>
          </p:cNvPr>
          <p:cNvSpPr>
            <a:spLocks noChangeShapeType="1"/>
          </p:cNvSpPr>
          <p:nvPr/>
        </p:nvSpPr>
        <p:spPr bwMode="auto">
          <a:xfrm>
            <a:off x="4572000" y="3025775"/>
            <a:ext cx="0" cy="53340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493" name="Text Box 28">
            <a:extLst>
              <a:ext uri="{FF2B5EF4-FFF2-40B4-BE49-F238E27FC236}">
                <a16:creationId xmlns:a16="http://schemas.microsoft.com/office/drawing/2014/main" xmlns="" id="{61AAB286-97B8-40C8-8490-9433D7E30299}"/>
              </a:ext>
            </a:extLst>
          </p:cNvPr>
          <p:cNvSpPr txBox="1">
            <a:spLocks noChangeArrowheads="1"/>
          </p:cNvSpPr>
          <p:nvPr/>
        </p:nvSpPr>
        <p:spPr bwMode="auto">
          <a:xfrm>
            <a:off x="5013325" y="2155825"/>
            <a:ext cx="184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rgbClr val="003366"/>
                </a:solidFill>
              </a:rPr>
              <a:t>transcription</a:t>
            </a:r>
            <a:endParaRPr lang="en-GB" altLang="en-US" sz="2400">
              <a:solidFill>
                <a:srgbClr val="003366"/>
              </a:solidFill>
            </a:endParaRPr>
          </a:p>
        </p:txBody>
      </p:sp>
      <p:sp>
        <p:nvSpPr>
          <p:cNvPr id="20494" name="Text Box 29">
            <a:extLst>
              <a:ext uri="{FF2B5EF4-FFF2-40B4-BE49-F238E27FC236}">
                <a16:creationId xmlns:a16="http://schemas.microsoft.com/office/drawing/2014/main" xmlns="" id="{91C9507F-7C3F-40D2-8965-CA888123AE5C}"/>
              </a:ext>
            </a:extLst>
          </p:cNvPr>
          <p:cNvSpPr txBox="1">
            <a:spLocks noChangeArrowheads="1"/>
          </p:cNvSpPr>
          <p:nvPr/>
        </p:nvSpPr>
        <p:spPr bwMode="auto">
          <a:xfrm>
            <a:off x="5132388" y="3938588"/>
            <a:ext cx="1592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rgbClr val="003366"/>
                </a:solidFill>
              </a:rPr>
              <a:t>translation</a:t>
            </a:r>
            <a:endParaRPr lang="en-GB" altLang="en-US" sz="2400">
              <a:solidFill>
                <a:srgbClr val="003366"/>
              </a:solidFill>
            </a:endParaRPr>
          </a:p>
        </p:txBody>
      </p:sp>
      <p:sp>
        <p:nvSpPr>
          <p:cNvPr id="20495" name="Text Box 30">
            <a:extLst>
              <a:ext uri="{FF2B5EF4-FFF2-40B4-BE49-F238E27FC236}">
                <a16:creationId xmlns:a16="http://schemas.microsoft.com/office/drawing/2014/main" xmlns="" id="{9FEE7C24-EAAE-417F-BCCE-38C63D7BD398}"/>
              </a:ext>
            </a:extLst>
          </p:cNvPr>
          <p:cNvSpPr txBox="1">
            <a:spLocks noChangeArrowheads="1"/>
          </p:cNvSpPr>
          <p:nvPr/>
        </p:nvSpPr>
        <p:spPr bwMode="auto">
          <a:xfrm>
            <a:off x="5318125" y="3070225"/>
            <a:ext cx="120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rgbClr val="003366"/>
                </a:solidFill>
              </a:rPr>
              <a:t>splicing</a:t>
            </a:r>
            <a:endParaRPr lang="en-GB" altLang="en-US" sz="2400">
              <a:solidFill>
                <a:srgbClr val="003366"/>
              </a:solidFill>
            </a:endParaRPr>
          </a:p>
        </p:txBody>
      </p:sp>
      <p:sp>
        <p:nvSpPr>
          <p:cNvPr id="20496" name="Line 31">
            <a:extLst>
              <a:ext uri="{FF2B5EF4-FFF2-40B4-BE49-F238E27FC236}">
                <a16:creationId xmlns:a16="http://schemas.microsoft.com/office/drawing/2014/main" xmlns="" id="{C1CE98CE-E311-4B55-A952-01FF1D416861}"/>
              </a:ext>
            </a:extLst>
          </p:cNvPr>
          <p:cNvSpPr>
            <a:spLocks noChangeShapeType="1"/>
          </p:cNvSpPr>
          <p:nvPr/>
        </p:nvSpPr>
        <p:spPr bwMode="auto">
          <a:xfrm>
            <a:off x="4572000" y="3940175"/>
            <a:ext cx="0" cy="53340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20497" name="Picture 32" descr="Protein">
            <a:extLst>
              <a:ext uri="{FF2B5EF4-FFF2-40B4-BE49-F238E27FC236}">
                <a16:creationId xmlns:a16="http://schemas.microsoft.com/office/drawing/2014/main" xmlns="" id="{DB0B7B7B-9F8F-4B23-A17E-AEA3789B17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64050"/>
            <a:ext cx="15414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Text Box 33">
            <a:extLst>
              <a:ext uri="{FF2B5EF4-FFF2-40B4-BE49-F238E27FC236}">
                <a16:creationId xmlns:a16="http://schemas.microsoft.com/office/drawing/2014/main" xmlns="" id="{40F0959B-12D4-407A-9ED3-729EF76CF346}"/>
              </a:ext>
            </a:extLst>
          </p:cNvPr>
          <p:cNvSpPr txBox="1">
            <a:spLocks noChangeArrowheads="1"/>
          </p:cNvSpPr>
          <p:nvPr/>
        </p:nvSpPr>
        <p:spPr bwMode="auto">
          <a:xfrm>
            <a:off x="457200" y="4267200"/>
            <a:ext cx="3098800" cy="8413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rgbClr val="003366"/>
                </a:solidFill>
              </a:rPr>
              <a:t>exon = coding</a:t>
            </a:r>
          </a:p>
          <a:p>
            <a:pPr eaLnBrk="1" hangingPunct="1"/>
            <a:r>
              <a:rPr lang="sv-SE" altLang="en-US" sz="2400">
                <a:solidFill>
                  <a:srgbClr val="003366"/>
                </a:solidFill>
              </a:rPr>
              <a:t>intron = non-coding</a:t>
            </a:r>
            <a:endParaRPr lang="en-GB" altLang="en-US" sz="2400">
              <a:solidFill>
                <a:srgbClr val="0033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E14EEE48-ABD1-41D4-8BCE-E2EBE295D480}"/>
              </a:ext>
            </a:extLst>
          </p:cNvPr>
          <p:cNvSpPr>
            <a:spLocks noGrp="1" noChangeArrowheads="1"/>
          </p:cNvSpPr>
          <p:nvPr>
            <p:ph type="title"/>
          </p:nvPr>
        </p:nvSpPr>
        <p:spPr bwMode="auto">
          <a:xfrm>
            <a:off x="533400" y="457200"/>
            <a:ext cx="5105400" cy="762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Gene Structure</a:t>
            </a:r>
          </a:p>
        </p:txBody>
      </p:sp>
      <p:sp>
        <p:nvSpPr>
          <p:cNvPr id="22531" name="Rectangle 3">
            <a:extLst>
              <a:ext uri="{FF2B5EF4-FFF2-40B4-BE49-F238E27FC236}">
                <a16:creationId xmlns:a16="http://schemas.microsoft.com/office/drawing/2014/main" xmlns="" id="{CF5B74E8-5279-4B1D-A4AF-100B33049BC9}"/>
              </a:ext>
            </a:extLst>
          </p:cNvPr>
          <p:cNvSpPr>
            <a:spLocks noGrp="1" noChangeArrowheads="1"/>
          </p:cNvSpPr>
          <p:nvPr>
            <p:ph type="body" sz="half" idx="1"/>
          </p:nvPr>
        </p:nvSpPr>
        <p:spPr bwMode="auto">
          <a:xfrm>
            <a:off x="381000" y="4876800"/>
            <a:ext cx="8610600" cy="9906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altLang="en-US" sz="2800">
                <a:latin typeface="Arial" panose="020B0604020202020204" pitchFamily="34" charset="0"/>
              </a:rPr>
              <a:t>Each human gene has 8 to 9 exons on the average.</a:t>
            </a:r>
          </a:p>
          <a:p>
            <a:pPr>
              <a:buFontTx/>
              <a:buNone/>
            </a:pPr>
            <a:r>
              <a:rPr lang="en-US" altLang="en-US" sz="2800">
                <a:latin typeface="Arial" panose="020B0604020202020204" pitchFamily="34" charset="0"/>
              </a:rPr>
              <a:t>Average size of exons is 150 bps.</a:t>
            </a:r>
          </a:p>
        </p:txBody>
      </p:sp>
      <p:graphicFrame>
        <p:nvGraphicFramePr>
          <p:cNvPr id="22532" name="Object 4">
            <a:extLst>
              <a:ext uri="{FF2B5EF4-FFF2-40B4-BE49-F238E27FC236}">
                <a16:creationId xmlns:a16="http://schemas.microsoft.com/office/drawing/2014/main" xmlns="" id="{3C2134DC-08F7-4B99-A264-4791BEA10569}"/>
              </a:ext>
            </a:extLst>
          </p:cNvPr>
          <p:cNvGraphicFramePr>
            <a:graphicFrameLocks noGrp="1" noChangeAspect="1"/>
          </p:cNvGraphicFramePr>
          <p:nvPr>
            <p:ph sz="half" idx="2"/>
          </p:nvPr>
        </p:nvGraphicFramePr>
        <p:xfrm>
          <a:off x="838200" y="1371600"/>
          <a:ext cx="7543800" cy="3222625"/>
        </p:xfrm>
        <a:graphic>
          <a:graphicData uri="http://schemas.openxmlformats.org/presentationml/2006/ole">
            <mc:AlternateContent xmlns:mc="http://schemas.openxmlformats.org/markup-compatibility/2006">
              <mc:Choice xmlns:v="urn:schemas-microsoft-com:vml" Requires="v">
                <p:oleObj spid="_x0000_s22536" name="Bitmap Image" r:id="rId3" imgW="6354062" imgH="2715004" progId="Paint.Picture">
                  <p:embed/>
                </p:oleObj>
              </mc:Choice>
              <mc:Fallback>
                <p:oleObj name="Bitmap Image" r:id="rId3" imgW="6354062" imgH="271500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543800"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Rectangle 5">
            <a:extLst>
              <a:ext uri="{FF2B5EF4-FFF2-40B4-BE49-F238E27FC236}">
                <a16:creationId xmlns:a16="http://schemas.microsoft.com/office/drawing/2014/main" xmlns="" id="{7E4B7FAB-4F8D-4B09-9AA1-2347B2E1E55C}"/>
              </a:ext>
            </a:extLst>
          </p:cNvPr>
          <p:cNvSpPr>
            <a:spLocks noChangeArrowheads="1"/>
          </p:cNvSpPr>
          <p:nvPr/>
        </p:nvSpPr>
        <p:spPr bwMode="auto">
          <a:xfrm>
            <a:off x="2819400" y="6248400"/>
            <a:ext cx="6022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endParaRPr lang="en-US" altLang="en-US" sz="1800">
              <a:solidFill>
                <a:schemeClr val="tx1"/>
              </a:solidFill>
              <a:latin typeface="Verdan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EC466DD1-696B-4D39-94E7-DBA625A0F531}"/>
              </a:ext>
            </a:extLst>
          </p:cNvPr>
          <p:cNvSpPr>
            <a:spLocks noGrp="1" noChangeArrowheads="1"/>
          </p:cNvSpPr>
          <p:nvPr>
            <p:ph type="title"/>
          </p:nvPr>
        </p:nvSpPr>
        <p:spPr bwMode="auto">
          <a:xfrm>
            <a:off x="457200" y="496888"/>
            <a:ext cx="8229600" cy="7223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US" altLang="en-US">
                <a:latin typeface="Arial" panose="020B0604020202020204" pitchFamily="34" charset="0"/>
              </a:rPr>
              <a:t>			Outline</a:t>
            </a:r>
          </a:p>
        </p:txBody>
      </p:sp>
      <p:sp>
        <p:nvSpPr>
          <p:cNvPr id="4099" name="Rectangle 3">
            <a:extLst>
              <a:ext uri="{FF2B5EF4-FFF2-40B4-BE49-F238E27FC236}">
                <a16:creationId xmlns:a16="http://schemas.microsoft.com/office/drawing/2014/main" xmlns="" id="{1F1F867E-99DB-47E4-8A58-CB4F480CF931}"/>
              </a:ext>
            </a:extLst>
          </p:cNvPr>
          <p:cNvSpPr>
            <a:spLocks noGrp="1" noChangeArrowheads="1"/>
          </p:cNvSpPr>
          <p:nvPr>
            <p:ph type="body" idx="1"/>
          </p:nvPr>
        </p:nvSpPr>
        <p:spPr bwMode="auto">
          <a:xfrm>
            <a:off x="762000" y="1600200"/>
            <a:ext cx="7543800" cy="41100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2800"/>
              <a:t>Codons</a:t>
            </a:r>
          </a:p>
          <a:p>
            <a:r>
              <a:rPr lang="en-US" altLang="en-US" sz="2800">
                <a:solidFill>
                  <a:srgbClr val="CCCCFF"/>
                </a:solidFill>
              </a:rPr>
              <a:t>Discovery of Split Genes</a:t>
            </a:r>
          </a:p>
          <a:p>
            <a:r>
              <a:rPr lang="en-US" altLang="en-US" sz="2800"/>
              <a:t>Exons and Introns</a:t>
            </a:r>
          </a:p>
          <a:p>
            <a:r>
              <a:rPr lang="en-US" altLang="en-US" sz="2800"/>
              <a:t>Splicing</a:t>
            </a:r>
          </a:p>
          <a:p>
            <a:r>
              <a:rPr lang="en-US" altLang="en-US" sz="2800"/>
              <a:t>Open Reading Frames</a:t>
            </a:r>
          </a:p>
          <a:p>
            <a:r>
              <a:rPr lang="en-US" altLang="en-US" sz="2800"/>
              <a:t>Codon Usage</a:t>
            </a:r>
          </a:p>
          <a:p>
            <a:r>
              <a:rPr lang="en-US" altLang="en-US" sz="2800"/>
              <a:t>Splicing Signals</a:t>
            </a:r>
          </a:p>
          <a:p>
            <a:r>
              <a:rPr lang="en-US" altLang="en-US" sz="2800"/>
              <a:t>TestCode</a:t>
            </a:r>
          </a:p>
          <a:p>
            <a:endParaRPr lang="en-US" altLang="en-US" sz="2800"/>
          </a:p>
          <a:p>
            <a:endParaRPr lang="en-US" altLang="en-US" sz="2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FF979D52-6CB3-47AF-96E5-064D75771E22}"/>
              </a:ext>
            </a:extLst>
          </p:cNvPr>
          <p:cNvSpPr>
            <a:spLocks noGrp="1" noChangeArrowheads="1"/>
          </p:cNvSpPr>
          <p:nvPr>
            <p:ph type="title"/>
          </p:nvPr>
        </p:nvSpPr>
        <p:spPr bwMode="auto">
          <a:xfrm>
            <a:off x="381000" y="457200"/>
            <a:ext cx="8229600" cy="80803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Splicing Signals</a:t>
            </a:r>
          </a:p>
        </p:txBody>
      </p:sp>
      <p:sp>
        <p:nvSpPr>
          <p:cNvPr id="23555" name="Rectangle 3">
            <a:extLst>
              <a:ext uri="{FF2B5EF4-FFF2-40B4-BE49-F238E27FC236}">
                <a16:creationId xmlns:a16="http://schemas.microsoft.com/office/drawing/2014/main" xmlns="" id="{58C0DAA6-A890-4ACE-BC31-439EFCED66DC}"/>
              </a:ext>
            </a:extLst>
          </p:cNvPr>
          <p:cNvSpPr>
            <a:spLocks noGrp="1" noChangeArrowheads="1"/>
          </p:cNvSpPr>
          <p:nvPr>
            <p:ph type="body" sz="half" idx="1"/>
          </p:nvPr>
        </p:nvSpPr>
        <p:spPr bwMode="auto">
          <a:xfrm>
            <a:off x="457200" y="3678238"/>
            <a:ext cx="8153400" cy="24479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altLang="en-US" sz="3300">
                <a:latin typeface="Arial" panose="020B0604020202020204" pitchFamily="34" charset="0"/>
              </a:rPr>
              <a:t>Exons are interspersed with introns and typically flanked by AG and GT</a:t>
            </a:r>
            <a:r>
              <a:rPr lang="en-US" altLang="en-US" sz="2800"/>
              <a:t> </a:t>
            </a:r>
          </a:p>
        </p:txBody>
      </p:sp>
      <p:graphicFrame>
        <p:nvGraphicFramePr>
          <p:cNvPr id="23556" name="Object 4">
            <a:extLst>
              <a:ext uri="{FF2B5EF4-FFF2-40B4-BE49-F238E27FC236}">
                <a16:creationId xmlns:a16="http://schemas.microsoft.com/office/drawing/2014/main" xmlns="" id="{0D1BBC57-F188-4A7B-BD20-1768621A68FB}"/>
              </a:ext>
            </a:extLst>
          </p:cNvPr>
          <p:cNvGraphicFramePr>
            <a:graphicFrameLocks noGrp="1" noChangeAspect="1"/>
          </p:cNvGraphicFramePr>
          <p:nvPr>
            <p:ph sz="half" idx="2"/>
          </p:nvPr>
        </p:nvGraphicFramePr>
        <p:xfrm>
          <a:off x="381000" y="1371600"/>
          <a:ext cx="8153400" cy="2200275"/>
        </p:xfrm>
        <a:graphic>
          <a:graphicData uri="http://schemas.openxmlformats.org/presentationml/2006/ole">
            <mc:AlternateContent xmlns:mc="http://schemas.openxmlformats.org/markup-compatibility/2006">
              <mc:Choice xmlns:v="urn:schemas-microsoft-com:vml" Requires="v">
                <p:oleObj spid="_x0000_s23559" name="Bitmap Image" r:id="rId3" imgW="6409524" imgH="1886213" progId="Paint.Picture">
                  <p:embed/>
                </p:oleObj>
              </mc:Choice>
              <mc:Fallback>
                <p:oleObj name="Bitmap Image" r:id="rId3" imgW="6409524" imgH="188621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1534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0035" name="Group 3">
            <a:extLst>
              <a:ext uri="{FF2B5EF4-FFF2-40B4-BE49-F238E27FC236}">
                <a16:creationId xmlns:a16="http://schemas.microsoft.com/office/drawing/2014/main" xmlns="" id="{DD4C03A2-EA9D-44A3-967E-F39792A12B99}"/>
              </a:ext>
            </a:extLst>
          </p:cNvPr>
          <p:cNvGrpSpPr>
            <a:grpSpLocks/>
          </p:cNvGrpSpPr>
          <p:nvPr/>
        </p:nvGrpSpPr>
        <p:grpSpPr bwMode="auto">
          <a:xfrm>
            <a:off x="5984875" y="2928938"/>
            <a:ext cx="2841625" cy="2857500"/>
            <a:chOff x="3770" y="1972"/>
            <a:chExt cx="1790" cy="1800"/>
          </a:xfrm>
        </p:grpSpPr>
        <p:pic>
          <p:nvPicPr>
            <p:cNvPr id="24617" name="Picture 4">
              <a:extLst>
                <a:ext uri="{FF2B5EF4-FFF2-40B4-BE49-F238E27FC236}">
                  <a16:creationId xmlns:a16="http://schemas.microsoft.com/office/drawing/2014/main" xmlns="" id="{61581644-16AD-45C9-AB99-D004EE624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 y="1972"/>
              <a:ext cx="179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18" name="Line 5">
              <a:extLst>
                <a:ext uri="{FF2B5EF4-FFF2-40B4-BE49-F238E27FC236}">
                  <a16:creationId xmlns:a16="http://schemas.microsoft.com/office/drawing/2014/main" xmlns="" id="{5C3D69A1-ED19-4634-8ADB-6674DA5869CA}"/>
                </a:ext>
              </a:extLst>
            </p:cNvPr>
            <p:cNvSpPr>
              <a:spLocks noChangeShapeType="1"/>
            </p:cNvSpPr>
            <p:nvPr/>
          </p:nvSpPr>
          <p:spPr bwMode="auto">
            <a:xfrm flipH="1">
              <a:off x="4360" y="2056"/>
              <a:ext cx="0" cy="1648"/>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80" name="Group 6">
            <a:extLst>
              <a:ext uri="{FF2B5EF4-FFF2-40B4-BE49-F238E27FC236}">
                <a16:creationId xmlns:a16="http://schemas.microsoft.com/office/drawing/2014/main" xmlns="" id="{2539A977-AF36-4CFA-B634-0A01DB13ED71}"/>
              </a:ext>
            </a:extLst>
          </p:cNvPr>
          <p:cNvGrpSpPr>
            <a:grpSpLocks/>
          </p:cNvGrpSpPr>
          <p:nvPr/>
        </p:nvGrpSpPr>
        <p:grpSpPr bwMode="auto">
          <a:xfrm>
            <a:off x="393700" y="1587500"/>
            <a:ext cx="8597900" cy="652463"/>
            <a:chOff x="248" y="1127"/>
            <a:chExt cx="5416" cy="411"/>
          </a:xfrm>
        </p:grpSpPr>
        <p:sp>
          <p:nvSpPr>
            <p:cNvPr id="24604" name="Text Box 7">
              <a:extLst>
                <a:ext uri="{FF2B5EF4-FFF2-40B4-BE49-F238E27FC236}">
                  <a16:creationId xmlns:a16="http://schemas.microsoft.com/office/drawing/2014/main" xmlns="" id="{24660F09-6F01-4A8F-93A8-87B1956A952E}"/>
                </a:ext>
              </a:extLst>
            </p:cNvPr>
            <p:cNvSpPr txBox="1">
              <a:spLocks noChangeArrowheads="1"/>
            </p:cNvSpPr>
            <p:nvPr/>
          </p:nvSpPr>
          <p:spPr bwMode="auto">
            <a:xfrm>
              <a:off x="352" y="1127"/>
              <a:ext cx="2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US" altLang="en-AU" sz="1600">
                  <a:solidFill>
                    <a:srgbClr val="FF9900"/>
                  </a:solidFill>
                  <a:latin typeface="Verdana" panose="020B0604030504040204" pitchFamily="34" charset="0"/>
                </a:rPr>
                <a:t>5’</a:t>
              </a:r>
            </a:p>
          </p:txBody>
        </p:sp>
        <p:sp>
          <p:nvSpPr>
            <p:cNvPr id="24605" name="Text Box 8">
              <a:extLst>
                <a:ext uri="{FF2B5EF4-FFF2-40B4-BE49-F238E27FC236}">
                  <a16:creationId xmlns:a16="http://schemas.microsoft.com/office/drawing/2014/main" xmlns="" id="{82BB7538-04C5-4057-B8AF-F30C97E1B0EE}"/>
                </a:ext>
              </a:extLst>
            </p:cNvPr>
            <p:cNvSpPr txBox="1">
              <a:spLocks noChangeArrowheads="1"/>
            </p:cNvSpPr>
            <p:nvPr/>
          </p:nvSpPr>
          <p:spPr bwMode="auto">
            <a:xfrm>
              <a:off x="5392" y="1143"/>
              <a:ext cx="2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US" altLang="en-AU" sz="1600">
                  <a:solidFill>
                    <a:srgbClr val="FF9900"/>
                  </a:solidFill>
                  <a:latin typeface="Verdana" panose="020B0604030504040204" pitchFamily="34" charset="0"/>
                </a:rPr>
                <a:t>3’</a:t>
              </a:r>
            </a:p>
          </p:txBody>
        </p:sp>
        <p:grpSp>
          <p:nvGrpSpPr>
            <p:cNvPr id="24606" name="Group 9">
              <a:extLst>
                <a:ext uri="{FF2B5EF4-FFF2-40B4-BE49-F238E27FC236}">
                  <a16:creationId xmlns:a16="http://schemas.microsoft.com/office/drawing/2014/main" xmlns="" id="{F5C27D2E-00BD-4280-93F2-0FE74E9EC86F}"/>
                </a:ext>
              </a:extLst>
            </p:cNvPr>
            <p:cNvGrpSpPr>
              <a:grpSpLocks/>
            </p:cNvGrpSpPr>
            <p:nvPr/>
          </p:nvGrpSpPr>
          <p:grpSpPr bwMode="auto">
            <a:xfrm>
              <a:off x="248" y="1362"/>
              <a:ext cx="5416" cy="176"/>
              <a:chOff x="216" y="1872"/>
              <a:chExt cx="5416" cy="176"/>
            </a:xfrm>
          </p:grpSpPr>
          <p:grpSp>
            <p:nvGrpSpPr>
              <p:cNvPr id="24607" name="Group 10">
                <a:extLst>
                  <a:ext uri="{FF2B5EF4-FFF2-40B4-BE49-F238E27FC236}">
                    <a16:creationId xmlns:a16="http://schemas.microsoft.com/office/drawing/2014/main" xmlns="" id="{BA9A9B79-50CC-4346-BB43-29AF9709E4F9}"/>
                  </a:ext>
                </a:extLst>
              </p:cNvPr>
              <p:cNvGrpSpPr>
                <a:grpSpLocks/>
              </p:cNvGrpSpPr>
              <p:nvPr/>
            </p:nvGrpSpPr>
            <p:grpSpPr bwMode="auto">
              <a:xfrm>
                <a:off x="592" y="1872"/>
                <a:ext cx="4680" cy="176"/>
                <a:chOff x="592" y="1872"/>
                <a:chExt cx="4680" cy="176"/>
              </a:xfrm>
            </p:grpSpPr>
            <p:sp>
              <p:nvSpPr>
                <p:cNvPr id="24610" name="Rectangle 11">
                  <a:extLst>
                    <a:ext uri="{FF2B5EF4-FFF2-40B4-BE49-F238E27FC236}">
                      <a16:creationId xmlns:a16="http://schemas.microsoft.com/office/drawing/2014/main" xmlns="" id="{9077F855-4D3F-47C5-B73A-401A6B423CDC}"/>
                    </a:ext>
                  </a:extLst>
                </p:cNvPr>
                <p:cNvSpPr>
                  <a:spLocks noChangeArrowheads="1"/>
                </p:cNvSpPr>
                <p:nvPr/>
              </p:nvSpPr>
              <p:spPr bwMode="auto">
                <a:xfrm>
                  <a:off x="592" y="1872"/>
                  <a:ext cx="576" cy="176"/>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611" name="Rectangle 12">
                  <a:extLst>
                    <a:ext uri="{FF2B5EF4-FFF2-40B4-BE49-F238E27FC236}">
                      <a16:creationId xmlns:a16="http://schemas.microsoft.com/office/drawing/2014/main" xmlns="" id="{D5FC06BF-87AB-4A67-8B25-48F30BA61ED6}"/>
                    </a:ext>
                  </a:extLst>
                </p:cNvPr>
                <p:cNvSpPr>
                  <a:spLocks noChangeArrowheads="1"/>
                </p:cNvSpPr>
                <p:nvPr/>
              </p:nvSpPr>
              <p:spPr bwMode="auto">
                <a:xfrm>
                  <a:off x="1168" y="1872"/>
                  <a:ext cx="304" cy="176"/>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612" name="Rectangle 13">
                  <a:extLst>
                    <a:ext uri="{FF2B5EF4-FFF2-40B4-BE49-F238E27FC236}">
                      <a16:creationId xmlns:a16="http://schemas.microsoft.com/office/drawing/2014/main" xmlns="" id="{573F6C4A-1913-4695-8C87-8D68BC95538C}"/>
                    </a:ext>
                  </a:extLst>
                </p:cNvPr>
                <p:cNvSpPr>
                  <a:spLocks noChangeArrowheads="1"/>
                </p:cNvSpPr>
                <p:nvPr/>
              </p:nvSpPr>
              <p:spPr bwMode="auto">
                <a:xfrm>
                  <a:off x="1472" y="1872"/>
                  <a:ext cx="1032" cy="176"/>
                </a:xfrm>
                <a:prstGeom prst="rect">
                  <a:avLst/>
                </a:prstGeom>
                <a:solidFill>
                  <a:srgbClr val="00CC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a:endParaRPr lang="en-AU" altLang="en-AU" sz="2400">
                    <a:solidFill>
                      <a:schemeClr val="bg1"/>
                    </a:solidFill>
                    <a:latin typeface="Verdana" panose="020B0604030504040204" pitchFamily="34" charset="0"/>
                  </a:endParaRPr>
                </a:p>
              </p:txBody>
            </p:sp>
            <p:sp>
              <p:nvSpPr>
                <p:cNvPr id="24613" name="Rectangle 14">
                  <a:extLst>
                    <a:ext uri="{FF2B5EF4-FFF2-40B4-BE49-F238E27FC236}">
                      <a16:creationId xmlns:a16="http://schemas.microsoft.com/office/drawing/2014/main" xmlns="" id="{079F5437-6168-4621-95CD-EF54645A404B}"/>
                    </a:ext>
                  </a:extLst>
                </p:cNvPr>
                <p:cNvSpPr>
                  <a:spLocks noChangeArrowheads="1"/>
                </p:cNvSpPr>
                <p:nvPr/>
              </p:nvSpPr>
              <p:spPr bwMode="auto">
                <a:xfrm>
                  <a:off x="2488" y="1872"/>
                  <a:ext cx="584" cy="176"/>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614" name="Rectangle 15">
                  <a:extLst>
                    <a:ext uri="{FF2B5EF4-FFF2-40B4-BE49-F238E27FC236}">
                      <a16:creationId xmlns:a16="http://schemas.microsoft.com/office/drawing/2014/main" xmlns="" id="{148CFB1B-C049-4C1A-8659-7DA23C3D49BF}"/>
                    </a:ext>
                  </a:extLst>
                </p:cNvPr>
                <p:cNvSpPr>
                  <a:spLocks noChangeArrowheads="1"/>
                </p:cNvSpPr>
                <p:nvPr/>
              </p:nvSpPr>
              <p:spPr bwMode="auto">
                <a:xfrm>
                  <a:off x="3072" y="1872"/>
                  <a:ext cx="728" cy="176"/>
                </a:xfrm>
                <a:prstGeom prst="rect">
                  <a:avLst/>
                </a:prstGeom>
                <a:solidFill>
                  <a:srgbClr val="00CC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a:endParaRPr lang="en-AU" altLang="en-AU" sz="2400">
                    <a:solidFill>
                      <a:schemeClr val="bg1"/>
                    </a:solidFill>
                    <a:latin typeface="Verdana" panose="020B0604030504040204" pitchFamily="34" charset="0"/>
                  </a:endParaRPr>
                </a:p>
              </p:txBody>
            </p:sp>
            <p:sp>
              <p:nvSpPr>
                <p:cNvPr id="24615" name="Rectangle 16">
                  <a:extLst>
                    <a:ext uri="{FF2B5EF4-FFF2-40B4-BE49-F238E27FC236}">
                      <a16:creationId xmlns:a16="http://schemas.microsoft.com/office/drawing/2014/main" xmlns="" id="{7379C01B-B387-4DA7-94B9-167A3FF39B4C}"/>
                    </a:ext>
                  </a:extLst>
                </p:cNvPr>
                <p:cNvSpPr>
                  <a:spLocks noChangeArrowheads="1"/>
                </p:cNvSpPr>
                <p:nvPr/>
              </p:nvSpPr>
              <p:spPr bwMode="auto">
                <a:xfrm>
                  <a:off x="3800" y="1872"/>
                  <a:ext cx="896" cy="176"/>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616" name="Rectangle 17">
                  <a:extLst>
                    <a:ext uri="{FF2B5EF4-FFF2-40B4-BE49-F238E27FC236}">
                      <a16:creationId xmlns:a16="http://schemas.microsoft.com/office/drawing/2014/main" xmlns="" id="{A7CF36A5-205B-4A43-824B-C3B9F7BF5591}"/>
                    </a:ext>
                  </a:extLst>
                </p:cNvPr>
                <p:cNvSpPr>
                  <a:spLocks noChangeArrowheads="1"/>
                </p:cNvSpPr>
                <p:nvPr/>
              </p:nvSpPr>
              <p:spPr bwMode="auto">
                <a:xfrm>
                  <a:off x="4696" y="1872"/>
                  <a:ext cx="576" cy="176"/>
                </a:xfrm>
                <a:prstGeom prst="rect">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grpSp>
          <p:sp>
            <p:nvSpPr>
              <p:cNvPr id="24608" name="AutoShape 18">
                <a:extLst>
                  <a:ext uri="{FF2B5EF4-FFF2-40B4-BE49-F238E27FC236}">
                    <a16:creationId xmlns:a16="http://schemas.microsoft.com/office/drawing/2014/main" xmlns="" id="{A74D0DF2-90FC-4C5A-B32D-43C743488F8F}"/>
                  </a:ext>
                </a:extLst>
              </p:cNvPr>
              <p:cNvSpPr>
                <a:spLocks noChangeArrowheads="1"/>
              </p:cNvSpPr>
              <p:nvPr/>
            </p:nvSpPr>
            <p:spPr bwMode="auto">
              <a:xfrm>
                <a:off x="5336" y="1880"/>
                <a:ext cx="296" cy="152"/>
              </a:xfrm>
              <a:prstGeom prst="rightArrow">
                <a:avLst>
                  <a:gd name="adj1" fmla="val 50000"/>
                  <a:gd name="adj2" fmla="val 48684"/>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609" name="AutoShape 19">
                <a:extLst>
                  <a:ext uri="{FF2B5EF4-FFF2-40B4-BE49-F238E27FC236}">
                    <a16:creationId xmlns:a16="http://schemas.microsoft.com/office/drawing/2014/main" xmlns="" id="{6CABDFB9-C362-4047-97BC-991E07BEC089}"/>
                  </a:ext>
                </a:extLst>
              </p:cNvPr>
              <p:cNvSpPr>
                <a:spLocks noChangeArrowheads="1"/>
              </p:cNvSpPr>
              <p:nvPr/>
            </p:nvSpPr>
            <p:spPr bwMode="auto">
              <a:xfrm flipH="1">
                <a:off x="216" y="1880"/>
                <a:ext cx="296" cy="152"/>
              </a:xfrm>
              <a:prstGeom prst="rightArrow">
                <a:avLst>
                  <a:gd name="adj1" fmla="val 50000"/>
                  <a:gd name="adj2" fmla="val 48684"/>
                </a:avLst>
              </a:prstGeom>
              <a:solidFill>
                <a:srgbClr val="FF99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grpSp>
      </p:grpSp>
      <p:grpSp>
        <p:nvGrpSpPr>
          <p:cNvPr id="300052" name="Group 20">
            <a:extLst>
              <a:ext uri="{FF2B5EF4-FFF2-40B4-BE49-F238E27FC236}">
                <a16:creationId xmlns:a16="http://schemas.microsoft.com/office/drawing/2014/main" xmlns="" id="{CE49EA30-4C33-4759-8067-78DA8D12F442}"/>
              </a:ext>
            </a:extLst>
          </p:cNvPr>
          <p:cNvGrpSpPr>
            <a:grpSpLocks/>
          </p:cNvGrpSpPr>
          <p:nvPr/>
        </p:nvGrpSpPr>
        <p:grpSpPr bwMode="auto">
          <a:xfrm>
            <a:off x="1622425" y="1371600"/>
            <a:ext cx="3444875" cy="941388"/>
            <a:chOff x="1022" y="991"/>
            <a:chExt cx="2170" cy="593"/>
          </a:xfrm>
        </p:grpSpPr>
        <p:sp>
          <p:nvSpPr>
            <p:cNvPr id="24601" name="Text Box 21">
              <a:extLst>
                <a:ext uri="{FF2B5EF4-FFF2-40B4-BE49-F238E27FC236}">
                  <a16:creationId xmlns:a16="http://schemas.microsoft.com/office/drawing/2014/main" xmlns="" id="{E81AB8B4-8F54-4CE2-B9E9-8CF8B177007C}"/>
                </a:ext>
              </a:extLst>
            </p:cNvPr>
            <p:cNvSpPr txBox="1">
              <a:spLocks noChangeArrowheads="1"/>
            </p:cNvSpPr>
            <p:nvPr/>
          </p:nvSpPr>
          <p:spPr bwMode="auto">
            <a:xfrm>
              <a:off x="1022" y="991"/>
              <a:ext cx="94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AU" altLang="en-AU" sz="2000">
                  <a:solidFill>
                    <a:schemeClr val="tx1"/>
                  </a:solidFill>
                  <a:latin typeface="Verdana" panose="020B0604030504040204" pitchFamily="34" charset="0"/>
                </a:rPr>
                <a:t>Donor site</a:t>
              </a:r>
            </a:p>
          </p:txBody>
        </p:sp>
        <p:sp>
          <p:nvSpPr>
            <p:cNvPr id="24602" name="Rectangle 22">
              <a:extLst>
                <a:ext uri="{FF2B5EF4-FFF2-40B4-BE49-F238E27FC236}">
                  <a16:creationId xmlns:a16="http://schemas.microsoft.com/office/drawing/2014/main" xmlns="" id="{1AF1EAEC-4F4E-40B0-800C-375EC602E5B5}"/>
                </a:ext>
              </a:extLst>
            </p:cNvPr>
            <p:cNvSpPr>
              <a:spLocks noChangeArrowheads="1"/>
            </p:cNvSpPr>
            <p:nvPr/>
          </p:nvSpPr>
          <p:spPr bwMode="auto">
            <a:xfrm>
              <a:off x="1392" y="1304"/>
              <a:ext cx="200" cy="28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a:endParaRPr lang="en-AU" altLang="en-AU" sz="2400">
                <a:solidFill>
                  <a:schemeClr val="tx1"/>
                </a:solidFill>
                <a:latin typeface="Verdana" panose="020B0604030504040204" pitchFamily="34" charset="0"/>
              </a:endParaRPr>
            </a:p>
          </p:txBody>
        </p:sp>
        <p:sp>
          <p:nvSpPr>
            <p:cNvPr id="24603" name="Rectangle 23">
              <a:extLst>
                <a:ext uri="{FF2B5EF4-FFF2-40B4-BE49-F238E27FC236}">
                  <a16:creationId xmlns:a16="http://schemas.microsoft.com/office/drawing/2014/main" xmlns="" id="{1440FF80-BC29-4C75-9187-63706A871D74}"/>
                </a:ext>
              </a:extLst>
            </p:cNvPr>
            <p:cNvSpPr>
              <a:spLocks noChangeArrowheads="1"/>
            </p:cNvSpPr>
            <p:nvPr/>
          </p:nvSpPr>
          <p:spPr bwMode="auto">
            <a:xfrm>
              <a:off x="2992" y="1304"/>
              <a:ext cx="200" cy="28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a:endParaRPr lang="en-AU" altLang="en-AU" sz="2400">
                <a:solidFill>
                  <a:schemeClr val="tx1"/>
                </a:solidFill>
                <a:latin typeface="Verdana" panose="020B0604030504040204" pitchFamily="34" charset="0"/>
              </a:endParaRPr>
            </a:p>
          </p:txBody>
        </p:sp>
      </p:grpSp>
      <p:grpSp>
        <p:nvGrpSpPr>
          <p:cNvPr id="300056" name="Group 24">
            <a:extLst>
              <a:ext uri="{FF2B5EF4-FFF2-40B4-BE49-F238E27FC236}">
                <a16:creationId xmlns:a16="http://schemas.microsoft.com/office/drawing/2014/main" xmlns="" id="{FEE0250A-FB00-4447-BD1B-1087CCB5E758}"/>
              </a:ext>
            </a:extLst>
          </p:cNvPr>
          <p:cNvGrpSpPr>
            <a:grpSpLocks/>
          </p:cNvGrpSpPr>
          <p:nvPr/>
        </p:nvGrpSpPr>
        <p:grpSpPr bwMode="auto">
          <a:xfrm>
            <a:off x="282575" y="2300288"/>
            <a:ext cx="5938838" cy="3479800"/>
            <a:chOff x="178" y="1576"/>
            <a:chExt cx="3741" cy="2192"/>
          </a:xfrm>
        </p:grpSpPr>
        <p:grpSp>
          <p:nvGrpSpPr>
            <p:cNvPr id="24584" name="Group 25">
              <a:extLst>
                <a:ext uri="{FF2B5EF4-FFF2-40B4-BE49-F238E27FC236}">
                  <a16:creationId xmlns:a16="http://schemas.microsoft.com/office/drawing/2014/main" xmlns="" id="{C02458E1-3AA0-4BFA-AF4D-47D6EACAD346}"/>
                </a:ext>
              </a:extLst>
            </p:cNvPr>
            <p:cNvGrpSpPr>
              <a:grpSpLocks/>
            </p:cNvGrpSpPr>
            <p:nvPr/>
          </p:nvGrpSpPr>
          <p:grpSpPr bwMode="auto">
            <a:xfrm>
              <a:off x="191" y="1964"/>
              <a:ext cx="3440" cy="1804"/>
              <a:chOff x="191" y="1964"/>
              <a:chExt cx="3440" cy="1804"/>
            </a:xfrm>
          </p:grpSpPr>
          <p:sp>
            <p:nvSpPr>
              <p:cNvPr id="24590" name="Rectangle 26">
                <a:extLst>
                  <a:ext uri="{FF2B5EF4-FFF2-40B4-BE49-F238E27FC236}">
                    <a16:creationId xmlns:a16="http://schemas.microsoft.com/office/drawing/2014/main" xmlns="" id="{35160955-9431-4D18-80BA-860EA1C0548E}"/>
                  </a:ext>
                </a:extLst>
              </p:cNvPr>
              <p:cNvSpPr>
                <a:spLocks noChangeArrowheads="1"/>
              </p:cNvSpPr>
              <p:nvPr/>
            </p:nvSpPr>
            <p:spPr bwMode="auto">
              <a:xfrm>
                <a:off x="191" y="1976"/>
                <a:ext cx="3440" cy="17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591" name="Rectangle 27">
                <a:extLst>
                  <a:ext uri="{FF2B5EF4-FFF2-40B4-BE49-F238E27FC236}">
                    <a16:creationId xmlns:a16="http://schemas.microsoft.com/office/drawing/2014/main" xmlns="" id="{05FB19D1-591C-43AC-9F61-1251D75B6E6A}"/>
                  </a:ext>
                </a:extLst>
              </p:cNvPr>
              <p:cNvSpPr>
                <a:spLocks noChangeArrowheads="1"/>
              </p:cNvSpPr>
              <p:nvPr/>
            </p:nvSpPr>
            <p:spPr bwMode="auto">
              <a:xfrm>
                <a:off x="1888" y="2308"/>
                <a:ext cx="358" cy="131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592" name="Rectangle 28">
                <a:extLst>
                  <a:ext uri="{FF2B5EF4-FFF2-40B4-BE49-F238E27FC236}">
                    <a16:creationId xmlns:a16="http://schemas.microsoft.com/office/drawing/2014/main" xmlns="" id="{B058F866-7351-48A0-8B8B-5F4E6B7A9BA3}"/>
                  </a:ext>
                </a:extLst>
              </p:cNvPr>
              <p:cNvSpPr>
                <a:spLocks noChangeArrowheads="1"/>
              </p:cNvSpPr>
              <p:nvPr/>
            </p:nvSpPr>
            <p:spPr bwMode="auto">
              <a:xfrm>
                <a:off x="2550" y="2308"/>
                <a:ext cx="358" cy="131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593" name="Rectangle 29">
                <a:extLst>
                  <a:ext uri="{FF2B5EF4-FFF2-40B4-BE49-F238E27FC236}">
                    <a16:creationId xmlns:a16="http://schemas.microsoft.com/office/drawing/2014/main" xmlns="" id="{803B6E0A-68D0-4CFE-BAB3-180B8ACC941A}"/>
                  </a:ext>
                </a:extLst>
              </p:cNvPr>
              <p:cNvSpPr>
                <a:spLocks noChangeArrowheads="1"/>
              </p:cNvSpPr>
              <p:nvPr/>
            </p:nvSpPr>
            <p:spPr bwMode="auto">
              <a:xfrm>
                <a:off x="3197" y="2315"/>
                <a:ext cx="358" cy="131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594" name="Rectangle 30">
                <a:extLst>
                  <a:ext uri="{FF2B5EF4-FFF2-40B4-BE49-F238E27FC236}">
                    <a16:creationId xmlns:a16="http://schemas.microsoft.com/office/drawing/2014/main" xmlns="" id="{05347984-754A-4638-9F24-C24A9D73AC1F}"/>
                  </a:ext>
                </a:extLst>
              </p:cNvPr>
              <p:cNvSpPr>
                <a:spLocks noChangeArrowheads="1"/>
              </p:cNvSpPr>
              <p:nvPr/>
            </p:nvSpPr>
            <p:spPr bwMode="auto">
              <a:xfrm>
                <a:off x="1234" y="2315"/>
                <a:ext cx="357" cy="131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595" name="Rectangle 31">
                <a:extLst>
                  <a:ext uri="{FF2B5EF4-FFF2-40B4-BE49-F238E27FC236}">
                    <a16:creationId xmlns:a16="http://schemas.microsoft.com/office/drawing/2014/main" xmlns="" id="{B61CFC01-6643-4A7C-A408-F0CCA526659C}"/>
                  </a:ext>
                </a:extLst>
              </p:cNvPr>
              <p:cNvSpPr>
                <a:spLocks noChangeArrowheads="1"/>
              </p:cNvSpPr>
              <p:nvPr/>
            </p:nvSpPr>
            <p:spPr bwMode="auto">
              <a:xfrm>
                <a:off x="549" y="2315"/>
                <a:ext cx="358" cy="131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24596" name="Line 32">
                <a:extLst>
                  <a:ext uri="{FF2B5EF4-FFF2-40B4-BE49-F238E27FC236}">
                    <a16:creationId xmlns:a16="http://schemas.microsoft.com/office/drawing/2014/main" xmlns="" id="{F3054B21-216B-4BEC-BC92-B5CCDCB2AC0C}"/>
                  </a:ext>
                </a:extLst>
              </p:cNvPr>
              <p:cNvSpPr>
                <a:spLocks noChangeShapeType="1"/>
              </p:cNvSpPr>
              <p:nvPr/>
            </p:nvSpPr>
            <p:spPr bwMode="auto">
              <a:xfrm>
                <a:off x="275" y="2592"/>
                <a:ext cx="3310" cy="0"/>
              </a:xfrm>
              <a:prstGeom prst="line">
                <a:avLst/>
              </a:prstGeom>
              <a:noFill/>
              <a:ln w="38100">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 name="Line 33">
                <a:extLst>
                  <a:ext uri="{FF2B5EF4-FFF2-40B4-BE49-F238E27FC236}">
                    <a16:creationId xmlns:a16="http://schemas.microsoft.com/office/drawing/2014/main" xmlns="" id="{D7F84BFE-86A4-40C8-A0B2-C0686E644D80}"/>
                  </a:ext>
                </a:extLst>
              </p:cNvPr>
              <p:cNvSpPr>
                <a:spLocks noChangeShapeType="1"/>
              </p:cNvSpPr>
              <p:nvPr/>
            </p:nvSpPr>
            <p:spPr bwMode="auto">
              <a:xfrm>
                <a:off x="549" y="2315"/>
                <a:ext cx="0" cy="1311"/>
              </a:xfrm>
              <a:prstGeom prst="line">
                <a:avLst/>
              </a:prstGeom>
              <a:noFill/>
              <a:ln w="38100">
                <a:solidFill>
                  <a:srgbClr val="00CC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Line 34">
                <a:extLst>
                  <a:ext uri="{FF2B5EF4-FFF2-40B4-BE49-F238E27FC236}">
                    <a16:creationId xmlns:a16="http://schemas.microsoft.com/office/drawing/2014/main" xmlns="" id="{1C1DD7BC-684D-4BDE-8095-3030CB967557}"/>
                  </a:ext>
                </a:extLst>
              </p:cNvPr>
              <p:cNvSpPr>
                <a:spLocks noChangeShapeType="1"/>
              </p:cNvSpPr>
              <p:nvPr/>
            </p:nvSpPr>
            <p:spPr bwMode="auto">
              <a:xfrm>
                <a:off x="1888" y="2256"/>
                <a:ext cx="0" cy="1452"/>
              </a:xfrm>
              <a:prstGeom prst="line">
                <a:avLst/>
              </a:prstGeom>
              <a:noFill/>
              <a:ln w="3810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9" name="Text Box 35">
                <a:extLst>
                  <a:ext uri="{FF2B5EF4-FFF2-40B4-BE49-F238E27FC236}">
                    <a16:creationId xmlns:a16="http://schemas.microsoft.com/office/drawing/2014/main" xmlns="" id="{FDAC8751-9A8F-4DAC-9DC2-D859F1AB888A}"/>
                  </a:ext>
                </a:extLst>
              </p:cNvPr>
              <p:cNvSpPr txBox="1">
                <a:spLocks noChangeArrowheads="1"/>
              </p:cNvSpPr>
              <p:nvPr/>
            </p:nvSpPr>
            <p:spPr bwMode="auto">
              <a:xfrm>
                <a:off x="1392" y="1964"/>
                <a:ext cx="8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AU" altLang="en-AU" sz="2400">
                    <a:solidFill>
                      <a:srgbClr val="00CC66"/>
                    </a:solidFill>
                    <a:latin typeface="Verdana" panose="020B0604030504040204" pitchFamily="34" charset="0"/>
                  </a:rPr>
                  <a:t>Position</a:t>
                </a:r>
              </a:p>
            </p:txBody>
          </p:sp>
          <p:sp>
            <p:nvSpPr>
              <p:cNvPr id="24600" name="Text Box 36">
                <a:extLst>
                  <a:ext uri="{FF2B5EF4-FFF2-40B4-BE49-F238E27FC236}">
                    <a16:creationId xmlns:a16="http://schemas.microsoft.com/office/drawing/2014/main" xmlns="" id="{A3C2A4AD-8395-4EDE-B222-7D61F642E44B}"/>
                  </a:ext>
                </a:extLst>
              </p:cNvPr>
              <p:cNvSpPr txBox="1">
                <a:spLocks noChangeArrowheads="1"/>
              </p:cNvSpPr>
              <p:nvPr/>
            </p:nvSpPr>
            <p:spPr bwMode="auto">
              <a:xfrm>
                <a:off x="254" y="2335"/>
                <a:ext cx="3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CC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AU" altLang="en-AU" sz="2400">
                    <a:solidFill>
                      <a:srgbClr val="00CC66"/>
                    </a:solidFill>
                    <a:latin typeface="Verdana" panose="020B0604030504040204" pitchFamily="34" charset="0"/>
                  </a:rPr>
                  <a:t>%</a:t>
                </a:r>
              </a:p>
            </p:txBody>
          </p:sp>
        </p:grpSp>
        <p:grpSp>
          <p:nvGrpSpPr>
            <p:cNvPr id="24585" name="Group 37">
              <a:extLst>
                <a:ext uri="{FF2B5EF4-FFF2-40B4-BE49-F238E27FC236}">
                  <a16:creationId xmlns:a16="http://schemas.microsoft.com/office/drawing/2014/main" xmlns="" id="{F1A340A7-C8A1-47ED-81B5-1B465E801668}"/>
                </a:ext>
              </a:extLst>
            </p:cNvPr>
            <p:cNvGrpSpPr>
              <a:grpSpLocks/>
            </p:cNvGrpSpPr>
            <p:nvPr/>
          </p:nvGrpSpPr>
          <p:grpSpPr bwMode="auto">
            <a:xfrm>
              <a:off x="178" y="1576"/>
              <a:ext cx="3741" cy="2143"/>
              <a:chOff x="178" y="1576"/>
              <a:chExt cx="3741" cy="2143"/>
            </a:xfrm>
          </p:grpSpPr>
          <p:graphicFrame>
            <p:nvGraphicFramePr>
              <p:cNvPr id="24586" name="Object 38">
                <a:extLst>
                  <a:ext uri="{FF2B5EF4-FFF2-40B4-BE49-F238E27FC236}">
                    <a16:creationId xmlns:a16="http://schemas.microsoft.com/office/drawing/2014/main" xmlns="" id="{6BE74962-DBCA-446A-9B49-283E743E9399}"/>
                  </a:ext>
                </a:extLst>
              </p:cNvPr>
              <p:cNvGraphicFramePr>
                <a:graphicFrameLocks noChangeAspect="1"/>
              </p:cNvGraphicFramePr>
              <p:nvPr/>
            </p:nvGraphicFramePr>
            <p:xfrm>
              <a:off x="178" y="2362"/>
              <a:ext cx="3741" cy="1357"/>
            </p:xfrm>
            <a:graphic>
              <a:graphicData uri="http://schemas.openxmlformats.org/presentationml/2006/ole">
                <mc:AlternateContent xmlns:mc="http://schemas.openxmlformats.org/markup-compatibility/2006">
                  <mc:Choice xmlns:v="urn:schemas-microsoft-com:vml" Requires="v">
                    <p:oleObj spid="_x0000_s24621" name="Document" r:id="rId5" imgW="6242304" imgH="2182368" progId="Word.Document.8">
                      <p:embed/>
                    </p:oleObj>
                  </mc:Choice>
                  <mc:Fallback>
                    <p:oleObj name="Document" r:id="rId5" imgW="6242304" imgH="2182368" progId="Word.Document.8">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 y="2362"/>
                            <a:ext cx="3741" cy="1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587" name="Group 39">
                <a:extLst>
                  <a:ext uri="{FF2B5EF4-FFF2-40B4-BE49-F238E27FC236}">
                    <a16:creationId xmlns:a16="http://schemas.microsoft.com/office/drawing/2014/main" xmlns="" id="{9D5F22A2-CB4A-4C8C-908D-F0976163C96C}"/>
                  </a:ext>
                </a:extLst>
              </p:cNvPr>
              <p:cNvGrpSpPr>
                <a:grpSpLocks/>
              </p:cNvGrpSpPr>
              <p:nvPr/>
            </p:nvGrpSpPr>
            <p:grpSpPr bwMode="auto">
              <a:xfrm>
                <a:off x="240" y="1576"/>
                <a:ext cx="3376" cy="728"/>
                <a:chOff x="240" y="1576"/>
                <a:chExt cx="3376" cy="728"/>
              </a:xfrm>
            </p:grpSpPr>
            <p:sp>
              <p:nvSpPr>
                <p:cNvPr id="24588" name="Line 40">
                  <a:extLst>
                    <a:ext uri="{FF2B5EF4-FFF2-40B4-BE49-F238E27FC236}">
                      <a16:creationId xmlns:a16="http://schemas.microsoft.com/office/drawing/2014/main" xmlns="" id="{928EC1B3-5E3B-4BD7-86F8-E7C95E252A7E}"/>
                    </a:ext>
                  </a:extLst>
                </p:cNvPr>
                <p:cNvSpPr>
                  <a:spLocks noChangeShapeType="1"/>
                </p:cNvSpPr>
                <p:nvPr/>
              </p:nvSpPr>
              <p:spPr bwMode="auto">
                <a:xfrm flipH="1">
                  <a:off x="240" y="1576"/>
                  <a:ext cx="1152" cy="72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Line 41">
                  <a:extLst>
                    <a:ext uri="{FF2B5EF4-FFF2-40B4-BE49-F238E27FC236}">
                      <a16:creationId xmlns:a16="http://schemas.microsoft.com/office/drawing/2014/main" xmlns="" id="{BF1FFD7C-E296-461E-877C-27337A219D7D}"/>
                    </a:ext>
                  </a:extLst>
                </p:cNvPr>
                <p:cNvSpPr>
                  <a:spLocks noChangeShapeType="1"/>
                </p:cNvSpPr>
                <p:nvPr/>
              </p:nvSpPr>
              <p:spPr bwMode="auto">
                <a:xfrm>
                  <a:off x="1592" y="1576"/>
                  <a:ext cx="2024" cy="68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sp>
        <p:nvSpPr>
          <p:cNvPr id="24583" name="Text Box 42">
            <a:extLst>
              <a:ext uri="{FF2B5EF4-FFF2-40B4-BE49-F238E27FC236}">
                <a16:creationId xmlns:a16="http://schemas.microsoft.com/office/drawing/2014/main" xmlns="" id="{6FFD9AE7-CC7A-4A5A-82C5-B9935C2C0612}"/>
              </a:ext>
            </a:extLst>
          </p:cNvPr>
          <p:cNvSpPr txBox="1">
            <a:spLocks noChangeArrowheads="1"/>
          </p:cNvSpPr>
          <p:nvPr/>
        </p:nvSpPr>
        <p:spPr bwMode="auto">
          <a:xfrm>
            <a:off x="2971800" y="6046788"/>
            <a:ext cx="58102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600">
                <a:solidFill>
                  <a:schemeClr val="tx1"/>
                </a:solidFill>
                <a:latin typeface="Arial" panose="020B0604020202020204" pitchFamily="34" charset="0"/>
                <a:cs typeface="Arial" panose="020B0604020202020204" pitchFamily="34" charset="0"/>
              </a:rPr>
              <a:t>From lectures by Serafim Batzoglou (Stanford)</a:t>
            </a:r>
          </a:p>
        </p:txBody>
      </p:sp>
      <p:sp>
        <p:nvSpPr>
          <p:cNvPr id="2" name="Title 1">
            <a:extLst>
              <a:ext uri="{FF2B5EF4-FFF2-40B4-BE49-F238E27FC236}">
                <a16:creationId xmlns:a16="http://schemas.microsoft.com/office/drawing/2014/main" xmlns="" id="{F85E5AB0-B721-45E1-814A-7B6FBF05BBCE}"/>
              </a:ext>
            </a:extLst>
          </p:cNvPr>
          <p:cNvSpPr>
            <a:spLocks noGrp="1"/>
          </p:cNvSpPr>
          <p:nvPr>
            <p:ph type="title" idx="4294967295"/>
          </p:nvPr>
        </p:nvSpPr>
        <p:spPr>
          <a:xfrm>
            <a:off x="628650" y="365125"/>
            <a:ext cx="7886700" cy="1325563"/>
          </a:xfrm>
          <a:prstGeom prst="rect">
            <a:avLst/>
          </a:prstGeom>
        </p:spPr>
        <p:txBody>
          <a:bodyPr/>
          <a:lstStyle/>
          <a:p>
            <a:pPr rtl="0" eaLnBrk="1" fontAlgn="base" hangingPunct="1"/>
            <a:r>
              <a:rPr lang="en-US" sz="4200" kern="1200" dirty="0">
                <a:solidFill>
                  <a:srgbClr val="336600"/>
                </a:solidFill>
                <a:effectLst/>
                <a:latin typeface="Arial Unicode MS"/>
                <a:ea typeface="+mn-ea"/>
                <a:cs typeface="+mn-cs"/>
              </a:rPr>
              <a:t>Splice site detection</a:t>
            </a:r>
            <a:endParaRPr lang="en-US" dirty="0">
              <a:effectLst/>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0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00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00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xmlns="" id="{A8478D3B-EBD1-481C-9B26-31E413E87880}"/>
              </a:ext>
            </a:extLst>
          </p:cNvPr>
          <p:cNvSpPr>
            <a:spLocks noGrp="1" noChangeArrowheads="1"/>
          </p:cNvSpPr>
          <p:nvPr>
            <p:ph type="title"/>
          </p:nvPr>
        </p:nvSpPr>
        <p:spPr bwMode="auto">
          <a:xfrm>
            <a:off x="381000" y="457200"/>
            <a:ext cx="8229600" cy="80803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Consensus splice sites</a:t>
            </a:r>
          </a:p>
        </p:txBody>
      </p:sp>
      <p:pic>
        <p:nvPicPr>
          <p:cNvPr id="25603" name="Picture 3" descr="intronSeqLogo">
            <a:extLst>
              <a:ext uri="{FF2B5EF4-FFF2-40B4-BE49-F238E27FC236}">
                <a16:creationId xmlns:a16="http://schemas.microsoft.com/office/drawing/2014/main" xmlns="" id="{2D14F6D7-C441-4886-8206-1D43D15D8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43000"/>
            <a:ext cx="49530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5">
            <a:extLst>
              <a:ext uri="{FF2B5EF4-FFF2-40B4-BE49-F238E27FC236}">
                <a16:creationId xmlns:a16="http://schemas.microsoft.com/office/drawing/2014/main" xmlns="" id="{BAF7F3F6-7807-466A-8D2F-4A765C6AE255}"/>
              </a:ext>
            </a:extLst>
          </p:cNvPr>
          <p:cNvSpPr txBox="1">
            <a:spLocks noChangeArrowheads="1"/>
          </p:cNvSpPr>
          <p:nvPr/>
        </p:nvSpPr>
        <p:spPr bwMode="auto">
          <a:xfrm>
            <a:off x="523875" y="2895600"/>
            <a:ext cx="19494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800">
                <a:solidFill>
                  <a:schemeClr val="tx1"/>
                </a:solidFill>
                <a:latin typeface="Arial" panose="020B0604020202020204" pitchFamily="34" charset="0"/>
                <a:cs typeface="Arial" panose="020B0604020202020204" pitchFamily="34" charset="0"/>
              </a:rPr>
              <a:t>Donor: 7.9 bits</a:t>
            </a:r>
          </a:p>
          <a:p>
            <a:pPr eaLnBrk="1" hangingPunct="1"/>
            <a:r>
              <a:rPr lang="en-US" altLang="en-US" sz="1800">
                <a:solidFill>
                  <a:schemeClr val="tx1"/>
                </a:solidFill>
                <a:latin typeface="Arial" panose="020B0604020202020204" pitchFamily="34" charset="0"/>
                <a:cs typeface="Arial" panose="020B0604020202020204" pitchFamily="34" charset="0"/>
              </a:rPr>
              <a:t>Acceptor: 9.4 bits</a:t>
            </a:r>
          </a:p>
          <a:p>
            <a:pPr eaLnBrk="1" hangingPunct="1"/>
            <a:endParaRPr lang="en-US" altLang="en-US" sz="180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82B5D54D-3E8D-46B6-91BA-1274F17C683B}"/>
              </a:ext>
            </a:extLst>
          </p:cNvPr>
          <p:cNvSpPr>
            <a:spLocks noGrp="1" noChangeArrowheads="1"/>
          </p:cNvSpPr>
          <p:nvPr>
            <p:ph type="title"/>
          </p:nvPr>
        </p:nvSpPr>
        <p:spPr bwMode="auto">
          <a:xfrm>
            <a:off x="381000" y="457200"/>
            <a:ext cx="8229600" cy="80803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Splicing mechanism</a:t>
            </a:r>
          </a:p>
        </p:txBody>
      </p:sp>
      <p:pic>
        <p:nvPicPr>
          <p:cNvPr id="27651" name="Picture 3" descr="complexes[1]">
            <a:extLst>
              <a:ext uri="{FF2B5EF4-FFF2-40B4-BE49-F238E27FC236}">
                <a16:creationId xmlns:a16="http://schemas.microsoft.com/office/drawing/2014/main" xmlns="" id="{B73A5DE4-8D12-4C71-A56F-4DB3669070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219200"/>
            <a:ext cx="3787775"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a:extLst>
              <a:ext uri="{FF2B5EF4-FFF2-40B4-BE49-F238E27FC236}">
                <a16:creationId xmlns:a16="http://schemas.microsoft.com/office/drawing/2014/main" xmlns="" id="{3659460A-FA26-4B29-B610-48BB3791F097}"/>
              </a:ext>
            </a:extLst>
          </p:cNvPr>
          <p:cNvSpPr txBox="1">
            <a:spLocks noChangeArrowheads="1"/>
          </p:cNvSpPr>
          <p:nvPr/>
        </p:nvSpPr>
        <p:spPr bwMode="auto">
          <a:xfrm>
            <a:off x="4419600" y="6248400"/>
            <a:ext cx="295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800">
                <a:solidFill>
                  <a:schemeClr val="tx1"/>
                </a:solidFill>
                <a:latin typeface="Arial" panose="020B0604020202020204" pitchFamily="34" charset="0"/>
                <a:cs typeface="Arial" panose="020B0604020202020204" pitchFamily="34" charset="0"/>
              </a:rPr>
              <a:t>(http://genes.mit.edu/chris/)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2DBFF362-E346-4A98-B59A-F2F88A4B21CD}"/>
              </a:ext>
            </a:extLst>
          </p:cNvPr>
          <p:cNvSpPr>
            <a:spLocks noGrp="1" noChangeArrowheads="1"/>
          </p:cNvSpPr>
          <p:nvPr>
            <p:ph type="title"/>
          </p:nvPr>
        </p:nvSpPr>
        <p:spPr bwMode="auto">
          <a:xfrm>
            <a:off x="457200" y="457200"/>
            <a:ext cx="8229600" cy="107791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Splicing Mechanism</a:t>
            </a:r>
          </a:p>
        </p:txBody>
      </p:sp>
      <p:sp>
        <p:nvSpPr>
          <p:cNvPr id="28675" name="Rectangle 3">
            <a:extLst>
              <a:ext uri="{FF2B5EF4-FFF2-40B4-BE49-F238E27FC236}">
                <a16:creationId xmlns:a16="http://schemas.microsoft.com/office/drawing/2014/main" xmlns="" id="{9761697F-FBA9-4CEA-8AA3-4DCF4F953D6F}"/>
              </a:ext>
            </a:extLst>
          </p:cNvPr>
          <p:cNvSpPr>
            <a:spLocks noGrp="1" noChangeArrowheads="1"/>
          </p:cNvSpPr>
          <p:nvPr>
            <p:ph type="body" idx="1"/>
          </p:nvPr>
        </p:nvSpPr>
        <p:spPr bwMode="auto">
          <a:xfrm>
            <a:off x="457200" y="1600200"/>
            <a:ext cx="8229600" cy="452596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rPr>
              <a:t>Adenine recognition site marks intron</a:t>
            </a:r>
          </a:p>
          <a:p>
            <a:endParaRPr lang="en-US" altLang="en-US" sz="1600">
              <a:latin typeface="Arial" panose="020B0604020202020204" pitchFamily="34" charset="0"/>
            </a:endParaRPr>
          </a:p>
          <a:p>
            <a:r>
              <a:rPr lang="en-US" altLang="en-US">
                <a:latin typeface="Arial" panose="020B0604020202020204" pitchFamily="34" charset="0"/>
              </a:rPr>
              <a:t>snRNPs bind around adenine recognition site</a:t>
            </a:r>
          </a:p>
          <a:p>
            <a:endParaRPr lang="en-US" altLang="en-US" sz="1600">
              <a:latin typeface="Arial" panose="020B0604020202020204" pitchFamily="34" charset="0"/>
            </a:endParaRPr>
          </a:p>
          <a:p>
            <a:r>
              <a:rPr lang="en-US" altLang="en-US">
                <a:latin typeface="Arial" panose="020B0604020202020204" pitchFamily="34" charset="0"/>
              </a:rPr>
              <a:t>The </a:t>
            </a:r>
            <a:r>
              <a:rPr lang="en-US" altLang="en-US" i="1">
                <a:latin typeface="Arial" panose="020B0604020202020204" pitchFamily="34" charset="0"/>
              </a:rPr>
              <a:t>spliceosome</a:t>
            </a:r>
            <a:r>
              <a:rPr lang="en-US" altLang="en-US">
                <a:latin typeface="Arial" panose="020B0604020202020204" pitchFamily="34" charset="0"/>
              </a:rPr>
              <a:t> thus forms</a:t>
            </a:r>
            <a:endParaRPr lang="en-US" altLang="en-US" i="1">
              <a:latin typeface="Arial" panose="020B0604020202020204" pitchFamily="34" charset="0"/>
            </a:endParaRPr>
          </a:p>
          <a:p>
            <a:endParaRPr lang="en-US" altLang="en-US" sz="1800" i="1">
              <a:latin typeface="Arial" panose="020B0604020202020204" pitchFamily="34" charset="0"/>
            </a:endParaRPr>
          </a:p>
          <a:p>
            <a:r>
              <a:rPr lang="en-US" altLang="en-US">
                <a:latin typeface="Arial" panose="020B0604020202020204" pitchFamily="34" charset="0"/>
              </a:rPr>
              <a:t>Spliceosome excises introns in the mRNA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F5FE123B-064C-42FA-8006-6FAA3214E1A9}"/>
              </a:ext>
            </a:extLst>
          </p:cNvPr>
          <p:cNvSpPr>
            <a:spLocks noGrp="1" noChangeArrowheads="1"/>
          </p:cNvSpPr>
          <p:nvPr>
            <p:ph type="title"/>
          </p:nvPr>
        </p:nvSpPr>
        <p:spPr bwMode="auto">
          <a:xfrm>
            <a:off x="457200" y="457200"/>
            <a:ext cx="6553200" cy="86836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Activating the snRNPs</a:t>
            </a:r>
          </a:p>
        </p:txBody>
      </p:sp>
      <p:graphicFrame>
        <p:nvGraphicFramePr>
          <p:cNvPr id="29699" name="Object 3">
            <a:extLst>
              <a:ext uri="{FF2B5EF4-FFF2-40B4-BE49-F238E27FC236}">
                <a16:creationId xmlns:a16="http://schemas.microsoft.com/office/drawing/2014/main" xmlns="" id="{74508645-68FD-489D-A21F-3B3302994574}"/>
              </a:ext>
            </a:extLst>
          </p:cNvPr>
          <p:cNvGraphicFramePr>
            <a:graphicFrameLocks noGrp="1" noChangeAspect="1"/>
          </p:cNvGraphicFramePr>
          <p:nvPr>
            <p:ph idx="1"/>
          </p:nvPr>
        </p:nvGraphicFramePr>
        <p:xfrm>
          <a:off x="1524000" y="1447800"/>
          <a:ext cx="5943600" cy="4065588"/>
        </p:xfrm>
        <a:graphic>
          <a:graphicData uri="http://schemas.openxmlformats.org/presentationml/2006/ole">
            <mc:AlternateContent xmlns:mc="http://schemas.openxmlformats.org/markup-compatibility/2006">
              <mc:Choice xmlns:v="urn:schemas-microsoft-com:vml" Requires="v">
                <p:oleObj spid="_x0000_s29703" name="Bitmap Image" r:id="rId3" imgW="3467584" imgH="2371429" progId="Paint.Picture">
                  <p:embed/>
                </p:oleObj>
              </mc:Choice>
              <mc:Fallback>
                <p:oleObj name="Bitmap Image" r:id="rId3" imgW="3467584" imgH="2371429"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47800"/>
                        <a:ext cx="5943600" cy="406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Rectangle 4">
            <a:extLst>
              <a:ext uri="{FF2B5EF4-FFF2-40B4-BE49-F238E27FC236}">
                <a16:creationId xmlns:a16="http://schemas.microsoft.com/office/drawing/2014/main" xmlns="" id="{900C2883-2E55-4C3B-B34C-543CE40C73E9}"/>
              </a:ext>
            </a:extLst>
          </p:cNvPr>
          <p:cNvSpPr>
            <a:spLocks noChangeArrowheads="1"/>
          </p:cNvSpPr>
          <p:nvPr/>
        </p:nvSpPr>
        <p:spPr bwMode="auto">
          <a:xfrm>
            <a:off x="3505200" y="6243638"/>
            <a:ext cx="49561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800">
                <a:solidFill>
                  <a:schemeClr val="tx1"/>
                </a:solidFill>
                <a:latin typeface="Verdana" panose="020B0604030504040204" pitchFamily="34" charset="0"/>
              </a:rPr>
              <a:t>From lectures by Chris Burge (MIT)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DBA9E326-F078-47AB-9BF3-87D27A9D7367}"/>
              </a:ext>
            </a:extLst>
          </p:cNvPr>
          <p:cNvSpPr>
            <a:spLocks noGrp="1" noChangeArrowheads="1"/>
          </p:cNvSpPr>
          <p:nvPr>
            <p:ph type="title"/>
          </p:nvPr>
        </p:nvSpPr>
        <p:spPr bwMode="auto">
          <a:xfrm>
            <a:off x="381000" y="457200"/>
            <a:ext cx="66294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Spliceosome Facilitation</a:t>
            </a:r>
          </a:p>
        </p:txBody>
      </p:sp>
      <p:graphicFrame>
        <p:nvGraphicFramePr>
          <p:cNvPr id="30723" name="Object 3">
            <a:extLst>
              <a:ext uri="{FF2B5EF4-FFF2-40B4-BE49-F238E27FC236}">
                <a16:creationId xmlns:a16="http://schemas.microsoft.com/office/drawing/2014/main" xmlns="" id="{3EA95D2E-A044-40E0-B704-301AEEEB04F9}"/>
              </a:ext>
            </a:extLst>
          </p:cNvPr>
          <p:cNvGraphicFramePr>
            <a:graphicFrameLocks noGrp="1" noChangeAspect="1"/>
          </p:cNvGraphicFramePr>
          <p:nvPr>
            <p:ph sz="quarter" idx="3"/>
          </p:nvPr>
        </p:nvGraphicFramePr>
        <p:xfrm>
          <a:off x="1600200" y="1849438"/>
          <a:ext cx="6110288" cy="3276600"/>
        </p:xfrm>
        <a:graphic>
          <a:graphicData uri="http://schemas.openxmlformats.org/presentationml/2006/ole">
            <mc:AlternateContent xmlns:mc="http://schemas.openxmlformats.org/markup-compatibility/2006">
              <mc:Choice xmlns:v="urn:schemas-microsoft-com:vml" Requires="v">
                <p:oleObj spid="_x0000_s30727" name="Bitmap Image" r:id="rId3" imgW="2847619" imgH="1400000" progId="Paint.Picture">
                  <p:embed/>
                </p:oleObj>
              </mc:Choice>
              <mc:Fallback>
                <p:oleObj name="Bitmap Image" r:id="rId3" imgW="2847619" imgH="140000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849438"/>
                        <a:ext cx="611028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Rectangle 4">
            <a:extLst>
              <a:ext uri="{FF2B5EF4-FFF2-40B4-BE49-F238E27FC236}">
                <a16:creationId xmlns:a16="http://schemas.microsoft.com/office/drawing/2014/main" xmlns="" id="{780EE398-6D39-484A-A94C-BD1817B4856A}"/>
              </a:ext>
            </a:extLst>
          </p:cNvPr>
          <p:cNvSpPr>
            <a:spLocks noChangeArrowheads="1"/>
          </p:cNvSpPr>
          <p:nvPr/>
        </p:nvSpPr>
        <p:spPr bwMode="auto">
          <a:xfrm>
            <a:off x="3200400" y="6243638"/>
            <a:ext cx="799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800">
                <a:solidFill>
                  <a:schemeClr val="tx1"/>
                </a:solidFill>
                <a:latin typeface="Verdana" panose="020B0604030504040204" pitchFamily="34" charset="0"/>
              </a:rPr>
              <a:t>From lectures by Chris Burge (MIT)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21CAFEB8-D99E-41F4-8017-3895A5A6D7D0}"/>
              </a:ext>
            </a:extLst>
          </p:cNvPr>
          <p:cNvSpPr>
            <a:spLocks noGrp="1" noChangeArrowheads="1"/>
          </p:cNvSpPr>
          <p:nvPr>
            <p:ph type="title"/>
          </p:nvPr>
        </p:nvSpPr>
        <p:spPr bwMode="auto">
          <a:xfrm>
            <a:off x="609600" y="457200"/>
            <a:ext cx="4267200" cy="914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Intron Excision</a:t>
            </a:r>
          </a:p>
        </p:txBody>
      </p:sp>
      <p:graphicFrame>
        <p:nvGraphicFramePr>
          <p:cNvPr id="31747" name="Object 3">
            <a:extLst>
              <a:ext uri="{FF2B5EF4-FFF2-40B4-BE49-F238E27FC236}">
                <a16:creationId xmlns:a16="http://schemas.microsoft.com/office/drawing/2014/main" xmlns="" id="{ADBDC87F-7C01-438A-91E4-EFA12EB82EB0}"/>
              </a:ext>
            </a:extLst>
          </p:cNvPr>
          <p:cNvGraphicFramePr>
            <a:graphicFrameLocks noGrp="1" noChangeAspect="1"/>
          </p:cNvGraphicFramePr>
          <p:nvPr>
            <p:ph idx="1"/>
          </p:nvPr>
        </p:nvGraphicFramePr>
        <p:xfrm>
          <a:off x="1828800" y="1600200"/>
          <a:ext cx="5562600" cy="3554413"/>
        </p:xfrm>
        <a:graphic>
          <a:graphicData uri="http://schemas.openxmlformats.org/presentationml/2006/ole">
            <mc:AlternateContent xmlns:mc="http://schemas.openxmlformats.org/markup-compatibility/2006">
              <mc:Choice xmlns:v="urn:schemas-microsoft-com:vml" Requires="v">
                <p:oleObj spid="_x0000_s31751" name="Bitmap Image" r:id="rId3" imgW="2742857" imgH="1752381" progId="Paint.Picture">
                  <p:embed/>
                </p:oleObj>
              </mc:Choice>
              <mc:Fallback>
                <p:oleObj name="Bitmap Image" r:id="rId3" imgW="2742857" imgH="1752381"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600200"/>
                        <a:ext cx="5562600"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8" name="Rectangle 4">
            <a:extLst>
              <a:ext uri="{FF2B5EF4-FFF2-40B4-BE49-F238E27FC236}">
                <a16:creationId xmlns:a16="http://schemas.microsoft.com/office/drawing/2014/main" xmlns="" id="{70510ACE-9B7E-4D11-83A7-3EE946BC7943}"/>
              </a:ext>
            </a:extLst>
          </p:cNvPr>
          <p:cNvSpPr>
            <a:spLocks noChangeArrowheads="1"/>
          </p:cNvSpPr>
          <p:nvPr/>
        </p:nvSpPr>
        <p:spPr bwMode="auto">
          <a:xfrm>
            <a:off x="4419600" y="6243638"/>
            <a:ext cx="472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800">
                <a:solidFill>
                  <a:schemeClr val="tx1"/>
                </a:solidFill>
                <a:latin typeface="Verdana" panose="020B0604030504040204" pitchFamily="34" charset="0"/>
              </a:rPr>
              <a:t>From lectures by Chris Burge (MIT)</a:t>
            </a:r>
          </a:p>
          <a:p>
            <a:pPr eaLnBrk="1" hangingPunct="1"/>
            <a:endParaRPr lang="en-US" altLang="en-US" sz="1800">
              <a:solidFill>
                <a:schemeClr val="tx1"/>
              </a:solidFill>
              <a:latin typeface="Verdan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1B9279BE-EC2E-4A04-AA84-529711798D2A}"/>
              </a:ext>
            </a:extLst>
          </p:cNvPr>
          <p:cNvSpPr>
            <a:spLocks noGrp="1" noChangeArrowheads="1"/>
          </p:cNvSpPr>
          <p:nvPr>
            <p:ph type="title"/>
          </p:nvPr>
        </p:nvSpPr>
        <p:spPr bwMode="auto">
          <a:xfrm>
            <a:off x="381000" y="457200"/>
            <a:ext cx="56388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mRNA is now ready</a:t>
            </a:r>
          </a:p>
        </p:txBody>
      </p:sp>
      <p:graphicFrame>
        <p:nvGraphicFramePr>
          <p:cNvPr id="32771" name="Object 3">
            <a:extLst>
              <a:ext uri="{FF2B5EF4-FFF2-40B4-BE49-F238E27FC236}">
                <a16:creationId xmlns:a16="http://schemas.microsoft.com/office/drawing/2014/main" xmlns="" id="{299D21A7-3524-463B-BC99-C5822252F323}"/>
              </a:ext>
            </a:extLst>
          </p:cNvPr>
          <p:cNvGraphicFramePr>
            <a:graphicFrameLocks noGrp="1" noChangeAspect="1"/>
          </p:cNvGraphicFramePr>
          <p:nvPr>
            <p:ph idx="1"/>
          </p:nvPr>
        </p:nvGraphicFramePr>
        <p:xfrm>
          <a:off x="1295400" y="1524000"/>
          <a:ext cx="6248400" cy="3544888"/>
        </p:xfrm>
        <a:graphic>
          <a:graphicData uri="http://schemas.openxmlformats.org/presentationml/2006/ole">
            <mc:AlternateContent xmlns:mc="http://schemas.openxmlformats.org/markup-compatibility/2006">
              <mc:Choice xmlns:v="urn:schemas-microsoft-com:vml" Requires="v">
                <p:oleObj spid="_x0000_s32775" name="Bitmap Image" r:id="rId3" imgW="3457143" imgH="1961905" progId="Paint.Picture">
                  <p:embed/>
                </p:oleObj>
              </mc:Choice>
              <mc:Fallback>
                <p:oleObj name="Bitmap Image" r:id="rId3" imgW="3457143" imgH="196190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0"/>
                        <a:ext cx="62484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2" name="Rectangle 4">
            <a:extLst>
              <a:ext uri="{FF2B5EF4-FFF2-40B4-BE49-F238E27FC236}">
                <a16:creationId xmlns:a16="http://schemas.microsoft.com/office/drawing/2014/main" xmlns="" id="{8C09E79A-20A3-42A4-B92B-9F01162B1D0B}"/>
              </a:ext>
            </a:extLst>
          </p:cNvPr>
          <p:cNvSpPr>
            <a:spLocks noChangeArrowheads="1"/>
          </p:cNvSpPr>
          <p:nvPr/>
        </p:nvSpPr>
        <p:spPr bwMode="auto">
          <a:xfrm>
            <a:off x="4572000" y="6248400"/>
            <a:ext cx="43465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800">
                <a:solidFill>
                  <a:schemeClr val="tx1"/>
                </a:solidFill>
                <a:latin typeface="Verdana" panose="020B0604030504040204" pitchFamily="34" charset="0"/>
              </a:rPr>
              <a:t>From lectures by Chris Burge (MIT)</a:t>
            </a:r>
          </a:p>
          <a:p>
            <a:pPr eaLnBrk="1" hangingPunct="1"/>
            <a:endParaRPr lang="en-US" altLang="en-US" sz="1800">
              <a:solidFill>
                <a:schemeClr val="tx1"/>
              </a:solidFill>
              <a:latin typeface="Verdan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xmlns="" id="{FAAFAC5E-E6EE-452F-810E-D4E9F904D96C}"/>
              </a:ext>
            </a:extLst>
          </p:cNvPr>
          <p:cNvSpPr>
            <a:spLocks noGrp="1" noChangeArrowheads="1"/>
          </p:cNvSpPr>
          <p:nvPr>
            <p:ph type="body" idx="1"/>
          </p:nvPr>
        </p:nvSpPr>
        <p:spPr bwMode="auto">
          <a:xfrm>
            <a:off x="457200" y="1447800"/>
            <a:ext cx="8261350" cy="4456113"/>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z="2800">
                <a:latin typeface="Arial" panose="020B0604020202020204" pitchFamily="34" charset="0"/>
                <a:cs typeface="Times New Roman" panose="02020603050405020304" pitchFamily="18" charset="0"/>
              </a:rPr>
              <a:t> </a:t>
            </a:r>
            <a:r>
              <a:rPr lang="en-US" altLang="en-US" sz="2800" b="1" u="sng">
                <a:latin typeface="Arial" panose="020B0604020202020204" pitchFamily="34" charset="0"/>
                <a:cs typeface="Times New Roman" panose="02020603050405020304" pitchFamily="18" charset="0"/>
              </a:rPr>
              <a:t>Statistical</a:t>
            </a:r>
            <a:r>
              <a:rPr lang="en-US" altLang="en-US" sz="2800">
                <a:latin typeface="Arial" panose="020B0604020202020204" pitchFamily="34" charset="0"/>
                <a:cs typeface="Times New Roman" panose="02020603050405020304" pitchFamily="18" charset="0"/>
              </a:rPr>
              <a:t>: coding segments (exons) have typical sequences on either end and use different subwords than non-coding segments (introns). </a:t>
            </a:r>
            <a:br>
              <a:rPr lang="en-US" altLang="en-US" sz="2800">
                <a:latin typeface="Arial" panose="020B0604020202020204" pitchFamily="34" charset="0"/>
                <a:cs typeface="Times New Roman" panose="02020603050405020304" pitchFamily="18" charset="0"/>
              </a:rPr>
            </a:br>
            <a:endParaRPr lang="en-US" altLang="en-US" sz="2800">
              <a:latin typeface="Arial" panose="020B0604020202020204" pitchFamily="34" charset="0"/>
              <a:cs typeface="Times New Roman" panose="02020603050405020304" pitchFamily="18" charset="0"/>
            </a:endParaRPr>
          </a:p>
          <a:p>
            <a:pPr marL="0" indent="0"/>
            <a:r>
              <a:rPr lang="en-US" altLang="en-US" sz="2800">
                <a:latin typeface="Arial" panose="020B0604020202020204" pitchFamily="34" charset="0"/>
                <a:cs typeface="Times New Roman" panose="02020603050405020304" pitchFamily="18" charset="0"/>
              </a:rPr>
              <a:t> </a:t>
            </a:r>
            <a:r>
              <a:rPr lang="en-US" altLang="en-US" sz="2800" b="1" u="sng">
                <a:latin typeface="Arial" panose="020B0604020202020204" pitchFamily="34" charset="0"/>
                <a:cs typeface="Times New Roman" panose="02020603050405020304" pitchFamily="18" charset="0"/>
              </a:rPr>
              <a:t>Similarity-based</a:t>
            </a:r>
            <a:r>
              <a:rPr lang="en-US" altLang="en-US" sz="2800">
                <a:latin typeface="Arial" panose="020B0604020202020204" pitchFamily="34" charset="0"/>
                <a:cs typeface="Times New Roman" panose="02020603050405020304" pitchFamily="18" charset="0"/>
              </a:rPr>
              <a:t>: many human genes are similar to genes in mice, chicken, or even bacteria. Therefore, already known mouse, chicken, and bacterial genes may help to find human genes.</a:t>
            </a:r>
            <a:endParaRPr lang="en-US" altLang="en-US" sz="2800">
              <a:latin typeface="Arial" panose="020B0604020202020204" pitchFamily="34" charset="0"/>
            </a:endParaRPr>
          </a:p>
        </p:txBody>
      </p:sp>
      <p:sp>
        <p:nvSpPr>
          <p:cNvPr id="33795" name="Rectangle 40">
            <a:extLst>
              <a:ext uri="{FF2B5EF4-FFF2-40B4-BE49-F238E27FC236}">
                <a16:creationId xmlns:a16="http://schemas.microsoft.com/office/drawing/2014/main" xmlns="" id="{751E89B2-31AE-41EA-94EC-37823886296B}"/>
              </a:ext>
            </a:extLst>
          </p:cNvPr>
          <p:cNvSpPr>
            <a:spLocks noChangeArrowheads="1"/>
          </p:cNvSpPr>
          <p:nvPr/>
        </p:nvSpPr>
        <p:spPr bwMode="auto">
          <a:xfrm>
            <a:off x="6934200" y="6243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endParaRPr lang="en-US" altLang="en-US" sz="1800">
              <a:solidFill>
                <a:schemeClr val="tx1"/>
              </a:solidFill>
              <a:latin typeface="Verdana" panose="020B0604030504040204" pitchFamily="34" charset="0"/>
            </a:endParaRPr>
          </a:p>
        </p:txBody>
      </p:sp>
      <p:graphicFrame>
        <p:nvGraphicFramePr>
          <p:cNvPr id="2" name="Object 41">
            <a:extLst>
              <a:ext uri="{FF2B5EF4-FFF2-40B4-BE49-F238E27FC236}">
                <a16:creationId xmlns:a16="http://schemas.microsoft.com/office/drawing/2014/main" xmlns="" id="{23C5E072-808E-4A4F-9710-EFDD1DFAE5AC}"/>
              </a:ext>
            </a:extLst>
          </p:cNvPr>
          <p:cNvGraphicFramePr>
            <a:graphicFrameLocks noChangeAspect="1"/>
          </p:cNvGraphicFramePr>
          <p:nvPr/>
        </p:nvGraphicFramePr>
        <p:xfrm>
          <a:off x="1574800" y="1446213"/>
          <a:ext cx="5994400" cy="3965575"/>
        </p:xfrm>
        <a:graphic>
          <a:graphicData uri="http://schemas.openxmlformats.org/drawingml/2006/chart">
            <c:chart xmlns:c="http://schemas.openxmlformats.org/drawingml/2006/chart" xmlns:r="http://schemas.openxmlformats.org/officeDocument/2006/relationships" r:id="rId2"/>
          </a:graphicData>
        </a:graphic>
      </p:graphicFrame>
      <p:sp>
        <p:nvSpPr>
          <p:cNvPr id="33797" name="Rectangle 42">
            <a:extLst>
              <a:ext uri="{FF2B5EF4-FFF2-40B4-BE49-F238E27FC236}">
                <a16:creationId xmlns:a16="http://schemas.microsoft.com/office/drawing/2014/main" xmlns="" id="{25DA6A5B-518C-485B-B4A8-4CCB875D09F9}"/>
              </a:ext>
            </a:extLst>
          </p:cNvPr>
          <p:cNvSpPr>
            <a:spLocks noGrp="1" noChangeArrowheads="1"/>
          </p:cNvSpPr>
          <p:nvPr>
            <p:ph type="title"/>
          </p:nvPr>
        </p:nvSpPr>
        <p:spPr bwMode="auto">
          <a:xfrm>
            <a:off x="228600" y="381000"/>
            <a:ext cx="8305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200"/>
              <a:t>Two Approaches to Gene Prediction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4B383DCF-D68A-44D2-9961-73BE58114480}"/>
              </a:ext>
            </a:extLst>
          </p:cNvPr>
          <p:cNvSpPr>
            <a:spLocks noGrp="1" noChangeArrowheads="1"/>
          </p:cNvSpPr>
          <p:nvPr>
            <p:ph type="body" idx="1"/>
          </p:nvPr>
        </p:nvSpPr>
        <p:spPr bwMode="auto">
          <a:xfrm>
            <a:off x="381000" y="1600200"/>
            <a:ext cx="8229600" cy="39211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u="sng">
                <a:latin typeface="Arial" panose="020B0604020202020204" pitchFamily="34" charset="0"/>
              </a:rPr>
              <a:t>Gene</a:t>
            </a:r>
            <a:r>
              <a:rPr lang="en-US" altLang="en-US">
                <a:latin typeface="Arial" panose="020B0604020202020204" pitchFamily="34" charset="0"/>
              </a:rPr>
              <a:t>: A sequence of nucleotides coding for some protein (or RNA)</a:t>
            </a:r>
          </a:p>
          <a:p>
            <a:endParaRPr lang="en-US" altLang="en-US">
              <a:latin typeface="Arial" panose="020B0604020202020204" pitchFamily="34" charset="0"/>
            </a:endParaRPr>
          </a:p>
          <a:p>
            <a:r>
              <a:rPr lang="en-US" altLang="en-US" u="sng">
                <a:latin typeface="Arial" panose="020B0604020202020204" pitchFamily="34" charset="0"/>
              </a:rPr>
              <a:t>Gene Prediction Problem</a:t>
            </a:r>
            <a:r>
              <a:rPr lang="en-US" altLang="en-US">
                <a:latin typeface="Arial" panose="020B0604020202020204" pitchFamily="34" charset="0"/>
              </a:rPr>
              <a:t>: Determine the beginning and ending positions of genes in a genome</a:t>
            </a:r>
          </a:p>
          <a:p>
            <a:endParaRPr lang="en-US" altLang="en-US">
              <a:latin typeface="Arial" panose="020B0604020202020204" pitchFamily="34" charset="0"/>
            </a:endParaRPr>
          </a:p>
        </p:txBody>
      </p:sp>
      <p:sp>
        <p:nvSpPr>
          <p:cNvPr id="5123" name="Rectangle 3">
            <a:extLst>
              <a:ext uri="{FF2B5EF4-FFF2-40B4-BE49-F238E27FC236}">
                <a16:creationId xmlns:a16="http://schemas.microsoft.com/office/drawing/2014/main" xmlns="" id="{57F31065-7E04-4079-8A69-96B6A431ED79}"/>
              </a:ext>
            </a:extLst>
          </p:cNvPr>
          <p:cNvSpPr>
            <a:spLocks noGrp="1" noChangeArrowheads="1"/>
          </p:cNvSpPr>
          <p:nvPr>
            <p:ph type="title"/>
          </p:nvPr>
        </p:nvSpPr>
        <p:spPr bwMode="auto">
          <a:xfrm>
            <a:off x="381000" y="533400"/>
            <a:ext cx="8763000" cy="884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US" altLang="en-US" sz="3400" dirty="0">
                <a:latin typeface="Arial Unicode MS" pitchFamily="34" charset="-128"/>
              </a:rPr>
              <a:t>Gene Prediction: Computational Challenge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xmlns="" id="{31EF5C3A-6E98-4C87-AFF3-E1DCFFD137FB}"/>
              </a:ext>
            </a:extLst>
          </p:cNvPr>
          <p:cNvSpPr>
            <a:spLocks noGrp="1" noChangeArrowheads="1"/>
          </p:cNvSpPr>
          <p:nvPr>
            <p:ph type="body" idx="1"/>
          </p:nvPr>
        </p:nvSpPr>
        <p:spPr bwMode="auto">
          <a:xfrm>
            <a:off x="457200" y="1600200"/>
            <a:ext cx="82296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pPr>
            <a:r>
              <a:rPr lang="en-US" altLang="en-US" sz="2400">
                <a:latin typeface="Arial" panose="020B0604020202020204" pitchFamily="34" charset="0"/>
              </a:rPr>
              <a:t>Newspaper written in unknown language</a:t>
            </a:r>
          </a:p>
          <a:p>
            <a:pPr lvl="1">
              <a:lnSpc>
                <a:spcPct val="90000"/>
              </a:lnSpc>
            </a:pPr>
            <a:r>
              <a:rPr lang="en-US" altLang="en-US" sz="2400">
                <a:latin typeface="Arial" panose="020B0604020202020204" pitchFamily="34" charset="0"/>
              </a:rPr>
              <a:t>Certain pages contain encoded message, say 99 letters on page 7, 30 on page 12 and 63 on page 15. </a:t>
            </a:r>
          </a:p>
          <a:p>
            <a:pPr lvl="1">
              <a:lnSpc>
                <a:spcPct val="90000"/>
              </a:lnSpc>
            </a:pPr>
            <a:endParaRPr lang="en-US" altLang="en-US" sz="2400">
              <a:latin typeface="Arial" panose="020B0604020202020204" pitchFamily="34" charset="0"/>
            </a:endParaRPr>
          </a:p>
          <a:p>
            <a:pPr>
              <a:lnSpc>
                <a:spcPct val="90000"/>
              </a:lnSpc>
            </a:pPr>
            <a:r>
              <a:rPr lang="en-US" altLang="en-US" sz="2400">
                <a:latin typeface="Arial" panose="020B0604020202020204" pitchFamily="34" charset="0"/>
              </a:rPr>
              <a:t>How do you recognize the message?  You could probably distinguish between ads and other stories   (ads contain the “$” sign often)</a:t>
            </a:r>
          </a:p>
          <a:p>
            <a:pPr>
              <a:lnSpc>
                <a:spcPct val="90000"/>
              </a:lnSpc>
              <a:buFontTx/>
              <a:buNone/>
            </a:pPr>
            <a:endParaRPr lang="en-US" altLang="en-US" sz="2400">
              <a:latin typeface="Arial" panose="020B0604020202020204" pitchFamily="34" charset="0"/>
            </a:endParaRPr>
          </a:p>
          <a:p>
            <a:pPr>
              <a:lnSpc>
                <a:spcPct val="90000"/>
              </a:lnSpc>
            </a:pPr>
            <a:r>
              <a:rPr lang="en-US" altLang="en-US" sz="2400">
                <a:latin typeface="Arial" panose="020B0604020202020204" pitchFamily="34" charset="0"/>
              </a:rPr>
              <a:t>Statistics-based approach to Gene Prediction tries to make similar distinctions between exons and introns. </a:t>
            </a:r>
          </a:p>
          <a:p>
            <a:pPr>
              <a:lnSpc>
                <a:spcPct val="90000"/>
              </a:lnSpc>
            </a:pPr>
            <a:endParaRPr lang="en-US" altLang="en-US" sz="2400">
              <a:latin typeface="Arial" panose="020B0604020202020204" pitchFamily="34" charset="0"/>
            </a:endParaRPr>
          </a:p>
          <a:p>
            <a:pPr>
              <a:lnSpc>
                <a:spcPct val="90000"/>
              </a:lnSpc>
            </a:pPr>
            <a:endParaRPr lang="en-US" altLang="en-US" sz="2400"/>
          </a:p>
        </p:txBody>
      </p:sp>
      <p:sp>
        <p:nvSpPr>
          <p:cNvPr id="34819" name="Rectangle 6">
            <a:extLst>
              <a:ext uri="{FF2B5EF4-FFF2-40B4-BE49-F238E27FC236}">
                <a16:creationId xmlns:a16="http://schemas.microsoft.com/office/drawing/2014/main" xmlns="" id="{8FB8AD69-CA82-40A9-ADBD-45B8E45C955C}"/>
              </a:ext>
            </a:extLst>
          </p:cNvPr>
          <p:cNvSpPr>
            <a:spLocks noGrp="1" noChangeArrowheads="1"/>
          </p:cNvSpPr>
          <p:nvPr>
            <p:ph type="title"/>
          </p:nvPr>
        </p:nvSpPr>
        <p:spPr bwMode="auto">
          <a:xfrm>
            <a:off x="152400" y="381000"/>
            <a:ext cx="6781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a:latin typeface="Arial Unicode MS" pitchFamily="34" charset="-128"/>
              </a:rPr>
              <a:t>Gene Prediction Analogy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xmlns="" id="{A6F410B6-81E4-4717-9943-C926BFB5A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056063"/>
            <a:ext cx="47244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a:extLst>
              <a:ext uri="{FF2B5EF4-FFF2-40B4-BE49-F238E27FC236}">
                <a16:creationId xmlns:a16="http://schemas.microsoft.com/office/drawing/2014/main" xmlns="" id="{B0249686-B515-4068-B194-CF2A7F1DB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9200"/>
            <a:ext cx="47244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a:extLst>
              <a:ext uri="{FF2B5EF4-FFF2-40B4-BE49-F238E27FC236}">
                <a16:creationId xmlns:a16="http://schemas.microsoft.com/office/drawing/2014/main" xmlns="" id="{0675E0A1-BD76-4DE7-9EA2-B06313F61E5A}"/>
              </a:ext>
            </a:extLst>
          </p:cNvPr>
          <p:cNvSpPr txBox="1">
            <a:spLocks noChangeArrowheads="1"/>
          </p:cNvSpPr>
          <p:nvPr/>
        </p:nvSpPr>
        <p:spPr bwMode="auto">
          <a:xfrm>
            <a:off x="304800" y="2832100"/>
            <a:ext cx="8534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spcBef>
                <a:spcPct val="50000"/>
              </a:spcBef>
            </a:pPr>
            <a:r>
              <a:rPr lang="en-US" altLang="en-US" sz="2400">
                <a:solidFill>
                  <a:schemeClr val="tx1"/>
                </a:solidFill>
                <a:latin typeface="Arial" panose="020B0604020202020204" pitchFamily="34" charset="0"/>
              </a:rPr>
              <a:t>Noting the differing frequencies of symbols (e.g. ‘%’, ‘.’, ‘-’) and numerical symbols, could you distinguish between a story and a stock report in a foreign (Serbian?) newspaper?</a:t>
            </a:r>
            <a:r>
              <a:rPr lang="en-US" altLang="en-US" sz="2400">
                <a:solidFill>
                  <a:schemeClr val="tx1"/>
                </a:solidFill>
                <a:latin typeface="Verdana" panose="020B0604030504040204" pitchFamily="34" charset="0"/>
              </a:rPr>
              <a:t> </a:t>
            </a:r>
          </a:p>
        </p:txBody>
      </p:sp>
      <p:sp>
        <p:nvSpPr>
          <p:cNvPr id="2" name="Title 1">
            <a:extLst>
              <a:ext uri="{FF2B5EF4-FFF2-40B4-BE49-F238E27FC236}">
                <a16:creationId xmlns:a16="http://schemas.microsoft.com/office/drawing/2014/main" xmlns="" id="{3D3F6E4C-E4B2-4228-AC74-C9DAE95D7736}"/>
              </a:ext>
            </a:extLst>
          </p:cNvPr>
          <p:cNvSpPr>
            <a:spLocks noGrp="1"/>
          </p:cNvSpPr>
          <p:nvPr>
            <p:ph type="title" idx="4294967295"/>
          </p:nvPr>
        </p:nvSpPr>
        <p:spPr>
          <a:xfrm>
            <a:off x="628650" y="480218"/>
            <a:ext cx="7886700" cy="1325563"/>
          </a:xfrm>
          <a:prstGeom prst="rect">
            <a:avLst/>
          </a:prstGeom>
        </p:spPr>
        <p:txBody>
          <a:bodyPr/>
          <a:lstStyle/>
          <a:p>
            <a:pPr rtl="0" eaLnBrk="1" fontAlgn="base" hangingPunct="1"/>
            <a:r>
              <a:rPr lang="en-US" sz="2400" kern="1200" dirty="0">
                <a:solidFill>
                  <a:srgbClr val="336600"/>
                </a:solidFill>
                <a:effectLst/>
                <a:latin typeface="Arial Unicode MS"/>
                <a:ea typeface="+mn-ea"/>
                <a:cs typeface="+mn-cs"/>
              </a:rPr>
              <a:t>Statistical Approach: Metaphor in Unknown Language</a:t>
            </a:r>
            <a:r>
              <a:rPr lang="en-US" sz="1800" kern="1200" dirty="0">
                <a:solidFill>
                  <a:srgbClr val="000000"/>
                </a:solidFill>
                <a:effectLst/>
                <a:latin typeface="Arial Unicode MS"/>
                <a:ea typeface="+mn-ea"/>
                <a:cs typeface="+mn-cs"/>
              </a:rPr>
              <a:t> </a:t>
            </a:r>
            <a:endParaRPr lang="en-US" dirty="0">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xmlns="" id="{AD1C525E-5F51-4653-AA57-4872CA681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4697413"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xmlns="" id="{A902BA76-51AD-4D80-B618-E8210BE71E49}"/>
              </a:ext>
            </a:extLst>
          </p:cNvPr>
          <p:cNvSpPr txBox="1">
            <a:spLocks noChangeArrowheads="1"/>
          </p:cNvSpPr>
          <p:nvPr/>
        </p:nvSpPr>
        <p:spPr bwMode="auto">
          <a:xfrm>
            <a:off x="292100" y="3021013"/>
            <a:ext cx="8534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spcBef>
                <a:spcPct val="50000"/>
              </a:spcBef>
            </a:pPr>
            <a:r>
              <a:rPr lang="en-US" altLang="en-US" sz="2400">
                <a:solidFill>
                  <a:schemeClr val="tx1"/>
                </a:solidFill>
                <a:latin typeface="Arial" panose="020B0604020202020204" pitchFamily="34" charset="0"/>
              </a:rPr>
              <a:t>If you could compare the day’s news in English, side-by-side to the same news in a foreign language, some similarities may become apparent</a:t>
            </a:r>
          </a:p>
        </p:txBody>
      </p:sp>
      <p:pic>
        <p:nvPicPr>
          <p:cNvPr id="36868" name="Picture 4">
            <a:extLst>
              <a:ext uri="{FF2B5EF4-FFF2-40B4-BE49-F238E27FC236}">
                <a16:creationId xmlns:a16="http://schemas.microsoft.com/office/drawing/2014/main" xmlns="" id="{46C5AF11-7317-4EEB-9A6E-C38A15C5A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4697413"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CD4B6E28-B208-4AE5-B7E4-C30D0B0FB806}"/>
              </a:ext>
            </a:extLst>
          </p:cNvPr>
          <p:cNvSpPr>
            <a:spLocks noGrp="1"/>
          </p:cNvSpPr>
          <p:nvPr>
            <p:ph type="title" idx="4294967295"/>
          </p:nvPr>
        </p:nvSpPr>
        <p:spPr>
          <a:xfrm>
            <a:off x="628650" y="365125"/>
            <a:ext cx="7886700" cy="1325563"/>
          </a:xfrm>
          <a:prstGeom prst="rect">
            <a:avLst/>
          </a:prstGeom>
        </p:spPr>
        <p:txBody>
          <a:bodyPr/>
          <a:lstStyle/>
          <a:p>
            <a:pPr rtl="0" eaLnBrk="1" fontAlgn="base" hangingPunct="1"/>
            <a:r>
              <a:rPr lang="en-US" sz="2400" kern="1200" dirty="0">
                <a:solidFill>
                  <a:srgbClr val="336600"/>
                </a:solidFill>
                <a:effectLst/>
                <a:latin typeface="Arial Unicode MS"/>
                <a:ea typeface="+mn-ea"/>
                <a:cs typeface="+mn-cs"/>
              </a:rPr>
              <a:t>Similarity-Based Approach: Metaphor in Different Languages</a:t>
            </a:r>
            <a:endParaRPr lang="en-US" dirty="0">
              <a:effectLst/>
            </a:endParaRP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xmlns="" id="{153A0CE9-9B83-4133-9A09-077B95C58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42052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5">
            <a:extLst>
              <a:ext uri="{FF2B5EF4-FFF2-40B4-BE49-F238E27FC236}">
                <a16:creationId xmlns:a16="http://schemas.microsoft.com/office/drawing/2014/main" xmlns="" id="{14DE3B38-3A46-44BB-81FE-8F0117459F02}"/>
              </a:ext>
            </a:extLst>
          </p:cNvPr>
          <p:cNvSpPr>
            <a:spLocks noChangeArrowheads="1"/>
          </p:cNvSpPr>
          <p:nvPr/>
        </p:nvSpPr>
        <p:spPr bwMode="auto">
          <a:xfrm>
            <a:off x="5029200" y="1295400"/>
            <a:ext cx="3886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lnSpc>
                <a:spcPct val="90000"/>
              </a:lnSpc>
            </a:pPr>
            <a:r>
              <a:rPr lang="en-US" altLang="en-US" sz="3200">
                <a:solidFill>
                  <a:schemeClr val="tx1"/>
                </a:solidFill>
                <a:latin typeface="Arial" panose="020B0604020202020204" pitchFamily="34" charset="0"/>
              </a:rPr>
              <a:t>UAA, UAG and UGA correspond to 3 stop codons that (together with start codon AUG) delineate Open Reading Frames (or </a:t>
            </a:r>
            <a:r>
              <a:rPr lang="en-US" altLang="en-US" sz="3200">
                <a:solidFill>
                  <a:srgbClr val="66FF66"/>
                </a:solidFill>
                <a:latin typeface="Arial" panose="020B0604020202020204" pitchFamily="34" charset="0"/>
              </a:rPr>
              <a:t>ORFs</a:t>
            </a:r>
            <a:r>
              <a:rPr lang="en-US" altLang="en-US" sz="3200">
                <a:solidFill>
                  <a:schemeClr val="tx1"/>
                </a:solidFill>
                <a:latin typeface="Arial" panose="020B0604020202020204" pitchFamily="34" charset="0"/>
              </a:rPr>
              <a:t>)</a:t>
            </a:r>
          </a:p>
        </p:txBody>
      </p:sp>
      <p:sp>
        <p:nvSpPr>
          <p:cNvPr id="2" name="Title 1">
            <a:extLst>
              <a:ext uri="{FF2B5EF4-FFF2-40B4-BE49-F238E27FC236}">
                <a16:creationId xmlns:a16="http://schemas.microsoft.com/office/drawing/2014/main" xmlns="" id="{D4918929-E22C-48B5-987A-88EBB0936D53}"/>
              </a:ext>
            </a:extLst>
          </p:cNvPr>
          <p:cNvSpPr>
            <a:spLocks noGrp="1"/>
          </p:cNvSpPr>
          <p:nvPr>
            <p:ph type="title" idx="4294967295"/>
          </p:nvPr>
        </p:nvSpPr>
        <p:spPr>
          <a:xfrm>
            <a:off x="628650" y="365125"/>
            <a:ext cx="7886700" cy="1325563"/>
          </a:xfrm>
          <a:prstGeom prst="rect">
            <a:avLst/>
          </a:prstGeom>
        </p:spPr>
        <p:txBody>
          <a:bodyPr/>
          <a:lstStyle/>
          <a:p>
            <a:pPr rtl="0" eaLnBrk="1" fontAlgn="base" hangingPunct="1"/>
            <a:r>
              <a:rPr lang="en-US" sz="3600" kern="1200" dirty="0">
                <a:solidFill>
                  <a:srgbClr val="336600"/>
                </a:solidFill>
                <a:effectLst/>
                <a:latin typeface="Arial Unicode MS"/>
                <a:ea typeface="+mn-ea"/>
                <a:cs typeface="+mn-cs"/>
              </a:rPr>
              <a:t>Genetic Code and Stop Codons</a:t>
            </a:r>
            <a:endParaRPr lang="en-US" dirty="0">
              <a:effectLst/>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xmlns="" id="{D8BAC2B3-9C37-4680-A436-F08D15655706}"/>
              </a:ext>
            </a:extLst>
          </p:cNvPr>
          <p:cNvSpPr>
            <a:spLocks noGrp="1" noChangeArrowheads="1"/>
          </p:cNvSpPr>
          <p:nvPr>
            <p:ph type="body" idx="1"/>
          </p:nvPr>
        </p:nvSpPr>
        <p:spPr bwMode="auto">
          <a:xfrm>
            <a:off x="685800" y="1524000"/>
            <a:ext cx="7772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Detect potential coding regions by looking at </a:t>
            </a:r>
            <a:r>
              <a:rPr lang="en-US" altLang="en-US" sz="2000" b="1"/>
              <a:t>ORFs</a:t>
            </a:r>
          </a:p>
          <a:p>
            <a:pPr lvl="1"/>
            <a:r>
              <a:rPr lang="en-US" altLang="en-US" sz="2000"/>
              <a:t>A (</a:t>
            </a:r>
            <a:r>
              <a:rPr lang="en-US" altLang="en-US" sz="2000" b="1"/>
              <a:t>prokaryotic</a:t>
            </a:r>
            <a:r>
              <a:rPr lang="en-US" altLang="en-US" sz="2000"/>
              <a:t>) genomic sequence of length </a:t>
            </a:r>
            <a:r>
              <a:rPr lang="en-US" altLang="en-US" sz="2000" i="1"/>
              <a:t>n</a:t>
            </a:r>
            <a:r>
              <a:rPr lang="en-US" altLang="en-US" sz="2000"/>
              <a:t> is comprised of (</a:t>
            </a:r>
            <a:r>
              <a:rPr lang="en-US" altLang="en-US" sz="2000" i="1"/>
              <a:t>n</a:t>
            </a:r>
            <a:r>
              <a:rPr lang="en-US" altLang="en-US" sz="2000"/>
              <a:t>/3) codons</a:t>
            </a:r>
          </a:p>
          <a:p>
            <a:pPr lvl="1"/>
            <a:r>
              <a:rPr lang="en-US" altLang="en-US" sz="2000"/>
              <a:t>Stop codons break genome into segments between consecutive Stop codons</a:t>
            </a:r>
          </a:p>
          <a:p>
            <a:pPr lvl="1"/>
            <a:r>
              <a:rPr lang="en-US" altLang="en-US" sz="2000"/>
              <a:t>The subsegments of these that start from the start codon (ATG) are ORFs</a:t>
            </a:r>
          </a:p>
          <a:p>
            <a:pPr lvl="2"/>
            <a:r>
              <a:rPr lang="en-US" altLang="en-US" sz="2000">
                <a:latin typeface="Arial Unicode MS" pitchFamily="34" charset="-128"/>
                <a:ea typeface="Arial Unicode MS" pitchFamily="34" charset="-128"/>
              </a:rPr>
              <a:t>ORFs in different frames may overlap</a:t>
            </a:r>
            <a:endParaRPr lang="en-US" altLang="en-US" sz="2000" u="sng">
              <a:latin typeface="Arial Unicode MS" pitchFamily="34" charset="-128"/>
              <a:ea typeface="Arial Unicode MS" pitchFamily="34" charset="-128"/>
            </a:endParaRPr>
          </a:p>
        </p:txBody>
      </p:sp>
      <p:sp>
        <p:nvSpPr>
          <p:cNvPr id="38915" name="Rectangle 5">
            <a:extLst>
              <a:ext uri="{FF2B5EF4-FFF2-40B4-BE49-F238E27FC236}">
                <a16:creationId xmlns:a16="http://schemas.microsoft.com/office/drawing/2014/main" xmlns="" id="{A7E1A852-1C79-4BB0-8C9D-15501767A36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graphicFrame>
        <p:nvGraphicFramePr>
          <p:cNvPr id="38916" name="Object 4">
            <a:extLst>
              <a:ext uri="{FF2B5EF4-FFF2-40B4-BE49-F238E27FC236}">
                <a16:creationId xmlns:a16="http://schemas.microsoft.com/office/drawing/2014/main" xmlns="" id="{8636CC04-807C-40D0-9103-A20E8C305690}"/>
              </a:ext>
            </a:extLst>
          </p:cNvPr>
          <p:cNvGraphicFramePr>
            <a:graphicFrameLocks noChangeAspect="1"/>
          </p:cNvGraphicFramePr>
          <p:nvPr/>
        </p:nvGraphicFramePr>
        <p:xfrm>
          <a:off x="0" y="0"/>
          <a:ext cx="152400" cy="390525"/>
        </p:xfrm>
        <a:graphic>
          <a:graphicData uri="http://schemas.openxmlformats.org/presentationml/2006/ole">
            <mc:AlternateContent xmlns:mc="http://schemas.openxmlformats.org/markup-compatibility/2006">
              <mc:Choice xmlns:v="urn:schemas-microsoft-com:vml" Requires="v">
                <p:oleObj spid="_x0000_s38946" name="Equation" r:id="rId3" imgW="152334" imgH="393529" progId="Equation.3">
                  <p:embed/>
                </p:oleObj>
              </mc:Choice>
              <mc:Fallback>
                <p:oleObj name="Equation" r:id="rId3" imgW="152334"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7" name="Rectangle 7">
            <a:extLst>
              <a:ext uri="{FF2B5EF4-FFF2-40B4-BE49-F238E27FC236}">
                <a16:creationId xmlns:a16="http://schemas.microsoft.com/office/drawing/2014/main" xmlns="" id="{0ABF984F-393B-4BB7-A683-B37FA70038D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graphicFrame>
        <p:nvGraphicFramePr>
          <p:cNvPr id="38918" name="Object 6">
            <a:extLst>
              <a:ext uri="{FF2B5EF4-FFF2-40B4-BE49-F238E27FC236}">
                <a16:creationId xmlns:a16="http://schemas.microsoft.com/office/drawing/2014/main" xmlns="" id="{D7E63196-D648-4A56-8B89-5CB36D496CC5}"/>
              </a:ext>
            </a:extLst>
          </p:cNvPr>
          <p:cNvGraphicFramePr>
            <a:graphicFrameLocks noChangeAspect="1"/>
          </p:cNvGraphicFramePr>
          <p:nvPr/>
        </p:nvGraphicFramePr>
        <p:xfrm>
          <a:off x="0" y="0"/>
          <a:ext cx="152400" cy="390525"/>
        </p:xfrm>
        <a:graphic>
          <a:graphicData uri="http://schemas.openxmlformats.org/presentationml/2006/ole">
            <mc:AlternateContent xmlns:mc="http://schemas.openxmlformats.org/markup-compatibility/2006">
              <mc:Choice xmlns:v="urn:schemas-microsoft-com:vml" Requires="v">
                <p:oleObj spid="_x0000_s38947" name="Equation" r:id="rId5" imgW="152334" imgH="393529" progId="Equation.3">
                  <p:embed/>
                </p:oleObj>
              </mc:Choice>
              <mc:Fallback>
                <p:oleObj name="Equation" r:id="rId5" imgW="152334" imgH="393529"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Rectangle 9">
            <a:extLst>
              <a:ext uri="{FF2B5EF4-FFF2-40B4-BE49-F238E27FC236}">
                <a16:creationId xmlns:a16="http://schemas.microsoft.com/office/drawing/2014/main" xmlns="" id="{BE6D9662-AAC5-4932-81AC-97CB26726EC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graphicFrame>
        <p:nvGraphicFramePr>
          <p:cNvPr id="38920" name="Object 8">
            <a:extLst>
              <a:ext uri="{FF2B5EF4-FFF2-40B4-BE49-F238E27FC236}">
                <a16:creationId xmlns:a16="http://schemas.microsoft.com/office/drawing/2014/main" xmlns="" id="{A77F69B6-CFDC-4279-8753-635894DEF97A}"/>
              </a:ext>
            </a:extLst>
          </p:cNvPr>
          <p:cNvGraphicFramePr>
            <a:graphicFrameLocks noChangeAspect="1"/>
          </p:cNvGraphicFramePr>
          <p:nvPr/>
        </p:nvGraphicFramePr>
        <p:xfrm>
          <a:off x="0" y="0"/>
          <a:ext cx="152400" cy="390525"/>
        </p:xfrm>
        <a:graphic>
          <a:graphicData uri="http://schemas.openxmlformats.org/presentationml/2006/ole">
            <mc:AlternateContent xmlns:mc="http://schemas.openxmlformats.org/markup-compatibility/2006">
              <mc:Choice xmlns:v="urn:schemas-microsoft-com:vml" Requires="v">
                <p:oleObj spid="_x0000_s38948" name="Equation" r:id="rId6" imgW="152334" imgH="393529" progId="Equation.3">
                  <p:embed/>
                </p:oleObj>
              </mc:Choice>
              <mc:Fallback>
                <p:oleObj name="Equation" r:id="rId6" imgW="152334" imgH="393529"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1" name="Line 46">
            <a:extLst>
              <a:ext uri="{FF2B5EF4-FFF2-40B4-BE49-F238E27FC236}">
                <a16:creationId xmlns:a16="http://schemas.microsoft.com/office/drawing/2014/main" xmlns="" id="{39E17C6B-8048-46D5-ACD7-006DA1B47C06}"/>
              </a:ext>
            </a:extLst>
          </p:cNvPr>
          <p:cNvSpPr>
            <a:spLocks noChangeShapeType="1"/>
          </p:cNvSpPr>
          <p:nvPr/>
        </p:nvSpPr>
        <p:spPr bwMode="auto">
          <a:xfrm>
            <a:off x="990600" y="4724400"/>
            <a:ext cx="662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2" name="Text Box 47">
            <a:extLst>
              <a:ext uri="{FF2B5EF4-FFF2-40B4-BE49-F238E27FC236}">
                <a16:creationId xmlns:a16="http://schemas.microsoft.com/office/drawing/2014/main" xmlns="" id="{930C77BC-0928-4A74-8315-F3E30C300090}"/>
              </a:ext>
            </a:extLst>
          </p:cNvPr>
          <p:cNvSpPr txBox="1">
            <a:spLocks noChangeArrowheads="1"/>
          </p:cNvSpPr>
          <p:nvPr/>
        </p:nvSpPr>
        <p:spPr bwMode="auto">
          <a:xfrm>
            <a:off x="6248400" y="4719638"/>
            <a:ext cx="18653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400">
                <a:solidFill>
                  <a:schemeClr val="tx1"/>
                </a:solidFill>
                <a:latin typeface="Verdana" panose="020B0604030504040204" pitchFamily="34" charset="0"/>
              </a:rPr>
              <a:t>Genomic sequence</a:t>
            </a:r>
          </a:p>
        </p:txBody>
      </p:sp>
      <p:sp>
        <p:nvSpPr>
          <p:cNvPr id="38923" name="Line 48">
            <a:extLst>
              <a:ext uri="{FF2B5EF4-FFF2-40B4-BE49-F238E27FC236}">
                <a16:creationId xmlns:a16="http://schemas.microsoft.com/office/drawing/2014/main" xmlns="" id="{D0FB4842-4AC3-4E37-A3D5-DFCD49C17EC1}"/>
              </a:ext>
            </a:extLst>
          </p:cNvPr>
          <p:cNvSpPr>
            <a:spLocks noChangeShapeType="1"/>
          </p:cNvSpPr>
          <p:nvPr/>
        </p:nvSpPr>
        <p:spPr bwMode="auto">
          <a:xfrm>
            <a:off x="33528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4" name="Line 49">
            <a:extLst>
              <a:ext uri="{FF2B5EF4-FFF2-40B4-BE49-F238E27FC236}">
                <a16:creationId xmlns:a16="http://schemas.microsoft.com/office/drawing/2014/main" xmlns="" id="{D71AE15B-10F4-4608-9C3E-4C2AE89C5299}"/>
              </a:ext>
            </a:extLst>
          </p:cNvPr>
          <p:cNvSpPr>
            <a:spLocks noChangeShapeType="1"/>
          </p:cNvSpPr>
          <p:nvPr/>
        </p:nvSpPr>
        <p:spPr bwMode="auto">
          <a:xfrm>
            <a:off x="60960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5" name="Line 50">
            <a:extLst>
              <a:ext uri="{FF2B5EF4-FFF2-40B4-BE49-F238E27FC236}">
                <a16:creationId xmlns:a16="http://schemas.microsoft.com/office/drawing/2014/main" xmlns="" id="{3679369A-C70D-4E08-91D6-4007C8DFD01C}"/>
              </a:ext>
            </a:extLst>
          </p:cNvPr>
          <p:cNvSpPr>
            <a:spLocks noChangeShapeType="1"/>
          </p:cNvSpPr>
          <p:nvPr/>
        </p:nvSpPr>
        <p:spPr bwMode="auto">
          <a:xfrm>
            <a:off x="4800600" y="48006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26" name="Text Box 51">
            <a:extLst>
              <a:ext uri="{FF2B5EF4-FFF2-40B4-BE49-F238E27FC236}">
                <a16:creationId xmlns:a16="http://schemas.microsoft.com/office/drawing/2014/main" xmlns="" id="{968726A6-C3C0-46D5-9EB9-AC1B35A214D9}"/>
              </a:ext>
            </a:extLst>
          </p:cNvPr>
          <p:cNvSpPr txBox="1">
            <a:spLocks noChangeArrowheads="1"/>
          </p:cNvSpPr>
          <p:nvPr/>
        </p:nvSpPr>
        <p:spPr bwMode="auto">
          <a:xfrm>
            <a:off x="3810000" y="5257800"/>
            <a:ext cx="1974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400">
                <a:solidFill>
                  <a:schemeClr val="tx1"/>
                </a:solidFill>
                <a:latin typeface="Verdana" panose="020B0604030504040204" pitchFamily="34" charset="0"/>
              </a:rPr>
              <a:t>Open reading frame</a:t>
            </a:r>
          </a:p>
        </p:txBody>
      </p:sp>
      <p:sp>
        <p:nvSpPr>
          <p:cNvPr id="38927" name="Text Box 52">
            <a:extLst>
              <a:ext uri="{FF2B5EF4-FFF2-40B4-BE49-F238E27FC236}">
                <a16:creationId xmlns:a16="http://schemas.microsoft.com/office/drawing/2014/main" xmlns="" id="{4C34D84C-3454-427F-B575-105EB4F373A2}"/>
              </a:ext>
            </a:extLst>
          </p:cNvPr>
          <p:cNvSpPr txBox="1">
            <a:spLocks noChangeArrowheads="1"/>
          </p:cNvSpPr>
          <p:nvPr/>
        </p:nvSpPr>
        <p:spPr bwMode="auto">
          <a:xfrm>
            <a:off x="2971800" y="4495800"/>
            <a:ext cx="4603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ATG</a:t>
            </a:r>
          </a:p>
        </p:txBody>
      </p:sp>
      <p:sp>
        <p:nvSpPr>
          <p:cNvPr id="38928" name="Text Box 53">
            <a:extLst>
              <a:ext uri="{FF2B5EF4-FFF2-40B4-BE49-F238E27FC236}">
                <a16:creationId xmlns:a16="http://schemas.microsoft.com/office/drawing/2014/main" xmlns="" id="{F58237B7-3992-4B75-89A2-1FF90850F084}"/>
              </a:ext>
            </a:extLst>
          </p:cNvPr>
          <p:cNvSpPr txBox="1">
            <a:spLocks noChangeArrowheads="1"/>
          </p:cNvSpPr>
          <p:nvPr/>
        </p:nvSpPr>
        <p:spPr bwMode="auto">
          <a:xfrm>
            <a:off x="6019800" y="4495800"/>
            <a:ext cx="4603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TGA</a:t>
            </a:r>
          </a:p>
        </p:txBody>
      </p:sp>
      <p:sp>
        <p:nvSpPr>
          <p:cNvPr id="38929" name="Line 54">
            <a:extLst>
              <a:ext uri="{FF2B5EF4-FFF2-40B4-BE49-F238E27FC236}">
                <a16:creationId xmlns:a16="http://schemas.microsoft.com/office/drawing/2014/main" xmlns="" id="{0B4BF909-56A2-4C76-B8D6-5861173FA260}"/>
              </a:ext>
            </a:extLst>
          </p:cNvPr>
          <p:cNvSpPr>
            <a:spLocks noChangeShapeType="1"/>
          </p:cNvSpPr>
          <p:nvPr/>
        </p:nvSpPr>
        <p:spPr bwMode="auto">
          <a:xfrm>
            <a:off x="36576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0" name="Line 55">
            <a:extLst>
              <a:ext uri="{FF2B5EF4-FFF2-40B4-BE49-F238E27FC236}">
                <a16:creationId xmlns:a16="http://schemas.microsoft.com/office/drawing/2014/main" xmlns="" id="{7A0C501D-E235-4F94-BDAF-3ED159A9053E}"/>
              </a:ext>
            </a:extLst>
          </p:cNvPr>
          <p:cNvSpPr>
            <a:spLocks noChangeShapeType="1"/>
          </p:cNvSpPr>
          <p:nvPr/>
        </p:nvSpPr>
        <p:spPr bwMode="auto">
          <a:xfrm>
            <a:off x="39624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1" name="Line 56">
            <a:extLst>
              <a:ext uri="{FF2B5EF4-FFF2-40B4-BE49-F238E27FC236}">
                <a16:creationId xmlns:a16="http://schemas.microsoft.com/office/drawing/2014/main" xmlns="" id="{D4CC7EC9-A732-447E-BC12-7D4638F2901D}"/>
              </a:ext>
            </a:extLst>
          </p:cNvPr>
          <p:cNvSpPr>
            <a:spLocks noChangeShapeType="1"/>
          </p:cNvSpPr>
          <p:nvPr/>
        </p:nvSpPr>
        <p:spPr bwMode="auto">
          <a:xfrm>
            <a:off x="42672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2" name="Line 57">
            <a:extLst>
              <a:ext uri="{FF2B5EF4-FFF2-40B4-BE49-F238E27FC236}">
                <a16:creationId xmlns:a16="http://schemas.microsoft.com/office/drawing/2014/main" xmlns="" id="{CEF5612F-1D35-4A1E-AC07-E5AE857E0E60}"/>
              </a:ext>
            </a:extLst>
          </p:cNvPr>
          <p:cNvSpPr>
            <a:spLocks noChangeShapeType="1"/>
          </p:cNvSpPr>
          <p:nvPr/>
        </p:nvSpPr>
        <p:spPr bwMode="auto">
          <a:xfrm>
            <a:off x="45720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3" name="Line 58">
            <a:extLst>
              <a:ext uri="{FF2B5EF4-FFF2-40B4-BE49-F238E27FC236}">
                <a16:creationId xmlns:a16="http://schemas.microsoft.com/office/drawing/2014/main" xmlns="" id="{ADA658D2-EDF6-423A-89B3-FA6A466CFDFA}"/>
              </a:ext>
            </a:extLst>
          </p:cNvPr>
          <p:cNvSpPr>
            <a:spLocks noChangeShapeType="1"/>
          </p:cNvSpPr>
          <p:nvPr/>
        </p:nvSpPr>
        <p:spPr bwMode="auto">
          <a:xfrm>
            <a:off x="48768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4" name="Line 59">
            <a:extLst>
              <a:ext uri="{FF2B5EF4-FFF2-40B4-BE49-F238E27FC236}">
                <a16:creationId xmlns:a16="http://schemas.microsoft.com/office/drawing/2014/main" xmlns="" id="{EF51EFB7-AAC5-464B-9EBB-2A4EC2396DFB}"/>
              </a:ext>
            </a:extLst>
          </p:cNvPr>
          <p:cNvSpPr>
            <a:spLocks noChangeShapeType="1"/>
          </p:cNvSpPr>
          <p:nvPr/>
        </p:nvSpPr>
        <p:spPr bwMode="auto">
          <a:xfrm>
            <a:off x="51816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5" name="Line 60">
            <a:extLst>
              <a:ext uri="{FF2B5EF4-FFF2-40B4-BE49-F238E27FC236}">
                <a16:creationId xmlns:a16="http://schemas.microsoft.com/office/drawing/2014/main" xmlns="" id="{CBCB7CEF-BFAF-4344-9E7E-A62950BBFBB9}"/>
              </a:ext>
            </a:extLst>
          </p:cNvPr>
          <p:cNvSpPr>
            <a:spLocks noChangeShapeType="1"/>
          </p:cNvSpPr>
          <p:nvPr/>
        </p:nvSpPr>
        <p:spPr bwMode="auto">
          <a:xfrm>
            <a:off x="54864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6" name="Line 61">
            <a:extLst>
              <a:ext uri="{FF2B5EF4-FFF2-40B4-BE49-F238E27FC236}">
                <a16:creationId xmlns:a16="http://schemas.microsoft.com/office/drawing/2014/main" xmlns="" id="{D68338C1-2856-4A0E-9A69-14E723C1A85B}"/>
              </a:ext>
            </a:extLst>
          </p:cNvPr>
          <p:cNvSpPr>
            <a:spLocks noChangeShapeType="1"/>
          </p:cNvSpPr>
          <p:nvPr/>
        </p:nvSpPr>
        <p:spPr bwMode="auto">
          <a:xfrm>
            <a:off x="57912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7" name="Line 62">
            <a:extLst>
              <a:ext uri="{FF2B5EF4-FFF2-40B4-BE49-F238E27FC236}">
                <a16:creationId xmlns:a16="http://schemas.microsoft.com/office/drawing/2014/main" xmlns="" id="{13DA09A3-D056-4440-871E-BFE95653E53C}"/>
              </a:ext>
            </a:extLst>
          </p:cNvPr>
          <p:cNvSpPr>
            <a:spLocks noChangeShapeType="1"/>
          </p:cNvSpPr>
          <p:nvPr/>
        </p:nvSpPr>
        <p:spPr bwMode="auto">
          <a:xfrm>
            <a:off x="30480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8" name="Line 63">
            <a:extLst>
              <a:ext uri="{FF2B5EF4-FFF2-40B4-BE49-F238E27FC236}">
                <a16:creationId xmlns:a16="http://schemas.microsoft.com/office/drawing/2014/main" xmlns="" id="{401C2BD4-438A-4D76-9BA8-FEE2050E0E8A}"/>
              </a:ext>
            </a:extLst>
          </p:cNvPr>
          <p:cNvSpPr>
            <a:spLocks noChangeShapeType="1"/>
          </p:cNvSpPr>
          <p:nvPr/>
        </p:nvSpPr>
        <p:spPr bwMode="auto">
          <a:xfrm>
            <a:off x="6400800" y="4572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9" name="Rectangle 64">
            <a:extLst>
              <a:ext uri="{FF2B5EF4-FFF2-40B4-BE49-F238E27FC236}">
                <a16:creationId xmlns:a16="http://schemas.microsoft.com/office/drawing/2014/main" xmlns="" id="{509AB43D-7AB8-4AB9-8DE8-FBF5114A22A4}"/>
              </a:ext>
            </a:extLst>
          </p:cNvPr>
          <p:cNvSpPr>
            <a:spLocks noGrp="1" noChangeArrowheads="1"/>
          </p:cNvSpPr>
          <p:nvPr>
            <p:ph type="title"/>
          </p:nvPr>
        </p:nvSpPr>
        <p:spPr bwMode="auto">
          <a:xfrm>
            <a:off x="381000" y="457200"/>
            <a:ext cx="73152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100">
                <a:latin typeface="Arial Unicode MS" pitchFamily="34" charset="-128"/>
              </a:rPr>
              <a:t>Open Reading Frames (ORFs)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68894B77-E912-4710-8621-CBDBE484E4F5}"/>
              </a:ext>
            </a:extLst>
          </p:cNvPr>
          <p:cNvSpPr>
            <a:spLocks noGrp="1" noChangeArrowheads="1"/>
          </p:cNvSpPr>
          <p:nvPr>
            <p:ph type="title"/>
          </p:nvPr>
        </p:nvSpPr>
        <p:spPr bwMode="auto">
          <a:xfrm>
            <a:off x="457200" y="533400"/>
            <a:ext cx="8229600" cy="914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dirty="0">
                <a:latin typeface="Arial Unicode MS" pitchFamily="34" charset="-128"/>
              </a:rPr>
              <a:t>Six Frames in a DNA Sequence</a:t>
            </a:r>
          </a:p>
        </p:txBody>
      </p:sp>
      <p:sp>
        <p:nvSpPr>
          <p:cNvPr id="39939" name="Rectangle 3">
            <a:extLst>
              <a:ext uri="{FF2B5EF4-FFF2-40B4-BE49-F238E27FC236}">
                <a16:creationId xmlns:a16="http://schemas.microsoft.com/office/drawing/2014/main" xmlns="" id="{75C67DBB-040A-45B3-83A1-D2344B591243}"/>
              </a:ext>
            </a:extLst>
          </p:cNvPr>
          <p:cNvSpPr>
            <a:spLocks noGrp="1" noChangeArrowheads="1"/>
          </p:cNvSpPr>
          <p:nvPr>
            <p:ph type="body" idx="1"/>
          </p:nvPr>
        </p:nvSpPr>
        <p:spPr bwMode="auto">
          <a:xfrm>
            <a:off x="685800" y="4583113"/>
            <a:ext cx="7772400" cy="12842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en-US">
                <a:solidFill>
                  <a:schemeClr val="tx2"/>
                </a:solidFill>
              </a:rPr>
              <a:t>stop codons </a:t>
            </a:r>
            <a:r>
              <a:rPr lang="en-US" altLang="en-US"/>
              <a:t>– TAA, TAG, TGA</a:t>
            </a:r>
          </a:p>
          <a:p>
            <a:r>
              <a:rPr lang="en-US" altLang="en-US">
                <a:solidFill>
                  <a:srgbClr val="FFA52D"/>
                </a:solidFill>
              </a:rPr>
              <a:t>start codons - </a:t>
            </a:r>
            <a:r>
              <a:rPr lang="en-US" altLang="en-US"/>
              <a:t>ATG</a:t>
            </a:r>
          </a:p>
        </p:txBody>
      </p:sp>
      <p:sp>
        <p:nvSpPr>
          <p:cNvPr id="39940" name="Text Box 4">
            <a:extLst>
              <a:ext uri="{FF2B5EF4-FFF2-40B4-BE49-F238E27FC236}">
                <a16:creationId xmlns:a16="http://schemas.microsoft.com/office/drawing/2014/main" xmlns="" id="{594CD234-BEDE-4673-AE30-054DD350530B}"/>
              </a:ext>
            </a:extLst>
          </p:cNvPr>
          <p:cNvSpPr txBox="1">
            <a:spLocks noChangeArrowheads="1"/>
          </p:cNvSpPr>
          <p:nvPr/>
        </p:nvSpPr>
        <p:spPr bwMode="auto">
          <a:xfrm>
            <a:off x="152400" y="3048000"/>
            <a:ext cx="883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US" altLang="en-US" sz="1600">
                <a:solidFill>
                  <a:schemeClr val="tx1"/>
                </a:solidFill>
                <a:latin typeface="Courier New" panose="02070309020205020404" pitchFamily="49" charset="0"/>
              </a:rPr>
              <a:t>GACGTCTGCTTTGGAGAACTACATCAACCGGACTGTGGCTGTTATTACTTCTGATGGCAGAATGATTGTG</a:t>
            </a:r>
          </a:p>
        </p:txBody>
      </p:sp>
      <p:sp>
        <p:nvSpPr>
          <p:cNvPr id="39941" name="Text Box 5">
            <a:extLst>
              <a:ext uri="{FF2B5EF4-FFF2-40B4-BE49-F238E27FC236}">
                <a16:creationId xmlns:a16="http://schemas.microsoft.com/office/drawing/2014/main" xmlns="" id="{07625DD1-3355-43B8-ADD6-3D22EA0DCEBE}"/>
              </a:ext>
            </a:extLst>
          </p:cNvPr>
          <p:cNvSpPr txBox="1">
            <a:spLocks noChangeArrowheads="1"/>
          </p:cNvSpPr>
          <p:nvPr/>
        </p:nvSpPr>
        <p:spPr bwMode="auto">
          <a:xfrm>
            <a:off x="152400" y="2743200"/>
            <a:ext cx="883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US" altLang="en-US" sz="1600">
                <a:solidFill>
                  <a:schemeClr val="tx1"/>
                </a:solidFill>
                <a:latin typeface="Courier New" panose="02070309020205020404" pitchFamily="49" charset="0"/>
              </a:rPr>
              <a:t>CTGCAGACGAAACCTCTTGATGTAGTTGGCCTGACACCGACAATAATGAAGACTACCGTCTTACTAACAC</a:t>
            </a:r>
          </a:p>
        </p:txBody>
      </p:sp>
      <p:sp>
        <p:nvSpPr>
          <p:cNvPr id="39942" name="Text Box 6">
            <a:extLst>
              <a:ext uri="{FF2B5EF4-FFF2-40B4-BE49-F238E27FC236}">
                <a16:creationId xmlns:a16="http://schemas.microsoft.com/office/drawing/2014/main" xmlns="" id="{DCEDEBAE-CAF3-48BA-9497-3809690AF9B0}"/>
              </a:ext>
            </a:extLst>
          </p:cNvPr>
          <p:cNvSpPr txBox="1">
            <a:spLocks noChangeArrowheads="1"/>
          </p:cNvSpPr>
          <p:nvPr/>
        </p:nvSpPr>
        <p:spPr bwMode="auto">
          <a:xfrm>
            <a:off x="152400" y="3581400"/>
            <a:ext cx="883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US" altLang="en-US" sz="1600">
                <a:solidFill>
                  <a:srgbClr val="64A4C4"/>
                </a:solidFill>
                <a:latin typeface="Courier New" panose="02070309020205020404" pitchFamily="49" charset="0"/>
              </a:rPr>
              <a:t>GAC</a:t>
            </a:r>
            <a:r>
              <a:rPr lang="en-US" altLang="en-US" sz="1600">
                <a:solidFill>
                  <a:schemeClr val="tx1"/>
                </a:solidFill>
                <a:latin typeface="Courier New" panose="02070309020205020404" pitchFamily="49" charset="0"/>
              </a:rPr>
              <a:t>GTC</a:t>
            </a:r>
            <a:r>
              <a:rPr lang="en-US" altLang="en-US" sz="1600">
                <a:solidFill>
                  <a:srgbClr val="64A4C4"/>
                </a:solidFill>
                <a:latin typeface="Courier New" panose="02070309020205020404" pitchFamily="49" charset="0"/>
              </a:rPr>
              <a:t>TGC</a:t>
            </a:r>
            <a:r>
              <a:rPr lang="en-US" altLang="en-US" sz="1600">
                <a:solidFill>
                  <a:schemeClr val="tx1"/>
                </a:solidFill>
                <a:latin typeface="Courier New" panose="02070309020205020404" pitchFamily="49" charset="0"/>
              </a:rPr>
              <a:t>TTT</a:t>
            </a:r>
            <a:r>
              <a:rPr lang="en-US" altLang="en-US" sz="1600">
                <a:solidFill>
                  <a:srgbClr val="64A4C4"/>
                </a:solidFill>
                <a:latin typeface="Courier New" panose="02070309020205020404" pitchFamily="49" charset="0"/>
              </a:rPr>
              <a:t>GGA</a:t>
            </a:r>
            <a:r>
              <a:rPr lang="en-US" altLang="en-US" sz="1600">
                <a:solidFill>
                  <a:schemeClr val="tx1"/>
                </a:solidFill>
                <a:latin typeface="Courier New" panose="02070309020205020404" pitchFamily="49" charset="0"/>
              </a:rPr>
              <a:t>GAA</a:t>
            </a:r>
            <a:r>
              <a:rPr lang="en-US" altLang="en-US" sz="1600">
                <a:solidFill>
                  <a:srgbClr val="64A4C4"/>
                </a:solidFill>
                <a:latin typeface="Courier New" panose="02070309020205020404" pitchFamily="49" charset="0"/>
              </a:rPr>
              <a:t>CTA</a:t>
            </a:r>
            <a:r>
              <a:rPr lang="en-US" altLang="en-US" sz="1600">
                <a:solidFill>
                  <a:schemeClr val="tx1"/>
                </a:solidFill>
                <a:latin typeface="Courier New" panose="02070309020205020404" pitchFamily="49" charset="0"/>
              </a:rPr>
              <a:t>CAT</a:t>
            </a:r>
            <a:r>
              <a:rPr lang="en-US" altLang="en-US" sz="1600">
                <a:solidFill>
                  <a:srgbClr val="64A4C4"/>
                </a:solidFill>
                <a:latin typeface="Courier New" panose="02070309020205020404" pitchFamily="49" charset="0"/>
              </a:rPr>
              <a:t>CAA</a:t>
            </a:r>
            <a:r>
              <a:rPr lang="en-US" altLang="en-US" sz="1600">
                <a:solidFill>
                  <a:schemeClr val="tx1"/>
                </a:solidFill>
                <a:latin typeface="Courier New" panose="02070309020205020404" pitchFamily="49" charset="0"/>
              </a:rPr>
              <a:t>CCG</a:t>
            </a:r>
            <a:r>
              <a:rPr lang="en-US" altLang="en-US" sz="1600">
                <a:solidFill>
                  <a:srgbClr val="64A4C4"/>
                </a:solidFill>
                <a:latin typeface="Courier New" panose="02070309020205020404" pitchFamily="49" charset="0"/>
              </a:rPr>
              <a:t>GAC</a:t>
            </a:r>
            <a:r>
              <a:rPr lang="en-US" altLang="en-US" sz="1600">
                <a:solidFill>
                  <a:schemeClr val="tx1"/>
                </a:solidFill>
                <a:latin typeface="Courier New" panose="02070309020205020404" pitchFamily="49" charset="0"/>
              </a:rPr>
              <a:t>TGT</a:t>
            </a:r>
            <a:r>
              <a:rPr lang="en-US" altLang="en-US" sz="1600">
                <a:solidFill>
                  <a:srgbClr val="64A4C4"/>
                </a:solidFill>
                <a:latin typeface="Courier New" panose="02070309020205020404" pitchFamily="49" charset="0"/>
              </a:rPr>
              <a:t>GGC</a:t>
            </a:r>
            <a:r>
              <a:rPr lang="en-US" altLang="en-US" sz="1600">
                <a:solidFill>
                  <a:schemeClr val="tx1"/>
                </a:solidFill>
                <a:latin typeface="Courier New" panose="02070309020205020404" pitchFamily="49" charset="0"/>
              </a:rPr>
              <a:t>TGT</a:t>
            </a:r>
            <a:r>
              <a:rPr lang="en-US" altLang="en-US" sz="1600">
                <a:solidFill>
                  <a:srgbClr val="64A4C4"/>
                </a:solidFill>
                <a:latin typeface="Courier New" panose="02070309020205020404" pitchFamily="49" charset="0"/>
              </a:rPr>
              <a:t>TAT</a:t>
            </a:r>
            <a:r>
              <a:rPr lang="en-US" altLang="en-US" sz="1600">
                <a:solidFill>
                  <a:schemeClr val="tx1"/>
                </a:solidFill>
                <a:latin typeface="Courier New" panose="02070309020205020404" pitchFamily="49" charset="0"/>
              </a:rPr>
              <a:t>TAC</a:t>
            </a:r>
            <a:r>
              <a:rPr lang="en-US" altLang="en-US" sz="1600">
                <a:solidFill>
                  <a:srgbClr val="64A4C4"/>
                </a:solidFill>
                <a:latin typeface="Courier New" panose="02070309020205020404" pitchFamily="49" charset="0"/>
              </a:rPr>
              <a:t>TTC</a:t>
            </a:r>
            <a:r>
              <a:rPr lang="en-US" altLang="en-US" sz="1600">
                <a:solidFill>
                  <a:schemeClr val="tx1"/>
                </a:solidFill>
                <a:latin typeface="Courier New" panose="02070309020205020404" pitchFamily="49" charset="0"/>
              </a:rPr>
              <a:t>TGA</a:t>
            </a:r>
            <a:r>
              <a:rPr lang="en-US" altLang="en-US" sz="1600">
                <a:solidFill>
                  <a:srgbClr val="64A4C4"/>
                </a:solidFill>
                <a:latin typeface="Courier New" panose="02070309020205020404" pitchFamily="49" charset="0"/>
              </a:rPr>
              <a:t>TGG</a:t>
            </a:r>
            <a:r>
              <a:rPr lang="en-US" altLang="en-US" sz="1600">
                <a:solidFill>
                  <a:schemeClr val="tx1"/>
                </a:solidFill>
                <a:latin typeface="Courier New" panose="02070309020205020404" pitchFamily="49" charset="0"/>
              </a:rPr>
              <a:t>CAG</a:t>
            </a:r>
            <a:r>
              <a:rPr lang="en-US" altLang="en-US" sz="1600">
                <a:solidFill>
                  <a:srgbClr val="64A4C4"/>
                </a:solidFill>
                <a:latin typeface="Courier New" panose="02070309020205020404" pitchFamily="49" charset="0"/>
              </a:rPr>
              <a:t>AAT</a:t>
            </a:r>
            <a:r>
              <a:rPr lang="en-US" altLang="en-US" sz="1600">
                <a:solidFill>
                  <a:schemeClr val="tx1"/>
                </a:solidFill>
                <a:latin typeface="Courier New" panose="02070309020205020404" pitchFamily="49" charset="0"/>
              </a:rPr>
              <a:t>GAT</a:t>
            </a:r>
            <a:r>
              <a:rPr lang="en-US" altLang="en-US" sz="1600">
                <a:solidFill>
                  <a:srgbClr val="64A4C4"/>
                </a:solidFill>
                <a:latin typeface="Courier New" panose="02070309020205020404" pitchFamily="49" charset="0"/>
              </a:rPr>
              <a:t>TGT</a:t>
            </a:r>
            <a:r>
              <a:rPr lang="en-US" altLang="en-US" sz="1600">
                <a:solidFill>
                  <a:schemeClr val="tx1"/>
                </a:solidFill>
                <a:latin typeface="Courier New" panose="02070309020205020404" pitchFamily="49" charset="0"/>
              </a:rPr>
              <a:t>G</a:t>
            </a:r>
          </a:p>
          <a:p>
            <a:r>
              <a:rPr lang="en-US" altLang="en-US" sz="1600">
                <a:solidFill>
                  <a:schemeClr val="tx1"/>
                </a:solidFill>
                <a:latin typeface="Courier New" panose="02070309020205020404" pitchFamily="49" charset="0"/>
              </a:rPr>
              <a:t>G</a:t>
            </a:r>
            <a:r>
              <a:rPr lang="en-US" altLang="en-US" sz="1600">
                <a:solidFill>
                  <a:srgbClr val="64A4C4"/>
                </a:solidFill>
                <a:latin typeface="Courier New" panose="02070309020205020404" pitchFamily="49" charset="0"/>
              </a:rPr>
              <a:t>ACG</a:t>
            </a:r>
            <a:r>
              <a:rPr lang="en-US" altLang="en-US" sz="1600">
                <a:solidFill>
                  <a:schemeClr val="tx1"/>
                </a:solidFill>
                <a:latin typeface="Courier New" panose="02070309020205020404" pitchFamily="49" charset="0"/>
              </a:rPr>
              <a:t>TCT</a:t>
            </a:r>
            <a:r>
              <a:rPr lang="en-US" altLang="en-US" sz="1600">
                <a:solidFill>
                  <a:srgbClr val="64A4C4"/>
                </a:solidFill>
                <a:latin typeface="Courier New" panose="02070309020205020404" pitchFamily="49" charset="0"/>
              </a:rPr>
              <a:t>GCT</a:t>
            </a:r>
            <a:r>
              <a:rPr lang="en-US" altLang="en-US" sz="1600">
                <a:solidFill>
                  <a:schemeClr val="tx1"/>
                </a:solidFill>
                <a:latin typeface="Courier New" panose="02070309020205020404" pitchFamily="49" charset="0"/>
              </a:rPr>
              <a:t>TTG</a:t>
            </a:r>
            <a:r>
              <a:rPr lang="en-US" altLang="en-US" sz="1600">
                <a:solidFill>
                  <a:srgbClr val="64A4C4"/>
                </a:solidFill>
                <a:latin typeface="Courier New" panose="02070309020205020404" pitchFamily="49" charset="0"/>
              </a:rPr>
              <a:t>GAG</a:t>
            </a:r>
            <a:r>
              <a:rPr lang="en-US" altLang="en-US" sz="1600">
                <a:solidFill>
                  <a:schemeClr val="tx1"/>
                </a:solidFill>
                <a:latin typeface="Courier New" panose="02070309020205020404" pitchFamily="49" charset="0"/>
              </a:rPr>
              <a:t>AAC</a:t>
            </a:r>
            <a:r>
              <a:rPr lang="en-US" altLang="en-US" sz="1600">
                <a:solidFill>
                  <a:srgbClr val="64A4C4"/>
                </a:solidFill>
                <a:latin typeface="Courier New" panose="02070309020205020404" pitchFamily="49" charset="0"/>
              </a:rPr>
              <a:t>TAC</a:t>
            </a:r>
            <a:r>
              <a:rPr lang="en-US" altLang="en-US" sz="1600">
                <a:solidFill>
                  <a:schemeClr val="tx1"/>
                </a:solidFill>
                <a:latin typeface="Courier New" panose="02070309020205020404" pitchFamily="49" charset="0"/>
              </a:rPr>
              <a:t>ATC</a:t>
            </a:r>
            <a:r>
              <a:rPr lang="en-US" altLang="en-US" sz="1600">
                <a:solidFill>
                  <a:srgbClr val="64A4C4"/>
                </a:solidFill>
                <a:latin typeface="Courier New" panose="02070309020205020404" pitchFamily="49" charset="0"/>
              </a:rPr>
              <a:t>AAC</a:t>
            </a:r>
            <a:r>
              <a:rPr lang="en-US" altLang="en-US" sz="1600">
                <a:solidFill>
                  <a:schemeClr val="tx1"/>
                </a:solidFill>
                <a:latin typeface="Courier New" panose="02070309020205020404" pitchFamily="49" charset="0"/>
              </a:rPr>
              <a:t>CGG</a:t>
            </a:r>
            <a:r>
              <a:rPr lang="en-US" altLang="en-US" sz="1600">
                <a:solidFill>
                  <a:srgbClr val="64A4C4"/>
                </a:solidFill>
                <a:latin typeface="Courier New" panose="02070309020205020404" pitchFamily="49" charset="0"/>
              </a:rPr>
              <a:t>ACT</a:t>
            </a:r>
            <a:r>
              <a:rPr lang="en-US" altLang="en-US" sz="1600">
                <a:solidFill>
                  <a:schemeClr val="tx1"/>
                </a:solidFill>
                <a:latin typeface="Courier New" panose="02070309020205020404" pitchFamily="49" charset="0"/>
              </a:rPr>
              <a:t>GTG</a:t>
            </a:r>
            <a:r>
              <a:rPr lang="en-US" altLang="en-US" sz="1600">
                <a:solidFill>
                  <a:srgbClr val="64A4C4"/>
                </a:solidFill>
                <a:latin typeface="Courier New" panose="02070309020205020404" pitchFamily="49" charset="0"/>
              </a:rPr>
              <a:t>GCT</a:t>
            </a:r>
            <a:r>
              <a:rPr lang="en-US" altLang="en-US" sz="1600">
                <a:solidFill>
                  <a:schemeClr val="tx1"/>
                </a:solidFill>
                <a:latin typeface="Courier New" panose="02070309020205020404" pitchFamily="49" charset="0"/>
              </a:rPr>
              <a:t>GTT</a:t>
            </a:r>
            <a:r>
              <a:rPr lang="en-US" altLang="en-US" sz="1600">
                <a:solidFill>
                  <a:srgbClr val="64A4C4"/>
                </a:solidFill>
                <a:latin typeface="Courier New" panose="02070309020205020404" pitchFamily="49" charset="0"/>
              </a:rPr>
              <a:t>ATT</a:t>
            </a:r>
            <a:r>
              <a:rPr lang="en-US" altLang="en-US" sz="1600">
                <a:solidFill>
                  <a:schemeClr val="tx1"/>
                </a:solidFill>
                <a:latin typeface="Courier New" panose="02070309020205020404" pitchFamily="49" charset="0"/>
              </a:rPr>
              <a:t>ACT</a:t>
            </a:r>
            <a:r>
              <a:rPr lang="en-US" altLang="en-US" sz="1600">
                <a:solidFill>
                  <a:srgbClr val="64A4C4"/>
                </a:solidFill>
                <a:latin typeface="Courier New" panose="02070309020205020404" pitchFamily="49" charset="0"/>
              </a:rPr>
              <a:t>TCT</a:t>
            </a:r>
            <a:r>
              <a:rPr lang="en-US" altLang="en-US" sz="1600">
                <a:solidFill>
                  <a:schemeClr val="tx1"/>
                </a:solidFill>
                <a:latin typeface="Courier New" panose="02070309020205020404" pitchFamily="49" charset="0"/>
              </a:rPr>
              <a:t>GAT</a:t>
            </a:r>
            <a:r>
              <a:rPr lang="en-US" altLang="en-US" sz="1600">
                <a:solidFill>
                  <a:srgbClr val="64A4C4"/>
                </a:solidFill>
                <a:latin typeface="Courier New" panose="02070309020205020404" pitchFamily="49" charset="0"/>
              </a:rPr>
              <a:t>GGC</a:t>
            </a:r>
            <a:r>
              <a:rPr lang="en-US" altLang="en-US" sz="1600">
                <a:solidFill>
                  <a:schemeClr val="tx1"/>
                </a:solidFill>
                <a:latin typeface="Courier New" panose="02070309020205020404" pitchFamily="49" charset="0"/>
              </a:rPr>
              <a:t>AGA</a:t>
            </a:r>
            <a:r>
              <a:rPr lang="en-US" altLang="en-US" sz="1600">
                <a:solidFill>
                  <a:srgbClr val="64A4C4"/>
                </a:solidFill>
                <a:latin typeface="Courier New" panose="02070309020205020404" pitchFamily="49" charset="0"/>
              </a:rPr>
              <a:t>ATG</a:t>
            </a:r>
            <a:r>
              <a:rPr lang="en-US" altLang="en-US" sz="1600">
                <a:solidFill>
                  <a:schemeClr val="tx1"/>
                </a:solidFill>
                <a:latin typeface="Courier New" panose="02070309020205020404" pitchFamily="49" charset="0"/>
              </a:rPr>
              <a:t>ATT</a:t>
            </a:r>
            <a:r>
              <a:rPr lang="en-US" altLang="en-US" sz="1600">
                <a:solidFill>
                  <a:srgbClr val="64A4C4"/>
                </a:solidFill>
                <a:latin typeface="Courier New" panose="02070309020205020404" pitchFamily="49" charset="0"/>
              </a:rPr>
              <a:t>GTG</a:t>
            </a:r>
          </a:p>
          <a:p>
            <a:r>
              <a:rPr lang="en-US" altLang="en-US" sz="1600">
                <a:solidFill>
                  <a:schemeClr val="tx1"/>
                </a:solidFill>
                <a:latin typeface="Courier New" panose="02070309020205020404" pitchFamily="49" charset="0"/>
              </a:rPr>
              <a:t>GA</a:t>
            </a:r>
            <a:r>
              <a:rPr lang="en-US" altLang="en-US" sz="1600">
                <a:solidFill>
                  <a:srgbClr val="64A4C4"/>
                </a:solidFill>
                <a:latin typeface="Courier New" panose="02070309020205020404" pitchFamily="49" charset="0"/>
              </a:rPr>
              <a:t>CGT</a:t>
            </a:r>
            <a:r>
              <a:rPr lang="en-US" altLang="en-US" sz="1600">
                <a:solidFill>
                  <a:schemeClr val="tx1"/>
                </a:solidFill>
                <a:latin typeface="Courier New" panose="02070309020205020404" pitchFamily="49" charset="0"/>
              </a:rPr>
              <a:t>CTG</a:t>
            </a:r>
            <a:r>
              <a:rPr lang="en-US" altLang="en-US" sz="1600">
                <a:solidFill>
                  <a:srgbClr val="64A4C4"/>
                </a:solidFill>
                <a:latin typeface="Courier New" panose="02070309020205020404" pitchFamily="49" charset="0"/>
              </a:rPr>
              <a:t>CTT</a:t>
            </a:r>
            <a:r>
              <a:rPr lang="en-US" altLang="en-US" sz="1600">
                <a:solidFill>
                  <a:schemeClr val="tx1"/>
                </a:solidFill>
                <a:latin typeface="Courier New" panose="02070309020205020404" pitchFamily="49" charset="0"/>
              </a:rPr>
              <a:t>TGG</a:t>
            </a:r>
            <a:r>
              <a:rPr lang="en-US" altLang="en-US" sz="1600">
                <a:solidFill>
                  <a:srgbClr val="64A4C4"/>
                </a:solidFill>
                <a:latin typeface="Courier New" panose="02070309020205020404" pitchFamily="49" charset="0"/>
              </a:rPr>
              <a:t>AGA</a:t>
            </a:r>
            <a:r>
              <a:rPr lang="en-US" altLang="en-US" sz="1600">
                <a:solidFill>
                  <a:schemeClr val="tx1"/>
                </a:solidFill>
                <a:latin typeface="Courier New" panose="02070309020205020404" pitchFamily="49" charset="0"/>
              </a:rPr>
              <a:t>ACT</a:t>
            </a:r>
            <a:r>
              <a:rPr lang="en-US" altLang="en-US" sz="1600">
                <a:solidFill>
                  <a:srgbClr val="64A4C4"/>
                </a:solidFill>
                <a:latin typeface="Courier New" panose="02070309020205020404" pitchFamily="49" charset="0"/>
              </a:rPr>
              <a:t>ACA</a:t>
            </a:r>
            <a:r>
              <a:rPr lang="en-US" altLang="en-US" sz="1600">
                <a:solidFill>
                  <a:schemeClr val="tx1"/>
                </a:solidFill>
                <a:latin typeface="Courier New" panose="02070309020205020404" pitchFamily="49" charset="0"/>
              </a:rPr>
              <a:t>TCA</a:t>
            </a:r>
            <a:r>
              <a:rPr lang="en-US" altLang="en-US" sz="1600">
                <a:solidFill>
                  <a:srgbClr val="64A4C4"/>
                </a:solidFill>
                <a:latin typeface="Courier New" panose="02070309020205020404" pitchFamily="49" charset="0"/>
              </a:rPr>
              <a:t>ACC</a:t>
            </a:r>
            <a:r>
              <a:rPr lang="en-US" altLang="en-US" sz="1600">
                <a:solidFill>
                  <a:schemeClr val="tx1"/>
                </a:solidFill>
                <a:latin typeface="Courier New" panose="02070309020205020404" pitchFamily="49" charset="0"/>
              </a:rPr>
              <a:t>GGA</a:t>
            </a:r>
            <a:r>
              <a:rPr lang="en-US" altLang="en-US" sz="1600">
                <a:solidFill>
                  <a:srgbClr val="64A4C4"/>
                </a:solidFill>
                <a:latin typeface="Courier New" panose="02070309020205020404" pitchFamily="49" charset="0"/>
              </a:rPr>
              <a:t>CTG</a:t>
            </a:r>
            <a:r>
              <a:rPr lang="en-US" altLang="en-US" sz="1600">
                <a:solidFill>
                  <a:schemeClr val="tx1"/>
                </a:solidFill>
                <a:latin typeface="Courier New" panose="02070309020205020404" pitchFamily="49" charset="0"/>
              </a:rPr>
              <a:t>TGG</a:t>
            </a:r>
            <a:r>
              <a:rPr lang="en-US" altLang="en-US" sz="1600">
                <a:solidFill>
                  <a:srgbClr val="64A4C4"/>
                </a:solidFill>
                <a:latin typeface="Courier New" panose="02070309020205020404" pitchFamily="49" charset="0"/>
              </a:rPr>
              <a:t>CTG</a:t>
            </a:r>
            <a:r>
              <a:rPr lang="en-US" altLang="en-US" sz="1600">
                <a:solidFill>
                  <a:schemeClr val="tx1"/>
                </a:solidFill>
                <a:latin typeface="Courier New" panose="02070309020205020404" pitchFamily="49" charset="0"/>
              </a:rPr>
              <a:t>TTA</a:t>
            </a:r>
            <a:r>
              <a:rPr lang="en-US" altLang="en-US" sz="1600">
                <a:solidFill>
                  <a:srgbClr val="64A4C4"/>
                </a:solidFill>
                <a:latin typeface="Courier New" panose="02070309020205020404" pitchFamily="49" charset="0"/>
              </a:rPr>
              <a:t>TTA</a:t>
            </a:r>
            <a:r>
              <a:rPr lang="en-US" altLang="en-US" sz="1600">
                <a:solidFill>
                  <a:schemeClr val="tx1"/>
                </a:solidFill>
                <a:latin typeface="Courier New" panose="02070309020205020404" pitchFamily="49" charset="0"/>
              </a:rPr>
              <a:t>CTT</a:t>
            </a:r>
            <a:r>
              <a:rPr lang="en-US" altLang="en-US" sz="1600">
                <a:solidFill>
                  <a:srgbClr val="64A4C4"/>
                </a:solidFill>
                <a:latin typeface="Courier New" panose="02070309020205020404" pitchFamily="49" charset="0"/>
              </a:rPr>
              <a:t>CTG</a:t>
            </a:r>
            <a:r>
              <a:rPr lang="en-US" altLang="en-US" sz="1600">
                <a:solidFill>
                  <a:schemeClr val="tx1"/>
                </a:solidFill>
                <a:latin typeface="Courier New" panose="02070309020205020404" pitchFamily="49" charset="0"/>
              </a:rPr>
              <a:t>ATG</a:t>
            </a:r>
            <a:r>
              <a:rPr lang="en-US" altLang="en-US" sz="1600">
                <a:solidFill>
                  <a:srgbClr val="64A4C4"/>
                </a:solidFill>
                <a:latin typeface="Courier New" panose="02070309020205020404" pitchFamily="49" charset="0"/>
              </a:rPr>
              <a:t>GCA</a:t>
            </a:r>
            <a:r>
              <a:rPr lang="en-US" altLang="en-US" sz="1600">
                <a:solidFill>
                  <a:schemeClr val="tx1"/>
                </a:solidFill>
                <a:latin typeface="Courier New" panose="02070309020205020404" pitchFamily="49" charset="0"/>
              </a:rPr>
              <a:t>GAA</a:t>
            </a:r>
            <a:r>
              <a:rPr lang="en-US" altLang="en-US" sz="1600">
                <a:solidFill>
                  <a:srgbClr val="64A4C4"/>
                </a:solidFill>
                <a:latin typeface="Courier New" panose="02070309020205020404" pitchFamily="49" charset="0"/>
              </a:rPr>
              <a:t>TGA</a:t>
            </a:r>
            <a:r>
              <a:rPr lang="en-US" altLang="en-US" sz="1600">
                <a:solidFill>
                  <a:schemeClr val="tx1"/>
                </a:solidFill>
                <a:latin typeface="Courier New" panose="02070309020205020404" pitchFamily="49" charset="0"/>
              </a:rPr>
              <a:t>TTG</a:t>
            </a:r>
            <a:r>
              <a:rPr lang="en-US" altLang="en-US" sz="1600">
                <a:solidFill>
                  <a:srgbClr val="64A4C4"/>
                </a:solidFill>
                <a:latin typeface="Courier New" panose="02070309020205020404" pitchFamily="49" charset="0"/>
              </a:rPr>
              <a:t>TG</a:t>
            </a:r>
          </a:p>
        </p:txBody>
      </p:sp>
      <p:sp>
        <p:nvSpPr>
          <p:cNvPr id="39943" name="Text Box 7">
            <a:extLst>
              <a:ext uri="{FF2B5EF4-FFF2-40B4-BE49-F238E27FC236}">
                <a16:creationId xmlns:a16="http://schemas.microsoft.com/office/drawing/2014/main" xmlns="" id="{82CD4329-2F8D-4852-AE48-2934A3996DED}"/>
              </a:ext>
            </a:extLst>
          </p:cNvPr>
          <p:cNvSpPr txBox="1">
            <a:spLocks noChangeArrowheads="1"/>
          </p:cNvSpPr>
          <p:nvPr/>
        </p:nvSpPr>
        <p:spPr bwMode="auto">
          <a:xfrm>
            <a:off x="152400" y="1752600"/>
            <a:ext cx="8839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US" altLang="en-US" sz="1600">
                <a:solidFill>
                  <a:srgbClr val="64A4C4"/>
                </a:solidFill>
                <a:latin typeface="Courier New" panose="02070309020205020404" pitchFamily="49" charset="0"/>
              </a:rPr>
              <a:t>CT</a:t>
            </a:r>
            <a:r>
              <a:rPr lang="en-US" altLang="en-US" sz="1600">
                <a:solidFill>
                  <a:schemeClr val="tx1"/>
                </a:solidFill>
                <a:latin typeface="Courier New" panose="02070309020205020404" pitchFamily="49" charset="0"/>
              </a:rPr>
              <a:t>GCA</a:t>
            </a:r>
            <a:r>
              <a:rPr lang="en-US" altLang="en-US" sz="1600">
                <a:solidFill>
                  <a:srgbClr val="64A4C4"/>
                </a:solidFill>
                <a:latin typeface="Courier New" panose="02070309020205020404" pitchFamily="49" charset="0"/>
              </a:rPr>
              <a:t>GAC</a:t>
            </a:r>
            <a:r>
              <a:rPr lang="en-US" altLang="en-US" sz="1600">
                <a:solidFill>
                  <a:schemeClr val="tx1"/>
                </a:solidFill>
                <a:latin typeface="Courier New" panose="02070309020205020404" pitchFamily="49" charset="0"/>
              </a:rPr>
              <a:t>GAA</a:t>
            </a:r>
            <a:r>
              <a:rPr lang="en-US" altLang="en-US" sz="1600">
                <a:solidFill>
                  <a:srgbClr val="64A4C4"/>
                </a:solidFill>
                <a:latin typeface="Courier New" panose="02070309020205020404" pitchFamily="49" charset="0"/>
              </a:rPr>
              <a:t>ACC</a:t>
            </a:r>
            <a:r>
              <a:rPr lang="en-US" altLang="en-US" sz="1600">
                <a:solidFill>
                  <a:schemeClr val="tx1"/>
                </a:solidFill>
                <a:latin typeface="Courier New" panose="02070309020205020404" pitchFamily="49" charset="0"/>
              </a:rPr>
              <a:t>TCT</a:t>
            </a:r>
            <a:r>
              <a:rPr lang="en-US" altLang="en-US" sz="1600">
                <a:solidFill>
                  <a:srgbClr val="64A4C4"/>
                </a:solidFill>
                <a:latin typeface="Courier New" panose="02070309020205020404" pitchFamily="49" charset="0"/>
              </a:rPr>
              <a:t>TGA</a:t>
            </a:r>
            <a:r>
              <a:rPr lang="en-US" altLang="en-US" sz="1600">
                <a:solidFill>
                  <a:schemeClr val="tx1"/>
                </a:solidFill>
                <a:latin typeface="Courier New" panose="02070309020205020404" pitchFamily="49" charset="0"/>
              </a:rPr>
              <a:t>TGT</a:t>
            </a:r>
            <a:r>
              <a:rPr lang="en-US" altLang="en-US" sz="1600">
                <a:solidFill>
                  <a:srgbClr val="64A4C4"/>
                </a:solidFill>
                <a:latin typeface="Courier New" panose="02070309020205020404" pitchFamily="49" charset="0"/>
              </a:rPr>
              <a:t>AGT</a:t>
            </a:r>
            <a:r>
              <a:rPr lang="en-US" altLang="en-US" sz="1600">
                <a:solidFill>
                  <a:schemeClr val="tx1"/>
                </a:solidFill>
                <a:latin typeface="Courier New" panose="02070309020205020404" pitchFamily="49" charset="0"/>
              </a:rPr>
              <a:t>TGG</a:t>
            </a:r>
            <a:r>
              <a:rPr lang="en-US" altLang="en-US" sz="1600">
                <a:solidFill>
                  <a:srgbClr val="64A4C4"/>
                </a:solidFill>
                <a:latin typeface="Courier New" panose="02070309020205020404" pitchFamily="49" charset="0"/>
              </a:rPr>
              <a:t>CCT</a:t>
            </a:r>
            <a:r>
              <a:rPr lang="en-US" altLang="en-US" sz="1600">
                <a:solidFill>
                  <a:schemeClr val="tx1"/>
                </a:solidFill>
                <a:latin typeface="Courier New" panose="02070309020205020404" pitchFamily="49" charset="0"/>
              </a:rPr>
              <a:t>GAC</a:t>
            </a:r>
            <a:r>
              <a:rPr lang="en-US" altLang="en-US" sz="1600">
                <a:solidFill>
                  <a:srgbClr val="64A4C4"/>
                </a:solidFill>
                <a:latin typeface="Courier New" panose="02070309020205020404" pitchFamily="49" charset="0"/>
              </a:rPr>
              <a:t>ACC</a:t>
            </a:r>
            <a:r>
              <a:rPr lang="en-US" altLang="en-US" sz="1600">
                <a:solidFill>
                  <a:schemeClr val="tx1"/>
                </a:solidFill>
                <a:latin typeface="Courier New" panose="02070309020205020404" pitchFamily="49" charset="0"/>
              </a:rPr>
              <a:t>GAC</a:t>
            </a:r>
            <a:r>
              <a:rPr lang="en-US" altLang="en-US" sz="1600">
                <a:solidFill>
                  <a:srgbClr val="64A4C4"/>
                </a:solidFill>
                <a:latin typeface="Courier New" panose="02070309020205020404" pitchFamily="49" charset="0"/>
              </a:rPr>
              <a:t>AAT</a:t>
            </a:r>
            <a:r>
              <a:rPr lang="en-US" altLang="en-US" sz="1600">
                <a:solidFill>
                  <a:schemeClr val="tx1"/>
                </a:solidFill>
                <a:latin typeface="Courier New" panose="02070309020205020404" pitchFamily="49" charset="0"/>
              </a:rPr>
              <a:t>AAT</a:t>
            </a:r>
            <a:r>
              <a:rPr lang="en-US" altLang="en-US" sz="1600">
                <a:solidFill>
                  <a:srgbClr val="64A4C4"/>
                </a:solidFill>
                <a:latin typeface="Courier New" panose="02070309020205020404" pitchFamily="49" charset="0"/>
              </a:rPr>
              <a:t>GAA</a:t>
            </a:r>
            <a:r>
              <a:rPr lang="en-US" altLang="en-US" sz="1600">
                <a:solidFill>
                  <a:schemeClr val="tx1"/>
                </a:solidFill>
                <a:latin typeface="Courier New" panose="02070309020205020404" pitchFamily="49" charset="0"/>
              </a:rPr>
              <a:t>GAC</a:t>
            </a:r>
            <a:r>
              <a:rPr lang="en-US" altLang="en-US" sz="1600">
                <a:solidFill>
                  <a:srgbClr val="64A4C4"/>
                </a:solidFill>
                <a:latin typeface="Courier New" panose="02070309020205020404" pitchFamily="49" charset="0"/>
              </a:rPr>
              <a:t>TAC</a:t>
            </a:r>
            <a:r>
              <a:rPr lang="en-US" altLang="en-US" sz="1600">
                <a:solidFill>
                  <a:schemeClr val="tx1"/>
                </a:solidFill>
                <a:latin typeface="Courier New" panose="02070309020205020404" pitchFamily="49" charset="0"/>
              </a:rPr>
              <a:t>CGT</a:t>
            </a:r>
            <a:r>
              <a:rPr lang="en-US" altLang="en-US" sz="1600">
                <a:solidFill>
                  <a:srgbClr val="64A4C4"/>
                </a:solidFill>
                <a:latin typeface="Courier New" panose="02070309020205020404" pitchFamily="49" charset="0"/>
              </a:rPr>
              <a:t>CTT</a:t>
            </a:r>
            <a:r>
              <a:rPr lang="en-US" altLang="en-US" sz="1600">
                <a:solidFill>
                  <a:schemeClr val="tx1"/>
                </a:solidFill>
                <a:latin typeface="Courier New" panose="02070309020205020404" pitchFamily="49" charset="0"/>
              </a:rPr>
              <a:t>ACT</a:t>
            </a:r>
            <a:r>
              <a:rPr lang="en-US" altLang="en-US" sz="1600">
                <a:solidFill>
                  <a:srgbClr val="64A4C4"/>
                </a:solidFill>
                <a:latin typeface="Courier New" panose="02070309020205020404" pitchFamily="49" charset="0"/>
              </a:rPr>
              <a:t>AAC</a:t>
            </a:r>
            <a:r>
              <a:rPr lang="en-US" altLang="en-US" sz="1600">
                <a:solidFill>
                  <a:schemeClr val="tx1"/>
                </a:solidFill>
                <a:latin typeface="Courier New" panose="02070309020205020404" pitchFamily="49" charset="0"/>
              </a:rPr>
              <a:t>AC</a:t>
            </a:r>
          </a:p>
          <a:p>
            <a:r>
              <a:rPr lang="en-US" altLang="en-US" sz="1600">
                <a:solidFill>
                  <a:srgbClr val="64A4C4"/>
                </a:solidFill>
                <a:latin typeface="Courier New" panose="02070309020205020404" pitchFamily="49" charset="0"/>
              </a:rPr>
              <a:t>CTG</a:t>
            </a:r>
            <a:r>
              <a:rPr lang="en-US" altLang="en-US" sz="1600">
                <a:solidFill>
                  <a:schemeClr val="tx1"/>
                </a:solidFill>
                <a:latin typeface="Courier New" panose="02070309020205020404" pitchFamily="49" charset="0"/>
              </a:rPr>
              <a:t>CAG</a:t>
            </a:r>
            <a:r>
              <a:rPr lang="en-US" altLang="en-US" sz="1600">
                <a:solidFill>
                  <a:srgbClr val="64A4C4"/>
                </a:solidFill>
                <a:latin typeface="Courier New" panose="02070309020205020404" pitchFamily="49" charset="0"/>
              </a:rPr>
              <a:t>ACG</a:t>
            </a:r>
            <a:r>
              <a:rPr lang="en-US" altLang="en-US" sz="1600">
                <a:solidFill>
                  <a:schemeClr val="tx1"/>
                </a:solidFill>
                <a:latin typeface="Courier New" panose="02070309020205020404" pitchFamily="49" charset="0"/>
              </a:rPr>
              <a:t>AAA</a:t>
            </a:r>
            <a:r>
              <a:rPr lang="en-US" altLang="en-US" sz="1600">
                <a:solidFill>
                  <a:srgbClr val="64A4C4"/>
                </a:solidFill>
                <a:latin typeface="Courier New" panose="02070309020205020404" pitchFamily="49" charset="0"/>
              </a:rPr>
              <a:t>CCT</a:t>
            </a:r>
            <a:r>
              <a:rPr lang="en-US" altLang="en-US" sz="1600">
                <a:solidFill>
                  <a:schemeClr val="tx1"/>
                </a:solidFill>
                <a:latin typeface="Courier New" panose="02070309020205020404" pitchFamily="49" charset="0"/>
              </a:rPr>
              <a:t>CTT</a:t>
            </a:r>
            <a:r>
              <a:rPr lang="en-US" altLang="en-US" sz="1600">
                <a:solidFill>
                  <a:srgbClr val="64A4C4"/>
                </a:solidFill>
                <a:latin typeface="Courier New" panose="02070309020205020404" pitchFamily="49" charset="0"/>
              </a:rPr>
              <a:t>GAT</a:t>
            </a:r>
            <a:r>
              <a:rPr lang="en-US" altLang="en-US" sz="1600">
                <a:solidFill>
                  <a:schemeClr val="tx1"/>
                </a:solidFill>
                <a:latin typeface="Courier New" panose="02070309020205020404" pitchFamily="49" charset="0"/>
              </a:rPr>
              <a:t>GTA</a:t>
            </a:r>
            <a:r>
              <a:rPr lang="en-US" altLang="en-US" sz="1600">
                <a:solidFill>
                  <a:srgbClr val="64A4C4"/>
                </a:solidFill>
                <a:latin typeface="Courier New" panose="02070309020205020404" pitchFamily="49" charset="0"/>
              </a:rPr>
              <a:t>GTT</a:t>
            </a:r>
            <a:r>
              <a:rPr lang="en-US" altLang="en-US" sz="1600">
                <a:solidFill>
                  <a:schemeClr val="tx1"/>
                </a:solidFill>
                <a:latin typeface="Courier New" panose="02070309020205020404" pitchFamily="49" charset="0"/>
              </a:rPr>
              <a:t>GGC</a:t>
            </a:r>
            <a:r>
              <a:rPr lang="en-US" altLang="en-US" sz="1600">
                <a:solidFill>
                  <a:srgbClr val="64A4C4"/>
                </a:solidFill>
                <a:latin typeface="Courier New" panose="02070309020205020404" pitchFamily="49" charset="0"/>
              </a:rPr>
              <a:t>CTG</a:t>
            </a:r>
            <a:r>
              <a:rPr lang="en-US" altLang="en-US" sz="1600">
                <a:solidFill>
                  <a:schemeClr val="tx1"/>
                </a:solidFill>
                <a:latin typeface="Courier New" panose="02070309020205020404" pitchFamily="49" charset="0"/>
              </a:rPr>
              <a:t>ACA</a:t>
            </a:r>
            <a:r>
              <a:rPr lang="en-US" altLang="en-US" sz="1600">
                <a:solidFill>
                  <a:srgbClr val="64A4C4"/>
                </a:solidFill>
                <a:latin typeface="Courier New" panose="02070309020205020404" pitchFamily="49" charset="0"/>
              </a:rPr>
              <a:t>CCG</a:t>
            </a:r>
            <a:r>
              <a:rPr lang="en-US" altLang="en-US" sz="1600">
                <a:solidFill>
                  <a:schemeClr val="tx1"/>
                </a:solidFill>
                <a:latin typeface="Courier New" panose="02070309020205020404" pitchFamily="49" charset="0"/>
              </a:rPr>
              <a:t>ACA</a:t>
            </a:r>
            <a:r>
              <a:rPr lang="en-US" altLang="en-US" sz="1600">
                <a:solidFill>
                  <a:srgbClr val="64A4C4"/>
                </a:solidFill>
                <a:latin typeface="Courier New" panose="02070309020205020404" pitchFamily="49" charset="0"/>
              </a:rPr>
              <a:t>ATA</a:t>
            </a:r>
            <a:r>
              <a:rPr lang="en-US" altLang="en-US" sz="1600">
                <a:solidFill>
                  <a:srgbClr val="FFA52D"/>
                </a:solidFill>
                <a:latin typeface="Courier New" panose="02070309020205020404" pitchFamily="49" charset="0"/>
              </a:rPr>
              <a:t>ATG</a:t>
            </a:r>
            <a:r>
              <a:rPr lang="en-US" altLang="en-US" sz="1600">
                <a:solidFill>
                  <a:srgbClr val="64A4C4"/>
                </a:solidFill>
                <a:latin typeface="Courier New" panose="02070309020205020404" pitchFamily="49" charset="0"/>
              </a:rPr>
              <a:t>AAG</a:t>
            </a:r>
            <a:r>
              <a:rPr lang="en-US" altLang="en-US" sz="1600">
                <a:solidFill>
                  <a:schemeClr val="tx1"/>
                </a:solidFill>
                <a:latin typeface="Courier New" panose="02070309020205020404" pitchFamily="49" charset="0"/>
              </a:rPr>
              <a:t>ACT</a:t>
            </a:r>
            <a:r>
              <a:rPr lang="en-US" altLang="en-US" sz="1600">
                <a:solidFill>
                  <a:srgbClr val="64A4C4"/>
                </a:solidFill>
                <a:latin typeface="Courier New" panose="02070309020205020404" pitchFamily="49" charset="0"/>
              </a:rPr>
              <a:t>ACC</a:t>
            </a:r>
            <a:r>
              <a:rPr lang="en-US" altLang="en-US" sz="1600">
                <a:solidFill>
                  <a:schemeClr val="tx1"/>
                </a:solidFill>
                <a:latin typeface="Courier New" panose="02070309020205020404" pitchFamily="49" charset="0"/>
              </a:rPr>
              <a:t>GTC</a:t>
            </a:r>
            <a:r>
              <a:rPr lang="en-US" altLang="en-US" sz="1600">
                <a:solidFill>
                  <a:srgbClr val="64A4C4"/>
                </a:solidFill>
                <a:latin typeface="Courier New" panose="02070309020205020404" pitchFamily="49" charset="0"/>
              </a:rPr>
              <a:t>TTA</a:t>
            </a:r>
            <a:r>
              <a:rPr lang="en-US" altLang="en-US" sz="1600">
                <a:solidFill>
                  <a:schemeClr val="tx1"/>
                </a:solidFill>
                <a:latin typeface="Courier New" panose="02070309020205020404" pitchFamily="49" charset="0"/>
              </a:rPr>
              <a:t>CTA</a:t>
            </a:r>
            <a:r>
              <a:rPr lang="en-US" altLang="en-US" sz="1600">
                <a:solidFill>
                  <a:srgbClr val="64A4C4"/>
                </a:solidFill>
                <a:latin typeface="Courier New" panose="02070309020205020404" pitchFamily="49" charset="0"/>
              </a:rPr>
              <a:t>ACA</a:t>
            </a:r>
            <a:r>
              <a:rPr lang="en-US" altLang="en-US" sz="1600">
                <a:solidFill>
                  <a:schemeClr val="tx1"/>
                </a:solidFill>
                <a:latin typeface="Courier New" panose="02070309020205020404" pitchFamily="49" charset="0"/>
              </a:rPr>
              <a:t>C</a:t>
            </a:r>
          </a:p>
          <a:p>
            <a:r>
              <a:rPr lang="en-US" altLang="en-US" sz="1600">
                <a:solidFill>
                  <a:schemeClr val="tx1"/>
                </a:solidFill>
                <a:latin typeface="Courier New" panose="02070309020205020404" pitchFamily="49" charset="0"/>
              </a:rPr>
              <a:t>C</a:t>
            </a:r>
            <a:r>
              <a:rPr lang="en-US" altLang="en-US" sz="1600">
                <a:solidFill>
                  <a:srgbClr val="64A4C4"/>
                </a:solidFill>
                <a:latin typeface="Courier New" panose="02070309020205020404" pitchFamily="49" charset="0"/>
              </a:rPr>
              <a:t>TGC</a:t>
            </a:r>
            <a:r>
              <a:rPr lang="en-US" altLang="en-US" sz="1600">
                <a:solidFill>
                  <a:schemeClr val="tx1"/>
                </a:solidFill>
                <a:latin typeface="Courier New" panose="02070309020205020404" pitchFamily="49" charset="0"/>
              </a:rPr>
              <a:t>AGA</a:t>
            </a:r>
            <a:r>
              <a:rPr lang="en-US" altLang="en-US" sz="1600">
                <a:solidFill>
                  <a:srgbClr val="64A4C4"/>
                </a:solidFill>
                <a:latin typeface="Courier New" panose="02070309020205020404" pitchFamily="49" charset="0"/>
              </a:rPr>
              <a:t>CGA</a:t>
            </a:r>
            <a:r>
              <a:rPr lang="en-US" altLang="en-US" sz="1600">
                <a:solidFill>
                  <a:schemeClr val="tx1"/>
                </a:solidFill>
                <a:latin typeface="Courier New" panose="02070309020205020404" pitchFamily="49" charset="0"/>
              </a:rPr>
              <a:t>AAC</a:t>
            </a:r>
            <a:r>
              <a:rPr lang="en-US" altLang="en-US" sz="1600">
                <a:solidFill>
                  <a:srgbClr val="64A4C4"/>
                </a:solidFill>
                <a:latin typeface="Courier New" panose="02070309020205020404" pitchFamily="49" charset="0"/>
              </a:rPr>
              <a:t>CTC</a:t>
            </a:r>
            <a:r>
              <a:rPr lang="en-US" altLang="en-US" sz="1600">
                <a:solidFill>
                  <a:schemeClr val="tx1"/>
                </a:solidFill>
                <a:latin typeface="Courier New" panose="02070309020205020404" pitchFamily="49" charset="0"/>
              </a:rPr>
              <a:t>TTG</a:t>
            </a:r>
            <a:r>
              <a:rPr lang="en-US" altLang="en-US" sz="1600">
                <a:solidFill>
                  <a:srgbClr val="FFA52D"/>
                </a:solidFill>
                <a:latin typeface="Courier New" panose="02070309020205020404" pitchFamily="49" charset="0"/>
              </a:rPr>
              <a:t>ATG</a:t>
            </a:r>
            <a:r>
              <a:rPr lang="en-US" altLang="en-US" sz="1600">
                <a:latin typeface="Courier New" panose="02070309020205020404" pitchFamily="49" charset="0"/>
              </a:rPr>
              <a:t>TAG</a:t>
            </a:r>
            <a:r>
              <a:rPr lang="en-US" altLang="en-US" sz="1600">
                <a:solidFill>
                  <a:srgbClr val="64A4C4"/>
                </a:solidFill>
                <a:latin typeface="Courier New" panose="02070309020205020404" pitchFamily="49" charset="0"/>
              </a:rPr>
              <a:t>TTG</a:t>
            </a:r>
            <a:r>
              <a:rPr lang="en-US" altLang="en-US" sz="1600">
                <a:solidFill>
                  <a:schemeClr val="tx1"/>
                </a:solidFill>
                <a:latin typeface="Courier New" panose="02070309020205020404" pitchFamily="49" charset="0"/>
              </a:rPr>
              <a:t>GCC</a:t>
            </a:r>
            <a:r>
              <a:rPr lang="en-US" altLang="en-US" sz="1600">
                <a:latin typeface="Courier New" panose="02070309020205020404" pitchFamily="49" charset="0"/>
              </a:rPr>
              <a:t>TGA</a:t>
            </a:r>
            <a:r>
              <a:rPr lang="en-US" altLang="en-US" sz="1600">
                <a:solidFill>
                  <a:schemeClr val="tx1"/>
                </a:solidFill>
                <a:latin typeface="Courier New" panose="02070309020205020404" pitchFamily="49" charset="0"/>
              </a:rPr>
              <a:t>CAC</a:t>
            </a:r>
            <a:r>
              <a:rPr lang="en-US" altLang="en-US" sz="1600">
                <a:solidFill>
                  <a:srgbClr val="64A4C4"/>
                </a:solidFill>
                <a:latin typeface="Courier New" panose="02070309020205020404" pitchFamily="49" charset="0"/>
              </a:rPr>
              <a:t>CGA</a:t>
            </a:r>
            <a:r>
              <a:rPr lang="en-US" altLang="en-US" sz="1600">
                <a:solidFill>
                  <a:schemeClr val="tx1"/>
                </a:solidFill>
                <a:latin typeface="Courier New" panose="02070309020205020404" pitchFamily="49" charset="0"/>
              </a:rPr>
              <a:t>CAA</a:t>
            </a:r>
            <a:r>
              <a:rPr lang="en-US" altLang="en-US" sz="1600">
                <a:latin typeface="Courier New" panose="02070309020205020404" pitchFamily="49" charset="0"/>
              </a:rPr>
              <a:t>TAATGA</a:t>
            </a:r>
            <a:r>
              <a:rPr lang="en-US" altLang="en-US" sz="1600">
                <a:solidFill>
                  <a:srgbClr val="64A4C4"/>
                </a:solidFill>
                <a:latin typeface="Courier New" panose="02070309020205020404" pitchFamily="49" charset="0"/>
              </a:rPr>
              <a:t>AGA</a:t>
            </a:r>
            <a:r>
              <a:rPr lang="en-US" altLang="en-US" sz="1600">
                <a:solidFill>
                  <a:schemeClr val="tx1"/>
                </a:solidFill>
                <a:latin typeface="Courier New" panose="02070309020205020404" pitchFamily="49" charset="0"/>
              </a:rPr>
              <a:t>CTA</a:t>
            </a:r>
            <a:r>
              <a:rPr lang="en-US" altLang="en-US" sz="1600">
                <a:solidFill>
                  <a:srgbClr val="64A4C4"/>
                </a:solidFill>
                <a:latin typeface="Courier New" panose="02070309020205020404" pitchFamily="49" charset="0"/>
              </a:rPr>
              <a:t>CCG</a:t>
            </a:r>
            <a:r>
              <a:rPr lang="en-US" altLang="en-US" sz="1600">
                <a:solidFill>
                  <a:schemeClr val="tx1"/>
                </a:solidFill>
                <a:latin typeface="Courier New" panose="02070309020205020404" pitchFamily="49" charset="0"/>
              </a:rPr>
              <a:t>TCT</a:t>
            </a:r>
            <a:r>
              <a:rPr lang="en-US" altLang="en-US" sz="1600">
                <a:solidFill>
                  <a:srgbClr val="64A4C4"/>
                </a:solidFill>
                <a:latin typeface="Courier New" panose="02070309020205020404" pitchFamily="49" charset="0"/>
              </a:rPr>
              <a:t>TAC</a:t>
            </a:r>
            <a:r>
              <a:rPr lang="en-US" altLang="en-US" sz="1600">
                <a:latin typeface="Courier New" panose="02070309020205020404" pitchFamily="49" charset="0"/>
              </a:rPr>
              <a:t>TAA</a:t>
            </a:r>
            <a:r>
              <a:rPr lang="en-US" altLang="en-US" sz="1600">
                <a:solidFill>
                  <a:srgbClr val="64A4C4"/>
                </a:solidFill>
                <a:latin typeface="Courier New" panose="02070309020205020404" pitchFamily="49" charset="0"/>
              </a:rPr>
              <a:t>CAC</a:t>
            </a:r>
          </a:p>
        </p:txBody>
      </p:sp>
      <p:sp>
        <p:nvSpPr>
          <p:cNvPr id="39944" name="Line 8">
            <a:extLst>
              <a:ext uri="{FF2B5EF4-FFF2-40B4-BE49-F238E27FC236}">
                <a16:creationId xmlns:a16="http://schemas.microsoft.com/office/drawing/2014/main" xmlns="" id="{18558D63-D891-4303-9BAF-C6C6F3061F00}"/>
              </a:ext>
            </a:extLst>
          </p:cNvPr>
          <p:cNvSpPr>
            <a:spLocks noChangeShapeType="1"/>
          </p:cNvSpPr>
          <p:nvPr/>
        </p:nvSpPr>
        <p:spPr bwMode="auto">
          <a:xfrm>
            <a:off x="228600" y="27432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Line 9">
            <a:extLst>
              <a:ext uri="{FF2B5EF4-FFF2-40B4-BE49-F238E27FC236}">
                <a16:creationId xmlns:a16="http://schemas.microsoft.com/office/drawing/2014/main" xmlns="" id="{8C10F111-5707-4B58-80D1-F0C6086C14DD}"/>
              </a:ext>
            </a:extLst>
          </p:cNvPr>
          <p:cNvSpPr>
            <a:spLocks noChangeShapeType="1"/>
          </p:cNvSpPr>
          <p:nvPr/>
        </p:nvSpPr>
        <p:spPr bwMode="auto">
          <a:xfrm>
            <a:off x="228600" y="335280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6" name="Line 10">
            <a:extLst>
              <a:ext uri="{FF2B5EF4-FFF2-40B4-BE49-F238E27FC236}">
                <a16:creationId xmlns:a16="http://schemas.microsoft.com/office/drawing/2014/main" xmlns="" id="{BAF5DEA4-CE66-4F0C-9B32-48A22A2D6DEC}"/>
              </a:ext>
            </a:extLst>
          </p:cNvPr>
          <p:cNvSpPr>
            <a:spLocks noChangeShapeType="1"/>
          </p:cNvSpPr>
          <p:nvPr/>
        </p:nvSpPr>
        <p:spPr bwMode="auto">
          <a:xfrm>
            <a:off x="228600" y="2667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7" name="Line 11">
            <a:extLst>
              <a:ext uri="{FF2B5EF4-FFF2-40B4-BE49-F238E27FC236}">
                <a16:creationId xmlns:a16="http://schemas.microsoft.com/office/drawing/2014/main" xmlns="" id="{E631B4E2-F562-47BE-8224-84B197C796CD}"/>
              </a:ext>
            </a:extLst>
          </p:cNvPr>
          <p:cNvSpPr>
            <a:spLocks noChangeShapeType="1"/>
          </p:cNvSpPr>
          <p:nvPr/>
        </p:nvSpPr>
        <p:spPr bwMode="auto">
          <a:xfrm flipH="1">
            <a:off x="8382000" y="34290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7036" name="Group 12">
            <a:extLst>
              <a:ext uri="{FF2B5EF4-FFF2-40B4-BE49-F238E27FC236}">
                <a16:creationId xmlns:a16="http://schemas.microsoft.com/office/drawing/2014/main" xmlns="" id="{64F6D8E4-031E-48B3-BE2E-D87F5E6EC2C3}"/>
              </a:ext>
            </a:extLst>
          </p:cNvPr>
          <p:cNvGrpSpPr>
            <a:grpSpLocks/>
          </p:cNvGrpSpPr>
          <p:nvPr/>
        </p:nvGrpSpPr>
        <p:grpSpPr bwMode="auto">
          <a:xfrm>
            <a:off x="2514600" y="1981200"/>
            <a:ext cx="3657600" cy="609600"/>
            <a:chOff x="1584" y="1248"/>
            <a:chExt cx="2304" cy="384"/>
          </a:xfrm>
        </p:grpSpPr>
        <p:sp>
          <p:nvSpPr>
            <p:cNvPr id="39955" name="Oval 13">
              <a:extLst>
                <a:ext uri="{FF2B5EF4-FFF2-40B4-BE49-F238E27FC236}">
                  <a16:creationId xmlns:a16="http://schemas.microsoft.com/office/drawing/2014/main" xmlns="" id="{BE775FB4-3163-4C72-A3C9-6896F52AA66E}"/>
                </a:ext>
              </a:extLst>
            </p:cNvPr>
            <p:cNvSpPr>
              <a:spLocks noChangeArrowheads="1"/>
            </p:cNvSpPr>
            <p:nvPr/>
          </p:nvSpPr>
          <p:spPr bwMode="auto">
            <a:xfrm>
              <a:off x="1584" y="1392"/>
              <a:ext cx="288" cy="240"/>
            </a:xfrm>
            <a:prstGeom prst="ellipse">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39956" name="Oval 14">
              <a:extLst>
                <a:ext uri="{FF2B5EF4-FFF2-40B4-BE49-F238E27FC236}">
                  <a16:creationId xmlns:a16="http://schemas.microsoft.com/office/drawing/2014/main" xmlns="" id="{D426F50A-326E-4B0C-8183-FB7A853825F7}"/>
                </a:ext>
              </a:extLst>
            </p:cNvPr>
            <p:cNvSpPr>
              <a:spLocks noChangeArrowheads="1"/>
            </p:cNvSpPr>
            <p:nvPr/>
          </p:nvSpPr>
          <p:spPr bwMode="auto">
            <a:xfrm>
              <a:off x="3600" y="1248"/>
              <a:ext cx="288" cy="240"/>
            </a:xfrm>
            <a:prstGeom prst="ellipse">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grpSp>
      <p:grpSp>
        <p:nvGrpSpPr>
          <p:cNvPr id="257039" name="Group 15">
            <a:extLst>
              <a:ext uri="{FF2B5EF4-FFF2-40B4-BE49-F238E27FC236}">
                <a16:creationId xmlns:a16="http://schemas.microsoft.com/office/drawing/2014/main" xmlns="" id="{AD5DA06F-7994-447F-85AC-CED9C221850D}"/>
              </a:ext>
            </a:extLst>
          </p:cNvPr>
          <p:cNvGrpSpPr>
            <a:grpSpLocks/>
          </p:cNvGrpSpPr>
          <p:nvPr/>
        </p:nvGrpSpPr>
        <p:grpSpPr bwMode="auto">
          <a:xfrm>
            <a:off x="2895600" y="2209800"/>
            <a:ext cx="5562600" cy="381000"/>
            <a:chOff x="1824" y="1392"/>
            <a:chExt cx="3504" cy="240"/>
          </a:xfrm>
        </p:grpSpPr>
        <p:sp>
          <p:nvSpPr>
            <p:cNvPr id="39950" name="Oval 16">
              <a:extLst>
                <a:ext uri="{FF2B5EF4-FFF2-40B4-BE49-F238E27FC236}">
                  <a16:creationId xmlns:a16="http://schemas.microsoft.com/office/drawing/2014/main" xmlns="" id="{79D26667-EDD6-4007-A670-8280C3306258}"/>
                </a:ext>
              </a:extLst>
            </p:cNvPr>
            <p:cNvSpPr>
              <a:spLocks noChangeArrowheads="1"/>
            </p:cNvSpPr>
            <p:nvPr/>
          </p:nvSpPr>
          <p:spPr bwMode="auto">
            <a:xfrm>
              <a:off x="1824" y="1392"/>
              <a:ext cx="288" cy="240"/>
            </a:xfrm>
            <a:prstGeom prst="ellipse">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39951" name="Oval 17">
              <a:extLst>
                <a:ext uri="{FF2B5EF4-FFF2-40B4-BE49-F238E27FC236}">
                  <a16:creationId xmlns:a16="http://schemas.microsoft.com/office/drawing/2014/main" xmlns="" id="{477D989A-A80D-42D1-90E8-451948591413}"/>
                </a:ext>
              </a:extLst>
            </p:cNvPr>
            <p:cNvSpPr>
              <a:spLocks noChangeArrowheads="1"/>
            </p:cNvSpPr>
            <p:nvPr/>
          </p:nvSpPr>
          <p:spPr bwMode="auto">
            <a:xfrm>
              <a:off x="2496" y="1392"/>
              <a:ext cx="288" cy="240"/>
            </a:xfrm>
            <a:prstGeom prst="ellipse">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39952" name="Oval 18">
              <a:extLst>
                <a:ext uri="{FF2B5EF4-FFF2-40B4-BE49-F238E27FC236}">
                  <a16:creationId xmlns:a16="http://schemas.microsoft.com/office/drawing/2014/main" xmlns="" id="{A0F994A0-837C-4A93-BA40-47144242AAEE}"/>
                </a:ext>
              </a:extLst>
            </p:cNvPr>
            <p:cNvSpPr>
              <a:spLocks noChangeArrowheads="1"/>
            </p:cNvSpPr>
            <p:nvPr/>
          </p:nvSpPr>
          <p:spPr bwMode="auto">
            <a:xfrm>
              <a:off x="3456" y="1392"/>
              <a:ext cx="288" cy="240"/>
            </a:xfrm>
            <a:prstGeom prst="ellipse">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39953" name="Oval 19">
              <a:extLst>
                <a:ext uri="{FF2B5EF4-FFF2-40B4-BE49-F238E27FC236}">
                  <a16:creationId xmlns:a16="http://schemas.microsoft.com/office/drawing/2014/main" xmlns="" id="{FEB9B71A-1B4D-4834-99A7-F954FE62800C}"/>
                </a:ext>
              </a:extLst>
            </p:cNvPr>
            <p:cNvSpPr>
              <a:spLocks noChangeArrowheads="1"/>
            </p:cNvSpPr>
            <p:nvPr/>
          </p:nvSpPr>
          <p:spPr bwMode="auto">
            <a:xfrm>
              <a:off x="3648" y="1392"/>
              <a:ext cx="288" cy="240"/>
            </a:xfrm>
            <a:prstGeom prst="ellipse">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39954" name="Oval 20">
              <a:extLst>
                <a:ext uri="{FF2B5EF4-FFF2-40B4-BE49-F238E27FC236}">
                  <a16:creationId xmlns:a16="http://schemas.microsoft.com/office/drawing/2014/main" xmlns="" id="{3BAFA679-4CDC-4208-AC34-95A6D80AB023}"/>
                </a:ext>
              </a:extLst>
            </p:cNvPr>
            <p:cNvSpPr>
              <a:spLocks noChangeArrowheads="1"/>
            </p:cNvSpPr>
            <p:nvPr/>
          </p:nvSpPr>
          <p:spPr bwMode="auto">
            <a:xfrm>
              <a:off x="5040" y="1392"/>
              <a:ext cx="288" cy="240"/>
            </a:xfrm>
            <a:prstGeom prst="ellipse">
              <a:avLst/>
            </a:prstGeom>
            <a:noFill/>
            <a:ln w="254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70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57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xmlns="" id="{6DEC36BB-BAA5-42AB-9A0D-0525660EBFB0}"/>
              </a:ext>
            </a:extLst>
          </p:cNvPr>
          <p:cNvSpPr>
            <a:spLocks noGrp="1" noChangeArrowheads="1"/>
          </p:cNvSpPr>
          <p:nvPr>
            <p:ph type="body" idx="1"/>
          </p:nvPr>
        </p:nvSpPr>
        <p:spPr bwMode="auto">
          <a:xfrm>
            <a:off x="457200" y="1524000"/>
            <a:ext cx="8153400" cy="43021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800">
                <a:latin typeface="Arial" panose="020B0604020202020204" pitchFamily="34" charset="0"/>
              </a:rPr>
              <a:t>Long open reading frames may be a gene</a:t>
            </a:r>
          </a:p>
          <a:p>
            <a:pPr lvl="1">
              <a:lnSpc>
                <a:spcPct val="80000"/>
              </a:lnSpc>
            </a:pPr>
            <a:r>
              <a:rPr lang="en-US" altLang="en-US">
                <a:latin typeface="Arial" panose="020B0604020202020204" pitchFamily="34" charset="0"/>
              </a:rPr>
              <a:t>At random, we should expect one stop   codon in every (64/3) ~= 21 codons</a:t>
            </a:r>
          </a:p>
          <a:p>
            <a:pPr lvl="1">
              <a:lnSpc>
                <a:spcPct val="80000"/>
              </a:lnSpc>
            </a:pPr>
            <a:r>
              <a:rPr lang="en-US" altLang="en-US" b="1">
                <a:latin typeface="Arial" panose="020B0604020202020204" pitchFamily="34" charset="0"/>
              </a:rPr>
              <a:t>However</a:t>
            </a:r>
            <a:r>
              <a:rPr lang="en-US" altLang="en-US">
                <a:latin typeface="Arial" panose="020B0604020202020204" pitchFamily="34" charset="0"/>
              </a:rPr>
              <a:t>, genes are usually much longer than this</a:t>
            </a:r>
            <a:endParaRPr lang="en-US" altLang="en-US" sz="2400">
              <a:latin typeface="Arial" panose="020B0604020202020204" pitchFamily="34" charset="0"/>
            </a:endParaRPr>
          </a:p>
          <a:p>
            <a:pPr>
              <a:lnSpc>
                <a:spcPct val="80000"/>
              </a:lnSpc>
            </a:pPr>
            <a:r>
              <a:rPr lang="en-US" altLang="en-US" sz="2800">
                <a:latin typeface="Arial" panose="020B0604020202020204" pitchFamily="34" charset="0"/>
              </a:rPr>
              <a:t>A basic approach is to scan for ORFs whose lengths exceed certain threshold</a:t>
            </a:r>
          </a:p>
          <a:p>
            <a:pPr lvl="1">
              <a:lnSpc>
                <a:spcPct val="80000"/>
              </a:lnSpc>
            </a:pPr>
            <a:r>
              <a:rPr lang="en-US" altLang="en-US">
                <a:latin typeface="Arial" panose="020B0604020202020204" pitchFamily="34" charset="0"/>
              </a:rPr>
              <a:t>This is naïve because some genes (e.g. some neural and immune system genes)   are relatively short</a:t>
            </a:r>
          </a:p>
        </p:txBody>
      </p:sp>
      <p:sp>
        <p:nvSpPr>
          <p:cNvPr id="40963" name="Rectangle 4">
            <a:extLst>
              <a:ext uri="{FF2B5EF4-FFF2-40B4-BE49-F238E27FC236}">
                <a16:creationId xmlns:a16="http://schemas.microsoft.com/office/drawing/2014/main" xmlns="" id="{97298DBF-6B05-4C05-A554-9E0E36CBC86F}"/>
              </a:ext>
            </a:extLst>
          </p:cNvPr>
          <p:cNvSpPr>
            <a:spLocks noGrp="1" noChangeArrowheads="1"/>
          </p:cNvSpPr>
          <p:nvPr>
            <p:ph type="title"/>
          </p:nvPr>
        </p:nvSpPr>
        <p:spPr bwMode="auto">
          <a:xfrm>
            <a:off x="381000" y="457200"/>
            <a:ext cx="4953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000">
                <a:latin typeface="Arial Unicode MS" pitchFamily="34" charset="-128"/>
              </a:rPr>
              <a:t>Long vs. Short ORFs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EFB260B9-294A-4C33-9AE0-A209E6066FEA}"/>
              </a:ext>
            </a:extLst>
          </p:cNvPr>
          <p:cNvSpPr>
            <a:spLocks noGrp="1" noChangeArrowheads="1"/>
          </p:cNvSpPr>
          <p:nvPr>
            <p:ph type="title"/>
          </p:nvPr>
        </p:nvSpPr>
        <p:spPr bwMode="auto">
          <a:xfrm>
            <a:off x="685800" y="533400"/>
            <a:ext cx="7772400" cy="1143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Testing ORFs: Codon Usage</a:t>
            </a:r>
          </a:p>
        </p:txBody>
      </p:sp>
      <p:sp>
        <p:nvSpPr>
          <p:cNvPr id="41987" name="Rectangle 3">
            <a:extLst>
              <a:ext uri="{FF2B5EF4-FFF2-40B4-BE49-F238E27FC236}">
                <a16:creationId xmlns:a16="http://schemas.microsoft.com/office/drawing/2014/main" xmlns="" id="{DFD81429-B64B-4F4E-9E2C-243F1E1F3171}"/>
              </a:ext>
            </a:extLst>
          </p:cNvPr>
          <p:cNvSpPr>
            <a:spLocks noGrp="1" noChangeArrowheads="1"/>
          </p:cNvSpPr>
          <p:nvPr>
            <p:ph type="body" idx="1"/>
          </p:nvPr>
        </p:nvSpPr>
        <p:spPr bwMode="auto">
          <a:xfrm>
            <a:off x="381000" y="1489075"/>
            <a:ext cx="8229600" cy="44545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a:latin typeface="Arial" panose="020B0604020202020204" pitchFamily="34" charset="0"/>
              </a:rPr>
              <a:t>Create a 64-element hash table and count the frequencies of codons in an ORF</a:t>
            </a:r>
          </a:p>
          <a:p>
            <a:pPr>
              <a:lnSpc>
                <a:spcPct val="90000"/>
              </a:lnSpc>
            </a:pPr>
            <a:r>
              <a:rPr lang="en-US" altLang="en-US">
                <a:latin typeface="Arial" panose="020B0604020202020204" pitchFamily="34" charset="0"/>
              </a:rPr>
              <a:t>Amino acids typically have more than one codon, but in nature certain codons are more in use</a:t>
            </a:r>
          </a:p>
          <a:p>
            <a:pPr>
              <a:lnSpc>
                <a:spcPct val="90000"/>
              </a:lnSpc>
            </a:pPr>
            <a:r>
              <a:rPr lang="en-US" altLang="en-US">
                <a:latin typeface="Arial" panose="020B0604020202020204" pitchFamily="34" charset="0"/>
              </a:rPr>
              <a:t>Uneven use of the codons may characterize a real gene</a:t>
            </a:r>
          </a:p>
          <a:p>
            <a:pPr>
              <a:lnSpc>
                <a:spcPct val="90000"/>
              </a:lnSpc>
            </a:pPr>
            <a:r>
              <a:rPr lang="en-US" altLang="en-US">
                <a:latin typeface="Arial" panose="020B0604020202020204" pitchFamily="34" charset="0"/>
              </a:rPr>
              <a:t>This compensate for pitfalls of the ORF length test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3">
            <a:extLst>
              <a:ext uri="{FF2B5EF4-FFF2-40B4-BE49-F238E27FC236}">
                <a16:creationId xmlns:a16="http://schemas.microsoft.com/office/drawing/2014/main" xmlns="" id="{1B350717-DD4F-41C4-B1C9-A40B7EA63267}"/>
              </a:ext>
            </a:extLst>
          </p:cNvPr>
          <p:cNvGraphicFramePr>
            <a:graphicFrameLocks noGrp="1" noChangeAspect="1"/>
          </p:cNvGraphicFramePr>
          <p:nvPr>
            <p:ph idx="1"/>
          </p:nvPr>
        </p:nvGraphicFramePr>
        <p:xfrm>
          <a:off x="1477963" y="1600200"/>
          <a:ext cx="6216650" cy="4114800"/>
        </p:xfrm>
        <a:graphic>
          <a:graphicData uri="http://schemas.openxmlformats.org/presentationml/2006/ole">
            <mc:AlternateContent xmlns:mc="http://schemas.openxmlformats.org/markup-compatibility/2006">
              <mc:Choice xmlns:v="urn:schemas-microsoft-com:vml" Requires="v">
                <p:oleObj spid="_x0000_s43014" name="Bitmap Image" r:id="rId3" imgW="7133333" imgH="4495238" progId="Paint.Picture">
                  <p:embed/>
                </p:oleObj>
              </mc:Choice>
              <mc:Fallback>
                <p:oleObj name="Bitmap Image" r:id="rId3" imgW="7133333" imgH="4495238"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963" y="1600200"/>
                        <a:ext cx="6216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1" name="Rectangle 4">
            <a:extLst>
              <a:ext uri="{FF2B5EF4-FFF2-40B4-BE49-F238E27FC236}">
                <a16:creationId xmlns:a16="http://schemas.microsoft.com/office/drawing/2014/main" xmlns="" id="{C4E51B3D-36F0-4F9B-9224-EF196F572CC1}"/>
              </a:ext>
            </a:extLst>
          </p:cNvPr>
          <p:cNvSpPr>
            <a:spLocks noGrp="1" noChangeArrowheads="1"/>
          </p:cNvSpPr>
          <p:nvPr>
            <p:ph type="title"/>
          </p:nvPr>
        </p:nvSpPr>
        <p:spPr bwMode="auto">
          <a:xfrm>
            <a:off x="304800" y="457200"/>
            <a:ext cx="77724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000">
                <a:latin typeface="Arial Unicode MS" pitchFamily="34" charset="-128"/>
              </a:rPr>
              <a:t>Codon Usage in Human Genome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a:extLst>
              <a:ext uri="{FF2B5EF4-FFF2-40B4-BE49-F238E27FC236}">
                <a16:creationId xmlns:a16="http://schemas.microsoft.com/office/drawing/2014/main" xmlns="" id="{86C92B8A-14AC-4636-8533-000899D2C021}"/>
              </a:ext>
            </a:extLst>
          </p:cNvPr>
          <p:cNvSpPr txBox="1">
            <a:spLocks noChangeArrowheads="1"/>
          </p:cNvSpPr>
          <p:nvPr/>
        </p:nvSpPr>
        <p:spPr bwMode="auto">
          <a:xfrm>
            <a:off x="152400" y="63007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sz="2400">
              <a:solidFill>
                <a:schemeClr val="tx1"/>
              </a:solidFill>
              <a:latin typeface="Times" panose="02020603050405020304" pitchFamily="18" charset="0"/>
            </a:endParaRPr>
          </a:p>
        </p:txBody>
      </p:sp>
      <p:sp>
        <p:nvSpPr>
          <p:cNvPr id="44035" name="Rectangle 4">
            <a:extLst>
              <a:ext uri="{FF2B5EF4-FFF2-40B4-BE49-F238E27FC236}">
                <a16:creationId xmlns:a16="http://schemas.microsoft.com/office/drawing/2014/main" xmlns="" id="{123D2A12-8D6B-4FF6-B741-1C4A42E88ACE}"/>
              </a:ext>
            </a:extLst>
          </p:cNvPr>
          <p:cNvSpPr>
            <a:spLocks noChangeArrowheads="1"/>
          </p:cNvSpPr>
          <p:nvPr/>
        </p:nvSpPr>
        <p:spPr bwMode="auto">
          <a:xfrm>
            <a:off x="457200" y="1676400"/>
            <a:ext cx="36576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US" altLang="en-US" sz="2000" u="sng">
                <a:solidFill>
                  <a:schemeClr val="tx1"/>
                </a:solidFill>
                <a:latin typeface="Courier New" panose="02070309020205020404" pitchFamily="49" charset="0"/>
              </a:rPr>
              <a:t>AA  codon  /1000  frac </a:t>
            </a:r>
          </a:p>
          <a:p>
            <a:r>
              <a:rPr lang="en-US" altLang="en-US" sz="2000">
                <a:solidFill>
                  <a:schemeClr val="tx1"/>
                </a:solidFill>
                <a:latin typeface="Courier New" panose="02070309020205020404" pitchFamily="49" charset="0"/>
              </a:rPr>
              <a:t>Ser  TCG    4.31  0.05</a:t>
            </a:r>
          </a:p>
          <a:p>
            <a:r>
              <a:rPr lang="en-US" altLang="en-US" sz="2000">
                <a:solidFill>
                  <a:schemeClr val="tx1"/>
                </a:solidFill>
                <a:latin typeface="Courier New" panose="02070309020205020404" pitchFamily="49" charset="0"/>
              </a:rPr>
              <a:t>Ser  TCA   11.44  0.14</a:t>
            </a:r>
          </a:p>
          <a:p>
            <a:r>
              <a:rPr lang="en-US" altLang="en-US" sz="2000">
                <a:solidFill>
                  <a:schemeClr val="tx1"/>
                </a:solidFill>
                <a:latin typeface="Courier New" panose="02070309020205020404" pitchFamily="49" charset="0"/>
              </a:rPr>
              <a:t>Ser  TCT   15.70  0.19</a:t>
            </a:r>
          </a:p>
          <a:p>
            <a:r>
              <a:rPr lang="en-US" altLang="en-US" sz="2000">
                <a:solidFill>
                  <a:schemeClr val="tx1"/>
                </a:solidFill>
                <a:latin typeface="Courier New" panose="02070309020205020404" pitchFamily="49" charset="0"/>
              </a:rPr>
              <a:t>Ser  TCC   17.92  0.22</a:t>
            </a:r>
          </a:p>
          <a:p>
            <a:r>
              <a:rPr lang="en-US" altLang="en-US" sz="2000">
                <a:solidFill>
                  <a:schemeClr val="tx1"/>
                </a:solidFill>
                <a:latin typeface="Courier New" panose="02070309020205020404" pitchFamily="49" charset="0"/>
              </a:rPr>
              <a:t>Ser  AGT   12.25  0.15</a:t>
            </a:r>
          </a:p>
          <a:p>
            <a:r>
              <a:rPr lang="en-US" altLang="en-US" sz="2000">
                <a:solidFill>
                  <a:schemeClr val="tx1"/>
                </a:solidFill>
                <a:latin typeface="Courier New" panose="02070309020205020404" pitchFamily="49" charset="0"/>
              </a:rPr>
              <a:t>Ser  AGC   19.54  0.24</a:t>
            </a:r>
          </a:p>
          <a:p>
            <a:endParaRPr lang="en-US" altLang="en-US" sz="2000">
              <a:solidFill>
                <a:schemeClr val="tx1"/>
              </a:solidFill>
              <a:latin typeface="Courier New" panose="02070309020205020404" pitchFamily="49" charset="0"/>
            </a:endParaRPr>
          </a:p>
          <a:p>
            <a:endParaRPr lang="en-US" altLang="en-US" sz="2000">
              <a:solidFill>
                <a:schemeClr val="tx1"/>
              </a:solidFill>
              <a:latin typeface="Courier New" panose="02070309020205020404" pitchFamily="49" charset="0"/>
            </a:endParaRPr>
          </a:p>
          <a:p>
            <a:r>
              <a:rPr lang="en-US" altLang="en-US" sz="2000">
                <a:solidFill>
                  <a:schemeClr val="tx1"/>
                </a:solidFill>
                <a:latin typeface="Courier New" panose="02070309020205020404" pitchFamily="49" charset="0"/>
              </a:rPr>
              <a:t>Pro  CCG    6.33  0.11</a:t>
            </a:r>
          </a:p>
          <a:p>
            <a:r>
              <a:rPr lang="en-US" altLang="en-US" sz="2000">
                <a:solidFill>
                  <a:schemeClr val="tx1"/>
                </a:solidFill>
                <a:latin typeface="Courier New" panose="02070309020205020404" pitchFamily="49" charset="0"/>
              </a:rPr>
              <a:t>Pro  CCA   17.10  0.28</a:t>
            </a:r>
          </a:p>
          <a:p>
            <a:r>
              <a:rPr lang="en-US" altLang="en-US" sz="2000">
                <a:solidFill>
                  <a:schemeClr val="tx1"/>
                </a:solidFill>
                <a:latin typeface="Courier New" panose="02070309020205020404" pitchFamily="49" charset="0"/>
              </a:rPr>
              <a:t>Pro  CCT   18.31  0.30</a:t>
            </a:r>
          </a:p>
          <a:p>
            <a:r>
              <a:rPr lang="en-US" altLang="en-US" sz="2000">
                <a:solidFill>
                  <a:schemeClr val="tx1"/>
                </a:solidFill>
                <a:latin typeface="Courier New" panose="02070309020205020404" pitchFamily="49" charset="0"/>
              </a:rPr>
              <a:t>Pro  CCC   18.42  0.31</a:t>
            </a:r>
          </a:p>
        </p:txBody>
      </p:sp>
      <p:sp>
        <p:nvSpPr>
          <p:cNvPr id="44036" name="Rectangle 5">
            <a:extLst>
              <a:ext uri="{FF2B5EF4-FFF2-40B4-BE49-F238E27FC236}">
                <a16:creationId xmlns:a16="http://schemas.microsoft.com/office/drawing/2014/main" xmlns="" id="{E38DA64F-A651-42E9-B160-43B6768E267D}"/>
              </a:ext>
            </a:extLst>
          </p:cNvPr>
          <p:cNvSpPr>
            <a:spLocks noChangeArrowheads="1"/>
          </p:cNvSpPr>
          <p:nvPr/>
        </p:nvSpPr>
        <p:spPr bwMode="auto">
          <a:xfrm>
            <a:off x="4876800" y="1676400"/>
            <a:ext cx="358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r>
              <a:rPr lang="en-US" altLang="en-US" sz="2000" u="sng">
                <a:solidFill>
                  <a:schemeClr val="tx1"/>
                </a:solidFill>
                <a:latin typeface="Courier New" panose="02070309020205020404" pitchFamily="49" charset="0"/>
              </a:rPr>
              <a:t>AA  codon  /1000  frac </a:t>
            </a:r>
          </a:p>
          <a:p>
            <a:r>
              <a:rPr lang="en-US" altLang="en-US" sz="2000">
                <a:solidFill>
                  <a:schemeClr val="tx1"/>
                </a:solidFill>
                <a:latin typeface="Courier New" panose="02070309020205020404" pitchFamily="49" charset="0"/>
              </a:rPr>
              <a:t>Leu  CTG   39.95  0.40</a:t>
            </a:r>
          </a:p>
          <a:p>
            <a:r>
              <a:rPr lang="en-US" altLang="en-US" sz="2000">
                <a:solidFill>
                  <a:schemeClr val="tx1"/>
                </a:solidFill>
                <a:latin typeface="Courier New" panose="02070309020205020404" pitchFamily="49" charset="0"/>
              </a:rPr>
              <a:t>Leu  CTA    7.89  0.08</a:t>
            </a:r>
          </a:p>
          <a:p>
            <a:r>
              <a:rPr lang="en-US" altLang="en-US" sz="2000">
                <a:solidFill>
                  <a:schemeClr val="tx1"/>
                </a:solidFill>
                <a:latin typeface="Courier New" panose="02070309020205020404" pitchFamily="49" charset="0"/>
              </a:rPr>
              <a:t>Leu  CTT   12.97  0.13</a:t>
            </a:r>
          </a:p>
          <a:p>
            <a:r>
              <a:rPr lang="en-US" altLang="en-US" sz="2000">
                <a:solidFill>
                  <a:schemeClr val="tx1"/>
                </a:solidFill>
                <a:latin typeface="Courier New" panose="02070309020205020404" pitchFamily="49" charset="0"/>
              </a:rPr>
              <a:t>Leu  CTC   20.04  0.20</a:t>
            </a:r>
          </a:p>
          <a:p>
            <a:endParaRPr lang="en-US" altLang="en-US" sz="2000">
              <a:solidFill>
                <a:schemeClr val="tx1"/>
              </a:solidFill>
              <a:latin typeface="Courier New" panose="02070309020205020404" pitchFamily="49" charset="0"/>
            </a:endParaRPr>
          </a:p>
          <a:p>
            <a:r>
              <a:rPr lang="en-US" altLang="en-US" sz="2000">
                <a:solidFill>
                  <a:schemeClr val="tx1"/>
                </a:solidFill>
                <a:latin typeface="Courier New" panose="02070309020205020404" pitchFamily="49" charset="0"/>
              </a:rPr>
              <a:t>Ala  GCG    6.72  0.10</a:t>
            </a:r>
          </a:p>
          <a:p>
            <a:r>
              <a:rPr lang="en-US" altLang="en-US" sz="2000">
                <a:solidFill>
                  <a:schemeClr val="tx1"/>
                </a:solidFill>
                <a:latin typeface="Courier New" panose="02070309020205020404" pitchFamily="49" charset="0"/>
              </a:rPr>
              <a:t>Ala  GCA   15.80  0.23</a:t>
            </a:r>
          </a:p>
          <a:p>
            <a:r>
              <a:rPr lang="en-US" altLang="en-US" sz="2000">
                <a:solidFill>
                  <a:schemeClr val="tx1"/>
                </a:solidFill>
                <a:latin typeface="Courier New" panose="02070309020205020404" pitchFamily="49" charset="0"/>
              </a:rPr>
              <a:t>Ala  GCT   20.12  0.29</a:t>
            </a:r>
          </a:p>
          <a:p>
            <a:r>
              <a:rPr lang="en-US" altLang="en-US" sz="2000">
                <a:solidFill>
                  <a:schemeClr val="tx1"/>
                </a:solidFill>
                <a:latin typeface="Courier New" panose="02070309020205020404" pitchFamily="49" charset="0"/>
              </a:rPr>
              <a:t>Ala  GCC   26.51  0.38 </a:t>
            </a:r>
          </a:p>
          <a:p>
            <a:endParaRPr lang="en-US" altLang="en-US" sz="2000">
              <a:solidFill>
                <a:schemeClr val="tx1"/>
              </a:solidFill>
              <a:latin typeface="Courier New" panose="02070309020205020404" pitchFamily="49" charset="0"/>
            </a:endParaRPr>
          </a:p>
          <a:p>
            <a:r>
              <a:rPr lang="en-US" altLang="en-US" sz="2000">
                <a:solidFill>
                  <a:schemeClr val="tx1"/>
                </a:solidFill>
                <a:latin typeface="Courier New" panose="02070309020205020404" pitchFamily="49" charset="0"/>
              </a:rPr>
              <a:t>Gln  CAG   34.18  0.75</a:t>
            </a:r>
          </a:p>
          <a:p>
            <a:r>
              <a:rPr lang="en-US" altLang="en-US" sz="2000">
                <a:solidFill>
                  <a:schemeClr val="tx1"/>
                </a:solidFill>
                <a:latin typeface="Courier New" panose="02070309020205020404" pitchFamily="49" charset="0"/>
              </a:rPr>
              <a:t>Gln  CAA   11.51  0.25</a:t>
            </a:r>
            <a:r>
              <a:rPr lang="en-US" altLang="en-US" sz="2400">
                <a:solidFill>
                  <a:schemeClr val="tx1"/>
                </a:solidFill>
                <a:latin typeface="Courier New" panose="02070309020205020404" pitchFamily="49" charset="0"/>
              </a:rPr>
              <a:t> </a:t>
            </a:r>
          </a:p>
        </p:txBody>
      </p:sp>
      <p:sp>
        <p:nvSpPr>
          <p:cNvPr id="44037" name="Rectangle 6">
            <a:extLst>
              <a:ext uri="{FF2B5EF4-FFF2-40B4-BE49-F238E27FC236}">
                <a16:creationId xmlns:a16="http://schemas.microsoft.com/office/drawing/2014/main" xmlns="" id="{272B444A-EC4E-4CED-B552-D7E6530D107A}"/>
              </a:ext>
            </a:extLst>
          </p:cNvPr>
          <p:cNvSpPr>
            <a:spLocks noGrp="1" noChangeArrowheads="1"/>
          </p:cNvSpPr>
          <p:nvPr>
            <p:ph type="title"/>
          </p:nvPr>
        </p:nvSpPr>
        <p:spPr bwMode="auto">
          <a:xfrm>
            <a:off x="381000" y="381000"/>
            <a:ext cx="76962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4000">
                <a:latin typeface="Arial Unicode MS" pitchFamily="34" charset="-128"/>
              </a:rPr>
              <a:t>Codon Usage in Mouse Genome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xmlns="" id="{8C182DB4-25F4-44B7-A921-EEB1A5901070}"/>
              </a:ext>
            </a:extLst>
          </p:cNvPr>
          <p:cNvSpPr>
            <a:spLocks noGrp="1" noChangeArrowheads="1"/>
          </p:cNvSpPr>
          <p:nvPr>
            <p:ph type="title"/>
          </p:nvPr>
        </p:nvSpPr>
        <p:spPr bwMode="auto">
          <a:xfrm>
            <a:off x="381000" y="533400"/>
            <a:ext cx="8763000" cy="884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US" altLang="en-US" sz="3400" dirty="0">
                <a:latin typeface="Arial Unicode MS" pitchFamily="34" charset="-128"/>
              </a:rPr>
              <a:t>Gene Prediction: Computational Challenge</a:t>
            </a:r>
          </a:p>
        </p:txBody>
      </p:sp>
      <p:sp>
        <p:nvSpPr>
          <p:cNvPr id="6147" name="Rectangle 4">
            <a:extLst>
              <a:ext uri="{FF2B5EF4-FFF2-40B4-BE49-F238E27FC236}">
                <a16:creationId xmlns:a16="http://schemas.microsoft.com/office/drawing/2014/main" xmlns="" id="{6796F288-AD34-410E-82CF-17B71A711DF3}"/>
              </a:ext>
            </a:extLst>
          </p:cNvPr>
          <p:cNvSpPr>
            <a:spLocks noGrp="1" noChangeArrowheads="1"/>
          </p:cNvSpPr>
          <p:nvPr>
            <p:ph type="body" idx="1"/>
          </p:nvPr>
        </p:nvSpPr>
        <p:spPr bwMode="auto">
          <a:xfrm>
            <a:off x="381000" y="685800"/>
            <a:ext cx="8229600" cy="5334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buFontTx/>
              <a:buNone/>
            </a:pPr>
            <a:r>
              <a:rPr lang="en-US" altLang="en-US" sz="2800"/>
              <a:t> </a:t>
            </a:r>
            <a:r>
              <a:rPr lang="en-US" altLang="en-US" sz="2000"/>
              <a:t>aatgcatgcggctatgctaatgcatgcggctatgctaagctgggatccgatgacaatgcatgcggctatgctaatgcatgcggctatgcaagctgggatccgatgactatgctaagctgggatccgatgacaatgcatgcggctatgctaatgaatggtcttgggatttaccttggaatgctaagctgggatccgatgacaatgcatgcggctatgctaatgaatggtcttgggatttaccttggaatatgctaatgcatgcggctatgctaagctgggatccgatgacaatgcatgcggctatgctaatgcatgcggctatgcaagctgggatccgatgactatgctaagctgcggctatgctaatgcatgcggctatgctaagctgggatccgatgacaatgcatgcggctatgctaatgcatgcggctatgcaagctgggatcctgcggctatgctaatgaatggtcttgggatttaccttggaatgctaagctgggatccgatgacaatgcatgcggctatgctaatgaatggtcttgggatttaccttggaatatgctaatgcatgcggctatgctaagctgggaatgcatgcggctatgctaagctgggatccgatgacaatgcatgcggctatgctaatgcatgcggctatgcaagctgggatccgatgactatgctaagctgcggctatgctaatgcatgcggctatgctaagctcatgcggctatgctaagctgggaatgcatgcggctatgctaagctgggatccgatgacaatgcatgcggctatgctaatgcatgcggctatgcaagctgggatccgatgactatgctaagctgcggctatgctaatgcatgcggctatgctaagctcggctatgctaatgaatggtcttgggatttaccttggaatgctaagctgggatccgatgacaatgcatgcggctatgctaatgaatggtcttgggatttaccttggaatatgctaatgcatgcggctatgctaagctgggaatgcatgcggctatgctaagctgggatccgatgacaatgcatgcggctatgctaatgcatgcggctatgcaagctgggatccgatgactatgctaagctgcggctatgctaatgcatgcggctatgctaagctcatgcgg</a:t>
            </a:r>
          </a:p>
          <a:p>
            <a:pPr>
              <a:lnSpc>
                <a:spcPct val="90000"/>
              </a:lnSpc>
              <a:buFontTx/>
              <a:buNone/>
            </a:pPr>
            <a:endParaRPr lang="en-US" altLang="en-US" sz="20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DA855BEF-92B0-4662-B17E-EDF742C8A265}"/>
              </a:ext>
            </a:extLst>
          </p:cNvPr>
          <p:cNvSpPr>
            <a:spLocks noGrp="1" noChangeArrowheads="1"/>
          </p:cNvSpPr>
          <p:nvPr>
            <p:ph type="title"/>
          </p:nvPr>
        </p:nvSpPr>
        <p:spPr bwMode="auto">
          <a:xfrm>
            <a:off x="381000" y="457200"/>
            <a:ext cx="8763000" cy="914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4200">
                <a:latin typeface="Arial Unicode MS" pitchFamily="34" charset="-128"/>
              </a:rPr>
              <a:t>Codon Usage and Likelihood Ratio</a:t>
            </a:r>
          </a:p>
        </p:txBody>
      </p:sp>
      <p:sp>
        <p:nvSpPr>
          <p:cNvPr id="45059" name="Rectangle 3">
            <a:extLst>
              <a:ext uri="{FF2B5EF4-FFF2-40B4-BE49-F238E27FC236}">
                <a16:creationId xmlns:a16="http://schemas.microsoft.com/office/drawing/2014/main" xmlns="" id="{56EB9ADA-3CEE-4CA9-86C9-300D36CEF173}"/>
              </a:ext>
            </a:extLst>
          </p:cNvPr>
          <p:cNvSpPr>
            <a:spLocks noGrp="1" noChangeArrowheads="1"/>
          </p:cNvSpPr>
          <p:nvPr>
            <p:ph type="body" idx="1"/>
          </p:nvPr>
        </p:nvSpPr>
        <p:spPr bwMode="auto">
          <a:xfrm>
            <a:off x="304800" y="1489075"/>
            <a:ext cx="8229600" cy="39211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400">
                <a:latin typeface="Arial" panose="020B0604020202020204" pitchFamily="34" charset="0"/>
              </a:rPr>
              <a:t>An ORF is more “believable” than another if it has more “likely” codons</a:t>
            </a:r>
            <a:r>
              <a:rPr lang="en-US" altLang="en-US" sz="2400">
                <a:latin typeface="Arial" panose="020B0604020202020204" pitchFamily="34" charset="0"/>
                <a:ea typeface="Arial Unicode MS" pitchFamily="34" charset="-128"/>
              </a:rPr>
              <a:t> </a:t>
            </a:r>
          </a:p>
          <a:p>
            <a:pPr>
              <a:lnSpc>
                <a:spcPct val="90000"/>
              </a:lnSpc>
            </a:pPr>
            <a:r>
              <a:rPr lang="en-US" altLang="en-US" sz="2400">
                <a:latin typeface="Arial" panose="020B0604020202020204" pitchFamily="34" charset="0"/>
                <a:ea typeface="Arial Unicode MS" pitchFamily="34" charset="-128"/>
              </a:rPr>
              <a:t>Do sliding window calculations to find ORFs that have the “likely” codon usage</a:t>
            </a:r>
          </a:p>
          <a:p>
            <a:pPr>
              <a:lnSpc>
                <a:spcPct val="90000"/>
              </a:lnSpc>
            </a:pPr>
            <a:r>
              <a:rPr lang="en-US" altLang="en-US" sz="2400">
                <a:latin typeface="Arial" panose="020B0604020202020204" pitchFamily="34" charset="0"/>
                <a:ea typeface="Arial Unicode MS" pitchFamily="34" charset="-128"/>
              </a:rPr>
              <a:t>Allows for higher precision in identifying true ORFs; much better than merely testing for length. </a:t>
            </a:r>
          </a:p>
          <a:p>
            <a:pPr>
              <a:lnSpc>
                <a:spcPct val="90000"/>
              </a:lnSpc>
            </a:pPr>
            <a:r>
              <a:rPr lang="en-US" altLang="en-US" sz="2400">
                <a:latin typeface="Arial" panose="020B0604020202020204" pitchFamily="34" charset="0"/>
              </a:rPr>
              <a:t>However, average vertebrate exon length is 130 nucleotides, which is often too small to produce reliable peaks in the likelihood ratio</a:t>
            </a:r>
          </a:p>
          <a:p>
            <a:pPr>
              <a:lnSpc>
                <a:spcPct val="90000"/>
              </a:lnSpc>
            </a:pPr>
            <a:r>
              <a:rPr lang="en-US" altLang="en-US" sz="2400">
                <a:latin typeface="Arial" panose="020B0604020202020204" pitchFamily="34" charset="0"/>
              </a:rPr>
              <a:t>Further improvement: </a:t>
            </a:r>
            <a:r>
              <a:rPr lang="en-US" altLang="en-US" sz="2400" b="1">
                <a:latin typeface="Arial" panose="020B0604020202020204" pitchFamily="34" charset="0"/>
              </a:rPr>
              <a:t>in-frame hexamer count</a:t>
            </a:r>
            <a:r>
              <a:rPr lang="en-US" altLang="en-US" sz="2400">
                <a:latin typeface="Arial" panose="020B0604020202020204" pitchFamily="34" charset="0"/>
              </a:rPr>
              <a:t> (frequencies of pairs of consecutive codons)</a:t>
            </a:r>
          </a:p>
          <a:p>
            <a:pPr>
              <a:lnSpc>
                <a:spcPct val="90000"/>
              </a:lnSpc>
            </a:pPr>
            <a:endParaRPr lang="en-US" altLang="en-US" sz="2400">
              <a:latin typeface="Arial" panose="020B0604020202020204" pitchFamily="34" charset="0"/>
              <a:ea typeface="Arial Unicode MS" pitchFamily="34" charset="-128"/>
            </a:endParaRPr>
          </a:p>
          <a:p>
            <a:pPr>
              <a:lnSpc>
                <a:spcPct val="90000"/>
              </a:lnSpc>
            </a:pPr>
            <a:endParaRPr lang="en-US" altLang="en-US" sz="2800">
              <a:latin typeface="Arial" panose="020B0604020202020204" pitchFamily="34" charset="0"/>
              <a:ea typeface="Arial Unicode MS" pitchFamily="34" charset="-12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90BF78BF-7EC9-415F-9EBD-DC719E41CDDB}"/>
              </a:ext>
            </a:extLst>
          </p:cNvPr>
          <p:cNvSpPr>
            <a:spLocks noGrp="1" noChangeArrowheads="1"/>
          </p:cNvSpPr>
          <p:nvPr>
            <p:ph type="title"/>
          </p:nvPr>
        </p:nvSpPr>
        <p:spPr bwMode="auto">
          <a:xfrm>
            <a:off x="381000" y="457200"/>
            <a:ext cx="8229600" cy="762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algn="l"/>
            <a:r>
              <a:rPr lang="en-US" altLang="en-US">
                <a:latin typeface="Arial Unicode MS" pitchFamily="34" charset="-128"/>
              </a:rPr>
              <a:t>Promoters and Gene Prediction</a:t>
            </a:r>
          </a:p>
        </p:txBody>
      </p:sp>
      <p:sp>
        <p:nvSpPr>
          <p:cNvPr id="46083" name="Rectangle 3">
            <a:extLst>
              <a:ext uri="{FF2B5EF4-FFF2-40B4-BE49-F238E27FC236}">
                <a16:creationId xmlns:a16="http://schemas.microsoft.com/office/drawing/2014/main" xmlns="" id="{E4393671-13B1-4262-9442-28DBDD30F406}"/>
              </a:ext>
            </a:extLst>
          </p:cNvPr>
          <p:cNvSpPr>
            <a:spLocks noGrp="1" noChangeArrowheads="1"/>
          </p:cNvSpPr>
          <p:nvPr>
            <p:ph type="body" sz="half" idx="1"/>
          </p:nvPr>
        </p:nvSpPr>
        <p:spPr bwMode="auto">
          <a:xfrm>
            <a:off x="381000" y="1295400"/>
            <a:ext cx="8153400" cy="449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rPr>
              <a:t>Promoters are DNA segments upstream of transcripts that initiate transcription</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panose="020B0604020202020204" pitchFamily="34" charset="0"/>
              </a:rPr>
              <a:t>Promoter </a:t>
            </a:r>
            <a:r>
              <a:rPr lang="en-US" altLang="en-US" i="1">
                <a:latin typeface="Arial" panose="020B0604020202020204" pitchFamily="34" charset="0"/>
              </a:rPr>
              <a:t>attracts </a:t>
            </a:r>
            <a:r>
              <a:rPr lang="en-US" altLang="en-US">
                <a:latin typeface="Arial" panose="020B0604020202020204" pitchFamily="34" charset="0"/>
              </a:rPr>
              <a:t>RNA Polymerase to the transcription start site</a:t>
            </a:r>
          </a:p>
        </p:txBody>
      </p:sp>
      <p:sp>
        <p:nvSpPr>
          <p:cNvPr id="46084" name="Line 4">
            <a:extLst>
              <a:ext uri="{FF2B5EF4-FFF2-40B4-BE49-F238E27FC236}">
                <a16:creationId xmlns:a16="http://schemas.microsoft.com/office/drawing/2014/main" xmlns="" id="{E559CE94-C339-44B3-9DB0-0BDAFEE843BC}"/>
              </a:ext>
            </a:extLst>
          </p:cNvPr>
          <p:cNvSpPr>
            <a:spLocks noChangeShapeType="1"/>
          </p:cNvSpPr>
          <p:nvPr/>
        </p:nvSpPr>
        <p:spPr bwMode="auto">
          <a:xfrm>
            <a:off x="2895600" y="2822575"/>
            <a:ext cx="32766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5" name="Line 5">
            <a:extLst>
              <a:ext uri="{FF2B5EF4-FFF2-40B4-BE49-F238E27FC236}">
                <a16:creationId xmlns:a16="http://schemas.microsoft.com/office/drawing/2014/main" xmlns="" id="{B9E5BF05-ECD7-46F7-9E7E-24693B1E4130}"/>
              </a:ext>
            </a:extLst>
          </p:cNvPr>
          <p:cNvSpPr>
            <a:spLocks noChangeShapeType="1"/>
          </p:cNvSpPr>
          <p:nvPr/>
        </p:nvSpPr>
        <p:spPr bwMode="auto">
          <a:xfrm>
            <a:off x="30480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6" name="Line 6">
            <a:extLst>
              <a:ext uri="{FF2B5EF4-FFF2-40B4-BE49-F238E27FC236}">
                <a16:creationId xmlns:a16="http://schemas.microsoft.com/office/drawing/2014/main" xmlns="" id="{D015D939-A401-471A-BFB6-9910104EE860}"/>
              </a:ext>
            </a:extLst>
          </p:cNvPr>
          <p:cNvSpPr>
            <a:spLocks noChangeShapeType="1"/>
          </p:cNvSpPr>
          <p:nvPr/>
        </p:nvSpPr>
        <p:spPr bwMode="auto">
          <a:xfrm>
            <a:off x="32004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Line 7">
            <a:extLst>
              <a:ext uri="{FF2B5EF4-FFF2-40B4-BE49-F238E27FC236}">
                <a16:creationId xmlns:a16="http://schemas.microsoft.com/office/drawing/2014/main" xmlns="" id="{2866853B-9BF4-4C20-97AE-59CB75AF8D00}"/>
              </a:ext>
            </a:extLst>
          </p:cNvPr>
          <p:cNvSpPr>
            <a:spLocks noChangeShapeType="1"/>
          </p:cNvSpPr>
          <p:nvPr/>
        </p:nvSpPr>
        <p:spPr bwMode="auto">
          <a:xfrm>
            <a:off x="3352800" y="28225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Line 8">
            <a:extLst>
              <a:ext uri="{FF2B5EF4-FFF2-40B4-BE49-F238E27FC236}">
                <a16:creationId xmlns:a16="http://schemas.microsoft.com/office/drawing/2014/main" xmlns="" id="{313B6935-9454-4327-A9DD-1C2A42233C99}"/>
              </a:ext>
            </a:extLst>
          </p:cNvPr>
          <p:cNvSpPr>
            <a:spLocks noChangeShapeType="1"/>
          </p:cNvSpPr>
          <p:nvPr/>
        </p:nvSpPr>
        <p:spPr bwMode="auto">
          <a:xfrm>
            <a:off x="3505200" y="28225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Line 9">
            <a:extLst>
              <a:ext uri="{FF2B5EF4-FFF2-40B4-BE49-F238E27FC236}">
                <a16:creationId xmlns:a16="http://schemas.microsoft.com/office/drawing/2014/main" xmlns="" id="{98428303-50C6-4468-A926-AC8784370F20}"/>
              </a:ext>
            </a:extLst>
          </p:cNvPr>
          <p:cNvSpPr>
            <a:spLocks noChangeShapeType="1"/>
          </p:cNvSpPr>
          <p:nvPr/>
        </p:nvSpPr>
        <p:spPr bwMode="auto">
          <a:xfrm>
            <a:off x="3657600" y="28225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0" name="Line 10">
            <a:extLst>
              <a:ext uri="{FF2B5EF4-FFF2-40B4-BE49-F238E27FC236}">
                <a16:creationId xmlns:a16="http://schemas.microsoft.com/office/drawing/2014/main" xmlns="" id="{495B6993-AAAA-41C6-BDCB-4204217BEC2E}"/>
              </a:ext>
            </a:extLst>
          </p:cNvPr>
          <p:cNvSpPr>
            <a:spLocks noChangeShapeType="1"/>
          </p:cNvSpPr>
          <p:nvPr/>
        </p:nvSpPr>
        <p:spPr bwMode="auto">
          <a:xfrm>
            <a:off x="3810000" y="28225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1" name="Line 11">
            <a:extLst>
              <a:ext uri="{FF2B5EF4-FFF2-40B4-BE49-F238E27FC236}">
                <a16:creationId xmlns:a16="http://schemas.microsoft.com/office/drawing/2014/main" xmlns="" id="{988D345C-319F-4476-8262-99ECF2EE8F6D}"/>
              </a:ext>
            </a:extLst>
          </p:cNvPr>
          <p:cNvSpPr>
            <a:spLocks noChangeShapeType="1"/>
          </p:cNvSpPr>
          <p:nvPr/>
        </p:nvSpPr>
        <p:spPr bwMode="auto">
          <a:xfrm>
            <a:off x="3962400" y="28225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12">
            <a:extLst>
              <a:ext uri="{FF2B5EF4-FFF2-40B4-BE49-F238E27FC236}">
                <a16:creationId xmlns:a16="http://schemas.microsoft.com/office/drawing/2014/main" xmlns="" id="{B115A279-BD4D-4DBD-A6AE-7E1F86F8EE27}"/>
              </a:ext>
            </a:extLst>
          </p:cNvPr>
          <p:cNvSpPr>
            <a:spLocks noChangeShapeType="1"/>
          </p:cNvSpPr>
          <p:nvPr/>
        </p:nvSpPr>
        <p:spPr bwMode="auto">
          <a:xfrm>
            <a:off x="4114800" y="28225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Line 13">
            <a:extLst>
              <a:ext uri="{FF2B5EF4-FFF2-40B4-BE49-F238E27FC236}">
                <a16:creationId xmlns:a16="http://schemas.microsoft.com/office/drawing/2014/main" xmlns="" id="{4DEE9C58-5B1E-4A95-9969-507DC4734082}"/>
              </a:ext>
            </a:extLst>
          </p:cNvPr>
          <p:cNvSpPr>
            <a:spLocks noChangeShapeType="1"/>
          </p:cNvSpPr>
          <p:nvPr/>
        </p:nvSpPr>
        <p:spPr bwMode="auto">
          <a:xfrm>
            <a:off x="4267200" y="28225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4" name="Line 14">
            <a:extLst>
              <a:ext uri="{FF2B5EF4-FFF2-40B4-BE49-F238E27FC236}">
                <a16:creationId xmlns:a16="http://schemas.microsoft.com/office/drawing/2014/main" xmlns="" id="{ADE4187B-9F15-417B-824D-2DC40F730EF8}"/>
              </a:ext>
            </a:extLst>
          </p:cNvPr>
          <p:cNvSpPr>
            <a:spLocks noChangeShapeType="1"/>
          </p:cNvSpPr>
          <p:nvPr/>
        </p:nvSpPr>
        <p:spPr bwMode="auto">
          <a:xfrm>
            <a:off x="4419600" y="28225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Line 15">
            <a:extLst>
              <a:ext uri="{FF2B5EF4-FFF2-40B4-BE49-F238E27FC236}">
                <a16:creationId xmlns:a16="http://schemas.microsoft.com/office/drawing/2014/main" xmlns="" id="{31342A66-78DE-453D-A5C0-DBB64D5BAEC1}"/>
              </a:ext>
            </a:extLst>
          </p:cNvPr>
          <p:cNvSpPr>
            <a:spLocks noChangeShapeType="1"/>
          </p:cNvSpPr>
          <p:nvPr/>
        </p:nvSpPr>
        <p:spPr bwMode="auto">
          <a:xfrm>
            <a:off x="45720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6" name="Line 16">
            <a:extLst>
              <a:ext uri="{FF2B5EF4-FFF2-40B4-BE49-F238E27FC236}">
                <a16:creationId xmlns:a16="http://schemas.microsoft.com/office/drawing/2014/main" xmlns="" id="{9F956702-AB3B-47B6-9E43-1F91DB009E83}"/>
              </a:ext>
            </a:extLst>
          </p:cNvPr>
          <p:cNvSpPr>
            <a:spLocks noChangeShapeType="1"/>
          </p:cNvSpPr>
          <p:nvPr/>
        </p:nvSpPr>
        <p:spPr bwMode="auto">
          <a:xfrm>
            <a:off x="47244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7" name="Line 17">
            <a:extLst>
              <a:ext uri="{FF2B5EF4-FFF2-40B4-BE49-F238E27FC236}">
                <a16:creationId xmlns:a16="http://schemas.microsoft.com/office/drawing/2014/main" xmlns="" id="{DC34A597-8AF0-42EF-B4CA-712F4175ECC9}"/>
              </a:ext>
            </a:extLst>
          </p:cNvPr>
          <p:cNvSpPr>
            <a:spLocks noChangeShapeType="1"/>
          </p:cNvSpPr>
          <p:nvPr/>
        </p:nvSpPr>
        <p:spPr bwMode="auto">
          <a:xfrm>
            <a:off x="48768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8" name="Line 18">
            <a:extLst>
              <a:ext uri="{FF2B5EF4-FFF2-40B4-BE49-F238E27FC236}">
                <a16:creationId xmlns:a16="http://schemas.microsoft.com/office/drawing/2014/main" xmlns="" id="{F537AD86-36A9-4DFF-807A-8D290F287EF9}"/>
              </a:ext>
            </a:extLst>
          </p:cNvPr>
          <p:cNvSpPr>
            <a:spLocks noChangeShapeType="1"/>
          </p:cNvSpPr>
          <p:nvPr/>
        </p:nvSpPr>
        <p:spPr bwMode="auto">
          <a:xfrm>
            <a:off x="50292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Line 19">
            <a:extLst>
              <a:ext uri="{FF2B5EF4-FFF2-40B4-BE49-F238E27FC236}">
                <a16:creationId xmlns:a16="http://schemas.microsoft.com/office/drawing/2014/main" xmlns="" id="{9763C12B-7285-46CE-B908-2B7BC99D8FAE}"/>
              </a:ext>
            </a:extLst>
          </p:cNvPr>
          <p:cNvSpPr>
            <a:spLocks noChangeShapeType="1"/>
          </p:cNvSpPr>
          <p:nvPr/>
        </p:nvSpPr>
        <p:spPr bwMode="auto">
          <a:xfrm>
            <a:off x="51816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a:extLst>
              <a:ext uri="{FF2B5EF4-FFF2-40B4-BE49-F238E27FC236}">
                <a16:creationId xmlns:a16="http://schemas.microsoft.com/office/drawing/2014/main" xmlns="" id="{BCE613AC-31E3-4E9C-8426-F07CA2555262}"/>
              </a:ext>
            </a:extLst>
          </p:cNvPr>
          <p:cNvSpPr>
            <a:spLocks noChangeShapeType="1"/>
          </p:cNvSpPr>
          <p:nvPr/>
        </p:nvSpPr>
        <p:spPr bwMode="auto">
          <a:xfrm>
            <a:off x="53340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Line 21">
            <a:extLst>
              <a:ext uri="{FF2B5EF4-FFF2-40B4-BE49-F238E27FC236}">
                <a16:creationId xmlns:a16="http://schemas.microsoft.com/office/drawing/2014/main" xmlns="" id="{EED5E9DD-A831-49D0-BC15-478ACAA3126E}"/>
              </a:ext>
            </a:extLst>
          </p:cNvPr>
          <p:cNvSpPr>
            <a:spLocks noChangeShapeType="1"/>
          </p:cNvSpPr>
          <p:nvPr/>
        </p:nvSpPr>
        <p:spPr bwMode="auto">
          <a:xfrm>
            <a:off x="54864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2" name="Line 22">
            <a:extLst>
              <a:ext uri="{FF2B5EF4-FFF2-40B4-BE49-F238E27FC236}">
                <a16:creationId xmlns:a16="http://schemas.microsoft.com/office/drawing/2014/main" xmlns="" id="{6444B2D5-DD0F-462D-8966-5CDDDECEF5DF}"/>
              </a:ext>
            </a:extLst>
          </p:cNvPr>
          <p:cNvSpPr>
            <a:spLocks noChangeShapeType="1"/>
          </p:cNvSpPr>
          <p:nvPr/>
        </p:nvSpPr>
        <p:spPr bwMode="auto">
          <a:xfrm>
            <a:off x="56388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3" name="Line 23">
            <a:extLst>
              <a:ext uri="{FF2B5EF4-FFF2-40B4-BE49-F238E27FC236}">
                <a16:creationId xmlns:a16="http://schemas.microsoft.com/office/drawing/2014/main" xmlns="" id="{4640220F-E98D-4318-B516-973A80BCAF9D}"/>
              </a:ext>
            </a:extLst>
          </p:cNvPr>
          <p:cNvSpPr>
            <a:spLocks noChangeShapeType="1"/>
          </p:cNvSpPr>
          <p:nvPr/>
        </p:nvSpPr>
        <p:spPr bwMode="auto">
          <a:xfrm>
            <a:off x="57912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4" name="Line 24">
            <a:extLst>
              <a:ext uri="{FF2B5EF4-FFF2-40B4-BE49-F238E27FC236}">
                <a16:creationId xmlns:a16="http://schemas.microsoft.com/office/drawing/2014/main" xmlns="" id="{F36642A2-21CB-4B4E-8109-BD44D5D3AC8C}"/>
              </a:ext>
            </a:extLst>
          </p:cNvPr>
          <p:cNvSpPr>
            <a:spLocks noChangeShapeType="1"/>
          </p:cNvSpPr>
          <p:nvPr/>
        </p:nvSpPr>
        <p:spPr bwMode="auto">
          <a:xfrm>
            <a:off x="59436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Line 25">
            <a:extLst>
              <a:ext uri="{FF2B5EF4-FFF2-40B4-BE49-F238E27FC236}">
                <a16:creationId xmlns:a16="http://schemas.microsoft.com/office/drawing/2014/main" xmlns="" id="{A7D63CF9-2DC2-4376-B3F7-E3785B1A2E6E}"/>
              </a:ext>
            </a:extLst>
          </p:cNvPr>
          <p:cNvSpPr>
            <a:spLocks noChangeShapeType="1"/>
          </p:cNvSpPr>
          <p:nvPr/>
        </p:nvSpPr>
        <p:spPr bwMode="auto">
          <a:xfrm>
            <a:off x="6096000" y="28225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Line 26">
            <a:extLst>
              <a:ext uri="{FF2B5EF4-FFF2-40B4-BE49-F238E27FC236}">
                <a16:creationId xmlns:a16="http://schemas.microsoft.com/office/drawing/2014/main" xmlns="" id="{B8390131-BB93-4915-AD17-AC3E0747698A}"/>
              </a:ext>
            </a:extLst>
          </p:cNvPr>
          <p:cNvSpPr>
            <a:spLocks noChangeShapeType="1"/>
          </p:cNvSpPr>
          <p:nvPr/>
        </p:nvSpPr>
        <p:spPr bwMode="auto">
          <a:xfrm rot="10800000">
            <a:off x="2970213" y="3127375"/>
            <a:ext cx="3276600"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7" name="Line 27">
            <a:extLst>
              <a:ext uri="{FF2B5EF4-FFF2-40B4-BE49-F238E27FC236}">
                <a16:creationId xmlns:a16="http://schemas.microsoft.com/office/drawing/2014/main" xmlns="" id="{B7FA9C8F-47C1-4549-A357-399EF480853E}"/>
              </a:ext>
            </a:extLst>
          </p:cNvPr>
          <p:cNvSpPr>
            <a:spLocks noChangeShapeType="1"/>
          </p:cNvSpPr>
          <p:nvPr/>
        </p:nvSpPr>
        <p:spPr bwMode="auto">
          <a:xfrm rot="10800000">
            <a:off x="60944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8" name="Line 28">
            <a:extLst>
              <a:ext uri="{FF2B5EF4-FFF2-40B4-BE49-F238E27FC236}">
                <a16:creationId xmlns:a16="http://schemas.microsoft.com/office/drawing/2014/main" xmlns="" id="{25C915DA-36D7-452B-B871-18F404ED8BBF}"/>
              </a:ext>
            </a:extLst>
          </p:cNvPr>
          <p:cNvSpPr>
            <a:spLocks noChangeShapeType="1"/>
          </p:cNvSpPr>
          <p:nvPr/>
        </p:nvSpPr>
        <p:spPr bwMode="auto">
          <a:xfrm rot="10800000">
            <a:off x="59420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9" name="Line 29">
            <a:extLst>
              <a:ext uri="{FF2B5EF4-FFF2-40B4-BE49-F238E27FC236}">
                <a16:creationId xmlns:a16="http://schemas.microsoft.com/office/drawing/2014/main" xmlns="" id="{F274D953-FB94-4863-AC41-2E83DB814566}"/>
              </a:ext>
            </a:extLst>
          </p:cNvPr>
          <p:cNvSpPr>
            <a:spLocks noChangeShapeType="1"/>
          </p:cNvSpPr>
          <p:nvPr/>
        </p:nvSpPr>
        <p:spPr bwMode="auto">
          <a:xfrm rot="10800000">
            <a:off x="57896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0" name="Line 30">
            <a:extLst>
              <a:ext uri="{FF2B5EF4-FFF2-40B4-BE49-F238E27FC236}">
                <a16:creationId xmlns:a16="http://schemas.microsoft.com/office/drawing/2014/main" xmlns="" id="{3F7E6400-F1E0-4469-B6FA-A95EDDBE32FD}"/>
              </a:ext>
            </a:extLst>
          </p:cNvPr>
          <p:cNvSpPr>
            <a:spLocks noChangeShapeType="1"/>
          </p:cNvSpPr>
          <p:nvPr/>
        </p:nvSpPr>
        <p:spPr bwMode="auto">
          <a:xfrm rot="10800000">
            <a:off x="56372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Line 31">
            <a:extLst>
              <a:ext uri="{FF2B5EF4-FFF2-40B4-BE49-F238E27FC236}">
                <a16:creationId xmlns:a16="http://schemas.microsoft.com/office/drawing/2014/main" xmlns="" id="{7F160FED-5D98-4BA6-A545-93F6630918F2}"/>
              </a:ext>
            </a:extLst>
          </p:cNvPr>
          <p:cNvSpPr>
            <a:spLocks noChangeShapeType="1"/>
          </p:cNvSpPr>
          <p:nvPr/>
        </p:nvSpPr>
        <p:spPr bwMode="auto">
          <a:xfrm rot="10800000">
            <a:off x="54848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2" name="Line 32">
            <a:extLst>
              <a:ext uri="{FF2B5EF4-FFF2-40B4-BE49-F238E27FC236}">
                <a16:creationId xmlns:a16="http://schemas.microsoft.com/office/drawing/2014/main" xmlns="" id="{9AB737BB-1C8D-46AB-B81A-CE255C95B883}"/>
              </a:ext>
            </a:extLst>
          </p:cNvPr>
          <p:cNvSpPr>
            <a:spLocks noChangeShapeType="1"/>
          </p:cNvSpPr>
          <p:nvPr/>
        </p:nvSpPr>
        <p:spPr bwMode="auto">
          <a:xfrm rot="10800000">
            <a:off x="53324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3" name="Line 33">
            <a:extLst>
              <a:ext uri="{FF2B5EF4-FFF2-40B4-BE49-F238E27FC236}">
                <a16:creationId xmlns:a16="http://schemas.microsoft.com/office/drawing/2014/main" xmlns="" id="{69D7F630-F597-41A9-A607-8ACD8DD9E1BB}"/>
              </a:ext>
            </a:extLst>
          </p:cNvPr>
          <p:cNvSpPr>
            <a:spLocks noChangeShapeType="1"/>
          </p:cNvSpPr>
          <p:nvPr/>
        </p:nvSpPr>
        <p:spPr bwMode="auto">
          <a:xfrm rot="10800000">
            <a:off x="51800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4" name="Line 34">
            <a:extLst>
              <a:ext uri="{FF2B5EF4-FFF2-40B4-BE49-F238E27FC236}">
                <a16:creationId xmlns:a16="http://schemas.microsoft.com/office/drawing/2014/main" xmlns="" id="{3A56DFAE-5FC2-4137-85AF-788CF8B72694}"/>
              </a:ext>
            </a:extLst>
          </p:cNvPr>
          <p:cNvSpPr>
            <a:spLocks noChangeShapeType="1"/>
          </p:cNvSpPr>
          <p:nvPr/>
        </p:nvSpPr>
        <p:spPr bwMode="auto">
          <a:xfrm rot="10800000">
            <a:off x="50276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5" name="Line 35">
            <a:extLst>
              <a:ext uri="{FF2B5EF4-FFF2-40B4-BE49-F238E27FC236}">
                <a16:creationId xmlns:a16="http://schemas.microsoft.com/office/drawing/2014/main" xmlns="" id="{487D1698-AF5A-4037-8C70-70D571788F94}"/>
              </a:ext>
            </a:extLst>
          </p:cNvPr>
          <p:cNvSpPr>
            <a:spLocks noChangeShapeType="1"/>
          </p:cNvSpPr>
          <p:nvPr/>
        </p:nvSpPr>
        <p:spPr bwMode="auto">
          <a:xfrm rot="10800000">
            <a:off x="48752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6" name="Line 36">
            <a:extLst>
              <a:ext uri="{FF2B5EF4-FFF2-40B4-BE49-F238E27FC236}">
                <a16:creationId xmlns:a16="http://schemas.microsoft.com/office/drawing/2014/main" xmlns="" id="{5D7CFC8C-CC63-4E04-8275-F663699AF54E}"/>
              </a:ext>
            </a:extLst>
          </p:cNvPr>
          <p:cNvSpPr>
            <a:spLocks noChangeShapeType="1"/>
          </p:cNvSpPr>
          <p:nvPr/>
        </p:nvSpPr>
        <p:spPr bwMode="auto">
          <a:xfrm rot="10800000">
            <a:off x="47228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7" name="Line 37">
            <a:extLst>
              <a:ext uri="{FF2B5EF4-FFF2-40B4-BE49-F238E27FC236}">
                <a16:creationId xmlns:a16="http://schemas.microsoft.com/office/drawing/2014/main" xmlns="" id="{525ACAE4-8205-4894-9300-78B731FECCEA}"/>
              </a:ext>
            </a:extLst>
          </p:cNvPr>
          <p:cNvSpPr>
            <a:spLocks noChangeShapeType="1"/>
          </p:cNvSpPr>
          <p:nvPr/>
        </p:nvSpPr>
        <p:spPr bwMode="auto">
          <a:xfrm rot="10800000">
            <a:off x="45704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8" name="Line 38">
            <a:extLst>
              <a:ext uri="{FF2B5EF4-FFF2-40B4-BE49-F238E27FC236}">
                <a16:creationId xmlns:a16="http://schemas.microsoft.com/office/drawing/2014/main" xmlns="" id="{F1D89CF6-8C50-46A8-B69C-7E82AB65864D}"/>
              </a:ext>
            </a:extLst>
          </p:cNvPr>
          <p:cNvSpPr>
            <a:spLocks noChangeShapeType="1"/>
          </p:cNvSpPr>
          <p:nvPr/>
        </p:nvSpPr>
        <p:spPr bwMode="auto">
          <a:xfrm rot="10800000">
            <a:off x="4418013" y="29749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9" name="Line 39">
            <a:extLst>
              <a:ext uri="{FF2B5EF4-FFF2-40B4-BE49-F238E27FC236}">
                <a16:creationId xmlns:a16="http://schemas.microsoft.com/office/drawing/2014/main" xmlns="" id="{FACDA6E1-28F6-4331-B6A4-8B0DB01A9467}"/>
              </a:ext>
            </a:extLst>
          </p:cNvPr>
          <p:cNvSpPr>
            <a:spLocks noChangeShapeType="1"/>
          </p:cNvSpPr>
          <p:nvPr/>
        </p:nvSpPr>
        <p:spPr bwMode="auto">
          <a:xfrm rot="10800000">
            <a:off x="4265613" y="29749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0" name="Line 40">
            <a:extLst>
              <a:ext uri="{FF2B5EF4-FFF2-40B4-BE49-F238E27FC236}">
                <a16:creationId xmlns:a16="http://schemas.microsoft.com/office/drawing/2014/main" xmlns="" id="{E44E7FDC-A110-4156-92D1-BCC630309F3E}"/>
              </a:ext>
            </a:extLst>
          </p:cNvPr>
          <p:cNvSpPr>
            <a:spLocks noChangeShapeType="1"/>
          </p:cNvSpPr>
          <p:nvPr/>
        </p:nvSpPr>
        <p:spPr bwMode="auto">
          <a:xfrm rot="10800000">
            <a:off x="4113213" y="29749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1" name="Line 41">
            <a:extLst>
              <a:ext uri="{FF2B5EF4-FFF2-40B4-BE49-F238E27FC236}">
                <a16:creationId xmlns:a16="http://schemas.microsoft.com/office/drawing/2014/main" xmlns="" id="{601E6DE4-EC3C-43B1-AE68-70C2C61EC4A3}"/>
              </a:ext>
            </a:extLst>
          </p:cNvPr>
          <p:cNvSpPr>
            <a:spLocks noChangeShapeType="1"/>
          </p:cNvSpPr>
          <p:nvPr/>
        </p:nvSpPr>
        <p:spPr bwMode="auto">
          <a:xfrm rot="10800000">
            <a:off x="3960813" y="29749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2" name="Line 42">
            <a:extLst>
              <a:ext uri="{FF2B5EF4-FFF2-40B4-BE49-F238E27FC236}">
                <a16:creationId xmlns:a16="http://schemas.microsoft.com/office/drawing/2014/main" xmlns="" id="{D2ECFE01-4B24-4649-8504-FF33A701B457}"/>
              </a:ext>
            </a:extLst>
          </p:cNvPr>
          <p:cNvSpPr>
            <a:spLocks noChangeShapeType="1"/>
          </p:cNvSpPr>
          <p:nvPr/>
        </p:nvSpPr>
        <p:spPr bwMode="auto">
          <a:xfrm rot="10800000">
            <a:off x="3808413" y="29749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3" name="Line 43">
            <a:extLst>
              <a:ext uri="{FF2B5EF4-FFF2-40B4-BE49-F238E27FC236}">
                <a16:creationId xmlns:a16="http://schemas.microsoft.com/office/drawing/2014/main" xmlns="" id="{3175B258-E573-44FF-A07B-FBBE26007C8A}"/>
              </a:ext>
            </a:extLst>
          </p:cNvPr>
          <p:cNvSpPr>
            <a:spLocks noChangeShapeType="1"/>
          </p:cNvSpPr>
          <p:nvPr/>
        </p:nvSpPr>
        <p:spPr bwMode="auto">
          <a:xfrm rot="10800000">
            <a:off x="3656013" y="29749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4" name="Line 44">
            <a:extLst>
              <a:ext uri="{FF2B5EF4-FFF2-40B4-BE49-F238E27FC236}">
                <a16:creationId xmlns:a16="http://schemas.microsoft.com/office/drawing/2014/main" xmlns="" id="{51E6FCB4-C997-463C-B82A-B34CB6D5D82D}"/>
              </a:ext>
            </a:extLst>
          </p:cNvPr>
          <p:cNvSpPr>
            <a:spLocks noChangeShapeType="1"/>
          </p:cNvSpPr>
          <p:nvPr/>
        </p:nvSpPr>
        <p:spPr bwMode="auto">
          <a:xfrm rot="10800000">
            <a:off x="3503613" y="29749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5" name="Line 45">
            <a:extLst>
              <a:ext uri="{FF2B5EF4-FFF2-40B4-BE49-F238E27FC236}">
                <a16:creationId xmlns:a16="http://schemas.microsoft.com/office/drawing/2014/main" xmlns="" id="{EBF22F93-3683-46D8-B216-A345F74CACBA}"/>
              </a:ext>
            </a:extLst>
          </p:cNvPr>
          <p:cNvSpPr>
            <a:spLocks noChangeShapeType="1"/>
          </p:cNvSpPr>
          <p:nvPr/>
        </p:nvSpPr>
        <p:spPr bwMode="auto">
          <a:xfrm rot="10800000">
            <a:off x="3351213" y="2974975"/>
            <a:ext cx="0" cy="152400"/>
          </a:xfrm>
          <a:prstGeom prst="line">
            <a:avLst/>
          </a:prstGeom>
          <a:noFill/>
          <a:ln w="3810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6" name="Line 46">
            <a:extLst>
              <a:ext uri="{FF2B5EF4-FFF2-40B4-BE49-F238E27FC236}">
                <a16:creationId xmlns:a16="http://schemas.microsoft.com/office/drawing/2014/main" xmlns="" id="{9C139533-8260-46D4-A3A4-8BBE4BDCB8A6}"/>
              </a:ext>
            </a:extLst>
          </p:cNvPr>
          <p:cNvSpPr>
            <a:spLocks noChangeShapeType="1"/>
          </p:cNvSpPr>
          <p:nvPr/>
        </p:nvSpPr>
        <p:spPr bwMode="auto">
          <a:xfrm rot="10800000">
            <a:off x="31988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7" name="Line 47">
            <a:extLst>
              <a:ext uri="{FF2B5EF4-FFF2-40B4-BE49-F238E27FC236}">
                <a16:creationId xmlns:a16="http://schemas.microsoft.com/office/drawing/2014/main" xmlns="" id="{9F94BA1D-9641-4209-AA1A-636D266D086F}"/>
              </a:ext>
            </a:extLst>
          </p:cNvPr>
          <p:cNvSpPr>
            <a:spLocks noChangeShapeType="1"/>
          </p:cNvSpPr>
          <p:nvPr/>
        </p:nvSpPr>
        <p:spPr bwMode="auto">
          <a:xfrm rot="10800000">
            <a:off x="3046413" y="29749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8" name="Line 48">
            <a:extLst>
              <a:ext uri="{FF2B5EF4-FFF2-40B4-BE49-F238E27FC236}">
                <a16:creationId xmlns:a16="http://schemas.microsoft.com/office/drawing/2014/main" xmlns="" id="{C639DF7A-1D10-45F4-B7A3-84B713D9CE16}"/>
              </a:ext>
            </a:extLst>
          </p:cNvPr>
          <p:cNvSpPr>
            <a:spLocks noChangeShapeType="1"/>
          </p:cNvSpPr>
          <p:nvPr/>
        </p:nvSpPr>
        <p:spPr bwMode="auto">
          <a:xfrm>
            <a:off x="5715000" y="2593975"/>
            <a:ext cx="533400" cy="0"/>
          </a:xfrm>
          <a:prstGeom prst="line">
            <a:avLst/>
          </a:prstGeom>
          <a:noFill/>
          <a:ln w="5715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9" name="Text Box 49">
            <a:extLst>
              <a:ext uri="{FF2B5EF4-FFF2-40B4-BE49-F238E27FC236}">
                <a16:creationId xmlns:a16="http://schemas.microsoft.com/office/drawing/2014/main" xmlns="" id="{3175A5DB-C525-4725-B3B7-EFA628F2A726}"/>
              </a:ext>
            </a:extLst>
          </p:cNvPr>
          <p:cNvSpPr txBox="1">
            <a:spLocks noChangeArrowheads="1"/>
          </p:cNvSpPr>
          <p:nvPr/>
        </p:nvSpPr>
        <p:spPr bwMode="auto">
          <a:xfrm>
            <a:off x="5410200" y="2365375"/>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spcBef>
                <a:spcPct val="50000"/>
              </a:spcBef>
            </a:pPr>
            <a:r>
              <a:rPr lang="en-US" altLang="en-US" sz="1800">
                <a:solidFill>
                  <a:schemeClr val="tx1"/>
                </a:solidFill>
                <a:latin typeface="Arial" panose="020B0604020202020204" pitchFamily="34" charset="0"/>
              </a:rPr>
              <a:t>5’</a:t>
            </a:r>
          </a:p>
        </p:txBody>
      </p:sp>
      <p:sp>
        <p:nvSpPr>
          <p:cNvPr id="46130" name="Text Box 50">
            <a:extLst>
              <a:ext uri="{FF2B5EF4-FFF2-40B4-BE49-F238E27FC236}">
                <a16:creationId xmlns:a16="http://schemas.microsoft.com/office/drawing/2014/main" xmlns="" id="{BED4FC35-2C18-48B3-BC11-5521EF2DD992}"/>
              </a:ext>
            </a:extLst>
          </p:cNvPr>
          <p:cNvSpPr txBox="1">
            <a:spLocks noChangeArrowheads="1"/>
          </p:cNvSpPr>
          <p:nvPr/>
        </p:nvSpPr>
        <p:spPr bwMode="auto">
          <a:xfrm>
            <a:off x="3276600" y="245586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spcBef>
                <a:spcPct val="50000"/>
              </a:spcBef>
            </a:pPr>
            <a:r>
              <a:rPr lang="en-US" altLang="en-US" sz="1800" b="1">
                <a:solidFill>
                  <a:srgbClr val="CC0066"/>
                </a:solidFill>
                <a:latin typeface="Arial" panose="020B0604020202020204" pitchFamily="34" charset="0"/>
              </a:rPr>
              <a:t>Promoter</a:t>
            </a:r>
          </a:p>
        </p:txBody>
      </p:sp>
      <p:sp>
        <p:nvSpPr>
          <p:cNvPr id="46131" name="Text Box 51">
            <a:extLst>
              <a:ext uri="{FF2B5EF4-FFF2-40B4-BE49-F238E27FC236}">
                <a16:creationId xmlns:a16="http://schemas.microsoft.com/office/drawing/2014/main" xmlns="" id="{26594F8D-1BF4-46E0-B17B-737FB3295F51}"/>
              </a:ext>
            </a:extLst>
          </p:cNvPr>
          <p:cNvSpPr txBox="1">
            <a:spLocks noChangeArrowheads="1"/>
          </p:cNvSpPr>
          <p:nvPr/>
        </p:nvSpPr>
        <p:spPr bwMode="auto">
          <a:xfrm>
            <a:off x="6324600" y="2365375"/>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spcBef>
                <a:spcPct val="50000"/>
              </a:spcBef>
            </a:pPr>
            <a:r>
              <a:rPr lang="en-US" altLang="en-US" sz="1800">
                <a:solidFill>
                  <a:schemeClr val="tx1"/>
                </a:solidFill>
                <a:latin typeface="Arial" panose="020B0604020202020204" pitchFamily="34" charset="0"/>
              </a:rPr>
              <a:t>3’</a:t>
            </a:r>
          </a:p>
        </p:txBody>
      </p:sp>
      <p:pic>
        <p:nvPicPr>
          <p:cNvPr id="303156" name="Picture 52" descr="Rotating space filled model of the RNA Polymerase Alpha subunit CTD">
            <a:hlinkClick r:id="rId2"/>
            <a:extLst>
              <a:ext uri="{FF2B5EF4-FFF2-40B4-BE49-F238E27FC236}">
                <a16:creationId xmlns:a16="http://schemas.microsoft.com/office/drawing/2014/main" xmlns="" id="{4C19550D-D2B2-48D4-AF7B-9DD223367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27263"/>
            <a:ext cx="28575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303156"/>
                                        </p:tgtEl>
                                        <p:attrNameLst>
                                          <p:attrName>style.visibility</p:attrName>
                                        </p:attrNameLst>
                                      </p:cBhvr>
                                      <p:to>
                                        <p:strVal val="visible"/>
                                      </p:to>
                                    </p:set>
                                    <p:anim calcmode="lin" valueType="num">
                                      <p:cBhvr additive="base">
                                        <p:cTn id="7" dur="5000" fill="hold"/>
                                        <p:tgtEl>
                                          <p:spTgt spid="303156"/>
                                        </p:tgtEl>
                                        <p:attrNameLst>
                                          <p:attrName>ppt_x</p:attrName>
                                        </p:attrNameLst>
                                      </p:cBhvr>
                                      <p:tavLst>
                                        <p:tav tm="0">
                                          <p:val>
                                            <p:strVal val="#ppt_x"/>
                                          </p:val>
                                        </p:tav>
                                        <p:tav tm="100000">
                                          <p:val>
                                            <p:strVal val="#ppt_x"/>
                                          </p:val>
                                        </p:tav>
                                      </p:tavLst>
                                    </p:anim>
                                    <p:anim calcmode="lin" valueType="num">
                                      <p:cBhvr additive="base">
                                        <p:cTn id="8" dur="5000" fill="hold"/>
                                        <p:tgtEl>
                                          <p:spTgt spid="303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0C98F5DC-61A3-4BF0-8F27-E7DBD850AFF1}"/>
              </a:ext>
            </a:extLst>
          </p:cNvPr>
          <p:cNvSpPr>
            <a:spLocks noGrp="1" noChangeArrowheads="1"/>
          </p:cNvSpPr>
          <p:nvPr>
            <p:ph type="title"/>
          </p:nvPr>
        </p:nvSpPr>
        <p:spPr bwMode="auto">
          <a:xfrm>
            <a:off x="381000" y="457200"/>
            <a:ext cx="8077200" cy="762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Regulatory Motifs in Promotors</a:t>
            </a:r>
          </a:p>
        </p:txBody>
      </p:sp>
      <p:sp>
        <p:nvSpPr>
          <p:cNvPr id="47107" name="Rectangle 3">
            <a:extLst>
              <a:ext uri="{FF2B5EF4-FFF2-40B4-BE49-F238E27FC236}">
                <a16:creationId xmlns:a16="http://schemas.microsoft.com/office/drawing/2014/main" xmlns="" id="{9E4A2081-954B-4B85-A9E3-67343E4706BC}"/>
              </a:ext>
            </a:extLst>
          </p:cNvPr>
          <p:cNvSpPr>
            <a:spLocks noGrp="1" noChangeArrowheads="1"/>
          </p:cNvSpPr>
          <p:nvPr>
            <p:ph type="body" idx="1"/>
          </p:nvPr>
        </p:nvSpPr>
        <p:spPr bwMode="auto">
          <a:xfrm>
            <a:off x="457200" y="1905000"/>
            <a:ext cx="8229600" cy="3200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a:latin typeface="Arial" panose="020B0604020202020204" pitchFamily="34" charset="0"/>
              </a:rPr>
              <a:t>Upstream regions of genes often contain motifs that can be used for gene prediction</a:t>
            </a:r>
          </a:p>
          <a:p>
            <a:pPr lvl="1">
              <a:lnSpc>
                <a:spcPct val="80000"/>
              </a:lnSpc>
            </a:pPr>
            <a:endParaRPr lang="en-US" altLang="en-US" sz="3200">
              <a:latin typeface="Arial" panose="020B0604020202020204" pitchFamily="34" charset="0"/>
            </a:endParaRPr>
          </a:p>
          <a:p>
            <a:pPr lvl="1">
              <a:lnSpc>
                <a:spcPct val="80000"/>
              </a:lnSpc>
            </a:pPr>
            <a:endParaRPr lang="en-US" altLang="en-US" sz="3200">
              <a:latin typeface="Arial" panose="020B0604020202020204" pitchFamily="34" charset="0"/>
            </a:endParaRPr>
          </a:p>
          <a:p>
            <a:pPr lvl="1">
              <a:lnSpc>
                <a:spcPct val="80000"/>
              </a:lnSpc>
            </a:pPr>
            <a:endParaRPr lang="en-US" altLang="en-US" sz="3200">
              <a:latin typeface="Arial" panose="020B0604020202020204" pitchFamily="34" charset="0"/>
            </a:endParaRPr>
          </a:p>
          <a:p>
            <a:pPr lvl="1">
              <a:lnSpc>
                <a:spcPct val="80000"/>
              </a:lnSpc>
            </a:pPr>
            <a:endParaRPr lang="en-US" altLang="en-US" sz="3200">
              <a:latin typeface="Arial" panose="020B0604020202020204" pitchFamily="34" charset="0"/>
            </a:endParaRPr>
          </a:p>
          <a:p>
            <a:pPr lvl="1">
              <a:lnSpc>
                <a:spcPct val="80000"/>
              </a:lnSpc>
            </a:pPr>
            <a:endParaRPr lang="en-US" altLang="en-US" sz="3200">
              <a:latin typeface="Arial" panose="020B0604020202020204" pitchFamily="34" charset="0"/>
            </a:endParaRPr>
          </a:p>
          <a:p>
            <a:pPr>
              <a:lnSpc>
                <a:spcPct val="80000"/>
              </a:lnSpc>
            </a:pPr>
            <a:endParaRPr lang="en-US" altLang="en-US">
              <a:latin typeface="Arial" panose="020B0604020202020204" pitchFamily="34" charset="0"/>
            </a:endParaRPr>
          </a:p>
        </p:txBody>
      </p:sp>
      <p:sp>
        <p:nvSpPr>
          <p:cNvPr id="47108" name="Line 23">
            <a:extLst>
              <a:ext uri="{FF2B5EF4-FFF2-40B4-BE49-F238E27FC236}">
                <a16:creationId xmlns:a16="http://schemas.microsoft.com/office/drawing/2014/main" xmlns="" id="{0620BC56-A02A-4B73-BF69-7138F3FA0702}"/>
              </a:ext>
            </a:extLst>
          </p:cNvPr>
          <p:cNvSpPr>
            <a:spLocks noChangeShapeType="1"/>
          </p:cNvSpPr>
          <p:nvPr/>
        </p:nvSpPr>
        <p:spPr bwMode="auto">
          <a:xfrm>
            <a:off x="1219200" y="3200400"/>
            <a:ext cx="6629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9" name="Line 24">
            <a:extLst>
              <a:ext uri="{FF2B5EF4-FFF2-40B4-BE49-F238E27FC236}">
                <a16:creationId xmlns:a16="http://schemas.microsoft.com/office/drawing/2014/main" xmlns="" id="{4D3BE4E7-2173-4294-BBA6-507C86D6B17A}"/>
              </a:ext>
            </a:extLst>
          </p:cNvPr>
          <p:cNvSpPr>
            <a:spLocks noChangeShapeType="1"/>
          </p:cNvSpPr>
          <p:nvPr/>
        </p:nvSpPr>
        <p:spPr bwMode="auto">
          <a:xfrm>
            <a:off x="3048000" y="32004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0" name="Line 25">
            <a:extLst>
              <a:ext uri="{FF2B5EF4-FFF2-40B4-BE49-F238E27FC236}">
                <a16:creationId xmlns:a16="http://schemas.microsoft.com/office/drawing/2014/main" xmlns="" id="{53E51D7F-53E0-436C-A3E4-722C1C062E69}"/>
              </a:ext>
            </a:extLst>
          </p:cNvPr>
          <p:cNvSpPr>
            <a:spLocks noChangeShapeType="1"/>
          </p:cNvSpPr>
          <p:nvPr/>
        </p:nvSpPr>
        <p:spPr bwMode="auto">
          <a:xfrm>
            <a:off x="2590800" y="3200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1" name="Line 26">
            <a:extLst>
              <a:ext uri="{FF2B5EF4-FFF2-40B4-BE49-F238E27FC236}">
                <a16:creationId xmlns:a16="http://schemas.microsoft.com/office/drawing/2014/main" xmlns="" id="{20298FD1-4395-42E0-ABCB-048C5F08063D}"/>
              </a:ext>
            </a:extLst>
          </p:cNvPr>
          <p:cNvSpPr>
            <a:spLocks noChangeShapeType="1"/>
          </p:cNvSpPr>
          <p:nvPr/>
        </p:nvSpPr>
        <p:spPr bwMode="auto">
          <a:xfrm>
            <a:off x="1752600" y="3200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2" name="Line 27">
            <a:extLst>
              <a:ext uri="{FF2B5EF4-FFF2-40B4-BE49-F238E27FC236}">
                <a16:creationId xmlns:a16="http://schemas.microsoft.com/office/drawing/2014/main" xmlns="" id="{9FD157EA-2C50-4E05-A048-37D5120BF1CA}"/>
              </a:ext>
            </a:extLst>
          </p:cNvPr>
          <p:cNvSpPr>
            <a:spLocks noChangeShapeType="1"/>
          </p:cNvSpPr>
          <p:nvPr/>
        </p:nvSpPr>
        <p:spPr bwMode="auto">
          <a:xfrm flipH="1">
            <a:off x="4267200" y="2971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3" name="Line 28">
            <a:extLst>
              <a:ext uri="{FF2B5EF4-FFF2-40B4-BE49-F238E27FC236}">
                <a16:creationId xmlns:a16="http://schemas.microsoft.com/office/drawing/2014/main" xmlns="" id="{65FA45CA-B7BC-487E-ADA5-469C5C9CCBA3}"/>
              </a:ext>
            </a:extLst>
          </p:cNvPr>
          <p:cNvSpPr>
            <a:spLocks noChangeShapeType="1"/>
          </p:cNvSpPr>
          <p:nvPr/>
        </p:nvSpPr>
        <p:spPr bwMode="auto">
          <a:xfrm>
            <a:off x="4267200" y="29718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Line 29">
            <a:extLst>
              <a:ext uri="{FF2B5EF4-FFF2-40B4-BE49-F238E27FC236}">
                <a16:creationId xmlns:a16="http://schemas.microsoft.com/office/drawing/2014/main" xmlns="" id="{73F9B44D-1B75-4BA7-9CD1-780BA5D338AD}"/>
              </a:ext>
            </a:extLst>
          </p:cNvPr>
          <p:cNvSpPr>
            <a:spLocks noChangeShapeType="1"/>
          </p:cNvSpPr>
          <p:nvPr/>
        </p:nvSpPr>
        <p:spPr bwMode="auto">
          <a:xfrm flipV="1">
            <a:off x="7696200" y="29718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Line 30">
            <a:extLst>
              <a:ext uri="{FF2B5EF4-FFF2-40B4-BE49-F238E27FC236}">
                <a16:creationId xmlns:a16="http://schemas.microsoft.com/office/drawing/2014/main" xmlns="" id="{B47E5966-CA20-49F5-BA70-75ACF7072CA4}"/>
              </a:ext>
            </a:extLst>
          </p:cNvPr>
          <p:cNvSpPr>
            <a:spLocks noChangeShapeType="1"/>
          </p:cNvSpPr>
          <p:nvPr/>
        </p:nvSpPr>
        <p:spPr bwMode="auto">
          <a:xfrm flipH="1">
            <a:off x="7467600" y="2971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Text Box 31">
            <a:extLst>
              <a:ext uri="{FF2B5EF4-FFF2-40B4-BE49-F238E27FC236}">
                <a16:creationId xmlns:a16="http://schemas.microsoft.com/office/drawing/2014/main" xmlns="" id="{2FB598EA-635B-42CF-8A1B-5B39D93BFFF1}"/>
              </a:ext>
            </a:extLst>
          </p:cNvPr>
          <p:cNvSpPr txBox="1">
            <a:spLocks noChangeArrowheads="1"/>
          </p:cNvSpPr>
          <p:nvPr/>
        </p:nvSpPr>
        <p:spPr bwMode="auto">
          <a:xfrm>
            <a:off x="2514600" y="3200400"/>
            <a:ext cx="4603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-10</a:t>
            </a:r>
          </a:p>
        </p:txBody>
      </p:sp>
      <p:sp>
        <p:nvSpPr>
          <p:cNvPr id="47117" name="Text Box 32">
            <a:extLst>
              <a:ext uri="{FF2B5EF4-FFF2-40B4-BE49-F238E27FC236}">
                <a16:creationId xmlns:a16="http://schemas.microsoft.com/office/drawing/2014/main" xmlns="" id="{8B06C547-4964-4FFA-93A8-60BE6279E658}"/>
              </a:ext>
            </a:extLst>
          </p:cNvPr>
          <p:cNvSpPr txBox="1">
            <a:spLocks noChangeArrowheads="1"/>
          </p:cNvSpPr>
          <p:nvPr/>
        </p:nvSpPr>
        <p:spPr bwMode="auto">
          <a:xfrm>
            <a:off x="7239000" y="2971800"/>
            <a:ext cx="5524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STOP</a:t>
            </a:r>
          </a:p>
        </p:txBody>
      </p:sp>
      <p:sp>
        <p:nvSpPr>
          <p:cNvPr id="47118" name="Text Box 33">
            <a:extLst>
              <a:ext uri="{FF2B5EF4-FFF2-40B4-BE49-F238E27FC236}">
                <a16:creationId xmlns:a16="http://schemas.microsoft.com/office/drawing/2014/main" xmlns="" id="{A75F9FB9-359F-4779-96A6-9EA2FC334163}"/>
              </a:ext>
            </a:extLst>
          </p:cNvPr>
          <p:cNvSpPr txBox="1">
            <a:spLocks noChangeArrowheads="1"/>
          </p:cNvSpPr>
          <p:nvPr/>
        </p:nvSpPr>
        <p:spPr bwMode="auto">
          <a:xfrm>
            <a:off x="2971800" y="3200400"/>
            <a:ext cx="27622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0</a:t>
            </a:r>
          </a:p>
        </p:txBody>
      </p:sp>
      <p:sp>
        <p:nvSpPr>
          <p:cNvPr id="47119" name="Text Box 34">
            <a:extLst>
              <a:ext uri="{FF2B5EF4-FFF2-40B4-BE49-F238E27FC236}">
                <a16:creationId xmlns:a16="http://schemas.microsoft.com/office/drawing/2014/main" xmlns="" id="{62A6ECB6-20BE-4D55-A362-D0F34C8FDB40}"/>
              </a:ext>
            </a:extLst>
          </p:cNvPr>
          <p:cNvSpPr txBox="1">
            <a:spLocks noChangeArrowheads="1"/>
          </p:cNvSpPr>
          <p:nvPr/>
        </p:nvSpPr>
        <p:spPr bwMode="auto">
          <a:xfrm>
            <a:off x="3429000" y="3200400"/>
            <a:ext cx="3683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10</a:t>
            </a:r>
          </a:p>
        </p:txBody>
      </p:sp>
      <p:sp>
        <p:nvSpPr>
          <p:cNvPr id="47120" name="Text Box 35">
            <a:extLst>
              <a:ext uri="{FF2B5EF4-FFF2-40B4-BE49-F238E27FC236}">
                <a16:creationId xmlns:a16="http://schemas.microsoft.com/office/drawing/2014/main" xmlns="" id="{87D9BB2F-59BE-49B8-8667-6DD50417E657}"/>
              </a:ext>
            </a:extLst>
          </p:cNvPr>
          <p:cNvSpPr txBox="1">
            <a:spLocks noChangeArrowheads="1"/>
          </p:cNvSpPr>
          <p:nvPr/>
        </p:nvSpPr>
        <p:spPr bwMode="auto">
          <a:xfrm>
            <a:off x="1676400" y="3200400"/>
            <a:ext cx="4603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-35</a:t>
            </a:r>
          </a:p>
        </p:txBody>
      </p:sp>
      <p:sp>
        <p:nvSpPr>
          <p:cNvPr id="47121" name="Text Box 36">
            <a:extLst>
              <a:ext uri="{FF2B5EF4-FFF2-40B4-BE49-F238E27FC236}">
                <a16:creationId xmlns:a16="http://schemas.microsoft.com/office/drawing/2014/main" xmlns="" id="{9112D915-A3AF-4038-86A5-3928D6BD2286}"/>
              </a:ext>
            </a:extLst>
          </p:cNvPr>
          <p:cNvSpPr txBox="1">
            <a:spLocks noChangeArrowheads="1"/>
          </p:cNvSpPr>
          <p:nvPr/>
        </p:nvSpPr>
        <p:spPr bwMode="auto">
          <a:xfrm>
            <a:off x="4267200" y="2971800"/>
            <a:ext cx="460375"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ATG</a:t>
            </a:r>
          </a:p>
        </p:txBody>
      </p:sp>
      <p:sp>
        <p:nvSpPr>
          <p:cNvPr id="47122" name="Text Box 37">
            <a:extLst>
              <a:ext uri="{FF2B5EF4-FFF2-40B4-BE49-F238E27FC236}">
                <a16:creationId xmlns:a16="http://schemas.microsoft.com/office/drawing/2014/main" xmlns="" id="{2863F6D7-F9E1-4D70-9690-C259E96B2D13}"/>
              </a:ext>
            </a:extLst>
          </p:cNvPr>
          <p:cNvSpPr txBox="1">
            <a:spLocks noChangeArrowheads="1"/>
          </p:cNvSpPr>
          <p:nvPr/>
        </p:nvSpPr>
        <p:spPr bwMode="auto">
          <a:xfrm>
            <a:off x="1898650" y="3424238"/>
            <a:ext cx="12922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400">
                <a:solidFill>
                  <a:schemeClr val="tx1"/>
                </a:solidFill>
                <a:latin typeface="Verdana" panose="020B0604030504040204" pitchFamily="34" charset="0"/>
              </a:rPr>
              <a:t>TATACT</a:t>
            </a:r>
          </a:p>
          <a:p>
            <a:pPr algn="ctr" eaLnBrk="1" hangingPunct="1"/>
            <a:r>
              <a:rPr lang="en-US" altLang="en-US" sz="1400">
                <a:solidFill>
                  <a:schemeClr val="tx1"/>
                </a:solidFill>
                <a:latin typeface="Verdana" panose="020B0604030504040204" pitchFamily="34" charset="0"/>
              </a:rPr>
              <a:t>Pribnow Box</a:t>
            </a:r>
          </a:p>
        </p:txBody>
      </p:sp>
      <p:sp>
        <p:nvSpPr>
          <p:cNvPr id="47123" name="Text Box 38">
            <a:extLst>
              <a:ext uri="{FF2B5EF4-FFF2-40B4-BE49-F238E27FC236}">
                <a16:creationId xmlns:a16="http://schemas.microsoft.com/office/drawing/2014/main" xmlns="" id="{E91E2C52-D025-413C-8A33-BE7B65FD266D}"/>
              </a:ext>
            </a:extLst>
          </p:cNvPr>
          <p:cNvSpPr txBox="1">
            <a:spLocks noChangeArrowheads="1"/>
          </p:cNvSpPr>
          <p:nvPr/>
        </p:nvSpPr>
        <p:spPr bwMode="auto">
          <a:xfrm>
            <a:off x="1295400" y="3424238"/>
            <a:ext cx="89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400">
                <a:solidFill>
                  <a:schemeClr val="tx1"/>
                </a:solidFill>
                <a:latin typeface="Verdana" panose="020B0604030504040204" pitchFamily="34" charset="0"/>
              </a:rPr>
              <a:t>TTCCAA</a:t>
            </a:r>
          </a:p>
        </p:txBody>
      </p:sp>
      <p:sp>
        <p:nvSpPr>
          <p:cNvPr id="47124" name="Line 39">
            <a:extLst>
              <a:ext uri="{FF2B5EF4-FFF2-40B4-BE49-F238E27FC236}">
                <a16:creationId xmlns:a16="http://schemas.microsoft.com/office/drawing/2014/main" xmlns="" id="{6CC2355E-48F9-4651-98B9-103D9FA93586}"/>
              </a:ext>
            </a:extLst>
          </p:cNvPr>
          <p:cNvSpPr>
            <a:spLocks noChangeShapeType="1"/>
          </p:cNvSpPr>
          <p:nvPr/>
        </p:nvSpPr>
        <p:spPr bwMode="auto">
          <a:xfrm>
            <a:off x="3505200" y="32004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5" name="Text Box 40">
            <a:extLst>
              <a:ext uri="{FF2B5EF4-FFF2-40B4-BE49-F238E27FC236}">
                <a16:creationId xmlns:a16="http://schemas.microsoft.com/office/drawing/2014/main" xmlns="" id="{A60CAF5E-4A94-4C17-A7E6-A39949BADA38}"/>
              </a:ext>
            </a:extLst>
          </p:cNvPr>
          <p:cNvSpPr txBox="1">
            <a:spLocks noChangeArrowheads="1"/>
          </p:cNvSpPr>
          <p:nvPr/>
        </p:nvSpPr>
        <p:spPr bwMode="auto">
          <a:xfrm>
            <a:off x="3352800" y="3424238"/>
            <a:ext cx="22034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400">
                <a:solidFill>
                  <a:schemeClr val="tx1"/>
                </a:solidFill>
                <a:latin typeface="Verdana" panose="020B0604030504040204" pitchFamily="34" charset="0"/>
              </a:rPr>
              <a:t>GGAGG</a:t>
            </a:r>
          </a:p>
          <a:p>
            <a:pPr eaLnBrk="1" hangingPunct="1"/>
            <a:r>
              <a:rPr lang="en-US" altLang="en-US" sz="1400">
                <a:solidFill>
                  <a:schemeClr val="tx1"/>
                </a:solidFill>
                <a:latin typeface="Verdana" panose="020B0604030504040204" pitchFamily="34" charset="0"/>
              </a:rPr>
              <a:t>Ribosomal binding site</a:t>
            </a:r>
          </a:p>
        </p:txBody>
      </p:sp>
      <p:sp>
        <p:nvSpPr>
          <p:cNvPr id="47126" name="Text Box 41">
            <a:extLst>
              <a:ext uri="{FF2B5EF4-FFF2-40B4-BE49-F238E27FC236}">
                <a16:creationId xmlns:a16="http://schemas.microsoft.com/office/drawing/2014/main" xmlns="" id="{95DFCE63-0991-4EFA-93DD-427A7F298192}"/>
              </a:ext>
            </a:extLst>
          </p:cNvPr>
          <p:cNvSpPr txBox="1">
            <a:spLocks noChangeArrowheads="1"/>
          </p:cNvSpPr>
          <p:nvPr/>
        </p:nvSpPr>
        <p:spPr bwMode="auto">
          <a:xfrm>
            <a:off x="2000250" y="4033838"/>
            <a:ext cx="220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400">
                <a:solidFill>
                  <a:schemeClr val="tx1"/>
                </a:solidFill>
                <a:latin typeface="Verdana" panose="020B0604030504040204" pitchFamily="34" charset="0"/>
              </a:rPr>
              <a:t>Transcription start site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8FAD4673-A0C9-4921-B8F9-2BE995937936}"/>
              </a:ext>
            </a:extLst>
          </p:cNvPr>
          <p:cNvSpPr>
            <a:spLocks noGrp="1" noChangeArrowheads="1"/>
          </p:cNvSpPr>
          <p:nvPr>
            <p:ph type="title"/>
          </p:nvPr>
        </p:nvSpPr>
        <p:spPr bwMode="auto">
          <a:xfrm>
            <a:off x="381000" y="457200"/>
            <a:ext cx="8610600" cy="1219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a:t>Promoter Structure in Prokaryotes (E.Coli)</a:t>
            </a:r>
          </a:p>
        </p:txBody>
      </p:sp>
      <p:pic>
        <p:nvPicPr>
          <p:cNvPr id="48131" name="Picture 3" descr="prok-prom">
            <a:extLst>
              <a:ext uri="{FF2B5EF4-FFF2-40B4-BE49-F238E27FC236}">
                <a16:creationId xmlns:a16="http://schemas.microsoft.com/office/drawing/2014/main" xmlns="" id="{9A814515-B2AC-4200-8BDA-0C0C252532B8}"/>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4953000"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a:extLst>
              <a:ext uri="{FF2B5EF4-FFF2-40B4-BE49-F238E27FC236}">
                <a16:creationId xmlns:a16="http://schemas.microsoft.com/office/drawing/2014/main" xmlns="" id="{84F8B735-C387-4A89-8C06-EFD8DBA9340F}"/>
              </a:ext>
            </a:extLst>
          </p:cNvPr>
          <p:cNvSpPr txBox="1">
            <a:spLocks noChangeArrowheads="1"/>
          </p:cNvSpPr>
          <p:nvPr/>
        </p:nvSpPr>
        <p:spPr bwMode="auto">
          <a:xfrm>
            <a:off x="5562600" y="1655763"/>
            <a:ext cx="3352800"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spcBef>
                <a:spcPct val="50000"/>
              </a:spcBef>
              <a:buClr>
                <a:schemeClr val="accent1"/>
              </a:buClr>
            </a:pPr>
            <a:r>
              <a:rPr lang="en-US" altLang="en-US" sz="2800">
                <a:solidFill>
                  <a:schemeClr val="tx1"/>
                </a:solidFill>
                <a:latin typeface="Arial" panose="020B0604020202020204" pitchFamily="34" charset="0"/>
              </a:rPr>
              <a:t>Transcription starts at offset 0.</a:t>
            </a:r>
          </a:p>
          <a:p>
            <a:pPr>
              <a:spcBef>
                <a:spcPct val="50000"/>
              </a:spcBef>
              <a:buClr>
                <a:schemeClr val="accent1"/>
              </a:buClr>
              <a:buFontTx/>
              <a:buChar char="•"/>
            </a:pPr>
            <a:r>
              <a:rPr lang="en-US" altLang="en-US" sz="2800">
                <a:solidFill>
                  <a:schemeClr val="tx1"/>
                </a:solidFill>
                <a:latin typeface="Arial" panose="020B0604020202020204" pitchFamily="34" charset="0"/>
              </a:rPr>
              <a:t> Pribnow Box (-10)</a:t>
            </a:r>
          </a:p>
          <a:p>
            <a:pPr>
              <a:spcBef>
                <a:spcPct val="50000"/>
              </a:spcBef>
              <a:buClr>
                <a:schemeClr val="accent1"/>
              </a:buClr>
              <a:buFontTx/>
              <a:buChar char="•"/>
            </a:pPr>
            <a:r>
              <a:rPr lang="en-US" altLang="en-US" sz="2800">
                <a:solidFill>
                  <a:schemeClr val="tx1"/>
                </a:solidFill>
                <a:latin typeface="Arial" panose="020B0604020202020204" pitchFamily="34" charset="0"/>
              </a:rPr>
              <a:t> Gilbert Box (-30)</a:t>
            </a:r>
          </a:p>
          <a:p>
            <a:pPr>
              <a:spcBef>
                <a:spcPct val="50000"/>
              </a:spcBef>
              <a:buClr>
                <a:schemeClr val="accent1"/>
              </a:buClr>
              <a:buFontTx/>
              <a:buChar char="•"/>
            </a:pPr>
            <a:r>
              <a:rPr lang="en-US" altLang="en-US" sz="2800">
                <a:solidFill>
                  <a:schemeClr val="tx1"/>
                </a:solidFill>
                <a:latin typeface="Arial" panose="020B0604020202020204" pitchFamily="34" charset="0"/>
              </a:rPr>
              <a:t> Ribosomal    Binding Site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734D9B1B-ADB8-4C8D-A151-BEAD738FE528}"/>
              </a:ext>
            </a:extLst>
          </p:cNvPr>
          <p:cNvSpPr>
            <a:spLocks noGrp="1" noChangeArrowheads="1"/>
          </p:cNvSpPr>
          <p:nvPr>
            <p:ph type="title"/>
          </p:nvPr>
        </p:nvSpPr>
        <p:spPr bwMode="auto">
          <a:xfrm>
            <a:off x="533400" y="533400"/>
            <a:ext cx="7772400" cy="1143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Ribosomal Binding Site</a:t>
            </a:r>
          </a:p>
        </p:txBody>
      </p:sp>
      <p:graphicFrame>
        <p:nvGraphicFramePr>
          <p:cNvPr id="49155" name="Object 3">
            <a:extLst>
              <a:ext uri="{FF2B5EF4-FFF2-40B4-BE49-F238E27FC236}">
                <a16:creationId xmlns:a16="http://schemas.microsoft.com/office/drawing/2014/main" xmlns="" id="{7E9C10E8-55BA-4314-94D5-F7D01485BB8E}"/>
              </a:ext>
            </a:extLst>
          </p:cNvPr>
          <p:cNvGraphicFramePr>
            <a:graphicFrameLocks noGrp="1" noChangeAspect="1"/>
          </p:cNvGraphicFramePr>
          <p:nvPr>
            <p:ph sz="half" idx="2"/>
          </p:nvPr>
        </p:nvGraphicFramePr>
        <p:xfrm>
          <a:off x="1189038" y="2208213"/>
          <a:ext cx="6908800" cy="3721100"/>
        </p:xfrm>
        <a:graphic>
          <a:graphicData uri="http://schemas.openxmlformats.org/presentationml/2006/ole">
            <mc:AlternateContent xmlns:mc="http://schemas.openxmlformats.org/markup-compatibility/2006">
              <mc:Choice xmlns:v="urn:schemas-microsoft-com:vml" Requires="v">
                <p:oleObj spid="_x0000_s49159" name="Bitmap Image" r:id="rId3" imgW="8561905" imgH="4390476" progId="Paint.Picture">
                  <p:embed/>
                </p:oleObj>
              </mc:Choice>
              <mc:Fallback>
                <p:oleObj name="Bitmap Image" r:id="rId3" imgW="8561905" imgH="439047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2208213"/>
                        <a:ext cx="6908800"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6" name="Rectangle 4">
            <a:extLst>
              <a:ext uri="{FF2B5EF4-FFF2-40B4-BE49-F238E27FC236}">
                <a16:creationId xmlns:a16="http://schemas.microsoft.com/office/drawing/2014/main" xmlns="" id="{74FB218C-9E98-4353-A577-46436E19211D}"/>
              </a:ext>
            </a:extLst>
          </p:cNvPr>
          <p:cNvSpPr>
            <a:spLocks noChangeArrowheads="1"/>
          </p:cNvSpPr>
          <p:nvPr/>
        </p:nvSpPr>
        <p:spPr bwMode="auto">
          <a:xfrm>
            <a:off x="3048000" y="6248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endParaRPr lang="en-US" altLang="en-US" sz="1800">
              <a:solidFill>
                <a:schemeClr val="tx1"/>
              </a:solidFill>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02058DC4-FBF8-4982-8F44-D8D7EE4502D8}"/>
              </a:ext>
            </a:extLst>
          </p:cNvPr>
          <p:cNvSpPr>
            <a:spLocks noGrp="1" noChangeArrowheads="1"/>
          </p:cNvSpPr>
          <p:nvPr>
            <p:ph type="title"/>
          </p:nvPr>
        </p:nvSpPr>
        <p:spPr bwMode="auto">
          <a:xfrm>
            <a:off x="381000" y="533400"/>
            <a:ext cx="8229600" cy="11398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Splicing Signals</a:t>
            </a:r>
            <a:endParaRPr lang="en-US" altLang="en-US" sz="2900">
              <a:latin typeface="Arial Unicode MS" pitchFamily="34" charset="-128"/>
            </a:endParaRPr>
          </a:p>
        </p:txBody>
      </p:sp>
      <p:sp>
        <p:nvSpPr>
          <p:cNvPr id="50179" name="Rectangle 3">
            <a:extLst>
              <a:ext uri="{FF2B5EF4-FFF2-40B4-BE49-F238E27FC236}">
                <a16:creationId xmlns:a16="http://schemas.microsoft.com/office/drawing/2014/main" xmlns="" id="{A30C63CE-B70E-468F-A665-3390ADD20A5B}"/>
              </a:ext>
            </a:extLst>
          </p:cNvPr>
          <p:cNvSpPr>
            <a:spLocks noGrp="1" noChangeArrowheads="1"/>
          </p:cNvSpPr>
          <p:nvPr>
            <p:ph type="body" idx="1"/>
          </p:nvPr>
        </p:nvSpPr>
        <p:spPr bwMode="auto">
          <a:xfrm>
            <a:off x="457200" y="1752600"/>
            <a:ext cx="7772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latin typeface="Arial" panose="020B0604020202020204" pitchFamily="34" charset="0"/>
              </a:rPr>
              <a:t>Try to recognize location of splicing signals at exon-intron junctions</a:t>
            </a:r>
          </a:p>
          <a:p>
            <a:pPr lvl="1"/>
            <a:r>
              <a:rPr lang="en-US" altLang="en-US">
                <a:latin typeface="Arial" panose="020B0604020202020204" pitchFamily="34" charset="0"/>
              </a:rPr>
              <a:t>This has yielded a weakly conserved donor splice site and acceptor splice site</a:t>
            </a:r>
          </a:p>
          <a:p>
            <a:r>
              <a:rPr lang="en-US" altLang="en-US" sz="2800">
                <a:latin typeface="Arial" panose="020B0604020202020204" pitchFamily="34" charset="0"/>
              </a:rPr>
              <a:t>Profiles for sites are still weak, and lends the problem to the Hidden Markov Model (HMM) approaches, which capture the statistical dependencies between sites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803199F9-9B45-4AB8-89B9-2E2CC3DDF507}"/>
              </a:ext>
            </a:extLst>
          </p:cNvPr>
          <p:cNvSpPr>
            <a:spLocks noGrp="1" noChangeArrowheads="1"/>
          </p:cNvSpPr>
          <p:nvPr>
            <p:ph type="title"/>
          </p:nvPr>
        </p:nvSpPr>
        <p:spPr bwMode="auto">
          <a:xfrm>
            <a:off x="381000" y="304800"/>
            <a:ext cx="8229600" cy="11398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200">
                <a:latin typeface="Arial Unicode MS" pitchFamily="34" charset="-128"/>
              </a:rPr>
              <a:t>Donor and Acceptor Sites: </a:t>
            </a:r>
            <a:br>
              <a:rPr lang="en-US" altLang="en-US" sz="3200">
                <a:latin typeface="Arial Unicode MS" pitchFamily="34" charset="-128"/>
              </a:rPr>
            </a:br>
            <a:r>
              <a:rPr lang="en-US" altLang="en-US" sz="3200">
                <a:latin typeface="Arial Unicode MS" pitchFamily="34" charset="-128"/>
              </a:rPr>
              <a:t>GT and AG Dinucleotides</a:t>
            </a:r>
          </a:p>
        </p:txBody>
      </p:sp>
      <p:sp>
        <p:nvSpPr>
          <p:cNvPr id="51203" name="Rectangle 3">
            <a:extLst>
              <a:ext uri="{FF2B5EF4-FFF2-40B4-BE49-F238E27FC236}">
                <a16:creationId xmlns:a16="http://schemas.microsoft.com/office/drawing/2014/main" xmlns="" id="{0551C3EF-8654-4719-AADA-06193DE0B937}"/>
              </a:ext>
            </a:extLst>
          </p:cNvPr>
          <p:cNvSpPr>
            <a:spLocks noGrp="1" noChangeArrowheads="1"/>
          </p:cNvSpPr>
          <p:nvPr>
            <p:ph type="body" idx="1"/>
          </p:nvPr>
        </p:nvSpPr>
        <p:spPr bwMode="auto">
          <a:xfrm>
            <a:off x="381000" y="1676400"/>
            <a:ext cx="8229600" cy="4267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latin typeface="Arial" panose="020B0604020202020204" pitchFamily="34" charset="0"/>
              </a:rPr>
              <a:t>The beginning and end of exons are signaled by donor and acceptor sites that usually have GT and AG dinucleotides</a:t>
            </a:r>
          </a:p>
          <a:p>
            <a:r>
              <a:rPr lang="en-US" altLang="en-US" sz="2400">
                <a:latin typeface="Arial" panose="020B0604020202020204" pitchFamily="34" charset="0"/>
              </a:rPr>
              <a:t>Detecting these sites is difficult, because GT and AG appear very often</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sz="1600">
              <a:latin typeface="Arial" panose="020B0604020202020204" pitchFamily="34" charset="0"/>
            </a:endParaRPr>
          </a:p>
        </p:txBody>
      </p:sp>
      <p:sp>
        <p:nvSpPr>
          <p:cNvPr id="51204" name="Line 4">
            <a:extLst>
              <a:ext uri="{FF2B5EF4-FFF2-40B4-BE49-F238E27FC236}">
                <a16:creationId xmlns:a16="http://schemas.microsoft.com/office/drawing/2014/main" xmlns="" id="{1CE5F097-9F15-4EE5-899B-AB5E460531EF}"/>
              </a:ext>
            </a:extLst>
          </p:cNvPr>
          <p:cNvSpPr>
            <a:spLocks noChangeShapeType="1"/>
          </p:cNvSpPr>
          <p:nvPr/>
        </p:nvSpPr>
        <p:spPr bwMode="auto">
          <a:xfrm>
            <a:off x="3124200" y="3962400"/>
            <a:ext cx="259080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Line 5">
            <a:extLst>
              <a:ext uri="{FF2B5EF4-FFF2-40B4-BE49-F238E27FC236}">
                <a16:creationId xmlns:a16="http://schemas.microsoft.com/office/drawing/2014/main" xmlns="" id="{14FDB1B2-3AA8-4CF9-A555-DB952B795B01}"/>
              </a:ext>
            </a:extLst>
          </p:cNvPr>
          <p:cNvSpPr>
            <a:spLocks noChangeShapeType="1"/>
          </p:cNvSpPr>
          <p:nvPr/>
        </p:nvSpPr>
        <p:spPr bwMode="auto">
          <a:xfrm>
            <a:off x="5715000" y="3962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Text Box 6">
            <a:extLst>
              <a:ext uri="{FF2B5EF4-FFF2-40B4-BE49-F238E27FC236}">
                <a16:creationId xmlns:a16="http://schemas.microsoft.com/office/drawing/2014/main" xmlns="" id="{29E52FDE-A66B-4617-ADA8-82E4AFC5C808}"/>
              </a:ext>
            </a:extLst>
          </p:cNvPr>
          <p:cNvSpPr txBox="1">
            <a:spLocks noChangeArrowheads="1"/>
          </p:cNvSpPr>
          <p:nvPr/>
        </p:nvSpPr>
        <p:spPr bwMode="auto">
          <a:xfrm>
            <a:off x="2209800" y="3957638"/>
            <a:ext cx="790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400">
                <a:solidFill>
                  <a:schemeClr val="tx1"/>
                </a:solidFill>
                <a:latin typeface="Verdana" panose="020B0604030504040204" pitchFamily="34" charset="0"/>
              </a:rPr>
              <a:t>exon 1</a:t>
            </a:r>
          </a:p>
        </p:txBody>
      </p:sp>
      <p:sp>
        <p:nvSpPr>
          <p:cNvPr id="51207" name="Text Box 7">
            <a:extLst>
              <a:ext uri="{FF2B5EF4-FFF2-40B4-BE49-F238E27FC236}">
                <a16:creationId xmlns:a16="http://schemas.microsoft.com/office/drawing/2014/main" xmlns="" id="{AD6506E4-6B6A-44BD-9D18-406181E45D7D}"/>
              </a:ext>
            </a:extLst>
          </p:cNvPr>
          <p:cNvSpPr txBox="1">
            <a:spLocks noChangeArrowheads="1"/>
          </p:cNvSpPr>
          <p:nvPr/>
        </p:nvSpPr>
        <p:spPr bwMode="auto">
          <a:xfrm>
            <a:off x="5943600" y="3957638"/>
            <a:ext cx="790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400">
                <a:solidFill>
                  <a:schemeClr val="tx1"/>
                </a:solidFill>
                <a:latin typeface="Verdana" panose="020B0604030504040204" pitchFamily="34" charset="0"/>
              </a:rPr>
              <a:t>exon 2</a:t>
            </a:r>
          </a:p>
        </p:txBody>
      </p:sp>
      <p:sp>
        <p:nvSpPr>
          <p:cNvPr id="51208" name="Text Box 8">
            <a:extLst>
              <a:ext uri="{FF2B5EF4-FFF2-40B4-BE49-F238E27FC236}">
                <a16:creationId xmlns:a16="http://schemas.microsoft.com/office/drawing/2014/main" xmlns="" id="{89F2C66E-22D8-4585-BA2B-59DED3AC93D2}"/>
              </a:ext>
            </a:extLst>
          </p:cNvPr>
          <p:cNvSpPr txBox="1">
            <a:spLocks noChangeArrowheads="1"/>
          </p:cNvSpPr>
          <p:nvPr/>
        </p:nvSpPr>
        <p:spPr bwMode="auto">
          <a:xfrm>
            <a:off x="3048000" y="3733800"/>
            <a:ext cx="3683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GT</a:t>
            </a:r>
          </a:p>
        </p:txBody>
      </p:sp>
      <p:sp>
        <p:nvSpPr>
          <p:cNvPr id="51209" name="Text Box 9">
            <a:extLst>
              <a:ext uri="{FF2B5EF4-FFF2-40B4-BE49-F238E27FC236}">
                <a16:creationId xmlns:a16="http://schemas.microsoft.com/office/drawing/2014/main" xmlns="" id="{E6152C44-2C5F-4B91-BC5A-A24AA0BC2471}"/>
              </a:ext>
            </a:extLst>
          </p:cNvPr>
          <p:cNvSpPr txBox="1">
            <a:spLocks noChangeArrowheads="1"/>
          </p:cNvSpPr>
          <p:nvPr/>
        </p:nvSpPr>
        <p:spPr bwMode="auto">
          <a:xfrm>
            <a:off x="5410200" y="3733800"/>
            <a:ext cx="3683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200">
                <a:solidFill>
                  <a:schemeClr val="tx1"/>
                </a:solidFill>
                <a:latin typeface="Courier New" panose="02070309020205020404" pitchFamily="49" charset="0"/>
              </a:rPr>
              <a:t>AC</a:t>
            </a:r>
          </a:p>
        </p:txBody>
      </p:sp>
      <p:sp>
        <p:nvSpPr>
          <p:cNvPr id="51210" name="Line 10">
            <a:extLst>
              <a:ext uri="{FF2B5EF4-FFF2-40B4-BE49-F238E27FC236}">
                <a16:creationId xmlns:a16="http://schemas.microsoft.com/office/drawing/2014/main" xmlns="" id="{BA34ABDB-9051-48A3-AD87-85A5D752E2EC}"/>
              </a:ext>
            </a:extLst>
          </p:cNvPr>
          <p:cNvSpPr>
            <a:spLocks noChangeShapeType="1"/>
          </p:cNvSpPr>
          <p:nvPr/>
        </p:nvSpPr>
        <p:spPr bwMode="auto">
          <a:xfrm flipH="1">
            <a:off x="3352800" y="35814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Line 11">
            <a:extLst>
              <a:ext uri="{FF2B5EF4-FFF2-40B4-BE49-F238E27FC236}">
                <a16:creationId xmlns:a16="http://schemas.microsoft.com/office/drawing/2014/main" xmlns="" id="{E69F4806-31F2-4FD0-9922-460034D8BDBE}"/>
              </a:ext>
            </a:extLst>
          </p:cNvPr>
          <p:cNvSpPr>
            <a:spLocks noChangeShapeType="1"/>
          </p:cNvSpPr>
          <p:nvPr/>
        </p:nvSpPr>
        <p:spPr bwMode="auto">
          <a:xfrm>
            <a:off x="5334000" y="3657600"/>
            <a:ext cx="1524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2" name="Text Box 12">
            <a:extLst>
              <a:ext uri="{FF2B5EF4-FFF2-40B4-BE49-F238E27FC236}">
                <a16:creationId xmlns:a16="http://schemas.microsoft.com/office/drawing/2014/main" xmlns="" id="{D0495236-9CBC-4F5E-A553-74869B9AD641}"/>
              </a:ext>
            </a:extLst>
          </p:cNvPr>
          <p:cNvSpPr txBox="1">
            <a:spLocks noChangeArrowheads="1"/>
          </p:cNvSpPr>
          <p:nvPr/>
        </p:nvSpPr>
        <p:spPr bwMode="auto">
          <a:xfrm>
            <a:off x="4572000" y="3352800"/>
            <a:ext cx="9620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400">
                <a:solidFill>
                  <a:schemeClr val="tx1"/>
                </a:solidFill>
                <a:latin typeface="Verdana" panose="020B0604030504040204" pitchFamily="34" charset="0"/>
              </a:rPr>
              <a:t>Acceptor</a:t>
            </a:r>
          </a:p>
          <a:p>
            <a:pPr algn="ctr" eaLnBrk="1" hangingPunct="1"/>
            <a:r>
              <a:rPr lang="en-US" altLang="en-US" sz="1400">
                <a:solidFill>
                  <a:schemeClr val="tx1"/>
                </a:solidFill>
                <a:latin typeface="Verdana" panose="020B0604030504040204" pitchFamily="34" charset="0"/>
              </a:rPr>
              <a:t>Site</a:t>
            </a:r>
          </a:p>
        </p:txBody>
      </p:sp>
      <p:sp>
        <p:nvSpPr>
          <p:cNvPr id="51213" name="Text Box 13">
            <a:extLst>
              <a:ext uri="{FF2B5EF4-FFF2-40B4-BE49-F238E27FC236}">
                <a16:creationId xmlns:a16="http://schemas.microsoft.com/office/drawing/2014/main" xmlns="" id="{D737BEA0-CE8B-430E-8DCC-B82527496661}"/>
              </a:ext>
            </a:extLst>
          </p:cNvPr>
          <p:cNvSpPr txBox="1">
            <a:spLocks noChangeArrowheads="1"/>
          </p:cNvSpPr>
          <p:nvPr/>
        </p:nvSpPr>
        <p:spPr bwMode="auto">
          <a:xfrm>
            <a:off x="3462338" y="3271838"/>
            <a:ext cx="725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lgn="ctr" eaLnBrk="1" hangingPunct="1"/>
            <a:r>
              <a:rPr lang="en-US" altLang="en-US" sz="1400">
                <a:solidFill>
                  <a:schemeClr val="tx1"/>
                </a:solidFill>
                <a:latin typeface="Verdana" panose="020B0604030504040204" pitchFamily="34" charset="0"/>
              </a:rPr>
              <a:t>Donor</a:t>
            </a:r>
          </a:p>
          <a:p>
            <a:pPr algn="ctr" eaLnBrk="1" hangingPunct="1"/>
            <a:r>
              <a:rPr lang="en-US" altLang="en-US" sz="1400">
                <a:solidFill>
                  <a:schemeClr val="tx1"/>
                </a:solidFill>
                <a:latin typeface="Verdana" panose="020B0604030504040204" pitchFamily="34" charset="0"/>
              </a:rPr>
              <a:t>Site</a:t>
            </a:r>
          </a:p>
        </p:txBody>
      </p:sp>
      <p:sp>
        <p:nvSpPr>
          <p:cNvPr id="51214" name="Rectangle 14">
            <a:extLst>
              <a:ext uri="{FF2B5EF4-FFF2-40B4-BE49-F238E27FC236}">
                <a16:creationId xmlns:a16="http://schemas.microsoft.com/office/drawing/2014/main" xmlns="" id="{DB0783F2-CD4A-4F16-B3E9-DFFE8884B1C4}"/>
              </a:ext>
            </a:extLst>
          </p:cNvPr>
          <p:cNvSpPr>
            <a:spLocks noChangeArrowheads="1"/>
          </p:cNvSpPr>
          <p:nvPr/>
        </p:nvSpPr>
        <p:spPr bwMode="auto">
          <a:xfrm>
            <a:off x="1981200" y="3886200"/>
            <a:ext cx="1143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51215" name="Rectangle 15">
            <a:extLst>
              <a:ext uri="{FF2B5EF4-FFF2-40B4-BE49-F238E27FC236}">
                <a16:creationId xmlns:a16="http://schemas.microsoft.com/office/drawing/2014/main" xmlns="" id="{231F6AE9-1B9A-4453-9556-2443CFF60B59}"/>
              </a:ext>
            </a:extLst>
          </p:cNvPr>
          <p:cNvSpPr>
            <a:spLocks noChangeArrowheads="1"/>
          </p:cNvSpPr>
          <p:nvPr/>
        </p:nvSpPr>
        <p:spPr bwMode="auto">
          <a:xfrm>
            <a:off x="5715000" y="3886200"/>
            <a:ext cx="11430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intronSeqLogo">
            <a:extLst>
              <a:ext uri="{FF2B5EF4-FFF2-40B4-BE49-F238E27FC236}">
                <a16:creationId xmlns:a16="http://schemas.microsoft.com/office/drawing/2014/main" xmlns="" id="{6BA49BE5-26AD-4BEA-82FB-8F854CEFF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295400"/>
            <a:ext cx="50292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4">
            <a:extLst>
              <a:ext uri="{FF2B5EF4-FFF2-40B4-BE49-F238E27FC236}">
                <a16:creationId xmlns:a16="http://schemas.microsoft.com/office/drawing/2014/main" xmlns="" id="{95FAE3CA-F135-4AAF-BAD1-EEF0CE9A69B3}"/>
              </a:ext>
            </a:extLst>
          </p:cNvPr>
          <p:cNvSpPr txBox="1">
            <a:spLocks noChangeArrowheads="1"/>
          </p:cNvSpPr>
          <p:nvPr/>
        </p:nvSpPr>
        <p:spPr bwMode="auto">
          <a:xfrm>
            <a:off x="3581400" y="6324600"/>
            <a:ext cx="5197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1600">
                <a:solidFill>
                  <a:schemeClr val="tx1"/>
                </a:solidFill>
                <a:latin typeface="Arial" panose="020B0604020202020204" pitchFamily="34" charset="0"/>
                <a:cs typeface="Arial" panose="020B0604020202020204" pitchFamily="34" charset="0"/>
              </a:rPr>
              <a:t>(http://www-lmmb.ncifcrf.gov/~toms/sequencelogo.html)</a:t>
            </a:r>
          </a:p>
        </p:txBody>
      </p:sp>
      <p:sp>
        <p:nvSpPr>
          <p:cNvPr id="52228" name="Text Box 5">
            <a:extLst>
              <a:ext uri="{FF2B5EF4-FFF2-40B4-BE49-F238E27FC236}">
                <a16:creationId xmlns:a16="http://schemas.microsoft.com/office/drawing/2014/main" xmlns="" id="{655E77C4-F792-4339-9FE4-8F226AEEB04F}"/>
              </a:ext>
            </a:extLst>
          </p:cNvPr>
          <p:cNvSpPr txBox="1">
            <a:spLocks noChangeArrowheads="1"/>
          </p:cNvSpPr>
          <p:nvPr/>
        </p:nvSpPr>
        <p:spPr bwMode="auto">
          <a:xfrm>
            <a:off x="304800" y="2667000"/>
            <a:ext cx="4270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2400">
                <a:solidFill>
                  <a:schemeClr val="tx1"/>
                </a:solidFill>
                <a:latin typeface="Arial" panose="020B0604020202020204" pitchFamily="34" charset="0"/>
                <a:cs typeface="Arial" panose="020B0604020202020204" pitchFamily="34" charset="0"/>
              </a:rPr>
              <a:t>Donor: 7.9 bits</a:t>
            </a:r>
          </a:p>
          <a:p>
            <a:pPr eaLnBrk="1" hangingPunct="1"/>
            <a:r>
              <a:rPr lang="en-US" altLang="en-US" sz="2400">
                <a:solidFill>
                  <a:schemeClr val="tx1"/>
                </a:solidFill>
                <a:latin typeface="Arial" panose="020B0604020202020204" pitchFamily="34" charset="0"/>
                <a:cs typeface="Arial" panose="020B0604020202020204" pitchFamily="34" charset="0"/>
              </a:rPr>
              <a:t>Acceptor: 9.4 bits</a:t>
            </a:r>
          </a:p>
          <a:p>
            <a:pPr eaLnBrk="1" hangingPunct="1"/>
            <a:r>
              <a:rPr lang="en-US" altLang="en-US" sz="2400">
                <a:solidFill>
                  <a:schemeClr val="tx1"/>
                </a:solidFill>
                <a:latin typeface="Arial" panose="020B0604020202020204" pitchFamily="34" charset="0"/>
                <a:cs typeface="Arial" panose="020B0604020202020204" pitchFamily="34" charset="0"/>
              </a:rPr>
              <a:t>(Stephens &amp; Schneider, 1996)</a:t>
            </a:r>
          </a:p>
        </p:txBody>
      </p:sp>
      <p:sp>
        <p:nvSpPr>
          <p:cNvPr id="52229" name="Rectangle 6">
            <a:extLst>
              <a:ext uri="{FF2B5EF4-FFF2-40B4-BE49-F238E27FC236}">
                <a16:creationId xmlns:a16="http://schemas.microsoft.com/office/drawing/2014/main" xmlns="" id="{EBE316BC-260A-404A-8C0D-756E6DAE0921}"/>
              </a:ext>
            </a:extLst>
          </p:cNvPr>
          <p:cNvSpPr>
            <a:spLocks noGrp="1" noChangeArrowheads="1"/>
          </p:cNvSpPr>
          <p:nvPr>
            <p:ph type="title"/>
          </p:nvPr>
        </p:nvSpPr>
        <p:spPr bwMode="auto">
          <a:xfrm>
            <a:off x="381000" y="381000"/>
            <a:ext cx="77724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400">
                <a:latin typeface="Arial Unicode MS" pitchFamily="34" charset="-128"/>
              </a:rPr>
              <a:t>Donor and Acceptor Sites: Motif Logos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4021C557-E8A5-4993-AEB7-F6BD6142A818}"/>
              </a:ext>
            </a:extLst>
          </p:cNvPr>
          <p:cNvSpPr>
            <a:spLocks noGrp="1" noChangeArrowheads="1"/>
          </p:cNvSpPr>
          <p:nvPr>
            <p:ph type="title"/>
          </p:nvPr>
        </p:nvSpPr>
        <p:spPr bwMode="auto">
          <a:xfrm>
            <a:off x="457200" y="457200"/>
            <a:ext cx="8229600" cy="941388"/>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TestCode</a:t>
            </a:r>
          </a:p>
        </p:txBody>
      </p:sp>
      <p:sp>
        <p:nvSpPr>
          <p:cNvPr id="54275" name="Rectangle 3">
            <a:extLst>
              <a:ext uri="{FF2B5EF4-FFF2-40B4-BE49-F238E27FC236}">
                <a16:creationId xmlns:a16="http://schemas.microsoft.com/office/drawing/2014/main" xmlns="" id="{7603A65A-067A-435C-80F5-44AD4E77A605}"/>
              </a:ext>
            </a:extLst>
          </p:cNvPr>
          <p:cNvSpPr>
            <a:spLocks noGrp="1" noChangeArrowheads="1"/>
          </p:cNvSpPr>
          <p:nvPr>
            <p:ph type="body" idx="1"/>
          </p:nvPr>
        </p:nvSpPr>
        <p:spPr bwMode="auto">
          <a:xfrm>
            <a:off x="381000" y="1524000"/>
            <a:ext cx="8229600" cy="45307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latin typeface="Arial" panose="020B0604020202020204" pitchFamily="34" charset="0"/>
              </a:rPr>
              <a:t>Statistical test described by James Fickett in 1982: tendency for nucleotides in coding regions to be repeated with periodicity of 3</a:t>
            </a:r>
          </a:p>
          <a:p>
            <a:pPr lvl="1"/>
            <a:r>
              <a:rPr lang="en-US" altLang="en-US" sz="3000">
                <a:latin typeface="Arial" panose="020B0604020202020204" pitchFamily="34" charset="0"/>
              </a:rPr>
              <a:t>Judges randomness instead of codon frequency</a:t>
            </a:r>
          </a:p>
          <a:p>
            <a:pPr lvl="1"/>
            <a:r>
              <a:rPr lang="en-US" altLang="en-US" sz="3000">
                <a:latin typeface="Arial" panose="020B0604020202020204" pitchFamily="34" charset="0"/>
              </a:rPr>
              <a:t>Finds “putative” coding regions, not introns, exons, or splice sites</a:t>
            </a:r>
          </a:p>
          <a:p>
            <a:r>
              <a:rPr lang="en-US" altLang="en-US" sz="3000">
                <a:latin typeface="Arial" panose="020B0604020202020204" pitchFamily="34" charset="0"/>
              </a:rPr>
              <a:t>TestCode finds ORFs based on compositional bias with a periodicity of three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A64988B9-1469-4DFF-BF2B-BE2782E12252}"/>
              </a:ext>
            </a:extLst>
          </p:cNvPr>
          <p:cNvSpPr>
            <a:spLocks noGrp="1" noChangeArrowheads="1"/>
          </p:cNvSpPr>
          <p:nvPr>
            <p:ph type="title"/>
          </p:nvPr>
        </p:nvSpPr>
        <p:spPr bwMode="auto">
          <a:xfrm>
            <a:off x="381000" y="533400"/>
            <a:ext cx="8229600" cy="914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TestCode Statistics</a:t>
            </a:r>
          </a:p>
        </p:txBody>
      </p:sp>
      <p:sp>
        <p:nvSpPr>
          <p:cNvPr id="41987" name="Rectangle 3">
            <a:extLst>
              <a:ext uri="{FF2B5EF4-FFF2-40B4-BE49-F238E27FC236}">
                <a16:creationId xmlns:a16="http://schemas.microsoft.com/office/drawing/2014/main" xmlns="" id="{6CB4E14A-478C-4DD3-AA3B-FFD36FC1ED9D}"/>
              </a:ext>
            </a:extLst>
          </p:cNvPr>
          <p:cNvSpPr>
            <a:spLocks noGrp="1" noChangeArrowheads="1"/>
          </p:cNvSpPr>
          <p:nvPr>
            <p:ph type="body" idx="1"/>
          </p:nvPr>
        </p:nvSpPr>
        <p:spPr bwMode="auto">
          <a:xfrm>
            <a:off x="457200" y="1752600"/>
            <a:ext cx="7772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a:latin typeface="Arial" panose="020B0604020202020204" pitchFamily="34" charset="0"/>
              </a:rPr>
              <a:t>Define a window size no less than 200 bp, slide the window the sequence down 3 bases. In each window:</a:t>
            </a:r>
          </a:p>
          <a:p>
            <a:pPr lvl="1"/>
            <a:r>
              <a:rPr lang="en-US" altLang="en-US" sz="2600">
                <a:latin typeface="Arial" panose="020B0604020202020204" pitchFamily="34" charset="0"/>
              </a:rPr>
              <a:t>Calculate for each base {A, T, G, C}</a:t>
            </a:r>
          </a:p>
          <a:p>
            <a:pPr lvl="2"/>
            <a:r>
              <a:rPr lang="en-US" altLang="en-US" sz="2500">
                <a:latin typeface="Arial" panose="020B0604020202020204" pitchFamily="34" charset="0"/>
              </a:rPr>
              <a:t>max (n</a:t>
            </a:r>
            <a:r>
              <a:rPr lang="en-US" altLang="en-US" sz="2500" baseline="-25000">
                <a:latin typeface="Arial" panose="020B0604020202020204" pitchFamily="34" charset="0"/>
              </a:rPr>
              <a:t>3k+1</a:t>
            </a:r>
            <a:r>
              <a:rPr lang="en-US" altLang="en-US" sz="2500">
                <a:latin typeface="Arial" panose="020B0604020202020204" pitchFamily="34" charset="0"/>
              </a:rPr>
              <a:t>, n</a:t>
            </a:r>
            <a:r>
              <a:rPr lang="en-US" altLang="en-US" sz="2500" baseline="-25000">
                <a:latin typeface="Arial" panose="020B0604020202020204" pitchFamily="34" charset="0"/>
              </a:rPr>
              <a:t>3k+2</a:t>
            </a:r>
            <a:r>
              <a:rPr lang="en-US" altLang="en-US" sz="2500">
                <a:latin typeface="Arial" panose="020B0604020202020204" pitchFamily="34" charset="0"/>
              </a:rPr>
              <a:t>, n</a:t>
            </a:r>
            <a:r>
              <a:rPr lang="en-US" altLang="en-US" sz="2500" baseline="-25000">
                <a:latin typeface="Arial" panose="020B0604020202020204" pitchFamily="34" charset="0"/>
              </a:rPr>
              <a:t>3k</a:t>
            </a:r>
            <a:r>
              <a:rPr lang="en-US" altLang="en-US" sz="2500">
                <a:latin typeface="Arial" panose="020B0604020202020204" pitchFamily="34" charset="0"/>
              </a:rPr>
              <a:t>) / min ( n</a:t>
            </a:r>
            <a:r>
              <a:rPr lang="en-US" altLang="en-US" sz="2500" baseline="-25000">
                <a:latin typeface="Arial" panose="020B0604020202020204" pitchFamily="34" charset="0"/>
              </a:rPr>
              <a:t>3k+1</a:t>
            </a:r>
            <a:r>
              <a:rPr lang="en-US" altLang="en-US" sz="2500">
                <a:latin typeface="Arial" panose="020B0604020202020204" pitchFamily="34" charset="0"/>
              </a:rPr>
              <a:t>, n</a:t>
            </a:r>
            <a:r>
              <a:rPr lang="en-US" altLang="en-US" sz="2500" baseline="-25000">
                <a:latin typeface="Arial" panose="020B0604020202020204" pitchFamily="34" charset="0"/>
              </a:rPr>
              <a:t>3k+2</a:t>
            </a:r>
            <a:r>
              <a:rPr lang="en-US" altLang="en-US" sz="2500">
                <a:latin typeface="Arial" panose="020B0604020202020204" pitchFamily="34" charset="0"/>
              </a:rPr>
              <a:t>, n</a:t>
            </a:r>
            <a:r>
              <a:rPr lang="en-US" altLang="en-US" sz="2500" baseline="-25000">
                <a:latin typeface="Arial" panose="020B0604020202020204" pitchFamily="34" charset="0"/>
              </a:rPr>
              <a:t>3k</a:t>
            </a:r>
            <a:r>
              <a:rPr lang="en-US" altLang="en-US" sz="2500">
                <a:latin typeface="Arial" panose="020B0604020202020204" pitchFamily="34" charset="0"/>
              </a:rPr>
              <a:t>)</a:t>
            </a:r>
          </a:p>
          <a:p>
            <a:pPr lvl="2"/>
            <a:r>
              <a:rPr lang="en-US" altLang="en-US" sz="2500">
                <a:latin typeface="Arial" panose="020B0604020202020204" pitchFamily="34" charset="0"/>
              </a:rPr>
              <a:t>Use these values to obtain a probability from a lookup table (which was a previously defined and determined experimentally with known coding and noncoding sequences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charRg st="105" end="14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charRg st="142" end="19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charRg st="193" end="35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charRg st="355" end="35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charRg st="355" end="35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45A7BF69-20BB-46DE-8967-45E2148F6BCF}"/>
              </a:ext>
            </a:extLst>
          </p:cNvPr>
          <p:cNvSpPr>
            <a:spLocks noGrp="1" noChangeArrowheads="1"/>
          </p:cNvSpPr>
          <p:nvPr>
            <p:ph type="title"/>
          </p:nvPr>
        </p:nvSpPr>
        <p:spPr bwMode="auto">
          <a:xfrm>
            <a:off x="381000" y="533400"/>
            <a:ext cx="8763000" cy="884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US" altLang="en-US" sz="3400">
                <a:latin typeface="Arial Unicode MS" pitchFamily="34" charset="-128"/>
              </a:rPr>
              <a:t>Gene Prediction: Computational Challenge</a:t>
            </a:r>
          </a:p>
        </p:txBody>
      </p:sp>
      <p:sp>
        <p:nvSpPr>
          <p:cNvPr id="7171" name="Rectangle 3">
            <a:extLst>
              <a:ext uri="{FF2B5EF4-FFF2-40B4-BE49-F238E27FC236}">
                <a16:creationId xmlns:a16="http://schemas.microsoft.com/office/drawing/2014/main" xmlns="" id="{FD1C127A-B3BB-46AB-96BA-F10E8639C419}"/>
              </a:ext>
            </a:extLst>
          </p:cNvPr>
          <p:cNvSpPr>
            <a:spLocks noGrp="1" noChangeArrowheads="1"/>
          </p:cNvSpPr>
          <p:nvPr>
            <p:ph type="body" idx="1"/>
          </p:nvPr>
        </p:nvSpPr>
        <p:spPr bwMode="auto">
          <a:xfrm>
            <a:off x="381000" y="685800"/>
            <a:ext cx="8229600" cy="5334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buFontTx/>
              <a:buNone/>
            </a:pPr>
            <a:r>
              <a:rPr lang="en-US" altLang="en-US" sz="2800"/>
              <a:t> </a:t>
            </a:r>
            <a:r>
              <a:rPr lang="en-US" altLang="en-US" sz="2000"/>
              <a:t>aatgcatgcggctatgctaatgcatgcggctatgctaagctgggatccgatgacaatgcatgcggctatgctaatgcatgcggctatgcaagctgggatccgatgactatgctaagctgggatccgatgacaatgcatgcggctatgctaatgaatggtcttgggatttaccttggaatgctaagctgggatccgatgacaatgcatgcggctatgctaatgaatggtcttgggatttaccttggaatatgctaatgcatgcggctatgctaagctgggatccgatgacaatgcatgcggctatgctaatgcatgcggctatgcaagctgggatccgatgactatgctaagctgcggctatgctaatgcatgcggctat</a:t>
            </a:r>
            <a:r>
              <a:rPr lang="en-US" altLang="en-US" sz="2000">
                <a:solidFill>
                  <a:srgbClr val="FF0000"/>
                </a:solidFill>
              </a:rPr>
              <a:t>gctaagctgggatccgatgacaatgcatgcggctatgctaatgcatgcggctatgcaagctgggatcctgcggctatgctaatgaatggtcttgggatttaccttggaatgctaagctgggatccgatgacaatgcatgcggctatgctaatgaatggtcttgggatttaccttggaatatgctaatgcatgcggctatgctaagctgggaatgcatgcggctatgctaagctgggatccgatgacaatgcatgcggctatgctaatgcatgcggctatgcaagctgggatccgatgactatgctaagctgcggctatgctaatgcatgcggctatgctaagctcatgcggctatgctaagctgggaatgcatgcggctatgctaa</a:t>
            </a:r>
            <a:r>
              <a:rPr lang="en-US" altLang="en-US" sz="2000"/>
              <a:t>gctgggatccgatgacaatgcatgcggctatgctaatgcatgcggctatgcaagctgggatccgatgactatgctaagctgcggctatgctaatgcatgcggctatgctaagctcggctatgctaatgaatggtcttgggatttaccttggaatgctaagctgggatccgatgacaatgcatgcggctatgctaatgaatggtcttgggatttaccttggaatatgctaatgcatgcggctatgctaagctgggaatgcatgcggctatgctaagctgggatccgatgacaatgcatgcggctatgctaatgcatgcggctatgcaagctgggatccgatgactatgctaagctgcggctatgctaatgcatgcggctatgctaagctcatgcgg</a:t>
            </a:r>
          </a:p>
          <a:p>
            <a:pPr>
              <a:lnSpc>
                <a:spcPct val="90000"/>
              </a:lnSpc>
              <a:buFontTx/>
              <a:buNone/>
            </a:pPr>
            <a:endParaRPr lang="en-US" altLang="en-US"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67E71A4A-89B1-4E8B-8D40-B7D7B244264D}"/>
              </a:ext>
            </a:extLst>
          </p:cNvPr>
          <p:cNvSpPr>
            <a:spLocks noGrp="1" noChangeArrowheads="1"/>
          </p:cNvSpPr>
          <p:nvPr>
            <p:ph type="title"/>
          </p:nvPr>
        </p:nvSpPr>
        <p:spPr bwMode="auto">
          <a:xfrm>
            <a:off x="533400" y="457200"/>
            <a:ext cx="7772400" cy="1143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latin typeface="Arial Unicode MS" pitchFamily="34" charset="-128"/>
              </a:rPr>
              <a:t>TestCode Statistics </a:t>
            </a:r>
            <a:r>
              <a:rPr lang="en-US" altLang="en-US" sz="2900">
                <a:latin typeface="Arial Unicode MS" pitchFamily="34" charset="-128"/>
              </a:rPr>
              <a:t>(cont’d)</a:t>
            </a:r>
          </a:p>
        </p:txBody>
      </p:sp>
      <p:sp>
        <p:nvSpPr>
          <p:cNvPr id="56323" name="Rectangle 3">
            <a:extLst>
              <a:ext uri="{FF2B5EF4-FFF2-40B4-BE49-F238E27FC236}">
                <a16:creationId xmlns:a16="http://schemas.microsoft.com/office/drawing/2014/main" xmlns="" id="{2CF336F2-96A8-4D0F-B68A-2FD6B5805ED9}"/>
              </a:ext>
            </a:extLst>
          </p:cNvPr>
          <p:cNvSpPr>
            <a:spLocks noGrp="1" noChangeArrowheads="1"/>
          </p:cNvSpPr>
          <p:nvPr>
            <p:ph type="body" idx="1"/>
          </p:nvPr>
        </p:nvSpPr>
        <p:spPr bwMode="auto">
          <a:xfrm>
            <a:off x="533400" y="1676400"/>
            <a:ext cx="7772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a:latin typeface="Arial" panose="020B0604020202020204" pitchFamily="34" charset="0"/>
              </a:rPr>
              <a:t>Probabilities can be classified as indicative of " coding” or “noncoding” regions, or “no opinion” when it is unclear what level of randomization tolerance a sequence carries</a:t>
            </a:r>
          </a:p>
          <a:p>
            <a:pPr>
              <a:lnSpc>
                <a:spcPct val="90000"/>
              </a:lnSpc>
            </a:pPr>
            <a:endParaRPr lang="en-US" altLang="en-US">
              <a:latin typeface="Arial" panose="020B0604020202020204" pitchFamily="34" charset="0"/>
            </a:endParaRPr>
          </a:p>
          <a:p>
            <a:pPr>
              <a:lnSpc>
                <a:spcPct val="90000"/>
              </a:lnSpc>
            </a:pPr>
            <a:r>
              <a:rPr lang="en-US" altLang="en-US">
                <a:latin typeface="Arial" panose="020B0604020202020204" pitchFamily="34" charset="0"/>
              </a:rPr>
              <a:t>The resulting sequence of probabilities can be plotted</a:t>
            </a:r>
          </a:p>
          <a:p>
            <a:pPr>
              <a:lnSpc>
                <a:spcPct val="90000"/>
              </a:lnSpc>
            </a:pPr>
            <a:endParaRPr lang="en-US" altLang="en-US">
              <a:latin typeface="Arial" panose="020B060402020202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7">
            <a:extLst>
              <a:ext uri="{FF2B5EF4-FFF2-40B4-BE49-F238E27FC236}">
                <a16:creationId xmlns:a16="http://schemas.microsoft.com/office/drawing/2014/main" xmlns="" id="{CBBD4B68-6AC4-490F-85BB-C7C7C65BE8D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1066800"/>
            <a:ext cx="7086600" cy="4756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Rectangle 2">
            <a:extLst>
              <a:ext uri="{FF2B5EF4-FFF2-40B4-BE49-F238E27FC236}">
                <a16:creationId xmlns:a16="http://schemas.microsoft.com/office/drawing/2014/main" xmlns="" id="{E5A47026-FAFE-46C0-BB11-46A07949137B}"/>
              </a:ext>
            </a:extLst>
          </p:cNvPr>
          <p:cNvSpPr>
            <a:spLocks noGrp="1" noChangeArrowheads="1"/>
          </p:cNvSpPr>
          <p:nvPr>
            <p:ph type="title"/>
          </p:nvPr>
        </p:nvSpPr>
        <p:spPr bwMode="auto">
          <a:xfrm>
            <a:off x="457200" y="533400"/>
            <a:ext cx="60960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a:t>TestCode Sample Output</a:t>
            </a:r>
          </a:p>
        </p:txBody>
      </p:sp>
      <p:sp>
        <p:nvSpPr>
          <p:cNvPr id="57348" name="AutoShape 13">
            <a:extLst>
              <a:ext uri="{FF2B5EF4-FFF2-40B4-BE49-F238E27FC236}">
                <a16:creationId xmlns:a16="http://schemas.microsoft.com/office/drawing/2014/main" xmlns="" id="{40735E50-58DB-4A51-ABDB-D7AA7A528045}"/>
              </a:ext>
            </a:extLst>
          </p:cNvPr>
          <p:cNvSpPr>
            <a:spLocks/>
          </p:cNvSpPr>
          <p:nvPr/>
        </p:nvSpPr>
        <p:spPr bwMode="auto">
          <a:xfrm>
            <a:off x="6019800" y="2286000"/>
            <a:ext cx="152400" cy="914400"/>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57349" name="AutoShape 14">
            <a:extLst>
              <a:ext uri="{FF2B5EF4-FFF2-40B4-BE49-F238E27FC236}">
                <a16:creationId xmlns:a16="http://schemas.microsoft.com/office/drawing/2014/main" xmlns="" id="{D5DF09CC-9E27-4F98-BEFA-4C819431D48D}"/>
              </a:ext>
            </a:extLst>
          </p:cNvPr>
          <p:cNvSpPr>
            <a:spLocks/>
          </p:cNvSpPr>
          <p:nvPr/>
        </p:nvSpPr>
        <p:spPr bwMode="auto">
          <a:xfrm>
            <a:off x="6019800" y="3276600"/>
            <a:ext cx="762000" cy="381000"/>
          </a:xfrm>
          <a:prstGeom prst="rightBrace">
            <a:avLst>
              <a:gd name="adj1" fmla="val 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57350" name="AutoShape 15">
            <a:extLst>
              <a:ext uri="{FF2B5EF4-FFF2-40B4-BE49-F238E27FC236}">
                <a16:creationId xmlns:a16="http://schemas.microsoft.com/office/drawing/2014/main" xmlns="" id="{18948D87-EC27-4F2B-B6B7-DB0AC9FAB771}"/>
              </a:ext>
            </a:extLst>
          </p:cNvPr>
          <p:cNvSpPr>
            <a:spLocks/>
          </p:cNvSpPr>
          <p:nvPr/>
        </p:nvSpPr>
        <p:spPr bwMode="auto">
          <a:xfrm>
            <a:off x="5943600" y="3733800"/>
            <a:ext cx="457200" cy="914400"/>
          </a:xfrm>
          <a:prstGeom prst="rightBrace">
            <a:avLst>
              <a:gd name="adj1" fmla="val 16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endParaRPr lang="en-US" altLang="en-US"/>
          </a:p>
        </p:txBody>
      </p:sp>
      <p:sp>
        <p:nvSpPr>
          <p:cNvPr id="57351" name="Text Box 16">
            <a:extLst>
              <a:ext uri="{FF2B5EF4-FFF2-40B4-BE49-F238E27FC236}">
                <a16:creationId xmlns:a16="http://schemas.microsoft.com/office/drawing/2014/main" xmlns="" id="{E3D548FA-8102-46D1-A6D4-FE06901A2B32}"/>
              </a:ext>
            </a:extLst>
          </p:cNvPr>
          <p:cNvSpPr txBox="1">
            <a:spLocks noChangeArrowheads="1"/>
          </p:cNvSpPr>
          <p:nvPr/>
        </p:nvSpPr>
        <p:spPr bwMode="auto">
          <a:xfrm>
            <a:off x="6248400" y="2514600"/>
            <a:ext cx="12319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2600">
                <a:solidFill>
                  <a:schemeClr val="tx1"/>
                </a:solidFill>
                <a:latin typeface="Arial" panose="020B0604020202020204" pitchFamily="34" charset="0"/>
              </a:rPr>
              <a:t>Coding</a:t>
            </a:r>
          </a:p>
        </p:txBody>
      </p:sp>
      <p:sp>
        <p:nvSpPr>
          <p:cNvPr id="57352" name="Text Box 17">
            <a:extLst>
              <a:ext uri="{FF2B5EF4-FFF2-40B4-BE49-F238E27FC236}">
                <a16:creationId xmlns:a16="http://schemas.microsoft.com/office/drawing/2014/main" xmlns="" id="{450E78F1-D808-46A3-99B4-CEF2D3212A22}"/>
              </a:ext>
            </a:extLst>
          </p:cNvPr>
          <p:cNvSpPr txBox="1">
            <a:spLocks noChangeArrowheads="1"/>
          </p:cNvSpPr>
          <p:nvPr/>
        </p:nvSpPr>
        <p:spPr bwMode="auto">
          <a:xfrm>
            <a:off x="6858000" y="3206750"/>
            <a:ext cx="17653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2600">
                <a:solidFill>
                  <a:schemeClr val="tx1"/>
                </a:solidFill>
                <a:latin typeface="Arial" panose="020B0604020202020204" pitchFamily="34" charset="0"/>
              </a:rPr>
              <a:t>No opinion</a:t>
            </a:r>
          </a:p>
        </p:txBody>
      </p:sp>
      <p:sp>
        <p:nvSpPr>
          <p:cNvPr id="57353" name="Text Box 18">
            <a:extLst>
              <a:ext uri="{FF2B5EF4-FFF2-40B4-BE49-F238E27FC236}">
                <a16:creationId xmlns:a16="http://schemas.microsoft.com/office/drawing/2014/main" xmlns="" id="{003E5636-DF3A-4C04-95D7-70FA8193471C}"/>
              </a:ext>
            </a:extLst>
          </p:cNvPr>
          <p:cNvSpPr txBox="1">
            <a:spLocks noChangeArrowheads="1"/>
          </p:cNvSpPr>
          <p:nvPr/>
        </p:nvSpPr>
        <p:spPr bwMode="auto">
          <a:xfrm>
            <a:off x="6400800" y="3968750"/>
            <a:ext cx="18748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en-US" altLang="en-US" sz="2600">
                <a:solidFill>
                  <a:schemeClr val="tx1"/>
                </a:solidFill>
                <a:latin typeface="Arial" panose="020B0604020202020204" pitchFamily="34" charset="0"/>
              </a:rPr>
              <a:t>Non-coding</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807D7DBB-81D9-49AA-98EC-D93459B2D327}"/>
              </a:ext>
            </a:extLst>
          </p:cNvPr>
          <p:cNvSpPr>
            <a:spLocks noGrp="1" noChangeArrowheads="1"/>
          </p:cNvSpPr>
          <p:nvPr>
            <p:ph type="title"/>
          </p:nvPr>
        </p:nvSpPr>
        <p:spPr bwMode="auto">
          <a:xfrm>
            <a:off x="381000" y="457200"/>
            <a:ext cx="8229600" cy="9144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800" dirty="0">
                <a:latin typeface="Arial Unicode MS" pitchFamily="34" charset="-128"/>
              </a:rPr>
              <a:t>Popular Gene Prediction Algorithms</a:t>
            </a:r>
          </a:p>
        </p:txBody>
      </p:sp>
      <p:sp>
        <p:nvSpPr>
          <p:cNvPr id="58371" name="Rectangle 3">
            <a:extLst>
              <a:ext uri="{FF2B5EF4-FFF2-40B4-BE49-F238E27FC236}">
                <a16:creationId xmlns:a16="http://schemas.microsoft.com/office/drawing/2014/main" xmlns="" id="{C098FD8C-1F9B-4142-A511-D7BF426132CF}"/>
              </a:ext>
            </a:extLst>
          </p:cNvPr>
          <p:cNvSpPr>
            <a:spLocks noGrp="1" noChangeArrowheads="1"/>
          </p:cNvSpPr>
          <p:nvPr>
            <p:ph type="body" idx="1"/>
          </p:nvPr>
        </p:nvSpPr>
        <p:spPr bwMode="auto">
          <a:xfrm>
            <a:off x="381000" y="1752600"/>
            <a:ext cx="80010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latin typeface="Arial" panose="020B0604020202020204" pitchFamily="34" charset="0"/>
              </a:rPr>
              <a:t>GENSCAN</a:t>
            </a:r>
            <a:r>
              <a:rPr lang="en-US" altLang="en-US">
                <a:latin typeface="Arial" panose="020B0604020202020204" pitchFamily="34" charset="0"/>
              </a:rPr>
              <a:t>: uses Hidden Markov Models (HMMs)</a:t>
            </a:r>
          </a:p>
          <a:p>
            <a:endParaRPr lang="en-US" altLang="en-US">
              <a:latin typeface="Arial" panose="020B0604020202020204" pitchFamily="34" charset="0"/>
            </a:endParaRPr>
          </a:p>
          <a:p>
            <a:r>
              <a:rPr lang="en-US" altLang="en-US" b="1">
                <a:latin typeface="Arial" panose="020B0604020202020204" pitchFamily="34" charset="0"/>
              </a:rPr>
              <a:t>TWINSCAN </a:t>
            </a:r>
            <a:endParaRPr lang="en-US" altLang="en-US">
              <a:latin typeface="Arial" panose="020B0604020202020204" pitchFamily="34" charset="0"/>
            </a:endParaRPr>
          </a:p>
          <a:p>
            <a:pPr lvl="1"/>
            <a:r>
              <a:rPr lang="en-US" altLang="en-US" sz="3200">
                <a:latin typeface="Arial" panose="020B0604020202020204" pitchFamily="34" charset="0"/>
              </a:rPr>
              <a:t>Uses both HMM and similarity (e.g., between human and mouse genomes)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D1950446-1CA0-43D3-B499-20BC3E2CFDC6}"/>
              </a:ext>
            </a:extLst>
          </p:cNvPr>
          <p:cNvSpPr>
            <a:spLocks noGrp="1" noChangeArrowheads="1"/>
          </p:cNvSpPr>
          <p:nvPr>
            <p:ph type="title"/>
          </p:nvPr>
        </p:nvSpPr>
        <p:spPr bwMode="auto">
          <a:xfrm>
            <a:off x="381000" y="533400"/>
            <a:ext cx="8763000" cy="8842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a:r>
              <a:rPr lang="en-US" altLang="en-US" sz="3400">
                <a:latin typeface="Arial Unicode MS" pitchFamily="34" charset="-128"/>
              </a:rPr>
              <a:t>Gene Prediction: Computational Challenge</a:t>
            </a:r>
          </a:p>
        </p:txBody>
      </p:sp>
      <p:sp>
        <p:nvSpPr>
          <p:cNvPr id="8195" name="Rectangle 3">
            <a:extLst>
              <a:ext uri="{FF2B5EF4-FFF2-40B4-BE49-F238E27FC236}">
                <a16:creationId xmlns:a16="http://schemas.microsoft.com/office/drawing/2014/main" xmlns="" id="{151EC58B-1AE7-430F-97BD-31BCFD608229}"/>
              </a:ext>
            </a:extLst>
          </p:cNvPr>
          <p:cNvSpPr>
            <a:spLocks noGrp="1" noChangeArrowheads="1"/>
          </p:cNvSpPr>
          <p:nvPr>
            <p:ph type="body" idx="1"/>
          </p:nvPr>
        </p:nvSpPr>
        <p:spPr bwMode="auto">
          <a:xfrm>
            <a:off x="381000" y="685800"/>
            <a:ext cx="8229600" cy="5334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90000"/>
              </a:lnSpc>
              <a:buFontTx/>
              <a:buNone/>
            </a:pPr>
            <a:r>
              <a:rPr lang="en-US" altLang="en-US" sz="2800"/>
              <a:t> </a:t>
            </a:r>
            <a:r>
              <a:rPr lang="en-US" altLang="en-US" sz="2000"/>
              <a:t>aatgcatgcggctatgctaatgcatgcggctatgctaagctgggatccgatgacaatgcatgcggctatgctaatgcatgcggctatgcaagctgggatccgatgactatgctaagctgggatccgatgacaatgcatgcggctatgctaatgaatggtcttgggatttaccttggaatgctaagctgggatccgatgacaatgcatgcggctatgctaatgaatggtcttgggatttaccttggaatatgctaatgcatgcggctatgctaagctgggatccgatgacaatgcatgcggctatgctaatgcatgcggctatgcaagctgggatccgatgactatgctaagctgcggctatgctaatgcatgcggctat</a:t>
            </a:r>
            <a:r>
              <a:rPr lang="en-US" altLang="en-US" sz="2000">
                <a:solidFill>
                  <a:srgbClr val="FF0000"/>
                </a:solidFill>
              </a:rPr>
              <a:t>gctaagctgggatccgatgacaatgcatgcggctatgctaatgcatgcggctatgcaagctgggatcctgcggctatgctaatgaatggtcttgggatttaccttggaatgctaagctgggatccgatgacaatgcatgcggctatgctaatgaatggtcttgggatttaccttggaatatgctaatgcatgcggctatgctaagctgggaatgcatgcggctatgctaagctgggatccgatgacaatgcatgcggctatgctaatgcatgcggctatgcaagctgggatccgatgactatgctaagctgcggctatgctaatgcatgcggctatgctaagctcatgcggctatgctaagctgggaatgcatgcggctatgctaa</a:t>
            </a:r>
            <a:r>
              <a:rPr lang="en-US" altLang="en-US" sz="2000"/>
              <a:t>gctgggatccgatgacaatgcatgcggctatgctaatgcatgcggctatgcaagctgggatccgatgactatgctaagctgcggctatgctaatgcatgcggctatgctaagctcggctatgctaatgaatggtcttgggatttaccttggaatgctaagctgggatccgatgacaatgcatgcggctatgctaatgaatggtcttgggatttaccttggaatatgctaatgcatgcggctatgctaagctgggaatgcatgcggctatgctaagctgggatccgatgacaatgcatgcggctatgctaatgcatgcggctatgcaagctgggatccgatgactatgctaagctgcggctatgctaatgcatgcggctatgctaagctcatgcgg</a:t>
            </a:r>
          </a:p>
          <a:p>
            <a:pPr>
              <a:lnSpc>
                <a:spcPct val="90000"/>
              </a:lnSpc>
              <a:buFontTx/>
              <a:buNone/>
            </a:pPr>
            <a:endParaRPr lang="en-US" altLang="en-US" sz="2000"/>
          </a:p>
        </p:txBody>
      </p:sp>
      <p:sp>
        <p:nvSpPr>
          <p:cNvPr id="8196" name="Text Box 4">
            <a:extLst>
              <a:ext uri="{FF2B5EF4-FFF2-40B4-BE49-F238E27FC236}">
                <a16:creationId xmlns:a16="http://schemas.microsoft.com/office/drawing/2014/main" xmlns="" id="{76517BF1-CC12-4E04-B36B-1485F1B57FEE}"/>
              </a:ext>
            </a:extLst>
          </p:cNvPr>
          <p:cNvSpPr txBox="1">
            <a:spLocks noChangeArrowheads="1"/>
          </p:cNvSpPr>
          <p:nvPr/>
        </p:nvSpPr>
        <p:spPr bwMode="auto">
          <a:xfrm>
            <a:off x="3200400" y="2819400"/>
            <a:ext cx="2667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spcBef>
                <a:spcPct val="50000"/>
              </a:spcBef>
            </a:pPr>
            <a:r>
              <a:rPr lang="en-US" altLang="en-US" sz="2400">
                <a:solidFill>
                  <a:schemeClr val="tx1"/>
                </a:solidFill>
                <a:latin typeface="Times New Roman" panose="02020603050405020304" pitchFamily="18" charset="0"/>
              </a:rPr>
              <a:t>         </a:t>
            </a:r>
            <a:r>
              <a:rPr lang="en-US" altLang="en-US" sz="3600" b="1">
                <a:solidFill>
                  <a:schemeClr val="hlink"/>
                </a:solidFill>
                <a:latin typeface="Times New Roman" panose="02020603050405020304" pitchFamily="18" charset="0"/>
              </a:rPr>
              <a:t>Gene!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a:extLst>
              <a:ext uri="{FF2B5EF4-FFF2-40B4-BE49-F238E27FC236}">
                <a16:creationId xmlns:a16="http://schemas.microsoft.com/office/drawing/2014/main" xmlns="" id="{E60D44EE-9543-480A-AA4E-A54DB0A3279A}"/>
              </a:ext>
            </a:extLst>
          </p:cNvPr>
          <p:cNvGrpSpPr>
            <a:grpSpLocks/>
          </p:cNvGrpSpPr>
          <p:nvPr/>
        </p:nvGrpSpPr>
        <p:grpSpPr bwMode="auto">
          <a:xfrm>
            <a:off x="914400" y="1371600"/>
            <a:ext cx="2286000" cy="4419600"/>
            <a:chOff x="288" y="960"/>
            <a:chExt cx="1584" cy="3031"/>
          </a:xfrm>
        </p:grpSpPr>
        <p:pic>
          <p:nvPicPr>
            <p:cNvPr id="9236" name="Picture 4" descr="doublehelix2">
              <a:extLst>
                <a:ext uri="{FF2B5EF4-FFF2-40B4-BE49-F238E27FC236}">
                  <a16:creationId xmlns:a16="http://schemas.microsoft.com/office/drawing/2014/main" xmlns="" id="{1955E3A5-60BB-4167-9E53-AEBC79A24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960"/>
              <a:ext cx="1584"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5" descr="Protein">
              <a:extLst>
                <a:ext uri="{FF2B5EF4-FFF2-40B4-BE49-F238E27FC236}">
                  <a16:creationId xmlns:a16="http://schemas.microsoft.com/office/drawing/2014/main" xmlns="" id="{581862B7-75EB-4D33-B3E2-96972F84B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688"/>
              <a:ext cx="1392" cy="1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8" name="Line 6">
              <a:extLst>
                <a:ext uri="{FF2B5EF4-FFF2-40B4-BE49-F238E27FC236}">
                  <a16:creationId xmlns:a16="http://schemas.microsoft.com/office/drawing/2014/main" xmlns="" id="{57BA94FC-DF94-4C54-BDF7-548A8904C087}"/>
                </a:ext>
              </a:extLst>
            </p:cNvPr>
            <p:cNvSpPr>
              <a:spLocks noChangeShapeType="1"/>
            </p:cNvSpPr>
            <p:nvPr/>
          </p:nvSpPr>
          <p:spPr bwMode="auto">
            <a:xfrm>
              <a:off x="1104" y="1728"/>
              <a:ext cx="0" cy="816"/>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219" name="Group 7">
            <a:extLst>
              <a:ext uri="{FF2B5EF4-FFF2-40B4-BE49-F238E27FC236}">
                <a16:creationId xmlns:a16="http://schemas.microsoft.com/office/drawing/2014/main" xmlns="" id="{CFF5699A-BCF4-4157-A76E-438BD908FD26}"/>
              </a:ext>
            </a:extLst>
          </p:cNvPr>
          <p:cNvGrpSpPr>
            <a:grpSpLocks/>
          </p:cNvGrpSpPr>
          <p:nvPr/>
        </p:nvGrpSpPr>
        <p:grpSpPr bwMode="auto">
          <a:xfrm>
            <a:off x="3657600" y="1524000"/>
            <a:ext cx="1730375" cy="3962400"/>
            <a:chOff x="2318" y="1104"/>
            <a:chExt cx="1090" cy="2496"/>
          </a:xfrm>
        </p:grpSpPr>
        <p:sp>
          <p:nvSpPr>
            <p:cNvPr id="9227" name="Line 8">
              <a:extLst>
                <a:ext uri="{FF2B5EF4-FFF2-40B4-BE49-F238E27FC236}">
                  <a16:creationId xmlns:a16="http://schemas.microsoft.com/office/drawing/2014/main" xmlns="" id="{F8FBD7FB-3C0B-409B-A0B3-05320949D5A4}"/>
                </a:ext>
              </a:extLst>
            </p:cNvPr>
            <p:cNvSpPr>
              <a:spLocks noChangeShapeType="1"/>
            </p:cNvSpPr>
            <p:nvPr/>
          </p:nvSpPr>
          <p:spPr bwMode="auto">
            <a:xfrm>
              <a:off x="2832" y="1872"/>
              <a:ext cx="0" cy="288"/>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8" name="Line 9">
              <a:extLst>
                <a:ext uri="{FF2B5EF4-FFF2-40B4-BE49-F238E27FC236}">
                  <a16:creationId xmlns:a16="http://schemas.microsoft.com/office/drawing/2014/main" xmlns="" id="{7E975D10-F909-4B5B-87E5-597ED46C18E1}"/>
                </a:ext>
              </a:extLst>
            </p:cNvPr>
            <p:cNvSpPr>
              <a:spLocks noChangeShapeType="1"/>
            </p:cNvSpPr>
            <p:nvPr/>
          </p:nvSpPr>
          <p:spPr bwMode="auto">
            <a:xfrm>
              <a:off x="2832" y="2976"/>
              <a:ext cx="0" cy="24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9" name="Line 10">
              <a:extLst>
                <a:ext uri="{FF2B5EF4-FFF2-40B4-BE49-F238E27FC236}">
                  <a16:creationId xmlns:a16="http://schemas.microsoft.com/office/drawing/2014/main" xmlns="" id="{4630E39B-028F-49DB-84F4-3F63F40916A0}"/>
                </a:ext>
              </a:extLst>
            </p:cNvPr>
            <p:cNvSpPr>
              <a:spLocks noChangeShapeType="1"/>
            </p:cNvSpPr>
            <p:nvPr/>
          </p:nvSpPr>
          <p:spPr bwMode="auto">
            <a:xfrm>
              <a:off x="2832" y="1488"/>
              <a:ext cx="0" cy="240"/>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30" name="Line 11">
              <a:extLst>
                <a:ext uri="{FF2B5EF4-FFF2-40B4-BE49-F238E27FC236}">
                  <a16:creationId xmlns:a16="http://schemas.microsoft.com/office/drawing/2014/main" xmlns="" id="{BBA0CC4F-8A62-4614-BA27-DE313BD03C24}"/>
                </a:ext>
              </a:extLst>
            </p:cNvPr>
            <p:cNvSpPr>
              <a:spLocks noChangeShapeType="1"/>
            </p:cNvSpPr>
            <p:nvPr/>
          </p:nvSpPr>
          <p:spPr bwMode="auto">
            <a:xfrm>
              <a:off x="2832" y="2592"/>
              <a:ext cx="0" cy="192"/>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31" name="Text Box 12">
              <a:extLst>
                <a:ext uri="{FF2B5EF4-FFF2-40B4-BE49-F238E27FC236}">
                  <a16:creationId xmlns:a16="http://schemas.microsoft.com/office/drawing/2014/main" xmlns="" id="{F5AC3D72-12C6-471D-BDBA-A6FA23FA963F}"/>
                </a:ext>
              </a:extLst>
            </p:cNvPr>
            <p:cNvSpPr txBox="1">
              <a:spLocks noChangeArrowheads="1"/>
            </p:cNvSpPr>
            <p:nvPr/>
          </p:nvSpPr>
          <p:spPr bwMode="auto">
            <a:xfrm>
              <a:off x="2481" y="3288"/>
              <a:ext cx="783"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chemeClr val="tx1"/>
                  </a:solidFill>
                  <a:latin typeface="Comic Sans MS" panose="030F0702030302020204" pitchFamily="66" charset="0"/>
                </a:rPr>
                <a:t>Protein</a:t>
              </a:r>
              <a:endParaRPr lang="en-GB" altLang="en-US" sz="2400">
                <a:solidFill>
                  <a:schemeClr val="tx1"/>
                </a:solidFill>
                <a:latin typeface="Comic Sans MS" panose="030F0702030302020204" pitchFamily="66" charset="0"/>
              </a:endParaRPr>
            </a:p>
          </p:txBody>
        </p:sp>
        <p:sp>
          <p:nvSpPr>
            <p:cNvPr id="9232" name="Text Box 13">
              <a:extLst>
                <a:ext uri="{FF2B5EF4-FFF2-40B4-BE49-F238E27FC236}">
                  <a16:creationId xmlns:a16="http://schemas.microsoft.com/office/drawing/2014/main" xmlns="" id="{A6B22E30-D82D-43F0-B8BD-CF3CD5BB0E86}"/>
                </a:ext>
              </a:extLst>
            </p:cNvPr>
            <p:cNvSpPr txBox="1">
              <a:spLocks noChangeArrowheads="1"/>
            </p:cNvSpPr>
            <p:nvPr/>
          </p:nvSpPr>
          <p:spPr bwMode="auto">
            <a:xfrm>
              <a:off x="2566" y="2208"/>
              <a:ext cx="554"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chemeClr val="tx1"/>
                  </a:solidFill>
                  <a:latin typeface="Comic Sans MS" panose="030F0702030302020204" pitchFamily="66" charset="0"/>
                </a:rPr>
                <a:t>RNA</a:t>
              </a:r>
              <a:endParaRPr lang="en-GB" altLang="en-US" sz="2400">
                <a:solidFill>
                  <a:schemeClr val="tx1"/>
                </a:solidFill>
                <a:latin typeface="Comic Sans MS" panose="030F0702030302020204" pitchFamily="66" charset="0"/>
              </a:endParaRPr>
            </a:p>
          </p:txBody>
        </p:sp>
        <p:sp>
          <p:nvSpPr>
            <p:cNvPr id="9233" name="Text Box 14">
              <a:extLst>
                <a:ext uri="{FF2B5EF4-FFF2-40B4-BE49-F238E27FC236}">
                  <a16:creationId xmlns:a16="http://schemas.microsoft.com/office/drawing/2014/main" xmlns="" id="{90BC17DC-13F8-44ED-9390-4323E4283F8D}"/>
                </a:ext>
              </a:extLst>
            </p:cNvPr>
            <p:cNvSpPr txBox="1">
              <a:spLocks noChangeArrowheads="1"/>
            </p:cNvSpPr>
            <p:nvPr/>
          </p:nvSpPr>
          <p:spPr bwMode="auto">
            <a:xfrm>
              <a:off x="2548" y="1104"/>
              <a:ext cx="572"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a:solidFill>
                    <a:schemeClr val="tx1"/>
                  </a:solidFill>
                  <a:latin typeface="Comic Sans MS" panose="030F0702030302020204" pitchFamily="66" charset="0"/>
                </a:rPr>
                <a:t>DNA</a:t>
              </a:r>
              <a:endParaRPr lang="en-GB" altLang="en-US" sz="2400">
                <a:solidFill>
                  <a:schemeClr val="tx1"/>
                </a:solidFill>
                <a:latin typeface="Comic Sans MS" panose="030F0702030302020204" pitchFamily="66" charset="0"/>
              </a:endParaRPr>
            </a:p>
          </p:txBody>
        </p:sp>
        <p:sp>
          <p:nvSpPr>
            <p:cNvPr id="9234" name="Text Box 15">
              <a:extLst>
                <a:ext uri="{FF2B5EF4-FFF2-40B4-BE49-F238E27FC236}">
                  <a16:creationId xmlns:a16="http://schemas.microsoft.com/office/drawing/2014/main" xmlns="" id="{7A54C8FD-C581-47FA-9976-FFD1679F3A4C}"/>
                </a:ext>
              </a:extLst>
            </p:cNvPr>
            <p:cNvSpPr txBox="1">
              <a:spLocks noChangeArrowheads="1"/>
            </p:cNvSpPr>
            <p:nvPr/>
          </p:nvSpPr>
          <p:spPr bwMode="auto">
            <a:xfrm>
              <a:off x="2318" y="1680"/>
              <a:ext cx="10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000">
                  <a:solidFill>
                    <a:schemeClr val="tx1"/>
                  </a:solidFill>
                  <a:latin typeface="Comic Sans MS" panose="030F0702030302020204" pitchFamily="66" charset="0"/>
                </a:rPr>
                <a:t>transcription</a:t>
              </a:r>
              <a:endParaRPr lang="en-GB" altLang="en-US" sz="2000">
                <a:solidFill>
                  <a:schemeClr val="tx1"/>
                </a:solidFill>
                <a:latin typeface="Comic Sans MS" panose="030F0702030302020204" pitchFamily="66" charset="0"/>
              </a:endParaRPr>
            </a:p>
          </p:txBody>
        </p:sp>
        <p:sp>
          <p:nvSpPr>
            <p:cNvPr id="9235" name="Text Box 16">
              <a:extLst>
                <a:ext uri="{FF2B5EF4-FFF2-40B4-BE49-F238E27FC236}">
                  <a16:creationId xmlns:a16="http://schemas.microsoft.com/office/drawing/2014/main" xmlns="" id="{C3D4CFAC-B2EB-461C-882E-67832BD7FBC4}"/>
                </a:ext>
              </a:extLst>
            </p:cNvPr>
            <p:cNvSpPr txBox="1">
              <a:spLocks noChangeArrowheads="1"/>
            </p:cNvSpPr>
            <p:nvPr/>
          </p:nvSpPr>
          <p:spPr bwMode="auto">
            <a:xfrm>
              <a:off x="2352" y="2747"/>
              <a:ext cx="92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000">
                  <a:solidFill>
                    <a:schemeClr val="tx1"/>
                  </a:solidFill>
                  <a:latin typeface="Comic Sans MS" panose="030F0702030302020204" pitchFamily="66" charset="0"/>
                </a:rPr>
                <a:t>translation</a:t>
              </a:r>
              <a:endParaRPr lang="en-GB" altLang="en-US" sz="2000">
                <a:solidFill>
                  <a:schemeClr val="tx1"/>
                </a:solidFill>
                <a:latin typeface="Comic Sans MS" panose="030F0702030302020204" pitchFamily="66" charset="0"/>
              </a:endParaRPr>
            </a:p>
          </p:txBody>
        </p:sp>
      </p:grpSp>
      <p:sp>
        <p:nvSpPr>
          <p:cNvPr id="9220" name="Text Box 17">
            <a:extLst>
              <a:ext uri="{FF2B5EF4-FFF2-40B4-BE49-F238E27FC236}">
                <a16:creationId xmlns:a16="http://schemas.microsoft.com/office/drawing/2014/main" xmlns="" id="{256ED825-F7CE-47F0-8E80-8F2EA45D3F33}"/>
              </a:ext>
            </a:extLst>
          </p:cNvPr>
          <p:cNvSpPr txBox="1">
            <a:spLocks noChangeArrowheads="1"/>
          </p:cNvSpPr>
          <p:nvPr/>
        </p:nvSpPr>
        <p:spPr bwMode="auto">
          <a:xfrm>
            <a:off x="5410200" y="1524000"/>
            <a:ext cx="346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800" b="1">
                <a:solidFill>
                  <a:schemeClr val="tx1"/>
                </a:solidFill>
                <a:latin typeface="Lucida Sans Unicode" panose="020B0602030504020204" pitchFamily="34" charset="0"/>
              </a:rPr>
              <a:t>CCTGAGCCAACTATTGATGAA</a:t>
            </a:r>
            <a:endParaRPr lang="en-GB" altLang="en-US" sz="2400" b="1">
              <a:solidFill>
                <a:schemeClr val="tx1"/>
              </a:solidFill>
              <a:latin typeface="Lucida Sans Unicode" panose="020B0602030504020204" pitchFamily="34" charset="0"/>
            </a:endParaRPr>
          </a:p>
        </p:txBody>
      </p:sp>
      <p:sp>
        <p:nvSpPr>
          <p:cNvPr id="9221" name="Line 18">
            <a:extLst>
              <a:ext uri="{FF2B5EF4-FFF2-40B4-BE49-F238E27FC236}">
                <a16:creationId xmlns:a16="http://schemas.microsoft.com/office/drawing/2014/main" xmlns="" id="{A24E130D-197A-438C-991A-D8280B694837}"/>
              </a:ext>
            </a:extLst>
          </p:cNvPr>
          <p:cNvSpPr>
            <a:spLocks noChangeShapeType="1"/>
          </p:cNvSpPr>
          <p:nvPr/>
        </p:nvSpPr>
        <p:spPr bwMode="auto">
          <a:xfrm>
            <a:off x="7239000" y="1965325"/>
            <a:ext cx="0" cy="11430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2" name="Text Box 19">
            <a:extLst>
              <a:ext uri="{FF2B5EF4-FFF2-40B4-BE49-F238E27FC236}">
                <a16:creationId xmlns:a16="http://schemas.microsoft.com/office/drawing/2014/main" xmlns="" id="{A46E345C-DA86-4085-9316-B59005639584}"/>
              </a:ext>
            </a:extLst>
          </p:cNvPr>
          <p:cNvSpPr txBox="1">
            <a:spLocks noChangeArrowheads="1"/>
          </p:cNvSpPr>
          <p:nvPr/>
        </p:nvSpPr>
        <p:spPr bwMode="auto">
          <a:xfrm>
            <a:off x="6538913" y="5019675"/>
            <a:ext cx="136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2400" b="1">
                <a:solidFill>
                  <a:schemeClr val="tx1"/>
                </a:solidFill>
                <a:latin typeface="Lucida Sans Unicode" panose="020B0602030504020204" pitchFamily="34" charset="0"/>
              </a:rPr>
              <a:t>P</a:t>
            </a:r>
            <a:r>
              <a:rPr lang="sv-SE" altLang="en-US" sz="2400" b="1">
                <a:solidFill>
                  <a:srgbClr val="0099FF"/>
                </a:solidFill>
                <a:latin typeface="Lucida Sans Unicode" panose="020B0602030504020204" pitchFamily="34" charset="0"/>
              </a:rPr>
              <a:t>E</a:t>
            </a:r>
            <a:r>
              <a:rPr lang="sv-SE" altLang="en-US" sz="2400" b="1">
                <a:solidFill>
                  <a:schemeClr val="tx1"/>
                </a:solidFill>
                <a:latin typeface="Lucida Sans Unicode" panose="020B0602030504020204" pitchFamily="34" charset="0"/>
              </a:rPr>
              <a:t>P</a:t>
            </a:r>
            <a:r>
              <a:rPr lang="sv-SE" altLang="en-US" sz="2400" b="1">
                <a:solidFill>
                  <a:srgbClr val="0099FF"/>
                </a:solidFill>
                <a:latin typeface="Lucida Sans Unicode" panose="020B0602030504020204" pitchFamily="34" charset="0"/>
              </a:rPr>
              <a:t>T</a:t>
            </a:r>
            <a:r>
              <a:rPr lang="sv-SE" altLang="en-US" sz="2400" b="1">
                <a:solidFill>
                  <a:schemeClr val="tx1"/>
                </a:solidFill>
                <a:latin typeface="Lucida Sans Unicode" panose="020B0602030504020204" pitchFamily="34" charset="0"/>
              </a:rPr>
              <a:t>I</a:t>
            </a:r>
            <a:r>
              <a:rPr lang="sv-SE" altLang="en-US" sz="2400" b="1">
                <a:solidFill>
                  <a:srgbClr val="0099FF"/>
                </a:solidFill>
                <a:latin typeface="Lucida Sans Unicode" panose="020B0602030504020204" pitchFamily="34" charset="0"/>
              </a:rPr>
              <a:t>D</a:t>
            </a:r>
            <a:r>
              <a:rPr lang="sv-SE" altLang="en-US" sz="2400" b="1">
                <a:solidFill>
                  <a:schemeClr val="tx1"/>
                </a:solidFill>
                <a:latin typeface="Lucida Sans Unicode" panose="020B0602030504020204" pitchFamily="34" charset="0"/>
              </a:rPr>
              <a:t>E</a:t>
            </a:r>
            <a:endParaRPr lang="en-GB" altLang="en-US" sz="2400" b="1">
              <a:solidFill>
                <a:schemeClr val="tx1"/>
              </a:solidFill>
              <a:latin typeface="Lucida Sans Unicode" panose="020B0602030504020204" pitchFamily="34" charset="0"/>
            </a:endParaRPr>
          </a:p>
        </p:txBody>
      </p:sp>
      <p:sp>
        <p:nvSpPr>
          <p:cNvPr id="9223" name="Line 20">
            <a:extLst>
              <a:ext uri="{FF2B5EF4-FFF2-40B4-BE49-F238E27FC236}">
                <a16:creationId xmlns:a16="http://schemas.microsoft.com/office/drawing/2014/main" xmlns="" id="{AC5592CA-BBA6-4649-835C-21E1F31148F9}"/>
              </a:ext>
            </a:extLst>
          </p:cNvPr>
          <p:cNvSpPr>
            <a:spLocks noChangeShapeType="1"/>
          </p:cNvSpPr>
          <p:nvPr/>
        </p:nvSpPr>
        <p:spPr bwMode="auto">
          <a:xfrm>
            <a:off x="7239000" y="3717925"/>
            <a:ext cx="0" cy="1143000"/>
          </a:xfrm>
          <a:prstGeom prst="line">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24" name="Text Box 21">
            <a:extLst>
              <a:ext uri="{FF2B5EF4-FFF2-40B4-BE49-F238E27FC236}">
                <a16:creationId xmlns:a16="http://schemas.microsoft.com/office/drawing/2014/main" xmlns="" id="{B8AC6EA8-E9B4-4207-B3F8-9C523607FFC1}"/>
              </a:ext>
            </a:extLst>
          </p:cNvPr>
          <p:cNvSpPr txBox="1">
            <a:spLocks noChangeArrowheads="1"/>
          </p:cNvSpPr>
          <p:nvPr/>
        </p:nvSpPr>
        <p:spPr bwMode="auto">
          <a:xfrm>
            <a:off x="5410200" y="3246438"/>
            <a:ext cx="35321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eaLnBrk="1" hangingPunct="1"/>
            <a:r>
              <a:rPr lang="sv-SE" altLang="en-US" sz="1800" b="1">
                <a:solidFill>
                  <a:schemeClr val="tx1"/>
                </a:solidFill>
                <a:latin typeface="Lucida Sans Unicode" panose="020B0602030504020204" pitchFamily="34" charset="0"/>
              </a:rPr>
              <a:t>CCU</a:t>
            </a:r>
            <a:r>
              <a:rPr lang="sv-SE" altLang="en-US" sz="1800" b="1">
                <a:solidFill>
                  <a:srgbClr val="0099FF"/>
                </a:solidFill>
                <a:latin typeface="Lucida Sans Unicode" panose="020B0602030504020204" pitchFamily="34" charset="0"/>
              </a:rPr>
              <a:t>GAG</a:t>
            </a:r>
            <a:r>
              <a:rPr lang="sv-SE" altLang="en-US" sz="1800" b="1">
                <a:solidFill>
                  <a:schemeClr val="tx1"/>
                </a:solidFill>
                <a:latin typeface="Lucida Sans Unicode" panose="020B0602030504020204" pitchFamily="34" charset="0"/>
              </a:rPr>
              <a:t>CCA</a:t>
            </a:r>
            <a:r>
              <a:rPr lang="sv-SE" altLang="en-US" sz="1800" b="1">
                <a:solidFill>
                  <a:srgbClr val="0099FF"/>
                </a:solidFill>
                <a:latin typeface="Lucida Sans Unicode" panose="020B0602030504020204" pitchFamily="34" charset="0"/>
              </a:rPr>
              <a:t>ACU</a:t>
            </a:r>
            <a:r>
              <a:rPr lang="sv-SE" altLang="en-US" sz="1800" b="1">
                <a:solidFill>
                  <a:schemeClr val="tx1"/>
                </a:solidFill>
                <a:latin typeface="Lucida Sans Unicode" panose="020B0602030504020204" pitchFamily="34" charset="0"/>
              </a:rPr>
              <a:t>AUU</a:t>
            </a:r>
            <a:r>
              <a:rPr lang="sv-SE" altLang="en-US" sz="1800" b="1">
                <a:solidFill>
                  <a:srgbClr val="0099FF"/>
                </a:solidFill>
                <a:latin typeface="Lucida Sans Unicode" panose="020B0602030504020204" pitchFamily="34" charset="0"/>
              </a:rPr>
              <a:t>GAU</a:t>
            </a:r>
            <a:r>
              <a:rPr lang="sv-SE" altLang="en-US" sz="1800" b="1">
                <a:solidFill>
                  <a:schemeClr val="tx1"/>
                </a:solidFill>
                <a:latin typeface="Lucida Sans Unicode" panose="020B0602030504020204" pitchFamily="34" charset="0"/>
              </a:rPr>
              <a:t>GAA</a:t>
            </a:r>
            <a:endParaRPr lang="en-GB" altLang="en-US" sz="1800" b="1">
              <a:solidFill>
                <a:schemeClr val="tx1"/>
              </a:solidFill>
              <a:latin typeface="Lucida Sans Unicode" panose="020B0602030504020204" pitchFamily="34" charset="0"/>
            </a:endParaRPr>
          </a:p>
        </p:txBody>
      </p:sp>
      <p:sp>
        <p:nvSpPr>
          <p:cNvPr id="9225" name="Rectangle 22">
            <a:extLst>
              <a:ext uri="{FF2B5EF4-FFF2-40B4-BE49-F238E27FC236}">
                <a16:creationId xmlns:a16="http://schemas.microsoft.com/office/drawing/2014/main" xmlns="" id="{B608165A-A6C7-4752-B028-7FFBABBECF4B}"/>
              </a:ext>
            </a:extLst>
          </p:cNvPr>
          <p:cNvSpPr>
            <a:spLocks noGrp="1" noChangeArrowheads="1"/>
          </p:cNvSpPr>
          <p:nvPr>
            <p:ph type="title"/>
          </p:nvPr>
        </p:nvSpPr>
        <p:spPr bwMode="auto">
          <a:xfrm>
            <a:off x="304800" y="457200"/>
            <a:ext cx="88392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800" dirty="0">
                <a:latin typeface="Arial Unicode MS" pitchFamily="34" charset="-128"/>
              </a:rPr>
              <a:t>Central Dogma: DNA -&gt; RNA -&gt; Protein</a:t>
            </a:r>
          </a:p>
        </p:txBody>
      </p:sp>
      <p:sp>
        <p:nvSpPr>
          <p:cNvPr id="9226" name="Text Box 23">
            <a:extLst>
              <a:ext uri="{FF2B5EF4-FFF2-40B4-BE49-F238E27FC236}">
                <a16:creationId xmlns:a16="http://schemas.microsoft.com/office/drawing/2014/main" xmlns="" id="{0BCE8A3B-3FEA-41F7-8EB6-80D410AE3307}"/>
              </a:ext>
            </a:extLst>
          </p:cNvPr>
          <p:cNvSpPr txBox="1">
            <a:spLocks noChangeArrowheads="1"/>
          </p:cNvSpPr>
          <p:nvPr/>
        </p:nvSpPr>
        <p:spPr bwMode="auto">
          <a:xfrm>
            <a:off x="2971800" y="6019800"/>
            <a:ext cx="36576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3400">
                <a:solidFill>
                  <a:schemeClr val="tx2"/>
                </a:solidFill>
                <a:latin typeface="Arial Unicode MS" pitchFamily="34" charset="-128"/>
              </a:defRPr>
            </a:lvl1pPr>
            <a:lvl2pPr marL="742950" indent="-285750">
              <a:defRPr sz="3400">
                <a:solidFill>
                  <a:schemeClr val="tx2"/>
                </a:solidFill>
                <a:latin typeface="Arial Unicode MS" pitchFamily="34" charset="-128"/>
              </a:defRPr>
            </a:lvl2pPr>
            <a:lvl3pPr marL="1143000" indent="-228600">
              <a:defRPr sz="3400">
                <a:solidFill>
                  <a:schemeClr val="tx2"/>
                </a:solidFill>
                <a:latin typeface="Arial Unicode MS" pitchFamily="34" charset="-128"/>
              </a:defRPr>
            </a:lvl3pPr>
            <a:lvl4pPr marL="1600200" indent="-228600">
              <a:defRPr sz="3400">
                <a:solidFill>
                  <a:schemeClr val="tx2"/>
                </a:solidFill>
                <a:latin typeface="Arial Unicode MS" pitchFamily="34" charset="-128"/>
              </a:defRPr>
            </a:lvl4pPr>
            <a:lvl5pPr marL="2057400" indent="-228600">
              <a:defRPr sz="3400">
                <a:solidFill>
                  <a:schemeClr val="tx2"/>
                </a:solidFill>
                <a:latin typeface="Arial Unicode MS" pitchFamily="34" charset="-128"/>
              </a:defRPr>
            </a:lvl5pPr>
            <a:lvl6pPr marL="2514600" indent="-228600" eaLnBrk="0" fontAlgn="base" hangingPunct="0">
              <a:spcBef>
                <a:spcPct val="0"/>
              </a:spcBef>
              <a:spcAft>
                <a:spcPct val="0"/>
              </a:spcAft>
              <a:defRPr sz="3400">
                <a:solidFill>
                  <a:schemeClr val="tx2"/>
                </a:solidFill>
                <a:latin typeface="Arial Unicode MS" pitchFamily="34" charset="-128"/>
              </a:defRPr>
            </a:lvl6pPr>
            <a:lvl7pPr marL="2971800" indent="-228600" eaLnBrk="0" fontAlgn="base" hangingPunct="0">
              <a:spcBef>
                <a:spcPct val="0"/>
              </a:spcBef>
              <a:spcAft>
                <a:spcPct val="0"/>
              </a:spcAft>
              <a:defRPr sz="3400">
                <a:solidFill>
                  <a:schemeClr val="tx2"/>
                </a:solidFill>
                <a:latin typeface="Arial Unicode MS" pitchFamily="34" charset="-128"/>
              </a:defRPr>
            </a:lvl7pPr>
            <a:lvl8pPr marL="3429000" indent="-228600" eaLnBrk="0" fontAlgn="base" hangingPunct="0">
              <a:spcBef>
                <a:spcPct val="0"/>
              </a:spcBef>
              <a:spcAft>
                <a:spcPct val="0"/>
              </a:spcAft>
              <a:defRPr sz="3400">
                <a:solidFill>
                  <a:schemeClr val="tx2"/>
                </a:solidFill>
                <a:latin typeface="Arial Unicode MS" pitchFamily="34" charset="-128"/>
              </a:defRPr>
            </a:lvl8pPr>
            <a:lvl9pPr marL="3886200" indent="-228600" eaLnBrk="0" fontAlgn="base" hangingPunct="0">
              <a:spcBef>
                <a:spcPct val="0"/>
              </a:spcBef>
              <a:spcAft>
                <a:spcPct val="0"/>
              </a:spcAft>
              <a:defRPr sz="3400">
                <a:solidFill>
                  <a:schemeClr val="tx2"/>
                </a:solidFill>
                <a:latin typeface="Arial Unicode MS" pitchFamily="34" charset="-128"/>
              </a:defRPr>
            </a:lvl9pPr>
          </a:lstStyle>
          <a:p>
            <a:pPr>
              <a:spcBef>
                <a:spcPct val="50000"/>
              </a:spcBef>
            </a:pPr>
            <a:r>
              <a:rPr lang="en-US" altLang="en-US">
                <a:solidFill>
                  <a:srgbClr val="FF0000"/>
                </a:solidFill>
              </a:rPr>
              <a:t>in prokaryotes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xmlns="" id="{11DB44F3-5ADA-4938-9EB0-1C0A28359BC6}"/>
              </a:ext>
            </a:extLst>
          </p:cNvPr>
          <p:cNvSpPr>
            <a:spLocks noGrp="1" noChangeArrowheads="1"/>
          </p:cNvSpPr>
          <p:nvPr>
            <p:ph type="body" sz="half" idx="1"/>
          </p:nvPr>
        </p:nvSpPr>
        <p:spPr bwMode="auto">
          <a:xfrm>
            <a:off x="914400" y="1295400"/>
            <a:ext cx="7924800" cy="452596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en-US" sz="1800" dirty="0">
                <a:latin typeface="Arial" panose="020B0604020202020204" pitchFamily="34" charset="0"/>
              </a:rPr>
              <a:t>Central Dogma was proposed in 1958 by Francis Crick</a:t>
            </a:r>
          </a:p>
          <a:p>
            <a:r>
              <a:rPr lang="en-US" altLang="en-US" sz="1800" dirty="0">
                <a:latin typeface="Arial" panose="020B0604020202020204" pitchFamily="34" charset="0"/>
              </a:rPr>
              <a:t>Crick had very little supporting evidence in late 1950s </a:t>
            </a:r>
          </a:p>
          <a:p>
            <a:r>
              <a:rPr lang="en-US" altLang="en-US" sz="1800" dirty="0">
                <a:latin typeface="Arial" panose="020B0604020202020204" pitchFamily="34" charset="0"/>
              </a:rPr>
              <a:t>Before Crick’s seminal paper </a:t>
            </a:r>
          </a:p>
          <a:p>
            <a:pPr>
              <a:buFontTx/>
              <a:buNone/>
            </a:pPr>
            <a:r>
              <a:rPr lang="en-US" altLang="en-US" sz="1800" dirty="0">
                <a:latin typeface="Arial" panose="020B0604020202020204" pitchFamily="34" charset="0"/>
              </a:rPr>
              <a:t>     all possible information transfers </a:t>
            </a:r>
          </a:p>
          <a:p>
            <a:pPr>
              <a:buFontTx/>
              <a:buNone/>
            </a:pPr>
            <a:r>
              <a:rPr lang="en-US" altLang="en-US" sz="1800" dirty="0">
                <a:latin typeface="Arial" panose="020B0604020202020204" pitchFamily="34" charset="0"/>
              </a:rPr>
              <a:t>     were considered viable</a:t>
            </a:r>
          </a:p>
          <a:p>
            <a:endParaRPr lang="en-US" altLang="en-US" sz="1800" dirty="0">
              <a:latin typeface="Arial" panose="020B0604020202020204" pitchFamily="34" charset="0"/>
            </a:endParaRPr>
          </a:p>
          <a:p>
            <a:r>
              <a:rPr lang="en-US" altLang="en-US" sz="1800" dirty="0">
                <a:latin typeface="Arial" panose="020B0604020202020204" pitchFamily="34" charset="0"/>
              </a:rPr>
              <a:t>Crick postulated that some </a:t>
            </a:r>
          </a:p>
          <a:p>
            <a:pPr>
              <a:buFontTx/>
              <a:buNone/>
            </a:pPr>
            <a:r>
              <a:rPr lang="en-US" altLang="en-US" sz="1800" dirty="0">
                <a:latin typeface="Arial" panose="020B0604020202020204" pitchFamily="34" charset="0"/>
              </a:rPr>
              <a:t>      of them are not viable </a:t>
            </a:r>
          </a:p>
          <a:p>
            <a:pPr>
              <a:buFontTx/>
              <a:buNone/>
            </a:pPr>
            <a:r>
              <a:rPr lang="en-US" altLang="en-US" sz="1800" dirty="0">
                <a:latin typeface="Arial" panose="020B0604020202020204" pitchFamily="34" charset="0"/>
              </a:rPr>
              <a:t>      (missing arrows)</a:t>
            </a:r>
          </a:p>
          <a:p>
            <a:endParaRPr lang="en-US" altLang="en-US" sz="1800" dirty="0">
              <a:latin typeface="Arial" panose="020B0604020202020204" pitchFamily="34" charset="0"/>
            </a:endParaRPr>
          </a:p>
          <a:p>
            <a:endParaRPr lang="en-US" altLang="en-US" sz="1800" dirty="0">
              <a:latin typeface="Arial" panose="020B0604020202020204" pitchFamily="34" charset="0"/>
            </a:endParaRPr>
          </a:p>
          <a:p>
            <a:r>
              <a:rPr lang="en-US" altLang="en-US" sz="1800" dirty="0">
                <a:latin typeface="Arial" panose="020B0604020202020204" pitchFamily="34" charset="0"/>
              </a:rPr>
              <a:t>In 1970 Crick published a paper defending the Central Dogma. </a:t>
            </a:r>
          </a:p>
          <a:p>
            <a:endParaRPr lang="en-US" altLang="en-US" sz="1800" dirty="0">
              <a:latin typeface="Arial" panose="020B0604020202020204" pitchFamily="34" charset="0"/>
            </a:endParaRPr>
          </a:p>
        </p:txBody>
      </p:sp>
      <p:pic>
        <p:nvPicPr>
          <p:cNvPr id="10243" name="Picture 5" descr="CrickF1">
            <a:extLst>
              <a:ext uri="{FF2B5EF4-FFF2-40B4-BE49-F238E27FC236}">
                <a16:creationId xmlns:a16="http://schemas.microsoft.com/office/drawing/2014/main" xmlns="" id="{C77E7F4E-021B-4622-9748-77D794C636B1}"/>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876800" y="1981200"/>
            <a:ext cx="1762125" cy="12874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11" descr="CrickF3">
            <a:extLst>
              <a:ext uri="{FF2B5EF4-FFF2-40B4-BE49-F238E27FC236}">
                <a16:creationId xmlns:a16="http://schemas.microsoft.com/office/drawing/2014/main" xmlns="" id="{597739E7-2E18-4739-B923-C9EB1285E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9000"/>
            <a:ext cx="17526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AFFD0966-A9E7-45C7-9106-B11916AA340A}"/>
              </a:ext>
            </a:extLst>
          </p:cNvPr>
          <p:cNvSpPr>
            <a:spLocks noGrp="1"/>
          </p:cNvSpPr>
          <p:nvPr>
            <p:ph type="title"/>
          </p:nvPr>
        </p:nvSpPr>
        <p:spPr/>
        <p:txBody>
          <a:bodyPr/>
          <a:lstStyle/>
          <a:p>
            <a:pPr rtl="0" eaLnBrk="0" fontAlgn="base" hangingPunct="0"/>
            <a:r>
              <a:rPr lang="en-US" sz="4000" kern="1200" dirty="0">
                <a:solidFill>
                  <a:srgbClr val="336600"/>
                </a:solidFill>
                <a:effectLst/>
                <a:latin typeface="Times New Roman" panose="02020603050405020304" pitchFamily="18" charset="0"/>
                <a:ea typeface="+mn-ea"/>
                <a:cs typeface="+mn-cs"/>
              </a:rPr>
              <a:t>Central Dogma: Doubts</a:t>
            </a:r>
            <a:endParaRPr lang="en-US" dirty="0">
              <a:effectLst/>
            </a:endParaRPr>
          </a:p>
          <a:p>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xmlns="" id="{72559281-42DF-4106-8683-0F7E3B76D793}"/>
              </a:ext>
            </a:extLst>
          </p:cNvPr>
          <p:cNvSpPr>
            <a:spLocks noGrp="1" noChangeArrowheads="1"/>
          </p:cNvSpPr>
          <p:nvPr>
            <p:ph type="body" idx="1"/>
          </p:nvPr>
        </p:nvSpPr>
        <p:spPr bwMode="auto">
          <a:xfrm>
            <a:off x="381000" y="1295400"/>
            <a:ext cx="8229600" cy="45307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2800">
                <a:latin typeface="Arial" panose="020B0604020202020204" pitchFamily="34" charset="0"/>
              </a:rPr>
              <a:t>In 1961 Sydney Brenner and Francis Crick discovered </a:t>
            </a:r>
            <a:r>
              <a:rPr lang="en-US" altLang="en-US" sz="2800">
                <a:solidFill>
                  <a:srgbClr val="FF0000"/>
                </a:solidFill>
                <a:latin typeface="Arial" panose="020B0604020202020204" pitchFamily="34" charset="0"/>
              </a:rPr>
              <a:t>frameshift mutations</a:t>
            </a:r>
          </a:p>
          <a:p>
            <a:pPr>
              <a:lnSpc>
                <a:spcPct val="90000"/>
              </a:lnSpc>
            </a:pPr>
            <a:r>
              <a:rPr lang="en-US" altLang="en-US" sz="2800">
                <a:latin typeface="Arial" panose="020B0604020202020204" pitchFamily="34" charset="0"/>
              </a:rPr>
              <a:t>Systematically deleted nucleotides from DNA</a:t>
            </a:r>
          </a:p>
          <a:p>
            <a:pPr marL="669925" lvl="1" indent="-325438">
              <a:lnSpc>
                <a:spcPct val="90000"/>
              </a:lnSpc>
            </a:pPr>
            <a:r>
              <a:rPr lang="en-US" altLang="en-US">
                <a:latin typeface="Arial" panose="020B0604020202020204" pitchFamily="34" charset="0"/>
              </a:rPr>
              <a:t>Single and double deletions dramatically altered protein product</a:t>
            </a:r>
          </a:p>
          <a:p>
            <a:pPr marL="669925" lvl="1" indent="-325438">
              <a:lnSpc>
                <a:spcPct val="90000"/>
              </a:lnSpc>
            </a:pPr>
            <a:r>
              <a:rPr lang="en-US" altLang="en-US">
                <a:latin typeface="Arial" panose="020B0604020202020204" pitchFamily="34" charset="0"/>
              </a:rPr>
              <a:t>Effects of triple deletions were minor</a:t>
            </a:r>
          </a:p>
          <a:p>
            <a:pPr marL="669925" lvl="1" indent="-325438">
              <a:lnSpc>
                <a:spcPct val="90000"/>
              </a:lnSpc>
            </a:pPr>
            <a:r>
              <a:rPr lang="en-US" altLang="en-US" u="sng">
                <a:latin typeface="Arial" panose="020B0604020202020204" pitchFamily="34" charset="0"/>
              </a:rPr>
              <a:t>Conclusion</a:t>
            </a:r>
            <a:r>
              <a:rPr lang="en-US" altLang="en-US">
                <a:latin typeface="Arial" panose="020B0604020202020204" pitchFamily="34" charset="0"/>
              </a:rPr>
              <a:t>: every triplet of nucleotides, each </a:t>
            </a:r>
            <a:r>
              <a:rPr lang="en-US" altLang="en-US" b="1" i="1">
                <a:latin typeface="Arial" panose="020B0604020202020204" pitchFamily="34" charset="0"/>
              </a:rPr>
              <a:t>codon</a:t>
            </a:r>
            <a:r>
              <a:rPr lang="en-US" altLang="en-US">
                <a:latin typeface="Arial" panose="020B0604020202020204" pitchFamily="34" charset="0"/>
              </a:rPr>
              <a:t>, codes for exactly one amino acid in a protein</a:t>
            </a:r>
          </a:p>
        </p:txBody>
      </p:sp>
      <p:sp>
        <p:nvSpPr>
          <p:cNvPr id="11267" name="Rectangle 4">
            <a:extLst>
              <a:ext uri="{FF2B5EF4-FFF2-40B4-BE49-F238E27FC236}">
                <a16:creationId xmlns:a16="http://schemas.microsoft.com/office/drawing/2014/main" xmlns="" id="{F3778254-1D9B-40A0-847E-61A6662ECAFD}"/>
              </a:ext>
            </a:extLst>
          </p:cNvPr>
          <p:cNvSpPr>
            <a:spLocks noGrp="1" noChangeArrowheads="1"/>
          </p:cNvSpPr>
          <p:nvPr>
            <p:ph type="title"/>
          </p:nvPr>
        </p:nvSpPr>
        <p:spPr bwMode="auto">
          <a:xfrm>
            <a:off x="381000" y="457200"/>
            <a:ext cx="2133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dirty="0"/>
              <a:t>Codons</a:t>
            </a:r>
          </a:p>
        </p:txBody>
      </p:sp>
    </p:spTree>
  </p:cSld>
  <p:clrMapOvr>
    <a:masterClrMapping/>
  </p:clrMapOvr>
</p:sld>
</file>

<file path=ppt/theme/theme1.xml><?xml version="1.0" encoding="utf-8"?>
<a:theme xmlns:a="http://schemas.openxmlformats.org/drawingml/2006/main" name="Simple Layout.htm">
  <a:themeElements>
    <a:clrScheme name="">
      <a:dk1>
        <a:srgbClr val="000000"/>
      </a:dk1>
      <a:lt1>
        <a:srgbClr val="FFFFFF"/>
      </a:lt1>
      <a:dk2>
        <a:srgbClr val="336600"/>
      </a:dk2>
      <a:lt2>
        <a:srgbClr val="808080"/>
      </a:lt2>
      <a:accent1>
        <a:srgbClr val="996600"/>
      </a:accent1>
      <a:accent2>
        <a:srgbClr val="3333CC"/>
      </a:accent2>
      <a:accent3>
        <a:srgbClr val="FFFFFF"/>
      </a:accent3>
      <a:accent4>
        <a:srgbClr val="000000"/>
      </a:accent4>
      <a:accent5>
        <a:srgbClr val="CAB8AA"/>
      </a:accent5>
      <a:accent6>
        <a:srgbClr val="2D2DB9"/>
      </a:accent6>
      <a:hlink>
        <a:srgbClr val="0000FF"/>
      </a:hlink>
      <a:folHlink>
        <a:srgbClr val="800080"/>
      </a:folHlink>
    </a:clrScheme>
    <a:fontScheme name="Simple Layout.ht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0" u="none" strike="noStrike" cap="none" normalizeH="0" baseline="0" smtClean="0">
            <a:ln>
              <a:noFill/>
            </a:ln>
            <a:solidFill>
              <a:schemeClr val="tx2"/>
            </a:solidFill>
            <a:effectLst/>
            <a:latin typeface="Arial Unicode MS" panose="020B0604020202020204" pitchFamily="34"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400" b="0" i="0" u="none" strike="noStrike" cap="none" normalizeH="0" baseline="0" smtClean="0">
            <a:ln>
              <a:noFill/>
            </a:ln>
            <a:solidFill>
              <a:schemeClr val="tx2"/>
            </a:solidFill>
            <a:effectLst/>
            <a:latin typeface="Arial Unicode MS" panose="020B0604020202020204" pitchFamily="34" charset="-122"/>
          </a:defRPr>
        </a:defPPr>
      </a:lstStyle>
    </a:lnDef>
  </a:objectDefaults>
  <a:extraClrSchemeLst>
    <a:extraClrScheme>
      <a:clrScheme name="Simple Layout.ht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mple Layout.ht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mple Layout.ht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mple Layout.ht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mple Layout.ht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mple Layout.ht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mple Layout.ht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Office\Templates\1033\Simple Layout.htm</Template>
  <TotalTime>2508</TotalTime>
  <Words>1849</Words>
  <Application>Microsoft Office PowerPoint</Application>
  <PresentationFormat>On-screen Show (4:3)</PresentationFormat>
  <Paragraphs>319</Paragraphs>
  <Slides>52</Slides>
  <Notes>3</Notes>
  <HiddenSlides>13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52</vt:i4>
      </vt:variant>
    </vt:vector>
  </HeadingPairs>
  <TitlesOfParts>
    <vt:vector size="65" baseType="lpstr">
      <vt:lpstr>Arial Unicode MS</vt:lpstr>
      <vt:lpstr>Arial</vt:lpstr>
      <vt:lpstr>Comic Sans MS</vt:lpstr>
      <vt:lpstr>Courier New</vt:lpstr>
      <vt:lpstr>Lucida Console</vt:lpstr>
      <vt:lpstr>Lucida Sans Unicode</vt:lpstr>
      <vt:lpstr>Times</vt:lpstr>
      <vt:lpstr>Times New Roman</vt:lpstr>
      <vt:lpstr>Verdana</vt:lpstr>
      <vt:lpstr>Simple Layout.htm</vt:lpstr>
      <vt:lpstr>Bitmap Image</vt:lpstr>
      <vt:lpstr>Document</vt:lpstr>
      <vt:lpstr>Equation</vt:lpstr>
      <vt:lpstr>Gene Prediction: Statistical Approaches   </vt:lpstr>
      <vt:lpstr>   Outline</vt:lpstr>
      <vt:lpstr>Gene Prediction: Computational Challenge</vt:lpstr>
      <vt:lpstr>Gene Prediction: Computational Challenge</vt:lpstr>
      <vt:lpstr>Gene Prediction: Computational Challenge</vt:lpstr>
      <vt:lpstr>Gene Prediction: Computational Challenge</vt:lpstr>
      <vt:lpstr>Central Dogma: DNA -&gt; RNA -&gt; Protein</vt:lpstr>
      <vt:lpstr>Central Dogma: Doubts </vt:lpstr>
      <vt:lpstr>Codons</vt:lpstr>
      <vt:lpstr>The Sly Fox</vt:lpstr>
      <vt:lpstr>Translating Nucleotides into Amino Acids</vt:lpstr>
      <vt:lpstr>Great Discovery Provoking Wrong Assumption</vt:lpstr>
      <vt:lpstr>Central Dogma: DNA -&gt; RNA -&gt; Protein</vt:lpstr>
      <vt:lpstr>Discovery of Split Genes</vt:lpstr>
      <vt:lpstr>Discovery of Split Genes (cont’d)</vt:lpstr>
      <vt:lpstr>Exons and Introns</vt:lpstr>
      <vt:lpstr>Central Dogma: DNA -&gt; RNA -&gt; Protein</vt:lpstr>
      <vt:lpstr>Central Dogma and Splicing</vt:lpstr>
      <vt:lpstr>Gene Structure</vt:lpstr>
      <vt:lpstr>Splicing Signals</vt:lpstr>
      <vt:lpstr>Splice site detection </vt:lpstr>
      <vt:lpstr>Consensus splice sites</vt:lpstr>
      <vt:lpstr>Splicing mechanism</vt:lpstr>
      <vt:lpstr>Splicing Mechanism</vt:lpstr>
      <vt:lpstr>Activating the snRNPs</vt:lpstr>
      <vt:lpstr>Spliceosome Facilitation</vt:lpstr>
      <vt:lpstr>Intron Excision</vt:lpstr>
      <vt:lpstr>mRNA is now ready</vt:lpstr>
      <vt:lpstr>Two Approaches to Gene Prediction</vt:lpstr>
      <vt:lpstr>Gene Prediction Analogy</vt:lpstr>
      <vt:lpstr>Statistical Approach: Metaphor in Unknown Language </vt:lpstr>
      <vt:lpstr>Similarity-Based Approach: Metaphor in Different Languages </vt:lpstr>
      <vt:lpstr>Genetic Code and Stop Codons </vt:lpstr>
      <vt:lpstr>Open Reading Frames (ORFs)</vt:lpstr>
      <vt:lpstr>Six Frames in a DNA Sequence</vt:lpstr>
      <vt:lpstr>Long vs. Short ORFs</vt:lpstr>
      <vt:lpstr>Testing ORFs: Codon Usage</vt:lpstr>
      <vt:lpstr>Codon Usage in Human Genome</vt:lpstr>
      <vt:lpstr>Codon Usage in Mouse Genome</vt:lpstr>
      <vt:lpstr>Codon Usage and Likelihood Ratio</vt:lpstr>
      <vt:lpstr>Promoters and Gene Prediction</vt:lpstr>
      <vt:lpstr>Regulatory Motifs in Promotors</vt:lpstr>
      <vt:lpstr>Promoter Structure in Prokaryotes (E.Coli)</vt:lpstr>
      <vt:lpstr>Ribosomal Binding Site</vt:lpstr>
      <vt:lpstr>Splicing Signals</vt:lpstr>
      <vt:lpstr>Donor and Acceptor Sites:  GT and AG Dinucleotides</vt:lpstr>
      <vt:lpstr>Donor and Acceptor Sites: Motif Logos</vt:lpstr>
      <vt:lpstr>TestCode</vt:lpstr>
      <vt:lpstr>TestCode Statistics</vt:lpstr>
      <vt:lpstr>TestCode Statistics (cont’d)</vt:lpstr>
      <vt:lpstr>TestCode Sample Output</vt:lpstr>
      <vt:lpstr>Popular Gene Prediction Algorithms</vt:lpstr>
    </vt:vector>
  </TitlesOfParts>
  <Company>Acheron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arkaingelx</dc:creator>
  <cp:lastModifiedBy>Microsoft account</cp:lastModifiedBy>
  <cp:revision>152</cp:revision>
  <dcterms:created xsi:type="dcterms:W3CDTF">2004-05-07T06:46:23Z</dcterms:created>
  <dcterms:modified xsi:type="dcterms:W3CDTF">2026-03-13T21:52:48Z</dcterms:modified>
</cp:coreProperties>
</file>