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300" r:id="rId2"/>
    <p:sldId id="320" r:id="rId3"/>
    <p:sldId id="257" r:id="rId4"/>
    <p:sldId id="258" r:id="rId5"/>
    <p:sldId id="259" r:id="rId6"/>
    <p:sldId id="308" r:id="rId7"/>
    <p:sldId id="309" r:id="rId8"/>
    <p:sldId id="310" r:id="rId9"/>
    <p:sldId id="260" r:id="rId10"/>
    <p:sldId id="261" r:id="rId11"/>
    <p:sldId id="262" r:id="rId12"/>
    <p:sldId id="263" r:id="rId13"/>
    <p:sldId id="264" r:id="rId14"/>
    <p:sldId id="316" r:id="rId15"/>
    <p:sldId id="265" r:id="rId16"/>
    <p:sldId id="266" r:id="rId17"/>
    <p:sldId id="267" r:id="rId18"/>
    <p:sldId id="317" r:id="rId19"/>
    <p:sldId id="270" r:id="rId20"/>
    <p:sldId id="271" r:id="rId21"/>
    <p:sldId id="272" r:id="rId22"/>
    <p:sldId id="273" r:id="rId23"/>
    <p:sldId id="276" r:id="rId24"/>
    <p:sldId id="277" r:id="rId25"/>
    <p:sldId id="278" r:id="rId26"/>
    <p:sldId id="279" r:id="rId27"/>
    <p:sldId id="318" r:id="rId28"/>
    <p:sldId id="304" r:id="rId29"/>
    <p:sldId id="296" r:id="rId30"/>
    <p:sldId id="306" r:id="rId31"/>
    <p:sldId id="313" r:id="rId32"/>
    <p:sldId id="314" r:id="rId33"/>
    <p:sldId id="315" r:id="rId34"/>
    <p:sldId id="281" r:id="rId35"/>
    <p:sldId id="302" r:id="rId36"/>
    <p:sldId id="283" r:id="rId37"/>
    <p:sldId id="319" r:id="rId38"/>
    <p:sldId id="285" r:id="rId39"/>
    <p:sldId id="287" r:id="rId40"/>
    <p:sldId id="311" r:id="rId41"/>
    <p:sldId id="312" r:id="rId42"/>
    <p:sldId id="289" r:id="rId43"/>
    <p:sldId id="290" r:id="rId44"/>
    <p:sldId id="29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51" autoAdjust="0"/>
  </p:normalViewPr>
  <p:slideViewPr>
    <p:cSldViewPr>
      <p:cViewPr varScale="1">
        <p:scale>
          <a:sx n="68" d="100"/>
          <a:sy n="68" d="100"/>
        </p:scale>
        <p:origin x="641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D7EFC079-0177-47D4-BDC2-D32A7D3D20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BEE07F4A-7D4C-4104-A5AE-6746060ABA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F411F4E7-1479-4727-9FA7-E8A7FA05E2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5D3FEC6B-CB2E-4A1D-AFE9-680BBC1392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xmlns="" id="{E0DC9199-2518-403C-9752-67B961C9CF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xmlns="" id="{D261C7D6-6E85-4A86-9B8C-1059B446C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04FA37-7173-4DCF-97AF-7FD907B34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9940BF15-365B-445C-8EF3-B7CD177A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088519D4-39DA-46AB-9A8F-79E9D027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869C6F93-D99B-44E7-8579-57C0B4F0D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0EB2149-C1DE-400E-A007-3A254F0CB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359948D-872C-4B0E-8930-2EE107E40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DFDD2B-CB2F-4F51-AD4B-C7CF025EB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5D08192-0229-4408-86CE-30B723618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372F63C-8EA1-4004-9A71-9105507F6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862FD3-27D0-42C9-BCF3-85730D668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E6C81-A2CB-405E-94BB-E66503BCB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13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292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292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FE1DA5-0645-444E-BD6C-E2219EA76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581961-823E-48E5-B1BA-D858D0133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877914-6E3A-4195-8804-C6CA55D4F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1961B-C7CA-4924-B0EC-0E086DE85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25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7A915F-1594-4307-AE20-59C96D3E1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721196-C815-4D84-B48F-9523BBE0B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BAE4A6-EC5B-4401-8044-6D25A90DD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35D4A-443E-498D-9339-59A49220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56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0386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76400"/>
            <a:ext cx="4038600" cy="199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27463"/>
            <a:ext cx="4038600" cy="1998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09F345F7-EB0E-4054-9758-8C3B39731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9F372EA-A73C-477E-BAF4-AE460AE5F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99B60A4-59E2-49EA-8A26-E772D04A4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169E2-DF20-4D24-AC15-80CEA9691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328C5F-DD0F-4D78-83C8-2FA1A39EE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DB5E73F-9E77-43E6-8B11-947012003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1532C7C-0A00-4030-A9FD-015C6F92A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269DC-0E55-492E-975E-AE64E49AA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9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A255A7E-A08C-4A02-954C-C1469FD51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3B3A66F-2A00-4926-AEB8-12FBF7E11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BBEEFD-C6AA-46AB-8B5E-9D5491C9A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0990E-5D08-4427-B32D-9BFBC003E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1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D995FB-4F66-4013-91B8-4C58CCC2E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D00184-B392-4385-A708-958F7FFDA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A94C38-29B5-473D-BC0C-02F80D6FA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76C60-8682-417A-B2D3-AA13DFD7B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06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C25918E-1D25-4120-ABBE-701D03E3B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CEFFA93-57B2-4AF8-A666-AE89A0412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2FA2902-35FC-4451-99B3-57F5B126A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AB3CF-AD25-4880-ABEC-4AF57FDA0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0D0409D-5757-48A1-BAF7-FDEF7F286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1A1654A-9195-4A69-A2E0-78AC4AFA6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1E579A1-B65B-4605-8D5F-31EB1D517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75B63-4D81-484D-ACCD-2E6F6FCC8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1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7D071EB-4F23-4E5D-A732-4142D9630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35FB150-A5ED-44ED-99E7-583C39B37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E6B24F0-E06A-4C76-A0B7-000859EA0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79207-9203-4503-A6B3-161AED3A3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927FDF-75FD-4675-81E5-F1BDB3C78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830C9F-A25B-421F-A227-C241C04C2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8807D0-432A-4B4F-B17D-725C7B825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39F7E-E08A-481F-A92A-D2B0A7C74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8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3881CA-5044-4AC2-A01B-A34277822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F51721-4D8B-4F53-9A9E-DC5D59CCB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FF3B81-C2B9-423F-9454-11D6BF232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B2E93-B84B-48BA-BF14-7B209A44A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7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02CAD29-8D94-4015-AFE1-95B5A8B72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6DF2B65-E18C-4BA5-B83A-F4E0D389C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22960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098316E5-0082-4C6E-8BD1-F4CFF3962C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59388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A48E7003-352B-4B65-8F55-D26E4A8025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xmlns="" id="{4AD94EFD-0783-45B3-A0DC-E8E97B71D5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9388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C2D481A5-BE1A-4308-8BB8-327EDD8554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A87B9B9F-46BD-43FD-8F5E-AF81EBCB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41E37386-3BF7-4EC9-B24D-C0EDA1150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8674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xmlns="" id="{2DABB179-330B-41FD-894D-F9214F5D1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554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An Introduction to Bioinformatics Algorithms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xmlns="" id="{15C142F4-F146-4833-9D79-A4F277F4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0"/>
            <a:ext cx="306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t>www.bioalgorithms.info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4D4C0F7-FA33-4C02-B3DD-31E1ED5482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latin typeface="Arial Unicode MS" pitchFamily="34" charset="-128"/>
              </a:rPr>
              <a:t>Gene Prediction:</a:t>
            </a:r>
            <a:br>
              <a:rPr lang="en-US" altLang="en-US" sz="4200" b="1" dirty="0">
                <a:latin typeface="Arial Unicode MS" pitchFamily="34" charset="-128"/>
              </a:rPr>
            </a:br>
            <a:r>
              <a:rPr lang="en-US" altLang="en-US" sz="4200" b="1" dirty="0">
                <a:latin typeface="Arial Unicode MS" pitchFamily="34" charset="-128"/>
              </a:rPr>
              <a:t>Similarity-Based Approaches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C75EB152-F10B-4773-9136-A25CD7B47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Computing Local Alignments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484DE623-D68E-49AF-BBE4-353B4EA07A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763000" cy="908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Use local alignments to find all islands of similarity </a:t>
            </a:r>
          </a:p>
        </p:txBody>
      </p:sp>
      <p:grpSp>
        <p:nvGrpSpPr>
          <p:cNvPr id="13316" name="Group 5" descr="An example of the text is provided in the figure.">
            <a:extLst>
              <a:ext uri="{FF2B5EF4-FFF2-40B4-BE49-F238E27FC236}">
                <a16:creationId xmlns:a16="http://schemas.microsoft.com/office/drawing/2014/main" xmlns="" id="{7110B11E-B42B-49A5-9120-F0DF4E800FD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0"/>
            <a:ext cx="5867400" cy="3352800"/>
            <a:chOff x="864" y="1536"/>
            <a:chExt cx="3696" cy="2112"/>
          </a:xfrm>
        </p:grpSpPr>
        <p:sp>
          <p:nvSpPr>
            <p:cNvPr id="13317" name="Rectangle 6">
              <a:extLst>
                <a:ext uri="{FF2B5EF4-FFF2-40B4-BE49-F238E27FC236}">
                  <a16:creationId xmlns:a16="http://schemas.microsoft.com/office/drawing/2014/main" xmlns="" id="{0C928CC6-341D-48C2-95CE-5C02EF984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536"/>
              <a:ext cx="3696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8" name="Rectangle 7">
              <a:extLst>
                <a:ext uri="{FF2B5EF4-FFF2-40B4-BE49-F238E27FC236}">
                  <a16:creationId xmlns:a16="http://schemas.microsoft.com/office/drawing/2014/main" xmlns="" id="{0B2E18DA-2270-4D6B-83E3-2041AD3A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84"/>
              <a:ext cx="3104" cy="16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9" name="Text Box 8">
              <a:extLst>
                <a:ext uri="{FF2B5EF4-FFF2-40B4-BE49-F238E27FC236}">
                  <a16:creationId xmlns:a16="http://schemas.microsoft.com/office/drawing/2014/main" xmlns="" id="{FCB711AB-4E01-4EDA-A66D-25E200BE6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" y="3346"/>
              <a:ext cx="1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Human Genome</a:t>
              </a:r>
            </a:p>
          </p:txBody>
        </p:sp>
        <p:sp>
          <p:nvSpPr>
            <p:cNvPr id="13320" name="Text Box 9">
              <a:extLst>
                <a:ext uri="{FF2B5EF4-FFF2-40B4-BE49-F238E27FC236}">
                  <a16:creationId xmlns:a16="http://schemas.microsoft.com/office/drawing/2014/main" xmlns="" id="{D64CBA26-91A0-4E45-B8B0-CF885F442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04" y="2451"/>
              <a:ext cx="1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Frog Genes (known)</a:t>
              </a:r>
            </a:p>
          </p:txBody>
        </p:sp>
        <p:grpSp>
          <p:nvGrpSpPr>
            <p:cNvPr id="13321" name="Group 10">
              <a:extLst>
                <a:ext uri="{FF2B5EF4-FFF2-40B4-BE49-F238E27FC236}">
                  <a16:creationId xmlns:a16="http://schemas.microsoft.com/office/drawing/2014/main" xmlns="" id="{9B8E1BE8-9056-49C9-8C31-6D87E720D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36"/>
              <a:ext cx="336" cy="336"/>
              <a:chOff x="1584" y="2784"/>
              <a:chExt cx="336" cy="336"/>
            </a:xfrm>
          </p:grpSpPr>
          <p:sp>
            <p:nvSpPr>
              <p:cNvPr id="13365" name="Line 11">
                <a:extLst>
                  <a:ext uri="{FF2B5EF4-FFF2-40B4-BE49-F238E27FC236}">
                    <a16:creationId xmlns:a16="http://schemas.microsoft.com/office/drawing/2014/main" xmlns="" id="{C1E27C7F-5841-48C6-8335-147DB9E75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12">
                <a:extLst>
                  <a:ext uri="{FF2B5EF4-FFF2-40B4-BE49-F238E27FC236}">
                    <a16:creationId xmlns:a16="http://schemas.microsoft.com/office/drawing/2014/main" xmlns="" id="{5D68AC6D-A6B7-4E32-AA8B-EA9057629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13">
                <a:extLst>
                  <a:ext uri="{FF2B5EF4-FFF2-40B4-BE49-F238E27FC236}">
                    <a16:creationId xmlns:a16="http://schemas.microsoft.com/office/drawing/2014/main" xmlns="" id="{52CB8AA7-572F-46C5-8091-A2121052E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14">
                <a:extLst>
                  <a:ext uri="{FF2B5EF4-FFF2-40B4-BE49-F238E27FC236}">
                    <a16:creationId xmlns:a16="http://schemas.microsoft.com/office/drawing/2014/main" xmlns="" id="{A7016FBE-4A7C-4B10-844D-C3A9CE38E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15">
              <a:extLst>
                <a:ext uri="{FF2B5EF4-FFF2-40B4-BE49-F238E27FC236}">
                  <a16:creationId xmlns:a16="http://schemas.microsoft.com/office/drawing/2014/main" xmlns="" id="{407FA161-71A3-4688-B801-53C52994D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448"/>
              <a:ext cx="336" cy="336"/>
              <a:chOff x="1584" y="2784"/>
              <a:chExt cx="336" cy="336"/>
            </a:xfrm>
          </p:grpSpPr>
          <p:sp>
            <p:nvSpPr>
              <p:cNvPr id="13361" name="Line 16">
                <a:extLst>
                  <a:ext uri="{FF2B5EF4-FFF2-40B4-BE49-F238E27FC236}">
                    <a16:creationId xmlns:a16="http://schemas.microsoft.com/office/drawing/2014/main" xmlns="" id="{F0718A2D-724A-4E92-BEDE-64D271DD1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Line 17">
                <a:extLst>
                  <a:ext uri="{FF2B5EF4-FFF2-40B4-BE49-F238E27FC236}">
                    <a16:creationId xmlns:a16="http://schemas.microsoft.com/office/drawing/2014/main" xmlns="" id="{AFBF4772-742C-483F-9415-701336232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Line 18">
                <a:extLst>
                  <a:ext uri="{FF2B5EF4-FFF2-40B4-BE49-F238E27FC236}">
                    <a16:creationId xmlns:a16="http://schemas.microsoft.com/office/drawing/2014/main" xmlns="" id="{43052E5E-B7C8-4E81-8050-78B183141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9">
                <a:extLst>
                  <a:ext uri="{FF2B5EF4-FFF2-40B4-BE49-F238E27FC236}">
                    <a16:creationId xmlns:a16="http://schemas.microsoft.com/office/drawing/2014/main" xmlns="" id="{66CA98FD-0726-4AE0-8DBE-D38071D9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3" name="Group 20">
              <a:extLst>
                <a:ext uri="{FF2B5EF4-FFF2-40B4-BE49-F238E27FC236}">
                  <a16:creationId xmlns:a16="http://schemas.microsoft.com/office/drawing/2014/main" xmlns="" id="{83EAE05C-47DD-40FF-8B45-72EE77097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112"/>
              <a:ext cx="336" cy="336"/>
              <a:chOff x="1584" y="2784"/>
              <a:chExt cx="336" cy="336"/>
            </a:xfrm>
          </p:grpSpPr>
          <p:sp>
            <p:nvSpPr>
              <p:cNvPr id="13357" name="Line 21">
                <a:extLst>
                  <a:ext uri="{FF2B5EF4-FFF2-40B4-BE49-F238E27FC236}">
                    <a16:creationId xmlns:a16="http://schemas.microsoft.com/office/drawing/2014/main" xmlns="" id="{5A77C0C2-F7B1-4B8A-BCEC-4D687A647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22">
                <a:extLst>
                  <a:ext uri="{FF2B5EF4-FFF2-40B4-BE49-F238E27FC236}">
                    <a16:creationId xmlns:a16="http://schemas.microsoft.com/office/drawing/2014/main" xmlns="" id="{04B4F1CE-1CE0-4AF3-8759-172F9DAC9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23">
                <a:extLst>
                  <a:ext uri="{FF2B5EF4-FFF2-40B4-BE49-F238E27FC236}">
                    <a16:creationId xmlns:a16="http://schemas.microsoft.com/office/drawing/2014/main" xmlns="" id="{5733C3FE-8E57-4010-A9ED-61E174A6C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24">
                <a:extLst>
                  <a:ext uri="{FF2B5EF4-FFF2-40B4-BE49-F238E27FC236}">
                    <a16:creationId xmlns:a16="http://schemas.microsoft.com/office/drawing/2014/main" xmlns="" id="{CF33CF4B-9023-473B-9CA2-3A99955FD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4" name="Group 25">
              <a:extLst>
                <a:ext uri="{FF2B5EF4-FFF2-40B4-BE49-F238E27FC236}">
                  <a16:creationId xmlns:a16="http://schemas.microsoft.com/office/drawing/2014/main" xmlns="" id="{FC4BF451-39FF-4A81-8991-48226B115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208"/>
              <a:ext cx="432" cy="288"/>
              <a:chOff x="2016" y="2400"/>
              <a:chExt cx="432" cy="288"/>
            </a:xfrm>
          </p:grpSpPr>
          <p:sp>
            <p:nvSpPr>
              <p:cNvPr id="13354" name="Line 26">
                <a:extLst>
                  <a:ext uri="{FF2B5EF4-FFF2-40B4-BE49-F238E27FC236}">
                    <a16:creationId xmlns:a16="http://schemas.microsoft.com/office/drawing/2014/main" xmlns="" id="{D56E1965-346E-4C3B-B0CF-A65419C67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240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27">
                <a:extLst>
                  <a:ext uri="{FF2B5EF4-FFF2-40B4-BE49-F238E27FC236}">
                    <a16:creationId xmlns:a16="http://schemas.microsoft.com/office/drawing/2014/main" xmlns="" id="{CC70FA49-4975-4BBD-B9A7-03FBD421A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54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28">
                <a:extLst>
                  <a:ext uri="{FF2B5EF4-FFF2-40B4-BE49-F238E27FC236}">
                    <a16:creationId xmlns:a16="http://schemas.microsoft.com/office/drawing/2014/main" xmlns="" id="{D52C4B55-108E-4953-8DA3-36FD1C2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5" name="Group 29">
              <a:extLst>
                <a:ext uri="{FF2B5EF4-FFF2-40B4-BE49-F238E27FC236}">
                  <a16:creationId xmlns:a16="http://schemas.microsoft.com/office/drawing/2014/main" xmlns="" id="{64498932-3E24-456E-8AEB-D7AA849E7260}"/>
                </a:ext>
              </a:extLst>
            </p:cNvPr>
            <p:cNvGrpSpPr>
              <a:grpSpLocks/>
            </p:cNvGrpSpPr>
            <p:nvPr/>
          </p:nvGrpSpPr>
          <p:grpSpPr bwMode="auto">
            <a:xfrm rot="-2632602">
              <a:off x="3408" y="1872"/>
              <a:ext cx="432" cy="144"/>
              <a:chOff x="1488" y="2160"/>
              <a:chExt cx="432" cy="144"/>
            </a:xfrm>
          </p:grpSpPr>
          <p:sp>
            <p:nvSpPr>
              <p:cNvPr id="13351" name="Line 30">
                <a:extLst>
                  <a:ext uri="{FF2B5EF4-FFF2-40B4-BE49-F238E27FC236}">
                    <a16:creationId xmlns:a16="http://schemas.microsoft.com/office/drawing/2014/main" xmlns="" id="{DE7D8449-DBA6-4EE8-9DB4-74748A7C2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31">
                <a:extLst>
                  <a:ext uri="{FF2B5EF4-FFF2-40B4-BE49-F238E27FC236}">
                    <a16:creationId xmlns:a16="http://schemas.microsoft.com/office/drawing/2014/main" xmlns="" id="{EA7B4328-D800-4BF4-AF3D-8497BE1E2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Line 32">
                <a:extLst>
                  <a:ext uri="{FF2B5EF4-FFF2-40B4-BE49-F238E27FC236}">
                    <a16:creationId xmlns:a16="http://schemas.microsoft.com/office/drawing/2014/main" xmlns="" id="{A683638F-C76A-4EE6-BC90-2464DE292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6" name="Group 33">
              <a:extLst>
                <a:ext uri="{FF2B5EF4-FFF2-40B4-BE49-F238E27FC236}">
                  <a16:creationId xmlns:a16="http://schemas.microsoft.com/office/drawing/2014/main" xmlns="" id="{351D070D-0332-4FB6-883D-B66AB69A7FF1}"/>
                </a:ext>
              </a:extLst>
            </p:cNvPr>
            <p:cNvGrpSpPr>
              <a:grpSpLocks/>
            </p:cNvGrpSpPr>
            <p:nvPr/>
          </p:nvGrpSpPr>
          <p:grpSpPr bwMode="auto">
            <a:xfrm rot="-2730727">
              <a:off x="3168" y="2688"/>
              <a:ext cx="432" cy="144"/>
              <a:chOff x="1488" y="2160"/>
              <a:chExt cx="432" cy="144"/>
            </a:xfrm>
          </p:grpSpPr>
          <p:sp>
            <p:nvSpPr>
              <p:cNvPr id="13348" name="Line 34">
                <a:extLst>
                  <a:ext uri="{FF2B5EF4-FFF2-40B4-BE49-F238E27FC236}">
                    <a16:creationId xmlns:a16="http://schemas.microsoft.com/office/drawing/2014/main" xmlns="" id="{AE08FF22-4FCF-49AA-9BD5-B5BA29B8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Line 35">
                <a:extLst>
                  <a:ext uri="{FF2B5EF4-FFF2-40B4-BE49-F238E27FC236}">
                    <a16:creationId xmlns:a16="http://schemas.microsoft.com/office/drawing/2014/main" xmlns="" id="{FEAB4FE4-7D74-49B4-A439-5F61C2F9D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36">
                <a:extLst>
                  <a:ext uri="{FF2B5EF4-FFF2-40B4-BE49-F238E27FC236}">
                    <a16:creationId xmlns:a16="http://schemas.microsoft.com/office/drawing/2014/main" xmlns="" id="{8014B1FE-8A6D-495D-8CB1-1A001CE7F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7" name="Group 37">
              <a:extLst>
                <a:ext uri="{FF2B5EF4-FFF2-40B4-BE49-F238E27FC236}">
                  <a16:creationId xmlns:a16="http://schemas.microsoft.com/office/drawing/2014/main" xmlns="" id="{2CD7BA82-162C-495A-979D-1ED98993C4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920"/>
              <a:ext cx="288" cy="432"/>
              <a:chOff x="3072" y="1920"/>
              <a:chExt cx="288" cy="432"/>
            </a:xfrm>
          </p:grpSpPr>
          <p:sp>
            <p:nvSpPr>
              <p:cNvPr id="13345" name="Line 38">
                <a:extLst>
                  <a:ext uri="{FF2B5EF4-FFF2-40B4-BE49-F238E27FC236}">
                    <a16:creationId xmlns:a16="http://schemas.microsoft.com/office/drawing/2014/main" xmlns="" id="{6E7F6974-7AEA-491C-ADA7-3692F0880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39">
                <a:extLst>
                  <a:ext uri="{FF2B5EF4-FFF2-40B4-BE49-F238E27FC236}">
                    <a16:creationId xmlns:a16="http://schemas.microsoft.com/office/drawing/2014/main" xmlns="" id="{DE836140-6F07-43AF-96E6-48D8BF44C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Line 40">
                <a:extLst>
                  <a:ext uri="{FF2B5EF4-FFF2-40B4-BE49-F238E27FC236}">
                    <a16:creationId xmlns:a16="http://schemas.microsoft.com/office/drawing/2014/main" xmlns="" id="{7E83EF18-559C-4E0F-BD39-6C4776747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8" name="Group 41">
              <a:extLst>
                <a:ext uri="{FF2B5EF4-FFF2-40B4-BE49-F238E27FC236}">
                  <a16:creationId xmlns:a16="http://schemas.microsoft.com/office/drawing/2014/main" xmlns="" id="{30025C79-0B6B-4615-A81E-864007F0D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824"/>
              <a:ext cx="288" cy="432"/>
              <a:chOff x="3072" y="1920"/>
              <a:chExt cx="288" cy="432"/>
            </a:xfrm>
          </p:grpSpPr>
          <p:sp>
            <p:nvSpPr>
              <p:cNvPr id="13342" name="Line 42">
                <a:extLst>
                  <a:ext uri="{FF2B5EF4-FFF2-40B4-BE49-F238E27FC236}">
                    <a16:creationId xmlns:a16="http://schemas.microsoft.com/office/drawing/2014/main" xmlns="" id="{06C0FF9C-FCAC-471C-A881-86AA5A0D8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43">
                <a:extLst>
                  <a:ext uri="{FF2B5EF4-FFF2-40B4-BE49-F238E27FC236}">
                    <a16:creationId xmlns:a16="http://schemas.microsoft.com/office/drawing/2014/main" xmlns="" id="{BF90FB00-3070-4A0D-8436-F2E532307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44">
                <a:extLst>
                  <a:ext uri="{FF2B5EF4-FFF2-40B4-BE49-F238E27FC236}">
                    <a16:creationId xmlns:a16="http://schemas.microsoft.com/office/drawing/2014/main" xmlns="" id="{066B76E9-E00E-4275-9A8D-54CA16A96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9" name="Group 45">
              <a:extLst>
                <a:ext uri="{FF2B5EF4-FFF2-40B4-BE49-F238E27FC236}">
                  <a16:creationId xmlns:a16="http://schemas.microsoft.com/office/drawing/2014/main" xmlns="" id="{0D58116E-5913-4A64-A4CD-AF522DFFC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496"/>
              <a:ext cx="288" cy="432"/>
              <a:chOff x="3072" y="1920"/>
              <a:chExt cx="288" cy="432"/>
            </a:xfrm>
          </p:grpSpPr>
          <p:sp>
            <p:nvSpPr>
              <p:cNvPr id="13339" name="Line 46">
                <a:extLst>
                  <a:ext uri="{FF2B5EF4-FFF2-40B4-BE49-F238E27FC236}">
                    <a16:creationId xmlns:a16="http://schemas.microsoft.com/office/drawing/2014/main" xmlns="" id="{C5CB5D27-C84A-45A3-AEAA-3A009DCD5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47">
                <a:extLst>
                  <a:ext uri="{FF2B5EF4-FFF2-40B4-BE49-F238E27FC236}">
                    <a16:creationId xmlns:a16="http://schemas.microsoft.com/office/drawing/2014/main" xmlns="" id="{A7123BD0-CFB4-468F-BFA5-E5D407136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Line 48">
                <a:extLst>
                  <a:ext uri="{FF2B5EF4-FFF2-40B4-BE49-F238E27FC236}">
                    <a16:creationId xmlns:a16="http://schemas.microsoft.com/office/drawing/2014/main" xmlns="" id="{368BF09D-D8E7-4B18-9D11-66D9F2769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0" name="Group 49">
              <a:extLst>
                <a:ext uri="{FF2B5EF4-FFF2-40B4-BE49-F238E27FC236}">
                  <a16:creationId xmlns:a16="http://schemas.microsoft.com/office/drawing/2014/main" xmlns="" id="{41F2EFF9-0E3D-4422-8C2B-74E427E9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592"/>
              <a:ext cx="288" cy="432"/>
              <a:chOff x="3072" y="1920"/>
              <a:chExt cx="288" cy="432"/>
            </a:xfrm>
          </p:grpSpPr>
          <p:sp>
            <p:nvSpPr>
              <p:cNvPr id="13336" name="Line 50">
                <a:extLst>
                  <a:ext uri="{FF2B5EF4-FFF2-40B4-BE49-F238E27FC236}">
                    <a16:creationId xmlns:a16="http://schemas.microsoft.com/office/drawing/2014/main" xmlns="" id="{6862F562-B693-4C16-9559-468538BFF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Line 51">
                <a:extLst>
                  <a:ext uri="{FF2B5EF4-FFF2-40B4-BE49-F238E27FC236}">
                    <a16:creationId xmlns:a16="http://schemas.microsoft.com/office/drawing/2014/main" xmlns="" id="{78498A7F-2F7B-4F7C-83AB-3D449916C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Line 52">
                <a:extLst>
                  <a:ext uri="{FF2B5EF4-FFF2-40B4-BE49-F238E27FC236}">
                    <a16:creationId xmlns:a16="http://schemas.microsoft.com/office/drawing/2014/main" xmlns="" id="{C60A30CB-7EDB-4BA9-8240-1BD3ECEBD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1" name="Group 53">
              <a:extLst>
                <a:ext uri="{FF2B5EF4-FFF2-40B4-BE49-F238E27FC236}">
                  <a16:creationId xmlns:a16="http://schemas.microsoft.com/office/drawing/2014/main" xmlns="" id="{DA25DD22-1748-41C3-8F76-73A020D63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728"/>
              <a:ext cx="432" cy="432"/>
              <a:chOff x="1968" y="2064"/>
              <a:chExt cx="432" cy="432"/>
            </a:xfrm>
          </p:grpSpPr>
          <p:sp>
            <p:nvSpPr>
              <p:cNvPr id="13332" name="Line 54">
                <a:extLst>
                  <a:ext uri="{FF2B5EF4-FFF2-40B4-BE49-F238E27FC236}">
                    <a16:creationId xmlns:a16="http://schemas.microsoft.com/office/drawing/2014/main" xmlns="" id="{5FB1378F-391D-4FD6-BD38-B9F8015A9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206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55">
                <a:extLst>
                  <a:ext uri="{FF2B5EF4-FFF2-40B4-BE49-F238E27FC236}">
                    <a16:creationId xmlns:a16="http://schemas.microsoft.com/office/drawing/2014/main" xmlns="" id="{D226FE65-EFDA-4EE2-8A73-C22766953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235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56">
                <a:extLst>
                  <a:ext uri="{FF2B5EF4-FFF2-40B4-BE49-F238E27FC236}">
                    <a16:creationId xmlns:a16="http://schemas.microsoft.com/office/drawing/2014/main" xmlns="" id="{6E2318D0-8A65-4A12-A8EE-09BE5B3AA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220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57">
                <a:extLst>
                  <a:ext uri="{FF2B5EF4-FFF2-40B4-BE49-F238E27FC236}">
                    <a16:creationId xmlns:a16="http://schemas.microsoft.com/office/drawing/2014/main" xmlns="" id="{BD347A8A-408F-4E33-9411-FA72DD18C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9E8B7E9A-7FDE-46E2-BF2B-7C743A2AE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Chaining Local Alignments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A5FC915-8564-447A-BE33-68976379F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149725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latin typeface="Arial" panose="020B0604020202020204" pitchFamily="34" charset="0"/>
              </a:rPr>
              <a:t>Find substrings of the genome (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candidate exons</a:t>
            </a:r>
            <a:r>
              <a:rPr lang="en-US" altLang="en-US" sz="2600" dirty="0">
                <a:latin typeface="Arial" panose="020B0604020202020204" pitchFamily="34" charset="0"/>
              </a:rPr>
              <a:t>) that match substrings of the given gene with scores above a certain cutoff</a:t>
            </a:r>
          </a:p>
          <a:p>
            <a:pPr eaLnBrk="1" hangingPunct="1"/>
            <a:r>
              <a:rPr lang="en-US" altLang="en-US" sz="2600" dirty="0">
                <a:latin typeface="Arial" panose="020B0604020202020204" pitchFamily="34" charset="0"/>
              </a:rPr>
              <a:t>Define a candidate exons as 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                      (</a:t>
            </a:r>
            <a:r>
              <a:rPr lang="en-US" altLang="en-US" sz="2600" i="1" dirty="0">
                <a:latin typeface="Arial" panose="020B0604020202020204" pitchFamily="34" charset="0"/>
              </a:rPr>
              <a:t>l, r, w</a:t>
            </a:r>
            <a:r>
              <a:rPr lang="en-US" altLang="en-US" sz="2600" dirty="0">
                <a:latin typeface="Arial" panose="020B0604020202020204" pitchFamily="34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   (</a:t>
            </a:r>
            <a:r>
              <a:rPr lang="en-US" altLang="en-US" sz="2600" i="1" dirty="0">
                <a:latin typeface="Arial" panose="020B0604020202020204" pitchFamily="34" charset="0"/>
              </a:rPr>
              <a:t>left, right, weight</a:t>
            </a:r>
            <a:r>
              <a:rPr lang="en-US" altLang="en-US" sz="2600" dirty="0">
                <a:latin typeface="Arial" panose="020B0604020202020204" pitchFamily="34" charset="0"/>
              </a:rPr>
              <a:t> defined as score of local alignment)</a:t>
            </a:r>
          </a:p>
          <a:p>
            <a:pPr eaLnBrk="1" hangingPunct="1"/>
            <a:r>
              <a:rPr lang="en-US" altLang="en-US" sz="2600" dirty="0">
                <a:latin typeface="Arial" panose="020B0604020202020204" pitchFamily="34" charset="0"/>
              </a:rPr>
              <a:t>Look for a maximum-weight </a:t>
            </a:r>
            <a:r>
              <a:rPr lang="en-US" alt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chain</a:t>
            </a:r>
            <a:r>
              <a:rPr lang="en-US" altLang="en-US" sz="2600" dirty="0">
                <a:latin typeface="Arial" panose="020B0604020202020204" pitchFamily="34" charset="0"/>
              </a:rPr>
              <a:t> of substrings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Chain: a set of non-overlapping substrings               (as intervals)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32996490-C8FD-4579-B2C5-CC99476B4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Exon Chaining Problem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87E35EDB-1046-4333-A920-A0D6E0191C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343400"/>
            <a:ext cx="8153400" cy="133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Locate the beginning and end of each interval (</a:t>
            </a:r>
            <a:r>
              <a:rPr lang="en-US" altLang="en-US" sz="2800" i="1" dirty="0">
                <a:latin typeface="Arial" panose="020B0604020202020204" pitchFamily="34" charset="0"/>
              </a:rPr>
              <a:t>2n</a:t>
            </a:r>
            <a:r>
              <a:rPr lang="en-US" altLang="en-US" sz="2800" dirty="0">
                <a:latin typeface="Arial" panose="020B0604020202020204" pitchFamily="34" charset="0"/>
              </a:rPr>
              <a:t> points)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Find the “best” path</a:t>
            </a:r>
          </a:p>
        </p:txBody>
      </p:sp>
      <p:grpSp>
        <p:nvGrpSpPr>
          <p:cNvPr id="15364" name="Group 4" descr="An example of the text is provided in the figure.">
            <a:extLst>
              <a:ext uri="{FF2B5EF4-FFF2-40B4-BE49-F238E27FC236}">
                <a16:creationId xmlns:a16="http://schemas.microsoft.com/office/drawing/2014/main" xmlns="" id="{8F74A326-255C-43CB-8B7F-4B74DF40977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838200"/>
            <a:ext cx="8001000" cy="3249613"/>
            <a:chOff x="288" y="768"/>
            <a:chExt cx="4992" cy="2110"/>
          </a:xfrm>
        </p:grpSpPr>
        <p:sp>
          <p:nvSpPr>
            <p:cNvPr id="15377" name="Text Box 5">
              <a:extLst>
                <a:ext uri="{FF2B5EF4-FFF2-40B4-BE49-F238E27FC236}">
                  <a16:creationId xmlns:a16="http://schemas.microsoft.com/office/drawing/2014/main" xmlns="" id="{8D144FBC-9421-4DA8-BB41-8B52E6F78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968"/>
              <a:ext cx="2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3</a:t>
              </a:r>
            </a:p>
          </p:txBody>
        </p:sp>
        <p:sp>
          <p:nvSpPr>
            <p:cNvPr id="15378" name="Text Box 6">
              <a:extLst>
                <a:ext uri="{FF2B5EF4-FFF2-40B4-BE49-F238E27FC236}">
                  <a16:creationId xmlns:a16="http://schemas.microsoft.com/office/drawing/2014/main" xmlns="" id="{C45D39C8-E00A-454F-B143-BE1244FC1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76"/>
              <a:ext cx="2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4</a:t>
              </a:r>
            </a:p>
          </p:txBody>
        </p:sp>
        <p:sp>
          <p:nvSpPr>
            <p:cNvPr id="15379" name="Text Box 7">
              <a:extLst>
                <a:ext uri="{FF2B5EF4-FFF2-40B4-BE49-F238E27FC236}">
                  <a16:creationId xmlns:a16="http://schemas.microsoft.com/office/drawing/2014/main" xmlns="" id="{6A52BAD1-885A-4C5E-93D8-421536FA3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584"/>
              <a:ext cx="33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11</a:t>
              </a:r>
            </a:p>
          </p:txBody>
        </p:sp>
        <p:sp>
          <p:nvSpPr>
            <p:cNvPr id="15380" name="Text Box 8">
              <a:extLst>
                <a:ext uri="{FF2B5EF4-FFF2-40B4-BE49-F238E27FC236}">
                  <a16:creationId xmlns:a16="http://schemas.microsoft.com/office/drawing/2014/main" xmlns="" id="{89E58605-D03D-4C67-92A8-7C4375C5E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394"/>
              <a:ext cx="2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9</a:t>
              </a:r>
            </a:p>
          </p:txBody>
        </p:sp>
        <p:sp>
          <p:nvSpPr>
            <p:cNvPr id="15381" name="Text Box 9">
              <a:extLst>
                <a:ext uri="{FF2B5EF4-FFF2-40B4-BE49-F238E27FC236}">
                  <a16:creationId xmlns:a16="http://schemas.microsoft.com/office/drawing/2014/main" xmlns="" id="{2606C4F1-53C3-4A85-A741-6818303DF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" y="1201"/>
              <a:ext cx="38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15</a:t>
              </a:r>
            </a:p>
          </p:txBody>
        </p:sp>
        <p:sp>
          <p:nvSpPr>
            <p:cNvPr id="15382" name="Text Box 10">
              <a:extLst>
                <a:ext uri="{FF2B5EF4-FFF2-40B4-BE49-F238E27FC236}">
                  <a16:creationId xmlns:a16="http://schemas.microsoft.com/office/drawing/2014/main" xmlns="" id="{3DD25DCF-5529-435A-91DD-22E6D60F6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59"/>
              <a:ext cx="2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5</a:t>
              </a:r>
            </a:p>
          </p:txBody>
        </p:sp>
        <p:sp>
          <p:nvSpPr>
            <p:cNvPr id="15383" name="Text Box 11">
              <a:extLst>
                <a:ext uri="{FF2B5EF4-FFF2-40B4-BE49-F238E27FC236}">
                  <a16:creationId xmlns:a16="http://schemas.microsoft.com/office/drawing/2014/main" xmlns="" id="{4A0DFEDC-102A-4339-84E1-6C548FCD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768"/>
              <a:ext cx="2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5</a:t>
              </a:r>
            </a:p>
          </p:txBody>
        </p:sp>
        <p:grpSp>
          <p:nvGrpSpPr>
            <p:cNvPr id="15384" name="Group 12">
              <a:extLst>
                <a:ext uri="{FF2B5EF4-FFF2-40B4-BE49-F238E27FC236}">
                  <a16:creationId xmlns:a16="http://schemas.microsoft.com/office/drawing/2014/main" xmlns="" id="{9561C1A2-00D4-4AA3-B034-9073BE665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960"/>
              <a:ext cx="4992" cy="1918"/>
              <a:chOff x="288" y="960"/>
              <a:chExt cx="4992" cy="1918"/>
            </a:xfrm>
          </p:grpSpPr>
          <p:sp>
            <p:nvSpPr>
              <p:cNvPr id="15385" name="Line 13">
                <a:extLst>
                  <a:ext uri="{FF2B5EF4-FFF2-40B4-BE49-F238E27FC236}">
                    <a16:creationId xmlns:a16="http://schemas.microsoft.com/office/drawing/2014/main" xmlns="" id="{2F6A69ED-DD1C-42A6-9C2D-9454DD392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60"/>
                <a:ext cx="352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4">
                <a:extLst>
                  <a:ext uri="{FF2B5EF4-FFF2-40B4-BE49-F238E27FC236}">
                    <a16:creationId xmlns:a16="http://schemas.microsoft.com/office/drawing/2014/main" xmlns="" id="{E1DBF0BA-48A8-4375-BE77-836E08BF2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554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5">
                <a:extLst>
                  <a:ext uri="{FF2B5EF4-FFF2-40B4-BE49-F238E27FC236}">
                    <a16:creationId xmlns:a16="http://schemas.microsoft.com/office/drawing/2014/main" xmlns="" id="{951A1E9C-F171-48EB-955A-FC6D39767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141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16">
                <a:extLst>
                  <a:ext uri="{FF2B5EF4-FFF2-40B4-BE49-F238E27FC236}">
                    <a16:creationId xmlns:a16="http://schemas.microsoft.com/office/drawing/2014/main" xmlns="" id="{A5BBE473-42DC-4CE6-B3B0-BC27020CA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140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7">
                <a:extLst>
                  <a:ext uri="{FF2B5EF4-FFF2-40B4-BE49-F238E27FC236}">
                    <a16:creationId xmlns:a16="http://schemas.microsoft.com/office/drawing/2014/main" xmlns="" id="{751BB558-D81F-46AE-974F-31C9DD401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392"/>
                <a:ext cx="2496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18">
                <a:extLst>
                  <a:ext uri="{FF2B5EF4-FFF2-40B4-BE49-F238E27FC236}">
                    <a16:creationId xmlns:a16="http://schemas.microsoft.com/office/drawing/2014/main" xmlns="" id="{219C2481-026C-4B01-9C7E-BF8AC78CE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152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9">
                <a:extLst>
                  <a:ext uri="{FF2B5EF4-FFF2-40B4-BE49-F238E27FC236}">
                    <a16:creationId xmlns:a16="http://schemas.microsoft.com/office/drawing/2014/main" xmlns="" id="{7F42E3F9-6084-4D31-A79F-4A48084B5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96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92" name="Group 20">
                <a:extLst>
                  <a:ext uri="{FF2B5EF4-FFF2-40B4-BE49-F238E27FC236}">
                    <a16:creationId xmlns:a16="http://schemas.microsoft.com/office/drawing/2014/main" xmlns="" id="{874AE174-75BE-411D-B58B-5C386CEA0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52"/>
                <a:ext cx="4992" cy="526"/>
                <a:chOff x="288" y="2352"/>
                <a:chExt cx="4992" cy="526"/>
              </a:xfrm>
            </p:grpSpPr>
            <p:grpSp>
              <p:nvGrpSpPr>
                <p:cNvPr id="15393" name="Group 21">
                  <a:extLst>
                    <a:ext uri="{FF2B5EF4-FFF2-40B4-BE49-F238E27FC236}">
                      <a16:creationId xmlns:a16="http://schemas.microsoft.com/office/drawing/2014/main" xmlns="" id="{D8F01871-B22E-4DBC-B1E0-2CA267948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" y="2352"/>
                  <a:ext cx="4752" cy="288"/>
                  <a:chOff x="384" y="2352"/>
                  <a:chExt cx="4752" cy="288"/>
                </a:xfrm>
              </p:grpSpPr>
              <p:sp>
                <p:nvSpPr>
                  <p:cNvPr id="15408" name="Line 22">
                    <a:extLst>
                      <a:ext uri="{FF2B5EF4-FFF2-40B4-BE49-F238E27FC236}">
                        <a16:creationId xmlns:a16="http://schemas.microsoft.com/office/drawing/2014/main" xmlns="" id="{10184776-F4BA-4754-ACEC-C920A5AA02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4" y="2352"/>
                    <a:ext cx="0" cy="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409" name="Group 23">
                    <a:extLst>
                      <a:ext uri="{FF2B5EF4-FFF2-40B4-BE49-F238E27FC236}">
                        <a16:creationId xmlns:a16="http://schemas.microsoft.com/office/drawing/2014/main" xmlns="" id="{D131DABF-2502-4127-B4BD-C4061B3E77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4" y="2352"/>
                    <a:ext cx="4752" cy="288"/>
                    <a:chOff x="480" y="2304"/>
                    <a:chExt cx="4752" cy="288"/>
                  </a:xfrm>
                </p:grpSpPr>
                <p:sp>
                  <p:nvSpPr>
                    <p:cNvPr id="15410" name="Line 24">
                      <a:extLst>
                        <a:ext uri="{FF2B5EF4-FFF2-40B4-BE49-F238E27FC236}">
                          <a16:creationId xmlns:a16="http://schemas.microsoft.com/office/drawing/2014/main" xmlns="" id="{1C738EE7-6A01-468A-8FAB-A6C5FFD23E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304"/>
                      <a:ext cx="475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1" name="Line 25">
                      <a:extLst>
                        <a:ext uri="{FF2B5EF4-FFF2-40B4-BE49-F238E27FC236}">
                          <a16:creationId xmlns:a16="http://schemas.microsoft.com/office/drawing/2014/main" xmlns="" id="{AE818AF1-3E02-485F-A23C-D29E5FF23B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2" name="Line 26">
                      <a:extLst>
                        <a:ext uri="{FF2B5EF4-FFF2-40B4-BE49-F238E27FC236}">
                          <a16:creationId xmlns:a16="http://schemas.microsoft.com/office/drawing/2014/main" xmlns="" id="{BB9D50EC-C152-43C9-8924-C73DFF46D7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2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3" name="Line 27">
                      <a:extLst>
                        <a:ext uri="{FF2B5EF4-FFF2-40B4-BE49-F238E27FC236}">
                          <a16:creationId xmlns:a16="http://schemas.microsoft.com/office/drawing/2014/main" xmlns="" id="{F0CB4A70-DDB6-4592-BB54-FDA69B3DE1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16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4" name="Line 28">
                      <a:extLst>
                        <a:ext uri="{FF2B5EF4-FFF2-40B4-BE49-F238E27FC236}">
                          <a16:creationId xmlns:a16="http://schemas.microsoft.com/office/drawing/2014/main" xmlns="" id="{9329FAFA-1DEB-4779-A915-3DCB252A08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56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5" name="Line 29">
                      <a:extLst>
                        <a:ext uri="{FF2B5EF4-FFF2-40B4-BE49-F238E27FC236}">
                          <a16:creationId xmlns:a16="http://schemas.microsoft.com/office/drawing/2014/main" xmlns="" id="{52556C28-21F8-49F5-A2CE-C60CE84E21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0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6" name="Line 30">
                      <a:extLst>
                        <a:ext uri="{FF2B5EF4-FFF2-40B4-BE49-F238E27FC236}">
                          <a16:creationId xmlns:a16="http://schemas.microsoft.com/office/drawing/2014/main" xmlns="" id="{7E3CDCF7-BBA3-4908-B440-76EE95F9E3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76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7" name="Line 31">
                      <a:extLst>
                        <a:ext uri="{FF2B5EF4-FFF2-40B4-BE49-F238E27FC236}">
                          <a16:creationId xmlns:a16="http://schemas.microsoft.com/office/drawing/2014/main" xmlns="" id="{0032574C-13E5-4F79-BBB8-C4CE00B9FF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6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8" name="Line 32">
                      <a:extLst>
                        <a:ext uri="{FF2B5EF4-FFF2-40B4-BE49-F238E27FC236}">
                          <a16:creationId xmlns:a16="http://schemas.microsoft.com/office/drawing/2014/main" xmlns="" id="{FBF6F940-B276-4CFA-9B9B-A0452C93C5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0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9" name="Line 33">
                      <a:extLst>
                        <a:ext uri="{FF2B5EF4-FFF2-40B4-BE49-F238E27FC236}">
                          <a16:creationId xmlns:a16="http://schemas.microsoft.com/office/drawing/2014/main" xmlns="" id="{348FA770-FDF6-4A7C-8F41-DF64B7596B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0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0" name="Line 34">
                      <a:extLst>
                        <a:ext uri="{FF2B5EF4-FFF2-40B4-BE49-F238E27FC236}">
                          <a16:creationId xmlns:a16="http://schemas.microsoft.com/office/drawing/2014/main" xmlns="" id="{84EA48AD-41BD-471D-8DBB-6EDE46C5B4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72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1" name="Line 35">
                      <a:extLst>
                        <a:ext uri="{FF2B5EF4-FFF2-40B4-BE49-F238E27FC236}">
                          <a16:creationId xmlns:a16="http://schemas.microsoft.com/office/drawing/2014/main" xmlns="" id="{4C4C3189-982B-4C10-A98B-1F7633ACD2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64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2" name="Line 36">
                      <a:extLst>
                        <a:ext uri="{FF2B5EF4-FFF2-40B4-BE49-F238E27FC236}">
                          <a16:creationId xmlns:a16="http://schemas.microsoft.com/office/drawing/2014/main" xmlns="" id="{18596ED4-D3DD-41E6-9A2E-E13DCD5C8D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96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3" name="Line 37">
                      <a:extLst>
                        <a:ext uri="{FF2B5EF4-FFF2-40B4-BE49-F238E27FC236}">
                          <a16:creationId xmlns:a16="http://schemas.microsoft.com/office/drawing/2014/main" xmlns="" id="{FF0477C8-253C-463D-81E6-AAD97684DE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2" y="2304"/>
                      <a:ext cx="0" cy="28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5394" name="Text Box 38">
                  <a:extLst>
                    <a:ext uri="{FF2B5EF4-FFF2-40B4-BE49-F238E27FC236}">
                      <a16:creationId xmlns:a16="http://schemas.microsoft.com/office/drawing/2014/main" xmlns="" id="{B6F27B43-B9A0-4054-A39A-3A9B7AA99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640"/>
                  <a:ext cx="24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0</a:t>
                  </a:r>
                </a:p>
              </p:txBody>
            </p:sp>
            <p:sp>
              <p:nvSpPr>
                <p:cNvPr id="15395" name="Text Box 39">
                  <a:extLst>
                    <a:ext uri="{FF2B5EF4-FFF2-40B4-BE49-F238E27FC236}">
                      <a16:creationId xmlns:a16="http://schemas.microsoft.com/office/drawing/2014/main" xmlns="" id="{E7216A64-BEC2-41B6-BD41-D59D4CA32F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9" y="2640"/>
                  <a:ext cx="24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2</a:t>
                  </a:r>
                </a:p>
              </p:txBody>
            </p:sp>
            <p:sp>
              <p:nvSpPr>
                <p:cNvPr id="15396" name="Text Box 40">
                  <a:extLst>
                    <a:ext uri="{FF2B5EF4-FFF2-40B4-BE49-F238E27FC236}">
                      <a16:creationId xmlns:a16="http://schemas.microsoft.com/office/drawing/2014/main" xmlns="" id="{414E5521-A204-4AF8-B1FA-128F4C5F4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" y="2640"/>
                  <a:ext cx="242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3</a:t>
                  </a:r>
                </a:p>
              </p:txBody>
            </p:sp>
            <p:sp>
              <p:nvSpPr>
                <p:cNvPr id="15397" name="Text Box 41">
                  <a:extLst>
                    <a:ext uri="{FF2B5EF4-FFF2-40B4-BE49-F238E27FC236}">
                      <a16:creationId xmlns:a16="http://schemas.microsoft.com/office/drawing/2014/main" xmlns="" id="{C9A4D13B-8E2B-42B3-99AC-6A80732300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4" y="2640"/>
                  <a:ext cx="239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5</a:t>
                  </a:r>
                </a:p>
              </p:txBody>
            </p:sp>
            <p:sp>
              <p:nvSpPr>
                <p:cNvPr id="15398" name="Text Box 42">
                  <a:extLst>
                    <a:ext uri="{FF2B5EF4-FFF2-40B4-BE49-F238E27FC236}">
                      <a16:creationId xmlns:a16="http://schemas.microsoft.com/office/drawing/2014/main" xmlns="" id="{FE4189A0-F6E9-4888-9F3E-4314BC351F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8" y="2640"/>
                  <a:ext cx="238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6</a:t>
                  </a:r>
                </a:p>
              </p:txBody>
            </p:sp>
            <p:sp>
              <p:nvSpPr>
                <p:cNvPr id="15399" name="Text Box 43">
                  <a:extLst>
                    <a:ext uri="{FF2B5EF4-FFF2-40B4-BE49-F238E27FC236}">
                      <a16:creationId xmlns:a16="http://schemas.microsoft.com/office/drawing/2014/main" xmlns="" id="{16D3FD43-EFCA-493F-A931-F42718BA90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2640"/>
                  <a:ext cx="33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11</a:t>
                  </a:r>
                </a:p>
              </p:txBody>
            </p:sp>
            <p:sp>
              <p:nvSpPr>
                <p:cNvPr id="15400" name="Text Box 44">
                  <a:extLst>
                    <a:ext uri="{FF2B5EF4-FFF2-40B4-BE49-F238E27FC236}">
                      <a16:creationId xmlns:a16="http://schemas.microsoft.com/office/drawing/2014/main" xmlns="" id="{FBAE4C8B-A4C8-4C13-A03B-CD465D29E0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6" y="2640"/>
                  <a:ext cx="286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13</a:t>
                  </a:r>
                </a:p>
              </p:txBody>
            </p:sp>
            <p:sp>
              <p:nvSpPr>
                <p:cNvPr id="15401" name="Text Box 45">
                  <a:extLst>
                    <a:ext uri="{FF2B5EF4-FFF2-40B4-BE49-F238E27FC236}">
                      <a16:creationId xmlns:a16="http://schemas.microsoft.com/office/drawing/2014/main" xmlns="" id="{9C2B88EF-EE92-4754-B22C-446429E561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2640"/>
                  <a:ext cx="33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16</a:t>
                  </a:r>
                </a:p>
              </p:txBody>
            </p:sp>
            <p:sp>
              <p:nvSpPr>
                <p:cNvPr id="15402" name="Text Box 46">
                  <a:extLst>
                    <a:ext uri="{FF2B5EF4-FFF2-40B4-BE49-F238E27FC236}">
                      <a16:creationId xmlns:a16="http://schemas.microsoft.com/office/drawing/2014/main" xmlns="" id="{371CA944-49B8-4943-8945-BDA46012B6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0" y="2640"/>
                  <a:ext cx="337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20</a:t>
                  </a:r>
                </a:p>
              </p:txBody>
            </p:sp>
            <p:sp>
              <p:nvSpPr>
                <p:cNvPr id="15403" name="Text Box 47">
                  <a:extLst>
                    <a:ext uri="{FF2B5EF4-FFF2-40B4-BE49-F238E27FC236}">
                      <a16:creationId xmlns:a16="http://schemas.microsoft.com/office/drawing/2014/main" xmlns="" id="{88150FC3-7F99-412E-93A2-C06A84900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640"/>
                  <a:ext cx="2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25</a:t>
                  </a:r>
                </a:p>
              </p:txBody>
            </p:sp>
            <p:sp>
              <p:nvSpPr>
                <p:cNvPr id="15404" name="Text Box 48">
                  <a:extLst>
                    <a:ext uri="{FF2B5EF4-FFF2-40B4-BE49-F238E27FC236}">
                      <a16:creationId xmlns:a16="http://schemas.microsoft.com/office/drawing/2014/main" xmlns="" id="{9220948A-FA61-4729-8323-9996624261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2640"/>
                  <a:ext cx="2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27</a:t>
                  </a:r>
                </a:p>
              </p:txBody>
            </p:sp>
            <p:sp>
              <p:nvSpPr>
                <p:cNvPr id="15405" name="Text Box 49">
                  <a:extLst>
                    <a:ext uri="{FF2B5EF4-FFF2-40B4-BE49-F238E27FC236}">
                      <a16:creationId xmlns:a16="http://schemas.microsoft.com/office/drawing/2014/main" xmlns="" id="{0A6E5108-5AD7-4F1D-95F8-DF18C1BAD4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2" y="2640"/>
                  <a:ext cx="288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28</a:t>
                  </a:r>
                </a:p>
              </p:txBody>
            </p:sp>
            <p:sp>
              <p:nvSpPr>
                <p:cNvPr id="15406" name="Text Box 50">
                  <a:extLst>
                    <a:ext uri="{FF2B5EF4-FFF2-40B4-BE49-F238E27FC236}">
                      <a16:creationId xmlns:a16="http://schemas.microsoft.com/office/drawing/2014/main" xmlns="" id="{F5585717-3522-4880-952B-3FF6C00639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56" y="2640"/>
                  <a:ext cx="2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30</a:t>
                  </a:r>
                </a:p>
              </p:txBody>
            </p:sp>
            <p:sp>
              <p:nvSpPr>
                <p:cNvPr id="15407" name="Text Box 51">
                  <a:extLst>
                    <a:ext uri="{FF2B5EF4-FFF2-40B4-BE49-F238E27FC236}">
                      <a16:creationId xmlns:a16="http://schemas.microsoft.com/office/drawing/2014/main" xmlns="" id="{CD77F511-A1F1-4BE2-B88C-D1D5B57EAC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0" y="2640"/>
                  <a:ext cx="29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/>
                    <a:t>32</a:t>
                  </a:r>
                </a:p>
              </p:txBody>
            </p:sp>
          </p:grpSp>
        </p:grpSp>
      </p:grpSp>
      <p:grpSp>
        <p:nvGrpSpPr>
          <p:cNvPr id="9268" name="Group 52" descr="An example of the text is provided in the figure.">
            <a:extLst>
              <a:ext uri="{FF2B5EF4-FFF2-40B4-BE49-F238E27FC236}">
                <a16:creationId xmlns:a16="http://schemas.microsoft.com/office/drawing/2014/main" xmlns="" id="{61AAE5A6-8C74-4055-B8AE-2EF6AE0C0B60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295400"/>
            <a:ext cx="5715000" cy="1524000"/>
            <a:chOff x="864" y="1008"/>
            <a:chExt cx="3600" cy="960"/>
          </a:xfrm>
        </p:grpSpPr>
        <p:sp>
          <p:nvSpPr>
            <p:cNvPr id="15372" name="Oval 53">
              <a:extLst>
                <a:ext uri="{FF2B5EF4-FFF2-40B4-BE49-F238E27FC236}">
                  <a16:creationId xmlns:a16="http://schemas.microsoft.com/office/drawing/2014/main" xmlns="" id="{84B65C8B-300C-4673-8202-8BCC2BAE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008"/>
              <a:ext cx="144" cy="14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3" name="Line 54">
              <a:extLst>
                <a:ext uri="{FF2B5EF4-FFF2-40B4-BE49-F238E27FC236}">
                  <a16:creationId xmlns:a16="http://schemas.microsoft.com/office/drawing/2014/main" xmlns="" id="{B92D6683-93AA-4D04-89B7-1495B3E74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104"/>
              <a:ext cx="2064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5">
              <a:extLst>
                <a:ext uri="{FF2B5EF4-FFF2-40B4-BE49-F238E27FC236}">
                  <a16:creationId xmlns:a16="http://schemas.microsoft.com/office/drawing/2014/main" xmlns="" id="{8EE1FFC8-E300-4B2D-B95B-DBECC0038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488"/>
              <a:ext cx="1440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Oval 56">
              <a:extLst>
                <a:ext uri="{FF2B5EF4-FFF2-40B4-BE49-F238E27FC236}">
                  <a16:creationId xmlns:a16="http://schemas.microsoft.com/office/drawing/2014/main" xmlns="" id="{D0329E52-075C-4991-9A5C-59A614B56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824"/>
              <a:ext cx="144" cy="14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6" name="Oval 57">
              <a:extLst>
                <a:ext uri="{FF2B5EF4-FFF2-40B4-BE49-F238E27FC236}">
                  <a16:creationId xmlns:a16="http://schemas.microsoft.com/office/drawing/2014/main" xmlns="" id="{F18E8178-74A3-41B6-A886-23FF795AC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440"/>
              <a:ext cx="144" cy="144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74" name="Group 58" descr="An example of the text is provided in the figure.">
            <a:extLst>
              <a:ext uri="{FF2B5EF4-FFF2-40B4-BE49-F238E27FC236}">
                <a16:creationId xmlns:a16="http://schemas.microsoft.com/office/drawing/2014/main" xmlns="" id="{A7543FEC-6214-4CAC-9D6A-AC250DA5829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990600"/>
            <a:ext cx="7010400" cy="2133600"/>
            <a:chOff x="480" y="816"/>
            <a:chExt cx="4416" cy="1344"/>
          </a:xfrm>
        </p:grpSpPr>
        <p:sp>
          <p:nvSpPr>
            <p:cNvPr id="15367" name="Oval 59">
              <a:extLst>
                <a:ext uri="{FF2B5EF4-FFF2-40B4-BE49-F238E27FC236}">
                  <a16:creationId xmlns:a16="http://schemas.microsoft.com/office/drawing/2014/main" xmlns="" id="{1B1ACDAF-2403-4A32-B4D8-5FAA455E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8" name="Oval 60">
              <a:extLst>
                <a:ext uri="{FF2B5EF4-FFF2-40B4-BE49-F238E27FC236}">
                  <a16:creationId xmlns:a16="http://schemas.microsoft.com/office/drawing/2014/main" xmlns="" id="{20F8223A-372E-4586-B6DD-1D2EF710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63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9" name="Oval 61">
              <a:extLst>
                <a:ext uri="{FF2B5EF4-FFF2-40B4-BE49-F238E27FC236}">
                  <a16:creationId xmlns:a16="http://schemas.microsoft.com/office/drawing/2014/main" xmlns="" id="{65E9E3B9-3B12-4966-B944-79229E6D4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70" name="Line 62">
              <a:extLst>
                <a:ext uri="{FF2B5EF4-FFF2-40B4-BE49-F238E27FC236}">
                  <a16:creationId xmlns:a16="http://schemas.microsoft.com/office/drawing/2014/main" xmlns="" id="{7ADAF0CC-6839-4CC1-8130-1D987E553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1680"/>
              <a:ext cx="1056" cy="38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63">
              <a:extLst>
                <a:ext uri="{FF2B5EF4-FFF2-40B4-BE49-F238E27FC236}">
                  <a16:creationId xmlns:a16="http://schemas.microsoft.com/office/drawing/2014/main" xmlns="" id="{CE7ECDA8-6455-4D87-8FD0-76E667040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912"/>
              <a:ext cx="3216" cy="7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47B1AEAF-0797-4088-84EC-3AB0BF0C6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latin typeface="Arial Unicode MS" pitchFamily="34" charset="-128"/>
              </a:rPr>
              <a:t>Exon Chaining Problem: Formulation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41F65571-C1E1-43B9-9445-78B390EED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Exon Chaining Problem: </a:t>
            </a:r>
            <a:r>
              <a:rPr lang="en-US" altLang="en-US" dirty="0">
                <a:latin typeface="Arial" panose="020B0604020202020204" pitchFamily="34" charset="0"/>
              </a:rPr>
              <a:t>Given a set of putative exons, find a maximum-weight subset of non-overlapping putative exons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Input</a:t>
            </a:r>
            <a:r>
              <a:rPr lang="en-US" altLang="en-US" dirty="0">
                <a:latin typeface="Arial" panose="020B0604020202020204" pitchFamily="34" charset="0"/>
              </a:rPr>
              <a:t>: a set of weighted intervals (putative exons)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Output</a:t>
            </a:r>
            <a:r>
              <a:rPr lang="en-US" altLang="en-US" dirty="0">
                <a:latin typeface="Arial" panose="020B0604020202020204" pitchFamily="34" charset="0"/>
              </a:rPr>
              <a:t>: A maximum-weight chain of intervals from this set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2E88BC58-9E11-4544-8625-92C3EAD2A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latin typeface="Arial Unicode MS" pitchFamily="34" charset="-128"/>
              </a:rPr>
              <a:t>Exon Chaining Problem: Formulation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F47031C0-1748-4F4C-9B5D-33C58CE58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Exon Chaining Problem: </a:t>
            </a:r>
            <a:r>
              <a:rPr lang="en-US" altLang="en-US" dirty="0">
                <a:latin typeface="Arial" panose="020B0604020202020204" pitchFamily="34" charset="0"/>
              </a:rPr>
              <a:t>Given a set of putative exons, find a maximum-weight subset of non-overlapping putative exons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Input</a:t>
            </a:r>
            <a:r>
              <a:rPr lang="en-US" altLang="en-US" dirty="0">
                <a:latin typeface="Arial" panose="020B0604020202020204" pitchFamily="34" charset="0"/>
              </a:rPr>
              <a:t>: a set of weighted intervals (putative exons)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Output</a:t>
            </a:r>
            <a:r>
              <a:rPr lang="en-US" altLang="en-US" dirty="0">
                <a:latin typeface="Arial" panose="020B0604020202020204" pitchFamily="34" charset="0"/>
              </a:rPr>
              <a:t>: A maximum-weight chain of intervals from this set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xmlns="" id="{EB980357-C88F-4FF5-A35D-05EF1F32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Would a greedy algorithm solve this problem?</a:t>
            </a:r>
            <a:r>
              <a:rPr lang="en-US" altLang="en-US" b="1" i="1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EDE8A606-9FEB-4EB9-91D8-ABF30D0F6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10600" cy="808038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Exon Chaining Problem: Graph Representation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EE9BD24D-DB52-458F-8E84-BA135B1024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88392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This problem corresponds to the longest path problem in a DAG and can be solved by dynamic programming in O(</a:t>
            </a:r>
            <a:r>
              <a:rPr lang="en-US" altLang="en-US" i="1" dirty="0">
                <a:latin typeface="Arial" panose="020B0604020202020204" pitchFamily="34" charset="0"/>
              </a:rPr>
              <a:t>n</a:t>
            </a:r>
            <a:r>
              <a:rPr lang="en-US" altLang="en-US" dirty="0">
                <a:latin typeface="Arial" panose="020B0604020202020204" pitchFamily="34" charset="0"/>
              </a:rPr>
              <a:t>) time, given the graph.</a:t>
            </a:r>
          </a:p>
        </p:txBody>
      </p:sp>
      <p:graphicFrame>
        <p:nvGraphicFramePr>
          <p:cNvPr id="18436" name="Object 4" descr="An example of the text is provided in the figure.">
            <a:extLst>
              <a:ext uri="{FF2B5EF4-FFF2-40B4-BE49-F238E27FC236}">
                <a16:creationId xmlns:a16="http://schemas.microsoft.com/office/drawing/2014/main" xmlns="" id="{C87DA0CD-9E94-46D1-8733-9B51F4D0B01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922431"/>
              </p:ext>
            </p:extLst>
          </p:nvPr>
        </p:nvGraphicFramePr>
        <p:xfrm>
          <a:off x="838200" y="1447800"/>
          <a:ext cx="7315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Bitmap Image" r:id="rId3" imgW="6687483" imgH="3191320" progId="Paint.Picture">
                  <p:embed/>
                </p:oleObj>
              </mc:Choice>
              <mc:Fallback>
                <p:oleObj name="Bitmap Image" r:id="rId3" imgW="6687483" imgH="319132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315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8525DB93-11D2-4D92-9920-3C1A09BB9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Exon Chaining Algorithm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191C9F64-2680-41BC-B9DD-EF31A06C3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14972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200" u="sng" dirty="0" err="1">
                <a:latin typeface="Lucida Sans Unicode" panose="020B0602030504020204" pitchFamily="34" charset="0"/>
              </a:rPr>
              <a:t>ExonChaining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 (</a:t>
            </a:r>
            <a:r>
              <a:rPr lang="en-US" altLang="en-US" sz="2200" i="1" u="sng" dirty="0">
                <a:latin typeface="Lucida Sans Unicode" panose="020B0602030504020204" pitchFamily="34" charset="0"/>
              </a:rPr>
              <a:t>G, n</a:t>
            </a:r>
            <a:r>
              <a:rPr lang="en-US" altLang="en-US" sz="2200" u="sng" dirty="0">
                <a:latin typeface="Lucida Sans Unicode" panose="020B0602030504020204" pitchFamily="34" charset="0"/>
              </a:rPr>
              <a:t>)</a:t>
            </a:r>
            <a:r>
              <a:rPr lang="en-US" altLang="en-US" sz="2200" dirty="0">
                <a:latin typeface="Lucida Sans Unicode" panose="020B0602030504020204" pitchFamily="34" charset="0"/>
              </a:rPr>
              <a:t> //Graph, number of intervals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b="1" dirty="0">
                <a:latin typeface="Lucida Sans Unicode" panose="020B0602030504020204" pitchFamily="34" charset="0"/>
              </a:rPr>
              <a:t>for</a:t>
            </a:r>
            <a:r>
              <a:rPr lang="en-US" altLang="en-US" sz="2200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dirty="0">
                <a:latin typeface="Lucida Sans Unicode" panose="020B0602030504020204" pitchFamily="34" charset="0"/>
              </a:rPr>
              <a:t>to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2n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s</a:t>
            </a:r>
            <a:r>
              <a:rPr lang="en-US" altLang="en-US" sz="2200" i="1" baseline="-25000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0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b="1" dirty="0">
                <a:latin typeface="Lucida Sans Unicode" panose="020B0602030504020204" pitchFamily="34" charset="0"/>
              </a:rPr>
              <a:t>for</a:t>
            </a:r>
            <a:r>
              <a:rPr lang="en-US" altLang="en-US" sz="2200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1 </a:t>
            </a:r>
            <a:r>
              <a:rPr lang="en-US" altLang="en-US" sz="2200" dirty="0">
                <a:latin typeface="Lucida Sans Unicode" panose="020B0602030504020204" pitchFamily="34" charset="0"/>
              </a:rPr>
              <a:t>to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2n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</a:t>
            </a:r>
            <a:r>
              <a:rPr lang="en-US" altLang="en-US" sz="2200" b="1" dirty="0">
                <a:latin typeface="Lucida Sans Unicode" panose="020B0602030504020204" pitchFamily="34" charset="0"/>
              </a:rPr>
              <a:t>if</a:t>
            </a:r>
            <a:r>
              <a:rPr lang="en-US" altLang="en-US" sz="2200" dirty="0">
                <a:latin typeface="Lucida Sans Unicode" panose="020B0602030504020204" pitchFamily="34" charset="0"/>
              </a:rPr>
              <a:t> vertex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v</a:t>
            </a:r>
            <a:r>
              <a:rPr lang="en-US" altLang="en-US" sz="2200" i="1" baseline="-25000" dirty="0">
                <a:latin typeface="Lucida Sans Unicode" panose="020B0602030504020204" pitchFamily="34" charset="0"/>
              </a:rPr>
              <a:t>i</a:t>
            </a:r>
            <a:r>
              <a:rPr lang="en-US" altLang="en-US" sz="2200" dirty="0">
                <a:latin typeface="Lucida Sans Unicode" panose="020B0602030504020204" pitchFamily="34" charset="0"/>
              </a:rPr>
              <a:t>  in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G</a:t>
            </a:r>
            <a:r>
              <a:rPr lang="en-US" altLang="en-US" sz="2200" dirty="0">
                <a:latin typeface="Lucida Sans Unicode" panose="020B0602030504020204" pitchFamily="34" charset="0"/>
              </a:rPr>
              <a:t> corresponds to right end of interval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I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  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j</a:t>
            </a:r>
            <a:r>
              <a:rPr lang="en-US" altLang="en-US" sz="2200" dirty="0">
                <a:latin typeface="Lucida Sans Unicode" panose="020B0602030504020204" pitchFamily="34" charset="0"/>
              </a:rPr>
              <a:t> </a:t>
            </a:r>
            <a:r>
              <a:rPr lang="en-US" altLang="en-US" sz="2200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dirty="0">
                <a:latin typeface="Lucida Sans Unicode" panose="020B0602030504020204" pitchFamily="34" charset="0"/>
              </a:rPr>
              <a:t> index of vertex for left end of interval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I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 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w</a:t>
            </a:r>
            <a:r>
              <a:rPr lang="en-US" altLang="en-US" sz="2200" dirty="0">
                <a:latin typeface="Lucida Sans Unicode" panose="020B0602030504020204" pitchFamily="34" charset="0"/>
              </a:rPr>
              <a:t> </a:t>
            </a:r>
            <a:r>
              <a:rPr lang="en-US" altLang="en-US" sz="2200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dirty="0">
                <a:latin typeface="Lucida Sans Unicode" panose="020B0602030504020204" pitchFamily="34" charset="0"/>
              </a:rPr>
              <a:t> weight of the interval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I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  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s</a:t>
            </a:r>
            <a:r>
              <a:rPr lang="en-US" altLang="en-US" sz="2200" i="1" baseline="-25000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max {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s</a:t>
            </a:r>
            <a:r>
              <a:rPr lang="en-US" altLang="en-US" sz="2200" i="1" baseline="-25000" dirty="0" err="1">
                <a:latin typeface="Lucida Sans Unicode" panose="020B0602030504020204" pitchFamily="34" charset="0"/>
              </a:rPr>
              <a:t>j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+ w, s</a:t>
            </a:r>
            <a:r>
              <a:rPr lang="en-US" altLang="en-US" sz="2200" i="1" baseline="-25000" dirty="0">
                <a:latin typeface="Lucida Sans Unicode" panose="020B0602030504020204" pitchFamily="34" charset="0"/>
              </a:rPr>
              <a:t>i-1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}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b="1" dirty="0">
                <a:latin typeface="Lucida Sans Unicode" panose="020B0602030504020204" pitchFamily="34" charset="0"/>
              </a:rPr>
              <a:t>  else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dirty="0">
                <a:latin typeface="Lucida Sans Unicode" panose="020B0602030504020204" pitchFamily="34" charset="0"/>
              </a:rPr>
              <a:t>    </a:t>
            </a:r>
            <a:r>
              <a:rPr lang="en-US" altLang="en-US" sz="2200" i="1" dirty="0" err="1">
                <a:latin typeface="Lucida Sans Unicode" panose="020B0602030504020204" pitchFamily="34" charset="0"/>
              </a:rPr>
              <a:t>s</a:t>
            </a:r>
            <a:r>
              <a:rPr lang="en-US" altLang="en-US" sz="2200" i="1" baseline="-25000" dirty="0" err="1">
                <a:latin typeface="Lucida Sans Unicode" panose="020B0602030504020204" pitchFamily="34" charset="0"/>
              </a:rPr>
              <a:t>i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  <a:ea typeface="SimSun" panose="02010600030101010101" pitchFamily="2" charset="-122"/>
              </a:rPr>
              <a:t>←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 s</a:t>
            </a:r>
            <a:r>
              <a:rPr lang="en-US" altLang="en-US" sz="2200" i="1" baseline="-25000" dirty="0">
                <a:latin typeface="Lucida Sans Unicode" panose="020B0602030504020204" pitchFamily="34" charset="0"/>
              </a:rPr>
              <a:t>i-1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r>
              <a:rPr lang="en-US" altLang="en-US" sz="2200" b="1" dirty="0">
                <a:latin typeface="Lucida Sans Unicode" panose="020B0602030504020204" pitchFamily="34" charset="0"/>
              </a:rPr>
              <a:t>return</a:t>
            </a:r>
            <a:r>
              <a:rPr lang="en-US" altLang="en-US" sz="2200" dirty="0">
                <a:latin typeface="Lucida Sans Unicode" panose="020B0602030504020204" pitchFamily="34" charset="0"/>
              </a:rPr>
              <a:t> </a:t>
            </a:r>
            <a:r>
              <a:rPr lang="en-US" altLang="en-US" sz="2200" i="1" dirty="0">
                <a:latin typeface="Lucida Sans Unicode" panose="020B0602030504020204" pitchFamily="34" charset="0"/>
              </a:rPr>
              <a:t>s</a:t>
            </a:r>
            <a:r>
              <a:rPr lang="en-US" altLang="en-US" sz="2200" i="1" baseline="-25000" dirty="0">
                <a:latin typeface="Lucida Sans Unicode" panose="020B0602030504020204" pitchFamily="34" charset="0"/>
              </a:rPr>
              <a:t>2n</a:t>
            </a:r>
          </a:p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AutoNum type="arabicPlain"/>
            </a:pPr>
            <a:endParaRPr lang="en-US" altLang="en-US" sz="2200" dirty="0">
              <a:latin typeface="Lucida Sans Unicode" panose="020B0602030504020204" pitchFamily="34" charset="0"/>
            </a:endParaRPr>
          </a:p>
          <a:p>
            <a:pPr marL="838200" lvl="1" indent="-493713" eaLnBrk="1" hangingPunct="1">
              <a:lnSpc>
                <a:spcPct val="80000"/>
              </a:lnSpc>
              <a:buFont typeface="Wingdings" panose="05000000000000000000" pitchFamily="2" charset="2"/>
              <a:buAutoNum type="arabicPlain"/>
            </a:pPr>
            <a:endParaRPr lang="en-US" altLang="en-US" sz="1800" dirty="0">
              <a:latin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57728229-0326-4795-8563-1DE50A1E7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Exon Chaining: Deficiencies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36DEFB25-BB37-4F33-A5B9-9B008B98A4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470275"/>
            <a:ext cx="8458200" cy="2092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Poor (weak) definition of the putative exon endpoints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Optimal chain of intervals may not correspond to any valid alignment</a:t>
            </a:r>
            <a:endParaRPr lang="en-US" altLang="en-US" sz="2000" b="1" dirty="0"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First interval may correspond to a suffix, whereas second interval may correspond to a prefix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Combination of such intervals is not a valid alignment</a:t>
            </a:r>
          </a:p>
        </p:txBody>
      </p:sp>
      <p:graphicFrame>
        <p:nvGraphicFramePr>
          <p:cNvPr id="20484" name="Object 4" descr="An example of the text is provided in the figure.">
            <a:extLst>
              <a:ext uri="{FF2B5EF4-FFF2-40B4-BE49-F238E27FC236}">
                <a16:creationId xmlns:a16="http://schemas.microsoft.com/office/drawing/2014/main" xmlns="" id="{1C30B40A-5DE2-44BC-9632-7109F611479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1095604"/>
              </p:ext>
            </p:extLst>
          </p:nvPr>
        </p:nvGraphicFramePr>
        <p:xfrm>
          <a:off x="762000" y="1219200"/>
          <a:ext cx="7162800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Bitmap Image" r:id="rId3" imgW="5525271" imgH="1752381" progId="Paint.Picture">
                  <p:embed/>
                </p:oleObj>
              </mc:Choice>
              <mc:Fallback>
                <p:oleObj name="Bitmap Image" r:id="rId3" imgW="5525271" imgH="17523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162800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EB751082-1592-49E2-A537-3CC200EE6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Infeasible Chains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C84DF055-21A1-4D46-962A-75424416B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763000" cy="908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Red local similarities form two non-overlapping  intervals but do not form a valid global alignment </a:t>
            </a:r>
          </a:p>
        </p:txBody>
      </p:sp>
      <p:grpSp>
        <p:nvGrpSpPr>
          <p:cNvPr id="21508" name="Group 4" descr="An example of the text is provided in the figure.">
            <a:extLst>
              <a:ext uri="{FF2B5EF4-FFF2-40B4-BE49-F238E27FC236}">
                <a16:creationId xmlns:a16="http://schemas.microsoft.com/office/drawing/2014/main" xmlns="" id="{440C11D1-7CA9-4381-BE1B-31F55858D14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438400"/>
            <a:ext cx="5867400" cy="3352800"/>
            <a:chOff x="864" y="1536"/>
            <a:chExt cx="3696" cy="2112"/>
          </a:xfrm>
        </p:grpSpPr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xmlns="" id="{3A0E499F-5E0D-4114-9CC2-36A9A70E8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536"/>
              <a:ext cx="3696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xmlns="" id="{0D98CB57-2CE4-49B0-AC95-DEBFAFEE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84"/>
              <a:ext cx="3104" cy="16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Text Box 7">
              <a:extLst>
                <a:ext uri="{FF2B5EF4-FFF2-40B4-BE49-F238E27FC236}">
                  <a16:creationId xmlns:a16="http://schemas.microsoft.com/office/drawing/2014/main" xmlns="" id="{57F4A148-8202-4505-B776-AD122ADF9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" y="3346"/>
              <a:ext cx="1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Human Genome</a:t>
              </a:r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xmlns="" id="{9ED0EEC6-B011-4E72-AED3-F76DFFEC1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04" y="2451"/>
              <a:ext cx="1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Frog Genes (known)</a:t>
              </a:r>
            </a:p>
          </p:txBody>
        </p:sp>
        <p:grpSp>
          <p:nvGrpSpPr>
            <p:cNvPr id="21513" name="Group 9">
              <a:extLst>
                <a:ext uri="{FF2B5EF4-FFF2-40B4-BE49-F238E27FC236}">
                  <a16:creationId xmlns:a16="http://schemas.microsoft.com/office/drawing/2014/main" xmlns="" id="{37C8A251-89B2-437E-A66B-39E9CCE47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36"/>
              <a:ext cx="336" cy="336"/>
              <a:chOff x="1584" y="2784"/>
              <a:chExt cx="336" cy="336"/>
            </a:xfrm>
          </p:grpSpPr>
          <p:sp>
            <p:nvSpPr>
              <p:cNvPr id="21557" name="Line 10">
                <a:extLst>
                  <a:ext uri="{FF2B5EF4-FFF2-40B4-BE49-F238E27FC236}">
                    <a16:creationId xmlns:a16="http://schemas.microsoft.com/office/drawing/2014/main" xmlns="" id="{F4DC4BC5-7658-4D70-A60E-51BA024F6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Line 11">
                <a:extLst>
                  <a:ext uri="{FF2B5EF4-FFF2-40B4-BE49-F238E27FC236}">
                    <a16:creationId xmlns:a16="http://schemas.microsoft.com/office/drawing/2014/main" xmlns="" id="{4D711433-BE99-4DF3-9CFB-22788FA4D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Line 12">
                <a:extLst>
                  <a:ext uri="{FF2B5EF4-FFF2-40B4-BE49-F238E27FC236}">
                    <a16:creationId xmlns:a16="http://schemas.microsoft.com/office/drawing/2014/main" xmlns="" id="{2D63F882-A27A-409B-B3CD-0D3CC21E7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13">
                <a:extLst>
                  <a:ext uri="{FF2B5EF4-FFF2-40B4-BE49-F238E27FC236}">
                    <a16:creationId xmlns:a16="http://schemas.microsoft.com/office/drawing/2014/main" xmlns="" id="{A6170772-0DDB-41FC-B2F5-9605F23C7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4" name="Group 14">
              <a:extLst>
                <a:ext uri="{FF2B5EF4-FFF2-40B4-BE49-F238E27FC236}">
                  <a16:creationId xmlns:a16="http://schemas.microsoft.com/office/drawing/2014/main" xmlns="" id="{4389D233-B813-4553-A90F-A674CF3A3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448"/>
              <a:ext cx="336" cy="336"/>
              <a:chOff x="1584" y="2784"/>
              <a:chExt cx="336" cy="336"/>
            </a:xfrm>
          </p:grpSpPr>
          <p:sp>
            <p:nvSpPr>
              <p:cNvPr id="21553" name="Line 15">
                <a:extLst>
                  <a:ext uri="{FF2B5EF4-FFF2-40B4-BE49-F238E27FC236}">
                    <a16:creationId xmlns:a16="http://schemas.microsoft.com/office/drawing/2014/main" xmlns="" id="{10DAA95B-D20F-4787-A6BA-6A045247A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Line 16">
                <a:extLst>
                  <a:ext uri="{FF2B5EF4-FFF2-40B4-BE49-F238E27FC236}">
                    <a16:creationId xmlns:a16="http://schemas.microsoft.com/office/drawing/2014/main" xmlns="" id="{7853BD80-A8E6-4B3B-86A2-897AE0B3A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Line 17">
                <a:extLst>
                  <a:ext uri="{FF2B5EF4-FFF2-40B4-BE49-F238E27FC236}">
                    <a16:creationId xmlns:a16="http://schemas.microsoft.com/office/drawing/2014/main" xmlns="" id="{66B25DEE-E7D4-444D-A597-0C40F82F3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Line 18">
                <a:extLst>
                  <a:ext uri="{FF2B5EF4-FFF2-40B4-BE49-F238E27FC236}">
                    <a16:creationId xmlns:a16="http://schemas.microsoft.com/office/drawing/2014/main" xmlns="" id="{B5CF7AB5-BB62-4FF9-B82F-7B71A6F84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5" name="Group 19">
              <a:extLst>
                <a:ext uri="{FF2B5EF4-FFF2-40B4-BE49-F238E27FC236}">
                  <a16:creationId xmlns:a16="http://schemas.microsoft.com/office/drawing/2014/main" xmlns="" id="{25CB7264-57D6-40A5-A031-062EF2D99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2112"/>
              <a:ext cx="336" cy="336"/>
              <a:chOff x="1584" y="2784"/>
              <a:chExt cx="336" cy="336"/>
            </a:xfrm>
          </p:grpSpPr>
          <p:sp>
            <p:nvSpPr>
              <p:cNvPr id="21549" name="Line 20">
                <a:extLst>
                  <a:ext uri="{FF2B5EF4-FFF2-40B4-BE49-F238E27FC236}">
                    <a16:creationId xmlns:a16="http://schemas.microsoft.com/office/drawing/2014/main" xmlns="" id="{AAFBCB74-DAB8-4168-B805-2A849A30B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0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21">
                <a:extLst>
                  <a:ext uri="{FF2B5EF4-FFF2-40B4-BE49-F238E27FC236}">
                    <a16:creationId xmlns:a16="http://schemas.microsoft.com/office/drawing/2014/main" xmlns="" id="{79FD54D8-5065-4676-B53A-13E95CC55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22">
                <a:extLst>
                  <a:ext uri="{FF2B5EF4-FFF2-40B4-BE49-F238E27FC236}">
                    <a16:creationId xmlns:a16="http://schemas.microsoft.com/office/drawing/2014/main" xmlns="" id="{3B2C736F-2B2F-46C0-A7D9-B13907819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23">
                <a:extLst>
                  <a:ext uri="{FF2B5EF4-FFF2-40B4-BE49-F238E27FC236}">
                    <a16:creationId xmlns:a16="http://schemas.microsoft.com/office/drawing/2014/main" xmlns="" id="{6D56FC1F-26BC-4346-9F50-7EFC16992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6" name="Group 24">
              <a:extLst>
                <a:ext uri="{FF2B5EF4-FFF2-40B4-BE49-F238E27FC236}">
                  <a16:creationId xmlns:a16="http://schemas.microsoft.com/office/drawing/2014/main" xmlns="" id="{A8DD477D-E22E-4D3C-AE36-2781B9D2D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208"/>
              <a:ext cx="432" cy="288"/>
              <a:chOff x="2016" y="2400"/>
              <a:chExt cx="432" cy="288"/>
            </a:xfrm>
          </p:grpSpPr>
          <p:sp>
            <p:nvSpPr>
              <p:cNvPr id="21546" name="Line 25">
                <a:extLst>
                  <a:ext uri="{FF2B5EF4-FFF2-40B4-BE49-F238E27FC236}">
                    <a16:creationId xmlns:a16="http://schemas.microsoft.com/office/drawing/2014/main" xmlns="" id="{A62DE2A2-7D9C-40D3-9B42-42104A183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240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26">
                <a:extLst>
                  <a:ext uri="{FF2B5EF4-FFF2-40B4-BE49-F238E27FC236}">
                    <a16:creationId xmlns:a16="http://schemas.microsoft.com/office/drawing/2014/main" xmlns="" id="{CE2079D5-81C8-4D3E-ADF0-17C9DA5E9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54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Line 27">
                <a:extLst>
                  <a:ext uri="{FF2B5EF4-FFF2-40B4-BE49-F238E27FC236}">
                    <a16:creationId xmlns:a16="http://schemas.microsoft.com/office/drawing/2014/main" xmlns="" id="{BEECBE1D-83BE-4C06-945D-2FADF1A23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254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7" name="Group 28">
              <a:extLst>
                <a:ext uri="{FF2B5EF4-FFF2-40B4-BE49-F238E27FC236}">
                  <a16:creationId xmlns:a16="http://schemas.microsoft.com/office/drawing/2014/main" xmlns="" id="{1B97E0DB-2CCD-4992-9446-7D4E1B095358}"/>
                </a:ext>
              </a:extLst>
            </p:cNvPr>
            <p:cNvGrpSpPr>
              <a:grpSpLocks/>
            </p:cNvGrpSpPr>
            <p:nvPr/>
          </p:nvGrpSpPr>
          <p:grpSpPr bwMode="auto">
            <a:xfrm rot="-2632602">
              <a:off x="3408" y="1872"/>
              <a:ext cx="432" cy="144"/>
              <a:chOff x="1488" y="2160"/>
              <a:chExt cx="432" cy="144"/>
            </a:xfrm>
          </p:grpSpPr>
          <p:sp>
            <p:nvSpPr>
              <p:cNvPr id="21543" name="Line 29">
                <a:extLst>
                  <a:ext uri="{FF2B5EF4-FFF2-40B4-BE49-F238E27FC236}">
                    <a16:creationId xmlns:a16="http://schemas.microsoft.com/office/drawing/2014/main" xmlns="" id="{8B68CBDE-DC68-4663-B337-0D5D603C9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30">
                <a:extLst>
                  <a:ext uri="{FF2B5EF4-FFF2-40B4-BE49-F238E27FC236}">
                    <a16:creationId xmlns:a16="http://schemas.microsoft.com/office/drawing/2014/main" xmlns="" id="{2B7245EA-AA5F-4388-B056-3BCC78614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31">
                <a:extLst>
                  <a:ext uri="{FF2B5EF4-FFF2-40B4-BE49-F238E27FC236}">
                    <a16:creationId xmlns:a16="http://schemas.microsoft.com/office/drawing/2014/main" xmlns="" id="{C312055B-3B58-412A-8362-BB62AE882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8" name="Group 32">
              <a:extLst>
                <a:ext uri="{FF2B5EF4-FFF2-40B4-BE49-F238E27FC236}">
                  <a16:creationId xmlns:a16="http://schemas.microsoft.com/office/drawing/2014/main" xmlns="" id="{A2336D7C-3115-45CD-8874-C96EF5AC83D5}"/>
                </a:ext>
              </a:extLst>
            </p:cNvPr>
            <p:cNvGrpSpPr>
              <a:grpSpLocks/>
            </p:cNvGrpSpPr>
            <p:nvPr/>
          </p:nvGrpSpPr>
          <p:grpSpPr bwMode="auto">
            <a:xfrm rot="-2730727">
              <a:off x="3168" y="2688"/>
              <a:ext cx="432" cy="144"/>
              <a:chOff x="1488" y="2160"/>
              <a:chExt cx="432" cy="144"/>
            </a:xfrm>
          </p:grpSpPr>
          <p:sp>
            <p:nvSpPr>
              <p:cNvPr id="21540" name="Line 33">
                <a:extLst>
                  <a:ext uri="{FF2B5EF4-FFF2-40B4-BE49-F238E27FC236}">
                    <a16:creationId xmlns:a16="http://schemas.microsoft.com/office/drawing/2014/main" xmlns="" id="{B69CB4F0-EBD5-465E-8308-F784F695A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Line 34">
                <a:extLst>
                  <a:ext uri="{FF2B5EF4-FFF2-40B4-BE49-F238E27FC236}">
                    <a16:creationId xmlns:a16="http://schemas.microsoft.com/office/drawing/2014/main" xmlns="" id="{013F63B4-462C-40AB-A7EA-0E8F5550C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Line 35">
                <a:extLst>
                  <a:ext uri="{FF2B5EF4-FFF2-40B4-BE49-F238E27FC236}">
                    <a16:creationId xmlns:a16="http://schemas.microsoft.com/office/drawing/2014/main" xmlns="" id="{E395DC5D-5E3B-425C-AEDA-8E2529915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19" name="Group 36">
              <a:extLst>
                <a:ext uri="{FF2B5EF4-FFF2-40B4-BE49-F238E27FC236}">
                  <a16:creationId xmlns:a16="http://schemas.microsoft.com/office/drawing/2014/main" xmlns="" id="{7CF3AF5F-103D-4ABA-A7D1-306EAB462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920"/>
              <a:ext cx="288" cy="432"/>
              <a:chOff x="3072" y="1920"/>
              <a:chExt cx="288" cy="432"/>
            </a:xfrm>
          </p:grpSpPr>
          <p:sp>
            <p:nvSpPr>
              <p:cNvPr id="21537" name="Line 37">
                <a:extLst>
                  <a:ext uri="{FF2B5EF4-FFF2-40B4-BE49-F238E27FC236}">
                    <a16:creationId xmlns:a16="http://schemas.microsoft.com/office/drawing/2014/main" xmlns="" id="{6BD11D19-1682-4001-A4CC-46C7B9962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38">
                <a:extLst>
                  <a:ext uri="{FF2B5EF4-FFF2-40B4-BE49-F238E27FC236}">
                    <a16:creationId xmlns:a16="http://schemas.microsoft.com/office/drawing/2014/main" xmlns="" id="{DDACBDA8-D3CD-4927-B1B6-14CA9682B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Line 39">
                <a:extLst>
                  <a:ext uri="{FF2B5EF4-FFF2-40B4-BE49-F238E27FC236}">
                    <a16:creationId xmlns:a16="http://schemas.microsoft.com/office/drawing/2014/main" xmlns="" id="{B9AABDE8-F904-4AB7-8590-528B7BE52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0" name="Group 40">
              <a:extLst>
                <a:ext uri="{FF2B5EF4-FFF2-40B4-BE49-F238E27FC236}">
                  <a16:creationId xmlns:a16="http://schemas.microsoft.com/office/drawing/2014/main" xmlns="" id="{70DB2025-3C63-42EA-A03A-A60C1FCF3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1824"/>
              <a:ext cx="288" cy="432"/>
              <a:chOff x="3072" y="1920"/>
              <a:chExt cx="288" cy="432"/>
            </a:xfrm>
          </p:grpSpPr>
          <p:sp>
            <p:nvSpPr>
              <p:cNvPr id="21534" name="Line 41">
                <a:extLst>
                  <a:ext uri="{FF2B5EF4-FFF2-40B4-BE49-F238E27FC236}">
                    <a16:creationId xmlns:a16="http://schemas.microsoft.com/office/drawing/2014/main" xmlns="" id="{E61B731C-BA39-465B-91A1-747FCC562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42">
                <a:extLst>
                  <a:ext uri="{FF2B5EF4-FFF2-40B4-BE49-F238E27FC236}">
                    <a16:creationId xmlns:a16="http://schemas.microsoft.com/office/drawing/2014/main" xmlns="" id="{BDC23E38-439F-4C74-BAFD-955D06BDA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Line 43">
                <a:extLst>
                  <a:ext uri="{FF2B5EF4-FFF2-40B4-BE49-F238E27FC236}">
                    <a16:creationId xmlns:a16="http://schemas.microsoft.com/office/drawing/2014/main" xmlns="" id="{57D0ABE9-2B30-4F44-8807-57E26FF81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1" name="Group 44">
              <a:extLst>
                <a:ext uri="{FF2B5EF4-FFF2-40B4-BE49-F238E27FC236}">
                  <a16:creationId xmlns:a16="http://schemas.microsoft.com/office/drawing/2014/main" xmlns="" id="{605EB5AA-62E9-4AA3-AE80-3970F5BB1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496"/>
              <a:ext cx="288" cy="432"/>
              <a:chOff x="3072" y="1920"/>
              <a:chExt cx="288" cy="432"/>
            </a:xfrm>
          </p:grpSpPr>
          <p:sp>
            <p:nvSpPr>
              <p:cNvPr id="21531" name="Line 45">
                <a:extLst>
                  <a:ext uri="{FF2B5EF4-FFF2-40B4-BE49-F238E27FC236}">
                    <a16:creationId xmlns:a16="http://schemas.microsoft.com/office/drawing/2014/main" xmlns="" id="{CA41DD5F-25E4-4F49-96E5-39FC0ADFD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46">
                <a:extLst>
                  <a:ext uri="{FF2B5EF4-FFF2-40B4-BE49-F238E27FC236}">
                    <a16:creationId xmlns:a16="http://schemas.microsoft.com/office/drawing/2014/main" xmlns="" id="{38A34D51-F3C4-449C-A32B-8BC5B9955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47">
                <a:extLst>
                  <a:ext uri="{FF2B5EF4-FFF2-40B4-BE49-F238E27FC236}">
                    <a16:creationId xmlns:a16="http://schemas.microsoft.com/office/drawing/2014/main" xmlns="" id="{891E616B-2DDE-4584-8ED2-531B4766A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2" name="Group 48">
              <a:extLst>
                <a:ext uri="{FF2B5EF4-FFF2-40B4-BE49-F238E27FC236}">
                  <a16:creationId xmlns:a16="http://schemas.microsoft.com/office/drawing/2014/main" xmlns="" id="{6B4ED663-29F5-4133-ADDB-1CBD5BF1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592"/>
              <a:ext cx="288" cy="432"/>
              <a:chOff x="3072" y="1920"/>
              <a:chExt cx="288" cy="432"/>
            </a:xfrm>
          </p:grpSpPr>
          <p:sp>
            <p:nvSpPr>
              <p:cNvPr id="21528" name="Line 49">
                <a:extLst>
                  <a:ext uri="{FF2B5EF4-FFF2-40B4-BE49-F238E27FC236}">
                    <a16:creationId xmlns:a16="http://schemas.microsoft.com/office/drawing/2014/main" xmlns="" id="{EB16A43C-2788-4E23-9D7B-BDC5EDDB5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192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50">
                <a:extLst>
                  <a:ext uri="{FF2B5EF4-FFF2-40B4-BE49-F238E27FC236}">
                    <a16:creationId xmlns:a16="http://schemas.microsoft.com/office/drawing/2014/main" xmlns="" id="{47D92DBF-9324-4F22-96DF-9E2DAC8D6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2" y="2208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51">
                <a:extLst>
                  <a:ext uri="{FF2B5EF4-FFF2-40B4-BE49-F238E27FC236}">
                    <a16:creationId xmlns:a16="http://schemas.microsoft.com/office/drawing/2014/main" xmlns="" id="{534105BB-FEE8-4873-ACEF-C34234023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3" name="Group 52">
              <a:extLst>
                <a:ext uri="{FF2B5EF4-FFF2-40B4-BE49-F238E27FC236}">
                  <a16:creationId xmlns:a16="http://schemas.microsoft.com/office/drawing/2014/main" xmlns="" id="{45B1F823-D271-440F-B6F1-49D0F09EB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728"/>
              <a:ext cx="432" cy="432"/>
              <a:chOff x="1968" y="2064"/>
              <a:chExt cx="432" cy="432"/>
            </a:xfrm>
          </p:grpSpPr>
          <p:sp>
            <p:nvSpPr>
              <p:cNvPr id="21524" name="Line 53">
                <a:extLst>
                  <a:ext uri="{FF2B5EF4-FFF2-40B4-BE49-F238E27FC236}">
                    <a16:creationId xmlns:a16="http://schemas.microsoft.com/office/drawing/2014/main" xmlns="" id="{ABCFF50C-D1B5-4B84-9C71-F091DECDE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6" y="2064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54">
                <a:extLst>
                  <a:ext uri="{FF2B5EF4-FFF2-40B4-BE49-F238E27FC236}">
                    <a16:creationId xmlns:a16="http://schemas.microsoft.com/office/drawing/2014/main" xmlns="" id="{2F27DCD3-6801-4619-92BE-A8586C81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2352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Line 55">
                <a:extLst>
                  <a:ext uri="{FF2B5EF4-FFF2-40B4-BE49-F238E27FC236}">
                    <a16:creationId xmlns:a16="http://schemas.microsoft.com/office/drawing/2014/main" xmlns="" id="{AD69BA6B-168B-4CE5-B0C6-3EADACBC4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2" y="220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Line 56">
                <a:extLst>
                  <a:ext uri="{FF2B5EF4-FFF2-40B4-BE49-F238E27FC236}">
                    <a16:creationId xmlns:a16="http://schemas.microsoft.com/office/drawing/2014/main" xmlns="" id="{38051E78-118A-41EA-A5A3-4BB8ADD5A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68C3FFBC-71BA-4E87-A7D0-684CDEBFE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808038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Gene Prediction Analogy: Selecting Putative Exons</a:t>
            </a:r>
          </a:p>
        </p:txBody>
      </p:sp>
      <p:pic>
        <p:nvPicPr>
          <p:cNvPr id="22531" name="Picture 3" descr="An example of the text is provided in the figure.">
            <a:extLst>
              <a:ext uri="{FF2B5EF4-FFF2-40B4-BE49-F238E27FC236}">
                <a16:creationId xmlns:a16="http://schemas.microsoft.com/office/drawing/2014/main" xmlns="" id="{00FE97E3-A91A-4796-8CF8-986C00E25B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95400"/>
            <a:ext cx="2933700" cy="3733800"/>
          </a:xfrm>
          <a:noFill/>
        </p:spPr>
      </p:pic>
      <p:pic>
        <p:nvPicPr>
          <p:cNvPr id="22532" name="Picture 4" descr="An example of the text is provided in the figure.">
            <a:extLst>
              <a:ext uri="{FF2B5EF4-FFF2-40B4-BE49-F238E27FC236}">
                <a16:creationId xmlns:a16="http://schemas.microsoft.com/office/drawing/2014/main" xmlns="" id="{9F8CFCE0-E651-406F-A538-4F04B792C5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2673350" cy="3733800"/>
          </a:xfrm>
          <a:noFill/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5B599F9D-DDB6-46CB-B3AE-80212BB59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12592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cell carries DNA as a blueprint for producing proteins,</a:t>
            </a:r>
          </a:p>
          <a:p>
            <a:pPr eaLnBrk="1" hangingPunct="1"/>
            <a:r>
              <a:rPr lang="en-US" altLang="en-US" sz="2400"/>
              <a:t> like a manufacturer carries a blueprint for producing a car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6BE44-9C11-4F9A-A785-D101C31F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 Unicode MS" pitchFamily="34" charset="-128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FCCC3-BBB4-4FAC-84E4-2D6C2F28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ea typeface="Arial Unicode MS" pitchFamily="34" charset="-128"/>
              </a:rPr>
              <a:t>Similarity-based approach to gene prediction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ea typeface="Arial Unicode MS" pitchFamily="34" charset="-128"/>
              </a:rPr>
              <a:t>Exon chaining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ea typeface="Arial Unicode MS" pitchFamily="34" charset="-128"/>
              </a:rPr>
              <a:t>Spliced alignment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ea typeface="Arial Unicode MS" pitchFamily="34" charset="-128"/>
              </a:rPr>
              <a:t>Gene prediction tools</a:t>
            </a:r>
          </a:p>
        </p:txBody>
      </p:sp>
    </p:spTree>
    <p:extLst>
      <p:ext uri="{BB962C8B-B14F-4D97-AF65-F5344CB8AC3E}">
        <p14:creationId xmlns:p14="http://schemas.microsoft.com/office/powerpoint/2010/main" val="392576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A67160A0-0B5A-48C9-BD96-82C92EC95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Using Blueprint</a:t>
            </a:r>
          </a:p>
        </p:txBody>
      </p:sp>
      <p:pic>
        <p:nvPicPr>
          <p:cNvPr id="23555" name="Picture 3" descr="An example of the text is provided in the figure.">
            <a:extLst>
              <a:ext uri="{FF2B5EF4-FFF2-40B4-BE49-F238E27FC236}">
                <a16:creationId xmlns:a16="http://schemas.microsoft.com/office/drawing/2014/main" xmlns="" id="{7F36131A-D5DD-4D72-8166-352663A006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1371600"/>
            <a:ext cx="3206750" cy="4454525"/>
          </a:xfrm>
          <a:noFill/>
        </p:spPr>
      </p:pic>
      <p:pic>
        <p:nvPicPr>
          <p:cNvPr id="23556" name="Picture 4" descr="An example of the text is provided in the figure.">
            <a:extLst>
              <a:ext uri="{FF2B5EF4-FFF2-40B4-BE49-F238E27FC236}">
                <a16:creationId xmlns:a16="http://schemas.microsoft.com/office/drawing/2014/main" xmlns="" id="{B99BE8F9-F793-48FA-86B2-B38B257615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3281363" cy="437832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1424E297-20CF-485F-A4E6-F4BE93695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Assembling Putative Exons</a:t>
            </a:r>
          </a:p>
        </p:txBody>
      </p:sp>
      <p:pic>
        <p:nvPicPr>
          <p:cNvPr id="24579" name="Picture 3" descr="An example of the text is provided in the figure.">
            <a:extLst>
              <a:ext uri="{FF2B5EF4-FFF2-40B4-BE49-F238E27FC236}">
                <a16:creationId xmlns:a16="http://schemas.microsoft.com/office/drawing/2014/main" xmlns="" id="{9B7DB9DE-0791-4B21-9B3D-29E7335C61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1447800"/>
            <a:ext cx="3641725" cy="4378325"/>
          </a:xfrm>
          <a:noFill/>
        </p:spPr>
      </p:pic>
      <p:pic>
        <p:nvPicPr>
          <p:cNvPr id="24580" name="Picture 4" descr="An example of the text is provided in the figure.">
            <a:extLst>
              <a:ext uri="{FF2B5EF4-FFF2-40B4-BE49-F238E27FC236}">
                <a16:creationId xmlns:a16="http://schemas.microsoft.com/office/drawing/2014/main" xmlns="" id="{26A9E5CC-CE35-4A5A-BDAA-E52467265E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3181350" cy="43783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5E45CFBA-26CD-46F4-8075-A3B9FD036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Still Assembling Putative Exons</a:t>
            </a:r>
          </a:p>
        </p:txBody>
      </p:sp>
      <p:pic>
        <p:nvPicPr>
          <p:cNvPr id="25603" name="Picture 3" descr="An example of the text is provided in the figure.">
            <a:extLst>
              <a:ext uri="{FF2B5EF4-FFF2-40B4-BE49-F238E27FC236}">
                <a16:creationId xmlns:a16="http://schemas.microsoft.com/office/drawing/2014/main" xmlns="" id="{02DF499D-33C1-4913-812E-31F4118CA0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1676400"/>
            <a:ext cx="2865437" cy="4149725"/>
          </a:xfrm>
          <a:noFill/>
        </p:spPr>
      </p:pic>
      <p:pic>
        <p:nvPicPr>
          <p:cNvPr id="25604" name="Picture 4" descr="An example of the text is provided in the figure.">
            <a:extLst>
              <a:ext uri="{FF2B5EF4-FFF2-40B4-BE49-F238E27FC236}">
                <a16:creationId xmlns:a16="http://schemas.microsoft.com/office/drawing/2014/main" xmlns="" id="{99331987-7B07-49E1-BBB4-3452912DE1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76400"/>
            <a:ext cx="2760663" cy="414972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EC7143E-B59C-4DC9-91D9-784E80F69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Spliced Alignment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209635CB-CB3E-4065-83DF-63E947155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5452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Mikhail Gelfand and colleagues proposed a </a:t>
            </a:r>
            <a:r>
              <a:rPr lang="en-US" altLang="en-US" sz="2400" b="1" dirty="0">
                <a:latin typeface="Arial" panose="020B0604020202020204" pitchFamily="34" charset="0"/>
              </a:rPr>
              <a:t>spliced alignment</a:t>
            </a:r>
            <a:r>
              <a:rPr lang="en-US" altLang="en-US" sz="2400" dirty="0">
                <a:latin typeface="Arial" panose="020B0604020202020204" pitchFamily="34" charset="0"/>
              </a:rPr>
              <a:t> approach of using a protein/mRNA from one genome to reconstruct the exon-intron structure of a (related/homologous) gene on another genome.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</a:rPr>
              <a:t>Begins by selecting either all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putative exons</a:t>
            </a:r>
            <a:r>
              <a:rPr lang="en-US" altLang="en-US" sz="2400" dirty="0">
                <a:latin typeface="Arial" panose="020B0604020202020204" pitchFamily="34" charset="0"/>
              </a:rPr>
              <a:t> between potential acceptor and donor sites or by finding all substrings similar to the target protein/mRNA (as in the Exon Chaining Problem, but </a:t>
            </a:r>
            <a:r>
              <a:rPr lang="en-US" altLang="en-US" sz="2400" b="1" dirty="0">
                <a:latin typeface="Arial" panose="020B0604020202020204" pitchFamily="34" charset="0"/>
              </a:rPr>
              <a:t>unweighted</a:t>
            </a:r>
            <a:r>
              <a:rPr lang="en-US" altLang="en-US" sz="2400" dirty="0">
                <a:latin typeface="Arial" panose="020B0604020202020204" pitchFamily="34" charset="0"/>
              </a:rPr>
              <a:t>).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</a:rPr>
              <a:t>This set is further filtered in a such a way that attempts to retain all true exons, with some false ones. </a:t>
            </a:r>
          </a:p>
          <a:p>
            <a:pPr lvl="1" eaLnBrk="1" hangingPunct="1"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CDB2F97F-5221-49D9-870E-46D8DCDA1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dirty="0">
                <a:latin typeface="Arial Unicode MS" pitchFamily="34" charset="-128"/>
              </a:rPr>
              <a:t>Spliced Alignment Problem: Formulation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C543CE6B-7FAF-4478-8123-04216C21B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Goal</a:t>
            </a:r>
            <a:r>
              <a:rPr lang="en-US" altLang="en-US" dirty="0">
                <a:latin typeface="Arial" panose="020B0604020202020204" pitchFamily="34" charset="0"/>
              </a:rPr>
              <a:t>: Find a chain of blocks in a genomic sequence that best fits a target sequence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Input</a:t>
            </a:r>
            <a:r>
              <a:rPr lang="en-US" altLang="en-US" dirty="0">
                <a:latin typeface="Arial" panose="020B0604020202020204" pitchFamily="34" charset="0"/>
              </a:rPr>
              <a:t>: Genomic sequence </a:t>
            </a:r>
            <a:r>
              <a:rPr lang="en-US" altLang="en-US" i="1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, target (mRNA or protein) sequence </a:t>
            </a:r>
            <a:r>
              <a:rPr lang="en-US" altLang="en-US" i="1" dirty="0">
                <a:latin typeface="Arial" panose="020B0604020202020204" pitchFamily="34" charset="0"/>
              </a:rPr>
              <a:t>T</a:t>
            </a:r>
            <a:r>
              <a:rPr lang="en-US" altLang="en-US" dirty="0">
                <a:latin typeface="Arial" panose="020B0604020202020204" pitchFamily="34" charset="0"/>
              </a:rPr>
              <a:t>, and a set </a:t>
            </a:r>
            <a:r>
              <a:rPr lang="en-US" altLang="en-US" b="1" i="1" dirty="0">
                <a:latin typeface="Arial" panose="020B0604020202020204" pitchFamily="34" charset="0"/>
              </a:rPr>
              <a:t>B</a:t>
            </a:r>
            <a:r>
              <a:rPr lang="en-US" altLang="en-US" dirty="0">
                <a:latin typeface="Arial" panose="020B0604020202020204" pitchFamily="34" charset="0"/>
              </a:rPr>
              <a:t> of candidate exons/blocks</a:t>
            </a:r>
            <a:r>
              <a:rPr lang="en-US" altLang="en-US" i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(</a:t>
            </a:r>
            <a:r>
              <a:rPr lang="en-US" altLang="en-US" dirty="0">
                <a:solidFill>
                  <a:srgbClr val="3333FF"/>
                </a:solidFill>
                <a:latin typeface="Arial" panose="020B0604020202020204" pitchFamily="34" charset="0"/>
              </a:rPr>
              <a:t>in</a:t>
            </a:r>
            <a:r>
              <a:rPr lang="en-US" altLang="en-US" i="1" dirty="0">
                <a:solidFill>
                  <a:srgbClr val="3333FF"/>
                </a:solidFill>
                <a:latin typeface="Arial" panose="020B0604020202020204" pitchFamily="34" charset="0"/>
              </a:rPr>
              <a:t> G</a:t>
            </a:r>
            <a:r>
              <a:rPr lang="en-US" altLang="en-US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Output</a:t>
            </a:r>
            <a:r>
              <a:rPr lang="en-US" altLang="en-US" dirty="0">
                <a:latin typeface="Arial" panose="020B0604020202020204" pitchFamily="34" charset="0"/>
              </a:rPr>
              <a:t>: A chain of exons </a:t>
            </a:r>
            <a:r>
              <a:rPr lang="el-GR" altLang="en-US" dirty="0">
                <a:latin typeface="Arial" panose="020B0604020202020204" pitchFamily="34" charset="0"/>
              </a:rPr>
              <a:t>Γ</a:t>
            </a:r>
            <a:r>
              <a:rPr lang="en-US" altLang="en-US" dirty="0">
                <a:latin typeface="Arial" panose="020B0604020202020204" pitchFamily="34" charset="0"/>
              </a:rPr>
              <a:t> such that the global alignment score between </a:t>
            </a:r>
            <a:r>
              <a:rPr lang="el-GR" altLang="en-US" dirty="0">
                <a:latin typeface="Arial" panose="020B0604020202020204" pitchFamily="34" charset="0"/>
              </a:rPr>
              <a:t>Γ</a:t>
            </a:r>
            <a:r>
              <a:rPr lang="en-US" altLang="en-US" dirty="0">
                <a:latin typeface="Arial" panose="020B0604020202020204" pitchFamily="34" charset="0"/>
              </a:rPr>
              <a:t>* and  T is maximized among all chains of blocks from </a:t>
            </a:r>
            <a:r>
              <a:rPr lang="en-US" altLang="en-US" b="1" i="1" dirty="0">
                <a:latin typeface="Arial" panose="020B0604020202020204" pitchFamily="34" charset="0"/>
              </a:rPr>
              <a:t>B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 </a:t>
            </a:r>
            <a:r>
              <a:rPr lang="el-GR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Γ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* - concatenation of all exons from chain </a:t>
            </a:r>
            <a:r>
              <a:rPr lang="el-GR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95B464F7-0597-4B42-AEF1-D6A9DF6A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Lewis Carroll Example</a:t>
            </a:r>
          </a:p>
        </p:txBody>
      </p:sp>
      <p:pic>
        <p:nvPicPr>
          <p:cNvPr id="24579" name="Picture 3" descr="An example of the text is provided in the figure.">
            <a:extLst>
              <a:ext uri="{FF2B5EF4-FFF2-40B4-BE49-F238E27FC236}">
                <a16:creationId xmlns:a16="http://schemas.microsoft.com/office/drawing/2014/main" xmlns="" id="{81D45E5D-B9E5-4267-8C53-3C0FB1CB107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8610600" cy="1360488"/>
          </a:xfrm>
          <a:noFill/>
        </p:spPr>
      </p:pic>
      <p:grpSp>
        <p:nvGrpSpPr>
          <p:cNvPr id="24580" name="Group 4" descr="An example of the text is provided in the figure.">
            <a:extLst>
              <a:ext uri="{FF2B5EF4-FFF2-40B4-BE49-F238E27FC236}">
                <a16:creationId xmlns:a16="http://schemas.microsoft.com/office/drawing/2014/main" xmlns="" id="{316A45F4-325C-4CA5-8690-25EEFB575CD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743200"/>
            <a:ext cx="8610600" cy="3048000"/>
            <a:chOff x="192" y="2112"/>
            <a:chExt cx="5424" cy="1920"/>
          </a:xfrm>
        </p:grpSpPr>
        <p:grpSp>
          <p:nvGrpSpPr>
            <p:cNvPr id="28718" name="Group 5">
              <a:extLst>
                <a:ext uri="{FF2B5EF4-FFF2-40B4-BE49-F238E27FC236}">
                  <a16:creationId xmlns:a16="http://schemas.microsoft.com/office/drawing/2014/main" xmlns="" id="{DF11E958-EDC8-45FA-A3DD-3AE2E1DDE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112"/>
              <a:ext cx="5424" cy="1920"/>
              <a:chOff x="240" y="2064"/>
              <a:chExt cx="5424" cy="1920"/>
            </a:xfrm>
          </p:grpSpPr>
          <p:grpSp>
            <p:nvGrpSpPr>
              <p:cNvPr id="28720" name="Group 6">
                <a:extLst>
                  <a:ext uri="{FF2B5EF4-FFF2-40B4-BE49-F238E27FC236}">
                    <a16:creationId xmlns:a16="http://schemas.microsoft.com/office/drawing/2014/main" xmlns="" id="{EAF45482-2DEE-4C0E-86DC-E9613300C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064"/>
                <a:ext cx="5424" cy="1920"/>
                <a:chOff x="240" y="2160"/>
                <a:chExt cx="5424" cy="1920"/>
              </a:xfrm>
            </p:grpSpPr>
            <p:grpSp>
              <p:nvGrpSpPr>
                <p:cNvPr id="28732" name="Group 7">
                  <a:extLst>
                    <a:ext uri="{FF2B5EF4-FFF2-40B4-BE49-F238E27FC236}">
                      <a16:creationId xmlns:a16="http://schemas.microsoft.com/office/drawing/2014/main" xmlns="" id="{24FABAB9-8027-4D27-9D89-8FCDB6896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160"/>
                  <a:ext cx="5424" cy="1920"/>
                  <a:chOff x="240" y="144"/>
                  <a:chExt cx="5424" cy="1920"/>
                </a:xfrm>
              </p:grpSpPr>
              <p:sp>
                <p:nvSpPr>
                  <p:cNvPr id="28772" name="Rectangle 8">
                    <a:extLst>
                      <a:ext uri="{FF2B5EF4-FFF2-40B4-BE49-F238E27FC236}">
                        <a16:creationId xmlns:a16="http://schemas.microsoft.com/office/drawing/2014/main" xmlns="" id="{4FC3B7C3-2437-4D3F-96B3-988B5A2D2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44"/>
                    <a:ext cx="5424" cy="1920"/>
                  </a:xfrm>
                  <a:prstGeom prst="rect">
                    <a:avLst/>
                  </a:prstGeom>
                  <a:noFill/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aphicFrame>
                <p:nvGraphicFramePr>
                  <p:cNvPr id="28773" name="Object 9">
                    <a:extLst>
                      <a:ext uri="{FF2B5EF4-FFF2-40B4-BE49-F238E27FC236}">
                        <a16:creationId xmlns:a16="http://schemas.microsoft.com/office/drawing/2014/main" xmlns="" id="{2ECD6AFC-41F0-4718-9A5B-718BC972162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40" y="144"/>
                  <a:ext cx="5424" cy="4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8777" name="Bitmap Image" r:id="rId4" imgW="8640381" imgH="781159" progId="Paint.Picture">
                          <p:embed/>
                        </p:oleObj>
                      </mc:Choice>
                      <mc:Fallback>
                        <p:oleObj name="Bitmap Image" r:id="rId4" imgW="8640381" imgH="781159" progId="Paint.Picture">
                          <p:embed/>
                          <p:pic>
                            <p:nvPicPr>
                              <p:cNvPr id="0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44"/>
                                <a:ext cx="5424" cy="492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rgbClr val="C0C0C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8733" name="Group 10">
                  <a:extLst>
                    <a:ext uri="{FF2B5EF4-FFF2-40B4-BE49-F238E27FC236}">
                      <a16:creationId xmlns:a16="http://schemas.microsoft.com/office/drawing/2014/main" xmlns="" id="{1FC5DC66-63B1-44EE-87E3-D9CE5CBFE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688"/>
                  <a:ext cx="5328" cy="1344"/>
                  <a:chOff x="288" y="2688"/>
                  <a:chExt cx="5328" cy="1344"/>
                </a:xfrm>
              </p:grpSpPr>
              <p:sp>
                <p:nvSpPr>
                  <p:cNvPr id="28759" name="Rectangle 11">
                    <a:extLst>
                      <a:ext uri="{FF2B5EF4-FFF2-40B4-BE49-F238E27FC236}">
                        <a16:creationId xmlns:a16="http://schemas.microsoft.com/office/drawing/2014/main" xmlns="" id="{F46E60C5-7928-4D96-8A0D-D66FB5B031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36"/>
                    <a:ext cx="52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0" name="Rectangle 12">
                    <a:extLst>
                      <a:ext uri="{FF2B5EF4-FFF2-40B4-BE49-F238E27FC236}">
                        <a16:creationId xmlns:a16="http://schemas.microsoft.com/office/drawing/2014/main" xmlns="" id="{1983C751-5EE2-4240-B69F-7381E70C3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736"/>
                    <a:ext cx="67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1" name="Rectangle 13">
                    <a:extLst>
                      <a:ext uri="{FF2B5EF4-FFF2-40B4-BE49-F238E27FC236}">
                        <a16:creationId xmlns:a16="http://schemas.microsoft.com/office/drawing/2014/main" xmlns="" id="{03E464F9-CD2F-4B0B-ACC5-13DCC5C2CF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688"/>
                    <a:ext cx="148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2" name="Rectangle 14">
                    <a:extLst>
                      <a:ext uri="{FF2B5EF4-FFF2-40B4-BE49-F238E27FC236}">
                        <a16:creationId xmlns:a16="http://schemas.microsoft.com/office/drawing/2014/main" xmlns="" id="{9DF0B57C-8147-4EC2-BDA3-441056C46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6" y="2736"/>
                    <a:ext cx="480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3" name="Rectangle 15">
                    <a:extLst>
                      <a:ext uri="{FF2B5EF4-FFF2-40B4-BE49-F238E27FC236}">
                        <a16:creationId xmlns:a16="http://schemas.microsoft.com/office/drawing/2014/main" xmlns="" id="{6FEB745D-15A1-4EA9-8FF3-A4584CBB6E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43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4" name="Rectangle 16">
                    <a:extLst>
                      <a:ext uri="{FF2B5EF4-FFF2-40B4-BE49-F238E27FC236}">
                        <a16:creationId xmlns:a16="http://schemas.microsoft.com/office/drawing/2014/main" xmlns="" id="{B60E745E-B202-4F2B-A580-749BC8089C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20"/>
                    <a:ext cx="192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5" name="Rectangle 17">
                    <a:extLst>
                      <a:ext uri="{FF2B5EF4-FFF2-40B4-BE49-F238E27FC236}">
                        <a16:creationId xmlns:a16="http://schemas.microsoft.com/office/drawing/2014/main" xmlns="" id="{7EFA1851-77A0-4C24-AB8E-899EF87378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36" y="3216"/>
                    <a:ext cx="384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6" name="Rectangle 18">
                    <a:extLst>
                      <a:ext uri="{FF2B5EF4-FFF2-40B4-BE49-F238E27FC236}">
                        <a16:creationId xmlns:a16="http://schemas.microsoft.com/office/drawing/2014/main" xmlns="" id="{1B745993-5E55-4C47-9319-300CCAFD57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12" y="3024"/>
                    <a:ext cx="864" cy="33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7" name="Rectangle 19">
                    <a:extLst>
                      <a:ext uri="{FF2B5EF4-FFF2-40B4-BE49-F238E27FC236}">
                        <a16:creationId xmlns:a16="http://schemas.microsoft.com/office/drawing/2014/main" xmlns="" id="{C40734AA-FC48-4B02-840B-A32EEB5D11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48" y="3072"/>
                    <a:ext cx="768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8" name="Rectangle 20">
                    <a:extLst>
                      <a:ext uri="{FF2B5EF4-FFF2-40B4-BE49-F238E27FC236}">
                        <a16:creationId xmlns:a16="http://schemas.microsoft.com/office/drawing/2014/main" xmlns="" id="{E97954B6-3CA4-4A51-ADB8-CF2CE2D229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6" y="3360"/>
                    <a:ext cx="864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69" name="Rectangle 21">
                    <a:extLst>
                      <a:ext uri="{FF2B5EF4-FFF2-40B4-BE49-F238E27FC236}">
                        <a16:creationId xmlns:a16="http://schemas.microsoft.com/office/drawing/2014/main" xmlns="" id="{2567520F-4777-4463-85E2-7EAFECF947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00" y="3792"/>
                    <a:ext cx="76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70" name="Rectangle 22">
                    <a:extLst>
                      <a:ext uri="{FF2B5EF4-FFF2-40B4-BE49-F238E27FC236}">
                        <a16:creationId xmlns:a16="http://schemas.microsoft.com/office/drawing/2014/main" xmlns="" id="{B8B38EE1-D15C-4DE1-A1DA-A02ACD9041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52" y="3552"/>
                    <a:ext cx="67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28771" name="Rectangle 23">
                    <a:extLst>
                      <a:ext uri="{FF2B5EF4-FFF2-40B4-BE49-F238E27FC236}">
                        <a16:creationId xmlns:a16="http://schemas.microsoft.com/office/drawing/2014/main" xmlns="" id="{C79C156D-BAE3-49B9-81C7-85E231AD9F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00" y="3792"/>
                    <a:ext cx="115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28734" name="Group 24">
                  <a:extLst>
                    <a:ext uri="{FF2B5EF4-FFF2-40B4-BE49-F238E27FC236}">
                      <a16:creationId xmlns:a16="http://schemas.microsoft.com/office/drawing/2014/main" xmlns="" id="{FA6EC018-7F4B-4E92-BE80-90D30B1328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2784"/>
                  <a:ext cx="4320" cy="1152"/>
                  <a:chOff x="816" y="2784"/>
                  <a:chExt cx="4320" cy="1152"/>
                </a:xfrm>
              </p:grpSpPr>
              <p:sp>
                <p:nvSpPr>
                  <p:cNvPr id="28735" name="Line 25">
                    <a:extLst>
                      <a:ext uri="{FF2B5EF4-FFF2-40B4-BE49-F238E27FC236}">
                        <a16:creationId xmlns:a16="http://schemas.microsoft.com/office/drawing/2014/main" xmlns="" id="{C06E1F3D-1F4A-4CAB-BC8B-ED19F50277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0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6" name="Line 26">
                    <a:extLst>
                      <a:ext uri="{FF2B5EF4-FFF2-40B4-BE49-F238E27FC236}">
                        <a16:creationId xmlns:a16="http://schemas.microsoft.com/office/drawing/2014/main" xmlns="" id="{42F20FEE-8A3C-4ED2-AF1F-4905402399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78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7" name="Line 27">
                    <a:extLst>
                      <a:ext uri="{FF2B5EF4-FFF2-40B4-BE49-F238E27FC236}">
                        <a16:creationId xmlns:a16="http://schemas.microsoft.com/office/drawing/2014/main" xmlns="" id="{D743D052-2901-4380-8977-C7C4DBDB90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8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8" name="Line 28">
                    <a:extLst>
                      <a:ext uri="{FF2B5EF4-FFF2-40B4-BE49-F238E27FC236}">
                        <a16:creationId xmlns:a16="http://schemas.microsoft.com/office/drawing/2014/main" xmlns="" id="{5488EE11-6895-409A-B60B-ADBA66059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20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9" name="Line 29">
                    <a:extLst>
                      <a:ext uri="{FF2B5EF4-FFF2-40B4-BE49-F238E27FC236}">
                        <a16:creationId xmlns:a16="http://schemas.microsoft.com/office/drawing/2014/main" xmlns="" id="{2134E483-D4F2-4365-81F1-E85B8549AB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92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0" name="Line 30">
                    <a:extLst>
                      <a:ext uri="{FF2B5EF4-FFF2-40B4-BE49-F238E27FC236}">
                        <a16:creationId xmlns:a16="http://schemas.microsoft.com/office/drawing/2014/main" xmlns="" id="{069E10B3-EC73-4823-9E45-DE9EB7A2E6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456"/>
                    <a:ext cx="960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1" name="Line 31">
                    <a:extLst>
                      <a:ext uri="{FF2B5EF4-FFF2-40B4-BE49-F238E27FC236}">
                        <a16:creationId xmlns:a16="http://schemas.microsoft.com/office/drawing/2014/main" xmlns="" id="{678EF895-C864-4A21-9900-256B85B0ED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92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2" name="Line 32">
                    <a:extLst>
                      <a:ext uri="{FF2B5EF4-FFF2-40B4-BE49-F238E27FC236}">
                        <a16:creationId xmlns:a16="http://schemas.microsoft.com/office/drawing/2014/main" xmlns="" id="{C437936B-A3AD-48C3-ABD4-E40564E0CF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64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3" name="Line 33">
                    <a:extLst>
                      <a:ext uri="{FF2B5EF4-FFF2-40B4-BE49-F238E27FC236}">
                        <a16:creationId xmlns:a16="http://schemas.microsoft.com/office/drawing/2014/main" xmlns="" id="{F0FDB018-9EAB-4EA8-9993-95874FFE45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16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4" name="Line 34">
                    <a:extLst>
                      <a:ext uri="{FF2B5EF4-FFF2-40B4-BE49-F238E27FC236}">
                        <a16:creationId xmlns:a16="http://schemas.microsoft.com/office/drawing/2014/main" xmlns="" id="{2051FB34-7B84-48F4-A5B1-83D2961DC4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32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5" name="Line 35">
                    <a:extLst>
                      <a:ext uri="{FF2B5EF4-FFF2-40B4-BE49-F238E27FC236}">
                        <a16:creationId xmlns:a16="http://schemas.microsoft.com/office/drawing/2014/main" xmlns="" id="{EAF3EE41-49DA-4D1B-A6FF-AEC20BE5DE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49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6" name="Line 36">
                    <a:extLst>
                      <a:ext uri="{FF2B5EF4-FFF2-40B4-BE49-F238E27FC236}">
                        <a16:creationId xmlns:a16="http://schemas.microsoft.com/office/drawing/2014/main" xmlns="" id="{ED28A1F1-308E-472D-8147-809D5ED4E5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80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7" name="Line 37">
                    <a:extLst>
                      <a:ext uri="{FF2B5EF4-FFF2-40B4-BE49-F238E27FC236}">
                        <a16:creationId xmlns:a16="http://schemas.microsoft.com/office/drawing/2014/main" xmlns="" id="{82C2895D-66DB-4709-BA26-5762505BE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2784"/>
                    <a:ext cx="192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8" name="Line 38">
                    <a:extLst>
                      <a:ext uri="{FF2B5EF4-FFF2-40B4-BE49-F238E27FC236}">
                        <a16:creationId xmlns:a16="http://schemas.microsoft.com/office/drawing/2014/main" xmlns="" id="{7DBABE7D-C037-4AC2-9974-B4F9347AC7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648"/>
                    <a:ext cx="384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9" name="Line 39">
                    <a:extLst>
                      <a:ext uri="{FF2B5EF4-FFF2-40B4-BE49-F238E27FC236}">
                        <a16:creationId xmlns:a16="http://schemas.microsoft.com/office/drawing/2014/main" xmlns="" id="{235257B2-2EE4-42FF-A80D-F9745BB50D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0" name="Line 40">
                    <a:extLst>
                      <a:ext uri="{FF2B5EF4-FFF2-40B4-BE49-F238E27FC236}">
                        <a16:creationId xmlns:a16="http://schemas.microsoft.com/office/drawing/2014/main" xmlns="" id="{B96A9F7B-7439-4256-84F0-8975E24EF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392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1" name="Line 41">
                    <a:extLst>
                      <a:ext uri="{FF2B5EF4-FFF2-40B4-BE49-F238E27FC236}">
                        <a16:creationId xmlns:a16="http://schemas.microsoft.com/office/drawing/2014/main" xmlns="" id="{6A87A358-1692-4D5B-BA4F-2EE9819E76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3168"/>
                    <a:ext cx="67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2" name="Line 42">
                    <a:extLst>
                      <a:ext uri="{FF2B5EF4-FFF2-40B4-BE49-F238E27FC236}">
                        <a16:creationId xmlns:a16="http://schemas.microsoft.com/office/drawing/2014/main" xmlns="" id="{5FE3FC36-E2BB-4EA0-8E94-D8654C0DB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3168"/>
                    <a:ext cx="624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3" name="Line 43">
                    <a:extLst>
                      <a:ext uri="{FF2B5EF4-FFF2-40B4-BE49-F238E27FC236}">
                        <a16:creationId xmlns:a16="http://schemas.microsoft.com/office/drawing/2014/main" xmlns="" id="{63C91C5E-9EFF-4F3D-9E71-0944B37E51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2784"/>
                    <a:ext cx="384" cy="110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4" name="Line 44">
                    <a:extLst>
                      <a:ext uri="{FF2B5EF4-FFF2-40B4-BE49-F238E27FC236}">
                        <a16:creationId xmlns:a16="http://schemas.microsoft.com/office/drawing/2014/main" xmlns="" id="{866354E5-D57D-4857-8135-A8BE431AE3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832"/>
                    <a:ext cx="96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5" name="Line 45">
                    <a:extLst>
                      <a:ext uri="{FF2B5EF4-FFF2-40B4-BE49-F238E27FC236}">
                        <a16:creationId xmlns:a16="http://schemas.microsoft.com/office/drawing/2014/main" xmlns="" id="{DE0F3AA5-A5FD-41EA-AC6D-A7B3A6B817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3168"/>
                    <a:ext cx="96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6" name="Line 46">
                    <a:extLst>
                      <a:ext uri="{FF2B5EF4-FFF2-40B4-BE49-F238E27FC236}">
                        <a16:creationId xmlns:a16="http://schemas.microsoft.com/office/drawing/2014/main" xmlns="" id="{01A7FDC4-2809-469F-88C9-C85FBEE1C4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2832"/>
                    <a:ext cx="105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7" name="Line 47">
                    <a:extLst>
                      <a:ext uri="{FF2B5EF4-FFF2-40B4-BE49-F238E27FC236}">
                        <a16:creationId xmlns:a16="http://schemas.microsoft.com/office/drawing/2014/main" xmlns="" id="{2407C2AC-0C94-4BB6-9BFB-669C6AF21B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2832"/>
                    <a:ext cx="33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8" name="Line 48">
                    <a:extLst>
                      <a:ext uri="{FF2B5EF4-FFF2-40B4-BE49-F238E27FC236}">
                        <a16:creationId xmlns:a16="http://schemas.microsoft.com/office/drawing/2014/main" xmlns="" id="{C2FF237F-67EE-4158-A2BD-2924F21D3E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832"/>
                    <a:ext cx="432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721" name="Group 49">
                <a:extLst>
                  <a:ext uri="{FF2B5EF4-FFF2-40B4-BE49-F238E27FC236}">
                    <a16:creationId xmlns:a16="http://schemas.microsoft.com/office/drawing/2014/main" xmlns="" id="{89BD486A-F56F-48BA-8152-0EB1DEEBA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736"/>
                <a:ext cx="2160" cy="1104"/>
                <a:chOff x="1440" y="2832"/>
                <a:chExt cx="2160" cy="1104"/>
              </a:xfrm>
            </p:grpSpPr>
            <p:sp>
              <p:nvSpPr>
                <p:cNvPr id="28722" name="Line 50">
                  <a:extLst>
                    <a:ext uri="{FF2B5EF4-FFF2-40B4-BE49-F238E27FC236}">
                      <a16:creationId xmlns:a16="http://schemas.microsoft.com/office/drawing/2014/main" xmlns="" id="{F7D9A2B1-C4A4-4D77-BDB1-0920AFC7B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3072"/>
                  <a:ext cx="1920" cy="336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23" name="Group 51">
                  <a:extLst>
                    <a:ext uri="{FF2B5EF4-FFF2-40B4-BE49-F238E27FC236}">
                      <a16:creationId xmlns:a16="http://schemas.microsoft.com/office/drawing/2014/main" xmlns="" id="{DC5003FC-A27B-4F1D-BFA5-B7842F29EE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2832"/>
                  <a:ext cx="2160" cy="1104"/>
                  <a:chOff x="1440" y="2832"/>
                  <a:chExt cx="2160" cy="1104"/>
                </a:xfrm>
              </p:grpSpPr>
              <p:sp>
                <p:nvSpPr>
                  <p:cNvPr id="28724" name="Line 52">
                    <a:extLst>
                      <a:ext uri="{FF2B5EF4-FFF2-40B4-BE49-F238E27FC236}">
                        <a16:creationId xmlns:a16="http://schemas.microsoft.com/office/drawing/2014/main" xmlns="" id="{F543F150-3A42-4857-99C0-6BC558B6FC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5" name="Line 53">
                    <a:extLst>
                      <a:ext uri="{FF2B5EF4-FFF2-40B4-BE49-F238E27FC236}">
                        <a16:creationId xmlns:a16="http://schemas.microsoft.com/office/drawing/2014/main" xmlns="" id="{F7427486-D8F7-469B-BF0F-78B1942E41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264"/>
                    <a:ext cx="1296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6" name="Line 54">
                    <a:extLst>
                      <a:ext uri="{FF2B5EF4-FFF2-40B4-BE49-F238E27FC236}">
                        <a16:creationId xmlns:a16="http://schemas.microsoft.com/office/drawing/2014/main" xmlns="" id="{9E63B97C-5A5A-4B0B-967D-94535D75B0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864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7" name="Line 55">
                    <a:extLst>
                      <a:ext uri="{FF2B5EF4-FFF2-40B4-BE49-F238E27FC236}">
                        <a16:creationId xmlns:a16="http://schemas.microsoft.com/office/drawing/2014/main" xmlns="" id="{A2FCBF28-D947-4D05-8F01-4EB432B3F6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3168"/>
                    <a:ext cx="192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8" name="Line 56">
                    <a:extLst>
                      <a:ext uri="{FF2B5EF4-FFF2-40B4-BE49-F238E27FC236}">
                        <a16:creationId xmlns:a16="http://schemas.microsoft.com/office/drawing/2014/main" xmlns="" id="{C6C7DD47-C260-4E26-8D37-3B17F7A466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888"/>
                    <a:ext cx="43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29" name="Line 57">
                    <a:extLst>
                      <a:ext uri="{FF2B5EF4-FFF2-40B4-BE49-F238E27FC236}">
                        <a16:creationId xmlns:a16="http://schemas.microsoft.com/office/drawing/2014/main" xmlns="" id="{B135C0C1-5C57-46D6-8568-CFE22A06C9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0" name="Line 58">
                    <a:extLst>
                      <a:ext uri="{FF2B5EF4-FFF2-40B4-BE49-F238E27FC236}">
                        <a16:creationId xmlns:a16="http://schemas.microsoft.com/office/drawing/2014/main" xmlns="" id="{4DC44332-CCBD-41A3-AC07-9A21F4F944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120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31" name="Line 59">
                    <a:extLst>
                      <a:ext uri="{FF2B5EF4-FFF2-40B4-BE49-F238E27FC236}">
                        <a16:creationId xmlns:a16="http://schemas.microsoft.com/office/drawing/2014/main" xmlns="" id="{B9EA9324-1B62-4141-BA48-BAB3EC6914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191"/>
                    <a:ext cx="1008" cy="121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719" name="Line 60">
              <a:extLst>
                <a:ext uri="{FF2B5EF4-FFF2-40B4-BE49-F238E27FC236}">
                  <a16:creationId xmlns:a16="http://schemas.microsoft.com/office/drawing/2014/main" xmlns="" id="{14F98E7D-B66B-4055-8919-5574A570D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784"/>
              <a:ext cx="192" cy="43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7" name="Group 61" descr="An example of the text is provided in the figure.">
            <a:extLst>
              <a:ext uri="{FF2B5EF4-FFF2-40B4-BE49-F238E27FC236}">
                <a16:creationId xmlns:a16="http://schemas.microsoft.com/office/drawing/2014/main" xmlns="" id="{7BB58100-BF40-4C56-9064-40FA4077F23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81400"/>
            <a:ext cx="8458200" cy="381000"/>
            <a:chOff x="240" y="2640"/>
            <a:chExt cx="5328" cy="240"/>
          </a:xfrm>
        </p:grpSpPr>
        <p:grpSp>
          <p:nvGrpSpPr>
            <p:cNvPr id="28710" name="Group 62">
              <a:extLst>
                <a:ext uri="{FF2B5EF4-FFF2-40B4-BE49-F238E27FC236}">
                  <a16:creationId xmlns:a16="http://schemas.microsoft.com/office/drawing/2014/main" xmlns="" id="{072719F3-C7D1-4D25-BB72-B25C38397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736"/>
              <a:ext cx="4320" cy="48"/>
              <a:chOff x="768" y="2736"/>
              <a:chExt cx="4320" cy="48"/>
            </a:xfrm>
          </p:grpSpPr>
          <p:sp>
            <p:nvSpPr>
              <p:cNvPr id="28715" name="Line 63">
                <a:extLst>
                  <a:ext uri="{FF2B5EF4-FFF2-40B4-BE49-F238E27FC236}">
                    <a16:creationId xmlns:a16="http://schemas.microsoft.com/office/drawing/2014/main" xmlns="" id="{EA77E348-BA7A-413A-975F-41E12351F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Line 64">
                <a:extLst>
                  <a:ext uri="{FF2B5EF4-FFF2-40B4-BE49-F238E27FC236}">
                    <a16:creationId xmlns:a16="http://schemas.microsoft.com/office/drawing/2014/main" xmlns="" id="{A32063E7-5C2A-4A18-AC4D-6362331A7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Line 65">
                <a:extLst>
                  <a:ext uri="{FF2B5EF4-FFF2-40B4-BE49-F238E27FC236}">
                    <a16:creationId xmlns:a16="http://schemas.microsoft.com/office/drawing/2014/main" xmlns="" id="{EDA1BE8D-AC61-4B3F-9BDC-1C79ACFDB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736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1" name="Rectangle 66">
              <a:extLst>
                <a:ext uri="{FF2B5EF4-FFF2-40B4-BE49-F238E27FC236}">
                  <a16:creationId xmlns:a16="http://schemas.microsoft.com/office/drawing/2014/main" xmlns="" id="{B9DB3C1D-403B-4172-9315-8A1F531B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88"/>
              <a:ext cx="528" cy="144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2" name="Rectangle 67">
              <a:extLst>
                <a:ext uri="{FF2B5EF4-FFF2-40B4-BE49-F238E27FC236}">
                  <a16:creationId xmlns:a16="http://schemas.microsoft.com/office/drawing/2014/main" xmlns="" id="{64ABC8BB-CCC0-48BA-850A-5181FE0D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672" cy="19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3" name="Rectangle 68">
              <a:extLst>
                <a:ext uri="{FF2B5EF4-FFF2-40B4-BE49-F238E27FC236}">
                  <a16:creationId xmlns:a16="http://schemas.microsoft.com/office/drawing/2014/main" xmlns="" id="{DAA7C925-B766-48BF-901A-2F672FD48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640"/>
              <a:ext cx="1488" cy="24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4" name="Rectangle 69">
              <a:extLst>
                <a:ext uri="{FF2B5EF4-FFF2-40B4-BE49-F238E27FC236}">
                  <a16:creationId xmlns:a16="http://schemas.microsoft.com/office/drawing/2014/main" xmlns="" id="{78F9050C-E487-4F43-AAD5-68BA4D32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688"/>
              <a:ext cx="480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646" name="Group 70" descr="An example of the text is provided in the figure.">
            <a:extLst>
              <a:ext uri="{FF2B5EF4-FFF2-40B4-BE49-F238E27FC236}">
                <a16:creationId xmlns:a16="http://schemas.microsoft.com/office/drawing/2014/main" xmlns="" id="{F9D1D99A-96C2-455D-BDE4-FBA65CD4F28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657600"/>
            <a:ext cx="8458200" cy="990600"/>
            <a:chOff x="240" y="2688"/>
            <a:chExt cx="5328" cy="624"/>
          </a:xfrm>
        </p:grpSpPr>
        <p:grpSp>
          <p:nvGrpSpPr>
            <p:cNvPr id="28702" name="Group 71">
              <a:extLst>
                <a:ext uri="{FF2B5EF4-FFF2-40B4-BE49-F238E27FC236}">
                  <a16:creationId xmlns:a16="http://schemas.microsoft.com/office/drawing/2014/main" xmlns="" id="{5D6A377D-611B-4D73-99DD-196B0E4C4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784"/>
              <a:ext cx="3984" cy="384"/>
              <a:chOff x="768" y="2784"/>
              <a:chExt cx="3984" cy="384"/>
            </a:xfrm>
          </p:grpSpPr>
          <p:sp>
            <p:nvSpPr>
              <p:cNvPr id="28707" name="Line 72">
                <a:extLst>
                  <a:ext uri="{FF2B5EF4-FFF2-40B4-BE49-F238E27FC236}">
                    <a16:creationId xmlns:a16="http://schemas.microsoft.com/office/drawing/2014/main" xmlns="" id="{D875967C-6754-443C-A75D-3FABB4108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Line 73">
                <a:extLst>
                  <a:ext uri="{FF2B5EF4-FFF2-40B4-BE49-F238E27FC236}">
                    <a16:creationId xmlns:a16="http://schemas.microsoft.com/office/drawing/2014/main" xmlns="" id="{58A5EA9C-343A-4B10-92E6-08B550F2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3120"/>
                <a:ext cx="624" cy="4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74">
                <a:extLst>
                  <a:ext uri="{FF2B5EF4-FFF2-40B4-BE49-F238E27FC236}">
                    <a16:creationId xmlns:a16="http://schemas.microsoft.com/office/drawing/2014/main" xmlns="" id="{70AEDD2A-925E-459B-8EB3-FB89F783A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784"/>
                <a:ext cx="768" cy="33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03" name="Rectangle 75">
              <a:extLst>
                <a:ext uri="{FF2B5EF4-FFF2-40B4-BE49-F238E27FC236}">
                  <a16:creationId xmlns:a16="http://schemas.microsoft.com/office/drawing/2014/main" xmlns="" id="{325A44AE-19F1-4D9F-84D3-F737639DE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88"/>
              <a:ext cx="528" cy="144"/>
            </a:xfrm>
            <a:prstGeom prst="rect">
              <a:avLst/>
            </a:prstGeom>
            <a:solidFill>
              <a:srgbClr val="FFA5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4" name="Rectangle 76">
              <a:extLst>
                <a:ext uri="{FF2B5EF4-FFF2-40B4-BE49-F238E27FC236}">
                  <a16:creationId xmlns:a16="http://schemas.microsoft.com/office/drawing/2014/main" xmlns="" id="{7A85ECBC-0F05-4C66-8301-05DA99A2E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688"/>
              <a:ext cx="672" cy="192"/>
            </a:xfrm>
            <a:prstGeom prst="rect">
              <a:avLst/>
            </a:prstGeom>
            <a:solidFill>
              <a:srgbClr val="FFA5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5" name="Rectangle 77">
              <a:extLst>
                <a:ext uri="{FF2B5EF4-FFF2-40B4-BE49-F238E27FC236}">
                  <a16:creationId xmlns:a16="http://schemas.microsoft.com/office/drawing/2014/main" xmlns="" id="{64AE78F0-39CA-4ED0-BB99-E7BDFEEC1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76"/>
              <a:ext cx="864" cy="336"/>
            </a:xfrm>
            <a:prstGeom prst="rect">
              <a:avLst/>
            </a:prstGeom>
            <a:solidFill>
              <a:srgbClr val="FFA5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06" name="Rectangle 78">
              <a:extLst>
                <a:ext uri="{FF2B5EF4-FFF2-40B4-BE49-F238E27FC236}">
                  <a16:creationId xmlns:a16="http://schemas.microsoft.com/office/drawing/2014/main" xmlns="" id="{995B2E4A-886D-4304-9061-89E8D49A8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024"/>
              <a:ext cx="768" cy="192"/>
            </a:xfrm>
            <a:prstGeom prst="rect">
              <a:avLst/>
            </a:prstGeom>
            <a:solidFill>
              <a:srgbClr val="FFA52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655" name="Group 79" descr="An example of the text is provided in the figure.">
            <a:extLst>
              <a:ext uri="{FF2B5EF4-FFF2-40B4-BE49-F238E27FC236}">
                <a16:creationId xmlns:a16="http://schemas.microsoft.com/office/drawing/2014/main" xmlns="" id="{3848C7FC-031E-4914-A079-6C718653BC4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191000"/>
            <a:ext cx="7162800" cy="990600"/>
            <a:chOff x="1056" y="3024"/>
            <a:chExt cx="4512" cy="624"/>
          </a:xfrm>
        </p:grpSpPr>
        <p:grpSp>
          <p:nvGrpSpPr>
            <p:cNvPr id="28692" name="Group 80">
              <a:extLst>
                <a:ext uri="{FF2B5EF4-FFF2-40B4-BE49-F238E27FC236}">
                  <a16:creationId xmlns:a16="http://schemas.microsoft.com/office/drawing/2014/main" xmlns="" id="{B621BACB-17FC-4114-8E2A-FB9000249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120"/>
              <a:ext cx="3312" cy="480"/>
              <a:chOff x="1488" y="3120"/>
              <a:chExt cx="3312" cy="480"/>
            </a:xfrm>
          </p:grpSpPr>
          <p:sp>
            <p:nvSpPr>
              <p:cNvPr id="28698" name="Line 81">
                <a:extLst>
                  <a:ext uri="{FF2B5EF4-FFF2-40B4-BE49-F238E27FC236}">
                    <a16:creationId xmlns:a16="http://schemas.microsoft.com/office/drawing/2014/main" xmlns="" id="{A04D6804-20C8-4AD0-B105-15591ECDE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Line 82">
                <a:extLst>
                  <a:ext uri="{FF2B5EF4-FFF2-40B4-BE49-F238E27FC236}">
                    <a16:creationId xmlns:a16="http://schemas.microsoft.com/office/drawing/2014/main" xmlns="" id="{D3430CF8-5CE5-4C4A-8B88-08E329C35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120"/>
                <a:ext cx="528" cy="96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83">
                <a:extLst>
                  <a:ext uri="{FF2B5EF4-FFF2-40B4-BE49-F238E27FC236}">
                    <a16:creationId xmlns:a16="http://schemas.microsoft.com/office/drawing/2014/main" xmlns="" id="{F070A3A8-6C54-467A-B684-7BE353133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216"/>
                <a:ext cx="432" cy="384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Line 84">
                <a:extLst>
                  <a:ext uri="{FF2B5EF4-FFF2-40B4-BE49-F238E27FC236}">
                    <a16:creationId xmlns:a16="http://schemas.microsoft.com/office/drawing/2014/main" xmlns="" id="{4869701A-53EC-47D6-ADB7-6B69A4B88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3120"/>
                <a:ext cx="624" cy="480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3" name="Rectangle 85">
              <a:extLst>
                <a:ext uri="{FF2B5EF4-FFF2-40B4-BE49-F238E27FC236}">
                  <a16:creationId xmlns:a16="http://schemas.microsoft.com/office/drawing/2014/main" xmlns="" id="{7FC30FCC-7B89-4DBF-9A02-155BABD1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432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4" name="Rectangle 86">
              <a:extLst>
                <a:ext uri="{FF2B5EF4-FFF2-40B4-BE49-F238E27FC236}">
                  <a16:creationId xmlns:a16="http://schemas.microsoft.com/office/drawing/2014/main" xmlns="" id="{B95C607A-8738-4D5F-8D33-8313C13C5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72"/>
              <a:ext cx="240" cy="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5" name="Rectangle 87">
              <a:extLst>
                <a:ext uri="{FF2B5EF4-FFF2-40B4-BE49-F238E27FC236}">
                  <a16:creationId xmlns:a16="http://schemas.microsoft.com/office/drawing/2014/main" xmlns="" id="{28A8DD6E-B4CB-447C-82B5-51C9485C2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168"/>
              <a:ext cx="384" cy="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6" name="Rectangle 88">
              <a:extLst>
                <a:ext uri="{FF2B5EF4-FFF2-40B4-BE49-F238E27FC236}">
                  <a16:creationId xmlns:a16="http://schemas.microsoft.com/office/drawing/2014/main" xmlns="" id="{352B57F3-1F0E-4148-8F66-37B0453F2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04"/>
              <a:ext cx="672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97" name="Rectangle 89">
              <a:extLst>
                <a:ext uri="{FF2B5EF4-FFF2-40B4-BE49-F238E27FC236}">
                  <a16:creationId xmlns:a16="http://schemas.microsoft.com/office/drawing/2014/main" xmlns="" id="{39FCA526-9E92-40AD-BD77-5A0CD59F6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024"/>
              <a:ext cx="768" cy="1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666" name="Group 90" descr="An example of the text is provided in the figure.">
            <a:extLst>
              <a:ext uri="{FF2B5EF4-FFF2-40B4-BE49-F238E27FC236}">
                <a16:creationId xmlns:a16="http://schemas.microsoft.com/office/drawing/2014/main" xmlns="" id="{1CCCAB44-F551-4432-AE69-F3C221754FF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657600"/>
            <a:ext cx="7162800" cy="1981200"/>
            <a:chOff x="1056" y="2688"/>
            <a:chExt cx="4512" cy="1248"/>
          </a:xfrm>
        </p:grpSpPr>
        <p:sp>
          <p:nvSpPr>
            <p:cNvPr id="28681" name="Rectangle 91">
              <a:extLst>
                <a:ext uri="{FF2B5EF4-FFF2-40B4-BE49-F238E27FC236}">
                  <a16:creationId xmlns:a16="http://schemas.microsoft.com/office/drawing/2014/main" xmlns="" id="{C6498C4A-F2E4-4C85-BF26-0008EB51B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72"/>
              <a:ext cx="240" cy="96"/>
            </a:xfrm>
            <a:prstGeom prst="rect">
              <a:avLst/>
            </a:prstGeom>
            <a:solidFill>
              <a:srgbClr val="64A4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8682" name="Group 92">
              <a:extLst>
                <a:ext uri="{FF2B5EF4-FFF2-40B4-BE49-F238E27FC236}">
                  <a16:creationId xmlns:a16="http://schemas.microsoft.com/office/drawing/2014/main" xmlns="" id="{895A697D-0D12-41CC-84C3-510681182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688"/>
              <a:ext cx="4512" cy="1248"/>
              <a:chOff x="1056" y="2688"/>
              <a:chExt cx="4512" cy="1248"/>
            </a:xfrm>
          </p:grpSpPr>
          <p:grpSp>
            <p:nvGrpSpPr>
              <p:cNvPr id="28683" name="Group 93">
                <a:extLst>
                  <a:ext uri="{FF2B5EF4-FFF2-40B4-BE49-F238E27FC236}">
                    <a16:creationId xmlns:a16="http://schemas.microsoft.com/office/drawing/2014/main" xmlns="" id="{3F5F1205-BD61-47A9-A3A1-91FF0C781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736"/>
                <a:ext cx="3600" cy="1104"/>
                <a:chOff x="1488" y="2736"/>
                <a:chExt cx="3600" cy="1104"/>
              </a:xfrm>
            </p:grpSpPr>
            <p:sp>
              <p:nvSpPr>
                <p:cNvPr id="28688" name="Line 94">
                  <a:extLst>
                    <a:ext uri="{FF2B5EF4-FFF2-40B4-BE49-F238E27FC236}">
                      <a16:creationId xmlns:a16="http://schemas.microsoft.com/office/drawing/2014/main" xmlns="" id="{B5E1437E-5E49-4AF4-8FD2-41F266B7EF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120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64A4C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9" name="Line 95">
                  <a:extLst>
                    <a:ext uri="{FF2B5EF4-FFF2-40B4-BE49-F238E27FC236}">
                      <a16:creationId xmlns:a16="http://schemas.microsoft.com/office/drawing/2014/main" xmlns="" id="{E3D8E4E8-FB1F-4FAB-B445-8A1C30247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3120"/>
                  <a:ext cx="528" cy="96"/>
                </a:xfrm>
                <a:prstGeom prst="line">
                  <a:avLst/>
                </a:prstGeom>
                <a:noFill/>
                <a:ln w="38100">
                  <a:solidFill>
                    <a:srgbClr val="64A4C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0" name="Line 96">
                  <a:extLst>
                    <a:ext uri="{FF2B5EF4-FFF2-40B4-BE49-F238E27FC236}">
                      <a16:creationId xmlns:a16="http://schemas.microsoft.com/office/drawing/2014/main" xmlns="" id="{DB5D4C65-9E56-4C00-BA5E-D7E998499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3216"/>
                  <a:ext cx="480" cy="624"/>
                </a:xfrm>
                <a:prstGeom prst="line">
                  <a:avLst/>
                </a:prstGeom>
                <a:noFill/>
                <a:ln w="38100">
                  <a:solidFill>
                    <a:srgbClr val="64A4C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1" name="Line 97">
                  <a:extLst>
                    <a:ext uri="{FF2B5EF4-FFF2-40B4-BE49-F238E27FC236}">
                      <a16:creationId xmlns:a16="http://schemas.microsoft.com/office/drawing/2014/main" xmlns="" id="{9263299E-B066-47A4-BFEE-0E691C3B1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04" y="2736"/>
                  <a:ext cx="384" cy="1104"/>
                </a:xfrm>
                <a:prstGeom prst="line">
                  <a:avLst/>
                </a:prstGeom>
                <a:noFill/>
                <a:ln w="38100">
                  <a:solidFill>
                    <a:srgbClr val="64A4C4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4" name="Rectangle 98">
                <a:extLst>
                  <a:ext uri="{FF2B5EF4-FFF2-40B4-BE49-F238E27FC236}">
                    <a16:creationId xmlns:a16="http://schemas.microsoft.com/office/drawing/2014/main" xmlns="" id="{DB71967B-C6AE-4CE9-9F65-7330324FE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744"/>
                <a:ext cx="1152" cy="192"/>
              </a:xfrm>
              <a:prstGeom prst="rect">
                <a:avLst/>
              </a:prstGeom>
              <a:solidFill>
                <a:srgbClr val="64A4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685" name="Rectangle 99">
                <a:extLst>
                  <a:ext uri="{FF2B5EF4-FFF2-40B4-BE49-F238E27FC236}">
                    <a16:creationId xmlns:a16="http://schemas.microsoft.com/office/drawing/2014/main" xmlns="" id="{DDB9E8CF-7716-44C0-9B80-71B8B7DD6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96"/>
              </a:xfrm>
              <a:prstGeom prst="rect">
                <a:avLst/>
              </a:prstGeom>
              <a:solidFill>
                <a:srgbClr val="64A4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686" name="Rectangle 100">
                <a:extLst>
                  <a:ext uri="{FF2B5EF4-FFF2-40B4-BE49-F238E27FC236}">
                    <a16:creationId xmlns:a16="http://schemas.microsoft.com/office/drawing/2014/main" xmlns="" id="{EE86E0E2-66FC-424E-A3E6-C425BB595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432" cy="144"/>
              </a:xfrm>
              <a:prstGeom prst="rect">
                <a:avLst/>
              </a:prstGeom>
              <a:solidFill>
                <a:srgbClr val="64A4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687" name="Rectangle 101">
                <a:extLst>
                  <a:ext uri="{FF2B5EF4-FFF2-40B4-BE49-F238E27FC236}">
                    <a16:creationId xmlns:a16="http://schemas.microsoft.com/office/drawing/2014/main" xmlns="" id="{0D631A5E-F128-4926-BD29-9D523CA63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8" y="2688"/>
                <a:ext cx="480" cy="96"/>
              </a:xfrm>
              <a:prstGeom prst="rect">
                <a:avLst/>
              </a:prstGeom>
              <a:solidFill>
                <a:srgbClr val="64A4C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8BFE6A9D-8B0D-49AE-92C2-587836219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Spliced Alignment: Idea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36704A41-1567-4C34-88D1-5C71027DA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14972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Compute the best alignment between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the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</a:rPr>
              <a:t>i</a:t>
            </a:r>
            <a:r>
              <a:rPr lang="en-US" altLang="en-US" sz="2800" dirty="0">
                <a:latin typeface="Arial" panose="020B0604020202020204" pitchFamily="34" charset="0"/>
              </a:rPr>
              <a:t>-prefix of genomic sequence </a:t>
            </a:r>
            <a:r>
              <a:rPr lang="en-US" altLang="en-US" sz="2800" i="1" dirty="0">
                <a:latin typeface="Arial" panose="020B0604020202020204" pitchFamily="34" charset="0"/>
              </a:rPr>
              <a:t>G</a:t>
            </a:r>
            <a:r>
              <a:rPr lang="en-US" altLang="en-US" sz="2800" dirty="0">
                <a:latin typeface="Arial" panose="020B0604020202020204" pitchFamily="34" charset="0"/>
              </a:rPr>
              <a:t> and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the</a:t>
            </a:r>
            <a:r>
              <a:rPr lang="en-US" altLang="en-US" sz="2800" i="1" dirty="0">
                <a:latin typeface="Arial" panose="020B0604020202020204" pitchFamily="34" charset="0"/>
              </a:rPr>
              <a:t> j-</a:t>
            </a:r>
            <a:r>
              <a:rPr lang="en-US" altLang="en-US" sz="2800" dirty="0">
                <a:latin typeface="Arial" panose="020B0604020202020204" pitchFamily="34" charset="0"/>
              </a:rPr>
              <a:t>prefix of target </a:t>
            </a:r>
            <a:r>
              <a:rPr lang="en-US" altLang="en-US" sz="2800" i="1" dirty="0">
                <a:latin typeface="Arial" panose="020B0604020202020204" pitchFamily="34" charset="0"/>
              </a:rPr>
              <a:t>T:</a:t>
            </a:r>
          </a:p>
          <a:p>
            <a:pPr eaLnBrk="1" hangingPunct="1"/>
            <a:r>
              <a:rPr lang="en-US" altLang="en-US" sz="2800" i="1" dirty="0">
                <a:latin typeface="Arial" panose="020B0604020202020204" pitchFamily="34" charset="0"/>
              </a:rPr>
              <a:t>                              S(</a:t>
            </a:r>
            <a:r>
              <a:rPr lang="en-US" altLang="en-US" sz="2800" i="1" dirty="0" err="1">
                <a:latin typeface="Arial" panose="020B0604020202020204" pitchFamily="34" charset="0"/>
              </a:rPr>
              <a:t>i,j</a:t>
            </a:r>
            <a:r>
              <a:rPr lang="en-US" altLang="en-US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But what is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the</a:t>
            </a:r>
            <a:r>
              <a:rPr lang="en-US" altLang="en-US" sz="2800" i="1" dirty="0">
                <a:latin typeface="Arial" panose="020B0604020202020204" pitchFamily="34" charset="0"/>
              </a:rPr>
              <a:t> “</a:t>
            </a:r>
            <a:r>
              <a:rPr lang="en-US" altLang="en-US" sz="2800" i="1" dirty="0" err="1">
                <a:latin typeface="Arial" panose="020B0604020202020204" pitchFamily="34" charset="0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</a:rPr>
              <a:t>prefix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of</a:t>
            </a:r>
            <a:r>
              <a:rPr lang="en-US" altLang="en-US" sz="2800" i="1" dirty="0">
                <a:latin typeface="Arial" panose="020B0604020202020204" pitchFamily="34" charset="0"/>
              </a:rPr>
              <a:t> G”?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</a:rPr>
              <a:t>The meaning of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the</a:t>
            </a:r>
            <a:r>
              <a:rPr lang="en-US" altLang="en-US" sz="2800" i="1" dirty="0">
                <a:latin typeface="Arial" panose="020B0604020202020204" pitchFamily="34" charset="0"/>
              </a:rPr>
              <a:t> “</a:t>
            </a:r>
            <a:r>
              <a:rPr lang="en-US" altLang="en-US" sz="2800" i="1" dirty="0" err="1">
                <a:latin typeface="Arial" panose="020B0604020202020204" pitchFamily="34" charset="0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</a:rPr>
              <a:t>-</a:t>
            </a:r>
            <a:r>
              <a:rPr lang="en-US" altLang="en-US" sz="2800" dirty="0">
                <a:latin typeface="Arial" panose="020B0604020202020204" pitchFamily="34" charset="0"/>
              </a:rPr>
              <a:t>prefix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of</a:t>
            </a:r>
            <a:r>
              <a:rPr lang="en-US" altLang="en-US" sz="2800" i="1" dirty="0">
                <a:latin typeface="Arial" panose="020B0604020202020204" pitchFamily="34" charset="0"/>
              </a:rPr>
              <a:t> G” </a:t>
            </a:r>
            <a:r>
              <a:rPr lang="en-US" altLang="en-US" sz="2800" dirty="0">
                <a:latin typeface="Arial" panose="020B0604020202020204" pitchFamily="34" charset="0"/>
              </a:rPr>
              <a:t>depends on which block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we are in because blocks overlap.</a:t>
            </a:r>
          </a:p>
          <a:p>
            <a:pPr eaLnBrk="1" hangingPunct="1">
              <a:buFontTx/>
              <a:buNone/>
            </a:pPr>
            <a:endParaRPr lang="en-US" altLang="en-US" sz="2800" i="1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i="1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FA204F10-4A6F-482A-9CFD-96864D033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Spliced Alignment: Idea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8E9A2456-D872-45F5-BEFD-A895C59F3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6106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Compute the best alignment between the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latin typeface="Arial" panose="020B0604020202020204" pitchFamily="34" charset="0"/>
              </a:rPr>
              <a:t>-prefix of genomic sequence </a:t>
            </a:r>
            <a:r>
              <a:rPr lang="en-US" altLang="en-US" sz="2400" i="1" dirty="0">
                <a:latin typeface="Arial" panose="020B0604020202020204" pitchFamily="34" charset="0"/>
              </a:rPr>
              <a:t>G</a:t>
            </a:r>
            <a:r>
              <a:rPr lang="en-US" altLang="en-US" sz="2400" dirty="0">
                <a:latin typeface="Arial" panose="020B0604020202020204" pitchFamily="34" charset="0"/>
              </a:rPr>
              <a:t> and the</a:t>
            </a:r>
            <a:r>
              <a:rPr lang="en-US" altLang="en-US" sz="2400" i="1" dirty="0">
                <a:latin typeface="Arial" panose="020B0604020202020204" pitchFamily="34" charset="0"/>
              </a:rPr>
              <a:t> j-</a:t>
            </a:r>
            <a:r>
              <a:rPr lang="en-US" altLang="en-US" sz="2400" dirty="0">
                <a:latin typeface="Arial" panose="020B0604020202020204" pitchFamily="34" charset="0"/>
              </a:rPr>
              <a:t>prefix of target </a:t>
            </a:r>
            <a:r>
              <a:rPr lang="en-US" altLang="en-US" sz="2400" i="1" dirty="0">
                <a:latin typeface="Arial" panose="020B0604020202020204" pitchFamily="34" charset="0"/>
              </a:rPr>
              <a:t>T: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latin typeface="Arial" panose="020B0604020202020204" pitchFamily="34" charset="0"/>
              </a:rPr>
              <a:t>                              S(</a:t>
            </a:r>
            <a:r>
              <a:rPr lang="en-US" altLang="en-US" sz="2400" i="1" dirty="0" err="1">
                <a:latin typeface="Arial" panose="020B0604020202020204" pitchFamily="34" charset="0"/>
              </a:rPr>
              <a:t>i,j</a:t>
            </a:r>
            <a:r>
              <a:rPr lang="en-US" altLang="en-US" sz="24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But what is the</a:t>
            </a:r>
            <a:r>
              <a:rPr lang="en-US" altLang="en-US" sz="2400" i="1" dirty="0">
                <a:latin typeface="Arial" panose="020B0604020202020204" pitchFamily="34" charset="0"/>
              </a:rPr>
              <a:t> “</a:t>
            </a:r>
            <a:r>
              <a:rPr lang="en-US" altLang="en-US" sz="2400" i="1" dirty="0" err="1">
                <a:latin typeface="Arial" panose="020B0604020202020204" pitchFamily="34" charset="0"/>
              </a:rPr>
              <a:t>i</a:t>
            </a:r>
            <a:r>
              <a:rPr lang="en-US" altLang="en-US" sz="2400" i="1" dirty="0"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</a:rPr>
              <a:t>prefix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of</a:t>
            </a:r>
            <a:r>
              <a:rPr lang="en-US" altLang="en-US" sz="2400" i="1" dirty="0">
                <a:latin typeface="Arial" panose="020B0604020202020204" pitchFamily="34" charset="0"/>
              </a:rPr>
              <a:t> G”?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The meaning of the</a:t>
            </a:r>
            <a:r>
              <a:rPr lang="en-US" altLang="en-US" sz="2400" i="1" dirty="0">
                <a:latin typeface="Arial" panose="020B0604020202020204" pitchFamily="34" charset="0"/>
              </a:rPr>
              <a:t> “</a:t>
            </a:r>
            <a:r>
              <a:rPr lang="en-US" altLang="en-US" sz="2400" i="1" dirty="0" err="1">
                <a:latin typeface="Arial" panose="020B0604020202020204" pitchFamily="34" charset="0"/>
              </a:rPr>
              <a:t>i</a:t>
            </a:r>
            <a:r>
              <a:rPr lang="en-US" altLang="en-US" sz="2400" i="1" dirty="0"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</a:rPr>
              <a:t>prefix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of</a:t>
            </a:r>
            <a:r>
              <a:rPr lang="en-US" altLang="en-US" sz="2400" i="1" dirty="0">
                <a:latin typeface="Arial" panose="020B0604020202020204" pitchFamily="34" charset="0"/>
              </a:rPr>
              <a:t> G” </a:t>
            </a:r>
            <a:r>
              <a:rPr lang="en-US" altLang="en-US" sz="2400" dirty="0">
                <a:latin typeface="Arial" panose="020B0604020202020204" pitchFamily="34" charset="0"/>
              </a:rPr>
              <a:t>depends on which block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we are in. So,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Compute the best alignment between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</a:rPr>
              <a:t>i</a:t>
            </a:r>
            <a:r>
              <a:rPr lang="en-US" altLang="en-US" sz="2400" dirty="0">
                <a:latin typeface="Arial" panose="020B0604020202020204" pitchFamily="34" charset="0"/>
              </a:rPr>
              <a:t>-prefix of genomic sequence </a:t>
            </a:r>
            <a:r>
              <a:rPr lang="en-US" altLang="en-US" sz="2400" i="1" dirty="0">
                <a:latin typeface="Arial" panose="020B0604020202020204" pitchFamily="34" charset="0"/>
              </a:rPr>
              <a:t>G</a:t>
            </a:r>
            <a:r>
              <a:rPr lang="en-US" altLang="en-US" sz="2400" dirty="0">
                <a:latin typeface="Arial" panose="020B0604020202020204" pitchFamily="34" charset="0"/>
              </a:rPr>
              <a:t> and</a:t>
            </a:r>
            <a:r>
              <a:rPr lang="en-US" altLang="en-US" sz="2400" i="1" dirty="0">
                <a:latin typeface="Arial" panose="020B0604020202020204" pitchFamily="34" charset="0"/>
              </a:rPr>
              <a:t> j-</a:t>
            </a:r>
            <a:r>
              <a:rPr lang="en-US" altLang="en-US" sz="2400" dirty="0">
                <a:latin typeface="Arial" panose="020B0604020202020204" pitchFamily="34" charset="0"/>
              </a:rPr>
              <a:t>prefix of target </a:t>
            </a: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="1" i="1" dirty="0">
                <a:solidFill>
                  <a:schemeClr val="tx2"/>
                </a:solidFill>
                <a:latin typeface="Arial" panose="020B0604020202020204" pitchFamily="34" charset="0"/>
              </a:rPr>
              <a:t>under the assumption</a:t>
            </a:r>
            <a:r>
              <a:rPr lang="en-US" altLang="en-US" sz="2400" dirty="0">
                <a:latin typeface="Arial" panose="020B0604020202020204" pitchFamily="34" charset="0"/>
              </a:rPr>
              <a:t> that the alignment uses block</a:t>
            </a:r>
            <a:r>
              <a:rPr lang="en-US" altLang="en-US" sz="2400" i="1" dirty="0">
                <a:latin typeface="Arial" panose="020B0604020202020204" pitchFamily="34" charset="0"/>
              </a:rPr>
              <a:t> B </a:t>
            </a:r>
            <a:r>
              <a:rPr lang="en-US" altLang="en-US" sz="2400" dirty="0">
                <a:latin typeface="Arial" panose="020B0604020202020204" pitchFamily="34" charset="0"/>
              </a:rPr>
              <a:t>at position</a:t>
            </a:r>
            <a:r>
              <a:rPr lang="en-US" altLang="en-US" sz="2400" i="1" dirty="0">
                <a:latin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</a:rPr>
              <a:t>i</a:t>
            </a:r>
            <a:endParaRPr lang="en-US" altLang="en-US" sz="2400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                            </a:t>
            </a:r>
            <a:r>
              <a:rPr lang="en-US" altLang="en-US" sz="2400" i="1" dirty="0">
                <a:latin typeface="Arial" panose="020B0604020202020204" pitchFamily="34" charset="0"/>
              </a:rPr>
              <a:t>S(</a:t>
            </a:r>
            <a:r>
              <a:rPr lang="en-US" altLang="en-US" sz="2400" i="1" dirty="0" err="1">
                <a:latin typeface="Arial" panose="020B0604020202020204" pitchFamily="34" charset="0"/>
              </a:rPr>
              <a:t>i,j,B</a:t>
            </a:r>
            <a:r>
              <a:rPr lang="en-US" altLang="en-US" sz="24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C46D42D3-A96D-4CBD-ABFE-B60BDF8FD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Spliced Alignment Recurrence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9B29F02D-960B-4A64-AA84-755DE5D2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14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    </a:t>
            </a:r>
            <a:r>
              <a:rPr lang="en-US" altLang="en-US" sz="2400" b="1" dirty="0">
                <a:latin typeface="Arial" panose="020B0604020202020204" pitchFamily="34" charset="0"/>
              </a:rPr>
              <a:t>If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i</a:t>
            </a:r>
            <a:r>
              <a:rPr lang="en-US" altLang="en-US" sz="2400" b="1" dirty="0">
                <a:latin typeface="Arial" panose="020B0604020202020204" pitchFamily="34" charset="0"/>
              </a:rPr>
              <a:t> is not the start vertex of block </a:t>
            </a:r>
            <a:r>
              <a:rPr lang="en-US" altLang="en-US" sz="2400" b="1" i="1" dirty="0">
                <a:latin typeface="Arial" panose="020B0604020202020204" pitchFamily="34" charset="0"/>
              </a:rPr>
              <a:t>B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j, B)</a:t>
            </a:r>
            <a:r>
              <a:rPr lang="en-US" altLang="en-US" sz="2200" dirty="0">
                <a:latin typeface="Arial" panose="020B0604020202020204" pitchFamily="34" charset="0"/>
              </a:rPr>
              <a:t> 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	max {  </a:t>
            </a: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 – 1, j, B) – indel penalty              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affine?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	           </a:t>
            </a: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j – 1, B) – indel penalty</a:t>
            </a:r>
            <a:r>
              <a:rPr lang="en-US" altLang="en-US" sz="2200" dirty="0">
                <a:latin typeface="Arial" panose="020B0604020202020204" pitchFamily="34" charset="0"/>
              </a:rPr>
              <a:t>              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multiple of 3?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		</a:t>
            </a: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 – 1, j – 1, B) + </a:t>
            </a:r>
            <a:r>
              <a:rPr lang="el-GR" altLang="en-US" sz="2200" i="1" dirty="0">
                <a:latin typeface="Arial" panose="020B0604020202020204" pitchFamily="34" charset="0"/>
              </a:rPr>
              <a:t>δ</a:t>
            </a:r>
            <a:r>
              <a:rPr lang="en-US" altLang="en-US" sz="2200" i="1" dirty="0">
                <a:latin typeface="Arial" panose="020B0604020202020204" pitchFamily="34" charset="0"/>
              </a:rPr>
              <a:t>(</a:t>
            </a:r>
            <a:r>
              <a:rPr lang="en-US" altLang="en-US" sz="2200" i="1" dirty="0" err="1">
                <a:latin typeface="Arial" panose="020B0604020202020204" pitchFamily="34" charset="0"/>
              </a:rPr>
              <a:t>g</a:t>
            </a:r>
            <a:r>
              <a:rPr lang="en-US" altLang="en-US" sz="2200" i="1" baseline="-25000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</a:t>
            </a:r>
            <a:r>
              <a:rPr lang="en-US" altLang="en-US" sz="2200" i="1" dirty="0" err="1">
                <a:latin typeface="Arial" panose="020B0604020202020204" pitchFamily="34" charset="0"/>
              </a:rPr>
              <a:t>t</a:t>
            </a:r>
            <a:r>
              <a:rPr lang="en-US" altLang="en-US" sz="2200" i="1" baseline="-25000" dirty="0" err="1">
                <a:latin typeface="Arial" panose="020B0604020202020204" pitchFamily="34" charset="0"/>
              </a:rPr>
              <a:t>j</a:t>
            </a:r>
            <a:r>
              <a:rPr lang="en-US" altLang="en-US" sz="2200" i="1" dirty="0">
                <a:latin typeface="Arial" panose="020B0604020202020204" pitchFamily="34" charset="0"/>
              </a:rPr>
              <a:t>) </a:t>
            </a:r>
            <a:r>
              <a:rPr lang="en-US" altLang="en-US" sz="2200" dirty="0">
                <a:latin typeface="Arial" panose="020B0604020202020204" pitchFamily="34" charset="0"/>
              </a:rPr>
              <a:t>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If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i</a:t>
            </a:r>
            <a:r>
              <a:rPr lang="en-US" altLang="en-US" sz="2400" b="1" dirty="0">
                <a:latin typeface="Arial" panose="020B0604020202020204" pitchFamily="34" charset="0"/>
              </a:rPr>
              <a:t> is the start vertex of block </a:t>
            </a:r>
            <a:r>
              <a:rPr lang="en-US" altLang="en-US" sz="2400" b="1" i="1" dirty="0">
                <a:latin typeface="Arial" panose="020B0604020202020204" pitchFamily="34" charset="0"/>
              </a:rPr>
              <a:t>B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j, B)</a:t>
            </a:r>
            <a:r>
              <a:rPr lang="en-US" altLang="en-US" sz="2200" dirty="0">
                <a:latin typeface="Arial" panose="020B0604020202020204" pitchFamily="34" charset="0"/>
              </a:rPr>
              <a:t> 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	        max { </a:t>
            </a:r>
            <a:r>
              <a:rPr lang="en-US" altLang="en-US" sz="2200" i="1" dirty="0">
                <a:latin typeface="Arial" panose="020B0604020202020204" pitchFamily="34" charset="0"/>
              </a:rPr>
              <a:t>S(</a:t>
            </a:r>
            <a:r>
              <a:rPr lang="en-US" altLang="en-US" sz="2200" i="1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j – 1, B) – indel penalty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 </a:t>
            </a:r>
            <a:r>
              <a:rPr lang="en-US" altLang="en-US" sz="2200" dirty="0" err="1">
                <a:latin typeface="Arial" panose="020B0604020202020204" pitchFamily="34" charset="0"/>
              </a:rPr>
              <a:t>max</a:t>
            </a:r>
            <a:r>
              <a:rPr lang="en-US" altLang="en-US" sz="2200" baseline="-25000" dirty="0" err="1">
                <a:latin typeface="Arial" panose="020B0604020202020204" pitchFamily="34" charset="0"/>
              </a:rPr>
              <a:t>all</a:t>
            </a:r>
            <a:r>
              <a:rPr lang="en-US" altLang="en-US" sz="2200" baseline="-25000" dirty="0">
                <a:latin typeface="Arial" panose="020B0604020202020204" pitchFamily="34" charset="0"/>
              </a:rPr>
              <a:t> blocks </a:t>
            </a:r>
            <a:r>
              <a:rPr lang="en-US" altLang="en-US" sz="2200" i="1" baseline="-25000" dirty="0">
                <a:latin typeface="Arial" panose="020B0604020202020204" pitchFamily="34" charset="0"/>
              </a:rPr>
              <a:t>B’</a:t>
            </a:r>
            <a:r>
              <a:rPr lang="en-US" altLang="en-US" sz="2200" baseline="-25000" dirty="0">
                <a:latin typeface="Arial" panose="020B0604020202020204" pitchFamily="34" charset="0"/>
              </a:rPr>
              <a:t> preceding block </a:t>
            </a:r>
            <a:r>
              <a:rPr lang="en-US" altLang="en-US" sz="2200" i="1" baseline="-25000" dirty="0">
                <a:latin typeface="Arial" panose="020B0604020202020204" pitchFamily="34" charset="0"/>
              </a:rPr>
              <a:t>B </a:t>
            </a:r>
            <a:r>
              <a:rPr lang="en-US" altLang="en-US" sz="2200" i="1" dirty="0">
                <a:latin typeface="Arial" panose="020B0604020202020204" pitchFamily="34" charset="0"/>
              </a:rPr>
              <a:t>S(end(B’), j, B’) – indel penalty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 </a:t>
            </a:r>
            <a:r>
              <a:rPr lang="en-US" altLang="en-US" sz="2200" dirty="0" err="1">
                <a:latin typeface="Arial" panose="020B0604020202020204" pitchFamily="34" charset="0"/>
              </a:rPr>
              <a:t>max</a:t>
            </a:r>
            <a:r>
              <a:rPr lang="en-US" altLang="en-US" sz="2200" baseline="-25000" dirty="0" err="1">
                <a:latin typeface="Arial" panose="020B0604020202020204" pitchFamily="34" charset="0"/>
              </a:rPr>
              <a:t>all</a:t>
            </a:r>
            <a:r>
              <a:rPr lang="en-US" altLang="en-US" sz="2200" baseline="-25000" dirty="0">
                <a:latin typeface="Arial" panose="020B0604020202020204" pitchFamily="34" charset="0"/>
              </a:rPr>
              <a:t> blocks</a:t>
            </a:r>
            <a:r>
              <a:rPr lang="en-US" altLang="en-US" sz="2200" i="1" baseline="-25000" dirty="0">
                <a:latin typeface="Arial" panose="020B0604020202020204" pitchFamily="34" charset="0"/>
              </a:rPr>
              <a:t> B</a:t>
            </a:r>
            <a:r>
              <a:rPr lang="en-US" altLang="en-US" sz="2200" baseline="-25000" dirty="0">
                <a:latin typeface="Arial" panose="020B0604020202020204" pitchFamily="34" charset="0"/>
              </a:rPr>
              <a:t>’ preceding block </a:t>
            </a:r>
            <a:r>
              <a:rPr lang="en-US" altLang="en-US" sz="2200" i="1" baseline="-25000" dirty="0">
                <a:latin typeface="Arial" panose="020B0604020202020204" pitchFamily="34" charset="0"/>
              </a:rPr>
              <a:t>B </a:t>
            </a:r>
            <a:r>
              <a:rPr lang="en-US" altLang="en-US" sz="2200" i="1" dirty="0">
                <a:latin typeface="Arial" panose="020B0604020202020204" pitchFamily="34" charset="0"/>
              </a:rPr>
              <a:t>S(end(B’), j – 1, B’) + </a:t>
            </a:r>
            <a:r>
              <a:rPr lang="el-GR" altLang="en-US" sz="2200" i="1" dirty="0">
                <a:latin typeface="Arial" panose="020B0604020202020204" pitchFamily="34" charset="0"/>
              </a:rPr>
              <a:t>δ</a:t>
            </a:r>
            <a:r>
              <a:rPr lang="en-US" altLang="en-US" sz="2200" i="1" dirty="0">
                <a:latin typeface="Arial" panose="020B0604020202020204" pitchFamily="34" charset="0"/>
              </a:rPr>
              <a:t>(</a:t>
            </a:r>
            <a:r>
              <a:rPr lang="en-US" altLang="en-US" sz="2200" i="1" dirty="0" err="1">
                <a:latin typeface="Arial" panose="020B0604020202020204" pitchFamily="34" charset="0"/>
              </a:rPr>
              <a:t>g</a:t>
            </a:r>
            <a:r>
              <a:rPr lang="en-US" altLang="en-US" sz="2200" i="1" baseline="-25000" dirty="0" err="1">
                <a:latin typeface="Arial" panose="020B0604020202020204" pitchFamily="34" charset="0"/>
              </a:rPr>
              <a:t>i</a:t>
            </a:r>
            <a:r>
              <a:rPr lang="en-US" altLang="en-US" sz="2200" i="1" dirty="0">
                <a:latin typeface="Arial" panose="020B0604020202020204" pitchFamily="34" charset="0"/>
              </a:rPr>
              <a:t>, </a:t>
            </a:r>
            <a:r>
              <a:rPr lang="en-US" altLang="en-US" sz="2200" i="1" dirty="0" err="1">
                <a:latin typeface="Arial" panose="020B0604020202020204" pitchFamily="34" charset="0"/>
              </a:rPr>
              <a:t>t</a:t>
            </a:r>
            <a:r>
              <a:rPr lang="en-US" altLang="en-US" sz="2200" i="1" baseline="-25000" dirty="0" err="1">
                <a:latin typeface="Arial" panose="020B0604020202020204" pitchFamily="34" charset="0"/>
              </a:rPr>
              <a:t>j</a:t>
            </a:r>
            <a:r>
              <a:rPr lang="en-US" altLang="en-US" sz="2200" i="1" dirty="0">
                <a:latin typeface="Arial" panose="020B0604020202020204" pitchFamily="34" charset="0"/>
              </a:rPr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latin typeface="Arial" panose="020B0604020202020204" pitchFamily="34" charset="0"/>
              </a:rPr>
              <a:t>   }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2200" i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79B2BA1-F373-4932-B36A-3946292DD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Spliced Alignment Solution</a:t>
            </a:r>
            <a:endParaRPr lang="en-US" altLang="en-US" sz="2600" dirty="0">
              <a:latin typeface="Arial Unicode MS" pitchFamily="34" charset="-128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D188D4FD-D33C-418B-82A2-A094B6B4B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</a:rPr>
              <a:t>After computing the three-dimensional table </a:t>
            </a:r>
            <a:r>
              <a:rPr lang="en-US" altLang="en-US" i="1" dirty="0">
                <a:latin typeface="Arial" panose="020B0604020202020204" pitchFamily="34" charset="0"/>
              </a:rPr>
              <a:t>S(</a:t>
            </a:r>
            <a:r>
              <a:rPr lang="en-US" altLang="en-US" i="1" dirty="0" err="1">
                <a:latin typeface="Arial" panose="020B0604020202020204" pitchFamily="34" charset="0"/>
              </a:rPr>
              <a:t>i</a:t>
            </a:r>
            <a:r>
              <a:rPr lang="en-US" altLang="en-US" i="1" dirty="0">
                <a:latin typeface="Arial" panose="020B0604020202020204" pitchFamily="34" charset="0"/>
              </a:rPr>
              <a:t>, j, B)</a:t>
            </a:r>
            <a:r>
              <a:rPr lang="en-US" altLang="en-US" dirty="0">
                <a:latin typeface="Arial" panose="020B0604020202020204" pitchFamily="34" charset="0"/>
              </a:rPr>
              <a:t>, the score of the optimal spliced alignment is: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>
                <a:latin typeface="Arial" panose="020B0604020202020204" pitchFamily="34" charset="0"/>
              </a:rPr>
              <a:t>max</a:t>
            </a:r>
            <a:r>
              <a:rPr lang="en-US" altLang="en-US" baseline="-25000" dirty="0" err="1">
                <a:latin typeface="Arial" panose="020B0604020202020204" pitchFamily="34" charset="0"/>
              </a:rPr>
              <a:t>all</a:t>
            </a:r>
            <a:r>
              <a:rPr lang="en-US" altLang="en-US" baseline="-25000" dirty="0">
                <a:latin typeface="Arial" panose="020B0604020202020204" pitchFamily="34" charset="0"/>
              </a:rPr>
              <a:t> blocks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i="1" baseline="-25000" dirty="0">
                <a:latin typeface="Arial" panose="020B0604020202020204" pitchFamily="34" charset="0"/>
              </a:rPr>
              <a:t>B</a:t>
            </a:r>
            <a:r>
              <a:rPr lang="en-US" altLang="en-US" i="1" dirty="0">
                <a:latin typeface="Arial" panose="020B0604020202020204" pitchFamily="34" charset="0"/>
              </a:rPr>
              <a:t>S(end(B), length(T), B)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7C53104-4899-4A73-9DC8-C0BD45936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Using Known Genes to Predict Novel Genes</a:t>
            </a:r>
            <a:endParaRPr lang="en-US" altLang="en-US" dirty="0">
              <a:latin typeface="Arial Unicode MS" pitchFamily="34" charset="-128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0C2C8DD-B657-481C-9AC1-D6FF09B66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14972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Some genomes may be very well-studied, with many genes having been experimentally verified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Closely related organisms may have 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</a:rPr>
              <a:t>homologous</a:t>
            </a:r>
            <a:r>
              <a:rPr lang="en-US" altLang="en-US" sz="2800">
                <a:latin typeface="Times New Roman" panose="02020603050405020304" pitchFamily="18" charset="0"/>
              </a:rPr>
              <a:t> genes with similar sequences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Unknown genes in one species could be discovered through comparison to genes in other closely related species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The problem is trivial in prokaryotes so we focus on 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</a:rPr>
              <a:t>eukaryotes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AE3EFAFC-9639-4CBC-BE15-554B47237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808038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Spliced Alignment: Complications</a:t>
            </a:r>
            <a:r>
              <a:rPr lang="en-US" altLang="en-US" dirty="0">
                <a:latin typeface="Arial Unicode MS" pitchFamily="34" charset="-128"/>
              </a:rPr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1A99B3ED-813B-4EE2-BDFA-4FD319B83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77200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Considering multiple </a:t>
            </a:r>
            <a:r>
              <a:rPr lang="en-US" altLang="en-US" sz="2600" i="1" dirty="0" err="1">
                <a:latin typeface="Arial" panose="020B0604020202020204" pitchFamily="34" charset="0"/>
              </a:rPr>
              <a:t>i</a:t>
            </a:r>
            <a:r>
              <a:rPr lang="en-US" altLang="en-US" sz="2600" dirty="0">
                <a:latin typeface="Arial" panose="020B0604020202020204" pitchFamily="34" charset="0"/>
              </a:rPr>
              <a:t>-prefixes leads to slowdown. Running time: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latin typeface="Arial" panose="020B0604020202020204" pitchFamily="34" charset="0"/>
              </a:rPr>
              <a:t>                           O(mn</a:t>
            </a:r>
            <a:r>
              <a:rPr lang="en-US" altLang="en-US" sz="2600" i="1" baseline="30000" dirty="0">
                <a:latin typeface="Arial" panose="020B0604020202020204" pitchFamily="34" charset="0"/>
              </a:rPr>
              <a:t>2</a:t>
            </a:r>
            <a:r>
              <a:rPr lang="en-US" altLang="en-US" sz="2600" i="1" dirty="0"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|</a:t>
            </a:r>
            <a:r>
              <a:rPr lang="en-US" altLang="en-US" sz="2600" b="1" i="1" dirty="0">
                <a:latin typeface="Arial" panose="020B0604020202020204" pitchFamily="34" charset="0"/>
              </a:rPr>
              <a:t>B</a:t>
            </a:r>
            <a:r>
              <a:rPr lang="en-US" altLang="en-US" sz="2600" i="1" dirty="0">
                <a:latin typeface="Arial" panose="020B0604020202020204" pitchFamily="34" charset="0"/>
              </a:rPr>
              <a:t>|)        </a:t>
            </a:r>
            <a:r>
              <a:rPr lang="en-US" altLang="en-US" sz="2600" dirty="0">
                <a:latin typeface="Arial" panose="020B0604020202020204" pitchFamily="34" charset="0"/>
              </a:rPr>
              <a:t>or </a:t>
            </a:r>
            <a:r>
              <a:rPr lang="en-US" altLang="en-US" sz="2600" i="1" dirty="0">
                <a:solidFill>
                  <a:srgbClr val="6699FF"/>
                </a:solidFill>
                <a:latin typeface="Arial" panose="020B0604020202020204" pitchFamily="34" charset="0"/>
              </a:rPr>
              <a:t>O(</a:t>
            </a:r>
            <a:r>
              <a:rPr lang="en-US" altLang="en-US" sz="2600" i="1" dirty="0" err="1">
                <a:solidFill>
                  <a:srgbClr val="6699FF"/>
                </a:solidFill>
                <a:latin typeface="Arial" panose="020B0604020202020204" pitchFamily="34" charset="0"/>
              </a:rPr>
              <a:t>mn|</a:t>
            </a:r>
            <a:r>
              <a:rPr lang="en-US" altLang="en-US" sz="2600" b="1" i="1" dirty="0" err="1">
                <a:solidFill>
                  <a:srgbClr val="6699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600" i="1" dirty="0">
                <a:solidFill>
                  <a:srgbClr val="6699FF"/>
                </a:solidFill>
                <a:latin typeface="Arial" panose="020B0604020202020204" pitchFamily="34" charset="0"/>
              </a:rPr>
              <a:t>|^2)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>
                <a:latin typeface="Arial" panose="020B0604020202020204" pitchFamily="34" charset="0"/>
              </a:rPr>
              <a:t>    </a:t>
            </a:r>
            <a:r>
              <a:rPr lang="en-US" altLang="en-US" sz="2600" dirty="0">
                <a:latin typeface="Arial" panose="020B0604020202020204" pitchFamily="34" charset="0"/>
              </a:rPr>
              <a:t>where</a:t>
            </a:r>
            <a:r>
              <a:rPr lang="en-US" altLang="en-US" sz="2600" i="1" dirty="0">
                <a:latin typeface="Arial" panose="020B0604020202020204" pitchFamily="34" charset="0"/>
              </a:rPr>
              <a:t> m </a:t>
            </a:r>
            <a:r>
              <a:rPr lang="en-US" altLang="en-US" sz="2600" dirty="0">
                <a:latin typeface="Arial" panose="020B0604020202020204" pitchFamily="34" charset="0"/>
              </a:rPr>
              <a:t>is the target length,</a:t>
            </a:r>
            <a:r>
              <a:rPr lang="en-US" altLang="en-US" sz="2600" i="1" dirty="0">
                <a:latin typeface="Arial" panose="020B0604020202020204" pitchFamily="34" charset="0"/>
              </a:rPr>
              <a:t> n </a:t>
            </a:r>
            <a:r>
              <a:rPr lang="en-US" altLang="en-US" sz="2600" dirty="0">
                <a:latin typeface="Arial" panose="020B0604020202020204" pitchFamily="34" charset="0"/>
              </a:rPr>
              <a:t>is the genomic sequence length, and</a:t>
            </a:r>
            <a:r>
              <a:rPr lang="en-US" altLang="en-US" sz="2600" i="1" dirty="0"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|</a:t>
            </a:r>
            <a:r>
              <a:rPr lang="en-US" altLang="en-US" sz="2600" b="1" i="1" dirty="0">
                <a:latin typeface="Arial" panose="020B0604020202020204" pitchFamily="34" charset="0"/>
              </a:rPr>
              <a:t>B</a:t>
            </a:r>
            <a:r>
              <a:rPr lang="en-US" altLang="en-US" sz="2600" dirty="0">
                <a:latin typeface="Arial" panose="020B0604020202020204" pitchFamily="34" charset="0"/>
              </a:rPr>
              <a:t>|</a:t>
            </a:r>
            <a:r>
              <a:rPr lang="en-US" altLang="en-US" sz="2600" i="1" dirty="0">
                <a:latin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</a:rPr>
              <a:t>is the number of blocks.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A </a:t>
            </a:r>
            <a:r>
              <a:rPr lang="en-US" altLang="en-US" sz="26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mosaic effect</a:t>
            </a:r>
            <a:r>
              <a:rPr lang="en-US" altLang="en-US" sz="2600" dirty="0">
                <a:latin typeface="Arial" panose="020B0604020202020204" pitchFamily="34" charset="0"/>
              </a:rPr>
              <a:t>: short exons are easily combined to fit any target protein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7CD07B40-9A1A-4F04-8A84-22EE227F1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808038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Spliced Alignment: Speedup </a:t>
            </a:r>
            <a:r>
              <a:rPr lang="en-US" altLang="en-US" dirty="0">
                <a:latin typeface="Arial Unicode MS" pitchFamily="34" charset="-128"/>
              </a:rPr>
              <a:t> </a:t>
            </a:r>
          </a:p>
        </p:txBody>
      </p:sp>
      <p:grpSp>
        <p:nvGrpSpPr>
          <p:cNvPr id="64517" name="Group 5" descr="An example of the text is provided in the figure.">
            <a:extLst>
              <a:ext uri="{FF2B5EF4-FFF2-40B4-BE49-F238E27FC236}">
                <a16:creationId xmlns:a16="http://schemas.microsoft.com/office/drawing/2014/main" xmlns="" id="{E4DAE87A-A85C-43F2-B810-8D20C02B9D4E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057400"/>
            <a:ext cx="7162800" cy="2362200"/>
            <a:chOff x="192" y="2112"/>
            <a:chExt cx="5424" cy="1920"/>
          </a:xfrm>
        </p:grpSpPr>
        <p:grpSp>
          <p:nvGrpSpPr>
            <p:cNvPr id="34822" name="Group 6">
              <a:extLst>
                <a:ext uri="{FF2B5EF4-FFF2-40B4-BE49-F238E27FC236}">
                  <a16:creationId xmlns:a16="http://schemas.microsoft.com/office/drawing/2014/main" xmlns="" id="{95C88482-E01C-4F1F-A12A-BDC03FBD0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112"/>
              <a:ext cx="5424" cy="1920"/>
              <a:chOff x="240" y="2064"/>
              <a:chExt cx="5424" cy="1920"/>
            </a:xfrm>
          </p:grpSpPr>
          <p:grpSp>
            <p:nvGrpSpPr>
              <p:cNvPr id="34824" name="Group 7">
                <a:extLst>
                  <a:ext uri="{FF2B5EF4-FFF2-40B4-BE49-F238E27FC236}">
                    <a16:creationId xmlns:a16="http://schemas.microsoft.com/office/drawing/2014/main" xmlns="" id="{C2E2EFF7-5652-4524-A3F1-65C83D2F0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064"/>
                <a:ext cx="5424" cy="1920"/>
                <a:chOff x="240" y="2160"/>
                <a:chExt cx="5424" cy="1920"/>
              </a:xfrm>
            </p:grpSpPr>
            <p:grpSp>
              <p:nvGrpSpPr>
                <p:cNvPr id="34836" name="Group 8">
                  <a:extLst>
                    <a:ext uri="{FF2B5EF4-FFF2-40B4-BE49-F238E27FC236}">
                      <a16:creationId xmlns:a16="http://schemas.microsoft.com/office/drawing/2014/main" xmlns="" id="{36B8AFE0-E25C-49D6-ACCE-C38A1CA86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160"/>
                  <a:ext cx="5424" cy="1920"/>
                  <a:chOff x="240" y="144"/>
                  <a:chExt cx="5424" cy="1920"/>
                </a:xfrm>
              </p:grpSpPr>
              <p:sp>
                <p:nvSpPr>
                  <p:cNvPr id="34876" name="Rectangle 9">
                    <a:extLst>
                      <a:ext uri="{FF2B5EF4-FFF2-40B4-BE49-F238E27FC236}">
                        <a16:creationId xmlns:a16="http://schemas.microsoft.com/office/drawing/2014/main" xmlns="" id="{BCB56AB3-0F30-424D-99C0-8BD38B450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44"/>
                    <a:ext cx="5424" cy="1920"/>
                  </a:xfrm>
                  <a:prstGeom prst="rect">
                    <a:avLst/>
                  </a:prstGeom>
                  <a:noFill/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aphicFrame>
                <p:nvGraphicFramePr>
                  <p:cNvPr id="34877" name="Object 10">
                    <a:extLst>
                      <a:ext uri="{FF2B5EF4-FFF2-40B4-BE49-F238E27FC236}">
                        <a16:creationId xmlns:a16="http://schemas.microsoft.com/office/drawing/2014/main" xmlns="" id="{876DAB0A-EEC8-47A2-9A5B-035EEB6E7657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40" y="144"/>
                  <a:ext cx="5424" cy="4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4881" name="Bitmap Image" r:id="rId3" imgW="8640381" imgH="781159" progId="Paint.Picture">
                          <p:embed/>
                        </p:oleObj>
                      </mc:Choice>
                      <mc:Fallback>
                        <p:oleObj name="Bitmap Image" r:id="rId3" imgW="8640381" imgH="781159" progId="Paint.Picture">
                          <p:embed/>
                          <p:pic>
                            <p:nvPicPr>
                              <p:cNvPr id="0" name="Object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44"/>
                                <a:ext cx="5424" cy="492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rgbClr val="C0C0C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4837" name="Group 11">
                  <a:extLst>
                    <a:ext uri="{FF2B5EF4-FFF2-40B4-BE49-F238E27FC236}">
                      <a16:creationId xmlns:a16="http://schemas.microsoft.com/office/drawing/2014/main" xmlns="" id="{8E415CFB-0726-419B-9047-1B99D8AF5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688"/>
                  <a:ext cx="5328" cy="1344"/>
                  <a:chOff x="288" y="2688"/>
                  <a:chExt cx="5328" cy="1344"/>
                </a:xfrm>
              </p:grpSpPr>
              <p:sp>
                <p:nvSpPr>
                  <p:cNvPr id="34863" name="Rectangle 12">
                    <a:extLst>
                      <a:ext uri="{FF2B5EF4-FFF2-40B4-BE49-F238E27FC236}">
                        <a16:creationId xmlns:a16="http://schemas.microsoft.com/office/drawing/2014/main" xmlns="" id="{9DC85D3A-87C1-4034-AA4E-020DAD62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36"/>
                    <a:ext cx="52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4" name="Rectangle 13">
                    <a:extLst>
                      <a:ext uri="{FF2B5EF4-FFF2-40B4-BE49-F238E27FC236}">
                        <a16:creationId xmlns:a16="http://schemas.microsoft.com/office/drawing/2014/main" xmlns="" id="{218FD3B4-D528-489E-AD37-4F1749857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736"/>
                    <a:ext cx="67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5" name="Rectangle 14">
                    <a:extLst>
                      <a:ext uri="{FF2B5EF4-FFF2-40B4-BE49-F238E27FC236}">
                        <a16:creationId xmlns:a16="http://schemas.microsoft.com/office/drawing/2014/main" xmlns="" id="{F6A18EB9-CE53-4912-9465-AA7E4890F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688"/>
                    <a:ext cx="148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6" name="Rectangle 15">
                    <a:extLst>
                      <a:ext uri="{FF2B5EF4-FFF2-40B4-BE49-F238E27FC236}">
                        <a16:creationId xmlns:a16="http://schemas.microsoft.com/office/drawing/2014/main" xmlns="" id="{0C107F4F-25B0-490B-9FED-47666FBB69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6" y="2736"/>
                    <a:ext cx="480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7" name="Rectangle 16">
                    <a:extLst>
                      <a:ext uri="{FF2B5EF4-FFF2-40B4-BE49-F238E27FC236}">
                        <a16:creationId xmlns:a16="http://schemas.microsoft.com/office/drawing/2014/main" xmlns="" id="{DBFAD6B1-7BB8-45E6-9C37-D8D8123706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43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8" name="Rectangle 17">
                    <a:extLst>
                      <a:ext uri="{FF2B5EF4-FFF2-40B4-BE49-F238E27FC236}">
                        <a16:creationId xmlns:a16="http://schemas.microsoft.com/office/drawing/2014/main" xmlns="" id="{ABECC804-F718-45CE-8282-8813486392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20"/>
                    <a:ext cx="192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69" name="Rectangle 18">
                    <a:extLst>
                      <a:ext uri="{FF2B5EF4-FFF2-40B4-BE49-F238E27FC236}">
                        <a16:creationId xmlns:a16="http://schemas.microsoft.com/office/drawing/2014/main" xmlns="" id="{495DE573-1F83-43C1-978D-EE7D755763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36" y="3216"/>
                    <a:ext cx="384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0" name="Rectangle 19">
                    <a:extLst>
                      <a:ext uri="{FF2B5EF4-FFF2-40B4-BE49-F238E27FC236}">
                        <a16:creationId xmlns:a16="http://schemas.microsoft.com/office/drawing/2014/main" xmlns="" id="{407A9B24-5AB4-4752-A52C-8A2AB84F7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12" y="3024"/>
                    <a:ext cx="864" cy="33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1" name="Rectangle 20">
                    <a:extLst>
                      <a:ext uri="{FF2B5EF4-FFF2-40B4-BE49-F238E27FC236}">
                        <a16:creationId xmlns:a16="http://schemas.microsoft.com/office/drawing/2014/main" xmlns="" id="{28212036-C9E5-4850-A4D6-F046741070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48" y="3072"/>
                    <a:ext cx="768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2" name="Rectangle 21">
                    <a:extLst>
                      <a:ext uri="{FF2B5EF4-FFF2-40B4-BE49-F238E27FC236}">
                        <a16:creationId xmlns:a16="http://schemas.microsoft.com/office/drawing/2014/main" xmlns="" id="{02F9F27D-F9AB-474C-9244-4615E2EF4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6" y="3360"/>
                    <a:ext cx="864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3" name="Rectangle 22">
                    <a:extLst>
                      <a:ext uri="{FF2B5EF4-FFF2-40B4-BE49-F238E27FC236}">
                        <a16:creationId xmlns:a16="http://schemas.microsoft.com/office/drawing/2014/main" xmlns="" id="{AC08A952-694C-44E1-B11E-31A4854B7A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00" y="3792"/>
                    <a:ext cx="76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4" name="Rectangle 23">
                    <a:extLst>
                      <a:ext uri="{FF2B5EF4-FFF2-40B4-BE49-F238E27FC236}">
                        <a16:creationId xmlns:a16="http://schemas.microsoft.com/office/drawing/2014/main" xmlns="" id="{26F53A7B-184C-4D9E-BBF2-1100C60FD6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52" y="3552"/>
                    <a:ext cx="67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4875" name="Rectangle 24">
                    <a:extLst>
                      <a:ext uri="{FF2B5EF4-FFF2-40B4-BE49-F238E27FC236}">
                        <a16:creationId xmlns:a16="http://schemas.microsoft.com/office/drawing/2014/main" xmlns="" id="{07F8B5EE-A05D-4066-9961-95CEAB20D5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00" y="3792"/>
                    <a:ext cx="115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4838" name="Group 25">
                  <a:extLst>
                    <a:ext uri="{FF2B5EF4-FFF2-40B4-BE49-F238E27FC236}">
                      <a16:creationId xmlns:a16="http://schemas.microsoft.com/office/drawing/2014/main" xmlns="" id="{73412DAF-C85B-4334-B67F-EC0C8A86A6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2784"/>
                  <a:ext cx="4320" cy="1152"/>
                  <a:chOff x="816" y="2784"/>
                  <a:chExt cx="4320" cy="1152"/>
                </a:xfrm>
              </p:grpSpPr>
              <p:sp>
                <p:nvSpPr>
                  <p:cNvPr id="34839" name="Line 26">
                    <a:extLst>
                      <a:ext uri="{FF2B5EF4-FFF2-40B4-BE49-F238E27FC236}">
                        <a16:creationId xmlns:a16="http://schemas.microsoft.com/office/drawing/2014/main" xmlns="" id="{4629AE11-32B3-4BE2-B2D5-6269B923A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0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0" name="Line 27">
                    <a:extLst>
                      <a:ext uri="{FF2B5EF4-FFF2-40B4-BE49-F238E27FC236}">
                        <a16:creationId xmlns:a16="http://schemas.microsoft.com/office/drawing/2014/main" xmlns="" id="{C37DCE46-7E77-4DAC-AE88-AC758AB00E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78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1" name="Line 28">
                    <a:extLst>
                      <a:ext uri="{FF2B5EF4-FFF2-40B4-BE49-F238E27FC236}">
                        <a16:creationId xmlns:a16="http://schemas.microsoft.com/office/drawing/2014/main" xmlns="" id="{946A9B6C-0D18-465F-9FA5-933595AE6A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8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2" name="Line 29">
                    <a:extLst>
                      <a:ext uri="{FF2B5EF4-FFF2-40B4-BE49-F238E27FC236}">
                        <a16:creationId xmlns:a16="http://schemas.microsoft.com/office/drawing/2014/main" xmlns="" id="{808EB9BD-8915-4CEC-BAD1-CD26617AB1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20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3" name="Line 30">
                    <a:extLst>
                      <a:ext uri="{FF2B5EF4-FFF2-40B4-BE49-F238E27FC236}">
                        <a16:creationId xmlns:a16="http://schemas.microsoft.com/office/drawing/2014/main" xmlns="" id="{BBADF081-337F-4078-8393-5F43FF36B3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92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4" name="Line 31">
                    <a:extLst>
                      <a:ext uri="{FF2B5EF4-FFF2-40B4-BE49-F238E27FC236}">
                        <a16:creationId xmlns:a16="http://schemas.microsoft.com/office/drawing/2014/main" xmlns="" id="{433DC23B-B592-468C-B743-2C7A72DD1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456"/>
                    <a:ext cx="960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5" name="Line 32">
                    <a:extLst>
                      <a:ext uri="{FF2B5EF4-FFF2-40B4-BE49-F238E27FC236}">
                        <a16:creationId xmlns:a16="http://schemas.microsoft.com/office/drawing/2014/main" xmlns="" id="{645C26FF-7601-4B6F-9061-803E080109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92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6" name="Line 33">
                    <a:extLst>
                      <a:ext uri="{FF2B5EF4-FFF2-40B4-BE49-F238E27FC236}">
                        <a16:creationId xmlns:a16="http://schemas.microsoft.com/office/drawing/2014/main" xmlns="" id="{7685507D-3B1D-4545-8074-DDEA2083F2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64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7" name="Line 34">
                    <a:extLst>
                      <a:ext uri="{FF2B5EF4-FFF2-40B4-BE49-F238E27FC236}">
                        <a16:creationId xmlns:a16="http://schemas.microsoft.com/office/drawing/2014/main" xmlns="" id="{163E721F-BBFC-4952-9F9C-103A524A89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16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8" name="Line 35">
                    <a:extLst>
                      <a:ext uri="{FF2B5EF4-FFF2-40B4-BE49-F238E27FC236}">
                        <a16:creationId xmlns:a16="http://schemas.microsoft.com/office/drawing/2014/main" xmlns="" id="{2328069F-F85C-4F09-A434-D2DF3FBFFA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32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9" name="Line 36">
                    <a:extLst>
                      <a:ext uri="{FF2B5EF4-FFF2-40B4-BE49-F238E27FC236}">
                        <a16:creationId xmlns:a16="http://schemas.microsoft.com/office/drawing/2014/main" xmlns="" id="{B0988ABE-E4E8-4B10-8D58-4F47081F0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49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0" name="Line 37">
                    <a:extLst>
                      <a:ext uri="{FF2B5EF4-FFF2-40B4-BE49-F238E27FC236}">
                        <a16:creationId xmlns:a16="http://schemas.microsoft.com/office/drawing/2014/main" xmlns="" id="{1FE8CFE1-6848-4F01-929A-C4E374B682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80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1" name="Line 38">
                    <a:extLst>
                      <a:ext uri="{FF2B5EF4-FFF2-40B4-BE49-F238E27FC236}">
                        <a16:creationId xmlns:a16="http://schemas.microsoft.com/office/drawing/2014/main" xmlns="" id="{D95C6F26-155C-4336-9D08-793181CC15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2784"/>
                    <a:ext cx="192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2" name="Line 39">
                    <a:extLst>
                      <a:ext uri="{FF2B5EF4-FFF2-40B4-BE49-F238E27FC236}">
                        <a16:creationId xmlns:a16="http://schemas.microsoft.com/office/drawing/2014/main" xmlns="" id="{43135FFF-9D04-4B51-BB09-5D72F893E9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648"/>
                    <a:ext cx="384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3" name="Line 40">
                    <a:extLst>
                      <a:ext uri="{FF2B5EF4-FFF2-40B4-BE49-F238E27FC236}">
                        <a16:creationId xmlns:a16="http://schemas.microsoft.com/office/drawing/2014/main" xmlns="" id="{A66DCA80-4FD4-483E-95FC-7AD6A77473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4" name="Line 41">
                    <a:extLst>
                      <a:ext uri="{FF2B5EF4-FFF2-40B4-BE49-F238E27FC236}">
                        <a16:creationId xmlns:a16="http://schemas.microsoft.com/office/drawing/2014/main" xmlns="" id="{A4F0A671-ADE4-4629-A59A-0F617A81F5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392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5" name="Line 42">
                    <a:extLst>
                      <a:ext uri="{FF2B5EF4-FFF2-40B4-BE49-F238E27FC236}">
                        <a16:creationId xmlns:a16="http://schemas.microsoft.com/office/drawing/2014/main" xmlns="" id="{CB9A9248-A84F-401B-B6B5-4969FA6E8C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3168"/>
                    <a:ext cx="67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6" name="Line 43">
                    <a:extLst>
                      <a:ext uri="{FF2B5EF4-FFF2-40B4-BE49-F238E27FC236}">
                        <a16:creationId xmlns:a16="http://schemas.microsoft.com/office/drawing/2014/main" xmlns="" id="{0831B95F-EF3F-4133-9128-FEA5792BE1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3168"/>
                    <a:ext cx="624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7" name="Line 44">
                    <a:extLst>
                      <a:ext uri="{FF2B5EF4-FFF2-40B4-BE49-F238E27FC236}">
                        <a16:creationId xmlns:a16="http://schemas.microsoft.com/office/drawing/2014/main" xmlns="" id="{DC1FC929-96E6-4178-B7FB-185D1801DD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2784"/>
                    <a:ext cx="384" cy="110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8" name="Line 45">
                    <a:extLst>
                      <a:ext uri="{FF2B5EF4-FFF2-40B4-BE49-F238E27FC236}">
                        <a16:creationId xmlns:a16="http://schemas.microsoft.com/office/drawing/2014/main" xmlns="" id="{DFC71B37-A4FF-41B0-AEC3-D1CBE5958E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832"/>
                    <a:ext cx="96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59" name="Line 46">
                    <a:extLst>
                      <a:ext uri="{FF2B5EF4-FFF2-40B4-BE49-F238E27FC236}">
                        <a16:creationId xmlns:a16="http://schemas.microsoft.com/office/drawing/2014/main" xmlns="" id="{35138751-03ED-4409-BDDD-FD1A04DE2A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3168"/>
                    <a:ext cx="96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0" name="Line 47">
                    <a:extLst>
                      <a:ext uri="{FF2B5EF4-FFF2-40B4-BE49-F238E27FC236}">
                        <a16:creationId xmlns:a16="http://schemas.microsoft.com/office/drawing/2014/main" xmlns="" id="{9813979E-6FC8-4CBC-96C5-E18D3A13D2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2832"/>
                    <a:ext cx="105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1" name="Line 48">
                    <a:extLst>
                      <a:ext uri="{FF2B5EF4-FFF2-40B4-BE49-F238E27FC236}">
                        <a16:creationId xmlns:a16="http://schemas.microsoft.com/office/drawing/2014/main" xmlns="" id="{0D2C155D-39A5-4538-8568-5AFDFDFA72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2832"/>
                    <a:ext cx="33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2" name="Line 49">
                    <a:extLst>
                      <a:ext uri="{FF2B5EF4-FFF2-40B4-BE49-F238E27FC236}">
                        <a16:creationId xmlns:a16="http://schemas.microsoft.com/office/drawing/2014/main" xmlns="" id="{BC569FAC-2551-41D1-8F9E-0680841C4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832"/>
                    <a:ext cx="432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825" name="Group 50">
                <a:extLst>
                  <a:ext uri="{FF2B5EF4-FFF2-40B4-BE49-F238E27FC236}">
                    <a16:creationId xmlns:a16="http://schemas.microsoft.com/office/drawing/2014/main" xmlns="" id="{8EC10923-A5AE-467E-9314-26711604DB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736"/>
                <a:ext cx="2160" cy="1104"/>
                <a:chOff x="1440" y="2832"/>
                <a:chExt cx="2160" cy="1104"/>
              </a:xfrm>
            </p:grpSpPr>
            <p:sp>
              <p:nvSpPr>
                <p:cNvPr id="34826" name="Line 51">
                  <a:extLst>
                    <a:ext uri="{FF2B5EF4-FFF2-40B4-BE49-F238E27FC236}">
                      <a16:creationId xmlns:a16="http://schemas.microsoft.com/office/drawing/2014/main" xmlns="" id="{4D8E57B7-C0E9-4583-927F-274AFAA01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3072"/>
                  <a:ext cx="1920" cy="336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7" name="Group 52">
                  <a:extLst>
                    <a:ext uri="{FF2B5EF4-FFF2-40B4-BE49-F238E27FC236}">
                      <a16:creationId xmlns:a16="http://schemas.microsoft.com/office/drawing/2014/main" xmlns="" id="{75AF9F7F-5B47-4985-9952-6E7FB1EAA1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2832"/>
                  <a:ext cx="2160" cy="1104"/>
                  <a:chOff x="1440" y="2832"/>
                  <a:chExt cx="2160" cy="1104"/>
                </a:xfrm>
              </p:grpSpPr>
              <p:sp>
                <p:nvSpPr>
                  <p:cNvPr id="34828" name="Line 53">
                    <a:extLst>
                      <a:ext uri="{FF2B5EF4-FFF2-40B4-BE49-F238E27FC236}">
                        <a16:creationId xmlns:a16="http://schemas.microsoft.com/office/drawing/2014/main" xmlns="" id="{AC203BA3-2E35-4868-ADC6-2394122705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29" name="Line 54">
                    <a:extLst>
                      <a:ext uri="{FF2B5EF4-FFF2-40B4-BE49-F238E27FC236}">
                        <a16:creationId xmlns:a16="http://schemas.microsoft.com/office/drawing/2014/main" xmlns="" id="{73C21C65-87E4-4827-8523-CB82284CB1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264"/>
                    <a:ext cx="1296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0" name="Line 55">
                    <a:extLst>
                      <a:ext uri="{FF2B5EF4-FFF2-40B4-BE49-F238E27FC236}">
                        <a16:creationId xmlns:a16="http://schemas.microsoft.com/office/drawing/2014/main" xmlns="" id="{E4DBF427-B913-4049-A29F-A9B3FE094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864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1" name="Line 56">
                    <a:extLst>
                      <a:ext uri="{FF2B5EF4-FFF2-40B4-BE49-F238E27FC236}">
                        <a16:creationId xmlns:a16="http://schemas.microsoft.com/office/drawing/2014/main" xmlns="" id="{3C65D45A-AAC1-438E-AAFD-9172D5CF10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3168"/>
                    <a:ext cx="192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2" name="Line 57">
                    <a:extLst>
                      <a:ext uri="{FF2B5EF4-FFF2-40B4-BE49-F238E27FC236}">
                        <a16:creationId xmlns:a16="http://schemas.microsoft.com/office/drawing/2014/main" xmlns="" id="{BCAA3767-93D7-44FA-A460-68E4D55A57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888"/>
                    <a:ext cx="43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3" name="Line 58">
                    <a:extLst>
                      <a:ext uri="{FF2B5EF4-FFF2-40B4-BE49-F238E27FC236}">
                        <a16:creationId xmlns:a16="http://schemas.microsoft.com/office/drawing/2014/main" xmlns="" id="{54E3B1AB-ADC4-4FA1-8F1A-5563929EB9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4" name="Line 59">
                    <a:extLst>
                      <a:ext uri="{FF2B5EF4-FFF2-40B4-BE49-F238E27FC236}">
                        <a16:creationId xmlns:a16="http://schemas.microsoft.com/office/drawing/2014/main" xmlns="" id="{EBBB5B63-2275-40F0-B9E7-B51A09D371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120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35" name="Line 60">
                    <a:extLst>
                      <a:ext uri="{FF2B5EF4-FFF2-40B4-BE49-F238E27FC236}">
                        <a16:creationId xmlns:a16="http://schemas.microsoft.com/office/drawing/2014/main" xmlns="" id="{5012A2F5-5AC9-4E00-90FE-FCA6F212EF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191"/>
                    <a:ext cx="1008" cy="121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823" name="Line 61">
              <a:extLst>
                <a:ext uri="{FF2B5EF4-FFF2-40B4-BE49-F238E27FC236}">
                  <a16:creationId xmlns:a16="http://schemas.microsoft.com/office/drawing/2014/main" xmlns="" id="{C0FA08B6-5B95-45E4-A3B0-F9AA2FAA9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784"/>
              <a:ext cx="192" cy="43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C1B1ABE-1A7E-4A08-BC0E-6C9CB6B70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808038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Spliced Alignment: Speedup </a:t>
            </a:r>
            <a:r>
              <a:rPr lang="en-US" altLang="en-US" dirty="0">
                <a:latin typeface="Arial Unicode MS" pitchFamily="34" charset="-128"/>
              </a:rPr>
              <a:t> </a:t>
            </a:r>
          </a:p>
        </p:txBody>
      </p:sp>
      <p:graphicFrame>
        <p:nvGraphicFramePr>
          <p:cNvPr id="35843" name="Object 4" descr="An example of the text is provided in the figure.">
            <a:extLst>
              <a:ext uri="{FF2B5EF4-FFF2-40B4-BE49-F238E27FC236}">
                <a16:creationId xmlns:a16="http://schemas.microsoft.com/office/drawing/2014/main" xmlns="" id="{1F884209-F2EC-42EA-87D1-DA7261666D1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8835733"/>
              </p:ext>
            </p:extLst>
          </p:nvPr>
        </p:nvGraphicFramePr>
        <p:xfrm>
          <a:off x="762000" y="3443288"/>
          <a:ext cx="76200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Bitmap Image" r:id="rId3" imgW="6458852" imgH="2591162" progId="Paint.Picture">
                  <p:embed/>
                </p:oleObj>
              </mc:Choice>
              <mc:Fallback>
                <p:oleObj name="Bitmap Image" r:id="rId3" imgW="6458852" imgH="25911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43288"/>
                        <a:ext cx="76200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41" name="Group 5" descr="An example of the text is provided in the figure.">
            <a:extLst>
              <a:ext uri="{FF2B5EF4-FFF2-40B4-BE49-F238E27FC236}">
                <a16:creationId xmlns:a16="http://schemas.microsoft.com/office/drawing/2014/main" xmlns="" id="{1C97FC59-4024-469E-BEDF-38F6EF9916E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43000"/>
            <a:ext cx="7162800" cy="2362200"/>
            <a:chOff x="192" y="2112"/>
            <a:chExt cx="5424" cy="1920"/>
          </a:xfrm>
        </p:grpSpPr>
        <p:grpSp>
          <p:nvGrpSpPr>
            <p:cNvPr id="35846" name="Group 6">
              <a:extLst>
                <a:ext uri="{FF2B5EF4-FFF2-40B4-BE49-F238E27FC236}">
                  <a16:creationId xmlns:a16="http://schemas.microsoft.com/office/drawing/2014/main" xmlns="" id="{0E585F86-8E34-430C-A00B-4AEBF7808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112"/>
              <a:ext cx="5424" cy="1920"/>
              <a:chOff x="240" y="2064"/>
              <a:chExt cx="5424" cy="1920"/>
            </a:xfrm>
          </p:grpSpPr>
          <p:grpSp>
            <p:nvGrpSpPr>
              <p:cNvPr id="35848" name="Group 7">
                <a:extLst>
                  <a:ext uri="{FF2B5EF4-FFF2-40B4-BE49-F238E27FC236}">
                    <a16:creationId xmlns:a16="http://schemas.microsoft.com/office/drawing/2014/main" xmlns="" id="{C27B4637-207B-4424-8294-6773D7349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064"/>
                <a:ext cx="5424" cy="1920"/>
                <a:chOff x="240" y="2160"/>
                <a:chExt cx="5424" cy="1920"/>
              </a:xfrm>
            </p:grpSpPr>
            <p:grpSp>
              <p:nvGrpSpPr>
                <p:cNvPr id="35860" name="Group 8">
                  <a:extLst>
                    <a:ext uri="{FF2B5EF4-FFF2-40B4-BE49-F238E27FC236}">
                      <a16:creationId xmlns:a16="http://schemas.microsoft.com/office/drawing/2014/main" xmlns="" id="{3F716D2D-EE6A-4435-ABAE-EC0ABA95B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2160"/>
                  <a:ext cx="5424" cy="1920"/>
                  <a:chOff x="240" y="144"/>
                  <a:chExt cx="5424" cy="1920"/>
                </a:xfrm>
              </p:grpSpPr>
              <p:sp>
                <p:nvSpPr>
                  <p:cNvPr id="35900" name="Rectangle 9">
                    <a:extLst>
                      <a:ext uri="{FF2B5EF4-FFF2-40B4-BE49-F238E27FC236}">
                        <a16:creationId xmlns:a16="http://schemas.microsoft.com/office/drawing/2014/main" xmlns="" id="{423E7515-C9D8-413F-BA91-6954BF520A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" y="144"/>
                    <a:ext cx="5424" cy="1920"/>
                  </a:xfrm>
                  <a:prstGeom prst="rect">
                    <a:avLst/>
                  </a:prstGeom>
                  <a:noFill/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aphicFrame>
                <p:nvGraphicFramePr>
                  <p:cNvPr id="35901" name="Object 10">
                    <a:extLst>
                      <a:ext uri="{FF2B5EF4-FFF2-40B4-BE49-F238E27FC236}">
                        <a16:creationId xmlns:a16="http://schemas.microsoft.com/office/drawing/2014/main" xmlns="" id="{B74B2E97-9D09-48A0-BCA3-02778D6AC18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40" y="144"/>
                  <a:ext cx="5424" cy="49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5909" name="Bitmap Image" r:id="rId5" imgW="8640381" imgH="781159" progId="Paint.Picture">
                          <p:embed/>
                        </p:oleObj>
                      </mc:Choice>
                      <mc:Fallback>
                        <p:oleObj name="Bitmap Image" r:id="rId5" imgW="8640381" imgH="781159" progId="Paint.Picture">
                          <p:embed/>
                          <p:pic>
                            <p:nvPicPr>
                              <p:cNvPr id="0" name="Object 1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40" y="144"/>
                                <a:ext cx="5424" cy="492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solidFill>
                                  <a:srgbClr val="C0C0C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5861" name="Group 11">
                  <a:extLst>
                    <a:ext uri="{FF2B5EF4-FFF2-40B4-BE49-F238E27FC236}">
                      <a16:creationId xmlns:a16="http://schemas.microsoft.com/office/drawing/2014/main" xmlns="" id="{93DF8533-C599-4D45-8F5C-BAC3A10B3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8" y="2688"/>
                  <a:ext cx="5328" cy="1344"/>
                  <a:chOff x="288" y="2688"/>
                  <a:chExt cx="5328" cy="1344"/>
                </a:xfrm>
              </p:grpSpPr>
              <p:sp>
                <p:nvSpPr>
                  <p:cNvPr id="35887" name="Rectangle 12">
                    <a:extLst>
                      <a:ext uri="{FF2B5EF4-FFF2-40B4-BE49-F238E27FC236}">
                        <a16:creationId xmlns:a16="http://schemas.microsoft.com/office/drawing/2014/main" xmlns="" id="{19CD6E8E-677C-4BD7-8ED6-6127A29A76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736"/>
                    <a:ext cx="52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88" name="Rectangle 13">
                    <a:extLst>
                      <a:ext uri="{FF2B5EF4-FFF2-40B4-BE49-F238E27FC236}">
                        <a16:creationId xmlns:a16="http://schemas.microsoft.com/office/drawing/2014/main" xmlns="" id="{3277E8AD-48EA-41B7-BB5C-A54391A816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736"/>
                    <a:ext cx="67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89" name="Rectangle 14">
                    <a:extLst>
                      <a:ext uri="{FF2B5EF4-FFF2-40B4-BE49-F238E27FC236}">
                        <a16:creationId xmlns:a16="http://schemas.microsoft.com/office/drawing/2014/main" xmlns="" id="{8C2CEF81-9D8E-4DE1-9828-52DBDEAAB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688"/>
                    <a:ext cx="148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0" name="Rectangle 15">
                    <a:extLst>
                      <a:ext uri="{FF2B5EF4-FFF2-40B4-BE49-F238E27FC236}">
                        <a16:creationId xmlns:a16="http://schemas.microsoft.com/office/drawing/2014/main" xmlns="" id="{EDF1F977-81CC-464E-B611-0BD183DB8E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6" y="2736"/>
                    <a:ext cx="480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1" name="Rectangle 16">
                    <a:extLst>
                      <a:ext uri="{FF2B5EF4-FFF2-40B4-BE49-F238E27FC236}">
                        <a16:creationId xmlns:a16="http://schemas.microsoft.com/office/drawing/2014/main" xmlns="" id="{37C8C567-461E-4E73-88DE-37FD1F362C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072"/>
                    <a:ext cx="43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2" name="Rectangle 17">
                    <a:extLst>
                      <a:ext uri="{FF2B5EF4-FFF2-40B4-BE49-F238E27FC236}">
                        <a16:creationId xmlns:a16="http://schemas.microsoft.com/office/drawing/2014/main" xmlns="" id="{6E480382-E069-462C-A5F8-DE26C62E9A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20"/>
                    <a:ext cx="192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3" name="Rectangle 18">
                    <a:extLst>
                      <a:ext uri="{FF2B5EF4-FFF2-40B4-BE49-F238E27FC236}">
                        <a16:creationId xmlns:a16="http://schemas.microsoft.com/office/drawing/2014/main" xmlns="" id="{8886AF90-33F5-402A-BBE5-F552545F9A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36" y="3216"/>
                    <a:ext cx="384" cy="9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4" name="Rectangle 19">
                    <a:extLst>
                      <a:ext uri="{FF2B5EF4-FFF2-40B4-BE49-F238E27FC236}">
                        <a16:creationId xmlns:a16="http://schemas.microsoft.com/office/drawing/2014/main" xmlns="" id="{8F3D15EE-B951-424D-B5F3-55F5D84477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312" y="3024"/>
                    <a:ext cx="864" cy="336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5" name="Rectangle 20">
                    <a:extLst>
                      <a:ext uri="{FF2B5EF4-FFF2-40B4-BE49-F238E27FC236}">
                        <a16:creationId xmlns:a16="http://schemas.microsoft.com/office/drawing/2014/main" xmlns="" id="{DB4EE052-BA8C-471B-8342-DB05B2FAA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848" y="3072"/>
                    <a:ext cx="768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6" name="Rectangle 21">
                    <a:extLst>
                      <a:ext uri="{FF2B5EF4-FFF2-40B4-BE49-F238E27FC236}">
                        <a16:creationId xmlns:a16="http://schemas.microsoft.com/office/drawing/2014/main" xmlns="" id="{D01A7875-D204-4154-9C09-5A000FC506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576" y="3360"/>
                    <a:ext cx="864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7" name="Rectangle 22">
                    <a:extLst>
                      <a:ext uri="{FF2B5EF4-FFF2-40B4-BE49-F238E27FC236}">
                        <a16:creationId xmlns:a16="http://schemas.microsoft.com/office/drawing/2014/main" xmlns="" id="{29049506-2966-4F7A-9CDB-953051BBE1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400" y="3792"/>
                    <a:ext cx="768" cy="240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C0C0C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8" name="Rectangle 23">
                    <a:extLst>
                      <a:ext uri="{FF2B5EF4-FFF2-40B4-BE49-F238E27FC236}">
                        <a16:creationId xmlns:a16="http://schemas.microsoft.com/office/drawing/2014/main" xmlns="" id="{7000BDDD-9B14-4AC8-A954-93A2791963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552" y="3552"/>
                    <a:ext cx="672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5899" name="Rectangle 24">
                    <a:extLst>
                      <a:ext uri="{FF2B5EF4-FFF2-40B4-BE49-F238E27FC236}">
                        <a16:creationId xmlns:a16="http://schemas.microsoft.com/office/drawing/2014/main" xmlns="" id="{952843B4-5A85-4B43-B509-0655CD9829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600" y="3792"/>
                    <a:ext cx="1152" cy="192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folHlink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5862" name="Group 25">
                  <a:extLst>
                    <a:ext uri="{FF2B5EF4-FFF2-40B4-BE49-F238E27FC236}">
                      <a16:creationId xmlns:a16="http://schemas.microsoft.com/office/drawing/2014/main" xmlns="" id="{24DD9D73-F445-4143-B498-D2DCE5B9A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2784"/>
                  <a:ext cx="4320" cy="1152"/>
                  <a:chOff x="816" y="2784"/>
                  <a:chExt cx="4320" cy="1152"/>
                </a:xfrm>
              </p:grpSpPr>
              <p:sp>
                <p:nvSpPr>
                  <p:cNvPr id="35863" name="Line 26">
                    <a:extLst>
                      <a:ext uri="{FF2B5EF4-FFF2-40B4-BE49-F238E27FC236}">
                        <a16:creationId xmlns:a16="http://schemas.microsoft.com/office/drawing/2014/main" xmlns="" id="{6A6E3E5C-910C-49B5-BB4C-83ED092382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0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4" name="Line 27">
                    <a:extLst>
                      <a:ext uri="{FF2B5EF4-FFF2-40B4-BE49-F238E27FC236}">
                        <a16:creationId xmlns:a16="http://schemas.microsoft.com/office/drawing/2014/main" xmlns="" id="{B218F6D9-0BA5-45B9-9927-FC07A3F4AB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0" y="278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5" name="Line 28">
                    <a:extLst>
                      <a:ext uri="{FF2B5EF4-FFF2-40B4-BE49-F238E27FC236}">
                        <a16:creationId xmlns:a16="http://schemas.microsoft.com/office/drawing/2014/main" xmlns="" id="{74EE0DC7-70F8-4C60-BB48-42E7F7C37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8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6" name="Line 29">
                    <a:extLst>
                      <a:ext uri="{FF2B5EF4-FFF2-40B4-BE49-F238E27FC236}">
                        <a16:creationId xmlns:a16="http://schemas.microsoft.com/office/drawing/2014/main" xmlns="" id="{2A3091FA-0E52-4D65-9A42-386B287417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20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7" name="Line 30">
                    <a:extLst>
                      <a:ext uri="{FF2B5EF4-FFF2-40B4-BE49-F238E27FC236}">
                        <a16:creationId xmlns:a16="http://schemas.microsoft.com/office/drawing/2014/main" xmlns="" id="{A8FBBE1E-D9E5-4863-A415-416858B74B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192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8" name="Line 31">
                    <a:extLst>
                      <a:ext uri="{FF2B5EF4-FFF2-40B4-BE49-F238E27FC236}">
                        <a16:creationId xmlns:a16="http://schemas.microsoft.com/office/drawing/2014/main" xmlns="" id="{79D77FC1-D1B6-4068-8795-2B58789C58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0" y="3456"/>
                    <a:ext cx="960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9" name="Line 32">
                    <a:extLst>
                      <a:ext uri="{FF2B5EF4-FFF2-40B4-BE49-F238E27FC236}">
                        <a16:creationId xmlns:a16="http://schemas.microsoft.com/office/drawing/2014/main" xmlns="" id="{FA9732E4-B215-4531-9760-C6A447A422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92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0" name="Line 33">
                    <a:extLst>
                      <a:ext uri="{FF2B5EF4-FFF2-40B4-BE49-F238E27FC236}">
                        <a16:creationId xmlns:a16="http://schemas.microsoft.com/office/drawing/2014/main" xmlns="" id="{4EE2B0D6-DD43-46A5-923C-7D8D48378B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64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1" name="Line 34">
                    <a:extLst>
                      <a:ext uri="{FF2B5EF4-FFF2-40B4-BE49-F238E27FC236}">
                        <a16:creationId xmlns:a16="http://schemas.microsoft.com/office/drawing/2014/main" xmlns="" id="{6A405AF4-1C41-45BE-8964-7A94E2B8D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2016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2" name="Line 35">
                    <a:extLst>
                      <a:ext uri="{FF2B5EF4-FFF2-40B4-BE49-F238E27FC236}">
                        <a16:creationId xmlns:a16="http://schemas.microsoft.com/office/drawing/2014/main" xmlns="" id="{CE6C1C5F-BE5B-477D-A7CE-5EDAF218C6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32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3" name="Line 36">
                    <a:extLst>
                      <a:ext uri="{FF2B5EF4-FFF2-40B4-BE49-F238E27FC236}">
                        <a16:creationId xmlns:a16="http://schemas.microsoft.com/office/drawing/2014/main" xmlns="" id="{63A471B7-5EB0-4B6A-8C2F-90D3CA5F0E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832"/>
                    <a:ext cx="249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4" name="Line 37">
                    <a:extLst>
                      <a:ext uri="{FF2B5EF4-FFF2-40B4-BE49-F238E27FC236}">
                        <a16:creationId xmlns:a16="http://schemas.microsoft.com/office/drawing/2014/main" xmlns="" id="{46DAA408-4203-47C3-BAD2-CFE4899084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264"/>
                    <a:ext cx="480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5" name="Line 38">
                    <a:extLst>
                      <a:ext uri="{FF2B5EF4-FFF2-40B4-BE49-F238E27FC236}">
                        <a16:creationId xmlns:a16="http://schemas.microsoft.com/office/drawing/2014/main" xmlns="" id="{3A76D202-5F21-49CE-B422-58FE458FDF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2784"/>
                    <a:ext cx="192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6" name="Line 39">
                    <a:extLst>
                      <a:ext uri="{FF2B5EF4-FFF2-40B4-BE49-F238E27FC236}">
                        <a16:creationId xmlns:a16="http://schemas.microsoft.com/office/drawing/2014/main" xmlns="" id="{91D5DD5C-7D8C-47A7-88B1-F23F81A80B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648"/>
                    <a:ext cx="384" cy="28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7" name="Line 40">
                    <a:extLst>
                      <a:ext uri="{FF2B5EF4-FFF2-40B4-BE49-F238E27FC236}">
                        <a16:creationId xmlns:a16="http://schemas.microsoft.com/office/drawing/2014/main" xmlns="" id="{73B77E56-687D-4FC9-9CA3-EABC1C77C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8" name="Line 41">
                    <a:extLst>
                      <a:ext uri="{FF2B5EF4-FFF2-40B4-BE49-F238E27FC236}">
                        <a16:creationId xmlns:a16="http://schemas.microsoft.com/office/drawing/2014/main" xmlns="" id="{2120793E-532E-44E2-8224-E65000AC4C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168"/>
                    <a:ext cx="1392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9" name="Line 42">
                    <a:extLst>
                      <a:ext uri="{FF2B5EF4-FFF2-40B4-BE49-F238E27FC236}">
                        <a16:creationId xmlns:a16="http://schemas.microsoft.com/office/drawing/2014/main" xmlns="" id="{51781D3C-1F8D-4914-B33B-EF8829540D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3168"/>
                    <a:ext cx="67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0" name="Line 43">
                    <a:extLst>
                      <a:ext uri="{FF2B5EF4-FFF2-40B4-BE49-F238E27FC236}">
                        <a16:creationId xmlns:a16="http://schemas.microsoft.com/office/drawing/2014/main" xmlns="" id="{9326AE0C-A78E-4414-8729-0FDD3B6D2D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3168"/>
                    <a:ext cx="624" cy="48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1" name="Line 44">
                    <a:extLst>
                      <a:ext uri="{FF2B5EF4-FFF2-40B4-BE49-F238E27FC236}">
                        <a16:creationId xmlns:a16="http://schemas.microsoft.com/office/drawing/2014/main" xmlns="" id="{335BCCF0-2396-4EB4-BE63-CF52325CF6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2784"/>
                    <a:ext cx="384" cy="110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2" name="Line 45">
                    <a:extLst>
                      <a:ext uri="{FF2B5EF4-FFF2-40B4-BE49-F238E27FC236}">
                        <a16:creationId xmlns:a16="http://schemas.microsoft.com/office/drawing/2014/main" xmlns="" id="{E540D283-AA06-4F2F-AFB4-94D37D77C3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76" y="2832"/>
                    <a:ext cx="96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3" name="Line 46">
                    <a:extLst>
                      <a:ext uri="{FF2B5EF4-FFF2-40B4-BE49-F238E27FC236}">
                        <a16:creationId xmlns:a16="http://schemas.microsoft.com/office/drawing/2014/main" xmlns="" id="{6187E514-2FAE-4AA9-8026-B5E4DE6153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3168"/>
                    <a:ext cx="96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4" name="Line 47">
                    <a:extLst>
                      <a:ext uri="{FF2B5EF4-FFF2-40B4-BE49-F238E27FC236}">
                        <a16:creationId xmlns:a16="http://schemas.microsoft.com/office/drawing/2014/main" xmlns="" id="{F559B9DB-B67D-4891-AAB7-B1A9B4EBE5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2832"/>
                    <a:ext cx="105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5" name="Line 48">
                    <a:extLst>
                      <a:ext uri="{FF2B5EF4-FFF2-40B4-BE49-F238E27FC236}">
                        <a16:creationId xmlns:a16="http://schemas.microsoft.com/office/drawing/2014/main" xmlns="" id="{0193D6D8-4011-465D-932B-57FB2E37F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2832"/>
                    <a:ext cx="336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6" name="Line 49">
                    <a:extLst>
                      <a:ext uri="{FF2B5EF4-FFF2-40B4-BE49-F238E27FC236}">
                        <a16:creationId xmlns:a16="http://schemas.microsoft.com/office/drawing/2014/main" xmlns="" id="{2589B241-DE5C-40B0-824B-E7F4E76FB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832"/>
                    <a:ext cx="432" cy="624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49" name="Group 50">
                <a:extLst>
                  <a:ext uri="{FF2B5EF4-FFF2-40B4-BE49-F238E27FC236}">
                    <a16:creationId xmlns:a16="http://schemas.microsoft.com/office/drawing/2014/main" xmlns="" id="{022C31B1-7C57-4394-B252-90EDDB2BC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736"/>
                <a:ext cx="2160" cy="1104"/>
                <a:chOff x="1440" y="2832"/>
                <a:chExt cx="2160" cy="1104"/>
              </a:xfrm>
            </p:grpSpPr>
            <p:sp>
              <p:nvSpPr>
                <p:cNvPr id="35850" name="Line 51">
                  <a:extLst>
                    <a:ext uri="{FF2B5EF4-FFF2-40B4-BE49-F238E27FC236}">
                      <a16:creationId xmlns:a16="http://schemas.microsoft.com/office/drawing/2014/main" xmlns="" id="{FECF0EBD-336E-4D01-AF9C-7F14E3B5A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0" y="3072"/>
                  <a:ext cx="1920" cy="336"/>
                </a:xfrm>
                <a:prstGeom prst="line">
                  <a:avLst/>
                </a:prstGeom>
                <a:noFill/>
                <a:ln w="9525">
                  <a:solidFill>
                    <a:srgbClr val="C0C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5851" name="Group 52">
                  <a:extLst>
                    <a:ext uri="{FF2B5EF4-FFF2-40B4-BE49-F238E27FC236}">
                      <a16:creationId xmlns:a16="http://schemas.microsoft.com/office/drawing/2014/main" xmlns="" id="{DDFF4431-4F81-4962-9685-50F03D604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0" y="2832"/>
                  <a:ext cx="2160" cy="1104"/>
                  <a:chOff x="1440" y="2832"/>
                  <a:chExt cx="2160" cy="1104"/>
                </a:xfrm>
              </p:grpSpPr>
              <p:sp>
                <p:nvSpPr>
                  <p:cNvPr id="35852" name="Line 53">
                    <a:extLst>
                      <a:ext uri="{FF2B5EF4-FFF2-40B4-BE49-F238E27FC236}">
                        <a16:creationId xmlns:a16="http://schemas.microsoft.com/office/drawing/2014/main" xmlns="" id="{04F5233C-8EFB-4D4A-A428-26BA4B057E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832"/>
                    <a:ext cx="76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3" name="Line 54">
                    <a:extLst>
                      <a:ext uri="{FF2B5EF4-FFF2-40B4-BE49-F238E27FC236}">
                        <a16:creationId xmlns:a16="http://schemas.microsoft.com/office/drawing/2014/main" xmlns="" id="{AF62C436-99BF-4F66-A0DC-D6658C726F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3264"/>
                    <a:ext cx="1296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4" name="Line 55">
                    <a:extLst>
                      <a:ext uri="{FF2B5EF4-FFF2-40B4-BE49-F238E27FC236}">
                        <a16:creationId xmlns:a16="http://schemas.microsoft.com/office/drawing/2014/main" xmlns="" id="{0094A51A-7D2C-44D8-B719-545CF7CDC8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864" cy="76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5" name="Line 56">
                    <a:extLst>
                      <a:ext uri="{FF2B5EF4-FFF2-40B4-BE49-F238E27FC236}">
                        <a16:creationId xmlns:a16="http://schemas.microsoft.com/office/drawing/2014/main" xmlns="" id="{F8F15BD0-A9BB-4A12-9AFF-25B951B727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0" y="3168"/>
                    <a:ext cx="192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6" name="Line 57">
                    <a:extLst>
                      <a:ext uri="{FF2B5EF4-FFF2-40B4-BE49-F238E27FC236}">
                        <a16:creationId xmlns:a16="http://schemas.microsoft.com/office/drawing/2014/main" xmlns="" id="{86D8FDD3-E071-404F-B589-732FC53D70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8" y="3888"/>
                    <a:ext cx="432" cy="48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7" name="Line 58">
                    <a:extLst>
                      <a:ext uri="{FF2B5EF4-FFF2-40B4-BE49-F238E27FC236}">
                        <a16:creationId xmlns:a16="http://schemas.microsoft.com/office/drawing/2014/main" xmlns="" id="{F6AA56C2-CF2A-49EE-9583-B8B587B3B8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168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8" name="Line 59">
                    <a:extLst>
                      <a:ext uri="{FF2B5EF4-FFF2-40B4-BE49-F238E27FC236}">
                        <a16:creationId xmlns:a16="http://schemas.microsoft.com/office/drawing/2014/main" xmlns="" id="{12D1009F-0B88-4A42-AF3F-AFBAB7D5DE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6" y="3072"/>
                    <a:ext cx="120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9" name="Line 60">
                    <a:extLst>
                      <a:ext uri="{FF2B5EF4-FFF2-40B4-BE49-F238E27FC236}">
                        <a16:creationId xmlns:a16="http://schemas.microsoft.com/office/drawing/2014/main" xmlns="" id="{67DC7D13-C8BF-4116-973D-494048C6DC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191"/>
                    <a:ext cx="1008" cy="121"/>
                  </a:xfrm>
                  <a:prstGeom prst="line">
                    <a:avLst/>
                  </a:prstGeom>
                  <a:noFill/>
                  <a:ln w="9525">
                    <a:solidFill>
                      <a:srgbClr val="C0C0C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847" name="Line 61">
              <a:extLst>
                <a:ext uri="{FF2B5EF4-FFF2-40B4-BE49-F238E27FC236}">
                  <a16:creationId xmlns:a16="http://schemas.microsoft.com/office/drawing/2014/main" xmlns="" id="{9883C930-41DE-4976-A135-142FBE726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784"/>
              <a:ext cx="192" cy="432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5" name="Rectangle 62">
            <a:extLst>
              <a:ext uri="{FF2B5EF4-FFF2-40B4-BE49-F238E27FC236}">
                <a16:creationId xmlns:a16="http://schemas.microsoft.com/office/drawing/2014/main" xmlns="" id="{02DC020F-4643-4DDB-BE22-37C70B5863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AE41113F-AC03-4466-8483-10183EB75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808038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Spliced Alignment: Speedup </a:t>
            </a:r>
            <a:r>
              <a:rPr lang="en-US" altLang="en-US" dirty="0">
                <a:latin typeface="Arial Unicode MS" pitchFamily="34" charset="-128"/>
              </a:rPr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A93B0D52-FF03-444F-8CB0-8402FF7B00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09800"/>
            <a:ext cx="8534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i="1" dirty="0">
                <a:latin typeface="Arial" panose="020B0604020202020204" pitchFamily="34" charset="0"/>
              </a:rPr>
              <a:t>     P(</a:t>
            </a:r>
            <a:r>
              <a:rPr lang="en-US" altLang="en-US" sz="2800" i="1" dirty="0" err="1">
                <a:latin typeface="Arial" panose="020B0604020202020204" pitchFamily="34" charset="0"/>
              </a:rPr>
              <a:t>i,j</a:t>
            </a:r>
            <a:r>
              <a:rPr lang="en-US" altLang="en-US" sz="2800" i="1" dirty="0">
                <a:latin typeface="Arial" panose="020B0604020202020204" pitchFamily="34" charset="0"/>
              </a:rPr>
              <a:t>)=</a:t>
            </a:r>
            <a:r>
              <a:rPr lang="en-US" altLang="en-US" sz="2800" dirty="0" err="1">
                <a:latin typeface="Arial" panose="020B0604020202020204" pitchFamily="34" charset="0"/>
              </a:rPr>
              <a:t>max</a:t>
            </a:r>
            <a:r>
              <a:rPr lang="en-US" altLang="en-US" sz="2800" baseline="-25000" dirty="0" err="1">
                <a:latin typeface="Arial" panose="020B0604020202020204" pitchFamily="34" charset="0"/>
              </a:rPr>
              <a:t>all</a:t>
            </a:r>
            <a:r>
              <a:rPr lang="en-US" altLang="en-US" sz="2800" baseline="-25000" dirty="0">
                <a:latin typeface="Arial" panose="020B0604020202020204" pitchFamily="34" charset="0"/>
              </a:rPr>
              <a:t> blocks 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B</a:t>
            </a:r>
            <a:r>
              <a:rPr lang="en-US" altLang="en-US" sz="2800" baseline="-25000" dirty="0">
                <a:latin typeface="Arial" panose="020B0604020202020204" pitchFamily="34" charset="0"/>
              </a:rPr>
              <a:t> preceding position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 </a:t>
            </a:r>
            <a:r>
              <a:rPr lang="en-US" altLang="en-US" sz="2800" i="1" baseline="-25000" dirty="0" err="1">
                <a:latin typeface="Arial" panose="020B0604020202020204" pitchFamily="34" charset="0"/>
              </a:rPr>
              <a:t>i</a:t>
            </a:r>
            <a:r>
              <a:rPr lang="en-US" altLang="en-US" sz="2800" i="1" baseline="-25000" dirty="0">
                <a:latin typeface="Arial" panose="020B0604020202020204" pitchFamily="34" charset="0"/>
              </a:rPr>
              <a:t> </a:t>
            </a:r>
            <a:r>
              <a:rPr lang="en-US" altLang="en-US" sz="2800" i="1" dirty="0">
                <a:latin typeface="Arial" panose="020B0604020202020204" pitchFamily="34" charset="0"/>
              </a:rPr>
              <a:t>S(end(B), j, B)</a:t>
            </a:r>
            <a:r>
              <a:rPr lang="en-US" altLang="en-US" sz="3900" i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6868" name="Object 4" descr="An example of the text is provided in the figure.">
            <a:extLst>
              <a:ext uri="{FF2B5EF4-FFF2-40B4-BE49-F238E27FC236}">
                <a16:creationId xmlns:a16="http://schemas.microsoft.com/office/drawing/2014/main" xmlns="" id="{FD982290-0451-4CF5-B38F-7F195EDD908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0768712"/>
              </p:ext>
            </p:extLst>
          </p:nvPr>
        </p:nvGraphicFramePr>
        <p:xfrm>
          <a:off x="762000" y="3443288"/>
          <a:ext cx="76200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Bitmap Image" r:id="rId3" imgW="6458852" imgH="2591162" progId="Paint.Picture">
                  <p:embed/>
                </p:oleObj>
              </mc:Choice>
              <mc:Fallback>
                <p:oleObj name="Bitmap Image" r:id="rId3" imgW="6458852" imgH="25911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43288"/>
                        <a:ext cx="76200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2C4F6F5-97FC-4C5F-951E-FC98BD2F5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808038"/>
          </a:xfrm>
        </p:spPr>
        <p:txBody>
          <a:bodyPr/>
          <a:lstStyle/>
          <a:p>
            <a:pPr algn="l" eaLnBrk="1" hangingPunct="1"/>
            <a:r>
              <a:rPr lang="en-US" altLang="en-US" sz="3800" dirty="0">
                <a:latin typeface="Arial Unicode MS" pitchFamily="34" charset="-128"/>
              </a:rPr>
              <a:t>Exon Chaining vs Spliced Alignment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F43CF93B-B1E1-4AAA-B8A5-DD68295B74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3962400"/>
          </a:xfrm>
        </p:spPr>
        <p:txBody>
          <a:bodyPr/>
          <a:lstStyle/>
          <a:p>
            <a:pPr marL="495300" indent="-495300" eaLnBrk="1" hangingPunct="1"/>
            <a:r>
              <a:rPr lang="en-US" altLang="en-US" sz="2800" dirty="0">
                <a:latin typeface="Arial" panose="020B0604020202020204" pitchFamily="34" charset="0"/>
              </a:rPr>
              <a:t>In Spliced Alignment, every path spells out a string obtained by concatenation of the labels (blocks) of its nodes. The weight of the path is defined as optimal alignment score between concatenated blocks and target sequence</a:t>
            </a:r>
          </a:p>
          <a:p>
            <a:pPr marL="763588" lvl="1" indent="-419100" eaLnBrk="1" hangingPunct="1"/>
            <a:r>
              <a:rPr lang="en-US" altLang="en-US" sz="2800" dirty="0">
                <a:latin typeface="Arial" panose="020B0604020202020204" pitchFamily="34" charset="0"/>
              </a:rPr>
              <a:t>Nodes are unweighted</a:t>
            </a:r>
          </a:p>
          <a:p>
            <a:pPr marL="495300" indent="-495300" eaLnBrk="1" hangingPunct="1"/>
            <a:r>
              <a:rPr lang="en-US" altLang="en-US" sz="2600" dirty="0">
                <a:latin typeface="Arial" panose="020B0604020202020204" pitchFamily="34" charset="0"/>
              </a:rPr>
              <a:t>Exon Chaining assumes the positions and weights of exons are pre-defined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E788BA2C-F2C1-48C8-9EF8-3F0215717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Gene Prediction: Aligning Genome vs. Genome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207EE23B-2D36-4030-A36C-42717487E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Align entire human and mouse genomes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Predict genes in both sequences simultaneously as chains of aligned blocks (exons)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This approach does not assume any annotation of either human or mouse genes.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59974CBB-D5E3-48D2-83A7-FE67CBFD6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Gene Prediction Tools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B9D4252C-68DF-4CF5-B32E-766C9D5384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534400" cy="41497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GENSCAN/Genome Scan/AUGUSTUS</a:t>
            </a:r>
          </a:p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TwinScan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Glimmer</a:t>
            </a:r>
          </a:p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GeneMark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1D9FA0BE-D21A-4EC7-BB29-1AD11FC9B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The GENSCAN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0A80CB97-C0EA-4CDE-AE2A-637E9B55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Algorithm is based on a probabilistic model of gene structure similar to </a:t>
            </a:r>
            <a:r>
              <a:rPr lang="en-US" altLang="en-US" sz="2200" i="1" dirty="0">
                <a:latin typeface="Arial" panose="020B0604020202020204" pitchFamily="34" charset="0"/>
              </a:rPr>
              <a:t>Hidden Markov Models (HMMs).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GENSCAN uses a training set in order to estimate the </a:t>
            </a:r>
            <a:r>
              <a:rPr lang="en-US" altLang="en-US" sz="2400" i="1" dirty="0">
                <a:latin typeface="Arial" panose="020B0604020202020204" pitchFamily="34" charset="0"/>
              </a:rPr>
              <a:t>HMM parameters, </a:t>
            </a:r>
            <a:r>
              <a:rPr lang="en-US" altLang="en-US" sz="2400" dirty="0">
                <a:latin typeface="Arial" panose="020B0604020202020204" pitchFamily="34" charset="0"/>
              </a:rPr>
              <a:t>and returns the exon structure using the maximum likelihood approach standard to many HMM algorithms (</a:t>
            </a:r>
            <a:r>
              <a:rPr lang="en-US" altLang="en-US" sz="2400" i="1" dirty="0">
                <a:latin typeface="Arial" panose="020B0604020202020204" pitchFamily="34" charset="0"/>
              </a:rPr>
              <a:t>Viterbi</a:t>
            </a:r>
            <a:r>
              <a:rPr lang="en-US" altLang="en-US" sz="2400" dirty="0">
                <a:latin typeface="Arial" panose="020B0604020202020204" pitchFamily="34" charset="0"/>
              </a:rPr>
              <a:t> algorithm).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Biological input: Codon bias in coding regions, gene structure (start and stop codons, typical exon and intron length, presence of promoters, presence of genes on both strands, </a:t>
            </a:r>
            <a:r>
              <a:rPr lang="en-US" altLang="en-US" sz="2400" dirty="0" err="1">
                <a:latin typeface="Arial" panose="020B0604020202020204" pitchFamily="34" charset="0"/>
              </a:rPr>
              <a:t>etc</a:t>
            </a:r>
            <a:r>
              <a:rPr lang="en-US" altLang="en-US" sz="2400" dirty="0">
                <a:latin typeface="Arial" panose="020B0604020202020204" pitchFamily="34" charset="0"/>
              </a:rPr>
              <a:t>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500" dirty="0">
                <a:latin typeface="Arial" panose="020B0604020202020204" pitchFamily="34" charset="0"/>
              </a:rPr>
              <a:t>Covers cases where input sequence contains no gene, partial gene, complete gene, multiple genes.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20A0E804-5A77-4CBF-886A-BD7DCF827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04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GENSCAN Limitations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51DC2E1-0F39-4E1E-832A-5D38D3C9D7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153400" cy="4530725"/>
          </a:xfrm>
        </p:spPr>
        <p:txBody>
          <a:bodyPr/>
          <a:lstStyle/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</a:rPr>
              <a:t>Does not use similarity search to predict genes. This has been addressed in recent improvements, similar to what has been done in </a:t>
            </a:r>
            <a:r>
              <a:rPr lang="en-US" altLang="en-US" sz="3200" dirty="0" err="1">
                <a:latin typeface="Arial" panose="020B0604020202020204" pitchFamily="34" charset="0"/>
              </a:rPr>
              <a:t>GenomeScan</a:t>
            </a:r>
            <a:r>
              <a:rPr lang="en-US" altLang="en-US" sz="3200" dirty="0">
                <a:latin typeface="Arial" panose="020B0604020202020204" pitchFamily="34" charset="0"/>
              </a:rPr>
              <a:t> and AUGUSTUS.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</a:rPr>
              <a:t>Does not address alternative splicing. 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</a:rPr>
              <a:t>Could combine two exons from consecutive genes together.</a:t>
            </a:r>
          </a:p>
          <a:p>
            <a:pPr lvl="1" eaLnBrk="1" hangingPunct="1"/>
            <a:endParaRPr lang="en-US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DD647991-67C9-40A1-B6C7-9DFAA1748C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76200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Incorporates similarity information into GENSCAN: predicts gene structures corresponding to maximum probability conditional on similarity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>
                <a:latin typeface="Arial" panose="020B0604020202020204" pitchFamily="34" charset="0"/>
              </a:rPr>
              <a:t>Algorithm is a combination of two sources of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Probabilistic models of exons-introns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Arial" panose="020B0604020202020204" pitchFamily="34" charset="0"/>
              </a:rPr>
              <a:t>Sequence similarity information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7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700" dirty="0">
              <a:latin typeface="Arial" panose="020B0604020202020204" pitchFamily="34" charset="0"/>
            </a:endParaRPr>
          </a:p>
        </p:txBody>
      </p:sp>
      <p:pic>
        <p:nvPicPr>
          <p:cNvPr id="43011" name="Picture 3" descr="genomeScan">
            <a:extLst>
              <a:ext uri="{FF2B5EF4-FFF2-40B4-BE49-F238E27FC236}">
                <a16:creationId xmlns:a16="http://schemas.microsoft.com/office/drawing/2014/main" xmlns="" id="{C302DCAE-1ECE-4709-9BA8-E9FB500EB2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43000"/>
            <a:ext cx="6248400" cy="1763713"/>
          </a:xfrm>
          <a:noFill/>
        </p:spPr>
      </p:pic>
      <p:sp>
        <p:nvSpPr>
          <p:cNvPr id="43012" name="Rectangle 5">
            <a:extLst>
              <a:ext uri="{FF2B5EF4-FFF2-40B4-BE49-F238E27FC236}">
                <a16:creationId xmlns:a16="http://schemas.microsoft.com/office/drawing/2014/main" xmlns="" id="{4CDE21A8-318E-42C1-9B69-4A1AD1E2D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 err="1">
                <a:latin typeface="Arial Unicode MS" pitchFamily="34" charset="-128"/>
              </a:rPr>
              <a:t>GenomeScan</a:t>
            </a:r>
            <a:endParaRPr lang="en-US" altLang="en-US" dirty="0"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2AD915FE-856B-4EC0-B08A-4A6246542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Similarity-Based Approach to Gene Prediction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AE6A66E5-3819-4014-AE13-5C21FB89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The similarity-based approach uses known genes in one genome to predict (unknown or novel) genes in another genome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Problem:</a:t>
            </a:r>
            <a:r>
              <a:rPr lang="en-US" altLang="en-US" dirty="0">
                <a:latin typeface="Arial" panose="020B0604020202020204" pitchFamily="34" charset="0"/>
              </a:rPr>
              <a:t> Given a known gene and an unannotated genome sequence, find a sequence of substrings (</a:t>
            </a:r>
            <a:r>
              <a:rPr lang="en-US" altLang="en-US" i="1" dirty="0">
                <a:latin typeface="Arial" panose="020B0604020202020204" pitchFamily="34" charset="0"/>
              </a:rPr>
              <a:t>i.e.</a:t>
            </a:r>
            <a:r>
              <a:rPr lang="en-US" altLang="en-US" dirty="0">
                <a:latin typeface="Arial" panose="020B0604020202020204" pitchFamily="34" charset="0"/>
              </a:rPr>
              <a:t>, exons) of the genomic sequence whose concatenation best fits the gene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13277D9F-F0D4-43AD-BD7D-79922CF8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 err="1">
                <a:latin typeface="Arial Unicode MS" pitchFamily="34" charset="-128"/>
              </a:rPr>
              <a:t>TwinScan</a:t>
            </a:r>
            <a:endParaRPr lang="en-US" altLang="en-US" dirty="0">
              <a:latin typeface="Arial Unicode MS" pitchFamily="34" charset="-128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94D6F109-F5BF-49FC-98F8-90EE0908C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Aligns two sequences and marks each base as gap ( - ), mismatch (:), or match (|), resulting in a new alphabet of 12 letters: </a:t>
            </a:r>
            <a:r>
              <a:rPr lang="el-GR" altLang="en-US" dirty="0">
                <a:latin typeface="Arial" panose="020B0604020202020204" pitchFamily="34" charset="0"/>
              </a:rPr>
              <a:t>Σ</a:t>
            </a:r>
            <a:r>
              <a:rPr lang="en-US" altLang="en-US" dirty="0">
                <a:latin typeface="Arial" panose="020B0604020202020204" pitchFamily="34" charset="0"/>
              </a:rPr>
              <a:t> = {A-, A:, A |, C-, C:, C |, G-, G:, G |, T-, T:, T|}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Runs Viterbi algorithm using emissions </a:t>
            </a:r>
            <a:r>
              <a:rPr lang="en-US" altLang="en-US" i="1" dirty="0" err="1">
                <a:latin typeface="Arial" panose="020B0604020202020204" pitchFamily="34" charset="0"/>
              </a:rPr>
              <a:t>e</a:t>
            </a:r>
            <a:r>
              <a:rPr lang="en-US" altLang="en-US" i="1" baseline="-25000" dirty="0" err="1">
                <a:latin typeface="Arial" panose="020B0604020202020204" pitchFamily="34" charset="0"/>
              </a:rPr>
              <a:t>k</a:t>
            </a:r>
            <a:r>
              <a:rPr lang="en-US" altLang="en-US" i="1" dirty="0">
                <a:latin typeface="Arial" panose="020B0604020202020204" pitchFamily="34" charset="0"/>
              </a:rPr>
              <a:t>(b)</a:t>
            </a:r>
            <a:r>
              <a:rPr lang="en-US" altLang="en-US" dirty="0">
                <a:latin typeface="Arial" panose="020B0604020202020204" pitchFamily="34" charset="0"/>
              </a:rPr>
              <a:t> where </a:t>
            </a:r>
            <a:r>
              <a:rPr lang="en-US" altLang="en-US" i="1" dirty="0">
                <a:latin typeface="Arial" panose="020B0604020202020204" pitchFamily="34" charset="0"/>
              </a:rPr>
              <a:t>b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</a:rPr>
              <a:t>∊ {A-, A:, A|, …, T|}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56368600-C8EA-4C01-B745-3C39B49E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Tahoma" panose="020B0604030504040204" pitchFamily="34" charset="0"/>
              </a:rPr>
              <a:t>http://www.standford.edu/class/cs262/Spring2003/Notes/ln10.pdf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47532E02-8D8E-49F7-9255-BA837DC01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err="1">
                <a:latin typeface="Arial Unicode MS" pitchFamily="34" charset="-128"/>
              </a:rPr>
              <a:t>TwinScan</a:t>
            </a:r>
            <a:r>
              <a:rPr lang="en-US" altLang="en-US" sz="2600" dirty="0">
                <a:latin typeface="Arial Unicode MS" pitchFamily="34" charset="-128"/>
              </a:rPr>
              <a:t> (cont’d)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78CCF1AE-D1B0-4D7D-8655-B8A4DE6AA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</a:rPr>
              <a:t>The emission probabilities are estimated from  </a:t>
            </a:r>
            <a:r>
              <a:rPr lang="en-US" altLang="en-US" dirty="0" err="1">
                <a:latin typeface="Arial" panose="020B0604020202020204" pitchFamily="34" charset="0"/>
                <a:ea typeface="Arial Unicode MS" pitchFamily="34" charset="-128"/>
              </a:rPr>
              <a:t>from</a:t>
            </a: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</a:rPr>
              <a:t> human/mouse gene pairs </a:t>
            </a:r>
          </a:p>
          <a:p>
            <a:pPr lvl="1" eaLnBrk="1" hangingPunct="1"/>
            <a:r>
              <a:rPr lang="en-US" altLang="en-US" sz="3000" dirty="0">
                <a:latin typeface="Arial" panose="020B0604020202020204" pitchFamily="34" charset="0"/>
                <a:ea typeface="Arial Unicode MS" pitchFamily="34" charset="-128"/>
              </a:rPr>
              <a:t>Ex. </a:t>
            </a:r>
            <a:r>
              <a:rPr lang="en-US" altLang="en-US" sz="3000" i="1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baseline="-25000" dirty="0" err="1">
                <a:latin typeface="Arial" panose="020B0604020202020204" pitchFamily="34" charset="0"/>
                <a:ea typeface="Arial Unicode MS" pitchFamily="34" charset="-128"/>
              </a:rPr>
              <a:t>I</a:t>
            </a:r>
            <a:r>
              <a:rPr lang="en-US" altLang="en-US" sz="3000" i="1" dirty="0">
                <a:latin typeface="Arial" panose="020B0604020202020204" pitchFamily="34" charset="0"/>
                <a:ea typeface="Arial Unicode MS" pitchFamily="34" charset="-128"/>
              </a:rPr>
              <a:t>(x|) &lt; </a:t>
            </a:r>
            <a:r>
              <a:rPr lang="en-US" altLang="en-US" sz="3000" i="1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baseline="-25000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dirty="0">
                <a:latin typeface="Arial" panose="020B0604020202020204" pitchFamily="34" charset="0"/>
                <a:ea typeface="Arial Unicode MS" pitchFamily="34" charset="-128"/>
              </a:rPr>
              <a:t>(x|)</a:t>
            </a:r>
            <a:r>
              <a:rPr lang="en-US" altLang="en-US" sz="3000" dirty="0">
                <a:latin typeface="Arial" panose="020B0604020202020204" pitchFamily="34" charset="0"/>
                <a:ea typeface="Arial Unicode MS" pitchFamily="34" charset="-128"/>
              </a:rPr>
              <a:t> since matches are favored in exons, and </a:t>
            </a:r>
            <a:r>
              <a:rPr lang="en-US" altLang="en-US" sz="3000" i="1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baseline="-25000" dirty="0" err="1">
                <a:latin typeface="Arial" panose="020B0604020202020204" pitchFamily="34" charset="0"/>
                <a:ea typeface="Arial Unicode MS" pitchFamily="34" charset="-128"/>
              </a:rPr>
              <a:t>I</a:t>
            </a:r>
            <a:r>
              <a:rPr lang="en-US" altLang="en-US" sz="3000" i="1" dirty="0">
                <a:latin typeface="Arial" panose="020B0604020202020204" pitchFamily="34" charset="0"/>
                <a:ea typeface="Arial Unicode MS" pitchFamily="34" charset="-128"/>
              </a:rPr>
              <a:t>(x-) &gt; </a:t>
            </a:r>
            <a:r>
              <a:rPr lang="en-US" altLang="en-US" sz="3000" i="1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baseline="-25000" dirty="0" err="1">
                <a:latin typeface="Arial" panose="020B0604020202020204" pitchFamily="34" charset="0"/>
                <a:ea typeface="Arial Unicode MS" pitchFamily="34" charset="-128"/>
              </a:rPr>
              <a:t>E</a:t>
            </a:r>
            <a:r>
              <a:rPr lang="en-US" altLang="en-US" sz="3000" i="1" dirty="0">
                <a:latin typeface="Arial" panose="020B0604020202020204" pitchFamily="34" charset="0"/>
                <a:ea typeface="Arial Unicode MS" pitchFamily="34" charset="-128"/>
              </a:rPr>
              <a:t>(x-)</a:t>
            </a:r>
            <a:r>
              <a:rPr lang="en-US" altLang="en-US" sz="3000" dirty="0">
                <a:latin typeface="Arial" panose="020B0604020202020204" pitchFamily="34" charset="0"/>
                <a:ea typeface="Arial Unicode MS" pitchFamily="34" charset="-128"/>
              </a:rPr>
              <a:t> since gaps (as well as mismatches) are favored in introns </a:t>
            </a:r>
          </a:p>
          <a:p>
            <a:pPr lvl="1" eaLnBrk="1" hangingPunct="1"/>
            <a:r>
              <a:rPr lang="en-US" altLang="en-US" sz="3000" dirty="0">
                <a:latin typeface="Arial" panose="020B0604020202020204" pitchFamily="34" charset="0"/>
                <a:ea typeface="Arial Unicode MS" pitchFamily="34" charset="-128"/>
              </a:rPr>
              <a:t>Compensates for dominant occurrence of poly-A region in introns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7E526197-A232-4893-8E3B-99A59B693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Glimmer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11F942D7-C5F2-4258-A542-7E67A2A3E4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971800"/>
            <a:ext cx="8763000" cy="285432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G</a:t>
            </a:r>
            <a:r>
              <a:rPr lang="en-US" altLang="en-US" dirty="0">
                <a:latin typeface="Arial" panose="020B0604020202020204" pitchFamily="34" charset="0"/>
              </a:rPr>
              <a:t>ene </a:t>
            </a:r>
            <a:r>
              <a:rPr lang="en-US" altLang="en-US" b="1" dirty="0">
                <a:latin typeface="Arial" panose="020B0604020202020204" pitchFamily="34" charset="0"/>
              </a:rPr>
              <a:t>L</a:t>
            </a:r>
            <a:r>
              <a:rPr lang="en-US" altLang="en-US" dirty="0">
                <a:latin typeface="Arial" panose="020B0604020202020204" pitchFamily="34" charset="0"/>
              </a:rPr>
              <a:t>ocator and </a:t>
            </a:r>
            <a:r>
              <a:rPr lang="en-US" altLang="en-US" b="1" dirty="0">
                <a:latin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</a:rPr>
              <a:t>nterpolated </a:t>
            </a:r>
            <a:r>
              <a:rPr lang="en-US" altLang="en-US" b="1" dirty="0">
                <a:latin typeface="Arial" panose="020B0604020202020204" pitchFamily="34" charset="0"/>
              </a:rPr>
              <a:t>M</a:t>
            </a:r>
            <a:r>
              <a:rPr lang="en-US" altLang="en-US" dirty="0">
                <a:latin typeface="Arial" panose="020B0604020202020204" pitchFamily="34" charset="0"/>
              </a:rPr>
              <a:t>arkov </a:t>
            </a:r>
            <a:r>
              <a:rPr lang="en-US" altLang="en-US" b="1" dirty="0" err="1">
                <a:latin typeface="Arial" panose="020B0604020202020204" pitchFamily="34" charset="0"/>
              </a:rPr>
              <a:t>M</a:t>
            </a:r>
            <a:r>
              <a:rPr lang="en-US" altLang="en-US" dirty="0" err="1">
                <a:latin typeface="Arial" panose="020B0604020202020204" pitchFamily="34" charset="0"/>
              </a:rPr>
              <a:t>odel</a:t>
            </a:r>
            <a:r>
              <a:rPr lang="en-US" altLang="en-US" b="1" dirty="0" err="1">
                <a:latin typeface="Arial" panose="020B0604020202020204" pitchFamily="34" charset="0"/>
              </a:rPr>
              <a:t>ER</a:t>
            </a:r>
            <a:endParaRPr lang="en-US" altLang="en-US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Finds genes in bacterial DNA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Uses Interpolated Markov Models</a:t>
            </a:r>
          </a:p>
        </p:txBody>
      </p:sp>
      <p:pic>
        <p:nvPicPr>
          <p:cNvPr id="46084" name="Picture 4" descr="glimmer">
            <a:extLst>
              <a:ext uri="{FF2B5EF4-FFF2-40B4-BE49-F238E27FC236}">
                <a16:creationId xmlns:a16="http://schemas.microsoft.com/office/drawing/2014/main" xmlns="" id="{BCEA08EE-A092-44BF-B4B4-D1DC367288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219200"/>
            <a:ext cx="5181600" cy="1666875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6A2A9757-A3A9-4BA2-B730-F3DD7EFF9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The Glimmer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0A030E6D-AE65-4600-8DF3-A63F30318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Consists of two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err="1">
                <a:latin typeface="Arial" panose="020B0604020202020204" pitchFamily="34" charset="0"/>
              </a:rPr>
              <a:t>BuildIMM</a:t>
            </a:r>
            <a:endParaRPr lang="en-US" altLang="en-US" b="1" dirty="0"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Takes sequences as input and outputs the Interpolated Markov Models (IMMs)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</a:rPr>
              <a:t>Glimmer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Takes IMMs and outputs all candidate genes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Automatically resolves overlapping genes by choosing one, hence limited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Marks “suspected to truly overlap” genes for closer inspection by user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F46AA87C-CE0D-47C0-8B96-FA2EBD8C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dirty="0" err="1">
                <a:latin typeface="Arial Unicode MS" pitchFamily="34" charset="-128"/>
              </a:rPr>
              <a:t>GeneMark</a:t>
            </a:r>
            <a:endParaRPr lang="en-US" altLang="en-US" dirty="0">
              <a:latin typeface="Arial Unicode MS" pitchFamily="34" charset="-128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6EA19EB3-6024-425A-A3EE-91BE962CE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3840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</a:rPr>
              <a:t>Based on </a:t>
            </a:r>
            <a:r>
              <a:rPr lang="en-US" altLang="en-US" i="1" dirty="0">
                <a:latin typeface="Arial" panose="020B0604020202020204" pitchFamily="34" charset="0"/>
              </a:rPr>
              <a:t>non-stationary</a:t>
            </a:r>
            <a:r>
              <a:rPr lang="en-US" altLang="en-US" dirty="0">
                <a:latin typeface="Arial" panose="020B0604020202020204" pitchFamily="34" charset="0"/>
              </a:rPr>
              <a:t> Markov chain models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Arial" panose="020B0604020202020204" pitchFamily="34" charset="0"/>
              </a:rPr>
              <a:t>Results displayed graphically with coding vs. noncoding probability dependent on position in nucleotide sequence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D5E6608-D186-4BC7-93DF-2FB7A8164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139825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 Unicode MS" pitchFamily="34" charset="-128"/>
              </a:rPr>
              <a:t>Comparing Genes in Two Genomes</a:t>
            </a:r>
            <a:r>
              <a:rPr lang="en-US" altLang="en-US" dirty="0">
                <a:latin typeface="Arial Unicode MS" pitchFamily="34" charset="-128"/>
              </a:rPr>
              <a:t>	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AABF8D37-64D5-4419-92C3-FBD0598299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816475"/>
            <a:ext cx="8458200" cy="10096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Small islands of similarity corresponding to similarities between exons</a:t>
            </a:r>
          </a:p>
        </p:txBody>
      </p:sp>
      <p:grpSp>
        <p:nvGrpSpPr>
          <p:cNvPr id="8196" name="Group 4" descr="An example of the text is provided in the figure.">
            <a:extLst>
              <a:ext uri="{FF2B5EF4-FFF2-40B4-BE49-F238E27FC236}">
                <a16:creationId xmlns:a16="http://schemas.microsoft.com/office/drawing/2014/main" xmlns="" id="{65E8F81D-BD0E-4E6E-A686-0E2D3E5F80A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8458200" cy="3124200"/>
            <a:chOff x="288" y="1680"/>
            <a:chExt cx="5328" cy="1968"/>
          </a:xfrm>
        </p:grpSpPr>
        <p:grpSp>
          <p:nvGrpSpPr>
            <p:cNvPr id="8197" name="Group 5">
              <a:extLst>
                <a:ext uri="{FF2B5EF4-FFF2-40B4-BE49-F238E27FC236}">
                  <a16:creationId xmlns:a16="http://schemas.microsoft.com/office/drawing/2014/main" xmlns="" id="{B5965768-C619-4BFA-8A21-F64B78DD2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680"/>
              <a:ext cx="5328" cy="1968"/>
              <a:chOff x="288" y="2160"/>
              <a:chExt cx="5328" cy="1968"/>
            </a:xfrm>
          </p:grpSpPr>
          <p:sp>
            <p:nvSpPr>
              <p:cNvPr id="8199" name="Line 6">
                <a:extLst>
                  <a:ext uri="{FF2B5EF4-FFF2-40B4-BE49-F238E27FC236}">
                    <a16:creationId xmlns:a16="http://schemas.microsoft.com/office/drawing/2014/main" xmlns="" id="{F001A54A-F208-41F1-99F5-B73668287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2592"/>
                <a:ext cx="2784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00" name="Group 7">
                <a:extLst>
                  <a:ext uri="{FF2B5EF4-FFF2-40B4-BE49-F238E27FC236}">
                    <a16:creationId xmlns:a16="http://schemas.microsoft.com/office/drawing/2014/main" xmlns="" id="{F80A8B90-316D-48C3-9206-9E4B3ADBBE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160"/>
                <a:ext cx="5328" cy="1968"/>
                <a:chOff x="240" y="528"/>
                <a:chExt cx="5328" cy="1968"/>
              </a:xfrm>
            </p:grpSpPr>
            <p:grpSp>
              <p:nvGrpSpPr>
                <p:cNvPr id="8201" name="Group 8">
                  <a:extLst>
                    <a:ext uri="{FF2B5EF4-FFF2-40B4-BE49-F238E27FC236}">
                      <a16:creationId xmlns:a16="http://schemas.microsoft.com/office/drawing/2014/main" xmlns="" id="{B485075D-88BA-4A00-95FA-FE096B1A8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528"/>
                  <a:ext cx="5328" cy="1968"/>
                  <a:chOff x="288" y="1968"/>
                  <a:chExt cx="5328" cy="1968"/>
                </a:xfrm>
              </p:grpSpPr>
              <p:sp>
                <p:nvSpPr>
                  <p:cNvPr id="8205" name="Rectangle 9">
                    <a:extLst>
                      <a:ext uri="{FF2B5EF4-FFF2-40B4-BE49-F238E27FC236}">
                        <a16:creationId xmlns:a16="http://schemas.microsoft.com/office/drawing/2014/main" xmlns="" id="{B4118E5E-0033-4921-8716-D0BB43FA64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968"/>
                    <a:ext cx="5328" cy="196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06" name="Line 10">
                    <a:extLst>
                      <a:ext uri="{FF2B5EF4-FFF2-40B4-BE49-F238E27FC236}">
                        <a16:creationId xmlns:a16="http://schemas.microsoft.com/office/drawing/2014/main" xmlns="" id="{F7C1C3E3-BB28-40CC-A489-369972FA6E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" y="3552"/>
                    <a:ext cx="49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CC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7" name="Line 11">
                    <a:extLst>
                      <a:ext uri="{FF2B5EF4-FFF2-40B4-BE49-F238E27FC236}">
                        <a16:creationId xmlns:a16="http://schemas.microsoft.com/office/drawing/2014/main" xmlns="" id="{0DEEA637-05C5-4ECF-87DD-F9329C94EC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2400"/>
                    <a:ext cx="912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8" name="Line 12">
                    <a:extLst>
                      <a:ext uri="{FF2B5EF4-FFF2-40B4-BE49-F238E27FC236}">
                        <a16:creationId xmlns:a16="http://schemas.microsoft.com/office/drawing/2014/main" xmlns="" id="{F2DD0B04-7412-4913-9AE7-CEDA1E016A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400"/>
                    <a:ext cx="912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9" name="Line 13">
                    <a:extLst>
                      <a:ext uri="{FF2B5EF4-FFF2-40B4-BE49-F238E27FC236}">
                        <a16:creationId xmlns:a16="http://schemas.microsoft.com/office/drawing/2014/main" xmlns="" id="{5A1F9B85-F06C-44BE-BA61-EFEAF21A94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64" y="2400"/>
                    <a:ext cx="960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0" name="Line 14">
                    <a:extLst>
                      <a:ext uri="{FF2B5EF4-FFF2-40B4-BE49-F238E27FC236}">
                        <a16:creationId xmlns:a16="http://schemas.microsoft.com/office/drawing/2014/main" xmlns="" id="{12B03FD5-3749-4AA7-A19D-86E0391DD9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28" y="2400"/>
                    <a:ext cx="960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1" name="Line 15">
                    <a:extLst>
                      <a:ext uri="{FF2B5EF4-FFF2-40B4-BE49-F238E27FC236}">
                        <a16:creationId xmlns:a16="http://schemas.microsoft.com/office/drawing/2014/main" xmlns="" id="{68C198EB-AAA8-4998-A095-64EAD5BAE0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12" y="2400"/>
                    <a:ext cx="0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2" name="Line 16">
                    <a:extLst>
                      <a:ext uri="{FF2B5EF4-FFF2-40B4-BE49-F238E27FC236}">
                        <a16:creationId xmlns:a16="http://schemas.microsoft.com/office/drawing/2014/main" xmlns="" id="{4D5C13A0-20C2-40D6-87BF-8ACB7A361A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2400"/>
                    <a:ext cx="0" cy="115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2" name="Line 17">
                  <a:extLst>
                    <a:ext uri="{FF2B5EF4-FFF2-40B4-BE49-F238E27FC236}">
                      <a16:creationId xmlns:a16="http://schemas.microsoft.com/office/drawing/2014/main" xmlns="" id="{E727E8C1-BE3C-4AAE-A72F-8D19F38AC7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2112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3" name="Line 18">
                  <a:extLst>
                    <a:ext uri="{FF2B5EF4-FFF2-40B4-BE49-F238E27FC236}">
                      <a16:creationId xmlns:a16="http://schemas.microsoft.com/office/drawing/2014/main" xmlns="" id="{3D7812E8-FBA5-40A4-B356-116B32AB10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2112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4" name="Line 19">
                  <a:extLst>
                    <a:ext uri="{FF2B5EF4-FFF2-40B4-BE49-F238E27FC236}">
                      <a16:creationId xmlns:a16="http://schemas.microsoft.com/office/drawing/2014/main" xmlns="" id="{F017706A-6833-43AB-96F1-5CEDEB32D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11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198" name="Line 20">
              <a:extLst>
                <a:ext uri="{FF2B5EF4-FFF2-40B4-BE49-F238E27FC236}">
                  <a16:creationId xmlns:a16="http://schemas.microsoft.com/office/drawing/2014/main" xmlns="" id="{76E92BF8-7F5C-41E4-AEE8-D60B179A7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12"/>
              <a:ext cx="3024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0E60DFA4-56D5-4F8D-BBB5-B628C717B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45720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Arial Unicode MS" pitchFamily="34" charset="-128"/>
              </a:rPr>
              <a:t>Reverse Translation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405E96E-CF1F-453C-A798-D678BBFFD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447800"/>
            <a:ext cx="8648700" cy="43783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Given a known protein (or mRNA), find a gene in the genome that (approximately) codes for it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One might infer the coding DNA of the given protein by reversing the translation process</a:t>
            </a:r>
          </a:p>
          <a:p>
            <a:pPr marL="742950" lvl="1" indent="-285750" eaLnBrk="1" hangingPunct="1"/>
            <a:r>
              <a:rPr lang="en-US" altLang="en-US" sz="3000" dirty="0">
                <a:latin typeface="Arial" panose="020B0604020202020204" pitchFamily="34" charset="0"/>
              </a:rPr>
              <a:t>Inexact: each amino acid maps to &gt; 1 codon</a:t>
            </a:r>
          </a:p>
          <a:p>
            <a:pPr marL="742950" lvl="1" indent="-285750" eaLnBrk="1" hangingPunct="1"/>
            <a:r>
              <a:rPr lang="en-US" altLang="en-US" sz="3000" dirty="0">
                <a:latin typeface="Arial" panose="020B0604020202020204" pitchFamily="34" charset="0"/>
              </a:rPr>
              <a:t>This problem is essentially reduced to a (global or fitting) sequence alignment problem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B65DADE-6C54-4D4E-B82B-CCF63C86B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6858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Arial Unicode MS" pitchFamily="34" charset="-128"/>
              </a:rPr>
              <a:t>Reverse Translation</a:t>
            </a:r>
            <a:r>
              <a:rPr lang="en-US" altLang="en-US" sz="2600" dirty="0">
                <a:latin typeface="Arial Unicode MS" pitchFamily="34" charset="-128"/>
              </a:rPr>
              <a:t> (cont’d)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33D00F8-D59F-4828-A4AA-8A374E16F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This reverse translation (alignment) problem can be modeled as traveling in a Manhattan grid with </a:t>
            </a:r>
            <a:r>
              <a:rPr lang="en-US" altLang="en-US" sz="2600" b="1" dirty="0">
                <a:latin typeface="Arial" panose="020B0604020202020204" pitchFamily="34" charset="0"/>
              </a:rPr>
              <a:t>free</a:t>
            </a:r>
            <a:r>
              <a:rPr lang="en-US" altLang="en-US" sz="2600" dirty="0">
                <a:latin typeface="Arial" panose="020B0604020202020204" pitchFamily="34" charset="0"/>
              </a:rPr>
              <a:t> horizontal jumps (</a:t>
            </a:r>
            <a:r>
              <a:rPr lang="en-US" altLang="en-US" sz="2600" i="1" dirty="0">
                <a:latin typeface="Arial" panose="020B0604020202020204" pitchFamily="34" charset="0"/>
              </a:rPr>
              <a:t>i.e.</a:t>
            </a:r>
            <a:r>
              <a:rPr lang="en-US" altLang="en-US" sz="2600" dirty="0">
                <a:latin typeface="Arial" panose="020B0604020202020204" pitchFamily="34" charset="0"/>
              </a:rPr>
              <a:t>, insertions)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Size of the Manhattan grid is quadratic</a:t>
            </a:r>
            <a:endParaRPr lang="en-US" altLang="en-US" baseline="30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Every horizontal jump models an insertion of some intron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Problem with this approach: would match nucleotides pointwise and use horizontal jumps at every opportunity (hence too many exons at the end)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E4AE78C9-9535-46A2-9D6E-391D7AB1B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39825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Comparison of Genomic DNA against Known mRNA (or Protein) Results in Many Good Local Alignments</a:t>
            </a:r>
          </a:p>
        </p:txBody>
      </p:sp>
      <p:grpSp>
        <p:nvGrpSpPr>
          <p:cNvPr id="11267" name="Group 3" descr="An example of the text is provided in the figure.">
            <a:extLst>
              <a:ext uri="{FF2B5EF4-FFF2-40B4-BE49-F238E27FC236}">
                <a16:creationId xmlns:a16="http://schemas.microsoft.com/office/drawing/2014/main" xmlns="" id="{F45CA507-E7DD-4619-9E4D-B540258FCA1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52600"/>
            <a:ext cx="7620000" cy="3886200"/>
            <a:chOff x="432" y="1152"/>
            <a:chExt cx="4800" cy="2448"/>
          </a:xfrm>
        </p:grpSpPr>
        <p:sp>
          <p:nvSpPr>
            <p:cNvPr id="11271" name="Rectangle 4">
              <a:extLst>
                <a:ext uri="{FF2B5EF4-FFF2-40B4-BE49-F238E27FC236}">
                  <a16:creationId xmlns:a16="http://schemas.microsoft.com/office/drawing/2014/main" xmlns="" id="{9CF0EDBB-2E09-40C5-83DC-FE100FB8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152"/>
              <a:ext cx="4800" cy="24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72" name="Text Box 5">
              <a:extLst>
                <a:ext uri="{FF2B5EF4-FFF2-40B4-BE49-F238E27FC236}">
                  <a16:creationId xmlns:a16="http://schemas.microsoft.com/office/drawing/2014/main" xmlns="" id="{E5AD5888-A9AF-45F2-9DBA-B20D07BA6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369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Portion of genome</a:t>
              </a:r>
            </a:p>
          </p:txBody>
        </p:sp>
        <p:sp>
          <p:nvSpPr>
            <p:cNvPr id="11273" name="Text Box 6">
              <a:extLst>
                <a:ext uri="{FF2B5EF4-FFF2-40B4-BE49-F238E27FC236}">
                  <a16:creationId xmlns:a16="http://schemas.microsoft.com/office/drawing/2014/main" xmlns="" id="{27FCC02A-EE81-4606-9A97-0C0C97741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8" y="2034"/>
              <a:ext cx="14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mRNA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(codon sequence)</a:t>
              </a:r>
            </a:p>
          </p:txBody>
        </p:sp>
        <p:sp>
          <p:nvSpPr>
            <p:cNvPr id="11274" name="Text Box 7">
              <a:extLst>
                <a:ext uri="{FF2B5EF4-FFF2-40B4-BE49-F238E27FC236}">
                  <a16:creationId xmlns:a16="http://schemas.microsoft.com/office/drawing/2014/main" xmlns="" id="{681E0B78-BC19-4899-A1C1-643D0EB7F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exon3</a:t>
              </a:r>
            </a:p>
          </p:txBody>
        </p:sp>
        <p:sp>
          <p:nvSpPr>
            <p:cNvPr id="11275" name="Text Box 8">
              <a:extLst>
                <a:ext uri="{FF2B5EF4-FFF2-40B4-BE49-F238E27FC236}">
                  <a16:creationId xmlns:a16="http://schemas.microsoft.com/office/drawing/2014/main" xmlns="" id="{3DD8B848-0FFB-47FB-BF62-3C07C274A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exon1</a:t>
              </a:r>
            </a:p>
          </p:txBody>
        </p:sp>
        <p:sp>
          <p:nvSpPr>
            <p:cNvPr id="11276" name="Text Box 9">
              <a:extLst>
                <a:ext uri="{FF2B5EF4-FFF2-40B4-BE49-F238E27FC236}">
                  <a16:creationId xmlns:a16="http://schemas.microsoft.com/office/drawing/2014/main" xmlns="" id="{4E64F1E7-6851-440F-9FEB-D30CBAB53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exon2</a:t>
              </a:r>
            </a:p>
          </p:txBody>
        </p:sp>
        <p:sp>
          <p:nvSpPr>
            <p:cNvPr id="11277" name="Text Box 10">
              <a:extLst>
                <a:ext uri="{FF2B5EF4-FFF2-40B4-BE49-F238E27FC236}">
                  <a16:creationId xmlns:a16="http://schemas.microsoft.com/office/drawing/2014/main" xmlns="" id="{D6608A03-FEE3-46DD-80C0-3988BD8A5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607" y="300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{</a:t>
              </a:r>
            </a:p>
          </p:txBody>
        </p:sp>
        <p:sp>
          <p:nvSpPr>
            <p:cNvPr id="11278" name="Text Box 11">
              <a:extLst>
                <a:ext uri="{FF2B5EF4-FFF2-40B4-BE49-F238E27FC236}">
                  <a16:creationId xmlns:a16="http://schemas.microsoft.com/office/drawing/2014/main" xmlns="" id="{F48F76CF-EA49-43A9-8093-59EDDFBD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311" y="300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{</a:t>
              </a:r>
            </a:p>
          </p:txBody>
        </p:sp>
        <p:sp>
          <p:nvSpPr>
            <p:cNvPr id="11279" name="Text Box 12">
              <a:extLst>
                <a:ext uri="{FF2B5EF4-FFF2-40B4-BE49-F238E27FC236}">
                  <a16:creationId xmlns:a16="http://schemas.microsoft.com/office/drawing/2014/main" xmlns="" id="{FC44CCB9-269D-43C8-B92B-FC9FB868E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623" y="300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{</a:t>
              </a:r>
            </a:p>
          </p:txBody>
        </p:sp>
        <p:sp>
          <p:nvSpPr>
            <p:cNvPr id="11280" name="Text Box 13">
              <a:extLst>
                <a:ext uri="{FF2B5EF4-FFF2-40B4-BE49-F238E27FC236}">
                  <a16:creationId xmlns:a16="http://schemas.microsoft.com/office/drawing/2014/main" xmlns="" id="{2D8C5232-FC33-4456-B19B-CA9DDAFB5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intron1</a:t>
              </a:r>
            </a:p>
          </p:txBody>
        </p:sp>
        <p:sp>
          <p:nvSpPr>
            <p:cNvPr id="11281" name="Text Box 14">
              <a:extLst>
                <a:ext uri="{FF2B5EF4-FFF2-40B4-BE49-F238E27FC236}">
                  <a16:creationId xmlns:a16="http://schemas.microsoft.com/office/drawing/2014/main" xmlns="" id="{C4B4B434-E6D1-46CA-9B28-6DD6AC13B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16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intron2</a:t>
              </a:r>
            </a:p>
          </p:txBody>
        </p:sp>
        <p:sp>
          <p:nvSpPr>
            <p:cNvPr id="11282" name="Text Box 15">
              <a:extLst>
                <a:ext uri="{FF2B5EF4-FFF2-40B4-BE49-F238E27FC236}">
                  <a16:creationId xmlns:a16="http://schemas.microsoft.com/office/drawing/2014/main" xmlns="" id="{1DB684D9-0C9F-49FD-A782-F74048B0A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423" y="300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{</a:t>
              </a:r>
            </a:p>
          </p:txBody>
        </p:sp>
        <p:sp>
          <p:nvSpPr>
            <p:cNvPr id="11283" name="Text Box 16">
              <a:extLst>
                <a:ext uri="{FF2B5EF4-FFF2-40B4-BE49-F238E27FC236}">
                  <a16:creationId xmlns:a16="http://schemas.microsoft.com/office/drawing/2014/main" xmlns="" id="{1DE43F71-0B67-4048-A4C2-DADAC769E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31" y="3009"/>
              <a:ext cx="2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{</a:t>
              </a:r>
            </a:p>
          </p:txBody>
        </p:sp>
        <p:grpSp>
          <p:nvGrpSpPr>
            <p:cNvPr id="11284" name="Group 17">
              <a:extLst>
                <a:ext uri="{FF2B5EF4-FFF2-40B4-BE49-F238E27FC236}">
                  <a16:creationId xmlns:a16="http://schemas.microsoft.com/office/drawing/2014/main" xmlns="" id="{A1687A29-0493-4975-8B7C-846C6D6019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48"/>
              <a:ext cx="3984" cy="1824"/>
              <a:chOff x="1152" y="1248"/>
              <a:chExt cx="3984" cy="1824"/>
            </a:xfrm>
          </p:grpSpPr>
          <p:sp>
            <p:nvSpPr>
              <p:cNvPr id="11285" name="Rectangle 18">
                <a:extLst>
                  <a:ext uri="{FF2B5EF4-FFF2-40B4-BE49-F238E27FC236}">
                    <a16:creationId xmlns:a16="http://schemas.microsoft.com/office/drawing/2014/main" xmlns="" id="{0C464F61-0252-4BA2-AE63-8FBE65676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248"/>
                <a:ext cx="3984" cy="163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86" name="Line 19">
                <a:extLst>
                  <a:ext uri="{FF2B5EF4-FFF2-40B4-BE49-F238E27FC236}">
                    <a16:creationId xmlns:a16="http://schemas.microsoft.com/office/drawing/2014/main" xmlns="" id="{98D21D6B-5F8F-42D7-969D-10598FA61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20">
                <a:extLst>
                  <a:ext uri="{FF2B5EF4-FFF2-40B4-BE49-F238E27FC236}">
                    <a16:creationId xmlns:a16="http://schemas.microsoft.com/office/drawing/2014/main" xmlns="" id="{2DB57B9B-BBA7-45EB-9472-3F097AD58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21">
                <a:extLst>
                  <a:ext uri="{FF2B5EF4-FFF2-40B4-BE49-F238E27FC236}">
                    <a16:creationId xmlns:a16="http://schemas.microsoft.com/office/drawing/2014/main" xmlns="" id="{4BF69200-D398-46B1-9C1C-F373B221C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3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Line 22">
                <a:extLst>
                  <a:ext uri="{FF2B5EF4-FFF2-40B4-BE49-F238E27FC236}">
                    <a16:creationId xmlns:a16="http://schemas.microsoft.com/office/drawing/2014/main" xmlns="" id="{4E56163B-77A9-4EA1-A524-2A52A1AAE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4" y="23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23">
                <a:extLst>
                  <a:ext uri="{FF2B5EF4-FFF2-40B4-BE49-F238E27FC236}">
                    <a16:creationId xmlns:a16="http://schemas.microsoft.com/office/drawing/2014/main" xmlns="" id="{B2287058-7A11-44E3-953D-2401E667A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23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24">
                <a:extLst>
                  <a:ext uri="{FF2B5EF4-FFF2-40B4-BE49-F238E27FC236}">
                    <a16:creationId xmlns:a16="http://schemas.microsoft.com/office/drawing/2014/main" xmlns="" id="{5742E02F-442F-474E-9367-3B48F05D7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25">
                <a:extLst>
                  <a:ext uri="{FF2B5EF4-FFF2-40B4-BE49-F238E27FC236}">
                    <a16:creationId xmlns:a16="http://schemas.microsoft.com/office/drawing/2014/main" xmlns="" id="{20317705-BF58-449E-B86D-776300A99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26">
                <a:extLst>
                  <a:ext uri="{FF2B5EF4-FFF2-40B4-BE49-F238E27FC236}">
                    <a16:creationId xmlns:a16="http://schemas.microsoft.com/office/drawing/2014/main" xmlns="" id="{F8F0B136-8B52-4AD4-ABA0-1147C5D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27">
                <a:extLst>
                  <a:ext uri="{FF2B5EF4-FFF2-40B4-BE49-F238E27FC236}">
                    <a16:creationId xmlns:a16="http://schemas.microsoft.com/office/drawing/2014/main" xmlns="" id="{D8B8263A-594F-4EE1-81EA-8A6E380C3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Line 28">
                <a:extLst>
                  <a:ext uri="{FF2B5EF4-FFF2-40B4-BE49-F238E27FC236}">
                    <a16:creationId xmlns:a16="http://schemas.microsoft.com/office/drawing/2014/main" xmlns="" id="{7A570FAB-10FC-4325-A1F2-630FEB9E0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29">
                <a:extLst>
                  <a:ext uri="{FF2B5EF4-FFF2-40B4-BE49-F238E27FC236}">
                    <a16:creationId xmlns:a16="http://schemas.microsoft.com/office/drawing/2014/main" xmlns="" id="{4A13891C-6ABC-472C-BCC7-3B0F83568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30">
                <a:extLst>
                  <a:ext uri="{FF2B5EF4-FFF2-40B4-BE49-F238E27FC236}">
                    <a16:creationId xmlns:a16="http://schemas.microsoft.com/office/drawing/2014/main" xmlns="" id="{D183866E-2AFD-456B-B2E4-7BD09B7D9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31">
                <a:extLst>
                  <a:ext uri="{FF2B5EF4-FFF2-40B4-BE49-F238E27FC236}">
                    <a16:creationId xmlns:a16="http://schemas.microsoft.com/office/drawing/2014/main" xmlns="" id="{6C8A7CBC-8E8B-4D59-B476-D0A615BEF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99" name="Group 32">
                <a:extLst>
                  <a:ext uri="{FF2B5EF4-FFF2-40B4-BE49-F238E27FC236}">
                    <a16:creationId xmlns:a16="http://schemas.microsoft.com/office/drawing/2014/main" xmlns="" id="{5C89E61C-BFA6-4F5D-9BEB-98CBAE8DE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248"/>
                <a:ext cx="3984" cy="1824"/>
                <a:chOff x="1152" y="1248"/>
                <a:chExt cx="3984" cy="1824"/>
              </a:xfrm>
            </p:grpSpPr>
            <p:sp>
              <p:nvSpPr>
                <p:cNvPr id="11300" name="Line 33">
                  <a:extLst>
                    <a:ext uri="{FF2B5EF4-FFF2-40B4-BE49-F238E27FC236}">
                      <a16:creationId xmlns:a16="http://schemas.microsoft.com/office/drawing/2014/main" xmlns="" id="{B1CD4527-1553-4484-93DE-2CFB675020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2" y="2304"/>
                  <a:ext cx="576" cy="57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1" name="Line 34">
                  <a:extLst>
                    <a:ext uri="{FF2B5EF4-FFF2-40B4-BE49-F238E27FC236}">
                      <a16:creationId xmlns:a16="http://schemas.microsoft.com/office/drawing/2014/main" xmlns="" id="{2CAB4D75-D461-431B-AFBD-43E37BE25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2" y="2064"/>
                  <a:ext cx="240" cy="24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2" name="Line 35">
                  <a:extLst>
                    <a:ext uri="{FF2B5EF4-FFF2-40B4-BE49-F238E27FC236}">
                      <a16:creationId xmlns:a16="http://schemas.microsoft.com/office/drawing/2014/main" xmlns="" id="{47D8FB5A-B5B5-4ED0-9007-D521ABB3F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72" y="1248"/>
                  <a:ext cx="864" cy="816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3" name="Line 36">
                  <a:extLst>
                    <a:ext uri="{FF2B5EF4-FFF2-40B4-BE49-F238E27FC236}">
                      <a16:creationId xmlns:a16="http://schemas.microsoft.com/office/drawing/2014/main" xmlns="" id="{1D873EE4-FF91-4CAD-831F-9A65C5B0C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2064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Line 37">
                  <a:extLst>
                    <a:ext uri="{FF2B5EF4-FFF2-40B4-BE49-F238E27FC236}">
                      <a16:creationId xmlns:a16="http://schemas.microsoft.com/office/drawing/2014/main" xmlns="" id="{9B3E6F84-83EC-4560-96EC-61AB679DD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2304"/>
                  <a:ext cx="0" cy="72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5" name="Line 38">
                  <a:extLst>
                    <a:ext uri="{FF2B5EF4-FFF2-40B4-BE49-F238E27FC236}">
                      <a16:creationId xmlns:a16="http://schemas.microsoft.com/office/drawing/2014/main" xmlns="" id="{96B3AE33-A3A6-4BFA-91E2-89A1775C5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6" name="Line 39">
                  <a:extLst>
                    <a:ext uri="{FF2B5EF4-FFF2-40B4-BE49-F238E27FC236}">
                      <a16:creationId xmlns:a16="http://schemas.microsoft.com/office/drawing/2014/main" xmlns="" id="{027C8A13-A0CA-427B-B4B8-B7B6035B6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2064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68" name="Line 40">
            <a:extLst>
              <a:ext uri="{FF2B5EF4-FFF2-40B4-BE49-F238E27FC236}">
                <a16:creationId xmlns:a16="http://schemas.microsoft.com/office/drawing/2014/main" xmlns="" id="{2663577B-7708-4F36-B060-26E91E6211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572000"/>
            <a:ext cx="0" cy="228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41">
            <a:extLst>
              <a:ext uri="{FF2B5EF4-FFF2-40B4-BE49-F238E27FC236}">
                <a16:creationId xmlns:a16="http://schemas.microsoft.com/office/drawing/2014/main" xmlns="" id="{9D5AEC88-6A9B-444A-8760-85177EAD7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42">
            <a:extLst>
              <a:ext uri="{FF2B5EF4-FFF2-40B4-BE49-F238E27FC236}">
                <a16:creationId xmlns:a16="http://schemas.microsoft.com/office/drawing/2014/main" xmlns="" id="{34218DC0-095C-4B15-BD75-472A6F5F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26138"/>
            <a:ext cx="7239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</a:t>
            </a:r>
            <a:r>
              <a:rPr lang="en-US" altLang="en-US" b="1"/>
              <a:t>AUGGUG</a:t>
            </a:r>
            <a:r>
              <a:rPr lang="en-US" altLang="en-US"/>
              <a:t> - - - -</a:t>
            </a:r>
            <a:r>
              <a:rPr lang="en-US" altLang="en-US" b="1"/>
              <a:t>GGCCCUUUGGGA</a:t>
            </a:r>
            <a:r>
              <a:rPr lang="en-US" altLang="en-US"/>
              <a:t> - - - - - </a:t>
            </a:r>
            <a:r>
              <a:rPr lang="en-US" altLang="en-US" b="1"/>
              <a:t>CACUAA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GTGAGG</a:t>
            </a:r>
            <a:r>
              <a:rPr lang="en-US" altLang="en-US" b="1"/>
              <a:t>ATGGTA</a:t>
            </a:r>
            <a:r>
              <a:rPr lang="en-US" altLang="en-US"/>
              <a:t>AATA</a:t>
            </a:r>
            <a:r>
              <a:rPr lang="en-US" altLang="en-US" b="1"/>
              <a:t>GGGCAT - - - GGA</a:t>
            </a:r>
            <a:r>
              <a:rPr lang="en-US" altLang="en-US"/>
              <a:t>TTGAG</a:t>
            </a:r>
            <a:r>
              <a:rPr lang="en-US" altLang="en-US" b="1"/>
              <a:t>CACUAA</a:t>
            </a:r>
            <a:r>
              <a:rPr lang="en-US" altLang="en-US"/>
              <a:t>TAA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A8E87628-6C80-4C24-9C93-B541CFAF2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latin typeface="Arial Unicode MS" pitchFamily="34" charset="-128"/>
              </a:rPr>
              <a:t>Using Local Similarities to Find the Exon 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4C3C759-D804-44CE-B620-7C286E1A16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05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The known frog gene is (locally) aligned to different locations in the human genome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Arial" panose="020B0604020202020204" pitchFamily="34" charset="0"/>
              </a:rPr>
              <a:t>Find the “best” path to reveal the exon structure of human gene</a:t>
            </a:r>
          </a:p>
        </p:txBody>
      </p:sp>
      <p:grpSp>
        <p:nvGrpSpPr>
          <p:cNvPr id="12292" name="Group 4" descr="An example of the text is provided in the figure.">
            <a:extLst>
              <a:ext uri="{FF2B5EF4-FFF2-40B4-BE49-F238E27FC236}">
                <a16:creationId xmlns:a16="http://schemas.microsoft.com/office/drawing/2014/main" xmlns="" id="{2BB78964-1E4A-4D2D-BD19-4A962FCE0FE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895600"/>
            <a:ext cx="5724525" cy="2895600"/>
            <a:chOff x="960" y="1632"/>
            <a:chExt cx="3606" cy="2016"/>
          </a:xfrm>
        </p:grpSpPr>
        <p:sp>
          <p:nvSpPr>
            <p:cNvPr id="12293" name="Rectangle 5">
              <a:extLst>
                <a:ext uri="{FF2B5EF4-FFF2-40B4-BE49-F238E27FC236}">
                  <a16:creationId xmlns:a16="http://schemas.microsoft.com/office/drawing/2014/main" xmlns="" id="{A1F01B2D-18C1-4AEE-B5C5-3AF602A0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632"/>
              <a:ext cx="3606" cy="20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4" name="Text Box 6">
              <a:extLst>
                <a:ext uri="{FF2B5EF4-FFF2-40B4-BE49-F238E27FC236}">
                  <a16:creationId xmlns:a16="http://schemas.microsoft.com/office/drawing/2014/main" xmlns="" id="{DE6609EA-2E1C-423E-80D0-6B07C356C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33" y="2437"/>
              <a:ext cx="15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Frog Gene (known)</a:t>
              </a:r>
            </a:p>
          </p:txBody>
        </p:sp>
        <p:sp>
          <p:nvSpPr>
            <p:cNvPr id="12295" name="Text Box 7">
              <a:extLst>
                <a:ext uri="{FF2B5EF4-FFF2-40B4-BE49-F238E27FC236}">
                  <a16:creationId xmlns:a16="http://schemas.microsoft.com/office/drawing/2014/main" xmlns="" id="{774E7C93-9A66-454F-ABE1-7D46F5458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360"/>
              <a:ext cx="153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Human Genome</a:t>
              </a:r>
            </a:p>
          </p:txBody>
        </p:sp>
        <p:grpSp>
          <p:nvGrpSpPr>
            <p:cNvPr id="12296" name="Group 8">
              <a:extLst>
                <a:ext uri="{FF2B5EF4-FFF2-40B4-BE49-F238E27FC236}">
                  <a16:creationId xmlns:a16="http://schemas.microsoft.com/office/drawing/2014/main" xmlns="" id="{9CA3E250-6DA0-436D-8464-26872846A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728"/>
              <a:ext cx="3051" cy="1567"/>
              <a:chOff x="1440" y="1728"/>
              <a:chExt cx="3051" cy="1567"/>
            </a:xfrm>
          </p:grpSpPr>
          <p:sp>
            <p:nvSpPr>
              <p:cNvPr id="12297" name="Rectangle 9">
                <a:extLst>
                  <a:ext uri="{FF2B5EF4-FFF2-40B4-BE49-F238E27FC236}">
                    <a16:creationId xmlns:a16="http://schemas.microsoft.com/office/drawing/2014/main" xmlns="" id="{9A138876-7729-4DAA-A9A4-063EF2C0B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3051" cy="156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Line 10">
                <a:extLst>
                  <a:ext uri="{FF2B5EF4-FFF2-40B4-BE49-F238E27FC236}">
                    <a16:creationId xmlns:a16="http://schemas.microsoft.com/office/drawing/2014/main" xmlns="" id="{FEE7703D-C623-4B7C-AFAC-7ECBE1ED5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37"/>
                <a:ext cx="3051" cy="0"/>
              </a:xfrm>
              <a:prstGeom prst="line">
                <a:avLst/>
              </a:pr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11">
                <a:extLst>
                  <a:ext uri="{FF2B5EF4-FFF2-40B4-BE49-F238E27FC236}">
                    <a16:creationId xmlns:a16="http://schemas.microsoft.com/office/drawing/2014/main" xmlns="" id="{84BAA763-74EA-4B53-AB68-CBE614CDE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65"/>
                <a:ext cx="3051" cy="0"/>
              </a:xfrm>
              <a:prstGeom prst="line">
                <a:avLst/>
              </a:prstGeom>
              <a:noFill/>
              <a:ln w="1270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0" name="Group 12">
                <a:extLst>
                  <a:ext uri="{FF2B5EF4-FFF2-40B4-BE49-F238E27FC236}">
                    <a16:creationId xmlns:a16="http://schemas.microsoft.com/office/drawing/2014/main" xmlns="" id="{DD0E8DB8-8980-4F7E-8EF1-59A9FCFC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1728"/>
                <a:ext cx="2688" cy="1536"/>
                <a:chOff x="1584" y="1728"/>
                <a:chExt cx="2688" cy="1536"/>
              </a:xfrm>
            </p:grpSpPr>
            <p:sp>
              <p:nvSpPr>
                <p:cNvPr id="12301" name="Line 13">
                  <a:extLst>
                    <a:ext uri="{FF2B5EF4-FFF2-40B4-BE49-F238E27FC236}">
                      <a16:creationId xmlns:a16="http://schemas.microsoft.com/office/drawing/2014/main" xmlns="" id="{E26B2921-A3CD-4AC1-A860-407E2275E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4" y="3072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" name="Line 14">
                  <a:extLst>
                    <a:ext uri="{FF2B5EF4-FFF2-40B4-BE49-F238E27FC236}">
                      <a16:creationId xmlns:a16="http://schemas.microsoft.com/office/drawing/2014/main" xmlns="" id="{E424922F-CACD-48CD-A1C1-F9A2907F0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20" y="2928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" name="Line 15">
                  <a:extLst>
                    <a:ext uri="{FF2B5EF4-FFF2-40B4-BE49-F238E27FC236}">
                      <a16:creationId xmlns:a16="http://schemas.microsoft.com/office/drawing/2014/main" xmlns="" id="{058B407A-DA97-4821-AE88-C89376153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0" y="2736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" name="Line 16">
                  <a:extLst>
                    <a:ext uri="{FF2B5EF4-FFF2-40B4-BE49-F238E27FC236}">
                      <a16:creationId xmlns:a16="http://schemas.microsoft.com/office/drawing/2014/main" xmlns="" id="{881EF3F6-849E-4DE9-9871-59790FD5A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36" y="2544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5" name="Line 17">
                  <a:extLst>
                    <a:ext uri="{FF2B5EF4-FFF2-40B4-BE49-F238E27FC236}">
                      <a16:creationId xmlns:a16="http://schemas.microsoft.com/office/drawing/2014/main" xmlns="" id="{083C2C2F-67A9-4632-8226-E33F628DD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92" y="1872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6" name="Line 18">
                  <a:extLst>
                    <a:ext uri="{FF2B5EF4-FFF2-40B4-BE49-F238E27FC236}">
                      <a16:creationId xmlns:a16="http://schemas.microsoft.com/office/drawing/2014/main" xmlns="" id="{1981DE32-D4FD-4CD8-B644-A9DD3AF01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8" y="2064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7" name="Line 19">
                  <a:extLst>
                    <a:ext uri="{FF2B5EF4-FFF2-40B4-BE49-F238E27FC236}">
                      <a16:creationId xmlns:a16="http://schemas.microsoft.com/office/drawing/2014/main" xmlns="" id="{D222FA05-DD60-4BFE-A1C3-FCC8A968F2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2256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8" name="Line 20">
                  <a:extLst>
                    <a:ext uri="{FF2B5EF4-FFF2-40B4-BE49-F238E27FC236}">
                      <a16:creationId xmlns:a16="http://schemas.microsoft.com/office/drawing/2014/main" xmlns="" id="{2DB41D61-CDF0-4110-8FDC-C6C320972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28" y="1728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9" name="Line 21">
                  <a:extLst>
                    <a:ext uri="{FF2B5EF4-FFF2-40B4-BE49-F238E27FC236}">
                      <a16:creationId xmlns:a16="http://schemas.microsoft.com/office/drawing/2014/main" xmlns="" id="{E07E62BD-C13C-4138-B5E7-0DC1816FC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30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0" name="Line 22">
                  <a:extLst>
                    <a:ext uri="{FF2B5EF4-FFF2-40B4-BE49-F238E27FC236}">
                      <a16:creationId xmlns:a16="http://schemas.microsoft.com/office/drawing/2014/main" xmlns="" id="{1ACBE0DD-ADAE-40DC-BBB7-FA89768D0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92" y="273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1" name="Line 23">
                  <a:extLst>
                    <a:ext uri="{FF2B5EF4-FFF2-40B4-BE49-F238E27FC236}">
                      <a16:creationId xmlns:a16="http://schemas.microsoft.com/office/drawing/2014/main" xmlns="" id="{50D9A0E7-794F-498E-8BAF-905027472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8" y="254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2" name="Line 24">
                  <a:extLst>
                    <a:ext uri="{FF2B5EF4-FFF2-40B4-BE49-F238E27FC236}">
                      <a16:creationId xmlns:a16="http://schemas.microsoft.com/office/drawing/2014/main" xmlns="" id="{C8EE3C15-5553-4F3B-91A5-DE16160B8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0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3" name="Line 25">
                  <a:extLst>
                    <a:ext uri="{FF2B5EF4-FFF2-40B4-BE49-F238E27FC236}">
                      <a16:creationId xmlns:a16="http://schemas.microsoft.com/office/drawing/2014/main" xmlns="" id="{A7651241-61B4-456A-B73B-777B15A4B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1814</Words>
  <Application>Microsoft Office PowerPoint</Application>
  <PresentationFormat>On-screen Show (4:3)</PresentationFormat>
  <Paragraphs>235</Paragraphs>
  <Slides>44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 Unicode MS</vt:lpstr>
      <vt:lpstr>SimSun</vt:lpstr>
      <vt:lpstr>Arial</vt:lpstr>
      <vt:lpstr>Lucida Sans Unicode</vt:lpstr>
      <vt:lpstr>Tahoma</vt:lpstr>
      <vt:lpstr>Times New Roman</vt:lpstr>
      <vt:lpstr>Verdana</vt:lpstr>
      <vt:lpstr>Wingdings</vt:lpstr>
      <vt:lpstr>Edge</vt:lpstr>
      <vt:lpstr>Bitmap Image</vt:lpstr>
      <vt:lpstr>Gene Prediction: Similarity-Based Approaches</vt:lpstr>
      <vt:lpstr>Outline</vt:lpstr>
      <vt:lpstr>Using Known Genes to Predict Novel Genes</vt:lpstr>
      <vt:lpstr>Similarity-Based Approach to Gene Prediction</vt:lpstr>
      <vt:lpstr>Comparing Genes in Two Genomes </vt:lpstr>
      <vt:lpstr>Reverse Translation</vt:lpstr>
      <vt:lpstr>Reverse Translation (cont’d)</vt:lpstr>
      <vt:lpstr>Comparison of Genomic DNA against Known mRNA (or Protein) Results in Many Good Local Alignments</vt:lpstr>
      <vt:lpstr>Using Local Similarities to Find the Exon Structure</vt:lpstr>
      <vt:lpstr>Computing Local Alignments</vt:lpstr>
      <vt:lpstr>Chaining Local Alignments</vt:lpstr>
      <vt:lpstr>Exon Chaining Problem</vt:lpstr>
      <vt:lpstr>Exon Chaining Problem: Formulation</vt:lpstr>
      <vt:lpstr>Exon Chaining Problem: Formulation</vt:lpstr>
      <vt:lpstr>Exon Chaining Problem: Graph Representation</vt:lpstr>
      <vt:lpstr>Exon Chaining Algorithm</vt:lpstr>
      <vt:lpstr>Exon Chaining: Deficiencies</vt:lpstr>
      <vt:lpstr>Infeasible Chains</vt:lpstr>
      <vt:lpstr>Gene Prediction Analogy: Selecting Putative Exons</vt:lpstr>
      <vt:lpstr>Using Blueprint</vt:lpstr>
      <vt:lpstr>Assembling Putative Exons</vt:lpstr>
      <vt:lpstr>Still Assembling Putative Exons</vt:lpstr>
      <vt:lpstr>Spliced Alignment</vt:lpstr>
      <vt:lpstr>Spliced Alignment Problem: Formulation</vt:lpstr>
      <vt:lpstr>Lewis Carroll Example</vt:lpstr>
      <vt:lpstr>Spliced Alignment: Idea</vt:lpstr>
      <vt:lpstr>Spliced Alignment: Idea</vt:lpstr>
      <vt:lpstr>Spliced Alignment Recurrence</vt:lpstr>
      <vt:lpstr>Spliced Alignment Solution</vt:lpstr>
      <vt:lpstr>Spliced Alignment: Complications </vt:lpstr>
      <vt:lpstr>Spliced Alignment: Speedup  </vt:lpstr>
      <vt:lpstr>Spliced Alignment: Speedup  </vt:lpstr>
      <vt:lpstr>Spliced Alignment: Speedup  </vt:lpstr>
      <vt:lpstr>Exon Chaining vs Spliced Alignment</vt:lpstr>
      <vt:lpstr>Gene Prediction: Aligning Genome vs. Genome</vt:lpstr>
      <vt:lpstr>Gene Prediction Tools</vt:lpstr>
      <vt:lpstr>The GENSCAN Algorithm</vt:lpstr>
      <vt:lpstr>GENSCAN Limitations</vt:lpstr>
      <vt:lpstr>GenomeScan</vt:lpstr>
      <vt:lpstr>TwinScan</vt:lpstr>
      <vt:lpstr>TwinScan (cont’d)</vt:lpstr>
      <vt:lpstr>Glimmer</vt:lpstr>
      <vt:lpstr>The Glimmer Algorithm</vt:lpstr>
      <vt:lpstr>GeneMark</vt:lpstr>
    </vt:vector>
  </TitlesOfParts>
  <Company>Acheron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Similarity-Based Approach</dc:title>
  <dc:creator>arkaingelx</dc:creator>
  <cp:lastModifiedBy>Microsoft account</cp:lastModifiedBy>
  <cp:revision>172</cp:revision>
  <dcterms:created xsi:type="dcterms:W3CDTF">2004-06-02T16:10:21Z</dcterms:created>
  <dcterms:modified xsi:type="dcterms:W3CDTF">2026-03-13T22:01:57Z</dcterms:modified>
</cp:coreProperties>
</file>