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4"/>
  </p:notesMasterIdLst>
  <p:sldIdLst>
    <p:sldId id="350" r:id="rId2"/>
    <p:sldId id="358" r:id="rId3"/>
    <p:sldId id="364" r:id="rId4"/>
    <p:sldId id="303" r:id="rId5"/>
    <p:sldId id="365" r:id="rId6"/>
    <p:sldId id="283" r:id="rId7"/>
    <p:sldId id="323" r:id="rId8"/>
    <p:sldId id="334" r:id="rId9"/>
    <p:sldId id="330" r:id="rId10"/>
    <p:sldId id="333" r:id="rId11"/>
    <p:sldId id="331" r:id="rId12"/>
    <p:sldId id="366" r:id="rId13"/>
    <p:sldId id="348" r:id="rId14"/>
    <p:sldId id="362" r:id="rId15"/>
    <p:sldId id="359" r:id="rId16"/>
    <p:sldId id="360" r:id="rId17"/>
    <p:sldId id="361" r:id="rId18"/>
    <p:sldId id="367" r:id="rId19"/>
    <p:sldId id="363" r:id="rId20"/>
    <p:sldId id="370" r:id="rId21"/>
    <p:sldId id="258" r:id="rId22"/>
    <p:sldId id="315" r:id="rId23"/>
    <p:sldId id="355" r:id="rId24"/>
    <p:sldId id="371" r:id="rId25"/>
    <p:sldId id="372" r:id="rId26"/>
    <p:sldId id="261" r:id="rId27"/>
    <p:sldId id="262" r:id="rId28"/>
    <p:sldId id="264" r:id="rId29"/>
    <p:sldId id="352" r:id="rId30"/>
    <p:sldId id="413" r:id="rId31"/>
    <p:sldId id="414" r:id="rId32"/>
    <p:sldId id="415" r:id="rId33"/>
    <p:sldId id="374" r:id="rId34"/>
    <p:sldId id="376" r:id="rId35"/>
    <p:sldId id="377" r:id="rId36"/>
    <p:sldId id="408" r:id="rId37"/>
    <p:sldId id="275" r:id="rId38"/>
    <p:sldId id="311" r:id="rId39"/>
    <p:sldId id="265" r:id="rId40"/>
    <p:sldId id="274" r:id="rId41"/>
    <p:sldId id="276" r:id="rId42"/>
    <p:sldId id="268" r:id="rId43"/>
    <p:sldId id="271" r:id="rId44"/>
    <p:sldId id="378" r:id="rId45"/>
    <p:sldId id="342" r:id="rId46"/>
    <p:sldId id="277" r:id="rId47"/>
    <p:sldId id="406" r:id="rId48"/>
    <p:sldId id="294" r:id="rId49"/>
    <p:sldId id="278" r:id="rId50"/>
    <p:sldId id="379" r:id="rId51"/>
    <p:sldId id="270" r:id="rId52"/>
    <p:sldId id="384" r:id="rId53"/>
    <p:sldId id="357" r:id="rId54"/>
    <p:sldId id="295" r:id="rId55"/>
    <p:sldId id="343" r:id="rId56"/>
    <p:sldId id="382" r:id="rId57"/>
    <p:sldId id="383" r:id="rId58"/>
    <p:sldId id="380" r:id="rId59"/>
    <p:sldId id="297" r:id="rId60"/>
    <p:sldId id="345" r:id="rId61"/>
    <p:sldId id="314" r:id="rId62"/>
    <p:sldId id="298" r:id="rId63"/>
    <p:sldId id="300" r:id="rId64"/>
    <p:sldId id="305" r:id="rId65"/>
    <p:sldId id="349" r:id="rId66"/>
    <p:sldId id="409" r:id="rId67"/>
    <p:sldId id="389" r:id="rId68"/>
    <p:sldId id="391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7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CC00"/>
    <a:srgbClr val="FF0000"/>
    <a:srgbClr val="FF9900"/>
    <a:srgbClr val="FF3300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51" autoAdjust="0"/>
  </p:normalViewPr>
  <p:slideViewPr>
    <p:cSldViewPr>
      <p:cViewPr varScale="1">
        <p:scale>
          <a:sx n="68" d="100"/>
          <a:sy n="68" d="100"/>
        </p:scale>
        <p:origin x="641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xmlns="" id="{9EDDBC06-7A09-4B4D-AF65-58D626B674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xmlns="" id="{C33CE609-939E-4E78-9B90-A01AD883FC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1E7A8B6-9A80-47ED-A532-AF5299D7D4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45" name="Rectangle 5">
            <a:extLst>
              <a:ext uri="{FF2B5EF4-FFF2-40B4-BE49-F238E27FC236}">
                <a16:creationId xmlns:a16="http://schemas.microsoft.com/office/drawing/2014/main" xmlns="" id="{DAE6F0E5-4750-4689-883C-C70BC97E01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xmlns="" id="{80046668-AE95-4887-AA92-86F183D292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47" name="Rectangle 7">
            <a:extLst>
              <a:ext uri="{FF2B5EF4-FFF2-40B4-BE49-F238E27FC236}">
                <a16:creationId xmlns:a16="http://schemas.microsoft.com/office/drawing/2014/main" xmlns="" id="{2DACE9A9-F614-48F5-B5D2-8183A0450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1C0DB24-606E-4919-8DA9-11F2EDC8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69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81755DE3-444F-4457-9E0D-194E94D2C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1F7A8DF1-9C61-437B-BBF7-7BCC48F9B2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04144329-7B0D-4499-95B3-C6B39E0B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DFBE6B62-19B1-424C-A397-79FE4289F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47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xmlns="" id="{2C8EF490-0ABE-49EB-A7A9-01F8E59F3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xmlns="" id="{FEB8B1DF-F32C-43D7-8059-EBF289677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xmlns="" id="{494785C1-E38A-4282-9D9D-E7B1A2A68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76F8B2BC-F99B-4CB6-8237-12AD20906716}" type="slidenum">
              <a:rPr lang="en-US" altLang="en-US">
                <a:latin typeface="Arial" panose="020B0604020202020204" pitchFamily="34" charset="0"/>
              </a:rPr>
              <a:pPr/>
              <a:t>65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0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xmlns="" id="{CF864A49-A6AB-4894-A331-5103A6270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BC6CDC6B-7864-4982-A6CD-556DC935C6B9}" type="slidenum">
              <a:rPr lang="en-US" altLang="en-US">
                <a:latin typeface="Arial" panose="020B0604020202020204" pitchFamily="34" charset="0"/>
              </a:rPr>
              <a:pPr/>
              <a:t>82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xmlns="" id="{DC3516DD-422F-4190-BC3E-76AD34995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603750" cy="3452812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xmlns="" id="{66622E0E-427E-41AE-9349-52274382F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2925"/>
            <a:ext cx="5076825" cy="4127500"/>
          </a:xfrm>
          <a:noFill/>
        </p:spPr>
        <p:txBody>
          <a:bodyPr/>
          <a:lstStyle/>
          <a:p>
            <a:pPr marL="685800" lvl="1" indent="-228600">
              <a:buFontTx/>
              <a:buAutoNum type="arabicPeriod"/>
            </a:pPr>
            <a:r>
              <a:rPr lang="nl-NL" altLang="en-US">
                <a:latin typeface="Comic Sans MS" panose="030F0702030302020204" pitchFamily="66" charset="0"/>
              </a:rPr>
              <a:t>d = 3 – 1 + 1 + 0.</a:t>
            </a:r>
          </a:p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5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5EE9B203-862C-469D-8BDE-E04C3DA7C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025864CC-24A9-4AFD-A9AD-859B641A0862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1785C903-ABB6-497E-8792-071FA8A0F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B7D97A96-F637-49D1-B87F-E0D46E77B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E6F620F2-FF35-4632-9282-CC598E638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F04505CE-480B-4BCE-8976-EB7396430DDF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8A1B288D-6DEE-4A6B-B55D-F14ABCD87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9FBE8CCD-71C0-445B-9D50-EE36174FE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43607265-B065-4AA9-868E-467E5EF0A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AD19A629-7CA9-489E-943F-69E58656B452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67C6044F-AC41-4E94-85BB-C6E525900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4FDE434E-8471-49F2-A80C-E98CA876F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36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67855526-314D-443E-A538-CA12CF841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68A264AD-8E8E-40E4-92E3-E97B0B6BE17D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ADFD2D46-745B-4405-A5CF-6EEAE72FB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16A34A0C-277E-429D-9C78-094D61620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07067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0D9D888F-B6D9-4382-9ACF-EF71533A21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FD49B787-0B3F-4ADF-8764-BE76450FC49E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21FAAA01-AA82-49BB-99E1-F3F2952C7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E0114F3A-25FC-48DA-A671-C3194B5E2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196952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373F45D6-BD93-49A4-AAC7-09BAEB41B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ADE392B4-B0D6-44C5-873E-B575929D676C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31852E01-83A3-4DAC-9160-D68059F90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8D5D4DC0-3584-42A5-BCC2-9FE73F11D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2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4930E6D3-D1FB-42CD-83C4-32411A183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98A28AB3-86AA-4CA4-8C22-5406A4CCA1B7}" type="slidenum">
              <a:rPr lang="en-US" altLang="en-US">
                <a:latin typeface="Arial" panose="020B0604020202020204" pitchFamily="34" charset="0"/>
              </a:rPr>
              <a:pPr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CF7CA0EB-BDC2-4444-A343-8E0ABB844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DFDE2B3E-0095-461D-8457-610CBF207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3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xmlns="" id="{F177B2CE-D931-4C29-8DA0-4DC32EBE4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xmlns="" id="{A2B7B12D-4E46-4ED7-B2F0-E8ACD510E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Consider the element to the right of k-1, which must also belong to a decreasing strip. 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xmlns="" id="{698886F4-812A-4033-A53D-15A30FB73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524C0488-4345-468F-84F3-762CDDF838B3}" type="slidenum">
              <a:rPr lang="en-US" altLang="en-US">
                <a:latin typeface="Arial" panose="020B0604020202020204" pitchFamily="34" charset="0"/>
              </a:rPr>
              <a:pPr/>
              <a:t>62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5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E53A6B09-DDB6-46FD-AB3B-C69CC996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384D5567-1202-4A44-8508-3F8BD6872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A6036DB3-3C44-4DED-BE51-810F4D0B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latin typeface="Arial" panose="020B0604020202020204" pitchFamily="34" charset="0"/>
              </a:rPr>
              <a:t>www.bioalgorithms.info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3C99346B-8649-4E20-8A4D-9DD22D29B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>
                <a:latin typeface="Arial" panose="020B0604020202020204" pitchFamily="34" charset="0"/>
              </a:rPr>
              <a:t>An Introduction to Bioinformatics Algorithms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98DD14E-686F-486A-962D-12FC8B175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8FEE771E-C056-42AE-99EC-DB2883C39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3FEC767E-0534-4774-9303-0BA4D13C4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4FB2-84A3-4FAC-9BF8-9E17CCE50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0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E5798C9-FF1A-4942-8319-02F1043E4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F393D3-01A0-41D8-94A2-E83A8163D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066519-D550-4920-9BA4-394C24098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31E06-071C-48B9-9139-432AA76E5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60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B41537-4B86-42EC-97D0-4EDF214EF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301B26-7BD5-48A9-8EEB-6AA151E1D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A59EC8-AC1B-484A-92FA-04F16B5F2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82702-0057-4ECA-A978-AE2E73DA7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43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29B47B-D755-4671-A7BA-0FDF3A5AF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72DE07-72C7-4A52-B1EA-0A5A588A9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72F7D1-A4B1-49AE-A9ED-9ECA25855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65065-613F-447E-BDF2-C5EC6D3B3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08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562796-9475-4F0D-8F26-4050FB9EC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44BBC1-B77E-4DA1-A73F-2EEFE310D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640B45-12EE-401F-BD25-573DF0F2C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8915B-6805-41DE-B18E-CB90C1C8F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4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F7410B-0741-4322-A941-097C49B25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3F7F69-64D6-4E51-AC39-F558D880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C561DB-EB23-4757-A001-BB323E404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F7969-F851-4040-8322-16784FE59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890ECD-E737-436D-A9AA-302AA742F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C0FFB1-2127-4FFC-903F-E083DEE35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A66427C-774B-4DD1-8D7E-C7477A5BC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BE1B-7CCE-4D6F-AD1F-0DFD05368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6635CC2-F108-4FCE-B007-B786A0098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44FBC7-CAE8-4D6B-A81D-A40A1553E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47BC4F-7B94-4F5E-B7E4-870EA5277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97480-0A65-4246-A1C7-FF0D7B48F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7E87FA-219B-4223-A5B2-C039BBCF3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64DF91-07F4-486B-9B4B-A629EE4F6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2267F9-7071-405B-A80B-38D3CCBEC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7FBCD-F2AB-43FD-A1AD-B5C34E649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9C546EA-2D3F-464D-9E51-10D8762F7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991080-6660-4CE4-B81C-E3F67BD79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2275997-B38D-4579-870F-5A6D98E83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13EF4-64DE-4EBB-8011-3086DB2F3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BD6607D-F08D-4DD7-AB94-292E08532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A2D7252-26C6-46B8-A6C0-39E463FDF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90DADA8-7818-42C0-B8AB-271AD3FC7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41A88-E98E-4C98-81AD-DA7BB438B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98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C067413-97DB-4572-A1EB-AA82573DB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47DFBF3-AACF-4645-B561-9398C2BDE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AA8EFF5-FF5D-4540-AAD5-EE882FFE3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A5BA5-3CD8-484B-B913-05E486405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5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86E308-EA71-4006-BBF2-4C673414C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EBADB-B9D4-4F12-9F84-3D3AAE16D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FFAC1A-145C-4D00-AAE9-26C461DF8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D2E67-1894-4322-8545-4537C1B59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9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B62381-9252-4DC8-8DE0-A3119C84B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955EE-E8E3-4B96-86BC-8577D92AC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9C8D18-5452-46A7-904F-0F86A9CAA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D3441-51CE-48CB-926E-33BC427A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77126ED-7AEF-4AE9-B5EC-6DDACCCED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6114C70-1AC2-4BA2-A1D3-F550A586E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xmlns="" id="{418E4319-9555-4035-B361-DB60555603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xmlns="" id="{794EB7DA-ECAC-4482-98C0-4C5FA4EFB5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xmlns="" id="{62A5C93C-DABE-414F-BF4A-41944F691B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9A23C3EE-7D82-4673-AB0D-97E2099C45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CFD72294-2287-4B62-B60C-C4CD0313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A4CA8281-38C8-4BA0-9B4A-5A49A75B8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xmlns="" id="{5EAB0713-B8B2-4CA5-9484-AF115718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</a:rPr>
              <a:t>An Introduction to Bioinformatics Algorithms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xmlns="" id="{115F62FB-D4FD-456E-A7AB-69ECFF89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</a:rPr>
              <a:t>www.bioalgorithms.info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-cse.ucsd.edu/groups/bioinformatics/GRIMM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D23F559-D8CF-4D16-89D0-572A945FB9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686800" cy="205740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      Greedy (Approximation) Algorithms </a:t>
            </a:r>
            <a:br>
              <a:rPr lang="en-US" altLang="en-US" sz="3600" b="1" dirty="0"/>
            </a:br>
            <a:r>
              <a:rPr lang="en-US" altLang="en-US" sz="3600" b="1" dirty="0"/>
              <a:t> and Genome Rearrangements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38CB899-0BBE-42DD-82D3-3D2F65D68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Turnip vs Cabbage: Different mtDNA Gene Orders</a:t>
            </a:r>
            <a:endParaRPr lang="en-US" altLang="en-US" sz="26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5621ADA3-8A36-434A-9635-AF96219EC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/>
              <a:t>Gene order evolution: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xmlns="" id="{35E1FF01-E729-4C8A-9DCA-DD6B64553A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976313" cy="485775"/>
          </a:xfrm>
          <a:prstGeom prst="homePlate">
            <a:avLst>
              <a:gd name="adj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6374" name="AutoShape 6">
            <a:extLst>
              <a:ext uri="{FF2B5EF4-FFF2-40B4-BE49-F238E27FC236}">
                <a16:creationId xmlns:a16="http://schemas.microsoft.com/office/drawing/2014/main" xmlns="" id="{D5F6B78A-4B26-447B-8274-3042D5D1D3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624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8" name="AutoShape 9">
            <a:extLst>
              <a:ext uri="{FF2B5EF4-FFF2-40B4-BE49-F238E27FC236}">
                <a16:creationId xmlns:a16="http://schemas.microsoft.com/office/drawing/2014/main" xmlns="" id="{C63C2E84-7D0C-411E-BF54-488D400F5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9" name="AutoShape 10">
            <a:extLst>
              <a:ext uri="{FF2B5EF4-FFF2-40B4-BE49-F238E27FC236}">
                <a16:creationId xmlns:a16="http://schemas.microsoft.com/office/drawing/2014/main" xmlns="" id="{AF06A16D-07C8-4AA5-80FD-84B78266E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20" name="AutoShape 11">
            <a:extLst>
              <a:ext uri="{FF2B5EF4-FFF2-40B4-BE49-F238E27FC236}">
                <a16:creationId xmlns:a16="http://schemas.microsoft.com/office/drawing/2014/main" xmlns="" id="{A3BFB8FE-0CF4-453F-8666-D84D44E89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C1662F81-FBA9-4DCC-AAD4-4F3F206A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Turnip vs Cabbage: Different mtDNA Gene Orders</a:t>
            </a:r>
            <a:endParaRPr lang="en-US" altLang="en-US" sz="26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78FDA6EC-3A18-4223-8905-257F63AD3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/>
              <a:t>Gene order evolution: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xmlns="" id="{E4737C7C-9C93-45F5-92AB-A22D672CB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362200"/>
            <a:ext cx="4938713" cy="485775"/>
            <a:chOff x="528" y="1632"/>
            <a:chExt cx="3111" cy="306"/>
          </a:xfrm>
        </p:grpSpPr>
        <p:sp>
          <p:nvSpPr>
            <p:cNvPr id="14353" name="AutoShape 5">
              <a:extLst>
                <a:ext uri="{FF2B5EF4-FFF2-40B4-BE49-F238E27FC236}">
                  <a16:creationId xmlns:a16="http://schemas.microsoft.com/office/drawing/2014/main" xmlns="" id="{259CF43D-FB0E-4324-9D66-669193C9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632"/>
              <a:ext cx="615" cy="306"/>
            </a:xfrm>
            <a:prstGeom prst="homePlate">
              <a:avLst>
                <a:gd name="adj" fmla="val 502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14354" name="Group 6">
              <a:extLst>
                <a:ext uri="{FF2B5EF4-FFF2-40B4-BE49-F238E27FC236}">
                  <a16:creationId xmlns:a16="http://schemas.microsoft.com/office/drawing/2014/main" xmlns="" id="{9AFC6A31-6FB9-41E7-AE22-7C020DABF9C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152" y="1632"/>
              <a:ext cx="2487" cy="306"/>
              <a:chOff x="1152" y="2208"/>
              <a:chExt cx="2487" cy="306"/>
            </a:xfrm>
          </p:grpSpPr>
          <p:sp>
            <p:nvSpPr>
              <p:cNvPr id="14355" name="AutoShape 7">
                <a:extLst>
                  <a:ext uri="{FF2B5EF4-FFF2-40B4-BE49-F238E27FC236}">
                    <a16:creationId xmlns:a16="http://schemas.microsoft.com/office/drawing/2014/main" xmlns="" id="{7FA2E3FF-9C9A-4C1A-919F-6202EA1EA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400" y="220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14356" name="Group 8">
                <a:extLst>
                  <a:ext uri="{FF2B5EF4-FFF2-40B4-BE49-F238E27FC236}">
                    <a16:creationId xmlns:a16="http://schemas.microsoft.com/office/drawing/2014/main" xmlns="" id="{9E5B87A5-2E32-4066-876F-298DC336A2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208"/>
                <a:ext cx="2487" cy="306"/>
                <a:chOff x="1152" y="1584"/>
                <a:chExt cx="2487" cy="306"/>
              </a:xfrm>
            </p:grpSpPr>
            <p:grpSp>
              <p:nvGrpSpPr>
                <p:cNvPr id="14357" name="Group 9">
                  <a:extLst>
                    <a:ext uri="{FF2B5EF4-FFF2-40B4-BE49-F238E27FC236}">
                      <a16:creationId xmlns:a16="http://schemas.microsoft.com/office/drawing/2014/main" xmlns="" id="{EF011E02-F629-4EB4-A360-F6B1A4001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1584"/>
                  <a:ext cx="1239" cy="306"/>
                  <a:chOff x="1152" y="1584"/>
                  <a:chExt cx="1239" cy="306"/>
                </a:xfrm>
              </p:grpSpPr>
              <p:sp>
                <p:nvSpPr>
                  <p:cNvPr id="14359" name="AutoShape 10">
                    <a:extLst>
                      <a:ext uri="{FF2B5EF4-FFF2-40B4-BE49-F238E27FC236}">
                        <a16:creationId xmlns:a16="http://schemas.microsoft.com/office/drawing/2014/main" xmlns="" id="{039D7728-11B1-405A-9EBE-FCB819CC9F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52" y="1584"/>
                    <a:ext cx="615" cy="306"/>
                  </a:xfrm>
                  <a:prstGeom prst="homePlate">
                    <a:avLst>
                      <a:gd name="adj" fmla="val 50245"/>
                    </a:avLst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4360" name="AutoShape 11">
                    <a:extLst>
                      <a:ext uri="{FF2B5EF4-FFF2-40B4-BE49-F238E27FC236}">
                        <a16:creationId xmlns:a16="http://schemas.microsoft.com/office/drawing/2014/main" xmlns="" id="{A8905D1B-8A5B-4350-9B99-0E6576B68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584"/>
                    <a:ext cx="615" cy="306"/>
                  </a:xfrm>
                  <a:prstGeom prst="homePlate">
                    <a:avLst>
                      <a:gd name="adj" fmla="val 50245"/>
                    </a:avLst>
                  </a:prstGeom>
                  <a:solidFill>
                    <a:srgbClr val="99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</p:grpSp>
            <p:sp>
              <p:nvSpPr>
                <p:cNvPr id="14358" name="AutoShape 12">
                  <a:extLst>
                    <a:ext uri="{FF2B5EF4-FFF2-40B4-BE49-F238E27FC236}">
                      <a16:creationId xmlns:a16="http://schemas.microsoft.com/office/drawing/2014/main" xmlns="" id="{C0EA9E53-921A-44ED-A7A6-C0932D6DC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84"/>
                  <a:ext cx="615" cy="306"/>
                </a:xfrm>
                <a:prstGeom prst="homePlate">
                  <a:avLst>
                    <a:gd name="adj" fmla="val 50245"/>
                  </a:avLst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</p:grpSp>
      </p:grpSp>
      <p:sp>
        <p:nvSpPr>
          <p:cNvPr id="14341" name="Text Box 15">
            <a:extLst>
              <a:ext uri="{FF2B5EF4-FFF2-40B4-BE49-F238E27FC236}">
                <a16:creationId xmlns:a16="http://schemas.microsoft.com/office/drawing/2014/main" xmlns="" id="{766F7C79-C896-4334-93A5-C663822BA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4342" name="Group 31">
            <a:extLst>
              <a:ext uri="{FF2B5EF4-FFF2-40B4-BE49-F238E27FC236}">
                <a16:creationId xmlns:a16="http://schemas.microsoft.com/office/drawing/2014/main" xmlns="" id="{12D38581-ACAB-4F2D-B95B-5C4322DD8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00400"/>
            <a:ext cx="962025" cy="838200"/>
            <a:chOff x="2592" y="2016"/>
            <a:chExt cx="606" cy="765"/>
          </a:xfrm>
        </p:grpSpPr>
        <p:sp>
          <p:nvSpPr>
            <p:cNvPr id="14351" name="AutoShape 18">
              <a:extLst>
                <a:ext uri="{FF2B5EF4-FFF2-40B4-BE49-F238E27FC236}">
                  <a16:creationId xmlns:a16="http://schemas.microsoft.com/office/drawing/2014/main" xmlns="" id="{D2FB362A-9820-4AA2-AABE-24DF9BDE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016"/>
              <a:ext cx="462" cy="765"/>
            </a:xfrm>
            <a:prstGeom prst="curvedRightArrow">
              <a:avLst>
                <a:gd name="adj1" fmla="val 33117"/>
                <a:gd name="adj2" fmla="val 6623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4352" name="Line 19">
              <a:extLst>
                <a:ext uri="{FF2B5EF4-FFF2-40B4-BE49-F238E27FC236}">
                  <a16:creationId xmlns:a16="http://schemas.microsoft.com/office/drawing/2014/main" xmlns="" id="{907A5DF8-DF85-4D41-8BE2-2187CED2C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208"/>
              <a:ext cx="576" cy="48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343" name="AutoShape 21">
            <a:extLst>
              <a:ext uri="{FF2B5EF4-FFF2-40B4-BE49-F238E27FC236}">
                <a16:creationId xmlns:a16="http://schemas.microsoft.com/office/drawing/2014/main" xmlns="" id="{3BEA4EAA-4CF4-437F-AF73-50FE09067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976313" cy="485775"/>
          </a:xfrm>
          <a:prstGeom prst="homePlate">
            <a:avLst>
              <a:gd name="adj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4" name="AutoShape 23">
            <a:extLst>
              <a:ext uri="{FF2B5EF4-FFF2-40B4-BE49-F238E27FC236}">
                <a16:creationId xmlns:a16="http://schemas.microsoft.com/office/drawing/2014/main" xmlns="" id="{8011975B-0DF7-4F43-8105-4A1B1DBA8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4267200"/>
            <a:ext cx="976312" cy="485775"/>
          </a:xfrm>
          <a:prstGeom prst="homePlate">
            <a:avLst>
              <a:gd name="adj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5" name="AutoShape 26">
            <a:extLst>
              <a:ext uri="{FF2B5EF4-FFF2-40B4-BE49-F238E27FC236}">
                <a16:creationId xmlns:a16="http://schemas.microsoft.com/office/drawing/2014/main" xmlns="" id="{9370058E-CFD5-40D0-8B4F-9C9F517A0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4267200"/>
            <a:ext cx="976312" cy="485775"/>
          </a:xfrm>
          <a:prstGeom prst="homePlate">
            <a:avLst>
              <a:gd name="adj" fmla="val 5024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6" name="AutoShape 27">
            <a:extLst>
              <a:ext uri="{FF2B5EF4-FFF2-40B4-BE49-F238E27FC236}">
                <a16:creationId xmlns:a16="http://schemas.microsoft.com/office/drawing/2014/main" xmlns="" id="{3D6BCC38-5146-4A13-B69C-3139024AD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672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7" name="AutoShape 28">
            <a:extLst>
              <a:ext uri="{FF2B5EF4-FFF2-40B4-BE49-F238E27FC236}">
                <a16:creationId xmlns:a16="http://schemas.microsoft.com/office/drawing/2014/main" xmlns="" id="{D8585763-B9CE-4BD8-AB5B-5AAFBF84C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672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8" name="Text Box 32">
            <a:extLst>
              <a:ext uri="{FF2B5EF4-FFF2-40B4-BE49-F238E27FC236}">
                <a16:creationId xmlns:a16="http://schemas.microsoft.com/office/drawing/2014/main" xmlns="" id="{88D6A19B-E714-4934-AA88-FE300F04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Before</a:t>
            </a:r>
          </a:p>
        </p:txBody>
      </p:sp>
      <p:sp>
        <p:nvSpPr>
          <p:cNvPr id="14349" name="Text Box 33">
            <a:extLst>
              <a:ext uri="{FF2B5EF4-FFF2-40B4-BE49-F238E27FC236}">
                <a16:creationId xmlns:a16="http://schemas.microsoft.com/office/drawing/2014/main" xmlns="" id="{8C8DC3C0-6D8D-419A-BBB0-2DE0F15F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19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After</a:t>
            </a:r>
          </a:p>
        </p:txBody>
      </p:sp>
      <p:sp>
        <p:nvSpPr>
          <p:cNvPr id="14350" name="Text Box 34">
            <a:extLst>
              <a:ext uri="{FF2B5EF4-FFF2-40B4-BE49-F238E27FC236}">
                <a16:creationId xmlns:a16="http://schemas.microsoft.com/office/drawing/2014/main" xmlns="" id="{8840088B-F56C-4FBD-9C2D-8DCEE812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Arial" panose="020B0604020202020204" pitchFamily="34" charset="0"/>
              </a:rPr>
              <a:t>Evolution is manifested in the divergence of gene orders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83C0C7FB-41D9-484B-90ED-A1366E942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/>
              <a:t>Transforming Cabbage into Turnip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4C97BCE7-CF11-4C64-90AC-07C3FD564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6477000" cy="438467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F874CE8-F4A9-4762-B538-CCC93D21C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610600" cy="31623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/>
              <a:t>What are the similarity (or syntenic) blocks and how to find them?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/>
              <a:t>What is the architecture of the ancestral genome?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/>
              <a:t>What is the evolutionary scenario for transforming one genome into the other?</a:t>
            </a:r>
          </a:p>
        </p:txBody>
      </p:sp>
      <p:pic>
        <p:nvPicPr>
          <p:cNvPr id="16387" name="Picture 3" descr="X_endconds2">
            <a:extLst>
              <a:ext uri="{FF2B5EF4-FFF2-40B4-BE49-F238E27FC236}">
                <a16:creationId xmlns:a16="http://schemas.microsoft.com/office/drawing/2014/main" xmlns="" id="{623A4C5E-1A8D-40FB-8689-3998C9FD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b="21118"/>
          <a:stretch>
            <a:fillRect/>
          </a:stretch>
        </p:blipFill>
        <p:spPr bwMode="auto">
          <a:xfrm>
            <a:off x="4648200" y="1600200"/>
            <a:ext cx="4149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4">
            <a:extLst>
              <a:ext uri="{FF2B5EF4-FFF2-40B4-BE49-F238E27FC236}">
                <a16:creationId xmlns:a16="http://schemas.microsoft.com/office/drawing/2014/main" xmlns="" id="{CB3B9DE6-5F8D-4B51-8AC1-045843B77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828800"/>
            <a:ext cx="1371600" cy="381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xmlns="" id="{90045629-4194-47C7-8F08-83464031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panose="020B0604020202020204" pitchFamily="34" charset="0"/>
              </a:rPr>
              <a:t>Unknown ancestor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~ 75 million years ago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xmlns="" id="{640E3374-BA6F-449D-95B8-DF04E6BD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50950"/>
            <a:ext cx="231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Mouse (X chrom.)</a:t>
            </a:r>
          </a:p>
          <a:p>
            <a:pPr eaLnBrk="1" hangingPunct="1"/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xmlns="" id="{4CC3315E-FF98-47E3-BDD8-347AC119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74950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Human (X chrom.)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xmlns="" id="{1F796860-6B98-4929-ADFD-3BB1FB5C1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noFill/>
        </p:spPr>
        <p:txBody>
          <a:bodyPr anchor="b"/>
          <a:lstStyle/>
          <a:p>
            <a:pPr eaLnBrk="1" hangingPunct="1"/>
            <a:r>
              <a:rPr lang="en-US" altLang="en-US"/>
              <a:t>Genome Rearrangements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xmlns="" id="{5770304A-ACD6-4278-BFEB-4C298516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371600" cy="304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xmlns="" id="{2C97DDE1-67E0-4497-B913-494029067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533400"/>
            <a:ext cx="7813675" cy="8842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History of Chromosome X</a:t>
            </a:r>
          </a:p>
        </p:txBody>
      </p:sp>
      <p:pic>
        <p:nvPicPr>
          <p:cNvPr id="18435" name="Picture 1027" descr="An example of the text is in the figure.">
            <a:extLst>
              <a:ext uri="{FF2B5EF4-FFF2-40B4-BE49-F238E27FC236}">
                <a16:creationId xmlns:a16="http://schemas.microsoft.com/office/drawing/2014/main" xmlns="" id="{982D03B5-7A7C-4A22-8DD0-BB8E882C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9075"/>
            <a:ext cx="6400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28">
            <a:extLst>
              <a:ext uri="{FF2B5EF4-FFF2-40B4-BE49-F238E27FC236}">
                <a16:creationId xmlns:a16="http://schemas.microsoft.com/office/drawing/2014/main" xmlns="" id="{18A6DE07-7DB1-46C5-885B-3FCDB416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467475"/>
            <a:ext cx="3886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Rat Consortium, </a:t>
            </a:r>
            <a:r>
              <a:rPr lang="en-US" altLang="en-US" sz="2000" i="1">
                <a:solidFill>
                  <a:schemeClr val="tx2"/>
                </a:solidFill>
                <a:latin typeface="Times New Roman" panose="02020603050405020304" pitchFamily="18" charset="0"/>
              </a:rPr>
              <a:t>Nature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, 2004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EDBC4FF4-C5DB-4E86-8088-C44D38B1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Reversals</a:t>
            </a:r>
            <a:br>
              <a:rPr lang="en-US" altLang="en-US" sz="3800" dirty="0"/>
            </a:br>
            <a:endParaRPr lang="en-US" altLang="en-US" sz="3800" dirty="0">
              <a:solidFill>
                <a:schemeClr val="accent1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09749F73-38E3-4BD8-8A84-2C782B09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3950" y="4648200"/>
            <a:ext cx="7334250" cy="617538"/>
          </a:xfrm>
        </p:spPr>
        <p:txBody>
          <a:bodyPr/>
          <a:lstStyle/>
          <a:p>
            <a:pPr eaLnBrk="1" hangingPunct="1"/>
            <a:r>
              <a:rPr lang="en-US" altLang="en-US" sz="1800"/>
              <a:t>Blocks represent conserved genes (or syntenic blocks of genes).</a:t>
            </a:r>
          </a:p>
        </p:txBody>
      </p:sp>
      <p:grpSp>
        <p:nvGrpSpPr>
          <p:cNvPr id="19460" name="Group 4" descr="An example of the text is in the figure.">
            <a:extLst>
              <a:ext uri="{FF2B5EF4-FFF2-40B4-BE49-F238E27FC236}">
                <a16:creationId xmlns:a16="http://schemas.microsoft.com/office/drawing/2014/main" xmlns="" id="{B4933F03-6FBE-4E1F-843B-0917B0A6E58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6299200" cy="3006725"/>
            <a:chOff x="1116" y="842"/>
            <a:chExt cx="3968" cy="1894"/>
          </a:xfrm>
        </p:grpSpPr>
        <p:sp>
          <p:nvSpPr>
            <p:cNvPr id="19462" name="Freeform 5">
              <a:extLst>
                <a:ext uri="{FF2B5EF4-FFF2-40B4-BE49-F238E27FC236}">
                  <a16:creationId xmlns:a16="http://schemas.microsoft.com/office/drawing/2014/main" xmlns="" id="{0C9C592C-465E-4777-AA49-9ADB6B93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116"/>
              <a:ext cx="2824" cy="1578"/>
            </a:xfrm>
            <a:custGeom>
              <a:avLst/>
              <a:gdLst>
                <a:gd name="T0" fmla="*/ 0 w 2824"/>
                <a:gd name="T1" fmla="*/ 108 h 1578"/>
                <a:gd name="T2" fmla="*/ 718 w 2824"/>
                <a:gd name="T3" fmla="*/ 30 h 1578"/>
                <a:gd name="T4" fmla="*/ 2283 w 2824"/>
                <a:gd name="T5" fmla="*/ 116 h 1578"/>
                <a:gd name="T6" fmla="*/ 2334 w 2824"/>
                <a:gd name="T7" fmla="*/ 142 h 1578"/>
                <a:gd name="T8" fmla="*/ 2412 w 2824"/>
                <a:gd name="T9" fmla="*/ 185 h 1578"/>
                <a:gd name="T10" fmla="*/ 2480 w 2824"/>
                <a:gd name="T11" fmla="*/ 245 h 1578"/>
                <a:gd name="T12" fmla="*/ 2558 w 2824"/>
                <a:gd name="T13" fmla="*/ 323 h 1578"/>
                <a:gd name="T14" fmla="*/ 2670 w 2824"/>
                <a:gd name="T15" fmla="*/ 469 h 1578"/>
                <a:gd name="T16" fmla="*/ 2713 w 2824"/>
                <a:gd name="T17" fmla="*/ 546 h 1578"/>
                <a:gd name="T18" fmla="*/ 2773 w 2824"/>
                <a:gd name="T19" fmla="*/ 684 h 1578"/>
                <a:gd name="T20" fmla="*/ 2824 w 2824"/>
                <a:gd name="T21" fmla="*/ 881 h 1578"/>
                <a:gd name="T22" fmla="*/ 2816 w 2824"/>
                <a:gd name="T23" fmla="*/ 1096 h 1578"/>
                <a:gd name="T24" fmla="*/ 2747 w 2824"/>
                <a:gd name="T25" fmla="*/ 1268 h 1578"/>
                <a:gd name="T26" fmla="*/ 2730 w 2824"/>
                <a:gd name="T27" fmla="*/ 1320 h 1578"/>
                <a:gd name="T28" fmla="*/ 2584 w 2824"/>
                <a:gd name="T29" fmla="*/ 1475 h 1578"/>
                <a:gd name="T30" fmla="*/ 2334 w 2824"/>
                <a:gd name="T31" fmla="*/ 1578 h 1578"/>
                <a:gd name="T32" fmla="*/ 1922 w 2824"/>
                <a:gd name="T33" fmla="*/ 1569 h 1578"/>
                <a:gd name="T34" fmla="*/ 1801 w 2824"/>
                <a:gd name="T35" fmla="*/ 1543 h 1578"/>
                <a:gd name="T36" fmla="*/ 1689 w 2824"/>
                <a:gd name="T37" fmla="*/ 1509 h 1578"/>
                <a:gd name="T38" fmla="*/ 1492 w 2824"/>
                <a:gd name="T39" fmla="*/ 1328 h 1578"/>
                <a:gd name="T40" fmla="*/ 1466 w 2824"/>
                <a:gd name="T41" fmla="*/ 1277 h 1578"/>
                <a:gd name="T42" fmla="*/ 1414 w 2824"/>
                <a:gd name="T43" fmla="*/ 1096 h 1578"/>
                <a:gd name="T44" fmla="*/ 1475 w 2824"/>
                <a:gd name="T45" fmla="*/ 718 h 1578"/>
                <a:gd name="T46" fmla="*/ 1647 w 2824"/>
                <a:gd name="T47" fmla="*/ 469 h 1578"/>
                <a:gd name="T48" fmla="*/ 1982 w 2824"/>
                <a:gd name="T49" fmla="*/ 211 h 1578"/>
                <a:gd name="T50" fmla="*/ 2162 w 2824"/>
                <a:gd name="T51" fmla="*/ 168 h 15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24" h="1578">
                  <a:moveTo>
                    <a:pt x="0" y="108"/>
                  </a:moveTo>
                  <a:cubicBezTo>
                    <a:pt x="130" y="62"/>
                    <a:pt x="584" y="36"/>
                    <a:pt x="718" y="30"/>
                  </a:cubicBezTo>
                  <a:cubicBezTo>
                    <a:pt x="1231" y="35"/>
                    <a:pt x="1776" y="0"/>
                    <a:pt x="2283" y="116"/>
                  </a:cubicBezTo>
                  <a:cubicBezTo>
                    <a:pt x="2378" y="180"/>
                    <a:pt x="2242" y="91"/>
                    <a:pt x="2334" y="142"/>
                  </a:cubicBezTo>
                  <a:cubicBezTo>
                    <a:pt x="2424" y="191"/>
                    <a:pt x="2353" y="165"/>
                    <a:pt x="2412" y="185"/>
                  </a:cubicBezTo>
                  <a:cubicBezTo>
                    <a:pt x="2462" y="235"/>
                    <a:pt x="2438" y="217"/>
                    <a:pt x="2480" y="245"/>
                  </a:cubicBezTo>
                  <a:cubicBezTo>
                    <a:pt x="2502" y="277"/>
                    <a:pt x="2535" y="292"/>
                    <a:pt x="2558" y="323"/>
                  </a:cubicBezTo>
                  <a:cubicBezTo>
                    <a:pt x="2594" y="372"/>
                    <a:pt x="2626" y="427"/>
                    <a:pt x="2670" y="469"/>
                  </a:cubicBezTo>
                  <a:cubicBezTo>
                    <a:pt x="2679" y="497"/>
                    <a:pt x="2713" y="546"/>
                    <a:pt x="2713" y="546"/>
                  </a:cubicBezTo>
                  <a:cubicBezTo>
                    <a:pt x="2728" y="593"/>
                    <a:pt x="2755" y="637"/>
                    <a:pt x="2773" y="684"/>
                  </a:cubicBezTo>
                  <a:cubicBezTo>
                    <a:pt x="2798" y="748"/>
                    <a:pt x="2813" y="813"/>
                    <a:pt x="2824" y="881"/>
                  </a:cubicBezTo>
                  <a:cubicBezTo>
                    <a:pt x="2821" y="953"/>
                    <a:pt x="2821" y="1024"/>
                    <a:pt x="2816" y="1096"/>
                  </a:cubicBezTo>
                  <a:cubicBezTo>
                    <a:pt x="2811" y="1162"/>
                    <a:pt x="2775" y="1212"/>
                    <a:pt x="2747" y="1268"/>
                  </a:cubicBezTo>
                  <a:cubicBezTo>
                    <a:pt x="2739" y="1284"/>
                    <a:pt x="2739" y="1304"/>
                    <a:pt x="2730" y="1320"/>
                  </a:cubicBezTo>
                  <a:cubicBezTo>
                    <a:pt x="2699" y="1375"/>
                    <a:pt x="2646" y="1453"/>
                    <a:pt x="2584" y="1475"/>
                  </a:cubicBezTo>
                  <a:cubicBezTo>
                    <a:pt x="2516" y="1539"/>
                    <a:pt x="2422" y="1555"/>
                    <a:pt x="2334" y="1578"/>
                  </a:cubicBezTo>
                  <a:cubicBezTo>
                    <a:pt x="2197" y="1575"/>
                    <a:pt x="2059" y="1574"/>
                    <a:pt x="1922" y="1569"/>
                  </a:cubicBezTo>
                  <a:cubicBezTo>
                    <a:pt x="1877" y="1567"/>
                    <a:pt x="1843" y="1555"/>
                    <a:pt x="1801" y="1543"/>
                  </a:cubicBezTo>
                  <a:cubicBezTo>
                    <a:pt x="1766" y="1533"/>
                    <a:pt x="1721" y="1527"/>
                    <a:pt x="1689" y="1509"/>
                  </a:cubicBezTo>
                  <a:cubicBezTo>
                    <a:pt x="1609" y="1464"/>
                    <a:pt x="1554" y="1393"/>
                    <a:pt x="1492" y="1328"/>
                  </a:cubicBezTo>
                  <a:cubicBezTo>
                    <a:pt x="1468" y="1262"/>
                    <a:pt x="1501" y="1347"/>
                    <a:pt x="1466" y="1277"/>
                  </a:cubicBezTo>
                  <a:cubicBezTo>
                    <a:pt x="1439" y="1222"/>
                    <a:pt x="1424" y="1156"/>
                    <a:pt x="1414" y="1096"/>
                  </a:cubicBezTo>
                  <a:cubicBezTo>
                    <a:pt x="1420" y="980"/>
                    <a:pt x="1419" y="829"/>
                    <a:pt x="1475" y="718"/>
                  </a:cubicBezTo>
                  <a:cubicBezTo>
                    <a:pt x="1520" y="628"/>
                    <a:pt x="1587" y="549"/>
                    <a:pt x="1647" y="469"/>
                  </a:cubicBezTo>
                  <a:cubicBezTo>
                    <a:pt x="1737" y="350"/>
                    <a:pt x="1838" y="258"/>
                    <a:pt x="1982" y="211"/>
                  </a:cubicBezTo>
                  <a:cubicBezTo>
                    <a:pt x="2044" y="191"/>
                    <a:pt x="2096" y="168"/>
                    <a:pt x="2162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6">
              <a:extLst>
                <a:ext uri="{FF2B5EF4-FFF2-40B4-BE49-F238E27FC236}">
                  <a16:creationId xmlns:a16="http://schemas.microsoft.com/office/drawing/2014/main" xmlns="" id="{80873D37-ACBE-47DB-8D41-D73D9DE0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1155"/>
              <a:ext cx="1470" cy="146"/>
            </a:xfrm>
            <a:custGeom>
              <a:avLst/>
              <a:gdLst>
                <a:gd name="T0" fmla="*/ 0 w 1470"/>
                <a:gd name="T1" fmla="*/ 77 h 146"/>
                <a:gd name="T2" fmla="*/ 705 w 1470"/>
                <a:gd name="T3" fmla="*/ 0 h 146"/>
                <a:gd name="T4" fmla="*/ 1229 w 1470"/>
                <a:gd name="T5" fmla="*/ 34 h 146"/>
                <a:gd name="T6" fmla="*/ 1418 w 1470"/>
                <a:gd name="T7" fmla="*/ 94 h 146"/>
                <a:gd name="T8" fmla="*/ 1470 w 1470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0" h="146">
                  <a:moveTo>
                    <a:pt x="0" y="77"/>
                  </a:moveTo>
                  <a:cubicBezTo>
                    <a:pt x="235" y="40"/>
                    <a:pt x="467" y="10"/>
                    <a:pt x="705" y="0"/>
                  </a:cubicBezTo>
                  <a:cubicBezTo>
                    <a:pt x="937" y="5"/>
                    <a:pt x="1040" y="5"/>
                    <a:pt x="1229" y="34"/>
                  </a:cubicBezTo>
                  <a:cubicBezTo>
                    <a:pt x="1292" y="56"/>
                    <a:pt x="1355" y="73"/>
                    <a:pt x="1418" y="94"/>
                  </a:cubicBezTo>
                  <a:cubicBezTo>
                    <a:pt x="1452" y="105"/>
                    <a:pt x="1470" y="108"/>
                    <a:pt x="1470" y="1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7">
              <a:extLst>
                <a:ext uri="{FF2B5EF4-FFF2-40B4-BE49-F238E27FC236}">
                  <a16:creationId xmlns:a16="http://schemas.microsoft.com/office/drawing/2014/main" xmlns="" id="{5D6E1C3B-5BC1-4677-8510-C552E7919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8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465" name="Text Box 8">
              <a:extLst>
                <a:ext uri="{FF2B5EF4-FFF2-40B4-BE49-F238E27FC236}">
                  <a16:creationId xmlns:a16="http://schemas.microsoft.com/office/drawing/2014/main" xmlns="" id="{5E5F22B1-AB55-4B75-94E5-9F550B928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8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466" name="Text Box 9">
              <a:extLst>
                <a:ext uri="{FF2B5EF4-FFF2-40B4-BE49-F238E27FC236}">
                  <a16:creationId xmlns:a16="http://schemas.microsoft.com/office/drawing/2014/main" xmlns="" id="{060AC0B2-1240-44F9-BF7D-50583AF20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8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467" name="Text Box 10">
              <a:extLst>
                <a:ext uri="{FF2B5EF4-FFF2-40B4-BE49-F238E27FC236}">
                  <a16:creationId xmlns:a16="http://schemas.microsoft.com/office/drawing/2014/main" xmlns="" id="{5D5D757D-FD39-4FF1-9335-48EC67CD7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468" name="Text Box 11">
              <a:extLst>
                <a:ext uri="{FF2B5EF4-FFF2-40B4-BE49-F238E27FC236}">
                  <a16:creationId xmlns:a16="http://schemas.microsoft.com/office/drawing/2014/main" xmlns="" id="{484E24C8-BB08-442B-85DD-F65589A8E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15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9469" name="Text Box 12">
              <a:extLst>
                <a:ext uri="{FF2B5EF4-FFF2-40B4-BE49-F238E27FC236}">
                  <a16:creationId xmlns:a16="http://schemas.microsoft.com/office/drawing/2014/main" xmlns="" id="{7595D65A-0FD4-4D3C-A6F9-2D55878D2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25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470" name="Text Box 13">
              <a:extLst>
                <a:ext uri="{FF2B5EF4-FFF2-40B4-BE49-F238E27FC236}">
                  <a16:creationId xmlns:a16="http://schemas.microsoft.com/office/drawing/2014/main" xmlns="" id="{794C8717-4DCA-4AEC-8584-5A19EE87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40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9471" name="Text Box 14">
              <a:extLst>
                <a:ext uri="{FF2B5EF4-FFF2-40B4-BE49-F238E27FC236}">
                  <a16:creationId xmlns:a16="http://schemas.microsoft.com/office/drawing/2014/main" xmlns="" id="{964FD874-F951-4040-8EBE-39DA0D324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9472" name="Text Box 15">
              <a:extLst>
                <a:ext uri="{FF2B5EF4-FFF2-40B4-BE49-F238E27FC236}">
                  <a16:creationId xmlns:a16="http://schemas.microsoft.com/office/drawing/2014/main" xmlns="" id="{463A8020-187C-41C2-8A82-82A8F459F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1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473" name="Text Box 16">
              <a:extLst>
                <a:ext uri="{FF2B5EF4-FFF2-40B4-BE49-F238E27FC236}">
                  <a16:creationId xmlns:a16="http://schemas.microsoft.com/office/drawing/2014/main" xmlns="" id="{CB048796-81D4-4EF0-9770-AA9AD8CD1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16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9474" name="AutoShape 17">
              <a:extLst>
                <a:ext uri="{FF2B5EF4-FFF2-40B4-BE49-F238E27FC236}">
                  <a16:creationId xmlns:a16="http://schemas.microsoft.com/office/drawing/2014/main" xmlns="" id="{0907C051-ACA2-4150-AE31-7E0088D173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2452">
              <a:off x="1440" y="1104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75" name="AutoShape 18">
              <a:extLst>
                <a:ext uri="{FF2B5EF4-FFF2-40B4-BE49-F238E27FC236}">
                  <a16:creationId xmlns:a16="http://schemas.microsoft.com/office/drawing/2014/main" xmlns="" id="{B90BF76C-4CFC-4ED0-ABEF-AC30F987B1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102">
              <a:off x="2063" y="1103"/>
              <a:ext cx="240" cy="96"/>
            </a:xfrm>
            <a:prstGeom prst="rightArrow">
              <a:avLst>
                <a:gd name="adj1" fmla="val 100000"/>
                <a:gd name="adj2" fmla="val 5935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76" name="AutoShape 19">
              <a:extLst>
                <a:ext uri="{FF2B5EF4-FFF2-40B4-BE49-F238E27FC236}">
                  <a16:creationId xmlns:a16="http://schemas.microsoft.com/office/drawing/2014/main" xmlns="" id="{2C9894D6-D55A-4060-861E-E3D137C0FC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1676">
              <a:off x="2496" y="1104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77" name="AutoShape 20">
              <a:extLst>
                <a:ext uri="{FF2B5EF4-FFF2-40B4-BE49-F238E27FC236}">
                  <a16:creationId xmlns:a16="http://schemas.microsoft.com/office/drawing/2014/main" xmlns="" id="{6F0D231A-2B55-47C1-AC9C-EAB3572F27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54498">
              <a:off x="3600" y="1584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78" name="AutoShape 21">
              <a:extLst>
                <a:ext uri="{FF2B5EF4-FFF2-40B4-BE49-F238E27FC236}">
                  <a16:creationId xmlns:a16="http://schemas.microsoft.com/office/drawing/2014/main" xmlns="" id="{B7E21CAD-73E2-49AA-B953-783180D698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708640">
              <a:off x="3024" y="2640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79" name="AutoShape 22">
              <a:extLst>
                <a:ext uri="{FF2B5EF4-FFF2-40B4-BE49-F238E27FC236}">
                  <a16:creationId xmlns:a16="http://schemas.microsoft.com/office/drawing/2014/main" xmlns="" id="{DB746F8D-ABE6-420D-91F8-DF94F94B6C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07036">
              <a:off x="3588" y="2378"/>
              <a:ext cx="436" cy="96"/>
            </a:xfrm>
            <a:prstGeom prst="rightArrow">
              <a:avLst>
                <a:gd name="adj1" fmla="val 100000"/>
                <a:gd name="adj2" fmla="val 10782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80" name="AutoShape 23">
              <a:extLst>
                <a:ext uri="{FF2B5EF4-FFF2-40B4-BE49-F238E27FC236}">
                  <a16:creationId xmlns:a16="http://schemas.microsoft.com/office/drawing/2014/main" xmlns="" id="{28502C05-7B23-458E-83E6-DF3FDB3F7F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515132">
              <a:off x="2400" y="2304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81" name="AutoShape 24">
              <a:extLst>
                <a:ext uri="{FF2B5EF4-FFF2-40B4-BE49-F238E27FC236}">
                  <a16:creationId xmlns:a16="http://schemas.microsoft.com/office/drawing/2014/main" xmlns="" id="{CF6B0DB9-CFE4-46DF-B623-D1BCA2D96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32170">
              <a:off x="2448" y="1632"/>
              <a:ext cx="576" cy="96"/>
            </a:xfrm>
            <a:prstGeom prst="rightArrow">
              <a:avLst>
                <a:gd name="adj1" fmla="val 100000"/>
                <a:gd name="adj2" fmla="val 14244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82" name="AutoShape 25">
              <a:extLst>
                <a:ext uri="{FF2B5EF4-FFF2-40B4-BE49-F238E27FC236}">
                  <a16:creationId xmlns:a16="http://schemas.microsoft.com/office/drawing/2014/main" xmlns="" id="{AE115C7B-9A45-41A9-AB5F-26823E3F9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06674">
              <a:off x="3696" y="1152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9483" name="AutoShape 26">
              <a:extLst>
                <a:ext uri="{FF2B5EF4-FFF2-40B4-BE49-F238E27FC236}">
                  <a16:creationId xmlns:a16="http://schemas.microsoft.com/office/drawing/2014/main" xmlns="" id="{AB0355C5-1389-404A-9529-2E6C5D68E4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4885">
              <a:off x="4656" y="1152"/>
              <a:ext cx="384" cy="96"/>
            </a:xfrm>
            <a:prstGeom prst="rightArrow">
              <a:avLst>
                <a:gd name="adj1" fmla="val 100000"/>
                <a:gd name="adj2" fmla="val 9496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19461" name="Rectangle 27">
            <a:extLst>
              <a:ext uri="{FF2B5EF4-FFF2-40B4-BE49-F238E27FC236}">
                <a16:creationId xmlns:a16="http://schemas.microsoft.com/office/drawing/2014/main" xmlns="" id="{D2D2EE04-7568-498F-8041-BB8ABFC3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357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1, 2, 3, 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 4,  5,  6,  7,  8,  </a:t>
            </a:r>
            <a:r>
              <a:rPr lang="en-US" altLang="en-US" sz="2000">
                <a:latin typeface="Tahoma" panose="020B0604030504040204" pitchFamily="34" charset="0"/>
              </a:rPr>
              <a:t>9, 10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AE0AEB74-21F1-4550-933C-7B6DF3A6E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Reversals</a:t>
            </a:r>
            <a:endParaRPr lang="en-US" altLang="en-US" sz="3800" dirty="0">
              <a:solidFill>
                <a:schemeClr val="accent1"/>
              </a:solidFill>
            </a:endParaRPr>
          </a:p>
        </p:txBody>
      </p:sp>
      <p:sp>
        <p:nvSpPr>
          <p:cNvPr id="21507" name="Freeform 3" descr="An example of the text is in the figure.">
            <a:extLst>
              <a:ext uri="{FF2B5EF4-FFF2-40B4-BE49-F238E27FC236}">
                <a16:creationId xmlns:a16="http://schemas.microsoft.com/office/drawing/2014/main" xmlns="" id="{40E60911-D8EF-4BA0-BFAA-90C1C605B65D}"/>
              </a:ext>
            </a:extLst>
          </p:cNvPr>
          <p:cNvSpPr>
            <a:spLocks/>
          </p:cNvSpPr>
          <p:nvPr/>
        </p:nvSpPr>
        <p:spPr bwMode="auto">
          <a:xfrm>
            <a:off x="3997325" y="1920875"/>
            <a:ext cx="2238375" cy="2238375"/>
          </a:xfrm>
          <a:custGeom>
            <a:avLst/>
            <a:gdLst>
              <a:gd name="T0" fmla="*/ 2147483646 w 1410"/>
              <a:gd name="T1" fmla="*/ 2147483646 h 1410"/>
              <a:gd name="T2" fmla="*/ 2147483646 w 1410"/>
              <a:gd name="T3" fmla="*/ 2147483646 h 1410"/>
              <a:gd name="T4" fmla="*/ 2147483646 w 1410"/>
              <a:gd name="T5" fmla="*/ 2147483646 h 1410"/>
              <a:gd name="T6" fmla="*/ 2147483646 w 1410"/>
              <a:gd name="T7" fmla="*/ 2147483646 h 1410"/>
              <a:gd name="T8" fmla="*/ 2147483646 w 1410"/>
              <a:gd name="T9" fmla="*/ 2147483646 h 1410"/>
              <a:gd name="T10" fmla="*/ 2147483646 w 1410"/>
              <a:gd name="T11" fmla="*/ 2147483646 h 1410"/>
              <a:gd name="T12" fmla="*/ 2147483646 w 1410"/>
              <a:gd name="T13" fmla="*/ 2147483646 h 1410"/>
              <a:gd name="T14" fmla="*/ 2147483646 w 1410"/>
              <a:gd name="T15" fmla="*/ 2147483646 h 1410"/>
              <a:gd name="T16" fmla="*/ 2147483646 w 1410"/>
              <a:gd name="T17" fmla="*/ 2147483646 h 1410"/>
              <a:gd name="T18" fmla="*/ 2147483646 w 1410"/>
              <a:gd name="T19" fmla="*/ 2147483646 h 1410"/>
              <a:gd name="T20" fmla="*/ 2147483646 w 1410"/>
              <a:gd name="T21" fmla="*/ 2147483646 h 1410"/>
              <a:gd name="T22" fmla="*/ 2147483646 w 1410"/>
              <a:gd name="T23" fmla="*/ 2147483646 h 1410"/>
              <a:gd name="T24" fmla="*/ 2147483646 w 1410"/>
              <a:gd name="T25" fmla="*/ 2147483646 h 1410"/>
              <a:gd name="T26" fmla="*/ 2147483646 w 1410"/>
              <a:gd name="T27" fmla="*/ 2147483646 h 1410"/>
              <a:gd name="T28" fmla="*/ 2147483646 w 1410"/>
              <a:gd name="T29" fmla="*/ 2147483646 h 1410"/>
              <a:gd name="T30" fmla="*/ 2147483646 w 1410"/>
              <a:gd name="T31" fmla="*/ 2147483646 h 1410"/>
              <a:gd name="T32" fmla="*/ 2147483646 w 1410"/>
              <a:gd name="T33" fmla="*/ 2147483646 h 1410"/>
              <a:gd name="T34" fmla="*/ 0 w 1410"/>
              <a:gd name="T35" fmla="*/ 2147483646 h 1410"/>
              <a:gd name="T36" fmla="*/ 2147483646 w 1410"/>
              <a:gd name="T37" fmla="*/ 2147483646 h 1410"/>
              <a:gd name="T38" fmla="*/ 2147483646 w 1410"/>
              <a:gd name="T39" fmla="*/ 2147483646 h 1410"/>
              <a:gd name="T40" fmla="*/ 2147483646 w 1410"/>
              <a:gd name="T41" fmla="*/ 2147483646 h 1410"/>
              <a:gd name="T42" fmla="*/ 2147483646 w 1410"/>
              <a:gd name="T43" fmla="*/ 0 h 14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10" h="1410">
                <a:moveTo>
                  <a:pt x="998" y="17"/>
                </a:moveTo>
                <a:cubicBezTo>
                  <a:pt x="1048" y="67"/>
                  <a:pt x="1024" y="49"/>
                  <a:pt x="1066" y="77"/>
                </a:cubicBezTo>
                <a:cubicBezTo>
                  <a:pt x="1088" y="109"/>
                  <a:pt x="1121" y="124"/>
                  <a:pt x="1144" y="155"/>
                </a:cubicBezTo>
                <a:cubicBezTo>
                  <a:pt x="1180" y="204"/>
                  <a:pt x="1212" y="259"/>
                  <a:pt x="1256" y="301"/>
                </a:cubicBezTo>
                <a:cubicBezTo>
                  <a:pt x="1265" y="329"/>
                  <a:pt x="1299" y="378"/>
                  <a:pt x="1299" y="378"/>
                </a:cubicBezTo>
                <a:cubicBezTo>
                  <a:pt x="1314" y="425"/>
                  <a:pt x="1341" y="469"/>
                  <a:pt x="1359" y="516"/>
                </a:cubicBezTo>
                <a:cubicBezTo>
                  <a:pt x="1384" y="580"/>
                  <a:pt x="1399" y="645"/>
                  <a:pt x="1410" y="713"/>
                </a:cubicBezTo>
                <a:cubicBezTo>
                  <a:pt x="1407" y="785"/>
                  <a:pt x="1407" y="856"/>
                  <a:pt x="1402" y="928"/>
                </a:cubicBezTo>
                <a:cubicBezTo>
                  <a:pt x="1397" y="994"/>
                  <a:pt x="1361" y="1044"/>
                  <a:pt x="1333" y="1100"/>
                </a:cubicBezTo>
                <a:cubicBezTo>
                  <a:pt x="1325" y="1116"/>
                  <a:pt x="1325" y="1136"/>
                  <a:pt x="1316" y="1152"/>
                </a:cubicBezTo>
                <a:cubicBezTo>
                  <a:pt x="1285" y="1207"/>
                  <a:pt x="1232" y="1285"/>
                  <a:pt x="1170" y="1307"/>
                </a:cubicBezTo>
                <a:cubicBezTo>
                  <a:pt x="1102" y="1371"/>
                  <a:pt x="1008" y="1387"/>
                  <a:pt x="920" y="1410"/>
                </a:cubicBezTo>
                <a:cubicBezTo>
                  <a:pt x="783" y="1407"/>
                  <a:pt x="645" y="1406"/>
                  <a:pt x="508" y="1401"/>
                </a:cubicBezTo>
                <a:cubicBezTo>
                  <a:pt x="463" y="1399"/>
                  <a:pt x="429" y="1387"/>
                  <a:pt x="387" y="1375"/>
                </a:cubicBezTo>
                <a:cubicBezTo>
                  <a:pt x="352" y="1365"/>
                  <a:pt x="307" y="1359"/>
                  <a:pt x="275" y="1341"/>
                </a:cubicBezTo>
                <a:cubicBezTo>
                  <a:pt x="195" y="1296"/>
                  <a:pt x="140" y="1225"/>
                  <a:pt x="78" y="1160"/>
                </a:cubicBezTo>
                <a:cubicBezTo>
                  <a:pt x="54" y="1094"/>
                  <a:pt x="87" y="1179"/>
                  <a:pt x="52" y="1109"/>
                </a:cubicBezTo>
                <a:cubicBezTo>
                  <a:pt x="25" y="1054"/>
                  <a:pt x="10" y="988"/>
                  <a:pt x="0" y="928"/>
                </a:cubicBezTo>
                <a:cubicBezTo>
                  <a:pt x="6" y="812"/>
                  <a:pt x="5" y="661"/>
                  <a:pt x="61" y="550"/>
                </a:cubicBezTo>
                <a:cubicBezTo>
                  <a:pt x="106" y="460"/>
                  <a:pt x="173" y="381"/>
                  <a:pt x="233" y="301"/>
                </a:cubicBezTo>
                <a:cubicBezTo>
                  <a:pt x="323" y="182"/>
                  <a:pt x="424" y="90"/>
                  <a:pt x="568" y="43"/>
                </a:cubicBezTo>
                <a:cubicBezTo>
                  <a:pt x="630" y="23"/>
                  <a:pt x="682" y="0"/>
                  <a:pt x="7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4" descr="An example of the text is in the figure.">
            <a:extLst>
              <a:ext uri="{FF2B5EF4-FFF2-40B4-BE49-F238E27FC236}">
                <a16:creationId xmlns:a16="http://schemas.microsoft.com/office/drawing/2014/main" xmlns="" id="{C4CE4682-396B-4BFF-B7BB-A651DCB8D906}"/>
              </a:ext>
            </a:extLst>
          </p:cNvPr>
          <p:cNvSpPr>
            <a:spLocks/>
          </p:cNvSpPr>
          <p:nvPr/>
        </p:nvSpPr>
        <p:spPr bwMode="auto">
          <a:xfrm>
            <a:off x="5510213" y="1716088"/>
            <a:ext cx="2541587" cy="231775"/>
          </a:xfrm>
          <a:custGeom>
            <a:avLst/>
            <a:gdLst>
              <a:gd name="T0" fmla="*/ 2147483646 w 1601"/>
              <a:gd name="T1" fmla="*/ 2147483646 h 146"/>
              <a:gd name="T2" fmla="*/ 2147483646 w 1601"/>
              <a:gd name="T3" fmla="*/ 2147483646 h 146"/>
              <a:gd name="T4" fmla="*/ 2147483646 w 1601"/>
              <a:gd name="T5" fmla="*/ 0 h 146"/>
              <a:gd name="T6" fmla="*/ 2147483646 w 1601"/>
              <a:gd name="T7" fmla="*/ 2147483646 h 146"/>
              <a:gd name="T8" fmla="*/ 2147483646 w 1601"/>
              <a:gd name="T9" fmla="*/ 2147483646 h 146"/>
              <a:gd name="T10" fmla="*/ 2147483646 w 1601"/>
              <a:gd name="T11" fmla="*/ 2147483646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1" h="146">
                <a:moveTo>
                  <a:pt x="45" y="146"/>
                </a:moveTo>
                <a:cubicBezTo>
                  <a:pt x="45" y="146"/>
                  <a:pt x="0" y="98"/>
                  <a:pt x="132" y="74"/>
                </a:cubicBezTo>
                <a:cubicBezTo>
                  <a:pt x="264" y="50"/>
                  <a:pt x="631" y="7"/>
                  <a:pt x="836" y="0"/>
                </a:cubicBezTo>
                <a:cubicBezTo>
                  <a:pt x="1068" y="5"/>
                  <a:pt x="1171" y="5"/>
                  <a:pt x="1360" y="34"/>
                </a:cubicBezTo>
                <a:cubicBezTo>
                  <a:pt x="1423" y="56"/>
                  <a:pt x="1486" y="73"/>
                  <a:pt x="1549" y="94"/>
                </a:cubicBezTo>
                <a:cubicBezTo>
                  <a:pt x="1583" y="105"/>
                  <a:pt x="1601" y="108"/>
                  <a:pt x="1601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F8E36C69-AD2A-4E34-9591-7DFD580A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1219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xmlns="" id="{FB6D173F-C599-4FC1-83A4-E30F607A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254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xmlns="" id="{EE98F508-CD11-40CB-9FCA-2376667E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1254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xmlns="" id="{F06A700A-E583-47C2-A297-D6225E0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xmlns="" id="{B6EDF720-13FB-4852-BF55-137B37F85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711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xmlns="" id="{78A17D2B-F23C-45CE-853D-E57C85DF6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463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xmlns="" id="{378E6945-8607-4815-BE77-F75FA91E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3692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xmlns="" id="{47423D3F-0F8E-43DC-B688-F8C38FC4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2168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xmlns="" id="{3337C682-BF4C-434C-BCF9-5E7BEB639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7113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xmlns="" id="{B4ED761E-5BBC-41F3-9F33-1690EF66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519" name="AutoShape 15">
            <a:extLst>
              <a:ext uri="{FF2B5EF4-FFF2-40B4-BE49-F238E27FC236}">
                <a16:creationId xmlns:a16="http://schemas.microsoft.com/office/drawing/2014/main" xmlns="" id="{F9783EBF-7F2F-42F0-A006-42111399D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0" name="AutoShape 16">
            <a:extLst>
              <a:ext uri="{FF2B5EF4-FFF2-40B4-BE49-F238E27FC236}">
                <a16:creationId xmlns:a16="http://schemas.microsoft.com/office/drawing/2014/main" xmlns="" id="{A6EC7422-AF76-4206-AECE-0B7BF2C15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1" name="AutoShape 17">
            <a:extLst>
              <a:ext uri="{FF2B5EF4-FFF2-40B4-BE49-F238E27FC236}">
                <a16:creationId xmlns:a16="http://schemas.microsoft.com/office/drawing/2014/main" xmlns="" id="{A56BCCA2-24F6-4463-BD52-814202B46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2" name="AutoShape 18">
            <a:extLst>
              <a:ext uri="{FF2B5EF4-FFF2-40B4-BE49-F238E27FC236}">
                <a16:creationId xmlns:a16="http://schemas.microsoft.com/office/drawing/2014/main" xmlns="" id="{4238A17E-39B8-4666-9ED1-99D668DAB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3" name="AutoShape 19">
            <a:extLst>
              <a:ext uri="{FF2B5EF4-FFF2-40B4-BE49-F238E27FC236}">
                <a16:creationId xmlns:a16="http://schemas.microsoft.com/office/drawing/2014/main" xmlns="" id="{9A30B03E-B80C-46A0-A80F-16D491C64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4" name="AutoShape 20">
            <a:extLst>
              <a:ext uri="{FF2B5EF4-FFF2-40B4-BE49-F238E27FC236}">
                <a16:creationId xmlns:a16="http://schemas.microsoft.com/office/drawing/2014/main" xmlns="" id="{4E2ABCF8-8BDC-426A-B4F9-7F7C7FC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5" name="AutoShape 21">
            <a:extLst>
              <a:ext uri="{FF2B5EF4-FFF2-40B4-BE49-F238E27FC236}">
                <a16:creationId xmlns:a16="http://schemas.microsoft.com/office/drawing/2014/main" xmlns="" id="{BA3E0A98-0346-47DC-8C8F-81B71858B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6" name="AutoShape 22">
            <a:extLst>
              <a:ext uri="{FF2B5EF4-FFF2-40B4-BE49-F238E27FC236}">
                <a16:creationId xmlns:a16="http://schemas.microsoft.com/office/drawing/2014/main" xmlns="" id="{CDB42C0E-9F0A-4E56-A909-D4406152B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7" name="AutoShape 23">
            <a:extLst>
              <a:ext uri="{FF2B5EF4-FFF2-40B4-BE49-F238E27FC236}">
                <a16:creationId xmlns:a16="http://schemas.microsoft.com/office/drawing/2014/main" xmlns="" id="{83F0207A-9E38-4FF7-9FB8-B3E3D2B386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8" name="AutoShape 24">
            <a:extLst>
              <a:ext uri="{FF2B5EF4-FFF2-40B4-BE49-F238E27FC236}">
                <a16:creationId xmlns:a16="http://schemas.microsoft.com/office/drawing/2014/main" xmlns="" id="{95A9F753-F93F-4739-9654-E3B488394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529" name="Freeform 25">
            <a:extLst>
              <a:ext uri="{FF2B5EF4-FFF2-40B4-BE49-F238E27FC236}">
                <a16:creationId xmlns:a16="http://schemas.microsoft.com/office/drawing/2014/main" xmlns="" id="{4F3C061C-AA73-470F-81EA-EEC3072FF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1754188" y="1701800"/>
            <a:ext cx="3921125" cy="217488"/>
          </a:xfrm>
          <a:custGeom>
            <a:avLst/>
            <a:gdLst>
              <a:gd name="T0" fmla="*/ 0 w 2470"/>
              <a:gd name="T1" fmla="*/ 2147483646 h 137"/>
              <a:gd name="T2" fmla="*/ 2147483646 w 2470"/>
              <a:gd name="T3" fmla="*/ 0 h 137"/>
              <a:gd name="T4" fmla="*/ 2147483646 w 2470"/>
              <a:gd name="T5" fmla="*/ 2147483646 h 137"/>
              <a:gd name="T6" fmla="*/ 2147483646 w 2470"/>
              <a:gd name="T7" fmla="*/ 2147483646 h 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70" h="137">
                <a:moveTo>
                  <a:pt x="0" y="78"/>
                </a:moveTo>
                <a:cubicBezTo>
                  <a:pt x="130" y="32"/>
                  <a:pt x="584" y="6"/>
                  <a:pt x="718" y="0"/>
                </a:cubicBezTo>
                <a:cubicBezTo>
                  <a:pt x="1088" y="0"/>
                  <a:pt x="1969" y="10"/>
                  <a:pt x="2228" y="41"/>
                </a:cubicBezTo>
                <a:cubicBezTo>
                  <a:pt x="2470" y="64"/>
                  <a:pt x="2102" y="137"/>
                  <a:pt x="2171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xmlns="" id="{F2C84D64-434E-4389-BA8B-9C359A48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3563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1, 2, 3, 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-8, -7, -6, -5, -4, </a:t>
            </a:r>
            <a:r>
              <a:rPr lang="en-US" altLang="en-US" sz="2000">
                <a:latin typeface="Tahoma" panose="020B0604030504040204" pitchFamily="34" charset="0"/>
              </a:rPr>
              <a:t>9, 10</a:t>
            </a:r>
          </a:p>
        </p:txBody>
      </p:sp>
      <p:sp>
        <p:nvSpPr>
          <p:cNvPr id="21531" name="Rectangle 27">
            <a:extLst>
              <a:ext uri="{FF2B5EF4-FFF2-40B4-BE49-F238E27FC236}">
                <a16:creationId xmlns:a16="http://schemas.microsoft.com/office/drawing/2014/main" xmlns="" id="{DF20E964-4746-47C7-8119-D5630CC4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46482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Tahoma" panose="020B0604030504040204" pitchFamily="34" charset="0"/>
              </a:rPr>
              <a:t>Blocks represent conserved genes (or syntenic blocks of genes).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>
                <a:latin typeface="Tahoma" panose="020B0604030504040204" pitchFamily="34" charset="0"/>
              </a:rPr>
              <a:t>In the course of evolution or in a clinical context, blocks 1,…,10 could be misread as 1, 2, 3, 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-8, -7, -6, -5, -4, </a:t>
            </a:r>
            <a:r>
              <a:rPr lang="en-US" altLang="en-US" sz="2000">
                <a:latin typeface="Tahoma" panose="020B0604030504040204" pitchFamily="34" charset="0"/>
              </a:rPr>
              <a:t>9, 10.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xmlns="" id="{FD7A89CC-8A27-4FC4-BD8F-5CF0B28DE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Reversals and Breakpoints</a:t>
            </a:r>
            <a:endParaRPr lang="en-US" altLang="en-US" sz="3800" dirty="0">
              <a:solidFill>
                <a:schemeClr val="accent1"/>
              </a:solidFill>
            </a:endParaRPr>
          </a:p>
        </p:txBody>
      </p:sp>
      <p:sp>
        <p:nvSpPr>
          <p:cNvPr id="23555" name="Freeform 1027">
            <a:extLst>
              <a:ext uri="{FF2B5EF4-FFF2-40B4-BE49-F238E27FC236}">
                <a16:creationId xmlns:a16="http://schemas.microsoft.com/office/drawing/2014/main" xmlns="" id="{DBDD11E1-C1D1-4DD5-9813-32D7D6121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3997325" y="1920875"/>
            <a:ext cx="2238375" cy="2238375"/>
          </a:xfrm>
          <a:custGeom>
            <a:avLst/>
            <a:gdLst>
              <a:gd name="T0" fmla="*/ 2147483646 w 1410"/>
              <a:gd name="T1" fmla="*/ 2147483646 h 1410"/>
              <a:gd name="T2" fmla="*/ 2147483646 w 1410"/>
              <a:gd name="T3" fmla="*/ 2147483646 h 1410"/>
              <a:gd name="T4" fmla="*/ 2147483646 w 1410"/>
              <a:gd name="T5" fmla="*/ 2147483646 h 1410"/>
              <a:gd name="T6" fmla="*/ 2147483646 w 1410"/>
              <a:gd name="T7" fmla="*/ 2147483646 h 1410"/>
              <a:gd name="T8" fmla="*/ 2147483646 w 1410"/>
              <a:gd name="T9" fmla="*/ 2147483646 h 1410"/>
              <a:gd name="T10" fmla="*/ 2147483646 w 1410"/>
              <a:gd name="T11" fmla="*/ 2147483646 h 1410"/>
              <a:gd name="T12" fmla="*/ 2147483646 w 1410"/>
              <a:gd name="T13" fmla="*/ 2147483646 h 1410"/>
              <a:gd name="T14" fmla="*/ 2147483646 w 1410"/>
              <a:gd name="T15" fmla="*/ 2147483646 h 1410"/>
              <a:gd name="T16" fmla="*/ 2147483646 w 1410"/>
              <a:gd name="T17" fmla="*/ 2147483646 h 1410"/>
              <a:gd name="T18" fmla="*/ 2147483646 w 1410"/>
              <a:gd name="T19" fmla="*/ 2147483646 h 1410"/>
              <a:gd name="T20" fmla="*/ 2147483646 w 1410"/>
              <a:gd name="T21" fmla="*/ 2147483646 h 1410"/>
              <a:gd name="T22" fmla="*/ 2147483646 w 1410"/>
              <a:gd name="T23" fmla="*/ 2147483646 h 1410"/>
              <a:gd name="T24" fmla="*/ 2147483646 w 1410"/>
              <a:gd name="T25" fmla="*/ 2147483646 h 1410"/>
              <a:gd name="T26" fmla="*/ 2147483646 w 1410"/>
              <a:gd name="T27" fmla="*/ 2147483646 h 1410"/>
              <a:gd name="T28" fmla="*/ 2147483646 w 1410"/>
              <a:gd name="T29" fmla="*/ 2147483646 h 1410"/>
              <a:gd name="T30" fmla="*/ 2147483646 w 1410"/>
              <a:gd name="T31" fmla="*/ 2147483646 h 1410"/>
              <a:gd name="T32" fmla="*/ 2147483646 w 1410"/>
              <a:gd name="T33" fmla="*/ 2147483646 h 1410"/>
              <a:gd name="T34" fmla="*/ 0 w 1410"/>
              <a:gd name="T35" fmla="*/ 2147483646 h 1410"/>
              <a:gd name="T36" fmla="*/ 2147483646 w 1410"/>
              <a:gd name="T37" fmla="*/ 2147483646 h 1410"/>
              <a:gd name="T38" fmla="*/ 2147483646 w 1410"/>
              <a:gd name="T39" fmla="*/ 2147483646 h 1410"/>
              <a:gd name="T40" fmla="*/ 2147483646 w 1410"/>
              <a:gd name="T41" fmla="*/ 2147483646 h 1410"/>
              <a:gd name="T42" fmla="*/ 2147483646 w 1410"/>
              <a:gd name="T43" fmla="*/ 0 h 14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10" h="1410">
                <a:moveTo>
                  <a:pt x="998" y="17"/>
                </a:moveTo>
                <a:cubicBezTo>
                  <a:pt x="1048" y="67"/>
                  <a:pt x="1024" y="49"/>
                  <a:pt x="1066" y="77"/>
                </a:cubicBezTo>
                <a:cubicBezTo>
                  <a:pt x="1088" y="109"/>
                  <a:pt x="1121" y="124"/>
                  <a:pt x="1144" y="155"/>
                </a:cubicBezTo>
                <a:cubicBezTo>
                  <a:pt x="1180" y="204"/>
                  <a:pt x="1212" y="259"/>
                  <a:pt x="1256" y="301"/>
                </a:cubicBezTo>
                <a:cubicBezTo>
                  <a:pt x="1265" y="329"/>
                  <a:pt x="1299" y="378"/>
                  <a:pt x="1299" y="378"/>
                </a:cubicBezTo>
                <a:cubicBezTo>
                  <a:pt x="1314" y="425"/>
                  <a:pt x="1341" y="469"/>
                  <a:pt x="1359" y="516"/>
                </a:cubicBezTo>
                <a:cubicBezTo>
                  <a:pt x="1384" y="580"/>
                  <a:pt x="1399" y="645"/>
                  <a:pt x="1410" y="713"/>
                </a:cubicBezTo>
                <a:cubicBezTo>
                  <a:pt x="1407" y="785"/>
                  <a:pt x="1407" y="856"/>
                  <a:pt x="1402" y="928"/>
                </a:cubicBezTo>
                <a:cubicBezTo>
                  <a:pt x="1397" y="994"/>
                  <a:pt x="1361" y="1044"/>
                  <a:pt x="1333" y="1100"/>
                </a:cubicBezTo>
                <a:cubicBezTo>
                  <a:pt x="1325" y="1116"/>
                  <a:pt x="1325" y="1136"/>
                  <a:pt x="1316" y="1152"/>
                </a:cubicBezTo>
                <a:cubicBezTo>
                  <a:pt x="1285" y="1207"/>
                  <a:pt x="1232" y="1285"/>
                  <a:pt x="1170" y="1307"/>
                </a:cubicBezTo>
                <a:cubicBezTo>
                  <a:pt x="1102" y="1371"/>
                  <a:pt x="1008" y="1387"/>
                  <a:pt x="920" y="1410"/>
                </a:cubicBezTo>
                <a:cubicBezTo>
                  <a:pt x="783" y="1407"/>
                  <a:pt x="645" y="1406"/>
                  <a:pt x="508" y="1401"/>
                </a:cubicBezTo>
                <a:cubicBezTo>
                  <a:pt x="463" y="1399"/>
                  <a:pt x="429" y="1387"/>
                  <a:pt x="387" y="1375"/>
                </a:cubicBezTo>
                <a:cubicBezTo>
                  <a:pt x="352" y="1365"/>
                  <a:pt x="307" y="1359"/>
                  <a:pt x="275" y="1341"/>
                </a:cubicBezTo>
                <a:cubicBezTo>
                  <a:pt x="195" y="1296"/>
                  <a:pt x="140" y="1225"/>
                  <a:pt x="78" y="1160"/>
                </a:cubicBezTo>
                <a:cubicBezTo>
                  <a:pt x="54" y="1094"/>
                  <a:pt x="87" y="1179"/>
                  <a:pt x="52" y="1109"/>
                </a:cubicBezTo>
                <a:cubicBezTo>
                  <a:pt x="25" y="1054"/>
                  <a:pt x="10" y="988"/>
                  <a:pt x="0" y="928"/>
                </a:cubicBezTo>
                <a:cubicBezTo>
                  <a:pt x="6" y="812"/>
                  <a:pt x="5" y="661"/>
                  <a:pt x="61" y="550"/>
                </a:cubicBezTo>
                <a:cubicBezTo>
                  <a:pt x="106" y="460"/>
                  <a:pt x="173" y="381"/>
                  <a:pt x="233" y="301"/>
                </a:cubicBezTo>
                <a:cubicBezTo>
                  <a:pt x="323" y="182"/>
                  <a:pt x="424" y="90"/>
                  <a:pt x="568" y="43"/>
                </a:cubicBezTo>
                <a:cubicBezTo>
                  <a:pt x="630" y="23"/>
                  <a:pt x="682" y="0"/>
                  <a:pt x="7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1028">
            <a:extLst>
              <a:ext uri="{FF2B5EF4-FFF2-40B4-BE49-F238E27FC236}">
                <a16:creationId xmlns:a16="http://schemas.microsoft.com/office/drawing/2014/main" xmlns="" id="{05F79C39-D334-4D4A-96EE-308B41C06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5510213" y="1716088"/>
            <a:ext cx="2541587" cy="231775"/>
          </a:xfrm>
          <a:custGeom>
            <a:avLst/>
            <a:gdLst>
              <a:gd name="T0" fmla="*/ 2147483646 w 1601"/>
              <a:gd name="T1" fmla="*/ 2147483646 h 146"/>
              <a:gd name="T2" fmla="*/ 2147483646 w 1601"/>
              <a:gd name="T3" fmla="*/ 2147483646 h 146"/>
              <a:gd name="T4" fmla="*/ 2147483646 w 1601"/>
              <a:gd name="T5" fmla="*/ 0 h 146"/>
              <a:gd name="T6" fmla="*/ 2147483646 w 1601"/>
              <a:gd name="T7" fmla="*/ 2147483646 h 146"/>
              <a:gd name="T8" fmla="*/ 2147483646 w 1601"/>
              <a:gd name="T9" fmla="*/ 2147483646 h 146"/>
              <a:gd name="T10" fmla="*/ 2147483646 w 1601"/>
              <a:gd name="T11" fmla="*/ 2147483646 h 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1" h="146">
                <a:moveTo>
                  <a:pt x="45" y="146"/>
                </a:moveTo>
                <a:cubicBezTo>
                  <a:pt x="45" y="146"/>
                  <a:pt x="0" y="98"/>
                  <a:pt x="132" y="74"/>
                </a:cubicBezTo>
                <a:cubicBezTo>
                  <a:pt x="264" y="50"/>
                  <a:pt x="631" y="7"/>
                  <a:pt x="836" y="0"/>
                </a:cubicBezTo>
                <a:cubicBezTo>
                  <a:pt x="1068" y="5"/>
                  <a:pt x="1171" y="5"/>
                  <a:pt x="1360" y="34"/>
                </a:cubicBezTo>
                <a:cubicBezTo>
                  <a:pt x="1423" y="56"/>
                  <a:pt x="1486" y="73"/>
                  <a:pt x="1549" y="94"/>
                </a:cubicBezTo>
                <a:cubicBezTo>
                  <a:pt x="1583" y="105"/>
                  <a:pt x="1601" y="108"/>
                  <a:pt x="1601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1029">
            <a:extLst>
              <a:ext uri="{FF2B5EF4-FFF2-40B4-BE49-F238E27FC236}">
                <a16:creationId xmlns:a16="http://schemas.microsoft.com/office/drawing/2014/main" xmlns="" id="{82BB59D1-12E9-4AE4-A434-F3E2138B5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1219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58" name="Text Box 1030">
            <a:extLst>
              <a:ext uri="{FF2B5EF4-FFF2-40B4-BE49-F238E27FC236}">
                <a16:creationId xmlns:a16="http://schemas.microsoft.com/office/drawing/2014/main" xmlns="" id="{5B23B921-0BD2-4BB0-82F0-8737BADE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254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59" name="Text Box 1031">
            <a:extLst>
              <a:ext uri="{FF2B5EF4-FFF2-40B4-BE49-F238E27FC236}">
                <a16:creationId xmlns:a16="http://schemas.microsoft.com/office/drawing/2014/main" xmlns="" id="{95918516-AC4B-4E5D-8B7D-0313F6471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1254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60" name="Text Box 1032">
            <a:extLst>
              <a:ext uri="{FF2B5EF4-FFF2-40B4-BE49-F238E27FC236}">
                <a16:creationId xmlns:a16="http://schemas.microsoft.com/office/drawing/2014/main" xmlns="" id="{5EA3929B-1421-4CE1-8E9F-86C08369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61" name="Text Box 1033">
            <a:extLst>
              <a:ext uri="{FF2B5EF4-FFF2-40B4-BE49-F238E27FC236}">
                <a16:creationId xmlns:a16="http://schemas.microsoft.com/office/drawing/2014/main" xmlns="" id="{4FA3BE05-BD0C-4D85-8892-9C31A590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1711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3562" name="Text Box 1034">
            <a:extLst>
              <a:ext uri="{FF2B5EF4-FFF2-40B4-BE49-F238E27FC236}">
                <a16:creationId xmlns:a16="http://schemas.microsoft.com/office/drawing/2014/main" xmlns="" id="{CFECC9B0-17A9-4002-89AA-8BF93F5A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463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63" name="Text Box 1035">
            <a:extLst>
              <a:ext uri="{FF2B5EF4-FFF2-40B4-BE49-F238E27FC236}">
                <a16:creationId xmlns:a16="http://schemas.microsoft.com/office/drawing/2014/main" xmlns="" id="{69C625C7-7817-4D78-B140-DC5CC8023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3692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564" name="Text Box 1036">
            <a:extLst>
              <a:ext uri="{FF2B5EF4-FFF2-40B4-BE49-F238E27FC236}">
                <a16:creationId xmlns:a16="http://schemas.microsoft.com/office/drawing/2014/main" xmlns="" id="{CFDEDA39-0C06-4FE5-851D-0B9FB500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2168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3565" name="Text Box 1037">
            <a:extLst>
              <a:ext uri="{FF2B5EF4-FFF2-40B4-BE49-F238E27FC236}">
                <a16:creationId xmlns:a16="http://schemas.microsoft.com/office/drawing/2014/main" xmlns="" id="{24AD23DE-D566-4272-80FB-145DBA8D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17113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3566" name="Text Box 1038">
            <a:extLst>
              <a:ext uri="{FF2B5EF4-FFF2-40B4-BE49-F238E27FC236}">
                <a16:creationId xmlns:a16="http://schemas.microsoft.com/office/drawing/2014/main" xmlns="" id="{3EAF272A-99BC-4F0C-8C46-54A598FF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3115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567" name="AutoShape 1039">
            <a:extLst>
              <a:ext uri="{FF2B5EF4-FFF2-40B4-BE49-F238E27FC236}">
                <a16:creationId xmlns:a16="http://schemas.microsoft.com/office/drawing/2014/main" xmlns="" id="{8465AE43-DAF7-4943-8BDC-7AACAC828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142452">
            <a:off x="22669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68" name="AutoShape 1040">
            <a:extLst>
              <a:ext uri="{FF2B5EF4-FFF2-40B4-BE49-F238E27FC236}">
                <a16:creationId xmlns:a16="http://schemas.microsoft.com/office/drawing/2014/main" xmlns="" id="{0E7EA467-168B-4924-B26A-D8F860316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34102">
            <a:off x="3255963" y="1633538"/>
            <a:ext cx="381000" cy="152400"/>
          </a:xfrm>
          <a:prstGeom prst="rightArrow">
            <a:avLst>
              <a:gd name="adj1" fmla="val 100000"/>
              <a:gd name="adj2" fmla="val 593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69" name="AutoShape 1041">
            <a:extLst>
              <a:ext uri="{FF2B5EF4-FFF2-40B4-BE49-F238E27FC236}">
                <a16:creationId xmlns:a16="http://schemas.microsoft.com/office/drawing/2014/main" xmlns="" id="{4A686C21-00F0-413B-8708-D46241EE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121676">
            <a:off x="3943350" y="1635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0" name="AutoShape 1042">
            <a:extLst>
              <a:ext uri="{FF2B5EF4-FFF2-40B4-BE49-F238E27FC236}">
                <a16:creationId xmlns:a16="http://schemas.microsoft.com/office/drawing/2014/main" xmlns="" id="{EE087BE7-B0A7-40E9-BF81-F86C3AFE1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3554498">
            <a:off x="5695950" y="2397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1" name="AutoShape 1043">
            <a:extLst>
              <a:ext uri="{FF2B5EF4-FFF2-40B4-BE49-F238E27FC236}">
                <a16:creationId xmlns:a16="http://schemas.microsoft.com/office/drawing/2014/main" xmlns="" id="{8A2548EB-816E-4D6F-A2CE-2F5FC922A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10708640">
            <a:off x="4781550" y="40735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2" name="AutoShape 1044">
            <a:extLst>
              <a:ext uri="{FF2B5EF4-FFF2-40B4-BE49-F238E27FC236}">
                <a16:creationId xmlns:a16="http://schemas.microsoft.com/office/drawing/2014/main" xmlns="" id="{EEDC7E70-3222-4A82-A3C3-AAC9590CB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7507036">
            <a:off x="5676900" y="3657600"/>
            <a:ext cx="692150" cy="152400"/>
          </a:xfrm>
          <a:prstGeom prst="rightArrow">
            <a:avLst>
              <a:gd name="adj1" fmla="val 100000"/>
              <a:gd name="adj2" fmla="val 10782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3" name="AutoShape 1045">
            <a:extLst>
              <a:ext uri="{FF2B5EF4-FFF2-40B4-BE49-F238E27FC236}">
                <a16:creationId xmlns:a16="http://schemas.microsoft.com/office/drawing/2014/main" xmlns="" id="{5BCEB02E-A326-4842-A42D-BA37D1EBB1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6515132">
            <a:off x="3790950" y="35401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4" name="AutoShape 1046">
            <a:extLst>
              <a:ext uri="{FF2B5EF4-FFF2-40B4-BE49-F238E27FC236}">
                <a16:creationId xmlns:a16="http://schemas.microsoft.com/office/drawing/2014/main" xmlns="" id="{62036127-57E5-4DB9-A789-58F24759CF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3332170">
            <a:off x="3867150" y="2473325"/>
            <a:ext cx="914400" cy="152400"/>
          </a:xfrm>
          <a:prstGeom prst="rightArrow">
            <a:avLst>
              <a:gd name="adj1" fmla="val 100000"/>
              <a:gd name="adj2" fmla="val 14244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5" name="AutoShape 1047">
            <a:extLst>
              <a:ext uri="{FF2B5EF4-FFF2-40B4-BE49-F238E27FC236}">
                <a16:creationId xmlns:a16="http://schemas.microsoft.com/office/drawing/2014/main" xmlns="" id="{6867D8C1-B704-47B0-BDF8-B97720D749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506674">
            <a:off x="5848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6" name="AutoShape 1048">
            <a:extLst>
              <a:ext uri="{FF2B5EF4-FFF2-40B4-BE49-F238E27FC236}">
                <a16:creationId xmlns:a16="http://schemas.microsoft.com/office/drawing/2014/main" xmlns="" id="{D50049A4-AEB1-416C-8B0B-A69B3AB29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934885">
            <a:off x="7372350" y="1711325"/>
            <a:ext cx="609600" cy="152400"/>
          </a:xfrm>
          <a:prstGeom prst="rightArrow">
            <a:avLst>
              <a:gd name="adj1" fmla="val 100000"/>
              <a:gd name="adj2" fmla="val 949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77" name="Freeform 1049">
            <a:extLst>
              <a:ext uri="{FF2B5EF4-FFF2-40B4-BE49-F238E27FC236}">
                <a16:creationId xmlns:a16="http://schemas.microsoft.com/office/drawing/2014/main" xmlns="" id="{C4E465BA-13C4-4848-9A80-2BD02DD5C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1754188" y="1701800"/>
            <a:ext cx="3921125" cy="217488"/>
          </a:xfrm>
          <a:custGeom>
            <a:avLst/>
            <a:gdLst>
              <a:gd name="T0" fmla="*/ 0 w 2470"/>
              <a:gd name="T1" fmla="*/ 2147483646 h 137"/>
              <a:gd name="T2" fmla="*/ 2147483646 w 2470"/>
              <a:gd name="T3" fmla="*/ 0 h 137"/>
              <a:gd name="T4" fmla="*/ 2147483646 w 2470"/>
              <a:gd name="T5" fmla="*/ 2147483646 h 137"/>
              <a:gd name="T6" fmla="*/ 2147483646 w 2470"/>
              <a:gd name="T7" fmla="*/ 2147483646 h 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70" h="137">
                <a:moveTo>
                  <a:pt x="0" y="78"/>
                </a:moveTo>
                <a:cubicBezTo>
                  <a:pt x="130" y="32"/>
                  <a:pt x="584" y="6"/>
                  <a:pt x="718" y="0"/>
                </a:cubicBezTo>
                <a:cubicBezTo>
                  <a:pt x="1088" y="0"/>
                  <a:pt x="1969" y="10"/>
                  <a:pt x="2228" y="41"/>
                </a:cubicBezTo>
                <a:cubicBezTo>
                  <a:pt x="2470" y="64"/>
                  <a:pt x="2102" y="137"/>
                  <a:pt x="2171" y="1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Rectangle 1050">
            <a:extLst>
              <a:ext uri="{FF2B5EF4-FFF2-40B4-BE49-F238E27FC236}">
                <a16:creationId xmlns:a16="http://schemas.microsoft.com/office/drawing/2014/main" xmlns="" id="{C2CC0778-9F22-4BF6-B76A-F6266190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3563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1, 2, 3, 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-8, -7, -6, -5, -4, </a:t>
            </a:r>
            <a:r>
              <a:rPr lang="en-US" altLang="en-US" sz="2000">
                <a:latin typeface="Tahoma" panose="020B0604030504040204" pitchFamily="34" charset="0"/>
              </a:rPr>
              <a:t>9, 10</a:t>
            </a:r>
          </a:p>
        </p:txBody>
      </p:sp>
      <p:sp>
        <p:nvSpPr>
          <p:cNvPr id="23579" name="Rectangle 1051">
            <a:extLst>
              <a:ext uri="{FF2B5EF4-FFF2-40B4-BE49-F238E27FC236}">
                <a16:creationId xmlns:a16="http://schemas.microsoft.com/office/drawing/2014/main" xmlns="" id="{55D7FA12-2352-41F1-9EF1-B9DE4DDB0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46482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>
                <a:latin typeface="Tahoma" panose="020B0604030504040204" pitchFamily="34" charset="0"/>
              </a:rPr>
              <a:t>The reversal introduced two </a:t>
            </a:r>
            <a:r>
              <a:rPr lang="en-US" altLang="en-US" sz="2800" i="1">
                <a:solidFill>
                  <a:schemeClr val="hlink"/>
                </a:solidFill>
                <a:latin typeface="Tahoma" panose="020B0604030504040204" pitchFamily="34" charset="0"/>
              </a:rPr>
              <a:t>breakpoints</a:t>
            </a:r>
            <a:br>
              <a:rPr lang="en-US" altLang="en-US" sz="2800" i="1">
                <a:solidFill>
                  <a:schemeClr val="hlink"/>
                </a:solidFill>
                <a:latin typeface="Tahoma" panose="020B0604030504040204" pitchFamily="34" charset="0"/>
              </a:rPr>
            </a:br>
            <a:r>
              <a:rPr lang="en-US" altLang="en-US" sz="2800">
                <a:latin typeface="Tahoma" panose="020B0604030504040204" pitchFamily="34" charset="0"/>
              </a:rPr>
              <a:t>(disruptions in order).</a:t>
            </a:r>
            <a:endParaRPr lang="en-US" altLang="en-US" sz="2800" i="1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3580" name="AutoShape 1052">
            <a:extLst>
              <a:ext uri="{FF2B5EF4-FFF2-40B4-BE49-F238E27FC236}">
                <a16:creationId xmlns:a16="http://schemas.microsoft.com/office/drawing/2014/main" xmlns="" id="{37D441C8-4C72-48BF-B2BA-C40D62F0A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81" name="AutoShape 1053">
            <a:extLst>
              <a:ext uri="{FF2B5EF4-FFF2-40B4-BE49-F238E27FC236}">
                <a16:creationId xmlns:a16="http://schemas.microsoft.com/office/drawing/2014/main" xmlns="" id="{9B82F9EC-8384-46C3-A4C2-B8E87EE1A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82" name="AutoShape 1054">
            <a:extLst>
              <a:ext uri="{FF2B5EF4-FFF2-40B4-BE49-F238E27FC236}">
                <a16:creationId xmlns:a16="http://schemas.microsoft.com/office/drawing/2014/main" xmlns="" id="{AF840F76-FFBA-4D41-9214-2185D1CC27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lightningBol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xmlns="" id="{158B44D7-892E-4D4E-A6E7-269F24403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Reversals: Example</a:t>
            </a:r>
          </a:p>
        </p:txBody>
      </p:sp>
      <p:graphicFrame>
        <p:nvGraphicFramePr>
          <p:cNvPr id="25603" name="Object 1027">
            <a:extLst>
              <a:ext uri="{FF2B5EF4-FFF2-40B4-BE49-F238E27FC236}">
                <a16:creationId xmlns:a16="http://schemas.microsoft.com/office/drawing/2014/main" xmlns="" id="{4C4066E4-73F4-4AD6-8229-9D195AF57F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63448"/>
              </p:ext>
            </p:extLst>
          </p:nvPr>
        </p:nvGraphicFramePr>
        <p:xfrm>
          <a:off x="838200" y="1752600"/>
          <a:ext cx="6350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Image" r:id="rId3" imgW="634697" imgH="5346032" progId="Photoshop.Image.6">
                  <p:embed/>
                </p:oleObj>
              </mc:Choice>
              <mc:Fallback>
                <p:oleObj name="Image" r:id="rId3" imgW="634697" imgH="5346032" progId="Photoshop.Image.6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6350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1028">
            <a:extLst>
              <a:ext uri="{FF2B5EF4-FFF2-40B4-BE49-F238E27FC236}">
                <a16:creationId xmlns:a16="http://schemas.microsoft.com/office/drawing/2014/main" xmlns="" id="{BCCBAC62-8C0D-49FC-8C78-B35704226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38400"/>
            <a:ext cx="4419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</a:rPr>
              <a:t>5’</a:t>
            </a:r>
            <a:r>
              <a:rPr lang="en-US" altLang="en-US" sz="2400" b="1"/>
              <a:t> ATG</a:t>
            </a:r>
            <a:r>
              <a:rPr lang="en-US" altLang="en-US" sz="2400" b="1">
                <a:solidFill>
                  <a:srgbClr val="FF0000"/>
                </a:solidFill>
              </a:rPr>
              <a:t>CCTGTA</a:t>
            </a:r>
            <a:r>
              <a:rPr lang="en-US" altLang="en-US" sz="2400" b="1"/>
              <a:t>CTA </a:t>
            </a:r>
            <a:r>
              <a:rPr lang="en-US" altLang="en-US" sz="2400" b="1">
                <a:solidFill>
                  <a:srgbClr val="FF00FF"/>
                </a:solidFill>
              </a:rPr>
              <a:t>3’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</a:rPr>
              <a:t>3’</a:t>
            </a:r>
            <a:r>
              <a:rPr lang="en-US" altLang="en-US" sz="2400" b="1"/>
              <a:t> TAC</a:t>
            </a:r>
            <a:r>
              <a:rPr lang="en-US" altLang="en-US" sz="2400" b="1">
                <a:solidFill>
                  <a:srgbClr val="0066FF"/>
                </a:solidFill>
              </a:rPr>
              <a:t>GGACAT</a:t>
            </a:r>
            <a:r>
              <a:rPr lang="en-US" altLang="en-US" sz="2400" b="1"/>
              <a:t>GAT </a:t>
            </a:r>
            <a:r>
              <a:rPr lang="en-US" altLang="en-US" sz="2400" b="1">
                <a:solidFill>
                  <a:srgbClr val="FF00FF"/>
                </a:solidFill>
              </a:rPr>
              <a:t>5’</a:t>
            </a:r>
          </a:p>
        </p:txBody>
      </p:sp>
      <p:sp>
        <p:nvSpPr>
          <p:cNvPr id="25605" name="Text Box 1029">
            <a:extLst>
              <a:ext uri="{FF2B5EF4-FFF2-40B4-BE49-F238E27FC236}">
                <a16:creationId xmlns:a16="http://schemas.microsoft.com/office/drawing/2014/main" xmlns="" id="{F84CE69A-37AF-4DCE-8585-CCCF2272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495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</a:rPr>
              <a:t>5’</a:t>
            </a:r>
            <a:r>
              <a:rPr lang="en-US" altLang="en-US" sz="2400" b="1"/>
              <a:t> ATG</a:t>
            </a:r>
            <a:r>
              <a:rPr lang="en-US" altLang="en-US" sz="2400" b="1">
                <a:solidFill>
                  <a:srgbClr val="0066FF"/>
                </a:solidFill>
              </a:rPr>
              <a:t>TACAGG</a:t>
            </a:r>
            <a:r>
              <a:rPr lang="en-US" altLang="en-US" sz="2400" b="1"/>
              <a:t>CTA </a:t>
            </a:r>
            <a:r>
              <a:rPr lang="en-US" altLang="en-US" sz="2400" b="1">
                <a:solidFill>
                  <a:srgbClr val="FF00FF"/>
                </a:solidFill>
              </a:rPr>
              <a:t>3’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</a:rPr>
              <a:t>3’</a:t>
            </a:r>
            <a:r>
              <a:rPr lang="en-US" altLang="en-US" sz="2400" b="1"/>
              <a:t> TAC</a:t>
            </a:r>
            <a:r>
              <a:rPr lang="en-US" altLang="en-US" sz="2400" b="1">
                <a:solidFill>
                  <a:srgbClr val="FF3300"/>
                </a:solidFill>
              </a:rPr>
              <a:t>ATGTCC</a:t>
            </a:r>
            <a:r>
              <a:rPr lang="en-US" altLang="en-US" sz="2400" b="1"/>
              <a:t>GAT </a:t>
            </a:r>
            <a:r>
              <a:rPr lang="en-US" altLang="en-US" sz="2400" b="1">
                <a:solidFill>
                  <a:srgbClr val="FF00FF"/>
                </a:solidFill>
              </a:rPr>
              <a:t>5’</a:t>
            </a:r>
          </a:p>
        </p:txBody>
      </p:sp>
      <p:sp>
        <p:nvSpPr>
          <p:cNvPr id="25606" name="Line 1030">
            <a:extLst>
              <a:ext uri="{FF2B5EF4-FFF2-40B4-BE49-F238E27FC236}">
                <a16:creationId xmlns:a16="http://schemas.microsoft.com/office/drawing/2014/main" xmlns="" id="{657DA498-1E06-4D3A-A393-20256FB6F4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AutoShape 1031">
            <a:extLst>
              <a:ext uri="{FF2B5EF4-FFF2-40B4-BE49-F238E27FC236}">
                <a16:creationId xmlns:a16="http://schemas.microsoft.com/office/drawing/2014/main" xmlns="" id="{836D6A85-2BB7-4DC8-8C98-139894F5D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990600" cy="2057400"/>
          </a:xfrm>
          <a:prstGeom prst="curvedLeftArrow">
            <a:avLst>
              <a:gd name="adj1" fmla="val 41538"/>
              <a:gd name="adj2" fmla="val 83077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5608" name="Line 1032">
            <a:extLst>
              <a:ext uri="{FF2B5EF4-FFF2-40B4-BE49-F238E27FC236}">
                <a16:creationId xmlns:a16="http://schemas.microsoft.com/office/drawing/2014/main" xmlns="" id="{D9A0AE15-4766-4281-B347-38889FE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1033">
            <a:extLst>
              <a:ext uri="{FF2B5EF4-FFF2-40B4-BE49-F238E27FC236}">
                <a16:creationId xmlns:a16="http://schemas.microsoft.com/office/drawing/2014/main" xmlns="" id="{E82FD9E7-C841-4BA5-9BD0-C9FDE10A9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029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034">
            <a:extLst>
              <a:ext uri="{FF2B5EF4-FFF2-40B4-BE49-F238E27FC236}">
                <a16:creationId xmlns:a16="http://schemas.microsoft.com/office/drawing/2014/main" xmlns="" id="{BF2C4968-117B-40E7-9E4E-914B626E8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0"/>
            <a:ext cx="114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Break and Invert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  <p:sp>
        <p:nvSpPr>
          <p:cNvPr id="25611" name="Line 1035">
            <a:extLst>
              <a:ext uri="{FF2B5EF4-FFF2-40B4-BE49-F238E27FC236}">
                <a16:creationId xmlns:a16="http://schemas.microsoft.com/office/drawing/2014/main" xmlns="" id="{07B50982-8731-49FE-AEBC-D0F927EA3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956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1036">
            <a:extLst>
              <a:ext uri="{FF2B5EF4-FFF2-40B4-BE49-F238E27FC236}">
                <a16:creationId xmlns:a16="http://schemas.microsoft.com/office/drawing/2014/main" xmlns="" id="{3B2B9330-A1A1-44F9-910A-1C5151AF5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429000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Line 1037">
            <a:extLst>
              <a:ext uri="{FF2B5EF4-FFF2-40B4-BE49-F238E27FC236}">
                <a16:creationId xmlns:a16="http://schemas.microsoft.com/office/drawing/2014/main" xmlns="" id="{A6D41DE8-937B-4A2A-97DF-F029E84BE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648200"/>
            <a:ext cx="1143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4" name="Line 1038">
            <a:extLst>
              <a:ext uri="{FF2B5EF4-FFF2-40B4-BE49-F238E27FC236}">
                <a16:creationId xmlns:a16="http://schemas.microsoft.com/office/drawing/2014/main" xmlns="" id="{1849B255-67B9-426C-8718-DB7E6BA094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51816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xmlns="" id="{1632805D-FB82-4A79-85C5-B5A54C8B8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/>
              <a:t>Types of </a:t>
            </a:r>
            <a:r>
              <a:rPr lang="fr-FR" altLang="en-US" dirty="0" err="1"/>
              <a:t>Rearrangements</a:t>
            </a:r>
            <a:endParaRPr lang="fr-FR" altLang="en-US" dirty="0"/>
          </a:p>
        </p:txBody>
      </p:sp>
      <p:sp>
        <p:nvSpPr>
          <p:cNvPr id="26627" name="AutoShape 1027">
            <a:extLst>
              <a:ext uri="{FF2B5EF4-FFF2-40B4-BE49-F238E27FC236}">
                <a16:creationId xmlns:a16="http://schemas.microsoft.com/office/drawing/2014/main" xmlns="" id="{B14CADFA-6309-40B3-97A6-74C3F1817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2590800"/>
            <a:ext cx="881062" cy="304800"/>
          </a:xfrm>
          <a:prstGeom prst="righ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28" name="Text Box 1028">
            <a:extLst>
              <a:ext uri="{FF2B5EF4-FFF2-40B4-BE49-F238E27FC236}">
                <a16:creationId xmlns:a16="http://schemas.microsoft.com/office/drawing/2014/main" xmlns="" id="{C964268F-E88E-408C-8067-E0EC897D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981200"/>
            <a:ext cx="1266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Reversal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Text Box 1029">
            <a:extLst>
              <a:ext uri="{FF2B5EF4-FFF2-40B4-BE49-F238E27FC236}">
                <a16:creationId xmlns:a16="http://schemas.microsoft.com/office/drawing/2014/main" xmlns="" id="{A3241671-80FE-44E0-8478-FAD823A8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5146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1  2 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3  4  5 </a:t>
            </a:r>
            <a:r>
              <a:rPr lang="fr-FR" altLang="en-US" sz="240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236550" name="Text Box 1030">
            <a:extLst>
              <a:ext uri="{FF2B5EF4-FFF2-40B4-BE49-F238E27FC236}">
                <a16:creationId xmlns:a16="http://schemas.microsoft.com/office/drawing/2014/main" xmlns="" id="{F1A256F6-6007-4D24-B1DB-906F0F48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2514600"/>
            <a:ext cx="172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1  2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-5 -4 -3 </a:t>
            </a:r>
            <a:r>
              <a:rPr lang="fr-FR" altLang="en-US" sz="2400">
                <a:latin typeface="Times New Roman" panose="02020603050405020304" pitchFamily="18" charset="0"/>
              </a:rPr>
              <a:t> 6</a:t>
            </a:r>
          </a:p>
        </p:txBody>
      </p:sp>
      <p:sp>
        <p:nvSpPr>
          <p:cNvPr id="26631" name="AutoShape 1031">
            <a:extLst>
              <a:ext uri="{FF2B5EF4-FFF2-40B4-BE49-F238E27FC236}">
                <a16:creationId xmlns:a16="http://schemas.microsoft.com/office/drawing/2014/main" xmlns="" id="{B3C9EB50-4EDA-44EF-92FE-8DC1FFAF5A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4038600"/>
            <a:ext cx="881062" cy="304800"/>
          </a:xfrm>
          <a:prstGeom prst="righ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2" name="Text Box 1032">
            <a:extLst>
              <a:ext uri="{FF2B5EF4-FFF2-40B4-BE49-F238E27FC236}">
                <a16:creationId xmlns:a16="http://schemas.microsoft.com/office/drawing/2014/main" xmlns="" id="{BE50B281-C7A6-41C4-B0C7-1BD7A0FC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367088"/>
            <a:ext cx="189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Translocation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36553" name="Text Box 1033">
            <a:extLst>
              <a:ext uri="{FF2B5EF4-FFF2-40B4-BE49-F238E27FC236}">
                <a16:creationId xmlns:a16="http://schemas.microsoft.com/office/drawing/2014/main" xmlns="" id="{B0FD2D50-BD4E-4138-912A-C7772B548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3810000"/>
            <a:ext cx="1111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en-US" sz="2400" dirty="0">
                <a:latin typeface="Times New Roman" panose="02020603050405020304" pitchFamily="18" charset="0"/>
              </a:rPr>
              <a:t>1  </a:t>
            </a:r>
            <a:r>
              <a:rPr lang="fr-FR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2  3  </a:t>
            </a:r>
            <a:r>
              <a:rPr lang="fr-FR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fr-FR" altLang="en-US" sz="24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fr-FR" altLang="en-US" sz="2400" dirty="0">
                <a:latin typeface="Times New Roman" panose="02020603050405020304" pitchFamily="18" charset="0"/>
              </a:rPr>
              <a:t>5  </a:t>
            </a:r>
            <a:r>
              <a:rPr lang="fr-FR" altLang="en-US" sz="2400" dirty="0">
                <a:solidFill>
                  <a:srgbClr val="990033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6554" name="Text Box 1034">
            <a:extLst>
              <a:ext uri="{FF2B5EF4-FFF2-40B4-BE49-F238E27FC236}">
                <a16:creationId xmlns:a16="http://schemas.microsoft.com/office/drawing/2014/main" xmlns="" id="{B30D641E-13C0-4124-A95A-46EAF048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3810000"/>
            <a:ext cx="1162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latin typeface="Times New Roman" panose="02020603050405020304" pitchFamily="18" charset="0"/>
              </a:rPr>
              <a:t>1 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6     </a:t>
            </a:r>
            <a:r>
              <a:rPr lang="fr-FR" altLang="en-US" sz="2400">
                <a:latin typeface="Times New Roman" panose="02020603050405020304" pitchFamily="18" charset="0"/>
              </a:rPr>
              <a:t>4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>
                <a:latin typeface="Times New Roman" panose="02020603050405020304" pitchFamily="18" charset="0"/>
              </a:rPr>
              <a:t>5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2</a:t>
            </a:r>
            <a:r>
              <a:rPr lang="fr-FR" altLang="en-US" sz="2400">
                <a:latin typeface="Times New Roman" panose="02020603050405020304" pitchFamily="18" charset="0"/>
              </a:rPr>
              <a:t> </a:t>
            </a:r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3 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6635" name="Text Box 1035">
            <a:extLst>
              <a:ext uri="{FF2B5EF4-FFF2-40B4-BE49-F238E27FC236}">
                <a16:creationId xmlns:a16="http://schemas.microsoft.com/office/drawing/2014/main" xmlns="" id="{D1DA5FC2-55C6-46CD-ADD3-284725B4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5410200"/>
            <a:ext cx="124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1  2  3  4  </a:t>
            </a:r>
          </a:p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5  6</a:t>
            </a:r>
          </a:p>
        </p:txBody>
      </p:sp>
      <p:sp>
        <p:nvSpPr>
          <p:cNvPr id="236556" name="Text Box 1036">
            <a:extLst>
              <a:ext uri="{FF2B5EF4-FFF2-40B4-BE49-F238E27FC236}">
                <a16:creationId xmlns:a16="http://schemas.microsoft.com/office/drawing/2014/main" xmlns="" id="{B04903CD-DE01-4A0D-8594-1A883F03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562600"/>
            <a:ext cx="165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>
                <a:solidFill>
                  <a:srgbClr val="990033"/>
                </a:solidFill>
                <a:latin typeface="Times New Roman" panose="02020603050405020304" pitchFamily="18" charset="0"/>
              </a:rPr>
              <a:t>1  2  3  4  5  6</a:t>
            </a:r>
          </a:p>
        </p:txBody>
      </p:sp>
      <p:sp>
        <p:nvSpPr>
          <p:cNvPr id="26637" name="AutoShape 1037">
            <a:extLst>
              <a:ext uri="{FF2B5EF4-FFF2-40B4-BE49-F238E27FC236}">
                <a16:creationId xmlns:a16="http://schemas.microsoft.com/office/drawing/2014/main" xmlns="" id="{D9B36703-D7A2-4FE0-B3AB-1AFA12BAD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5410200"/>
            <a:ext cx="879475" cy="304800"/>
          </a:xfrm>
          <a:prstGeom prst="rightArrow">
            <a:avLst>
              <a:gd name="adj1" fmla="val 50000"/>
              <a:gd name="adj2" fmla="val 72135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38" name="Text Box 1038">
            <a:extLst>
              <a:ext uri="{FF2B5EF4-FFF2-40B4-BE49-F238E27FC236}">
                <a16:creationId xmlns:a16="http://schemas.microsoft.com/office/drawing/2014/main" xmlns="" id="{2A8C35D4-DFD6-4BDB-8FF9-3E76B9FD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4876800"/>
            <a:ext cx="102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Fusion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236559" name="AutoShape 1039">
            <a:extLst>
              <a:ext uri="{FF2B5EF4-FFF2-40B4-BE49-F238E27FC236}">
                <a16:creationId xmlns:a16="http://schemas.microsoft.com/office/drawing/2014/main" xmlns="" id="{812B3ACE-3DEC-444D-9C92-AA2575966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791200"/>
            <a:ext cx="881063" cy="304800"/>
          </a:xfrm>
          <a:prstGeom prst="leftArrow">
            <a:avLst>
              <a:gd name="adj1" fmla="val 50000"/>
              <a:gd name="adj2" fmla="val 72266"/>
            </a:avLst>
          </a:prstGeom>
          <a:solidFill>
            <a:srgbClr val="99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6560" name="Text Box 1040">
            <a:extLst>
              <a:ext uri="{FF2B5EF4-FFF2-40B4-BE49-F238E27FC236}">
                <a16:creationId xmlns:a16="http://schemas.microsoft.com/office/drawing/2014/main" xmlns="" id="{DDCDE38C-E8EA-4B1F-9D4D-7542D652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6096000"/>
            <a:ext cx="1077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>
                <a:latin typeface="Times New Roman" panose="02020603050405020304" pitchFamily="18" charset="0"/>
              </a:rPr>
              <a:t>Fission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6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build="p" autoUpdateAnimBg="0"/>
      <p:bldP spid="236554" grpId="0" build="p" autoUpdateAnimBg="0"/>
      <p:bldP spid="236556" grpId="0" build="p" autoUpdateAnimBg="0"/>
      <p:bldP spid="236559" grpId="0" animBg="1"/>
      <p:bldP spid="236560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>
            <a:extLst>
              <a:ext uri="{FF2B5EF4-FFF2-40B4-BE49-F238E27FC236}">
                <a16:creationId xmlns:a16="http://schemas.microsoft.com/office/drawing/2014/main" xmlns="" id="{E953A01E-0262-43AA-A5A8-B270F3759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/>
              <a:t>Outline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xmlns="" id="{3FB574E8-34A0-419A-9C66-95E9666D5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Transforming Cabbage into Turnip</a:t>
            </a:r>
          </a:p>
          <a:p>
            <a:pPr eaLnBrk="1" hangingPunct="1"/>
            <a:r>
              <a:rPr lang="en-US" altLang="en-US" dirty="0"/>
              <a:t>Genome Rearrangements</a:t>
            </a:r>
          </a:p>
          <a:p>
            <a:pPr eaLnBrk="1" hangingPunct="1"/>
            <a:r>
              <a:rPr lang="en-US" altLang="en-US" dirty="0"/>
              <a:t>Sorting by Reversals   </a:t>
            </a:r>
          </a:p>
          <a:p>
            <a:pPr eaLnBrk="1" hangingPunct="1"/>
            <a:r>
              <a:rPr lang="en-US" altLang="en-US" dirty="0"/>
              <a:t>Pancake Flipping Problem</a:t>
            </a:r>
          </a:p>
          <a:p>
            <a:pPr eaLnBrk="1" hangingPunct="1"/>
            <a:r>
              <a:rPr lang="en-US" altLang="en-US" dirty="0"/>
              <a:t>Greedy Algorithm for Sorting by Reversals</a:t>
            </a:r>
          </a:p>
          <a:p>
            <a:pPr eaLnBrk="1" hangingPunct="1"/>
            <a:r>
              <a:rPr lang="en-US" altLang="en-US" dirty="0"/>
              <a:t>Approximation Algorithms</a:t>
            </a:r>
          </a:p>
          <a:p>
            <a:pPr eaLnBrk="1" hangingPunct="1"/>
            <a:r>
              <a:rPr lang="en-US" altLang="en-US" dirty="0"/>
              <a:t>Breakpoints: a Different Face of Greed</a:t>
            </a:r>
          </a:p>
          <a:p>
            <a:pPr eaLnBrk="1" hangingPunct="1"/>
            <a:r>
              <a:rPr lang="en-US" altLang="en-US" dirty="0"/>
              <a:t>Breakpoint Graphs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0036572F-A44E-4FB5-B01E-56239D00B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Comparative Genomic Architectures: Mouse vs Human Genomes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1FF83A10-2CFC-475A-896B-87A678FA0F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Humans and mice have similar genomes, but their genes are ordered differently</a:t>
            </a:r>
          </a:p>
          <a:p>
            <a:pPr eaLnBrk="1" hangingPunct="1"/>
            <a:r>
              <a:rPr lang="en-US" altLang="en-US" sz="2900" dirty="0"/>
              <a:t>~245 rearrangements</a:t>
            </a:r>
          </a:p>
          <a:p>
            <a:pPr lvl="1" eaLnBrk="1" hangingPunct="1"/>
            <a:r>
              <a:rPr lang="en-US" altLang="en-US" sz="2900" dirty="0"/>
              <a:t>Reversals</a:t>
            </a:r>
          </a:p>
          <a:p>
            <a:pPr lvl="1" eaLnBrk="1" hangingPunct="1"/>
            <a:r>
              <a:rPr lang="en-US" altLang="en-US" sz="2900" dirty="0"/>
              <a:t>Fusions</a:t>
            </a:r>
          </a:p>
          <a:p>
            <a:pPr lvl="1" eaLnBrk="1" hangingPunct="1"/>
            <a:r>
              <a:rPr lang="en-US" altLang="en-US" sz="2900" dirty="0"/>
              <a:t>Fissions</a:t>
            </a:r>
          </a:p>
          <a:p>
            <a:pPr lvl="1" eaLnBrk="1" hangingPunct="1"/>
            <a:r>
              <a:rPr lang="en-US" altLang="en-US" sz="2900" dirty="0"/>
              <a:t>Translocations</a:t>
            </a:r>
          </a:p>
          <a:p>
            <a:pPr eaLnBrk="1" hangingPunct="1"/>
            <a:endParaRPr lang="en-US" altLang="en-US" sz="2900" dirty="0"/>
          </a:p>
        </p:txBody>
      </p:sp>
      <p:pic>
        <p:nvPicPr>
          <p:cNvPr id="28676" name="Picture 4" descr="humanmousegenome">
            <a:extLst>
              <a:ext uri="{FF2B5EF4-FFF2-40B4-BE49-F238E27FC236}">
                <a16:creationId xmlns:a16="http://schemas.microsoft.com/office/drawing/2014/main" xmlns="" id="{5EF4CC2E-1223-4B19-AC87-86CBA695688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9513" y="1600200"/>
            <a:ext cx="3355975" cy="45307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C0F0EB4-C3E9-4307-921C-4B7303FEF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Waardenburg</a:t>
            </a:r>
            <a:r>
              <a:rPr lang="en-US" altLang="en-US" sz="3200" dirty="0">
                <a:latin typeface="Arial" panose="020B0604020202020204" pitchFamily="34" charset="0"/>
              </a:rPr>
              <a:t>’</a:t>
            </a:r>
            <a:r>
              <a:rPr lang="en-US" altLang="en-US" sz="3200" dirty="0"/>
              <a:t>s Syndrome: Mouse Provides Insight into Human Genetic Disorder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975C8DBB-87CC-48D7-B97E-46B215702F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1960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Waardenburg’s syndrome is characterized by </a:t>
            </a:r>
            <a:r>
              <a:rPr lang="en-US" altLang="en-US" sz="2400" dirty="0">
                <a:sym typeface="Wingdings" panose="05000000000000000000" pitchFamily="2" charset="2"/>
              </a:rPr>
              <a:t>pigmentary dysphasia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Gene implicated in the disease was linked to human chromosome 2 but it was not clear where exactly it is located on chromosome 2 </a:t>
            </a:r>
          </a:p>
        </p:txBody>
      </p:sp>
      <p:pic>
        <p:nvPicPr>
          <p:cNvPr id="29700" name="Picture 5" descr="sw">
            <a:extLst>
              <a:ext uri="{FF2B5EF4-FFF2-40B4-BE49-F238E27FC236}">
                <a16:creationId xmlns:a16="http://schemas.microsoft.com/office/drawing/2014/main" xmlns="" id="{2608C336-6023-4895-9504-A9A5937ABF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886200"/>
            <a:ext cx="2819400" cy="178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xmlns="" id="{0CE5BC75-BDCC-4A43-9BE7-5186AB2D4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Waardenburg</a:t>
            </a:r>
            <a:r>
              <a:rPr lang="en-US" altLang="en-US" sz="3200" dirty="0">
                <a:latin typeface="Arial" panose="020B0604020202020204" pitchFamily="34" charset="0"/>
              </a:rPr>
              <a:t>’</a:t>
            </a:r>
            <a:r>
              <a:rPr lang="en-US" altLang="en-US" sz="3200" dirty="0"/>
              <a:t>s syndrome and splotch mice</a:t>
            </a:r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xmlns="" id="{21D36651-5C8B-4973-8B12-E31F115EF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A breed of mice (with splotch gene) had similar symptoms caused by the same type of gene as in humans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Scientists succeeded in identifying location of gene responsible for disorder in mice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Finding the gene in mice gives clues to where the same gene is located in humans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xmlns="" id="{B6DA92BE-C49A-4C7A-8BE0-A5ACF89F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Comparative Genomic Architecture of Human and Mouse Genomes</a:t>
            </a:r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xmlns="" id="{E1DC8BBD-BA2C-4FFF-A190-D55D3F8109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To locate where corresponding gene is in humans, we have to analyze the relative architecture of  human and mouse genomes</a:t>
            </a:r>
          </a:p>
        </p:txBody>
      </p:sp>
      <p:pic>
        <p:nvPicPr>
          <p:cNvPr id="31748" name="Picture 1029" descr="fig_HMall_b">
            <a:extLst>
              <a:ext uri="{FF2B5EF4-FFF2-40B4-BE49-F238E27FC236}">
                <a16:creationId xmlns:a16="http://schemas.microsoft.com/office/drawing/2014/main" xmlns="" id="{075588F8-F3AF-429B-AFC2-FDF64827809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600200"/>
            <a:ext cx="4800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7BF892EB-7AD2-47CC-B2C3-BB0A581418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Reversals: Example (unsigned)</a:t>
            </a:r>
            <a:endParaRPr lang="en-US" altLang="en-US" sz="26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2E462030-A047-46AE-908E-7AFC06E9D4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/>
            </a:r>
            <a:br>
              <a:rPr lang="en-US" altLang="en-US" sz="2600" dirty="0">
                <a:cs typeface="Times New Roman" panose="02020603050405020304" pitchFamily="18" charset="0"/>
              </a:rPr>
            </a:br>
            <a:r>
              <a:rPr lang="en-US" altLang="en-US" sz="2600" dirty="0">
                <a:cs typeface="Times New Roman" panose="02020603050405020304" pitchFamily="18" charset="0"/>
              </a:rPr>
              <a:t>          </a:t>
            </a:r>
            <a:r>
              <a:rPr lang="en-US" altLang="en-US" sz="2600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= 1 2 3 4 5 6 7 8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                                              	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Symbol" panose="05050102010706020507" pitchFamily="18" charset="2"/>
                <a:cs typeface="Times New Roman" panose="02020603050405020304" pitchFamily="18" charset="0"/>
              </a:rPr>
              <a:t>          r</a:t>
            </a:r>
            <a:r>
              <a:rPr lang="en-US" altLang="en-US" sz="26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(3,5)</a:t>
            </a: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1 2 </a:t>
            </a:r>
            <a:r>
              <a:rPr lang="en-US" altLang="en-US" sz="2600" dirty="0">
                <a:solidFill>
                  <a:srgbClr val="FF3300"/>
                </a:solidFill>
                <a:latin typeface="Lucida Sans Unicode" panose="020B0602030504020204" pitchFamily="34" charset="0"/>
                <a:cs typeface="Times New Roman" panose="02020603050405020304" pitchFamily="18" charset="0"/>
              </a:rPr>
              <a:t>5 4 3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6 7 8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Symbol" panose="05050102010706020507" pitchFamily="18" charset="2"/>
                <a:cs typeface="Times New Roman" panose="02020603050405020304" pitchFamily="18" charset="0"/>
              </a:rPr>
              <a:t>         </a:t>
            </a: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</a:t>
            </a:r>
            <a:endParaRPr lang="en-US" altLang="en-US" sz="37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700" dirty="0">
              <a:latin typeface="Lucida Sans Unicode" panose="020B0602030504020204" pitchFamily="34" charset="0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xmlns="" id="{16453420-3BCE-4798-98F7-0CC907423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xmlns="" id="{E0223A78-5CEC-4ECC-BF9D-69C82F221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438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B5F52040-6DE5-4D58-A574-5A32C58594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Reversals: Example (unsigned)</a:t>
            </a:r>
            <a:endParaRPr lang="en-US" altLang="en-US" sz="260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3C2F2C19-655A-4CFF-91A3-A450306B13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/>
            </a:r>
            <a:br>
              <a:rPr lang="en-US" altLang="en-US" sz="2600" dirty="0">
                <a:cs typeface="Times New Roman" panose="02020603050405020304" pitchFamily="18" charset="0"/>
              </a:rPr>
            </a:br>
            <a:r>
              <a:rPr lang="en-US" altLang="en-US" sz="2600" dirty="0">
                <a:cs typeface="Times New Roman" panose="02020603050405020304" pitchFamily="18" charset="0"/>
              </a:rPr>
              <a:t>          </a:t>
            </a:r>
            <a:r>
              <a:rPr lang="en-US" altLang="en-US" sz="2600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= 1 2 3 4 5 6 7 8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                                              	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Symbol" panose="05050102010706020507" pitchFamily="18" charset="2"/>
                <a:cs typeface="Times New Roman" panose="02020603050405020304" pitchFamily="18" charset="0"/>
              </a:rPr>
              <a:t>          r</a:t>
            </a:r>
            <a:r>
              <a:rPr lang="en-US" altLang="en-US" sz="26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(3,5)</a:t>
            </a: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1 2 5 4 3 6 7 8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i="1" dirty="0">
                <a:latin typeface="Symbol" panose="05050102010706020507" pitchFamily="18" charset="2"/>
                <a:cs typeface="Times New Roman" panose="02020603050405020304" pitchFamily="18" charset="0"/>
              </a:rPr>
              <a:t>         r</a:t>
            </a:r>
            <a:r>
              <a:rPr lang="en-US" altLang="en-US" sz="26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(5,6)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1 2 5 4 </a:t>
            </a:r>
            <a:r>
              <a:rPr lang="en-US" altLang="en-US" sz="2600" dirty="0">
                <a:solidFill>
                  <a:srgbClr val="FF3300"/>
                </a:solidFill>
                <a:latin typeface="Lucida Sans Unicode" panose="020B0602030504020204" pitchFamily="34" charset="0"/>
                <a:cs typeface="Times New Roman" panose="02020603050405020304" pitchFamily="18" charset="0"/>
              </a:rPr>
              <a:t>6 3</a:t>
            </a:r>
            <a:r>
              <a:rPr lang="en-US" altLang="en-US" sz="26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7 8</a:t>
            </a:r>
            <a:endParaRPr lang="en-US" altLang="en-US" sz="37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700" dirty="0">
              <a:latin typeface="Lucida Sans Unicode" panose="020B0602030504020204" pitchFamily="34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xmlns="" id="{31569FD8-90D1-45BF-8EEE-33DD3F655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13360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xmlns="" id="{9571F4D7-D5C5-4B04-81FB-1BD79D7779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438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xmlns="" id="{E35FBF95-31C1-4527-B2DA-3FDF4B349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xmlns="" id="{16B44D14-D47F-42B0-9E52-9A41DD1622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DF4EDCF0-DF90-4C15-99EC-4DF9D3900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Reversals and Gene Orders</a:t>
            </a:r>
            <a:endParaRPr lang="en-US" altLang="en-US" sz="2600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CECFBFDF-D2D0-4E24-AB16-5BD0B337A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Gene order is represented by a permutation </a:t>
            </a:r>
            <a:r>
              <a:rPr lang="en-US" altLang="en-US" b="1" i="1" dirty="0">
                <a:latin typeface="Symbol" panose="05050102010706020507" pitchFamily="18" charset="2"/>
              </a:rPr>
              <a:t>p: </a:t>
            </a:r>
            <a:endParaRPr lang="en-US" altLang="en-US" b="1" i="1" dirty="0"/>
          </a:p>
          <a:p>
            <a:pPr eaLnBrk="1" hangingPunct="1">
              <a:buFontTx/>
              <a:buNone/>
            </a:pPr>
            <a:r>
              <a:rPr lang="en-US" altLang="en-US" i="1" dirty="0">
                <a:latin typeface="Symbol" panose="05050102010706020507" pitchFamily="18" charset="2"/>
              </a:rPr>
              <a:t>	p   </a:t>
            </a:r>
            <a:r>
              <a:rPr lang="en-US" altLang="en-US" dirty="0">
                <a:latin typeface="Symbol" panose="05050102010706020507" pitchFamily="18" charset="2"/>
              </a:rPr>
              <a:t>=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------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i-1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i+1 ------</a:t>
            </a: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j-1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j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j+1 -----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n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b="1" i="1" dirty="0"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i="1" dirty="0">
                <a:latin typeface="Symbol" panose="05050102010706020507" pitchFamily="18" charset="2"/>
              </a:rPr>
              <a:t>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i="1" dirty="0">
                <a:latin typeface="Symbol" panose="05050102010706020507" pitchFamily="18" charset="2"/>
              </a:rPr>
              <a:t>	        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------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i-1</a:t>
            </a:r>
            <a:r>
              <a:rPr lang="en-US" altLang="en-US" b="1" baseline="-250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FF3300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j </a:t>
            </a:r>
            <a:r>
              <a:rPr lang="en-US" altLang="en-US" i="1" dirty="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FF3300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j-1 ------</a:t>
            </a:r>
            <a:r>
              <a:rPr lang="en-US" altLang="en-US" dirty="0">
                <a:solidFill>
                  <a:srgbClr val="FF3300"/>
                </a:solidFill>
                <a:latin typeface="Symbol" panose="05050102010706020507" pitchFamily="18" charset="2"/>
              </a:rPr>
              <a:t> </a:t>
            </a:r>
            <a:r>
              <a:rPr lang="en-US" altLang="en-US" i="1" dirty="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FF3300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solidFill>
                  <a:srgbClr val="FF3300"/>
                </a:solidFill>
                <a:latin typeface="Times New Roman" panose="02020603050405020304" pitchFamily="18" charset="0"/>
              </a:rPr>
              <a:t>i+1 </a:t>
            </a:r>
            <a:r>
              <a:rPr lang="en-US" altLang="en-US" i="1" dirty="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FF3300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 baseline="-25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j+1 -----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i="1" dirty="0" err="1">
                <a:latin typeface="Symbol" panose="05050102010706020507" pitchFamily="18" charset="2"/>
              </a:rPr>
              <a:t>p</a:t>
            </a:r>
            <a:r>
              <a:rPr lang="en-US" altLang="en-US" b="1" baseline="-25000" dirty="0" err="1">
                <a:latin typeface="Times New Roman" panose="02020603050405020304" pitchFamily="18" charset="0"/>
              </a:rPr>
              <a:t>n</a:t>
            </a:r>
            <a:endParaRPr lang="en-US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500" i="1" dirty="0">
              <a:latin typeface="Symbol" panose="05050102010706020507" pitchFamily="18" charset="2"/>
            </a:endParaRPr>
          </a:p>
          <a:p>
            <a:pPr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 dirty="0"/>
              <a:t>Reversal </a:t>
            </a:r>
            <a:r>
              <a:rPr lang="en-US" altLang="en-US" i="1" dirty="0">
                <a:latin typeface="Symbol" panose="05050102010706020507" pitchFamily="18" charset="2"/>
              </a:rPr>
              <a:t>r </a:t>
            </a:r>
            <a:r>
              <a:rPr lang="en-US" altLang="en-US" dirty="0"/>
              <a:t>( </a:t>
            </a:r>
            <a:r>
              <a:rPr lang="en-US" altLang="en-US" i="1" dirty="0" err="1"/>
              <a:t>i</a:t>
            </a:r>
            <a:r>
              <a:rPr lang="en-US" altLang="en-US" i="1" dirty="0"/>
              <a:t>, j</a:t>
            </a:r>
            <a:r>
              <a:rPr lang="en-US" altLang="en-US" dirty="0"/>
              <a:t> ) reverses (flips) the elements from </a:t>
            </a:r>
            <a:r>
              <a:rPr lang="en-US" altLang="en-US" i="1" dirty="0" err="1"/>
              <a:t>i</a:t>
            </a:r>
            <a:r>
              <a:rPr lang="en-US" altLang="en-US" dirty="0"/>
              <a:t> to </a:t>
            </a:r>
            <a:r>
              <a:rPr lang="en-US" altLang="en-US" i="1" dirty="0"/>
              <a:t>j</a:t>
            </a:r>
            <a:r>
              <a:rPr lang="en-US" altLang="en-US" dirty="0"/>
              <a:t> in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0066FF"/>
                </a:solidFill>
                <a:latin typeface="Symbol" panose="05050102010706020507" pitchFamily="18" charset="2"/>
              </a:rPr>
              <a:t>(</a:t>
            </a:r>
            <a:r>
              <a:rPr lang="en-US" altLang="en-US" dirty="0">
                <a:solidFill>
                  <a:srgbClr val="0066FF"/>
                </a:solidFill>
              </a:rPr>
              <a:t>unsigned version)</a:t>
            </a:r>
          </a:p>
        </p:txBody>
      </p:sp>
      <p:sp>
        <p:nvSpPr>
          <p:cNvPr id="34820" name="Line 10">
            <a:extLst>
              <a:ext uri="{FF2B5EF4-FFF2-40B4-BE49-F238E27FC236}">
                <a16:creationId xmlns:a16="http://schemas.microsoft.com/office/drawing/2014/main" xmlns="" id="{2582DB60-3B93-4D15-A095-6F347D761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048000"/>
            <a:ext cx="297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1" name="Line 11">
            <a:extLst>
              <a:ext uri="{FF2B5EF4-FFF2-40B4-BE49-F238E27FC236}">
                <a16:creationId xmlns:a16="http://schemas.microsoft.com/office/drawing/2014/main" xmlns="" id="{9DE4006D-B81D-43AA-9B40-B567B152A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00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2" name="Text Box 12">
            <a:extLst>
              <a:ext uri="{FF2B5EF4-FFF2-40B4-BE49-F238E27FC236}">
                <a16:creationId xmlns:a16="http://schemas.microsoft.com/office/drawing/2014/main" xmlns="" id="{CC6377F0-2A23-46EB-8A3F-003BCCAE8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87471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3" name="Text Box 13">
            <a:extLst>
              <a:ext uri="{FF2B5EF4-FFF2-40B4-BE49-F238E27FC236}">
                <a16:creationId xmlns:a16="http://schemas.microsoft.com/office/drawing/2014/main" xmlns="" id="{55364E09-B5FA-467E-AD1B-382B3F654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0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i="1">
                <a:latin typeface="Symbol" panose="05050102010706020507" pitchFamily="18" charset="2"/>
              </a:rPr>
              <a:t>r(i</a:t>
            </a:r>
            <a:r>
              <a:rPr lang="en-US" altLang="en-US" sz="3000" i="1">
                <a:latin typeface="Times New Roman" panose="02020603050405020304" pitchFamily="18" charset="0"/>
              </a:rPr>
              <a:t>,j)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A7583BA4-EC04-4045-839F-97AC8095B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Reversal Distance Problem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03144CED-2F54-49DD-93AC-5CE151859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 dirty="0"/>
              <a:t>Goal</a:t>
            </a:r>
            <a:r>
              <a:rPr lang="en-US" altLang="en-US" sz="2600" dirty="0"/>
              <a:t>: Given two permutations, find the shortest series of reversals that transforms one into the other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 dirty="0"/>
              <a:t>Input</a:t>
            </a:r>
            <a:r>
              <a:rPr lang="en-US" altLang="en-US" sz="2600" dirty="0"/>
              <a:t>: Permutations </a:t>
            </a:r>
            <a:r>
              <a:rPr lang="en-US" altLang="en-US" sz="2600" b="1" i="1" dirty="0">
                <a:latin typeface="Symbol" panose="05050102010706020507" pitchFamily="18" charset="2"/>
              </a:rPr>
              <a:t>p</a:t>
            </a:r>
            <a:r>
              <a:rPr lang="en-US" altLang="en-US" sz="2600" i="1" dirty="0"/>
              <a:t> </a:t>
            </a:r>
            <a:r>
              <a:rPr lang="en-US" altLang="en-US" sz="2600" dirty="0"/>
              <a:t>and </a:t>
            </a:r>
            <a:r>
              <a:rPr lang="en-US" altLang="en-US" sz="2600" b="1" i="1" dirty="0">
                <a:latin typeface="Symbol" panose="05050102010706020507" pitchFamily="18" charset="2"/>
              </a:rPr>
              <a:t>s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b="1" i="1" dirty="0">
              <a:latin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u="sng" dirty="0"/>
              <a:t>Output</a:t>
            </a:r>
            <a:r>
              <a:rPr lang="en-US" altLang="en-US" sz="2600" dirty="0"/>
              <a:t>: A series of reversals </a:t>
            </a:r>
            <a:r>
              <a:rPr lang="en-US" altLang="en-US" sz="2600" i="1" dirty="0">
                <a:latin typeface="Symbol" panose="05050102010706020507" pitchFamily="18" charset="2"/>
              </a:rPr>
              <a:t>r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,…</a:t>
            </a:r>
            <a:r>
              <a:rPr lang="en-US" altLang="en-US" sz="2600" i="1" dirty="0">
                <a:latin typeface="Symbol" panose="05050102010706020507" pitchFamily="18" charset="2"/>
              </a:rPr>
              <a:t>r</a:t>
            </a:r>
            <a:r>
              <a:rPr lang="en-US" altLang="en-US" sz="2600" i="1" baseline="-25000" dirty="0"/>
              <a:t>t</a:t>
            </a:r>
            <a:r>
              <a:rPr lang="en-US" altLang="en-US" sz="2600" baseline="-25000" dirty="0"/>
              <a:t> </a:t>
            </a:r>
            <a:r>
              <a:rPr lang="en-US" altLang="en-US" sz="2600" dirty="0"/>
              <a:t>transforming </a:t>
            </a:r>
            <a:r>
              <a:rPr lang="en-US" altLang="en-US" sz="2600" b="1" i="1" dirty="0">
                <a:latin typeface="Symbol" panose="05050102010706020507" pitchFamily="18" charset="2"/>
              </a:rPr>
              <a:t>p</a:t>
            </a:r>
            <a:r>
              <a:rPr lang="en-US" altLang="en-US" sz="2600" dirty="0"/>
              <a:t> into </a:t>
            </a:r>
            <a:r>
              <a:rPr lang="en-US" altLang="en-US" sz="2600" b="1" i="1" dirty="0">
                <a:latin typeface="Symbol" panose="05050102010706020507" pitchFamily="18" charset="2"/>
              </a:rPr>
              <a:t>s</a:t>
            </a:r>
            <a:r>
              <a:rPr lang="en-US" altLang="en-US" sz="2600" dirty="0">
                <a:latin typeface="Symbol" panose="05050102010706020507" pitchFamily="18" charset="2"/>
              </a:rPr>
              <a:t>,</a:t>
            </a:r>
            <a:r>
              <a:rPr lang="en-US" altLang="en-US" sz="2600" dirty="0"/>
              <a:t> such that </a:t>
            </a:r>
            <a:r>
              <a:rPr lang="en-US" altLang="en-US" sz="2600" i="1" dirty="0"/>
              <a:t>t</a:t>
            </a:r>
            <a:r>
              <a:rPr lang="en-US" altLang="en-US" sz="2600" dirty="0"/>
              <a:t> is minimum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b="1" i="1" dirty="0"/>
              <a:t>d</a:t>
            </a:r>
            <a:r>
              <a:rPr lang="en-US" altLang="en-US" sz="2600" dirty="0"/>
              <a:t>(</a:t>
            </a:r>
            <a:r>
              <a:rPr lang="en-US" altLang="en-US" sz="2600" i="1" dirty="0">
                <a:latin typeface="Symbol" panose="05050102010706020507" pitchFamily="18" charset="2"/>
              </a:rPr>
              <a:t>p</a:t>
            </a:r>
            <a:r>
              <a:rPr lang="en-US" altLang="en-US" sz="2600" dirty="0"/>
              <a:t>, </a:t>
            </a:r>
            <a:r>
              <a:rPr lang="en-US" altLang="en-US" sz="2600" dirty="0">
                <a:latin typeface="Symbol" panose="05050102010706020507" pitchFamily="18" charset="2"/>
              </a:rPr>
              <a:t>s</a:t>
            </a:r>
            <a:r>
              <a:rPr lang="en-US" altLang="en-US" sz="2600" dirty="0"/>
              <a:t>) - reversal distance between </a:t>
            </a:r>
            <a:r>
              <a:rPr lang="en-US" altLang="en-US" sz="2600" i="1" dirty="0">
                <a:latin typeface="Symbol" panose="05050102010706020507" pitchFamily="18" charset="2"/>
              </a:rPr>
              <a:t>p</a:t>
            </a:r>
            <a:r>
              <a:rPr lang="en-US" altLang="en-US" sz="2600" dirty="0"/>
              <a:t> and </a:t>
            </a:r>
            <a:r>
              <a:rPr lang="en-US" altLang="en-US" sz="2600" i="1" dirty="0">
                <a:latin typeface="Symbol" panose="05050102010706020507" pitchFamily="18" charset="2"/>
              </a:rPr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i="1" dirty="0"/>
              <a:t>d</a:t>
            </a:r>
            <a:r>
              <a:rPr lang="en-US" altLang="en-US" sz="2600" dirty="0"/>
              <a:t>(</a:t>
            </a:r>
            <a:r>
              <a:rPr lang="en-US" altLang="en-US" sz="2600" i="1" dirty="0">
                <a:latin typeface="Symbol" panose="05050102010706020507" pitchFamily="18" charset="2"/>
              </a:rPr>
              <a:t>p</a:t>
            </a:r>
            <a:r>
              <a:rPr lang="en-US" altLang="en-US" sz="2600" dirty="0"/>
              <a:t>, </a:t>
            </a:r>
            <a:r>
              <a:rPr lang="en-US" altLang="en-US" sz="2600" dirty="0">
                <a:latin typeface="Symbol" panose="05050102010706020507" pitchFamily="18" charset="2"/>
              </a:rPr>
              <a:t>s</a:t>
            </a:r>
            <a:r>
              <a:rPr lang="en-US" altLang="en-US" sz="2600" dirty="0"/>
              <a:t>) - smallest possible value of </a:t>
            </a:r>
            <a:r>
              <a:rPr lang="en-US" altLang="en-US" sz="2600" i="1" dirty="0"/>
              <a:t>t</a:t>
            </a:r>
            <a:r>
              <a:rPr lang="en-US" altLang="en-US" sz="2600" dirty="0"/>
              <a:t>, given </a:t>
            </a:r>
            <a:r>
              <a:rPr lang="en-US" altLang="en-US" sz="2600" i="1" dirty="0">
                <a:latin typeface="Symbol" panose="05050102010706020507" pitchFamily="18" charset="2"/>
              </a:rPr>
              <a:t>p</a:t>
            </a:r>
            <a:r>
              <a:rPr lang="en-US" altLang="en-US" sz="2600" dirty="0"/>
              <a:t> and </a:t>
            </a:r>
            <a:r>
              <a:rPr lang="en-US" altLang="en-US" sz="2600" dirty="0">
                <a:latin typeface="Symbol" panose="05050102010706020507" pitchFamily="18" charset="2"/>
              </a:rPr>
              <a:t>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0973DB0B-0D96-4D47-814D-10006DB1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42938"/>
          </a:xfrm>
        </p:spPr>
        <p:txBody>
          <a:bodyPr/>
          <a:lstStyle/>
          <a:p>
            <a:pPr eaLnBrk="1" hangingPunct="1"/>
            <a:r>
              <a:rPr lang="en-US" altLang="en-US" dirty="0"/>
              <a:t>Sorting by Reversals Problem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B1E04EE3-C6B4-4022-8AE4-08FEE41FA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i="1" dirty="0"/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Goal</a:t>
            </a:r>
            <a:r>
              <a:rPr lang="en-US" altLang="en-US" dirty="0"/>
              <a:t>: Given a permutation, find a shortest series of reversals that transforms it into the identity permutation (</a:t>
            </a:r>
            <a:r>
              <a:rPr lang="en-US" altLang="en-US" i="1" dirty="0"/>
              <a:t>1 2</a:t>
            </a:r>
            <a:r>
              <a:rPr lang="en-US" altLang="en-US" dirty="0"/>
              <a:t> … </a:t>
            </a:r>
            <a:r>
              <a:rPr lang="en-US" altLang="en-US" i="1" dirty="0"/>
              <a:t>n</a:t>
            </a:r>
            <a:r>
              <a:rPr lang="en-US" altLang="en-US" dirty="0"/>
              <a:t> )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Input</a:t>
            </a:r>
            <a:r>
              <a:rPr lang="en-US" altLang="en-US" dirty="0"/>
              <a:t>: Permutation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Output</a:t>
            </a:r>
            <a:r>
              <a:rPr lang="en-US" altLang="en-US" dirty="0"/>
              <a:t>: A series of reversals </a:t>
            </a: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,</a:t>
            </a:r>
            <a:r>
              <a:rPr lang="en-US" altLang="en-US" baseline="-25000" dirty="0"/>
              <a:t> </a:t>
            </a:r>
            <a:r>
              <a:rPr lang="en-US" altLang="en-US" dirty="0"/>
              <a:t>… </a:t>
            </a: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b="1" i="1" baseline="-25000" dirty="0"/>
              <a:t>t</a:t>
            </a:r>
            <a:r>
              <a:rPr lang="en-US" altLang="en-US" dirty="0"/>
              <a:t> transforming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into the identity permutation such that </a:t>
            </a:r>
            <a:r>
              <a:rPr lang="en-US" altLang="en-US" i="1" dirty="0"/>
              <a:t>t</a:t>
            </a:r>
            <a:r>
              <a:rPr lang="en-US" altLang="en-US" dirty="0"/>
              <a:t> is minimum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cs typeface="Times New Roman" panose="02020603050405020304" pitchFamily="18" charset="0"/>
              </a:rPr>
              <a:t>             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xmlns="" id="{759A3CA6-F640-47C4-B7E5-B8877CD14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Sorting by Reversals: Example</a:t>
            </a:r>
            <a:endParaRPr lang="en-US" altLang="en-US" sz="2600" dirty="0"/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xmlns="" id="{119280FF-26AA-45CD-AB17-329A84045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d</a:t>
            </a:r>
            <a:r>
              <a:rPr lang="en-US" altLang="en-US" dirty="0"/>
              <a:t>(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) - reversal distance of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</a:p>
          <a:p>
            <a:pPr eaLnBrk="1" hangingPunct="1"/>
            <a:endParaRPr lang="en-US" altLang="en-US" i="1" dirty="0">
              <a:latin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Example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                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</a:t>
            </a:r>
            <a:r>
              <a:rPr lang="en-US" altLang="en-US" dirty="0">
                <a:cs typeface="Times New Roman" panose="02020603050405020304" pitchFamily="18" charset="0"/>
              </a:rPr>
              <a:t>  =  </a:t>
            </a:r>
            <a:r>
              <a:rPr lang="en-US" altLang="en-US" u="sng" dirty="0">
                <a:cs typeface="Times New Roman" panose="02020603050405020304" pitchFamily="18" charset="0"/>
              </a:rPr>
              <a:t>3  4</a:t>
            </a:r>
            <a:r>
              <a:rPr lang="en-US" altLang="en-US" dirty="0">
                <a:cs typeface="Times New Roman" panose="02020603050405020304" pitchFamily="18" charset="0"/>
              </a:rPr>
              <a:t>  2  1  5  6  7  10  9  8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                    4  3  2  1 5   6  7  </a:t>
            </a:r>
            <a:r>
              <a:rPr lang="en-US" altLang="en-US" u="sng" dirty="0">
                <a:cs typeface="Times New Roman" panose="02020603050405020304" pitchFamily="18" charset="0"/>
              </a:rPr>
              <a:t>10  9  8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                    </a:t>
            </a:r>
            <a:r>
              <a:rPr lang="en-US" altLang="en-US" u="sng" dirty="0">
                <a:cs typeface="Times New Roman" panose="02020603050405020304" pitchFamily="18" charset="0"/>
              </a:rPr>
              <a:t>4  3  2  1</a:t>
            </a:r>
            <a:r>
              <a:rPr lang="en-US" altLang="en-US" dirty="0">
                <a:cs typeface="Times New Roman" panose="02020603050405020304" pitchFamily="18" charset="0"/>
              </a:rPr>
              <a:t>  5  6  7    8  9 10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                     1  2  3  4  5  6  7    8  9 10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So, </a:t>
            </a:r>
            <a:r>
              <a:rPr lang="en-US" altLang="en-US" i="1" dirty="0"/>
              <a:t>d</a:t>
            </a:r>
            <a:r>
              <a:rPr lang="en-US" altLang="en-US" dirty="0"/>
              <a:t>(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)</a:t>
            </a:r>
            <a:r>
              <a:rPr lang="en-US" altLang="en-US" dirty="0">
                <a:cs typeface="Times New Roman" panose="02020603050405020304" pitchFamily="18" charset="0"/>
              </a:rPr>
              <a:t> =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xmlns="" id="{FF405398-4E0B-45C4-BB23-EC6D49953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/>
              <a:t>Outline CHANGE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95339BA-8984-4B2F-820C-1925E0911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Genome Rearrangements – give picture of splotch mouse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492706B5-9FB1-4053-B1CF-FA43A8E13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Sorting by reversals: 5 steps</a:t>
            </a:r>
          </a:p>
        </p:txBody>
      </p:sp>
      <p:graphicFrame>
        <p:nvGraphicFramePr>
          <p:cNvPr id="38915" name="Object 3">
            <a:extLst>
              <a:ext uri="{FF2B5EF4-FFF2-40B4-BE49-F238E27FC236}">
                <a16:creationId xmlns:a16="http://schemas.microsoft.com/office/drawing/2014/main" xmlns="" id="{B00F6D63-6A1D-491B-B115-F8B328068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83088044"/>
              </p:ext>
            </p:extLst>
          </p:nvPr>
        </p:nvGraphicFramePr>
        <p:xfrm>
          <a:off x="1143000" y="1600200"/>
          <a:ext cx="6170613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Worksheet" r:id="rId4" imgW="4153101" imgH="2009764" progId="Excel.Sheet.8">
                  <p:embed/>
                </p:oleObj>
              </mc:Choice>
              <mc:Fallback>
                <p:oleObj name="Worksheet" r:id="rId4" imgW="4153101" imgH="200976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170613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Box 1">
            <a:extLst>
              <a:ext uri="{FF2B5EF4-FFF2-40B4-BE49-F238E27FC236}">
                <a16:creationId xmlns:a16="http://schemas.microsoft.com/office/drawing/2014/main" xmlns="" id="{282C4D7B-1BC8-463F-BAD7-C62C7BF9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81600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66FF"/>
                </a:solidFill>
              </a:rPr>
              <a:t>signed version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85283A38-F52A-4CB1-8D38-97322197B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Sorting by reversals: 4 steps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xmlns="" id="{AE183C9D-7F78-4808-A9C6-C40BCE216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281199127"/>
              </p:ext>
            </p:extLst>
          </p:nvPr>
        </p:nvGraphicFramePr>
        <p:xfrm>
          <a:off x="1143000" y="1598613"/>
          <a:ext cx="61706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Worksheet" r:id="rId4" imgW="4153101" imgH="1676309" progId="Excel.Sheet.8">
                  <p:embed/>
                </p:oleObj>
              </mc:Choice>
              <mc:Fallback>
                <p:oleObj name="Worksheet" r:id="rId4" imgW="4153101" imgH="167630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98613"/>
                        <a:ext cx="61706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>
            <a:extLst>
              <a:ext uri="{FF2B5EF4-FFF2-40B4-BE49-F238E27FC236}">
                <a16:creationId xmlns:a16="http://schemas.microsoft.com/office/drawing/2014/main" xmlns="" id="{F3E9A250-0C12-4D79-B909-803AB8312B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702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F813BE70-253B-4E2D-A964-E868003B1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Sorting by reversals: 4 steps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xmlns="" id="{B5DF59FD-4B82-42D7-93CE-7145B2CCE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37300961"/>
              </p:ext>
            </p:extLst>
          </p:nvPr>
        </p:nvGraphicFramePr>
        <p:xfrm>
          <a:off x="1143000" y="1598613"/>
          <a:ext cx="61706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Worksheet" r:id="rId4" imgW="4153101" imgH="1676309" progId="Excel.Sheet.8">
                  <p:embed/>
                </p:oleObj>
              </mc:Choice>
              <mc:Fallback>
                <p:oleObj name="Worksheet" r:id="rId4" imgW="4153101" imgH="167630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98613"/>
                        <a:ext cx="61706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>
            <a:extLst>
              <a:ext uri="{FF2B5EF4-FFF2-40B4-BE49-F238E27FC236}">
                <a16:creationId xmlns:a16="http://schemas.microsoft.com/office/drawing/2014/main" xmlns="" id="{EC7507EC-7DC8-4FA5-8705-0BC52D74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7026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ahoma" panose="020B0604030504040204" pitchFamily="34" charset="0"/>
              </a:rPr>
              <a:t>What is the reversal distance for this permutation? Can it be sorted in 3 steps?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88B3529C-3E37-401D-B0C4-F873A5E08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Pancake Flipping Problem</a:t>
            </a:r>
            <a:endParaRPr lang="en-US" altLang="en-US" sz="2600" dirty="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5623F64-4694-46EC-BDDC-3D22F437DD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chef is sloppy: he prepares an unordered stack of pancakes of different sizes</a:t>
            </a:r>
          </a:p>
          <a:p>
            <a:pPr eaLnBrk="1" hangingPunct="1"/>
            <a:r>
              <a:rPr lang="en-US" altLang="en-US" sz="2400" dirty="0"/>
              <a:t>The waiter wants to rearrange them (so that the smallest winds up on top, and so on, down to the largest at the bottom)</a:t>
            </a:r>
          </a:p>
          <a:p>
            <a:pPr eaLnBrk="1" hangingPunct="1"/>
            <a:r>
              <a:rPr lang="en-US" altLang="en-US" sz="2400" dirty="0"/>
              <a:t>He does it by flipping over several from the top, repeating this as many times as necessary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xmlns="" id="{C98E8844-B70E-425E-995E-BEA940610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25000" r="18608" b="32500"/>
          <a:stretch>
            <a:fillRect/>
          </a:stretch>
        </p:blipFill>
        <p:spPr>
          <a:xfrm>
            <a:off x="5029200" y="1905000"/>
            <a:ext cx="3581400" cy="283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6">
            <a:extLst>
              <a:ext uri="{FF2B5EF4-FFF2-40B4-BE49-F238E27FC236}">
                <a16:creationId xmlns:a16="http://schemas.microsoft.com/office/drawing/2014/main" xmlns="" id="{94F7373D-263D-4246-B6F5-BBFEC1AF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Christos Papadimitrou and Bill Gates flip pancakes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F3149AC5-0362-411D-9EA7-0381C51CC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Pancake Flipping Problem: Formulation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50EAFF39-1C28-4D3C-B91A-36BB4AC68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54138"/>
            <a:ext cx="8229600" cy="4149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u="sng" dirty="0"/>
              <a:t>Goal</a:t>
            </a:r>
            <a:r>
              <a:rPr lang="en-US" altLang="en-US" dirty="0"/>
              <a:t>: Given a stack of </a:t>
            </a:r>
            <a:r>
              <a:rPr lang="en-US" altLang="en-US" i="1" dirty="0"/>
              <a:t>n</a:t>
            </a:r>
            <a:r>
              <a:rPr lang="en-US" altLang="en-US" dirty="0"/>
              <a:t> pancakes, what is the minimum number of flips to rearrange them into the perfect stack?</a:t>
            </a:r>
          </a:p>
          <a:p>
            <a:pPr eaLnBrk="1" hangingPunct="1"/>
            <a:r>
              <a:rPr lang="en-US" altLang="en-US" u="sng" dirty="0"/>
              <a:t>Input</a:t>
            </a:r>
            <a:r>
              <a:rPr lang="en-US" altLang="en-US" dirty="0"/>
              <a:t>: Permutation </a:t>
            </a:r>
            <a:r>
              <a:rPr lang="en-US" altLang="en-US" sz="3400" i="1" dirty="0">
                <a:latin typeface="Symbol" panose="05050102010706020507" pitchFamily="18" charset="2"/>
              </a:rPr>
              <a:t>p</a:t>
            </a:r>
            <a:endParaRPr lang="en-US" altLang="en-US" dirty="0"/>
          </a:p>
          <a:p>
            <a:pPr eaLnBrk="1" hangingPunct="1"/>
            <a:r>
              <a:rPr lang="en-US" altLang="en-US" u="sng" dirty="0"/>
              <a:t>Output</a:t>
            </a:r>
            <a:r>
              <a:rPr lang="en-US" altLang="en-US" dirty="0"/>
              <a:t>: A series of prefix reversals </a:t>
            </a: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i="1" baseline="-25000" dirty="0"/>
              <a:t>1</a:t>
            </a:r>
            <a:r>
              <a:rPr lang="en-US" altLang="en-US" dirty="0"/>
              <a:t>,</a:t>
            </a:r>
            <a:r>
              <a:rPr lang="en-US" altLang="en-US" baseline="-25000" dirty="0"/>
              <a:t> </a:t>
            </a:r>
            <a:r>
              <a:rPr lang="en-US" altLang="en-US" dirty="0"/>
              <a:t>… </a:t>
            </a: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b="1" i="1" baseline="-25000" dirty="0"/>
              <a:t>t</a:t>
            </a:r>
            <a:r>
              <a:rPr lang="en-US" altLang="en-US" i="1" dirty="0"/>
              <a:t> </a:t>
            </a:r>
            <a:r>
              <a:rPr lang="en-US" altLang="en-US" dirty="0"/>
              <a:t>transforming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into the identity permutation such that </a:t>
            </a:r>
            <a:r>
              <a:rPr lang="en-US" altLang="en-US" i="1" dirty="0"/>
              <a:t>t</a:t>
            </a:r>
            <a:r>
              <a:rPr lang="en-US" altLang="en-US" dirty="0"/>
              <a:t> is the minimum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8DA5A155-1AD2-41E7-8F93-1F7A947A6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884238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Pancake Flipping Problem: Greedy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66F65A9C-8941-47BA-85AA-916ACD97A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Question: How many flips are necessary for any permutation of size </a:t>
            </a:r>
            <a:r>
              <a:rPr lang="en-US" altLang="en-US" i="1" dirty="0"/>
              <a:t>n</a:t>
            </a:r>
            <a:r>
              <a:rPr lang="en-US" altLang="en-US" dirty="0"/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Greedy approach: 2 prefix reversals at most to place a pancake at correct position. Thus, </a:t>
            </a:r>
            <a:r>
              <a:rPr lang="en-US" altLang="en-US" b="1" i="1" dirty="0"/>
              <a:t>2n–2</a:t>
            </a:r>
            <a:r>
              <a:rPr lang="en-US" altLang="en-US" dirty="0"/>
              <a:t> steps suffice.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Bill Gates and Christos Papadimitriou showed in the mid1970s that this problem can be solved by at most </a:t>
            </a:r>
            <a:r>
              <a:rPr lang="en-US" altLang="en-US" b="1" i="1" dirty="0"/>
              <a:t>5/3 (n+1) </a:t>
            </a:r>
            <a:r>
              <a:rPr lang="en-US" altLang="en-US" i="1" dirty="0"/>
              <a:t>prefix reversals.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6FF"/>
                </a:solidFill>
              </a:rPr>
              <a:t>W.H. Gates and C.H. Papadimitriou. Bounds for sorting by prefix reversal. </a:t>
            </a:r>
            <a:r>
              <a:rPr lang="en-US" altLang="en-US" i="1" dirty="0">
                <a:solidFill>
                  <a:srgbClr val="0066FF"/>
                </a:solidFill>
              </a:rPr>
              <a:t>Discrete Math.</a:t>
            </a:r>
            <a:r>
              <a:rPr lang="en-US" altLang="en-US" dirty="0">
                <a:solidFill>
                  <a:srgbClr val="0066FF"/>
                </a:solidFill>
              </a:rPr>
              <a:t> 27 (1979), 47--57. (received Jan. 1978)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n example of the text is in the figure.">
            <a:extLst>
              <a:ext uri="{FF2B5EF4-FFF2-40B4-BE49-F238E27FC236}">
                <a16:creationId xmlns:a16="http://schemas.microsoft.com/office/drawing/2014/main" xmlns="" id="{4D75ADDF-8714-49E9-9D23-6FFC47D4D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99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06404-1F4B-4711-B4DB-796F12AC89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-838200"/>
            <a:ext cx="8229600" cy="884238"/>
          </a:xfrm>
        </p:spPr>
        <p:txBody>
          <a:bodyPr/>
          <a:lstStyle/>
          <a:p>
            <a:r>
              <a:rPr lang="en-US" sz="3500" dirty="0"/>
              <a:t>Bounds for Sorting By Prefix Reversal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3D7811DE-C0C2-4C90-B195-FA926F4B5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11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Sorting By Reversals: A Greedy Algorithm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7FF71C75-D2A1-4F79-B971-80533BC4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 sorting permutation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3300"/>
                </a:solidFill>
              </a:rPr>
              <a:t>1 2 3</a:t>
            </a:r>
            <a:r>
              <a:rPr lang="en-US" altLang="en-US" dirty="0"/>
              <a:t> 6 4 5, the first three elements are already in order so it does not make any sense to break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length of the already sorted prefix of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is denoted </a:t>
            </a:r>
            <a:r>
              <a:rPr lang="en-US" altLang="en-US" i="1" dirty="0"/>
              <a:t>prefix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 </a:t>
            </a:r>
            <a:r>
              <a:rPr lang="en-US" altLang="en-US" sz="3000" i="1" dirty="0"/>
              <a:t>prefix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= 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This results in an idea for a greedy algorithm: increase </a:t>
            </a:r>
            <a:r>
              <a:rPr lang="en-US" altLang="en-US" i="1" dirty="0"/>
              <a:t>prefix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at every step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xmlns="" id="{B5E5BA7D-F70F-4D16-814B-DEB06361FD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Doing so, </a:t>
            </a:r>
            <a:r>
              <a:rPr lang="en-US" altLang="en-US" b="1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can be sorted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Arial Unicode MS" pitchFamily="34" charset="-122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Lucida Sans Unicode" panose="020B0602030504020204" pitchFamily="34" charset="0"/>
              </a:rPr>
              <a:t>				1 2 3</a:t>
            </a:r>
            <a:r>
              <a:rPr lang="en-US" altLang="en-US" dirty="0">
                <a:latin typeface="Lucida Sans Unicode" panose="020B0602030504020204" pitchFamily="34" charset="0"/>
              </a:rPr>
              <a:t> </a:t>
            </a:r>
            <a:r>
              <a:rPr lang="en-US" altLang="en-US" u="sng" dirty="0">
                <a:latin typeface="Lucida Sans Unicode" panose="020B0602030504020204" pitchFamily="34" charset="0"/>
              </a:rPr>
              <a:t>6 4</a:t>
            </a:r>
            <a:r>
              <a:rPr lang="en-US" altLang="en-US" dirty="0">
                <a:latin typeface="Lucida Sans Unicode" panose="020B0602030504020204" pitchFamily="34" charset="0"/>
              </a:rPr>
              <a:t> 5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Lucida Sans Unicode" panose="020B0602030504020204" pitchFamily="34" charset="0"/>
                <a:sym typeface="Wingdings" panose="05000000000000000000" pitchFamily="2" charset="2"/>
              </a:rPr>
              <a:t>                       </a:t>
            </a:r>
            <a:r>
              <a:rPr lang="en-US" altLang="en-US" dirty="0">
                <a:solidFill>
                  <a:srgbClr val="FF3300"/>
                </a:solidFill>
                <a:latin typeface="Lucida Sans Unicode" panose="020B0602030504020204" pitchFamily="34" charset="0"/>
              </a:rPr>
              <a:t>1 2 3 4</a:t>
            </a:r>
            <a:r>
              <a:rPr lang="en-US" altLang="en-US" dirty="0">
                <a:latin typeface="Lucida Sans Unicode" panose="020B0602030504020204" pitchFamily="34" charset="0"/>
              </a:rPr>
              <a:t> </a:t>
            </a:r>
            <a:r>
              <a:rPr lang="en-US" altLang="en-US" u="sng" dirty="0">
                <a:latin typeface="Lucida Sans Unicode" panose="020B0602030504020204" pitchFamily="34" charset="0"/>
              </a:rPr>
              <a:t>6 5</a:t>
            </a:r>
            <a:endParaRPr lang="en-US" altLang="en-US" u="sng" dirty="0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Lucida Sans Unicode" panose="020B0602030504020204" pitchFamily="34" charset="0"/>
                <a:sym typeface="Wingdings" panose="05000000000000000000" pitchFamily="2" charset="2"/>
              </a:rPr>
              <a:t>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Lucida Sans Unicode" panose="020B0602030504020204" pitchFamily="34" charset="0"/>
                <a:sym typeface="Wingdings" panose="05000000000000000000" pitchFamily="2" charset="2"/>
              </a:rPr>
              <a:t>                       </a:t>
            </a:r>
            <a:r>
              <a:rPr lang="en-US" altLang="en-US" dirty="0">
                <a:solidFill>
                  <a:srgbClr val="FF3300"/>
                </a:solidFill>
                <a:latin typeface="Lucida Sans Unicode" panose="020B0602030504020204" pitchFamily="34" charset="0"/>
                <a:sym typeface="Wingdings" panose="05000000000000000000" pitchFamily="2" charset="2"/>
              </a:rPr>
              <a:t>1 2 3 4 5 6</a:t>
            </a:r>
            <a:endParaRPr lang="en-US" altLang="en-US" dirty="0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ym typeface="Wingdings" panose="05000000000000000000" pitchFamily="2" charset="2"/>
              </a:rPr>
              <a:t>Number of steps to sort permutation of length </a:t>
            </a:r>
            <a:r>
              <a:rPr lang="en-US" altLang="en-US" i="1" dirty="0">
                <a:sym typeface="Wingdings" panose="05000000000000000000" pitchFamily="2" charset="2"/>
              </a:rPr>
              <a:t>n </a:t>
            </a:r>
            <a:r>
              <a:rPr lang="en-US" altLang="en-US" dirty="0">
                <a:sym typeface="Wingdings" panose="05000000000000000000" pitchFamily="2" charset="2"/>
              </a:rPr>
              <a:t>is at most </a:t>
            </a:r>
            <a:r>
              <a:rPr lang="en-US" altLang="en-US" i="1" dirty="0">
                <a:sym typeface="Wingdings" panose="05000000000000000000" pitchFamily="2" charset="2"/>
              </a:rPr>
              <a:t>(n – 1)</a:t>
            </a:r>
            <a:endParaRPr lang="en-US" altLang="en-US" dirty="0"/>
          </a:p>
        </p:txBody>
      </p:sp>
      <p:sp>
        <p:nvSpPr>
          <p:cNvPr id="50179" name="Line 4">
            <a:extLst>
              <a:ext uri="{FF2B5EF4-FFF2-40B4-BE49-F238E27FC236}">
                <a16:creationId xmlns:a16="http://schemas.microsoft.com/office/drawing/2014/main" xmlns="" id="{0B4B24E1-1BC4-4013-A035-4DDFA1DEF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xmlns="" id="{5308F86E-0F1D-4A4F-BBD6-D6ACD2C83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69A22-A09F-49FE-9841-4E2F3B0D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48481"/>
            <a:ext cx="8229600" cy="884238"/>
          </a:xfrm>
        </p:spPr>
        <p:txBody>
          <a:bodyPr/>
          <a:lstStyle/>
          <a:p>
            <a:pPr rtl="0" eaLnBrk="1" fontAlgn="base" hangingPunct="1"/>
            <a:r>
              <a:rPr lang="en-US" sz="42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Greedy Algorithm: An Example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145443A-1A20-4EC4-8E70-3BE94652E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Greedy Algorithm: Pseudocode</a:t>
            </a:r>
            <a:endParaRPr lang="en-US" altLang="en-US" sz="260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B3FA0BB4-21C5-4797-BFC1-A195F1721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u="sng" dirty="0" err="1">
                <a:latin typeface="Lucida Sans Unicode" panose="020B0602030504020204" pitchFamily="34" charset="0"/>
              </a:rPr>
              <a:t>SimpleReversalSort</a:t>
            </a:r>
            <a:r>
              <a:rPr lang="en-US" altLang="en-US" sz="24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2400" i="1" u="sng" dirty="0">
                <a:latin typeface="Symbol" panose="05050102010706020507" pitchFamily="18" charset="2"/>
              </a:rPr>
              <a:t>p</a:t>
            </a:r>
            <a:r>
              <a:rPr lang="en-US" altLang="en-US" sz="2400" u="sng" dirty="0">
                <a:latin typeface="Lucida Sans Unicode" panose="020B0602030504020204" pitchFamily="34" charset="0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</a:rPr>
              <a:t>1 </a:t>
            </a:r>
            <a:r>
              <a:rPr lang="en-US" altLang="en-US" sz="2400" b="1" dirty="0">
                <a:latin typeface="Lucida Sans Unicode" panose="020B0602030504020204" pitchFamily="34" charset="0"/>
              </a:rPr>
              <a:t>for</a:t>
            </a:r>
            <a:r>
              <a:rPr lang="en-US" altLang="en-US" sz="2400" dirty="0">
                <a:latin typeface="Lucida Sans Unicode" panose="020B0602030504020204" pitchFamily="34" charset="0"/>
              </a:rPr>
              <a:t>  </a:t>
            </a:r>
            <a:r>
              <a:rPr lang="en-US" altLang="en-US" sz="2400" i="1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400" dirty="0">
                <a:latin typeface="Lucida Sans Unicode" panose="020B0602030504020204" pitchFamily="34" charset="0"/>
              </a:rPr>
              <a:t>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4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1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to </a:t>
            </a:r>
            <a:r>
              <a:rPr lang="en-US" altLang="en-US" sz="24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n – 1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</a:rPr>
              <a:t>2 </a:t>
            </a:r>
            <a:r>
              <a:rPr lang="en-US" altLang="en-US" sz="2400" i="1" dirty="0">
                <a:latin typeface="Lucida Sans Unicode" panose="020B0602030504020204" pitchFamily="34" charset="0"/>
              </a:rPr>
              <a:t>   j</a:t>
            </a:r>
            <a:r>
              <a:rPr lang="en-US" altLang="en-US" sz="2400" dirty="0">
                <a:latin typeface="Lucida Sans Unicode" panose="020B0602030504020204" pitchFamily="34" charset="0"/>
              </a:rPr>
              <a:t>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 position of element </a:t>
            </a:r>
            <a:r>
              <a:rPr lang="en-US" altLang="en-US" sz="2400" i="1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in </a:t>
            </a:r>
            <a:r>
              <a:rPr lang="en-US" altLang="en-US" sz="2400" i="1" dirty="0">
                <a:latin typeface="Symbol" panose="05050102010706020507" pitchFamily="18" charset="2"/>
              </a:rPr>
              <a:t>p </a:t>
            </a:r>
            <a:r>
              <a:rPr lang="en-US" altLang="en-US" sz="24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i.e.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400" i="1" dirty="0" err="1">
                <a:latin typeface="Symbol" panose="05050102010706020507" pitchFamily="18" charset="2"/>
              </a:rPr>
              <a:t>p</a:t>
            </a:r>
            <a:r>
              <a:rPr lang="en-US" altLang="en-US" sz="2400" i="1" baseline="-25000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j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= </a:t>
            </a:r>
            <a:r>
              <a:rPr lang="en-US" altLang="en-US" sz="2400" i="1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4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</a:rPr>
              <a:t>3    </a:t>
            </a:r>
            <a:r>
              <a:rPr lang="en-US" altLang="en-US" sz="24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if</a:t>
            </a:r>
            <a:r>
              <a:rPr lang="en-US" altLang="en-US" sz="24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j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≠</a:t>
            </a:r>
            <a:r>
              <a:rPr lang="en-US" altLang="en-US" sz="2400" i="1" dirty="0" err="1">
                <a:latin typeface="Lucida Sans Unicode" panose="020B0602030504020204" pitchFamily="34" charset="0"/>
                <a:cs typeface="Times New Roman" panose="02020603050405020304" pitchFamily="18" charset="0"/>
              </a:rPr>
              <a:t>i</a:t>
            </a:r>
            <a:endParaRPr lang="en-US" altLang="en-US" sz="2400" i="1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</a:rPr>
              <a:t>4       </a:t>
            </a:r>
            <a:r>
              <a:rPr lang="en-US" altLang="en-US" sz="2400" i="1" dirty="0"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latin typeface="Lucida Sans Unicode" panose="020B0602030504020204" pitchFamily="34" charset="0"/>
              </a:rPr>
              <a:t> 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400" i="1" dirty="0"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* </a:t>
            </a:r>
            <a:r>
              <a:rPr lang="en-US" altLang="en-US" sz="2400" i="1" dirty="0">
                <a:latin typeface="Symbol" panose="05050102010706020507" pitchFamily="18" charset="2"/>
              </a:rPr>
              <a:t>r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400" i="1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24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, j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5       </a:t>
            </a:r>
            <a:r>
              <a:rPr lang="en-US" altLang="en-US" sz="2400" b="1" dirty="0">
                <a:latin typeface="Lucida Sans Unicode" panose="020B0602030504020204" pitchFamily="34" charset="0"/>
                <a:sym typeface="Wingdings" panose="05000000000000000000" pitchFamily="2" charset="2"/>
              </a:rPr>
              <a:t>output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>
                <a:latin typeface="Symbol" panose="05050102010706020507" pitchFamily="18" charset="2"/>
              </a:rPr>
              <a:t>p</a:t>
            </a:r>
            <a:endParaRPr lang="en-US" altLang="en-US" sz="2400" dirty="0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6    </a:t>
            </a:r>
            <a:r>
              <a:rPr lang="en-US" altLang="en-US" sz="2400" b="1" dirty="0">
                <a:latin typeface="Lucida Sans Unicode" panose="020B0602030504020204" pitchFamily="34" charset="0"/>
                <a:sym typeface="Wingdings" panose="05000000000000000000" pitchFamily="2" charset="2"/>
              </a:rPr>
              <a:t>if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 is the identity permutation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>
                <a:latin typeface="Lucida Sans Unicode" panose="020B0602030504020204" pitchFamily="34" charset="0"/>
                <a:sym typeface="Wingdings" panose="05000000000000000000" pitchFamily="2" charset="2"/>
              </a:rPr>
              <a:t>7      </a:t>
            </a:r>
            <a:r>
              <a:rPr lang="en-US" altLang="en-US" sz="2400" b="1" dirty="0">
                <a:latin typeface="Lucida Sans Unicode" panose="020B0602030504020204" pitchFamily="34" charset="0"/>
                <a:sym typeface="Wingdings" panose="05000000000000000000" pitchFamily="2" charset="2"/>
              </a:rPr>
              <a:t>return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401EB56-9BB2-4B06-A71A-8DA802C2C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6106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Turnip vs Cabbage: Look and Taste Different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DC7A6736-06C6-452A-8F5B-BC98F0159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911725"/>
          </a:xfrm>
        </p:spPr>
        <p:txBody>
          <a:bodyPr/>
          <a:lstStyle/>
          <a:p>
            <a:pPr eaLnBrk="1" hangingPunct="1"/>
            <a:r>
              <a:rPr lang="en-US" altLang="en-US"/>
              <a:t>Although cabbages and turnips share a recent common ancestor (9-15 million years ago), they look and taste different</a:t>
            </a:r>
          </a:p>
        </p:txBody>
      </p:sp>
      <p:sp>
        <p:nvSpPr>
          <p:cNvPr id="7172" name="Rectangle 4" descr="An example of the text is in the figure.">
            <a:extLst>
              <a:ext uri="{FF2B5EF4-FFF2-40B4-BE49-F238E27FC236}">
                <a16:creationId xmlns:a16="http://schemas.microsoft.com/office/drawing/2014/main" xmlns="" id="{3D0DB78D-4F44-40F7-B902-7DDFF5048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60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F77DD66D-455B-4365-B486-2F868D0FC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606675"/>
            <a:ext cx="822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174" name="Picture 6" descr="An example of the text of figure.&#10;">
            <a:extLst>
              <a:ext uri="{FF2B5EF4-FFF2-40B4-BE49-F238E27FC236}">
                <a16:creationId xmlns:a16="http://schemas.microsoft.com/office/drawing/2014/main" xmlns="" id="{A6D8383A-39B6-4EDA-82F3-688286D0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733800"/>
            <a:ext cx="2743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1E08055F-5EF1-40A3-831A-945686432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60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xmlns="" id="{2B0039AA-96CD-4DB7-8D39-36E2685C4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22357BC4-094C-4682-AD8A-ECBFA3201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32038"/>
            <a:ext cx="822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178" name="Picture 10" descr="An example of the text of figure.&#10;">
            <a:extLst>
              <a:ext uri="{FF2B5EF4-FFF2-40B4-BE49-F238E27FC236}">
                <a16:creationId xmlns:a16="http://schemas.microsoft.com/office/drawing/2014/main" xmlns="" id="{608690D8-92DB-452F-8CEB-B138415A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598863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1">
            <a:extLst>
              <a:ext uri="{FF2B5EF4-FFF2-40B4-BE49-F238E27FC236}">
                <a16:creationId xmlns:a16="http://schemas.microsoft.com/office/drawing/2014/main" xmlns="" id="{2F130579-E9F5-4A0F-8C57-E05900A27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33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7180" name="Picture 13" descr="An example of the text of figure.&#10;">
            <a:extLst>
              <a:ext uri="{FF2B5EF4-FFF2-40B4-BE49-F238E27FC236}">
                <a16:creationId xmlns:a16="http://schemas.microsoft.com/office/drawing/2014/main" xmlns="" id="{9248C951-3049-494F-9BA1-0B1BE935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747963"/>
            <a:ext cx="27225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476C51FE-2B71-4032-98C7-8E911BCE3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Analyzing </a:t>
            </a:r>
            <a:r>
              <a:rPr lang="en-US" altLang="en-US" sz="4000" dirty="0" err="1"/>
              <a:t>SimpleReversalSort</a:t>
            </a:r>
            <a:endParaRPr lang="en-US" altLang="en-US" sz="4000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B4C82672-D3FA-47B5-BAAC-B2E35A09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SimpleReversalSort</a:t>
            </a:r>
            <a:r>
              <a:rPr lang="en-US" altLang="en-US" dirty="0"/>
              <a:t> does not guarantee the smallest number of reversals and takes </a:t>
            </a:r>
            <a:r>
              <a:rPr lang="en-US" altLang="en-US" dirty="0">
                <a:solidFill>
                  <a:srgbClr val="FF3300"/>
                </a:solidFill>
              </a:rPr>
              <a:t>five</a:t>
            </a:r>
            <a:r>
              <a:rPr lang="en-US" altLang="en-US" dirty="0"/>
              <a:t> steps on 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= 6 1 2 3 4 5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latin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Lucida Sans Unicode" panose="020B0602030504020204" pitchFamily="34" charset="0"/>
              </a:rPr>
              <a:t>Step 1: 1 </a:t>
            </a:r>
            <a:r>
              <a:rPr lang="en-US" altLang="en-US" sz="28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6 2</a:t>
            </a:r>
            <a:r>
              <a:rPr lang="en-US" altLang="en-US" sz="2800" dirty="0">
                <a:latin typeface="Lucida Sans Unicode" panose="020B0602030504020204" pitchFamily="34" charset="0"/>
              </a:rPr>
              <a:t> 3 4 5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Lucida Sans Unicode" panose="020B0602030504020204" pitchFamily="34" charset="0"/>
              </a:rPr>
              <a:t>Step 2: 1 2 </a:t>
            </a:r>
            <a:r>
              <a:rPr lang="en-US" altLang="en-US" sz="28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6 3</a:t>
            </a:r>
            <a:r>
              <a:rPr lang="en-US" altLang="en-US" sz="2800" dirty="0">
                <a:latin typeface="Lucida Sans Unicode" panose="020B0602030504020204" pitchFamily="34" charset="0"/>
              </a:rPr>
              <a:t> 4 5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Lucida Sans Unicode" panose="020B0602030504020204" pitchFamily="34" charset="0"/>
              </a:rPr>
              <a:t>Step 3: 1 2 3 </a:t>
            </a:r>
            <a:r>
              <a:rPr lang="en-US" altLang="en-US" sz="28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6 4</a:t>
            </a:r>
            <a:r>
              <a:rPr lang="en-US" altLang="en-US" sz="2800" dirty="0">
                <a:latin typeface="Lucida Sans Unicode" panose="020B0602030504020204" pitchFamily="34" charset="0"/>
              </a:rPr>
              <a:t>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Lucida Sans Unicode" panose="020B0602030504020204" pitchFamily="34" charset="0"/>
              </a:rPr>
              <a:t>Step 4: 1 2 3 4 </a:t>
            </a:r>
            <a:r>
              <a:rPr lang="en-US" altLang="en-US" sz="28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latin typeface="Lucida Sans Unicode" panose="020B0602030504020204" pitchFamily="34" charset="0"/>
              </a:rPr>
              <a:t>Step 5: 1 2 3 4 5 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xmlns="" id="{FAAE2EB8-6FFE-49B0-9031-242FB94A81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But it can be sorted in two steps:</a:t>
            </a:r>
          </a:p>
          <a:p>
            <a:pPr lvl="1" eaLnBrk="1" hangingPunct="1">
              <a:buFontTx/>
              <a:buNone/>
            </a:pPr>
            <a:r>
              <a:rPr lang="en-US" altLang="en-US" sz="3000" i="1" dirty="0">
                <a:latin typeface="Symbol" panose="05050102010706020507" pitchFamily="18" charset="2"/>
              </a:rPr>
              <a:t>		  p</a:t>
            </a:r>
            <a:r>
              <a:rPr lang="en-US" altLang="en-US" sz="3000" dirty="0"/>
              <a:t>    =  </a:t>
            </a:r>
            <a:r>
              <a:rPr lang="en-US" altLang="en-US" sz="3000" dirty="0">
                <a:solidFill>
                  <a:srgbClr val="0066FF"/>
                </a:solidFill>
                <a:latin typeface="Lucida Sans Unicode" panose="020B0602030504020204" pitchFamily="34" charset="0"/>
              </a:rPr>
              <a:t>6 1 2 3 4 5</a:t>
            </a:r>
            <a:r>
              <a:rPr lang="en-US" altLang="en-US" sz="3000" dirty="0">
                <a:latin typeface="Lucida Console" panose="020B0609040504020204" pitchFamily="49" charset="0"/>
              </a:rPr>
              <a:t>   </a:t>
            </a:r>
          </a:p>
          <a:p>
            <a:pPr lvl="1" eaLnBrk="1" hangingPunct="1"/>
            <a:r>
              <a:rPr lang="en-US" altLang="en-US" sz="3000" dirty="0">
                <a:latin typeface="Lucida Sans Unicode" panose="020B0602030504020204" pitchFamily="34" charset="0"/>
              </a:rPr>
              <a:t>Step 1:  </a:t>
            </a:r>
            <a:r>
              <a:rPr lang="en-US" altLang="en-US" sz="3000" dirty="0">
                <a:solidFill>
                  <a:srgbClr val="0066FF"/>
                </a:solidFill>
                <a:latin typeface="Lucida Sans Unicode" panose="020B0602030504020204" pitchFamily="34" charset="0"/>
              </a:rPr>
              <a:t>5 4 3 2 1</a:t>
            </a:r>
            <a:r>
              <a:rPr lang="en-US" altLang="en-US" sz="3000" dirty="0">
                <a:latin typeface="Lucida Sans Unicode" panose="020B0602030504020204" pitchFamily="34" charset="0"/>
              </a:rPr>
              <a:t> 6     </a:t>
            </a:r>
          </a:p>
          <a:p>
            <a:pPr lvl="1" eaLnBrk="1" hangingPunct="1"/>
            <a:r>
              <a:rPr lang="en-US" altLang="en-US" sz="3000" dirty="0">
                <a:latin typeface="Lucida Sans Unicode" panose="020B0602030504020204" pitchFamily="34" charset="0"/>
              </a:rPr>
              <a:t>Step 2:  1 2 3 4 5 6</a:t>
            </a:r>
          </a:p>
          <a:p>
            <a:pPr eaLnBrk="1" hangingPunct="1"/>
            <a:r>
              <a:rPr lang="en-US" altLang="en-US" dirty="0"/>
              <a:t>So, </a:t>
            </a:r>
            <a:r>
              <a:rPr lang="en-US" altLang="en-US" dirty="0" err="1"/>
              <a:t>SimpleReversalSort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is not optimal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 The problem is NP-hard; approximation algorithms are desirable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F43E0-7776-491A-8AE4-DDFDFB59D3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rtl="0" eaLnBrk="1" fontAlgn="base" hangingPunct="1"/>
            <a:r>
              <a:rPr lang="en-US" sz="34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Analyzing </a:t>
            </a:r>
            <a:r>
              <a:rPr lang="en-US" sz="3400" kern="1200" dirty="0" err="1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SimpleReversalSort</a:t>
            </a:r>
            <a:r>
              <a:rPr lang="en-US" sz="34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 </a:t>
            </a:r>
            <a:r>
              <a:rPr lang="en-US" sz="26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(cont</a:t>
            </a:r>
            <a:r>
              <a:rPr lang="en-US" sz="2600" kern="1200" dirty="0">
                <a:solidFill>
                  <a:srgbClr val="006633"/>
                </a:solidFill>
                <a:effectLst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’</a:t>
            </a:r>
            <a:r>
              <a:rPr lang="en-US" sz="26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d)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68846D98-AE01-45CA-99D6-3A7C2FE55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Approximation Algorithms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468FE1FB-192D-4103-A0CF-E671F7D2F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(heuristic) algorithms find approximate solutions rather than optimal solutions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approximation ratio of an algorithm A on input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is: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              A(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/ OPT(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where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  A(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- solution produced by algorithm A                 OPT(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- optimal solution of the problem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71DC9BB9-5730-4775-A326-A4F9FD4C4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Approximation Ratio/Performance Guarantee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6ACC771D-FCFF-4DE1-AAA9-D956A76E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Approximation ratio (</a:t>
            </a:r>
            <a:r>
              <a:rPr lang="en-US" altLang="en-US" dirty="0">
                <a:solidFill>
                  <a:srgbClr val="FF3300"/>
                </a:solidFill>
              </a:rPr>
              <a:t>performance guarantee</a:t>
            </a:r>
            <a:r>
              <a:rPr lang="en-US" altLang="en-US" dirty="0"/>
              <a:t>) of algorithm A: max approximation ratio of all inputs of size </a:t>
            </a:r>
            <a:r>
              <a:rPr lang="en-US" altLang="en-US" i="1" dirty="0"/>
              <a:t>n</a:t>
            </a:r>
          </a:p>
          <a:p>
            <a:pPr lvl="1" eaLnBrk="1" hangingPunct="1"/>
            <a:r>
              <a:rPr lang="en-US" altLang="en-US" sz="3000" dirty="0"/>
              <a:t>For algorithm A that minimizes objective function (minimization algorithm):</a:t>
            </a:r>
          </a:p>
          <a:p>
            <a:pPr lvl="2" eaLnBrk="1" hangingPunct="1"/>
            <a:r>
              <a:rPr lang="en-US" altLang="en-US" sz="3000" dirty="0" err="1">
                <a:latin typeface="Lucida Sans Unicode" panose="020B0602030504020204" pitchFamily="34" charset="0"/>
              </a:rPr>
              <a:t>max</a:t>
            </a:r>
            <a:r>
              <a:rPr lang="en-US" altLang="en-US" sz="3000" baseline="-25000" dirty="0" err="1">
                <a:latin typeface="Lucida Sans Unicode" panose="020B0602030504020204" pitchFamily="34" charset="0"/>
              </a:rPr>
              <a:t>|</a:t>
            </a:r>
            <a:r>
              <a:rPr lang="en-US" altLang="en-US" sz="3000" i="1" baseline="-25000" dirty="0" err="1">
                <a:latin typeface="Symbol" panose="05050102010706020507" pitchFamily="18" charset="2"/>
              </a:rPr>
              <a:t>p</a:t>
            </a:r>
            <a:r>
              <a:rPr lang="en-US" altLang="en-US" sz="3000" baseline="-25000" dirty="0">
                <a:latin typeface="Lucida Sans Unicode" panose="020B0602030504020204" pitchFamily="34" charset="0"/>
              </a:rPr>
              <a:t>| = </a:t>
            </a:r>
            <a:r>
              <a:rPr lang="en-US" altLang="en-US" sz="3000" i="1" baseline="-25000" dirty="0">
                <a:latin typeface="Lucida Sans Unicode" panose="020B0602030504020204" pitchFamily="34" charset="0"/>
              </a:rPr>
              <a:t>n</a:t>
            </a:r>
            <a:r>
              <a:rPr lang="en-US" altLang="en-US" sz="3000" dirty="0">
                <a:latin typeface="Lucida Sans Unicode" panose="020B0602030504020204" pitchFamily="34" charset="0"/>
              </a:rPr>
              <a:t> A(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latin typeface="Lucida Sans Unicode" panose="020B0602030504020204" pitchFamily="34" charset="0"/>
              </a:rPr>
              <a:t>) / OPT(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latin typeface="Lucida Sans Unicode" panose="020B0602030504020204" pitchFamily="34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64A3D3F3-F186-4E20-BBB5-0540201D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Approximation Ratio/Performance Guarantee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B6A073D4-C4C9-44DB-ADAE-F5B87FA53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Approximation ratio (</a:t>
            </a:r>
            <a:r>
              <a:rPr lang="en-US" altLang="en-US" sz="2800" dirty="0">
                <a:solidFill>
                  <a:srgbClr val="FF3300"/>
                </a:solidFill>
              </a:rPr>
              <a:t>performance guarantee</a:t>
            </a:r>
            <a:r>
              <a:rPr lang="en-US" altLang="en-US" sz="2800" dirty="0"/>
              <a:t>) of algorithm A: worst approximation ratio on all input of size </a:t>
            </a:r>
            <a:r>
              <a:rPr lang="en-US" altLang="en-US" sz="2800" i="1" dirty="0"/>
              <a:t>n</a:t>
            </a:r>
          </a:p>
          <a:p>
            <a:pPr lvl="1" eaLnBrk="1" hangingPunct="1"/>
            <a:r>
              <a:rPr lang="en-US" altLang="en-US" sz="2800" dirty="0"/>
              <a:t>For algorithm A that minimizes an objective function (minimization algorithm):</a:t>
            </a:r>
          </a:p>
          <a:p>
            <a:pPr lvl="2" eaLnBrk="1" hangingPunct="1"/>
            <a:r>
              <a:rPr lang="en-US" altLang="en-US" sz="2800" dirty="0" err="1">
                <a:latin typeface="Lucida Sans Unicode" panose="020B0602030504020204" pitchFamily="34" charset="0"/>
              </a:rPr>
              <a:t>max</a:t>
            </a:r>
            <a:r>
              <a:rPr lang="en-US" altLang="en-US" sz="2800" baseline="-25000" dirty="0" err="1">
                <a:latin typeface="Lucida Sans Unicode" panose="020B0602030504020204" pitchFamily="34" charset="0"/>
              </a:rPr>
              <a:t>|</a:t>
            </a:r>
            <a:r>
              <a:rPr lang="en-US" altLang="en-US" sz="2800" i="1" baseline="-25000" dirty="0" err="1">
                <a:latin typeface="Symbol" panose="05050102010706020507" pitchFamily="18" charset="2"/>
              </a:rPr>
              <a:t>p</a:t>
            </a:r>
            <a:r>
              <a:rPr lang="en-US" altLang="en-US" sz="2800" baseline="-25000" dirty="0">
                <a:latin typeface="Lucida Sans Unicode" panose="020B0602030504020204" pitchFamily="34" charset="0"/>
              </a:rPr>
              <a:t>| = </a:t>
            </a:r>
            <a:r>
              <a:rPr lang="en-US" altLang="en-US" sz="2800" i="1" baseline="-25000" dirty="0">
                <a:latin typeface="Lucida Sans Unicode" panose="020B0602030504020204" pitchFamily="34" charset="0"/>
              </a:rPr>
              <a:t>n</a:t>
            </a:r>
            <a:r>
              <a:rPr lang="en-US" altLang="en-US" sz="2800" dirty="0">
                <a:latin typeface="Lucida Sans Unicode" panose="020B0602030504020204" pitchFamily="34" charset="0"/>
              </a:rPr>
              <a:t> A(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Lucida Sans Unicode" panose="020B0602030504020204" pitchFamily="34" charset="0"/>
              </a:rPr>
              <a:t>) / OPT(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Lucida Sans Unicode" panose="020B0602030504020204" pitchFamily="34" charset="0"/>
              </a:rPr>
              <a:t>)</a:t>
            </a:r>
          </a:p>
          <a:p>
            <a:pPr lvl="1" eaLnBrk="1" hangingPunct="1"/>
            <a:r>
              <a:rPr lang="en-US" altLang="en-US" sz="2800" dirty="0"/>
              <a:t>For maximization algorithm:</a:t>
            </a:r>
          </a:p>
          <a:p>
            <a:pPr lvl="2" eaLnBrk="1" hangingPunct="1"/>
            <a:r>
              <a:rPr lang="en-US" altLang="en-US" sz="2800" dirty="0" err="1">
                <a:latin typeface="Lucida Sans Unicode" panose="020B0602030504020204" pitchFamily="34" charset="0"/>
              </a:rPr>
              <a:t>min</a:t>
            </a:r>
            <a:r>
              <a:rPr lang="en-US" altLang="en-US" sz="2800" baseline="-25000" dirty="0" err="1">
                <a:latin typeface="Lucida Sans Unicode" panose="020B0602030504020204" pitchFamily="34" charset="0"/>
              </a:rPr>
              <a:t>|</a:t>
            </a:r>
            <a:r>
              <a:rPr lang="en-US" altLang="en-US" sz="2800" i="1" baseline="-25000" dirty="0" err="1">
                <a:latin typeface="Symbol" panose="05050102010706020507" pitchFamily="18" charset="2"/>
              </a:rPr>
              <a:t>p</a:t>
            </a:r>
            <a:r>
              <a:rPr lang="en-US" altLang="en-US" sz="2800" baseline="-25000" dirty="0">
                <a:latin typeface="Lucida Sans Unicode" panose="020B0602030504020204" pitchFamily="34" charset="0"/>
              </a:rPr>
              <a:t>| = </a:t>
            </a:r>
            <a:r>
              <a:rPr lang="en-US" altLang="en-US" sz="2800" i="1" baseline="-25000" dirty="0">
                <a:latin typeface="Lucida Sans Unicode" panose="020B0602030504020204" pitchFamily="34" charset="0"/>
              </a:rPr>
              <a:t>n</a:t>
            </a:r>
            <a:r>
              <a:rPr lang="en-US" altLang="en-US" sz="2800" dirty="0">
                <a:latin typeface="Lucida Sans Unicode" panose="020B0602030504020204" pitchFamily="34" charset="0"/>
              </a:rPr>
              <a:t> A(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Lucida Sans Unicode" panose="020B0602030504020204" pitchFamily="34" charset="0"/>
              </a:rPr>
              <a:t>) / OPT(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Lucida Sans Unicode" panose="020B0602030504020204" pitchFamily="34" charset="0"/>
              </a:rPr>
              <a:t>)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xmlns="" id="{DD15A307-A40D-4EE5-AB5F-4DAD61B2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35305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800"/>
              <a:t>So, the approximation ratio of algorithm SimpleReversalSort is </a:t>
            </a:r>
            <a:r>
              <a:rPr lang="en-US" altLang="en-US" sz="2800" i="1"/>
              <a:t>n</a:t>
            </a:r>
            <a:r>
              <a:rPr lang="en-US" altLang="en-US" sz="2800"/>
              <a:t>/2 </a:t>
            </a:r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xmlns="" id="{10BA7253-1433-4687-8814-DD4F5DA9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>
              <a:latin typeface="Symbol" panose="05050102010706020507" pitchFamily="18" charset="2"/>
            </a:endParaRPr>
          </a:p>
          <a:p>
            <a:pPr eaLnBrk="1" hangingPunct="1"/>
            <a:r>
              <a:rPr lang="en-US" altLang="en-US" dirty="0"/>
              <a:t>Given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 </a:t>
            </a:r>
            <a:r>
              <a:rPr lang="en-US" altLang="en-US" i="1" dirty="0"/>
              <a:t>=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>
                <a:latin typeface="Symbol" panose="05050102010706020507" pitchFamily="18" charset="2"/>
              </a:rPr>
              <a:t>1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/>
              <a:t>2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…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/>
              <a:t>n-1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/>
              <a:t>n</a:t>
            </a:r>
            <a:r>
              <a:rPr lang="en-US" altLang="en-US" dirty="0"/>
              <a:t>,</a:t>
            </a:r>
            <a:r>
              <a:rPr lang="en-US" altLang="en-US" i="1" dirty="0">
                <a:latin typeface="Symbol" panose="05050102010706020507" pitchFamily="18" charset="2"/>
              </a:rPr>
              <a:t>  </a:t>
            </a:r>
            <a:r>
              <a:rPr lang="en-US" altLang="en-US" dirty="0"/>
              <a:t>a pair of elements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</a:t>
            </a:r>
            <a:r>
              <a:rPr lang="en-US" altLang="en-US" baseline="-25000" dirty="0" err="1"/>
              <a:t>i</a:t>
            </a:r>
            <a:r>
              <a:rPr lang="en-US" altLang="en-US" dirty="0"/>
              <a:t> and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dirty="0"/>
              <a:t> </a:t>
            </a:r>
            <a:r>
              <a:rPr lang="en-US" altLang="en-US" i="1" baseline="-25000" dirty="0" err="1"/>
              <a:t>i</a:t>
            </a:r>
            <a:r>
              <a:rPr lang="en-US" altLang="en-US" i="1" baseline="-25000" dirty="0"/>
              <a:t> + 1</a:t>
            </a:r>
            <a:r>
              <a:rPr lang="en-US" altLang="en-US" baseline="-25000" dirty="0"/>
              <a:t> </a:t>
            </a:r>
            <a:r>
              <a:rPr lang="en-US" altLang="en-US" dirty="0"/>
              <a:t>are </a:t>
            </a:r>
            <a:r>
              <a:rPr lang="en-US" altLang="en-US" dirty="0">
                <a:solidFill>
                  <a:srgbClr val="FF3300"/>
                </a:solidFill>
              </a:rPr>
              <a:t>adjacent</a:t>
            </a:r>
            <a:r>
              <a:rPr lang="en-US" altLang="en-US" dirty="0"/>
              <a:t> if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                   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i+1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cs typeface="Times New Roman" panose="02020603050405020304" pitchFamily="18" charset="0"/>
              </a:rPr>
              <a:t> 1</a:t>
            </a:r>
            <a:endParaRPr lang="en-US" altLang="en-US" dirty="0"/>
          </a:p>
          <a:p>
            <a:pPr eaLnBrk="1" hangingPunct="1"/>
            <a:r>
              <a:rPr lang="en-US" altLang="en-US" dirty="0"/>
              <a:t>For example: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 </a:t>
            </a:r>
            <a:r>
              <a:rPr lang="en-US" altLang="en-US" i="1" dirty="0">
                <a:latin typeface="Symbol" panose="05050102010706020507" pitchFamily="18" charset="2"/>
              </a:rPr>
              <a:t>p </a:t>
            </a:r>
            <a:r>
              <a:rPr lang="en-US" altLang="en-US" i="1" dirty="0"/>
              <a:t> </a:t>
            </a:r>
            <a:r>
              <a:rPr lang="en-US" altLang="en-US" dirty="0"/>
              <a:t>= 1  9  3  4  7  8  2  6  5</a:t>
            </a:r>
          </a:p>
          <a:p>
            <a:pPr eaLnBrk="1" hangingPunct="1"/>
            <a:r>
              <a:rPr lang="en-US" altLang="en-US" dirty="0"/>
              <a:t>(3, 4) or (7, 8) and (6,5) are adjacent pairs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:a16="http://schemas.microsoft.com/office/drawing/2014/main" xmlns="" id="{F72C29C2-01C3-4542-9417-E7AE90EB4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/>
          <a:lstStyle/>
          <a:p>
            <a:pPr eaLnBrk="1" hangingPunct="1"/>
            <a:r>
              <a:rPr lang="en-US" altLang="en-US" dirty="0"/>
              <a:t>Adjacencies and Breakpoints</a:t>
            </a:r>
          </a:p>
        </p:txBody>
      </p:sp>
      <p:sp>
        <p:nvSpPr>
          <p:cNvPr id="57348" name="Line 1030">
            <a:extLst>
              <a:ext uri="{FF2B5EF4-FFF2-40B4-BE49-F238E27FC236}">
                <a16:creationId xmlns:a16="http://schemas.microsoft.com/office/drawing/2014/main" xmlns="" id="{10CB2A82-5C72-494B-99F4-7CAA3A843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572000"/>
            <a:ext cx="60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49" name="Line 1031">
            <a:extLst>
              <a:ext uri="{FF2B5EF4-FFF2-40B4-BE49-F238E27FC236}">
                <a16:creationId xmlns:a16="http://schemas.microsoft.com/office/drawing/2014/main" xmlns="" id="{4E0B91CC-A36C-46DA-860D-B7B623196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572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0" name="Line 1032">
            <a:extLst>
              <a:ext uri="{FF2B5EF4-FFF2-40B4-BE49-F238E27FC236}">
                <a16:creationId xmlns:a16="http://schemas.microsoft.com/office/drawing/2014/main" xmlns="" id="{4B85C69D-CD2B-4392-8F60-4A59300D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5720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7">
            <a:extLst>
              <a:ext uri="{FF2B5EF4-FFF2-40B4-BE49-F238E27FC236}">
                <a16:creationId xmlns:a16="http://schemas.microsoft.com/office/drawing/2014/main" xmlns="" id="{E137B4D4-A5BD-427D-82AA-4B66E53BF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There is a </a:t>
            </a:r>
            <a:r>
              <a:rPr lang="en-US" altLang="en-US" dirty="0">
                <a:solidFill>
                  <a:srgbClr val="FF3300"/>
                </a:solidFill>
              </a:rPr>
              <a:t>breakpoint </a:t>
            </a:r>
            <a:r>
              <a:rPr lang="en-US" altLang="en-US" dirty="0"/>
              <a:t>between any neighboring elements that are not adjacent: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  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= 1  9  3  4  7  8  2  6  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Pairs  (1,9), (9,3), (4,7), (8,2) and (2,6) form breakpoints of permutation </a:t>
            </a:r>
            <a:r>
              <a:rPr lang="en-US" altLang="en-US" i="1" dirty="0">
                <a:latin typeface="Symbol" panose="05050102010706020507" pitchFamily="18" charset="2"/>
              </a:rPr>
              <a:t>p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0066FF"/>
                </a:solidFill>
              </a:rPr>
              <a:t>b</a:t>
            </a:r>
            <a:r>
              <a:rPr lang="en-US" altLang="en-US" dirty="0">
                <a:solidFill>
                  <a:srgbClr val="0066FF"/>
                </a:solidFill>
              </a:rPr>
              <a:t>(</a:t>
            </a:r>
            <a:r>
              <a:rPr lang="en-US" altLang="en-US" i="1" dirty="0">
                <a:solidFill>
                  <a:srgbClr val="0066FF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>
                <a:solidFill>
                  <a:srgbClr val="0066FF"/>
                </a:solidFill>
              </a:rPr>
              <a:t>) - # breakpoints in permutation </a:t>
            </a:r>
            <a:r>
              <a:rPr lang="en-US" altLang="en-US" i="1" dirty="0">
                <a:solidFill>
                  <a:srgbClr val="0066FF"/>
                </a:solidFill>
                <a:latin typeface="Symbol" panose="05050102010706020507" pitchFamily="18" charset="2"/>
              </a:rPr>
              <a:t>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Symbol" panose="05050102010706020507" pitchFamily="18" charset="2"/>
              </a:rPr>
              <a:t>   </a:t>
            </a:r>
          </a:p>
        </p:txBody>
      </p:sp>
      <p:sp>
        <p:nvSpPr>
          <p:cNvPr id="58371" name="Rectangle 1029">
            <a:extLst>
              <a:ext uri="{FF2B5EF4-FFF2-40B4-BE49-F238E27FC236}">
                <a16:creationId xmlns:a16="http://schemas.microsoft.com/office/drawing/2014/main" xmlns="" id="{8B9BD641-C27F-49CB-91DB-CA040B2A4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Breakpoints: An Example</a:t>
            </a:r>
            <a:endParaRPr lang="en-US" altLang="en-US" sz="2600" dirty="0"/>
          </a:p>
        </p:txBody>
      </p:sp>
      <p:sp>
        <p:nvSpPr>
          <p:cNvPr id="58372" name="Line 1037">
            <a:extLst>
              <a:ext uri="{FF2B5EF4-FFF2-40B4-BE49-F238E27FC236}">
                <a16:creationId xmlns:a16="http://schemas.microsoft.com/office/drawing/2014/main" xmlns="" id="{1A5A00CC-C581-42CF-979B-970C44DD2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76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Line 1038">
            <a:extLst>
              <a:ext uri="{FF2B5EF4-FFF2-40B4-BE49-F238E27FC236}">
                <a16:creationId xmlns:a16="http://schemas.microsoft.com/office/drawing/2014/main" xmlns="" id="{276B3483-BECE-4642-8966-3E6A51527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276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4" name="Line 1039">
            <a:extLst>
              <a:ext uri="{FF2B5EF4-FFF2-40B4-BE49-F238E27FC236}">
                <a16:creationId xmlns:a16="http://schemas.microsoft.com/office/drawing/2014/main" xmlns="" id="{4C299CF1-5BEC-4D64-909F-875F3E713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Line 1040">
            <a:extLst>
              <a:ext uri="{FF2B5EF4-FFF2-40B4-BE49-F238E27FC236}">
                <a16:creationId xmlns:a16="http://schemas.microsoft.com/office/drawing/2014/main" xmlns="" id="{9296B424-98F4-4534-8FC9-4B6AEEE1D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276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Line 1041">
            <a:extLst>
              <a:ext uri="{FF2B5EF4-FFF2-40B4-BE49-F238E27FC236}">
                <a16:creationId xmlns:a16="http://schemas.microsoft.com/office/drawing/2014/main" xmlns="" id="{30B23A4E-D23F-4306-85F2-8B13ED2D8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76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50200E13-2928-4D13-81F7-653266B4D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Adjacency &amp; Breakpoints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xmlns="" id="{A7ADF7BC-46D0-45F8-A29B-CE0B017D1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68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An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adjacency</a:t>
            </a:r>
            <a:r>
              <a:rPr lang="en-US" altLang="en-US" sz="2400">
                <a:latin typeface="Times New Roman" panose="02020603050405020304" pitchFamily="18" charset="0"/>
              </a:rPr>
              <a:t> - a pair of neighboring elements that are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consecutive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breakpoint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a pair of neighboring elements that are </a:t>
            </a:r>
            <a:r>
              <a:rPr lang="en-US" altLang="en-US" sz="24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adjacent</a:t>
            </a:r>
          </a:p>
        </p:txBody>
      </p:sp>
      <p:sp>
        <p:nvSpPr>
          <p:cNvPr id="287748" name="Line 4">
            <a:extLst>
              <a:ext uri="{FF2B5EF4-FFF2-40B4-BE49-F238E27FC236}">
                <a16:creationId xmlns:a16="http://schemas.microsoft.com/office/drawing/2014/main" xmlns="" id="{470F7FF3-3FFF-48C8-809A-E087548E0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1148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9" name="Text Box 5">
            <a:extLst>
              <a:ext uri="{FF2B5EF4-FFF2-40B4-BE49-F238E27FC236}">
                <a16:creationId xmlns:a16="http://schemas.microsoft.com/office/drawing/2014/main" xmlns="" id="{1CAD669C-439F-4641-B8DF-885702E1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434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π = 5  6  2  1  3  4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750" name="Line 6">
            <a:extLst>
              <a:ext uri="{FF2B5EF4-FFF2-40B4-BE49-F238E27FC236}">
                <a16:creationId xmlns:a16="http://schemas.microsoft.com/office/drawing/2014/main" xmlns="" id="{998E68A9-8669-4CD5-BE92-B8524EEA6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572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1" name="Text Box 7">
            <a:extLst>
              <a:ext uri="{FF2B5EF4-FFF2-40B4-BE49-F238E27FC236}">
                <a16:creationId xmlns:a16="http://schemas.microsoft.com/office/drawing/2014/main" xmlns="" id="{CDC6A683-9132-41CB-A65A-6ECAB886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</a:rPr>
              <a:t>0  5  6  2  1  3  4  7</a:t>
            </a:r>
          </a:p>
        </p:txBody>
      </p:sp>
      <p:sp>
        <p:nvSpPr>
          <p:cNvPr id="287752" name="Line 8">
            <a:extLst>
              <a:ext uri="{FF2B5EF4-FFF2-40B4-BE49-F238E27FC236}">
                <a16:creationId xmlns:a16="http://schemas.microsoft.com/office/drawing/2014/main" xmlns="" id="{FFDB330F-D94F-4642-A7A2-5B0071A3F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181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3" name="Line 9">
            <a:extLst>
              <a:ext uri="{FF2B5EF4-FFF2-40B4-BE49-F238E27FC236}">
                <a16:creationId xmlns:a16="http://schemas.microsoft.com/office/drawing/2014/main" xmlns="" id="{EEA03C2F-E9D0-4C4B-A3C1-1CAE714E6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181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4" name="Line 10">
            <a:extLst>
              <a:ext uri="{FF2B5EF4-FFF2-40B4-BE49-F238E27FC236}">
                <a16:creationId xmlns:a16="http://schemas.microsoft.com/office/drawing/2014/main" xmlns="" id="{56204B05-2656-4DC9-9349-0C958A4A4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181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5" name="Line 11">
            <a:extLst>
              <a:ext uri="{FF2B5EF4-FFF2-40B4-BE49-F238E27FC236}">
                <a16:creationId xmlns:a16="http://schemas.microsoft.com/office/drawing/2014/main" xmlns="" id="{7C2B29B4-3C2D-4E4D-8E44-2861C1FEC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56388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6" name="Line 12">
            <a:extLst>
              <a:ext uri="{FF2B5EF4-FFF2-40B4-BE49-F238E27FC236}">
                <a16:creationId xmlns:a16="http://schemas.microsoft.com/office/drawing/2014/main" xmlns="" id="{3056ACF1-A9A0-43AE-92F0-8336556AA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6388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7" name="Line 13">
            <a:extLst>
              <a:ext uri="{FF2B5EF4-FFF2-40B4-BE49-F238E27FC236}">
                <a16:creationId xmlns:a16="http://schemas.microsoft.com/office/drawing/2014/main" xmlns="" id="{8AD73EDD-0A26-4B01-B3F0-56C0553FFA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6388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8" name="Line 14">
            <a:extLst>
              <a:ext uri="{FF2B5EF4-FFF2-40B4-BE49-F238E27FC236}">
                <a16:creationId xmlns:a16="http://schemas.microsoft.com/office/drawing/2014/main" xmlns="" id="{A9ED320C-ED3B-4F51-981F-8753452801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6388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9" name="Text Box 15">
            <a:extLst>
              <a:ext uri="{FF2B5EF4-FFF2-40B4-BE49-F238E27FC236}">
                <a16:creationId xmlns:a16="http://schemas.microsoft.com/office/drawing/2014/main" xmlns="" id="{A8C68E7A-FA25-4759-86BC-1772F729A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76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adjacencies</a:t>
            </a:r>
          </a:p>
        </p:txBody>
      </p:sp>
      <p:sp>
        <p:nvSpPr>
          <p:cNvPr id="287760" name="Text Box 16">
            <a:extLst>
              <a:ext uri="{FF2B5EF4-FFF2-40B4-BE49-F238E27FC236}">
                <a16:creationId xmlns:a16="http://schemas.microsoft.com/office/drawing/2014/main" xmlns="" id="{50B2A338-09CE-49E2-AC40-832CD1CF6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867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breakpoints</a:t>
            </a:r>
          </a:p>
        </p:txBody>
      </p:sp>
      <p:sp>
        <p:nvSpPr>
          <p:cNvPr id="287761" name="Text Box 17">
            <a:extLst>
              <a:ext uri="{FF2B5EF4-FFF2-40B4-BE49-F238E27FC236}">
                <a16:creationId xmlns:a16="http://schemas.microsoft.com/office/drawing/2014/main" xmlns="" id="{FECAAE01-C561-4F67-84A5-0974B21E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43400"/>
            <a:ext cx="4419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Extend π with π</a:t>
            </a:r>
            <a:r>
              <a:rPr lang="en-US" altLang="en-US" sz="2400" baseline="-25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 = 0 and π</a:t>
            </a:r>
            <a:r>
              <a:rPr lang="en-US" altLang="en-US" sz="2400" baseline="-25000">
                <a:latin typeface="Times New Roman" panose="02020603050405020304" pitchFamily="18" charset="0"/>
              </a:rPr>
              <a:t>7</a:t>
            </a:r>
            <a:r>
              <a:rPr lang="en-US" altLang="en-US" sz="2400">
                <a:latin typeface="Times New Roman" panose="02020603050405020304" pitchFamily="18" charset="0"/>
              </a:rPr>
              <a:t> = 7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  <p:bldP spid="287751" grpId="0"/>
      <p:bldP spid="287759" grpId="0"/>
      <p:bldP spid="287760" grpId="0"/>
      <p:bldP spid="2877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xmlns="" id="{949DC1FE-DECD-4427-88D8-F7850B803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put two elements 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 </a:t>
            </a:r>
            <a:r>
              <a:rPr lang="en-US" altLang="en-US" sz="2800" i="1" baseline="-25000" dirty="0"/>
              <a:t>0</a:t>
            </a:r>
            <a:r>
              <a:rPr lang="en-US" altLang="en-US" sz="2800" dirty="0"/>
              <a:t> </a:t>
            </a:r>
            <a:r>
              <a:rPr lang="en-US" altLang="en-US" sz="2800" i="1" dirty="0"/>
              <a:t>=0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 </a:t>
            </a:r>
            <a:r>
              <a:rPr lang="en-US" altLang="en-US" sz="2800" i="1" baseline="-25000" dirty="0"/>
              <a:t>n + 1</a:t>
            </a:r>
            <a:r>
              <a:rPr lang="en-US" altLang="en-US" sz="2800" i="1" dirty="0"/>
              <a:t>=n+1</a:t>
            </a:r>
            <a:r>
              <a:rPr lang="en-US" altLang="en-US" sz="2800" dirty="0"/>
              <a:t> at the ends of 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endParaRPr lang="en-US" altLang="en-US" sz="2800" dirty="0">
              <a:latin typeface="Symbol" panose="05050102010706020507" pitchFamily="18" charset="2"/>
            </a:endParaRPr>
          </a:p>
          <a:p>
            <a:pPr lvl="1" eaLnBrk="1" hangingPunct="1">
              <a:buFontTx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	</a:t>
            </a:r>
            <a:r>
              <a:rPr lang="en-US" altLang="en-US" sz="2800" dirty="0"/>
              <a:t>Example: </a:t>
            </a:r>
          </a:p>
          <a:p>
            <a:pPr lvl="2" eaLnBrk="1" hangingPunct="1">
              <a:buFontTx/>
              <a:buNone/>
            </a:pPr>
            <a:r>
              <a:rPr lang="en-US" altLang="en-US" sz="2500" dirty="0">
                <a:latin typeface="Symbol" panose="05050102010706020507" pitchFamily="18" charset="2"/>
              </a:rPr>
              <a:t>	</a:t>
            </a:r>
            <a:endParaRPr lang="en-US" altLang="en-US" sz="2600" i="1" dirty="0"/>
          </a:p>
          <a:p>
            <a:pPr lvl="3" eaLnBrk="1" hangingPunct="1">
              <a:buFontTx/>
              <a:buNone/>
            </a:pPr>
            <a:r>
              <a:rPr lang="en-US" altLang="en-US" sz="2300" dirty="0">
                <a:latin typeface="Symbol" panose="05050102010706020507" pitchFamily="18" charset="2"/>
              </a:rPr>
              <a:t>	</a:t>
            </a:r>
            <a:endParaRPr lang="en-US" altLang="en-US" sz="1700" dirty="0"/>
          </a:p>
        </p:txBody>
      </p:sp>
      <p:sp>
        <p:nvSpPr>
          <p:cNvPr id="60419" name="Line 4">
            <a:extLst>
              <a:ext uri="{FF2B5EF4-FFF2-40B4-BE49-F238E27FC236}">
                <a16:creationId xmlns:a16="http://schemas.microsoft.com/office/drawing/2014/main" xmlns="" id="{FF6350A1-3EBC-490F-B71C-F751F1A76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xmlns="" id="{25BFED1E-6D9A-45EB-ACC2-C9E5773A6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xmlns="" id="{C4B5A388-BD3B-4727-B1A0-AC8958866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2" name="Line 7">
            <a:extLst>
              <a:ext uri="{FF2B5EF4-FFF2-40B4-BE49-F238E27FC236}">
                <a16:creationId xmlns:a16="http://schemas.microsoft.com/office/drawing/2014/main" xmlns="" id="{0222CE4C-1407-4A69-8F8D-3CFC1534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3" name="Line 8">
            <a:extLst>
              <a:ext uri="{FF2B5EF4-FFF2-40B4-BE49-F238E27FC236}">
                <a16:creationId xmlns:a16="http://schemas.microsoft.com/office/drawing/2014/main" xmlns="" id="{AE0DD95A-36CB-4E6C-A340-22A98D627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733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4" name="Line 9">
            <a:extLst>
              <a:ext uri="{FF2B5EF4-FFF2-40B4-BE49-F238E27FC236}">
                <a16:creationId xmlns:a16="http://schemas.microsoft.com/office/drawing/2014/main" xmlns="" id="{E4778EC1-A9B6-4202-B013-0FD899680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191000"/>
            <a:ext cx="0" cy="533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5" name="Text Box 10">
            <a:extLst>
              <a:ext uri="{FF2B5EF4-FFF2-40B4-BE49-F238E27FC236}">
                <a16:creationId xmlns:a16="http://schemas.microsoft.com/office/drawing/2014/main" xmlns="" id="{C85581D1-1200-4ABB-A3C8-C49B7BB6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91288"/>
            <a:ext cx="388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6" name="Text Box 11">
            <a:extLst>
              <a:ext uri="{FF2B5EF4-FFF2-40B4-BE49-F238E27FC236}">
                <a16:creationId xmlns:a16="http://schemas.microsoft.com/office/drawing/2014/main" xmlns="" id="{4216C8A8-4EE9-4386-A9C7-EE6D05D6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672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Extending with </a:t>
            </a:r>
            <a:r>
              <a:rPr lang="en-US" altLang="en-US" sz="2000" i="1">
                <a:latin typeface="Arial" panose="020B0604020202020204" pitchFamily="34" charset="0"/>
              </a:rPr>
              <a:t>0</a:t>
            </a:r>
            <a:r>
              <a:rPr lang="en-US" altLang="en-US" sz="2000">
                <a:latin typeface="Arial" panose="020B0604020202020204" pitchFamily="34" charset="0"/>
              </a:rPr>
              <a:t> and </a:t>
            </a:r>
            <a:r>
              <a:rPr lang="en-US" altLang="en-US" sz="2000" i="1">
                <a:latin typeface="Arial" panose="020B0604020202020204" pitchFamily="34" charset="0"/>
              </a:rPr>
              <a:t>10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0427" name="Line 14">
            <a:extLst>
              <a:ext uri="{FF2B5EF4-FFF2-40B4-BE49-F238E27FC236}">
                <a16:creationId xmlns:a16="http://schemas.microsoft.com/office/drawing/2014/main" xmlns="" id="{72710322-DDFD-4A40-B40C-B7232B31C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8" name="Line 15">
            <a:extLst>
              <a:ext uri="{FF2B5EF4-FFF2-40B4-BE49-F238E27FC236}">
                <a16:creationId xmlns:a16="http://schemas.microsoft.com/office/drawing/2014/main" xmlns="" id="{04B2ACA1-AC12-430C-BE09-1E514D52F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Line 16">
            <a:extLst>
              <a:ext uri="{FF2B5EF4-FFF2-40B4-BE49-F238E27FC236}">
                <a16:creationId xmlns:a16="http://schemas.microsoft.com/office/drawing/2014/main" xmlns="" id="{4E7B084B-AD2A-4C91-AA9B-C5B530CE1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0" name="Line 17">
            <a:extLst>
              <a:ext uri="{FF2B5EF4-FFF2-40B4-BE49-F238E27FC236}">
                <a16:creationId xmlns:a16="http://schemas.microsoft.com/office/drawing/2014/main" xmlns="" id="{92BEEBCF-192F-424E-8D96-CF58CDBDE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1" name="Line 18">
            <a:extLst>
              <a:ext uri="{FF2B5EF4-FFF2-40B4-BE49-F238E27FC236}">
                <a16:creationId xmlns:a16="http://schemas.microsoft.com/office/drawing/2014/main" xmlns="" id="{155771A1-49D5-48EF-A5C0-57AD56CA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2" name="Line 19">
            <a:extLst>
              <a:ext uri="{FF2B5EF4-FFF2-40B4-BE49-F238E27FC236}">
                <a16:creationId xmlns:a16="http://schemas.microsoft.com/office/drawing/2014/main" xmlns="" id="{84BE96E5-7DFB-4E55-8A91-E2464AE96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3" name="Text Box 20">
            <a:extLst>
              <a:ext uri="{FF2B5EF4-FFF2-40B4-BE49-F238E27FC236}">
                <a16:creationId xmlns:a16="http://schemas.microsoft.com/office/drawing/2014/main" xmlns="" id="{83E1B190-FBAD-4BEC-BE28-AC4E58A1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Note: A new breakpoint was created after extension</a:t>
            </a:r>
            <a:endParaRPr lang="en-US" altLang="en-US" sz="2800" i="1">
              <a:latin typeface="Arial" panose="020B0604020202020204" pitchFamily="34" charset="0"/>
            </a:endParaRPr>
          </a:p>
        </p:txBody>
      </p:sp>
      <p:sp>
        <p:nvSpPr>
          <p:cNvPr id="60434" name="Rectangle 21">
            <a:extLst>
              <a:ext uri="{FF2B5EF4-FFF2-40B4-BE49-F238E27FC236}">
                <a16:creationId xmlns:a16="http://schemas.microsoft.com/office/drawing/2014/main" xmlns="" id="{41D70CC1-78D7-4E45-B7C9-0349CB33A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Extending Permutations</a:t>
            </a:r>
          </a:p>
        </p:txBody>
      </p:sp>
      <p:sp>
        <p:nvSpPr>
          <p:cNvPr id="60435" name="Text Box 22">
            <a:extLst>
              <a:ext uri="{FF2B5EF4-FFF2-40B4-BE49-F238E27FC236}">
                <a16:creationId xmlns:a16="http://schemas.microsoft.com/office/drawing/2014/main" xmlns="" id="{1C0F80E7-46C2-4BBE-A79B-61B835F8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657600"/>
            <a:ext cx="4430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>
                <a:latin typeface="Symbol" panose="05050102010706020507" pitchFamily="18" charset="2"/>
              </a:rPr>
              <a:t>p</a:t>
            </a:r>
            <a:r>
              <a:rPr lang="en-US" altLang="en-US" sz="3000">
                <a:latin typeface="Arial" panose="020B0604020202020204" pitchFamily="34" charset="0"/>
              </a:rPr>
              <a:t> = 1  9  3  4  7  8  2  6  5</a:t>
            </a:r>
          </a:p>
        </p:txBody>
      </p:sp>
      <p:sp>
        <p:nvSpPr>
          <p:cNvPr id="60436" name="Text Box 23">
            <a:extLst>
              <a:ext uri="{FF2B5EF4-FFF2-40B4-BE49-F238E27FC236}">
                <a16:creationId xmlns:a16="http://schemas.microsoft.com/office/drawing/2014/main" xmlns="" id="{04D44188-0FE5-478B-B478-ABE6EA5D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6994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3000">
                <a:latin typeface="Symbol" panose="05050102010706020507" pitchFamily="18" charset="2"/>
              </a:rPr>
              <a:t>p</a:t>
            </a:r>
            <a:r>
              <a:rPr lang="en-US" altLang="en-US" sz="3000">
                <a:latin typeface="Arial" panose="020B0604020202020204" pitchFamily="34" charset="0"/>
              </a:rPr>
              <a:t> = </a:t>
            </a:r>
            <a:r>
              <a:rPr lang="en-US" altLang="en-US" sz="3000" i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i="1">
                <a:latin typeface="Arial" panose="020B0604020202020204" pitchFamily="34" charset="0"/>
              </a:rPr>
              <a:t> </a:t>
            </a:r>
            <a:r>
              <a:rPr lang="en-US" altLang="en-US" sz="3000">
                <a:latin typeface="Arial" panose="020B0604020202020204" pitchFamily="34" charset="0"/>
              </a:rPr>
              <a:t>1  9  3  4  7  8  2  6  5</a:t>
            </a:r>
            <a:r>
              <a:rPr lang="en-US" altLang="en-US" sz="3000" i="1">
                <a:latin typeface="Arial" panose="020B0604020202020204" pitchFamily="34" charset="0"/>
              </a:rPr>
              <a:t> </a:t>
            </a:r>
            <a:r>
              <a:rPr lang="en-US" altLang="en-US" sz="3000" i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xmlns="" id="{DDC024B3-5EED-42E0-A3E1-00306104E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Each reversal eliminates at most 2 breakpoints.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i="1" dirty="0">
              <a:latin typeface="Symbol" panose="05050102010706020507" pitchFamily="18" charset="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i="1" dirty="0">
              <a:latin typeface="Symbol" panose="05050102010706020507" pitchFamily="18" charset="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  = 2  3  1  4  6  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 </a:t>
            </a:r>
            <a:r>
              <a:rPr lang="en-US" altLang="en-US" sz="2800" dirty="0"/>
              <a:t> </a:t>
            </a:r>
            <a:r>
              <a:rPr lang="en-US" altLang="en-US" sz="2800" u="sng" dirty="0"/>
              <a:t>2  3  1</a:t>
            </a:r>
            <a:r>
              <a:rPr lang="en-US" altLang="en-US" sz="2800" dirty="0"/>
              <a:t>  4  6  5 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</a:t>
            </a:r>
            <a:r>
              <a:rPr lang="en-US" altLang="en-US" sz="2800" dirty="0"/>
              <a:t> 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</a:t>
            </a:r>
            <a:r>
              <a:rPr lang="en-US" altLang="en-US" sz="2800" u="sng" dirty="0"/>
              <a:t>3  2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/>
              <a:t>4  6  5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   	     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4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</a:t>
            </a:r>
            <a:r>
              <a:rPr lang="en-US" altLang="en-US" sz="2800" u="sng" dirty="0"/>
              <a:t>6  5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2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1  2  3  4  5  6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          	    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0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xmlns="" id="{FE4B6B62-7D2B-4829-8B72-05878454B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Reversal Distance and Breakpoints</a:t>
            </a:r>
          </a:p>
        </p:txBody>
      </p:sp>
      <p:sp>
        <p:nvSpPr>
          <p:cNvPr id="61444" name="Line 14">
            <a:extLst>
              <a:ext uri="{FF2B5EF4-FFF2-40B4-BE49-F238E27FC236}">
                <a16:creationId xmlns:a16="http://schemas.microsoft.com/office/drawing/2014/main" xmlns="" id="{097BE45B-2440-4852-932C-156EA1F05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5" name="Line 15">
            <a:extLst>
              <a:ext uri="{FF2B5EF4-FFF2-40B4-BE49-F238E27FC236}">
                <a16:creationId xmlns:a16="http://schemas.microsoft.com/office/drawing/2014/main" xmlns="" id="{6D044EB3-B677-46E9-A772-D439399D3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6" name="Line 16">
            <a:extLst>
              <a:ext uri="{FF2B5EF4-FFF2-40B4-BE49-F238E27FC236}">
                <a16:creationId xmlns:a16="http://schemas.microsoft.com/office/drawing/2014/main" xmlns="" id="{D42DCCBC-1F58-4194-9545-E7B877A1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17">
            <a:extLst>
              <a:ext uri="{FF2B5EF4-FFF2-40B4-BE49-F238E27FC236}">
                <a16:creationId xmlns:a16="http://schemas.microsoft.com/office/drawing/2014/main" xmlns="" id="{84960AD3-5761-4EB6-BDA8-442AC1FA0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18">
            <a:extLst>
              <a:ext uri="{FF2B5EF4-FFF2-40B4-BE49-F238E27FC236}">
                <a16:creationId xmlns:a16="http://schemas.microsoft.com/office/drawing/2014/main" xmlns="" id="{D48F0A5E-872F-4AF1-84CE-D413A8855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Line 19">
            <a:extLst>
              <a:ext uri="{FF2B5EF4-FFF2-40B4-BE49-F238E27FC236}">
                <a16:creationId xmlns:a16="http://schemas.microsoft.com/office/drawing/2014/main" xmlns="" id="{426B34F3-6CF2-4C12-9FE8-CDB41CCC9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0" name="Line 20">
            <a:extLst>
              <a:ext uri="{FF2B5EF4-FFF2-40B4-BE49-F238E27FC236}">
                <a16:creationId xmlns:a16="http://schemas.microsoft.com/office/drawing/2014/main" xmlns="" id="{5FA01F8D-06EA-48ED-9C52-5AFCF3024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1" name="Line 21">
            <a:extLst>
              <a:ext uri="{FF2B5EF4-FFF2-40B4-BE49-F238E27FC236}">
                <a16:creationId xmlns:a16="http://schemas.microsoft.com/office/drawing/2014/main" xmlns="" id="{EA9C2068-B8ED-4DA9-BE11-DD3E88587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2" name="Line 22">
            <a:extLst>
              <a:ext uri="{FF2B5EF4-FFF2-40B4-BE49-F238E27FC236}">
                <a16:creationId xmlns:a16="http://schemas.microsoft.com/office/drawing/2014/main" xmlns="" id="{10CDA5E9-2F43-4553-B5EA-4593266C7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3" name="Line 23">
            <a:extLst>
              <a:ext uri="{FF2B5EF4-FFF2-40B4-BE49-F238E27FC236}">
                <a16:creationId xmlns:a16="http://schemas.microsoft.com/office/drawing/2014/main" xmlns="" id="{FB294ECF-F908-4903-8BEC-FC2C7521F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029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4" name="Line 24">
            <a:extLst>
              <a:ext uri="{FF2B5EF4-FFF2-40B4-BE49-F238E27FC236}">
                <a16:creationId xmlns:a16="http://schemas.microsoft.com/office/drawing/2014/main" xmlns="" id="{0E70C9CA-DC71-4CCA-9941-3C6803F12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029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nny02">
            <a:extLst>
              <a:ext uri="{FF2B5EF4-FFF2-40B4-BE49-F238E27FC236}">
                <a16:creationId xmlns:a16="http://schemas.microsoft.com/office/drawing/2014/main" xmlns="" id="{5783E4E9-9997-4248-BF79-CE28A71F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0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5CBA4-712A-425A-8CEF-49FF49A83B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610600" cy="884238"/>
          </a:xfrm>
        </p:spPr>
        <p:txBody>
          <a:bodyPr/>
          <a:lstStyle/>
          <a:p>
            <a:pPr rtl="0" eaLnBrk="1" fontAlgn="base" hangingPunct="1"/>
            <a:r>
              <a:rPr lang="en-US" sz="2800" kern="1200" dirty="0">
                <a:solidFill>
                  <a:schemeClr val="tx2"/>
                </a:solidFill>
                <a:effectLst/>
              </a:rPr>
              <a:t>Turnip vs Cabbage: Comparing Gene Sequences Yields No Evolutionary Information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A49F127B-FD51-433B-A821-092DF7C55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Each reversal eliminates at most 2 breakpoints.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This implies: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</a:t>
            </a:r>
            <a:r>
              <a:rPr lang="en-US" altLang="en-US" dirty="0">
                <a:solidFill>
                  <a:srgbClr val="0066FF"/>
                </a:solidFill>
              </a:rPr>
              <a:t>reversal distance  ≥  #breakpoints / 2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  = 2  3  1  4  6  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 </a:t>
            </a:r>
            <a:r>
              <a:rPr lang="en-US" altLang="en-US" sz="2800" dirty="0"/>
              <a:t> </a:t>
            </a:r>
            <a:r>
              <a:rPr lang="en-US" altLang="en-US" sz="2800" u="sng" dirty="0"/>
              <a:t>2  3  1</a:t>
            </a:r>
            <a:r>
              <a:rPr lang="en-US" altLang="en-US" sz="2800" dirty="0"/>
              <a:t>  4  6  5 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</a:t>
            </a:r>
            <a:r>
              <a:rPr lang="en-US" altLang="en-US" sz="2800" dirty="0"/>
              <a:t> 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</a:t>
            </a:r>
            <a:r>
              <a:rPr lang="en-US" altLang="en-US" sz="2800" u="sng" dirty="0"/>
              <a:t>3  2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/>
              <a:t>4  6  5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   	     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4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</a:t>
            </a:r>
            <a:r>
              <a:rPr lang="en-US" altLang="en-US" sz="2800" u="sng" dirty="0"/>
              <a:t>6  5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			    </a:t>
            </a:r>
            <a:r>
              <a:rPr lang="en-US" altLang="en-US" sz="2800" i="1" dirty="0"/>
              <a:t>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2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	0</a:t>
            </a:r>
            <a:r>
              <a:rPr lang="en-US" altLang="en-US" sz="2800" dirty="0"/>
              <a:t>  1  2  3  4  5  6  </a:t>
            </a:r>
            <a:r>
              <a:rPr lang="en-US" altLang="en-US" sz="2800" i="1" dirty="0">
                <a:solidFill>
                  <a:srgbClr val="FF0000"/>
                </a:solidFill>
              </a:rPr>
              <a:t>7</a:t>
            </a:r>
            <a:r>
              <a:rPr lang="en-US" altLang="en-US" sz="2800" i="1" dirty="0"/>
              <a:t>            	    b</a:t>
            </a:r>
            <a:r>
              <a:rPr lang="en-US" altLang="en-US" sz="2800" dirty="0"/>
              <a:t>(</a:t>
            </a: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/>
              <a:t>) = 0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216A9D13-9F00-4F26-828A-87FE1155C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Reversal Distance and Breakpoints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xmlns="" id="{13A350ED-78AE-427A-83EA-5062C2E9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xmlns="" id="{D3DAF20E-E086-485A-9380-3A34DAE1B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0" name="Line 6">
            <a:extLst>
              <a:ext uri="{FF2B5EF4-FFF2-40B4-BE49-F238E27FC236}">
                <a16:creationId xmlns:a16="http://schemas.microsoft.com/office/drawing/2014/main" xmlns="" id="{F76F6456-F60C-461C-9443-42A8D7C94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1" name="Line 7">
            <a:extLst>
              <a:ext uri="{FF2B5EF4-FFF2-40B4-BE49-F238E27FC236}">
                <a16:creationId xmlns:a16="http://schemas.microsoft.com/office/drawing/2014/main" xmlns="" id="{56D5BBE8-3A9F-4ED7-8E3D-B041900B8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xmlns="" id="{22683AA3-6BA9-4DD1-821E-795105A77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62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xmlns="" id="{DFA3E9C7-C0D4-4410-A788-72ED11549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419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xmlns="" id="{455391DB-0B65-4295-A7B5-C6A77740A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419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xmlns="" id="{B3036C8E-5306-482E-B00F-F5655B525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419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xmlns="" id="{02F3807B-8AAC-436C-B420-A04B73E14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19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xmlns="" id="{698FFA7E-93DB-4F53-AF7A-CE74BF6F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xmlns="" id="{21E0A25E-D0A6-4AA4-BA3A-871B43090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EE157E1F-11BF-4289-AED8-A67C0782A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Sorting By Reversals: A Better Greedy Algorithm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FCAF4A88-D03D-4B12-BB24-AF78AE45B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 eaLnBrk="1" hangingPunct="1">
              <a:buFontTx/>
              <a:buNone/>
            </a:pPr>
            <a:r>
              <a:rPr lang="en-US" altLang="en-US" sz="3000" u="sng" dirty="0" err="1">
                <a:latin typeface="Lucida Sans Unicode" panose="020B0602030504020204" pitchFamily="34" charset="0"/>
              </a:rPr>
              <a:t>BreakPointReversalSort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u="sng" dirty="0">
                <a:latin typeface="Symbol" panose="05050102010706020507" pitchFamily="18" charset="2"/>
              </a:rPr>
              <a:t>p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1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</a:rPr>
              <a:t>while</a:t>
            </a:r>
            <a:r>
              <a:rPr lang="en-US" altLang="en-US" sz="3000" dirty="0">
                <a:latin typeface="Lucida Sans Unicode" panose="020B0602030504020204" pitchFamily="34" charset="0"/>
              </a:rPr>
              <a:t>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latin typeface="Lucida Sans Unicode" panose="020B0602030504020204" pitchFamily="34" charset="0"/>
              </a:rPr>
              <a:t>) &gt; 0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2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dirty="0">
                <a:latin typeface="Lucida Sans Unicode" panose="020B0602030504020204" pitchFamily="34" charset="0"/>
              </a:rPr>
              <a:t>Among all possible reversals,   choose reversal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i="1" dirty="0">
                <a:latin typeface="Lucida Console" panose="020B0609040504020204" pitchFamily="49" charset="0"/>
              </a:rPr>
              <a:t> </a:t>
            </a:r>
            <a:r>
              <a:rPr lang="en-US" altLang="en-US" sz="3000" dirty="0">
                <a:latin typeface="Lucida Sans Unicode" panose="020B0602030504020204" pitchFamily="34" charset="0"/>
              </a:rPr>
              <a:t>minimizing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•</a:t>
            </a:r>
            <a:r>
              <a:rPr lang="en-US" altLang="en-US" sz="3000" dirty="0"/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3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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sym typeface="Wingdings" panose="05000000000000000000" pitchFamily="2" charset="2"/>
              </a:rPr>
              <a:t> •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3000" i="1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30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, j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3000" dirty="0">
                <a:latin typeface="Lucida Console" panose="020B0609040504020204" pitchFamily="49" charset="0"/>
                <a:sym typeface="Wingdings" panose="05000000000000000000" pitchFamily="2" charset="2"/>
              </a:rPr>
              <a:t>  </a:t>
            </a:r>
            <a:r>
              <a:rPr lang="en-US" altLang="en-US" sz="3000" b="1" dirty="0">
                <a:latin typeface="Lucida Sans Unicode" panose="020B0602030504020204" pitchFamily="34" charset="0"/>
                <a:sym typeface="Wingdings" panose="05000000000000000000" pitchFamily="2" charset="2"/>
              </a:rPr>
              <a:t>output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5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B0DAC795-3A09-4735-B9FD-381349ABF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Sorting By Reversals: A Better Greedy Algorithm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B3F15661-5C62-4CEA-A21F-C95C3CA3D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 eaLnBrk="1" hangingPunct="1">
              <a:buFontTx/>
              <a:buNone/>
            </a:pPr>
            <a:r>
              <a:rPr lang="en-US" altLang="en-US" sz="3000" u="sng" dirty="0" err="1">
                <a:latin typeface="Lucida Sans Unicode" panose="020B0602030504020204" pitchFamily="34" charset="0"/>
              </a:rPr>
              <a:t>BreakPointReversalSort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u="sng" dirty="0">
                <a:latin typeface="Symbol" panose="05050102010706020507" pitchFamily="18" charset="2"/>
              </a:rPr>
              <a:t>p</a:t>
            </a:r>
            <a:r>
              <a:rPr lang="en-US" altLang="en-US" sz="3000" u="sng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1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</a:rPr>
              <a:t>while</a:t>
            </a:r>
            <a:r>
              <a:rPr lang="en-US" altLang="en-US" sz="3000" dirty="0">
                <a:latin typeface="Lucida Sans Unicode" panose="020B0602030504020204" pitchFamily="34" charset="0"/>
              </a:rPr>
              <a:t>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latin typeface="Lucida Sans Unicode" panose="020B0602030504020204" pitchFamily="34" charset="0"/>
              </a:rPr>
              <a:t>) &gt; 0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2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dirty="0">
                <a:latin typeface="Lucida Sans Unicode" panose="020B0602030504020204" pitchFamily="34" charset="0"/>
              </a:rPr>
              <a:t>Among all possible reversals,   choose reversal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i="1" dirty="0">
                <a:latin typeface="Lucida Console" panose="020B0609040504020204" pitchFamily="49" charset="0"/>
              </a:rPr>
              <a:t> </a:t>
            </a:r>
            <a:r>
              <a:rPr lang="en-US" altLang="en-US" sz="3000" dirty="0">
                <a:latin typeface="Lucida Sans Unicode" panose="020B0602030504020204" pitchFamily="34" charset="0"/>
              </a:rPr>
              <a:t>minimizing </a:t>
            </a:r>
            <a:r>
              <a:rPr lang="en-US" altLang="en-US" sz="3000" i="1" dirty="0">
                <a:latin typeface="Lucida Sans Unicode" panose="020B0602030504020204" pitchFamily="34" charset="0"/>
              </a:rPr>
              <a:t>b</a:t>
            </a:r>
            <a:r>
              <a:rPr lang="en-US" altLang="en-US" sz="3000" dirty="0">
                <a:latin typeface="Lucida Sans Unicode" panose="020B0602030504020204" pitchFamily="34" charset="0"/>
              </a:rPr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•</a:t>
            </a:r>
            <a:r>
              <a:rPr lang="en-US" altLang="en-US" sz="3000" dirty="0"/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3</a:t>
            </a:r>
            <a:r>
              <a:rPr lang="en-US" altLang="en-US" sz="3000" dirty="0">
                <a:latin typeface="Lucida Console" panose="020B0609040504020204" pitchFamily="49" charset="0"/>
              </a:rPr>
              <a:t> 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 </a:t>
            </a:r>
            <a:r>
              <a:rPr lang="en-US" altLang="en-US" sz="3000" dirty="0">
                <a:sym typeface="Wingdings" panose="05000000000000000000" pitchFamily="2" charset="2"/>
              </a:rPr>
              <a:t>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sym typeface="Wingdings" panose="05000000000000000000" pitchFamily="2" charset="2"/>
              </a:rPr>
              <a:t> •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3000" i="1" dirty="0" err="1">
                <a:latin typeface="Lucida Sans Unicode" panose="020B0602030504020204" pitchFamily="34" charset="0"/>
                <a:sym typeface="Wingdings" panose="05000000000000000000" pitchFamily="2" charset="2"/>
              </a:rPr>
              <a:t>i</a:t>
            </a:r>
            <a:r>
              <a:rPr lang="en-US" altLang="en-US" sz="3000" i="1" dirty="0">
                <a:latin typeface="Lucida Sans Unicode" panose="020B0602030504020204" pitchFamily="34" charset="0"/>
                <a:sym typeface="Wingdings" panose="05000000000000000000" pitchFamily="2" charset="2"/>
              </a:rPr>
              <a:t>, j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3000" dirty="0">
                <a:latin typeface="Lucida Console" panose="020B0609040504020204" pitchFamily="49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  <a:sym typeface="Wingdings" panose="05000000000000000000" pitchFamily="2" charset="2"/>
              </a:rPr>
              <a:t>output</a:t>
            </a:r>
            <a:r>
              <a:rPr lang="en-US" altLang="en-US" sz="3000" dirty="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</a:p>
          <a:p>
            <a:pPr marL="990600" lvl="1" indent="-646113" eaLnBrk="1" hangingPunct="1">
              <a:buFontTx/>
              <a:buNone/>
            </a:pPr>
            <a:r>
              <a:rPr lang="en-US" altLang="en-US" sz="3000" dirty="0">
                <a:latin typeface="Lucida Sans Unicode" panose="020B0602030504020204" pitchFamily="34" charset="0"/>
              </a:rPr>
              <a:t>5</a:t>
            </a:r>
            <a:r>
              <a:rPr lang="en-US" altLang="en-US" sz="3000" dirty="0">
                <a:latin typeface="Lucida Console" panose="020B0609040504020204" pitchFamily="49" charset="0"/>
              </a:rPr>
              <a:t> </a:t>
            </a:r>
            <a:r>
              <a:rPr lang="en-US" altLang="en-US" sz="30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xmlns="" id="{851C16E6-D4AA-48B7-899F-F9A63016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8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Problem: This algorithm may run forever!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E6CE7581-953E-4BF9-AF1B-87207C006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Strips</a:t>
            </a:r>
            <a:endParaRPr lang="en-US" altLang="en-US" sz="26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816B26AC-23CB-450D-B58E-987A4BC80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Strip</a:t>
            </a:r>
            <a:r>
              <a:rPr lang="en-US" altLang="en-US" sz="2800" dirty="0"/>
              <a:t>: an interval between two consecutive breakpoints in a permutation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Decreasing strip</a:t>
            </a:r>
            <a:r>
              <a:rPr lang="en-US" altLang="en-US" sz="2800" dirty="0"/>
              <a:t>: </a:t>
            </a:r>
            <a:r>
              <a:rPr lang="en-US" altLang="en-US" sz="2800" i="1" dirty="0"/>
              <a:t>strip</a:t>
            </a:r>
            <a:r>
              <a:rPr lang="en-US" altLang="en-US" sz="2800" dirty="0"/>
              <a:t> of elements in decreasing order (</a:t>
            </a:r>
            <a:r>
              <a:rPr lang="en-US" altLang="en-US" sz="2800" i="1" dirty="0"/>
              <a:t>e.g.,</a:t>
            </a:r>
            <a:r>
              <a:rPr lang="en-US" altLang="en-US" sz="2800" dirty="0"/>
              <a:t> 4 3 ).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u="sng" dirty="0">
                <a:solidFill>
                  <a:srgbClr val="FF0000"/>
                </a:solidFill>
              </a:rPr>
              <a:t>Increasing strip</a:t>
            </a:r>
            <a:r>
              <a:rPr lang="en-US" altLang="en-US" sz="2800" dirty="0"/>
              <a:t>: </a:t>
            </a:r>
            <a:r>
              <a:rPr lang="en-US" altLang="en-US" sz="2800" i="1" dirty="0"/>
              <a:t>strip</a:t>
            </a:r>
            <a:r>
              <a:rPr lang="en-US" altLang="en-US" sz="2800" dirty="0"/>
              <a:t> of elements in increasing order (</a:t>
            </a:r>
            <a:r>
              <a:rPr lang="en-US" altLang="en-US" sz="2800" i="1" dirty="0"/>
              <a:t>e.g.,</a:t>
            </a:r>
            <a:r>
              <a:rPr lang="en-US" altLang="en-US" sz="2800" dirty="0"/>
              <a:t> 7 8 and 5 6)</a:t>
            </a:r>
            <a:endParaRPr lang="en-US" altLang="en-US" sz="2800" i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               </a:t>
            </a:r>
          </a:p>
          <a:p>
            <a:pPr lvl="1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                 0</a:t>
            </a:r>
            <a:r>
              <a:rPr lang="en-US" altLang="en-US" sz="2800" i="1" dirty="0"/>
              <a:t>  </a:t>
            </a:r>
            <a:r>
              <a:rPr lang="en-US" altLang="en-US" sz="2800" dirty="0"/>
              <a:t>1  9  4  3  7  8  2  5  6 </a:t>
            </a:r>
            <a:r>
              <a:rPr lang="en-US" altLang="en-US" sz="2800" i="1" dirty="0">
                <a:solidFill>
                  <a:srgbClr val="FF3300"/>
                </a:solidFill>
              </a:rPr>
              <a:t>10</a:t>
            </a:r>
            <a:r>
              <a:rPr lang="en-US" altLang="en-US" sz="2800" dirty="0"/>
              <a:t> </a:t>
            </a:r>
          </a:p>
          <a:p>
            <a:pPr lvl="1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A single-element strip can be declared either increasing or decreasing. We will choose to declare them as decreasing with the exception of the strips consisting of only </a:t>
            </a:r>
            <a:r>
              <a:rPr lang="en-US" altLang="en-US" sz="2000" i="1" dirty="0"/>
              <a:t>0</a:t>
            </a:r>
            <a:r>
              <a:rPr lang="en-US" altLang="en-US" sz="2000" dirty="0"/>
              <a:t> or </a:t>
            </a:r>
            <a:r>
              <a:rPr lang="en-US" altLang="en-US" sz="2000" i="1" dirty="0"/>
              <a:t>n+1</a:t>
            </a:r>
          </a:p>
          <a:p>
            <a:pPr lvl="1"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xmlns="" id="{C92057D8-953E-4D7D-8BBC-28AC8B734E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472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1" name="Line 6">
            <a:extLst>
              <a:ext uri="{FF2B5EF4-FFF2-40B4-BE49-F238E27FC236}">
                <a16:creationId xmlns:a16="http://schemas.microsoft.com/office/drawing/2014/main" xmlns="" id="{29D24A0A-3E12-4912-8CF0-FD1F52A84F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78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2" name="Line 7">
            <a:extLst>
              <a:ext uri="{FF2B5EF4-FFF2-40B4-BE49-F238E27FC236}">
                <a16:creationId xmlns:a16="http://schemas.microsoft.com/office/drawing/2014/main" xmlns="" id="{1EE00BDD-8F3C-4600-AD18-E5C873DEC3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3" name="Line 8">
            <a:extLst>
              <a:ext uri="{FF2B5EF4-FFF2-40B4-BE49-F238E27FC236}">
                <a16:creationId xmlns:a16="http://schemas.microsoft.com/office/drawing/2014/main" xmlns="" id="{E5105C8C-BBCA-44F7-8107-95483DB330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4" name="Line 9">
            <a:extLst>
              <a:ext uri="{FF2B5EF4-FFF2-40B4-BE49-F238E27FC236}">
                <a16:creationId xmlns:a16="http://schemas.microsoft.com/office/drawing/2014/main" xmlns="" id="{C5B0DCE6-FC4B-4255-888F-667A21490D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xmlns="" id="{64D35D63-870B-4276-BB51-BC825111B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xmlns="" id="{74E0CD4C-E99D-4780-9CA9-4B3BE278C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40E69B2D-33BB-41D4-BCFA-6576137B0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Reducing the Number of Breakpoints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107C27C5-4407-4D5C-B50A-92F8FE61C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Theorem 1:</a:t>
            </a:r>
          </a:p>
          <a:p>
            <a:pPr lvl="1" eaLnBrk="1" hangingPunct="1">
              <a:buFontTx/>
              <a:buNone/>
            </a:pPr>
            <a:r>
              <a:rPr lang="en-US" altLang="en-US" sz="3000" dirty="0"/>
              <a:t>   If permutation 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>
                <a:latin typeface="Symbol" panose="05050102010706020507" pitchFamily="18" charset="2"/>
              </a:rPr>
              <a:t> </a:t>
            </a:r>
            <a:r>
              <a:rPr lang="en-US" altLang="en-US" sz="3000" dirty="0"/>
              <a:t>contains at least one decreasing strip, then there exists a reversal </a:t>
            </a:r>
            <a:r>
              <a:rPr lang="en-US" altLang="en-US" sz="3000" i="1" dirty="0">
                <a:latin typeface="Symbol" panose="05050102010706020507" pitchFamily="18" charset="2"/>
              </a:rPr>
              <a:t>r </a:t>
            </a:r>
            <a:r>
              <a:rPr lang="en-US" altLang="en-US" sz="3000" dirty="0">
                <a:sym typeface="Wingdings" panose="05000000000000000000" pitchFamily="2" charset="2"/>
              </a:rPr>
              <a:t> that</a:t>
            </a:r>
            <a:r>
              <a:rPr lang="en-US" altLang="en-US" sz="3000" dirty="0"/>
              <a:t> decreases the number of breakpoints (</a:t>
            </a:r>
            <a:r>
              <a:rPr lang="en-US" altLang="en-US" sz="3000" i="1" dirty="0"/>
              <a:t>i.e.,</a:t>
            </a:r>
            <a:r>
              <a:rPr lang="en-US" altLang="en-US" sz="3000" dirty="0"/>
              <a:t>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 </a:t>
            </a:r>
            <a:r>
              <a:rPr lang="en-US" altLang="en-US" sz="3000" dirty="0">
                <a:sym typeface="Wingdings" panose="05000000000000000000" pitchFamily="2" charset="2"/>
              </a:rPr>
              <a:t>•</a:t>
            </a:r>
            <a:r>
              <a:rPr lang="en-US" altLang="en-US" sz="3000" dirty="0"/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/>
              <a:t>) &lt;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3201A8B3-7439-48BE-BB58-86D2EE052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Things to Consider</a:t>
            </a:r>
            <a:endParaRPr lang="en-US" altLang="en-US" sz="2600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F2FD4C5F-070B-4F31-AA9C-5F28B5063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/>
              <a:t>1  4  6  5  7  8  3  2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/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  <a:endParaRPr lang="en-US" altLang="en-US" sz="3000" i="1" dirty="0">
              <a:latin typeface="Symbol" panose="05050102010706020507" pitchFamily="18" charset="2"/>
            </a:endParaRPr>
          </a:p>
        </p:txBody>
      </p:sp>
      <p:sp>
        <p:nvSpPr>
          <p:cNvPr id="67588" name="Line 23">
            <a:extLst>
              <a:ext uri="{FF2B5EF4-FFF2-40B4-BE49-F238E27FC236}">
                <a16:creationId xmlns:a16="http://schemas.microsoft.com/office/drawing/2014/main" xmlns="" id="{0F177AA0-24F8-4C1B-AAD0-CB6B0B789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89" name="Line 24">
            <a:extLst>
              <a:ext uri="{FF2B5EF4-FFF2-40B4-BE49-F238E27FC236}">
                <a16:creationId xmlns:a16="http://schemas.microsoft.com/office/drawing/2014/main" xmlns="" id="{F582FFA6-3DD8-44BA-B125-8460D7658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0" name="Line 25">
            <a:extLst>
              <a:ext uri="{FF2B5EF4-FFF2-40B4-BE49-F238E27FC236}">
                <a16:creationId xmlns:a16="http://schemas.microsoft.com/office/drawing/2014/main" xmlns="" id="{F096F22D-4734-46D4-BD33-1AC906D79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1" name="Line 26">
            <a:extLst>
              <a:ext uri="{FF2B5EF4-FFF2-40B4-BE49-F238E27FC236}">
                <a16:creationId xmlns:a16="http://schemas.microsoft.com/office/drawing/2014/main" xmlns="" id="{B2CC1FEE-0C0F-4F22-84EE-05382014B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2" name="Line 27">
            <a:extLst>
              <a:ext uri="{FF2B5EF4-FFF2-40B4-BE49-F238E27FC236}">
                <a16:creationId xmlns:a16="http://schemas.microsoft.com/office/drawing/2014/main" xmlns="" id="{FC160652-CC1F-46DC-94D5-81D7589B9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A99AE65F-5178-441D-BC20-A49D5D128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Things to Consider</a:t>
            </a:r>
            <a:r>
              <a:rPr lang="en-US" altLang="en-US" sz="2600" dirty="0"/>
              <a:t> (cont’d)</a:t>
            </a: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xmlns="" id="{21775C22-E837-4134-877D-3E3EB54EE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/>
              <a:t>1  4  6  5  7  8  3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defRPr/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  <a:endParaRPr lang="en-US" altLang="en-US" sz="3000" i="1" dirty="0">
              <a:latin typeface="Symbol" panose="05050102010706020507" pitchFamily="18" charset="2"/>
            </a:endParaRPr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xmlns="" id="{379A538B-8756-4AC4-82D0-63F098303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xmlns="" id="{70B9F6C8-0576-4DF3-A96B-867FABA66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xmlns="" id="{42F11E6F-3BA6-4944-B9A7-4CA4ABC85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xmlns="" id="{EF23FFF8-AF16-4110-961B-DCD4870F0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6" name="Line 8">
            <a:extLst>
              <a:ext uri="{FF2B5EF4-FFF2-40B4-BE49-F238E27FC236}">
                <a16:creationId xmlns:a16="http://schemas.microsoft.com/office/drawing/2014/main" xmlns="" id="{398AB99F-419A-442F-B107-21C4A8F5D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0925614A-A324-4950-8B6D-FFBA38AA2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Things to Consider</a:t>
            </a:r>
            <a:r>
              <a:rPr lang="en-US" altLang="en-US" sz="2600" dirty="0"/>
              <a:t> (cont’d)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xmlns="" id="{7F75DF19-ACF0-4C61-B110-D823D5050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buFontTx/>
              <a:buNone/>
              <a:defRPr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dirty="0"/>
              <a:t>  4  6  5  7  8  3  </a:t>
            </a:r>
            <a:r>
              <a:rPr lang="en-US" alt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defRPr/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</a:p>
          <a:p>
            <a:pPr lvl="1" eaLnBrk="1" hangingPunct="1">
              <a:defRPr/>
            </a:pPr>
            <a:r>
              <a:rPr lang="en-US" altLang="en-US" sz="3000" dirty="0"/>
              <a:t>Find </a:t>
            </a:r>
            <a:r>
              <a:rPr lang="en-US" altLang="en-US" sz="3000" i="1" dirty="0"/>
              <a:t>k – 1</a:t>
            </a:r>
            <a:r>
              <a:rPr lang="en-US" altLang="en-US" sz="3000" dirty="0"/>
              <a:t> in the permutation</a:t>
            </a:r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xmlns="" id="{217759DE-E1C2-488D-891D-8701F94D3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5">
            <a:extLst>
              <a:ext uri="{FF2B5EF4-FFF2-40B4-BE49-F238E27FC236}">
                <a16:creationId xmlns:a16="http://schemas.microsoft.com/office/drawing/2014/main" xmlns="" id="{83C2994B-EAF2-4879-8C8E-15C321948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xmlns="" id="{54DB66B2-A8A9-467D-BAA6-20E4C6D43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7">
            <a:extLst>
              <a:ext uri="{FF2B5EF4-FFF2-40B4-BE49-F238E27FC236}">
                <a16:creationId xmlns:a16="http://schemas.microsoft.com/office/drawing/2014/main" xmlns="" id="{33BAB7C1-9A35-42E6-B84B-E10D0A939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xmlns="" id="{B5A20F2F-96C0-44D7-B958-FBADE3DC2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905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B10A5D8F-312C-4707-9FC7-933C60EFE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Things to Consider</a:t>
            </a:r>
            <a:r>
              <a:rPr lang="en-US" altLang="en-US" sz="2600" dirty="0"/>
              <a:t> (cont’d)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F6BBE00F-9F16-4DCB-B256-FAE0A34A5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1 4 6 5 7 8 3 2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             0</a:t>
            </a:r>
            <a:r>
              <a:rPr lang="en-US" altLang="en-US" i="1" dirty="0"/>
              <a:t>  </a:t>
            </a:r>
            <a:r>
              <a:rPr lang="en-US" altLang="en-US" dirty="0">
                <a:solidFill>
                  <a:srgbClr val="0066FF"/>
                </a:solidFill>
              </a:rPr>
              <a:t>1</a:t>
            </a:r>
            <a:r>
              <a:rPr lang="en-US" altLang="en-US" dirty="0"/>
              <a:t>  4  6  5  7  8  3  </a:t>
            </a:r>
            <a:r>
              <a:rPr lang="en-US" altLang="en-US" dirty="0">
                <a:solidFill>
                  <a:srgbClr val="0066FF"/>
                </a:solidFill>
              </a:rPr>
              <a:t>2</a:t>
            </a:r>
            <a:r>
              <a:rPr lang="en-US" altLang="en-US" dirty="0"/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9</a:t>
            </a:r>
            <a:r>
              <a:rPr lang="en-US" altLang="en-US" i="1" dirty="0"/>
              <a:t>	     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5</a:t>
            </a:r>
            <a:endParaRPr lang="en-US" altLang="en-US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Choose decreasing strip with the smallest element </a:t>
            </a:r>
            <a:r>
              <a:rPr lang="en-US" altLang="en-US" sz="3000" i="1" dirty="0"/>
              <a:t>k</a:t>
            </a:r>
            <a:r>
              <a:rPr lang="en-US" altLang="en-US" sz="3000" dirty="0"/>
              <a:t> in </a:t>
            </a:r>
            <a:r>
              <a:rPr lang="en-US" altLang="en-US" sz="3000" i="1" dirty="0">
                <a:latin typeface="Symbol" panose="05050102010706020507" pitchFamily="18" charset="2"/>
              </a:rPr>
              <a:t>p  </a:t>
            </a:r>
            <a:r>
              <a:rPr lang="en-US" altLang="en-US" sz="3000" dirty="0"/>
              <a:t>(</a:t>
            </a:r>
            <a:r>
              <a:rPr lang="en-US" altLang="en-US" sz="3000" i="1" dirty="0"/>
              <a:t>k</a:t>
            </a:r>
            <a:r>
              <a:rPr lang="en-US" altLang="en-US" sz="3000" dirty="0"/>
              <a:t> = 2 in this case) </a:t>
            </a:r>
            <a:endParaRPr lang="en-US" altLang="en-US" sz="3000" i="1" dirty="0">
              <a:latin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Find </a:t>
            </a:r>
            <a:r>
              <a:rPr lang="en-US" altLang="en-US" sz="3000" i="1" dirty="0"/>
              <a:t>k–1</a:t>
            </a:r>
            <a:r>
              <a:rPr lang="en-US" altLang="en-US" sz="3000" dirty="0"/>
              <a:t> in the permutation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Reverse the segment between </a:t>
            </a:r>
            <a:r>
              <a:rPr lang="en-US" altLang="en-US" sz="3000" i="1" dirty="0"/>
              <a:t>k</a:t>
            </a:r>
            <a:r>
              <a:rPr lang="en-US" altLang="en-US" sz="3000" dirty="0"/>
              <a:t> and </a:t>
            </a:r>
            <a:r>
              <a:rPr lang="en-US" altLang="en-US" sz="3000" i="1" dirty="0"/>
              <a:t>k-1</a:t>
            </a:r>
            <a:r>
              <a:rPr lang="en-US" altLang="en-US" sz="3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</a:rPr>
              <a:t>0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0066FF"/>
                </a:solidFill>
              </a:rPr>
              <a:t> </a:t>
            </a:r>
            <a:r>
              <a:rPr lang="en-US" altLang="en-US" sz="2900" dirty="0">
                <a:solidFill>
                  <a:srgbClr val="0066FF"/>
                </a:solidFill>
              </a:rPr>
              <a:t>1</a:t>
            </a:r>
            <a:r>
              <a:rPr lang="en-US" altLang="en-US" sz="2800" dirty="0"/>
              <a:t>  4  6  5  7  8  3  </a:t>
            </a:r>
            <a:r>
              <a:rPr lang="en-US" altLang="en-US" sz="2900" dirty="0">
                <a:solidFill>
                  <a:srgbClr val="0066FF"/>
                </a:solidFill>
              </a:rPr>
              <a:t>2</a:t>
            </a:r>
            <a:r>
              <a:rPr lang="en-US" altLang="en-US" sz="2800" dirty="0"/>
              <a:t>  </a:t>
            </a:r>
            <a:r>
              <a:rPr lang="en-US" altLang="en-US" sz="2800" i="1" dirty="0">
                <a:solidFill>
                  <a:srgbClr val="FF0000"/>
                </a:solidFill>
              </a:rPr>
              <a:t>9</a:t>
            </a:r>
            <a:r>
              <a:rPr lang="en-US" altLang="en-US" sz="2800" i="1" dirty="0"/>
              <a:t>		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= 5</a:t>
            </a:r>
            <a:endParaRPr lang="en-US" altLang="en-US" sz="3000" i="1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FF0000"/>
                </a:solidFill>
              </a:rPr>
              <a:t>0</a:t>
            </a:r>
            <a:r>
              <a:rPr lang="en-US" altLang="en-US" sz="2800" i="1" dirty="0"/>
              <a:t>  </a:t>
            </a:r>
            <a:r>
              <a:rPr lang="en-US" altLang="en-US" sz="2900" dirty="0">
                <a:solidFill>
                  <a:schemeClr val="folHlink"/>
                </a:solidFill>
              </a:rPr>
              <a:t>1</a:t>
            </a:r>
            <a:r>
              <a:rPr lang="en-US" altLang="en-US" sz="2800" dirty="0">
                <a:solidFill>
                  <a:schemeClr val="folHlink"/>
                </a:solidFill>
              </a:rPr>
              <a:t>  </a:t>
            </a:r>
            <a:r>
              <a:rPr lang="en-US" altLang="en-US" sz="2900" dirty="0">
                <a:solidFill>
                  <a:schemeClr val="folHlink"/>
                </a:solidFill>
              </a:rPr>
              <a:t>2</a:t>
            </a:r>
            <a:r>
              <a:rPr lang="en-US" altLang="en-US" sz="2900" dirty="0"/>
              <a:t>  3  8  7  5  6  4 </a:t>
            </a:r>
            <a:r>
              <a:rPr lang="en-US" altLang="en-US" sz="2800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9</a:t>
            </a:r>
            <a:r>
              <a:rPr lang="en-US" altLang="en-US" sz="2800" i="1" dirty="0"/>
              <a:t>		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= 4</a:t>
            </a:r>
          </a:p>
        </p:txBody>
      </p:sp>
      <p:sp>
        <p:nvSpPr>
          <p:cNvPr id="70660" name="AutoShape 5">
            <a:extLst>
              <a:ext uri="{FF2B5EF4-FFF2-40B4-BE49-F238E27FC236}">
                <a16:creationId xmlns:a16="http://schemas.microsoft.com/office/drawing/2014/main" xmlns="" id="{1D43E0A8-FCBE-44AD-85E2-F4C88AEFE02C}"/>
              </a:ext>
            </a:extLst>
          </p:cNvPr>
          <p:cNvSpPr>
            <a:spLocks noChangeArrowheads="1"/>
          </p:cNvSpPr>
          <p:nvPr/>
        </p:nvSpPr>
        <p:spPr bwMode="auto">
          <a:xfrm rot="4625359">
            <a:off x="130969" y="5050631"/>
            <a:ext cx="990600" cy="338138"/>
          </a:xfrm>
          <a:prstGeom prst="curvedUpArrow">
            <a:avLst>
              <a:gd name="adj1" fmla="val 58591"/>
              <a:gd name="adj2" fmla="val 1171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0661" name="Line 6">
            <a:extLst>
              <a:ext uri="{FF2B5EF4-FFF2-40B4-BE49-F238E27FC236}">
                <a16:creationId xmlns:a16="http://schemas.microsoft.com/office/drawing/2014/main" xmlns="" id="{B451FFC4-04A2-4085-977C-1CA541C77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2" name="Line 7">
            <a:extLst>
              <a:ext uri="{FF2B5EF4-FFF2-40B4-BE49-F238E27FC236}">
                <a16:creationId xmlns:a16="http://schemas.microsoft.com/office/drawing/2014/main" xmlns="" id="{D99D2F18-34C9-436D-99B2-81D22DA47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3" name="Line 9">
            <a:extLst>
              <a:ext uri="{FF2B5EF4-FFF2-40B4-BE49-F238E27FC236}">
                <a16:creationId xmlns:a16="http://schemas.microsoft.com/office/drawing/2014/main" xmlns="" id="{39942D7D-3BCE-4187-9C08-F5DB21819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4" name="Line 10">
            <a:extLst>
              <a:ext uri="{FF2B5EF4-FFF2-40B4-BE49-F238E27FC236}">
                <a16:creationId xmlns:a16="http://schemas.microsoft.com/office/drawing/2014/main" xmlns="" id="{18E77F22-2960-4E98-A9B9-A6D31574F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5" name="Line 11">
            <a:extLst>
              <a:ext uri="{FF2B5EF4-FFF2-40B4-BE49-F238E27FC236}">
                <a16:creationId xmlns:a16="http://schemas.microsoft.com/office/drawing/2014/main" xmlns="" id="{B8FA016D-871A-494E-BE5F-925AC3E4A2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Line 12">
            <a:extLst>
              <a:ext uri="{FF2B5EF4-FFF2-40B4-BE49-F238E27FC236}">
                <a16:creationId xmlns:a16="http://schemas.microsoft.com/office/drawing/2014/main" xmlns="" id="{48C7BA05-F714-430A-BDC9-2F8F66078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01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Line 13">
            <a:extLst>
              <a:ext uri="{FF2B5EF4-FFF2-40B4-BE49-F238E27FC236}">
                <a16:creationId xmlns:a16="http://schemas.microsoft.com/office/drawing/2014/main" xmlns="" id="{D9F4BE90-F6F9-4815-AB60-F102365C05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8" name="Line 14">
            <a:extLst>
              <a:ext uri="{FF2B5EF4-FFF2-40B4-BE49-F238E27FC236}">
                <a16:creationId xmlns:a16="http://schemas.microsoft.com/office/drawing/2014/main" xmlns="" id="{40A46D4D-B75F-4838-B005-7F568EA12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9" name="Line 15">
            <a:extLst>
              <a:ext uri="{FF2B5EF4-FFF2-40B4-BE49-F238E27FC236}">
                <a16:creationId xmlns:a16="http://schemas.microsoft.com/office/drawing/2014/main" xmlns="" id="{D336A5AF-F7B0-43A7-A37C-87BD3D568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057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0" name="Line 16">
            <a:extLst>
              <a:ext uri="{FF2B5EF4-FFF2-40B4-BE49-F238E27FC236}">
                <a16:creationId xmlns:a16="http://schemas.microsoft.com/office/drawing/2014/main" xmlns="" id="{2B48A7B9-765F-46D6-95E5-0BC58FC2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057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1" name="Line 17">
            <a:extLst>
              <a:ext uri="{FF2B5EF4-FFF2-40B4-BE49-F238E27FC236}">
                <a16:creationId xmlns:a16="http://schemas.microsoft.com/office/drawing/2014/main" xmlns="" id="{7D9C0AB5-86FE-482E-877B-D5FABDCD0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57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2" name="Line 18">
            <a:extLst>
              <a:ext uri="{FF2B5EF4-FFF2-40B4-BE49-F238E27FC236}">
                <a16:creationId xmlns:a16="http://schemas.microsoft.com/office/drawing/2014/main" xmlns="" id="{23AF704F-45E4-4D6F-98EB-759C8C16E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057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3" name="Line 19">
            <a:extLst>
              <a:ext uri="{FF2B5EF4-FFF2-40B4-BE49-F238E27FC236}">
                <a16:creationId xmlns:a16="http://schemas.microsoft.com/office/drawing/2014/main" xmlns="" id="{04B8FDD4-BAC3-4F3B-BF91-DC48A0720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057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4" name="Line 20">
            <a:extLst>
              <a:ext uri="{FF2B5EF4-FFF2-40B4-BE49-F238E27FC236}">
                <a16:creationId xmlns:a16="http://schemas.microsoft.com/office/drawing/2014/main" xmlns="" id="{167BC42D-090B-4B9E-8D08-ABD8D2355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5" name="Line 22">
            <a:extLst>
              <a:ext uri="{FF2B5EF4-FFF2-40B4-BE49-F238E27FC236}">
                <a16:creationId xmlns:a16="http://schemas.microsoft.com/office/drawing/2014/main" xmlns="" id="{FC2CC0EA-C265-4F0E-A6AB-744904847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6" name="Line 23">
            <a:extLst>
              <a:ext uri="{FF2B5EF4-FFF2-40B4-BE49-F238E27FC236}">
                <a16:creationId xmlns:a16="http://schemas.microsoft.com/office/drawing/2014/main" xmlns="" id="{7E65F55E-7C58-47FC-A924-42363817D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7" name="Line 24">
            <a:extLst>
              <a:ext uri="{FF2B5EF4-FFF2-40B4-BE49-F238E27FC236}">
                <a16:creationId xmlns:a16="http://schemas.microsoft.com/office/drawing/2014/main" xmlns="" id="{A78274F7-FB04-4E07-AA08-889628CFE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8" name="Line 25">
            <a:extLst>
              <a:ext uri="{FF2B5EF4-FFF2-40B4-BE49-F238E27FC236}">
                <a16:creationId xmlns:a16="http://schemas.microsoft.com/office/drawing/2014/main" xmlns="" id="{2DC9BB2A-22A0-4AEA-A935-F2BB7DEB6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9" name="Line 26">
            <a:extLst>
              <a:ext uri="{FF2B5EF4-FFF2-40B4-BE49-F238E27FC236}">
                <a16:creationId xmlns:a16="http://schemas.microsoft.com/office/drawing/2014/main" xmlns="" id="{2AEEBC5D-5831-4656-97A5-1435EE9D9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0" name="Line 27">
            <a:extLst>
              <a:ext uri="{FF2B5EF4-FFF2-40B4-BE49-F238E27FC236}">
                <a16:creationId xmlns:a16="http://schemas.microsoft.com/office/drawing/2014/main" xmlns="" id="{CB9D1BCE-5939-4FE5-8B60-CFCFB6F4F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95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1" name="Line 28">
            <a:extLst>
              <a:ext uri="{FF2B5EF4-FFF2-40B4-BE49-F238E27FC236}">
                <a16:creationId xmlns:a16="http://schemas.microsoft.com/office/drawing/2014/main" xmlns="" id="{27CE265D-10F7-4242-B9CC-9A05F12B3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2" name="Line 29">
            <a:extLst>
              <a:ext uri="{FF2B5EF4-FFF2-40B4-BE49-F238E27FC236}">
                <a16:creationId xmlns:a16="http://schemas.microsoft.com/office/drawing/2014/main" xmlns="" id="{F0625819-DA92-40D0-8314-D177B4912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3" name="Line 30">
            <a:extLst>
              <a:ext uri="{FF2B5EF4-FFF2-40B4-BE49-F238E27FC236}">
                <a16:creationId xmlns:a16="http://schemas.microsoft.com/office/drawing/2014/main" xmlns="" id="{61BEBD0A-9749-4400-90FC-34659D9E6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4" name="Line 31">
            <a:extLst>
              <a:ext uri="{FF2B5EF4-FFF2-40B4-BE49-F238E27FC236}">
                <a16:creationId xmlns:a16="http://schemas.microsoft.com/office/drawing/2014/main" xmlns="" id="{35F4A27B-7925-40A2-BA00-6AB79325B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5626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5" name="Line 32">
            <a:extLst>
              <a:ext uri="{FF2B5EF4-FFF2-40B4-BE49-F238E27FC236}">
                <a16:creationId xmlns:a16="http://schemas.microsoft.com/office/drawing/2014/main" xmlns="" id="{1139657B-7549-4E15-9875-337017E11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029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1153" name="Text Box 33">
            <a:extLst>
              <a:ext uri="{FF2B5EF4-FFF2-40B4-BE49-F238E27FC236}">
                <a16:creationId xmlns:a16="http://schemas.microsoft.com/office/drawing/2014/main" xmlns="" id="{8557113E-3391-4B4F-858C-39D68CE5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0872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66FFFF"/>
                </a:solidFill>
              </a:rPr>
              <a:t>What if k-1 occurs to the right of k?</a:t>
            </a:r>
          </a:p>
        </p:txBody>
      </p:sp>
      <p:sp>
        <p:nvSpPr>
          <p:cNvPr id="70687" name="Line 7">
            <a:extLst>
              <a:ext uri="{FF2B5EF4-FFF2-40B4-BE49-F238E27FC236}">
                <a16:creationId xmlns:a16="http://schemas.microsoft.com/office/drawing/2014/main" xmlns="" id="{CF7588C0-D249-4E0C-81E4-B431E6CA04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881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8" name="Line 7">
            <a:extLst>
              <a:ext uri="{FF2B5EF4-FFF2-40B4-BE49-F238E27FC236}">
                <a16:creationId xmlns:a16="http://schemas.microsoft.com/office/drawing/2014/main" xmlns="" id="{47175C53-2F5C-473B-9E4B-1F58560DA0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F83FD7DC-DC0F-4928-96D0-DAD2830C5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Reducing the Number of Breakpoints again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BE514719-5900-43D5-8A1B-C3572B6BB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If there is no decreasing strip, there </a:t>
            </a:r>
            <a:r>
              <a:rPr lang="en-US" altLang="en-US" sz="3000" dirty="0">
                <a:solidFill>
                  <a:srgbClr val="FF3300"/>
                </a:solidFill>
              </a:rPr>
              <a:t>may be</a:t>
            </a:r>
            <a:r>
              <a:rPr lang="en-US" altLang="en-US" sz="3000" dirty="0"/>
              <a:t> no reversal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/>
              <a:t>  that reduces the number of breakpoints (</a:t>
            </a:r>
            <a:r>
              <a:rPr lang="en-US" altLang="en-US" sz="3000" i="1" dirty="0"/>
              <a:t>i.e.</a:t>
            </a:r>
            <a:r>
              <a:rPr lang="en-US" altLang="en-US" sz="3000" dirty="0"/>
              <a:t>,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 </a:t>
            </a:r>
            <a:r>
              <a:rPr lang="en-US" altLang="en-US" sz="3000" dirty="0">
                <a:sym typeface="Wingdings" panose="05000000000000000000" pitchFamily="2" charset="2"/>
              </a:rPr>
              <a:t>•</a:t>
            </a:r>
            <a:r>
              <a:rPr lang="en-US" altLang="en-US" sz="3000" dirty="0">
                <a:latin typeface="Symbol" panose="05050102010706020507" pitchFamily="18" charset="2"/>
              </a:rPr>
              <a:t>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/>
              <a:t>)  ≥ </a:t>
            </a:r>
            <a:r>
              <a:rPr lang="en-US" altLang="en-US" sz="3000" i="1" dirty="0"/>
              <a:t>b</a:t>
            </a:r>
            <a:r>
              <a:rPr lang="en-US" altLang="en-US" sz="3000" dirty="0"/>
              <a:t>(</a:t>
            </a:r>
            <a:r>
              <a:rPr lang="en-US" altLang="en-US" sz="3000" i="1" dirty="0">
                <a:latin typeface="Symbol" panose="05050102010706020507" pitchFamily="18" charset="2"/>
              </a:rPr>
              <a:t>p</a:t>
            </a:r>
            <a:r>
              <a:rPr lang="en-US" altLang="en-US" sz="3000" dirty="0"/>
              <a:t>) for any  reversal </a:t>
            </a:r>
            <a:r>
              <a:rPr lang="en-US" altLang="en-US" sz="3000" i="1" dirty="0">
                <a:latin typeface="Symbol" panose="05050102010706020507" pitchFamily="18" charset="2"/>
              </a:rPr>
              <a:t>r</a:t>
            </a:r>
            <a:r>
              <a:rPr lang="en-US" altLang="en-US" sz="3000" dirty="0"/>
              <a:t>).    </a:t>
            </a:r>
            <a:r>
              <a:rPr lang="en-US" altLang="en-US" sz="3000" i="1" dirty="0"/>
              <a:t>E.g</a:t>
            </a:r>
            <a:r>
              <a:rPr lang="en-US" altLang="en-US" sz="3000" dirty="0"/>
              <a:t>. </a:t>
            </a:r>
            <a:r>
              <a:rPr lang="en-US" altLang="en-US" sz="3000" dirty="0">
                <a:solidFill>
                  <a:srgbClr val="66FFFF"/>
                </a:solidFill>
              </a:rPr>
              <a:t>0</a:t>
            </a:r>
            <a:r>
              <a:rPr lang="en-US" altLang="en-US" sz="3000" dirty="0">
                <a:solidFill>
                  <a:srgbClr val="FF0000"/>
                </a:solidFill>
              </a:rPr>
              <a:t>456</a:t>
            </a:r>
            <a:r>
              <a:rPr lang="en-US" altLang="en-US" sz="3000" dirty="0">
                <a:solidFill>
                  <a:srgbClr val="FF9900"/>
                </a:solidFill>
              </a:rPr>
              <a:t>123</a:t>
            </a:r>
            <a:r>
              <a:rPr lang="en-US" altLang="en-US" sz="3000" dirty="0">
                <a:solidFill>
                  <a:srgbClr val="66FFFF"/>
                </a:solidFill>
              </a:rPr>
              <a:t>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/>
              <a:t>By reversing an increasing strip ( # of breakpoints stay unchanged ), we will create a decreasing strip at the next step. Then the number of breakpoints will be reduced in the next step (Theorem 1).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1088AC6-15D7-4CA7-ABC4-05BAB2C1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762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Turnip vs Cabbage: Almost identical </a:t>
            </a:r>
            <a:r>
              <a:rPr lang="en-US" altLang="en-US" sz="3200" dirty="0" err="1"/>
              <a:t>mtDNA</a:t>
            </a:r>
            <a:r>
              <a:rPr lang="en-US" altLang="en-US" sz="3200" dirty="0"/>
              <a:t> gene sequences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B67A592-1DFC-4BA6-BAC0-421C754219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7526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 1980s Jeffrey Palmer studied evolution of plant organelles by comparing </a:t>
            </a:r>
            <a:r>
              <a:rPr lang="en-US" altLang="en-US" b="1"/>
              <a:t>mitochondrial</a:t>
            </a:r>
            <a:r>
              <a:rPr lang="en-US" altLang="en-US"/>
              <a:t> </a:t>
            </a:r>
            <a:r>
              <a:rPr lang="en-US" altLang="en-US" b="1"/>
              <a:t>genomes</a:t>
            </a:r>
            <a:r>
              <a:rPr lang="en-US" altLang="en-US"/>
              <a:t> of the cabbage and turnip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99% similarity between (homologous) genes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These surprisingly similar gene sequences however differ in gene order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5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This study helped pave the way to analyzing genome rearrangements in molecular evolution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634C2027-EED1-47CB-8119-B8F06AB6B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/>
          <a:lstStyle/>
          <a:p>
            <a:pPr eaLnBrk="1" hangingPunct="1"/>
            <a:r>
              <a:rPr lang="en-US" altLang="en-US" dirty="0"/>
              <a:t>Things to Consider</a:t>
            </a:r>
            <a:r>
              <a:rPr lang="en-US" altLang="en-US" sz="2600" dirty="0"/>
              <a:t> (cont’d)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94B3F7C4-B29F-4F15-916E-12AFE7D09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There are no</a:t>
            </a:r>
            <a:r>
              <a:rPr lang="en-US" altLang="en-US" i="1" dirty="0"/>
              <a:t> </a:t>
            </a:r>
            <a:r>
              <a:rPr lang="en-US" altLang="en-US" dirty="0"/>
              <a:t>decreasing strips in </a:t>
            </a:r>
            <a:r>
              <a:rPr lang="en-US" altLang="en-US" b="1" i="1" dirty="0">
                <a:latin typeface="Symbol" panose="05050102010706020507" pitchFamily="18" charset="2"/>
              </a:rPr>
              <a:t>p  </a:t>
            </a:r>
            <a:r>
              <a:rPr lang="en-US" altLang="en-US" dirty="0"/>
              <a:t>below: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latin typeface="Symbol" panose="05050102010706020507" pitchFamily="18" charset="2"/>
              </a:rPr>
              <a:t>	            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  = </a:t>
            </a:r>
            <a:r>
              <a:rPr lang="en-US" altLang="en-US" i="1" dirty="0">
                <a:solidFill>
                  <a:srgbClr val="FF0000"/>
                </a:solidFill>
              </a:rPr>
              <a:t>0</a:t>
            </a:r>
            <a:r>
              <a:rPr lang="en-US" altLang="en-US" i="1" dirty="0"/>
              <a:t>  </a:t>
            </a:r>
            <a:r>
              <a:rPr lang="en-US" altLang="en-US" dirty="0"/>
              <a:t>1  2  5  6  7  3  4  </a:t>
            </a:r>
            <a:r>
              <a:rPr lang="en-US" altLang="en-US" i="1" dirty="0">
                <a:solidFill>
                  <a:srgbClr val="FF0000"/>
                </a:solidFill>
              </a:rPr>
              <a:t>8    </a:t>
            </a:r>
            <a:r>
              <a:rPr lang="en-US" altLang="en-US" i="1" dirty="0"/>
              <a:t>b</a:t>
            </a:r>
            <a:r>
              <a:rPr lang="en-US" altLang="en-US" dirty="0"/>
              <a:t>(</a:t>
            </a:r>
            <a:r>
              <a:rPr lang="en-US" altLang="en-US" i="1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Symbol" panose="05050102010706020507" pitchFamily="18" charset="2"/>
              </a:rPr>
              <a:t>   p</a:t>
            </a:r>
            <a:r>
              <a:rPr lang="en-US" altLang="en-US" i="1" dirty="0"/>
              <a:t> </a:t>
            </a:r>
            <a:r>
              <a:rPr lang="en-US" altLang="en-US" sz="3400" dirty="0">
                <a:sym typeface="Wingdings" panose="05000000000000000000" pitchFamily="2" charset="2"/>
              </a:rPr>
              <a:t>•</a:t>
            </a:r>
            <a:r>
              <a:rPr lang="en-US" altLang="en-US" i="1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i="1" dirty="0"/>
              <a:t>(6</a:t>
            </a:r>
            <a:r>
              <a:rPr lang="en-US" altLang="en-US" dirty="0"/>
              <a:t>,7) = </a:t>
            </a:r>
            <a:r>
              <a:rPr lang="en-US" altLang="en-US" i="1" dirty="0">
                <a:solidFill>
                  <a:srgbClr val="FF0000"/>
                </a:solidFill>
              </a:rPr>
              <a:t>0</a:t>
            </a:r>
            <a:r>
              <a:rPr lang="en-US" altLang="en-US" i="1" dirty="0"/>
              <a:t>  </a:t>
            </a:r>
            <a:r>
              <a:rPr lang="en-US" altLang="en-US" dirty="0"/>
              <a:t>1  2  5  6  7  4  3  </a:t>
            </a:r>
            <a:r>
              <a:rPr lang="en-US" altLang="en-US" i="1" dirty="0">
                <a:solidFill>
                  <a:srgbClr val="FF0000"/>
                </a:solidFill>
              </a:rPr>
              <a:t>8</a:t>
            </a:r>
            <a:r>
              <a:rPr lang="en-US" altLang="en-US" i="1" dirty="0"/>
              <a:t>    b</a:t>
            </a:r>
            <a:r>
              <a:rPr lang="en-US" altLang="en-US" dirty="0"/>
              <a:t>(</a:t>
            </a:r>
            <a:r>
              <a:rPr lang="en-US" altLang="en-US" dirty="0">
                <a:latin typeface="Symbol" panose="05050102010706020507" pitchFamily="18" charset="2"/>
              </a:rPr>
              <a:t>p</a:t>
            </a:r>
            <a:r>
              <a:rPr lang="en-US" altLang="en-US" dirty="0"/>
              <a:t>) = 3</a:t>
            </a:r>
            <a:r>
              <a:rPr lang="en-US" altLang="en-US" i="1" dirty="0"/>
              <a:t> 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latin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dirty="0"/>
              <a:t>(6,7) does not change the # of breakpoints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i="1" dirty="0">
                <a:latin typeface="Symbol" panose="05050102010706020507" pitchFamily="18" charset="2"/>
              </a:rPr>
              <a:t>r</a:t>
            </a:r>
            <a:r>
              <a:rPr lang="en-US" altLang="en-US" dirty="0"/>
              <a:t>(6,7) creates a decreasing strip thus guaranteeing that the next step will decrease the # of breakpoints.</a:t>
            </a:r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xmlns="" id="{E585D442-DC8B-4157-B507-5B7D62E32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xmlns="" id="{521B128C-BD16-46D3-B2B9-CE962F38A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xmlns="" id="{EBB440A7-05AB-47DD-8EB1-3B6E33F1C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048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xmlns="" id="{62406B5F-F189-4867-9873-84D6C4B29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2" name="Line 9">
            <a:extLst>
              <a:ext uri="{FF2B5EF4-FFF2-40B4-BE49-F238E27FC236}">
                <a16:creationId xmlns:a16="http://schemas.microsoft.com/office/drawing/2014/main" xmlns="" id="{E57CCE20-67FD-48FD-A1EC-DE58E0E74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581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3" name="Line 10">
            <a:extLst>
              <a:ext uri="{FF2B5EF4-FFF2-40B4-BE49-F238E27FC236}">
                <a16:creationId xmlns:a16="http://schemas.microsoft.com/office/drawing/2014/main" xmlns="" id="{10FEEFC9-4AD8-483F-BA15-A58246CD1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4" name="Line 11">
            <a:extLst>
              <a:ext uri="{FF2B5EF4-FFF2-40B4-BE49-F238E27FC236}">
                <a16:creationId xmlns:a16="http://schemas.microsoft.com/office/drawing/2014/main" xmlns="" id="{9F613449-666E-421B-BEF8-CDD7B95C8E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581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5" name="Line 12">
            <a:extLst>
              <a:ext uri="{FF2B5EF4-FFF2-40B4-BE49-F238E27FC236}">
                <a16:creationId xmlns:a16="http://schemas.microsoft.com/office/drawing/2014/main" xmlns="" id="{FF59B0D5-C745-4E57-807B-BB07F47E2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3">
            <a:extLst>
              <a:ext uri="{FF2B5EF4-FFF2-40B4-BE49-F238E27FC236}">
                <a16:creationId xmlns:a16="http://schemas.microsoft.com/office/drawing/2014/main" xmlns="" id="{C9E1A0C4-A7A0-41B8-9D95-448FA7642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7" name="Line 14">
            <a:extLst>
              <a:ext uri="{FF2B5EF4-FFF2-40B4-BE49-F238E27FC236}">
                <a16:creationId xmlns:a16="http://schemas.microsoft.com/office/drawing/2014/main" xmlns="" id="{7D0FAFFD-003A-43A4-8C92-21313795C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667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8" name="Line 15">
            <a:extLst>
              <a:ext uri="{FF2B5EF4-FFF2-40B4-BE49-F238E27FC236}">
                <a16:creationId xmlns:a16="http://schemas.microsoft.com/office/drawing/2014/main" xmlns="" id="{C3D931A7-C2B4-4367-B65C-A69905DB9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667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9" name="Line 16">
            <a:extLst>
              <a:ext uri="{FF2B5EF4-FFF2-40B4-BE49-F238E27FC236}">
                <a16:creationId xmlns:a16="http://schemas.microsoft.com/office/drawing/2014/main" xmlns="" id="{FEBA309B-3E26-4B98-A76F-4CE83BB49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200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0" name="Line 17">
            <a:extLst>
              <a:ext uri="{FF2B5EF4-FFF2-40B4-BE49-F238E27FC236}">
                <a16:creationId xmlns:a16="http://schemas.microsoft.com/office/drawing/2014/main" xmlns="" id="{86C6BB50-A8A5-4124-AC47-7E9F68977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00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21" name="Line 18">
            <a:extLst>
              <a:ext uri="{FF2B5EF4-FFF2-40B4-BE49-F238E27FC236}">
                <a16:creationId xmlns:a16="http://schemas.microsoft.com/office/drawing/2014/main" xmlns="" id="{75AA1DF1-290D-4ADB-8927-6AC35E14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200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3CB0308E-3534-47C5-AD6F-D54BE670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ImprovedBreakpointReversalSort</a:t>
            </a:r>
            <a:endParaRPr lang="en-US" altLang="en-US" sz="4000" dirty="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D5D6BC77-2156-417E-9702-29C8370A8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u="sng" dirty="0" err="1">
                <a:latin typeface="Lucida Sans Unicode" panose="020B0602030504020204" pitchFamily="34" charset="0"/>
              </a:rPr>
              <a:t>ImprovedBreakpointReversalSort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(</a:t>
            </a:r>
            <a:r>
              <a:rPr lang="en-US" altLang="en-US" sz="2200" i="1" u="sng" dirty="0">
                <a:latin typeface="Symbol" panose="05050102010706020507" pitchFamily="18" charset="2"/>
              </a:rPr>
              <a:t>p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)</a:t>
            </a:r>
            <a:endParaRPr lang="en-US" altLang="en-US" sz="2200" u="sng" dirty="0"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while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) &gt; 0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2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if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</a:rPr>
              <a:t> 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has a decreasing strip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lain" startAt="3"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Among all possible reversals, choose reversal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</a:rPr>
              <a:t>r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                             that   minimizes </a:t>
            </a:r>
            <a:r>
              <a:rPr lang="en-US" altLang="en-US" sz="2200" i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3400" dirty="0"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•</a:t>
            </a:r>
            <a:r>
              <a:rPr lang="en-US" altLang="en-US" sz="3400" dirty="0">
                <a:sym typeface="Wingdings" panose="05000000000000000000" pitchFamily="2" charset="2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</a:rPr>
              <a:t>r</a:t>
            </a:r>
            <a:r>
              <a:rPr lang="en-US" altLang="en-US" sz="2200" dirty="0">
                <a:latin typeface="Lucida Sans Unicode" panose="020B0602030504020204" pitchFamily="34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4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else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5        Choose a reversal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that flips an increasing strip in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6  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•</a:t>
            </a:r>
            <a:r>
              <a:rPr lang="en-US" altLang="en-US" sz="2200" dirty="0">
                <a:latin typeface="Lucida Console" panose="020B06090405040202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7    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output</a:t>
            </a: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8  </a:t>
            </a:r>
            <a:r>
              <a:rPr lang="en-US" altLang="en-US" sz="2200" b="1" dirty="0">
                <a:latin typeface="Lucida Sans Unicode" panose="020B0602030504020204" pitchFamily="34" charset="0"/>
                <a:cs typeface="Times New Roman" panose="02020603050405020304" pitchFamily="18" charset="0"/>
              </a:rPr>
              <a:t>return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xmlns="" id="{9A001C87-6413-4915-B6F0-C15C0A5B6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8197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i="1" dirty="0" err="1"/>
              <a:t>ImprovedBreakPointReversalSort</a:t>
            </a:r>
            <a:r>
              <a:rPr lang="en-US" altLang="en-US" sz="2200" dirty="0"/>
              <a:t> is an approximation algorithm with a performance guarantee of at most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It eliminates at least one breakpoint in every two steps;     at most </a:t>
            </a:r>
            <a:r>
              <a:rPr lang="en-US" altLang="en-US" sz="2200" i="1" dirty="0"/>
              <a:t>2b</a:t>
            </a:r>
            <a:r>
              <a:rPr lang="en-US" altLang="en-US" sz="2200" dirty="0"/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)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Approximation ratio: </a:t>
            </a:r>
            <a:r>
              <a:rPr lang="en-US" altLang="en-US" sz="2200" i="1" dirty="0"/>
              <a:t>2b</a:t>
            </a:r>
            <a:r>
              <a:rPr lang="en-US" altLang="en-US" sz="2200" dirty="0"/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)  / </a:t>
            </a:r>
            <a:r>
              <a:rPr lang="en-US" altLang="en-US" sz="2200" i="1" dirty="0"/>
              <a:t>d</a:t>
            </a:r>
            <a:r>
              <a:rPr lang="en-US" altLang="en-US" sz="2200" dirty="0"/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Optimal algorithm eliminates at most 2 breakpoints in every step: </a:t>
            </a:r>
            <a:r>
              <a:rPr lang="en-US" altLang="en-US" sz="2200" i="1" dirty="0"/>
              <a:t>d</a:t>
            </a:r>
            <a:r>
              <a:rPr lang="en-US" altLang="en-US" sz="2200" dirty="0"/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) </a:t>
            </a:r>
            <a:r>
              <a:rPr lang="en-US" altLang="en-US" sz="2200" b="1" dirty="0">
                <a:sym typeface="Symbol" panose="05050102010706020507" pitchFamily="18" charset="2"/>
              </a:rPr>
              <a:t></a:t>
            </a:r>
            <a:r>
              <a:rPr lang="en-US" altLang="en-US" sz="2200" dirty="0"/>
              <a:t> </a:t>
            </a:r>
            <a:r>
              <a:rPr lang="en-US" altLang="en-US" sz="2200" i="1" dirty="0"/>
              <a:t>b</a:t>
            </a:r>
            <a:r>
              <a:rPr lang="en-US" altLang="en-US" sz="2200" dirty="0"/>
              <a:t>(</a:t>
            </a:r>
            <a:r>
              <a:rPr lang="en-US" altLang="en-US" sz="2200" i="1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) /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Approximation ratio: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500" dirty="0">
                <a:latin typeface="Lucida Sans Unicode" panose="020B0602030504020204" pitchFamily="34" charset="0"/>
              </a:rPr>
              <a:t>( </a:t>
            </a:r>
            <a:r>
              <a:rPr lang="en-US" altLang="en-US" sz="2500" i="1" dirty="0">
                <a:latin typeface="Lucida Sans Unicode" panose="020B0602030504020204" pitchFamily="34" charset="0"/>
              </a:rPr>
              <a:t>2b</a:t>
            </a:r>
            <a:r>
              <a:rPr lang="en-US" altLang="en-US" sz="2500" dirty="0">
                <a:latin typeface="Lucida Sans Unicode" panose="020B0602030504020204" pitchFamily="34" charset="0"/>
              </a:rPr>
              <a:t>(</a:t>
            </a:r>
            <a:r>
              <a:rPr lang="en-US" altLang="en-US" sz="2500" i="1" dirty="0">
                <a:latin typeface="Symbol" panose="05050102010706020507" pitchFamily="18" charset="2"/>
              </a:rPr>
              <a:t>p</a:t>
            </a:r>
            <a:r>
              <a:rPr lang="en-US" altLang="en-US" sz="2500" dirty="0">
                <a:latin typeface="Lucida Sans Unicode" panose="020B0602030504020204" pitchFamily="34" charset="0"/>
              </a:rPr>
              <a:t>) / </a:t>
            </a:r>
            <a:r>
              <a:rPr lang="en-US" altLang="en-US" sz="2500" i="1" dirty="0">
                <a:latin typeface="Lucida Sans Unicode" panose="020B0602030504020204" pitchFamily="34" charset="0"/>
              </a:rPr>
              <a:t>d</a:t>
            </a:r>
            <a:r>
              <a:rPr lang="en-US" altLang="en-US" sz="2500" dirty="0">
                <a:latin typeface="Lucida Sans Unicode" panose="020B0602030504020204" pitchFamily="34" charset="0"/>
              </a:rPr>
              <a:t>(</a:t>
            </a:r>
            <a:r>
              <a:rPr lang="en-US" altLang="en-US" sz="2500" i="1" dirty="0">
                <a:latin typeface="Symbol" panose="05050102010706020507" pitchFamily="18" charset="2"/>
              </a:rPr>
              <a:t>p</a:t>
            </a:r>
            <a:r>
              <a:rPr lang="en-US" altLang="en-US" sz="2500" dirty="0">
                <a:latin typeface="Lucida Sans Unicode" panose="020B0602030504020204" pitchFamily="34" charset="0"/>
              </a:rPr>
              <a:t>) ) </a:t>
            </a:r>
            <a:r>
              <a:rPr lang="en-US" altLang="en-US" sz="2500" u="sng" dirty="0">
                <a:latin typeface="Lucida Sans Unicode" panose="020B0602030504020204" pitchFamily="34" charset="0"/>
              </a:rPr>
              <a:t>&lt;</a:t>
            </a:r>
            <a:r>
              <a:rPr lang="en-US" altLang="en-US" sz="2500" dirty="0">
                <a:latin typeface="Lucida Sans Unicode" panose="020B0602030504020204" pitchFamily="34" charset="0"/>
              </a:rPr>
              <a:t> [ </a:t>
            </a:r>
            <a:r>
              <a:rPr lang="en-US" altLang="en-US" sz="2500" i="1" dirty="0">
                <a:latin typeface="Lucida Sans Unicode" panose="020B0602030504020204" pitchFamily="34" charset="0"/>
              </a:rPr>
              <a:t>2b</a:t>
            </a:r>
            <a:r>
              <a:rPr lang="en-US" altLang="en-US" sz="2500" dirty="0">
                <a:latin typeface="Lucida Sans Unicode" panose="020B0602030504020204" pitchFamily="34" charset="0"/>
              </a:rPr>
              <a:t>(</a:t>
            </a:r>
            <a:r>
              <a:rPr lang="en-US" altLang="en-US" sz="2500" i="1" dirty="0">
                <a:latin typeface="Symbol" panose="05050102010706020507" pitchFamily="18" charset="2"/>
              </a:rPr>
              <a:t>p</a:t>
            </a:r>
            <a:r>
              <a:rPr lang="en-US" altLang="en-US" sz="2500" dirty="0">
                <a:latin typeface="Lucida Sans Unicode" panose="020B0602030504020204" pitchFamily="34" charset="0"/>
              </a:rPr>
              <a:t>) / (</a:t>
            </a:r>
            <a:r>
              <a:rPr lang="en-US" altLang="en-US" sz="2500" i="1" dirty="0">
                <a:latin typeface="Lucida Sans Unicode" panose="020B0602030504020204" pitchFamily="34" charset="0"/>
              </a:rPr>
              <a:t>b</a:t>
            </a:r>
            <a:r>
              <a:rPr lang="en-US" altLang="en-US" sz="2500" dirty="0">
                <a:latin typeface="Lucida Sans Unicode" panose="020B0602030504020204" pitchFamily="34" charset="0"/>
              </a:rPr>
              <a:t>(</a:t>
            </a:r>
            <a:r>
              <a:rPr lang="en-US" altLang="en-US" sz="2500" i="1" dirty="0">
                <a:latin typeface="Symbol" panose="05050102010706020507" pitchFamily="18" charset="2"/>
              </a:rPr>
              <a:t>p</a:t>
            </a:r>
            <a:r>
              <a:rPr lang="en-US" altLang="en-US" sz="2500" dirty="0">
                <a:latin typeface="Lucida Sans Unicode" panose="020B0602030504020204" pitchFamily="34" charset="0"/>
              </a:rPr>
              <a:t>) / 2) ] =  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6FF"/>
                </a:solidFill>
                <a:latin typeface="Lucida Sans Unicode" panose="020B0602030504020204" pitchFamily="34" charset="0"/>
              </a:rPr>
              <a:t>This ratio can be improved to 2 by using reversals     that will either result in decreasing strips or eliminate 2 breakpoints each time.  </a:t>
            </a:r>
            <a:r>
              <a:rPr lang="en-US" altLang="en-US" dirty="0">
                <a:solidFill>
                  <a:srgbClr val="FF0000"/>
                </a:solidFill>
                <a:latin typeface="Lucida Sans Unicode" panose="020B0602030504020204" pitchFamily="34" charset="0"/>
              </a:rPr>
              <a:t>Exercise?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xmlns="" id="{EA6BF7AF-A62B-49D5-BE5C-4385ECB4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/>
              <a:t>ImprovedBreakpointReversalSort</a:t>
            </a:r>
            <a:r>
              <a:rPr lang="en-US" altLang="en-US" sz="3200" dirty="0"/>
              <a:t>: Performance Guarantee</a:t>
            </a:r>
            <a:r>
              <a:rPr lang="en-US" altLang="en-US" sz="3400" dirty="0"/>
              <a:t> </a:t>
            </a:r>
            <a:endParaRPr lang="en-US" altLang="en-US" sz="2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1495F943-81FA-4805-B793-8E6AC50BF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Signed Permutations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A1851220-2DA5-4EC4-A270-FEB89864B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 dirty="0"/>
              <a:t>Up to this point, all permutations to sort were unsigned</a:t>
            </a:r>
          </a:p>
          <a:p>
            <a:pPr eaLnBrk="1" hangingPunct="1"/>
            <a:r>
              <a:rPr lang="en-US" altLang="en-US" dirty="0"/>
              <a:t>But genes have directions… so we should consider signed permutations</a:t>
            </a:r>
          </a:p>
          <a:p>
            <a:pPr lvl="1" eaLnBrk="1" hangingPunct="1"/>
            <a:endParaRPr lang="en-US" altLang="en-US" sz="3400" dirty="0"/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6804" name="Text Box 17">
            <a:extLst>
              <a:ext uri="{FF2B5EF4-FFF2-40B4-BE49-F238E27FC236}">
                <a16:creationId xmlns:a16="http://schemas.microsoft.com/office/drawing/2014/main" xmlns="" id="{6DAE8068-486C-4821-8FC1-9AE82FD0B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>
              <a:latin typeface="Times New Roman" panose="02020603050405020304" pitchFamily="18" charset="0"/>
            </a:endParaRPr>
          </a:p>
        </p:txBody>
      </p:sp>
      <p:grpSp>
        <p:nvGrpSpPr>
          <p:cNvPr id="76805" name="Group 37">
            <a:extLst>
              <a:ext uri="{FF2B5EF4-FFF2-40B4-BE49-F238E27FC236}">
                <a16:creationId xmlns:a16="http://schemas.microsoft.com/office/drawing/2014/main" xmlns="" id="{9261AC51-190B-4202-A5AC-3F01B57270C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276600"/>
            <a:ext cx="6096000" cy="942975"/>
            <a:chOff x="672" y="1440"/>
            <a:chExt cx="3840" cy="594"/>
          </a:xfrm>
        </p:grpSpPr>
        <p:sp>
          <p:nvSpPr>
            <p:cNvPr id="76808" name="AutoShape 27">
              <a:extLst>
                <a:ext uri="{FF2B5EF4-FFF2-40B4-BE49-F238E27FC236}">
                  <a16:creationId xmlns:a16="http://schemas.microsoft.com/office/drawing/2014/main" xmlns="" id="{16A8E695-16C1-446E-ACB8-3A91D632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6809" name="AutoShape 29">
              <a:extLst>
                <a:ext uri="{FF2B5EF4-FFF2-40B4-BE49-F238E27FC236}">
                  <a16:creationId xmlns:a16="http://schemas.microsoft.com/office/drawing/2014/main" xmlns="" id="{6E7C1248-F636-4277-91B8-02249B833C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504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76810" name="Group 32">
              <a:extLst>
                <a:ext uri="{FF2B5EF4-FFF2-40B4-BE49-F238E27FC236}">
                  <a16:creationId xmlns:a16="http://schemas.microsoft.com/office/drawing/2014/main" xmlns="" id="{DBB7E164-7420-49DB-8B87-14FDD04C16B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632" y="1728"/>
              <a:ext cx="1239" cy="306"/>
              <a:chOff x="1632" y="1728"/>
              <a:chExt cx="1239" cy="306"/>
            </a:xfrm>
          </p:grpSpPr>
          <p:sp>
            <p:nvSpPr>
              <p:cNvPr id="76814" name="AutoShape 28">
                <a:extLst>
                  <a:ext uri="{FF2B5EF4-FFF2-40B4-BE49-F238E27FC236}">
                    <a16:creationId xmlns:a16="http://schemas.microsoft.com/office/drawing/2014/main" xmlns="" id="{EDFA9A7C-0E54-4D6F-82A5-4BAB08E4A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9900"/>
                  </a:solidFill>
                </a:endParaRPr>
              </a:p>
            </p:txBody>
          </p:sp>
          <p:sp>
            <p:nvSpPr>
              <p:cNvPr id="76815" name="AutoShape 30">
                <a:extLst>
                  <a:ext uri="{FF2B5EF4-FFF2-40B4-BE49-F238E27FC236}">
                    <a16:creationId xmlns:a16="http://schemas.microsoft.com/office/drawing/2014/main" xmlns="" id="{25BE960D-5A8A-4237-A54F-7003B69B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rgbClr val="3399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76811" name="AutoShape 31">
              <a:extLst>
                <a:ext uri="{FF2B5EF4-FFF2-40B4-BE49-F238E27FC236}">
                  <a16:creationId xmlns:a16="http://schemas.microsoft.com/office/drawing/2014/main" xmlns="" id="{D38DD757-1659-48B5-8C42-72A6BBB9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28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76812" name="Text Box 33">
              <a:extLst>
                <a:ext uri="{FF2B5EF4-FFF2-40B4-BE49-F238E27FC236}">
                  <a16:creationId xmlns:a16="http://schemas.microsoft.com/office/drawing/2014/main" xmlns="" id="{A7B3C462-7373-4FC8-A66C-2F318A14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  <a:r>
                <a:rPr lang="en-US" altLang="en-US" sz="2400" baseline="30000">
                  <a:latin typeface="Arial" panose="020B0604020202020204" pitchFamily="34" charset="0"/>
                </a:rPr>
                <a:t>’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6813" name="Text Box 34">
              <a:extLst>
                <a:ext uri="{FF2B5EF4-FFF2-40B4-BE49-F238E27FC236}">
                  <a16:creationId xmlns:a16="http://schemas.microsoft.com/office/drawing/2014/main" xmlns="" id="{B81F2CBB-A3CF-478B-AF67-37141B177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4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  <a:r>
                <a:rPr lang="en-US" altLang="en-US" sz="2400" baseline="30000">
                  <a:latin typeface="Arial" panose="020B0604020202020204" pitchFamily="34" charset="0"/>
                </a:rPr>
                <a:t>’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6806" name="Text Box 35">
            <a:extLst>
              <a:ext uri="{FF2B5EF4-FFF2-40B4-BE49-F238E27FC236}">
                <a16:creationId xmlns:a16="http://schemas.microsoft.com/office/drawing/2014/main" xmlns="" id="{69B87253-36C3-4C4C-BC28-1B7D8FD3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693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>
                <a:latin typeface="Symbol" panose="05050102010706020507" pitchFamily="18" charset="2"/>
              </a:rPr>
              <a:t>p</a:t>
            </a:r>
            <a:r>
              <a:rPr lang="en-US" altLang="en-US" sz="3000">
                <a:latin typeface="Symbol" panose="05050102010706020507" pitchFamily="18" charset="2"/>
              </a:rPr>
              <a:t>    </a:t>
            </a:r>
            <a:r>
              <a:rPr lang="en-US" altLang="en-US" sz="3000">
                <a:latin typeface="Arial" panose="020B0604020202020204" pitchFamily="34" charset="0"/>
              </a:rPr>
              <a:t>=    </a:t>
            </a:r>
            <a:r>
              <a:rPr lang="en-US" altLang="en-US" sz="30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000">
                <a:latin typeface="Arial" panose="020B0604020202020204" pitchFamily="34" charset="0"/>
              </a:rPr>
              <a:t>        </a:t>
            </a:r>
            <a:r>
              <a:rPr lang="en-US" altLang="en-US" sz="3000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  <a:r>
              <a:rPr lang="en-US" altLang="en-US" sz="3000">
                <a:latin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9900"/>
                </a:solidFill>
              </a:rPr>
              <a:t>- </a:t>
            </a:r>
            <a:r>
              <a:rPr lang="en-US" altLang="en-US" sz="3000">
                <a:solidFill>
                  <a:srgbClr val="FF99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3000">
                <a:latin typeface="Arial" panose="020B0604020202020204" pitchFamily="34" charset="0"/>
              </a:rPr>
              <a:t>    </a:t>
            </a:r>
            <a:r>
              <a:rPr lang="en-US" altLang="en-US" sz="3000">
                <a:solidFill>
                  <a:schemeClr val="accent1"/>
                </a:solidFill>
                <a:latin typeface="Arial" panose="020B0604020202020204" pitchFamily="34" charset="0"/>
              </a:rPr>
              <a:t> 4         -5</a:t>
            </a:r>
          </a:p>
        </p:txBody>
      </p:sp>
      <p:sp>
        <p:nvSpPr>
          <p:cNvPr id="90150" name="Text Box 38">
            <a:extLst>
              <a:ext uri="{FF2B5EF4-FFF2-40B4-BE49-F238E27FC236}">
                <a16:creationId xmlns:a16="http://schemas.microsoft.com/office/drawing/2014/main" xmlns="" id="{F697DDEC-EF0A-4E93-9A9F-A6FE346F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56200"/>
            <a:ext cx="7543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This can be converted to:  </a:t>
            </a:r>
            <a:r>
              <a:rPr lang="en-US" altLang="en-US" sz="2400">
                <a:solidFill>
                  <a:srgbClr val="FF0000"/>
                </a:solidFill>
              </a:rPr>
              <a:t>1 2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2"/>
                </a:solidFill>
              </a:rPr>
              <a:t>4 3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CC00"/>
                </a:solidFill>
              </a:rPr>
              <a:t>6 5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66FF"/>
                </a:solidFill>
              </a:rPr>
              <a:t>7 8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1"/>
                </a:solidFill>
              </a:rPr>
              <a:t>10 9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So, the previous approximation algorithm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6220B7C6-C21B-4E5A-A90C-6B36E9930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71488"/>
          </a:xfrm>
        </p:spPr>
        <p:txBody>
          <a:bodyPr/>
          <a:lstStyle/>
          <a:p>
            <a:pPr eaLnBrk="1" hangingPunct="1"/>
            <a:r>
              <a:rPr lang="en-US" altLang="en-US" dirty="0"/>
              <a:t>GRIMM Web Server 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CF8BF012-140B-4D32-B2E2-AF5A6CCE6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Real genome architectures are represented as signed permutations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Translocations, fusions and fissions can be represented as reversals without altering optimality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The reversal distance between two genomes represents their evolutionary distance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Efficient (exact) algorithms to sort signed permutations have been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GRIMM web server computes the reversal distance between signed permutations and an optimal sorting process (which likely reflects the true evolutionary scenario)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 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8756B5A8-F5DF-41CB-9CC1-FB626EB06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6705600" cy="1219200"/>
          </a:xfrm>
          <a:noFill/>
        </p:spPr>
        <p:txBody>
          <a:bodyPr anchor="b"/>
          <a:lstStyle/>
          <a:p>
            <a:pPr eaLnBrk="1" hangingPunct="1"/>
            <a:r>
              <a:rPr lang="en-US" altLang="en-US" dirty="0"/>
              <a:t>GRIMM Web Server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xmlns="" id="{3238CF69-93D9-4BDA-A420-5529671210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r="45834" b="2014"/>
          <a:stretch>
            <a:fillRect/>
          </a:stretch>
        </p:blipFill>
        <p:spPr bwMode="auto">
          <a:xfrm>
            <a:off x="2667000" y="1295400"/>
            <a:ext cx="39624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xmlns="" id="{11C93BC5-94DB-457A-A32E-9325DF0C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5715000"/>
            <a:ext cx="8724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rial Unicode MS" pitchFamily="34" charset="-122"/>
                <a:hlinkClick r:id="rId4"/>
              </a:rPr>
              <a:t>http://www-cse.ucsd.edu/groups/bioinformatics/GRIMM</a:t>
            </a:r>
            <a:r>
              <a:rPr lang="en-US" altLang="en-US" sz="2400">
                <a:latin typeface="Arial Unicode MS" pitchFamily="34" charset="-122"/>
              </a:rPr>
              <a:t> (down)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B50B0547-9705-432E-8FA6-FBAFA9EE1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Breakpoint Graph </a:t>
            </a:r>
          </a:p>
        </p:txBody>
      </p:sp>
      <p:sp>
        <p:nvSpPr>
          <p:cNvPr id="270339" name="Oval 3">
            <a:extLst>
              <a:ext uri="{FF2B5EF4-FFF2-40B4-BE49-F238E27FC236}">
                <a16:creationId xmlns:a16="http://schemas.microsoft.com/office/drawing/2014/main" xmlns="" id="{45477DCA-8C20-4C05-B6FD-2E010F16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0" name="Oval 4">
            <a:extLst>
              <a:ext uri="{FF2B5EF4-FFF2-40B4-BE49-F238E27FC236}">
                <a16:creationId xmlns:a16="http://schemas.microsoft.com/office/drawing/2014/main" xmlns="" id="{E0BEDCD3-CD33-4FB6-ADA3-968E915B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1" name="Oval 5">
            <a:extLst>
              <a:ext uri="{FF2B5EF4-FFF2-40B4-BE49-F238E27FC236}">
                <a16:creationId xmlns:a16="http://schemas.microsoft.com/office/drawing/2014/main" xmlns="" id="{B0E375CF-C60C-4657-8610-BED6A71A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2" name="Oval 6">
            <a:extLst>
              <a:ext uri="{FF2B5EF4-FFF2-40B4-BE49-F238E27FC236}">
                <a16:creationId xmlns:a16="http://schemas.microsoft.com/office/drawing/2014/main" xmlns="" id="{B9ABE14C-0B96-43F8-A18F-08A9BFDE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3" name="Oval 7">
            <a:extLst>
              <a:ext uri="{FF2B5EF4-FFF2-40B4-BE49-F238E27FC236}">
                <a16:creationId xmlns:a16="http://schemas.microsoft.com/office/drawing/2014/main" xmlns="" id="{2E9CEE21-3B18-4AC7-B98A-0D145C0D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4" name="Oval 8">
            <a:extLst>
              <a:ext uri="{FF2B5EF4-FFF2-40B4-BE49-F238E27FC236}">
                <a16:creationId xmlns:a16="http://schemas.microsoft.com/office/drawing/2014/main" xmlns="" id="{097ECDFC-7E30-46DF-A6AD-7B438DD4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5" name="Oval 9">
            <a:extLst>
              <a:ext uri="{FF2B5EF4-FFF2-40B4-BE49-F238E27FC236}">
                <a16:creationId xmlns:a16="http://schemas.microsoft.com/office/drawing/2014/main" xmlns="" id="{02DFDED5-87CD-4FA6-9C0C-D4C8BDB7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6" name="Oval 10">
            <a:extLst>
              <a:ext uri="{FF2B5EF4-FFF2-40B4-BE49-F238E27FC236}">
                <a16:creationId xmlns:a16="http://schemas.microsoft.com/office/drawing/2014/main" xmlns="" id="{15BA3E18-280F-4835-800E-F4DB792AE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0347" name="Text Box 11">
            <a:extLst>
              <a:ext uri="{FF2B5EF4-FFF2-40B4-BE49-F238E27FC236}">
                <a16:creationId xmlns:a16="http://schemas.microsoft.com/office/drawing/2014/main" xmlns="" id="{D10C453E-04C0-4D9E-BC92-9EB96F7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/>
            </a:pPr>
            <a:r>
              <a:rPr lang="en-US" altLang="en-US" sz="2000">
                <a:latin typeface="Times New Roman" panose="02020603050405020304" pitchFamily="18" charset="0"/>
              </a:rPr>
              <a:t>Represent the elements of the permutation π = 2 3 1 4 6 5 as vertices in a graph (ordered along a line)</a:t>
            </a:r>
          </a:p>
        </p:txBody>
      </p:sp>
      <p:sp>
        <p:nvSpPr>
          <p:cNvPr id="270348" name="Text Box 12">
            <a:extLst>
              <a:ext uri="{FF2B5EF4-FFF2-40B4-BE49-F238E27FC236}">
                <a16:creationId xmlns:a16="http://schemas.microsoft.com/office/drawing/2014/main" xmlns="" id="{3C61A5BD-6BE2-438E-8998-65FFA081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0           2            3           1          4            6           5            7</a:t>
            </a: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xmlns="" id="{332F4720-E575-4364-8FCD-89203385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70350" name="Text Box 14">
            <a:extLst>
              <a:ext uri="{FF2B5EF4-FFF2-40B4-BE49-F238E27FC236}">
                <a16:creationId xmlns:a16="http://schemas.microsoft.com/office/drawing/2014/main" xmlns="" id="{A6605630-AA53-4750-83BC-3B421F91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 startAt="2"/>
            </a:pPr>
            <a:r>
              <a:rPr lang="en-US" altLang="en-US" sz="2000">
                <a:latin typeface="Times New Roman" panose="02020603050405020304" pitchFamily="18" charset="0"/>
              </a:rPr>
              <a:t>Connect vertices in order given by π with black edges (black path)</a:t>
            </a:r>
          </a:p>
        </p:txBody>
      </p:sp>
      <p:sp>
        <p:nvSpPr>
          <p:cNvPr id="270351" name="Line 15">
            <a:extLst>
              <a:ext uri="{FF2B5EF4-FFF2-40B4-BE49-F238E27FC236}">
                <a16:creationId xmlns:a16="http://schemas.microsoft.com/office/drawing/2014/main" xmlns="" id="{04F81C54-E84A-4DAC-BBA8-B793C7727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2" name="Freeform 16">
            <a:extLst>
              <a:ext uri="{FF2B5EF4-FFF2-40B4-BE49-F238E27FC236}">
                <a16:creationId xmlns:a16="http://schemas.microsoft.com/office/drawing/2014/main" xmlns="" id="{2EEA97CE-7A96-4A87-8B23-FB3FA9B0B4DE}"/>
              </a:ext>
            </a:extLst>
          </p:cNvPr>
          <p:cNvSpPr>
            <a:spLocks/>
          </p:cNvSpPr>
          <p:nvPr/>
        </p:nvSpPr>
        <p:spPr bwMode="auto">
          <a:xfrm>
            <a:off x="2362200" y="4419600"/>
            <a:ext cx="1981200" cy="1143000"/>
          </a:xfrm>
          <a:custGeom>
            <a:avLst/>
            <a:gdLst>
              <a:gd name="T0" fmla="*/ 0 w 1248"/>
              <a:gd name="T1" fmla="*/ 2147483646 h 720"/>
              <a:gd name="T2" fmla="*/ 2147483646 w 1248"/>
              <a:gd name="T3" fmla="*/ 0 h 720"/>
              <a:gd name="T4" fmla="*/ 2147483646 w 1248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720">
                <a:moveTo>
                  <a:pt x="0" y="720"/>
                </a:moveTo>
                <a:cubicBezTo>
                  <a:pt x="208" y="360"/>
                  <a:pt x="416" y="0"/>
                  <a:pt x="624" y="0"/>
                </a:cubicBezTo>
                <a:cubicBezTo>
                  <a:pt x="832" y="0"/>
                  <a:pt x="1040" y="360"/>
                  <a:pt x="1248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3" name="Freeform 17">
            <a:extLst>
              <a:ext uri="{FF2B5EF4-FFF2-40B4-BE49-F238E27FC236}">
                <a16:creationId xmlns:a16="http://schemas.microsoft.com/office/drawing/2014/main" xmlns="" id="{42C1148C-9AA7-49C3-BD47-DD8E9681825E}"/>
              </a:ext>
            </a:extLst>
          </p:cNvPr>
          <p:cNvSpPr>
            <a:spLocks/>
          </p:cNvSpPr>
          <p:nvPr/>
        </p:nvSpPr>
        <p:spPr bwMode="auto">
          <a:xfrm>
            <a:off x="3048000" y="5334000"/>
            <a:ext cx="609600" cy="228600"/>
          </a:xfrm>
          <a:custGeom>
            <a:avLst/>
            <a:gdLst>
              <a:gd name="T0" fmla="*/ 0 w 384"/>
              <a:gd name="T1" fmla="*/ 2147483646 h 144"/>
              <a:gd name="T2" fmla="*/ 2147483646 w 384"/>
              <a:gd name="T3" fmla="*/ 0 h 144"/>
              <a:gd name="T4" fmla="*/ 2147483646 w 384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44">
                <a:moveTo>
                  <a:pt x="0" y="144"/>
                </a:moveTo>
                <a:cubicBezTo>
                  <a:pt x="64" y="72"/>
                  <a:pt x="128" y="0"/>
                  <a:pt x="192" y="0"/>
                </a:cubicBezTo>
                <a:cubicBezTo>
                  <a:pt x="256" y="0"/>
                  <a:pt x="352" y="120"/>
                  <a:pt x="384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4" name="Freeform 18">
            <a:extLst>
              <a:ext uri="{FF2B5EF4-FFF2-40B4-BE49-F238E27FC236}">
                <a16:creationId xmlns:a16="http://schemas.microsoft.com/office/drawing/2014/main" xmlns="" id="{383B1873-AEFA-4CA0-B5C6-9AD0868EBA07}"/>
              </a:ext>
            </a:extLst>
          </p:cNvPr>
          <p:cNvSpPr>
            <a:spLocks/>
          </p:cNvSpPr>
          <p:nvPr/>
        </p:nvSpPr>
        <p:spPr bwMode="auto">
          <a:xfrm>
            <a:off x="2971800" y="4953000"/>
            <a:ext cx="1371600" cy="609600"/>
          </a:xfrm>
          <a:custGeom>
            <a:avLst/>
            <a:gdLst>
              <a:gd name="T0" fmla="*/ 0 w 864"/>
              <a:gd name="T1" fmla="*/ 2147483646 h 384"/>
              <a:gd name="T2" fmla="*/ 2147483646 w 864"/>
              <a:gd name="T3" fmla="*/ 0 h 384"/>
              <a:gd name="T4" fmla="*/ 2147483646 w 86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144" y="192"/>
                  <a:pt x="288" y="0"/>
                  <a:pt x="432" y="0"/>
                </a:cubicBezTo>
                <a:cubicBezTo>
                  <a:pt x="576" y="0"/>
                  <a:pt x="720" y="192"/>
                  <a:pt x="864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5" name="Freeform 19">
            <a:extLst>
              <a:ext uri="{FF2B5EF4-FFF2-40B4-BE49-F238E27FC236}">
                <a16:creationId xmlns:a16="http://schemas.microsoft.com/office/drawing/2014/main" xmlns="" id="{F72B36F6-5FF0-40FF-8C38-141FE6A0EDA3}"/>
              </a:ext>
            </a:extLst>
          </p:cNvPr>
          <p:cNvSpPr>
            <a:spLocks/>
          </p:cNvSpPr>
          <p:nvPr/>
        </p:nvSpPr>
        <p:spPr bwMode="auto">
          <a:xfrm>
            <a:off x="3657600" y="4876800"/>
            <a:ext cx="1295400" cy="685800"/>
          </a:xfrm>
          <a:custGeom>
            <a:avLst/>
            <a:gdLst>
              <a:gd name="T0" fmla="*/ 0 w 816"/>
              <a:gd name="T1" fmla="*/ 2147483646 h 432"/>
              <a:gd name="T2" fmla="*/ 2147483646 w 816"/>
              <a:gd name="T3" fmla="*/ 0 h 432"/>
              <a:gd name="T4" fmla="*/ 2147483646 w 816"/>
              <a:gd name="T5" fmla="*/ 2147483646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432">
                <a:moveTo>
                  <a:pt x="0" y="432"/>
                </a:moveTo>
                <a:cubicBezTo>
                  <a:pt x="148" y="216"/>
                  <a:pt x="296" y="0"/>
                  <a:pt x="432" y="0"/>
                </a:cubicBezTo>
                <a:cubicBezTo>
                  <a:pt x="568" y="0"/>
                  <a:pt x="752" y="360"/>
                  <a:pt x="816" y="4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6" name="Freeform 20">
            <a:extLst>
              <a:ext uri="{FF2B5EF4-FFF2-40B4-BE49-F238E27FC236}">
                <a16:creationId xmlns:a16="http://schemas.microsoft.com/office/drawing/2014/main" xmlns="" id="{87B19D14-8B1C-4EE5-AB12-0FFD519AC062}"/>
              </a:ext>
            </a:extLst>
          </p:cNvPr>
          <p:cNvSpPr>
            <a:spLocks/>
          </p:cNvSpPr>
          <p:nvPr/>
        </p:nvSpPr>
        <p:spPr bwMode="auto">
          <a:xfrm>
            <a:off x="4953000" y="4495800"/>
            <a:ext cx="1371600" cy="1066800"/>
          </a:xfrm>
          <a:custGeom>
            <a:avLst/>
            <a:gdLst>
              <a:gd name="T0" fmla="*/ 0 w 864"/>
              <a:gd name="T1" fmla="*/ 2147483646 h 672"/>
              <a:gd name="T2" fmla="*/ 2147483646 w 864"/>
              <a:gd name="T3" fmla="*/ 0 h 672"/>
              <a:gd name="T4" fmla="*/ 2147483646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0" y="672"/>
                </a:moveTo>
                <a:cubicBezTo>
                  <a:pt x="144" y="336"/>
                  <a:pt x="288" y="0"/>
                  <a:pt x="432" y="0"/>
                </a:cubicBezTo>
                <a:cubicBezTo>
                  <a:pt x="576" y="0"/>
                  <a:pt x="720" y="336"/>
                  <a:pt x="864" y="67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7" name="Freeform 21">
            <a:extLst>
              <a:ext uri="{FF2B5EF4-FFF2-40B4-BE49-F238E27FC236}">
                <a16:creationId xmlns:a16="http://schemas.microsoft.com/office/drawing/2014/main" xmlns="" id="{543606CE-E72A-4548-BC09-2EEBE1B83BFB}"/>
              </a:ext>
            </a:extLst>
          </p:cNvPr>
          <p:cNvSpPr>
            <a:spLocks/>
          </p:cNvSpPr>
          <p:nvPr/>
        </p:nvSpPr>
        <p:spPr bwMode="auto">
          <a:xfrm>
            <a:off x="5715000" y="5334000"/>
            <a:ext cx="609600" cy="2286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8" name="Freeform 22">
            <a:extLst>
              <a:ext uri="{FF2B5EF4-FFF2-40B4-BE49-F238E27FC236}">
                <a16:creationId xmlns:a16="http://schemas.microsoft.com/office/drawing/2014/main" xmlns="" id="{7FE2EE97-EB94-444D-9068-7D13D57A570E}"/>
              </a:ext>
            </a:extLst>
          </p:cNvPr>
          <p:cNvSpPr>
            <a:spLocks/>
          </p:cNvSpPr>
          <p:nvPr/>
        </p:nvSpPr>
        <p:spPr bwMode="auto">
          <a:xfrm>
            <a:off x="5638800" y="4724400"/>
            <a:ext cx="1371600" cy="914400"/>
          </a:xfrm>
          <a:custGeom>
            <a:avLst/>
            <a:gdLst>
              <a:gd name="T0" fmla="*/ 2147483646 w 936"/>
              <a:gd name="T1" fmla="*/ 2147483646 h 576"/>
              <a:gd name="T2" fmla="*/ 2147483646 w 936"/>
              <a:gd name="T3" fmla="*/ 2147483646 h 576"/>
              <a:gd name="T4" fmla="*/ 2147483646 w 936"/>
              <a:gd name="T5" fmla="*/ 2147483646 h 576"/>
              <a:gd name="T6" fmla="*/ 2147483646 w 936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6" h="576">
                <a:moveTo>
                  <a:pt x="72" y="536"/>
                </a:moveTo>
                <a:cubicBezTo>
                  <a:pt x="36" y="556"/>
                  <a:pt x="0" y="576"/>
                  <a:pt x="72" y="488"/>
                </a:cubicBezTo>
                <a:cubicBezTo>
                  <a:pt x="144" y="400"/>
                  <a:pt x="360" y="0"/>
                  <a:pt x="504" y="8"/>
                </a:cubicBezTo>
                <a:cubicBezTo>
                  <a:pt x="648" y="16"/>
                  <a:pt x="864" y="448"/>
                  <a:pt x="936" y="5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9" name="Text Box 23">
            <a:extLst>
              <a:ext uri="{FF2B5EF4-FFF2-40B4-BE49-F238E27FC236}">
                <a16:creationId xmlns:a16="http://schemas.microsoft.com/office/drawing/2014/main" xmlns="" id="{2248FC0D-4845-4C00-87E5-39D4FA2A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 startAt="3"/>
            </a:pPr>
            <a:r>
              <a:rPr lang="en-US" altLang="en-US" sz="2000">
                <a:latin typeface="Times New Roman" panose="02020603050405020304" pitchFamily="18" charset="0"/>
              </a:rPr>
              <a:t>Connect vertices in order given by 1 2 3 4 5 6 with grey edges  (grey path)</a:t>
            </a:r>
          </a:p>
        </p:txBody>
      </p:sp>
      <p:sp>
        <p:nvSpPr>
          <p:cNvPr id="270360" name="Text Box 24">
            <a:extLst>
              <a:ext uri="{FF2B5EF4-FFF2-40B4-BE49-F238E27FC236}">
                <a16:creationId xmlns:a16="http://schemas.microsoft.com/office/drawing/2014/main" xmlns="" id="{A3CAB282-3EC1-4158-AB9D-BE162C9D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4)    Superimpose black and grey paths</a:t>
            </a:r>
          </a:p>
        </p:txBody>
      </p:sp>
      <p:sp>
        <p:nvSpPr>
          <p:cNvPr id="270361" name="Line 25">
            <a:extLst>
              <a:ext uri="{FF2B5EF4-FFF2-40B4-BE49-F238E27FC236}">
                <a16:creationId xmlns:a16="http://schemas.microsoft.com/office/drawing/2014/main" xmlns="" id="{73191594-353E-437D-A847-0C382D0AD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2" name="Line 26">
            <a:extLst>
              <a:ext uri="{FF2B5EF4-FFF2-40B4-BE49-F238E27FC236}">
                <a16:creationId xmlns:a16="http://schemas.microsoft.com/office/drawing/2014/main" xmlns="" id="{855A2691-D5B7-465F-B1F5-B8AC44358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3" name="Line 27">
            <a:extLst>
              <a:ext uri="{FF2B5EF4-FFF2-40B4-BE49-F238E27FC236}">
                <a16:creationId xmlns:a16="http://schemas.microsoft.com/office/drawing/2014/main" xmlns="" id="{629B7A62-AAD6-481A-9116-70B7F69D7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4" name="Line 28">
            <a:extLst>
              <a:ext uri="{FF2B5EF4-FFF2-40B4-BE49-F238E27FC236}">
                <a16:creationId xmlns:a16="http://schemas.microsoft.com/office/drawing/2014/main" xmlns="" id="{49517246-C26D-4B36-8956-B700622A2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5" name="Line 29">
            <a:extLst>
              <a:ext uri="{FF2B5EF4-FFF2-40B4-BE49-F238E27FC236}">
                <a16:creationId xmlns:a16="http://schemas.microsoft.com/office/drawing/2014/main" xmlns="" id="{8504834E-4382-4AA2-B31F-CF3448918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6" name="Line 30">
            <a:extLst>
              <a:ext uri="{FF2B5EF4-FFF2-40B4-BE49-F238E27FC236}">
                <a16:creationId xmlns:a16="http://schemas.microsoft.com/office/drawing/2014/main" xmlns="" id="{9400AF07-20AB-40F1-879F-1ECDEA7A9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7" name="Text Box 31">
            <a:extLst>
              <a:ext uri="{FF2B5EF4-FFF2-40B4-BE49-F238E27FC236}">
                <a16:creationId xmlns:a16="http://schemas.microsoft.com/office/drawing/2014/main" xmlns="" id="{E9927597-52EE-4A57-9B95-F5E76168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886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9900"/>
                </a:solidFill>
              </a:rPr>
              <a:t>The graph can be decomposed into edge-disjoint alternating cycles with the </a:t>
            </a:r>
            <a:r>
              <a:rPr lang="en-US" altLang="en-US" sz="1600" b="1">
                <a:solidFill>
                  <a:srgbClr val="FF9900"/>
                </a:solidFill>
              </a:rPr>
              <a:t>maximum</a:t>
            </a:r>
            <a:r>
              <a:rPr lang="en-US" altLang="en-US" sz="1600">
                <a:solidFill>
                  <a:srgbClr val="FF9900"/>
                </a:solidFill>
              </a:rPr>
              <a:t> number of cycles: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66FFFF"/>
                </a:solidFill>
              </a:rPr>
              <a:t>e.g., 232, 656, 46754, 0214310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  <p:bldP spid="270339" grpId="1" animBg="1"/>
      <p:bldP spid="270340" grpId="0" animBg="1"/>
      <p:bldP spid="270340" grpId="1" animBg="1"/>
      <p:bldP spid="270341" grpId="0" animBg="1"/>
      <p:bldP spid="270341" grpId="1" animBg="1"/>
      <p:bldP spid="270342" grpId="0" animBg="1"/>
      <p:bldP spid="270342" grpId="1" animBg="1"/>
      <p:bldP spid="270343" grpId="0" animBg="1"/>
      <p:bldP spid="270343" grpId="1" animBg="1"/>
      <p:bldP spid="270344" grpId="0" animBg="1"/>
      <p:bldP spid="270344" grpId="1" animBg="1"/>
      <p:bldP spid="270345" grpId="0" animBg="1"/>
      <p:bldP spid="270345" grpId="1" animBg="1"/>
      <p:bldP spid="270346" grpId="0" animBg="1"/>
      <p:bldP spid="270346" grpId="1" animBg="1"/>
      <p:bldP spid="270347" grpId="0"/>
      <p:bldP spid="270348" grpId="0"/>
      <p:bldP spid="270348" grpId="1"/>
      <p:bldP spid="270350" grpId="0"/>
      <p:bldP spid="270359" grpId="0"/>
      <p:bldP spid="270360" grpId="0"/>
      <p:bldP spid="2703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E8A41120-4C80-493B-9DF5-5E1A646A1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Breakpoint Graph </a:t>
            </a:r>
          </a:p>
        </p:txBody>
      </p:sp>
      <p:sp>
        <p:nvSpPr>
          <p:cNvPr id="81923" name="Oval 3">
            <a:extLst>
              <a:ext uri="{FF2B5EF4-FFF2-40B4-BE49-F238E27FC236}">
                <a16:creationId xmlns:a16="http://schemas.microsoft.com/office/drawing/2014/main" xmlns="" id="{C2A7CC99-714F-4E27-B17A-0A355325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4" name="Oval 4">
            <a:extLst>
              <a:ext uri="{FF2B5EF4-FFF2-40B4-BE49-F238E27FC236}">
                <a16:creationId xmlns:a16="http://schemas.microsoft.com/office/drawing/2014/main" xmlns="" id="{D96FD78A-D569-47E7-BCB2-677C3E55C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5" name="Oval 5">
            <a:extLst>
              <a:ext uri="{FF2B5EF4-FFF2-40B4-BE49-F238E27FC236}">
                <a16:creationId xmlns:a16="http://schemas.microsoft.com/office/drawing/2014/main" xmlns="" id="{05308C07-EE23-40E3-99C2-709987E5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6" name="Oval 6">
            <a:extLst>
              <a:ext uri="{FF2B5EF4-FFF2-40B4-BE49-F238E27FC236}">
                <a16:creationId xmlns:a16="http://schemas.microsoft.com/office/drawing/2014/main" xmlns="" id="{8928D977-A171-4D4F-B695-2E203BCD3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7" name="Oval 7">
            <a:extLst>
              <a:ext uri="{FF2B5EF4-FFF2-40B4-BE49-F238E27FC236}">
                <a16:creationId xmlns:a16="http://schemas.microsoft.com/office/drawing/2014/main" xmlns="" id="{666F21E3-C891-46B4-8E3A-33DD729C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8" name="Oval 8">
            <a:extLst>
              <a:ext uri="{FF2B5EF4-FFF2-40B4-BE49-F238E27FC236}">
                <a16:creationId xmlns:a16="http://schemas.microsoft.com/office/drawing/2014/main" xmlns="" id="{EE8D52E6-3585-4697-B3AA-41E59F00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29" name="Oval 9">
            <a:extLst>
              <a:ext uri="{FF2B5EF4-FFF2-40B4-BE49-F238E27FC236}">
                <a16:creationId xmlns:a16="http://schemas.microsoft.com/office/drawing/2014/main" xmlns="" id="{5C0B7662-D7A0-4216-A61B-105803566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30" name="Oval 10">
            <a:extLst>
              <a:ext uri="{FF2B5EF4-FFF2-40B4-BE49-F238E27FC236}">
                <a16:creationId xmlns:a16="http://schemas.microsoft.com/office/drawing/2014/main" xmlns="" id="{5F877C1F-030B-4EA0-9C23-DDBF839E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xmlns="" id="{9FB15104-8023-4D8E-8C65-2E30E8AF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/>
            </a:pPr>
            <a:r>
              <a:rPr lang="en-US" altLang="en-US" sz="2000">
                <a:latin typeface="Times New Roman" panose="02020603050405020304" pitchFamily="18" charset="0"/>
              </a:rPr>
              <a:t>Represent the elements of the permutation π = 2 3 1 4 6 5 as vertices in a graph (ordered along a line)</a:t>
            </a:r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xmlns="" id="{2B1E804F-BA8E-4AFC-A089-8FD75C5B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0           2            3           1          4            6           5            7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xmlns="" id="{A2D159E3-C6BC-4617-B22C-B0043E1A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xmlns="" id="{1A631AC3-83F8-44D0-B7FB-F9AF9C87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 startAt="2"/>
            </a:pPr>
            <a:r>
              <a:rPr lang="en-US" altLang="en-US" sz="2000">
                <a:latin typeface="Times New Roman" panose="02020603050405020304" pitchFamily="18" charset="0"/>
              </a:rPr>
              <a:t>Connect vertices in order given by π with black edges (black path)</a:t>
            </a:r>
          </a:p>
        </p:txBody>
      </p:sp>
      <p:sp>
        <p:nvSpPr>
          <p:cNvPr id="81935" name="Line 15">
            <a:extLst>
              <a:ext uri="{FF2B5EF4-FFF2-40B4-BE49-F238E27FC236}">
                <a16:creationId xmlns:a16="http://schemas.microsoft.com/office/drawing/2014/main" xmlns="" id="{265F56E7-FCD8-4276-A8B6-460425BB7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562600"/>
            <a:ext cx="68580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Freeform 16">
            <a:extLst>
              <a:ext uri="{FF2B5EF4-FFF2-40B4-BE49-F238E27FC236}">
                <a16:creationId xmlns:a16="http://schemas.microsoft.com/office/drawing/2014/main" xmlns="" id="{9489DE12-192A-443F-8A04-A7914B802737}"/>
              </a:ext>
            </a:extLst>
          </p:cNvPr>
          <p:cNvSpPr>
            <a:spLocks/>
          </p:cNvSpPr>
          <p:nvPr/>
        </p:nvSpPr>
        <p:spPr bwMode="auto">
          <a:xfrm>
            <a:off x="2362200" y="4419600"/>
            <a:ext cx="1981200" cy="1143000"/>
          </a:xfrm>
          <a:custGeom>
            <a:avLst/>
            <a:gdLst>
              <a:gd name="T0" fmla="*/ 0 w 1248"/>
              <a:gd name="T1" fmla="*/ 2147483646 h 720"/>
              <a:gd name="T2" fmla="*/ 2147483646 w 1248"/>
              <a:gd name="T3" fmla="*/ 0 h 720"/>
              <a:gd name="T4" fmla="*/ 2147483646 w 1248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720">
                <a:moveTo>
                  <a:pt x="0" y="720"/>
                </a:moveTo>
                <a:cubicBezTo>
                  <a:pt x="208" y="360"/>
                  <a:pt x="416" y="0"/>
                  <a:pt x="624" y="0"/>
                </a:cubicBezTo>
                <a:cubicBezTo>
                  <a:pt x="832" y="0"/>
                  <a:pt x="1040" y="360"/>
                  <a:pt x="1248" y="720"/>
                </a:cubicBezTo>
              </a:path>
            </a:pathLst>
          </a:custGeom>
          <a:noFill/>
          <a:ln w="9525" cap="flat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Freeform 17">
            <a:extLst>
              <a:ext uri="{FF2B5EF4-FFF2-40B4-BE49-F238E27FC236}">
                <a16:creationId xmlns:a16="http://schemas.microsoft.com/office/drawing/2014/main" xmlns="" id="{6387B1C8-A3FF-4972-8D98-C0D47A36E834}"/>
              </a:ext>
            </a:extLst>
          </p:cNvPr>
          <p:cNvSpPr>
            <a:spLocks/>
          </p:cNvSpPr>
          <p:nvPr/>
        </p:nvSpPr>
        <p:spPr bwMode="auto">
          <a:xfrm>
            <a:off x="3048000" y="5334000"/>
            <a:ext cx="609600" cy="228600"/>
          </a:xfrm>
          <a:custGeom>
            <a:avLst/>
            <a:gdLst>
              <a:gd name="T0" fmla="*/ 0 w 384"/>
              <a:gd name="T1" fmla="*/ 2147483646 h 144"/>
              <a:gd name="T2" fmla="*/ 2147483646 w 384"/>
              <a:gd name="T3" fmla="*/ 0 h 144"/>
              <a:gd name="T4" fmla="*/ 2147483646 w 384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44">
                <a:moveTo>
                  <a:pt x="0" y="144"/>
                </a:moveTo>
                <a:cubicBezTo>
                  <a:pt x="64" y="72"/>
                  <a:pt x="128" y="0"/>
                  <a:pt x="192" y="0"/>
                </a:cubicBezTo>
                <a:cubicBezTo>
                  <a:pt x="256" y="0"/>
                  <a:pt x="352" y="120"/>
                  <a:pt x="384" y="144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Freeform 18">
            <a:extLst>
              <a:ext uri="{FF2B5EF4-FFF2-40B4-BE49-F238E27FC236}">
                <a16:creationId xmlns:a16="http://schemas.microsoft.com/office/drawing/2014/main" xmlns="" id="{8A77B133-0695-4834-8CAB-25CF4CFC039C}"/>
              </a:ext>
            </a:extLst>
          </p:cNvPr>
          <p:cNvSpPr>
            <a:spLocks/>
          </p:cNvSpPr>
          <p:nvPr/>
        </p:nvSpPr>
        <p:spPr bwMode="auto">
          <a:xfrm>
            <a:off x="2971800" y="4953000"/>
            <a:ext cx="1371600" cy="609600"/>
          </a:xfrm>
          <a:custGeom>
            <a:avLst/>
            <a:gdLst>
              <a:gd name="T0" fmla="*/ 0 w 864"/>
              <a:gd name="T1" fmla="*/ 2147483646 h 384"/>
              <a:gd name="T2" fmla="*/ 2147483646 w 864"/>
              <a:gd name="T3" fmla="*/ 0 h 384"/>
              <a:gd name="T4" fmla="*/ 2147483646 w 86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144" y="192"/>
                  <a:pt x="288" y="0"/>
                  <a:pt x="432" y="0"/>
                </a:cubicBezTo>
                <a:cubicBezTo>
                  <a:pt x="576" y="0"/>
                  <a:pt x="720" y="192"/>
                  <a:pt x="864" y="384"/>
                </a:cubicBezTo>
              </a:path>
            </a:pathLst>
          </a:custGeom>
          <a:noFill/>
          <a:ln w="9525" cap="flat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Freeform 19">
            <a:extLst>
              <a:ext uri="{FF2B5EF4-FFF2-40B4-BE49-F238E27FC236}">
                <a16:creationId xmlns:a16="http://schemas.microsoft.com/office/drawing/2014/main" xmlns="" id="{A1581ED9-BCA8-4E0A-A377-C39E49E451A6}"/>
              </a:ext>
            </a:extLst>
          </p:cNvPr>
          <p:cNvSpPr>
            <a:spLocks/>
          </p:cNvSpPr>
          <p:nvPr/>
        </p:nvSpPr>
        <p:spPr bwMode="auto">
          <a:xfrm>
            <a:off x="3657600" y="4876800"/>
            <a:ext cx="1295400" cy="685800"/>
          </a:xfrm>
          <a:custGeom>
            <a:avLst/>
            <a:gdLst>
              <a:gd name="T0" fmla="*/ 0 w 816"/>
              <a:gd name="T1" fmla="*/ 2147483646 h 432"/>
              <a:gd name="T2" fmla="*/ 2147483646 w 816"/>
              <a:gd name="T3" fmla="*/ 0 h 432"/>
              <a:gd name="T4" fmla="*/ 2147483646 w 816"/>
              <a:gd name="T5" fmla="*/ 2147483646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432">
                <a:moveTo>
                  <a:pt x="0" y="432"/>
                </a:moveTo>
                <a:cubicBezTo>
                  <a:pt x="148" y="216"/>
                  <a:pt x="296" y="0"/>
                  <a:pt x="432" y="0"/>
                </a:cubicBezTo>
                <a:cubicBezTo>
                  <a:pt x="568" y="0"/>
                  <a:pt x="752" y="360"/>
                  <a:pt x="816" y="432"/>
                </a:cubicBezTo>
              </a:path>
            </a:pathLst>
          </a:custGeom>
          <a:noFill/>
          <a:ln w="9525" cap="flat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Freeform 20">
            <a:extLst>
              <a:ext uri="{FF2B5EF4-FFF2-40B4-BE49-F238E27FC236}">
                <a16:creationId xmlns:a16="http://schemas.microsoft.com/office/drawing/2014/main" xmlns="" id="{429F81D2-53B0-42A1-8506-F8575DA0EB34}"/>
              </a:ext>
            </a:extLst>
          </p:cNvPr>
          <p:cNvSpPr>
            <a:spLocks/>
          </p:cNvSpPr>
          <p:nvPr/>
        </p:nvSpPr>
        <p:spPr bwMode="auto">
          <a:xfrm>
            <a:off x="4953000" y="4495800"/>
            <a:ext cx="1371600" cy="1066800"/>
          </a:xfrm>
          <a:custGeom>
            <a:avLst/>
            <a:gdLst>
              <a:gd name="T0" fmla="*/ 0 w 864"/>
              <a:gd name="T1" fmla="*/ 2147483646 h 672"/>
              <a:gd name="T2" fmla="*/ 2147483646 w 864"/>
              <a:gd name="T3" fmla="*/ 0 h 672"/>
              <a:gd name="T4" fmla="*/ 2147483646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0" y="672"/>
                </a:moveTo>
                <a:cubicBezTo>
                  <a:pt x="144" y="336"/>
                  <a:pt x="288" y="0"/>
                  <a:pt x="432" y="0"/>
                </a:cubicBezTo>
                <a:cubicBezTo>
                  <a:pt x="576" y="0"/>
                  <a:pt x="720" y="336"/>
                  <a:pt x="864" y="672"/>
                </a:cubicBezTo>
              </a:path>
            </a:pathLst>
          </a:custGeom>
          <a:noFill/>
          <a:ln w="9525" cap="flat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Freeform 21">
            <a:extLst>
              <a:ext uri="{FF2B5EF4-FFF2-40B4-BE49-F238E27FC236}">
                <a16:creationId xmlns:a16="http://schemas.microsoft.com/office/drawing/2014/main" xmlns="" id="{2F131C47-0C7C-4611-8878-C2655C93455D}"/>
              </a:ext>
            </a:extLst>
          </p:cNvPr>
          <p:cNvSpPr>
            <a:spLocks/>
          </p:cNvSpPr>
          <p:nvPr/>
        </p:nvSpPr>
        <p:spPr bwMode="auto">
          <a:xfrm>
            <a:off x="5715000" y="5334000"/>
            <a:ext cx="609600" cy="2286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Freeform 22">
            <a:extLst>
              <a:ext uri="{FF2B5EF4-FFF2-40B4-BE49-F238E27FC236}">
                <a16:creationId xmlns:a16="http://schemas.microsoft.com/office/drawing/2014/main" xmlns="" id="{C3DF8F13-9D60-449B-9A37-A8066518FBA2}"/>
              </a:ext>
            </a:extLst>
          </p:cNvPr>
          <p:cNvSpPr>
            <a:spLocks/>
          </p:cNvSpPr>
          <p:nvPr/>
        </p:nvSpPr>
        <p:spPr bwMode="auto">
          <a:xfrm>
            <a:off x="5638800" y="4724400"/>
            <a:ext cx="1371600" cy="914400"/>
          </a:xfrm>
          <a:custGeom>
            <a:avLst/>
            <a:gdLst>
              <a:gd name="T0" fmla="*/ 2147483646 w 936"/>
              <a:gd name="T1" fmla="*/ 2147483646 h 576"/>
              <a:gd name="T2" fmla="*/ 2147483646 w 936"/>
              <a:gd name="T3" fmla="*/ 2147483646 h 576"/>
              <a:gd name="T4" fmla="*/ 2147483646 w 936"/>
              <a:gd name="T5" fmla="*/ 2147483646 h 576"/>
              <a:gd name="T6" fmla="*/ 2147483646 w 936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6" h="576">
                <a:moveTo>
                  <a:pt x="72" y="536"/>
                </a:moveTo>
                <a:cubicBezTo>
                  <a:pt x="36" y="556"/>
                  <a:pt x="0" y="576"/>
                  <a:pt x="72" y="488"/>
                </a:cubicBezTo>
                <a:cubicBezTo>
                  <a:pt x="144" y="400"/>
                  <a:pt x="360" y="0"/>
                  <a:pt x="504" y="8"/>
                </a:cubicBezTo>
                <a:cubicBezTo>
                  <a:pt x="648" y="16"/>
                  <a:pt x="864" y="448"/>
                  <a:pt x="936" y="536"/>
                </a:cubicBezTo>
              </a:path>
            </a:pathLst>
          </a:custGeom>
          <a:noFill/>
          <a:ln w="9525" cap="flat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Text Box 23">
            <a:extLst>
              <a:ext uri="{FF2B5EF4-FFF2-40B4-BE49-F238E27FC236}">
                <a16:creationId xmlns:a16="http://schemas.microsoft.com/office/drawing/2014/main" xmlns="" id="{7117CC45-F86C-4E62-81A8-121A0773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AutoNum type="arabicParenR" startAt="3"/>
            </a:pPr>
            <a:r>
              <a:rPr lang="en-US" altLang="en-US" sz="2000">
                <a:latin typeface="Times New Roman" panose="02020603050405020304" pitchFamily="18" charset="0"/>
              </a:rPr>
              <a:t>Connect vertices in order given by 1 2 3 4 5 6 with grey edges  (grey path)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xmlns="" id="{9BC7D384-55CA-4853-BA5A-248AF53D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4)    Superimpose black and grey paths</a:t>
            </a:r>
          </a:p>
        </p:txBody>
      </p:sp>
      <p:sp>
        <p:nvSpPr>
          <p:cNvPr id="81945" name="Line 25">
            <a:extLst>
              <a:ext uri="{FF2B5EF4-FFF2-40B4-BE49-F238E27FC236}">
                <a16:creationId xmlns:a16="http://schemas.microsoft.com/office/drawing/2014/main" xmlns="" id="{9A2416EA-8C79-46F6-B7C4-DAFE6E5D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562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6" name="Line 26">
            <a:extLst>
              <a:ext uri="{FF2B5EF4-FFF2-40B4-BE49-F238E27FC236}">
                <a16:creationId xmlns:a16="http://schemas.microsoft.com/office/drawing/2014/main" xmlns="" id="{AA8A20B6-56D5-42DC-B9E1-DF995F688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562600"/>
            <a:ext cx="76200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7" name="Line 27">
            <a:extLst>
              <a:ext uri="{FF2B5EF4-FFF2-40B4-BE49-F238E27FC236}">
                <a16:creationId xmlns:a16="http://schemas.microsoft.com/office/drawing/2014/main" xmlns="" id="{CEF1C3B1-52CC-4789-B821-93E1E6AD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62600"/>
            <a:ext cx="609600" cy="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8" name="Line 28">
            <a:extLst>
              <a:ext uri="{FF2B5EF4-FFF2-40B4-BE49-F238E27FC236}">
                <a16:creationId xmlns:a16="http://schemas.microsoft.com/office/drawing/2014/main" xmlns="" id="{5D5151FB-168E-4738-91DA-031EE9C7D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562600"/>
            <a:ext cx="6858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9" name="Line 29">
            <a:extLst>
              <a:ext uri="{FF2B5EF4-FFF2-40B4-BE49-F238E27FC236}">
                <a16:creationId xmlns:a16="http://schemas.microsoft.com/office/drawing/2014/main" xmlns="" id="{EE6696AD-420F-4A8E-871D-8786A6314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562600"/>
            <a:ext cx="6858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0" name="Line 30">
            <a:extLst>
              <a:ext uri="{FF2B5EF4-FFF2-40B4-BE49-F238E27FC236}">
                <a16:creationId xmlns:a16="http://schemas.microsoft.com/office/drawing/2014/main" xmlns="" id="{D3FA07E3-FB0C-45FF-90E5-A915F59AB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562600"/>
            <a:ext cx="609600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1" name="Text Box 31">
            <a:extLst>
              <a:ext uri="{FF2B5EF4-FFF2-40B4-BE49-F238E27FC236}">
                <a16:creationId xmlns:a16="http://schemas.microsoft.com/office/drawing/2014/main" xmlns="" id="{9D14B36A-AA49-4307-9072-DD5204621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886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9900"/>
                </a:solidFill>
              </a:rPr>
              <a:t>The graph can be decomposed into edge-disjoint alternating cycles with the </a:t>
            </a:r>
            <a:r>
              <a:rPr lang="en-US" altLang="en-US" sz="1600" b="1">
                <a:solidFill>
                  <a:srgbClr val="FF9900"/>
                </a:solidFill>
              </a:rPr>
              <a:t>maximum</a:t>
            </a:r>
            <a:r>
              <a:rPr lang="en-US" altLang="en-US" sz="1600">
                <a:solidFill>
                  <a:srgbClr val="FF9900"/>
                </a:solidFill>
              </a:rPr>
              <a:t> number of cycles: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66FFFF"/>
                </a:solidFill>
              </a:rPr>
              <a:t>e.g., 232, 656, 46754, 0214310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E6D65886-38DF-43DA-834B-372DCB90A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Two Equivalent Representations of the Breakpoint Graph</a:t>
            </a:r>
          </a:p>
        </p:txBody>
      </p:sp>
      <p:sp>
        <p:nvSpPr>
          <p:cNvPr id="272387" name="Oval 3">
            <a:extLst>
              <a:ext uri="{FF2B5EF4-FFF2-40B4-BE49-F238E27FC236}">
                <a16:creationId xmlns:a16="http://schemas.microsoft.com/office/drawing/2014/main" xmlns="" id="{116AEE98-89F4-4C5C-953C-0B8C866D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88" name="Oval 4">
            <a:extLst>
              <a:ext uri="{FF2B5EF4-FFF2-40B4-BE49-F238E27FC236}">
                <a16:creationId xmlns:a16="http://schemas.microsoft.com/office/drawing/2014/main" xmlns="" id="{380EA95A-EFD1-402D-A4FD-8358B0BC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89" name="Oval 5">
            <a:extLst>
              <a:ext uri="{FF2B5EF4-FFF2-40B4-BE49-F238E27FC236}">
                <a16:creationId xmlns:a16="http://schemas.microsoft.com/office/drawing/2014/main" xmlns="" id="{F14893D3-0BE2-4289-AD7B-CE6C5BF5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0" name="Oval 6">
            <a:extLst>
              <a:ext uri="{FF2B5EF4-FFF2-40B4-BE49-F238E27FC236}">
                <a16:creationId xmlns:a16="http://schemas.microsoft.com/office/drawing/2014/main" xmlns="" id="{A011878E-B001-4E6C-BED3-D8E597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1" name="Oval 7">
            <a:extLst>
              <a:ext uri="{FF2B5EF4-FFF2-40B4-BE49-F238E27FC236}">
                <a16:creationId xmlns:a16="http://schemas.microsoft.com/office/drawing/2014/main" xmlns="" id="{54DD1ED4-2C92-4869-9231-7891EC9EB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2" name="Oval 8">
            <a:extLst>
              <a:ext uri="{FF2B5EF4-FFF2-40B4-BE49-F238E27FC236}">
                <a16:creationId xmlns:a16="http://schemas.microsoft.com/office/drawing/2014/main" xmlns="" id="{9F4A8B0E-DE64-461A-A096-28092FF6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3" name="Oval 9">
            <a:extLst>
              <a:ext uri="{FF2B5EF4-FFF2-40B4-BE49-F238E27FC236}">
                <a16:creationId xmlns:a16="http://schemas.microsoft.com/office/drawing/2014/main" xmlns="" id="{E2B28D6F-FDA8-4737-BA8B-CF0F8F7A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4" name="Oval 10">
            <a:extLst>
              <a:ext uri="{FF2B5EF4-FFF2-40B4-BE49-F238E27FC236}">
                <a16:creationId xmlns:a16="http://schemas.microsoft.com/office/drawing/2014/main" xmlns="" id="{8E142D15-E86D-41B1-8BBE-B4C113FC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395" name="Text Box 11">
            <a:extLst>
              <a:ext uri="{FF2B5EF4-FFF2-40B4-BE49-F238E27FC236}">
                <a16:creationId xmlns:a16="http://schemas.microsoft.com/office/drawing/2014/main" xmlns="" id="{B3A5A457-CBEA-4B99-AE69-C41A63B81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0           2            3           1          4            6           5            7</a:t>
            </a:r>
          </a:p>
        </p:txBody>
      </p:sp>
      <p:sp>
        <p:nvSpPr>
          <p:cNvPr id="272396" name="Line 12">
            <a:extLst>
              <a:ext uri="{FF2B5EF4-FFF2-40B4-BE49-F238E27FC236}">
                <a16:creationId xmlns:a16="http://schemas.microsoft.com/office/drawing/2014/main" xmlns="" id="{41E979BA-FE59-4232-B269-2F632B55F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7" name="Freeform 13">
            <a:extLst>
              <a:ext uri="{FF2B5EF4-FFF2-40B4-BE49-F238E27FC236}">
                <a16:creationId xmlns:a16="http://schemas.microsoft.com/office/drawing/2014/main" xmlns="" id="{E089624B-E06B-4BD8-86F2-F1E5F86F35BD}"/>
              </a:ext>
            </a:extLst>
          </p:cNvPr>
          <p:cNvSpPr>
            <a:spLocks/>
          </p:cNvSpPr>
          <p:nvPr/>
        </p:nvSpPr>
        <p:spPr bwMode="auto">
          <a:xfrm>
            <a:off x="2209800" y="3352800"/>
            <a:ext cx="1981200" cy="1143000"/>
          </a:xfrm>
          <a:custGeom>
            <a:avLst/>
            <a:gdLst>
              <a:gd name="T0" fmla="*/ 0 w 1248"/>
              <a:gd name="T1" fmla="*/ 2147483646 h 720"/>
              <a:gd name="T2" fmla="*/ 2147483646 w 1248"/>
              <a:gd name="T3" fmla="*/ 0 h 720"/>
              <a:gd name="T4" fmla="*/ 2147483646 w 1248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720">
                <a:moveTo>
                  <a:pt x="0" y="720"/>
                </a:moveTo>
                <a:cubicBezTo>
                  <a:pt x="208" y="360"/>
                  <a:pt x="416" y="0"/>
                  <a:pt x="624" y="0"/>
                </a:cubicBezTo>
                <a:cubicBezTo>
                  <a:pt x="832" y="0"/>
                  <a:pt x="1040" y="360"/>
                  <a:pt x="1248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8" name="Freeform 14">
            <a:extLst>
              <a:ext uri="{FF2B5EF4-FFF2-40B4-BE49-F238E27FC236}">
                <a16:creationId xmlns:a16="http://schemas.microsoft.com/office/drawing/2014/main" xmlns="" id="{959C3C95-1D10-4C7D-B4A5-46C61AC3322E}"/>
              </a:ext>
            </a:extLst>
          </p:cNvPr>
          <p:cNvSpPr>
            <a:spLocks/>
          </p:cNvSpPr>
          <p:nvPr/>
        </p:nvSpPr>
        <p:spPr bwMode="auto">
          <a:xfrm>
            <a:off x="2895600" y="4267200"/>
            <a:ext cx="609600" cy="228600"/>
          </a:xfrm>
          <a:custGeom>
            <a:avLst/>
            <a:gdLst>
              <a:gd name="T0" fmla="*/ 0 w 384"/>
              <a:gd name="T1" fmla="*/ 2147483646 h 144"/>
              <a:gd name="T2" fmla="*/ 2147483646 w 384"/>
              <a:gd name="T3" fmla="*/ 0 h 144"/>
              <a:gd name="T4" fmla="*/ 2147483646 w 384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44">
                <a:moveTo>
                  <a:pt x="0" y="144"/>
                </a:moveTo>
                <a:cubicBezTo>
                  <a:pt x="64" y="72"/>
                  <a:pt x="128" y="0"/>
                  <a:pt x="192" y="0"/>
                </a:cubicBezTo>
                <a:cubicBezTo>
                  <a:pt x="256" y="0"/>
                  <a:pt x="352" y="120"/>
                  <a:pt x="384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Freeform 15">
            <a:extLst>
              <a:ext uri="{FF2B5EF4-FFF2-40B4-BE49-F238E27FC236}">
                <a16:creationId xmlns:a16="http://schemas.microsoft.com/office/drawing/2014/main" xmlns="" id="{48478401-6D42-4E7D-B3D1-6B6EF04BA05D}"/>
              </a:ext>
            </a:extLst>
          </p:cNvPr>
          <p:cNvSpPr>
            <a:spLocks/>
          </p:cNvSpPr>
          <p:nvPr/>
        </p:nvSpPr>
        <p:spPr bwMode="auto">
          <a:xfrm>
            <a:off x="2819400" y="3886200"/>
            <a:ext cx="1371600" cy="609600"/>
          </a:xfrm>
          <a:custGeom>
            <a:avLst/>
            <a:gdLst>
              <a:gd name="T0" fmla="*/ 0 w 864"/>
              <a:gd name="T1" fmla="*/ 2147483646 h 384"/>
              <a:gd name="T2" fmla="*/ 2147483646 w 864"/>
              <a:gd name="T3" fmla="*/ 0 h 384"/>
              <a:gd name="T4" fmla="*/ 2147483646 w 864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144" y="192"/>
                  <a:pt x="288" y="0"/>
                  <a:pt x="432" y="0"/>
                </a:cubicBezTo>
                <a:cubicBezTo>
                  <a:pt x="576" y="0"/>
                  <a:pt x="720" y="192"/>
                  <a:pt x="864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0" name="Freeform 16">
            <a:extLst>
              <a:ext uri="{FF2B5EF4-FFF2-40B4-BE49-F238E27FC236}">
                <a16:creationId xmlns:a16="http://schemas.microsoft.com/office/drawing/2014/main" xmlns="" id="{3828930B-BEFE-43AE-9E76-EA7C1B3AADE5}"/>
              </a:ext>
            </a:extLst>
          </p:cNvPr>
          <p:cNvSpPr>
            <a:spLocks/>
          </p:cNvSpPr>
          <p:nvPr/>
        </p:nvSpPr>
        <p:spPr bwMode="auto">
          <a:xfrm>
            <a:off x="3505200" y="3810000"/>
            <a:ext cx="1295400" cy="685800"/>
          </a:xfrm>
          <a:custGeom>
            <a:avLst/>
            <a:gdLst>
              <a:gd name="T0" fmla="*/ 0 w 816"/>
              <a:gd name="T1" fmla="*/ 2147483646 h 432"/>
              <a:gd name="T2" fmla="*/ 2147483646 w 816"/>
              <a:gd name="T3" fmla="*/ 0 h 432"/>
              <a:gd name="T4" fmla="*/ 2147483646 w 816"/>
              <a:gd name="T5" fmla="*/ 2147483646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432">
                <a:moveTo>
                  <a:pt x="0" y="432"/>
                </a:moveTo>
                <a:cubicBezTo>
                  <a:pt x="148" y="216"/>
                  <a:pt x="296" y="0"/>
                  <a:pt x="432" y="0"/>
                </a:cubicBezTo>
                <a:cubicBezTo>
                  <a:pt x="568" y="0"/>
                  <a:pt x="752" y="360"/>
                  <a:pt x="816" y="4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1" name="Freeform 17">
            <a:extLst>
              <a:ext uri="{FF2B5EF4-FFF2-40B4-BE49-F238E27FC236}">
                <a16:creationId xmlns:a16="http://schemas.microsoft.com/office/drawing/2014/main" xmlns="" id="{2654AAA7-E22B-4D92-98ED-478B9D4D7C3E}"/>
              </a:ext>
            </a:extLst>
          </p:cNvPr>
          <p:cNvSpPr>
            <a:spLocks/>
          </p:cNvSpPr>
          <p:nvPr/>
        </p:nvSpPr>
        <p:spPr bwMode="auto">
          <a:xfrm>
            <a:off x="4800600" y="3429000"/>
            <a:ext cx="1371600" cy="1066800"/>
          </a:xfrm>
          <a:custGeom>
            <a:avLst/>
            <a:gdLst>
              <a:gd name="T0" fmla="*/ 0 w 864"/>
              <a:gd name="T1" fmla="*/ 2147483646 h 672"/>
              <a:gd name="T2" fmla="*/ 2147483646 w 864"/>
              <a:gd name="T3" fmla="*/ 0 h 672"/>
              <a:gd name="T4" fmla="*/ 2147483646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0" y="672"/>
                </a:moveTo>
                <a:cubicBezTo>
                  <a:pt x="144" y="336"/>
                  <a:pt x="288" y="0"/>
                  <a:pt x="432" y="0"/>
                </a:cubicBezTo>
                <a:cubicBezTo>
                  <a:pt x="576" y="0"/>
                  <a:pt x="720" y="336"/>
                  <a:pt x="864" y="67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2" name="Freeform 18">
            <a:extLst>
              <a:ext uri="{FF2B5EF4-FFF2-40B4-BE49-F238E27FC236}">
                <a16:creationId xmlns:a16="http://schemas.microsoft.com/office/drawing/2014/main" xmlns="" id="{B7F41782-123E-4919-A436-AFFE903DCC10}"/>
              </a:ext>
            </a:extLst>
          </p:cNvPr>
          <p:cNvSpPr>
            <a:spLocks/>
          </p:cNvSpPr>
          <p:nvPr/>
        </p:nvSpPr>
        <p:spPr bwMode="auto">
          <a:xfrm>
            <a:off x="5562600" y="4267200"/>
            <a:ext cx="609600" cy="2286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3" name="Freeform 19">
            <a:extLst>
              <a:ext uri="{FF2B5EF4-FFF2-40B4-BE49-F238E27FC236}">
                <a16:creationId xmlns:a16="http://schemas.microsoft.com/office/drawing/2014/main" xmlns="" id="{1B5573AF-318A-4BF2-BBD8-BF7993280520}"/>
              </a:ext>
            </a:extLst>
          </p:cNvPr>
          <p:cNvSpPr>
            <a:spLocks/>
          </p:cNvSpPr>
          <p:nvPr/>
        </p:nvSpPr>
        <p:spPr bwMode="auto">
          <a:xfrm>
            <a:off x="5486400" y="3657600"/>
            <a:ext cx="1371600" cy="914400"/>
          </a:xfrm>
          <a:custGeom>
            <a:avLst/>
            <a:gdLst>
              <a:gd name="T0" fmla="*/ 2147483646 w 936"/>
              <a:gd name="T1" fmla="*/ 2147483646 h 576"/>
              <a:gd name="T2" fmla="*/ 2147483646 w 936"/>
              <a:gd name="T3" fmla="*/ 2147483646 h 576"/>
              <a:gd name="T4" fmla="*/ 2147483646 w 936"/>
              <a:gd name="T5" fmla="*/ 2147483646 h 576"/>
              <a:gd name="T6" fmla="*/ 2147483646 w 936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6" h="576">
                <a:moveTo>
                  <a:pt x="72" y="536"/>
                </a:moveTo>
                <a:cubicBezTo>
                  <a:pt x="36" y="556"/>
                  <a:pt x="0" y="576"/>
                  <a:pt x="72" y="488"/>
                </a:cubicBezTo>
                <a:cubicBezTo>
                  <a:pt x="144" y="400"/>
                  <a:pt x="360" y="0"/>
                  <a:pt x="504" y="8"/>
                </a:cubicBezTo>
                <a:cubicBezTo>
                  <a:pt x="648" y="16"/>
                  <a:pt x="864" y="448"/>
                  <a:pt x="936" y="5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4" name="Line 20">
            <a:extLst>
              <a:ext uri="{FF2B5EF4-FFF2-40B4-BE49-F238E27FC236}">
                <a16:creationId xmlns:a16="http://schemas.microsoft.com/office/drawing/2014/main" xmlns="" id="{2821BEE6-E51B-4B11-94A5-2C378B2BF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5" name="Line 21">
            <a:extLst>
              <a:ext uri="{FF2B5EF4-FFF2-40B4-BE49-F238E27FC236}">
                <a16:creationId xmlns:a16="http://schemas.microsoft.com/office/drawing/2014/main" xmlns="" id="{2145F4C5-D7F8-4BF1-B1CA-D0D03D372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6" name="Line 22">
            <a:extLst>
              <a:ext uri="{FF2B5EF4-FFF2-40B4-BE49-F238E27FC236}">
                <a16:creationId xmlns:a16="http://schemas.microsoft.com/office/drawing/2014/main" xmlns="" id="{716464C7-8CA3-4ADC-BDAB-B9AD3D29A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7" name="Line 23">
            <a:extLst>
              <a:ext uri="{FF2B5EF4-FFF2-40B4-BE49-F238E27FC236}">
                <a16:creationId xmlns:a16="http://schemas.microsoft.com/office/drawing/2014/main" xmlns="" id="{97DCC3BD-1A8A-4516-BF9B-13F543282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8" name="Line 24">
            <a:extLst>
              <a:ext uri="{FF2B5EF4-FFF2-40B4-BE49-F238E27FC236}">
                <a16:creationId xmlns:a16="http://schemas.microsoft.com/office/drawing/2014/main" xmlns="" id="{7B2AA133-F988-4EE6-B9F2-F1183B9CB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9" name="Line 25">
            <a:extLst>
              <a:ext uri="{FF2B5EF4-FFF2-40B4-BE49-F238E27FC236}">
                <a16:creationId xmlns:a16="http://schemas.microsoft.com/office/drawing/2014/main" xmlns="" id="{04FCC009-5230-4986-B074-4587E8B61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0" name="Oval 26">
            <a:extLst>
              <a:ext uri="{FF2B5EF4-FFF2-40B4-BE49-F238E27FC236}">
                <a16:creationId xmlns:a16="http://schemas.microsoft.com/office/drawing/2014/main" xmlns="" id="{3AC07E65-E805-40A5-89D1-544DFF8E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1" name="Oval 27">
            <a:extLst>
              <a:ext uri="{FF2B5EF4-FFF2-40B4-BE49-F238E27FC236}">
                <a16:creationId xmlns:a16="http://schemas.microsoft.com/office/drawing/2014/main" xmlns="" id="{5E102DD4-2A36-48B2-9494-40A17CD2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2" name="Oval 28">
            <a:extLst>
              <a:ext uri="{FF2B5EF4-FFF2-40B4-BE49-F238E27FC236}">
                <a16:creationId xmlns:a16="http://schemas.microsoft.com/office/drawing/2014/main" xmlns="" id="{D8B68EF3-73BA-4887-B09E-24B2E09F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3" name="Oval 29">
            <a:extLst>
              <a:ext uri="{FF2B5EF4-FFF2-40B4-BE49-F238E27FC236}">
                <a16:creationId xmlns:a16="http://schemas.microsoft.com/office/drawing/2014/main" xmlns="" id="{B95227C5-BE42-4013-91C6-2E889E165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4" name="Oval 30">
            <a:extLst>
              <a:ext uri="{FF2B5EF4-FFF2-40B4-BE49-F238E27FC236}">
                <a16:creationId xmlns:a16="http://schemas.microsoft.com/office/drawing/2014/main" xmlns="" id="{461129E9-3C33-465B-9055-B0A9408B3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5" name="Oval 31">
            <a:extLst>
              <a:ext uri="{FF2B5EF4-FFF2-40B4-BE49-F238E27FC236}">
                <a16:creationId xmlns:a16="http://schemas.microsoft.com/office/drawing/2014/main" xmlns="" id="{DBBAE0D4-DD3F-42BD-96A4-5F0A83FA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6" name="Oval 32">
            <a:extLst>
              <a:ext uri="{FF2B5EF4-FFF2-40B4-BE49-F238E27FC236}">
                <a16:creationId xmlns:a16="http://schemas.microsoft.com/office/drawing/2014/main" xmlns="" id="{5CE6A1F1-A190-427E-AD06-7A6287A6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7" name="Oval 33">
            <a:extLst>
              <a:ext uri="{FF2B5EF4-FFF2-40B4-BE49-F238E27FC236}">
                <a16:creationId xmlns:a16="http://schemas.microsoft.com/office/drawing/2014/main" xmlns="" id="{88121C40-A458-4C9C-A710-5BEDA25D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2418" name="Line 34">
            <a:extLst>
              <a:ext uri="{FF2B5EF4-FFF2-40B4-BE49-F238E27FC236}">
                <a16:creationId xmlns:a16="http://schemas.microsoft.com/office/drawing/2014/main" xmlns="" id="{D344CCB7-DF37-43A9-B326-8E157719F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19" name="Line 35">
            <a:extLst>
              <a:ext uri="{FF2B5EF4-FFF2-40B4-BE49-F238E27FC236}">
                <a16:creationId xmlns:a16="http://schemas.microsoft.com/office/drawing/2014/main" xmlns="" id="{83816CB8-C152-41EC-A1DA-A2CDB7AEB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0" name="Line 36">
            <a:extLst>
              <a:ext uri="{FF2B5EF4-FFF2-40B4-BE49-F238E27FC236}">
                <a16:creationId xmlns:a16="http://schemas.microsoft.com/office/drawing/2014/main" xmlns="" id="{E072B6D2-BF3B-4C94-B0E9-635E61D5B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17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1" name="Line 37">
            <a:extLst>
              <a:ext uri="{FF2B5EF4-FFF2-40B4-BE49-F238E27FC236}">
                <a16:creationId xmlns:a16="http://schemas.microsoft.com/office/drawing/2014/main" xmlns="" id="{B09B858A-87F2-42D3-9915-37FC057F3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2" name="Line 38">
            <a:extLst>
              <a:ext uri="{FF2B5EF4-FFF2-40B4-BE49-F238E27FC236}">
                <a16:creationId xmlns:a16="http://schemas.microsoft.com/office/drawing/2014/main" xmlns="" id="{5D004211-47A0-4B56-BB5F-E6E5BA2EA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3" name="Line 39">
            <a:extLst>
              <a:ext uri="{FF2B5EF4-FFF2-40B4-BE49-F238E27FC236}">
                <a16:creationId xmlns:a16="http://schemas.microsoft.com/office/drawing/2014/main" xmlns="" id="{126D4F23-34B1-4B59-B72D-3B3D251F0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4" name="Line 40">
            <a:extLst>
              <a:ext uri="{FF2B5EF4-FFF2-40B4-BE49-F238E27FC236}">
                <a16:creationId xmlns:a16="http://schemas.microsoft.com/office/drawing/2014/main" xmlns="" id="{FFF213F2-6504-4E23-BE14-24DCC802B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5" name="Text Box 41">
            <a:extLst>
              <a:ext uri="{FF2B5EF4-FFF2-40B4-BE49-F238E27FC236}">
                <a16:creationId xmlns:a16="http://schemas.microsoft.com/office/drawing/2014/main" xmlns="" id="{CACA0BFF-AD54-4955-8DFB-F8D5BD00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484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0           1            2           3          4            5           6            7</a:t>
            </a:r>
          </a:p>
        </p:txBody>
      </p:sp>
      <p:sp>
        <p:nvSpPr>
          <p:cNvPr id="272426" name="Freeform 42">
            <a:extLst>
              <a:ext uri="{FF2B5EF4-FFF2-40B4-BE49-F238E27FC236}">
                <a16:creationId xmlns:a16="http://schemas.microsoft.com/office/drawing/2014/main" xmlns="" id="{ECF1C602-8F71-4D71-96F2-7B4513ECBA84}"/>
              </a:ext>
            </a:extLst>
          </p:cNvPr>
          <p:cNvSpPr>
            <a:spLocks/>
          </p:cNvSpPr>
          <p:nvPr/>
        </p:nvSpPr>
        <p:spPr bwMode="auto">
          <a:xfrm>
            <a:off x="2133600" y="5334000"/>
            <a:ext cx="1371600" cy="838200"/>
          </a:xfrm>
          <a:custGeom>
            <a:avLst/>
            <a:gdLst>
              <a:gd name="T0" fmla="*/ 0 w 864"/>
              <a:gd name="T1" fmla="*/ 2147483646 h 528"/>
              <a:gd name="T2" fmla="*/ 2147483646 w 864"/>
              <a:gd name="T3" fmla="*/ 0 h 528"/>
              <a:gd name="T4" fmla="*/ 2147483646 w 864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cubicBezTo>
                  <a:pt x="168" y="264"/>
                  <a:pt x="336" y="0"/>
                  <a:pt x="480" y="0"/>
                </a:cubicBezTo>
                <a:cubicBezTo>
                  <a:pt x="624" y="0"/>
                  <a:pt x="744" y="264"/>
                  <a:pt x="864" y="5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7" name="Freeform 43">
            <a:extLst>
              <a:ext uri="{FF2B5EF4-FFF2-40B4-BE49-F238E27FC236}">
                <a16:creationId xmlns:a16="http://schemas.microsoft.com/office/drawing/2014/main" xmlns="" id="{34F34908-4776-483E-8C04-21A18A848A14}"/>
              </a:ext>
            </a:extLst>
          </p:cNvPr>
          <p:cNvSpPr>
            <a:spLocks/>
          </p:cNvSpPr>
          <p:nvPr/>
        </p:nvSpPr>
        <p:spPr bwMode="auto">
          <a:xfrm>
            <a:off x="3505200" y="5562600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0 h 384"/>
              <a:gd name="T4" fmla="*/ 2147483646 w 432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84" y="192"/>
                  <a:pt x="168" y="0"/>
                  <a:pt x="240" y="0"/>
                </a:cubicBezTo>
                <a:cubicBezTo>
                  <a:pt x="312" y="0"/>
                  <a:pt x="372" y="192"/>
                  <a:pt x="432" y="38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8" name="Freeform 44">
            <a:extLst>
              <a:ext uri="{FF2B5EF4-FFF2-40B4-BE49-F238E27FC236}">
                <a16:creationId xmlns:a16="http://schemas.microsoft.com/office/drawing/2014/main" xmlns="" id="{F628663D-0A0D-435D-8D92-A913188C7293}"/>
              </a:ext>
            </a:extLst>
          </p:cNvPr>
          <p:cNvSpPr>
            <a:spLocks/>
          </p:cNvSpPr>
          <p:nvPr/>
        </p:nvSpPr>
        <p:spPr bwMode="auto">
          <a:xfrm>
            <a:off x="2819400" y="5105400"/>
            <a:ext cx="1371600" cy="1066800"/>
          </a:xfrm>
          <a:custGeom>
            <a:avLst/>
            <a:gdLst>
              <a:gd name="T0" fmla="*/ 2147483646 w 864"/>
              <a:gd name="T1" fmla="*/ 2147483646 h 672"/>
              <a:gd name="T2" fmla="*/ 2147483646 w 864"/>
              <a:gd name="T3" fmla="*/ 0 h 672"/>
              <a:gd name="T4" fmla="*/ 0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864" y="672"/>
                </a:moveTo>
                <a:cubicBezTo>
                  <a:pt x="696" y="336"/>
                  <a:pt x="528" y="0"/>
                  <a:pt x="384" y="0"/>
                </a:cubicBezTo>
                <a:cubicBezTo>
                  <a:pt x="240" y="0"/>
                  <a:pt x="120" y="336"/>
                  <a:pt x="0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29" name="Freeform 45">
            <a:extLst>
              <a:ext uri="{FF2B5EF4-FFF2-40B4-BE49-F238E27FC236}">
                <a16:creationId xmlns:a16="http://schemas.microsoft.com/office/drawing/2014/main" xmlns="" id="{07BDD4D2-806B-49AB-96FA-E3FD72686E92}"/>
              </a:ext>
            </a:extLst>
          </p:cNvPr>
          <p:cNvSpPr>
            <a:spLocks/>
          </p:cNvSpPr>
          <p:nvPr/>
        </p:nvSpPr>
        <p:spPr bwMode="auto">
          <a:xfrm>
            <a:off x="2819400" y="5105400"/>
            <a:ext cx="1981200" cy="1066800"/>
          </a:xfrm>
          <a:custGeom>
            <a:avLst/>
            <a:gdLst>
              <a:gd name="T0" fmla="*/ 0 w 1248"/>
              <a:gd name="T1" fmla="*/ 2147483646 h 672"/>
              <a:gd name="T2" fmla="*/ 2147483646 w 1248"/>
              <a:gd name="T3" fmla="*/ 0 h 672"/>
              <a:gd name="T4" fmla="*/ 2147483646 w 1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672">
                <a:moveTo>
                  <a:pt x="0" y="672"/>
                </a:moveTo>
                <a:cubicBezTo>
                  <a:pt x="232" y="336"/>
                  <a:pt x="464" y="0"/>
                  <a:pt x="672" y="0"/>
                </a:cubicBezTo>
                <a:cubicBezTo>
                  <a:pt x="880" y="0"/>
                  <a:pt x="1064" y="336"/>
                  <a:pt x="1248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0" name="Freeform 46">
            <a:extLst>
              <a:ext uri="{FF2B5EF4-FFF2-40B4-BE49-F238E27FC236}">
                <a16:creationId xmlns:a16="http://schemas.microsoft.com/office/drawing/2014/main" xmlns="" id="{0AB9EFDE-FF0D-4045-9F74-16E4ED831785}"/>
              </a:ext>
            </a:extLst>
          </p:cNvPr>
          <p:cNvSpPr>
            <a:spLocks/>
          </p:cNvSpPr>
          <p:nvPr/>
        </p:nvSpPr>
        <p:spPr bwMode="auto">
          <a:xfrm>
            <a:off x="4800600" y="52578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68" y="288"/>
                  <a:pt x="336" y="0"/>
                  <a:pt x="480" y="0"/>
                </a:cubicBezTo>
                <a:cubicBezTo>
                  <a:pt x="624" y="0"/>
                  <a:pt x="744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1" name="Freeform 47">
            <a:extLst>
              <a:ext uri="{FF2B5EF4-FFF2-40B4-BE49-F238E27FC236}">
                <a16:creationId xmlns:a16="http://schemas.microsoft.com/office/drawing/2014/main" xmlns="" id="{43B18B5A-E059-40A0-948A-71DBBDAA1D8C}"/>
              </a:ext>
            </a:extLst>
          </p:cNvPr>
          <p:cNvSpPr>
            <a:spLocks/>
          </p:cNvSpPr>
          <p:nvPr/>
        </p:nvSpPr>
        <p:spPr bwMode="auto">
          <a:xfrm>
            <a:off x="5486400" y="5715000"/>
            <a:ext cx="685800" cy="457200"/>
          </a:xfrm>
          <a:custGeom>
            <a:avLst/>
            <a:gdLst>
              <a:gd name="T0" fmla="*/ 2147483646 w 432"/>
              <a:gd name="T1" fmla="*/ 2147483646 h 288"/>
              <a:gd name="T2" fmla="*/ 2147483646 w 432"/>
              <a:gd name="T3" fmla="*/ 0 h 288"/>
              <a:gd name="T4" fmla="*/ 0 w 432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288">
                <a:moveTo>
                  <a:pt x="432" y="288"/>
                </a:moveTo>
                <a:cubicBezTo>
                  <a:pt x="348" y="144"/>
                  <a:pt x="264" y="0"/>
                  <a:pt x="192" y="0"/>
                </a:cubicBezTo>
                <a:cubicBezTo>
                  <a:pt x="120" y="0"/>
                  <a:pt x="60" y="144"/>
                  <a:pt x="0" y="28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2" name="Freeform 48">
            <a:extLst>
              <a:ext uri="{FF2B5EF4-FFF2-40B4-BE49-F238E27FC236}">
                <a16:creationId xmlns:a16="http://schemas.microsoft.com/office/drawing/2014/main" xmlns="" id="{B38E3661-888D-488F-B62D-44FC0648A850}"/>
              </a:ext>
            </a:extLst>
          </p:cNvPr>
          <p:cNvSpPr>
            <a:spLocks/>
          </p:cNvSpPr>
          <p:nvPr/>
        </p:nvSpPr>
        <p:spPr bwMode="auto">
          <a:xfrm>
            <a:off x="5486400" y="52578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44" y="288"/>
                  <a:pt x="288" y="0"/>
                  <a:pt x="432" y="0"/>
                </a:cubicBezTo>
                <a:cubicBezTo>
                  <a:pt x="576" y="0"/>
                  <a:pt x="720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33" name="Text Box 49">
            <a:extLst>
              <a:ext uri="{FF2B5EF4-FFF2-40B4-BE49-F238E27FC236}">
                <a16:creationId xmlns:a16="http://schemas.microsoft.com/office/drawing/2014/main" xmlns="" id="{B47C1D1E-02D5-4D63-B323-A8AF61EA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Consider the following Breakpoint Graph</a:t>
            </a:r>
          </a:p>
        </p:txBody>
      </p:sp>
      <p:sp>
        <p:nvSpPr>
          <p:cNvPr id="272434" name="Text Box 50">
            <a:extLst>
              <a:ext uri="{FF2B5EF4-FFF2-40B4-BE49-F238E27FC236}">
                <a16:creationId xmlns:a16="http://schemas.microsoft.com/office/drawing/2014/main" xmlns="" id="{EC183557-82FF-4702-945F-438156A1A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574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If we line up the grey path  (instead of black path) on a horizontal line, then we would get the following graph</a:t>
            </a:r>
          </a:p>
        </p:txBody>
      </p:sp>
      <p:sp>
        <p:nvSpPr>
          <p:cNvPr id="272435" name="Text Box 51">
            <a:extLst>
              <a:ext uri="{FF2B5EF4-FFF2-40B4-BE49-F238E27FC236}">
                <a16:creationId xmlns:a16="http://schemas.microsoft.com/office/drawing/2014/main" xmlns="" id="{6908C6AF-C8CF-4FF0-8728-A9E4D4EA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Although they may look different, these two graphs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  <p:bldP spid="272388" grpId="0" animBg="1"/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/>
      <p:bldP spid="272410" grpId="0" animBg="1"/>
      <p:bldP spid="272411" grpId="0" animBg="1"/>
      <p:bldP spid="272412" grpId="0" animBg="1"/>
      <p:bldP spid="272413" grpId="0" animBg="1"/>
      <p:bldP spid="272414" grpId="0" animBg="1"/>
      <p:bldP spid="272415" grpId="0" animBg="1"/>
      <p:bldP spid="272416" grpId="0" animBg="1"/>
      <p:bldP spid="272417" grpId="0" animBg="1"/>
      <p:bldP spid="272425" grpId="0"/>
      <p:bldP spid="272433" grpId="0"/>
      <p:bldP spid="272434" grpId="0"/>
      <p:bldP spid="2724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D86E2276-F5C1-4B3F-98C4-4E0AE9502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What is the Effect of a Reversal ?</a:t>
            </a:r>
          </a:p>
        </p:txBody>
      </p:sp>
      <p:sp>
        <p:nvSpPr>
          <p:cNvPr id="274435" name="Oval 3">
            <a:extLst>
              <a:ext uri="{FF2B5EF4-FFF2-40B4-BE49-F238E27FC236}">
                <a16:creationId xmlns:a16="http://schemas.microsoft.com/office/drawing/2014/main" xmlns="" id="{7DEDCCC4-65A6-487F-8AF1-85BD04599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36" name="Oval 4">
            <a:extLst>
              <a:ext uri="{FF2B5EF4-FFF2-40B4-BE49-F238E27FC236}">
                <a16:creationId xmlns:a16="http://schemas.microsoft.com/office/drawing/2014/main" xmlns="" id="{B537C7C2-ABBD-41C9-81CE-8425F3A3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37" name="Oval 5">
            <a:extLst>
              <a:ext uri="{FF2B5EF4-FFF2-40B4-BE49-F238E27FC236}">
                <a16:creationId xmlns:a16="http://schemas.microsoft.com/office/drawing/2014/main" xmlns="" id="{410A902F-F483-4F55-8030-9497E469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38" name="Oval 6">
            <a:extLst>
              <a:ext uri="{FF2B5EF4-FFF2-40B4-BE49-F238E27FC236}">
                <a16:creationId xmlns:a16="http://schemas.microsoft.com/office/drawing/2014/main" xmlns="" id="{E612471D-34E8-4E62-BD63-C2C1FEAF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39" name="Oval 7">
            <a:extLst>
              <a:ext uri="{FF2B5EF4-FFF2-40B4-BE49-F238E27FC236}">
                <a16:creationId xmlns:a16="http://schemas.microsoft.com/office/drawing/2014/main" xmlns="" id="{103FEC30-423E-4522-ACF7-44A45FCC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40" name="Oval 8">
            <a:extLst>
              <a:ext uri="{FF2B5EF4-FFF2-40B4-BE49-F238E27FC236}">
                <a16:creationId xmlns:a16="http://schemas.microsoft.com/office/drawing/2014/main" xmlns="" id="{5D162258-28BD-4273-BFB8-70F49603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41" name="Oval 9">
            <a:extLst>
              <a:ext uri="{FF2B5EF4-FFF2-40B4-BE49-F238E27FC236}">
                <a16:creationId xmlns:a16="http://schemas.microsoft.com/office/drawing/2014/main" xmlns="" id="{E5316B07-BBFB-4364-8F6A-C7E69D4C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42" name="Oval 10">
            <a:extLst>
              <a:ext uri="{FF2B5EF4-FFF2-40B4-BE49-F238E27FC236}">
                <a16:creationId xmlns:a16="http://schemas.microsoft.com/office/drawing/2014/main" xmlns="" id="{D47D0048-00B6-4717-9938-4CF1B94B0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43" name="Line 11">
            <a:extLst>
              <a:ext uri="{FF2B5EF4-FFF2-40B4-BE49-F238E27FC236}">
                <a16:creationId xmlns:a16="http://schemas.microsoft.com/office/drawing/2014/main" xmlns="" id="{B65762B8-89CA-42B0-8050-3A32E2A07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4" name="Line 12">
            <a:extLst>
              <a:ext uri="{FF2B5EF4-FFF2-40B4-BE49-F238E27FC236}">
                <a16:creationId xmlns:a16="http://schemas.microsoft.com/office/drawing/2014/main" xmlns="" id="{0FFAEF8F-B247-4DBD-9359-84CA5E77D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5" name="Line 13">
            <a:extLst>
              <a:ext uri="{FF2B5EF4-FFF2-40B4-BE49-F238E27FC236}">
                <a16:creationId xmlns:a16="http://schemas.microsoft.com/office/drawing/2014/main" xmlns="" id="{B4A464AF-04B7-4F09-AE4C-B64C8A47F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6" name="Line 14">
            <a:extLst>
              <a:ext uri="{FF2B5EF4-FFF2-40B4-BE49-F238E27FC236}">
                <a16:creationId xmlns:a16="http://schemas.microsoft.com/office/drawing/2014/main" xmlns="" id="{F560B27A-BE84-40C0-A000-0ABA018E7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Line 15">
            <a:extLst>
              <a:ext uri="{FF2B5EF4-FFF2-40B4-BE49-F238E27FC236}">
                <a16:creationId xmlns:a16="http://schemas.microsoft.com/office/drawing/2014/main" xmlns="" id="{6DB23DD3-41D7-46ED-98BC-6EB705176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8" name="Line 16">
            <a:extLst>
              <a:ext uri="{FF2B5EF4-FFF2-40B4-BE49-F238E27FC236}">
                <a16:creationId xmlns:a16="http://schemas.microsoft.com/office/drawing/2014/main" xmlns="" id="{BC6527FA-A29D-45A1-B42A-CA43626AB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9" name="Line 17">
            <a:extLst>
              <a:ext uri="{FF2B5EF4-FFF2-40B4-BE49-F238E27FC236}">
                <a16:creationId xmlns:a16="http://schemas.microsoft.com/office/drawing/2014/main" xmlns="" id="{A51FE082-D2EE-45E7-BCD5-BFF6A6877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0" name="Freeform 18">
            <a:extLst>
              <a:ext uri="{FF2B5EF4-FFF2-40B4-BE49-F238E27FC236}">
                <a16:creationId xmlns:a16="http://schemas.microsoft.com/office/drawing/2014/main" xmlns="" id="{5612F629-0BEF-44E6-B123-36F73D29E4AA}"/>
              </a:ext>
            </a:extLst>
          </p:cNvPr>
          <p:cNvSpPr>
            <a:spLocks/>
          </p:cNvSpPr>
          <p:nvPr/>
        </p:nvSpPr>
        <p:spPr bwMode="auto">
          <a:xfrm>
            <a:off x="3657600" y="3581400"/>
            <a:ext cx="1371600" cy="838200"/>
          </a:xfrm>
          <a:custGeom>
            <a:avLst/>
            <a:gdLst>
              <a:gd name="T0" fmla="*/ 0 w 864"/>
              <a:gd name="T1" fmla="*/ 2147483646 h 528"/>
              <a:gd name="T2" fmla="*/ 2147483646 w 864"/>
              <a:gd name="T3" fmla="*/ 0 h 528"/>
              <a:gd name="T4" fmla="*/ 2147483646 w 864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cubicBezTo>
                  <a:pt x="168" y="264"/>
                  <a:pt x="336" y="0"/>
                  <a:pt x="480" y="0"/>
                </a:cubicBezTo>
                <a:cubicBezTo>
                  <a:pt x="624" y="0"/>
                  <a:pt x="744" y="264"/>
                  <a:pt x="864" y="5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1" name="Freeform 19">
            <a:extLst>
              <a:ext uri="{FF2B5EF4-FFF2-40B4-BE49-F238E27FC236}">
                <a16:creationId xmlns:a16="http://schemas.microsoft.com/office/drawing/2014/main" xmlns="" id="{7091A17F-962F-45BF-A0C7-56CE4D813726}"/>
              </a:ext>
            </a:extLst>
          </p:cNvPr>
          <p:cNvSpPr>
            <a:spLocks/>
          </p:cNvSpPr>
          <p:nvPr/>
        </p:nvSpPr>
        <p:spPr bwMode="auto">
          <a:xfrm>
            <a:off x="5029200" y="3810000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0 h 384"/>
              <a:gd name="T4" fmla="*/ 2147483646 w 432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84" y="192"/>
                  <a:pt x="168" y="0"/>
                  <a:pt x="240" y="0"/>
                </a:cubicBezTo>
                <a:cubicBezTo>
                  <a:pt x="312" y="0"/>
                  <a:pt x="372" y="192"/>
                  <a:pt x="432" y="38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2" name="Freeform 20">
            <a:extLst>
              <a:ext uri="{FF2B5EF4-FFF2-40B4-BE49-F238E27FC236}">
                <a16:creationId xmlns:a16="http://schemas.microsoft.com/office/drawing/2014/main" xmlns="" id="{51770627-6402-4337-B109-ABC3A2D1DA78}"/>
              </a:ext>
            </a:extLst>
          </p:cNvPr>
          <p:cNvSpPr>
            <a:spLocks/>
          </p:cNvSpPr>
          <p:nvPr/>
        </p:nvSpPr>
        <p:spPr bwMode="auto">
          <a:xfrm>
            <a:off x="4343400" y="3352800"/>
            <a:ext cx="1371600" cy="1066800"/>
          </a:xfrm>
          <a:custGeom>
            <a:avLst/>
            <a:gdLst>
              <a:gd name="T0" fmla="*/ 2147483646 w 864"/>
              <a:gd name="T1" fmla="*/ 2147483646 h 672"/>
              <a:gd name="T2" fmla="*/ 2147483646 w 864"/>
              <a:gd name="T3" fmla="*/ 0 h 672"/>
              <a:gd name="T4" fmla="*/ 0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864" y="672"/>
                </a:moveTo>
                <a:cubicBezTo>
                  <a:pt x="696" y="336"/>
                  <a:pt x="528" y="0"/>
                  <a:pt x="384" y="0"/>
                </a:cubicBezTo>
                <a:cubicBezTo>
                  <a:pt x="240" y="0"/>
                  <a:pt x="120" y="336"/>
                  <a:pt x="0" y="67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3" name="Freeform 21">
            <a:extLst>
              <a:ext uri="{FF2B5EF4-FFF2-40B4-BE49-F238E27FC236}">
                <a16:creationId xmlns:a16="http://schemas.microsoft.com/office/drawing/2014/main" xmlns="" id="{EC5DF8C9-40C9-4864-B4D7-EC42B9023A56}"/>
              </a:ext>
            </a:extLst>
          </p:cNvPr>
          <p:cNvSpPr>
            <a:spLocks/>
          </p:cNvSpPr>
          <p:nvPr/>
        </p:nvSpPr>
        <p:spPr bwMode="auto">
          <a:xfrm>
            <a:off x="4343400" y="3352800"/>
            <a:ext cx="1981200" cy="1066800"/>
          </a:xfrm>
          <a:custGeom>
            <a:avLst/>
            <a:gdLst>
              <a:gd name="T0" fmla="*/ 0 w 1248"/>
              <a:gd name="T1" fmla="*/ 2147483646 h 672"/>
              <a:gd name="T2" fmla="*/ 2147483646 w 1248"/>
              <a:gd name="T3" fmla="*/ 0 h 672"/>
              <a:gd name="T4" fmla="*/ 2147483646 w 1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672">
                <a:moveTo>
                  <a:pt x="0" y="672"/>
                </a:moveTo>
                <a:cubicBezTo>
                  <a:pt x="232" y="336"/>
                  <a:pt x="464" y="0"/>
                  <a:pt x="672" y="0"/>
                </a:cubicBezTo>
                <a:cubicBezTo>
                  <a:pt x="880" y="0"/>
                  <a:pt x="1064" y="336"/>
                  <a:pt x="1248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4" name="Freeform 22">
            <a:extLst>
              <a:ext uri="{FF2B5EF4-FFF2-40B4-BE49-F238E27FC236}">
                <a16:creationId xmlns:a16="http://schemas.microsoft.com/office/drawing/2014/main" xmlns="" id="{CA20662A-54A0-4E42-AAD4-2F1D3FDA8664}"/>
              </a:ext>
            </a:extLst>
          </p:cNvPr>
          <p:cNvSpPr>
            <a:spLocks/>
          </p:cNvSpPr>
          <p:nvPr/>
        </p:nvSpPr>
        <p:spPr bwMode="auto">
          <a:xfrm>
            <a:off x="6324600" y="35052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68" y="288"/>
                  <a:pt x="336" y="0"/>
                  <a:pt x="480" y="0"/>
                </a:cubicBezTo>
                <a:cubicBezTo>
                  <a:pt x="624" y="0"/>
                  <a:pt x="744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5" name="Freeform 23">
            <a:extLst>
              <a:ext uri="{FF2B5EF4-FFF2-40B4-BE49-F238E27FC236}">
                <a16:creationId xmlns:a16="http://schemas.microsoft.com/office/drawing/2014/main" xmlns="" id="{EF43D1F4-9395-4EC6-93A1-C6609197DF2F}"/>
              </a:ext>
            </a:extLst>
          </p:cNvPr>
          <p:cNvSpPr>
            <a:spLocks/>
          </p:cNvSpPr>
          <p:nvPr/>
        </p:nvSpPr>
        <p:spPr bwMode="auto">
          <a:xfrm>
            <a:off x="7010400" y="3962400"/>
            <a:ext cx="685800" cy="457200"/>
          </a:xfrm>
          <a:custGeom>
            <a:avLst/>
            <a:gdLst>
              <a:gd name="T0" fmla="*/ 2147483646 w 432"/>
              <a:gd name="T1" fmla="*/ 2147483646 h 288"/>
              <a:gd name="T2" fmla="*/ 2147483646 w 432"/>
              <a:gd name="T3" fmla="*/ 0 h 288"/>
              <a:gd name="T4" fmla="*/ 0 w 432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288">
                <a:moveTo>
                  <a:pt x="432" y="288"/>
                </a:moveTo>
                <a:cubicBezTo>
                  <a:pt x="348" y="144"/>
                  <a:pt x="264" y="0"/>
                  <a:pt x="192" y="0"/>
                </a:cubicBezTo>
                <a:cubicBezTo>
                  <a:pt x="120" y="0"/>
                  <a:pt x="60" y="144"/>
                  <a:pt x="0" y="28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6" name="Freeform 24">
            <a:extLst>
              <a:ext uri="{FF2B5EF4-FFF2-40B4-BE49-F238E27FC236}">
                <a16:creationId xmlns:a16="http://schemas.microsoft.com/office/drawing/2014/main" xmlns="" id="{1ACE849C-AFDE-4F52-9CFF-4F5F22195ACD}"/>
              </a:ext>
            </a:extLst>
          </p:cNvPr>
          <p:cNvSpPr>
            <a:spLocks/>
          </p:cNvSpPr>
          <p:nvPr/>
        </p:nvSpPr>
        <p:spPr bwMode="auto">
          <a:xfrm>
            <a:off x="7010400" y="35052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44" y="288"/>
                  <a:pt x="288" y="0"/>
                  <a:pt x="432" y="0"/>
                </a:cubicBezTo>
                <a:cubicBezTo>
                  <a:pt x="576" y="0"/>
                  <a:pt x="720" y="288"/>
                  <a:pt x="864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7" name="Text Box 25">
            <a:extLst>
              <a:ext uri="{FF2B5EF4-FFF2-40B4-BE49-F238E27FC236}">
                <a16:creationId xmlns:a16="http://schemas.microsoft.com/office/drawing/2014/main" xmlns="" id="{2BDACED5-AA0B-441D-AED8-8D9DFD4F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0           1            2           3          4            5           6            7</a:t>
            </a:r>
          </a:p>
        </p:txBody>
      </p:sp>
      <p:sp>
        <p:nvSpPr>
          <p:cNvPr id="274458" name="Oval 26">
            <a:extLst>
              <a:ext uri="{FF2B5EF4-FFF2-40B4-BE49-F238E27FC236}">
                <a16:creationId xmlns:a16="http://schemas.microsoft.com/office/drawing/2014/main" xmlns="" id="{F732039B-7B00-46E6-AD23-D8E0343A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59" name="Oval 27">
            <a:extLst>
              <a:ext uri="{FF2B5EF4-FFF2-40B4-BE49-F238E27FC236}">
                <a16:creationId xmlns:a16="http://schemas.microsoft.com/office/drawing/2014/main" xmlns="" id="{F4832F4C-EDD7-4A83-8D5B-66D7DCF07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0" name="Oval 28">
            <a:extLst>
              <a:ext uri="{FF2B5EF4-FFF2-40B4-BE49-F238E27FC236}">
                <a16:creationId xmlns:a16="http://schemas.microsoft.com/office/drawing/2014/main" xmlns="" id="{7E54D09A-BE68-47A3-83C4-7902B72B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1" name="Oval 29">
            <a:extLst>
              <a:ext uri="{FF2B5EF4-FFF2-40B4-BE49-F238E27FC236}">
                <a16:creationId xmlns:a16="http://schemas.microsoft.com/office/drawing/2014/main" xmlns="" id="{11CA0D79-A43E-43BA-A06B-066F66AE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2" name="Oval 30">
            <a:extLst>
              <a:ext uri="{FF2B5EF4-FFF2-40B4-BE49-F238E27FC236}">
                <a16:creationId xmlns:a16="http://schemas.microsoft.com/office/drawing/2014/main" xmlns="" id="{B047EEAA-212B-4097-88F2-19F22AA2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3" name="Oval 31">
            <a:extLst>
              <a:ext uri="{FF2B5EF4-FFF2-40B4-BE49-F238E27FC236}">
                <a16:creationId xmlns:a16="http://schemas.microsoft.com/office/drawing/2014/main" xmlns="" id="{02C625D2-2F48-4361-BAAB-7323AA77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4" name="Oval 32">
            <a:extLst>
              <a:ext uri="{FF2B5EF4-FFF2-40B4-BE49-F238E27FC236}">
                <a16:creationId xmlns:a16="http://schemas.microsoft.com/office/drawing/2014/main" xmlns="" id="{7BF3E193-18A7-47B8-9802-08CCAF11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5" name="Oval 33">
            <a:extLst>
              <a:ext uri="{FF2B5EF4-FFF2-40B4-BE49-F238E27FC236}">
                <a16:creationId xmlns:a16="http://schemas.microsoft.com/office/drawing/2014/main" xmlns="" id="{92259EE2-83FB-4648-AB8F-5DC5D0C4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4466" name="Line 34">
            <a:extLst>
              <a:ext uri="{FF2B5EF4-FFF2-40B4-BE49-F238E27FC236}">
                <a16:creationId xmlns:a16="http://schemas.microsoft.com/office/drawing/2014/main" xmlns="" id="{8121CA49-CD95-4E95-8485-C318D188F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7" name="Line 35">
            <a:extLst>
              <a:ext uri="{FF2B5EF4-FFF2-40B4-BE49-F238E27FC236}">
                <a16:creationId xmlns:a16="http://schemas.microsoft.com/office/drawing/2014/main" xmlns="" id="{5C9FFF70-70F8-4E1B-BD3A-5F1AB6937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8" name="Line 36">
            <a:extLst>
              <a:ext uri="{FF2B5EF4-FFF2-40B4-BE49-F238E27FC236}">
                <a16:creationId xmlns:a16="http://schemas.microsoft.com/office/drawing/2014/main" xmlns="" id="{7141B60F-B2BF-4FA6-B27F-DF239FBEA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617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69" name="Line 37">
            <a:extLst>
              <a:ext uri="{FF2B5EF4-FFF2-40B4-BE49-F238E27FC236}">
                <a16:creationId xmlns:a16="http://schemas.microsoft.com/office/drawing/2014/main" xmlns="" id="{FA46725E-E5D1-4855-9446-CAA5C6780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0" name="Line 38">
            <a:extLst>
              <a:ext uri="{FF2B5EF4-FFF2-40B4-BE49-F238E27FC236}">
                <a16:creationId xmlns:a16="http://schemas.microsoft.com/office/drawing/2014/main" xmlns="" id="{EA5CE952-FA81-4EC1-ACFE-6C6B3AF00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1" name="Line 39">
            <a:extLst>
              <a:ext uri="{FF2B5EF4-FFF2-40B4-BE49-F238E27FC236}">
                <a16:creationId xmlns:a16="http://schemas.microsoft.com/office/drawing/2014/main" xmlns="" id="{337C7EAB-4191-4006-AA77-9D681769B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2" name="Line 40">
            <a:extLst>
              <a:ext uri="{FF2B5EF4-FFF2-40B4-BE49-F238E27FC236}">
                <a16:creationId xmlns:a16="http://schemas.microsoft.com/office/drawing/2014/main" xmlns="" id="{5607AF4C-A466-4AC1-9074-FCEA776F8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3" name="Freeform 41">
            <a:extLst>
              <a:ext uri="{FF2B5EF4-FFF2-40B4-BE49-F238E27FC236}">
                <a16:creationId xmlns:a16="http://schemas.microsoft.com/office/drawing/2014/main" xmlns="" id="{05F10370-6359-4D38-ABB1-CACFA590A863}"/>
              </a:ext>
            </a:extLst>
          </p:cNvPr>
          <p:cNvSpPr>
            <a:spLocks/>
          </p:cNvSpPr>
          <p:nvPr/>
        </p:nvSpPr>
        <p:spPr bwMode="auto">
          <a:xfrm>
            <a:off x="3657600" y="5334000"/>
            <a:ext cx="1371600" cy="838200"/>
          </a:xfrm>
          <a:custGeom>
            <a:avLst/>
            <a:gdLst>
              <a:gd name="T0" fmla="*/ 0 w 864"/>
              <a:gd name="T1" fmla="*/ 2147483646 h 528"/>
              <a:gd name="T2" fmla="*/ 2147483646 w 864"/>
              <a:gd name="T3" fmla="*/ 0 h 528"/>
              <a:gd name="T4" fmla="*/ 2147483646 w 864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cubicBezTo>
                  <a:pt x="168" y="264"/>
                  <a:pt x="336" y="0"/>
                  <a:pt x="480" y="0"/>
                </a:cubicBezTo>
                <a:cubicBezTo>
                  <a:pt x="624" y="0"/>
                  <a:pt x="744" y="264"/>
                  <a:pt x="864" y="5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4" name="Freeform 42">
            <a:extLst>
              <a:ext uri="{FF2B5EF4-FFF2-40B4-BE49-F238E27FC236}">
                <a16:creationId xmlns:a16="http://schemas.microsoft.com/office/drawing/2014/main" xmlns="" id="{177A5C64-D9E7-4974-87D7-774FA1E097BE}"/>
              </a:ext>
            </a:extLst>
          </p:cNvPr>
          <p:cNvSpPr>
            <a:spLocks/>
          </p:cNvSpPr>
          <p:nvPr/>
        </p:nvSpPr>
        <p:spPr bwMode="auto">
          <a:xfrm>
            <a:off x="5029200" y="5562600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0 h 384"/>
              <a:gd name="T4" fmla="*/ 2147483646 w 432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84" y="192"/>
                  <a:pt x="168" y="0"/>
                  <a:pt x="240" y="0"/>
                </a:cubicBezTo>
                <a:cubicBezTo>
                  <a:pt x="312" y="0"/>
                  <a:pt x="372" y="192"/>
                  <a:pt x="432" y="38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5" name="Freeform 43">
            <a:extLst>
              <a:ext uri="{FF2B5EF4-FFF2-40B4-BE49-F238E27FC236}">
                <a16:creationId xmlns:a16="http://schemas.microsoft.com/office/drawing/2014/main" xmlns="" id="{F1AB7E6F-70C5-4191-A7DF-DE3B78A13A95}"/>
              </a:ext>
            </a:extLst>
          </p:cNvPr>
          <p:cNvSpPr>
            <a:spLocks/>
          </p:cNvSpPr>
          <p:nvPr/>
        </p:nvSpPr>
        <p:spPr bwMode="auto">
          <a:xfrm>
            <a:off x="4343400" y="5105400"/>
            <a:ext cx="1981200" cy="1066800"/>
          </a:xfrm>
          <a:custGeom>
            <a:avLst/>
            <a:gdLst>
              <a:gd name="T0" fmla="*/ 0 w 1248"/>
              <a:gd name="T1" fmla="*/ 2147483646 h 672"/>
              <a:gd name="T2" fmla="*/ 2147483646 w 1248"/>
              <a:gd name="T3" fmla="*/ 0 h 672"/>
              <a:gd name="T4" fmla="*/ 2147483646 w 1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672">
                <a:moveTo>
                  <a:pt x="0" y="672"/>
                </a:moveTo>
                <a:cubicBezTo>
                  <a:pt x="232" y="336"/>
                  <a:pt x="464" y="0"/>
                  <a:pt x="672" y="0"/>
                </a:cubicBezTo>
                <a:cubicBezTo>
                  <a:pt x="880" y="0"/>
                  <a:pt x="1064" y="336"/>
                  <a:pt x="1248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6" name="Freeform 44">
            <a:extLst>
              <a:ext uri="{FF2B5EF4-FFF2-40B4-BE49-F238E27FC236}">
                <a16:creationId xmlns:a16="http://schemas.microsoft.com/office/drawing/2014/main" xmlns="" id="{E45C5FDC-D4BC-408F-AEA0-B782746FB424}"/>
              </a:ext>
            </a:extLst>
          </p:cNvPr>
          <p:cNvSpPr>
            <a:spLocks/>
          </p:cNvSpPr>
          <p:nvPr/>
        </p:nvSpPr>
        <p:spPr bwMode="auto">
          <a:xfrm>
            <a:off x="6324600" y="52578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68" y="288"/>
                  <a:pt x="336" y="0"/>
                  <a:pt x="480" y="0"/>
                </a:cubicBezTo>
                <a:cubicBezTo>
                  <a:pt x="624" y="0"/>
                  <a:pt x="744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7" name="Freeform 45">
            <a:extLst>
              <a:ext uri="{FF2B5EF4-FFF2-40B4-BE49-F238E27FC236}">
                <a16:creationId xmlns:a16="http://schemas.microsoft.com/office/drawing/2014/main" xmlns="" id="{5DDDD549-E584-4A30-B090-640D63E8AE1A}"/>
              </a:ext>
            </a:extLst>
          </p:cNvPr>
          <p:cNvSpPr>
            <a:spLocks/>
          </p:cNvSpPr>
          <p:nvPr/>
        </p:nvSpPr>
        <p:spPr bwMode="auto">
          <a:xfrm>
            <a:off x="7010400" y="5715000"/>
            <a:ext cx="685800" cy="457200"/>
          </a:xfrm>
          <a:custGeom>
            <a:avLst/>
            <a:gdLst>
              <a:gd name="T0" fmla="*/ 2147483646 w 432"/>
              <a:gd name="T1" fmla="*/ 2147483646 h 288"/>
              <a:gd name="T2" fmla="*/ 2147483646 w 432"/>
              <a:gd name="T3" fmla="*/ 0 h 288"/>
              <a:gd name="T4" fmla="*/ 0 w 432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288">
                <a:moveTo>
                  <a:pt x="432" y="288"/>
                </a:moveTo>
                <a:cubicBezTo>
                  <a:pt x="348" y="144"/>
                  <a:pt x="264" y="0"/>
                  <a:pt x="192" y="0"/>
                </a:cubicBezTo>
                <a:cubicBezTo>
                  <a:pt x="120" y="0"/>
                  <a:pt x="60" y="144"/>
                  <a:pt x="0" y="28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8" name="Text Box 46">
            <a:extLst>
              <a:ext uri="{FF2B5EF4-FFF2-40B4-BE49-F238E27FC236}">
                <a16:creationId xmlns:a16="http://schemas.microsoft.com/office/drawing/2014/main" xmlns="" id="{CF114C6E-C2FA-4ED8-87B0-992AE6234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0           1            2           3          4            5           6            7</a:t>
            </a:r>
          </a:p>
        </p:txBody>
      </p:sp>
      <p:sp>
        <p:nvSpPr>
          <p:cNvPr id="274479" name="Freeform 47">
            <a:extLst>
              <a:ext uri="{FF2B5EF4-FFF2-40B4-BE49-F238E27FC236}">
                <a16:creationId xmlns:a16="http://schemas.microsoft.com/office/drawing/2014/main" xmlns="" id="{E9D033D0-7561-4FE2-8F97-D11840EC8307}"/>
              </a:ext>
            </a:extLst>
          </p:cNvPr>
          <p:cNvSpPr>
            <a:spLocks/>
          </p:cNvSpPr>
          <p:nvPr/>
        </p:nvSpPr>
        <p:spPr bwMode="auto">
          <a:xfrm>
            <a:off x="5715000" y="5181600"/>
            <a:ext cx="1295400" cy="990600"/>
          </a:xfrm>
          <a:custGeom>
            <a:avLst/>
            <a:gdLst>
              <a:gd name="T0" fmla="*/ 0 w 816"/>
              <a:gd name="T1" fmla="*/ 2147483646 h 624"/>
              <a:gd name="T2" fmla="*/ 2147483646 w 816"/>
              <a:gd name="T3" fmla="*/ 0 h 624"/>
              <a:gd name="T4" fmla="*/ 2147483646 w 816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624"/>
                </a:moveTo>
                <a:cubicBezTo>
                  <a:pt x="124" y="312"/>
                  <a:pt x="248" y="0"/>
                  <a:pt x="384" y="0"/>
                </a:cubicBezTo>
                <a:cubicBezTo>
                  <a:pt x="520" y="0"/>
                  <a:pt x="668" y="312"/>
                  <a:pt x="816" y="624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80" name="Freeform 48">
            <a:extLst>
              <a:ext uri="{FF2B5EF4-FFF2-40B4-BE49-F238E27FC236}">
                <a16:creationId xmlns:a16="http://schemas.microsoft.com/office/drawing/2014/main" xmlns="" id="{BAC35D67-C532-49E8-BFB5-1026C7320C5F}"/>
              </a:ext>
            </a:extLst>
          </p:cNvPr>
          <p:cNvSpPr>
            <a:spLocks/>
          </p:cNvSpPr>
          <p:nvPr/>
        </p:nvSpPr>
        <p:spPr bwMode="auto">
          <a:xfrm>
            <a:off x="4343400" y="4953000"/>
            <a:ext cx="4038600" cy="1219200"/>
          </a:xfrm>
          <a:custGeom>
            <a:avLst/>
            <a:gdLst>
              <a:gd name="T0" fmla="*/ 0 w 2544"/>
              <a:gd name="T1" fmla="*/ 2147483646 h 768"/>
              <a:gd name="T2" fmla="*/ 2147483646 w 2544"/>
              <a:gd name="T3" fmla="*/ 0 h 768"/>
              <a:gd name="T4" fmla="*/ 2147483646 w 2544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768">
                <a:moveTo>
                  <a:pt x="0" y="768"/>
                </a:moveTo>
                <a:cubicBezTo>
                  <a:pt x="436" y="384"/>
                  <a:pt x="872" y="0"/>
                  <a:pt x="1296" y="0"/>
                </a:cubicBezTo>
                <a:cubicBezTo>
                  <a:pt x="1720" y="0"/>
                  <a:pt x="2132" y="384"/>
                  <a:pt x="2544" y="768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81" name="Text Box 49">
            <a:extLst>
              <a:ext uri="{FF2B5EF4-FFF2-40B4-BE49-F238E27FC236}">
                <a16:creationId xmlns:a16="http://schemas.microsoft.com/office/drawing/2014/main" xmlns="" id="{E7BB2D2D-CE08-41A6-A4A4-7261FF38A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The grey paths stayed the same for both graphs</a:t>
            </a:r>
          </a:p>
        </p:txBody>
      </p:sp>
      <p:sp>
        <p:nvSpPr>
          <p:cNvPr id="274482" name="Text Box 50">
            <a:extLst>
              <a:ext uri="{FF2B5EF4-FFF2-40B4-BE49-F238E27FC236}">
                <a16:creationId xmlns:a16="http://schemas.microsoft.com/office/drawing/2014/main" xmlns="" id="{1D38A900-C492-47B8-9893-032B94EA7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There is a change in the graph at this point</a:t>
            </a:r>
          </a:p>
        </p:txBody>
      </p:sp>
      <p:sp>
        <p:nvSpPr>
          <p:cNvPr id="274483" name="Text Box 51">
            <a:extLst>
              <a:ext uri="{FF2B5EF4-FFF2-40B4-BE49-F238E27FC236}">
                <a16:creationId xmlns:a16="http://schemas.microsoft.com/office/drawing/2014/main" xmlns="" id="{0C4D0414-8495-49E2-84A8-77D04C40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There is another change at this point</a:t>
            </a:r>
          </a:p>
        </p:txBody>
      </p:sp>
      <p:sp>
        <p:nvSpPr>
          <p:cNvPr id="274484" name="Text Box 52">
            <a:extLst>
              <a:ext uri="{FF2B5EF4-FFF2-40B4-BE49-F238E27FC236}">
                <a16:creationId xmlns:a16="http://schemas.microsoft.com/office/drawing/2014/main" xmlns="" id="{3AA6C49D-14FF-467F-9B82-27D8D5DF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How does a reversal change the breakpoint graph?  </a:t>
            </a:r>
          </a:p>
        </p:txBody>
      </p:sp>
      <p:sp>
        <p:nvSpPr>
          <p:cNvPr id="274485" name="Text Box 53">
            <a:extLst>
              <a:ext uri="{FF2B5EF4-FFF2-40B4-BE49-F238E27FC236}">
                <a16:creationId xmlns:a16="http://schemas.microsoft.com/office/drawing/2014/main" xmlns="" id="{352C70EB-31E7-41FD-AFCC-A73935F5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Before: 0 2 3 </a:t>
            </a: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</a:rPr>
              <a:t>1 4 6 5</a:t>
            </a:r>
            <a:r>
              <a:rPr lang="en-US" altLang="en-US" sz="2000">
                <a:latin typeface="Times New Roman" panose="02020603050405020304" pitchFamily="18" charset="0"/>
              </a:rPr>
              <a:t> 7</a:t>
            </a:r>
          </a:p>
        </p:txBody>
      </p:sp>
      <p:sp>
        <p:nvSpPr>
          <p:cNvPr id="274486" name="Text Box 54">
            <a:extLst>
              <a:ext uri="{FF2B5EF4-FFF2-40B4-BE49-F238E27FC236}">
                <a16:creationId xmlns:a16="http://schemas.microsoft.com/office/drawing/2014/main" xmlns="" id="{E63ED907-3423-4B3C-8B77-B38EDC51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After:   0 2 3 </a:t>
            </a: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</a:rPr>
              <a:t>5 6 4 1</a:t>
            </a:r>
            <a:r>
              <a:rPr lang="en-US" altLang="en-US" sz="2000">
                <a:latin typeface="Times New Roman" panose="02020603050405020304" pitchFamily="18" charset="0"/>
              </a:rPr>
              <a:t> 7</a:t>
            </a:r>
          </a:p>
        </p:txBody>
      </p:sp>
      <p:sp>
        <p:nvSpPr>
          <p:cNvPr id="274487" name="Text Box 55">
            <a:extLst>
              <a:ext uri="{FF2B5EF4-FFF2-40B4-BE49-F238E27FC236}">
                <a16:creationId xmlns:a16="http://schemas.microsoft.com/office/drawing/2014/main" xmlns="" id="{739FBB3F-E1B2-4CF9-AF26-7C6DEBDC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The black edges are unaffected by the reversal so they remain the same for both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animBg="1"/>
      <p:bldP spid="274436" grpId="0" animBg="1"/>
      <p:bldP spid="274437" grpId="0" animBg="1"/>
      <p:bldP spid="274438" grpId="0" animBg="1"/>
      <p:bldP spid="274439" grpId="0" animBg="1"/>
      <p:bldP spid="274440" grpId="0" animBg="1"/>
      <p:bldP spid="274441" grpId="0" animBg="1"/>
      <p:bldP spid="274442" grpId="0" animBg="1"/>
      <p:bldP spid="274457" grpId="0"/>
      <p:bldP spid="274458" grpId="0" animBg="1"/>
      <p:bldP spid="274459" grpId="0" animBg="1"/>
      <p:bldP spid="274460" grpId="0" animBg="1"/>
      <p:bldP spid="274461" grpId="0" animBg="1"/>
      <p:bldP spid="274462" grpId="0" animBg="1"/>
      <p:bldP spid="274463" grpId="0" animBg="1"/>
      <p:bldP spid="274464" grpId="0" animBg="1"/>
      <p:bldP spid="274465" grpId="0" animBg="1"/>
      <p:bldP spid="274478" grpId="0"/>
      <p:bldP spid="274481" grpId="0"/>
      <p:bldP spid="274482" grpId="0"/>
      <p:bldP spid="274483" grpId="0"/>
      <p:bldP spid="274484" grpId="0"/>
      <p:bldP spid="274485" grpId="0"/>
      <p:bldP spid="274486" grpId="0"/>
      <p:bldP spid="2744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A15A31B-BFFB-47C1-865C-EAE462479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Turnip vs Cabbage: Different </a:t>
            </a:r>
            <a:r>
              <a:rPr lang="en-US" altLang="en-US" sz="2800" dirty="0" err="1"/>
              <a:t>mtDNA</a:t>
            </a:r>
            <a:r>
              <a:rPr lang="en-US" altLang="en-US" sz="2800" dirty="0"/>
              <a:t> Gene Orders</a:t>
            </a:r>
            <a:endParaRPr lang="en-US" altLang="en-US" sz="26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7671F0A6-FFE3-4D22-B1F6-D3419FB96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/>
              <a:t>Gene order evolution: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10244" name="Group 30" descr="An example of the text is in the figure.">
            <a:extLst>
              <a:ext uri="{FF2B5EF4-FFF2-40B4-BE49-F238E27FC236}">
                <a16:creationId xmlns:a16="http://schemas.microsoft.com/office/drawing/2014/main" xmlns="" id="{A8B5D2D6-BBBD-41D4-9EC7-A832EE48F09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10000"/>
            <a:ext cx="4938713" cy="485775"/>
            <a:chOff x="528" y="1632"/>
            <a:chExt cx="3111" cy="306"/>
          </a:xfrm>
        </p:grpSpPr>
        <p:sp>
          <p:nvSpPr>
            <p:cNvPr id="10247" name="AutoShape 5">
              <a:extLst>
                <a:ext uri="{FF2B5EF4-FFF2-40B4-BE49-F238E27FC236}">
                  <a16:creationId xmlns:a16="http://schemas.microsoft.com/office/drawing/2014/main" xmlns="" id="{CE51D6D2-6054-434F-8043-DB75BEAC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632"/>
              <a:ext cx="615" cy="306"/>
            </a:xfrm>
            <a:prstGeom prst="homePlate">
              <a:avLst>
                <a:gd name="adj" fmla="val 502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grpSp>
          <p:nvGrpSpPr>
            <p:cNvPr id="10248" name="Group 6">
              <a:extLst>
                <a:ext uri="{FF2B5EF4-FFF2-40B4-BE49-F238E27FC236}">
                  <a16:creationId xmlns:a16="http://schemas.microsoft.com/office/drawing/2014/main" xmlns="" id="{3160B0BE-8FB4-4798-A298-DB4AF332298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152" y="1632"/>
              <a:ext cx="2487" cy="306"/>
              <a:chOff x="1152" y="2208"/>
              <a:chExt cx="2487" cy="306"/>
            </a:xfrm>
          </p:grpSpPr>
          <p:sp>
            <p:nvSpPr>
              <p:cNvPr id="10249" name="AutoShape 7">
                <a:extLst>
                  <a:ext uri="{FF2B5EF4-FFF2-40B4-BE49-F238E27FC236}">
                    <a16:creationId xmlns:a16="http://schemas.microsoft.com/office/drawing/2014/main" xmlns="" id="{DAD9D205-F717-4415-80F4-59CEF0115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400" y="2208"/>
                <a:ext cx="615" cy="306"/>
              </a:xfrm>
              <a:prstGeom prst="homePlate">
                <a:avLst>
                  <a:gd name="adj" fmla="val 5024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grpSp>
            <p:nvGrpSpPr>
              <p:cNvPr id="10250" name="Group 8">
                <a:extLst>
                  <a:ext uri="{FF2B5EF4-FFF2-40B4-BE49-F238E27FC236}">
                    <a16:creationId xmlns:a16="http://schemas.microsoft.com/office/drawing/2014/main" xmlns="" id="{82D32D58-8F8C-44B1-A98C-7A0041C36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208"/>
                <a:ext cx="2487" cy="306"/>
                <a:chOff x="1152" y="1584"/>
                <a:chExt cx="2487" cy="306"/>
              </a:xfrm>
            </p:grpSpPr>
            <p:grpSp>
              <p:nvGrpSpPr>
                <p:cNvPr id="10251" name="Group 9">
                  <a:extLst>
                    <a:ext uri="{FF2B5EF4-FFF2-40B4-BE49-F238E27FC236}">
                      <a16:creationId xmlns:a16="http://schemas.microsoft.com/office/drawing/2014/main" xmlns="" id="{E4F4B08C-005B-4238-97F4-9C143931F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1584"/>
                  <a:ext cx="1239" cy="306"/>
                  <a:chOff x="1152" y="1584"/>
                  <a:chExt cx="1239" cy="306"/>
                </a:xfrm>
              </p:grpSpPr>
              <p:sp>
                <p:nvSpPr>
                  <p:cNvPr id="10253" name="AutoShape 10">
                    <a:extLst>
                      <a:ext uri="{FF2B5EF4-FFF2-40B4-BE49-F238E27FC236}">
                        <a16:creationId xmlns:a16="http://schemas.microsoft.com/office/drawing/2014/main" xmlns="" id="{1E7AD8EC-BA22-460E-95EE-46085831FD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152" y="1584"/>
                    <a:ext cx="615" cy="306"/>
                  </a:xfrm>
                  <a:prstGeom prst="homePlate">
                    <a:avLst>
                      <a:gd name="adj" fmla="val 50245"/>
                    </a:avLst>
                  </a:prstGeom>
                  <a:solidFill>
                    <a:srgbClr val="33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0254" name="AutoShape 11">
                    <a:extLst>
                      <a:ext uri="{FF2B5EF4-FFF2-40B4-BE49-F238E27FC236}">
                        <a16:creationId xmlns:a16="http://schemas.microsoft.com/office/drawing/2014/main" xmlns="" id="{EA7D1805-F0AE-45E3-BBD9-D8BF7F128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1584"/>
                    <a:ext cx="615" cy="306"/>
                  </a:xfrm>
                  <a:prstGeom prst="homePlate">
                    <a:avLst>
                      <a:gd name="adj" fmla="val 50245"/>
                    </a:avLst>
                  </a:prstGeom>
                  <a:solidFill>
                    <a:srgbClr val="99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</p:grpSp>
            <p:sp>
              <p:nvSpPr>
                <p:cNvPr id="10252" name="AutoShape 12">
                  <a:extLst>
                    <a:ext uri="{FF2B5EF4-FFF2-40B4-BE49-F238E27FC236}">
                      <a16:creationId xmlns:a16="http://schemas.microsoft.com/office/drawing/2014/main" xmlns="" id="{991DE9A5-CE05-4C9D-9E15-E071ECF84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84"/>
                  <a:ext cx="615" cy="306"/>
                </a:xfrm>
                <a:prstGeom prst="homePlate">
                  <a:avLst>
                    <a:gd name="adj" fmla="val 50245"/>
                  </a:avLst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</p:grpSp>
      </p:grpSp>
      <p:sp>
        <p:nvSpPr>
          <p:cNvPr id="10245" name="AutoShape 27">
            <a:extLst>
              <a:ext uri="{FF2B5EF4-FFF2-40B4-BE49-F238E27FC236}">
                <a16:creationId xmlns:a16="http://schemas.microsoft.com/office/drawing/2014/main" xmlns="" id="{0105A23C-3D02-41B3-98E3-177C570FF1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-6184435">
            <a:off x="5744369" y="3171031"/>
            <a:ext cx="685800" cy="287338"/>
          </a:xfrm>
          <a:prstGeom prst="curvedUpArrow">
            <a:avLst>
              <a:gd name="adj1" fmla="val 47735"/>
              <a:gd name="adj2" fmla="val 9546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6" name="AutoShape 28">
            <a:extLst>
              <a:ext uri="{FF2B5EF4-FFF2-40B4-BE49-F238E27FC236}">
                <a16:creationId xmlns:a16="http://schemas.microsoft.com/office/drawing/2014/main" xmlns="" id="{CF508700-1C0D-4AC4-AE68-7DB993839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4386721">
            <a:off x="1629569" y="4695031"/>
            <a:ext cx="685800" cy="287338"/>
          </a:xfrm>
          <a:prstGeom prst="curvedUpArrow">
            <a:avLst>
              <a:gd name="adj1" fmla="val 47735"/>
              <a:gd name="adj2" fmla="val 9546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13B0EA28-4B67-4CDE-9F5C-32966001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8382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A reversal affects 4 edges in the breakpoint graph</a:t>
            </a:r>
          </a:p>
        </p:txBody>
      </p:sp>
      <p:sp>
        <p:nvSpPr>
          <p:cNvPr id="84995" name="Oval 3">
            <a:extLst>
              <a:ext uri="{FF2B5EF4-FFF2-40B4-BE49-F238E27FC236}">
                <a16:creationId xmlns:a16="http://schemas.microsoft.com/office/drawing/2014/main" xmlns="" id="{907211C3-21B4-420F-86E8-0087EF87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4996" name="Oval 4">
            <a:extLst>
              <a:ext uri="{FF2B5EF4-FFF2-40B4-BE49-F238E27FC236}">
                <a16:creationId xmlns:a16="http://schemas.microsoft.com/office/drawing/2014/main" xmlns="" id="{4F535F4F-B266-484B-AE35-194EB2EC5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4997" name="Oval 5">
            <a:extLst>
              <a:ext uri="{FF2B5EF4-FFF2-40B4-BE49-F238E27FC236}">
                <a16:creationId xmlns:a16="http://schemas.microsoft.com/office/drawing/2014/main" xmlns="" id="{947EC718-BAFC-4F04-B930-5A0397F0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xmlns="" id="{6E161169-9D81-4E69-89E2-A3DB36CEF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xmlns="" id="{1E505E20-3F97-4545-9196-E799D145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xmlns="" id="{E5BC1D93-E890-4C70-AAA3-F2972747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xmlns="" id="{CA587C28-918B-41C8-B782-B5E7E6B2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xmlns="" id="{53943E7C-D988-4ABC-AC3B-F7FEDBD3D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5003" name="Line 11">
            <a:extLst>
              <a:ext uri="{FF2B5EF4-FFF2-40B4-BE49-F238E27FC236}">
                <a16:creationId xmlns:a16="http://schemas.microsoft.com/office/drawing/2014/main" xmlns="" id="{B305076B-9038-46EA-AAFA-15758AA3A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2">
            <a:extLst>
              <a:ext uri="{FF2B5EF4-FFF2-40B4-BE49-F238E27FC236}">
                <a16:creationId xmlns:a16="http://schemas.microsoft.com/office/drawing/2014/main" xmlns="" id="{20759491-D206-4164-8CE8-7A4D909F1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>
            <a:extLst>
              <a:ext uri="{FF2B5EF4-FFF2-40B4-BE49-F238E27FC236}">
                <a16:creationId xmlns:a16="http://schemas.microsoft.com/office/drawing/2014/main" xmlns="" id="{82D7ACD4-039D-4673-8994-89DD995A0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4">
            <a:extLst>
              <a:ext uri="{FF2B5EF4-FFF2-40B4-BE49-F238E27FC236}">
                <a16:creationId xmlns:a16="http://schemas.microsoft.com/office/drawing/2014/main" xmlns="" id="{6A211235-A312-4254-8688-316D3B42D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5">
            <a:extLst>
              <a:ext uri="{FF2B5EF4-FFF2-40B4-BE49-F238E27FC236}">
                <a16:creationId xmlns:a16="http://schemas.microsoft.com/office/drawing/2014/main" xmlns="" id="{39B66728-0B65-418F-A9E6-0D2EF9CC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>
            <a:extLst>
              <a:ext uri="{FF2B5EF4-FFF2-40B4-BE49-F238E27FC236}">
                <a16:creationId xmlns:a16="http://schemas.microsoft.com/office/drawing/2014/main" xmlns="" id="{3666789D-D8E3-4DE9-B709-1E70D6F2A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>
            <a:extLst>
              <a:ext uri="{FF2B5EF4-FFF2-40B4-BE49-F238E27FC236}">
                <a16:creationId xmlns:a16="http://schemas.microsoft.com/office/drawing/2014/main" xmlns="" id="{CED77155-D3D5-40CD-9BBE-151762CB3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Freeform 18">
            <a:extLst>
              <a:ext uri="{FF2B5EF4-FFF2-40B4-BE49-F238E27FC236}">
                <a16:creationId xmlns:a16="http://schemas.microsoft.com/office/drawing/2014/main" xmlns="" id="{419FFD7F-AA8E-4BB4-B11C-6B6678EE5FFA}"/>
              </a:ext>
            </a:extLst>
          </p:cNvPr>
          <p:cNvSpPr>
            <a:spLocks/>
          </p:cNvSpPr>
          <p:nvPr/>
        </p:nvSpPr>
        <p:spPr bwMode="auto">
          <a:xfrm>
            <a:off x="2133600" y="4495800"/>
            <a:ext cx="1371600" cy="838200"/>
          </a:xfrm>
          <a:custGeom>
            <a:avLst/>
            <a:gdLst>
              <a:gd name="T0" fmla="*/ 0 w 864"/>
              <a:gd name="T1" fmla="*/ 2147483646 h 528"/>
              <a:gd name="T2" fmla="*/ 2147483646 w 864"/>
              <a:gd name="T3" fmla="*/ 0 h 528"/>
              <a:gd name="T4" fmla="*/ 2147483646 w 864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cubicBezTo>
                  <a:pt x="168" y="264"/>
                  <a:pt x="336" y="0"/>
                  <a:pt x="480" y="0"/>
                </a:cubicBezTo>
                <a:cubicBezTo>
                  <a:pt x="624" y="0"/>
                  <a:pt x="744" y="264"/>
                  <a:pt x="864" y="52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Freeform 19">
            <a:extLst>
              <a:ext uri="{FF2B5EF4-FFF2-40B4-BE49-F238E27FC236}">
                <a16:creationId xmlns:a16="http://schemas.microsoft.com/office/drawing/2014/main" xmlns="" id="{F58D7998-5134-40F7-A402-3D15BD5A98AE}"/>
              </a:ext>
            </a:extLst>
          </p:cNvPr>
          <p:cNvSpPr>
            <a:spLocks/>
          </p:cNvSpPr>
          <p:nvPr/>
        </p:nvSpPr>
        <p:spPr bwMode="auto">
          <a:xfrm>
            <a:off x="3505200" y="4724400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0 h 384"/>
              <a:gd name="T4" fmla="*/ 2147483646 w 432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84" y="192"/>
                  <a:pt x="168" y="0"/>
                  <a:pt x="240" y="0"/>
                </a:cubicBezTo>
                <a:cubicBezTo>
                  <a:pt x="312" y="0"/>
                  <a:pt x="372" y="192"/>
                  <a:pt x="432" y="38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Freeform 20">
            <a:extLst>
              <a:ext uri="{FF2B5EF4-FFF2-40B4-BE49-F238E27FC236}">
                <a16:creationId xmlns:a16="http://schemas.microsoft.com/office/drawing/2014/main" xmlns="" id="{970EA186-52BF-4A32-B640-0575AA8A59F9}"/>
              </a:ext>
            </a:extLst>
          </p:cNvPr>
          <p:cNvSpPr>
            <a:spLocks/>
          </p:cNvSpPr>
          <p:nvPr/>
        </p:nvSpPr>
        <p:spPr bwMode="auto">
          <a:xfrm>
            <a:off x="2819400" y="4267200"/>
            <a:ext cx="1371600" cy="1066800"/>
          </a:xfrm>
          <a:custGeom>
            <a:avLst/>
            <a:gdLst>
              <a:gd name="T0" fmla="*/ 2147483646 w 864"/>
              <a:gd name="T1" fmla="*/ 2147483646 h 672"/>
              <a:gd name="T2" fmla="*/ 2147483646 w 864"/>
              <a:gd name="T3" fmla="*/ 0 h 672"/>
              <a:gd name="T4" fmla="*/ 0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864" y="672"/>
                </a:moveTo>
                <a:cubicBezTo>
                  <a:pt x="696" y="336"/>
                  <a:pt x="528" y="0"/>
                  <a:pt x="384" y="0"/>
                </a:cubicBezTo>
                <a:cubicBezTo>
                  <a:pt x="240" y="0"/>
                  <a:pt x="120" y="336"/>
                  <a:pt x="0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Freeform 21">
            <a:extLst>
              <a:ext uri="{FF2B5EF4-FFF2-40B4-BE49-F238E27FC236}">
                <a16:creationId xmlns:a16="http://schemas.microsoft.com/office/drawing/2014/main" xmlns="" id="{76EFCB88-8E98-489E-889A-0091B6F2C061}"/>
              </a:ext>
            </a:extLst>
          </p:cNvPr>
          <p:cNvSpPr>
            <a:spLocks/>
          </p:cNvSpPr>
          <p:nvPr/>
        </p:nvSpPr>
        <p:spPr bwMode="auto">
          <a:xfrm>
            <a:off x="2819400" y="4267200"/>
            <a:ext cx="1981200" cy="1066800"/>
          </a:xfrm>
          <a:custGeom>
            <a:avLst/>
            <a:gdLst>
              <a:gd name="T0" fmla="*/ 0 w 1248"/>
              <a:gd name="T1" fmla="*/ 2147483646 h 672"/>
              <a:gd name="T2" fmla="*/ 2147483646 w 1248"/>
              <a:gd name="T3" fmla="*/ 0 h 672"/>
              <a:gd name="T4" fmla="*/ 2147483646 w 1248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672">
                <a:moveTo>
                  <a:pt x="0" y="672"/>
                </a:moveTo>
                <a:cubicBezTo>
                  <a:pt x="232" y="336"/>
                  <a:pt x="464" y="0"/>
                  <a:pt x="672" y="0"/>
                </a:cubicBezTo>
                <a:cubicBezTo>
                  <a:pt x="880" y="0"/>
                  <a:pt x="1064" y="336"/>
                  <a:pt x="1248" y="67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Freeform 22">
            <a:extLst>
              <a:ext uri="{FF2B5EF4-FFF2-40B4-BE49-F238E27FC236}">
                <a16:creationId xmlns:a16="http://schemas.microsoft.com/office/drawing/2014/main" xmlns="" id="{0F263392-95B7-4AE5-B70E-57C9785066EA}"/>
              </a:ext>
            </a:extLst>
          </p:cNvPr>
          <p:cNvSpPr>
            <a:spLocks/>
          </p:cNvSpPr>
          <p:nvPr/>
        </p:nvSpPr>
        <p:spPr bwMode="auto">
          <a:xfrm>
            <a:off x="4800600" y="44196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68" y="288"/>
                  <a:pt x="336" y="0"/>
                  <a:pt x="480" y="0"/>
                </a:cubicBezTo>
                <a:cubicBezTo>
                  <a:pt x="624" y="0"/>
                  <a:pt x="744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Freeform 23">
            <a:extLst>
              <a:ext uri="{FF2B5EF4-FFF2-40B4-BE49-F238E27FC236}">
                <a16:creationId xmlns:a16="http://schemas.microsoft.com/office/drawing/2014/main" xmlns="" id="{E9FC8FD7-37B5-4E8E-A517-3E6D13D32BE0}"/>
              </a:ext>
            </a:extLst>
          </p:cNvPr>
          <p:cNvSpPr>
            <a:spLocks/>
          </p:cNvSpPr>
          <p:nvPr/>
        </p:nvSpPr>
        <p:spPr bwMode="auto">
          <a:xfrm>
            <a:off x="5486400" y="4876800"/>
            <a:ext cx="685800" cy="457200"/>
          </a:xfrm>
          <a:custGeom>
            <a:avLst/>
            <a:gdLst>
              <a:gd name="T0" fmla="*/ 2147483646 w 432"/>
              <a:gd name="T1" fmla="*/ 2147483646 h 288"/>
              <a:gd name="T2" fmla="*/ 2147483646 w 432"/>
              <a:gd name="T3" fmla="*/ 0 h 288"/>
              <a:gd name="T4" fmla="*/ 0 w 432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288">
                <a:moveTo>
                  <a:pt x="432" y="288"/>
                </a:moveTo>
                <a:cubicBezTo>
                  <a:pt x="348" y="144"/>
                  <a:pt x="264" y="0"/>
                  <a:pt x="192" y="0"/>
                </a:cubicBezTo>
                <a:cubicBezTo>
                  <a:pt x="120" y="0"/>
                  <a:pt x="60" y="144"/>
                  <a:pt x="0" y="28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6" name="Freeform 24">
            <a:extLst>
              <a:ext uri="{FF2B5EF4-FFF2-40B4-BE49-F238E27FC236}">
                <a16:creationId xmlns:a16="http://schemas.microsoft.com/office/drawing/2014/main" xmlns="" id="{F6F16065-FFC4-43B8-8384-D1E4E752ABC3}"/>
              </a:ext>
            </a:extLst>
          </p:cNvPr>
          <p:cNvSpPr>
            <a:spLocks/>
          </p:cNvSpPr>
          <p:nvPr/>
        </p:nvSpPr>
        <p:spPr bwMode="auto">
          <a:xfrm>
            <a:off x="5486400" y="44196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44" y="288"/>
                  <a:pt x="288" y="0"/>
                  <a:pt x="432" y="0"/>
                </a:cubicBezTo>
                <a:cubicBezTo>
                  <a:pt x="576" y="0"/>
                  <a:pt x="720" y="288"/>
                  <a:pt x="864" y="57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Text Box 25">
            <a:extLst>
              <a:ext uri="{FF2B5EF4-FFF2-40B4-BE49-F238E27FC236}">
                <a16:creationId xmlns:a16="http://schemas.microsoft.com/office/drawing/2014/main" xmlns="" id="{86D20602-B90F-41FD-8449-63D36D74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63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0           1            2           3          4            5           6            7</a:t>
            </a:r>
          </a:p>
        </p:txBody>
      </p:sp>
      <p:sp>
        <p:nvSpPr>
          <p:cNvPr id="85018" name="Freeform 26">
            <a:extLst>
              <a:ext uri="{FF2B5EF4-FFF2-40B4-BE49-F238E27FC236}">
                <a16:creationId xmlns:a16="http://schemas.microsoft.com/office/drawing/2014/main" xmlns="" id="{846E4CE5-9287-4E6E-B54B-832DFC6BC1BC}"/>
              </a:ext>
            </a:extLst>
          </p:cNvPr>
          <p:cNvSpPr>
            <a:spLocks/>
          </p:cNvSpPr>
          <p:nvPr/>
        </p:nvSpPr>
        <p:spPr bwMode="auto">
          <a:xfrm>
            <a:off x="2819400" y="4267200"/>
            <a:ext cx="1371600" cy="1066800"/>
          </a:xfrm>
          <a:custGeom>
            <a:avLst/>
            <a:gdLst>
              <a:gd name="T0" fmla="*/ 2147483646 w 864"/>
              <a:gd name="T1" fmla="*/ 2147483646 h 672"/>
              <a:gd name="T2" fmla="*/ 2147483646 w 864"/>
              <a:gd name="T3" fmla="*/ 0 h 672"/>
              <a:gd name="T4" fmla="*/ 0 w 86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672">
                <a:moveTo>
                  <a:pt x="864" y="672"/>
                </a:moveTo>
                <a:cubicBezTo>
                  <a:pt x="696" y="336"/>
                  <a:pt x="528" y="0"/>
                  <a:pt x="384" y="0"/>
                </a:cubicBezTo>
                <a:cubicBezTo>
                  <a:pt x="240" y="0"/>
                  <a:pt x="120" y="336"/>
                  <a:pt x="0" y="67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Freeform 27">
            <a:extLst>
              <a:ext uri="{FF2B5EF4-FFF2-40B4-BE49-F238E27FC236}">
                <a16:creationId xmlns:a16="http://schemas.microsoft.com/office/drawing/2014/main" xmlns="" id="{9E7D771F-3128-4E8D-93AA-635226D26F4F}"/>
              </a:ext>
            </a:extLst>
          </p:cNvPr>
          <p:cNvSpPr>
            <a:spLocks/>
          </p:cNvSpPr>
          <p:nvPr/>
        </p:nvSpPr>
        <p:spPr bwMode="auto">
          <a:xfrm>
            <a:off x="5486400" y="4419600"/>
            <a:ext cx="1371600" cy="914400"/>
          </a:xfrm>
          <a:custGeom>
            <a:avLst/>
            <a:gdLst>
              <a:gd name="T0" fmla="*/ 0 w 864"/>
              <a:gd name="T1" fmla="*/ 2147483646 h 576"/>
              <a:gd name="T2" fmla="*/ 2147483646 w 864"/>
              <a:gd name="T3" fmla="*/ 0 h 576"/>
              <a:gd name="T4" fmla="*/ 2147483646 w 864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76">
                <a:moveTo>
                  <a:pt x="0" y="576"/>
                </a:moveTo>
                <a:cubicBezTo>
                  <a:pt x="144" y="288"/>
                  <a:pt x="288" y="0"/>
                  <a:pt x="432" y="0"/>
                </a:cubicBezTo>
                <a:cubicBezTo>
                  <a:pt x="576" y="0"/>
                  <a:pt x="720" y="288"/>
                  <a:pt x="864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Freeform 28">
            <a:extLst>
              <a:ext uri="{FF2B5EF4-FFF2-40B4-BE49-F238E27FC236}">
                <a16:creationId xmlns:a16="http://schemas.microsoft.com/office/drawing/2014/main" xmlns="" id="{B96C944E-534C-4346-9B99-2D0515CD3DE0}"/>
              </a:ext>
            </a:extLst>
          </p:cNvPr>
          <p:cNvSpPr>
            <a:spLocks/>
          </p:cNvSpPr>
          <p:nvPr/>
        </p:nvSpPr>
        <p:spPr bwMode="auto">
          <a:xfrm>
            <a:off x="4191000" y="4343400"/>
            <a:ext cx="1295400" cy="990600"/>
          </a:xfrm>
          <a:custGeom>
            <a:avLst/>
            <a:gdLst>
              <a:gd name="T0" fmla="*/ 0 w 816"/>
              <a:gd name="T1" fmla="*/ 2147483646 h 624"/>
              <a:gd name="T2" fmla="*/ 2147483646 w 816"/>
              <a:gd name="T3" fmla="*/ 0 h 624"/>
              <a:gd name="T4" fmla="*/ 2147483646 w 816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624"/>
                </a:moveTo>
                <a:cubicBezTo>
                  <a:pt x="124" y="312"/>
                  <a:pt x="248" y="0"/>
                  <a:pt x="384" y="0"/>
                </a:cubicBezTo>
                <a:cubicBezTo>
                  <a:pt x="520" y="0"/>
                  <a:pt x="668" y="312"/>
                  <a:pt x="816" y="624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Freeform 29">
            <a:extLst>
              <a:ext uri="{FF2B5EF4-FFF2-40B4-BE49-F238E27FC236}">
                <a16:creationId xmlns:a16="http://schemas.microsoft.com/office/drawing/2014/main" xmlns="" id="{8825E3A7-2847-41D4-BF66-614C5E758A2F}"/>
              </a:ext>
            </a:extLst>
          </p:cNvPr>
          <p:cNvSpPr>
            <a:spLocks/>
          </p:cNvSpPr>
          <p:nvPr/>
        </p:nvSpPr>
        <p:spPr bwMode="auto">
          <a:xfrm>
            <a:off x="2819400" y="4114800"/>
            <a:ext cx="4038600" cy="1219200"/>
          </a:xfrm>
          <a:custGeom>
            <a:avLst/>
            <a:gdLst>
              <a:gd name="T0" fmla="*/ 0 w 2544"/>
              <a:gd name="T1" fmla="*/ 2147483646 h 768"/>
              <a:gd name="T2" fmla="*/ 2147483646 w 2544"/>
              <a:gd name="T3" fmla="*/ 0 h 768"/>
              <a:gd name="T4" fmla="*/ 2147483646 w 2544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768">
                <a:moveTo>
                  <a:pt x="0" y="768"/>
                </a:moveTo>
                <a:cubicBezTo>
                  <a:pt x="436" y="384"/>
                  <a:pt x="872" y="0"/>
                  <a:pt x="1296" y="0"/>
                </a:cubicBezTo>
                <a:cubicBezTo>
                  <a:pt x="1720" y="0"/>
                  <a:pt x="2132" y="384"/>
                  <a:pt x="2544" y="768"/>
                </a:cubicBez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Text Box 30">
            <a:extLst>
              <a:ext uri="{FF2B5EF4-FFF2-40B4-BE49-F238E27FC236}">
                <a16:creationId xmlns:a16="http://schemas.microsoft.com/office/drawing/2014/main" xmlns="" id="{16443984-4986-4F4D-B6BC-4AD6185B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A reversal removes  2 edges (red) and replaces them with 2 new edges (blue)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75DC432E-0AC4-4EDE-A264-9F8558209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Effects of Reversals</a:t>
            </a:r>
          </a:p>
        </p:txBody>
      </p:sp>
      <p:sp>
        <p:nvSpPr>
          <p:cNvPr id="276483" name="Text Box 3">
            <a:extLst>
              <a:ext uri="{FF2B5EF4-FFF2-40B4-BE49-F238E27FC236}">
                <a16:creationId xmlns:a16="http://schemas.microsoft.com/office/drawing/2014/main" xmlns="" id="{9C541B04-04E5-4D0C-9C41-090CB837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76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sng">
                <a:latin typeface="Times New Roman" panose="02020603050405020304" pitchFamily="18" charset="0"/>
              </a:rPr>
              <a:t>Case 1</a:t>
            </a:r>
            <a:r>
              <a:rPr lang="en-US" altLang="en-US" sz="2000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Both (red) edges belong to the same cycle </a:t>
            </a:r>
            <a:r>
              <a:rPr lang="en-US" altLang="en-US" sz="2000">
                <a:solidFill>
                  <a:srgbClr val="0066FF"/>
                </a:solidFill>
                <a:latin typeface="Times New Roman" panose="02020603050405020304" pitchFamily="18" charset="0"/>
              </a:rPr>
              <a:t>(in a max cycle decomposition of edges)</a:t>
            </a:r>
          </a:p>
        </p:txBody>
      </p:sp>
      <p:sp>
        <p:nvSpPr>
          <p:cNvPr id="276484" name="Text Box 4">
            <a:extLst>
              <a:ext uri="{FF2B5EF4-FFF2-40B4-BE49-F238E27FC236}">
                <a16:creationId xmlns:a16="http://schemas.microsoft.com/office/drawing/2014/main" xmlns="" id="{C6DBA7C1-F337-47BC-B074-D9073891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Remove the center black edges and replace them with new black edges (there are two ways to replace them)</a:t>
            </a:r>
          </a:p>
        </p:txBody>
      </p:sp>
      <p:sp>
        <p:nvSpPr>
          <p:cNvPr id="276485" name="Text Box 5">
            <a:extLst>
              <a:ext uri="{FF2B5EF4-FFF2-40B4-BE49-F238E27FC236}">
                <a16:creationId xmlns:a16="http://schemas.microsoft.com/office/drawing/2014/main" xmlns="" id="{1DA8017B-374C-49D7-B3B1-9EA6DE74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194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(a) After this replacement, there now exist 2 cycles instead of 1 cycle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xmlns="" id="{5456F867-5E25-471E-BC87-2A800A0A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c(πρ) – c(π) = 1</a:t>
            </a:r>
          </a:p>
        </p:txBody>
      </p:sp>
      <p:sp>
        <p:nvSpPr>
          <p:cNvPr id="276487" name="AutoShape 7">
            <a:extLst>
              <a:ext uri="{FF2B5EF4-FFF2-40B4-BE49-F238E27FC236}">
                <a16:creationId xmlns:a16="http://schemas.microsoft.com/office/drawing/2014/main" xmlns="" id="{B62E6067-4C07-4C2B-8F59-8DE52821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343400"/>
            <a:ext cx="669925" cy="228600"/>
          </a:xfrm>
          <a:prstGeom prst="rightArrow">
            <a:avLst>
              <a:gd name="adj1" fmla="val 50000"/>
              <a:gd name="adj2" fmla="val 732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88" name="Text Box 8">
            <a:extLst>
              <a:ext uri="{FF2B5EF4-FFF2-40B4-BE49-F238E27FC236}">
                <a16:creationId xmlns:a16="http://schemas.microsoft.com/office/drawing/2014/main" xmlns="" id="{3FCC98F1-EE14-4D19-AA46-548FF703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530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</a:rPr>
              <a:t>This is called a 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proper reversal</a:t>
            </a:r>
            <a:r>
              <a:rPr lang="en-US" altLang="en-US" sz="2000" i="1">
                <a:latin typeface="Times New Roman" panose="02020603050405020304" pitchFamily="18" charset="0"/>
              </a:rPr>
              <a:t> since there’s a cycle increase after the reversal.</a:t>
            </a:r>
          </a:p>
        </p:txBody>
      </p:sp>
      <p:sp>
        <p:nvSpPr>
          <p:cNvPr id="276489" name="Text Box 9">
            <a:extLst>
              <a:ext uri="{FF2B5EF4-FFF2-40B4-BE49-F238E27FC236}">
                <a16:creationId xmlns:a16="http://schemas.microsoft.com/office/drawing/2014/main" xmlns="" id="{42895A85-81CE-404E-A24E-F67F0D3A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(b) Or after this replacement, there still exists 1 cycle</a:t>
            </a:r>
          </a:p>
        </p:txBody>
      </p:sp>
      <p:sp>
        <p:nvSpPr>
          <p:cNvPr id="276490" name="Text Box 10">
            <a:extLst>
              <a:ext uri="{FF2B5EF4-FFF2-40B4-BE49-F238E27FC236}">
                <a16:creationId xmlns:a16="http://schemas.microsoft.com/office/drawing/2014/main" xmlns="" id="{758368F5-0166-4EB3-BC9E-6ED54D1A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c(πρ) – c(π) = 0</a:t>
            </a:r>
          </a:p>
        </p:txBody>
      </p:sp>
      <p:sp>
        <p:nvSpPr>
          <p:cNvPr id="276491" name="AutoShape 11">
            <a:extLst>
              <a:ext uri="{FF2B5EF4-FFF2-40B4-BE49-F238E27FC236}">
                <a16:creationId xmlns:a16="http://schemas.microsoft.com/office/drawing/2014/main" xmlns="" id="{D3B2F96A-1358-4F9B-8123-7EB8C96DF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343400"/>
            <a:ext cx="669925" cy="228600"/>
          </a:xfrm>
          <a:prstGeom prst="rightArrow">
            <a:avLst>
              <a:gd name="adj1" fmla="val 50000"/>
              <a:gd name="adj2" fmla="val 732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xmlns="" id="{49D1B8EF-7262-405E-B144-B6F45015A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</a:rPr>
              <a:t>Therefore, after the reversal c(πρ) – c(π) = 0 or 1 </a:t>
            </a:r>
          </a:p>
        </p:txBody>
      </p:sp>
      <p:sp>
        <p:nvSpPr>
          <p:cNvPr id="276493" name="Oval 13">
            <a:extLst>
              <a:ext uri="{FF2B5EF4-FFF2-40B4-BE49-F238E27FC236}">
                <a16:creationId xmlns:a16="http://schemas.microsoft.com/office/drawing/2014/main" xmlns="" id="{C2279461-5A68-4153-BAC7-053FB7A3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4" name="Oval 14">
            <a:extLst>
              <a:ext uri="{FF2B5EF4-FFF2-40B4-BE49-F238E27FC236}">
                <a16:creationId xmlns:a16="http://schemas.microsoft.com/office/drawing/2014/main" xmlns="" id="{3DEED816-37E5-477D-AF28-F6D16214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5" name="Oval 15">
            <a:extLst>
              <a:ext uri="{FF2B5EF4-FFF2-40B4-BE49-F238E27FC236}">
                <a16:creationId xmlns:a16="http://schemas.microsoft.com/office/drawing/2014/main" xmlns="" id="{A28C208E-0EEA-4D88-BAC0-77510750D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6" name="Oval 16">
            <a:extLst>
              <a:ext uri="{FF2B5EF4-FFF2-40B4-BE49-F238E27FC236}">
                <a16:creationId xmlns:a16="http://schemas.microsoft.com/office/drawing/2014/main" xmlns="" id="{8D602B3B-CCAA-41D0-8DC2-EED024C6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7" name="Oval 17">
            <a:extLst>
              <a:ext uri="{FF2B5EF4-FFF2-40B4-BE49-F238E27FC236}">
                <a16:creationId xmlns:a16="http://schemas.microsoft.com/office/drawing/2014/main" xmlns="" id="{11A0D1CD-1BD8-42BC-9492-27495693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8" name="Oval 18">
            <a:extLst>
              <a:ext uri="{FF2B5EF4-FFF2-40B4-BE49-F238E27FC236}">
                <a16:creationId xmlns:a16="http://schemas.microsoft.com/office/drawing/2014/main" xmlns="" id="{F17E7CCC-FD6A-4300-8EFC-956091B9A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499" name="Oval 19">
            <a:extLst>
              <a:ext uri="{FF2B5EF4-FFF2-40B4-BE49-F238E27FC236}">
                <a16:creationId xmlns:a16="http://schemas.microsoft.com/office/drawing/2014/main" xmlns="" id="{04C4D6AF-22A1-46CF-A3CD-CA374A4B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500" name="Oval 20">
            <a:extLst>
              <a:ext uri="{FF2B5EF4-FFF2-40B4-BE49-F238E27FC236}">
                <a16:creationId xmlns:a16="http://schemas.microsoft.com/office/drawing/2014/main" xmlns="" id="{09B98783-6E91-447D-BD7A-DC6C266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501" name="Freeform 21">
            <a:extLst>
              <a:ext uri="{FF2B5EF4-FFF2-40B4-BE49-F238E27FC236}">
                <a16:creationId xmlns:a16="http://schemas.microsoft.com/office/drawing/2014/main" xmlns="" id="{8843E22A-84DC-4B99-9967-633435671638}"/>
              </a:ext>
            </a:extLst>
          </p:cNvPr>
          <p:cNvSpPr>
            <a:spLocks/>
          </p:cNvSpPr>
          <p:nvPr/>
        </p:nvSpPr>
        <p:spPr bwMode="auto">
          <a:xfrm>
            <a:off x="5410200" y="46482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2" name="Freeform 22">
            <a:extLst>
              <a:ext uri="{FF2B5EF4-FFF2-40B4-BE49-F238E27FC236}">
                <a16:creationId xmlns:a16="http://schemas.microsoft.com/office/drawing/2014/main" xmlns="" id="{2290D02B-5D64-4211-8916-885E2F161545}"/>
              </a:ext>
            </a:extLst>
          </p:cNvPr>
          <p:cNvSpPr>
            <a:spLocks/>
          </p:cNvSpPr>
          <p:nvPr/>
        </p:nvSpPr>
        <p:spPr bwMode="auto">
          <a:xfrm rot="10800000">
            <a:off x="8077200" y="46482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3" name="Freeform 23">
            <a:extLst>
              <a:ext uri="{FF2B5EF4-FFF2-40B4-BE49-F238E27FC236}">
                <a16:creationId xmlns:a16="http://schemas.microsoft.com/office/drawing/2014/main" xmlns="" id="{349A0618-5551-498B-966C-5B18557D195D}"/>
              </a:ext>
            </a:extLst>
          </p:cNvPr>
          <p:cNvSpPr>
            <a:spLocks/>
          </p:cNvSpPr>
          <p:nvPr/>
        </p:nvSpPr>
        <p:spPr bwMode="auto">
          <a:xfrm rot="10800000">
            <a:off x="6477000" y="46482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4" name="Freeform 24">
            <a:extLst>
              <a:ext uri="{FF2B5EF4-FFF2-40B4-BE49-F238E27FC236}">
                <a16:creationId xmlns:a16="http://schemas.microsoft.com/office/drawing/2014/main" xmlns="" id="{E8CAB18B-4E98-485A-B235-8C13D666FF91}"/>
              </a:ext>
            </a:extLst>
          </p:cNvPr>
          <p:cNvSpPr>
            <a:spLocks/>
          </p:cNvSpPr>
          <p:nvPr/>
        </p:nvSpPr>
        <p:spPr bwMode="auto">
          <a:xfrm>
            <a:off x="7010400" y="46482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5" name="Freeform 25">
            <a:extLst>
              <a:ext uri="{FF2B5EF4-FFF2-40B4-BE49-F238E27FC236}">
                <a16:creationId xmlns:a16="http://schemas.microsoft.com/office/drawing/2014/main" xmlns="" id="{3BE3F1BC-3754-40A5-BFD9-968A72D3DA74}"/>
              </a:ext>
            </a:extLst>
          </p:cNvPr>
          <p:cNvSpPr>
            <a:spLocks/>
          </p:cNvSpPr>
          <p:nvPr/>
        </p:nvSpPr>
        <p:spPr bwMode="auto">
          <a:xfrm>
            <a:off x="5791200" y="4495800"/>
            <a:ext cx="685800" cy="1524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6" name="Freeform 26">
            <a:extLst>
              <a:ext uri="{FF2B5EF4-FFF2-40B4-BE49-F238E27FC236}">
                <a16:creationId xmlns:a16="http://schemas.microsoft.com/office/drawing/2014/main" xmlns="" id="{05DEA73D-2CF5-4480-890E-F719EBCE9DEC}"/>
              </a:ext>
            </a:extLst>
          </p:cNvPr>
          <p:cNvSpPr>
            <a:spLocks/>
          </p:cNvSpPr>
          <p:nvPr/>
        </p:nvSpPr>
        <p:spPr bwMode="auto">
          <a:xfrm>
            <a:off x="7391400" y="4495800"/>
            <a:ext cx="685800" cy="1524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7" name="Freeform 27">
            <a:extLst>
              <a:ext uri="{FF2B5EF4-FFF2-40B4-BE49-F238E27FC236}">
                <a16:creationId xmlns:a16="http://schemas.microsoft.com/office/drawing/2014/main" xmlns="" id="{116C760E-6F97-46BE-9EE9-1D32F9B7D27C}"/>
              </a:ext>
            </a:extLst>
          </p:cNvPr>
          <p:cNvSpPr>
            <a:spLocks/>
          </p:cNvSpPr>
          <p:nvPr/>
        </p:nvSpPr>
        <p:spPr bwMode="auto">
          <a:xfrm>
            <a:off x="5791200" y="5638800"/>
            <a:ext cx="685800" cy="152400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2147483646 w 432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84" y="48"/>
                  <a:pt x="168" y="96"/>
                  <a:pt x="240" y="96"/>
                </a:cubicBezTo>
                <a:cubicBezTo>
                  <a:pt x="312" y="96"/>
                  <a:pt x="372" y="48"/>
                  <a:pt x="43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8" name="Freeform 28">
            <a:extLst>
              <a:ext uri="{FF2B5EF4-FFF2-40B4-BE49-F238E27FC236}">
                <a16:creationId xmlns:a16="http://schemas.microsoft.com/office/drawing/2014/main" xmlns="" id="{6553993F-31AC-4E0E-89C4-FD1D70A9DAF5}"/>
              </a:ext>
            </a:extLst>
          </p:cNvPr>
          <p:cNvSpPr>
            <a:spLocks/>
          </p:cNvSpPr>
          <p:nvPr/>
        </p:nvSpPr>
        <p:spPr bwMode="auto">
          <a:xfrm>
            <a:off x="7391400" y="5638800"/>
            <a:ext cx="685800" cy="152400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2147483646 w 432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84" y="48"/>
                  <a:pt x="168" y="96"/>
                  <a:pt x="240" y="96"/>
                </a:cubicBezTo>
                <a:cubicBezTo>
                  <a:pt x="312" y="96"/>
                  <a:pt x="372" y="48"/>
                  <a:pt x="43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9" name="Freeform 29">
            <a:extLst>
              <a:ext uri="{FF2B5EF4-FFF2-40B4-BE49-F238E27FC236}">
                <a16:creationId xmlns:a16="http://schemas.microsoft.com/office/drawing/2014/main" xmlns="" id="{193128ED-9B37-421F-90D3-89CA860F62EA}"/>
              </a:ext>
            </a:extLst>
          </p:cNvPr>
          <p:cNvSpPr>
            <a:spLocks/>
          </p:cNvSpPr>
          <p:nvPr/>
        </p:nvSpPr>
        <p:spPr bwMode="auto">
          <a:xfrm>
            <a:off x="6400800" y="4419600"/>
            <a:ext cx="990600" cy="152400"/>
          </a:xfrm>
          <a:custGeom>
            <a:avLst/>
            <a:gdLst>
              <a:gd name="T0" fmla="*/ 0 w 624"/>
              <a:gd name="T1" fmla="*/ 2147483646 h 96"/>
              <a:gd name="T2" fmla="*/ 2147483646 w 624"/>
              <a:gd name="T3" fmla="*/ 0 h 96"/>
              <a:gd name="T4" fmla="*/ 2147483646 w 624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cubicBezTo>
                  <a:pt x="116" y="48"/>
                  <a:pt x="232" y="0"/>
                  <a:pt x="336" y="0"/>
                </a:cubicBezTo>
                <a:cubicBezTo>
                  <a:pt x="440" y="0"/>
                  <a:pt x="532" y="48"/>
                  <a:pt x="62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0" name="Freeform 30">
            <a:extLst>
              <a:ext uri="{FF2B5EF4-FFF2-40B4-BE49-F238E27FC236}">
                <a16:creationId xmlns:a16="http://schemas.microsoft.com/office/drawing/2014/main" xmlns="" id="{15018709-631C-450F-8CF4-38756AB9E72C}"/>
              </a:ext>
            </a:extLst>
          </p:cNvPr>
          <p:cNvSpPr>
            <a:spLocks/>
          </p:cNvSpPr>
          <p:nvPr/>
        </p:nvSpPr>
        <p:spPr bwMode="auto">
          <a:xfrm rot="10800000">
            <a:off x="6477000" y="5715000"/>
            <a:ext cx="914400" cy="152400"/>
          </a:xfrm>
          <a:custGeom>
            <a:avLst/>
            <a:gdLst>
              <a:gd name="T0" fmla="*/ 0 w 624"/>
              <a:gd name="T1" fmla="*/ 2147483646 h 96"/>
              <a:gd name="T2" fmla="*/ 2147483646 w 624"/>
              <a:gd name="T3" fmla="*/ 0 h 96"/>
              <a:gd name="T4" fmla="*/ 2147483646 w 624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cubicBezTo>
                  <a:pt x="116" y="48"/>
                  <a:pt x="232" y="0"/>
                  <a:pt x="336" y="0"/>
                </a:cubicBezTo>
                <a:cubicBezTo>
                  <a:pt x="440" y="0"/>
                  <a:pt x="532" y="48"/>
                  <a:pt x="62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1" name="Line 31">
            <a:extLst>
              <a:ext uri="{FF2B5EF4-FFF2-40B4-BE49-F238E27FC236}">
                <a16:creationId xmlns:a16="http://schemas.microsoft.com/office/drawing/2014/main" xmlns="" id="{762CFEF6-2430-4208-B941-0832DF06C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2" name="Line 32">
            <a:extLst>
              <a:ext uri="{FF2B5EF4-FFF2-40B4-BE49-F238E27FC236}">
                <a16:creationId xmlns:a16="http://schemas.microsoft.com/office/drawing/2014/main" xmlns="" id="{C83B0D64-C1CE-4728-9106-7183D8ADA1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  <p:bldP spid="276484" grpId="0"/>
      <p:bldP spid="276485" grpId="0"/>
      <p:bldP spid="276486" grpId="0"/>
      <p:bldP spid="276486" grpId="1"/>
      <p:bldP spid="276487" grpId="0" animBg="1"/>
      <p:bldP spid="276487" grpId="1" animBg="1"/>
      <p:bldP spid="276488" grpId="0"/>
      <p:bldP spid="276488" grpId="1"/>
      <p:bldP spid="276489" grpId="0"/>
      <p:bldP spid="276490" grpId="0"/>
      <p:bldP spid="276490" grpId="1"/>
      <p:bldP spid="276491" grpId="0" animBg="1"/>
      <p:bldP spid="276491" grpId="1" animBg="1"/>
      <p:bldP spid="276492" grpId="0"/>
      <p:bldP spid="276493" grpId="0" animBg="1"/>
      <p:bldP spid="276493" grpId="1" animBg="1"/>
      <p:bldP spid="276493" grpId="2" animBg="1"/>
      <p:bldP spid="276494" grpId="0" animBg="1"/>
      <p:bldP spid="276494" grpId="1" animBg="1"/>
      <p:bldP spid="276494" grpId="2" animBg="1"/>
      <p:bldP spid="276495" grpId="0" animBg="1"/>
      <p:bldP spid="276495" grpId="1" animBg="1"/>
      <p:bldP spid="276495" grpId="2" animBg="1"/>
      <p:bldP spid="276496" grpId="0" animBg="1"/>
      <p:bldP spid="276496" grpId="1" animBg="1"/>
      <p:bldP spid="276496" grpId="2" animBg="1"/>
      <p:bldP spid="276497" grpId="0" animBg="1"/>
      <p:bldP spid="276497" grpId="1" animBg="1"/>
      <p:bldP spid="276497" grpId="2" animBg="1"/>
      <p:bldP spid="276498" grpId="0" animBg="1"/>
      <p:bldP spid="276498" grpId="1" animBg="1"/>
      <p:bldP spid="276498" grpId="2" animBg="1"/>
      <p:bldP spid="276499" grpId="0" animBg="1"/>
      <p:bldP spid="276499" grpId="1" animBg="1"/>
      <p:bldP spid="276499" grpId="2" animBg="1"/>
      <p:bldP spid="276500" grpId="0" animBg="1"/>
      <p:bldP spid="276500" grpId="1" animBg="1"/>
      <p:bldP spid="276500" grpId="2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3C8F596E-95A8-4E2C-BE64-3EF439592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Effects of Reversals (Continued)</a:t>
            </a:r>
          </a:p>
        </p:txBody>
      </p:sp>
      <p:sp>
        <p:nvSpPr>
          <p:cNvPr id="277507" name="Text Box 3">
            <a:extLst>
              <a:ext uri="{FF2B5EF4-FFF2-40B4-BE49-F238E27FC236}">
                <a16:creationId xmlns:a16="http://schemas.microsoft.com/office/drawing/2014/main" xmlns="" id="{8A9AB57F-4087-4E25-8071-1F1E3718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7160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sng">
                <a:latin typeface="Times New Roman" panose="02020603050405020304" pitchFamily="18" charset="0"/>
              </a:rPr>
              <a:t>Case 2</a:t>
            </a:r>
            <a:r>
              <a:rPr lang="en-US" altLang="en-US" sz="200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Both (red) edges belong to different cycles</a:t>
            </a:r>
          </a:p>
        </p:txBody>
      </p:sp>
      <p:sp>
        <p:nvSpPr>
          <p:cNvPr id="277508" name="Text Box 4">
            <a:extLst>
              <a:ext uri="{FF2B5EF4-FFF2-40B4-BE49-F238E27FC236}">
                <a16:creationId xmlns:a16="http://schemas.microsoft.com/office/drawing/2014/main" xmlns="" id="{B7C40635-7F1A-4287-80FF-5B348B13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Remove the center black edges and replace them with new black edges</a:t>
            </a:r>
          </a:p>
        </p:txBody>
      </p:sp>
      <p:sp>
        <p:nvSpPr>
          <p:cNvPr id="277509" name="Text Box 5">
            <a:extLst>
              <a:ext uri="{FF2B5EF4-FFF2-40B4-BE49-F238E27FC236}">
                <a16:creationId xmlns:a16="http://schemas.microsoft.com/office/drawing/2014/main" xmlns="" id="{1EC6966D-F8E4-4966-8B33-0358F1BD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43200"/>
            <a:ext cx="746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After the replacement, there now exists 1 cycle instead of 2 cycles</a:t>
            </a:r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xmlns="" id="{785B6B94-E169-4F93-9C9E-BF4B46B1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657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c(πρ) – c(π) = -1</a:t>
            </a:r>
          </a:p>
        </p:txBody>
      </p:sp>
      <p:sp>
        <p:nvSpPr>
          <p:cNvPr id="277511" name="AutoShape 7">
            <a:extLst>
              <a:ext uri="{FF2B5EF4-FFF2-40B4-BE49-F238E27FC236}">
                <a16:creationId xmlns:a16="http://schemas.microsoft.com/office/drawing/2014/main" xmlns="" id="{81B5DABF-80F2-4C9A-A24C-A4B771B8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10000"/>
            <a:ext cx="669925" cy="228600"/>
          </a:xfrm>
          <a:prstGeom prst="rightArrow">
            <a:avLst>
              <a:gd name="adj1" fmla="val 50000"/>
              <a:gd name="adj2" fmla="val 732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xmlns="" id="{A7ACD818-F356-4E51-AA07-25DBEDF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95800"/>
            <a:ext cx="388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</a:rPr>
              <a:t>Therefore, for every permutation π and reversal ρ, c(πρ) – c(π) ≤ 1</a:t>
            </a:r>
          </a:p>
        </p:txBody>
      </p:sp>
      <p:sp>
        <p:nvSpPr>
          <p:cNvPr id="277513" name="Oval 9">
            <a:extLst>
              <a:ext uri="{FF2B5EF4-FFF2-40B4-BE49-F238E27FC236}">
                <a16:creationId xmlns:a16="http://schemas.microsoft.com/office/drawing/2014/main" xmlns="" id="{CDB7C78B-E9F1-438E-BDE9-B331EC6D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4" name="Oval 10">
            <a:extLst>
              <a:ext uri="{FF2B5EF4-FFF2-40B4-BE49-F238E27FC236}">
                <a16:creationId xmlns:a16="http://schemas.microsoft.com/office/drawing/2014/main" xmlns="" id="{7A6BC541-0A3E-4244-9627-FC00C7A6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5" name="Oval 11">
            <a:extLst>
              <a:ext uri="{FF2B5EF4-FFF2-40B4-BE49-F238E27FC236}">
                <a16:creationId xmlns:a16="http://schemas.microsoft.com/office/drawing/2014/main" xmlns="" id="{84C90130-954D-44E4-8859-E43D7844C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6" name="Oval 12">
            <a:extLst>
              <a:ext uri="{FF2B5EF4-FFF2-40B4-BE49-F238E27FC236}">
                <a16:creationId xmlns:a16="http://schemas.microsoft.com/office/drawing/2014/main" xmlns="" id="{8F565948-36EB-4912-BE4C-49DDF27D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7" name="Oval 13">
            <a:extLst>
              <a:ext uri="{FF2B5EF4-FFF2-40B4-BE49-F238E27FC236}">
                <a16:creationId xmlns:a16="http://schemas.microsoft.com/office/drawing/2014/main" xmlns="" id="{093C8008-86F8-4372-86EC-C76081CA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8" name="Oval 14">
            <a:extLst>
              <a:ext uri="{FF2B5EF4-FFF2-40B4-BE49-F238E27FC236}">
                <a16:creationId xmlns:a16="http://schemas.microsoft.com/office/drawing/2014/main" xmlns="" id="{FD171A8A-E691-4B45-83B0-86B4C8D8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19" name="Oval 15">
            <a:extLst>
              <a:ext uri="{FF2B5EF4-FFF2-40B4-BE49-F238E27FC236}">
                <a16:creationId xmlns:a16="http://schemas.microsoft.com/office/drawing/2014/main" xmlns="" id="{AC14A993-AED3-4924-8CCD-256743E1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20" name="Oval 16">
            <a:extLst>
              <a:ext uri="{FF2B5EF4-FFF2-40B4-BE49-F238E27FC236}">
                <a16:creationId xmlns:a16="http://schemas.microsoft.com/office/drawing/2014/main" xmlns="" id="{A0BB856D-AC52-4854-B445-2C7A7541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521" name="Freeform 17">
            <a:extLst>
              <a:ext uri="{FF2B5EF4-FFF2-40B4-BE49-F238E27FC236}">
                <a16:creationId xmlns:a16="http://schemas.microsoft.com/office/drawing/2014/main" xmlns="" id="{2483EC7A-1258-4A86-B0BC-4F2850630AB0}"/>
              </a:ext>
            </a:extLst>
          </p:cNvPr>
          <p:cNvSpPr>
            <a:spLocks/>
          </p:cNvSpPr>
          <p:nvPr/>
        </p:nvSpPr>
        <p:spPr bwMode="auto">
          <a:xfrm>
            <a:off x="5410200" y="41148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2" name="Freeform 18">
            <a:extLst>
              <a:ext uri="{FF2B5EF4-FFF2-40B4-BE49-F238E27FC236}">
                <a16:creationId xmlns:a16="http://schemas.microsoft.com/office/drawing/2014/main" xmlns="" id="{01862EE3-250A-44D5-B8BE-425F6ED7110A}"/>
              </a:ext>
            </a:extLst>
          </p:cNvPr>
          <p:cNvSpPr>
            <a:spLocks/>
          </p:cNvSpPr>
          <p:nvPr/>
        </p:nvSpPr>
        <p:spPr bwMode="auto">
          <a:xfrm rot="10800000">
            <a:off x="8077200" y="41148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Freeform 19">
            <a:extLst>
              <a:ext uri="{FF2B5EF4-FFF2-40B4-BE49-F238E27FC236}">
                <a16:creationId xmlns:a16="http://schemas.microsoft.com/office/drawing/2014/main" xmlns="" id="{D155D273-5B34-45B7-923C-FF3F208973AA}"/>
              </a:ext>
            </a:extLst>
          </p:cNvPr>
          <p:cNvSpPr>
            <a:spLocks/>
          </p:cNvSpPr>
          <p:nvPr/>
        </p:nvSpPr>
        <p:spPr bwMode="auto">
          <a:xfrm rot="10800000">
            <a:off x="6477000" y="41148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Freeform 20">
            <a:extLst>
              <a:ext uri="{FF2B5EF4-FFF2-40B4-BE49-F238E27FC236}">
                <a16:creationId xmlns:a16="http://schemas.microsoft.com/office/drawing/2014/main" xmlns="" id="{84C60816-D6A4-4266-8EF4-FF6CFED8EAF8}"/>
              </a:ext>
            </a:extLst>
          </p:cNvPr>
          <p:cNvSpPr>
            <a:spLocks/>
          </p:cNvSpPr>
          <p:nvPr/>
        </p:nvSpPr>
        <p:spPr bwMode="auto">
          <a:xfrm>
            <a:off x="7010400" y="4114800"/>
            <a:ext cx="381000" cy="990600"/>
          </a:xfrm>
          <a:custGeom>
            <a:avLst/>
            <a:gdLst>
              <a:gd name="T0" fmla="*/ 2147483646 w 240"/>
              <a:gd name="T1" fmla="*/ 0 h 624"/>
              <a:gd name="T2" fmla="*/ 0 w 240"/>
              <a:gd name="T3" fmla="*/ 2147483646 h 624"/>
              <a:gd name="T4" fmla="*/ 2147483646 w 24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240" y="0"/>
                </a:moveTo>
                <a:cubicBezTo>
                  <a:pt x="120" y="116"/>
                  <a:pt x="0" y="232"/>
                  <a:pt x="0" y="336"/>
                </a:cubicBezTo>
                <a:cubicBezTo>
                  <a:pt x="0" y="440"/>
                  <a:pt x="120" y="532"/>
                  <a:pt x="24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Freeform 21">
            <a:extLst>
              <a:ext uri="{FF2B5EF4-FFF2-40B4-BE49-F238E27FC236}">
                <a16:creationId xmlns:a16="http://schemas.microsoft.com/office/drawing/2014/main" xmlns="" id="{6FC1F98F-7646-4360-839E-F43D3C2E7AD9}"/>
              </a:ext>
            </a:extLst>
          </p:cNvPr>
          <p:cNvSpPr>
            <a:spLocks/>
          </p:cNvSpPr>
          <p:nvPr/>
        </p:nvSpPr>
        <p:spPr bwMode="auto">
          <a:xfrm>
            <a:off x="5791200" y="3962400"/>
            <a:ext cx="685800" cy="1524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6" name="Freeform 22">
            <a:extLst>
              <a:ext uri="{FF2B5EF4-FFF2-40B4-BE49-F238E27FC236}">
                <a16:creationId xmlns:a16="http://schemas.microsoft.com/office/drawing/2014/main" xmlns="" id="{0C48E98A-E20B-4000-9F1F-24A158C084E6}"/>
              </a:ext>
            </a:extLst>
          </p:cNvPr>
          <p:cNvSpPr>
            <a:spLocks/>
          </p:cNvSpPr>
          <p:nvPr/>
        </p:nvSpPr>
        <p:spPr bwMode="auto">
          <a:xfrm>
            <a:off x="7391400" y="3962400"/>
            <a:ext cx="685800" cy="152400"/>
          </a:xfrm>
          <a:custGeom>
            <a:avLst/>
            <a:gdLst>
              <a:gd name="T0" fmla="*/ 0 w 432"/>
              <a:gd name="T1" fmla="*/ 2147483646 h 144"/>
              <a:gd name="T2" fmla="*/ 2147483646 w 432"/>
              <a:gd name="T3" fmla="*/ 0 h 144"/>
              <a:gd name="T4" fmla="*/ 2147483646 w 43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372" y="72"/>
                  <a:pt x="43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7" name="Freeform 23">
            <a:extLst>
              <a:ext uri="{FF2B5EF4-FFF2-40B4-BE49-F238E27FC236}">
                <a16:creationId xmlns:a16="http://schemas.microsoft.com/office/drawing/2014/main" xmlns="" id="{36CBD9ED-3A8C-4080-B604-4606AFC61C80}"/>
              </a:ext>
            </a:extLst>
          </p:cNvPr>
          <p:cNvSpPr>
            <a:spLocks/>
          </p:cNvSpPr>
          <p:nvPr/>
        </p:nvSpPr>
        <p:spPr bwMode="auto">
          <a:xfrm>
            <a:off x="5791200" y="5105400"/>
            <a:ext cx="685800" cy="152400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2147483646 w 432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84" y="48"/>
                  <a:pt x="168" y="96"/>
                  <a:pt x="240" y="96"/>
                </a:cubicBezTo>
                <a:cubicBezTo>
                  <a:pt x="312" y="96"/>
                  <a:pt x="372" y="48"/>
                  <a:pt x="43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8" name="Freeform 24">
            <a:extLst>
              <a:ext uri="{FF2B5EF4-FFF2-40B4-BE49-F238E27FC236}">
                <a16:creationId xmlns:a16="http://schemas.microsoft.com/office/drawing/2014/main" xmlns="" id="{7DBC8948-47DE-49DB-B621-AEF0AC0D574E}"/>
              </a:ext>
            </a:extLst>
          </p:cNvPr>
          <p:cNvSpPr>
            <a:spLocks/>
          </p:cNvSpPr>
          <p:nvPr/>
        </p:nvSpPr>
        <p:spPr bwMode="auto">
          <a:xfrm>
            <a:off x="7391400" y="5105400"/>
            <a:ext cx="685800" cy="152400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2147483646 w 432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84" y="48"/>
                  <a:pt x="168" y="96"/>
                  <a:pt x="240" y="96"/>
                </a:cubicBezTo>
                <a:cubicBezTo>
                  <a:pt x="312" y="96"/>
                  <a:pt x="372" y="48"/>
                  <a:pt x="43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Freeform 25">
            <a:extLst>
              <a:ext uri="{FF2B5EF4-FFF2-40B4-BE49-F238E27FC236}">
                <a16:creationId xmlns:a16="http://schemas.microsoft.com/office/drawing/2014/main" xmlns="" id="{E5C4C482-29D8-4B68-BA31-4FEF4B57CB41}"/>
              </a:ext>
            </a:extLst>
          </p:cNvPr>
          <p:cNvSpPr>
            <a:spLocks/>
          </p:cNvSpPr>
          <p:nvPr/>
        </p:nvSpPr>
        <p:spPr bwMode="auto">
          <a:xfrm>
            <a:off x="6400800" y="3886200"/>
            <a:ext cx="990600" cy="152400"/>
          </a:xfrm>
          <a:custGeom>
            <a:avLst/>
            <a:gdLst>
              <a:gd name="T0" fmla="*/ 0 w 624"/>
              <a:gd name="T1" fmla="*/ 2147483646 h 96"/>
              <a:gd name="T2" fmla="*/ 2147483646 w 624"/>
              <a:gd name="T3" fmla="*/ 0 h 96"/>
              <a:gd name="T4" fmla="*/ 2147483646 w 624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cubicBezTo>
                  <a:pt x="116" y="48"/>
                  <a:pt x="232" y="0"/>
                  <a:pt x="336" y="0"/>
                </a:cubicBezTo>
                <a:cubicBezTo>
                  <a:pt x="440" y="0"/>
                  <a:pt x="532" y="48"/>
                  <a:pt x="62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0" name="Freeform 26">
            <a:extLst>
              <a:ext uri="{FF2B5EF4-FFF2-40B4-BE49-F238E27FC236}">
                <a16:creationId xmlns:a16="http://schemas.microsoft.com/office/drawing/2014/main" xmlns="" id="{4EDC0A80-D4C8-4A6B-82B2-A42FA643FB1F}"/>
              </a:ext>
            </a:extLst>
          </p:cNvPr>
          <p:cNvSpPr>
            <a:spLocks/>
          </p:cNvSpPr>
          <p:nvPr/>
        </p:nvSpPr>
        <p:spPr bwMode="auto">
          <a:xfrm rot="10800000">
            <a:off x="6477000" y="5181600"/>
            <a:ext cx="914400" cy="152400"/>
          </a:xfrm>
          <a:custGeom>
            <a:avLst/>
            <a:gdLst>
              <a:gd name="T0" fmla="*/ 0 w 624"/>
              <a:gd name="T1" fmla="*/ 2147483646 h 96"/>
              <a:gd name="T2" fmla="*/ 2147483646 w 624"/>
              <a:gd name="T3" fmla="*/ 0 h 96"/>
              <a:gd name="T4" fmla="*/ 2147483646 w 624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cubicBezTo>
                  <a:pt x="116" y="48"/>
                  <a:pt x="232" y="0"/>
                  <a:pt x="336" y="0"/>
                </a:cubicBezTo>
                <a:cubicBezTo>
                  <a:pt x="440" y="0"/>
                  <a:pt x="532" y="48"/>
                  <a:pt x="62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  <p:bldP spid="277509" grpId="0"/>
      <p:bldP spid="277510" grpId="0"/>
      <p:bldP spid="277511" grpId="0" animBg="1"/>
      <p:bldP spid="277512" grpId="0"/>
      <p:bldP spid="277513" grpId="0" animBg="1"/>
      <p:bldP spid="277514" grpId="0" animBg="1"/>
      <p:bldP spid="277515" grpId="0" animBg="1"/>
      <p:bldP spid="277516" grpId="0" animBg="1"/>
      <p:bldP spid="277517" grpId="0" animBg="1"/>
      <p:bldP spid="277518" grpId="0" animBg="1"/>
      <p:bldP spid="277519" grpId="0" animBg="1"/>
      <p:bldP spid="2775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21588248-4DFF-40DA-AF95-80914B788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Reversal Distance and Maximum Cycle Decomposition</a:t>
            </a:r>
          </a:p>
        </p:txBody>
      </p:sp>
      <p:sp>
        <p:nvSpPr>
          <p:cNvPr id="278531" name="Text Box 3">
            <a:extLst>
              <a:ext uri="{FF2B5EF4-FFF2-40B4-BE49-F238E27FC236}">
                <a16:creationId xmlns:a16="http://schemas.microsoft.com/office/drawing/2014/main" xmlns="" id="{BC73128A-936E-451F-B0A1-8B6F2B2E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Since the identity permutation of size n allows for the maximum cycle decomposition of </a:t>
            </a:r>
            <a:r>
              <a:rPr lang="en-US" altLang="en-US" sz="2000" i="1">
                <a:latin typeface="Times New Roman" panose="02020603050405020304" pitchFamily="18" charset="0"/>
              </a:rPr>
              <a:t>n+1 </a:t>
            </a:r>
            <a:r>
              <a:rPr lang="en-US" altLang="en-US" sz="2000">
                <a:latin typeface="Times New Roman" panose="02020603050405020304" pitchFamily="18" charset="0"/>
              </a:rPr>
              <a:t>cycles, </a:t>
            </a:r>
            <a:r>
              <a:rPr lang="en-US" altLang="en-US" sz="2000" i="1">
                <a:latin typeface="Times New Roman" panose="02020603050405020304" pitchFamily="18" charset="0"/>
              </a:rPr>
              <a:t>c(identity) = n+1</a:t>
            </a:r>
          </a:p>
        </p:txBody>
      </p:sp>
      <p:sp>
        <p:nvSpPr>
          <p:cNvPr id="278532" name="Text Box 4">
            <a:extLst>
              <a:ext uri="{FF2B5EF4-FFF2-40B4-BE49-F238E27FC236}">
                <a16:creationId xmlns:a16="http://schemas.microsoft.com/office/drawing/2014/main" xmlns="" id="{66677440-F33F-4A86-B71E-00FE68BC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194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i="1">
                <a:latin typeface="Times New Roman" panose="02020603050405020304" pitchFamily="18" charset="0"/>
              </a:rPr>
              <a:t>c(identity) – c(π)</a:t>
            </a:r>
            <a:r>
              <a:rPr lang="en-US" altLang="en-US" sz="2000">
                <a:latin typeface="Times New Roman" panose="02020603050405020304" pitchFamily="18" charset="0"/>
              </a:rPr>
              <a:t> equals the number of cycles that need to be “added” to </a:t>
            </a:r>
            <a:r>
              <a:rPr lang="en-US" altLang="en-US" sz="2000" i="1">
                <a:latin typeface="Times New Roman" panose="02020603050405020304" pitchFamily="18" charset="0"/>
              </a:rPr>
              <a:t>c(π)</a:t>
            </a:r>
            <a:r>
              <a:rPr lang="en-US" altLang="en-US" sz="2000">
                <a:latin typeface="Times New Roman" panose="02020603050405020304" pitchFamily="18" charset="0"/>
              </a:rPr>
              <a:t> while transforming π into the identity</a:t>
            </a:r>
          </a:p>
        </p:txBody>
      </p:sp>
      <p:sp>
        <p:nvSpPr>
          <p:cNvPr id="278533" name="Text Box 5">
            <a:extLst>
              <a:ext uri="{FF2B5EF4-FFF2-40B4-BE49-F238E27FC236}">
                <a16:creationId xmlns:a16="http://schemas.microsoft.com/office/drawing/2014/main" xmlns="" id="{B216CA40-DA8A-4967-842D-C9767BFB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Based on the previous claim, at best after each reversal, the cycle decomposition could be increased by one, then:                                        		          </a:t>
            </a:r>
            <a:r>
              <a:rPr lang="en-US" altLang="en-US" sz="2000" i="1">
                <a:latin typeface="Times New Roman" panose="02020603050405020304" pitchFamily="18" charset="0"/>
              </a:rPr>
              <a:t>d(π) = c(identity) – c(π) = n+1 – c(π)</a:t>
            </a:r>
          </a:p>
        </p:txBody>
      </p:sp>
      <p:sp>
        <p:nvSpPr>
          <p:cNvPr id="278534" name="Text Box 6">
            <a:extLst>
              <a:ext uri="{FF2B5EF4-FFF2-40B4-BE49-F238E27FC236}">
                <a16:creationId xmlns:a16="http://schemas.microsoft.com/office/drawing/2014/main" xmlns="" id="{D3CB739D-FA34-40E8-B8B3-2493BAC96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Yet, not every reversal can increase the cycle decomposition</a:t>
            </a:r>
          </a:p>
        </p:txBody>
      </p:sp>
      <p:sp>
        <p:nvSpPr>
          <p:cNvPr id="278535" name="Text Box 7">
            <a:extLst>
              <a:ext uri="{FF2B5EF4-FFF2-40B4-BE49-F238E27FC236}">
                <a16:creationId xmlns:a16="http://schemas.microsoft.com/office/drawing/2014/main" xmlns="" id="{1AAF2CE5-43C6-4533-A4FE-AEF3406E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63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Therefore, d(π)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≥ n+1 – c(</a:t>
            </a:r>
            <a:r>
              <a:rPr lang="en-US" altLang="en-US" sz="2400" i="1">
                <a:latin typeface="Times New Roman" panose="02020603050405020304" pitchFamily="18" charset="0"/>
              </a:rPr>
              <a:t>π)</a:t>
            </a:r>
          </a:p>
        </p:txBody>
      </p:sp>
      <p:sp>
        <p:nvSpPr>
          <p:cNvPr id="278536" name="AutoShape 8">
            <a:extLst>
              <a:ext uri="{FF2B5EF4-FFF2-40B4-BE49-F238E27FC236}">
                <a16:creationId xmlns:a16="http://schemas.microsoft.com/office/drawing/2014/main" xmlns="" id="{936DEB7E-F821-4512-A8A6-09B58EF7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715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  <p:bldP spid="278532" grpId="0"/>
      <p:bldP spid="278533" grpId="0"/>
      <p:bldP spid="278534" grpId="0"/>
      <p:bldP spid="278535" grpId="0"/>
      <p:bldP spid="2785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491CDEEC-25E8-4A52-9217-4E45572B5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Signed Permutations</a:t>
            </a:r>
          </a:p>
        </p:txBody>
      </p:sp>
      <p:sp>
        <p:nvSpPr>
          <p:cNvPr id="279555" name="Text Box 3">
            <a:extLst>
              <a:ext uri="{FF2B5EF4-FFF2-40B4-BE49-F238E27FC236}">
                <a16:creationId xmlns:a16="http://schemas.microsoft.com/office/drawing/2014/main" xmlns="" id="{C8E4A48E-0847-4F42-9A6B-3129E80B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78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Genes are 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directed</a:t>
            </a:r>
            <a:r>
              <a:rPr lang="en-US" altLang="en-US" sz="2000">
                <a:latin typeface="Times New Roman" panose="02020603050405020304" pitchFamily="18" charset="0"/>
              </a:rPr>
              <a:t> fragments of DNA and we represent a genome by a signed permutation</a:t>
            </a:r>
          </a:p>
        </p:txBody>
      </p:sp>
      <p:sp>
        <p:nvSpPr>
          <p:cNvPr id="279556" name="Text Box 4">
            <a:extLst>
              <a:ext uri="{FF2B5EF4-FFF2-40B4-BE49-F238E27FC236}">
                <a16:creationId xmlns:a16="http://schemas.microsoft.com/office/drawing/2014/main" xmlns="" id="{9240E579-C11D-4F9A-B996-9240470D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098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If genes are in the same position but their orientations are different, they do not yield the same gene order</a:t>
            </a:r>
          </a:p>
        </p:txBody>
      </p:sp>
      <p:sp>
        <p:nvSpPr>
          <p:cNvPr id="279557" name="AutoShape 5">
            <a:extLst>
              <a:ext uri="{FF2B5EF4-FFF2-40B4-BE49-F238E27FC236}">
                <a16:creationId xmlns:a16="http://schemas.microsoft.com/office/drawing/2014/main" xmlns="" id="{9EBF21A9-8FF3-47BD-8DAA-E7AF66E2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58" name="AutoShape 6">
            <a:extLst>
              <a:ext uri="{FF2B5EF4-FFF2-40B4-BE49-F238E27FC236}">
                <a16:creationId xmlns:a16="http://schemas.microsoft.com/office/drawing/2014/main" xmlns="" id="{525392F0-2534-42A4-A3BB-7E51EBCF2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59" name="AutoShape 7">
            <a:extLst>
              <a:ext uri="{FF2B5EF4-FFF2-40B4-BE49-F238E27FC236}">
                <a16:creationId xmlns:a16="http://schemas.microsoft.com/office/drawing/2014/main" xmlns="" id="{2BEBF99A-2A7F-4ED4-8195-6C0DE58D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0" name="AutoShape 8">
            <a:extLst>
              <a:ext uri="{FF2B5EF4-FFF2-40B4-BE49-F238E27FC236}">
                <a16:creationId xmlns:a16="http://schemas.microsoft.com/office/drawing/2014/main" xmlns="" id="{F608D8BA-7166-4B2F-8388-FC65116F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1" name="AutoShape 9">
            <a:extLst>
              <a:ext uri="{FF2B5EF4-FFF2-40B4-BE49-F238E27FC236}">
                <a16:creationId xmlns:a16="http://schemas.microsoft.com/office/drawing/2014/main" xmlns="" id="{D5BF0AA7-C310-41E2-88E2-46A3B411A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2" name="AutoShape 10">
            <a:extLst>
              <a:ext uri="{FF2B5EF4-FFF2-40B4-BE49-F238E27FC236}">
                <a16:creationId xmlns:a16="http://schemas.microsoft.com/office/drawing/2014/main" xmlns="" id="{3B35B5AD-8FDD-483C-A906-7E3300570A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3" name="AutoShape 11">
            <a:extLst>
              <a:ext uri="{FF2B5EF4-FFF2-40B4-BE49-F238E27FC236}">
                <a16:creationId xmlns:a16="http://schemas.microsoft.com/office/drawing/2014/main" xmlns="" id="{D0BA31C9-3FA2-44D5-B33D-F8D1D563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4" name="AutoShape 12">
            <a:extLst>
              <a:ext uri="{FF2B5EF4-FFF2-40B4-BE49-F238E27FC236}">
                <a16:creationId xmlns:a16="http://schemas.microsoft.com/office/drawing/2014/main" xmlns="" id="{4B4C309E-D507-4A3E-B2AF-0FBC0B2F35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910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5" name="AutoShape 13">
            <a:extLst>
              <a:ext uri="{FF2B5EF4-FFF2-40B4-BE49-F238E27FC236}">
                <a16:creationId xmlns:a16="http://schemas.microsoft.com/office/drawing/2014/main" xmlns="" id="{18158E11-0D23-4E6B-ADB0-25F053BA39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006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6" name="AutoShape 14">
            <a:extLst>
              <a:ext uri="{FF2B5EF4-FFF2-40B4-BE49-F238E27FC236}">
                <a16:creationId xmlns:a16="http://schemas.microsoft.com/office/drawing/2014/main" xmlns="" id="{C8CC1B15-8A14-456D-8B1A-943199991C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5334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9567" name="Text Box 15">
            <a:extLst>
              <a:ext uri="{FF2B5EF4-FFF2-40B4-BE49-F238E27FC236}">
                <a16:creationId xmlns:a16="http://schemas.microsoft.com/office/drawing/2014/main" xmlns="" id="{4DBF3745-5DC9-4D7B-9E1E-C7DE5D7A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For example, these two permutations have the same order, but most genes’ orientations are reversed; therefore, they are not equivalent gene orders</a:t>
            </a:r>
          </a:p>
        </p:txBody>
      </p:sp>
      <p:sp>
        <p:nvSpPr>
          <p:cNvPr id="279568" name="Text Box 16">
            <a:extLst>
              <a:ext uri="{FF2B5EF4-FFF2-40B4-BE49-F238E27FC236}">
                <a16:creationId xmlns:a16="http://schemas.microsoft.com/office/drawing/2014/main" xmlns="" id="{2AA80105-5351-43AE-B8F0-5E8AEC6AC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        1       2        3        4       5</a:t>
            </a:r>
          </a:p>
        </p:txBody>
      </p:sp>
      <p:sp>
        <p:nvSpPr>
          <p:cNvPr id="279569" name="Text Box 17">
            <a:extLst>
              <a:ext uri="{FF2B5EF4-FFF2-40B4-BE49-F238E27FC236}">
                <a16:creationId xmlns:a16="http://schemas.microsoft.com/office/drawing/2014/main" xmlns="" id="{7CE0BD00-43E4-48C1-860D-594A2B3F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150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        -1       2       -3      -4      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/>
      <p:bldP spid="279556" grpId="0"/>
      <p:bldP spid="279557" grpId="0" animBg="1"/>
      <p:bldP spid="279558" grpId="0" animBg="1"/>
      <p:bldP spid="279559" grpId="0" animBg="1"/>
      <p:bldP spid="279560" grpId="0" animBg="1"/>
      <p:bldP spid="279561" grpId="0" animBg="1"/>
      <p:bldP spid="279562" grpId="0" animBg="1"/>
      <p:bldP spid="279563" grpId="0" animBg="1"/>
      <p:bldP spid="279564" grpId="0" animBg="1"/>
      <p:bldP spid="279565" grpId="0" animBg="1"/>
      <p:bldP spid="279566" grpId="0" animBg="1"/>
      <p:bldP spid="279567" grpId="0"/>
      <p:bldP spid="279568" grpId="0"/>
      <p:bldP spid="27956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xmlns="" id="{D6B382F6-B73A-4313-B2A6-09733664A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From Signed to Unsigned Permutations</a:t>
            </a:r>
          </a:p>
        </p:txBody>
      </p:sp>
      <p:sp>
        <p:nvSpPr>
          <p:cNvPr id="280579" name="Oval 3">
            <a:extLst>
              <a:ext uri="{FF2B5EF4-FFF2-40B4-BE49-F238E27FC236}">
                <a16:creationId xmlns:a16="http://schemas.microsoft.com/office/drawing/2014/main" xmlns="" id="{4B95A9CB-0C65-4EAF-AB44-B1396DD5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0" name="Oval 4">
            <a:extLst>
              <a:ext uri="{FF2B5EF4-FFF2-40B4-BE49-F238E27FC236}">
                <a16:creationId xmlns:a16="http://schemas.microsoft.com/office/drawing/2014/main" xmlns="" id="{D65C11F7-D037-4291-BB82-13611EA1F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xmlns="" id="{99FD39E3-38C6-4E3F-BCDF-BA3F7FCD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00"/>
            <a:ext cx="533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    0    +3    -5   +8    -6    +4    -7   +9    +2   +1  +10  -11   12</a:t>
            </a:r>
          </a:p>
        </p:txBody>
      </p:sp>
      <p:sp>
        <p:nvSpPr>
          <p:cNvPr id="280582" name="Oval 6">
            <a:extLst>
              <a:ext uri="{FF2B5EF4-FFF2-40B4-BE49-F238E27FC236}">
                <a16:creationId xmlns:a16="http://schemas.microsoft.com/office/drawing/2014/main" xmlns="" id="{C2071949-2678-4138-A565-2E66FB36E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3" name="Oval 7">
            <a:extLst>
              <a:ext uri="{FF2B5EF4-FFF2-40B4-BE49-F238E27FC236}">
                <a16:creationId xmlns:a16="http://schemas.microsoft.com/office/drawing/2014/main" xmlns="" id="{6A58DC4E-F199-4CFD-91F5-30FD4ACA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4" name="Oval 8">
            <a:extLst>
              <a:ext uri="{FF2B5EF4-FFF2-40B4-BE49-F238E27FC236}">
                <a16:creationId xmlns:a16="http://schemas.microsoft.com/office/drawing/2014/main" xmlns="" id="{DF086D28-839A-4FDF-BDF5-96661A3C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5" name="Oval 9">
            <a:extLst>
              <a:ext uri="{FF2B5EF4-FFF2-40B4-BE49-F238E27FC236}">
                <a16:creationId xmlns:a16="http://schemas.microsoft.com/office/drawing/2014/main" xmlns="" id="{E27CB1E6-57ED-41E7-8D7B-FAA2441E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6" name="Oval 10">
            <a:extLst>
              <a:ext uri="{FF2B5EF4-FFF2-40B4-BE49-F238E27FC236}">
                <a16:creationId xmlns:a16="http://schemas.microsoft.com/office/drawing/2014/main" xmlns="" id="{4AD32637-9042-4EB5-A21F-F3654D9B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7" name="Oval 11">
            <a:extLst>
              <a:ext uri="{FF2B5EF4-FFF2-40B4-BE49-F238E27FC236}">
                <a16:creationId xmlns:a16="http://schemas.microsoft.com/office/drawing/2014/main" xmlns="" id="{9CE8D16C-F7E4-4436-94ED-59981AB4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8" name="Oval 12">
            <a:extLst>
              <a:ext uri="{FF2B5EF4-FFF2-40B4-BE49-F238E27FC236}">
                <a16:creationId xmlns:a16="http://schemas.microsoft.com/office/drawing/2014/main" xmlns="" id="{6CA405D1-A893-4C91-B29D-08C76695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89" name="Oval 13">
            <a:extLst>
              <a:ext uri="{FF2B5EF4-FFF2-40B4-BE49-F238E27FC236}">
                <a16:creationId xmlns:a16="http://schemas.microsoft.com/office/drawing/2014/main" xmlns="" id="{A5F2DD1E-6E49-4904-81B1-C3A69ED0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90" name="Oval 14">
            <a:extLst>
              <a:ext uri="{FF2B5EF4-FFF2-40B4-BE49-F238E27FC236}">
                <a16:creationId xmlns:a16="http://schemas.microsoft.com/office/drawing/2014/main" xmlns="" id="{57CAB7E6-39C7-4951-AD03-7947257F3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91" name="Oval 15">
            <a:extLst>
              <a:ext uri="{FF2B5EF4-FFF2-40B4-BE49-F238E27FC236}">
                <a16:creationId xmlns:a16="http://schemas.microsoft.com/office/drawing/2014/main" xmlns="" id="{86A3778E-F1ED-4198-9797-B097057B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592" name="Oval 16">
            <a:extLst>
              <a:ext uri="{FF2B5EF4-FFF2-40B4-BE49-F238E27FC236}">
                <a16:creationId xmlns:a16="http://schemas.microsoft.com/office/drawing/2014/main" xmlns="" id="{C248032E-54EA-4CEE-A2B4-8E88B78F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xmlns="" id="{7014F616-9C05-463B-B3EB-B72CB906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0594" name="Line 18">
            <a:extLst>
              <a:ext uri="{FF2B5EF4-FFF2-40B4-BE49-F238E27FC236}">
                <a16:creationId xmlns:a16="http://schemas.microsoft.com/office/drawing/2014/main" xmlns="" id="{659E060C-6940-4BB0-9CE9-FC87CC6D8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943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5" name="Freeform 19">
            <a:extLst>
              <a:ext uri="{FF2B5EF4-FFF2-40B4-BE49-F238E27FC236}">
                <a16:creationId xmlns:a16="http://schemas.microsoft.com/office/drawing/2014/main" xmlns="" id="{7DC825B1-9B94-4B39-9D67-24AAB8E0A6D4}"/>
              </a:ext>
            </a:extLst>
          </p:cNvPr>
          <p:cNvSpPr>
            <a:spLocks/>
          </p:cNvSpPr>
          <p:nvPr/>
        </p:nvSpPr>
        <p:spPr bwMode="auto">
          <a:xfrm>
            <a:off x="2362200" y="4419600"/>
            <a:ext cx="3429000" cy="1524000"/>
          </a:xfrm>
          <a:custGeom>
            <a:avLst/>
            <a:gdLst>
              <a:gd name="T0" fmla="*/ 0 w 2160"/>
              <a:gd name="T1" fmla="*/ 2147483646 h 960"/>
              <a:gd name="T2" fmla="*/ 2147483646 w 2160"/>
              <a:gd name="T3" fmla="*/ 0 h 960"/>
              <a:gd name="T4" fmla="*/ 2147483646 w 2160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" h="960">
                <a:moveTo>
                  <a:pt x="0" y="960"/>
                </a:moveTo>
                <a:cubicBezTo>
                  <a:pt x="372" y="480"/>
                  <a:pt x="744" y="0"/>
                  <a:pt x="1104" y="0"/>
                </a:cubicBezTo>
                <a:cubicBezTo>
                  <a:pt x="1464" y="0"/>
                  <a:pt x="1812" y="480"/>
                  <a:pt x="216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6" name="Freeform 20">
            <a:extLst>
              <a:ext uri="{FF2B5EF4-FFF2-40B4-BE49-F238E27FC236}">
                <a16:creationId xmlns:a16="http://schemas.microsoft.com/office/drawing/2014/main" xmlns="" id="{293F5ACE-F5FC-4FA5-8622-08A9C9A2DBD9}"/>
              </a:ext>
            </a:extLst>
          </p:cNvPr>
          <p:cNvSpPr>
            <a:spLocks/>
          </p:cNvSpPr>
          <p:nvPr/>
        </p:nvSpPr>
        <p:spPr bwMode="auto">
          <a:xfrm>
            <a:off x="5410200" y="5791200"/>
            <a:ext cx="381000" cy="152400"/>
          </a:xfrm>
          <a:custGeom>
            <a:avLst/>
            <a:gdLst>
              <a:gd name="T0" fmla="*/ 0 w 240"/>
              <a:gd name="T1" fmla="*/ 2147483646 h 96"/>
              <a:gd name="T2" fmla="*/ 2147483646 w 240"/>
              <a:gd name="T3" fmla="*/ 0 h 96"/>
              <a:gd name="T4" fmla="*/ 2147483646 w 240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96">
                <a:moveTo>
                  <a:pt x="0" y="96"/>
                </a:moveTo>
                <a:cubicBezTo>
                  <a:pt x="52" y="48"/>
                  <a:pt x="104" y="0"/>
                  <a:pt x="144" y="0"/>
                </a:cubicBezTo>
                <a:cubicBezTo>
                  <a:pt x="184" y="0"/>
                  <a:pt x="212" y="48"/>
                  <a:pt x="240" y="9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7" name="Freeform 21">
            <a:extLst>
              <a:ext uri="{FF2B5EF4-FFF2-40B4-BE49-F238E27FC236}">
                <a16:creationId xmlns:a16="http://schemas.microsoft.com/office/drawing/2014/main" xmlns="" id="{5EBB4491-E969-48E5-958C-11A7AA6CD770}"/>
              </a:ext>
            </a:extLst>
          </p:cNvPr>
          <p:cNvSpPr>
            <a:spLocks/>
          </p:cNvSpPr>
          <p:nvPr/>
        </p:nvSpPr>
        <p:spPr bwMode="auto">
          <a:xfrm>
            <a:off x="2743200" y="4648200"/>
            <a:ext cx="2667000" cy="1295400"/>
          </a:xfrm>
          <a:custGeom>
            <a:avLst/>
            <a:gdLst>
              <a:gd name="T0" fmla="*/ 2147483646 w 1680"/>
              <a:gd name="T1" fmla="*/ 2147483646 h 816"/>
              <a:gd name="T2" fmla="*/ 2147483646 w 1680"/>
              <a:gd name="T3" fmla="*/ 0 h 816"/>
              <a:gd name="T4" fmla="*/ 0 w 1680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816">
                <a:moveTo>
                  <a:pt x="1680" y="816"/>
                </a:moveTo>
                <a:cubicBezTo>
                  <a:pt x="1412" y="408"/>
                  <a:pt x="1144" y="0"/>
                  <a:pt x="864" y="0"/>
                </a:cubicBezTo>
                <a:cubicBezTo>
                  <a:pt x="584" y="0"/>
                  <a:pt x="292" y="408"/>
                  <a:pt x="0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8" name="Freeform 22">
            <a:extLst>
              <a:ext uri="{FF2B5EF4-FFF2-40B4-BE49-F238E27FC236}">
                <a16:creationId xmlns:a16="http://schemas.microsoft.com/office/drawing/2014/main" xmlns="" id="{FFAD454A-7FBF-47A9-BB77-D73CA6027596}"/>
              </a:ext>
            </a:extLst>
          </p:cNvPr>
          <p:cNvSpPr>
            <a:spLocks/>
          </p:cNvSpPr>
          <p:nvPr/>
        </p:nvSpPr>
        <p:spPr bwMode="auto">
          <a:xfrm>
            <a:off x="2743200" y="5334000"/>
            <a:ext cx="1524000" cy="609600"/>
          </a:xfrm>
          <a:custGeom>
            <a:avLst/>
            <a:gdLst>
              <a:gd name="T0" fmla="*/ 0 w 960"/>
              <a:gd name="T1" fmla="*/ 2147483646 h 384"/>
              <a:gd name="T2" fmla="*/ 2147483646 w 960"/>
              <a:gd name="T3" fmla="*/ 0 h 384"/>
              <a:gd name="T4" fmla="*/ 2147483646 w 96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0" y="384"/>
                </a:moveTo>
                <a:cubicBezTo>
                  <a:pt x="160" y="192"/>
                  <a:pt x="320" y="0"/>
                  <a:pt x="480" y="0"/>
                </a:cubicBezTo>
                <a:cubicBezTo>
                  <a:pt x="640" y="0"/>
                  <a:pt x="800" y="192"/>
                  <a:pt x="960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9" name="Freeform 23">
            <a:extLst>
              <a:ext uri="{FF2B5EF4-FFF2-40B4-BE49-F238E27FC236}">
                <a16:creationId xmlns:a16="http://schemas.microsoft.com/office/drawing/2014/main" xmlns="" id="{9710BF3F-4AF9-4CC7-8256-79E23C1FFB9A}"/>
              </a:ext>
            </a:extLst>
          </p:cNvPr>
          <p:cNvSpPr>
            <a:spLocks/>
          </p:cNvSpPr>
          <p:nvPr/>
        </p:nvSpPr>
        <p:spPr bwMode="auto">
          <a:xfrm>
            <a:off x="3124200" y="5486400"/>
            <a:ext cx="1143000" cy="457200"/>
          </a:xfrm>
          <a:custGeom>
            <a:avLst/>
            <a:gdLst>
              <a:gd name="T0" fmla="*/ 2147483646 w 720"/>
              <a:gd name="T1" fmla="*/ 2147483646 h 288"/>
              <a:gd name="T2" fmla="*/ 2147483646 w 720"/>
              <a:gd name="T3" fmla="*/ 0 h 288"/>
              <a:gd name="T4" fmla="*/ 0 w 72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288">
                <a:moveTo>
                  <a:pt x="720" y="288"/>
                </a:moveTo>
                <a:cubicBezTo>
                  <a:pt x="612" y="144"/>
                  <a:pt x="504" y="0"/>
                  <a:pt x="384" y="0"/>
                </a:cubicBezTo>
                <a:cubicBezTo>
                  <a:pt x="264" y="0"/>
                  <a:pt x="132" y="144"/>
                  <a:pt x="0" y="28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0" name="Freeform 24">
            <a:extLst>
              <a:ext uri="{FF2B5EF4-FFF2-40B4-BE49-F238E27FC236}">
                <a16:creationId xmlns:a16="http://schemas.microsoft.com/office/drawing/2014/main" xmlns="" id="{D1FF63C8-063C-4C2B-B60C-12CBF8724E1A}"/>
              </a:ext>
            </a:extLst>
          </p:cNvPr>
          <p:cNvSpPr>
            <a:spLocks/>
          </p:cNvSpPr>
          <p:nvPr/>
        </p:nvSpPr>
        <p:spPr bwMode="auto">
          <a:xfrm>
            <a:off x="3124200" y="5638800"/>
            <a:ext cx="838200" cy="304800"/>
          </a:xfrm>
          <a:custGeom>
            <a:avLst/>
            <a:gdLst>
              <a:gd name="T0" fmla="*/ 0 w 528"/>
              <a:gd name="T1" fmla="*/ 2147483646 h 192"/>
              <a:gd name="T2" fmla="*/ 2147483646 w 528"/>
              <a:gd name="T3" fmla="*/ 0 h 192"/>
              <a:gd name="T4" fmla="*/ 2147483646 w 528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192">
                <a:moveTo>
                  <a:pt x="0" y="192"/>
                </a:moveTo>
                <a:cubicBezTo>
                  <a:pt x="100" y="96"/>
                  <a:pt x="200" y="0"/>
                  <a:pt x="288" y="0"/>
                </a:cubicBezTo>
                <a:cubicBezTo>
                  <a:pt x="376" y="0"/>
                  <a:pt x="452" y="96"/>
                  <a:pt x="528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1" name="Freeform 25">
            <a:extLst>
              <a:ext uri="{FF2B5EF4-FFF2-40B4-BE49-F238E27FC236}">
                <a16:creationId xmlns:a16="http://schemas.microsoft.com/office/drawing/2014/main" xmlns="" id="{09E8DBE2-D1CA-4492-AD2E-44E70205B8D1}"/>
              </a:ext>
            </a:extLst>
          </p:cNvPr>
          <p:cNvSpPr>
            <a:spLocks/>
          </p:cNvSpPr>
          <p:nvPr/>
        </p:nvSpPr>
        <p:spPr bwMode="auto">
          <a:xfrm>
            <a:off x="3962400" y="5029200"/>
            <a:ext cx="685800" cy="914400"/>
          </a:xfrm>
          <a:custGeom>
            <a:avLst/>
            <a:gdLst>
              <a:gd name="T0" fmla="*/ 0 w 432"/>
              <a:gd name="T1" fmla="*/ 2147483646 h 576"/>
              <a:gd name="T2" fmla="*/ 2147483646 w 432"/>
              <a:gd name="T3" fmla="*/ 0 h 576"/>
              <a:gd name="T4" fmla="*/ 2147483646 w 43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576">
                <a:moveTo>
                  <a:pt x="0" y="576"/>
                </a:moveTo>
                <a:cubicBezTo>
                  <a:pt x="60" y="288"/>
                  <a:pt x="120" y="0"/>
                  <a:pt x="192" y="0"/>
                </a:cubicBezTo>
                <a:cubicBezTo>
                  <a:pt x="264" y="0"/>
                  <a:pt x="348" y="288"/>
                  <a:pt x="43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2" name="Freeform 26">
            <a:extLst>
              <a:ext uri="{FF2B5EF4-FFF2-40B4-BE49-F238E27FC236}">
                <a16:creationId xmlns:a16="http://schemas.microsoft.com/office/drawing/2014/main" xmlns="" id="{51F4549D-FA5A-42C3-8F4B-3D134164F087}"/>
              </a:ext>
            </a:extLst>
          </p:cNvPr>
          <p:cNvSpPr>
            <a:spLocks/>
          </p:cNvSpPr>
          <p:nvPr/>
        </p:nvSpPr>
        <p:spPr bwMode="auto">
          <a:xfrm>
            <a:off x="3505200" y="4953000"/>
            <a:ext cx="1143000" cy="990600"/>
          </a:xfrm>
          <a:custGeom>
            <a:avLst/>
            <a:gdLst>
              <a:gd name="T0" fmla="*/ 2147483646 w 720"/>
              <a:gd name="T1" fmla="*/ 2147483646 h 624"/>
              <a:gd name="T2" fmla="*/ 2147483646 w 720"/>
              <a:gd name="T3" fmla="*/ 0 h 624"/>
              <a:gd name="T4" fmla="*/ 0 w 720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624">
                <a:moveTo>
                  <a:pt x="720" y="624"/>
                </a:moveTo>
                <a:cubicBezTo>
                  <a:pt x="612" y="312"/>
                  <a:pt x="504" y="0"/>
                  <a:pt x="384" y="0"/>
                </a:cubicBezTo>
                <a:cubicBezTo>
                  <a:pt x="264" y="0"/>
                  <a:pt x="132" y="312"/>
                  <a:pt x="0" y="6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3" name="Freeform 27">
            <a:extLst>
              <a:ext uri="{FF2B5EF4-FFF2-40B4-BE49-F238E27FC236}">
                <a16:creationId xmlns:a16="http://schemas.microsoft.com/office/drawing/2014/main" xmlns="" id="{B609688E-E2E1-496D-B049-BA82D98F0B57}"/>
              </a:ext>
            </a:extLst>
          </p:cNvPr>
          <p:cNvSpPr>
            <a:spLocks/>
          </p:cNvSpPr>
          <p:nvPr/>
        </p:nvSpPr>
        <p:spPr bwMode="auto">
          <a:xfrm>
            <a:off x="3505200" y="5410200"/>
            <a:ext cx="1524000" cy="533400"/>
          </a:xfrm>
          <a:custGeom>
            <a:avLst/>
            <a:gdLst>
              <a:gd name="T0" fmla="*/ 0 w 960"/>
              <a:gd name="T1" fmla="*/ 2147483646 h 336"/>
              <a:gd name="T2" fmla="*/ 2147483646 w 960"/>
              <a:gd name="T3" fmla="*/ 0 h 336"/>
              <a:gd name="T4" fmla="*/ 2147483646 w 960"/>
              <a:gd name="T5" fmla="*/ 2147483646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36">
                <a:moveTo>
                  <a:pt x="0" y="336"/>
                </a:moveTo>
                <a:cubicBezTo>
                  <a:pt x="184" y="168"/>
                  <a:pt x="368" y="0"/>
                  <a:pt x="528" y="0"/>
                </a:cubicBezTo>
                <a:cubicBezTo>
                  <a:pt x="688" y="0"/>
                  <a:pt x="824" y="168"/>
                  <a:pt x="960" y="3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4" name="Freeform 28">
            <a:extLst>
              <a:ext uri="{FF2B5EF4-FFF2-40B4-BE49-F238E27FC236}">
                <a16:creationId xmlns:a16="http://schemas.microsoft.com/office/drawing/2014/main" xmlns="" id="{2BA54CC8-28DA-4A77-8B4C-EC6E6B41FADC}"/>
              </a:ext>
            </a:extLst>
          </p:cNvPr>
          <p:cNvSpPr>
            <a:spLocks/>
          </p:cNvSpPr>
          <p:nvPr/>
        </p:nvSpPr>
        <p:spPr bwMode="auto">
          <a:xfrm>
            <a:off x="5029200" y="5334000"/>
            <a:ext cx="1143000" cy="609600"/>
          </a:xfrm>
          <a:custGeom>
            <a:avLst/>
            <a:gdLst>
              <a:gd name="T0" fmla="*/ 0 w 720"/>
              <a:gd name="T1" fmla="*/ 2147483646 h 384"/>
              <a:gd name="T2" fmla="*/ 2147483646 w 720"/>
              <a:gd name="T3" fmla="*/ 0 h 384"/>
              <a:gd name="T4" fmla="*/ 2147483646 w 720"/>
              <a:gd name="T5" fmla="*/ 2147483646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384">
                <a:moveTo>
                  <a:pt x="0" y="384"/>
                </a:moveTo>
                <a:cubicBezTo>
                  <a:pt x="132" y="192"/>
                  <a:pt x="264" y="0"/>
                  <a:pt x="384" y="0"/>
                </a:cubicBezTo>
                <a:cubicBezTo>
                  <a:pt x="504" y="0"/>
                  <a:pt x="612" y="192"/>
                  <a:pt x="720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5" name="Freeform 29">
            <a:extLst>
              <a:ext uri="{FF2B5EF4-FFF2-40B4-BE49-F238E27FC236}">
                <a16:creationId xmlns:a16="http://schemas.microsoft.com/office/drawing/2014/main" xmlns="" id="{5FC3A147-4837-40FA-B89B-5D6284089950}"/>
              </a:ext>
            </a:extLst>
          </p:cNvPr>
          <p:cNvSpPr>
            <a:spLocks/>
          </p:cNvSpPr>
          <p:nvPr/>
        </p:nvSpPr>
        <p:spPr bwMode="auto">
          <a:xfrm>
            <a:off x="6172200" y="5638800"/>
            <a:ext cx="457200" cy="304800"/>
          </a:xfrm>
          <a:custGeom>
            <a:avLst/>
            <a:gdLst>
              <a:gd name="T0" fmla="*/ 0 w 288"/>
              <a:gd name="T1" fmla="*/ 2147483646 h 192"/>
              <a:gd name="T2" fmla="*/ 2147483646 w 288"/>
              <a:gd name="T3" fmla="*/ 0 h 192"/>
              <a:gd name="T4" fmla="*/ 2147483646 w 288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40" y="96"/>
                  <a:pt x="288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6" name="Freeform 30">
            <a:extLst>
              <a:ext uri="{FF2B5EF4-FFF2-40B4-BE49-F238E27FC236}">
                <a16:creationId xmlns:a16="http://schemas.microsoft.com/office/drawing/2014/main" xmlns="" id="{63DFE0EE-C896-4323-B4E1-C9BB9374293A}"/>
              </a:ext>
            </a:extLst>
          </p:cNvPr>
          <p:cNvSpPr>
            <a:spLocks/>
          </p:cNvSpPr>
          <p:nvPr/>
        </p:nvSpPr>
        <p:spPr bwMode="auto">
          <a:xfrm>
            <a:off x="6629400" y="5638800"/>
            <a:ext cx="304800" cy="304800"/>
          </a:xfrm>
          <a:custGeom>
            <a:avLst/>
            <a:gdLst>
              <a:gd name="T0" fmla="*/ 0 w 240"/>
              <a:gd name="T1" fmla="*/ 2147483646 h 192"/>
              <a:gd name="T2" fmla="*/ 2147483646 w 240"/>
              <a:gd name="T3" fmla="*/ 0 h 192"/>
              <a:gd name="T4" fmla="*/ 2147483646 w 240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92">
                <a:moveTo>
                  <a:pt x="0" y="192"/>
                </a:moveTo>
                <a:cubicBezTo>
                  <a:pt x="28" y="96"/>
                  <a:pt x="56" y="0"/>
                  <a:pt x="96" y="0"/>
                </a:cubicBezTo>
                <a:cubicBezTo>
                  <a:pt x="136" y="0"/>
                  <a:pt x="188" y="96"/>
                  <a:pt x="240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7" name="Text Box 31">
            <a:extLst>
              <a:ext uri="{FF2B5EF4-FFF2-40B4-BE49-F238E27FC236}">
                <a16:creationId xmlns:a16="http://schemas.microsoft.com/office/drawing/2014/main" xmlns="" id="{60A93919-93FB-4CDE-86D0-C01980F5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     Similar to a normal (unsigned) breakpoint graph</a:t>
            </a:r>
          </a:p>
        </p:txBody>
      </p:sp>
      <p:sp>
        <p:nvSpPr>
          <p:cNvPr id="280608" name="Text Box 32">
            <a:extLst>
              <a:ext uri="{FF2B5EF4-FFF2-40B4-BE49-F238E27FC236}">
                <a16:creationId xmlns:a16="http://schemas.microsoft.com/office/drawing/2014/main" xmlns="" id="{BC988695-4B78-4351-A80A-279C3891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en-US" altLang="en-US" sz="2000">
                <a:latin typeface="Times New Roman" panose="02020603050405020304" pitchFamily="18" charset="0"/>
              </a:rPr>
              <a:t>Redefine each vertex x with the following rules:</a:t>
            </a:r>
          </a:p>
        </p:txBody>
      </p:sp>
      <p:sp>
        <p:nvSpPr>
          <p:cNvPr id="280609" name="Text Box 33">
            <a:extLst>
              <a:ext uri="{FF2B5EF4-FFF2-40B4-BE49-F238E27FC236}">
                <a16:creationId xmlns:a16="http://schemas.microsoft.com/office/drawing/2014/main" xmlns="" id="{F8FAD146-9EA1-4EB1-BDFA-2474D3A73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6705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 i="1">
                <a:latin typeface="Times New Roman" panose="02020603050405020304" pitchFamily="18" charset="0"/>
              </a:rPr>
              <a:t> If vertex x is </a:t>
            </a:r>
            <a:r>
              <a:rPr lang="en-US" altLang="en-US" sz="1800" i="1">
                <a:solidFill>
                  <a:srgbClr val="008000"/>
                </a:solidFill>
                <a:latin typeface="Times New Roman" panose="02020603050405020304" pitchFamily="18" charset="0"/>
              </a:rPr>
              <a:t>positive</a:t>
            </a:r>
            <a:r>
              <a:rPr lang="en-US" altLang="en-US" sz="1800" i="1">
                <a:latin typeface="Times New Roman" panose="02020603050405020304" pitchFamily="18" charset="0"/>
              </a:rPr>
              <a:t>, replace vertex x with vertex 2x-1 and vertex 2x in that order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sz="1800" i="1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 i="1">
                <a:latin typeface="Times New Roman" panose="02020603050405020304" pitchFamily="18" charset="0"/>
              </a:rPr>
              <a:t> If vertex x is </a:t>
            </a:r>
            <a:r>
              <a:rPr lang="en-US" altLang="en-US" sz="1800" i="1">
                <a:solidFill>
                  <a:srgbClr val="3333FF"/>
                </a:solidFill>
                <a:latin typeface="Times New Roman" panose="02020603050405020304" pitchFamily="18" charset="0"/>
              </a:rPr>
              <a:t>negative</a:t>
            </a:r>
            <a:r>
              <a:rPr lang="en-US" altLang="en-US" sz="1800" i="1">
                <a:latin typeface="Times New Roman" panose="02020603050405020304" pitchFamily="18" charset="0"/>
              </a:rPr>
              <a:t>, replace vertex x with vertex 2x and vertex 2x-1 in that order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US" altLang="en-US" sz="1800" i="1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 i="1">
                <a:latin typeface="Times New Roman" panose="02020603050405020304" pitchFamily="18" charset="0"/>
              </a:rPr>
              <a:t> The extension vertices x = 0 and x = n+1 are replaced by 0 and 2n+1</a:t>
            </a:r>
          </a:p>
        </p:txBody>
      </p:sp>
      <p:sp>
        <p:nvSpPr>
          <p:cNvPr id="280610" name="Oval 34">
            <a:extLst>
              <a:ext uri="{FF2B5EF4-FFF2-40B4-BE49-F238E27FC236}">
                <a16:creationId xmlns:a16="http://schemas.microsoft.com/office/drawing/2014/main" xmlns="" id="{024F8CF7-5E28-4972-9E8A-297232B6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1" name="Oval 35">
            <a:extLst>
              <a:ext uri="{FF2B5EF4-FFF2-40B4-BE49-F238E27FC236}">
                <a16:creationId xmlns:a16="http://schemas.microsoft.com/office/drawing/2014/main" xmlns="" id="{2C567CF3-7B48-4F56-8ED2-736E52677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2" name="Oval 36">
            <a:extLst>
              <a:ext uri="{FF2B5EF4-FFF2-40B4-BE49-F238E27FC236}">
                <a16:creationId xmlns:a16="http://schemas.microsoft.com/office/drawing/2014/main" xmlns="" id="{80825570-AA75-4547-8801-90B347BA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3" name="Oval 37">
            <a:extLst>
              <a:ext uri="{FF2B5EF4-FFF2-40B4-BE49-F238E27FC236}">
                <a16:creationId xmlns:a16="http://schemas.microsoft.com/office/drawing/2014/main" xmlns="" id="{05DED92D-BDC4-4E0C-8B9F-2BE4A1BD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4" name="Oval 38">
            <a:extLst>
              <a:ext uri="{FF2B5EF4-FFF2-40B4-BE49-F238E27FC236}">
                <a16:creationId xmlns:a16="http://schemas.microsoft.com/office/drawing/2014/main" xmlns="" id="{656003C0-69BF-4CCB-A288-AC66FAEC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5" name="Oval 39">
            <a:extLst>
              <a:ext uri="{FF2B5EF4-FFF2-40B4-BE49-F238E27FC236}">
                <a16:creationId xmlns:a16="http://schemas.microsoft.com/office/drawing/2014/main" xmlns="" id="{647EA2E1-AB46-4E1D-8DBD-E796494CC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6" name="Oval 40">
            <a:extLst>
              <a:ext uri="{FF2B5EF4-FFF2-40B4-BE49-F238E27FC236}">
                <a16:creationId xmlns:a16="http://schemas.microsoft.com/office/drawing/2014/main" xmlns="" id="{986EBA26-2878-40F9-B9A4-1E9EF69F8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7" name="Oval 41">
            <a:extLst>
              <a:ext uri="{FF2B5EF4-FFF2-40B4-BE49-F238E27FC236}">
                <a16:creationId xmlns:a16="http://schemas.microsoft.com/office/drawing/2014/main" xmlns="" id="{EA761FB4-9BED-46A1-8213-C436D51E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8" name="Oval 42">
            <a:extLst>
              <a:ext uri="{FF2B5EF4-FFF2-40B4-BE49-F238E27FC236}">
                <a16:creationId xmlns:a16="http://schemas.microsoft.com/office/drawing/2014/main" xmlns="" id="{46578923-9E92-4718-8515-22719E78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19" name="Oval 43">
            <a:extLst>
              <a:ext uri="{FF2B5EF4-FFF2-40B4-BE49-F238E27FC236}">
                <a16:creationId xmlns:a16="http://schemas.microsoft.com/office/drawing/2014/main" xmlns="" id="{1825C3FB-0613-40BE-A19C-D169F9D4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0" name="Oval 44">
            <a:extLst>
              <a:ext uri="{FF2B5EF4-FFF2-40B4-BE49-F238E27FC236}">
                <a16:creationId xmlns:a16="http://schemas.microsoft.com/office/drawing/2014/main" xmlns="" id="{82659E97-DA2F-4952-A35B-83C5A8DC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1" name="Oval 45">
            <a:extLst>
              <a:ext uri="{FF2B5EF4-FFF2-40B4-BE49-F238E27FC236}">
                <a16:creationId xmlns:a16="http://schemas.microsoft.com/office/drawing/2014/main" xmlns="" id="{469AB1FF-A2E8-4533-B9EC-D60828FD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2" name="Oval 46">
            <a:extLst>
              <a:ext uri="{FF2B5EF4-FFF2-40B4-BE49-F238E27FC236}">
                <a16:creationId xmlns:a16="http://schemas.microsoft.com/office/drawing/2014/main" xmlns="" id="{DA532F6B-636E-4D25-B82E-964827A3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3" name="Oval 47">
            <a:extLst>
              <a:ext uri="{FF2B5EF4-FFF2-40B4-BE49-F238E27FC236}">
                <a16:creationId xmlns:a16="http://schemas.microsoft.com/office/drawing/2014/main" xmlns="" id="{4F1CF8F0-E162-4C29-B6D8-C89F1668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4" name="Oval 48">
            <a:extLst>
              <a:ext uri="{FF2B5EF4-FFF2-40B4-BE49-F238E27FC236}">
                <a16:creationId xmlns:a16="http://schemas.microsoft.com/office/drawing/2014/main" xmlns="" id="{A3D53642-8B31-4321-BFA7-16B9FD16B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5" name="Oval 49">
            <a:extLst>
              <a:ext uri="{FF2B5EF4-FFF2-40B4-BE49-F238E27FC236}">
                <a16:creationId xmlns:a16="http://schemas.microsoft.com/office/drawing/2014/main" xmlns="" id="{D893C1E8-D569-4D39-BF29-533065DF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6" name="Oval 50">
            <a:extLst>
              <a:ext uri="{FF2B5EF4-FFF2-40B4-BE49-F238E27FC236}">
                <a16:creationId xmlns:a16="http://schemas.microsoft.com/office/drawing/2014/main" xmlns="" id="{E699FCBF-ACAE-4301-9FC8-65DE70C9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7" name="Oval 51">
            <a:extLst>
              <a:ext uri="{FF2B5EF4-FFF2-40B4-BE49-F238E27FC236}">
                <a16:creationId xmlns:a16="http://schemas.microsoft.com/office/drawing/2014/main" xmlns="" id="{F6C5A886-BBAE-48E3-A02E-5465E2756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8" name="Oval 52">
            <a:extLst>
              <a:ext uri="{FF2B5EF4-FFF2-40B4-BE49-F238E27FC236}">
                <a16:creationId xmlns:a16="http://schemas.microsoft.com/office/drawing/2014/main" xmlns="" id="{ECE6146B-807B-4CAC-BCAF-A5D16E556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29" name="Oval 53">
            <a:extLst>
              <a:ext uri="{FF2B5EF4-FFF2-40B4-BE49-F238E27FC236}">
                <a16:creationId xmlns:a16="http://schemas.microsoft.com/office/drawing/2014/main" xmlns="" id="{588A6E40-49F5-4FD1-BFDA-CACD3A45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30" name="Oval 54">
            <a:extLst>
              <a:ext uri="{FF2B5EF4-FFF2-40B4-BE49-F238E27FC236}">
                <a16:creationId xmlns:a16="http://schemas.microsoft.com/office/drawing/2014/main" xmlns="" id="{AE407BA2-CF43-41FC-B9F9-FE6CEB23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31" name="Oval 55">
            <a:extLst>
              <a:ext uri="{FF2B5EF4-FFF2-40B4-BE49-F238E27FC236}">
                <a16:creationId xmlns:a16="http://schemas.microsoft.com/office/drawing/2014/main" xmlns="" id="{85160D58-A4C2-4A70-9B22-D1F71445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32" name="Oval 56">
            <a:extLst>
              <a:ext uri="{FF2B5EF4-FFF2-40B4-BE49-F238E27FC236}">
                <a16:creationId xmlns:a16="http://schemas.microsoft.com/office/drawing/2014/main" xmlns="" id="{6BD3320B-2CD8-4B5D-835E-42AA2985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33" name="Oval 57">
            <a:extLst>
              <a:ext uri="{FF2B5EF4-FFF2-40B4-BE49-F238E27FC236}">
                <a16:creationId xmlns:a16="http://schemas.microsoft.com/office/drawing/2014/main" xmlns="" id="{3C05765C-92AE-48DC-B31A-6CA99F8C5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0634" name="Text Box 58">
            <a:extLst>
              <a:ext uri="{FF2B5EF4-FFF2-40B4-BE49-F238E27FC236}">
                <a16:creationId xmlns:a16="http://schemas.microsoft.com/office/drawing/2014/main" xmlns="" id="{F6238FE2-7AA4-420B-8E94-3F4BB892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02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3a    3b</a:t>
            </a:r>
            <a:r>
              <a:rPr lang="en-US" altLang="en-US" sz="1400">
                <a:latin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 5a  5b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8a  8b</a:t>
            </a:r>
            <a:r>
              <a:rPr lang="en-US" altLang="en-US" sz="1400">
                <a:latin typeface="Times New Roman" panose="02020603050405020304" pitchFamily="18" charset="0"/>
              </a:rPr>
              <a:t> 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6a   6b</a:t>
            </a:r>
            <a:r>
              <a:rPr lang="en-US" altLang="en-US" sz="1400">
                <a:latin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4a   4b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7a   7b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9a   9b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2a   2b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1a  1b</a:t>
            </a:r>
            <a:r>
              <a:rPr lang="en-US" altLang="en-US" sz="1400">
                <a:latin typeface="Times New Roman" panose="02020603050405020304" pitchFamily="18" charset="0"/>
              </a:rPr>
              <a:t>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10a  10b</a:t>
            </a:r>
            <a:r>
              <a:rPr lang="en-US" altLang="en-US" sz="1400">
                <a:latin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11a 11b</a:t>
            </a:r>
            <a:r>
              <a:rPr lang="en-US" altLang="en-US" sz="1400">
                <a:latin typeface="Times New Roman" panose="02020603050405020304" pitchFamily="18" charset="0"/>
              </a:rPr>
              <a:t> 23</a:t>
            </a:r>
          </a:p>
        </p:txBody>
      </p:sp>
      <p:sp>
        <p:nvSpPr>
          <p:cNvPr id="280635" name="Text Box 59">
            <a:extLst>
              <a:ext uri="{FF2B5EF4-FFF2-40B4-BE49-F238E27FC236}">
                <a16:creationId xmlns:a16="http://schemas.microsoft.com/office/drawing/2014/main" xmlns="" id="{D33D5905-F03C-4C50-BFE7-B5125120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5     6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10    9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15   16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12   11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7    8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14   13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17   18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3     4</a:t>
            </a:r>
            <a:r>
              <a:rPr lang="en-US" altLang="en-US" sz="1400">
                <a:latin typeface="Times New Roman" panose="02020603050405020304" pitchFamily="18" charset="0"/>
              </a:rPr>
              <a:t> 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1    2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19   20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22   21</a:t>
            </a:r>
            <a:r>
              <a:rPr lang="en-US" altLang="en-US" sz="1400">
                <a:latin typeface="Times New Roman" panose="02020603050405020304" pitchFamily="18" charset="0"/>
              </a:rPr>
              <a:t>   23</a:t>
            </a:r>
          </a:p>
        </p:txBody>
      </p:sp>
      <p:sp>
        <p:nvSpPr>
          <p:cNvPr id="280636" name="Text Box 60">
            <a:extLst>
              <a:ext uri="{FF2B5EF4-FFF2-40B4-BE49-F238E27FC236}">
                <a16:creationId xmlns:a16="http://schemas.microsoft.com/office/drawing/2014/main" xmlns="" id="{3A00743A-DD6A-4A51-9710-419E3395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678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+3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600">
                <a:solidFill>
                  <a:srgbClr val="3333FF"/>
                </a:solidFill>
                <a:latin typeface="Times New Roman" panose="02020603050405020304" pitchFamily="18" charset="0"/>
              </a:rPr>
              <a:t>-5 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+8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1600">
                <a:solidFill>
                  <a:srgbClr val="3333FF"/>
                </a:solidFill>
                <a:latin typeface="Times New Roman" panose="02020603050405020304" pitchFamily="18" charset="0"/>
              </a:rPr>
              <a:t>-6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+4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1600">
                <a:solidFill>
                  <a:srgbClr val="3333FF"/>
                </a:solidFill>
                <a:latin typeface="Times New Roman" panose="02020603050405020304" pitchFamily="18" charset="0"/>
              </a:rPr>
              <a:t>-7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+9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600">
                <a:solidFill>
                  <a:srgbClr val="3333FF"/>
                </a:solidFill>
                <a:latin typeface="Times New Roman" panose="02020603050405020304" pitchFamily="18" charset="0"/>
              </a:rPr>
              <a:t>+2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+1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1600">
                <a:solidFill>
                  <a:srgbClr val="3333FF"/>
                </a:solidFill>
                <a:latin typeface="Times New Roman" panose="02020603050405020304" pitchFamily="18" charset="0"/>
              </a:rPr>
              <a:t>+10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600">
                <a:solidFill>
                  <a:srgbClr val="008000"/>
                </a:solidFill>
                <a:latin typeface="Times New Roman" panose="02020603050405020304" pitchFamily="18" charset="0"/>
              </a:rPr>
              <a:t>-11</a:t>
            </a:r>
          </a:p>
        </p:txBody>
      </p:sp>
      <p:sp>
        <p:nvSpPr>
          <p:cNvPr id="280637" name="Line 61">
            <a:extLst>
              <a:ext uri="{FF2B5EF4-FFF2-40B4-BE49-F238E27FC236}">
                <a16:creationId xmlns:a16="http://schemas.microsoft.com/office/drawing/2014/main" xmlns="" id="{1AECE2F0-679E-4589-AA3B-2F6188E635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38" name="Line 62">
            <a:extLst>
              <a:ext uri="{FF2B5EF4-FFF2-40B4-BE49-F238E27FC236}">
                <a16:creationId xmlns:a16="http://schemas.microsoft.com/office/drawing/2014/main" xmlns="" id="{EC0B81C1-D207-421F-A575-0F1E290FB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39" name="Line 63">
            <a:extLst>
              <a:ext uri="{FF2B5EF4-FFF2-40B4-BE49-F238E27FC236}">
                <a16:creationId xmlns:a16="http://schemas.microsoft.com/office/drawing/2014/main" xmlns="" id="{2CE237B5-30A1-440D-8959-20B029D592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0" name="Line 64">
            <a:extLst>
              <a:ext uri="{FF2B5EF4-FFF2-40B4-BE49-F238E27FC236}">
                <a16:creationId xmlns:a16="http://schemas.microsoft.com/office/drawing/2014/main" xmlns="" id="{0877F496-7906-4B6D-8A0F-0D6B788AC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1" name="Line 65">
            <a:extLst>
              <a:ext uri="{FF2B5EF4-FFF2-40B4-BE49-F238E27FC236}">
                <a16:creationId xmlns:a16="http://schemas.microsoft.com/office/drawing/2014/main" xmlns="" id="{AAAB8E44-91C7-4BEB-8B29-62FBEE059B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2" name="Line 66">
            <a:extLst>
              <a:ext uri="{FF2B5EF4-FFF2-40B4-BE49-F238E27FC236}">
                <a16:creationId xmlns:a16="http://schemas.microsoft.com/office/drawing/2014/main" xmlns="" id="{E15B2A8A-611F-4663-8C31-6F3F4F144E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3" name="Line 67">
            <a:extLst>
              <a:ext uri="{FF2B5EF4-FFF2-40B4-BE49-F238E27FC236}">
                <a16:creationId xmlns:a16="http://schemas.microsoft.com/office/drawing/2014/main" xmlns="" id="{C29EC96D-3AE5-473F-8F15-D64B852437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4" name="Line 68">
            <a:extLst>
              <a:ext uri="{FF2B5EF4-FFF2-40B4-BE49-F238E27FC236}">
                <a16:creationId xmlns:a16="http://schemas.microsoft.com/office/drawing/2014/main" xmlns="" id="{F9FDD528-8F34-4229-A974-2A1D55958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5" name="Line 69">
            <a:extLst>
              <a:ext uri="{FF2B5EF4-FFF2-40B4-BE49-F238E27FC236}">
                <a16:creationId xmlns:a16="http://schemas.microsoft.com/office/drawing/2014/main" xmlns="" id="{9B39E1DD-69FC-44E6-BB1D-7811A5A323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6" name="Line 70">
            <a:extLst>
              <a:ext uri="{FF2B5EF4-FFF2-40B4-BE49-F238E27FC236}">
                <a16:creationId xmlns:a16="http://schemas.microsoft.com/office/drawing/2014/main" xmlns="" id="{38828680-0BE2-4B79-9120-C567E39E5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7" name="Line 71">
            <a:extLst>
              <a:ext uri="{FF2B5EF4-FFF2-40B4-BE49-F238E27FC236}">
                <a16:creationId xmlns:a16="http://schemas.microsoft.com/office/drawing/2014/main" xmlns="" id="{9F71C72D-4C7E-44E3-9992-C2168131A7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8" name="Line 72">
            <a:extLst>
              <a:ext uri="{FF2B5EF4-FFF2-40B4-BE49-F238E27FC236}">
                <a16:creationId xmlns:a16="http://schemas.microsoft.com/office/drawing/2014/main" xmlns="" id="{481091EF-F413-4240-8DFB-6F422A9007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49" name="Line 73">
            <a:extLst>
              <a:ext uri="{FF2B5EF4-FFF2-40B4-BE49-F238E27FC236}">
                <a16:creationId xmlns:a16="http://schemas.microsoft.com/office/drawing/2014/main" xmlns="" id="{351F938B-AB9B-4525-9D17-EB80B9B76A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0" name="Line 74">
            <a:extLst>
              <a:ext uri="{FF2B5EF4-FFF2-40B4-BE49-F238E27FC236}">
                <a16:creationId xmlns:a16="http://schemas.microsoft.com/office/drawing/2014/main" xmlns="" id="{A5C14286-EAF4-4FE3-B0CE-729E40E2B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1" name="Line 75">
            <a:extLst>
              <a:ext uri="{FF2B5EF4-FFF2-40B4-BE49-F238E27FC236}">
                <a16:creationId xmlns:a16="http://schemas.microsoft.com/office/drawing/2014/main" xmlns="" id="{A26EF3B6-32CB-4073-8CB7-56061D9CFD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2" name="Line 76">
            <a:extLst>
              <a:ext uri="{FF2B5EF4-FFF2-40B4-BE49-F238E27FC236}">
                <a16:creationId xmlns:a16="http://schemas.microsoft.com/office/drawing/2014/main" xmlns="" id="{C5F18267-9141-431F-9071-8BD9DB7988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3" name="Line 77">
            <a:extLst>
              <a:ext uri="{FF2B5EF4-FFF2-40B4-BE49-F238E27FC236}">
                <a16:creationId xmlns:a16="http://schemas.microsoft.com/office/drawing/2014/main" xmlns="" id="{D1A3CD25-2055-41CB-AE2A-3D634DD1E6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4" name="Line 78">
            <a:extLst>
              <a:ext uri="{FF2B5EF4-FFF2-40B4-BE49-F238E27FC236}">
                <a16:creationId xmlns:a16="http://schemas.microsoft.com/office/drawing/2014/main" xmlns="" id="{D2FD4B21-DBEE-4F3D-A21E-9A75943A61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5" name="Line 79">
            <a:extLst>
              <a:ext uri="{FF2B5EF4-FFF2-40B4-BE49-F238E27FC236}">
                <a16:creationId xmlns:a16="http://schemas.microsoft.com/office/drawing/2014/main" xmlns="" id="{E096C0CB-6CCB-4C14-BDF1-28AA2BE14F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6" name="Line 80">
            <a:extLst>
              <a:ext uri="{FF2B5EF4-FFF2-40B4-BE49-F238E27FC236}">
                <a16:creationId xmlns:a16="http://schemas.microsoft.com/office/drawing/2014/main" xmlns="" id="{46C962AC-D296-42AD-837C-6324108EB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7" name="Line 81">
            <a:extLst>
              <a:ext uri="{FF2B5EF4-FFF2-40B4-BE49-F238E27FC236}">
                <a16:creationId xmlns:a16="http://schemas.microsoft.com/office/drawing/2014/main" xmlns="" id="{B0FE7E01-C20A-410D-B988-0EB15BA869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8" name="Line 82">
            <a:extLst>
              <a:ext uri="{FF2B5EF4-FFF2-40B4-BE49-F238E27FC236}">
                <a16:creationId xmlns:a16="http://schemas.microsoft.com/office/drawing/2014/main" xmlns="" id="{F8016CDB-76AB-4844-AED2-97CC0982A4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59" name="Line 83">
            <a:extLst>
              <a:ext uri="{FF2B5EF4-FFF2-40B4-BE49-F238E27FC236}">
                <a16:creationId xmlns:a16="http://schemas.microsoft.com/office/drawing/2014/main" xmlns="" id="{B6412A56-5B56-48E3-8586-56813B0289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0" name="Line 84">
            <a:extLst>
              <a:ext uri="{FF2B5EF4-FFF2-40B4-BE49-F238E27FC236}">
                <a16:creationId xmlns:a16="http://schemas.microsoft.com/office/drawing/2014/main" xmlns="" id="{51E0D42A-3E79-4C44-B37C-27E31FF9D4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1" name="Line 85">
            <a:extLst>
              <a:ext uri="{FF2B5EF4-FFF2-40B4-BE49-F238E27FC236}">
                <a16:creationId xmlns:a16="http://schemas.microsoft.com/office/drawing/2014/main" xmlns="" id="{351F30A0-9EA7-41B3-870A-10DD4D1E2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2" name="Line 86">
            <a:extLst>
              <a:ext uri="{FF2B5EF4-FFF2-40B4-BE49-F238E27FC236}">
                <a16:creationId xmlns:a16="http://schemas.microsoft.com/office/drawing/2014/main" xmlns="" id="{1B4FDC48-B1B2-4688-A00E-E524AED25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3" name="Line 87">
            <a:extLst>
              <a:ext uri="{FF2B5EF4-FFF2-40B4-BE49-F238E27FC236}">
                <a16:creationId xmlns:a16="http://schemas.microsoft.com/office/drawing/2014/main" xmlns="" id="{CA44C580-7B6D-4A94-9A05-F7A7F014C5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4" name="Line 88">
            <a:extLst>
              <a:ext uri="{FF2B5EF4-FFF2-40B4-BE49-F238E27FC236}">
                <a16:creationId xmlns:a16="http://schemas.microsoft.com/office/drawing/2014/main" xmlns="" id="{A4968C41-3173-4316-A7D9-563C0167D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5" name="Line 89">
            <a:extLst>
              <a:ext uri="{FF2B5EF4-FFF2-40B4-BE49-F238E27FC236}">
                <a16:creationId xmlns:a16="http://schemas.microsoft.com/office/drawing/2014/main" xmlns="" id="{2602C911-607C-4387-851A-436674F2B5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6" name="Line 90">
            <a:extLst>
              <a:ext uri="{FF2B5EF4-FFF2-40B4-BE49-F238E27FC236}">
                <a16:creationId xmlns:a16="http://schemas.microsoft.com/office/drawing/2014/main" xmlns="" id="{91874F54-5E8D-4DFD-A232-C9B0FE3C8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7" name="Line 91">
            <a:extLst>
              <a:ext uri="{FF2B5EF4-FFF2-40B4-BE49-F238E27FC236}">
                <a16:creationId xmlns:a16="http://schemas.microsoft.com/office/drawing/2014/main" xmlns="" id="{186F2553-272D-44D6-8704-B2E3A049C8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8" name="Line 92">
            <a:extLst>
              <a:ext uri="{FF2B5EF4-FFF2-40B4-BE49-F238E27FC236}">
                <a16:creationId xmlns:a16="http://schemas.microsoft.com/office/drawing/2014/main" xmlns="" id="{C77BD74B-EFDA-4E0C-91A3-1CD913CF8D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69" name="Line 93">
            <a:extLst>
              <a:ext uri="{FF2B5EF4-FFF2-40B4-BE49-F238E27FC236}">
                <a16:creationId xmlns:a16="http://schemas.microsoft.com/office/drawing/2014/main" xmlns="" id="{F1709A66-2B93-4D13-904E-78842F84B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0" name="Line 94">
            <a:extLst>
              <a:ext uri="{FF2B5EF4-FFF2-40B4-BE49-F238E27FC236}">
                <a16:creationId xmlns:a16="http://schemas.microsoft.com/office/drawing/2014/main" xmlns="" id="{A2302E97-50B0-45CD-8FA9-ECE91ACC8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1" name="Line 95">
            <a:extLst>
              <a:ext uri="{FF2B5EF4-FFF2-40B4-BE49-F238E27FC236}">
                <a16:creationId xmlns:a16="http://schemas.microsoft.com/office/drawing/2014/main" xmlns="" id="{EB475993-D7E4-49EA-921E-93158FD3E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2" name="Line 96">
            <a:extLst>
              <a:ext uri="{FF2B5EF4-FFF2-40B4-BE49-F238E27FC236}">
                <a16:creationId xmlns:a16="http://schemas.microsoft.com/office/drawing/2014/main" xmlns="" id="{5224D1BB-8704-43BF-BB7A-F6FD2930B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3" name="Line 97">
            <a:extLst>
              <a:ext uri="{FF2B5EF4-FFF2-40B4-BE49-F238E27FC236}">
                <a16:creationId xmlns:a16="http://schemas.microsoft.com/office/drawing/2014/main" xmlns="" id="{FC526335-CC15-47DD-82BD-CFA93BCF3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4" name="Line 98">
            <a:extLst>
              <a:ext uri="{FF2B5EF4-FFF2-40B4-BE49-F238E27FC236}">
                <a16:creationId xmlns:a16="http://schemas.microsoft.com/office/drawing/2014/main" xmlns="" id="{048949D8-5802-4BA3-BC97-A6590C610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5" name="Line 99">
            <a:extLst>
              <a:ext uri="{FF2B5EF4-FFF2-40B4-BE49-F238E27FC236}">
                <a16:creationId xmlns:a16="http://schemas.microsoft.com/office/drawing/2014/main" xmlns="" id="{62172FF7-FA8C-48DC-9C72-0BC2B69945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6" name="Line 100">
            <a:extLst>
              <a:ext uri="{FF2B5EF4-FFF2-40B4-BE49-F238E27FC236}">
                <a16:creationId xmlns:a16="http://schemas.microsoft.com/office/drawing/2014/main" xmlns="" id="{FE3ED8AC-043F-4C98-ADC6-90A4BB113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7" name="Line 101">
            <a:extLst>
              <a:ext uri="{FF2B5EF4-FFF2-40B4-BE49-F238E27FC236}">
                <a16:creationId xmlns:a16="http://schemas.microsoft.com/office/drawing/2014/main" xmlns="" id="{7C424CD4-4C7C-4C1C-B237-C9C1552DE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8" name="Line 102">
            <a:extLst>
              <a:ext uri="{FF2B5EF4-FFF2-40B4-BE49-F238E27FC236}">
                <a16:creationId xmlns:a16="http://schemas.microsoft.com/office/drawing/2014/main" xmlns="" id="{09AE9048-64F0-47F1-9F56-4D1C6DC09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79" name="Line 103">
            <a:extLst>
              <a:ext uri="{FF2B5EF4-FFF2-40B4-BE49-F238E27FC236}">
                <a16:creationId xmlns:a16="http://schemas.microsoft.com/office/drawing/2014/main" xmlns="" id="{FCDE40EF-1ADA-43D6-9377-FB4490AD63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80" name="Line 104">
            <a:extLst>
              <a:ext uri="{FF2B5EF4-FFF2-40B4-BE49-F238E27FC236}">
                <a16:creationId xmlns:a16="http://schemas.microsoft.com/office/drawing/2014/main" xmlns="" id="{DF3E1BED-BEDE-4367-9EB5-615F3FEA3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nimBg="1"/>
      <p:bldP spid="280579" grpId="1" animBg="1"/>
      <p:bldP spid="280580" grpId="0" animBg="1"/>
      <p:bldP spid="280580" grpId="1" animBg="1"/>
      <p:bldP spid="280581" grpId="0"/>
      <p:bldP spid="280581" grpId="1"/>
      <p:bldP spid="280582" grpId="0" animBg="1"/>
      <p:bldP spid="280582" grpId="1" animBg="1"/>
      <p:bldP spid="280583" grpId="0" animBg="1"/>
      <p:bldP spid="280583" grpId="1" animBg="1"/>
      <p:bldP spid="280584" grpId="0" animBg="1"/>
      <p:bldP spid="280584" grpId="1" animBg="1"/>
      <p:bldP spid="280585" grpId="0" animBg="1"/>
      <p:bldP spid="280585" grpId="1" animBg="1"/>
      <p:bldP spid="280586" grpId="0" animBg="1"/>
      <p:bldP spid="280586" grpId="1" animBg="1"/>
      <p:bldP spid="280587" grpId="0" animBg="1"/>
      <p:bldP spid="280587" grpId="1" animBg="1"/>
      <p:bldP spid="280588" grpId="0" animBg="1"/>
      <p:bldP spid="280588" grpId="1" animBg="1"/>
      <p:bldP spid="280589" grpId="0" animBg="1"/>
      <p:bldP spid="280589" grpId="1" animBg="1"/>
      <p:bldP spid="280590" grpId="0" animBg="1"/>
      <p:bldP spid="280590" grpId="1" animBg="1"/>
      <p:bldP spid="280591" grpId="0" animBg="1"/>
      <p:bldP spid="280591" grpId="1" animBg="1"/>
      <p:bldP spid="280592" grpId="0" animBg="1"/>
      <p:bldP spid="280592" grpId="1" animBg="1"/>
      <p:bldP spid="280607" grpId="0"/>
      <p:bldP spid="280609" grpId="0"/>
      <p:bldP spid="280610" grpId="0" animBg="1"/>
      <p:bldP spid="280611" grpId="0" animBg="1"/>
      <p:bldP spid="280612" grpId="0" animBg="1"/>
      <p:bldP spid="280613" grpId="0" animBg="1"/>
      <p:bldP spid="280614" grpId="0" animBg="1"/>
      <p:bldP spid="280615" grpId="0" animBg="1"/>
      <p:bldP spid="280616" grpId="0" animBg="1"/>
      <p:bldP spid="280617" grpId="0" animBg="1"/>
      <p:bldP spid="280618" grpId="0" animBg="1"/>
      <p:bldP spid="280619" grpId="0" animBg="1"/>
      <p:bldP spid="280620" grpId="0" animBg="1"/>
      <p:bldP spid="280621" grpId="0" animBg="1"/>
      <p:bldP spid="280622" grpId="0" animBg="1"/>
      <p:bldP spid="280623" grpId="0" animBg="1"/>
      <p:bldP spid="280624" grpId="0" animBg="1"/>
      <p:bldP spid="280625" grpId="0" animBg="1"/>
      <p:bldP spid="280626" grpId="0" animBg="1"/>
      <p:bldP spid="280627" grpId="0" animBg="1"/>
      <p:bldP spid="280628" grpId="0" animBg="1"/>
      <p:bldP spid="280629" grpId="0" animBg="1"/>
      <p:bldP spid="280630" grpId="0" animBg="1"/>
      <p:bldP spid="280631" grpId="0" animBg="1"/>
      <p:bldP spid="280632" grpId="0" animBg="1"/>
      <p:bldP spid="280633" grpId="0" animBg="1"/>
      <p:bldP spid="280634" grpId="0"/>
      <p:bldP spid="280635" grpId="0"/>
      <p:bldP spid="28063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D46D3090-B839-432F-A231-8654E2DF9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From Signed to Unsigned Permutations (Continued)</a:t>
            </a:r>
          </a:p>
        </p:txBody>
      </p:sp>
      <p:sp>
        <p:nvSpPr>
          <p:cNvPr id="281603" name="Oval 3">
            <a:extLst>
              <a:ext uri="{FF2B5EF4-FFF2-40B4-BE49-F238E27FC236}">
                <a16:creationId xmlns:a16="http://schemas.microsoft.com/office/drawing/2014/main" xmlns="" id="{B6F3BDA8-BA7C-4D61-9FCB-22C46B713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4" name="Oval 4">
            <a:extLst>
              <a:ext uri="{FF2B5EF4-FFF2-40B4-BE49-F238E27FC236}">
                <a16:creationId xmlns:a16="http://schemas.microsoft.com/office/drawing/2014/main" xmlns="" id="{7661B9D3-23B0-4D12-BE87-4104D143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5" name="Oval 5">
            <a:extLst>
              <a:ext uri="{FF2B5EF4-FFF2-40B4-BE49-F238E27FC236}">
                <a16:creationId xmlns:a16="http://schemas.microsoft.com/office/drawing/2014/main" xmlns="" id="{5BEA1565-CD77-4013-A711-0D189682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6" name="Oval 6">
            <a:extLst>
              <a:ext uri="{FF2B5EF4-FFF2-40B4-BE49-F238E27FC236}">
                <a16:creationId xmlns:a16="http://schemas.microsoft.com/office/drawing/2014/main" xmlns="" id="{F6B22244-82C3-458B-849C-F0D739F7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7" name="Oval 7">
            <a:extLst>
              <a:ext uri="{FF2B5EF4-FFF2-40B4-BE49-F238E27FC236}">
                <a16:creationId xmlns:a16="http://schemas.microsoft.com/office/drawing/2014/main" xmlns="" id="{61D5591F-702D-4764-B229-8D6FEE6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8" name="Oval 8">
            <a:extLst>
              <a:ext uri="{FF2B5EF4-FFF2-40B4-BE49-F238E27FC236}">
                <a16:creationId xmlns:a16="http://schemas.microsoft.com/office/drawing/2014/main" xmlns="" id="{7B33E8F8-A4D1-47FC-83AC-839CD25F5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09" name="Oval 9">
            <a:extLst>
              <a:ext uri="{FF2B5EF4-FFF2-40B4-BE49-F238E27FC236}">
                <a16:creationId xmlns:a16="http://schemas.microsoft.com/office/drawing/2014/main" xmlns="" id="{0FFEF0B3-D273-4495-801B-3B7070D8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0" name="Oval 10">
            <a:extLst>
              <a:ext uri="{FF2B5EF4-FFF2-40B4-BE49-F238E27FC236}">
                <a16:creationId xmlns:a16="http://schemas.microsoft.com/office/drawing/2014/main" xmlns="" id="{4DF0A7EE-567B-4667-B4B4-D2196DF2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1" name="Oval 11">
            <a:extLst>
              <a:ext uri="{FF2B5EF4-FFF2-40B4-BE49-F238E27FC236}">
                <a16:creationId xmlns:a16="http://schemas.microsoft.com/office/drawing/2014/main" xmlns="" id="{A0B16D9F-86C0-4A90-94FB-EB1F6073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2" name="Oval 12">
            <a:extLst>
              <a:ext uri="{FF2B5EF4-FFF2-40B4-BE49-F238E27FC236}">
                <a16:creationId xmlns:a16="http://schemas.microsoft.com/office/drawing/2014/main" xmlns="" id="{A375A2E4-018B-4B81-948E-8CEEC6840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3" name="Oval 13">
            <a:extLst>
              <a:ext uri="{FF2B5EF4-FFF2-40B4-BE49-F238E27FC236}">
                <a16:creationId xmlns:a16="http://schemas.microsoft.com/office/drawing/2014/main" xmlns="" id="{A7EBB49E-AD66-4957-99A5-AB7BB906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4" name="Oval 14">
            <a:extLst>
              <a:ext uri="{FF2B5EF4-FFF2-40B4-BE49-F238E27FC236}">
                <a16:creationId xmlns:a16="http://schemas.microsoft.com/office/drawing/2014/main" xmlns="" id="{44F95F94-FC3C-40F1-91CF-58B9EBEB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5" name="Oval 15">
            <a:extLst>
              <a:ext uri="{FF2B5EF4-FFF2-40B4-BE49-F238E27FC236}">
                <a16:creationId xmlns:a16="http://schemas.microsoft.com/office/drawing/2014/main" xmlns="" id="{6F33A8AE-C5E2-4CE8-AA8C-9A4B4E90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6" name="Oval 16">
            <a:extLst>
              <a:ext uri="{FF2B5EF4-FFF2-40B4-BE49-F238E27FC236}">
                <a16:creationId xmlns:a16="http://schemas.microsoft.com/office/drawing/2014/main" xmlns="" id="{633AAFFA-114E-4285-899B-65740029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7" name="Oval 17">
            <a:extLst>
              <a:ext uri="{FF2B5EF4-FFF2-40B4-BE49-F238E27FC236}">
                <a16:creationId xmlns:a16="http://schemas.microsoft.com/office/drawing/2014/main" xmlns="" id="{4CFA9D1B-A065-4FAD-9FB2-5338794E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8" name="Oval 18">
            <a:extLst>
              <a:ext uri="{FF2B5EF4-FFF2-40B4-BE49-F238E27FC236}">
                <a16:creationId xmlns:a16="http://schemas.microsoft.com/office/drawing/2014/main" xmlns="" id="{61B42190-BB22-4E55-AAC3-06B6E689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19" name="Oval 19">
            <a:extLst>
              <a:ext uri="{FF2B5EF4-FFF2-40B4-BE49-F238E27FC236}">
                <a16:creationId xmlns:a16="http://schemas.microsoft.com/office/drawing/2014/main" xmlns="" id="{38F65A32-4C5C-4C90-B1FC-294235B5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0" name="Oval 20">
            <a:extLst>
              <a:ext uri="{FF2B5EF4-FFF2-40B4-BE49-F238E27FC236}">
                <a16:creationId xmlns:a16="http://schemas.microsoft.com/office/drawing/2014/main" xmlns="" id="{6B148792-7DE5-4D37-A87F-7443730B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1" name="Oval 21">
            <a:extLst>
              <a:ext uri="{FF2B5EF4-FFF2-40B4-BE49-F238E27FC236}">
                <a16:creationId xmlns:a16="http://schemas.microsoft.com/office/drawing/2014/main" xmlns="" id="{28A98778-0346-404F-82C9-EDA9ACA81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2" name="Oval 22">
            <a:extLst>
              <a:ext uri="{FF2B5EF4-FFF2-40B4-BE49-F238E27FC236}">
                <a16:creationId xmlns:a16="http://schemas.microsoft.com/office/drawing/2014/main" xmlns="" id="{E548C888-9159-4789-BB8F-E3C05041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3" name="Oval 23">
            <a:extLst>
              <a:ext uri="{FF2B5EF4-FFF2-40B4-BE49-F238E27FC236}">
                <a16:creationId xmlns:a16="http://schemas.microsoft.com/office/drawing/2014/main" xmlns="" id="{2BB61FA0-2EA2-483E-B432-72FDB03A4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4" name="Oval 24">
            <a:extLst>
              <a:ext uri="{FF2B5EF4-FFF2-40B4-BE49-F238E27FC236}">
                <a16:creationId xmlns:a16="http://schemas.microsoft.com/office/drawing/2014/main" xmlns="" id="{432FF6B9-8ADB-4C12-9EC5-1B055316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5" name="Oval 25">
            <a:extLst>
              <a:ext uri="{FF2B5EF4-FFF2-40B4-BE49-F238E27FC236}">
                <a16:creationId xmlns:a16="http://schemas.microsoft.com/office/drawing/2014/main" xmlns="" id="{27FB6352-7572-4EC5-9FF7-85BF9946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6" name="Oval 26">
            <a:extLst>
              <a:ext uri="{FF2B5EF4-FFF2-40B4-BE49-F238E27FC236}">
                <a16:creationId xmlns:a16="http://schemas.microsoft.com/office/drawing/2014/main" xmlns="" id="{BA8DD49B-8002-43E5-811A-5568348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1627" name="Text Box 27">
            <a:extLst>
              <a:ext uri="{FF2B5EF4-FFF2-40B4-BE49-F238E27FC236}">
                <a16:creationId xmlns:a16="http://schemas.microsoft.com/office/drawing/2014/main" xmlns="" id="{B08EFFA8-E8C9-4756-B07B-E3E3FD9F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5     6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10    9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15   16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12   11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7    8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14   13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17   18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3     4</a:t>
            </a:r>
            <a:r>
              <a:rPr lang="en-US" altLang="en-US" sz="1400">
                <a:latin typeface="Times New Roman" panose="02020603050405020304" pitchFamily="18" charset="0"/>
              </a:rPr>
              <a:t>  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1    2</a:t>
            </a:r>
            <a:r>
              <a:rPr lang="en-US" altLang="en-US" sz="1400">
                <a:latin typeface="Times New Roman" panose="02020603050405020304" pitchFamily="18" charset="0"/>
              </a:rPr>
              <a:t>    </a:t>
            </a:r>
            <a:r>
              <a:rPr lang="en-US" altLang="en-US" sz="1400">
                <a:solidFill>
                  <a:srgbClr val="3333FF"/>
                </a:solidFill>
                <a:latin typeface="Times New Roman" panose="02020603050405020304" pitchFamily="18" charset="0"/>
              </a:rPr>
              <a:t>19   20</a:t>
            </a:r>
            <a:r>
              <a:rPr lang="en-US" altLang="en-US" sz="1400">
                <a:latin typeface="Times New Roman" panose="02020603050405020304" pitchFamily="18" charset="0"/>
              </a:rPr>
              <a:t>   </a:t>
            </a:r>
            <a:r>
              <a:rPr lang="en-US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22   21</a:t>
            </a:r>
            <a:r>
              <a:rPr lang="en-US" altLang="en-US" sz="1400">
                <a:latin typeface="Times New Roman" panose="02020603050405020304" pitchFamily="18" charset="0"/>
              </a:rPr>
              <a:t>   23</a:t>
            </a:r>
          </a:p>
        </p:txBody>
      </p:sp>
      <p:sp>
        <p:nvSpPr>
          <p:cNvPr id="281628" name="Line 28">
            <a:extLst>
              <a:ext uri="{FF2B5EF4-FFF2-40B4-BE49-F238E27FC236}">
                <a16:creationId xmlns:a16="http://schemas.microsoft.com/office/drawing/2014/main" xmlns="" id="{2500E741-0FCB-4C21-B4C8-432D235E8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9" name="Line 29">
            <a:extLst>
              <a:ext uri="{FF2B5EF4-FFF2-40B4-BE49-F238E27FC236}">
                <a16:creationId xmlns:a16="http://schemas.microsoft.com/office/drawing/2014/main" xmlns="" id="{12F4480F-B605-4771-8CA9-7D1D86A8B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0" name="Line 30">
            <a:extLst>
              <a:ext uri="{FF2B5EF4-FFF2-40B4-BE49-F238E27FC236}">
                <a16:creationId xmlns:a16="http://schemas.microsoft.com/office/drawing/2014/main" xmlns="" id="{05312C4D-C47B-42B3-B104-3117C209F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1" name="Line 31">
            <a:extLst>
              <a:ext uri="{FF2B5EF4-FFF2-40B4-BE49-F238E27FC236}">
                <a16:creationId xmlns:a16="http://schemas.microsoft.com/office/drawing/2014/main" xmlns="" id="{8063FD81-0841-405E-A400-182969B02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2" name="Line 32">
            <a:extLst>
              <a:ext uri="{FF2B5EF4-FFF2-40B4-BE49-F238E27FC236}">
                <a16:creationId xmlns:a16="http://schemas.microsoft.com/office/drawing/2014/main" xmlns="" id="{03F56AF1-C102-4C62-AF57-2941BCF20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3" name="Line 33">
            <a:extLst>
              <a:ext uri="{FF2B5EF4-FFF2-40B4-BE49-F238E27FC236}">
                <a16:creationId xmlns:a16="http://schemas.microsoft.com/office/drawing/2014/main" xmlns="" id="{BBD8BDB7-791F-45F2-8990-11C11EB13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4" name="Line 34">
            <a:extLst>
              <a:ext uri="{FF2B5EF4-FFF2-40B4-BE49-F238E27FC236}">
                <a16:creationId xmlns:a16="http://schemas.microsoft.com/office/drawing/2014/main" xmlns="" id="{AA4A4766-38E9-4644-BB39-A109789E7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5" name="Line 35">
            <a:extLst>
              <a:ext uri="{FF2B5EF4-FFF2-40B4-BE49-F238E27FC236}">
                <a16:creationId xmlns:a16="http://schemas.microsoft.com/office/drawing/2014/main" xmlns="" id="{12714788-5480-4CD0-8CAF-AB4FCA1B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6" name="Line 36">
            <a:extLst>
              <a:ext uri="{FF2B5EF4-FFF2-40B4-BE49-F238E27FC236}">
                <a16:creationId xmlns:a16="http://schemas.microsoft.com/office/drawing/2014/main" xmlns="" id="{9BF4294C-8386-426D-9651-C86BA7F97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7" name="Line 37">
            <a:extLst>
              <a:ext uri="{FF2B5EF4-FFF2-40B4-BE49-F238E27FC236}">
                <a16:creationId xmlns:a16="http://schemas.microsoft.com/office/drawing/2014/main" xmlns="" id="{DFBB3068-24FE-4882-8DF8-92ABE1491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8" name="Line 38">
            <a:extLst>
              <a:ext uri="{FF2B5EF4-FFF2-40B4-BE49-F238E27FC236}">
                <a16:creationId xmlns:a16="http://schemas.microsoft.com/office/drawing/2014/main" xmlns="" id="{A3DE9D66-0163-4E10-B8A3-CE9B73757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9" name="Line 39">
            <a:extLst>
              <a:ext uri="{FF2B5EF4-FFF2-40B4-BE49-F238E27FC236}">
                <a16:creationId xmlns:a16="http://schemas.microsoft.com/office/drawing/2014/main" xmlns="" id="{C4CDDE95-ADB9-4DF3-9D7F-D92885B15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0" name="Freeform 40">
            <a:extLst>
              <a:ext uri="{FF2B5EF4-FFF2-40B4-BE49-F238E27FC236}">
                <a16:creationId xmlns:a16="http://schemas.microsoft.com/office/drawing/2014/main" xmlns="" id="{8A017693-677E-464C-A604-E42D51BB06C4}"/>
              </a:ext>
            </a:extLst>
          </p:cNvPr>
          <p:cNvSpPr>
            <a:spLocks/>
          </p:cNvSpPr>
          <p:nvPr/>
        </p:nvSpPr>
        <p:spPr bwMode="auto">
          <a:xfrm>
            <a:off x="1143000" y="35052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1" name="Freeform 41">
            <a:extLst>
              <a:ext uri="{FF2B5EF4-FFF2-40B4-BE49-F238E27FC236}">
                <a16:creationId xmlns:a16="http://schemas.microsoft.com/office/drawing/2014/main" xmlns="" id="{86CFF1E4-5D65-4167-B315-8138F2FEBD7F}"/>
              </a:ext>
            </a:extLst>
          </p:cNvPr>
          <p:cNvSpPr>
            <a:spLocks/>
          </p:cNvSpPr>
          <p:nvPr/>
        </p:nvSpPr>
        <p:spPr bwMode="auto">
          <a:xfrm>
            <a:off x="5715000" y="52578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2" name="Freeform 42">
            <a:extLst>
              <a:ext uri="{FF2B5EF4-FFF2-40B4-BE49-F238E27FC236}">
                <a16:creationId xmlns:a16="http://schemas.microsoft.com/office/drawing/2014/main" xmlns="" id="{B3813740-F2D3-43A7-95F2-9A14C3D33E2E}"/>
              </a:ext>
            </a:extLst>
          </p:cNvPr>
          <p:cNvSpPr>
            <a:spLocks/>
          </p:cNvSpPr>
          <p:nvPr/>
        </p:nvSpPr>
        <p:spPr bwMode="auto">
          <a:xfrm>
            <a:off x="1447800" y="38100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3" name="Freeform 43">
            <a:extLst>
              <a:ext uri="{FF2B5EF4-FFF2-40B4-BE49-F238E27FC236}">
                <a16:creationId xmlns:a16="http://schemas.microsoft.com/office/drawing/2014/main" xmlns="" id="{666087D4-B358-46B5-BEAA-F0036EFFAA84}"/>
              </a:ext>
            </a:extLst>
          </p:cNvPr>
          <p:cNvSpPr>
            <a:spLocks/>
          </p:cNvSpPr>
          <p:nvPr/>
        </p:nvSpPr>
        <p:spPr bwMode="auto">
          <a:xfrm>
            <a:off x="1752600" y="43434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4" name="Freeform 44">
            <a:extLst>
              <a:ext uri="{FF2B5EF4-FFF2-40B4-BE49-F238E27FC236}">
                <a16:creationId xmlns:a16="http://schemas.microsoft.com/office/drawing/2014/main" xmlns="" id="{A115DA7B-CF70-4937-B6C0-6C9D22020A17}"/>
              </a:ext>
            </a:extLst>
          </p:cNvPr>
          <p:cNvSpPr>
            <a:spLocks/>
          </p:cNvSpPr>
          <p:nvPr/>
        </p:nvSpPr>
        <p:spPr bwMode="auto">
          <a:xfrm>
            <a:off x="2362200" y="44958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5" name="Freeform 45">
            <a:extLst>
              <a:ext uri="{FF2B5EF4-FFF2-40B4-BE49-F238E27FC236}">
                <a16:creationId xmlns:a16="http://schemas.microsoft.com/office/drawing/2014/main" xmlns="" id="{C30B1C49-364F-4F66-9C8C-86E1C1D61A66}"/>
              </a:ext>
            </a:extLst>
          </p:cNvPr>
          <p:cNvSpPr>
            <a:spLocks/>
          </p:cNvSpPr>
          <p:nvPr/>
        </p:nvSpPr>
        <p:spPr bwMode="auto">
          <a:xfrm>
            <a:off x="2133600" y="47244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6" name="Freeform 46">
            <a:extLst>
              <a:ext uri="{FF2B5EF4-FFF2-40B4-BE49-F238E27FC236}">
                <a16:creationId xmlns:a16="http://schemas.microsoft.com/office/drawing/2014/main" xmlns="" id="{0F557F9C-ACFD-422D-96A1-22E3D5D6A94F}"/>
              </a:ext>
            </a:extLst>
          </p:cNvPr>
          <p:cNvSpPr>
            <a:spLocks/>
          </p:cNvSpPr>
          <p:nvPr/>
        </p:nvSpPr>
        <p:spPr bwMode="auto">
          <a:xfrm>
            <a:off x="3276600" y="48006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7" name="Freeform 47">
            <a:extLst>
              <a:ext uri="{FF2B5EF4-FFF2-40B4-BE49-F238E27FC236}">
                <a16:creationId xmlns:a16="http://schemas.microsoft.com/office/drawing/2014/main" xmlns="" id="{0A984311-59CE-467D-8723-09A2DA3CD91B}"/>
              </a:ext>
            </a:extLst>
          </p:cNvPr>
          <p:cNvSpPr>
            <a:spLocks/>
          </p:cNvSpPr>
          <p:nvPr/>
        </p:nvSpPr>
        <p:spPr bwMode="auto">
          <a:xfrm>
            <a:off x="2667000" y="48768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8" name="Freeform 48">
            <a:extLst>
              <a:ext uri="{FF2B5EF4-FFF2-40B4-BE49-F238E27FC236}">
                <a16:creationId xmlns:a16="http://schemas.microsoft.com/office/drawing/2014/main" xmlns="" id="{37DD969C-2D28-45E0-BFC7-1CDF017B3269}"/>
              </a:ext>
            </a:extLst>
          </p:cNvPr>
          <p:cNvSpPr>
            <a:spLocks/>
          </p:cNvSpPr>
          <p:nvPr/>
        </p:nvSpPr>
        <p:spPr bwMode="auto">
          <a:xfrm>
            <a:off x="2971800" y="44196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49" name="Freeform 49">
            <a:extLst>
              <a:ext uri="{FF2B5EF4-FFF2-40B4-BE49-F238E27FC236}">
                <a16:creationId xmlns:a16="http://schemas.microsoft.com/office/drawing/2014/main" xmlns="" id="{6F842369-F267-4FD5-BBC8-72B66A884FCC}"/>
              </a:ext>
            </a:extLst>
          </p:cNvPr>
          <p:cNvSpPr>
            <a:spLocks/>
          </p:cNvSpPr>
          <p:nvPr/>
        </p:nvSpPr>
        <p:spPr bwMode="auto">
          <a:xfrm>
            <a:off x="5410200" y="48768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0" name="Freeform 50">
            <a:extLst>
              <a:ext uri="{FF2B5EF4-FFF2-40B4-BE49-F238E27FC236}">
                <a16:creationId xmlns:a16="http://schemas.microsoft.com/office/drawing/2014/main" xmlns="" id="{AE23A018-4A3A-4C14-BACC-58CD3589D354}"/>
              </a:ext>
            </a:extLst>
          </p:cNvPr>
          <p:cNvSpPr>
            <a:spLocks/>
          </p:cNvSpPr>
          <p:nvPr/>
        </p:nvSpPr>
        <p:spPr bwMode="auto">
          <a:xfrm>
            <a:off x="7239000" y="53340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1" name="Freeform 51">
            <a:extLst>
              <a:ext uri="{FF2B5EF4-FFF2-40B4-BE49-F238E27FC236}">
                <a16:creationId xmlns:a16="http://schemas.microsoft.com/office/drawing/2014/main" xmlns="" id="{EC7CCF98-3229-456D-953C-2A3A4BF03AF6}"/>
              </a:ext>
            </a:extLst>
          </p:cNvPr>
          <p:cNvSpPr>
            <a:spLocks/>
          </p:cNvSpPr>
          <p:nvPr/>
        </p:nvSpPr>
        <p:spPr bwMode="auto">
          <a:xfrm>
            <a:off x="7543800" y="53340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2" name="Line 52">
            <a:extLst>
              <a:ext uri="{FF2B5EF4-FFF2-40B4-BE49-F238E27FC236}">
                <a16:creationId xmlns:a16="http://schemas.microsoft.com/office/drawing/2014/main" xmlns="" id="{28C64089-9F15-4063-A414-B8C7FD673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3" name="Line 53">
            <a:extLst>
              <a:ext uri="{FF2B5EF4-FFF2-40B4-BE49-F238E27FC236}">
                <a16:creationId xmlns:a16="http://schemas.microsoft.com/office/drawing/2014/main" xmlns="" id="{907FA154-3521-44DB-9B53-D184256F9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4" name="Line 54">
            <a:extLst>
              <a:ext uri="{FF2B5EF4-FFF2-40B4-BE49-F238E27FC236}">
                <a16:creationId xmlns:a16="http://schemas.microsoft.com/office/drawing/2014/main" xmlns="" id="{968A5B1E-897B-46D8-AE38-CE630E932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5" name="Line 55">
            <a:extLst>
              <a:ext uri="{FF2B5EF4-FFF2-40B4-BE49-F238E27FC236}">
                <a16:creationId xmlns:a16="http://schemas.microsoft.com/office/drawing/2014/main" xmlns="" id="{42FA6E39-85CE-4792-AC2A-B84686DB6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6" name="Line 56">
            <a:extLst>
              <a:ext uri="{FF2B5EF4-FFF2-40B4-BE49-F238E27FC236}">
                <a16:creationId xmlns:a16="http://schemas.microsoft.com/office/drawing/2014/main" xmlns="" id="{79B963C5-B703-409C-87AF-468DF68B4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7" name="Line 57">
            <a:extLst>
              <a:ext uri="{FF2B5EF4-FFF2-40B4-BE49-F238E27FC236}">
                <a16:creationId xmlns:a16="http://schemas.microsoft.com/office/drawing/2014/main" xmlns="" id="{9BCD13E9-6A25-4C05-904D-24CEC51C4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8" name="Line 58">
            <a:extLst>
              <a:ext uri="{FF2B5EF4-FFF2-40B4-BE49-F238E27FC236}">
                <a16:creationId xmlns:a16="http://schemas.microsoft.com/office/drawing/2014/main" xmlns="" id="{B8911851-0974-4672-96F8-0A9C9A71C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59" name="Line 59">
            <a:extLst>
              <a:ext uri="{FF2B5EF4-FFF2-40B4-BE49-F238E27FC236}">
                <a16:creationId xmlns:a16="http://schemas.microsoft.com/office/drawing/2014/main" xmlns="" id="{F04719F2-9FBF-4954-A958-447043BD6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0" name="Line 60">
            <a:extLst>
              <a:ext uri="{FF2B5EF4-FFF2-40B4-BE49-F238E27FC236}">
                <a16:creationId xmlns:a16="http://schemas.microsoft.com/office/drawing/2014/main" xmlns="" id="{F1132062-04F5-4896-8A13-756991CCF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1" name="Line 61">
            <a:extLst>
              <a:ext uri="{FF2B5EF4-FFF2-40B4-BE49-F238E27FC236}">
                <a16:creationId xmlns:a16="http://schemas.microsoft.com/office/drawing/2014/main" xmlns="" id="{9E1E96B4-D0C5-44DF-AAD5-CBC342CD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2" name="Line 62">
            <a:extLst>
              <a:ext uri="{FF2B5EF4-FFF2-40B4-BE49-F238E27FC236}">
                <a16:creationId xmlns:a16="http://schemas.microsoft.com/office/drawing/2014/main" xmlns="" id="{59BC5F23-7194-480D-974C-80B294690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3" name="Freeform 63">
            <a:extLst>
              <a:ext uri="{FF2B5EF4-FFF2-40B4-BE49-F238E27FC236}">
                <a16:creationId xmlns:a16="http://schemas.microsoft.com/office/drawing/2014/main" xmlns="" id="{A4065B3A-11EC-41AE-B1D9-807A9AD3711B}"/>
              </a:ext>
            </a:extLst>
          </p:cNvPr>
          <p:cNvSpPr>
            <a:spLocks/>
          </p:cNvSpPr>
          <p:nvPr/>
        </p:nvSpPr>
        <p:spPr bwMode="auto">
          <a:xfrm>
            <a:off x="14478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4" name="Freeform 64">
            <a:extLst>
              <a:ext uri="{FF2B5EF4-FFF2-40B4-BE49-F238E27FC236}">
                <a16:creationId xmlns:a16="http://schemas.microsoft.com/office/drawing/2014/main" xmlns="" id="{09FEF383-99D7-4AB7-BE18-1DD04824773C}"/>
              </a:ext>
            </a:extLst>
          </p:cNvPr>
          <p:cNvSpPr>
            <a:spLocks/>
          </p:cNvSpPr>
          <p:nvPr/>
        </p:nvSpPr>
        <p:spPr bwMode="auto">
          <a:xfrm>
            <a:off x="21336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5" name="Freeform 65">
            <a:extLst>
              <a:ext uri="{FF2B5EF4-FFF2-40B4-BE49-F238E27FC236}">
                <a16:creationId xmlns:a16="http://schemas.microsoft.com/office/drawing/2014/main" xmlns="" id="{03034959-504A-48D2-B57B-93CCE95CBF30}"/>
              </a:ext>
            </a:extLst>
          </p:cNvPr>
          <p:cNvSpPr>
            <a:spLocks/>
          </p:cNvSpPr>
          <p:nvPr/>
        </p:nvSpPr>
        <p:spPr bwMode="auto">
          <a:xfrm>
            <a:off x="26670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6" name="Freeform 66">
            <a:extLst>
              <a:ext uri="{FF2B5EF4-FFF2-40B4-BE49-F238E27FC236}">
                <a16:creationId xmlns:a16="http://schemas.microsoft.com/office/drawing/2014/main" xmlns="" id="{FA121388-90C8-4C71-B364-8F005438B1A1}"/>
              </a:ext>
            </a:extLst>
          </p:cNvPr>
          <p:cNvSpPr>
            <a:spLocks/>
          </p:cNvSpPr>
          <p:nvPr/>
        </p:nvSpPr>
        <p:spPr bwMode="auto">
          <a:xfrm>
            <a:off x="32766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7" name="Freeform 67">
            <a:extLst>
              <a:ext uri="{FF2B5EF4-FFF2-40B4-BE49-F238E27FC236}">
                <a16:creationId xmlns:a16="http://schemas.microsoft.com/office/drawing/2014/main" xmlns="" id="{6EAB3742-8B5F-4F30-87F9-6A9FF8A6D034}"/>
              </a:ext>
            </a:extLst>
          </p:cNvPr>
          <p:cNvSpPr>
            <a:spLocks/>
          </p:cNvSpPr>
          <p:nvPr/>
        </p:nvSpPr>
        <p:spPr bwMode="auto">
          <a:xfrm>
            <a:off x="39624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8" name="Freeform 68">
            <a:extLst>
              <a:ext uri="{FF2B5EF4-FFF2-40B4-BE49-F238E27FC236}">
                <a16:creationId xmlns:a16="http://schemas.microsoft.com/office/drawing/2014/main" xmlns="" id="{1458995B-21A8-4BF2-AFE4-E46BDF18C690}"/>
              </a:ext>
            </a:extLst>
          </p:cNvPr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9" name="Freeform 69">
            <a:extLst>
              <a:ext uri="{FF2B5EF4-FFF2-40B4-BE49-F238E27FC236}">
                <a16:creationId xmlns:a16="http://schemas.microsoft.com/office/drawing/2014/main" xmlns="" id="{4EC8F085-CCE2-4241-951E-5870727428EE}"/>
              </a:ext>
            </a:extLst>
          </p:cNvPr>
          <p:cNvSpPr>
            <a:spLocks/>
          </p:cNvSpPr>
          <p:nvPr/>
        </p:nvSpPr>
        <p:spPr bwMode="auto">
          <a:xfrm>
            <a:off x="51816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0" name="Freeform 70">
            <a:extLst>
              <a:ext uri="{FF2B5EF4-FFF2-40B4-BE49-F238E27FC236}">
                <a16:creationId xmlns:a16="http://schemas.microsoft.com/office/drawing/2014/main" xmlns="" id="{0CB408A8-DF39-46F3-8423-DC373763ECBD}"/>
              </a:ext>
            </a:extLst>
          </p:cNvPr>
          <p:cNvSpPr>
            <a:spLocks/>
          </p:cNvSpPr>
          <p:nvPr/>
        </p:nvSpPr>
        <p:spPr bwMode="auto">
          <a:xfrm>
            <a:off x="5715000" y="5410200"/>
            <a:ext cx="3810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1" name="Freeform 71">
            <a:extLst>
              <a:ext uri="{FF2B5EF4-FFF2-40B4-BE49-F238E27FC236}">
                <a16:creationId xmlns:a16="http://schemas.microsoft.com/office/drawing/2014/main" xmlns="" id="{6BBCD3DF-50AE-4AD3-96BF-BE2933C88D27}"/>
              </a:ext>
            </a:extLst>
          </p:cNvPr>
          <p:cNvSpPr>
            <a:spLocks/>
          </p:cNvSpPr>
          <p:nvPr/>
        </p:nvSpPr>
        <p:spPr bwMode="auto">
          <a:xfrm>
            <a:off x="63246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2" name="Freeform 72">
            <a:extLst>
              <a:ext uri="{FF2B5EF4-FFF2-40B4-BE49-F238E27FC236}">
                <a16:creationId xmlns:a16="http://schemas.microsoft.com/office/drawing/2014/main" xmlns="" id="{C567279D-FA88-4AC1-A968-3348E955F1A0}"/>
              </a:ext>
            </a:extLst>
          </p:cNvPr>
          <p:cNvSpPr>
            <a:spLocks/>
          </p:cNvSpPr>
          <p:nvPr/>
        </p:nvSpPr>
        <p:spPr bwMode="auto">
          <a:xfrm>
            <a:off x="69342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3" name="Freeform 73">
            <a:extLst>
              <a:ext uri="{FF2B5EF4-FFF2-40B4-BE49-F238E27FC236}">
                <a16:creationId xmlns:a16="http://schemas.microsoft.com/office/drawing/2014/main" xmlns="" id="{A228B090-970E-4588-83F5-501A159AC858}"/>
              </a:ext>
            </a:extLst>
          </p:cNvPr>
          <p:cNvSpPr>
            <a:spLocks/>
          </p:cNvSpPr>
          <p:nvPr/>
        </p:nvSpPr>
        <p:spPr bwMode="auto">
          <a:xfrm>
            <a:off x="75438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4" name="Text Box 74">
            <a:extLst>
              <a:ext uri="{FF2B5EF4-FFF2-40B4-BE49-F238E27FC236}">
                <a16:creationId xmlns:a16="http://schemas.microsoft.com/office/drawing/2014/main" xmlns="" id="{2AA04248-E910-4314-B73E-A2ED2274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Construct the breakpoint graph as usual</a:t>
            </a:r>
          </a:p>
        </p:txBody>
      </p:sp>
      <p:sp>
        <p:nvSpPr>
          <p:cNvPr id="281675" name="Text Box 75">
            <a:extLst>
              <a:ext uri="{FF2B5EF4-FFF2-40B4-BE49-F238E27FC236}">
                <a16:creationId xmlns:a16="http://schemas.microsoft.com/office/drawing/2014/main" xmlns="" id="{286ACA90-2BFD-47CA-BC78-6F604CF4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Notice the alternating cycles in the graph between every other vertex pair</a:t>
            </a:r>
          </a:p>
        </p:txBody>
      </p:sp>
      <p:sp>
        <p:nvSpPr>
          <p:cNvPr id="281676" name="Line 76">
            <a:extLst>
              <a:ext uri="{FF2B5EF4-FFF2-40B4-BE49-F238E27FC236}">
                <a16:creationId xmlns:a16="http://schemas.microsoft.com/office/drawing/2014/main" xmlns="" id="{D9BD1CC0-CB82-423F-A4A9-FF93D0D69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7" name="Line 77">
            <a:extLst>
              <a:ext uri="{FF2B5EF4-FFF2-40B4-BE49-F238E27FC236}">
                <a16:creationId xmlns:a16="http://schemas.microsoft.com/office/drawing/2014/main" xmlns="" id="{F910420C-01FC-4215-BB04-651F26913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63880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8" name="Line 78">
            <a:extLst>
              <a:ext uri="{FF2B5EF4-FFF2-40B4-BE49-F238E27FC236}">
                <a16:creationId xmlns:a16="http://schemas.microsoft.com/office/drawing/2014/main" xmlns="" id="{EAF1B7F3-96D3-4D8A-8AEE-B19296B9B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79" name="Line 79">
            <a:extLst>
              <a:ext uri="{FF2B5EF4-FFF2-40B4-BE49-F238E27FC236}">
                <a16:creationId xmlns:a16="http://schemas.microsoft.com/office/drawing/2014/main" xmlns="" id="{87C1B3BC-51DF-406E-9719-BBE98ECBF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0" name="Line 80">
            <a:extLst>
              <a:ext uri="{FF2B5EF4-FFF2-40B4-BE49-F238E27FC236}">
                <a16:creationId xmlns:a16="http://schemas.microsoft.com/office/drawing/2014/main" xmlns="" id="{50ABE619-5DC0-4D64-8A67-877C30C1A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63880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1" name="Line 81">
            <a:extLst>
              <a:ext uri="{FF2B5EF4-FFF2-40B4-BE49-F238E27FC236}">
                <a16:creationId xmlns:a16="http://schemas.microsoft.com/office/drawing/2014/main" xmlns="" id="{11A3475E-EA73-4DD4-8157-439657D0C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3880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2" name="Line 82">
            <a:extLst>
              <a:ext uri="{FF2B5EF4-FFF2-40B4-BE49-F238E27FC236}">
                <a16:creationId xmlns:a16="http://schemas.microsoft.com/office/drawing/2014/main" xmlns="" id="{485AFB23-F645-4FB6-8731-8EBAE58BC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38800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3" name="Line 83">
            <a:extLst>
              <a:ext uri="{FF2B5EF4-FFF2-40B4-BE49-F238E27FC236}">
                <a16:creationId xmlns:a16="http://schemas.microsoft.com/office/drawing/2014/main" xmlns="" id="{65958D61-EEEB-4FDF-9FFF-DB9190BA9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6388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4" name="Line 84">
            <a:extLst>
              <a:ext uri="{FF2B5EF4-FFF2-40B4-BE49-F238E27FC236}">
                <a16:creationId xmlns:a16="http://schemas.microsoft.com/office/drawing/2014/main" xmlns="" id="{96E4B7F3-16A1-41D4-9D98-5B75E4191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5" name="Line 85">
            <a:extLst>
              <a:ext uri="{FF2B5EF4-FFF2-40B4-BE49-F238E27FC236}">
                <a16:creationId xmlns:a16="http://schemas.microsoft.com/office/drawing/2014/main" xmlns="" id="{BB0D8D22-57C9-4D03-8177-287B36141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6" name="Line 86">
            <a:extLst>
              <a:ext uri="{FF2B5EF4-FFF2-40B4-BE49-F238E27FC236}">
                <a16:creationId xmlns:a16="http://schemas.microsoft.com/office/drawing/2014/main" xmlns="" id="{768A26A2-E558-4554-9569-5CEC3417B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638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7" name="Freeform 87">
            <a:extLst>
              <a:ext uri="{FF2B5EF4-FFF2-40B4-BE49-F238E27FC236}">
                <a16:creationId xmlns:a16="http://schemas.microsoft.com/office/drawing/2014/main" xmlns="" id="{7B05BC60-4CA9-46E3-8964-28DEFDAB712F}"/>
              </a:ext>
            </a:extLst>
          </p:cNvPr>
          <p:cNvSpPr>
            <a:spLocks/>
          </p:cNvSpPr>
          <p:nvPr/>
        </p:nvSpPr>
        <p:spPr bwMode="auto">
          <a:xfrm>
            <a:off x="14478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8" name="Freeform 88">
            <a:extLst>
              <a:ext uri="{FF2B5EF4-FFF2-40B4-BE49-F238E27FC236}">
                <a16:creationId xmlns:a16="http://schemas.microsoft.com/office/drawing/2014/main" xmlns="" id="{90B61AB3-DAEC-45F0-ADC1-5EE69C58F082}"/>
              </a:ext>
            </a:extLst>
          </p:cNvPr>
          <p:cNvSpPr>
            <a:spLocks/>
          </p:cNvSpPr>
          <p:nvPr/>
        </p:nvSpPr>
        <p:spPr bwMode="auto">
          <a:xfrm>
            <a:off x="21336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89" name="Freeform 89">
            <a:extLst>
              <a:ext uri="{FF2B5EF4-FFF2-40B4-BE49-F238E27FC236}">
                <a16:creationId xmlns:a16="http://schemas.microsoft.com/office/drawing/2014/main" xmlns="" id="{FA15C010-7C5A-452D-A028-822B6A61A8B7}"/>
              </a:ext>
            </a:extLst>
          </p:cNvPr>
          <p:cNvSpPr>
            <a:spLocks/>
          </p:cNvSpPr>
          <p:nvPr/>
        </p:nvSpPr>
        <p:spPr bwMode="auto">
          <a:xfrm>
            <a:off x="26670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0" name="Freeform 90">
            <a:extLst>
              <a:ext uri="{FF2B5EF4-FFF2-40B4-BE49-F238E27FC236}">
                <a16:creationId xmlns:a16="http://schemas.microsoft.com/office/drawing/2014/main" xmlns="" id="{DB230920-C425-4C7B-8C41-65F39BDEE3F0}"/>
              </a:ext>
            </a:extLst>
          </p:cNvPr>
          <p:cNvSpPr>
            <a:spLocks/>
          </p:cNvSpPr>
          <p:nvPr/>
        </p:nvSpPr>
        <p:spPr bwMode="auto">
          <a:xfrm>
            <a:off x="32766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1" name="Freeform 91">
            <a:extLst>
              <a:ext uri="{FF2B5EF4-FFF2-40B4-BE49-F238E27FC236}">
                <a16:creationId xmlns:a16="http://schemas.microsoft.com/office/drawing/2014/main" xmlns="" id="{A706368E-E878-438B-9AAA-80B86FFF7926}"/>
              </a:ext>
            </a:extLst>
          </p:cNvPr>
          <p:cNvSpPr>
            <a:spLocks/>
          </p:cNvSpPr>
          <p:nvPr/>
        </p:nvSpPr>
        <p:spPr bwMode="auto">
          <a:xfrm>
            <a:off x="39624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2" name="Freeform 92">
            <a:extLst>
              <a:ext uri="{FF2B5EF4-FFF2-40B4-BE49-F238E27FC236}">
                <a16:creationId xmlns:a16="http://schemas.microsoft.com/office/drawing/2014/main" xmlns="" id="{202CCE93-BFD3-497F-BE8E-44AFFE63AA6A}"/>
              </a:ext>
            </a:extLst>
          </p:cNvPr>
          <p:cNvSpPr>
            <a:spLocks/>
          </p:cNvSpPr>
          <p:nvPr/>
        </p:nvSpPr>
        <p:spPr bwMode="auto">
          <a:xfrm>
            <a:off x="45720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3" name="Freeform 93">
            <a:extLst>
              <a:ext uri="{FF2B5EF4-FFF2-40B4-BE49-F238E27FC236}">
                <a16:creationId xmlns:a16="http://schemas.microsoft.com/office/drawing/2014/main" xmlns="" id="{AF4743C7-B7B4-48CD-B02B-EA70D6B434C8}"/>
              </a:ext>
            </a:extLst>
          </p:cNvPr>
          <p:cNvSpPr>
            <a:spLocks/>
          </p:cNvSpPr>
          <p:nvPr/>
        </p:nvSpPr>
        <p:spPr bwMode="auto">
          <a:xfrm>
            <a:off x="5181600" y="5410200"/>
            <a:ext cx="2286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4" name="Freeform 94">
            <a:extLst>
              <a:ext uri="{FF2B5EF4-FFF2-40B4-BE49-F238E27FC236}">
                <a16:creationId xmlns:a16="http://schemas.microsoft.com/office/drawing/2014/main" xmlns="" id="{2079F283-05D1-4451-9011-0AF1A437CEAE}"/>
              </a:ext>
            </a:extLst>
          </p:cNvPr>
          <p:cNvSpPr>
            <a:spLocks/>
          </p:cNvSpPr>
          <p:nvPr/>
        </p:nvSpPr>
        <p:spPr bwMode="auto">
          <a:xfrm>
            <a:off x="5715000" y="5410200"/>
            <a:ext cx="3810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5" name="Freeform 95">
            <a:extLst>
              <a:ext uri="{FF2B5EF4-FFF2-40B4-BE49-F238E27FC236}">
                <a16:creationId xmlns:a16="http://schemas.microsoft.com/office/drawing/2014/main" xmlns="" id="{21116CAD-0C34-4E71-9EAC-9F49FF8ECA03}"/>
              </a:ext>
            </a:extLst>
          </p:cNvPr>
          <p:cNvSpPr>
            <a:spLocks/>
          </p:cNvSpPr>
          <p:nvPr/>
        </p:nvSpPr>
        <p:spPr bwMode="auto">
          <a:xfrm>
            <a:off x="63246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6" name="Freeform 96">
            <a:extLst>
              <a:ext uri="{FF2B5EF4-FFF2-40B4-BE49-F238E27FC236}">
                <a16:creationId xmlns:a16="http://schemas.microsoft.com/office/drawing/2014/main" xmlns="" id="{418C8F4D-BF8C-4C5B-8082-91161FFBF6D8}"/>
              </a:ext>
            </a:extLst>
          </p:cNvPr>
          <p:cNvSpPr>
            <a:spLocks/>
          </p:cNvSpPr>
          <p:nvPr/>
        </p:nvSpPr>
        <p:spPr bwMode="auto">
          <a:xfrm>
            <a:off x="69342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7" name="Freeform 97">
            <a:extLst>
              <a:ext uri="{FF2B5EF4-FFF2-40B4-BE49-F238E27FC236}">
                <a16:creationId xmlns:a16="http://schemas.microsoft.com/office/drawing/2014/main" xmlns="" id="{ED1592E2-193C-4B78-9276-24D37722C275}"/>
              </a:ext>
            </a:extLst>
          </p:cNvPr>
          <p:cNvSpPr>
            <a:spLocks/>
          </p:cNvSpPr>
          <p:nvPr/>
        </p:nvSpPr>
        <p:spPr bwMode="auto">
          <a:xfrm>
            <a:off x="7543800" y="5410200"/>
            <a:ext cx="304800" cy="228600"/>
          </a:xfrm>
          <a:custGeom>
            <a:avLst/>
            <a:gdLst>
              <a:gd name="T0" fmla="*/ 0 w 192"/>
              <a:gd name="T1" fmla="*/ 2147483646 h 144"/>
              <a:gd name="T2" fmla="*/ 2147483646 w 192"/>
              <a:gd name="T3" fmla="*/ 0 h 144"/>
              <a:gd name="T4" fmla="*/ 2147483646 w 192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72"/>
                  <a:pt x="192" y="1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8" name="Text Box 98">
            <a:extLst>
              <a:ext uri="{FF2B5EF4-FFF2-40B4-BE49-F238E27FC236}">
                <a16:creationId xmlns:a16="http://schemas.microsoft.com/office/drawing/2014/main" xmlns="" id="{69E01673-7CC4-478D-948B-17BD7C1ED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Since these cycles came from the same signed vertex, we will not be performing any reversal within each cycle. Therefore, these cycles can be removed from the graph (</a:t>
            </a:r>
            <a:r>
              <a:rPr lang="en-US" altLang="en-US" sz="2000">
                <a:solidFill>
                  <a:srgbClr val="0066FF"/>
                </a:solidFill>
                <a:latin typeface="Times New Roman" panose="02020603050405020304" pitchFamily="18" charset="0"/>
              </a:rPr>
              <a:t>so the pairs will not be broken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6126BE-3E4F-40E3-9E83-A7D036BE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729038"/>
            <a:ext cx="26082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graph is simply a collection of disjoint cycles!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nimBg="1"/>
      <p:bldP spid="281604" grpId="0" animBg="1"/>
      <p:bldP spid="281605" grpId="0" animBg="1"/>
      <p:bldP spid="281606" grpId="0" animBg="1"/>
      <p:bldP spid="281607" grpId="0" animBg="1"/>
      <p:bldP spid="281608" grpId="0" animBg="1"/>
      <p:bldP spid="281609" grpId="0" animBg="1"/>
      <p:bldP spid="281610" grpId="0" animBg="1"/>
      <p:bldP spid="281611" grpId="0" animBg="1"/>
      <p:bldP spid="281612" grpId="0" animBg="1"/>
      <p:bldP spid="281613" grpId="0" animBg="1"/>
      <p:bldP spid="281614" grpId="0" animBg="1"/>
      <p:bldP spid="281615" grpId="0" animBg="1"/>
      <p:bldP spid="281616" grpId="0" animBg="1"/>
      <p:bldP spid="281617" grpId="0" animBg="1"/>
      <p:bldP spid="281618" grpId="0" animBg="1"/>
      <p:bldP spid="281619" grpId="0" animBg="1"/>
      <p:bldP spid="281620" grpId="0" animBg="1"/>
      <p:bldP spid="281621" grpId="0" animBg="1"/>
      <p:bldP spid="281622" grpId="0" animBg="1"/>
      <p:bldP spid="281623" grpId="0" animBg="1"/>
      <p:bldP spid="281624" grpId="0" animBg="1"/>
      <p:bldP spid="281625" grpId="0" animBg="1"/>
      <p:bldP spid="281626" grpId="0" animBg="1"/>
      <p:bldP spid="281627" grpId="0"/>
      <p:bldP spid="281674" grpId="0"/>
      <p:bldP spid="281675" grpId="0"/>
      <p:bldP spid="281698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D53CA941-E01C-47F1-B2C6-2709F07CA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Interleaving Edges</a:t>
            </a:r>
          </a:p>
        </p:txBody>
      </p:sp>
      <p:sp>
        <p:nvSpPr>
          <p:cNvPr id="282627" name="Oval 3">
            <a:extLst>
              <a:ext uri="{FF2B5EF4-FFF2-40B4-BE49-F238E27FC236}">
                <a16:creationId xmlns:a16="http://schemas.microsoft.com/office/drawing/2014/main" xmlns="" id="{D8D43B92-A025-457C-B448-1C8875B1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28" name="Oval 4">
            <a:extLst>
              <a:ext uri="{FF2B5EF4-FFF2-40B4-BE49-F238E27FC236}">
                <a16:creationId xmlns:a16="http://schemas.microsoft.com/office/drawing/2014/main" xmlns="" id="{16CFD577-1574-4768-A494-2A9EDB38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29" name="Oval 5">
            <a:extLst>
              <a:ext uri="{FF2B5EF4-FFF2-40B4-BE49-F238E27FC236}">
                <a16:creationId xmlns:a16="http://schemas.microsoft.com/office/drawing/2014/main" xmlns="" id="{CFB30F04-B95D-415F-8621-D3614B42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0" name="Oval 6">
            <a:extLst>
              <a:ext uri="{FF2B5EF4-FFF2-40B4-BE49-F238E27FC236}">
                <a16:creationId xmlns:a16="http://schemas.microsoft.com/office/drawing/2014/main" xmlns="" id="{43E4E205-78C7-4178-BE47-46383818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1" name="Oval 7">
            <a:extLst>
              <a:ext uri="{FF2B5EF4-FFF2-40B4-BE49-F238E27FC236}">
                <a16:creationId xmlns:a16="http://schemas.microsoft.com/office/drawing/2014/main" xmlns="" id="{58435800-959C-4458-9415-26BAB570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2" name="Oval 8">
            <a:extLst>
              <a:ext uri="{FF2B5EF4-FFF2-40B4-BE49-F238E27FC236}">
                <a16:creationId xmlns:a16="http://schemas.microsoft.com/office/drawing/2014/main" xmlns="" id="{E47155AE-EAB3-46AA-BE86-C846ECE6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3" name="Oval 9">
            <a:extLst>
              <a:ext uri="{FF2B5EF4-FFF2-40B4-BE49-F238E27FC236}">
                <a16:creationId xmlns:a16="http://schemas.microsoft.com/office/drawing/2014/main" xmlns="" id="{CE844D7C-1A05-4BF2-9816-1D43BAA1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4" name="Oval 10">
            <a:extLst>
              <a:ext uri="{FF2B5EF4-FFF2-40B4-BE49-F238E27FC236}">
                <a16:creationId xmlns:a16="http://schemas.microsoft.com/office/drawing/2014/main" xmlns="" id="{50727A77-173F-46D1-8AA3-2B1AEA83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5" name="Oval 11">
            <a:extLst>
              <a:ext uri="{FF2B5EF4-FFF2-40B4-BE49-F238E27FC236}">
                <a16:creationId xmlns:a16="http://schemas.microsoft.com/office/drawing/2014/main" xmlns="" id="{36F9760E-2F1B-477A-8E93-7E38C3E0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6" name="Oval 12">
            <a:extLst>
              <a:ext uri="{FF2B5EF4-FFF2-40B4-BE49-F238E27FC236}">
                <a16:creationId xmlns:a16="http://schemas.microsoft.com/office/drawing/2014/main" xmlns="" id="{CF1BD988-FB19-47D9-9965-6EB62DD6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7" name="Oval 13">
            <a:extLst>
              <a:ext uri="{FF2B5EF4-FFF2-40B4-BE49-F238E27FC236}">
                <a16:creationId xmlns:a16="http://schemas.microsoft.com/office/drawing/2014/main" xmlns="" id="{B2A01A3E-6E2D-4A67-A57B-1B455464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8" name="Oval 14">
            <a:extLst>
              <a:ext uri="{FF2B5EF4-FFF2-40B4-BE49-F238E27FC236}">
                <a16:creationId xmlns:a16="http://schemas.microsoft.com/office/drawing/2014/main" xmlns="" id="{FCBE9F2F-6247-4926-95EF-2AED9B2E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39" name="Oval 15">
            <a:extLst>
              <a:ext uri="{FF2B5EF4-FFF2-40B4-BE49-F238E27FC236}">
                <a16:creationId xmlns:a16="http://schemas.microsoft.com/office/drawing/2014/main" xmlns="" id="{B17E4A02-A901-4A8B-B8D2-2B1539E0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0" name="Oval 16">
            <a:extLst>
              <a:ext uri="{FF2B5EF4-FFF2-40B4-BE49-F238E27FC236}">
                <a16:creationId xmlns:a16="http://schemas.microsoft.com/office/drawing/2014/main" xmlns="" id="{5C09DAAA-7762-4E3B-8765-EAB3E9E0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1" name="Oval 17">
            <a:extLst>
              <a:ext uri="{FF2B5EF4-FFF2-40B4-BE49-F238E27FC236}">
                <a16:creationId xmlns:a16="http://schemas.microsoft.com/office/drawing/2014/main" xmlns="" id="{E8DEA59B-9CFC-4202-B0DE-FC117CB9B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2" name="Oval 18">
            <a:extLst>
              <a:ext uri="{FF2B5EF4-FFF2-40B4-BE49-F238E27FC236}">
                <a16:creationId xmlns:a16="http://schemas.microsoft.com/office/drawing/2014/main" xmlns="" id="{8B6CDDA7-0FD3-4B67-9DBF-6A64A1B8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3" name="Oval 19">
            <a:extLst>
              <a:ext uri="{FF2B5EF4-FFF2-40B4-BE49-F238E27FC236}">
                <a16:creationId xmlns:a16="http://schemas.microsoft.com/office/drawing/2014/main" xmlns="" id="{CBDC8858-1BC2-4CC9-A219-3046BE77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4" name="Oval 20">
            <a:extLst>
              <a:ext uri="{FF2B5EF4-FFF2-40B4-BE49-F238E27FC236}">
                <a16:creationId xmlns:a16="http://schemas.microsoft.com/office/drawing/2014/main" xmlns="" id="{83E8F74D-72C0-48CE-A789-3B23E8767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5" name="Oval 21">
            <a:extLst>
              <a:ext uri="{FF2B5EF4-FFF2-40B4-BE49-F238E27FC236}">
                <a16:creationId xmlns:a16="http://schemas.microsoft.com/office/drawing/2014/main" xmlns="" id="{2B527CCD-CFA9-4B50-861A-B0AD3B730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6" name="Oval 22">
            <a:extLst>
              <a:ext uri="{FF2B5EF4-FFF2-40B4-BE49-F238E27FC236}">
                <a16:creationId xmlns:a16="http://schemas.microsoft.com/office/drawing/2014/main" xmlns="" id="{86F67F01-DB16-4C90-B514-62418FCC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7" name="Oval 23">
            <a:extLst>
              <a:ext uri="{FF2B5EF4-FFF2-40B4-BE49-F238E27FC236}">
                <a16:creationId xmlns:a16="http://schemas.microsoft.com/office/drawing/2014/main" xmlns="" id="{9C82D9AA-DB0F-4C19-B7BD-72A3823F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8" name="Oval 24">
            <a:extLst>
              <a:ext uri="{FF2B5EF4-FFF2-40B4-BE49-F238E27FC236}">
                <a16:creationId xmlns:a16="http://schemas.microsoft.com/office/drawing/2014/main" xmlns="" id="{D27E81F7-EE1C-45C1-8A33-20C854EFC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49" name="Oval 25">
            <a:extLst>
              <a:ext uri="{FF2B5EF4-FFF2-40B4-BE49-F238E27FC236}">
                <a16:creationId xmlns:a16="http://schemas.microsoft.com/office/drawing/2014/main" xmlns="" id="{ACA2E682-F53D-438E-9837-E62D1B812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50" name="Oval 26">
            <a:extLst>
              <a:ext uri="{FF2B5EF4-FFF2-40B4-BE49-F238E27FC236}">
                <a16:creationId xmlns:a16="http://schemas.microsoft.com/office/drawing/2014/main" xmlns="" id="{9A22122D-62E4-4855-B23F-0958C99B8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xmlns="" id="{D6E9A5E7-9BB7-4131-B31D-488EDBA3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0     5     6   10    9    15   16   12   11    7    8    14   13   17   18    3     4     1    2    19   20   22   21   23</a:t>
            </a:r>
          </a:p>
        </p:txBody>
      </p:sp>
      <p:sp>
        <p:nvSpPr>
          <p:cNvPr id="282652" name="Line 28">
            <a:extLst>
              <a:ext uri="{FF2B5EF4-FFF2-40B4-BE49-F238E27FC236}">
                <a16:creationId xmlns:a16="http://schemas.microsoft.com/office/drawing/2014/main" xmlns="" id="{EBF5E393-7060-4CB2-8AE3-A51C224AC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3" name="Line 29">
            <a:extLst>
              <a:ext uri="{FF2B5EF4-FFF2-40B4-BE49-F238E27FC236}">
                <a16:creationId xmlns:a16="http://schemas.microsoft.com/office/drawing/2014/main" xmlns="" id="{1FD689E0-D753-488D-AAB1-A815AC61D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4" name="Line 30">
            <a:extLst>
              <a:ext uri="{FF2B5EF4-FFF2-40B4-BE49-F238E27FC236}">
                <a16:creationId xmlns:a16="http://schemas.microsoft.com/office/drawing/2014/main" xmlns="" id="{F0F0D4FC-E8C5-4A25-979A-4DF75AB24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5" name="Line 31">
            <a:extLst>
              <a:ext uri="{FF2B5EF4-FFF2-40B4-BE49-F238E27FC236}">
                <a16:creationId xmlns:a16="http://schemas.microsoft.com/office/drawing/2014/main" xmlns="" id="{A02A656D-3A61-4E15-9688-9CC93F8F9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6" name="Line 32">
            <a:extLst>
              <a:ext uri="{FF2B5EF4-FFF2-40B4-BE49-F238E27FC236}">
                <a16:creationId xmlns:a16="http://schemas.microsoft.com/office/drawing/2014/main" xmlns="" id="{3E4970B1-9ED4-48A0-8F67-B450A32E7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7" name="Line 33">
            <a:extLst>
              <a:ext uri="{FF2B5EF4-FFF2-40B4-BE49-F238E27FC236}">
                <a16:creationId xmlns:a16="http://schemas.microsoft.com/office/drawing/2014/main" xmlns="" id="{451C72E8-AD5E-4080-B2B1-5AE53EFB9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8" name="Line 34">
            <a:extLst>
              <a:ext uri="{FF2B5EF4-FFF2-40B4-BE49-F238E27FC236}">
                <a16:creationId xmlns:a16="http://schemas.microsoft.com/office/drawing/2014/main" xmlns="" id="{9AC48633-F7FA-41ED-B530-50C2532BC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59" name="Line 35">
            <a:extLst>
              <a:ext uri="{FF2B5EF4-FFF2-40B4-BE49-F238E27FC236}">
                <a16:creationId xmlns:a16="http://schemas.microsoft.com/office/drawing/2014/main" xmlns="" id="{B5AF9073-4D04-4914-ADBF-12971C2D7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0" name="Line 36">
            <a:extLst>
              <a:ext uri="{FF2B5EF4-FFF2-40B4-BE49-F238E27FC236}">
                <a16:creationId xmlns:a16="http://schemas.microsoft.com/office/drawing/2014/main" xmlns="" id="{1B1F3383-FB43-4D2C-87EF-027782979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1" name="Line 37">
            <a:extLst>
              <a:ext uri="{FF2B5EF4-FFF2-40B4-BE49-F238E27FC236}">
                <a16:creationId xmlns:a16="http://schemas.microsoft.com/office/drawing/2014/main" xmlns="" id="{CEFF76AD-C33E-4E5D-9D9C-D3478319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2" name="Line 38">
            <a:extLst>
              <a:ext uri="{FF2B5EF4-FFF2-40B4-BE49-F238E27FC236}">
                <a16:creationId xmlns:a16="http://schemas.microsoft.com/office/drawing/2014/main" xmlns="" id="{11FCB2BA-DA30-48D6-8784-DDF962BB2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3" name="Line 39">
            <a:extLst>
              <a:ext uri="{FF2B5EF4-FFF2-40B4-BE49-F238E27FC236}">
                <a16:creationId xmlns:a16="http://schemas.microsoft.com/office/drawing/2014/main" xmlns="" id="{EA9F924E-2FA8-4A79-9D7C-2139E4BB6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4" name="Freeform 40">
            <a:extLst>
              <a:ext uri="{FF2B5EF4-FFF2-40B4-BE49-F238E27FC236}">
                <a16:creationId xmlns:a16="http://schemas.microsoft.com/office/drawing/2014/main" xmlns="" id="{5E81A094-ACAA-4646-983C-16D9AA8600E2}"/>
              </a:ext>
            </a:extLst>
          </p:cNvPr>
          <p:cNvSpPr>
            <a:spLocks/>
          </p:cNvSpPr>
          <p:nvPr/>
        </p:nvSpPr>
        <p:spPr bwMode="auto">
          <a:xfrm>
            <a:off x="1143000" y="35052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5" name="Freeform 41">
            <a:extLst>
              <a:ext uri="{FF2B5EF4-FFF2-40B4-BE49-F238E27FC236}">
                <a16:creationId xmlns:a16="http://schemas.microsoft.com/office/drawing/2014/main" xmlns="" id="{167BED2D-382F-4F06-A828-0718D504C910}"/>
              </a:ext>
            </a:extLst>
          </p:cNvPr>
          <p:cNvSpPr>
            <a:spLocks/>
          </p:cNvSpPr>
          <p:nvPr/>
        </p:nvSpPr>
        <p:spPr bwMode="auto">
          <a:xfrm>
            <a:off x="5715000" y="52578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6" name="Freeform 42">
            <a:extLst>
              <a:ext uri="{FF2B5EF4-FFF2-40B4-BE49-F238E27FC236}">
                <a16:creationId xmlns:a16="http://schemas.microsoft.com/office/drawing/2014/main" xmlns="" id="{6F56A652-FDDC-4752-B5B6-E9DC89C8D10A}"/>
              </a:ext>
            </a:extLst>
          </p:cNvPr>
          <p:cNvSpPr>
            <a:spLocks/>
          </p:cNvSpPr>
          <p:nvPr/>
        </p:nvSpPr>
        <p:spPr bwMode="auto">
          <a:xfrm>
            <a:off x="1447800" y="38100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7" name="Freeform 43">
            <a:extLst>
              <a:ext uri="{FF2B5EF4-FFF2-40B4-BE49-F238E27FC236}">
                <a16:creationId xmlns:a16="http://schemas.microsoft.com/office/drawing/2014/main" xmlns="" id="{D1351DC9-9C25-4262-ADFE-CA66B56F5A59}"/>
              </a:ext>
            </a:extLst>
          </p:cNvPr>
          <p:cNvSpPr>
            <a:spLocks/>
          </p:cNvSpPr>
          <p:nvPr/>
        </p:nvSpPr>
        <p:spPr bwMode="auto">
          <a:xfrm>
            <a:off x="1752600" y="43434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8" name="Freeform 44">
            <a:extLst>
              <a:ext uri="{FF2B5EF4-FFF2-40B4-BE49-F238E27FC236}">
                <a16:creationId xmlns:a16="http://schemas.microsoft.com/office/drawing/2014/main" xmlns="" id="{F604FD31-0B23-40B5-8853-2AFB490A0B8D}"/>
              </a:ext>
            </a:extLst>
          </p:cNvPr>
          <p:cNvSpPr>
            <a:spLocks/>
          </p:cNvSpPr>
          <p:nvPr/>
        </p:nvSpPr>
        <p:spPr bwMode="auto">
          <a:xfrm>
            <a:off x="2362200" y="44958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69" name="Freeform 45">
            <a:extLst>
              <a:ext uri="{FF2B5EF4-FFF2-40B4-BE49-F238E27FC236}">
                <a16:creationId xmlns:a16="http://schemas.microsoft.com/office/drawing/2014/main" xmlns="" id="{BDABA094-7724-447F-BB93-315C683E8BDC}"/>
              </a:ext>
            </a:extLst>
          </p:cNvPr>
          <p:cNvSpPr>
            <a:spLocks/>
          </p:cNvSpPr>
          <p:nvPr/>
        </p:nvSpPr>
        <p:spPr bwMode="auto">
          <a:xfrm>
            <a:off x="2133600" y="47244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0" name="Freeform 46">
            <a:extLst>
              <a:ext uri="{FF2B5EF4-FFF2-40B4-BE49-F238E27FC236}">
                <a16:creationId xmlns:a16="http://schemas.microsoft.com/office/drawing/2014/main" xmlns="" id="{AAAEEC72-7193-4EFA-BE3D-433E68AFFCEE}"/>
              </a:ext>
            </a:extLst>
          </p:cNvPr>
          <p:cNvSpPr>
            <a:spLocks/>
          </p:cNvSpPr>
          <p:nvPr/>
        </p:nvSpPr>
        <p:spPr bwMode="auto">
          <a:xfrm>
            <a:off x="3276600" y="48006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1" name="Freeform 47">
            <a:extLst>
              <a:ext uri="{FF2B5EF4-FFF2-40B4-BE49-F238E27FC236}">
                <a16:creationId xmlns:a16="http://schemas.microsoft.com/office/drawing/2014/main" xmlns="" id="{D0C16F3B-DB71-4BFE-9460-B01E1C8382BD}"/>
              </a:ext>
            </a:extLst>
          </p:cNvPr>
          <p:cNvSpPr>
            <a:spLocks/>
          </p:cNvSpPr>
          <p:nvPr/>
        </p:nvSpPr>
        <p:spPr bwMode="auto">
          <a:xfrm>
            <a:off x="2667000" y="48768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2" name="Freeform 48">
            <a:extLst>
              <a:ext uri="{FF2B5EF4-FFF2-40B4-BE49-F238E27FC236}">
                <a16:creationId xmlns:a16="http://schemas.microsoft.com/office/drawing/2014/main" xmlns="" id="{2FB4BB29-5391-44AD-BA77-52D5EAE04BE0}"/>
              </a:ext>
            </a:extLst>
          </p:cNvPr>
          <p:cNvSpPr>
            <a:spLocks/>
          </p:cNvSpPr>
          <p:nvPr/>
        </p:nvSpPr>
        <p:spPr bwMode="auto">
          <a:xfrm>
            <a:off x="2971800" y="44196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3" name="Freeform 49">
            <a:extLst>
              <a:ext uri="{FF2B5EF4-FFF2-40B4-BE49-F238E27FC236}">
                <a16:creationId xmlns:a16="http://schemas.microsoft.com/office/drawing/2014/main" xmlns="" id="{B1105487-29DA-4632-B986-F978FE4436AB}"/>
              </a:ext>
            </a:extLst>
          </p:cNvPr>
          <p:cNvSpPr>
            <a:spLocks/>
          </p:cNvSpPr>
          <p:nvPr/>
        </p:nvSpPr>
        <p:spPr bwMode="auto">
          <a:xfrm>
            <a:off x="5410200" y="48768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4" name="Freeform 50">
            <a:extLst>
              <a:ext uri="{FF2B5EF4-FFF2-40B4-BE49-F238E27FC236}">
                <a16:creationId xmlns:a16="http://schemas.microsoft.com/office/drawing/2014/main" xmlns="" id="{1F7A6263-8183-403E-90C0-DE4D3B3589AA}"/>
              </a:ext>
            </a:extLst>
          </p:cNvPr>
          <p:cNvSpPr>
            <a:spLocks/>
          </p:cNvSpPr>
          <p:nvPr/>
        </p:nvSpPr>
        <p:spPr bwMode="auto">
          <a:xfrm>
            <a:off x="7239000" y="53340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5" name="Freeform 51">
            <a:extLst>
              <a:ext uri="{FF2B5EF4-FFF2-40B4-BE49-F238E27FC236}">
                <a16:creationId xmlns:a16="http://schemas.microsoft.com/office/drawing/2014/main" xmlns="" id="{6911883F-C675-49EE-8864-98D91044A80B}"/>
              </a:ext>
            </a:extLst>
          </p:cNvPr>
          <p:cNvSpPr>
            <a:spLocks/>
          </p:cNvSpPr>
          <p:nvPr/>
        </p:nvSpPr>
        <p:spPr bwMode="auto">
          <a:xfrm>
            <a:off x="7543800" y="53340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6" name="Text Box 52">
            <a:extLst>
              <a:ext uri="{FF2B5EF4-FFF2-40B4-BE49-F238E27FC236}">
                <a16:creationId xmlns:a16="http://schemas.microsoft.com/office/drawing/2014/main" xmlns="" id="{5B57E292-7043-4F1A-BA93-7128F0C4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Interleaving edges are grey edges that cross each other</a:t>
            </a:r>
          </a:p>
        </p:txBody>
      </p:sp>
      <p:sp>
        <p:nvSpPr>
          <p:cNvPr id="282677" name="Freeform 53">
            <a:extLst>
              <a:ext uri="{FF2B5EF4-FFF2-40B4-BE49-F238E27FC236}">
                <a16:creationId xmlns:a16="http://schemas.microsoft.com/office/drawing/2014/main" xmlns="" id="{219C51B5-1559-496F-8015-E73D14B402CA}"/>
              </a:ext>
            </a:extLst>
          </p:cNvPr>
          <p:cNvSpPr>
            <a:spLocks/>
          </p:cNvSpPr>
          <p:nvPr/>
        </p:nvSpPr>
        <p:spPr bwMode="auto">
          <a:xfrm>
            <a:off x="1143000" y="35052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15875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8" name="Freeform 54">
            <a:extLst>
              <a:ext uri="{FF2B5EF4-FFF2-40B4-BE49-F238E27FC236}">
                <a16:creationId xmlns:a16="http://schemas.microsoft.com/office/drawing/2014/main" xmlns="" id="{7A5CDE10-0384-4DC0-84AD-AEBAB80427DA}"/>
              </a:ext>
            </a:extLst>
          </p:cNvPr>
          <p:cNvSpPr>
            <a:spLocks/>
          </p:cNvSpPr>
          <p:nvPr/>
        </p:nvSpPr>
        <p:spPr bwMode="auto">
          <a:xfrm>
            <a:off x="5410200" y="48768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79" name="Line 55">
            <a:extLst>
              <a:ext uri="{FF2B5EF4-FFF2-40B4-BE49-F238E27FC236}">
                <a16:creationId xmlns:a16="http://schemas.microsoft.com/office/drawing/2014/main" xmlns="" id="{4953E2C0-E33F-4707-87CA-1F2743B569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343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80" name="Text Box 56">
            <a:extLst>
              <a:ext uri="{FF2B5EF4-FFF2-40B4-BE49-F238E27FC236}">
                <a16:creationId xmlns:a16="http://schemas.microsoft.com/office/drawing/2014/main" xmlns="" id="{1203F129-EE98-408A-BFDC-9830C257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624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These 2 grey edges interleave</a:t>
            </a:r>
          </a:p>
        </p:txBody>
      </p:sp>
      <p:sp>
        <p:nvSpPr>
          <p:cNvPr id="282681" name="Text Box 57">
            <a:extLst>
              <a:ext uri="{FF2B5EF4-FFF2-40B4-BE49-F238E27FC236}">
                <a16:creationId xmlns:a16="http://schemas.microsoft.com/office/drawing/2014/main" xmlns="" id="{55CDD461-1F83-42C3-8519-E1F25D05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</a:rPr>
              <a:t>Example: Edges (0,1) and (18, 19) are interleaving</a:t>
            </a:r>
          </a:p>
        </p:txBody>
      </p:sp>
      <p:sp>
        <p:nvSpPr>
          <p:cNvPr id="282682" name="Text Box 58">
            <a:extLst>
              <a:ext uri="{FF2B5EF4-FFF2-40B4-BE49-F238E27FC236}">
                <a16:creationId xmlns:a16="http://schemas.microsoft.com/office/drawing/2014/main" xmlns="" id="{8C6AA607-F967-4CF2-B840-9E8F3158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Cycles are interleaving if they have an interleaving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nimBg="1"/>
      <p:bldP spid="282628" grpId="0" animBg="1"/>
      <p:bldP spid="282629" grpId="0" animBg="1"/>
      <p:bldP spid="282630" grpId="0" animBg="1"/>
      <p:bldP spid="282631" grpId="0" animBg="1"/>
      <p:bldP spid="282632" grpId="0" animBg="1"/>
      <p:bldP spid="282633" grpId="0" animBg="1"/>
      <p:bldP spid="282634" grpId="0" animBg="1"/>
      <p:bldP spid="282635" grpId="0" animBg="1"/>
      <p:bldP spid="282636" grpId="0" animBg="1"/>
      <p:bldP spid="282637" grpId="0" animBg="1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 animBg="1"/>
      <p:bldP spid="282644" grpId="0" animBg="1"/>
      <p:bldP spid="282645" grpId="0" animBg="1"/>
      <p:bldP spid="282646" grpId="0" animBg="1"/>
      <p:bldP spid="282647" grpId="0" animBg="1"/>
      <p:bldP spid="282648" grpId="0" animBg="1"/>
      <p:bldP spid="282649" grpId="0" animBg="1"/>
      <p:bldP spid="282650" grpId="0" animBg="1"/>
      <p:bldP spid="282651" grpId="0"/>
      <p:bldP spid="282676" grpId="0"/>
      <p:bldP spid="282680" grpId="0"/>
      <p:bldP spid="282681" grpId="0"/>
      <p:bldP spid="28268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85C991D3-5DAA-453D-89B9-DB35AA70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Interleaving Graphs</a:t>
            </a:r>
          </a:p>
        </p:txBody>
      </p:sp>
      <p:sp>
        <p:nvSpPr>
          <p:cNvPr id="93187" name="Oval 3">
            <a:extLst>
              <a:ext uri="{FF2B5EF4-FFF2-40B4-BE49-F238E27FC236}">
                <a16:creationId xmlns:a16="http://schemas.microsoft.com/office/drawing/2014/main" xmlns="" id="{E51D9F63-1DBB-4707-8F12-523BF15C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88" name="Oval 4">
            <a:extLst>
              <a:ext uri="{FF2B5EF4-FFF2-40B4-BE49-F238E27FC236}">
                <a16:creationId xmlns:a16="http://schemas.microsoft.com/office/drawing/2014/main" xmlns="" id="{6F2B271A-D538-46DB-8222-96ED33D8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89" name="Oval 5">
            <a:extLst>
              <a:ext uri="{FF2B5EF4-FFF2-40B4-BE49-F238E27FC236}">
                <a16:creationId xmlns:a16="http://schemas.microsoft.com/office/drawing/2014/main" xmlns="" id="{36565B49-526B-40C9-83BD-97F59767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0" name="Oval 6">
            <a:extLst>
              <a:ext uri="{FF2B5EF4-FFF2-40B4-BE49-F238E27FC236}">
                <a16:creationId xmlns:a16="http://schemas.microsoft.com/office/drawing/2014/main" xmlns="" id="{03C2C93A-E220-4746-AFCB-A5AF0BD41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1" name="Oval 7">
            <a:extLst>
              <a:ext uri="{FF2B5EF4-FFF2-40B4-BE49-F238E27FC236}">
                <a16:creationId xmlns:a16="http://schemas.microsoft.com/office/drawing/2014/main" xmlns="" id="{2A3258F7-CABC-4C4C-9C66-E899A754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2" name="Oval 8">
            <a:extLst>
              <a:ext uri="{FF2B5EF4-FFF2-40B4-BE49-F238E27FC236}">
                <a16:creationId xmlns:a16="http://schemas.microsoft.com/office/drawing/2014/main" xmlns="" id="{F5EBEFA1-0B1C-485D-A8AD-AC766D78E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3" name="Oval 9">
            <a:extLst>
              <a:ext uri="{FF2B5EF4-FFF2-40B4-BE49-F238E27FC236}">
                <a16:creationId xmlns:a16="http://schemas.microsoft.com/office/drawing/2014/main" xmlns="" id="{29BE227B-0E26-4392-9E15-F7B77867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4" name="Oval 10">
            <a:extLst>
              <a:ext uri="{FF2B5EF4-FFF2-40B4-BE49-F238E27FC236}">
                <a16:creationId xmlns:a16="http://schemas.microsoft.com/office/drawing/2014/main" xmlns="" id="{14EB630E-6308-4603-8260-15987B34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5" name="Oval 11">
            <a:extLst>
              <a:ext uri="{FF2B5EF4-FFF2-40B4-BE49-F238E27FC236}">
                <a16:creationId xmlns:a16="http://schemas.microsoft.com/office/drawing/2014/main" xmlns="" id="{4BEAF243-3393-4906-BCE0-8C15B6911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6" name="Oval 12">
            <a:extLst>
              <a:ext uri="{FF2B5EF4-FFF2-40B4-BE49-F238E27FC236}">
                <a16:creationId xmlns:a16="http://schemas.microsoft.com/office/drawing/2014/main" xmlns="" id="{86C6F17F-D075-4AAF-8CBF-55B47D83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7" name="Oval 13">
            <a:extLst>
              <a:ext uri="{FF2B5EF4-FFF2-40B4-BE49-F238E27FC236}">
                <a16:creationId xmlns:a16="http://schemas.microsoft.com/office/drawing/2014/main" xmlns="" id="{656FFDDF-23A8-4EC3-AA24-B13B406E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8" name="Oval 14">
            <a:extLst>
              <a:ext uri="{FF2B5EF4-FFF2-40B4-BE49-F238E27FC236}">
                <a16:creationId xmlns:a16="http://schemas.microsoft.com/office/drawing/2014/main" xmlns="" id="{60ACF1B1-4D75-4A03-9E9C-34F05530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199" name="Oval 15">
            <a:extLst>
              <a:ext uri="{FF2B5EF4-FFF2-40B4-BE49-F238E27FC236}">
                <a16:creationId xmlns:a16="http://schemas.microsoft.com/office/drawing/2014/main" xmlns="" id="{7B476A3D-753C-4C49-AB1D-89B46419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0" name="Oval 16">
            <a:extLst>
              <a:ext uri="{FF2B5EF4-FFF2-40B4-BE49-F238E27FC236}">
                <a16:creationId xmlns:a16="http://schemas.microsoft.com/office/drawing/2014/main" xmlns="" id="{F3D106E5-5B72-4432-869C-14A42E7D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1" name="Oval 17">
            <a:extLst>
              <a:ext uri="{FF2B5EF4-FFF2-40B4-BE49-F238E27FC236}">
                <a16:creationId xmlns:a16="http://schemas.microsoft.com/office/drawing/2014/main" xmlns="" id="{43BD11D5-E2B6-4227-8041-C63E8E48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2" name="Oval 18">
            <a:extLst>
              <a:ext uri="{FF2B5EF4-FFF2-40B4-BE49-F238E27FC236}">
                <a16:creationId xmlns:a16="http://schemas.microsoft.com/office/drawing/2014/main" xmlns="" id="{9AA9792E-6B37-496D-8239-5F259B37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3" name="Oval 19">
            <a:extLst>
              <a:ext uri="{FF2B5EF4-FFF2-40B4-BE49-F238E27FC236}">
                <a16:creationId xmlns:a16="http://schemas.microsoft.com/office/drawing/2014/main" xmlns="" id="{068C1148-0052-407A-8E05-28A46B7C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4" name="Oval 20">
            <a:extLst>
              <a:ext uri="{FF2B5EF4-FFF2-40B4-BE49-F238E27FC236}">
                <a16:creationId xmlns:a16="http://schemas.microsoft.com/office/drawing/2014/main" xmlns="" id="{CB2F9BB7-D9EB-4028-AEA7-1A54A466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5" name="Oval 21">
            <a:extLst>
              <a:ext uri="{FF2B5EF4-FFF2-40B4-BE49-F238E27FC236}">
                <a16:creationId xmlns:a16="http://schemas.microsoft.com/office/drawing/2014/main" xmlns="" id="{A0E53A5A-28FD-4F50-86CC-CB3DDF8D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6" name="Oval 22">
            <a:extLst>
              <a:ext uri="{FF2B5EF4-FFF2-40B4-BE49-F238E27FC236}">
                <a16:creationId xmlns:a16="http://schemas.microsoft.com/office/drawing/2014/main" xmlns="" id="{3A52A413-12FC-4DDD-9F19-9BC851A9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7" name="Oval 23">
            <a:extLst>
              <a:ext uri="{FF2B5EF4-FFF2-40B4-BE49-F238E27FC236}">
                <a16:creationId xmlns:a16="http://schemas.microsoft.com/office/drawing/2014/main" xmlns="" id="{BE873495-49A2-42DF-91AB-F609D83E7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8" name="Oval 24">
            <a:extLst>
              <a:ext uri="{FF2B5EF4-FFF2-40B4-BE49-F238E27FC236}">
                <a16:creationId xmlns:a16="http://schemas.microsoft.com/office/drawing/2014/main" xmlns="" id="{1C4EFEE8-1BB4-4F3B-94E1-38D1F646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09" name="Oval 25">
            <a:extLst>
              <a:ext uri="{FF2B5EF4-FFF2-40B4-BE49-F238E27FC236}">
                <a16:creationId xmlns:a16="http://schemas.microsoft.com/office/drawing/2014/main" xmlns="" id="{534F7275-5474-4CC5-B662-3EC03F35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10" name="Oval 26">
            <a:extLst>
              <a:ext uri="{FF2B5EF4-FFF2-40B4-BE49-F238E27FC236}">
                <a16:creationId xmlns:a16="http://schemas.microsoft.com/office/drawing/2014/main" xmlns="" id="{08B19050-D0AB-439A-B55C-5286F43A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11" name="Text Box 27">
            <a:extLst>
              <a:ext uri="{FF2B5EF4-FFF2-40B4-BE49-F238E27FC236}">
                <a16:creationId xmlns:a16="http://schemas.microsoft.com/office/drawing/2014/main" xmlns="" id="{C7F02D60-5D87-4A30-B25C-29C3767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0     5     6   10    9    15   16   12   11    7    8    14   13   17   18    3     4     1    2    19   20   22   21   23</a:t>
            </a:r>
          </a:p>
        </p:txBody>
      </p:sp>
      <p:sp>
        <p:nvSpPr>
          <p:cNvPr id="93212" name="Line 28">
            <a:extLst>
              <a:ext uri="{FF2B5EF4-FFF2-40B4-BE49-F238E27FC236}">
                <a16:creationId xmlns:a16="http://schemas.microsoft.com/office/drawing/2014/main" xmlns="" id="{B59CA1CC-63E5-4C23-A4BF-73F9B9D62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Line 29">
            <a:extLst>
              <a:ext uri="{FF2B5EF4-FFF2-40B4-BE49-F238E27FC236}">
                <a16:creationId xmlns:a16="http://schemas.microsoft.com/office/drawing/2014/main" xmlns="" id="{612C0722-A6E4-4CEF-B51D-3CC1C3743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Line 30">
            <a:extLst>
              <a:ext uri="{FF2B5EF4-FFF2-40B4-BE49-F238E27FC236}">
                <a16:creationId xmlns:a16="http://schemas.microsoft.com/office/drawing/2014/main" xmlns="" id="{D1B66E01-456D-429B-8A9C-8CC9F79BD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5" name="Line 31">
            <a:extLst>
              <a:ext uri="{FF2B5EF4-FFF2-40B4-BE49-F238E27FC236}">
                <a16:creationId xmlns:a16="http://schemas.microsoft.com/office/drawing/2014/main" xmlns="" id="{F4F34363-9E5B-4BC4-979D-33077175B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6" name="Line 32">
            <a:extLst>
              <a:ext uri="{FF2B5EF4-FFF2-40B4-BE49-F238E27FC236}">
                <a16:creationId xmlns:a16="http://schemas.microsoft.com/office/drawing/2014/main" xmlns="" id="{13DB6776-7608-4119-A60E-EC8D2296D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7" name="Line 33">
            <a:extLst>
              <a:ext uri="{FF2B5EF4-FFF2-40B4-BE49-F238E27FC236}">
                <a16:creationId xmlns:a16="http://schemas.microsoft.com/office/drawing/2014/main" xmlns="" id="{D2827E38-1222-46BB-81C2-961680BAF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8" name="Line 34">
            <a:extLst>
              <a:ext uri="{FF2B5EF4-FFF2-40B4-BE49-F238E27FC236}">
                <a16:creationId xmlns:a16="http://schemas.microsoft.com/office/drawing/2014/main" xmlns="" id="{994C5F7B-B32F-4CB6-8A91-E7B68B7CA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9" name="Line 35">
            <a:extLst>
              <a:ext uri="{FF2B5EF4-FFF2-40B4-BE49-F238E27FC236}">
                <a16:creationId xmlns:a16="http://schemas.microsoft.com/office/drawing/2014/main" xmlns="" id="{D742E604-9152-43F1-8590-490DE2943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0" name="Line 36">
            <a:extLst>
              <a:ext uri="{FF2B5EF4-FFF2-40B4-BE49-F238E27FC236}">
                <a16:creationId xmlns:a16="http://schemas.microsoft.com/office/drawing/2014/main" xmlns="" id="{DE0CBD73-709E-4835-B403-0523F4CAE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1" name="Line 37">
            <a:extLst>
              <a:ext uri="{FF2B5EF4-FFF2-40B4-BE49-F238E27FC236}">
                <a16:creationId xmlns:a16="http://schemas.microsoft.com/office/drawing/2014/main" xmlns="" id="{D8EAB3D1-4ECD-4B37-938B-E9A5E96BE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2" name="Line 38">
            <a:extLst>
              <a:ext uri="{FF2B5EF4-FFF2-40B4-BE49-F238E27FC236}">
                <a16:creationId xmlns:a16="http://schemas.microsoft.com/office/drawing/2014/main" xmlns="" id="{DAD95808-7DC7-4647-9EBB-84991DA2F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Line 39">
            <a:extLst>
              <a:ext uri="{FF2B5EF4-FFF2-40B4-BE49-F238E27FC236}">
                <a16:creationId xmlns:a16="http://schemas.microsoft.com/office/drawing/2014/main" xmlns="" id="{EEF822DD-2608-4806-B53B-5152C5BB4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4" name="Freeform 40">
            <a:extLst>
              <a:ext uri="{FF2B5EF4-FFF2-40B4-BE49-F238E27FC236}">
                <a16:creationId xmlns:a16="http://schemas.microsoft.com/office/drawing/2014/main" xmlns="" id="{9BEBA98C-93BA-4799-9719-E07969575821}"/>
              </a:ext>
            </a:extLst>
          </p:cNvPr>
          <p:cNvSpPr>
            <a:spLocks/>
          </p:cNvSpPr>
          <p:nvPr/>
        </p:nvSpPr>
        <p:spPr bwMode="auto">
          <a:xfrm>
            <a:off x="1066800" y="19050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5" name="Freeform 41">
            <a:extLst>
              <a:ext uri="{FF2B5EF4-FFF2-40B4-BE49-F238E27FC236}">
                <a16:creationId xmlns:a16="http://schemas.microsoft.com/office/drawing/2014/main" xmlns="" id="{66BECEB1-CC52-4755-A78F-D1819DC8FA96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6" name="Freeform 42">
            <a:extLst>
              <a:ext uri="{FF2B5EF4-FFF2-40B4-BE49-F238E27FC236}">
                <a16:creationId xmlns:a16="http://schemas.microsoft.com/office/drawing/2014/main" xmlns="" id="{A30A6E0C-511A-423B-8E27-D90DBCCFBF17}"/>
              </a:ext>
            </a:extLst>
          </p:cNvPr>
          <p:cNvSpPr>
            <a:spLocks/>
          </p:cNvSpPr>
          <p:nvPr/>
        </p:nvSpPr>
        <p:spPr bwMode="auto">
          <a:xfrm>
            <a:off x="1371600" y="22098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7" name="Freeform 43">
            <a:extLst>
              <a:ext uri="{FF2B5EF4-FFF2-40B4-BE49-F238E27FC236}">
                <a16:creationId xmlns:a16="http://schemas.microsoft.com/office/drawing/2014/main" xmlns="" id="{199F9B0F-7AAF-49C8-B7CA-5725B6F48233}"/>
              </a:ext>
            </a:extLst>
          </p:cNvPr>
          <p:cNvSpPr>
            <a:spLocks/>
          </p:cNvSpPr>
          <p:nvPr/>
        </p:nvSpPr>
        <p:spPr bwMode="auto">
          <a:xfrm>
            <a:off x="1676400" y="27432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8" name="Freeform 44">
            <a:extLst>
              <a:ext uri="{FF2B5EF4-FFF2-40B4-BE49-F238E27FC236}">
                <a16:creationId xmlns:a16="http://schemas.microsoft.com/office/drawing/2014/main" xmlns="" id="{702F499E-B07C-4A9E-B234-0CD82D224320}"/>
              </a:ext>
            </a:extLst>
          </p:cNvPr>
          <p:cNvSpPr>
            <a:spLocks/>
          </p:cNvSpPr>
          <p:nvPr/>
        </p:nvSpPr>
        <p:spPr bwMode="auto">
          <a:xfrm>
            <a:off x="2286000" y="28956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9" name="Freeform 45">
            <a:extLst>
              <a:ext uri="{FF2B5EF4-FFF2-40B4-BE49-F238E27FC236}">
                <a16:creationId xmlns:a16="http://schemas.microsoft.com/office/drawing/2014/main" xmlns="" id="{EC03B335-9810-40BE-A51D-158EA332E073}"/>
              </a:ext>
            </a:extLst>
          </p:cNvPr>
          <p:cNvSpPr>
            <a:spLocks/>
          </p:cNvSpPr>
          <p:nvPr/>
        </p:nvSpPr>
        <p:spPr bwMode="auto">
          <a:xfrm>
            <a:off x="2057400" y="31242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0" name="Freeform 46">
            <a:extLst>
              <a:ext uri="{FF2B5EF4-FFF2-40B4-BE49-F238E27FC236}">
                <a16:creationId xmlns:a16="http://schemas.microsoft.com/office/drawing/2014/main" xmlns="" id="{360CC682-34DC-45CA-87C7-64E65A047573}"/>
              </a:ext>
            </a:extLst>
          </p:cNvPr>
          <p:cNvSpPr>
            <a:spLocks/>
          </p:cNvSpPr>
          <p:nvPr/>
        </p:nvSpPr>
        <p:spPr bwMode="auto">
          <a:xfrm>
            <a:off x="3200400" y="32004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1" name="Freeform 47">
            <a:extLst>
              <a:ext uri="{FF2B5EF4-FFF2-40B4-BE49-F238E27FC236}">
                <a16:creationId xmlns:a16="http://schemas.microsoft.com/office/drawing/2014/main" xmlns="" id="{730B222B-63C9-4223-98F7-7070E3C4CA59}"/>
              </a:ext>
            </a:extLst>
          </p:cNvPr>
          <p:cNvSpPr>
            <a:spLocks/>
          </p:cNvSpPr>
          <p:nvPr/>
        </p:nvSpPr>
        <p:spPr bwMode="auto">
          <a:xfrm>
            <a:off x="2590800" y="32766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2" name="Freeform 48">
            <a:extLst>
              <a:ext uri="{FF2B5EF4-FFF2-40B4-BE49-F238E27FC236}">
                <a16:creationId xmlns:a16="http://schemas.microsoft.com/office/drawing/2014/main" xmlns="" id="{9C988AD5-9595-41DF-989A-CF708F50A342}"/>
              </a:ext>
            </a:extLst>
          </p:cNvPr>
          <p:cNvSpPr>
            <a:spLocks/>
          </p:cNvSpPr>
          <p:nvPr/>
        </p:nvSpPr>
        <p:spPr bwMode="auto">
          <a:xfrm>
            <a:off x="2895600" y="28194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3" name="Freeform 49">
            <a:extLst>
              <a:ext uri="{FF2B5EF4-FFF2-40B4-BE49-F238E27FC236}">
                <a16:creationId xmlns:a16="http://schemas.microsoft.com/office/drawing/2014/main" xmlns="" id="{0E0BE5BF-EF55-4964-A863-67EAFE795BEA}"/>
              </a:ext>
            </a:extLst>
          </p:cNvPr>
          <p:cNvSpPr>
            <a:spLocks/>
          </p:cNvSpPr>
          <p:nvPr/>
        </p:nvSpPr>
        <p:spPr bwMode="auto">
          <a:xfrm>
            <a:off x="5334000" y="32766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4" name="Freeform 50">
            <a:extLst>
              <a:ext uri="{FF2B5EF4-FFF2-40B4-BE49-F238E27FC236}">
                <a16:creationId xmlns:a16="http://schemas.microsoft.com/office/drawing/2014/main" xmlns="" id="{0D3500A7-63C7-4967-8B6C-73B98A1C5EA7}"/>
              </a:ext>
            </a:extLst>
          </p:cNvPr>
          <p:cNvSpPr>
            <a:spLocks/>
          </p:cNvSpPr>
          <p:nvPr/>
        </p:nvSpPr>
        <p:spPr bwMode="auto">
          <a:xfrm>
            <a:off x="71628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5" name="Freeform 51">
            <a:extLst>
              <a:ext uri="{FF2B5EF4-FFF2-40B4-BE49-F238E27FC236}">
                <a16:creationId xmlns:a16="http://schemas.microsoft.com/office/drawing/2014/main" xmlns="" id="{4FCE8E6F-7A53-4BDF-BFF9-882EE49DA38E}"/>
              </a:ext>
            </a:extLst>
          </p:cNvPr>
          <p:cNvSpPr>
            <a:spLocks/>
          </p:cNvSpPr>
          <p:nvPr/>
        </p:nvSpPr>
        <p:spPr bwMode="auto">
          <a:xfrm>
            <a:off x="74676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6" name="Text Box 52">
            <a:extLst>
              <a:ext uri="{FF2B5EF4-FFF2-40B4-BE49-F238E27FC236}">
                <a16:creationId xmlns:a16="http://schemas.microsoft.com/office/drawing/2014/main" xmlns="" id="{90D42D4A-DDBB-40B9-8EDB-B2CA6CFFD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An Interleaving Graph is defined on the set of cycles in the breakpoint graph and are connected by edges where cycles are interleaved</a:t>
            </a:r>
          </a:p>
        </p:txBody>
      </p:sp>
      <p:sp>
        <p:nvSpPr>
          <p:cNvPr id="93237" name="Freeform 53">
            <a:extLst>
              <a:ext uri="{FF2B5EF4-FFF2-40B4-BE49-F238E27FC236}">
                <a16:creationId xmlns:a16="http://schemas.microsoft.com/office/drawing/2014/main" xmlns="" id="{26B164BB-D986-470E-8975-16C3527FE961}"/>
              </a:ext>
            </a:extLst>
          </p:cNvPr>
          <p:cNvSpPr>
            <a:spLocks/>
          </p:cNvSpPr>
          <p:nvPr/>
        </p:nvSpPr>
        <p:spPr bwMode="auto">
          <a:xfrm>
            <a:off x="1066800" y="19050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8" name="Freeform 54">
            <a:extLst>
              <a:ext uri="{FF2B5EF4-FFF2-40B4-BE49-F238E27FC236}">
                <a16:creationId xmlns:a16="http://schemas.microsoft.com/office/drawing/2014/main" xmlns="" id="{55A5CF34-2CAB-4F04-83EF-028E5C532E3D}"/>
              </a:ext>
            </a:extLst>
          </p:cNvPr>
          <p:cNvSpPr>
            <a:spLocks/>
          </p:cNvSpPr>
          <p:nvPr/>
        </p:nvSpPr>
        <p:spPr bwMode="auto">
          <a:xfrm>
            <a:off x="1371600" y="22098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9" name="Line 55">
            <a:extLst>
              <a:ext uri="{FF2B5EF4-FFF2-40B4-BE49-F238E27FC236}">
                <a16:creationId xmlns:a16="http://schemas.microsoft.com/office/drawing/2014/main" xmlns="" id="{63E7383F-C699-4073-B014-212077968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386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0" name="Line 56">
            <a:extLst>
              <a:ext uri="{FF2B5EF4-FFF2-40B4-BE49-F238E27FC236}">
                <a16:creationId xmlns:a16="http://schemas.microsoft.com/office/drawing/2014/main" xmlns="" id="{972FB5C3-2E36-465B-88D8-6742D5FAE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1" name="Text Box 57">
            <a:extLst>
              <a:ext uri="{FF2B5EF4-FFF2-40B4-BE49-F238E27FC236}">
                <a16:creationId xmlns:a16="http://schemas.microsoft.com/office/drawing/2014/main" xmlns="" id="{248E2769-F96A-4B2E-AFCE-515576DD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3242" name="Freeform 58">
            <a:extLst>
              <a:ext uri="{FF2B5EF4-FFF2-40B4-BE49-F238E27FC236}">
                <a16:creationId xmlns:a16="http://schemas.microsoft.com/office/drawing/2014/main" xmlns="" id="{2E81AC05-C9A0-447C-9E26-0881E2714E85}"/>
              </a:ext>
            </a:extLst>
          </p:cNvPr>
          <p:cNvSpPr>
            <a:spLocks/>
          </p:cNvSpPr>
          <p:nvPr/>
        </p:nvSpPr>
        <p:spPr bwMode="auto">
          <a:xfrm>
            <a:off x="1676400" y="27432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3" name="Line 59">
            <a:extLst>
              <a:ext uri="{FF2B5EF4-FFF2-40B4-BE49-F238E27FC236}">
                <a16:creationId xmlns:a16="http://schemas.microsoft.com/office/drawing/2014/main" xmlns="" id="{E8F3A361-04E2-4C18-948A-B646488E0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038600"/>
            <a:ext cx="3810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4" name="Line 60">
            <a:extLst>
              <a:ext uri="{FF2B5EF4-FFF2-40B4-BE49-F238E27FC236}">
                <a16:creationId xmlns:a16="http://schemas.microsoft.com/office/drawing/2014/main" xmlns="" id="{F2F8F4DA-95CF-4468-80C3-2B2C116E4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3810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5" name="Freeform 61">
            <a:extLst>
              <a:ext uri="{FF2B5EF4-FFF2-40B4-BE49-F238E27FC236}">
                <a16:creationId xmlns:a16="http://schemas.microsoft.com/office/drawing/2014/main" xmlns="" id="{143B6A97-85E5-4C36-9DD1-92AC0BF36779}"/>
              </a:ext>
            </a:extLst>
          </p:cNvPr>
          <p:cNvSpPr>
            <a:spLocks/>
          </p:cNvSpPr>
          <p:nvPr/>
        </p:nvSpPr>
        <p:spPr bwMode="auto">
          <a:xfrm>
            <a:off x="2057400" y="31242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6" name="Text Box 62">
            <a:extLst>
              <a:ext uri="{FF2B5EF4-FFF2-40B4-BE49-F238E27FC236}">
                <a16:creationId xmlns:a16="http://schemas.microsoft.com/office/drawing/2014/main" xmlns="" id="{728E92C0-A093-4D5A-86D9-40E22936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3247" name="Freeform 63">
            <a:extLst>
              <a:ext uri="{FF2B5EF4-FFF2-40B4-BE49-F238E27FC236}">
                <a16:creationId xmlns:a16="http://schemas.microsoft.com/office/drawing/2014/main" xmlns="" id="{353F0819-AC9A-48E8-B604-FE931FD03F0F}"/>
              </a:ext>
            </a:extLst>
          </p:cNvPr>
          <p:cNvSpPr>
            <a:spLocks/>
          </p:cNvSpPr>
          <p:nvPr/>
        </p:nvSpPr>
        <p:spPr bwMode="auto">
          <a:xfrm>
            <a:off x="2286000" y="28956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8" name="Line 64">
            <a:extLst>
              <a:ext uri="{FF2B5EF4-FFF2-40B4-BE49-F238E27FC236}">
                <a16:creationId xmlns:a16="http://schemas.microsoft.com/office/drawing/2014/main" xmlns="" id="{370215AB-A14B-498A-A2EB-E8F497DA4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038600"/>
            <a:ext cx="3810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9" name="Freeform 65">
            <a:extLst>
              <a:ext uri="{FF2B5EF4-FFF2-40B4-BE49-F238E27FC236}">
                <a16:creationId xmlns:a16="http://schemas.microsoft.com/office/drawing/2014/main" xmlns="" id="{84636B53-769E-474F-9058-2E1EA70A166D}"/>
              </a:ext>
            </a:extLst>
          </p:cNvPr>
          <p:cNvSpPr>
            <a:spLocks/>
          </p:cNvSpPr>
          <p:nvPr/>
        </p:nvSpPr>
        <p:spPr bwMode="auto">
          <a:xfrm>
            <a:off x="2590800" y="32766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0" name="Line 66">
            <a:extLst>
              <a:ext uri="{FF2B5EF4-FFF2-40B4-BE49-F238E27FC236}">
                <a16:creationId xmlns:a16="http://schemas.microsoft.com/office/drawing/2014/main" xmlns="" id="{941F3B2C-F060-474D-95AB-C941FF2D6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3810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1" name="Text Box 67">
            <a:extLst>
              <a:ext uri="{FF2B5EF4-FFF2-40B4-BE49-F238E27FC236}">
                <a16:creationId xmlns:a16="http://schemas.microsoft.com/office/drawing/2014/main" xmlns="" id="{A85936BA-0EBA-47A1-BF55-4B382A1D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90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3252" name="Freeform 68">
            <a:extLst>
              <a:ext uri="{FF2B5EF4-FFF2-40B4-BE49-F238E27FC236}">
                <a16:creationId xmlns:a16="http://schemas.microsoft.com/office/drawing/2014/main" xmlns="" id="{1271EC2B-0FCE-46DA-AF92-7A1C867AB1D8}"/>
              </a:ext>
            </a:extLst>
          </p:cNvPr>
          <p:cNvSpPr>
            <a:spLocks/>
          </p:cNvSpPr>
          <p:nvPr/>
        </p:nvSpPr>
        <p:spPr bwMode="auto">
          <a:xfrm>
            <a:off x="2895600" y="28194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3" name="Line 69">
            <a:extLst>
              <a:ext uri="{FF2B5EF4-FFF2-40B4-BE49-F238E27FC236}">
                <a16:creationId xmlns:a16="http://schemas.microsoft.com/office/drawing/2014/main" xmlns="" id="{B473DDFE-2989-4EFE-8FD7-2A48327F0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381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4" name="Freeform 70">
            <a:extLst>
              <a:ext uri="{FF2B5EF4-FFF2-40B4-BE49-F238E27FC236}">
                <a16:creationId xmlns:a16="http://schemas.microsoft.com/office/drawing/2014/main" xmlns="" id="{07F43D72-FE4A-4110-B43C-3C416B7A7D20}"/>
              </a:ext>
            </a:extLst>
          </p:cNvPr>
          <p:cNvSpPr>
            <a:spLocks/>
          </p:cNvSpPr>
          <p:nvPr/>
        </p:nvSpPr>
        <p:spPr bwMode="auto">
          <a:xfrm>
            <a:off x="3200400" y="32004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5" name="Line 71">
            <a:extLst>
              <a:ext uri="{FF2B5EF4-FFF2-40B4-BE49-F238E27FC236}">
                <a16:creationId xmlns:a16="http://schemas.microsoft.com/office/drawing/2014/main" xmlns="" id="{85246D9F-984C-4D3A-99DA-2AAF3C86A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038600"/>
            <a:ext cx="381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6" name="Freeform 72">
            <a:extLst>
              <a:ext uri="{FF2B5EF4-FFF2-40B4-BE49-F238E27FC236}">
                <a16:creationId xmlns:a16="http://schemas.microsoft.com/office/drawing/2014/main" xmlns="" id="{43ADF1CC-EBDF-41BB-A0C1-49D1C4B8BB78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7" name="Freeform 73">
            <a:extLst>
              <a:ext uri="{FF2B5EF4-FFF2-40B4-BE49-F238E27FC236}">
                <a16:creationId xmlns:a16="http://schemas.microsoft.com/office/drawing/2014/main" xmlns="" id="{EE44DF85-7552-4365-B00F-9D33B5CD7D3D}"/>
              </a:ext>
            </a:extLst>
          </p:cNvPr>
          <p:cNvSpPr>
            <a:spLocks/>
          </p:cNvSpPr>
          <p:nvPr/>
        </p:nvSpPr>
        <p:spPr bwMode="auto">
          <a:xfrm>
            <a:off x="5334000" y="32766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8" name="Line 74">
            <a:extLst>
              <a:ext uri="{FF2B5EF4-FFF2-40B4-BE49-F238E27FC236}">
                <a16:creationId xmlns:a16="http://schemas.microsoft.com/office/drawing/2014/main" xmlns="" id="{54FC3B30-E0F2-49ED-A655-9AEB2D1A8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9" name="Line 75">
            <a:extLst>
              <a:ext uri="{FF2B5EF4-FFF2-40B4-BE49-F238E27FC236}">
                <a16:creationId xmlns:a16="http://schemas.microsoft.com/office/drawing/2014/main" xmlns="" id="{816BC843-0DBD-4A28-B902-3F7EE0A3E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0" name="Text Box 76">
            <a:extLst>
              <a:ext uri="{FF2B5EF4-FFF2-40B4-BE49-F238E27FC236}">
                <a16:creationId xmlns:a16="http://schemas.microsoft.com/office/drawing/2014/main" xmlns="" id="{71B87BAE-6F36-4FDD-837B-07672411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93261" name="Line 77">
            <a:extLst>
              <a:ext uri="{FF2B5EF4-FFF2-40B4-BE49-F238E27FC236}">
                <a16:creationId xmlns:a16="http://schemas.microsoft.com/office/drawing/2014/main" xmlns="" id="{E08879A5-230A-4F45-8733-2F6C87227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381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2" name="Line 78">
            <a:extLst>
              <a:ext uri="{FF2B5EF4-FFF2-40B4-BE49-F238E27FC236}">
                <a16:creationId xmlns:a16="http://schemas.microsoft.com/office/drawing/2014/main" xmlns="" id="{BB9B38F7-246C-4093-AFAD-AC13DB297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3810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3" name="Freeform 79">
            <a:extLst>
              <a:ext uri="{FF2B5EF4-FFF2-40B4-BE49-F238E27FC236}">
                <a16:creationId xmlns:a16="http://schemas.microsoft.com/office/drawing/2014/main" xmlns="" id="{586EABA7-1DC3-40D7-9CAE-CD1CD7732A67}"/>
              </a:ext>
            </a:extLst>
          </p:cNvPr>
          <p:cNvSpPr>
            <a:spLocks/>
          </p:cNvSpPr>
          <p:nvPr/>
        </p:nvSpPr>
        <p:spPr bwMode="auto">
          <a:xfrm>
            <a:off x="71628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4" name="Freeform 80">
            <a:extLst>
              <a:ext uri="{FF2B5EF4-FFF2-40B4-BE49-F238E27FC236}">
                <a16:creationId xmlns:a16="http://schemas.microsoft.com/office/drawing/2014/main" xmlns="" id="{A68F21D7-5F2A-420B-A599-7579CA4756EE}"/>
              </a:ext>
            </a:extLst>
          </p:cNvPr>
          <p:cNvSpPr>
            <a:spLocks/>
          </p:cNvSpPr>
          <p:nvPr/>
        </p:nvSpPr>
        <p:spPr bwMode="auto">
          <a:xfrm>
            <a:off x="74676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5" name="Text Box 81">
            <a:extLst>
              <a:ext uri="{FF2B5EF4-FFF2-40B4-BE49-F238E27FC236}">
                <a16:creationId xmlns:a16="http://schemas.microsoft.com/office/drawing/2014/main" xmlns="" id="{853F1803-9866-4382-B389-E6E43F034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352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3266" name="Oval 82">
            <a:extLst>
              <a:ext uri="{FF2B5EF4-FFF2-40B4-BE49-F238E27FC236}">
                <a16:creationId xmlns:a16="http://schemas.microsoft.com/office/drawing/2014/main" xmlns="" id="{57FDCEB3-3F2B-43EA-BA0B-8D798460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67" name="Oval 83">
            <a:extLst>
              <a:ext uri="{FF2B5EF4-FFF2-40B4-BE49-F238E27FC236}">
                <a16:creationId xmlns:a16="http://schemas.microsoft.com/office/drawing/2014/main" xmlns="" id="{40EE267C-032C-4A32-B87C-9014EF11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68" name="Oval 84">
            <a:extLst>
              <a:ext uri="{FF2B5EF4-FFF2-40B4-BE49-F238E27FC236}">
                <a16:creationId xmlns:a16="http://schemas.microsoft.com/office/drawing/2014/main" xmlns="" id="{F1A76B4C-C6E3-4DD6-9888-11D2840CE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69" name="Oval 85">
            <a:extLst>
              <a:ext uri="{FF2B5EF4-FFF2-40B4-BE49-F238E27FC236}">
                <a16:creationId xmlns:a16="http://schemas.microsoft.com/office/drawing/2014/main" xmlns="" id="{718928EC-1AD3-464A-9E04-3B0EE68B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0" name="Oval 86">
            <a:extLst>
              <a:ext uri="{FF2B5EF4-FFF2-40B4-BE49-F238E27FC236}">
                <a16:creationId xmlns:a16="http://schemas.microsoft.com/office/drawing/2014/main" xmlns="" id="{9D8EF72D-16B8-46B7-99F6-D718A280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1" name="Oval 87">
            <a:extLst>
              <a:ext uri="{FF2B5EF4-FFF2-40B4-BE49-F238E27FC236}">
                <a16:creationId xmlns:a16="http://schemas.microsoft.com/office/drawing/2014/main" xmlns="" id="{D66E36E5-B634-41FE-BB17-5E620ED2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2" name="Oval 88">
            <a:extLst>
              <a:ext uri="{FF2B5EF4-FFF2-40B4-BE49-F238E27FC236}">
                <a16:creationId xmlns:a16="http://schemas.microsoft.com/office/drawing/2014/main" xmlns="" id="{C42F0B8F-3808-4F7F-9D2E-2A250303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3" name="Oval 89">
            <a:extLst>
              <a:ext uri="{FF2B5EF4-FFF2-40B4-BE49-F238E27FC236}">
                <a16:creationId xmlns:a16="http://schemas.microsoft.com/office/drawing/2014/main" xmlns="" id="{1D3C1701-B0D3-4B6E-AEBF-27003E3B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4" name="Oval 90">
            <a:extLst>
              <a:ext uri="{FF2B5EF4-FFF2-40B4-BE49-F238E27FC236}">
                <a16:creationId xmlns:a16="http://schemas.microsoft.com/office/drawing/2014/main" xmlns="" id="{C089ABEA-052D-4509-900A-4BD5AC2C6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5" name="Oval 91">
            <a:extLst>
              <a:ext uri="{FF2B5EF4-FFF2-40B4-BE49-F238E27FC236}">
                <a16:creationId xmlns:a16="http://schemas.microsoft.com/office/drawing/2014/main" xmlns="" id="{9002F49D-D954-4E23-8DED-168B2EC64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6" name="Oval 92">
            <a:extLst>
              <a:ext uri="{FF2B5EF4-FFF2-40B4-BE49-F238E27FC236}">
                <a16:creationId xmlns:a16="http://schemas.microsoft.com/office/drawing/2014/main" xmlns="" id="{2226446B-32B0-4526-9740-BE6826BC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7" name="Oval 93">
            <a:extLst>
              <a:ext uri="{FF2B5EF4-FFF2-40B4-BE49-F238E27FC236}">
                <a16:creationId xmlns:a16="http://schemas.microsoft.com/office/drawing/2014/main" xmlns="" id="{0C127702-ACB9-4370-B614-16D5532C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8" name="Oval 94">
            <a:extLst>
              <a:ext uri="{FF2B5EF4-FFF2-40B4-BE49-F238E27FC236}">
                <a16:creationId xmlns:a16="http://schemas.microsoft.com/office/drawing/2014/main" xmlns="" id="{848ADF44-92BC-4C10-9734-0E64645E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79" name="Oval 95">
            <a:extLst>
              <a:ext uri="{FF2B5EF4-FFF2-40B4-BE49-F238E27FC236}">
                <a16:creationId xmlns:a16="http://schemas.microsoft.com/office/drawing/2014/main" xmlns="" id="{76845AA4-0634-47D1-A5EB-C11B7969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0" name="Oval 96">
            <a:extLst>
              <a:ext uri="{FF2B5EF4-FFF2-40B4-BE49-F238E27FC236}">
                <a16:creationId xmlns:a16="http://schemas.microsoft.com/office/drawing/2014/main" xmlns="" id="{6F03A6F0-17F1-4435-910E-67C570537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1" name="Oval 97">
            <a:extLst>
              <a:ext uri="{FF2B5EF4-FFF2-40B4-BE49-F238E27FC236}">
                <a16:creationId xmlns:a16="http://schemas.microsoft.com/office/drawing/2014/main" xmlns="" id="{69FE878D-570E-4154-B599-8058E6CEC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2" name="Oval 98">
            <a:extLst>
              <a:ext uri="{FF2B5EF4-FFF2-40B4-BE49-F238E27FC236}">
                <a16:creationId xmlns:a16="http://schemas.microsoft.com/office/drawing/2014/main" xmlns="" id="{F93BCB0E-FFF9-46F0-A3A9-7B431608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3" name="Oval 99">
            <a:extLst>
              <a:ext uri="{FF2B5EF4-FFF2-40B4-BE49-F238E27FC236}">
                <a16:creationId xmlns:a16="http://schemas.microsoft.com/office/drawing/2014/main" xmlns="" id="{6493ADC7-3EFE-4199-83DF-5458E643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4" name="Oval 100">
            <a:extLst>
              <a:ext uri="{FF2B5EF4-FFF2-40B4-BE49-F238E27FC236}">
                <a16:creationId xmlns:a16="http://schemas.microsoft.com/office/drawing/2014/main" xmlns="" id="{96676C07-5855-4E60-B63E-673C5B07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5" name="Oval 101">
            <a:extLst>
              <a:ext uri="{FF2B5EF4-FFF2-40B4-BE49-F238E27FC236}">
                <a16:creationId xmlns:a16="http://schemas.microsoft.com/office/drawing/2014/main" xmlns="" id="{9629B910-67BD-4B44-A5D5-3537765A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6" name="Oval 102">
            <a:extLst>
              <a:ext uri="{FF2B5EF4-FFF2-40B4-BE49-F238E27FC236}">
                <a16:creationId xmlns:a16="http://schemas.microsoft.com/office/drawing/2014/main" xmlns="" id="{AC12C303-61EC-45AA-A873-1985A320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7" name="Oval 103">
            <a:extLst>
              <a:ext uri="{FF2B5EF4-FFF2-40B4-BE49-F238E27FC236}">
                <a16:creationId xmlns:a16="http://schemas.microsoft.com/office/drawing/2014/main" xmlns="" id="{BF838079-D3E8-4D98-A5FF-2A176D7A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8" name="Oval 104">
            <a:extLst>
              <a:ext uri="{FF2B5EF4-FFF2-40B4-BE49-F238E27FC236}">
                <a16:creationId xmlns:a16="http://schemas.microsoft.com/office/drawing/2014/main" xmlns="" id="{8DC4AF6F-625D-416F-B273-FE14AEDA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89" name="Oval 105">
            <a:extLst>
              <a:ext uri="{FF2B5EF4-FFF2-40B4-BE49-F238E27FC236}">
                <a16:creationId xmlns:a16="http://schemas.microsoft.com/office/drawing/2014/main" xmlns="" id="{51A196B7-E6B4-418F-8A4B-8AB18096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038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3290" name="Text Box 106">
            <a:extLst>
              <a:ext uri="{FF2B5EF4-FFF2-40B4-BE49-F238E27FC236}">
                <a16:creationId xmlns:a16="http://schemas.microsoft.com/office/drawing/2014/main" xmlns="" id="{42953B4A-E44B-466D-8EA6-9AE80A91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762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   0     5     6   10    9    15   16   12   11    7    8    14   13   17   18    3     4     1    2    19   20   22   21   23</a:t>
            </a:r>
          </a:p>
        </p:txBody>
      </p:sp>
      <p:sp>
        <p:nvSpPr>
          <p:cNvPr id="93291" name="Line 107">
            <a:extLst>
              <a:ext uri="{FF2B5EF4-FFF2-40B4-BE49-F238E27FC236}">
                <a16:creationId xmlns:a16="http://schemas.microsoft.com/office/drawing/2014/main" xmlns="" id="{9B280CE9-9CEA-406A-A8C6-50127A0BE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2" name="Line 108">
            <a:extLst>
              <a:ext uri="{FF2B5EF4-FFF2-40B4-BE49-F238E27FC236}">
                <a16:creationId xmlns:a16="http://schemas.microsoft.com/office/drawing/2014/main" xmlns="" id="{B53C7F56-AFF9-48B0-A58F-693120D2B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3" name="Line 109">
            <a:extLst>
              <a:ext uri="{FF2B5EF4-FFF2-40B4-BE49-F238E27FC236}">
                <a16:creationId xmlns:a16="http://schemas.microsoft.com/office/drawing/2014/main" xmlns="" id="{21B5E5C5-C256-4483-AD9D-241A2CB26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4" name="Line 110">
            <a:extLst>
              <a:ext uri="{FF2B5EF4-FFF2-40B4-BE49-F238E27FC236}">
                <a16:creationId xmlns:a16="http://schemas.microsoft.com/office/drawing/2014/main" xmlns="" id="{D8890579-14E5-47FF-ACB9-50791C001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5" name="Line 111">
            <a:extLst>
              <a:ext uri="{FF2B5EF4-FFF2-40B4-BE49-F238E27FC236}">
                <a16:creationId xmlns:a16="http://schemas.microsoft.com/office/drawing/2014/main" xmlns="" id="{CE5D6EC6-D91C-4F53-900B-8F8CB8C02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6" name="Line 112">
            <a:extLst>
              <a:ext uri="{FF2B5EF4-FFF2-40B4-BE49-F238E27FC236}">
                <a16:creationId xmlns:a16="http://schemas.microsoft.com/office/drawing/2014/main" xmlns="" id="{40D11798-BB50-4110-BF39-307D78C54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7" name="Line 113">
            <a:extLst>
              <a:ext uri="{FF2B5EF4-FFF2-40B4-BE49-F238E27FC236}">
                <a16:creationId xmlns:a16="http://schemas.microsoft.com/office/drawing/2014/main" xmlns="" id="{02ED253B-1B97-4EFE-A84E-9F314C542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8" name="Line 114">
            <a:extLst>
              <a:ext uri="{FF2B5EF4-FFF2-40B4-BE49-F238E27FC236}">
                <a16:creationId xmlns:a16="http://schemas.microsoft.com/office/drawing/2014/main" xmlns="" id="{02F323AD-73D3-4A7D-B00B-65A7D5A72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9" name="Line 115">
            <a:extLst>
              <a:ext uri="{FF2B5EF4-FFF2-40B4-BE49-F238E27FC236}">
                <a16:creationId xmlns:a16="http://schemas.microsoft.com/office/drawing/2014/main" xmlns="" id="{BCE20C54-65CE-4785-B512-623567783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0" name="Line 116">
            <a:extLst>
              <a:ext uri="{FF2B5EF4-FFF2-40B4-BE49-F238E27FC236}">
                <a16:creationId xmlns:a16="http://schemas.microsoft.com/office/drawing/2014/main" xmlns="" id="{B8DBCC2A-EB85-4C34-BBC5-8073C54A4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1" name="Line 117">
            <a:extLst>
              <a:ext uri="{FF2B5EF4-FFF2-40B4-BE49-F238E27FC236}">
                <a16:creationId xmlns:a16="http://schemas.microsoft.com/office/drawing/2014/main" xmlns="" id="{929BB024-17A1-4390-9540-D3740AC73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2" name="Line 118">
            <a:extLst>
              <a:ext uri="{FF2B5EF4-FFF2-40B4-BE49-F238E27FC236}">
                <a16:creationId xmlns:a16="http://schemas.microsoft.com/office/drawing/2014/main" xmlns="" id="{63780DB9-B3C4-4BA7-A9B6-E1B7340CD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3" name="Freeform 119">
            <a:extLst>
              <a:ext uri="{FF2B5EF4-FFF2-40B4-BE49-F238E27FC236}">
                <a16:creationId xmlns:a16="http://schemas.microsoft.com/office/drawing/2014/main" xmlns="" id="{D890ABFA-714C-4D54-844A-D43EFF15C424}"/>
              </a:ext>
            </a:extLst>
          </p:cNvPr>
          <p:cNvSpPr>
            <a:spLocks/>
          </p:cNvSpPr>
          <p:nvPr/>
        </p:nvSpPr>
        <p:spPr bwMode="auto">
          <a:xfrm>
            <a:off x="1066800" y="19050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4" name="Freeform 120">
            <a:extLst>
              <a:ext uri="{FF2B5EF4-FFF2-40B4-BE49-F238E27FC236}">
                <a16:creationId xmlns:a16="http://schemas.microsoft.com/office/drawing/2014/main" xmlns="" id="{8FE3EA80-6C4B-4B28-B127-7E4F5D1458C2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5" name="Freeform 121">
            <a:extLst>
              <a:ext uri="{FF2B5EF4-FFF2-40B4-BE49-F238E27FC236}">
                <a16:creationId xmlns:a16="http://schemas.microsoft.com/office/drawing/2014/main" xmlns="" id="{7DE4CA9E-CBCB-46C7-B0AA-15BBF7C243AE}"/>
              </a:ext>
            </a:extLst>
          </p:cNvPr>
          <p:cNvSpPr>
            <a:spLocks/>
          </p:cNvSpPr>
          <p:nvPr/>
        </p:nvSpPr>
        <p:spPr bwMode="auto">
          <a:xfrm>
            <a:off x="1371600" y="22098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6" name="Freeform 122">
            <a:extLst>
              <a:ext uri="{FF2B5EF4-FFF2-40B4-BE49-F238E27FC236}">
                <a16:creationId xmlns:a16="http://schemas.microsoft.com/office/drawing/2014/main" xmlns="" id="{F4FB8CEF-E998-46FA-A8B0-53B27EE43286}"/>
              </a:ext>
            </a:extLst>
          </p:cNvPr>
          <p:cNvSpPr>
            <a:spLocks/>
          </p:cNvSpPr>
          <p:nvPr/>
        </p:nvSpPr>
        <p:spPr bwMode="auto">
          <a:xfrm>
            <a:off x="1676400" y="27432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7" name="Freeform 123">
            <a:extLst>
              <a:ext uri="{FF2B5EF4-FFF2-40B4-BE49-F238E27FC236}">
                <a16:creationId xmlns:a16="http://schemas.microsoft.com/office/drawing/2014/main" xmlns="" id="{999C8C82-53E1-4D5E-A5F3-F28020181F6F}"/>
              </a:ext>
            </a:extLst>
          </p:cNvPr>
          <p:cNvSpPr>
            <a:spLocks/>
          </p:cNvSpPr>
          <p:nvPr/>
        </p:nvSpPr>
        <p:spPr bwMode="auto">
          <a:xfrm>
            <a:off x="2286000" y="28956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8" name="Freeform 124">
            <a:extLst>
              <a:ext uri="{FF2B5EF4-FFF2-40B4-BE49-F238E27FC236}">
                <a16:creationId xmlns:a16="http://schemas.microsoft.com/office/drawing/2014/main" xmlns="" id="{B6127F0A-786B-4E68-9D88-44CA14C858B7}"/>
              </a:ext>
            </a:extLst>
          </p:cNvPr>
          <p:cNvSpPr>
            <a:spLocks/>
          </p:cNvSpPr>
          <p:nvPr/>
        </p:nvSpPr>
        <p:spPr bwMode="auto">
          <a:xfrm>
            <a:off x="2057400" y="31242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09" name="Freeform 125">
            <a:extLst>
              <a:ext uri="{FF2B5EF4-FFF2-40B4-BE49-F238E27FC236}">
                <a16:creationId xmlns:a16="http://schemas.microsoft.com/office/drawing/2014/main" xmlns="" id="{FBF3FD80-4B47-4D84-A98D-8E697A60B0D5}"/>
              </a:ext>
            </a:extLst>
          </p:cNvPr>
          <p:cNvSpPr>
            <a:spLocks/>
          </p:cNvSpPr>
          <p:nvPr/>
        </p:nvSpPr>
        <p:spPr bwMode="auto">
          <a:xfrm>
            <a:off x="3200400" y="32004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0" name="Freeform 126">
            <a:extLst>
              <a:ext uri="{FF2B5EF4-FFF2-40B4-BE49-F238E27FC236}">
                <a16:creationId xmlns:a16="http://schemas.microsoft.com/office/drawing/2014/main" xmlns="" id="{860608FB-6C75-4645-A815-0CDC8D60B5E2}"/>
              </a:ext>
            </a:extLst>
          </p:cNvPr>
          <p:cNvSpPr>
            <a:spLocks/>
          </p:cNvSpPr>
          <p:nvPr/>
        </p:nvSpPr>
        <p:spPr bwMode="auto">
          <a:xfrm>
            <a:off x="2590800" y="32766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1" name="Freeform 127">
            <a:extLst>
              <a:ext uri="{FF2B5EF4-FFF2-40B4-BE49-F238E27FC236}">
                <a16:creationId xmlns:a16="http://schemas.microsoft.com/office/drawing/2014/main" xmlns="" id="{174726BF-AB50-47B1-B22F-06285B1AC59C}"/>
              </a:ext>
            </a:extLst>
          </p:cNvPr>
          <p:cNvSpPr>
            <a:spLocks/>
          </p:cNvSpPr>
          <p:nvPr/>
        </p:nvSpPr>
        <p:spPr bwMode="auto">
          <a:xfrm>
            <a:off x="2895600" y="28194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2" name="Freeform 128">
            <a:extLst>
              <a:ext uri="{FF2B5EF4-FFF2-40B4-BE49-F238E27FC236}">
                <a16:creationId xmlns:a16="http://schemas.microsoft.com/office/drawing/2014/main" xmlns="" id="{BBAE36D1-3649-4848-8FD7-74427EE836A9}"/>
              </a:ext>
            </a:extLst>
          </p:cNvPr>
          <p:cNvSpPr>
            <a:spLocks/>
          </p:cNvSpPr>
          <p:nvPr/>
        </p:nvSpPr>
        <p:spPr bwMode="auto">
          <a:xfrm>
            <a:off x="5334000" y="32766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3" name="Freeform 129">
            <a:extLst>
              <a:ext uri="{FF2B5EF4-FFF2-40B4-BE49-F238E27FC236}">
                <a16:creationId xmlns:a16="http://schemas.microsoft.com/office/drawing/2014/main" xmlns="" id="{D9A43AED-8C96-4027-B2A0-856061E46D61}"/>
              </a:ext>
            </a:extLst>
          </p:cNvPr>
          <p:cNvSpPr>
            <a:spLocks/>
          </p:cNvSpPr>
          <p:nvPr/>
        </p:nvSpPr>
        <p:spPr bwMode="auto">
          <a:xfrm>
            <a:off x="71628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4" name="Freeform 130">
            <a:extLst>
              <a:ext uri="{FF2B5EF4-FFF2-40B4-BE49-F238E27FC236}">
                <a16:creationId xmlns:a16="http://schemas.microsoft.com/office/drawing/2014/main" xmlns="" id="{D5A12A4C-F144-415B-9CF2-E4510CC02D50}"/>
              </a:ext>
            </a:extLst>
          </p:cNvPr>
          <p:cNvSpPr>
            <a:spLocks/>
          </p:cNvSpPr>
          <p:nvPr/>
        </p:nvSpPr>
        <p:spPr bwMode="auto">
          <a:xfrm>
            <a:off x="74676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5" name="Freeform 131">
            <a:extLst>
              <a:ext uri="{FF2B5EF4-FFF2-40B4-BE49-F238E27FC236}">
                <a16:creationId xmlns:a16="http://schemas.microsoft.com/office/drawing/2014/main" xmlns="" id="{0D67D4D6-B782-4866-831E-F152F4BAB956}"/>
              </a:ext>
            </a:extLst>
          </p:cNvPr>
          <p:cNvSpPr>
            <a:spLocks/>
          </p:cNvSpPr>
          <p:nvPr/>
        </p:nvSpPr>
        <p:spPr bwMode="auto">
          <a:xfrm>
            <a:off x="1066800" y="19050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6" name="Freeform 132">
            <a:extLst>
              <a:ext uri="{FF2B5EF4-FFF2-40B4-BE49-F238E27FC236}">
                <a16:creationId xmlns:a16="http://schemas.microsoft.com/office/drawing/2014/main" xmlns="" id="{99BCB0BE-691C-44D4-A7E2-D0CAE70AA4DA}"/>
              </a:ext>
            </a:extLst>
          </p:cNvPr>
          <p:cNvSpPr>
            <a:spLocks/>
          </p:cNvSpPr>
          <p:nvPr/>
        </p:nvSpPr>
        <p:spPr bwMode="auto">
          <a:xfrm>
            <a:off x="1371600" y="22098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7" name="Line 133">
            <a:extLst>
              <a:ext uri="{FF2B5EF4-FFF2-40B4-BE49-F238E27FC236}">
                <a16:creationId xmlns:a16="http://schemas.microsoft.com/office/drawing/2014/main" xmlns="" id="{1A63B420-585A-4F2C-96BF-FA90BFF4E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038600"/>
            <a:ext cx="3810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8" name="Line 134">
            <a:extLst>
              <a:ext uri="{FF2B5EF4-FFF2-40B4-BE49-F238E27FC236}">
                <a16:creationId xmlns:a16="http://schemas.microsoft.com/office/drawing/2014/main" xmlns="" id="{BD0BBB68-F53C-43FC-A6D5-21B2A3DCD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3810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19" name="Text Box 135">
            <a:extLst>
              <a:ext uri="{FF2B5EF4-FFF2-40B4-BE49-F238E27FC236}">
                <a16:creationId xmlns:a16="http://schemas.microsoft.com/office/drawing/2014/main" xmlns="" id="{94FF0276-8F75-41C3-A9BE-DD5D21ED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81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3320" name="Freeform 136">
            <a:extLst>
              <a:ext uri="{FF2B5EF4-FFF2-40B4-BE49-F238E27FC236}">
                <a16:creationId xmlns:a16="http://schemas.microsoft.com/office/drawing/2014/main" xmlns="" id="{1A4A5CC0-11C2-467F-8339-74BBDEFC0390}"/>
              </a:ext>
            </a:extLst>
          </p:cNvPr>
          <p:cNvSpPr>
            <a:spLocks/>
          </p:cNvSpPr>
          <p:nvPr/>
        </p:nvSpPr>
        <p:spPr bwMode="auto">
          <a:xfrm>
            <a:off x="1676400" y="27432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1" name="Line 137">
            <a:extLst>
              <a:ext uri="{FF2B5EF4-FFF2-40B4-BE49-F238E27FC236}">
                <a16:creationId xmlns:a16="http://schemas.microsoft.com/office/drawing/2014/main" xmlns="" id="{E07C067E-533F-47ED-8E6E-9F0A32C5A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038600"/>
            <a:ext cx="381000" cy="158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2" name="Line 138">
            <a:extLst>
              <a:ext uri="{FF2B5EF4-FFF2-40B4-BE49-F238E27FC236}">
                <a16:creationId xmlns:a16="http://schemas.microsoft.com/office/drawing/2014/main" xmlns="" id="{90401326-9C75-4590-A1A8-F90C23A6B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381000" cy="158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3" name="Freeform 139">
            <a:extLst>
              <a:ext uri="{FF2B5EF4-FFF2-40B4-BE49-F238E27FC236}">
                <a16:creationId xmlns:a16="http://schemas.microsoft.com/office/drawing/2014/main" xmlns="" id="{9AA23116-1F49-469A-BBA1-EB54EB7D5390}"/>
              </a:ext>
            </a:extLst>
          </p:cNvPr>
          <p:cNvSpPr>
            <a:spLocks/>
          </p:cNvSpPr>
          <p:nvPr/>
        </p:nvSpPr>
        <p:spPr bwMode="auto">
          <a:xfrm>
            <a:off x="2057400" y="31242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4" name="Text Box 140">
            <a:extLst>
              <a:ext uri="{FF2B5EF4-FFF2-40B4-BE49-F238E27FC236}">
                <a16:creationId xmlns:a16="http://schemas.microsoft.com/office/drawing/2014/main" xmlns="" id="{8349B1AC-2BC3-49AB-B5EF-D1100943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3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3325" name="Freeform 141">
            <a:extLst>
              <a:ext uri="{FF2B5EF4-FFF2-40B4-BE49-F238E27FC236}">
                <a16:creationId xmlns:a16="http://schemas.microsoft.com/office/drawing/2014/main" xmlns="" id="{D122545D-44F1-45F9-BE76-FA9C89A2E2C4}"/>
              </a:ext>
            </a:extLst>
          </p:cNvPr>
          <p:cNvSpPr>
            <a:spLocks/>
          </p:cNvSpPr>
          <p:nvPr/>
        </p:nvSpPr>
        <p:spPr bwMode="auto">
          <a:xfrm>
            <a:off x="2286000" y="28956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6" name="Line 142">
            <a:extLst>
              <a:ext uri="{FF2B5EF4-FFF2-40B4-BE49-F238E27FC236}">
                <a16:creationId xmlns:a16="http://schemas.microsoft.com/office/drawing/2014/main" xmlns="" id="{8AEB2467-7A1F-46BB-89C0-47AD57CB5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038600"/>
            <a:ext cx="381000" cy="15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7" name="Freeform 143">
            <a:extLst>
              <a:ext uri="{FF2B5EF4-FFF2-40B4-BE49-F238E27FC236}">
                <a16:creationId xmlns:a16="http://schemas.microsoft.com/office/drawing/2014/main" xmlns="" id="{99F1319B-36B8-4A51-B080-9AD61CBE1DA3}"/>
              </a:ext>
            </a:extLst>
          </p:cNvPr>
          <p:cNvSpPr>
            <a:spLocks/>
          </p:cNvSpPr>
          <p:nvPr/>
        </p:nvSpPr>
        <p:spPr bwMode="auto">
          <a:xfrm>
            <a:off x="2590800" y="32766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8" name="Line 144">
            <a:extLst>
              <a:ext uri="{FF2B5EF4-FFF2-40B4-BE49-F238E27FC236}">
                <a16:creationId xmlns:a16="http://schemas.microsoft.com/office/drawing/2014/main" xmlns="" id="{F6AC129C-A9B8-4229-B827-21B0718D7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38600"/>
            <a:ext cx="381000" cy="15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29" name="Text Box 145">
            <a:extLst>
              <a:ext uri="{FF2B5EF4-FFF2-40B4-BE49-F238E27FC236}">
                <a16:creationId xmlns:a16="http://schemas.microsoft.com/office/drawing/2014/main" xmlns="" id="{BCB223F7-7BD0-4C27-AE4A-6C0148F6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90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3330" name="Freeform 146">
            <a:extLst>
              <a:ext uri="{FF2B5EF4-FFF2-40B4-BE49-F238E27FC236}">
                <a16:creationId xmlns:a16="http://schemas.microsoft.com/office/drawing/2014/main" xmlns="" id="{5886D22E-4012-460C-8D30-47A3CE048056}"/>
              </a:ext>
            </a:extLst>
          </p:cNvPr>
          <p:cNvSpPr>
            <a:spLocks/>
          </p:cNvSpPr>
          <p:nvPr/>
        </p:nvSpPr>
        <p:spPr bwMode="auto">
          <a:xfrm>
            <a:off x="2895600" y="28194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1" name="Line 147">
            <a:extLst>
              <a:ext uri="{FF2B5EF4-FFF2-40B4-BE49-F238E27FC236}">
                <a16:creationId xmlns:a16="http://schemas.microsoft.com/office/drawing/2014/main" xmlns="" id="{BC7300A9-A365-4BF8-8D3C-8543D2DAF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381000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2" name="Freeform 148">
            <a:extLst>
              <a:ext uri="{FF2B5EF4-FFF2-40B4-BE49-F238E27FC236}">
                <a16:creationId xmlns:a16="http://schemas.microsoft.com/office/drawing/2014/main" xmlns="" id="{DCF1FAC6-E33F-43F0-A707-2E616B19D7E8}"/>
              </a:ext>
            </a:extLst>
          </p:cNvPr>
          <p:cNvSpPr>
            <a:spLocks/>
          </p:cNvSpPr>
          <p:nvPr/>
        </p:nvSpPr>
        <p:spPr bwMode="auto">
          <a:xfrm>
            <a:off x="3200400" y="32004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3" name="Line 149">
            <a:extLst>
              <a:ext uri="{FF2B5EF4-FFF2-40B4-BE49-F238E27FC236}">
                <a16:creationId xmlns:a16="http://schemas.microsoft.com/office/drawing/2014/main" xmlns="" id="{BB1F34A5-3E09-499A-A088-0287BF3EE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038600"/>
            <a:ext cx="381000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4" name="Freeform 150">
            <a:extLst>
              <a:ext uri="{FF2B5EF4-FFF2-40B4-BE49-F238E27FC236}">
                <a16:creationId xmlns:a16="http://schemas.microsoft.com/office/drawing/2014/main" xmlns="" id="{F4B36F5F-2FC2-4AC6-9384-C632F49ECC0C}"/>
              </a:ext>
            </a:extLst>
          </p:cNvPr>
          <p:cNvSpPr>
            <a:spLocks/>
          </p:cNvSpPr>
          <p:nvPr/>
        </p:nvSpPr>
        <p:spPr bwMode="auto">
          <a:xfrm>
            <a:off x="5638800" y="36576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5" name="Freeform 151">
            <a:extLst>
              <a:ext uri="{FF2B5EF4-FFF2-40B4-BE49-F238E27FC236}">
                <a16:creationId xmlns:a16="http://schemas.microsoft.com/office/drawing/2014/main" xmlns="" id="{5F35BE47-DFD7-44BB-91CD-2AD8A1B2CD75}"/>
              </a:ext>
            </a:extLst>
          </p:cNvPr>
          <p:cNvSpPr>
            <a:spLocks/>
          </p:cNvSpPr>
          <p:nvPr/>
        </p:nvSpPr>
        <p:spPr bwMode="auto">
          <a:xfrm>
            <a:off x="5334000" y="32766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6" name="Line 152">
            <a:extLst>
              <a:ext uri="{FF2B5EF4-FFF2-40B4-BE49-F238E27FC236}">
                <a16:creationId xmlns:a16="http://schemas.microsoft.com/office/drawing/2014/main" xmlns="" id="{B7744AF7-B108-477D-9487-5688C42CF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038600"/>
            <a:ext cx="381000" cy="1588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7" name="Line 153">
            <a:extLst>
              <a:ext uri="{FF2B5EF4-FFF2-40B4-BE49-F238E27FC236}">
                <a16:creationId xmlns:a16="http://schemas.microsoft.com/office/drawing/2014/main" xmlns="" id="{F97B309D-15CF-4E88-8E8B-C9B1387DD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381000" cy="1588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8" name="Text Box 154">
            <a:extLst>
              <a:ext uri="{FF2B5EF4-FFF2-40B4-BE49-F238E27FC236}">
                <a16:creationId xmlns:a16="http://schemas.microsoft.com/office/drawing/2014/main" xmlns="" id="{E5D62A9B-F5FB-4A09-99B0-5CD9555D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93339" name="Line 155">
            <a:extLst>
              <a:ext uri="{FF2B5EF4-FFF2-40B4-BE49-F238E27FC236}">
                <a16:creationId xmlns:a16="http://schemas.microsoft.com/office/drawing/2014/main" xmlns="" id="{48B8660B-350A-4B98-A41C-D7584671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381000" cy="15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0" name="Line 156">
            <a:extLst>
              <a:ext uri="{FF2B5EF4-FFF2-40B4-BE49-F238E27FC236}">
                <a16:creationId xmlns:a16="http://schemas.microsoft.com/office/drawing/2014/main" xmlns="" id="{322D9231-2730-4340-B044-2377997C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381000" cy="15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1" name="Freeform 157">
            <a:extLst>
              <a:ext uri="{FF2B5EF4-FFF2-40B4-BE49-F238E27FC236}">
                <a16:creationId xmlns:a16="http://schemas.microsoft.com/office/drawing/2014/main" xmlns="" id="{174A213A-A95E-42CA-BC43-AED2BFD1F768}"/>
              </a:ext>
            </a:extLst>
          </p:cNvPr>
          <p:cNvSpPr>
            <a:spLocks/>
          </p:cNvSpPr>
          <p:nvPr/>
        </p:nvSpPr>
        <p:spPr bwMode="auto">
          <a:xfrm>
            <a:off x="71628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2" name="Freeform 158">
            <a:extLst>
              <a:ext uri="{FF2B5EF4-FFF2-40B4-BE49-F238E27FC236}">
                <a16:creationId xmlns:a16="http://schemas.microsoft.com/office/drawing/2014/main" xmlns="" id="{E9F00398-98B7-42D7-BE00-1D1F0979DC21}"/>
              </a:ext>
            </a:extLst>
          </p:cNvPr>
          <p:cNvSpPr>
            <a:spLocks/>
          </p:cNvSpPr>
          <p:nvPr/>
        </p:nvSpPr>
        <p:spPr bwMode="auto">
          <a:xfrm>
            <a:off x="7467600" y="37338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3" name="Text Box 159">
            <a:extLst>
              <a:ext uri="{FF2B5EF4-FFF2-40B4-BE49-F238E27FC236}">
                <a16:creationId xmlns:a16="http://schemas.microsoft.com/office/drawing/2014/main" xmlns="" id="{E54F1766-393E-4B98-86E1-8D4E5D732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352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3344" name="Text Box 160">
            <a:extLst>
              <a:ext uri="{FF2B5EF4-FFF2-40B4-BE49-F238E27FC236}">
                <a16:creationId xmlns:a16="http://schemas.microsoft.com/office/drawing/2014/main" xmlns="" id="{B5C056F2-8B65-412E-9133-1BC6269A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38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83809" name="Text Box 161">
            <a:extLst>
              <a:ext uri="{FF2B5EF4-FFF2-40B4-BE49-F238E27FC236}">
                <a16:creationId xmlns:a16="http://schemas.microsoft.com/office/drawing/2014/main" xmlns="" id="{7E11A748-4BFA-4BE2-A9F6-AA77C86F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83810" name="Oval 162">
            <a:extLst>
              <a:ext uri="{FF2B5EF4-FFF2-40B4-BE49-F238E27FC236}">
                <a16:creationId xmlns:a16="http://schemas.microsoft.com/office/drawing/2014/main" xmlns="" id="{715CD9D5-8375-47FC-8D48-ABCE6092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381000" cy="38100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1" name="Oval 163">
            <a:extLst>
              <a:ext uri="{FF2B5EF4-FFF2-40B4-BE49-F238E27FC236}">
                <a16:creationId xmlns:a16="http://schemas.microsoft.com/office/drawing/2014/main" xmlns="" id="{0B72D166-1955-48A1-BE28-3CAE4808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381000" cy="381000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2" name="Oval 164">
            <a:extLst>
              <a:ext uri="{FF2B5EF4-FFF2-40B4-BE49-F238E27FC236}">
                <a16:creationId xmlns:a16="http://schemas.microsoft.com/office/drawing/2014/main" xmlns="" id="{F0B3E8FA-9C6E-46CD-B428-9B9EC9181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91200"/>
            <a:ext cx="3810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3" name="Oval 165">
            <a:extLst>
              <a:ext uri="{FF2B5EF4-FFF2-40B4-BE49-F238E27FC236}">
                <a16:creationId xmlns:a16="http://schemas.microsoft.com/office/drawing/2014/main" xmlns="" id="{E4F5A4F0-E2FE-434A-A143-B797245B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4" name="Oval 166">
            <a:extLst>
              <a:ext uri="{FF2B5EF4-FFF2-40B4-BE49-F238E27FC236}">
                <a16:creationId xmlns:a16="http://schemas.microsoft.com/office/drawing/2014/main" xmlns="" id="{C5BFC849-8B23-42BF-9ECA-542AAA13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381000" cy="381000"/>
          </a:xfrm>
          <a:prstGeom prst="ellips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5" name="Oval 167">
            <a:extLst>
              <a:ext uri="{FF2B5EF4-FFF2-40B4-BE49-F238E27FC236}">
                <a16:creationId xmlns:a16="http://schemas.microsoft.com/office/drawing/2014/main" xmlns="" id="{3D1363BC-D957-49F0-BA1C-9433D24C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381000" cy="3810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3816" name="Line 168">
            <a:extLst>
              <a:ext uri="{FF2B5EF4-FFF2-40B4-BE49-F238E27FC236}">
                <a16:creationId xmlns:a16="http://schemas.microsoft.com/office/drawing/2014/main" xmlns="" id="{3AF034CF-71C1-41E6-8391-ABCC7549F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257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817" name="Line 169">
            <a:extLst>
              <a:ext uri="{FF2B5EF4-FFF2-40B4-BE49-F238E27FC236}">
                <a16:creationId xmlns:a16="http://schemas.microsoft.com/office/drawing/2014/main" xmlns="" id="{3163D7A7-FE24-4291-B667-FD56EFE74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257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818" name="Line 170">
            <a:extLst>
              <a:ext uri="{FF2B5EF4-FFF2-40B4-BE49-F238E27FC236}">
                <a16:creationId xmlns:a16="http://schemas.microsoft.com/office/drawing/2014/main" xmlns="" id="{A5AFD252-0FC3-42A6-BEB8-FE4D684A9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5257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819" name="Line 171">
            <a:extLst>
              <a:ext uri="{FF2B5EF4-FFF2-40B4-BE49-F238E27FC236}">
                <a16:creationId xmlns:a16="http://schemas.microsoft.com/office/drawing/2014/main" xmlns="" id="{7A046823-1055-46FC-BBE9-709530F98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820" name="Text Box 172">
            <a:extLst>
              <a:ext uri="{FF2B5EF4-FFF2-40B4-BE49-F238E27FC236}">
                <a16:creationId xmlns:a16="http://schemas.microsoft.com/office/drawing/2014/main" xmlns="" id="{A1664FF1-5019-4DCD-BA51-B34146D19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83821" name="Text Box 173">
            <a:extLst>
              <a:ext uri="{FF2B5EF4-FFF2-40B4-BE49-F238E27FC236}">
                <a16:creationId xmlns:a16="http://schemas.microsoft.com/office/drawing/2014/main" xmlns="" id="{0090BD07-55DB-4EBC-A554-5F7F683C9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3822" name="Text Box 174">
            <a:extLst>
              <a:ext uri="{FF2B5EF4-FFF2-40B4-BE49-F238E27FC236}">
                <a16:creationId xmlns:a16="http://schemas.microsoft.com/office/drawing/2014/main" xmlns="" id="{47C37F05-7E80-476D-AA5E-3833A4A8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172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83823" name="Text Box 175">
            <a:extLst>
              <a:ext uri="{FF2B5EF4-FFF2-40B4-BE49-F238E27FC236}">
                <a16:creationId xmlns:a16="http://schemas.microsoft.com/office/drawing/2014/main" xmlns="" id="{11815CFC-42E8-4260-BC14-23F5DD0C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83824" name="Text Box 176">
            <a:extLst>
              <a:ext uri="{FF2B5EF4-FFF2-40B4-BE49-F238E27FC236}">
                <a16:creationId xmlns:a16="http://schemas.microsoft.com/office/drawing/2014/main" xmlns="" id="{603F8119-9CD9-40D4-8016-5F819E961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876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809" grpId="0"/>
      <p:bldP spid="283810" grpId="0" animBg="1"/>
      <p:bldP spid="283811" grpId="0" animBg="1"/>
      <p:bldP spid="283812" grpId="0" animBg="1"/>
      <p:bldP spid="283813" grpId="0" animBg="1"/>
      <p:bldP spid="283814" grpId="0" animBg="1"/>
      <p:bldP spid="283815" grpId="0" animBg="1"/>
      <p:bldP spid="283820" grpId="0"/>
      <p:bldP spid="283821" grpId="0"/>
      <p:bldP spid="283822" grpId="0"/>
      <p:bldP spid="283823" grpId="0"/>
      <p:bldP spid="28382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34FFD373-6989-4805-9866-F32A70EB1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Interleaving Graphs (Continued)</a:t>
            </a:r>
          </a:p>
        </p:txBody>
      </p:sp>
      <p:sp>
        <p:nvSpPr>
          <p:cNvPr id="94211" name="Oval 3">
            <a:extLst>
              <a:ext uri="{FF2B5EF4-FFF2-40B4-BE49-F238E27FC236}">
                <a16:creationId xmlns:a16="http://schemas.microsoft.com/office/drawing/2014/main" xmlns="" id="{F81EF68D-C06E-4401-929C-228F56D0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0"/>
            <a:ext cx="381000" cy="38100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2" name="Oval 4">
            <a:extLst>
              <a:ext uri="{FF2B5EF4-FFF2-40B4-BE49-F238E27FC236}">
                <a16:creationId xmlns:a16="http://schemas.microsoft.com/office/drawing/2014/main" xmlns="" id="{D659F1B9-CBD4-483A-88B2-68E6B37E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381000" cy="381000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3" name="Oval 5">
            <a:extLst>
              <a:ext uri="{FF2B5EF4-FFF2-40B4-BE49-F238E27FC236}">
                <a16:creationId xmlns:a16="http://schemas.microsoft.com/office/drawing/2014/main" xmlns="" id="{098BA38F-3485-4C0B-961F-94E41D91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3810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4" name="Oval 6">
            <a:extLst>
              <a:ext uri="{FF2B5EF4-FFF2-40B4-BE49-F238E27FC236}">
                <a16:creationId xmlns:a16="http://schemas.microsoft.com/office/drawing/2014/main" xmlns="" id="{A2C0714B-8594-4301-8FDD-0EE41F25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768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5" name="Oval 7">
            <a:extLst>
              <a:ext uri="{FF2B5EF4-FFF2-40B4-BE49-F238E27FC236}">
                <a16:creationId xmlns:a16="http://schemas.microsoft.com/office/drawing/2014/main" xmlns="" id="{0229B8DF-44A7-483B-B7E1-C2F66752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381000" cy="381000"/>
          </a:xfrm>
          <a:prstGeom prst="ellips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6" name="Oval 8">
            <a:extLst>
              <a:ext uri="{FF2B5EF4-FFF2-40B4-BE49-F238E27FC236}">
                <a16:creationId xmlns:a16="http://schemas.microsoft.com/office/drawing/2014/main" xmlns="" id="{21F15CD6-8B23-4EA9-B6B0-65A86D1F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76800"/>
            <a:ext cx="381000" cy="3810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4217" name="Line 9">
            <a:extLst>
              <a:ext uri="{FF2B5EF4-FFF2-40B4-BE49-F238E27FC236}">
                <a16:creationId xmlns:a16="http://schemas.microsoft.com/office/drawing/2014/main" xmlns="" id="{50E6D9C2-137A-4FB5-9BE1-E077B7820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Line 10">
            <a:extLst>
              <a:ext uri="{FF2B5EF4-FFF2-40B4-BE49-F238E27FC236}">
                <a16:creationId xmlns:a16="http://schemas.microsoft.com/office/drawing/2014/main" xmlns="" id="{98DC4320-45FF-4A43-99A0-87AC7A305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105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Line 11">
            <a:extLst>
              <a:ext uri="{FF2B5EF4-FFF2-40B4-BE49-F238E27FC236}">
                <a16:creationId xmlns:a16="http://schemas.microsoft.com/office/drawing/2014/main" xmlns="" id="{23BBE121-EAF0-41ED-9D30-6E0E6E97D4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5105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12">
            <a:extLst>
              <a:ext uri="{FF2B5EF4-FFF2-40B4-BE49-F238E27FC236}">
                <a16:creationId xmlns:a16="http://schemas.microsoft.com/office/drawing/2014/main" xmlns="" id="{AA4882D3-645B-49C7-B17C-BC4C17059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xmlns="" id="{72FBA810-4C44-4BA2-B9B7-86E1BA126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xmlns="" id="{BC7A7F66-D9D4-4D84-AE7A-0B86D98E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xmlns="" id="{E19216A7-7B83-454D-A7B2-8D1FB507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19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xmlns="" id="{E5834C75-4EFC-4AEF-ABE2-1D96553F8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4225" name="Text Box 17">
            <a:extLst>
              <a:ext uri="{FF2B5EF4-FFF2-40B4-BE49-F238E27FC236}">
                <a16:creationId xmlns:a16="http://schemas.microsoft.com/office/drawing/2014/main" xmlns="" id="{E07F86B7-B660-43A7-83DF-66F9A367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94226" name="Text Box 18">
            <a:extLst>
              <a:ext uri="{FF2B5EF4-FFF2-40B4-BE49-F238E27FC236}">
                <a16:creationId xmlns:a16="http://schemas.microsoft.com/office/drawing/2014/main" xmlns="" id="{D57963E4-D2AC-4690-959B-4231FD471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724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4227" name="Text Box 19">
            <a:extLst>
              <a:ext uri="{FF2B5EF4-FFF2-40B4-BE49-F238E27FC236}">
                <a16:creationId xmlns:a16="http://schemas.microsoft.com/office/drawing/2014/main" xmlns="" id="{AB9103B9-570B-44DA-8322-B49C500DD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4692" name="Text Box 20">
            <a:extLst>
              <a:ext uri="{FF2B5EF4-FFF2-40B4-BE49-F238E27FC236}">
                <a16:creationId xmlns:a16="http://schemas.microsoft.com/office/drawing/2014/main" xmlns="" id="{E8C3503C-A9CD-4E8D-BAF7-DA599B142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Oriented cycles are cycles that have the following form</a:t>
            </a:r>
          </a:p>
        </p:txBody>
      </p:sp>
      <p:sp>
        <p:nvSpPr>
          <p:cNvPr id="284693" name="Oval 21">
            <a:extLst>
              <a:ext uri="{FF2B5EF4-FFF2-40B4-BE49-F238E27FC236}">
                <a16:creationId xmlns:a16="http://schemas.microsoft.com/office/drawing/2014/main" xmlns="" id="{E599AB87-0B38-4BE8-B862-F68C81BA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694" name="Oval 22">
            <a:extLst>
              <a:ext uri="{FF2B5EF4-FFF2-40B4-BE49-F238E27FC236}">
                <a16:creationId xmlns:a16="http://schemas.microsoft.com/office/drawing/2014/main" xmlns="" id="{5550C354-F62A-4954-8980-9B9B8763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695" name="Oval 23">
            <a:extLst>
              <a:ext uri="{FF2B5EF4-FFF2-40B4-BE49-F238E27FC236}">
                <a16:creationId xmlns:a16="http://schemas.microsoft.com/office/drawing/2014/main" xmlns="" id="{29381A4E-9BB1-4FFE-8419-4FBA7FEC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696" name="Oval 24">
            <a:extLst>
              <a:ext uri="{FF2B5EF4-FFF2-40B4-BE49-F238E27FC236}">
                <a16:creationId xmlns:a16="http://schemas.microsoft.com/office/drawing/2014/main" xmlns="" id="{BA0091A9-667C-4DDC-86D8-19CEDB47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697" name="Line 25">
            <a:extLst>
              <a:ext uri="{FF2B5EF4-FFF2-40B4-BE49-F238E27FC236}">
                <a16:creationId xmlns:a16="http://schemas.microsoft.com/office/drawing/2014/main" xmlns="" id="{3FED8EBD-D39E-4BB3-A6BF-1F819FB2B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434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98" name="Line 26">
            <a:extLst>
              <a:ext uri="{FF2B5EF4-FFF2-40B4-BE49-F238E27FC236}">
                <a16:creationId xmlns:a16="http://schemas.microsoft.com/office/drawing/2014/main" xmlns="" id="{4F537296-F9BD-4CF1-B6C5-FDE532579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3434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99" name="Freeform 27">
            <a:extLst>
              <a:ext uri="{FF2B5EF4-FFF2-40B4-BE49-F238E27FC236}">
                <a16:creationId xmlns:a16="http://schemas.microsoft.com/office/drawing/2014/main" xmlns="" id="{2A7D315D-226E-4485-A358-282E798D592E}"/>
              </a:ext>
            </a:extLst>
          </p:cNvPr>
          <p:cNvSpPr>
            <a:spLocks/>
          </p:cNvSpPr>
          <p:nvPr/>
        </p:nvSpPr>
        <p:spPr bwMode="auto">
          <a:xfrm>
            <a:off x="2514600" y="40386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0" name="Freeform 28">
            <a:extLst>
              <a:ext uri="{FF2B5EF4-FFF2-40B4-BE49-F238E27FC236}">
                <a16:creationId xmlns:a16="http://schemas.microsoft.com/office/drawing/2014/main" xmlns="" id="{059B3472-DABF-4628-8E24-43DA1A2EF519}"/>
              </a:ext>
            </a:extLst>
          </p:cNvPr>
          <p:cNvSpPr>
            <a:spLocks/>
          </p:cNvSpPr>
          <p:nvPr/>
        </p:nvSpPr>
        <p:spPr bwMode="auto">
          <a:xfrm>
            <a:off x="2819400" y="40386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1" name="Line 29">
            <a:extLst>
              <a:ext uri="{FF2B5EF4-FFF2-40B4-BE49-F238E27FC236}">
                <a16:creationId xmlns:a16="http://schemas.microsoft.com/office/drawing/2014/main" xmlns="" id="{49F1C129-B8BB-4E41-9EE7-98B9FA59A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43400"/>
            <a:ext cx="381000" cy="15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2" name="Line 30">
            <a:extLst>
              <a:ext uri="{FF2B5EF4-FFF2-40B4-BE49-F238E27FC236}">
                <a16:creationId xmlns:a16="http://schemas.microsoft.com/office/drawing/2014/main" xmlns="" id="{855918CF-0C81-4650-A113-5A7F1BEF0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343400"/>
            <a:ext cx="381000" cy="158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3" name="Freeform 31">
            <a:extLst>
              <a:ext uri="{FF2B5EF4-FFF2-40B4-BE49-F238E27FC236}">
                <a16:creationId xmlns:a16="http://schemas.microsoft.com/office/drawing/2014/main" xmlns="" id="{F4343020-BE65-4FFC-8776-E04AF140A9F9}"/>
              </a:ext>
            </a:extLst>
          </p:cNvPr>
          <p:cNvSpPr>
            <a:spLocks/>
          </p:cNvSpPr>
          <p:nvPr/>
        </p:nvSpPr>
        <p:spPr bwMode="auto">
          <a:xfrm>
            <a:off x="2514600" y="40386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4" name="Freeform 32">
            <a:extLst>
              <a:ext uri="{FF2B5EF4-FFF2-40B4-BE49-F238E27FC236}">
                <a16:creationId xmlns:a16="http://schemas.microsoft.com/office/drawing/2014/main" xmlns="" id="{7E69E1B1-C292-45AA-9CD3-417CCB43DBEC}"/>
              </a:ext>
            </a:extLst>
          </p:cNvPr>
          <p:cNvSpPr>
            <a:spLocks/>
          </p:cNvSpPr>
          <p:nvPr/>
        </p:nvSpPr>
        <p:spPr bwMode="auto">
          <a:xfrm>
            <a:off x="2819400" y="4038600"/>
            <a:ext cx="609600" cy="304800"/>
          </a:xfrm>
          <a:custGeom>
            <a:avLst/>
            <a:gdLst>
              <a:gd name="T0" fmla="*/ 0 w 384"/>
              <a:gd name="T1" fmla="*/ 2147483646 h 192"/>
              <a:gd name="T2" fmla="*/ 2147483646 w 384"/>
              <a:gd name="T3" fmla="*/ 0 h 192"/>
              <a:gd name="T4" fmla="*/ 2147483646 w 384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96"/>
                  <a:pt x="384" y="192"/>
                </a:cubicBezTo>
              </a:path>
            </a:pathLst>
          </a:custGeom>
          <a:noFill/>
          <a:ln w="19050" cap="flat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05" name="Text Box 33">
            <a:extLst>
              <a:ext uri="{FF2B5EF4-FFF2-40B4-BE49-F238E27FC236}">
                <a16:creationId xmlns:a16="http://schemas.microsoft.com/office/drawing/2014/main" xmlns="" id="{AE7E05F3-8DFC-46D4-BDA4-07BF01BC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4706" name="Oval 34">
            <a:extLst>
              <a:ext uri="{FF2B5EF4-FFF2-40B4-BE49-F238E27FC236}">
                <a16:creationId xmlns:a16="http://schemas.microsoft.com/office/drawing/2014/main" xmlns="" id="{EC4EBDAE-A3B9-4818-BAAD-6EB655C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07" name="Oval 35">
            <a:extLst>
              <a:ext uri="{FF2B5EF4-FFF2-40B4-BE49-F238E27FC236}">
                <a16:creationId xmlns:a16="http://schemas.microsoft.com/office/drawing/2014/main" xmlns="" id="{EEE4985E-7E47-4A33-A160-4E984F8E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08" name="Oval 36">
            <a:extLst>
              <a:ext uri="{FF2B5EF4-FFF2-40B4-BE49-F238E27FC236}">
                <a16:creationId xmlns:a16="http://schemas.microsoft.com/office/drawing/2014/main" xmlns="" id="{17AB78B7-DFB9-4374-AB81-1C6242F2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09" name="Oval 37">
            <a:extLst>
              <a:ext uri="{FF2B5EF4-FFF2-40B4-BE49-F238E27FC236}">
                <a16:creationId xmlns:a16="http://schemas.microsoft.com/office/drawing/2014/main" xmlns="" id="{7C92C0B0-21EC-47DC-B4BF-45E7346B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10" name="Freeform 38">
            <a:extLst>
              <a:ext uri="{FF2B5EF4-FFF2-40B4-BE49-F238E27FC236}">
                <a16:creationId xmlns:a16="http://schemas.microsoft.com/office/drawing/2014/main" xmlns="" id="{843EB084-8377-4419-8EB7-93C4352B73C9}"/>
              </a:ext>
            </a:extLst>
          </p:cNvPr>
          <p:cNvSpPr>
            <a:spLocks/>
          </p:cNvSpPr>
          <p:nvPr/>
        </p:nvSpPr>
        <p:spPr bwMode="auto">
          <a:xfrm>
            <a:off x="4343400" y="33528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11" name="Line 39">
            <a:extLst>
              <a:ext uri="{FF2B5EF4-FFF2-40B4-BE49-F238E27FC236}">
                <a16:creationId xmlns:a16="http://schemas.microsoft.com/office/drawing/2014/main" xmlns="" id="{68E0BDB3-0391-4874-ADEF-66EE61F1F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495800"/>
            <a:ext cx="381000" cy="15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12" name="Freeform 40">
            <a:extLst>
              <a:ext uri="{FF2B5EF4-FFF2-40B4-BE49-F238E27FC236}">
                <a16:creationId xmlns:a16="http://schemas.microsoft.com/office/drawing/2014/main" xmlns="" id="{649A3B13-C752-40CA-8431-E5C3F2B71F29}"/>
              </a:ext>
            </a:extLst>
          </p:cNvPr>
          <p:cNvSpPr>
            <a:spLocks/>
          </p:cNvSpPr>
          <p:nvPr/>
        </p:nvSpPr>
        <p:spPr bwMode="auto">
          <a:xfrm>
            <a:off x="4648200" y="3733800"/>
            <a:ext cx="1905000" cy="762000"/>
          </a:xfrm>
          <a:custGeom>
            <a:avLst/>
            <a:gdLst>
              <a:gd name="T0" fmla="*/ 2147483646 w 1200"/>
              <a:gd name="T1" fmla="*/ 2147483646 h 480"/>
              <a:gd name="T2" fmla="*/ 2147483646 w 1200"/>
              <a:gd name="T3" fmla="*/ 0 h 480"/>
              <a:gd name="T4" fmla="*/ 0 w 120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480">
                <a:moveTo>
                  <a:pt x="1200" y="480"/>
                </a:moveTo>
                <a:cubicBezTo>
                  <a:pt x="988" y="240"/>
                  <a:pt x="776" y="0"/>
                  <a:pt x="576" y="0"/>
                </a:cubicBezTo>
                <a:cubicBezTo>
                  <a:pt x="376" y="0"/>
                  <a:pt x="188" y="240"/>
                  <a:pt x="0" y="48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13" name="Line 41">
            <a:extLst>
              <a:ext uri="{FF2B5EF4-FFF2-40B4-BE49-F238E27FC236}">
                <a16:creationId xmlns:a16="http://schemas.microsoft.com/office/drawing/2014/main" xmlns="" id="{57F7E148-FCA7-46DE-9A77-2BDBB37D7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95800"/>
            <a:ext cx="381000" cy="15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14" name="Text Box 42">
            <a:extLst>
              <a:ext uri="{FF2B5EF4-FFF2-40B4-BE49-F238E27FC236}">
                <a16:creationId xmlns:a16="http://schemas.microsoft.com/office/drawing/2014/main" xmlns="" id="{3455E3F3-514A-4ACF-A2C7-CF7F269F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84715" name="Freeform 43">
            <a:extLst>
              <a:ext uri="{FF2B5EF4-FFF2-40B4-BE49-F238E27FC236}">
                <a16:creationId xmlns:a16="http://schemas.microsoft.com/office/drawing/2014/main" xmlns="" id="{BB5ADE98-D605-48C7-AC43-112F5C3F11C9}"/>
              </a:ext>
            </a:extLst>
          </p:cNvPr>
          <p:cNvSpPr>
            <a:spLocks/>
          </p:cNvSpPr>
          <p:nvPr/>
        </p:nvSpPr>
        <p:spPr bwMode="auto">
          <a:xfrm>
            <a:off x="4343400" y="3352800"/>
            <a:ext cx="1828800" cy="1143000"/>
          </a:xfrm>
          <a:custGeom>
            <a:avLst/>
            <a:gdLst>
              <a:gd name="T0" fmla="*/ 2147483646 w 1152"/>
              <a:gd name="T1" fmla="*/ 2147483646 h 720"/>
              <a:gd name="T2" fmla="*/ 2147483646 w 1152"/>
              <a:gd name="T3" fmla="*/ 0 h 720"/>
              <a:gd name="T4" fmla="*/ 0 w 1152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2" h="720">
                <a:moveTo>
                  <a:pt x="1152" y="720"/>
                </a:moveTo>
                <a:cubicBezTo>
                  <a:pt x="984" y="360"/>
                  <a:pt x="816" y="0"/>
                  <a:pt x="624" y="0"/>
                </a:cubicBezTo>
                <a:cubicBezTo>
                  <a:pt x="432" y="0"/>
                  <a:pt x="216" y="360"/>
                  <a:pt x="0" y="720"/>
                </a:cubicBezTo>
              </a:path>
            </a:pathLst>
          </a:custGeom>
          <a:noFill/>
          <a:ln w="19050" cap="flat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16" name="Text Box 44">
            <a:extLst>
              <a:ext uri="{FF2B5EF4-FFF2-40B4-BE49-F238E27FC236}">
                <a16:creationId xmlns:a16="http://schemas.microsoft.com/office/drawing/2014/main" xmlns="" id="{920C2A8D-E4B2-44CE-A492-7D47FB77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Unoriented cycles are cycles that have the following form</a:t>
            </a:r>
          </a:p>
        </p:txBody>
      </p:sp>
      <p:sp>
        <p:nvSpPr>
          <p:cNvPr id="284717" name="Text Box 45">
            <a:extLst>
              <a:ext uri="{FF2B5EF4-FFF2-40B4-BE49-F238E27FC236}">
                <a16:creationId xmlns:a16="http://schemas.microsoft.com/office/drawing/2014/main" xmlns="" id="{CE0522A7-15D4-4D29-B111-9739F550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Mark them on the interleaving graph. Each can be broken by a reversal.</a:t>
            </a:r>
          </a:p>
        </p:txBody>
      </p:sp>
      <p:sp>
        <p:nvSpPr>
          <p:cNvPr id="284718" name="Oval 46">
            <a:extLst>
              <a:ext uri="{FF2B5EF4-FFF2-40B4-BE49-F238E27FC236}">
                <a16:creationId xmlns:a16="http://schemas.microsoft.com/office/drawing/2014/main" xmlns="" id="{BA9B05D0-51DB-4A85-A39D-2CF119F3C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768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19" name="Oval 47">
            <a:extLst>
              <a:ext uri="{FF2B5EF4-FFF2-40B4-BE49-F238E27FC236}">
                <a16:creationId xmlns:a16="http://schemas.microsoft.com/office/drawing/2014/main" xmlns="" id="{5CD147F8-0402-43C7-89C5-0DE2336C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20" name="Oval 48">
            <a:extLst>
              <a:ext uri="{FF2B5EF4-FFF2-40B4-BE49-F238E27FC236}">
                <a16:creationId xmlns:a16="http://schemas.microsoft.com/office/drawing/2014/main" xmlns="" id="{5DA09AF9-222B-4E0A-89BA-A4D0AC3E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21" name="Oval 49">
            <a:extLst>
              <a:ext uri="{FF2B5EF4-FFF2-40B4-BE49-F238E27FC236}">
                <a16:creationId xmlns:a16="http://schemas.microsoft.com/office/drawing/2014/main" xmlns="" id="{F404B8DB-C113-459E-8A15-7F18FE77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22" name="Oval 50">
            <a:extLst>
              <a:ext uri="{FF2B5EF4-FFF2-40B4-BE49-F238E27FC236}">
                <a16:creationId xmlns:a16="http://schemas.microsoft.com/office/drawing/2014/main" xmlns="" id="{8293F62F-58A2-482C-A08A-E6BB914D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23" name="Oval 51">
            <a:extLst>
              <a:ext uri="{FF2B5EF4-FFF2-40B4-BE49-F238E27FC236}">
                <a16:creationId xmlns:a16="http://schemas.microsoft.com/office/drawing/2014/main" xmlns="" id="{35471D3A-7DA3-480A-84F4-6222874E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4724" name="Freeform 52">
            <a:extLst>
              <a:ext uri="{FF2B5EF4-FFF2-40B4-BE49-F238E27FC236}">
                <a16:creationId xmlns:a16="http://schemas.microsoft.com/office/drawing/2014/main" xmlns="" id="{644B525A-FC16-4B9D-82EE-90DDCAB7E9E5}"/>
              </a:ext>
            </a:extLst>
          </p:cNvPr>
          <p:cNvSpPr>
            <a:spLocks/>
          </p:cNvSpPr>
          <p:nvPr/>
        </p:nvSpPr>
        <p:spPr bwMode="auto">
          <a:xfrm>
            <a:off x="4191000" y="38100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25" name="Freeform 53">
            <a:extLst>
              <a:ext uri="{FF2B5EF4-FFF2-40B4-BE49-F238E27FC236}">
                <a16:creationId xmlns:a16="http://schemas.microsoft.com/office/drawing/2014/main" xmlns="" id="{39DB7B0A-FF68-48C9-95C9-6749A9AD14B4}"/>
              </a:ext>
            </a:extLst>
          </p:cNvPr>
          <p:cNvSpPr>
            <a:spLocks/>
          </p:cNvSpPr>
          <p:nvPr/>
        </p:nvSpPr>
        <p:spPr bwMode="auto">
          <a:xfrm>
            <a:off x="3886200" y="34290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26" name="Line 54">
            <a:extLst>
              <a:ext uri="{FF2B5EF4-FFF2-40B4-BE49-F238E27FC236}">
                <a16:creationId xmlns:a16="http://schemas.microsoft.com/office/drawing/2014/main" xmlns="" id="{63F91526-A230-4C9F-801C-9A5E28BDE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1910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27" name="Line 55">
            <a:extLst>
              <a:ext uri="{FF2B5EF4-FFF2-40B4-BE49-F238E27FC236}">
                <a16:creationId xmlns:a16="http://schemas.microsoft.com/office/drawing/2014/main" xmlns="" id="{28743906-580E-4526-9D41-A92836809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1910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28" name="Text Box 56">
            <a:extLst>
              <a:ext uri="{FF2B5EF4-FFF2-40B4-BE49-F238E27FC236}">
                <a16:creationId xmlns:a16="http://schemas.microsoft.com/office/drawing/2014/main" xmlns="" id="{B84D1619-CAB3-4A45-8494-0D48738D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84729" name="Freeform 57">
            <a:extLst>
              <a:ext uri="{FF2B5EF4-FFF2-40B4-BE49-F238E27FC236}">
                <a16:creationId xmlns:a16="http://schemas.microsoft.com/office/drawing/2014/main" xmlns="" id="{D4225D9D-02E4-42AF-80EA-B6BFADDE64B2}"/>
              </a:ext>
            </a:extLst>
          </p:cNvPr>
          <p:cNvSpPr>
            <a:spLocks/>
          </p:cNvSpPr>
          <p:nvPr/>
        </p:nvSpPr>
        <p:spPr bwMode="auto">
          <a:xfrm>
            <a:off x="4191000" y="38100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730" name="Text Box 58">
            <a:extLst>
              <a:ext uri="{FF2B5EF4-FFF2-40B4-BE49-F238E27FC236}">
                <a16:creationId xmlns:a16="http://schemas.microsoft.com/office/drawing/2014/main" xmlns="" id="{5ADEA0C0-ED03-4E1F-A8D8-C4CDFBE6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In our example, A, B, D, E are unoriented cycles while C, F are oriented cycles (which are good)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2" grpId="0"/>
      <p:bldP spid="284693" grpId="0" animBg="1"/>
      <p:bldP spid="284693" grpId="1" animBg="1"/>
      <p:bldP spid="284694" grpId="0" animBg="1"/>
      <p:bldP spid="284694" grpId="1" animBg="1"/>
      <p:bldP spid="284695" grpId="0" animBg="1"/>
      <p:bldP spid="284695" grpId="1" animBg="1"/>
      <p:bldP spid="284696" grpId="0" animBg="1"/>
      <p:bldP spid="284696" grpId="1" animBg="1"/>
      <p:bldP spid="284705" grpId="0"/>
      <p:bldP spid="284705" grpId="1"/>
      <p:bldP spid="284706" grpId="0" animBg="1"/>
      <p:bldP spid="284706" grpId="1" animBg="1"/>
      <p:bldP spid="284707" grpId="0" animBg="1"/>
      <p:bldP spid="284707" grpId="1" animBg="1"/>
      <p:bldP spid="284708" grpId="0" animBg="1"/>
      <p:bldP spid="284708" grpId="1" animBg="1"/>
      <p:bldP spid="284709" grpId="0" animBg="1"/>
      <p:bldP spid="284709" grpId="1" animBg="1"/>
      <p:bldP spid="284714" grpId="0"/>
      <p:bldP spid="284714" grpId="1"/>
      <p:bldP spid="284716" grpId="0"/>
      <p:bldP spid="284717" grpId="0"/>
      <p:bldP spid="284718" grpId="0" animBg="1"/>
      <p:bldP spid="284719" grpId="0" animBg="1"/>
      <p:bldP spid="284720" grpId="0" animBg="1"/>
      <p:bldP spid="284720" grpId="1" animBg="1"/>
      <p:bldP spid="284721" grpId="0" animBg="1"/>
      <p:bldP spid="284721" grpId="1" animBg="1"/>
      <p:bldP spid="284722" grpId="0" animBg="1"/>
      <p:bldP spid="284722" grpId="1" animBg="1"/>
      <p:bldP spid="284723" grpId="0" animBg="1"/>
      <p:bldP spid="284723" grpId="1" animBg="1"/>
      <p:bldP spid="284728" grpId="0"/>
      <p:bldP spid="284728" grpId="1"/>
      <p:bldP spid="2847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xmlns="" id="{AC2388DE-C291-481E-9865-C8F924A6D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Turnip vs Cabbage: Different </a:t>
            </a:r>
            <a:r>
              <a:rPr lang="en-US" altLang="en-US" sz="2800" dirty="0" err="1"/>
              <a:t>mtDNA</a:t>
            </a:r>
            <a:r>
              <a:rPr lang="en-US" altLang="en-US" sz="2800" dirty="0"/>
              <a:t> Gene Orders</a:t>
            </a:r>
            <a:endParaRPr lang="en-US" altLang="en-US" sz="2600" dirty="0"/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xmlns="" id="{2ACDF5AF-8774-475A-866A-EBB5EAF5C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/>
              <a:t>Gene order evolution: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1268" name="AutoShape 1029" descr="An example of the text is in the figure.">
            <a:extLst>
              <a:ext uri="{FF2B5EF4-FFF2-40B4-BE49-F238E27FC236}">
                <a16:creationId xmlns:a16="http://schemas.microsoft.com/office/drawing/2014/main" xmlns="" id="{53840AD6-8559-4195-ADC8-3C4C2982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976313" cy="485775"/>
          </a:xfrm>
          <a:prstGeom prst="homePlate">
            <a:avLst>
              <a:gd name="adj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188431" name="Group 1039" descr="An example of the text is in the figure.">
            <a:extLst>
              <a:ext uri="{FF2B5EF4-FFF2-40B4-BE49-F238E27FC236}">
                <a16:creationId xmlns:a16="http://schemas.microsoft.com/office/drawing/2014/main" xmlns="" id="{B594C446-05A1-4F3D-846C-814F3730FD3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810000"/>
            <a:ext cx="3946525" cy="485775"/>
            <a:chOff x="1247" y="2400"/>
            <a:chExt cx="2486" cy="306"/>
          </a:xfrm>
        </p:grpSpPr>
        <p:sp>
          <p:nvSpPr>
            <p:cNvPr id="11270" name="AutoShape 1031">
              <a:extLst>
                <a:ext uri="{FF2B5EF4-FFF2-40B4-BE49-F238E27FC236}">
                  <a16:creationId xmlns:a16="http://schemas.microsoft.com/office/drawing/2014/main" xmlns="" id="{B8DE1EBC-2196-4178-BAEE-41068C820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400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271" name="AutoShape 1034">
              <a:extLst>
                <a:ext uri="{FF2B5EF4-FFF2-40B4-BE49-F238E27FC236}">
                  <a16:creationId xmlns:a16="http://schemas.microsoft.com/office/drawing/2014/main" xmlns="" id="{B59F5A13-1064-41F1-A994-5B0B44F95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400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272" name="AutoShape 1035">
              <a:extLst>
                <a:ext uri="{FF2B5EF4-FFF2-40B4-BE49-F238E27FC236}">
                  <a16:creationId xmlns:a16="http://schemas.microsoft.com/office/drawing/2014/main" xmlns="" id="{5EFEB813-5DA7-49C5-A01E-341BF3A864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94" y="2400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273" name="AutoShape 1036">
              <a:extLst>
                <a:ext uri="{FF2B5EF4-FFF2-40B4-BE49-F238E27FC236}">
                  <a16:creationId xmlns:a16="http://schemas.microsoft.com/office/drawing/2014/main" xmlns="" id="{E1CA71CA-6A9F-46E9-8485-5BD4CA59DC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247" y="2400"/>
              <a:ext cx="615" cy="306"/>
            </a:xfrm>
            <a:prstGeom prst="homePlate">
              <a:avLst>
                <a:gd name="adj" fmla="val 50245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30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E4D6BCF1-9B47-4862-88D2-C1D23CA4D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Hurdles</a:t>
            </a:r>
          </a:p>
        </p:txBody>
      </p:sp>
      <p:sp>
        <p:nvSpPr>
          <p:cNvPr id="285699" name="Text Box 3">
            <a:extLst>
              <a:ext uri="{FF2B5EF4-FFF2-40B4-BE49-F238E27FC236}">
                <a16:creationId xmlns:a16="http://schemas.microsoft.com/office/drawing/2014/main" xmlns="" id="{1E2F9218-BC2C-4497-81A2-C75F83A4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Remove the oriented components from the interleaving graph</a:t>
            </a:r>
          </a:p>
        </p:txBody>
      </p:sp>
      <p:sp>
        <p:nvSpPr>
          <p:cNvPr id="95236" name="Oval 4">
            <a:extLst>
              <a:ext uri="{FF2B5EF4-FFF2-40B4-BE49-F238E27FC236}">
                <a16:creationId xmlns:a16="http://schemas.microsoft.com/office/drawing/2014/main" xmlns="" id="{F8C11CCE-3802-4FF2-9658-9BA5ACAE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381000" cy="381000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5237" name="Oval 5">
            <a:extLst>
              <a:ext uri="{FF2B5EF4-FFF2-40B4-BE49-F238E27FC236}">
                <a16:creationId xmlns:a16="http://schemas.microsoft.com/office/drawing/2014/main" xmlns="" id="{9DA97658-2106-45EF-9680-9F430795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24200"/>
            <a:ext cx="381000" cy="381000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02" name="Oval 6">
            <a:extLst>
              <a:ext uri="{FF2B5EF4-FFF2-40B4-BE49-F238E27FC236}">
                <a16:creationId xmlns:a16="http://schemas.microsoft.com/office/drawing/2014/main" xmlns="" id="{1C6C76F5-BAB9-440A-85F4-998FC4A5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86200"/>
            <a:ext cx="3810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5239" name="Oval 7">
            <a:extLst>
              <a:ext uri="{FF2B5EF4-FFF2-40B4-BE49-F238E27FC236}">
                <a16:creationId xmlns:a16="http://schemas.microsoft.com/office/drawing/2014/main" xmlns="" id="{537A01D9-F804-4A60-BF73-136AAFF79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5240" name="Oval 8">
            <a:extLst>
              <a:ext uri="{FF2B5EF4-FFF2-40B4-BE49-F238E27FC236}">
                <a16:creationId xmlns:a16="http://schemas.microsoft.com/office/drawing/2014/main" xmlns="" id="{309350D1-85B8-40A0-B5CF-FC8F521CC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381000" cy="381000"/>
          </a:xfrm>
          <a:prstGeom prst="ellips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05" name="Oval 9">
            <a:extLst>
              <a:ext uri="{FF2B5EF4-FFF2-40B4-BE49-F238E27FC236}">
                <a16:creationId xmlns:a16="http://schemas.microsoft.com/office/drawing/2014/main" xmlns="" id="{508F871B-9342-4CB4-9198-46CCCE6B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381000" cy="381000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5242" name="Line 10">
            <a:extLst>
              <a:ext uri="{FF2B5EF4-FFF2-40B4-BE49-F238E27FC236}">
                <a16:creationId xmlns:a16="http://schemas.microsoft.com/office/drawing/2014/main" xmlns="" id="{CEE2BEE9-C735-424E-A00F-7AA072556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352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7" name="Line 11">
            <a:extLst>
              <a:ext uri="{FF2B5EF4-FFF2-40B4-BE49-F238E27FC236}">
                <a16:creationId xmlns:a16="http://schemas.microsoft.com/office/drawing/2014/main" xmlns="" id="{6293CA10-C646-44C9-87F2-7B654CD46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352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8" name="Line 12">
            <a:extLst>
              <a:ext uri="{FF2B5EF4-FFF2-40B4-BE49-F238E27FC236}">
                <a16:creationId xmlns:a16="http://schemas.microsoft.com/office/drawing/2014/main" xmlns="" id="{8DB32EB2-DCC7-4B5A-812E-941DC8D41D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xmlns="" id="{932FD9EF-F181-402F-A166-882DEBE8D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xmlns="" id="{F28E8E90-06ED-41EF-A3BF-F7AE9D3A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5247" name="Text Box 15">
            <a:extLst>
              <a:ext uri="{FF2B5EF4-FFF2-40B4-BE49-F238E27FC236}">
                <a16:creationId xmlns:a16="http://schemas.microsoft.com/office/drawing/2014/main" xmlns="" id="{82B269CD-C928-46A0-AA78-91FB0F76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5712" name="Text Box 16">
            <a:extLst>
              <a:ext uri="{FF2B5EF4-FFF2-40B4-BE49-F238E27FC236}">
                <a16:creationId xmlns:a16="http://schemas.microsoft.com/office/drawing/2014/main" xmlns="" id="{B0EA7CCD-C60B-4209-9B73-3BA2D489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xmlns="" id="{95F5405E-7A1D-4380-8C37-72AA06B1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971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xmlns="" id="{1F87BD42-B2FC-43D5-8168-052E14AD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85715" name="Text Box 19">
            <a:extLst>
              <a:ext uri="{FF2B5EF4-FFF2-40B4-BE49-F238E27FC236}">
                <a16:creationId xmlns:a16="http://schemas.microsoft.com/office/drawing/2014/main" xmlns="" id="{011A075E-51E8-471B-A46E-DC755BC81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5716" name="Oval 20">
            <a:extLst>
              <a:ext uri="{FF2B5EF4-FFF2-40B4-BE49-F238E27FC236}">
                <a16:creationId xmlns:a16="http://schemas.microsoft.com/office/drawing/2014/main" xmlns="" id="{FB587DB5-F36A-498E-8975-F260A0AA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17" name="Oval 21">
            <a:extLst>
              <a:ext uri="{FF2B5EF4-FFF2-40B4-BE49-F238E27FC236}">
                <a16:creationId xmlns:a16="http://schemas.microsoft.com/office/drawing/2014/main" xmlns="" id="{37CE9A8C-4A76-452D-B910-0C8FFAE9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862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18" name="Text Box 22">
            <a:extLst>
              <a:ext uri="{FF2B5EF4-FFF2-40B4-BE49-F238E27FC236}">
                <a16:creationId xmlns:a16="http://schemas.microsoft.com/office/drawing/2014/main" xmlns="" id="{D5703579-CBE3-44A7-9D0B-7C1E06CB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The following is the breakpoint graph with the oriented components removed</a:t>
            </a:r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xmlns="" id="{FFDF52B9-46D0-4D95-92A1-8FD5B2C8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5720" name="Text Box 24">
            <a:extLst>
              <a:ext uri="{FF2B5EF4-FFF2-40B4-BE49-F238E27FC236}">
                <a16:creationId xmlns:a16="http://schemas.microsoft.com/office/drawing/2014/main" xmlns="" id="{F62BB807-5D74-489A-9B88-36E0E715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Hurdles are connected components that do not contain any other connected components within it</a:t>
            </a:r>
          </a:p>
        </p:txBody>
      </p:sp>
      <p:sp>
        <p:nvSpPr>
          <p:cNvPr id="285721" name="Oval 25">
            <a:extLst>
              <a:ext uri="{FF2B5EF4-FFF2-40B4-BE49-F238E27FC236}">
                <a16:creationId xmlns:a16="http://schemas.microsoft.com/office/drawing/2014/main" xmlns="" id="{874E1ED3-BB68-48BA-930E-CC2A8EE2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2" name="Oval 26">
            <a:extLst>
              <a:ext uri="{FF2B5EF4-FFF2-40B4-BE49-F238E27FC236}">
                <a16:creationId xmlns:a16="http://schemas.microsoft.com/office/drawing/2014/main" xmlns="" id="{DCB9BF07-3BC1-4AEA-B5AE-CBE1B13A8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3" name="Oval 27">
            <a:extLst>
              <a:ext uri="{FF2B5EF4-FFF2-40B4-BE49-F238E27FC236}">
                <a16:creationId xmlns:a16="http://schemas.microsoft.com/office/drawing/2014/main" xmlns="" id="{847D1553-25AE-4E63-A6F0-0AD402EE2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4" name="Oval 28">
            <a:extLst>
              <a:ext uri="{FF2B5EF4-FFF2-40B4-BE49-F238E27FC236}">
                <a16:creationId xmlns:a16="http://schemas.microsoft.com/office/drawing/2014/main" xmlns="" id="{69A6318A-4827-4AEB-B741-B3AD01C1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5" name="Oval 29">
            <a:extLst>
              <a:ext uri="{FF2B5EF4-FFF2-40B4-BE49-F238E27FC236}">
                <a16:creationId xmlns:a16="http://schemas.microsoft.com/office/drawing/2014/main" xmlns="" id="{9F73B63E-EFF8-4A45-8C82-5C3AA59CB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6" name="Oval 30">
            <a:extLst>
              <a:ext uri="{FF2B5EF4-FFF2-40B4-BE49-F238E27FC236}">
                <a16:creationId xmlns:a16="http://schemas.microsoft.com/office/drawing/2014/main" xmlns="" id="{9F56A2CB-A3F6-4949-8ECE-EF1F6A83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7" name="Oval 31">
            <a:extLst>
              <a:ext uri="{FF2B5EF4-FFF2-40B4-BE49-F238E27FC236}">
                <a16:creationId xmlns:a16="http://schemas.microsoft.com/office/drawing/2014/main" xmlns="" id="{9D3CB4D6-C73A-41DA-841A-AB76D285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8" name="Oval 32">
            <a:extLst>
              <a:ext uri="{FF2B5EF4-FFF2-40B4-BE49-F238E27FC236}">
                <a16:creationId xmlns:a16="http://schemas.microsoft.com/office/drawing/2014/main" xmlns="" id="{77DF4128-6D14-4CF3-9F92-3F005A8D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29" name="Oval 33">
            <a:extLst>
              <a:ext uri="{FF2B5EF4-FFF2-40B4-BE49-F238E27FC236}">
                <a16:creationId xmlns:a16="http://schemas.microsoft.com/office/drawing/2014/main" xmlns="" id="{1CC1E4FE-FB98-439E-996D-C77DAF2B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0" name="Oval 34">
            <a:extLst>
              <a:ext uri="{FF2B5EF4-FFF2-40B4-BE49-F238E27FC236}">
                <a16:creationId xmlns:a16="http://schemas.microsoft.com/office/drawing/2014/main" xmlns="" id="{232789BD-E1C4-45A2-B754-D5EF9DDB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1" name="Oval 35">
            <a:extLst>
              <a:ext uri="{FF2B5EF4-FFF2-40B4-BE49-F238E27FC236}">
                <a16:creationId xmlns:a16="http://schemas.microsoft.com/office/drawing/2014/main" xmlns="" id="{5DDDC7BE-5D41-46E9-BD5A-46B1E8378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2" name="Oval 36">
            <a:extLst>
              <a:ext uri="{FF2B5EF4-FFF2-40B4-BE49-F238E27FC236}">
                <a16:creationId xmlns:a16="http://schemas.microsoft.com/office/drawing/2014/main" xmlns="" id="{AAC42FA7-DBAA-403E-849A-77E7A5B3C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3" name="Oval 37">
            <a:extLst>
              <a:ext uri="{FF2B5EF4-FFF2-40B4-BE49-F238E27FC236}">
                <a16:creationId xmlns:a16="http://schemas.microsoft.com/office/drawing/2014/main" xmlns="" id="{06EC7312-BBF0-4472-B9A3-0C6406FC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4" name="Oval 38">
            <a:extLst>
              <a:ext uri="{FF2B5EF4-FFF2-40B4-BE49-F238E27FC236}">
                <a16:creationId xmlns:a16="http://schemas.microsoft.com/office/drawing/2014/main" xmlns="" id="{FA65AC1E-45C0-424E-97A1-0AB8D45F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5" name="Oval 39">
            <a:extLst>
              <a:ext uri="{FF2B5EF4-FFF2-40B4-BE49-F238E27FC236}">
                <a16:creationId xmlns:a16="http://schemas.microsoft.com/office/drawing/2014/main" xmlns="" id="{8BA1E5B4-05FF-481C-95A9-8AC44717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6" name="Oval 40">
            <a:extLst>
              <a:ext uri="{FF2B5EF4-FFF2-40B4-BE49-F238E27FC236}">
                <a16:creationId xmlns:a16="http://schemas.microsoft.com/office/drawing/2014/main" xmlns="" id="{DA2BEA17-A1D7-4B03-82DD-44EEA33B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5737" name="Line 41">
            <a:extLst>
              <a:ext uri="{FF2B5EF4-FFF2-40B4-BE49-F238E27FC236}">
                <a16:creationId xmlns:a16="http://schemas.microsoft.com/office/drawing/2014/main" xmlns="" id="{588DD785-0743-4E17-A94E-4C4662C3B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38" name="Line 42">
            <a:extLst>
              <a:ext uri="{FF2B5EF4-FFF2-40B4-BE49-F238E27FC236}">
                <a16:creationId xmlns:a16="http://schemas.microsoft.com/office/drawing/2014/main" xmlns="" id="{5CF885BA-507B-4789-A1B8-A07293C66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39" name="Line 43">
            <a:extLst>
              <a:ext uri="{FF2B5EF4-FFF2-40B4-BE49-F238E27FC236}">
                <a16:creationId xmlns:a16="http://schemas.microsoft.com/office/drawing/2014/main" xmlns="" id="{D40A0858-CECC-4351-A479-E8D6E631D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0" name="Line 44">
            <a:extLst>
              <a:ext uri="{FF2B5EF4-FFF2-40B4-BE49-F238E27FC236}">
                <a16:creationId xmlns:a16="http://schemas.microsoft.com/office/drawing/2014/main" xmlns="" id="{FC0B7690-8D14-4D4B-9F19-246F222D8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1" name="Line 45">
            <a:extLst>
              <a:ext uri="{FF2B5EF4-FFF2-40B4-BE49-F238E27FC236}">
                <a16:creationId xmlns:a16="http://schemas.microsoft.com/office/drawing/2014/main" xmlns="" id="{8C9D0FD5-D980-4BB7-BB36-57EF5F2F7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2" name="Line 46">
            <a:extLst>
              <a:ext uri="{FF2B5EF4-FFF2-40B4-BE49-F238E27FC236}">
                <a16:creationId xmlns:a16="http://schemas.microsoft.com/office/drawing/2014/main" xmlns="" id="{FBAD91C6-A990-4F27-BF6C-92DCFA0CF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3" name="Line 47">
            <a:extLst>
              <a:ext uri="{FF2B5EF4-FFF2-40B4-BE49-F238E27FC236}">
                <a16:creationId xmlns:a16="http://schemas.microsoft.com/office/drawing/2014/main" xmlns="" id="{CB3F9C7D-BA26-4084-9539-B9F210F14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4" name="Line 48">
            <a:extLst>
              <a:ext uri="{FF2B5EF4-FFF2-40B4-BE49-F238E27FC236}">
                <a16:creationId xmlns:a16="http://schemas.microsoft.com/office/drawing/2014/main" xmlns="" id="{D92DB6BA-1104-405B-A046-7CECAA27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5" name="Freeform 49">
            <a:extLst>
              <a:ext uri="{FF2B5EF4-FFF2-40B4-BE49-F238E27FC236}">
                <a16:creationId xmlns:a16="http://schemas.microsoft.com/office/drawing/2014/main" xmlns="" id="{EF79BA57-B571-4F4C-AAE5-96BD594CFAC7}"/>
              </a:ext>
            </a:extLst>
          </p:cNvPr>
          <p:cNvSpPr>
            <a:spLocks/>
          </p:cNvSpPr>
          <p:nvPr/>
        </p:nvSpPr>
        <p:spPr bwMode="auto">
          <a:xfrm>
            <a:off x="1447800" y="36576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6" name="Freeform 50">
            <a:extLst>
              <a:ext uri="{FF2B5EF4-FFF2-40B4-BE49-F238E27FC236}">
                <a16:creationId xmlns:a16="http://schemas.microsoft.com/office/drawing/2014/main" xmlns="" id="{48758FE2-C24D-463B-84E2-7101C29C313F}"/>
              </a:ext>
            </a:extLst>
          </p:cNvPr>
          <p:cNvSpPr>
            <a:spLocks/>
          </p:cNvSpPr>
          <p:nvPr/>
        </p:nvSpPr>
        <p:spPr bwMode="auto">
          <a:xfrm>
            <a:off x="6019800" y="54102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7" name="Freeform 51">
            <a:extLst>
              <a:ext uri="{FF2B5EF4-FFF2-40B4-BE49-F238E27FC236}">
                <a16:creationId xmlns:a16="http://schemas.microsoft.com/office/drawing/2014/main" xmlns="" id="{BF711D0B-2412-48A6-BC83-D13C655F4E07}"/>
              </a:ext>
            </a:extLst>
          </p:cNvPr>
          <p:cNvSpPr>
            <a:spLocks/>
          </p:cNvSpPr>
          <p:nvPr/>
        </p:nvSpPr>
        <p:spPr bwMode="auto">
          <a:xfrm>
            <a:off x="1752600" y="39624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8" name="Freeform 52">
            <a:extLst>
              <a:ext uri="{FF2B5EF4-FFF2-40B4-BE49-F238E27FC236}">
                <a16:creationId xmlns:a16="http://schemas.microsoft.com/office/drawing/2014/main" xmlns="" id="{9610DEBA-3512-4BCF-9A66-8C91B39641A1}"/>
              </a:ext>
            </a:extLst>
          </p:cNvPr>
          <p:cNvSpPr>
            <a:spLocks/>
          </p:cNvSpPr>
          <p:nvPr/>
        </p:nvSpPr>
        <p:spPr bwMode="auto">
          <a:xfrm>
            <a:off x="2057400" y="44958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9" name="Freeform 53">
            <a:extLst>
              <a:ext uri="{FF2B5EF4-FFF2-40B4-BE49-F238E27FC236}">
                <a16:creationId xmlns:a16="http://schemas.microsoft.com/office/drawing/2014/main" xmlns="" id="{37461FFF-35CE-43E9-9E92-679A7B9B474C}"/>
              </a:ext>
            </a:extLst>
          </p:cNvPr>
          <p:cNvSpPr>
            <a:spLocks/>
          </p:cNvSpPr>
          <p:nvPr/>
        </p:nvSpPr>
        <p:spPr bwMode="auto">
          <a:xfrm>
            <a:off x="2438400" y="48768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0" name="Freeform 54">
            <a:extLst>
              <a:ext uri="{FF2B5EF4-FFF2-40B4-BE49-F238E27FC236}">
                <a16:creationId xmlns:a16="http://schemas.microsoft.com/office/drawing/2014/main" xmlns="" id="{BD443FC7-EF90-4248-8348-61F932A64A85}"/>
              </a:ext>
            </a:extLst>
          </p:cNvPr>
          <p:cNvSpPr>
            <a:spLocks/>
          </p:cNvSpPr>
          <p:nvPr/>
        </p:nvSpPr>
        <p:spPr bwMode="auto">
          <a:xfrm>
            <a:off x="3581400" y="49530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1" name="Freeform 55">
            <a:extLst>
              <a:ext uri="{FF2B5EF4-FFF2-40B4-BE49-F238E27FC236}">
                <a16:creationId xmlns:a16="http://schemas.microsoft.com/office/drawing/2014/main" xmlns="" id="{014E8AAB-5DF1-4E3B-9D06-F47B8DE48FE1}"/>
              </a:ext>
            </a:extLst>
          </p:cNvPr>
          <p:cNvSpPr>
            <a:spLocks/>
          </p:cNvSpPr>
          <p:nvPr/>
        </p:nvSpPr>
        <p:spPr bwMode="auto">
          <a:xfrm>
            <a:off x="3276600" y="45720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2" name="Freeform 56">
            <a:extLst>
              <a:ext uri="{FF2B5EF4-FFF2-40B4-BE49-F238E27FC236}">
                <a16:creationId xmlns:a16="http://schemas.microsoft.com/office/drawing/2014/main" xmlns="" id="{826DF130-E973-437C-8C01-C24C8939B596}"/>
              </a:ext>
            </a:extLst>
          </p:cNvPr>
          <p:cNvSpPr>
            <a:spLocks/>
          </p:cNvSpPr>
          <p:nvPr/>
        </p:nvSpPr>
        <p:spPr bwMode="auto">
          <a:xfrm>
            <a:off x="5715000" y="50292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3" name="Freeform 57">
            <a:extLst>
              <a:ext uri="{FF2B5EF4-FFF2-40B4-BE49-F238E27FC236}">
                <a16:creationId xmlns:a16="http://schemas.microsoft.com/office/drawing/2014/main" xmlns="" id="{C78BE705-FD1E-428D-850A-7AA63945C55B}"/>
              </a:ext>
            </a:extLst>
          </p:cNvPr>
          <p:cNvSpPr>
            <a:spLocks/>
          </p:cNvSpPr>
          <p:nvPr/>
        </p:nvSpPr>
        <p:spPr bwMode="auto">
          <a:xfrm>
            <a:off x="1447800" y="3657600"/>
            <a:ext cx="5181600" cy="2133600"/>
          </a:xfrm>
          <a:custGeom>
            <a:avLst/>
            <a:gdLst>
              <a:gd name="T0" fmla="*/ 0 w 3264"/>
              <a:gd name="T1" fmla="*/ 2147483646 h 1344"/>
              <a:gd name="T2" fmla="*/ 2147483646 w 3264"/>
              <a:gd name="T3" fmla="*/ 0 h 1344"/>
              <a:gd name="T4" fmla="*/ 2147483646 w 3264"/>
              <a:gd name="T5" fmla="*/ 2147483646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64" h="1344">
                <a:moveTo>
                  <a:pt x="0" y="1344"/>
                </a:moveTo>
                <a:cubicBezTo>
                  <a:pt x="640" y="672"/>
                  <a:pt x="1280" y="0"/>
                  <a:pt x="1824" y="0"/>
                </a:cubicBezTo>
                <a:cubicBezTo>
                  <a:pt x="2368" y="0"/>
                  <a:pt x="2816" y="672"/>
                  <a:pt x="3264" y="1344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4" name="Freeform 58">
            <a:extLst>
              <a:ext uri="{FF2B5EF4-FFF2-40B4-BE49-F238E27FC236}">
                <a16:creationId xmlns:a16="http://schemas.microsoft.com/office/drawing/2014/main" xmlns="" id="{464C1D22-EE68-4906-A9AD-FDF08A43E798}"/>
              </a:ext>
            </a:extLst>
          </p:cNvPr>
          <p:cNvSpPr>
            <a:spLocks/>
          </p:cNvSpPr>
          <p:nvPr/>
        </p:nvSpPr>
        <p:spPr bwMode="auto">
          <a:xfrm>
            <a:off x="1752600" y="3962400"/>
            <a:ext cx="4648200" cy="1828800"/>
          </a:xfrm>
          <a:custGeom>
            <a:avLst/>
            <a:gdLst>
              <a:gd name="T0" fmla="*/ 2147483646 w 2928"/>
              <a:gd name="T1" fmla="*/ 2147483646 h 1152"/>
              <a:gd name="T2" fmla="*/ 2147483646 w 2928"/>
              <a:gd name="T3" fmla="*/ 0 h 1152"/>
              <a:gd name="T4" fmla="*/ 0 w 2928"/>
              <a:gd name="T5" fmla="*/ 2147483646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1152">
                <a:moveTo>
                  <a:pt x="2928" y="1152"/>
                </a:moveTo>
                <a:cubicBezTo>
                  <a:pt x="2428" y="576"/>
                  <a:pt x="1928" y="0"/>
                  <a:pt x="1440" y="0"/>
                </a:cubicBezTo>
                <a:cubicBezTo>
                  <a:pt x="952" y="0"/>
                  <a:pt x="476" y="576"/>
                  <a:pt x="0" y="1152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5" name="Line 59">
            <a:extLst>
              <a:ext uri="{FF2B5EF4-FFF2-40B4-BE49-F238E27FC236}">
                <a16:creationId xmlns:a16="http://schemas.microsoft.com/office/drawing/2014/main" xmlns="" id="{869BFCD4-73F5-4E27-8B28-129ADD8FC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7912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6" name="Line 60">
            <a:extLst>
              <a:ext uri="{FF2B5EF4-FFF2-40B4-BE49-F238E27FC236}">
                <a16:creationId xmlns:a16="http://schemas.microsoft.com/office/drawing/2014/main" xmlns="" id="{FE36414B-9138-4651-B00E-E81691EB1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2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7" name="Text Box 61">
            <a:extLst>
              <a:ext uri="{FF2B5EF4-FFF2-40B4-BE49-F238E27FC236}">
                <a16:creationId xmlns:a16="http://schemas.microsoft.com/office/drawing/2014/main" xmlns="" id="{DA9D72E0-8CFE-4810-9697-AF63B29D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33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85758" name="Freeform 62">
            <a:extLst>
              <a:ext uri="{FF2B5EF4-FFF2-40B4-BE49-F238E27FC236}">
                <a16:creationId xmlns:a16="http://schemas.microsoft.com/office/drawing/2014/main" xmlns="" id="{EF72BF4A-FAED-48A8-A0DE-9CE60B191B5F}"/>
              </a:ext>
            </a:extLst>
          </p:cNvPr>
          <p:cNvSpPr>
            <a:spLocks/>
          </p:cNvSpPr>
          <p:nvPr/>
        </p:nvSpPr>
        <p:spPr bwMode="auto">
          <a:xfrm>
            <a:off x="2057400" y="4495800"/>
            <a:ext cx="2209800" cy="1295400"/>
          </a:xfrm>
          <a:custGeom>
            <a:avLst/>
            <a:gdLst>
              <a:gd name="T0" fmla="*/ 0 w 1392"/>
              <a:gd name="T1" fmla="*/ 2147483646 h 816"/>
              <a:gd name="T2" fmla="*/ 2147483646 w 1392"/>
              <a:gd name="T3" fmla="*/ 0 h 816"/>
              <a:gd name="T4" fmla="*/ 2147483646 w 13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816">
                <a:moveTo>
                  <a:pt x="0" y="816"/>
                </a:moveTo>
                <a:cubicBezTo>
                  <a:pt x="268" y="408"/>
                  <a:pt x="536" y="0"/>
                  <a:pt x="768" y="0"/>
                </a:cubicBezTo>
                <a:cubicBezTo>
                  <a:pt x="1000" y="0"/>
                  <a:pt x="1196" y="408"/>
                  <a:pt x="1392" y="81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59" name="Line 63">
            <a:extLst>
              <a:ext uri="{FF2B5EF4-FFF2-40B4-BE49-F238E27FC236}">
                <a16:creationId xmlns:a16="http://schemas.microsoft.com/office/drawing/2014/main" xmlns="" id="{78425CC4-7951-402E-9657-C2592D93D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3810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0" name="Line 64">
            <a:extLst>
              <a:ext uri="{FF2B5EF4-FFF2-40B4-BE49-F238E27FC236}">
                <a16:creationId xmlns:a16="http://schemas.microsoft.com/office/drawing/2014/main" xmlns="" id="{9D42D181-69A6-4C0F-9F0C-E1DF641C2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791200"/>
            <a:ext cx="381000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1" name="Freeform 65">
            <a:extLst>
              <a:ext uri="{FF2B5EF4-FFF2-40B4-BE49-F238E27FC236}">
                <a16:creationId xmlns:a16="http://schemas.microsoft.com/office/drawing/2014/main" xmlns="" id="{74094422-3CCB-4B19-A507-6324260E7ECD}"/>
              </a:ext>
            </a:extLst>
          </p:cNvPr>
          <p:cNvSpPr>
            <a:spLocks/>
          </p:cNvSpPr>
          <p:nvPr/>
        </p:nvSpPr>
        <p:spPr bwMode="auto">
          <a:xfrm>
            <a:off x="2438400" y="4876800"/>
            <a:ext cx="1447800" cy="914400"/>
          </a:xfrm>
          <a:custGeom>
            <a:avLst/>
            <a:gdLst>
              <a:gd name="T0" fmla="*/ 0 w 912"/>
              <a:gd name="T1" fmla="*/ 2147483646 h 576"/>
              <a:gd name="T2" fmla="*/ 2147483646 w 912"/>
              <a:gd name="T3" fmla="*/ 0 h 576"/>
              <a:gd name="T4" fmla="*/ 2147483646 w 91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576">
                <a:moveTo>
                  <a:pt x="0" y="576"/>
                </a:moveTo>
                <a:cubicBezTo>
                  <a:pt x="188" y="288"/>
                  <a:pt x="376" y="0"/>
                  <a:pt x="528" y="0"/>
                </a:cubicBezTo>
                <a:cubicBezTo>
                  <a:pt x="680" y="0"/>
                  <a:pt x="796" y="288"/>
                  <a:pt x="912" y="576"/>
                </a:cubicBezTo>
              </a:path>
            </a:pathLst>
          </a:custGeom>
          <a:noFill/>
          <a:ln w="19050" cap="flat">
            <a:solidFill>
              <a:srgbClr val="3333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2" name="Text Box 66">
            <a:extLst>
              <a:ext uri="{FF2B5EF4-FFF2-40B4-BE49-F238E27FC236}">
                <a16:creationId xmlns:a16="http://schemas.microsoft.com/office/drawing/2014/main" xmlns="" id="{A4B441C2-FC76-4A53-9347-BBE87D07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85763" name="Freeform 67">
            <a:extLst>
              <a:ext uri="{FF2B5EF4-FFF2-40B4-BE49-F238E27FC236}">
                <a16:creationId xmlns:a16="http://schemas.microsoft.com/office/drawing/2014/main" xmlns="" id="{4E071A06-12B3-4229-8EBB-A23BE1195B6D}"/>
              </a:ext>
            </a:extLst>
          </p:cNvPr>
          <p:cNvSpPr>
            <a:spLocks/>
          </p:cNvSpPr>
          <p:nvPr/>
        </p:nvSpPr>
        <p:spPr bwMode="auto">
          <a:xfrm>
            <a:off x="3276600" y="4572000"/>
            <a:ext cx="2209800" cy="1219200"/>
          </a:xfrm>
          <a:custGeom>
            <a:avLst/>
            <a:gdLst>
              <a:gd name="T0" fmla="*/ 0 w 1392"/>
              <a:gd name="T1" fmla="*/ 2147483646 h 768"/>
              <a:gd name="T2" fmla="*/ 2147483646 w 1392"/>
              <a:gd name="T3" fmla="*/ 0 h 768"/>
              <a:gd name="T4" fmla="*/ 2147483646 w 13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768">
                <a:moveTo>
                  <a:pt x="0" y="768"/>
                </a:moveTo>
                <a:cubicBezTo>
                  <a:pt x="268" y="384"/>
                  <a:pt x="536" y="0"/>
                  <a:pt x="768" y="0"/>
                </a:cubicBezTo>
                <a:cubicBezTo>
                  <a:pt x="1000" y="0"/>
                  <a:pt x="1196" y="384"/>
                  <a:pt x="1392" y="76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4" name="Line 68">
            <a:extLst>
              <a:ext uri="{FF2B5EF4-FFF2-40B4-BE49-F238E27FC236}">
                <a16:creationId xmlns:a16="http://schemas.microsoft.com/office/drawing/2014/main" xmlns="" id="{1E62D345-F844-4965-B47A-7E7A232DF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791200"/>
            <a:ext cx="381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5" name="Freeform 69">
            <a:extLst>
              <a:ext uri="{FF2B5EF4-FFF2-40B4-BE49-F238E27FC236}">
                <a16:creationId xmlns:a16="http://schemas.microsoft.com/office/drawing/2014/main" xmlns="" id="{B58B82C1-6111-4FA4-9E6F-32EEB974354B}"/>
              </a:ext>
            </a:extLst>
          </p:cNvPr>
          <p:cNvSpPr>
            <a:spLocks/>
          </p:cNvSpPr>
          <p:nvPr/>
        </p:nvSpPr>
        <p:spPr bwMode="auto">
          <a:xfrm>
            <a:off x="3581400" y="4953000"/>
            <a:ext cx="1524000" cy="838200"/>
          </a:xfrm>
          <a:custGeom>
            <a:avLst/>
            <a:gdLst>
              <a:gd name="T0" fmla="*/ 0 w 960"/>
              <a:gd name="T1" fmla="*/ 2147483646 h 528"/>
              <a:gd name="T2" fmla="*/ 2147483646 w 960"/>
              <a:gd name="T3" fmla="*/ 0 h 528"/>
              <a:gd name="T4" fmla="*/ 2147483646 w 960"/>
              <a:gd name="T5" fmla="*/ 2147483646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528">
                <a:moveTo>
                  <a:pt x="0" y="528"/>
                </a:moveTo>
                <a:cubicBezTo>
                  <a:pt x="208" y="264"/>
                  <a:pt x="416" y="0"/>
                  <a:pt x="576" y="0"/>
                </a:cubicBezTo>
                <a:cubicBezTo>
                  <a:pt x="736" y="0"/>
                  <a:pt x="848" y="264"/>
                  <a:pt x="960" y="528"/>
                </a:cubicBezTo>
              </a:path>
            </a:pathLst>
          </a:custGeom>
          <a:noFill/>
          <a:ln w="19050" cap="flat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6" name="Line 70">
            <a:extLst>
              <a:ext uri="{FF2B5EF4-FFF2-40B4-BE49-F238E27FC236}">
                <a16:creationId xmlns:a16="http://schemas.microsoft.com/office/drawing/2014/main" xmlns="" id="{B6E99DF0-3E02-403D-A692-C5D621477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791200"/>
            <a:ext cx="381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7" name="Text Box 71">
            <a:extLst>
              <a:ext uri="{FF2B5EF4-FFF2-40B4-BE49-F238E27FC236}">
                <a16:creationId xmlns:a16="http://schemas.microsoft.com/office/drawing/2014/main" xmlns="" id="{DB79B234-E0BD-46AA-9295-E2AEA314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85768" name="Freeform 72">
            <a:extLst>
              <a:ext uri="{FF2B5EF4-FFF2-40B4-BE49-F238E27FC236}">
                <a16:creationId xmlns:a16="http://schemas.microsoft.com/office/drawing/2014/main" xmlns="" id="{95C53FB9-ED20-425A-9BFB-AE2BF2F66700}"/>
              </a:ext>
            </a:extLst>
          </p:cNvPr>
          <p:cNvSpPr>
            <a:spLocks/>
          </p:cNvSpPr>
          <p:nvPr/>
        </p:nvSpPr>
        <p:spPr bwMode="auto">
          <a:xfrm>
            <a:off x="6019800" y="5410200"/>
            <a:ext cx="914400" cy="381000"/>
          </a:xfrm>
          <a:custGeom>
            <a:avLst/>
            <a:gdLst>
              <a:gd name="T0" fmla="*/ 2147483646 w 576"/>
              <a:gd name="T1" fmla="*/ 2147483646 h 240"/>
              <a:gd name="T2" fmla="*/ 2147483646 w 576"/>
              <a:gd name="T3" fmla="*/ 0 h 240"/>
              <a:gd name="T4" fmla="*/ 0 w 576"/>
              <a:gd name="T5" fmla="*/ 2147483646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240">
                <a:moveTo>
                  <a:pt x="576" y="240"/>
                </a:moveTo>
                <a:cubicBezTo>
                  <a:pt x="480" y="120"/>
                  <a:pt x="384" y="0"/>
                  <a:pt x="288" y="0"/>
                </a:cubicBezTo>
                <a:cubicBezTo>
                  <a:pt x="192" y="0"/>
                  <a:pt x="96" y="120"/>
                  <a:pt x="0" y="24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69" name="Freeform 73">
            <a:extLst>
              <a:ext uri="{FF2B5EF4-FFF2-40B4-BE49-F238E27FC236}">
                <a16:creationId xmlns:a16="http://schemas.microsoft.com/office/drawing/2014/main" xmlns="" id="{604F6D5E-63F2-4595-A51F-08A9C8F3982B}"/>
              </a:ext>
            </a:extLst>
          </p:cNvPr>
          <p:cNvSpPr>
            <a:spLocks/>
          </p:cNvSpPr>
          <p:nvPr/>
        </p:nvSpPr>
        <p:spPr bwMode="auto">
          <a:xfrm>
            <a:off x="5715000" y="5029200"/>
            <a:ext cx="1524000" cy="762000"/>
          </a:xfrm>
          <a:custGeom>
            <a:avLst/>
            <a:gdLst>
              <a:gd name="T0" fmla="*/ 0 w 960"/>
              <a:gd name="T1" fmla="*/ 2147483646 h 480"/>
              <a:gd name="T2" fmla="*/ 2147483646 w 960"/>
              <a:gd name="T3" fmla="*/ 0 h 480"/>
              <a:gd name="T4" fmla="*/ 2147483646 w 960"/>
              <a:gd name="T5" fmla="*/ 2147483646 h 4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480">
                <a:moveTo>
                  <a:pt x="0" y="480"/>
                </a:moveTo>
                <a:cubicBezTo>
                  <a:pt x="160" y="240"/>
                  <a:pt x="320" y="0"/>
                  <a:pt x="480" y="0"/>
                </a:cubicBezTo>
                <a:cubicBezTo>
                  <a:pt x="640" y="0"/>
                  <a:pt x="800" y="240"/>
                  <a:pt x="960" y="480"/>
                </a:cubicBezTo>
              </a:path>
            </a:pathLst>
          </a:custGeom>
          <a:noFill/>
          <a:ln w="19050" cap="flat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0" name="Line 74">
            <a:extLst>
              <a:ext uri="{FF2B5EF4-FFF2-40B4-BE49-F238E27FC236}">
                <a16:creationId xmlns:a16="http://schemas.microsoft.com/office/drawing/2014/main" xmlns="" id="{44D9C9B9-769B-46EC-8705-31B98A9C8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7912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1" name="Line 75">
            <a:extLst>
              <a:ext uri="{FF2B5EF4-FFF2-40B4-BE49-F238E27FC236}">
                <a16:creationId xmlns:a16="http://schemas.microsoft.com/office/drawing/2014/main" xmlns="" id="{CECCFA46-23A4-449E-B53F-F02B10198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7912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2" name="Text Box 76">
            <a:extLst>
              <a:ext uri="{FF2B5EF4-FFF2-40B4-BE49-F238E27FC236}">
                <a16:creationId xmlns:a16="http://schemas.microsoft.com/office/drawing/2014/main" xmlns="" id="{E540AA95-4DB8-462F-8DD2-B571557A3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24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CC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85773" name="Line 77">
            <a:extLst>
              <a:ext uri="{FF2B5EF4-FFF2-40B4-BE49-F238E27FC236}">
                <a16:creationId xmlns:a16="http://schemas.microsoft.com/office/drawing/2014/main" xmlns="" id="{449B03ED-136D-4187-ABA2-2C0DC13AF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60960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4" name="Line 78">
            <a:extLst>
              <a:ext uri="{FF2B5EF4-FFF2-40B4-BE49-F238E27FC236}">
                <a16:creationId xmlns:a16="http://schemas.microsoft.com/office/drawing/2014/main" xmlns="" id="{ADA5649C-292A-4C33-A94A-081FEE2A7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6019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5" name="Line 79">
            <a:extLst>
              <a:ext uri="{FF2B5EF4-FFF2-40B4-BE49-F238E27FC236}">
                <a16:creationId xmlns:a16="http://schemas.microsoft.com/office/drawing/2014/main" xmlns="" id="{B8DBDCC9-10D7-4DC7-893B-670E8E0DC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6019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76" name="Text Box 80">
            <a:extLst>
              <a:ext uri="{FF2B5EF4-FFF2-40B4-BE49-F238E27FC236}">
                <a16:creationId xmlns:a16="http://schemas.microsoft.com/office/drawing/2014/main" xmlns="" id="{EAE1BFBB-A2B4-4A8D-A7B0-9C0D7B02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Hurdle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/>
      <p:bldP spid="285702" grpId="0" animBg="1"/>
      <p:bldP spid="285705" grpId="0" animBg="1"/>
      <p:bldP spid="285712" grpId="0"/>
      <p:bldP spid="285715" grpId="0"/>
      <p:bldP spid="285716" grpId="0" animBg="1"/>
      <p:bldP spid="285717" grpId="0" animBg="1"/>
      <p:bldP spid="285718" grpId="0"/>
      <p:bldP spid="285720" grpId="0"/>
      <p:bldP spid="285721" grpId="0" animBg="1"/>
      <p:bldP spid="285722" grpId="0" animBg="1"/>
      <p:bldP spid="285723" grpId="0" animBg="1"/>
      <p:bldP spid="285724" grpId="0" animBg="1"/>
      <p:bldP spid="285725" grpId="0" animBg="1"/>
      <p:bldP spid="285726" grpId="0" animBg="1"/>
      <p:bldP spid="285727" grpId="0" animBg="1"/>
      <p:bldP spid="285728" grpId="0" animBg="1"/>
      <p:bldP spid="285729" grpId="0" animBg="1"/>
      <p:bldP spid="285730" grpId="0" animBg="1"/>
      <p:bldP spid="285731" grpId="0" animBg="1"/>
      <p:bldP spid="285732" grpId="0" animBg="1"/>
      <p:bldP spid="285733" grpId="0" animBg="1"/>
      <p:bldP spid="285734" grpId="0" animBg="1"/>
      <p:bldP spid="285735" grpId="0" animBg="1"/>
      <p:bldP spid="285736" grpId="0" animBg="1"/>
      <p:bldP spid="285757" grpId="0"/>
      <p:bldP spid="285762" grpId="0"/>
      <p:bldP spid="285767" grpId="0"/>
      <p:bldP spid="285772" grpId="0"/>
      <p:bldP spid="28577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Text Box 3">
            <a:extLst>
              <a:ext uri="{FF2B5EF4-FFF2-40B4-BE49-F238E27FC236}">
                <a16:creationId xmlns:a16="http://schemas.microsoft.com/office/drawing/2014/main" xmlns="" id="{FA691F14-FE5A-4200-9EAB-C8D876B8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Hurdles are obstacles in the genome rearrangement problem</a:t>
            </a:r>
          </a:p>
        </p:txBody>
      </p:sp>
      <p:sp>
        <p:nvSpPr>
          <p:cNvPr id="286724" name="Text Box 4">
            <a:extLst>
              <a:ext uri="{FF2B5EF4-FFF2-40B4-BE49-F238E27FC236}">
                <a16:creationId xmlns:a16="http://schemas.microsoft.com/office/drawing/2014/main" xmlns="" id="{E17B714E-45E9-4C93-9134-2ECDD115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 They cause a higher number of required reversals for a permutation to transform into the identity permutation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xmlns="" id="{9595E9BC-F801-4077-9095-032C262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24200"/>
            <a:ext cx="7162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 Taking into account of hurdles, the following formula gives a tighter bound on reversal distance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 Roughly speaking, the cycles in a hurdle can be oriented with a single reversal</a:t>
            </a:r>
          </a:p>
        </p:txBody>
      </p:sp>
      <p:sp>
        <p:nvSpPr>
          <p:cNvPr id="286726" name="Text Box 6">
            <a:extLst>
              <a:ext uri="{FF2B5EF4-FFF2-40B4-BE49-F238E27FC236}">
                <a16:creationId xmlns:a16="http://schemas.microsoft.com/office/drawing/2014/main" xmlns="" id="{2E25893F-EFFB-442D-A8C6-68814B99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006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latin typeface="Times New Roman" panose="02020603050405020304" pitchFamily="18" charset="0"/>
              </a:rPr>
              <a:t>d(π) ≥ n+1 – c(π) + h(π)</a:t>
            </a: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xmlns="" id="{86845DBB-A4BD-4F72-9DA2-350711AD0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 Let h(π) be the number of hurdles in permutation π</a:t>
            </a:r>
          </a:p>
        </p:txBody>
      </p:sp>
      <p:sp>
        <p:nvSpPr>
          <p:cNvPr id="286728" name="AutoShape 8">
            <a:extLst>
              <a:ext uri="{FF2B5EF4-FFF2-40B4-BE49-F238E27FC236}">
                <a16:creationId xmlns:a16="http://schemas.microsoft.com/office/drawing/2014/main" xmlns="" id="{FE11D1DE-D79F-4491-8F5A-12FC61BC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65BB3-0112-4D77-A199-43BDC4CC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481"/>
            <a:ext cx="8229600" cy="884238"/>
          </a:xfrm>
        </p:spPr>
        <p:txBody>
          <a:bodyPr/>
          <a:lstStyle/>
          <a:p>
            <a:pPr rtl="0" eaLnBrk="1" fontAlgn="base" hangingPunct="1"/>
            <a:r>
              <a:rPr lang="en-US" sz="3800" kern="1200" dirty="0">
                <a:solidFill>
                  <a:srgbClr val="006633"/>
                </a:solidFill>
                <a:effectLst/>
                <a:latin typeface="Arial Unicode MS"/>
                <a:ea typeface="+mn-ea"/>
                <a:cs typeface="Arial" panose="020B0604020202020204" pitchFamily="34" charset="0"/>
              </a:rPr>
              <a:t>Reversal Distance with Hurdles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  <p:bldP spid="286724" grpId="0"/>
      <p:bldP spid="286725" grpId="0"/>
      <p:bldP spid="286726" grpId="0"/>
      <p:bldP spid="286727" grpId="0"/>
      <p:bldP spid="28672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2F664F16-D60A-4F46-B5D5-8076F4806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884237"/>
          </a:xfrm>
          <a:noFill/>
        </p:spPr>
        <p:txBody>
          <a:bodyPr/>
          <a:lstStyle/>
          <a:p>
            <a:pPr eaLnBrk="1" hangingPunct="1"/>
            <a:r>
              <a:rPr lang="nl-NL" altLang="zh-CN" sz="3600" dirty="0">
                <a:ea typeface="Arial Unicode MS" pitchFamily="34" charset="-122"/>
              </a:rPr>
              <a:t>A Brief Summary</a:t>
            </a:r>
          </a:p>
        </p:txBody>
      </p:sp>
      <p:graphicFrame>
        <p:nvGraphicFramePr>
          <p:cNvPr id="288771" name="Group 3">
            <a:extLst>
              <a:ext uri="{FF2B5EF4-FFF2-40B4-BE49-F238E27FC236}">
                <a16:creationId xmlns:a16="http://schemas.microsoft.com/office/drawing/2014/main" xmlns="" id="{821B620E-3A4F-4EB6-BA72-9B4B604B72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752328"/>
              </p:ext>
            </p:extLst>
          </p:nvPr>
        </p:nvGraphicFramePr>
        <p:xfrm>
          <a:off x="533400" y="1138238"/>
          <a:ext cx="8075613" cy="4348164"/>
        </p:xfrm>
        <a:graphic>
          <a:graphicData uri="http://schemas.openxmlformats.org/drawingml/2006/table">
            <a:tbl>
              <a:tblPr firstRow="1"/>
              <a:tblGrid>
                <a:gridCol w="2789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signed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unsigned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Kececioglu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Sankoff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(1995)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2-approximation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Bafna and Pevzner (1996)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1.5-approximation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1.75-approximation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4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Hannenhalli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Pevzner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(1995)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Polynomial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Special cases – polynomial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Caprara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(1997)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NP-hard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Berman and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Karpinski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(1999)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Cannot be approximated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within ratio 1.008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Christie (1998)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1.5-approximation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Bader,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(2001)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Linear – distance only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Berman,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(2002)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1.375-approximation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7325" name="Text Box 41">
            <a:extLst>
              <a:ext uri="{FF2B5EF4-FFF2-40B4-BE49-F238E27FC236}">
                <a16:creationId xmlns:a16="http://schemas.microsoft.com/office/drawing/2014/main" xmlns="" id="{118DC7E4-322C-4CDE-8544-91C6025D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work has also been extended to genomes with multiple chromosomes</a:t>
            </a:r>
          </a:p>
          <a:p>
            <a:pPr>
              <a:spcBef>
                <a:spcPct val="50000"/>
              </a:spcBef>
            </a:pPr>
            <a:r>
              <a:rPr lang="en-US" altLang="en-US" sz="1400" i="1">
                <a:latin typeface="Arial" panose="020B0604020202020204" pitchFamily="34" charset="0"/>
              </a:rPr>
              <a:t>(Hannenhalli and Pevaner, 1995; Tesler, 2002; Ozery-Flato and Shamir, 2003)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97326" name="Object 42">
            <a:extLst>
              <a:ext uri="{FF2B5EF4-FFF2-40B4-BE49-F238E27FC236}">
                <a16:creationId xmlns:a16="http://schemas.microsoft.com/office/drawing/2014/main" xmlns="" id="{E74CEB0C-ADC1-465E-9D87-D55F534709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9788" y="2895600"/>
          <a:ext cx="21542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4" name="Equation" r:id="rId4" imgW="1002865" imgH="203112" progId="Equation.3">
                  <p:embed/>
                </p:oleObj>
              </mc:Choice>
              <mc:Fallback>
                <p:oleObj name="Equation" r:id="rId4" imgW="1002865" imgH="20311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2895600"/>
                        <a:ext cx="21542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27" name="TextBox 1">
            <a:extLst>
              <a:ext uri="{FF2B5EF4-FFF2-40B4-BE49-F238E27FC236}">
                <a16:creationId xmlns:a16="http://schemas.microsoft.com/office/drawing/2014/main" xmlns="" id="{E755A557-A3F0-47B2-8E19-3CBFB5AB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24600"/>
            <a:ext cx="839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For the pancake flipping problem, 15n/14 &lt; opt &lt; 18n/11 (as of 2009).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022ADC30-70D7-4F1D-AACA-A453AC016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Turnip vs Cabbage: Different </a:t>
            </a:r>
            <a:r>
              <a:rPr lang="en-US" altLang="en-US" sz="2800" dirty="0" err="1"/>
              <a:t>mtDNA</a:t>
            </a:r>
            <a:r>
              <a:rPr lang="en-US" altLang="en-US" sz="2800" dirty="0"/>
              <a:t> Gene Orders</a:t>
            </a:r>
            <a:endParaRPr lang="en-US" altLang="en-US" sz="26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488165C-868C-4AA2-8016-6C4857C7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/>
              <a:t>Gene order evolution: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xmlns="" id="{61DD97C5-A5C6-4709-A2EA-581A44701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976313" cy="485775"/>
          </a:xfrm>
          <a:prstGeom prst="homePlate">
            <a:avLst>
              <a:gd name="adj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3" name="AutoShape 6">
            <a:extLst>
              <a:ext uri="{FF2B5EF4-FFF2-40B4-BE49-F238E27FC236}">
                <a16:creationId xmlns:a16="http://schemas.microsoft.com/office/drawing/2014/main" xmlns="" id="{4E9A696C-6832-4722-A0D8-684C2E2CE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624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1257" name="AutoShape 9">
            <a:extLst>
              <a:ext uri="{FF2B5EF4-FFF2-40B4-BE49-F238E27FC236}">
                <a16:creationId xmlns:a16="http://schemas.microsoft.com/office/drawing/2014/main" xmlns="" id="{7C876838-27F1-4E38-BEA5-F977504B4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812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5" name="AutoShape 10">
            <a:extLst>
              <a:ext uri="{FF2B5EF4-FFF2-40B4-BE49-F238E27FC236}">
                <a16:creationId xmlns:a16="http://schemas.microsoft.com/office/drawing/2014/main" xmlns="" id="{EEB67C9E-F266-4361-8EC0-645F6E6ACB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6" name="AutoShape 11">
            <a:extLst>
              <a:ext uri="{FF2B5EF4-FFF2-40B4-BE49-F238E27FC236}">
                <a16:creationId xmlns:a16="http://schemas.microsoft.com/office/drawing/2014/main" xmlns="" id="{F01DF7E9-FF5A-44A7-AC6B-71C7E63B2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0"/>
            <a:ext cx="976313" cy="485775"/>
          </a:xfrm>
          <a:prstGeom prst="homePlate">
            <a:avLst>
              <a:gd name="adj" fmla="val 50245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 Unicode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anose="020B0602030504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anose="020B0602030504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6182</TotalTime>
  <Words>4148</Words>
  <Application>Microsoft Office PowerPoint</Application>
  <PresentationFormat>On-screen Show (4:3)</PresentationFormat>
  <Paragraphs>588</Paragraphs>
  <Slides>82</Slides>
  <Notes>11</Notes>
  <HiddenSlides>7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96" baseType="lpstr">
      <vt:lpstr>Arial Unicode MS</vt:lpstr>
      <vt:lpstr>Arial</vt:lpstr>
      <vt:lpstr>Comic Sans MS</vt:lpstr>
      <vt:lpstr>Garamond</vt:lpstr>
      <vt:lpstr>Lucida Console</vt:lpstr>
      <vt:lpstr>Lucida Sans Unicode</vt:lpstr>
      <vt:lpstr>Symbol</vt:lpstr>
      <vt:lpstr>Tahoma</vt:lpstr>
      <vt:lpstr>Times New Roman</vt:lpstr>
      <vt:lpstr>Wingdings</vt:lpstr>
      <vt:lpstr>Edge</vt:lpstr>
      <vt:lpstr>Image</vt:lpstr>
      <vt:lpstr>Worksheet</vt:lpstr>
      <vt:lpstr>Equation</vt:lpstr>
      <vt:lpstr>      Greedy (Approximation) Algorithms   and Genome Rearrangements</vt:lpstr>
      <vt:lpstr>Outline</vt:lpstr>
      <vt:lpstr>Outline CHANGE</vt:lpstr>
      <vt:lpstr>Turnip vs Cabbage: Look and Taste Different</vt:lpstr>
      <vt:lpstr>Turnip vs Cabbage: Comparing Gene Sequences Yields No Evolutionary Information</vt:lpstr>
      <vt:lpstr>Turnip vs Cabbage: Almost identical mtDNA gene sequences</vt:lpstr>
      <vt:lpstr>Turnip vs Cabbage: Different mtDNA Gene Orders</vt:lpstr>
      <vt:lpstr>Turnip vs Cabbage: Different mtDNA Gene Orders</vt:lpstr>
      <vt:lpstr>Turnip vs Cabbage: Different mtDNA Gene Orders</vt:lpstr>
      <vt:lpstr>Turnip vs Cabbage: Different mtDNA Gene Orders</vt:lpstr>
      <vt:lpstr>Turnip vs Cabbage: Different mtDNA Gene Orders</vt:lpstr>
      <vt:lpstr>Transforming Cabbage into Turnip</vt:lpstr>
      <vt:lpstr>Genome Rearrangements</vt:lpstr>
      <vt:lpstr>History of Chromosome X</vt:lpstr>
      <vt:lpstr>Reversals </vt:lpstr>
      <vt:lpstr>Reversals</vt:lpstr>
      <vt:lpstr>Reversals and Breakpoints</vt:lpstr>
      <vt:lpstr>Reversals: Example</vt:lpstr>
      <vt:lpstr>Types of Rearrangements</vt:lpstr>
      <vt:lpstr>Comparative Genomic Architectures: Mouse vs Human Genomes</vt:lpstr>
      <vt:lpstr>Waardenburg’s Syndrome: Mouse Provides Insight into Human Genetic Disorder</vt:lpstr>
      <vt:lpstr>Waardenburg’s syndrome and splotch mice</vt:lpstr>
      <vt:lpstr>Comparative Genomic Architecture of Human and Mouse Genomes</vt:lpstr>
      <vt:lpstr>Reversals: Example (unsigned)</vt:lpstr>
      <vt:lpstr>Reversals: Example (unsigned)</vt:lpstr>
      <vt:lpstr>Reversals and Gene Orders</vt:lpstr>
      <vt:lpstr>Reversal Distance Problem</vt:lpstr>
      <vt:lpstr>Sorting by Reversals Problem</vt:lpstr>
      <vt:lpstr>Sorting by Reversals: Example</vt:lpstr>
      <vt:lpstr>Sorting by reversals: 5 steps</vt:lpstr>
      <vt:lpstr>Sorting by reversals: 4 steps</vt:lpstr>
      <vt:lpstr>Sorting by reversals: 4 steps</vt:lpstr>
      <vt:lpstr>Pancake Flipping Problem</vt:lpstr>
      <vt:lpstr>Pancake Flipping Problem: Formulation</vt:lpstr>
      <vt:lpstr>Pancake Flipping Problem: Greedy Algorithm</vt:lpstr>
      <vt:lpstr>Bounds for Sorting By Prefix Reversal</vt:lpstr>
      <vt:lpstr>Sorting By Reversals: A Greedy Algorithm</vt:lpstr>
      <vt:lpstr>Greedy Algorithm: An Example</vt:lpstr>
      <vt:lpstr>Greedy Algorithm: Pseudocode</vt:lpstr>
      <vt:lpstr>Analyzing SimpleReversalSort</vt:lpstr>
      <vt:lpstr>Analyzing SimpleReversalSort (cont’d) </vt:lpstr>
      <vt:lpstr>Approximation Algorithms</vt:lpstr>
      <vt:lpstr>Approximation Ratio/Performance Guarantee</vt:lpstr>
      <vt:lpstr>Approximation Ratio/Performance Guarantee</vt:lpstr>
      <vt:lpstr>Adjacencies and Breakpoints</vt:lpstr>
      <vt:lpstr>Breakpoints: An Example</vt:lpstr>
      <vt:lpstr>Adjacency &amp; Breakpoints</vt:lpstr>
      <vt:lpstr>Extending Permutations</vt:lpstr>
      <vt:lpstr>Reversal Distance and Breakpoints</vt:lpstr>
      <vt:lpstr>Reversal Distance and Breakpoints</vt:lpstr>
      <vt:lpstr>Sorting By Reversals: A Better Greedy Algorithm</vt:lpstr>
      <vt:lpstr>Sorting By Reversals: A Better Greedy Algorithm</vt:lpstr>
      <vt:lpstr>Strips</vt:lpstr>
      <vt:lpstr>Reducing the Number of Breakpoints</vt:lpstr>
      <vt:lpstr>Things to Consider</vt:lpstr>
      <vt:lpstr>Things to Consider (cont’d)</vt:lpstr>
      <vt:lpstr>Things to Consider (cont’d)</vt:lpstr>
      <vt:lpstr>Things to Consider (cont’d)</vt:lpstr>
      <vt:lpstr>Reducing the Number of Breakpoints again </vt:lpstr>
      <vt:lpstr>Things to Consider (cont’d)</vt:lpstr>
      <vt:lpstr>ImprovedBreakpointReversalSort</vt:lpstr>
      <vt:lpstr>ImprovedBreakpointReversalSort: Performance Guarantee </vt:lpstr>
      <vt:lpstr>Signed Permutations</vt:lpstr>
      <vt:lpstr>GRIMM Web Server </vt:lpstr>
      <vt:lpstr>GRIMM Web Server</vt:lpstr>
      <vt:lpstr>Breakpoint Graph </vt:lpstr>
      <vt:lpstr>Breakpoint Graph </vt:lpstr>
      <vt:lpstr>Two Equivalent Representations of the Breakpoint Graph</vt:lpstr>
      <vt:lpstr>What is the Effect of a Reversal ?</vt:lpstr>
      <vt:lpstr>A reversal affects 4 edges in the breakpoint graph</vt:lpstr>
      <vt:lpstr>Effects of Reversals</vt:lpstr>
      <vt:lpstr>Effects of Reversals (Continued)</vt:lpstr>
      <vt:lpstr>Reversal Distance and Maximum Cycle Decomposition</vt:lpstr>
      <vt:lpstr>Signed Permutations</vt:lpstr>
      <vt:lpstr>From Signed to Unsigned Permutations</vt:lpstr>
      <vt:lpstr>From Signed to Unsigned Permutations (Continued)</vt:lpstr>
      <vt:lpstr>Interleaving Edges</vt:lpstr>
      <vt:lpstr>Interleaving Graphs</vt:lpstr>
      <vt:lpstr>Interleaving Graphs (Continued)</vt:lpstr>
      <vt:lpstr>Hurdles</vt:lpstr>
      <vt:lpstr>Reversal Distance with Hurdles</vt:lpstr>
      <vt:lpstr>A Brief Summary</vt:lpstr>
    </vt:vector>
  </TitlesOfParts>
  <Company>dannypc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April 17, 2003</dc:title>
  <dc:creator>medlib</dc:creator>
  <cp:lastModifiedBy>Microsoft account</cp:lastModifiedBy>
  <cp:revision>398</cp:revision>
  <cp:lastPrinted>1601-01-01T00:00:00Z</cp:lastPrinted>
  <dcterms:created xsi:type="dcterms:W3CDTF">2003-04-21T05:07:44Z</dcterms:created>
  <dcterms:modified xsi:type="dcterms:W3CDTF">2026-03-13T21:54:29Z</dcterms:modified>
</cp:coreProperties>
</file>