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9" r:id="rId2"/>
    <p:sldId id="274" r:id="rId3"/>
    <p:sldId id="262" r:id="rId4"/>
    <p:sldId id="266" r:id="rId5"/>
    <p:sldId id="263" r:id="rId6"/>
    <p:sldId id="265" r:id="rId7"/>
    <p:sldId id="264" r:id="rId8"/>
    <p:sldId id="273" r:id="rId9"/>
    <p:sldId id="272" r:id="rId10"/>
    <p:sldId id="268" r:id="rId11"/>
    <p:sldId id="271" r:id="rId12"/>
    <p:sldId id="276" r:id="rId13"/>
    <p:sldId id="278" r:id="rId14"/>
    <p:sldId id="267" r:id="rId15"/>
    <p:sldId id="277" r:id="rId16"/>
    <p:sldId id="269" r:id="rId17"/>
    <p:sldId id="270" r:id="rId18"/>
  </p:sldIdLst>
  <p:sldSz cx="9144000" cy="6858000" type="screen4x3"/>
  <p:notesSz cx="7559675" cy="10691813"/>
  <p:defaultTextStyle>
    <a:defPPr>
      <a:defRPr lang="en-GB"/>
    </a:defPPr>
    <a:lvl1pPr algn="l" defTabSz="457200" rtl="0" eaLnBrk="0" fontAlgn="base" hangingPunct="0">
      <a:spcBef>
        <a:spcPct val="0"/>
      </a:spcBef>
      <a:spcAft>
        <a:spcPct val="0"/>
      </a:spcAft>
      <a:defRPr sz="1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57200" rtl="0" eaLnBrk="0" fontAlgn="base" hangingPunct="0">
      <a:spcBef>
        <a:spcPct val="0"/>
      </a:spcBef>
      <a:spcAft>
        <a:spcPct val="0"/>
      </a:spcAft>
      <a:defRPr sz="1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57200" rtl="0" eaLnBrk="0" fontAlgn="base" hangingPunct="0">
      <a:spcBef>
        <a:spcPct val="0"/>
      </a:spcBef>
      <a:spcAft>
        <a:spcPct val="0"/>
      </a:spcAft>
      <a:defRPr sz="1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57200" rtl="0" eaLnBrk="0" fontAlgn="base" hangingPunct="0">
      <a:spcBef>
        <a:spcPct val="0"/>
      </a:spcBef>
      <a:spcAft>
        <a:spcPct val="0"/>
      </a:spcAft>
      <a:defRPr sz="1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57200" rtl="0" eaLnBrk="0" fontAlgn="base" hangingPunct="0">
      <a:spcBef>
        <a:spcPct val="0"/>
      </a:spcBef>
      <a:spcAft>
        <a:spcPct val="0"/>
      </a:spcAft>
      <a:defRPr sz="1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51" autoAdjust="0"/>
  </p:normalViewPr>
  <p:slideViewPr>
    <p:cSldViewPr>
      <p:cViewPr varScale="1">
        <p:scale>
          <a:sx n="68" d="100"/>
          <a:sy n="68" d="100"/>
        </p:scale>
        <p:origin x="641" y="50"/>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xmlns="" id="{F832A3CF-D4EB-499D-81AB-D7985A85BF6E}"/>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xmlns="" id="{9BD1FAB5-809D-4F65-8E1A-98F44AA73FA7}"/>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51" name="Rectangle 3">
            <a:extLst>
              <a:ext uri="{FF2B5EF4-FFF2-40B4-BE49-F238E27FC236}">
                <a16:creationId xmlns:a16="http://schemas.microsoft.com/office/drawing/2014/main" xmlns="" id="{4B2D6115-ACF3-4A90-A3E3-9E9ACB06D3E1}"/>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a:solidFill>
                  <a:srgbClr val="303D22"/>
                </a:solidFill>
              </a:defRPr>
            </a:lvl1pPr>
          </a:lstStyle>
          <a:p>
            <a:pPr>
              <a:defRPr/>
            </a:pPr>
            <a:endParaRPr lang="en-US" altLang="en-US"/>
          </a:p>
        </p:txBody>
      </p:sp>
      <p:sp>
        <p:nvSpPr>
          <p:cNvPr id="2052" name="Rectangle 4">
            <a:extLst>
              <a:ext uri="{FF2B5EF4-FFF2-40B4-BE49-F238E27FC236}">
                <a16:creationId xmlns:a16="http://schemas.microsoft.com/office/drawing/2014/main" xmlns="" id="{AC9EEEDB-B762-4F13-8796-A4A91EB69AE6}"/>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a:solidFill>
                  <a:srgbClr val="303D22"/>
                </a:solidFill>
              </a:defRPr>
            </a:lvl1pPr>
          </a:lstStyle>
          <a:p>
            <a:pPr>
              <a:defRPr/>
            </a:pPr>
            <a:endParaRPr lang="en-US" altLang="en-US"/>
          </a:p>
        </p:txBody>
      </p:sp>
      <p:sp>
        <p:nvSpPr>
          <p:cNvPr id="2053" name="Rectangle 5">
            <a:extLst>
              <a:ext uri="{FF2B5EF4-FFF2-40B4-BE49-F238E27FC236}">
                <a16:creationId xmlns:a16="http://schemas.microsoft.com/office/drawing/2014/main" xmlns="" id="{F6D20450-B42C-4BC4-A0AB-8FEFDC5F5F5E}"/>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a:solidFill>
                  <a:srgbClr val="303D22"/>
                </a:solidFill>
              </a:defRPr>
            </a:lvl1pPr>
          </a:lstStyle>
          <a:p>
            <a:pPr>
              <a:defRPr/>
            </a:pPr>
            <a:endParaRPr lang="en-US" altLang="en-US"/>
          </a:p>
        </p:txBody>
      </p:sp>
      <p:sp>
        <p:nvSpPr>
          <p:cNvPr id="2054" name="Rectangle 6">
            <a:extLst>
              <a:ext uri="{FF2B5EF4-FFF2-40B4-BE49-F238E27FC236}">
                <a16:creationId xmlns:a16="http://schemas.microsoft.com/office/drawing/2014/main" xmlns="" id="{531E6845-2FAB-4810-98DC-6178027F72BD}"/>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a:solidFill>
                  <a:srgbClr val="303D22"/>
                </a:solidFill>
              </a:defRPr>
            </a:lvl1pPr>
          </a:lstStyle>
          <a:p>
            <a:fld id="{DBD68E47-AD1C-491B-9A4E-E5CDD416FCD1}" type="slidenum">
              <a:rPr lang="en-US" altLang="en-US"/>
              <a:pPr/>
              <a:t>‹#›</a:t>
            </a:fld>
            <a:endParaRPr lang="en-US" altLang="en-US"/>
          </a:p>
        </p:txBody>
      </p:sp>
    </p:spTree>
    <p:extLst>
      <p:ext uri="{BB962C8B-B14F-4D97-AF65-F5344CB8AC3E}">
        <p14:creationId xmlns:p14="http://schemas.microsoft.com/office/powerpoint/2010/main" val="367127170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xmlns="" id="{2FC47F1A-5C12-46BE-859A-8E304F33AA5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B2B91AA-F9AB-4D2E-9145-81937CC0CB4C}" type="slidenum">
              <a:rPr lang="en-US" altLang="en-US" sz="1400">
                <a:solidFill>
                  <a:srgbClr val="303D22"/>
                </a:solidFill>
                <a:latin typeface="arial" panose="020B0604020202020204" pitchFamily="34" charset="0"/>
                <a:cs typeface="Baekmuk Gulim" charset="0"/>
              </a:rPr>
              <a:pPr>
                <a:spcBef>
                  <a:spcPct val="0"/>
                </a:spcBef>
              </a:pPr>
              <a:t>1</a:t>
            </a:fld>
            <a:endParaRPr lang="en-US" altLang="en-US" sz="1400">
              <a:solidFill>
                <a:srgbClr val="303D22"/>
              </a:solidFill>
              <a:latin typeface="arial" panose="020B0604020202020204" pitchFamily="34" charset="0"/>
              <a:cs typeface="Baekmuk Gulim" charset="0"/>
            </a:endParaRPr>
          </a:p>
        </p:txBody>
      </p:sp>
      <p:sp>
        <p:nvSpPr>
          <p:cNvPr id="4099" name="Rectangle 1">
            <a:extLst>
              <a:ext uri="{FF2B5EF4-FFF2-40B4-BE49-F238E27FC236}">
                <a16:creationId xmlns:a16="http://schemas.microsoft.com/office/drawing/2014/main" xmlns="" id="{5E0B1A90-23B6-4B77-BE86-2D25C96D587A}"/>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xmlns="" id="{364D21A8-CD87-4D82-B66A-345E42C15591}"/>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272747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xmlns="" id="{AF7C139A-0F57-4A54-B585-8FFF442DA9C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7FBE5FC-2A88-40AB-B960-FE3AAA0AD900}" type="slidenum">
              <a:rPr lang="en-US" altLang="en-US" sz="1400">
                <a:solidFill>
                  <a:srgbClr val="303D22"/>
                </a:solidFill>
                <a:latin typeface="arial" panose="020B0604020202020204" pitchFamily="34" charset="0"/>
                <a:cs typeface="Baekmuk Gulim" charset="0"/>
              </a:rPr>
              <a:pPr>
                <a:spcBef>
                  <a:spcPct val="0"/>
                </a:spcBef>
              </a:pPr>
              <a:t>10</a:t>
            </a:fld>
            <a:endParaRPr lang="en-US" altLang="en-US" sz="1400">
              <a:solidFill>
                <a:srgbClr val="303D22"/>
              </a:solidFill>
              <a:latin typeface="arial" panose="020B0604020202020204" pitchFamily="34" charset="0"/>
              <a:cs typeface="Baekmuk Gulim" charset="0"/>
            </a:endParaRPr>
          </a:p>
        </p:txBody>
      </p:sp>
      <p:sp>
        <p:nvSpPr>
          <p:cNvPr id="22531" name="Rectangle 1">
            <a:extLst>
              <a:ext uri="{FF2B5EF4-FFF2-40B4-BE49-F238E27FC236}">
                <a16:creationId xmlns:a16="http://schemas.microsoft.com/office/drawing/2014/main" xmlns="" id="{A96B0AD2-A709-42ED-A12E-FE3A68D15E08}"/>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a:extLst>
              <a:ext uri="{FF2B5EF4-FFF2-40B4-BE49-F238E27FC236}">
                <a16:creationId xmlns:a16="http://schemas.microsoft.com/office/drawing/2014/main" xmlns="" id="{BC8B602C-0E38-4E59-A5DB-5C920F205AAF}"/>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414652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xmlns="" id="{86578EC8-7036-40ED-8B70-3945A4300F3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4F14AF7-A37F-40F6-8E82-2AD00025C70A}" type="slidenum">
              <a:rPr lang="en-US" altLang="en-US" sz="1400">
                <a:solidFill>
                  <a:srgbClr val="303D22"/>
                </a:solidFill>
                <a:latin typeface="arial" panose="020B0604020202020204" pitchFamily="34" charset="0"/>
                <a:cs typeface="Baekmuk Gulim" charset="0"/>
              </a:rPr>
              <a:pPr>
                <a:spcBef>
                  <a:spcPct val="0"/>
                </a:spcBef>
              </a:pPr>
              <a:t>11</a:t>
            </a:fld>
            <a:endParaRPr lang="en-US" altLang="en-US" sz="1400">
              <a:solidFill>
                <a:srgbClr val="303D22"/>
              </a:solidFill>
              <a:latin typeface="arial" panose="020B0604020202020204" pitchFamily="34" charset="0"/>
              <a:cs typeface="Baekmuk Gulim" charset="0"/>
            </a:endParaRPr>
          </a:p>
        </p:txBody>
      </p:sp>
      <p:sp>
        <p:nvSpPr>
          <p:cNvPr id="24579" name="Rectangle 1">
            <a:extLst>
              <a:ext uri="{FF2B5EF4-FFF2-40B4-BE49-F238E27FC236}">
                <a16:creationId xmlns:a16="http://schemas.microsoft.com/office/drawing/2014/main" xmlns="" id="{D6B006F4-6180-44BF-942B-35F34828FDF7}"/>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a:extLst>
              <a:ext uri="{FF2B5EF4-FFF2-40B4-BE49-F238E27FC236}">
                <a16:creationId xmlns:a16="http://schemas.microsoft.com/office/drawing/2014/main" xmlns="" id="{7F8DA1B0-C5BB-4739-8E33-FEAACE40D8E4}"/>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295873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ceHolder 1">
            <a:extLst>
              <a:ext uri="{FF2B5EF4-FFF2-40B4-BE49-F238E27FC236}">
                <a16:creationId xmlns:a16="http://schemas.microsoft.com/office/drawing/2014/main" xmlns="" id="{B8FBF62D-1641-40EC-B545-2A53FF31C75F}"/>
              </a:ext>
            </a:extLst>
          </p:cNvPr>
          <p:cNvSpPr>
            <a:spLocks noGrp="1" noRot="1" noChangeAspect="1" noTextEdit="1"/>
          </p:cNvSpPr>
          <p:nvPr>
            <p:ph type="sldImg"/>
          </p:nvPr>
        </p:nvSpPr>
        <p:spPr>
          <a:xfrm>
            <a:off x="1589088" y="1006475"/>
            <a:ext cx="4594225" cy="3446463"/>
          </a:xfrm>
        </p:spPr>
      </p:sp>
      <p:sp>
        <p:nvSpPr>
          <p:cNvPr id="48" name="PlaceHolder 2">
            <a:extLst>
              <a:ext uri="{FF2B5EF4-FFF2-40B4-BE49-F238E27FC236}">
                <a16:creationId xmlns:a16="http://schemas.microsoft.com/office/drawing/2014/main" xmlns="" id="{23617776-A232-4C00-9AEE-2DFD657B59BF}"/>
              </a:ext>
            </a:extLst>
          </p:cNvPr>
          <p:cNvSpPr>
            <a:spLocks noGrp="1"/>
          </p:cNvSpPr>
          <p:nvPr>
            <p:ph type="body"/>
          </p:nvPr>
        </p:nvSpPr>
        <p:spPr>
          <a:xfrm>
            <a:off x="1185863" y="4787900"/>
            <a:ext cx="5407025" cy="5949950"/>
          </a:xfrm>
        </p:spPr>
        <p:txBody>
          <a:bodyPr>
            <a:spAutoFit/>
          </a:bodyPr>
          <a:lstStyle/>
          <a:p>
            <a:pPr>
              <a:defRPr/>
            </a:pPr>
            <a:r>
              <a:rPr lang="en-US" sz="2000" spc="-1">
                <a:latin typeface="Arial"/>
              </a:rPr>
              <a:t>A comparison of (A) Delta and (B) Omicron variant spike mutation (Image source: Modified from COVID‐19 Genomics UK Consortium). COVID‐19, coronavirus disease 2019</a:t>
            </a:r>
          </a:p>
          <a:p>
            <a:pPr>
              <a:defRPr/>
            </a:pPr>
            <a:r>
              <a:rPr lang="en-US" sz="2000"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423692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ceHolder 1">
            <a:extLst>
              <a:ext uri="{FF2B5EF4-FFF2-40B4-BE49-F238E27FC236}">
                <a16:creationId xmlns:a16="http://schemas.microsoft.com/office/drawing/2014/main" xmlns="" id="{A3B11CFE-FD35-43A6-A4EA-E48CED9CA0F2}"/>
              </a:ext>
            </a:extLst>
          </p:cNvPr>
          <p:cNvSpPr>
            <a:spLocks noGrp="1" noRot="1" noChangeAspect="1" noTextEdit="1"/>
          </p:cNvSpPr>
          <p:nvPr>
            <p:ph type="sldImg"/>
          </p:nvPr>
        </p:nvSpPr>
        <p:spPr>
          <a:xfrm>
            <a:off x="1589088" y="1006475"/>
            <a:ext cx="4594225" cy="3446463"/>
          </a:xfrm>
        </p:spPr>
      </p:sp>
      <p:sp>
        <p:nvSpPr>
          <p:cNvPr id="48" name="PlaceHolder 2">
            <a:extLst>
              <a:ext uri="{FF2B5EF4-FFF2-40B4-BE49-F238E27FC236}">
                <a16:creationId xmlns:a16="http://schemas.microsoft.com/office/drawing/2014/main" xmlns="" id="{464E2C81-E1C6-449A-B628-79E46426DE86}"/>
              </a:ext>
            </a:extLst>
          </p:cNvPr>
          <p:cNvSpPr>
            <a:spLocks noGrp="1"/>
          </p:cNvSpPr>
          <p:nvPr>
            <p:ph type="body"/>
          </p:nvPr>
        </p:nvSpPr>
        <p:spPr>
          <a:xfrm>
            <a:off x="1185863" y="4787900"/>
            <a:ext cx="5407025" cy="10199688"/>
          </a:xfrm>
        </p:spPr>
        <p:txBody>
          <a:bodyPr>
            <a:spAutoFit/>
          </a:bodyPr>
          <a:lstStyle/>
          <a:p>
            <a:pPr>
              <a:defRPr/>
            </a:pPr>
            <a:r>
              <a:rPr lang="en-US" sz="2000" spc="-1">
                <a:latin typeface="Arial"/>
              </a:rPr>
              <a:t>Mutational changes in the Omicron variant. (A) Illustration of mutational positions of the Omicron variant. Novel mutations in the spike protein were highlighted in yellow. Previously identified binding sites of monoclonal antibodies have been tallied, the mutation that corresponds to these sites was labeled. (B) The amino acid residues in the SARS‐CoV‐2 S1 trimer or monomer structure (PDB:6CRZ) using ribbon and surface diagrams were labeled on a “closed” RBD according to the site of mutations from the Omicron variant (highlighted in cyan). NTD is shown in light blue; RBD is shown in light yellow; S2 subunit is shown in gray. Mutations are highlighted in red; deletions are highlighted in orange; insertions are highlighted in pink. ACE2 binding sites are labeled using a red bracket and antibody binding sites are labeled using arrows (&gt;&gt;)</a:t>
            </a:r>
          </a:p>
          <a:p>
            <a:pPr>
              <a:defRPr/>
            </a:pPr>
            <a:r>
              <a:rPr lang="en-US" sz="2000"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97339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xmlns="" id="{4A1537B9-F9F5-4845-A939-3121927F303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BBBA303-5297-4F5C-A27E-4FCC04A8D18E}" type="slidenum">
              <a:rPr lang="en-US" altLang="en-US" sz="1400">
                <a:solidFill>
                  <a:srgbClr val="303D22"/>
                </a:solidFill>
                <a:latin typeface="arial" panose="020B0604020202020204" pitchFamily="34" charset="0"/>
                <a:cs typeface="Baekmuk Gulim" charset="0"/>
              </a:rPr>
              <a:pPr>
                <a:spcBef>
                  <a:spcPct val="0"/>
                </a:spcBef>
              </a:pPr>
              <a:t>14</a:t>
            </a:fld>
            <a:endParaRPr lang="en-US" altLang="en-US" sz="1400">
              <a:solidFill>
                <a:srgbClr val="303D22"/>
              </a:solidFill>
              <a:latin typeface="arial" panose="020B0604020202020204" pitchFamily="34" charset="0"/>
              <a:cs typeface="Baekmuk Gulim" charset="0"/>
            </a:endParaRPr>
          </a:p>
        </p:txBody>
      </p:sp>
      <p:sp>
        <p:nvSpPr>
          <p:cNvPr id="30723" name="Rectangle 1">
            <a:extLst>
              <a:ext uri="{FF2B5EF4-FFF2-40B4-BE49-F238E27FC236}">
                <a16:creationId xmlns:a16="http://schemas.microsoft.com/office/drawing/2014/main" xmlns="" id="{EAC3F456-D6B7-40F4-8B0B-D494C1DC57F4}"/>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Text Box 2">
            <a:extLst>
              <a:ext uri="{FF2B5EF4-FFF2-40B4-BE49-F238E27FC236}">
                <a16:creationId xmlns:a16="http://schemas.microsoft.com/office/drawing/2014/main" xmlns="" id="{BD02006A-2BB0-410E-BAFD-347305C4B000}"/>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364083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ceHolder 1">
            <a:extLst>
              <a:ext uri="{FF2B5EF4-FFF2-40B4-BE49-F238E27FC236}">
                <a16:creationId xmlns:a16="http://schemas.microsoft.com/office/drawing/2014/main" xmlns="" id="{9D0AB9F4-1684-4042-A8CD-12D0FEEF1EB6}"/>
              </a:ext>
            </a:extLst>
          </p:cNvPr>
          <p:cNvSpPr>
            <a:spLocks noGrp="1" noRot="1" noChangeAspect="1" noTextEdit="1"/>
          </p:cNvSpPr>
          <p:nvPr>
            <p:ph type="sldImg"/>
          </p:nvPr>
        </p:nvSpPr>
        <p:spPr>
          <a:xfrm>
            <a:off x="1589088" y="1006475"/>
            <a:ext cx="4594225" cy="3446463"/>
          </a:xfrm>
        </p:spPr>
      </p:sp>
      <p:sp>
        <p:nvSpPr>
          <p:cNvPr id="48" name="PlaceHolder 2">
            <a:extLst>
              <a:ext uri="{FF2B5EF4-FFF2-40B4-BE49-F238E27FC236}">
                <a16:creationId xmlns:a16="http://schemas.microsoft.com/office/drawing/2014/main" xmlns="" id="{F934591B-0B12-4C2D-A028-49F45DE95C0F}"/>
              </a:ext>
            </a:extLst>
          </p:cNvPr>
          <p:cNvSpPr>
            <a:spLocks noGrp="1"/>
          </p:cNvSpPr>
          <p:nvPr>
            <p:ph type="body"/>
          </p:nvPr>
        </p:nvSpPr>
        <p:spPr>
          <a:xfrm>
            <a:off x="1185863" y="4787900"/>
            <a:ext cx="5407025" cy="5665788"/>
          </a:xfrm>
        </p:spPr>
        <p:txBody>
          <a:bodyPr>
            <a:spAutoFit/>
          </a:bodyPr>
          <a:lstStyle/>
          <a:p>
            <a:pPr>
              <a:defRPr/>
            </a:pPr>
            <a:r>
              <a:rPr lang="en-US" sz="2000" spc="-1">
                <a:latin typeface="Arial"/>
              </a:rPr>
              <a:t>Phylogenetic tree using neighbor‐joining method and Tamura substitution model. The figure was generated by Geneious prime software</a:t>
            </a:r>
          </a:p>
          <a:p>
            <a:pPr>
              <a:defRPr/>
            </a:pPr>
            <a:r>
              <a:rPr lang="en-US" sz="2000"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47490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xmlns="" id="{C84693CE-82CA-40A1-AE07-0F78E5457CA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A226B1A-75D4-4572-9786-8B55B341A54A}" type="slidenum">
              <a:rPr lang="en-US" altLang="en-US" sz="1400">
                <a:solidFill>
                  <a:srgbClr val="303D22"/>
                </a:solidFill>
                <a:latin typeface="arial" panose="020B0604020202020204" pitchFamily="34" charset="0"/>
                <a:cs typeface="Baekmuk Gulim" charset="0"/>
              </a:rPr>
              <a:pPr>
                <a:spcBef>
                  <a:spcPct val="0"/>
                </a:spcBef>
              </a:pPr>
              <a:t>16</a:t>
            </a:fld>
            <a:endParaRPr lang="en-US" altLang="en-US" sz="1400">
              <a:solidFill>
                <a:srgbClr val="303D22"/>
              </a:solidFill>
              <a:latin typeface="arial" panose="020B0604020202020204" pitchFamily="34" charset="0"/>
              <a:cs typeface="Baekmuk Gulim" charset="0"/>
            </a:endParaRPr>
          </a:p>
        </p:txBody>
      </p:sp>
      <p:sp>
        <p:nvSpPr>
          <p:cNvPr id="34819" name="Rectangle 1">
            <a:extLst>
              <a:ext uri="{FF2B5EF4-FFF2-40B4-BE49-F238E27FC236}">
                <a16:creationId xmlns:a16="http://schemas.microsoft.com/office/drawing/2014/main" xmlns="" id="{E81CAC60-E5B0-49BE-B3CD-27F39FF24BBD}"/>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Text Box 2">
            <a:extLst>
              <a:ext uri="{FF2B5EF4-FFF2-40B4-BE49-F238E27FC236}">
                <a16:creationId xmlns:a16="http://schemas.microsoft.com/office/drawing/2014/main" xmlns="" id="{555DDC48-28AB-43D1-8B9F-8E933D1BDC08}"/>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1737894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xmlns="" id="{512F7CE6-FD98-4366-AB19-1728F29C893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FBDDF0F-7AFA-4B1E-B7C2-7210FF4CA9F8}" type="slidenum">
              <a:rPr lang="en-US" altLang="en-US" sz="1400">
                <a:solidFill>
                  <a:srgbClr val="303D22"/>
                </a:solidFill>
                <a:latin typeface="arial" panose="020B0604020202020204" pitchFamily="34" charset="0"/>
                <a:cs typeface="Baekmuk Gulim" charset="0"/>
              </a:rPr>
              <a:pPr>
                <a:spcBef>
                  <a:spcPct val="0"/>
                </a:spcBef>
              </a:pPr>
              <a:t>17</a:t>
            </a:fld>
            <a:endParaRPr lang="en-US" altLang="en-US" sz="1400">
              <a:solidFill>
                <a:srgbClr val="303D22"/>
              </a:solidFill>
              <a:latin typeface="arial" panose="020B0604020202020204" pitchFamily="34" charset="0"/>
              <a:cs typeface="Baekmuk Gulim" charset="0"/>
            </a:endParaRPr>
          </a:p>
        </p:txBody>
      </p:sp>
      <p:sp>
        <p:nvSpPr>
          <p:cNvPr id="36867" name="Rectangle 1">
            <a:extLst>
              <a:ext uri="{FF2B5EF4-FFF2-40B4-BE49-F238E27FC236}">
                <a16:creationId xmlns:a16="http://schemas.microsoft.com/office/drawing/2014/main" xmlns="" id="{AC6286BB-5DBB-42C9-AC2F-66B55162D034}"/>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a:extLst>
              <a:ext uri="{FF2B5EF4-FFF2-40B4-BE49-F238E27FC236}">
                <a16:creationId xmlns:a16="http://schemas.microsoft.com/office/drawing/2014/main" xmlns="" id="{713F82BF-B811-4F95-921B-0E45149DA0CA}"/>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61027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34A8C69A-A55C-4DA2-BB31-65C027A4473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2E59123-8BE4-40CE-BA0B-B513949A47BC}" type="slidenum">
              <a:rPr lang="en-US" altLang="en-US" sz="1400">
                <a:solidFill>
                  <a:srgbClr val="303D22"/>
                </a:solidFill>
                <a:latin typeface="arial" panose="020B0604020202020204" pitchFamily="34" charset="0"/>
                <a:cs typeface="Baekmuk Gulim" charset="0"/>
              </a:rPr>
              <a:pPr>
                <a:spcBef>
                  <a:spcPct val="0"/>
                </a:spcBef>
              </a:pPr>
              <a:t>2</a:t>
            </a:fld>
            <a:endParaRPr lang="en-US" altLang="en-US" sz="1400">
              <a:solidFill>
                <a:srgbClr val="303D22"/>
              </a:solidFill>
              <a:latin typeface="arial" panose="020B0604020202020204" pitchFamily="34" charset="0"/>
              <a:cs typeface="Baekmuk Gulim" charset="0"/>
            </a:endParaRPr>
          </a:p>
        </p:txBody>
      </p:sp>
      <p:sp>
        <p:nvSpPr>
          <p:cNvPr id="6147" name="Rectangle 1">
            <a:extLst>
              <a:ext uri="{FF2B5EF4-FFF2-40B4-BE49-F238E27FC236}">
                <a16:creationId xmlns:a16="http://schemas.microsoft.com/office/drawing/2014/main" xmlns="" id="{944AEF11-2DE8-442C-BFD0-9215CF95AAB4}"/>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xmlns="" id="{0AF92E26-AC75-4BCF-B628-125988228937}"/>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354408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1F7C6BFD-866C-44F3-BF64-9FC7758E3AA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D51E781-8FBB-4BED-AE74-B60283F969E7}" type="slidenum">
              <a:rPr lang="en-US" altLang="en-US" sz="1400">
                <a:solidFill>
                  <a:srgbClr val="303D22"/>
                </a:solidFill>
                <a:latin typeface="arial" panose="020B0604020202020204" pitchFamily="34" charset="0"/>
                <a:cs typeface="Baekmuk Gulim" charset="0"/>
              </a:rPr>
              <a:pPr>
                <a:spcBef>
                  <a:spcPct val="0"/>
                </a:spcBef>
              </a:pPr>
              <a:t>3</a:t>
            </a:fld>
            <a:endParaRPr lang="en-US" altLang="en-US" sz="1400">
              <a:solidFill>
                <a:srgbClr val="303D22"/>
              </a:solidFill>
              <a:latin typeface="arial" panose="020B0604020202020204" pitchFamily="34" charset="0"/>
              <a:cs typeface="Baekmuk Gulim" charset="0"/>
            </a:endParaRPr>
          </a:p>
        </p:txBody>
      </p:sp>
      <p:sp>
        <p:nvSpPr>
          <p:cNvPr id="8195" name="Rectangle 1">
            <a:extLst>
              <a:ext uri="{FF2B5EF4-FFF2-40B4-BE49-F238E27FC236}">
                <a16:creationId xmlns:a16="http://schemas.microsoft.com/office/drawing/2014/main" xmlns="" id="{81B9D747-BB76-4113-91EF-D95EA1A72D57}"/>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a:extLst>
              <a:ext uri="{FF2B5EF4-FFF2-40B4-BE49-F238E27FC236}">
                <a16:creationId xmlns:a16="http://schemas.microsoft.com/office/drawing/2014/main" xmlns="" id="{6880C2F9-7893-4EF6-92F1-F8A756DF5FC9}"/>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215646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xmlns="" id="{3556D3E7-2B87-4A28-964D-D236CBFB1D4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F64E0A2-D8D9-40EF-A367-B93ECBDAD48E}" type="slidenum">
              <a:rPr lang="en-US" altLang="en-US" sz="1400">
                <a:solidFill>
                  <a:srgbClr val="303D22"/>
                </a:solidFill>
                <a:latin typeface="arial" panose="020B0604020202020204" pitchFamily="34" charset="0"/>
                <a:cs typeface="Baekmuk Gulim" charset="0"/>
              </a:rPr>
              <a:pPr>
                <a:spcBef>
                  <a:spcPct val="0"/>
                </a:spcBef>
              </a:pPr>
              <a:t>4</a:t>
            </a:fld>
            <a:endParaRPr lang="en-US" altLang="en-US" sz="1400">
              <a:solidFill>
                <a:srgbClr val="303D22"/>
              </a:solidFill>
              <a:latin typeface="arial" panose="020B0604020202020204" pitchFamily="34" charset="0"/>
              <a:cs typeface="Baekmuk Gulim" charset="0"/>
            </a:endParaRPr>
          </a:p>
        </p:txBody>
      </p:sp>
      <p:sp>
        <p:nvSpPr>
          <p:cNvPr id="10243" name="Rectangle 1">
            <a:extLst>
              <a:ext uri="{FF2B5EF4-FFF2-40B4-BE49-F238E27FC236}">
                <a16:creationId xmlns:a16="http://schemas.microsoft.com/office/drawing/2014/main" xmlns="" id="{F25C4B95-EF9E-4A36-9184-2EA73ABC954D}"/>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Text Box 2">
            <a:extLst>
              <a:ext uri="{FF2B5EF4-FFF2-40B4-BE49-F238E27FC236}">
                <a16:creationId xmlns:a16="http://schemas.microsoft.com/office/drawing/2014/main" xmlns="" id="{1AC8D1AA-9D59-44D3-8B65-B1F071F8A967}"/>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401734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xmlns="" id="{D16686E9-73EE-41CB-B01C-BEEC2AEFA7E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3D7D73-1A02-4DA1-88FF-311984B57EFB}" type="slidenum">
              <a:rPr lang="en-US" altLang="en-US" sz="1400">
                <a:solidFill>
                  <a:srgbClr val="303D22"/>
                </a:solidFill>
                <a:latin typeface="arial" panose="020B0604020202020204" pitchFamily="34" charset="0"/>
                <a:cs typeface="Baekmuk Gulim" charset="0"/>
              </a:rPr>
              <a:pPr>
                <a:spcBef>
                  <a:spcPct val="0"/>
                </a:spcBef>
              </a:pPr>
              <a:t>5</a:t>
            </a:fld>
            <a:endParaRPr lang="en-US" altLang="en-US" sz="1400">
              <a:solidFill>
                <a:srgbClr val="303D22"/>
              </a:solidFill>
              <a:latin typeface="arial" panose="020B0604020202020204" pitchFamily="34" charset="0"/>
              <a:cs typeface="Baekmuk Gulim" charset="0"/>
            </a:endParaRPr>
          </a:p>
        </p:txBody>
      </p:sp>
      <p:sp>
        <p:nvSpPr>
          <p:cNvPr id="12291" name="Rectangle 1">
            <a:extLst>
              <a:ext uri="{FF2B5EF4-FFF2-40B4-BE49-F238E27FC236}">
                <a16:creationId xmlns:a16="http://schemas.microsoft.com/office/drawing/2014/main" xmlns="" id="{0B01EABC-D217-48B7-90A2-5EE9BCACD2BC}"/>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xmlns="" id="{A4562C37-3648-435E-BFAE-DA9850945904}"/>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78299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xmlns="" id="{AF8DB312-3D9D-43C4-B654-1DFFCE72295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004797-2067-4E90-B2DD-241266D75646}" type="slidenum">
              <a:rPr lang="en-US" altLang="en-US" sz="1400">
                <a:solidFill>
                  <a:srgbClr val="303D22"/>
                </a:solidFill>
                <a:latin typeface="arial" panose="020B0604020202020204" pitchFamily="34" charset="0"/>
                <a:cs typeface="Baekmuk Gulim" charset="0"/>
              </a:rPr>
              <a:pPr>
                <a:spcBef>
                  <a:spcPct val="0"/>
                </a:spcBef>
              </a:pPr>
              <a:t>6</a:t>
            </a:fld>
            <a:endParaRPr lang="en-US" altLang="en-US" sz="1400">
              <a:solidFill>
                <a:srgbClr val="303D22"/>
              </a:solidFill>
              <a:latin typeface="arial" panose="020B0604020202020204" pitchFamily="34" charset="0"/>
              <a:cs typeface="Baekmuk Gulim" charset="0"/>
            </a:endParaRPr>
          </a:p>
        </p:txBody>
      </p:sp>
      <p:sp>
        <p:nvSpPr>
          <p:cNvPr id="14339" name="Rectangle 1">
            <a:extLst>
              <a:ext uri="{FF2B5EF4-FFF2-40B4-BE49-F238E27FC236}">
                <a16:creationId xmlns:a16="http://schemas.microsoft.com/office/drawing/2014/main" xmlns="" id="{AE6547B2-46ED-4B17-875C-C93673E32BE2}"/>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a:extLst>
              <a:ext uri="{FF2B5EF4-FFF2-40B4-BE49-F238E27FC236}">
                <a16:creationId xmlns:a16="http://schemas.microsoft.com/office/drawing/2014/main" xmlns="" id="{7DA66B6E-2820-40D2-95E9-6395D17C8F2A}"/>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426644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xmlns="" id="{A94AB674-7734-4890-9FD5-B9631AE59EF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AEE87A4-313E-40FF-AA65-113E431BE5F4}" type="slidenum">
              <a:rPr lang="en-US" altLang="en-US" sz="1400">
                <a:solidFill>
                  <a:srgbClr val="303D22"/>
                </a:solidFill>
                <a:latin typeface="arial" panose="020B0604020202020204" pitchFamily="34" charset="0"/>
                <a:cs typeface="Baekmuk Gulim" charset="0"/>
              </a:rPr>
              <a:pPr>
                <a:spcBef>
                  <a:spcPct val="0"/>
                </a:spcBef>
              </a:pPr>
              <a:t>7</a:t>
            </a:fld>
            <a:endParaRPr lang="en-US" altLang="en-US" sz="1400">
              <a:solidFill>
                <a:srgbClr val="303D22"/>
              </a:solidFill>
              <a:latin typeface="arial" panose="020B0604020202020204" pitchFamily="34" charset="0"/>
              <a:cs typeface="Baekmuk Gulim" charset="0"/>
            </a:endParaRPr>
          </a:p>
        </p:txBody>
      </p:sp>
      <p:sp>
        <p:nvSpPr>
          <p:cNvPr id="16387" name="Rectangle 1">
            <a:extLst>
              <a:ext uri="{FF2B5EF4-FFF2-40B4-BE49-F238E27FC236}">
                <a16:creationId xmlns:a16="http://schemas.microsoft.com/office/drawing/2014/main" xmlns="" id="{64305897-FA76-46B8-A400-D5C30AB7691B}"/>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a:extLst>
              <a:ext uri="{FF2B5EF4-FFF2-40B4-BE49-F238E27FC236}">
                <a16:creationId xmlns:a16="http://schemas.microsoft.com/office/drawing/2014/main" xmlns="" id="{BDE5CBF2-1656-48DC-B763-CBA93BFB37E3}"/>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276725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xmlns="" id="{F56B06D5-E6A7-456E-A219-B56D51220A4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914DB65-2C4A-4481-AF90-78B344469C37}" type="slidenum">
              <a:rPr lang="en-US" altLang="en-US" sz="1400">
                <a:solidFill>
                  <a:srgbClr val="303D22"/>
                </a:solidFill>
                <a:latin typeface="arial" panose="020B0604020202020204" pitchFamily="34" charset="0"/>
                <a:cs typeface="Baekmuk Gulim" charset="0"/>
              </a:rPr>
              <a:pPr>
                <a:spcBef>
                  <a:spcPct val="0"/>
                </a:spcBef>
              </a:pPr>
              <a:t>8</a:t>
            </a:fld>
            <a:endParaRPr lang="en-US" altLang="en-US" sz="1400">
              <a:solidFill>
                <a:srgbClr val="303D22"/>
              </a:solidFill>
              <a:latin typeface="arial" panose="020B0604020202020204" pitchFamily="34" charset="0"/>
              <a:cs typeface="Baekmuk Gulim" charset="0"/>
            </a:endParaRPr>
          </a:p>
        </p:txBody>
      </p:sp>
      <p:sp>
        <p:nvSpPr>
          <p:cNvPr id="18435" name="Rectangle 1">
            <a:extLst>
              <a:ext uri="{FF2B5EF4-FFF2-40B4-BE49-F238E27FC236}">
                <a16:creationId xmlns:a16="http://schemas.microsoft.com/office/drawing/2014/main" xmlns="" id="{AC663929-FCAA-49C0-85FA-3213B8D51F16}"/>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a:extLst>
              <a:ext uri="{FF2B5EF4-FFF2-40B4-BE49-F238E27FC236}">
                <a16:creationId xmlns:a16="http://schemas.microsoft.com/office/drawing/2014/main" xmlns="" id="{4B96E625-4EFA-4CFF-AFBC-6E8CCF2FEEC9}"/>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231722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xmlns="" id="{493022A9-1B14-48AD-B899-C82DB8D2908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4A92C23-3984-4AE4-8FFE-DFD1750ECFEC}" type="slidenum">
              <a:rPr lang="en-US" altLang="en-US" sz="1400">
                <a:solidFill>
                  <a:srgbClr val="303D22"/>
                </a:solidFill>
                <a:latin typeface="arial" panose="020B0604020202020204" pitchFamily="34" charset="0"/>
                <a:cs typeface="Baekmuk Gulim" charset="0"/>
              </a:rPr>
              <a:pPr>
                <a:spcBef>
                  <a:spcPct val="0"/>
                </a:spcBef>
              </a:pPr>
              <a:t>9</a:t>
            </a:fld>
            <a:endParaRPr lang="en-US" altLang="en-US" sz="1400">
              <a:solidFill>
                <a:srgbClr val="303D22"/>
              </a:solidFill>
              <a:latin typeface="arial" panose="020B0604020202020204" pitchFamily="34" charset="0"/>
              <a:cs typeface="Baekmuk Gulim" charset="0"/>
            </a:endParaRPr>
          </a:p>
        </p:txBody>
      </p:sp>
      <p:sp>
        <p:nvSpPr>
          <p:cNvPr id="20483" name="Rectangle 1">
            <a:extLst>
              <a:ext uri="{FF2B5EF4-FFF2-40B4-BE49-F238E27FC236}">
                <a16:creationId xmlns:a16="http://schemas.microsoft.com/office/drawing/2014/main" xmlns="" id="{2260EDF1-8A5C-408C-A361-C8FE36394263}"/>
              </a:ext>
            </a:extLst>
          </p:cNvPr>
          <p:cNvSpPr>
            <a:spLocks noGrp="1" noRot="1" noChangeAspect="1" noChangeArrowheads="1" noTextEdit="1"/>
          </p:cNvSpPr>
          <p:nvPr>
            <p:ph type="sldImg"/>
          </p:nvPr>
        </p:nvSpPr>
        <p:spPr>
          <a:xfrm>
            <a:off x="1587500" y="1006475"/>
            <a:ext cx="4595813"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Text Box 2">
            <a:extLst>
              <a:ext uri="{FF2B5EF4-FFF2-40B4-BE49-F238E27FC236}">
                <a16:creationId xmlns:a16="http://schemas.microsoft.com/office/drawing/2014/main" xmlns="" id="{E3A26DE5-6B21-4CEA-BAEA-15C17C950FF2}"/>
              </a:ext>
            </a:extLst>
          </p:cNvPr>
          <p:cNvSpPr>
            <a:spLocks noGrp="1" noChangeArrowheads="1"/>
          </p:cNvSpPr>
          <p:nvPr>
            <p:ph type="body" idx="1"/>
          </p:nvPr>
        </p:nvSpPr>
        <p:spPr>
          <a:xfrm>
            <a:off x="1185863" y="4787900"/>
            <a:ext cx="5407025" cy="1331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332105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5970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46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67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789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99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3604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271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758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4034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4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9458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1073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1B276F24-EECD-442F-95CF-D16FE3BE1C9C}"/>
              </a:ext>
            </a:extLst>
          </p:cNvPr>
          <p:cNvSpPr>
            <a:spLocks noChangeArrowheads="1"/>
          </p:cNvSpPr>
          <p:nvPr/>
        </p:nvSpPr>
        <p:spPr bwMode="auto">
          <a:xfrm>
            <a:off x="0" y="0"/>
            <a:ext cx="144463" cy="6858000"/>
          </a:xfrm>
          <a:prstGeom prst="rect">
            <a:avLst/>
          </a:prstGeom>
          <a:solidFill>
            <a:srgbClr val="0054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27" name="Rectangle 2">
            <a:extLst>
              <a:ext uri="{FF2B5EF4-FFF2-40B4-BE49-F238E27FC236}">
                <a16:creationId xmlns:a16="http://schemas.microsoft.com/office/drawing/2014/main" xmlns="" id="{D8A188D5-C5B7-40E6-A981-E72CAFAA378B}"/>
              </a:ext>
            </a:extLst>
          </p:cNvPr>
          <p:cNvSpPr>
            <a:spLocks noChangeArrowheads="1"/>
          </p:cNvSpPr>
          <p:nvPr/>
        </p:nvSpPr>
        <p:spPr bwMode="auto">
          <a:xfrm>
            <a:off x="0" y="0"/>
            <a:ext cx="144463" cy="1198563"/>
          </a:xfrm>
          <a:prstGeom prst="rect">
            <a:avLst/>
          </a:prstGeom>
          <a:solidFill>
            <a:srgbClr val="FFCE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Baekmuk Gulim" charset="0"/>
          <a:cs typeface="Baekmuk Gulim"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 descr="An example of the figure is displayed. ">
            <a:extLst>
              <a:ext uri="{FF2B5EF4-FFF2-40B4-BE49-F238E27FC236}">
                <a16:creationId xmlns:a16="http://schemas.microsoft.com/office/drawing/2014/main" xmlns="" id="{EDEB3F07-AA66-4563-93F0-3F322A72BC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33538"/>
            <a:ext cx="2682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3">
            <a:extLst>
              <a:ext uri="{FF2B5EF4-FFF2-40B4-BE49-F238E27FC236}">
                <a16:creationId xmlns:a16="http://schemas.microsoft.com/office/drawing/2014/main" xmlns="" id="{39867774-F462-4DB0-BD13-F6FC46FE64A9}"/>
              </a:ext>
            </a:extLst>
          </p:cNvPr>
          <p:cNvSpPr txBox="1">
            <a:spLocks noChangeArrowheads="1"/>
          </p:cNvSpPr>
          <p:nvPr/>
        </p:nvSpPr>
        <p:spPr bwMode="auto">
          <a:xfrm>
            <a:off x="685800" y="6248400"/>
            <a:ext cx="162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Source: Wikipedia</a:t>
            </a:r>
          </a:p>
        </p:txBody>
      </p:sp>
      <p:pic>
        <p:nvPicPr>
          <p:cNvPr id="3078" name="Picture 6" descr="An example of the figure is displayed. ">
            <a:extLst>
              <a:ext uri="{FF2B5EF4-FFF2-40B4-BE49-F238E27FC236}">
                <a16:creationId xmlns:a16="http://schemas.microsoft.com/office/drawing/2014/main" xmlns="" id="{8E5017C5-6CCB-4009-929B-CCA42986E8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600" y="3981450"/>
            <a:ext cx="288131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 descr="An example of the figure is displayed. ">
            <a:extLst>
              <a:ext uri="{FF2B5EF4-FFF2-40B4-BE49-F238E27FC236}">
                <a16:creationId xmlns:a16="http://schemas.microsoft.com/office/drawing/2014/main" xmlns="" id="{4C12F423-B674-4530-B772-ECE655D730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1633538"/>
            <a:ext cx="204311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An example of the figure is displayed. ">
            <a:extLst>
              <a:ext uri="{FF2B5EF4-FFF2-40B4-BE49-F238E27FC236}">
                <a16:creationId xmlns:a16="http://schemas.microsoft.com/office/drawing/2014/main" xmlns="" id="{6A875C4F-AA8F-4088-A4AE-6715123848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6013" y="4170363"/>
            <a:ext cx="35972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37A7771C-EE55-4B96-98B0-014976E34250}"/>
              </a:ext>
            </a:extLst>
          </p:cNvPr>
          <p:cNvSpPr>
            <a:spLocks noGrp="1"/>
          </p:cNvSpPr>
          <p:nvPr>
            <p:ph type="title"/>
          </p:nvPr>
        </p:nvSpPr>
        <p:spPr/>
        <p:txBody>
          <a:bodyPr/>
          <a:lstStyle/>
          <a:p>
            <a:pPr eaLnBrk="1" hangingPunct="1"/>
            <a:r>
              <a:rPr lang="en-US" altLang="en-US" sz="2000" dirty="0"/>
              <a:t> </a:t>
            </a:r>
            <a:br>
              <a:rPr lang="en-US" altLang="en-US" sz="2000" dirty="0"/>
            </a:br>
            <a:r>
              <a:rPr lang="en-US" altLang="en-US" sz="2000" dirty="0"/>
              <a:t>In these slides, we highlight some of the bioinformatics problems that were studied in (early) novel coronavirus research and are of interest to this class</a:t>
            </a:r>
            <a:endParaRPr lang="en-US" sz="2000" dirty="0"/>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a:extLst>
              <a:ext uri="{FF2B5EF4-FFF2-40B4-BE49-F238E27FC236}">
                <a16:creationId xmlns:a16="http://schemas.microsoft.com/office/drawing/2014/main" xmlns="" id="{66D891B9-32CA-4E6A-9573-BF3727BD7C34}"/>
              </a:ext>
            </a:extLst>
          </p:cNvPr>
          <p:cNvSpPr txBox="1">
            <a:spLocks noChangeArrowheads="1"/>
          </p:cNvSpPr>
          <p:nvPr/>
        </p:nvSpPr>
        <p:spPr bwMode="auto">
          <a:xfrm>
            <a:off x="179388" y="648335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NIH</a:t>
            </a:r>
          </a:p>
        </p:txBody>
      </p:sp>
      <p:pic>
        <p:nvPicPr>
          <p:cNvPr id="21509" name="Picture 1" descr="An example of the figure is displayed. ">
            <a:extLst>
              <a:ext uri="{FF2B5EF4-FFF2-40B4-BE49-F238E27FC236}">
                <a16:creationId xmlns:a16="http://schemas.microsoft.com/office/drawing/2014/main" xmlns="" id="{D9492423-2A39-47DA-9C97-E92EE65DB2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914400"/>
            <a:ext cx="70866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625830EF-4A6B-4080-8B3A-69CDD4F0FAFE}"/>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The SARS-CoV-2 Spike Protein 3D Structure</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a:extLst>
              <a:ext uri="{FF2B5EF4-FFF2-40B4-BE49-F238E27FC236}">
                <a16:creationId xmlns:a16="http://schemas.microsoft.com/office/drawing/2014/main" xmlns="" id="{809A44BF-DB23-4ED0-8F36-BB7148212936}"/>
              </a:ext>
            </a:extLst>
          </p:cNvPr>
          <p:cNvSpPr txBox="1">
            <a:spLocks noChangeArrowheads="1"/>
          </p:cNvSpPr>
          <p:nvPr/>
        </p:nvSpPr>
        <p:spPr bwMode="auto">
          <a:xfrm>
            <a:off x="179388" y="648335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Wikipedia</a:t>
            </a:r>
          </a:p>
        </p:txBody>
      </p:sp>
      <p:pic>
        <p:nvPicPr>
          <p:cNvPr id="23557" name="Picture 1" descr="An example of the figure is displayed. ">
            <a:extLst>
              <a:ext uri="{FF2B5EF4-FFF2-40B4-BE49-F238E27FC236}">
                <a16:creationId xmlns:a16="http://schemas.microsoft.com/office/drawing/2014/main" xmlns="" id="{4075DCAB-5A42-4BDB-9CCB-5D3B5EC221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68493"/>
            <a:ext cx="35052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30D5F68A-8D71-4D72-9878-322AE1EF57F7}"/>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Interaction (Binding) between SARS-CoV-2 Spike Protein and Human Receptor (ACE2)</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a:extLst>
              <a:ext uri="{FF2B5EF4-FFF2-40B4-BE49-F238E27FC236}">
                <a16:creationId xmlns:a16="http://schemas.microsoft.com/office/drawing/2014/main" xmlns="" id="{5DEAC482-8E94-4F0E-9D73-77E6C01E239B}"/>
              </a:ext>
            </a:extLst>
          </p:cNvPr>
          <p:cNvSpPr txBox="1"/>
          <p:nvPr/>
        </p:nvSpPr>
        <p:spPr>
          <a:xfrm>
            <a:off x="304800" y="6405563"/>
            <a:ext cx="8640763" cy="452437"/>
          </a:xfrm>
          <a:prstGeom prst="rect">
            <a:avLst/>
          </a:prstGeom>
          <a:noFill/>
          <a:ln>
            <a:noFill/>
          </a:ln>
        </p:spPr>
        <p:txBody>
          <a:bodyPr lIns="90000" tIns="45000" rIns="90000" bIns="45000">
            <a:spAutoFit/>
          </a:bodyPr>
          <a:lstStyle/>
          <a:p>
            <a:pPr>
              <a:defRPr/>
            </a:pPr>
            <a:r>
              <a:rPr lang="en-US" sz="800" b="1" spc="-1">
                <a:solidFill>
                  <a:srgbClr val="0054A6"/>
                </a:solidFill>
                <a:latin typeface="Arial"/>
              </a:rPr>
              <a:t>Journal of Medical Virology, First published: 15 December 2021, DOI: (10.1002/jmv.27526) </a:t>
            </a:r>
            <a:endParaRPr lang="en-US" sz="800" spc="-1">
              <a:solidFill>
                <a:srgbClr val="000000"/>
              </a:solidFill>
              <a:latin typeface="Arial"/>
            </a:endParaRPr>
          </a:p>
        </p:txBody>
      </p:sp>
      <p:pic>
        <p:nvPicPr>
          <p:cNvPr id="25604" name="Main graphic" descr="An example of the figure is displayed. ">
            <a:extLst>
              <a:ext uri="{FF2B5EF4-FFF2-40B4-BE49-F238E27FC236}">
                <a16:creationId xmlns:a16="http://schemas.microsoft.com/office/drawing/2014/main" xmlns="" id="{89BCD2CE-21F9-4E6C-9E10-566CE5ACF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11300"/>
            <a:ext cx="6350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3E364224-2F2A-438B-A029-0F542BD36249}"/>
              </a:ext>
            </a:extLst>
          </p:cNvPr>
          <p:cNvSpPr>
            <a:spLocks noGrp="1"/>
          </p:cNvSpPr>
          <p:nvPr>
            <p:ph type="ctrTitle"/>
          </p:nvPr>
        </p:nvSpPr>
        <p:spPr>
          <a:xfrm>
            <a:off x="1143000" y="-1193800"/>
            <a:ext cx="6858000" cy="2387600"/>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Spike Proteins of the Delta and Omicron Variants of SARS‐CoV‐2</a:t>
            </a:r>
            <a:endParaRPr lang="en-US" dirty="0">
              <a:effectLst/>
            </a:endParaRPr>
          </a:p>
        </p:txBody>
      </p:sp>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a:extLst>
              <a:ext uri="{FF2B5EF4-FFF2-40B4-BE49-F238E27FC236}">
                <a16:creationId xmlns:a16="http://schemas.microsoft.com/office/drawing/2014/main" xmlns="" id="{C9E40BED-EBE3-493D-B494-D72DAE724BBE}"/>
              </a:ext>
            </a:extLst>
          </p:cNvPr>
          <p:cNvSpPr txBox="1"/>
          <p:nvPr/>
        </p:nvSpPr>
        <p:spPr>
          <a:xfrm>
            <a:off x="381000" y="6324600"/>
            <a:ext cx="8640763" cy="452438"/>
          </a:xfrm>
          <a:prstGeom prst="rect">
            <a:avLst/>
          </a:prstGeom>
          <a:noFill/>
          <a:ln>
            <a:noFill/>
          </a:ln>
        </p:spPr>
        <p:txBody>
          <a:bodyPr lIns="90000" tIns="45000" rIns="90000" bIns="45000">
            <a:spAutoFit/>
          </a:bodyPr>
          <a:lstStyle/>
          <a:p>
            <a:pPr>
              <a:defRPr/>
            </a:pPr>
            <a:r>
              <a:rPr lang="en-US" sz="800" b="1" spc="-1" dirty="0">
                <a:solidFill>
                  <a:srgbClr val="0054A6"/>
                </a:solidFill>
                <a:latin typeface="Arial"/>
              </a:rPr>
              <a:t>Journal of Medical Virology, First published: 12 December 2021, DOI: (10.1002/jmv.27516) </a:t>
            </a:r>
            <a:endParaRPr lang="en-US" sz="800" spc="-1" dirty="0">
              <a:solidFill>
                <a:srgbClr val="000000"/>
              </a:solidFill>
              <a:latin typeface="Arial"/>
            </a:endParaRPr>
          </a:p>
        </p:txBody>
      </p:sp>
      <p:pic>
        <p:nvPicPr>
          <p:cNvPr id="27652" name="Main graphic" descr="An example of the figure is displayed. ">
            <a:extLst>
              <a:ext uri="{FF2B5EF4-FFF2-40B4-BE49-F238E27FC236}">
                <a16:creationId xmlns:a16="http://schemas.microsoft.com/office/drawing/2014/main" xmlns="" id="{26C333E4-8382-4654-B425-288AFF5AF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39800"/>
            <a:ext cx="655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F4436025-B9BA-414D-807D-45893AC3B9D2}"/>
              </a:ext>
            </a:extLst>
          </p:cNvPr>
          <p:cNvSpPr>
            <a:spLocks noGrp="1"/>
          </p:cNvSpPr>
          <p:nvPr>
            <p:ph type="ctrTitle"/>
          </p:nvPr>
        </p:nvSpPr>
        <p:spPr>
          <a:xfrm>
            <a:off x="1143000" y="-1447800"/>
            <a:ext cx="6858000" cy="2387600"/>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Sequence Analysis of the Emerging Omicron Variant in South Africa</a:t>
            </a:r>
            <a:endParaRPr lang="en-US" dirty="0">
              <a:effectLst/>
            </a:endParaRPr>
          </a:p>
        </p:txBody>
      </p:sp>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1" descr="An example of the figure is displayed. ">
            <a:extLst>
              <a:ext uri="{FF2B5EF4-FFF2-40B4-BE49-F238E27FC236}">
                <a16:creationId xmlns:a16="http://schemas.microsoft.com/office/drawing/2014/main" xmlns="" id="{92FBAC3B-C09A-4300-9B8F-334A1F62A4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 y="854075"/>
            <a:ext cx="8054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BDE46341-F047-4243-95B3-274E9616860A}"/>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Evolution of the SARS-CoV-2 Genome</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a:extLst>
              <a:ext uri="{FF2B5EF4-FFF2-40B4-BE49-F238E27FC236}">
                <a16:creationId xmlns:a16="http://schemas.microsoft.com/office/drawing/2014/main" xmlns="" id="{641EEF5B-4CEF-4274-9E3B-53719163C8AB}"/>
              </a:ext>
            </a:extLst>
          </p:cNvPr>
          <p:cNvSpPr txBox="1"/>
          <p:nvPr/>
        </p:nvSpPr>
        <p:spPr>
          <a:xfrm>
            <a:off x="304800" y="6172200"/>
            <a:ext cx="8640763" cy="336550"/>
          </a:xfrm>
          <a:prstGeom prst="rect">
            <a:avLst/>
          </a:prstGeom>
          <a:noFill/>
          <a:ln>
            <a:noFill/>
          </a:ln>
        </p:spPr>
        <p:txBody>
          <a:bodyPr lIns="90000" tIns="45000" rIns="90000" bIns="45000">
            <a:spAutoFit/>
          </a:bodyPr>
          <a:lstStyle/>
          <a:p>
            <a:pPr>
              <a:defRPr/>
            </a:pPr>
            <a:r>
              <a:rPr lang="en-US" sz="800" b="1" spc="-1" dirty="0">
                <a:solidFill>
                  <a:srgbClr val="0054A6"/>
                </a:solidFill>
                <a:latin typeface="Arial"/>
              </a:rPr>
              <a:t>Journal of Medical Virology, First published: 10 December 2021, DOI: (10.1002/jmv.27515)</a:t>
            </a:r>
          </a:p>
          <a:p>
            <a:pPr>
              <a:defRPr/>
            </a:pPr>
            <a:r>
              <a:rPr lang="en-US" sz="800" b="1" spc="-1" dirty="0">
                <a:solidFill>
                  <a:srgbClr val="0054A6"/>
                </a:solidFill>
                <a:latin typeface="Arial"/>
              </a:rPr>
              <a:t>Wikipedia </a:t>
            </a:r>
            <a:endParaRPr lang="en-US" sz="800" spc="-1" dirty="0">
              <a:solidFill>
                <a:srgbClr val="000000"/>
              </a:solidFill>
              <a:latin typeface="Arial"/>
            </a:endParaRPr>
          </a:p>
        </p:txBody>
      </p:sp>
      <p:pic>
        <p:nvPicPr>
          <p:cNvPr id="31748" name="Main graphic" descr="An example of the figure is displayed. ">
            <a:extLst>
              <a:ext uri="{FF2B5EF4-FFF2-40B4-BE49-F238E27FC236}">
                <a16:creationId xmlns:a16="http://schemas.microsoft.com/office/drawing/2014/main" xmlns="" id="{EBF9BEA0-6AA2-4EDF-A75E-6E47C7016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9337"/>
            <a:ext cx="4267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 descr="An example of the figure is displayed. ">
            <a:extLst>
              <a:ext uri="{FF2B5EF4-FFF2-40B4-BE49-F238E27FC236}">
                <a16:creationId xmlns:a16="http://schemas.microsoft.com/office/drawing/2014/main" xmlns="" id="{BB2885C0-B1CB-4BCF-BAE6-A50E23A05B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28800"/>
            <a:ext cx="35528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AE468C5D-70EF-4CA0-85F9-DADECBD946AA}"/>
              </a:ext>
            </a:extLst>
          </p:cNvPr>
          <p:cNvSpPr>
            <a:spLocks noGrp="1"/>
          </p:cNvSpPr>
          <p:nvPr>
            <p:ph type="ctrTitle"/>
          </p:nvPr>
        </p:nvSpPr>
        <p:spPr>
          <a:xfrm>
            <a:off x="1143000" y="-759618"/>
            <a:ext cx="6858000" cy="2387600"/>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Omicron Variant Genome Evolution and Phylogenetics</a:t>
            </a:r>
            <a:endParaRPr lang="en-US" dirty="0">
              <a:effectLst/>
            </a:endParaRPr>
          </a:p>
        </p:txBody>
      </p:sp>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2" descr="An example of the figure is displayed. ">
            <a:extLst>
              <a:ext uri="{FF2B5EF4-FFF2-40B4-BE49-F238E27FC236}">
                <a16:creationId xmlns:a16="http://schemas.microsoft.com/office/drawing/2014/main" xmlns="" id="{A07DAF01-33AE-4031-B817-05B78F8F69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1066800"/>
            <a:ext cx="64643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59EA2C2-381D-4F3F-B9B2-909992F8E1B5}"/>
              </a:ext>
            </a:extLst>
          </p:cNvPr>
          <p:cNvSpPr>
            <a:spLocks noGrp="1"/>
          </p:cNvSpPr>
          <p:nvPr>
            <p:ph type="title"/>
          </p:nvPr>
        </p:nvSpPr>
        <p:spPr>
          <a:xfrm>
            <a:off x="628650" y="404018"/>
            <a:ext cx="7886700" cy="1325563"/>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The Evolutionary Relationship of the SARS-Cov-2 Viruses Found in Clinical Cases</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3" descr="An example of the figure is displayed. ">
            <a:extLst>
              <a:ext uri="{FF2B5EF4-FFF2-40B4-BE49-F238E27FC236}">
                <a16:creationId xmlns:a16="http://schemas.microsoft.com/office/drawing/2014/main" xmlns="" id="{BF62EBDA-873C-4F19-A08C-63F4E87582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4431" y="989013"/>
            <a:ext cx="6815138"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45D7B089-47FC-4ACE-8954-3B8A64DC5A44}"/>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Evolution of SARS-Cov-2 Virus Based on Two Haplotype Types (L and S)</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1" descr="An example of the figure is displayed. ">
            <a:extLst>
              <a:ext uri="{FF2B5EF4-FFF2-40B4-BE49-F238E27FC236}">
                <a16:creationId xmlns:a16="http://schemas.microsoft.com/office/drawing/2014/main" xmlns="" id="{48145EC1-C2FB-4E93-AAAC-38AF7B952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58813"/>
            <a:ext cx="3810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FA934DCC-D140-470A-A1E3-29B1B2E979CA}"/>
              </a:ext>
            </a:extLst>
          </p:cNvPr>
          <p:cNvSpPr>
            <a:spLocks noGrp="1"/>
          </p:cNvSpPr>
          <p:nvPr>
            <p:ph type="title"/>
          </p:nvPr>
        </p:nvSpPr>
        <p:spPr>
          <a:xfrm>
            <a:off x="323850" y="212554"/>
            <a:ext cx="7886700" cy="1325563"/>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How to Attack SARS-CoV-2</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3">
            <a:extLst>
              <a:ext uri="{FF2B5EF4-FFF2-40B4-BE49-F238E27FC236}">
                <a16:creationId xmlns:a16="http://schemas.microsoft.com/office/drawing/2014/main" xmlns="" id="{5185631C-B28B-417D-B4B0-E255A70EB193}"/>
              </a:ext>
            </a:extLst>
          </p:cNvPr>
          <p:cNvSpPr txBox="1">
            <a:spLocks noChangeArrowheads="1"/>
          </p:cNvSpPr>
          <p:nvPr/>
        </p:nvSpPr>
        <p:spPr bwMode="auto">
          <a:xfrm>
            <a:off x="179388" y="6469063"/>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UCSC/NCBI Genbank</a:t>
            </a:r>
          </a:p>
        </p:txBody>
      </p:sp>
      <p:pic>
        <p:nvPicPr>
          <p:cNvPr id="7173" name="Picture 1" descr="An example of the figure is displayed. ">
            <a:extLst>
              <a:ext uri="{FF2B5EF4-FFF2-40B4-BE49-F238E27FC236}">
                <a16:creationId xmlns:a16="http://schemas.microsoft.com/office/drawing/2014/main" xmlns="" id="{E7062EC7-693C-4F76-98AC-411470A7A7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76375"/>
            <a:ext cx="88915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ight Arrow 1">
            <a:extLst>
              <a:ext uri="{FF2B5EF4-FFF2-40B4-BE49-F238E27FC236}">
                <a16:creationId xmlns:a16="http://schemas.microsoft.com/office/drawing/2014/main" xmlns="" id="{7904D75A-53DF-4FD6-A25A-A277BE2B2ABF}"/>
              </a:ext>
              <a:ext uri="{C183D7F6-B498-43B3-948B-1728B52AA6E4}">
                <adec:decorative xmlns:adec="http://schemas.microsoft.com/office/drawing/2017/decorative" xmlns="" val="1"/>
              </a:ext>
            </a:extLst>
          </p:cNvPr>
          <p:cNvSpPr>
            <a:spLocks noChangeArrowheads="1"/>
          </p:cNvSpPr>
          <p:nvPr/>
        </p:nvSpPr>
        <p:spPr bwMode="auto">
          <a:xfrm rot="-2158757">
            <a:off x="4075113" y="2992438"/>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5" name="Right Arrow 6">
            <a:extLst>
              <a:ext uri="{FF2B5EF4-FFF2-40B4-BE49-F238E27FC236}">
                <a16:creationId xmlns:a16="http://schemas.microsoft.com/office/drawing/2014/main" xmlns="" id="{CA95AF5F-4CDD-473D-9590-7940926DD0FF}"/>
              </a:ext>
              <a:ext uri="{C183D7F6-B498-43B3-948B-1728B52AA6E4}">
                <adec:decorative xmlns:adec="http://schemas.microsoft.com/office/drawing/2017/decorative" xmlns="" val="1"/>
              </a:ext>
            </a:extLst>
          </p:cNvPr>
          <p:cNvSpPr>
            <a:spLocks noChangeArrowheads="1"/>
          </p:cNvSpPr>
          <p:nvPr/>
        </p:nvSpPr>
        <p:spPr bwMode="auto">
          <a:xfrm rot="-2158757">
            <a:off x="4060825" y="3635375"/>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6" name="Right Arrow 7">
            <a:extLst>
              <a:ext uri="{FF2B5EF4-FFF2-40B4-BE49-F238E27FC236}">
                <a16:creationId xmlns:a16="http://schemas.microsoft.com/office/drawing/2014/main" xmlns="" id="{49F08761-19C8-4DE0-814F-3367CA06C26E}"/>
              </a:ext>
              <a:ext uri="{C183D7F6-B498-43B3-948B-1728B52AA6E4}">
                <adec:decorative xmlns:adec="http://schemas.microsoft.com/office/drawing/2017/decorative" xmlns="" val="1"/>
              </a:ext>
            </a:extLst>
          </p:cNvPr>
          <p:cNvSpPr>
            <a:spLocks noChangeArrowheads="1"/>
          </p:cNvSpPr>
          <p:nvPr/>
        </p:nvSpPr>
        <p:spPr bwMode="auto">
          <a:xfrm rot="-2158757">
            <a:off x="4033838" y="4506913"/>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2" name="Title 1">
            <a:extLst>
              <a:ext uri="{FF2B5EF4-FFF2-40B4-BE49-F238E27FC236}">
                <a16:creationId xmlns:a16="http://schemas.microsoft.com/office/drawing/2014/main" xmlns="" id="{664537D1-54DA-4C5E-B9C2-3596B502599D}"/>
              </a:ext>
            </a:extLst>
          </p:cNvPr>
          <p:cNvSpPr>
            <a:spLocks noGrp="1"/>
          </p:cNvSpPr>
          <p:nvPr>
            <p:ph type="title"/>
          </p:nvPr>
        </p:nvSpPr>
        <p:spPr>
          <a:xfrm>
            <a:off x="628650" y="224359"/>
            <a:ext cx="7886700" cy="1325563"/>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The Map of SARS-CoV-2 Genome: </a:t>
            </a:r>
            <a:endParaRPr lang="en-US" dirty="0">
              <a:effectLst/>
            </a:endParaRPr>
          </a:p>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Genome assembly, gene prediction, restriction sites</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a:extLst>
              <a:ext uri="{FF2B5EF4-FFF2-40B4-BE49-F238E27FC236}">
                <a16:creationId xmlns:a16="http://schemas.microsoft.com/office/drawing/2014/main" xmlns="" id="{4EB89A81-6DC8-46DC-951F-E4E9256CC00C}"/>
              </a:ext>
            </a:extLst>
          </p:cNvPr>
          <p:cNvSpPr txBox="1">
            <a:spLocks noChangeArrowheads="1"/>
          </p:cNvSpPr>
          <p:nvPr/>
        </p:nvSpPr>
        <p:spPr bwMode="auto">
          <a:xfrm>
            <a:off x="179388" y="648335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UCSC/NCBI</a:t>
            </a:r>
          </a:p>
        </p:txBody>
      </p:sp>
      <p:pic>
        <p:nvPicPr>
          <p:cNvPr id="9221" name="Picture 1" descr="An example of the figure is displayed. ">
            <a:extLst>
              <a:ext uri="{FF2B5EF4-FFF2-40B4-BE49-F238E27FC236}">
                <a16:creationId xmlns:a16="http://schemas.microsoft.com/office/drawing/2014/main" xmlns="" id="{19450818-8859-429C-B7EB-CC323985AA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027113"/>
            <a:ext cx="6289675"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E0A2FD5B-2E0A-452A-A004-D0F3D0227041}"/>
              </a:ext>
            </a:extLst>
          </p:cNvPr>
          <p:cNvSpPr>
            <a:spLocks noGrp="1"/>
          </p:cNvSpPr>
          <p:nvPr>
            <p:ph type="title"/>
          </p:nvPr>
        </p:nvSpPr>
        <p:spPr>
          <a:xfrm>
            <a:off x="628650" y="161925"/>
            <a:ext cx="7886700" cy="1325563"/>
          </a:xfrm>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The Sequence of SARS-CoV-2 Genome</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3">
            <a:extLst>
              <a:ext uri="{FF2B5EF4-FFF2-40B4-BE49-F238E27FC236}">
                <a16:creationId xmlns:a16="http://schemas.microsoft.com/office/drawing/2014/main" xmlns="" id="{F0929789-59C8-4B3C-B85C-8F636AFD0775}"/>
              </a:ext>
            </a:extLst>
          </p:cNvPr>
          <p:cNvSpPr txBox="1">
            <a:spLocks noChangeArrowheads="1"/>
          </p:cNvSpPr>
          <p:nvPr/>
        </p:nvSpPr>
        <p:spPr bwMode="auto">
          <a:xfrm>
            <a:off x="179388" y="648335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UCSC/NCBI</a:t>
            </a:r>
          </a:p>
        </p:txBody>
      </p:sp>
      <p:pic>
        <p:nvPicPr>
          <p:cNvPr id="11269" name="Picture 3" descr="An example of the figure is displayed. ">
            <a:extLst>
              <a:ext uri="{FF2B5EF4-FFF2-40B4-BE49-F238E27FC236}">
                <a16:creationId xmlns:a16="http://schemas.microsoft.com/office/drawing/2014/main" xmlns="" id="{EABC652E-A4B6-4538-8DDD-D36656AB44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497013"/>
            <a:ext cx="89916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ight Arrow 5">
            <a:extLst>
              <a:ext uri="{FF2B5EF4-FFF2-40B4-BE49-F238E27FC236}">
                <a16:creationId xmlns:a16="http://schemas.microsoft.com/office/drawing/2014/main" xmlns="" id="{95141986-DB20-4215-A277-3D6B9EBD6DF5}"/>
              </a:ext>
              <a:ext uri="{C183D7F6-B498-43B3-948B-1728B52AA6E4}">
                <adec:decorative xmlns:adec="http://schemas.microsoft.com/office/drawing/2017/decorative" xmlns="" val="1"/>
              </a:ext>
            </a:extLst>
          </p:cNvPr>
          <p:cNvSpPr>
            <a:spLocks noChangeArrowheads="1"/>
          </p:cNvSpPr>
          <p:nvPr/>
        </p:nvSpPr>
        <p:spPr bwMode="auto">
          <a:xfrm rot="-2158757">
            <a:off x="3894138" y="2444750"/>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1271" name="Right Arrow 6">
            <a:extLst>
              <a:ext uri="{FF2B5EF4-FFF2-40B4-BE49-F238E27FC236}">
                <a16:creationId xmlns:a16="http://schemas.microsoft.com/office/drawing/2014/main" xmlns="" id="{BB5E3248-6CD1-4DAF-B3B0-9F39239CA47D}"/>
              </a:ext>
              <a:ext uri="{C183D7F6-B498-43B3-948B-1728B52AA6E4}">
                <adec:decorative xmlns:adec="http://schemas.microsoft.com/office/drawing/2017/decorative" xmlns="" val="1"/>
              </a:ext>
            </a:extLst>
          </p:cNvPr>
          <p:cNvSpPr>
            <a:spLocks noChangeArrowheads="1"/>
          </p:cNvSpPr>
          <p:nvPr/>
        </p:nvSpPr>
        <p:spPr bwMode="auto">
          <a:xfrm rot="-2158757">
            <a:off x="4324350" y="2535238"/>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1272" name="Right Arrow 6">
            <a:extLst>
              <a:ext uri="{FF2B5EF4-FFF2-40B4-BE49-F238E27FC236}">
                <a16:creationId xmlns:a16="http://schemas.microsoft.com/office/drawing/2014/main" xmlns="" id="{2384470B-76BA-44A8-84E6-79FAFF26B194}"/>
              </a:ext>
              <a:ext uri="{C183D7F6-B498-43B3-948B-1728B52AA6E4}">
                <adec:decorative xmlns:adec="http://schemas.microsoft.com/office/drawing/2017/decorative" xmlns="" val="1"/>
              </a:ext>
            </a:extLst>
          </p:cNvPr>
          <p:cNvSpPr>
            <a:spLocks noChangeArrowheads="1"/>
          </p:cNvSpPr>
          <p:nvPr/>
        </p:nvSpPr>
        <p:spPr bwMode="auto">
          <a:xfrm rot="-2158757">
            <a:off x="4324350" y="4973638"/>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1273" name="Right Arrow 5">
            <a:extLst>
              <a:ext uri="{FF2B5EF4-FFF2-40B4-BE49-F238E27FC236}">
                <a16:creationId xmlns:a16="http://schemas.microsoft.com/office/drawing/2014/main" xmlns="" id="{6CDF566C-8366-4155-872B-ED60B85FE0E6}"/>
              </a:ext>
              <a:ext uri="{C183D7F6-B498-43B3-948B-1728B52AA6E4}">
                <adec:decorative xmlns:adec="http://schemas.microsoft.com/office/drawing/2017/decorative" xmlns="" val="1"/>
              </a:ext>
            </a:extLst>
          </p:cNvPr>
          <p:cNvSpPr>
            <a:spLocks noChangeArrowheads="1"/>
          </p:cNvSpPr>
          <p:nvPr/>
        </p:nvSpPr>
        <p:spPr bwMode="auto">
          <a:xfrm rot="-2158757">
            <a:off x="4324350" y="1866900"/>
            <a:ext cx="381000" cy="152400"/>
          </a:xfrm>
          <a:prstGeom prst="rightArrow">
            <a:avLst>
              <a:gd name="adj1" fmla="val 50000"/>
              <a:gd name="adj2" fmla="val 50000"/>
            </a:avLst>
          </a:prstGeom>
          <a:solidFill>
            <a:srgbClr val="FFFF00"/>
          </a:solidFill>
          <a:ln w="9525" algn="ctr">
            <a:solidFill>
              <a:srgbClr val="FFC000"/>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2" name="Title 1">
            <a:extLst>
              <a:ext uri="{FF2B5EF4-FFF2-40B4-BE49-F238E27FC236}">
                <a16:creationId xmlns:a16="http://schemas.microsoft.com/office/drawing/2014/main" xmlns="" id="{7A111AD2-A2A3-4CD5-A15F-B4037D41B55B}"/>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The Map of SARS-CoV-2 Genome: Conserved domains, motifs, GC content, transcripts, etc.</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
            <a:extLst>
              <a:ext uri="{FF2B5EF4-FFF2-40B4-BE49-F238E27FC236}">
                <a16:creationId xmlns:a16="http://schemas.microsoft.com/office/drawing/2014/main" xmlns="" id="{0B71A200-02A4-4317-B773-291601FB7BF2}"/>
              </a:ext>
            </a:extLst>
          </p:cNvPr>
          <p:cNvSpPr txBox="1">
            <a:spLocks noChangeArrowheads="1"/>
          </p:cNvSpPr>
          <p:nvPr/>
        </p:nvSpPr>
        <p:spPr bwMode="auto">
          <a:xfrm>
            <a:off x="179388" y="648335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UCSC/NCBI</a:t>
            </a:r>
          </a:p>
        </p:txBody>
      </p:sp>
      <p:pic>
        <p:nvPicPr>
          <p:cNvPr id="13317" name="Picture 1" descr="An example of the figure is displayed. ">
            <a:extLst>
              <a:ext uri="{FF2B5EF4-FFF2-40B4-BE49-F238E27FC236}">
                <a16:creationId xmlns:a16="http://schemas.microsoft.com/office/drawing/2014/main" xmlns="" id="{1503399D-C208-4426-96F5-C8439A4D71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00188"/>
            <a:ext cx="90678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70BE77FE-4AD3-475D-A1FC-3512914552AC}"/>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The Map of SARS-CoV-2 Genome: Multiple sequence alignment</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An example of the figure is displayed. ">
            <a:extLst>
              <a:ext uri="{FF2B5EF4-FFF2-40B4-BE49-F238E27FC236}">
                <a16:creationId xmlns:a16="http://schemas.microsoft.com/office/drawing/2014/main" xmlns="" id="{E40BF2DE-4CBA-4C67-A058-915A55266D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9725"/>
            <a:ext cx="89916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0CCADC7F-433F-4885-ACB0-6CB0BB1AAA3C}"/>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Multiple Alignment of the Spike Protein Sequences</a:t>
            </a:r>
            <a:endParaRPr lang="en-US" dirty="0">
              <a:effectLst/>
            </a:endParaRPr>
          </a:p>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in SARS-CoV-2  and Other Related Virus Genomes</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1" descr="An example of the figure is displayed. ">
            <a:extLst>
              <a:ext uri="{FF2B5EF4-FFF2-40B4-BE49-F238E27FC236}">
                <a16:creationId xmlns:a16="http://schemas.microsoft.com/office/drawing/2014/main" xmlns="" id="{BC3B6C5E-0634-4F60-B403-FA33B4D57D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143000"/>
            <a:ext cx="845502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31411E4C-3C8F-49C4-9877-32E323779597}"/>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Alignment of 8 </a:t>
            </a:r>
            <a:r>
              <a:rPr lang="en-US" sz="2000" i="1" kern="1200" dirty="0">
                <a:solidFill>
                  <a:srgbClr val="000000"/>
                </a:solidFill>
                <a:effectLst/>
                <a:latin typeface="arial" panose="020B0604020202020204" pitchFamily="34" charset="0"/>
                <a:ea typeface="ＭＳ Ｐゴシック" panose="020B0600070205080204" pitchFamily="34" charset="-128"/>
                <a:cs typeface="Baekmuk Gulim"/>
              </a:rPr>
              <a:t>Yersinia</a:t>
            </a:r>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 Genomes in Terms of Genome Rearrangement</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3">
            <a:extLst>
              <a:ext uri="{FF2B5EF4-FFF2-40B4-BE49-F238E27FC236}">
                <a16:creationId xmlns:a16="http://schemas.microsoft.com/office/drawing/2014/main" xmlns="" id="{A3D0BC24-4424-4D29-97E9-7884A8BAC785}"/>
              </a:ext>
            </a:extLst>
          </p:cNvPr>
          <p:cNvSpPr txBox="1">
            <a:spLocks noChangeArrowheads="1"/>
          </p:cNvSpPr>
          <p:nvPr/>
        </p:nvSpPr>
        <p:spPr bwMode="auto">
          <a:xfrm>
            <a:off x="179388" y="648335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a:solidFill>
                  <a:schemeClr val="tx1"/>
                </a:solidFill>
              </a:rPr>
              <a:t>Source: UCSC/NCBI</a:t>
            </a:r>
          </a:p>
        </p:txBody>
      </p:sp>
      <p:pic>
        <p:nvPicPr>
          <p:cNvPr id="19461" name="Picture 2" descr="An example of the figure is displayed. ">
            <a:extLst>
              <a:ext uri="{FF2B5EF4-FFF2-40B4-BE49-F238E27FC236}">
                <a16:creationId xmlns:a16="http://schemas.microsoft.com/office/drawing/2014/main" xmlns="" id="{CCBCCE94-E33D-41D3-9B05-FA7595CAEC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2725"/>
            <a:ext cx="89154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E95D5B48-7DF7-4FDF-8B68-5DDC4B8878A7}"/>
              </a:ext>
            </a:extLst>
          </p:cNvPr>
          <p:cNvSpPr>
            <a:spLocks noGrp="1"/>
          </p:cNvSpPr>
          <p:nvPr>
            <p:ph type="title"/>
          </p:nvPr>
        </p:nvSpPr>
        <p:spPr/>
        <p:txBody>
          <a:bodyPr/>
          <a:lstStyle/>
          <a:p>
            <a:pPr rtl="0" eaLnBrk="1" fontAlgn="base" hangingPunct="1"/>
            <a:r>
              <a:rPr lang="en-US" sz="2000" kern="1200" dirty="0">
                <a:solidFill>
                  <a:srgbClr val="000000"/>
                </a:solidFill>
                <a:effectLst/>
                <a:latin typeface="arial" panose="020B0604020202020204" pitchFamily="34" charset="0"/>
                <a:ea typeface="ＭＳ Ｐゴシック" panose="020B0600070205080204" pitchFamily="34" charset="-128"/>
                <a:cs typeface="Baekmuk Gulim"/>
              </a:rPr>
              <a:t>Bioinformatics Tools on UCSC Genome Browser</a:t>
            </a:r>
            <a:endParaRPr lang="en-US" dirty="0">
              <a:effectLst/>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Baekmuk Gulim"/>
        <a:cs typeface="Baekmuk Gulim"/>
      </a:majorFont>
      <a:minorFont>
        <a:latin typeface="arial"/>
        <a:ea typeface="Baekmuk Gulim"/>
        <a:cs typeface="Baekmuk Gul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612</Words>
  <Application>Microsoft Office PowerPoint</Application>
  <PresentationFormat>On-screen Show (4:3)</PresentationFormat>
  <Paragraphs>51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Baekmuk Gulim</vt:lpstr>
      <vt:lpstr>ＭＳ Ｐゴシック</vt:lpstr>
      <vt:lpstr>Arial</vt:lpstr>
      <vt:lpstr>Arial</vt:lpstr>
      <vt:lpstr>Times New Roman</vt:lpstr>
      <vt:lpstr>Office Theme</vt:lpstr>
      <vt:lpstr>  In these slides, we highlight some of the bioinformatics problems that were studied in (early) novel coronavirus research and are of interest to this class</vt:lpstr>
      <vt:lpstr>How to Attack SARS-CoV-2</vt:lpstr>
      <vt:lpstr>The Map of SARS-CoV-2 Genome:  Genome assembly, gene prediction, restriction sites</vt:lpstr>
      <vt:lpstr>The Sequence of SARS-CoV-2 Genome</vt:lpstr>
      <vt:lpstr>The Map of SARS-CoV-2 Genome: Conserved domains, motifs, GC content, transcripts, etc.</vt:lpstr>
      <vt:lpstr>The Map of SARS-CoV-2 Genome: Multiple sequence alignment</vt:lpstr>
      <vt:lpstr>Multiple Alignment of the Spike Protein Sequences in SARS-CoV-2  and Other Related Virus Genomes</vt:lpstr>
      <vt:lpstr>Alignment of 8 Yersinia Genomes in Terms of Genome Rearrangement</vt:lpstr>
      <vt:lpstr>Bioinformatics Tools on UCSC Genome Browser</vt:lpstr>
      <vt:lpstr>The SARS-CoV-2 Spike Protein 3D Structure</vt:lpstr>
      <vt:lpstr>Interaction (Binding) between SARS-CoV-2 Spike Protein and Human Receptor (ACE2)</vt:lpstr>
      <vt:lpstr>Spike Proteins of the Delta and Omicron Variants of SARS‐CoV‐2</vt:lpstr>
      <vt:lpstr>Sequence Analysis of the Emerging Omicron Variant in South Africa</vt:lpstr>
      <vt:lpstr>Evolution of the SARS-CoV-2 Genome</vt:lpstr>
      <vt:lpstr>Omicron Variant Genome Evolution and Phylogenetics</vt:lpstr>
      <vt:lpstr>The Evolutionary Relationship of the SARS-Cov-2 Viruses Found in Clinical Cases</vt:lpstr>
      <vt:lpstr>Evolution of SARS-Cov-2 Virus Based on Two Haplotype Types (L and 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dc:creator>
  <cp:lastModifiedBy>Microsoft account</cp:lastModifiedBy>
  <cp:revision>67</cp:revision>
  <cp:lastPrinted>1601-01-01T00:00:00Z</cp:lastPrinted>
  <dcterms:created xsi:type="dcterms:W3CDTF">1601-01-01T00:00:00Z</dcterms:created>
  <dcterms:modified xsi:type="dcterms:W3CDTF">2026-03-13T21:45:47Z</dcterms:modified>
</cp:coreProperties>
</file>