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56" r:id="rId3"/>
    <p:sldId id="259" r:id="rId4"/>
    <p:sldId id="265" r:id="rId5"/>
    <p:sldId id="258" r:id="rId6"/>
    <p:sldId id="282" r:id="rId7"/>
    <p:sldId id="267" r:id="rId8"/>
    <p:sldId id="268" r:id="rId9"/>
    <p:sldId id="269" r:id="rId10"/>
    <p:sldId id="270" r:id="rId11"/>
    <p:sldId id="281" r:id="rId12"/>
    <p:sldId id="271" r:id="rId13"/>
    <p:sldId id="263" r:id="rId14"/>
    <p:sldId id="264" r:id="rId15"/>
    <p:sldId id="266" r:id="rId16"/>
    <p:sldId id="278" r:id="rId17"/>
    <p:sldId id="275" r:id="rId18"/>
    <p:sldId id="276" r:id="rId19"/>
    <p:sldId id="277" r:id="rId20"/>
    <p:sldId id="273" r:id="rId21"/>
    <p:sldId id="274"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16D1"/>
    <a:srgbClr val="FF99FF"/>
    <a:srgbClr val="D1D1D1"/>
    <a:srgbClr val="D9D9D9"/>
    <a:srgbClr val="D7D7D7"/>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030" autoAdjust="0"/>
  </p:normalViewPr>
  <p:slideViewPr>
    <p:cSldViewPr>
      <p:cViewPr varScale="1">
        <p:scale>
          <a:sx n="114" d="100"/>
          <a:sy n="114"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A523C-AEF3-4DFD-9542-E80AA9FAB597}" type="datetimeFigureOut">
              <a:rPr lang="en-US" smtClean="0"/>
              <a:pPr/>
              <a:t>6/29/2012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40328-183F-4B98-8D46-F7C8E810C9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15560-8D71-4BD2-BFD2-3DB29C6BE48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15560-8D71-4BD2-BFD2-3DB29C6BE48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40328-183F-4B98-8D46-F7C8E810C9F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219200"/>
            <a:ext cx="9144000" cy="1143000"/>
          </a:xfrm>
        </p:spPr>
        <p:txBody>
          <a:bodyPr>
            <a:noAutofit/>
          </a:bodyPr>
          <a:lstStyle/>
          <a:p>
            <a:r>
              <a:rPr lang="en-US" sz="5200" dirty="0" smtClean="0"/>
              <a:t>UCR Insect Classification Contest</a:t>
            </a:r>
            <a:endParaRPr lang="en-US" sz="5200" dirty="0"/>
          </a:p>
        </p:txBody>
      </p:sp>
      <p:pic>
        <p:nvPicPr>
          <p:cNvPr id="1026" name="Picture 2" descr="http://www.cs.ucr.edu/~eamonn/CE/Winner's%20Badge%20Wide.gif"/>
          <p:cNvPicPr>
            <a:picLocks noChangeAspect="1" noChangeArrowheads="1"/>
          </p:cNvPicPr>
          <p:nvPr/>
        </p:nvPicPr>
        <p:blipFill>
          <a:blip r:embed="rId2" cstate="print"/>
          <a:srcRect/>
          <a:stretch>
            <a:fillRect/>
          </a:stretch>
        </p:blipFill>
        <p:spPr bwMode="auto">
          <a:xfrm>
            <a:off x="7210425" y="6362699"/>
            <a:ext cx="1933575" cy="495301"/>
          </a:xfrm>
          <a:prstGeom prst="rect">
            <a:avLst/>
          </a:prstGeom>
          <a:noFill/>
        </p:spPr>
      </p:pic>
      <p:pic>
        <p:nvPicPr>
          <p:cNvPr id="1030" name="Picture 6" descr="http://www.cs.ucr.edu/~eamonn/CE/bill-and-melinda-gates-foundatio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3400" y="6322980"/>
            <a:ext cx="2543175" cy="535020"/>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0" y="2229374"/>
            <a:ext cx="9144000" cy="2399862"/>
          </a:xfrm>
          <a:prstGeom prst="rect">
            <a:avLst/>
          </a:prstGeom>
          <a:noFill/>
          <a:ln w="9525">
            <a:noFill/>
            <a:miter lim="800000"/>
            <a:headEnd/>
            <a:tailEnd/>
          </a:ln>
        </p:spPr>
      </p:pic>
      <p:sp>
        <p:nvSpPr>
          <p:cNvPr id="9" name="Rectangle 8"/>
          <p:cNvSpPr/>
          <p:nvPr/>
        </p:nvSpPr>
        <p:spPr>
          <a:xfrm>
            <a:off x="2209800" y="6627168"/>
            <a:ext cx="1989647" cy="230832"/>
          </a:xfrm>
          <a:prstGeom prst="rect">
            <a:avLst/>
          </a:prstGeom>
        </p:spPr>
        <p:txBody>
          <a:bodyPr wrap="none">
            <a:spAutoFit/>
          </a:bodyPr>
          <a:lstStyle/>
          <a:p>
            <a:r>
              <a:rPr lang="en-US" sz="900" dirty="0" smtClean="0">
                <a:latin typeface="Times New Roman" pitchFamily="18" charset="0"/>
                <a:cs typeface="Times New Roman" pitchFamily="18" charset="0"/>
              </a:rPr>
              <a:t>Insect images by </a:t>
            </a:r>
            <a:r>
              <a:rPr lang="en-US" sz="900" dirty="0" err="1" smtClean="0">
                <a:latin typeface="Times New Roman" pitchFamily="18" charset="0"/>
                <a:cs typeface="Times New Roman" pitchFamily="18" charset="0"/>
              </a:rPr>
              <a:t>Itai</a:t>
            </a:r>
            <a:r>
              <a:rPr lang="en-US" sz="900" dirty="0" smtClean="0">
                <a:latin typeface="Times New Roman" pitchFamily="18" charset="0"/>
                <a:cs typeface="Times New Roman" pitchFamily="18" charset="0"/>
              </a:rPr>
              <a:t> </a:t>
            </a:r>
            <a:r>
              <a:rPr lang="en-US" sz="900" dirty="0" smtClean="0">
                <a:latin typeface="Times New Roman" pitchFamily="18" charset="0"/>
                <a:cs typeface="Times New Roman" pitchFamily="18" charset="0"/>
              </a:rPr>
              <a:t>Cohen at Cornell </a:t>
            </a:r>
            <a:endParaRPr lang="en-US" sz="900" dirty="0">
              <a:latin typeface="Times New Roman" pitchFamily="18" charset="0"/>
              <a:cs typeface="Times New Roman" pitchFamily="18" charset="0"/>
            </a:endParaRPr>
          </a:p>
        </p:txBody>
      </p:sp>
      <p:pic>
        <p:nvPicPr>
          <p:cNvPr id="1032" name="Picture 8" descr="http://globalclimate.ucr.edu/images/ucr_logo_cmyk.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2400" y="152400"/>
            <a:ext cx="3916822" cy="838200"/>
          </a:xfrm>
          <a:prstGeom prst="rect">
            <a:avLst/>
          </a:prstGeom>
          <a:noFill/>
        </p:spPr>
      </p:pic>
      <p:pic>
        <p:nvPicPr>
          <p:cNvPr id="1034" name="Picture 10" descr="http://www.gregduchon.com/wp-content/uploads/2011/09/iscapng.png"/>
          <p:cNvPicPr>
            <a:picLocks noChangeAspect="1" noChangeArrowheads="1"/>
          </p:cNvPicPr>
          <p:nvPr/>
        </p:nvPicPr>
        <p:blipFill>
          <a:blip r:embed="rId6" cstate="print"/>
          <a:srcRect/>
          <a:stretch>
            <a:fillRect/>
          </a:stretch>
        </p:blipFill>
        <p:spPr bwMode="auto">
          <a:xfrm>
            <a:off x="228600" y="6313722"/>
            <a:ext cx="1752600" cy="544278"/>
          </a:xfrm>
          <a:prstGeom prst="rect">
            <a:avLst/>
          </a:prstGeom>
          <a:noFill/>
        </p:spPr>
      </p:pic>
      <p:sp>
        <p:nvSpPr>
          <p:cNvPr id="14" name="TextBox 13"/>
          <p:cNvSpPr txBox="1"/>
          <p:nvPr/>
        </p:nvSpPr>
        <p:spPr>
          <a:xfrm>
            <a:off x="5638800" y="5029200"/>
            <a:ext cx="3309560" cy="584775"/>
          </a:xfrm>
          <a:prstGeom prst="rect">
            <a:avLst/>
          </a:prstGeom>
          <a:noFill/>
        </p:spPr>
        <p:txBody>
          <a:bodyPr wrap="none" rtlCol="0">
            <a:spAutoFit/>
          </a:bodyPr>
          <a:lstStyle/>
          <a:p>
            <a:r>
              <a:rPr lang="en-US" sz="3200" dirty="0" smtClean="0"/>
              <a:t>Briefing Document</a:t>
            </a:r>
            <a:endParaRPr lang="en-US" sz="3200" dirty="0"/>
          </a:p>
        </p:txBody>
      </p:sp>
      <p:sp>
        <p:nvSpPr>
          <p:cNvPr id="11" name="TextBox 10"/>
          <p:cNvSpPr txBox="1"/>
          <p:nvPr/>
        </p:nvSpPr>
        <p:spPr>
          <a:xfrm>
            <a:off x="228600" y="4800600"/>
            <a:ext cx="2745752" cy="1077218"/>
          </a:xfrm>
          <a:prstGeom prst="rect">
            <a:avLst/>
          </a:prstGeom>
          <a:noFill/>
        </p:spPr>
        <p:txBody>
          <a:bodyPr wrap="none" rtlCol="0">
            <a:spAutoFit/>
          </a:bodyPr>
          <a:lstStyle/>
          <a:p>
            <a:r>
              <a:rPr lang="en-US" sz="1600" dirty="0" smtClean="0"/>
              <a:t>Organized by:</a:t>
            </a:r>
          </a:p>
          <a:p>
            <a:pPr lvl="1"/>
            <a:r>
              <a:rPr lang="en-US" sz="1600" dirty="0" err="1" smtClean="0"/>
              <a:t>Yanping</a:t>
            </a:r>
            <a:r>
              <a:rPr lang="en-US" sz="1600" dirty="0" smtClean="0"/>
              <a:t> Chen </a:t>
            </a:r>
          </a:p>
          <a:p>
            <a:pPr lvl="1"/>
            <a:r>
              <a:rPr lang="en-US" sz="1600" dirty="0" smtClean="0"/>
              <a:t>Eamonn Keogh</a:t>
            </a:r>
          </a:p>
          <a:p>
            <a:pPr lvl="1"/>
            <a:r>
              <a:rPr lang="en-US" sz="1600" dirty="0" smtClean="0"/>
              <a:t>Gustavo E. A. P. A. Batista</a:t>
            </a:r>
            <a:endParaRPr lang="en-US" dirty="0"/>
          </a:p>
        </p:txBody>
      </p:sp>
      <p:sp>
        <p:nvSpPr>
          <p:cNvPr id="12" name="Rectangle 11"/>
          <p:cNvSpPr/>
          <p:nvPr/>
        </p:nvSpPr>
        <p:spPr>
          <a:xfrm>
            <a:off x="4876800" y="5638800"/>
            <a:ext cx="4267200" cy="369332"/>
          </a:xfrm>
          <a:prstGeom prst="rect">
            <a:avLst/>
          </a:prstGeom>
        </p:spPr>
        <p:txBody>
          <a:bodyPr wrap="square">
            <a:spAutoFit/>
          </a:bodyPr>
          <a:lstStyle/>
          <a:p>
            <a:r>
              <a:rPr lang="en-US" dirty="0" smtClean="0"/>
              <a:t>www.cs.ucr.edu/~eamonn/CE/contest.htm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Evaluation </a:t>
            </a:r>
            <a:endParaRPr lang="en-US" dirty="0"/>
          </a:p>
        </p:txBody>
      </p:sp>
      <p:sp>
        <p:nvSpPr>
          <p:cNvPr id="3" name="Content Placeholder 2"/>
          <p:cNvSpPr>
            <a:spLocks noGrp="1"/>
          </p:cNvSpPr>
          <p:nvPr>
            <p:ph idx="1"/>
          </p:nvPr>
        </p:nvSpPr>
        <p:spPr>
          <a:xfrm>
            <a:off x="76200" y="1143000"/>
            <a:ext cx="9067800" cy="4648200"/>
          </a:xfrm>
        </p:spPr>
        <p:txBody>
          <a:bodyPr>
            <a:normAutofit/>
          </a:bodyPr>
          <a:lstStyle/>
          <a:p>
            <a:r>
              <a:rPr lang="en-US" sz="2600" dirty="0" smtClean="0"/>
              <a:t>The evaluation score </a:t>
            </a:r>
            <a:r>
              <a:rPr lang="en-US" sz="2600" i="1" dirty="0" smtClean="0"/>
              <a:t>E</a:t>
            </a:r>
            <a:r>
              <a:rPr lang="en-US" sz="2600" dirty="0" smtClean="0"/>
              <a:t> is the (</a:t>
            </a:r>
            <a:r>
              <a:rPr lang="en-US" sz="2600" dirty="0" err="1" smtClean="0"/>
              <a:t>unweighted</a:t>
            </a:r>
            <a:r>
              <a:rPr lang="en-US" sz="2600" dirty="0" smtClean="0"/>
              <a:t>) mean of your two scores:</a:t>
            </a:r>
          </a:p>
          <a:p>
            <a:pPr lvl="1"/>
            <a:r>
              <a:rPr lang="en-US" sz="1900" dirty="0" smtClean="0"/>
              <a:t>Using D1</a:t>
            </a:r>
            <a:r>
              <a:rPr lang="en-US" sz="1900" baseline="-25000" dirty="0" smtClean="0"/>
              <a:t>public</a:t>
            </a:r>
            <a:r>
              <a:rPr lang="en-US" sz="1900" dirty="0" smtClean="0"/>
              <a:t> to classify  D1</a:t>
            </a:r>
            <a:r>
              <a:rPr lang="en-US" sz="1900" baseline="-25000" dirty="0" smtClean="0"/>
              <a:t>evaluation</a:t>
            </a:r>
          </a:p>
          <a:p>
            <a:pPr lvl="1"/>
            <a:r>
              <a:rPr lang="en-US" sz="1900" dirty="0" smtClean="0"/>
              <a:t>Using D2</a:t>
            </a:r>
            <a:r>
              <a:rPr lang="en-US" sz="1900" baseline="-25000" dirty="0" smtClean="0"/>
              <a:t>train</a:t>
            </a:r>
            <a:r>
              <a:rPr lang="en-US" sz="1900" dirty="0" smtClean="0"/>
              <a:t> to classify  D2</a:t>
            </a:r>
            <a:r>
              <a:rPr lang="en-US" sz="1900" baseline="-25000" dirty="0" smtClean="0"/>
              <a:t>test</a:t>
            </a:r>
          </a:p>
          <a:p>
            <a:endParaRPr lang="en-US" sz="2200" dirty="0" smtClean="0"/>
          </a:p>
          <a:p>
            <a:r>
              <a:rPr lang="en-US" sz="2200" dirty="0" smtClean="0"/>
              <a:t>Thus E is defined as:</a:t>
            </a:r>
          </a:p>
          <a:p>
            <a:endParaRPr lang="en-US" sz="2200" dirty="0" smtClean="0"/>
          </a:p>
          <a:p>
            <a:pPr>
              <a:buNone/>
            </a:pPr>
            <a:r>
              <a:rPr lang="en-US" sz="2200" dirty="0" smtClean="0"/>
              <a:t>                 </a:t>
            </a:r>
            <a:r>
              <a:rPr lang="en-US" sz="2200" i="1" dirty="0" smtClean="0"/>
              <a:t>E</a:t>
            </a:r>
            <a:r>
              <a:rPr lang="en-US" sz="2200" dirty="0" smtClean="0"/>
              <a:t> = ( </a:t>
            </a:r>
            <a:r>
              <a:rPr lang="en-US" sz="2200" i="1" dirty="0" smtClean="0"/>
              <a:t>accuracy</a:t>
            </a:r>
            <a:r>
              <a:rPr lang="en-US" sz="2200" dirty="0" smtClean="0"/>
              <a:t>(D1</a:t>
            </a:r>
            <a:r>
              <a:rPr lang="en-US" sz="2200" baseline="-25000" dirty="0" smtClean="0"/>
              <a:t>public</a:t>
            </a:r>
            <a:r>
              <a:rPr lang="en-US" sz="2200" dirty="0" smtClean="0"/>
              <a:t>| D1</a:t>
            </a:r>
            <a:r>
              <a:rPr lang="en-US" sz="2200" baseline="-25000" dirty="0" smtClean="0"/>
              <a:t>evaluation</a:t>
            </a:r>
            <a:r>
              <a:rPr lang="en-US" sz="2200" dirty="0" smtClean="0"/>
              <a:t>) + </a:t>
            </a:r>
            <a:r>
              <a:rPr lang="en-US" sz="2200" i="1" dirty="0" smtClean="0"/>
              <a:t>accuracy</a:t>
            </a:r>
            <a:r>
              <a:rPr lang="en-US" sz="2200" dirty="0" smtClean="0"/>
              <a:t>(D2</a:t>
            </a:r>
            <a:r>
              <a:rPr lang="en-US" sz="2200" baseline="-25000" dirty="0" smtClean="0"/>
              <a:t>train</a:t>
            </a:r>
            <a:r>
              <a:rPr lang="en-US" sz="2200" dirty="0" smtClean="0"/>
              <a:t> |D2</a:t>
            </a:r>
            <a:r>
              <a:rPr lang="en-US" sz="2200" baseline="-25000" dirty="0" smtClean="0"/>
              <a:t>test</a:t>
            </a:r>
            <a:r>
              <a:rPr lang="en-US" sz="2200" dirty="0" smtClean="0"/>
              <a:t>) )/2</a:t>
            </a:r>
          </a:p>
          <a:p>
            <a:pPr>
              <a:buNone/>
            </a:pPr>
            <a:endParaRPr lang="en-US" sz="2400" dirty="0" smtClean="0"/>
          </a:p>
          <a:p>
            <a:pPr indent="0">
              <a:buNone/>
            </a:pPr>
            <a:r>
              <a:rPr lang="en-US" sz="2000" dirty="0" smtClean="0"/>
              <a:t>The code we will use to do the evaluation is </a:t>
            </a:r>
            <a:r>
              <a:rPr lang="en-US" sz="2000" dirty="0" smtClean="0"/>
              <a:t>near identical to the code we have distributed with the data, except instead of leave-one-out we will use the train/test split</a:t>
            </a:r>
            <a:endParaRPr lang="en-US" sz="2400" dirty="0" smtClean="0"/>
          </a:p>
        </p:txBody>
      </p:sp>
      <p:sp>
        <p:nvSpPr>
          <p:cNvPr id="4" name="Rectangle 3"/>
          <p:cNvSpPr/>
          <p:nvPr/>
        </p:nvSpPr>
        <p:spPr>
          <a:xfrm>
            <a:off x="1219200" y="6488668"/>
            <a:ext cx="5757089" cy="369332"/>
          </a:xfrm>
          <a:prstGeom prst="rect">
            <a:avLst/>
          </a:prstGeom>
        </p:spPr>
        <p:txBody>
          <a:bodyPr wrap="none">
            <a:spAutoFit/>
          </a:bodyPr>
          <a:lstStyle/>
          <a:p>
            <a:r>
              <a:rPr lang="en-US" dirty="0" smtClean="0">
                <a:solidFill>
                  <a:schemeClr val="bg1">
                    <a:lumMod val="50000"/>
                  </a:schemeClr>
                </a:solidFill>
              </a:rPr>
              <a:t>Read </a:t>
            </a:r>
            <a:r>
              <a:rPr lang="en-US" i="1" dirty="0" smtClean="0">
                <a:solidFill>
                  <a:schemeClr val="bg1">
                    <a:lumMod val="50000"/>
                  </a:schemeClr>
                </a:solidFill>
              </a:rPr>
              <a:t>accuracy</a:t>
            </a:r>
            <a:r>
              <a:rPr lang="en-US" dirty="0" smtClean="0">
                <a:solidFill>
                  <a:schemeClr val="bg1">
                    <a:lumMod val="50000"/>
                  </a:schemeClr>
                </a:solidFill>
              </a:rPr>
              <a:t>(Y| X),  as the </a:t>
            </a:r>
            <a:r>
              <a:rPr lang="en-US" dirty="0" smtClean="0">
                <a:solidFill>
                  <a:schemeClr val="bg1">
                    <a:lumMod val="50000"/>
                  </a:schemeClr>
                </a:solidFill>
              </a:rPr>
              <a:t>accuracy of </a:t>
            </a:r>
            <a:r>
              <a:rPr lang="en-US" dirty="0" smtClean="0">
                <a:solidFill>
                  <a:schemeClr val="bg1">
                    <a:lumMod val="50000"/>
                  </a:schemeClr>
                </a:solidFill>
              </a:rPr>
              <a:t>X using the model Y</a:t>
            </a:r>
            <a:endParaRPr lang="en-US" dirty="0">
              <a:solidFill>
                <a:schemeClr val="bg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Evaluation </a:t>
            </a:r>
            <a:endParaRPr lang="en-US" dirty="0"/>
          </a:p>
        </p:txBody>
      </p:sp>
      <p:sp>
        <p:nvSpPr>
          <p:cNvPr id="3" name="Content Placeholder 2"/>
          <p:cNvSpPr>
            <a:spLocks noGrp="1"/>
          </p:cNvSpPr>
          <p:nvPr>
            <p:ph idx="1"/>
          </p:nvPr>
        </p:nvSpPr>
        <p:spPr>
          <a:xfrm>
            <a:off x="76200" y="1143000"/>
            <a:ext cx="9067800" cy="4876800"/>
          </a:xfrm>
        </p:spPr>
        <p:txBody>
          <a:bodyPr>
            <a:normAutofit/>
          </a:bodyPr>
          <a:lstStyle/>
          <a:p>
            <a:r>
              <a:rPr lang="en-US" sz="2600" dirty="0" smtClean="0"/>
              <a:t>Note that we </a:t>
            </a:r>
            <a:r>
              <a:rPr lang="en-US" sz="2600" i="1" dirty="0" smtClean="0"/>
              <a:t>may</a:t>
            </a:r>
            <a:r>
              <a:rPr lang="en-US" sz="2600" dirty="0" smtClean="0"/>
              <a:t> make part or all of D2</a:t>
            </a:r>
            <a:r>
              <a:rPr lang="en-US" sz="2600" baseline="-25000" dirty="0" smtClean="0"/>
              <a:t>train</a:t>
            </a:r>
            <a:r>
              <a:rPr lang="en-US" sz="2600" dirty="0" smtClean="0"/>
              <a:t> available before the contest ends.</a:t>
            </a:r>
          </a:p>
          <a:p>
            <a:r>
              <a:rPr lang="en-US" sz="2600" dirty="0" smtClean="0"/>
              <a:t>We will decide later based on the interest in our contest, and the number of entries etc. </a:t>
            </a:r>
          </a:p>
          <a:p>
            <a:r>
              <a:rPr lang="en-US" sz="2600" dirty="0" smtClean="0"/>
              <a:t>If we do so, we will not give you feedback about your results on it, but </a:t>
            </a:r>
            <a:r>
              <a:rPr lang="en-US" sz="2600" i="1" dirty="0" smtClean="0"/>
              <a:t>you</a:t>
            </a:r>
            <a:r>
              <a:rPr lang="en-US" sz="2600" dirty="0" smtClean="0"/>
              <a:t> will be able to do cross validation on it ( that is to say, it will be labeled)</a:t>
            </a:r>
          </a:p>
          <a:p>
            <a:r>
              <a:rPr lang="en-US" sz="2600" dirty="0" smtClean="0"/>
              <a:t>If this happens, we will simply create a link at </a:t>
            </a:r>
            <a:r>
              <a:rPr lang="en-US" sz="2600" i="1" dirty="0" smtClean="0"/>
              <a:t>www.cs.ucr.edu/~eamonn/CE/contest.htm </a:t>
            </a:r>
            <a:r>
              <a:rPr lang="en-US" sz="2600" dirty="0" smtClean="0"/>
              <a:t>one Friday before the contest ends, we will not broadcast the release. </a:t>
            </a:r>
            <a:br>
              <a:rPr lang="en-US" sz="2600" dirty="0" smtClean="0"/>
            </a:br>
            <a:r>
              <a:rPr lang="en-US" sz="2600" dirty="0" smtClean="0"/>
              <a:t>  </a:t>
            </a:r>
          </a:p>
          <a:p>
            <a:endParaRPr lang="en-US" sz="2200" dirty="0" smtClean="0"/>
          </a:p>
        </p:txBody>
      </p:sp>
      <p:sp>
        <p:nvSpPr>
          <p:cNvPr id="4" name="Rectangle 3"/>
          <p:cNvSpPr/>
          <p:nvPr/>
        </p:nvSpPr>
        <p:spPr>
          <a:xfrm>
            <a:off x="685800" y="6019800"/>
            <a:ext cx="1447800" cy="609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D2</a:t>
            </a:r>
            <a:r>
              <a:rPr lang="en-US" baseline="-25000" dirty="0" smtClean="0">
                <a:solidFill>
                  <a:schemeClr val="tx1"/>
                </a:solidFill>
              </a:rPr>
              <a:t>train</a:t>
            </a:r>
          </a:p>
          <a:p>
            <a:pPr algn="ctr"/>
            <a:r>
              <a:rPr lang="en-US" sz="1200" dirty="0" smtClean="0">
                <a:solidFill>
                  <a:srgbClr val="C00000"/>
                </a:solidFill>
              </a:rPr>
              <a:t>1/10 of objects</a:t>
            </a:r>
          </a:p>
          <a:p>
            <a:pPr algn="ctr"/>
            <a:r>
              <a:rPr lang="en-US" sz="1200" dirty="0" smtClean="0">
                <a:solidFill>
                  <a:srgbClr val="0070C0"/>
                </a:solidFill>
              </a:rPr>
              <a:t>5 to 10 classes</a:t>
            </a:r>
            <a:endParaRPr lang="en-US" dirty="0">
              <a:solidFill>
                <a:schemeClr val="tx1"/>
              </a:solidFill>
            </a:endParaRPr>
          </a:p>
        </p:txBody>
      </p:sp>
      <p:cxnSp>
        <p:nvCxnSpPr>
          <p:cNvPr id="6" name="Straight Arrow Connector 5"/>
          <p:cNvCxnSpPr/>
          <p:nvPr/>
        </p:nvCxnSpPr>
        <p:spPr>
          <a:xfrm flipH="1">
            <a:off x="2362200" y="61722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5943600"/>
            <a:ext cx="4099071" cy="369332"/>
          </a:xfrm>
          <a:prstGeom prst="rect">
            <a:avLst/>
          </a:prstGeom>
          <a:noFill/>
        </p:spPr>
        <p:txBody>
          <a:bodyPr wrap="none" rtlCol="0">
            <a:spAutoFit/>
          </a:bodyPr>
          <a:lstStyle/>
          <a:p>
            <a:r>
              <a:rPr lang="en-US" i="1" dirty="0" smtClean="0"/>
              <a:t>May</a:t>
            </a:r>
            <a:r>
              <a:rPr lang="en-US" dirty="0" smtClean="0"/>
              <a:t> be available before the contest ends.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err="1" smtClean="0"/>
              <a:t>Leaderboard</a:t>
            </a:r>
            <a:endParaRPr lang="en-US" dirty="0"/>
          </a:p>
        </p:txBody>
      </p:sp>
      <p:sp>
        <p:nvSpPr>
          <p:cNvPr id="3" name="Content Placeholder 2"/>
          <p:cNvSpPr>
            <a:spLocks noGrp="1"/>
          </p:cNvSpPr>
          <p:nvPr>
            <p:ph idx="1"/>
          </p:nvPr>
        </p:nvSpPr>
        <p:spPr>
          <a:xfrm>
            <a:off x="76200" y="1143000"/>
            <a:ext cx="9067800" cy="5715000"/>
          </a:xfrm>
        </p:spPr>
        <p:txBody>
          <a:bodyPr>
            <a:normAutofit/>
          </a:bodyPr>
          <a:lstStyle/>
          <a:p>
            <a:r>
              <a:rPr lang="en-US" sz="2400" dirty="0" smtClean="0"/>
              <a:t>While you can try to predict your accuracy by doing cross-validation on D1</a:t>
            </a:r>
            <a:r>
              <a:rPr lang="en-US" sz="2400" baseline="-25000" dirty="0" smtClean="0"/>
              <a:t>public</a:t>
            </a:r>
            <a:r>
              <a:rPr lang="en-US" sz="2400" dirty="0" smtClean="0"/>
              <a:t>, you can also gain </a:t>
            </a:r>
            <a:r>
              <a:rPr lang="en-US" sz="2400" dirty="0" smtClean="0"/>
              <a:t>some feedback </a:t>
            </a:r>
            <a:r>
              <a:rPr lang="en-US" sz="2400" dirty="0" smtClean="0"/>
              <a:t>by asking us to test your current distance measure with D1</a:t>
            </a:r>
            <a:r>
              <a:rPr lang="en-US" sz="2400" baseline="-25000" dirty="0" smtClean="0"/>
              <a:t>evaluation</a:t>
            </a:r>
            <a:r>
              <a:rPr lang="en-US" sz="2400" dirty="0" smtClean="0"/>
              <a:t> </a:t>
            </a:r>
          </a:p>
          <a:p>
            <a:r>
              <a:rPr lang="en-US" sz="2400" dirty="0" smtClean="0"/>
              <a:t>You can only do this </a:t>
            </a:r>
            <a:r>
              <a:rPr lang="en-US" sz="2400" i="1" dirty="0" smtClean="0"/>
              <a:t>once a week</a:t>
            </a:r>
            <a:r>
              <a:rPr lang="en-US" sz="2400" dirty="0" smtClean="0"/>
              <a:t>.</a:t>
            </a:r>
          </a:p>
          <a:p>
            <a:r>
              <a:rPr lang="en-US" sz="2400" dirty="0" smtClean="0"/>
              <a:t>Send your matlab distance function (named for your team leader/organization, </a:t>
            </a:r>
            <a:r>
              <a:rPr lang="en-US" sz="2400" dirty="0" err="1" smtClean="0"/>
              <a:t>i.e</a:t>
            </a:r>
            <a:r>
              <a:rPr lang="en-US" sz="2400" dirty="0" smtClean="0"/>
              <a:t> </a:t>
            </a:r>
            <a:r>
              <a:rPr lang="en-US" sz="2400" b="1" dirty="0" err="1" smtClean="0"/>
              <a:t>MIT_Smith</a:t>
            </a:r>
            <a:r>
              <a:rPr lang="en-US" sz="2400" dirty="0" err="1" smtClean="0"/>
              <a:t>.m</a:t>
            </a:r>
            <a:r>
              <a:rPr lang="en-US" sz="2400" dirty="0" smtClean="0"/>
              <a:t>)  to </a:t>
            </a:r>
            <a:r>
              <a:rPr lang="en-US" sz="2400" i="1" dirty="0" smtClean="0">
                <a:solidFill>
                  <a:srgbClr val="0070C0"/>
                </a:solidFill>
              </a:rPr>
              <a:t>UCR.insect.contest2012@cs.ucr.edu</a:t>
            </a:r>
            <a:r>
              <a:rPr lang="en-US" sz="2400" dirty="0" smtClean="0"/>
              <a:t> before any Friday at noon (PST). We will run your code to test </a:t>
            </a:r>
            <a:r>
              <a:rPr lang="en-US" sz="2400" i="1" dirty="0" smtClean="0"/>
              <a:t>accuracy</a:t>
            </a:r>
            <a:r>
              <a:rPr lang="en-US" sz="2400" dirty="0" smtClean="0"/>
              <a:t>(D1</a:t>
            </a:r>
            <a:r>
              <a:rPr lang="en-US" sz="2400" baseline="-25000" dirty="0" smtClean="0"/>
              <a:t>public</a:t>
            </a:r>
            <a:r>
              <a:rPr lang="en-US" sz="2400" dirty="0" smtClean="0"/>
              <a:t>| D1</a:t>
            </a:r>
            <a:r>
              <a:rPr lang="en-US" sz="2400" baseline="-25000" dirty="0" smtClean="0"/>
              <a:t>evaluation</a:t>
            </a:r>
            <a:r>
              <a:rPr lang="en-US" sz="2400" dirty="0" smtClean="0"/>
              <a:t>),  and post your accuracy on the </a:t>
            </a:r>
            <a:r>
              <a:rPr lang="en-US" sz="2400" dirty="0" err="1" smtClean="0"/>
              <a:t>leaderboard</a:t>
            </a:r>
            <a:r>
              <a:rPr lang="en-US" sz="2400" dirty="0" smtClean="0"/>
              <a:t> (in most cases within a few days).</a:t>
            </a:r>
          </a:p>
          <a:p>
            <a:r>
              <a:rPr lang="en-US" sz="2400" dirty="0" smtClean="0"/>
              <a:t>We will only tell you your accuracy, not which examples you got wrong etc.</a:t>
            </a:r>
          </a:p>
          <a:p>
            <a:r>
              <a:rPr lang="en-US" sz="2400" dirty="0" smtClean="0"/>
              <a:t>We strongly recommend that every team does this at least once before the final scoring. That way, we can all be pretty sure your final code will run for the final evaluation.</a:t>
            </a:r>
          </a:p>
          <a:p>
            <a:pPr>
              <a:buNone/>
            </a:pPr>
            <a:endParaRPr lang="en-US" sz="2000" dirty="0" smtClean="0"/>
          </a:p>
          <a:p>
            <a:pPr>
              <a:buNone/>
            </a:pPr>
            <a:endParaRPr lang="en-US"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FAQ I</a:t>
            </a:r>
            <a:endParaRPr lang="en-US" dirty="0"/>
          </a:p>
        </p:txBody>
      </p:sp>
      <p:sp>
        <p:nvSpPr>
          <p:cNvPr id="3" name="Content Placeholder 2"/>
          <p:cNvSpPr>
            <a:spLocks noGrp="1"/>
          </p:cNvSpPr>
          <p:nvPr>
            <p:ph idx="1"/>
          </p:nvPr>
        </p:nvSpPr>
        <p:spPr>
          <a:xfrm>
            <a:off x="152400" y="914400"/>
            <a:ext cx="8839200" cy="5715000"/>
          </a:xfrm>
        </p:spPr>
        <p:txBody>
          <a:bodyPr>
            <a:normAutofit/>
          </a:bodyPr>
          <a:lstStyle/>
          <a:p>
            <a:r>
              <a:rPr lang="en-US" sz="1400" dirty="0" smtClean="0"/>
              <a:t>Q) The prize money is not a lot...</a:t>
            </a:r>
          </a:p>
          <a:p>
            <a:r>
              <a:rPr lang="en-US" sz="1400" dirty="0" smtClean="0"/>
              <a:t>A) True, we are hoping that the socially noble nature of the research, and the fun of the challenge will be enough incentive. Note that while the building of the sensors and the data collection was funded by the Bill and Melinda Gates Foundation and the Vodafone America, their funds </a:t>
            </a:r>
            <a:r>
              <a:rPr lang="en-US" sz="1400" i="1" dirty="0" smtClean="0"/>
              <a:t>cannot</a:t>
            </a:r>
            <a:r>
              <a:rPr lang="en-US" sz="1400" dirty="0" smtClean="0"/>
              <a:t> be used to pay the prize. Thus the prizes for the Phase I are coming out of Dr. Keogh’s pocket.</a:t>
            </a:r>
          </a:p>
          <a:p>
            <a:endParaRPr lang="en-US" sz="1400" dirty="0" smtClean="0"/>
          </a:p>
          <a:p>
            <a:r>
              <a:rPr lang="en-US" sz="1400" dirty="0" smtClean="0"/>
              <a:t>Q) Tell me more about the data...</a:t>
            </a:r>
          </a:p>
          <a:p>
            <a:r>
              <a:rPr lang="en-US" sz="1400" dirty="0" smtClean="0"/>
              <a:t>A) The data instances are one second long sound files. However the insect signal is typically only a few hundredths  of a second long, and </a:t>
            </a:r>
            <a:r>
              <a:rPr lang="en-US" sz="1400" i="1" dirty="0" smtClean="0"/>
              <a:t>approximately</a:t>
            </a:r>
            <a:r>
              <a:rPr lang="en-US" sz="1400" dirty="0" smtClean="0"/>
              <a:t> centered in about the middle of the file. The data before and after the insect sound is just noise from the sensor. In most cases if you listen to the files you can hear the distinctive buzz of the insects at about the halfway point.  Note that the “sound” is measured with an </a:t>
            </a:r>
            <a:r>
              <a:rPr lang="en-US" sz="1400" i="1" dirty="0" smtClean="0"/>
              <a:t>optical</a:t>
            </a:r>
            <a:r>
              <a:rPr lang="en-US" sz="1400" dirty="0" smtClean="0"/>
              <a:t> sensor, rather than an </a:t>
            </a:r>
            <a:r>
              <a:rPr lang="en-US" sz="1400" i="1" dirty="0" smtClean="0"/>
              <a:t>acoustic</a:t>
            </a:r>
            <a:r>
              <a:rPr lang="en-US" sz="1400" dirty="0" smtClean="0"/>
              <a:t> one. This is done for various pragmatic reasons, however we don't believe it makes any difference to the task at hand.    The sampling rate is 16000 Hz</a:t>
            </a:r>
          </a:p>
          <a:p>
            <a:endParaRPr lang="en-US" sz="1400" dirty="0" smtClean="0"/>
          </a:p>
          <a:p>
            <a:r>
              <a:rPr lang="en-US" sz="1400" dirty="0" smtClean="0"/>
              <a:t>Q) Are the time stamps relevant?</a:t>
            </a:r>
          </a:p>
          <a:p>
            <a:r>
              <a:rPr lang="en-US" sz="1400" dirty="0" smtClean="0"/>
              <a:t>A) It is true that some insects are more active at certain times of the day. Thus, if you know the time (and the date and longitude) this could change the prior probabilities. However we want to focus just on the signal-processing here, so we have changed time/date information to remove any such clues.</a:t>
            </a:r>
          </a:p>
          <a:p>
            <a:pPr>
              <a:buNone/>
            </a:pPr>
            <a:r>
              <a:rPr lang="en-US" sz="1400" dirty="0" smtClean="0"/>
              <a:t> </a:t>
            </a:r>
          </a:p>
          <a:p>
            <a:r>
              <a:rPr lang="en-US" sz="1400" dirty="0" smtClean="0"/>
              <a:t>Q) Could the data be mislabeled?</a:t>
            </a:r>
          </a:p>
          <a:p>
            <a:r>
              <a:rPr lang="en-US" sz="1400" dirty="0" smtClean="0"/>
              <a:t>A) We are almost certain that no data is mislabeled in the sense that we might have mistakenly listed an instance as class A, when it is actually  class B. However, it is possible that an instance has two or more insects flying past the sensors at once, and thus the sound is a mixture of two insects (of the same type). It is also possible that there is no insect sound in the file, just a noise “blip”. However, we expect such instances to be vanishingly rare.</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FAQ II</a:t>
            </a:r>
            <a:endParaRPr lang="en-US" dirty="0"/>
          </a:p>
        </p:txBody>
      </p:sp>
      <p:sp>
        <p:nvSpPr>
          <p:cNvPr id="3" name="Content Placeholder 2"/>
          <p:cNvSpPr>
            <a:spLocks noGrp="1"/>
          </p:cNvSpPr>
          <p:nvPr>
            <p:ph idx="1"/>
          </p:nvPr>
        </p:nvSpPr>
        <p:spPr>
          <a:xfrm>
            <a:off x="76200" y="914400"/>
            <a:ext cx="9067800" cy="5715000"/>
          </a:xfrm>
        </p:spPr>
        <p:txBody>
          <a:bodyPr>
            <a:noAutofit/>
          </a:bodyPr>
          <a:lstStyle/>
          <a:p>
            <a:pPr>
              <a:spcAft>
                <a:spcPts val="200"/>
              </a:spcAft>
            </a:pPr>
            <a:r>
              <a:rPr lang="en-US" sz="1400" dirty="0" smtClean="0"/>
              <a:t>Q) If I enter the contest, can I use my idea(s) for my own papers/patents/commercial products?</a:t>
            </a:r>
          </a:p>
          <a:p>
            <a:pPr>
              <a:spcAft>
                <a:spcPts val="200"/>
              </a:spcAft>
            </a:pPr>
            <a:r>
              <a:rPr lang="en-US" sz="1400" dirty="0" smtClean="0"/>
              <a:t>A) Yes, your ideas belong to you. As discussed elsewhere, in order to enter the contest, you must share your code. And we will share the code/methodology of the winner (and possibly other entries) with the entire world</a:t>
            </a:r>
            <a:r>
              <a:rPr lang="en-US" sz="1400" b="1" dirty="0" smtClean="0"/>
              <a:t>, after the contest is over.</a:t>
            </a:r>
            <a:r>
              <a:rPr lang="en-US" sz="1400" dirty="0" smtClean="0"/>
              <a:t> However, any additional avenues/commercial venues you wish to peruse is your business. If for some reason you do not want your code/methodology be possibly shared with the world, please don’t enter the contest.</a:t>
            </a:r>
          </a:p>
          <a:p>
            <a:pPr>
              <a:spcAft>
                <a:spcPts val="200"/>
              </a:spcAft>
            </a:pPr>
            <a:endParaRPr lang="en-US" sz="1400" dirty="0" smtClean="0"/>
          </a:p>
          <a:p>
            <a:pPr>
              <a:spcAft>
                <a:spcPts val="200"/>
              </a:spcAft>
            </a:pPr>
            <a:r>
              <a:rPr lang="en-US" sz="1400" dirty="0" smtClean="0"/>
              <a:t>Q) Anything else I should know about the data?</a:t>
            </a:r>
          </a:p>
          <a:p>
            <a:pPr>
              <a:spcAft>
                <a:spcPts val="200"/>
              </a:spcAft>
            </a:pPr>
            <a:r>
              <a:rPr lang="en-US" sz="1400" dirty="0" smtClean="0"/>
              <a:t>A) Some insects are sexually dimorphic (the males/females are different sizes/shapes). It is possible that one or more classes could have sexually dimorphic insects, however, we are not sure if this makes a difference that is important/exploitable. It  also is possible that one class is male </a:t>
            </a:r>
            <a:r>
              <a:rPr lang="en-US" sz="1400" i="1" dirty="0" smtClean="0"/>
              <a:t>X</a:t>
            </a:r>
            <a:r>
              <a:rPr lang="en-US" sz="1400" dirty="0" smtClean="0"/>
              <a:t> and another class is female </a:t>
            </a:r>
            <a:r>
              <a:rPr lang="en-US" sz="1400" i="1" dirty="0" smtClean="0"/>
              <a:t>X</a:t>
            </a:r>
            <a:r>
              <a:rPr lang="en-US" sz="1400" dirty="0" smtClean="0"/>
              <a:t>, or that one class is juvenile </a:t>
            </a:r>
            <a:r>
              <a:rPr lang="en-US" sz="1400" i="1" dirty="0" smtClean="0"/>
              <a:t>Y</a:t>
            </a:r>
            <a:r>
              <a:rPr lang="en-US" sz="1400" dirty="0" smtClean="0"/>
              <a:t> and another class is adult </a:t>
            </a:r>
            <a:r>
              <a:rPr lang="en-US" sz="1400" i="1" dirty="0" smtClean="0"/>
              <a:t>Y</a:t>
            </a:r>
            <a:r>
              <a:rPr lang="en-US" sz="1400" dirty="0" smtClean="0"/>
              <a:t> etc.  In every case we do believe that it is possible to differentiate the classes.</a:t>
            </a:r>
          </a:p>
          <a:p>
            <a:pPr>
              <a:spcAft>
                <a:spcPts val="200"/>
              </a:spcAft>
            </a:pPr>
            <a:endParaRPr lang="en-US" sz="1400" dirty="0" smtClean="0"/>
          </a:p>
          <a:p>
            <a:pPr>
              <a:spcAft>
                <a:spcPts val="200"/>
              </a:spcAft>
            </a:pPr>
            <a:r>
              <a:rPr lang="en-US" sz="1400" dirty="0" smtClean="0"/>
              <a:t>Q) Are the two phases independent?  </a:t>
            </a:r>
          </a:p>
          <a:p>
            <a:pPr>
              <a:spcAft>
                <a:spcPts val="200"/>
              </a:spcAft>
            </a:pPr>
            <a:r>
              <a:rPr lang="en-US" sz="1400" dirty="0" smtClean="0"/>
              <a:t>A) Yes, you can enter either or both, you can use the same or different ideas in both. The only reason why we are having two phases is because, we will be still in the process of collecting data as the first phase is underway, and we want to gain experience in hosting a smaller contest before a larger version at a conference.</a:t>
            </a:r>
          </a:p>
          <a:p>
            <a:pPr>
              <a:spcAft>
                <a:spcPts val="200"/>
              </a:spcAft>
              <a:buNone/>
            </a:pPr>
            <a:endParaRPr lang="en-US" sz="1400" dirty="0" smtClean="0"/>
          </a:p>
          <a:p>
            <a:pPr>
              <a:spcAft>
                <a:spcPts val="200"/>
              </a:spcAft>
            </a:pPr>
            <a:r>
              <a:rPr lang="en-US" sz="1400" dirty="0" smtClean="0"/>
              <a:t>Q) What are the tax implications of the prize?  </a:t>
            </a:r>
          </a:p>
          <a:p>
            <a:pPr>
              <a:spcAft>
                <a:spcPts val="200"/>
              </a:spcAft>
            </a:pPr>
            <a:r>
              <a:rPr lang="en-US" sz="1400" dirty="0" smtClean="0"/>
              <a:t>A) Sorry, we cannot give tax advice. Our university will report this income to US government. Talk to a tax professional.</a:t>
            </a:r>
          </a:p>
          <a:p>
            <a:pPr>
              <a:spcAft>
                <a:spcPts val="200"/>
              </a:spcAft>
            </a:pPr>
            <a:endParaRPr lang="en-US" sz="1400" dirty="0" smtClean="0"/>
          </a:p>
          <a:p>
            <a:pPr>
              <a:spcAft>
                <a:spcPts val="200"/>
              </a:spcAft>
            </a:pPr>
            <a:r>
              <a:rPr lang="en-US" sz="1400" dirty="0" smtClean="0"/>
              <a:t>Q) Can you answer </a:t>
            </a:r>
            <a:r>
              <a:rPr lang="en-US" sz="1400" i="1" dirty="0" smtClean="0"/>
              <a:t>my </a:t>
            </a:r>
            <a:r>
              <a:rPr lang="en-US" sz="1400" dirty="0" smtClean="0"/>
              <a:t>question?  </a:t>
            </a:r>
          </a:p>
          <a:p>
            <a:pPr>
              <a:spcAft>
                <a:spcPts val="200"/>
              </a:spcAft>
            </a:pPr>
            <a:r>
              <a:rPr lang="en-US" sz="1400" dirty="0" smtClean="0"/>
              <a:t>A) Maybe, but if we do, the (edited for clarity/length) question and answer will be posted online for all to read.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FAQ III</a:t>
            </a:r>
            <a:endParaRPr lang="en-US" dirty="0"/>
          </a:p>
        </p:txBody>
      </p:sp>
      <p:sp>
        <p:nvSpPr>
          <p:cNvPr id="3" name="Content Placeholder 2"/>
          <p:cNvSpPr>
            <a:spLocks noGrp="1"/>
          </p:cNvSpPr>
          <p:nvPr>
            <p:ph idx="1"/>
          </p:nvPr>
        </p:nvSpPr>
        <p:spPr>
          <a:xfrm>
            <a:off x="152400" y="914400"/>
            <a:ext cx="8991600" cy="6172200"/>
          </a:xfrm>
        </p:spPr>
        <p:txBody>
          <a:bodyPr>
            <a:noAutofit/>
          </a:bodyPr>
          <a:lstStyle/>
          <a:p>
            <a:pPr>
              <a:spcAft>
                <a:spcPts val="200"/>
              </a:spcAft>
            </a:pPr>
            <a:r>
              <a:rPr lang="en-US" sz="1400" dirty="0" smtClean="0"/>
              <a:t>Q) Can you recommend any papers I should read?</a:t>
            </a:r>
          </a:p>
          <a:p>
            <a:pPr>
              <a:spcAft>
                <a:spcPts val="200"/>
              </a:spcAft>
            </a:pPr>
            <a:r>
              <a:rPr lang="en-US" sz="1400" dirty="0" smtClean="0"/>
              <a:t>A) This paper gives some more background to the </a:t>
            </a:r>
            <a:r>
              <a:rPr lang="en-US" sz="1400" i="1" dirty="0" smtClean="0"/>
              <a:t>motivation</a:t>
            </a:r>
            <a:r>
              <a:rPr lang="en-US" sz="1400" dirty="0" smtClean="0"/>
              <a:t> etc: </a:t>
            </a:r>
            <a:r>
              <a:rPr lang="en-US" sz="1400" i="1" dirty="0" smtClean="0"/>
              <a:t> </a:t>
            </a:r>
            <a:r>
              <a:rPr lang="en-US" sz="1400" i="1" dirty="0" smtClean="0">
                <a:latin typeface="Courier New" pitchFamily="49" charset="0"/>
                <a:cs typeface="Courier New" pitchFamily="49" charset="0"/>
              </a:rPr>
              <a:t>G. Batista, E. Keogh, A, Mafra-Neto, E. </a:t>
            </a:r>
            <a:r>
              <a:rPr lang="en-US" sz="1400" i="1" dirty="0" err="1" smtClean="0">
                <a:latin typeface="Courier New" pitchFamily="49" charset="0"/>
                <a:cs typeface="Courier New" pitchFamily="49" charset="0"/>
              </a:rPr>
              <a:t>Rowton</a:t>
            </a:r>
            <a:r>
              <a:rPr lang="en-US" sz="1400" i="1" dirty="0" smtClean="0">
                <a:latin typeface="Courier New" pitchFamily="49" charset="0"/>
                <a:cs typeface="Courier New" pitchFamily="49" charset="0"/>
              </a:rPr>
              <a:t>. Sensors and Software to allow Computational Entomology, an Emerging Application of Data Mining. SIGKDD 2011 Demo Paper</a:t>
            </a:r>
            <a:r>
              <a:rPr lang="en-US" sz="1400" dirty="0" smtClean="0"/>
              <a:t>.  </a:t>
            </a:r>
            <a:r>
              <a:rPr lang="en-US" sz="1400" dirty="0" err="1" smtClean="0"/>
              <a:t>Itai</a:t>
            </a:r>
            <a:r>
              <a:rPr lang="en-US" sz="1400" dirty="0" smtClean="0"/>
              <a:t> Cohen’s  amazing videos may be work watching ( </a:t>
            </a:r>
            <a:r>
              <a:rPr lang="en-US" sz="1400" dirty="0" smtClean="0"/>
              <a:t>http</a:t>
            </a:r>
            <a:r>
              <a:rPr lang="en-US" sz="1400" dirty="0" smtClean="0"/>
              <a:t>://vimeo.com/22997241</a:t>
            </a:r>
            <a:r>
              <a:rPr lang="en-US" sz="1400" dirty="0" smtClean="0"/>
              <a:t># ). </a:t>
            </a:r>
            <a:r>
              <a:rPr lang="en-US" sz="1400" dirty="0" smtClean="0"/>
              <a:t>However</a:t>
            </a:r>
            <a:r>
              <a:rPr lang="en-US" sz="1400" dirty="0" smtClean="0"/>
              <a:t>, you are mostly on your own. </a:t>
            </a:r>
          </a:p>
          <a:p>
            <a:pPr>
              <a:spcAft>
                <a:spcPts val="200"/>
              </a:spcAft>
            </a:pPr>
            <a:endParaRPr lang="en-US" sz="1400" dirty="0" smtClean="0"/>
          </a:p>
          <a:p>
            <a:pPr>
              <a:spcAft>
                <a:spcPts val="200"/>
              </a:spcAft>
            </a:pPr>
            <a:r>
              <a:rPr lang="en-US" sz="1400" dirty="0" smtClean="0"/>
              <a:t>How fast does my code have to be?</a:t>
            </a:r>
          </a:p>
          <a:p>
            <a:pPr>
              <a:spcAft>
                <a:spcPts val="200"/>
              </a:spcAft>
            </a:pPr>
            <a:r>
              <a:rPr lang="en-US" sz="1400" dirty="0" smtClean="0"/>
              <a:t>We don’t really care about speed. However, if </a:t>
            </a:r>
            <a:r>
              <a:rPr lang="en-US" sz="1400" dirty="0" smtClean="0"/>
              <a:t>your </a:t>
            </a:r>
            <a:r>
              <a:rPr lang="en-US" sz="1400" dirty="0" smtClean="0"/>
              <a:t>code is so slow that it takes days or weeks to evaluate it, we would have a problem. The two exemplars you will be comparing are 1 second long each, and almost all matlab sound processing algorithms are </a:t>
            </a:r>
            <a:r>
              <a:rPr lang="en-US" sz="1400" i="1" dirty="0" smtClean="0"/>
              <a:t>much</a:t>
            </a:r>
            <a:r>
              <a:rPr lang="en-US" sz="1400" dirty="0" smtClean="0"/>
              <a:t> faster than real time.  Thus, we are setting a comfortable 10-second maximum per comparison limit (amortized over the entire evaluation).</a:t>
            </a:r>
          </a:p>
          <a:p>
            <a:pPr>
              <a:spcAft>
                <a:spcPts val="200"/>
              </a:spcAft>
            </a:pPr>
            <a:endParaRPr lang="en-US" sz="1400" dirty="0" smtClean="0"/>
          </a:p>
          <a:p>
            <a:pPr>
              <a:spcAft>
                <a:spcPts val="200"/>
              </a:spcAft>
            </a:pPr>
            <a:r>
              <a:rPr lang="en-US" sz="1400" dirty="0" smtClean="0"/>
              <a:t>Can I be on two teams?</a:t>
            </a:r>
          </a:p>
          <a:p>
            <a:pPr>
              <a:spcAft>
                <a:spcPts val="200"/>
              </a:spcAft>
            </a:pPr>
            <a:r>
              <a:rPr lang="en-US" sz="1400" dirty="0" smtClean="0"/>
              <a:t>No, a person may only be on a single team. However a university/company may have multiple teams.  If you are a professor and two subsets of your students want to compete, you must be on </a:t>
            </a:r>
            <a:r>
              <a:rPr lang="en-US" sz="1400" b="1" dirty="0" smtClean="0"/>
              <a:t>only one </a:t>
            </a:r>
            <a:r>
              <a:rPr lang="en-US" sz="1400" dirty="0" smtClean="0"/>
              <a:t>of those teams (or neither). The team list needs to be in the comments of the m-file submitted. </a:t>
            </a:r>
          </a:p>
          <a:p>
            <a:pPr>
              <a:spcAft>
                <a:spcPts val="200"/>
              </a:spcAft>
            </a:pPr>
            <a:endParaRPr lang="en-US" sz="1400" dirty="0" smtClean="0"/>
          </a:p>
          <a:p>
            <a:pPr>
              <a:spcAft>
                <a:spcPts val="200"/>
              </a:spcAft>
            </a:pPr>
            <a:r>
              <a:rPr lang="en-US" sz="1400" dirty="0" smtClean="0"/>
              <a:t>How many people can be on a team?</a:t>
            </a:r>
          </a:p>
          <a:p>
            <a:pPr>
              <a:spcAft>
                <a:spcPts val="200"/>
              </a:spcAft>
            </a:pPr>
            <a:r>
              <a:rPr lang="en-US" sz="1400" dirty="0" smtClean="0"/>
              <a:t>We don’t care, just be sure to list them </a:t>
            </a:r>
            <a:r>
              <a:rPr lang="en-US" sz="1400" i="1" dirty="0" smtClean="0"/>
              <a:t>all</a:t>
            </a:r>
            <a:r>
              <a:rPr lang="en-US" sz="1400" dirty="0" smtClean="0"/>
              <a:t> in the comments of your code.</a:t>
            </a:r>
          </a:p>
          <a:p>
            <a:pPr>
              <a:spcAft>
                <a:spcPts val="200"/>
              </a:spcAft>
            </a:pPr>
            <a:endParaRPr lang="en-US" sz="1400" dirty="0" smtClean="0"/>
          </a:p>
          <a:p>
            <a:pPr>
              <a:spcAft>
                <a:spcPts val="200"/>
              </a:spcAft>
            </a:pPr>
            <a:r>
              <a:rPr lang="en-US" sz="1400" dirty="0" smtClean="0"/>
              <a:t>Do I have to be in at university to compete?</a:t>
            </a:r>
          </a:p>
          <a:p>
            <a:pPr>
              <a:spcAft>
                <a:spcPts val="200"/>
              </a:spcAft>
            </a:pPr>
            <a:r>
              <a:rPr lang="en-US" sz="1400" dirty="0" smtClean="0"/>
              <a:t>No, the contest is open to all. Companies, private individuals, high schools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FAQ IIII</a:t>
            </a:r>
            <a:endParaRPr lang="en-US" dirty="0"/>
          </a:p>
        </p:txBody>
      </p:sp>
      <p:sp>
        <p:nvSpPr>
          <p:cNvPr id="3" name="Content Placeholder 2"/>
          <p:cNvSpPr>
            <a:spLocks noGrp="1"/>
          </p:cNvSpPr>
          <p:nvPr>
            <p:ph idx="1"/>
          </p:nvPr>
        </p:nvSpPr>
        <p:spPr>
          <a:xfrm>
            <a:off x="152400" y="914400"/>
            <a:ext cx="8991600" cy="6172200"/>
          </a:xfrm>
        </p:spPr>
        <p:txBody>
          <a:bodyPr>
            <a:noAutofit/>
          </a:bodyPr>
          <a:lstStyle/>
          <a:p>
            <a:pPr>
              <a:spcAft>
                <a:spcPts val="200"/>
              </a:spcAft>
            </a:pPr>
            <a:r>
              <a:rPr lang="en-US" sz="1400" dirty="0" smtClean="0"/>
              <a:t>Q) What are the species in the sound files?</a:t>
            </a:r>
          </a:p>
          <a:p>
            <a:pPr>
              <a:spcAft>
                <a:spcPts val="200"/>
              </a:spcAft>
            </a:pPr>
            <a:r>
              <a:rPr lang="en-US" sz="1400" dirty="0" smtClean="0"/>
              <a:t>A) We will tell you after contest is over.  We don’t think it makes any difference to your work.</a:t>
            </a:r>
          </a:p>
          <a:p>
            <a:pPr>
              <a:spcAft>
                <a:spcPts val="200"/>
              </a:spcAft>
            </a:pPr>
            <a:endParaRPr lang="en-US" sz="1400" dirty="0" smtClean="0"/>
          </a:p>
          <a:p>
            <a:pPr>
              <a:spcAft>
                <a:spcPts val="200"/>
              </a:spcAft>
            </a:pPr>
            <a:r>
              <a:rPr lang="en-US" sz="1400" dirty="0" smtClean="0"/>
              <a:t>Q) Why not use </a:t>
            </a:r>
            <a:r>
              <a:rPr lang="en-US" sz="1400" dirty="0" err="1" smtClean="0"/>
              <a:t>Kaggle</a:t>
            </a:r>
            <a:r>
              <a:rPr lang="en-US" sz="1400" dirty="0" smtClean="0"/>
              <a:t>?</a:t>
            </a:r>
          </a:p>
          <a:p>
            <a:pPr>
              <a:spcAft>
                <a:spcPts val="200"/>
              </a:spcAft>
            </a:pPr>
            <a:r>
              <a:rPr lang="en-US" sz="1400" dirty="0" smtClean="0"/>
              <a:t>A) We will probably use </a:t>
            </a:r>
            <a:r>
              <a:rPr lang="en-US" sz="1400" dirty="0" err="1" smtClean="0"/>
              <a:t>Kaggle</a:t>
            </a:r>
            <a:r>
              <a:rPr lang="en-US" sz="1400" dirty="0" smtClean="0"/>
              <a:t> for the Phase II of the contest. We wanted to have hands-on experience first.</a:t>
            </a:r>
          </a:p>
          <a:p>
            <a:pPr>
              <a:spcAft>
                <a:spcPts val="200"/>
              </a:spcAft>
            </a:pPr>
            <a:endParaRPr lang="en-US" sz="1400" dirty="0" smtClean="0"/>
          </a:p>
          <a:p>
            <a:pPr>
              <a:spcAft>
                <a:spcPts val="200"/>
              </a:spcAft>
            </a:pPr>
            <a:r>
              <a:rPr lang="en-US" sz="1400" dirty="0" smtClean="0"/>
              <a:t>Q) Is </a:t>
            </a:r>
            <a:r>
              <a:rPr lang="en-US" sz="1400" dirty="0" smtClean="0"/>
              <a:t>anyone barred from the contest?</a:t>
            </a:r>
          </a:p>
          <a:p>
            <a:pPr>
              <a:spcAft>
                <a:spcPts val="200"/>
              </a:spcAft>
            </a:pPr>
            <a:r>
              <a:rPr lang="en-US" sz="1400" dirty="0" smtClean="0"/>
              <a:t>A) To </a:t>
            </a:r>
            <a:r>
              <a:rPr lang="en-US" sz="1400" dirty="0" smtClean="0"/>
              <a:t>prevent any apparent or actual COI, </a:t>
            </a:r>
            <a:r>
              <a:rPr lang="en-US" sz="1400" dirty="0" smtClean="0"/>
              <a:t>students </a:t>
            </a:r>
            <a:r>
              <a:rPr lang="en-US" sz="1400" dirty="0" smtClean="0"/>
              <a:t>at UCR, past or current students of Dr. Keogh or Dr. Batista should not enter the main contest (they could enter the Judges Prize part of the contest, by submitting an idea).</a:t>
            </a:r>
          </a:p>
          <a:p>
            <a:pPr>
              <a:spcAft>
                <a:spcPts val="200"/>
              </a:spcAft>
            </a:pPr>
            <a:endParaRPr lang="en-US" sz="1400" dirty="0" smtClean="0"/>
          </a:p>
          <a:p>
            <a:pPr>
              <a:spcAft>
                <a:spcPts val="200"/>
              </a:spcAft>
            </a:pPr>
            <a:r>
              <a:rPr lang="en-US" sz="1400" dirty="0" smtClean="0"/>
              <a:t>Q) Does </a:t>
            </a:r>
            <a:r>
              <a:rPr lang="en-US" sz="1400" dirty="0" smtClean="0"/>
              <a:t>the entire one second sound file contain insect sounds?</a:t>
            </a:r>
          </a:p>
          <a:p>
            <a:pPr>
              <a:spcAft>
                <a:spcPts val="200"/>
              </a:spcAft>
            </a:pPr>
            <a:r>
              <a:rPr lang="en-US" sz="1400" dirty="0" smtClean="0"/>
              <a:t>A) No, as mentioned above, </a:t>
            </a:r>
            <a:r>
              <a:rPr lang="en-US" sz="1400" dirty="0" smtClean="0"/>
              <a:t>in every case, the insect sound is much shorter, about 1/10 to 1/000 of a second, and </a:t>
            </a:r>
            <a:r>
              <a:rPr lang="en-US" sz="1400" i="1" dirty="0" smtClean="0"/>
              <a:t>approximately</a:t>
            </a:r>
            <a:r>
              <a:rPr lang="en-US" sz="1400" dirty="0" smtClean="0"/>
              <a:t> centered in the middle of the second.  </a:t>
            </a:r>
          </a:p>
        </p:txBody>
      </p:sp>
      <p:grpSp>
        <p:nvGrpSpPr>
          <p:cNvPr id="28" name="Group 27"/>
          <p:cNvGrpSpPr/>
          <p:nvPr/>
        </p:nvGrpSpPr>
        <p:grpSpPr>
          <a:xfrm>
            <a:off x="1295400" y="5544318"/>
            <a:ext cx="1600200" cy="118570"/>
            <a:chOff x="1295400" y="5544318"/>
            <a:chExt cx="876603" cy="118570"/>
          </a:xfrm>
        </p:grpSpPr>
        <p:sp>
          <p:nvSpPr>
            <p:cNvPr id="5" name="Line 9"/>
            <p:cNvSpPr>
              <a:spLocks noChangeShapeType="1"/>
            </p:cNvSpPr>
            <p:nvPr/>
          </p:nvSpPr>
          <p:spPr bwMode="auto">
            <a:xfrm>
              <a:off x="1303537" y="5565784"/>
              <a:ext cx="837747"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6" name="Line 14"/>
            <p:cNvSpPr>
              <a:spLocks noChangeShapeType="1"/>
            </p:cNvSpPr>
            <p:nvPr/>
          </p:nvSpPr>
          <p:spPr bwMode="auto">
            <a:xfrm flipV="1">
              <a:off x="1303537" y="5544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 name="Rectangle 16"/>
            <p:cNvSpPr>
              <a:spLocks noChangeArrowheads="1"/>
            </p:cNvSpPr>
            <p:nvPr/>
          </p:nvSpPr>
          <p:spPr bwMode="auto">
            <a:xfrm>
              <a:off x="1295400" y="5570555"/>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Line 17"/>
            <p:cNvSpPr>
              <a:spLocks noChangeShapeType="1"/>
            </p:cNvSpPr>
            <p:nvPr/>
          </p:nvSpPr>
          <p:spPr bwMode="auto">
            <a:xfrm flipV="1">
              <a:off x="1722603" y="5544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9" name="Rectangle 19"/>
            <p:cNvSpPr>
              <a:spLocks noChangeArrowheads="1"/>
            </p:cNvSpPr>
            <p:nvPr/>
          </p:nvSpPr>
          <p:spPr bwMode="auto">
            <a:xfrm>
              <a:off x="1700225" y="5570555"/>
              <a:ext cx="9618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 name="Line 20"/>
            <p:cNvSpPr>
              <a:spLocks noChangeShapeType="1"/>
            </p:cNvSpPr>
            <p:nvPr/>
          </p:nvSpPr>
          <p:spPr bwMode="auto">
            <a:xfrm flipV="1">
              <a:off x="2141667" y="5544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 name="Rectangle 22"/>
            <p:cNvSpPr>
              <a:spLocks noChangeArrowheads="1"/>
            </p:cNvSpPr>
            <p:nvPr/>
          </p:nvSpPr>
          <p:spPr bwMode="auto">
            <a:xfrm>
              <a:off x="2133531" y="5570555"/>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2" name="Line 46"/>
            <p:cNvSpPr>
              <a:spLocks noChangeShapeType="1"/>
            </p:cNvSpPr>
            <p:nvPr/>
          </p:nvSpPr>
          <p:spPr bwMode="auto">
            <a:xfrm>
              <a:off x="1303537" y="5565784"/>
              <a:ext cx="34583" cy="119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grpSp>
        <p:nvGrpSpPr>
          <p:cNvPr id="31" name="Group 30"/>
          <p:cNvGrpSpPr/>
          <p:nvPr/>
        </p:nvGrpSpPr>
        <p:grpSpPr>
          <a:xfrm>
            <a:off x="1319989" y="5294793"/>
            <a:ext cx="742174" cy="86829"/>
            <a:chOff x="1315226" y="5323371"/>
            <a:chExt cx="184198" cy="45439"/>
          </a:xfrm>
        </p:grpSpPr>
        <p:sp>
          <p:nvSpPr>
            <p:cNvPr id="14" name="Freeform 106"/>
            <p:cNvSpPr>
              <a:spLocks/>
            </p:cNvSpPr>
            <p:nvPr/>
          </p:nvSpPr>
          <p:spPr bwMode="auto">
            <a:xfrm>
              <a:off x="1315226" y="5339729"/>
              <a:ext cx="60928" cy="24538"/>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 name="Freeform 107"/>
            <p:cNvSpPr>
              <a:spLocks/>
            </p:cNvSpPr>
            <p:nvPr/>
          </p:nvSpPr>
          <p:spPr bwMode="auto">
            <a:xfrm>
              <a:off x="1376154" y="5337911"/>
              <a:ext cx="60928" cy="26355"/>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6" name="Freeform 108"/>
            <p:cNvSpPr>
              <a:spLocks/>
            </p:cNvSpPr>
            <p:nvPr/>
          </p:nvSpPr>
          <p:spPr bwMode="auto">
            <a:xfrm>
              <a:off x="1437080" y="5323371"/>
              <a:ext cx="62344" cy="45439"/>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nvGrpSpPr>
          <p:cNvPr id="30" name="Group 29"/>
          <p:cNvGrpSpPr/>
          <p:nvPr/>
        </p:nvGrpSpPr>
        <p:grpSpPr>
          <a:xfrm>
            <a:off x="2057400" y="5181600"/>
            <a:ext cx="165300" cy="360788"/>
            <a:chOff x="1499424" y="5181600"/>
            <a:chExt cx="393900" cy="360788"/>
          </a:xfrm>
        </p:grpSpPr>
        <p:sp>
          <p:nvSpPr>
            <p:cNvPr id="17" name="Freeform 109"/>
            <p:cNvSpPr>
              <a:spLocks/>
            </p:cNvSpPr>
            <p:nvPr/>
          </p:nvSpPr>
          <p:spPr bwMode="auto">
            <a:xfrm>
              <a:off x="1499424" y="5251576"/>
              <a:ext cx="63761" cy="188119"/>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8" name="Freeform 110"/>
            <p:cNvSpPr>
              <a:spLocks/>
            </p:cNvSpPr>
            <p:nvPr/>
          </p:nvSpPr>
          <p:spPr bwMode="auto">
            <a:xfrm>
              <a:off x="1563185" y="5181600"/>
              <a:ext cx="65178" cy="360788"/>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9" name="Freeform 111"/>
            <p:cNvSpPr>
              <a:spLocks/>
            </p:cNvSpPr>
            <p:nvPr/>
          </p:nvSpPr>
          <p:spPr bwMode="auto">
            <a:xfrm>
              <a:off x="1628363" y="5192505"/>
              <a:ext cx="70845" cy="348974"/>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0" name="Freeform 112"/>
            <p:cNvSpPr>
              <a:spLocks/>
            </p:cNvSpPr>
            <p:nvPr/>
          </p:nvSpPr>
          <p:spPr bwMode="auto">
            <a:xfrm>
              <a:off x="1699209" y="5192505"/>
              <a:ext cx="63761" cy="311714"/>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1" name="Freeform 113"/>
            <p:cNvSpPr>
              <a:spLocks/>
            </p:cNvSpPr>
            <p:nvPr/>
          </p:nvSpPr>
          <p:spPr bwMode="auto">
            <a:xfrm>
              <a:off x="1762969" y="5198867"/>
              <a:ext cx="65178" cy="310804"/>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2" name="Freeform 114"/>
            <p:cNvSpPr>
              <a:spLocks/>
            </p:cNvSpPr>
            <p:nvPr/>
          </p:nvSpPr>
          <p:spPr bwMode="auto">
            <a:xfrm>
              <a:off x="1828146" y="5277022"/>
              <a:ext cx="65178" cy="200842"/>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nvGrpSpPr>
          <p:cNvPr id="29" name="Group 28"/>
          <p:cNvGrpSpPr/>
          <p:nvPr/>
        </p:nvGrpSpPr>
        <p:grpSpPr>
          <a:xfrm>
            <a:off x="2209800" y="5313374"/>
            <a:ext cx="609600" cy="96826"/>
            <a:chOff x="1893324" y="5313374"/>
            <a:chExt cx="247960" cy="78155"/>
          </a:xfrm>
        </p:grpSpPr>
        <p:sp>
          <p:nvSpPr>
            <p:cNvPr id="23" name="Freeform 115"/>
            <p:cNvSpPr>
              <a:spLocks/>
            </p:cNvSpPr>
            <p:nvPr/>
          </p:nvSpPr>
          <p:spPr bwMode="auto">
            <a:xfrm>
              <a:off x="1893324" y="5313374"/>
              <a:ext cx="63761" cy="78155"/>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4" name="Freeform 116"/>
            <p:cNvSpPr>
              <a:spLocks/>
            </p:cNvSpPr>
            <p:nvPr/>
          </p:nvSpPr>
          <p:spPr bwMode="auto">
            <a:xfrm>
              <a:off x="1957086" y="5322462"/>
              <a:ext cx="62344" cy="62706"/>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5" name="Freeform 117"/>
            <p:cNvSpPr>
              <a:spLocks/>
            </p:cNvSpPr>
            <p:nvPr/>
          </p:nvSpPr>
          <p:spPr bwMode="auto">
            <a:xfrm>
              <a:off x="2019430" y="5333366"/>
              <a:ext cx="63761" cy="31808"/>
            </a:xfrm>
            <a:custGeom>
              <a:avLst/>
              <a:gdLst/>
              <a:ahLst/>
              <a:cxnLst>
                <a:cxn ang="0">
                  <a:pos x="1" y="19"/>
                </a:cxn>
                <a:cxn ang="0">
                  <a:pos x="3" y="29"/>
                </a:cxn>
                <a:cxn ang="0">
                  <a:pos x="4" y="19"/>
                </a:cxn>
                <a:cxn ang="0">
                  <a:pos x="4" y="23"/>
                </a:cxn>
                <a:cxn ang="0">
                  <a:pos x="5" y="14"/>
                </a:cxn>
                <a:cxn ang="0">
                  <a:pos x="6" y="35"/>
                </a:cxn>
                <a:cxn ang="0">
                  <a:pos x="8" y="22"/>
                </a:cxn>
                <a:cxn ang="0">
                  <a:pos x="9" y="17"/>
                </a:cxn>
                <a:cxn ang="0">
                  <a:pos x="10" y="24"/>
                </a:cxn>
                <a:cxn ang="0">
                  <a:pos x="11" y="17"/>
                </a:cxn>
                <a:cxn ang="0">
                  <a:pos x="13" y="27"/>
                </a:cxn>
                <a:cxn ang="0">
                  <a:pos x="14" y="19"/>
                </a:cxn>
                <a:cxn ang="0">
                  <a:pos x="14" y="22"/>
                </a:cxn>
                <a:cxn ang="0">
                  <a:pos x="15" y="24"/>
                </a:cxn>
                <a:cxn ang="0">
                  <a:pos x="18" y="13"/>
                </a:cxn>
                <a:cxn ang="0">
                  <a:pos x="18" y="22"/>
                </a:cxn>
                <a:cxn ang="0">
                  <a:pos x="19" y="17"/>
                </a:cxn>
                <a:cxn ang="0">
                  <a:pos x="20" y="30"/>
                </a:cxn>
                <a:cxn ang="0">
                  <a:pos x="21" y="22"/>
                </a:cxn>
                <a:cxn ang="0">
                  <a:pos x="21" y="27"/>
                </a:cxn>
                <a:cxn ang="0">
                  <a:pos x="23" y="20"/>
                </a:cxn>
                <a:cxn ang="0">
                  <a:pos x="24" y="15"/>
                </a:cxn>
                <a:cxn ang="0">
                  <a:pos x="25" y="27"/>
                </a:cxn>
                <a:cxn ang="0">
                  <a:pos x="26" y="24"/>
                </a:cxn>
                <a:cxn ang="0">
                  <a:pos x="26" y="23"/>
                </a:cxn>
                <a:cxn ang="0">
                  <a:pos x="28" y="14"/>
                </a:cxn>
                <a:cxn ang="0">
                  <a:pos x="29" y="27"/>
                </a:cxn>
                <a:cxn ang="0">
                  <a:pos x="30" y="20"/>
                </a:cxn>
                <a:cxn ang="0">
                  <a:pos x="30" y="20"/>
                </a:cxn>
                <a:cxn ang="0">
                  <a:pos x="31" y="17"/>
                </a:cxn>
                <a:cxn ang="0">
                  <a:pos x="33" y="28"/>
                </a:cxn>
                <a:cxn ang="0">
                  <a:pos x="34" y="23"/>
                </a:cxn>
                <a:cxn ang="0">
                  <a:pos x="35" y="15"/>
                </a:cxn>
                <a:cxn ang="0">
                  <a:pos x="36" y="18"/>
                </a:cxn>
                <a:cxn ang="0">
                  <a:pos x="38" y="17"/>
                </a:cxn>
                <a:cxn ang="0">
                  <a:pos x="38" y="19"/>
                </a:cxn>
                <a:cxn ang="0">
                  <a:pos x="39" y="14"/>
                </a:cxn>
                <a:cxn ang="0">
                  <a:pos x="40" y="27"/>
                </a:cxn>
                <a:cxn ang="0">
                  <a:pos x="41" y="24"/>
                </a:cxn>
                <a:cxn ang="0">
                  <a:pos x="43" y="22"/>
                </a:cxn>
                <a:cxn ang="0">
                  <a:pos x="43" y="19"/>
                </a:cxn>
                <a:cxn ang="0">
                  <a:pos x="44" y="10"/>
                </a:cxn>
              </a:cxnLst>
              <a:rect l="0" t="0" r="r" b="b"/>
              <a:pathLst>
                <a:path w="45" h="35">
                  <a:moveTo>
                    <a:pt x="0" y="0"/>
                  </a:moveTo>
                  <a:lnTo>
                    <a:pt x="0" y="18"/>
                  </a:lnTo>
                  <a:lnTo>
                    <a:pt x="1" y="19"/>
                  </a:lnTo>
                  <a:lnTo>
                    <a:pt x="1" y="18"/>
                  </a:lnTo>
                  <a:lnTo>
                    <a:pt x="1" y="30"/>
                  </a:lnTo>
                  <a:lnTo>
                    <a:pt x="3" y="29"/>
                  </a:lnTo>
                  <a:lnTo>
                    <a:pt x="3" y="17"/>
                  </a:lnTo>
                  <a:lnTo>
                    <a:pt x="3" y="22"/>
                  </a:lnTo>
                  <a:lnTo>
                    <a:pt x="4" y="19"/>
                  </a:lnTo>
                  <a:lnTo>
                    <a:pt x="4" y="24"/>
                  </a:lnTo>
                  <a:lnTo>
                    <a:pt x="4" y="17"/>
                  </a:lnTo>
                  <a:lnTo>
                    <a:pt x="4" y="23"/>
                  </a:lnTo>
                  <a:lnTo>
                    <a:pt x="5" y="22"/>
                  </a:lnTo>
                  <a:lnTo>
                    <a:pt x="5" y="28"/>
                  </a:lnTo>
                  <a:lnTo>
                    <a:pt x="5" y="14"/>
                  </a:lnTo>
                  <a:lnTo>
                    <a:pt x="6" y="14"/>
                  </a:lnTo>
                  <a:lnTo>
                    <a:pt x="6" y="3"/>
                  </a:lnTo>
                  <a:lnTo>
                    <a:pt x="6" y="35"/>
                  </a:lnTo>
                  <a:lnTo>
                    <a:pt x="8" y="35"/>
                  </a:lnTo>
                  <a:lnTo>
                    <a:pt x="8" y="15"/>
                  </a:lnTo>
                  <a:lnTo>
                    <a:pt x="8" y="22"/>
                  </a:lnTo>
                  <a:lnTo>
                    <a:pt x="9" y="23"/>
                  </a:lnTo>
                  <a:lnTo>
                    <a:pt x="9" y="25"/>
                  </a:lnTo>
                  <a:lnTo>
                    <a:pt x="9" y="17"/>
                  </a:lnTo>
                  <a:lnTo>
                    <a:pt x="9" y="18"/>
                  </a:lnTo>
                  <a:lnTo>
                    <a:pt x="10" y="19"/>
                  </a:lnTo>
                  <a:lnTo>
                    <a:pt x="10" y="24"/>
                  </a:lnTo>
                  <a:lnTo>
                    <a:pt x="10" y="18"/>
                  </a:lnTo>
                  <a:lnTo>
                    <a:pt x="10" y="20"/>
                  </a:lnTo>
                  <a:lnTo>
                    <a:pt x="11" y="17"/>
                  </a:lnTo>
                  <a:lnTo>
                    <a:pt x="11" y="13"/>
                  </a:lnTo>
                  <a:lnTo>
                    <a:pt x="11" y="25"/>
                  </a:lnTo>
                  <a:lnTo>
                    <a:pt x="13" y="27"/>
                  </a:lnTo>
                  <a:lnTo>
                    <a:pt x="13" y="15"/>
                  </a:lnTo>
                  <a:lnTo>
                    <a:pt x="13" y="20"/>
                  </a:lnTo>
                  <a:lnTo>
                    <a:pt x="14" y="19"/>
                  </a:lnTo>
                  <a:lnTo>
                    <a:pt x="14" y="33"/>
                  </a:lnTo>
                  <a:lnTo>
                    <a:pt x="14" y="15"/>
                  </a:lnTo>
                  <a:lnTo>
                    <a:pt x="14" y="22"/>
                  </a:lnTo>
                  <a:lnTo>
                    <a:pt x="15" y="20"/>
                  </a:lnTo>
                  <a:lnTo>
                    <a:pt x="15" y="18"/>
                  </a:lnTo>
                  <a:lnTo>
                    <a:pt x="15" y="24"/>
                  </a:lnTo>
                  <a:lnTo>
                    <a:pt x="16" y="27"/>
                  </a:lnTo>
                  <a:lnTo>
                    <a:pt x="16" y="15"/>
                  </a:lnTo>
                  <a:lnTo>
                    <a:pt x="18" y="13"/>
                  </a:lnTo>
                  <a:lnTo>
                    <a:pt x="18" y="27"/>
                  </a:lnTo>
                  <a:lnTo>
                    <a:pt x="18" y="10"/>
                  </a:lnTo>
                  <a:lnTo>
                    <a:pt x="18" y="22"/>
                  </a:lnTo>
                  <a:lnTo>
                    <a:pt x="19" y="20"/>
                  </a:lnTo>
                  <a:lnTo>
                    <a:pt x="19" y="27"/>
                  </a:lnTo>
                  <a:lnTo>
                    <a:pt x="19" y="17"/>
                  </a:lnTo>
                  <a:lnTo>
                    <a:pt x="19" y="22"/>
                  </a:lnTo>
                  <a:lnTo>
                    <a:pt x="20" y="19"/>
                  </a:lnTo>
                  <a:lnTo>
                    <a:pt x="20" y="30"/>
                  </a:lnTo>
                  <a:lnTo>
                    <a:pt x="20" y="14"/>
                  </a:lnTo>
                  <a:lnTo>
                    <a:pt x="20" y="23"/>
                  </a:lnTo>
                  <a:lnTo>
                    <a:pt x="21" y="22"/>
                  </a:lnTo>
                  <a:lnTo>
                    <a:pt x="21" y="28"/>
                  </a:lnTo>
                  <a:lnTo>
                    <a:pt x="21" y="18"/>
                  </a:lnTo>
                  <a:lnTo>
                    <a:pt x="21" y="27"/>
                  </a:lnTo>
                  <a:lnTo>
                    <a:pt x="23" y="25"/>
                  </a:lnTo>
                  <a:lnTo>
                    <a:pt x="23" y="13"/>
                  </a:lnTo>
                  <a:lnTo>
                    <a:pt x="23" y="20"/>
                  </a:lnTo>
                  <a:lnTo>
                    <a:pt x="24" y="19"/>
                  </a:lnTo>
                  <a:lnTo>
                    <a:pt x="24" y="27"/>
                  </a:lnTo>
                  <a:lnTo>
                    <a:pt x="24" y="15"/>
                  </a:lnTo>
                  <a:lnTo>
                    <a:pt x="24" y="27"/>
                  </a:lnTo>
                  <a:lnTo>
                    <a:pt x="25" y="25"/>
                  </a:lnTo>
                  <a:lnTo>
                    <a:pt x="25" y="27"/>
                  </a:lnTo>
                  <a:lnTo>
                    <a:pt x="25" y="14"/>
                  </a:lnTo>
                  <a:lnTo>
                    <a:pt x="25" y="25"/>
                  </a:lnTo>
                  <a:lnTo>
                    <a:pt x="26" y="24"/>
                  </a:lnTo>
                  <a:lnTo>
                    <a:pt x="26" y="25"/>
                  </a:lnTo>
                  <a:lnTo>
                    <a:pt x="26" y="19"/>
                  </a:lnTo>
                  <a:lnTo>
                    <a:pt x="26" y="23"/>
                  </a:lnTo>
                  <a:lnTo>
                    <a:pt x="28" y="24"/>
                  </a:lnTo>
                  <a:lnTo>
                    <a:pt x="28" y="27"/>
                  </a:lnTo>
                  <a:lnTo>
                    <a:pt x="28" y="14"/>
                  </a:lnTo>
                  <a:lnTo>
                    <a:pt x="28" y="22"/>
                  </a:lnTo>
                  <a:lnTo>
                    <a:pt x="29" y="20"/>
                  </a:lnTo>
                  <a:lnTo>
                    <a:pt x="29" y="27"/>
                  </a:lnTo>
                  <a:lnTo>
                    <a:pt x="29" y="10"/>
                  </a:lnTo>
                  <a:lnTo>
                    <a:pt x="29" y="22"/>
                  </a:lnTo>
                  <a:lnTo>
                    <a:pt x="30" y="20"/>
                  </a:lnTo>
                  <a:lnTo>
                    <a:pt x="30" y="24"/>
                  </a:lnTo>
                  <a:lnTo>
                    <a:pt x="30" y="17"/>
                  </a:lnTo>
                  <a:lnTo>
                    <a:pt x="30" y="20"/>
                  </a:lnTo>
                  <a:lnTo>
                    <a:pt x="31" y="23"/>
                  </a:lnTo>
                  <a:lnTo>
                    <a:pt x="31" y="25"/>
                  </a:lnTo>
                  <a:lnTo>
                    <a:pt x="31" y="17"/>
                  </a:lnTo>
                  <a:lnTo>
                    <a:pt x="31" y="20"/>
                  </a:lnTo>
                  <a:lnTo>
                    <a:pt x="33" y="22"/>
                  </a:lnTo>
                  <a:lnTo>
                    <a:pt x="33" y="28"/>
                  </a:lnTo>
                  <a:lnTo>
                    <a:pt x="33" y="19"/>
                  </a:lnTo>
                  <a:lnTo>
                    <a:pt x="33" y="23"/>
                  </a:lnTo>
                  <a:lnTo>
                    <a:pt x="34" y="23"/>
                  </a:lnTo>
                  <a:lnTo>
                    <a:pt x="34" y="25"/>
                  </a:lnTo>
                  <a:lnTo>
                    <a:pt x="34" y="17"/>
                  </a:lnTo>
                  <a:lnTo>
                    <a:pt x="35" y="15"/>
                  </a:lnTo>
                  <a:lnTo>
                    <a:pt x="35" y="25"/>
                  </a:lnTo>
                  <a:lnTo>
                    <a:pt x="35" y="17"/>
                  </a:lnTo>
                  <a:lnTo>
                    <a:pt x="36" y="18"/>
                  </a:lnTo>
                  <a:lnTo>
                    <a:pt x="36" y="24"/>
                  </a:lnTo>
                  <a:lnTo>
                    <a:pt x="36" y="15"/>
                  </a:lnTo>
                  <a:lnTo>
                    <a:pt x="38" y="17"/>
                  </a:lnTo>
                  <a:lnTo>
                    <a:pt x="38" y="32"/>
                  </a:lnTo>
                  <a:lnTo>
                    <a:pt x="38" y="14"/>
                  </a:lnTo>
                  <a:lnTo>
                    <a:pt x="38" y="19"/>
                  </a:lnTo>
                  <a:lnTo>
                    <a:pt x="39" y="22"/>
                  </a:lnTo>
                  <a:lnTo>
                    <a:pt x="39" y="25"/>
                  </a:lnTo>
                  <a:lnTo>
                    <a:pt x="39" y="14"/>
                  </a:lnTo>
                  <a:lnTo>
                    <a:pt x="39" y="17"/>
                  </a:lnTo>
                  <a:lnTo>
                    <a:pt x="40" y="15"/>
                  </a:lnTo>
                  <a:lnTo>
                    <a:pt x="40" y="27"/>
                  </a:lnTo>
                  <a:lnTo>
                    <a:pt x="40" y="24"/>
                  </a:lnTo>
                  <a:lnTo>
                    <a:pt x="41" y="23"/>
                  </a:lnTo>
                  <a:lnTo>
                    <a:pt x="41" y="24"/>
                  </a:lnTo>
                  <a:lnTo>
                    <a:pt x="41" y="17"/>
                  </a:lnTo>
                  <a:lnTo>
                    <a:pt x="41" y="24"/>
                  </a:lnTo>
                  <a:lnTo>
                    <a:pt x="43" y="22"/>
                  </a:lnTo>
                  <a:lnTo>
                    <a:pt x="43" y="24"/>
                  </a:lnTo>
                  <a:lnTo>
                    <a:pt x="43" y="13"/>
                  </a:lnTo>
                  <a:lnTo>
                    <a:pt x="43" y="19"/>
                  </a:lnTo>
                  <a:lnTo>
                    <a:pt x="44" y="18"/>
                  </a:lnTo>
                  <a:lnTo>
                    <a:pt x="44" y="33"/>
                  </a:lnTo>
                  <a:lnTo>
                    <a:pt x="44" y="10"/>
                  </a:lnTo>
                  <a:lnTo>
                    <a:pt x="44" y="20"/>
                  </a:lnTo>
                  <a:lnTo>
                    <a:pt x="45" y="1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26" name="Freeform 118"/>
            <p:cNvSpPr>
              <a:spLocks/>
            </p:cNvSpPr>
            <p:nvPr/>
          </p:nvSpPr>
          <p:spPr bwMode="auto">
            <a:xfrm>
              <a:off x="2083190" y="5340637"/>
              <a:ext cx="58094" cy="21811"/>
            </a:xfrm>
            <a:custGeom>
              <a:avLst/>
              <a:gdLst/>
              <a:ahLst/>
              <a:cxnLst>
                <a:cxn ang="0">
                  <a:pos x="0" y="9"/>
                </a:cxn>
                <a:cxn ang="0">
                  <a:pos x="1" y="16"/>
                </a:cxn>
                <a:cxn ang="0">
                  <a:pos x="3" y="7"/>
                </a:cxn>
                <a:cxn ang="0">
                  <a:pos x="3" y="14"/>
                </a:cxn>
                <a:cxn ang="0">
                  <a:pos x="4" y="5"/>
                </a:cxn>
                <a:cxn ang="0">
                  <a:pos x="5" y="7"/>
                </a:cxn>
                <a:cxn ang="0">
                  <a:pos x="6" y="9"/>
                </a:cxn>
                <a:cxn ang="0">
                  <a:pos x="8" y="22"/>
                </a:cxn>
                <a:cxn ang="0">
                  <a:pos x="9" y="12"/>
                </a:cxn>
                <a:cxn ang="0">
                  <a:pos x="9" y="15"/>
                </a:cxn>
                <a:cxn ang="0">
                  <a:pos x="10" y="5"/>
                </a:cxn>
                <a:cxn ang="0">
                  <a:pos x="11" y="21"/>
                </a:cxn>
                <a:cxn ang="0">
                  <a:pos x="13" y="7"/>
                </a:cxn>
                <a:cxn ang="0">
                  <a:pos x="14" y="15"/>
                </a:cxn>
                <a:cxn ang="0">
                  <a:pos x="15" y="12"/>
                </a:cxn>
                <a:cxn ang="0">
                  <a:pos x="15" y="14"/>
                </a:cxn>
                <a:cxn ang="0">
                  <a:pos x="16" y="9"/>
                </a:cxn>
                <a:cxn ang="0">
                  <a:pos x="18" y="21"/>
                </a:cxn>
                <a:cxn ang="0">
                  <a:pos x="19" y="7"/>
                </a:cxn>
                <a:cxn ang="0">
                  <a:pos x="19" y="14"/>
                </a:cxn>
                <a:cxn ang="0">
                  <a:pos x="20" y="9"/>
                </a:cxn>
                <a:cxn ang="0">
                  <a:pos x="21" y="20"/>
                </a:cxn>
                <a:cxn ang="0">
                  <a:pos x="23" y="14"/>
                </a:cxn>
                <a:cxn ang="0">
                  <a:pos x="23" y="9"/>
                </a:cxn>
                <a:cxn ang="0">
                  <a:pos x="24" y="10"/>
                </a:cxn>
                <a:cxn ang="0">
                  <a:pos x="25" y="6"/>
                </a:cxn>
                <a:cxn ang="0">
                  <a:pos x="26" y="17"/>
                </a:cxn>
                <a:cxn ang="0">
                  <a:pos x="28" y="9"/>
                </a:cxn>
                <a:cxn ang="0">
                  <a:pos x="28" y="14"/>
                </a:cxn>
                <a:cxn ang="0">
                  <a:pos x="29" y="6"/>
                </a:cxn>
                <a:cxn ang="0">
                  <a:pos x="30" y="7"/>
                </a:cxn>
                <a:cxn ang="0">
                  <a:pos x="31" y="6"/>
                </a:cxn>
                <a:cxn ang="0">
                  <a:pos x="33" y="16"/>
                </a:cxn>
                <a:cxn ang="0">
                  <a:pos x="34" y="14"/>
                </a:cxn>
                <a:cxn ang="0">
                  <a:pos x="34" y="11"/>
                </a:cxn>
                <a:cxn ang="0">
                  <a:pos x="35" y="10"/>
                </a:cxn>
                <a:cxn ang="0">
                  <a:pos x="36" y="16"/>
                </a:cxn>
                <a:cxn ang="0">
                  <a:pos x="38" y="14"/>
                </a:cxn>
                <a:cxn ang="0">
                  <a:pos x="38" y="12"/>
                </a:cxn>
                <a:cxn ang="0">
                  <a:pos x="39" y="7"/>
                </a:cxn>
                <a:cxn ang="0">
                  <a:pos x="40" y="19"/>
                </a:cxn>
                <a:cxn ang="0">
                  <a:pos x="41" y="12"/>
                </a:cxn>
              </a:cxnLst>
              <a:rect l="0" t="0" r="r" b="b"/>
              <a:pathLst>
                <a:path w="41" h="24">
                  <a:moveTo>
                    <a:pt x="0" y="11"/>
                  </a:moveTo>
                  <a:lnTo>
                    <a:pt x="0" y="15"/>
                  </a:lnTo>
                  <a:lnTo>
                    <a:pt x="0" y="9"/>
                  </a:lnTo>
                  <a:lnTo>
                    <a:pt x="0" y="9"/>
                  </a:lnTo>
                  <a:lnTo>
                    <a:pt x="1" y="11"/>
                  </a:lnTo>
                  <a:lnTo>
                    <a:pt x="1" y="16"/>
                  </a:lnTo>
                  <a:lnTo>
                    <a:pt x="1" y="10"/>
                  </a:lnTo>
                  <a:lnTo>
                    <a:pt x="1" y="10"/>
                  </a:lnTo>
                  <a:lnTo>
                    <a:pt x="3" y="7"/>
                  </a:lnTo>
                  <a:lnTo>
                    <a:pt x="3" y="15"/>
                  </a:lnTo>
                  <a:lnTo>
                    <a:pt x="3" y="5"/>
                  </a:lnTo>
                  <a:lnTo>
                    <a:pt x="3" y="14"/>
                  </a:lnTo>
                  <a:lnTo>
                    <a:pt x="4" y="12"/>
                  </a:lnTo>
                  <a:lnTo>
                    <a:pt x="4" y="19"/>
                  </a:lnTo>
                  <a:lnTo>
                    <a:pt x="4" y="5"/>
                  </a:lnTo>
                  <a:lnTo>
                    <a:pt x="4" y="17"/>
                  </a:lnTo>
                  <a:lnTo>
                    <a:pt x="5" y="20"/>
                  </a:lnTo>
                  <a:lnTo>
                    <a:pt x="5" y="7"/>
                  </a:lnTo>
                  <a:lnTo>
                    <a:pt x="5" y="12"/>
                  </a:lnTo>
                  <a:lnTo>
                    <a:pt x="6" y="10"/>
                  </a:lnTo>
                  <a:lnTo>
                    <a:pt x="6" y="9"/>
                  </a:lnTo>
                  <a:lnTo>
                    <a:pt x="6" y="17"/>
                  </a:lnTo>
                  <a:lnTo>
                    <a:pt x="8" y="15"/>
                  </a:lnTo>
                  <a:lnTo>
                    <a:pt x="8" y="22"/>
                  </a:lnTo>
                  <a:lnTo>
                    <a:pt x="8" y="0"/>
                  </a:lnTo>
                  <a:lnTo>
                    <a:pt x="8" y="14"/>
                  </a:lnTo>
                  <a:lnTo>
                    <a:pt x="9" y="12"/>
                  </a:lnTo>
                  <a:lnTo>
                    <a:pt x="9" y="19"/>
                  </a:lnTo>
                  <a:lnTo>
                    <a:pt x="9" y="9"/>
                  </a:lnTo>
                  <a:lnTo>
                    <a:pt x="9" y="15"/>
                  </a:lnTo>
                  <a:lnTo>
                    <a:pt x="10" y="14"/>
                  </a:lnTo>
                  <a:lnTo>
                    <a:pt x="10" y="20"/>
                  </a:lnTo>
                  <a:lnTo>
                    <a:pt x="10" y="5"/>
                  </a:lnTo>
                  <a:lnTo>
                    <a:pt x="10" y="10"/>
                  </a:lnTo>
                  <a:lnTo>
                    <a:pt x="11" y="9"/>
                  </a:lnTo>
                  <a:lnTo>
                    <a:pt x="11" y="21"/>
                  </a:lnTo>
                  <a:lnTo>
                    <a:pt x="13" y="20"/>
                  </a:lnTo>
                  <a:lnTo>
                    <a:pt x="13" y="20"/>
                  </a:lnTo>
                  <a:lnTo>
                    <a:pt x="13" y="7"/>
                  </a:lnTo>
                  <a:lnTo>
                    <a:pt x="13" y="14"/>
                  </a:lnTo>
                  <a:lnTo>
                    <a:pt x="14" y="12"/>
                  </a:lnTo>
                  <a:lnTo>
                    <a:pt x="14" y="15"/>
                  </a:lnTo>
                  <a:lnTo>
                    <a:pt x="14" y="10"/>
                  </a:lnTo>
                  <a:lnTo>
                    <a:pt x="14" y="14"/>
                  </a:lnTo>
                  <a:lnTo>
                    <a:pt x="15" y="12"/>
                  </a:lnTo>
                  <a:lnTo>
                    <a:pt x="15" y="20"/>
                  </a:lnTo>
                  <a:lnTo>
                    <a:pt x="15" y="7"/>
                  </a:lnTo>
                  <a:lnTo>
                    <a:pt x="15" y="14"/>
                  </a:lnTo>
                  <a:lnTo>
                    <a:pt x="16" y="12"/>
                  </a:lnTo>
                  <a:lnTo>
                    <a:pt x="16" y="17"/>
                  </a:lnTo>
                  <a:lnTo>
                    <a:pt x="16" y="9"/>
                  </a:lnTo>
                  <a:lnTo>
                    <a:pt x="16" y="11"/>
                  </a:lnTo>
                  <a:lnTo>
                    <a:pt x="18" y="9"/>
                  </a:lnTo>
                  <a:lnTo>
                    <a:pt x="18" y="21"/>
                  </a:lnTo>
                  <a:lnTo>
                    <a:pt x="18" y="9"/>
                  </a:lnTo>
                  <a:lnTo>
                    <a:pt x="18" y="11"/>
                  </a:lnTo>
                  <a:lnTo>
                    <a:pt x="19" y="7"/>
                  </a:lnTo>
                  <a:lnTo>
                    <a:pt x="19" y="19"/>
                  </a:lnTo>
                  <a:lnTo>
                    <a:pt x="19" y="5"/>
                  </a:lnTo>
                  <a:lnTo>
                    <a:pt x="19" y="14"/>
                  </a:lnTo>
                  <a:lnTo>
                    <a:pt x="20" y="12"/>
                  </a:lnTo>
                  <a:lnTo>
                    <a:pt x="20" y="15"/>
                  </a:lnTo>
                  <a:lnTo>
                    <a:pt x="20" y="9"/>
                  </a:lnTo>
                  <a:lnTo>
                    <a:pt x="20" y="14"/>
                  </a:lnTo>
                  <a:lnTo>
                    <a:pt x="21" y="12"/>
                  </a:lnTo>
                  <a:lnTo>
                    <a:pt x="21" y="20"/>
                  </a:lnTo>
                  <a:lnTo>
                    <a:pt x="21" y="7"/>
                  </a:lnTo>
                  <a:lnTo>
                    <a:pt x="21" y="15"/>
                  </a:lnTo>
                  <a:lnTo>
                    <a:pt x="23" y="14"/>
                  </a:lnTo>
                  <a:lnTo>
                    <a:pt x="23" y="22"/>
                  </a:lnTo>
                  <a:lnTo>
                    <a:pt x="23" y="5"/>
                  </a:lnTo>
                  <a:lnTo>
                    <a:pt x="23" y="9"/>
                  </a:lnTo>
                  <a:lnTo>
                    <a:pt x="24" y="5"/>
                  </a:lnTo>
                  <a:lnTo>
                    <a:pt x="24" y="17"/>
                  </a:lnTo>
                  <a:lnTo>
                    <a:pt x="24" y="10"/>
                  </a:lnTo>
                  <a:lnTo>
                    <a:pt x="25" y="7"/>
                  </a:lnTo>
                  <a:lnTo>
                    <a:pt x="25" y="16"/>
                  </a:lnTo>
                  <a:lnTo>
                    <a:pt x="25" y="6"/>
                  </a:lnTo>
                  <a:lnTo>
                    <a:pt x="25" y="15"/>
                  </a:lnTo>
                  <a:lnTo>
                    <a:pt x="26" y="14"/>
                  </a:lnTo>
                  <a:lnTo>
                    <a:pt x="26" y="17"/>
                  </a:lnTo>
                  <a:lnTo>
                    <a:pt x="26" y="9"/>
                  </a:lnTo>
                  <a:lnTo>
                    <a:pt x="26" y="10"/>
                  </a:lnTo>
                  <a:lnTo>
                    <a:pt x="28" y="9"/>
                  </a:lnTo>
                  <a:lnTo>
                    <a:pt x="28" y="15"/>
                  </a:lnTo>
                  <a:lnTo>
                    <a:pt x="28" y="9"/>
                  </a:lnTo>
                  <a:lnTo>
                    <a:pt x="28" y="14"/>
                  </a:lnTo>
                  <a:lnTo>
                    <a:pt x="29" y="12"/>
                  </a:lnTo>
                  <a:lnTo>
                    <a:pt x="29" y="16"/>
                  </a:lnTo>
                  <a:lnTo>
                    <a:pt x="29" y="6"/>
                  </a:lnTo>
                  <a:lnTo>
                    <a:pt x="30" y="9"/>
                  </a:lnTo>
                  <a:lnTo>
                    <a:pt x="30" y="16"/>
                  </a:lnTo>
                  <a:lnTo>
                    <a:pt x="30" y="7"/>
                  </a:lnTo>
                  <a:lnTo>
                    <a:pt x="31" y="9"/>
                  </a:lnTo>
                  <a:lnTo>
                    <a:pt x="31" y="15"/>
                  </a:lnTo>
                  <a:lnTo>
                    <a:pt x="31" y="6"/>
                  </a:lnTo>
                  <a:lnTo>
                    <a:pt x="31" y="14"/>
                  </a:lnTo>
                  <a:lnTo>
                    <a:pt x="33" y="12"/>
                  </a:lnTo>
                  <a:lnTo>
                    <a:pt x="33" y="16"/>
                  </a:lnTo>
                  <a:lnTo>
                    <a:pt x="33" y="1"/>
                  </a:lnTo>
                  <a:lnTo>
                    <a:pt x="33" y="15"/>
                  </a:lnTo>
                  <a:lnTo>
                    <a:pt x="34" y="14"/>
                  </a:lnTo>
                  <a:lnTo>
                    <a:pt x="34" y="17"/>
                  </a:lnTo>
                  <a:lnTo>
                    <a:pt x="34" y="9"/>
                  </a:lnTo>
                  <a:lnTo>
                    <a:pt x="34" y="11"/>
                  </a:lnTo>
                  <a:lnTo>
                    <a:pt x="35" y="14"/>
                  </a:lnTo>
                  <a:lnTo>
                    <a:pt x="35" y="19"/>
                  </a:lnTo>
                  <a:lnTo>
                    <a:pt x="35" y="10"/>
                  </a:lnTo>
                  <a:lnTo>
                    <a:pt x="35" y="14"/>
                  </a:lnTo>
                  <a:lnTo>
                    <a:pt x="36" y="11"/>
                  </a:lnTo>
                  <a:lnTo>
                    <a:pt x="36" y="16"/>
                  </a:lnTo>
                  <a:lnTo>
                    <a:pt x="36" y="7"/>
                  </a:lnTo>
                  <a:lnTo>
                    <a:pt x="36" y="15"/>
                  </a:lnTo>
                  <a:lnTo>
                    <a:pt x="38" y="14"/>
                  </a:lnTo>
                  <a:lnTo>
                    <a:pt x="38" y="24"/>
                  </a:lnTo>
                  <a:lnTo>
                    <a:pt x="38" y="1"/>
                  </a:lnTo>
                  <a:lnTo>
                    <a:pt x="38" y="12"/>
                  </a:lnTo>
                  <a:lnTo>
                    <a:pt x="39" y="14"/>
                  </a:lnTo>
                  <a:lnTo>
                    <a:pt x="39" y="17"/>
                  </a:lnTo>
                  <a:lnTo>
                    <a:pt x="39" y="7"/>
                  </a:lnTo>
                  <a:lnTo>
                    <a:pt x="39" y="14"/>
                  </a:lnTo>
                  <a:lnTo>
                    <a:pt x="40" y="12"/>
                  </a:lnTo>
                  <a:lnTo>
                    <a:pt x="40" y="19"/>
                  </a:lnTo>
                  <a:lnTo>
                    <a:pt x="40" y="11"/>
                  </a:lnTo>
                  <a:lnTo>
                    <a:pt x="40" y="11"/>
                  </a:lnTo>
                  <a:lnTo>
                    <a:pt x="41" y="12"/>
                  </a:lnTo>
                  <a:lnTo>
                    <a:pt x="41" y="16"/>
                  </a:lnTo>
                  <a:lnTo>
                    <a:pt x="41"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cxnSp>
        <p:nvCxnSpPr>
          <p:cNvPr id="33" name="Straight Arrow Connector 32"/>
          <p:cNvCxnSpPr/>
          <p:nvPr/>
        </p:nvCxnSpPr>
        <p:spPr>
          <a:xfrm flipH="1">
            <a:off x="2133600" y="48006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33600" y="4572000"/>
            <a:ext cx="1372492" cy="261610"/>
          </a:xfrm>
          <a:prstGeom prst="rect">
            <a:avLst/>
          </a:prstGeom>
          <a:noFill/>
        </p:spPr>
        <p:txBody>
          <a:bodyPr wrap="none" rtlCol="0">
            <a:spAutoFit/>
          </a:bodyPr>
          <a:lstStyle/>
          <a:p>
            <a:r>
              <a:rPr lang="en-US" sz="1100" dirty="0" smtClean="0"/>
              <a:t>Short “blip” of insect</a:t>
            </a:r>
            <a:endParaRPr lang="en-US" sz="1100" dirty="0"/>
          </a:p>
        </p:txBody>
      </p:sp>
      <p:sp>
        <p:nvSpPr>
          <p:cNvPr id="58" name="TextBox 57"/>
          <p:cNvSpPr txBox="1"/>
          <p:nvPr/>
        </p:nvSpPr>
        <p:spPr>
          <a:xfrm>
            <a:off x="2667000" y="4800600"/>
            <a:ext cx="1199367" cy="261610"/>
          </a:xfrm>
          <a:prstGeom prst="rect">
            <a:avLst/>
          </a:prstGeom>
          <a:noFill/>
        </p:spPr>
        <p:txBody>
          <a:bodyPr wrap="none" rtlCol="0">
            <a:spAutoFit/>
          </a:bodyPr>
          <a:lstStyle/>
          <a:p>
            <a:r>
              <a:rPr lang="en-US" sz="1100" dirty="0" smtClean="0"/>
              <a:t>Background noise</a:t>
            </a:r>
            <a:endParaRPr lang="en-US" sz="1100" dirty="0"/>
          </a:p>
        </p:txBody>
      </p:sp>
      <p:cxnSp>
        <p:nvCxnSpPr>
          <p:cNvPr id="59" name="Straight Arrow Connector 58"/>
          <p:cNvCxnSpPr/>
          <p:nvPr/>
        </p:nvCxnSpPr>
        <p:spPr>
          <a:xfrm flipH="1">
            <a:off x="2667000" y="50292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219200" y="4953000"/>
            <a:ext cx="228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2000" y="4724400"/>
            <a:ext cx="1199367" cy="261610"/>
          </a:xfrm>
          <a:prstGeom prst="rect">
            <a:avLst/>
          </a:prstGeom>
          <a:noFill/>
        </p:spPr>
        <p:txBody>
          <a:bodyPr wrap="none" rtlCol="0">
            <a:spAutoFit/>
          </a:bodyPr>
          <a:lstStyle/>
          <a:p>
            <a:r>
              <a:rPr lang="en-US" sz="1100" dirty="0" smtClean="0"/>
              <a:t>Background noise</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9067800" cy="2438400"/>
          </a:xfrm>
        </p:spPr>
        <p:txBody>
          <a:bodyPr>
            <a:normAutofit lnSpcReduction="10000"/>
          </a:bodyPr>
          <a:lstStyle/>
          <a:p>
            <a:r>
              <a:rPr lang="en-US" sz="2400" dirty="0" smtClean="0"/>
              <a:t>Your distance function must be written in Matlab, version 7 or later.</a:t>
            </a:r>
          </a:p>
          <a:p>
            <a:r>
              <a:rPr lang="en-US" sz="2400" dirty="0" smtClean="0"/>
              <a:t>It must be a single m-file. However, within the m-file you can do anything you want, except access the web </a:t>
            </a:r>
            <a:r>
              <a:rPr lang="en-US" sz="1700" dirty="0" smtClean="0">
                <a:solidFill>
                  <a:schemeClr val="bg1">
                    <a:lumMod val="65000"/>
                  </a:schemeClr>
                </a:solidFill>
              </a:rPr>
              <a:t>(assume </a:t>
            </a:r>
            <a:r>
              <a:rPr lang="en-US" sz="1700" b="1" dirty="0" smtClean="0">
                <a:solidFill>
                  <a:schemeClr val="bg1">
                    <a:lumMod val="65000"/>
                  </a:schemeClr>
                </a:solidFill>
              </a:rPr>
              <a:t>zero</a:t>
            </a:r>
            <a:r>
              <a:rPr lang="en-US" sz="1700" dirty="0" smtClean="0">
                <a:solidFill>
                  <a:schemeClr val="bg1">
                    <a:lumMod val="65000"/>
                  </a:schemeClr>
                </a:solidFill>
              </a:rPr>
              <a:t> network connectively)</a:t>
            </a:r>
            <a:endParaRPr lang="en-US" sz="2400" dirty="0" smtClean="0">
              <a:solidFill>
                <a:schemeClr val="bg1">
                  <a:lumMod val="65000"/>
                </a:schemeClr>
              </a:solidFill>
            </a:endParaRPr>
          </a:p>
          <a:p>
            <a:r>
              <a:rPr lang="en-US" sz="2400" dirty="0" smtClean="0"/>
              <a:t>Suppose your team leaders name is </a:t>
            </a:r>
            <a:r>
              <a:rPr lang="en-US" sz="2400" b="1" dirty="0" smtClean="0"/>
              <a:t>Smith</a:t>
            </a:r>
            <a:r>
              <a:rPr lang="en-US" sz="2400" dirty="0" smtClean="0"/>
              <a:t>, and your team is from </a:t>
            </a:r>
            <a:r>
              <a:rPr lang="en-US" sz="2400" b="1" dirty="0" smtClean="0"/>
              <a:t>MIT</a:t>
            </a:r>
            <a:r>
              <a:rPr lang="en-US" sz="2400" dirty="0" smtClean="0"/>
              <a:t>. Then your function should be called </a:t>
            </a:r>
            <a:r>
              <a:rPr lang="en-US" sz="2400" b="1" dirty="0" err="1" smtClean="0"/>
              <a:t>MIT_Smith</a:t>
            </a:r>
            <a:r>
              <a:rPr lang="en-US" sz="2400" dirty="0" err="1" smtClean="0"/>
              <a:t>.m</a:t>
            </a:r>
            <a:endParaRPr lang="en-US" sz="2400" dirty="0" smtClean="0"/>
          </a:p>
          <a:p>
            <a:r>
              <a:rPr lang="en-US" sz="2400" dirty="0" smtClean="0"/>
              <a:t>The first line of your function should be:</a:t>
            </a:r>
            <a:endParaRPr lang="en-US" sz="2400" dirty="0"/>
          </a:p>
        </p:txBody>
      </p:sp>
      <p:grpSp>
        <p:nvGrpSpPr>
          <p:cNvPr id="2" name="Group 98"/>
          <p:cNvGrpSpPr/>
          <p:nvPr/>
        </p:nvGrpSpPr>
        <p:grpSpPr>
          <a:xfrm>
            <a:off x="304800" y="4114798"/>
            <a:ext cx="876603" cy="481288"/>
            <a:chOff x="416966" y="5638800"/>
            <a:chExt cx="1778976" cy="976726"/>
          </a:xfrm>
        </p:grpSpPr>
        <p:sp>
          <p:nvSpPr>
            <p:cNvPr id="4" name="Line 9"/>
            <p:cNvSpPr>
              <a:spLocks noChangeShapeType="1"/>
            </p:cNvSpPr>
            <p:nvPr/>
          </p:nvSpPr>
          <p:spPr bwMode="auto">
            <a:xfrm>
              <a:off x="433479" y="6418463"/>
              <a:ext cx="1700121"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 name="Line 14"/>
            <p:cNvSpPr>
              <a:spLocks noChangeShapeType="1"/>
            </p:cNvSpPr>
            <p:nvPr/>
          </p:nvSpPr>
          <p:spPr bwMode="auto">
            <a:xfrm flipV="1">
              <a:off x="4334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 name="Rectangle 16"/>
            <p:cNvSpPr>
              <a:spLocks noChangeArrowheads="1"/>
            </p:cNvSpPr>
            <p:nvPr/>
          </p:nvSpPr>
          <p:spPr bwMode="auto">
            <a:xfrm>
              <a:off x="416966"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1" name="Line 17"/>
            <p:cNvSpPr>
              <a:spLocks noChangeShapeType="1"/>
            </p:cNvSpPr>
            <p:nvPr/>
          </p:nvSpPr>
          <p:spPr bwMode="auto">
            <a:xfrm flipV="1">
              <a:off x="1283931"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 name="Rectangle 19"/>
            <p:cNvSpPr>
              <a:spLocks noChangeArrowheads="1"/>
            </p:cNvSpPr>
            <p:nvPr/>
          </p:nvSpPr>
          <p:spPr bwMode="auto">
            <a:xfrm>
              <a:off x="1238517" y="6428145"/>
              <a:ext cx="195187"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Line 20"/>
            <p:cNvSpPr>
              <a:spLocks noChangeShapeType="1"/>
            </p:cNvSpPr>
            <p:nvPr/>
          </p:nvSpPr>
          <p:spPr bwMode="auto">
            <a:xfrm flipV="1">
              <a:off x="21343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 name="Rectangle 22"/>
            <p:cNvSpPr>
              <a:spLocks noChangeArrowheads="1"/>
            </p:cNvSpPr>
            <p:nvPr/>
          </p:nvSpPr>
          <p:spPr bwMode="auto">
            <a:xfrm>
              <a:off x="2117867"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1" name="Line 46"/>
            <p:cNvSpPr>
              <a:spLocks noChangeShapeType="1"/>
            </p:cNvSpPr>
            <p:nvPr/>
          </p:nvSpPr>
          <p:spPr bwMode="auto">
            <a:xfrm>
              <a:off x="433479" y="6418463"/>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nvGrpSpPr>
            <p:cNvPr id="5" name="Group 97"/>
            <p:cNvGrpSpPr/>
            <p:nvPr/>
          </p:nvGrpSpPr>
          <p:grpSpPr>
            <a:xfrm>
              <a:off x="457200" y="5638800"/>
              <a:ext cx="1676400" cy="732183"/>
              <a:chOff x="4479310" y="5445580"/>
              <a:chExt cx="2406858" cy="960783"/>
            </a:xfrm>
          </p:grpSpPr>
          <p:sp>
            <p:nvSpPr>
              <p:cNvPr id="73" name="Freeform 106"/>
              <p:cNvSpPr>
                <a:spLocks/>
              </p:cNvSpPr>
              <p:nvPr/>
            </p:nvSpPr>
            <p:spPr bwMode="auto">
              <a:xfrm>
                <a:off x="4479310" y="5866679"/>
                <a:ext cx="177524" cy="65344"/>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4" name="Freeform 107"/>
              <p:cNvSpPr>
                <a:spLocks/>
              </p:cNvSpPr>
              <p:nvPr/>
            </p:nvSpPr>
            <p:spPr bwMode="auto">
              <a:xfrm>
                <a:off x="4656834" y="5861839"/>
                <a:ext cx="177524" cy="70184"/>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5" name="Freeform 108"/>
              <p:cNvSpPr>
                <a:spLocks/>
              </p:cNvSpPr>
              <p:nvPr/>
            </p:nvSpPr>
            <p:spPr bwMode="auto">
              <a:xfrm>
                <a:off x="4834351" y="5823117"/>
                <a:ext cx="181649" cy="121005"/>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6" name="Freeform 109"/>
              <p:cNvSpPr>
                <a:spLocks/>
              </p:cNvSpPr>
              <p:nvPr/>
            </p:nvSpPr>
            <p:spPr bwMode="auto">
              <a:xfrm>
                <a:off x="5016001" y="5631927"/>
                <a:ext cx="185778" cy="500962"/>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7" name="Freeform 110"/>
              <p:cNvSpPr>
                <a:spLocks/>
              </p:cNvSpPr>
              <p:nvPr/>
            </p:nvSpPr>
            <p:spPr bwMode="auto">
              <a:xfrm>
                <a:off x="5201781" y="5445580"/>
                <a:ext cx="189907" cy="960783"/>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8" name="Freeform 111"/>
              <p:cNvSpPr>
                <a:spLocks/>
              </p:cNvSpPr>
              <p:nvPr/>
            </p:nvSpPr>
            <p:spPr bwMode="auto">
              <a:xfrm>
                <a:off x="5391688" y="5474621"/>
                <a:ext cx="206420" cy="929321"/>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9" name="Freeform 112"/>
              <p:cNvSpPr>
                <a:spLocks/>
              </p:cNvSpPr>
              <p:nvPr/>
            </p:nvSpPr>
            <p:spPr bwMode="auto">
              <a:xfrm>
                <a:off x="5598108" y="5474621"/>
                <a:ext cx="185778" cy="830097"/>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0" name="Freeform 113"/>
              <p:cNvSpPr>
                <a:spLocks/>
              </p:cNvSpPr>
              <p:nvPr/>
            </p:nvSpPr>
            <p:spPr bwMode="auto">
              <a:xfrm>
                <a:off x="5783883" y="5491562"/>
                <a:ext cx="189907" cy="827676"/>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1" name="Freeform 114"/>
              <p:cNvSpPr>
                <a:spLocks/>
              </p:cNvSpPr>
              <p:nvPr/>
            </p:nvSpPr>
            <p:spPr bwMode="auto">
              <a:xfrm>
                <a:off x="5973789" y="5699691"/>
                <a:ext cx="189907" cy="534844"/>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2" name="Freeform 115"/>
              <p:cNvSpPr>
                <a:spLocks/>
              </p:cNvSpPr>
              <p:nvPr/>
            </p:nvSpPr>
            <p:spPr bwMode="auto">
              <a:xfrm>
                <a:off x="6163696" y="5796495"/>
                <a:ext cx="185778" cy="208129"/>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3" name="Freeform 116"/>
              <p:cNvSpPr>
                <a:spLocks/>
              </p:cNvSpPr>
              <p:nvPr/>
            </p:nvSpPr>
            <p:spPr bwMode="auto">
              <a:xfrm>
                <a:off x="6349476" y="5820696"/>
                <a:ext cx="181649" cy="166988"/>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4" name="Freeform 117"/>
              <p:cNvSpPr>
                <a:spLocks/>
              </p:cNvSpPr>
              <p:nvPr/>
            </p:nvSpPr>
            <p:spPr bwMode="auto">
              <a:xfrm>
                <a:off x="6531126" y="5849736"/>
                <a:ext cx="185778" cy="84705"/>
              </a:xfrm>
              <a:custGeom>
                <a:avLst/>
                <a:gdLst/>
                <a:ahLst/>
                <a:cxnLst>
                  <a:cxn ang="0">
                    <a:pos x="1" y="19"/>
                  </a:cxn>
                  <a:cxn ang="0">
                    <a:pos x="3" y="29"/>
                  </a:cxn>
                  <a:cxn ang="0">
                    <a:pos x="4" y="19"/>
                  </a:cxn>
                  <a:cxn ang="0">
                    <a:pos x="4" y="23"/>
                  </a:cxn>
                  <a:cxn ang="0">
                    <a:pos x="5" y="14"/>
                  </a:cxn>
                  <a:cxn ang="0">
                    <a:pos x="6" y="35"/>
                  </a:cxn>
                  <a:cxn ang="0">
                    <a:pos x="8" y="22"/>
                  </a:cxn>
                  <a:cxn ang="0">
                    <a:pos x="9" y="17"/>
                  </a:cxn>
                  <a:cxn ang="0">
                    <a:pos x="10" y="24"/>
                  </a:cxn>
                  <a:cxn ang="0">
                    <a:pos x="11" y="17"/>
                  </a:cxn>
                  <a:cxn ang="0">
                    <a:pos x="13" y="27"/>
                  </a:cxn>
                  <a:cxn ang="0">
                    <a:pos x="14" y="19"/>
                  </a:cxn>
                  <a:cxn ang="0">
                    <a:pos x="14" y="22"/>
                  </a:cxn>
                  <a:cxn ang="0">
                    <a:pos x="15" y="24"/>
                  </a:cxn>
                  <a:cxn ang="0">
                    <a:pos x="18" y="13"/>
                  </a:cxn>
                  <a:cxn ang="0">
                    <a:pos x="18" y="22"/>
                  </a:cxn>
                  <a:cxn ang="0">
                    <a:pos x="19" y="17"/>
                  </a:cxn>
                  <a:cxn ang="0">
                    <a:pos x="20" y="30"/>
                  </a:cxn>
                  <a:cxn ang="0">
                    <a:pos x="21" y="22"/>
                  </a:cxn>
                  <a:cxn ang="0">
                    <a:pos x="21" y="27"/>
                  </a:cxn>
                  <a:cxn ang="0">
                    <a:pos x="23" y="20"/>
                  </a:cxn>
                  <a:cxn ang="0">
                    <a:pos x="24" y="15"/>
                  </a:cxn>
                  <a:cxn ang="0">
                    <a:pos x="25" y="27"/>
                  </a:cxn>
                  <a:cxn ang="0">
                    <a:pos x="26" y="24"/>
                  </a:cxn>
                  <a:cxn ang="0">
                    <a:pos x="26" y="23"/>
                  </a:cxn>
                  <a:cxn ang="0">
                    <a:pos x="28" y="14"/>
                  </a:cxn>
                  <a:cxn ang="0">
                    <a:pos x="29" y="27"/>
                  </a:cxn>
                  <a:cxn ang="0">
                    <a:pos x="30" y="20"/>
                  </a:cxn>
                  <a:cxn ang="0">
                    <a:pos x="30" y="20"/>
                  </a:cxn>
                  <a:cxn ang="0">
                    <a:pos x="31" y="17"/>
                  </a:cxn>
                  <a:cxn ang="0">
                    <a:pos x="33" y="28"/>
                  </a:cxn>
                  <a:cxn ang="0">
                    <a:pos x="34" y="23"/>
                  </a:cxn>
                  <a:cxn ang="0">
                    <a:pos x="35" y="15"/>
                  </a:cxn>
                  <a:cxn ang="0">
                    <a:pos x="36" y="18"/>
                  </a:cxn>
                  <a:cxn ang="0">
                    <a:pos x="38" y="17"/>
                  </a:cxn>
                  <a:cxn ang="0">
                    <a:pos x="38" y="19"/>
                  </a:cxn>
                  <a:cxn ang="0">
                    <a:pos x="39" y="14"/>
                  </a:cxn>
                  <a:cxn ang="0">
                    <a:pos x="40" y="27"/>
                  </a:cxn>
                  <a:cxn ang="0">
                    <a:pos x="41" y="24"/>
                  </a:cxn>
                  <a:cxn ang="0">
                    <a:pos x="43" y="22"/>
                  </a:cxn>
                  <a:cxn ang="0">
                    <a:pos x="43" y="19"/>
                  </a:cxn>
                  <a:cxn ang="0">
                    <a:pos x="44" y="10"/>
                  </a:cxn>
                </a:cxnLst>
                <a:rect l="0" t="0" r="r" b="b"/>
                <a:pathLst>
                  <a:path w="45" h="35">
                    <a:moveTo>
                      <a:pt x="0" y="0"/>
                    </a:moveTo>
                    <a:lnTo>
                      <a:pt x="0" y="18"/>
                    </a:lnTo>
                    <a:lnTo>
                      <a:pt x="1" y="19"/>
                    </a:lnTo>
                    <a:lnTo>
                      <a:pt x="1" y="18"/>
                    </a:lnTo>
                    <a:lnTo>
                      <a:pt x="1" y="30"/>
                    </a:lnTo>
                    <a:lnTo>
                      <a:pt x="3" y="29"/>
                    </a:lnTo>
                    <a:lnTo>
                      <a:pt x="3" y="17"/>
                    </a:lnTo>
                    <a:lnTo>
                      <a:pt x="3" y="22"/>
                    </a:lnTo>
                    <a:lnTo>
                      <a:pt x="4" y="19"/>
                    </a:lnTo>
                    <a:lnTo>
                      <a:pt x="4" y="24"/>
                    </a:lnTo>
                    <a:lnTo>
                      <a:pt x="4" y="17"/>
                    </a:lnTo>
                    <a:lnTo>
                      <a:pt x="4" y="23"/>
                    </a:lnTo>
                    <a:lnTo>
                      <a:pt x="5" y="22"/>
                    </a:lnTo>
                    <a:lnTo>
                      <a:pt x="5" y="28"/>
                    </a:lnTo>
                    <a:lnTo>
                      <a:pt x="5" y="14"/>
                    </a:lnTo>
                    <a:lnTo>
                      <a:pt x="6" y="14"/>
                    </a:lnTo>
                    <a:lnTo>
                      <a:pt x="6" y="3"/>
                    </a:lnTo>
                    <a:lnTo>
                      <a:pt x="6" y="35"/>
                    </a:lnTo>
                    <a:lnTo>
                      <a:pt x="8" y="35"/>
                    </a:lnTo>
                    <a:lnTo>
                      <a:pt x="8" y="15"/>
                    </a:lnTo>
                    <a:lnTo>
                      <a:pt x="8" y="22"/>
                    </a:lnTo>
                    <a:lnTo>
                      <a:pt x="9" y="23"/>
                    </a:lnTo>
                    <a:lnTo>
                      <a:pt x="9" y="25"/>
                    </a:lnTo>
                    <a:lnTo>
                      <a:pt x="9" y="17"/>
                    </a:lnTo>
                    <a:lnTo>
                      <a:pt x="9" y="18"/>
                    </a:lnTo>
                    <a:lnTo>
                      <a:pt x="10" y="19"/>
                    </a:lnTo>
                    <a:lnTo>
                      <a:pt x="10" y="24"/>
                    </a:lnTo>
                    <a:lnTo>
                      <a:pt x="10" y="18"/>
                    </a:lnTo>
                    <a:lnTo>
                      <a:pt x="10" y="20"/>
                    </a:lnTo>
                    <a:lnTo>
                      <a:pt x="11" y="17"/>
                    </a:lnTo>
                    <a:lnTo>
                      <a:pt x="11" y="13"/>
                    </a:lnTo>
                    <a:lnTo>
                      <a:pt x="11" y="25"/>
                    </a:lnTo>
                    <a:lnTo>
                      <a:pt x="13" y="27"/>
                    </a:lnTo>
                    <a:lnTo>
                      <a:pt x="13" y="15"/>
                    </a:lnTo>
                    <a:lnTo>
                      <a:pt x="13" y="20"/>
                    </a:lnTo>
                    <a:lnTo>
                      <a:pt x="14" y="19"/>
                    </a:lnTo>
                    <a:lnTo>
                      <a:pt x="14" y="33"/>
                    </a:lnTo>
                    <a:lnTo>
                      <a:pt x="14" y="15"/>
                    </a:lnTo>
                    <a:lnTo>
                      <a:pt x="14" y="22"/>
                    </a:lnTo>
                    <a:lnTo>
                      <a:pt x="15" y="20"/>
                    </a:lnTo>
                    <a:lnTo>
                      <a:pt x="15" y="18"/>
                    </a:lnTo>
                    <a:lnTo>
                      <a:pt x="15" y="24"/>
                    </a:lnTo>
                    <a:lnTo>
                      <a:pt x="16" y="27"/>
                    </a:lnTo>
                    <a:lnTo>
                      <a:pt x="16" y="15"/>
                    </a:lnTo>
                    <a:lnTo>
                      <a:pt x="18" y="13"/>
                    </a:lnTo>
                    <a:lnTo>
                      <a:pt x="18" y="27"/>
                    </a:lnTo>
                    <a:lnTo>
                      <a:pt x="18" y="10"/>
                    </a:lnTo>
                    <a:lnTo>
                      <a:pt x="18" y="22"/>
                    </a:lnTo>
                    <a:lnTo>
                      <a:pt x="19" y="20"/>
                    </a:lnTo>
                    <a:lnTo>
                      <a:pt x="19" y="27"/>
                    </a:lnTo>
                    <a:lnTo>
                      <a:pt x="19" y="17"/>
                    </a:lnTo>
                    <a:lnTo>
                      <a:pt x="19" y="22"/>
                    </a:lnTo>
                    <a:lnTo>
                      <a:pt x="20" y="19"/>
                    </a:lnTo>
                    <a:lnTo>
                      <a:pt x="20" y="30"/>
                    </a:lnTo>
                    <a:lnTo>
                      <a:pt x="20" y="14"/>
                    </a:lnTo>
                    <a:lnTo>
                      <a:pt x="20" y="23"/>
                    </a:lnTo>
                    <a:lnTo>
                      <a:pt x="21" y="22"/>
                    </a:lnTo>
                    <a:lnTo>
                      <a:pt x="21" y="28"/>
                    </a:lnTo>
                    <a:lnTo>
                      <a:pt x="21" y="18"/>
                    </a:lnTo>
                    <a:lnTo>
                      <a:pt x="21" y="27"/>
                    </a:lnTo>
                    <a:lnTo>
                      <a:pt x="23" y="25"/>
                    </a:lnTo>
                    <a:lnTo>
                      <a:pt x="23" y="13"/>
                    </a:lnTo>
                    <a:lnTo>
                      <a:pt x="23" y="20"/>
                    </a:lnTo>
                    <a:lnTo>
                      <a:pt x="24" y="19"/>
                    </a:lnTo>
                    <a:lnTo>
                      <a:pt x="24" y="27"/>
                    </a:lnTo>
                    <a:lnTo>
                      <a:pt x="24" y="15"/>
                    </a:lnTo>
                    <a:lnTo>
                      <a:pt x="24" y="27"/>
                    </a:lnTo>
                    <a:lnTo>
                      <a:pt x="25" y="25"/>
                    </a:lnTo>
                    <a:lnTo>
                      <a:pt x="25" y="27"/>
                    </a:lnTo>
                    <a:lnTo>
                      <a:pt x="25" y="14"/>
                    </a:lnTo>
                    <a:lnTo>
                      <a:pt x="25" y="25"/>
                    </a:lnTo>
                    <a:lnTo>
                      <a:pt x="26" y="24"/>
                    </a:lnTo>
                    <a:lnTo>
                      <a:pt x="26" y="25"/>
                    </a:lnTo>
                    <a:lnTo>
                      <a:pt x="26" y="19"/>
                    </a:lnTo>
                    <a:lnTo>
                      <a:pt x="26" y="23"/>
                    </a:lnTo>
                    <a:lnTo>
                      <a:pt x="28" y="24"/>
                    </a:lnTo>
                    <a:lnTo>
                      <a:pt x="28" y="27"/>
                    </a:lnTo>
                    <a:lnTo>
                      <a:pt x="28" y="14"/>
                    </a:lnTo>
                    <a:lnTo>
                      <a:pt x="28" y="22"/>
                    </a:lnTo>
                    <a:lnTo>
                      <a:pt x="29" y="20"/>
                    </a:lnTo>
                    <a:lnTo>
                      <a:pt x="29" y="27"/>
                    </a:lnTo>
                    <a:lnTo>
                      <a:pt x="29" y="10"/>
                    </a:lnTo>
                    <a:lnTo>
                      <a:pt x="29" y="22"/>
                    </a:lnTo>
                    <a:lnTo>
                      <a:pt x="30" y="20"/>
                    </a:lnTo>
                    <a:lnTo>
                      <a:pt x="30" y="24"/>
                    </a:lnTo>
                    <a:lnTo>
                      <a:pt x="30" y="17"/>
                    </a:lnTo>
                    <a:lnTo>
                      <a:pt x="30" y="20"/>
                    </a:lnTo>
                    <a:lnTo>
                      <a:pt x="31" y="23"/>
                    </a:lnTo>
                    <a:lnTo>
                      <a:pt x="31" y="25"/>
                    </a:lnTo>
                    <a:lnTo>
                      <a:pt x="31" y="17"/>
                    </a:lnTo>
                    <a:lnTo>
                      <a:pt x="31" y="20"/>
                    </a:lnTo>
                    <a:lnTo>
                      <a:pt x="33" y="22"/>
                    </a:lnTo>
                    <a:lnTo>
                      <a:pt x="33" y="28"/>
                    </a:lnTo>
                    <a:lnTo>
                      <a:pt x="33" y="19"/>
                    </a:lnTo>
                    <a:lnTo>
                      <a:pt x="33" y="23"/>
                    </a:lnTo>
                    <a:lnTo>
                      <a:pt x="34" y="23"/>
                    </a:lnTo>
                    <a:lnTo>
                      <a:pt x="34" y="25"/>
                    </a:lnTo>
                    <a:lnTo>
                      <a:pt x="34" y="17"/>
                    </a:lnTo>
                    <a:lnTo>
                      <a:pt x="35" y="15"/>
                    </a:lnTo>
                    <a:lnTo>
                      <a:pt x="35" y="25"/>
                    </a:lnTo>
                    <a:lnTo>
                      <a:pt x="35" y="17"/>
                    </a:lnTo>
                    <a:lnTo>
                      <a:pt x="36" y="18"/>
                    </a:lnTo>
                    <a:lnTo>
                      <a:pt x="36" y="24"/>
                    </a:lnTo>
                    <a:lnTo>
                      <a:pt x="36" y="15"/>
                    </a:lnTo>
                    <a:lnTo>
                      <a:pt x="38" y="17"/>
                    </a:lnTo>
                    <a:lnTo>
                      <a:pt x="38" y="32"/>
                    </a:lnTo>
                    <a:lnTo>
                      <a:pt x="38" y="14"/>
                    </a:lnTo>
                    <a:lnTo>
                      <a:pt x="38" y="19"/>
                    </a:lnTo>
                    <a:lnTo>
                      <a:pt x="39" y="22"/>
                    </a:lnTo>
                    <a:lnTo>
                      <a:pt x="39" y="25"/>
                    </a:lnTo>
                    <a:lnTo>
                      <a:pt x="39" y="14"/>
                    </a:lnTo>
                    <a:lnTo>
                      <a:pt x="39" y="17"/>
                    </a:lnTo>
                    <a:lnTo>
                      <a:pt x="40" y="15"/>
                    </a:lnTo>
                    <a:lnTo>
                      <a:pt x="40" y="27"/>
                    </a:lnTo>
                    <a:lnTo>
                      <a:pt x="40" y="24"/>
                    </a:lnTo>
                    <a:lnTo>
                      <a:pt x="41" y="23"/>
                    </a:lnTo>
                    <a:lnTo>
                      <a:pt x="41" y="24"/>
                    </a:lnTo>
                    <a:lnTo>
                      <a:pt x="41" y="17"/>
                    </a:lnTo>
                    <a:lnTo>
                      <a:pt x="41" y="24"/>
                    </a:lnTo>
                    <a:lnTo>
                      <a:pt x="43" y="22"/>
                    </a:lnTo>
                    <a:lnTo>
                      <a:pt x="43" y="24"/>
                    </a:lnTo>
                    <a:lnTo>
                      <a:pt x="43" y="13"/>
                    </a:lnTo>
                    <a:lnTo>
                      <a:pt x="43" y="19"/>
                    </a:lnTo>
                    <a:lnTo>
                      <a:pt x="44" y="18"/>
                    </a:lnTo>
                    <a:lnTo>
                      <a:pt x="44" y="33"/>
                    </a:lnTo>
                    <a:lnTo>
                      <a:pt x="44" y="10"/>
                    </a:lnTo>
                    <a:lnTo>
                      <a:pt x="44" y="20"/>
                    </a:lnTo>
                    <a:lnTo>
                      <a:pt x="45" y="1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5" name="Freeform 118"/>
              <p:cNvSpPr>
                <a:spLocks/>
              </p:cNvSpPr>
              <p:nvPr/>
            </p:nvSpPr>
            <p:spPr bwMode="auto">
              <a:xfrm>
                <a:off x="6716901" y="5869098"/>
                <a:ext cx="169267" cy="58082"/>
              </a:xfrm>
              <a:custGeom>
                <a:avLst/>
                <a:gdLst/>
                <a:ahLst/>
                <a:cxnLst>
                  <a:cxn ang="0">
                    <a:pos x="0" y="9"/>
                  </a:cxn>
                  <a:cxn ang="0">
                    <a:pos x="1" y="16"/>
                  </a:cxn>
                  <a:cxn ang="0">
                    <a:pos x="3" y="7"/>
                  </a:cxn>
                  <a:cxn ang="0">
                    <a:pos x="3" y="14"/>
                  </a:cxn>
                  <a:cxn ang="0">
                    <a:pos x="4" y="5"/>
                  </a:cxn>
                  <a:cxn ang="0">
                    <a:pos x="5" y="7"/>
                  </a:cxn>
                  <a:cxn ang="0">
                    <a:pos x="6" y="9"/>
                  </a:cxn>
                  <a:cxn ang="0">
                    <a:pos x="8" y="22"/>
                  </a:cxn>
                  <a:cxn ang="0">
                    <a:pos x="9" y="12"/>
                  </a:cxn>
                  <a:cxn ang="0">
                    <a:pos x="9" y="15"/>
                  </a:cxn>
                  <a:cxn ang="0">
                    <a:pos x="10" y="5"/>
                  </a:cxn>
                  <a:cxn ang="0">
                    <a:pos x="11" y="21"/>
                  </a:cxn>
                  <a:cxn ang="0">
                    <a:pos x="13" y="7"/>
                  </a:cxn>
                  <a:cxn ang="0">
                    <a:pos x="14" y="15"/>
                  </a:cxn>
                  <a:cxn ang="0">
                    <a:pos x="15" y="12"/>
                  </a:cxn>
                  <a:cxn ang="0">
                    <a:pos x="15" y="14"/>
                  </a:cxn>
                  <a:cxn ang="0">
                    <a:pos x="16" y="9"/>
                  </a:cxn>
                  <a:cxn ang="0">
                    <a:pos x="18" y="21"/>
                  </a:cxn>
                  <a:cxn ang="0">
                    <a:pos x="19" y="7"/>
                  </a:cxn>
                  <a:cxn ang="0">
                    <a:pos x="19" y="14"/>
                  </a:cxn>
                  <a:cxn ang="0">
                    <a:pos x="20" y="9"/>
                  </a:cxn>
                  <a:cxn ang="0">
                    <a:pos x="21" y="20"/>
                  </a:cxn>
                  <a:cxn ang="0">
                    <a:pos x="23" y="14"/>
                  </a:cxn>
                  <a:cxn ang="0">
                    <a:pos x="23" y="9"/>
                  </a:cxn>
                  <a:cxn ang="0">
                    <a:pos x="24" y="10"/>
                  </a:cxn>
                  <a:cxn ang="0">
                    <a:pos x="25" y="6"/>
                  </a:cxn>
                  <a:cxn ang="0">
                    <a:pos x="26" y="17"/>
                  </a:cxn>
                  <a:cxn ang="0">
                    <a:pos x="28" y="9"/>
                  </a:cxn>
                  <a:cxn ang="0">
                    <a:pos x="28" y="14"/>
                  </a:cxn>
                  <a:cxn ang="0">
                    <a:pos x="29" y="6"/>
                  </a:cxn>
                  <a:cxn ang="0">
                    <a:pos x="30" y="7"/>
                  </a:cxn>
                  <a:cxn ang="0">
                    <a:pos x="31" y="6"/>
                  </a:cxn>
                  <a:cxn ang="0">
                    <a:pos x="33" y="16"/>
                  </a:cxn>
                  <a:cxn ang="0">
                    <a:pos x="34" y="14"/>
                  </a:cxn>
                  <a:cxn ang="0">
                    <a:pos x="34" y="11"/>
                  </a:cxn>
                  <a:cxn ang="0">
                    <a:pos x="35" y="10"/>
                  </a:cxn>
                  <a:cxn ang="0">
                    <a:pos x="36" y="16"/>
                  </a:cxn>
                  <a:cxn ang="0">
                    <a:pos x="38" y="14"/>
                  </a:cxn>
                  <a:cxn ang="0">
                    <a:pos x="38" y="12"/>
                  </a:cxn>
                  <a:cxn ang="0">
                    <a:pos x="39" y="7"/>
                  </a:cxn>
                  <a:cxn ang="0">
                    <a:pos x="40" y="19"/>
                  </a:cxn>
                  <a:cxn ang="0">
                    <a:pos x="41" y="12"/>
                  </a:cxn>
                </a:cxnLst>
                <a:rect l="0" t="0" r="r" b="b"/>
                <a:pathLst>
                  <a:path w="41" h="24">
                    <a:moveTo>
                      <a:pt x="0" y="11"/>
                    </a:moveTo>
                    <a:lnTo>
                      <a:pt x="0" y="15"/>
                    </a:lnTo>
                    <a:lnTo>
                      <a:pt x="0" y="9"/>
                    </a:lnTo>
                    <a:lnTo>
                      <a:pt x="0" y="9"/>
                    </a:lnTo>
                    <a:lnTo>
                      <a:pt x="1" y="11"/>
                    </a:lnTo>
                    <a:lnTo>
                      <a:pt x="1" y="16"/>
                    </a:lnTo>
                    <a:lnTo>
                      <a:pt x="1" y="10"/>
                    </a:lnTo>
                    <a:lnTo>
                      <a:pt x="1" y="10"/>
                    </a:lnTo>
                    <a:lnTo>
                      <a:pt x="3" y="7"/>
                    </a:lnTo>
                    <a:lnTo>
                      <a:pt x="3" y="15"/>
                    </a:lnTo>
                    <a:lnTo>
                      <a:pt x="3" y="5"/>
                    </a:lnTo>
                    <a:lnTo>
                      <a:pt x="3" y="14"/>
                    </a:lnTo>
                    <a:lnTo>
                      <a:pt x="4" y="12"/>
                    </a:lnTo>
                    <a:lnTo>
                      <a:pt x="4" y="19"/>
                    </a:lnTo>
                    <a:lnTo>
                      <a:pt x="4" y="5"/>
                    </a:lnTo>
                    <a:lnTo>
                      <a:pt x="4" y="17"/>
                    </a:lnTo>
                    <a:lnTo>
                      <a:pt x="5" y="20"/>
                    </a:lnTo>
                    <a:lnTo>
                      <a:pt x="5" y="7"/>
                    </a:lnTo>
                    <a:lnTo>
                      <a:pt x="5" y="12"/>
                    </a:lnTo>
                    <a:lnTo>
                      <a:pt x="6" y="10"/>
                    </a:lnTo>
                    <a:lnTo>
                      <a:pt x="6" y="9"/>
                    </a:lnTo>
                    <a:lnTo>
                      <a:pt x="6" y="17"/>
                    </a:lnTo>
                    <a:lnTo>
                      <a:pt x="8" y="15"/>
                    </a:lnTo>
                    <a:lnTo>
                      <a:pt x="8" y="22"/>
                    </a:lnTo>
                    <a:lnTo>
                      <a:pt x="8" y="0"/>
                    </a:lnTo>
                    <a:lnTo>
                      <a:pt x="8" y="14"/>
                    </a:lnTo>
                    <a:lnTo>
                      <a:pt x="9" y="12"/>
                    </a:lnTo>
                    <a:lnTo>
                      <a:pt x="9" y="19"/>
                    </a:lnTo>
                    <a:lnTo>
                      <a:pt x="9" y="9"/>
                    </a:lnTo>
                    <a:lnTo>
                      <a:pt x="9" y="15"/>
                    </a:lnTo>
                    <a:lnTo>
                      <a:pt x="10" y="14"/>
                    </a:lnTo>
                    <a:lnTo>
                      <a:pt x="10" y="20"/>
                    </a:lnTo>
                    <a:lnTo>
                      <a:pt x="10" y="5"/>
                    </a:lnTo>
                    <a:lnTo>
                      <a:pt x="10" y="10"/>
                    </a:lnTo>
                    <a:lnTo>
                      <a:pt x="11" y="9"/>
                    </a:lnTo>
                    <a:lnTo>
                      <a:pt x="11" y="21"/>
                    </a:lnTo>
                    <a:lnTo>
                      <a:pt x="13" y="20"/>
                    </a:lnTo>
                    <a:lnTo>
                      <a:pt x="13" y="20"/>
                    </a:lnTo>
                    <a:lnTo>
                      <a:pt x="13" y="7"/>
                    </a:lnTo>
                    <a:lnTo>
                      <a:pt x="13" y="14"/>
                    </a:lnTo>
                    <a:lnTo>
                      <a:pt x="14" y="12"/>
                    </a:lnTo>
                    <a:lnTo>
                      <a:pt x="14" y="15"/>
                    </a:lnTo>
                    <a:lnTo>
                      <a:pt x="14" y="10"/>
                    </a:lnTo>
                    <a:lnTo>
                      <a:pt x="14" y="14"/>
                    </a:lnTo>
                    <a:lnTo>
                      <a:pt x="15" y="12"/>
                    </a:lnTo>
                    <a:lnTo>
                      <a:pt x="15" y="20"/>
                    </a:lnTo>
                    <a:lnTo>
                      <a:pt x="15" y="7"/>
                    </a:lnTo>
                    <a:lnTo>
                      <a:pt x="15" y="14"/>
                    </a:lnTo>
                    <a:lnTo>
                      <a:pt x="16" y="12"/>
                    </a:lnTo>
                    <a:lnTo>
                      <a:pt x="16" y="17"/>
                    </a:lnTo>
                    <a:lnTo>
                      <a:pt x="16" y="9"/>
                    </a:lnTo>
                    <a:lnTo>
                      <a:pt x="16" y="11"/>
                    </a:lnTo>
                    <a:lnTo>
                      <a:pt x="18" y="9"/>
                    </a:lnTo>
                    <a:lnTo>
                      <a:pt x="18" y="21"/>
                    </a:lnTo>
                    <a:lnTo>
                      <a:pt x="18" y="9"/>
                    </a:lnTo>
                    <a:lnTo>
                      <a:pt x="18" y="11"/>
                    </a:lnTo>
                    <a:lnTo>
                      <a:pt x="19" y="7"/>
                    </a:lnTo>
                    <a:lnTo>
                      <a:pt x="19" y="19"/>
                    </a:lnTo>
                    <a:lnTo>
                      <a:pt x="19" y="5"/>
                    </a:lnTo>
                    <a:lnTo>
                      <a:pt x="19" y="14"/>
                    </a:lnTo>
                    <a:lnTo>
                      <a:pt x="20" y="12"/>
                    </a:lnTo>
                    <a:lnTo>
                      <a:pt x="20" y="15"/>
                    </a:lnTo>
                    <a:lnTo>
                      <a:pt x="20" y="9"/>
                    </a:lnTo>
                    <a:lnTo>
                      <a:pt x="20" y="14"/>
                    </a:lnTo>
                    <a:lnTo>
                      <a:pt x="21" y="12"/>
                    </a:lnTo>
                    <a:lnTo>
                      <a:pt x="21" y="20"/>
                    </a:lnTo>
                    <a:lnTo>
                      <a:pt x="21" y="7"/>
                    </a:lnTo>
                    <a:lnTo>
                      <a:pt x="21" y="15"/>
                    </a:lnTo>
                    <a:lnTo>
                      <a:pt x="23" y="14"/>
                    </a:lnTo>
                    <a:lnTo>
                      <a:pt x="23" y="22"/>
                    </a:lnTo>
                    <a:lnTo>
                      <a:pt x="23" y="5"/>
                    </a:lnTo>
                    <a:lnTo>
                      <a:pt x="23" y="9"/>
                    </a:lnTo>
                    <a:lnTo>
                      <a:pt x="24" y="5"/>
                    </a:lnTo>
                    <a:lnTo>
                      <a:pt x="24" y="17"/>
                    </a:lnTo>
                    <a:lnTo>
                      <a:pt x="24" y="10"/>
                    </a:lnTo>
                    <a:lnTo>
                      <a:pt x="25" y="7"/>
                    </a:lnTo>
                    <a:lnTo>
                      <a:pt x="25" y="16"/>
                    </a:lnTo>
                    <a:lnTo>
                      <a:pt x="25" y="6"/>
                    </a:lnTo>
                    <a:lnTo>
                      <a:pt x="25" y="15"/>
                    </a:lnTo>
                    <a:lnTo>
                      <a:pt x="26" y="14"/>
                    </a:lnTo>
                    <a:lnTo>
                      <a:pt x="26" y="17"/>
                    </a:lnTo>
                    <a:lnTo>
                      <a:pt x="26" y="9"/>
                    </a:lnTo>
                    <a:lnTo>
                      <a:pt x="26" y="10"/>
                    </a:lnTo>
                    <a:lnTo>
                      <a:pt x="28" y="9"/>
                    </a:lnTo>
                    <a:lnTo>
                      <a:pt x="28" y="15"/>
                    </a:lnTo>
                    <a:lnTo>
                      <a:pt x="28" y="9"/>
                    </a:lnTo>
                    <a:lnTo>
                      <a:pt x="28" y="14"/>
                    </a:lnTo>
                    <a:lnTo>
                      <a:pt x="29" y="12"/>
                    </a:lnTo>
                    <a:lnTo>
                      <a:pt x="29" y="16"/>
                    </a:lnTo>
                    <a:lnTo>
                      <a:pt x="29" y="6"/>
                    </a:lnTo>
                    <a:lnTo>
                      <a:pt x="30" y="9"/>
                    </a:lnTo>
                    <a:lnTo>
                      <a:pt x="30" y="16"/>
                    </a:lnTo>
                    <a:lnTo>
                      <a:pt x="30" y="7"/>
                    </a:lnTo>
                    <a:lnTo>
                      <a:pt x="31" y="9"/>
                    </a:lnTo>
                    <a:lnTo>
                      <a:pt x="31" y="15"/>
                    </a:lnTo>
                    <a:lnTo>
                      <a:pt x="31" y="6"/>
                    </a:lnTo>
                    <a:lnTo>
                      <a:pt x="31" y="14"/>
                    </a:lnTo>
                    <a:lnTo>
                      <a:pt x="33" y="12"/>
                    </a:lnTo>
                    <a:lnTo>
                      <a:pt x="33" y="16"/>
                    </a:lnTo>
                    <a:lnTo>
                      <a:pt x="33" y="1"/>
                    </a:lnTo>
                    <a:lnTo>
                      <a:pt x="33" y="15"/>
                    </a:lnTo>
                    <a:lnTo>
                      <a:pt x="34" y="14"/>
                    </a:lnTo>
                    <a:lnTo>
                      <a:pt x="34" y="17"/>
                    </a:lnTo>
                    <a:lnTo>
                      <a:pt x="34" y="9"/>
                    </a:lnTo>
                    <a:lnTo>
                      <a:pt x="34" y="11"/>
                    </a:lnTo>
                    <a:lnTo>
                      <a:pt x="35" y="14"/>
                    </a:lnTo>
                    <a:lnTo>
                      <a:pt x="35" y="19"/>
                    </a:lnTo>
                    <a:lnTo>
                      <a:pt x="35" y="10"/>
                    </a:lnTo>
                    <a:lnTo>
                      <a:pt x="35" y="14"/>
                    </a:lnTo>
                    <a:lnTo>
                      <a:pt x="36" y="11"/>
                    </a:lnTo>
                    <a:lnTo>
                      <a:pt x="36" y="16"/>
                    </a:lnTo>
                    <a:lnTo>
                      <a:pt x="36" y="7"/>
                    </a:lnTo>
                    <a:lnTo>
                      <a:pt x="36" y="15"/>
                    </a:lnTo>
                    <a:lnTo>
                      <a:pt x="38" y="14"/>
                    </a:lnTo>
                    <a:lnTo>
                      <a:pt x="38" y="24"/>
                    </a:lnTo>
                    <a:lnTo>
                      <a:pt x="38" y="1"/>
                    </a:lnTo>
                    <a:lnTo>
                      <a:pt x="38" y="12"/>
                    </a:lnTo>
                    <a:lnTo>
                      <a:pt x="39" y="14"/>
                    </a:lnTo>
                    <a:lnTo>
                      <a:pt x="39" y="17"/>
                    </a:lnTo>
                    <a:lnTo>
                      <a:pt x="39" y="7"/>
                    </a:lnTo>
                    <a:lnTo>
                      <a:pt x="39" y="14"/>
                    </a:lnTo>
                    <a:lnTo>
                      <a:pt x="40" y="12"/>
                    </a:lnTo>
                    <a:lnTo>
                      <a:pt x="40" y="19"/>
                    </a:lnTo>
                    <a:lnTo>
                      <a:pt x="40" y="11"/>
                    </a:lnTo>
                    <a:lnTo>
                      <a:pt x="40" y="11"/>
                    </a:lnTo>
                    <a:lnTo>
                      <a:pt x="41" y="12"/>
                    </a:lnTo>
                    <a:lnTo>
                      <a:pt x="41" y="16"/>
                    </a:lnTo>
                    <a:lnTo>
                      <a:pt x="41"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sp>
        <p:nvSpPr>
          <p:cNvPr id="100" name="Rectangle 99"/>
          <p:cNvSpPr/>
          <p:nvPr/>
        </p:nvSpPr>
        <p:spPr>
          <a:xfrm>
            <a:off x="381000" y="4953000"/>
            <a:ext cx="1828800" cy="12954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ne 9"/>
          <p:cNvSpPr>
            <a:spLocks noChangeShapeType="1"/>
          </p:cNvSpPr>
          <p:nvPr/>
        </p:nvSpPr>
        <p:spPr bwMode="auto">
          <a:xfrm>
            <a:off x="1532137" y="4498984"/>
            <a:ext cx="837747"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103" name="Line 14"/>
          <p:cNvSpPr>
            <a:spLocks noChangeShapeType="1"/>
          </p:cNvSpPr>
          <p:nvPr/>
        </p:nvSpPr>
        <p:spPr bwMode="auto">
          <a:xfrm flipV="1">
            <a:off x="1532137" y="44775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4" name="Rectangle 16"/>
          <p:cNvSpPr>
            <a:spLocks noChangeArrowheads="1"/>
          </p:cNvSpPr>
          <p:nvPr/>
        </p:nvSpPr>
        <p:spPr bwMode="auto">
          <a:xfrm>
            <a:off x="1524000" y="4503754"/>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 name="Line 17"/>
          <p:cNvSpPr>
            <a:spLocks noChangeShapeType="1"/>
          </p:cNvSpPr>
          <p:nvPr/>
        </p:nvSpPr>
        <p:spPr bwMode="auto">
          <a:xfrm flipV="1">
            <a:off x="1951203" y="44775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6" name="Rectangle 19"/>
          <p:cNvSpPr>
            <a:spLocks noChangeArrowheads="1"/>
          </p:cNvSpPr>
          <p:nvPr/>
        </p:nvSpPr>
        <p:spPr bwMode="auto">
          <a:xfrm>
            <a:off x="1928825" y="4503754"/>
            <a:ext cx="9618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7" name="Line 20"/>
          <p:cNvSpPr>
            <a:spLocks noChangeShapeType="1"/>
          </p:cNvSpPr>
          <p:nvPr/>
        </p:nvSpPr>
        <p:spPr bwMode="auto">
          <a:xfrm flipV="1">
            <a:off x="2370267" y="44775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8" name="Rectangle 22"/>
          <p:cNvSpPr>
            <a:spLocks noChangeArrowheads="1"/>
          </p:cNvSpPr>
          <p:nvPr/>
        </p:nvSpPr>
        <p:spPr bwMode="auto">
          <a:xfrm>
            <a:off x="2362131" y="4503754"/>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9" name="Line 46"/>
          <p:cNvSpPr>
            <a:spLocks noChangeShapeType="1"/>
          </p:cNvSpPr>
          <p:nvPr/>
        </p:nvSpPr>
        <p:spPr bwMode="auto">
          <a:xfrm>
            <a:off x="1532137" y="4498984"/>
            <a:ext cx="34583" cy="119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nvGrpSpPr>
          <p:cNvPr id="6" name="Group 124"/>
          <p:cNvGrpSpPr/>
          <p:nvPr/>
        </p:nvGrpSpPr>
        <p:grpSpPr>
          <a:xfrm>
            <a:off x="1543826" y="4159250"/>
            <a:ext cx="818374" cy="304800"/>
            <a:chOff x="1696226" y="3048000"/>
            <a:chExt cx="704204" cy="360788"/>
          </a:xfrm>
        </p:grpSpPr>
        <p:sp>
          <p:nvSpPr>
            <p:cNvPr id="111" name="Freeform 106"/>
            <p:cNvSpPr>
              <a:spLocks/>
            </p:cNvSpPr>
            <p:nvPr/>
          </p:nvSpPr>
          <p:spPr bwMode="auto">
            <a:xfrm>
              <a:off x="1696226" y="3206129"/>
              <a:ext cx="60928" cy="24538"/>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2" name="Freeform 107"/>
            <p:cNvSpPr>
              <a:spLocks/>
            </p:cNvSpPr>
            <p:nvPr/>
          </p:nvSpPr>
          <p:spPr bwMode="auto">
            <a:xfrm>
              <a:off x="1757154" y="3204311"/>
              <a:ext cx="60928" cy="26355"/>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3" name="Freeform 108"/>
            <p:cNvSpPr>
              <a:spLocks/>
            </p:cNvSpPr>
            <p:nvPr/>
          </p:nvSpPr>
          <p:spPr bwMode="auto">
            <a:xfrm>
              <a:off x="1818080" y="3189771"/>
              <a:ext cx="62344" cy="45439"/>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4" name="Freeform 109"/>
            <p:cNvSpPr>
              <a:spLocks/>
            </p:cNvSpPr>
            <p:nvPr/>
          </p:nvSpPr>
          <p:spPr bwMode="auto">
            <a:xfrm>
              <a:off x="1880424" y="3117976"/>
              <a:ext cx="63761" cy="188119"/>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5" name="Freeform 110"/>
            <p:cNvSpPr>
              <a:spLocks/>
            </p:cNvSpPr>
            <p:nvPr/>
          </p:nvSpPr>
          <p:spPr bwMode="auto">
            <a:xfrm>
              <a:off x="1944185" y="3048000"/>
              <a:ext cx="65178" cy="360788"/>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6" name="Freeform 111"/>
            <p:cNvSpPr>
              <a:spLocks/>
            </p:cNvSpPr>
            <p:nvPr/>
          </p:nvSpPr>
          <p:spPr bwMode="auto">
            <a:xfrm>
              <a:off x="2009363" y="3058905"/>
              <a:ext cx="70845" cy="348974"/>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7" name="Freeform 112"/>
            <p:cNvSpPr>
              <a:spLocks/>
            </p:cNvSpPr>
            <p:nvPr/>
          </p:nvSpPr>
          <p:spPr bwMode="auto">
            <a:xfrm>
              <a:off x="2080209" y="3058905"/>
              <a:ext cx="63761" cy="311714"/>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8" name="Freeform 113"/>
            <p:cNvSpPr>
              <a:spLocks/>
            </p:cNvSpPr>
            <p:nvPr/>
          </p:nvSpPr>
          <p:spPr bwMode="auto">
            <a:xfrm>
              <a:off x="2143969" y="3065267"/>
              <a:ext cx="65178" cy="310804"/>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9" name="Freeform 114"/>
            <p:cNvSpPr>
              <a:spLocks/>
            </p:cNvSpPr>
            <p:nvPr/>
          </p:nvSpPr>
          <p:spPr bwMode="auto">
            <a:xfrm>
              <a:off x="2209146" y="3143422"/>
              <a:ext cx="65178" cy="200842"/>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0" name="Freeform 115"/>
            <p:cNvSpPr>
              <a:spLocks/>
            </p:cNvSpPr>
            <p:nvPr/>
          </p:nvSpPr>
          <p:spPr bwMode="auto">
            <a:xfrm>
              <a:off x="2274324" y="3179774"/>
              <a:ext cx="63761" cy="78155"/>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1" name="Freeform 116"/>
            <p:cNvSpPr>
              <a:spLocks/>
            </p:cNvSpPr>
            <p:nvPr/>
          </p:nvSpPr>
          <p:spPr bwMode="auto">
            <a:xfrm>
              <a:off x="2338086" y="3188862"/>
              <a:ext cx="62344" cy="62706"/>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cxnSp>
        <p:nvCxnSpPr>
          <p:cNvPr id="127" name="Straight Arrow Connector 126"/>
          <p:cNvCxnSpPr/>
          <p:nvPr/>
        </p:nvCxnSpPr>
        <p:spPr>
          <a:xfrm>
            <a:off x="838200" y="46482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752600" y="46482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90600" y="6324600"/>
            <a:ext cx="476412" cy="369332"/>
          </a:xfrm>
          <a:prstGeom prst="rect">
            <a:avLst/>
          </a:prstGeom>
          <a:noFill/>
        </p:spPr>
        <p:txBody>
          <a:bodyPr wrap="none" rtlCol="0">
            <a:spAutoFit/>
          </a:bodyPr>
          <a:lstStyle/>
          <a:p>
            <a:r>
              <a:rPr lang="en-US" dirty="0" smtClean="0"/>
              <a:t>0.3</a:t>
            </a:r>
            <a:endParaRPr lang="en-US" dirty="0"/>
          </a:p>
        </p:txBody>
      </p:sp>
      <p:pic>
        <p:nvPicPr>
          <p:cNvPr id="182" name="Picture 2"/>
          <p:cNvPicPr>
            <a:picLocks noChangeAspect="1" noChangeArrowheads="1"/>
          </p:cNvPicPr>
          <p:nvPr/>
        </p:nvPicPr>
        <p:blipFill>
          <a:blip r:embed="rId3" cstate="print"/>
          <a:srcRect/>
          <a:stretch>
            <a:fillRect/>
          </a:stretch>
        </p:blipFill>
        <p:spPr bwMode="auto">
          <a:xfrm>
            <a:off x="533400" y="3505200"/>
            <a:ext cx="327025" cy="524908"/>
          </a:xfrm>
          <a:prstGeom prst="rect">
            <a:avLst/>
          </a:prstGeom>
          <a:noFill/>
          <a:ln w="9525">
            <a:noFill/>
            <a:miter lim="800000"/>
            <a:headEnd/>
            <a:tailEnd/>
          </a:ln>
        </p:spPr>
      </p:pic>
      <p:pic>
        <p:nvPicPr>
          <p:cNvPr id="185" name="Picture 141"/>
          <p:cNvPicPr>
            <a:picLocks noChangeAspect="1" noChangeArrowheads="1"/>
          </p:cNvPicPr>
          <p:nvPr/>
        </p:nvPicPr>
        <p:blipFill>
          <a:blip r:embed="rId4" cstate="print"/>
          <a:srcRect/>
          <a:stretch>
            <a:fillRect/>
          </a:stretch>
        </p:blipFill>
        <p:spPr bwMode="auto">
          <a:xfrm>
            <a:off x="1828800" y="3505200"/>
            <a:ext cx="377174" cy="538820"/>
          </a:xfrm>
          <a:prstGeom prst="rect">
            <a:avLst/>
          </a:prstGeom>
          <a:noFill/>
          <a:ln w="9525">
            <a:noFill/>
            <a:miter lim="800000"/>
            <a:headEnd/>
            <a:tailEnd/>
          </a:ln>
        </p:spPr>
      </p:pic>
      <p:sp>
        <p:nvSpPr>
          <p:cNvPr id="101" name="Rectangle 100"/>
          <p:cNvSpPr/>
          <p:nvPr/>
        </p:nvSpPr>
        <p:spPr>
          <a:xfrm>
            <a:off x="3505200" y="2743200"/>
            <a:ext cx="5486400" cy="1815882"/>
          </a:xfrm>
          <a:prstGeom prst="rect">
            <a:avLst/>
          </a:prstGeom>
        </p:spPr>
        <p:txBody>
          <a:bodyPr wrap="square">
            <a:spAutoFit/>
          </a:bodyPr>
          <a:lstStyle/>
          <a:p>
            <a:r>
              <a:rPr lang="en-US" sz="1600" dirty="0" smtClean="0">
                <a:solidFill>
                  <a:srgbClr val="0000FF"/>
                </a:solidFill>
                <a:latin typeface="Courier New"/>
              </a:rPr>
              <a:t>function</a:t>
            </a:r>
            <a:r>
              <a:rPr lang="en-US" sz="1600" dirty="0" smtClean="0">
                <a:solidFill>
                  <a:srgbClr val="000000"/>
                </a:solidFill>
                <a:latin typeface="Courier New"/>
              </a:rPr>
              <a:t> dist = </a:t>
            </a:r>
            <a:r>
              <a:rPr lang="en-US" sz="1600" dirty="0" err="1" smtClean="0">
                <a:solidFill>
                  <a:srgbClr val="000000"/>
                </a:solidFill>
                <a:latin typeface="Courier New"/>
              </a:rPr>
              <a:t>MIT_Smith</a:t>
            </a:r>
            <a:r>
              <a:rPr lang="en-US" sz="1600" dirty="0" smtClean="0">
                <a:solidFill>
                  <a:srgbClr val="000000"/>
                </a:solidFill>
                <a:latin typeface="Courier New"/>
              </a:rPr>
              <a:t>(S1,S2)</a:t>
            </a:r>
          </a:p>
          <a:p>
            <a:r>
              <a:rPr lang="en-US" sz="1600" dirty="0" smtClean="0">
                <a:solidFill>
                  <a:srgbClr val="000000"/>
                </a:solidFill>
                <a:latin typeface="Courier New"/>
              </a:rPr>
              <a:t> </a:t>
            </a:r>
          </a:p>
          <a:p>
            <a:r>
              <a:rPr lang="en-US" sz="1600" dirty="0" smtClean="0">
                <a:solidFill>
                  <a:srgbClr val="228B22"/>
                </a:solidFill>
                <a:latin typeface="Courier New"/>
              </a:rPr>
              <a:t>% This is the entry of Sue Smiths team </a:t>
            </a:r>
          </a:p>
          <a:p>
            <a:r>
              <a:rPr lang="en-US" sz="1600" dirty="0" smtClean="0">
                <a:solidFill>
                  <a:srgbClr val="228B22"/>
                </a:solidFill>
                <a:latin typeface="Courier New"/>
              </a:rPr>
              <a:t>% to the UCR insect classification contest</a:t>
            </a:r>
          </a:p>
          <a:p>
            <a:r>
              <a:rPr lang="en-US" sz="1600" dirty="0" smtClean="0">
                <a:solidFill>
                  <a:srgbClr val="228B22"/>
                </a:solidFill>
                <a:latin typeface="Courier New"/>
              </a:rPr>
              <a:t>% Team is Sue Smith and Joe Patel</a:t>
            </a:r>
          </a:p>
          <a:p>
            <a:r>
              <a:rPr lang="en-US" sz="1600" dirty="0" smtClean="0">
                <a:solidFill>
                  <a:srgbClr val="228B22"/>
                </a:solidFill>
                <a:latin typeface="Courier New"/>
              </a:rPr>
              <a:t>% Contact info is sue@MIT.edu</a:t>
            </a:r>
          </a:p>
          <a:p>
            <a:r>
              <a:rPr lang="en-US" sz="1600" dirty="0" smtClean="0">
                <a:latin typeface="Courier New"/>
              </a:rPr>
              <a:t>…</a:t>
            </a:r>
          </a:p>
        </p:txBody>
      </p:sp>
      <p:sp>
        <p:nvSpPr>
          <p:cNvPr id="110" name="Rectangle 109"/>
          <p:cNvSpPr/>
          <p:nvPr/>
        </p:nvSpPr>
        <p:spPr>
          <a:xfrm>
            <a:off x="838200" y="3810000"/>
            <a:ext cx="460382" cy="369332"/>
          </a:xfrm>
          <a:prstGeom prst="rect">
            <a:avLst/>
          </a:prstGeom>
        </p:spPr>
        <p:txBody>
          <a:bodyPr wrap="none">
            <a:spAutoFit/>
          </a:bodyPr>
          <a:lstStyle/>
          <a:p>
            <a:r>
              <a:rPr lang="en-US" dirty="0" smtClean="0">
                <a:solidFill>
                  <a:srgbClr val="000000"/>
                </a:solidFill>
                <a:latin typeface="Courier New"/>
              </a:rPr>
              <a:t>S1</a:t>
            </a:r>
            <a:endParaRPr lang="en-US" dirty="0"/>
          </a:p>
        </p:txBody>
      </p:sp>
      <p:sp>
        <p:nvSpPr>
          <p:cNvPr id="122" name="Rectangle 121"/>
          <p:cNvSpPr/>
          <p:nvPr/>
        </p:nvSpPr>
        <p:spPr>
          <a:xfrm>
            <a:off x="2133600" y="3810000"/>
            <a:ext cx="460382" cy="369332"/>
          </a:xfrm>
          <a:prstGeom prst="rect">
            <a:avLst/>
          </a:prstGeom>
        </p:spPr>
        <p:txBody>
          <a:bodyPr wrap="none">
            <a:spAutoFit/>
          </a:bodyPr>
          <a:lstStyle/>
          <a:p>
            <a:r>
              <a:rPr lang="en-US" dirty="0" smtClean="0">
                <a:solidFill>
                  <a:srgbClr val="000000"/>
                </a:solidFill>
                <a:latin typeface="Courier New"/>
              </a:rPr>
              <a:t>S2</a:t>
            </a:r>
            <a:endParaRPr lang="en-US" dirty="0"/>
          </a:p>
        </p:txBody>
      </p:sp>
      <p:sp>
        <p:nvSpPr>
          <p:cNvPr id="123" name="Rectangle 122"/>
          <p:cNvSpPr/>
          <p:nvPr/>
        </p:nvSpPr>
        <p:spPr>
          <a:xfrm>
            <a:off x="609600" y="5638800"/>
            <a:ext cx="1425390" cy="369332"/>
          </a:xfrm>
          <a:prstGeom prst="rect">
            <a:avLst/>
          </a:prstGeom>
        </p:spPr>
        <p:txBody>
          <a:bodyPr wrap="none">
            <a:spAutoFit/>
          </a:bodyPr>
          <a:lstStyle/>
          <a:p>
            <a:r>
              <a:rPr lang="en-US" dirty="0" err="1" smtClean="0">
                <a:solidFill>
                  <a:srgbClr val="000000"/>
                </a:solidFill>
                <a:latin typeface="Courier New"/>
              </a:rPr>
              <a:t>MIT_Smith</a:t>
            </a:r>
            <a:endParaRPr lang="en-US" dirty="0"/>
          </a:p>
        </p:txBody>
      </p:sp>
      <p:pic>
        <p:nvPicPr>
          <p:cNvPr id="15362" name="Picture 2"/>
          <p:cNvPicPr>
            <a:picLocks noChangeAspect="1" noChangeArrowheads="1"/>
          </p:cNvPicPr>
          <p:nvPr/>
        </p:nvPicPr>
        <p:blipFill>
          <a:blip r:embed="rId5" cstate="print"/>
          <a:srcRect b="11111"/>
          <a:stretch>
            <a:fillRect/>
          </a:stretch>
        </p:blipFill>
        <p:spPr bwMode="auto">
          <a:xfrm>
            <a:off x="3429000" y="4953000"/>
            <a:ext cx="5391150" cy="2057400"/>
          </a:xfrm>
          <a:prstGeom prst="rect">
            <a:avLst/>
          </a:prstGeom>
          <a:noFill/>
          <a:ln w="9525">
            <a:noFill/>
            <a:miter lim="800000"/>
            <a:headEnd/>
            <a:tailEnd/>
          </a:ln>
        </p:spPr>
      </p:pic>
      <p:cxnSp>
        <p:nvCxnSpPr>
          <p:cNvPr id="125" name="Straight Arrow Connector 124"/>
          <p:cNvCxnSpPr/>
          <p:nvPr/>
        </p:nvCxnSpPr>
        <p:spPr>
          <a:xfrm flipH="1">
            <a:off x="7848600" y="6400800"/>
            <a:ext cx="1295400" cy="228600"/>
          </a:xfrm>
          <a:prstGeom prst="straightConnector1">
            <a:avLst/>
          </a:prstGeom>
          <a:ln w="19050">
            <a:solidFill>
              <a:srgbClr val="F016D1"/>
            </a:solidFill>
            <a:tailEnd type="arrow"/>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3395444" y="4572000"/>
            <a:ext cx="4927567" cy="400110"/>
          </a:xfrm>
          <a:prstGeom prst="rect">
            <a:avLst/>
          </a:prstGeom>
        </p:spPr>
        <p:txBody>
          <a:bodyPr wrap="none">
            <a:spAutoFit/>
          </a:bodyPr>
          <a:lstStyle/>
          <a:p>
            <a:r>
              <a:rPr lang="en-US" sz="2000" dirty="0" smtClean="0"/>
              <a:t>The file name and function name must match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9067800" cy="2133600"/>
          </a:xfrm>
        </p:spPr>
        <p:txBody>
          <a:bodyPr>
            <a:normAutofit lnSpcReduction="10000"/>
          </a:bodyPr>
          <a:lstStyle/>
          <a:p>
            <a:pPr marL="91440" indent="0">
              <a:buNone/>
            </a:pPr>
            <a:r>
              <a:rPr lang="en-US" sz="1800" dirty="0" smtClean="0"/>
              <a:t>For simplicity, we assume you have deleted all wav files from your default matlab directory.</a:t>
            </a:r>
          </a:p>
          <a:p>
            <a:pPr marL="91440" indent="0">
              <a:buNone/>
            </a:pPr>
            <a:r>
              <a:rPr lang="en-US" sz="1800" dirty="0" smtClean="0"/>
              <a:t>Download the </a:t>
            </a:r>
            <a:r>
              <a:rPr lang="en-US" sz="1800" dirty="0" smtClean="0">
                <a:latin typeface="Courier New" pitchFamily="49" charset="0"/>
                <a:cs typeface="Courier New" pitchFamily="49" charset="0"/>
              </a:rPr>
              <a:t>UCR_Contest.zip</a:t>
            </a:r>
            <a:r>
              <a:rPr lang="en-US" sz="1800" dirty="0" smtClean="0"/>
              <a:t> file from </a:t>
            </a:r>
            <a:r>
              <a:rPr lang="en-US" sz="1800" i="1" dirty="0" smtClean="0"/>
              <a:t>www.cs.ucr.edu/~eamonn/CE/</a:t>
            </a:r>
          </a:p>
          <a:p>
            <a:pPr marL="91440" indent="0">
              <a:buNone/>
            </a:pPr>
            <a:r>
              <a:rPr lang="en-US" sz="1800" dirty="0" smtClean="0"/>
              <a:t>Unzip the file into your default matlab directory.</a:t>
            </a:r>
          </a:p>
          <a:p>
            <a:pPr marL="91440" indent="0">
              <a:buNone/>
            </a:pPr>
            <a:r>
              <a:rPr lang="en-US" sz="1800" dirty="0" smtClean="0"/>
              <a:t>Type    &gt;&gt; edit </a:t>
            </a:r>
            <a:r>
              <a:rPr lang="en-US" sz="1800" dirty="0" err="1" smtClean="0">
                <a:solidFill>
                  <a:srgbClr val="F016D1"/>
                </a:solidFill>
              </a:rPr>
              <a:t>UCR_insect_classification_contest</a:t>
            </a:r>
            <a:r>
              <a:rPr lang="en-US" sz="1800" dirty="0" smtClean="0">
                <a:solidFill>
                  <a:srgbClr val="F016D1"/>
                </a:solidFill>
              </a:rPr>
              <a:t>  </a:t>
            </a:r>
            <a:r>
              <a:rPr lang="en-US" sz="1800" dirty="0" smtClean="0"/>
              <a:t>  </a:t>
            </a:r>
          </a:p>
          <a:p>
            <a:pPr marL="91440" indent="0">
              <a:buNone/>
            </a:pPr>
            <a:endParaRPr lang="en-US" sz="1800" dirty="0" smtClean="0"/>
          </a:p>
          <a:p>
            <a:pPr marL="91440" indent="0">
              <a:buNone/>
            </a:pPr>
            <a:r>
              <a:rPr lang="en-US" sz="1800" dirty="0" smtClean="0"/>
              <a:t>You can examine this file, which is what we suggest you use to test your function. It is just a simple </a:t>
            </a:r>
            <a:r>
              <a:rPr lang="en-US" sz="1800" dirty="0" smtClean="0"/>
              <a:t>35-line </a:t>
            </a:r>
            <a:r>
              <a:rPr lang="en-US" sz="1800" dirty="0" smtClean="0"/>
              <a:t>leave-one-out nearest neighbor classifier.</a:t>
            </a:r>
          </a:p>
          <a:p>
            <a:pPr>
              <a:buNone/>
            </a:pPr>
            <a:endParaRPr lang="en-US" sz="2000" dirty="0" smtClean="0"/>
          </a:p>
        </p:txBody>
      </p:sp>
      <p:sp>
        <p:nvSpPr>
          <p:cNvPr id="59" name="TextBox 58"/>
          <p:cNvSpPr txBox="1"/>
          <p:nvPr/>
        </p:nvSpPr>
        <p:spPr>
          <a:xfrm>
            <a:off x="3276600" y="0"/>
            <a:ext cx="2671757" cy="523220"/>
          </a:xfrm>
          <a:prstGeom prst="rect">
            <a:avLst/>
          </a:prstGeom>
          <a:noFill/>
        </p:spPr>
        <p:txBody>
          <a:bodyPr wrap="none" rtlCol="0">
            <a:spAutoFit/>
          </a:bodyPr>
          <a:lstStyle/>
          <a:p>
            <a:r>
              <a:rPr lang="en-US" sz="2800" dirty="0" smtClean="0"/>
              <a:t>Getting Started: I</a:t>
            </a:r>
            <a:endParaRPr lang="en-US" sz="2800" dirty="0"/>
          </a:p>
        </p:txBody>
      </p:sp>
      <p:pic>
        <p:nvPicPr>
          <p:cNvPr id="1026" name="Picture 2"/>
          <p:cNvPicPr>
            <a:picLocks noChangeAspect="1" noChangeArrowheads="1"/>
          </p:cNvPicPr>
          <p:nvPr/>
        </p:nvPicPr>
        <p:blipFill>
          <a:blip r:embed="rId3" cstate="print"/>
          <a:srcRect r="31121"/>
          <a:stretch>
            <a:fillRect/>
          </a:stretch>
        </p:blipFill>
        <p:spPr bwMode="auto">
          <a:xfrm>
            <a:off x="5516656" y="3886200"/>
            <a:ext cx="3627344" cy="2971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809" r="4564"/>
          <a:stretch>
            <a:fillRect/>
          </a:stretch>
        </p:blipFill>
        <p:spPr bwMode="auto">
          <a:xfrm>
            <a:off x="0" y="5442358"/>
            <a:ext cx="5410200" cy="1164696"/>
          </a:xfrm>
          <a:prstGeom prst="rect">
            <a:avLst/>
          </a:prstGeom>
          <a:noFill/>
          <a:ln w="22225">
            <a:solidFill>
              <a:srgbClr val="F016D1"/>
            </a:solidFill>
            <a:miter lim="800000"/>
            <a:headEnd/>
            <a:tailEnd/>
          </a:ln>
        </p:spPr>
      </p:pic>
      <p:sp>
        <p:nvSpPr>
          <p:cNvPr id="62" name="Rectangle 61"/>
          <p:cNvSpPr/>
          <p:nvPr/>
        </p:nvSpPr>
        <p:spPr>
          <a:xfrm>
            <a:off x="5715000" y="6248400"/>
            <a:ext cx="2362200" cy="533400"/>
          </a:xfrm>
          <a:prstGeom prst="rect">
            <a:avLst/>
          </a:prstGeom>
          <a:noFill/>
          <a:ln>
            <a:solidFill>
              <a:srgbClr val="F01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638800" y="3352800"/>
            <a:ext cx="3505200" cy="523220"/>
          </a:xfrm>
          <a:prstGeom prst="rect">
            <a:avLst/>
          </a:prstGeom>
        </p:spPr>
        <p:txBody>
          <a:bodyPr wrap="square">
            <a:spAutoFit/>
          </a:bodyPr>
          <a:lstStyle/>
          <a:p>
            <a:r>
              <a:rPr lang="en-US" sz="1400" dirty="0" smtClean="0"/>
              <a:t>Simple 35-line leave-one-out nearest neighbor classifier.</a:t>
            </a:r>
            <a:endParaRPr lang="en-US" sz="1400" dirty="0"/>
          </a:p>
        </p:txBody>
      </p:sp>
      <p:sp>
        <p:nvSpPr>
          <p:cNvPr id="64" name="Content Placeholder 2"/>
          <p:cNvSpPr txBox="1">
            <a:spLocks/>
          </p:cNvSpPr>
          <p:nvPr/>
        </p:nvSpPr>
        <p:spPr>
          <a:xfrm>
            <a:off x="93677" y="3276600"/>
            <a:ext cx="4800600" cy="1752600"/>
          </a:xfrm>
          <a:prstGeom prst="rect">
            <a:avLst/>
          </a:prstGeom>
        </p:spPr>
        <p:txBody>
          <a:bodyPr vert="horz" lIns="91440" tIns="45720" rIns="91440" bIns="45720" rtlCol="0">
            <a:normAutofit/>
          </a:bodyPr>
          <a:lstStyle/>
          <a:p>
            <a:pPr marL="91440">
              <a:spcBef>
                <a:spcPct val="20000"/>
              </a:spcBef>
            </a:pPr>
            <a:r>
              <a:rPr kumimoji="0" lang="en-US" b="0" i="0" u="none" strike="noStrike" kern="1200" cap="none" spc="0" normalizeH="0" baseline="0" noProof="0" dirty="0" smtClean="0">
                <a:ln>
                  <a:noFill/>
                </a:ln>
                <a:solidFill>
                  <a:schemeClr val="tx1"/>
                </a:solidFill>
                <a:effectLst/>
                <a:uLnTx/>
                <a:uFillTx/>
                <a:latin typeface="+mn-lt"/>
                <a:ea typeface="+mn-ea"/>
                <a:cs typeface="+mn-cs"/>
              </a:rPr>
              <a:t>Note</a:t>
            </a:r>
            <a:r>
              <a:rPr kumimoji="0" lang="en-US" b="0" i="0" u="none" strike="noStrike" kern="1200" cap="none" spc="0" normalizeH="0" noProof="0" dirty="0" smtClean="0">
                <a:ln>
                  <a:noFill/>
                </a:ln>
                <a:solidFill>
                  <a:schemeClr val="tx1"/>
                </a:solidFill>
                <a:effectLst/>
                <a:uLnTx/>
                <a:uFillTx/>
                <a:latin typeface="+mn-lt"/>
                <a:ea typeface="+mn-ea"/>
                <a:cs typeface="+mn-cs"/>
              </a:rPr>
              <a:t> the sub-function marked in pink. This is a sample entry, by a team lead by Prof John Doe from UCR. Hence he named the function </a:t>
            </a:r>
            <a:r>
              <a:rPr lang="en-US" dirty="0" err="1" smtClean="0"/>
              <a:t>UCR_JohnDoe</a:t>
            </a:r>
            <a:r>
              <a:rPr lang="en-US" dirty="0" smtClean="0"/>
              <a:t>. The function takes in two vectors (which are sound files) and returns their distance. </a:t>
            </a:r>
          </a:p>
          <a:p>
            <a:pPr marL="9144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6" name="Straight Connector 65"/>
          <p:cNvCxnSpPr/>
          <p:nvPr/>
        </p:nvCxnSpPr>
        <p:spPr>
          <a:xfrm>
            <a:off x="5410200" y="5410200"/>
            <a:ext cx="26670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0" y="6629400"/>
            <a:ext cx="5715000" cy="228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3400" y="1295400"/>
            <a:ext cx="3200400" cy="2209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609600"/>
            <a:ext cx="9067800" cy="6172200"/>
          </a:xfrm>
        </p:spPr>
        <p:txBody>
          <a:bodyPr>
            <a:normAutofit/>
          </a:bodyPr>
          <a:lstStyle/>
          <a:p>
            <a:pPr marL="91440" indent="0">
              <a:buNone/>
            </a:pPr>
            <a:r>
              <a:rPr lang="en-US" sz="1800" dirty="0" smtClean="0"/>
              <a:t>Let us test this file, type  &gt;&gt; </a:t>
            </a:r>
            <a:r>
              <a:rPr lang="en-US" sz="1800" dirty="0" err="1" smtClean="0"/>
              <a:t>UCR_insect_classification_contest</a:t>
            </a:r>
            <a:r>
              <a:rPr lang="en-US" sz="1800" dirty="0" smtClean="0"/>
              <a:t>(</a:t>
            </a:r>
            <a:r>
              <a:rPr lang="en-US" sz="1800" dirty="0" smtClean="0">
                <a:solidFill>
                  <a:srgbClr val="F016D1"/>
                </a:solidFill>
              </a:rPr>
              <a:t>'</a:t>
            </a:r>
            <a:r>
              <a:rPr lang="en-US" sz="1800" dirty="0" err="1" smtClean="0">
                <a:solidFill>
                  <a:srgbClr val="F016D1"/>
                </a:solidFill>
              </a:rPr>
              <a:t>UCR_JohnDoe</a:t>
            </a:r>
            <a:r>
              <a:rPr lang="en-US" sz="1800" dirty="0" smtClean="0">
                <a:solidFill>
                  <a:srgbClr val="F016D1"/>
                </a:solidFill>
              </a:rPr>
              <a:t>'</a:t>
            </a:r>
            <a:r>
              <a:rPr lang="en-US" sz="1800" dirty="0" smtClean="0"/>
              <a:t>)</a:t>
            </a:r>
          </a:p>
          <a:p>
            <a:pPr marL="91440" indent="0">
              <a:buNone/>
            </a:pPr>
            <a:r>
              <a:rPr lang="en-US" sz="1800" dirty="0" smtClean="0"/>
              <a:t>Note that we had to pass in the name of our function. The result is:</a:t>
            </a:r>
          </a:p>
          <a:p>
            <a:pPr marL="91440" indent="0">
              <a:buNone/>
            </a:pPr>
            <a:r>
              <a:rPr lang="en-US" sz="1000" dirty="0" smtClean="0"/>
              <a:t>           EDU&gt;&gt; </a:t>
            </a:r>
            <a:r>
              <a:rPr lang="en-US" sz="1000" dirty="0" err="1" smtClean="0"/>
              <a:t>UCR_insect_classification_contest</a:t>
            </a:r>
            <a:r>
              <a:rPr lang="en-US" sz="1000" dirty="0" smtClean="0"/>
              <a:t>(</a:t>
            </a:r>
            <a:r>
              <a:rPr lang="en-US" sz="1000" dirty="0" smtClean="0">
                <a:solidFill>
                  <a:srgbClr val="F016D1"/>
                </a:solidFill>
              </a:rPr>
              <a:t>'</a:t>
            </a:r>
            <a:r>
              <a:rPr lang="en-US" sz="1000" dirty="0" err="1" smtClean="0">
                <a:solidFill>
                  <a:srgbClr val="F016D1"/>
                </a:solidFill>
              </a:rPr>
              <a:t>UCR_JohnDoe</a:t>
            </a:r>
            <a:r>
              <a:rPr lang="en-US" sz="1000" dirty="0" smtClean="0">
                <a:solidFill>
                  <a:srgbClr val="F016D1"/>
                </a:solidFill>
              </a:rPr>
              <a:t>'</a:t>
            </a:r>
            <a:r>
              <a:rPr lang="en-US" sz="1000" dirty="0" smtClean="0"/>
              <a:t>)</a:t>
            </a:r>
          </a:p>
          <a:p>
            <a:pPr marL="491490" lvl="1" indent="0">
              <a:buNone/>
            </a:pPr>
            <a:r>
              <a:rPr lang="en-US" sz="1000" dirty="0" smtClean="0"/>
              <a:t>1 out of 500 done, misclassified </a:t>
            </a:r>
          </a:p>
          <a:p>
            <a:pPr marL="491490" lvl="1" indent="0">
              <a:buNone/>
            </a:pPr>
            <a:r>
              <a:rPr lang="en-US" sz="1000" dirty="0" smtClean="0"/>
              <a:t>2 out of 500 done, misclassified </a:t>
            </a:r>
          </a:p>
          <a:p>
            <a:pPr marL="491490" lvl="1" indent="0">
              <a:buNone/>
            </a:pPr>
            <a:r>
              <a:rPr lang="en-US" sz="1000" dirty="0" smtClean="0"/>
              <a:t>3 out of 500 done, correctly classified  </a:t>
            </a:r>
          </a:p>
          <a:p>
            <a:pPr marL="491490" lvl="1" indent="0">
              <a:buNone/>
            </a:pPr>
            <a:r>
              <a:rPr lang="en-US" sz="1000" dirty="0" smtClean="0"/>
              <a:t>:::</a:t>
            </a:r>
          </a:p>
          <a:p>
            <a:pPr marL="491490" lvl="1" indent="0">
              <a:buNone/>
            </a:pPr>
            <a:r>
              <a:rPr lang="en-US" sz="1000" dirty="0" smtClean="0"/>
              <a:t>498 out of 500 done, misclassified </a:t>
            </a:r>
          </a:p>
          <a:p>
            <a:pPr marL="491490" lvl="1" indent="0">
              <a:buNone/>
            </a:pPr>
            <a:r>
              <a:rPr lang="en-US" sz="1000" dirty="0" smtClean="0"/>
              <a:t>499 out of 500 done, misclassified </a:t>
            </a:r>
          </a:p>
          <a:p>
            <a:pPr marL="491490" lvl="1" indent="0">
              <a:buNone/>
            </a:pPr>
            <a:r>
              <a:rPr lang="en-US" sz="1000" dirty="0" smtClean="0"/>
              <a:t>500 out of 500 done, misclassified </a:t>
            </a:r>
          </a:p>
          <a:p>
            <a:pPr marL="491490" lvl="1" indent="0">
              <a:buNone/>
            </a:pPr>
            <a:r>
              <a:rPr lang="en-US" sz="1000" dirty="0" smtClean="0"/>
              <a:t>Evaluation results for </a:t>
            </a:r>
            <a:r>
              <a:rPr lang="en-US" sz="1000" dirty="0" err="1" smtClean="0"/>
              <a:t>UCR_JohnDoe</a:t>
            </a:r>
            <a:r>
              <a:rPr lang="en-US" sz="1000" dirty="0" smtClean="0"/>
              <a:t>:</a:t>
            </a:r>
          </a:p>
          <a:p>
            <a:pPr marL="491490" lvl="1" indent="0">
              <a:buNone/>
            </a:pPr>
            <a:r>
              <a:rPr lang="en-US" sz="1000" dirty="0" smtClean="0"/>
              <a:t>The dataset you tested has 5 classes</a:t>
            </a:r>
          </a:p>
          <a:p>
            <a:pPr marL="491490" lvl="1" indent="0">
              <a:buNone/>
            </a:pPr>
            <a:r>
              <a:rPr lang="en-US" sz="1000" dirty="0" smtClean="0"/>
              <a:t>The data set is of size 500.</a:t>
            </a:r>
          </a:p>
          <a:p>
            <a:pPr marL="491490" lvl="1" indent="0">
              <a:buNone/>
            </a:pPr>
            <a:r>
              <a:rPr lang="en-US" sz="1000" dirty="0" smtClean="0"/>
              <a:t>The error rate was 0.786</a:t>
            </a:r>
          </a:p>
          <a:p>
            <a:pPr marL="91440" indent="0">
              <a:buNone/>
            </a:pPr>
            <a:r>
              <a:rPr lang="en-US" sz="2000" dirty="0" smtClean="0"/>
              <a:t>Suppose that Prof. Doe is happy with his result and he wants to submit it. He will send an email to </a:t>
            </a:r>
            <a:r>
              <a:rPr lang="en-US" sz="2000" i="1" dirty="0" smtClean="0">
                <a:solidFill>
                  <a:srgbClr val="0070C0"/>
                </a:solidFill>
              </a:rPr>
              <a:t>UCR.insect.contest2012@cs.ucr.edu </a:t>
            </a:r>
            <a:r>
              <a:rPr lang="en-US" sz="2000" dirty="0" smtClean="0"/>
              <a:t>with </a:t>
            </a:r>
            <a:r>
              <a:rPr lang="en-US" sz="2000" b="1" dirty="0" smtClean="0"/>
              <a:t>just</a:t>
            </a:r>
            <a:r>
              <a:rPr lang="en-US" sz="2000" dirty="0" smtClean="0"/>
              <a:t> the m-file, like this: </a:t>
            </a:r>
          </a:p>
        </p:txBody>
      </p:sp>
      <p:sp>
        <p:nvSpPr>
          <p:cNvPr id="59" name="TextBox 58"/>
          <p:cNvSpPr txBox="1"/>
          <p:nvPr/>
        </p:nvSpPr>
        <p:spPr>
          <a:xfrm>
            <a:off x="3276600" y="0"/>
            <a:ext cx="2761525" cy="523220"/>
          </a:xfrm>
          <a:prstGeom prst="rect">
            <a:avLst/>
          </a:prstGeom>
          <a:noFill/>
        </p:spPr>
        <p:txBody>
          <a:bodyPr wrap="none" rtlCol="0">
            <a:spAutoFit/>
          </a:bodyPr>
          <a:lstStyle/>
          <a:p>
            <a:r>
              <a:rPr lang="en-US" sz="2800" dirty="0" smtClean="0"/>
              <a:t>Getting Started: II</a:t>
            </a:r>
            <a:endParaRPr lang="en-US" sz="2800" dirty="0"/>
          </a:p>
        </p:txBody>
      </p:sp>
      <p:pic>
        <p:nvPicPr>
          <p:cNvPr id="2050" name="Picture 2"/>
          <p:cNvPicPr>
            <a:picLocks noChangeAspect="1" noChangeArrowheads="1"/>
          </p:cNvPicPr>
          <p:nvPr/>
        </p:nvPicPr>
        <p:blipFill>
          <a:blip r:embed="rId3" cstate="print"/>
          <a:srcRect/>
          <a:stretch>
            <a:fillRect/>
          </a:stretch>
        </p:blipFill>
        <p:spPr bwMode="auto">
          <a:xfrm>
            <a:off x="4038600" y="4419600"/>
            <a:ext cx="4960216" cy="1333500"/>
          </a:xfrm>
          <a:prstGeom prst="rect">
            <a:avLst/>
          </a:prstGeom>
          <a:noFill/>
          <a:ln w="9525">
            <a:noFill/>
            <a:miter lim="800000"/>
            <a:headEnd/>
            <a:tailEnd/>
          </a:ln>
        </p:spPr>
      </p:pic>
      <p:sp>
        <p:nvSpPr>
          <p:cNvPr id="10" name="Content Placeholder 2"/>
          <p:cNvSpPr txBox="1">
            <a:spLocks/>
          </p:cNvSpPr>
          <p:nvPr/>
        </p:nvSpPr>
        <p:spPr>
          <a:xfrm>
            <a:off x="0" y="4419600"/>
            <a:ext cx="3810000" cy="2286000"/>
          </a:xfrm>
          <a:prstGeom prst="rect">
            <a:avLst/>
          </a:prstGeom>
        </p:spPr>
        <p:txBody>
          <a:bodyPr vert="horz" lIns="91440" tIns="45720" rIns="91440" bIns="45720" rtlCol="0">
            <a:noAutofit/>
          </a:bodyPr>
          <a:lstStyle/>
          <a:p>
            <a:pPr marL="9144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Note:</a:t>
            </a:r>
          </a:p>
          <a:p>
            <a:pPr marL="9144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 The function name and the file name must be the same.</a:t>
            </a:r>
          </a:p>
          <a:p>
            <a:pPr marL="9144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 The function name must be in the form &lt;</a:t>
            </a:r>
            <a:r>
              <a:rPr lang="en-US" sz="1400" i="1" dirty="0" smtClean="0"/>
              <a:t>organization</a:t>
            </a:r>
            <a:r>
              <a:rPr lang="en-US" sz="1400" dirty="0" smtClean="0"/>
              <a:t>&gt;_&lt;</a:t>
            </a:r>
            <a:r>
              <a:rPr lang="en-US" sz="1400" i="1" dirty="0" smtClean="0"/>
              <a:t>team leaders name</a:t>
            </a:r>
            <a:r>
              <a:rPr lang="en-US" sz="1400" dirty="0" smtClean="0"/>
              <a:t>&gt;</a:t>
            </a:r>
          </a:p>
          <a:p>
            <a:pPr marL="9144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  The comments must list the team, and an email contact. </a:t>
            </a:r>
          </a:p>
          <a:p>
            <a:pPr marL="91440" lvl="0">
              <a:spcBef>
                <a:spcPct val="20000"/>
              </a:spcBef>
              <a:buFont typeface="Arial" pitchFamily="34" charset="0"/>
              <a:buChar char="•"/>
              <a:defRPr/>
            </a:pPr>
            <a:r>
              <a:rPr lang="en-US" sz="1400" dirty="0" smtClean="0"/>
              <a:t> Do </a:t>
            </a:r>
            <a:r>
              <a:rPr lang="en-US" sz="1400" b="1" dirty="0" smtClean="0"/>
              <a:t>not</a:t>
            </a:r>
            <a:r>
              <a:rPr lang="en-US" sz="1400" dirty="0" smtClean="0"/>
              <a:t> include our 35-line leave-one-out nearest neighbor classifier! </a:t>
            </a:r>
            <a:r>
              <a:rPr lang="en-US" sz="1400" dirty="0" smtClean="0"/>
              <a:t>Send </a:t>
            </a:r>
            <a:r>
              <a:rPr lang="en-US" sz="1400" i="1" dirty="0" smtClean="0"/>
              <a:t>only</a:t>
            </a:r>
            <a:r>
              <a:rPr lang="en-US" sz="1400" dirty="0" smtClean="0"/>
              <a:t> </a:t>
            </a:r>
            <a:r>
              <a:rPr lang="en-US" sz="1400" dirty="0" smtClean="0"/>
              <a:t>your distance function.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763000" cy="6617196"/>
          </a:xfrm>
          <a:prstGeom prst="rect">
            <a:avLst/>
          </a:prstGeom>
          <a:noFill/>
        </p:spPr>
        <p:txBody>
          <a:bodyPr wrap="square" rtlCol="0">
            <a:spAutoFit/>
          </a:bodyPr>
          <a:lstStyle/>
          <a:p>
            <a:r>
              <a:rPr lang="en-US" sz="3200" dirty="0" smtClean="0"/>
              <a:t>There are two planned phases to our contests</a:t>
            </a:r>
          </a:p>
          <a:p>
            <a:endParaRPr lang="en-US" dirty="0" smtClean="0"/>
          </a:p>
          <a:p>
            <a:endParaRPr lang="en-US" dirty="0" smtClean="0"/>
          </a:p>
          <a:p>
            <a:r>
              <a:rPr lang="en-US" b="1" dirty="0" smtClean="0"/>
              <a:t>Phase I</a:t>
            </a:r>
            <a:r>
              <a:rPr lang="en-US" dirty="0" smtClean="0"/>
              <a:t>:  July to November 16</a:t>
            </a:r>
            <a:r>
              <a:rPr lang="en-US" baseline="30000" dirty="0" smtClean="0"/>
              <a:t>th</a:t>
            </a:r>
            <a:r>
              <a:rPr lang="en-US" dirty="0" smtClean="0"/>
              <a:t>  2012                                                               </a:t>
            </a:r>
            <a:r>
              <a:rPr lang="en-US" dirty="0" smtClean="0">
                <a:solidFill>
                  <a:srgbClr val="F016D1"/>
                </a:solidFill>
              </a:rPr>
              <a:t>(this contest)</a:t>
            </a:r>
          </a:p>
          <a:p>
            <a:endParaRPr lang="en-US" dirty="0" smtClean="0"/>
          </a:p>
          <a:p>
            <a:pPr lvl="1">
              <a:buFont typeface="Arial" pitchFamily="34" charset="0"/>
              <a:buChar char="•"/>
            </a:pPr>
            <a:r>
              <a:rPr lang="en-US" dirty="0" smtClean="0"/>
              <a:t> The task is to produce the best distance (similarity) measure for insect flight sounds.</a:t>
            </a:r>
          </a:p>
          <a:p>
            <a:pPr lvl="1">
              <a:buFont typeface="Arial" pitchFamily="34" charset="0"/>
              <a:buChar char="•"/>
            </a:pPr>
            <a:r>
              <a:rPr lang="en-US" dirty="0" smtClean="0"/>
              <a:t> The contest will be scored by 1-nearest neighbor classification.</a:t>
            </a:r>
          </a:p>
          <a:p>
            <a:pPr lvl="1">
              <a:buFont typeface="Arial" pitchFamily="34" charset="0"/>
              <a:buChar char="•"/>
            </a:pPr>
            <a:r>
              <a:rPr lang="en-US" dirty="0" smtClean="0"/>
              <a:t> The prizes include $500 cash and engraved trophies.</a:t>
            </a:r>
          </a:p>
          <a:p>
            <a:endParaRPr lang="en-US" dirty="0" smtClean="0"/>
          </a:p>
          <a:p>
            <a:endParaRPr lang="en-US" b="1" dirty="0" smtClean="0"/>
          </a:p>
          <a:p>
            <a:endParaRPr lang="en-US" b="1" dirty="0" smtClean="0">
              <a:solidFill>
                <a:schemeClr val="bg1">
                  <a:lumMod val="50000"/>
                </a:schemeClr>
              </a:solidFill>
            </a:endParaRPr>
          </a:p>
          <a:p>
            <a:r>
              <a:rPr lang="en-US" b="1" dirty="0" smtClean="0">
                <a:solidFill>
                  <a:schemeClr val="bg1">
                    <a:lumMod val="50000"/>
                  </a:schemeClr>
                </a:solidFill>
              </a:rPr>
              <a:t>Phase II</a:t>
            </a:r>
            <a:r>
              <a:rPr lang="en-US" dirty="0" smtClean="0">
                <a:solidFill>
                  <a:schemeClr val="bg1">
                    <a:lumMod val="50000"/>
                  </a:schemeClr>
                </a:solidFill>
              </a:rPr>
              <a:t>: Spring 2013 to Fall 2013 (tentatively)                                               </a:t>
            </a:r>
            <a:r>
              <a:rPr lang="en-US" dirty="0" smtClean="0">
                <a:solidFill>
                  <a:srgbClr val="FF99FF"/>
                </a:solidFill>
              </a:rPr>
              <a:t> (future contest)     </a:t>
            </a:r>
          </a:p>
          <a:p>
            <a:endParaRPr lang="en-US" dirty="0" smtClean="0">
              <a:solidFill>
                <a:schemeClr val="bg1">
                  <a:lumMod val="50000"/>
                </a:schemeClr>
              </a:solidFill>
            </a:endParaRPr>
          </a:p>
          <a:p>
            <a:pPr lvl="1">
              <a:buFont typeface="Arial" pitchFamily="34" charset="0"/>
              <a:buChar char="•"/>
            </a:pPr>
            <a:r>
              <a:rPr lang="en-US" dirty="0" smtClean="0">
                <a:solidFill>
                  <a:schemeClr val="bg1">
                    <a:lumMod val="50000"/>
                  </a:schemeClr>
                </a:solidFill>
              </a:rPr>
              <a:t> Possibly two tasks:</a:t>
            </a:r>
          </a:p>
          <a:p>
            <a:pPr lvl="2">
              <a:buFont typeface="Arial" pitchFamily="34" charset="0"/>
              <a:buChar char="•"/>
            </a:pPr>
            <a:r>
              <a:rPr lang="en-US" dirty="0" smtClean="0">
                <a:solidFill>
                  <a:schemeClr val="bg1">
                    <a:lumMod val="50000"/>
                  </a:schemeClr>
                </a:solidFill>
              </a:rPr>
              <a:t> A more general insect flight sound contest (your classifier does not have to be distance based, you can use </a:t>
            </a:r>
            <a:r>
              <a:rPr lang="en-US" i="1" dirty="0" smtClean="0">
                <a:solidFill>
                  <a:schemeClr val="bg1">
                    <a:lumMod val="50000"/>
                  </a:schemeClr>
                </a:solidFill>
              </a:rPr>
              <a:t>any</a:t>
            </a:r>
            <a:r>
              <a:rPr lang="en-US" dirty="0" smtClean="0">
                <a:solidFill>
                  <a:schemeClr val="bg1">
                    <a:lumMod val="50000"/>
                  </a:schemeClr>
                </a:solidFill>
              </a:rPr>
              <a:t> classifier).</a:t>
            </a:r>
          </a:p>
          <a:p>
            <a:pPr lvl="2">
              <a:buFont typeface="Arial" pitchFamily="34" charset="0"/>
              <a:buChar char="•"/>
            </a:pPr>
            <a:r>
              <a:rPr lang="en-US" dirty="0" smtClean="0">
                <a:solidFill>
                  <a:schemeClr val="bg1">
                    <a:lumMod val="50000"/>
                  </a:schemeClr>
                </a:solidFill>
              </a:rPr>
              <a:t> Clustering, or anomaly detection or</a:t>
            </a:r>
            <a:r>
              <a:rPr lang="en-US" dirty="0" smtClean="0">
                <a:solidFill>
                  <a:schemeClr val="bg1">
                    <a:lumMod val="50000"/>
                  </a:schemeClr>
                </a:solidFill>
              </a:rPr>
              <a:t>… of insect sounds</a:t>
            </a:r>
            <a:endParaRPr lang="en-US" dirty="0" smtClean="0">
              <a:solidFill>
                <a:schemeClr val="bg1">
                  <a:lumMod val="50000"/>
                </a:schemeClr>
              </a:solidFill>
            </a:endParaRPr>
          </a:p>
          <a:p>
            <a:pPr lvl="1">
              <a:buFont typeface="Arial" pitchFamily="34" charset="0"/>
              <a:buChar char="•"/>
            </a:pPr>
            <a:r>
              <a:rPr lang="en-US" dirty="0" smtClean="0">
                <a:solidFill>
                  <a:schemeClr val="bg1">
                    <a:lumMod val="50000"/>
                  </a:schemeClr>
                </a:solidFill>
              </a:rPr>
              <a:t> Contest may be co-located with a ML/DM conference. </a:t>
            </a:r>
          </a:p>
          <a:p>
            <a:pPr lvl="1">
              <a:buFont typeface="Arial" pitchFamily="34" charset="0"/>
              <a:buChar char="•"/>
            </a:pPr>
            <a:r>
              <a:rPr lang="en-US" dirty="0" smtClean="0">
                <a:solidFill>
                  <a:schemeClr val="bg1">
                    <a:lumMod val="50000"/>
                  </a:schemeClr>
                </a:solidFill>
              </a:rPr>
              <a:t> The prizes may include a larger cash prize, engraved trophies, invited paper to a journal etc.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686800" cy="3657600"/>
          </a:xfrm>
        </p:spPr>
        <p:txBody>
          <a:bodyPr>
            <a:normAutofit/>
          </a:bodyPr>
          <a:lstStyle/>
          <a:p>
            <a:r>
              <a:rPr lang="en-US" sz="2400" dirty="0" smtClean="0"/>
              <a:t>We don’t care if you create a distance function or a similarity function*.</a:t>
            </a:r>
          </a:p>
          <a:p>
            <a:r>
              <a:rPr lang="en-US" sz="2400" dirty="0" smtClean="0"/>
              <a:t>However our evaluation system assumes a </a:t>
            </a:r>
            <a:r>
              <a:rPr lang="en-US" sz="2400" i="1" dirty="0" smtClean="0"/>
              <a:t>distance</a:t>
            </a:r>
            <a:r>
              <a:rPr lang="en-US" sz="2400" dirty="0" smtClean="0"/>
              <a:t> function.</a:t>
            </a:r>
          </a:p>
          <a:p>
            <a:r>
              <a:rPr lang="en-US" sz="2400" dirty="0" smtClean="0"/>
              <a:t>Thus, if you are creating a similarity function, in the last line of your code, convert it to a distance function using:</a:t>
            </a:r>
          </a:p>
          <a:p>
            <a:pPr>
              <a:buNone/>
            </a:pPr>
            <a:r>
              <a:rPr lang="en-US" sz="2400" dirty="0" smtClean="0"/>
              <a:t>                    x = 1 – x      </a:t>
            </a:r>
            <a:r>
              <a:rPr lang="en-US" sz="2400" i="1" dirty="0" smtClean="0"/>
              <a:t>or</a:t>
            </a:r>
            <a:r>
              <a:rPr lang="en-US" sz="2400" dirty="0" smtClean="0"/>
              <a:t>     x = 1/(</a:t>
            </a:r>
            <a:r>
              <a:rPr lang="en-US" sz="2400" dirty="0" err="1" smtClean="0"/>
              <a:t>x+eps</a:t>
            </a:r>
            <a:r>
              <a:rPr lang="en-US" sz="2400" dirty="0" smtClean="0"/>
              <a:t>)    </a:t>
            </a:r>
          </a:p>
          <a:p>
            <a:pPr>
              <a:buNone/>
            </a:pPr>
            <a:r>
              <a:rPr lang="en-US" sz="1800" dirty="0" smtClean="0">
                <a:solidFill>
                  <a:schemeClr val="bg1">
                    <a:lumMod val="65000"/>
                  </a:schemeClr>
                </a:solidFill>
              </a:rPr>
              <a:t>                                    (or whatever is  the appropriate transformation, this is </a:t>
            </a:r>
            <a:r>
              <a:rPr lang="en-US" sz="1800" i="1" dirty="0" smtClean="0">
                <a:solidFill>
                  <a:schemeClr val="bg1">
                    <a:lumMod val="65000"/>
                  </a:schemeClr>
                </a:solidFill>
              </a:rPr>
              <a:t>your</a:t>
            </a:r>
            <a:r>
              <a:rPr lang="en-US" sz="1800" dirty="0" smtClean="0">
                <a:solidFill>
                  <a:schemeClr val="bg1">
                    <a:lumMod val="65000"/>
                  </a:schemeClr>
                </a:solidFill>
              </a:rPr>
              <a:t> </a:t>
            </a:r>
            <a:r>
              <a:rPr lang="en-US" sz="1800" dirty="0" err="1" smtClean="0">
                <a:solidFill>
                  <a:schemeClr val="bg1">
                    <a:lumMod val="65000"/>
                  </a:schemeClr>
                </a:solidFill>
              </a:rPr>
              <a:t>dicsion</a:t>
            </a:r>
            <a:r>
              <a:rPr lang="en-US" sz="1800" dirty="0" smtClean="0">
                <a:solidFill>
                  <a:schemeClr val="bg1">
                    <a:lumMod val="65000"/>
                  </a:schemeClr>
                </a:solidFill>
              </a:rPr>
              <a:t>)</a:t>
            </a:r>
            <a:endParaRPr lang="en-US" sz="2400" dirty="0" smtClean="0">
              <a:solidFill>
                <a:schemeClr val="bg1">
                  <a:lumMod val="65000"/>
                </a:schemeClr>
              </a:solidFill>
            </a:endParaRPr>
          </a:p>
        </p:txBody>
      </p:sp>
      <p:sp>
        <p:nvSpPr>
          <p:cNvPr id="101" name="TextBox 100"/>
          <p:cNvSpPr txBox="1"/>
          <p:nvPr/>
        </p:nvSpPr>
        <p:spPr>
          <a:xfrm>
            <a:off x="152400" y="6324600"/>
            <a:ext cx="8861465" cy="800219"/>
          </a:xfrm>
          <a:prstGeom prst="rect">
            <a:avLst/>
          </a:prstGeom>
          <a:noFill/>
        </p:spPr>
        <p:txBody>
          <a:bodyPr wrap="square" rtlCol="0">
            <a:spAutoFit/>
          </a:bodyPr>
          <a:lstStyle/>
          <a:p>
            <a:r>
              <a:rPr lang="en-US" sz="1400" dirty="0" smtClean="0"/>
              <a:t>* In general, distance functions range for 0 to </a:t>
            </a:r>
            <a:r>
              <a:rPr lang="en-US" sz="1400" dirty="0" err="1" smtClean="0"/>
              <a:t>inf</a:t>
            </a:r>
            <a:r>
              <a:rPr lang="en-US" sz="1400" dirty="0" smtClean="0"/>
              <a:t>, with smaller being more similar. Similarity functions range from 0 to 1, with larger being more similar.  We don’t care if you have a measure or metric or </a:t>
            </a:r>
            <a:r>
              <a:rPr lang="en-US" sz="1400" dirty="0" err="1" smtClean="0"/>
              <a:t>ultrametric</a:t>
            </a:r>
            <a:r>
              <a:rPr lang="en-US" sz="1400" dirty="0" smtClean="0"/>
              <a:t> etc</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9067800" cy="1752600"/>
          </a:xfrm>
        </p:spPr>
        <p:txBody>
          <a:bodyPr>
            <a:normAutofit/>
          </a:bodyPr>
          <a:lstStyle/>
          <a:p>
            <a:r>
              <a:rPr lang="en-US" sz="2400" dirty="0" smtClean="0"/>
              <a:t>You can assume the following toolboxes are </a:t>
            </a:r>
            <a:r>
              <a:rPr lang="en-US" sz="2400" dirty="0" smtClean="0"/>
              <a:t>on our </a:t>
            </a:r>
            <a:r>
              <a:rPr lang="en-US" sz="2400" dirty="0" smtClean="0"/>
              <a:t>machine.</a:t>
            </a:r>
          </a:p>
          <a:p>
            <a:pPr>
              <a:buNone/>
            </a:pPr>
            <a:endParaRPr lang="en-US" sz="2400" dirty="0" smtClean="0"/>
          </a:p>
          <a:p>
            <a:pPr>
              <a:buNone/>
            </a:pPr>
            <a:endParaRPr lang="en-US" sz="2400" dirty="0" smtClean="0"/>
          </a:p>
        </p:txBody>
      </p:sp>
      <p:sp>
        <p:nvSpPr>
          <p:cNvPr id="57" name="Rectangle 56"/>
          <p:cNvSpPr/>
          <p:nvPr/>
        </p:nvSpPr>
        <p:spPr>
          <a:xfrm>
            <a:off x="76200" y="1905000"/>
            <a:ext cx="9448800" cy="1815882"/>
          </a:xfrm>
          <a:prstGeom prst="rect">
            <a:avLst/>
          </a:prstGeom>
        </p:spPr>
        <p:txBody>
          <a:bodyPr wrap="square">
            <a:spAutoFit/>
          </a:bodyPr>
          <a:lstStyle/>
          <a:p>
            <a:r>
              <a:rPr lang="en-US" sz="1400" dirty="0" err="1" smtClean="0">
                <a:latin typeface="Courier New" pitchFamily="49" charset="0"/>
                <a:cs typeface="Courier New" pitchFamily="49" charset="0"/>
              </a:rPr>
              <a:t>Simulink</a:t>
            </a:r>
            <a:r>
              <a:rPr lang="en-US" sz="1400" dirty="0" smtClean="0">
                <a:latin typeface="Courier New" pitchFamily="49" charset="0"/>
                <a:cs typeface="Courier New" pitchFamily="49" charset="0"/>
              </a:rPr>
              <a:t>                                              </a:t>
            </a:r>
            <a:r>
              <a:rPr lang="en-US" sz="1400" dirty="0" smtClean="0">
                <a:latin typeface="Courier New" pitchFamily="49" charset="0"/>
                <a:cs typeface="Courier New" pitchFamily="49" charset="0"/>
              </a:rPr>
              <a:t>Version 7.5        (R2010a)</a:t>
            </a:r>
          </a:p>
          <a:p>
            <a:r>
              <a:rPr lang="en-US" sz="1400" dirty="0" smtClean="0">
                <a:latin typeface="Courier New" pitchFamily="49" charset="0"/>
                <a:cs typeface="Courier New" pitchFamily="49" charset="0"/>
              </a:rPr>
              <a:t>Control System Toolbox                                Version 8.5        (R2010a)</a:t>
            </a:r>
          </a:p>
          <a:p>
            <a:r>
              <a:rPr lang="en-US" sz="1400" dirty="0" smtClean="0">
                <a:latin typeface="Courier New" pitchFamily="49" charset="0"/>
                <a:cs typeface="Courier New" pitchFamily="49" charset="0"/>
              </a:rPr>
              <a:t>Image Processing Toolbox                              Version 7.0        (R2010a)</a:t>
            </a:r>
          </a:p>
          <a:p>
            <a:r>
              <a:rPr lang="en-US" sz="1400" dirty="0" smtClean="0">
                <a:latin typeface="Courier New" pitchFamily="49" charset="0"/>
                <a:cs typeface="Courier New" pitchFamily="49" charset="0"/>
              </a:rPr>
              <a:t>Optimization Toolbox                                  Version 5.0        (R2010a)</a:t>
            </a:r>
          </a:p>
          <a:p>
            <a:r>
              <a:rPr lang="en-US" sz="1400" dirty="0" smtClean="0">
                <a:latin typeface="Courier New" pitchFamily="49" charset="0"/>
                <a:cs typeface="Courier New" pitchFamily="49" charset="0"/>
              </a:rPr>
              <a:t>Signal Processing </a:t>
            </a:r>
            <a:r>
              <a:rPr lang="en-US" sz="1400" dirty="0" err="1" smtClean="0">
                <a:latin typeface="Courier New" pitchFamily="49" charset="0"/>
                <a:cs typeface="Courier New" pitchFamily="49" charset="0"/>
              </a:rPr>
              <a:t>Blockset</a:t>
            </a:r>
            <a:r>
              <a:rPr lang="en-US" sz="1400" dirty="0" smtClean="0">
                <a:latin typeface="Courier New" pitchFamily="49" charset="0"/>
                <a:cs typeface="Courier New" pitchFamily="49" charset="0"/>
              </a:rPr>
              <a:t>                            Version 7.0        (R2010a)</a:t>
            </a:r>
          </a:p>
          <a:p>
            <a:r>
              <a:rPr lang="en-US" sz="1400" dirty="0" smtClean="0">
                <a:latin typeface="Courier New" pitchFamily="49" charset="0"/>
                <a:cs typeface="Courier New" pitchFamily="49" charset="0"/>
              </a:rPr>
              <a:t>Signal Processing Toolbox                             Version 6.13       (R2010a)</a:t>
            </a:r>
          </a:p>
          <a:p>
            <a:r>
              <a:rPr lang="en-US" sz="1400" dirty="0" smtClean="0">
                <a:latin typeface="Courier New" pitchFamily="49" charset="0"/>
                <a:cs typeface="Courier New" pitchFamily="49" charset="0"/>
              </a:rPr>
              <a:t>Statistics Toolbox                                    Version 7.3        (R2010a)</a:t>
            </a:r>
          </a:p>
          <a:p>
            <a:r>
              <a:rPr lang="en-US" sz="1400" dirty="0" smtClean="0">
                <a:latin typeface="Courier New" pitchFamily="49" charset="0"/>
                <a:cs typeface="Courier New" pitchFamily="49" charset="0"/>
              </a:rPr>
              <a:t>Symbolic Math Toolbox                                 Version 5.4        (R2010a</a:t>
            </a:r>
            <a:r>
              <a:rPr lang="en-US" sz="1400" dirty="0" smtClean="0"/>
              <a:t>)</a:t>
            </a:r>
            <a:endParaRPr lang="en-US" sz="1400" dirty="0"/>
          </a:p>
        </p:txBody>
      </p:sp>
      <p:sp>
        <p:nvSpPr>
          <p:cNvPr id="58" name="Content Placeholder 2"/>
          <p:cNvSpPr txBox="1">
            <a:spLocks/>
          </p:cNvSpPr>
          <p:nvPr/>
        </p:nvSpPr>
        <p:spPr>
          <a:xfrm>
            <a:off x="0" y="5715000"/>
            <a:ext cx="9067800" cy="914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 your</a:t>
            </a:r>
            <a:r>
              <a:rPr kumimoji="0" lang="en-US" sz="2400" b="0" i="0" u="none" strike="noStrike" kern="1200" cap="none" spc="0" normalizeH="0" noProof="0" dirty="0" smtClean="0">
                <a:ln>
                  <a:noFill/>
                </a:ln>
                <a:solidFill>
                  <a:schemeClr val="tx1"/>
                </a:solidFill>
                <a:effectLst/>
                <a:uLnTx/>
                <a:uFillTx/>
                <a:latin typeface="+mn-lt"/>
                <a:ea typeface="+mn-ea"/>
                <a:cs typeface="+mn-cs"/>
              </a:rPr>
              <a:t> code requires additional toolboxes, you will need to provide them to us (at your expense) with instructions. We will spend up to one hour trying to installing the provided toolbox(s), after that we disqualify your entry.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9057"/>
            <a:ext cx="9296400" cy="914400"/>
          </a:xfrm>
        </p:spPr>
        <p:txBody>
          <a:bodyPr>
            <a:normAutofit fontScale="90000"/>
          </a:bodyPr>
          <a:lstStyle/>
          <a:p>
            <a:r>
              <a:rPr lang="en-US" dirty="0" smtClean="0"/>
              <a:t>Checklist: Please check before submitting</a:t>
            </a:r>
            <a:endParaRPr lang="en-US" dirty="0"/>
          </a:p>
        </p:txBody>
      </p:sp>
      <p:sp>
        <p:nvSpPr>
          <p:cNvPr id="3" name="Content Placeholder 2"/>
          <p:cNvSpPr>
            <a:spLocks noGrp="1"/>
          </p:cNvSpPr>
          <p:nvPr>
            <p:ph idx="1"/>
          </p:nvPr>
        </p:nvSpPr>
        <p:spPr>
          <a:xfrm>
            <a:off x="0" y="838200"/>
            <a:ext cx="9144000" cy="2743199"/>
          </a:xfrm>
        </p:spPr>
        <p:txBody>
          <a:bodyPr>
            <a:normAutofit/>
          </a:bodyPr>
          <a:lstStyle/>
          <a:p>
            <a:r>
              <a:rPr lang="en-US" sz="1800" dirty="0" smtClean="0"/>
              <a:t>Did you send your entry to </a:t>
            </a:r>
            <a:r>
              <a:rPr lang="en-US" sz="1800" i="1" dirty="0" smtClean="0">
                <a:solidFill>
                  <a:srgbClr val="0070C0"/>
                </a:solidFill>
              </a:rPr>
              <a:t>UCR.insect.contest2012@cs.ucr.edu </a:t>
            </a:r>
            <a:r>
              <a:rPr lang="en-US" sz="1800" dirty="0" smtClean="0"/>
              <a:t>?</a:t>
            </a:r>
          </a:p>
          <a:p>
            <a:r>
              <a:rPr lang="en-US" sz="1800" dirty="0" smtClean="0"/>
              <a:t>Is your entry in the format below?</a:t>
            </a:r>
          </a:p>
          <a:p>
            <a:pPr lvl="1"/>
            <a:r>
              <a:rPr lang="en-US" sz="1400" dirty="0" smtClean="0"/>
              <a:t>Filename and function name are the same</a:t>
            </a:r>
          </a:p>
          <a:p>
            <a:pPr lvl="1"/>
            <a:r>
              <a:rPr lang="en-US" sz="1400" dirty="0" smtClean="0"/>
              <a:t>Filename is &lt;</a:t>
            </a:r>
            <a:r>
              <a:rPr lang="en-US" sz="1400" i="1" dirty="0" smtClean="0"/>
              <a:t>name of your institution</a:t>
            </a:r>
            <a:r>
              <a:rPr lang="en-US" sz="1400" dirty="0" smtClean="0"/>
              <a:t>&gt; &lt;underscore&gt; &lt;</a:t>
            </a:r>
            <a:r>
              <a:rPr lang="en-US" sz="1400" i="1" dirty="0" smtClean="0"/>
              <a:t>name of team leader</a:t>
            </a:r>
            <a:r>
              <a:rPr lang="en-US" sz="1400" dirty="0" smtClean="0"/>
              <a:t>&gt; </a:t>
            </a:r>
          </a:p>
          <a:p>
            <a:pPr lvl="1"/>
            <a:r>
              <a:rPr lang="en-US" sz="1400" dirty="0" smtClean="0"/>
              <a:t>Function is in the sample format. It takes in </a:t>
            </a:r>
            <a:r>
              <a:rPr lang="en-US" sz="1400" b="1" dirty="0" smtClean="0"/>
              <a:t>just two equal length vectors</a:t>
            </a:r>
            <a:r>
              <a:rPr lang="en-US" sz="1400" dirty="0" smtClean="0"/>
              <a:t>, and returns a </a:t>
            </a:r>
            <a:r>
              <a:rPr lang="en-US" sz="1400" b="1" dirty="0" smtClean="0"/>
              <a:t>single</a:t>
            </a:r>
            <a:r>
              <a:rPr lang="en-US" sz="1400" dirty="0" smtClean="0"/>
              <a:t> number.</a:t>
            </a:r>
          </a:p>
          <a:p>
            <a:pPr lvl="1"/>
            <a:r>
              <a:rPr lang="en-US" sz="1400" dirty="0" smtClean="0"/>
              <a:t>The comments list the team name and a contact email. </a:t>
            </a:r>
          </a:p>
          <a:p>
            <a:r>
              <a:rPr lang="en-US" sz="1600" dirty="0" smtClean="0"/>
              <a:t>Did you send </a:t>
            </a:r>
            <a:r>
              <a:rPr lang="en-US" sz="1600" b="1" dirty="0" smtClean="0"/>
              <a:t>only</a:t>
            </a:r>
            <a:r>
              <a:rPr lang="en-US" sz="1600" dirty="0" smtClean="0"/>
              <a:t> your single m-file (like the sample below), we don’t want any other wrapper code, we don’t want you to send your m-file embedded in our </a:t>
            </a:r>
            <a:r>
              <a:rPr lang="en-US" sz="1600" dirty="0" err="1" smtClean="0"/>
              <a:t>UCR_insect_classification_contest.m</a:t>
            </a:r>
            <a:r>
              <a:rPr lang="en-US" sz="1600" dirty="0" smtClean="0"/>
              <a:t> etc</a:t>
            </a:r>
            <a:endParaRPr lang="en-US" sz="1800" dirty="0"/>
          </a:p>
        </p:txBody>
      </p:sp>
      <p:pic>
        <p:nvPicPr>
          <p:cNvPr id="1026" name="Picture 2"/>
          <p:cNvPicPr>
            <a:picLocks noChangeAspect="1" noChangeArrowheads="1"/>
          </p:cNvPicPr>
          <p:nvPr/>
        </p:nvPicPr>
        <p:blipFill>
          <a:blip r:embed="rId2" cstate="print"/>
          <a:srcRect/>
          <a:stretch>
            <a:fillRect/>
          </a:stretch>
        </p:blipFill>
        <p:spPr bwMode="auto">
          <a:xfrm>
            <a:off x="838200" y="4038600"/>
            <a:ext cx="8181975" cy="2696428"/>
          </a:xfrm>
          <a:prstGeom prst="rect">
            <a:avLst/>
          </a:prstGeom>
          <a:noFill/>
          <a:ln w="9525">
            <a:noFill/>
            <a:miter lim="800000"/>
            <a:headEnd/>
            <a:tailEnd/>
          </a:ln>
        </p:spPr>
      </p:pic>
      <p:sp>
        <p:nvSpPr>
          <p:cNvPr id="5" name="TextBox 4"/>
          <p:cNvSpPr txBox="1"/>
          <p:nvPr/>
        </p:nvSpPr>
        <p:spPr>
          <a:xfrm>
            <a:off x="838200" y="3733800"/>
            <a:ext cx="5914183" cy="307777"/>
          </a:xfrm>
          <a:prstGeom prst="rect">
            <a:avLst/>
          </a:prstGeom>
          <a:noFill/>
        </p:spPr>
        <p:txBody>
          <a:bodyPr wrap="none" rtlCol="0">
            <a:spAutoFit/>
          </a:bodyPr>
          <a:lstStyle/>
          <a:p>
            <a:r>
              <a:rPr lang="en-US" sz="1400" dirty="0" smtClean="0"/>
              <a:t>A sample entry looks like this (but will probably be longer, have more code etc)</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cstate="print"/>
          <a:srcRect/>
          <a:stretch>
            <a:fillRect/>
          </a:stretch>
        </p:blipFill>
        <p:spPr bwMode="auto">
          <a:xfrm rot="20959816">
            <a:off x="4476458" y="5556497"/>
            <a:ext cx="821718" cy="690920"/>
          </a:xfrm>
          <a:prstGeom prst="rect">
            <a:avLst/>
          </a:prstGeom>
          <a:noFill/>
          <a:ln w="9525">
            <a:noFill/>
            <a:miter lim="800000"/>
            <a:headEnd/>
            <a:tailEnd/>
          </a:ln>
        </p:spPr>
      </p:pic>
      <p:sp>
        <p:nvSpPr>
          <p:cNvPr id="111" name="Title 1"/>
          <p:cNvSpPr>
            <a:spLocks noGrp="1"/>
          </p:cNvSpPr>
          <p:nvPr>
            <p:ph type="title"/>
          </p:nvPr>
        </p:nvSpPr>
        <p:spPr>
          <a:xfrm>
            <a:off x="0" y="0"/>
            <a:ext cx="3810000" cy="1524000"/>
          </a:xfrm>
        </p:spPr>
        <p:txBody>
          <a:bodyPr>
            <a:normAutofit fontScale="90000"/>
          </a:bodyPr>
          <a:lstStyle/>
          <a:p>
            <a:r>
              <a:rPr lang="en-US" sz="4800" dirty="0" smtClean="0">
                <a:effectLst>
                  <a:outerShdw blurRad="38100" dist="38100" dir="2700000" algn="tl">
                    <a:srgbClr val="000000">
                      <a:alpha val="43137"/>
                    </a:srgbClr>
                  </a:outerShdw>
                </a:effectLst>
              </a:rPr>
              <a:t>Background to the Task: I</a:t>
            </a:r>
            <a:endParaRPr lang="en-US" sz="4800" dirty="0">
              <a:effectLst>
                <a:outerShdw blurRad="38100" dist="38100" dir="2700000" algn="tl">
                  <a:srgbClr val="000000">
                    <a:alpha val="43137"/>
                  </a:srgbClr>
                </a:outerShdw>
              </a:effectLst>
            </a:endParaRPr>
          </a:p>
        </p:txBody>
      </p:sp>
      <p:sp>
        <p:nvSpPr>
          <p:cNvPr id="113" name="Rectangle 112"/>
          <p:cNvSpPr/>
          <p:nvPr/>
        </p:nvSpPr>
        <p:spPr>
          <a:xfrm>
            <a:off x="304800" y="1828800"/>
            <a:ext cx="8077200" cy="3970318"/>
          </a:xfrm>
          <a:prstGeom prst="rect">
            <a:avLst/>
          </a:prstGeom>
        </p:spPr>
        <p:txBody>
          <a:bodyPr wrap="square">
            <a:spAutoFit/>
          </a:bodyPr>
          <a:lstStyle/>
          <a:p>
            <a:r>
              <a:rPr lang="en-US" dirty="0" smtClean="0"/>
              <a:t>The history of humankind is intimately connected to insects. Insect borne diseases kill a million people</a:t>
            </a:r>
            <a:r>
              <a:rPr lang="en-US" baseline="30000" dirty="0" smtClean="0"/>
              <a:t>1</a:t>
            </a:r>
            <a:r>
              <a:rPr lang="en-US" dirty="0" smtClean="0"/>
              <a:t> and destroy tens of billions of dollars worth of crops annually</a:t>
            </a:r>
            <a:r>
              <a:rPr lang="en-US" baseline="30000" dirty="0" smtClean="0"/>
              <a:t>2</a:t>
            </a:r>
            <a:r>
              <a:rPr lang="en-US" dirty="0" smtClean="0"/>
              <a:t>.  However, at the same time, </a:t>
            </a:r>
            <a:r>
              <a:rPr lang="en-US" i="1" dirty="0" smtClean="0"/>
              <a:t>beneficial</a:t>
            </a:r>
            <a:r>
              <a:rPr lang="en-US" dirty="0" smtClean="0"/>
              <a:t> insects pollinate the majority of crop species, and it has been estimated that approximately one third of all food consumed by humans is directly pollinated by bees alone.</a:t>
            </a:r>
          </a:p>
          <a:p>
            <a:endParaRPr lang="en-US" dirty="0" smtClean="0"/>
          </a:p>
          <a:p>
            <a:r>
              <a:rPr lang="en-US" dirty="0" smtClean="0"/>
              <a:t>Given the importance of insects in human affairs, it is somewhat surprising that computer science has not had a larger impact in entomology. We believe that recent advances in sensor technology are beginning change this, and a new field </a:t>
            </a:r>
            <a:r>
              <a:rPr lang="en-US" i="1" dirty="0" smtClean="0"/>
              <a:t>of Computational Entomology</a:t>
            </a:r>
            <a:r>
              <a:rPr lang="en-US" dirty="0" smtClean="0"/>
              <a:t> will emerge. </a:t>
            </a:r>
          </a:p>
          <a:p>
            <a:endParaRPr lang="en-US" dirty="0" smtClean="0"/>
          </a:p>
          <a:p>
            <a:r>
              <a:rPr lang="en-US" dirty="0" smtClean="0"/>
              <a:t>If we could inexpensively count and classify insects, we could plan </a:t>
            </a:r>
            <a:r>
              <a:rPr lang="en-US" i="1" dirty="0" smtClean="0"/>
              <a:t>interventions</a:t>
            </a:r>
            <a:r>
              <a:rPr lang="en-US" dirty="0" smtClean="0"/>
              <a:t> more accuracy, thus </a:t>
            </a:r>
            <a:r>
              <a:rPr lang="en-US" i="1" dirty="0" smtClean="0"/>
              <a:t>saving lives </a:t>
            </a:r>
            <a:r>
              <a:rPr lang="en-US" dirty="0" smtClean="0"/>
              <a:t>in the case of insect vectored disease, and </a:t>
            </a:r>
            <a:r>
              <a:rPr lang="en-US" i="1" dirty="0" smtClean="0"/>
              <a:t>growing more food</a:t>
            </a:r>
            <a:r>
              <a:rPr lang="en-US" dirty="0" smtClean="0"/>
              <a:t> in the case of insect crop pests.</a:t>
            </a:r>
          </a:p>
        </p:txBody>
      </p:sp>
      <p:sp>
        <p:nvSpPr>
          <p:cNvPr id="114" name="TextBox 113"/>
          <p:cNvSpPr txBox="1"/>
          <p:nvPr/>
        </p:nvSpPr>
        <p:spPr>
          <a:xfrm>
            <a:off x="0" y="6280919"/>
            <a:ext cx="9296400" cy="577081"/>
          </a:xfrm>
          <a:prstGeom prst="rect">
            <a:avLst/>
          </a:prstGeom>
          <a:noFill/>
        </p:spPr>
        <p:txBody>
          <a:bodyPr wrap="square" rtlCol="0">
            <a:spAutoFit/>
          </a:bodyPr>
          <a:lstStyle/>
          <a:p>
            <a:r>
              <a:rPr lang="en-US" sz="1050" dirty="0" smtClean="0"/>
              <a:t>1: Malaria is the first insect vectored disease that comes to mind, but there is also West Nile disease, African </a:t>
            </a:r>
            <a:r>
              <a:rPr lang="en-US" sz="1050" dirty="0" err="1" smtClean="0"/>
              <a:t>trypanosomiasis</a:t>
            </a:r>
            <a:r>
              <a:rPr lang="en-US" sz="1050" dirty="0" smtClean="0"/>
              <a:t>, Dengue fever, </a:t>
            </a:r>
            <a:r>
              <a:rPr lang="en-US" sz="1050" dirty="0" err="1" smtClean="0"/>
              <a:t>Pogosta</a:t>
            </a:r>
            <a:r>
              <a:rPr lang="en-US" sz="1050" dirty="0" smtClean="0"/>
              <a:t> disease etc.</a:t>
            </a:r>
          </a:p>
          <a:p>
            <a:r>
              <a:rPr lang="en-US" sz="1050" dirty="0" smtClean="0"/>
              <a:t>2: Aphids, caterpillars, grasshoppers, leafhoppers and crickets all cause damage to crop plants. Currently, insects alone consume or damage sufficient food to feed 1 billion people (</a:t>
            </a:r>
            <a:r>
              <a:rPr lang="en-US" sz="1050" dirty="0" err="1" smtClean="0"/>
              <a:t>Oerke</a:t>
            </a:r>
            <a:r>
              <a:rPr lang="en-US" sz="1050" dirty="0" smtClean="0"/>
              <a:t> EC. 2006. </a:t>
            </a:r>
            <a:r>
              <a:rPr lang="en-US" sz="1050" i="1" dirty="0" smtClean="0"/>
              <a:t>Crop losses to pests</a:t>
            </a:r>
            <a:r>
              <a:rPr lang="en-US" sz="1050" dirty="0" smtClean="0"/>
              <a:t>. The Journal of Agricultural Science 144(01): 31-43.)</a:t>
            </a:r>
            <a:endParaRPr lang="en-US" sz="1200" dirty="0"/>
          </a:p>
        </p:txBody>
      </p:sp>
      <p:pic>
        <p:nvPicPr>
          <p:cNvPr id="115" name="Picture 4" descr="mosqui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29400" y="304800"/>
            <a:ext cx="2155633" cy="16022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3515" y="0"/>
            <a:ext cx="4430485" cy="5722709"/>
          </a:xfrm>
          <a:prstGeom prst="rect">
            <a:avLst/>
          </a:prstGeom>
          <a:noFill/>
          <a:ln w="9525">
            <a:noFill/>
            <a:miter lim="800000"/>
            <a:headEnd/>
            <a:tailEnd/>
          </a:ln>
        </p:spPr>
      </p:pic>
      <p:sp>
        <p:nvSpPr>
          <p:cNvPr id="7" name="Line 9"/>
          <p:cNvSpPr>
            <a:spLocks noChangeShapeType="1"/>
          </p:cNvSpPr>
          <p:nvPr/>
        </p:nvSpPr>
        <p:spPr bwMode="auto">
          <a:xfrm>
            <a:off x="433479" y="6418463"/>
            <a:ext cx="7678821"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8" name="Line 11"/>
          <p:cNvSpPr>
            <a:spLocks noChangeShapeType="1"/>
          </p:cNvSpPr>
          <p:nvPr/>
        </p:nvSpPr>
        <p:spPr bwMode="auto">
          <a:xfrm flipV="1">
            <a:off x="433479" y="5382658"/>
            <a:ext cx="4128" cy="10358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 name="Line 12"/>
          <p:cNvSpPr>
            <a:spLocks noChangeShapeType="1"/>
          </p:cNvSpPr>
          <p:nvPr/>
        </p:nvSpPr>
        <p:spPr bwMode="auto">
          <a:xfrm>
            <a:off x="433479" y="6418463"/>
            <a:ext cx="7678821"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 name="Line 13"/>
          <p:cNvSpPr>
            <a:spLocks noChangeShapeType="1"/>
          </p:cNvSpPr>
          <p:nvPr/>
        </p:nvSpPr>
        <p:spPr bwMode="auto">
          <a:xfrm flipV="1">
            <a:off x="433479" y="5382658"/>
            <a:ext cx="4128" cy="10358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1" name="Line 14"/>
          <p:cNvSpPr>
            <a:spLocks noChangeShapeType="1"/>
          </p:cNvSpPr>
          <p:nvPr/>
        </p:nvSpPr>
        <p:spPr bwMode="auto">
          <a:xfrm flipV="1">
            <a:off x="4334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2" name="Line 15"/>
          <p:cNvSpPr>
            <a:spLocks noChangeShapeType="1"/>
          </p:cNvSpPr>
          <p:nvPr/>
        </p:nvSpPr>
        <p:spPr bwMode="auto">
          <a:xfrm>
            <a:off x="433479" y="5382658"/>
            <a:ext cx="4128" cy="4114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3" name="Rectangle 16"/>
          <p:cNvSpPr>
            <a:spLocks noChangeArrowheads="1"/>
          </p:cNvSpPr>
          <p:nvPr/>
        </p:nvSpPr>
        <p:spPr bwMode="auto">
          <a:xfrm>
            <a:off x="416966" y="6428143"/>
            <a:ext cx="98441"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 name="Line 17"/>
          <p:cNvSpPr>
            <a:spLocks noChangeShapeType="1"/>
          </p:cNvSpPr>
          <p:nvPr/>
        </p:nvSpPr>
        <p:spPr bwMode="auto">
          <a:xfrm flipV="1">
            <a:off x="1283931"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5" name="Rectangle 19"/>
          <p:cNvSpPr>
            <a:spLocks noChangeArrowheads="1"/>
          </p:cNvSpPr>
          <p:nvPr/>
        </p:nvSpPr>
        <p:spPr bwMode="auto">
          <a:xfrm>
            <a:off x="1238517" y="6428143"/>
            <a:ext cx="246107"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6" name="Line 20"/>
          <p:cNvSpPr>
            <a:spLocks noChangeShapeType="1"/>
          </p:cNvSpPr>
          <p:nvPr/>
        </p:nvSpPr>
        <p:spPr bwMode="auto">
          <a:xfrm flipV="1">
            <a:off x="21343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7" name="Rectangle 22"/>
          <p:cNvSpPr>
            <a:spLocks noChangeArrowheads="1"/>
          </p:cNvSpPr>
          <p:nvPr/>
        </p:nvSpPr>
        <p:spPr bwMode="auto">
          <a:xfrm>
            <a:off x="2117866" y="6428143"/>
            <a:ext cx="98441"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8" name="Line 23"/>
          <p:cNvSpPr>
            <a:spLocks noChangeShapeType="1"/>
          </p:cNvSpPr>
          <p:nvPr/>
        </p:nvSpPr>
        <p:spPr bwMode="auto">
          <a:xfrm flipV="1">
            <a:off x="2993088"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9" name="Rectangle 25"/>
          <p:cNvSpPr>
            <a:spLocks noChangeArrowheads="1"/>
          </p:cNvSpPr>
          <p:nvPr/>
        </p:nvSpPr>
        <p:spPr bwMode="auto">
          <a:xfrm>
            <a:off x="2943546" y="6428143"/>
            <a:ext cx="246107"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0" name="Line 26"/>
          <p:cNvSpPr>
            <a:spLocks noChangeShapeType="1"/>
          </p:cNvSpPr>
          <p:nvPr/>
        </p:nvSpPr>
        <p:spPr bwMode="auto">
          <a:xfrm flipV="1">
            <a:off x="3843535"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21" name="Rectangle 28"/>
          <p:cNvSpPr>
            <a:spLocks noChangeArrowheads="1"/>
          </p:cNvSpPr>
          <p:nvPr/>
        </p:nvSpPr>
        <p:spPr bwMode="auto">
          <a:xfrm>
            <a:off x="3827023" y="6428143"/>
            <a:ext cx="98441"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2" name="Line 29"/>
          <p:cNvSpPr>
            <a:spLocks noChangeShapeType="1"/>
          </p:cNvSpPr>
          <p:nvPr/>
        </p:nvSpPr>
        <p:spPr bwMode="auto">
          <a:xfrm flipV="1">
            <a:off x="4693986"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23" name="Rectangle 31"/>
          <p:cNvSpPr>
            <a:spLocks noChangeArrowheads="1"/>
          </p:cNvSpPr>
          <p:nvPr/>
        </p:nvSpPr>
        <p:spPr bwMode="auto">
          <a:xfrm>
            <a:off x="4648576" y="6428143"/>
            <a:ext cx="246107"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2.5</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4" name="Line 32"/>
          <p:cNvSpPr>
            <a:spLocks noChangeShapeType="1"/>
          </p:cNvSpPr>
          <p:nvPr/>
        </p:nvSpPr>
        <p:spPr bwMode="auto">
          <a:xfrm flipV="1">
            <a:off x="5552695"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25" name="Rectangle 34"/>
          <p:cNvSpPr>
            <a:spLocks noChangeArrowheads="1"/>
          </p:cNvSpPr>
          <p:nvPr/>
        </p:nvSpPr>
        <p:spPr bwMode="auto">
          <a:xfrm>
            <a:off x="5536179" y="6428143"/>
            <a:ext cx="98441"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6" name="Line 35"/>
          <p:cNvSpPr>
            <a:spLocks noChangeShapeType="1"/>
          </p:cNvSpPr>
          <p:nvPr/>
        </p:nvSpPr>
        <p:spPr bwMode="auto">
          <a:xfrm flipV="1">
            <a:off x="6403143"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27" name="Rectangle 37"/>
          <p:cNvSpPr>
            <a:spLocks noChangeArrowheads="1"/>
          </p:cNvSpPr>
          <p:nvPr/>
        </p:nvSpPr>
        <p:spPr bwMode="auto">
          <a:xfrm>
            <a:off x="6357733" y="6428143"/>
            <a:ext cx="246107"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3.5</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8" name="Line 38"/>
          <p:cNvSpPr>
            <a:spLocks noChangeShapeType="1"/>
          </p:cNvSpPr>
          <p:nvPr/>
        </p:nvSpPr>
        <p:spPr bwMode="auto">
          <a:xfrm flipV="1">
            <a:off x="7253596"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29" name="Rectangle 40"/>
          <p:cNvSpPr>
            <a:spLocks noChangeArrowheads="1"/>
          </p:cNvSpPr>
          <p:nvPr/>
        </p:nvSpPr>
        <p:spPr bwMode="auto">
          <a:xfrm>
            <a:off x="7237081" y="6428143"/>
            <a:ext cx="98441"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0" name="Line 41"/>
          <p:cNvSpPr>
            <a:spLocks noChangeShapeType="1"/>
          </p:cNvSpPr>
          <p:nvPr/>
        </p:nvSpPr>
        <p:spPr bwMode="auto">
          <a:xfrm flipV="1">
            <a:off x="8112300"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1" name="Rectangle 43"/>
          <p:cNvSpPr>
            <a:spLocks noChangeArrowheads="1"/>
          </p:cNvSpPr>
          <p:nvPr/>
        </p:nvSpPr>
        <p:spPr bwMode="auto">
          <a:xfrm>
            <a:off x="8062759" y="6428143"/>
            <a:ext cx="246107"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4.5</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2" name="Rectangle 44"/>
          <p:cNvSpPr>
            <a:spLocks noChangeArrowheads="1"/>
          </p:cNvSpPr>
          <p:nvPr/>
        </p:nvSpPr>
        <p:spPr bwMode="auto">
          <a:xfrm>
            <a:off x="8153585" y="6326499"/>
            <a:ext cx="344549" cy="138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Times New Roman" pitchFamily="18" charset="0"/>
                <a:cs typeface="Times New Roman" pitchFamily="18" charset="0"/>
              </a:rPr>
              <a:t>x 10</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3" name="Rectangle 45"/>
          <p:cNvSpPr>
            <a:spLocks noChangeArrowheads="1"/>
          </p:cNvSpPr>
          <p:nvPr/>
        </p:nvSpPr>
        <p:spPr bwMode="auto">
          <a:xfrm>
            <a:off x="8415504" y="6311978"/>
            <a:ext cx="118896" cy="1231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Times New Roman" pitchFamily="18" charset="0"/>
                <a:cs typeface="Times New Roman" pitchFamily="18" charset="0"/>
              </a:rPr>
              <a:t>4</a:t>
            </a:r>
            <a:endParaRPr kumimoji="0" lang="en-US"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Line 46"/>
          <p:cNvSpPr>
            <a:spLocks noChangeShapeType="1"/>
          </p:cNvSpPr>
          <p:nvPr/>
        </p:nvSpPr>
        <p:spPr bwMode="auto">
          <a:xfrm>
            <a:off x="433479" y="6418463"/>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5" name="Line 47"/>
          <p:cNvSpPr>
            <a:spLocks noChangeShapeType="1"/>
          </p:cNvSpPr>
          <p:nvPr/>
        </p:nvSpPr>
        <p:spPr bwMode="auto">
          <a:xfrm flipH="1">
            <a:off x="8033862" y="6418463"/>
            <a:ext cx="78441"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36" name="Line 49"/>
          <p:cNvSpPr>
            <a:spLocks noChangeShapeType="1"/>
          </p:cNvSpPr>
          <p:nvPr/>
        </p:nvSpPr>
        <p:spPr bwMode="auto">
          <a:xfrm>
            <a:off x="433479" y="6314397"/>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7" name="Rectangle 51"/>
          <p:cNvSpPr>
            <a:spLocks noChangeArrowheads="1"/>
          </p:cNvSpPr>
          <p:nvPr/>
        </p:nvSpPr>
        <p:spPr bwMode="auto">
          <a:xfrm>
            <a:off x="47706" y="6290197"/>
            <a:ext cx="34728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-0.2</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Line 52"/>
          <p:cNvSpPr>
            <a:spLocks noChangeShapeType="1"/>
          </p:cNvSpPr>
          <p:nvPr/>
        </p:nvSpPr>
        <p:spPr bwMode="auto">
          <a:xfrm>
            <a:off x="433479" y="6210334"/>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39" name="Line 55"/>
          <p:cNvSpPr>
            <a:spLocks noChangeShapeType="1"/>
          </p:cNvSpPr>
          <p:nvPr/>
        </p:nvSpPr>
        <p:spPr bwMode="auto">
          <a:xfrm>
            <a:off x="433479" y="6108690"/>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0" name="Rectangle 57"/>
          <p:cNvSpPr>
            <a:spLocks noChangeArrowheads="1"/>
          </p:cNvSpPr>
          <p:nvPr/>
        </p:nvSpPr>
        <p:spPr bwMode="auto">
          <a:xfrm>
            <a:off x="47706" y="6084488"/>
            <a:ext cx="34728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-0.1</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 name="Line 58"/>
          <p:cNvSpPr>
            <a:spLocks noChangeShapeType="1"/>
          </p:cNvSpPr>
          <p:nvPr/>
        </p:nvSpPr>
        <p:spPr bwMode="auto">
          <a:xfrm>
            <a:off x="433479" y="6002205"/>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2" name="Line 61"/>
          <p:cNvSpPr>
            <a:spLocks noChangeShapeType="1"/>
          </p:cNvSpPr>
          <p:nvPr/>
        </p:nvSpPr>
        <p:spPr bwMode="auto">
          <a:xfrm>
            <a:off x="433479" y="5898139"/>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3" name="Rectangle 63"/>
          <p:cNvSpPr>
            <a:spLocks noChangeArrowheads="1"/>
          </p:cNvSpPr>
          <p:nvPr/>
        </p:nvSpPr>
        <p:spPr bwMode="auto">
          <a:xfrm>
            <a:off x="167428" y="5873938"/>
            <a:ext cx="10937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4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4" name="Line 64"/>
          <p:cNvSpPr>
            <a:spLocks noChangeShapeType="1"/>
          </p:cNvSpPr>
          <p:nvPr/>
        </p:nvSpPr>
        <p:spPr bwMode="auto">
          <a:xfrm>
            <a:off x="433479" y="5796495"/>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5" name="Line 67"/>
          <p:cNvSpPr>
            <a:spLocks noChangeShapeType="1"/>
          </p:cNvSpPr>
          <p:nvPr/>
        </p:nvSpPr>
        <p:spPr bwMode="auto">
          <a:xfrm>
            <a:off x="433479" y="5690010"/>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6" name="Rectangle 69"/>
          <p:cNvSpPr>
            <a:spLocks noChangeArrowheads="1"/>
          </p:cNvSpPr>
          <p:nvPr/>
        </p:nvSpPr>
        <p:spPr bwMode="auto">
          <a:xfrm>
            <a:off x="109629" y="5665809"/>
            <a:ext cx="27345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0.1</a:t>
            </a:r>
            <a:endParaRPr kumimoji="0" lang="en-US" sz="4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7" name="Line 70"/>
          <p:cNvSpPr>
            <a:spLocks noChangeShapeType="1"/>
          </p:cNvSpPr>
          <p:nvPr/>
        </p:nvSpPr>
        <p:spPr bwMode="auto">
          <a:xfrm>
            <a:off x="433479" y="5588366"/>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8" name="Line 73"/>
          <p:cNvSpPr>
            <a:spLocks noChangeShapeType="1"/>
          </p:cNvSpPr>
          <p:nvPr/>
        </p:nvSpPr>
        <p:spPr bwMode="auto">
          <a:xfrm>
            <a:off x="433479" y="5484302"/>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49" name="Rectangle 75"/>
          <p:cNvSpPr>
            <a:spLocks noChangeArrowheads="1"/>
          </p:cNvSpPr>
          <p:nvPr/>
        </p:nvSpPr>
        <p:spPr bwMode="auto">
          <a:xfrm>
            <a:off x="109629" y="5460100"/>
            <a:ext cx="27345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0.2</a:t>
            </a:r>
            <a:endParaRPr kumimoji="0" lang="en-US"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0" name="Line 76"/>
          <p:cNvSpPr>
            <a:spLocks noChangeShapeType="1"/>
          </p:cNvSpPr>
          <p:nvPr/>
        </p:nvSpPr>
        <p:spPr bwMode="auto">
          <a:xfrm>
            <a:off x="433479" y="5382658"/>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1" name="Line 80"/>
          <p:cNvSpPr>
            <a:spLocks noChangeShapeType="1"/>
          </p:cNvSpPr>
          <p:nvPr/>
        </p:nvSpPr>
        <p:spPr bwMode="auto">
          <a:xfrm>
            <a:off x="433479" y="6418463"/>
            <a:ext cx="7678821"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2" name="Line 82"/>
          <p:cNvSpPr>
            <a:spLocks noChangeShapeType="1"/>
          </p:cNvSpPr>
          <p:nvPr/>
        </p:nvSpPr>
        <p:spPr bwMode="auto">
          <a:xfrm flipV="1">
            <a:off x="433479" y="5382658"/>
            <a:ext cx="4128" cy="10358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3" name="Freeform 83"/>
          <p:cNvSpPr>
            <a:spLocks/>
          </p:cNvSpPr>
          <p:nvPr/>
        </p:nvSpPr>
        <p:spPr bwMode="auto">
          <a:xfrm>
            <a:off x="433479" y="5861839"/>
            <a:ext cx="173392" cy="70184"/>
          </a:xfrm>
          <a:custGeom>
            <a:avLst/>
            <a:gdLst/>
            <a:ahLst/>
            <a:cxnLst>
              <a:cxn ang="0">
                <a:pos x="0" y="9"/>
              </a:cxn>
              <a:cxn ang="0">
                <a:pos x="1" y="18"/>
              </a:cxn>
              <a:cxn ang="0">
                <a:pos x="2" y="17"/>
              </a:cxn>
              <a:cxn ang="0">
                <a:pos x="2" y="17"/>
              </a:cxn>
              <a:cxn ang="0">
                <a:pos x="3" y="12"/>
              </a:cxn>
              <a:cxn ang="0">
                <a:pos x="5" y="19"/>
              </a:cxn>
              <a:cxn ang="0">
                <a:pos x="6" y="19"/>
              </a:cxn>
              <a:cxn ang="0">
                <a:pos x="7" y="23"/>
              </a:cxn>
              <a:cxn ang="0">
                <a:pos x="8" y="20"/>
              </a:cxn>
              <a:cxn ang="0">
                <a:pos x="10" y="17"/>
              </a:cxn>
              <a:cxn ang="0">
                <a:pos x="11" y="2"/>
              </a:cxn>
              <a:cxn ang="0">
                <a:pos x="12" y="13"/>
              </a:cxn>
              <a:cxn ang="0">
                <a:pos x="13" y="17"/>
              </a:cxn>
              <a:cxn ang="0">
                <a:pos x="13" y="18"/>
              </a:cxn>
              <a:cxn ang="0">
                <a:pos x="15" y="15"/>
              </a:cxn>
              <a:cxn ang="0">
                <a:pos x="16" y="9"/>
              </a:cxn>
              <a:cxn ang="0">
                <a:pos x="17" y="19"/>
              </a:cxn>
              <a:cxn ang="0">
                <a:pos x="18" y="17"/>
              </a:cxn>
              <a:cxn ang="0">
                <a:pos x="18" y="14"/>
              </a:cxn>
              <a:cxn ang="0">
                <a:pos x="20" y="12"/>
              </a:cxn>
              <a:cxn ang="0">
                <a:pos x="21" y="29"/>
              </a:cxn>
              <a:cxn ang="0">
                <a:pos x="22" y="17"/>
              </a:cxn>
              <a:cxn ang="0">
                <a:pos x="22" y="15"/>
              </a:cxn>
              <a:cxn ang="0">
                <a:pos x="23" y="13"/>
              </a:cxn>
              <a:cxn ang="0">
                <a:pos x="25" y="5"/>
              </a:cxn>
              <a:cxn ang="0">
                <a:pos x="26" y="24"/>
              </a:cxn>
              <a:cxn ang="0">
                <a:pos x="27" y="19"/>
              </a:cxn>
              <a:cxn ang="0">
                <a:pos x="28" y="10"/>
              </a:cxn>
              <a:cxn ang="0">
                <a:pos x="28" y="13"/>
              </a:cxn>
              <a:cxn ang="0">
                <a:pos x="30" y="9"/>
              </a:cxn>
              <a:cxn ang="0">
                <a:pos x="31" y="18"/>
              </a:cxn>
              <a:cxn ang="0">
                <a:pos x="32" y="15"/>
              </a:cxn>
              <a:cxn ang="0">
                <a:pos x="32" y="17"/>
              </a:cxn>
              <a:cxn ang="0">
                <a:pos x="33" y="12"/>
              </a:cxn>
              <a:cxn ang="0">
                <a:pos x="35" y="19"/>
              </a:cxn>
              <a:cxn ang="0">
                <a:pos x="36" y="14"/>
              </a:cxn>
              <a:cxn ang="0">
                <a:pos x="36" y="13"/>
              </a:cxn>
              <a:cxn ang="0">
                <a:pos x="37" y="13"/>
              </a:cxn>
              <a:cxn ang="0">
                <a:pos x="38" y="12"/>
              </a:cxn>
              <a:cxn ang="0">
                <a:pos x="40" y="12"/>
              </a:cxn>
              <a:cxn ang="0">
                <a:pos x="41" y="9"/>
              </a:cxn>
              <a:cxn ang="0">
                <a:pos x="42" y="22"/>
              </a:cxn>
            </a:cxnLst>
            <a:rect l="0" t="0" r="r" b="b"/>
            <a:pathLst>
              <a:path w="42" h="29">
                <a:moveTo>
                  <a:pt x="0" y="18"/>
                </a:moveTo>
                <a:lnTo>
                  <a:pt x="0" y="19"/>
                </a:lnTo>
                <a:lnTo>
                  <a:pt x="0" y="9"/>
                </a:lnTo>
                <a:lnTo>
                  <a:pt x="0" y="15"/>
                </a:lnTo>
                <a:lnTo>
                  <a:pt x="1" y="13"/>
                </a:lnTo>
                <a:lnTo>
                  <a:pt x="1" y="18"/>
                </a:lnTo>
                <a:lnTo>
                  <a:pt x="1" y="9"/>
                </a:lnTo>
                <a:lnTo>
                  <a:pt x="1" y="15"/>
                </a:lnTo>
                <a:lnTo>
                  <a:pt x="2" y="17"/>
                </a:lnTo>
                <a:lnTo>
                  <a:pt x="2" y="18"/>
                </a:lnTo>
                <a:lnTo>
                  <a:pt x="2" y="12"/>
                </a:lnTo>
                <a:lnTo>
                  <a:pt x="2" y="17"/>
                </a:lnTo>
                <a:lnTo>
                  <a:pt x="3" y="14"/>
                </a:lnTo>
                <a:lnTo>
                  <a:pt x="3" y="20"/>
                </a:lnTo>
                <a:lnTo>
                  <a:pt x="3" y="12"/>
                </a:lnTo>
                <a:lnTo>
                  <a:pt x="3" y="17"/>
                </a:lnTo>
                <a:lnTo>
                  <a:pt x="5" y="15"/>
                </a:lnTo>
                <a:lnTo>
                  <a:pt x="5" y="19"/>
                </a:lnTo>
                <a:lnTo>
                  <a:pt x="5" y="4"/>
                </a:lnTo>
                <a:lnTo>
                  <a:pt x="6" y="5"/>
                </a:lnTo>
                <a:lnTo>
                  <a:pt x="6" y="19"/>
                </a:lnTo>
                <a:lnTo>
                  <a:pt x="6" y="10"/>
                </a:lnTo>
                <a:lnTo>
                  <a:pt x="7" y="12"/>
                </a:lnTo>
                <a:lnTo>
                  <a:pt x="7" y="23"/>
                </a:lnTo>
                <a:lnTo>
                  <a:pt x="7" y="18"/>
                </a:lnTo>
                <a:lnTo>
                  <a:pt x="8" y="17"/>
                </a:lnTo>
                <a:lnTo>
                  <a:pt x="8" y="20"/>
                </a:lnTo>
                <a:lnTo>
                  <a:pt x="8" y="9"/>
                </a:lnTo>
                <a:lnTo>
                  <a:pt x="8" y="18"/>
                </a:lnTo>
                <a:lnTo>
                  <a:pt x="10" y="17"/>
                </a:lnTo>
                <a:lnTo>
                  <a:pt x="10" y="27"/>
                </a:lnTo>
                <a:lnTo>
                  <a:pt x="10" y="0"/>
                </a:lnTo>
                <a:lnTo>
                  <a:pt x="11" y="2"/>
                </a:lnTo>
                <a:lnTo>
                  <a:pt x="11" y="22"/>
                </a:lnTo>
                <a:lnTo>
                  <a:pt x="11" y="14"/>
                </a:lnTo>
                <a:lnTo>
                  <a:pt x="12" y="13"/>
                </a:lnTo>
                <a:lnTo>
                  <a:pt x="12" y="20"/>
                </a:lnTo>
                <a:lnTo>
                  <a:pt x="12" y="18"/>
                </a:lnTo>
                <a:lnTo>
                  <a:pt x="13" y="17"/>
                </a:lnTo>
                <a:lnTo>
                  <a:pt x="13" y="19"/>
                </a:lnTo>
                <a:lnTo>
                  <a:pt x="13" y="9"/>
                </a:lnTo>
                <a:lnTo>
                  <a:pt x="13" y="18"/>
                </a:lnTo>
                <a:lnTo>
                  <a:pt x="15" y="17"/>
                </a:lnTo>
                <a:lnTo>
                  <a:pt x="15" y="22"/>
                </a:lnTo>
                <a:lnTo>
                  <a:pt x="15" y="15"/>
                </a:lnTo>
                <a:lnTo>
                  <a:pt x="16" y="14"/>
                </a:lnTo>
                <a:lnTo>
                  <a:pt x="16" y="19"/>
                </a:lnTo>
                <a:lnTo>
                  <a:pt x="16" y="9"/>
                </a:lnTo>
                <a:lnTo>
                  <a:pt x="16" y="13"/>
                </a:lnTo>
                <a:lnTo>
                  <a:pt x="17" y="15"/>
                </a:lnTo>
                <a:lnTo>
                  <a:pt x="17" y="19"/>
                </a:lnTo>
                <a:lnTo>
                  <a:pt x="17" y="13"/>
                </a:lnTo>
                <a:lnTo>
                  <a:pt x="17" y="14"/>
                </a:lnTo>
                <a:lnTo>
                  <a:pt x="18" y="17"/>
                </a:lnTo>
                <a:lnTo>
                  <a:pt x="18" y="17"/>
                </a:lnTo>
                <a:lnTo>
                  <a:pt x="18" y="13"/>
                </a:lnTo>
                <a:lnTo>
                  <a:pt x="18" y="14"/>
                </a:lnTo>
                <a:lnTo>
                  <a:pt x="20" y="15"/>
                </a:lnTo>
                <a:lnTo>
                  <a:pt x="20" y="19"/>
                </a:lnTo>
                <a:lnTo>
                  <a:pt x="20" y="12"/>
                </a:lnTo>
                <a:lnTo>
                  <a:pt x="20" y="13"/>
                </a:lnTo>
                <a:lnTo>
                  <a:pt x="21" y="14"/>
                </a:lnTo>
                <a:lnTo>
                  <a:pt x="21" y="29"/>
                </a:lnTo>
                <a:lnTo>
                  <a:pt x="21" y="8"/>
                </a:lnTo>
                <a:lnTo>
                  <a:pt x="21" y="15"/>
                </a:lnTo>
                <a:lnTo>
                  <a:pt x="22" y="17"/>
                </a:lnTo>
                <a:lnTo>
                  <a:pt x="22" y="18"/>
                </a:lnTo>
                <a:lnTo>
                  <a:pt x="22" y="9"/>
                </a:lnTo>
                <a:lnTo>
                  <a:pt x="22" y="15"/>
                </a:lnTo>
                <a:lnTo>
                  <a:pt x="23" y="17"/>
                </a:lnTo>
                <a:lnTo>
                  <a:pt x="23" y="20"/>
                </a:lnTo>
                <a:lnTo>
                  <a:pt x="23" y="13"/>
                </a:lnTo>
                <a:lnTo>
                  <a:pt x="25" y="17"/>
                </a:lnTo>
                <a:lnTo>
                  <a:pt x="25" y="19"/>
                </a:lnTo>
                <a:lnTo>
                  <a:pt x="25" y="5"/>
                </a:lnTo>
                <a:lnTo>
                  <a:pt x="25" y="8"/>
                </a:lnTo>
                <a:lnTo>
                  <a:pt x="26" y="10"/>
                </a:lnTo>
                <a:lnTo>
                  <a:pt x="26" y="24"/>
                </a:lnTo>
                <a:lnTo>
                  <a:pt x="26" y="14"/>
                </a:lnTo>
                <a:lnTo>
                  <a:pt x="27" y="17"/>
                </a:lnTo>
                <a:lnTo>
                  <a:pt x="27" y="19"/>
                </a:lnTo>
                <a:lnTo>
                  <a:pt x="27" y="10"/>
                </a:lnTo>
                <a:lnTo>
                  <a:pt x="27" y="13"/>
                </a:lnTo>
                <a:lnTo>
                  <a:pt x="28" y="10"/>
                </a:lnTo>
                <a:lnTo>
                  <a:pt x="28" y="19"/>
                </a:lnTo>
                <a:lnTo>
                  <a:pt x="28" y="9"/>
                </a:lnTo>
                <a:lnTo>
                  <a:pt x="28" y="13"/>
                </a:lnTo>
                <a:lnTo>
                  <a:pt x="30" y="14"/>
                </a:lnTo>
                <a:lnTo>
                  <a:pt x="30" y="18"/>
                </a:lnTo>
                <a:lnTo>
                  <a:pt x="30" y="9"/>
                </a:lnTo>
                <a:lnTo>
                  <a:pt x="30" y="10"/>
                </a:lnTo>
                <a:lnTo>
                  <a:pt x="31" y="13"/>
                </a:lnTo>
                <a:lnTo>
                  <a:pt x="31" y="18"/>
                </a:lnTo>
                <a:lnTo>
                  <a:pt x="31" y="12"/>
                </a:lnTo>
                <a:lnTo>
                  <a:pt x="31" y="17"/>
                </a:lnTo>
                <a:lnTo>
                  <a:pt x="32" y="15"/>
                </a:lnTo>
                <a:lnTo>
                  <a:pt x="32" y="19"/>
                </a:lnTo>
                <a:lnTo>
                  <a:pt x="32" y="9"/>
                </a:lnTo>
                <a:lnTo>
                  <a:pt x="32" y="17"/>
                </a:lnTo>
                <a:lnTo>
                  <a:pt x="33" y="15"/>
                </a:lnTo>
                <a:lnTo>
                  <a:pt x="33" y="18"/>
                </a:lnTo>
                <a:lnTo>
                  <a:pt x="33" y="12"/>
                </a:lnTo>
                <a:lnTo>
                  <a:pt x="33" y="12"/>
                </a:lnTo>
                <a:lnTo>
                  <a:pt x="35" y="10"/>
                </a:lnTo>
                <a:lnTo>
                  <a:pt x="35" y="19"/>
                </a:lnTo>
                <a:lnTo>
                  <a:pt x="35" y="9"/>
                </a:lnTo>
                <a:lnTo>
                  <a:pt x="35" y="13"/>
                </a:lnTo>
                <a:lnTo>
                  <a:pt x="36" y="14"/>
                </a:lnTo>
                <a:lnTo>
                  <a:pt x="36" y="19"/>
                </a:lnTo>
                <a:lnTo>
                  <a:pt x="36" y="4"/>
                </a:lnTo>
                <a:lnTo>
                  <a:pt x="36" y="13"/>
                </a:lnTo>
                <a:lnTo>
                  <a:pt x="37" y="14"/>
                </a:lnTo>
                <a:lnTo>
                  <a:pt x="37" y="19"/>
                </a:lnTo>
                <a:lnTo>
                  <a:pt x="37" y="13"/>
                </a:lnTo>
                <a:lnTo>
                  <a:pt x="38" y="14"/>
                </a:lnTo>
                <a:lnTo>
                  <a:pt x="38" y="18"/>
                </a:lnTo>
                <a:lnTo>
                  <a:pt x="38" y="12"/>
                </a:lnTo>
                <a:lnTo>
                  <a:pt x="38" y="14"/>
                </a:lnTo>
                <a:lnTo>
                  <a:pt x="40" y="13"/>
                </a:lnTo>
                <a:lnTo>
                  <a:pt x="40" y="12"/>
                </a:lnTo>
                <a:lnTo>
                  <a:pt x="40" y="22"/>
                </a:lnTo>
                <a:lnTo>
                  <a:pt x="41" y="18"/>
                </a:lnTo>
                <a:lnTo>
                  <a:pt x="41" y="9"/>
                </a:lnTo>
                <a:lnTo>
                  <a:pt x="41" y="17"/>
                </a:lnTo>
                <a:lnTo>
                  <a:pt x="42" y="15"/>
                </a:lnTo>
                <a:lnTo>
                  <a:pt x="42" y="22"/>
                </a:lnTo>
                <a:lnTo>
                  <a:pt x="42" y="12"/>
                </a:lnTo>
                <a:lnTo>
                  <a:pt x="42" y="1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4" name="Freeform 84"/>
          <p:cNvSpPr>
            <a:spLocks/>
          </p:cNvSpPr>
          <p:nvPr/>
        </p:nvSpPr>
        <p:spPr bwMode="auto">
          <a:xfrm>
            <a:off x="606872" y="5866679"/>
            <a:ext cx="181649" cy="60504"/>
          </a:xfrm>
          <a:custGeom>
            <a:avLst/>
            <a:gdLst/>
            <a:ahLst/>
            <a:cxnLst>
              <a:cxn ang="0">
                <a:pos x="1" y="18"/>
              </a:cxn>
              <a:cxn ang="0">
                <a:pos x="3" y="13"/>
              </a:cxn>
              <a:cxn ang="0">
                <a:pos x="4" y="16"/>
              </a:cxn>
              <a:cxn ang="0">
                <a:pos x="4" y="12"/>
              </a:cxn>
              <a:cxn ang="0">
                <a:pos x="5" y="11"/>
              </a:cxn>
              <a:cxn ang="0">
                <a:pos x="6" y="7"/>
              </a:cxn>
              <a:cxn ang="0">
                <a:pos x="8" y="18"/>
              </a:cxn>
              <a:cxn ang="0">
                <a:pos x="9" y="22"/>
              </a:cxn>
              <a:cxn ang="0">
                <a:pos x="10" y="16"/>
              </a:cxn>
              <a:cxn ang="0">
                <a:pos x="11" y="20"/>
              </a:cxn>
              <a:cxn ang="0">
                <a:pos x="13" y="18"/>
              </a:cxn>
              <a:cxn ang="0">
                <a:pos x="14" y="10"/>
              </a:cxn>
              <a:cxn ang="0">
                <a:pos x="14" y="10"/>
              </a:cxn>
              <a:cxn ang="0">
                <a:pos x="15" y="8"/>
              </a:cxn>
              <a:cxn ang="0">
                <a:pos x="16" y="8"/>
              </a:cxn>
              <a:cxn ang="0">
                <a:pos x="18" y="18"/>
              </a:cxn>
              <a:cxn ang="0">
                <a:pos x="19" y="11"/>
              </a:cxn>
              <a:cxn ang="0">
                <a:pos x="19" y="11"/>
              </a:cxn>
              <a:cxn ang="0">
                <a:pos x="20" y="8"/>
              </a:cxn>
              <a:cxn ang="0">
                <a:pos x="21" y="17"/>
              </a:cxn>
              <a:cxn ang="0">
                <a:pos x="23" y="17"/>
              </a:cxn>
              <a:cxn ang="0">
                <a:pos x="24" y="11"/>
              </a:cxn>
              <a:cxn ang="0">
                <a:pos x="24" y="8"/>
              </a:cxn>
              <a:cxn ang="0">
                <a:pos x="25" y="16"/>
              </a:cxn>
              <a:cxn ang="0">
                <a:pos x="26" y="10"/>
              </a:cxn>
              <a:cxn ang="0">
                <a:pos x="28" y="17"/>
              </a:cxn>
              <a:cxn ang="0">
                <a:pos x="29" y="11"/>
              </a:cxn>
              <a:cxn ang="0">
                <a:pos x="29" y="12"/>
              </a:cxn>
              <a:cxn ang="0">
                <a:pos x="30" y="11"/>
              </a:cxn>
              <a:cxn ang="0">
                <a:pos x="31" y="22"/>
              </a:cxn>
              <a:cxn ang="0">
                <a:pos x="33" y="10"/>
              </a:cxn>
              <a:cxn ang="0">
                <a:pos x="34" y="11"/>
              </a:cxn>
              <a:cxn ang="0">
                <a:pos x="35" y="18"/>
              </a:cxn>
              <a:cxn ang="0">
                <a:pos x="36" y="17"/>
              </a:cxn>
              <a:cxn ang="0">
                <a:pos x="38" y="12"/>
              </a:cxn>
              <a:cxn ang="0">
                <a:pos x="38" y="11"/>
              </a:cxn>
              <a:cxn ang="0">
                <a:pos x="39" y="7"/>
              </a:cxn>
              <a:cxn ang="0">
                <a:pos x="40" y="16"/>
              </a:cxn>
              <a:cxn ang="0">
                <a:pos x="41" y="12"/>
              </a:cxn>
              <a:cxn ang="0">
                <a:pos x="41" y="13"/>
              </a:cxn>
              <a:cxn ang="0">
                <a:pos x="43" y="10"/>
              </a:cxn>
              <a:cxn ang="0">
                <a:pos x="44" y="25"/>
              </a:cxn>
            </a:cxnLst>
            <a:rect l="0" t="0" r="r" b="b"/>
            <a:pathLst>
              <a:path w="44" h="25">
                <a:moveTo>
                  <a:pt x="0" y="15"/>
                </a:moveTo>
                <a:lnTo>
                  <a:pt x="1" y="12"/>
                </a:lnTo>
                <a:lnTo>
                  <a:pt x="1" y="18"/>
                </a:lnTo>
                <a:lnTo>
                  <a:pt x="1" y="11"/>
                </a:lnTo>
                <a:lnTo>
                  <a:pt x="1" y="12"/>
                </a:lnTo>
                <a:lnTo>
                  <a:pt x="3" y="13"/>
                </a:lnTo>
                <a:lnTo>
                  <a:pt x="3" y="13"/>
                </a:lnTo>
                <a:lnTo>
                  <a:pt x="3" y="17"/>
                </a:lnTo>
                <a:lnTo>
                  <a:pt x="4" y="16"/>
                </a:lnTo>
                <a:lnTo>
                  <a:pt x="4" y="20"/>
                </a:lnTo>
                <a:lnTo>
                  <a:pt x="4" y="11"/>
                </a:lnTo>
                <a:lnTo>
                  <a:pt x="4" y="12"/>
                </a:lnTo>
                <a:lnTo>
                  <a:pt x="5" y="13"/>
                </a:lnTo>
                <a:lnTo>
                  <a:pt x="5" y="16"/>
                </a:lnTo>
                <a:lnTo>
                  <a:pt x="5" y="11"/>
                </a:lnTo>
                <a:lnTo>
                  <a:pt x="6" y="12"/>
                </a:lnTo>
                <a:lnTo>
                  <a:pt x="6" y="17"/>
                </a:lnTo>
                <a:lnTo>
                  <a:pt x="6" y="7"/>
                </a:lnTo>
                <a:lnTo>
                  <a:pt x="6" y="12"/>
                </a:lnTo>
                <a:lnTo>
                  <a:pt x="8" y="13"/>
                </a:lnTo>
                <a:lnTo>
                  <a:pt x="8" y="18"/>
                </a:lnTo>
                <a:lnTo>
                  <a:pt x="8" y="10"/>
                </a:lnTo>
                <a:lnTo>
                  <a:pt x="9" y="8"/>
                </a:lnTo>
                <a:lnTo>
                  <a:pt x="9" y="22"/>
                </a:lnTo>
                <a:lnTo>
                  <a:pt x="9" y="11"/>
                </a:lnTo>
                <a:lnTo>
                  <a:pt x="10" y="12"/>
                </a:lnTo>
                <a:lnTo>
                  <a:pt x="10" y="16"/>
                </a:lnTo>
                <a:lnTo>
                  <a:pt x="10" y="8"/>
                </a:lnTo>
                <a:lnTo>
                  <a:pt x="11" y="7"/>
                </a:lnTo>
                <a:lnTo>
                  <a:pt x="11" y="20"/>
                </a:lnTo>
                <a:lnTo>
                  <a:pt x="11" y="13"/>
                </a:lnTo>
                <a:lnTo>
                  <a:pt x="13" y="16"/>
                </a:lnTo>
                <a:lnTo>
                  <a:pt x="13" y="18"/>
                </a:lnTo>
                <a:lnTo>
                  <a:pt x="13" y="8"/>
                </a:lnTo>
                <a:lnTo>
                  <a:pt x="13" y="11"/>
                </a:lnTo>
                <a:lnTo>
                  <a:pt x="14" y="10"/>
                </a:lnTo>
                <a:lnTo>
                  <a:pt x="14" y="25"/>
                </a:lnTo>
                <a:lnTo>
                  <a:pt x="14" y="3"/>
                </a:lnTo>
                <a:lnTo>
                  <a:pt x="14" y="10"/>
                </a:lnTo>
                <a:lnTo>
                  <a:pt x="15" y="12"/>
                </a:lnTo>
                <a:lnTo>
                  <a:pt x="15" y="17"/>
                </a:lnTo>
                <a:lnTo>
                  <a:pt x="15" y="8"/>
                </a:lnTo>
                <a:lnTo>
                  <a:pt x="15" y="10"/>
                </a:lnTo>
                <a:lnTo>
                  <a:pt x="16" y="11"/>
                </a:lnTo>
                <a:lnTo>
                  <a:pt x="16" y="8"/>
                </a:lnTo>
                <a:lnTo>
                  <a:pt x="16" y="17"/>
                </a:lnTo>
                <a:lnTo>
                  <a:pt x="18" y="17"/>
                </a:lnTo>
                <a:lnTo>
                  <a:pt x="18" y="18"/>
                </a:lnTo>
                <a:lnTo>
                  <a:pt x="18" y="5"/>
                </a:lnTo>
                <a:lnTo>
                  <a:pt x="18" y="6"/>
                </a:lnTo>
                <a:lnTo>
                  <a:pt x="19" y="11"/>
                </a:lnTo>
                <a:lnTo>
                  <a:pt x="19" y="16"/>
                </a:lnTo>
                <a:lnTo>
                  <a:pt x="19" y="8"/>
                </a:lnTo>
                <a:lnTo>
                  <a:pt x="19" y="11"/>
                </a:lnTo>
                <a:lnTo>
                  <a:pt x="20" y="12"/>
                </a:lnTo>
                <a:lnTo>
                  <a:pt x="20" y="16"/>
                </a:lnTo>
                <a:lnTo>
                  <a:pt x="20" y="8"/>
                </a:lnTo>
                <a:lnTo>
                  <a:pt x="20" y="10"/>
                </a:lnTo>
                <a:lnTo>
                  <a:pt x="21" y="7"/>
                </a:lnTo>
                <a:lnTo>
                  <a:pt x="21" y="17"/>
                </a:lnTo>
                <a:lnTo>
                  <a:pt x="21" y="12"/>
                </a:lnTo>
                <a:lnTo>
                  <a:pt x="23" y="11"/>
                </a:lnTo>
                <a:lnTo>
                  <a:pt x="23" y="17"/>
                </a:lnTo>
                <a:lnTo>
                  <a:pt x="23" y="8"/>
                </a:lnTo>
                <a:lnTo>
                  <a:pt x="23" y="12"/>
                </a:lnTo>
                <a:lnTo>
                  <a:pt x="24" y="11"/>
                </a:lnTo>
                <a:lnTo>
                  <a:pt x="24" y="18"/>
                </a:lnTo>
                <a:lnTo>
                  <a:pt x="24" y="0"/>
                </a:lnTo>
                <a:lnTo>
                  <a:pt x="24" y="8"/>
                </a:lnTo>
                <a:lnTo>
                  <a:pt x="25" y="10"/>
                </a:lnTo>
                <a:lnTo>
                  <a:pt x="25" y="17"/>
                </a:lnTo>
                <a:lnTo>
                  <a:pt x="25" y="16"/>
                </a:lnTo>
                <a:lnTo>
                  <a:pt x="26" y="13"/>
                </a:lnTo>
                <a:lnTo>
                  <a:pt x="26" y="17"/>
                </a:lnTo>
                <a:lnTo>
                  <a:pt x="26" y="10"/>
                </a:lnTo>
                <a:lnTo>
                  <a:pt x="26" y="13"/>
                </a:lnTo>
                <a:lnTo>
                  <a:pt x="28" y="11"/>
                </a:lnTo>
                <a:lnTo>
                  <a:pt x="28" y="17"/>
                </a:lnTo>
                <a:lnTo>
                  <a:pt x="28" y="7"/>
                </a:lnTo>
                <a:lnTo>
                  <a:pt x="28" y="12"/>
                </a:lnTo>
                <a:lnTo>
                  <a:pt x="29" y="11"/>
                </a:lnTo>
                <a:lnTo>
                  <a:pt x="29" y="23"/>
                </a:lnTo>
                <a:lnTo>
                  <a:pt x="29" y="5"/>
                </a:lnTo>
                <a:lnTo>
                  <a:pt x="29" y="12"/>
                </a:lnTo>
                <a:lnTo>
                  <a:pt x="30" y="15"/>
                </a:lnTo>
                <a:lnTo>
                  <a:pt x="30" y="18"/>
                </a:lnTo>
                <a:lnTo>
                  <a:pt x="30" y="11"/>
                </a:lnTo>
                <a:lnTo>
                  <a:pt x="30" y="15"/>
                </a:lnTo>
                <a:lnTo>
                  <a:pt x="31" y="13"/>
                </a:lnTo>
                <a:lnTo>
                  <a:pt x="31" y="22"/>
                </a:lnTo>
                <a:lnTo>
                  <a:pt x="31" y="10"/>
                </a:lnTo>
                <a:lnTo>
                  <a:pt x="33" y="12"/>
                </a:lnTo>
                <a:lnTo>
                  <a:pt x="33" y="10"/>
                </a:lnTo>
                <a:lnTo>
                  <a:pt x="33" y="18"/>
                </a:lnTo>
                <a:lnTo>
                  <a:pt x="34" y="21"/>
                </a:lnTo>
                <a:lnTo>
                  <a:pt x="34" y="11"/>
                </a:lnTo>
                <a:lnTo>
                  <a:pt x="34" y="15"/>
                </a:lnTo>
                <a:lnTo>
                  <a:pt x="35" y="16"/>
                </a:lnTo>
                <a:lnTo>
                  <a:pt x="35" y="18"/>
                </a:lnTo>
                <a:lnTo>
                  <a:pt x="35" y="6"/>
                </a:lnTo>
                <a:lnTo>
                  <a:pt x="35" y="18"/>
                </a:lnTo>
                <a:lnTo>
                  <a:pt x="36" y="17"/>
                </a:lnTo>
                <a:lnTo>
                  <a:pt x="36" y="8"/>
                </a:lnTo>
                <a:lnTo>
                  <a:pt x="36" y="15"/>
                </a:lnTo>
                <a:lnTo>
                  <a:pt x="38" y="12"/>
                </a:lnTo>
                <a:lnTo>
                  <a:pt x="38" y="18"/>
                </a:lnTo>
                <a:lnTo>
                  <a:pt x="38" y="8"/>
                </a:lnTo>
                <a:lnTo>
                  <a:pt x="38" y="11"/>
                </a:lnTo>
                <a:lnTo>
                  <a:pt x="39" y="16"/>
                </a:lnTo>
                <a:lnTo>
                  <a:pt x="39" y="22"/>
                </a:lnTo>
                <a:lnTo>
                  <a:pt x="39" y="7"/>
                </a:lnTo>
                <a:lnTo>
                  <a:pt x="39" y="13"/>
                </a:lnTo>
                <a:lnTo>
                  <a:pt x="40" y="11"/>
                </a:lnTo>
                <a:lnTo>
                  <a:pt x="40" y="16"/>
                </a:lnTo>
                <a:lnTo>
                  <a:pt x="40" y="8"/>
                </a:lnTo>
                <a:lnTo>
                  <a:pt x="40" y="11"/>
                </a:lnTo>
                <a:lnTo>
                  <a:pt x="41" y="12"/>
                </a:lnTo>
                <a:lnTo>
                  <a:pt x="41" y="16"/>
                </a:lnTo>
                <a:lnTo>
                  <a:pt x="41" y="8"/>
                </a:lnTo>
                <a:lnTo>
                  <a:pt x="41" y="13"/>
                </a:lnTo>
                <a:lnTo>
                  <a:pt x="43" y="15"/>
                </a:lnTo>
                <a:lnTo>
                  <a:pt x="43" y="16"/>
                </a:lnTo>
                <a:lnTo>
                  <a:pt x="43" y="10"/>
                </a:lnTo>
                <a:lnTo>
                  <a:pt x="43" y="15"/>
                </a:lnTo>
                <a:lnTo>
                  <a:pt x="44" y="12"/>
                </a:lnTo>
                <a:lnTo>
                  <a:pt x="44" y="25"/>
                </a:lnTo>
                <a:lnTo>
                  <a:pt x="44" y="7"/>
                </a:lnTo>
                <a:lnTo>
                  <a:pt x="44" y="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5" name="Freeform 85"/>
          <p:cNvSpPr>
            <a:spLocks/>
          </p:cNvSpPr>
          <p:nvPr/>
        </p:nvSpPr>
        <p:spPr bwMode="auto">
          <a:xfrm>
            <a:off x="788521" y="5866679"/>
            <a:ext cx="173392" cy="55663"/>
          </a:xfrm>
          <a:custGeom>
            <a:avLst/>
            <a:gdLst/>
            <a:ahLst/>
            <a:cxnLst>
              <a:cxn ang="0">
                <a:pos x="1" y="20"/>
              </a:cxn>
              <a:cxn ang="0">
                <a:pos x="2" y="12"/>
              </a:cxn>
              <a:cxn ang="0">
                <a:pos x="2" y="15"/>
              </a:cxn>
              <a:cxn ang="0">
                <a:pos x="4" y="10"/>
              </a:cxn>
              <a:cxn ang="0">
                <a:pos x="5" y="18"/>
              </a:cxn>
              <a:cxn ang="0">
                <a:pos x="6" y="10"/>
              </a:cxn>
              <a:cxn ang="0">
                <a:pos x="6" y="12"/>
              </a:cxn>
              <a:cxn ang="0">
                <a:pos x="7" y="8"/>
              </a:cxn>
              <a:cxn ang="0">
                <a:pos x="9" y="16"/>
              </a:cxn>
              <a:cxn ang="0">
                <a:pos x="10" y="12"/>
              </a:cxn>
              <a:cxn ang="0">
                <a:pos x="10" y="6"/>
              </a:cxn>
              <a:cxn ang="0">
                <a:pos x="11" y="11"/>
              </a:cxn>
              <a:cxn ang="0">
                <a:pos x="12" y="10"/>
              </a:cxn>
              <a:cxn ang="0">
                <a:pos x="14" y="16"/>
              </a:cxn>
              <a:cxn ang="0">
                <a:pos x="15" y="13"/>
              </a:cxn>
              <a:cxn ang="0">
                <a:pos x="15" y="8"/>
              </a:cxn>
              <a:cxn ang="0">
                <a:pos x="16" y="6"/>
              </a:cxn>
              <a:cxn ang="0">
                <a:pos x="17" y="18"/>
              </a:cxn>
              <a:cxn ang="0">
                <a:pos x="19" y="15"/>
              </a:cxn>
              <a:cxn ang="0">
                <a:pos x="19" y="17"/>
              </a:cxn>
              <a:cxn ang="0">
                <a:pos x="20" y="10"/>
              </a:cxn>
              <a:cxn ang="0">
                <a:pos x="21" y="7"/>
              </a:cxn>
              <a:cxn ang="0">
                <a:pos x="22" y="17"/>
              </a:cxn>
              <a:cxn ang="0">
                <a:pos x="24" y="17"/>
              </a:cxn>
              <a:cxn ang="0">
                <a:pos x="25" y="16"/>
              </a:cxn>
              <a:cxn ang="0">
                <a:pos x="25" y="12"/>
              </a:cxn>
              <a:cxn ang="0">
                <a:pos x="26" y="7"/>
              </a:cxn>
              <a:cxn ang="0">
                <a:pos x="27" y="16"/>
              </a:cxn>
              <a:cxn ang="0">
                <a:pos x="29" y="11"/>
              </a:cxn>
              <a:cxn ang="0">
                <a:pos x="29" y="12"/>
              </a:cxn>
              <a:cxn ang="0">
                <a:pos x="30" y="6"/>
              </a:cxn>
              <a:cxn ang="0">
                <a:pos x="31" y="22"/>
              </a:cxn>
              <a:cxn ang="0">
                <a:pos x="32" y="13"/>
              </a:cxn>
              <a:cxn ang="0">
                <a:pos x="32" y="11"/>
              </a:cxn>
              <a:cxn ang="0">
                <a:pos x="34" y="11"/>
              </a:cxn>
              <a:cxn ang="0">
                <a:pos x="35" y="17"/>
              </a:cxn>
              <a:cxn ang="0">
                <a:pos x="36" y="17"/>
              </a:cxn>
              <a:cxn ang="0">
                <a:pos x="37" y="8"/>
              </a:cxn>
              <a:cxn ang="0">
                <a:pos x="39" y="15"/>
              </a:cxn>
              <a:cxn ang="0">
                <a:pos x="40" y="12"/>
              </a:cxn>
              <a:cxn ang="0">
                <a:pos x="41" y="17"/>
              </a:cxn>
              <a:cxn ang="0">
                <a:pos x="41" y="12"/>
              </a:cxn>
            </a:cxnLst>
            <a:rect l="0" t="0" r="r" b="b"/>
            <a:pathLst>
              <a:path w="42" h="23">
                <a:moveTo>
                  <a:pt x="0" y="8"/>
                </a:moveTo>
                <a:lnTo>
                  <a:pt x="1" y="13"/>
                </a:lnTo>
                <a:lnTo>
                  <a:pt x="1" y="20"/>
                </a:lnTo>
                <a:lnTo>
                  <a:pt x="1" y="10"/>
                </a:lnTo>
                <a:lnTo>
                  <a:pt x="1" y="11"/>
                </a:lnTo>
                <a:lnTo>
                  <a:pt x="2" y="12"/>
                </a:lnTo>
                <a:lnTo>
                  <a:pt x="2" y="16"/>
                </a:lnTo>
                <a:lnTo>
                  <a:pt x="2" y="6"/>
                </a:lnTo>
                <a:lnTo>
                  <a:pt x="2" y="15"/>
                </a:lnTo>
                <a:lnTo>
                  <a:pt x="4" y="13"/>
                </a:lnTo>
                <a:lnTo>
                  <a:pt x="4" y="18"/>
                </a:lnTo>
                <a:lnTo>
                  <a:pt x="4" y="10"/>
                </a:lnTo>
                <a:lnTo>
                  <a:pt x="4" y="11"/>
                </a:lnTo>
                <a:lnTo>
                  <a:pt x="5" y="12"/>
                </a:lnTo>
                <a:lnTo>
                  <a:pt x="5" y="18"/>
                </a:lnTo>
                <a:lnTo>
                  <a:pt x="5" y="7"/>
                </a:lnTo>
                <a:lnTo>
                  <a:pt x="5" y="8"/>
                </a:lnTo>
                <a:lnTo>
                  <a:pt x="6" y="10"/>
                </a:lnTo>
                <a:lnTo>
                  <a:pt x="6" y="16"/>
                </a:lnTo>
                <a:lnTo>
                  <a:pt x="6" y="8"/>
                </a:lnTo>
                <a:lnTo>
                  <a:pt x="6" y="12"/>
                </a:lnTo>
                <a:lnTo>
                  <a:pt x="7" y="11"/>
                </a:lnTo>
                <a:lnTo>
                  <a:pt x="7" y="17"/>
                </a:lnTo>
                <a:lnTo>
                  <a:pt x="7" y="8"/>
                </a:lnTo>
                <a:lnTo>
                  <a:pt x="7" y="15"/>
                </a:lnTo>
                <a:lnTo>
                  <a:pt x="9" y="13"/>
                </a:lnTo>
                <a:lnTo>
                  <a:pt x="9" y="16"/>
                </a:lnTo>
                <a:lnTo>
                  <a:pt x="9" y="10"/>
                </a:lnTo>
                <a:lnTo>
                  <a:pt x="9" y="11"/>
                </a:lnTo>
                <a:lnTo>
                  <a:pt x="10" y="12"/>
                </a:lnTo>
                <a:lnTo>
                  <a:pt x="10" y="17"/>
                </a:lnTo>
                <a:lnTo>
                  <a:pt x="10" y="3"/>
                </a:lnTo>
                <a:lnTo>
                  <a:pt x="10" y="6"/>
                </a:lnTo>
                <a:lnTo>
                  <a:pt x="11" y="7"/>
                </a:lnTo>
                <a:lnTo>
                  <a:pt x="11" y="17"/>
                </a:lnTo>
                <a:lnTo>
                  <a:pt x="11" y="11"/>
                </a:lnTo>
                <a:lnTo>
                  <a:pt x="12" y="13"/>
                </a:lnTo>
                <a:lnTo>
                  <a:pt x="12" y="21"/>
                </a:lnTo>
                <a:lnTo>
                  <a:pt x="12" y="10"/>
                </a:lnTo>
                <a:lnTo>
                  <a:pt x="12" y="15"/>
                </a:lnTo>
                <a:lnTo>
                  <a:pt x="14" y="12"/>
                </a:lnTo>
                <a:lnTo>
                  <a:pt x="14" y="16"/>
                </a:lnTo>
                <a:lnTo>
                  <a:pt x="14" y="8"/>
                </a:lnTo>
                <a:lnTo>
                  <a:pt x="14" y="15"/>
                </a:lnTo>
                <a:lnTo>
                  <a:pt x="15" y="13"/>
                </a:lnTo>
                <a:lnTo>
                  <a:pt x="15" y="23"/>
                </a:lnTo>
                <a:lnTo>
                  <a:pt x="15" y="0"/>
                </a:lnTo>
                <a:lnTo>
                  <a:pt x="15" y="8"/>
                </a:lnTo>
                <a:lnTo>
                  <a:pt x="16" y="15"/>
                </a:lnTo>
                <a:lnTo>
                  <a:pt x="16" y="18"/>
                </a:lnTo>
                <a:lnTo>
                  <a:pt x="16" y="6"/>
                </a:lnTo>
                <a:lnTo>
                  <a:pt x="16" y="16"/>
                </a:lnTo>
                <a:lnTo>
                  <a:pt x="17" y="17"/>
                </a:lnTo>
                <a:lnTo>
                  <a:pt x="17" y="18"/>
                </a:lnTo>
                <a:lnTo>
                  <a:pt x="17" y="12"/>
                </a:lnTo>
                <a:lnTo>
                  <a:pt x="17" y="17"/>
                </a:lnTo>
                <a:lnTo>
                  <a:pt x="19" y="15"/>
                </a:lnTo>
                <a:lnTo>
                  <a:pt x="19" y="18"/>
                </a:lnTo>
                <a:lnTo>
                  <a:pt x="19" y="7"/>
                </a:lnTo>
                <a:lnTo>
                  <a:pt x="19" y="17"/>
                </a:lnTo>
                <a:lnTo>
                  <a:pt x="20" y="16"/>
                </a:lnTo>
                <a:lnTo>
                  <a:pt x="20" y="22"/>
                </a:lnTo>
                <a:lnTo>
                  <a:pt x="20" y="10"/>
                </a:lnTo>
                <a:lnTo>
                  <a:pt x="21" y="8"/>
                </a:lnTo>
                <a:lnTo>
                  <a:pt x="21" y="18"/>
                </a:lnTo>
                <a:lnTo>
                  <a:pt x="21" y="7"/>
                </a:lnTo>
                <a:lnTo>
                  <a:pt x="21" y="16"/>
                </a:lnTo>
                <a:lnTo>
                  <a:pt x="22" y="15"/>
                </a:lnTo>
                <a:lnTo>
                  <a:pt x="22" y="17"/>
                </a:lnTo>
                <a:lnTo>
                  <a:pt x="22" y="8"/>
                </a:lnTo>
                <a:lnTo>
                  <a:pt x="24" y="12"/>
                </a:lnTo>
                <a:lnTo>
                  <a:pt x="24" y="17"/>
                </a:lnTo>
                <a:lnTo>
                  <a:pt x="24" y="7"/>
                </a:lnTo>
                <a:lnTo>
                  <a:pt x="24" y="13"/>
                </a:lnTo>
                <a:lnTo>
                  <a:pt x="25" y="16"/>
                </a:lnTo>
                <a:lnTo>
                  <a:pt x="25" y="17"/>
                </a:lnTo>
                <a:lnTo>
                  <a:pt x="25" y="8"/>
                </a:lnTo>
                <a:lnTo>
                  <a:pt x="25" y="12"/>
                </a:lnTo>
                <a:lnTo>
                  <a:pt x="26" y="16"/>
                </a:lnTo>
                <a:lnTo>
                  <a:pt x="26" y="22"/>
                </a:lnTo>
                <a:lnTo>
                  <a:pt x="26" y="7"/>
                </a:lnTo>
                <a:lnTo>
                  <a:pt x="26" y="15"/>
                </a:lnTo>
                <a:lnTo>
                  <a:pt x="27" y="11"/>
                </a:lnTo>
                <a:lnTo>
                  <a:pt x="27" y="16"/>
                </a:lnTo>
                <a:lnTo>
                  <a:pt x="27" y="8"/>
                </a:lnTo>
                <a:lnTo>
                  <a:pt x="27" y="13"/>
                </a:lnTo>
                <a:lnTo>
                  <a:pt x="29" y="11"/>
                </a:lnTo>
                <a:lnTo>
                  <a:pt x="29" y="20"/>
                </a:lnTo>
                <a:lnTo>
                  <a:pt x="29" y="10"/>
                </a:lnTo>
                <a:lnTo>
                  <a:pt x="29" y="12"/>
                </a:lnTo>
                <a:lnTo>
                  <a:pt x="30" y="16"/>
                </a:lnTo>
                <a:lnTo>
                  <a:pt x="30" y="20"/>
                </a:lnTo>
                <a:lnTo>
                  <a:pt x="30" y="6"/>
                </a:lnTo>
                <a:lnTo>
                  <a:pt x="30" y="16"/>
                </a:lnTo>
                <a:lnTo>
                  <a:pt x="31" y="18"/>
                </a:lnTo>
                <a:lnTo>
                  <a:pt x="31" y="22"/>
                </a:lnTo>
                <a:lnTo>
                  <a:pt x="31" y="11"/>
                </a:lnTo>
                <a:lnTo>
                  <a:pt x="31" y="16"/>
                </a:lnTo>
                <a:lnTo>
                  <a:pt x="32" y="13"/>
                </a:lnTo>
                <a:lnTo>
                  <a:pt x="32" y="15"/>
                </a:lnTo>
                <a:lnTo>
                  <a:pt x="32" y="7"/>
                </a:lnTo>
                <a:lnTo>
                  <a:pt x="32" y="11"/>
                </a:lnTo>
                <a:lnTo>
                  <a:pt x="34" y="13"/>
                </a:lnTo>
                <a:lnTo>
                  <a:pt x="34" y="17"/>
                </a:lnTo>
                <a:lnTo>
                  <a:pt x="34" y="11"/>
                </a:lnTo>
                <a:lnTo>
                  <a:pt x="34" y="13"/>
                </a:lnTo>
                <a:lnTo>
                  <a:pt x="35" y="12"/>
                </a:lnTo>
                <a:lnTo>
                  <a:pt x="35" y="17"/>
                </a:lnTo>
                <a:lnTo>
                  <a:pt x="35" y="5"/>
                </a:lnTo>
                <a:lnTo>
                  <a:pt x="36" y="6"/>
                </a:lnTo>
                <a:lnTo>
                  <a:pt x="36" y="17"/>
                </a:lnTo>
                <a:lnTo>
                  <a:pt x="36" y="16"/>
                </a:lnTo>
                <a:lnTo>
                  <a:pt x="37" y="17"/>
                </a:lnTo>
                <a:lnTo>
                  <a:pt x="37" y="8"/>
                </a:lnTo>
                <a:lnTo>
                  <a:pt x="37" y="16"/>
                </a:lnTo>
                <a:lnTo>
                  <a:pt x="39" y="15"/>
                </a:lnTo>
                <a:lnTo>
                  <a:pt x="39" y="15"/>
                </a:lnTo>
                <a:lnTo>
                  <a:pt x="39" y="10"/>
                </a:lnTo>
                <a:lnTo>
                  <a:pt x="39" y="11"/>
                </a:lnTo>
                <a:lnTo>
                  <a:pt x="40" y="12"/>
                </a:lnTo>
                <a:lnTo>
                  <a:pt x="40" y="6"/>
                </a:lnTo>
                <a:lnTo>
                  <a:pt x="40" y="17"/>
                </a:lnTo>
                <a:lnTo>
                  <a:pt x="41" y="17"/>
                </a:lnTo>
                <a:lnTo>
                  <a:pt x="41" y="17"/>
                </a:lnTo>
                <a:lnTo>
                  <a:pt x="41" y="3"/>
                </a:lnTo>
                <a:lnTo>
                  <a:pt x="41" y="12"/>
                </a:lnTo>
                <a:lnTo>
                  <a:pt x="42" y="13"/>
                </a:lnTo>
                <a:lnTo>
                  <a:pt x="42"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6" name="Freeform 86"/>
          <p:cNvSpPr>
            <a:spLocks/>
          </p:cNvSpPr>
          <p:nvPr/>
        </p:nvSpPr>
        <p:spPr bwMode="auto">
          <a:xfrm>
            <a:off x="961913" y="5871519"/>
            <a:ext cx="177524" cy="48403"/>
          </a:xfrm>
          <a:custGeom>
            <a:avLst/>
            <a:gdLst/>
            <a:ahLst/>
            <a:cxnLst>
              <a:cxn ang="0">
                <a:pos x="0" y="15"/>
              </a:cxn>
              <a:cxn ang="0">
                <a:pos x="2" y="6"/>
              </a:cxn>
              <a:cxn ang="0">
                <a:pos x="3" y="6"/>
              </a:cxn>
              <a:cxn ang="0">
                <a:pos x="4" y="20"/>
              </a:cxn>
              <a:cxn ang="0">
                <a:pos x="5" y="15"/>
              </a:cxn>
              <a:cxn ang="0">
                <a:pos x="7" y="18"/>
              </a:cxn>
              <a:cxn ang="0">
                <a:pos x="8" y="13"/>
              </a:cxn>
              <a:cxn ang="0">
                <a:pos x="8" y="13"/>
              </a:cxn>
              <a:cxn ang="0">
                <a:pos x="9" y="8"/>
              </a:cxn>
              <a:cxn ang="0">
                <a:pos x="10" y="16"/>
              </a:cxn>
              <a:cxn ang="0">
                <a:pos x="12" y="14"/>
              </a:cxn>
              <a:cxn ang="0">
                <a:pos x="13" y="10"/>
              </a:cxn>
              <a:cxn ang="0">
                <a:pos x="13" y="11"/>
              </a:cxn>
              <a:cxn ang="0">
                <a:pos x="14" y="6"/>
              </a:cxn>
              <a:cxn ang="0">
                <a:pos x="15" y="14"/>
              </a:cxn>
              <a:cxn ang="0">
                <a:pos x="17" y="15"/>
              </a:cxn>
              <a:cxn ang="0">
                <a:pos x="18" y="14"/>
              </a:cxn>
              <a:cxn ang="0">
                <a:pos x="19" y="8"/>
              </a:cxn>
              <a:cxn ang="0">
                <a:pos x="19" y="10"/>
              </a:cxn>
              <a:cxn ang="0">
                <a:pos x="20" y="5"/>
              </a:cxn>
              <a:cxn ang="0">
                <a:pos x="22" y="15"/>
              </a:cxn>
              <a:cxn ang="0">
                <a:pos x="23" y="10"/>
              </a:cxn>
              <a:cxn ang="0">
                <a:pos x="24" y="6"/>
              </a:cxn>
              <a:cxn ang="0">
                <a:pos x="25" y="10"/>
              </a:cxn>
              <a:cxn ang="0">
                <a:pos x="25" y="13"/>
              </a:cxn>
              <a:cxn ang="0">
                <a:pos x="27" y="5"/>
              </a:cxn>
              <a:cxn ang="0">
                <a:pos x="28" y="5"/>
              </a:cxn>
              <a:cxn ang="0">
                <a:pos x="29" y="16"/>
              </a:cxn>
              <a:cxn ang="0">
                <a:pos x="30" y="13"/>
              </a:cxn>
              <a:cxn ang="0">
                <a:pos x="30" y="11"/>
              </a:cxn>
              <a:cxn ang="0">
                <a:pos x="32" y="8"/>
              </a:cxn>
              <a:cxn ang="0">
                <a:pos x="33" y="16"/>
              </a:cxn>
              <a:cxn ang="0">
                <a:pos x="34" y="13"/>
              </a:cxn>
              <a:cxn ang="0">
                <a:pos x="34" y="15"/>
              </a:cxn>
              <a:cxn ang="0">
                <a:pos x="35" y="8"/>
              </a:cxn>
              <a:cxn ang="0">
                <a:pos x="37" y="19"/>
              </a:cxn>
              <a:cxn ang="0">
                <a:pos x="38" y="11"/>
              </a:cxn>
              <a:cxn ang="0">
                <a:pos x="38" y="14"/>
              </a:cxn>
              <a:cxn ang="0">
                <a:pos x="39" y="8"/>
              </a:cxn>
              <a:cxn ang="0">
                <a:pos x="40" y="15"/>
              </a:cxn>
              <a:cxn ang="0">
                <a:pos x="42" y="11"/>
              </a:cxn>
              <a:cxn ang="0">
                <a:pos x="42" y="14"/>
              </a:cxn>
            </a:cxnLst>
            <a:rect l="0" t="0" r="r" b="b"/>
            <a:pathLst>
              <a:path w="43" h="20">
                <a:moveTo>
                  <a:pt x="0" y="16"/>
                </a:moveTo>
                <a:lnTo>
                  <a:pt x="0" y="9"/>
                </a:lnTo>
                <a:lnTo>
                  <a:pt x="0" y="15"/>
                </a:lnTo>
                <a:lnTo>
                  <a:pt x="2" y="14"/>
                </a:lnTo>
                <a:lnTo>
                  <a:pt x="2" y="15"/>
                </a:lnTo>
                <a:lnTo>
                  <a:pt x="2" y="6"/>
                </a:lnTo>
                <a:lnTo>
                  <a:pt x="2" y="14"/>
                </a:lnTo>
                <a:lnTo>
                  <a:pt x="3" y="11"/>
                </a:lnTo>
                <a:lnTo>
                  <a:pt x="3" y="6"/>
                </a:lnTo>
                <a:lnTo>
                  <a:pt x="3" y="16"/>
                </a:lnTo>
                <a:lnTo>
                  <a:pt x="4" y="18"/>
                </a:lnTo>
                <a:lnTo>
                  <a:pt x="4" y="20"/>
                </a:lnTo>
                <a:lnTo>
                  <a:pt x="4" y="1"/>
                </a:lnTo>
                <a:lnTo>
                  <a:pt x="4" y="13"/>
                </a:lnTo>
                <a:lnTo>
                  <a:pt x="5" y="15"/>
                </a:lnTo>
                <a:lnTo>
                  <a:pt x="5" y="5"/>
                </a:lnTo>
                <a:lnTo>
                  <a:pt x="5" y="19"/>
                </a:lnTo>
                <a:lnTo>
                  <a:pt x="7" y="18"/>
                </a:lnTo>
                <a:lnTo>
                  <a:pt x="7" y="9"/>
                </a:lnTo>
                <a:lnTo>
                  <a:pt x="7" y="14"/>
                </a:lnTo>
                <a:lnTo>
                  <a:pt x="8" y="13"/>
                </a:lnTo>
                <a:lnTo>
                  <a:pt x="8" y="15"/>
                </a:lnTo>
                <a:lnTo>
                  <a:pt x="8" y="9"/>
                </a:lnTo>
                <a:lnTo>
                  <a:pt x="8" y="13"/>
                </a:lnTo>
                <a:lnTo>
                  <a:pt x="9" y="14"/>
                </a:lnTo>
                <a:lnTo>
                  <a:pt x="9" y="16"/>
                </a:lnTo>
                <a:lnTo>
                  <a:pt x="9" y="8"/>
                </a:lnTo>
                <a:lnTo>
                  <a:pt x="9" y="10"/>
                </a:lnTo>
                <a:lnTo>
                  <a:pt x="10" y="6"/>
                </a:lnTo>
                <a:lnTo>
                  <a:pt x="10" y="16"/>
                </a:lnTo>
                <a:lnTo>
                  <a:pt x="10" y="14"/>
                </a:lnTo>
                <a:lnTo>
                  <a:pt x="12" y="10"/>
                </a:lnTo>
                <a:lnTo>
                  <a:pt x="12" y="14"/>
                </a:lnTo>
                <a:lnTo>
                  <a:pt x="12" y="8"/>
                </a:lnTo>
                <a:lnTo>
                  <a:pt x="12" y="11"/>
                </a:lnTo>
                <a:lnTo>
                  <a:pt x="13" y="10"/>
                </a:lnTo>
                <a:lnTo>
                  <a:pt x="13" y="15"/>
                </a:lnTo>
                <a:lnTo>
                  <a:pt x="13" y="8"/>
                </a:lnTo>
                <a:lnTo>
                  <a:pt x="13" y="11"/>
                </a:lnTo>
                <a:lnTo>
                  <a:pt x="14" y="10"/>
                </a:lnTo>
                <a:lnTo>
                  <a:pt x="14" y="20"/>
                </a:lnTo>
                <a:lnTo>
                  <a:pt x="14" y="6"/>
                </a:lnTo>
                <a:lnTo>
                  <a:pt x="14" y="10"/>
                </a:lnTo>
                <a:lnTo>
                  <a:pt x="15" y="9"/>
                </a:lnTo>
                <a:lnTo>
                  <a:pt x="15" y="14"/>
                </a:lnTo>
                <a:lnTo>
                  <a:pt x="15" y="3"/>
                </a:lnTo>
                <a:lnTo>
                  <a:pt x="17" y="4"/>
                </a:lnTo>
                <a:lnTo>
                  <a:pt x="17" y="15"/>
                </a:lnTo>
                <a:lnTo>
                  <a:pt x="17" y="10"/>
                </a:lnTo>
                <a:lnTo>
                  <a:pt x="18" y="11"/>
                </a:lnTo>
                <a:lnTo>
                  <a:pt x="18" y="14"/>
                </a:lnTo>
                <a:lnTo>
                  <a:pt x="18" y="8"/>
                </a:lnTo>
                <a:lnTo>
                  <a:pt x="18" y="11"/>
                </a:lnTo>
                <a:lnTo>
                  <a:pt x="19" y="8"/>
                </a:lnTo>
                <a:lnTo>
                  <a:pt x="19" y="18"/>
                </a:lnTo>
                <a:lnTo>
                  <a:pt x="19" y="4"/>
                </a:lnTo>
                <a:lnTo>
                  <a:pt x="19" y="10"/>
                </a:lnTo>
                <a:lnTo>
                  <a:pt x="20" y="11"/>
                </a:lnTo>
                <a:lnTo>
                  <a:pt x="20" y="19"/>
                </a:lnTo>
                <a:lnTo>
                  <a:pt x="20" y="5"/>
                </a:lnTo>
                <a:lnTo>
                  <a:pt x="20" y="10"/>
                </a:lnTo>
                <a:lnTo>
                  <a:pt x="22" y="11"/>
                </a:lnTo>
                <a:lnTo>
                  <a:pt x="22" y="15"/>
                </a:lnTo>
                <a:lnTo>
                  <a:pt x="22" y="8"/>
                </a:lnTo>
                <a:lnTo>
                  <a:pt x="22" y="13"/>
                </a:lnTo>
                <a:lnTo>
                  <a:pt x="23" y="10"/>
                </a:lnTo>
                <a:lnTo>
                  <a:pt x="23" y="15"/>
                </a:lnTo>
                <a:lnTo>
                  <a:pt x="23" y="5"/>
                </a:lnTo>
                <a:lnTo>
                  <a:pt x="24" y="6"/>
                </a:lnTo>
                <a:lnTo>
                  <a:pt x="24" y="14"/>
                </a:lnTo>
                <a:lnTo>
                  <a:pt x="24" y="9"/>
                </a:lnTo>
                <a:lnTo>
                  <a:pt x="25" y="10"/>
                </a:lnTo>
                <a:lnTo>
                  <a:pt x="25" y="14"/>
                </a:lnTo>
                <a:lnTo>
                  <a:pt x="25" y="8"/>
                </a:lnTo>
                <a:lnTo>
                  <a:pt x="25" y="13"/>
                </a:lnTo>
                <a:lnTo>
                  <a:pt x="27" y="14"/>
                </a:lnTo>
                <a:lnTo>
                  <a:pt x="27" y="15"/>
                </a:lnTo>
                <a:lnTo>
                  <a:pt x="27" y="5"/>
                </a:lnTo>
                <a:lnTo>
                  <a:pt x="27" y="13"/>
                </a:lnTo>
                <a:lnTo>
                  <a:pt x="28" y="13"/>
                </a:lnTo>
                <a:lnTo>
                  <a:pt x="28" y="5"/>
                </a:lnTo>
                <a:lnTo>
                  <a:pt x="28" y="15"/>
                </a:lnTo>
                <a:lnTo>
                  <a:pt x="29" y="14"/>
                </a:lnTo>
                <a:lnTo>
                  <a:pt x="29" y="16"/>
                </a:lnTo>
                <a:lnTo>
                  <a:pt x="29" y="0"/>
                </a:lnTo>
                <a:lnTo>
                  <a:pt x="29" y="11"/>
                </a:lnTo>
                <a:lnTo>
                  <a:pt x="30" y="13"/>
                </a:lnTo>
                <a:lnTo>
                  <a:pt x="30" y="15"/>
                </a:lnTo>
                <a:lnTo>
                  <a:pt x="30" y="5"/>
                </a:lnTo>
                <a:lnTo>
                  <a:pt x="30" y="11"/>
                </a:lnTo>
                <a:lnTo>
                  <a:pt x="32" y="14"/>
                </a:lnTo>
                <a:lnTo>
                  <a:pt x="32" y="16"/>
                </a:lnTo>
                <a:lnTo>
                  <a:pt x="32" y="8"/>
                </a:lnTo>
                <a:lnTo>
                  <a:pt x="32" y="13"/>
                </a:lnTo>
                <a:lnTo>
                  <a:pt x="33" y="11"/>
                </a:lnTo>
                <a:lnTo>
                  <a:pt x="33" y="16"/>
                </a:lnTo>
                <a:lnTo>
                  <a:pt x="33" y="9"/>
                </a:lnTo>
                <a:lnTo>
                  <a:pt x="33" y="11"/>
                </a:lnTo>
                <a:lnTo>
                  <a:pt x="34" y="13"/>
                </a:lnTo>
                <a:lnTo>
                  <a:pt x="34" y="20"/>
                </a:lnTo>
                <a:lnTo>
                  <a:pt x="34" y="3"/>
                </a:lnTo>
                <a:lnTo>
                  <a:pt x="34" y="15"/>
                </a:lnTo>
                <a:lnTo>
                  <a:pt x="35" y="14"/>
                </a:lnTo>
                <a:lnTo>
                  <a:pt x="35" y="15"/>
                </a:lnTo>
                <a:lnTo>
                  <a:pt x="35" y="8"/>
                </a:lnTo>
                <a:lnTo>
                  <a:pt x="35" y="13"/>
                </a:lnTo>
                <a:lnTo>
                  <a:pt x="37" y="11"/>
                </a:lnTo>
                <a:lnTo>
                  <a:pt x="37" y="19"/>
                </a:lnTo>
                <a:lnTo>
                  <a:pt x="37" y="5"/>
                </a:lnTo>
                <a:lnTo>
                  <a:pt x="37" y="10"/>
                </a:lnTo>
                <a:lnTo>
                  <a:pt x="38" y="11"/>
                </a:lnTo>
                <a:lnTo>
                  <a:pt x="38" y="19"/>
                </a:lnTo>
                <a:lnTo>
                  <a:pt x="38" y="8"/>
                </a:lnTo>
                <a:lnTo>
                  <a:pt x="38" y="14"/>
                </a:lnTo>
                <a:lnTo>
                  <a:pt x="39" y="13"/>
                </a:lnTo>
                <a:lnTo>
                  <a:pt x="39" y="18"/>
                </a:lnTo>
                <a:lnTo>
                  <a:pt x="39" y="8"/>
                </a:lnTo>
                <a:lnTo>
                  <a:pt x="39" y="10"/>
                </a:lnTo>
                <a:lnTo>
                  <a:pt x="40" y="14"/>
                </a:lnTo>
                <a:lnTo>
                  <a:pt x="40" y="15"/>
                </a:lnTo>
                <a:lnTo>
                  <a:pt x="40" y="8"/>
                </a:lnTo>
                <a:lnTo>
                  <a:pt x="40" y="13"/>
                </a:lnTo>
                <a:lnTo>
                  <a:pt x="42" y="11"/>
                </a:lnTo>
                <a:lnTo>
                  <a:pt x="42" y="15"/>
                </a:lnTo>
                <a:lnTo>
                  <a:pt x="42" y="6"/>
                </a:lnTo>
                <a:lnTo>
                  <a:pt x="42" y="14"/>
                </a:lnTo>
                <a:lnTo>
                  <a:pt x="43" y="10"/>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7" name="Freeform 87"/>
          <p:cNvSpPr>
            <a:spLocks/>
          </p:cNvSpPr>
          <p:nvPr/>
        </p:nvSpPr>
        <p:spPr bwMode="auto">
          <a:xfrm>
            <a:off x="1139437" y="5869098"/>
            <a:ext cx="169267" cy="62922"/>
          </a:xfrm>
          <a:custGeom>
            <a:avLst/>
            <a:gdLst/>
            <a:ahLst/>
            <a:cxnLst>
              <a:cxn ang="0">
                <a:pos x="0" y="12"/>
              </a:cxn>
              <a:cxn ang="0">
                <a:pos x="1" y="7"/>
              </a:cxn>
              <a:cxn ang="0">
                <a:pos x="2" y="15"/>
              </a:cxn>
              <a:cxn ang="0">
                <a:pos x="4" y="12"/>
              </a:cxn>
              <a:cxn ang="0">
                <a:pos x="4" y="10"/>
              </a:cxn>
              <a:cxn ang="0">
                <a:pos x="5" y="7"/>
              </a:cxn>
              <a:cxn ang="0">
                <a:pos x="6" y="26"/>
              </a:cxn>
              <a:cxn ang="0">
                <a:pos x="7" y="16"/>
              </a:cxn>
              <a:cxn ang="0">
                <a:pos x="9" y="11"/>
              </a:cxn>
              <a:cxn ang="0">
                <a:pos x="9" y="12"/>
              </a:cxn>
              <a:cxn ang="0">
                <a:pos x="10" y="9"/>
              </a:cxn>
              <a:cxn ang="0">
                <a:pos x="11" y="14"/>
              </a:cxn>
              <a:cxn ang="0">
                <a:pos x="12" y="12"/>
              </a:cxn>
              <a:cxn ang="0">
                <a:pos x="14" y="11"/>
              </a:cxn>
              <a:cxn ang="0">
                <a:pos x="14" y="11"/>
              </a:cxn>
              <a:cxn ang="0">
                <a:pos x="15" y="6"/>
              </a:cxn>
              <a:cxn ang="0">
                <a:pos x="16" y="15"/>
              </a:cxn>
              <a:cxn ang="0">
                <a:pos x="17" y="15"/>
              </a:cxn>
              <a:cxn ang="0">
                <a:pos x="17" y="11"/>
              </a:cxn>
              <a:cxn ang="0">
                <a:pos x="19" y="10"/>
              </a:cxn>
              <a:cxn ang="0">
                <a:pos x="20" y="17"/>
              </a:cxn>
              <a:cxn ang="0">
                <a:pos x="21" y="11"/>
              </a:cxn>
              <a:cxn ang="0">
                <a:pos x="21" y="14"/>
              </a:cxn>
              <a:cxn ang="0">
                <a:pos x="22" y="9"/>
              </a:cxn>
              <a:cxn ang="0">
                <a:pos x="24" y="20"/>
              </a:cxn>
              <a:cxn ang="0">
                <a:pos x="25" y="12"/>
              </a:cxn>
              <a:cxn ang="0">
                <a:pos x="25" y="14"/>
              </a:cxn>
              <a:cxn ang="0">
                <a:pos x="26" y="10"/>
              </a:cxn>
              <a:cxn ang="0">
                <a:pos x="27" y="17"/>
              </a:cxn>
              <a:cxn ang="0">
                <a:pos x="29" y="15"/>
              </a:cxn>
              <a:cxn ang="0">
                <a:pos x="29" y="10"/>
              </a:cxn>
              <a:cxn ang="0">
                <a:pos x="30" y="10"/>
              </a:cxn>
              <a:cxn ang="0">
                <a:pos x="31" y="7"/>
              </a:cxn>
              <a:cxn ang="0">
                <a:pos x="32" y="9"/>
              </a:cxn>
              <a:cxn ang="0">
                <a:pos x="34" y="16"/>
              </a:cxn>
              <a:cxn ang="0">
                <a:pos x="35" y="12"/>
              </a:cxn>
              <a:cxn ang="0">
                <a:pos x="35" y="14"/>
              </a:cxn>
              <a:cxn ang="0">
                <a:pos x="36" y="26"/>
              </a:cxn>
              <a:cxn ang="0">
                <a:pos x="37" y="12"/>
              </a:cxn>
              <a:cxn ang="0">
                <a:pos x="39" y="14"/>
              </a:cxn>
              <a:cxn ang="0">
                <a:pos x="40" y="9"/>
              </a:cxn>
              <a:cxn ang="0">
                <a:pos x="41" y="16"/>
              </a:cxn>
            </a:cxnLst>
            <a:rect l="0" t="0" r="r" b="b"/>
            <a:pathLst>
              <a:path w="41" h="26">
                <a:moveTo>
                  <a:pt x="0" y="16"/>
                </a:moveTo>
                <a:lnTo>
                  <a:pt x="0" y="10"/>
                </a:lnTo>
                <a:lnTo>
                  <a:pt x="0" y="12"/>
                </a:lnTo>
                <a:lnTo>
                  <a:pt x="1" y="15"/>
                </a:lnTo>
                <a:lnTo>
                  <a:pt x="1" y="25"/>
                </a:lnTo>
                <a:lnTo>
                  <a:pt x="1" y="7"/>
                </a:lnTo>
                <a:lnTo>
                  <a:pt x="1" y="15"/>
                </a:lnTo>
                <a:lnTo>
                  <a:pt x="2" y="14"/>
                </a:lnTo>
                <a:lnTo>
                  <a:pt x="2" y="15"/>
                </a:lnTo>
                <a:lnTo>
                  <a:pt x="2" y="7"/>
                </a:lnTo>
                <a:lnTo>
                  <a:pt x="2" y="11"/>
                </a:lnTo>
                <a:lnTo>
                  <a:pt x="4" y="12"/>
                </a:lnTo>
                <a:lnTo>
                  <a:pt x="4" y="17"/>
                </a:lnTo>
                <a:lnTo>
                  <a:pt x="4" y="1"/>
                </a:lnTo>
                <a:lnTo>
                  <a:pt x="4" y="10"/>
                </a:lnTo>
                <a:lnTo>
                  <a:pt x="5" y="11"/>
                </a:lnTo>
                <a:lnTo>
                  <a:pt x="5" y="16"/>
                </a:lnTo>
                <a:lnTo>
                  <a:pt x="5" y="7"/>
                </a:lnTo>
                <a:lnTo>
                  <a:pt x="5" y="15"/>
                </a:lnTo>
                <a:lnTo>
                  <a:pt x="6" y="14"/>
                </a:lnTo>
                <a:lnTo>
                  <a:pt x="6" y="26"/>
                </a:lnTo>
                <a:lnTo>
                  <a:pt x="6" y="6"/>
                </a:lnTo>
                <a:lnTo>
                  <a:pt x="6" y="17"/>
                </a:lnTo>
                <a:lnTo>
                  <a:pt x="7" y="16"/>
                </a:lnTo>
                <a:lnTo>
                  <a:pt x="7" y="6"/>
                </a:lnTo>
                <a:lnTo>
                  <a:pt x="7" y="11"/>
                </a:lnTo>
                <a:lnTo>
                  <a:pt x="9" y="11"/>
                </a:lnTo>
                <a:lnTo>
                  <a:pt x="9" y="15"/>
                </a:lnTo>
                <a:lnTo>
                  <a:pt x="9" y="6"/>
                </a:lnTo>
                <a:lnTo>
                  <a:pt x="9" y="12"/>
                </a:lnTo>
                <a:lnTo>
                  <a:pt x="10" y="11"/>
                </a:lnTo>
                <a:lnTo>
                  <a:pt x="10" y="16"/>
                </a:lnTo>
                <a:lnTo>
                  <a:pt x="10" y="9"/>
                </a:lnTo>
                <a:lnTo>
                  <a:pt x="10" y="15"/>
                </a:lnTo>
                <a:lnTo>
                  <a:pt x="11" y="11"/>
                </a:lnTo>
                <a:lnTo>
                  <a:pt x="11" y="14"/>
                </a:lnTo>
                <a:lnTo>
                  <a:pt x="11" y="1"/>
                </a:lnTo>
                <a:lnTo>
                  <a:pt x="11" y="11"/>
                </a:lnTo>
                <a:lnTo>
                  <a:pt x="12" y="12"/>
                </a:lnTo>
                <a:lnTo>
                  <a:pt x="12" y="15"/>
                </a:lnTo>
                <a:lnTo>
                  <a:pt x="12" y="7"/>
                </a:lnTo>
                <a:lnTo>
                  <a:pt x="14" y="11"/>
                </a:lnTo>
                <a:lnTo>
                  <a:pt x="14" y="16"/>
                </a:lnTo>
                <a:lnTo>
                  <a:pt x="14" y="9"/>
                </a:lnTo>
                <a:lnTo>
                  <a:pt x="14" y="11"/>
                </a:lnTo>
                <a:lnTo>
                  <a:pt x="15" y="10"/>
                </a:lnTo>
                <a:lnTo>
                  <a:pt x="15" y="15"/>
                </a:lnTo>
                <a:lnTo>
                  <a:pt x="15" y="6"/>
                </a:lnTo>
                <a:lnTo>
                  <a:pt x="15" y="14"/>
                </a:lnTo>
                <a:lnTo>
                  <a:pt x="16" y="12"/>
                </a:lnTo>
                <a:lnTo>
                  <a:pt x="16" y="15"/>
                </a:lnTo>
                <a:lnTo>
                  <a:pt x="16" y="1"/>
                </a:lnTo>
                <a:lnTo>
                  <a:pt x="16" y="14"/>
                </a:lnTo>
                <a:lnTo>
                  <a:pt x="17" y="15"/>
                </a:lnTo>
                <a:lnTo>
                  <a:pt x="17" y="15"/>
                </a:lnTo>
                <a:lnTo>
                  <a:pt x="17" y="10"/>
                </a:lnTo>
                <a:lnTo>
                  <a:pt x="17" y="11"/>
                </a:lnTo>
                <a:lnTo>
                  <a:pt x="19" y="10"/>
                </a:lnTo>
                <a:lnTo>
                  <a:pt x="19" y="20"/>
                </a:lnTo>
                <a:lnTo>
                  <a:pt x="19" y="10"/>
                </a:lnTo>
                <a:lnTo>
                  <a:pt x="19" y="11"/>
                </a:lnTo>
                <a:lnTo>
                  <a:pt x="20" y="9"/>
                </a:lnTo>
                <a:lnTo>
                  <a:pt x="20" y="17"/>
                </a:lnTo>
                <a:lnTo>
                  <a:pt x="20" y="5"/>
                </a:lnTo>
                <a:lnTo>
                  <a:pt x="20" y="15"/>
                </a:lnTo>
                <a:lnTo>
                  <a:pt x="21" y="11"/>
                </a:lnTo>
                <a:lnTo>
                  <a:pt x="21" y="20"/>
                </a:lnTo>
                <a:lnTo>
                  <a:pt x="21" y="0"/>
                </a:lnTo>
                <a:lnTo>
                  <a:pt x="21" y="14"/>
                </a:lnTo>
                <a:lnTo>
                  <a:pt x="22" y="12"/>
                </a:lnTo>
                <a:lnTo>
                  <a:pt x="22" y="17"/>
                </a:lnTo>
                <a:lnTo>
                  <a:pt x="22" y="9"/>
                </a:lnTo>
                <a:lnTo>
                  <a:pt x="22" y="14"/>
                </a:lnTo>
                <a:lnTo>
                  <a:pt x="24" y="12"/>
                </a:lnTo>
                <a:lnTo>
                  <a:pt x="24" y="20"/>
                </a:lnTo>
                <a:lnTo>
                  <a:pt x="24" y="11"/>
                </a:lnTo>
                <a:lnTo>
                  <a:pt x="24" y="14"/>
                </a:lnTo>
                <a:lnTo>
                  <a:pt x="25" y="12"/>
                </a:lnTo>
                <a:lnTo>
                  <a:pt x="25" y="15"/>
                </a:lnTo>
                <a:lnTo>
                  <a:pt x="25" y="10"/>
                </a:lnTo>
                <a:lnTo>
                  <a:pt x="25" y="14"/>
                </a:lnTo>
                <a:lnTo>
                  <a:pt x="26" y="12"/>
                </a:lnTo>
                <a:lnTo>
                  <a:pt x="26" y="19"/>
                </a:lnTo>
                <a:lnTo>
                  <a:pt x="26" y="10"/>
                </a:lnTo>
                <a:lnTo>
                  <a:pt x="26" y="15"/>
                </a:lnTo>
                <a:lnTo>
                  <a:pt x="27" y="15"/>
                </a:lnTo>
                <a:lnTo>
                  <a:pt x="27" y="17"/>
                </a:lnTo>
                <a:lnTo>
                  <a:pt x="27" y="9"/>
                </a:lnTo>
                <a:lnTo>
                  <a:pt x="27" y="16"/>
                </a:lnTo>
                <a:lnTo>
                  <a:pt x="29" y="15"/>
                </a:lnTo>
                <a:lnTo>
                  <a:pt x="29" y="19"/>
                </a:lnTo>
                <a:lnTo>
                  <a:pt x="29" y="9"/>
                </a:lnTo>
                <a:lnTo>
                  <a:pt x="29" y="10"/>
                </a:lnTo>
                <a:lnTo>
                  <a:pt x="30" y="11"/>
                </a:lnTo>
                <a:lnTo>
                  <a:pt x="30" y="16"/>
                </a:lnTo>
                <a:lnTo>
                  <a:pt x="30" y="10"/>
                </a:lnTo>
                <a:lnTo>
                  <a:pt x="30" y="14"/>
                </a:lnTo>
                <a:lnTo>
                  <a:pt x="31" y="11"/>
                </a:lnTo>
                <a:lnTo>
                  <a:pt x="31" y="7"/>
                </a:lnTo>
                <a:lnTo>
                  <a:pt x="31" y="21"/>
                </a:lnTo>
                <a:lnTo>
                  <a:pt x="32" y="20"/>
                </a:lnTo>
                <a:lnTo>
                  <a:pt x="32" y="9"/>
                </a:lnTo>
                <a:lnTo>
                  <a:pt x="32" y="11"/>
                </a:lnTo>
                <a:lnTo>
                  <a:pt x="34" y="12"/>
                </a:lnTo>
                <a:lnTo>
                  <a:pt x="34" y="16"/>
                </a:lnTo>
                <a:lnTo>
                  <a:pt x="34" y="7"/>
                </a:lnTo>
                <a:lnTo>
                  <a:pt x="34" y="14"/>
                </a:lnTo>
                <a:lnTo>
                  <a:pt x="35" y="12"/>
                </a:lnTo>
                <a:lnTo>
                  <a:pt x="35" y="17"/>
                </a:lnTo>
                <a:lnTo>
                  <a:pt x="35" y="10"/>
                </a:lnTo>
                <a:lnTo>
                  <a:pt x="35" y="14"/>
                </a:lnTo>
                <a:lnTo>
                  <a:pt x="36" y="15"/>
                </a:lnTo>
                <a:lnTo>
                  <a:pt x="36" y="1"/>
                </a:lnTo>
                <a:lnTo>
                  <a:pt x="36" y="26"/>
                </a:lnTo>
                <a:lnTo>
                  <a:pt x="37" y="26"/>
                </a:lnTo>
                <a:lnTo>
                  <a:pt x="37" y="5"/>
                </a:lnTo>
                <a:lnTo>
                  <a:pt x="37" y="12"/>
                </a:lnTo>
                <a:lnTo>
                  <a:pt x="39" y="11"/>
                </a:lnTo>
                <a:lnTo>
                  <a:pt x="39" y="5"/>
                </a:lnTo>
                <a:lnTo>
                  <a:pt x="39" y="14"/>
                </a:lnTo>
                <a:lnTo>
                  <a:pt x="40" y="14"/>
                </a:lnTo>
                <a:lnTo>
                  <a:pt x="40" y="16"/>
                </a:lnTo>
                <a:lnTo>
                  <a:pt x="40" y="9"/>
                </a:lnTo>
                <a:lnTo>
                  <a:pt x="40" y="12"/>
                </a:lnTo>
                <a:lnTo>
                  <a:pt x="41" y="15"/>
                </a:lnTo>
                <a:lnTo>
                  <a:pt x="41" y="16"/>
                </a:lnTo>
                <a:lnTo>
                  <a:pt x="41" y="4"/>
                </a:lnTo>
                <a:lnTo>
                  <a:pt x="41"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8" name="Freeform 88"/>
          <p:cNvSpPr>
            <a:spLocks/>
          </p:cNvSpPr>
          <p:nvPr/>
        </p:nvSpPr>
        <p:spPr bwMode="auto">
          <a:xfrm>
            <a:off x="1308699" y="5861839"/>
            <a:ext cx="177524" cy="67762"/>
          </a:xfrm>
          <a:custGeom>
            <a:avLst/>
            <a:gdLst/>
            <a:ahLst/>
            <a:cxnLst>
              <a:cxn ang="0">
                <a:pos x="1" y="10"/>
              </a:cxn>
              <a:cxn ang="0">
                <a:pos x="3" y="18"/>
              </a:cxn>
              <a:cxn ang="0">
                <a:pos x="4" y="20"/>
              </a:cxn>
              <a:cxn ang="0">
                <a:pos x="5" y="14"/>
              </a:cxn>
              <a:cxn ang="0">
                <a:pos x="5" y="17"/>
              </a:cxn>
              <a:cxn ang="0">
                <a:pos x="6" y="2"/>
              </a:cxn>
              <a:cxn ang="0">
                <a:pos x="8" y="20"/>
              </a:cxn>
              <a:cxn ang="0">
                <a:pos x="9" y="17"/>
              </a:cxn>
              <a:cxn ang="0">
                <a:pos x="9" y="15"/>
              </a:cxn>
              <a:cxn ang="0">
                <a:pos x="10" y="12"/>
              </a:cxn>
              <a:cxn ang="0">
                <a:pos x="11" y="22"/>
              </a:cxn>
              <a:cxn ang="0">
                <a:pos x="13" y="14"/>
              </a:cxn>
              <a:cxn ang="0">
                <a:pos x="13" y="14"/>
              </a:cxn>
              <a:cxn ang="0">
                <a:pos x="14" y="10"/>
              </a:cxn>
              <a:cxn ang="0">
                <a:pos x="15" y="19"/>
              </a:cxn>
              <a:cxn ang="0">
                <a:pos x="16" y="20"/>
              </a:cxn>
              <a:cxn ang="0">
                <a:pos x="16" y="15"/>
              </a:cxn>
              <a:cxn ang="0">
                <a:pos x="18" y="12"/>
              </a:cxn>
              <a:cxn ang="0">
                <a:pos x="19" y="13"/>
              </a:cxn>
              <a:cxn ang="0">
                <a:pos x="20" y="17"/>
              </a:cxn>
              <a:cxn ang="0">
                <a:pos x="21" y="9"/>
              </a:cxn>
              <a:cxn ang="0">
                <a:pos x="23" y="20"/>
              </a:cxn>
              <a:cxn ang="0">
                <a:pos x="24" y="14"/>
              </a:cxn>
              <a:cxn ang="0">
                <a:pos x="24" y="19"/>
              </a:cxn>
              <a:cxn ang="0">
                <a:pos x="25" y="10"/>
              </a:cxn>
              <a:cxn ang="0">
                <a:pos x="26" y="27"/>
              </a:cxn>
              <a:cxn ang="0">
                <a:pos x="28" y="15"/>
              </a:cxn>
              <a:cxn ang="0">
                <a:pos x="28" y="13"/>
              </a:cxn>
              <a:cxn ang="0">
                <a:pos x="29" y="10"/>
              </a:cxn>
              <a:cxn ang="0">
                <a:pos x="30" y="8"/>
              </a:cxn>
              <a:cxn ang="0">
                <a:pos x="31" y="19"/>
              </a:cxn>
              <a:cxn ang="0">
                <a:pos x="33" y="18"/>
              </a:cxn>
              <a:cxn ang="0">
                <a:pos x="34" y="15"/>
              </a:cxn>
              <a:cxn ang="0">
                <a:pos x="34" y="17"/>
              </a:cxn>
              <a:cxn ang="0">
                <a:pos x="35" y="18"/>
              </a:cxn>
              <a:cxn ang="0">
                <a:pos x="36" y="0"/>
              </a:cxn>
              <a:cxn ang="0">
                <a:pos x="38" y="19"/>
              </a:cxn>
              <a:cxn ang="0">
                <a:pos x="39" y="18"/>
              </a:cxn>
              <a:cxn ang="0">
                <a:pos x="39" y="17"/>
              </a:cxn>
              <a:cxn ang="0">
                <a:pos x="40" y="12"/>
              </a:cxn>
              <a:cxn ang="0">
                <a:pos x="41" y="25"/>
              </a:cxn>
              <a:cxn ang="0">
                <a:pos x="43" y="17"/>
              </a:cxn>
            </a:cxnLst>
            <a:rect l="0" t="0" r="r" b="b"/>
            <a:pathLst>
              <a:path w="43" h="28">
                <a:moveTo>
                  <a:pt x="0" y="18"/>
                </a:moveTo>
                <a:lnTo>
                  <a:pt x="1" y="19"/>
                </a:lnTo>
                <a:lnTo>
                  <a:pt x="1" y="10"/>
                </a:lnTo>
                <a:lnTo>
                  <a:pt x="1" y="14"/>
                </a:lnTo>
                <a:lnTo>
                  <a:pt x="3" y="12"/>
                </a:lnTo>
                <a:lnTo>
                  <a:pt x="3" y="18"/>
                </a:lnTo>
                <a:lnTo>
                  <a:pt x="3" y="13"/>
                </a:lnTo>
                <a:lnTo>
                  <a:pt x="4" y="12"/>
                </a:lnTo>
                <a:lnTo>
                  <a:pt x="4" y="20"/>
                </a:lnTo>
                <a:lnTo>
                  <a:pt x="4" y="8"/>
                </a:lnTo>
                <a:lnTo>
                  <a:pt x="4" y="15"/>
                </a:lnTo>
                <a:lnTo>
                  <a:pt x="5" y="14"/>
                </a:lnTo>
                <a:lnTo>
                  <a:pt x="5" y="19"/>
                </a:lnTo>
                <a:lnTo>
                  <a:pt x="5" y="10"/>
                </a:lnTo>
                <a:lnTo>
                  <a:pt x="5" y="17"/>
                </a:lnTo>
                <a:lnTo>
                  <a:pt x="6" y="15"/>
                </a:lnTo>
                <a:lnTo>
                  <a:pt x="6" y="20"/>
                </a:lnTo>
                <a:lnTo>
                  <a:pt x="6" y="2"/>
                </a:lnTo>
                <a:lnTo>
                  <a:pt x="6" y="14"/>
                </a:lnTo>
                <a:lnTo>
                  <a:pt x="8" y="13"/>
                </a:lnTo>
                <a:lnTo>
                  <a:pt x="8" y="20"/>
                </a:lnTo>
                <a:lnTo>
                  <a:pt x="8" y="10"/>
                </a:lnTo>
                <a:lnTo>
                  <a:pt x="8" y="14"/>
                </a:lnTo>
                <a:lnTo>
                  <a:pt x="9" y="17"/>
                </a:lnTo>
                <a:lnTo>
                  <a:pt x="9" y="18"/>
                </a:lnTo>
                <a:lnTo>
                  <a:pt x="9" y="12"/>
                </a:lnTo>
                <a:lnTo>
                  <a:pt x="9" y="15"/>
                </a:lnTo>
                <a:lnTo>
                  <a:pt x="10" y="17"/>
                </a:lnTo>
                <a:lnTo>
                  <a:pt x="10" y="24"/>
                </a:lnTo>
                <a:lnTo>
                  <a:pt x="10" y="12"/>
                </a:lnTo>
                <a:lnTo>
                  <a:pt x="10" y="20"/>
                </a:lnTo>
                <a:lnTo>
                  <a:pt x="11" y="18"/>
                </a:lnTo>
                <a:lnTo>
                  <a:pt x="11" y="22"/>
                </a:lnTo>
                <a:lnTo>
                  <a:pt x="11" y="7"/>
                </a:lnTo>
                <a:lnTo>
                  <a:pt x="11" y="17"/>
                </a:lnTo>
                <a:lnTo>
                  <a:pt x="13" y="14"/>
                </a:lnTo>
                <a:lnTo>
                  <a:pt x="13" y="18"/>
                </a:lnTo>
                <a:lnTo>
                  <a:pt x="13" y="13"/>
                </a:lnTo>
                <a:lnTo>
                  <a:pt x="13" y="14"/>
                </a:lnTo>
                <a:lnTo>
                  <a:pt x="14" y="15"/>
                </a:lnTo>
                <a:lnTo>
                  <a:pt x="14" y="20"/>
                </a:lnTo>
                <a:lnTo>
                  <a:pt x="14" y="10"/>
                </a:lnTo>
                <a:lnTo>
                  <a:pt x="14" y="19"/>
                </a:lnTo>
                <a:lnTo>
                  <a:pt x="15" y="17"/>
                </a:lnTo>
                <a:lnTo>
                  <a:pt x="15" y="19"/>
                </a:lnTo>
                <a:lnTo>
                  <a:pt x="15" y="15"/>
                </a:lnTo>
                <a:lnTo>
                  <a:pt x="15" y="18"/>
                </a:lnTo>
                <a:lnTo>
                  <a:pt x="16" y="20"/>
                </a:lnTo>
                <a:lnTo>
                  <a:pt x="16" y="22"/>
                </a:lnTo>
                <a:lnTo>
                  <a:pt x="16" y="12"/>
                </a:lnTo>
                <a:lnTo>
                  <a:pt x="16" y="15"/>
                </a:lnTo>
                <a:lnTo>
                  <a:pt x="18" y="14"/>
                </a:lnTo>
                <a:lnTo>
                  <a:pt x="18" y="18"/>
                </a:lnTo>
                <a:lnTo>
                  <a:pt x="18" y="12"/>
                </a:lnTo>
                <a:lnTo>
                  <a:pt x="19" y="15"/>
                </a:lnTo>
                <a:lnTo>
                  <a:pt x="19" y="18"/>
                </a:lnTo>
                <a:lnTo>
                  <a:pt x="19" y="13"/>
                </a:lnTo>
                <a:lnTo>
                  <a:pt x="20" y="12"/>
                </a:lnTo>
                <a:lnTo>
                  <a:pt x="20" y="19"/>
                </a:lnTo>
                <a:lnTo>
                  <a:pt x="20" y="17"/>
                </a:lnTo>
                <a:lnTo>
                  <a:pt x="21" y="15"/>
                </a:lnTo>
                <a:lnTo>
                  <a:pt x="21" y="28"/>
                </a:lnTo>
                <a:lnTo>
                  <a:pt x="21" y="9"/>
                </a:lnTo>
                <a:lnTo>
                  <a:pt x="21" y="17"/>
                </a:lnTo>
                <a:lnTo>
                  <a:pt x="23" y="15"/>
                </a:lnTo>
                <a:lnTo>
                  <a:pt x="23" y="20"/>
                </a:lnTo>
                <a:lnTo>
                  <a:pt x="23" y="8"/>
                </a:lnTo>
                <a:lnTo>
                  <a:pt x="23" y="17"/>
                </a:lnTo>
                <a:lnTo>
                  <a:pt x="24" y="14"/>
                </a:lnTo>
                <a:lnTo>
                  <a:pt x="24" y="20"/>
                </a:lnTo>
                <a:lnTo>
                  <a:pt x="24" y="13"/>
                </a:lnTo>
                <a:lnTo>
                  <a:pt x="24" y="19"/>
                </a:lnTo>
                <a:lnTo>
                  <a:pt x="25" y="18"/>
                </a:lnTo>
                <a:lnTo>
                  <a:pt x="25" y="19"/>
                </a:lnTo>
                <a:lnTo>
                  <a:pt x="25" y="10"/>
                </a:lnTo>
                <a:lnTo>
                  <a:pt x="25" y="14"/>
                </a:lnTo>
                <a:lnTo>
                  <a:pt x="26" y="15"/>
                </a:lnTo>
                <a:lnTo>
                  <a:pt x="26" y="27"/>
                </a:lnTo>
                <a:lnTo>
                  <a:pt x="26" y="7"/>
                </a:lnTo>
                <a:lnTo>
                  <a:pt x="26" y="17"/>
                </a:lnTo>
                <a:lnTo>
                  <a:pt x="28" y="15"/>
                </a:lnTo>
                <a:lnTo>
                  <a:pt x="28" y="18"/>
                </a:lnTo>
                <a:lnTo>
                  <a:pt x="28" y="10"/>
                </a:lnTo>
                <a:lnTo>
                  <a:pt x="28" y="13"/>
                </a:lnTo>
                <a:lnTo>
                  <a:pt x="29" y="14"/>
                </a:lnTo>
                <a:lnTo>
                  <a:pt x="29" y="19"/>
                </a:lnTo>
                <a:lnTo>
                  <a:pt x="29" y="10"/>
                </a:lnTo>
                <a:lnTo>
                  <a:pt x="29" y="19"/>
                </a:lnTo>
                <a:lnTo>
                  <a:pt x="30" y="18"/>
                </a:lnTo>
                <a:lnTo>
                  <a:pt x="30" y="8"/>
                </a:lnTo>
                <a:lnTo>
                  <a:pt x="30" y="10"/>
                </a:lnTo>
                <a:lnTo>
                  <a:pt x="31" y="9"/>
                </a:lnTo>
                <a:lnTo>
                  <a:pt x="31" y="19"/>
                </a:lnTo>
                <a:lnTo>
                  <a:pt x="31" y="15"/>
                </a:lnTo>
                <a:lnTo>
                  <a:pt x="33" y="17"/>
                </a:lnTo>
                <a:lnTo>
                  <a:pt x="33" y="18"/>
                </a:lnTo>
                <a:lnTo>
                  <a:pt x="33" y="12"/>
                </a:lnTo>
                <a:lnTo>
                  <a:pt x="33" y="14"/>
                </a:lnTo>
                <a:lnTo>
                  <a:pt x="34" y="15"/>
                </a:lnTo>
                <a:lnTo>
                  <a:pt x="34" y="18"/>
                </a:lnTo>
                <a:lnTo>
                  <a:pt x="34" y="9"/>
                </a:lnTo>
                <a:lnTo>
                  <a:pt x="34" y="17"/>
                </a:lnTo>
                <a:lnTo>
                  <a:pt x="35" y="18"/>
                </a:lnTo>
                <a:lnTo>
                  <a:pt x="35" y="10"/>
                </a:lnTo>
                <a:lnTo>
                  <a:pt x="35" y="18"/>
                </a:lnTo>
                <a:lnTo>
                  <a:pt x="36" y="17"/>
                </a:lnTo>
                <a:lnTo>
                  <a:pt x="36" y="19"/>
                </a:lnTo>
                <a:lnTo>
                  <a:pt x="36" y="0"/>
                </a:lnTo>
                <a:lnTo>
                  <a:pt x="36" y="17"/>
                </a:lnTo>
                <a:lnTo>
                  <a:pt x="38" y="18"/>
                </a:lnTo>
                <a:lnTo>
                  <a:pt x="38" y="19"/>
                </a:lnTo>
                <a:lnTo>
                  <a:pt x="38" y="9"/>
                </a:lnTo>
                <a:lnTo>
                  <a:pt x="38" y="17"/>
                </a:lnTo>
                <a:lnTo>
                  <a:pt x="39" y="18"/>
                </a:lnTo>
                <a:lnTo>
                  <a:pt x="39" y="19"/>
                </a:lnTo>
                <a:lnTo>
                  <a:pt x="39" y="9"/>
                </a:lnTo>
                <a:lnTo>
                  <a:pt x="39" y="17"/>
                </a:lnTo>
                <a:lnTo>
                  <a:pt x="40" y="15"/>
                </a:lnTo>
                <a:lnTo>
                  <a:pt x="40" y="18"/>
                </a:lnTo>
                <a:lnTo>
                  <a:pt x="40" y="12"/>
                </a:lnTo>
                <a:lnTo>
                  <a:pt x="40" y="17"/>
                </a:lnTo>
                <a:lnTo>
                  <a:pt x="41" y="18"/>
                </a:lnTo>
                <a:lnTo>
                  <a:pt x="41" y="25"/>
                </a:lnTo>
                <a:lnTo>
                  <a:pt x="41" y="0"/>
                </a:lnTo>
                <a:lnTo>
                  <a:pt x="41" y="18"/>
                </a:lnTo>
                <a:lnTo>
                  <a:pt x="43" y="17"/>
                </a:lnTo>
                <a:lnTo>
                  <a:pt x="43" y="20"/>
                </a:lnTo>
                <a:lnTo>
                  <a:pt x="43" y="13"/>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59" name="Freeform 89"/>
          <p:cNvSpPr>
            <a:spLocks/>
          </p:cNvSpPr>
          <p:nvPr/>
        </p:nvSpPr>
        <p:spPr bwMode="auto">
          <a:xfrm>
            <a:off x="1486223" y="5861839"/>
            <a:ext cx="177524" cy="65344"/>
          </a:xfrm>
          <a:custGeom>
            <a:avLst/>
            <a:gdLst/>
            <a:ahLst/>
            <a:cxnLst>
              <a:cxn ang="0">
                <a:pos x="1" y="20"/>
              </a:cxn>
              <a:cxn ang="0">
                <a:pos x="2" y="20"/>
              </a:cxn>
              <a:cxn ang="0">
                <a:pos x="3" y="22"/>
              </a:cxn>
              <a:cxn ang="0">
                <a:pos x="5" y="19"/>
              </a:cxn>
              <a:cxn ang="0">
                <a:pos x="6" y="14"/>
              </a:cxn>
              <a:cxn ang="0">
                <a:pos x="7" y="15"/>
              </a:cxn>
              <a:cxn ang="0">
                <a:pos x="7" y="17"/>
              </a:cxn>
              <a:cxn ang="0">
                <a:pos x="8" y="13"/>
              </a:cxn>
              <a:cxn ang="0">
                <a:pos x="10" y="19"/>
              </a:cxn>
              <a:cxn ang="0">
                <a:pos x="11" y="12"/>
              </a:cxn>
              <a:cxn ang="0">
                <a:pos x="11" y="17"/>
              </a:cxn>
              <a:cxn ang="0">
                <a:pos x="12" y="10"/>
              </a:cxn>
              <a:cxn ang="0">
                <a:pos x="13" y="24"/>
              </a:cxn>
              <a:cxn ang="0">
                <a:pos x="15" y="17"/>
              </a:cxn>
              <a:cxn ang="0">
                <a:pos x="16" y="13"/>
              </a:cxn>
              <a:cxn ang="0">
                <a:pos x="17" y="18"/>
              </a:cxn>
              <a:cxn ang="0">
                <a:pos x="17" y="13"/>
              </a:cxn>
              <a:cxn ang="0">
                <a:pos x="18" y="8"/>
              </a:cxn>
              <a:cxn ang="0">
                <a:pos x="20" y="17"/>
              </a:cxn>
              <a:cxn ang="0">
                <a:pos x="21" y="13"/>
              </a:cxn>
              <a:cxn ang="0">
                <a:pos x="22" y="14"/>
              </a:cxn>
              <a:cxn ang="0">
                <a:pos x="22" y="18"/>
              </a:cxn>
              <a:cxn ang="0">
                <a:pos x="23" y="0"/>
              </a:cxn>
              <a:cxn ang="0">
                <a:pos x="25" y="18"/>
              </a:cxn>
              <a:cxn ang="0">
                <a:pos x="26" y="19"/>
              </a:cxn>
              <a:cxn ang="0">
                <a:pos x="26" y="14"/>
              </a:cxn>
              <a:cxn ang="0">
                <a:pos x="27" y="12"/>
              </a:cxn>
              <a:cxn ang="0">
                <a:pos x="28" y="23"/>
              </a:cxn>
              <a:cxn ang="0">
                <a:pos x="30" y="14"/>
              </a:cxn>
              <a:cxn ang="0">
                <a:pos x="30" y="15"/>
              </a:cxn>
              <a:cxn ang="0">
                <a:pos x="31" y="8"/>
              </a:cxn>
              <a:cxn ang="0">
                <a:pos x="32" y="10"/>
              </a:cxn>
              <a:cxn ang="0">
                <a:pos x="33" y="23"/>
              </a:cxn>
              <a:cxn ang="0">
                <a:pos x="35" y="17"/>
              </a:cxn>
              <a:cxn ang="0">
                <a:pos x="35" y="15"/>
              </a:cxn>
              <a:cxn ang="0">
                <a:pos x="36" y="10"/>
              </a:cxn>
              <a:cxn ang="0">
                <a:pos x="37" y="12"/>
              </a:cxn>
              <a:cxn ang="0">
                <a:pos x="38" y="22"/>
              </a:cxn>
              <a:cxn ang="0">
                <a:pos x="40" y="19"/>
              </a:cxn>
              <a:cxn ang="0">
                <a:pos x="41" y="10"/>
              </a:cxn>
              <a:cxn ang="0">
                <a:pos x="42" y="19"/>
              </a:cxn>
              <a:cxn ang="0">
                <a:pos x="43" y="18"/>
              </a:cxn>
            </a:cxnLst>
            <a:rect l="0" t="0" r="r" b="b"/>
            <a:pathLst>
              <a:path w="43" h="27">
                <a:moveTo>
                  <a:pt x="0" y="13"/>
                </a:moveTo>
                <a:lnTo>
                  <a:pt x="0" y="19"/>
                </a:lnTo>
                <a:lnTo>
                  <a:pt x="1" y="20"/>
                </a:lnTo>
                <a:lnTo>
                  <a:pt x="1" y="9"/>
                </a:lnTo>
                <a:lnTo>
                  <a:pt x="2" y="9"/>
                </a:lnTo>
                <a:lnTo>
                  <a:pt x="2" y="20"/>
                </a:lnTo>
                <a:lnTo>
                  <a:pt x="2" y="19"/>
                </a:lnTo>
                <a:lnTo>
                  <a:pt x="3" y="18"/>
                </a:lnTo>
                <a:lnTo>
                  <a:pt x="3" y="22"/>
                </a:lnTo>
                <a:lnTo>
                  <a:pt x="3" y="13"/>
                </a:lnTo>
                <a:lnTo>
                  <a:pt x="3" y="20"/>
                </a:lnTo>
                <a:lnTo>
                  <a:pt x="5" y="19"/>
                </a:lnTo>
                <a:lnTo>
                  <a:pt x="5" y="12"/>
                </a:lnTo>
                <a:lnTo>
                  <a:pt x="5" y="13"/>
                </a:lnTo>
                <a:lnTo>
                  <a:pt x="6" y="14"/>
                </a:lnTo>
                <a:lnTo>
                  <a:pt x="6" y="19"/>
                </a:lnTo>
                <a:lnTo>
                  <a:pt x="6" y="12"/>
                </a:lnTo>
                <a:lnTo>
                  <a:pt x="7" y="15"/>
                </a:lnTo>
                <a:lnTo>
                  <a:pt x="7" y="19"/>
                </a:lnTo>
                <a:lnTo>
                  <a:pt x="7" y="10"/>
                </a:lnTo>
                <a:lnTo>
                  <a:pt x="7" y="17"/>
                </a:lnTo>
                <a:lnTo>
                  <a:pt x="8" y="15"/>
                </a:lnTo>
                <a:lnTo>
                  <a:pt x="8" y="24"/>
                </a:lnTo>
                <a:lnTo>
                  <a:pt x="8" y="13"/>
                </a:lnTo>
                <a:lnTo>
                  <a:pt x="8" y="15"/>
                </a:lnTo>
                <a:lnTo>
                  <a:pt x="10" y="13"/>
                </a:lnTo>
                <a:lnTo>
                  <a:pt x="10" y="19"/>
                </a:lnTo>
                <a:lnTo>
                  <a:pt x="10" y="12"/>
                </a:lnTo>
                <a:lnTo>
                  <a:pt x="10" y="15"/>
                </a:lnTo>
                <a:lnTo>
                  <a:pt x="11" y="12"/>
                </a:lnTo>
                <a:lnTo>
                  <a:pt x="11" y="19"/>
                </a:lnTo>
                <a:lnTo>
                  <a:pt x="11" y="10"/>
                </a:lnTo>
                <a:lnTo>
                  <a:pt x="11" y="17"/>
                </a:lnTo>
                <a:lnTo>
                  <a:pt x="12" y="18"/>
                </a:lnTo>
                <a:lnTo>
                  <a:pt x="12" y="22"/>
                </a:lnTo>
                <a:lnTo>
                  <a:pt x="12" y="10"/>
                </a:lnTo>
                <a:lnTo>
                  <a:pt x="12" y="17"/>
                </a:lnTo>
                <a:lnTo>
                  <a:pt x="13" y="18"/>
                </a:lnTo>
                <a:lnTo>
                  <a:pt x="13" y="24"/>
                </a:lnTo>
                <a:lnTo>
                  <a:pt x="13" y="9"/>
                </a:lnTo>
                <a:lnTo>
                  <a:pt x="13" y="18"/>
                </a:lnTo>
                <a:lnTo>
                  <a:pt x="15" y="17"/>
                </a:lnTo>
                <a:lnTo>
                  <a:pt x="15" y="18"/>
                </a:lnTo>
                <a:lnTo>
                  <a:pt x="15" y="12"/>
                </a:lnTo>
                <a:lnTo>
                  <a:pt x="16" y="13"/>
                </a:lnTo>
                <a:lnTo>
                  <a:pt x="16" y="19"/>
                </a:lnTo>
                <a:lnTo>
                  <a:pt x="16" y="17"/>
                </a:lnTo>
                <a:lnTo>
                  <a:pt x="17" y="18"/>
                </a:lnTo>
                <a:lnTo>
                  <a:pt x="17" y="19"/>
                </a:lnTo>
                <a:lnTo>
                  <a:pt x="17" y="12"/>
                </a:lnTo>
                <a:lnTo>
                  <a:pt x="17" y="13"/>
                </a:lnTo>
                <a:lnTo>
                  <a:pt x="18" y="12"/>
                </a:lnTo>
                <a:lnTo>
                  <a:pt x="18" y="20"/>
                </a:lnTo>
                <a:lnTo>
                  <a:pt x="18" y="8"/>
                </a:lnTo>
                <a:lnTo>
                  <a:pt x="18" y="17"/>
                </a:lnTo>
                <a:lnTo>
                  <a:pt x="20" y="15"/>
                </a:lnTo>
                <a:lnTo>
                  <a:pt x="20" y="17"/>
                </a:lnTo>
                <a:lnTo>
                  <a:pt x="20" y="9"/>
                </a:lnTo>
                <a:lnTo>
                  <a:pt x="20" y="12"/>
                </a:lnTo>
                <a:lnTo>
                  <a:pt x="21" y="13"/>
                </a:lnTo>
                <a:lnTo>
                  <a:pt x="21" y="17"/>
                </a:lnTo>
                <a:lnTo>
                  <a:pt x="21" y="12"/>
                </a:lnTo>
                <a:lnTo>
                  <a:pt x="22" y="14"/>
                </a:lnTo>
                <a:lnTo>
                  <a:pt x="22" y="18"/>
                </a:lnTo>
                <a:lnTo>
                  <a:pt x="22" y="9"/>
                </a:lnTo>
                <a:lnTo>
                  <a:pt x="22" y="18"/>
                </a:lnTo>
                <a:lnTo>
                  <a:pt x="23" y="14"/>
                </a:lnTo>
                <a:lnTo>
                  <a:pt x="23" y="20"/>
                </a:lnTo>
                <a:lnTo>
                  <a:pt x="23" y="0"/>
                </a:lnTo>
                <a:lnTo>
                  <a:pt x="23" y="18"/>
                </a:lnTo>
                <a:lnTo>
                  <a:pt x="25" y="15"/>
                </a:lnTo>
                <a:lnTo>
                  <a:pt x="25" y="18"/>
                </a:lnTo>
                <a:lnTo>
                  <a:pt x="25" y="9"/>
                </a:lnTo>
                <a:lnTo>
                  <a:pt x="25" y="17"/>
                </a:lnTo>
                <a:lnTo>
                  <a:pt x="26" y="19"/>
                </a:lnTo>
                <a:lnTo>
                  <a:pt x="26" y="20"/>
                </a:lnTo>
                <a:lnTo>
                  <a:pt x="26" y="12"/>
                </a:lnTo>
                <a:lnTo>
                  <a:pt x="26" y="14"/>
                </a:lnTo>
                <a:lnTo>
                  <a:pt x="27" y="13"/>
                </a:lnTo>
                <a:lnTo>
                  <a:pt x="27" y="18"/>
                </a:lnTo>
                <a:lnTo>
                  <a:pt x="27" y="12"/>
                </a:lnTo>
                <a:lnTo>
                  <a:pt x="27" y="17"/>
                </a:lnTo>
                <a:lnTo>
                  <a:pt x="28" y="18"/>
                </a:lnTo>
                <a:lnTo>
                  <a:pt x="28" y="23"/>
                </a:lnTo>
                <a:lnTo>
                  <a:pt x="28" y="3"/>
                </a:lnTo>
                <a:lnTo>
                  <a:pt x="28" y="17"/>
                </a:lnTo>
                <a:lnTo>
                  <a:pt x="30" y="14"/>
                </a:lnTo>
                <a:lnTo>
                  <a:pt x="30" y="20"/>
                </a:lnTo>
                <a:lnTo>
                  <a:pt x="30" y="10"/>
                </a:lnTo>
                <a:lnTo>
                  <a:pt x="30" y="15"/>
                </a:lnTo>
                <a:lnTo>
                  <a:pt x="31" y="17"/>
                </a:lnTo>
                <a:lnTo>
                  <a:pt x="31" y="22"/>
                </a:lnTo>
                <a:lnTo>
                  <a:pt x="31" y="8"/>
                </a:lnTo>
                <a:lnTo>
                  <a:pt x="31" y="15"/>
                </a:lnTo>
                <a:lnTo>
                  <a:pt x="32" y="17"/>
                </a:lnTo>
                <a:lnTo>
                  <a:pt x="32" y="10"/>
                </a:lnTo>
                <a:lnTo>
                  <a:pt x="32" y="19"/>
                </a:lnTo>
                <a:lnTo>
                  <a:pt x="33" y="20"/>
                </a:lnTo>
                <a:lnTo>
                  <a:pt x="33" y="23"/>
                </a:lnTo>
                <a:lnTo>
                  <a:pt x="33" y="14"/>
                </a:lnTo>
                <a:lnTo>
                  <a:pt x="33" y="18"/>
                </a:lnTo>
                <a:lnTo>
                  <a:pt x="35" y="17"/>
                </a:lnTo>
                <a:lnTo>
                  <a:pt x="35" y="19"/>
                </a:lnTo>
                <a:lnTo>
                  <a:pt x="35" y="13"/>
                </a:lnTo>
                <a:lnTo>
                  <a:pt x="35" y="15"/>
                </a:lnTo>
                <a:lnTo>
                  <a:pt x="36" y="17"/>
                </a:lnTo>
                <a:lnTo>
                  <a:pt x="36" y="20"/>
                </a:lnTo>
                <a:lnTo>
                  <a:pt x="36" y="10"/>
                </a:lnTo>
                <a:lnTo>
                  <a:pt x="37" y="13"/>
                </a:lnTo>
                <a:lnTo>
                  <a:pt x="37" y="20"/>
                </a:lnTo>
                <a:lnTo>
                  <a:pt x="37" y="12"/>
                </a:lnTo>
                <a:lnTo>
                  <a:pt x="38" y="13"/>
                </a:lnTo>
                <a:lnTo>
                  <a:pt x="38" y="23"/>
                </a:lnTo>
                <a:lnTo>
                  <a:pt x="38" y="22"/>
                </a:lnTo>
                <a:lnTo>
                  <a:pt x="40" y="20"/>
                </a:lnTo>
                <a:lnTo>
                  <a:pt x="40" y="12"/>
                </a:lnTo>
                <a:lnTo>
                  <a:pt x="40" y="19"/>
                </a:lnTo>
                <a:lnTo>
                  <a:pt x="41" y="18"/>
                </a:lnTo>
                <a:lnTo>
                  <a:pt x="41" y="18"/>
                </a:lnTo>
                <a:lnTo>
                  <a:pt x="41" y="10"/>
                </a:lnTo>
                <a:lnTo>
                  <a:pt x="41" y="15"/>
                </a:lnTo>
                <a:lnTo>
                  <a:pt x="42" y="17"/>
                </a:lnTo>
                <a:lnTo>
                  <a:pt x="42" y="19"/>
                </a:lnTo>
                <a:lnTo>
                  <a:pt x="42" y="13"/>
                </a:lnTo>
                <a:lnTo>
                  <a:pt x="42" y="15"/>
                </a:lnTo>
                <a:lnTo>
                  <a:pt x="43" y="18"/>
                </a:lnTo>
                <a:lnTo>
                  <a:pt x="43" y="27"/>
                </a:lnTo>
                <a:lnTo>
                  <a:pt x="43" y="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0" name="Freeform 90"/>
          <p:cNvSpPr>
            <a:spLocks/>
          </p:cNvSpPr>
          <p:nvPr/>
        </p:nvSpPr>
        <p:spPr bwMode="auto">
          <a:xfrm>
            <a:off x="1663743" y="5873938"/>
            <a:ext cx="177524" cy="55663"/>
          </a:xfrm>
          <a:custGeom>
            <a:avLst/>
            <a:gdLst/>
            <a:ahLst/>
            <a:cxnLst>
              <a:cxn ang="0">
                <a:pos x="2" y="13"/>
              </a:cxn>
              <a:cxn ang="0">
                <a:pos x="2" y="5"/>
              </a:cxn>
              <a:cxn ang="0">
                <a:pos x="3" y="3"/>
              </a:cxn>
              <a:cxn ang="0">
                <a:pos x="4" y="17"/>
              </a:cxn>
              <a:cxn ang="0">
                <a:pos x="5" y="9"/>
              </a:cxn>
              <a:cxn ang="0">
                <a:pos x="5" y="10"/>
              </a:cxn>
              <a:cxn ang="0">
                <a:pos x="7" y="10"/>
              </a:cxn>
              <a:cxn ang="0">
                <a:pos x="8" y="5"/>
              </a:cxn>
              <a:cxn ang="0">
                <a:pos x="9" y="14"/>
              </a:cxn>
              <a:cxn ang="0">
                <a:pos x="10" y="8"/>
              </a:cxn>
              <a:cxn ang="0">
                <a:pos x="12" y="3"/>
              </a:cxn>
              <a:cxn ang="0">
                <a:pos x="12" y="5"/>
              </a:cxn>
              <a:cxn ang="0">
                <a:pos x="13" y="7"/>
              </a:cxn>
              <a:cxn ang="0">
                <a:pos x="14" y="15"/>
              </a:cxn>
              <a:cxn ang="0">
                <a:pos x="15" y="13"/>
              </a:cxn>
              <a:cxn ang="0">
                <a:pos x="15" y="12"/>
              </a:cxn>
              <a:cxn ang="0">
                <a:pos x="17" y="2"/>
              </a:cxn>
              <a:cxn ang="0">
                <a:pos x="18" y="17"/>
              </a:cxn>
              <a:cxn ang="0">
                <a:pos x="19" y="15"/>
              </a:cxn>
              <a:cxn ang="0">
                <a:pos x="20" y="14"/>
              </a:cxn>
              <a:cxn ang="0">
                <a:pos x="20" y="17"/>
              </a:cxn>
              <a:cxn ang="0">
                <a:pos x="22" y="12"/>
              </a:cxn>
              <a:cxn ang="0">
                <a:pos x="23" y="5"/>
              </a:cxn>
              <a:cxn ang="0">
                <a:pos x="24" y="13"/>
              </a:cxn>
              <a:cxn ang="0">
                <a:pos x="25" y="13"/>
              </a:cxn>
              <a:cxn ang="0">
                <a:pos x="27" y="4"/>
              </a:cxn>
              <a:cxn ang="0">
                <a:pos x="28" y="7"/>
              </a:cxn>
              <a:cxn ang="0">
                <a:pos x="28" y="12"/>
              </a:cxn>
              <a:cxn ang="0">
                <a:pos x="29" y="5"/>
              </a:cxn>
              <a:cxn ang="0">
                <a:pos x="30" y="14"/>
              </a:cxn>
              <a:cxn ang="0">
                <a:pos x="32" y="8"/>
              </a:cxn>
              <a:cxn ang="0">
                <a:pos x="33" y="5"/>
              </a:cxn>
              <a:cxn ang="0">
                <a:pos x="33" y="10"/>
              </a:cxn>
              <a:cxn ang="0">
                <a:pos x="34" y="4"/>
              </a:cxn>
              <a:cxn ang="0">
                <a:pos x="35" y="15"/>
              </a:cxn>
              <a:cxn ang="0">
                <a:pos x="37" y="8"/>
              </a:cxn>
              <a:cxn ang="0">
                <a:pos x="37" y="13"/>
              </a:cxn>
              <a:cxn ang="0">
                <a:pos x="38" y="7"/>
              </a:cxn>
              <a:cxn ang="0">
                <a:pos x="39" y="13"/>
              </a:cxn>
              <a:cxn ang="0">
                <a:pos x="40" y="10"/>
              </a:cxn>
              <a:cxn ang="0">
                <a:pos x="40" y="12"/>
              </a:cxn>
              <a:cxn ang="0">
                <a:pos x="42" y="0"/>
              </a:cxn>
            </a:cxnLst>
            <a:rect l="0" t="0" r="r" b="b"/>
            <a:pathLst>
              <a:path w="43" h="23">
                <a:moveTo>
                  <a:pt x="0" y="3"/>
                </a:moveTo>
                <a:lnTo>
                  <a:pt x="0" y="15"/>
                </a:lnTo>
                <a:lnTo>
                  <a:pt x="2" y="13"/>
                </a:lnTo>
                <a:lnTo>
                  <a:pt x="2" y="14"/>
                </a:lnTo>
                <a:lnTo>
                  <a:pt x="2" y="4"/>
                </a:lnTo>
                <a:lnTo>
                  <a:pt x="2" y="5"/>
                </a:lnTo>
                <a:lnTo>
                  <a:pt x="3" y="9"/>
                </a:lnTo>
                <a:lnTo>
                  <a:pt x="3" y="15"/>
                </a:lnTo>
                <a:lnTo>
                  <a:pt x="3" y="3"/>
                </a:lnTo>
                <a:lnTo>
                  <a:pt x="3" y="10"/>
                </a:lnTo>
                <a:lnTo>
                  <a:pt x="4" y="12"/>
                </a:lnTo>
                <a:lnTo>
                  <a:pt x="4" y="17"/>
                </a:lnTo>
                <a:lnTo>
                  <a:pt x="4" y="7"/>
                </a:lnTo>
                <a:lnTo>
                  <a:pt x="4" y="12"/>
                </a:lnTo>
                <a:lnTo>
                  <a:pt x="5" y="9"/>
                </a:lnTo>
                <a:lnTo>
                  <a:pt x="5" y="12"/>
                </a:lnTo>
                <a:lnTo>
                  <a:pt x="5" y="4"/>
                </a:lnTo>
                <a:lnTo>
                  <a:pt x="5" y="10"/>
                </a:lnTo>
                <a:lnTo>
                  <a:pt x="7" y="13"/>
                </a:lnTo>
                <a:lnTo>
                  <a:pt x="7" y="5"/>
                </a:lnTo>
                <a:lnTo>
                  <a:pt x="7" y="10"/>
                </a:lnTo>
                <a:lnTo>
                  <a:pt x="8" y="8"/>
                </a:lnTo>
                <a:lnTo>
                  <a:pt x="8" y="13"/>
                </a:lnTo>
                <a:lnTo>
                  <a:pt x="8" y="5"/>
                </a:lnTo>
                <a:lnTo>
                  <a:pt x="8" y="7"/>
                </a:lnTo>
                <a:lnTo>
                  <a:pt x="9" y="8"/>
                </a:lnTo>
                <a:lnTo>
                  <a:pt x="9" y="14"/>
                </a:lnTo>
                <a:lnTo>
                  <a:pt x="9" y="5"/>
                </a:lnTo>
                <a:lnTo>
                  <a:pt x="9" y="10"/>
                </a:lnTo>
                <a:lnTo>
                  <a:pt x="10" y="8"/>
                </a:lnTo>
                <a:lnTo>
                  <a:pt x="10" y="14"/>
                </a:lnTo>
                <a:lnTo>
                  <a:pt x="10" y="5"/>
                </a:lnTo>
                <a:lnTo>
                  <a:pt x="12" y="3"/>
                </a:lnTo>
                <a:lnTo>
                  <a:pt x="12" y="14"/>
                </a:lnTo>
                <a:lnTo>
                  <a:pt x="12" y="2"/>
                </a:lnTo>
                <a:lnTo>
                  <a:pt x="12" y="5"/>
                </a:lnTo>
                <a:lnTo>
                  <a:pt x="13" y="8"/>
                </a:lnTo>
                <a:lnTo>
                  <a:pt x="13" y="17"/>
                </a:lnTo>
                <a:lnTo>
                  <a:pt x="13" y="7"/>
                </a:lnTo>
                <a:lnTo>
                  <a:pt x="13" y="10"/>
                </a:lnTo>
                <a:lnTo>
                  <a:pt x="14" y="12"/>
                </a:lnTo>
                <a:lnTo>
                  <a:pt x="14" y="15"/>
                </a:lnTo>
                <a:lnTo>
                  <a:pt x="14" y="7"/>
                </a:lnTo>
                <a:lnTo>
                  <a:pt x="14" y="14"/>
                </a:lnTo>
                <a:lnTo>
                  <a:pt x="15" y="13"/>
                </a:lnTo>
                <a:lnTo>
                  <a:pt x="15" y="17"/>
                </a:lnTo>
                <a:lnTo>
                  <a:pt x="15" y="5"/>
                </a:lnTo>
                <a:lnTo>
                  <a:pt x="15" y="12"/>
                </a:lnTo>
                <a:lnTo>
                  <a:pt x="17" y="7"/>
                </a:lnTo>
                <a:lnTo>
                  <a:pt x="17" y="17"/>
                </a:lnTo>
                <a:lnTo>
                  <a:pt x="17" y="2"/>
                </a:lnTo>
                <a:lnTo>
                  <a:pt x="17" y="10"/>
                </a:lnTo>
                <a:lnTo>
                  <a:pt x="18" y="8"/>
                </a:lnTo>
                <a:lnTo>
                  <a:pt x="18" y="17"/>
                </a:lnTo>
                <a:lnTo>
                  <a:pt x="18" y="7"/>
                </a:lnTo>
                <a:lnTo>
                  <a:pt x="18" y="14"/>
                </a:lnTo>
                <a:lnTo>
                  <a:pt x="19" y="15"/>
                </a:lnTo>
                <a:lnTo>
                  <a:pt x="19" y="5"/>
                </a:lnTo>
                <a:lnTo>
                  <a:pt x="19" y="13"/>
                </a:lnTo>
                <a:lnTo>
                  <a:pt x="20" y="14"/>
                </a:lnTo>
                <a:lnTo>
                  <a:pt x="20" y="18"/>
                </a:lnTo>
                <a:lnTo>
                  <a:pt x="20" y="8"/>
                </a:lnTo>
                <a:lnTo>
                  <a:pt x="20" y="17"/>
                </a:lnTo>
                <a:lnTo>
                  <a:pt x="22" y="14"/>
                </a:lnTo>
                <a:lnTo>
                  <a:pt x="22" y="7"/>
                </a:lnTo>
                <a:lnTo>
                  <a:pt x="22" y="12"/>
                </a:lnTo>
                <a:lnTo>
                  <a:pt x="23" y="7"/>
                </a:lnTo>
                <a:lnTo>
                  <a:pt x="23" y="15"/>
                </a:lnTo>
                <a:lnTo>
                  <a:pt x="23" y="5"/>
                </a:lnTo>
                <a:lnTo>
                  <a:pt x="23" y="8"/>
                </a:lnTo>
                <a:lnTo>
                  <a:pt x="24" y="10"/>
                </a:lnTo>
                <a:lnTo>
                  <a:pt x="24" y="13"/>
                </a:lnTo>
                <a:lnTo>
                  <a:pt x="24" y="5"/>
                </a:lnTo>
                <a:lnTo>
                  <a:pt x="24" y="12"/>
                </a:lnTo>
                <a:lnTo>
                  <a:pt x="25" y="13"/>
                </a:lnTo>
                <a:lnTo>
                  <a:pt x="25" y="15"/>
                </a:lnTo>
                <a:lnTo>
                  <a:pt x="25" y="3"/>
                </a:lnTo>
                <a:lnTo>
                  <a:pt x="27" y="4"/>
                </a:lnTo>
                <a:lnTo>
                  <a:pt x="27" y="23"/>
                </a:lnTo>
                <a:lnTo>
                  <a:pt x="27" y="9"/>
                </a:lnTo>
                <a:lnTo>
                  <a:pt x="28" y="7"/>
                </a:lnTo>
                <a:lnTo>
                  <a:pt x="28" y="14"/>
                </a:lnTo>
                <a:lnTo>
                  <a:pt x="28" y="2"/>
                </a:lnTo>
                <a:lnTo>
                  <a:pt x="28" y="12"/>
                </a:lnTo>
                <a:lnTo>
                  <a:pt x="29" y="10"/>
                </a:lnTo>
                <a:lnTo>
                  <a:pt x="29" y="14"/>
                </a:lnTo>
                <a:lnTo>
                  <a:pt x="29" y="5"/>
                </a:lnTo>
                <a:lnTo>
                  <a:pt x="29" y="12"/>
                </a:lnTo>
                <a:lnTo>
                  <a:pt x="30" y="9"/>
                </a:lnTo>
                <a:lnTo>
                  <a:pt x="30" y="14"/>
                </a:lnTo>
                <a:lnTo>
                  <a:pt x="30" y="4"/>
                </a:lnTo>
                <a:lnTo>
                  <a:pt x="30" y="9"/>
                </a:lnTo>
                <a:lnTo>
                  <a:pt x="32" y="8"/>
                </a:lnTo>
                <a:lnTo>
                  <a:pt x="32" y="20"/>
                </a:lnTo>
                <a:lnTo>
                  <a:pt x="32" y="4"/>
                </a:lnTo>
                <a:lnTo>
                  <a:pt x="33" y="5"/>
                </a:lnTo>
                <a:lnTo>
                  <a:pt x="33" y="15"/>
                </a:lnTo>
                <a:lnTo>
                  <a:pt x="33" y="3"/>
                </a:lnTo>
                <a:lnTo>
                  <a:pt x="33" y="10"/>
                </a:lnTo>
                <a:lnTo>
                  <a:pt x="34" y="10"/>
                </a:lnTo>
                <a:lnTo>
                  <a:pt x="34" y="17"/>
                </a:lnTo>
                <a:lnTo>
                  <a:pt x="34" y="4"/>
                </a:lnTo>
                <a:lnTo>
                  <a:pt x="34" y="13"/>
                </a:lnTo>
                <a:lnTo>
                  <a:pt x="35" y="12"/>
                </a:lnTo>
                <a:lnTo>
                  <a:pt x="35" y="15"/>
                </a:lnTo>
                <a:lnTo>
                  <a:pt x="35" y="4"/>
                </a:lnTo>
                <a:lnTo>
                  <a:pt x="35" y="9"/>
                </a:lnTo>
                <a:lnTo>
                  <a:pt x="37" y="8"/>
                </a:lnTo>
                <a:lnTo>
                  <a:pt x="37" y="14"/>
                </a:lnTo>
                <a:lnTo>
                  <a:pt x="37" y="4"/>
                </a:lnTo>
                <a:lnTo>
                  <a:pt x="37" y="13"/>
                </a:lnTo>
                <a:lnTo>
                  <a:pt x="38" y="12"/>
                </a:lnTo>
                <a:lnTo>
                  <a:pt x="38" y="13"/>
                </a:lnTo>
                <a:lnTo>
                  <a:pt x="38" y="7"/>
                </a:lnTo>
                <a:lnTo>
                  <a:pt x="38" y="12"/>
                </a:lnTo>
                <a:lnTo>
                  <a:pt x="39" y="10"/>
                </a:lnTo>
                <a:lnTo>
                  <a:pt x="39" y="13"/>
                </a:lnTo>
                <a:lnTo>
                  <a:pt x="39" y="5"/>
                </a:lnTo>
                <a:lnTo>
                  <a:pt x="39" y="12"/>
                </a:lnTo>
                <a:lnTo>
                  <a:pt x="40" y="10"/>
                </a:lnTo>
                <a:lnTo>
                  <a:pt x="40" y="15"/>
                </a:lnTo>
                <a:lnTo>
                  <a:pt x="40" y="5"/>
                </a:lnTo>
                <a:lnTo>
                  <a:pt x="40" y="12"/>
                </a:lnTo>
                <a:lnTo>
                  <a:pt x="42" y="13"/>
                </a:lnTo>
                <a:lnTo>
                  <a:pt x="42" y="14"/>
                </a:lnTo>
                <a:lnTo>
                  <a:pt x="42" y="0"/>
                </a:lnTo>
                <a:lnTo>
                  <a:pt x="42" y="13"/>
                </a:lnTo>
                <a:lnTo>
                  <a:pt x="43"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1" name="Freeform 91"/>
          <p:cNvSpPr>
            <a:spLocks/>
          </p:cNvSpPr>
          <p:nvPr/>
        </p:nvSpPr>
        <p:spPr bwMode="auto">
          <a:xfrm>
            <a:off x="1841263" y="5866679"/>
            <a:ext cx="173392" cy="62922"/>
          </a:xfrm>
          <a:custGeom>
            <a:avLst/>
            <a:gdLst/>
            <a:ahLst/>
            <a:cxnLst>
              <a:cxn ang="0">
                <a:pos x="0" y="10"/>
              </a:cxn>
              <a:cxn ang="0">
                <a:pos x="1" y="18"/>
              </a:cxn>
              <a:cxn ang="0">
                <a:pos x="2" y="15"/>
              </a:cxn>
              <a:cxn ang="0">
                <a:pos x="4" y="16"/>
              </a:cxn>
              <a:cxn ang="0">
                <a:pos x="4" y="13"/>
              </a:cxn>
              <a:cxn ang="0">
                <a:pos x="5" y="17"/>
              </a:cxn>
              <a:cxn ang="0">
                <a:pos x="6" y="10"/>
              </a:cxn>
              <a:cxn ang="0">
                <a:pos x="7" y="18"/>
              </a:cxn>
              <a:cxn ang="0">
                <a:pos x="9" y="13"/>
              </a:cxn>
              <a:cxn ang="0">
                <a:pos x="9" y="13"/>
              </a:cxn>
              <a:cxn ang="0">
                <a:pos x="10" y="8"/>
              </a:cxn>
              <a:cxn ang="0">
                <a:pos x="11" y="17"/>
              </a:cxn>
              <a:cxn ang="0">
                <a:pos x="12" y="15"/>
              </a:cxn>
              <a:cxn ang="0">
                <a:pos x="14" y="12"/>
              </a:cxn>
              <a:cxn ang="0">
                <a:pos x="15" y="12"/>
              </a:cxn>
              <a:cxn ang="0">
                <a:pos x="15" y="12"/>
              </a:cxn>
              <a:cxn ang="0">
                <a:pos x="16" y="8"/>
              </a:cxn>
              <a:cxn ang="0">
                <a:pos x="17" y="16"/>
              </a:cxn>
              <a:cxn ang="0">
                <a:pos x="19" y="13"/>
              </a:cxn>
              <a:cxn ang="0">
                <a:pos x="19" y="15"/>
              </a:cxn>
              <a:cxn ang="0">
                <a:pos x="20" y="8"/>
              </a:cxn>
              <a:cxn ang="0">
                <a:pos x="21" y="17"/>
              </a:cxn>
              <a:cxn ang="0">
                <a:pos x="22" y="16"/>
              </a:cxn>
              <a:cxn ang="0">
                <a:pos x="22" y="12"/>
              </a:cxn>
              <a:cxn ang="0">
                <a:pos x="24" y="8"/>
              </a:cxn>
              <a:cxn ang="0">
                <a:pos x="25" y="18"/>
              </a:cxn>
              <a:cxn ang="0">
                <a:pos x="26" y="16"/>
              </a:cxn>
              <a:cxn ang="0">
                <a:pos x="27" y="11"/>
              </a:cxn>
              <a:cxn ang="0">
                <a:pos x="27" y="13"/>
              </a:cxn>
              <a:cxn ang="0">
                <a:pos x="29" y="17"/>
              </a:cxn>
              <a:cxn ang="0">
                <a:pos x="30" y="18"/>
              </a:cxn>
              <a:cxn ang="0">
                <a:pos x="31" y="8"/>
              </a:cxn>
              <a:cxn ang="0">
                <a:pos x="32" y="17"/>
              </a:cxn>
              <a:cxn ang="0">
                <a:pos x="34" y="23"/>
              </a:cxn>
              <a:cxn ang="0">
                <a:pos x="35" y="12"/>
              </a:cxn>
              <a:cxn ang="0">
                <a:pos x="35" y="16"/>
              </a:cxn>
              <a:cxn ang="0">
                <a:pos x="36" y="12"/>
              </a:cxn>
              <a:cxn ang="0">
                <a:pos x="37" y="17"/>
              </a:cxn>
              <a:cxn ang="0">
                <a:pos x="39" y="17"/>
              </a:cxn>
              <a:cxn ang="0">
                <a:pos x="39" y="18"/>
              </a:cxn>
              <a:cxn ang="0">
                <a:pos x="40" y="15"/>
              </a:cxn>
              <a:cxn ang="0">
                <a:pos x="41" y="6"/>
              </a:cxn>
            </a:cxnLst>
            <a:rect l="0" t="0" r="r" b="b"/>
            <a:pathLst>
              <a:path w="42" h="26">
                <a:moveTo>
                  <a:pt x="0" y="15"/>
                </a:moveTo>
                <a:lnTo>
                  <a:pt x="0" y="20"/>
                </a:lnTo>
                <a:lnTo>
                  <a:pt x="0" y="10"/>
                </a:lnTo>
                <a:lnTo>
                  <a:pt x="0" y="11"/>
                </a:lnTo>
                <a:lnTo>
                  <a:pt x="1" y="10"/>
                </a:lnTo>
                <a:lnTo>
                  <a:pt x="1" y="18"/>
                </a:lnTo>
                <a:lnTo>
                  <a:pt x="1" y="8"/>
                </a:lnTo>
                <a:lnTo>
                  <a:pt x="1" y="16"/>
                </a:lnTo>
                <a:lnTo>
                  <a:pt x="2" y="15"/>
                </a:lnTo>
                <a:lnTo>
                  <a:pt x="2" y="11"/>
                </a:lnTo>
                <a:lnTo>
                  <a:pt x="2" y="17"/>
                </a:lnTo>
                <a:lnTo>
                  <a:pt x="4" y="16"/>
                </a:lnTo>
                <a:lnTo>
                  <a:pt x="4" y="22"/>
                </a:lnTo>
                <a:lnTo>
                  <a:pt x="4" y="2"/>
                </a:lnTo>
                <a:lnTo>
                  <a:pt x="4" y="13"/>
                </a:lnTo>
                <a:lnTo>
                  <a:pt x="5" y="12"/>
                </a:lnTo>
                <a:lnTo>
                  <a:pt x="5" y="11"/>
                </a:lnTo>
                <a:lnTo>
                  <a:pt x="5" y="17"/>
                </a:lnTo>
                <a:lnTo>
                  <a:pt x="6" y="16"/>
                </a:lnTo>
                <a:lnTo>
                  <a:pt x="6" y="17"/>
                </a:lnTo>
                <a:lnTo>
                  <a:pt x="6" y="10"/>
                </a:lnTo>
                <a:lnTo>
                  <a:pt x="6" y="15"/>
                </a:lnTo>
                <a:lnTo>
                  <a:pt x="7" y="13"/>
                </a:lnTo>
                <a:lnTo>
                  <a:pt x="7" y="18"/>
                </a:lnTo>
                <a:lnTo>
                  <a:pt x="7" y="8"/>
                </a:lnTo>
                <a:lnTo>
                  <a:pt x="7" y="15"/>
                </a:lnTo>
                <a:lnTo>
                  <a:pt x="9" y="13"/>
                </a:lnTo>
                <a:lnTo>
                  <a:pt x="9" y="21"/>
                </a:lnTo>
                <a:lnTo>
                  <a:pt x="9" y="10"/>
                </a:lnTo>
                <a:lnTo>
                  <a:pt x="9" y="13"/>
                </a:lnTo>
                <a:lnTo>
                  <a:pt x="10" y="15"/>
                </a:lnTo>
                <a:lnTo>
                  <a:pt x="10" y="17"/>
                </a:lnTo>
                <a:lnTo>
                  <a:pt x="10" y="8"/>
                </a:lnTo>
                <a:lnTo>
                  <a:pt x="10" y="16"/>
                </a:lnTo>
                <a:lnTo>
                  <a:pt x="11" y="15"/>
                </a:lnTo>
                <a:lnTo>
                  <a:pt x="11" y="17"/>
                </a:lnTo>
                <a:lnTo>
                  <a:pt x="11" y="8"/>
                </a:lnTo>
                <a:lnTo>
                  <a:pt x="11" y="10"/>
                </a:lnTo>
                <a:lnTo>
                  <a:pt x="12" y="15"/>
                </a:lnTo>
                <a:lnTo>
                  <a:pt x="12" y="18"/>
                </a:lnTo>
                <a:lnTo>
                  <a:pt x="12" y="13"/>
                </a:lnTo>
                <a:lnTo>
                  <a:pt x="14" y="12"/>
                </a:lnTo>
                <a:lnTo>
                  <a:pt x="14" y="23"/>
                </a:lnTo>
                <a:lnTo>
                  <a:pt x="14" y="11"/>
                </a:lnTo>
                <a:lnTo>
                  <a:pt x="15" y="12"/>
                </a:lnTo>
                <a:lnTo>
                  <a:pt x="15" y="17"/>
                </a:lnTo>
                <a:lnTo>
                  <a:pt x="15" y="6"/>
                </a:lnTo>
                <a:lnTo>
                  <a:pt x="15" y="12"/>
                </a:lnTo>
                <a:lnTo>
                  <a:pt x="16" y="11"/>
                </a:lnTo>
                <a:lnTo>
                  <a:pt x="16" y="17"/>
                </a:lnTo>
                <a:lnTo>
                  <a:pt x="16" y="8"/>
                </a:lnTo>
                <a:lnTo>
                  <a:pt x="16" y="13"/>
                </a:lnTo>
                <a:lnTo>
                  <a:pt x="17" y="17"/>
                </a:lnTo>
                <a:lnTo>
                  <a:pt x="17" y="16"/>
                </a:lnTo>
                <a:lnTo>
                  <a:pt x="17" y="11"/>
                </a:lnTo>
                <a:lnTo>
                  <a:pt x="17" y="12"/>
                </a:lnTo>
                <a:lnTo>
                  <a:pt x="19" y="13"/>
                </a:lnTo>
                <a:lnTo>
                  <a:pt x="19" y="26"/>
                </a:lnTo>
                <a:lnTo>
                  <a:pt x="19" y="2"/>
                </a:lnTo>
                <a:lnTo>
                  <a:pt x="19" y="15"/>
                </a:lnTo>
                <a:lnTo>
                  <a:pt x="20" y="13"/>
                </a:lnTo>
                <a:lnTo>
                  <a:pt x="20" y="17"/>
                </a:lnTo>
                <a:lnTo>
                  <a:pt x="20" y="8"/>
                </a:lnTo>
                <a:lnTo>
                  <a:pt x="20" y="12"/>
                </a:lnTo>
                <a:lnTo>
                  <a:pt x="21" y="8"/>
                </a:lnTo>
                <a:lnTo>
                  <a:pt x="21" y="17"/>
                </a:lnTo>
                <a:lnTo>
                  <a:pt x="21" y="6"/>
                </a:lnTo>
                <a:lnTo>
                  <a:pt x="21" y="15"/>
                </a:lnTo>
                <a:lnTo>
                  <a:pt x="22" y="16"/>
                </a:lnTo>
                <a:lnTo>
                  <a:pt x="22" y="17"/>
                </a:lnTo>
                <a:lnTo>
                  <a:pt x="22" y="10"/>
                </a:lnTo>
                <a:lnTo>
                  <a:pt x="22" y="12"/>
                </a:lnTo>
                <a:lnTo>
                  <a:pt x="24" y="10"/>
                </a:lnTo>
                <a:lnTo>
                  <a:pt x="24" y="16"/>
                </a:lnTo>
                <a:lnTo>
                  <a:pt x="24" y="8"/>
                </a:lnTo>
                <a:lnTo>
                  <a:pt x="24" y="15"/>
                </a:lnTo>
                <a:lnTo>
                  <a:pt x="25" y="13"/>
                </a:lnTo>
                <a:lnTo>
                  <a:pt x="25" y="18"/>
                </a:lnTo>
                <a:lnTo>
                  <a:pt x="25" y="6"/>
                </a:lnTo>
                <a:lnTo>
                  <a:pt x="25" y="15"/>
                </a:lnTo>
                <a:lnTo>
                  <a:pt x="26" y="16"/>
                </a:lnTo>
                <a:lnTo>
                  <a:pt x="26" y="10"/>
                </a:lnTo>
                <a:lnTo>
                  <a:pt x="26" y="12"/>
                </a:lnTo>
                <a:lnTo>
                  <a:pt x="27" y="11"/>
                </a:lnTo>
                <a:lnTo>
                  <a:pt x="27" y="15"/>
                </a:lnTo>
                <a:lnTo>
                  <a:pt x="27" y="10"/>
                </a:lnTo>
                <a:lnTo>
                  <a:pt x="27" y="13"/>
                </a:lnTo>
                <a:lnTo>
                  <a:pt x="29" y="12"/>
                </a:lnTo>
                <a:lnTo>
                  <a:pt x="29" y="0"/>
                </a:lnTo>
                <a:lnTo>
                  <a:pt x="29" y="17"/>
                </a:lnTo>
                <a:lnTo>
                  <a:pt x="30" y="16"/>
                </a:lnTo>
                <a:lnTo>
                  <a:pt x="30" y="11"/>
                </a:lnTo>
                <a:lnTo>
                  <a:pt x="30" y="18"/>
                </a:lnTo>
                <a:lnTo>
                  <a:pt x="31" y="17"/>
                </a:lnTo>
                <a:lnTo>
                  <a:pt x="31" y="20"/>
                </a:lnTo>
                <a:lnTo>
                  <a:pt x="31" y="8"/>
                </a:lnTo>
                <a:lnTo>
                  <a:pt x="31" y="8"/>
                </a:lnTo>
                <a:lnTo>
                  <a:pt x="32" y="7"/>
                </a:lnTo>
                <a:lnTo>
                  <a:pt x="32" y="17"/>
                </a:lnTo>
                <a:lnTo>
                  <a:pt x="32" y="13"/>
                </a:lnTo>
                <a:lnTo>
                  <a:pt x="34" y="12"/>
                </a:lnTo>
                <a:lnTo>
                  <a:pt x="34" y="23"/>
                </a:lnTo>
                <a:lnTo>
                  <a:pt x="34" y="1"/>
                </a:lnTo>
                <a:lnTo>
                  <a:pt x="34" y="10"/>
                </a:lnTo>
                <a:lnTo>
                  <a:pt x="35" y="12"/>
                </a:lnTo>
                <a:lnTo>
                  <a:pt x="35" y="20"/>
                </a:lnTo>
                <a:lnTo>
                  <a:pt x="35" y="11"/>
                </a:lnTo>
                <a:lnTo>
                  <a:pt x="35" y="16"/>
                </a:lnTo>
                <a:lnTo>
                  <a:pt x="36" y="15"/>
                </a:lnTo>
                <a:lnTo>
                  <a:pt x="36" y="20"/>
                </a:lnTo>
                <a:lnTo>
                  <a:pt x="36" y="12"/>
                </a:lnTo>
                <a:lnTo>
                  <a:pt x="36" y="13"/>
                </a:lnTo>
                <a:lnTo>
                  <a:pt x="37" y="12"/>
                </a:lnTo>
                <a:lnTo>
                  <a:pt x="37" y="17"/>
                </a:lnTo>
                <a:lnTo>
                  <a:pt x="37" y="7"/>
                </a:lnTo>
                <a:lnTo>
                  <a:pt x="37" y="16"/>
                </a:lnTo>
                <a:lnTo>
                  <a:pt x="39" y="17"/>
                </a:lnTo>
                <a:lnTo>
                  <a:pt x="39" y="20"/>
                </a:lnTo>
                <a:lnTo>
                  <a:pt x="39" y="11"/>
                </a:lnTo>
                <a:lnTo>
                  <a:pt x="39" y="18"/>
                </a:lnTo>
                <a:lnTo>
                  <a:pt x="40" y="17"/>
                </a:lnTo>
                <a:lnTo>
                  <a:pt x="40" y="11"/>
                </a:lnTo>
                <a:lnTo>
                  <a:pt x="40" y="15"/>
                </a:lnTo>
                <a:lnTo>
                  <a:pt x="41" y="13"/>
                </a:lnTo>
                <a:lnTo>
                  <a:pt x="41" y="17"/>
                </a:lnTo>
                <a:lnTo>
                  <a:pt x="41" y="6"/>
                </a:lnTo>
                <a:lnTo>
                  <a:pt x="41" y="8"/>
                </a:lnTo>
                <a:lnTo>
                  <a:pt x="42"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2" name="Freeform 92"/>
          <p:cNvSpPr>
            <a:spLocks/>
          </p:cNvSpPr>
          <p:nvPr/>
        </p:nvSpPr>
        <p:spPr bwMode="auto">
          <a:xfrm>
            <a:off x="2014657" y="5873938"/>
            <a:ext cx="177524" cy="55663"/>
          </a:xfrm>
          <a:custGeom>
            <a:avLst/>
            <a:gdLst/>
            <a:ahLst/>
            <a:cxnLst>
              <a:cxn ang="0">
                <a:pos x="0" y="8"/>
              </a:cxn>
              <a:cxn ang="0">
                <a:pos x="2" y="23"/>
              </a:cxn>
              <a:cxn ang="0">
                <a:pos x="3" y="12"/>
              </a:cxn>
              <a:cxn ang="0">
                <a:pos x="3" y="9"/>
              </a:cxn>
              <a:cxn ang="0">
                <a:pos x="4" y="2"/>
              </a:cxn>
              <a:cxn ang="0">
                <a:pos x="5" y="15"/>
              </a:cxn>
              <a:cxn ang="0">
                <a:pos x="7" y="10"/>
              </a:cxn>
              <a:cxn ang="0">
                <a:pos x="7" y="12"/>
              </a:cxn>
              <a:cxn ang="0">
                <a:pos x="8" y="5"/>
              </a:cxn>
              <a:cxn ang="0">
                <a:pos x="9" y="12"/>
              </a:cxn>
              <a:cxn ang="0">
                <a:pos x="10" y="7"/>
              </a:cxn>
              <a:cxn ang="0">
                <a:pos x="12" y="10"/>
              </a:cxn>
              <a:cxn ang="0">
                <a:pos x="12" y="10"/>
              </a:cxn>
              <a:cxn ang="0">
                <a:pos x="13" y="7"/>
              </a:cxn>
              <a:cxn ang="0">
                <a:pos x="14" y="14"/>
              </a:cxn>
              <a:cxn ang="0">
                <a:pos x="15" y="12"/>
              </a:cxn>
              <a:cxn ang="0">
                <a:pos x="15" y="9"/>
              </a:cxn>
              <a:cxn ang="0">
                <a:pos x="17" y="3"/>
              </a:cxn>
              <a:cxn ang="0">
                <a:pos x="18" y="0"/>
              </a:cxn>
              <a:cxn ang="0">
                <a:pos x="19" y="15"/>
              </a:cxn>
              <a:cxn ang="0">
                <a:pos x="20" y="8"/>
              </a:cxn>
              <a:cxn ang="0">
                <a:pos x="20" y="9"/>
              </a:cxn>
              <a:cxn ang="0">
                <a:pos x="22" y="4"/>
              </a:cxn>
              <a:cxn ang="0">
                <a:pos x="23" y="4"/>
              </a:cxn>
              <a:cxn ang="0">
                <a:pos x="24" y="14"/>
              </a:cxn>
              <a:cxn ang="0">
                <a:pos x="25" y="10"/>
              </a:cxn>
              <a:cxn ang="0">
                <a:pos x="27" y="8"/>
              </a:cxn>
              <a:cxn ang="0">
                <a:pos x="28" y="10"/>
              </a:cxn>
              <a:cxn ang="0">
                <a:pos x="29" y="14"/>
              </a:cxn>
              <a:cxn ang="0">
                <a:pos x="30" y="10"/>
              </a:cxn>
              <a:cxn ang="0">
                <a:pos x="30" y="13"/>
              </a:cxn>
              <a:cxn ang="0">
                <a:pos x="32" y="7"/>
              </a:cxn>
              <a:cxn ang="0">
                <a:pos x="33" y="7"/>
              </a:cxn>
              <a:cxn ang="0">
                <a:pos x="34" y="7"/>
              </a:cxn>
              <a:cxn ang="0">
                <a:pos x="35" y="13"/>
              </a:cxn>
              <a:cxn ang="0">
                <a:pos x="37" y="13"/>
              </a:cxn>
              <a:cxn ang="0">
                <a:pos x="37" y="3"/>
              </a:cxn>
              <a:cxn ang="0">
                <a:pos x="38" y="3"/>
              </a:cxn>
              <a:cxn ang="0">
                <a:pos x="39" y="17"/>
              </a:cxn>
              <a:cxn ang="0">
                <a:pos x="40" y="10"/>
              </a:cxn>
              <a:cxn ang="0">
                <a:pos x="40" y="12"/>
              </a:cxn>
              <a:cxn ang="0">
                <a:pos x="42" y="5"/>
              </a:cxn>
            </a:cxnLst>
            <a:rect l="0" t="0" r="r" b="b"/>
            <a:pathLst>
              <a:path w="43" h="23">
                <a:moveTo>
                  <a:pt x="0" y="9"/>
                </a:moveTo>
                <a:lnTo>
                  <a:pt x="0" y="14"/>
                </a:lnTo>
                <a:lnTo>
                  <a:pt x="0" y="8"/>
                </a:lnTo>
                <a:lnTo>
                  <a:pt x="0" y="12"/>
                </a:lnTo>
                <a:lnTo>
                  <a:pt x="2" y="10"/>
                </a:lnTo>
                <a:lnTo>
                  <a:pt x="2" y="23"/>
                </a:lnTo>
                <a:lnTo>
                  <a:pt x="2" y="4"/>
                </a:lnTo>
                <a:lnTo>
                  <a:pt x="2" y="14"/>
                </a:lnTo>
                <a:lnTo>
                  <a:pt x="3" y="12"/>
                </a:lnTo>
                <a:lnTo>
                  <a:pt x="3" y="13"/>
                </a:lnTo>
                <a:lnTo>
                  <a:pt x="3" y="4"/>
                </a:lnTo>
                <a:lnTo>
                  <a:pt x="3" y="9"/>
                </a:lnTo>
                <a:lnTo>
                  <a:pt x="4" y="8"/>
                </a:lnTo>
                <a:lnTo>
                  <a:pt x="4" y="14"/>
                </a:lnTo>
                <a:lnTo>
                  <a:pt x="4" y="2"/>
                </a:lnTo>
                <a:lnTo>
                  <a:pt x="4" y="13"/>
                </a:lnTo>
                <a:lnTo>
                  <a:pt x="5" y="10"/>
                </a:lnTo>
                <a:lnTo>
                  <a:pt x="5" y="15"/>
                </a:lnTo>
                <a:lnTo>
                  <a:pt x="5" y="5"/>
                </a:lnTo>
                <a:lnTo>
                  <a:pt x="5" y="12"/>
                </a:lnTo>
                <a:lnTo>
                  <a:pt x="7" y="10"/>
                </a:lnTo>
                <a:lnTo>
                  <a:pt x="7" y="20"/>
                </a:lnTo>
                <a:lnTo>
                  <a:pt x="7" y="4"/>
                </a:lnTo>
                <a:lnTo>
                  <a:pt x="7" y="12"/>
                </a:lnTo>
                <a:lnTo>
                  <a:pt x="8" y="9"/>
                </a:lnTo>
                <a:lnTo>
                  <a:pt x="8" y="17"/>
                </a:lnTo>
                <a:lnTo>
                  <a:pt x="8" y="5"/>
                </a:lnTo>
                <a:lnTo>
                  <a:pt x="8" y="10"/>
                </a:lnTo>
                <a:lnTo>
                  <a:pt x="9" y="9"/>
                </a:lnTo>
                <a:lnTo>
                  <a:pt x="9" y="12"/>
                </a:lnTo>
                <a:lnTo>
                  <a:pt x="9" y="5"/>
                </a:lnTo>
                <a:lnTo>
                  <a:pt x="9" y="5"/>
                </a:lnTo>
                <a:lnTo>
                  <a:pt x="10" y="7"/>
                </a:lnTo>
                <a:lnTo>
                  <a:pt x="10" y="15"/>
                </a:lnTo>
                <a:lnTo>
                  <a:pt x="10" y="12"/>
                </a:lnTo>
                <a:lnTo>
                  <a:pt x="12" y="10"/>
                </a:lnTo>
                <a:lnTo>
                  <a:pt x="12" y="12"/>
                </a:lnTo>
                <a:lnTo>
                  <a:pt x="12" y="4"/>
                </a:lnTo>
                <a:lnTo>
                  <a:pt x="12" y="10"/>
                </a:lnTo>
                <a:lnTo>
                  <a:pt x="13" y="9"/>
                </a:lnTo>
                <a:lnTo>
                  <a:pt x="13" y="13"/>
                </a:lnTo>
                <a:lnTo>
                  <a:pt x="13" y="7"/>
                </a:lnTo>
                <a:lnTo>
                  <a:pt x="13" y="12"/>
                </a:lnTo>
                <a:lnTo>
                  <a:pt x="14" y="13"/>
                </a:lnTo>
                <a:lnTo>
                  <a:pt x="14" y="14"/>
                </a:lnTo>
                <a:lnTo>
                  <a:pt x="14" y="5"/>
                </a:lnTo>
                <a:lnTo>
                  <a:pt x="14" y="10"/>
                </a:lnTo>
                <a:lnTo>
                  <a:pt x="15" y="12"/>
                </a:lnTo>
                <a:lnTo>
                  <a:pt x="15" y="13"/>
                </a:lnTo>
                <a:lnTo>
                  <a:pt x="15" y="5"/>
                </a:lnTo>
                <a:lnTo>
                  <a:pt x="15" y="9"/>
                </a:lnTo>
                <a:lnTo>
                  <a:pt x="17" y="8"/>
                </a:lnTo>
                <a:lnTo>
                  <a:pt x="17" y="13"/>
                </a:lnTo>
                <a:lnTo>
                  <a:pt x="17" y="3"/>
                </a:lnTo>
                <a:lnTo>
                  <a:pt x="18" y="2"/>
                </a:lnTo>
                <a:lnTo>
                  <a:pt x="18" y="14"/>
                </a:lnTo>
                <a:lnTo>
                  <a:pt x="18" y="0"/>
                </a:lnTo>
                <a:lnTo>
                  <a:pt x="18" y="12"/>
                </a:lnTo>
                <a:lnTo>
                  <a:pt x="19" y="10"/>
                </a:lnTo>
                <a:lnTo>
                  <a:pt x="19" y="15"/>
                </a:lnTo>
                <a:lnTo>
                  <a:pt x="19" y="8"/>
                </a:lnTo>
                <a:lnTo>
                  <a:pt x="19" y="10"/>
                </a:lnTo>
                <a:lnTo>
                  <a:pt x="20" y="8"/>
                </a:lnTo>
                <a:lnTo>
                  <a:pt x="20" y="14"/>
                </a:lnTo>
                <a:lnTo>
                  <a:pt x="20" y="5"/>
                </a:lnTo>
                <a:lnTo>
                  <a:pt x="20" y="9"/>
                </a:lnTo>
                <a:lnTo>
                  <a:pt x="22" y="8"/>
                </a:lnTo>
                <a:lnTo>
                  <a:pt x="22" y="20"/>
                </a:lnTo>
                <a:lnTo>
                  <a:pt x="22" y="4"/>
                </a:lnTo>
                <a:lnTo>
                  <a:pt x="23" y="5"/>
                </a:lnTo>
                <a:lnTo>
                  <a:pt x="23" y="15"/>
                </a:lnTo>
                <a:lnTo>
                  <a:pt x="23" y="4"/>
                </a:lnTo>
                <a:lnTo>
                  <a:pt x="23" y="10"/>
                </a:lnTo>
                <a:lnTo>
                  <a:pt x="24" y="9"/>
                </a:lnTo>
                <a:lnTo>
                  <a:pt x="24" y="14"/>
                </a:lnTo>
                <a:lnTo>
                  <a:pt x="24" y="8"/>
                </a:lnTo>
                <a:lnTo>
                  <a:pt x="24" y="12"/>
                </a:lnTo>
                <a:lnTo>
                  <a:pt x="25" y="10"/>
                </a:lnTo>
                <a:lnTo>
                  <a:pt x="25" y="14"/>
                </a:lnTo>
                <a:lnTo>
                  <a:pt x="25" y="7"/>
                </a:lnTo>
                <a:lnTo>
                  <a:pt x="27" y="8"/>
                </a:lnTo>
                <a:lnTo>
                  <a:pt x="27" y="18"/>
                </a:lnTo>
                <a:lnTo>
                  <a:pt x="27" y="12"/>
                </a:lnTo>
                <a:lnTo>
                  <a:pt x="28" y="10"/>
                </a:lnTo>
                <a:lnTo>
                  <a:pt x="28" y="8"/>
                </a:lnTo>
                <a:lnTo>
                  <a:pt x="28" y="14"/>
                </a:lnTo>
                <a:lnTo>
                  <a:pt x="29" y="14"/>
                </a:lnTo>
                <a:lnTo>
                  <a:pt x="29" y="7"/>
                </a:lnTo>
                <a:lnTo>
                  <a:pt x="29" y="12"/>
                </a:lnTo>
                <a:lnTo>
                  <a:pt x="30" y="10"/>
                </a:lnTo>
                <a:lnTo>
                  <a:pt x="30" y="15"/>
                </a:lnTo>
                <a:lnTo>
                  <a:pt x="30" y="5"/>
                </a:lnTo>
                <a:lnTo>
                  <a:pt x="30" y="13"/>
                </a:lnTo>
                <a:lnTo>
                  <a:pt x="32" y="12"/>
                </a:lnTo>
                <a:lnTo>
                  <a:pt x="32" y="13"/>
                </a:lnTo>
                <a:lnTo>
                  <a:pt x="32" y="7"/>
                </a:lnTo>
                <a:lnTo>
                  <a:pt x="33" y="9"/>
                </a:lnTo>
                <a:lnTo>
                  <a:pt x="33" y="19"/>
                </a:lnTo>
                <a:lnTo>
                  <a:pt x="33" y="7"/>
                </a:lnTo>
                <a:lnTo>
                  <a:pt x="33" y="13"/>
                </a:lnTo>
                <a:lnTo>
                  <a:pt x="34" y="12"/>
                </a:lnTo>
                <a:lnTo>
                  <a:pt x="34" y="7"/>
                </a:lnTo>
                <a:lnTo>
                  <a:pt x="34" y="10"/>
                </a:lnTo>
                <a:lnTo>
                  <a:pt x="35" y="12"/>
                </a:lnTo>
                <a:lnTo>
                  <a:pt x="35" y="13"/>
                </a:lnTo>
                <a:lnTo>
                  <a:pt x="35" y="5"/>
                </a:lnTo>
                <a:lnTo>
                  <a:pt x="35" y="10"/>
                </a:lnTo>
                <a:lnTo>
                  <a:pt x="37" y="13"/>
                </a:lnTo>
                <a:lnTo>
                  <a:pt x="37" y="13"/>
                </a:lnTo>
                <a:lnTo>
                  <a:pt x="37" y="0"/>
                </a:lnTo>
                <a:lnTo>
                  <a:pt x="37" y="3"/>
                </a:lnTo>
                <a:lnTo>
                  <a:pt x="38" y="7"/>
                </a:lnTo>
                <a:lnTo>
                  <a:pt x="38" y="19"/>
                </a:lnTo>
                <a:lnTo>
                  <a:pt x="38" y="3"/>
                </a:lnTo>
                <a:lnTo>
                  <a:pt x="38" y="7"/>
                </a:lnTo>
                <a:lnTo>
                  <a:pt x="39" y="7"/>
                </a:lnTo>
                <a:lnTo>
                  <a:pt x="39" y="17"/>
                </a:lnTo>
                <a:lnTo>
                  <a:pt x="39" y="4"/>
                </a:lnTo>
                <a:lnTo>
                  <a:pt x="39" y="12"/>
                </a:lnTo>
                <a:lnTo>
                  <a:pt x="40" y="10"/>
                </a:lnTo>
                <a:lnTo>
                  <a:pt x="40" y="15"/>
                </a:lnTo>
                <a:lnTo>
                  <a:pt x="40" y="7"/>
                </a:lnTo>
                <a:lnTo>
                  <a:pt x="40" y="12"/>
                </a:lnTo>
                <a:lnTo>
                  <a:pt x="42" y="12"/>
                </a:lnTo>
                <a:lnTo>
                  <a:pt x="42" y="13"/>
                </a:lnTo>
                <a:lnTo>
                  <a:pt x="42" y="5"/>
                </a:lnTo>
                <a:lnTo>
                  <a:pt x="42" y="8"/>
                </a:lnTo>
                <a:lnTo>
                  <a:pt x="43"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3" name="Freeform 93"/>
          <p:cNvSpPr>
            <a:spLocks/>
          </p:cNvSpPr>
          <p:nvPr/>
        </p:nvSpPr>
        <p:spPr bwMode="auto">
          <a:xfrm>
            <a:off x="2192177" y="5869098"/>
            <a:ext cx="169267" cy="62922"/>
          </a:xfrm>
          <a:custGeom>
            <a:avLst/>
            <a:gdLst/>
            <a:ahLst/>
            <a:cxnLst>
              <a:cxn ang="0">
                <a:pos x="0" y="7"/>
              </a:cxn>
              <a:cxn ang="0">
                <a:pos x="1" y="17"/>
              </a:cxn>
              <a:cxn ang="0">
                <a:pos x="2" y="11"/>
              </a:cxn>
              <a:cxn ang="0">
                <a:pos x="2" y="14"/>
              </a:cxn>
              <a:cxn ang="0">
                <a:pos x="4" y="12"/>
              </a:cxn>
              <a:cxn ang="0">
                <a:pos x="5" y="1"/>
              </a:cxn>
              <a:cxn ang="0">
                <a:pos x="6" y="10"/>
              </a:cxn>
              <a:cxn ang="0">
                <a:pos x="7" y="19"/>
              </a:cxn>
              <a:cxn ang="0">
                <a:pos x="9" y="14"/>
              </a:cxn>
              <a:cxn ang="0">
                <a:pos x="9" y="19"/>
              </a:cxn>
              <a:cxn ang="0">
                <a:pos x="10" y="1"/>
              </a:cxn>
              <a:cxn ang="0">
                <a:pos x="11" y="17"/>
              </a:cxn>
              <a:cxn ang="0">
                <a:pos x="12" y="10"/>
              </a:cxn>
              <a:cxn ang="0">
                <a:pos x="12" y="12"/>
              </a:cxn>
              <a:cxn ang="0">
                <a:pos x="14" y="9"/>
              </a:cxn>
              <a:cxn ang="0">
                <a:pos x="15" y="16"/>
              </a:cxn>
              <a:cxn ang="0">
                <a:pos x="16" y="14"/>
              </a:cxn>
              <a:cxn ang="0">
                <a:pos x="17" y="15"/>
              </a:cxn>
              <a:cxn ang="0">
                <a:pos x="19" y="15"/>
              </a:cxn>
              <a:cxn ang="0">
                <a:pos x="19" y="14"/>
              </a:cxn>
              <a:cxn ang="0">
                <a:pos x="20" y="10"/>
              </a:cxn>
              <a:cxn ang="0">
                <a:pos x="21" y="7"/>
              </a:cxn>
              <a:cxn ang="0">
                <a:pos x="22" y="15"/>
              </a:cxn>
              <a:cxn ang="0">
                <a:pos x="24" y="7"/>
              </a:cxn>
              <a:cxn ang="0">
                <a:pos x="25" y="26"/>
              </a:cxn>
              <a:cxn ang="0">
                <a:pos x="26" y="11"/>
              </a:cxn>
              <a:cxn ang="0">
                <a:pos x="26" y="11"/>
              </a:cxn>
              <a:cxn ang="0">
                <a:pos x="27" y="6"/>
              </a:cxn>
              <a:cxn ang="0">
                <a:pos x="29" y="15"/>
              </a:cxn>
              <a:cxn ang="0">
                <a:pos x="30" y="5"/>
              </a:cxn>
              <a:cxn ang="0">
                <a:pos x="30" y="11"/>
              </a:cxn>
              <a:cxn ang="0">
                <a:pos x="31" y="5"/>
              </a:cxn>
              <a:cxn ang="0">
                <a:pos x="32" y="16"/>
              </a:cxn>
              <a:cxn ang="0">
                <a:pos x="34" y="12"/>
              </a:cxn>
              <a:cxn ang="0">
                <a:pos x="34" y="10"/>
              </a:cxn>
              <a:cxn ang="0">
                <a:pos x="35" y="0"/>
              </a:cxn>
              <a:cxn ang="0">
                <a:pos x="36" y="17"/>
              </a:cxn>
              <a:cxn ang="0">
                <a:pos x="37" y="14"/>
              </a:cxn>
              <a:cxn ang="0">
                <a:pos x="37" y="11"/>
              </a:cxn>
              <a:cxn ang="0">
                <a:pos x="39" y="14"/>
              </a:cxn>
              <a:cxn ang="0">
                <a:pos x="40" y="0"/>
              </a:cxn>
              <a:cxn ang="0">
                <a:pos x="41" y="17"/>
              </a:cxn>
            </a:cxnLst>
            <a:rect l="0" t="0" r="r" b="b"/>
            <a:pathLst>
              <a:path w="41" h="26">
                <a:moveTo>
                  <a:pt x="0" y="9"/>
                </a:moveTo>
                <a:lnTo>
                  <a:pt x="0" y="16"/>
                </a:lnTo>
                <a:lnTo>
                  <a:pt x="0" y="7"/>
                </a:lnTo>
                <a:lnTo>
                  <a:pt x="0" y="10"/>
                </a:lnTo>
                <a:lnTo>
                  <a:pt x="1" y="11"/>
                </a:lnTo>
                <a:lnTo>
                  <a:pt x="1" y="17"/>
                </a:lnTo>
                <a:lnTo>
                  <a:pt x="1" y="7"/>
                </a:lnTo>
                <a:lnTo>
                  <a:pt x="1" y="14"/>
                </a:lnTo>
                <a:lnTo>
                  <a:pt x="2" y="11"/>
                </a:lnTo>
                <a:lnTo>
                  <a:pt x="2" y="15"/>
                </a:lnTo>
                <a:lnTo>
                  <a:pt x="2" y="7"/>
                </a:lnTo>
                <a:lnTo>
                  <a:pt x="2" y="14"/>
                </a:lnTo>
                <a:lnTo>
                  <a:pt x="4" y="15"/>
                </a:lnTo>
                <a:lnTo>
                  <a:pt x="4" y="7"/>
                </a:lnTo>
                <a:lnTo>
                  <a:pt x="4" y="12"/>
                </a:lnTo>
                <a:lnTo>
                  <a:pt x="5" y="14"/>
                </a:lnTo>
                <a:lnTo>
                  <a:pt x="5" y="19"/>
                </a:lnTo>
                <a:lnTo>
                  <a:pt x="5" y="1"/>
                </a:lnTo>
                <a:lnTo>
                  <a:pt x="5" y="11"/>
                </a:lnTo>
                <a:lnTo>
                  <a:pt x="6" y="10"/>
                </a:lnTo>
                <a:lnTo>
                  <a:pt x="6" y="10"/>
                </a:lnTo>
                <a:lnTo>
                  <a:pt x="6" y="17"/>
                </a:lnTo>
                <a:lnTo>
                  <a:pt x="7" y="16"/>
                </a:lnTo>
                <a:lnTo>
                  <a:pt x="7" y="19"/>
                </a:lnTo>
                <a:lnTo>
                  <a:pt x="7" y="9"/>
                </a:lnTo>
                <a:lnTo>
                  <a:pt x="7" y="11"/>
                </a:lnTo>
                <a:lnTo>
                  <a:pt x="9" y="14"/>
                </a:lnTo>
                <a:lnTo>
                  <a:pt x="9" y="20"/>
                </a:lnTo>
                <a:lnTo>
                  <a:pt x="9" y="7"/>
                </a:lnTo>
                <a:lnTo>
                  <a:pt x="9" y="19"/>
                </a:lnTo>
                <a:lnTo>
                  <a:pt x="10" y="17"/>
                </a:lnTo>
                <a:lnTo>
                  <a:pt x="10" y="20"/>
                </a:lnTo>
                <a:lnTo>
                  <a:pt x="10" y="1"/>
                </a:lnTo>
                <a:lnTo>
                  <a:pt x="10" y="14"/>
                </a:lnTo>
                <a:lnTo>
                  <a:pt x="11" y="15"/>
                </a:lnTo>
                <a:lnTo>
                  <a:pt x="11" y="17"/>
                </a:lnTo>
                <a:lnTo>
                  <a:pt x="11" y="10"/>
                </a:lnTo>
                <a:lnTo>
                  <a:pt x="11" y="11"/>
                </a:lnTo>
                <a:lnTo>
                  <a:pt x="12" y="10"/>
                </a:lnTo>
                <a:lnTo>
                  <a:pt x="12" y="17"/>
                </a:lnTo>
                <a:lnTo>
                  <a:pt x="12" y="9"/>
                </a:lnTo>
                <a:lnTo>
                  <a:pt x="12" y="12"/>
                </a:lnTo>
                <a:lnTo>
                  <a:pt x="14" y="14"/>
                </a:lnTo>
                <a:lnTo>
                  <a:pt x="14" y="19"/>
                </a:lnTo>
                <a:lnTo>
                  <a:pt x="14" y="9"/>
                </a:lnTo>
                <a:lnTo>
                  <a:pt x="14" y="12"/>
                </a:lnTo>
                <a:lnTo>
                  <a:pt x="15" y="14"/>
                </a:lnTo>
                <a:lnTo>
                  <a:pt x="15" y="16"/>
                </a:lnTo>
                <a:lnTo>
                  <a:pt x="15" y="10"/>
                </a:lnTo>
                <a:lnTo>
                  <a:pt x="15" y="12"/>
                </a:lnTo>
                <a:lnTo>
                  <a:pt x="16" y="14"/>
                </a:lnTo>
                <a:lnTo>
                  <a:pt x="16" y="7"/>
                </a:lnTo>
                <a:lnTo>
                  <a:pt x="16" y="17"/>
                </a:lnTo>
                <a:lnTo>
                  <a:pt x="17" y="15"/>
                </a:lnTo>
                <a:lnTo>
                  <a:pt x="17" y="7"/>
                </a:lnTo>
                <a:lnTo>
                  <a:pt x="17" y="16"/>
                </a:lnTo>
                <a:lnTo>
                  <a:pt x="19" y="15"/>
                </a:lnTo>
                <a:lnTo>
                  <a:pt x="19" y="16"/>
                </a:lnTo>
                <a:lnTo>
                  <a:pt x="19" y="9"/>
                </a:lnTo>
                <a:lnTo>
                  <a:pt x="19" y="14"/>
                </a:lnTo>
                <a:lnTo>
                  <a:pt x="20" y="12"/>
                </a:lnTo>
                <a:lnTo>
                  <a:pt x="20" y="25"/>
                </a:lnTo>
                <a:lnTo>
                  <a:pt x="20" y="10"/>
                </a:lnTo>
                <a:lnTo>
                  <a:pt x="21" y="9"/>
                </a:lnTo>
                <a:lnTo>
                  <a:pt x="21" y="15"/>
                </a:lnTo>
                <a:lnTo>
                  <a:pt x="21" y="7"/>
                </a:lnTo>
                <a:lnTo>
                  <a:pt x="21" y="10"/>
                </a:lnTo>
                <a:lnTo>
                  <a:pt x="22" y="9"/>
                </a:lnTo>
                <a:lnTo>
                  <a:pt x="22" y="15"/>
                </a:lnTo>
                <a:lnTo>
                  <a:pt x="24" y="15"/>
                </a:lnTo>
                <a:lnTo>
                  <a:pt x="24" y="16"/>
                </a:lnTo>
                <a:lnTo>
                  <a:pt x="24" y="7"/>
                </a:lnTo>
                <a:lnTo>
                  <a:pt x="24" y="15"/>
                </a:lnTo>
                <a:lnTo>
                  <a:pt x="25" y="14"/>
                </a:lnTo>
                <a:lnTo>
                  <a:pt x="25" y="26"/>
                </a:lnTo>
                <a:lnTo>
                  <a:pt x="25" y="4"/>
                </a:lnTo>
                <a:lnTo>
                  <a:pt x="25" y="10"/>
                </a:lnTo>
                <a:lnTo>
                  <a:pt x="26" y="11"/>
                </a:lnTo>
                <a:lnTo>
                  <a:pt x="26" y="16"/>
                </a:lnTo>
                <a:lnTo>
                  <a:pt x="26" y="6"/>
                </a:lnTo>
                <a:lnTo>
                  <a:pt x="26" y="11"/>
                </a:lnTo>
                <a:lnTo>
                  <a:pt x="27" y="9"/>
                </a:lnTo>
                <a:lnTo>
                  <a:pt x="27" y="19"/>
                </a:lnTo>
                <a:lnTo>
                  <a:pt x="27" y="6"/>
                </a:lnTo>
                <a:lnTo>
                  <a:pt x="27" y="11"/>
                </a:lnTo>
                <a:lnTo>
                  <a:pt x="29" y="15"/>
                </a:lnTo>
                <a:lnTo>
                  <a:pt x="29" y="15"/>
                </a:lnTo>
                <a:lnTo>
                  <a:pt x="29" y="6"/>
                </a:lnTo>
                <a:lnTo>
                  <a:pt x="29" y="7"/>
                </a:lnTo>
                <a:lnTo>
                  <a:pt x="30" y="5"/>
                </a:lnTo>
                <a:lnTo>
                  <a:pt x="30" y="16"/>
                </a:lnTo>
                <a:lnTo>
                  <a:pt x="30" y="2"/>
                </a:lnTo>
                <a:lnTo>
                  <a:pt x="30" y="11"/>
                </a:lnTo>
                <a:lnTo>
                  <a:pt x="31" y="12"/>
                </a:lnTo>
                <a:lnTo>
                  <a:pt x="31" y="17"/>
                </a:lnTo>
                <a:lnTo>
                  <a:pt x="31" y="5"/>
                </a:lnTo>
                <a:lnTo>
                  <a:pt x="31" y="14"/>
                </a:lnTo>
                <a:lnTo>
                  <a:pt x="32" y="12"/>
                </a:lnTo>
                <a:lnTo>
                  <a:pt x="32" y="16"/>
                </a:lnTo>
                <a:lnTo>
                  <a:pt x="32" y="9"/>
                </a:lnTo>
                <a:lnTo>
                  <a:pt x="32" y="14"/>
                </a:lnTo>
                <a:lnTo>
                  <a:pt x="34" y="12"/>
                </a:lnTo>
                <a:lnTo>
                  <a:pt x="34" y="16"/>
                </a:lnTo>
                <a:lnTo>
                  <a:pt x="34" y="6"/>
                </a:lnTo>
                <a:lnTo>
                  <a:pt x="34" y="10"/>
                </a:lnTo>
                <a:lnTo>
                  <a:pt x="35" y="7"/>
                </a:lnTo>
                <a:lnTo>
                  <a:pt x="35" y="16"/>
                </a:lnTo>
                <a:lnTo>
                  <a:pt x="35" y="0"/>
                </a:lnTo>
                <a:lnTo>
                  <a:pt x="35" y="15"/>
                </a:lnTo>
                <a:lnTo>
                  <a:pt x="36" y="16"/>
                </a:lnTo>
                <a:lnTo>
                  <a:pt x="36" y="17"/>
                </a:lnTo>
                <a:lnTo>
                  <a:pt x="36" y="9"/>
                </a:lnTo>
                <a:lnTo>
                  <a:pt x="36" y="15"/>
                </a:lnTo>
                <a:lnTo>
                  <a:pt x="37" y="14"/>
                </a:lnTo>
                <a:lnTo>
                  <a:pt x="37" y="21"/>
                </a:lnTo>
                <a:lnTo>
                  <a:pt x="37" y="9"/>
                </a:lnTo>
                <a:lnTo>
                  <a:pt x="37" y="11"/>
                </a:lnTo>
                <a:lnTo>
                  <a:pt x="39" y="12"/>
                </a:lnTo>
                <a:lnTo>
                  <a:pt x="39" y="9"/>
                </a:lnTo>
                <a:lnTo>
                  <a:pt x="39" y="14"/>
                </a:lnTo>
                <a:lnTo>
                  <a:pt x="40" y="15"/>
                </a:lnTo>
                <a:lnTo>
                  <a:pt x="40" y="21"/>
                </a:lnTo>
                <a:lnTo>
                  <a:pt x="40" y="0"/>
                </a:lnTo>
                <a:lnTo>
                  <a:pt x="40" y="12"/>
                </a:lnTo>
                <a:lnTo>
                  <a:pt x="41" y="14"/>
                </a:lnTo>
                <a:lnTo>
                  <a:pt x="41" y="17"/>
                </a:lnTo>
                <a:lnTo>
                  <a:pt x="41" y="9"/>
                </a:lnTo>
                <a:lnTo>
                  <a:pt x="41" y="1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4" name="Freeform 94"/>
          <p:cNvSpPr>
            <a:spLocks/>
          </p:cNvSpPr>
          <p:nvPr/>
        </p:nvSpPr>
        <p:spPr bwMode="auto">
          <a:xfrm>
            <a:off x="2361441" y="5866679"/>
            <a:ext cx="177524" cy="65344"/>
          </a:xfrm>
          <a:custGeom>
            <a:avLst/>
            <a:gdLst/>
            <a:ahLst/>
            <a:cxnLst>
              <a:cxn ang="0">
                <a:pos x="1" y="20"/>
              </a:cxn>
              <a:cxn ang="0">
                <a:pos x="3" y="15"/>
              </a:cxn>
              <a:cxn ang="0">
                <a:pos x="3" y="12"/>
              </a:cxn>
              <a:cxn ang="0">
                <a:pos x="4" y="10"/>
              </a:cxn>
              <a:cxn ang="0">
                <a:pos x="5" y="10"/>
              </a:cxn>
              <a:cxn ang="0">
                <a:pos x="6" y="20"/>
              </a:cxn>
              <a:cxn ang="0">
                <a:pos x="8" y="12"/>
              </a:cxn>
              <a:cxn ang="0">
                <a:pos x="8" y="13"/>
              </a:cxn>
              <a:cxn ang="0">
                <a:pos x="9" y="7"/>
              </a:cxn>
              <a:cxn ang="0">
                <a:pos x="10" y="18"/>
              </a:cxn>
              <a:cxn ang="0">
                <a:pos x="11" y="15"/>
              </a:cxn>
              <a:cxn ang="0">
                <a:pos x="11" y="11"/>
              </a:cxn>
              <a:cxn ang="0">
                <a:pos x="13" y="13"/>
              </a:cxn>
              <a:cxn ang="0">
                <a:pos x="14" y="5"/>
              </a:cxn>
              <a:cxn ang="0">
                <a:pos x="15" y="18"/>
              </a:cxn>
              <a:cxn ang="0">
                <a:pos x="16" y="18"/>
              </a:cxn>
              <a:cxn ang="0">
                <a:pos x="18" y="15"/>
              </a:cxn>
              <a:cxn ang="0">
                <a:pos x="18" y="15"/>
              </a:cxn>
              <a:cxn ang="0">
                <a:pos x="19" y="6"/>
              </a:cxn>
              <a:cxn ang="0">
                <a:pos x="20" y="17"/>
              </a:cxn>
              <a:cxn ang="0">
                <a:pos x="21" y="13"/>
              </a:cxn>
              <a:cxn ang="0">
                <a:pos x="21" y="12"/>
              </a:cxn>
              <a:cxn ang="0">
                <a:pos x="23" y="8"/>
              </a:cxn>
              <a:cxn ang="0">
                <a:pos x="24" y="20"/>
              </a:cxn>
              <a:cxn ang="0">
                <a:pos x="25" y="8"/>
              </a:cxn>
              <a:cxn ang="0">
                <a:pos x="26" y="12"/>
              </a:cxn>
              <a:cxn ang="0">
                <a:pos x="28" y="11"/>
              </a:cxn>
              <a:cxn ang="0">
                <a:pos x="28" y="15"/>
              </a:cxn>
              <a:cxn ang="0">
                <a:pos x="29" y="0"/>
              </a:cxn>
              <a:cxn ang="0">
                <a:pos x="30" y="20"/>
              </a:cxn>
              <a:cxn ang="0">
                <a:pos x="31" y="16"/>
              </a:cxn>
              <a:cxn ang="0">
                <a:pos x="31" y="13"/>
              </a:cxn>
              <a:cxn ang="0">
                <a:pos x="33" y="10"/>
              </a:cxn>
              <a:cxn ang="0">
                <a:pos x="34" y="20"/>
              </a:cxn>
              <a:cxn ang="0">
                <a:pos x="35" y="21"/>
              </a:cxn>
              <a:cxn ang="0">
                <a:pos x="36" y="12"/>
              </a:cxn>
              <a:cxn ang="0">
                <a:pos x="38" y="17"/>
              </a:cxn>
              <a:cxn ang="0">
                <a:pos x="39" y="13"/>
              </a:cxn>
              <a:cxn ang="0">
                <a:pos x="40" y="21"/>
              </a:cxn>
              <a:cxn ang="0">
                <a:pos x="40" y="12"/>
              </a:cxn>
              <a:cxn ang="0">
                <a:pos x="41" y="8"/>
              </a:cxn>
              <a:cxn ang="0">
                <a:pos x="43" y="20"/>
              </a:cxn>
            </a:cxnLst>
            <a:rect l="0" t="0" r="r" b="b"/>
            <a:pathLst>
              <a:path w="43" h="27">
                <a:moveTo>
                  <a:pt x="0" y="17"/>
                </a:moveTo>
                <a:lnTo>
                  <a:pt x="1" y="15"/>
                </a:lnTo>
                <a:lnTo>
                  <a:pt x="1" y="20"/>
                </a:lnTo>
                <a:lnTo>
                  <a:pt x="1" y="8"/>
                </a:lnTo>
                <a:lnTo>
                  <a:pt x="1" y="16"/>
                </a:lnTo>
                <a:lnTo>
                  <a:pt x="3" y="15"/>
                </a:lnTo>
                <a:lnTo>
                  <a:pt x="3" y="17"/>
                </a:lnTo>
                <a:lnTo>
                  <a:pt x="3" y="11"/>
                </a:lnTo>
                <a:lnTo>
                  <a:pt x="3" y="12"/>
                </a:lnTo>
                <a:lnTo>
                  <a:pt x="4" y="15"/>
                </a:lnTo>
                <a:lnTo>
                  <a:pt x="4" y="22"/>
                </a:lnTo>
                <a:lnTo>
                  <a:pt x="4" y="10"/>
                </a:lnTo>
                <a:lnTo>
                  <a:pt x="5" y="11"/>
                </a:lnTo>
                <a:lnTo>
                  <a:pt x="5" y="18"/>
                </a:lnTo>
                <a:lnTo>
                  <a:pt x="5" y="10"/>
                </a:lnTo>
                <a:lnTo>
                  <a:pt x="5" y="11"/>
                </a:lnTo>
                <a:lnTo>
                  <a:pt x="6" y="13"/>
                </a:lnTo>
                <a:lnTo>
                  <a:pt x="6" y="20"/>
                </a:lnTo>
                <a:lnTo>
                  <a:pt x="6" y="10"/>
                </a:lnTo>
                <a:lnTo>
                  <a:pt x="6" y="13"/>
                </a:lnTo>
                <a:lnTo>
                  <a:pt x="8" y="12"/>
                </a:lnTo>
                <a:lnTo>
                  <a:pt x="8" y="16"/>
                </a:lnTo>
                <a:lnTo>
                  <a:pt x="8" y="8"/>
                </a:lnTo>
                <a:lnTo>
                  <a:pt x="8" y="13"/>
                </a:lnTo>
                <a:lnTo>
                  <a:pt x="9" y="15"/>
                </a:lnTo>
                <a:lnTo>
                  <a:pt x="9" y="23"/>
                </a:lnTo>
                <a:lnTo>
                  <a:pt x="9" y="7"/>
                </a:lnTo>
                <a:lnTo>
                  <a:pt x="9" y="13"/>
                </a:lnTo>
                <a:lnTo>
                  <a:pt x="10" y="12"/>
                </a:lnTo>
                <a:lnTo>
                  <a:pt x="10" y="18"/>
                </a:lnTo>
                <a:lnTo>
                  <a:pt x="10" y="11"/>
                </a:lnTo>
                <a:lnTo>
                  <a:pt x="10" y="13"/>
                </a:lnTo>
                <a:lnTo>
                  <a:pt x="11" y="15"/>
                </a:lnTo>
                <a:lnTo>
                  <a:pt x="11" y="16"/>
                </a:lnTo>
                <a:lnTo>
                  <a:pt x="11" y="10"/>
                </a:lnTo>
                <a:lnTo>
                  <a:pt x="11" y="11"/>
                </a:lnTo>
                <a:lnTo>
                  <a:pt x="13" y="10"/>
                </a:lnTo>
                <a:lnTo>
                  <a:pt x="13" y="18"/>
                </a:lnTo>
                <a:lnTo>
                  <a:pt x="13" y="13"/>
                </a:lnTo>
                <a:lnTo>
                  <a:pt x="14" y="15"/>
                </a:lnTo>
                <a:lnTo>
                  <a:pt x="14" y="27"/>
                </a:lnTo>
                <a:lnTo>
                  <a:pt x="14" y="5"/>
                </a:lnTo>
                <a:lnTo>
                  <a:pt x="14" y="13"/>
                </a:lnTo>
                <a:lnTo>
                  <a:pt x="15" y="17"/>
                </a:lnTo>
                <a:lnTo>
                  <a:pt x="15" y="18"/>
                </a:lnTo>
                <a:lnTo>
                  <a:pt x="15" y="8"/>
                </a:lnTo>
                <a:lnTo>
                  <a:pt x="15" y="17"/>
                </a:lnTo>
                <a:lnTo>
                  <a:pt x="16" y="18"/>
                </a:lnTo>
                <a:lnTo>
                  <a:pt x="16" y="7"/>
                </a:lnTo>
                <a:lnTo>
                  <a:pt x="16" y="16"/>
                </a:lnTo>
                <a:lnTo>
                  <a:pt x="18" y="15"/>
                </a:lnTo>
                <a:lnTo>
                  <a:pt x="18" y="17"/>
                </a:lnTo>
                <a:lnTo>
                  <a:pt x="18" y="10"/>
                </a:lnTo>
                <a:lnTo>
                  <a:pt x="18" y="15"/>
                </a:lnTo>
                <a:lnTo>
                  <a:pt x="19" y="13"/>
                </a:lnTo>
                <a:lnTo>
                  <a:pt x="19" y="16"/>
                </a:lnTo>
                <a:lnTo>
                  <a:pt x="19" y="6"/>
                </a:lnTo>
                <a:lnTo>
                  <a:pt x="19" y="12"/>
                </a:lnTo>
                <a:lnTo>
                  <a:pt x="20" y="15"/>
                </a:lnTo>
                <a:lnTo>
                  <a:pt x="20" y="17"/>
                </a:lnTo>
                <a:lnTo>
                  <a:pt x="20" y="10"/>
                </a:lnTo>
                <a:lnTo>
                  <a:pt x="20" y="15"/>
                </a:lnTo>
                <a:lnTo>
                  <a:pt x="21" y="13"/>
                </a:lnTo>
                <a:lnTo>
                  <a:pt x="21" y="16"/>
                </a:lnTo>
                <a:lnTo>
                  <a:pt x="21" y="8"/>
                </a:lnTo>
                <a:lnTo>
                  <a:pt x="21" y="12"/>
                </a:lnTo>
                <a:lnTo>
                  <a:pt x="23" y="13"/>
                </a:lnTo>
                <a:lnTo>
                  <a:pt x="23" y="16"/>
                </a:lnTo>
                <a:lnTo>
                  <a:pt x="23" y="8"/>
                </a:lnTo>
                <a:lnTo>
                  <a:pt x="23" y="13"/>
                </a:lnTo>
                <a:lnTo>
                  <a:pt x="24" y="15"/>
                </a:lnTo>
                <a:lnTo>
                  <a:pt x="24" y="20"/>
                </a:lnTo>
                <a:lnTo>
                  <a:pt x="24" y="3"/>
                </a:lnTo>
                <a:lnTo>
                  <a:pt x="24" y="6"/>
                </a:lnTo>
                <a:lnTo>
                  <a:pt x="25" y="8"/>
                </a:lnTo>
                <a:lnTo>
                  <a:pt x="25" y="16"/>
                </a:lnTo>
                <a:lnTo>
                  <a:pt x="25" y="11"/>
                </a:lnTo>
                <a:lnTo>
                  <a:pt x="26" y="12"/>
                </a:lnTo>
                <a:lnTo>
                  <a:pt x="26" y="17"/>
                </a:lnTo>
                <a:lnTo>
                  <a:pt x="26" y="13"/>
                </a:lnTo>
                <a:lnTo>
                  <a:pt x="28" y="11"/>
                </a:lnTo>
                <a:lnTo>
                  <a:pt x="28" y="16"/>
                </a:lnTo>
                <a:lnTo>
                  <a:pt x="28" y="10"/>
                </a:lnTo>
                <a:lnTo>
                  <a:pt x="28" y="15"/>
                </a:lnTo>
                <a:lnTo>
                  <a:pt x="29" y="13"/>
                </a:lnTo>
                <a:lnTo>
                  <a:pt x="29" y="21"/>
                </a:lnTo>
                <a:lnTo>
                  <a:pt x="29" y="0"/>
                </a:lnTo>
                <a:lnTo>
                  <a:pt x="29" y="7"/>
                </a:lnTo>
                <a:lnTo>
                  <a:pt x="30" y="13"/>
                </a:lnTo>
                <a:lnTo>
                  <a:pt x="30" y="20"/>
                </a:lnTo>
                <a:lnTo>
                  <a:pt x="30" y="8"/>
                </a:lnTo>
                <a:lnTo>
                  <a:pt x="30" y="15"/>
                </a:lnTo>
                <a:lnTo>
                  <a:pt x="31" y="16"/>
                </a:lnTo>
                <a:lnTo>
                  <a:pt x="31" y="18"/>
                </a:lnTo>
                <a:lnTo>
                  <a:pt x="31" y="11"/>
                </a:lnTo>
                <a:lnTo>
                  <a:pt x="31" y="13"/>
                </a:lnTo>
                <a:lnTo>
                  <a:pt x="33" y="12"/>
                </a:lnTo>
                <a:lnTo>
                  <a:pt x="33" y="17"/>
                </a:lnTo>
                <a:lnTo>
                  <a:pt x="33" y="10"/>
                </a:lnTo>
                <a:lnTo>
                  <a:pt x="33" y="11"/>
                </a:lnTo>
                <a:lnTo>
                  <a:pt x="34" y="12"/>
                </a:lnTo>
                <a:lnTo>
                  <a:pt x="34" y="20"/>
                </a:lnTo>
                <a:lnTo>
                  <a:pt x="34" y="8"/>
                </a:lnTo>
                <a:lnTo>
                  <a:pt x="35" y="7"/>
                </a:lnTo>
                <a:lnTo>
                  <a:pt x="35" y="21"/>
                </a:lnTo>
                <a:lnTo>
                  <a:pt x="35" y="17"/>
                </a:lnTo>
                <a:lnTo>
                  <a:pt x="36" y="16"/>
                </a:lnTo>
                <a:lnTo>
                  <a:pt x="36" y="12"/>
                </a:lnTo>
                <a:lnTo>
                  <a:pt x="36" y="15"/>
                </a:lnTo>
                <a:lnTo>
                  <a:pt x="38" y="13"/>
                </a:lnTo>
                <a:lnTo>
                  <a:pt x="38" y="17"/>
                </a:lnTo>
                <a:lnTo>
                  <a:pt x="38" y="8"/>
                </a:lnTo>
                <a:lnTo>
                  <a:pt x="38" y="15"/>
                </a:lnTo>
                <a:lnTo>
                  <a:pt x="39" y="13"/>
                </a:lnTo>
                <a:lnTo>
                  <a:pt x="39" y="8"/>
                </a:lnTo>
                <a:lnTo>
                  <a:pt x="39" y="20"/>
                </a:lnTo>
                <a:lnTo>
                  <a:pt x="40" y="21"/>
                </a:lnTo>
                <a:lnTo>
                  <a:pt x="40" y="22"/>
                </a:lnTo>
                <a:lnTo>
                  <a:pt x="40" y="10"/>
                </a:lnTo>
                <a:lnTo>
                  <a:pt x="40" y="12"/>
                </a:lnTo>
                <a:lnTo>
                  <a:pt x="41" y="13"/>
                </a:lnTo>
                <a:lnTo>
                  <a:pt x="41" y="16"/>
                </a:lnTo>
                <a:lnTo>
                  <a:pt x="41" y="8"/>
                </a:lnTo>
                <a:lnTo>
                  <a:pt x="41" y="11"/>
                </a:lnTo>
                <a:lnTo>
                  <a:pt x="43" y="15"/>
                </a:lnTo>
                <a:lnTo>
                  <a:pt x="43" y="20"/>
                </a:lnTo>
                <a:lnTo>
                  <a:pt x="43" y="10"/>
                </a:lnTo>
                <a:lnTo>
                  <a:pt x="43" y="1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5" name="Freeform 95"/>
          <p:cNvSpPr>
            <a:spLocks/>
          </p:cNvSpPr>
          <p:nvPr/>
        </p:nvSpPr>
        <p:spPr bwMode="auto">
          <a:xfrm>
            <a:off x="2538961" y="5861839"/>
            <a:ext cx="177524" cy="67762"/>
          </a:xfrm>
          <a:custGeom>
            <a:avLst/>
            <a:gdLst/>
            <a:ahLst/>
            <a:cxnLst>
              <a:cxn ang="0">
                <a:pos x="1" y="20"/>
              </a:cxn>
              <a:cxn ang="0">
                <a:pos x="2" y="19"/>
              </a:cxn>
              <a:cxn ang="0">
                <a:pos x="2" y="15"/>
              </a:cxn>
              <a:cxn ang="0">
                <a:pos x="3" y="10"/>
              </a:cxn>
              <a:cxn ang="0">
                <a:pos x="5" y="12"/>
              </a:cxn>
              <a:cxn ang="0">
                <a:pos x="6" y="8"/>
              </a:cxn>
              <a:cxn ang="0">
                <a:pos x="7" y="17"/>
              </a:cxn>
              <a:cxn ang="0">
                <a:pos x="8" y="19"/>
              </a:cxn>
              <a:cxn ang="0">
                <a:pos x="10" y="17"/>
              </a:cxn>
              <a:cxn ang="0">
                <a:pos x="11" y="14"/>
              </a:cxn>
              <a:cxn ang="0">
                <a:pos x="11" y="15"/>
              </a:cxn>
              <a:cxn ang="0">
                <a:pos x="12" y="0"/>
              </a:cxn>
              <a:cxn ang="0">
                <a:pos x="13" y="22"/>
              </a:cxn>
              <a:cxn ang="0">
                <a:pos x="15" y="19"/>
              </a:cxn>
              <a:cxn ang="0">
                <a:pos x="15" y="18"/>
              </a:cxn>
              <a:cxn ang="0">
                <a:pos x="16" y="20"/>
              </a:cxn>
              <a:cxn ang="0">
                <a:pos x="17" y="20"/>
              </a:cxn>
              <a:cxn ang="0">
                <a:pos x="18" y="13"/>
              </a:cxn>
              <a:cxn ang="0">
                <a:pos x="20" y="22"/>
              </a:cxn>
              <a:cxn ang="0">
                <a:pos x="21" y="20"/>
              </a:cxn>
              <a:cxn ang="0">
                <a:pos x="21" y="23"/>
              </a:cxn>
              <a:cxn ang="0">
                <a:pos x="22" y="15"/>
              </a:cxn>
              <a:cxn ang="0">
                <a:pos x="23" y="12"/>
              </a:cxn>
              <a:cxn ang="0">
                <a:pos x="25" y="19"/>
              </a:cxn>
              <a:cxn ang="0">
                <a:pos x="26" y="13"/>
              </a:cxn>
              <a:cxn ang="0">
                <a:pos x="26" y="17"/>
              </a:cxn>
              <a:cxn ang="0">
                <a:pos x="27" y="10"/>
              </a:cxn>
              <a:cxn ang="0">
                <a:pos x="28" y="18"/>
              </a:cxn>
              <a:cxn ang="0">
                <a:pos x="30" y="18"/>
              </a:cxn>
              <a:cxn ang="0">
                <a:pos x="31" y="19"/>
              </a:cxn>
              <a:cxn ang="0">
                <a:pos x="32" y="28"/>
              </a:cxn>
              <a:cxn ang="0">
                <a:pos x="33" y="17"/>
              </a:cxn>
              <a:cxn ang="0">
                <a:pos x="33" y="10"/>
              </a:cxn>
              <a:cxn ang="0">
                <a:pos x="35" y="10"/>
              </a:cxn>
              <a:cxn ang="0">
                <a:pos x="36" y="22"/>
              </a:cxn>
              <a:cxn ang="0">
                <a:pos x="37" y="14"/>
              </a:cxn>
              <a:cxn ang="0">
                <a:pos x="37" y="13"/>
              </a:cxn>
              <a:cxn ang="0">
                <a:pos x="38" y="10"/>
              </a:cxn>
              <a:cxn ang="0">
                <a:pos x="40" y="20"/>
              </a:cxn>
              <a:cxn ang="0">
                <a:pos x="41" y="12"/>
              </a:cxn>
              <a:cxn ang="0">
                <a:pos x="41" y="13"/>
              </a:cxn>
              <a:cxn ang="0">
                <a:pos x="42" y="4"/>
              </a:cxn>
            </a:cxnLst>
            <a:rect l="0" t="0" r="r" b="b"/>
            <a:pathLst>
              <a:path w="43" h="28">
                <a:moveTo>
                  <a:pt x="0" y="19"/>
                </a:moveTo>
                <a:lnTo>
                  <a:pt x="1" y="17"/>
                </a:lnTo>
                <a:lnTo>
                  <a:pt x="1" y="20"/>
                </a:lnTo>
                <a:lnTo>
                  <a:pt x="1" y="8"/>
                </a:lnTo>
                <a:lnTo>
                  <a:pt x="1" y="14"/>
                </a:lnTo>
                <a:lnTo>
                  <a:pt x="2" y="19"/>
                </a:lnTo>
                <a:lnTo>
                  <a:pt x="2" y="28"/>
                </a:lnTo>
                <a:lnTo>
                  <a:pt x="2" y="12"/>
                </a:lnTo>
                <a:lnTo>
                  <a:pt x="2" y="15"/>
                </a:lnTo>
                <a:lnTo>
                  <a:pt x="3" y="17"/>
                </a:lnTo>
                <a:lnTo>
                  <a:pt x="3" y="7"/>
                </a:lnTo>
                <a:lnTo>
                  <a:pt x="3" y="10"/>
                </a:lnTo>
                <a:lnTo>
                  <a:pt x="5" y="14"/>
                </a:lnTo>
                <a:lnTo>
                  <a:pt x="5" y="19"/>
                </a:lnTo>
                <a:lnTo>
                  <a:pt x="5" y="12"/>
                </a:lnTo>
                <a:lnTo>
                  <a:pt x="5" y="17"/>
                </a:lnTo>
                <a:lnTo>
                  <a:pt x="6" y="18"/>
                </a:lnTo>
                <a:lnTo>
                  <a:pt x="6" y="8"/>
                </a:lnTo>
                <a:lnTo>
                  <a:pt x="6" y="13"/>
                </a:lnTo>
                <a:lnTo>
                  <a:pt x="7" y="14"/>
                </a:lnTo>
                <a:lnTo>
                  <a:pt x="7" y="17"/>
                </a:lnTo>
                <a:lnTo>
                  <a:pt x="7" y="9"/>
                </a:lnTo>
                <a:lnTo>
                  <a:pt x="8" y="12"/>
                </a:lnTo>
                <a:lnTo>
                  <a:pt x="8" y="19"/>
                </a:lnTo>
                <a:lnTo>
                  <a:pt x="8" y="17"/>
                </a:lnTo>
                <a:lnTo>
                  <a:pt x="10" y="14"/>
                </a:lnTo>
                <a:lnTo>
                  <a:pt x="10" y="17"/>
                </a:lnTo>
                <a:lnTo>
                  <a:pt x="10" y="10"/>
                </a:lnTo>
                <a:lnTo>
                  <a:pt x="10" y="13"/>
                </a:lnTo>
                <a:lnTo>
                  <a:pt x="11" y="14"/>
                </a:lnTo>
                <a:lnTo>
                  <a:pt x="11" y="17"/>
                </a:lnTo>
                <a:lnTo>
                  <a:pt x="11" y="12"/>
                </a:lnTo>
                <a:lnTo>
                  <a:pt x="11" y="15"/>
                </a:lnTo>
                <a:lnTo>
                  <a:pt x="12" y="17"/>
                </a:lnTo>
                <a:lnTo>
                  <a:pt x="12" y="20"/>
                </a:lnTo>
                <a:lnTo>
                  <a:pt x="12" y="0"/>
                </a:lnTo>
                <a:lnTo>
                  <a:pt x="12" y="17"/>
                </a:lnTo>
                <a:lnTo>
                  <a:pt x="13" y="19"/>
                </a:lnTo>
                <a:lnTo>
                  <a:pt x="13" y="22"/>
                </a:lnTo>
                <a:lnTo>
                  <a:pt x="13" y="7"/>
                </a:lnTo>
                <a:lnTo>
                  <a:pt x="13" y="18"/>
                </a:lnTo>
                <a:lnTo>
                  <a:pt x="15" y="19"/>
                </a:lnTo>
                <a:lnTo>
                  <a:pt x="15" y="19"/>
                </a:lnTo>
                <a:lnTo>
                  <a:pt x="15" y="10"/>
                </a:lnTo>
                <a:lnTo>
                  <a:pt x="15" y="18"/>
                </a:lnTo>
                <a:lnTo>
                  <a:pt x="16" y="15"/>
                </a:lnTo>
                <a:lnTo>
                  <a:pt x="16" y="13"/>
                </a:lnTo>
                <a:lnTo>
                  <a:pt x="16" y="20"/>
                </a:lnTo>
                <a:lnTo>
                  <a:pt x="17" y="22"/>
                </a:lnTo>
                <a:lnTo>
                  <a:pt x="17" y="8"/>
                </a:lnTo>
                <a:lnTo>
                  <a:pt x="17" y="20"/>
                </a:lnTo>
                <a:lnTo>
                  <a:pt x="18" y="19"/>
                </a:lnTo>
                <a:lnTo>
                  <a:pt x="18" y="19"/>
                </a:lnTo>
                <a:lnTo>
                  <a:pt x="18" y="13"/>
                </a:lnTo>
                <a:lnTo>
                  <a:pt x="18" y="18"/>
                </a:lnTo>
                <a:lnTo>
                  <a:pt x="20" y="19"/>
                </a:lnTo>
                <a:lnTo>
                  <a:pt x="20" y="22"/>
                </a:lnTo>
                <a:lnTo>
                  <a:pt x="20" y="10"/>
                </a:lnTo>
                <a:lnTo>
                  <a:pt x="20" y="18"/>
                </a:lnTo>
                <a:lnTo>
                  <a:pt x="21" y="20"/>
                </a:lnTo>
                <a:lnTo>
                  <a:pt x="21" y="24"/>
                </a:lnTo>
                <a:lnTo>
                  <a:pt x="21" y="12"/>
                </a:lnTo>
                <a:lnTo>
                  <a:pt x="21" y="23"/>
                </a:lnTo>
                <a:lnTo>
                  <a:pt x="22" y="20"/>
                </a:lnTo>
                <a:lnTo>
                  <a:pt x="22" y="12"/>
                </a:lnTo>
                <a:lnTo>
                  <a:pt x="22" y="15"/>
                </a:lnTo>
                <a:lnTo>
                  <a:pt x="23" y="17"/>
                </a:lnTo>
                <a:lnTo>
                  <a:pt x="23" y="18"/>
                </a:lnTo>
                <a:lnTo>
                  <a:pt x="23" y="12"/>
                </a:lnTo>
                <a:lnTo>
                  <a:pt x="23" y="18"/>
                </a:lnTo>
                <a:lnTo>
                  <a:pt x="25" y="14"/>
                </a:lnTo>
                <a:lnTo>
                  <a:pt x="25" y="19"/>
                </a:lnTo>
                <a:lnTo>
                  <a:pt x="25" y="12"/>
                </a:lnTo>
                <a:lnTo>
                  <a:pt x="25" y="14"/>
                </a:lnTo>
                <a:lnTo>
                  <a:pt x="26" y="13"/>
                </a:lnTo>
                <a:lnTo>
                  <a:pt x="26" y="18"/>
                </a:lnTo>
                <a:lnTo>
                  <a:pt x="26" y="12"/>
                </a:lnTo>
                <a:lnTo>
                  <a:pt x="26" y="17"/>
                </a:lnTo>
                <a:lnTo>
                  <a:pt x="27" y="15"/>
                </a:lnTo>
                <a:lnTo>
                  <a:pt x="27" y="25"/>
                </a:lnTo>
                <a:lnTo>
                  <a:pt x="27" y="10"/>
                </a:lnTo>
                <a:lnTo>
                  <a:pt x="27" y="13"/>
                </a:lnTo>
                <a:lnTo>
                  <a:pt x="28" y="14"/>
                </a:lnTo>
                <a:lnTo>
                  <a:pt x="28" y="18"/>
                </a:lnTo>
                <a:lnTo>
                  <a:pt x="28" y="9"/>
                </a:lnTo>
                <a:lnTo>
                  <a:pt x="30" y="10"/>
                </a:lnTo>
                <a:lnTo>
                  <a:pt x="30" y="18"/>
                </a:lnTo>
                <a:lnTo>
                  <a:pt x="30" y="17"/>
                </a:lnTo>
                <a:lnTo>
                  <a:pt x="31" y="15"/>
                </a:lnTo>
                <a:lnTo>
                  <a:pt x="31" y="19"/>
                </a:lnTo>
                <a:lnTo>
                  <a:pt x="31" y="13"/>
                </a:lnTo>
                <a:lnTo>
                  <a:pt x="32" y="13"/>
                </a:lnTo>
                <a:lnTo>
                  <a:pt x="32" y="28"/>
                </a:lnTo>
                <a:lnTo>
                  <a:pt x="32" y="7"/>
                </a:lnTo>
                <a:lnTo>
                  <a:pt x="32" y="18"/>
                </a:lnTo>
                <a:lnTo>
                  <a:pt x="33" y="17"/>
                </a:lnTo>
                <a:lnTo>
                  <a:pt x="33" y="18"/>
                </a:lnTo>
                <a:lnTo>
                  <a:pt x="33" y="10"/>
                </a:lnTo>
                <a:lnTo>
                  <a:pt x="33" y="10"/>
                </a:lnTo>
                <a:lnTo>
                  <a:pt x="35" y="12"/>
                </a:lnTo>
                <a:lnTo>
                  <a:pt x="35" y="20"/>
                </a:lnTo>
                <a:lnTo>
                  <a:pt x="35" y="10"/>
                </a:lnTo>
                <a:lnTo>
                  <a:pt x="35" y="13"/>
                </a:lnTo>
                <a:lnTo>
                  <a:pt x="36" y="17"/>
                </a:lnTo>
                <a:lnTo>
                  <a:pt x="36" y="22"/>
                </a:lnTo>
                <a:lnTo>
                  <a:pt x="36" y="7"/>
                </a:lnTo>
                <a:lnTo>
                  <a:pt x="36" y="13"/>
                </a:lnTo>
                <a:lnTo>
                  <a:pt x="37" y="14"/>
                </a:lnTo>
                <a:lnTo>
                  <a:pt x="37" y="19"/>
                </a:lnTo>
                <a:lnTo>
                  <a:pt x="37" y="10"/>
                </a:lnTo>
                <a:lnTo>
                  <a:pt x="37" y="13"/>
                </a:lnTo>
                <a:lnTo>
                  <a:pt x="38" y="15"/>
                </a:lnTo>
                <a:lnTo>
                  <a:pt x="38" y="19"/>
                </a:lnTo>
                <a:lnTo>
                  <a:pt x="38" y="10"/>
                </a:lnTo>
                <a:lnTo>
                  <a:pt x="38" y="13"/>
                </a:lnTo>
                <a:lnTo>
                  <a:pt x="40" y="14"/>
                </a:lnTo>
                <a:lnTo>
                  <a:pt x="40" y="20"/>
                </a:lnTo>
                <a:lnTo>
                  <a:pt x="40" y="9"/>
                </a:lnTo>
                <a:lnTo>
                  <a:pt x="40" y="14"/>
                </a:lnTo>
                <a:lnTo>
                  <a:pt x="41" y="12"/>
                </a:lnTo>
                <a:lnTo>
                  <a:pt x="41" y="19"/>
                </a:lnTo>
                <a:lnTo>
                  <a:pt x="41" y="9"/>
                </a:lnTo>
                <a:lnTo>
                  <a:pt x="41" y="13"/>
                </a:lnTo>
                <a:lnTo>
                  <a:pt x="42" y="10"/>
                </a:lnTo>
                <a:lnTo>
                  <a:pt x="42" y="17"/>
                </a:lnTo>
                <a:lnTo>
                  <a:pt x="42" y="4"/>
                </a:lnTo>
                <a:lnTo>
                  <a:pt x="42" y="14"/>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6" name="Freeform 96"/>
          <p:cNvSpPr>
            <a:spLocks/>
          </p:cNvSpPr>
          <p:nvPr/>
        </p:nvSpPr>
        <p:spPr bwMode="auto">
          <a:xfrm>
            <a:off x="2716487" y="5861839"/>
            <a:ext cx="173392" cy="67762"/>
          </a:xfrm>
          <a:custGeom>
            <a:avLst/>
            <a:gdLst/>
            <a:ahLst/>
            <a:cxnLst>
              <a:cxn ang="0">
                <a:pos x="0" y="14"/>
              </a:cxn>
              <a:cxn ang="0">
                <a:pos x="2" y="20"/>
              </a:cxn>
              <a:cxn ang="0">
                <a:pos x="3" y="15"/>
              </a:cxn>
              <a:cxn ang="0">
                <a:pos x="3" y="15"/>
              </a:cxn>
              <a:cxn ang="0">
                <a:pos x="4" y="2"/>
              </a:cxn>
              <a:cxn ang="0">
                <a:pos x="5" y="20"/>
              </a:cxn>
              <a:cxn ang="0">
                <a:pos x="7" y="17"/>
              </a:cxn>
              <a:cxn ang="0">
                <a:pos x="7" y="15"/>
              </a:cxn>
              <a:cxn ang="0">
                <a:pos x="8" y="13"/>
              </a:cxn>
              <a:cxn ang="0">
                <a:pos x="9" y="22"/>
              </a:cxn>
              <a:cxn ang="0">
                <a:pos x="10" y="15"/>
              </a:cxn>
              <a:cxn ang="0">
                <a:pos x="10" y="12"/>
              </a:cxn>
              <a:cxn ang="0">
                <a:pos x="12" y="12"/>
              </a:cxn>
              <a:cxn ang="0">
                <a:pos x="13" y="19"/>
              </a:cxn>
              <a:cxn ang="0">
                <a:pos x="14" y="27"/>
              </a:cxn>
              <a:cxn ang="0">
                <a:pos x="15" y="10"/>
              </a:cxn>
              <a:cxn ang="0">
                <a:pos x="17" y="14"/>
              </a:cxn>
              <a:cxn ang="0">
                <a:pos x="17" y="15"/>
              </a:cxn>
              <a:cxn ang="0">
                <a:pos x="18" y="12"/>
              </a:cxn>
              <a:cxn ang="0">
                <a:pos x="19" y="28"/>
              </a:cxn>
              <a:cxn ang="0">
                <a:pos x="20" y="17"/>
              </a:cxn>
              <a:cxn ang="0">
                <a:pos x="20" y="15"/>
              </a:cxn>
              <a:cxn ang="0">
                <a:pos x="22" y="12"/>
              </a:cxn>
              <a:cxn ang="0">
                <a:pos x="23" y="13"/>
              </a:cxn>
              <a:cxn ang="0">
                <a:pos x="24" y="18"/>
              </a:cxn>
              <a:cxn ang="0">
                <a:pos x="25" y="15"/>
              </a:cxn>
              <a:cxn ang="0">
                <a:pos x="25" y="15"/>
              </a:cxn>
              <a:cxn ang="0">
                <a:pos x="27" y="10"/>
              </a:cxn>
              <a:cxn ang="0">
                <a:pos x="28" y="17"/>
              </a:cxn>
              <a:cxn ang="0">
                <a:pos x="29" y="18"/>
              </a:cxn>
              <a:cxn ang="0">
                <a:pos x="29" y="14"/>
              </a:cxn>
              <a:cxn ang="0">
                <a:pos x="30" y="13"/>
              </a:cxn>
              <a:cxn ang="0">
                <a:pos x="32" y="22"/>
              </a:cxn>
              <a:cxn ang="0">
                <a:pos x="33" y="13"/>
              </a:cxn>
              <a:cxn ang="0">
                <a:pos x="34" y="19"/>
              </a:cxn>
              <a:cxn ang="0">
                <a:pos x="34" y="13"/>
              </a:cxn>
              <a:cxn ang="0">
                <a:pos x="35" y="12"/>
              </a:cxn>
              <a:cxn ang="0">
                <a:pos x="37" y="20"/>
              </a:cxn>
              <a:cxn ang="0">
                <a:pos x="38" y="14"/>
              </a:cxn>
              <a:cxn ang="0">
                <a:pos x="39" y="19"/>
              </a:cxn>
              <a:cxn ang="0">
                <a:pos x="39" y="18"/>
              </a:cxn>
              <a:cxn ang="0">
                <a:pos x="40" y="13"/>
              </a:cxn>
            </a:cxnLst>
            <a:rect l="0" t="0" r="r" b="b"/>
            <a:pathLst>
              <a:path w="42" h="28">
                <a:moveTo>
                  <a:pt x="0" y="15"/>
                </a:moveTo>
                <a:lnTo>
                  <a:pt x="0" y="18"/>
                </a:lnTo>
                <a:lnTo>
                  <a:pt x="0" y="14"/>
                </a:lnTo>
                <a:lnTo>
                  <a:pt x="0" y="17"/>
                </a:lnTo>
                <a:lnTo>
                  <a:pt x="2" y="18"/>
                </a:lnTo>
                <a:lnTo>
                  <a:pt x="2" y="20"/>
                </a:lnTo>
                <a:lnTo>
                  <a:pt x="2" y="12"/>
                </a:lnTo>
                <a:lnTo>
                  <a:pt x="2" y="12"/>
                </a:lnTo>
                <a:lnTo>
                  <a:pt x="3" y="15"/>
                </a:lnTo>
                <a:lnTo>
                  <a:pt x="3" y="19"/>
                </a:lnTo>
                <a:lnTo>
                  <a:pt x="3" y="10"/>
                </a:lnTo>
                <a:lnTo>
                  <a:pt x="3" y="15"/>
                </a:lnTo>
                <a:lnTo>
                  <a:pt x="4" y="18"/>
                </a:lnTo>
                <a:lnTo>
                  <a:pt x="4" y="24"/>
                </a:lnTo>
                <a:lnTo>
                  <a:pt x="4" y="2"/>
                </a:lnTo>
                <a:lnTo>
                  <a:pt x="4" y="19"/>
                </a:lnTo>
                <a:lnTo>
                  <a:pt x="5" y="18"/>
                </a:lnTo>
                <a:lnTo>
                  <a:pt x="5" y="20"/>
                </a:lnTo>
                <a:lnTo>
                  <a:pt x="5" y="12"/>
                </a:lnTo>
                <a:lnTo>
                  <a:pt x="5" y="15"/>
                </a:lnTo>
                <a:lnTo>
                  <a:pt x="7" y="17"/>
                </a:lnTo>
                <a:lnTo>
                  <a:pt x="7" y="22"/>
                </a:lnTo>
                <a:lnTo>
                  <a:pt x="7" y="12"/>
                </a:lnTo>
                <a:lnTo>
                  <a:pt x="7" y="15"/>
                </a:lnTo>
                <a:lnTo>
                  <a:pt x="8" y="14"/>
                </a:lnTo>
                <a:lnTo>
                  <a:pt x="8" y="18"/>
                </a:lnTo>
                <a:lnTo>
                  <a:pt x="8" y="13"/>
                </a:lnTo>
                <a:lnTo>
                  <a:pt x="8" y="17"/>
                </a:lnTo>
                <a:lnTo>
                  <a:pt x="9" y="15"/>
                </a:lnTo>
                <a:lnTo>
                  <a:pt x="9" y="22"/>
                </a:lnTo>
                <a:lnTo>
                  <a:pt x="9" y="9"/>
                </a:lnTo>
                <a:lnTo>
                  <a:pt x="9" y="17"/>
                </a:lnTo>
                <a:lnTo>
                  <a:pt x="10" y="15"/>
                </a:lnTo>
                <a:lnTo>
                  <a:pt x="10" y="18"/>
                </a:lnTo>
                <a:lnTo>
                  <a:pt x="10" y="12"/>
                </a:lnTo>
                <a:lnTo>
                  <a:pt x="10" y="12"/>
                </a:lnTo>
                <a:lnTo>
                  <a:pt x="12" y="12"/>
                </a:lnTo>
                <a:lnTo>
                  <a:pt x="12" y="19"/>
                </a:lnTo>
                <a:lnTo>
                  <a:pt x="12" y="12"/>
                </a:lnTo>
                <a:lnTo>
                  <a:pt x="12" y="18"/>
                </a:lnTo>
                <a:lnTo>
                  <a:pt x="13" y="14"/>
                </a:lnTo>
                <a:lnTo>
                  <a:pt x="13" y="19"/>
                </a:lnTo>
                <a:lnTo>
                  <a:pt x="13" y="10"/>
                </a:lnTo>
                <a:lnTo>
                  <a:pt x="14" y="13"/>
                </a:lnTo>
                <a:lnTo>
                  <a:pt x="14" y="27"/>
                </a:lnTo>
                <a:lnTo>
                  <a:pt x="14" y="12"/>
                </a:lnTo>
                <a:lnTo>
                  <a:pt x="14" y="12"/>
                </a:lnTo>
                <a:lnTo>
                  <a:pt x="15" y="10"/>
                </a:lnTo>
                <a:lnTo>
                  <a:pt x="15" y="20"/>
                </a:lnTo>
                <a:lnTo>
                  <a:pt x="15" y="14"/>
                </a:lnTo>
                <a:lnTo>
                  <a:pt x="17" y="14"/>
                </a:lnTo>
                <a:lnTo>
                  <a:pt x="17" y="18"/>
                </a:lnTo>
                <a:lnTo>
                  <a:pt x="17" y="10"/>
                </a:lnTo>
                <a:lnTo>
                  <a:pt x="17" y="15"/>
                </a:lnTo>
                <a:lnTo>
                  <a:pt x="18" y="17"/>
                </a:lnTo>
                <a:lnTo>
                  <a:pt x="18" y="19"/>
                </a:lnTo>
                <a:lnTo>
                  <a:pt x="18" y="12"/>
                </a:lnTo>
                <a:lnTo>
                  <a:pt x="18" y="18"/>
                </a:lnTo>
                <a:lnTo>
                  <a:pt x="19" y="19"/>
                </a:lnTo>
                <a:lnTo>
                  <a:pt x="19" y="28"/>
                </a:lnTo>
                <a:lnTo>
                  <a:pt x="19" y="4"/>
                </a:lnTo>
                <a:lnTo>
                  <a:pt x="19" y="18"/>
                </a:lnTo>
                <a:lnTo>
                  <a:pt x="20" y="17"/>
                </a:lnTo>
                <a:lnTo>
                  <a:pt x="20" y="17"/>
                </a:lnTo>
                <a:lnTo>
                  <a:pt x="20" y="10"/>
                </a:lnTo>
                <a:lnTo>
                  <a:pt x="20" y="15"/>
                </a:lnTo>
                <a:lnTo>
                  <a:pt x="22" y="14"/>
                </a:lnTo>
                <a:lnTo>
                  <a:pt x="22" y="18"/>
                </a:lnTo>
                <a:lnTo>
                  <a:pt x="22" y="12"/>
                </a:lnTo>
                <a:lnTo>
                  <a:pt x="22" y="17"/>
                </a:lnTo>
                <a:lnTo>
                  <a:pt x="23" y="18"/>
                </a:lnTo>
                <a:lnTo>
                  <a:pt x="23" y="13"/>
                </a:lnTo>
                <a:lnTo>
                  <a:pt x="23" y="14"/>
                </a:lnTo>
                <a:lnTo>
                  <a:pt x="24" y="12"/>
                </a:lnTo>
                <a:lnTo>
                  <a:pt x="24" y="18"/>
                </a:lnTo>
                <a:lnTo>
                  <a:pt x="24" y="8"/>
                </a:lnTo>
                <a:lnTo>
                  <a:pt x="24" y="17"/>
                </a:lnTo>
                <a:lnTo>
                  <a:pt x="25" y="15"/>
                </a:lnTo>
                <a:lnTo>
                  <a:pt x="25" y="18"/>
                </a:lnTo>
                <a:lnTo>
                  <a:pt x="25" y="10"/>
                </a:lnTo>
                <a:lnTo>
                  <a:pt x="25" y="15"/>
                </a:lnTo>
                <a:lnTo>
                  <a:pt x="27" y="18"/>
                </a:lnTo>
                <a:lnTo>
                  <a:pt x="27" y="20"/>
                </a:lnTo>
                <a:lnTo>
                  <a:pt x="27" y="10"/>
                </a:lnTo>
                <a:lnTo>
                  <a:pt x="27" y="12"/>
                </a:lnTo>
                <a:lnTo>
                  <a:pt x="28" y="13"/>
                </a:lnTo>
                <a:lnTo>
                  <a:pt x="28" y="17"/>
                </a:lnTo>
                <a:lnTo>
                  <a:pt x="28" y="10"/>
                </a:lnTo>
                <a:lnTo>
                  <a:pt x="28" y="15"/>
                </a:lnTo>
                <a:lnTo>
                  <a:pt x="29" y="18"/>
                </a:lnTo>
                <a:lnTo>
                  <a:pt x="29" y="18"/>
                </a:lnTo>
                <a:lnTo>
                  <a:pt x="29" y="0"/>
                </a:lnTo>
                <a:lnTo>
                  <a:pt x="29" y="14"/>
                </a:lnTo>
                <a:lnTo>
                  <a:pt x="30" y="18"/>
                </a:lnTo>
                <a:lnTo>
                  <a:pt x="30" y="19"/>
                </a:lnTo>
                <a:lnTo>
                  <a:pt x="30" y="13"/>
                </a:lnTo>
                <a:lnTo>
                  <a:pt x="30" y="14"/>
                </a:lnTo>
                <a:lnTo>
                  <a:pt x="32" y="15"/>
                </a:lnTo>
                <a:lnTo>
                  <a:pt x="32" y="22"/>
                </a:lnTo>
                <a:lnTo>
                  <a:pt x="32" y="12"/>
                </a:lnTo>
                <a:lnTo>
                  <a:pt x="32" y="14"/>
                </a:lnTo>
                <a:lnTo>
                  <a:pt x="33" y="13"/>
                </a:lnTo>
                <a:lnTo>
                  <a:pt x="33" y="12"/>
                </a:lnTo>
                <a:lnTo>
                  <a:pt x="33" y="18"/>
                </a:lnTo>
                <a:lnTo>
                  <a:pt x="34" y="19"/>
                </a:lnTo>
                <a:lnTo>
                  <a:pt x="34" y="23"/>
                </a:lnTo>
                <a:lnTo>
                  <a:pt x="34" y="5"/>
                </a:lnTo>
                <a:lnTo>
                  <a:pt x="34" y="13"/>
                </a:lnTo>
                <a:lnTo>
                  <a:pt x="35" y="15"/>
                </a:lnTo>
                <a:lnTo>
                  <a:pt x="35" y="18"/>
                </a:lnTo>
                <a:lnTo>
                  <a:pt x="35" y="12"/>
                </a:lnTo>
                <a:lnTo>
                  <a:pt x="35" y="17"/>
                </a:lnTo>
                <a:lnTo>
                  <a:pt x="37" y="18"/>
                </a:lnTo>
                <a:lnTo>
                  <a:pt x="37" y="20"/>
                </a:lnTo>
                <a:lnTo>
                  <a:pt x="37" y="14"/>
                </a:lnTo>
                <a:lnTo>
                  <a:pt x="37" y="15"/>
                </a:lnTo>
                <a:lnTo>
                  <a:pt x="38" y="14"/>
                </a:lnTo>
                <a:lnTo>
                  <a:pt x="38" y="13"/>
                </a:lnTo>
                <a:lnTo>
                  <a:pt x="38" y="20"/>
                </a:lnTo>
                <a:lnTo>
                  <a:pt x="39" y="19"/>
                </a:lnTo>
                <a:lnTo>
                  <a:pt x="39" y="23"/>
                </a:lnTo>
                <a:lnTo>
                  <a:pt x="39" y="9"/>
                </a:lnTo>
                <a:lnTo>
                  <a:pt x="39" y="18"/>
                </a:lnTo>
                <a:lnTo>
                  <a:pt x="40" y="17"/>
                </a:lnTo>
                <a:lnTo>
                  <a:pt x="40" y="20"/>
                </a:lnTo>
                <a:lnTo>
                  <a:pt x="40" y="13"/>
                </a:lnTo>
                <a:lnTo>
                  <a:pt x="40" y="14"/>
                </a:lnTo>
                <a:lnTo>
                  <a:pt x="42"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7" name="Freeform 97"/>
          <p:cNvSpPr>
            <a:spLocks/>
          </p:cNvSpPr>
          <p:nvPr/>
        </p:nvSpPr>
        <p:spPr bwMode="auto">
          <a:xfrm>
            <a:off x="2889879" y="5869098"/>
            <a:ext cx="169267" cy="60504"/>
          </a:xfrm>
          <a:custGeom>
            <a:avLst/>
            <a:gdLst/>
            <a:ahLst/>
            <a:cxnLst>
              <a:cxn ang="0">
                <a:pos x="0" y="9"/>
              </a:cxn>
              <a:cxn ang="0">
                <a:pos x="1" y="17"/>
              </a:cxn>
              <a:cxn ang="0">
                <a:pos x="2" y="12"/>
              </a:cxn>
              <a:cxn ang="0">
                <a:pos x="3" y="17"/>
              </a:cxn>
              <a:cxn ang="0">
                <a:pos x="3" y="14"/>
              </a:cxn>
              <a:cxn ang="0">
                <a:pos x="5" y="7"/>
              </a:cxn>
              <a:cxn ang="0">
                <a:pos x="6" y="19"/>
              </a:cxn>
              <a:cxn ang="0">
                <a:pos x="7" y="14"/>
              </a:cxn>
              <a:cxn ang="0">
                <a:pos x="8" y="21"/>
              </a:cxn>
              <a:cxn ang="0">
                <a:pos x="8" y="12"/>
              </a:cxn>
              <a:cxn ang="0">
                <a:pos x="10" y="6"/>
              </a:cxn>
              <a:cxn ang="0">
                <a:pos x="11" y="19"/>
              </a:cxn>
              <a:cxn ang="0">
                <a:pos x="12" y="11"/>
              </a:cxn>
              <a:cxn ang="0">
                <a:pos x="12" y="12"/>
              </a:cxn>
              <a:cxn ang="0">
                <a:pos x="13" y="6"/>
              </a:cxn>
              <a:cxn ang="0">
                <a:pos x="15" y="9"/>
              </a:cxn>
              <a:cxn ang="0">
                <a:pos x="16" y="16"/>
              </a:cxn>
              <a:cxn ang="0">
                <a:pos x="17" y="7"/>
              </a:cxn>
              <a:cxn ang="0">
                <a:pos x="17" y="15"/>
              </a:cxn>
              <a:cxn ang="0">
                <a:pos x="18" y="0"/>
              </a:cxn>
              <a:cxn ang="0">
                <a:pos x="20" y="17"/>
              </a:cxn>
              <a:cxn ang="0">
                <a:pos x="21" y="17"/>
              </a:cxn>
              <a:cxn ang="0">
                <a:pos x="22" y="14"/>
              </a:cxn>
              <a:cxn ang="0">
                <a:pos x="22" y="17"/>
              </a:cxn>
              <a:cxn ang="0">
                <a:pos x="23" y="14"/>
              </a:cxn>
              <a:cxn ang="0">
                <a:pos x="25" y="11"/>
              </a:cxn>
              <a:cxn ang="0">
                <a:pos x="26" y="7"/>
              </a:cxn>
              <a:cxn ang="0">
                <a:pos x="27" y="19"/>
              </a:cxn>
              <a:cxn ang="0">
                <a:pos x="28" y="19"/>
              </a:cxn>
              <a:cxn ang="0">
                <a:pos x="30" y="12"/>
              </a:cxn>
              <a:cxn ang="0">
                <a:pos x="30" y="11"/>
              </a:cxn>
              <a:cxn ang="0">
                <a:pos x="31" y="6"/>
              </a:cxn>
              <a:cxn ang="0">
                <a:pos x="32" y="15"/>
              </a:cxn>
              <a:cxn ang="0">
                <a:pos x="33" y="10"/>
              </a:cxn>
              <a:cxn ang="0">
                <a:pos x="33" y="14"/>
              </a:cxn>
              <a:cxn ang="0">
                <a:pos x="35" y="9"/>
              </a:cxn>
              <a:cxn ang="0">
                <a:pos x="36" y="15"/>
              </a:cxn>
              <a:cxn ang="0">
                <a:pos x="37" y="14"/>
              </a:cxn>
              <a:cxn ang="0">
                <a:pos x="37" y="10"/>
              </a:cxn>
              <a:cxn ang="0">
                <a:pos x="38" y="4"/>
              </a:cxn>
              <a:cxn ang="0">
                <a:pos x="40" y="16"/>
              </a:cxn>
              <a:cxn ang="0">
                <a:pos x="41" y="12"/>
              </a:cxn>
            </a:cxnLst>
            <a:rect l="0" t="0" r="r" b="b"/>
            <a:pathLst>
              <a:path w="41" h="25">
                <a:moveTo>
                  <a:pt x="0" y="12"/>
                </a:moveTo>
                <a:lnTo>
                  <a:pt x="0" y="16"/>
                </a:lnTo>
                <a:lnTo>
                  <a:pt x="0" y="9"/>
                </a:lnTo>
                <a:lnTo>
                  <a:pt x="0" y="10"/>
                </a:lnTo>
                <a:lnTo>
                  <a:pt x="1" y="10"/>
                </a:lnTo>
                <a:lnTo>
                  <a:pt x="1" y="17"/>
                </a:lnTo>
                <a:lnTo>
                  <a:pt x="1" y="7"/>
                </a:lnTo>
                <a:lnTo>
                  <a:pt x="1" y="14"/>
                </a:lnTo>
                <a:lnTo>
                  <a:pt x="2" y="12"/>
                </a:lnTo>
                <a:lnTo>
                  <a:pt x="2" y="9"/>
                </a:lnTo>
                <a:lnTo>
                  <a:pt x="2" y="19"/>
                </a:lnTo>
                <a:lnTo>
                  <a:pt x="3" y="17"/>
                </a:lnTo>
                <a:lnTo>
                  <a:pt x="3" y="19"/>
                </a:lnTo>
                <a:lnTo>
                  <a:pt x="3" y="7"/>
                </a:lnTo>
                <a:lnTo>
                  <a:pt x="3" y="14"/>
                </a:lnTo>
                <a:lnTo>
                  <a:pt x="5" y="12"/>
                </a:lnTo>
                <a:lnTo>
                  <a:pt x="5" y="15"/>
                </a:lnTo>
                <a:lnTo>
                  <a:pt x="5" y="7"/>
                </a:lnTo>
                <a:lnTo>
                  <a:pt x="5" y="11"/>
                </a:lnTo>
                <a:lnTo>
                  <a:pt x="6" y="14"/>
                </a:lnTo>
                <a:lnTo>
                  <a:pt x="6" y="19"/>
                </a:lnTo>
                <a:lnTo>
                  <a:pt x="6" y="7"/>
                </a:lnTo>
                <a:lnTo>
                  <a:pt x="6" y="12"/>
                </a:lnTo>
                <a:lnTo>
                  <a:pt x="7" y="14"/>
                </a:lnTo>
                <a:lnTo>
                  <a:pt x="7" y="6"/>
                </a:lnTo>
                <a:lnTo>
                  <a:pt x="7" y="20"/>
                </a:lnTo>
                <a:lnTo>
                  <a:pt x="8" y="21"/>
                </a:lnTo>
                <a:lnTo>
                  <a:pt x="8" y="22"/>
                </a:lnTo>
                <a:lnTo>
                  <a:pt x="8" y="7"/>
                </a:lnTo>
                <a:lnTo>
                  <a:pt x="8" y="12"/>
                </a:lnTo>
                <a:lnTo>
                  <a:pt x="10" y="11"/>
                </a:lnTo>
                <a:lnTo>
                  <a:pt x="10" y="16"/>
                </a:lnTo>
                <a:lnTo>
                  <a:pt x="10" y="6"/>
                </a:lnTo>
                <a:lnTo>
                  <a:pt x="10" y="11"/>
                </a:lnTo>
                <a:lnTo>
                  <a:pt x="11" y="12"/>
                </a:lnTo>
                <a:lnTo>
                  <a:pt x="11" y="19"/>
                </a:lnTo>
                <a:lnTo>
                  <a:pt x="11" y="9"/>
                </a:lnTo>
                <a:lnTo>
                  <a:pt x="11" y="12"/>
                </a:lnTo>
                <a:lnTo>
                  <a:pt x="12" y="11"/>
                </a:lnTo>
                <a:lnTo>
                  <a:pt x="12" y="14"/>
                </a:lnTo>
                <a:lnTo>
                  <a:pt x="12" y="6"/>
                </a:lnTo>
                <a:lnTo>
                  <a:pt x="12" y="12"/>
                </a:lnTo>
                <a:lnTo>
                  <a:pt x="13" y="14"/>
                </a:lnTo>
                <a:lnTo>
                  <a:pt x="13" y="16"/>
                </a:lnTo>
                <a:lnTo>
                  <a:pt x="13" y="6"/>
                </a:lnTo>
                <a:lnTo>
                  <a:pt x="13" y="14"/>
                </a:lnTo>
                <a:lnTo>
                  <a:pt x="15" y="16"/>
                </a:lnTo>
                <a:lnTo>
                  <a:pt x="15" y="9"/>
                </a:lnTo>
                <a:lnTo>
                  <a:pt x="15" y="11"/>
                </a:lnTo>
                <a:lnTo>
                  <a:pt x="16" y="12"/>
                </a:lnTo>
                <a:lnTo>
                  <a:pt x="16" y="16"/>
                </a:lnTo>
                <a:lnTo>
                  <a:pt x="16" y="9"/>
                </a:lnTo>
                <a:lnTo>
                  <a:pt x="16" y="10"/>
                </a:lnTo>
                <a:lnTo>
                  <a:pt x="17" y="7"/>
                </a:lnTo>
                <a:lnTo>
                  <a:pt x="17" y="16"/>
                </a:lnTo>
                <a:lnTo>
                  <a:pt x="17" y="6"/>
                </a:lnTo>
                <a:lnTo>
                  <a:pt x="17" y="15"/>
                </a:lnTo>
                <a:lnTo>
                  <a:pt x="18" y="12"/>
                </a:lnTo>
                <a:lnTo>
                  <a:pt x="18" y="17"/>
                </a:lnTo>
                <a:lnTo>
                  <a:pt x="18" y="0"/>
                </a:lnTo>
                <a:lnTo>
                  <a:pt x="18" y="10"/>
                </a:lnTo>
                <a:lnTo>
                  <a:pt x="20" y="11"/>
                </a:lnTo>
                <a:lnTo>
                  <a:pt x="20" y="17"/>
                </a:lnTo>
                <a:lnTo>
                  <a:pt x="20" y="10"/>
                </a:lnTo>
                <a:lnTo>
                  <a:pt x="20" y="16"/>
                </a:lnTo>
                <a:lnTo>
                  <a:pt x="21" y="17"/>
                </a:lnTo>
                <a:lnTo>
                  <a:pt x="21" y="9"/>
                </a:lnTo>
                <a:lnTo>
                  <a:pt x="21" y="15"/>
                </a:lnTo>
                <a:lnTo>
                  <a:pt x="22" y="14"/>
                </a:lnTo>
                <a:lnTo>
                  <a:pt x="22" y="19"/>
                </a:lnTo>
                <a:lnTo>
                  <a:pt x="22" y="9"/>
                </a:lnTo>
                <a:lnTo>
                  <a:pt x="22" y="17"/>
                </a:lnTo>
                <a:lnTo>
                  <a:pt x="23" y="19"/>
                </a:lnTo>
                <a:lnTo>
                  <a:pt x="23" y="0"/>
                </a:lnTo>
                <a:lnTo>
                  <a:pt x="23" y="14"/>
                </a:lnTo>
                <a:lnTo>
                  <a:pt x="25" y="12"/>
                </a:lnTo>
                <a:lnTo>
                  <a:pt x="25" y="19"/>
                </a:lnTo>
                <a:lnTo>
                  <a:pt x="25" y="11"/>
                </a:lnTo>
                <a:lnTo>
                  <a:pt x="26" y="10"/>
                </a:lnTo>
                <a:lnTo>
                  <a:pt x="26" y="16"/>
                </a:lnTo>
                <a:lnTo>
                  <a:pt x="26" y="7"/>
                </a:lnTo>
                <a:lnTo>
                  <a:pt x="26" y="9"/>
                </a:lnTo>
                <a:lnTo>
                  <a:pt x="27" y="11"/>
                </a:lnTo>
                <a:lnTo>
                  <a:pt x="27" y="19"/>
                </a:lnTo>
                <a:lnTo>
                  <a:pt x="27" y="12"/>
                </a:lnTo>
                <a:lnTo>
                  <a:pt x="28" y="14"/>
                </a:lnTo>
                <a:lnTo>
                  <a:pt x="28" y="19"/>
                </a:lnTo>
                <a:lnTo>
                  <a:pt x="28" y="9"/>
                </a:lnTo>
                <a:lnTo>
                  <a:pt x="28" y="10"/>
                </a:lnTo>
                <a:lnTo>
                  <a:pt x="30" y="12"/>
                </a:lnTo>
                <a:lnTo>
                  <a:pt x="30" y="16"/>
                </a:lnTo>
                <a:lnTo>
                  <a:pt x="30" y="10"/>
                </a:lnTo>
                <a:lnTo>
                  <a:pt x="30" y="11"/>
                </a:lnTo>
                <a:lnTo>
                  <a:pt x="31" y="12"/>
                </a:lnTo>
                <a:lnTo>
                  <a:pt x="31" y="17"/>
                </a:lnTo>
                <a:lnTo>
                  <a:pt x="31" y="6"/>
                </a:lnTo>
                <a:lnTo>
                  <a:pt x="31" y="11"/>
                </a:lnTo>
                <a:lnTo>
                  <a:pt x="32" y="15"/>
                </a:lnTo>
                <a:lnTo>
                  <a:pt x="32" y="15"/>
                </a:lnTo>
                <a:lnTo>
                  <a:pt x="32" y="10"/>
                </a:lnTo>
                <a:lnTo>
                  <a:pt x="32" y="11"/>
                </a:lnTo>
                <a:lnTo>
                  <a:pt x="33" y="10"/>
                </a:lnTo>
                <a:lnTo>
                  <a:pt x="33" y="25"/>
                </a:lnTo>
                <a:lnTo>
                  <a:pt x="33" y="6"/>
                </a:lnTo>
                <a:lnTo>
                  <a:pt x="33" y="14"/>
                </a:lnTo>
                <a:lnTo>
                  <a:pt x="35" y="12"/>
                </a:lnTo>
                <a:lnTo>
                  <a:pt x="35" y="15"/>
                </a:lnTo>
                <a:lnTo>
                  <a:pt x="35" y="9"/>
                </a:lnTo>
                <a:lnTo>
                  <a:pt x="35" y="11"/>
                </a:lnTo>
                <a:lnTo>
                  <a:pt x="36" y="12"/>
                </a:lnTo>
                <a:lnTo>
                  <a:pt x="36" y="15"/>
                </a:lnTo>
                <a:lnTo>
                  <a:pt x="36" y="7"/>
                </a:lnTo>
                <a:lnTo>
                  <a:pt x="36" y="12"/>
                </a:lnTo>
                <a:lnTo>
                  <a:pt x="37" y="14"/>
                </a:lnTo>
                <a:lnTo>
                  <a:pt x="37" y="14"/>
                </a:lnTo>
                <a:lnTo>
                  <a:pt x="37" y="10"/>
                </a:lnTo>
                <a:lnTo>
                  <a:pt x="37" y="10"/>
                </a:lnTo>
                <a:lnTo>
                  <a:pt x="38" y="10"/>
                </a:lnTo>
                <a:lnTo>
                  <a:pt x="38" y="25"/>
                </a:lnTo>
                <a:lnTo>
                  <a:pt x="38" y="4"/>
                </a:lnTo>
                <a:lnTo>
                  <a:pt x="38" y="12"/>
                </a:lnTo>
                <a:lnTo>
                  <a:pt x="40" y="14"/>
                </a:lnTo>
                <a:lnTo>
                  <a:pt x="40" y="16"/>
                </a:lnTo>
                <a:lnTo>
                  <a:pt x="40" y="9"/>
                </a:lnTo>
                <a:lnTo>
                  <a:pt x="40" y="14"/>
                </a:lnTo>
                <a:lnTo>
                  <a:pt x="41" y="12"/>
                </a:lnTo>
                <a:lnTo>
                  <a:pt x="41" y="5"/>
                </a:lnTo>
                <a:lnTo>
                  <a:pt x="41"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8" name="Freeform 98"/>
          <p:cNvSpPr>
            <a:spLocks/>
          </p:cNvSpPr>
          <p:nvPr/>
        </p:nvSpPr>
        <p:spPr bwMode="auto">
          <a:xfrm>
            <a:off x="3059139" y="5869098"/>
            <a:ext cx="173392" cy="60504"/>
          </a:xfrm>
          <a:custGeom>
            <a:avLst/>
            <a:gdLst/>
            <a:ahLst/>
            <a:cxnLst>
              <a:cxn ang="0">
                <a:pos x="1" y="15"/>
              </a:cxn>
              <a:cxn ang="0">
                <a:pos x="2" y="9"/>
              </a:cxn>
              <a:cxn ang="0">
                <a:pos x="2" y="15"/>
              </a:cxn>
              <a:cxn ang="0">
                <a:pos x="4" y="9"/>
              </a:cxn>
              <a:cxn ang="0">
                <a:pos x="5" y="16"/>
              </a:cxn>
              <a:cxn ang="0">
                <a:pos x="6" y="9"/>
              </a:cxn>
              <a:cxn ang="0">
                <a:pos x="6" y="12"/>
              </a:cxn>
              <a:cxn ang="0">
                <a:pos x="7" y="0"/>
              </a:cxn>
              <a:cxn ang="0">
                <a:pos x="9" y="19"/>
              </a:cxn>
              <a:cxn ang="0">
                <a:pos x="10" y="16"/>
              </a:cxn>
              <a:cxn ang="0">
                <a:pos x="11" y="10"/>
              </a:cxn>
              <a:cxn ang="0">
                <a:pos x="11" y="12"/>
              </a:cxn>
              <a:cxn ang="0">
                <a:pos x="12" y="0"/>
              </a:cxn>
              <a:cxn ang="0">
                <a:pos x="14" y="10"/>
              </a:cxn>
              <a:cxn ang="0">
                <a:pos x="15" y="19"/>
              </a:cxn>
              <a:cxn ang="0">
                <a:pos x="16" y="11"/>
              </a:cxn>
              <a:cxn ang="0">
                <a:pos x="17" y="11"/>
              </a:cxn>
              <a:cxn ang="0">
                <a:pos x="17" y="12"/>
              </a:cxn>
              <a:cxn ang="0">
                <a:pos x="19" y="9"/>
              </a:cxn>
              <a:cxn ang="0">
                <a:pos x="20" y="16"/>
              </a:cxn>
              <a:cxn ang="0">
                <a:pos x="21" y="11"/>
              </a:cxn>
              <a:cxn ang="0">
                <a:pos x="21" y="15"/>
              </a:cxn>
              <a:cxn ang="0">
                <a:pos x="22" y="9"/>
              </a:cxn>
              <a:cxn ang="0">
                <a:pos x="24" y="16"/>
              </a:cxn>
              <a:cxn ang="0">
                <a:pos x="25" y="15"/>
              </a:cxn>
              <a:cxn ang="0">
                <a:pos x="26" y="16"/>
              </a:cxn>
              <a:cxn ang="0">
                <a:pos x="27" y="15"/>
              </a:cxn>
              <a:cxn ang="0">
                <a:pos x="27" y="17"/>
              </a:cxn>
              <a:cxn ang="0">
                <a:pos x="29" y="9"/>
              </a:cxn>
              <a:cxn ang="0">
                <a:pos x="30" y="15"/>
              </a:cxn>
              <a:cxn ang="0">
                <a:pos x="31" y="12"/>
              </a:cxn>
              <a:cxn ang="0">
                <a:pos x="31" y="7"/>
              </a:cxn>
              <a:cxn ang="0">
                <a:pos x="32" y="4"/>
              </a:cxn>
              <a:cxn ang="0">
                <a:pos x="34" y="16"/>
              </a:cxn>
              <a:cxn ang="0">
                <a:pos x="35" y="11"/>
              </a:cxn>
              <a:cxn ang="0">
                <a:pos x="35" y="12"/>
              </a:cxn>
              <a:cxn ang="0">
                <a:pos x="36" y="7"/>
              </a:cxn>
              <a:cxn ang="0">
                <a:pos x="37" y="2"/>
              </a:cxn>
              <a:cxn ang="0">
                <a:pos x="39" y="15"/>
              </a:cxn>
              <a:cxn ang="0">
                <a:pos x="40" y="12"/>
              </a:cxn>
              <a:cxn ang="0">
                <a:pos x="41" y="6"/>
              </a:cxn>
              <a:cxn ang="0">
                <a:pos x="41" y="7"/>
              </a:cxn>
            </a:cxnLst>
            <a:rect l="0" t="0" r="r" b="b"/>
            <a:pathLst>
              <a:path w="42" h="25">
                <a:moveTo>
                  <a:pt x="0" y="15"/>
                </a:moveTo>
                <a:lnTo>
                  <a:pt x="1" y="14"/>
                </a:lnTo>
                <a:lnTo>
                  <a:pt x="1" y="15"/>
                </a:lnTo>
                <a:lnTo>
                  <a:pt x="1" y="7"/>
                </a:lnTo>
                <a:lnTo>
                  <a:pt x="1" y="10"/>
                </a:lnTo>
                <a:lnTo>
                  <a:pt x="2" y="9"/>
                </a:lnTo>
                <a:lnTo>
                  <a:pt x="2" y="16"/>
                </a:lnTo>
                <a:lnTo>
                  <a:pt x="2" y="7"/>
                </a:lnTo>
                <a:lnTo>
                  <a:pt x="2" y="15"/>
                </a:lnTo>
                <a:lnTo>
                  <a:pt x="4" y="14"/>
                </a:lnTo>
                <a:lnTo>
                  <a:pt x="4" y="15"/>
                </a:lnTo>
                <a:lnTo>
                  <a:pt x="4" y="9"/>
                </a:lnTo>
                <a:lnTo>
                  <a:pt x="4" y="14"/>
                </a:lnTo>
                <a:lnTo>
                  <a:pt x="5" y="11"/>
                </a:lnTo>
                <a:lnTo>
                  <a:pt x="5" y="16"/>
                </a:lnTo>
                <a:lnTo>
                  <a:pt x="5" y="7"/>
                </a:lnTo>
                <a:lnTo>
                  <a:pt x="5" y="10"/>
                </a:lnTo>
                <a:lnTo>
                  <a:pt x="6" y="9"/>
                </a:lnTo>
                <a:lnTo>
                  <a:pt x="6" y="15"/>
                </a:lnTo>
                <a:lnTo>
                  <a:pt x="6" y="7"/>
                </a:lnTo>
                <a:lnTo>
                  <a:pt x="6" y="12"/>
                </a:lnTo>
                <a:lnTo>
                  <a:pt x="7" y="11"/>
                </a:lnTo>
                <a:lnTo>
                  <a:pt x="7" y="17"/>
                </a:lnTo>
                <a:lnTo>
                  <a:pt x="7" y="0"/>
                </a:lnTo>
                <a:lnTo>
                  <a:pt x="7" y="12"/>
                </a:lnTo>
                <a:lnTo>
                  <a:pt x="9" y="11"/>
                </a:lnTo>
                <a:lnTo>
                  <a:pt x="9" y="19"/>
                </a:lnTo>
                <a:lnTo>
                  <a:pt x="9" y="9"/>
                </a:lnTo>
                <a:lnTo>
                  <a:pt x="9" y="17"/>
                </a:lnTo>
                <a:lnTo>
                  <a:pt x="10" y="16"/>
                </a:lnTo>
                <a:lnTo>
                  <a:pt x="10" y="9"/>
                </a:lnTo>
                <a:lnTo>
                  <a:pt x="10" y="11"/>
                </a:lnTo>
                <a:lnTo>
                  <a:pt x="11" y="10"/>
                </a:lnTo>
                <a:lnTo>
                  <a:pt x="11" y="15"/>
                </a:lnTo>
                <a:lnTo>
                  <a:pt x="11" y="9"/>
                </a:lnTo>
                <a:lnTo>
                  <a:pt x="11" y="12"/>
                </a:lnTo>
                <a:lnTo>
                  <a:pt x="12" y="14"/>
                </a:lnTo>
                <a:lnTo>
                  <a:pt x="12" y="19"/>
                </a:lnTo>
                <a:lnTo>
                  <a:pt x="12" y="0"/>
                </a:lnTo>
                <a:lnTo>
                  <a:pt x="12" y="16"/>
                </a:lnTo>
                <a:lnTo>
                  <a:pt x="14" y="15"/>
                </a:lnTo>
                <a:lnTo>
                  <a:pt x="14" y="10"/>
                </a:lnTo>
                <a:lnTo>
                  <a:pt x="14" y="16"/>
                </a:lnTo>
                <a:lnTo>
                  <a:pt x="15" y="15"/>
                </a:lnTo>
                <a:lnTo>
                  <a:pt x="15" y="19"/>
                </a:lnTo>
                <a:lnTo>
                  <a:pt x="15" y="9"/>
                </a:lnTo>
                <a:lnTo>
                  <a:pt x="15" y="10"/>
                </a:lnTo>
                <a:lnTo>
                  <a:pt x="16" y="11"/>
                </a:lnTo>
                <a:lnTo>
                  <a:pt x="16" y="17"/>
                </a:lnTo>
                <a:lnTo>
                  <a:pt x="16" y="12"/>
                </a:lnTo>
                <a:lnTo>
                  <a:pt x="17" y="11"/>
                </a:lnTo>
                <a:lnTo>
                  <a:pt x="17" y="17"/>
                </a:lnTo>
                <a:lnTo>
                  <a:pt x="17" y="10"/>
                </a:lnTo>
                <a:lnTo>
                  <a:pt x="17" y="12"/>
                </a:lnTo>
                <a:lnTo>
                  <a:pt x="19" y="14"/>
                </a:lnTo>
                <a:lnTo>
                  <a:pt x="19" y="16"/>
                </a:lnTo>
                <a:lnTo>
                  <a:pt x="19" y="9"/>
                </a:lnTo>
                <a:lnTo>
                  <a:pt x="19" y="14"/>
                </a:lnTo>
                <a:lnTo>
                  <a:pt x="20" y="12"/>
                </a:lnTo>
                <a:lnTo>
                  <a:pt x="20" y="16"/>
                </a:lnTo>
                <a:lnTo>
                  <a:pt x="20" y="7"/>
                </a:lnTo>
                <a:lnTo>
                  <a:pt x="20" y="10"/>
                </a:lnTo>
                <a:lnTo>
                  <a:pt x="21" y="11"/>
                </a:lnTo>
                <a:lnTo>
                  <a:pt x="21" y="16"/>
                </a:lnTo>
                <a:lnTo>
                  <a:pt x="21" y="7"/>
                </a:lnTo>
                <a:lnTo>
                  <a:pt x="21" y="15"/>
                </a:lnTo>
                <a:lnTo>
                  <a:pt x="22" y="14"/>
                </a:lnTo>
                <a:lnTo>
                  <a:pt x="22" y="22"/>
                </a:lnTo>
                <a:lnTo>
                  <a:pt x="22" y="9"/>
                </a:lnTo>
                <a:lnTo>
                  <a:pt x="22" y="14"/>
                </a:lnTo>
                <a:lnTo>
                  <a:pt x="24" y="12"/>
                </a:lnTo>
                <a:lnTo>
                  <a:pt x="24" y="16"/>
                </a:lnTo>
                <a:lnTo>
                  <a:pt x="24" y="5"/>
                </a:lnTo>
                <a:lnTo>
                  <a:pt x="25" y="9"/>
                </a:lnTo>
                <a:lnTo>
                  <a:pt x="25" y="15"/>
                </a:lnTo>
                <a:lnTo>
                  <a:pt x="25" y="11"/>
                </a:lnTo>
                <a:lnTo>
                  <a:pt x="26" y="14"/>
                </a:lnTo>
                <a:lnTo>
                  <a:pt x="26" y="16"/>
                </a:lnTo>
                <a:lnTo>
                  <a:pt x="26" y="10"/>
                </a:lnTo>
                <a:lnTo>
                  <a:pt x="26" y="14"/>
                </a:lnTo>
                <a:lnTo>
                  <a:pt x="27" y="15"/>
                </a:lnTo>
                <a:lnTo>
                  <a:pt x="27" y="25"/>
                </a:lnTo>
                <a:lnTo>
                  <a:pt x="27" y="6"/>
                </a:lnTo>
                <a:lnTo>
                  <a:pt x="27" y="17"/>
                </a:lnTo>
                <a:lnTo>
                  <a:pt x="29" y="14"/>
                </a:lnTo>
                <a:lnTo>
                  <a:pt x="29" y="17"/>
                </a:lnTo>
                <a:lnTo>
                  <a:pt x="29" y="9"/>
                </a:lnTo>
                <a:lnTo>
                  <a:pt x="29" y="10"/>
                </a:lnTo>
                <a:lnTo>
                  <a:pt x="30" y="11"/>
                </a:lnTo>
                <a:lnTo>
                  <a:pt x="30" y="15"/>
                </a:lnTo>
                <a:lnTo>
                  <a:pt x="30" y="6"/>
                </a:lnTo>
                <a:lnTo>
                  <a:pt x="30" y="14"/>
                </a:lnTo>
                <a:lnTo>
                  <a:pt x="31" y="12"/>
                </a:lnTo>
                <a:lnTo>
                  <a:pt x="31" y="16"/>
                </a:lnTo>
                <a:lnTo>
                  <a:pt x="31" y="5"/>
                </a:lnTo>
                <a:lnTo>
                  <a:pt x="31" y="7"/>
                </a:lnTo>
                <a:lnTo>
                  <a:pt x="32" y="9"/>
                </a:lnTo>
                <a:lnTo>
                  <a:pt x="32" y="16"/>
                </a:lnTo>
                <a:lnTo>
                  <a:pt x="32" y="4"/>
                </a:lnTo>
                <a:lnTo>
                  <a:pt x="32" y="12"/>
                </a:lnTo>
                <a:lnTo>
                  <a:pt x="34" y="14"/>
                </a:lnTo>
                <a:lnTo>
                  <a:pt x="34" y="16"/>
                </a:lnTo>
                <a:lnTo>
                  <a:pt x="34" y="9"/>
                </a:lnTo>
                <a:lnTo>
                  <a:pt x="34" y="12"/>
                </a:lnTo>
                <a:lnTo>
                  <a:pt x="35" y="11"/>
                </a:lnTo>
                <a:lnTo>
                  <a:pt x="35" y="15"/>
                </a:lnTo>
                <a:lnTo>
                  <a:pt x="35" y="9"/>
                </a:lnTo>
                <a:lnTo>
                  <a:pt x="35" y="12"/>
                </a:lnTo>
                <a:lnTo>
                  <a:pt x="36" y="11"/>
                </a:lnTo>
                <a:lnTo>
                  <a:pt x="36" y="15"/>
                </a:lnTo>
                <a:lnTo>
                  <a:pt x="36" y="7"/>
                </a:lnTo>
                <a:lnTo>
                  <a:pt x="37" y="9"/>
                </a:lnTo>
                <a:lnTo>
                  <a:pt x="37" y="16"/>
                </a:lnTo>
                <a:lnTo>
                  <a:pt x="37" y="2"/>
                </a:lnTo>
                <a:lnTo>
                  <a:pt x="37" y="15"/>
                </a:lnTo>
                <a:lnTo>
                  <a:pt x="39" y="15"/>
                </a:lnTo>
                <a:lnTo>
                  <a:pt x="39" y="15"/>
                </a:lnTo>
                <a:lnTo>
                  <a:pt x="39" y="9"/>
                </a:lnTo>
                <a:lnTo>
                  <a:pt x="39" y="11"/>
                </a:lnTo>
                <a:lnTo>
                  <a:pt x="40" y="12"/>
                </a:lnTo>
                <a:lnTo>
                  <a:pt x="40" y="16"/>
                </a:lnTo>
                <a:lnTo>
                  <a:pt x="40" y="7"/>
                </a:lnTo>
                <a:lnTo>
                  <a:pt x="41" y="6"/>
                </a:lnTo>
                <a:lnTo>
                  <a:pt x="41" y="17"/>
                </a:lnTo>
                <a:lnTo>
                  <a:pt x="41" y="6"/>
                </a:lnTo>
                <a:lnTo>
                  <a:pt x="41" y="7"/>
                </a:lnTo>
                <a:lnTo>
                  <a:pt x="42" y="10"/>
                </a:lnTo>
                <a:lnTo>
                  <a:pt x="42" y="2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69" name="Freeform 99"/>
          <p:cNvSpPr>
            <a:spLocks/>
          </p:cNvSpPr>
          <p:nvPr/>
        </p:nvSpPr>
        <p:spPr bwMode="auto">
          <a:xfrm>
            <a:off x="3232535" y="5861839"/>
            <a:ext cx="173392" cy="67762"/>
          </a:xfrm>
          <a:custGeom>
            <a:avLst/>
            <a:gdLst/>
            <a:ahLst/>
            <a:cxnLst>
              <a:cxn ang="0">
                <a:pos x="0" y="17"/>
              </a:cxn>
              <a:cxn ang="0">
                <a:pos x="2" y="13"/>
              </a:cxn>
              <a:cxn ang="0">
                <a:pos x="3" y="22"/>
              </a:cxn>
              <a:cxn ang="0">
                <a:pos x="4" y="14"/>
              </a:cxn>
              <a:cxn ang="0">
                <a:pos x="4" y="20"/>
              </a:cxn>
              <a:cxn ang="0">
                <a:pos x="5" y="13"/>
              </a:cxn>
              <a:cxn ang="0">
                <a:pos x="7" y="20"/>
              </a:cxn>
              <a:cxn ang="0">
                <a:pos x="8" y="14"/>
              </a:cxn>
              <a:cxn ang="0">
                <a:pos x="8" y="17"/>
              </a:cxn>
              <a:cxn ang="0">
                <a:pos x="9" y="18"/>
              </a:cxn>
              <a:cxn ang="0">
                <a:pos x="10" y="10"/>
              </a:cxn>
              <a:cxn ang="0">
                <a:pos x="12" y="19"/>
              </a:cxn>
              <a:cxn ang="0">
                <a:pos x="13" y="17"/>
              </a:cxn>
              <a:cxn ang="0">
                <a:pos x="13" y="19"/>
              </a:cxn>
              <a:cxn ang="0">
                <a:pos x="14" y="12"/>
              </a:cxn>
              <a:cxn ang="0">
                <a:pos x="15" y="28"/>
              </a:cxn>
              <a:cxn ang="0">
                <a:pos x="17" y="23"/>
              </a:cxn>
              <a:cxn ang="0">
                <a:pos x="18" y="17"/>
              </a:cxn>
              <a:cxn ang="0">
                <a:pos x="18" y="15"/>
              </a:cxn>
              <a:cxn ang="0">
                <a:pos x="19" y="9"/>
              </a:cxn>
              <a:cxn ang="0">
                <a:pos x="20" y="10"/>
              </a:cxn>
              <a:cxn ang="0">
                <a:pos x="22" y="20"/>
              </a:cxn>
              <a:cxn ang="0">
                <a:pos x="23" y="18"/>
              </a:cxn>
              <a:cxn ang="0">
                <a:pos x="23" y="15"/>
              </a:cxn>
              <a:cxn ang="0">
                <a:pos x="24" y="9"/>
              </a:cxn>
              <a:cxn ang="0">
                <a:pos x="25" y="20"/>
              </a:cxn>
              <a:cxn ang="0">
                <a:pos x="27" y="7"/>
              </a:cxn>
              <a:cxn ang="0">
                <a:pos x="27" y="18"/>
              </a:cxn>
              <a:cxn ang="0">
                <a:pos x="28" y="14"/>
              </a:cxn>
              <a:cxn ang="0">
                <a:pos x="29" y="20"/>
              </a:cxn>
              <a:cxn ang="0">
                <a:pos x="30" y="17"/>
              </a:cxn>
              <a:cxn ang="0">
                <a:pos x="30" y="20"/>
              </a:cxn>
              <a:cxn ang="0">
                <a:pos x="32" y="0"/>
              </a:cxn>
              <a:cxn ang="0">
                <a:pos x="33" y="20"/>
              </a:cxn>
              <a:cxn ang="0">
                <a:pos x="34" y="9"/>
              </a:cxn>
              <a:cxn ang="0">
                <a:pos x="35" y="13"/>
              </a:cxn>
              <a:cxn ang="0">
                <a:pos x="37" y="22"/>
              </a:cxn>
              <a:cxn ang="0">
                <a:pos x="38" y="17"/>
              </a:cxn>
              <a:cxn ang="0">
                <a:pos x="38" y="15"/>
              </a:cxn>
              <a:cxn ang="0">
                <a:pos x="39" y="12"/>
              </a:cxn>
              <a:cxn ang="0">
                <a:pos x="40" y="19"/>
              </a:cxn>
              <a:cxn ang="0">
                <a:pos x="42" y="18"/>
              </a:cxn>
            </a:cxnLst>
            <a:rect l="0" t="0" r="r" b="b"/>
            <a:pathLst>
              <a:path w="42" h="28">
                <a:moveTo>
                  <a:pt x="0" y="25"/>
                </a:moveTo>
                <a:lnTo>
                  <a:pt x="0" y="7"/>
                </a:lnTo>
                <a:lnTo>
                  <a:pt x="0" y="17"/>
                </a:lnTo>
                <a:lnTo>
                  <a:pt x="2" y="15"/>
                </a:lnTo>
                <a:lnTo>
                  <a:pt x="2" y="19"/>
                </a:lnTo>
                <a:lnTo>
                  <a:pt x="2" y="13"/>
                </a:lnTo>
                <a:lnTo>
                  <a:pt x="2" y="17"/>
                </a:lnTo>
                <a:lnTo>
                  <a:pt x="3" y="15"/>
                </a:lnTo>
                <a:lnTo>
                  <a:pt x="3" y="22"/>
                </a:lnTo>
                <a:lnTo>
                  <a:pt x="3" y="13"/>
                </a:lnTo>
                <a:lnTo>
                  <a:pt x="3" y="15"/>
                </a:lnTo>
                <a:lnTo>
                  <a:pt x="4" y="14"/>
                </a:lnTo>
                <a:lnTo>
                  <a:pt x="4" y="22"/>
                </a:lnTo>
                <a:lnTo>
                  <a:pt x="4" y="10"/>
                </a:lnTo>
                <a:lnTo>
                  <a:pt x="4" y="20"/>
                </a:lnTo>
                <a:lnTo>
                  <a:pt x="5" y="19"/>
                </a:lnTo>
                <a:lnTo>
                  <a:pt x="5" y="22"/>
                </a:lnTo>
                <a:lnTo>
                  <a:pt x="5" y="13"/>
                </a:lnTo>
                <a:lnTo>
                  <a:pt x="5" y="17"/>
                </a:lnTo>
                <a:lnTo>
                  <a:pt x="7" y="15"/>
                </a:lnTo>
                <a:lnTo>
                  <a:pt x="7" y="20"/>
                </a:lnTo>
                <a:lnTo>
                  <a:pt x="7" y="9"/>
                </a:lnTo>
                <a:lnTo>
                  <a:pt x="7" y="15"/>
                </a:lnTo>
                <a:lnTo>
                  <a:pt x="8" y="14"/>
                </a:lnTo>
                <a:lnTo>
                  <a:pt x="8" y="18"/>
                </a:lnTo>
                <a:lnTo>
                  <a:pt x="8" y="10"/>
                </a:lnTo>
                <a:lnTo>
                  <a:pt x="8" y="17"/>
                </a:lnTo>
                <a:lnTo>
                  <a:pt x="9" y="15"/>
                </a:lnTo>
                <a:lnTo>
                  <a:pt x="9" y="12"/>
                </a:lnTo>
                <a:lnTo>
                  <a:pt x="9" y="18"/>
                </a:lnTo>
                <a:lnTo>
                  <a:pt x="10" y="17"/>
                </a:lnTo>
                <a:lnTo>
                  <a:pt x="10" y="27"/>
                </a:lnTo>
                <a:lnTo>
                  <a:pt x="10" y="10"/>
                </a:lnTo>
                <a:lnTo>
                  <a:pt x="10" y="22"/>
                </a:lnTo>
                <a:lnTo>
                  <a:pt x="12" y="19"/>
                </a:lnTo>
                <a:lnTo>
                  <a:pt x="12" y="19"/>
                </a:lnTo>
                <a:lnTo>
                  <a:pt x="12" y="10"/>
                </a:lnTo>
                <a:lnTo>
                  <a:pt x="12" y="18"/>
                </a:lnTo>
                <a:lnTo>
                  <a:pt x="13" y="17"/>
                </a:lnTo>
                <a:lnTo>
                  <a:pt x="13" y="22"/>
                </a:lnTo>
                <a:lnTo>
                  <a:pt x="13" y="9"/>
                </a:lnTo>
                <a:lnTo>
                  <a:pt x="13" y="19"/>
                </a:lnTo>
                <a:lnTo>
                  <a:pt x="14" y="17"/>
                </a:lnTo>
                <a:lnTo>
                  <a:pt x="14" y="20"/>
                </a:lnTo>
                <a:lnTo>
                  <a:pt x="14" y="12"/>
                </a:lnTo>
                <a:lnTo>
                  <a:pt x="14" y="13"/>
                </a:lnTo>
                <a:lnTo>
                  <a:pt x="15" y="14"/>
                </a:lnTo>
                <a:lnTo>
                  <a:pt x="15" y="28"/>
                </a:lnTo>
                <a:lnTo>
                  <a:pt x="15" y="7"/>
                </a:lnTo>
                <a:lnTo>
                  <a:pt x="15" y="25"/>
                </a:lnTo>
                <a:lnTo>
                  <a:pt x="17" y="23"/>
                </a:lnTo>
                <a:lnTo>
                  <a:pt x="17" y="9"/>
                </a:lnTo>
                <a:lnTo>
                  <a:pt x="17" y="19"/>
                </a:lnTo>
                <a:lnTo>
                  <a:pt x="18" y="17"/>
                </a:lnTo>
                <a:lnTo>
                  <a:pt x="18" y="17"/>
                </a:lnTo>
                <a:lnTo>
                  <a:pt x="18" y="9"/>
                </a:lnTo>
                <a:lnTo>
                  <a:pt x="18" y="15"/>
                </a:lnTo>
                <a:lnTo>
                  <a:pt x="19" y="17"/>
                </a:lnTo>
                <a:lnTo>
                  <a:pt x="19" y="20"/>
                </a:lnTo>
                <a:lnTo>
                  <a:pt x="19" y="9"/>
                </a:lnTo>
                <a:lnTo>
                  <a:pt x="19" y="15"/>
                </a:lnTo>
                <a:lnTo>
                  <a:pt x="20" y="14"/>
                </a:lnTo>
                <a:lnTo>
                  <a:pt x="20" y="10"/>
                </a:lnTo>
                <a:lnTo>
                  <a:pt x="20" y="17"/>
                </a:lnTo>
                <a:lnTo>
                  <a:pt x="22" y="13"/>
                </a:lnTo>
                <a:lnTo>
                  <a:pt x="22" y="20"/>
                </a:lnTo>
                <a:lnTo>
                  <a:pt x="22" y="10"/>
                </a:lnTo>
                <a:lnTo>
                  <a:pt x="22" y="17"/>
                </a:lnTo>
                <a:lnTo>
                  <a:pt x="23" y="18"/>
                </a:lnTo>
                <a:lnTo>
                  <a:pt x="23" y="19"/>
                </a:lnTo>
                <a:lnTo>
                  <a:pt x="23" y="12"/>
                </a:lnTo>
                <a:lnTo>
                  <a:pt x="23" y="15"/>
                </a:lnTo>
                <a:lnTo>
                  <a:pt x="24" y="13"/>
                </a:lnTo>
                <a:lnTo>
                  <a:pt x="24" y="20"/>
                </a:lnTo>
                <a:lnTo>
                  <a:pt x="24" y="9"/>
                </a:lnTo>
                <a:lnTo>
                  <a:pt x="24" y="14"/>
                </a:lnTo>
                <a:lnTo>
                  <a:pt x="25" y="13"/>
                </a:lnTo>
                <a:lnTo>
                  <a:pt x="25" y="20"/>
                </a:lnTo>
                <a:lnTo>
                  <a:pt x="25" y="9"/>
                </a:lnTo>
                <a:lnTo>
                  <a:pt x="25" y="12"/>
                </a:lnTo>
                <a:lnTo>
                  <a:pt x="27" y="7"/>
                </a:lnTo>
                <a:lnTo>
                  <a:pt x="27" y="20"/>
                </a:lnTo>
                <a:lnTo>
                  <a:pt x="27" y="4"/>
                </a:lnTo>
                <a:lnTo>
                  <a:pt x="27" y="18"/>
                </a:lnTo>
                <a:lnTo>
                  <a:pt x="28" y="19"/>
                </a:lnTo>
                <a:lnTo>
                  <a:pt x="28" y="23"/>
                </a:lnTo>
                <a:lnTo>
                  <a:pt x="28" y="14"/>
                </a:lnTo>
                <a:lnTo>
                  <a:pt x="28" y="19"/>
                </a:lnTo>
                <a:lnTo>
                  <a:pt x="29" y="18"/>
                </a:lnTo>
                <a:lnTo>
                  <a:pt x="29" y="20"/>
                </a:lnTo>
                <a:lnTo>
                  <a:pt x="29" y="12"/>
                </a:lnTo>
                <a:lnTo>
                  <a:pt x="29" y="15"/>
                </a:lnTo>
                <a:lnTo>
                  <a:pt x="30" y="17"/>
                </a:lnTo>
                <a:lnTo>
                  <a:pt x="30" y="23"/>
                </a:lnTo>
                <a:lnTo>
                  <a:pt x="30" y="12"/>
                </a:lnTo>
                <a:lnTo>
                  <a:pt x="30" y="20"/>
                </a:lnTo>
                <a:lnTo>
                  <a:pt x="32" y="17"/>
                </a:lnTo>
                <a:lnTo>
                  <a:pt x="32" y="20"/>
                </a:lnTo>
                <a:lnTo>
                  <a:pt x="32" y="0"/>
                </a:lnTo>
                <a:lnTo>
                  <a:pt x="32" y="13"/>
                </a:lnTo>
                <a:lnTo>
                  <a:pt x="33" y="10"/>
                </a:lnTo>
                <a:lnTo>
                  <a:pt x="33" y="20"/>
                </a:lnTo>
                <a:lnTo>
                  <a:pt x="33" y="17"/>
                </a:lnTo>
                <a:lnTo>
                  <a:pt x="34" y="18"/>
                </a:lnTo>
                <a:lnTo>
                  <a:pt x="34" y="9"/>
                </a:lnTo>
                <a:lnTo>
                  <a:pt x="34" y="15"/>
                </a:lnTo>
                <a:lnTo>
                  <a:pt x="35" y="17"/>
                </a:lnTo>
                <a:lnTo>
                  <a:pt x="35" y="13"/>
                </a:lnTo>
                <a:lnTo>
                  <a:pt x="35" y="20"/>
                </a:lnTo>
                <a:lnTo>
                  <a:pt x="37" y="19"/>
                </a:lnTo>
                <a:lnTo>
                  <a:pt x="37" y="22"/>
                </a:lnTo>
                <a:lnTo>
                  <a:pt x="37" y="12"/>
                </a:lnTo>
                <a:lnTo>
                  <a:pt x="37" y="13"/>
                </a:lnTo>
                <a:lnTo>
                  <a:pt x="38" y="17"/>
                </a:lnTo>
                <a:lnTo>
                  <a:pt x="38" y="19"/>
                </a:lnTo>
                <a:lnTo>
                  <a:pt x="38" y="13"/>
                </a:lnTo>
                <a:lnTo>
                  <a:pt x="38" y="15"/>
                </a:lnTo>
                <a:lnTo>
                  <a:pt x="39" y="17"/>
                </a:lnTo>
                <a:lnTo>
                  <a:pt x="39" y="18"/>
                </a:lnTo>
                <a:lnTo>
                  <a:pt x="39" y="12"/>
                </a:lnTo>
                <a:lnTo>
                  <a:pt x="39" y="13"/>
                </a:lnTo>
                <a:lnTo>
                  <a:pt x="40" y="14"/>
                </a:lnTo>
                <a:lnTo>
                  <a:pt x="40" y="19"/>
                </a:lnTo>
                <a:lnTo>
                  <a:pt x="40" y="10"/>
                </a:lnTo>
                <a:lnTo>
                  <a:pt x="40" y="17"/>
                </a:lnTo>
                <a:lnTo>
                  <a:pt x="42" y="18"/>
                </a:lnTo>
                <a:lnTo>
                  <a:pt x="42" y="24"/>
                </a:lnTo>
                <a:lnTo>
                  <a:pt x="42"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0" name="Freeform 100"/>
          <p:cNvSpPr>
            <a:spLocks/>
          </p:cNvSpPr>
          <p:nvPr/>
        </p:nvSpPr>
        <p:spPr bwMode="auto">
          <a:xfrm>
            <a:off x="3405927" y="5869098"/>
            <a:ext cx="177524" cy="58082"/>
          </a:xfrm>
          <a:custGeom>
            <a:avLst/>
            <a:gdLst/>
            <a:ahLst/>
            <a:cxnLst>
              <a:cxn ang="0">
                <a:pos x="1" y="12"/>
              </a:cxn>
              <a:cxn ang="0">
                <a:pos x="1" y="11"/>
              </a:cxn>
              <a:cxn ang="0">
                <a:pos x="2" y="11"/>
              </a:cxn>
              <a:cxn ang="0">
                <a:pos x="3" y="6"/>
              </a:cxn>
              <a:cxn ang="0">
                <a:pos x="5" y="11"/>
              </a:cxn>
              <a:cxn ang="0">
                <a:pos x="6" y="4"/>
              </a:cxn>
              <a:cxn ang="0">
                <a:pos x="7" y="17"/>
              </a:cxn>
              <a:cxn ang="0">
                <a:pos x="8" y="14"/>
              </a:cxn>
              <a:cxn ang="0">
                <a:pos x="10" y="11"/>
              </a:cxn>
              <a:cxn ang="0">
                <a:pos x="10" y="12"/>
              </a:cxn>
              <a:cxn ang="0">
                <a:pos x="11" y="6"/>
              </a:cxn>
              <a:cxn ang="0">
                <a:pos x="12" y="15"/>
              </a:cxn>
              <a:cxn ang="0">
                <a:pos x="13" y="11"/>
              </a:cxn>
              <a:cxn ang="0">
                <a:pos x="13" y="12"/>
              </a:cxn>
              <a:cxn ang="0">
                <a:pos x="15" y="0"/>
              </a:cxn>
              <a:cxn ang="0">
                <a:pos x="16" y="7"/>
              </a:cxn>
              <a:cxn ang="0">
                <a:pos x="17" y="16"/>
              </a:cxn>
              <a:cxn ang="0">
                <a:pos x="18" y="12"/>
              </a:cxn>
              <a:cxn ang="0">
                <a:pos x="20" y="19"/>
              </a:cxn>
              <a:cxn ang="0">
                <a:pos x="20" y="10"/>
              </a:cxn>
              <a:cxn ang="0">
                <a:pos x="21" y="7"/>
              </a:cxn>
              <a:cxn ang="0">
                <a:pos x="22" y="19"/>
              </a:cxn>
              <a:cxn ang="0">
                <a:pos x="23" y="12"/>
              </a:cxn>
              <a:cxn ang="0">
                <a:pos x="25" y="17"/>
              </a:cxn>
              <a:cxn ang="0">
                <a:pos x="25" y="12"/>
              </a:cxn>
              <a:cxn ang="0">
                <a:pos x="26" y="9"/>
              </a:cxn>
              <a:cxn ang="0">
                <a:pos x="27" y="17"/>
              </a:cxn>
              <a:cxn ang="0">
                <a:pos x="28" y="11"/>
              </a:cxn>
              <a:cxn ang="0">
                <a:pos x="30" y="10"/>
              </a:cxn>
              <a:cxn ang="0">
                <a:pos x="31" y="11"/>
              </a:cxn>
              <a:cxn ang="0">
                <a:pos x="31" y="10"/>
              </a:cxn>
              <a:cxn ang="0">
                <a:pos x="32" y="7"/>
              </a:cxn>
              <a:cxn ang="0">
                <a:pos x="33" y="19"/>
              </a:cxn>
              <a:cxn ang="0">
                <a:pos x="35" y="11"/>
              </a:cxn>
              <a:cxn ang="0">
                <a:pos x="35" y="6"/>
              </a:cxn>
              <a:cxn ang="0">
                <a:pos x="36" y="5"/>
              </a:cxn>
              <a:cxn ang="0">
                <a:pos x="37" y="9"/>
              </a:cxn>
              <a:cxn ang="0">
                <a:pos x="38" y="16"/>
              </a:cxn>
              <a:cxn ang="0">
                <a:pos x="40" y="11"/>
              </a:cxn>
              <a:cxn ang="0">
                <a:pos x="40" y="11"/>
              </a:cxn>
              <a:cxn ang="0">
                <a:pos x="41" y="7"/>
              </a:cxn>
              <a:cxn ang="0">
                <a:pos x="42" y="12"/>
              </a:cxn>
            </a:cxnLst>
            <a:rect l="0" t="0" r="r" b="b"/>
            <a:pathLst>
              <a:path w="43" h="24">
                <a:moveTo>
                  <a:pt x="0" y="9"/>
                </a:moveTo>
                <a:lnTo>
                  <a:pt x="0" y="14"/>
                </a:lnTo>
                <a:lnTo>
                  <a:pt x="1" y="12"/>
                </a:lnTo>
                <a:lnTo>
                  <a:pt x="1" y="16"/>
                </a:lnTo>
                <a:lnTo>
                  <a:pt x="1" y="6"/>
                </a:lnTo>
                <a:lnTo>
                  <a:pt x="1" y="11"/>
                </a:lnTo>
                <a:lnTo>
                  <a:pt x="2" y="10"/>
                </a:lnTo>
                <a:lnTo>
                  <a:pt x="2" y="16"/>
                </a:lnTo>
                <a:lnTo>
                  <a:pt x="2" y="11"/>
                </a:lnTo>
                <a:lnTo>
                  <a:pt x="3" y="10"/>
                </a:lnTo>
                <a:lnTo>
                  <a:pt x="3" y="15"/>
                </a:lnTo>
                <a:lnTo>
                  <a:pt x="3" y="6"/>
                </a:lnTo>
                <a:lnTo>
                  <a:pt x="5" y="5"/>
                </a:lnTo>
                <a:lnTo>
                  <a:pt x="5" y="22"/>
                </a:lnTo>
                <a:lnTo>
                  <a:pt x="5" y="11"/>
                </a:lnTo>
                <a:lnTo>
                  <a:pt x="6" y="12"/>
                </a:lnTo>
                <a:lnTo>
                  <a:pt x="6" y="17"/>
                </a:lnTo>
                <a:lnTo>
                  <a:pt x="6" y="4"/>
                </a:lnTo>
                <a:lnTo>
                  <a:pt x="6" y="12"/>
                </a:lnTo>
                <a:lnTo>
                  <a:pt x="7" y="14"/>
                </a:lnTo>
                <a:lnTo>
                  <a:pt x="7" y="17"/>
                </a:lnTo>
                <a:lnTo>
                  <a:pt x="7" y="7"/>
                </a:lnTo>
                <a:lnTo>
                  <a:pt x="7" y="12"/>
                </a:lnTo>
                <a:lnTo>
                  <a:pt x="8" y="14"/>
                </a:lnTo>
                <a:lnTo>
                  <a:pt x="8" y="7"/>
                </a:lnTo>
                <a:lnTo>
                  <a:pt x="8" y="14"/>
                </a:lnTo>
                <a:lnTo>
                  <a:pt x="10" y="11"/>
                </a:lnTo>
                <a:lnTo>
                  <a:pt x="10" y="15"/>
                </a:lnTo>
                <a:lnTo>
                  <a:pt x="10" y="5"/>
                </a:lnTo>
                <a:lnTo>
                  <a:pt x="10" y="12"/>
                </a:lnTo>
                <a:lnTo>
                  <a:pt x="11" y="14"/>
                </a:lnTo>
                <a:lnTo>
                  <a:pt x="11" y="15"/>
                </a:lnTo>
                <a:lnTo>
                  <a:pt x="11" y="6"/>
                </a:lnTo>
                <a:lnTo>
                  <a:pt x="11" y="10"/>
                </a:lnTo>
                <a:lnTo>
                  <a:pt x="12" y="11"/>
                </a:lnTo>
                <a:lnTo>
                  <a:pt x="12" y="15"/>
                </a:lnTo>
                <a:lnTo>
                  <a:pt x="12" y="7"/>
                </a:lnTo>
                <a:lnTo>
                  <a:pt x="12" y="10"/>
                </a:lnTo>
                <a:lnTo>
                  <a:pt x="13" y="11"/>
                </a:lnTo>
                <a:lnTo>
                  <a:pt x="13" y="16"/>
                </a:lnTo>
                <a:lnTo>
                  <a:pt x="13" y="7"/>
                </a:lnTo>
                <a:lnTo>
                  <a:pt x="13" y="12"/>
                </a:lnTo>
                <a:lnTo>
                  <a:pt x="15" y="9"/>
                </a:lnTo>
                <a:lnTo>
                  <a:pt x="15" y="17"/>
                </a:lnTo>
                <a:lnTo>
                  <a:pt x="15" y="0"/>
                </a:lnTo>
                <a:lnTo>
                  <a:pt x="15" y="14"/>
                </a:lnTo>
                <a:lnTo>
                  <a:pt x="16" y="12"/>
                </a:lnTo>
                <a:lnTo>
                  <a:pt x="16" y="7"/>
                </a:lnTo>
                <a:lnTo>
                  <a:pt x="16" y="17"/>
                </a:lnTo>
                <a:lnTo>
                  <a:pt x="17" y="16"/>
                </a:lnTo>
                <a:lnTo>
                  <a:pt x="17" y="16"/>
                </a:lnTo>
                <a:lnTo>
                  <a:pt x="17" y="7"/>
                </a:lnTo>
                <a:lnTo>
                  <a:pt x="17" y="14"/>
                </a:lnTo>
                <a:lnTo>
                  <a:pt x="18" y="12"/>
                </a:lnTo>
                <a:lnTo>
                  <a:pt x="18" y="10"/>
                </a:lnTo>
                <a:lnTo>
                  <a:pt x="18" y="17"/>
                </a:lnTo>
                <a:lnTo>
                  <a:pt x="20" y="19"/>
                </a:lnTo>
                <a:lnTo>
                  <a:pt x="20" y="19"/>
                </a:lnTo>
                <a:lnTo>
                  <a:pt x="20" y="1"/>
                </a:lnTo>
                <a:lnTo>
                  <a:pt x="20" y="10"/>
                </a:lnTo>
                <a:lnTo>
                  <a:pt x="21" y="11"/>
                </a:lnTo>
                <a:lnTo>
                  <a:pt x="21" y="17"/>
                </a:lnTo>
                <a:lnTo>
                  <a:pt x="21" y="7"/>
                </a:lnTo>
                <a:lnTo>
                  <a:pt x="21" y="14"/>
                </a:lnTo>
                <a:lnTo>
                  <a:pt x="22" y="15"/>
                </a:lnTo>
                <a:lnTo>
                  <a:pt x="22" y="19"/>
                </a:lnTo>
                <a:lnTo>
                  <a:pt x="22" y="6"/>
                </a:lnTo>
                <a:lnTo>
                  <a:pt x="22" y="11"/>
                </a:lnTo>
                <a:lnTo>
                  <a:pt x="23" y="12"/>
                </a:lnTo>
                <a:lnTo>
                  <a:pt x="23" y="11"/>
                </a:lnTo>
                <a:lnTo>
                  <a:pt x="23" y="19"/>
                </a:lnTo>
                <a:lnTo>
                  <a:pt x="25" y="17"/>
                </a:lnTo>
                <a:lnTo>
                  <a:pt x="25" y="20"/>
                </a:lnTo>
                <a:lnTo>
                  <a:pt x="25" y="6"/>
                </a:lnTo>
                <a:lnTo>
                  <a:pt x="25" y="12"/>
                </a:lnTo>
                <a:lnTo>
                  <a:pt x="26" y="11"/>
                </a:lnTo>
                <a:lnTo>
                  <a:pt x="26" y="17"/>
                </a:lnTo>
                <a:lnTo>
                  <a:pt x="26" y="9"/>
                </a:lnTo>
                <a:lnTo>
                  <a:pt x="26" y="14"/>
                </a:lnTo>
                <a:lnTo>
                  <a:pt x="27" y="15"/>
                </a:lnTo>
                <a:lnTo>
                  <a:pt x="27" y="17"/>
                </a:lnTo>
                <a:lnTo>
                  <a:pt x="27" y="9"/>
                </a:lnTo>
                <a:lnTo>
                  <a:pt x="27" y="10"/>
                </a:lnTo>
                <a:lnTo>
                  <a:pt x="28" y="11"/>
                </a:lnTo>
                <a:lnTo>
                  <a:pt x="28" y="16"/>
                </a:lnTo>
                <a:lnTo>
                  <a:pt x="28" y="7"/>
                </a:lnTo>
                <a:lnTo>
                  <a:pt x="30" y="10"/>
                </a:lnTo>
                <a:lnTo>
                  <a:pt x="30" y="21"/>
                </a:lnTo>
                <a:lnTo>
                  <a:pt x="30" y="10"/>
                </a:lnTo>
                <a:lnTo>
                  <a:pt x="31" y="11"/>
                </a:lnTo>
                <a:lnTo>
                  <a:pt x="31" y="15"/>
                </a:lnTo>
                <a:lnTo>
                  <a:pt x="31" y="9"/>
                </a:lnTo>
                <a:lnTo>
                  <a:pt x="31" y="10"/>
                </a:lnTo>
                <a:lnTo>
                  <a:pt x="32" y="9"/>
                </a:lnTo>
                <a:lnTo>
                  <a:pt x="32" y="16"/>
                </a:lnTo>
                <a:lnTo>
                  <a:pt x="32" y="7"/>
                </a:lnTo>
                <a:lnTo>
                  <a:pt x="32" y="14"/>
                </a:lnTo>
                <a:lnTo>
                  <a:pt x="33" y="12"/>
                </a:lnTo>
                <a:lnTo>
                  <a:pt x="33" y="19"/>
                </a:lnTo>
                <a:lnTo>
                  <a:pt x="33" y="6"/>
                </a:lnTo>
                <a:lnTo>
                  <a:pt x="33" y="15"/>
                </a:lnTo>
                <a:lnTo>
                  <a:pt x="35" y="11"/>
                </a:lnTo>
                <a:lnTo>
                  <a:pt x="35" y="24"/>
                </a:lnTo>
                <a:lnTo>
                  <a:pt x="35" y="2"/>
                </a:lnTo>
                <a:lnTo>
                  <a:pt x="35" y="6"/>
                </a:lnTo>
                <a:lnTo>
                  <a:pt x="36" y="7"/>
                </a:lnTo>
                <a:lnTo>
                  <a:pt x="36" y="15"/>
                </a:lnTo>
                <a:lnTo>
                  <a:pt x="36" y="5"/>
                </a:lnTo>
                <a:lnTo>
                  <a:pt x="36" y="15"/>
                </a:lnTo>
                <a:lnTo>
                  <a:pt x="37" y="14"/>
                </a:lnTo>
                <a:lnTo>
                  <a:pt x="37" y="9"/>
                </a:lnTo>
                <a:lnTo>
                  <a:pt x="37" y="16"/>
                </a:lnTo>
                <a:lnTo>
                  <a:pt x="38" y="14"/>
                </a:lnTo>
                <a:lnTo>
                  <a:pt x="38" y="16"/>
                </a:lnTo>
                <a:lnTo>
                  <a:pt x="38" y="6"/>
                </a:lnTo>
                <a:lnTo>
                  <a:pt x="38" y="12"/>
                </a:lnTo>
                <a:lnTo>
                  <a:pt x="40" y="11"/>
                </a:lnTo>
                <a:lnTo>
                  <a:pt x="40" y="16"/>
                </a:lnTo>
                <a:lnTo>
                  <a:pt x="40" y="6"/>
                </a:lnTo>
                <a:lnTo>
                  <a:pt x="40" y="11"/>
                </a:lnTo>
                <a:lnTo>
                  <a:pt x="41" y="9"/>
                </a:lnTo>
                <a:lnTo>
                  <a:pt x="41" y="16"/>
                </a:lnTo>
                <a:lnTo>
                  <a:pt x="41" y="7"/>
                </a:lnTo>
                <a:lnTo>
                  <a:pt x="42" y="9"/>
                </a:lnTo>
                <a:lnTo>
                  <a:pt x="42" y="15"/>
                </a:lnTo>
                <a:lnTo>
                  <a:pt x="42" y="12"/>
                </a:lnTo>
                <a:lnTo>
                  <a:pt x="43" y="11"/>
                </a:lnTo>
                <a:lnTo>
                  <a:pt x="43"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1" name="Freeform 101"/>
          <p:cNvSpPr>
            <a:spLocks/>
          </p:cNvSpPr>
          <p:nvPr/>
        </p:nvSpPr>
        <p:spPr bwMode="auto">
          <a:xfrm>
            <a:off x="3583449" y="5859417"/>
            <a:ext cx="177524" cy="67762"/>
          </a:xfrm>
          <a:custGeom>
            <a:avLst/>
            <a:gdLst/>
            <a:ahLst/>
            <a:cxnLst>
              <a:cxn ang="0">
                <a:pos x="2" y="18"/>
              </a:cxn>
              <a:cxn ang="0">
                <a:pos x="2" y="19"/>
              </a:cxn>
              <a:cxn ang="0">
                <a:pos x="3" y="13"/>
              </a:cxn>
              <a:cxn ang="0">
                <a:pos x="4" y="21"/>
              </a:cxn>
              <a:cxn ang="0">
                <a:pos x="5" y="15"/>
              </a:cxn>
              <a:cxn ang="0">
                <a:pos x="5" y="15"/>
              </a:cxn>
              <a:cxn ang="0">
                <a:pos x="7" y="5"/>
              </a:cxn>
              <a:cxn ang="0">
                <a:pos x="8" y="21"/>
              </a:cxn>
              <a:cxn ang="0">
                <a:pos x="9" y="21"/>
              </a:cxn>
              <a:cxn ang="0">
                <a:pos x="10" y="16"/>
              </a:cxn>
              <a:cxn ang="0">
                <a:pos x="10" y="19"/>
              </a:cxn>
              <a:cxn ang="0">
                <a:pos x="12" y="14"/>
              </a:cxn>
              <a:cxn ang="0">
                <a:pos x="13" y="14"/>
              </a:cxn>
              <a:cxn ang="0">
                <a:pos x="14" y="20"/>
              </a:cxn>
              <a:cxn ang="0">
                <a:pos x="15" y="19"/>
              </a:cxn>
              <a:cxn ang="0">
                <a:pos x="17" y="15"/>
              </a:cxn>
              <a:cxn ang="0">
                <a:pos x="17" y="18"/>
              </a:cxn>
              <a:cxn ang="0">
                <a:pos x="18" y="11"/>
              </a:cxn>
              <a:cxn ang="0">
                <a:pos x="19" y="18"/>
              </a:cxn>
              <a:cxn ang="0">
                <a:pos x="20" y="16"/>
              </a:cxn>
              <a:cxn ang="0">
                <a:pos x="20" y="16"/>
              </a:cxn>
              <a:cxn ang="0">
                <a:pos x="22" y="9"/>
              </a:cxn>
              <a:cxn ang="0">
                <a:pos x="23" y="23"/>
              </a:cxn>
              <a:cxn ang="0">
                <a:pos x="24" y="15"/>
              </a:cxn>
              <a:cxn ang="0">
                <a:pos x="24" y="15"/>
              </a:cxn>
              <a:cxn ang="0">
                <a:pos x="25" y="14"/>
              </a:cxn>
              <a:cxn ang="0">
                <a:pos x="27" y="20"/>
              </a:cxn>
              <a:cxn ang="0">
                <a:pos x="28" y="16"/>
              </a:cxn>
              <a:cxn ang="0">
                <a:pos x="29" y="18"/>
              </a:cxn>
              <a:cxn ang="0">
                <a:pos x="30" y="13"/>
              </a:cxn>
              <a:cxn ang="0">
                <a:pos x="30" y="18"/>
              </a:cxn>
              <a:cxn ang="0">
                <a:pos x="32" y="0"/>
              </a:cxn>
              <a:cxn ang="0">
                <a:pos x="33" y="20"/>
              </a:cxn>
              <a:cxn ang="0">
                <a:pos x="34" y="13"/>
              </a:cxn>
              <a:cxn ang="0">
                <a:pos x="35" y="21"/>
              </a:cxn>
              <a:cxn ang="0">
                <a:pos x="37" y="20"/>
              </a:cxn>
              <a:cxn ang="0">
                <a:pos x="38" y="4"/>
              </a:cxn>
              <a:cxn ang="0">
                <a:pos x="39" y="15"/>
              </a:cxn>
              <a:cxn ang="0">
                <a:pos x="39" y="18"/>
              </a:cxn>
              <a:cxn ang="0">
                <a:pos x="40" y="13"/>
              </a:cxn>
              <a:cxn ang="0">
                <a:pos x="42" y="21"/>
              </a:cxn>
              <a:cxn ang="0">
                <a:pos x="43" y="13"/>
              </a:cxn>
            </a:cxnLst>
            <a:rect l="0" t="0" r="r" b="b"/>
            <a:pathLst>
              <a:path w="43" h="28">
                <a:moveTo>
                  <a:pt x="0" y="11"/>
                </a:moveTo>
                <a:lnTo>
                  <a:pt x="0" y="19"/>
                </a:lnTo>
                <a:lnTo>
                  <a:pt x="2" y="18"/>
                </a:lnTo>
                <a:lnTo>
                  <a:pt x="2" y="24"/>
                </a:lnTo>
                <a:lnTo>
                  <a:pt x="2" y="4"/>
                </a:lnTo>
                <a:lnTo>
                  <a:pt x="2" y="19"/>
                </a:lnTo>
                <a:lnTo>
                  <a:pt x="3" y="15"/>
                </a:lnTo>
                <a:lnTo>
                  <a:pt x="3" y="20"/>
                </a:lnTo>
                <a:lnTo>
                  <a:pt x="3" y="13"/>
                </a:lnTo>
                <a:lnTo>
                  <a:pt x="3" y="19"/>
                </a:lnTo>
                <a:lnTo>
                  <a:pt x="4" y="18"/>
                </a:lnTo>
                <a:lnTo>
                  <a:pt x="4" y="21"/>
                </a:lnTo>
                <a:lnTo>
                  <a:pt x="4" y="11"/>
                </a:lnTo>
                <a:lnTo>
                  <a:pt x="4" y="13"/>
                </a:lnTo>
                <a:lnTo>
                  <a:pt x="5" y="15"/>
                </a:lnTo>
                <a:lnTo>
                  <a:pt x="5" y="20"/>
                </a:lnTo>
                <a:lnTo>
                  <a:pt x="5" y="14"/>
                </a:lnTo>
                <a:lnTo>
                  <a:pt x="5" y="15"/>
                </a:lnTo>
                <a:lnTo>
                  <a:pt x="7" y="16"/>
                </a:lnTo>
                <a:lnTo>
                  <a:pt x="7" y="28"/>
                </a:lnTo>
                <a:lnTo>
                  <a:pt x="7" y="5"/>
                </a:lnTo>
                <a:lnTo>
                  <a:pt x="7" y="13"/>
                </a:lnTo>
                <a:lnTo>
                  <a:pt x="8" y="13"/>
                </a:lnTo>
                <a:lnTo>
                  <a:pt x="8" y="21"/>
                </a:lnTo>
                <a:lnTo>
                  <a:pt x="8" y="20"/>
                </a:lnTo>
                <a:lnTo>
                  <a:pt x="9" y="19"/>
                </a:lnTo>
                <a:lnTo>
                  <a:pt x="9" y="21"/>
                </a:lnTo>
                <a:lnTo>
                  <a:pt x="9" y="15"/>
                </a:lnTo>
                <a:lnTo>
                  <a:pt x="9" y="15"/>
                </a:lnTo>
                <a:lnTo>
                  <a:pt x="10" y="16"/>
                </a:lnTo>
                <a:lnTo>
                  <a:pt x="10" y="21"/>
                </a:lnTo>
                <a:lnTo>
                  <a:pt x="10" y="13"/>
                </a:lnTo>
                <a:lnTo>
                  <a:pt x="10" y="19"/>
                </a:lnTo>
                <a:lnTo>
                  <a:pt x="12" y="20"/>
                </a:lnTo>
                <a:lnTo>
                  <a:pt x="12" y="21"/>
                </a:lnTo>
                <a:lnTo>
                  <a:pt x="12" y="14"/>
                </a:lnTo>
                <a:lnTo>
                  <a:pt x="13" y="15"/>
                </a:lnTo>
                <a:lnTo>
                  <a:pt x="13" y="20"/>
                </a:lnTo>
                <a:lnTo>
                  <a:pt x="13" y="14"/>
                </a:lnTo>
                <a:lnTo>
                  <a:pt x="13" y="14"/>
                </a:lnTo>
                <a:lnTo>
                  <a:pt x="14" y="13"/>
                </a:lnTo>
                <a:lnTo>
                  <a:pt x="14" y="20"/>
                </a:lnTo>
                <a:lnTo>
                  <a:pt x="14" y="16"/>
                </a:lnTo>
                <a:lnTo>
                  <a:pt x="15" y="18"/>
                </a:lnTo>
                <a:lnTo>
                  <a:pt x="15" y="19"/>
                </a:lnTo>
                <a:lnTo>
                  <a:pt x="15" y="11"/>
                </a:lnTo>
                <a:lnTo>
                  <a:pt x="15" y="16"/>
                </a:lnTo>
                <a:lnTo>
                  <a:pt x="17" y="15"/>
                </a:lnTo>
                <a:lnTo>
                  <a:pt x="17" y="26"/>
                </a:lnTo>
                <a:lnTo>
                  <a:pt x="17" y="11"/>
                </a:lnTo>
                <a:lnTo>
                  <a:pt x="17" y="18"/>
                </a:lnTo>
                <a:lnTo>
                  <a:pt x="18" y="16"/>
                </a:lnTo>
                <a:lnTo>
                  <a:pt x="18" y="20"/>
                </a:lnTo>
                <a:lnTo>
                  <a:pt x="18" y="11"/>
                </a:lnTo>
                <a:lnTo>
                  <a:pt x="18" y="16"/>
                </a:lnTo>
                <a:lnTo>
                  <a:pt x="19" y="14"/>
                </a:lnTo>
                <a:lnTo>
                  <a:pt x="19" y="18"/>
                </a:lnTo>
                <a:lnTo>
                  <a:pt x="19" y="11"/>
                </a:lnTo>
                <a:lnTo>
                  <a:pt x="19" y="15"/>
                </a:lnTo>
                <a:lnTo>
                  <a:pt x="20" y="16"/>
                </a:lnTo>
                <a:lnTo>
                  <a:pt x="20" y="20"/>
                </a:lnTo>
                <a:lnTo>
                  <a:pt x="20" y="13"/>
                </a:lnTo>
                <a:lnTo>
                  <a:pt x="20" y="16"/>
                </a:lnTo>
                <a:lnTo>
                  <a:pt x="22" y="15"/>
                </a:lnTo>
                <a:lnTo>
                  <a:pt x="22" y="28"/>
                </a:lnTo>
                <a:lnTo>
                  <a:pt x="22" y="9"/>
                </a:lnTo>
                <a:lnTo>
                  <a:pt x="22" y="19"/>
                </a:lnTo>
                <a:lnTo>
                  <a:pt x="23" y="16"/>
                </a:lnTo>
                <a:lnTo>
                  <a:pt x="23" y="23"/>
                </a:lnTo>
                <a:lnTo>
                  <a:pt x="23" y="11"/>
                </a:lnTo>
                <a:lnTo>
                  <a:pt x="23" y="14"/>
                </a:lnTo>
                <a:lnTo>
                  <a:pt x="24" y="15"/>
                </a:lnTo>
                <a:lnTo>
                  <a:pt x="24" y="20"/>
                </a:lnTo>
                <a:lnTo>
                  <a:pt x="24" y="13"/>
                </a:lnTo>
                <a:lnTo>
                  <a:pt x="24" y="15"/>
                </a:lnTo>
                <a:lnTo>
                  <a:pt x="25" y="19"/>
                </a:lnTo>
                <a:lnTo>
                  <a:pt x="25" y="20"/>
                </a:lnTo>
                <a:lnTo>
                  <a:pt x="25" y="14"/>
                </a:lnTo>
                <a:lnTo>
                  <a:pt x="25" y="15"/>
                </a:lnTo>
                <a:lnTo>
                  <a:pt x="27" y="16"/>
                </a:lnTo>
                <a:lnTo>
                  <a:pt x="27" y="20"/>
                </a:lnTo>
                <a:lnTo>
                  <a:pt x="27" y="8"/>
                </a:lnTo>
                <a:lnTo>
                  <a:pt x="27" y="15"/>
                </a:lnTo>
                <a:lnTo>
                  <a:pt x="28" y="16"/>
                </a:lnTo>
                <a:lnTo>
                  <a:pt x="28" y="11"/>
                </a:lnTo>
                <a:lnTo>
                  <a:pt x="28" y="19"/>
                </a:lnTo>
                <a:lnTo>
                  <a:pt x="29" y="18"/>
                </a:lnTo>
                <a:lnTo>
                  <a:pt x="29" y="11"/>
                </a:lnTo>
                <a:lnTo>
                  <a:pt x="29" y="11"/>
                </a:lnTo>
                <a:lnTo>
                  <a:pt x="30" y="13"/>
                </a:lnTo>
                <a:lnTo>
                  <a:pt x="30" y="21"/>
                </a:lnTo>
                <a:lnTo>
                  <a:pt x="30" y="10"/>
                </a:lnTo>
                <a:lnTo>
                  <a:pt x="30" y="18"/>
                </a:lnTo>
                <a:lnTo>
                  <a:pt x="32" y="16"/>
                </a:lnTo>
                <a:lnTo>
                  <a:pt x="32" y="20"/>
                </a:lnTo>
                <a:lnTo>
                  <a:pt x="32" y="0"/>
                </a:lnTo>
                <a:lnTo>
                  <a:pt x="33" y="0"/>
                </a:lnTo>
                <a:lnTo>
                  <a:pt x="33" y="21"/>
                </a:lnTo>
                <a:lnTo>
                  <a:pt x="33" y="20"/>
                </a:lnTo>
                <a:lnTo>
                  <a:pt x="34" y="19"/>
                </a:lnTo>
                <a:lnTo>
                  <a:pt x="34" y="21"/>
                </a:lnTo>
                <a:lnTo>
                  <a:pt x="34" y="13"/>
                </a:lnTo>
                <a:lnTo>
                  <a:pt x="34" y="19"/>
                </a:lnTo>
                <a:lnTo>
                  <a:pt x="35" y="18"/>
                </a:lnTo>
                <a:lnTo>
                  <a:pt x="35" y="21"/>
                </a:lnTo>
                <a:lnTo>
                  <a:pt x="35" y="10"/>
                </a:lnTo>
                <a:lnTo>
                  <a:pt x="35" y="16"/>
                </a:lnTo>
                <a:lnTo>
                  <a:pt x="37" y="20"/>
                </a:lnTo>
                <a:lnTo>
                  <a:pt x="37" y="25"/>
                </a:lnTo>
                <a:lnTo>
                  <a:pt x="37" y="4"/>
                </a:lnTo>
                <a:lnTo>
                  <a:pt x="38" y="4"/>
                </a:lnTo>
                <a:lnTo>
                  <a:pt x="38" y="21"/>
                </a:lnTo>
                <a:lnTo>
                  <a:pt x="38" y="14"/>
                </a:lnTo>
                <a:lnTo>
                  <a:pt x="39" y="15"/>
                </a:lnTo>
                <a:lnTo>
                  <a:pt x="39" y="19"/>
                </a:lnTo>
                <a:lnTo>
                  <a:pt x="39" y="14"/>
                </a:lnTo>
                <a:lnTo>
                  <a:pt x="39" y="18"/>
                </a:lnTo>
                <a:lnTo>
                  <a:pt x="40" y="16"/>
                </a:lnTo>
                <a:lnTo>
                  <a:pt x="40" y="19"/>
                </a:lnTo>
                <a:lnTo>
                  <a:pt x="40" y="13"/>
                </a:lnTo>
                <a:lnTo>
                  <a:pt x="40" y="18"/>
                </a:lnTo>
                <a:lnTo>
                  <a:pt x="42" y="16"/>
                </a:lnTo>
                <a:lnTo>
                  <a:pt x="42" y="21"/>
                </a:lnTo>
                <a:lnTo>
                  <a:pt x="42" y="14"/>
                </a:lnTo>
                <a:lnTo>
                  <a:pt x="42" y="16"/>
                </a:lnTo>
                <a:lnTo>
                  <a:pt x="43" y="13"/>
                </a:lnTo>
                <a:lnTo>
                  <a:pt x="43" y="23"/>
                </a:lnTo>
                <a:lnTo>
                  <a:pt x="43" y="1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2" name="Freeform 102"/>
          <p:cNvSpPr>
            <a:spLocks/>
          </p:cNvSpPr>
          <p:nvPr/>
        </p:nvSpPr>
        <p:spPr bwMode="auto">
          <a:xfrm>
            <a:off x="3760969" y="5871519"/>
            <a:ext cx="169267" cy="60504"/>
          </a:xfrm>
          <a:custGeom>
            <a:avLst/>
            <a:gdLst/>
            <a:ahLst/>
            <a:cxnLst>
              <a:cxn ang="0">
                <a:pos x="1" y="16"/>
              </a:cxn>
              <a:cxn ang="0">
                <a:pos x="2" y="9"/>
              </a:cxn>
              <a:cxn ang="0">
                <a:pos x="2" y="10"/>
              </a:cxn>
              <a:cxn ang="0">
                <a:pos x="4" y="6"/>
              </a:cxn>
              <a:cxn ang="0">
                <a:pos x="5" y="20"/>
              </a:cxn>
              <a:cxn ang="0">
                <a:pos x="6" y="11"/>
              </a:cxn>
              <a:cxn ang="0">
                <a:pos x="7" y="14"/>
              </a:cxn>
              <a:cxn ang="0">
                <a:pos x="7" y="9"/>
              </a:cxn>
              <a:cxn ang="0">
                <a:pos x="9" y="5"/>
              </a:cxn>
              <a:cxn ang="0">
                <a:pos x="10" y="25"/>
              </a:cxn>
              <a:cxn ang="0">
                <a:pos x="11" y="15"/>
              </a:cxn>
              <a:cxn ang="0">
                <a:pos x="12" y="10"/>
              </a:cxn>
              <a:cxn ang="0">
                <a:pos x="12" y="11"/>
              </a:cxn>
              <a:cxn ang="0">
                <a:pos x="14" y="3"/>
              </a:cxn>
              <a:cxn ang="0">
                <a:pos x="15" y="16"/>
              </a:cxn>
              <a:cxn ang="0">
                <a:pos x="16" y="11"/>
              </a:cxn>
              <a:cxn ang="0">
                <a:pos x="17" y="14"/>
              </a:cxn>
              <a:cxn ang="0">
                <a:pos x="17" y="10"/>
              </a:cxn>
              <a:cxn ang="0">
                <a:pos x="19" y="6"/>
              </a:cxn>
              <a:cxn ang="0">
                <a:pos x="20" y="16"/>
              </a:cxn>
              <a:cxn ang="0">
                <a:pos x="21" y="16"/>
              </a:cxn>
              <a:cxn ang="0">
                <a:pos x="22" y="16"/>
              </a:cxn>
              <a:cxn ang="0">
                <a:pos x="24" y="13"/>
              </a:cxn>
              <a:cxn ang="0">
                <a:pos x="24" y="15"/>
              </a:cxn>
              <a:cxn ang="0">
                <a:pos x="25" y="0"/>
              </a:cxn>
              <a:cxn ang="0">
                <a:pos x="26" y="19"/>
              </a:cxn>
              <a:cxn ang="0">
                <a:pos x="27" y="14"/>
              </a:cxn>
              <a:cxn ang="0">
                <a:pos x="27" y="9"/>
              </a:cxn>
              <a:cxn ang="0">
                <a:pos x="29" y="8"/>
              </a:cxn>
              <a:cxn ang="0">
                <a:pos x="30" y="19"/>
              </a:cxn>
              <a:cxn ang="0">
                <a:pos x="31" y="11"/>
              </a:cxn>
              <a:cxn ang="0">
                <a:pos x="31" y="11"/>
              </a:cxn>
              <a:cxn ang="0">
                <a:pos x="32" y="8"/>
              </a:cxn>
              <a:cxn ang="0">
                <a:pos x="34" y="14"/>
              </a:cxn>
              <a:cxn ang="0">
                <a:pos x="35" y="9"/>
              </a:cxn>
              <a:cxn ang="0">
                <a:pos x="35" y="11"/>
              </a:cxn>
              <a:cxn ang="0">
                <a:pos x="36" y="5"/>
              </a:cxn>
              <a:cxn ang="0">
                <a:pos x="37" y="18"/>
              </a:cxn>
              <a:cxn ang="0">
                <a:pos x="39" y="13"/>
              </a:cxn>
              <a:cxn ang="0">
                <a:pos x="39" y="8"/>
              </a:cxn>
              <a:cxn ang="0">
                <a:pos x="40" y="3"/>
              </a:cxn>
              <a:cxn ang="0">
                <a:pos x="41" y="14"/>
              </a:cxn>
            </a:cxnLst>
            <a:rect l="0" t="0" r="r" b="b"/>
            <a:pathLst>
              <a:path w="41" h="25">
                <a:moveTo>
                  <a:pt x="0" y="6"/>
                </a:moveTo>
                <a:lnTo>
                  <a:pt x="0" y="18"/>
                </a:lnTo>
                <a:lnTo>
                  <a:pt x="1" y="16"/>
                </a:lnTo>
                <a:lnTo>
                  <a:pt x="1" y="6"/>
                </a:lnTo>
                <a:lnTo>
                  <a:pt x="1" y="8"/>
                </a:lnTo>
                <a:lnTo>
                  <a:pt x="2" y="9"/>
                </a:lnTo>
                <a:lnTo>
                  <a:pt x="2" y="15"/>
                </a:lnTo>
                <a:lnTo>
                  <a:pt x="2" y="8"/>
                </a:lnTo>
                <a:lnTo>
                  <a:pt x="2" y="10"/>
                </a:lnTo>
                <a:lnTo>
                  <a:pt x="4" y="13"/>
                </a:lnTo>
                <a:lnTo>
                  <a:pt x="4" y="15"/>
                </a:lnTo>
                <a:lnTo>
                  <a:pt x="4" y="6"/>
                </a:lnTo>
                <a:lnTo>
                  <a:pt x="4" y="11"/>
                </a:lnTo>
                <a:lnTo>
                  <a:pt x="5" y="13"/>
                </a:lnTo>
                <a:lnTo>
                  <a:pt x="5" y="20"/>
                </a:lnTo>
                <a:lnTo>
                  <a:pt x="5" y="6"/>
                </a:lnTo>
                <a:lnTo>
                  <a:pt x="5" y="10"/>
                </a:lnTo>
                <a:lnTo>
                  <a:pt x="6" y="11"/>
                </a:lnTo>
                <a:lnTo>
                  <a:pt x="6" y="5"/>
                </a:lnTo>
                <a:lnTo>
                  <a:pt x="6" y="13"/>
                </a:lnTo>
                <a:lnTo>
                  <a:pt x="7" y="14"/>
                </a:lnTo>
                <a:lnTo>
                  <a:pt x="7" y="15"/>
                </a:lnTo>
                <a:lnTo>
                  <a:pt x="7" y="8"/>
                </a:lnTo>
                <a:lnTo>
                  <a:pt x="7" y="9"/>
                </a:lnTo>
                <a:lnTo>
                  <a:pt x="9" y="10"/>
                </a:lnTo>
                <a:lnTo>
                  <a:pt x="9" y="14"/>
                </a:lnTo>
                <a:lnTo>
                  <a:pt x="9" y="5"/>
                </a:lnTo>
                <a:lnTo>
                  <a:pt x="9" y="6"/>
                </a:lnTo>
                <a:lnTo>
                  <a:pt x="10" y="8"/>
                </a:lnTo>
                <a:lnTo>
                  <a:pt x="10" y="25"/>
                </a:lnTo>
                <a:lnTo>
                  <a:pt x="10" y="5"/>
                </a:lnTo>
                <a:lnTo>
                  <a:pt x="10" y="16"/>
                </a:lnTo>
                <a:lnTo>
                  <a:pt x="11" y="15"/>
                </a:lnTo>
                <a:lnTo>
                  <a:pt x="11" y="5"/>
                </a:lnTo>
                <a:lnTo>
                  <a:pt x="11" y="10"/>
                </a:lnTo>
                <a:lnTo>
                  <a:pt x="12" y="10"/>
                </a:lnTo>
                <a:lnTo>
                  <a:pt x="12" y="16"/>
                </a:lnTo>
                <a:lnTo>
                  <a:pt x="12" y="6"/>
                </a:lnTo>
                <a:lnTo>
                  <a:pt x="12" y="11"/>
                </a:lnTo>
                <a:lnTo>
                  <a:pt x="14" y="10"/>
                </a:lnTo>
                <a:lnTo>
                  <a:pt x="14" y="14"/>
                </a:lnTo>
                <a:lnTo>
                  <a:pt x="14" y="3"/>
                </a:lnTo>
                <a:lnTo>
                  <a:pt x="14" y="8"/>
                </a:lnTo>
                <a:lnTo>
                  <a:pt x="15" y="9"/>
                </a:lnTo>
                <a:lnTo>
                  <a:pt x="15" y="16"/>
                </a:lnTo>
                <a:lnTo>
                  <a:pt x="15" y="6"/>
                </a:lnTo>
                <a:lnTo>
                  <a:pt x="15" y="14"/>
                </a:lnTo>
                <a:lnTo>
                  <a:pt x="16" y="11"/>
                </a:lnTo>
                <a:lnTo>
                  <a:pt x="16" y="5"/>
                </a:lnTo>
                <a:lnTo>
                  <a:pt x="16" y="15"/>
                </a:lnTo>
                <a:lnTo>
                  <a:pt x="17" y="14"/>
                </a:lnTo>
                <a:lnTo>
                  <a:pt x="17" y="15"/>
                </a:lnTo>
                <a:lnTo>
                  <a:pt x="17" y="6"/>
                </a:lnTo>
                <a:lnTo>
                  <a:pt x="17" y="10"/>
                </a:lnTo>
                <a:lnTo>
                  <a:pt x="19" y="11"/>
                </a:lnTo>
                <a:lnTo>
                  <a:pt x="19" y="13"/>
                </a:lnTo>
                <a:lnTo>
                  <a:pt x="19" y="6"/>
                </a:lnTo>
                <a:lnTo>
                  <a:pt x="19" y="11"/>
                </a:lnTo>
                <a:lnTo>
                  <a:pt x="20" y="10"/>
                </a:lnTo>
                <a:lnTo>
                  <a:pt x="20" y="16"/>
                </a:lnTo>
                <a:lnTo>
                  <a:pt x="20" y="0"/>
                </a:lnTo>
                <a:lnTo>
                  <a:pt x="20" y="15"/>
                </a:lnTo>
                <a:lnTo>
                  <a:pt x="21" y="16"/>
                </a:lnTo>
                <a:lnTo>
                  <a:pt x="21" y="8"/>
                </a:lnTo>
                <a:lnTo>
                  <a:pt x="21" y="15"/>
                </a:lnTo>
                <a:lnTo>
                  <a:pt x="22" y="16"/>
                </a:lnTo>
                <a:lnTo>
                  <a:pt x="22" y="6"/>
                </a:lnTo>
                <a:lnTo>
                  <a:pt x="22" y="11"/>
                </a:lnTo>
                <a:lnTo>
                  <a:pt x="24" y="13"/>
                </a:lnTo>
                <a:lnTo>
                  <a:pt x="24" y="16"/>
                </a:lnTo>
                <a:lnTo>
                  <a:pt x="24" y="8"/>
                </a:lnTo>
                <a:lnTo>
                  <a:pt x="24" y="15"/>
                </a:lnTo>
                <a:lnTo>
                  <a:pt x="25" y="14"/>
                </a:lnTo>
                <a:lnTo>
                  <a:pt x="25" y="19"/>
                </a:lnTo>
                <a:lnTo>
                  <a:pt x="25" y="0"/>
                </a:lnTo>
                <a:lnTo>
                  <a:pt x="25" y="14"/>
                </a:lnTo>
                <a:lnTo>
                  <a:pt x="26" y="13"/>
                </a:lnTo>
                <a:lnTo>
                  <a:pt x="26" y="19"/>
                </a:lnTo>
                <a:lnTo>
                  <a:pt x="26" y="6"/>
                </a:lnTo>
                <a:lnTo>
                  <a:pt x="26" y="10"/>
                </a:lnTo>
                <a:lnTo>
                  <a:pt x="27" y="14"/>
                </a:lnTo>
                <a:lnTo>
                  <a:pt x="27" y="19"/>
                </a:lnTo>
                <a:lnTo>
                  <a:pt x="27" y="4"/>
                </a:lnTo>
                <a:lnTo>
                  <a:pt x="27" y="9"/>
                </a:lnTo>
                <a:lnTo>
                  <a:pt x="29" y="10"/>
                </a:lnTo>
                <a:lnTo>
                  <a:pt x="29" y="19"/>
                </a:lnTo>
                <a:lnTo>
                  <a:pt x="29" y="8"/>
                </a:lnTo>
                <a:lnTo>
                  <a:pt x="29" y="15"/>
                </a:lnTo>
                <a:lnTo>
                  <a:pt x="30" y="14"/>
                </a:lnTo>
                <a:lnTo>
                  <a:pt x="30" y="19"/>
                </a:lnTo>
                <a:lnTo>
                  <a:pt x="30" y="6"/>
                </a:lnTo>
                <a:lnTo>
                  <a:pt x="30" y="9"/>
                </a:lnTo>
                <a:lnTo>
                  <a:pt x="31" y="11"/>
                </a:lnTo>
                <a:lnTo>
                  <a:pt x="31" y="15"/>
                </a:lnTo>
                <a:lnTo>
                  <a:pt x="31" y="8"/>
                </a:lnTo>
                <a:lnTo>
                  <a:pt x="31" y="11"/>
                </a:lnTo>
                <a:lnTo>
                  <a:pt x="32" y="10"/>
                </a:lnTo>
                <a:lnTo>
                  <a:pt x="32" y="14"/>
                </a:lnTo>
                <a:lnTo>
                  <a:pt x="32" y="8"/>
                </a:lnTo>
                <a:lnTo>
                  <a:pt x="32" y="14"/>
                </a:lnTo>
                <a:lnTo>
                  <a:pt x="34" y="14"/>
                </a:lnTo>
                <a:lnTo>
                  <a:pt x="34" y="14"/>
                </a:lnTo>
                <a:lnTo>
                  <a:pt x="34" y="6"/>
                </a:lnTo>
                <a:lnTo>
                  <a:pt x="34" y="11"/>
                </a:lnTo>
                <a:lnTo>
                  <a:pt x="35" y="9"/>
                </a:lnTo>
                <a:lnTo>
                  <a:pt x="35" y="21"/>
                </a:lnTo>
                <a:lnTo>
                  <a:pt x="35" y="1"/>
                </a:lnTo>
                <a:lnTo>
                  <a:pt x="35" y="11"/>
                </a:lnTo>
                <a:lnTo>
                  <a:pt x="36" y="15"/>
                </a:lnTo>
                <a:lnTo>
                  <a:pt x="36" y="20"/>
                </a:lnTo>
                <a:lnTo>
                  <a:pt x="36" y="5"/>
                </a:lnTo>
                <a:lnTo>
                  <a:pt x="36" y="11"/>
                </a:lnTo>
                <a:lnTo>
                  <a:pt x="37" y="9"/>
                </a:lnTo>
                <a:lnTo>
                  <a:pt x="37" y="18"/>
                </a:lnTo>
                <a:lnTo>
                  <a:pt x="37" y="5"/>
                </a:lnTo>
                <a:lnTo>
                  <a:pt x="37" y="10"/>
                </a:lnTo>
                <a:lnTo>
                  <a:pt x="39" y="13"/>
                </a:lnTo>
                <a:lnTo>
                  <a:pt x="39" y="15"/>
                </a:lnTo>
                <a:lnTo>
                  <a:pt x="39" y="6"/>
                </a:lnTo>
                <a:lnTo>
                  <a:pt x="39" y="8"/>
                </a:lnTo>
                <a:lnTo>
                  <a:pt x="40" y="9"/>
                </a:lnTo>
                <a:lnTo>
                  <a:pt x="40" y="21"/>
                </a:lnTo>
                <a:lnTo>
                  <a:pt x="40" y="3"/>
                </a:lnTo>
                <a:lnTo>
                  <a:pt x="40" y="8"/>
                </a:lnTo>
                <a:lnTo>
                  <a:pt x="41" y="9"/>
                </a:lnTo>
                <a:lnTo>
                  <a:pt x="41" y="14"/>
                </a:lnTo>
                <a:lnTo>
                  <a:pt x="41" y="5"/>
                </a:lnTo>
                <a:lnTo>
                  <a:pt x="41" y="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3" name="Freeform 103"/>
          <p:cNvSpPr>
            <a:spLocks/>
          </p:cNvSpPr>
          <p:nvPr/>
        </p:nvSpPr>
        <p:spPr bwMode="auto">
          <a:xfrm>
            <a:off x="3930233" y="5859417"/>
            <a:ext cx="198163" cy="72603"/>
          </a:xfrm>
          <a:custGeom>
            <a:avLst/>
            <a:gdLst/>
            <a:ahLst/>
            <a:cxnLst>
              <a:cxn ang="0">
                <a:pos x="1" y="10"/>
              </a:cxn>
              <a:cxn ang="0">
                <a:pos x="3" y="10"/>
              </a:cxn>
              <a:cxn ang="0">
                <a:pos x="4" y="10"/>
              </a:cxn>
              <a:cxn ang="0">
                <a:pos x="5" y="20"/>
              </a:cxn>
              <a:cxn ang="0">
                <a:pos x="6" y="13"/>
              </a:cxn>
              <a:cxn ang="0">
                <a:pos x="8" y="13"/>
              </a:cxn>
              <a:cxn ang="0">
                <a:pos x="9" y="21"/>
              </a:cxn>
              <a:cxn ang="0">
                <a:pos x="10" y="18"/>
              </a:cxn>
              <a:cxn ang="0">
                <a:pos x="10" y="19"/>
              </a:cxn>
              <a:cxn ang="0">
                <a:pos x="11" y="9"/>
              </a:cxn>
              <a:cxn ang="0">
                <a:pos x="13" y="24"/>
              </a:cxn>
              <a:cxn ang="0">
                <a:pos x="14" y="23"/>
              </a:cxn>
              <a:cxn ang="0">
                <a:pos x="15" y="18"/>
              </a:cxn>
              <a:cxn ang="0">
                <a:pos x="16" y="14"/>
              </a:cxn>
              <a:cxn ang="0">
                <a:pos x="16" y="14"/>
              </a:cxn>
              <a:cxn ang="0">
                <a:pos x="19" y="20"/>
              </a:cxn>
              <a:cxn ang="0">
                <a:pos x="19" y="16"/>
              </a:cxn>
              <a:cxn ang="0">
                <a:pos x="20" y="19"/>
              </a:cxn>
              <a:cxn ang="0">
                <a:pos x="21" y="8"/>
              </a:cxn>
              <a:cxn ang="0">
                <a:pos x="23" y="24"/>
              </a:cxn>
              <a:cxn ang="0">
                <a:pos x="24" y="29"/>
              </a:cxn>
              <a:cxn ang="0">
                <a:pos x="25" y="18"/>
              </a:cxn>
              <a:cxn ang="0">
                <a:pos x="25" y="15"/>
              </a:cxn>
              <a:cxn ang="0">
                <a:pos x="26" y="10"/>
              </a:cxn>
              <a:cxn ang="0">
                <a:pos x="28" y="20"/>
              </a:cxn>
              <a:cxn ang="0">
                <a:pos x="29" y="16"/>
              </a:cxn>
              <a:cxn ang="0">
                <a:pos x="29" y="11"/>
              </a:cxn>
              <a:cxn ang="0">
                <a:pos x="30" y="9"/>
              </a:cxn>
              <a:cxn ang="0">
                <a:pos x="31" y="25"/>
              </a:cxn>
              <a:cxn ang="0">
                <a:pos x="33" y="23"/>
              </a:cxn>
              <a:cxn ang="0">
                <a:pos x="34" y="19"/>
              </a:cxn>
              <a:cxn ang="0">
                <a:pos x="35" y="14"/>
              </a:cxn>
              <a:cxn ang="0">
                <a:pos x="36" y="10"/>
              </a:cxn>
              <a:cxn ang="0">
                <a:pos x="38" y="18"/>
              </a:cxn>
              <a:cxn ang="0">
                <a:pos x="39" y="18"/>
              </a:cxn>
              <a:cxn ang="0">
                <a:pos x="39" y="3"/>
              </a:cxn>
              <a:cxn ang="0">
                <a:pos x="40" y="18"/>
              </a:cxn>
              <a:cxn ang="0">
                <a:pos x="41" y="10"/>
              </a:cxn>
              <a:cxn ang="0">
                <a:pos x="43" y="19"/>
              </a:cxn>
              <a:cxn ang="0">
                <a:pos x="44" y="25"/>
              </a:cxn>
              <a:cxn ang="0">
                <a:pos x="45" y="21"/>
              </a:cxn>
              <a:cxn ang="0">
                <a:pos x="46" y="21"/>
              </a:cxn>
            </a:cxnLst>
            <a:rect l="0" t="0" r="r" b="b"/>
            <a:pathLst>
              <a:path w="48" h="30">
                <a:moveTo>
                  <a:pt x="0" y="11"/>
                </a:moveTo>
                <a:lnTo>
                  <a:pt x="1" y="13"/>
                </a:lnTo>
                <a:lnTo>
                  <a:pt x="1" y="10"/>
                </a:lnTo>
                <a:lnTo>
                  <a:pt x="1" y="21"/>
                </a:lnTo>
                <a:lnTo>
                  <a:pt x="3" y="20"/>
                </a:lnTo>
                <a:lnTo>
                  <a:pt x="3" y="10"/>
                </a:lnTo>
                <a:lnTo>
                  <a:pt x="4" y="13"/>
                </a:lnTo>
                <a:lnTo>
                  <a:pt x="4" y="20"/>
                </a:lnTo>
                <a:lnTo>
                  <a:pt x="4" y="10"/>
                </a:lnTo>
                <a:lnTo>
                  <a:pt x="4" y="14"/>
                </a:lnTo>
                <a:lnTo>
                  <a:pt x="5" y="15"/>
                </a:lnTo>
                <a:lnTo>
                  <a:pt x="5" y="20"/>
                </a:lnTo>
                <a:lnTo>
                  <a:pt x="5" y="19"/>
                </a:lnTo>
                <a:lnTo>
                  <a:pt x="6" y="18"/>
                </a:lnTo>
                <a:lnTo>
                  <a:pt x="6" y="13"/>
                </a:lnTo>
                <a:lnTo>
                  <a:pt x="6" y="19"/>
                </a:lnTo>
                <a:lnTo>
                  <a:pt x="8" y="18"/>
                </a:lnTo>
                <a:lnTo>
                  <a:pt x="8" y="13"/>
                </a:lnTo>
                <a:lnTo>
                  <a:pt x="8" y="15"/>
                </a:lnTo>
                <a:lnTo>
                  <a:pt x="9" y="16"/>
                </a:lnTo>
                <a:lnTo>
                  <a:pt x="9" y="21"/>
                </a:lnTo>
                <a:lnTo>
                  <a:pt x="9" y="3"/>
                </a:lnTo>
                <a:lnTo>
                  <a:pt x="9" y="19"/>
                </a:lnTo>
                <a:lnTo>
                  <a:pt x="10" y="18"/>
                </a:lnTo>
                <a:lnTo>
                  <a:pt x="10" y="21"/>
                </a:lnTo>
                <a:lnTo>
                  <a:pt x="10" y="13"/>
                </a:lnTo>
                <a:lnTo>
                  <a:pt x="10" y="19"/>
                </a:lnTo>
                <a:lnTo>
                  <a:pt x="11" y="20"/>
                </a:lnTo>
                <a:lnTo>
                  <a:pt x="11" y="23"/>
                </a:lnTo>
                <a:lnTo>
                  <a:pt x="11" y="9"/>
                </a:lnTo>
                <a:lnTo>
                  <a:pt x="11" y="11"/>
                </a:lnTo>
                <a:lnTo>
                  <a:pt x="13" y="8"/>
                </a:lnTo>
                <a:lnTo>
                  <a:pt x="13" y="24"/>
                </a:lnTo>
                <a:lnTo>
                  <a:pt x="13" y="18"/>
                </a:lnTo>
                <a:lnTo>
                  <a:pt x="14" y="16"/>
                </a:lnTo>
                <a:lnTo>
                  <a:pt x="14" y="23"/>
                </a:lnTo>
                <a:lnTo>
                  <a:pt x="14" y="9"/>
                </a:lnTo>
                <a:lnTo>
                  <a:pt x="14" y="15"/>
                </a:lnTo>
                <a:lnTo>
                  <a:pt x="15" y="18"/>
                </a:lnTo>
                <a:lnTo>
                  <a:pt x="15" y="20"/>
                </a:lnTo>
                <a:lnTo>
                  <a:pt x="15" y="13"/>
                </a:lnTo>
                <a:lnTo>
                  <a:pt x="16" y="14"/>
                </a:lnTo>
                <a:lnTo>
                  <a:pt x="16" y="24"/>
                </a:lnTo>
                <a:lnTo>
                  <a:pt x="16" y="13"/>
                </a:lnTo>
                <a:lnTo>
                  <a:pt x="16" y="14"/>
                </a:lnTo>
                <a:lnTo>
                  <a:pt x="18" y="11"/>
                </a:lnTo>
                <a:lnTo>
                  <a:pt x="18" y="21"/>
                </a:lnTo>
                <a:lnTo>
                  <a:pt x="19" y="20"/>
                </a:lnTo>
                <a:lnTo>
                  <a:pt x="19" y="21"/>
                </a:lnTo>
                <a:lnTo>
                  <a:pt x="19" y="16"/>
                </a:lnTo>
                <a:lnTo>
                  <a:pt x="19" y="16"/>
                </a:lnTo>
                <a:lnTo>
                  <a:pt x="20" y="15"/>
                </a:lnTo>
                <a:lnTo>
                  <a:pt x="20" y="14"/>
                </a:lnTo>
                <a:lnTo>
                  <a:pt x="20" y="19"/>
                </a:lnTo>
                <a:lnTo>
                  <a:pt x="21" y="18"/>
                </a:lnTo>
                <a:lnTo>
                  <a:pt x="21" y="21"/>
                </a:lnTo>
                <a:lnTo>
                  <a:pt x="21" y="8"/>
                </a:lnTo>
                <a:lnTo>
                  <a:pt x="21" y="13"/>
                </a:lnTo>
                <a:lnTo>
                  <a:pt x="23" y="14"/>
                </a:lnTo>
                <a:lnTo>
                  <a:pt x="23" y="24"/>
                </a:lnTo>
                <a:lnTo>
                  <a:pt x="23" y="14"/>
                </a:lnTo>
                <a:lnTo>
                  <a:pt x="24" y="11"/>
                </a:lnTo>
                <a:lnTo>
                  <a:pt x="24" y="29"/>
                </a:lnTo>
                <a:lnTo>
                  <a:pt x="24" y="10"/>
                </a:lnTo>
                <a:lnTo>
                  <a:pt x="24" y="19"/>
                </a:lnTo>
                <a:lnTo>
                  <a:pt x="25" y="18"/>
                </a:lnTo>
                <a:lnTo>
                  <a:pt x="25" y="20"/>
                </a:lnTo>
                <a:lnTo>
                  <a:pt x="25" y="13"/>
                </a:lnTo>
                <a:lnTo>
                  <a:pt x="25" y="15"/>
                </a:lnTo>
                <a:lnTo>
                  <a:pt x="26" y="19"/>
                </a:lnTo>
                <a:lnTo>
                  <a:pt x="26" y="20"/>
                </a:lnTo>
                <a:lnTo>
                  <a:pt x="26" y="10"/>
                </a:lnTo>
                <a:lnTo>
                  <a:pt x="26" y="18"/>
                </a:lnTo>
                <a:lnTo>
                  <a:pt x="28" y="19"/>
                </a:lnTo>
                <a:lnTo>
                  <a:pt x="28" y="20"/>
                </a:lnTo>
                <a:lnTo>
                  <a:pt x="28" y="11"/>
                </a:lnTo>
                <a:lnTo>
                  <a:pt x="28" y="15"/>
                </a:lnTo>
                <a:lnTo>
                  <a:pt x="29" y="16"/>
                </a:lnTo>
                <a:lnTo>
                  <a:pt x="29" y="30"/>
                </a:lnTo>
                <a:lnTo>
                  <a:pt x="29" y="6"/>
                </a:lnTo>
                <a:lnTo>
                  <a:pt x="29" y="11"/>
                </a:lnTo>
                <a:lnTo>
                  <a:pt x="30" y="13"/>
                </a:lnTo>
                <a:lnTo>
                  <a:pt x="30" y="25"/>
                </a:lnTo>
                <a:lnTo>
                  <a:pt x="30" y="9"/>
                </a:lnTo>
                <a:lnTo>
                  <a:pt x="30" y="15"/>
                </a:lnTo>
                <a:lnTo>
                  <a:pt x="31" y="14"/>
                </a:lnTo>
                <a:lnTo>
                  <a:pt x="31" y="25"/>
                </a:lnTo>
                <a:lnTo>
                  <a:pt x="31" y="10"/>
                </a:lnTo>
                <a:lnTo>
                  <a:pt x="31" y="24"/>
                </a:lnTo>
                <a:lnTo>
                  <a:pt x="33" y="23"/>
                </a:lnTo>
                <a:lnTo>
                  <a:pt x="33" y="11"/>
                </a:lnTo>
                <a:lnTo>
                  <a:pt x="33" y="20"/>
                </a:lnTo>
                <a:lnTo>
                  <a:pt x="34" y="19"/>
                </a:lnTo>
                <a:lnTo>
                  <a:pt x="34" y="10"/>
                </a:lnTo>
                <a:lnTo>
                  <a:pt x="34" y="13"/>
                </a:lnTo>
                <a:lnTo>
                  <a:pt x="35" y="14"/>
                </a:lnTo>
                <a:lnTo>
                  <a:pt x="35" y="18"/>
                </a:lnTo>
                <a:lnTo>
                  <a:pt x="35" y="11"/>
                </a:lnTo>
                <a:lnTo>
                  <a:pt x="36" y="10"/>
                </a:lnTo>
                <a:lnTo>
                  <a:pt x="36" y="25"/>
                </a:lnTo>
                <a:lnTo>
                  <a:pt x="36" y="16"/>
                </a:lnTo>
                <a:lnTo>
                  <a:pt x="38" y="18"/>
                </a:lnTo>
                <a:lnTo>
                  <a:pt x="38" y="10"/>
                </a:lnTo>
                <a:lnTo>
                  <a:pt x="38" y="15"/>
                </a:lnTo>
                <a:lnTo>
                  <a:pt x="39" y="18"/>
                </a:lnTo>
                <a:lnTo>
                  <a:pt x="39" y="19"/>
                </a:lnTo>
                <a:lnTo>
                  <a:pt x="39" y="0"/>
                </a:lnTo>
                <a:lnTo>
                  <a:pt x="39" y="3"/>
                </a:lnTo>
                <a:lnTo>
                  <a:pt x="40" y="5"/>
                </a:lnTo>
                <a:lnTo>
                  <a:pt x="40" y="21"/>
                </a:lnTo>
                <a:lnTo>
                  <a:pt x="40" y="18"/>
                </a:lnTo>
                <a:lnTo>
                  <a:pt x="41" y="16"/>
                </a:lnTo>
                <a:lnTo>
                  <a:pt x="41" y="26"/>
                </a:lnTo>
                <a:lnTo>
                  <a:pt x="41" y="10"/>
                </a:lnTo>
                <a:lnTo>
                  <a:pt x="41" y="14"/>
                </a:lnTo>
                <a:lnTo>
                  <a:pt x="43" y="13"/>
                </a:lnTo>
                <a:lnTo>
                  <a:pt x="43" y="19"/>
                </a:lnTo>
                <a:lnTo>
                  <a:pt x="43" y="15"/>
                </a:lnTo>
                <a:lnTo>
                  <a:pt x="44" y="19"/>
                </a:lnTo>
                <a:lnTo>
                  <a:pt x="44" y="25"/>
                </a:lnTo>
                <a:lnTo>
                  <a:pt x="44" y="8"/>
                </a:lnTo>
                <a:lnTo>
                  <a:pt x="45" y="10"/>
                </a:lnTo>
                <a:lnTo>
                  <a:pt x="45" y="21"/>
                </a:lnTo>
                <a:lnTo>
                  <a:pt x="45" y="19"/>
                </a:lnTo>
                <a:lnTo>
                  <a:pt x="46" y="18"/>
                </a:lnTo>
                <a:lnTo>
                  <a:pt x="46" y="21"/>
                </a:lnTo>
                <a:lnTo>
                  <a:pt x="46" y="15"/>
                </a:lnTo>
                <a:lnTo>
                  <a:pt x="48" y="1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4" name="Freeform 104"/>
          <p:cNvSpPr>
            <a:spLocks/>
          </p:cNvSpPr>
          <p:nvPr/>
        </p:nvSpPr>
        <p:spPr bwMode="auto">
          <a:xfrm>
            <a:off x="4128396" y="5869098"/>
            <a:ext cx="177524" cy="65344"/>
          </a:xfrm>
          <a:custGeom>
            <a:avLst/>
            <a:gdLst/>
            <a:ahLst/>
            <a:cxnLst>
              <a:cxn ang="0">
                <a:pos x="0" y="5"/>
              </a:cxn>
              <a:cxn ang="0">
                <a:pos x="1" y="19"/>
              </a:cxn>
              <a:cxn ang="0">
                <a:pos x="2" y="17"/>
              </a:cxn>
              <a:cxn ang="0">
                <a:pos x="3" y="6"/>
              </a:cxn>
              <a:cxn ang="0">
                <a:pos x="5" y="17"/>
              </a:cxn>
              <a:cxn ang="0">
                <a:pos x="6" y="16"/>
              </a:cxn>
              <a:cxn ang="0">
                <a:pos x="7" y="22"/>
              </a:cxn>
              <a:cxn ang="0">
                <a:pos x="8" y="12"/>
              </a:cxn>
              <a:cxn ang="0">
                <a:pos x="8" y="14"/>
              </a:cxn>
              <a:cxn ang="0">
                <a:pos x="10" y="7"/>
              </a:cxn>
              <a:cxn ang="0">
                <a:pos x="11" y="16"/>
              </a:cxn>
              <a:cxn ang="0">
                <a:pos x="12" y="14"/>
              </a:cxn>
              <a:cxn ang="0">
                <a:pos x="12" y="11"/>
              </a:cxn>
              <a:cxn ang="0">
                <a:pos x="13" y="9"/>
              </a:cxn>
              <a:cxn ang="0">
                <a:pos x="15" y="17"/>
              </a:cxn>
              <a:cxn ang="0">
                <a:pos x="16" y="14"/>
              </a:cxn>
              <a:cxn ang="0">
                <a:pos x="16" y="6"/>
              </a:cxn>
              <a:cxn ang="0">
                <a:pos x="17" y="6"/>
              </a:cxn>
              <a:cxn ang="0">
                <a:pos x="18" y="16"/>
              </a:cxn>
              <a:cxn ang="0">
                <a:pos x="20" y="11"/>
              </a:cxn>
              <a:cxn ang="0">
                <a:pos x="20" y="10"/>
              </a:cxn>
              <a:cxn ang="0">
                <a:pos x="22" y="12"/>
              </a:cxn>
              <a:cxn ang="0">
                <a:pos x="22" y="15"/>
              </a:cxn>
              <a:cxn ang="0">
                <a:pos x="23" y="10"/>
              </a:cxn>
              <a:cxn ang="0">
                <a:pos x="25" y="17"/>
              </a:cxn>
              <a:cxn ang="0">
                <a:pos x="26" y="10"/>
              </a:cxn>
              <a:cxn ang="0">
                <a:pos x="26" y="16"/>
              </a:cxn>
              <a:cxn ang="0">
                <a:pos x="27" y="0"/>
              </a:cxn>
              <a:cxn ang="0">
                <a:pos x="28" y="16"/>
              </a:cxn>
              <a:cxn ang="0">
                <a:pos x="30" y="5"/>
              </a:cxn>
              <a:cxn ang="0">
                <a:pos x="31" y="11"/>
              </a:cxn>
              <a:cxn ang="0">
                <a:pos x="32" y="19"/>
              </a:cxn>
              <a:cxn ang="0">
                <a:pos x="33" y="15"/>
              </a:cxn>
              <a:cxn ang="0">
                <a:pos x="35" y="12"/>
              </a:cxn>
              <a:cxn ang="0">
                <a:pos x="35" y="14"/>
              </a:cxn>
              <a:cxn ang="0">
                <a:pos x="36" y="9"/>
              </a:cxn>
              <a:cxn ang="0">
                <a:pos x="37" y="21"/>
              </a:cxn>
              <a:cxn ang="0">
                <a:pos x="38" y="11"/>
              </a:cxn>
              <a:cxn ang="0">
                <a:pos x="38" y="9"/>
              </a:cxn>
              <a:cxn ang="0">
                <a:pos x="41" y="15"/>
              </a:cxn>
              <a:cxn ang="0">
                <a:pos x="42" y="9"/>
              </a:cxn>
              <a:cxn ang="0">
                <a:pos x="42" y="16"/>
              </a:cxn>
            </a:cxnLst>
            <a:rect l="0" t="0" r="r" b="b"/>
            <a:pathLst>
              <a:path w="43" h="27">
                <a:moveTo>
                  <a:pt x="0" y="12"/>
                </a:moveTo>
                <a:lnTo>
                  <a:pt x="0" y="17"/>
                </a:lnTo>
                <a:lnTo>
                  <a:pt x="0" y="5"/>
                </a:lnTo>
                <a:lnTo>
                  <a:pt x="0" y="11"/>
                </a:lnTo>
                <a:lnTo>
                  <a:pt x="1" y="14"/>
                </a:lnTo>
                <a:lnTo>
                  <a:pt x="1" y="19"/>
                </a:lnTo>
                <a:lnTo>
                  <a:pt x="1" y="5"/>
                </a:lnTo>
                <a:lnTo>
                  <a:pt x="2" y="7"/>
                </a:lnTo>
                <a:lnTo>
                  <a:pt x="2" y="17"/>
                </a:lnTo>
                <a:lnTo>
                  <a:pt x="2" y="16"/>
                </a:lnTo>
                <a:lnTo>
                  <a:pt x="3" y="17"/>
                </a:lnTo>
                <a:lnTo>
                  <a:pt x="3" y="6"/>
                </a:lnTo>
                <a:lnTo>
                  <a:pt x="3" y="7"/>
                </a:lnTo>
                <a:lnTo>
                  <a:pt x="5" y="12"/>
                </a:lnTo>
                <a:lnTo>
                  <a:pt x="5" y="17"/>
                </a:lnTo>
                <a:lnTo>
                  <a:pt x="5" y="10"/>
                </a:lnTo>
                <a:lnTo>
                  <a:pt x="5" y="15"/>
                </a:lnTo>
                <a:lnTo>
                  <a:pt x="6" y="16"/>
                </a:lnTo>
                <a:lnTo>
                  <a:pt x="6" y="6"/>
                </a:lnTo>
                <a:lnTo>
                  <a:pt x="6" y="19"/>
                </a:lnTo>
                <a:lnTo>
                  <a:pt x="7" y="22"/>
                </a:lnTo>
                <a:lnTo>
                  <a:pt x="7" y="6"/>
                </a:lnTo>
                <a:lnTo>
                  <a:pt x="7" y="14"/>
                </a:lnTo>
                <a:lnTo>
                  <a:pt x="8" y="12"/>
                </a:lnTo>
                <a:lnTo>
                  <a:pt x="8" y="14"/>
                </a:lnTo>
                <a:lnTo>
                  <a:pt x="8" y="5"/>
                </a:lnTo>
                <a:lnTo>
                  <a:pt x="8" y="14"/>
                </a:lnTo>
                <a:lnTo>
                  <a:pt x="10" y="15"/>
                </a:lnTo>
                <a:lnTo>
                  <a:pt x="10" y="19"/>
                </a:lnTo>
                <a:lnTo>
                  <a:pt x="10" y="7"/>
                </a:lnTo>
                <a:lnTo>
                  <a:pt x="10" y="12"/>
                </a:lnTo>
                <a:lnTo>
                  <a:pt x="11" y="14"/>
                </a:lnTo>
                <a:lnTo>
                  <a:pt x="11" y="16"/>
                </a:lnTo>
                <a:lnTo>
                  <a:pt x="11" y="1"/>
                </a:lnTo>
                <a:lnTo>
                  <a:pt x="11" y="7"/>
                </a:lnTo>
                <a:lnTo>
                  <a:pt x="12" y="14"/>
                </a:lnTo>
                <a:lnTo>
                  <a:pt x="12" y="27"/>
                </a:lnTo>
                <a:lnTo>
                  <a:pt x="12" y="11"/>
                </a:lnTo>
                <a:lnTo>
                  <a:pt x="12" y="11"/>
                </a:lnTo>
                <a:lnTo>
                  <a:pt x="13" y="10"/>
                </a:lnTo>
                <a:lnTo>
                  <a:pt x="13" y="15"/>
                </a:lnTo>
                <a:lnTo>
                  <a:pt x="13" y="9"/>
                </a:lnTo>
                <a:lnTo>
                  <a:pt x="13" y="9"/>
                </a:lnTo>
                <a:lnTo>
                  <a:pt x="15" y="12"/>
                </a:lnTo>
                <a:lnTo>
                  <a:pt x="15" y="17"/>
                </a:lnTo>
                <a:lnTo>
                  <a:pt x="15" y="6"/>
                </a:lnTo>
                <a:lnTo>
                  <a:pt x="15" y="10"/>
                </a:lnTo>
                <a:lnTo>
                  <a:pt x="16" y="14"/>
                </a:lnTo>
                <a:lnTo>
                  <a:pt x="16" y="15"/>
                </a:lnTo>
                <a:lnTo>
                  <a:pt x="16" y="6"/>
                </a:lnTo>
                <a:lnTo>
                  <a:pt x="16" y="6"/>
                </a:lnTo>
                <a:lnTo>
                  <a:pt x="17" y="7"/>
                </a:lnTo>
                <a:lnTo>
                  <a:pt x="17" y="15"/>
                </a:lnTo>
                <a:lnTo>
                  <a:pt x="17" y="6"/>
                </a:lnTo>
                <a:lnTo>
                  <a:pt x="17" y="14"/>
                </a:lnTo>
                <a:lnTo>
                  <a:pt x="18" y="12"/>
                </a:lnTo>
                <a:lnTo>
                  <a:pt x="18" y="16"/>
                </a:lnTo>
                <a:lnTo>
                  <a:pt x="18" y="7"/>
                </a:lnTo>
                <a:lnTo>
                  <a:pt x="18" y="10"/>
                </a:lnTo>
                <a:lnTo>
                  <a:pt x="20" y="11"/>
                </a:lnTo>
                <a:lnTo>
                  <a:pt x="20" y="17"/>
                </a:lnTo>
                <a:lnTo>
                  <a:pt x="20" y="6"/>
                </a:lnTo>
                <a:lnTo>
                  <a:pt x="20" y="10"/>
                </a:lnTo>
                <a:lnTo>
                  <a:pt x="21" y="6"/>
                </a:lnTo>
                <a:lnTo>
                  <a:pt x="21" y="15"/>
                </a:lnTo>
                <a:lnTo>
                  <a:pt x="22" y="12"/>
                </a:lnTo>
                <a:lnTo>
                  <a:pt x="22" y="19"/>
                </a:lnTo>
                <a:lnTo>
                  <a:pt x="22" y="1"/>
                </a:lnTo>
                <a:lnTo>
                  <a:pt x="22" y="15"/>
                </a:lnTo>
                <a:lnTo>
                  <a:pt x="23" y="14"/>
                </a:lnTo>
                <a:lnTo>
                  <a:pt x="23" y="19"/>
                </a:lnTo>
                <a:lnTo>
                  <a:pt x="23" y="10"/>
                </a:lnTo>
                <a:lnTo>
                  <a:pt x="23" y="15"/>
                </a:lnTo>
                <a:lnTo>
                  <a:pt x="25" y="14"/>
                </a:lnTo>
                <a:lnTo>
                  <a:pt x="25" y="17"/>
                </a:lnTo>
                <a:lnTo>
                  <a:pt x="25" y="6"/>
                </a:lnTo>
                <a:lnTo>
                  <a:pt x="25" y="12"/>
                </a:lnTo>
                <a:lnTo>
                  <a:pt x="26" y="10"/>
                </a:lnTo>
                <a:lnTo>
                  <a:pt x="26" y="17"/>
                </a:lnTo>
                <a:lnTo>
                  <a:pt x="26" y="5"/>
                </a:lnTo>
                <a:lnTo>
                  <a:pt x="26" y="16"/>
                </a:lnTo>
                <a:lnTo>
                  <a:pt x="27" y="20"/>
                </a:lnTo>
                <a:lnTo>
                  <a:pt x="27" y="21"/>
                </a:lnTo>
                <a:lnTo>
                  <a:pt x="27" y="0"/>
                </a:lnTo>
                <a:lnTo>
                  <a:pt x="27" y="10"/>
                </a:lnTo>
                <a:lnTo>
                  <a:pt x="28" y="9"/>
                </a:lnTo>
                <a:lnTo>
                  <a:pt x="28" y="16"/>
                </a:lnTo>
                <a:lnTo>
                  <a:pt x="28" y="15"/>
                </a:lnTo>
                <a:lnTo>
                  <a:pt x="30" y="16"/>
                </a:lnTo>
                <a:lnTo>
                  <a:pt x="30" y="5"/>
                </a:lnTo>
                <a:lnTo>
                  <a:pt x="30" y="17"/>
                </a:lnTo>
                <a:lnTo>
                  <a:pt x="31" y="16"/>
                </a:lnTo>
                <a:lnTo>
                  <a:pt x="31" y="11"/>
                </a:lnTo>
                <a:lnTo>
                  <a:pt x="31" y="20"/>
                </a:lnTo>
                <a:lnTo>
                  <a:pt x="32" y="17"/>
                </a:lnTo>
                <a:lnTo>
                  <a:pt x="32" y="19"/>
                </a:lnTo>
                <a:lnTo>
                  <a:pt x="32" y="10"/>
                </a:lnTo>
                <a:lnTo>
                  <a:pt x="33" y="11"/>
                </a:lnTo>
                <a:lnTo>
                  <a:pt x="33" y="15"/>
                </a:lnTo>
                <a:lnTo>
                  <a:pt x="33" y="11"/>
                </a:lnTo>
                <a:lnTo>
                  <a:pt x="33" y="11"/>
                </a:lnTo>
                <a:lnTo>
                  <a:pt x="35" y="12"/>
                </a:lnTo>
                <a:lnTo>
                  <a:pt x="35" y="16"/>
                </a:lnTo>
                <a:lnTo>
                  <a:pt x="35" y="6"/>
                </a:lnTo>
                <a:lnTo>
                  <a:pt x="35" y="14"/>
                </a:lnTo>
                <a:lnTo>
                  <a:pt x="36" y="10"/>
                </a:lnTo>
                <a:lnTo>
                  <a:pt x="36" y="15"/>
                </a:lnTo>
                <a:lnTo>
                  <a:pt x="36" y="9"/>
                </a:lnTo>
                <a:lnTo>
                  <a:pt x="36" y="14"/>
                </a:lnTo>
                <a:lnTo>
                  <a:pt x="37" y="11"/>
                </a:lnTo>
                <a:lnTo>
                  <a:pt x="37" y="21"/>
                </a:lnTo>
                <a:lnTo>
                  <a:pt x="37" y="10"/>
                </a:lnTo>
                <a:lnTo>
                  <a:pt x="37" y="12"/>
                </a:lnTo>
                <a:lnTo>
                  <a:pt x="38" y="11"/>
                </a:lnTo>
                <a:lnTo>
                  <a:pt x="38" y="17"/>
                </a:lnTo>
                <a:lnTo>
                  <a:pt x="38" y="6"/>
                </a:lnTo>
                <a:lnTo>
                  <a:pt x="38" y="9"/>
                </a:lnTo>
                <a:lnTo>
                  <a:pt x="40" y="7"/>
                </a:lnTo>
                <a:lnTo>
                  <a:pt x="40" y="16"/>
                </a:lnTo>
                <a:lnTo>
                  <a:pt x="41" y="15"/>
                </a:lnTo>
                <a:lnTo>
                  <a:pt x="41" y="17"/>
                </a:lnTo>
                <a:lnTo>
                  <a:pt x="41" y="7"/>
                </a:lnTo>
                <a:lnTo>
                  <a:pt x="42" y="9"/>
                </a:lnTo>
                <a:lnTo>
                  <a:pt x="42" y="24"/>
                </a:lnTo>
                <a:lnTo>
                  <a:pt x="42" y="6"/>
                </a:lnTo>
                <a:lnTo>
                  <a:pt x="42" y="16"/>
                </a:lnTo>
                <a:lnTo>
                  <a:pt x="43" y="15"/>
                </a:lnTo>
                <a:lnTo>
                  <a:pt x="43" y="1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5" name="Freeform 105"/>
          <p:cNvSpPr>
            <a:spLocks/>
          </p:cNvSpPr>
          <p:nvPr/>
        </p:nvSpPr>
        <p:spPr bwMode="auto">
          <a:xfrm>
            <a:off x="4305917" y="5854577"/>
            <a:ext cx="173392" cy="84705"/>
          </a:xfrm>
          <a:custGeom>
            <a:avLst/>
            <a:gdLst/>
            <a:ahLst/>
            <a:cxnLst>
              <a:cxn ang="0">
                <a:pos x="0" y="18"/>
              </a:cxn>
              <a:cxn ang="0">
                <a:pos x="2" y="15"/>
              </a:cxn>
              <a:cxn ang="0">
                <a:pos x="3" y="22"/>
              </a:cxn>
              <a:cxn ang="0">
                <a:pos x="4" y="21"/>
              </a:cxn>
              <a:cxn ang="0">
                <a:pos x="4" y="15"/>
              </a:cxn>
              <a:cxn ang="0">
                <a:pos x="5" y="13"/>
              </a:cxn>
              <a:cxn ang="0">
                <a:pos x="7" y="25"/>
              </a:cxn>
              <a:cxn ang="0">
                <a:pos x="8" y="18"/>
              </a:cxn>
              <a:cxn ang="0">
                <a:pos x="8" y="17"/>
              </a:cxn>
              <a:cxn ang="0">
                <a:pos x="9" y="5"/>
              </a:cxn>
              <a:cxn ang="0">
                <a:pos x="10" y="22"/>
              </a:cxn>
              <a:cxn ang="0">
                <a:pos x="12" y="18"/>
              </a:cxn>
              <a:cxn ang="0">
                <a:pos x="12" y="20"/>
              </a:cxn>
              <a:cxn ang="0">
                <a:pos x="13" y="13"/>
              </a:cxn>
              <a:cxn ang="0">
                <a:pos x="14" y="27"/>
              </a:cxn>
              <a:cxn ang="0">
                <a:pos x="15" y="26"/>
              </a:cxn>
              <a:cxn ang="0">
                <a:pos x="17" y="23"/>
              </a:cxn>
              <a:cxn ang="0">
                <a:pos x="17" y="17"/>
              </a:cxn>
              <a:cxn ang="0">
                <a:pos x="18" y="16"/>
              </a:cxn>
              <a:cxn ang="0">
                <a:pos x="19" y="26"/>
              </a:cxn>
              <a:cxn ang="0">
                <a:pos x="20" y="18"/>
              </a:cxn>
              <a:cxn ang="0">
                <a:pos x="20" y="21"/>
              </a:cxn>
              <a:cxn ang="0">
                <a:pos x="22" y="16"/>
              </a:cxn>
              <a:cxn ang="0">
                <a:pos x="23" y="22"/>
              </a:cxn>
              <a:cxn ang="0">
                <a:pos x="24" y="17"/>
              </a:cxn>
              <a:cxn ang="0">
                <a:pos x="24" y="16"/>
              </a:cxn>
              <a:cxn ang="0">
                <a:pos x="25" y="15"/>
              </a:cxn>
              <a:cxn ang="0">
                <a:pos x="27" y="15"/>
              </a:cxn>
              <a:cxn ang="0">
                <a:pos x="28" y="15"/>
              </a:cxn>
              <a:cxn ang="0">
                <a:pos x="29" y="7"/>
              </a:cxn>
              <a:cxn ang="0">
                <a:pos x="30" y="10"/>
              </a:cxn>
              <a:cxn ang="0">
                <a:pos x="32" y="35"/>
              </a:cxn>
              <a:cxn ang="0">
                <a:pos x="33" y="11"/>
              </a:cxn>
              <a:cxn ang="0">
                <a:pos x="34" y="18"/>
              </a:cxn>
              <a:cxn ang="0">
                <a:pos x="34" y="16"/>
              </a:cxn>
              <a:cxn ang="0">
                <a:pos x="35" y="15"/>
              </a:cxn>
              <a:cxn ang="0">
                <a:pos x="37" y="21"/>
              </a:cxn>
              <a:cxn ang="0">
                <a:pos x="38" y="20"/>
              </a:cxn>
              <a:cxn ang="0">
                <a:pos x="38" y="21"/>
              </a:cxn>
              <a:cxn ang="0">
                <a:pos x="39" y="16"/>
              </a:cxn>
              <a:cxn ang="0">
                <a:pos x="40" y="11"/>
              </a:cxn>
              <a:cxn ang="0">
                <a:pos x="42" y="25"/>
              </a:cxn>
            </a:cxnLst>
            <a:rect l="0" t="0" r="r" b="b"/>
            <a:pathLst>
              <a:path w="42" h="35">
                <a:moveTo>
                  <a:pt x="0" y="22"/>
                </a:moveTo>
                <a:lnTo>
                  <a:pt x="0" y="13"/>
                </a:lnTo>
                <a:lnTo>
                  <a:pt x="0" y="18"/>
                </a:lnTo>
                <a:lnTo>
                  <a:pt x="2" y="17"/>
                </a:lnTo>
                <a:lnTo>
                  <a:pt x="2" y="22"/>
                </a:lnTo>
                <a:lnTo>
                  <a:pt x="2" y="15"/>
                </a:lnTo>
                <a:lnTo>
                  <a:pt x="2" y="20"/>
                </a:lnTo>
                <a:lnTo>
                  <a:pt x="3" y="18"/>
                </a:lnTo>
                <a:lnTo>
                  <a:pt x="3" y="22"/>
                </a:lnTo>
                <a:lnTo>
                  <a:pt x="3" y="10"/>
                </a:lnTo>
                <a:lnTo>
                  <a:pt x="3" y="17"/>
                </a:lnTo>
                <a:lnTo>
                  <a:pt x="4" y="21"/>
                </a:lnTo>
                <a:lnTo>
                  <a:pt x="4" y="23"/>
                </a:lnTo>
                <a:lnTo>
                  <a:pt x="4" y="8"/>
                </a:lnTo>
                <a:lnTo>
                  <a:pt x="4" y="15"/>
                </a:lnTo>
                <a:lnTo>
                  <a:pt x="5" y="16"/>
                </a:lnTo>
                <a:lnTo>
                  <a:pt x="5" y="22"/>
                </a:lnTo>
                <a:lnTo>
                  <a:pt x="5" y="13"/>
                </a:lnTo>
                <a:lnTo>
                  <a:pt x="5" y="16"/>
                </a:lnTo>
                <a:lnTo>
                  <a:pt x="7" y="18"/>
                </a:lnTo>
                <a:lnTo>
                  <a:pt x="7" y="25"/>
                </a:lnTo>
                <a:lnTo>
                  <a:pt x="7" y="8"/>
                </a:lnTo>
                <a:lnTo>
                  <a:pt x="7" y="20"/>
                </a:lnTo>
                <a:lnTo>
                  <a:pt x="8" y="18"/>
                </a:lnTo>
                <a:lnTo>
                  <a:pt x="8" y="21"/>
                </a:lnTo>
                <a:lnTo>
                  <a:pt x="8" y="11"/>
                </a:lnTo>
                <a:lnTo>
                  <a:pt x="8" y="17"/>
                </a:lnTo>
                <a:lnTo>
                  <a:pt x="9" y="16"/>
                </a:lnTo>
                <a:lnTo>
                  <a:pt x="9" y="23"/>
                </a:lnTo>
                <a:lnTo>
                  <a:pt x="9" y="5"/>
                </a:lnTo>
                <a:lnTo>
                  <a:pt x="9" y="17"/>
                </a:lnTo>
                <a:lnTo>
                  <a:pt x="10" y="16"/>
                </a:lnTo>
                <a:lnTo>
                  <a:pt x="10" y="22"/>
                </a:lnTo>
                <a:lnTo>
                  <a:pt x="10" y="15"/>
                </a:lnTo>
                <a:lnTo>
                  <a:pt x="10" y="20"/>
                </a:lnTo>
                <a:lnTo>
                  <a:pt x="12" y="18"/>
                </a:lnTo>
                <a:lnTo>
                  <a:pt x="12" y="21"/>
                </a:lnTo>
                <a:lnTo>
                  <a:pt x="12" y="11"/>
                </a:lnTo>
                <a:lnTo>
                  <a:pt x="12" y="20"/>
                </a:lnTo>
                <a:lnTo>
                  <a:pt x="13" y="21"/>
                </a:lnTo>
                <a:lnTo>
                  <a:pt x="13" y="25"/>
                </a:lnTo>
                <a:lnTo>
                  <a:pt x="13" y="13"/>
                </a:lnTo>
                <a:lnTo>
                  <a:pt x="13" y="21"/>
                </a:lnTo>
                <a:lnTo>
                  <a:pt x="14" y="22"/>
                </a:lnTo>
                <a:lnTo>
                  <a:pt x="14" y="27"/>
                </a:lnTo>
                <a:lnTo>
                  <a:pt x="14" y="0"/>
                </a:lnTo>
                <a:lnTo>
                  <a:pt x="14" y="25"/>
                </a:lnTo>
                <a:lnTo>
                  <a:pt x="15" y="26"/>
                </a:lnTo>
                <a:lnTo>
                  <a:pt x="15" y="11"/>
                </a:lnTo>
                <a:lnTo>
                  <a:pt x="15" y="22"/>
                </a:lnTo>
                <a:lnTo>
                  <a:pt x="17" y="23"/>
                </a:lnTo>
                <a:lnTo>
                  <a:pt x="17" y="26"/>
                </a:lnTo>
                <a:lnTo>
                  <a:pt x="17" y="15"/>
                </a:lnTo>
                <a:lnTo>
                  <a:pt x="17" y="17"/>
                </a:lnTo>
                <a:lnTo>
                  <a:pt x="18" y="18"/>
                </a:lnTo>
                <a:lnTo>
                  <a:pt x="18" y="22"/>
                </a:lnTo>
                <a:lnTo>
                  <a:pt x="18" y="16"/>
                </a:lnTo>
                <a:lnTo>
                  <a:pt x="18" y="18"/>
                </a:lnTo>
                <a:lnTo>
                  <a:pt x="19" y="22"/>
                </a:lnTo>
                <a:lnTo>
                  <a:pt x="19" y="26"/>
                </a:lnTo>
                <a:lnTo>
                  <a:pt x="19" y="15"/>
                </a:lnTo>
                <a:lnTo>
                  <a:pt x="19" y="17"/>
                </a:lnTo>
                <a:lnTo>
                  <a:pt x="20" y="18"/>
                </a:lnTo>
                <a:lnTo>
                  <a:pt x="20" y="22"/>
                </a:lnTo>
                <a:lnTo>
                  <a:pt x="20" y="16"/>
                </a:lnTo>
                <a:lnTo>
                  <a:pt x="20" y="21"/>
                </a:lnTo>
                <a:lnTo>
                  <a:pt x="22" y="20"/>
                </a:lnTo>
                <a:lnTo>
                  <a:pt x="22" y="25"/>
                </a:lnTo>
                <a:lnTo>
                  <a:pt x="22" y="16"/>
                </a:lnTo>
                <a:lnTo>
                  <a:pt x="22" y="21"/>
                </a:lnTo>
                <a:lnTo>
                  <a:pt x="23" y="20"/>
                </a:lnTo>
                <a:lnTo>
                  <a:pt x="23" y="22"/>
                </a:lnTo>
                <a:lnTo>
                  <a:pt x="23" y="10"/>
                </a:lnTo>
                <a:lnTo>
                  <a:pt x="23" y="18"/>
                </a:lnTo>
                <a:lnTo>
                  <a:pt x="24" y="17"/>
                </a:lnTo>
                <a:lnTo>
                  <a:pt x="24" y="25"/>
                </a:lnTo>
                <a:lnTo>
                  <a:pt x="24" y="13"/>
                </a:lnTo>
                <a:lnTo>
                  <a:pt x="24" y="16"/>
                </a:lnTo>
                <a:lnTo>
                  <a:pt x="25" y="17"/>
                </a:lnTo>
                <a:lnTo>
                  <a:pt x="25" y="22"/>
                </a:lnTo>
                <a:lnTo>
                  <a:pt x="25" y="15"/>
                </a:lnTo>
                <a:lnTo>
                  <a:pt x="27" y="18"/>
                </a:lnTo>
                <a:lnTo>
                  <a:pt x="27" y="22"/>
                </a:lnTo>
                <a:lnTo>
                  <a:pt x="27" y="15"/>
                </a:lnTo>
                <a:lnTo>
                  <a:pt x="27" y="21"/>
                </a:lnTo>
                <a:lnTo>
                  <a:pt x="28" y="22"/>
                </a:lnTo>
                <a:lnTo>
                  <a:pt x="28" y="15"/>
                </a:lnTo>
                <a:lnTo>
                  <a:pt x="29" y="17"/>
                </a:lnTo>
                <a:lnTo>
                  <a:pt x="29" y="28"/>
                </a:lnTo>
                <a:lnTo>
                  <a:pt x="29" y="7"/>
                </a:lnTo>
                <a:lnTo>
                  <a:pt x="29" y="27"/>
                </a:lnTo>
                <a:lnTo>
                  <a:pt x="30" y="27"/>
                </a:lnTo>
                <a:lnTo>
                  <a:pt x="30" y="10"/>
                </a:lnTo>
                <a:lnTo>
                  <a:pt x="30" y="20"/>
                </a:lnTo>
                <a:lnTo>
                  <a:pt x="32" y="18"/>
                </a:lnTo>
                <a:lnTo>
                  <a:pt x="32" y="35"/>
                </a:lnTo>
                <a:lnTo>
                  <a:pt x="32" y="7"/>
                </a:lnTo>
                <a:lnTo>
                  <a:pt x="32" y="10"/>
                </a:lnTo>
                <a:lnTo>
                  <a:pt x="33" y="11"/>
                </a:lnTo>
                <a:lnTo>
                  <a:pt x="33" y="21"/>
                </a:lnTo>
                <a:lnTo>
                  <a:pt x="33" y="17"/>
                </a:lnTo>
                <a:lnTo>
                  <a:pt x="34" y="18"/>
                </a:lnTo>
                <a:lnTo>
                  <a:pt x="34" y="22"/>
                </a:lnTo>
                <a:lnTo>
                  <a:pt x="34" y="11"/>
                </a:lnTo>
                <a:lnTo>
                  <a:pt x="34" y="16"/>
                </a:lnTo>
                <a:lnTo>
                  <a:pt x="35" y="17"/>
                </a:lnTo>
                <a:lnTo>
                  <a:pt x="35" y="21"/>
                </a:lnTo>
                <a:lnTo>
                  <a:pt x="35" y="15"/>
                </a:lnTo>
                <a:lnTo>
                  <a:pt x="35" y="18"/>
                </a:lnTo>
                <a:lnTo>
                  <a:pt x="37" y="20"/>
                </a:lnTo>
                <a:lnTo>
                  <a:pt x="37" y="21"/>
                </a:lnTo>
                <a:lnTo>
                  <a:pt x="37" y="15"/>
                </a:lnTo>
                <a:lnTo>
                  <a:pt x="37" y="16"/>
                </a:lnTo>
                <a:lnTo>
                  <a:pt x="38" y="20"/>
                </a:lnTo>
                <a:lnTo>
                  <a:pt x="38" y="22"/>
                </a:lnTo>
                <a:lnTo>
                  <a:pt x="38" y="16"/>
                </a:lnTo>
                <a:lnTo>
                  <a:pt x="38" y="21"/>
                </a:lnTo>
                <a:lnTo>
                  <a:pt x="39" y="18"/>
                </a:lnTo>
                <a:lnTo>
                  <a:pt x="39" y="25"/>
                </a:lnTo>
                <a:lnTo>
                  <a:pt x="39" y="16"/>
                </a:lnTo>
                <a:lnTo>
                  <a:pt x="39" y="20"/>
                </a:lnTo>
                <a:lnTo>
                  <a:pt x="40" y="21"/>
                </a:lnTo>
                <a:lnTo>
                  <a:pt x="40" y="11"/>
                </a:lnTo>
                <a:lnTo>
                  <a:pt x="40" y="18"/>
                </a:lnTo>
                <a:lnTo>
                  <a:pt x="42" y="20"/>
                </a:lnTo>
                <a:lnTo>
                  <a:pt x="42" y="25"/>
                </a:lnTo>
                <a:lnTo>
                  <a:pt x="42" y="10"/>
                </a:lnTo>
                <a:lnTo>
                  <a:pt x="42" y="16"/>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6" name="Freeform 106"/>
          <p:cNvSpPr>
            <a:spLocks/>
          </p:cNvSpPr>
          <p:nvPr/>
        </p:nvSpPr>
        <p:spPr bwMode="auto">
          <a:xfrm>
            <a:off x="4479310" y="5866679"/>
            <a:ext cx="177524" cy="65344"/>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7" name="Freeform 107"/>
          <p:cNvSpPr>
            <a:spLocks/>
          </p:cNvSpPr>
          <p:nvPr/>
        </p:nvSpPr>
        <p:spPr bwMode="auto">
          <a:xfrm>
            <a:off x="4656834" y="5861839"/>
            <a:ext cx="177524" cy="70184"/>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8" name="Freeform 108"/>
          <p:cNvSpPr>
            <a:spLocks/>
          </p:cNvSpPr>
          <p:nvPr/>
        </p:nvSpPr>
        <p:spPr bwMode="auto">
          <a:xfrm>
            <a:off x="4834351" y="5823117"/>
            <a:ext cx="181649" cy="121005"/>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79" name="Freeform 109"/>
          <p:cNvSpPr>
            <a:spLocks/>
          </p:cNvSpPr>
          <p:nvPr/>
        </p:nvSpPr>
        <p:spPr bwMode="auto">
          <a:xfrm>
            <a:off x="5016001" y="5631927"/>
            <a:ext cx="185778" cy="500962"/>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0" name="Freeform 110"/>
          <p:cNvSpPr>
            <a:spLocks/>
          </p:cNvSpPr>
          <p:nvPr/>
        </p:nvSpPr>
        <p:spPr bwMode="auto">
          <a:xfrm>
            <a:off x="5201781" y="5445580"/>
            <a:ext cx="189907" cy="960783"/>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1" name="Freeform 111"/>
          <p:cNvSpPr>
            <a:spLocks/>
          </p:cNvSpPr>
          <p:nvPr/>
        </p:nvSpPr>
        <p:spPr bwMode="auto">
          <a:xfrm>
            <a:off x="5391688" y="5474621"/>
            <a:ext cx="206420" cy="929321"/>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2" name="Freeform 112"/>
          <p:cNvSpPr>
            <a:spLocks/>
          </p:cNvSpPr>
          <p:nvPr/>
        </p:nvSpPr>
        <p:spPr bwMode="auto">
          <a:xfrm>
            <a:off x="5598108" y="5474621"/>
            <a:ext cx="185778" cy="830097"/>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3" name="Freeform 113"/>
          <p:cNvSpPr>
            <a:spLocks/>
          </p:cNvSpPr>
          <p:nvPr/>
        </p:nvSpPr>
        <p:spPr bwMode="auto">
          <a:xfrm>
            <a:off x="5783883" y="5491562"/>
            <a:ext cx="189907" cy="827676"/>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4" name="Freeform 114"/>
          <p:cNvSpPr>
            <a:spLocks/>
          </p:cNvSpPr>
          <p:nvPr/>
        </p:nvSpPr>
        <p:spPr bwMode="auto">
          <a:xfrm>
            <a:off x="5973789" y="5699691"/>
            <a:ext cx="189907" cy="534844"/>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5" name="Freeform 115"/>
          <p:cNvSpPr>
            <a:spLocks/>
          </p:cNvSpPr>
          <p:nvPr/>
        </p:nvSpPr>
        <p:spPr bwMode="auto">
          <a:xfrm>
            <a:off x="6163696" y="5796495"/>
            <a:ext cx="185778" cy="208129"/>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6" name="Freeform 116"/>
          <p:cNvSpPr>
            <a:spLocks/>
          </p:cNvSpPr>
          <p:nvPr/>
        </p:nvSpPr>
        <p:spPr bwMode="auto">
          <a:xfrm>
            <a:off x="6349476" y="5820696"/>
            <a:ext cx="181649" cy="166988"/>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7" name="Freeform 117"/>
          <p:cNvSpPr>
            <a:spLocks/>
          </p:cNvSpPr>
          <p:nvPr/>
        </p:nvSpPr>
        <p:spPr bwMode="auto">
          <a:xfrm>
            <a:off x="6531126" y="5849736"/>
            <a:ext cx="185778" cy="84705"/>
          </a:xfrm>
          <a:custGeom>
            <a:avLst/>
            <a:gdLst/>
            <a:ahLst/>
            <a:cxnLst>
              <a:cxn ang="0">
                <a:pos x="1" y="19"/>
              </a:cxn>
              <a:cxn ang="0">
                <a:pos x="3" y="29"/>
              </a:cxn>
              <a:cxn ang="0">
                <a:pos x="4" y="19"/>
              </a:cxn>
              <a:cxn ang="0">
                <a:pos x="4" y="23"/>
              </a:cxn>
              <a:cxn ang="0">
                <a:pos x="5" y="14"/>
              </a:cxn>
              <a:cxn ang="0">
                <a:pos x="6" y="35"/>
              </a:cxn>
              <a:cxn ang="0">
                <a:pos x="8" y="22"/>
              </a:cxn>
              <a:cxn ang="0">
                <a:pos x="9" y="17"/>
              </a:cxn>
              <a:cxn ang="0">
                <a:pos x="10" y="24"/>
              </a:cxn>
              <a:cxn ang="0">
                <a:pos x="11" y="17"/>
              </a:cxn>
              <a:cxn ang="0">
                <a:pos x="13" y="27"/>
              </a:cxn>
              <a:cxn ang="0">
                <a:pos x="14" y="19"/>
              </a:cxn>
              <a:cxn ang="0">
                <a:pos x="14" y="22"/>
              </a:cxn>
              <a:cxn ang="0">
                <a:pos x="15" y="24"/>
              </a:cxn>
              <a:cxn ang="0">
                <a:pos x="18" y="13"/>
              </a:cxn>
              <a:cxn ang="0">
                <a:pos x="18" y="22"/>
              </a:cxn>
              <a:cxn ang="0">
                <a:pos x="19" y="17"/>
              </a:cxn>
              <a:cxn ang="0">
                <a:pos x="20" y="30"/>
              </a:cxn>
              <a:cxn ang="0">
                <a:pos x="21" y="22"/>
              </a:cxn>
              <a:cxn ang="0">
                <a:pos x="21" y="27"/>
              </a:cxn>
              <a:cxn ang="0">
                <a:pos x="23" y="20"/>
              </a:cxn>
              <a:cxn ang="0">
                <a:pos x="24" y="15"/>
              </a:cxn>
              <a:cxn ang="0">
                <a:pos x="25" y="27"/>
              </a:cxn>
              <a:cxn ang="0">
                <a:pos x="26" y="24"/>
              </a:cxn>
              <a:cxn ang="0">
                <a:pos x="26" y="23"/>
              </a:cxn>
              <a:cxn ang="0">
                <a:pos x="28" y="14"/>
              </a:cxn>
              <a:cxn ang="0">
                <a:pos x="29" y="27"/>
              </a:cxn>
              <a:cxn ang="0">
                <a:pos x="30" y="20"/>
              </a:cxn>
              <a:cxn ang="0">
                <a:pos x="30" y="20"/>
              </a:cxn>
              <a:cxn ang="0">
                <a:pos x="31" y="17"/>
              </a:cxn>
              <a:cxn ang="0">
                <a:pos x="33" y="28"/>
              </a:cxn>
              <a:cxn ang="0">
                <a:pos x="34" y="23"/>
              </a:cxn>
              <a:cxn ang="0">
                <a:pos x="35" y="15"/>
              </a:cxn>
              <a:cxn ang="0">
                <a:pos x="36" y="18"/>
              </a:cxn>
              <a:cxn ang="0">
                <a:pos x="38" y="17"/>
              </a:cxn>
              <a:cxn ang="0">
                <a:pos x="38" y="19"/>
              </a:cxn>
              <a:cxn ang="0">
                <a:pos x="39" y="14"/>
              </a:cxn>
              <a:cxn ang="0">
                <a:pos x="40" y="27"/>
              </a:cxn>
              <a:cxn ang="0">
                <a:pos x="41" y="24"/>
              </a:cxn>
              <a:cxn ang="0">
                <a:pos x="43" y="22"/>
              </a:cxn>
              <a:cxn ang="0">
                <a:pos x="43" y="19"/>
              </a:cxn>
              <a:cxn ang="0">
                <a:pos x="44" y="10"/>
              </a:cxn>
            </a:cxnLst>
            <a:rect l="0" t="0" r="r" b="b"/>
            <a:pathLst>
              <a:path w="45" h="35">
                <a:moveTo>
                  <a:pt x="0" y="0"/>
                </a:moveTo>
                <a:lnTo>
                  <a:pt x="0" y="18"/>
                </a:lnTo>
                <a:lnTo>
                  <a:pt x="1" y="19"/>
                </a:lnTo>
                <a:lnTo>
                  <a:pt x="1" y="18"/>
                </a:lnTo>
                <a:lnTo>
                  <a:pt x="1" y="30"/>
                </a:lnTo>
                <a:lnTo>
                  <a:pt x="3" y="29"/>
                </a:lnTo>
                <a:lnTo>
                  <a:pt x="3" y="17"/>
                </a:lnTo>
                <a:lnTo>
                  <a:pt x="3" y="22"/>
                </a:lnTo>
                <a:lnTo>
                  <a:pt x="4" y="19"/>
                </a:lnTo>
                <a:lnTo>
                  <a:pt x="4" y="24"/>
                </a:lnTo>
                <a:lnTo>
                  <a:pt x="4" y="17"/>
                </a:lnTo>
                <a:lnTo>
                  <a:pt x="4" y="23"/>
                </a:lnTo>
                <a:lnTo>
                  <a:pt x="5" y="22"/>
                </a:lnTo>
                <a:lnTo>
                  <a:pt x="5" y="28"/>
                </a:lnTo>
                <a:lnTo>
                  <a:pt x="5" y="14"/>
                </a:lnTo>
                <a:lnTo>
                  <a:pt x="6" y="14"/>
                </a:lnTo>
                <a:lnTo>
                  <a:pt x="6" y="3"/>
                </a:lnTo>
                <a:lnTo>
                  <a:pt x="6" y="35"/>
                </a:lnTo>
                <a:lnTo>
                  <a:pt x="8" y="35"/>
                </a:lnTo>
                <a:lnTo>
                  <a:pt x="8" y="15"/>
                </a:lnTo>
                <a:lnTo>
                  <a:pt x="8" y="22"/>
                </a:lnTo>
                <a:lnTo>
                  <a:pt x="9" y="23"/>
                </a:lnTo>
                <a:lnTo>
                  <a:pt x="9" y="25"/>
                </a:lnTo>
                <a:lnTo>
                  <a:pt x="9" y="17"/>
                </a:lnTo>
                <a:lnTo>
                  <a:pt x="9" y="18"/>
                </a:lnTo>
                <a:lnTo>
                  <a:pt x="10" y="19"/>
                </a:lnTo>
                <a:lnTo>
                  <a:pt x="10" y="24"/>
                </a:lnTo>
                <a:lnTo>
                  <a:pt x="10" y="18"/>
                </a:lnTo>
                <a:lnTo>
                  <a:pt x="10" y="20"/>
                </a:lnTo>
                <a:lnTo>
                  <a:pt x="11" y="17"/>
                </a:lnTo>
                <a:lnTo>
                  <a:pt x="11" y="13"/>
                </a:lnTo>
                <a:lnTo>
                  <a:pt x="11" y="25"/>
                </a:lnTo>
                <a:lnTo>
                  <a:pt x="13" y="27"/>
                </a:lnTo>
                <a:lnTo>
                  <a:pt x="13" y="15"/>
                </a:lnTo>
                <a:lnTo>
                  <a:pt x="13" y="20"/>
                </a:lnTo>
                <a:lnTo>
                  <a:pt x="14" y="19"/>
                </a:lnTo>
                <a:lnTo>
                  <a:pt x="14" y="33"/>
                </a:lnTo>
                <a:lnTo>
                  <a:pt x="14" y="15"/>
                </a:lnTo>
                <a:lnTo>
                  <a:pt x="14" y="22"/>
                </a:lnTo>
                <a:lnTo>
                  <a:pt x="15" y="20"/>
                </a:lnTo>
                <a:lnTo>
                  <a:pt x="15" y="18"/>
                </a:lnTo>
                <a:lnTo>
                  <a:pt x="15" y="24"/>
                </a:lnTo>
                <a:lnTo>
                  <a:pt x="16" y="27"/>
                </a:lnTo>
                <a:lnTo>
                  <a:pt x="16" y="15"/>
                </a:lnTo>
                <a:lnTo>
                  <a:pt x="18" y="13"/>
                </a:lnTo>
                <a:lnTo>
                  <a:pt x="18" y="27"/>
                </a:lnTo>
                <a:lnTo>
                  <a:pt x="18" y="10"/>
                </a:lnTo>
                <a:lnTo>
                  <a:pt x="18" y="22"/>
                </a:lnTo>
                <a:lnTo>
                  <a:pt x="19" y="20"/>
                </a:lnTo>
                <a:lnTo>
                  <a:pt x="19" y="27"/>
                </a:lnTo>
                <a:lnTo>
                  <a:pt x="19" y="17"/>
                </a:lnTo>
                <a:lnTo>
                  <a:pt x="19" y="22"/>
                </a:lnTo>
                <a:lnTo>
                  <a:pt x="20" y="19"/>
                </a:lnTo>
                <a:lnTo>
                  <a:pt x="20" y="30"/>
                </a:lnTo>
                <a:lnTo>
                  <a:pt x="20" y="14"/>
                </a:lnTo>
                <a:lnTo>
                  <a:pt x="20" y="23"/>
                </a:lnTo>
                <a:lnTo>
                  <a:pt x="21" y="22"/>
                </a:lnTo>
                <a:lnTo>
                  <a:pt x="21" y="28"/>
                </a:lnTo>
                <a:lnTo>
                  <a:pt x="21" y="18"/>
                </a:lnTo>
                <a:lnTo>
                  <a:pt x="21" y="27"/>
                </a:lnTo>
                <a:lnTo>
                  <a:pt x="23" y="25"/>
                </a:lnTo>
                <a:lnTo>
                  <a:pt x="23" y="13"/>
                </a:lnTo>
                <a:lnTo>
                  <a:pt x="23" y="20"/>
                </a:lnTo>
                <a:lnTo>
                  <a:pt x="24" y="19"/>
                </a:lnTo>
                <a:lnTo>
                  <a:pt x="24" y="27"/>
                </a:lnTo>
                <a:lnTo>
                  <a:pt x="24" y="15"/>
                </a:lnTo>
                <a:lnTo>
                  <a:pt x="24" y="27"/>
                </a:lnTo>
                <a:lnTo>
                  <a:pt x="25" y="25"/>
                </a:lnTo>
                <a:lnTo>
                  <a:pt x="25" y="27"/>
                </a:lnTo>
                <a:lnTo>
                  <a:pt x="25" y="14"/>
                </a:lnTo>
                <a:lnTo>
                  <a:pt x="25" y="25"/>
                </a:lnTo>
                <a:lnTo>
                  <a:pt x="26" y="24"/>
                </a:lnTo>
                <a:lnTo>
                  <a:pt x="26" y="25"/>
                </a:lnTo>
                <a:lnTo>
                  <a:pt x="26" y="19"/>
                </a:lnTo>
                <a:lnTo>
                  <a:pt x="26" y="23"/>
                </a:lnTo>
                <a:lnTo>
                  <a:pt x="28" y="24"/>
                </a:lnTo>
                <a:lnTo>
                  <a:pt x="28" y="27"/>
                </a:lnTo>
                <a:lnTo>
                  <a:pt x="28" y="14"/>
                </a:lnTo>
                <a:lnTo>
                  <a:pt x="28" y="22"/>
                </a:lnTo>
                <a:lnTo>
                  <a:pt x="29" y="20"/>
                </a:lnTo>
                <a:lnTo>
                  <a:pt x="29" y="27"/>
                </a:lnTo>
                <a:lnTo>
                  <a:pt x="29" y="10"/>
                </a:lnTo>
                <a:lnTo>
                  <a:pt x="29" y="22"/>
                </a:lnTo>
                <a:lnTo>
                  <a:pt x="30" y="20"/>
                </a:lnTo>
                <a:lnTo>
                  <a:pt x="30" y="24"/>
                </a:lnTo>
                <a:lnTo>
                  <a:pt x="30" y="17"/>
                </a:lnTo>
                <a:lnTo>
                  <a:pt x="30" y="20"/>
                </a:lnTo>
                <a:lnTo>
                  <a:pt x="31" y="23"/>
                </a:lnTo>
                <a:lnTo>
                  <a:pt x="31" y="25"/>
                </a:lnTo>
                <a:lnTo>
                  <a:pt x="31" y="17"/>
                </a:lnTo>
                <a:lnTo>
                  <a:pt x="31" y="20"/>
                </a:lnTo>
                <a:lnTo>
                  <a:pt x="33" y="22"/>
                </a:lnTo>
                <a:lnTo>
                  <a:pt x="33" y="28"/>
                </a:lnTo>
                <a:lnTo>
                  <a:pt x="33" y="19"/>
                </a:lnTo>
                <a:lnTo>
                  <a:pt x="33" y="23"/>
                </a:lnTo>
                <a:lnTo>
                  <a:pt x="34" y="23"/>
                </a:lnTo>
                <a:lnTo>
                  <a:pt x="34" y="25"/>
                </a:lnTo>
                <a:lnTo>
                  <a:pt x="34" y="17"/>
                </a:lnTo>
                <a:lnTo>
                  <a:pt x="35" y="15"/>
                </a:lnTo>
                <a:lnTo>
                  <a:pt x="35" y="25"/>
                </a:lnTo>
                <a:lnTo>
                  <a:pt x="35" y="17"/>
                </a:lnTo>
                <a:lnTo>
                  <a:pt x="36" y="18"/>
                </a:lnTo>
                <a:lnTo>
                  <a:pt x="36" y="24"/>
                </a:lnTo>
                <a:lnTo>
                  <a:pt x="36" y="15"/>
                </a:lnTo>
                <a:lnTo>
                  <a:pt x="38" y="17"/>
                </a:lnTo>
                <a:lnTo>
                  <a:pt x="38" y="32"/>
                </a:lnTo>
                <a:lnTo>
                  <a:pt x="38" y="14"/>
                </a:lnTo>
                <a:lnTo>
                  <a:pt x="38" y="19"/>
                </a:lnTo>
                <a:lnTo>
                  <a:pt x="39" y="22"/>
                </a:lnTo>
                <a:lnTo>
                  <a:pt x="39" y="25"/>
                </a:lnTo>
                <a:lnTo>
                  <a:pt x="39" y="14"/>
                </a:lnTo>
                <a:lnTo>
                  <a:pt x="39" y="17"/>
                </a:lnTo>
                <a:lnTo>
                  <a:pt x="40" y="15"/>
                </a:lnTo>
                <a:lnTo>
                  <a:pt x="40" y="27"/>
                </a:lnTo>
                <a:lnTo>
                  <a:pt x="40" y="24"/>
                </a:lnTo>
                <a:lnTo>
                  <a:pt x="41" y="23"/>
                </a:lnTo>
                <a:lnTo>
                  <a:pt x="41" y="24"/>
                </a:lnTo>
                <a:lnTo>
                  <a:pt x="41" y="17"/>
                </a:lnTo>
                <a:lnTo>
                  <a:pt x="41" y="24"/>
                </a:lnTo>
                <a:lnTo>
                  <a:pt x="43" y="22"/>
                </a:lnTo>
                <a:lnTo>
                  <a:pt x="43" y="24"/>
                </a:lnTo>
                <a:lnTo>
                  <a:pt x="43" y="13"/>
                </a:lnTo>
                <a:lnTo>
                  <a:pt x="43" y="19"/>
                </a:lnTo>
                <a:lnTo>
                  <a:pt x="44" y="18"/>
                </a:lnTo>
                <a:lnTo>
                  <a:pt x="44" y="33"/>
                </a:lnTo>
                <a:lnTo>
                  <a:pt x="44" y="10"/>
                </a:lnTo>
                <a:lnTo>
                  <a:pt x="44" y="20"/>
                </a:lnTo>
                <a:lnTo>
                  <a:pt x="45" y="1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8" name="Freeform 118"/>
          <p:cNvSpPr>
            <a:spLocks/>
          </p:cNvSpPr>
          <p:nvPr/>
        </p:nvSpPr>
        <p:spPr bwMode="auto">
          <a:xfrm>
            <a:off x="6716901" y="5869098"/>
            <a:ext cx="169267" cy="58082"/>
          </a:xfrm>
          <a:custGeom>
            <a:avLst/>
            <a:gdLst/>
            <a:ahLst/>
            <a:cxnLst>
              <a:cxn ang="0">
                <a:pos x="0" y="9"/>
              </a:cxn>
              <a:cxn ang="0">
                <a:pos x="1" y="16"/>
              </a:cxn>
              <a:cxn ang="0">
                <a:pos x="3" y="7"/>
              </a:cxn>
              <a:cxn ang="0">
                <a:pos x="3" y="14"/>
              </a:cxn>
              <a:cxn ang="0">
                <a:pos x="4" y="5"/>
              </a:cxn>
              <a:cxn ang="0">
                <a:pos x="5" y="7"/>
              </a:cxn>
              <a:cxn ang="0">
                <a:pos x="6" y="9"/>
              </a:cxn>
              <a:cxn ang="0">
                <a:pos x="8" y="22"/>
              </a:cxn>
              <a:cxn ang="0">
                <a:pos x="9" y="12"/>
              </a:cxn>
              <a:cxn ang="0">
                <a:pos x="9" y="15"/>
              </a:cxn>
              <a:cxn ang="0">
                <a:pos x="10" y="5"/>
              </a:cxn>
              <a:cxn ang="0">
                <a:pos x="11" y="21"/>
              </a:cxn>
              <a:cxn ang="0">
                <a:pos x="13" y="7"/>
              </a:cxn>
              <a:cxn ang="0">
                <a:pos x="14" y="15"/>
              </a:cxn>
              <a:cxn ang="0">
                <a:pos x="15" y="12"/>
              </a:cxn>
              <a:cxn ang="0">
                <a:pos x="15" y="14"/>
              </a:cxn>
              <a:cxn ang="0">
                <a:pos x="16" y="9"/>
              </a:cxn>
              <a:cxn ang="0">
                <a:pos x="18" y="21"/>
              </a:cxn>
              <a:cxn ang="0">
                <a:pos x="19" y="7"/>
              </a:cxn>
              <a:cxn ang="0">
                <a:pos x="19" y="14"/>
              </a:cxn>
              <a:cxn ang="0">
                <a:pos x="20" y="9"/>
              </a:cxn>
              <a:cxn ang="0">
                <a:pos x="21" y="20"/>
              </a:cxn>
              <a:cxn ang="0">
                <a:pos x="23" y="14"/>
              </a:cxn>
              <a:cxn ang="0">
                <a:pos x="23" y="9"/>
              </a:cxn>
              <a:cxn ang="0">
                <a:pos x="24" y="10"/>
              </a:cxn>
              <a:cxn ang="0">
                <a:pos x="25" y="6"/>
              </a:cxn>
              <a:cxn ang="0">
                <a:pos x="26" y="17"/>
              </a:cxn>
              <a:cxn ang="0">
                <a:pos x="28" y="9"/>
              </a:cxn>
              <a:cxn ang="0">
                <a:pos x="28" y="14"/>
              </a:cxn>
              <a:cxn ang="0">
                <a:pos x="29" y="6"/>
              </a:cxn>
              <a:cxn ang="0">
                <a:pos x="30" y="7"/>
              </a:cxn>
              <a:cxn ang="0">
                <a:pos x="31" y="6"/>
              </a:cxn>
              <a:cxn ang="0">
                <a:pos x="33" y="16"/>
              </a:cxn>
              <a:cxn ang="0">
                <a:pos x="34" y="14"/>
              </a:cxn>
              <a:cxn ang="0">
                <a:pos x="34" y="11"/>
              </a:cxn>
              <a:cxn ang="0">
                <a:pos x="35" y="10"/>
              </a:cxn>
              <a:cxn ang="0">
                <a:pos x="36" y="16"/>
              </a:cxn>
              <a:cxn ang="0">
                <a:pos x="38" y="14"/>
              </a:cxn>
              <a:cxn ang="0">
                <a:pos x="38" y="12"/>
              </a:cxn>
              <a:cxn ang="0">
                <a:pos x="39" y="7"/>
              </a:cxn>
              <a:cxn ang="0">
                <a:pos x="40" y="19"/>
              </a:cxn>
              <a:cxn ang="0">
                <a:pos x="41" y="12"/>
              </a:cxn>
            </a:cxnLst>
            <a:rect l="0" t="0" r="r" b="b"/>
            <a:pathLst>
              <a:path w="41" h="24">
                <a:moveTo>
                  <a:pt x="0" y="11"/>
                </a:moveTo>
                <a:lnTo>
                  <a:pt x="0" y="15"/>
                </a:lnTo>
                <a:lnTo>
                  <a:pt x="0" y="9"/>
                </a:lnTo>
                <a:lnTo>
                  <a:pt x="0" y="9"/>
                </a:lnTo>
                <a:lnTo>
                  <a:pt x="1" y="11"/>
                </a:lnTo>
                <a:lnTo>
                  <a:pt x="1" y="16"/>
                </a:lnTo>
                <a:lnTo>
                  <a:pt x="1" y="10"/>
                </a:lnTo>
                <a:lnTo>
                  <a:pt x="1" y="10"/>
                </a:lnTo>
                <a:lnTo>
                  <a:pt x="3" y="7"/>
                </a:lnTo>
                <a:lnTo>
                  <a:pt x="3" y="15"/>
                </a:lnTo>
                <a:lnTo>
                  <a:pt x="3" y="5"/>
                </a:lnTo>
                <a:lnTo>
                  <a:pt x="3" y="14"/>
                </a:lnTo>
                <a:lnTo>
                  <a:pt x="4" y="12"/>
                </a:lnTo>
                <a:lnTo>
                  <a:pt x="4" y="19"/>
                </a:lnTo>
                <a:lnTo>
                  <a:pt x="4" y="5"/>
                </a:lnTo>
                <a:lnTo>
                  <a:pt x="4" y="17"/>
                </a:lnTo>
                <a:lnTo>
                  <a:pt x="5" y="20"/>
                </a:lnTo>
                <a:lnTo>
                  <a:pt x="5" y="7"/>
                </a:lnTo>
                <a:lnTo>
                  <a:pt x="5" y="12"/>
                </a:lnTo>
                <a:lnTo>
                  <a:pt x="6" y="10"/>
                </a:lnTo>
                <a:lnTo>
                  <a:pt x="6" y="9"/>
                </a:lnTo>
                <a:lnTo>
                  <a:pt x="6" y="17"/>
                </a:lnTo>
                <a:lnTo>
                  <a:pt x="8" y="15"/>
                </a:lnTo>
                <a:lnTo>
                  <a:pt x="8" y="22"/>
                </a:lnTo>
                <a:lnTo>
                  <a:pt x="8" y="0"/>
                </a:lnTo>
                <a:lnTo>
                  <a:pt x="8" y="14"/>
                </a:lnTo>
                <a:lnTo>
                  <a:pt x="9" y="12"/>
                </a:lnTo>
                <a:lnTo>
                  <a:pt x="9" y="19"/>
                </a:lnTo>
                <a:lnTo>
                  <a:pt x="9" y="9"/>
                </a:lnTo>
                <a:lnTo>
                  <a:pt x="9" y="15"/>
                </a:lnTo>
                <a:lnTo>
                  <a:pt x="10" y="14"/>
                </a:lnTo>
                <a:lnTo>
                  <a:pt x="10" y="20"/>
                </a:lnTo>
                <a:lnTo>
                  <a:pt x="10" y="5"/>
                </a:lnTo>
                <a:lnTo>
                  <a:pt x="10" y="10"/>
                </a:lnTo>
                <a:lnTo>
                  <a:pt x="11" y="9"/>
                </a:lnTo>
                <a:lnTo>
                  <a:pt x="11" y="21"/>
                </a:lnTo>
                <a:lnTo>
                  <a:pt x="13" y="20"/>
                </a:lnTo>
                <a:lnTo>
                  <a:pt x="13" y="20"/>
                </a:lnTo>
                <a:lnTo>
                  <a:pt x="13" y="7"/>
                </a:lnTo>
                <a:lnTo>
                  <a:pt x="13" y="14"/>
                </a:lnTo>
                <a:lnTo>
                  <a:pt x="14" y="12"/>
                </a:lnTo>
                <a:lnTo>
                  <a:pt x="14" y="15"/>
                </a:lnTo>
                <a:lnTo>
                  <a:pt x="14" y="10"/>
                </a:lnTo>
                <a:lnTo>
                  <a:pt x="14" y="14"/>
                </a:lnTo>
                <a:lnTo>
                  <a:pt x="15" y="12"/>
                </a:lnTo>
                <a:lnTo>
                  <a:pt x="15" y="20"/>
                </a:lnTo>
                <a:lnTo>
                  <a:pt x="15" y="7"/>
                </a:lnTo>
                <a:lnTo>
                  <a:pt x="15" y="14"/>
                </a:lnTo>
                <a:lnTo>
                  <a:pt x="16" y="12"/>
                </a:lnTo>
                <a:lnTo>
                  <a:pt x="16" y="17"/>
                </a:lnTo>
                <a:lnTo>
                  <a:pt x="16" y="9"/>
                </a:lnTo>
                <a:lnTo>
                  <a:pt x="16" y="11"/>
                </a:lnTo>
                <a:lnTo>
                  <a:pt x="18" y="9"/>
                </a:lnTo>
                <a:lnTo>
                  <a:pt x="18" y="21"/>
                </a:lnTo>
                <a:lnTo>
                  <a:pt x="18" y="9"/>
                </a:lnTo>
                <a:lnTo>
                  <a:pt x="18" y="11"/>
                </a:lnTo>
                <a:lnTo>
                  <a:pt x="19" y="7"/>
                </a:lnTo>
                <a:lnTo>
                  <a:pt x="19" y="19"/>
                </a:lnTo>
                <a:lnTo>
                  <a:pt x="19" y="5"/>
                </a:lnTo>
                <a:lnTo>
                  <a:pt x="19" y="14"/>
                </a:lnTo>
                <a:lnTo>
                  <a:pt x="20" y="12"/>
                </a:lnTo>
                <a:lnTo>
                  <a:pt x="20" y="15"/>
                </a:lnTo>
                <a:lnTo>
                  <a:pt x="20" y="9"/>
                </a:lnTo>
                <a:lnTo>
                  <a:pt x="20" y="14"/>
                </a:lnTo>
                <a:lnTo>
                  <a:pt x="21" y="12"/>
                </a:lnTo>
                <a:lnTo>
                  <a:pt x="21" y="20"/>
                </a:lnTo>
                <a:lnTo>
                  <a:pt x="21" y="7"/>
                </a:lnTo>
                <a:lnTo>
                  <a:pt x="21" y="15"/>
                </a:lnTo>
                <a:lnTo>
                  <a:pt x="23" y="14"/>
                </a:lnTo>
                <a:lnTo>
                  <a:pt x="23" y="22"/>
                </a:lnTo>
                <a:lnTo>
                  <a:pt x="23" y="5"/>
                </a:lnTo>
                <a:lnTo>
                  <a:pt x="23" y="9"/>
                </a:lnTo>
                <a:lnTo>
                  <a:pt x="24" y="5"/>
                </a:lnTo>
                <a:lnTo>
                  <a:pt x="24" y="17"/>
                </a:lnTo>
                <a:lnTo>
                  <a:pt x="24" y="10"/>
                </a:lnTo>
                <a:lnTo>
                  <a:pt x="25" y="7"/>
                </a:lnTo>
                <a:lnTo>
                  <a:pt x="25" y="16"/>
                </a:lnTo>
                <a:lnTo>
                  <a:pt x="25" y="6"/>
                </a:lnTo>
                <a:lnTo>
                  <a:pt x="25" y="15"/>
                </a:lnTo>
                <a:lnTo>
                  <a:pt x="26" y="14"/>
                </a:lnTo>
                <a:lnTo>
                  <a:pt x="26" y="17"/>
                </a:lnTo>
                <a:lnTo>
                  <a:pt x="26" y="9"/>
                </a:lnTo>
                <a:lnTo>
                  <a:pt x="26" y="10"/>
                </a:lnTo>
                <a:lnTo>
                  <a:pt x="28" y="9"/>
                </a:lnTo>
                <a:lnTo>
                  <a:pt x="28" y="15"/>
                </a:lnTo>
                <a:lnTo>
                  <a:pt x="28" y="9"/>
                </a:lnTo>
                <a:lnTo>
                  <a:pt x="28" y="14"/>
                </a:lnTo>
                <a:lnTo>
                  <a:pt x="29" y="12"/>
                </a:lnTo>
                <a:lnTo>
                  <a:pt x="29" y="16"/>
                </a:lnTo>
                <a:lnTo>
                  <a:pt x="29" y="6"/>
                </a:lnTo>
                <a:lnTo>
                  <a:pt x="30" y="9"/>
                </a:lnTo>
                <a:lnTo>
                  <a:pt x="30" y="16"/>
                </a:lnTo>
                <a:lnTo>
                  <a:pt x="30" y="7"/>
                </a:lnTo>
                <a:lnTo>
                  <a:pt x="31" y="9"/>
                </a:lnTo>
                <a:lnTo>
                  <a:pt x="31" y="15"/>
                </a:lnTo>
                <a:lnTo>
                  <a:pt x="31" y="6"/>
                </a:lnTo>
                <a:lnTo>
                  <a:pt x="31" y="14"/>
                </a:lnTo>
                <a:lnTo>
                  <a:pt x="33" y="12"/>
                </a:lnTo>
                <a:lnTo>
                  <a:pt x="33" y="16"/>
                </a:lnTo>
                <a:lnTo>
                  <a:pt x="33" y="1"/>
                </a:lnTo>
                <a:lnTo>
                  <a:pt x="33" y="15"/>
                </a:lnTo>
                <a:lnTo>
                  <a:pt x="34" y="14"/>
                </a:lnTo>
                <a:lnTo>
                  <a:pt x="34" y="17"/>
                </a:lnTo>
                <a:lnTo>
                  <a:pt x="34" y="9"/>
                </a:lnTo>
                <a:lnTo>
                  <a:pt x="34" y="11"/>
                </a:lnTo>
                <a:lnTo>
                  <a:pt x="35" y="14"/>
                </a:lnTo>
                <a:lnTo>
                  <a:pt x="35" y="19"/>
                </a:lnTo>
                <a:lnTo>
                  <a:pt x="35" y="10"/>
                </a:lnTo>
                <a:lnTo>
                  <a:pt x="35" y="14"/>
                </a:lnTo>
                <a:lnTo>
                  <a:pt x="36" y="11"/>
                </a:lnTo>
                <a:lnTo>
                  <a:pt x="36" y="16"/>
                </a:lnTo>
                <a:lnTo>
                  <a:pt x="36" y="7"/>
                </a:lnTo>
                <a:lnTo>
                  <a:pt x="36" y="15"/>
                </a:lnTo>
                <a:lnTo>
                  <a:pt x="38" y="14"/>
                </a:lnTo>
                <a:lnTo>
                  <a:pt x="38" y="24"/>
                </a:lnTo>
                <a:lnTo>
                  <a:pt x="38" y="1"/>
                </a:lnTo>
                <a:lnTo>
                  <a:pt x="38" y="12"/>
                </a:lnTo>
                <a:lnTo>
                  <a:pt x="39" y="14"/>
                </a:lnTo>
                <a:lnTo>
                  <a:pt x="39" y="17"/>
                </a:lnTo>
                <a:lnTo>
                  <a:pt x="39" y="7"/>
                </a:lnTo>
                <a:lnTo>
                  <a:pt x="39" y="14"/>
                </a:lnTo>
                <a:lnTo>
                  <a:pt x="40" y="12"/>
                </a:lnTo>
                <a:lnTo>
                  <a:pt x="40" y="19"/>
                </a:lnTo>
                <a:lnTo>
                  <a:pt x="40" y="11"/>
                </a:lnTo>
                <a:lnTo>
                  <a:pt x="40" y="11"/>
                </a:lnTo>
                <a:lnTo>
                  <a:pt x="41" y="12"/>
                </a:lnTo>
                <a:lnTo>
                  <a:pt x="41" y="16"/>
                </a:lnTo>
                <a:lnTo>
                  <a:pt x="41"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89" name="Freeform 119"/>
          <p:cNvSpPr>
            <a:spLocks/>
          </p:cNvSpPr>
          <p:nvPr/>
        </p:nvSpPr>
        <p:spPr bwMode="auto">
          <a:xfrm>
            <a:off x="6886167" y="5871519"/>
            <a:ext cx="173392" cy="55663"/>
          </a:xfrm>
          <a:custGeom>
            <a:avLst/>
            <a:gdLst/>
            <a:ahLst/>
            <a:cxnLst>
              <a:cxn ang="0">
                <a:pos x="2" y="13"/>
              </a:cxn>
              <a:cxn ang="0">
                <a:pos x="2" y="14"/>
              </a:cxn>
              <a:cxn ang="0">
                <a:pos x="3" y="8"/>
              </a:cxn>
              <a:cxn ang="0">
                <a:pos x="4" y="18"/>
              </a:cxn>
              <a:cxn ang="0">
                <a:pos x="5" y="13"/>
              </a:cxn>
              <a:cxn ang="0">
                <a:pos x="5" y="14"/>
              </a:cxn>
              <a:cxn ang="0">
                <a:pos x="7" y="8"/>
              </a:cxn>
              <a:cxn ang="0">
                <a:pos x="8" y="16"/>
              </a:cxn>
              <a:cxn ang="0">
                <a:pos x="9" y="13"/>
              </a:cxn>
              <a:cxn ang="0">
                <a:pos x="9" y="13"/>
              </a:cxn>
              <a:cxn ang="0">
                <a:pos x="10" y="8"/>
              </a:cxn>
              <a:cxn ang="0">
                <a:pos x="12" y="23"/>
              </a:cxn>
              <a:cxn ang="0">
                <a:pos x="13" y="14"/>
              </a:cxn>
              <a:cxn ang="0">
                <a:pos x="13" y="14"/>
              </a:cxn>
              <a:cxn ang="0">
                <a:pos x="14" y="11"/>
              </a:cxn>
              <a:cxn ang="0">
                <a:pos x="15" y="8"/>
              </a:cxn>
              <a:cxn ang="0">
                <a:pos x="17" y="13"/>
              </a:cxn>
              <a:cxn ang="0">
                <a:pos x="18" y="11"/>
              </a:cxn>
              <a:cxn ang="0">
                <a:pos x="18" y="13"/>
              </a:cxn>
              <a:cxn ang="0">
                <a:pos x="19" y="5"/>
              </a:cxn>
              <a:cxn ang="0">
                <a:pos x="20" y="14"/>
              </a:cxn>
              <a:cxn ang="0">
                <a:pos x="22" y="10"/>
              </a:cxn>
              <a:cxn ang="0">
                <a:pos x="22" y="1"/>
              </a:cxn>
              <a:cxn ang="0">
                <a:pos x="23" y="14"/>
              </a:cxn>
              <a:cxn ang="0">
                <a:pos x="24" y="6"/>
              </a:cxn>
              <a:cxn ang="0">
                <a:pos x="25" y="14"/>
              </a:cxn>
              <a:cxn ang="0">
                <a:pos x="27" y="11"/>
              </a:cxn>
              <a:cxn ang="0">
                <a:pos x="27" y="9"/>
              </a:cxn>
              <a:cxn ang="0">
                <a:pos x="28" y="1"/>
              </a:cxn>
              <a:cxn ang="0">
                <a:pos x="29" y="19"/>
              </a:cxn>
              <a:cxn ang="0">
                <a:pos x="30" y="14"/>
              </a:cxn>
              <a:cxn ang="0">
                <a:pos x="32" y="14"/>
              </a:cxn>
              <a:cxn ang="0">
                <a:pos x="32" y="13"/>
              </a:cxn>
              <a:cxn ang="0">
                <a:pos x="33" y="9"/>
              </a:cxn>
              <a:cxn ang="0">
                <a:pos x="34" y="18"/>
              </a:cxn>
              <a:cxn ang="0">
                <a:pos x="35" y="10"/>
              </a:cxn>
              <a:cxn ang="0">
                <a:pos x="35" y="9"/>
              </a:cxn>
              <a:cxn ang="0">
                <a:pos x="37" y="9"/>
              </a:cxn>
              <a:cxn ang="0">
                <a:pos x="38" y="20"/>
              </a:cxn>
              <a:cxn ang="0">
                <a:pos x="39" y="14"/>
              </a:cxn>
              <a:cxn ang="0">
                <a:pos x="39" y="10"/>
              </a:cxn>
              <a:cxn ang="0">
                <a:pos x="40" y="5"/>
              </a:cxn>
            </a:cxnLst>
            <a:rect l="0" t="0" r="r" b="b"/>
            <a:pathLst>
              <a:path w="42" h="23">
                <a:moveTo>
                  <a:pt x="0" y="6"/>
                </a:moveTo>
                <a:lnTo>
                  <a:pt x="0" y="14"/>
                </a:lnTo>
                <a:lnTo>
                  <a:pt x="2" y="13"/>
                </a:lnTo>
                <a:lnTo>
                  <a:pt x="2" y="18"/>
                </a:lnTo>
                <a:lnTo>
                  <a:pt x="2" y="11"/>
                </a:lnTo>
                <a:lnTo>
                  <a:pt x="2" y="14"/>
                </a:lnTo>
                <a:lnTo>
                  <a:pt x="3" y="13"/>
                </a:lnTo>
                <a:lnTo>
                  <a:pt x="3" y="15"/>
                </a:lnTo>
                <a:lnTo>
                  <a:pt x="3" y="8"/>
                </a:lnTo>
                <a:lnTo>
                  <a:pt x="3" y="11"/>
                </a:lnTo>
                <a:lnTo>
                  <a:pt x="4" y="10"/>
                </a:lnTo>
                <a:lnTo>
                  <a:pt x="4" y="18"/>
                </a:lnTo>
                <a:lnTo>
                  <a:pt x="4" y="9"/>
                </a:lnTo>
                <a:lnTo>
                  <a:pt x="4" y="14"/>
                </a:lnTo>
                <a:lnTo>
                  <a:pt x="5" y="13"/>
                </a:lnTo>
                <a:lnTo>
                  <a:pt x="5" y="15"/>
                </a:lnTo>
                <a:lnTo>
                  <a:pt x="5" y="8"/>
                </a:lnTo>
                <a:lnTo>
                  <a:pt x="5" y="14"/>
                </a:lnTo>
                <a:lnTo>
                  <a:pt x="7" y="13"/>
                </a:lnTo>
                <a:lnTo>
                  <a:pt x="7" y="23"/>
                </a:lnTo>
                <a:lnTo>
                  <a:pt x="7" y="8"/>
                </a:lnTo>
                <a:lnTo>
                  <a:pt x="7" y="16"/>
                </a:lnTo>
                <a:lnTo>
                  <a:pt x="8" y="13"/>
                </a:lnTo>
                <a:lnTo>
                  <a:pt x="8" y="16"/>
                </a:lnTo>
                <a:lnTo>
                  <a:pt x="8" y="6"/>
                </a:lnTo>
                <a:lnTo>
                  <a:pt x="8" y="11"/>
                </a:lnTo>
                <a:lnTo>
                  <a:pt x="9" y="13"/>
                </a:lnTo>
                <a:lnTo>
                  <a:pt x="9" y="14"/>
                </a:lnTo>
                <a:lnTo>
                  <a:pt x="9" y="5"/>
                </a:lnTo>
                <a:lnTo>
                  <a:pt x="9" y="13"/>
                </a:lnTo>
                <a:lnTo>
                  <a:pt x="10" y="10"/>
                </a:lnTo>
                <a:lnTo>
                  <a:pt x="10" y="18"/>
                </a:lnTo>
                <a:lnTo>
                  <a:pt x="10" y="8"/>
                </a:lnTo>
                <a:lnTo>
                  <a:pt x="10" y="16"/>
                </a:lnTo>
                <a:lnTo>
                  <a:pt x="12" y="15"/>
                </a:lnTo>
                <a:lnTo>
                  <a:pt x="12" y="23"/>
                </a:lnTo>
                <a:lnTo>
                  <a:pt x="12" y="4"/>
                </a:lnTo>
                <a:lnTo>
                  <a:pt x="12" y="16"/>
                </a:lnTo>
                <a:lnTo>
                  <a:pt x="13" y="14"/>
                </a:lnTo>
                <a:lnTo>
                  <a:pt x="13" y="18"/>
                </a:lnTo>
                <a:lnTo>
                  <a:pt x="13" y="6"/>
                </a:lnTo>
                <a:lnTo>
                  <a:pt x="13" y="14"/>
                </a:lnTo>
                <a:lnTo>
                  <a:pt x="14" y="15"/>
                </a:lnTo>
                <a:lnTo>
                  <a:pt x="14" y="6"/>
                </a:lnTo>
                <a:lnTo>
                  <a:pt x="14" y="11"/>
                </a:lnTo>
                <a:lnTo>
                  <a:pt x="15" y="13"/>
                </a:lnTo>
                <a:lnTo>
                  <a:pt x="15" y="15"/>
                </a:lnTo>
                <a:lnTo>
                  <a:pt x="15" y="8"/>
                </a:lnTo>
                <a:lnTo>
                  <a:pt x="15" y="11"/>
                </a:lnTo>
                <a:lnTo>
                  <a:pt x="17" y="8"/>
                </a:lnTo>
                <a:lnTo>
                  <a:pt x="17" y="13"/>
                </a:lnTo>
                <a:lnTo>
                  <a:pt x="17" y="4"/>
                </a:lnTo>
                <a:lnTo>
                  <a:pt x="17" y="10"/>
                </a:lnTo>
                <a:lnTo>
                  <a:pt x="18" y="11"/>
                </a:lnTo>
                <a:lnTo>
                  <a:pt x="18" y="15"/>
                </a:lnTo>
                <a:lnTo>
                  <a:pt x="18" y="6"/>
                </a:lnTo>
                <a:lnTo>
                  <a:pt x="18" y="13"/>
                </a:lnTo>
                <a:lnTo>
                  <a:pt x="19" y="11"/>
                </a:lnTo>
                <a:lnTo>
                  <a:pt x="19" y="16"/>
                </a:lnTo>
                <a:lnTo>
                  <a:pt x="19" y="5"/>
                </a:lnTo>
                <a:lnTo>
                  <a:pt x="19" y="13"/>
                </a:lnTo>
                <a:lnTo>
                  <a:pt x="20" y="11"/>
                </a:lnTo>
                <a:lnTo>
                  <a:pt x="20" y="14"/>
                </a:lnTo>
                <a:lnTo>
                  <a:pt x="20" y="5"/>
                </a:lnTo>
                <a:lnTo>
                  <a:pt x="20" y="13"/>
                </a:lnTo>
                <a:lnTo>
                  <a:pt x="22" y="10"/>
                </a:lnTo>
                <a:lnTo>
                  <a:pt x="22" y="14"/>
                </a:lnTo>
                <a:lnTo>
                  <a:pt x="22" y="0"/>
                </a:lnTo>
                <a:lnTo>
                  <a:pt x="22" y="1"/>
                </a:lnTo>
                <a:lnTo>
                  <a:pt x="23" y="3"/>
                </a:lnTo>
                <a:lnTo>
                  <a:pt x="23" y="14"/>
                </a:lnTo>
                <a:lnTo>
                  <a:pt x="23" y="14"/>
                </a:lnTo>
                <a:lnTo>
                  <a:pt x="24" y="10"/>
                </a:lnTo>
                <a:lnTo>
                  <a:pt x="24" y="18"/>
                </a:lnTo>
                <a:lnTo>
                  <a:pt x="24" y="6"/>
                </a:lnTo>
                <a:lnTo>
                  <a:pt x="24" y="10"/>
                </a:lnTo>
                <a:lnTo>
                  <a:pt x="25" y="9"/>
                </a:lnTo>
                <a:lnTo>
                  <a:pt x="25" y="14"/>
                </a:lnTo>
                <a:lnTo>
                  <a:pt x="25" y="6"/>
                </a:lnTo>
                <a:lnTo>
                  <a:pt x="25" y="13"/>
                </a:lnTo>
                <a:lnTo>
                  <a:pt x="27" y="11"/>
                </a:lnTo>
                <a:lnTo>
                  <a:pt x="27" y="20"/>
                </a:lnTo>
                <a:lnTo>
                  <a:pt x="27" y="5"/>
                </a:lnTo>
                <a:lnTo>
                  <a:pt x="27" y="9"/>
                </a:lnTo>
                <a:lnTo>
                  <a:pt x="28" y="5"/>
                </a:lnTo>
                <a:lnTo>
                  <a:pt x="28" y="19"/>
                </a:lnTo>
                <a:lnTo>
                  <a:pt x="28" y="1"/>
                </a:lnTo>
                <a:lnTo>
                  <a:pt x="28" y="13"/>
                </a:lnTo>
                <a:lnTo>
                  <a:pt x="29" y="14"/>
                </a:lnTo>
                <a:lnTo>
                  <a:pt x="29" y="19"/>
                </a:lnTo>
                <a:lnTo>
                  <a:pt x="29" y="8"/>
                </a:lnTo>
                <a:lnTo>
                  <a:pt x="29" y="15"/>
                </a:lnTo>
                <a:lnTo>
                  <a:pt x="30" y="14"/>
                </a:lnTo>
                <a:lnTo>
                  <a:pt x="30" y="8"/>
                </a:lnTo>
                <a:lnTo>
                  <a:pt x="30" y="15"/>
                </a:lnTo>
                <a:lnTo>
                  <a:pt x="32" y="14"/>
                </a:lnTo>
                <a:lnTo>
                  <a:pt x="32" y="16"/>
                </a:lnTo>
                <a:lnTo>
                  <a:pt x="32" y="10"/>
                </a:lnTo>
                <a:lnTo>
                  <a:pt x="32" y="13"/>
                </a:lnTo>
                <a:lnTo>
                  <a:pt x="33" y="11"/>
                </a:lnTo>
                <a:lnTo>
                  <a:pt x="33" y="16"/>
                </a:lnTo>
                <a:lnTo>
                  <a:pt x="33" y="9"/>
                </a:lnTo>
                <a:lnTo>
                  <a:pt x="33" y="13"/>
                </a:lnTo>
                <a:lnTo>
                  <a:pt x="34" y="10"/>
                </a:lnTo>
                <a:lnTo>
                  <a:pt x="34" y="18"/>
                </a:lnTo>
                <a:lnTo>
                  <a:pt x="34" y="5"/>
                </a:lnTo>
                <a:lnTo>
                  <a:pt x="34" y="11"/>
                </a:lnTo>
                <a:lnTo>
                  <a:pt x="35" y="10"/>
                </a:lnTo>
                <a:lnTo>
                  <a:pt x="35" y="14"/>
                </a:lnTo>
                <a:lnTo>
                  <a:pt x="35" y="8"/>
                </a:lnTo>
                <a:lnTo>
                  <a:pt x="35" y="9"/>
                </a:lnTo>
                <a:lnTo>
                  <a:pt x="37" y="10"/>
                </a:lnTo>
                <a:lnTo>
                  <a:pt x="37" y="15"/>
                </a:lnTo>
                <a:lnTo>
                  <a:pt x="37" y="9"/>
                </a:lnTo>
                <a:lnTo>
                  <a:pt x="37" y="10"/>
                </a:lnTo>
                <a:lnTo>
                  <a:pt x="38" y="11"/>
                </a:lnTo>
                <a:lnTo>
                  <a:pt x="38" y="20"/>
                </a:lnTo>
                <a:lnTo>
                  <a:pt x="38" y="8"/>
                </a:lnTo>
                <a:lnTo>
                  <a:pt x="38" y="15"/>
                </a:lnTo>
                <a:lnTo>
                  <a:pt x="39" y="14"/>
                </a:lnTo>
                <a:lnTo>
                  <a:pt x="39" y="14"/>
                </a:lnTo>
                <a:lnTo>
                  <a:pt x="39" y="9"/>
                </a:lnTo>
                <a:lnTo>
                  <a:pt x="39" y="10"/>
                </a:lnTo>
                <a:lnTo>
                  <a:pt x="40" y="8"/>
                </a:lnTo>
                <a:lnTo>
                  <a:pt x="40" y="16"/>
                </a:lnTo>
                <a:lnTo>
                  <a:pt x="40" y="5"/>
                </a:lnTo>
                <a:lnTo>
                  <a:pt x="40" y="8"/>
                </a:lnTo>
                <a:lnTo>
                  <a:pt x="42"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0" name="Freeform 120"/>
          <p:cNvSpPr>
            <a:spLocks/>
          </p:cNvSpPr>
          <p:nvPr/>
        </p:nvSpPr>
        <p:spPr bwMode="auto">
          <a:xfrm>
            <a:off x="7059561" y="5859417"/>
            <a:ext cx="173392" cy="70184"/>
          </a:xfrm>
          <a:custGeom>
            <a:avLst/>
            <a:gdLst/>
            <a:ahLst/>
            <a:cxnLst>
              <a:cxn ang="0">
                <a:pos x="0" y="10"/>
              </a:cxn>
              <a:cxn ang="0">
                <a:pos x="1" y="25"/>
              </a:cxn>
              <a:cxn ang="0">
                <a:pos x="2" y="15"/>
              </a:cxn>
              <a:cxn ang="0">
                <a:pos x="2" y="14"/>
              </a:cxn>
              <a:cxn ang="0">
                <a:pos x="3" y="13"/>
              </a:cxn>
              <a:cxn ang="0">
                <a:pos x="5" y="13"/>
              </a:cxn>
              <a:cxn ang="0">
                <a:pos x="6" y="11"/>
              </a:cxn>
              <a:cxn ang="0">
                <a:pos x="7" y="11"/>
              </a:cxn>
              <a:cxn ang="0">
                <a:pos x="8" y="18"/>
              </a:cxn>
              <a:cxn ang="0">
                <a:pos x="10" y="19"/>
              </a:cxn>
              <a:cxn ang="0">
                <a:pos x="11" y="13"/>
              </a:cxn>
              <a:cxn ang="0">
                <a:pos x="11" y="13"/>
              </a:cxn>
              <a:cxn ang="0">
                <a:pos x="12" y="13"/>
              </a:cxn>
              <a:cxn ang="0">
                <a:pos x="13" y="13"/>
              </a:cxn>
              <a:cxn ang="0">
                <a:pos x="15" y="11"/>
              </a:cxn>
              <a:cxn ang="0">
                <a:pos x="16" y="23"/>
              </a:cxn>
              <a:cxn ang="0">
                <a:pos x="17" y="15"/>
              </a:cxn>
              <a:cxn ang="0">
                <a:pos x="17" y="23"/>
              </a:cxn>
              <a:cxn ang="0">
                <a:pos x="18" y="18"/>
              </a:cxn>
              <a:cxn ang="0">
                <a:pos x="20" y="14"/>
              </a:cxn>
              <a:cxn ang="0">
                <a:pos x="21" y="15"/>
              </a:cxn>
              <a:cxn ang="0">
                <a:pos x="22" y="24"/>
              </a:cxn>
              <a:cxn ang="0">
                <a:pos x="23" y="20"/>
              </a:cxn>
              <a:cxn ang="0">
                <a:pos x="23" y="13"/>
              </a:cxn>
              <a:cxn ang="0">
                <a:pos x="25" y="13"/>
              </a:cxn>
              <a:cxn ang="0">
                <a:pos x="26" y="29"/>
              </a:cxn>
              <a:cxn ang="0">
                <a:pos x="27" y="16"/>
              </a:cxn>
              <a:cxn ang="0">
                <a:pos x="27" y="13"/>
              </a:cxn>
              <a:cxn ang="0">
                <a:pos x="28" y="15"/>
              </a:cxn>
              <a:cxn ang="0">
                <a:pos x="30" y="11"/>
              </a:cxn>
              <a:cxn ang="0">
                <a:pos x="31" y="29"/>
              </a:cxn>
              <a:cxn ang="0">
                <a:pos x="32" y="18"/>
              </a:cxn>
              <a:cxn ang="0">
                <a:pos x="33" y="10"/>
              </a:cxn>
              <a:cxn ang="0">
                <a:pos x="33" y="19"/>
              </a:cxn>
              <a:cxn ang="0">
                <a:pos x="35" y="9"/>
              </a:cxn>
              <a:cxn ang="0">
                <a:pos x="36" y="19"/>
              </a:cxn>
              <a:cxn ang="0">
                <a:pos x="37" y="14"/>
              </a:cxn>
              <a:cxn ang="0">
                <a:pos x="37" y="14"/>
              </a:cxn>
              <a:cxn ang="0">
                <a:pos x="38" y="10"/>
              </a:cxn>
              <a:cxn ang="0">
                <a:pos x="40" y="20"/>
              </a:cxn>
              <a:cxn ang="0">
                <a:pos x="41" y="18"/>
              </a:cxn>
              <a:cxn ang="0">
                <a:pos x="41" y="18"/>
              </a:cxn>
            </a:cxnLst>
            <a:rect l="0" t="0" r="r" b="b"/>
            <a:pathLst>
              <a:path w="42" h="29">
                <a:moveTo>
                  <a:pt x="0" y="10"/>
                </a:moveTo>
                <a:lnTo>
                  <a:pt x="0" y="23"/>
                </a:lnTo>
                <a:lnTo>
                  <a:pt x="0" y="10"/>
                </a:lnTo>
                <a:lnTo>
                  <a:pt x="0" y="11"/>
                </a:lnTo>
                <a:lnTo>
                  <a:pt x="1" y="13"/>
                </a:lnTo>
                <a:lnTo>
                  <a:pt x="1" y="25"/>
                </a:lnTo>
                <a:lnTo>
                  <a:pt x="1" y="13"/>
                </a:lnTo>
                <a:lnTo>
                  <a:pt x="1" y="16"/>
                </a:lnTo>
                <a:lnTo>
                  <a:pt x="2" y="15"/>
                </a:lnTo>
                <a:lnTo>
                  <a:pt x="2" y="18"/>
                </a:lnTo>
                <a:lnTo>
                  <a:pt x="2" y="11"/>
                </a:lnTo>
                <a:lnTo>
                  <a:pt x="2" y="14"/>
                </a:lnTo>
                <a:lnTo>
                  <a:pt x="3" y="18"/>
                </a:lnTo>
                <a:lnTo>
                  <a:pt x="3" y="21"/>
                </a:lnTo>
                <a:lnTo>
                  <a:pt x="3" y="13"/>
                </a:lnTo>
                <a:lnTo>
                  <a:pt x="3" y="16"/>
                </a:lnTo>
                <a:lnTo>
                  <a:pt x="5" y="18"/>
                </a:lnTo>
                <a:lnTo>
                  <a:pt x="5" y="13"/>
                </a:lnTo>
                <a:lnTo>
                  <a:pt x="5" y="13"/>
                </a:lnTo>
                <a:lnTo>
                  <a:pt x="6" y="14"/>
                </a:lnTo>
                <a:lnTo>
                  <a:pt x="6" y="11"/>
                </a:lnTo>
                <a:lnTo>
                  <a:pt x="6" y="19"/>
                </a:lnTo>
                <a:lnTo>
                  <a:pt x="7" y="20"/>
                </a:lnTo>
                <a:lnTo>
                  <a:pt x="7" y="11"/>
                </a:lnTo>
                <a:lnTo>
                  <a:pt x="7" y="14"/>
                </a:lnTo>
                <a:lnTo>
                  <a:pt x="8" y="13"/>
                </a:lnTo>
                <a:lnTo>
                  <a:pt x="8" y="18"/>
                </a:lnTo>
                <a:lnTo>
                  <a:pt x="8" y="13"/>
                </a:lnTo>
                <a:lnTo>
                  <a:pt x="10" y="14"/>
                </a:lnTo>
                <a:lnTo>
                  <a:pt x="10" y="19"/>
                </a:lnTo>
                <a:lnTo>
                  <a:pt x="10" y="13"/>
                </a:lnTo>
                <a:lnTo>
                  <a:pt x="10" y="14"/>
                </a:lnTo>
                <a:lnTo>
                  <a:pt x="11" y="13"/>
                </a:lnTo>
                <a:lnTo>
                  <a:pt x="11" y="19"/>
                </a:lnTo>
                <a:lnTo>
                  <a:pt x="11" y="9"/>
                </a:lnTo>
                <a:lnTo>
                  <a:pt x="11" y="13"/>
                </a:lnTo>
                <a:lnTo>
                  <a:pt x="12" y="15"/>
                </a:lnTo>
                <a:lnTo>
                  <a:pt x="12" y="23"/>
                </a:lnTo>
                <a:lnTo>
                  <a:pt x="12" y="13"/>
                </a:lnTo>
                <a:lnTo>
                  <a:pt x="13" y="16"/>
                </a:lnTo>
                <a:lnTo>
                  <a:pt x="13" y="21"/>
                </a:lnTo>
                <a:lnTo>
                  <a:pt x="13" y="13"/>
                </a:lnTo>
                <a:lnTo>
                  <a:pt x="13" y="16"/>
                </a:lnTo>
                <a:lnTo>
                  <a:pt x="15" y="18"/>
                </a:lnTo>
                <a:lnTo>
                  <a:pt x="15" y="11"/>
                </a:lnTo>
                <a:lnTo>
                  <a:pt x="15" y="20"/>
                </a:lnTo>
                <a:lnTo>
                  <a:pt x="16" y="21"/>
                </a:lnTo>
                <a:lnTo>
                  <a:pt x="16" y="23"/>
                </a:lnTo>
                <a:lnTo>
                  <a:pt x="16" y="10"/>
                </a:lnTo>
                <a:lnTo>
                  <a:pt x="16" y="13"/>
                </a:lnTo>
                <a:lnTo>
                  <a:pt x="17" y="15"/>
                </a:lnTo>
                <a:lnTo>
                  <a:pt x="17" y="24"/>
                </a:lnTo>
                <a:lnTo>
                  <a:pt x="17" y="13"/>
                </a:lnTo>
                <a:lnTo>
                  <a:pt x="17" y="23"/>
                </a:lnTo>
                <a:lnTo>
                  <a:pt x="18" y="19"/>
                </a:lnTo>
                <a:lnTo>
                  <a:pt x="18" y="14"/>
                </a:lnTo>
                <a:lnTo>
                  <a:pt x="18" y="18"/>
                </a:lnTo>
                <a:lnTo>
                  <a:pt x="20" y="19"/>
                </a:lnTo>
                <a:lnTo>
                  <a:pt x="20" y="24"/>
                </a:lnTo>
                <a:lnTo>
                  <a:pt x="20" y="14"/>
                </a:lnTo>
                <a:lnTo>
                  <a:pt x="20" y="20"/>
                </a:lnTo>
                <a:lnTo>
                  <a:pt x="21" y="21"/>
                </a:lnTo>
                <a:lnTo>
                  <a:pt x="21" y="15"/>
                </a:lnTo>
                <a:lnTo>
                  <a:pt x="21" y="21"/>
                </a:lnTo>
                <a:lnTo>
                  <a:pt x="22" y="20"/>
                </a:lnTo>
                <a:lnTo>
                  <a:pt x="22" y="24"/>
                </a:lnTo>
                <a:lnTo>
                  <a:pt x="22" y="11"/>
                </a:lnTo>
                <a:lnTo>
                  <a:pt x="22" y="19"/>
                </a:lnTo>
                <a:lnTo>
                  <a:pt x="23" y="20"/>
                </a:lnTo>
                <a:lnTo>
                  <a:pt x="23" y="20"/>
                </a:lnTo>
                <a:lnTo>
                  <a:pt x="23" y="11"/>
                </a:lnTo>
                <a:lnTo>
                  <a:pt x="23" y="13"/>
                </a:lnTo>
                <a:lnTo>
                  <a:pt x="25" y="14"/>
                </a:lnTo>
                <a:lnTo>
                  <a:pt x="25" y="21"/>
                </a:lnTo>
                <a:lnTo>
                  <a:pt x="25" y="13"/>
                </a:lnTo>
                <a:lnTo>
                  <a:pt x="25" y="20"/>
                </a:lnTo>
                <a:lnTo>
                  <a:pt x="26" y="16"/>
                </a:lnTo>
                <a:lnTo>
                  <a:pt x="26" y="29"/>
                </a:lnTo>
                <a:lnTo>
                  <a:pt x="26" y="13"/>
                </a:lnTo>
                <a:lnTo>
                  <a:pt x="26" y="15"/>
                </a:lnTo>
                <a:lnTo>
                  <a:pt x="27" y="16"/>
                </a:lnTo>
                <a:lnTo>
                  <a:pt x="27" y="19"/>
                </a:lnTo>
                <a:lnTo>
                  <a:pt x="27" y="13"/>
                </a:lnTo>
                <a:lnTo>
                  <a:pt x="27" y="13"/>
                </a:lnTo>
                <a:lnTo>
                  <a:pt x="28" y="11"/>
                </a:lnTo>
                <a:lnTo>
                  <a:pt x="28" y="19"/>
                </a:lnTo>
                <a:lnTo>
                  <a:pt x="28" y="15"/>
                </a:lnTo>
                <a:lnTo>
                  <a:pt x="30" y="16"/>
                </a:lnTo>
                <a:lnTo>
                  <a:pt x="30" y="21"/>
                </a:lnTo>
                <a:lnTo>
                  <a:pt x="30" y="11"/>
                </a:lnTo>
                <a:lnTo>
                  <a:pt x="30" y="20"/>
                </a:lnTo>
                <a:lnTo>
                  <a:pt x="31" y="19"/>
                </a:lnTo>
                <a:lnTo>
                  <a:pt x="31" y="29"/>
                </a:lnTo>
                <a:lnTo>
                  <a:pt x="31" y="10"/>
                </a:lnTo>
                <a:lnTo>
                  <a:pt x="31" y="19"/>
                </a:lnTo>
                <a:lnTo>
                  <a:pt x="32" y="18"/>
                </a:lnTo>
                <a:lnTo>
                  <a:pt x="32" y="20"/>
                </a:lnTo>
                <a:lnTo>
                  <a:pt x="32" y="13"/>
                </a:lnTo>
                <a:lnTo>
                  <a:pt x="33" y="10"/>
                </a:lnTo>
                <a:lnTo>
                  <a:pt x="33" y="20"/>
                </a:lnTo>
                <a:lnTo>
                  <a:pt x="33" y="9"/>
                </a:lnTo>
                <a:lnTo>
                  <a:pt x="33" y="19"/>
                </a:lnTo>
                <a:lnTo>
                  <a:pt x="35" y="18"/>
                </a:lnTo>
                <a:lnTo>
                  <a:pt x="35" y="20"/>
                </a:lnTo>
                <a:lnTo>
                  <a:pt x="35" y="9"/>
                </a:lnTo>
                <a:lnTo>
                  <a:pt x="35" y="14"/>
                </a:lnTo>
                <a:lnTo>
                  <a:pt x="36" y="15"/>
                </a:lnTo>
                <a:lnTo>
                  <a:pt x="36" y="19"/>
                </a:lnTo>
                <a:lnTo>
                  <a:pt x="36" y="13"/>
                </a:lnTo>
                <a:lnTo>
                  <a:pt x="36" y="15"/>
                </a:lnTo>
                <a:lnTo>
                  <a:pt x="37" y="14"/>
                </a:lnTo>
                <a:lnTo>
                  <a:pt x="37" y="19"/>
                </a:lnTo>
                <a:lnTo>
                  <a:pt x="37" y="13"/>
                </a:lnTo>
                <a:lnTo>
                  <a:pt x="37" y="14"/>
                </a:lnTo>
                <a:lnTo>
                  <a:pt x="38" y="15"/>
                </a:lnTo>
                <a:lnTo>
                  <a:pt x="38" y="21"/>
                </a:lnTo>
                <a:lnTo>
                  <a:pt x="38" y="10"/>
                </a:lnTo>
                <a:lnTo>
                  <a:pt x="38" y="15"/>
                </a:lnTo>
                <a:lnTo>
                  <a:pt x="40" y="19"/>
                </a:lnTo>
                <a:lnTo>
                  <a:pt x="40" y="20"/>
                </a:lnTo>
                <a:lnTo>
                  <a:pt x="40" y="11"/>
                </a:lnTo>
                <a:lnTo>
                  <a:pt x="40" y="18"/>
                </a:lnTo>
                <a:lnTo>
                  <a:pt x="41" y="18"/>
                </a:lnTo>
                <a:lnTo>
                  <a:pt x="41" y="23"/>
                </a:lnTo>
                <a:lnTo>
                  <a:pt x="41" y="0"/>
                </a:lnTo>
                <a:lnTo>
                  <a:pt x="41" y="18"/>
                </a:lnTo>
                <a:lnTo>
                  <a:pt x="42" y="15"/>
                </a:lnTo>
                <a:lnTo>
                  <a:pt x="42"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1" name="Freeform 121"/>
          <p:cNvSpPr>
            <a:spLocks/>
          </p:cNvSpPr>
          <p:nvPr/>
        </p:nvSpPr>
        <p:spPr bwMode="auto">
          <a:xfrm>
            <a:off x="7232953" y="5869098"/>
            <a:ext cx="181649" cy="58082"/>
          </a:xfrm>
          <a:custGeom>
            <a:avLst/>
            <a:gdLst/>
            <a:ahLst/>
            <a:cxnLst>
              <a:cxn ang="0">
                <a:pos x="0" y="14"/>
              </a:cxn>
              <a:cxn ang="0">
                <a:pos x="1" y="9"/>
              </a:cxn>
              <a:cxn ang="0">
                <a:pos x="3" y="16"/>
              </a:cxn>
              <a:cxn ang="0">
                <a:pos x="4" y="12"/>
              </a:cxn>
              <a:cxn ang="0">
                <a:pos x="4" y="12"/>
              </a:cxn>
              <a:cxn ang="0">
                <a:pos x="5" y="16"/>
              </a:cxn>
              <a:cxn ang="0">
                <a:pos x="6" y="7"/>
              </a:cxn>
              <a:cxn ang="0">
                <a:pos x="8" y="17"/>
              </a:cxn>
              <a:cxn ang="0">
                <a:pos x="9" y="16"/>
              </a:cxn>
              <a:cxn ang="0">
                <a:pos x="9" y="15"/>
              </a:cxn>
              <a:cxn ang="0">
                <a:pos x="10" y="10"/>
              </a:cxn>
              <a:cxn ang="0">
                <a:pos x="11" y="16"/>
              </a:cxn>
              <a:cxn ang="0">
                <a:pos x="13" y="14"/>
              </a:cxn>
              <a:cxn ang="0">
                <a:pos x="13" y="12"/>
              </a:cxn>
              <a:cxn ang="0">
                <a:pos x="14" y="6"/>
              </a:cxn>
              <a:cxn ang="0">
                <a:pos x="15" y="7"/>
              </a:cxn>
              <a:cxn ang="0">
                <a:pos x="16" y="17"/>
              </a:cxn>
              <a:cxn ang="0">
                <a:pos x="18" y="19"/>
              </a:cxn>
              <a:cxn ang="0">
                <a:pos x="19" y="11"/>
              </a:cxn>
              <a:cxn ang="0">
                <a:pos x="19" y="15"/>
              </a:cxn>
              <a:cxn ang="0">
                <a:pos x="20" y="9"/>
              </a:cxn>
              <a:cxn ang="0">
                <a:pos x="21" y="14"/>
              </a:cxn>
              <a:cxn ang="0">
                <a:pos x="23" y="11"/>
              </a:cxn>
              <a:cxn ang="0">
                <a:pos x="24" y="7"/>
              </a:cxn>
              <a:cxn ang="0">
                <a:pos x="24" y="11"/>
              </a:cxn>
              <a:cxn ang="0">
                <a:pos x="25" y="7"/>
              </a:cxn>
              <a:cxn ang="0">
                <a:pos x="26" y="16"/>
              </a:cxn>
              <a:cxn ang="0">
                <a:pos x="28" y="11"/>
              </a:cxn>
              <a:cxn ang="0">
                <a:pos x="28" y="14"/>
              </a:cxn>
              <a:cxn ang="0">
                <a:pos x="29" y="1"/>
              </a:cxn>
              <a:cxn ang="0">
                <a:pos x="30" y="12"/>
              </a:cxn>
              <a:cxn ang="0">
                <a:pos x="31" y="5"/>
              </a:cxn>
              <a:cxn ang="0">
                <a:pos x="34" y="16"/>
              </a:cxn>
              <a:cxn ang="0">
                <a:pos x="35" y="6"/>
              </a:cxn>
              <a:cxn ang="0">
                <a:pos x="36" y="11"/>
              </a:cxn>
              <a:cxn ang="0">
                <a:pos x="38" y="15"/>
              </a:cxn>
              <a:cxn ang="0">
                <a:pos x="38" y="14"/>
              </a:cxn>
              <a:cxn ang="0">
                <a:pos x="39" y="7"/>
              </a:cxn>
              <a:cxn ang="0">
                <a:pos x="40" y="17"/>
              </a:cxn>
              <a:cxn ang="0">
                <a:pos x="41" y="14"/>
              </a:cxn>
              <a:cxn ang="0">
                <a:pos x="41" y="14"/>
              </a:cxn>
              <a:cxn ang="0">
                <a:pos x="43" y="7"/>
              </a:cxn>
            </a:cxnLst>
            <a:rect l="0" t="0" r="r" b="b"/>
            <a:pathLst>
              <a:path w="44" h="24">
                <a:moveTo>
                  <a:pt x="0" y="16"/>
                </a:moveTo>
                <a:lnTo>
                  <a:pt x="0" y="9"/>
                </a:lnTo>
                <a:lnTo>
                  <a:pt x="0" y="14"/>
                </a:lnTo>
                <a:lnTo>
                  <a:pt x="1" y="15"/>
                </a:lnTo>
                <a:lnTo>
                  <a:pt x="1" y="16"/>
                </a:lnTo>
                <a:lnTo>
                  <a:pt x="1" y="9"/>
                </a:lnTo>
                <a:lnTo>
                  <a:pt x="1" y="15"/>
                </a:lnTo>
                <a:lnTo>
                  <a:pt x="3" y="14"/>
                </a:lnTo>
                <a:lnTo>
                  <a:pt x="3" y="16"/>
                </a:lnTo>
                <a:lnTo>
                  <a:pt x="3" y="7"/>
                </a:lnTo>
                <a:lnTo>
                  <a:pt x="3" y="14"/>
                </a:lnTo>
                <a:lnTo>
                  <a:pt x="4" y="12"/>
                </a:lnTo>
                <a:lnTo>
                  <a:pt x="4" y="19"/>
                </a:lnTo>
                <a:lnTo>
                  <a:pt x="4" y="0"/>
                </a:lnTo>
                <a:lnTo>
                  <a:pt x="4" y="12"/>
                </a:lnTo>
                <a:lnTo>
                  <a:pt x="5" y="14"/>
                </a:lnTo>
                <a:lnTo>
                  <a:pt x="5" y="9"/>
                </a:lnTo>
                <a:lnTo>
                  <a:pt x="5" y="16"/>
                </a:lnTo>
                <a:lnTo>
                  <a:pt x="6" y="15"/>
                </a:lnTo>
                <a:lnTo>
                  <a:pt x="6" y="16"/>
                </a:lnTo>
                <a:lnTo>
                  <a:pt x="6" y="7"/>
                </a:lnTo>
                <a:lnTo>
                  <a:pt x="6" y="9"/>
                </a:lnTo>
                <a:lnTo>
                  <a:pt x="8" y="11"/>
                </a:lnTo>
                <a:lnTo>
                  <a:pt x="8" y="17"/>
                </a:lnTo>
                <a:lnTo>
                  <a:pt x="8" y="6"/>
                </a:lnTo>
                <a:lnTo>
                  <a:pt x="8" y="14"/>
                </a:lnTo>
                <a:lnTo>
                  <a:pt x="9" y="16"/>
                </a:lnTo>
                <a:lnTo>
                  <a:pt x="9" y="20"/>
                </a:lnTo>
                <a:lnTo>
                  <a:pt x="9" y="11"/>
                </a:lnTo>
                <a:lnTo>
                  <a:pt x="9" y="15"/>
                </a:lnTo>
                <a:lnTo>
                  <a:pt x="10" y="14"/>
                </a:lnTo>
                <a:lnTo>
                  <a:pt x="10" y="16"/>
                </a:lnTo>
                <a:lnTo>
                  <a:pt x="10" y="10"/>
                </a:lnTo>
                <a:lnTo>
                  <a:pt x="10" y="15"/>
                </a:lnTo>
                <a:lnTo>
                  <a:pt x="11" y="12"/>
                </a:lnTo>
                <a:lnTo>
                  <a:pt x="11" y="16"/>
                </a:lnTo>
                <a:lnTo>
                  <a:pt x="11" y="7"/>
                </a:lnTo>
                <a:lnTo>
                  <a:pt x="11" y="15"/>
                </a:lnTo>
                <a:lnTo>
                  <a:pt x="13" y="14"/>
                </a:lnTo>
                <a:lnTo>
                  <a:pt x="13" y="15"/>
                </a:lnTo>
                <a:lnTo>
                  <a:pt x="13" y="9"/>
                </a:lnTo>
                <a:lnTo>
                  <a:pt x="13" y="12"/>
                </a:lnTo>
                <a:lnTo>
                  <a:pt x="14" y="11"/>
                </a:lnTo>
                <a:lnTo>
                  <a:pt x="14" y="21"/>
                </a:lnTo>
                <a:lnTo>
                  <a:pt x="14" y="6"/>
                </a:lnTo>
                <a:lnTo>
                  <a:pt x="14" y="14"/>
                </a:lnTo>
                <a:lnTo>
                  <a:pt x="15" y="15"/>
                </a:lnTo>
                <a:lnTo>
                  <a:pt x="15" y="7"/>
                </a:lnTo>
                <a:lnTo>
                  <a:pt x="15" y="16"/>
                </a:lnTo>
                <a:lnTo>
                  <a:pt x="16" y="15"/>
                </a:lnTo>
                <a:lnTo>
                  <a:pt x="16" y="17"/>
                </a:lnTo>
                <a:lnTo>
                  <a:pt x="16" y="4"/>
                </a:lnTo>
                <a:lnTo>
                  <a:pt x="16" y="17"/>
                </a:lnTo>
                <a:lnTo>
                  <a:pt x="18" y="19"/>
                </a:lnTo>
                <a:lnTo>
                  <a:pt x="18" y="9"/>
                </a:lnTo>
                <a:lnTo>
                  <a:pt x="18" y="10"/>
                </a:lnTo>
                <a:lnTo>
                  <a:pt x="19" y="11"/>
                </a:lnTo>
                <a:lnTo>
                  <a:pt x="19" y="24"/>
                </a:lnTo>
                <a:lnTo>
                  <a:pt x="19" y="2"/>
                </a:lnTo>
                <a:lnTo>
                  <a:pt x="19" y="15"/>
                </a:lnTo>
                <a:lnTo>
                  <a:pt x="20" y="14"/>
                </a:lnTo>
                <a:lnTo>
                  <a:pt x="20" y="15"/>
                </a:lnTo>
                <a:lnTo>
                  <a:pt x="20" y="9"/>
                </a:lnTo>
                <a:lnTo>
                  <a:pt x="20" y="11"/>
                </a:lnTo>
                <a:lnTo>
                  <a:pt x="21" y="9"/>
                </a:lnTo>
                <a:lnTo>
                  <a:pt x="21" y="14"/>
                </a:lnTo>
                <a:lnTo>
                  <a:pt x="21" y="7"/>
                </a:lnTo>
                <a:lnTo>
                  <a:pt x="21" y="12"/>
                </a:lnTo>
                <a:lnTo>
                  <a:pt x="23" y="11"/>
                </a:lnTo>
                <a:lnTo>
                  <a:pt x="23" y="17"/>
                </a:lnTo>
                <a:lnTo>
                  <a:pt x="23" y="6"/>
                </a:lnTo>
                <a:lnTo>
                  <a:pt x="24" y="7"/>
                </a:lnTo>
                <a:lnTo>
                  <a:pt x="24" y="17"/>
                </a:lnTo>
                <a:lnTo>
                  <a:pt x="24" y="5"/>
                </a:lnTo>
                <a:lnTo>
                  <a:pt x="24" y="11"/>
                </a:lnTo>
                <a:lnTo>
                  <a:pt x="25" y="10"/>
                </a:lnTo>
                <a:lnTo>
                  <a:pt x="25" y="16"/>
                </a:lnTo>
                <a:lnTo>
                  <a:pt x="25" y="7"/>
                </a:lnTo>
                <a:lnTo>
                  <a:pt x="25" y="15"/>
                </a:lnTo>
                <a:lnTo>
                  <a:pt x="26" y="14"/>
                </a:lnTo>
                <a:lnTo>
                  <a:pt x="26" y="16"/>
                </a:lnTo>
                <a:lnTo>
                  <a:pt x="26" y="6"/>
                </a:lnTo>
                <a:lnTo>
                  <a:pt x="26" y="15"/>
                </a:lnTo>
                <a:lnTo>
                  <a:pt x="28" y="11"/>
                </a:lnTo>
                <a:lnTo>
                  <a:pt x="28" y="15"/>
                </a:lnTo>
                <a:lnTo>
                  <a:pt x="28" y="6"/>
                </a:lnTo>
                <a:lnTo>
                  <a:pt x="28" y="14"/>
                </a:lnTo>
                <a:lnTo>
                  <a:pt x="29" y="12"/>
                </a:lnTo>
                <a:lnTo>
                  <a:pt x="29" y="14"/>
                </a:lnTo>
                <a:lnTo>
                  <a:pt x="29" y="1"/>
                </a:lnTo>
                <a:lnTo>
                  <a:pt x="30" y="2"/>
                </a:lnTo>
                <a:lnTo>
                  <a:pt x="30" y="16"/>
                </a:lnTo>
                <a:lnTo>
                  <a:pt x="30" y="12"/>
                </a:lnTo>
                <a:lnTo>
                  <a:pt x="31" y="9"/>
                </a:lnTo>
                <a:lnTo>
                  <a:pt x="31" y="20"/>
                </a:lnTo>
                <a:lnTo>
                  <a:pt x="31" y="5"/>
                </a:lnTo>
                <a:lnTo>
                  <a:pt x="33" y="6"/>
                </a:lnTo>
                <a:lnTo>
                  <a:pt x="33" y="15"/>
                </a:lnTo>
                <a:lnTo>
                  <a:pt x="34" y="16"/>
                </a:lnTo>
                <a:lnTo>
                  <a:pt x="34" y="21"/>
                </a:lnTo>
                <a:lnTo>
                  <a:pt x="34" y="4"/>
                </a:lnTo>
                <a:lnTo>
                  <a:pt x="35" y="6"/>
                </a:lnTo>
                <a:lnTo>
                  <a:pt x="35" y="17"/>
                </a:lnTo>
                <a:lnTo>
                  <a:pt x="35" y="10"/>
                </a:lnTo>
                <a:lnTo>
                  <a:pt x="36" y="11"/>
                </a:lnTo>
                <a:lnTo>
                  <a:pt x="36" y="16"/>
                </a:lnTo>
                <a:lnTo>
                  <a:pt x="36" y="16"/>
                </a:lnTo>
                <a:lnTo>
                  <a:pt x="38" y="15"/>
                </a:lnTo>
                <a:lnTo>
                  <a:pt x="38" y="15"/>
                </a:lnTo>
                <a:lnTo>
                  <a:pt x="38" y="6"/>
                </a:lnTo>
                <a:lnTo>
                  <a:pt x="38" y="14"/>
                </a:lnTo>
                <a:lnTo>
                  <a:pt x="39" y="11"/>
                </a:lnTo>
                <a:lnTo>
                  <a:pt x="39" y="19"/>
                </a:lnTo>
                <a:lnTo>
                  <a:pt x="39" y="7"/>
                </a:lnTo>
                <a:lnTo>
                  <a:pt x="39" y="12"/>
                </a:lnTo>
                <a:lnTo>
                  <a:pt x="40" y="9"/>
                </a:lnTo>
                <a:lnTo>
                  <a:pt x="40" y="17"/>
                </a:lnTo>
                <a:lnTo>
                  <a:pt x="40" y="7"/>
                </a:lnTo>
                <a:lnTo>
                  <a:pt x="40" y="12"/>
                </a:lnTo>
                <a:lnTo>
                  <a:pt x="41" y="14"/>
                </a:lnTo>
                <a:lnTo>
                  <a:pt x="41" y="16"/>
                </a:lnTo>
                <a:lnTo>
                  <a:pt x="41" y="7"/>
                </a:lnTo>
                <a:lnTo>
                  <a:pt x="41" y="14"/>
                </a:lnTo>
                <a:lnTo>
                  <a:pt x="43" y="15"/>
                </a:lnTo>
                <a:lnTo>
                  <a:pt x="43" y="15"/>
                </a:lnTo>
                <a:lnTo>
                  <a:pt x="43" y="7"/>
                </a:lnTo>
                <a:lnTo>
                  <a:pt x="43" y="12"/>
                </a:lnTo>
                <a:lnTo>
                  <a:pt x="44" y="1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2" name="Freeform 122"/>
          <p:cNvSpPr>
            <a:spLocks/>
          </p:cNvSpPr>
          <p:nvPr/>
        </p:nvSpPr>
        <p:spPr bwMode="auto">
          <a:xfrm>
            <a:off x="7414601" y="5871519"/>
            <a:ext cx="169267" cy="62922"/>
          </a:xfrm>
          <a:custGeom>
            <a:avLst/>
            <a:gdLst/>
            <a:ahLst/>
            <a:cxnLst>
              <a:cxn ang="0">
                <a:pos x="0" y="5"/>
              </a:cxn>
              <a:cxn ang="0">
                <a:pos x="1" y="18"/>
              </a:cxn>
              <a:cxn ang="0">
                <a:pos x="2" y="13"/>
              </a:cxn>
              <a:cxn ang="0">
                <a:pos x="2" y="10"/>
              </a:cxn>
              <a:cxn ang="0">
                <a:pos x="4" y="9"/>
              </a:cxn>
              <a:cxn ang="0">
                <a:pos x="5" y="14"/>
              </a:cxn>
              <a:cxn ang="0">
                <a:pos x="6" y="11"/>
              </a:cxn>
              <a:cxn ang="0">
                <a:pos x="6" y="13"/>
              </a:cxn>
              <a:cxn ang="0">
                <a:pos x="7" y="5"/>
              </a:cxn>
              <a:cxn ang="0">
                <a:pos x="9" y="16"/>
              </a:cxn>
              <a:cxn ang="0">
                <a:pos x="10" y="15"/>
              </a:cxn>
              <a:cxn ang="0">
                <a:pos x="11" y="9"/>
              </a:cxn>
              <a:cxn ang="0">
                <a:pos x="11" y="9"/>
              </a:cxn>
              <a:cxn ang="0">
                <a:pos x="12" y="6"/>
              </a:cxn>
              <a:cxn ang="0">
                <a:pos x="14" y="15"/>
              </a:cxn>
              <a:cxn ang="0">
                <a:pos x="15" y="13"/>
              </a:cxn>
              <a:cxn ang="0">
                <a:pos x="15" y="13"/>
              </a:cxn>
              <a:cxn ang="0">
                <a:pos x="16" y="1"/>
              </a:cxn>
              <a:cxn ang="0">
                <a:pos x="17" y="18"/>
              </a:cxn>
              <a:cxn ang="0">
                <a:pos x="19" y="14"/>
              </a:cxn>
              <a:cxn ang="0">
                <a:pos x="19" y="11"/>
              </a:cxn>
              <a:cxn ang="0">
                <a:pos x="20" y="18"/>
              </a:cxn>
              <a:cxn ang="0">
                <a:pos x="21" y="13"/>
              </a:cxn>
              <a:cxn ang="0">
                <a:pos x="22" y="9"/>
              </a:cxn>
              <a:cxn ang="0">
                <a:pos x="24" y="15"/>
              </a:cxn>
              <a:cxn ang="0">
                <a:pos x="25" y="14"/>
              </a:cxn>
              <a:cxn ang="0">
                <a:pos x="25" y="13"/>
              </a:cxn>
              <a:cxn ang="0">
                <a:pos x="26" y="8"/>
              </a:cxn>
              <a:cxn ang="0">
                <a:pos x="27" y="8"/>
              </a:cxn>
              <a:cxn ang="0">
                <a:pos x="29" y="15"/>
              </a:cxn>
              <a:cxn ang="0">
                <a:pos x="30" y="9"/>
              </a:cxn>
              <a:cxn ang="0">
                <a:pos x="30" y="11"/>
              </a:cxn>
              <a:cxn ang="0">
                <a:pos x="31" y="8"/>
              </a:cxn>
              <a:cxn ang="0">
                <a:pos x="32" y="15"/>
              </a:cxn>
              <a:cxn ang="0">
                <a:pos x="34" y="11"/>
              </a:cxn>
              <a:cxn ang="0">
                <a:pos x="34" y="14"/>
              </a:cxn>
              <a:cxn ang="0">
                <a:pos x="35" y="6"/>
              </a:cxn>
              <a:cxn ang="0">
                <a:pos x="36" y="26"/>
              </a:cxn>
              <a:cxn ang="0">
                <a:pos x="37" y="14"/>
              </a:cxn>
              <a:cxn ang="0">
                <a:pos x="39" y="8"/>
              </a:cxn>
              <a:cxn ang="0">
                <a:pos x="39" y="11"/>
              </a:cxn>
              <a:cxn ang="0">
                <a:pos x="40" y="5"/>
              </a:cxn>
            </a:cxnLst>
            <a:rect l="0" t="0" r="r" b="b"/>
            <a:pathLst>
              <a:path w="41" h="26">
                <a:moveTo>
                  <a:pt x="0" y="13"/>
                </a:moveTo>
                <a:lnTo>
                  <a:pt x="0" y="15"/>
                </a:lnTo>
                <a:lnTo>
                  <a:pt x="0" y="5"/>
                </a:lnTo>
                <a:lnTo>
                  <a:pt x="0" y="13"/>
                </a:lnTo>
                <a:lnTo>
                  <a:pt x="1" y="15"/>
                </a:lnTo>
                <a:lnTo>
                  <a:pt x="1" y="18"/>
                </a:lnTo>
                <a:lnTo>
                  <a:pt x="1" y="6"/>
                </a:lnTo>
                <a:lnTo>
                  <a:pt x="1" y="11"/>
                </a:lnTo>
                <a:lnTo>
                  <a:pt x="2" y="13"/>
                </a:lnTo>
                <a:lnTo>
                  <a:pt x="2" y="19"/>
                </a:lnTo>
                <a:lnTo>
                  <a:pt x="2" y="5"/>
                </a:lnTo>
                <a:lnTo>
                  <a:pt x="2" y="10"/>
                </a:lnTo>
                <a:lnTo>
                  <a:pt x="4" y="11"/>
                </a:lnTo>
                <a:lnTo>
                  <a:pt x="4" y="15"/>
                </a:lnTo>
                <a:lnTo>
                  <a:pt x="4" y="9"/>
                </a:lnTo>
                <a:lnTo>
                  <a:pt x="4" y="13"/>
                </a:lnTo>
                <a:lnTo>
                  <a:pt x="5" y="9"/>
                </a:lnTo>
                <a:lnTo>
                  <a:pt x="5" y="14"/>
                </a:lnTo>
                <a:lnTo>
                  <a:pt x="5" y="4"/>
                </a:lnTo>
                <a:lnTo>
                  <a:pt x="5" y="9"/>
                </a:lnTo>
                <a:lnTo>
                  <a:pt x="6" y="11"/>
                </a:lnTo>
                <a:lnTo>
                  <a:pt x="6" y="19"/>
                </a:lnTo>
                <a:lnTo>
                  <a:pt x="6" y="8"/>
                </a:lnTo>
                <a:lnTo>
                  <a:pt x="6" y="13"/>
                </a:lnTo>
                <a:lnTo>
                  <a:pt x="7" y="11"/>
                </a:lnTo>
                <a:lnTo>
                  <a:pt x="7" y="15"/>
                </a:lnTo>
                <a:lnTo>
                  <a:pt x="7" y="5"/>
                </a:lnTo>
                <a:lnTo>
                  <a:pt x="7" y="8"/>
                </a:lnTo>
                <a:lnTo>
                  <a:pt x="9" y="9"/>
                </a:lnTo>
                <a:lnTo>
                  <a:pt x="9" y="16"/>
                </a:lnTo>
                <a:lnTo>
                  <a:pt x="9" y="10"/>
                </a:lnTo>
                <a:lnTo>
                  <a:pt x="10" y="9"/>
                </a:lnTo>
                <a:lnTo>
                  <a:pt x="10" y="15"/>
                </a:lnTo>
                <a:lnTo>
                  <a:pt x="10" y="4"/>
                </a:lnTo>
                <a:lnTo>
                  <a:pt x="10" y="10"/>
                </a:lnTo>
                <a:lnTo>
                  <a:pt x="11" y="9"/>
                </a:lnTo>
                <a:lnTo>
                  <a:pt x="11" y="15"/>
                </a:lnTo>
                <a:lnTo>
                  <a:pt x="11" y="8"/>
                </a:lnTo>
                <a:lnTo>
                  <a:pt x="11" y="9"/>
                </a:lnTo>
                <a:lnTo>
                  <a:pt x="12" y="10"/>
                </a:lnTo>
                <a:lnTo>
                  <a:pt x="12" y="14"/>
                </a:lnTo>
                <a:lnTo>
                  <a:pt x="12" y="6"/>
                </a:lnTo>
                <a:lnTo>
                  <a:pt x="12" y="10"/>
                </a:lnTo>
                <a:lnTo>
                  <a:pt x="14" y="9"/>
                </a:lnTo>
                <a:lnTo>
                  <a:pt x="14" y="15"/>
                </a:lnTo>
                <a:lnTo>
                  <a:pt x="14" y="5"/>
                </a:lnTo>
                <a:lnTo>
                  <a:pt x="14" y="11"/>
                </a:lnTo>
                <a:lnTo>
                  <a:pt x="15" y="13"/>
                </a:lnTo>
                <a:lnTo>
                  <a:pt x="15" y="15"/>
                </a:lnTo>
                <a:lnTo>
                  <a:pt x="15" y="4"/>
                </a:lnTo>
                <a:lnTo>
                  <a:pt x="15" y="13"/>
                </a:lnTo>
                <a:lnTo>
                  <a:pt x="16" y="11"/>
                </a:lnTo>
                <a:lnTo>
                  <a:pt x="16" y="15"/>
                </a:lnTo>
                <a:lnTo>
                  <a:pt x="16" y="1"/>
                </a:lnTo>
                <a:lnTo>
                  <a:pt x="16" y="13"/>
                </a:lnTo>
                <a:lnTo>
                  <a:pt x="17" y="11"/>
                </a:lnTo>
                <a:lnTo>
                  <a:pt x="17" y="18"/>
                </a:lnTo>
                <a:lnTo>
                  <a:pt x="17" y="9"/>
                </a:lnTo>
                <a:lnTo>
                  <a:pt x="17" y="13"/>
                </a:lnTo>
                <a:lnTo>
                  <a:pt x="19" y="14"/>
                </a:lnTo>
                <a:lnTo>
                  <a:pt x="19" y="16"/>
                </a:lnTo>
                <a:lnTo>
                  <a:pt x="19" y="8"/>
                </a:lnTo>
                <a:lnTo>
                  <a:pt x="19" y="11"/>
                </a:lnTo>
                <a:lnTo>
                  <a:pt x="20" y="13"/>
                </a:lnTo>
                <a:lnTo>
                  <a:pt x="20" y="9"/>
                </a:lnTo>
                <a:lnTo>
                  <a:pt x="20" y="18"/>
                </a:lnTo>
                <a:lnTo>
                  <a:pt x="21" y="16"/>
                </a:lnTo>
                <a:lnTo>
                  <a:pt x="21" y="3"/>
                </a:lnTo>
                <a:lnTo>
                  <a:pt x="21" y="13"/>
                </a:lnTo>
                <a:lnTo>
                  <a:pt x="22" y="11"/>
                </a:lnTo>
                <a:lnTo>
                  <a:pt x="22" y="19"/>
                </a:lnTo>
                <a:lnTo>
                  <a:pt x="22" y="9"/>
                </a:lnTo>
                <a:lnTo>
                  <a:pt x="22" y="11"/>
                </a:lnTo>
                <a:lnTo>
                  <a:pt x="24" y="13"/>
                </a:lnTo>
                <a:lnTo>
                  <a:pt x="24" y="15"/>
                </a:lnTo>
                <a:lnTo>
                  <a:pt x="24" y="8"/>
                </a:lnTo>
                <a:lnTo>
                  <a:pt x="24" y="13"/>
                </a:lnTo>
                <a:lnTo>
                  <a:pt x="25" y="14"/>
                </a:lnTo>
                <a:lnTo>
                  <a:pt x="25" y="18"/>
                </a:lnTo>
                <a:lnTo>
                  <a:pt x="25" y="9"/>
                </a:lnTo>
                <a:lnTo>
                  <a:pt x="25" y="13"/>
                </a:lnTo>
                <a:lnTo>
                  <a:pt x="26" y="15"/>
                </a:lnTo>
                <a:lnTo>
                  <a:pt x="26" y="19"/>
                </a:lnTo>
                <a:lnTo>
                  <a:pt x="26" y="8"/>
                </a:lnTo>
                <a:lnTo>
                  <a:pt x="26" y="15"/>
                </a:lnTo>
                <a:lnTo>
                  <a:pt x="27" y="16"/>
                </a:lnTo>
                <a:lnTo>
                  <a:pt x="27" y="8"/>
                </a:lnTo>
                <a:lnTo>
                  <a:pt x="27" y="9"/>
                </a:lnTo>
                <a:lnTo>
                  <a:pt x="29" y="10"/>
                </a:lnTo>
                <a:lnTo>
                  <a:pt x="29" y="15"/>
                </a:lnTo>
                <a:lnTo>
                  <a:pt x="29" y="9"/>
                </a:lnTo>
                <a:lnTo>
                  <a:pt x="29" y="10"/>
                </a:lnTo>
                <a:lnTo>
                  <a:pt x="30" y="9"/>
                </a:lnTo>
                <a:lnTo>
                  <a:pt x="30" y="16"/>
                </a:lnTo>
                <a:lnTo>
                  <a:pt x="30" y="6"/>
                </a:lnTo>
                <a:lnTo>
                  <a:pt x="30" y="11"/>
                </a:lnTo>
                <a:lnTo>
                  <a:pt x="31" y="13"/>
                </a:lnTo>
                <a:lnTo>
                  <a:pt x="31" y="21"/>
                </a:lnTo>
                <a:lnTo>
                  <a:pt x="31" y="8"/>
                </a:lnTo>
                <a:lnTo>
                  <a:pt x="31" y="14"/>
                </a:lnTo>
                <a:lnTo>
                  <a:pt x="32" y="15"/>
                </a:lnTo>
                <a:lnTo>
                  <a:pt x="32" y="15"/>
                </a:lnTo>
                <a:lnTo>
                  <a:pt x="32" y="5"/>
                </a:lnTo>
                <a:lnTo>
                  <a:pt x="32" y="9"/>
                </a:lnTo>
                <a:lnTo>
                  <a:pt x="34" y="11"/>
                </a:lnTo>
                <a:lnTo>
                  <a:pt x="34" y="15"/>
                </a:lnTo>
                <a:lnTo>
                  <a:pt x="34" y="8"/>
                </a:lnTo>
                <a:lnTo>
                  <a:pt x="34" y="14"/>
                </a:lnTo>
                <a:lnTo>
                  <a:pt x="35" y="15"/>
                </a:lnTo>
                <a:lnTo>
                  <a:pt x="35" y="15"/>
                </a:lnTo>
                <a:lnTo>
                  <a:pt x="35" y="6"/>
                </a:lnTo>
                <a:lnTo>
                  <a:pt x="35" y="8"/>
                </a:lnTo>
                <a:lnTo>
                  <a:pt x="36" y="8"/>
                </a:lnTo>
                <a:lnTo>
                  <a:pt x="36" y="26"/>
                </a:lnTo>
                <a:lnTo>
                  <a:pt x="36" y="0"/>
                </a:lnTo>
                <a:lnTo>
                  <a:pt x="36" y="11"/>
                </a:lnTo>
                <a:lnTo>
                  <a:pt x="37" y="14"/>
                </a:lnTo>
                <a:lnTo>
                  <a:pt x="37" y="19"/>
                </a:lnTo>
                <a:lnTo>
                  <a:pt x="37" y="5"/>
                </a:lnTo>
                <a:lnTo>
                  <a:pt x="39" y="8"/>
                </a:lnTo>
                <a:lnTo>
                  <a:pt x="39" y="15"/>
                </a:lnTo>
                <a:lnTo>
                  <a:pt x="39" y="5"/>
                </a:lnTo>
                <a:lnTo>
                  <a:pt x="39" y="11"/>
                </a:lnTo>
                <a:lnTo>
                  <a:pt x="40" y="10"/>
                </a:lnTo>
                <a:lnTo>
                  <a:pt x="40" y="14"/>
                </a:lnTo>
                <a:lnTo>
                  <a:pt x="40" y="5"/>
                </a:lnTo>
                <a:lnTo>
                  <a:pt x="40" y="6"/>
                </a:lnTo>
                <a:lnTo>
                  <a:pt x="41"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3" name="Freeform 123"/>
          <p:cNvSpPr>
            <a:spLocks/>
          </p:cNvSpPr>
          <p:nvPr/>
        </p:nvSpPr>
        <p:spPr bwMode="auto">
          <a:xfrm>
            <a:off x="7583865" y="5869098"/>
            <a:ext cx="169267" cy="60504"/>
          </a:xfrm>
          <a:custGeom>
            <a:avLst/>
            <a:gdLst/>
            <a:ahLst/>
            <a:cxnLst>
              <a:cxn ang="0">
                <a:pos x="0" y="5"/>
              </a:cxn>
              <a:cxn ang="0">
                <a:pos x="1" y="15"/>
              </a:cxn>
              <a:cxn ang="0">
                <a:pos x="3" y="11"/>
              </a:cxn>
              <a:cxn ang="0">
                <a:pos x="3" y="11"/>
              </a:cxn>
              <a:cxn ang="0">
                <a:pos x="4" y="16"/>
              </a:cxn>
              <a:cxn ang="0">
                <a:pos x="5" y="2"/>
              </a:cxn>
              <a:cxn ang="0">
                <a:pos x="6" y="7"/>
              </a:cxn>
              <a:cxn ang="0">
                <a:pos x="8" y="17"/>
              </a:cxn>
              <a:cxn ang="0">
                <a:pos x="9" y="11"/>
              </a:cxn>
              <a:cxn ang="0">
                <a:pos x="9" y="11"/>
              </a:cxn>
              <a:cxn ang="0">
                <a:pos x="10" y="4"/>
              </a:cxn>
              <a:cxn ang="0">
                <a:pos x="11" y="20"/>
              </a:cxn>
              <a:cxn ang="0">
                <a:pos x="13" y="15"/>
              </a:cxn>
              <a:cxn ang="0">
                <a:pos x="13" y="15"/>
              </a:cxn>
              <a:cxn ang="0">
                <a:pos x="14" y="5"/>
              </a:cxn>
              <a:cxn ang="0">
                <a:pos x="15" y="19"/>
              </a:cxn>
              <a:cxn ang="0">
                <a:pos x="16" y="15"/>
              </a:cxn>
              <a:cxn ang="0">
                <a:pos x="18" y="16"/>
              </a:cxn>
              <a:cxn ang="0">
                <a:pos x="19" y="12"/>
              </a:cxn>
              <a:cxn ang="0">
                <a:pos x="19" y="14"/>
              </a:cxn>
              <a:cxn ang="0">
                <a:pos x="20" y="6"/>
              </a:cxn>
              <a:cxn ang="0">
                <a:pos x="21" y="15"/>
              </a:cxn>
              <a:cxn ang="0">
                <a:pos x="23" y="15"/>
              </a:cxn>
              <a:cxn ang="0">
                <a:pos x="23" y="15"/>
              </a:cxn>
              <a:cxn ang="0">
                <a:pos x="24" y="9"/>
              </a:cxn>
              <a:cxn ang="0">
                <a:pos x="25" y="25"/>
              </a:cxn>
              <a:cxn ang="0">
                <a:pos x="26" y="17"/>
              </a:cxn>
              <a:cxn ang="0">
                <a:pos x="26" y="14"/>
              </a:cxn>
              <a:cxn ang="0">
                <a:pos x="28" y="7"/>
              </a:cxn>
              <a:cxn ang="0">
                <a:pos x="29" y="16"/>
              </a:cxn>
              <a:cxn ang="0">
                <a:pos x="30" y="19"/>
              </a:cxn>
              <a:cxn ang="0">
                <a:pos x="31" y="11"/>
              </a:cxn>
              <a:cxn ang="0">
                <a:pos x="31" y="12"/>
              </a:cxn>
              <a:cxn ang="0">
                <a:pos x="33" y="7"/>
              </a:cxn>
              <a:cxn ang="0">
                <a:pos x="34" y="16"/>
              </a:cxn>
              <a:cxn ang="0">
                <a:pos x="35" y="14"/>
              </a:cxn>
              <a:cxn ang="0">
                <a:pos x="35" y="7"/>
              </a:cxn>
              <a:cxn ang="0">
                <a:pos x="36" y="6"/>
              </a:cxn>
              <a:cxn ang="0">
                <a:pos x="38" y="19"/>
              </a:cxn>
              <a:cxn ang="0">
                <a:pos x="39" y="16"/>
              </a:cxn>
              <a:cxn ang="0">
                <a:pos x="39" y="11"/>
              </a:cxn>
              <a:cxn ang="0">
                <a:pos x="40" y="1"/>
              </a:cxn>
            </a:cxnLst>
            <a:rect l="0" t="0" r="r" b="b"/>
            <a:pathLst>
              <a:path w="41" h="25">
                <a:moveTo>
                  <a:pt x="0" y="6"/>
                </a:moveTo>
                <a:lnTo>
                  <a:pt x="0" y="16"/>
                </a:lnTo>
                <a:lnTo>
                  <a:pt x="0" y="5"/>
                </a:lnTo>
                <a:lnTo>
                  <a:pt x="0" y="11"/>
                </a:lnTo>
                <a:lnTo>
                  <a:pt x="1" y="14"/>
                </a:lnTo>
                <a:lnTo>
                  <a:pt x="1" y="15"/>
                </a:lnTo>
                <a:lnTo>
                  <a:pt x="1" y="7"/>
                </a:lnTo>
                <a:lnTo>
                  <a:pt x="1" y="10"/>
                </a:lnTo>
                <a:lnTo>
                  <a:pt x="3" y="11"/>
                </a:lnTo>
                <a:lnTo>
                  <a:pt x="3" y="14"/>
                </a:lnTo>
                <a:lnTo>
                  <a:pt x="3" y="10"/>
                </a:lnTo>
                <a:lnTo>
                  <a:pt x="3" y="11"/>
                </a:lnTo>
                <a:lnTo>
                  <a:pt x="4" y="11"/>
                </a:lnTo>
                <a:lnTo>
                  <a:pt x="4" y="6"/>
                </a:lnTo>
                <a:lnTo>
                  <a:pt x="4" y="16"/>
                </a:lnTo>
                <a:lnTo>
                  <a:pt x="5" y="15"/>
                </a:lnTo>
                <a:lnTo>
                  <a:pt x="5" y="20"/>
                </a:lnTo>
                <a:lnTo>
                  <a:pt x="5" y="2"/>
                </a:lnTo>
                <a:lnTo>
                  <a:pt x="5" y="15"/>
                </a:lnTo>
                <a:lnTo>
                  <a:pt x="6" y="17"/>
                </a:lnTo>
                <a:lnTo>
                  <a:pt x="6" y="7"/>
                </a:lnTo>
                <a:lnTo>
                  <a:pt x="6" y="16"/>
                </a:lnTo>
                <a:lnTo>
                  <a:pt x="8" y="15"/>
                </a:lnTo>
                <a:lnTo>
                  <a:pt x="8" y="17"/>
                </a:lnTo>
                <a:lnTo>
                  <a:pt x="8" y="7"/>
                </a:lnTo>
                <a:lnTo>
                  <a:pt x="8" y="10"/>
                </a:lnTo>
                <a:lnTo>
                  <a:pt x="9" y="11"/>
                </a:lnTo>
                <a:lnTo>
                  <a:pt x="9" y="16"/>
                </a:lnTo>
                <a:lnTo>
                  <a:pt x="9" y="7"/>
                </a:lnTo>
                <a:lnTo>
                  <a:pt x="9" y="11"/>
                </a:lnTo>
                <a:lnTo>
                  <a:pt x="10" y="12"/>
                </a:lnTo>
                <a:lnTo>
                  <a:pt x="10" y="17"/>
                </a:lnTo>
                <a:lnTo>
                  <a:pt x="10" y="4"/>
                </a:lnTo>
                <a:lnTo>
                  <a:pt x="10" y="16"/>
                </a:lnTo>
                <a:lnTo>
                  <a:pt x="11" y="15"/>
                </a:lnTo>
                <a:lnTo>
                  <a:pt x="11" y="20"/>
                </a:lnTo>
                <a:lnTo>
                  <a:pt x="11" y="9"/>
                </a:lnTo>
                <a:lnTo>
                  <a:pt x="11" y="12"/>
                </a:lnTo>
                <a:lnTo>
                  <a:pt x="13" y="15"/>
                </a:lnTo>
                <a:lnTo>
                  <a:pt x="13" y="19"/>
                </a:lnTo>
                <a:lnTo>
                  <a:pt x="13" y="9"/>
                </a:lnTo>
                <a:lnTo>
                  <a:pt x="13" y="15"/>
                </a:lnTo>
                <a:lnTo>
                  <a:pt x="14" y="11"/>
                </a:lnTo>
                <a:lnTo>
                  <a:pt x="14" y="19"/>
                </a:lnTo>
                <a:lnTo>
                  <a:pt x="14" y="5"/>
                </a:lnTo>
                <a:lnTo>
                  <a:pt x="14" y="16"/>
                </a:lnTo>
                <a:lnTo>
                  <a:pt x="15" y="15"/>
                </a:lnTo>
                <a:lnTo>
                  <a:pt x="15" y="19"/>
                </a:lnTo>
                <a:lnTo>
                  <a:pt x="15" y="10"/>
                </a:lnTo>
                <a:lnTo>
                  <a:pt x="15" y="14"/>
                </a:lnTo>
                <a:lnTo>
                  <a:pt x="16" y="15"/>
                </a:lnTo>
                <a:lnTo>
                  <a:pt x="16" y="5"/>
                </a:lnTo>
                <a:lnTo>
                  <a:pt x="16" y="17"/>
                </a:lnTo>
                <a:lnTo>
                  <a:pt x="18" y="16"/>
                </a:lnTo>
                <a:lnTo>
                  <a:pt x="18" y="6"/>
                </a:lnTo>
                <a:lnTo>
                  <a:pt x="18" y="14"/>
                </a:lnTo>
                <a:lnTo>
                  <a:pt x="19" y="12"/>
                </a:lnTo>
                <a:lnTo>
                  <a:pt x="19" y="15"/>
                </a:lnTo>
                <a:lnTo>
                  <a:pt x="19" y="7"/>
                </a:lnTo>
                <a:lnTo>
                  <a:pt x="19" y="14"/>
                </a:lnTo>
                <a:lnTo>
                  <a:pt x="20" y="12"/>
                </a:lnTo>
                <a:lnTo>
                  <a:pt x="20" y="22"/>
                </a:lnTo>
                <a:lnTo>
                  <a:pt x="20" y="6"/>
                </a:lnTo>
                <a:lnTo>
                  <a:pt x="20" y="9"/>
                </a:lnTo>
                <a:lnTo>
                  <a:pt x="21" y="10"/>
                </a:lnTo>
                <a:lnTo>
                  <a:pt x="21" y="15"/>
                </a:lnTo>
                <a:lnTo>
                  <a:pt x="21" y="7"/>
                </a:lnTo>
                <a:lnTo>
                  <a:pt x="21" y="14"/>
                </a:lnTo>
                <a:lnTo>
                  <a:pt x="23" y="15"/>
                </a:lnTo>
                <a:lnTo>
                  <a:pt x="23" y="19"/>
                </a:lnTo>
                <a:lnTo>
                  <a:pt x="23" y="7"/>
                </a:lnTo>
                <a:lnTo>
                  <a:pt x="23" y="15"/>
                </a:lnTo>
                <a:lnTo>
                  <a:pt x="24" y="14"/>
                </a:lnTo>
                <a:lnTo>
                  <a:pt x="24" y="17"/>
                </a:lnTo>
                <a:lnTo>
                  <a:pt x="24" y="9"/>
                </a:lnTo>
                <a:lnTo>
                  <a:pt x="24" y="14"/>
                </a:lnTo>
                <a:lnTo>
                  <a:pt x="25" y="16"/>
                </a:lnTo>
                <a:lnTo>
                  <a:pt x="25" y="25"/>
                </a:lnTo>
                <a:lnTo>
                  <a:pt x="25" y="2"/>
                </a:lnTo>
                <a:lnTo>
                  <a:pt x="25" y="15"/>
                </a:lnTo>
                <a:lnTo>
                  <a:pt x="26" y="17"/>
                </a:lnTo>
                <a:lnTo>
                  <a:pt x="26" y="19"/>
                </a:lnTo>
                <a:lnTo>
                  <a:pt x="26" y="6"/>
                </a:lnTo>
                <a:lnTo>
                  <a:pt x="26" y="14"/>
                </a:lnTo>
                <a:lnTo>
                  <a:pt x="28" y="12"/>
                </a:lnTo>
                <a:lnTo>
                  <a:pt x="28" y="15"/>
                </a:lnTo>
                <a:lnTo>
                  <a:pt x="28" y="7"/>
                </a:lnTo>
                <a:lnTo>
                  <a:pt x="28" y="14"/>
                </a:lnTo>
                <a:lnTo>
                  <a:pt x="29" y="15"/>
                </a:lnTo>
                <a:lnTo>
                  <a:pt x="29" y="16"/>
                </a:lnTo>
                <a:lnTo>
                  <a:pt x="29" y="9"/>
                </a:lnTo>
                <a:lnTo>
                  <a:pt x="30" y="7"/>
                </a:lnTo>
                <a:lnTo>
                  <a:pt x="30" y="19"/>
                </a:lnTo>
                <a:lnTo>
                  <a:pt x="30" y="6"/>
                </a:lnTo>
                <a:lnTo>
                  <a:pt x="30" y="10"/>
                </a:lnTo>
                <a:lnTo>
                  <a:pt x="31" y="11"/>
                </a:lnTo>
                <a:lnTo>
                  <a:pt x="31" y="14"/>
                </a:lnTo>
                <a:lnTo>
                  <a:pt x="31" y="9"/>
                </a:lnTo>
                <a:lnTo>
                  <a:pt x="31" y="12"/>
                </a:lnTo>
                <a:lnTo>
                  <a:pt x="33" y="11"/>
                </a:lnTo>
                <a:lnTo>
                  <a:pt x="33" y="15"/>
                </a:lnTo>
                <a:lnTo>
                  <a:pt x="33" y="7"/>
                </a:lnTo>
                <a:lnTo>
                  <a:pt x="33" y="14"/>
                </a:lnTo>
                <a:lnTo>
                  <a:pt x="34" y="15"/>
                </a:lnTo>
                <a:lnTo>
                  <a:pt x="34" y="16"/>
                </a:lnTo>
                <a:lnTo>
                  <a:pt x="34" y="7"/>
                </a:lnTo>
                <a:lnTo>
                  <a:pt x="34" y="12"/>
                </a:lnTo>
                <a:lnTo>
                  <a:pt x="35" y="14"/>
                </a:lnTo>
                <a:lnTo>
                  <a:pt x="35" y="16"/>
                </a:lnTo>
                <a:lnTo>
                  <a:pt x="35" y="0"/>
                </a:lnTo>
                <a:lnTo>
                  <a:pt x="35" y="7"/>
                </a:lnTo>
                <a:lnTo>
                  <a:pt x="36" y="10"/>
                </a:lnTo>
                <a:lnTo>
                  <a:pt x="36" y="19"/>
                </a:lnTo>
                <a:lnTo>
                  <a:pt x="36" y="6"/>
                </a:lnTo>
                <a:lnTo>
                  <a:pt x="36" y="10"/>
                </a:lnTo>
                <a:lnTo>
                  <a:pt x="38" y="11"/>
                </a:lnTo>
                <a:lnTo>
                  <a:pt x="38" y="19"/>
                </a:lnTo>
                <a:lnTo>
                  <a:pt x="38" y="9"/>
                </a:lnTo>
                <a:lnTo>
                  <a:pt x="38" y="14"/>
                </a:lnTo>
                <a:lnTo>
                  <a:pt x="39" y="16"/>
                </a:lnTo>
                <a:lnTo>
                  <a:pt x="39" y="17"/>
                </a:lnTo>
                <a:lnTo>
                  <a:pt x="39" y="6"/>
                </a:lnTo>
                <a:lnTo>
                  <a:pt x="39" y="11"/>
                </a:lnTo>
                <a:lnTo>
                  <a:pt x="40" y="10"/>
                </a:lnTo>
                <a:lnTo>
                  <a:pt x="40" y="21"/>
                </a:lnTo>
                <a:lnTo>
                  <a:pt x="40" y="1"/>
                </a:lnTo>
                <a:lnTo>
                  <a:pt x="40" y="12"/>
                </a:lnTo>
                <a:lnTo>
                  <a:pt x="41" y="1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94" name="Freeform 124"/>
          <p:cNvSpPr>
            <a:spLocks/>
          </p:cNvSpPr>
          <p:nvPr/>
        </p:nvSpPr>
        <p:spPr bwMode="auto">
          <a:xfrm>
            <a:off x="7753133" y="5871519"/>
            <a:ext cx="181649" cy="50823"/>
          </a:xfrm>
          <a:custGeom>
            <a:avLst/>
            <a:gdLst/>
            <a:ahLst/>
            <a:cxnLst>
              <a:cxn ang="0">
                <a:pos x="0" y="5"/>
              </a:cxn>
              <a:cxn ang="0">
                <a:pos x="2" y="16"/>
              </a:cxn>
              <a:cxn ang="0">
                <a:pos x="3" y="14"/>
              </a:cxn>
              <a:cxn ang="0">
                <a:pos x="4" y="13"/>
              </a:cxn>
              <a:cxn ang="0">
                <a:pos x="4" y="14"/>
              </a:cxn>
              <a:cxn ang="0">
                <a:pos x="5" y="6"/>
              </a:cxn>
              <a:cxn ang="0">
                <a:pos x="7" y="14"/>
              </a:cxn>
              <a:cxn ang="0">
                <a:pos x="8" y="16"/>
              </a:cxn>
              <a:cxn ang="0">
                <a:pos x="9" y="6"/>
              </a:cxn>
              <a:cxn ang="0">
                <a:pos x="10" y="19"/>
              </a:cxn>
              <a:cxn ang="0">
                <a:pos x="12" y="14"/>
              </a:cxn>
              <a:cxn ang="0">
                <a:pos x="12" y="10"/>
              </a:cxn>
              <a:cxn ang="0">
                <a:pos x="13" y="6"/>
              </a:cxn>
              <a:cxn ang="0">
                <a:pos x="14" y="4"/>
              </a:cxn>
              <a:cxn ang="0">
                <a:pos x="15" y="8"/>
              </a:cxn>
              <a:cxn ang="0">
                <a:pos x="17" y="14"/>
              </a:cxn>
              <a:cxn ang="0">
                <a:pos x="18" y="10"/>
              </a:cxn>
              <a:cxn ang="0">
                <a:pos x="18" y="13"/>
              </a:cxn>
              <a:cxn ang="0">
                <a:pos x="19" y="4"/>
              </a:cxn>
              <a:cxn ang="0">
                <a:pos x="20" y="15"/>
              </a:cxn>
              <a:cxn ang="0">
                <a:pos x="22" y="13"/>
              </a:cxn>
              <a:cxn ang="0">
                <a:pos x="23" y="14"/>
              </a:cxn>
              <a:cxn ang="0">
                <a:pos x="23" y="5"/>
              </a:cxn>
              <a:cxn ang="0">
                <a:pos x="24" y="6"/>
              </a:cxn>
              <a:cxn ang="0">
                <a:pos x="25" y="15"/>
              </a:cxn>
              <a:cxn ang="0">
                <a:pos x="27" y="11"/>
              </a:cxn>
              <a:cxn ang="0">
                <a:pos x="27" y="11"/>
              </a:cxn>
              <a:cxn ang="0">
                <a:pos x="28" y="8"/>
              </a:cxn>
              <a:cxn ang="0">
                <a:pos x="29" y="6"/>
              </a:cxn>
              <a:cxn ang="0">
                <a:pos x="30" y="0"/>
              </a:cxn>
              <a:cxn ang="0">
                <a:pos x="32" y="16"/>
              </a:cxn>
              <a:cxn ang="0">
                <a:pos x="33" y="8"/>
              </a:cxn>
              <a:cxn ang="0">
                <a:pos x="34" y="18"/>
              </a:cxn>
              <a:cxn ang="0">
                <a:pos x="35" y="18"/>
              </a:cxn>
              <a:cxn ang="0">
                <a:pos x="37" y="10"/>
              </a:cxn>
              <a:cxn ang="0">
                <a:pos x="37" y="10"/>
              </a:cxn>
              <a:cxn ang="0">
                <a:pos x="38" y="15"/>
              </a:cxn>
              <a:cxn ang="0">
                <a:pos x="39" y="5"/>
              </a:cxn>
              <a:cxn ang="0">
                <a:pos x="40" y="20"/>
              </a:cxn>
              <a:cxn ang="0">
                <a:pos x="42" y="10"/>
              </a:cxn>
              <a:cxn ang="0">
                <a:pos x="42" y="8"/>
              </a:cxn>
              <a:cxn ang="0">
                <a:pos x="43" y="8"/>
              </a:cxn>
            </a:cxnLst>
            <a:rect l="0" t="0" r="r" b="b"/>
            <a:pathLst>
              <a:path w="44" h="21">
                <a:moveTo>
                  <a:pt x="0" y="13"/>
                </a:moveTo>
                <a:lnTo>
                  <a:pt x="0" y="20"/>
                </a:lnTo>
                <a:lnTo>
                  <a:pt x="0" y="5"/>
                </a:lnTo>
                <a:lnTo>
                  <a:pt x="0" y="9"/>
                </a:lnTo>
                <a:lnTo>
                  <a:pt x="2" y="13"/>
                </a:lnTo>
                <a:lnTo>
                  <a:pt x="2" y="16"/>
                </a:lnTo>
                <a:lnTo>
                  <a:pt x="2" y="13"/>
                </a:lnTo>
                <a:lnTo>
                  <a:pt x="3" y="9"/>
                </a:lnTo>
                <a:lnTo>
                  <a:pt x="3" y="14"/>
                </a:lnTo>
                <a:lnTo>
                  <a:pt x="3" y="8"/>
                </a:lnTo>
                <a:lnTo>
                  <a:pt x="3" y="11"/>
                </a:lnTo>
                <a:lnTo>
                  <a:pt x="4" y="13"/>
                </a:lnTo>
                <a:lnTo>
                  <a:pt x="4" y="16"/>
                </a:lnTo>
                <a:lnTo>
                  <a:pt x="4" y="11"/>
                </a:lnTo>
                <a:lnTo>
                  <a:pt x="4" y="14"/>
                </a:lnTo>
                <a:lnTo>
                  <a:pt x="5" y="13"/>
                </a:lnTo>
                <a:lnTo>
                  <a:pt x="5" y="18"/>
                </a:lnTo>
                <a:lnTo>
                  <a:pt x="5" y="6"/>
                </a:lnTo>
                <a:lnTo>
                  <a:pt x="5" y="9"/>
                </a:lnTo>
                <a:lnTo>
                  <a:pt x="7" y="8"/>
                </a:lnTo>
                <a:lnTo>
                  <a:pt x="7" y="14"/>
                </a:lnTo>
                <a:lnTo>
                  <a:pt x="7" y="6"/>
                </a:lnTo>
                <a:lnTo>
                  <a:pt x="8" y="6"/>
                </a:lnTo>
                <a:lnTo>
                  <a:pt x="8" y="16"/>
                </a:lnTo>
                <a:lnTo>
                  <a:pt x="8" y="10"/>
                </a:lnTo>
                <a:lnTo>
                  <a:pt x="9" y="11"/>
                </a:lnTo>
                <a:lnTo>
                  <a:pt x="9" y="6"/>
                </a:lnTo>
                <a:lnTo>
                  <a:pt x="9" y="16"/>
                </a:lnTo>
                <a:lnTo>
                  <a:pt x="10" y="18"/>
                </a:lnTo>
                <a:lnTo>
                  <a:pt x="10" y="19"/>
                </a:lnTo>
                <a:lnTo>
                  <a:pt x="10" y="8"/>
                </a:lnTo>
                <a:lnTo>
                  <a:pt x="10" y="15"/>
                </a:lnTo>
                <a:lnTo>
                  <a:pt x="12" y="14"/>
                </a:lnTo>
                <a:lnTo>
                  <a:pt x="12" y="15"/>
                </a:lnTo>
                <a:lnTo>
                  <a:pt x="12" y="6"/>
                </a:lnTo>
                <a:lnTo>
                  <a:pt x="12" y="10"/>
                </a:lnTo>
                <a:lnTo>
                  <a:pt x="13" y="14"/>
                </a:lnTo>
                <a:lnTo>
                  <a:pt x="13" y="16"/>
                </a:lnTo>
                <a:lnTo>
                  <a:pt x="13" y="6"/>
                </a:lnTo>
                <a:lnTo>
                  <a:pt x="13" y="11"/>
                </a:lnTo>
                <a:lnTo>
                  <a:pt x="14" y="10"/>
                </a:lnTo>
                <a:lnTo>
                  <a:pt x="14" y="4"/>
                </a:lnTo>
                <a:lnTo>
                  <a:pt x="14" y="18"/>
                </a:lnTo>
                <a:lnTo>
                  <a:pt x="15" y="20"/>
                </a:lnTo>
                <a:lnTo>
                  <a:pt x="15" y="8"/>
                </a:lnTo>
                <a:lnTo>
                  <a:pt x="15" y="11"/>
                </a:lnTo>
                <a:lnTo>
                  <a:pt x="17" y="10"/>
                </a:lnTo>
                <a:lnTo>
                  <a:pt x="17" y="14"/>
                </a:lnTo>
                <a:lnTo>
                  <a:pt x="17" y="5"/>
                </a:lnTo>
                <a:lnTo>
                  <a:pt x="17" y="8"/>
                </a:lnTo>
                <a:lnTo>
                  <a:pt x="18" y="10"/>
                </a:lnTo>
                <a:lnTo>
                  <a:pt x="18" y="16"/>
                </a:lnTo>
                <a:lnTo>
                  <a:pt x="18" y="9"/>
                </a:lnTo>
                <a:lnTo>
                  <a:pt x="18" y="13"/>
                </a:lnTo>
                <a:lnTo>
                  <a:pt x="19" y="14"/>
                </a:lnTo>
                <a:lnTo>
                  <a:pt x="19" y="15"/>
                </a:lnTo>
                <a:lnTo>
                  <a:pt x="19" y="4"/>
                </a:lnTo>
                <a:lnTo>
                  <a:pt x="19" y="13"/>
                </a:lnTo>
                <a:lnTo>
                  <a:pt x="20" y="11"/>
                </a:lnTo>
                <a:lnTo>
                  <a:pt x="20" y="15"/>
                </a:lnTo>
                <a:lnTo>
                  <a:pt x="20" y="8"/>
                </a:lnTo>
                <a:lnTo>
                  <a:pt x="20" y="11"/>
                </a:lnTo>
                <a:lnTo>
                  <a:pt x="22" y="13"/>
                </a:lnTo>
                <a:lnTo>
                  <a:pt x="22" y="8"/>
                </a:lnTo>
                <a:lnTo>
                  <a:pt x="22" y="14"/>
                </a:lnTo>
                <a:lnTo>
                  <a:pt x="23" y="14"/>
                </a:lnTo>
                <a:lnTo>
                  <a:pt x="23" y="14"/>
                </a:lnTo>
                <a:lnTo>
                  <a:pt x="23" y="4"/>
                </a:lnTo>
                <a:lnTo>
                  <a:pt x="23" y="5"/>
                </a:lnTo>
                <a:lnTo>
                  <a:pt x="24" y="6"/>
                </a:lnTo>
                <a:lnTo>
                  <a:pt x="24" y="15"/>
                </a:lnTo>
                <a:lnTo>
                  <a:pt x="24" y="6"/>
                </a:lnTo>
                <a:lnTo>
                  <a:pt x="24" y="10"/>
                </a:lnTo>
                <a:lnTo>
                  <a:pt x="25" y="9"/>
                </a:lnTo>
                <a:lnTo>
                  <a:pt x="25" y="15"/>
                </a:lnTo>
                <a:lnTo>
                  <a:pt x="25" y="4"/>
                </a:lnTo>
                <a:lnTo>
                  <a:pt x="25" y="10"/>
                </a:lnTo>
                <a:lnTo>
                  <a:pt x="27" y="11"/>
                </a:lnTo>
                <a:lnTo>
                  <a:pt x="27" y="16"/>
                </a:lnTo>
                <a:lnTo>
                  <a:pt x="27" y="5"/>
                </a:lnTo>
                <a:lnTo>
                  <a:pt x="27" y="11"/>
                </a:lnTo>
                <a:lnTo>
                  <a:pt x="28" y="11"/>
                </a:lnTo>
                <a:lnTo>
                  <a:pt x="28" y="14"/>
                </a:lnTo>
                <a:lnTo>
                  <a:pt x="28" y="8"/>
                </a:lnTo>
                <a:lnTo>
                  <a:pt x="28" y="13"/>
                </a:lnTo>
                <a:lnTo>
                  <a:pt x="29" y="9"/>
                </a:lnTo>
                <a:lnTo>
                  <a:pt x="29" y="6"/>
                </a:lnTo>
                <a:lnTo>
                  <a:pt x="29" y="21"/>
                </a:lnTo>
                <a:lnTo>
                  <a:pt x="30" y="21"/>
                </a:lnTo>
                <a:lnTo>
                  <a:pt x="30" y="0"/>
                </a:lnTo>
                <a:lnTo>
                  <a:pt x="30" y="9"/>
                </a:lnTo>
                <a:lnTo>
                  <a:pt x="32" y="10"/>
                </a:lnTo>
                <a:lnTo>
                  <a:pt x="32" y="16"/>
                </a:lnTo>
                <a:lnTo>
                  <a:pt x="32" y="13"/>
                </a:lnTo>
                <a:lnTo>
                  <a:pt x="33" y="14"/>
                </a:lnTo>
                <a:lnTo>
                  <a:pt x="33" y="8"/>
                </a:lnTo>
                <a:lnTo>
                  <a:pt x="33" y="10"/>
                </a:lnTo>
                <a:lnTo>
                  <a:pt x="34" y="11"/>
                </a:lnTo>
                <a:lnTo>
                  <a:pt x="34" y="18"/>
                </a:lnTo>
                <a:lnTo>
                  <a:pt x="34" y="8"/>
                </a:lnTo>
                <a:lnTo>
                  <a:pt x="34" y="16"/>
                </a:lnTo>
                <a:lnTo>
                  <a:pt x="35" y="18"/>
                </a:lnTo>
                <a:lnTo>
                  <a:pt x="35" y="8"/>
                </a:lnTo>
                <a:lnTo>
                  <a:pt x="35" y="11"/>
                </a:lnTo>
                <a:lnTo>
                  <a:pt x="37" y="10"/>
                </a:lnTo>
                <a:lnTo>
                  <a:pt x="37" y="16"/>
                </a:lnTo>
                <a:lnTo>
                  <a:pt x="37" y="9"/>
                </a:lnTo>
                <a:lnTo>
                  <a:pt x="37" y="10"/>
                </a:lnTo>
                <a:lnTo>
                  <a:pt x="38" y="9"/>
                </a:lnTo>
                <a:lnTo>
                  <a:pt x="38" y="6"/>
                </a:lnTo>
                <a:lnTo>
                  <a:pt x="38" y="15"/>
                </a:lnTo>
                <a:lnTo>
                  <a:pt x="39" y="14"/>
                </a:lnTo>
                <a:lnTo>
                  <a:pt x="39" y="15"/>
                </a:lnTo>
                <a:lnTo>
                  <a:pt x="39" y="5"/>
                </a:lnTo>
                <a:lnTo>
                  <a:pt x="39" y="13"/>
                </a:lnTo>
                <a:lnTo>
                  <a:pt x="40" y="11"/>
                </a:lnTo>
                <a:lnTo>
                  <a:pt x="40" y="20"/>
                </a:lnTo>
                <a:lnTo>
                  <a:pt x="40" y="8"/>
                </a:lnTo>
                <a:lnTo>
                  <a:pt x="40" y="11"/>
                </a:lnTo>
                <a:lnTo>
                  <a:pt x="42" y="10"/>
                </a:lnTo>
                <a:lnTo>
                  <a:pt x="42" y="15"/>
                </a:lnTo>
                <a:lnTo>
                  <a:pt x="42" y="6"/>
                </a:lnTo>
                <a:lnTo>
                  <a:pt x="42" y="8"/>
                </a:lnTo>
                <a:lnTo>
                  <a:pt x="43" y="10"/>
                </a:lnTo>
                <a:lnTo>
                  <a:pt x="43" y="16"/>
                </a:lnTo>
                <a:lnTo>
                  <a:pt x="43" y="8"/>
                </a:lnTo>
                <a:lnTo>
                  <a:pt x="43" y="13"/>
                </a:lnTo>
                <a:lnTo>
                  <a:pt x="44" y="1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4800">
              <a:latin typeface="Times New Roman" pitchFamily="18" charset="0"/>
              <a:cs typeface="Times New Roman" pitchFamily="18" charset="0"/>
            </a:endParaRPr>
          </a:p>
        </p:txBody>
      </p:sp>
      <p:sp>
        <p:nvSpPr>
          <p:cNvPr id="158" name="Rectangle 217"/>
          <p:cNvSpPr>
            <a:spLocks noChangeArrowheads="1"/>
          </p:cNvSpPr>
          <p:nvPr/>
        </p:nvSpPr>
        <p:spPr bwMode="auto">
          <a:xfrm>
            <a:off x="609600" y="4876800"/>
            <a:ext cx="5715000" cy="18774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0" lang="en-US" sz="1400" b="0" i="0" u="none" strike="noStrike" cap="none" normalizeH="0" baseline="0" dirty="0" smtClean="0">
                <a:ln>
                  <a:noFill/>
                </a:ln>
                <a:solidFill>
                  <a:srgbClr val="000000"/>
                </a:solidFill>
                <a:effectLst/>
                <a:cs typeface="Times New Roman" pitchFamily="18" charset="0"/>
              </a:rPr>
              <a:t>One second of audio from our sensor. The </a:t>
            </a:r>
            <a:r>
              <a:rPr lang="en-US" sz="1400" dirty="0" smtClean="0">
                <a:solidFill>
                  <a:srgbClr val="000000"/>
                </a:solidFill>
                <a:cs typeface="Times New Roman" pitchFamily="18" charset="0"/>
              </a:rPr>
              <a:t>Common Eastern Bumble Bee (</a:t>
            </a:r>
            <a:r>
              <a:rPr lang="en-US" sz="1400" i="1" dirty="0" smtClean="0">
                <a:solidFill>
                  <a:srgbClr val="000000"/>
                </a:solidFill>
                <a:cs typeface="Times New Roman" pitchFamily="18" charset="0"/>
              </a:rPr>
              <a:t>Bombus impatiens</a:t>
            </a:r>
            <a:r>
              <a:rPr lang="en-US" sz="1400" dirty="0" smtClean="0">
                <a:solidFill>
                  <a:srgbClr val="000000"/>
                </a:solidFill>
                <a:cs typeface="Times New Roman" pitchFamily="18" charset="0"/>
              </a:rPr>
              <a:t>) takes about one tenth of a second to pass the laser</a:t>
            </a:r>
            <a:r>
              <a:rPr lang="en-US" sz="2000" dirty="0" smtClean="0">
                <a:solidFill>
                  <a:srgbClr val="000000"/>
                </a:solidFill>
                <a:cs typeface="Times New Roman" pitchFamily="18" charset="0"/>
              </a:rPr>
              <a:t>.</a:t>
            </a:r>
          </a:p>
          <a:p>
            <a:pPr lvl="0" fontAlgn="base">
              <a:spcBef>
                <a:spcPct val="0"/>
              </a:spcBef>
              <a:spcAft>
                <a:spcPct val="0"/>
              </a:spcAft>
            </a:pPr>
            <a:endParaRPr kumimoji="0" lang="en-US" sz="8800" b="0" i="0" u="none" strike="noStrike" cap="none" normalizeH="0" baseline="0" dirty="0" smtClean="0">
              <a:ln>
                <a:noFill/>
              </a:ln>
              <a:solidFill>
                <a:schemeClr val="tx1"/>
              </a:solidFill>
              <a:effectLst/>
              <a:cs typeface="Times New Roman" pitchFamily="18" charset="0"/>
            </a:endParaRPr>
          </a:p>
        </p:txBody>
      </p:sp>
      <p:sp>
        <p:nvSpPr>
          <p:cNvPr id="159" name="Rectangle 217"/>
          <p:cNvSpPr>
            <a:spLocks noChangeArrowheads="1"/>
          </p:cNvSpPr>
          <p:nvPr/>
        </p:nvSpPr>
        <p:spPr bwMode="auto">
          <a:xfrm>
            <a:off x="597243" y="6061889"/>
            <a:ext cx="2162910"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Background noise</a:t>
            </a:r>
            <a:endParaRPr kumimoji="0" lang="en-US" sz="7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0" name="Rectangle 217"/>
          <p:cNvSpPr>
            <a:spLocks noChangeArrowheads="1"/>
          </p:cNvSpPr>
          <p:nvPr/>
        </p:nvSpPr>
        <p:spPr bwMode="auto">
          <a:xfrm>
            <a:off x="2699756" y="6067425"/>
            <a:ext cx="203421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cs typeface="Times New Roman" pitchFamily="18" charset="0"/>
              </a:rPr>
              <a:t>Bee begins to cross laser</a:t>
            </a:r>
            <a:endParaRPr kumimoji="0" lang="en-US" sz="80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61" name="Straight Arrow Connector 160"/>
          <p:cNvCxnSpPr/>
          <p:nvPr/>
        </p:nvCxnSpPr>
        <p:spPr>
          <a:xfrm rot="5400000" flipH="1" flipV="1">
            <a:off x="2017886" y="5954539"/>
            <a:ext cx="155936" cy="229307"/>
          </a:xfrm>
          <a:prstGeom prst="straightConnector1">
            <a:avLst/>
          </a:prstGeom>
          <a:ln>
            <a:solidFill>
              <a:schemeClr val="tx1">
                <a:lumMod val="75000"/>
                <a:lumOff val="2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800600" y="6067426"/>
            <a:ext cx="177817" cy="152399"/>
          </a:xfrm>
          <a:prstGeom prst="straightConnector1">
            <a:avLst/>
          </a:prstGeom>
          <a:ln>
            <a:solidFill>
              <a:schemeClr val="tx1">
                <a:lumMod val="75000"/>
                <a:lumOff val="2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165" name="Rectangle 217"/>
          <p:cNvSpPr>
            <a:spLocks noChangeArrowheads="1"/>
          </p:cNvSpPr>
          <p:nvPr/>
        </p:nvSpPr>
        <p:spPr bwMode="auto">
          <a:xfrm>
            <a:off x="6324600" y="6067425"/>
            <a:ext cx="239328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cs typeface="Times New Roman" pitchFamily="18" charset="0"/>
              </a:rPr>
              <a:t>Bee has past though the laser</a:t>
            </a:r>
            <a:endParaRPr kumimoji="0" lang="en-US" sz="80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66" name="Straight Arrow Connector 165"/>
          <p:cNvCxnSpPr/>
          <p:nvPr/>
        </p:nvCxnSpPr>
        <p:spPr>
          <a:xfrm flipH="1" flipV="1">
            <a:off x="6096000" y="6143625"/>
            <a:ext cx="152400" cy="152400"/>
          </a:xfrm>
          <a:prstGeom prst="straightConnector1">
            <a:avLst/>
          </a:prstGeom>
          <a:ln>
            <a:solidFill>
              <a:schemeClr val="tx1">
                <a:lumMod val="75000"/>
                <a:lumOff val="2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106" name="Isosceles Triangle 105"/>
          <p:cNvSpPr/>
          <p:nvPr/>
        </p:nvSpPr>
        <p:spPr>
          <a:xfrm rot="5400000">
            <a:off x="4862748" y="1402799"/>
            <a:ext cx="1369222" cy="944881"/>
          </a:xfrm>
          <a:prstGeom prst="triangle">
            <a:avLst>
              <a:gd name="adj" fmla="val 97672"/>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619477" flipH="1">
            <a:off x="3455917" y="1345662"/>
            <a:ext cx="588397" cy="397927"/>
          </a:xfrm>
          <a:prstGeom prst="rect">
            <a:avLst/>
          </a:prstGeom>
          <a:noFill/>
          <a:ln w="9525">
            <a:noFill/>
            <a:miter lim="800000"/>
            <a:headEnd/>
            <a:tailEnd/>
          </a:ln>
        </p:spPr>
      </p:pic>
      <p:sp>
        <p:nvSpPr>
          <p:cNvPr id="109" name="Freeform 108"/>
          <p:cNvSpPr/>
          <p:nvPr/>
        </p:nvSpPr>
        <p:spPr>
          <a:xfrm rot="4141270">
            <a:off x="4376251" y="1137233"/>
            <a:ext cx="1057275" cy="1390650"/>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Lst>
            <a:ahLst/>
            <a:cxnLst>
              <a:cxn ang="0">
                <a:pos x="connsiteX0" y="connsiteY0"/>
              </a:cxn>
              <a:cxn ang="0">
                <a:pos x="connsiteX1" y="connsiteY1"/>
              </a:cxn>
              <a:cxn ang="0">
                <a:pos x="connsiteX2" y="connsiteY2"/>
              </a:cxn>
              <a:cxn ang="0">
                <a:pos x="connsiteX3" y="connsiteY3"/>
              </a:cxn>
            </a:cxnLst>
            <a:rect l="l" t="t" r="r" b="b"/>
            <a:pathLst>
              <a:path w="2124075" h="2019300">
                <a:moveTo>
                  <a:pt x="0" y="2019300"/>
                </a:moveTo>
                <a:cubicBezTo>
                  <a:pt x="67469" y="1818481"/>
                  <a:pt x="134938" y="1617663"/>
                  <a:pt x="371475" y="1419225"/>
                </a:cubicBezTo>
                <a:cubicBezTo>
                  <a:pt x="608013" y="1220788"/>
                  <a:pt x="1127125" y="1065213"/>
                  <a:pt x="1419225" y="828675"/>
                </a:cubicBezTo>
                <a:cubicBezTo>
                  <a:pt x="1711325" y="592137"/>
                  <a:pt x="1979613" y="107950"/>
                  <a:pt x="2124075" y="0"/>
                </a:cubicBezTo>
              </a:path>
            </a:pathLst>
          </a:cu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reeform 109"/>
          <p:cNvSpPr/>
          <p:nvPr/>
        </p:nvSpPr>
        <p:spPr>
          <a:xfrm rot="4141270">
            <a:off x="4385776" y="1200951"/>
            <a:ext cx="1057275" cy="1390650"/>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Lst>
            <a:ahLst/>
            <a:cxnLst>
              <a:cxn ang="0">
                <a:pos x="connsiteX0" y="connsiteY0"/>
              </a:cxn>
              <a:cxn ang="0">
                <a:pos x="connsiteX1" y="connsiteY1"/>
              </a:cxn>
              <a:cxn ang="0">
                <a:pos x="connsiteX2" y="connsiteY2"/>
              </a:cxn>
              <a:cxn ang="0">
                <a:pos x="connsiteX3" y="connsiteY3"/>
              </a:cxn>
            </a:cxnLst>
            <a:rect l="l" t="t" r="r" b="b"/>
            <a:pathLst>
              <a:path w="2124075" h="2019300">
                <a:moveTo>
                  <a:pt x="0" y="2019300"/>
                </a:moveTo>
                <a:cubicBezTo>
                  <a:pt x="67469" y="1818481"/>
                  <a:pt x="134938" y="1617663"/>
                  <a:pt x="371475" y="1419225"/>
                </a:cubicBezTo>
                <a:cubicBezTo>
                  <a:pt x="608013" y="1220788"/>
                  <a:pt x="1127125" y="1065213"/>
                  <a:pt x="1419225" y="828675"/>
                </a:cubicBezTo>
                <a:cubicBezTo>
                  <a:pt x="1711325" y="592137"/>
                  <a:pt x="1979613" y="107950"/>
                  <a:pt x="2124075" y="0"/>
                </a:cubicBezTo>
              </a:path>
            </a:pathLst>
          </a:cu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rot="3261708">
            <a:off x="6423121" y="816068"/>
            <a:ext cx="877901" cy="2057373"/>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2843743 w 6411455"/>
              <a:gd name="connsiteY0" fmla="*/ 1952425 h 1990314"/>
              <a:gd name="connsiteX1" fmla="*/ 4658855 w 6411455"/>
              <a:gd name="connsiteY1" fmla="*/ 1419225 h 1990314"/>
              <a:gd name="connsiteX2" fmla="*/ 5706605 w 6411455"/>
              <a:gd name="connsiteY2" fmla="*/ 828675 h 1990314"/>
              <a:gd name="connsiteX3" fmla="*/ 6411455 w 6411455"/>
              <a:gd name="connsiteY3" fmla="*/ 0 h 1990314"/>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1 w 4508519"/>
              <a:gd name="connsiteY0" fmla="*/ 1952425 h 1952425"/>
              <a:gd name="connsiteX1" fmla="*/ 4031374 w 4508519"/>
              <a:gd name="connsiteY1" fmla="*/ 1373198 h 1952425"/>
              <a:gd name="connsiteX2" fmla="*/ 2862861 w 4508519"/>
              <a:gd name="connsiteY2" fmla="*/ 828675 h 1952425"/>
              <a:gd name="connsiteX3" fmla="*/ 3567711 w 4508519"/>
              <a:gd name="connsiteY3" fmla="*/ 0 h 1952425"/>
              <a:gd name="connsiteX0" fmla="*/ -1 w 4347041"/>
              <a:gd name="connsiteY0" fmla="*/ 1952425 h 1952425"/>
              <a:gd name="connsiteX1" fmla="*/ 4031374 w 4347041"/>
              <a:gd name="connsiteY1" fmla="*/ 1373198 h 1952425"/>
              <a:gd name="connsiteX2" fmla="*/ 1894002 w 4347041"/>
              <a:gd name="connsiteY2" fmla="*/ 675890 h 1952425"/>
              <a:gd name="connsiteX3" fmla="*/ 3567711 w 4347041"/>
              <a:gd name="connsiteY3" fmla="*/ 0 h 1952425"/>
              <a:gd name="connsiteX0" fmla="*/ -1 w 4389176"/>
              <a:gd name="connsiteY0" fmla="*/ 2083350 h 2083350"/>
              <a:gd name="connsiteX1" fmla="*/ 4031374 w 4389176"/>
              <a:gd name="connsiteY1" fmla="*/ 1504123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1894002 w 4389176"/>
              <a:gd name="connsiteY2" fmla="*/ 806815 h 2083350"/>
              <a:gd name="connsiteX3" fmla="*/ 4389175 w 4389176"/>
              <a:gd name="connsiteY3" fmla="*/ 0 h 2083350"/>
            </a:gdLst>
            <a:ahLst/>
            <a:cxnLst>
              <a:cxn ang="0">
                <a:pos x="connsiteX0" y="connsiteY0"/>
              </a:cxn>
              <a:cxn ang="0">
                <a:pos x="connsiteX1" y="connsiteY1"/>
              </a:cxn>
              <a:cxn ang="0">
                <a:pos x="connsiteX2" y="connsiteY2"/>
              </a:cxn>
              <a:cxn ang="0">
                <a:pos x="connsiteX3" y="connsiteY3"/>
              </a:cxn>
            </a:cxnLst>
            <a:rect l="l" t="t" r="r" b="b"/>
            <a:pathLst>
              <a:path w="4389176" h="2083350">
                <a:moveTo>
                  <a:pt x="-1" y="2083350"/>
                </a:moveTo>
                <a:cubicBezTo>
                  <a:pt x="2562375" y="1874014"/>
                  <a:pt x="1919775" y="1665192"/>
                  <a:pt x="2235442" y="1452436"/>
                </a:cubicBezTo>
                <a:cubicBezTo>
                  <a:pt x="2551109" y="1239680"/>
                  <a:pt x="1535047" y="1048888"/>
                  <a:pt x="1894002" y="806815"/>
                </a:cubicBezTo>
                <a:cubicBezTo>
                  <a:pt x="2252958" y="564742"/>
                  <a:pt x="4244713" y="107950"/>
                  <a:pt x="4389175" y="0"/>
                </a:cubicBezTo>
              </a:path>
            </a:pathLst>
          </a:cu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Freeform 103"/>
          <p:cNvSpPr/>
          <p:nvPr/>
        </p:nvSpPr>
        <p:spPr>
          <a:xfrm rot="3261708">
            <a:off x="6457276" y="881755"/>
            <a:ext cx="877901" cy="2057373"/>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2843743 w 6411455"/>
              <a:gd name="connsiteY0" fmla="*/ 1952425 h 1990314"/>
              <a:gd name="connsiteX1" fmla="*/ 4658855 w 6411455"/>
              <a:gd name="connsiteY1" fmla="*/ 1419225 h 1990314"/>
              <a:gd name="connsiteX2" fmla="*/ 5706605 w 6411455"/>
              <a:gd name="connsiteY2" fmla="*/ 828675 h 1990314"/>
              <a:gd name="connsiteX3" fmla="*/ 6411455 w 6411455"/>
              <a:gd name="connsiteY3" fmla="*/ 0 h 1990314"/>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1 w 4508519"/>
              <a:gd name="connsiteY0" fmla="*/ 1952425 h 1952425"/>
              <a:gd name="connsiteX1" fmla="*/ 4031374 w 4508519"/>
              <a:gd name="connsiteY1" fmla="*/ 1373198 h 1952425"/>
              <a:gd name="connsiteX2" fmla="*/ 2862861 w 4508519"/>
              <a:gd name="connsiteY2" fmla="*/ 828675 h 1952425"/>
              <a:gd name="connsiteX3" fmla="*/ 3567711 w 4508519"/>
              <a:gd name="connsiteY3" fmla="*/ 0 h 1952425"/>
              <a:gd name="connsiteX0" fmla="*/ -1 w 4347041"/>
              <a:gd name="connsiteY0" fmla="*/ 1952425 h 1952425"/>
              <a:gd name="connsiteX1" fmla="*/ 4031374 w 4347041"/>
              <a:gd name="connsiteY1" fmla="*/ 1373198 h 1952425"/>
              <a:gd name="connsiteX2" fmla="*/ 1894002 w 4347041"/>
              <a:gd name="connsiteY2" fmla="*/ 675890 h 1952425"/>
              <a:gd name="connsiteX3" fmla="*/ 3567711 w 4347041"/>
              <a:gd name="connsiteY3" fmla="*/ 0 h 1952425"/>
              <a:gd name="connsiteX0" fmla="*/ -1 w 4389176"/>
              <a:gd name="connsiteY0" fmla="*/ 2083350 h 2083350"/>
              <a:gd name="connsiteX1" fmla="*/ 4031374 w 4389176"/>
              <a:gd name="connsiteY1" fmla="*/ 1504123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1894002 w 4389176"/>
              <a:gd name="connsiteY2" fmla="*/ 806815 h 2083350"/>
              <a:gd name="connsiteX3" fmla="*/ 4389175 w 4389176"/>
              <a:gd name="connsiteY3" fmla="*/ 0 h 2083350"/>
            </a:gdLst>
            <a:ahLst/>
            <a:cxnLst>
              <a:cxn ang="0">
                <a:pos x="connsiteX0" y="connsiteY0"/>
              </a:cxn>
              <a:cxn ang="0">
                <a:pos x="connsiteX1" y="connsiteY1"/>
              </a:cxn>
              <a:cxn ang="0">
                <a:pos x="connsiteX2" y="connsiteY2"/>
              </a:cxn>
              <a:cxn ang="0">
                <a:pos x="connsiteX3" y="connsiteY3"/>
              </a:cxn>
            </a:cxnLst>
            <a:rect l="l" t="t" r="r" b="b"/>
            <a:pathLst>
              <a:path w="4389176" h="2083350">
                <a:moveTo>
                  <a:pt x="-1" y="2083350"/>
                </a:moveTo>
                <a:cubicBezTo>
                  <a:pt x="2562375" y="1874014"/>
                  <a:pt x="1919775" y="1665192"/>
                  <a:pt x="2235442" y="1452436"/>
                </a:cubicBezTo>
                <a:cubicBezTo>
                  <a:pt x="2551109" y="1239680"/>
                  <a:pt x="1535047" y="1048888"/>
                  <a:pt x="1894002" y="806815"/>
                </a:cubicBezTo>
                <a:cubicBezTo>
                  <a:pt x="2252958" y="564742"/>
                  <a:pt x="4244713" y="107950"/>
                  <a:pt x="4389175" y="0"/>
                </a:cubicBezTo>
              </a:path>
            </a:pathLst>
          </a:cu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Freeform 104"/>
          <p:cNvSpPr/>
          <p:nvPr/>
        </p:nvSpPr>
        <p:spPr>
          <a:xfrm rot="3261708">
            <a:off x="8320748" y="882617"/>
            <a:ext cx="487365" cy="1162937"/>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2843743 w 6411455"/>
              <a:gd name="connsiteY0" fmla="*/ 1952425 h 1990314"/>
              <a:gd name="connsiteX1" fmla="*/ 4658855 w 6411455"/>
              <a:gd name="connsiteY1" fmla="*/ 1419225 h 1990314"/>
              <a:gd name="connsiteX2" fmla="*/ 5706605 w 6411455"/>
              <a:gd name="connsiteY2" fmla="*/ 828675 h 1990314"/>
              <a:gd name="connsiteX3" fmla="*/ 6411455 w 6411455"/>
              <a:gd name="connsiteY3" fmla="*/ 0 h 1990314"/>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1 w 4508519"/>
              <a:gd name="connsiteY0" fmla="*/ 1952425 h 1952425"/>
              <a:gd name="connsiteX1" fmla="*/ 4031374 w 4508519"/>
              <a:gd name="connsiteY1" fmla="*/ 1373198 h 1952425"/>
              <a:gd name="connsiteX2" fmla="*/ 2862861 w 4508519"/>
              <a:gd name="connsiteY2" fmla="*/ 828675 h 1952425"/>
              <a:gd name="connsiteX3" fmla="*/ 3567711 w 4508519"/>
              <a:gd name="connsiteY3" fmla="*/ 0 h 1952425"/>
              <a:gd name="connsiteX0" fmla="*/ -1 w 4347041"/>
              <a:gd name="connsiteY0" fmla="*/ 1952425 h 1952425"/>
              <a:gd name="connsiteX1" fmla="*/ 4031374 w 4347041"/>
              <a:gd name="connsiteY1" fmla="*/ 1373198 h 1952425"/>
              <a:gd name="connsiteX2" fmla="*/ 1894002 w 4347041"/>
              <a:gd name="connsiteY2" fmla="*/ 675890 h 1952425"/>
              <a:gd name="connsiteX3" fmla="*/ 3567711 w 4347041"/>
              <a:gd name="connsiteY3" fmla="*/ 0 h 1952425"/>
              <a:gd name="connsiteX0" fmla="*/ -1 w 4389176"/>
              <a:gd name="connsiteY0" fmla="*/ 2083350 h 2083350"/>
              <a:gd name="connsiteX1" fmla="*/ 4031374 w 4389176"/>
              <a:gd name="connsiteY1" fmla="*/ 1504123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710328 w 4389176"/>
              <a:gd name="connsiteY1" fmla="*/ 1825222 h 2083350"/>
              <a:gd name="connsiteX2" fmla="*/ 2466303 w 4389176"/>
              <a:gd name="connsiteY2" fmla="*/ 856851 h 2083350"/>
              <a:gd name="connsiteX3" fmla="*/ 4389175 w 4389176"/>
              <a:gd name="connsiteY3" fmla="*/ 0 h 2083350"/>
              <a:gd name="connsiteX0" fmla="*/ -1 w 4389176"/>
              <a:gd name="connsiteY0" fmla="*/ 2083350 h 2083350"/>
              <a:gd name="connsiteX1" fmla="*/ 2230014 w 4389176"/>
              <a:gd name="connsiteY1" fmla="*/ 1563699 h 2083350"/>
              <a:gd name="connsiteX2" fmla="*/ 2466303 w 4389176"/>
              <a:gd name="connsiteY2" fmla="*/ 856851 h 2083350"/>
              <a:gd name="connsiteX3" fmla="*/ 4389175 w 4389176"/>
              <a:gd name="connsiteY3" fmla="*/ 0 h 2083350"/>
              <a:gd name="connsiteX0" fmla="*/ -1 w 4389176"/>
              <a:gd name="connsiteY0" fmla="*/ 2083350 h 2083350"/>
              <a:gd name="connsiteX1" fmla="*/ 1710252 w 4389176"/>
              <a:gd name="connsiteY1" fmla="*/ 1230757 h 2083350"/>
              <a:gd name="connsiteX2" fmla="*/ 2466303 w 4389176"/>
              <a:gd name="connsiteY2" fmla="*/ 856851 h 2083350"/>
              <a:gd name="connsiteX3" fmla="*/ 4389175 w 4389176"/>
              <a:gd name="connsiteY3" fmla="*/ 0 h 2083350"/>
              <a:gd name="connsiteX0" fmla="*/ -1 w 4389176"/>
              <a:gd name="connsiteY0" fmla="*/ 2083350 h 2083350"/>
              <a:gd name="connsiteX1" fmla="*/ 1273950 w 4389176"/>
              <a:gd name="connsiteY1" fmla="*/ 1371514 h 2083350"/>
              <a:gd name="connsiteX2" fmla="*/ 2466303 w 4389176"/>
              <a:gd name="connsiteY2" fmla="*/ 856851 h 2083350"/>
              <a:gd name="connsiteX3" fmla="*/ 4389175 w 4389176"/>
              <a:gd name="connsiteY3" fmla="*/ 0 h 2083350"/>
              <a:gd name="connsiteX0" fmla="*/ -1 w 4389176"/>
              <a:gd name="connsiteY0" fmla="*/ 2083350 h 2083350"/>
              <a:gd name="connsiteX1" fmla="*/ 1273950 w 4389176"/>
              <a:gd name="connsiteY1" fmla="*/ 1371514 h 2083350"/>
              <a:gd name="connsiteX2" fmla="*/ 2824653 w 4389176"/>
              <a:gd name="connsiteY2" fmla="*/ 725600 h 2083350"/>
              <a:gd name="connsiteX3" fmla="*/ 4389175 w 4389176"/>
              <a:gd name="connsiteY3" fmla="*/ 0 h 2083350"/>
              <a:gd name="connsiteX0" fmla="*/ -1 w 4389176"/>
              <a:gd name="connsiteY0" fmla="*/ 2083350 h 2083350"/>
              <a:gd name="connsiteX1" fmla="*/ 1755583 w 4389176"/>
              <a:gd name="connsiteY1" fmla="*/ 1294353 h 2083350"/>
              <a:gd name="connsiteX2" fmla="*/ 2824653 w 4389176"/>
              <a:gd name="connsiteY2" fmla="*/ 725600 h 2083350"/>
              <a:gd name="connsiteX3" fmla="*/ 4389175 w 4389176"/>
              <a:gd name="connsiteY3" fmla="*/ 0 h 2083350"/>
              <a:gd name="connsiteX0" fmla="*/ -1 w 4389176"/>
              <a:gd name="connsiteY0" fmla="*/ 2083350 h 2260989"/>
              <a:gd name="connsiteX1" fmla="*/ 367552 w 4389176"/>
              <a:gd name="connsiteY1" fmla="*/ 2129489 h 2260989"/>
              <a:gd name="connsiteX2" fmla="*/ 1755583 w 4389176"/>
              <a:gd name="connsiteY2" fmla="*/ 1294353 h 2260989"/>
              <a:gd name="connsiteX3" fmla="*/ 2824653 w 4389176"/>
              <a:gd name="connsiteY3" fmla="*/ 725600 h 2260989"/>
              <a:gd name="connsiteX4" fmla="*/ 4389175 w 4389176"/>
              <a:gd name="connsiteY4" fmla="*/ 0 h 2260989"/>
              <a:gd name="connsiteX0" fmla="*/ -1 w 4389176"/>
              <a:gd name="connsiteY0" fmla="*/ 2083350 h 2085194"/>
              <a:gd name="connsiteX1" fmla="*/ 1112631 w 4389176"/>
              <a:gd name="connsiteY1" fmla="*/ 1748315 h 2085194"/>
              <a:gd name="connsiteX2" fmla="*/ 1755583 w 4389176"/>
              <a:gd name="connsiteY2" fmla="*/ 1294353 h 2085194"/>
              <a:gd name="connsiteX3" fmla="*/ 2824653 w 4389176"/>
              <a:gd name="connsiteY3" fmla="*/ 725600 h 2085194"/>
              <a:gd name="connsiteX4" fmla="*/ 4389175 w 4389176"/>
              <a:gd name="connsiteY4" fmla="*/ 0 h 208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76" h="2085194">
                <a:moveTo>
                  <a:pt x="-1" y="2083350"/>
                </a:moveTo>
                <a:cubicBezTo>
                  <a:pt x="14725" y="2085193"/>
                  <a:pt x="820034" y="1879815"/>
                  <a:pt x="1112631" y="1748315"/>
                </a:cubicBezTo>
                <a:cubicBezTo>
                  <a:pt x="1405228" y="1616816"/>
                  <a:pt x="1299533" y="1522487"/>
                  <a:pt x="1755583" y="1294353"/>
                </a:cubicBezTo>
                <a:cubicBezTo>
                  <a:pt x="1773211" y="1013481"/>
                  <a:pt x="2385721" y="941325"/>
                  <a:pt x="2824653" y="725600"/>
                </a:cubicBezTo>
                <a:cubicBezTo>
                  <a:pt x="3263585" y="509875"/>
                  <a:pt x="4244713" y="107950"/>
                  <a:pt x="4389175" y="0"/>
                </a:cubicBezTo>
              </a:path>
            </a:pathLst>
          </a:cu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reeform 106"/>
          <p:cNvSpPr/>
          <p:nvPr/>
        </p:nvSpPr>
        <p:spPr>
          <a:xfrm rot="3261708">
            <a:off x="8378552" y="932538"/>
            <a:ext cx="487365" cy="1162937"/>
          </a:xfrm>
          <a:custGeom>
            <a:avLst/>
            <a:gdLst>
              <a:gd name="connsiteX0" fmla="*/ 0 w 2124075"/>
              <a:gd name="connsiteY0" fmla="*/ 2019300 h 2019300"/>
              <a:gd name="connsiteX1" fmla="*/ 371475 w 2124075"/>
              <a:gd name="connsiteY1" fmla="*/ 1419225 h 2019300"/>
              <a:gd name="connsiteX2" fmla="*/ 1419225 w 2124075"/>
              <a:gd name="connsiteY2" fmla="*/ 828675 h 2019300"/>
              <a:gd name="connsiteX3" fmla="*/ 2124075 w 2124075"/>
              <a:gd name="connsiteY3" fmla="*/ 0 h 2019300"/>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2843743 w 6411455"/>
              <a:gd name="connsiteY0" fmla="*/ 1952425 h 1990314"/>
              <a:gd name="connsiteX1" fmla="*/ 4658855 w 6411455"/>
              <a:gd name="connsiteY1" fmla="*/ 1419225 h 1990314"/>
              <a:gd name="connsiteX2" fmla="*/ 5706605 w 6411455"/>
              <a:gd name="connsiteY2" fmla="*/ 828675 h 1990314"/>
              <a:gd name="connsiteX3" fmla="*/ 6411455 w 6411455"/>
              <a:gd name="connsiteY3" fmla="*/ 0 h 1990314"/>
              <a:gd name="connsiteX0" fmla="*/ -1 w 3567711"/>
              <a:gd name="connsiteY0" fmla="*/ 1952425 h 1952425"/>
              <a:gd name="connsiteX1" fmla="*/ 1815111 w 3567711"/>
              <a:gd name="connsiteY1" fmla="*/ 1419225 h 1952425"/>
              <a:gd name="connsiteX2" fmla="*/ 2862861 w 3567711"/>
              <a:gd name="connsiteY2" fmla="*/ 828675 h 1952425"/>
              <a:gd name="connsiteX3" fmla="*/ 3567711 w 3567711"/>
              <a:gd name="connsiteY3" fmla="*/ 0 h 1952425"/>
              <a:gd name="connsiteX0" fmla="*/ -1 w 4508519"/>
              <a:gd name="connsiteY0" fmla="*/ 1952425 h 1952425"/>
              <a:gd name="connsiteX1" fmla="*/ 4031374 w 4508519"/>
              <a:gd name="connsiteY1" fmla="*/ 1373198 h 1952425"/>
              <a:gd name="connsiteX2" fmla="*/ 2862861 w 4508519"/>
              <a:gd name="connsiteY2" fmla="*/ 828675 h 1952425"/>
              <a:gd name="connsiteX3" fmla="*/ 3567711 w 4508519"/>
              <a:gd name="connsiteY3" fmla="*/ 0 h 1952425"/>
              <a:gd name="connsiteX0" fmla="*/ -1 w 4347041"/>
              <a:gd name="connsiteY0" fmla="*/ 1952425 h 1952425"/>
              <a:gd name="connsiteX1" fmla="*/ 4031374 w 4347041"/>
              <a:gd name="connsiteY1" fmla="*/ 1373198 h 1952425"/>
              <a:gd name="connsiteX2" fmla="*/ 1894002 w 4347041"/>
              <a:gd name="connsiteY2" fmla="*/ 675890 h 1952425"/>
              <a:gd name="connsiteX3" fmla="*/ 3567711 w 4347041"/>
              <a:gd name="connsiteY3" fmla="*/ 0 h 1952425"/>
              <a:gd name="connsiteX0" fmla="*/ -1 w 4389176"/>
              <a:gd name="connsiteY0" fmla="*/ 2083350 h 2083350"/>
              <a:gd name="connsiteX1" fmla="*/ 4031374 w 4389176"/>
              <a:gd name="connsiteY1" fmla="*/ 1504123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1894002 w 4389176"/>
              <a:gd name="connsiteY2" fmla="*/ 806815 h 2083350"/>
              <a:gd name="connsiteX3" fmla="*/ 4389175 w 4389176"/>
              <a:gd name="connsiteY3" fmla="*/ 0 h 2083350"/>
              <a:gd name="connsiteX0" fmla="*/ -1 w 4389176"/>
              <a:gd name="connsiteY0" fmla="*/ 2083350 h 2083350"/>
              <a:gd name="connsiteX1" fmla="*/ 2235442 w 4389176"/>
              <a:gd name="connsiteY1" fmla="*/ 1452436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959288 w 4389176"/>
              <a:gd name="connsiteY1" fmla="*/ 1619749 h 2083350"/>
              <a:gd name="connsiteX2" fmla="*/ 2466303 w 4389176"/>
              <a:gd name="connsiteY2" fmla="*/ 856851 h 2083350"/>
              <a:gd name="connsiteX3" fmla="*/ 4389175 w 4389176"/>
              <a:gd name="connsiteY3" fmla="*/ 0 h 2083350"/>
              <a:gd name="connsiteX0" fmla="*/ -1 w 4389176"/>
              <a:gd name="connsiteY0" fmla="*/ 2083350 h 2083350"/>
              <a:gd name="connsiteX1" fmla="*/ 1710328 w 4389176"/>
              <a:gd name="connsiteY1" fmla="*/ 1825222 h 2083350"/>
              <a:gd name="connsiteX2" fmla="*/ 2466303 w 4389176"/>
              <a:gd name="connsiteY2" fmla="*/ 856851 h 2083350"/>
              <a:gd name="connsiteX3" fmla="*/ 4389175 w 4389176"/>
              <a:gd name="connsiteY3" fmla="*/ 0 h 2083350"/>
              <a:gd name="connsiteX0" fmla="*/ -1 w 4389176"/>
              <a:gd name="connsiteY0" fmla="*/ 2083350 h 2083350"/>
              <a:gd name="connsiteX1" fmla="*/ 2230014 w 4389176"/>
              <a:gd name="connsiteY1" fmla="*/ 1563699 h 2083350"/>
              <a:gd name="connsiteX2" fmla="*/ 2466303 w 4389176"/>
              <a:gd name="connsiteY2" fmla="*/ 856851 h 2083350"/>
              <a:gd name="connsiteX3" fmla="*/ 4389175 w 4389176"/>
              <a:gd name="connsiteY3" fmla="*/ 0 h 2083350"/>
              <a:gd name="connsiteX0" fmla="*/ -1 w 4389176"/>
              <a:gd name="connsiteY0" fmla="*/ 2083350 h 2083350"/>
              <a:gd name="connsiteX1" fmla="*/ 1710252 w 4389176"/>
              <a:gd name="connsiteY1" fmla="*/ 1230757 h 2083350"/>
              <a:gd name="connsiteX2" fmla="*/ 2466303 w 4389176"/>
              <a:gd name="connsiteY2" fmla="*/ 856851 h 2083350"/>
              <a:gd name="connsiteX3" fmla="*/ 4389175 w 4389176"/>
              <a:gd name="connsiteY3" fmla="*/ 0 h 2083350"/>
              <a:gd name="connsiteX0" fmla="*/ -1 w 4389176"/>
              <a:gd name="connsiteY0" fmla="*/ 2083350 h 2083350"/>
              <a:gd name="connsiteX1" fmla="*/ 1273950 w 4389176"/>
              <a:gd name="connsiteY1" fmla="*/ 1371514 h 2083350"/>
              <a:gd name="connsiteX2" fmla="*/ 2466303 w 4389176"/>
              <a:gd name="connsiteY2" fmla="*/ 856851 h 2083350"/>
              <a:gd name="connsiteX3" fmla="*/ 4389175 w 4389176"/>
              <a:gd name="connsiteY3" fmla="*/ 0 h 2083350"/>
              <a:gd name="connsiteX0" fmla="*/ -1 w 4389176"/>
              <a:gd name="connsiteY0" fmla="*/ 2083350 h 2083350"/>
              <a:gd name="connsiteX1" fmla="*/ 1273950 w 4389176"/>
              <a:gd name="connsiteY1" fmla="*/ 1371514 h 2083350"/>
              <a:gd name="connsiteX2" fmla="*/ 2824653 w 4389176"/>
              <a:gd name="connsiteY2" fmla="*/ 725600 h 2083350"/>
              <a:gd name="connsiteX3" fmla="*/ 4389175 w 4389176"/>
              <a:gd name="connsiteY3" fmla="*/ 0 h 2083350"/>
              <a:gd name="connsiteX0" fmla="*/ -1 w 4389176"/>
              <a:gd name="connsiteY0" fmla="*/ 2083350 h 2083350"/>
              <a:gd name="connsiteX1" fmla="*/ 1755583 w 4389176"/>
              <a:gd name="connsiteY1" fmla="*/ 1294353 h 2083350"/>
              <a:gd name="connsiteX2" fmla="*/ 2824653 w 4389176"/>
              <a:gd name="connsiteY2" fmla="*/ 725600 h 2083350"/>
              <a:gd name="connsiteX3" fmla="*/ 4389175 w 4389176"/>
              <a:gd name="connsiteY3" fmla="*/ 0 h 2083350"/>
              <a:gd name="connsiteX0" fmla="*/ -1 w 4389176"/>
              <a:gd name="connsiteY0" fmla="*/ 2083350 h 2260989"/>
              <a:gd name="connsiteX1" fmla="*/ 367552 w 4389176"/>
              <a:gd name="connsiteY1" fmla="*/ 2129489 h 2260989"/>
              <a:gd name="connsiteX2" fmla="*/ 1755583 w 4389176"/>
              <a:gd name="connsiteY2" fmla="*/ 1294353 h 2260989"/>
              <a:gd name="connsiteX3" fmla="*/ 2824653 w 4389176"/>
              <a:gd name="connsiteY3" fmla="*/ 725600 h 2260989"/>
              <a:gd name="connsiteX4" fmla="*/ 4389175 w 4389176"/>
              <a:gd name="connsiteY4" fmla="*/ 0 h 2260989"/>
              <a:gd name="connsiteX0" fmla="*/ -1 w 4389176"/>
              <a:gd name="connsiteY0" fmla="*/ 2083350 h 2085194"/>
              <a:gd name="connsiteX1" fmla="*/ 1112631 w 4389176"/>
              <a:gd name="connsiteY1" fmla="*/ 1748315 h 2085194"/>
              <a:gd name="connsiteX2" fmla="*/ 1755583 w 4389176"/>
              <a:gd name="connsiteY2" fmla="*/ 1294353 h 2085194"/>
              <a:gd name="connsiteX3" fmla="*/ 2824653 w 4389176"/>
              <a:gd name="connsiteY3" fmla="*/ 725600 h 2085194"/>
              <a:gd name="connsiteX4" fmla="*/ 4389175 w 4389176"/>
              <a:gd name="connsiteY4" fmla="*/ 0 h 208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76" h="2085194">
                <a:moveTo>
                  <a:pt x="-1" y="2083350"/>
                </a:moveTo>
                <a:cubicBezTo>
                  <a:pt x="14725" y="2085193"/>
                  <a:pt x="820034" y="1879815"/>
                  <a:pt x="1112631" y="1748315"/>
                </a:cubicBezTo>
                <a:cubicBezTo>
                  <a:pt x="1405228" y="1616816"/>
                  <a:pt x="1299533" y="1522487"/>
                  <a:pt x="1755583" y="1294353"/>
                </a:cubicBezTo>
                <a:cubicBezTo>
                  <a:pt x="1773211" y="1013481"/>
                  <a:pt x="2385721" y="941325"/>
                  <a:pt x="2824653" y="725600"/>
                </a:cubicBezTo>
                <a:cubicBezTo>
                  <a:pt x="3263585" y="509875"/>
                  <a:pt x="4244713" y="107950"/>
                  <a:pt x="4389175" y="0"/>
                </a:cubicBezTo>
              </a:path>
            </a:pathLst>
          </a:cu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itle 1"/>
          <p:cNvSpPr>
            <a:spLocks noGrp="1"/>
          </p:cNvSpPr>
          <p:nvPr>
            <p:ph type="title"/>
          </p:nvPr>
        </p:nvSpPr>
        <p:spPr>
          <a:xfrm>
            <a:off x="0" y="0"/>
            <a:ext cx="3810000" cy="1524000"/>
          </a:xfrm>
        </p:spPr>
        <p:txBody>
          <a:bodyPr>
            <a:normAutofit fontScale="90000"/>
          </a:bodyPr>
          <a:lstStyle/>
          <a:p>
            <a:r>
              <a:rPr lang="en-US" sz="4800" dirty="0" smtClean="0">
                <a:effectLst>
                  <a:outerShdw blurRad="38100" dist="38100" dir="2700000" algn="tl">
                    <a:srgbClr val="000000">
                      <a:alpha val="43137"/>
                    </a:srgbClr>
                  </a:outerShdw>
                </a:effectLst>
              </a:rPr>
              <a:t>Background to the Task: II</a:t>
            </a:r>
            <a:endParaRPr lang="en-US" sz="4800" dirty="0">
              <a:effectLst>
                <a:outerShdw blurRad="38100" dist="38100" dir="2700000" algn="tl">
                  <a:srgbClr val="000000">
                    <a:alpha val="43137"/>
                  </a:srgbClr>
                </a:outerShdw>
              </a:effectLst>
            </a:endParaRPr>
          </a:p>
        </p:txBody>
      </p:sp>
      <p:sp>
        <p:nvSpPr>
          <p:cNvPr id="112" name="TextBox 111"/>
          <p:cNvSpPr txBox="1"/>
          <p:nvPr/>
        </p:nvSpPr>
        <p:spPr>
          <a:xfrm>
            <a:off x="152400" y="2362200"/>
            <a:ext cx="4267200" cy="2031325"/>
          </a:xfrm>
          <a:prstGeom prst="rect">
            <a:avLst/>
          </a:prstGeom>
          <a:noFill/>
        </p:spPr>
        <p:txBody>
          <a:bodyPr wrap="square" rtlCol="0">
            <a:spAutoFit/>
          </a:bodyPr>
          <a:lstStyle/>
          <a:p>
            <a:r>
              <a:rPr lang="en-US" dirty="0" smtClean="0"/>
              <a:t>At UCR we have built sensors to record data from flying insects.</a:t>
            </a:r>
          </a:p>
          <a:p>
            <a:endParaRPr lang="en-US" dirty="0" smtClean="0"/>
          </a:p>
          <a:p>
            <a:r>
              <a:rPr lang="en-US" dirty="0" smtClean="0"/>
              <a:t>While the data is collected </a:t>
            </a:r>
            <a:r>
              <a:rPr lang="en-US" i="1" dirty="0" smtClean="0"/>
              <a:t>optically</a:t>
            </a:r>
            <a:r>
              <a:rPr lang="en-US" dirty="0" smtClean="0"/>
              <a:t>, for all intents and purposes it is </a:t>
            </a:r>
            <a:r>
              <a:rPr lang="en-US" i="1" dirty="0" smtClean="0"/>
              <a:t>audio</a:t>
            </a:r>
            <a:r>
              <a:rPr lang="en-US" dirty="0" smtClean="0"/>
              <a:t>, and we will refer to it as such in the rest of this document.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Task</a:t>
            </a:r>
            <a:endParaRPr lang="en-US" dirty="0"/>
          </a:p>
        </p:txBody>
      </p:sp>
      <p:sp>
        <p:nvSpPr>
          <p:cNvPr id="3" name="Content Placeholder 2"/>
          <p:cNvSpPr>
            <a:spLocks noGrp="1"/>
          </p:cNvSpPr>
          <p:nvPr>
            <p:ph idx="1"/>
          </p:nvPr>
        </p:nvSpPr>
        <p:spPr>
          <a:xfrm>
            <a:off x="76200" y="1143000"/>
            <a:ext cx="8763000" cy="1752600"/>
          </a:xfrm>
        </p:spPr>
        <p:txBody>
          <a:bodyPr>
            <a:normAutofit/>
          </a:bodyPr>
          <a:lstStyle/>
          <a:p>
            <a:r>
              <a:rPr lang="en-US" sz="2400" dirty="0" smtClean="0"/>
              <a:t>The task is to build a distance function (i.e. a computer program) that takes in two audio snippets and calculates their similarity. </a:t>
            </a:r>
            <a:endParaRPr lang="en-US" sz="2400" dirty="0"/>
          </a:p>
        </p:txBody>
      </p:sp>
      <p:grpSp>
        <p:nvGrpSpPr>
          <p:cNvPr id="99" name="Group 98"/>
          <p:cNvGrpSpPr/>
          <p:nvPr/>
        </p:nvGrpSpPr>
        <p:grpSpPr>
          <a:xfrm>
            <a:off x="1295400" y="2895598"/>
            <a:ext cx="876603" cy="481288"/>
            <a:chOff x="416966" y="5638800"/>
            <a:chExt cx="1778976" cy="976726"/>
          </a:xfrm>
        </p:grpSpPr>
        <p:sp>
          <p:nvSpPr>
            <p:cNvPr id="4" name="Line 9"/>
            <p:cNvSpPr>
              <a:spLocks noChangeShapeType="1"/>
            </p:cNvSpPr>
            <p:nvPr/>
          </p:nvSpPr>
          <p:spPr bwMode="auto">
            <a:xfrm>
              <a:off x="433479" y="6418463"/>
              <a:ext cx="1700121"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8" name="Line 14"/>
            <p:cNvSpPr>
              <a:spLocks noChangeShapeType="1"/>
            </p:cNvSpPr>
            <p:nvPr/>
          </p:nvSpPr>
          <p:spPr bwMode="auto">
            <a:xfrm flipV="1">
              <a:off x="4334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 name="Rectangle 16"/>
            <p:cNvSpPr>
              <a:spLocks noChangeArrowheads="1"/>
            </p:cNvSpPr>
            <p:nvPr/>
          </p:nvSpPr>
          <p:spPr bwMode="auto">
            <a:xfrm>
              <a:off x="416966"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1" name="Line 17"/>
            <p:cNvSpPr>
              <a:spLocks noChangeShapeType="1"/>
            </p:cNvSpPr>
            <p:nvPr/>
          </p:nvSpPr>
          <p:spPr bwMode="auto">
            <a:xfrm flipV="1">
              <a:off x="1283931"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 name="Rectangle 19"/>
            <p:cNvSpPr>
              <a:spLocks noChangeArrowheads="1"/>
            </p:cNvSpPr>
            <p:nvPr/>
          </p:nvSpPr>
          <p:spPr bwMode="auto">
            <a:xfrm>
              <a:off x="1238517" y="6428145"/>
              <a:ext cx="195187"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Line 20"/>
            <p:cNvSpPr>
              <a:spLocks noChangeShapeType="1"/>
            </p:cNvSpPr>
            <p:nvPr/>
          </p:nvSpPr>
          <p:spPr bwMode="auto">
            <a:xfrm flipV="1">
              <a:off x="21343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 name="Rectangle 22"/>
            <p:cNvSpPr>
              <a:spLocks noChangeArrowheads="1"/>
            </p:cNvSpPr>
            <p:nvPr/>
          </p:nvSpPr>
          <p:spPr bwMode="auto">
            <a:xfrm>
              <a:off x="2117867"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1" name="Line 46"/>
            <p:cNvSpPr>
              <a:spLocks noChangeShapeType="1"/>
            </p:cNvSpPr>
            <p:nvPr/>
          </p:nvSpPr>
          <p:spPr bwMode="auto">
            <a:xfrm>
              <a:off x="433479" y="6418463"/>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nvGrpSpPr>
            <p:cNvPr id="98" name="Group 97"/>
            <p:cNvGrpSpPr/>
            <p:nvPr/>
          </p:nvGrpSpPr>
          <p:grpSpPr>
            <a:xfrm>
              <a:off x="457200" y="5638800"/>
              <a:ext cx="1676400" cy="732183"/>
              <a:chOff x="4479310" y="5445580"/>
              <a:chExt cx="2406858" cy="960783"/>
            </a:xfrm>
          </p:grpSpPr>
          <p:sp>
            <p:nvSpPr>
              <p:cNvPr id="73" name="Freeform 106"/>
              <p:cNvSpPr>
                <a:spLocks/>
              </p:cNvSpPr>
              <p:nvPr/>
            </p:nvSpPr>
            <p:spPr bwMode="auto">
              <a:xfrm>
                <a:off x="4479310" y="5866679"/>
                <a:ext cx="177524" cy="65344"/>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4" name="Freeform 107"/>
              <p:cNvSpPr>
                <a:spLocks/>
              </p:cNvSpPr>
              <p:nvPr/>
            </p:nvSpPr>
            <p:spPr bwMode="auto">
              <a:xfrm>
                <a:off x="4656834" y="5861839"/>
                <a:ext cx="177524" cy="70184"/>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5" name="Freeform 108"/>
              <p:cNvSpPr>
                <a:spLocks/>
              </p:cNvSpPr>
              <p:nvPr/>
            </p:nvSpPr>
            <p:spPr bwMode="auto">
              <a:xfrm>
                <a:off x="4834351" y="5823117"/>
                <a:ext cx="181649" cy="121005"/>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6" name="Freeform 109"/>
              <p:cNvSpPr>
                <a:spLocks/>
              </p:cNvSpPr>
              <p:nvPr/>
            </p:nvSpPr>
            <p:spPr bwMode="auto">
              <a:xfrm>
                <a:off x="5016001" y="5631927"/>
                <a:ext cx="185778" cy="500962"/>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7" name="Freeform 110"/>
              <p:cNvSpPr>
                <a:spLocks/>
              </p:cNvSpPr>
              <p:nvPr/>
            </p:nvSpPr>
            <p:spPr bwMode="auto">
              <a:xfrm>
                <a:off x="5201781" y="5445580"/>
                <a:ext cx="189907" cy="960783"/>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8" name="Freeform 111"/>
              <p:cNvSpPr>
                <a:spLocks/>
              </p:cNvSpPr>
              <p:nvPr/>
            </p:nvSpPr>
            <p:spPr bwMode="auto">
              <a:xfrm>
                <a:off x="5391688" y="5474621"/>
                <a:ext cx="206420" cy="929321"/>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79" name="Freeform 112"/>
              <p:cNvSpPr>
                <a:spLocks/>
              </p:cNvSpPr>
              <p:nvPr/>
            </p:nvSpPr>
            <p:spPr bwMode="auto">
              <a:xfrm>
                <a:off x="5598108" y="5474621"/>
                <a:ext cx="185778" cy="830097"/>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0" name="Freeform 113"/>
              <p:cNvSpPr>
                <a:spLocks/>
              </p:cNvSpPr>
              <p:nvPr/>
            </p:nvSpPr>
            <p:spPr bwMode="auto">
              <a:xfrm>
                <a:off x="5783883" y="5491562"/>
                <a:ext cx="189907" cy="827676"/>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1" name="Freeform 114"/>
              <p:cNvSpPr>
                <a:spLocks/>
              </p:cNvSpPr>
              <p:nvPr/>
            </p:nvSpPr>
            <p:spPr bwMode="auto">
              <a:xfrm>
                <a:off x="5973789" y="5699691"/>
                <a:ext cx="189907" cy="534844"/>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2" name="Freeform 115"/>
              <p:cNvSpPr>
                <a:spLocks/>
              </p:cNvSpPr>
              <p:nvPr/>
            </p:nvSpPr>
            <p:spPr bwMode="auto">
              <a:xfrm>
                <a:off x="6163696" y="5796495"/>
                <a:ext cx="185778" cy="208129"/>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3" name="Freeform 116"/>
              <p:cNvSpPr>
                <a:spLocks/>
              </p:cNvSpPr>
              <p:nvPr/>
            </p:nvSpPr>
            <p:spPr bwMode="auto">
              <a:xfrm>
                <a:off x="6349476" y="5820696"/>
                <a:ext cx="181649" cy="166988"/>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4" name="Freeform 117"/>
              <p:cNvSpPr>
                <a:spLocks/>
              </p:cNvSpPr>
              <p:nvPr/>
            </p:nvSpPr>
            <p:spPr bwMode="auto">
              <a:xfrm>
                <a:off x="6531126" y="5849736"/>
                <a:ext cx="185778" cy="84705"/>
              </a:xfrm>
              <a:custGeom>
                <a:avLst/>
                <a:gdLst/>
                <a:ahLst/>
                <a:cxnLst>
                  <a:cxn ang="0">
                    <a:pos x="1" y="19"/>
                  </a:cxn>
                  <a:cxn ang="0">
                    <a:pos x="3" y="29"/>
                  </a:cxn>
                  <a:cxn ang="0">
                    <a:pos x="4" y="19"/>
                  </a:cxn>
                  <a:cxn ang="0">
                    <a:pos x="4" y="23"/>
                  </a:cxn>
                  <a:cxn ang="0">
                    <a:pos x="5" y="14"/>
                  </a:cxn>
                  <a:cxn ang="0">
                    <a:pos x="6" y="35"/>
                  </a:cxn>
                  <a:cxn ang="0">
                    <a:pos x="8" y="22"/>
                  </a:cxn>
                  <a:cxn ang="0">
                    <a:pos x="9" y="17"/>
                  </a:cxn>
                  <a:cxn ang="0">
                    <a:pos x="10" y="24"/>
                  </a:cxn>
                  <a:cxn ang="0">
                    <a:pos x="11" y="17"/>
                  </a:cxn>
                  <a:cxn ang="0">
                    <a:pos x="13" y="27"/>
                  </a:cxn>
                  <a:cxn ang="0">
                    <a:pos x="14" y="19"/>
                  </a:cxn>
                  <a:cxn ang="0">
                    <a:pos x="14" y="22"/>
                  </a:cxn>
                  <a:cxn ang="0">
                    <a:pos x="15" y="24"/>
                  </a:cxn>
                  <a:cxn ang="0">
                    <a:pos x="18" y="13"/>
                  </a:cxn>
                  <a:cxn ang="0">
                    <a:pos x="18" y="22"/>
                  </a:cxn>
                  <a:cxn ang="0">
                    <a:pos x="19" y="17"/>
                  </a:cxn>
                  <a:cxn ang="0">
                    <a:pos x="20" y="30"/>
                  </a:cxn>
                  <a:cxn ang="0">
                    <a:pos x="21" y="22"/>
                  </a:cxn>
                  <a:cxn ang="0">
                    <a:pos x="21" y="27"/>
                  </a:cxn>
                  <a:cxn ang="0">
                    <a:pos x="23" y="20"/>
                  </a:cxn>
                  <a:cxn ang="0">
                    <a:pos x="24" y="15"/>
                  </a:cxn>
                  <a:cxn ang="0">
                    <a:pos x="25" y="27"/>
                  </a:cxn>
                  <a:cxn ang="0">
                    <a:pos x="26" y="24"/>
                  </a:cxn>
                  <a:cxn ang="0">
                    <a:pos x="26" y="23"/>
                  </a:cxn>
                  <a:cxn ang="0">
                    <a:pos x="28" y="14"/>
                  </a:cxn>
                  <a:cxn ang="0">
                    <a:pos x="29" y="27"/>
                  </a:cxn>
                  <a:cxn ang="0">
                    <a:pos x="30" y="20"/>
                  </a:cxn>
                  <a:cxn ang="0">
                    <a:pos x="30" y="20"/>
                  </a:cxn>
                  <a:cxn ang="0">
                    <a:pos x="31" y="17"/>
                  </a:cxn>
                  <a:cxn ang="0">
                    <a:pos x="33" y="28"/>
                  </a:cxn>
                  <a:cxn ang="0">
                    <a:pos x="34" y="23"/>
                  </a:cxn>
                  <a:cxn ang="0">
                    <a:pos x="35" y="15"/>
                  </a:cxn>
                  <a:cxn ang="0">
                    <a:pos x="36" y="18"/>
                  </a:cxn>
                  <a:cxn ang="0">
                    <a:pos x="38" y="17"/>
                  </a:cxn>
                  <a:cxn ang="0">
                    <a:pos x="38" y="19"/>
                  </a:cxn>
                  <a:cxn ang="0">
                    <a:pos x="39" y="14"/>
                  </a:cxn>
                  <a:cxn ang="0">
                    <a:pos x="40" y="27"/>
                  </a:cxn>
                  <a:cxn ang="0">
                    <a:pos x="41" y="24"/>
                  </a:cxn>
                  <a:cxn ang="0">
                    <a:pos x="43" y="22"/>
                  </a:cxn>
                  <a:cxn ang="0">
                    <a:pos x="43" y="19"/>
                  </a:cxn>
                  <a:cxn ang="0">
                    <a:pos x="44" y="10"/>
                  </a:cxn>
                </a:cxnLst>
                <a:rect l="0" t="0" r="r" b="b"/>
                <a:pathLst>
                  <a:path w="45" h="35">
                    <a:moveTo>
                      <a:pt x="0" y="0"/>
                    </a:moveTo>
                    <a:lnTo>
                      <a:pt x="0" y="18"/>
                    </a:lnTo>
                    <a:lnTo>
                      <a:pt x="1" y="19"/>
                    </a:lnTo>
                    <a:lnTo>
                      <a:pt x="1" y="18"/>
                    </a:lnTo>
                    <a:lnTo>
                      <a:pt x="1" y="30"/>
                    </a:lnTo>
                    <a:lnTo>
                      <a:pt x="3" y="29"/>
                    </a:lnTo>
                    <a:lnTo>
                      <a:pt x="3" y="17"/>
                    </a:lnTo>
                    <a:lnTo>
                      <a:pt x="3" y="22"/>
                    </a:lnTo>
                    <a:lnTo>
                      <a:pt x="4" y="19"/>
                    </a:lnTo>
                    <a:lnTo>
                      <a:pt x="4" y="24"/>
                    </a:lnTo>
                    <a:lnTo>
                      <a:pt x="4" y="17"/>
                    </a:lnTo>
                    <a:lnTo>
                      <a:pt x="4" y="23"/>
                    </a:lnTo>
                    <a:lnTo>
                      <a:pt x="5" y="22"/>
                    </a:lnTo>
                    <a:lnTo>
                      <a:pt x="5" y="28"/>
                    </a:lnTo>
                    <a:lnTo>
                      <a:pt x="5" y="14"/>
                    </a:lnTo>
                    <a:lnTo>
                      <a:pt x="6" y="14"/>
                    </a:lnTo>
                    <a:lnTo>
                      <a:pt x="6" y="3"/>
                    </a:lnTo>
                    <a:lnTo>
                      <a:pt x="6" y="35"/>
                    </a:lnTo>
                    <a:lnTo>
                      <a:pt x="8" y="35"/>
                    </a:lnTo>
                    <a:lnTo>
                      <a:pt x="8" y="15"/>
                    </a:lnTo>
                    <a:lnTo>
                      <a:pt x="8" y="22"/>
                    </a:lnTo>
                    <a:lnTo>
                      <a:pt x="9" y="23"/>
                    </a:lnTo>
                    <a:lnTo>
                      <a:pt x="9" y="25"/>
                    </a:lnTo>
                    <a:lnTo>
                      <a:pt x="9" y="17"/>
                    </a:lnTo>
                    <a:lnTo>
                      <a:pt x="9" y="18"/>
                    </a:lnTo>
                    <a:lnTo>
                      <a:pt x="10" y="19"/>
                    </a:lnTo>
                    <a:lnTo>
                      <a:pt x="10" y="24"/>
                    </a:lnTo>
                    <a:lnTo>
                      <a:pt x="10" y="18"/>
                    </a:lnTo>
                    <a:lnTo>
                      <a:pt x="10" y="20"/>
                    </a:lnTo>
                    <a:lnTo>
                      <a:pt x="11" y="17"/>
                    </a:lnTo>
                    <a:lnTo>
                      <a:pt x="11" y="13"/>
                    </a:lnTo>
                    <a:lnTo>
                      <a:pt x="11" y="25"/>
                    </a:lnTo>
                    <a:lnTo>
                      <a:pt x="13" y="27"/>
                    </a:lnTo>
                    <a:lnTo>
                      <a:pt x="13" y="15"/>
                    </a:lnTo>
                    <a:lnTo>
                      <a:pt x="13" y="20"/>
                    </a:lnTo>
                    <a:lnTo>
                      <a:pt x="14" y="19"/>
                    </a:lnTo>
                    <a:lnTo>
                      <a:pt x="14" y="33"/>
                    </a:lnTo>
                    <a:lnTo>
                      <a:pt x="14" y="15"/>
                    </a:lnTo>
                    <a:lnTo>
                      <a:pt x="14" y="22"/>
                    </a:lnTo>
                    <a:lnTo>
                      <a:pt x="15" y="20"/>
                    </a:lnTo>
                    <a:lnTo>
                      <a:pt x="15" y="18"/>
                    </a:lnTo>
                    <a:lnTo>
                      <a:pt x="15" y="24"/>
                    </a:lnTo>
                    <a:lnTo>
                      <a:pt x="16" y="27"/>
                    </a:lnTo>
                    <a:lnTo>
                      <a:pt x="16" y="15"/>
                    </a:lnTo>
                    <a:lnTo>
                      <a:pt x="18" y="13"/>
                    </a:lnTo>
                    <a:lnTo>
                      <a:pt x="18" y="27"/>
                    </a:lnTo>
                    <a:lnTo>
                      <a:pt x="18" y="10"/>
                    </a:lnTo>
                    <a:lnTo>
                      <a:pt x="18" y="22"/>
                    </a:lnTo>
                    <a:lnTo>
                      <a:pt x="19" y="20"/>
                    </a:lnTo>
                    <a:lnTo>
                      <a:pt x="19" y="27"/>
                    </a:lnTo>
                    <a:lnTo>
                      <a:pt x="19" y="17"/>
                    </a:lnTo>
                    <a:lnTo>
                      <a:pt x="19" y="22"/>
                    </a:lnTo>
                    <a:lnTo>
                      <a:pt x="20" y="19"/>
                    </a:lnTo>
                    <a:lnTo>
                      <a:pt x="20" y="30"/>
                    </a:lnTo>
                    <a:lnTo>
                      <a:pt x="20" y="14"/>
                    </a:lnTo>
                    <a:lnTo>
                      <a:pt x="20" y="23"/>
                    </a:lnTo>
                    <a:lnTo>
                      <a:pt x="21" y="22"/>
                    </a:lnTo>
                    <a:lnTo>
                      <a:pt x="21" y="28"/>
                    </a:lnTo>
                    <a:lnTo>
                      <a:pt x="21" y="18"/>
                    </a:lnTo>
                    <a:lnTo>
                      <a:pt x="21" y="27"/>
                    </a:lnTo>
                    <a:lnTo>
                      <a:pt x="23" y="25"/>
                    </a:lnTo>
                    <a:lnTo>
                      <a:pt x="23" y="13"/>
                    </a:lnTo>
                    <a:lnTo>
                      <a:pt x="23" y="20"/>
                    </a:lnTo>
                    <a:lnTo>
                      <a:pt x="24" y="19"/>
                    </a:lnTo>
                    <a:lnTo>
                      <a:pt x="24" y="27"/>
                    </a:lnTo>
                    <a:lnTo>
                      <a:pt x="24" y="15"/>
                    </a:lnTo>
                    <a:lnTo>
                      <a:pt x="24" y="27"/>
                    </a:lnTo>
                    <a:lnTo>
                      <a:pt x="25" y="25"/>
                    </a:lnTo>
                    <a:lnTo>
                      <a:pt x="25" y="27"/>
                    </a:lnTo>
                    <a:lnTo>
                      <a:pt x="25" y="14"/>
                    </a:lnTo>
                    <a:lnTo>
                      <a:pt x="25" y="25"/>
                    </a:lnTo>
                    <a:lnTo>
                      <a:pt x="26" y="24"/>
                    </a:lnTo>
                    <a:lnTo>
                      <a:pt x="26" y="25"/>
                    </a:lnTo>
                    <a:lnTo>
                      <a:pt x="26" y="19"/>
                    </a:lnTo>
                    <a:lnTo>
                      <a:pt x="26" y="23"/>
                    </a:lnTo>
                    <a:lnTo>
                      <a:pt x="28" y="24"/>
                    </a:lnTo>
                    <a:lnTo>
                      <a:pt x="28" y="27"/>
                    </a:lnTo>
                    <a:lnTo>
                      <a:pt x="28" y="14"/>
                    </a:lnTo>
                    <a:lnTo>
                      <a:pt x="28" y="22"/>
                    </a:lnTo>
                    <a:lnTo>
                      <a:pt x="29" y="20"/>
                    </a:lnTo>
                    <a:lnTo>
                      <a:pt x="29" y="27"/>
                    </a:lnTo>
                    <a:lnTo>
                      <a:pt x="29" y="10"/>
                    </a:lnTo>
                    <a:lnTo>
                      <a:pt x="29" y="22"/>
                    </a:lnTo>
                    <a:lnTo>
                      <a:pt x="30" y="20"/>
                    </a:lnTo>
                    <a:lnTo>
                      <a:pt x="30" y="24"/>
                    </a:lnTo>
                    <a:lnTo>
                      <a:pt x="30" y="17"/>
                    </a:lnTo>
                    <a:lnTo>
                      <a:pt x="30" y="20"/>
                    </a:lnTo>
                    <a:lnTo>
                      <a:pt x="31" y="23"/>
                    </a:lnTo>
                    <a:lnTo>
                      <a:pt x="31" y="25"/>
                    </a:lnTo>
                    <a:lnTo>
                      <a:pt x="31" y="17"/>
                    </a:lnTo>
                    <a:lnTo>
                      <a:pt x="31" y="20"/>
                    </a:lnTo>
                    <a:lnTo>
                      <a:pt x="33" y="22"/>
                    </a:lnTo>
                    <a:lnTo>
                      <a:pt x="33" y="28"/>
                    </a:lnTo>
                    <a:lnTo>
                      <a:pt x="33" y="19"/>
                    </a:lnTo>
                    <a:lnTo>
                      <a:pt x="33" y="23"/>
                    </a:lnTo>
                    <a:lnTo>
                      <a:pt x="34" y="23"/>
                    </a:lnTo>
                    <a:lnTo>
                      <a:pt x="34" y="25"/>
                    </a:lnTo>
                    <a:lnTo>
                      <a:pt x="34" y="17"/>
                    </a:lnTo>
                    <a:lnTo>
                      <a:pt x="35" y="15"/>
                    </a:lnTo>
                    <a:lnTo>
                      <a:pt x="35" y="25"/>
                    </a:lnTo>
                    <a:lnTo>
                      <a:pt x="35" y="17"/>
                    </a:lnTo>
                    <a:lnTo>
                      <a:pt x="36" y="18"/>
                    </a:lnTo>
                    <a:lnTo>
                      <a:pt x="36" y="24"/>
                    </a:lnTo>
                    <a:lnTo>
                      <a:pt x="36" y="15"/>
                    </a:lnTo>
                    <a:lnTo>
                      <a:pt x="38" y="17"/>
                    </a:lnTo>
                    <a:lnTo>
                      <a:pt x="38" y="32"/>
                    </a:lnTo>
                    <a:lnTo>
                      <a:pt x="38" y="14"/>
                    </a:lnTo>
                    <a:lnTo>
                      <a:pt x="38" y="19"/>
                    </a:lnTo>
                    <a:lnTo>
                      <a:pt x="39" y="22"/>
                    </a:lnTo>
                    <a:lnTo>
                      <a:pt x="39" y="25"/>
                    </a:lnTo>
                    <a:lnTo>
                      <a:pt x="39" y="14"/>
                    </a:lnTo>
                    <a:lnTo>
                      <a:pt x="39" y="17"/>
                    </a:lnTo>
                    <a:lnTo>
                      <a:pt x="40" y="15"/>
                    </a:lnTo>
                    <a:lnTo>
                      <a:pt x="40" y="27"/>
                    </a:lnTo>
                    <a:lnTo>
                      <a:pt x="40" y="24"/>
                    </a:lnTo>
                    <a:lnTo>
                      <a:pt x="41" y="23"/>
                    </a:lnTo>
                    <a:lnTo>
                      <a:pt x="41" y="24"/>
                    </a:lnTo>
                    <a:lnTo>
                      <a:pt x="41" y="17"/>
                    </a:lnTo>
                    <a:lnTo>
                      <a:pt x="41" y="24"/>
                    </a:lnTo>
                    <a:lnTo>
                      <a:pt x="43" y="22"/>
                    </a:lnTo>
                    <a:lnTo>
                      <a:pt x="43" y="24"/>
                    </a:lnTo>
                    <a:lnTo>
                      <a:pt x="43" y="13"/>
                    </a:lnTo>
                    <a:lnTo>
                      <a:pt x="43" y="19"/>
                    </a:lnTo>
                    <a:lnTo>
                      <a:pt x="44" y="18"/>
                    </a:lnTo>
                    <a:lnTo>
                      <a:pt x="44" y="33"/>
                    </a:lnTo>
                    <a:lnTo>
                      <a:pt x="44" y="10"/>
                    </a:lnTo>
                    <a:lnTo>
                      <a:pt x="44" y="20"/>
                    </a:lnTo>
                    <a:lnTo>
                      <a:pt x="45" y="1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85" name="Freeform 118"/>
              <p:cNvSpPr>
                <a:spLocks/>
              </p:cNvSpPr>
              <p:nvPr/>
            </p:nvSpPr>
            <p:spPr bwMode="auto">
              <a:xfrm>
                <a:off x="6716901" y="5869098"/>
                <a:ext cx="169267" cy="58082"/>
              </a:xfrm>
              <a:custGeom>
                <a:avLst/>
                <a:gdLst/>
                <a:ahLst/>
                <a:cxnLst>
                  <a:cxn ang="0">
                    <a:pos x="0" y="9"/>
                  </a:cxn>
                  <a:cxn ang="0">
                    <a:pos x="1" y="16"/>
                  </a:cxn>
                  <a:cxn ang="0">
                    <a:pos x="3" y="7"/>
                  </a:cxn>
                  <a:cxn ang="0">
                    <a:pos x="3" y="14"/>
                  </a:cxn>
                  <a:cxn ang="0">
                    <a:pos x="4" y="5"/>
                  </a:cxn>
                  <a:cxn ang="0">
                    <a:pos x="5" y="7"/>
                  </a:cxn>
                  <a:cxn ang="0">
                    <a:pos x="6" y="9"/>
                  </a:cxn>
                  <a:cxn ang="0">
                    <a:pos x="8" y="22"/>
                  </a:cxn>
                  <a:cxn ang="0">
                    <a:pos x="9" y="12"/>
                  </a:cxn>
                  <a:cxn ang="0">
                    <a:pos x="9" y="15"/>
                  </a:cxn>
                  <a:cxn ang="0">
                    <a:pos x="10" y="5"/>
                  </a:cxn>
                  <a:cxn ang="0">
                    <a:pos x="11" y="21"/>
                  </a:cxn>
                  <a:cxn ang="0">
                    <a:pos x="13" y="7"/>
                  </a:cxn>
                  <a:cxn ang="0">
                    <a:pos x="14" y="15"/>
                  </a:cxn>
                  <a:cxn ang="0">
                    <a:pos x="15" y="12"/>
                  </a:cxn>
                  <a:cxn ang="0">
                    <a:pos x="15" y="14"/>
                  </a:cxn>
                  <a:cxn ang="0">
                    <a:pos x="16" y="9"/>
                  </a:cxn>
                  <a:cxn ang="0">
                    <a:pos x="18" y="21"/>
                  </a:cxn>
                  <a:cxn ang="0">
                    <a:pos x="19" y="7"/>
                  </a:cxn>
                  <a:cxn ang="0">
                    <a:pos x="19" y="14"/>
                  </a:cxn>
                  <a:cxn ang="0">
                    <a:pos x="20" y="9"/>
                  </a:cxn>
                  <a:cxn ang="0">
                    <a:pos x="21" y="20"/>
                  </a:cxn>
                  <a:cxn ang="0">
                    <a:pos x="23" y="14"/>
                  </a:cxn>
                  <a:cxn ang="0">
                    <a:pos x="23" y="9"/>
                  </a:cxn>
                  <a:cxn ang="0">
                    <a:pos x="24" y="10"/>
                  </a:cxn>
                  <a:cxn ang="0">
                    <a:pos x="25" y="6"/>
                  </a:cxn>
                  <a:cxn ang="0">
                    <a:pos x="26" y="17"/>
                  </a:cxn>
                  <a:cxn ang="0">
                    <a:pos x="28" y="9"/>
                  </a:cxn>
                  <a:cxn ang="0">
                    <a:pos x="28" y="14"/>
                  </a:cxn>
                  <a:cxn ang="0">
                    <a:pos x="29" y="6"/>
                  </a:cxn>
                  <a:cxn ang="0">
                    <a:pos x="30" y="7"/>
                  </a:cxn>
                  <a:cxn ang="0">
                    <a:pos x="31" y="6"/>
                  </a:cxn>
                  <a:cxn ang="0">
                    <a:pos x="33" y="16"/>
                  </a:cxn>
                  <a:cxn ang="0">
                    <a:pos x="34" y="14"/>
                  </a:cxn>
                  <a:cxn ang="0">
                    <a:pos x="34" y="11"/>
                  </a:cxn>
                  <a:cxn ang="0">
                    <a:pos x="35" y="10"/>
                  </a:cxn>
                  <a:cxn ang="0">
                    <a:pos x="36" y="16"/>
                  </a:cxn>
                  <a:cxn ang="0">
                    <a:pos x="38" y="14"/>
                  </a:cxn>
                  <a:cxn ang="0">
                    <a:pos x="38" y="12"/>
                  </a:cxn>
                  <a:cxn ang="0">
                    <a:pos x="39" y="7"/>
                  </a:cxn>
                  <a:cxn ang="0">
                    <a:pos x="40" y="19"/>
                  </a:cxn>
                  <a:cxn ang="0">
                    <a:pos x="41" y="12"/>
                  </a:cxn>
                </a:cxnLst>
                <a:rect l="0" t="0" r="r" b="b"/>
                <a:pathLst>
                  <a:path w="41" h="24">
                    <a:moveTo>
                      <a:pt x="0" y="11"/>
                    </a:moveTo>
                    <a:lnTo>
                      <a:pt x="0" y="15"/>
                    </a:lnTo>
                    <a:lnTo>
                      <a:pt x="0" y="9"/>
                    </a:lnTo>
                    <a:lnTo>
                      <a:pt x="0" y="9"/>
                    </a:lnTo>
                    <a:lnTo>
                      <a:pt x="1" y="11"/>
                    </a:lnTo>
                    <a:lnTo>
                      <a:pt x="1" y="16"/>
                    </a:lnTo>
                    <a:lnTo>
                      <a:pt x="1" y="10"/>
                    </a:lnTo>
                    <a:lnTo>
                      <a:pt x="1" y="10"/>
                    </a:lnTo>
                    <a:lnTo>
                      <a:pt x="3" y="7"/>
                    </a:lnTo>
                    <a:lnTo>
                      <a:pt x="3" y="15"/>
                    </a:lnTo>
                    <a:lnTo>
                      <a:pt x="3" y="5"/>
                    </a:lnTo>
                    <a:lnTo>
                      <a:pt x="3" y="14"/>
                    </a:lnTo>
                    <a:lnTo>
                      <a:pt x="4" y="12"/>
                    </a:lnTo>
                    <a:lnTo>
                      <a:pt x="4" y="19"/>
                    </a:lnTo>
                    <a:lnTo>
                      <a:pt x="4" y="5"/>
                    </a:lnTo>
                    <a:lnTo>
                      <a:pt x="4" y="17"/>
                    </a:lnTo>
                    <a:lnTo>
                      <a:pt x="5" y="20"/>
                    </a:lnTo>
                    <a:lnTo>
                      <a:pt x="5" y="7"/>
                    </a:lnTo>
                    <a:lnTo>
                      <a:pt x="5" y="12"/>
                    </a:lnTo>
                    <a:lnTo>
                      <a:pt x="6" y="10"/>
                    </a:lnTo>
                    <a:lnTo>
                      <a:pt x="6" y="9"/>
                    </a:lnTo>
                    <a:lnTo>
                      <a:pt x="6" y="17"/>
                    </a:lnTo>
                    <a:lnTo>
                      <a:pt x="8" y="15"/>
                    </a:lnTo>
                    <a:lnTo>
                      <a:pt x="8" y="22"/>
                    </a:lnTo>
                    <a:lnTo>
                      <a:pt x="8" y="0"/>
                    </a:lnTo>
                    <a:lnTo>
                      <a:pt x="8" y="14"/>
                    </a:lnTo>
                    <a:lnTo>
                      <a:pt x="9" y="12"/>
                    </a:lnTo>
                    <a:lnTo>
                      <a:pt x="9" y="19"/>
                    </a:lnTo>
                    <a:lnTo>
                      <a:pt x="9" y="9"/>
                    </a:lnTo>
                    <a:lnTo>
                      <a:pt x="9" y="15"/>
                    </a:lnTo>
                    <a:lnTo>
                      <a:pt x="10" y="14"/>
                    </a:lnTo>
                    <a:lnTo>
                      <a:pt x="10" y="20"/>
                    </a:lnTo>
                    <a:lnTo>
                      <a:pt x="10" y="5"/>
                    </a:lnTo>
                    <a:lnTo>
                      <a:pt x="10" y="10"/>
                    </a:lnTo>
                    <a:lnTo>
                      <a:pt x="11" y="9"/>
                    </a:lnTo>
                    <a:lnTo>
                      <a:pt x="11" y="21"/>
                    </a:lnTo>
                    <a:lnTo>
                      <a:pt x="13" y="20"/>
                    </a:lnTo>
                    <a:lnTo>
                      <a:pt x="13" y="20"/>
                    </a:lnTo>
                    <a:lnTo>
                      <a:pt x="13" y="7"/>
                    </a:lnTo>
                    <a:lnTo>
                      <a:pt x="13" y="14"/>
                    </a:lnTo>
                    <a:lnTo>
                      <a:pt x="14" y="12"/>
                    </a:lnTo>
                    <a:lnTo>
                      <a:pt x="14" y="15"/>
                    </a:lnTo>
                    <a:lnTo>
                      <a:pt x="14" y="10"/>
                    </a:lnTo>
                    <a:lnTo>
                      <a:pt x="14" y="14"/>
                    </a:lnTo>
                    <a:lnTo>
                      <a:pt x="15" y="12"/>
                    </a:lnTo>
                    <a:lnTo>
                      <a:pt x="15" y="20"/>
                    </a:lnTo>
                    <a:lnTo>
                      <a:pt x="15" y="7"/>
                    </a:lnTo>
                    <a:lnTo>
                      <a:pt x="15" y="14"/>
                    </a:lnTo>
                    <a:lnTo>
                      <a:pt x="16" y="12"/>
                    </a:lnTo>
                    <a:lnTo>
                      <a:pt x="16" y="17"/>
                    </a:lnTo>
                    <a:lnTo>
                      <a:pt x="16" y="9"/>
                    </a:lnTo>
                    <a:lnTo>
                      <a:pt x="16" y="11"/>
                    </a:lnTo>
                    <a:lnTo>
                      <a:pt x="18" y="9"/>
                    </a:lnTo>
                    <a:lnTo>
                      <a:pt x="18" y="21"/>
                    </a:lnTo>
                    <a:lnTo>
                      <a:pt x="18" y="9"/>
                    </a:lnTo>
                    <a:lnTo>
                      <a:pt x="18" y="11"/>
                    </a:lnTo>
                    <a:lnTo>
                      <a:pt x="19" y="7"/>
                    </a:lnTo>
                    <a:lnTo>
                      <a:pt x="19" y="19"/>
                    </a:lnTo>
                    <a:lnTo>
                      <a:pt x="19" y="5"/>
                    </a:lnTo>
                    <a:lnTo>
                      <a:pt x="19" y="14"/>
                    </a:lnTo>
                    <a:lnTo>
                      <a:pt x="20" y="12"/>
                    </a:lnTo>
                    <a:lnTo>
                      <a:pt x="20" y="15"/>
                    </a:lnTo>
                    <a:lnTo>
                      <a:pt x="20" y="9"/>
                    </a:lnTo>
                    <a:lnTo>
                      <a:pt x="20" y="14"/>
                    </a:lnTo>
                    <a:lnTo>
                      <a:pt x="21" y="12"/>
                    </a:lnTo>
                    <a:lnTo>
                      <a:pt x="21" y="20"/>
                    </a:lnTo>
                    <a:lnTo>
                      <a:pt x="21" y="7"/>
                    </a:lnTo>
                    <a:lnTo>
                      <a:pt x="21" y="15"/>
                    </a:lnTo>
                    <a:lnTo>
                      <a:pt x="23" y="14"/>
                    </a:lnTo>
                    <a:lnTo>
                      <a:pt x="23" y="22"/>
                    </a:lnTo>
                    <a:lnTo>
                      <a:pt x="23" y="5"/>
                    </a:lnTo>
                    <a:lnTo>
                      <a:pt x="23" y="9"/>
                    </a:lnTo>
                    <a:lnTo>
                      <a:pt x="24" y="5"/>
                    </a:lnTo>
                    <a:lnTo>
                      <a:pt x="24" y="17"/>
                    </a:lnTo>
                    <a:lnTo>
                      <a:pt x="24" y="10"/>
                    </a:lnTo>
                    <a:lnTo>
                      <a:pt x="25" y="7"/>
                    </a:lnTo>
                    <a:lnTo>
                      <a:pt x="25" y="16"/>
                    </a:lnTo>
                    <a:lnTo>
                      <a:pt x="25" y="6"/>
                    </a:lnTo>
                    <a:lnTo>
                      <a:pt x="25" y="15"/>
                    </a:lnTo>
                    <a:lnTo>
                      <a:pt x="26" y="14"/>
                    </a:lnTo>
                    <a:lnTo>
                      <a:pt x="26" y="17"/>
                    </a:lnTo>
                    <a:lnTo>
                      <a:pt x="26" y="9"/>
                    </a:lnTo>
                    <a:lnTo>
                      <a:pt x="26" y="10"/>
                    </a:lnTo>
                    <a:lnTo>
                      <a:pt x="28" y="9"/>
                    </a:lnTo>
                    <a:lnTo>
                      <a:pt x="28" y="15"/>
                    </a:lnTo>
                    <a:lnTo>
                      <a:pt x="28" y="9"/>
                    </a:lnTo>
                    <a:lnTo>
                      <a:pt x="28" y="14"/>
                    </a:lnTo>
                    <a:lnTo>
                      <a:pt x="29" y="12"/>
                    </a:lnTo>
                    <a:lnTo>
                      <a:pt x="29" y="16"/>
                    </a:lnTo>
                    <a:lnTo>
                      <a:pt x="29" y="6"/>
                    </a:lnTo>
                    <a:lnTo>
                      <a:pt x="30" y="9"/>
                    </a:lnTo>
                    <a:lnTo>
                      <a:pt x="30" y="16"/>
                    </a:lnTo>
                    <a:lnTo>
                      <a:pt x="30" y="7"/>
                    </a:lnTo>
                    <a:lnTo>
                      <a:pt x="31" y="9"/>
                    </a:lnTo>
                    <a:lnTo>
                      <a:pt x="31" y="15"/>
                    </a:lnTo>
                    <a:lnTo>
                      <a:pt x="31" y="6"/>
                    </a:lnTo>
                    <a:lnTo>
                      <a:pt x="31" y="14"/>
                    </a:lnTo>
                    <a:lnTo>
                      <a:pt x="33" y="12"/>
                    </a:lnTo>
                    <a:lnTo>
                      <a:pt x="33" y="16"/>
                    </a:lnTo>
                    <a:lnTo>
                      <a:pt x="33" y="1"/>
                    </a:lnTo>
                    <a:lnTo>
                      <a:pt x="33" y="15"/>
                    </a:lnTo>
                    <a:lnTo>
                      <a:pt x="34" y="14"/>
                    </a:lnTo>
                    <a:lnTo>
                      <a:pt x="34" y="17"/>
                    </a:lnTo>
                    <a:lnTo>
                      <a:pt x="34" y="9"/>
                    </a:lnTo>
                    <a:lnTo>
                      <a:pt x="34" y="11"/>
                    </a:lnTo>
                    <a:lnTo>
                      <a:pt x="35" y="14"/>
                    </a:lnTo>
                    <a:lnTo>
                      <a:pt x="35" y="19"/>
                    </a:lnTo>
                    <a:lnTo>
                      <a:pt x="35" y="10"/>
                    </a:lnTo>
                    <a:lnTo>
                      <a:pt x="35" y="14"/>
                    </a:lnTo>
                    <a:lnTo>
                      <a:pt x="36" y="11"/>
                    </a:lnTo>
                    <a:lnTo>
                      <a:pt x="36" y="16"/>
                    </a:lnTo>
                    <a:lnTo>
                      <a:pt x="36" y="7"/>
                    </a:lnTo>
                    <a:lnTo>
                      <a:pt x="36" y="15"/>
                    </a:lnTo>
                    <a:lnTo>
                      <a:pt x="38" y="14"/>
                    </a:lnTo>
                    <a:lnTo>
                      <a:pt x="38" y="24"/>
                    </a:lnTo>
                    <a:lnTo>
                      <a:pt x="38" y="1"/>
                    </a:lnTo>
                    <a:lnTo>
                      <a:pt x="38" y="12"/>
                    </a:lnTo>
                    <a:lnTo>
                      <a:pt x="39" y="14"/>
                    </a:lnTo>
                    <a:lnTo>
                      <a:pt x="39" y="17"/>
                    </a:lnTo>
                    <a:lnTo>
                      <a:pt x="39" y="7"/>
                    </a:lnTo>
                    <a:lnTo>
                      <a:pt x="39" y="14"/>
                    </a:lnTo>
                    <a:lnTo>
                      <a:pt x="40" y="12"/>
                    </a:lnTo>
                    <a:lnTo>
                      <a:pt x="40" y="19"/>
                    </a:lnTo>
                    <a:lnTo>
                      <a:pt x="40" y="11"/>
                    </a:lnTo>
                    <a:lnTo>
                      <a:pt x="40" y="11"/>
                    </a:lnTo>
                    <a:lnTo>
                      <a:pt x="41" y="12"/>
                    </a:lnTo>
                    <a:lnTo>
                      <a:pt x="41" y="16"/>
                    </a:lnTo>
                    <a:lnTo>
                      <a:pt x="41"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sp>
        <p:nvSpPr>
          <p:cNvPr id="100" name="Rectangle 99"/>
          <p:cNvSpPr/>
          <p:nvPr/>
        </p:nvSpPr>
        <p:spPr>
          <a:xfrm>
            <a:off x="1371600" y="3733800"/>
            <a:ext cx="1828800" cy="12954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ne 9"/>
          <p:cNvSpPr>
            <a:spLocks noChangeShapeType="1"/>
          </p:cNvSpPr>
          <p:nvPr/>
        </p:nvSpPr>
        <p:spPr bwMode="auto">
          <a:xfrm>
            <a:off x="2522737" y="3279784"/>
            <a:ext cx="837747"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103" name="Line 14"/>
          <p:cNvSpPr>
            <a:spLocks noChangeShapeType="1"/>
          </p:cNvSpPr>
          <p:nvPr/>
        </p:nvSpPr>
        <p:spPr bwMode="auto">
          <a:xfrm flipV="1">
            <a:off x="2522737" y="3258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4" name="Rectangle 16"/>
          <p:cNvSpPr>
            <a:spLocks noChangeArrowheads="1"/>
          </p:cNvSpPr>
          <p:nvPr/>
        </p:nvSpPr>
        <p:spPr bwMode="auto">
          <a:xfrm>
            <a:off x="2514600" y="3284554"/>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 name="Line 17"/>
          <p:cNvSpPr>
            <a:spLocks noChangeShapeType="1"/>
          </p:cNvSpPr>
          <p:nvPr/>
        </p:nvSpPr>
        <p:spPr bwMode="auto">
          <a:xfrm flipV="1">
            <a:off x="2941803" y="3258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6" name="Rectangle 19"/>
          <p:cNvSpPr>
            <a:spLocks noChangeArrowheads="1"/>
          </p:cNvSpPr>
          <p:nvPr/>
        </p:nvSpPr>
        <p:spPr bwMode="auto">
          <a:xfrm>
            <a:off x="2919425" y="3284554"/>
            <a:ext cx="9618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7" name="Line 20"/>
          <p:cNvSpPr>
            <a:spLocks noChangeShapeType="1"/>
          </p:cNvSpPr>
          <p:nvPr/>
        </p:nvSpPr>
        <p:spPr bwMode="auto">
          <a:xfrm flipV="1">
            <a:off x="3360867" y="3258318"/>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08" name="Rectangle 22"/>
          <p:cNvSpPr>
            <a:spLocks noChangeArrowheads="1"/>
          </p:cNvSpPr>
          <p:nvPr/>
        </p:nvSpPr>
        <p:spPr bwMode="auto">
          <a:xfrm>
            <a:off x="3352731" y="3284554"/>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9" name="Line 46"/>
          <p:cNvSpPr>
            <a:spLocks noChangeShapeType="1"/>
          </p:cNvSpPr>
          <p:nvPr/>
        </p:nvSpPr>
        <p:spPr bwMode="auto">
          <a:xfrm>
            <a:off x="2522737" y="3279784"/>
            <a:ext cx="34583" cy="119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nvGrpSpPr>
          <p:cNvPr id="125" name="Group 124"/>
          <p:cNvGrpSpPr/>
          <p:nvPr/>
        </p:nvGrpSpPr>
        <p:grpSpPr>
          <a:xfrm>
            <a:off x="2534426" y="2940050"/>
            <a:ext cx="818374" cy="304800"/>
            <a:chOff x="1696226" y="3048000"/>
            <a:chExt cx="704204" cy="360788"/>
          </a:xfrm>
        </p:grpSpPr>
        <p:sp>
          <p:nvSpPr>
            <p:cNvPr id="111" name="Freeform 106"/>
            <p:cNvSpPr>
              <a:spLocks/>
            </p:cNvSpPr>
            <p:nvPr/>
          </p:nvSpPr>
          <p:spPr bwMode="auto">
            <a:xfrm>
              <a:off x="1696226" y="3206129"/>
              <a:ext cx="60928" cy="24538"/>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2" name="Freeform 107"/>
            <p:cNvSpPr>
              <a:spLocks/>
            </p:cNvSpPr>
            <p:nvPr/>
          </p:nvSpPr>
          <p:spPr bwMode="auto">
            <a:xfrm>
              <a:off x="1757154" y="3204311"/>
              <a:ext cx="60928" cy="26355"/>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3" name="Freeform 108"/>
            <p:cNvSpPr>
              <a:spLocks/>
            </p:cNvSpPr>
            <p:nvPr/>
          </p:nvSpPr>
          <p:spPr bwMode="auto">
            <a:xfrm>
              <a:off x="1818080" y="3189771"/>
              <a:ext cx="62344" cy="45439"/>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4" name="Freeform 109"/>
            <p:cNvSpPr>
              <a:spLocks/>
            </p:cNvSpPr>
            <p:nvPr/>
          </p:nvSpPr>
          <p:spPr bwMode="auto">
            <a:xfrm>
              <a:off x="1880424" y="3117976"/>
              <a:ext cx="63761" cy="188119"/>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5" name="Freeform 110"/>
            <p:cNvSpPr>
              <a:spLocks/>
            </p:cNvSpPr>
            <p:nvPr/>
          </p:nvSpPr>
          <p:spPr bwMode="auto">
            <a:xfrm>
              <a:off x="1944185" y="3048000"/>
              <a:ext cx="65178" cy="360788"/>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6" name="Freeform 111"/>
            <p:cNvSpPr>
              <a:spLocks/>
            </p:cNvSpPr>
            <p:nvPr/>
          </p:nvSpPr>
          <p:spPr bwMode="auto">
            <a:xfrm>
              <a:off x="2009363" y="3058905"/>
              <a:ext cx="70845" cy="348974"/>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7" name="Freeform 112"/>
            <p:cNvSpPr>
              <a:spLocks/>
            </p:cNvSpPr>
            <p:nvPr/>
          </p:nvSpPr>
          <p:spPr bwMode="auto">
            <a:xfrm>
              <a:off x="2080209" y="3058905"/>
              <a:ext cx="63761" cy="311714"/>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8" name="Freeform 113"/>
            <p:cNvSpPr>
              <a:spLocks/>
            </p:cNvSpPr>
            <p:nvPr/>
          </p:nvSpPr>
          <p:spPr bwMode="auto">
            <a:xfrm>
              <a:off x="2143969" y="3065267"/>
              <a:ext cx="65178" cy="310804"/>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19" name="Freeform 114"/>
            <p:cNvSpPr>
              <a:spLocks/>
            </p:cNvSpPr>
            <p:nvPr/>
          </p:nvSpPr>
          <p:spPr bwMode="auto">
            <a:xfrm>
              <a:off x="2209146" y="3143422"/>
              <a:ext cx="65178" cy="200842"/>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0" name="Freeform 115"/>
            <p:cNvSpPr>
              <a:spLocks/>
            </p:cNvSpPr>
            <p:nvPr/>
          </p:nvSpPr>
          <p:spPr bwMode="auto">
            <a:xfrm>
              <a:off x="2274324" y="3179774"/>
              <a:ext cx="63761" cy="78155"/>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21" name="Freeform 116"/>
            <p:cNvSpPr>
              <a:spLocks/>
            </p:cNvSpPr>
            <p:nvPr/>
          </p:nvSpPr>
          <p:spPr bwMode="auto">
            <a:xfrm>
              <a:off x="2338086" y="3188862"/>
              <a:ext cx="62344" cy="62706"/>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cxnSp>
        <p:nvCxnSpPr>
          <p:cNvPr id="127" name="Straight Arrow Connector 126"/>
          <p:cNvCxnSpPr/>
          <p:nvPr/>
        </p:nvCxnSpPr>
        <p:spPr>
          <a:xfrm>
            <a:off x="1828800" y="34290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2743200" y="34290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981200" y="5105400"/>
            <a:ext cx="476412" cy="369332"/>
          </a:xfrm>
          <a:prstGeom prst="rect">
            <a:avLst/>
          </a:prstGeom>
          <a:noFill/>
        </p:spPr>
        <p:txBody>
          <a:bodyPr wrap="none" rtlCol="0">
            <a:spAutoFit/>
          </a:bodyPr>
          <a:lstStyle/>
          <a:p>
            <a:r>
              <a:rPr lang="en-US" dirty="0" smtClean="0"/>
              <a:t>0.3</a:t>
            </a:r>
            <a:endParaRPr lang="en-US" dirty="0"/>
          </a:p>
        </p:txBody>
      </p:sp>
      <p:grpSp>
        <p:nvGrpSpPr>
          <p:cNvPr id="130" name="Group 129"/>
          <p:cNvGrpSpPr/>
          <p:nvPr/>
        </p:nvGrpSpPr>
        <p:grpSpPr>
          <a:xfrm>
            <a:off x="5181600" y="2907266"/>
            <a:ext cx="876603" cy="481288"/>
            <a:chOff x="416966" y="5638800"/>
            <a:chExt cx="1778976" cy="976726"/>
          </a:xfrm>
        </p:grpSpPr>
        <p:sp>
          <p:nvSpPr>
            <p:cNvPr id="131" name="Line 9"/>
            <p:cNvSpPr>
              <a:spLocks noChangeShapeType="1"/>
            </p:cNvSpPr>
            <p:nvPr/>
          </p:nvSpPr>
          <p:spPr bwMode="auto">
            <a:xfrm>
              <a:off x="433479" y="6418463"/>
              <a:ext cx="1700121"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132" name="Line 14"/>
            <p:cNvSpPr>
              <a:spLocks noChangeShapeType="1"/>
            </p:cNvSpPr>
            <p:nvPr/>
          </p:nvSpPr>
          <p:spPr bwMode="auto">
            <a:xfrm flipV="1">
              <a:off x="4334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33" name="Rectangle 16"/>
            <p:cNvSpPr>
              <a:spLocks noChangeArrowheads="1"/>
            </p:cNvSpPr>
            <p:nvPr/>
          </p:nvSpPr>
          <p:spPr bwMode="auto">
            <a:xfrm>
              <a:off x="416966"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4" name="Line 17"/>
            <p:cNvSpPr>
              <a:spLocks noChangeShapeType="1"/>
            </p:cNvSpPr>
            <p:nvPr/>
          </p:nvSpPr>
          <p:spPr bwMode="auto">
            <a:xfrm flipV="1">
              <a:off x="1283931"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35" name="Rectangle 19"/>
            <p:cNvSpPr>
              <a:spLocks noChangeArrowheads="1"/>
            </p:cNvSpPr>
            <p:nvPr/>
          </p:nvSpPr>
          <p:spPr bwMode="auto">
            <a:xfrm>
              <a:off x="1238517" y="6428145"/>
              <a:ext cx="195187"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6" name="Line 20"/>
            <p:cNvSpPr>
              <a:spLocks noChangeShapeType="1"/>
            </p:cNvSpPr>
            <p:nvPr/>
          </p:nvSpPr>
          <p:spPr bwMode="auto">
            <a:xfrm flipV="1">
              <a:off x="2134379" y="6374900"/>
              <a:ext cx="4128" cy="435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37" name="Rectangle 22"/>
            <p:cNvSpPr>
              <a:spLocks noChangeArrowheads="1"/>
            </p:cNvSpPr>
            <p:nvPr/>
          </p:nvSpPr>
          <p:spPr bwMode="auto">
            <a:xfrm>
              <a:off x="2117867" y="6428145"/>
              <a:ext cx="78075" cy="1873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8" name="Line 46"/>
            <p:cNvSpPr>
              <a:spLocks noChangeShapeType="1"/>
            </p:cNvSpPr>
            <p:nvPr/>
          </p:nvSpPr>
          <p:spPr bwMode="auto">
            <a:xfrm>
              <a:off x="433479" y="6418463"/>
              <a:ext cx="70183" cy="242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grpSp>
          <p:nvGrpSpPr>
            <p:cNvPr id="139" name="Group 97"/>
            <p:cNvGrpSpPr/>
            <p:nvPr/>
          </p:nvGrpSpPr>
          <p:grpSpPr>
            <a:xfrm>
              <a:off x="457200" y="5638800"/>
              <a:ext cx="1676400" cy="732183"/>
              <a:chOff x="4479310" y="5445580"/>
              <a:chExt cx="2406858" cy="960783"/>
            </a:xfrm>
          </p:grpSpPr>
          <p:sp>
            <p:nvSpPr>
              <p:cNvPr id="140" name="Freeform 106"/>
              <p:cNvSpPr>
                <a:spLocks/>
              </p:cNvSpPr>
              <p:nvPr/>
            </p:nvSpPr>
            <p:spPr bwMode="auto">
              <a:xfrm>
                <a:off x="4479310" y="5866679"/>
                <a:ext cx="177524" cy="65344"/>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1" name="Freeform 107"/>
              <p:cNvSpPr>
                <a:spLocks/>
              </p:cNvSpPr>
              <p:nvPr/>
            </p:nvSpPr>
            <p:spPr bwMode="auto">
              <a:xfrm>
                <a:off x="4656834" y="5861839"/>
                <a:ext cx="177524" cy="70184"/>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2" name="Freeform 108"/>
              <p:cNvSpPr>
                <a:spLocks/>
              </p:cNvSpPr>
              <p:nvPr/>
            </p:nvSpPr>
            <p:spPr bwMode="auto">
              <a:xfrm>
                <a:off x="4834351" y="5823117"/>
                <a:ext cx="181649" cy="121005"/>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3" name="Freeform 109"/>
              <p:cNvSpPr>
                <a:spLocks/>
              </p:cNvSpPr>
              <p:nvPr/>
            </p:nvSpPr>
            <p:spPr bwMode="auto">
              <a:xfrm>
                <a:off x="5016001" y="5631927"/>
                <a:ext cx="185778" cy="500962"/>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4" name="Freeform 110"/>
              <p:cNvSpPr>
                <a:spLocks/>
              </p:cNvSpPr>
              <p:nvPr/>
            </p:nvSpPr>
            <p:spPr bwMode="auto">
              <a:xfrm>
                <a:off x="5201781" y="5445580"/>
                <a:ext cx="189907" cy="960783"/>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5" name="Freeform 111"/>
              <p:cNvSpPr>
                <a:spLocks/>
              </p:cNvSpPr>
              <p:nvPr/>
            </p:nvSpPr>
            <p:spPr bwMode="auto">
              <a:xfrm>
                <a:off x="5391688" y="5474621"/>
                <a:ext cx="206420" cy="929321"/>
              </a:xfrm>
              <a:custGeom>
                <a:avLst/>
                <a:gdLst/>
                <a:ahLst/>
                <a:cxnLst>
                  <a:cxn ang="0">
                    <a:pos x="1" y="175"/>
                  </a:cxn>
                  <a:cxn ang="0">
                    <a:pos x="2" y="178"/>
                  </a:cxn>
                  <a:cxn ang="0">
                    <a:pos x="4" y="183"/>
                  </a:cxn>
                  <a:cxn ang="0">
                    <a:pos x="5" y="179"/>
                  </a:cxn>
                  <a:cxn ang="0">
                    <a:pos x="6" y="197"/>
                  </a:cxn>
                  <a:cxn ang="0">
                    <a:pos x="7" y="177"/>
                  </a:cxn>
                  <a:cxn ang="0">
                    <a:pos x="9" y="173"/>
                  </a:cxn>
                  <a:cxn ang="0">
                    <a:pos x="9" y="33"/>
                  </a:cxn>
                  <a:cxn ang="0">
                    <a:pos x="10" y="162"/>
                  </a:cxn>
                  <a:cxn ang="0">
                    <a:pos x="11" y="160"/>
                  </a:cxn>
                  <a:cxn ang="0">
                    <a:pos x="12" y="184"/>
                  </a:cxn>
                  <a:cxn ang="0">
                    <a:pos x="14" y="269"/>
                  </a:cxn>
                  <a:cxn ang="0">
                    <a:pos x="15" y="359"/>
                  </a:cxn>
                  <a:cxn ang="0">
                    <a:pos x="16" y="188"/>
                  </a:cxn>
                  <a:cxn ang="0">
                    <a:pos x="17" y="128"/>
                  </a:cxn>
                  <a:cxn ang="0">
                    <a:pos x="19" y="37"/>
                  </a:cxn>
                  <a:cxn ang="0">
                    <a:pos x="20" y="163"/>
                  </a:cxn>
                  <a:cxn ang="0">
                    <a:pos x="21" y="177"/>
                  </a:cxn>
                  <a:cxn ang="0">
                    <a:pos x="21" y="177"/>
                  </a:cxn>
                  <a:cxn ang="0">
                    <a:pos x="22" y="185"/>
                  </a:cxn>
                  <a:cxn ang="0">
                    <a:pos x="24" y="357"/>
                  </a:cxn>
                  <a:cxn ang="0">
                    <a:pos x="25" y="123"/>
                  </a:cxn>
                  <a:cxn ang="0">
                    <a:pos x="26" y="118"/>
                  </a:cxn>
                  <a:cxn ang="0">
                    <a:pos x="27" y="239"/>
                  </a:cxn>
                  <a:cxn ang="0">
                    <a:pos x="29" y="102"/>
                  </a:cxn>
                  <a:cxn ang="0">
                    <a:pos x="30" y="147"/>
                  </a:cxn>
                  <a:cxn ang="0">
                    <a:pos x="31" y="167"/>
                  </a:cxn>
                  <a:cxn ang="0">
                    <a:pos x="32" y="268"/>
                  </a:cxn>
                  <a:cxn ang="0">
                    <a:pos x="34" y="217"/>
                  </a:cxn>
                  <a:cxn ang="0">
                    <a:pos x="35" y="105"/>
                  </a:cxn>
                  <a:cxn ang="0">
                    <a:pos x="36" y="183"/>
                  </a:cxn>
                  <a:cxn ang="0">
                    <a:pos x="37" y="15"/>
                  </a:cxn>
                  <a:cxn ang="0">
                    <a:pos x="39" y="170"/>
                  </a:cxn>
                  <a:cxn ang="0">
                    <a:pos x="39" y="169"/>
                  </a:cxn>
                  <a:cxn ang="0">
                    <a:pos x="40" y="164"/>
                  </a:cxn>
                  <a:cxn ang="0">
                    <a:pos x="41" y="189"/>
                  </a:cxn>
                  <a:cxn ang="0">
                    <a:pos x="42" y="173"/>
                  </a:cxn>
                  <a:cxn ang="0">
                    <a:pos x="44" y="99"/>
                  </a:cxn>
                  <a:cxn ang="0">
                    <a:pos x="45" y="252"/>
                  </a:cxn>
                  <a:cxn ang="0">
                    <a:pos x="46" y="4"/>
                  </a:cxn>
                  <a:cxn ang="0">
                    <a:pos x="47" y="174"/>
                  </a:cxn>
                  <a:cxn ang="0">
                    <a:pos x="49" y="179"/>
                  </a:cxn>
                </a:cxnLst>
                <a:rect l="0" t="0" r="r" b="b"/>
                <a:pathLst>
                  <a:path w="50" h="384">
                    <a:moveTo>
                      <a:pt x="0" y="69"/>
                    </a:moveTo>
                    <a:lnTo>
                      <a:pt x="1" y="92"/>
                    </a:lnTo>
                    <a:lnTo>
                      <a:pt x="1" y="175"/>
                    </a:lnTo>
                    <a:lnTo>
                      <a:pt x="1" y="155"/>
                    </a:lnTo>
                    <a:lnTo>
                      <a:pt x="2" y="154"/>
                    </a:lnTo>
                    <a:lnTo>
                      <a:pt x="2" y="178"/>
                    </a:lnTo>
                    <a:lnTo>
                      <a:pt x="2" y="173"/>
                    </a:lnTo>
                    <a:lnTo>
                      <a:pt x="4" y="175"/>
                    </a:lnTo>
                    <a:lnTo>
                      <a:pt x="4" y="183"/>
                    </a:lnTo>
                    <a:lnTo>
                      <a:pt x="4" y="164"/>
                    </a:lnTo>
                    <a:lnTo>
                      <a:pt x="4" y="178"/>
                    </a:lnTo>
                    <a:lnTo>
                      <a:pt x="5" y="179"/>
                    </a:lnTo>
                    <a:lnTo>
                      <a:pt x="5" y="238"/>
                    </a:lnTo>
                    <a:lnTo>
                      <a:pt x="5" y="200"/>
                    </a:lnTo>
                    <a:lnTo>
                      <a:pt x="6" y="197"/>
                    </a:lnTo>
                    <a:lnTo>
                      <a:pt x="6" y="349"/>
                    </a:lnTo>
                    <a:lnTo>
                      <a:pt x="6" y="183"/>
                    </a:lnTo>
                    <a:lnTo>
                      <a:pt x="7" y="177"/>
                    </a:lnTo>
                    <a:lnTo>
                      <a:pt x="7" y="112"/>
                    </a:lnTo>
                    <a:lnTo>
                      <a:pt x="7" y="174"/>
                    </a:lnTo>
                    <a:lnTo>
                      <a:pt x="9" y="173"/>
                    </a:lnTo>
                    <a:lnTo>
                      <a:pt x="9" y="224"/>
                    </a:lnTo>
                    <a:lnTo>
                      <a:pt x="9" y="0"/>
                    </a:lnTo>
                    <a:lnTo>
                      <a:pt x="9" y="33"/>
                    </a:lnTo>
                    <a:lnTo>
                      <a:pt x="10" y="74"/>
                    </a:lnTo>
                    <a:lnTo>
                      <a:pt x="10" y="168"/>
                    </a:lnTo>
                    <a:lnTo>
                      <a:pt x="10" y="162"/>
                    </a:lnTo>
                    <a:lnTo>
                      <a:pt x="11" y="164"/>
                    </a:lnTo>
                    <a:lnTo>
                      <a:pt x="11" y="169"/>
                    </a:lnTo>
                    <a:lnTo>
                      <a:pt x="11" y="160"/>
                    </a:lnTo>
                    <a:lnTo>
                      <a:pt x="11" y="167"/>
                    </a:lnTo>
                    <a:lnTo>
                      <a:pt x="12" y="169"/>
                    </a:lnTo>
                    <a:lnTo>
                      <a:pt x="12" y="184"/>
                    </a:lnTo>
                    <a:lnTo>
                      <a:pt x="12" y="178"/>
                    </a:lnTo>
                    <a:lnTo>
                      <a:pt x="14" y="177"/>
                    </a:lnTo>
                    <a:lnTo>
                      <a:pt x="14" y="269"/>
                    </a:lnTo>
                    <a:lnTo>
                      <a:pt x="14" y="222"/>
                    </a:lnTo>
                    <a:lnTo>
                      <a:pt x="15" y="199"/>
                    </a:lnTo>
                    <a:lnTo>
                      <a:pt x="15" y="359"/>
                    </a:lnTo>
                    <a:lnTo>
                      <a:pt x="15" y="147"/>
                    </a:lnTo>
                    <a:lnTo>
                      <a:pt x="15" y="193"/>
                    </a:lnTo>
                    <a:lnTo>
                      <a:pt x="16" y="188"/>
                    </a:lnTo>
                    <a:lnTo>
                      <a:pt x="16" y="109"/>
                    </a:lnTo>
                    <a:lnTo>
                      <a:pt x="16" y="127"/>
                    </a:lnTo>
                    <a:lnTo>
                      <a:pt x="17" y="128"/>
                    </a:lnTo>
                    <a:lnTo>
                      <a:pt x="17" y="205"/>
                    </a:lnTo>
                    <a:lnTo>
                      <a:pt x="17" y="69"/>
                    </a:lnTo>
                    <a:lnTo>
                      <a:pt x="19" y="37"/>
                    </a:lnTo>
                    <a:lnTo>
                      <a:pt x="19" y="4"/>
                    </a:lnTo>
                    <a:lnTo>
                      <a:pt x="19" y="162"/>
                    </a:lnTo>
                    <a:lnTo>
                      <a:pt x="20" y="163"/>
                    </a:lnTo>
                    <a:lnTo>
                      <a:pt x="20" y="154"/>
                    </a:lnTo>
                    <a:lnTo>
                      <a:pt x="20" y="175"/>
                    </a:lnTo>
                    <a:lnTo>
                      <a:pt x="21" y="177"/>
                    </a:lnTo>
                    <a:lnTo>
                      <a:pt x="21" y="182"/>
                    </a:lnTo>
                    <a:lnTo>
                      <a:pt x="21" y="165"/>
                    </a:lnTo>
                    <a:lnTo>
                      <a:pt x="21" y="177"/>
                    </a:lnTo>
                    <a:lnTo>
                      <a:pt x="22" y="178"/>
                    </a:lnTo>
                    <a:lnTo>
                      <a:pt x="22" y="175"/>
                    </a:lnTo>
                    <a:lnTo>
                      <a:pt x="22" y="185"/>
                    </a:lnTo>
                    <a:lnTo>
                      <a:pt x="24" y="190"/>
                    </a:lnTo>
                    <a:lnTo>
                      <a:pt x="24" y="147"/>
                    </a:lnTo>
                    <a:lnTo>
                      <a:pt x="24" y="357"/>
                    </a:lnTo>
                    <a:lnTo>
                      <a:pt x="25" y="367"/>
                    </a:lnTo>
                    <a:lnTo>
                      <a:pt x="25" y="373"/>
                    </a:lnTo>
                    <a:lnTo>
                      <a:pt x="25" y="123"/>
                    </a:lnTo>
                    <a:lnTo>
                      <a:pt x="25" y="143"/>
                    </a:lnTo>
                    <a:lnTo>
                      <a:pt x="26" y="135"/>
                    </a:lnTo>
                    <a:lnTo>
                      <a:pt x="26" y="118"/>
                    </a:lnTo>
                    <a:lnTo>
                      <a:pt x="26" y="189"/>
                    </a:lnTo>
                    <a:lnTo>
                      <a:pt x="27" y="190"/>
                    </a:lnTo>
                    <a:lnTo>
                      <a:pt x="27" y="239"/>
                    </a:lnTo>
                    <a:lnTo>
                      <a:pt x="27" y="7"/>
                    </a:lnTo>
                    <a:lnTo>
                      <a:pt x="27" y="102"/>
                    </a:lnTo>
                    <a:lnTo>
                      <a:pt x="29" y="102"/>
                    </a:lnTo>
                    <a:lnTo>
                      <a:pt x="29" y="182"/>
                    </a:lnTo>
                    <a:lnTo>
                      <a:pt x="29" y="148"/>
                    </a:lnTo>
                    <a:lnTo>
                      <a:pt x="30" y="147"/>
                    </a:lnTo>
                    <a:lnTo>
                      <a:pt x="30" y="177"/>
                    </a:lnTo>
                    <a:lnTo>
                      <a:pt x="31" y="178"/>
                    </a:lnTo>
                    <a:lnTo>
                      <a:pt x="31" y="167"/>
                    </a:lnTo>
                    <a:lnTo>
                      <a:pt x="31" y="188"/>
                    </a:lnTo>
                    <a:lnTo>
                      <a:pt x="32" y="190"/>
                    </a:lnTo>
                    <a:lnTo>
                      <a:pt x="32" y="268"/>
                    </a:lnTo>
                    <a:lnTo>
                      <a:pt x="32" y="174"/>
                    </a:lnTo>
                    <a:lnTo>
                      <a:pt x="32" y="240"/>
                    </a:lnTo>
                    <a:lnTo>
                      <a:pt x="34" y="217"/>
                    </a:lnTo>
                    <a:lnTo>
                      <a:pt x="34" y="384"/>
                    </a:lnTo>
                    <a:lnTo>
                      <a:pt x="34" y="124"/>
                    </a:lnTo>
                    <a:lnTo>
                      <a:pt x="35" y="105"/>
                    </a:lnTo>
                    <a:lnTo>
                      <a:pt x="35" y="95"/>
                    </a:lnTo>
                    <a:lnTo>
                      <a:pt x="35" y="182"/>
                    </a:lnTo>
                    <a:lnTo>
                      <a:pt x="36" y="183"/>
                    </a:lnTo>
                    <a:lnTo>
                      <a:pt x="36" y="258"/>
                    </a:lnTo>
                    <a:lnTo>
                      <a:pt x="36" y="39"/>
                    </a:lnTo>
                    <a:lnTo>
                      <a:pt x="37" y="15"/>
                    </a:lnTo>
                    <a:lnTo>
                      <a:pt x="37" y="8"/>
                    </a:lnTo>
                    <a:lnTo>
                      <a:pt x="37" y="169"/>
                    </a:lnTo>
                    <a:lnTo>
                      <a:pt x="39" y="170"/>
                    </a:lnTo>
                    <a:lnTo>
                      <a:pt x="39" y="177"/>
                    </a:lnTo>
                    <a:lnTo>
                      <a:pt x="39" y="159"/>
                    </a:lnTo>
                    <a:lnTo>
                      <a:pt x="39" y="169"/>
                    </a:lnTo>
                    <a:lnTo>
                      <a:pt x="40" y="168"/>
                    </a:lnTo>
                    <a:lnTo>
                      <a:pt x="40" y="189"/>
                    </a:lnTo>
                    <a:lnTo>
                      <a:pt x="40" y="164"/>
                    </a:lnTo>
                    <a:lnTo>
                      <a:pt x="40" y="169"/>
                    </a:lnTo>
                    <a:lnTo>
                      <a:pt x="41" y="172"/>
                    </a:lnTo>
                    <a:lnTo>
                      <a:pt x="41" y="189"/>
                    </a:lnTo>
                    <a:lnTo>
                      <a:pt x="42" y="193"/>
                    </a:lnTo>
                    <a:lnTo>
                      <a:pt x="42" y="369"/>
                    </a:lnTo>
                    <a:lnTo>
                      <a:pt x="42" y="173"/>
                    </a:lnTo>
                    <a:lnTo>
                      <a:pt x="42" y="310"/>
                    </a:lnTo>
                    <a:lnTo>
                      <a:pt x="44" y="283"/>
                    </a:lnTo>
                    <a:lnTo>
                      <a:pt x="44" y="99"/>
                    </a:lnTo>
                    <a:lnTo>
                      <a:pt x="44" y="139"/>
                    </a:lnTo>
                    <a:lnTo>
                      <a:pt x="45" y="149"/>
                    </a:lnTo>
                    <a:lnTo>
                      <a:pt x="45" y="252"/>
                    </a:lnTo>
                    <a:lnTo>
                      <a:pt x="46" y="275"/>
                    </a:lnTo>
                    <a:lnTo>
                      <a:pt x="46" y="309"/>
                    </a:lnTo>
                    <a:lnTo>
                      <a:pt x="46" y="4"/>
                    </a:lnTo>
                    <a:lnTo>
                      <a:pt x="46" y="135"/>
                    </a:lnTo>
                    <a:lnTo>
                      <a:pt x="47" y="142"/>
                    </a:lnTo>
                    <a:lnTo>
                      <a:pt x="47" y="174"/>
                    </a:lnTo>
                    <a:lnTo>
                      <a:pt x="49" y="173"/>
                    </a:lnTo>
                    <a:lnTo>
                      <a:pt x="49" y="160"/>
                    </a:lnTo>
                    <a:lnTo>
                      <a:pt x="49" y="179"/>
                    </a:lnTo>
                    <a:lnTo>
                      <a:pt x="50" y="178"/>
                    </a:lnTo>
                    <a:lnTo>
                      <a:pt x="50" y="18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6" name="Freeform 112"/>
              <p:cNvSpPr>
                <a:spLocks/>
              </p:cNvSpPr>
              <p:nvPr/>
            </p:nvSpPr>
            <p:spPr bwMode="auto">
              <a:xfrm>
                <a:off x="5598108" y="5474621"/>
                <a:ext cx="185778" cy="830097"/>
              </a:xfrm>
              <a:custGeom>
                <a:avLst/>
                <a:gdLst/>
                <a:ahLst/>
                <a:cxnLst>
                  <a:cxn ang="0">
                    <a:pos x="0" y="182"/>
                  </a:cxn>
                  <a:cxn ang="0">
                    <a:pos x="1" y="179"/>
                  </a:cxn>
                  <a:cxn ang="0">
                    <a:pos x="2" y="337"/>
                  </a:cxn>
                  <a:cxn ang="0">
                    <a:pos x="4" y="123"/>
                  </a:cxn>
                  <a:cxn ang="0">
                    <a:pos x="5" y="8"/>
                  </a:cxn>
                  <a:cxn ang="0">
                    <a:pos x="6" y="172"/>
                  </a:cxn>
                  <a:cxn ang="0">
                    <a:pos x="7" y="179"/>
                  </a:cxn>
                  <a:cxn ang="0">
                    <a:pos x="9" y="175"/>
                  </a:cxn>
                  <a:cxn ang="0">
                    <a:pos x="9" y="183"/>
                  </a:cxn>
                  <a:cxn ang="0">
                    <a:pos x="10" y="218"/>
                  </a:cxn>
                  <a:cxn ang="0">
                    <a:pos x="11" y="164"/>
                  </a:cxn>
                  <a:cxn ang="0">
                    <a:pos x="12" y="148"/>
                  </a:cxn>
                  <a:cxn ang="0">
                    <a:pos x="14" y="240"/>
                  </a:cxn>
                  <a:cxn ang="0">
                    <a:pos x="15" y="183"/>
                  </a:cxn>
                  <a:cxn ang="0">
                    <a:pos x="16" y="184"/>
                  </a:cxn>
                  <a:cxn ang="0">
                    <a:pos x="17" y="173"/>
                  </a:cxn>
                  <a:cxn ang="0">
                    <a:pos x="17" y="183"/>
                  </a:cxn>
                  <a:cxn ang="0">
                    <a:pos x="19" y="160"/>
                  </a:cxn>
                  <a:cxn ang="0">
                    <a:pos x="20" y="260"/>
                  </a:cxn>
                  <a:cxn ang="0">
                    <a:pos x="21" y="158"/>
                  </a:cxn>
                  <a:cxn ang="0">
                    <a:pos x="22" y="180"/>
                  </a:cxn>
                  <a:cxn ang="0">
                    <a:pos x="24" y="174"/>
                  </a:cxn>
                  <a:cxn ang="0">
                    <a:pos x="24" y="178"/>
                  </a:cxn>
                  <a:cxn ang="0">
                    <a:pos x="25" y="114"/>
                  </a:cxn>
                  <a:cxn ang="0">
                    <a:pos x="26" y="182"/>
                  </a:cxn>
                  <a:cxn ang="0">
                    <a:pos x="27" y="169"/>
                  </a:cxn>
                  <a:cxn ang="0">
                    <a:pos x="29" y="163"/>
                  </a:cxn>
                  <a:cxn ang="0">
                    <a:pos x="30" y="157"/>
                  </a:cxn>
                  <a:cxn ang="0">
                    <a:pos x="31" y="225"/>
                  </a:cxn>
                  <a:cxn ang="0">
                    <a:pos x="31" y="149"/>
                  </a:cxn>
                  <a:cxn ang="0">
                    <a:pos x="32" y="219"/>
                  </a:cxn>
                  <a:cxn ang="0">
                    <a:pos x="34" y="0"/>
                  </a:cxn>
                  <a:cxn ang="0">
                    <a:pos x="35" y="179"/>
                  </a:cxn>
                  <a:cxn ang="0">
                    <a:pos x="36" y="167"/>
                  </a:cxn>
                  <a:cxn ang="0">
                    <a:pos x="37" y="188"/>
                  </a:cxn>
                  <a:cxn ang="0">
                    <a:pos x="39" y="188"/>
                  </a:cxn>
                  <a:cxn ang="0">
                    <a:pos x="39" y="193"/>
                  </a:cxn>
                  <a:cxn ang="0">
                    <a:pos x="40" y="98"/>
                  </a:cxn>
                  <a:cxn ang="0">
                    <a:pos x="41" y="124"/>
                  </a:cxn>
                  <a:cxn ang="0">
                    <a:pos x="42" y="310"/>
                  </a:cxn>
                  <a:cxn ang="0">
                    <a:pos x="44" y="9"/>
                  </a:cxn>
                  <a:cxn ang="0">
                    <a:pos x="44" y="174"/>
                  </a:cxn>
                </a:cxnLst>
                <a:rect l="0" t="0" r="r" b="b"/>
                <a:pathLst>
                  <a:path w="45" h="343">
                    <a:moveTo>
                      <a:pt x="0" y="185"/>
                    </a:moveTo>
                    <a:lnTo>
                      <a:pt x="0" y="169"/>
                    </a:lnTo>
                    <a:lnTo>
                      <a:pt x="0" y="182"/>
                    </a:lnTo>
                    <a:lnTo>
                      <a:pt x="1" y="180"/>
                    </a:lnTo>
                    <a:lnTo>
                      <a:pt x="1" y="247"/>
                    </a:lnTo>
                    <a:lnTo>
                      <a:pt x="1" y="179"/>
                    </a:lnTo>
                    <a:lnTo>
                      <a:pt x="1" y="202"/>
                    </a:lnTo>
                    <a:lnTo>
                      <a:pt x="2" y="215"/>
                    </a:lnTo>
                    <a:lnTo>
                      <a:pt x="2" y="337"/>
                    </a:lnTo>
                    <a:lnTo>
                      <a:pt x="2" y="135"/>
                    </a:lnTo>
                    <a:lnTo>
                      <a:pt x="4" y="124"/>
                    </a:lnTo>
                    <a:lnTo>
                      <a:pt x="4" y="123"/>
                    </a:lnTo>
                    <a:lnTo>
                      <a:pt x="4" y="210"/>
                    </a:lnTo>
                    <a:lnTo>
                      <a:pt x="5" y="207"/>
                    </a:lnTo>
                    <a:lnTo>
                      <a:pt x="5" y="8"/>
                    </a:lnTo>
                    <a:lnTo>
                      <a:pt x="5" y="99"/>
                    </a:lnTo>
                    <a:lnTo>
                      <a:pt x="6" y="105"/>
                    </a:lnTo>
                    <a:lnTo>
                      <a:pt x="6" y="172"/>
                    </a:lnTo>
                    <a:lnTo>
                      <a:pt x="6" y="170"/>
                    </a:lnTo>
                    <a:lnTo>
                      <a:pt x="7" y="174"/>
                    </a:lnTo>
                    <a:lnTo>
                      <a:pt x="7" y="179"/>
                    </a:lnTo>
                    <a:lnTo>
                      <a:pt x="7" y="169"/>
                    </a:lnTo>
                    <a:lnTo>
                      <a:pt x="7" y="173"/>
                    </a:lnTo>
                    <a:lnTo>
                      <a:pt x="9" y="175"/>
                    </a:lnTo>
                    <a:lnTo>
                      <a:pt x="9" y="189"/>
                    </a:lnTo>
                    <a:lnTo>
                      <a:pt x="9" y="165"/>
                    </a:lnTo>
                    <a:lnTo>
                      <a:pt x="9" y="183"/>
                    </a:lnTo>
                    <a:lnTo>
                      <a:pt x="10" y="184"/>
                    </a:lnTo>
                    <a:lnTo>
                      <a:pt x="10" y="173"/>
                    </a:lnTo>
                    <a:lnTo>
                      <a:pt x="10" y="218"/>
                    </a:lnTo>
                    <a:lnTo>
                      <a:pt x="11" y="225"/>
                    </a:lnTo>
                    <a:lnTo>
                      <a:pt x="11" y="325"/>
                    </a:lnTo>
                    <a:lnTo>
                      <a:pt x="11" y="164"/>
                    </a:lnTo>
                    <a:lnTo>
                      <a:pt x="11" y="268"/>
                    </a:lnTo>
                    <a:lnTo>
                      <a:pt x="12" y="252"/>
                    </a:lnTo>
                    <a:lnTo>
                      <a:pt x="12" y="148"/>
                    </a:lnTo>
                    <a:lnTo>
                      <a:pt x="12" y="149"/>
                    </a:lnTo>
                    <a:lnTo>
                      <a:pt x="14" y="155"/>
                    </a:lnTo>
                    <a:lnTo>
                      <a:pt x="14" y="240"/>
                    </a:lnTo>
                    <a:lnTo>
                      <a:pt x="14" y="33"/>
                    </a:lnTo>
                    <a:lnTo>
                      <a:pt x="15" y="30"/>
                    </a:lnTo>
                    <a:lnTo>
                      <a:pt x="15" y="183"/>
                    </a:lnTo>
                    <a:lnTo>
                      <a:pt x="15" y="177"/>
                    </a:lnTo>
                    <a:lnTo>
                      <a:pt x="16" y="173"/>
                    </a:lnTo>
                    <a:lnTo>
                      <a:pt x="16" y="184"/>
                    </a:lnTo>
                    <a:lnTo>
                      <a:pt x="16" y="167"/>
                    </a:lnTo>
                    <a:lnTo>
                      <a:pt x="16" y="179"/>
                    </a:lnTo>
                    <a:lnTo>
                      <a:pt x="17" y="173"/>
                    </a:lnTo>
                    <a:lnTo>
                      <a:pt x="17" y="189"/>
                    </a:lnTo>
                    <a:lnTo>
                      <a:pt x="17" y="160"/>
                    </a:lnTo>
                    <a:lnTo>
                      <a:pt x="17" y="183"/>
                    </a:lnTo>
                    <a:lnTo>
                      <a:pt x="19" y="182"/>
                    </a:lnTo>
                    <a:lnTo>
                      <a:pt x="19" y="198"/>
                    </a:lnTo>
                    <a:lnTo>
                      <a:pt x="19" y="160"/>
                    </a:lnTo>
                    <a:lnTo>
                      <a:pt x="19" y="194"/>
                    </a:lnTo>
                    <a:lnTo>
                      <a:pt x="20" y="195"/>
                    </a:lnTo>
                    <a:lnTo>
                      <a:pt x="20" y="260"/>
                    </a:lnTo>
                    <a:lnTo>
                      <a:pt x="20" y="148"/>
                    </a:lnTo>
                    <a:lnTo>
                      <a:pt x="20" y="159"/>
                    </a:lnTo>
                    <a:lnTo>
                      <a:pt x="21" y="158"/>
                    </a:lnTo>
                    <a:lnTo>
                      <a:pt x="21" y="329"/>
                    </a:lnTo>
                    <a:lnTo>
                      <a:pt x="21" y="190"/>
                    </a:lnTo>
                    <a:lnTo>
                      <a:pt x="22" y="180"/>
                    </a:lnTo>
                    <a:lnTo>
                      <a:pt x="22" y="129"/>
                    </a:lnTo>
                    <a:lnTo>
                      <a:pt x="22" y="169"/>
                    </a:lnTo>
                    <a:lnTo>
                      <a:pt x="24" y="174"/>
                    </a:lnTo>
                    <a:lnTo>
                      <a:pt x="24" y="232"/>
                    </a:lnTo>
                    <a:lnTo>
                      <a:pt x="24" y="2"/>
                    </a:lnTo>
                    <a:lnTo>
                      <a:pt x="24" y="178"/>
                    </a:lnTo>
                    <a:lnTo>
                      <a:pt x="25" y="175"/>
                    </a:lnTo>
                    <a:lnTo>
                      <a:pt x="25" y="180"/>
                    </a:lnTo>
                    <a:lnTo>
                      <a:pt x="25" y="114"/>
                    </a:lnTo>
                    <a:lnTo>
                      <a:pt x="25" y="167"/>
                    </a:lnTo>
                    <a:lnTo>
                      <a:pt x="26" y="163"/>
                    </a:lnTo>
                    <a:lnTo>
                      <a:pt x="26" y="182"/>
                    </a:lnTo>
                    <a:lnTo>
                      <a:pt x="26" y="162"/>
                    </a:lnTo>
                    <a:lnTo>
                      <a:pt x="26" y="173"/>
                    </a:lnTo>
                    <a:lnTo>
                      <a:pt x="27" y="169"/>
                    </a:lnTo>
                    <a:lnTo>
                      <a:pt x="27" y="189"/>
                    </a:lnTo>
                    <a:lnTo>
                      <a:pt x="27" y="162"/>
                    </a:lnTo>
                    <a:lnTo>
                      <a:pt x="29" y="163"/>
                    </a:lnTo>
                    <a:lnTo>
                      <a:pt x="29" y="195"/>
                    </a:lnTo>
                    <a:lnTo>
                      <a:pt x="29" y="154"/>
                    </a:lnTo>
                    <a:lnTo>
                      <a:pt x="30" y="157"/>
                    </a:lnTo>
                    <a:lnTo>
                      <a:pt x="30" y="324"/>
                    </a:lnTo>
                    <a:lnTo>
                      <a:pt x="30" y="232"/>
                    </a:lnTo>
                    <a:lnTo>
                      <a:pt x="31" y="225"/>
                    </a:lnTo>
                    <a:lnTo>
                      <a:pt x="31" y="228"/>
                    </a:lnTo>
                    <a:lnTo>
                      <a:pt x="31" y="123"/>
                    </a:lnTo>
                    <a:lnTo>
                      <a:pt x="31" y="149"/>
                    </a:lnTo>
                    <a:lnTo>
                      <a:pt x="32" y="142"/>
                    </a:lnTo>
                    <a:lnTo>
                      <a:pt x="32" y="127"/>
                    </a:lnTo>
                    <a:lnTo>
                      <a:pt x="32" y="219"/>
                    </a:lnTo>
                    <a:lnTo>
                      <a:pt x="34" y="245"/>
                    </a:lnTo>
                    <a:lnTo>
                      <a:pt x="34" y="304"/>
                    </a:lnTo>
                    <a:lnTo>
                      <a:pt x="34" y="0"/>
                    </a:lnTo>
                    <a:lnTo>
                      <a:pt x="34" y="143"/>
                    </a:lnTo>
                    <a:lnTo>
                      <a:pt x="35" y="149"/>
                    </a:lnTo>
                    <a:lnTo>
                      <a:pt x="35" y="179"/>
                    </a:lnTo>
                    <a:lnTo>
                      <a:pt x="35" y="172"/>
                    </a:lnTo>
                    <a:lnTo>
                      <a:pt x="36" y="174"/>
                    </a:lnTo>
                    <a:lnTo>
                      <a:pt x="36" y="167"/>
                    </a:lnTo>
                    <a:lnTo>
                      <a:pt x="36" y="187"/>
                    </a:lnTo>
                    <a:lnTo>
                      <a:pt x="37" y="185"/>
                    </a:lnTo>
                    <a:lnTo>
                      <a:pt x="37" y="188"/>
                    </a:lnTo>
                    <a:lnTo>
                      <a:pt x="37" y="162"/>
                    </a:lnTo>
                    <a:lnTo>
                      <a:pt x="37" y="187"/>
                    </a:lnTo>
                    <a:lnTo>
                      <a:pt x="39" y="188"/>
                    </a:lnTo>
                    <a:lnTo>
                      <a:pt x="39" y="258"/>
                    </a:lnTo>
                    <a:lnTo>
                      <a:pt x="39" y="154"/>
                    </a:lnTo>
                    <a:lnTo>
                      <a:pt x="39" y="193"/>
                    </a:lnTo>
                    <a:lnTo>
                      <a:pt x="40" y="218"/>
                    </a:lnTo>
                    <a:lnTo>
                      <a:pt x="40" y="343"/>
                    </a:lnTo>
                    <a:lnTo>
                      <a:pt x="40" y="98"/>
                    </a:lnTo>
                    <a:lnTo>
                      <a:pt x="40" y="152"/>
                    </a:lnTo>
                    <a:lnTo>
                      <a:pt x="41" y="150"/>
                    </a:lnTo>
                    <a:lnTo>
                      <a:pt x="41" y="124"/>
                    </a:lnTo>
                    <a:lnTo>
                      <a:pt x="41" y="189"/>
                    </a:lnTo>
                    <a:lnTo>
                      <a:pt x="42" y="190"/>
                    </a:lnTo>
                    <a:lnTo>
                      <a:pt x="42" y="310"/>
                    </a:lnTo>
                    <a:lnTo>
                      <a:pt x="42" y="8"/>
                    </a:lnTo>
                    <a:lnTo>
                      <a:pt x="42" y="10"/>
                    </a:lnTo>
                    <a:lnTo>
                      <a:pt x="44" y="9"/>
                    </a:lnTo>
                    <a:lnTo>
                      <a:pt x="44" y="183"/>
                    </a:lnTo>
                    <a:lnTo>
                      <a:pt x="44" y="7"/>
                    </a:lnTo>
                    <a:lnTo>
                      <a:pt x="44" y="174"/>
                    </a:lnTo>
                    <a:lnTo>
                      <a:pt x="45" y="178"/>
                    </a:lnTo>
                    <a:lnTo>
                      <a:pt x="45" y="17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7" name="Freeform 113"/>
              <p:cNvSpPr>
                <a:spLocks/>
              </p:cNvSpPr>
              <p:nvPr/>
            </p:nvSpPr>
            <p:spPr bwMode="auto">
              <a:xfrm>
                <a:off x="5783883" y="5491562"/>
                <a:ext cx="189907" cy="827676"/>
              </a:xfrm>
              <a:custGeom>
                <a:avLst/>
                <a:gdLst/>
                <a:ahLst/>
                <a:cxnLst>
                  <a:cxn ang="0">
                    <a:pos x="0" y="162"/>
                  </a:cxn>
                  <a:cxn ang="0">
                    <a:pos x="1" y="160"/>
                  </a:cxn>
                  <a:cxn ang="0">
                    <a:pos x="2" y="235"/>
                  </a:cxn>
                  <a:cxn ang="0">
                    <a:pos x="4" y="186"/>
                  </a:cxn>
                  <a:cxn ang="0">
                    <a:pos x="4" y="102"/>
                  </a:cxn>
                  <a:cxn ang="0">
                    <a:pos x="6" y="183"/>
                  </a:cxn>
                  <a:cxn ang="0">
                    <a:pos x="7" y="298"/>
                  </a:cxn>
                  <a:cxn ang="0">
                    <a:pos x="9" y="165"/>
                  </a:cxn>
                  <a:cxn ang="0">
                    <a:pos x="9" y="166"/>
                  </a:cxn>
                  <a:cxn ang="0">
                    <a:pos x="10" y="146"/>
                  </a:cxn>
                  <a:cxn ang="0">
                    <a:pos x="11" y="178"/>
                  </a:cxn>
                  <a:cxn ang="0">
                    <a:pos x="12" y="145"/>
                  </a:cxn>
                  <a:cxn ang="0">
                    <a:pos x="14" y="86"/>
                  </a:cxn>
                  <a:cxn ang="0">
                    <a:pos x="15" y="171"/>
                  </a:cxn>
                  <a:cxn ang="0">
                    <a:pos x="16" y="276"/>
                  </a:cxn>
                  <a:cxn ang="0">
                    <a:pos x="17" y="177"/>
                  </a:cxn>
                  <a:cxn ang="0">
                    <a:pos x="19" y="182"/>
                  </a:cxn>
                  <a:cxn ang="0">
                    <a:pos x="20" y="170"/>
                  </a:cxn>
                  <a:cxn ang="0">
                    <a:pos x="21" y="178"/>
                  </a:cxn>
                  <a:cxn ang="0">
                    <a:pos x="21" y="220"/>
                  </a:cxn>
                  <a:cxn ang="0">
                    <a:pos x="22" y="162"/>
                  </a:cxn>
                  <a:cxn ang="0">
                    <a:pos x="24" y="97"/>
                  </a:cxn>
                  <a:cxn ang="0">
                    <a:pos x="25" y="185"/>
                  </a:cxn>
                  <a:cxn ang="0">
                    <a:pos x="26" y="286"/>
                  </a:cxn>
                  <a:cxn ang="0">
                    <a:pos x="27" y="171"/>
                  </a:cxn>
                  <a:cxn ang="0">
                    <a:pos x="27" y="170"/>
                  </a:cxn>
                  <a:cxn ang="0">
                    <a:pos x="29" y="151"/>
                  </a:cxn>
                  <a:cxn ang="0">
                    <a:pos x="30" y="180"/>
                  </a:cxn>
                  <a:cxn ang="0">
                    <a:pos x="31" y="175"/>
                  </a:cxn>
                  <a:cxn ang="0">
                    <a:pos x="32" y="298"/>
                  </a:cxn>
                  <a:cxn ang="0">
                    <a:pos x="32" y="115"/>
                  </a:cxn>
                  <a:cxn ang="0">
                    <a:pos x="35" y="183"/>
                  </a:cxn>
                  <a:cxn ang="0">
                    <a:pos x="36" y="110"/>
                  </a:cxn>
                  <a:cxn ang="0">
                    <a:pos x="36" y="171"/>
                  </a:cxn>
                  <a:cxn ang="0">
                    <a:pos x="37" y="161"/>
                  </a:cxn>
                  <a:cxn ang="0">
                    <a:pos x="39" y="156"/>
                  </a:cxn>
                  <a:cxn ang="0">
                    <a:pos x="40" y="265"/>
                  </a:cxn>
                  <a:cxn ang="0">
                    <a:pos x="41" y="300"/>
                  </a:cxn>
                  <a:cxn ang="0">
                    <a:pos x="42" y="91"/>
                  </a:cxn>
                  <a:cxn ang="0">
                    <a:pos x="44" y="156"/>
                  </a:cxn>
                  <a:cxn ang="0">
                    <a:pos x="45" y="271"/>
                  </a:cxn>
                  <a:cxn ang="0">
                    <a:pos x="46" y="171"/>
                  </a:cxn>
                </a:cxnLst>
                <a:rect l="0" t="0" r="r" b="b"/>
                <a:pathLst>
                  <a:path w="46" h="342">
                    <a:moveTo>
                      <a:pt x="0" y="171"/>
                    </a:moveTo>
                    <a:lnTo>
                      <a:pt x="0" y="161"/>
                    </a:lnTo>
                    <a:lnTo>
                      <a:pt x="0" y="162"/>
                    </a:lnTo>
                    <a:lnTo>
                      <a:pt x="1" y="165"/>
                    </a:lnTo>
                    <a:lnTo>
                      <a:pt x="1" y="173"/>
                    </a:lnTo>
                    <a:lnTo>
                      <a:pt x="1" y="160"/>
                    </a:lnTo>
                    <a:lnTo>
                      <a:pt x="1" y="171"/>
                    </a:lnTo>
                    <a:lnTo>
                      <a:pt x="2" y="172"/>
                    </a:lnTo>
                    <a:lnTo>
                      <a:pt x="2" y="235"/>
                    </a:lnTo>
                    <a:lnTo>
                      <a:pt x="2" y="150"/>
                    </a:lnTo>
                    <a:lnTo>
                      <a:pt x="2" y="206"/>
                    </a:lnTo>
                    <a:lnTo>
                      <a:pt x="4" y="186"/>
                    </a:lnTo>
                    <a:lnTo>
                      <a:pt x="4" y="342"/>
                    </a:lnTo>
                    <a:lnTo>
                      <a:pt x="4" y="88"/>
                    </a:lnTo>
                    <a:lnTo>
                      <a:pt x="4" y="102"/>
                    </a:lnTo>
                    <a:lnTo>
                      <a:pt x="5" y="110"/>
                    </a:lnTo>
                    <a:lnTo>
                      <a:pt x="5" y="181"/>
                    </a:lnTo>
                    <a:lnTo>
                      <a:pt x="6" y="183"/>
                    </a:lnTo>
                    <a:lnTo>
                      <a:pt x="6" y="145"/>
                    </a:lnTo>
                    <a:lnTo>
                      <a:pt x="6" y="315"/>
                    </a:lnTo>
                    <a:lnTo>
                      <a:pt x="7" y="298"/>
                    </a:lnTo>
                    <a:lnTo>
                      <a:pt x="7" y="2"/>
                    </a:lnTo>
                    <a:lnTo>
                      <a:pt x="7" y="162"/>
                    </a:lnTo>
                    <a:lnTo>
                      <a:pt x="9" y="165"/>
                    </a:lnTo>
                    <a:lnTo>
                      <a:pt x="9" y="170"/>
                    </a:lnTo>
                    <a:lnTo>
                      <a:pt x="9" y="162"/>
                    </a:lnTo>
                    <a:lnTo>
                      <a:pt x="9" y="166"/>
                    </a:lnTo>
                    <a:lnTo>
                      <a:pt x="10" y="171"/>
                    </a:lnTo>
                    <a:lnTo>
                      <a:pt x="10" y="177"/>
                    </a:lnTo>
                    <a:lnTo>
                      <a:pt x="10" y="146"/>
                    </a:lnTo>
                    <a:lnTo>
                      <a:pt x="10" y="165"/>
                    </a:lnTo>
                    <a:lnTo>
                      <a:pt x="11" y="166"/>
                    </a:lnTo>
                    <a:lnTo>
                      <a:pt x="11" y="178"/>
                    </a:lnTo>
                    <a:lnTo>
                      <a:pt x="11" y="172"/>
                    </a:lnTo>
                    <a:lnTo>
                      <a:pt x="12" y="171"/>
                    </a:lnTo>
                    <a:lnTo>
                      <a:pt x="12" y="145"/>
                    </a:lnTo>
                    <a:lnTo>
                      <a:pt x="12" y="320"/>
                    </a:lnTo>
                    <a:lnTo>
                      <a:pt x="14" y="323"/>
                    </a:lnTo>
                    <a:lnTo>
                      <a:pt x="14" y="86"/>
                    </a:lnTo>
                    <a:lnTo>
                      <a:pt x="14" y="132"/>
                    </a:lnTo>
                    <a:lnTo>
                      <a:pt x="15" y="131"/>
                    </a:lnTo>
                    <a:lnTo>
                      <a:pt x="15" y="171"/>
                    </a:lnTo>
                    <a:lnTo>
                      <a:pt x="15" y="163"/>
                    </a:lnTo>
                    <a:lnTo>
                      <a:pt x="16" y="161"/>
                    </a:lnTo>
                    <a:lnTo>
                      <a:pt x="16" y="276"/>
                    </a:lnTo>
                    <a:lnTo>
                      <a:pt x="16" y="1"/>
                    </a:lnTo>
                    <a:lnTo>
                      <a:pt x="17" y="0"/>
                    </a:lnTo>
                    <a:lnTo>
                      <a:pt x="17" y="177"/>
                    </a:lnTo>
                    <a:lnTo>
                      <a:pt x="17" y="173"/>
                    </a:lnTo>
                    <a:lnTo>
                      <a:pt x="19" y="175"/>
                    </a:lnTo>
                    <a:lnTo>
                      <a:pt x="19" y="182"/>
                    </a:lnTo>
                    <a:lnTo>
                      <a:pt x="19" y="151"/>
                    </a:lnTo>
                    <a:lnTo>
                      <a:pt x="19" y="172"/>
                    </a:lnTo>
                    <a:lnTo>
                      <a:pt x="20" y="170"/>
                    </a:lnTo>
                    <a:lnTo>
                      <a:pt x="20" y="157"/>
                    </a:lnTo>
                    <a:lnTo>
                      <a:pt x="20" y="177"/>
                    </a:lnTo>
                    <a:lnTo>
                      <a:pt x="21" y="178"/>
                    </a:lnTo>
                    <a:lnTo>
                      <a:pt x="21" y="226"/>
                    </a:lnTo>
                    <a:lnTo>
                      <a:pt x="21" y="162"/>
                    </a:lnTo>
                    <a:lnTo>
                      <a:pt x="21" y="220"/>
                    </a:lnTo>
                    <a:lnTo>
                      <a:pt x="22" y="208"/>
                    </a:lnTo>
                    <a:lnTo>
                      <a:pt x="22" y="317"/>
                    </a:lnTo>
                    <a:lnTo>
                      <a:pt x="22" y="162"/>
                    </a:lnTo>
                    <a:lnTo>
                      <a:pt x="22" y="176"/>
                    </a:lnTo>
                    <a:lnTo>
                      <a:pt x="24" y="165"/>
                    </a:lnTo>
                    <a:lnTo>
                      <a:pt x="24" y="97"/>
                    </a:lnTo>
                    <a:lnTo>
                      <a:pt x="24" y="147"/>
                    </a:lnTo>
                    <a:lnTo>
                      <a:pt x="25" y="150"/>
                    </a:lnTo>
                    <a:lnTo>
                      <a:pt x="25" y="185"/>
                    </a:lnTo>
                    <a:lnTo>
                      <a:pt x="25" y="170"/>
                    </a:lnTo>
                    <a:lnTo>
                      <a:pt x="26" y="186"/>
                    </a:lnTo>
                    <a:lnTo>
                      <a:pt x="26" y="286"/>
                    </a:lnTo>
                    <a:lnTo>
                      <a:pt x="26" y="23"/>
                    </a:lnTo>
                    <a:lnTo>
                      <a:pt x="26" y="181"/>
                    </a:lnTo>
                    <a:lnTo>
                      <a:pt x="27" y="171"/>
                    </a:lnTo>
                    <a:lnTo>
                      <a:pt x="27" y="173"/>
                    </a:lnTo>
                    <a:lnTo>
                      <a:pt x="27" y="122"/>
                    </a:lnTo>
                    <a:lnTo>
                      <a:pt x="27" y="170"/>
                    </a:lnTo>
                    <a:lnTo>
                      <a:pt x="29" y="172"/>
                    </a:lnTo>
                    <a:lnTo>
                      <a:pt x="29" y="175"/>
                    </a:lnTo>
                    <a:lnTo>
                      <a:pt x="29" y="151"/>
                    </a:lnTo>
                    <a:lnTo>
                      <a:pt x="29" y="168"/>
                    </a:lnTo>
                    <a:lnTo>
                      <a:pt x="30" y="172"/>
                    </a:lnTo>
                    <a:lnTo>
                      <a:pt x="30" y="180"/>
                    </a:lnTo>
                    <a:lnTo>
                      <a:pt x="30" y="166"/>
                    </a:lnTo>
                    <a:lnTo>
                      <a:pt x="30" y="173"/>
                    </a:lnTo>
                    <a:lnTo>
                      <a:pt x="31" y="175"/>
                    </a:lnTo>
                    <a:lnTo>
                      <a:pt x="31" y="170"/>
                    </a:lnTo>
                    <a:lnTo>
                      <a:pt x="31" y="283"/>
                    </a:lnTo>
                    <a:lnTo>
                      <a:pt x="32" y="298"/>
                    </a:lnTo>
                    <a:lnTo>
                      <a:pt x="32" y="307"/>
                    </a:lnTo>
                    <a:lnTo>
                      <a:pt x="32" y="82"/>
                    </a:lnTo>
                    <a:lnTo>
                      <a:pt x="32" y="115"/>
                    </a:lnTo>
                    <a:lnTo>
                      <a:pt x="34" y="118"/>
                    </a:lnTo>
                    <a:lnTo>
                      <a:pt x="34" y="186"/>
                    </a:lnTo>
                    <a:lnTo>
                      <a:pt x="35" y="183"/>
                    </a:lnTo>
                    <a:lnTo>
                      <a:pt x="35" y="270"/>
                    </a:lnTo>
                    <a:lnTo>
                      <a:pt x="35" y="138"/>
                    </a:lnTo>
                    <a:lnTo>
                      <a:pt x="36" y="110"/>
                    </a:lnTo>
                    <a:lnTo>
                      <a:pt x="36" y="190"/>
                    </a:lnTo>
                    <a:lnTo>
                      <a:pt x="36" y="28"/>
                    </a:lnTo>
                    <a:lnTo>
                      <a:pt x="36" y="171"/>
                    </a:lnTo>
                    <a:lnTo>
                      <a:pt x="37" y="173"/>
                    </a:lnTo>
                    <a:lnTo>
                      <a:pt x="37" y="175"/>
                    </a:lnTo>
                    <a:lnTo>
                      <a:pt x="37" y="161"/>
                    </a:lnTo>
                    <a:lnTo>
                      <a:pt x="39" y="160"/>
                    </a:lnTo>
                    <a:lnTo>
                      <a:pt x="39" y="177"/>
                    </a:lnTo>
                    <a:lnTo>
                      <a:pt x="39" y="156"/>
                    </a:lnTo>
                    <a:lnTo>
                      <a:pt x="39" y="171"/>
                    </a:lnTo>
                    <a:lnTo>
                      <a:pt x="40" y="173"/>
                    </a:lnTo>
                    <a:lnTo>
                      <a:pt x="40" y="265"/>
                    </a:lnTo>
                    <a:lnTo>
                      <a:pt x="40" y="151"/>
                    </a:lnTo>
                    <a:lnTo>
                      <a:pt x="41" y="137"/>
                    </a:lnTo>
                    <a:lnTo>
                      <a:pt x="41" y="300"/>
                    </a:lnTo>
                    <a:lnTo>
                      <a:pt x="41" y="67"/>
                    </a:lnTo>
                    <a:lnTo>
                      <a:pt x="41" y="81"/>
                    </a:lnTo>
                    <a:lnTo>
                      <a:pt x="42" y="91"/>
                    </a:lnTo>
                    <a:lnTo>
                      <a:pt x="42" y="167"/>
                    </a:lnTo>
                    <a:lnTo>
                      <a:pt x="42" y="155"/>
                    </a:lnTo>
                    <a:lnTo>
                      <a:pt x="44" y="156"/>
                    </a:lnTo>
                    <a:lnTo>
                      <a:pt x="44" y="192"/>
                    </a:lnTo>
                    <a:lnTo>
                      <a:pt x="45" y="196"/>
                    </a:lnTo>
                    <a:lnTo>
                      <a:pt x="45" y="271"/>
                    </a:lnTo>
                    <a:lnTo>
                      <a:pt x="45" y="56"/>
                    </a:lnTo>
                    <a:lnTo>
                      <a:pt x="45" y="166"/>
                    </a:lnTo>
                    <a:lnTo>
                      <a:pt x="46" y="171"/>
                    </a:lnTo>
                    <a:lnTo>
                      <a:pt x="46" y="177"/>
                    </a:lnTo>
                    <a:lnTo>
                      <a:pt x="46" y="15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8" name="Freeform 114"/>
              <p:cNvSpPr>
                <a:spLocks/>
              </p:cNvSpPr>
              <p:nvPr/>
            </p:nvSpPr>
            <p:spPr bwMode="auto">
              <a:xfrm>
                <a:off x="5973789" y="5699691"/>
                <a:ext cx="189907" cy="534844"/>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49" name="Freeform 115"/>
              <p:cNvSpPr>
                <a:spLocks/>
              </p:cNvSpPr>
              <p:nvPr/>
            </p:nvSpPr>
            <p:spPr bwMode="auto">
              <a:xfrm>
                <a:off x="6163696" y="5796495"/>
                <a:ext cx="185778" cy="208129"/>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0" name="Freeform 116"/>
              <p:cNvSpPr>
                <a:spLocks/>
              </p:cNvSpPr>
              <p:nvPr/>
            </p:nvSpPr>
            <p:spPr bwMode="auto">
              <a:xfrm>
                <a:off x="6349476" y="5820696"/>
                <a:ext cx="181649" cy="166988"/>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1" name="Freeform 117"/>
              <p:cNvSpPr>
                <a:spLocks/>
              </p:cNvSpPr>
              <p:nvPr/>
            </p:nvSpPr>
            <p:spPr bwMode="auto">
              <a:xfrm>
                <a:off x="6531126" y="5849736"/>
                <a:ext cx="185778" cy="84705"/>
              </a:xfrm>
              <a:custGeom>
                <a:avLst/>
                <a:gdLst/>
                <a:ahLst/>
                <a:cxnLst>
                  <a:cxn ang="0">
                    <a:pos x="1" y="19"/>
                  </a:cxn>
                  <a:cxn ang="0">
                    <a:pos x="3" y="29"/>
                  </a:cxn>
                  <a:cxn ang="0">
                    <a:pos x="4" y="19"/>
                  </a:cxn>
                  <a:cxn ang="0">
                    <a:pos x="4" y="23"/>
                  </a:cxn>
                  <a:cxn ang="0">
                    <a:pos x="5" y="14"/>
                  </a:cxn>
                  <a:cxn ang="0">
                    <a:pos x="6" y="35"/>
                  </a:cxn>
                  <a:cxn ang="0">
                    <a:pos x="8" y="22"/>
                  </a:cxn>
                  <a:cxn ang="0">
                    <a:pos x="9" y="17"/>
                  </a:cxn>
                  <a:cxn ang="0">
                    <a:pos x="10" y="24"/>
                  </a:cxn>
                  <a:cxn ang="0">
                    <a:pos x="11" y="17"/>
                  </a:cxn>
                  <a:cxn ang="0">
                    <a:pos x="13" y="27"/>
                  </a:cxn>
                  <a:cxn ang="0">
                    <a:pos x="14" y="19"/>
                  </a:cxn>
                  <a:cxn ang="0">
                    <a:pos x="14" y="22"/>
                  </a:cxn>
                  <a:cxn ang="0">
                    <a:pos x="15" y="24"/>
                  </a:cxn>
                  <a:cxn ang="0">
                    <a:pos x="18" y="13"/>
                  </a:cxn>
                  <a:cxn ang="0">
                    <a:pos x="18" y="22"/>
                  </a:cxn>
                  <a:cxn ang="0">
                    <a:pos x="19" y="17"/>
                  </a:cxn>
                  <a:cxn ang="0">
                    <a:pos x="20" y="30"/>
                  </a:cxn>
                  <a:cxn ang="0">
                    <a:pos x="21" y="22"/>
                  </a:cxn>
                  <a:cxn ang="0">
                    <a:pos x="21" y="27"/>
                  </a:cxn>
                  <a:cxn ang="0">
                    <a:pos x="23" y="20"/>
                  </a:cxn>
                  <a:cxn ang="0">
                    <a:pos x="24" y="15"/>
                  </a:cxn>
                  <a:cxn ang="0">
                    <a:pos x="25" y="27"/>
                  </a:cxn>
                  <a:cxn ang="0">
                    <a:pos x="26" y="24"/>
                  </a:cxn>
                  <a:cxn ang="0">
                    <a:pos x="26" y="23"/>
                  </a:cxn>
                  <a:cxn ang="0">
                    <a:pos x="28" y="14"/>
                  </a:cxn>
                  <a:cxn ang="0">
                    <a:pos x="29" y="27"/>
                  </a:cxn>
                  <a:cxn ang="0">
                    <a:pos x="30" y="20"/>
                  </a:cxn>
                  <a:cxn ang="0">
                    <a:pos x="30" y="20"/>
                  </a:cxn>
                  <a:cxn ang="0">
                    <a:pos x="31" y="17"/>
                  </a:cxn>
                  <a:cxn ang="0">
                    <a:pos x="33" y="28"/>
                  </a:cxn>
                  <a:cxn ang="0">
                    <a:pos x="34" y="23"/>
                  </a:cxn>
                  <a:cxn ang="0">
                    <a:pos x="35" y="15"/>
                  </a:cxn>
                  <a:cxn ang="0">
                    <a:pos x="36" y="18"/>
                  </a:cxn>
                  <a:cxn ang="0">
                    <a:pos x="38" y="17"/>
                  </a:cxn>
                  <a:cxn ang="0">
                    <a:pos x="38" y="19"/>
                  </a:cxn>
                  <a:cxn ang="0">
                    <a:pos x="39" y="14"/>
                  </a:cxn>
                  <a:cxn ang="0">
                    <a:pos x="40" y="27"/>
                  </a:cxn>
                  <a:cxn ang="0">
                    <a:pos x="41" y="24"/>
                  </a:cxn>
                  <a:cxn ang="0">
                    <a:pos x="43" y="22"/>
                  </a:cxn>
                  <a:cxn ang="0">
                    <a:pos x="43" y="19"/>
                  </a:cxn>
                  <a:cxn ang="0">
                    <a:pos x="44" y="10"/>
                  </a:cxn>
                </a:cxnLst>
                <a:rect l="0" t="0" r="r" b="b"/>
                <a:pathLst>
                  <a:path w="45" h="35">
                    <a:moveTo>
                      <a:pt x="0" y="0"/>
                    </a:moveTo>
                    <a:lnTo>
                      <a:pt x="0" y="18"/>
                    </a:lnTo>
                    <a:lnTo>
                      <a:pt x="1" y="19"/>
                    </a:lnTo>
                    <a:lnTo>
                      <a:pt x="1" y="18"/>
                    </a:lnTo>
                    <a:lnTo>
                      <a:pt x="1" y="30"/>
                    </a:lnTo>
                    <a:lnTo>
                      <a:pt x="3" y="29"/>
                    </a:lnTo>
                    <a:lnTo>
                      <a:pt x="3" y="17"/>
                    </a:lnTo>
                    <a:lnTo>
                      <a:pt x="3" y="22"/>
                    </a:lnTo>
                    <a:lnTo>
                      <a:pt x="4" y="19"/>
                    </a:lnTo>
                    <a:lnTo>
                      <a:pt x="4" y="24"/>
                    </a:lnTo>
                    <a:lnTo>
                      <a:pt x="4" y="17"/>
                    </a:lnTo>
                    <a:lnTo>
                      <a:pt x="4" y="23"/>
                    </a:lnTo>
                    <a:lnTo>
                      <a:pt x="5" y="22"/>
                    </a:lnTo>
                    <a:lnTo>
                      <a:pt x="5" y="28"/>
                    </a:lnTo>
                    <a:lnTo>
                      <a:pt x="5" y="14"/>
                    </a:lnTo>
                    <a:lnTo>
                      <a:pt x="6" y="14"/>
                    </a:lnTo>
                    <a:lnTo>
                      <a:pt x="6" y="3"/>
                    </a:lnTo>
                    <a:lnTo>
                      <a:pt x="6" y="35"/>
                    </a:lnTo>
                    <a:lnTo>
                      <a:pt x="8" y="35"/>
                    </a:lnTo>
                    <a:lnTo>
                      <a:pt x="8" y="15"/>
                    </a:lnTo>
                    <a:lnTo>
                      <a:pt x="8" y="22"/>
                    </a:lnTo>
                    <a:lnTo>
                      <a:pt x="9" y="23"/>
                    </a:lnTo>
                    <a:lnTo>
                      <a:pt x="9" y="25"/>
                    </a:lnTo>
                    <a:lnTo>
                      <a:pt x="9" y="17"/>
                    </a:lnTo>
                    <a:lnTo>
                      <a:pt x="9" y="18"/>
                    </a:lnTo>
                    <a:lnTo>
                      <a:pt x="10" y="19"/>
                    </a:lnTo>
                    <a:lnTo>
                      <a:pt x="10" y="24"/>
                    </a:lnTo>
                    <a:lnTo>
                      <a:pt x="10" y="18"/>
                    </a:lnTo>
                    <a:lnTo>
                      <a:pt x="10" y="20"/>
                    </a:lnTo>
                    <a:lnTo>
                      <a:pt x="11" y="17"/>
                    </a:lnTo>
                    <a:lnTo>
                      <a:pt x="11" y="13"/>
                    </a:lnTo>
                    <a:lnTo>
                      <a:pt x="11" y="25"/>
                    </a:lnTo>
                    <a:lnTo>
                      <a:pt x="13" y="27"/>
                    </a:lnTo>
                    <a:lnTo>
                      <a:pt x="13" y="15"/>
                    </a:lnTo>
                    <a:lnTo>
                      <a:pt x="13" y="20"/>
                    </a:lnTo>
                    <a:lnTo>
                      <a:pt x="14" y="19"/>
                    </a:lnTo>
                    <a:lnTo>
                      <a:pt x="14" y="33"/>
                    </a:lnTo>
                    <a:lnTo>
                      <a:pt x="14" y="15"/>
                    </a:lnTo>
                    <a:lnTo>
                      <a:pt x="14" y="22"/>
                    </a:lnTo>
                    <a:lnTo>
                      <a:pt x="15" y="20"/>
                    </a:lnTo>
                    <a:lnTo>
                      <a:pt x="15" y="18"/>
                    </a:lnTo>
                    <a:lnTo>
                      <a:pt x="15" y="24"/>
                    </a:lnTo>
                    <a:lnTo>
                      <a:pt x="16" y="27"/>
                    </a:lnTo>
                    <a:lnTo>
                      <a:pt x="16" y="15"/>
                    </a:lnTo>
                    <a:lnTo>
                      <a:pt x="18" y="13"/>
                    </a:lnTo>
                    <a:lnTo>
                      <a:pt x="18" y="27"/>
                    </a:lnTo>
                    <a:lnTo>
                      <a:pt x="18" y="10"/>
                    </a:lnTo>
                    <a:lnTo>
                      <a:pt x="18" y="22"/>
                    </a:lnTo>
                    <a:lnTo>
                      <a:pt x="19" y="20"/>
                    </a:lnTo>
                    <a:lnTo>
                      <a:pt x="19" y="27"/>
                    </a:lnTo>
                    <a:lnTo>
                      <a:pt x="19" y="17"/>
                    </a:lnTo>
                    <a:lnTo>
                      <a:pt x="19" y="22"/>
                    </a:lnTo>
                    <a:lnTo>
                      <a:pt x="20" y="19"/>
                    </a:lnTo>
                    <a:lnTo>
                      <a:pt x="20" y="30"/>
                    </a:lnTo>
                    <a:lnTo>
                      <a:pt x="20" y="14"/>
                    </a:lnTo>
                    <a:lnTo>
                      <a:pt x="20" y="23"/>
                    </a:lnTo>
                    <a:lnTo>
                      <a:pt x="21" y="22"/>
                    </a:lnTo>
                    <a:lnTo>
                      <a:pt x="21" y="28"/>
                    </a:lnTo>
                    <a:lnTo>
                      <a:pt x="21" y="18"/>
                    </a:lnTo>
                    <a:lnTo>
                      <a:pt x="21" y="27"/>
                    </a:lnTo>
                    <a:lnTo>
                      <a:pt x="23" y="25"/>
                    </a:lnTo>
                    <a:lnTo>
                      <a:pt x="23" y="13"/>
                    </a:lnTo>
                    <a:lnTo>
                      <a:pt x="23" y="20"/>
                    </a:lnTo>
                    <a:lnTo>
                      <a:pt x="24" y="19"/>
                    </a:lnTo>
                    <a:lnTo>
                      <a:pt x="24" y="27"/>
                    </a:lnTo>
                    <a:lnTo>
                      <a:pt x="24" y="15"/>
                    </a:lnTo>
                    <a:lnTo>
                      <a:pt x="24" y="27"/>
                    </a:lnTo>
                    <a:lnTo>
                      <a:pt x="25" y="25"/>
                    </a:lnTo>
                    <a:lnTo>
                      <a:pt x="25" y="27"/>
                    </a:lnTo>
                    <a:lnTo>
                      <a:pt x="25" y="14"/>
                    </a:lnTo>
                    <a:lnTo>
                      <a:pt x="25" y="25"/>
                    </a:lnTo>
                    <a:lnTo>
                      <a:pt x="26" y="24"/>
                    </a:lnTo>
                    <a:lnTo>
                      <a:pt x="26" y="25"/>
                    </a:lnTo>
                    <a:lnTo>
                      <a:pt x="26" y="19"/>
                    </a:lnTo>
                    <a:lnTo>
                      <a:pt x="26" y="23"/>
                    </a:lnTo>
                    <a:lnTo>
                      <a:pt x="28" y="24"/>
                    </a:lnTo>
                    <a:lnTo>
                      <a:pt x="28" y="27"/>
                    </a:lnTo>
                    <a:lnTo>
                      <a:pt x="28" y="14"/>
                    </a:lnTo>
                    <a:lnTo>
                      <a:pt x="28" y="22"/>
                    </a:lnTo>
                    <a:lnTo>
                      <a:pt x="29" y="20"/>
                    </a:lnTo>
                    <a:lnTo>
                      <a:pt x="29" y="27"/>
                    </a:lnTo>
                    <a:lnTo>
                      <a:pt x="29" y="10"/>
                    </a:lnTo>
                    <a:lnTo>
                      <a:pt x="29" y="22"/>
                    </a:lnTo>
                    <a:lnTo>
                      <a:pt x="30" y="20"/>
                    </a:lnTo>
                    <a:lnTo>
                      <a:pt x="30" y="24"/>
                    </a:lnTo>
                    <a:lnTo>
                      <a:pt x="30" y="17"/>
                    </a:lnTo>
                    <a:lnTo>
                      <a:pt x="30" y="20"/>
                    </a:lnTo>
                    <a:lnTo>
                      <a:pt x="31" y="23"/>
                    </a:lnTo>
                    <a:lnTo>
                      <a:pt x="31" y="25"/>
                    </a:lnTo>
                    <a:lnTo>
                      <a:pt x="31" y="17"/>
                    </a:lnTo>
                    <a:lnTo>
                      <a:pt x="31" y="20"/>
                    </a:lnTo>
                    <a:lnTo>
                      <a:pt x="33" y="22"/>
                    </a:lnTo>
                    <a:lnTo>
                      <a:pt x="33" y="28"/>
                    </a:lnTo>
                    <a:lnTo>
                      <a:pt x="33" y="19"/>
                    </a:lnTo>
                    <a:lnTo>
                      <a:pt x="33" y="23"/>
                    </a:lnTo>
                    <a:lnTo>
                      <a:pt x="34" y="23"/>
                    </a:lnTo>
                    <a:lnTo>
                      <a:pt x="34" y="25"/>
                    </a:lnTo>
                    <a:lnTo>
                      <a:pt x="34" y="17"/>
                    </a:lnTo>
                    <a:lnTo>
                      <a:pt x="35" y="15"/>
                    </a:lnTo>
                    <a:lnTo>
                      <a:pt x="35" y="25"/>
                    </a:lnTo>
                    <a:lnTo>
                      <a:pt x="35" y="17"/>
                    </a:lnTo>
                    <a:lnTo>
                      <a:pt x="36" y="18"/>
                    </a:lnTo>
                    <a:lnTo>
                      <a:pt x="36" y="24"/>
                    </a:lnTo>
                    <a:lnTo>
                      <a:pt x="36" y="15"/>
                    </a:lnTo>
                    <a:lnTo>
                      <a:pt x="38" y="17"/>
                    </a:lnTo>
                    <a:lnTo>
                      <a:pt x="38" y="32"/>
                    </a:lnTo>
                    <a:lnTo>
                      <a:pt x="38" y="14"/>
                    </a:lnTo>
                    <a:lnTo>
                      <a:pt x="38" y="19"/>
                    </a:lnTo>
                    <a:lnTo>
                      <a:pt x="39" y="22"/>
                    </a:lnTo>
                    <a:lnTo>
                      <a:pt x="39" y="25"/>
                    </a:lnTo>
                    <a:lnTo>
                      <a:pt x="39" y="14"/>
                    </a:lnTo>
                    <a:lnTo>
                      <a:pt x="39" y="17"/>
                    </a:lnTo>
                    <a:lnTo>
                      <a:pt x="40" y="15"/>
                    </a:lnTo>
                    <a:lnTo>
                      <a:pt x="40" y="27"/>
                    </a:lnTo>
                    <a:lnTo>
                      <a:pt x="40" y="24"/>
                    </a:lnTo>
                    <a:lnTo>
                      <a:pt x="41" y="23"/>
                    </a:lnTo>
                    <a:lnTo>
                      <a:pt x="41" y="24"/>
                    </a:lnTo>
                    <a:lnTo>
                      <a:pt x="41" y="17"/>
                    </a:lnTo>
                    <a:lnTo>
                      <a:pt x="41" y="24"/>
                    </a:lnTo>
                    <a:lnTo>
                      <a:pt x="43" y="22"/>
                    </a:lnTo>
                    <a:lnTo>
                      <a:pt x="43" y="24"/>
                    </a:lnTo>
                    <a:lnTo>
                      <a:pt x="43" y="13"/>
                    </a:lnTo>
                    <a:lnTo>
                      <a:pt x="43" y="19"/>
                    </a:lnTo>
                    <a:lnTo>
                      <a:pt x="44" y="18"/>
                    </a:lnTo>
                    <a:lnTo>
                      <a:pt x="44" y="33"/>
                    </a:lnTo>
                    <a:lnTo>
                      <a:pt x="44" y="10"/>
                    </a:lnTo>
                    <a:lnTo>
                      <a:pt x="44" y="20"/>
                    </a:lnTo>
                    <a:lnTo>
                      <a:pt x="45" y="1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2" name="Freeform 118"/>
              <p:cNvSpPr>
                <a:spLocks/>
              </p:cNvSpPr>
              <p:nvPr/>
            </p:nvSpPr>
            <p:spPr bwMode="auto">
              <a:xfrm>
                <a:off x="6716901" y="5869098"/>
                <a:ext cx="169267" cy="58082"/>
              </a:xfrm>
              <a:custGeom>
                <a:avLst/>
                <a:gdLst/>
                <a:ahLst/>
                <a:cxnLst>
                  <a:cxn ang="0">
                    <a:pos x="0" y="9"/>
                  </a:cxn>
                  <a:cxn ang="0">
                    <a:pos x="1" y="16"/>
                  </a:cxn>
                  <a:cxn ang="0">
                    <a:pos x="3" y="7"/>
                  </a:cxn>
                  <a:cxn ang="0">
                    <a:pos x="3" y="14"/>
                  </a:cxn>
                  <a:cxn ang="0">
                    <a:pos x="4" y="5"/>
                  </a:cxn>
                  <a:cxn ang="0">
                    <a:pos x="5" y="7"/>
                  </a:cxn>
                  <a:cxn ang="0">
                    <a:pos x="6" y="9"/>
                  </a:cxn>
                  <a:cxn ang="0">
                    <a:pos x="8" y="22"/>
                  </a:cxn>
                  <a:cxn ang="0">
                    <a:pos x="9" y="12"/>
                  </a:cxn>
                  <a:cxn ang="0">
                    <a:pos x="9" y="15"/>
                  </a:cxn>
                  <a:cxn ang="0">
                    <a:pos x="10" y="5"/>
                  </a:cxn>
                  <a:cxn ang="0">
                    <a:pos x="11" y="21"/>
                  </a:cxn>
                  <a:cxn ang="0">
                    <a:pos x="13" y="7"/>
                  </a:cxn>
                  <a:cxn ang="0">
                    <a:pos x="14" y="15"/>
                  </a:cxn>
                  <a:cxn ang="0">
                    <a:pos x="15" y="12"/>
                  </a:cxn>
                  <a:cxn ang="0">
                    <a:pos x="15" y="14"/>
                  </a:cxn>
                  <a:cxn ang="0">
                    <a:pos x="16" y="9"/>
                  </a:cxn>
                  <a:cxn ang="0">
                    <a:pos x="18" y="21"/>
                  </a:cxn>
                  <a:cxn ang="0">
                    <a:pos x="19" y="7"/>
                  </a:cxn>
                  <a:cxn ang="0">
                    <a:pos x="19" y="14"/>
                  </a:cxn>
                  <a:cxn ang="0">
                    <a:pos x="20" y="9"/>
                  </a:cxn>
                  <a:cxn ang="0">
                    <a:pos x="21" y="20"/>
                  </a:cxn>
                  <a:cxn ang="0">
                    <a:pos x="23" y="14"/>
                  </a:cxn>
                  <a:cxn ang="0">
                    <a:pos x="23" y="9"/>
                  </a:cxn>
                  <a:cxn ang="0">
                    <a:pos x="24" y="10"/>
                  </a:cxn>
                  <a:cxn ang="0">
                    <a:pos x="25" y="6"/>
                  </a:cxn>
                  <a:cxn ang="0">
                    <a:pos x="26" y="17"/>
                  </a:cxn>
                  <a:cxn ang="0">
                    <a:pos x="28" y="9"/>
                  </a:cxn>
                  <a:cxn ang="0">
                    <a:pos x="28" y="14"/>
                  </a:cxn>
                  <a:cxn ang="0">
                    <a:pos x="29" y="6"/>
                  </a:cxn>
                  <a:cxn ang="0">
                    <a:pos x="30" y="7"/>
                  </a:cxn>
                  <a:cxn ang="0">
                    <a:pos x="31" y="6"/>
                  </a:cxn>
                  <a:cxn ang="0">
                    <a:pos x="33" y="16"/>
                  </a:cxn>
                  <a:cxn ang="0">
                    <a:pos x="34" y="14"/>
                  </a:cxn>
                  <a:cxn ang="0">
                    <a:pos x="34" y="11"/>
                  </a:cxn>
                  <a:cxn ang="0">
                    <a:pos x="35" y="10"/>
                  </a:cxn>
                  <a:cxn ang="0">
                    <a:pos x="36" y="16"/>
                  </a:cxn>
                  <a:cxn ang="0">
                    <a:pos x="38" y="14"/>
                  </a:cxn>
                  <a:cxn ang="0">
                    <a:pos x="38" y="12"/>
                  </a:cxn>
                  <a:cxn ang="0">
                    <a:pos x="39" y="7"/>
                  </a:cxn>
                  <a:cxn ang="0">
                    <a:pos x="40" y="19"/>
                  </a:cxn>
                  <a:cxn ang="0">
                    <a:pos x="41" y="12"/>
                  </a:cxn>
                </a:cxnLst>
                <a:rect l="0" t="0" r="r" b="b"/>
                <a:pathLst>
                  <a:path w="41" h="24">
                    <a:moveTo>
                      <a:pt x="0" y="11"/>
                    </a:moveTo>
                    <a:lnTo>
                      <a:pt x="0" y="15"/>
                    </a:lnTo>
                    <a:lnTo>
                      <a:pt x="0" y="9"/>
                    </a:lnTo>
                    <a:lnTo>
                      <a:pt x="0" y="9"/>
                    </a:lnTo>
                    <a:lnTo>
                      <a:pt x="1" y="11"/>
                    </a:lnTo>
                    <a:lnTo>
                      <a:pt x="1" y="16"/>
                    </a:lnTo>
                    <a:lnTo>
                      <a:pt x="1" y="10"/>
                    </a:lnTo>
                    <a:lnTo>
                      <a:pt x="1" y="10"/>
                    </a:lnTo>
                    <a:lnTo>
                      <a:pt x="3" y="7"/>
                    </a:lnTo>
                    <a:lnTo>
                      <a:pt x="3" y="15"/>
                    </a:lnTo>
                    <a:lnTo>
                      <a:pt x="3" y="5"/>
                    </a:lnTo>
                    <a:lnTo>
                      <a:pt x="3" y="14"/>
                    </a:lnTo>
                    <a:lnTo>
                      <a:pt x="4" y="12"/>
                    </a:lnTo>
                    <a:lnTo>
                      <a:pt x="4" y="19"/>
                    </a:lnTo>
                    <a:lnTo>
                      <a:pt x="4" y="5"/>
                    </a:lnTo>
                    <a:lnTo>
                      <a:pt x="4" y="17"/>
                    </a:lnTo>
                    <a:lnTo>
                      <a:pt x="5" y="20"/>
                    </a:lnTo>
                    <a:lnTo>
                      <a:pt x="5" y="7"/>
                    </a:lnTo>
                    <a:lnTo>
                      <a:pt x="5" y="12"/>
                    </a:lnTo>
                    <a:lnTo>
                      <a:pt x="6" y="10"/>
                    </a:lnTo>
                    <a:lnTo>
                      <a:pt x="6" y="9"/>
                    </a:lnTo>
                    <a:lnTo>
                      <a:pt x="6" y="17"/>
                    </a:lnTo>
                    <a:lnTo>
                      <a:pt x="8" y="15"/>
                    </a:lnTo>
                    <a:lnTo>
                      <a:pt x="8" y="22"/>
                    </a:lnTo>
                    <a:lnTo>
                      <a:pt x="8" y="0"/>
                    </a:lnTo>
                    <a:lnTo>
                      <a:pt x="8" y="14"/>
                    </a:lnTo>
                    <a:lnTo>
                      <a:pt x="9" y="12"/>
                    </a:lnTo>
                    <a:lnTo>
                      <a:pt x="9" y="19"/>
                    </a:lnTo>
                    <a:lnTo>
                      <a:pt x="9" y="9"/>
                    </a:lnTo>
                    <a:lnTo>
                      <a:pt x="9" y="15"/>
                    </a:lnTo>
                    <a:lnTo>
                      <a:pt x="10" y="14"/>
                    </a:lnTo>
                    <a:lnTo>
                      <a:pt x="10" y="20"/>
                    </a:lnTo>
                    <a:lnTo>
                      <a:pt x="10" y="5"/>
                    </a:lnTo>
                    <a:lnTo>
                      <a:pt x="10" y="10"/>
                    </a:lnTo>
                    <a:lnTo>
                      <a:pt x="11" y="9"/>
                    </a:lnTo>
                    <a:lnTo>
                      <a:pt x="11" y="21"/>
                    </a:lnTo>
                    <a:lnTo>
                      <a:pt x="13" y="20"/>
                    </a:lnTo>
                    <a:lnTo>
                      <a:pt x="13" y="20"/>
                    </a:lnTo>
                    <a:lnTo>
                      <a:pt x="13" y="7"/>
                    </a:lnTo>
                    <a:lnTo>
                      <a:pt x="13" y="14"/>
                    </a:lnTo>
                    <a:lnTo>
                      <a:pt x="14" y="12"/>
                    </a:lnTo>
                    <a:lnTo>
                      <a:pt x="14" y="15"/>
                    </a:lnTo>
                    <a:lnTo>
                      <a:pt x="14" y="10"/>
                    </a:lnTo>
                    <a:lnTo>
                      <a:pt x="14" y="14"/>
                    </a:lnTo>
                    <a:lnTo>
                      <a:pt x="15" y="12"/>
                    </a:lnTo>
                    <a:lnTo>
                      <a:pt x="15" y="20"/>
                    </a:lnTo>
                    <a:lnTo>
                      <a:pt x="15" y="7"/>
                    </a:lnTo>
                    <a:lnTo>
                      <a:pt x="15" y="14"/>
                    </a:lnTo>
                    <a:lnTo>
                      <a:pt x="16" y="12"/>
                    </a:lnTo>
                    <a:lnTo>
                      <a:pt x="16" y="17"/>
                    </a:lnTo>
                    <a:lnTo>
                      <a:pt x="16" y="9"/>
                    </a:lnTo>
                    <a:lnTo>
                      <a:pt x="16" y="11"/>
                    </a:lnTo>
                    <a:lnTo>
                      <a:pt x="18" y="9"/>
                    </a:lnTo>
                    <a:lnTo>
                      <a:pt x="18" y="21"/>
                    </a:lnTo>
                    <a:lnTo>
                      <a:pt x="18" y="9"/>
                    </a:lnTo>
                    <a:lnTo>
                      <a:pt x="18" y="11"/>
                    </a:lnTo>
                    <a:lnTo>
                      <a:pt x="19" y="7"/>
                    </a:lnTo>
                    <a:lnTo>
                      <a:pt x="19" y="19"/>
                    </a:lnTo>
                    <a:lnTo>
                      <a:pt x="19" y="5"/>
                    </a:lnTo>
                    <a:lnTo>
                      <a:pt x="19" y="14"/>
                    </a:lnTo>
                    <a:lnTo>
                      <a:pt x="20" y="12"/>
                    </a:lnTo>
                    <a:lnTo>
                      <a:pt x="20" y="15"/>
                    </a:lnTo>
                    <a:lnTo>
                      <a:pt x="20" y="9"/>
                    </a:lnTo>
                    <a:lnTo>
                      <a:pt x="20" y="14"/>
                    </a:lnTo>
                    <a:lnTo>
                      <a:pt x="21" y="12"/>
                    </a:lnTo>
                    <a:lnTo>
                      <a:pt x="21" y="20"/>
                    </a:lnTo>
                    <a:lnTo>
                      <a:pt x="21" y="7"/>
                    </a:lnTo>
                    <a:lnTo>
                      <a:pt x="21" y="15"/>
                    </a:lnTo>
                    <a:lnTo>
                      <a:pt x="23" y="14"/>
                    </a:lnTo>
                    <a:lnTo>
                      <a:pt x="23" y="22"/>
                    </a:lnTo>
                    <a:lnTo>
                      <a:pt x="23" y="5"/>
                    </a:lnTo>
                    <a:lnTo>
                      <a:pt x="23" y="9"/>
                    </a:lnTo>
                    <a:lnTo>
                      <a:pt x="24" y="5"/>
                    </a:lnTo>
                    <a:lnTo>
                      <a:pt x="24" y="17"/>
                    </a:lnTo>
                    <a:lnTo>
                      <a:pt x="24" y="10"/>
                    </a:lnTo>
                    <a:lnTo>
                      <a:pt x="25" y="7"/>
                    </a:lnTo>
                    <a:lnTo>
                      <a:pt x="25" y="16"/>
                    </a:lnTo>
                    <a:lnTo>
                      <a:pt x="25" y="6"/>
                    </a:lnTo>
                    <a:lnTo>
                      <a:pt x="25" y="15"/>
                    </a:lnTo>
                    <a:lnTo>
                      <a:pt x="26" y="14"/>
                    </a:lnTo>
                    <a:lnTo>
                      <a:pt x="26" y="17"/>
                    </a:lnTo>
                    <a:lnTo>
                      <a:pt x="26" y="9"/>
                    </a:lnTo>
                    <a:lnTo>
                      <a:pt x="26" y="10"/>
                    </a:lnTo>
                    <a:lnTo>
                      <a:pt x="28" y="9"/>
                    </a:lnTo>
                    <a:lnTo>
                      <a:pt x="28" y="15"/>
                    </a:lnTo>
                    <a:lnTo>
                      <a:pt x="28" y="9"/>
                    </a:lnTo>
                    <a:lnTo>
                      <a:pt x="28" y="14"/>
                    </a:lnTo>
                    <a:lnTo>
                      <a:pt x="29" y="12"/>
                    </a:lnTo>
                    <a:lnTo>
                      <a:pt x="29" y="16"/>
                    </a:lnTo>
                    <a:lnTo>
                      <a:pt x="29" y="6"/>
                    </a:lnTo>
                    <a:lnTo>
                      <a:pt x="30" y="9"/>
                    </a:lnTo>
                    <a:lnTo>
                      <a:pt x="30" y="16"/>
                    </a:lnTo>
                    <a:lnTo>
                      <a:pt x="30" y="7"/>
                    </a:lnTo>
                    <a:lnTo>
                      <a:pt x="31" y="9"/>
                    </a:lnTo>
                    <a:lnTo>
                      <a:pt x="31" y="15"/>
                    </a:lnTo>
                    <a:lnTo>
                      <a:pt x="31" y="6"/>
                    </a:lnTo>
                    <a:lnTo>
                      <a:pt x="31" y="14"/>
                    </a:lnTo>
                    <a:lnTo>
                      <a:pt x="33" y="12"/>
                    </a:lnTo>
                    <a:lnTo>
                      <a:pt x="33" y="16"/>
                    </a:lnTo>
                    <a:lnTo>
                      <a:pt x="33" y="1"/>
                    </a:lnTo>
                    <a:lnTo>
                      <a:pt x="33" y="15"/>
                    </a:lnTo>
                    <a:lnTo>
                      <a:pt x="34" y="14"/>
                    </a:lnTo>
                    <a:lnTo>
                      <a:pt x="34" y="17"/>
                    </a:lnTo>
                    <a:lnTo>
                      <a:pt x="34" y="9"/>
                    </a:lnTo>
                    <a:lnTo>
                      <a:pt x="34" y="11"/>
                    </a:lnTo>
                    <a:lnTo>
                      <a:pt x="35" y="14"/>
                    </a:lnTo>
                    <a:lnTo>
                      <a:pt x="35" y="19"/>
                    </a:lnTo>
                    <a:lnTo>
                      <a:pt x="35" y="10"/>
                    </a:lnTo>
                    <a:lnTo>
                      <a:pt x="35" y="14"/>
                    </a:lnTo>
                    <a:lnTo>
                      <a:pt x="36" y="11"/>
                    </a:lnTo>
                    <a:lnTo>
                      <a:pt x="36" y="16"/>
                    </a:lnTo>
                    <a:lnTo>
                      <a:pt x="36" y="7"/>
                    </a:lnTo>
                    <a:lnTo>
                      <a:pt x="36" y="15"/>
                    </a:lnTo>
                    <a:lnTo>
                      <a:pt x="38" y="14"/>
                    </a:lnTo>
                    <a:lnTo>
                      <a:pt x="38" y="24"/>
                    </a:lnTo>
                    <a:lnTo>
                      <a:pt x="38" y="1"/>
                    </a:lnTo>
                    <a:lnTo>
                      <a:pt x="38" y="12"/>
                    </a:lnTo>
                    <a:lnTo>
                      <a:pt x="39" y="14"/>
                    </a:lnTo>
                    <a:lnTo>
                      <a:pt x="39" y="17"/>
                    </a:lnTo>
                    <a:lnTo>
                      <a:pt x="39" y="7"/>
                    </a:lnTo>
                    <a:lnTo>
                      <a:pt x="39" y="14"/>
                    </a:lnTo>
                    <a:lnTo>
                      <a:pt x="40" y="12"/>
                    </a:lnTo>
                    <a:lnTo>
                      <a:pt x="40" y="19"/>
                    </a:lnTo>
                    <a:lnTo>
                      <a:pt x="40" y="11"/>
                    </a:lnTo>
                    <a:lnTo>
                      <a:pt x="40" y="11"/>
                    </a:lnTo>
                    <a:lnTo>
                      <a:pt x="41" y="12"/>
                    </a:lnTo>
                    <a:lnTo>
                      <a:pt x="41" y="16"/>
                    </a:lnTo>
                    <a:lnTo>
                      <a:pt x="41" y="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sp>
        <p:nvSpPr>
          <p:cNvPr id="153" name="Rectangle 152"/>
          <p:cNvSpPr/>
          <p:nvPr/>
        </p:nvSpPr>
        <p:spPr>
          <a:xfrm>
            <a:off x="5257800" y="3745468"/>
            <a:ext cx="1828800" cy="12954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Line 9"/>
          <p:cNvSpPr>
            <a:spLocks noChangeShapeType="1"/>
          </p:cNvSpPr>
          <p:nvPr/>
        </p:nvSpPr>
        <p:spPr bwMode="auto">
          <a:xfrm>
            <a:off x="6408937" y="3291452"/>
            <a:ext cx="837747" cy="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155" name="Line 14"/>
          <p:cNvSpPr>
            <a:spLocks noChangeShapeType="1"/>
          </p:cNvSpPr>
          <p:nvPr/>
        </p:nvSpPr>
        <p:spPr bwMode="auto">
          <a:xfrm flipV="1">
            <a:off x="6408937" y="3269986"/>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6" name="Rectangle 16"/>
          <p:cNvSpPr>
            <a:spLocks noChangeArrowheads="1"/>
          </p:cNvSpPr>
          <p:nvPr/>
        </p:nvSpPr>
        <p:spPr bwMode="auto">
          <a:xfrm>
            <a:off x="6400800" y="3296222"/>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7" name="Line 17"/>
          <p:cNvSpPr>
            <a:spLocks noChangeShapeType="1"/>
          </p:cNvSpPr>
          <p:nvPr/>
        </p:nvSpPr>
        <p:spPr bwMode="auto">
          <a:xfrm flipV="1">
            <a:off x="6828003" y="3269986"/>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58" name="Rectangle 19"/>
          <p:cNvSpPr>
            <a:spLocks noChangeArrowheads="1"/>
          </p:cNvSpPr>
          <p:nvPr/>
        </p:nvSpPr>
        <p:spPr bwMode="auto">
          <a:xfrm>
            <a:off x="6805625" y="3296222"/>
            <a:ext cx="9618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0.5</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9" name="Line 20"/>
          <p:cNvSpPr>
            <a:spLocks noChangeShapeType="1"/>
          </p:cNvSpPr>
          <p:nvPr/>
        </p:nvSpPr>
        <p:spPr bwMode="auto">
          <a:xfrm flipV="1">
            <a:off x="7247067" y="3269986"/>
            <a:ext cx="2034" cy="2146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60" name="Rectangle 22"/>
          <p:cNvSpPr>
            <a:spLocks noChangeArrowheads="1"/>
          </p:cNvSpPr>
          <p:nvPr/>
        </p:nvSpPr>
        <p:spPr bwMode="auto">
          <a:xfrm>
            <a:off x="7238931" y="3296222"/>
            <a:ext cx="3847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61" name="Line 46"/>
          <p:cNvSpPr>
            <a:spLocks noChangeShapeType="1"/>
          </p:cNvSpPr>
          <p:nvPr/>
        </p:nvSpPr>
        <p:spPr bwMode="auto">
          <a:xfrm>
            <a:off x="6408937" y="3291452"/>
            <a:ext cx="34583" cy="119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3200">
              <a:latin typeface="Times New Roman" pitchFamily="18" charset="0"/>
              <a:cs typeface="Times New Roman" pitchFamily="18" charset="0"/>
            </a:endParaRPr>
          </a:p>
        </p:txBody>
      </p:sp>
      <p:sp>
        <p:nvSpPr>
          <p:cNvPr id="163" name="Freeform 106"/>
          <p:cNvSpPr>
            <a:spLocks/>
          </p:cNvSpPr>
          <p:nvPr/>
        </p:nvSpPr>
        <p:spPr bwMode="auto">
          <a:xfrm>
            <a:off x="6420626" y="3085308"/>
            <a:ext cx="70806" cy="20730"/>
          </a:xfrm>
          <a:custGeom>
            <a:avLst/>
            <a:gdLst/>
            <a:ahLst/>
            <a:cxnLst>
              <a:cxn ang="0">
                <a:pos x="1" y="18"/>
              </a:cxn>
              <a:cxn ang="0">
                <a:pos x="2" y="11"/>
              </a:cxn>
              <a:cxn ang="0">
                <a:pos x="2" y="12"/>
              </a:cxn>
              <a:cxn ang="0">
                <a:pos x="3" y="11"/>
              </a:cxn>
              <a:cxn ang="0">
                <a:pos x="5" y="18"/>
              </a:cxn>
              <a:cxn ang="0">
                <a:pos x="6" y="12"/>
              </a:cxn>
              <a:cxn ang="0">
                <a:pos x="6" y="17"/>
              </a:cxn>
              <a:cxn ang="0">
                <a:pos x="7" y="10"/>
              </a:cxn>
              <a:cxn ang="0">
                <a:pos x="8" y="17"/>
              </a:cxn>
              <a:cxn ang="0">
                <a:pos x="10" y="15"/>
              </a:cxn>
              <a:cxn ang="0">
                <a:pos x="10" y="11"/>
              </a:cxn>
              <a:cxn ang="0">
                <a:pos x="11" y="7"/>
              </a:cxn>
              <a:cxn ang="0">
                <a:pos x="12" y="8"/>
              </a:cxn>
              <a:cxn ang="0">
                <a:pos x="13" y="8"/>
              </a:cxn>
              <a:cxn ang="0">
                <a:pos x="15" y="20"/>
              </a:cxn>
              <a:cxn ang="0">
                <a:pos x="16" y="13"/>
              </a:cxn>
              <a:cxn ang="0">
                <a:pos x="16" y="18"/>
              </a:cxn>
              <a:cxn ang="0">
                <a:pos x="17" y="2"/>
              </a:cxn>
              <a:cxn ang="0">
                <a:pos x="18" y="10"/>
              </a:cxn>
              <a:cxn ang="0">
                <a:pos x="20" y="1"/>
              </a:cxn>
              <a:cxn ang="0">
                <a:pos x="21" y="8"/>
              </a:cxn>
              <a:cxn ang="0">
                <a:pos x="22" y="15"/>
              </a:cxn>
              <a:cxn ang="0">
                <a:pos x="23" y="16"/>
              </a:cxn>
              <a:cxn ang="0">
                <a:pos x="25" y="16"/>
              </a:cxn>
              <a:cxn ang="0">
                <a:pos x="26" y="20"/>
              </a:cxn>
              <a:cxn ang="0">
                <a:pos x="26" y="12"/>
              </a:cxn>
              <a:cxn ang="0">
                <a:pos x="27" y="7"/>
              </a:cxn>
              <a:cxn ang="0">
                <a:pos x="28" y="16"/>
              </a:cxn>
              <a:cxn ang="0">
                <a:pos x="30" y="13"/>
              </a:cxn>
              <a:cxn ang="0">
                <a:pos x="30" y="16"/>
              </a:cxn>
              <a:cxn ang="0">
                <a:pos x="31" y="10"/>
              </a:cxn>
              <a:cxn ang="0">
                <a:pos x="32" y="7"/>
              </a:cxn>
              <a:cxn ang="0">
                <a:pos x="33" y="3"/>
              </a:cxn>
              <a:cxn ang="0">
                <a:pos x="35" y="22"/>
              </a:cxn>
              <a:cxn ang="0">
                <a:pos x="36" y="18"/>
              </a:cxn>
              <a:cxn ang="0">
                <a:pos x="36" y="10"/>
              </a:cxn>
              <a:cxn ang="0">
                <a:pos x="37" y="10"/>
              </a:cxn>
              <a:cxn ang="0">
                <a:pos x="38" y="20"/>
              </a:cxn>
              <a:cxn ang="0">
                <a:pos x="40" y="15"/>
              </a:cxn>
              <a:cxn ang="0">
                <a:pos x="41" y="16"/>
              </a:cxn>
              <a:cxn ang="0">
                <a:pos x="41" y="18"/>
              </a:cxn>
              <a:cxn ang="0">
                <a:pos x="42" y="8"/>
              </a:cxn>
            </a:cxnLst>
            <a:rect l="0" t="0" r="r" b="b"/>
            <a:pathLst>
              <a:path w="43" h="27">
                <a:moveTo>
                  <a:pt x="0" y="11"/>
                </a:moveTo>
                <a:lnTo>
                  <a:pt x="1" y="13"/>
                </a:lnTo>
                <a:lnTo>
                  <a:pt x="1" y="18"/>
                </a:lnTo>
                <a:lnTo>
                  <a:pt x="1" y="6"/>
                </a:lnTo>
                <a:lnTo>
                  <a:pt x="1" y="15"/>
                </a:lnTo>
                <a:lnTo>
                  <a:pt x="2" y="11"/>
                </a:lnTo>
                <a:lnTo>
                  <a:pt x="2" y="21"/>
                </a:lnTo>
                <a:lnTo>
                  <a:pt x="2" y="3"/>
                </a:lnTo>
                <a:lnTo>
                  <a:pt x="2" y="12"/>
                </a:lnTo>
                <a:lnTo>
                  <a:pt x="3" y="15"/>
                </a:lnTo>
                <a:lnTo>
                  <a:pt x="3" y="17"/>
                </a:lnTo>
                <a:lnTo>
                  <a:pt x="3" y="11"/>
                </a:lnTo>
                <a:lnTo>
                  <a:pt x="3" y="13"/>
                </a:lnTo>
                <a:lnTo>
                  <a:pt x="5" y="15"/>
                </a:lnTo>
                <a:lnTo>
                  <a:pt x="5" y="18"/>
                </a:lnTo>
                <a:lnTo>
                  <a:pt x="5" y="13"/>
                </a:lnTo>
                <a:lnTo>
                  <a:pt x="5" y="15"/>
                </a:lnTo>
                <a:lnTo>
                  <a:pt x="6" y="12"/>
                </a:lnTo>
                <a:lnTo>
                  <a:pt x="6" y="21"/>
                </a:lnTo>
                <a:lnTo>
                  <a:pt x="6" y="8"/>
                </a:lnTo>
                <a:lnTo>
                  <a:pt x="6" y="17"/>
                </a:lnTo>
                <a:lnTo>
                  <a:pt x="7" y="18"/>
                </a:lnTo>
                <a:lnTo>
                  <a:pt x="7" y="27"/>
                </a:lnTo>
                <a:lnTo>
                  <a:pt x="7" y="10"/>
                </a:lnTo>
                <a:lnTo>
                  <a:pt x="7" y="13"/>
                </a:lnTo>
                <a:lnTo>
                  <a:pt x="8" y="15"/>
                </a:lnTo>
                <a:lnTo>
                  <a:pt x="8" y="17"/>
                </a:lnTo>
                <a:lnTo>
                  <a:pt x="8" y="2"/>
                </a:lnTo>
                <a:lnTo>
                  <a:pt x="8" y="12"/>
                </a:lnTo>
                <a:lnTo>
                  <a:pt x="10" y="15"/>
                </a:lnTo>
                <a:lnTo>
                  <a:pt x="10" y="16"/>
                </a:lnTo>
                <a:lnTo>
                  <a:pt x="10" y="7"/>
                </a:lnTo>
                <a:lnTo>
                  <a:pt x="10" y="11"/>
                </a:lnTo>
                <a:lnTo>
                  <a:pt x="11" y="13"/>
                </a:lnTo>
                <a:lnTo>
                  <a:pt x="11" y="20"/>
                </a:lnTo>
                <a:lnTo>
                  <a:pt x="11" y="7"/>
                </a:lnTo>
                <a:lnTo>
                  <a:pt x="11" y="8"/>
                </a:lnTo>
                <a:lnTo>
                  <a:pt x="12" y="10"/>
                </a:lnTo>
                <a:lnTo>
                  <a:pt x="12" y="8"/>
                </a:lnTo>
                <a:lnTo>
                  <a:pt x="12" y="22"/>
                </a:lnTo>
                <a:lnTo>
                  <a:pt x="13" y="21"/>
                </a:lnTo>
                <a:lnTo>
                  <a:pt x="13" y="8"/>
                </a:lnTo>
                <a:lnTo>
                  <a:pt x="13" y="12"/>
                </a:lnTo>
                <a:lnTo>
                  <a:pt x="15" y="13"/>
                </a:lnTo>
                <a:lnTo>
                  <a:pt x="15" y="20"/>
                </a:lnTo>
                <a:lnTo>
                  <a:pt x="15" y="6"/>
                </a:lnTo>
                <a:lnTo>
                  <a:pt x="15" y="12"/>
                </a:lnTo>
                <a:lnTo>
                  <a:pt x="16" y="13"/>
                </a:lnTo>
                <a:lnTo>
                  <a:pt x="16" y="21"/>
                </a:lnTo>
                <a:lnTo>
                  <a:pt x="16" y="7"/>
                </a:lnTo>
                <a:lnTo>
                  <a:pt x="16" y="18"/>
                </a:lnTo>
                <a:lnTo>
                  <a:pt x="17" y="16"/>
                </a:lnTo>
                <a:lnTo>
                  <a:pt x="17" y="20"/>
                </a:lnTo>
                <a:lnTo>
                  <a:pt x="17" y="2"/>
                </a:lnTo>
                <a:lnTo>
                  <a:pt x="17" y="16"/>
                </a:lnTo>
                <a:lnTo>
                  <a:pt x="18" y="15"/>
                </a:lnTo>
                <a:lnTo>
                  <a:pt x="18" y="10"/>
                </a:lnTo>
                <a:lnTo>
                  <a:pt x="18" y="13"/>
                </a:lnTo>
                <a:lnTo>
                  <a:pt x="20" y="12"/>
                </a:lnTo>
                <a:lnTo>
                  <a:pt x="20" y="1"/>
                </a:lnTo>
                <a:lnTo>
                  <a:pt x="20" y="20"/>
                </a:lnTo>
                <a:lnTo>
                  <a:pt x="21" y="21"/>
                </a:lnTo>
                <a:lnTo>
                  <a:pt x="21" y="8"/>
                </a:lnTo>
                <a:lnTo>
                  <a:pt x="21" y="15"/>
                </a:lnTo>
                <a:lnTo>
                  <a:pt x="22" y="12"/>
                </a:lnTo>
                <a:lnTo>
                  <a:pt x="22" y="15"/>
                </a:lnTo>
                <a:lnTo>
                  <a:pt x="22" y="6"/>
                </a:lnTo>
                <a:lnTo>
                  <a:pt x="22" y="12"/>
                </a:lnTo>
                <a:lnTo>
                  <a:pt x="23" y="16"/>
                </a:lnTo>
                <a:lnTo>
                  <a:pt x="23" y="7"/>
                </a:lnTo>
                <a:lnTo>
                  <a:pt x="23" y="17"/>
                </a:lnTo>
                <a:lnTo>
                  <a:pt x="25" y="16"/>
                </a:lnTo>
                <a:lnTo>
                  <a:pt x="25" y="6"/>
                </a:lnTo>
                <a:lnTo>
                  <a:pt x="25" y="21"/>
                </a:lnTo>
                <a:lnTo>
                  <a:pt x="26" y="20"/>
                </a:lnTo>
                <a:lnTo>
                  <a:pt x="26" y="23"/>
                </a:lnTo>
                <a:lnTo>
                  <a:pt x="26" y="8"/>
                </a:lnTo>
                <a:lnTo>
                  <a:pt x="26" y="12"/>
                </a:lnTo>
                <a:lnTo>
                  <a:pt x="27" y="8"/>
                </a:lnTo>
                <a:lnTo>
                  <a:pt x="27" y="20"/>
                </a:lnTo>
                <a:lnTo>
                  <a:pt x="27" y="7"/>
                </a:lnTo>
                <a:lnTo>
                  <a:pt x="27" y="18"/>
                </a:lnTo>
                <a:lnTo>
                  <a:pt x="28" y="16"/>
                </a:lnTo>
                <a:lnTo>
                  <a:pt x="28" y="16"/>
                </a:lnTo>
                <a:lnTo>
                  <a:pt x="28" y="0"/>
                </a:lnTo>
                <a:lnTo>
                  <a:pt x="28" y="11"/>
                </a:lnTo>
                <a:lnTo>
                  <a:pt x="30" y="13"/>
                </a:lnTo>
                <a:lnTo>
                  <a:pt x="30" y="17"/>
                </a:lnTo>
                <a:lnTo>
                  <a:pt x="30" y="11"/>
                </a:lnTo>
                <a:lnTo>
                  <a:pt x="30" y="16"/>
                </a:lnTo>
                <a:lnTo>
                  <a:pt x="31" y="17"/>
                </a:lnTo>
                <a:lnTo>
                  <a:pt x="31" y="8"/>
                </a:lnTo>
                <a:lnTo>
                  <a:pt x="31" y="10"/>
                </a:lnTo>
                <a:lnTo>
                  <a:pt x="32" y="11"/>
                </a:lnTo>
                <a:lnTo>
                  <a:pt x="32" y="18"/>
                </a:lnTo>
                <a:lnTo>
                  <a:pt x="32" y="7"/>
                </a:lnTo>
                <a:lnTo>
                  <a:pt x="32" y="17"/>
                </a:lnTo>
                <a:lnTo>
                  <a:pt x="33" y="20"/>
                </a:lnTo>
                <a:lnTo>
                  <a:pt x="33" y="3"/>
                </a:lnTo>
                <a:lnTo>
                  <a:pt x="33" y="15"/>
                </a:lnTo>
                <a:lnTo>
                  <a:pt x="35" y="16"/>
                </a:lnTo>
                <a:lnTo>
                  <a:pt x="35" y="22"/>
                </a:lnTo>
                <a:lnTo>
                  <a:pt x="35" y="8"/>
                </a:lnTo>
                <a:lnTo>
                  <a:pt x="35" y="17"/>
                </a:lnTo>
                <a:lnTo>
                  <a:pt x="36" y="18"/>
                </a:lnTo>
                <a:lnTo>
                  <a:pt x="36" y="21"/>
                </a:lnTo>
                <a:lnTo>
                  <a:pt x="36" y="6"/>
                </a:lnTo>
                <a:lnTo>
                  <a:pt x="36" y="10"/>
                </a:lnTo>
                <a:lnTo>
                  <a:pt x="37" y="11"/>
                </a:lnTo>
                <a:lnTo>
                  <a:pt x="37" y="23"/>
                </a:lnTo>
                <a:lnTo>
                  <a:pt x="37" y="10"/>
                </a:lnTo>
                <a:lnTo>
                  <a:pt x="37" y="17"/>
                </a:lnTo>
                <a:lnTo>
                  <a:pt x="38" y="18"/>
                </a:lnTo>
                <a:lnTo>
                  <a:pt x="38" y="20"/>
                </a:lnTo>
                <a:lnTo>
                  <a:pt x="38" y="6"/>
                </a:lnTo>
                <a:lnTo>
                  <a:pt x="38" y="18"/>
                </a:lnTo>
                <a:lnTo>
                  <a:pt x="40" y="15"/>
                </a:lnTo>
                <a:lnTo>
                  <a:pt x="40" y="6"/>
                </a:lnTo>
                <a:lnTo>
                  <a:pt x="40" y="17"/>
                </a:lnTo>
                <a:lnTo>
                  <a:pt x="41" y="16"/>
                </a:lnTo>
                <a:lnTo>
                  <a:pt x="41" y="20"/>
                </a:lnTo>
                <a:lnTo>
                  <a:pt x="41" y="8"/>
                </a:lnTo>
                <a:lnTo>
                  <a:pt x="41" y="18"/>
                </a:lnTo>
                <a:lnTo>
                  <a:pt x="42" y="15"/>
                </a:lnTo>
                <a:lnTo>
                  <a:pt x="42" y="17"/>
                </a:lnTo>
                <a:lnTo>
                  <a:pt x="42" y="8"/>
                </a:lnTo>
                <a:lnTo>
                  <a:pt x="42" y="13"/>
                </a:lnTo>
                <a:lnTo>
                  <a:pt x="43" y="1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64" name="Freeform 107"/>
          <p:cNvSpPr>
            <a:spLocks/>
          </p:cNvSpPr>
          <p:nvPr/>
        </p:nvSpPr>
        <p:spPr bwMode="auto">
          <a:xfrm>
            <a:off x="6491432" y="3083772"/>
            <a:ext cx="70806" cy="22265"/>
          </a:xfrm>
          <a:custGeom>
            <a:avLst/>
            <a:gdLst/>
            <a:ahLst/>
            <a:cxnLst>
              <a:cxn ang="0">
                <a:pos x="0" y="10"/>
              </a:cxn>
              <a:cxn ang="0">
                <a:pos x="2" y="18"/>
              </a:cxn>
              <a:cxn ang="0">
                <a:pos x="3" y="12"/>
              </a:cxn>
              <a:cxn ang="0">
                <a:pos x="4" y="14"/>
              </a:cxn>
              <a:cxn ang="0">
                <a:pos x="5" y="5"/>
              </a:cxn>
              <a:cxn ang="0">
                <a:pos x="5" y="14"/>
              </a:cxn>
              <a:cxn ang="0">
                <a:pos x="7" y="7"/>
              </a:cxn>
              <a:cxn ang="0">
                <a:pos x="8" y="22"/>
              </a:cxn>
              <a:cxn ang="0">
                <a:pos x="9" y="15"/>
              </a:cxn>
              <a:cxn ang="0">
                <a:pos x="10" y="8"/>
              </a:cxn>
              <a:cxn ang="0">
                <a:pos x="10" y="17"/>
              </a:cxn>
              <a:cxn ang="0">
                <a:pos x="12" y="9"/>
              </a:cxn>
              <a:cxn ang="0">
                <a:pos x="13" y="8"/>
              </a:cxn>
              <a:cxn ang="0">
                <a:pos x="14" y="19"/>
              </a:cxn>
              <a:cxn ang="0">
                <a:pos x="15" y="17"/>
              </a:cxn>
              <a:cxn ang="0">
                <a:pos x="15" y="9"/>
              </a:cxn>
              <a:cxn ang="0">
                <a:pos x="17" y="3"/>
              </a:cxn>
              <a:cxn ang="0">
                <a:pos x="18" y="10"/>
              </a:cxn>
              <a:cxn ang="0">
                <a:pos x="19" y="20"/>
              </a:cxn>
              <a:cxn ang="0">
                <a:pos x="20" y="20"/>
              </a:cxn>
              <a:cxn ang="0">
                <a:pos x="20" y="19"/>
              </a:cxn>
              <a:cxn ang="0">
                <a:pos x="22" y="10"/>
              </a:cxn>
              <a:cxn ang="0">
                <a:pos x="23" y="20"/>
              </a:cxn>
              <a:cxn ang="0">
                <a:pos x="24" y="15"/>
              </a:cxn>
              <a:cxn ang="0">
                <a:pos x="25" y="22"/>
              </a:cxn>
              <a:cxn ang="0">
                <a:pos x="27" y="22"/>
              </a:cxn>
              <a:cxn ang="0">
                <a:pos x="27" y="14"/>
              </a:cxn>
              <a:cxn ang="0">
                <a:pos x="28" y="18"/>
              </a:cxn>
              <a:cxn ang="0">
                <a:pos x="29" y="20"/>
              </a:cxn>
              <a:cxn ang="0">
                <a:pos x="30" y="12"/>
              </a:cxn>
              <a:cxn ang="0">
                <a:pos x="32" y="19"/>
              </a:cxn>
              <a:cxn ang="0">
                <a:pos x="33" y="14"/>
              </a:cxn>
              <a:cxn ang="0">
                <a:pos x="34" y="18"/>
              </a:cxn>
              <a:cxn ang="0">
                <a:pos x="34" y="14"/>
              </a:cxn>
              <a:cxn ang="0">
                <a:pos x="35" y="9"/>
              </a:cxn>
              <a:cxn ang="0">
                <a:pos x="37" y="20"/>
              </a:cxn>
              <a:cxn ang="0">
                <a:pos x="38" y="14"/>
              </a:cxn>
              <a:cxn ang="0">
                <a:pos x="38" y="17"/>
              </a:cxn>
              <a:cxn ang="0">
                <a:pos x="39" y="4"/>
              </a:cxn>
              <a:cxn ang="0">
                <a:pos x="40" y="17"/>
              </a:cxn>
              <a:cxn ang="0">
                <a:pos x="42" y="18"/>
              </a:cxn>
              <a:cxn ang="0">
                <a:pos x="42" y="18"/>
              </a:cxn>
            </a:cxnLst>
            <a:rect l="0" t="0" r="r" b="b"/>
            <a:pathLst>
              <a:path w="43" h="29">
                <a:moveTo>
                  <a:pt x="0" y="17"/>
                </a:moveTo>
                <a:lnTo>
                  <a:pt x="0" y="29"/>
                </a:lnTo>
                <a:lnTo>
                  <a:pt x="0" y="10"/>
                </a:lnTo>
                <a:lnTo>
                  <a:pt x="0" y="15"/>
                </a:lnTo>
                <a:lnTo>
                  <a:pt x="2" y="17"/>
                </a:lnTo>
                <a:lnTo>
                  <a:pt x="2" y="18"/>
                </a:lnTo>
                <a:lnTo>
                  <a:pt x="2" y="9"/>
                </a:lnTo>
                <a:lnTo>
                  <a:pt x="2" y="10"/>
                </a:lnTo>
                <a:lnTo>
                  <a:pt x="3" y="12"/>
                </a:lnTo>
                <a:lnTo>
                  <a:pt x="3" y="20"/>
                </a:lnTo>
                <a:lnTo>
                  <a:pt x="3" y="13"/>
                </a:lnTo>
                <a:lnTo>
                  <a:pt x="4" y="14"/>
                </a:lnTo>
                <a:lnTo>
                  <a:pt x="4" y="22"/>
                </a:lnTo>
                <a:lnTo>
                  <a:pt x="4" y="7"/>
                </a:lnTo>
                <a:lnTo>
                  <a:pt x="5" y="5"/>
                </a:lnTo>
                <a:lnTo>
                  <a:pt x="5" y="28"/>
                </a:lnTo>
                <a:lnTo>
                  <a:pt x="5" y="4"/>
                </a:lnTo>
                <a:lnTo>
                  <a:pt x="5" y="14"/>
                </a:lnTo>
                <a:lnTo>
                  <a:pt x="7" y="13"/>
                </a:lnTo>
                <a:lnTo>
                  <a:pt x="7" y="22"/>
                </a:lnTo>
                <a:lnTo>
                  <a:pt x="7" y="7"/>
                </a:lnTo>
                <a:lnTo>
                  <a:pt x="7" y="8"/>
                </a:lnTo>
                <a:lnTo>
                  <a:pt x="8" y="8"/>
                </a:lnTo>
                <a:lnTo>
                  <a:pt x="8" y="22"/>
                </a:lnTo>
                <a:lnTo>
                  <a:pt x="8" y="7"/>
                </a:lnTo>
                <a:lnTo>
                  <a:pt x="8" y="17"/>
                </a:lnTo>
                <a:lnTo>
                  <a:pt x="9" y="15"/>
                </a:lnTo>
                <a:lnTo>
                  <a:pt x="9" y="23"/>
                </a:lnTo>
                <a:lnTo>
                  <a:pt x="9" y="9"/>
                </a:lnTo>
                <a:lnTo>
                  <a:pt x="10" y="8"/>
                </a:lnTo>
                <a:lnTo>
                  <a:pt x="10" y="19"/>
                </a:lnTo>
                <a:lnTo>
                  <a:pt x="10" y="5"/>
                </a:lnTo>
                <a:lnTo>
                  <a:pt x="10" y="17"/>
                </a:lnTo>
                <a:lnTo>
                  <a:pt x="12" y="15"/>
                </a:lnTo>
                <a:lnTo>
                  <a:pt x="12" y="22"/>
                </a:lnTo>
                <a:lnTo>
                  <a:pt x="12" y="9"/>
                </a:lnTo>
                <a:lnTo>
                  <a:pt x="13" y="9"/>
                </a:lnTo>
                <a:lnTo>
                  <a:pt x="13" y="18"/>
                </a:lnTo>
                <a:lnTo>
                  <a:pt x="13" y="8"/>
                </a:lnTo>
                <a:lnTo>
                  <a:pt x="13" y="12"/>
                </a:lnTo>
                <a:lnTo>
                  <a:pt x="14" y="13"/>
                </a:lnTo>
                <a:lnTo>
                  <a:pt x="14" y="19"/>
                </a:lnTo>
                <a:lnTo>
                  <a:pt x="14" y="9"/>
                </a:lnTo>
                <a:lnTo>
                  <a:pt x="14" y="15"/>
                </a:lnTo>
                <a:lnTo>
                  <a:pt x="15" y="17"/>
                </a:lnTo>
                <a:lnTo>
                  <a:pt x="15" y="22"/>
                </a:lnTo>
                <a:lnTo>
                  <a:pt x="15" y="0"/>
                </a:lnTo>
                <a:lnTo>
                  <a:pt x="15" y="9"/>
                </a:lnTo>
                <a:lnTo>
                  <a:pt x="17" y="12"/>
                </a:lnTo>
                <a:lnTo>
                  <a:pt x="17" y="23"/>
                </a:lnTo>
                <a:lnTo>
                  <a:pt x="17" y="3"/>
                </a:lnTo>
                <a:lnTo>
                  <a:pt x="17" y="20"/>
                </a:lnTo>
                <a:lnTo>
                  <a:pt x="18" y="19"/>
                </a:lnTo>
                <a:lnTo>
                  <a:pt x="18" y="10"/>
                </a:lnTo>
                <a:lnTo>
                  <a:pt x="18" y="13"/>
                </a:lnTo>
                <a:lnTo>
                  <a:pt x="19" y="12"/>
                </a:lnTo>
                <a:lnTo>
                  <a:pt x="19" y="20"/>
                </a:lnTo>
                <a:lnTo>
                  <a:pt x="19" y="9"/>
                </a:lnTo>
                <a:lnTo>
                  <a:pt x="19" y="18"/>
                </a:lnTo>
                <a:lnTo>
                  <a:pt x="20" y="20"/>
                </a:lnTo>
                <a:lnTo>
                  <a:pt x="20" y="24"/>
                </a:lnTo>
                <a:lnTo>
                  <a:pt x="20" y="5"/>
                </a:lnTo>
                <a:lnTo>
                  <a:pt x="20" y="19"/>
                </a:lnTo>
                <a:lnTo>
                  <a:pt x="22" y="18"/>
                </a:lnTo>
                <a:lnTo>
                  <a:pt x="22" y="20"/>
                </a:lnTo>
                <a:lnTo>
                  <a:pt x="22" y="10"/>
                </a:lnTo>
                <a:lnTo>
                  <a:pt x="22" y="17"/>
                </a:lnTo>
                <a:lnTo>
                  <a:pt x="23" y="18"/>
                </a:lnTo>
                <a:lnTo>
                  <a:pt x="23" y="20"/>
                </a:lnTo>
                <a:lnTo>
                  <a:pt x="23" y="13"/>
                </a:lnTo>
                <a:lnTo>
                  <a:pt x="23" y="14"/>
                </a:lnTo>
                <a:lnTo>
                  <a:pt x="24" y="15"/>
                </a:lnTo>
                <a:lnTo>
                  <a:pt x="24" y="13"/>
                </a:lnTo>
                <a:lnTo>
                  <a:pt x="24" y="20"/>
                </a:lnTo>
                <a:lnTo>
                  <a:pt x="25" y="22"/>
                </a:lnTo>
                <a:lnTo>
                  <a:pt x="25" y="12"/>
                </a:lnTo>
                <a:lnTo>
                  <a:pt x="25" y="23"/>
                </a:lnTo>
                <a:lnTo>
                  <a:pt x="27" y="22"/>
                </a:lnTo>
                <a:lnTo>
                  <a:pt x="27" y="24"/>
                </a:lnTo>
                <a:lnTo>
                  <a:pt x="27" y="12"/>
                </a:lnTo>
                <a:lnTo>
                  <a:pt x="27" y="14"/>
                </a:lnTo>
                <a:lnTo>
                  <a:pt x="28" y="15"/>
                </a:lnTo>
                <a:lnTo>
                  <a:pt x="28" y="12"/>
                </a:lnTo>
                <a:lnTo>
                  <a:pt x="28" y="18"/>
                </a:lnTo>
                <a:lnTo>
                  <a:pt x="29" y="17"/>
                </a:lnTo>
                <a:lnTo>
                  <a:pt x="29" y="9"/>
                </a:lnTo>
                <a:lnTo>
                  <a:pt x="29" y="20"/>
                </a:lnTo>
                <a:lnTo>
                  <a:pt x="30" y="18"/>
                </a:lnTo>
                <a:lnTo>
                  <a:pt x="30" y="24"/>
                </a:lnTo>
                <a:lnTo>
                  <a:pt x="30" y="12"/>
                </a:lnTo>
                <a:lnTo>
                  <a:pt x="30" y="17"/>
                </a:lnTo>
                <a:lnTo>
                  <a:pt x="32" y="13"/>
                </a:lnTo>
                <a:lnTo>
                  <a:pt x="32" y="19"/>
                </a:lnTo>
                <a:lnTo>
                  <a:pt x="32" y="12"/>
                </a:lnTo>
                <a:lnTo>
                  <a:pt x="32" y="18"/>
                </a:lnTo>
                <a:lnTo>
                  <a:pt x="33" y="14"/>
                </a:lnTo>
                <a:lnTo>
                  <a:pt x="33" y="10"/>
                </a:lnTo>
                <a:lnTo>
                  <a:pt x="33" y="17"/>
                </a:lnTo>
                <a:lnTo>
                  <a:pt x="34" y="18"/>
                </a:lnTo>
                <a:lnTo>
                  <a:pt x="34" y="19"/>
                </a:lnTo>
                <a:lnTo>
                  <a:pt x="34" y="10"/>
                </a:lnTo>
                <a:lnTo>
                  <a:pt x="34" y="14"/>
                </a:lnTo>
                <a:lnTo>
                  <a:pt x="35" y="15"/>
                </a:lnTo>
                <a:lnTo>
                  <a:pt x="35" y="29"/>
                </a:lnTo>
                <a:lnTo>
                  <a:pt x="35" y="9"/>
                </a:lnTo>
                <a:lnTo>
                  <a:pt x="35" y="20"/>
                </a:lnTo>
                <a:lnTo>
                  <a:pt x="37" y="19"/>
                </a:lnTo>
                <a:lnTo>
                  <a:pt x="37" y="20"/>
                </a:lnTo>
                <a:lnTo>
                  <a:pt x="37" y="10"/>
                </a:lnTo>
                <a:lnTo>
                  <a:pt x="37" y="13"/>
                </a:lnTo>
                <a:lnTo>
                  <a:pt x="38" y="14"/>
                </a:lnTo>
                <a:lnTo>
                  <a:pt x="38" y="17"/>
                </a:lnTo>
                <a:lnTo>
                  <a:pt x="38" y="12"/>
                </a:lnTo>
                <a:lnTo>
                  <a:pt x="38" y="17"/>
                </a:lnTo>
                <a:lnTo>
                  <a:pt x="39" y="18"/>
                </a:lnTo>
                <a:lnTo>
                  <a:pt x="39" y="22"/>
                </a:lnTo>
                <a:lnTo>
                  <a:pt x="39" y="4"/>
                </a:lnTo>
                <a:lnTo>
                  <a:pt x="39" y="15"/>
                </a:lnTo>
                <a:lnTo>
                  <a:pt x="40" y="14"/>
                </a:lnTo>
                <a:lnTo>
                  <a:pt x="40" y="17"/>
                </a:lnTo>
                <a:lnTo>
                  <a:pt x="40" y="10"/>
                </a:lnTo>
                <a:lnTo>
                  <a:pt x="40" y="15"/>
                </a:lnTo>
                <a:lnTo>
                  <a:pt x="42" y="18"/>
                </a:lnTo>
                <a:lnTo>
                  <a:pt x="42" y="20"/>
                </a:lnTo>
                <a:lnTo>
                  <a:pt x="42" y="8"/>
                </a:lnTo>
                <a:lnTo>
                  <a:pt x="42" y="18"/>
                </a:lnTo>
                <a:lnTo>
                  <a:pt x="43" y="19"/>
                </a:lnTo>
                <a:lnTo>
                  <a:pt x="43" y="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65" name="Freeform 108"/>
          <p:cNvSpPr>
            <a:spLocks/>
          </p:cNvSpPr>
          <p:nvPr/>
        </p:nvSpPr>
        <p:spPr bwMode="auto">
          <a:xfrm>
            <a:off x="6562236" y="3071489"/>
            <a:ext cx="72452" cy="38388"/>
          </a:xfrm>
          <a:custGeom>
            <a:avLst/>
            <a:gdLst/>
            <a:ahLst/>
            <a:cxnLst>
              <a:cxn ang="0">
                <a:pos x="0" y="33"/>
              </a:cxn>
              <a:cxn ang="0">
                <a:pos x="1" y="26"/>
              </a:cxn>
              <a:cxn ang="0">
                <a:pos x="2" y="40"/>
              </a:cxn>
              <a:cxn ang="0">
                <a:pos x="4" y="34"/>
              </a:cxn>
              <a:cxn ang="0">
                <a:pos x="4" y="33"/>
              </a:cxn>
              <a:cxn ang="0">
                <a:pos x="5" y="21"/>
              </a:cxn>
              <a:cxn ang="0">
                <a:pos x="6" y="35"/>
              </a:cxn>
              <a:cxn ang="0">
                <a:pos x="7" y="30"/>
              </a:cxn>
              <a:cxn ang="0">
                <a:pos x="7" y="28"/>
              </a:cxn>
              <a:cxn ang="0">
                <a:pos x="9" y="24"/>
              </a:cxn>
              <a:cxn ang="0">
                <a:pos x="10" y="36"/>
              </a:cxn>
              <a:cxn ang="0">
                <a:pos x="11" y="35"/>
              </a:cxn>
              <a:cxn ang="0">
                <a:pos x="12" y="34"/>
              </a:cxn>
              <a:cxn ang="0">
                <a:pos x="12" y="35"/>
              </a:cxn>
              <a:cxn ang="0">
                <a:pos x="14" y="24"/>
              </a:cxn>
              <a:cxn ang="0">
                <a:pos x="15" y="33"/>
              </a:cxn>
              <a:cxn ang="0">
                <a:pos x="16" y="31"/>
              </a:cxn>
              <a:cxn ang="0">
                <a:pos x="16" y="31"/>
              </a:cxn>
              <a:cxn ang="0">
                <a:pos x="17" y="40"/>
              </a:cxn>
              <a:cxn ang="0">
                <a:pos x="19" y="31"/>
              </a:cxn>
              <a:cxn ang="0">
                <a:pos x="20" y="24"/>
              </a:cxn>
              <a:cxn ang="0">
                <a:pos x="21" y="35"/>
              </a:cxn>
              <a:cxn ang="0">
                <a:pos x="22" y="30"/>
              </a:cxn>
              <a:cxn ang="0">
                <a:pos x="22" y="38"/>
              </a:cxn>
              <a:cxn ang="0">
                <a:pos x="24" y="28"/>
              </a:cxn>
              <a:cxn ang="0">
                <a:pos x="25" y="30"/>
              </a:cxn>
              <a:cxn ang="0">
                <a:pos x="26" y="26"/>
              </a:cxn>
              <a:cxn ang="0">
                <a:pos x="27" y="35"/>
              </a:cxn>
              <a:cxn ang="0">
                <a:pos x="29" y="31"/>
              </a:cxn>
              <a:cxn ang="0">
                <a:pos x="29" y="33"/>
              </a:cxn>
              <a:cxn ang="0">
                <a:pos x="30" y="28"/>
              </a:cxn>
              <a:cxn ang="0">
                <a:pos x="31" y="28"/>
              </a:cxn>
              <a:cxn ang="0">
                <a:pos x="32" y="23"/>
              </a:cxn>
              <a:cxn ang="0">
                <a:pos x="34" y="33"/>
              </a:cxn>
              <a:cxn ang="0">
                <a:pos x="35" y="25"/>
              </a:cxn>
              <a:cxn ang="0">
                <a:pos x="36" y="28"/>
              </a:cxn>
              <a:cxn ang="0">
                <a:pos x="37" y="44"/>
              </a:cxn>
              <a:cxn ang="0">
                <a:pos x="39" y="38"/>
              </a:cxn>
              <a:cxn ang="0">
                <a:pos x="40" y="31"/>
              </a:cxn>
              <a:cxn ang="0">
                <a:pos x="40" y="36"/>
              </a:cxn>
              <a:cxn ang="0">
                <a:pos x="41" y="46"/>
              </a:cxn>
              <a:cxn ang="0">
                <a:pos x="42" y="0"/>
              </a:cxn>
            </a:cxnLst>
            <a:rect l="0" t="0" r="r" b="b"/>
            <a:pathLst>
              <a:path w="44" h="50">
                <a:moveTo>
                  <a:pt x="0" y="36"/>
                </a:moveTo>
                <a:lnTo>
                  <a:pt x="0" y="28"/>
                </a:lnTo>
                <a:lnTo>
                  <a:pt x="0" y="33"/>
                </a:lnTo>
                <a:lnTo>
                  <a:pt x="1" y="29"/>
                </a:lnTo>
                <a:lnTo>
                  <a:pt x="1" y="35"/>
                </a:lnTo>
                <a:lnTo>
                  <a:pt x="1" y="26"/>
                </a:lnTo>
                <a:lnTo>
                  <a:pt x="1" y="29"/>
                </a:lnTo>
                <a:lnTo>
                  <a:pt x="2" y="28"/>
                </a:lnTo>
                <a:lnTo>
                  <a:pt x="2" y="40"/>
                </a:lnTo>
                <a:lnTo>
                  <a:pt x="2" y="21"/>
                </a:lnTo>
                <a:lnTo>
                  <a:pt x="2" y="33"/>
                </a:lnTo>
                <a:lnTo>
                  <a:pt x="4" y="34"/>
                </a:lnTo>
                <a:lnTo>
                  <a:pt x="4" y="36"/>
                </a:lnTo>
                <a:lnTo>
                  <a:pt x="4" y="28"/>
                </a:lnTo>
                <a:lnTo>
                  <a:pt x="4" y="33"/>
                </a:lnTo>
                <a:lnTo>
                  <a:pt x="5" y="33"/>
                </a:lnTo>
                <a:lnTo>
                  <a:pt x="5" y="36"/>
                </a:lnTo>
                <a:lnTo>
                  <a:pt x="5" y="21"/>
                </a:lnTo>
                <a:lnTo>
                  <a:pt x="5" y="30"/>
                </a:lnTo>
                <a:lnTo>
                  <a:pt x="6" y="29"/>
                </a:lnTo>
                <a:lnTo>
                  <a:pt x="6" y="35"/>
                </a:lnTo>
                <a:lnTo>
                  <a:pt x="6" y="21"/>
                </a:lnTo>
                <a:lnTo>
                  <a:pt x="6" y="29"/>
                </a:lnTo>
                <a:lnTo>
                  <a:pt x="7" y="30"/>
                </a:lnTo>
                <a:lnTo>
                  <a:pt x="7" y="39"/>
                </a:lnTo>
                <a:lnTo>
                  <a:pt x="7" y="23"/>
                </a:lnTo>
                <a:lnTo>
                  <a:pt x="7" y="28"/>
                </a:lnTo>
                <a:lnTo>
                  <a:pt x="9" y="26"/>
                </a:lnTo>
                <a:lnTo>
                  <a:pt x="9" y="38"/>
                </a:lnTo>
                <a:lnTo>
                  <a:pt x="9" y="24"/>
                </a:lnTo>
                <a:lnTo>
                  <a:pt x="9" y="30"/>
                </a:lnTo>
                <a:lnTo>
                  <a:pt x="10" y="33"/>
                </a:lnTo>
                <a:lnTo>
                  <a:pt x="10" y="36"/>
                </a:lnTo>
                <a:lnTo>
                  <a:pt x="10" y="26"/>
                </a:lnTo>
                <a:lnTo>
                  <a:pt x="11" y="28"/>
                </a:lnTo>
                <a:lnTo>
                  <a:pt x="11" y="35"/>
                </a:lnTo>
                <a:lnTo>
                  <a:pt x="11" y="26"/>
                </a:lnTo>
                <a:lnTo>
                  <a:pt x="11" y="33"/>
                </a:lnTo>
                <a:lnTo>
                  <a:pt x="12" y="34"/>
                </a:lnTo>
                <a:lnTo>
                  <a:pt x="12" y="41"/>
                </a:lnTo>
                <a:lnTo>
                  <a:pt x="12" y="33"/>
                </a:lnTo>
                <a:lnTo>
                  <a:pt x="12" y="35"/>
                </a:lnTo>
                <a:lnTo>
                  <a:pt x="14" y="33"/>
                </a:lnTo>
                <a:lnTo>
                  <a:pt x="14" y="38"/>
                </a:lnTo>
                <a:lnTo>
                  <a:pt x="14" y="24"/>
                </a:lnTo>
                <a:lnTo>
                  <a:pt x="14" y="31"/>
                </a:lnTo>
                <a:lnTo>
                  <a:pt x="15" y="30"/>
                </a:lnTo>
                <a:lnTo>
                  <a:pt x="15" y="33"/>
                </a:lnTo>
                <a:lnTo>
                  <a:pt x="15" y="26"/>
                </a:lnTo>
                <a:lnTo>
                  <a:pt x="15" y="33"/>
                </a:lnTo>
                <a:lnTo>
                  <a:pt x="16" y="31"/>
                </a:lnTo>
                <a:lnTo>
                  <a:pt x="16" y="35"/>
                </a:lnTo>
                <a:lnTo>
                  <a:pt x="16" y="28"/>
                </a:lnTo>
                <a:lnTo>
                  <a:pt x="16" y="31"/>
                </a:lnTo>
                <a:lnTo>
                  <a:pt x="17" y="30"/>
                </a:lnTo>
                <a:lnTo>
                  <a:pt x="17" y="28"/>
                </a:lnTo>
                <a:lnTo>
                  <a:pt x="17" y="40"/>
                </a:lnTo>
                <a:lnTo>
                  <a:pt x="19" y="38"/>
                </a:lnTo>
                <a:lnTo>
                  <a:pt x="19" y="26"/>
                </a:lnTo>
                <a:lnTo>
                  <a:pt x="19" y="31"/>
                </a:lnTo>
                <a:lnTo>
                  <a:pt x="20" y="33"/>
                </a:lnTo>
                <a:lnTo>
                  <a:pt x="20" y="35"/>
                </a:lnTo>
                <a:lnTo>
                  <a:pt x="20" y="24"/>
                </a:lnTo>
                <a:lnTo>
                  <a:pt x="20" y="31"/>
                </a:lnTo>
                <a:lnTo>
                  <a:pt x="21" y="33"/>
                </a:lnTo>
                <a:lnTo>
                  <a:pt x="21" y="35"/>
                </a:lnTo>
                <a:lnTo>
                  <a:pt x="21" y="29"/>
                </a:lnTo>
                <a:lnTo>
                  <a:pt x="21" y="31"/>
                </a:lnTo>
                <a:lnTo>
                  <a:pt x="22" y="30"/>
                </a:lnTo>
                <a:lnTo>
                  <a:pt x="22" y="39"/>
                </a:lnTo>
                <a:lnTo>
                  <a:pt x="22" y="26"/>
                </a:lnTo>
                <a:lnTo>
                  <a:pt x="22" y="38"/>
                </a:lnTo>
                <a:lnTo>
                  <a:pt x="24" y="38"/>
                </a:lnTo>
                <a:lnTo>
                  <a:pt x="24" y="19"/>
                </a:lnTo>
                <a:lnTo>
                  <a:pt x="24" y="28"/>
                </a:lnTo>
                <a:lnTo>
                  <a:pt x="25" y="25"/>
                </a:lnTo>
                <a:lnTo>
                  <a:pt x="25" y="33"/>
                </a:lnTo>
                <a:lnTo>
                  <a:pt x="25" y="30"/>
                </a:lnTo>
                <a:lnTo>
                  <a:pt x="26" y="29"/>
                </a:lnTo>
                <a:lnTo>
                  <a:pt x="26" y="36"/>
                </a:lnTo>
                <a:lnTo>
                  <a:pt x="26" y="26"/>
                </a:lnTo>
                <a:lnTo>
                  <a:pt x="26" y="31"/>
                </a:lnTo>
                <a:lnTo>
                  <a:pt x="27" y="34"/>
                </a:lnTo>
                <a:lnTo>
                  <a:pt x="27" y="35"/>
                </a:lnTo>
                <a:lnTo>
                  <a:pt x="27" y="21"/>
                </a:lnTo>
                <a:lnTo>
                  <a:pt x="27" y="33"/>
                </a:lnTo>
                <a:lnTo>
                  <a:pt x="29" y="31"/>
                </a:lnTo>
                <a:lnTo>
                  <a:pt x="29" y="34"/>
                </a:lnTo>
                <a:lnTo>
                  <a:pt x="29" y="29"/>
                </a:lnTo>
                <a:lnTo>
                  <a:pt x="29" y="33"/>
                </a:lnTo>
                <a:lnTo>
                  <a:pt x="30" y="31"/>
                </a:lnTo>
                <a:lnTo>
                  <a:pt x="30" y="35"/>
                </a:lnTo>
                <a:lnTo>
                  <a:pt x="30" y="28"/>
                </a:lnTo>
                <a:lnTo>
                  <a:pt x="31" y="29"/>
                </a:lnTo>
                <a:lnTo>
                  <a:pt x="31" y="36"/>
                </a:lnTo>
                <a:lnTo>
                  <a:pt x="31" y="28"/>
                </a:lnTo>
                <a:lnTo>
                  <a:pt x="31" y="35"/>
                </a:lnTo>
                <a:lnTo>
                  <a:pt x="32" y="34"/>
                </a:lnTo>
                <a:lnTo>
                  <a:pt x="32" y="23"/>
                </a:lnTo>
                <a:lnTo>
                  <a:pt x="34" y="20"/>
                </a:lnTo>
                <a:lnTo>
                  <a:pt x="34" y="38"/>
                </a:lnTo>
                <a:lnTo>
                  <a:pt x="34" y="33"/>
                </a:lnTo>
                <a:lnTo>
                  <a:pt x="35" y="34"/>
                </a:lnTo>
                <a:lnTo>
                  <a:pt x="35" y="43"/>
                </a:lnTo>
                <a:lnTo>
                  <a:pt x="35" y="25"/>
                </a:lnTo>
                <a:lnTo>
                  <a:pt x="35" y="33"/>
                </a:lnTo>
                <a:lnTo>
                  <a:pt x="36" y="30"/>
                </a:lnTo>
                <a:lnTo>
                  <a:pt x="36" y="28"/>
                </a:lnTo>
                <a:lnTo>
                  <a:pt x="36" y="34"/>
                </a:lnTo>
                <a:lnTo>
                  <a:pt x="37" y="33"/>
                </a:lnTo>
                <a:lnTo>
                  <a:pt x="37" y="44"/>
                </a:lnTo>
                <a:lnTo>
                  <a:pt x="37" y="28"/>
                </a:lnTo>
                <a:lnTo>
                  <a:pt x="37" y="43"/>
                </a:lnTo>
                <a:lnTo>
                  <a:pt x="39" y="38"/>
                </a:lnTo>
                <a:lnTo>
                  <a:pt x="39" y="21"/>
                </a:lnTo>
                <a:lnTo>
                  <a:pt x="39" y="30"/>
                </a:lnTo>
                <a:lnTo>
                  <a:pt x="40" y="31"/>
                </a:lnTo>
                <a:lnTo>
                  <a:pt x="40" y="48"/>
                </a:lnTo>
                <a:lnTo>
                  <a:pt x="40" y="30"/>
                </a:lnTo>
                <a:lnTo>
                  <a:pt x="40" y="36"/>
                </a:lnTo>
                <a:lnTo>
                  <a:pt x="41" y="34"/>
                </a:lnTo>
                <a:lnTo>
                  <a:pt x="41" y="24"/>
                </a:lnTo>
                <a:lnTo>
                  <a:pt x="41" y="46"/>
                </a:lnTo>
                <a:lnTo>
                  <a:pt x="42" y="48"/>
                </a:lnTo>
                <a:lnTo>
                  <a:pt x="42" y="50"/>
                </a:lnTo>
                <a:lnTo>
                  <a:pt x="42" y="0"/>
                </a:lnTo>
                <a:lnTo>
                  <a:pt x="42" y="24"/>
                </a:lnTo>
                <a:lnTo>
                  <a:pt x="44" y="1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nvGrpSpPr>
          <p:cNvPr id="179" name="Group 178"/>
          <p:cNvGrpSpPr/>
          <p:nvPr/>
        </p:nvGrpSpPr>
        <p:grpSpPr>
          <a:xfrm>
            <a:off x="6634686" y="2951718"/>
            <a:ext cx="299513" cy="304800"/>
            <a:chOff x="5796487" y="3104118"/>
            <a:chExt cx="149844" cy="304800"/>
          </a:xfrm>
        </p:grpSpPr>
        <p:sp>
          <p:nvSpPr>
            <p:cNvPr id="166" name="Freeform 109"/>
            <p:cNvSpPr>
              <a:spLocks/>
            </p:cNvSpPr>
            <p:nvPr/>
          </p:nvSpPr>
          <p:spPr bwMode="auto">
            <a:xfrm>
              <a:off x="5796487" y="3163235"/>
              <a:ext cx="74098" cy="158926"/>
            </a:xfrm>
            <a:custGeom>
              <a:avLst/>
              <a:gdLst/>
              <a:ahLst/>
              <a:cxnLst>
                <a:cxn ang="0">
                  <a:pos x="0" y="85"/>
                </a:cxn>
                <a:cxn ang="0">
                  <a:pos x="1" y="103"/>
                </a:cxn>
                <a:cxn ang="0">
                  <a:pos x="2" y="104"/>
                </a:cxn>
                <a:cxn ang="0">
                  <a:pos x="3" y="125"/>
                </a:cxn>
                <a:cxn ang="0">
                  <a:pos x="5" y="115"/>
                </a:cxn>
                <a:cxn ang="0">
                  <a:pos x="6" y="147"/>
                </a:cxn>
                <a:cxn ang="0">
                  <a:pos x="7" y="122"/>
                </a:cxn>
                <a:cxn ang="0">
                  <a:pos x="8" y="105"/>
                </a:cxn>
                <a:cxn ang="0">
                  <a:pos x="8" y="107"/>
                </a:cxn>
                <a:cxn ang="0">
                  <a:pos x="10" y="108"/>
                </a:cxn>
                <a:cxn ang="0">
                  <a:pos x="11" y="114"/>
                </a:cxn>
                <a:cxn ang="0">
                  <a:pos x="12" y="109"/>
                </a:cxn>
                <a:cxn ang="0">
                  <a:pos x="12" y="103"/>
                </a:cxn>
                <a:cxn ang="0">
                  <a:pos x="15" y="112"/>
                </a:cxn>
                <a:cxn ang="0">
                  <a:pos x="15" y="137"/>
                </a:cxn>
                <a:cxn ang="0">
                  <a:pos x="16" y="53"/>
                </a:cxn>
                <a:cxn ang="0">
                  <a:pos x="17" y="117"/>
                </a:cxn>
                <a:cxn ang="0">
                  <a:pos x="18" y="112"/>
                </a:cxn>
                <a:cxn ang="0">
                  <a:pos x="20" y="102"/>
                </a:cxn>
                <a:cxn ang="0">
                  <a:pos x="20" y="114"/>
                </a:cxn>
                <a:cxn ang="0">
                  <a:pos x="21" y="118"/>
                </a:cxn>
                <a:cxn ang="0">
                  <a:pos x="22" y="105"/>
                </a:cxn>
                <a:cxn ang="0">
                  <a:pos x="23" y="164"/>
                </a:cxn>
                <a:cxn ang="0">
                  <a:pos x="25" y="42"/>
                </a:cxn>
                <a:cxn ang="0">
                  <a:pos x="26" y="0"/>
                </a:cxn>
                <a:cxn ang="0">
                  <a:pos x="27" y="112"/>
                </a:cxn>
                <a:cxn ang="0">
                  <a:pos x="28" y="108"/>
                </a:cxn>
                <a:cxn ang="0">
                  <a:pos x="30" y="117"/>
                </a:cxn>
                <a:cxn ang="0">
                  <a:pos x="31" y="115"/>
                </a:cxn>
                <a:cxn ang="0">
                  <a:pos x="31" y="118"/>
                </a:cxn>
                <a:cxn ang="0">
                  <a:pos x="32" y="129"/>
                </a:cxn>
                <a:cxn ang="0">
                  <a:pos x="33" y="125"/>
                </a:cxn>
                <a:cxn ang="0">
                  <a:pos x="35" y="33"/>
                </a:cxn>
                <a:cxn ang="0">
                  <a:pos x="36" y="122"/>
                </a:cxn>
                <a:cxn ang="0">
                  <a:pos x="37" y="108"/>
                </a:cxn>
                <a:cxn ang="0">
                  <a:pos x="37" y="109"/>
                </a:cxn>
                <a:cxn ang="0">
                  <a:pos x="38" y="103"/>
                </a:cxn>
                <a:cxn ang="0">
                  <a:pos x="40" y="129"/>
                </a:cxn>
                <a:cxn ang="0">
                  <a:pos x="41" y="117"/>
                </a:cxn>
                <a:cxn ang="0">
                  <a:pos x="41" y="120"/>
                </a:cxn>
                <a:cxn ang="0">
                  <a:pos x="42" y="105"/>
                </a:cxn>
                <a:cxn ang="0">
                  <a:pos x="43" y="52"/>
                </a:cxn>
              </a:cxnLst>
              <a:rect l="0" t="0" r="r" b="b"/>
              <a:pathLst>
                <a:path w="45" h="207">
                  <a:moveTo>
                    <a:pt x="0" y="97"/>
                  </a:moveTo>
                  <a:lnTo>
                    <a:pt x="0" y="125"/>
                  </a:lnTo>
                  <a:lnTo>
                    <a:pt x="0" y="85"/>
                  </a:lnTo>
                  <a:lnTo>
                    <a:pt x="0" y="104"/>
                  </a:lnTo>
                  <a:lnTo>
                    <a:pt x="1" y="109"/>
                  </a:lnTo>
                  <a:lnTo>
                    <a:pt x="1" y="103"/>
                  </a:lnTo>
                  <a:lnTo>
                    <a:pt x="1" y="123"/>
                  </a:lnTo>
                  <a:lnTo>
                    <a:pt x="2" y="122"/>
                  </a:lnTo>
                  <a:lnTo>
                    <a:pt x="2" y="104"/>
                  </a:lnTo>
                  <a:lnTo>
                    <a:pt x="2" y="115"/>
                  </a:lnTo>
                  <a:lnTo>
                    <a:pt x="3" y="114"/>
                  </a:lnTo>
                  <a:lnTo>
                    <a:pt x="3" y="125"/>
                  </a:lnTo>
                  <a:lnTo>
                    <a:pt x="3" y="102"/>
                  </a:lnTo>
                  <a:lnTo>
                    <a:pt x="5" y="103"/>
                  </a:lnTo>
                  <a:lnTo>
                    <a:pt x="5" y="115"/>
                  </a:lnTo>
                  <a:lnTo>
                    <a:pt x="5" y="110"/>
                  </a:lnTo>
                  <a:lnTo>
                    <a:pt x="6" y="109"/>
                  </a:lnTo>
                  <a:lnTo>
                    <a:pt x="6" y="147"/>
                  </a:lnTo>
                  <a:lnTo>
                    <a:pt x="6" y="102"/>
                  </a:lnTo>
                  <a:lnTo>
                    <a:pt x="6" y="125"/>
                  </a:lnTo>
                  <a:lnTo>
                    <a:pt x="7" y="122"/>
                  </a:lnTo>
                  <a:lnTo>
                    <a:pt x="7" y="77"/>
                  </a:lnTo>
                  <a:lnTo>
                    <a:pt x="7" y="108"/>
                  </a:lnTo>
                  <a:lnTo>
                    <a:pt x="8" y="105"/>
                  </a:lnTo>
                  <a:lnTo>
                    <a:pt x="8" y="115"/>
                  </a:lnTo>
                  <a:lnTo>
                    <a:pt x="8" y="99"/>
                  </a:lnTo>
                  <a:lnTo>
                    <a:pt x="8" y="107"/>
                  </a:lnTo>
                  <a:lnTo>
                    <a:pt x="10" y="109"/>
                  </a:lnTo>
                  <a:lnTo>
                    <a:pt x="10" y="115"/>
                  </a:lnTo>
                  <a:lnTo>
                    <a:pt x="10" y="108"/>
                  </a:lnTo>
                  <a:lnTo>
                    <a:pt x="10" y="110"/>
                  </a:lnTo>
                  <a:lnTo>
                    <a:pt x="11" y="114"/>
                  </a:lnTo>
                  <a:lnTo>
                    <a:pt x="11" y="114"/>
                  </a:lnTo>
                  <a:lnTo>
                    <a:pt x="11" y="104"/>
                  </a:lnTo>
                  <a:lnTo>
                    <a:pt x="11" y="110"/>
                  </a:lnTo>
                  <a:lnTo>
                    <a:pt x="12" y="109"/>
                  </a:lnTo>
                  <a:lnTo>
                    <a:pt x="12" y="117"/>
                  </a:lnTo>
                  <a:lnTo>
                    <a:pt x="12" y="102"/>
                  </a:lnTo>
                  <a:lnTo>
                    <a:pt x="12" y="103"/>
                  </a:lnTo>
                  <a:lnTo>
                    <a:pt x="13" y="107"/>
                  </a:lnTo>
                  <a:lnTo>
                    <a:pt x="13" y="114"/>
                  </a:lnTo>
                  <a:lnTo>
                    <a:pt x="15" y="112"/>
                  </a:lnTo>
                  <a:lnTo>
                    <a:pt x="15" y="138"/>
                  </a:lnTo>
                  <a:lnTo>
                    <a:pt x="15" y="104"/>
                  </a:lnTo>
                  <a:lnTo>
                    <a:pt x="15" y="137"/>
                  </a:lnTo>
                  <a:lnTo>
                    <a:pt x="16" y="134"/>
                  </a:lnTo>
                  <a:lnTo>
                    <a:pt x="16" y="143"/>
                  </a:lnTo>
                  <a:lnTo>
                    <a:pt x="16" y="53"/>
                  </a:lnTo>
                  <a:lnTo>
                    <a:pt x="16" y="73"/>
                  </a:lnTo>
                  <a:lnTo>
                    <a:pt x="17" y="85"/>
                  </a:lnTo>
                  <a:lnTo>
                    <a:pt x="17" y="117"/>
                  </a:lnTo>
                  <a:lnTo>
                    <a:pt x="17" y="103"/>
                  </a:lnTo>
                  <a:lnTo>
                    <a:pt x="18" y="102"/>
                  </a:lnTo>
                  <a:lnTo>
                    <a:pt x="18" y="112"/>
                  </a:lnTo>
                  <a:lnTo>
                    <a:pt x="18" y="94"/>
                  </a:lnTo>
                  <a:lnTo>
                    <a:pt x="18" y="102"/>
                  </a:lnTo>
                  <a:lnTo>
                    <a:pt x="20" y="102"/>
                  </a:lnTo>
                  <a:lnTo>
                    <a:pt x="20" y="115"/>
                  </a:lnTo>
                  <a:lnTo>
                    <a:pt x="20" y="98"/>
                  </a:lnTo>
                  <a:lnTo>
                    <a:pt x="20" y="114"/>
                  </a:lnTo>
                  <a:lnTo>
                    <a:pt x="21" y="113"/>
                  </a:lnTo>
                  <a:lnTo>
                    <a:pt x="21" y="107"/>
                  </a:lnTo>
                  <a:lnTo>
                    <a:pt x="21" y="118"/>
                  </a:lnTo>
                  <a:lnTo>
                    <a:pt x="22" y="119"/>
                  </a:lnTo>
                  <a:lnTo>
                    <a:pt x="22" y="122"/>
                  </a:lnTo>
                  <a:lnTo>
                    <a:pt x="22" y="105"/>
                  </a:lnTo>
                  <a:lnTo>
                    <a:pt x="22" y="110"/>
                  </a:lnTo>
                  <a:lnTo>
                    <a:pt x="23" y="108"/>
                  </a:lnTo>
                  <a:lnTo>
                    <a:pt x="23" y="164"/>
                  </a:lnTo>
                  <a:lnTo>
                    <a:pt x="25" y="165"/>
                  </a:lnTo>
                  <a:lnTo>
                    <a:pt x="25" y="207"/>
                  </a:lnTo>
                  <a:lnTo>
                    <a:pt x="25" y="42"/>
                  </a:lnTo>
                  <a:lnTo>
                    <a:pt x="26" y="28"/>
                  </a:lnTo>
                  <a:lnTo>
                    <a:pt x="26" y="122"/>
                  </a:lnTo>
                  <a:lnTo>
                    <a:pt x="26" y="0"/>
                  </a:lnTo>
                  <a:lnTo>
                    <a:pt x="26" y="105"/>
                  </a:lnTo>
                  <a:lnTo>
                    <a:pt x="27" y="102"/>
                  </a:lnTo>
                  <a:lnTo>
                    <a:pt x="27" y="112"/>
                  </a:lnTo>
                  <a:lnTo>
                    <a:pt x="27" y="99"/>
                  </a:lnTo>
                  <a:lnTo>
                    <a:pt x="27" y="107"/>
                  </a:lnTo>
                  <a:lnTo>
                    <a:pt x="28" y="108"/>
                  </a:lnTo>
                  <a:lnTo>
                    <a:pt x="28" y="102"/>
                  </a:lnTo>
                  <a:lnTo>
                    <a:pt x="28" y="118"/>
                  </a:lnTo>
                  <a:lnTo>
                    <a:pt x="30" y="117"/>
                  </a:lnTo>
                  <a:lnTo>
                    <a:pt x="30" y="102"/>
                  </a:lnTo>
                  <a:lnTo>
                    <a:pt x="30" y="114"/>
                  </a:lnTo>
                  <a:lnTo>
                    <a:pt x="31" y="115"/>
                  </a:lnTo>
                  <a:lnTo>
                    <a:pt x="31" y="119"/>
                  </a:lnTo>
                  <a:lnTo>
                    <a:pt x="31" y="104"/>
                  </a:lnTo>
                  <a:lnTo>
                    <a:pt x="31" y="118"/>
                  </a:lnTo>
                  <a:lnTo>
                    <a:pt x="32" y="117"/>
                  </a:lnTo>
                  <a:lnTo>
                    <a:pt x="32" y="113"/>
                  </a:lnTo>
                  <a:lnTo>
                    <a:pt x="32" y="129"/>
                  </a:lnTo>
                  <a:lnTo>
                    <a:pt x="33" y="128"/>
                  </a:lnTo>
                  <a:lnTo>
                    <a:pt x="33" y="169"/>
                  </a:lnTo>
                  <a:lnTo>
                    <a:pt x="33" y="125"/>
                  </a:lnTo>
                  <a:lnTo>
                    <a:pt x="33" y="135"/>
                  </a:lnTo>
                  <a:lnTo>
                    <a:pt x="35" y="135"/>
                  </a:lnTo>
                  <a:lnTo>
                    <a:pt x="35" y="33"/>
                  </a:lnTo>
                  <a:lnTo>
                    <a:pt x="35" y="108"/>
                  </a:lnTo>
                  <a:lnTo>
                    <a:pt x="36" y="115"/>
                  </a:lnTo>
                  <a:lnTo>
                    <a:pt x="36" y="122"/>
                  </a:lnTo>
                  <a:lnTo>
                    <a:pt x="36" y="98"/>
                  </a:lnTo>
                  <a:lnTo>
                    <a:pt x="36" y="107"/>
                  </a:lnTo>
                  <a:lnTo>
                    <a:pt x="37" y="108"/>
                  </a:lnTo>
                  <a:lnTo>
                    <a:pt x="37" y="112"/>
                  </a:lnTo>
                  <a:lnTo>
                    <a:pt x="37" y="97"/>
                  </a:lnTo>
                  <a:lnTo>
                    <a:pt x="37" y="109"/>
                  </a:lnTo>
                  <a:lnTo>
                    <a:pt x="38" y="110"/>
                  </a:lnTo>
                  <a:lnTo>
                    <a:pt x="38" y="113"/>
                  </a:lnTo>
                  <a:lnTo>
                    <a:pt x="38" y="103"/>
                  </a:lnTo>
                  <a:lnTo>
                    <a:pt x="38" y="112"/>
                  </a:lnTo>
                  <a:lnTo>
                    <a:pt x="40" y="113"/>
                  </a:lnTo>
                  <a:lnTo>
                    <a:pt x="40" y="129"/>
                  </a:lnTo>
                  <a:lnTo>
                    <a:pt x="40" y="103"/>
                  </a:lnTo>
                  <a:lnTo>
                    <a:pt x="40" y="119"/>
                  </a:lnTo>
                  <a:lnTo>
                    <a:pt x="41" y="117"/>
                  </a:lnTo>
                  <a:lnTo>
                    <a:pt x="41" y="130"/>
                  </a:lnTo>
                  <a:lnTo>
                    <a:pt x="41" y="105"/>
                  </a:lnTo>
                  <a:lnTo>
                    <a:pt x="41" y="120"/>
                  </a:lnTo>
                  <a:lnTo>
                    <a:pt x="42" y="119"/>
                  </a:lnTo>
                  <a:lnTo>
                    <a:pt x="42" y="183"/>
                  </a:lnTo>
                  <a:lnTo>
                    <a:pt x="42" y="105"/>
                  </a:lnTo>
                  <a:lnTo>
                    <a:pt x="42" y="170"/>
                  </a:lnTo>
                  <a:lnTo>
                    <a:pt x="43" y="167"/>
                  </a:lnTo>
                  <a:lnTo>
                    <a:pt x="43" y="52"/>
                  </a:lnTo>
                  <a:lnTo>
                    <a:pt x="45" y="52"/>
                  </a:lnTo>
                  <a:lnTo>
                    <a:pt x="45" y="1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67" name="Freeform 110"/>
            <p:cNvSpPr>
              <a:spLocks/>
            </p:cNvSpPr>
            <p:nvPr/>
          </p:nvSpPr>
          <p:spPr bwMode="auto">
            <a:xfrm>
              <a:off x="5870586" y="3104118"/>
              <a:ext cx="75745" cy="304800"/>
            </a:xfrm>
            <a:custGeom>
              <a:avLst/>
              <a:gdLst/>
              <a:ahLst/>
              <a:cxnLst>
                <a:cxn ang="0">
                  <a:pos x="1" y="192"/>
                </a:cxn>
                <a:cxn ang="0">
                  <a:pos x="2" y="181"/>
                </a:cxn>
                <a:cxn ang="0">
                  <a:pos x="2" y="184"/>
                </a:cxn>
                <a:cxn ang="0">
                  <a:pos x="3" y="176"/>
                </a:cxn>
                <a:cxn ang="0">
                  <a:pos x="5" y="196"/>
                </a:cxn>
                <a:cxn ang="0">
                  <a:pos x="6" y="191"/>
                </a:cxn>
                <a:cxn ang="0">
                  <a:pos x="7" y="180"/>
                </a:cxn>
                <a:cxn ang="0">
                  <a:pos x="8" y="220"/>
                </a:cxn>
                <a:cxn ang="0">
                  <a:pos x="10" y="154"/>
                </a:cxn>
                <a:cxn ang="0">
                  <a:pos x="11" y="190"/>
                </a:cxn>
                <a:cxn ang="0">
                  <a:pos x="12" y="189"/>
                </a:cxn>
                <a:cxn ang="0">
                  <a:pos x="12" y="181"/>
                </a:cxn>
                <a:cxn ang="0">
                  <a:pos x="13" y="200"/>
                </a:cxn>
                <a:cxn ang="0">
                  <a:pos x="15" y="189"/>
                </a:cxn>
                <a:cxn ang="0">
                  <a:pos x="16" y="187"/>
                </a:cxn>
                <a:cxn ang="0">
                  <a:pos x="17" y="300"/>
                </a:cxn>
                <a:cxn ang="0">
                  <a:pos x="18" y="247"/>
                </a:cxn>
                <a:cxn ang="0">
                  <a:pos x="18" y="150"/>
                </a:cxn>
                <a:cxn ang="0">
                  <a:pos x="20" y="174"/>
                </a:cxn>
                <a:cxn ang="0">
                  <a:pos x="21" y="189"/>
                </a:cxn>
                <a:cxn ang="0">
                  <a:pos x="22" y="172"/>
                </a:cxn>
                <a:cxn ang="0">
                  <a:pos x="23" y="197"/>
                </a:cxn>
                <a:cxn ang="0">
                  <a:pos x="25" y="187"/>
                </a:cxn>
                <a:cxn ang="0">
                  <a:pos x="26" y="154"/>
                </a:cxn>
                <a:cxn ang="0">
                  <a:pos x="27" y="335"/>
                </a:cxn>
                <a:cxn ang="0">
                  <a:pos x="28" y="54"/>
                </a:cxn>
                <a:cxn ang="0">
                  <a:pos x="28" y="177"/>
                </a:cxn>
                <a:cxn ang="0">
                  <a:pos x="30" y="152"/>
                </a:cxn>
                <a:cxn ang="0">
                  <a:pos x="31" y="190"/>
                </a:cxn>
                <a:cxn ang="0">
                  <a:pos x="32" y="201"/>
                </a:cxn>
                <a:cxn ang="0">
                  <a:pos x="33" y="195"/>
                </a:cxn>
                <a:cxn ang="0">
                  <a:pos x="35" y="230"/>
                </a:cxn>
                <a:cxn ang="0">
                  <a:pos x="35" y="152"/>
                </a:cxn>
                <a:cxn ang="0">
                  <a:pos x="36" y="29"/>
                </a:cxn>
                <a:cxn ang="0">
                  <a:pos x="38" y="174"/>
                </a:cxn>
                <a:cxn ang="0">
                  <a:pos x="38" y="170"/>
                </a:cxn>
                <a:cxn ang="0">
                  <a:pos x="40" y="177"/>
                </a:cxn>
                <a:cxn ang="0">
                  <a:pos x="41" y="172"/>
                </a:cxn>
                <a:cxn ang="0">
                  <a:pos x="42" y="254"/>
                </a:cxn>
                <a:cxn ang="0">
                  <a:pos x="43" y="351"/>
                </a:cxn>
                <a:cxn ang="0">
                  <a:pos x="45" y="232"/>
                </a:cxn>
                <a:cxn ang="0">
                  <a:pos x="46" y="196"/>
                </a:cxn>
              </a:cxnLst>
              <a:rect l="0" t="0" r="r" b="b"/>
              <a:pathLst>
                <a:path w="46" h="397">
                  <a:moveTo>
                    <a:pt x="0" y="201"/>
                  </a:moveTo>
                  <a:lnTo>
                    <a:pt x="0" y="197"/>
                  </a:lnTo>
                  <a:lnTo>
                    <a:pt x="1" y="192"/>
                  </a:lnTo>
                  <a:lnTo>
                    <a:pt x="1" y="172"/>
                  </a:lnTo>
                  <a:lnTo>
                    <a:pt x="1" y="180"/>
                  </a:lnTo>
                  <a:lnTo>
                    <a:pt x="2" y="181"/>
                  </a:lnTo>
                  <a:lnTo>
                    <a:pt x="2" y="192"/>
                  </a:lnTo>
                  <a:lnTo>
                    <a:pt x="2" y="179"/>
                  </a:lnTo>
                  <a:lnTo>
                    <a:pt x="2" y="184"/>
                  </a:lnTo>
                  <a:lnTo>
                    <a:pt x="3" y="181"/>
                  </a:lnTo>
                  <a:lnTo>
                    <a:pt x="3" y="192"/>
                  </a:lnTo>
                  <a:lnTo>
                    <a:pt x="3" y="176"/>
                  </a:lnTo>
                  <a:lnTo>
                    <a:pt x="3" y="189"/>
                  </a:lnTo>
                  <a:lnTo>
                    <a:pt x="5" y="191"/>
                  </a:lnTo>
                  <a:lnTo>
                    <a:pt x="5" y="196"/>
                  </a:lnTo>
                  <a:lnTo>
                    <a:pt x="5" y="184"/>
                  </a:lnTo>
                  <a:lnTo>
                    <a:pt x="5" y="194"/>
                  </a:lnTo>
                  <a:lnTo>
                    <a:pt x="6" y="191"/>
                  </a:lnTo>
                  <a:lnTo>
                    <a:pt x="6" y="207"/>
                  </a:lnTo>
                  <a:lnTo>
                    <a:pt x="6" y="181"/>
                  </a:lnTo>
                  <a:lnTo>
                    <a:pt x="7" y="180"/>
                  </a:lnTo>
                  <a:lnTo>
                    <a:pt x="7" y="261"/>
                  </a:lnTo>
                  <a:lnTo>
                    <a:pt x="7" y="224"/>
                  </a:lnTo>
                  <a:lnTo>
                    <a:pt x="8" y="220"/>
                  </a:lnTo>
                  <a:lnTo>
                    <a:pt x="8" y="137"/>
                  </a:lnTo>
                  <a:lnTo>
                    <a:pt x="8" y="156"/>
                  </a:lnTo>
                  <a:lnTo>
                    <a:pt x="10" y="154"/>
                  </a:lnTo>
                  <a:lnTo>
                    <a:pt x="10" y="122"/>
                  </a:lnTo>
                  <a:lnTo>
                    <a:pt x="10" y="191"/>
                  </a:lnTo>
                  <a:lnTo>
                    <a:pt x="11" y="190"/>
                  </a:lnTo>
                  <a:lnTo>
                    <a:pt x="11" y="175"/>
                  </a:lnTo>
                  <a:lnTo>
                    <a:pt x="11" y="190"/>
                  </a:lnTo>
                  <a:lnTo>
                    <a:pt x="12" y="189"/>
                  </a:lnTo>
                  <a:lnTo>
                    <a:pt x="12" y="191"/>
                  </a:lnTo>
                  <a:lnTo>
                    <a:pt x="12" y="181"/>
                  </a:lnTo>
                  <a:lnTo>
                    <a:pt x="12" y="181"/>
                  </a:lnTo>
                  <a:lnTo>
                    <a:pt x="13" y="182"/>
                  </a:lnTo>
                  <a:lnTo>
                    <a:pt x="13" y="180"/>
                  </a:lnTo>
                  <a:lnTo>
                    <a:pt x="13" y="200"/>
                  </a:lnTo>
                  <a:lnTo>
                    <a:pt x="15" y="200"/>
                  </a:lnTo>
                  <a:lnTo>
                    <a:pt x="15" y="202"/>
                  </a:lnTo>
                  <a:lnTo>
                    <a:pt x="15" y="189"/>
                  </a:lnTo>
                  <a:lnTo>
                    <a:pt x="15" y="197"/>
                  </a:lnTo>
                  <a:lnTo>
                    <a:pt x="16" y="194"/>
                  </a:lnTo>
                  <a:lnTo>
                    <a:pt x="16" y="187"/>
                  </a:lnTo>
                  <a:lnTo>
                    <a:pt x="16" y="291"/>
                  </a:lnTo>
                  <a:lnTo>
                    <a:pt x="17" y="299"/>
                  </a:lnTo>
                  <a:lnTo>
                    <a:pt x="17" y="300"/>
                  </a:lnTo>
                  <a:lnTo>
                    <a:pt x="17" y="136"/>
                  </a:lnTo>
                  <a:lnTo>
                    <a:pt x="17" y="219"/>
                  </a:lnTo>
                  <a:lnTo>
                    <a:pt x="18" y="247"/>
                  </a:lnTo>
                  <a:lnTo>
                    <a:pt x="18" y="355"/>
                  </a:lnTo>
                  <a:lnTo>
                    <a:pt x="18" y="11"/>
                  </a:lnTo>
                  <a:lnTo>
                    <a:pt x="18" y="150"/>
                  </a:lnTo>
                  <a:lnTo>
                    <a:pt x="20" y="151"/>
                  </a:lnTo>
                  <a:lnTo>
                    <a:pt x="20" y="189"/>
                  </a:lnTo>
                  <a:lnTo>
                    <a:pt x="20" y="174"/>
                  </a:lnTo>
                  <a:lnTo>
                    <a:pt x="21" y="175"/>
                  </a:lnTo>
                  <a:lnTo>
                    <a:pt x="21" y="189"/>
                  </a:lnTo>
                  <a:lnTo>
                    <a:pt x="21" y="189"/>
                  </a:lnTo>
                  <a:lnTo>
                    <a:pt x="22" y="187"/>
                  </a:lnTo>
                  <a:lnTo>
                    <a:pt x="22" y="205"/>
                  </a:lnTo>
                  <a:lnTo>
                    <a:pt x="22" y="172"/>
                  </a:lnTo>
                  <a:lnTo>
                    <a:pt x="22" y="192"/>
                  </a:lnTo>
                  <a:lnTo>
                    <a:pt x="23" y="194"/>
                  </a:lnTo>
                  <a:lnTo>
                    <a:pt x="23" y="197"/>
                  </a:lnTo>
                  <a:lnTo>
                    <a:pt x="23" y="190"/>
                  </a:lnTo>
                  <a:lnTo>
                    <a:pt x="25" y="189"/>
                  </a:lnTo>
                  <a:lnTo>
                    <a:pt x="25" y="187"/>
                  </a:lnTo>
                  <a:lnTo>
                    <a:pt x="25" y="336"/>
                  </a:lnTo>
                  <a:lnTo>
                    <a:pt x="26" y="330"/>
                  </a:lnTo>
                  <a:lnTo>
                    <a:pt x="26" y="154"/>
                  </a:lnTo>
                  <a:lnTo>
                    <a:pt x="26" y="185"/>
                  </a:lnTo>
                  <a:lnTo>
                    <a:pt x="27" y="211"/>
                  </a:lnTo>
                  <a:lnTo>
                    <a:pt x="27" y="335"/>
                  </a:lnTo>
                  <a:lnTo>
                    <a:pt x="27" y="0"/>
                  </a:lnTo>
                  <a:lnTo>
                    <a:pt x="27" y="65"/>
                  </a:lnTo>
                  <a:lnTo>
                    <a:pt x="28" y="54"/>
                  </a:lnTo>
                  <a:lnTo>
                    <a:pt x="28" y="184"/>
                  </a:lnTo>
                  <a:lnTo>
                    <a:pt x="28" y="52"/>
                  </a:lnTo>
                  <a:lnTo>
                    <a:pt x="28" y="177"/>
                  </a:lnTo>
                  <a:lnTo>
                    <a:pt x="30" y="176"/>
                  </a:lnTo>
                  <a:lnTo>
                    <a:pt x="30" y="180"/>
                  </a:lnTo>
                  <a:lnTo>
                    <a:pt x="30" y="152"/>
                  </a:lnTo>
                  <a:lnTo>
                    <a:pt x="30" y="180"/>
                  </a:lnTo>
                  <a:lnTo>
                    <a:pt x="31" y="179"/>
                  </a:lnTo>
                  <a:lnTo>
                    <a:pt x="31" y="190"/>
                  </a:lnTo>
                  <a:lnTo>
                    <a:pt x="31" y="189"/>
                  </a:lnTo>
                  <a:lnTo>
                    <a:pt x="32" y="191"/>
                  </a:lnTo>
                  <a:lnTo>
                    <a:pt x="32" y="201"/>
                  </a:lnTo>
                  <a:lnTo>
                    <a:pt x="32" y="174"/>
                  </a:lnTo>
                  <a:lnTo>
                    <a:pt x="32" y="190"/>
                  </a:lnTo>
                  <a:lnTo>
                    <a:pt x="33" y="195"/>
                  </a:lnTo>
                  <a:lnTo>
                    <a:pt x="33" y="269"/>
                  </a:lnTo>
                  <a:lnTo>
                    <a:pt x="33" y="225"/>
                  </a:lnTo>
                  <a:lnTo>
                    <a:pt x="35" y="230"/>
                  </a:lnTo>
                  <a:lnTo>
                    <a:pt x="35" y="397"/>
                  </a:lnTo>
                  <a:lnTo>
                    <a:pt x="35" y="126"/>
                  </a:lnTo>
                  <a:lnTo>
                    <a:pt x="35" y="152"/>
                  </a:lnTo>
                  <a:lnTo>
                    <a:pt x="36" y="150"/>
                  </a:lnTo>
                  <a:lnTo>
                    <a:pt x="36" y="239"/>
                  </a:lnTo>
                  <a:lnTo>
                    <a:pt x="36" y="29"/>
                  </a:lnTo>
                  <a:lnTo>
                    <a:pt x="37" y="22"/>
                  </a:lnTo>
                  <a:lnTo>
                    <a:pt x="37" y="171"/>
                  </a:lnTo>
                  <a:lnTo>
                    <a:pt x="38" y="174"/>
                  </a:lnTo>
                  <a:lnTo>
                    <a:pt x="38" y="181"/>
                  </a:lnTo>
                  <a:lnTo>
                    <a:pt x="38" y="167"/>
                  </a:lnTo>
                  <a:lnTo>
                    <a:pt x="38" y="170"/>
                  </a:lnTo>
                  <a:lnTo>
                    <a:pt x="40" y="169"/>
                  </a:lnTo>
                  <a:lnTo>
                    <a:pt x="40" y="192"/>
                  </a:lnTo>
                  <a:lnTo>
                    <a:pt x="40" y="177"/>
                  </a:lnTo>
                  <a:lnTo>
                    <a:pt x="41" y="174"/>
                  </a:lnTo>
                  <a:lnTo>
                    <a:pt x="41" y="197"/>
                  </a:lnTo>
                  <a:lnTo>
                    <a:pt x="41" y="172"/>
                  </a:lnTo>
                  <a:lnTo>
                    <a:pt x="41" y="194"/>
                  </a:lnTo>
                  <a:lnTo>
                    <a:pt x="42" y="200"/>
                  </a:lnTo>
                  <a:lnTo>
                    <a:pt x="42" y="254"/>
                  </a:lnTo>
                  <a:lnTo>
                    <a:pt x="42" y="234"/>
                  </a:lnTo>
                  <a:lnTo>
                    <a:pt x="43" y="252"/>
                  </a:lnTo>
                  <a:lnTo>
                    <a:pt x="43" y="351"/>
                  </a:lnTo>
                  <a:lnTo>
                    <a:pt x="43" y="124"/>
                  </a:lnTo>
                  <a:lnTo>
                    <a:pt x="45" y="114"/>
                  </a:lnTo>
                  <a:lnTo>
                    <a:pt x="45" y="232"/>
                  </a:lnTo>
                  <a:lnTo>
                    <a:pt x="45" y="80"/>
                  </a:lnTo>
                  <a:lnTo>
                    <a:pt x="45" y="207"/>
                  </a:lnTo>
                  <a:lnTo>
                    <a:pt x="46" y="196"/>
                  </a:lnTo>
                  <a:lnTo>
                    <a:pt x="46" y="16"/>
                  </a:lnTo>
                  <a:lnTo>
                    <a:pt x="46" y="81"/>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grpSp>
        <p:nvGrpSpPr>
          <p:cNvPr id="180" name="Group 179"/>
          <p:cNvGrpSpPr/>
          <p:nvPr/>
        </p:nvGrpSpPr>
        <p:grpSpPr>
          <a:xfrm>
            <a:off x="6934200" y="3032332"/>
            <a:ext cx="304800" cy="169675"/>
            <a:chOff x="6178504" y="3184732"/>
            <a:chExt cx="222296" cy="169675"/>
          </a:xfrm>
        </p:grpSpPr>
        <p:sp>
          <p:nvSpPr>
            <p:cNvPr id="171" name="Freeform 114"/>
            <p:cNvSpPr>
              <a:spLocks/>
            </p:cNvSpPr>
            <p:nvPr/>
          </p:nvSpPr>
          <p:spPr bwMode="auto">
            <a:xfrm>
              <a:off x="6178504" y="3184732"/>
              <a:ext cx="75745" cy="169675"/>
            </a:xfrm>
            <a:custGeom>
              <a:avLst/>
              <a:gdLst/>
              <a:ahLst/>
              <a:cxnLst>
                <a:cxn ang="0">
                  <a:pos x="1" y="86"/>
                </a:cxn>
                <a:cxn ang="0">
                  <a:pos x="3" y="87"/>
                </a:cxn>
                <a:cxn ang="0">
                  <a:pos x="4" y="122"/>
                </a:cxn>
                <a:cxn ang="0">
                  <a:pos x="5" y="4"/>
                </a:cxn>
                <a:cxn ang="0">
                  <a:pos x="6" y="82"/>
                </a:cxn>
                <a:cxn ang="0">
                  <a:pos x="6" y="84"/>
                </a:cxn>
                <a:cxn ang="0">
                  <a:pos x="8" y="157"/>
                </a:cxn>
                <a:cxn ang="0">
                  <a:pos x="9" y="82"/>
                </a:cxn>
                <a:cxn ang="0">
                  <a:pos x="10" y="75"/>
                </a:cxn>
                <a:cxn ang="0">
                  <a:pos x="11" y="77"/>
                </a:cxn>
                <a:cxn ang="0">
                  <a:pos x="13" y="40"/>
                </a:cxn>
                <a:cxn ang="0">
                  <a:pos x="14" y="22"/>
                </a:cxn>
                <a:cxn ang="0">
                  <a:pos x="15" y="86"/>
                </a:cxn>
                <a:cxn ang="0">
                  <a:pos x="16" y="106"/>
                </a:cxn>
                <a:cxn ang="0">
                  <a:pos x="18" y="94"/>
                </a:cxn>
                <a:cxn ang="0">
                  <a:pos x="19" y="56"/>
                </a:cxn>
                <a:cxn ang="0">
                  <a:pos x="19" y="89"/>
                </a:cxn>
                <a:cxn ang="0">
                  <a:pos x="20" y="84"/>
                </a:cxn>
                <a:cxn ang="0">
                  <a:pos x="21" y="122"/>
                </a:cxn>
                <a:cxn ang="0">
                  <a:pos x="23" y="80"/>
                </a:cxn>
                <a:cxn ang="0">
                  <a:pos x="24" y="75"/>
                </a:cxn>
                <a:cxn ang="0">
                  <a:pos x="25" y="87"/>
                </a:cxn>
                <a:cxn ang="0">
                  <a:pos x="26" y="85"/>
                </a:cxn>
                <a:cxn ang="0">
                  <a:pos x="26" y="99"/>
                </a:cxn>
                <a:cxn ang="0">
                  <a:pos x="28" y="84"/>
                </a:cxn>
                <a:cxn ang="0">
                  <a:pos x="29" y="77"/>
                </a:cxn>
                <a:cxn ang="0">
                  <a:pos x="30" y="90"/>
                </a:cxn>
                <a:cxn ang="0">
                  <a:pos x="31" y="84"/>
                </a:cxn>
                <a:cxn ang="0">
                  <a:pos x="31" y="74"/>
                </a:cxn>
                <a:cxn ang="0">
                  <a:pos x="33" y="76"/>
                </a:cxn>
                <a:cxn ang="0">
                  <a:pos x="34" y="85"/>
                </a:cxn>
                <a:cxn ang="0">
                  <a:pos x="35" y="82"/>
                </a:cxn>
                <a:cxn ang="0">
                  <a:pos x="35" y="77"/>
                </a:cxn>
                <a:cxn ang="0">
                  <a:pos x="36" y="55"/>
                </a:cxn>
                <a:cxn ang="0">
                  <a:pos x="38" y="95"/>
                </a:cxn>
                <a:cxn ang="0">
                  <a:pos x="39" y="77"/>
                </a:cxn>
                <a:cxn ang="0">
                  <a:pos x="40" y="96"/>
                </a:cxn>
                <a:cxn ang="0">
                  <a:pos x="41" y="95"/>
                </a:cxn>
                <a:cxn ang="0">
                  <a:pos x="43" y="89"/>
                </a:cxn>
                <a:cxn ang="0">
                  <a:pos x="44" y="87"/>
                </a:cxn>
                <a:cxn ang="0">
                  <a:pos x="45" y="89"/>
                </a:cxn>
                <a:cxn ang="0">
                  <a:pos x="46" y="95"/>
                </a:cxn>
              </a:cxnLst>
              <a:rect l="0" t="0" r="r" b="b"/>
              <a:pathLst>
                <a:path w="46" h="221">
                  <a:moveTo>
                    <a:pt x="0" y="64"/>
                  </a:moveTo>
                  <a:lnTo>
                    <a:pt x="0" y="87"/>
                  </a:lnTo>
                  <a:lnTo>
                    <a:pt x="1" y="86"/>
                  </a:lnTo>
                  <a:lnTo>
                    <a:pt x="1" y="71"/>
                  </a:lnTo>
                  <a:lnTo>
                    <a:pt x="1" y="85"/>
                  </a:lnTo>
                  <a:lnTo>
                    <a:pt x="3" y="87"/>
                  </a:lnTo>
                  <a:lnTo>
                    <a:pt x="3" y="69"/>
                  </a:lnTo>
                  <a:lnTo>
                    <a:pt x="3" y="111"/>
                  </a:lnTo>
                  <a:lnTo>
                    <a:pt x="4" y="122"/>
                  </a:lnTo>
                  <a:lnTo>
                    <a:pt x="4" y="221"/>
                  </a:lnTo>
                  <a:lnTo>
                    <a:pt x="4" y="5"/>
                  </a:lnTo>
                  <a:lnTo>
                    <a:pt x="5" y="4"/>
                  </a:lnTo>
                  <a:lnTo>
                    <a:pt x="5" y="85"/>
                  </a:lnTo>
                  <a:lnTo>
                    <a:pt x="5" y="84"/>
                  </a:lnTo>
                  <a:lnTo>
                    <a:pt x="6" y="82"/>
                  </a:lnTo>
                  <a:lnTo>
                    <a:pt x="6" y="86"/>
                  </a:lnTo>
                  <a:lnTo>
                    <a:pt x="6" y="71"/>
                  </a:lnTo>
                  <a:lnTo>
                    <a:pt x="6" y="84"/>
                  </a:lnTo>
                  <a:lnTo>
                    <a:pt x="8" y="82"/>
                  </a:lnTo>
                  <a:lnTo>
                    <a:pt x="8" y="162"/>
                  </a:lnTo>
                  <a:lnTo>
                    <a:pt x="8" y="157"/>
                  </a:lnTo>
                  <a:lnTo>
                    <a:pt x="9" y="146"/>
                  </a:lnTo>
                  <a:lnTo>
                    <a:pt x="9" y="0"/>
                  </a:lnTo>
                  <a:lnTo>
                    <a:pt x="9" y="82"/>
                  </a:lnTo>
                  <a:lnTo>
                    <a:pt x="10" y="89"/>
                  </a:lnTo>
                  <a:lnTo>
                    <a:pt x="10" y="102"/>
                  </a:lnTo>
                  <a:lnTo>
                    <a:pt x="10" y="75"/>
                  </a:lnTo>
                  <a:lnTo>
                    <a:pt x="11" y="74"/>
                  </a:lnTo>
                  <a:lnTo>
                    <a:pt x="11" y="85"/>
                  </a:lnTo>
                  <a:lnTo>
                    <a:pt x="11" y="77"/>
                  </a:lnTo>
                  <a:lnTo>
                    <a:pt x="13" y="79"/>
                  </a:lnTo>
                  <a:lnTo>
                    <a:pt x="13" y="201"/>
                  </a:lnTo>
                  <a:lnTo>
                    <a:pt x="13" y="40"/>
                  </a:lnTo>
                  <a:lnTo>
                    <a:pt x="14" y="32"/>
                  </a:lnTo>
                  <a:lnTo>
                    <a:pt x="14" y="77"/>
                  </a:lnTo>
                  <a:lnTo>
                    <a:pt x="14" y="22"/>
                  </a:lnTo>
                  <a:lnTo>
                    <a:pt x="14" y="76"/>
                  </a:lnTo>
                  <a:lnTo>
                    <a:pt x="15" y="75"/>
                  </a:lnTo>
                  <a:lnTo>
                    <a:pt x="15" y="86"/>
                  </a:lnTo>
                  <a:lnTo>
                    <a:pt x="15" y="85"/>
                  </a:lnTo>
                  <a:lnTo>
                    <a:pt x="16" y="84"/>
                  </a:lnTo>
                  <a:lnTo>
                    <a:pt x="16" y="106"/>
                  </a:lnTo>
                  <a:lnTo>
                    <a:pt x="16" y="41"/>
                  </a:lnTo>
                  <a:lnTo>
                    <a:pt x="16" y="91"/>
                  </a:lnTo>
                  <a:lnTo>
                    <a:pt x="18" y="94"/>
                  </a:lnTo>
                  <a:lnTo>
                    <a:pt x="18" y="111"/>
                  </a:lnTo>
                  <a:lnTo>
                    <a:pt x="18" y="66"/>
                  </a:lnTo>
                  <a:lnTo>
                    <a:pt x="19" y="56"/>
                  </a:lnTo>
                  <a:lnTo>
                    <a:pt x="19" y="91"/>
                  </a:lnTo>
                  <a:lnTo>
                    <a:pt x="19" y="39"/>
                  </a:lnTo>
                  <a:lnTo>
                    <a:pt x="19" y="89"/>
                  </a:lnTo>
                  <a:lnTo>
                    <a:pt x="20" y="92"/>
                  </a:lnTo>
                  <a:lnTo>
                    <a:pt x="20" y="66"/>
                  </a:lnTo>
                  <a:lnTo>
                    <a:pt x="20" y="84"/>
                  </a:lnTo>
                  <a:lnTo>
                    <a:pt x="21" y="85"/>
                  </a:lnTo>
                  <a:lnTo>
                    <a:pt x="21" y="76"/>
                  </a:lnTo>
                  <a:lnTo>
                    <a:pt x="21" y="122"/>
                  </a:lnTo>
                  <a:lnTo>
                    <a:pt x="23" y="124"/>
                  </a:lnTo>
                  <a:lnTo>
                    <a:pt x="23" y="51"/>
                  </a:lnTo>
                  <a:lnTo>
                    <a:pt x="23" y="80"/>
                  </a:lnTo>
                  <a:lnTo>
                    <a:pt x="24" y="82"/>
                  </a:lnTo>
                  <a:lnTo>
                    <a:pt x="24" y="86"/>
                  </a:lnTo>
                  <a:lnTo>
                    <a:pt x="24" y="75"/>
                  </a:lnTo>
                  <a:lnTo>
                    <a:pt x="24" y="80"/>
                  </a:lnTo>
                  <a:lnTo>
                    <a:pt x="25" y="81"/>
                  </a:lnTo>
                  <a:lnTo>
                    <a:pt x="25" y="87"/>
                  </a:lnTo>
                  <a:lnTo>
                    <a:pt x="25" y="75"/>
                  </a:lnTo>
                  <a:lnTo>
                    <a:pt x="25" y="84"/>
                  </a:lnTo>
                  <a:lnTo>
                    <a:pt x="26" y="85"/>
                  </a:lnTo>
                  <a:lnTo>
                    <a:pt x="26" y="102"/>
                  </a:lnTo>
                  <a:lnTo>
                    <a:pt x="26" y="76"/>
                  </a:lnTo>
                  <a:lnTo>
                    <a:pt x="26" y="99"/>
                  </a:lnTo>
                  <a:lnTo>
                    <a:pt x="28" y="99"/>
                  </a:lnTo>
                  <a:lnTo>
                    <a:pt x="28" y="46"/>
                  </a:lnTo>
                  <a:lnTo>
                    <a:pt x="28" y="84"/>
                  </a:lnTo>
                  <a:lnTo>
                    <a:pt x="29" y="87"/>
                  </a:lnTo>
                  <a:lnTo>
                    <a:pt x="29" y="91"/>
                  </a:lnTo>
                  <a:lnTo>
                    <a:pt x="29" y="77"/>
                  </a:lnTo>
                  <a:lnTo>
                    <a:pt x="29" y="80"/>
                  </a:lnTo>
                  <a:lnTo>
                    <a:pt x="30" y="82"/>
                  </a:lnTo>
                  <a:lnTo>
                    <a:pt x="30" y="90"/>
                  </a:lnTo>
                  <a:lnTo>
                    <a:pt x="30" y="76"/>
                  </a:lnTo>
                  <a:lnTo>
                    <a:pt x="30" y="82"/>
                  </a:lnTo>
                  <a:lnTo>
                    <a:pt x="31" y="84"/>
                  </a:lnTo>
                  <a:lnTo>
                    <a:pt x="31" y="111"/>
                  </a:lnTo>
                  <a:lnTo>
                    <a:pt x="31" y="37"/>
                  </a:lnTo>
                  <a:lnTo>
                    <a:pt x="31" y="74"/>
                  </a:lnTo>
                  <a:lnTo>
                    <a:pt x="33" y="85"/>
                  </a:lnTo>
                  <a:lnTo>
                    <a:pt x="33" y="94"/>
                  </a:lnTo>
                  <a:lnTo>
                    <a:pt x="33" y="76"/>
                  </a:lnTo>
                  <a:lnTo>
                    <a:pt x="33" y="84"/>
                  </a:lnTo>
                  <a:lnTo>
                    <a:pt x="34" y="82"/>
                  </a:lnTo>
                  <a:lnTo>
                    <a:pt x="34" y="85"/>
                  </a:lnTo>
                  <a:lnTo>
                    <a:pt x="34" y="75"/>
                  </a:lnTo>
                  <a:lnTo>
                    <a:pt x="34" y="81"/>
                  </a:lnTo>
                  <a:lnTo>
                    <a:pt x="35" y="82"/>
                  </a:lnTo>
                  <a:lnTo>
                    <a:pt x="35" y="95"/>
                  </a:lnTo>
                  <a:lnTo>
                    <a:pt x="35" y="75"/>
                  </a:lnTo>
                  <a:lnTo>
                    <a:pt x="35" y="77"/>
                  </a:lnTo>
                  <a:lnTo>
                    <a:pt x="36" y="80"/>
                  </a:lnTo>
                  <a:lnTo>
                    <a:pt x="36" y="101"/>
                  </a:lnTo>
                  <a:lnTo>
                    <a:pt x="36" y="55"/>
                  </a:lnTo>
                  <a:lnTo>
                    <a:pt x="36" y="57"/>
                  </a:lnTo>
                  <a:lnTo>
                    <a:pt x="38" y="62"/>
                  </a:lnTo>
                  <a:lnTo>
                    <a:pt x="38" y="95"/>
                  </a:lnTo>
                  <a:lnTo>
                    <a:pt x="38" y="90"/>
                  </a:lnTo>
                  <a:lnTo>
                    <a:pt x="39" y="89"/>
                  </a:lnTo>
                  <a:lnTo>
                    <a:pt x="39" y="77"/>
                  </a:lnTo>
                  <a:lnTo>
                    <a:pt x="39" y="87"/>
                  </a:lnTo>
                  <a:lnTo>
                    <a:pt x="40" y="89"/>
                  </a:lnTo>
                  <a:lnTo>
                    <a:pt x="40" y="96"/>
                  </a:lnTo>
                  <a:lnTo>
                    <a:pt x="40" y="82"/>
                  </a:lnTo>
                  <a:lnTo>
                    <a:pt x="40" y="92"/>
                  </a:lnTo>
                  <a:lnTo>
                    <a:pt x="41" y="95"/>
                  </a:lnTo>
                  <a:lnTo>
                    <a:pt x="41" y="72"/>
                  </a:lnTo>
                  <a:lnTo>
                    <a:pt x="41" y="87"/>
                  </a:lnTo>
                  <a:lnTo>
                    <a:pt x="43" y="89"/>
                  </a:lnTo>
                  <a:lnTo>
                    <a:pt x="43" y="75"/>
                  </a:lnTo>
                  <a:lnTo>
                    <a:pt x="43" y="85"/>
                  </a:lnTo>
                  <a:lnTo>
                    <a:pt x="44" y="87"/>
                  </a:lnTo>
                  <a:lnTo>
                    <a:pt x="44" y="79"/>
                  </a:lnTo>
                  <a:lnTo>
                    <a:pt x="44" y="87"/>
                  </a:lnTo>
                  <a:lnTo>
                    <a:pt x="45" y="89"/>
                  </a:lnTo>
                  <a:lnTo>
                    <a:pt x="45" y="79"/>
                  </a:lnTo>
                  <a:lnTo>
                    <a:pt x="45" y="99"/>
                  </a:lnTo>
                  <a:lnTo>
                    <a:pt x="46" y="95"/>
                  </a:lnTo>
                  <a:lnTo>
                    <a:pt x="46" y="55"/>
                  </a:lnTo>
                  <a:lnTo>
                    <a:pt x="46" y="97"/>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72" name="Freeform 115"/>
            <p:cNvSpPr>
              <a:spLocks/>
            </p:cNvSpPr>
            <p:nvPr/>
          </p:nvSpPr>
          <p:spPr bwMode="auto">
            <a:xfrm>
              <a:off x="6254249" y="3215443"/>
              <a:ext cx="74098" cy="66027"/>
            </a:xfrm>
            <a:custGeom>
              <a:avLst/>
              <a:gdLst/>
              <a:ahLst/>
              <a:cxnLst>
                <a:cxn ang="0">
                  <a:pos x="2" y="67"/>
                </a:cxn>
                <a:cxn ang="0">
                  <a:pos x="3" y="47"/>
                </a:cxn>
                <a:cxn ang="0">
                  <a:pos x="3" y="49"/>
                </a:cxn>
                <a:cxn ang="0">
                  <a:pos x="4" y="29"/>
                </a:cxn>
                <a:cxn ang="0">
                  <a:pos x="5" y="54"/>
                </a:cxn>
                <a:cxn ang="0">
                  <a:pos x="7" y="46"/>
                </a:cxn>
                <a:cxn ang="0">
                  <a:pos x="7" y="45"/>
                </a:cxn>
                <a:cxn ang="0">
                  <a:pos x="8" y="36"/>
                </a:cxn>
                <a:cxn ang="0">
                  <a:pos x="9" y="41"/>
                </a:cxn>
                <a:cxn ang="0">
                  <a:pos x="10" y="36"/>
                </a:cxn>
                <a:cxn ang="0">
                  <a:pos x="12" y="50"/>
                </a:cxn>
                <a:cxn ang="0">
                  <a:pos x="13" y="44"/>
                </a:cxn>
                <a:cxn ang="0">
                  <a:pos x="13" y="39"/>
                </a:cxn>
                <a:cxn ang="0">
                  <a:pos x="14" y="5"/>
                </a:cxn>
                <a:cxn ang="0">
                  <a:pos x="15" y="41"/>
                </a:cxn>
                <a:cxn ang="0">
                  <a:pos x="17" y="31"/>
                </a:cxn>
                <a:cxn ang="0">
                  <a:pos x="18" y="36"/>
                </a:cxn>
                <a:cxn ang="0">
                  <a:pos x="19" y="36"/>
                </a:cxn>
                <a:cxn ang="0">
                  <a:pos x="20" y="54"/>
                </a:cxn>
                <a:cxn ang="0">
                  <a:pos x="22" y="41"/>
                </a:cxn>
                <a:cxn ang="0">
                  <a:pos x="22" y="54"/>
                </a:cxn>
                <a:cxn ang="0">
                  <a:pos x="23" y="46"/>
                </a:cxn>
                <a:cxn ang="0">
                  <a:pos x="24" y="36"/>
                </a:cxn>
                <a:cxn ang="0">
                  <a:pos x="25" y="40"/>
                </a:cxn>
                <a:cxn ang="0">
                  <a:pos x="27" y="50"/>
                </a:cxn>
                <a:cxn ang="0">
                  <a:pos x="28" y="30"/>
                </a:cxn>
                <a:cxn ang="0">
                  <a:pos x="29" y="51"/>
                </a:cxn>
                <a:cxn ang="0">
                  <a:pos x="30" y="17"/>
                </a:cxn>
                <a:cxn ang="0">
                  <a:pos x="32" y="39"/>
                </a:cxn>
                <a:cxn ang="0">
                  <a:pos x="32" y="36"/>
                </a:cxn>
                <a:cxn ang="0">
                  <a:pos x="33" y="39"/>
                </a:cxn>
                <a:cxn ang="0">
                  <a:pos x="34" y="61"/>
                </a:cxn>
                <a:cxn ang="0">
                  <a:pos x="35" y="54"/>
                </a:cxn>
                <a:cxn ang="0">
                  <a:pos x="37" y="47"/>
                </a:cxn>
                <a:cxn ang="0">
                  <a:pos x="37" y="49"/>
                </a:cxn>
                <a:cxn ang="0">
                  <a:pos x="38" y="29"/>
                </a:cxn>
                <a:cxn ang="0">
                  <a:pos x="39" y="30"/>
                </a:cxn>
                <a:cxn ang="0">
                  <a:pos x="40" y="50"/>
                </a:cxn>
                <a:cxn ang="0">
                  <a:pos x="42" y="39"/>
                </a:cxn>
                <a:cxn ang="0">
                  <a:pos x="42" y="39"/>
                </a:cxn>
                <a:cxn ang="0">
                  <a:pos x="43" y="31"/>
                </a:cxn>
                <a:cxn ang="0">
                  <a:pos x="44" y="52"/>
                </a:cxn>
              </a:cxnLst>
              <a:rect l="0" t="0" r="r" b="b"/>
              <a:pathLst>
                <a:path w="45" h="86">
                  <a:moveTo>
                    <a:pt x="0" y="57"/>
                  </a:moveTo>
                  <a:lnTo>
                    <a:pt x="2" y="66"/>
                  </a:lnTo>
                  <a:lnTo>
                    <a:pt x="2" y="67"/>
                  </a:lnTo>
                  <a:lnTo>
                    <a:pt x="2" y="30"/>
                  </a:lnTo>
                  <a:lnTo>
                    <a:pt x="2" y="46"/>
                  </a:lnTo>
                  <a:lnTo>
                    <a:pt x="3" y="47"/>
                  </a:lnTo>
                  <a:lnTo>
                    <a:pt x="3" y="49"/>
                  </a:lnTo>
                  <a:lnTo>
                    <a:pt x="3" y="37"/>
                  </a:lnTo>
                  <a:lnTo>
                    <a:pt x="3" y="49"/>
                  </a:lnTo>
                  <a:lnTo>
                    <a:pt x="4" y="50"/>
                  </a:lnTo>
                  <a:lnTo>
                    <a:pt x="4" y="61"/>
                  </a:lnTo>
                  <a:lnTo>
                    <a:pt x="4" y="29"/>
                  </a:lnTo>
                  <a:lnTo>
                    <a:pt x="4" y="46"/>
                  </a:lnTo>
                  <a:lnTo>
                    <a:pt x="5" y="51"/>
                  </a:lnTo>
                  <a:lnTo>
                    <a:pt x="5" y="54"/>
                  </a:lnTo>
                  <a:lnTo>
                    <a:pt x="5" y="37"/>
                  </a:lnTo>
                  <a:lnTo>
                    <a:pt x="5" y="45"/>
                  </a:lnTo>
                  <a:lnTo>
                    <a:pt x="7" y="46"/>
                  </a:lnTo>
                  <a:lnTo>
                    <a:pt x="7" y="47"/>
                  </a:lnTo>
                  <a:lnTo>
                    <a:pt x="7" y="34"/>
                  </a:lnTo>
                  <a:lnTo>
                    <a:pt x="7" y="45"/>
                  </a:lnTo>
                  <a:lnTo>
                    <a:pt x="8" y="46"/>
                  </a:lnTo>
                  <a:lnTo>
                    <a:pt x="8" y="51"/>
                  </a:lnTo>
                  <a:lnTo>
                    <a:pt x="8" y="36"/>
                  </a:lnTo>
                  <a:lnTo>
                    <a:pt x="9" y="32"/>
                  </a:lnTo>
                  <a:lnTo>
                    <a:pt x="9" y="47"/>
                  </a:lnTo>
                  <a:lnTo>
                    <a:pt x="9" y="41"/>
                  </a:lnTo>
                  <a:lnTo>
                    <a:pt x="10" y="40"/>
                  </a:lnTo>
                  <a:lnTo>
                    <a:pt x="10" y="51"/>
                  </a:lnTo>
                  <a:lnTo>
                    <a:pt x="10" y="36"/>
                  </a:lnTo>
                  <a:lnTo>
                    <a:pt x="10" y="47"/>
                  </a:lnTo>
                  <a:lnTo>
                    <a:pt x="12" y="45"/>
                  </a:lnTo>
                  <a:lnTo>
                    <a:pt x="12" y="50"/>
                  </a:lnTo>
                  <a:lnTo>
                    <a:pt x="12" y="37"/>
                  </a:lnTo>
                  <a:lnTo>
                    <a:pt x="12" y="42"/>
                  </a:lnTo>
                  <a:lnTo>
                    <a:pt x="13" y="44"/>
                  </a:lnTo>
                  <a:lnTo>
                    <a:pt x="13" y="56"/>
                  </a:lnTo>
                  <a:lnTo>
                    <a:pt x="13" y="37"/>
                  </a:lnTo>
                  <a:lnTo>
                    <a:pt x="13" y="39"/>
                  </a:lnTo>
                  <a:lnTo>
                    <a:pt x="14" y="36"/>
                  </a:lnTo>
                  <a:lnTo>
                    <a:pt x="14" y="86"/>
                  </a:lnTo>
                  <a:lnTo>
                    <a:pt x="14" y="5"/>
                  </a:lnTo>
                  <a:lnTo>
                    <a:pt x="15" y="12"/>
                  </a:lnTo>
                  <a:lnTo>
                    <a:pt x="15" y="55"/>
                  </a:lnTo>
                  <a:lnTo>
                    <a:pt x="15" y="41"/>
                  </a:lnTo>
                  <a:lnTo>
                    <a:pt x="17" y="44"/>
                  </a:lnTo>
                  <a:lnTo>
                    <a:pt x="17" y="52"/>
                  </a:lnTo>
                  <a:lnTo>
                    <a:pt x="17" y="31"/>
                  </a:lnTo>
                  <a:lnTo>
                    <a:pt x="17" y="47"/>
                  </a:lnTo>
                  <a:lnTo>
                    <a:pt x="18" y="50"/>
                  </a:lnTo>
                  <a:lnTo>
                    <a:pt x="18" y="36"/>
                  </a:lnTo>
                  <a:lnTo>
                    <a:pt x="18" y="45"/>
                  </a:lnTo>
                  <a:lnTo>
                    <a:pt x="19" y="46"/>
                  </a:lnTo>
                  <a:lnTo>
                    <a:pt x="19" y="36"/>
                  </a:lnTo>
                  <a:lnTo>
                    <a:pt x="19" y="47"/>
                  </a:lnTo>
                  <a:lnTo>
                    <a:pt x="20" y="46"/>
                  </a:lnTo>
                  <a:lnTo>
                    <a:pt x="20" y="54"/>
                  </a:lnTo>
                  <a:lnTo>
                    <a:pt x="20" y="41"/>
                  </a:lnTo>
                  <a:lnTo>
                    <a:pt x="20" y="44"/>
                  </a:lnTo>
                  <a:lnTo>
                    <a:pt x="22" y="41"/>
                  </a:lnTo>
                  <a:lnTo>
                    <a:pt x="22" y="64"/>
                  </a:lnTo>
                  <a:lnTo>
                    <a:pt x="22" y="35"/>
                  </a:lnTo>
                  <a:lnTo>
                    <a:pt x="22" y="54"/>
                  </a:lnTo>
                  <a:lnTo>
                    <a:pt x="23" y="50"/>
                  </a:lnTo>
                  <a:lnTo>
                    <a:pt x="23" y="30"/>
                  </a:lnTo>
                  <a:lnTo>
                    <a:pt x="23" y="46"/>
                  </a:lnTo>
                  <a:lnTo>
                    <a:pt x="24" y="49"/>
                  </a:lnTo>
                  <a:lnTo>
                    <a:pt x="24" y="51"/>
                  </a:lnTo>
                  <a:lnTo>
                    <a:pt x="24" y="36"/>
                  </a:lnTo>
                  <a:lnTo>
                    <a:pt x="24" y="51"/>
                  </a:lnTo>
                  <a:lnTo>
                    <a:pt x="25" y="50"/>
                  </a:lnTo>
                  <a:lnTo>
                    <a:pt x="25" y="40"/>
                  </a:lnTo>
                  <a:lnTo>
                    <a:pt x="27" y="41"/>
                  </a:lnTo>
                  <a:lnTo>
                    <a:pt x="27" y="40"/>
                  </a:lnTo>
                  <a:lnTo>
                    <a:pt x="27" y="50"/>
                  </a:lnTo>
                  <a:lnTo>
                    <a:pt x="28" y="49"/>
                  </a:lnTo>
                  <a:lnTo>
                    <a:pt x="28" y="52"/>
                  </a:lnTo>
                  <a:lnTo>
                    <a:pt x="28" y="30"/>
                  </a:lnTo>
                  <a:lnTo>
                    <a:pt x="28" y="41"/>
                  </a:lnTo>
                  <a:lnTo>
                    <a:pt x="29" y="45"/>
                  </a:lnTo>
                  <a:lnTo>
                    <a:pt x="29" y="51"/>
                  </a:lnTo>
                  <a:lnTo>
                    <a:pt x="29" y="0"/>
                  </a:lnTo>
                  <a:lnTo>
                    <a:pt x="29" y="1"/>
                  </a:lnTo>
                  <a:lnTo>
                    <a:pt x="30" y="17"/>
                  </a:lnTo>
                  <a:lnTo>
                    <a:pt x="30" y="74"/>
                  </a:lnTo>
                  <a:lnTo>
                    <a:pt x="30" y="36"/>
                  </a:lnTo>
                  <a:lnTo>
                    <a:pt x="32" y="39"/>
                  </a:lnTo>
                  <a:lnTo>
                    <a:pt x="32" y="55"/>
                  </a:lnTo>
                  <a:lnTo>
                    <a:pt x="32" y="35"/>
                  </a:lnTo>
                  <a:lnTo>
                    <a:pt x="32" y="36"/>
                  </a:lnTo>
                  <a:lnTo>
                    <a:pt x="33" y="39"/>
                  </a:lnTo>
                  <a:lnTo>
                    <a:pt x="33" y="54"/>
                  </a:lnTo>
                  <a:lnTo>
                    <a:pt x="33" y="39"/>
                  </a:lnTo>
                  <a:lnTo>
                    <a:pt x="33" y="47"/>
                  </a:lnTo>
                  <a:lnTo>
                    <a:pt x="34" y="49"/>
                  </a:lnTo>
                  <a:lnTo>
                    <a:pt x="34" y="61"/>
                  </a:lnTo>
                  <a:lnTo>
                    <a:pt x="34" y="30"/>
                  </a:lnTo>
                  <a:lnTo>
                    <a:pt x="35" y="32"/>
                  </a:lnTo>
                  <a:lnTo>
                    <a:pt x="35" y="54"/>
                  </a:lnTo>
                  <a:lnTo>
                    <a:pt x="35" y="31"/>
                  </a:lnTo>
                  <a:lnTo>
                    <a:pt x="35" y="46"/>
                  </a:lnTo>
                  <a:lnTo>
                    <a:pt x="37" y="47"/>
                  </a:lnTo>
                  <a:lnTo>
                    <a:pt x="37" y="51"/>
                  </a:lnTo>
                  <a:lnTo>
                    <a:pt x="37" y="40"/>
                  </a:lnTo>
                  <a:lnTo>
                    <a:pt x="37" y="49"/>
                  </a:lnTo>
                  <a:lnTo>
                    <a:pt x="38" y="46"/>
                  </a:lnTo>
                  <a:lnTo>
                    <a:pt x="38" y="54"/>
                  </a:lnTo>
                  <a:lnTo>
                    <a:pt x="38" y="29"/>
                  </a:lnTo>
                  <a:lnTo>
                    <a:pt x="38" y="30"/>
                  </a:lnTo>
                  <a:lnTo>
                    <a:pt x="39" y="31"/>
                  </a:lnTo>
                  <a:lnTo>
                    <a:pt x="39" y="30"/>
                  </a:lnTo>
                  <a:lnTo>
                    <a:pt x="39" y="42"/>
                  </a:lnTo>
                  <a:lnTo>
                    <a:pt x="40" y="45"/>
                  </a:lnTo>
                  <a:lnTo>
                    <a:pt x="40" y="50"/>
                  </a:lnTo>
                  <a:lnTo>
                    <a:pt x="40" y="39"/>
                  </a:lnTo>
                  <a:lnTo>
                    <a:pt x="40" y="40"/>
                  </a:lnTo>
                  <a:lnTo>
                    <a:pt x="42" y="39"/>
                  </a:lnTo>
                  <a:lnTo>
                    <a:pt x="42" y="47"/>
                  </a:lnTo>
                  <a:lnTo>
                    <a:pt x="42" y="37"/>
                  </a:lnTo>
                  <a:lnTo>
                    <a:pt x="42" y="39"/>
                  </a:lnTo>
                  <a:lnTo>
                    <a:pt x="43" y="37"/>
                  </a:lnTo>
                  <a:lnTo>
                    <a:pt x="43" y="44"/>
                  </a:lnTo>
                  <a:lnTo>
                    <a:pt x="43" y="31"/>
                  </a:lnTo>
                  <a:lnTo>
                    <a:pt x="43" y="32"/>
                  </a:lnTo>
                  <a:lnTo>
                    <a:pt x="44" y="34"/>
                  </a:lnTo>
                  <a:lnTo>
                    <a:pt x="44" y="52"/>
                  </a:lnTo>
                  <a:lnTo>
                    <a:pt x="44" y="29"/>
                  </a:lnTo>
                  <a:lnTo>
                    <a:pt x="45" y="3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sp>
          <p:nvSpPr>
            <p:cNvPr id="173" name="Freeform 116"/>
            <p:cNvSpPr>
              <a:spLocks/>
            </p:cNvSpPr>
            <p:nvPr/>
          </p:nvSpPr>
          <p:spPr bwMode="auto">
            <a:xfrm>
              <a:off x="6328348" y="3223121"/>
              <a:ext cx="72452" cy="52975"/>
            </a:xfrm>
            <a:custGeom>
              <a:avLst/>
              <a:gdLst/>
              <a:ahLst/>
              <a:cxnLst>
                <a:cxn ang="0">
                  <a:pos x="0" y="0"/>
                </a:cxn>
                <a:cxn ang="0">
                  <a:pos x="2" y="29"/>
                </a:cxn>
                <a:cxn ang="0">
                  <a:pos x="3" y="27"/>
                </a:cxn>
                <a:cxn ang="0">
                  <a:pos x="4" y="26"/>
                </a:cxn>
                <a:cxn ang="0">
                  <a:pos x="5" y="40"/>
                </a:cxn>
                <a:cxn ang="0">
                  <a:pos x="7" y="37"/>
                </a:cxn>
                <a:cxn ang="0">
                  <a:pos x="8" y="30"/>
                </a:cxn>
                <a:cxn ang="0">
                  <a:pos x="9" y="26"/>
                </a:cxn>
                <a:cxn ang="0">
                  <a:pos x="9" y="35"/>
                </a:cxn>
                <a:cxn ang="0">
                  <a:pos x="10" y="25"/>
                </a:cxn>
                <a:cxn ang="0">
                  <a:pos x="12" y="44"/>
                </a:cxn>
                <a:cxn ang="0">
                  <a:pos x="13" y="34"/>
                </a:cxn>
                <a:cxn ang="0">
                  <a:pos x="13" y="36"/>
                </a:cxn>
                <a:cxn ang="0">
                  <a:pos x="14" y="16"/>
                </a:cxn>
                <a:cxn ang="0">
                  <a:pos x="15" y="49"/>
                </a:cxn>
                <a:cxn ang="0">
                  <a:pos x="17" y="39"/>
                </a:cxn>
                <a:cxn ang="0">
                  <a:pos x="18" y="34"/>
                </a:cxn>
                <a:cxn ang="0">
                  <a:pos x="19" y="40"/>
                </a:cxn>
                <a:cxn ang="0">
                  <a:pos x="19" y="29"/>
                </a:cxn>
                <a:cxn ang="0">
                  <a:pos x="20" y="15"/>
                </a:cxn>
                <a:cxn ang="0">
                  <a:pos x="22" y="27"/>
                </a:cxn>
                <a:cxn ang="0">
                  <a:pos x="23" y="40"/>
                </a:cxn>
                <a:cxn ang="0">
                  <a:pos x="24" y="35"/>
                </a:cxn>
                <a:cxn ang="0">
                  <a:pos x="25" y="27"/>
                </a:cxn>
                <a:cxn ang="0">
                  <a:pos x="25" y="30"/>
                </a:cxn>
                <a:cxn ang="0">
                  <a:pos x="27" y="26"/>
                </a:cxn>
                <a:cxn ang="0">
                  <a:pos x="28" y="41"/>
                </a:cxn>
                <a:cxn ang="0">
                  <a:pos x="29" y="50"/>
                </a:cxn>
                <a:cxn ang="0">
                  <a:pos x="30" y="36"/>
                </a:cxn>
                <a:cxn ang="0">
                  <a:pos x="32" y="37"/>
                </a:cxn>
                <a:cxn ang="0">
                  <a:pos x="33" y="25"/>
                </a:cxn>
                <a:cxn ang="0">
                  <a:pos x="34" y="42"/>
                </a:cxn>
                <a:cxn ang="0">
                  <a:pos x="35" y="39"/>
                </a:cxn>
                <a:cxn ang="0">
                  <a:pos x="35" y="39"/>
                </a:cxn>
                <a:cxn ang="0">
                  <a:pos x="37" y="27"/>
                </a:cxn>
                <a:cxn ang="0">
                  <a:pos x="38" y="40"/>
                </a:cxn>
                <a:cxn ang="0">
                  <a:pos x="39" y="25"/>
                </a:cxn>
                <a:cxn ang="0">
                  <a:pos x="40" y="24"/>
                </a:cxn>
                <a:cxn ang="0">
                  <a:pos x="40" y="30"/>
                </a:cxn>
                <a:cxn ang="0">
                  <a:pos x="42" y="20"/>
                </a:cxn>
                <a:cxn ang="0">
                  <a:pos x="43" y="40"/>
                </a:cxn>
                <a:cxn ang="0">
                  <a:pos x="44" y="37"/>
                </a:cxn>
              </a:cxnLst>
              <a:rect l="0" t="0" r="r" b="b"/>
              <a:pathLst>
                <a:path w="44" h="69">
                  <a:moveTo>
                    <a:pt x="0" y="24"/>
                  </a:moveTo>
                  <a:lnTo>
                    <a:pt x="0" y="69"/>
                  </a:lnTo>
                  <a:lnTo>
                    <a:pt x="0" y="0"/>
                  </a:lnTo>
                  <a:lnTo>
                    <a:pt x="0" y="31"/>
                  </a:lnTo>
                  <a:lnTo>
                    <a:pt x="2" y="37"/>
                  </a:lnTo>
                  <a:lnTo>
                    <a:pt x="2" y="29"/>
                  </a:lnTo>
                  <a:lnTo>
                    <a:pt x="2" y="45"/>
                  </a:lnTo>
                  <a:lnTo>
                    <a:pt x="3" y="46"/>
                  </a:lnTo>
                  <a:lnTo>
                    <a:pt x="3" y="27"/>
                  </a:lnTo>
                  <a:lnTo>
                    <a:pt x="3" y="31"/>
                  </a:lnTo>
                  <a:lnTo>
                    <a:pt x="4" y="30"/>
                  </a:lnTo>
                  <a:lnTo>
                    <a:pt x="4" y="26"/>
                  </a:lnTo>
                  <a:lnTo>
                    <a:pt x="4" y="36"/>
                  </a:lnTo>
                  <a:lnTo>
                    <a:pt x="5" y="39"/>
                  </a:lnTo>
                  <a:lnTo>
                    <a:pt x="5" y="40"/>
                  </a:lnTo>
                  <a:lnTo>
                    <a:pt x="5" y="21"/>
                  </a:lnTo>
                  <a:lnTo>
                    <a:pt x="5" y="40"/>
                  </a:lnTo>
                  <a:lnTo>
                    <a:pt x="7" y="37"/>
                  </a:lnTo>
                  <a:lnTo>
                    <a:pt x="7" y="24"/>
                  </a:lnTo>
                  <a:lnTo>
                    <a:pt x="7" y="27"/>
                  </a:lnTo>
                  <a:lnTo>
                    <a:pt x="8" y="30"/>
                  </a:lnTo>
                  <a:lnTo>
                    <a:pt x="8" y="41"/>
                  </a:lnTo>
                  <a:lnTo>
                    <a:pt x="8" y="27"/>
                  </a:lnTo>
                  <a:lnTo>
                    <a:pt x="9" y="26"/>
                  </a:lnTo>
                  <a:lnTo>
                    <a:pt x="9" y="42"/>
                  </a:lnTo>
                  <a:lnTo>
                    <a:pt x="9" y="22"/>
                  </a:lnTo>
                  <a:lnTo>
                    <a:pt x="9" y="35"/>
                  </a:lnTo>
                  <a:lnTo>
                    <a:pt x="10" y="34"/>
                  </a:lnTo>
                  <a:lnTo>
                    <a:pt x="10" y="39"/>
                  </a:lnTo>
                  <a:lnTo>
                    <a:pt x="10" y="25"/>
                  </a:lnTo>
                  <a:lnTo>
                    <a:pt x="10" y="31"/>
                  </a:lnTo>
                  <a:lnTo>
                    <a:pt x="12" y="30"/>
                  </a:lnTo>
                  <a:lnTo>
                    <a:pt x="12" y="44"/>
                  </a:lnTo>
                  <a:lnTo>
                    <a:pt x="12" y="24"/>
                  </a:lnTo>
                  <a:lnTo>
                    <a:pt x="12" y="35"/>
                  </a:lnTo>
                  <a:lnTo>
                    <a:pt x="13" y="34"/>
                  </a:lnTo>
                  <a:lnTo>
                    <a:pt x="13" y="47"/>
                  </a:lnTo>
                  <a:lnTo>
                    <a:pt x="13" y="26"/>
                  </a:lnTo>
                  <a:lnTo>
                    <a:pt x="13" y="36"/>
                  </a:lnTo>
                  <a:lnTo>
                    <a:pt x="14" y="22"/>
                  </a:lnTo>
                  <a:lnTo>
                    <a:pt x="14" y="47"/>
                  </a:lnTo>
                  <a:lnTo>
                    <a:pt x="14" y="16"/>
                  </a:lnTo>
                  <a:lnTo>
                    <a:pt x="14" y="32"/>
                  </a:lnTo>
                  <a:lnTo>
                    <a:pt x="15" y="34"/>
                  </a:lnTo>
                  <a:lnTo>
                    <a:pt x="15" y="49"/>
                  </a:lnTo>
                  <a:lnTo>
                    <a:pt x="15" y="22"/>
                  </a:lnTo>
                  <a:lnTo>
                    <a:pt x="17" y="21"/>
                  </a:lnTo>
                  <a:lnTo>
                    <a:pt x="17" y="39"/>
                  </a:lnTo>
                  <a:lnTo>
                    <a:pt x="17" y="20"/>
                  </a:lnTo>
                  <a:lnTo>
                    <a:pt x="17" y="34"/>
                  </a:lnTo>
                  <a:lnTo>
                    <a:pt x="18" y="34"/>
                  </a:lnTo>
                  <a:lnTo>
                    <a:pt x="18" y="24"/>
                  </a:lnTo>
                  <a:lnTo>
                    <a:pt x="18" y="39"/>
                  </a:lnTo>
                  <a:lnTo>
                    <a:pt x="19" y="40"/>
                  </a:lnTo>
                  <a:lnTo>
                    <a:pt x="19" y="44"/>
                  </a:lnTo>
                  <a:lnTo>
                    <a:pt x="19" y="17"/>
                  </a:lnTo>
                  <a:lnTo>
                    <a:pt x="19" y="29"/>
                  </a:lnTo>
                  <a:lnTo>
                    <a:pt x="20" y="30"/>
                  </a:lnTo>
                  <a:lnTo>
                    <a:pt x="20" y="45"/>
                  </a:lnTo>
                  <a:lnTo>
                    <a:pt x="20" y="15"/>
                  </a:lnTo>
                  <a:lnTo>
                    <a:pt x="20" y="37"/>
                  </a:lnTo>
                  <a:lnTo>
                    <a:pt x="22" y="34"/>
                  </a:lnTo>
                  <a:lnTo>
                    <a:pt x="22" y="27"/>
                  </a:lnTo>
                  <a:lnTo>
                    <a:pt x="22" y="37"/>
                  </a:lnTo>
                  <a:lnTo>
                    <a:pt x="23" y="39"/>
                  </a:lnTo>
                  <a:lnTo>
                    <a:pt x="23" y="40"/>
                  </a:lnTo>
                  <a:lnTo>
                    <a:pt x="23" y="26"/>
                  </a:lnTo>
                  <a:lnTo>
                    <a:pt x="23" y="39"/>
                  </a:lnTo>
                  <a:lnTo>
                    <a:pt x="24" y="35"/>
                  </a:lnTo>
                  <a:lnTo>
                    <a:pt x="24" y="27"/>
                  </a:lnTo>
                  <a:lnTo>
                    <a:pt x="24" y="30"/>
                  </a:lnTo>
                  <a:lnTo>
                    <a:pt x="25" y="27"/>
                  </a:lnTo>
                  <a:lnTo>
                    <a:pt x="25" y="39"/>
                  </a:lnTo>
                  <a:lnTo>
                    <a:pt x="25" y="22"/>
                  </a:lnTo>
                  <a:lnTo>
                    <a:pt x="25" y="30"/>
                  </a:lnTo>
                  <a:lnTo>
                    <a:pt x="27" y="29"/>
                  </a:lnTo>
                  <a:lnTo>
                    <a:pt x="27" y="45"/>
                  </a:lnTo>
                  <a:lnTo>
                    <a:pt x="27" y="26"/>
                  </a:lnTo>
                  <a:lnTo>
                    <a:pt x="27" y="29"/>
                  </a:lnTo>
                  <a:lnTo>
                    <a:pt x="28" y="25"/>
                  </a:lnTo>
                  <a:lnTo>
                    <a:pt x="28" y="41"/>
                  </a:lnTo>
                  <a:lnTo>
                    <a:pt x="28" y="17"/>
                  </a:lnTo>
                  <a:lnTo>
                    <a:pt x="29" y="14"/>
                  </a:lnTo>
                  <a:lnTo>
                    <a:pt x="29" y="50"/>
                  </a:lnTo>
                  <a:lnTo>
                    <a:pt x="29" y="31"/>
                  </a:lnTo>
                  <a:lnTo>
                    <a:pt x="30" y="32"/>
                  </a:lnTo>
                  <a:lnTo>
                    <a:pt x="30" y="36"/>
                  </a:lnTo>
                  <a:lnTo>
                    <a:pt x="30" y="14"/>
                  </a:lnTo>
                  <a:lnTo>
                    <a:pt x="30" y="36"/>
                  </a:lnTo>
                  <a:lnTo>
                    <a:pt x="32" y="37"/>
                  </a:lnTo>
                  <a:lnTo>
                    <a:pt x="32" y="40"/>
                  </a:lnTo>
                  <a:lnTo>
                    <a:pt x="32" y="24"/>
                  </a:lnTo>
                  <a:lnTo>
                    <a:pt x="33" y="25"/>
                  </a:lnTo>
                  <a:lnTo>
                    <a:pt x="33" y="37"/>
                  </a:lnTo>
                  <a:lnTo>
                    <a:pt x="34" y="39"/>
                  </a:lnTo>
                  <a:lnTo>
                    <a:pt x="34" y="42"/>
                  </a:lnTo>
                  <a:lnTo>
                    <a:pt x="34" y="34"/>
                  </a:lnTo>
                  <a:lnTo>
                    <a:pt x="34" y="37"/>
                  </a:lnTo>
                  <a:lnTo>
                    <a:pt x="35" y="39"/>
                  </a:lnTo>
                  <a:lnTo>
                    <a:pt x="35" y="46"/>
                  </a:lnTo>
                  <a:lnTo>
                    <a:pt x="35" y="20"/>
                  </a:lnTo>
                  <a:lnTo>
                    <a:pt x="35" y="39"/>
                  </a:lnTo>
                  <a:lnTo>
                    <a:pt x="37" y="41"/>
                  </a:lnTo>
                  <a:lnTo>
                    <a:pt x="37" y="46"/>
                  </a:lnTo>
                  <a:lnTo>
                    <a:pt x="37" y="27"/>
                  </a:lnTo>
                  <a:lnTo>
                    <a:pt x="37" y="31"/>
                  </a:lnTo>
                  <a:lnTo>
                    <a:pt x="38" y="30"/>
                  </a:lnTo>
                  <a:lnTo>
                    <a:pt x="38" y="40"/>
                  </a:lnTo>
                  <a:lnTo>
                    <a:pt x="38" y="29"/>
                  </a:lnTo>
                  <a:lnTo>
                    <a:pt x="38" y="29"/>
                  </a:lnTo>
                  <a:lnTo>
                    <a:pt x="39" y="25"/>
                  </a:lnTo>
                  <a:lnTo>
                    <a:pt x="39" y="37"/>
                  </a:lnTo>
                  <a:lnTo>
                    <a:pt x="39" y="24"/>
                  </a:lnTo>
                  <a:lnTo>
                    <a:pt x="40" y="24"/>
                  </a:lnTo>
                  <a:lnTo>
                    <a:pt x="40" y="34"/>
                  </a:lnTo>
                  <a:lnTo>
                    <a:pt x="40" y="22"/>
                  </a:lnTo>
                  <a:lnTo>
                    <a:pt x="40" y="30"/>
                  </a:lnTo>
                  <a:lnTo>
                    <a:pt x="42" y="32"/>
                  </a:lnTo>
                  <a:lnTo>
                    <a:pt x="42" y="37"/>
                  </a:lnTo>
                  <a:lnTo>
                    <a:pt x="42" y="20"/>
                  </a:lnTo>
                  <a:lnTo>
                    <a:pt x="42" y="30"/>
                  </a:lnTo>
                  <a:lnTo>
                    <a:pt x="43" y="31"/>
                  </a:lnTo>
                  <a:lnTo>
                    <a:pt x="43" y="40"/>
                  </a:lnTo>
                  <a:lnTo>
                    <a:pt x="43" y="30"/>
                  </a:lnTo>
                  <a:lnTo>
                    <a:pt x="43" y="39"/>
                  </a:lnTo>
                  <a:lnTo>
                    <a:pt x="44" y="37"/>
                  </a:lnTo>
                  <a:lnTo>
                    <a:pt x="44" y="44"/>
                  </a:lnTo>
                  <a:lnTo>
                    <a:pt x="44" y="1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3600">
                <a:latin typeface="Times New Roman" pitchFamily="18" charset="0"/>
                <a:cs typeface="Times New Roman" pitchFamily="18" charset="0"/>
              </a:endParaRPr>
            </a:p>
          </p:txBody>
        </p:sp>
      </p:grpSp>
      <p:cxnSp>
        <p:nvCxnSpPr>
          <p:cNvPr id="174" name="Straight Arrow Connector 173"/>
          <p:cNvCxnSpPr/>
          <p:nvPr/>
        </p:nvCxnSpPr>
        <p:spPr>
          <a:xfrm>
            <a:off x="5715000" y="3440668"/>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H="1">
            <a:off x="6629400" y="3440668"/>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5867400" y="5117068"/>
            <a:ext cx="593432" cy="369332"/>
          </a:xfrm>
          <a:prstGeom prst="rect">
            <a:avLst/>
          </a:prstGeom>
          <a:noFill/>
        </p:spPr>
        <p:txBody>
          <a:bodyPr wrap="none" rtlCol="0">
            <a:spAutoFit/>
          </a:bodyPr>
          <a:lstStyle/>
          <a:p>
            <a:r>
              <a:rPr lang="en-US" dirty="0" smtClean="0"/>
              <a:t>18.6</a:t>
            </a:r>
            <a:endParaRPr lang="en-US" dirty="0"/>
          </a:p>
        </p:txBody>
      </p:sp>
      <p:pic>
        <p:nvPicPr>
          <p:cNvPr id="182" name="Picture 2"/>
          <p:cNvPicPr>
            <a:picLocks noChangeAspect="1" noChangeArrowheads="1"/>
          </p:cNvPicPr>
          <p:nvPr/>
        </p:nvPicPr>
        <p:blipFill>
          <a:blip r:embed="rId3" cstate="print"/>
          <a:srcRect/>
          <a:stretch>
            <a:fillRect/>
          </a:stretch>
        </p:blipFill>
        <p:spPr bwMode="auto">
          <a:xfrm>
            <a:off x="1524000" y="2286000"/>
            <a:ext cx="327025" cy="524908"/>
          </a:xfrm>
          <a:prstGeom prst="rect">
            <a:avLst/>
          </a:prstGeom>
          <a:noFill/>
          <a:ln w="9525">
            <a:noFill/>
            <a:miter lim="800000"/>
            <a:headEnd/>
            <a:tailEnd/>
          </a:ln>
        </p:spPr>
      </p:pic>
      <p:pic>
        <p:nvPicPr>
          <p:cNvPr id="183" name="Picture 151"/>
          <p:cNvPicPr>
            <a:picLocks noChangeAspect="1" noChangeArrowheads="1"/>
          </p:cNvPicPr>
          <p:nvPr/>
        </p:nvPicPr>
        <p:blipFill>
          <a:blip r:embed="rId4" cstate="print"/>
          <a:srcRect/>
          <a:stretch>
            <a:fillRect/>
          </a:stretch>
        </p:blipFill>
        <p:spPr bwMode="auto">
          <a:xfrm>
            <a:off x="6705600" y="2438400"/>
            <a:ext cx="234949" cy="308498"/>
          </a:xfrm>
          <a:prstGeom prst="rect">
            <a:avLst/>
          </a:prstGeom>
          <a:noFill/>
          <a:ln w="9525">
            <a:noFill/>
            <a:miter lim="800000"/>
            <a:headEnd/>
            <a:tailEnd/>
          </a:ln>
        </p:spPr>
      </p:pic>
      <p:pic>
        <p:nvPicPr>
          <p:cNvPr id="185" name="Picture 141"/>
          <p:cNvPicPr>
            <a:picLocks noChangeAspect="1" noChangeArrowheads="1"/>
          </p:cNvPicPr>
          <p:nvPr/>
        </p:nvPicPr>
        <p:blipFill>
          <a:blip r:embed="rId5" cstate="print"/>
          <a:srcRect/>
          <a:stretch>
            <a:fillRect/>
          </a:stretch>
        </p:blipFill>
        <p:spPr bwMode="auto">
          <a:xfrm>
            <a:off x="2819400" y="2286000"/>
            <a:ext cx="377174" cy="538820"/>
          </a:xfrm>
          <a:prstGeom prst="rect">
            <a:avLst/>
          </a:prstGeom>
          <a:noFill/>
          <a:ln w="9525">
            <a:noFill/>
            <a:miter lim="800000"/>
            <a:headEnd/>
            <a:tailEnd/>
          </a:ln>
        </p:spPr>
      </p:pic>
      <p:pic>
        <p:nvPicPr>
          <p:cNvPr id="286" name="Picture 2"/>
          <p:cNvPicPr>
            <a:picLocks noChangeAspect="1" noChangeArrowheads="1"/>
          </p:cNvPicPr>
          <p:nvPr/>
        </p:nvPicPr>
        <p:blipFill>
          <a:blip r:embed="rId3" cstate="print"/>
          <a:srcRect/>
          <a:stretch>
            <a:fillRect/>
          </a:stretch>
        </p:blipFill>
        <p:spPr bwMode="auto">
          <a:xfrm>
            <a:off x="5410200" y="2286000"/>
            <a:ext cx="327025" cy="52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5400" dirty="0" smtClean="0"/>
              <a:t>Prizes</a:t>
            </a:r>
            <a:endParaRPr lang="en-US" sz="5400" dirty="0"/>
          </a:p>
        </p:txBody>
      </p:sp>
      <p:sp>
        <p:nvSpPr>
          <p:cNvPr id="3" name="Content Placeholder 2"/>
          <p:cNvSpPr>
            <a:spLocks noGrp="1"/>
          </p:cNvSpPr>
          <p:nvPr>
            <p:ph idx="1"/>
          </p:nvPr>
        </p:nvSpPr>
        <p:spPr>
          <a:xfrm>
            <a:off x="76200" y="1143000"/>
            <a:ext cx="9067800" cy="5562600"/>
          </a:xfrm>
        </p:spPr>
        <p:txBody>
          <a:bodyPr>
            <a:normAutofit/>
          </a:bodyPr>
          <a:lstStyle/>
          <a:p>
            <a:r>
              <a:rPr lang="en-US" sz="2400" b="1" dirty="0" smtClean="0"/>
              <a:t>Overall winner</a:t>
            </a:r>
            <a:r>
              <a:rPr lang="en-US" sz="2400" dirty="0" smtClean="0"/>
              <a:t>: Whoever gets the highest </a:t>
            </a:r>
            <a:r>
              <a:rPr lang="en-US" sz="2400" i="1" dirty="0" smtClean="0"/>
              <a:t>E</a:t>
            </a:r>
            <a:r>
              <a:rPr lang="en-US" sz="2400" dirty="0" smtClean="0"/>
              <a:t> Score</a:t>
            </a:r>
          </a:p>
          <a:p>
            <a:pPr lvl="1"/>
            <a:r>
              <a:rPr lang="en-US" sz="2000" dirty="0" smtClean="0"/>
              <a:t>$500 prize</a:t>
            </a:r>
          </a:p>
          <a:p>
            <a:pPr lvl="1"/>
            <a:r>
              <a:rPr lang="en-US" sz="2000" dirty="0" smtClean="0"/>
              <a:t>An engraved trophy</a:t>
            </a:r>
          </a:p>
          <a:p>
            <a:r>
              <a:rPr lang="en-US" sz="2400" dirty="0" smtClean="0"/>
              <a:t>(Most weeks on) </a:t>
            </a:r>
            <a:r>
              <a:rPr lang="en-US" sz="2400" b="1" dirty="0" smtClean="0"/>
              <a:t>Top of the </a:t>
            </a:r>
            <a:r>
              <a:rPr lang="en-US" sz="2400" b="1" dirty="0" err="1" smtClean="0"/>
              <a:t>Leaderboard</a:t>
            </a:r>
            <a:r>
              <a:rPr lang="en-US" sz="2400" b="1" dirty="0" smtClean="0"/>
              <a:t> </a:t>
            </a:r>
            <a:r>
              <a:rPr lang="en-US" sz="1800" dirty="0" smtClean="0">
                <a:solidFill>
                  <a:schemeClr val="bg1">
                    <a:lumMod val="75000"/>
                  </a:schemeClr>
                </a:solidFill>
              </a:rPr>
              <a:t>(if tie, highest </a:t>
            </a:r>
            <a:r>
              <a:rPr lang="en-US" sz="1800" i="1" dirty="0" smtClean="0">
                <a:solidFill>
                  <a:schemeClr val="bg1">
                    <a:lumMod val="75000"/>
                  </a:schemeClr>
                </a:solidFill>
              </a:rPr>
              <a:t>final</a:t>
            </a:r>
            <a:r>
              <a:rPr lang="en-US" sz="1800" dirty="0" smtClean="0">
                <a:solidFill>
                  <a:schemeClr val="bg1">
                    <a:lumMod val="75000"/>
                  </a:schemeClr>
                </a:solidFill>
              </a:rPr>
              <a:t> </a:t>
            </a:r>
            <a:r>
              <a:rPr lang="en-US" sz="1800" i="1" dirty="0" smtClean="0">
                <a:solidFill>
                  <a:schemeClr val="bg1">
                    <a:lumMod val="75000"/>
                  </a:schemeClr>
                </a:solidFill>
              </a:rPr>
              <a:t>E</a:t>
            </a:r>
            <a:r>
              <a:rPr lang="en-US" sz="1800" dirty="0" smtClean="0">
                <a:solidFill>
                  <a:schemeClr val="bg1">
                    <a:lumMod val="75000"/>
                  </a:schemeClr>
                </a:solidFill>
              </a:rPr>
              <a:t> accuracy wins)</a:t>
            </a:r>
            <a:endParaRPr lang="en-US" sz="2400" dirty="0" smtClean="0">
              <a:solidFill>
                <a:schemeClr val="bg1">
                  <a:lumMod val="75000"/>
                </a:schemeClr>
              </a:solidFill>
            </a:endParaRPr>
          </a:p>
          <a:p>
            <a:pPr lvl="1"/>
            <a:r>
              <a:rPr lang="en-US" sz="2000" dirty="0" smtClean="0"/>
              <a:t>$100 prize</a:t>
            </a:r>
          </a:p>
          <a:p>
            <a:pPr lvl="1"/>
            <a:r>
              <a:rPr lang="en-US" sz="2000" dirty="0" smtClean="0"/>
              <a:t>An engraved trophy</a:t>
            </a:r>
          </a:p>
          <a:p>
            <a:r>
              <a:rPr lang="en-US" sz="2400" b="1" dirty="0" smtClean="0"/>
              <a:t>Judges Prize</a:t>
            </a:r>
            <a:r>
              <a:rPr lang="en-US" sz="2400" dirty="0" smtClean="0"/>
              <a:t>: </a:t>
            </a:r>
            <a:r>
              <a:rPr lang="en-US" sz="1800" dirty="0" smtClean="0">
                <a:solidFill>
                  <a:schemeClr val="bg1">
                    <a:lumMod val="75000"/>
                  </a:schemeClr>
                </a:solidFill>
              </a:rPr>
              <a:t>(optional, given at the discretion of the judges. Could be more than one)</a:t>
            </a:r>
          </a:p>
          <a:p>
            <a:pPr lvl="1"/>
            <a:r>
              <a:rPr lang="en-US" sz="2000" dirty="0" smtClean="0"/>
              <a:t>$250 prize(s)</a:t>
            </a:r>
          </a:p>
          <a:p>
            <a:pPr lvl="1">
              <a:buNone/>
            </a:pPr>
            <a:endParaRPr lang="en-US" sz="2000" dirty="0" smtClean="0"/>
          </a:p>
          <a:p>
            <a:pPr lvl="1"/>
            <a:endParaRPr lang="en-US" sz="2000" dirty="0" smtClean="0"/>
          </a:p>
          <a:p>
            <a:pPr>
              <a:buNone/>
            </a:pPr>
            <a:r>
              <a:rPr lang="en-US" sz="1200" dirty="0" smtClean="0"/>
              <a:t>The judges prize is design to reward some team/individual that produces a great idea within this contest or more generally within the area of computational entomology, but does not (necessarily) win the contest. For example:</a:t>
            </a:r>
          </a:p>
          <a:p>
            <a:r>
              <a:rPr lang="en-US" sz="1200" dirty="0" smtClean="0"/>
              <a:t>Suppose the winning team scores 90%, but has a 1,000 lines of code. A team that scores 89.9% with just </a:t>
            </a:r>
            <a:r>
              <a:rPr lang="en-US" sz="1200" i="1" dirty="0" smtClean="0"/>
              <a:t>two</a:t>
            </a:r>
            <a:r>
              <a:rPr lang="en-US" sz="1200" dirty="0" smtClean="0"/>
              <a:t> lines of code might win this prize.</a:t>
            </a:r>
          </a:p>
          <a:p>
            <a:r>
              <a:rPr lang="en-US" sz="1200" dirty="0" smtClean="0"/>
              <a:t>Supposes a team figures out how to cheat. For example they note that class 1 is only on stereo left, and class 2 in only on stereo right. By telling us how they might be able to cheat, we can make the Phase II contest better. This would deserve a prize.  </a:t>
            </a:r>
          </a:p>
          <a:p>
            <a:r>
              <a:rPr lang="en-US" sz="1200" dirty="0" smtClean="0"/>
              <a:t>Suggesting an interesting task for Phase II could be worth a prize. </a:t>
            </a:r>
          </a:p>
          <a:p>
            <a:pPr>
              <a:buNone/>
            </a:pPr>
            <a:r>
              <a:rPr lang="en-US" sz="1200" dirty="0" smtClean="0"/>
              <a:t>If you want to </a:t>
            </a:r>
            <a:r>
              <a:rPr lang="en-US" sz="1200" i="1" dirty="0" smtClean="0"/>
              <a:t>explicitly</a:t>
            </a:r>
            <a:r>
              <a:rPr lang="en-US" sz="1200" dirty="0" smtClean="0"/>
              <a:t> be considered for this prize, send your idea to the judges.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Evaluation </a:t>
            </a:r>
            <a:endParaRPr lang="en-US" dirty="0"/>
          </a:p>
        </p:txBody>
      </p:sp>
      <p:sp>
        <p:nvSpPr>
          <p:cNvPr id="3" name="Content Placeholder 2"/>
          <p:cNvSpPr>
            <a:spLocks noGrp="1"/>
          </p:cNvSpPr>
          <p:nvPr>
            <p:ph idx="1"/>
          </p:nvPr>
        </p:nvSpPr>
        <p:spPr>
          <a:xfrm>
            <a:off x="76200" y="1143000"/>
            <a:ext cx="9067800" cy="1752600"/>
          </a:xfrm>
        </p:spPr>
        <p:txBody>
          <a:bodyPr>
            <a:normAutofit/>
          </a:bodyPr>
          <a:lstStyle/>
          <a:p>
            <a:r>
              <a:rPr lang="en-US" sz="2000" dirty="0" smtClean="0"/>
              <a:t>Evaluation will be done with one-nearest neighbor classification. </a:t>
            </a:r>
          </a:p>
          <a:p>
            <a:r>
              <a:rPr lang="en-US" sz="2000" dirty="0" smtClean="0"/>
              <a:t>We have 5,000 exemplars in five classes. Call this D1. </a:t>
            </a:r>
          </a:p>
          <a:p>
            <a:r>
              <a:rPr lang="en-US" sz="2000" dirty="0" smtClean="0"/>
              <a:t>We are currently collecting more data, including possibly new (but similar) classes, in an identical format with the same sensors</a:t>
            </a:r>
            <a:r>
              <a:rPr lang="en-US" sz="2000" baseline="30000" dirty="0" smtClean="0"/>
              <a:t>1</a:t>
            </a:r>
            <a:r>
              <a:rPr lang="en-US" sz="2000" dirty="0" smtClean="0"/>
              <a:t>.  Call this D2.</a:t>
            </a:r>
          </a:p>
          <a:p>
            <a:pPr>
              <a:buNone/>
            </a:pPr>
            <a:endParaRPr lang="en-US" sz="2400" dirty="0" smtClean="0"/>
          </a:p>
          <a:p>
            <a:pPr>
              <a:buNone/>
            </a:pPr>
            <a:endParaRPr lang="en-US" sz="2400" dirty="0" smtClean="0"/>
          </a:p>
        </p:txBody>
      </p:sp>
      <p:sp>
        <p:nvSpPr>
          <p:cNvPr id="6" name="TextBox 5"/>
          <p:cNvSpPr txBox="1"/>
          <p:nvPr/>
        </p:nvSpPr>
        <p:spPr>
          <a:xfrm>
            <a:off x="0" y="6627168"/>
            <a:ext cx="9144000" cy="230832"/>
          </a:xfrm>
          <a:prstGeom prst="rect">
            <a:avLst/>
          </a:prstGeom>
          <a:noFill/>
        </p:spPr>
        <p:txBody>
          <a:bodyPr wrap="square" rtlCol="0">
            <a:spAutoFit/>
          </a:bodyPr>
          <a:lstStyle/>
          <a:p>
            <a:r>
              <a:rPr lang="en-US" sz="900" dirty="0" smtClean="0"/>
              <a:t>1: We reserve the right to slightly modify the sensors, as we try to improve reduce noise, reduce the power needed etc. However the new data will be essentially the same as the D1.</a:t>
            </a:r>
            <a:endParaRPr lang="en-US" sz="1050" dirty="0"/>
          </a:p>
        </p:txBody>
      </p:sp>
      <p:sp>
        <p:nvSpPr>
          <p:cNvPr id="7" name="Rectangle 6"/>
          <p:cNvSpPr/>
          <p:nvPr/>
        </p:nvSpPr>
        <p:spPr>
          <a:xfrm>
            <a:off x="914400" y="2971800"/>
            <a:ext cx="14478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D1</a:t>
            </a:r>
          </a:p>
          <a:p>
            <a:pPr algn="ctr"/>
            <a:r>
              <a:rPr lang="en-US" sz="1200" dirty="0" smtClean="0">
                <a:solidFill>
                  <a:srgbClr val="C00000"/>
                </a:solidFill>
              </a:rPr>
              <a:t>5,000 objects</a:t>
            </a:r>
          </a:p>
          <a:p>
            <a:pPr algn="ctr"/>
            <a:r>
              <a:rPr lang="en-US" sz="1200" dirty="0" smtClean="0">
                <a:solidFill>
                  <a:srgbClr val="0070C0"/>
                </a:solidFill>
              </a:rPr>
              <a:t>5 classes</a:t>
            </a:r>
          </a:p>
        </p:txBody>
      </p:sp>
      <p:sp>
        <p:nvSpPr>
          <p:cNvPr id="8" name="Rectangle 7"/>
          <p:cNvSpPr/>
          <p:nvPr/>
        </p:nvSpPr>
        <p:spPr>
          <a:xfrm>
            <a:off x="914400" y="4648200"/>
            <a:ext cx="1447800" cy="1600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D2</a:t>
            </a:r>
          </a:p>
          <a:p>
            <a:pPr algn="ctr"/>
            <a:r>
              <a:rPr lang="en-US" sz="1200" dirty="0" smtClean="0">
                <a:solidFill>
                  <a:srgbClr val="C00000"/>
                </a:solidFill>
              </a:rPr>
              <a:t>Unknown number of objects.</a:t>
            </a:r>
          </a:p>
          <a:p>
            <a:pPr algn="ctr"/>
            <a:r>
              <a:rPr lang="en-US" sz="1200" dirty="0" smtClean="0">
                <a:solidFill>
                  <a:srgbClr val="0070C0"/>
                </a:solidFill>
              </a:rPr>
              <a:t>The five classes in D1, plus possibly some additional classes</a:t>
            </a:r>
          </a:p>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Evaluation </a:t>
            </a:r>
            <a:endParaRPr lang="en-US" dirty="0"/>
          </a:p>
        </p:txBody>
      </p:sp>
      <p:sp>
        <p:nvSpPr>
          <p:cNvPr id="3" name="Content Placeholder 2"/>
          <p:cNvSpPr>
            <a:spLocks noGrp="1"/>
          </p:cNvSpPr>
          <p:nvPr>
            <p:ph idx="1"/>
          </p:nvPr>
        </p:nvSpPr>
        <p:spPr>
          <a:xfrm>
            <a:off x="76200" y="1143000"/>
            <a:ext cx="9067800" cy="1752600"/>
          </a:xfrm>
        </p:spPr>
        <p:txBody>
          <a:bodyPr>
            <a:normAutofit/>
          </a:bodyPr>
          <a:lstStyle/>
          <a:p>
            <a:r>
              <a:rPr lang="en-US" sz="2000" dirty="0" smtClean="0"/>
              <a:t>We have split D1 into two sets D1</a:t>
            </a:r>
            <a:r>
              <a:rPr lang="en-US" sz="2000" baseline="-25000" dirty="0" smtClean="0"/>
              <a:t>public</a:t>
            </a:r>
            <a:r>
              <a:rPr lang="en-US" sz="2000" dirty="0" smtClean="0"/>
              <a:t> and D1</a:t>
            </a:r>
            <a:r>
              <a:rPr lang="en-US" sz="2000" baseline="-25000" dirty="0" smtClean="0"/>
              <a:t>evaluation</a:t>
            </a:r>
            <a:r>
              <a:rPr lang="en-US" sz="2000" dirty="0" smtClean="0"/>
              <a:t>. We used a random shuffle, but preserved the class ratios.</a:t>
            </a:r>
          </a:p>
          <a:p>
            <a:r>
              <a:rPr lang="en-US" sz="2000" dirty="0" smtClean="0"/>
              <a:t>You have access to D1</a:t>
            </a:r>
            <a:r>
              <a:rPr lang="en-US" sz="2000" baseline="-25000" dirty="0" smtClean="0"/>
              <a:t>public</a:t>
            </a:r>
            <a:r>
              <a:rPr lang="en-US" sz="2000" dirty="0" smtClean="0"/>
              <a:t> today. You can download it from 					          </a:t>
            </a:r>
            <a:r>
              <a:rPr lang="en-US" sz="2000" i="1" dirty="0" smtClean="0"/>
              <a:t>www.cs.ucr.edu/~eamonn/CE/contest.htm</a:t>
            </a:r>
          </a:p>
          <a:p>
            <a:r>
              <a:rPr lang="en-US" sz="2000" dirty="0" smtClean="0"/>
              <a:t>When we finish collecting D2, we will split it the same way. </a:t>
            </a:r>
          </a:p>
          <a:p>
            <a:endParaRPr lang="en-US" sz="2000" dirty="0" smtClean="0"/>
          </a:p>
          <a:p>
            <a:pPr>
              <a:buNone/>
            </a:pPr>
            <a:endParaRPr lang="en-US" sz="2400" dirty="0" smtClean="0"/>
          </a:p>
          <a:p>
            <a:pPr>
              <a:buNone/>
            </a:pPr>
            <a:endParaRPr lang="en-US" sz="2400" dirty="0" smtClean="0"/>
          </a:p>
        </p:txBody>
      </p:sp>
      <p:sp>
        <p:nvSpPr>
          <p:cNvPr id="7" name="Rectangle 6"/>
          <p:cNvSpPr/>
          <p:nvPr/>
        </p:nvSpPr>
        <p:spPr>
          <a:xfrm>
            <a:off x="914400" y="3200400"/>
            <a:ext cx="1447800" cy="1600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D1</a:t>
            </a:r>
          </a:p>
          <a:p>
            <a:pPr algn="ctr"/>
            <a:r>
              <a:rPr lang="en-US" sz="1200" dirty="0" smtClean="0">
                <a:solidFill>
                  <a:srgbClr val="C00000"/>
                </a:solidFill>
              </a:rPr>
              <a:t>5,000 objects</a:t>
            </a:r>
          </a:p>
          <a:p>
            <a:pPr algn="ctr"/>
            <a:r>
              <a:rPr lang="en-US" sz="1200" dirty="0" smtClean="0">
                <a:solidFill>
                  <a:srgbClr val="0070C0"/>
                </a:solidFill>
              </a:rPr>
              <a:t>5 classes</a:t>
            </a:r>
          </a:p>
        </p:txBody>
      </p:sp>
      <p:sp>
        <p:nvSpPr>
          <p:cNvPr id="8" name="Rectangle 7"/>
          <p:cNvSpPr/>
          <p:nvPr/>
        </p:nvSpPr>
        <p:spPr>
          <a:xfrm>
            <a:off x="914400" y="4876800"/>
            <a:ext cx="1447800" cy="1600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D2</a:t>
            </a:r>
          </a:p>
          <a:p>
            <a:pPr algn="ctr"/>
            <a:r>
              <a:rPr lang="en-US" sz="1200" dirty="0" smtClean="0">
                <a:solidFill>
                  <a:srgbClr val="C00000"/>
                </a:solidFill>
              </a:rPr>
              <a:t>Unknown number of objects.</a:t>
            </a:r>
          </a:p>
          <a:p>
            <a:pPr algn="ctr"/>
            <a:r>
              <a:rPr lang="en-US" sz="1200" dirty="0" smtClean="0">
                <a:solidFill>
                  <a:srgbClr val="0070C0"/>
                </a:solidFill>
              </a:rPr>
              <a:t>The five classes in D1, plus possibly some additional classes</a:t>
            </a:r>
          </a:p>
          <a:p>
            <a:pPr algn="ctr"/>
            <a:endParaRPr lang="en-US" dirty="0">
              <a:solidFill>
                <a:schemeClr val="tx1"/>
              </a:solidFill>
            </a:endParaRPr>
          </a:p>
        </p:txBody>
      </p:sp>
      <p:sp>
        <p:nvSpPr>
          <p:cNvPr id="9" name="Rectangle 8"/>
          <p:cNvSpPr/>
          <p:nvPr/>
        </p:nvSpPr>
        <p:spPr>
          <a:xfrm>
            <a:off x="3426903" y="3200400"/>
            <a:ext cx="1447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D1</a:t>
            </a:r>
            <a:r>
              <a:rPr lang="en-US" baseline="-25000" dirty="0" smtClean="0">
                <a:solidFill>
                  <a:schemeClr val="tx1"/>
                </a:solidFill>
              </a:rPr>
              <a:t>public</a:t>
            </a:r>
          </a:p>
          <a:p>
            <a:pPr algn="ctr"/>
            <a:r>
              <a:rPr lang="en-US" sz="1200" dirty="0" smtClean="0">
                <a:solidFill>
                  <a:srgbClr val="C00000"/>
                </a:solidFill>
              </a:rPr>
              <a:t>500 objects</a:t>
            </a:r>
          </a:p>
          <a:p>
            <a:pPr algn="ctr"/>
            <a:r>
              <a:rPr lang="en-US" sz="1200" dirty="0" smtClean="0">
                <a:solidFill>
                  <a:srgbClr val="0070C0"/>
                </a:solidFill>
              </a:rPr>
              <a:t>5 classes</a:t>
            </a:r>
          </a:p>
        </p:txBody>
      </p:sp>
      <p:sp>
        <p:nvSpPr>
          <p:cNvPr id="10" name="Rectangle 9"/>
          <p:cNvSpPr/>
          <p:nvPr/>
        </p:nvSpPr>
        <p:spPr>
          <a:xfrm>
            <a:off x="3200400" y="3962400"/>
            <a:ext cx="14478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D1</a:t>
            </a:r>
            <a:r>
              <a:rPr lang="en-US" baseline="-25000" dirty="0" smtClean="0">
                <a:solidFill>
                  <a:schemeClr val="tx1"/>
                </a:solidFill>
              </a:rPr>
              <a:t>evaluation</a:t>
            </a:r>
          </a:p>
          <a:p>
            <a:pPr algn="ctr"/>
            <a:r>
              <a:rPr lang="en-US" sz="1200" dirty="0" smtClean="0">
                <a:solidFill>
                  <a:srgbClr val="C00000"/>
                </a:solidFill>
              </a:rPr>
              <a:t>4,500 objects</a:t>
            </a:r>
          </a:p>
          <a:p>
            <a:pPr algn="ctr"/>
            <a:r>
              <a:rPr lang="en-US" sz="1200" dirty="0" smtClean="0">
                <a:solidFill>
                  <a:srgbClr val="0070C0"/>
                </a:solidFill>
              </a:rPr>
              <a:t>5 classes</a:t>
            </a:r>
          </a:p>
        </p:txBody>
      </p:sp>
      <p:cxnSp>
        <p:nvCxnSpPr>
          <p:cNvPr id="12" name="Straight Arrow Connector 11"/>
          <p:cNvCxnSpPr/>
          <p:nvPr/>
        </p:nvCxnSpPr>
        <p:spPr>
          <a:xfrm>
            <a:off x="2438400" y="3657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38400" y="44196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00400" y="4953000"/>
            <a:ext cx="1447800" cy="6096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D2</a:t>
            </a:r>
            <a:r>
              <a:rPr lang="en-US" baseline="-25000" dirty="0" smtClean="0">
                <a:solidFill>
                  <a:schemeClr val="tx1"/>
                </a:solidFill>
              </a:rPr>
              <a:t>train</a:t>
            </a:r>
          </a:p>
          <a:p>
            <a:pPr algn="ctr"/>
            <a:r>
              <a:rPr lang="en-US" sz="1200" dirty="0" smtClean="0">
                <a:solidFill>
                  <a:srgbClr val="C00000"/>
                </a:solidFill>
              </a:rPr>
              <a:t>1/10 of objects</a:t>
            </a:r>
          </a:p>
          <a:p>
            <a:pPr algn="ctr"/>
            <a:r>
              <a:rPr lang="en-US" sz="1200" dirty="0" smtClean="0">
                <a:solidFill>
                  <a:srgbClr val="0070C0"/>
                </a:solidFill>
              </a:rPr>
              <a:t>5 to 10 classes</a:t>
            </a:r>
            <a:endParaRPr lang="en-US" dirty="0">
              <a:solidFill>
                <a:schemeClr val="tx1"/>
              </a:solidFill>
            </a:endParaRPr>
          </a:p>
        </p:txBody>
      </p:sp>
      <p:sp>
        <p:nvSpPr>
          <p:cNvPr id="15" name="Rectangle 14"/>
          <p:cNvSpPr/>
          <p:nvPr/>
        </p:nvSpPr>
        <p:spPr>
          <a:xfrm>
            <a:off x="3200400" y="5715000"/>
            <a:ext cx="1447800" cy="762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D2</a:t>
            </a:r>
            <a:r>
              <a:rPr lang="en-US" baseline="-25000" dirty="0" smtClean="0">
                <a:solidFill>
                  <a:schemeClr val="tx1"/>
                </a:solidFill>
              </a:rPr>
              <a:t>test</a:t>
            </a:r>
          </a:p>
          <a:p>
            <a:pPr algn="ctr"/>
            <a:r>
              <a:rPr lang="en-US" sz="1200" dirty="0" smtClean="0">
                <a:solidFill>
                  <a:srgbClr val="C00000"/>
                </a:solidFill>
              </a:rPr>
              <a:t>9/10 of objects</a:t>
            </a:r>
          </a:p>
          <a:p>
            <a:pPr algn="ctr"/>
            <a:r>
              <a:rPr lang="en-US" sz="1200" dirty="0" smtClean="0">
                <a:solidFill>
                  <a:srgbClr val="0070C0"/>
                </a:solidFill>
              </a:rPr>
              <a:t>5 to 10 classes</a:t>
            </a:r>
            <a:endParaRPr lang="en-US" dirty="0">
              <a:solidFill>
                <a:schemeClr val="tx1"/>
              </a:solidFill>
            </a:endParaRPr>
          </a:p>
        </p:txBody>
      </p:sp>
      <p:cxnSp>
        <p:nvCxnSpPr>
          <p:cNvPr id="16" name="Straight Arrow Connector 15"/>
          <p:cNvCxnSpPr/>
          <p:nvPr/>
        </p:nvCxnSpPr>
        <p:spPr>
          <a:xfrm>
            <a:off x="2438400" y="52578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72655" y="60960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105400" y="3581400"/>
            <a:ext cx="1600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81800" y="3598877"/>
            <a:ext cx="1905000" cy="307777"/>
          </a:xfrm>
          <a:prstGeom prst="rect">
            <a:avLst/>
          </a:prstGeom>
          <a:noFill/>
        </p:spPr>
        <p:txBody>
          <a:bodyPr wrap="square" rtlCol="0">
            <a:spAutoFit/>
          </a:bodyPr>
          <a:lstStyle/>
          <a:p>
            <a:r>
              <a:rPr lang="en-US" sz="1400" dirty="0" smtClean="0"/>
              <a:t>Download this today!</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Evaluation </a:t>
            </a:r>
            <a:endParaRPr lang="en-US" dirty="0"/>
          </a:p>
        </p:txBody>
      </p:sp>
      <p:sp>
        <p:nvSpPr>
          <p:cNvPr id="3" name="Content Placeholder 2"/>
          <p:cNvSpPr>
            <a:spLocks noGrp="1"/>
          </p:cNvSpPr>
          <p:nvPr>
            <p:ph idx="1"/>
          </p:nvPr>
        </p:nvSpPr>
        <p:spPr>
          <a:xfrm>
            <a:off x="76200" y="1143000"/>
            <a:ext cx="8839200" cy="1752600"/>
          </a:xfrm>
        </p:spPr>
        <p:txBody>
          <a:bodyPr>
            <a:normAutofit/>
          </a:bodyPr>
          <a:lstStyle/>
          <a:p>
            <a:r>
              <a:rPr lang="en-US" sz="2000" dirty="0" smtClean="0"/>
              <a:t>Use D1</a:t>
            </a:r>
            <a:r>
              <a:rPr lang="en-US" sz="2000" baseline="-25000" dirty="0" smtClean="0"/>
              <a:t>public</a:t>
            </a:r>
            <a:r>
              <a:rPr lang="en-US" sz="2000" dirty="0" smtClean="0"/>
              <a:t> to test your distance function.</a:t>
            </a:r>
          </a:p>
          <a:p>
            <a:r>
              <a:rPr lang="en-US" sz="2000" dirty="0" smtClean="0"/>
              <a:t>We suggest using the provided code to test the leave one-out-accuracy of the one-nearest-neighbor algorithm using your distance function. But you can do anything you want. </a:t>
            </a:r>
          </a:p>
          <a:p>
            <a:pPr>
              <a:buNone/>
            </a:pPr>
            <a:endParaRPr lang="en-US" sz="2400" dirty="0" smtClean="0"/>
          </a:p>
          <a:p>
            <a:pPr>
              <a:buNone/>
            </a:pPr>
            <a:endParaRPr lang="en-US" sz="2400" dirty="0" smtClean="0"/>
          </a:p>
        </p:txBody>
      </p:sp>
      <p:sp>
        <p:nvSpPr>
          <p:cNvPr id="9" name="Rectangle 8"/>
          <p:cNvSpPr/>
          <p:nvPr/>
        </p:nvSpPr>
        <p:spPr>
          <a:xfrm>
            <a:off x="3200400" y="2743200"/>
            <a:ext cx="1447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D1</a:t>
            </a:r>
            <a:r>
              <a:rPr lang="en-US" baseline="-25000" dirty="0" smtClean="0">
                <a:solidFill>
                  <a:schemeClr val="tx1"/>
                </a:solidFill>
              </a:rPr>
              <a:t>public</a:t>
            </a:r>
          </a:p>
          <a:p>
            <a:pPr algn="ctr"/>
            <a:r>
              <a:rPr lang="en-US" sz="1200" dirty="0" smtClean="0">
                <a:solidFill>
                  <a:srgbClr val="C00000"/>
                </a:solidFill>
              </a:rPr>
              <a:t>500 objects</a:t>
            </a:r>
          </a:p>
          <a:p>
            <a:pPr algn="ctr"/>
            <a:r>
              <a:rPr lang="en-US" sz="1200" dirty="0" smtClean="0">
                <a:solidFill>
                  <a:srgbClr val="0070C0"/>
                </a:solidFill>
              </a:rPr>
              <a:t>5 classes</a:t>
            </a:r>
          </a:p>
        </p:txBody>
      </p:sp>
      <p:sp>
        <p:nvSpPr>
          <p:cNvPr id="11" name="Content Placeholder 2"/>
          <p:cNvSpPr txBox="1">
            <a:spLocks/>
          </p:cNvSpPr>
          <p:nvPr/>
        </p:nvSpPr>
        <p:spPr>
          <a:xfrm>
            <a:off x="41944" y="5029200"/>
            <a:ext cx="9102055"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t>By November 16</a:t>
            </a:r>
            <a:r>
              <a:rPr lang="en-US" sz="2000" baseline="30000" dirty="0" smtClean="0"/>
              <a:t>th</a:t>
            </a:r>
            <a:r>
              <a:rPr lang="en-US" sz="2000" dirty="0" smtClean="0"/>
              <a:t> 2012, submit your distance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function. We will publicly announce the results with</a:t>
            </a:r>
            <a:r>
              <a:rPr lang="en-US" sz="2000" dirty="0" smtClean="0"/>
              <a:t>in a week.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We will only announce the names of teams in the top 50%</a:t>
            </a:r>
            <a:r>
              <a:rPr kumimoji="0" lang="en-US" sz="2000" b="0" i="0" u="none" strike="noStrike" kern="1200" cap="none" spc="0" normalizeH="0" noProof="0" dirty="0" smtClean="0">
                <a:ln>
                  <a:noFill/>
                </a:ln>
                <a:solidFill>
                  <a:schemeClr val="tx1"/>
                </a:solidFill>
                <a:effectLst/>
                <a:uLnTx/>
                <a:uFillTx/>
                <a:latin typeface="+mn-lt"/>
                <a:ea typeface="+mn-ea"/>
                <a:cs typeface="+mn-cs"/>
              </a:rPr>
              <a:t> or in the top 10, whichever is larger.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3999</TotalTime>
  <Words>2854</Words>
  <Application>Microsoft Office PowerPoint</Application>
  <PresentationFormat>On-screen Show (4:3)</PresentationFormat>
  <Paragraphs>313</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UCR Insect Classification Contest</vt:lpstr>
      <vt:lpstr>Slide 2</vt:lpstr>
      <vt:lpstr>Background to the Task: I</vt:lpstr>
      <vt:lpstr>Background to the Task: II</vt:lpstr>
      <vt:lpstr>The Task</vt:lpstr>
      <vt:lpstr>Prizes</vt:lpstr>
      <vt:lpstr>Evaluation </vt:lpstr>
      <vt:lpstr>Evaluation </vt:lpstr>
      <vt:lpstr>Evaluation </vt:lpstr>
      <vt:lpstr>Evaluation </vt:lpstr>
      <vt:lpstr>Evaluation </vt:lpstr>
      <vt:lpstr>Leaderboard</vt:lpstr>
      <vt:lpstr>FAQ I</vt:lpstr>
      <vt:lpstr>FAQ II</vt:lpstr>
      <vt:lpstr>FAQ III</vt:lpstr>
      <vt:lpstr>FAQ IIII</vt:lpstr>
      <vt:lpstr>Slide 17</vt:lpstr>
      <vt:lpstr>Slide 18</vt:lpstr>
      <vt:lpstr>Slide 19</vt:lpstr>
      <vt:lpstr>Slide 20</vt:lpstr>
      <vt:lpstr>Slide 21</vt:lpstr>
      <vt:lpstr>Checklist: Please check before submitting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UCR Insect Classification Contest</dc:title>
  <dc:creator>eamonn</dc:creator>
  <cp:lastModifiedBy>eamonn</cp:lastModifiedBy>
  <cp:revision>216</cp:revision>
  <dcterms:created xsi:type="dcterms:W3CDTF">2006-08-16T00:00:00Z</dcterms:created>
  <dcterms:modified xsi:type="dcterms:W3CDTF">2012-06-29T19:06:27Z</dcterms:modified>
</cp:coreProperties>
</file>