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4" r:id="rId3"/>
    <p:sldId id="358" r:id="rId4"/>
    <p:sldId id="357" r:id="rId5"/>
    <p:sldId id="258" r:id="rId6"/>
    <p:sldId id="259" r:id="rId7"/>
    <p:sldId id="260" r:id="rId8"/>
    <p:sldId id="257" r:id="rId9"/>
    <p:sldId id="262" r:id="rId10"/>
    <p:sldId id="263" r:id="rId11"/>
    <p:sldId id="266" r:id="rId12"/>
    <p:sldId id="267" r:id="rId13"/>
    <p:sldId id="268" r:id="rId14"/>
    <p:sldId id="363" r:id="rId15"/>
    <p:sldId id="370" r:id="rId16"/>
    <p:sldId id="365" r:id="rId17"/>
    <p:sldId id="364" r:id="rId18"/>
    <p:sldId id="366" r:id="rId19"/>
    <p:sldId id="367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9780" autoAdjust="0"/>
  </p:normalViewPr>
  <p:slideViewPr>
    <p:cSldViewPr snapToGrid="0">
      <p:cViewPr varScale="1">
        <p:scale>
          <a:sx n="112" d="100"/>
          <a:sy n="112" d="100"/>
        </p:scale>
        <p:origin x="166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3A3F8-C696-43F5-8B74-79445F73A877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C41BF-397E-4DEA-A992-B23ACB372C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11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27B1-D80A-4939-B327-8577A59BEBCC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6AE1-DBED-477D-B503-504148B59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27B1-D80A-4939-B327-8577A59BEBCC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6AE1-DBED-477D-B503-504148B59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27B1-D80A-4939-B327-8577A59BEBCC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6AE1-DBED-477D-B503-504148B59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F39B7-269D-4730-B68B-576682A29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27B1-D80A-4939-B327-8577A59BEBCC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6AE1-DBED-477D-B503-504148B59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27B1-D80A-4939-B327-8577A59BEBCC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6AE1-DBED-477D-B503-504148B59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27B1-D80A-4939-B327-8577A59BEBCC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6AE1-DBED-477D-B503-504148B59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27B1-D80A-4939-B327-8577A59BEBCC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6AE1-DBED-477D-B503-504148B59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27B1-D80A-4939-B327-8577A59BEBCC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6AE1-DBED-477D-B503-504148B59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27B1-D80A-4939-B327-8577A59BEBCC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6AE1-DBED-477D-B503-504148B59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27B1-D80A-4939-B327-8577A59BEBCC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6AE1-DBED-477D-B503-504148B59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27B1-D80A-4939-B327-8577A59BEBCC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6AE1-DBED-477D-B503-504148B59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C27B1-D80A-4939-B327-8577A59BEBCC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46AE1-DBED-477D-B503-504148B59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Search Review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291" y="0"/>
            <a:ext cx="8229600" cy="1143000"/>
          </a:xfrm>
        </p:spPr>
        <p:txBody>
          <a:bodyPr/>
          <a:lstStyle/>
          <a:p>
            <a:r>
              <a:rPr lang="en-US" dirty="0"/>
              <a:t>Diameter of a Search Problem 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810" y="1289830"/>
            <a:ext cx="8857717" cy="4525963"/>
          </a:xfrm>
        </p:spPr>
        <p:txBody>
          <a:bodyPr>
            <a:normAutofit/>
          </a:bodyPr>
          <a:lstStyle/>
          <a:p>
            <a:r>
              <a:rPr lang="en-US" sz="2400" dirty="0"/>
              <a:t>Why do we care about the Diameter?  Part 2</a:t>
            </a:r>
          </a:p>
          <a:p>
            <a:r>
              <a:rPr lang="en-US" sz="2000" dirty="0"/>
              <a:t>Knowing the diameter immediately suggests two algorithms we might want to use.</a:t>
            </a:r>
          </a:p>
          <a:p>
            <a:pPr lvl="1"/>
            <a:r>
              <a:rPr lang="en-US" sz="1600" dirty="0"/>
              <a:t>Depth-limited search, with the depth set to the Diameter.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(will be complete, but not optimal)</a:t>
            </a:r>
          </a:p>
          <a:p>
            <a:pPr lvl="1"/>
            <a:r>
              <a:rPr lang="en-US" sz="1600" dirty="0"/>
              <a:t>Iterative Deepening 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(will be complete, and optimal)</a:t>
            </a:r>
          </a:p>
          <a:p>
            <a:pPr lvl="1"/>
            <a:endParaRPr lang="en-US" sz="1600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291" y="0"/>
            <a:ext cx="8229600" cy="1143000"/>
          </a:xfrm>
        </p:spPr>
        <p:txBody>
          <a:bodyPr/>
          <a:lstStyle/>
          <a:p>
            <a:r>
              <a:rPr lang="en-US" dirty="0"/>
              <a:t>A*   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810" y="1289830"/>
            <a:ext cx="8857717" cy="4958570"/>
          </a:xfrm>
        </p:spPr>
        <p:txBody>
          <a:bodyPr>
            <a:normAutofit/>
          </a:bodyPr>
          <a:lstStyle/>
          <a:p>
            <a:r>
              <a:rPr lang="en-US" sz="2400" dirty="0"/>
              <a:t>A* is optimal and complete.</a:t>
            </a:r>
          </a:p>
          <a:p>
            <a:r>
              <a:rPr lang="en-US" sz="2400" dirty="0"/>
              <a:t>For any given heuristic, A* is optimally fast.</a:t>
            </a:r>
          </a:p>
          <a:p>
            <a:r>
              <a:rPr lang="en-US" sz="2400" dirty="0"/>
              <a:t>There is no point trying to beat A*, but you may be able to find a better heuristic on a given problem.</a:t>
            </a:r>
          </a:p>
          <a:p>
            <a:endParaRPr lang="en-US" sz="2400" dirty="0"/>
          </a:p>
          <a:p>
            <a:pPr lvl="0"/>
            <a:r>
              <a:rPr lang="en-US" sz="2400" dirty="0"/>
              <a:t>Suppose there are two heuristics, </a:t>
            </a:r>
            <a:r>
              <a:rPr lang="en-US" sz="2400" dirty="0" err="1"/>
              <a:t>h</a:t>
            </a:r>
            <a:r>
              <a:rPr lang="en-US" sz="2400" baseline="30000" dirty="0" err="1"/>
              <a:t>A</a:t>
            </a:r>
            <a:r>
              <a:rPr lang="en-US" sz="2400" dirty="0"/>
              <a:t>(n) and 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</a:t>
            </a:r>
            <a:r>
              <a:rPr lang="en-US" sz="2400" baseline="30000" dirty="0" err="1">
                <a:solidFill>
                  <a:prstClr val="black"/>
                </a:solidFill>
              </a:rPr>
              <a:t>B</a:t>
            </a:r>
            <a:r>
              <a:rPr lang="en-US" sz="2400" dirty="0">
                <a:solidFill>
                  <a:prstClr val="black"/>
                </a:solidFill>
              </a:rPr>
              <a:t>(n).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It could be that one is always best, then you should only use the best one (how would you know this?)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If sometimes </a:t>
            </a:r>
            <a:r>
              <a:rPr lang="en-US" sz="2400" dirty="0" err="1">
                <a:solidFill>
                  <a:prstClr val="black"/>
                </a:solidFill>
              </a:rPr>
              <a:t>h</a:t>
            </a:r>
            <a:r>
              <a:rPr lang="en-US" sz="2400" baseline="30000" dirty="0" err="1">
                <a:solidFill>
                  <a:prstClr val="black"/>
                </a:solidFill>
              </a:rPr>
              <a:t>A</a:t>
            </a:r>
            <a:r>
              <a:rPr lang="en-US" sz="2400" dirty="0">
                <a:solidFill>
                  <a:prstClr val="black"/>
                </a:solidFill>
              </a:rPr>
              <a:t>(n) is best, and other times </a:t>
            </a:r>
            <a:r>
              <a:rPr lang="en-US" sz="2400" dirty="0" err="1">
                <a:solidFill>
                  <a:prstClr val="black"/>
                </a:solidFill>
              </a:rPr>
              <a:t>h</a:t>
            </a:r>
            <a:r>
              <a:rPr lang="en-US" sz="2400" baseline="30000" dirty="0" err="1">
                <a:solidFill>
                  <a:prstClr val="black"/>
                </a:solidFill>
              </a:rPr>
              <a:t>B</a:t>
            </a:r>
            <a:r>
              <a:rPr lang="en-US" sz="2400" dirty="0">
                <a:solidFill>
                  <a:prstClr val="black"/>
                </a:solidFill>
              </a:rPr>
              <a:t>(n) best, then there is a simple trick you can do. Use </a:t>
            </a:r>
            <a:r>
              <a:rPr lang="en-US" sz="2400" dirty="0" err="1"/>
              <a:t>h</a:t>
            </a:r>
            <a:r>
              <a:rPr lang="en-US" sz="2400" baseline="30000" dirty="0" err="1"/>
              <a:t>C</a:t>
            </a:r>
            <a:r>
              <a:rPr lang="en-US" sz="2400" dirty="0"/>
              <a:t>(n), where: </a:t>
            </a:r>
            <a:endParaRPr lang="en-US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2400" dirty="0"/>
              <a:t>		</a:t>
            </a:r>
            <a:r>
              <a:rPr lang="en-US" sz="2400" dirty="0" err="1"/>
              <a:t>h</a:t>
            </a:r>
            <a:r>
              <a:rPr lang="en-US" sz="2400" baseline="30000" dirty="0" err="1"/>
              <a:t>C</a:t>
            </a:r>
            <a:r>
              <a:rPr lang="en-US" sz="2400" dirty="0"/>
              <a:t>(n) = max[  </a:t>
            </a:r>
            <a:r>
              <a:rPr lang="en-US" sz="2400" dirty="0" err="1"/>
              <a:t>h</a:t>
            </a:r>
            <a:r>
              <a:rPr lang="en-US" sz="2400" baseline="30000" dirty="0" err="1"/>
              <a:t>A</a:t>
            </a:r>
            <a:r>
              <a:rPr lang="en-US" sz="2400" dirty="0"/>
              <a:t>(n) , </a:t>
            </a:r>
            <a:r>
              <a:rPr lang="en-US" sz="2400" dirty="0" err="1">
                <a:solidFill>
                  <a:prstClr val="black"/>
                </a:solidFill>
              </a:rPr>
              <a:t>h</a:t>
            </a:r>
            <a:r>
              <a:rPr lang="en-US" sz="2400" baseline="30000" dirty="0" err="1">
                <a:solidFill>
                  <a:prstClr val="black"/>
                </a:solidFill>
              </a:rPr>
              <a:t>B</a:t>
            </a:r>
            <a:r>
              <a:rPr lang="en-US" sz="2400" dirty="0">
                <a:solidFill>
                  <a:prstClr val="black"/>
                </a:solidFill>
              </a:rPr>
              <a:t>(n) ]</a:t>
            </a: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/>
            <a:endParaRPr lang="en-US" sz="2000" dirty="0">
              <a:solidFill>
                <a:prstClr val="black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5690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291" y="0"/>
            <a:ext cx="8229600" cy="1143000"/>
          </a:xfrm>
        </p:spPr>
        <p:txBody>
          <a:bodyPr/>
          <a:lstStyle/>
          <a:p>
            <a:r>
              <a:rPr lang="en-US" dirty="0"/>
              <a:t>A*   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32" y="972330"/>
            <a:ext cx="8857717" cy="495857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/>
              <a:t>A heuristic is a function that, when applied to a state, returns a number tells us approximately how far the state is from the goal state*. </a:t>
            </a:r>
          </a:p>
          <a:p>
            <a:pPr lvl="1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How many miles to drive</a:t>
            </a:r>
          </a:p>
          <a:p>
            <a:pPr lvl="1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How many twists of the Rubik’s Cube</a:t>
            </a:r>
          </a:p>
          <a:p>
            <a:pPr lvl="1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How many tiles we have to slide.</a:t>
            </a:r>
          </a:p>
          <a:p>
            <a:pPr lvl="1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How many …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/>
              <a:t>Note we said “approximately”. Heuristics might underestimate or overestimate the merit of a state.  But for reasons which we will see, heuristics that </a:t>
            </a:r>
            <a:r>
              <a:rPr lang="en-US" altLang="en-US" sz="2400" i="1" dirty="0"/>
              <a:t>only</a:t>
            </a:r>
            <a:r>
              <a:rPr lang="en-US" altLang="en-US" sz="2400" dirty="0"/>
              <a:t> underestimate are very desirable, and are called </a:t>
            </a:r>
            <a:r>
              <a:rPr lang="en-US" altLang="en-US" sz="2400" i="1" dirty="0"/>
              <a:t>admissible</a:t>
            </a:r>
            <a:r>
              <a:rPr lang="en-US" altLang="en-US" sz="2400" dirty="0"/>
              <a:t>. </a:t>
            </a: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lvl="0"/>
            <a:endParaRPr lang="en-US" sz="2000" dirty="0">
              <a:solidFill>
                <a:prstClr val="black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4507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8090" t="8024" r="3685" b="10247"/>
          <a:stretch/>
        </p:blipFill>
        <p:spPr>
          <a:xfrm>
            <a:off x="1370257" y="0"/>
            <a:ext cx="7773743" cy="6718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10323" y="1186914"/>
            <a:ext cx="4219202" cy="2677656"/>
          </a:xfrm>
          <a:prstGeom prst="rect">
            <a:avLst/>
          </a:prstGeom>
          <a:solidFill>
            <a:schemeClr val="accent1">
              <a:alpha val="59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The true driving distance from BCOE to Sub Station is 0.6 miles. The </a:t>
            </a:r>
            <a:r>
              <a:rPr lang="en-US" sz="2800" dirty="0">
                <a:solidFill>
                  <a:srgbClr val="FF0000"/>
                </a:solidFill>
              </a:rPr>
              <a:t>straight line </a:t>
            </a:r>
            <a:r>
              <a:rPr lang="en-US" sz="2800" dirty="0"/>
              <a:t>heuristic says it is 0.269.</a:t>
            </a:r>
          </a:p>
          <a:p>
            <a:r>
              <a:rPr lang="en-US" sz="2800" dirty="0"/>
              <a:t>This is an </a:t>
            </a:r>
            <a:r>
              <a:rPr lang="en-US" sz="2800" i="1" dirty="0"/>
              <a:t>admissible</a:t>
            </a:r>
            <a:r>
              <a:rPr lang="en-US" sz="2800" dirty="0"/>
              <a:t> heuristic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072640" y="3855720"/>
            <a:ext cx="6156960" cy="2293620"/>
          </a:xfrm>
          <a:prstGeom prst="line">
            <a:avLst/>
          </a:prstGeom>
          <a:ln w="381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633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4291" y="0"/>
            <a:ext cx="8229600" cy="1143000"/>
          </a:xfrm>
        </p:spPr>
        <p:txBody>
          <a:bodyPr/>
          <a:lstStyle/>
          <a:p>
            <a:r>
              <a:rPr lang="en-US" dirty="0"/>
              <a:t>Why Greedy Search Fails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648965" y="1089950"/>
            <a:ext cx="3399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Find Route from </a:t>
            </a:r>
            <a:r>
              <a:rPr lang="en-US" b="1" dirty="0"/>
              <a:t>Dublin</a:t>
            </a:r>
            <a:r>
              <a:rPr lang="en-US" dirty="0"/>
              <a:t> to </a:t>
            </a:r>
            <a:r>
              <a:rPr lang="en-US" b="1" dirty="0" err="1"/>
              <a:t>Arklow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14325" y="2428875"/>
            <a:ext cx="464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us say that because the roads are pretty straight, the h(n) costs are basically the same as the true costs.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This just makes my example easier to explain, even if the h(n) estimates are lower than the true costs, my point is true. 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396845" y="2147226"/>
            <a:ext cx="79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Dublin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434945" y="4671351"/>
            <a:ext cx="84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Arklow</a:t>
            </a:r>
            <a:endParaRPr lang="en-US" dirty="0"/>
          </a:p>
        </p:txBody>
      </p:sp>
      <p:grpSp>
        <p:nvGrpSpPr>
          <p:cNvPr id="77" name="Group 71"/>
          <p:cNvGrpSpPr>
            <a:grpSpLocks/>
          </p:cNvGrpSpPr>
          <p:nvPr/>
        </p:nvGrpSpPr>
        <p:grpSpPr bwMode="auto">
          <a:xfrm>
            <a:off x="7235825" y="4759370"/>
            <a:ext cx="214313" cy="511175"/>
            <a:chOff x="2400" y="864"/>
            <a:chExt cx="432" cy="1034"/>
          </a:xfrm>
        </p:grpSpPr>
        <p:sp>
          <p:nvSpPr>
            <p:cNvPr id="78" name="Oval 72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Text Box 73"/>
            <p:cNvSpPr txBox="1">
              <a:spLocks noChangeArrowheads="1"/>
            </p:cNvSpPr>
            <p:nvPr/>
          </p:nvSpPr>
          <p:spPr bwMode="auto">
            <a:xfrm>
              <a:off x="2412" y="973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6549120" y="5338101"/>
            <a:ext cx="979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Wexford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8160333" y="3118776"/>
            <a:ext cx="983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Wicklow</a:t>
            </a:r>
            <a:endParaRPr lang="en-US" dirty="0"/>
          </a:p>
        </p:txBody>
      </p:sp>
      <p:sp>
        <p:nvSpPr>
          <p:cNvPr id="82" name="Freeform 81"/>
          <p:cNvSpPr/>
          <p:nvPr/>
        </p:nvSpPr>
        <p:spPr>
          <a:xfrm>
            <a:off x="6438900" y="2476500"/>
            <a:ext cx="704850" cy="2800350"/>
          </a:xfrm>
          <a:custGeom>
            <a:avLst/>
            <a:gdLst>
              <a:gd name="connsiteX0" fmla="*/ 704850 w 704850"/>
              <a:gd name="connsiteY0" fmla="*/ 0 h 2800350"/>
              <a:gd name="connsiteX1" fmla="*/ 257175 w 704850"/>
              <a:gd name="connsiteY1" fmla="*/ 923925 h 2800350"/>
              <a:gd name="connsiteX2" fmla="*/ 0 w 704850"/>
              <a:gd name="connsiteY2" fmla="*/ 2800350 h 2800350"/>
              <a:gd name="connsiteX0" fmla="*/ 704850 w 704850"/>
              <a:gd name="connsiteY0" fmla="*/ 0 h 2800350"/>
              <a:gd name="connsiteX1" fmla="*/ 428625 w 704850"/>
              <a:gd name="connsiteY1" fmla="*/ 1000125 h 2800350"/>
              <a:gd name="connsiteX2" fmla="*/ 0 w 704850"/>
              <a:gd name="connsiteY2" fmla="*/ 280035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4850" h="2800350">
                <a:moveTo>
                  <a:pt x="704850" y="0"/>
                </a:moveTo>
                <a:cubicBezTo>
                  <a:pt x="539750" y="228600"/>
                  <a:pt x="546100" y="533400"/>
                  <a:pt x="428625" y="1000125"/>
                </a:cubicBezTo>
                <a:cubicBezTo>
                  <a:pt x="311150" y="1466850"/>
                  <a:pt x="109538" y="2543175"/>
                  <a:pt x="0" y="280035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7277100" y="2466975"/>
            <a:ext cx="714375" cy="1009650"/>
          </a:xfrm>
          <a:custGeom>
            <a:avLst/>
            <a:gdLst>
              <a:gd name="connsiteX0" fmla="*/ 0 w 714375"/>
              <a:gd name="connsiteY0" fmla="*/ 0 h 1009650"/>
              <a:gd name="connsiteX1" fmla="*/ 361950 w 714375"/>
              <a:gd name="connsiteY1" fmla="*/ 638175 h 1009650"/>
              <a:gd name="connsiteX2" fmla="*/ 714375 w 714375"/>
              <a:gd name="connsiteY2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375" h="1009650">
                <a:moveTo>
                  <a:pt x="0" y="0"/>
                </a:moveTo>
                <a:cubicBezTo>
                  <a:pt x="121444" y="234950"/>
                  <a:pt x="242888" y="469900"/>
                  <a:pt x="361950" y="638175"/>
                </a:cubicBezTo>
                <a:cubicBezTo>
                  <a:pt x="481012" y="806450"/>
                  <a:pt x="657225" y="950913"/>
                  <a:pt x="714375" y="100965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7391400" y="3629025"/>
            <a:ext cx="676275" cy="1143000"/>
          </a:xfrm>
          <a:custGeom>
            <a:avLst/>
            <a:gdLst>
              <a:gd name="connsiteX0" fmla="*/ 676275 w 676275"/>
              <a:gd name="connsiteY0" fmla="*/ 0 h 1143000"/>
              <a:gd name="connsiteX1" fmla="*/ 295275 w 676275"/>
              <a:gd name="connsiteY1" fmla="*/ 571500 h 1143000"/>
              <a:gd name="connsiteX2" fmla="*/ 0 w 676275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1143000">
                <a:moveTo>
                  <a:pt x="676275" y="0"/>
                </a:moveTo>
                <a:cubicBezTo>
                  <a:pt x="542131" y="190500"/>
                  <a:pt x="407988" y="381000"/>
                  <a:pt x="295275" y="571500"/>
                </a:cubicBezTo>
                <a:cubicBezTo>
                  <a:pt x="182562" y="762000"/>
                  <a:pt x="46037" y="1042988"/>
                  <a:pt x="0" y="114300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6553200" y="4943475"/>
            <a:ext cx="695325" cy="419100"/>
          </a:xfrm>
          <a:custGeom>
            <a:avLst/>
            <a:gdLst>
              <a:gd name="connsiteX0" fmla="*/ 695325 w 695325"/>
              <a:gd name="connsiteY0" fmla="*/ 0 h 511175"/>
              <a:gd name="connsiteX1" fmla="*/ 352425 w 695325"/>
              <a:gd name="connsiteY1" fmla="*/ 209550 h 511175"/>
              <a:gd name="connsiteX2" fmla="*/ 0 w 695325"/>
              <a:gd name="connsiteY2" fmla="*/ 400050 h 511175"/>
              <a:gd name="connsiteX0" fmla="*/ 742950 w 742950"/>
              <a:gd name="connsiteY0" fmla="*/ 0 h 558800"/>
              <a:gd name="connsiteX1" fmla="*/ 400050 w 742950"/>
              <a:gd name="connsiteY1" fmla="*/ 209550 h 558800"/>
              <a:gd name="connsiteX2" fmla="*/ 0 w 742950"/>
              <a:gd name="connsiteY2" fmla="*/ 447675 h 558800"/>
              <a:gd name="connsiteX0" fmla="*/ 742950 w 742950"/>
              <a:gd name="connsiteY0" fmla="*/ 0 h 482600"/>
              <a:gd name="connsiteX1" fmla="*/ 400050 w 742950"/>
              <a:gd name="connsiteY1" fmla="*/ 209550 h 482600"/>
              <a:gd name="connsiteX2" fmla="*/ 0 w 742950"/>
              <a:gd name="connsiteY2" fmla="*/ 447675 h 482600"/>
              <a:gd name="connsiteX0" fmla="*/ 742950 w 742950"/>
              <a:gd name="connsiteY0" fmla="*/ 0 h 447675"/>
              <a:gd name="connsiteX1" fmla="*/ 400050 w 742950"/>
              <a:gd name="connsiteY1" fmla="*/ 209550 h 447675"/>
              <a:gd name="connsiteX2" fmla="*/ 0 w 742950"/>
              <a:gd name="connsiteY2" fmla="*/ 447675 h 447675"/>
              <a:gd name="connsiteX0" fmla="*/ 695325 w 695325"/>
              <a:gd name="connsiteY0" fmla="*/ 0 h 419100"/>
              <a:gd name="connsiteX1" fmla="*/ 352425 w 695325"/>
              <a:gd name="connsiteY1" fmla="*/ 209550 h 419100"/>
              <a:gd name="connsiteX2" fmla="*/ 0 w 695325"/>
              <a:gd name="connsiteY2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325" h="419100">
                <a:moveTo>
                  <a:pt x="695325" y="0"/>
                </a:moveTo>
                <a:cubicBezTo>
                  <a:pt x="581818" y="71437"/>
                  <a:pt x="468313" y="139700"/>
                  <a:pt x="352425" y="209550"/>
                </a:cubicBezTo>
                <a:cubicBezTo>
                  <a:pt x="236538" y="279400"/>
                  <a:pt x="182562" y="358775"/>
                  <a:pt x="0" y="41910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71"/>
          <p:cNvGrpSpPr>
            <a:grpSpLocks/>
          </p:cNvGrpSpPr>
          <p:nvPr/>
        </p:nvGrpSpPr>
        <p:grpSpPr bwMode="auto">
          <a:xfrm>
            <a:off x="7083425" y="2254295"/>
            <a:ext cx="214313" cy="511175"/>
            <a:chOff x="2400" y="864"/>
            <a:chExt cx="432" cy="1034"/>
          </a:xfrm>
        </p:grpSpPr>
        <p:sp>
          <p:nvSpPr>
            <p:cNvPr id="87" name="Oval 72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Text Box 73"/>
            <p:cNvSpPr txBox="1">
              <a:spLocks noChangeArrowheads="1"/>
            </p:cNvSpPr>
            <p:nvPr/>
          </p:nvSpPr>
          <p:spPr bwMode="auto">
            <a:xfrm>
              <a:off x="2412" y="973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9" name="Group 71"/>
          <p:cNvGrpSpPr>
            <a:grpSpLocks/>
          </p:cNvGrpSpPr>
          <p:nvPr/>
        </p:nvGrpSpPr>
        <p:grpSpPr bwMode="auto">
          <a:xfrm>
            <a:off x="6340475" y="5273720"/>
            <a:ext cx="214313" cy="511175"/>
            <a:chOff x="2400" y="864"/>
            <a:chExt cx="432" cy="1034"/>
          </a:xfrm>
        </p:grpSpPr>
        <p:sp>
          <p:nvSpPr>
            <p:cNvPr id="90" name="Oval 72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Text Box 73"/>
            <p:cNvSpPr txBox="1">
              <a:spLocks noChangeArrowheads="1"/>
            </p:cNvSpPr>
            <p:nvPr/>
          </p:nvSpPr>
          <p:spPr bwMode="auto">
            <a:xfrm>
              <a:off x="2412" y="973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2" name="Group 71"/>
          <p:cNvGrpSpPr>
            <a:grpSpLocks/>
          </p:cNvGrpSpPr>
          <p:nvPr/>
        </p:nvGrpSpPr>
        <p:grpSpPr bwMode="auto">
          <a:xfrm>
            <a:off x="7978775" y="3425870"/>
            <a:ext cx="214313" cy="511175"/>
            <a:chOff x="2400" y="864"/>
            <a:chExt cx="432" cy="1034"/>
          </a:xfrm>
        </p:grpSpPr>
        <p:sp>
          <p:nvSpPr>
            <p:cNvPr id="93" name="Oval 72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Text Box 73"/>
            <p:cNvSpPr txBox="1">
              <a:spLocks noChangeArrowheads="1"/>
            </p:cNvSpPr>
            <p:nvPr/>
          </p:nvSpPr>
          <p:spPr bwMode="auto">
            <a:xfrm>
              <a:off x="2412" y="973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5" name="Text Box 175"/>
          <p:cNvSpPr txBox="1">
            <a:spLocks noChangeArrowheads="1"/>
          </p:cNvSpPr>
          <p:nvPr/>
        </p:nvSpPr>
        <p:spPr bwMode="auto">
          <a:xfrm>
            <a:off x="6318639" y="3238081"/>
            <a:ext cx="4972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300</a:t>
            </a:r>
          </a:p>
        </p:txBody>
      </p:sp>
      <p:sp>
        <p:nvSpPr>
          <p:cNvPr id="96" name="Text Box 175"/>
          <p:cNvSpPr txBox="1">
            <a:spLocks noChangeArrowheads="1"/>
          </p:cNvSpPr>
          <p:nvPr/>
        </p:nvSpPr>
        <p:spPr bwMode="auto">
          <a:xfrm>
            <a:off x="7566414" y="2742781"/>
            <a:ext cx="4972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100</a:t>
            </a:r>
          </a:p>
        </p:txBody>
      </p:sp>
      <p:sp>
        <p:nvSpPr>
          <p:cNvPr id="97" name="Text Box 175"/>
          <p:cNvSpPr txBox="1">
            <a:spLocks noChangeArrowheads="1"/>
          </p:cNvSpPr>
          <p:nvPr/>
        </p:nvSpPr>
        <p:spPr bwMode="auto">
          <a:xfrm>
            <a:off x="7718814" y="4076281"/>
            <a:ext cx="4972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120</a:t>
            </a:r>
          </a:p>
        </p:txBody>
      </p:sp>
      <p:sp>
        <p:nvSpPr>
          <p:cNvPr id="98" name="Text Box 175"/>
          <p:cNvSpPr txBox="1">
            <a:spLocks noChangeArrowheads="1"/>
          </p:cNvSpPr>
          <p:nvPr/>
        </p:nvSpPr>
        <p:spPr bwMode="auto">
          <a:xfrm>
            <a:off x="6718689" y="4733506"/>
            <a:ext cx="393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60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4291" y="0"/>
            <a:ext cx="8229600" cy="1143000"/>
          </a:xfrm>
        </p:spPr>
        <p:txBody>
          <a:bodyPr/>
          <a:lstStyle/>
          <a:p>
            <a:r>
              <a:rPr lang="en-US" dirty="0"/>
              <a:t>Greedy Search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26545" y="1554231"/>
            <a:ext cx="892509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Greedy Search:  Dequeue the cheapest node first.</a:t>
            </a:r>
          </a:p>
          <a:p>
            <a:endParaRPr lang="en-US" sz="2800" dirty="0"/>
          </a:p>
          <a:p>
            <a:r>
              <a:rPr lang="en-US" sz="2800" dirty="0"/>
              <a:t>In other words, keep </a:t>
            </a:r>
            <a:r>
              <a:rPr lang="en-US" sz="2800" b="1" dirty="0"/>
              <a:t>Nodes</a:t>
            </a:r>
            <a:r>
              <a:rPr lang="en-US" sz="2800" dirty="0"/>
              <a:t> sorted by h(</a:t>
            </a:r>
            <a:r>
              <a:rPr lang="en-US" sz="2800" i="1" dirty="0"/>
              <a:t>n</a:t>
            </a:r>
            <a:r>
              <a:rPr lang="en-US" sz="2800" dirty="0"/>
              <a:t>), with cheapest node at the head of the queue.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DF1F3268-40AC-41CC-81AC-782D885B6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27522"/>
          <a:stretch>
            <a:fillRect/>
          </a:stretch>
        </p:blipFill>
        <p:spPr bwMode="auto">
          <a:xfrm>
            <a:off x="5234941" y="4178300"/>
            <a:ext cx="4001555" cy="2175181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171214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4291" y="0"/>
            <a:ext cx="8229600" cy="1143000"/>
          </a:xfrm>
        </p:spPr>
        <p:txBody>
          <a:bodyPr/>
          <a:lstStyle/>
          <a:p>
            <a:r>
              <a:rPr lang="en-US" dirty="0"/>
              <a:t>Why Greedy Search Fails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396845" y="2147226"/>
            <a:ext cx="79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Dublin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434945" y="4671351"/>
            <a:ext cx="84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Arklow</a:t>
            </a:r>
            <a:endParaRPr lang="en-US" dirty="0"/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7235825" y="4759370"/>
            <a:ext cx="214313" cy="511175"/>
            <a:chOff x="2400" y="864"/>
            <a:chExt cx="432" cy="1034"/>
          </a:xfrm>
        </p:grpSpPr>
        <p:sp>
          <p:nvSpPr>
            <p:cNvPr id="47" name="Oval 72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Text Box 73"/>
            <p:cNvSpPr txBox="1">
              <a:spLocks noChangeArrowheads="1"/>
            </p:cNvSpPr>
            <p:nvPr/>
          </p:nvSpPr>
          <p:spPr bwMode="auto">
            <a:xfrm>
              <a:off x="2412" y="973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6549120" y="5338101"/>
            <a:ext cx="979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Wexford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160333" y="3118776"/>
            <a:ext cx="983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Wicklow</a:t>
            </a:r>
            <a:endParaRPr lang="en-US" dirty="0"/>
          </a:p>
        </p:txBody>
      </p:sp>
      <p:sp>
        <p:nvSpPr>
          <p:cNvPr id="51" name="Freeform 50"/>
          <p:cNvSpPr/>
          <p:nvPr/>
        </p:nvSpPr>
        <p:spPr>
          <a:xfrm>
            <a:off x="6438900" y="2476500"/>
            <a:ext cx="704850" cy="2800350"/>
          </a:xfrm>
          <a:custGeom>
            <a:avLst/>
            <a:gdLst>
              <a:gd name="connsiteX0" fmla="*/ 704850 w 704850"/>
              <a:gd name="connsiteY0" fmla="*/ 0 h 2800350"/>
              <a:gd name="connsiteX1" fmla="*/ 257175 w 704850"/>
              <a:gd name="connsiteY1" fmla="*/ 923925 h 2800350"/>
              <a:gd name="connsiteX2" fmla="*/ 0 w 704850"/>
              <a:gd name="connsiteY2" fmla="*/ 2800350 h 2800350"/>
              <a:gd name="connsiteX0" fmla="*/ 704850 w 704850"/>
              <a:gd name="connsiteY0" fmla="*/ 0 h 2800350"/>
              <a:gd name="connsiteX1" fmla="*/ 428625 w 704850"/>
              <a:gd name="connsiteY1" fmla="*/ 1000125 h 2800350"/>
              <a:gd name="connsiteX2" fmla="*/ 0 w 704850"/>
              <a:gd name="connsiteY2" fmla="*/ 280035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4850" h="2800350">
                <a:moveTo>
                  <a:pt x="704850" y="0"/>
                </a:moveTo>
                <a:cubicBezTo>
                  <a:pt x="539750" y="228600"/>
                  <a:pt x="546100" y="533400"/>
                  <a:pt x="428625" y="1000125"/>
                </a:cubicBezTo>
                <a:cubicBezTo>
                  <a:pt x="311150" y="1466850"/>
                  <a:pt x="109538" y="2543175"/>
                  <a:pt x="0" y="280035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7277100" y="2466975"/>
            <a:ext cx="714375" cy="1009650"/>
          </a:xfrm>
          <a:custGeom>
            <a:avLst/>
            <a:gdLst>
              <a:gd name="connsiteX0" fmla="*/ 0 w 714375"/>
              <a:gd name="connsiteY0" fmla="*/ 0 h 1009650"/>
              <a:gd name="connsiteX1" fmla="*/ 361950 w 714375"/>
              <a:gd name="connsiteY1" fmla="*/ 638175 h 1009650"/>
              <a:gd name="connsiteX2" fmla="*/ 714375 w 714375"/>
              <a:gd name="connsiteY2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375" h="1009650">
                <a:moveTo>
                  <a:pt x="0" y="0"/>
                </a:moveTo>
                <a:cubicBezTo>
                  <a:pt x="121444" y="234950"/>
                  <a:pt x="242888" y="469900"/>
                  <a:pt x="361950" y="638175"/>
                </a:cubicBezTo>
                <a:cubicBezTo>
                  <a:pt x="481012" y="806450"/>
                  <a:pt x="657225" y="950913"/>
                  <a:pt x="714375" y="100965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7391400" y="3629025"/>
            <a:ext cx="676275" cy="1143000"/>
          </a:xfrm>
          <a:custGeom>
            <a:avLst/>
            <a:gdLst>
              <a:gd name="connsiteX0" fmla="*/ 676275 w 676275"/>
              <a:gd name="connsiteY0" fmla="*/ 0 h 1143000"/>
              <a:gd name="connsiteX1" fmla="*/ 295275 w 676275"/>
              <a:gd name="connsiteY1" fmla="*/ 571500 h 1143000"/>
              <a:gd name="connsiteX2" fmla="*/ 0 w 676275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1143000">
                <a:moveTo>
                  <a:pt x="676275" y="0"/>
                </a:moveTo>
                <a:cubicBezTo>
                  <a:pt x="542131" y="190500"/>
                  <a:pt x="407988" y="381000"/>
                  <a:pt x="295275" y="571500"/>
                </a:cubicBezTo>
                <a:cubicBezTo>
                  <a:pt x="182562" y="762000"/>
                  <a:pt x="46037" y="1042988"/>
                  <a:pt x="0" y="114300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6553200" y="4943475"/>
            <a:ext cx="695325" cy="419100"/>
          </a:xfrm>
          <a:custGeom>
            <a:avLst/>
            <a:gdLst>
              <a:gd name="connsiteX0" fmla="*/ 695325 w 695325"/>
              <a:gd name="connsiteY0" fmla="*/ 0 h 511175"/>
              <a:gd name="connsiteX1" fmla="*/ 352425 w 695325"/>
              <a:gd name="connsiteY1" fmla="*/ 209550 h 511175"/>
              <a:gd name="connsiteX2" fmla="*/ 0 w 695325"/>
              <a:gd name="connsiteY2" fmla="*/ 400050 h 511175"/>
              <a:gd name="connsiteX0" fmla="*/ 742950 w 742950"/>
              <a:gd name="connsiteY0" fmla="*/ 0 h 558800"/>
              <a:gd name="connsiteX1" fmla="*/ 400050 w 742950"/>
              <a:gd name="connsiteY1" fmla="*/ 209550 h 558800"/>
              <a:gd name="connsiteX2" fmla="*/ 0 w 742950"/>
              <a:gd name="connsiteY2" fmla="*/ 447675 h 558800"/>
              <a:gd name="connsiteX0" fmla="*/ 742950 w 742950"/>
              <a:gd name="connsiteY0" fmla="*/ 0 h 482600"/>
              <a:gd name="connsiteX1" fmla="*/ 400050 w 742950"/>
              <a:gd name="connsiteY1" fmla="*/ 209550 h 482600"/>
              <a:gd name="connsiteX2" fmla="*/ 0 w 742950"/>
              <a:gd name="connsiteY2" fmla="*/ 447675 h 482600"/>
              <a:gd name="connsiteX0" fmla="*/ 742950 w 742950"/>
              <a:gd name="connsiteY0" fmla="*/ 0 h 447675"/>
              <a:gd name="connsiteX1" fmla="*/ 400050 w 742950"/>
              <a:gd name="connsiteY1" fmla="*/ 209550 h 447675"/>
              <a:gd name="connsiteX2" fmla="*/ 0 w 742950"/>
              <a:gd name="connsiteY2" fmla="*/ 447675 h 447675"/>
              <a:gd name="connsiteX0" fmla="*/ 695325 w 695325"/>
              <a:gd name="connsiteY0" fmla="*/ 0 h 419100"/>
              <a:gd name="connsiteX1" fmla="*/ 352425 w 695325"/>
              <a:gd name="connsiteY1" fmla="*/ 209550 h 419100"/>
              <a:gd name="connsiteX2" fmla="*/ 0 w 695325"/>
              <a:gd name="connsiteY2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325" h="419100">
                <a:moveTo>
                  <a:pt x="695325" y="0"/>
                </a:moveTo>
                <a:cubicBezTo>
                  <a:pt x="581818" y="71437"/>
                  <a:pt x="468313" y="139700"/>
                  <a:pt x="352425" y="209550"/>
                </a:cubicBezTo>
                <a:cubicBezTo>
                  <a:pt x="236538" y="279400"/>
                  <a:pt x="182562" y="358775"/>
                  <a:pt x="0" y="41910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7083425" y="2254295"/>
            <a:ext cx="214313" cy="511175"/>
            <a:chOff x="2400" y="864"/>
            <a:chExt cx="432" cy="1034"/>
          </a:xfrm>
        </p:grpSpPr>
        <p:sp>
          <p:nvSpPr>
            <p:cNvPr id="37" name="Oval 72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73"/>
            <p:cNvSpPr txBox="1">
              <a:spLocks noChangeArrowheads="1"/>
            </p:cNvSpPr>
            <p:nvPr/>
          </p:nvSpPr>
          <p:spPr bwMode="auto">
            <a:xfrm>
              <a:off x="2412" y="973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2084961" y="2543233"/>
            <a:ext cx="358219" cy="854416"/>
            <a:chOff x="2400" y="864"/>
            <a:chExt cx="432" cy="1034"/>
          </a:xfrm>
        </p:grpSpPr>
        <p:sp>
          <p:nvSpPr>
            <p:cNvPr id="6" name="Oval 72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73"/>
            <p:cNvSpPr txBox="1">
              <a:spLocks noChangeArrowheads="1"/>
            </p:cNvSpPr>
            <p:nvPr/>
          </p:nvSpPr>
          <p:spPr bwMode="auto">
            <a:xfrm>
              <a:off x="2412" y="973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3244527" y="3296817"/>
            <a:ext cx="355564" cy="854416"/>
            <a:chOff x="2400" y="864"/>
            <a:chExt cx="432" cy="1034"/>
          </a:xfrm>
        </p:grpSpPr>
        <p:sp>
          <p:nvSpPr>
            <p:cNvPr id="9" name="Oval 78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79"/>
            <p:cNvSpPr txBox="1">
              <a:spLocks noChangeArrowheads="1"/>
            </p:cNvSpPr>
            <p:nvPr/>
          </p:nvSpPr>
          <p:spPr bwMode="auto">
            <a:xfrm>
              <a:off x="2411" y="973"/>
              <a:ext cx="373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" name="Line 92"/>
          <p:cNvSpPr>
            <a:spLocks noChangeShapeType="1"/>
          </p:cNvSpPr>
          <p:nvPr/>
        </p:nvSpPr>
        <p:spPr bwMode="auto">
          <a:xfrm flipH="1">
            <a:off x="1225237" y="2803197"/>
            <a:ext cx="865030" cy="5705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98"/>
          <p:cNvSpPr>
            <a:spLocks noChangeShapeType="1"/>
          </p:cNvSpPr>
          <p:nvPr/>
        </p:nvSpPr>
        <p:spPr bwMode="auto">
          <a:xfrm>
            <a:off x="2392763" y="2819118"/>
            <a:ext cx="874312" cy="6003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176"/>
          <p:cNvSpPr txBox="1">
            <a:spLocks noChangeArrowheads="1"/>
          </p:cNvSpPr>
          <p:nvPr/>
        </p:nvSpPr>
        <p:spPr bwMode="auto">
          <a:xfrm>
            <a:off x="0" y="3295231"/>
            <a:ext cx="1000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Wexford</a:t>
            </a:r>
            <a:endParaRPr lang="en-US" dirty="0"/>
          </a:p>
        </p:txBody>
      </p:sp>
      <p:grpSp>
        <p:nvGrpSpPr>
          <p:cNvPr id="16" name="Group 166"/>
          <p:cNvGrpSpPr>
            <a:grpSpLocks/>
          </p:cNvGrpSpPr>
          <p:nvPr/>
        </p:nvGrpSpPr>
        <p:grpSpPr bwMode="auto">
          <a:xfrm>
            <a:off x="965199" y="3328659"/>
            <a:ext cx="355564" cy="854416"/>
            <a:chOff x="2400" y="864"/>
            <a:chExt cx="432" cy="1035"/>
          </a:xfrm>
        </p:grpSpPr>
        <p:sp>
          <p:nvSpPr>
            <p:cNvPr id="56" name="Oval 167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Text Box 168"/>
            <p:cNvSpPr txBox="1">
              <a:spLocks noChangeArrowheads="1"/>
            </p:cNvSpPr>
            <p:nvPr/>
          </p:nvSpPr>
          <p:spPr bwMode="auto">
            <a:xfrm>
              <a:off x="2410" y="974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2163190" y="2071025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Dublin</a:t>
            </a:r>
          </a:p>
        </p:txBody>
      </p:sp>
      <p:sp>
        <p:nvSpPr>
          <p:cNvPr id="62" name="Text Box 176"/>
          <p:cNvSpPr txBox="1">
            <a:spLocks noChangeArrowheads="1"/>
          </p:cNvSpPr>
          <p:nvPr/>
        </p:nvSpPr>
        <p:spPr bwMode="auto">
          <a:xfrm>
            <a:off x="3644653" y="3238081"/>
            <a:ext cx="1008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/>
              <a:t>Wicklow</a:t>
            </a:r>
            <a:endParaRPr lang="en-US" dirty="0"/>
          </a:p>
        </p:txBody>
      </p:sp>
      <p:grpSp>
        <p:nvGrpSpPr>
          <p:cNvPr id="18" name="Group 71"/>
          <p:cNvGrpSpPr>
            <a:grpSpLocks/>
          </p:cNvGrpSpPr>
          <p:nvPr/>
        </p:nvGrpSpPr>
        <p:grpSpPr bwMode="auto">
          <a:xfrm>
            <a:off x="6340475" y="5273720"/>
            <a:ext cx="214313" cy="511175"/>
            <a:chOff x="2400" y="864"/>
            <a:chExt cx="432" cy="1034"/>
          </a:xfrm>
        </p:grpSpPr>
        <p:sp>
          <p:nvSpPr>
            <p:cNvPr id="40" name="Oval 72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73"/>
            <p:cNvSpPr txBox="1">
              <a:spLocks noChangeArrowheads="1"/>
            </p:cNvSpPr>
            <p:nvPr/>
          </p:nvSpPr>
          <p:spPr bwMode="auto">
            <a:xfrm>
              <a:off x="2412" y="973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9" name="Group 71"/>
          <p:cNvGrpSpPr>
            <a:grpSpLocks/>
          </p:cNvGrpSpPr>
          <p:nvPr/>
        </p:nvGrpSpPr>
        <p:grpSpPr bwMode="auto">
          <a:xfrm>
            <a:off x="7978775" y="3425870"/>
            <a:ext cx="214313" cy="511175"/>
            <a:chOff x="2400" y="864"/>
            <a:chExt cx="432" cy="1034"/>
          </a:xfrm>
        </p:grpSpPr>
        <p:sp>
          <p:nvSpPr>
            <p:cNvPr id="43" name="Oval 72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73"/>
            <p:cNvSpPr txBox="1">
              <a:spLocks noChangeArrowheads="1"/>
            </p:cNvSpPr>
            <p:nvPr/>
          </p:nvSpPr>
          <p:spPr bwMode="auto">
            <a:xfrm>
              <a:off x="2412" y="973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2648965" y="1089950"/>
            <a:ext cx="3399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Find Route from </a:t>
            </a:r>
            <a:r>
              <a:rPr lang="en-US" b="1" dirty="0"/>
              <a:t>Dublin</a:t>
            </a:r>
            <a:r>
              <a:rPr lang="en-US" dirty="0"/>
              <a:t> to </a:t>
            </a:r>
            <a:r>
              <a:rPr lang="en-US" b="1" dirty="0" err="1"/>
              <a:t>Arklow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71448" y="4324350"/>
            <a:ext cx="53721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expand the children of Dublin {</a:t>
            </a:r>
            <a:r>
              <a:rPr lang="en-US" b="1" dirty="0"/>
              <a:t>Wexford, </a:t>
            </a:r>
            <a:r>
              <a:rPr lang="en-US" b="1" dirty="0" err="1"/>
              <a:t>Wicklow</a:t>
            </a:r>
            <a:r>
              <a:rPr lang="en-US" b="1" dirty="0"/>
              <a:t> </a:t>
            </a:r>
            <a:r>
              <a:rPr lang="en-US" dirty="0"/>
              <a:t>}</a:t>
            </a:r>
          </a:p>
          <a:p>
            <a:r>
              <a:rPr lang="en-US" dirty="0"/>
              <a:t>Greedy search asks  “</a:t>
            </a:r>
            <a:r>
              <a:rPr lang="en-US" i="1" dirty="0"/>
              <a:t>Which one of you thinks you are closest to </a:t>
            </a:r>
            <a:r>
              <a:rPr lang="en-US" i="1" dirty="0" err="1"/>
              <a:t>Arklow</a:t>
            </a:r>
            <a:r>
              <a:rPr lang="en-US" dirty="0"/>
              <a:t>?”</a:t>
            </a:r>
          </a:p>
          <a:p>
            <a:r>
              <a:rPr lang="en-US" dirty="0"/>
              <a:t>Wexford thinks it is only 60 miles, but </a:t>
            </a:r>
            <a:r>
              <a:rPr lang="en-US" dirty="0" err="1"/>
              <a:t>Wicklow</a:t>
            </a:r>
            <a:r>
              <a:rPr lang="en-US" dirty="0"/>
              <a:t> thinks it is 120 miles, so greedy search say “</a:t>
            </a:r>
            <a:r>
              <a:rPr lang="en-US" i="1" dirty="0"/>
              <a:t>Lets expand Wexford</a:t>
            </a:r>
            <a:r>
              <a:rPr lang="en-US" dirty="0"/>
              <a:t>”</a:t>
            </a:r>
          </a:p>
        </p:txBody>
      </p:sp>
      <p:sp>
        <p:nvSpPr>
          <p:cNvPr id="59" name="Text Box 175"/>
          <p:cNvSpPr txBox="1">
            <a:spLocks noChangeArrowheads="1"/>
          </p:cNvSpPr>
          <p:nvPr/>
        </p:nvSpPr>
        <p:spPr bwMode="auto">
          <a:xfrm>
            <a:off x="6318639" y="3238081"/>
            <a:ext cx="4972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300</a:t>
            </a:r>
          </a:p>
        </p:txBody>
      </p:sp>
      <p:sp>
        <p:nvSpPr>
          <p:cNvPr id="60" name="Text Box 175"/>
          <p:cNvSpPr txBox="1">
            <a:spLocks noChangeArrowheads="1"/>
          </p:cNvSpPr>
          <p:nvPr/>
        </p:nvSpPr>
        <p:spPr bwMode="auto">
          <a:xfrm>
            <a:off x="7566414" y="2742781"/>
            <a:ext cx="4972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100</a:t>
            </a:r>
          </a:p>
        </p:txBody>
      </p:sp>
      <p:sp>
        <p:nvSpPr>
          <p:cNvPr id="63" name="Text Box 175"/>
          <p:cNvSpPr txBox="1">
            <a:spLocks noChangeArrowheads="1"/>
          </p:cNvSpPr>
          <p:nvPr/>
        </p:nvSpPr>
        <p:spPr bwMode="auto">
          <a:xfrm>
            <a:off x="7718814" y="4076281"/>
            <a:ext cx="4972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120</a:t>
            </a:r>
          </a:p>
        </p:txBody>
      </p:sp>
      <p:sp>
        <p:nvSpPr>
          <p:cNvPr id="66" name="Text Box 175"/>
          <p:cNvSpPr txBox="1">
            <a:spLocks noChangeArrowheads="1"/>
          </p:cNvSpPr>
          <p:nvPr/>
        </p:nvSpPr>
        <p:spPr bwMode="auto">
          <a:xfrm>
            <a:off x="6718689" y="4733506"/>
            <a:ext cx="393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60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4291" y="0"/>
            <a:ext cx="8229600" cy="1143000"/>
          </a:xfrm>
        </p:spPr>
        <p:txBody>
          <a:bodyPr/>
          <a:lstStyle/>
          <a:p>
            <a:r>
              <a:rPr lang="en-US" dirty="0"/>
              <a:t>Why Greedy Search Fails</a:t>
            </a:r>
          </a:p>
        </p:txBody>
      </p: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2084961" y="2543233"/>
            <a:ext cx="358219" cy="854416"/>
            <a:chOff x="2400" y="864"/>
            <a:chExt cx="432" cy="1034"/>
          </a:xfrm>
        </p:grpSpPr>
        <p:sp>
          <p:nvSpPr>
            <p:cNvPr id="6" name="Oval 72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73"/>
            <p:cNvSpPr txBox="1">
              <a:spLocks noChangeArrowheads="1"/>
            </p:cNvSpPr>
            <p:nvPr/>
          </p:nvSpPr>
          <p:spPr bwMode="auto">
            <a:xfrm>
              <a:off x="2412" y="973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3244527" y="3296817"/>
            <a:ext cx="355564" cy="854416"/>
            <a:chOff x="2400" y="864"/>
            <a:chExt cx="432" cy="1034"/>
          </a:xfrm>
        </p:grpSpPr>
        <p:sp>
          <p:nvSpPr>
            <p:cNvPr id="9" name="Oval 78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79"/>
            <p:cNvSpPr txBox="1">
              <a:spLocks noChangeArrowheads="1"/>
            </p:cNvSpPr>
            <p:nvPr/>
          </p:nvSpPr>
          <p:spPr bwMode="auto">
            <a:xfrm>
              <a:off x="2411" y="973"/>
              <a:ext cx="373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475796" y="4295335"/>
            <a:ext cx="358219" cy="854416"/>
            <a:chOff x="2400" y="864"/>
            <a:chExt cx="432" cy="1035"/>
          </a:xfrm>
        </p:grpSpPr>
        <p:sp>
          <p:nvSpPr>
            <p:cNvPr id="12" name="Oval 90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91"/>
            <p:cNvSpPr txBox="1">
              <a:spLocks noChangeArrowheads="1"/>
            </p:cNvSpPr>
            <p:nvPr/>
          </p:nvSpPr>
          <p:spPr bwMode="auto">
            <a:xfrm>
              <a:off x="2412" y="974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" name="Line 92"/>
          <p:cNvSpPr>
            <a:spLocks noChangeShapeType="1"/>
          </p:cNvSpPr>
          <p:nvPr/>
        </p:nvSpPr>
        <p:spPr bwMode="auto">
          <a:xfrm flipH="1">
            <a:off x="1225237" y="2803197"/>
            <a:ext cx="865030" cy="5705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96"/>
          <p:cNvSpPr>
            <a:spLocks noChangeShapeType="1"/>
          </p:cNvSpPr>
          <p:nvPr/>
        </p:nvSpPr>
        <p:spPr bwMode="auto">
          <a:xfrm flipH="1">
            <a:off x="672427" y="3678779"/>
            <a:ext cx="390060" cy="6156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98"/>
          <p:cNvSpPr>
            <a:spLocks noChangeShapeType="1"/>
          </p:cNvSpPr>
          <p:nvPr/>
        </p:nvSpPr>
        <p:spPr bwMode="auto">
          <a:xfrm>
            <a:off x="2392763" y="2819118"/>
            <a:ext cx="874312" cy="6003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175"/>
          <p:cNvSpPr txBox="1">
            <a:spLocks noChangeArrowheads="1"/>
          </p:cNvSpPr>
          <p:nvPr/>
        </p:nvSpPr>
        <p:spPr bwMode="auto">
          <a:xfrm>
            <a:off x="2737239" y="2723731"/>
            <a:ext cx="535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100</a:t>
            </a:r>
            <a:endParaRPr lang="en-US" dirty="0"/>
          </a:p>
        </p:txBody>
      </p:sp>
      <p:sp>
        <p:nvSpPr>
          <p:cNvPr id="25" name="Text Box 176"/>
          <p:cNvSpPr txBox="1">
            <a:spLocks noChangeArrowheads="1"/>
          </p:cNvSpPr>
          <p:nvPr/>
        </p:nvSpPr>
        <p:spPr bwMode="auto">
          <a:xfrm>
            <a:off x="0" y="3295231"/>
            <a:ext cx="1000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Wexford</a:t>
            </a:r>
            <a:endParaRPr lang="en-US" dirty="0"/>
          </a:p>
        </p:txBody>
      </p:sp>
      <p:grpSp>
        <p:nvGrpSpPr>
          <p:cNvPr id="16" name="Group 166"/>
          <p:cNvGrpSpPr>
            <a:grpSpLocks/>
          </p:cNvGrpSpPr>
          <p:nvPr/>
        </p:nvGrpSpPr>
        <p:grpSpPr bwMode="auto">
          <a:xfrm>
            <a:off x="965199" y="3328659"/>
            <a:ext cx="355564" cy="854416"/>
            <a:chOff x="2400" y="864"/>
            <a:chExt cx="432" cy="1035"/>
          </a:xfrm>
        </p:grpSpPr>
        <p:sp>
          <p:nvSpPr>
            <p:cNvPr id="56" name="Oval 167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Text Box 168"/>
            <p:cNvSpPr txBox="1">
              <a:spLocks noChangeArrowheads="1"/>
            </p:cNvSpPr>
            <p:nvPr/>
          </p:nvSpPr>
          <p:spPr bwMode="auto">
            <a:xfrm>
              <a:off x="2410" y="974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2163190" y="2071025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Dublin</a:t>
            </a:r>
          </a:p>
        </p:txBody>
      </p:sp>
      <p:sp>
        <p:nvSpPr>
          <p:cNvPr id="61" name="Text Box 175"/>
          <p:cNvSpPr txBox="1">
            <a:spLocks noChangeArrowheads="1"/>
          </p:cNvSpPr>
          <p:nvPr/>
        </p:nvSpPr>
        <p:spPr bwMode="auto">
          <a:xfrm>
            <a:off x="1165614" y="2704681"/>
            <a:ext cx="535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300</a:t>
            </a:r>
            <a:endParaRPr lang="en-US" dirty="0"/>
          </a:p>
        </p:txBody>
      </p:sp>
      <p:sp>
        <p:nvSpPr>
          <p:cNvPr id="62" name="Text Box 176"/>
          <p:cNvSpPr txBox="1">
            <a:spLocks noChangeArrowheads="1"/>
          </p:cNvSpPr>
          <p:nvPr/>
        </p:nvSpPr>
        <p:spPr bwMode="auto">
          <a:xfrm>
            <a:off x="3644653" y="3238081"/>
            <a:ext cx="1008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/>
              <a:t>Wicklow</a:t>
            </a:r>
            <a:endParaRPr lang="en-US" dirty="0"/>
          </a:p>
        </p:txBody>
      </p:sp>
      <p:sp>
        <p:nvSpPr>
          <p:cNvPr id="64" name="Text Box 176"/>
          <p:cNvSpPr txBox="1">
            <a:spLocks noChangeArrowheads="1"/>
          </p:cNvSpPr>
          <p:nvPr/>
        </p:nvSpPr>
        <p:spPr bwMode="auto">
          <a:xfrm>
            <a:off x="257175" y="4638256"/>
            <a:ext cx="867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/>
              <a:t>Arklow</a:t>
            </a:r>
            <a:endParaRPr lang="en-US" dirty="0"/>
          </a:p>
        </p:txBody>
      </p:sp>
      <p:sp>
        <p:nvSpPr>
          <p:cNvPr id="72" name="Text Box 175"/>
          <p:cNvSpPr txBox="1">
            <a:spLocks noChangeArrowheads="1"/>
          </p:cNvSpPr>
          <p:nvPr/>
        </p:nvSpPr>
        <p:spPr bwMode="auto">
          <a:xfrm>
            <a:off x="898914" y="3895306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60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2648965" y="1089950"/>
            <a:ext cx="3399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Find Route from </a:t>
            </a:r>
            <a:r>
              <a:rPr lang="en-US" b="1" dirty="0"/>
              <a:t>Dublin</a:t>
            </a:r>
            <a:r>
              <a:rPr lang="en-US" dirty="0"/>
              <a:t> to </a:t>
            </a:r>
            <a:r>
              <a:rPr lang="en-US" b="1" dirty="0" err="1"/>
              <a:t>Arklow</a:t>
            </a:r>
            <a:endParaRPr lang="en-US" b="1" dirty="0"/>
          </a:p>
        </p:txBody>
      </p:sp>
      <p:sp>
        <p:nvSpPr>
          <p:cNvPr id="66" name="Rectangle 65"/>
          <p:cNvSpPr/>
          <p:nvPr/>
        </p:nvSpPr>
        <p:spPr>
          <a:xfrm>
            <a:off x="7396845" y="2147226"/>
            <a:ext cx="79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Dublin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434945" y="4671351"/>
            <a:ext cx="84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Arklow</a:t>
            </a:r>
            <a:endParaRPr lang="en-US" dirty="0"/>
          </a:p>
        </p:txBody>
      </p:sp>
      <p:grpSp>
        <p:nvGrpSpPr>
          <p:cNvPr id="69" name="Group 71"/>
          <p:cNvGrpSpPr>
            <a:grpSpLocks/>
          </p:cNvGrpSpPr>
          <p:nvPr/>
        </p:nvGrpSpPr>
        <p:grpSpPr bwMode="auto">
          <a:xfrm>
            <a:off x="7235825" y="4759370"/>
            <a:ext cx="214313" cy="511175"/>
            <a:chOff x="2400" y="864"/>
            <a:chExt cx="432" cy="1034"/>
          </a:xfrm>
        </p:grpSpPr>
        <p:sp>
          <p:nvSpPr>
            <p:cNvPr id="74" name="Oval 72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Text Box 73"/>
            <p:cNvSpPr txBox="1">
              <a:spLocks noChangeArrowheads="1"/>
            </p:cNvSpPr>
            <p:nvPr/>
          </p:nvSpPr>
          <p:spPr bwMode="auto">
            <a:xfrm>
              <a:off x="2412" y="973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7" name="Rectangle 76"/>
          <p:cNvSpPr/>
          <p:nvPr/>
        </p:nvSpPr>
        <p:spPr>
          <a:xfrm>
            <a:off x="6549120" y="5338101"/>
            <a:ext cx="979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Wexford</a:t>
            </a:r>
          </a:p>
        </p:txBody>
      </p:sp>
      <p:sp>
        <p:nvSpPr>
          <p:cNvPr id="78" name="Rectangle 77"/>
          <p:cNvSpPr/>
          <p:nvPr/>
        </p:nvSpPr>
        <p:spPr>
          <a:xfrm>
            <a:off x="8160333" y="3118776"/>
            <a:ext cx="983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Wicklow</a:t>
            </a:r>
            <a:endParaRPr lang="en-US" dirty="0"/>
          </a:p>
        </p:txBody>
      </p:sp>
      <p:sp>
        <p:nvSpPr>
          <p:cNvPr id="79" name="Freeform 78"/>
          <p:cNvSpPr/>
          <p:nvPr/>
        </p:nvSpPr>
        <p:spPr>
          <a:xfrm>
            <a:off x="6438900" y="2476500"/>
            <a:ext cx="704850" cy="2800350"/>
          </a:xfrm>
          <a:custGeom>
            <a:avLst/>
            <a:gdLst>
              <a:gd name="connsiteX0" fmla="*/ 704850 w 704850"/>
              <a:gd name="connsiteY0" fmla="*/ 0 h 2800350"/>
              <a:gd name="connsiteX1" fmla="*/ 257175 w 704850"/>
              <a:gd name="connsiteY1" fmla="*/ 923925 h 2800350"/>
              <a:gd name="connsiteX2" fmla="*/ 0 w 704850"/>
              <a:gd name="connsiteY2" fmla="*/ 2800350 h 2800350"/>
              <a:gd name="connsiteX0" fmla="*/ 704850 w 704850"/>
              <a:gd name="connsiteY0" fmla="*/ 0 h 2800350"/>
              <a:gd name="connsiteX1" fmla="*/ 428625 w 704850"/>
              <a:gd name="connsiteY1" fmla="*/ 1000125 h 2800350"/>
              <a:gd name="connsiteX2" fmla="*/ 0 w 704850"/>
              <a:gd name="connsiteY2" fmla="*/ 280035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4850" h="2800350">
                <a:moveTo>
                  <a:pt x="704850" y="0"/>
                </a:moveTo>
                <a:cubicBezTo>
                  <a:pt x="539750" y="228600"/>
                  <a:pt x="546100" y="533400"/>
                  <a:pt x="428625" y="1000125"/>
                </a:cubicBezTo>
                <a:cubicBezTo>
                  <a:pt x="311150" y="1466850"/>
                  <a:pt x="109538" y="2543175"/>
                  <a:pt x="0" y="280035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7277100" y="2466975"/>
            <a:ext cx="714375" cy="1009650"/>
          </a:xfrm>
          <a:custGeom>
            <a:avLst/>
            <a:gdLst>
              <a:gd name="connsiteX0" fmla="*/ 0 w 714375"/>
              <a:gd name="connsiteY0" fmla="*/ 0 h 1009650"/>
              <a:gd name="connsiteX1" fmla="*/ 361950 w 714375"/>
              <a:gd name="connsiteY1" fmla="*/ 638175 h 1009650"/>
              <a:gd name="connsiteX2" fmla="*/ 714375 w 714375"/>
              <a:gd name="connsiteY2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375" h="1009650">
                <a:moveTo>
                  <a:pt x="0" y="0"/>
                </a:moveTo>
                <a:cubicBezTo>
                  <a:pt x="121444" y="234950"/>
                  <a:pt x="242888" y="469900"/>
                  <a:pt x="361950" y="638175"/>
                </a:cubicBezTo>
                <a:cubicBezTo>
                  <a:pt x="481012" y="806450"/>
                  <a:pt x="657225" y="950913"/>
                  <a:pt x="714375" y="100965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7391400" y="3629025"/>
            <a:ext cx="676275" cy="1143000"/>
          </a:xfrm>
          <a:custGeom>
            <a:avLst/>
            <a:gdLst>
              <a:gd name="connsiteX0" fmla="*/ 676275 w 676275"/>
              <a:gd name="connsiteY0" fmla="*/ 0 h 1143000"/>
              <a:gd name="connsiteX1" fmla="*/ 295275 w 676275"/>
              <a:gd name="connsiteY1" fmla="*/ 571500 h 1143000"/>
              <a:gd name="connsiteX2" fmla="*/ 0 w 676275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1143000">
                <a:moveTo>
                  <a:pt x="676275" y="0"/>
                </a:moveTo>
                <a:cubicBezTo>
                  <a:pt x="542131" y="190500"/>
                  <a:pt x="407988" y="381000"/>
                  <a:pt x="295275" y="571500"/>
                </a:cubicBezTo>
                <a:cubicBezTo>
                  <a:pt x="182562" y="762000"/>
                  <a:pt x="46037" y="1042988"/>
                  <a:pt x="0" y="114300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6553200" y="4943475"/>
            <a:ext cx="695325" cy="419100"/>
          </a:xfrm>
          <a:custGeom>
            <a:avLst/>
            <a:gdLst>
              <a:gd name="connsiteX0" fmla="*/ 695325 w 695325"/>
              <a:gd name="connsiteY0" fmla="*/ 0 h 511175"/>
              <a:gd name="connsiteX1" fmla="*/ 352425 w 695325"/>
              <a:gd name="connsiteY1" fmla="*/ 209550 h 511175"/>
              <a:gd name="connsiteX2" fmla="*/ 0 w 695325"/>
              <a:gd name="connsiteY2" fmla="*/ 400050 h 511175"/>
              <a:gd name="connsiteX0" fmla="*/ 742950 w 742950"/>
              <a:gd name="connsiteY0" fmla="*/ 0 h 558800"/>
              <a:gd name="connsiteX1" fmla="*/ 400050 w 742950"/>
              <a:gd name="connsiteY1" fmla="*/ 209550 h 558800"/>
              <a:gd name="connsiteX2" fmla="*/ 0 w 742950"/>
              <a:gd name="connsiteY2" fmla="*/ 447675 h 558800"/>
              <a:gd name="connsiteX0" fmla="*/ 742950 w 742950"/>
              <a:gd name="connsiteY0" fmla="*/ 0 h 482600"/>
              <a:gd name="connsiteX1" fmla="*/ 400050 w 742950"/>
              <a:gd name="connsiteY1" fmla="*/ 209550 h 482600"/>
              <a:gd name="connsiteX2" fmla="*/ 0 w 742950"/>
              <a:gd name="connsiteY2" fmla="*/ 447675 h 482600"/>
              <a:gd name="connsiteX0" fmla="*/ 742950 w 742950"/>
              <a:gd name="connsiteY0" fmla="*/ 0 h 447675"/>
              <a:gd name="connsiteX1" fmla="*/ 400050 w 742950"/>
              <a:gd name="connsiteY1" fmla="*/ 209550 h 447675"/>
              <a:gd name="connsiteX2" fmla="*/ 0 w 742950"/>
              <a:gd name="connsiteY2" fmla="*/ 447675 h 447675"/>
              <a:gd name="connsiteX0" fmla="*/ 695325 w 695325"/>
              <a:gd name="connsiteY0" fmla="*/ 0 h 419100"/>
              <a:gd name="connsiteX1" fmla="*/ 352425 w 695325"/>
              <a:gd name="connsiteY1" fmla="*/ 209550 h 419100"/>
              <a:gd name="connsiteX2" fmla="*/ 0 w 695325"/>
              <a:gd name="connsiteY2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325" h="419100">
                <a:moveTo>
                  <a:pt x="695325" y="0"/>
                </a:moveTo>
                <a:cubicBezTo>
                  <a:pt x="581818" y="71437"/>
                  <a:pt x="468313" y="139700"/>
                  <a:pt x="352425" y="209550"/>
                </a:cubicBezTo>
                <a:cubicBezTo>
                  <a:pt x="236538" y="279400"/>
                  <a:pt x="182562" y="358775"/>
                  <a:pt x="0" y="41910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71"/>
          <p:cNvGrpSpPr>
            <a:grpSpLocks/>
          </p:cNvGrpSpPr>
          <p:nvPr/>
        </p:nvGrpSpPr>
        <p:grpSpPr bwMode="auto">
          <a:xfrm>
            <a:off x="7083425" y="2254295"/>
            <a:ext cx="214313" cy="511175"/>
            <a:chOff x="2400" y="864"/>
            <a:chExt cx="432" cy="1034"/>
          </a:xfrm>
        </p:grpSpPr>
        <p:sp>
          <p:nvSpPr>
            <p:cNvPr id="84" name="Oval 72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Text Box 73"/>
            <p:cNvSpPr txBox="1">
              <a:spLocks noChangeArrowheads="1"/>
            </p:cNvSpPr>
            <p:nvPr/>
          </p:nvSpPr>
          <p:spPr bwMode="auto">
            <a:xfrm>
              <a:off x="2412" y="973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6" name="Group 71"/>
          <p:cNvGrpSpPr>
            <a:grpSpLocks/>
          </p:cNvGrpSpPr>
          <p:nvPr/>
        </p:nvGrpSpPr>
        <p:grpSpPr bwMode="auto">
          <a:xfrm>
            <a:off x="6340475" y="5273720"/>
            <a:ext cx="214313" cy="511175"/>
            <a:chOff x="2400" y="864"/>
            <a:chExt cx="432" cy="1034"/>
          </a:xfrm>
        </p:grpSpPr>
        <p:sp>
          <p:nvSpPr>
            <p:cNvPr id="87" name="Oval 72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Text Box 73"/>
            <p:cNvSpPr txBox="1">
              <a:spLocks noChangeArrowheads="1"/>
            </p:cNvSpPr>
            <p:nvPr/>
          </p:nvSpPr>
          <p:spPr bwMode="auto">
            <a:xfrm>
              <a:off x="2412" y="973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9" name="Group 71"/>
          <p:cNvGrpSpPr>
            <a:grpSpLocks/>
          </p:cNvGrpSpPr>
          <p:nvPr/>
        </p:nvGrpSpPr>
        <p:grpSpPr bwMode="auto">
          <a:xfrm>
            <a:off x="7978775" y="3425870"/>
            <a:ext cx="214313" cy="511175"/>
            <a:chOff x="2400" y="864"/>
            <a:chExt cx="432" cy="1034"/>
          </a:xfrm>
        </p:grpSpPr>
        <p:sp>
          <p:nvSpPr>
            <p:cNvPr id="90" name="Oval 72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Text Box 73"/>
            <p:cNvSpPr txBox="1">
              <a:spLocks noChangeArrowheads="1"/>
            </p:cNvSpPr>
            <p:nvPr/>
          </p:nvSpPr>
          <p:spPr bwMode="auto">
            <a:xfrm>
              <a:off x="2412" y="973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2" name="Text Box 175"/>
          <p:cNvSpPr txBox="1">
            <a:spLocks noChangeArrowheads="1"/>
          </p:cNvSpPr>
          <p:nvPr/>
        </p:nvSpPr>
        <p:spPr bwMode="auto">
          <a:xfrm>
            <a:off x="6318639" y="3238081"/>
            <a:ext cx="4972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300</a:t>
            </a:r>
          </a:p>
        </p:txBody>
      </p:sp>
      <p:sp>
        <p:nvSpPr>
          <p:cNvPr id="93" name="Text Box 175"/>
          <p:cNvSpPr txBox="1">
            <a:spLocks noChangeArrowheads="1"/>
          </p:cNvSpPr>
          <p:nvPr/>
        </p:nvSpPr>
        <p:spPr bwMode="auto">
          <a:xfrm>
            <a:off x="7566414" y="2742781"/>
            <a:ext cx="4972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100</a:t>
            </a:r>
          </a:p>
        </p:txBody>
      </p:sp>
      <p:sp>
        <p:nvSpPr>
          <p:cNvPr id="94" name="Text Box 175"/>
          <p:cNvSpPr txBox="1">
            <a:spLocks noChangeArrowheads="1"/>
          </p:cNvSpPr>
          <p:nvPr/>
        </p:nvSpPr>
        <p:spPr bwMode="auto">
          <a:xfrm>
            <a:off x="7718814" y="4076281"/>
            <a:ext cx="4972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120</a:t>
            </a:r>
          </a:p>
        </p:txBody>
      </p:sp>
      <p:sp>
        <p:nvSpPr>
          <p:cNvPr id="95" name="Text Box 175"/>
          <p:cNvSpPr txBox="1">
            <a:spLocks noChangeArrowheads="1"/>
          </p:cNvSpPr>
          <p:nvPr/>
        </p:nvSpPr>
        <p:spPr bwMode="auto">
          <a:xfrm>
            <a:off x="6718689" y="4733506"/>
            <a:ext cx="393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60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61923" y="5103674"/>
            <a:ext cx="6515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Greedy search found the goal, it was 300 + 60 = 360 miles.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Greedy search only looked at the h(n) costs, it only looked </a:t>
            </a:r>
            <a:r>
              <a:rPr lang="en-US" i="1" dirty="0"/>
              <a:t>forward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4291" y="0"/>
            <a:ext cx="8229600" cy="1143000"/>
          </a:xfrm>
        </p:spPr>
        <p:txBody>
          <a:bodyPr/>
          <a:lstStyle/>
          <a:p>
            <a:r>
              <a:rPr lang="en-US" dirty="0"/>
              <a:t>Greedy Search Vs A-Star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2084961" y="2543233"/>
            <a:ext cx="358219" cy="854416"/>
            <a:chOff x="2400" y="864"/>
            <a:chExt cx="432" cy="1034"/>
          </a:xfrm>
        </p:grpSpPr>
        <p:sp>
          <p:nvSpPr>
            <p:cNvPr id="6" name="Oval 72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73"/>
            <p:cNvSpPr txBox="1">
              <a:spLocks noChangeArrowheads="1"/>
            </p:cNvSpPr>
            <p:nvPr/>
          </p:nvSpPr>
          <p:spPr bwMode="auto">
            <a:xfrm>
              <a:off x="2412" y="973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3244527" y="3296817"/>
            <a:ext cx="355564" cy="854416"/>
            <a:chOff x="2400" y="864"/>
            <a:chExt cx="432" cy="1034"/>
          </a:xfrm>
        </p:grpSpPr>
        <p:sp>
          <p:nvSpPr>
            <p:cNvPr id="9" name="Oval 78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79"/>
            <p:cNvSpPr txBox="1">
              <a:spLocks noChangeArrowheads="1"/>
            </p:cNvSpPr>
            <p:nvPr/>
          </p:nvSpPr>
          <p:spPr bwMode="auto">
            <a:xfrm>
              <a:off x="2411" y="973"/>
              <a:ext cx="373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" name="Line 92"/>
          <p:cNvSpPr>
            <a:spLocks noChangeShapeType="1"/>
          </p:cNvSpPr>
          <p:nvPr/>
        </p:nvSpPr>
        <p:spPr bwMode="auto">
          <a:xfrm flipH="1">
            <a:off x="1225237" y="2803197"/>
            <a:ext cx="865030" cy="5705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98"/>
          <p:cNvSpPr>
            <a:spLocks noChangeShapeType="1"/>
          </p:cNvSpPr>
          <p:nvPr/>
        </p:nvSpPr>
        <p:spPr bwMode="auto">
          <a:xfrm>
            <a:off x="2392763" y="2819118"/>
            <a:ext cx="874312" cy="6003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175"/>
          <p:cNvSpPr txBox="1">
            <a:spLocks noChangeArrowheads="1"/>
          </p:cNvSpPr>
          <p:nvPr/>
        </p:nvSpPr>
        <p:spPr bwMode="auto">
          <a:xfrm>
            <a:off x="2737239" y="2723731"/>
            <a:ext cx="535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100</a:t>
            </a:r>
            <a:endParaRPr lang="en-US" dirty="0"/>
          </a:p>
        </p:txBody>
      </p:sp>
      <p:sp>
        <p:nvSpPr>
          <p:cNvPr id="25" name="Text Box 176"/>
          <p:cNvSpPr txBox="1">
            <a:spLocks noChangeArrowheads="1"/>
          </p:cNvSpPr>
          <p:nvPr/>
        </p:nvSpPr>
        <p:spPr bwMode="auto">
          <a:xfrm>
            <a:off x="0" y="3295231"/>
            <a:ext cx="1000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Wexford</a:t>
            </a:r>
            <a:endParaRPr lang="en-US" dirty="0"/>
          </a:p>
        </p:txBody>
      </p:sp>
      <p:grpSp>
        <p:nvGrpSpPr>
          <p:cNvPr id="8" name="Group 166"/>
          <p:cNvGrpSpPr>
            <a:grpSpLocks/>
          </p:cNvGrpSpPr>
          <p:nvPr/>
        </p:nvGrpSpPr>
        <p:grpSpPr bwMode="auto">
          <a:xfrm>
            <a:off x="965199" y="3328659"/>
            <a:ext cx="355564" cy="854416"/>
            <a:chOff x="2400" y="864"/>
            <a:chExt cx="432" cy="1035"/>
          </a:xfrm>
        </p:grpSpPr>
        <p:sp>
          <p:nvSpPr>
            <p:cNvPr id="56" name="Oval 167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Text Box 168"/>
            <p:cNvSpPr txBox="1">
              <a:spLocks noChangeArrowheads="1"/>
            </p:cNvSpPr>
            <p:nvPr/>
          </p:nvSpPr>
          <p:spPr bwMode="auto">
            <a:xfrm>
              <a:off x="2410" y="974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2163190" y="2071025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Dublin</a:t>
            </a:r>
          </a:p>
        </p:txBody>
      </p:sp>
      <p:sp>
        <p:nvSpPr>
          <p:cNvPr id="61" name="Text Box 175"/>
          <p:cNvSpPr txBox="1">
            <a:spLocks noChangeArrowheads="1"/>
          </p:cNvSpPr>
          <p:nvPr/>
        </p:nvSpPr>
        <p:spPr bwMode="auto">
          <a:xfrm>
            <a:off x="1165614" y="2704681"/>
            <a:ext cx="535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300</a:t>
            </a:r>
            <a:endParaRPr lang="en-US" dirty="0"/>
          </a:p>
        </p:txBody>
      </p:sp>
      <p:sp>
        <p:nvSpPr>
          <p:cNvPr id="62" name="Text Box 176"/>
          <p:cNvSpPr txBox="1">
            <a:spLocks noChangeArrowheads="1"/>
          </p:cNvSpPr>
          <p:nvPr/>
        </p:nvSpPr>
        <p:spPr bwMode="auto">
          <a:xfrm>
            <a:off x="3644653" y="3238081"/>
            <a:ext cx="1008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/>
              <a:t>Wicklow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2648965" y="1089950"/>
            <a:ext cx="3399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Find Route from </a:t>
            </a:r>
            <a:r>
              <a:rPr lang="en-US" b="1" dirty="0"/>
              <a:t>Dublin</a:t>
            </a:r>
            <a:r>
              <a:rPr lang="en-US" dirty="0"/>
              <a:t> to </a:t>
            </a:r>
            <a:r>
              <a:rPr lang="en-US" b="1" dirty="0" err="1"/>
              <a:t>Arklow</a:t>
            </a:r>
            <a:endParaRPr lang="en-US" b="1" dirty="0"/>
          </a:p>
        </p:txBody>
      </p:sp>
      <p:sp>
        <p:nvSpPr>
          <p:cNvPr id="66" name="Rectangle 65"/>
          <p:cNvSpPr/>
          <p:nvPr/>
        </p:nvSpPr>
        <p:spPr>
          <a:xfrm>
            <a:off x="7396845" y="2147226"/>
            <a:ext cx="79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Dublin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434945" y="4671351"/>
            <a:ext cx="84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Arklow</a:t>
            </a:r>
            <a:endParaRPr lang="en-US" dirty="0"/>
          </a:p>
        </p:txBody>
      </p:sp>
      <p:grpSp>
        <p:nvGrpSpPr>
          <p:cNvPr id="16" name="Group 71"/>
          <p:cNvGrpSpPr>
            <a:grpSpLocks/>
          </p:cNvGrpSpPr>
          <p:nvPr/>
        </p:nvGrpSpPr>
        <p:grpSpPr bwMode="auto">
          <a:xfrm>
            <a:off x="7235825" y="4759370"/>
            <a:ext cx="214313" cy="511175"/>
            <a:chOff x="2400" y="864"/>
            <a:chExt cx="432" cy="1034"/>
          </a:xfrm>
        </p:grpSpPr>
        <p:sp>
          <p:nvSpPr>
            <p:cNvPr id="74" name="Oval 72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Text Box 73"/>
            <p:cNvSpPr txBox="1">
              <a:spLocks noChangeArrowheads="1"/>
            </p:cNvSpPr>
            <p:nvPr/>
          </p:nvSpPr>
          <p:spPr bwMode="auto">
            <a:xfrm>
              <a:off x="2412" y="973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7" name="Rectangle 76"/>
          <p:cNvSpPr/>
          <p:nvPr/>
        </p:nvSpPr>
        <p:spPr>
          <a:xfrm>
            <a:off x="6549120" y="5338101"/>
            <a:ext cx="979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Wexford</a:t>
            </a:r>
          </a:p>
        </p:txBody>
      </p:sp>
      <p:sp>
        <p:nvSpPr>
          <p:cNvPr id="78" name="Rectangle 77"/>
          <p:cNvSpPr/>
          <p:nvPr/>
        </p:nvSpPr>
        <p:spPr>
          <a:xfrm>
            <a:off x="8160333" y="3118776"/>
            <a:ext cx="983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Wicklow</a:t>
            </a:r>
            <a:endParaRPr lang="en-US" dirty="0"/>
          </a:p>
        </p:txBody>
      </p:sp>
      <p:sp>
        <p:nvSpPr>
          <p:cNvPr id="79" name="Freeform 78"/>
          <p:cNvSpPr/>
          <p:nvPr/>
        </p:nvSpPr>
        <p:spPr>
          <a:xfrm>
            <a:off x="6438900" y="2476500"/>
            <a:ext cx="704850" cy="2800350"/>
          </a:xfrm>
          <a:custGeom>
            <a:avLst/>
            <a:gdLst>
              <a:gd name="connsiteX0" fmla="*/ 704850 w 704850"/>
              <a:gd name="connsiteY0" fmla="*/ 0 h 2800350"/>
              <a:gd name="connsiteX1" fmla="*/ 257175 w 704850"/>
              <a:gd name="connsiteY1" fmla="*/ 923925 h 2800350"/>
              <a:gd name="connsiteX2" fmla="*/ 0 w 704850"/>
              <a:gd name="connsiteY2" fmla="*/ 2800350 h 2800350"/>
              <a:gd name="connsiteX0" fmla="*/ 704850 w 704850"/>
              <a:gd name="connsiteY0" fmla="*/ 0 h 2800350"/>
              <a:gd name="connsiteX1" fmla="*/ 428625 w 704850"/>
              <a:gd name="connsiteY1" fmla="*/ 1000125 h 2800350"/>
              <a:gd name="connsiteX2" fmla="*/ 0 w 704850"/>
              <a:gd name="connsiteY2" fmla="*/ 280035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4850" h="2800350">
                <a:moveTo>
                  <a:pt x="704850" y="0"/>
                </a:moveTo>
                <a:cubicBezTo>
                  <a:pt x="539750" y="228600"/>
                  <a:pt x="546100" y="533400"/>
                  <a:pt x="428625" y="1000125"/>
                </a:cubicBezTo>
                <a:cubicBezTo>
                  <a:pt x="311150" y="1466850"/>
                  <a:pt x="109538" y="2543175"/>
                  <a:pt x="0" y="280035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7277100" y="2466975"/>
            <a:ext cx="714375" cy="1009650"/>
          </a:xfrm>
          <a:custGeom>
            <a:avLst/>
            <a:gdLst>
              <a:gd name="connsiteX0" fmla="*/ 0 w 714375"/>
              <a:gd name="connsiteY0" fmla="*/ 0 h 1009650"/>
              <a:gd name="connsiteX1" fmla="*/ 361950 w 714375"/>
              <a:gd name="connsiteY1" fmla="*/ 638175 h 1009650"/>
              <a:gd name="connsiteX2" fmla="*/ 714375 w 714375"/>
              <a:gd name="connsiteY2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375" h="1009650">
                <a:moveTo>
                  <a:pt x="0" y="0"/>
                </a:moveTo>
                <a:cubicBezTo>
                  <a:pt x="121444" y="234950"/>
                  <a:pt x="242888" y="469900"/>
                  <a:pt x="361950" y="638175"/>
                </a:cubicBezTo>
                <a:cubicBezTo>
                  <a:pt x="481012" y="806450"/>
                  <a:pt x="657225" y="950913"/>
                  <a:pt x="714375" y="100965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7391400" y="3629025"/>
            <a:ext cx="676275" cy="1143000"/>
          </a:xfrm>
          <a:custGeom>
            <a:avLst/>
            <a:gdLst>
              <a:gd name="connsiteX0" fmla="*/ 676275 w 676275"/>
              <a:gd name="connsiteY0" fmla="*/ 0 h 1143000"/>
              <a:gd name="connsiteX1" fmla="*/ 295275 w 676275"/>
              <a:gd name="connsiteY1" fmla="*/ 571500 h 1143000"/>
              <a:gd name="connsiteX2" fmla="*/ 0 w 676275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1143000">
                <a:moveTo>
                  <a:pt x="676275" y="0"/>
                </a:moveTo>
                <a:cubicBezTo>
                  <a:pt x="542131" y="190500"/>
                  <a:pt x="407988" y="381000"/>
                  <a:pt x="295275" y="571500"/>
                </a:cubicBezTo>
                <a:cubicBezTo>
                  <a:pt x="182562" y="762000"/>
                  <a:pt x="46037" y="1042988"/>
                  <a:pt x="0" y="114300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6553200" y="4943475"/>
            <a:ext cx="695325" cy="419100"/>
          </a:xfrm>
          <a:custGeom>
            <a:avLst/>
            <a:gdLst>
              <a:gd name="connsiteX0" fmla="*/ 695325 w 695325"/>
              <a:gd name="connsiteY0" fmla="*/ 0 h 511175"/>
              <a:gd name="connsiteX1" fmla="*/ 352425 w 695325"/>
              <a:gd name="connsiteY1" fmla="*/ 209550 h 511175"/>
              <a:gd name="connsiteX2" fmla="*/ 0 w 695325"/>
              <a:gd name="connsiteY2" fmla="*/ 400050 h 511175"/>
              <a:gd name="connsiteX0" fmla="*/ 742950 w 742950"/>
              <a:gd name="connsiteY0" fmla="*/ 0 h 558800"/>
              <a:gd name="connsiteX1" fmla="*/ 400050 w 742950"/>
              <a:gd name="connsiteY1" fmla="*/ 209550 h 558800"/>
              <a:gd name="connsiteX2" fmla="*/ 0 w 742950"/>
              <a:gd name="connsiteY2" fmla="*/ 447675 h 558800"/>
              <a:gd name="connsiteX0" fmla="*/ 742950 w 742950"/>
              <a:gd name="connsiteY0" fmla="*/ 0 h 482600"/>
              <a:gd name="connsiteX1" fmla="*/ 400050 w 742950"/>
              <a:gd name="connsiteY1" fmla="*/ 209550 h 482600"/>
              <a:gd name="connsiteX2" fmla="*/ 0 w 742950"/>
              <a:gd name="connsiteY2" fmla="*/ 447675 h 482600"/>
              <a:gd name="connsiteX0" fmla="*/ 742950 w 742950"/>
              <a:gd name="connsiteY0" fmla="*/ 0 h 447675"/>
              <a:gd name="connsiteX1" fmla="*/ 400050 w 742950"/>
              <a:gd name="connsiteY1" fmla="*/ 209550 h 447675"/>
              <a:gd name="connsiteX2" fmla="*/ 0 w 742950"/>
              <a:gd name="connsiteY2" fmla="*/ 447675 h 447675"/>
              <a:gd name="connsiteX0" fmla="*/ 695325 w 695325"/>
              <a:gd name="connsiteY0" fmla="*/ 0 h 419100"/>
              <a:gd name="connsiteX1" fmla="*/ 352425 w 695325"/>
              <a:gd name="connsiteY1" fmla="*/ 209550 h 419100"/>
              <a:gd name="connsiteX2" fmla="*/ 0 w 695325"/>
              <a:gd name="connsiteY2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325" h="419100">
                <a:moveTo>
                  <a:pt x="695325" y="0"/>
                </a:moveTo>
                <a:cubicBezTo>
                  <a:pt x="581818" y="71437"/>
                  <a:pt x="468313" y="139700"/>
                  <a:pt x="352425" y="209550"/>
                </a:cubicBezTo>
                <a:cubicBezTo>
                  <a:pt x="236538" y="279400"/>
                  <a:pt x="182562" y="358775"/>
                  <a:pt x="0" y="41910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71"/>
          <p:cNvGrpSpPr>
            <a:grpSpLocks/>
          </p:cNvGrpSpPr>
          <p:nvPr/>
        </p:nvGrpSpPr>
        <p:grpSpPr bwMode="auto">
          <a:xfrm>
            <a:off x="7083425" y="2254295"/>
            <a:ext cx="214313" cy="511175"/>
            <a:chOff x="2400" y="864"/>
            <a:chExt cx="432" cy="1034"/>
          </a:xfrm>
        </p:grpSpPr>
        <p:sp>
          <p:nvSpPr>
            <p:cNvPr id="84" name="Oval 72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Text Box 73"/>
            <p:cNvSpPr txBox="1">
              <a:spLocks noChangeArrowheads="1"/>
            </p:cNvSpPr>
            <p:nvPr/>
          </p:nvSpPr>
          <p:spPr bwMode="auto">
            <a:xfrm>
              <a:off x="2412" y="973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9" name="Group 71"/>
          <p:cNvGrpSpPr>
            <a:grpSpLocks/>
          </p:cNvGrpSpPr>
          <p:nvPr/>
        </p:nvGrpSpPr>
        <p:grpSpPr bwMode="auto">
          <a:xfrm>
            <a:off x="6340475" y="5273720"/>
            <a:ext cx="214313" cy="511175"/>
            <a:chOff x="2400" y="864"/>
            <a:chExt cx="432" cy="1034"/>
          </a:xfrm>
        </p:grpSpPr>
        <p:sp>
          <p:nvSpPr>
            <p:cNvPr id="87" name="Oval 72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Text Box 73"/>
            <p:cNvSpPr txBox="1">
              <a:spLocks noChangeArrowheads="1"/>
            </p:cNvSpPr>
            <p:nvPr/>
          </p:nvSpPr>
          <p:spPr bwMode="auto">
            <a:xfrm>
              <a:off x="2412" y="973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" name="Group 71"/>
          <p:cNvGrpSpPr>
            <a:grpSpLocks/>
          </p:cNvGrpSpPr>
          <p:nvPr/>
        </p:nvGrpSpPr>
        <p:grpSpPr bwMode="auto">
          <a:xfrm>
            <a:off x="7978775" y="3425870"/>
            <a:ext cx="214313" cy="511175"/>
            <a:chOff x="2400" y="864"/>
            <a:chExt cx="432" cy="1034"/>
          </a:xfrm>
        </p:grpSpPr>
        <p:sp>
          <p:nvSpPr>
            <p:cNvPr id="90" name="Oval 72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Text Box 73"/>
            <p:cNvSpPr txBox="1">
              <a:spLocks noChangeArrowheads="1"/>
            </p:cNvSpPr>
            <p:nvPr/>
          </p:nvSpPr>
          <p:spPr bwMode="auto">
            <a:xfrm>
              <a:off x="2412" y="973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2" name="Text Box 175"/>
          <p:cNvSpPr txBox="1">
            <a:spLocks noChangeArrowheads="1"/>
          </p:cNvSpPr>
          <p:nvPr/>
        </p:nvSpPr>
        <p:spPr bwMode="auto">
          <a:xfrm>
            <a:off x="6318639" y="3238081"/>
            <a:ext cx="4972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300</a:t>
            </a:r>
          </a:p>
        </p:txBody>
      </p:sp>
      <p:sp>
        <p:nvSpPr>
          <p:cNvPr id="93" name="Text Box 175"/>
          <p:cNvSpPr txBox="1">
            <a:spLocks noChangeArrowheads="1"/>
          </p:cNvSpPr>
          <p:nvPr/>
        </p:nvSpPr>
        <p:spPr bwMode="auto">
          <a:xfrm>
            <a:off x="7566414" y="2742781"/>
            <a:ext cx="4972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100</a:t>
            </a:r>
          </a:p>
        </p:txBody>
      </p:sp>
      <p:sp>
        <p:nvSpPr>
          <p:cNvPr id="94" name="Text Box 175"/>
          <p:cNvSpPr txBox="1">
            <a:spLocks noChangeArrowheads="1"/>
          </p:cNvSpPr>
          <p:nvPr/>
        </p:nvSpPr>
        <p:spPr bwMode="auto">
          <a:xfrm>
            <a:off x="7718814" y="4076281"/>
            <a:ext cx="4972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120</a:t>
            </a:r>
          </a:p>
        </p:txBody>
      </p:sp>
      <p:sp>
        <p:nvSpPr>
          <p:cNvPr id="95" name="Text Box 175"/>
          <p:cNvSpPr txBox="1">
            <a:spLocks noChangeArrowheads="1"/>
          </p:cNvSpPr>
          <p:nvPr/>
        </p:nvSpPr>
        <p:spPr bwMode="auto">
          <a:xfrm>
            <a:off x="6718689" y="4733506"/>
            <a:ext cx="393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60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71448" y="4324350"/>
            <a:ext cx="57435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expand the children of Dublin {</a:t>
            </a:r>
            <a:r>
              <a:rPr lang="en-US" b="1" dirty="0"/>
              <a:t>Wexford, </a:t>
            </a:r>
            <a:r>
              <a:rPr lang="en-US" b="1" dirty="0" err="1"/>
              <a:t>Wicklow</a:t>
            </a:r>
            <a:r>
              <a:rPr lang="en-US" b="1" dirty="0"/>
              <a:t> </a:t>
            </a:r>
            <a:r>
              <a:rPr lang="en-US" dirty="0"/>
              <a:t>}</a:t>
            </a:r>
          </a:p>
          <a:p>
            <a:r>
              <a:rPr lang="en-US" dirty="0"/>
              <a:t>A*search asks  “</a:t>
            </a:r>
            <a:r>
              <a:rPr lang="en-US" i="1" dirty="0"/>
              <a:t>Which one of you thinks you are closest to </a:t>
            </a:r>
            <a:r>
              <a:rPr lang="en-US" i="1" dirty="0" err="1"/>
              <a:t>Arklow</a:t>
            </a:r>
            <a:r>
              <a:rPr lang="en-US" i="1" dirty="0"/>
              <a:t>, </a:t>
            </a:r>
            <a:r>
              <a:rPr lang="en-US" i="1" u="sng" dirty="0"/>
              <a:t>after</a:t>
            </a:r>
            <a:r>
              <a:rPr lang="en-US" i="1" dirty="0"/>
              <a:t> you add in the miles you have already traveled, your g(n) costs</a:t>
            </a:r>
            <a:r>
              <a:rPr lang="en-US" dirty="0"/>
              <a:t>?”</a:t>
            </a:r>
          </a:p>
          <a:p>
            <a:r>
              <a:rPr lang="en-US" dirty="0"/>
              <a:t>Wexford says, I have gone 300, and have 60 miles to go.</a:t>
            </a:r>
          </a:p>
          <a:p>
            <a:r>
              <a:rPr lang="en-US" dirty="0" err="1"/>
              <a:t>Wicklow</a:t>
            </a:r>
            <a:r>
              <a:rPr lang="en-US" dirty="0"/>
              <a:t> says, I have gone 100, and have 120 miles to go.</a:t>
            </a:r>
          </a:p>
          <a:p>
            <a:r>
              <a:rPr lang="en-US" dirty="0"/>
              <a:t>So A* search says “</a:t>
            </a:r>
            <a:r>
              <a:rPr lang="en-US" i="1" dirty="0"/>
              <a:t>Lets expand </a:t>
            </a:r>
            <a:r>
              <a:rPr lang="en-US" i="1" dirty="0" err="1"/>
              <a:t>Wicklow</a:t>
            </a:r>
            <a:r>
              <a:rPr lang="en-US" dirty="0"/>
              <a:t>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4291" y="0"/>
            <a:ext cx="8229600" cy="1143000"/>
          </a:xfrm>
        </p:spPr>
        <p:txBody>
          <a:bodyPr/>
          <a:lstStyle/>
          <a:p>
            <a:r>
              <a:rPr lang="en-US" dirty="0"/>
              <a:t>Greedy Search Vs A*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2084961" y="2543233"/>
            <a:ext cx="358219" cy="854416"/>
            <a:chOff x="2400" y="864"/>
            <a:chExt cx="432" cy="1034"/>
          </a:xfrm>
        </p:grpSpPr>
        <p:sp>
          <p:nvSpPr>
            <p:cNvPr id="6" name="Oval 72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73"/>
            <p:cNvSpPr txBox="1">
              <a:spLocks noChangeArrowheads="1"/>
            </p:cNvSpPr>
            <p:nvPr/>
          </p:nvSpPr>
          <p:spPr bwMode="auto">
            <a:xfrm>
              <a:off x="2412" y="973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3244527" y="3296817"/>
            <a:ext cx="355564" cy="854416"/>
            <a:chOff x="2400" y="864"/>
            <a:chExt cx="432" cy="1034"/>
          </a:xfrm>
        </p:grpSpPr>
        <p:sp>
          <p:nvSpPr>
            <p:cNvPr id="9" name="Oval 78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79"/>
            <p:cNvSpPr txBox="1">
              <a:spLocks noChangeArrowheads="1"/>
            </p:cNvSpPr>
            <p:nvPr/>
          </p:nvSpPr>
          <p:spPr bwMode="auto">
            <a:xfrm>
              <a:off x="2411" y="973"/>
              <a:ext cx="373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" name="Line 92"/>
          <p:cNvSpPr>
            <a:spLocks noChangeShapeType="1"/>
          </p:cNvSpPr>
          <p:nvPr/>
        </p:nvSpPr>
        <p:spPr bwMode="auto">
          <a:xfrm flipH="1">
            <a:off x="1225237" y="2803197"/>
            <a:ext cx="865030" cy="5705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98"/>
          <p:cNvSpPr>
            <a:spLocks noChangeShapeType="1"/>
          </p:cNvSpPr>
          <p:nvPr/>
        </p:nvSpPr>
        <p:spPr bwMode="auto">
          <a:xfrm>
            <a:off x="2392763" y="2819118"/>
            <a:ext cx="874312" cy="6003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175"/>
          <p:cNvSpPr txBox="1">
            <a:spLocks noChangeArrowheads="1"/>
          </p:cNvSpPr>
          <p:nvPr/>
        </p:nvSpPr>
        <p:spPr bwMode="auto">
          <a:xfrm>
            <a:off x="2737239" y="2723731"/>
            <a:ext cx="535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100</a:t>
            </a:r>
            <a:endParaRPr lang="en-US" dirty="0"/>
          </a:p>
        </p:txBody>
      </p:sp>
      <p:sp>
        <p:nvSpPr>
          <p:cNvPr id="25" name="Text Box 176"/>
          <p:cNvSpPr txBox="1">
            <a:spLocks noChangeArrowheads="1"/>
          </p:cNvSpPr>
          <p:nvPr/>
        </p:nvSpPr>
        <p:spPr bwMode="auto">
          <a:xfrm>
            <a:off x="0" y="3295231"/>
            <a:ext cx="1000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Wexford</a:t>
            </a:r>
            <a:endParaRPr lang="en-US" dirty="0"/>
          </a:p>
        </p:txBody>
      </p:sp>
      <p:grpSp>
        <p:nvGrpSpPr>
          <p:cNvPr id="8" name="Group 166"/>
          <p:cNvGrpSpPr>
            <a:grpSpLocks/>
          </p:cNvGrpSpPr>
          <p:nvPr/>
        </p:nvGrpSpPr>
        <p:grpSpPr bwMode="auto">
          <a:xfrm>
            <a:off x="965199" y="3328659"/>
            <a:ext cx="355564" cy="854416"/>
            <a:chOff x="2400" y="864"/>
            <a:chExt cx="432" cy="1035"/>
          </a:xfrm>
        </p:grpSpPr>
        <p:sp>
          <p:nvSpPr>
            <p:cNvPr id="56" name="Oval 167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Text Box 168"/>
            <p:cNvSpPr txBox="1">
              <a:spLocks noChangeArrowheads="1"/>
            </p:cNvSpPr>
            <p:nvPr/>
          </p:nvSpPr>
          <p:spPr bwMode="auto">
            <a:xfrm>
              <a:off x="2410" y="974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2163190" y="2071025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Dublin</a:t>
            </a:r>
          </a:p>
        </p:txBody>
      </p:sp>
      <p:sp>
        <p:nvSpPr>
          <p:cNvPr id="61" name="Text Box 175"/>
          <p:cNvSpPr txBox="1">
            <a:spLocks noChangeArrowheads="1"/>
          </p:cNvSpPr>
          <p:nvPr/>
        </p:nvSpPr>
        <p:spPr bwMode="auto">
          <a:xfrm>
            <a:off x="1165614" y="2704681"/>
            <a:ext cx="535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300</a:t>
            </a:r>
            <a:endParaRPr lang="en-US" dirty="0"/>
          </a:p>
        </p:txBody>
      </p:sp>
      <p:sp>
        <p:nvSpPr>
          <p:cNvPr id="62" name="Text Box 176"/>
          <p:cNvSpPr txBox="1">
            <a:spLocks noChangeArrowheads="1"/>
          </p:cNvSpPr>
          <p:nvPr/>
        </p:nvSpPr>
        <p:spPr bwMode="auto">
          <a:xfrm>
            <a:off x="3644653" y="3238081"/>
            <a:ext cx="1008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/>
              <a:t>Wicklow</a:t>
            </a:r>
            <a:endParaRPr lang="en-US" dirty="0"/>
          </a:p>
        </p:txBody>
      </p:sp>
      <p:sp>
        <p:nvSpPr>
          <p:cNvPr id="65" name="Text Box 176"/>
          <p:cNvSpPr txBox="1">
            <a:spLocks noChangeArrowheads="1"/>
          </p:cNvSpPr>
          <p:nvPr/>
        </p:nvSpPr>
        <p:spPr bwMode="auto">
          <a:xfrm>
            <a:off x="3143250" y="4771606"/>
            <a:ext cx="8670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/>
              <a:t>Arklow</a:t>
            </a:r>
            <a:endParaRPr lang="en-US" dirty="0"/>
          </a:p>
        </p:txBody>
      </p:sp>
      <p:sp>
        <p:nvSpPr>
          <p:cNvPr id="68" name="Line 174"/>
          <p:cNvSpPr>
            <a:spLocks noChangeShapeType="1"/>
          </p:cNvSpPr>
          <p:nvPr/>
        </p:nvSpPr>
        <p:spPr bwMode="auto">
          <a:xfrm>
            <a:off x="3457135" y="3682342"/>
            <a:ext cx="171890" cy="7563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66"/>
          <p:cNvGrpSpPr>
            <a:grpSpLocks/>
          </p:cNvGrpSpPr>
          <p:nvPr/>
        </p:nvGrpSpPr>
        <p:grpSpPr bwMode="auto">
          <a:xfrm>
            <a:off x="3435364" y="4413608"/>
            <a:ext cx="355564" cy="854416"/>
            <a:chOff x="2400" y="864"/>
            <a:chExt cx="432" cy="1035"/>
          </a:xfrm>
        </p:grpSpPr>
        <p:sp>
          <p:nvSpPr>
            <p:cNvPr id="70" name="Oval 167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Text Box 168"/>
            <p:cNvSpPr txBox="1">
              <a:spLocks noChangeArrowheads="1"/>
            </p:cNvSpPr>
            <p:nvPr/>
          </p:nvSpPr>
          <p:spPr bwMode="auto">
            <a:xfrm>
              <a:off x="2410" y="974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3" name="Text Box 175"/>
          <p:cNvSpPr txBox="1">
            <a:spLocks noChangeArrowheads="1"/>
          </p:cNvSpPr>
          <p:nvPr/>
        </p:nvSpPr>
        <p:spPr bwMode="auto">
          <a:xfrm>
            <a:off x="3604014" y="3914356"/>
            <a:ext cx="535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120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2648965" y="1089950"/>
            <a:ext cx="3399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Find Route from </a:t>
            </a:r>
            <a:r>
              <a:rPr lang="en-US" b="1" dirty="0"/>
              <a:t>Dublin</a:t>
            </a:r>
            <a:r>
              <a:rPr lang="en-US" dirty="0"/>
              <a:t> to </a:t>
            </a:r>
            <a:r>
              <a:rPr lang="en-US" b="1" dirty="0" err="1"/>
              <a:t>Arklow</a:t>
            </a:r>
            <a:endParaRPr lang="en-US" b="1" dirty="0"/>
          </a:p>
        </p:txBody>
      </p:sp>
      <p:sp>
        <p:nvSpPr>
          <p:cNvPr id="66" name="Rectangle 65"/>
          <p:cNvSpPr/>
          <p:nvPr/>
        </p:nvSpPr>
        <p:spPr>
          <a:xfrm>
            <a:off x="7396845" y="2147226"/>
            <a:ext cx="79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Dublin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434945" y="4671351"/>
            <a:ext cx="84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Arklow</a:t>
            </a:r>
            <a:endParaRPr lang="en-US" dirty="0"/>
          </a:p>
        </p:txBody>
      </p:sp>
      <p:grpSp>
        <p:nvGrpSpPr>
          <p:cNvPr id="16" name="Group 71"/>
          <p:cNvGrpSpPr>
            <a:grpSpLocks/>
          </p:cNvGrpSpPr>
          <p:nvPr/>
        </p:nvGrpSpPr>
        <p:grpSpPr bwMode="auto">
          <a:xfrm>
            <a:off x="7235825" y="4759370"/>
            <a:ext cx="214313" cy="511175"/>
            <a:chOff x="2400" y="864"/>
            <a:chExt cx="432" cy="1034"/>
          </a:xfrm>
        </p:grpSpPr>
        <p:sp>
          <p:nvSpPr>
            <p:cNvPr id="74" name="Oval 72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Text Box 73"/>
            <p:cNvSpPr txBox="1">
              <a:spLocks noChangeArrowheads="1"/>
            </p:cNvSpPr>
            <p:nvPr/>
          </p:nvSpPr>
          <p:spPr bwMode="auto">
            <a:xfrm>
              <a:off x="2412" y="973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7" name="Rectangle 76"/>
          <p:cNvSpPr/>
          <p:nvPr/>
        </p:nvSpPr>
        <p:spPr>
          <a:xfrm>
            <a:off x="6549120" y="5338101"/>
            <a:ext cx="979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Wexford</a:t>
            </a:r>
          </a:p>
        </p:txBody>
      </p:sp>
      <p:sp>
        <p:nvSpPr>
          <p:cNvPr id="78" name="Rectangle 77"/>
          <p:cNvSpPr/>
          <p:nvPr/>
        </p:nvSpPr>
        <p:spPr>
          <a:xfrm>
            <a:off x="8160333" y="3118776"/>
            <a:ext cx="983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Wicklow</a:t>
            </a:r>
            <a:endParaRPr lang="en-US" dirty="0"/>
          </a:p>
        </p:txBody>
      </p:sp>
      <p:sp>
        <p:nvSpPr>
          <p:cNvPr id="79" name="Freeform 78"/>
          <p:cNvSpPr/>
          <p:nvPr/>
        </p:nvSpPr>
        <p:spPr>
          <a:xfrm>
            <a:off x="6438900" y="2476500"/>
            <a:ext cx="704850" cy="2800350"/>
          </a:xfrm>
          <a:custGeom>
            <a:avLst/>
            <a:gdLst>
              <a:gd name="connsiteX0" fmla="*/ 704850 w 704850"/>
              <a:gd name="connsiteY0" fmla="*/ 0 h 2800350"/>
              <a:gd name="connsiteX1" fmla="*/ 257175 w 704850"/>
              <a:gd name="connsiteY1" fmla="*/ 923925 h 2800350"/>
              <a:gd name="connsiteX2" fmla="*/ 0 w 704850"/>
              <a:gd name="connsiteY2" fmla="*/ 2800350 h 2800350"/>
              <a:gd name="connsiteX0" fmla="*/ 704850 w 704850"/>
              <a:gd name="connsiteY0" fmla="*/ 0 h 2800350"/>
              <a:gd name="connsiteX1" fmla="*/ 428625 w 704850"/>
              <a:gd name="connsiteY1" fmla="*/ 1000125 h 2800350"/>
              <a:gd name="connsiteX2" fmla="*/ 0 w 704850"/>
              <a:gd name="connsiteY2" fmla="*/ 280035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4850" h="2800350">
                <a:moveTo>
                  <a:pt x="704850" y="0"/>
                </a:moveTo>
                <a:cubicBezTo>
                  <a:pt x="539750" y="228600"/>
                  <a:pt x="546100" y="533400"/>
                  <a:pt x="428625" y="1000125"/>
                </a:cubicBezTo>
                <a:cubicBezTo>
                  <a:pt x="311150" y="1466850"/>
                  <a:pt x="109538" y="2543175"/>
                  <a:pt x="0" y="280035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7277100" y="2466975"/>
            <a:ext cx="714375" cy="1009650"/>
          </a:xfrm>
          <a:custGeom>
            <a:avLst/>
            <a:gdLst>
              <a:gd name="connsiteX0" fmla="*/ 0 w 714375"/>
              <a:gd name="connsiteY0" fmla="*/ 0 h 1009650"/>
              <a:gd name="connsiteX1" fmla="*/ 361950 w 714375"/>
              <a:gd name="connsiteY1" fmla="*/ 638175 h 1009650"/>
              <a:gd name="connsiteX2" fmla="*/ 714375 w 714375"/>
              <a:gd name="connsiteY2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375" h="1009650">
                <a:moveTo>
                  <a:pt x="0" y="0"/>
                </a:moveTo>
                <a:cubicBezTo>
                  <a:pt x="121444" y="234950"/>
                  <a:pt x="242888" y="469900"/>
                  <a:pt x="361950" y="638175"/>
                </a:cubicBezTo>
                <a:cubicBezTo>
                  <a:pt x="481012" y="806450"/>
                  <a:pt x="657225" y="950913"/>
                  <a:pt x="714375" y="100965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7391400" y="3629025"/>
            <a:ext cx="676275" cy="1143000"/>
          </a:xfrm>
          <a:custGeom>
            <a:avLst/>
            <a:gdLst>
              <a:gd name="connsiteX0" fmla="*/ 676275 w 676275"/>
              <a:gd name="connsiteY0" fmla="*/ 0 h 1143000"/>
              <a:gd name="connsiteX1" fmla="*/ 295275 w 676275"/>
              <a:gd name="connsiteY1" fmla="*/ 571500 h 1143000"/>
              <a:gd name="connsiteX2" fmla="*/ 0 w 676275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1143000">
                <a:moveTo>
                  <a:pt x="676275" y="0"/>
                </a:moveTo>
                <a:cubicBezTo>
                  <a:pt x="542131" y="190500"/>
                  <a:pt x="407988" y="381000"/>
                  <a:pt x="295275" y="571500"/>
                </a:cubicBezTo>
                <a:cubicBezTo>
                  <a:pt x="182562" y="762000"/>
                  <a:pt x="46037" y="1042988"/>
                  <a:pt x="0" y="114300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6553200" y="4943475"/>
            <a:ext cx="695325" cy="419100"/>
          </a:xfrm>
          <a:custGeom>
            <a:avLst/>
            <a:gdLst>
              <a:gd name="connsiteX0" fmla="*/ 695325 w 695325"/>
              <a:gd name="connsiteY0" fmla="*/ 0 h 511175"/>
              <a:gd name="connsiteX1" fmla="*/ 352425 w 695325"/>
              <a:gd name="connsiteY1" fmla="*/ 209550 h 511175"/>
              <a:gd name="connsiteX2" fmla="*/ 0 w 695325"/>
              <a:gd name="connsiteY2" fmla="*/ 400050 h 511175"/>
              <a:gd name="connsiteX0" fmla="*/ 742950 w 742950"/>
              <a:gd name="connsiteY0" fmla="*/ 0 h 558800"/>
              <a:gd name="connsiteX1" fmla="*/ 400050 w 742950"/>
              <a:gd name="connsiteY1" fmla="*/ 209550 h 558800"/>
              <a:gd name="connsiteX2" fmla="*/ 0 w 742950"/>
              <a:gd name="connsiteY2" fmla="*/ 447675 h 558800"/>
              <a:gd name="connsiteX0" fmla="*/ 742950 w 742950"/>
              <a:gd name="connsiteY0" fmla="*/ 0 h 482600"/>
              <a:gd name="connsiteX1" fmla="*/ 400050 w 742950"/>
              <a:gd name="connsiteY1" fmla="*/ 209550 h 482600"/>
              <a:gd name="connsiteX2" fmla="*/ 0 w 742950"/>
              <a:gd name="connsiteY2" fmla="*/ 447675 h 482600"/>
              <a:gd name="connsiteX0" fmla="*/ 742950 w 742950"/>
              <a:gd name="connsiteY0" fmla="*/ 0 h 447675"/>
              <a:gd name="connsiteX1" fmla="*/ 400050 w 742950"/>
              <a:gd name="connsiteY1" fmla="*/ 209550 h 447675"/>
              <a:gd name="connsiteX2" fmla="*/ 0 w 742950"/>
              <a:gd name="connsiteY2" fmla="*/ 447675 h 447675"/>
              <a:gd name="connsiteX0" fmla="*/ 695325 w 695325"/>
              <a:gd name="connsiteY0" fmla="*/ 0 h 419100"/>
              <a:gd name="connsiteX1" fmla="*/ 352425 w 695325"/>
              <a:gd name="connsiteY1" fmla="*/ 209550 h 419100"/>
              <a:gd name="connsiteX2" fmla="*/ 0 w 695325"/>
              <a:gd name="connsiteY2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325" h="419100">
                <a:moveTo>
                  <a:pt x="695325" y="0"/>
                </a:moveTo>
                <a:cubicBezTo>
                  <a:pt x="581818" y="71437"/>
                  <a:pt x="468313" y="139700"/>
                  <a:pt x="352425" y="209550"/>
                </a:cubicBezTo>
                <a:cubicBezTo>
                  <a:pt x="236538" y="279400"/>
                  <a:pt x="182562" y="358775"/>
                  <a:pt x="0" y="41910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71"/>
          <p:cNvGrpSpPr>
            <a:grpSpLocks/>
          </p:cNvGrpSpPr>
          <p:nvPr/>
        </p:nvGrpSpPr>
        <p:grpSpPr bwMode="auto">
          <a:xfrm>
            <a:off x="7083425" y="2254295"/>
            <a:ext cx="214313" cy="511175"/>
            <a:chOff x="2400" y="864"/>
            <a:chExt cx="432" cy="1034"/>
          </a:xfrm>
        </p:grpSpPr>
        <p:sp>
          <p:nvSpPr>
            <p:cNvPr id="84" name="Oval 72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Text Box 73"/>
            <p:cNvSpPr txBox="1">
              <a:spLocks noChangeArrowheads="1"/>
            </p:cNvSpPr>
            <p:nvPr/>
          </p:nvSpPr>
          <p:spPr bwMode="auto">
            <a:xfrm>
              <a:off x="2412" y="973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9" name="Group 71"/>
          <p:cNvGrpSpPr>
            <a:grpSpLocks/>
          </p:cNvGrpSpPr>
          <p:nvPr/>
        </p:nvGrpSpPr>
        <p:grpSpPr bwMode="auto">
          <a:xfrm>
            <a:off x="6340475" y="5273720"/>
            <a:ext cx="214313" cy="511175"/>
            <a:chOff x="2400" y="864"/>
            <a:chExt cx="432" cy="1034"/>
          </a:xfrm>
        </p:grpSpPr>
        <p:sp>
          <p:nvSpPr>
            <p:cNvPr id="87" name="Oval 72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Text Box 73"/>
            <p:cNvSpPr txBox="1">
              <a:spLocks noChangeArrowheads="1"/>
            </p:cNvSpPr>
            <p:nvPr/>
          </p:nvSpPr>
          <p:spPr bwMode="auto">
            <a:xfrm>
              <a:off x="2412" y="973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" name="Group 71"/>
          <p:cNvGrpSpPr>
            <a:grpSpLocks/>
          </p:cNvGrpSpPr>
          <p:nvPr/>
        </p:nvGrpSpPr>
        <p:grpSpPr bwMode="auto">
          <a:xfrm>
            <a:off x="7978775" y="3425870"/>
            <a:ext cx="214313" cy="511175"/>
            <a:chOff x="2400" y="864"/>
            <a:chExt cx="432" cy="1034"/>
          </a:xfrm>
        </p:grpSpPr>
        <p:sp>
          <p:nvSpPr>
            <p:cNvPr id="90" name="Oval 72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Text Box 73"/>
            <p:cNvSpPr txBox="1">
              <a:spLocks noChangeArrowheads="1"/>
            </p:cNvSpPr>
            <p:nvPr/>
          </p:nvSpPr>
          <p:spPr bwMode="auto">
            <a:xfrm>
              <a:off x="2412" y="973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2" name="Text Box 175"/>
          <p:cNvSpPr txBox="1">
            <a:spLocks noChangeArrowheads="1"/>
          </p:cNvSpPr>
          <p:nvPr/>
        </p:nvSpPr>
        <p:spPr bwMode="auto">
          <a:xfrm>
            <a:off x="6318639" y="3238081"/>
            <a:ext cx="4972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300</a:t>
            </a:r>
          </a:p>
        </p:txBody>
      </p:sp>
      <p:sp>
        <p:nvSpPr>
          <p:cNvPr id="93" name="Text Box 175"/>
          <p:cNvSpPr txBox="1">
            <a:spLocks noChangeArrowheads="1"/>
          </p:cNvSpPr>
          <p:nvPr/>
        </p:nvSpPr>
        <p:spPr bwMode="auto">
          <a:xfrm>
            <a:off x="7566414" y="2742781"/>
            <a:ext cx="4972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100</a:t>
            </a:r>
          </a:p>
        </p:txBody>
      </p:sp>
      <p:sp>
        <p:nvSpPr>
          <p:cNvPr id="94" name="Text Box 175"/>
          <p:cNvSpPr txBox="1">
            <a:spLocks noChangeArrowheads="1"/>
          </p:cNvSpPr>
          <p:nvPr/>
        </p:nvSpPr>
        <p:spPr bwMode="auto">
          <a:xfrm>
            <a:off x="7718814" y="4076281"/>
            <a:ext cx="4972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120</a:t>
            </a:r>
          </a:p>
        </p:txBody>
      </p:sp>
      <p:sp>
        <p:nvSpPr>
          <p:cNvPr id="95" name="Text Box 175"/>
          <p:cNvSpPr txBox="1">
            <a:spLocks noChangeArrowheads="1"/>
          </p:cNvSpPr>
          <p:nvPr/>
        </p:nvSpPr>
        <p:spPr bwMode="auto">
          <a:xfrm>
            <a:off x="6718689" y="4733506"/>
            <a:ext cx="393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60</a:t>
            </a:r>
          </a:p>
        </p:txBody>
      </p:sp>
      <p:sp>
        <p:nvSpPr>
          <p:cNvPr id="59" name="Rectangle 58"/>
          <p:cNvSpPr/>
          <p:nvPr/>
        </p:nvSpPr>
        <p:spPr>
          <a:xfrm>
            <a:off x="0" y="5563285"/>
            <a:ext cx="6886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Greedy search only looked at the h(n) costs, it only looked forward.</a:t>
            </a:r>
          </a:p>
          <a:p>
            <a:endParaRPr lang="en-US" dirty="0"/>
          </a:p>
          <a:p>
            <a:r>
              <a:rPr lang="en-US" dirty="0"/>
              <a:t>But A-Star looked </a:t>
            </a:r>
            <a:r>
              <a:rPr lang="en-US" dirty="0">
                <a:solidFill>
                  <a:srgbClr val="C00000"/>
                </a:solidFill>
              </a:rPr>
              <a:t>backwards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and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forward</a:t>
            </a:r>
            <a:r>
              <a:rPr lang="en-US" dirty="0"/>
              <a:t> to make its decision. </a:t>
            </a:r>
          </a:p>
          <a:p>
            <a:r>
              <a:rPr lang="en-US" dirty="0"/>
              <a:t>      f(n) = 		      </a:t>
            </a:r>
            <a:r>
              <a:rPr lang="en-US" dirty="0">
                <a:solidFill>
                  <a:srgbClr val="C00000"/>
                </a:solidFill>
              </a:rPr>
              <a:t>g(n)     </a:t>
            </a:r>
            <a:r>
              <a:rPr lang="en-US" dirty="0">
                <a:solidFill>
                  <a:srgbClr val="00B050"/>
                </a:solidFill>
              </a:rPr>
              <a:t> +       </a:t>
            </a:r>
            <a:r>
              <a:rPr lang="en-US" dirty="0">
                <a:solidFill>
                  <a:srgbClr val="0000FF"/>
                </a:solidFill>
              </a:rPr>
              <a:t>h(n)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556" y="0"/>
            <a:ext cx="8229600" cy="1143000"/>
          </a:xfrm>
        </p:spPr>
        <p:txBody>
          <a:bodyPr/>
          <a:lstStyle/>
          <a:p>
            <a:r>
              <a:rPr lang="en-US" dirty="0"/>
              <a:t>Path Planning Search: Our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556" y="1187506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We have to define the problem space</a:t>
            </a:r>
          </a:p>
          <a:p>
            <a:pPr lvl="1"/>
            <a:r>
              <a:rPr lang="en-US" sz="2000" i="1" dirty="0"/>
              <a:t>State Representation</a:t>
            </a:r>
          </a:p>
          <a:p>
            <a:pPr lvl="1"/>
            <a:r>
              <a:rPr lang="en-US" sz="2000" i="1" dirty="0"/>
              <a:t>Initial State</a:t>
            </a:r>
          </a:p>
          <a:p>
            <a:pPr lvl="1"/>
            <a:r>
              <a:rPr lang="en-US" sz="2000" i="1" dirty="0"/>
              <a:t>Operators</a:t>
            </a:r>
          </a:p>
          <a:p>
            <a:pPr lvl="1"/>
            <a:r>
              <a:rPr lang="en-US" sz="2000" i="1" dirty="0"/>
              <a:t>Goal State (a test to see if a node is the goal)</a:t>
            </a:r>
          </a:p>
          <a:p>
            <a:pPr lvl="1"/>
            <a:r>
              <a:rPr lang="en-US" sz="2000" i="1" dirty="0"/>
              <a:t>(If possible) A heuristic</a:t>
            </a:r>
          </a:p>
          <a:p>
            <a:r>
              <a:rPr lang="en-US" sz="2400" dirty="0"/>
              <a:t>We have to pick the right algorithm</a:t>
            </a:r>
          </a:p>
          <a:p>
            <a:pPr lvl="1"/>
            <a:r>
              <a:rPr lang="en-US" sz="2000" i="1" dirty="0"/>
              <a:t>We do not need to invent an algorithm</a:t>
            </a:r>
          </a:p>
          <a:p>
            <a:pPr lvl="1"/>
            <a:r>
              <a:rPr lang="en-US" sz="2000" i="1" dirty="0"/>
              <a:t>If you have a heuristic, no choice! Us A*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b="27522"/>
          <a:stretch>
            <a:fillRect/>
          </a:stretch>
        </p:blipFill>
        <p:spPr bwMode="auto">
          <a:xfrm>
            <a:off x="5234941" y="4178300"/>
            <a:ext cx="4001555" cy="2175181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scene3d>
            <a:camera prst="perspectiveContrastingLeftFacing"/>
            <a:lightRig rig="threePt" dir="t"/>
          </a:scene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RomaniaR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8497887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87313" y="136525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Romania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omaniaR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8497887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Oval 3"/>
          <p:cNvSpPr>
            <a:spLocks noChangeArrowheads="1"/>
          </p:cNvSpPr>
          <p:nvPr/>
        </p:nvSpPr>
        <p:spPr bwMode="auto">
          <a:xfrm>
            <a:off x="1187450" y="3429000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1258888" y="285273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1835150" y="17732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1547813" y="220503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2411413" y="48688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3492500" y="5300663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4500563" y="46529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5580063" y="515778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1908175" y="3644900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2124075" y="458152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3779838" y="34290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3995738" y="42926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4643438" y="34290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5435600" y="580548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6948488" y="23495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Oval 18"/>
          <p:cNvSpPr>
            <a:spLocks noChangeArrowheads="1"/>
          </p:cNvSpPr>
          <p:nvPr/>
        </p:nvSpPr>
        <p:spPr bwMode="auto">
          <a:xfrm>
            <a:off x="6804025" y="1700213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5724525" y="19891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7885113" y="56610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Oval 21"/>
          <p:cNvSpPr>
            <a:spLocks noChangeArrowheads="1"/>
          </p:cNvSpPr>
          <p:nvPr/>
        </p:nvSpPr>
        <p:spPr bwMode="auto">
          <a:xfrm>
            <a:off x="7235825" y="4868863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Oval 22"/>
          <p:cNvSpPr>
            <a:spLocks noChangeArrowheads="1"/>
          </p:cNvSpPr>
          <p:nvPr/>
        </p:nvSpPr>
        <p:spPr bwMode="auto">
          <a:xfrm>
            <a:off x="6011863" y="48688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Freeform 23"/>
          <p:cNvSpPr>
            <a:spLocks/>
          </p:cNvSpPr>
          <p:nvPr/>
        </p:nvSpPr>
        <p:spPr bwMode="auto">
          <a:xfrm>
            <a:off x="3851275" y="3429000"/>
            <a:ext cx="792163" cy="215900"/>
          </a:xfrm>
          <a:custGeom>
            <a:avLst/>
            <a:gdLst>
              <a:gd name="T0" fmla="*/ 0 w 499"/>
              <a:gd name="T1" fmla="*/ 229333421 h 136"/>
              <a:gd name="T2" fmla="*/ 115927282 w 499"/>
              <a:gd name="T3" fmla="*/ 342741195 h 136"/>
              <a:gd name="T4" fmla="*/ 342741482 w 499"/>
              <a:gd name="T5" fmla="*/ 229333421 h 136"/>
              <a:gd name="T6" fmla="*/ 801410196 w 499"/>
              <a:gd name="T7" fmla="*/ 113406236 h 136"/>
              <a:gd name="T8" fmla="*/ 1144151777 w 499"/>
              <a:gd name="T9" fmla="*/ 0 h 136"/>
              <a:gd name="T10" fmla="*/ 1257559645 w 499"/>
              <a:gd name="T11" fmla="*/ 113406236 h 1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9"/>
              <a:gd name="T19" fmla="*/ 0 h 136"/>
              <a:gd name="T20" fmla="*/ 499 w 499"/>
              <a:gd name="T21" fmla="*/ 136 h 1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9" h="136">
                <a:moveTo>
                  <a:pt x="0" y="91"/>
                </a:moveTo>
                <a:cubicBezTo>
                  <a:pt x="11" y="113"/>
                  <a:pt x="23" y="136"/>
                  <a:pt x="46" y="136"/>
                </a:cubicBezTo>
                <a:cubicBezTo>
                  <a:pt x="69" y="136"/>
                  <a:pt x="91" y="106"/>
                  <a:pt x="136" y="91"/>
                </a:cubicBezTo>
                <a:cubicBezTo>
                  <a:pt x="181" y="76"/>
                  <a:pt x="265" y="60"/>
                  <a:pt x="318" y="45"/>
                </a:cubicBezTo>
                <a:cubicBezTo>
                  <a:pt x="371" y="30"/>
                  <a:pt x="424" y="0"/>
                  <a:pt x="454" y="0"/>
                </a:cubicBezTo>
                <a:cubicBezTo>
                  <a:pt x="484" y="0"/>
                  <a:pt x="492" y="38"/>
                  <a:pt x="499" y="45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0" name="Freeform 25"/>
          <p:cNvSpPr>
            <a:spLocks/>
          </p:cNvSpPr>
          <p:nvPr/>
        </p:nvSpPr>
        <p:spPr bwMode="auto">
          <a:xfrm>
            <a:off x="3924300" y="3644900"/>
            <a:ext cx="142875" cy="720725"/>
          </a:xfrm>
          <a:custGeom>
            <a:avLst/>
            <a:gdLst>
              <a:gd name="T0" fmla="*/ 0 w 90"/>
              <a:gd name="T1" fmla="*/ 0 h 454"/>
              <a:gd name="T2" fmla="*/ 113407836 w 90"/>
              <a:gd name="T3" fmla="*/ 113407844 h 454"/>
              <a:gd name="T4" fmla="*/ 0 w 90"/>
              <a:gd name="T5" fmla="*/ 229335050 h 454"/>
              <a:gd name="T6" fmla="*/ 113407836 w 90"/>
              <a:gd name="T7" fmla="*/ 342741257 h 454"/>
              <a:gd name="T8" fmla="*/ 113407836 w 90"/>
              <a:gd name="T9" fmla="*/ 458668513 h 454"/>
              <a:gd name="T10" fmla="*/ 0 w 90"/>
              <a:gd name="T11" fmla="*/ 685482514 h 454"/>
              <a:gd name="T12" fmla="*/ 113407836 w 90"/>
              <a:gd name="T13" fmla="*/ 914817663 h 454"/>
              <a:gd name="T14" fmla="*/ 226814085 w 90"/>
              <a:gd name="T15" fmla="*/ 1144151027 h 4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"/>
              <a:gd name="T25" fmla="*/ 0 h 454"/>
              <a:gd name="T26" fmla="*/ 90 w 90"/>
              <a:gd name="T27" fmla="*/ 454 h 4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" h="454">
                <a:moveTo>
                  <a:pt x="0" y="0"/>
                </a:moveTo>
                <a:cubicBezTo>
                  <a:pt x="22" y="15"/>
                  <a:pt x="45" y="30"/>
                  <a:pt x="45" y="45"/>
                </a:cubicBezTo>
                <a:cubicBezTo>
                  <a:pt x="45" y="60"/>
                  <a:pt x="0" y="76"/>
                  <a:pt x="0" y="91"/>
                </a:cubicBezTo>
                <a:cubicBezTo>
                  <a:pt x="0" y="106"/>
                  <a:pt x="38" y="121"/>
                  <a:pt x="45" y="136"/>
                </a:cubicBezTo>
                <a:cubicBezTo>
                  <a:pt x="52" y="151"/>
                  <a:pt x="52" y="159"/>
                  <a:pt x="45" y="182"/>
                </a:cubicBezTo>
                <a:cubicBezTo>
                  <a:pt x="38" y="205"/>
                  <a:pt x="0" y="242"/>
                  <a:pt x="0" y="272"/>
                </a:cubicBezTo>
                <a:cubicBezTo>
                  <a:pt x="0" y="302"/>
                  <a:pt x="30" y="333"/>
                  <a:pt x="45" y="363"/>
                </a:cubicBezTo>
                <a:cubicBezTo>
                  <a:pt x="60" y="393"/>
                  <a:pt x="75" y="423"/>
                  <a:pt x="90" y="45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1" name="Text Box 26"/>
          <p:cNvSpPr txBox="1">
            <a:spLocks noChangeArrowheads="1"/>
          </p:cNvSpPr>
          <p:nvPr/>
        </p:nvSpPr>
        <p:spPr bwMode="auto">
          <a:xfrm>
            <a:off x="87313" y="136525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Romania</a:t>
            </a:r>
            <a:endParaRPr lang="en-US"/>
          </a:p>
        </p:txBody>
      </p:sp>
      <p:sp>
        <p:nvSpPr>
          <p:cNvPr id="4122" name="Freeform 27"/>
          <p:cNvSpPr>
            <a:spLocks/>
          </p:cNvSpPr>
          <p:nvPr/>
        </p:nvSpPr>
        <p:spPr bwMode="auto">
          <a:xfrm>
            <a:off x="1908175" y="1844675"/>
            <a:ext cx="1943100" cy="1679575"/>
          </a:xfrm>
          <a:custGeom>
            <a:avLst/>
            <a:gdLst>
              <a:gd name="T0" fmla="*/ 2147483647 w 1224"/>
              <a:gd name="T1" fmla="*/ 2147483647 h 1058"/>
              <a:gd name="T2" fmla="*/ 2147483647 w 1224"/>
              <a:gd name="T3" fmla="*/ 2147483647 h 1058"/>
              <a:gd name="T4" fmla="*/ 2147483647 w 1224"/>
              <a:gd name="T5" fmla="*/ 2147483647 h 1058"/>
              <a:gd name="T6" fmla="*/ 2147483647 w 1224"/>
              <a:gd name="T7" fmla="*/ 2147483647 h 1058"/>
              <a:gd name="T8" fmla="*/ 1713706360 w 1224"/>
              <a:gd name="T9" fmla="*/ 2147483647 h 1058"/>
              <a:gd name="T10" fmla="*/ 1484372630 w 1224"/>
              <a:gd name="T11" fmla="*/ 2147483647 h 1058"/>
              <a:gd name="T12" fmla="*/ 1257557070 w 1224"/>
              <a:gd name="T13" fmla="*/ 2147483647 h 1058"/>
              <a:gd name="T14" fmla="*/ 1141629929 w 1224"/>
              <a:gd name="T15" fmla="*/ 2058966706 h 1058"/>
              <a:gd name="T16" fmla="*/ 1141629929 w 1224"/>
              <a:gd name="T17" fmla="*/ 1943039572 h 1058"/>
              <a:gd name="T18" fmla="*/ 914815957 w 1224"/>
              <a:gd name="T19" fmla="*/ 1713706253 h 1058"/>
              <a:gd name="T20" fmla="*/ 798888617 w 1224"/>
              <a:gd name="T21" fmla="*/ 1713706253 h 1058"/>
              <a:gd name="T22" fmla="*/ 798888617 w 1224"/>
              <a:gd name="T23" fmla="*/ 1486891898 h 1058"/>
              <a:gd name="T24" fmla="*/ 685482425 w 1224"/>
              <a:gd name="T25" fmla="*/ 1144150806 h 1058"/>
              <a:gd name="T26" fmla="*/ 572074645 w 1224"/>
              <a:gd name="T27" fmla="*/ 914815900 h 1058"/>
              <a:gd name="T28" fmla="*/ 342741212 w 1224"/>
              <a:gd name="T29" fmla="*/ 685482382 h 1058"/>
              <a:gd name="T30" fmla="*/ 226814071 w 1224"/>
              <a:gd name="T31" fmla="*/ 229333418 h 1058"/>
              <a:gd name="T32" fmla="*/ 0 w 1224"/>
              <a:gd name="T33" fmla="*/ 0 h 10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4"/>
              <a:gd name="T52" fmla="*/ 0 h 1058"/>
              <a:gd name="T53" fmla="*/ 1224 w 1224"/>
              <a:gd name="T54" fmla="*/ 1058 h 10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4" h="1058">
                <a:moveTo>
                  <a:pt x="1224" y="1043"/>
                </a:moveTo>
                <a:cubicBezTo>
                  <a:pt x="1175" y="1050"/>
                  <a:pt x="1126" y="1058"/>
                  <a:pt x="1088" y="1043"/>
                </a:cubicBezTo>
                <a:cubicBezTo>
                  <a:pt x="1050" y="1028"/>
                  <a:pt x="1035" y="976"/>
                  <a:pt x="998" y="953"/>
                </a:cubicBezTo>
                <a:cubicBezTo>
                  <a:pt x="961" y="930"/>
                  <a:pt x="915" y="900"/>
                  <a:pt x="862" y="907"/>
                </a:cubicBezTo>
                <a:cubicBezTo>
                  <a:pt x="809" y="914"/>
                  <a:pt x="725" y="983"/>
                  <a:pt x="680" y="998"/>
                </a:cubicBezTo>
                <a:cubicBezTo>
                  <a:pt x="635" y="1013"/>
                  <a:pt x="619" y="1005"/>
                  <a:pt x="589" y="998"/>
                </a:cubicBezTo>
                <a:cubicBezTo>
                  <a:pt x="559" y="991"/>
                  <a:pt x="522" y="983"/>
                  <a:pt x="499" y="953"/>
                </a:cubicBezTo>
                <a:cubicBezTo>
                  <a:pt x="476" y="923"/>
                  <a:pt x="461" y="847"/>
                  <a:pt x="453" y="817"/>
                </a:cubicBezTo>
                <a:cubicBezTo>
                  <a:pt x="445" y="787"/>
                  <a:pt x="468" y="794"/>
                  <a:pt x="453" y="771"/>
                </a:cubicBezTo>
                <a:cubicBezTo>
                  <a:pt x="438" y="748"/>
                  <a:pt x="386" y="695"/>
                  <a:pt x="363" y="680"/>
                </a:cubicBezTo>
                <a:cubicBezTo>
                  <a:pt x="340" y="665"/>
                  <a:pt x="325" y="695"/>
                  <a:pt x="317" y="680"/>
                </a:cubicBezTo>
                <a:cubicBezTo>
                  <a:pt x="309" y="665"/>
                  <a:pt x="324" y="628"/>
                  <a:pt x="317" y="590"/>
                </a:cubicBezTo>
                <a:cubicBezTo>
                  <a:pt x="310" y="552"/>
                  <a:pt x="287" y="492"/>
                  <a:pt x="272" y="454"/>
                </a:cubicBezTo>
                <a:cubicBezTo>
                  <a:pt x="257" y="416"/>
                  <a:pt x="250" y="393"/>
                  <a:pt x="227" y="363"/>
                </a:cubicBezTo>
                <a:cubicBezTo>
                  <a:pt x="204" y="333"/>
                  <a:pt x="159" y="317"/>
                  <a:pt x="136" y="272"/>
                </a:cubicBezTo>
                <a:cubicBezTo>
                  <a:pt x="113" y="227"/>
                  <a:pt x="113" y="136"/>
                  <a:pt x="90" y="91"/>
                </a:cubicBezTo>
                <a:cubicBezTo>
                  <a:pt x="67" y="46"/>
                  <a:pt x="33" y="23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3" name="Freeform 28"/>
          <p:cNvSpPr>
            <a:spLocks/>
          </p:cNvSpPr>
          <p:nvPr/>
        </p:nvSpPr>
        <p:spPr bwMode="auto">
          <a:xfrm>
            <a:off x="1619250" y="1844675"/>
            <a:ext cx="312738" cy="360363"/>
          </a:xfrm>
          <a:custGeom>
            <a:avLst/>
            <a:gdLst>
              <a:gd name="T0" fmla="*/ 458669227 w 197"/>
              <a:gd name="T1" fmla="*/ 0 h 227"/>
              <a:gd name="T2" fmla="*/ 458669227 w 197"/>
              <a:gd name="T3" fmla="*/ 113408001 h 227"/>
              <a:gd name="T4" fmla="*/ 229335407 w 197"/>
              <a:gd name="T5" fmla="*/ 342741733 h 227"/>
              <a:gd name="T6" fmla="*/ 0 w 197"/>
              <a:gd name="T7" fmla="*/ 572077101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97"/>
              <a:gd name="T13" fmla="*/ 0 h 227"/>
              <a:gd name="T14" fmla="*/ 197 w 197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" h="227">
                <a:moveTo>
                  <a:pt x="182" y="0"/>
                </a:moveTo>
                <a:cubicBezTo>
                  <a:pt x="189" y="11"/>
                  <a:pt x="197" y="22"/>
                  <a:pt x="182" y="45"/>
                </a:cubicBezTo>
                <a:cubicBezTo>
                  <a:pt x="167" y="68"/>
                  <a:pt x="121" y="106"/>
                  <a:pt x="91" y="136"/>
                </a:cubicBezTo>
                <a:cubicBezTo>
                  <a:pt x="61" y="166"/>
                  <a:pt x="30" y="196"/>
                  <a:pt x="0" y="227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4" name="Freeform 29"/>
          <p:cNvSpPr>
            <a:spLocks/>
          </p:cNvSpPr>
          <p:nvPr/>
        </p:nvSpPr>
        <p:spPr bwMode="auto">
          <a:xfrm>
            <a:off x="1403350" y="2276475"/>
            <a:ext cx="215900" cy="647700"/>
          </a:xfrm>
          <a:custGeom>
            <a:avLst/>
            <a:gdLst>
              <a:gd name="T0" fmla="*/ 342741195 w 136"/>
              <a:gd name="T1" fmla="*/ 0 h 408"/>
              <a:gd name="T2" fmla="*/ 229333421 w 136"/>
              <a:gd name="T3" fmla="*/ 115927202 h 408"/>
              <a:gd name="T4" fmla="*/ 229333421 w 136"/>
              <a:gd name="T5" fmla="*/ 458668499 h 408"/>
              <a:gd name="T6" fmla="*/ 115927185 w 136"/>
              <a:gd name="T7" fmla="*/ 572074702 h 408"/>
              <a:gd name="T8" fmla="*/ 0 w 136"/>
              <a:gd name="T9" fmla="*/ 1028223839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408"/>
              <a:gd name="T17" fmla="*/ 136 w 136"/>
              <a:gd name="T18" fmla="*/ 408 h 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408">
                <a:moveTo>
                  <a:pt x="136" y="0"/>
                </a:moveTo>
                <a:cubicBezTo>
                  <a:pt x="117" y="8"/>
                  <a:pt x="98" y="16"/>
                  <a:pt x="91" y="46"/>
                </a:cubicBezTo>
                <a:cubicBezTo>
                  <a:pt x="84" y="76"/>
                  <a:pt x="98" y="152"/>
                  <a:pt x="91" y="182"/>
                </a:cubicBezTo>
                <a:cubicBezTo>
                  <a:pt x="84" y="212"/>
                  <a:pt x="61" y="189"/>
                  <a:pt x="46" y="227"/>
                </a:cubicBezTo>
                <a:cubicBezTo>
                  <a:pt x="31" y="265"/>
                  <a:pt x="8" y="378"/>
                  <a:pt x="0" y="408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5" name="Freeform 30"/>
          <p:cNvSpPr>
            <a:spLocks/>
          </p:cNvSpPr>
          <p:nvPr/>
        </p:nvSpPr>
        <p:spPr bwMode="auto">
          <a:xfrm>
            <a:off x="1187450" y="2924175"/>
            <a:ext cx="144463" cy="576263"/>
          </a:xfrm>
          <a:custGeom>
            <a:avLst/>
            <a:gdLst>
              <a:gd name="T0" fmla="*/ 229335829 w 91"/>
              <a:gd name="T1" fmla="*/ 0 h 363"/>
              <a:gd name="T2" fmla="*/ 113408229 w 91"/>
              <a:gd name="T3" fmla="*/ 345262483 h 363"/>
              <a:gd name="T4" fmla="*/ 113408229 w 91"/>
              <a:gd name="T5" fmla="*/ 572076765 h 363"/>
              <a:gd name="T6" fmla="*/ 0 w 91"/>
              <a:gd name="T7" fmla="*/ 688004014 h 363"/>
              <a:gd name="T8" fmla="*/ 113408229 w 91"/>
              <a:gd name="T9" fmla="*/ 914818395 h 3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363"/>
              <a:gd name="T17" fmla="*/ 91 w 91"/>
              <a:gd name="T18" fmla="*/ 363 h 3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363">
                <a:moveTo>
                  <a:pt x="91" y="0"/>
                </a:moveTo>
                <a:cubicBezTo>
                  <a:pt x="72" y="49"/>
                  <a:pt x="53" y="99"/>
                  <a:pt x="45" y="137"/>
                </a:cubicBezTo>
                <a:cubicBezTo>
                  <a:pt x="37" y="175"/>
                  <a:pt x="52" y="204"/>
                  <a:pt x="45" y="227"/>
                </a:cubicBezTo>
                <a:cubicBezTo>
                  <a:pt x="38" y="250"/>
                  <a:pt x="0" y="250"/>
                  <a:pt x="0" y="273"/>
                </a:cubicBezTo>
                <a:cubicBezTo>
                  <a:pt x="0" y="296"/>
                  <a:pt x="22" y="329"/>
                  <a:pt x="45" y="363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6" name="Freeform 32"/>
          <p:cNvSpPr>
            <a:spLocks/>
          </p:cNvSpPr>
          <p:nvPr/>
        </p:nvSpPr>
        <p:spPr bwMode="auto">
          <a:xfrm>
            <a:off x="1258888" y="3429000"/>
            <a:ext cx="720725" cy="287338"/>
          </a:xfrm>
          <a:custGeom>
            <a:avLst/>
            <a:gdLst>
              <a:gd name="T0" fmla="*/ 0 w 454"/>
              <a:gd name="T1" fmla="*/ 113408034 h 181"/>
              <a:gd name="T2" fmla="*/ 345262206 w 454"/>
              <a:gd name="T3" fmla="*/ 0 h 181"/>
              <a:gd name="T4" fmla="*/ 801409670 w 454"/>
              <a:gd name="T5" fmla="*/ 113408034 h 181"/>
              <a:gd name="T6" fmla="*/ 1144151027 w 454"/>
              <a:gd name="T7" fmla="*/ 456149913 h 181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181"/>
              <a:gd name="T14" fmla="*/ 454 w 454"/>
              <a:gd name="T15" fmla="*/ 181 h 1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181">
                <a:moveTo>
                  <a:pt x="0" y="45"/>
                </a:moveTo>
                <a:cubicBezTo>
                  <a:pt x="42" y="22"/>
                  <a:pt x="84" y="0"/>
                  <a:pt x="137" y="0"/>
                </a:cubicBezTo>
                <a:cubicBezTo>
                  <a:pt x="190" y="0"/>
                  <a:pt x="265" y="15"/>
                  <a:pt x="318" y="45"/>
                </a:cubicBezTo>
                <a:cubicBezTo>
                  <a:pt x="371" y="75"/>
                  <a:pt x="412" y="128"/>
                  <a:pt x="454" y="181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7" name="Freeform 33"/>
          <p:cNvSpPr>
            <a:spLocks/>
          </p:cNvSpPr>
          <p:nvPr/>
        </p:nvSpPr>
        <p:spPr bwMode="auto">
          <a:xfrm>
            <a:off x="1979613" y="3716338"/>
            <a:ext cx="227012" cy="936625"/>
          </a:xfrm>
          <a:custGeom>
            <a:avLst/>
            <a:gdLst>
              <a:gd name="T0" fmla="*/ 0 w 143"/>
              <a:gd name="T1" fmla="*/ 0 h 590"/>
              <a:gd name="T2" fmla="*/ 113405989 w 143"/>
              <a:gd name="T3" fmla="*/ 345262156 h 590"/>
              <a:gd name="T4" fmla="*/ 229332921 w 143"/>
              <a:gd name="T5" fmla="*/ 458668446 h 590"/>
              <a:gd name="T6" fmla="*/ 342740448 w 143"/>
              <a:gd name="T7" fmla="*/ 914815943 h 590"/>
              <a:gd name="T8" fmla="*/ 229332921 w 143"/>
              <a:gd name="T9" fmla="*/ 1030743083 h 590"/>
              <a:gd name="T10" fmla="*/ 342740448 w 143"/>
              <a:gd name="T11" fmla="*/ 1257557052 h 590"/>
              <a:gd name="T12" fmla="*/ 342740448 w 143"/>
              <a:gd name="T13" fmla="*/ 1486891969 h 5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590"/>
              <a:gd name="T23" fmla="*/ 143 w 143"/>
              <a:gd name="T24" fmla="*/ 590 h 5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590">
                <a:moveTo>
                  <a:pt x="0" y="0"/>
                </a:moveTo>
                <a:cubicBezTo>
                  <a:pt x="15" y="53"/>
                  <a:pt x="30" y="107"/>
                  <a:pt x="45" y="137"/>
                </a:cubicBezTo>
                <a:cubicBezTo>
                  <a:pt x="60" y="167"/>
                  <a:pt x="76" y="144"/>
                  <a:pt x="91" y="182"/>
                </a:cubicBezTo>
                <a:cubicBezTo>
                  <a:pt x="106" y="220"/>
                  <a:pt x="136" y="325"/>
                  <a:pt x="136" y="363"/>
                </a:cubicBezTo>
                <a:cubicBezTo>
                  <a:pt x="136" y="401"/>
                  <a:pt x="91" y="386"/>
                  <a:pt x="91" y="409"/>
                </a:cubicBezTo>
                <a:cubicBezTo>
                  <a:pt x="91" y="432"/>
                  <a:pt x="129" y="469"/>
                  <a:pt x="136" y="499"/>
                </a:cubicBezTo>
                <a:cubicBezTo>
                  <a:pt x="143" y="529"/>
                  <a:pt x="139" y="559"/>
                  <a:pt x="136" y="59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8" name="Freeform 34"/>
          <p:cNvSpPr>
            <a:spLocks/>
          </p:cNvSpPr>
          <p:nvPr/>
        </p:nvSpPr>
        <p:spPr bwMode="auto">
          <a:xfrm>
            <a:off x="2195513" y="4652963"/>
            <a:ext cx="288925" cy="288925"/>
          </a:xfrm>
          <a:custGeom>
            <a:avLst/>
            <a:gdLst>
              <a:gd name="T0" fmla="*/ 0 w 182"/>
              <a:gd name="T1" fmla="*/ 0 h 182"/>
              <a:gd name="T2" fmla="*/ 115927198 w 182"/>
              <a:gd name="T3" fmla="*/ 229335035 h 182"/>
              <a:gd name="T4" fmla="*/ 229335035 w 182"/>
              <a:gd name="T5" fmla="*/ 342741234 h 182"/>
              <a:gd name="T6" fmla="*/ 458668482 w 182"/>
              <a:gd name="T7" fmla="*/ 458668482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82"/>
              <a:gd name="T13" fmla="*/ 0 h 182"/>
              <a:gd name="T14" fmla="*/ 182 w 182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" h="182">
                <a:moveTo>
                  <a:pt x="0" y="0"/>
                </a:moveTo>
                <a:cubicBezTo>
                  <a:pt x="15" y="34"/>
                  <a:pt x="31" y="68"/>
                  <a:pt x="46" y="91"/>
                </a:cubicBezTo>
                <a:cubicBezTo>
                  <a:pt x="61" y="114"/>
                  <a:pt x="68" y="121"/>
                  <a:pt x="91" y="136"/>
                </a:cubicBezTo>
                <a:cubicBezTo>
                  <a:pt x="114" y="151"/>
                  <a:pt x="148" y="166"/>
                  <a:pt x="182" y="182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9" name="Freeform 35"/>
          <p:cNvSpPr>
            <a:spLocks/>
          </p:cNvSpPr>
          <p:nvPr/>
        </p:nvSpPr>
        <p:spPr bwMode="auto">
          <a:xfrm>
            <a:off x="1331913" y="2924175"/>
            <a:ext cx="1368425" cy="433388"/>
          </a:xfrm>
          <a:custGeom>
            <a:avLst/>
            <a:gdLst>
              <a:gd name="T0" fmla="*/ 0 w 862"/>
              <a:gd name="T1" fmla="*/ 0 h 273"/>
              <a:gd name="T2" fmla="*/ 229335047 w 862"/>
              <a:gd name="T3" fmla="*/ 115927319 h 273"/>
              <a:gd name="T4" fmla="*/ 456149144 w 862"/>
              <a:gd name="T5" fmla="*/ 229335274 h 273"/>
              <a:gd name="T6" fmla="*/ 572074711 w 862"/>
              <a:gd name="T7" fmla="*/ 229335274 h 273"/>
              <a:gd name="T8" fmla="*/ 685482504 w 862"/>
              <a:gd name="T9" fmla="*/ 229335274 h 273"/>
              <a:gd name="T10" fmla="*/ 914817650 w 862"/>
              <a:gd name="T11" fmla="*/ 229335274 h 273"/>
              <a:gd name="T12" fmla="*/ 1028223856 w 862"/>
              <a:gd name="T13" fmla="*/ 345262543 h 273"/>
              <a:gd name="T14" fmla="*/ 1257557216 w 862"/>
              <a:gd name="T15" fmla="*/ 458668960 h 273"/>
              <a:gd name="T16" fmla="*/ 1486892163 w 862"/>
              <a:gd name="T17" fmla="*/ 458668960 h 273"/>
              <a:gd name="T18" fmla="*/ 1713706558 w 862"/>
              <a:gd name="T19" fmla="*/ 572076865 h 273"/>
              <a:gd name="T20" fmla="*/ 1943041506 w 862"/>
              <a:gd name="T21" fmla="*/ 572076865 h 273"/>
              <a:gd name="T22" fmla="*/ 2147483647 w 862"/>
              <a:gd name="T23" fmla="*/ 688004135 h 2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62"/>
              <a:gd name="T37" fmla="*/ 0 h 273"/>
              <a:gd name="T38" fmla="*/ 862 w 862"/>
              <a:gd name="T39" fmla="*/ 273 h 2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62" h="273">
                <a:moveTo>
                  <a:pt x="0" y="0"/>
                </a:moveTo>
                <a:cubicBezTo>
                  <a:pt x="30" y="15"/>
                  <a:pt x="61" y="31"/>
                  <a:pt x="91" y="46"/>
                </a:cubicBezTo>
                <a:cubicBezTo>
                  <a:pt x="121" y="61"/>
                  <a:pt x="158" y="84"/>
                  <a:pt x="181" y="91"/>
                </a:cubicBezTo>
                <a:cubicBezTo>
                  <a:pt x="204" y="98"/>
                  <a:pt x="212" y="91"/>
                  <a:pt x="227" y="91"/>
                </a:cubicBezTo>
                <a:cubicBezTo>
                  <a:pt x="242" y="91"/>
                  <a:pt x="249" y="91"/>
                  <a:pt x="272" y="91"/>
                </a:cubicBezTo>
                <a:cubicBezTo>
                  <a:pt x="295" y="91"/>
                  <a:pt x="340" y="83"/>
                  <a:pt x="363" y="91"/>
                </a:cubicBezTo>
                <a:cubicBezTo>
                  <a:pt x="386" y="99"/>
                  <a:pt x="385" y="122"/>
                  <a:pt x="408" y="137"/>
                </a:cubicBezTo>
                <a:cubicBezTo>
                  <a:pt x="431" y="152"/>
                  <a:pt x="469" y="175"/>
                  <a:pt x="499" y="182"/>
                </a:cubicBezTo>
                <a:cubicBezTo>
                  <a:pt x="529" y="189"/>
                  <a:pt x="560" y="175"/>
                  <a:pt x="590" y="182"/>
                </a:cubicBezTo>
                <a:cubicBezTo>
                  <a:pt x="620" y="189"/>
                  <a:pt x="650" y="220"/>
                  <a:pt x="680" y="227"/>
                </a:cubicBezTo>
                <a:cubicBezTo>
                  <a:pt x="710" y="234"/>
                  <a:pt x="741" y="219"/>
                  <a:pt x="771" y="227"/>
                </a:cubicBezTo>
                <a:cubicBezTo>
                  <a:pt x="801" y="235"/>
                  <a:pt x="831" y="254"/>
                  <a:pt x="862" y="273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0" name="Freeform 36"/>
          <p:cNvSpPr>
            <a:spLocks/>
          </p:cNvSpPr>
          <p:nvPr/>
        </p:nvSpPr>
        <p:spPr bwMode="auto">
          <a:xfrm>
            <a:off x="2555875" y="4930775"/>
            <a:ext cx="1008063" cy="442913"/>
          </a:xfrm>
          <a:custGeom>
            <a:avLst/>
            <a:gdLst>
              <a:gd name="T0" fmla="*/ 0 w 635"/>
              <a:gd name="T1" fmla="*/ 17641906 h 279"/>
              <a:gd name="T2" fmla="*/ 113407887 w 635"/>
              <a:gd name="T3" fmla="*/ 131048265 h 279"/>
              <a:gd name="T4" fmla="*/ 229335137 w 635"/>
              <a:gd name="T5" fmla="*/ 131048265 h 279"/>
              <a:gd name="T6" fmla="*/ 456149324 w 635"/>
              <a:gd name="T7" fmla="*/ 131048265 h 279"/>
              <a:gd name="T8" fmla="*/ 685482775 w 635"/>
              <a:gd name="T9" fmla="*/ 17641906 h 279"/>
              <a:gd name="T10" fmla="*/ 1028224262 w 635"/>
              <a:gd name="T11" fmla="*/ 244456218 h 279"/>
              <a:gd name="T12" fmla="*/ 1370965550 w 635"/>
              <a:gd name="T13" fmla="*/ 360383486 h 279"/>
              <a:gd name="T14" fmla="*/ 1600300588 w 635"/>
              <a:gd name="T15" fmla="*/ 703125072 h 2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5"/>
              <a:gd name="T25" fmla="*/ 0 h 279"/>
              <a:gd name="T26" fmla="*/ 635 w 635"/>
              <a:gd name="T27" fmla="*/ 279 h 2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5" h="279">
                <a:moveTo>
                  <a:pt x="0" y="7"/>
                </a:moveTo>
                <a:cubicBezTo>
                  <a:pt x="15" y="26"/>
                  <a:pt x="30" y="45"/>
                  <a:pt x="45" y="52"/>
                </a:cubicBezTo>
                <a:cubicBezTo>
                  <a:pt x="60" y="59"/>
                  <a:pt x="68" y="52"/>
                  <a:pt x="91" y="52"/>
                </a:cubicBezTo>
                <a:cubicBezTo>
                  <a:pt x="114" y="52"/>
                  <a:pt x="151" y="59"/>
                  <a:pt x="181" y="52"/>
                </a:cubicBezTo>
                <a:cubicBezTo>
                  <a:pt x="211" y="45"/>
                  <a:pt x="234" y="0"/>
                  <a:pt x="272" y="7"/>
                </a:cubicBezTo>
                <a:cubicBezTo>
                  <a:pt x="310" y="14"/>
                  <a:pt x="363" y="74"/>
                  <a:pt x="408" y="97"/>
                </a:cubicBezTo>
                <a:cubicBezTo>
                  <a:pt x="453" y="120"/>
                  <a:pt x="506" y="113"/>
                  <a:pt x="544" y="143"/>
                </a:cubicBezTo>
                <a:cubicBezTo>
                  <a:pt x="582" y="173"/>
                  <a:pt x="608" y="226"/>
                  <a:pt x="635" y="279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1" name="Freeform 37"/>
          <p:cNvSpPr>
            <a:spLocks/>
          </p:cNvSpPr>
          <p:nvPr/>
        </p:nvSpPr>
        <p:spPr bwMode="auto">
          <a:xfrm>
            <a:off x="3563938" y="4724400"/>
            <a:ext cx="1008062" cy="649288"/>
          </a:xfrm>
          <a:custGeom>
            <a:avLst/>
            <a:gdLst>
              <a:gd name="T0" fmla="*/ 0 w 635"/>
              <a:gd name="T1" fmla="*/ 1030745583 h 409"/>
              <a:gd name="T2" fmla="*/ 342741047 w 635"/>
              <a:gd name="T3" fmla="*/ 914818341 h 409"/>
              <a:gd name="T4" fmla="*/ 456147284 w 635"/>
              <a:gd name="T5" fmla="*/ 914818341 h 409"/>
              <a:gd name="T6" fmla="*/ 685482095 w 635"/>
              <a:gd name="T7" fmla="*/ 801410264 h 409"/>
              <a:gd name="T8" fmla="*/ 1028223242 w 635"/>
              <a:gd name="T9" fmla="*/ 572076731 h 409"/>
              <a:gd name="T10" fmla="*/ 1257556465 w 635"/>
              <a:gd name="T11" fmla="*/ 345262462 h 409"/>
              <a:gd name="T12" fmla="*/ 1370964190 w 635"/>
              <a:gd name="T13" fmla="*/ 229335220 h 409"/>
              <a:gd name="T14" fmla="*/ 1600297413 w 635"/>
              <a:gd name="T15" fmla="*/ 0 h 40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5"/>
              <a:gd name="T25" fmla="*/ 0 h 409"/>
              <a:gd name="T26" fmla="*/ 635 w 635"/>
              <a:gd name="T27" fmla="*/ 409 h 40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5" h="409">
                <a:moveTo>
                  <a:pt x="0" y="409"/>
                </a:moveTo>
                <a:cubicBezTo>
                  <a:pt x="53" y="390"/>
                  <a:pt x="106" y="371"/>
                  <a:pt x="136" y="363"/>
                </a:cubicBezTo>
                <a:cubicBezTo>
                  <a:pt x="166" y="355"/>
                  <a:pt x="158" y="370"/>
                  <a:pt x="181" y="363"/>
                </a:cubicBezTo>
                <a:cubicBezTo>
                  <a:pt x="204" y="356"/>
                  <a:pt x="234" y="341"/>
                  <a:pt x="272" y="318"/>
                </a:cubicBezTo>
                <a:cubicBezTo>
                  <a:pt x="310" y="295"/>
                  <a:pt x="370" y="257"/>
                  <a:pt x="408" y="227"/>
                </a:cubicBezTo>
                <a:cubicBezTo>
                  <a:pt x="446" y="197"/>
                  <a:pt x="476" y="160"/>
                  <a:pt x="499" y="137"/>
                </a:cubicBezTo>
                <a:cubicBezTo>
                  <a:pt x="522" y="114"/>
                  <a:pt x="521" y="114"/>
                  <a:pt x="544" y="91"/>
                </a:cubicBezTo>
                <a:cubicBezTo>
                  <a:pt x="567" y="68"/>
                  <a:pt x="601" y="34"/>
                  <a:pt x="635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2" name="Freeform 38"/>
          <p:cNvSpPr>
            <a:spLocks/>
          </p:cNvSpPr>
          <p:nvPr/>
        </p:nvSpPr>
        <p:spPr bwMode="auto">
          <a:xfrm>
            <a:off x="4067175" y="4437063"/>
            <a:ext cx="504825" cy="287337"/>
          </a:xfrm>
          <a:custGeom>
            <a:avLst/>
            <a:gdLst>
              <a:gd name="T0" fmla="*/ 0 w 318"/>
              <a:gd name="T1" fmla="*/ 0 h 181"/>
              <a:gd name="T2" fmla="*/ 115927193 w 318"/>
              <a:gd name="T3" fmla="*/ 113406052 h 181"/>
              <a:gd name="T4" fmla="*/ 345262167 w 318"/>
              <a:gd name="T5" fmla="*/ 113406052 h 181"/>
              <a:gd name="T6" fmla="*/ 801409578 w 318"/>
              <a:gd name="T7" fmla="*/ 456146738 h 181"/>
              <a:gd name="T8" fmla="*/ 0 60000 65536"/>
              <a:gd name="T9" fmla="*/ 0 60000 65536"/>
              <a:gd name="T10" fmla="*/ 0 60000 65536"/>
              <a:gd name="T11" fmla="*/ 0 60000 65536"/>
              <a:gd name="T12" fmla="*/ 0 w 318"/>
              <a:gd name="T13" fmla="*/ 0 h 181"/>
              <a:gd name="T14" fmla="*/ 318 w 318"/>
              <a:gd name="T15" fmla="*/ 181 h 1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8" h="181">
                <a:moveTo>
                  <a:pt x="0" y="0"/>
                </a:moveTo>
                <a:cubicBezTo>
                  <a:pt x="11" y="19"/>
                  <a:pt x="23" y="38"/>
                  <a:pt x="46" y="45"/>
                </a:cubicBezTo>
                <a:cubicBezTo>
                  <a:pt x="69" y="52"/>
                  <a:pt x="92" y="22"/>
                  <a:pt x="137" y="45"/>
                </a:cubicBezTo>
                <a:cubicBezTo>
                  <a:pt x="182" y="68"/>
                  <a:pt x="250" y="124"/>
                  <a:pt x="318" y="181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3" name="Freeform 39"/>
          <p:cNvSpPr>
            <a:spLocks/>
          </p:cNvSpPr>
          <p:nvPr/>
        </p:nvSpPr>
        <p:spPr bwMode="auto">
          <a:xfrm>
            <a:off x="4787900" y="3500438"/>
            <a:ext cx="863600" cy="1728787"/>
          </a:xfrm>
          <a:custGeom>
            <a:avLst/>
            <a:gdLst>
              <a:gd name="T0" fmla="*/ 0 w 544"/>
              <a:gd name="T1" fmla="*/ 0 h 1089"/>
              <a:gd name="T2" fmla="*/ 113406236 w 544"/>
              <a:gd name="T3" fmla="*/ 115927152 h 1089"/>
              <a:gd name="T4" fmla="*/ 229333421 w 544"/>
              <a:gd name="T5" fmla="*/ 115927152 h 1089"/>
              <a:gd name="T6" fmla="*/ 458668430 w 544"/>
              <a:gd name="T7" fmla="*/ 115927152 h 1089"/>
              <a:gd name="T8" fmla="*/ 458668430 w 544"/>
              <a:gd name="T9" fmla="*/ 342741096 h 1089"/>
              <a:gd name="T10" fmla="*/ 572074617 w 544"/>
              <a:gd name="T11" fmla="*/ 342741096 h 1089"/>
              <a:gd name="T12" fmla="*/ 685482391 w 544"/>
              <a:gd name="T13" fmla="*/ 458668298 h 1089"/>
              <a:gd name="T14" fmla="*/ 572074617 w 544"/>
              <a:gd name="T15" fmla="*/ 572074451 h 1089"/>
              <a:gd name="T16" fmla="*/ 572074617 w 544"/>
              <a:gd name="T17" fmla="*/ 801409295 h 1089"/>
              <a:gd name="T18" fmla="*/ 458668430 w 544"/>
              <a:gd name="T19" fmla="*/ 914815647 h 1089"/>
              <a:gd name="T20" fmla="*/ 572074617 w 544"/>
              <a:gd name="T21" fmla="*/ 1030742749 h 1089"/>
              <a:gd name="T22" fmla="*/ 685482391 w 544"/>
              <a:gd name="T23" fmla="*/ 1257556644 h 1089"/>
              <a:gd name="T24" fmla="*/ 801409526 w 544"/>
              <a:gd name="T25" fmla="*/ 1373483746 h 1089"/>
              <a:gd name="T26" fmla="*/ 914815911 w 544"/>
              <a:gd name="T27" fmla="*/ 1600297642 h 1089"/>
              <a:gd name="T28" fmla="*/ 1144150821 w 544"/>
              <a:gd name="T29" fmla="*/ 1716225140 h 1089"/>
              <a:gd name="T30" fmla="*/ 1257557007 w 544"/>
              <a:gd name="T31" fmla="*/ 1943039036 h 1089"/>
              <a:gd name="T32" fmla="*/ 1370964782 w 544"/>
              <a:gd name="T33" fmla="*/ 2147483647 h 1089"/>
              <a:gd name="T34" fmla="*/ 1257557007 w 544"/>
              <a:gd name="T35" fmla="*/ 2147483647 h 1089"/>
              <a:gd name="T36" fmla="*/ 1257557007 w 544"/>
              <a:gd name="T37" fmla="*/ 2147483647 h 1089"/>
              <a:gd name="T38" fmla="*/ 1370964782 w 544"/>
              <a:gd name="T39" fmla="*/ 2147483647 h 108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44"/>
              <a:gd name="T61" fmla="*/ 0 h 1089"/>
              <a:gd name="T62" fmla="*/ 544 w 544"/>
              <a:gd name="T63" fmla="*/ 1089 h 108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44" h="1089">
                <a:moveTo>
                  <a:pt x="0" y="0"/>
                </a:moveTo>
                <a:cubicBezTo>
                  <a:pt x="15" y="19"/>
                  <a:pt x="30" y="38"/>
                  <a:pt x="45" y="46"/>
                </a:cubicBezTo>
                <a:cubicBezTo>
                  <a:pt x="60" y="54"/>
                  <a:pt x="68" y="46"/>
                  <a:pt x="91" y="46"/>
                </a:cubicBezTo>
                <a:cubicBezTo>
                  <a:pt x="114" y="46"/>
                  <a:pt x="167" y="31"/>
                  <a:pt x="182" y="46"/>
                </a:cubicBezTo>
                <a:cubicBezTo>
                  <a:pt x="197" y="61"/>
                  <a:pt x="175" y="121"/>
                  <a:pt x="182" y="136"/>
                </a:cubicBezTo>
                <a:cubicBezTo>
                  <a:pt x="189" y="151"/>
                  <a:pt x="212" y="128"/>
                  <a:pt x="227" y="136"/>
                </a:cubicBezTo>
                <a:cubicBezTo>
                  <a:pt x="242" y="144"/>
                  <a:pt x="272" y="167"/>
                  <a:pt x="272" y="182"/>
                </a:cubicBezTo>
                <a:cubicBezTo>
                  <a:pt x="272" y="197"/>
                  <a:pt x="234" y="204"/>
                  <a:pt x="227" y="227"/>
                </a:cubicBezTo>
                <a:cubicBezTo>
                  <a:pt x="220" y="250"/>
                  <a:pt x="234" y="295"/>
                  <a:pt x="227" y="318"/>
                </a:cubicBezTo>
                <a:cubicBezTo>
                  <a:pt x="220" y="341"/>
                  <a:pt x="182" y="348"/>
                  <a:pt x="182" y="363"/>
                </a:cubicBezTo>
                <a:cubicBezTo>
                  <a:pt x="182" y="378"/>
                  <a:pt x="212" y="386"/>
                  <a:pt x="227" y="409"/>
                </a:cubicBezTo>
                <a:cubicBezTo>
                  <a:pt x="242" y="432"/>
                  <a:pt x="257" y="476"/>
                  <a:pt x="272" y="499"/>
                </a:cubicBezTo>
                <a:cubicBezTo>
                  <a:pt x="287" y="522"/>
                  <a:pt x="303" y="522"/>
                  <a:pt x="318" y="545"/>
                </a:cubicBezTo>
                <a:cubicBezTo>
                  <a:pt x="333" y="568"/>
                  <a:pt x="340" y="612"/>
                  <a:pt x="363" y="635"/>
                </a:cubicBezTo>
                <a:cubicBezTo>
                  <a:pt x="386" y="658"/>
                  <a:pt x="431" y="658"/>
                  <a:pt x="454" y="681"/>
                </a:cubicBezTo>
                <a:cubicBezTo>
                  <a:pt x="477" y="704"/>
                  <a:pt x="484" y="741"/>
                  <a:pt x="499" y="771"/>
                </a:cubicBezTo>
                <a:cubicBezTo>
                  <a:pt x="514" y="801"/>
                  <a:pt x="544" y="839"/>
                  <a:pt x="544" y="862"/>
                </a:cubicBezTo>
                <a:cubicBezTo>
                  <a:pt x="544" y="885"/>
                  <a:pt x="506" y="885"/>
                  <a:pt x="499" y="908"/>
                </a:cubicBezTo>
                <a:cubicBezTo>
                  <a:pt x="492" y="931"/>
                  <a:pt x="492" y="968"/>
                  <a:pt x="499" y="998"/>
                </a:cubicBezTo>
                <a:cubicBezTo>
                  <a:pt x="506" y="1028"/>
                  <a:pt x="525" y="1058"/>
                  <a:pt x="544" y="1089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4" name="Freeform 40"/>
          <p:cNvSpPr>
            <a:spLocks/>
          </p:cNvSpPr>
          <p:nvPr/>
        </p:nvSpPr>
        <p:spPr bwMode="auto">
          <a:xfrm>
            <a:off x="4572000" y="4724400"/>
            <a:ext cx="1079500" cy="504825"/>
          </a:xfrm>
          <a:custGeom>
            <a:avLst/>
            <a:gdLst>
              <a:gd name="T0" fmla="*/ 0 w 680"/>
              <a:gd name="T1" fmla="*/ 0 h 318"/>
              <a:gd name="T2" fmla="*/ 342741226 w 680"/>
              <a:gd name="T3" fmla="*/ 115927193 h 318"/>
              <a:gd name="T4" fmla="*/ 572074668 w 680"/>
              <a:gd name="T5" fmla="*/ 229333436 h 318"/>
              <a:gd name="T6" fmla="*/ 685482452 w 680"/>
              <a:gd name="T7" fmla="*/ 229333436 h 318"/>
              <a:gd name="T8" fmla="*/ 1028223778 w 680"/>
              <a:gd name="T9" fmla="*/ 458668460 h 318"/>
              <a:gd name="T10" fmla="*/ 1370964905 w 680"/>
              <a:gd name="T11" fmla="*/ 572074654 h 318"/>
              <a:gd name="T12" fmla="*/ 1713706428 w 680"/>
              <a:gd name="T13" fmla="*/ 801409578 h 3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0"/>
              <a:gd name="T22" fmla="*/ 0 h 318"/>
              <a:gd name="T23" fmla="*/ 680 w 680"/>
              <a:gd name="T24" fmla="*/ 318 h 3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0" h="318">
                <a:moveTo>
                  <a:pt x="0" y="0"/>
                </a:moveTo>
                <a:cubicBezTo>
                  <a:pt x="49" y="15"/>
                  <a:pt x="98" y="31"/>
                  <a:pt x="136" y="46"/>
                </a:cubicBezTo>
                <a:cubicBezTo>
                  <a:pt x="174" y="61"/>
                  <a:pt x="204" y="84"/>
                  <a:pt x="227" y="91"/>
                </a:cubicBezTo>
                <a:cubicBezTo>
                  <a:pt x="250" y="98"/>
                  <a:pt x="242" y="76"/>
                  <a:pt x="272" y="91"/>
                </a:cubicBezTo>
                <a:cubicBezTo>
                  <a:pt x="302" y="106"/>
                  <a:pt x="363" y="159"/>
                  <a:pt x="408" y="182"/>
                </a:cubicBezTo>
                <a:cubicBezTo>
                  <a:pt x="453" y="205"/>
                  <a:pt x="499" y="204"/>
                  <a:pt x="544" y="227"/>
                </a:cubicBezTo>
                <a:cubicBezTo>
                  <a:pt x="589" y="250"/>
                  <a:pt x="634" y="284"/>
                  <a:pt x="680" y="318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5" name="Freeform 41"/>
          <p:cNvSpPr>
            <a:spLocks/>
          </p:cNvSpPr>
          <p:nvPr/>
        </p:nvSpPr>
        <p:spPr bwMode="auto">
          <a:xfrm>
            <a:off x="5497513" y="5229225"/>
            <a:ext cx="153987" cy="647700"/>
          </a:xfrm>
          <a:custGeom>
            <a:avLst/>
            <a:gdLst>
              <a:gd name="T0" fmla="*/ 244453591 w 97"/>
              <a:gd name="T1" fmla="*/ 0 h 408"/>
              <a:gd name="T2" fmla="*/ 131047708 w 97"/>
              <a:gd name="T3" fmla="*/ 229335043 h 408"/>
              <a:gd name="T4" fmla="*/ 131047708 w 97"/>
              <a:gd name="T5" fmla="*/ 342741247 h 408"/>
              <a:gd name="T6" fmla="*/ 17640243 w 97"/>
              <a:gd name="T7" fmla="*/ 572074702 h 408"/>
              <a:gd name="T8" fmla="*/ 17640243 w 97"/>
              <a:gd name="T9" fmla="*/ 801409646 h 408"/>
              <a:gd name="T10" fmla="*/ 17640243 w 97"/>
              <a:gd name="T11" fmla="*/ 1028223839 h 4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"/>
              <a:gd name="T19" fmla="*/ 0 h 408"/>
              <a:gd name="T20" fmla="*/ 97 w 97"/>
              <a:gd name="T21" fmla="*/ 408 h 4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" h="408">
                <a:moveTo>
                  <a:pt x="97" y="0"/>
                </a:moveTo>
                <a:cubicBezTo>
                  <a:pt x="78" y="34"/>
                  <a:pt x="59" y="68"/>
                  <a:pt x="52" y="91"/>
                </a:cubicBezTo>
                <a:cubicBezTo>
                  <a:pt x="45" y="114"/>
                  <a:pt x="59" y="113"/>
                  <a:pt x="52" y="136"/>
                </a:cubicBezTo>
                <a:cubicBezTo>
                  <a:pt x="45" y="159"/>
                  <a:pt x="14" y="197"/>
                  <a:pt x="7" y="227"/>
                </a:cubicBezTo>
                <a:cubicBezTo>
                  <a:pt x="0" y="257"/>
                  <a:pt x="7" y="288"/>
                  <a:pt x="7" y="318"/>
                </a:cubicBezTo>
                <a:cubicBezTo>
                  <a:pt x="7" y="348"/>
                  <a:pt x="7" y="378"/>
                  <a:pt x="7" y="408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6" name="Freeform 42"/>
          <p:cNvSpPr>
            <a:spLocks/>
          </p:cNvSpPr>
          <p:nvPr/>
        </p:nvSpPr>
        <p:spPr bwMode="auto">
          <a:xfrm>
            <a:off x="5651500" y="4941888"/>
            <a:ext cx="433388" cy="215900"/>
          </a:xfrm>
          <a:custGeom>
            <a:avLst/>
            <a:gdLst>
              <a:gd name="T0" fmla="*/ 688004135 w 273"/>
              <a:gd name="T1" fmla="*/ 0 h 136"/>
              <a:gd name="T2" fmla="*/ 342741591 w 273"/>
              <a:gd name="T3" fmla="*/ 113406236 h 136"/>
              <a:gd name="T4" fmla="*/ 342741591 w 273"/>
              <a:gd name="T5" fmla="*/ 226814060 h 136"/>
              <a:gd name="T6" fmla="*/ 229335274 w 273"/>
              <a:gd name="T7" fmla="*/ 226814060 h 136"/>
              <a:gd name="T8" fmla="*/ 0 w 273"/>
              <a:gd name="T9" fmla="*/ 342741195 h 1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3"/>
              <a:gd name="T16" fmla="*/ 0 h 136"/>
              <a:gd name="T17" fmla="*/ 273 w 273"/>
              <a:gd name="T18" fmla="*/ 136 h 1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3" h="136">
                <a:moveTo>
                  <a:pt x="273" y="0"/>
                </a:moveTo>
                <a:cubicBezTo>
                  <a:pt x="216" y="15"/>
                  <a:pt x="159" y="30"/>
                  <a:pt x="136" y="45"/>
                </a:cubicBezTo>
                <a:cubicBezTo>
                  <a:pt x="113" y="60"/>
                  <a:pt x="143" y="83"/>
                  <a:pt x="136" y="90"/>
                </a:cubicBezTo>
                <a:cubicBezTo>
                  <a:pt x="129" y="97"/>
                  <a:pt x="114" y="82"/>
                  <a:pt x="91" y="90"/>
                </a:cubicBezTo>
                <a:cubicBezTo>
                  <a:pt x="68" y="98"/>
                  <a:pt x="34" y="117"/>
                  <a:pt x="0" y="136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7" name="Freeform 43"/>
          <p:cNvSpPr>
            <a:spLocks/>
          </p:cNvSpPr>
          <p:nvPr/>
        </p:nvSpPr>
        <p:spPr bwMode="auto">
          <a:xfrm>
            <a:off x="6084888" y="4784725"/>
            <a:ext cx="1223962" cy="239713"/>
          </a:xfrm>
          <a:custGeom>
            <a:avLst/>
            <a:gdLst>
              <a:gd name="T0" fmla="*/ 0 w 771"/>
              <a:gd name="T1" fmla="*/ 249496781 h 151"/>
              <a:gd name="T2" fmla="*/ 226813997 w 771"/>
              <a:gd name="T3" fmla="*/ 249496781 h 151"/>
              <a:gd name="T4" fmla="*/ 342741101 w 771"/>
              <a:gd name="T5" fmla="*/ 362903209 h 151"/>
              <a:gd name="T6" fmla="*/ 685482201 w 771"/>
              <a:gd name="T7" fmla="*/ 362903209 h 151"/>
              <a:gd name="T8" fmla="*/ 1028223401 w 771"/>
              <a:gd name="T9" fmla="*/ 362903209 h 151"/>
              <a:gd name="T10" fmla="*/ 1257556660 w 771"/>
              <a:gd name="T11" fmla="*/ 362903209 h 151"/>
              <a:gd name="T12" fmla="*/ 1484370558 w 771"/>
              <a:gd name="T13" fmla="*/ 249496781 h 151"/>
              <a:gd name="T14" fmla="*/ 1713705801 w 771"/>
              <a:gd name="T15" fmla="*/ 133569349 h 151"/>
              <a:gd name="T16" fmla="*/ 1713705801 w 771"/>
              <a:gd name="T17" fmla="*/ 20161290 h 151"/>
              <a:gd name="T18" fmla="*/ 1943039060 w 771"/>
              <a:gd name="T19" fmla="*/ 249496781 h 1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71"/>
              <a:gd name="T31" fmla="*/ 0 h 151"/>
              <a:gd name="T32" fmla="*/ 771 w 771"/>
              <a:gd name="T33" fmla="*/ 151 h 15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71" h="151">
                <a:moveTo>
                  <a:pt x="0" y="99"/>
                </a:moveTo>
                <a:cubicBezTo>
                  <a:pt x="33" y="95"/>
                  <a:pt x="67" y="92"/>
                  <a:pt x="90" y="99"/>
                </a:cubicBezTo>
                <a:cubicBezTo>
                  <a:pt x="113" y="106"/>
                  <a:pt x="106" y="137"/>
                  <a:pt x="136" y="144"/>
                </a:cubicBezTo>
                <a:cubicBezTo>
                  <a:pt x="166" y="151"/>
                  <a:pt x="227" y="144"/>
                  <a:pt x="272" y="144"/>
                </a:cubicBezTo>
                <a:cubicBezTo>
                  <a:pt x="317" y="144"/>
                  <a:pt x="370" y="144"/>
                  <a:pt x="408" y="144"/>
                </a:cubicBezTo>
                <a:cubicBezTo>
                  <a:pt x="446" y="144"/>
                  <a:pt x="469" y="151"/>
                  <a:pt x="499" y="144"/>
                </a:cubicBezTo>
                <a:cubicBezTo>
                  <a:pt x="529" y="137"/>
                  <a:pt x="559" y="114"/>
                  <a:pt x="589" y="99"/>
                </a:cubicBezTo>
                <a:cubicBezTo>
                  <a:pt x="619" y="84"/>
                  <a:pt x="665" y="68"/>
                  <a:pt x="680" y="53"/>
                </a:cubicBezTo>
                <a:cubicBezTo>
                  <a:pt x="695" y="38"/>
                  <a:pt x="665" y="0"/>
                  <a:pt x="680" y="8"/>
                </a:cubicBezTo>
                <a:cubicBezTo>
                  <a:pt x="695" y="16"/>
                  <a:pt x="733" y="57"/>
                  <a:pt x="771" y="99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8" name="Freeform 44"/>
          <p:cNvSpPr>
            <a:spLocks/>
          </p:cNvSpPr>
          <p:nvPr/>
        </p:nvSpPr>
        <p:spPr bwMode="auto">
          <a:xfrm>
            <a:off x="7380288" y="4941888"/>
            <a:ext cx="576262" cy="792162"/>
          </a:xfrm>
          <a:custGeom>
            <a:avLst/>
            <a:gdLst>
              <a:gd name="T0" fmla="*/ 0 w 363"/>
              <a:gd name="T1" fmla="*/ 0 h 499"/>
              <a:gd name="T2" fmla="*/ 229333248 w 363"/>
              <a:gd name="T3" fmla="*/ 226813963 h 499"/>
              <a:gd name="T4" fmla="*/ 342740937 w 363"/>
              <a:gd name="T5" fmla="*/ 456147286 h 499"/>
              <a:gd name="T6" fmla="*/ 572074185 w 363"/>
              <a:gd name="T7" fmla="*/ 569555012 h 499"/>
              <a:gd name="T8" fmla="*/ 801408921 w 363"/>
              <a:gd name="T9" fmla="*/ 798888236 h 499"/>
              <a:gd name="T10" fmla="*/ 801408921 w 363"/>
              <a:gd name="T11" fmla="*/ 1028223246 h 499"/>
              <a:gd name="T12" fmla="*/ 914815220 w 363"/>
              <a:gd name="T13" fmla="*/ 1257556470 h 4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3"/>
              <a:gd name="T22" fmla="*/ 0 h 499"/>
              <a:gd name="T23" fmla="*/ 363 w 363"/>
              <a:gd name="T24" fmla="*/ 499 h 4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3" h="499">
                <a:moveTo>
                  <a:pt x="0" y="0"/>
                </a:moveTo>
                <a:cubicBezTo>
                  <a:pt x="34" y="30"/>
                  <a:pt x="68" y="60"/>
                  <a:pt x="91" y="90"/>
                </a:cubicBezTo>
                <a:cubicBezTo>
                  <a:pt x="114" y="120"/>
                  <a:pt x="113" y="158"/>
                  <a:pt x="136" y="181"/>
                </a:cubicBezTo>
                <a:cubicBezTo>
                  <a:pt x="159" y="204"/>
                  <a:pt x="197" y="203"/>
                  <a:pt x="227" y="226"/>
                </a:cubicBezTo>
                <a:cubicBezTo>
                  <a:pt x="257" y="249"/>
                  <a:pt x="303" y="287"/>
                  <a:pt x="318" y="317"/>
                </a:cubicBezTo>
                <a:cubicBezTo>
                  <a:pt x="333" y="347"/>
                  <a:pt x="311" y="378"/>
                  <a:pt x="318" y="408"/>
                </a:cubicBezTo>
                <a:cubicBezTo>
                  <a:pt x="325" y="438"/>
                  <a:pt x="344" y="468"/>
                  <a:pt x="363" y="499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9" name="Freeform 46"/>
          <p:cNvSpPr>
            <a:spLocks/>
          </p:cNvSpPr>
          <p:nvPr/>
        </p:nvSpPr>
        <p:spPr bwMode="auto">
          <a:xfrm>
            <a:off x="6084888" y="2420938"/>
            <a:ext cx="1031875" cy="2447925"/>
          </a:xfrm>
          <a:custGeom>
            <a:avLst/>
            <a:gdLst>
              <a:gd name="T0" fmla="*/ 0 w 650"/>
              <a:gd name="T1" fmla="*/ 2147483647 h 1542"/>
              <a:gd name="T2" fmla="*/ 113406245 w 650"/>
              <a:gd name="T3" fmla="*/ 2147483647 h 1542"/>
              <a:gd name="T4" fmla="*/ 113406245 w 650"/>
              <a:gd name="T5" fmla="*/ 2147483647 h 1542"/>
              <a:gd name="T6" fmla="*/ 226814077 w 650"/>
              <a:gd name="T7" fmla="*/ 2147483647 h 1542"/>
              <a:gd name="T8" fmla="*/ 342741220 w 650"/>
              <a:gd name="T9" fmla="*/ 2147483647 h 1542"/>
              <a:gd name="T10" fmla="*/ 569555297 w 650"/>
              <a:gd name="T11" fmla="*/ 2147483647 h 1542"/>
              <a:gd name="T12" fmla="*/ 685482441 w 650"/>
              <a:gd name="T13" fmla="*/ 2147483647 h 1542"/>
              <a:gd name="T14" fmla="*/ 798890223 w 650"/>
              <a:gd name="T15" fmla="*/ 1829633652 h 1542"/>
              <a:gd name="T16" fmla="*/ 798890223 w 650"/>
              <a:gd name="T17" fmla="*/ 1600299903 h 1542"/>
              <a:gd name="T18" fmla="*/ 1028223761 w 650"/>
              <a:gd name="T19" fmla="*/ 1600299903 h 1542"/>
              <a:gd name="T20" fmla="*/ 1028223761 w 650"/>
              <a:gd name="T21" fmla="*/ 1257557174 h 1542"/>
              <a:gd name="T22" fmla="*/ 1257557100 w 650"/>
              <a:gd name="T23" fmla="*/ 1028223821 h 1542"/>
              <a:gd name="T24" fmla="*/ 1370964882 w 650"/>
              <a:gd name="T25" fmla="*/ 798890270 h 1542"/>
              <a:gd name="T26" fmla="*/ 1600299808 w 650"/>
              <a:gd name="T27" fmla="*/ 456149129 h 1542"/>
              <a:gd name="T28" fmla="*/ 1600299808 w 650"/>
              <a:gd name="T29" fmla="*/ 229335039 h 1542"/>
              <a:gd name="T30" fmla="*/ 1484372664 w 650"/>
              <a:gd name="T31" fmla="*/ 0 h 154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50"/>
              <a:gd name="T49" fmla="*/ 0 h 1542"/>
              <a:gd name="T50" fmla="*/ 650 w 650"/>
              <a:gd name="T51" fmla="*/ 1542 h 154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50" h="1542">
                <a:moveTo>
                  <a:pt x="0" y="1542"/>
                </a:moveTo>
                <a:cubicBezTo>
                  <a:pt x="19" y="1511"/>
                  <a:pt x="38" y="1481"/>
                  <a:pt x="45" y="1451"/>
                </a:cubicBezTo>
                <a:cubicBezTo>
                  <a:pt x="52" y="1421"/>
                  <a:pt x="38" y="1406"/>
                  <a:pt x="45" y="1361"/>
                </a:cubicBezTo>
                <a:cubicBezTo>
                  <a:pt x="52" y="1316"/>
                  <a:pt x="75" y="1224"/>
                  <a:pt x="90" y="1179"/>
                </a:cubicBezTo>
                <a:cubicBezTo>
                  <a:pt x="105" y="1134"/>
                  <a:pt x="113" y="1119"/>
                  <a:pt x="136" y="1089"/>
                </a:cubicBezTo>
                <a:cubicBezTo>
                  <a:pt x="159" y="1059"/>
                  <a:pt x="203" y="1036"/>
                  <a:pt x="226" y="998"/>
                </a:cubicBezTo>
                <a:cubicBezTo>
                  <a:pt x="249" y="960"/>
                  <a:pt x="257" y="907"/>
                  <a:pt x="272" y="862"/>
                </a:cubicBezTo>
                <a:cubicBezTo>
                  <a:pt x="287" y="817"/>
                  <a:pt x="310" y="764"/>
                  <a:pt x="317" y="726"/>
                </a:cubicBezTo>
                <a:cubicBezTo>
                  <a:pt x="324" y="688"/>
                  <a:pt x="302" y="650"/>
                  <a:pt x="317" y="635"/>
                </a:cubicBezTo>
                <a:cubicBezTo>
                  <a:pt x="332" y="620"/>
                  <a:pt x="393" y="658"/>
                  <a:pt x="408" y="635"/>
                </a:cubicBezTo>
                <a:cubicBezTo>
                  <a:pt x="423" y="612"/>
                  <a:pt x="393" y="537"/>
                  <a:pt x="408" y="499"/>
                </a:cubicBezTo>
                <a:cubicBezTo>
                  <a:pt x="423" y="461"/>
                  <a:pt x="476" y="438"/>
                  <a:pt x="499" y="408"/>
                </a:cubicBezTo>
                <a:cubicBezTo>
                  <a:pt x="522" y="378"/>
                  <a:pt x="521" y="355"/>
                  <a:pt x="544" y="317"/>
                </a:cubicBezTo>
                <a:cubicBezTo>
                  <a:pt x="567" y="279"/>
                  <a:pt x="620" y="219"/>
                  <a:pt x="635" y="181"/>
                </a:cubicBezTo>
                <a:cubicBezTo>
                  <a:pt x="650" y="143"/>
                  <a:pt x="643" y="121"/>
                  <a:pt x="635" y="91"/>
                </a:cubicBezTo>
                <a:cubicBezTo>
                  <a:pt x="627" y="61"/>
                  <a:pt x="608" y="30"/>
                  <a:pt x="589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0" name="Freeform 47"/>
          <p:cNvSpPr>
            <a:spLocks/>
          </p:cNvSpPr>
          <p:nvPr/>
        </p:nvSpPr>
        <p:spPr bwMode="auto">
          <a:xfrm>
            <a:off x="6877050" y="1773238"/>
            <a:ext cx="228600" cy="576262"/>
          </a:xfrm>
          <a:custGeom>
            <a:avLst/>
            <a:gdLst>
              <a:gd name="T0" fmla="*/ 0 w 144"/>
              <a:gd name="T1" fmla="*/ 0 h 363"/>
              <a:gd name="T2" fmla="*/ 113406239 w 144"/>
              <a:gd name="T3" fmla="*/ 226813889 h 363"/>
              <a:gd name="T4" fmla="*/ 226814066 w 144"/>
              <a:gd name="T5" fmla="*/ 226813889 h 363"/>
              <a:gd name="T6" fmla="*/ 342741204 w 144"/>
              <a:gd name="T7" fmla="*/ 456147137 h 363"/>
              <a:gd name="T8" fmla="*/ 342741204 w 144"/>
              <a:gd name="T9" fmla="*/ 685481873 h 363"/>
              <a:gd name="T10" fmla="*/ 226814066 w 144"/>
              <a:gd name="T11" fmla="*/ 914815220 h 3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363"/>
              <a:gd name="T20" fmla="*/ 144 w 144"/>
              <a:gd name="T21" fmla="*/ 363 h 3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363">
                <a:moveTo>
                  <a:pt x="0" y="0"/>
                </a:moveTo>
                <a:cubicBezTo>
                  <a:pt x="15" y="37"/>
                  <a:pt x="30" y="75"/>
                  <a:pt x="45" y="90"/>
                </a:cubicBezTo>
                <a:cubicBezTo>
                  <a:pt x="60" y="105"/>
                  <a:pt x="75" y="75"/>
                  <a:pt x="90" y="90"/>
                </a:cubicBezTo>
                <a:cubicBezTo>
                  <a:pt x="105" y="105"/>
                  <a:pt x="128" y="151"/>
                  <a:pt x="136" y="181"/>
                </a:cubicBezTo>
                <a:cubicBezTo>
                  <a:pt x="144" y="211"/>
                  <a:pt x="144" y="242"/>
                  <a:pt x="136" y="272"/>
                </a:cubicBezTo>
                <a:cubicBezTo>
                  <a:pt x="128" y="302"/>
                  <a:pt x="109" y="332"/>
                  <a:pt x="90" y="363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1" name="Freeform 48"/>
          <p:cNvSpPr>
            <a:spLocks/>
          </p:cNvSpPr>
          <p:nvPr/>
        </p:nvSpPr>
        <p:spPr bwMode="auto">
          <a:xfrm>
            <a:off x="5713413" y="1628775"/>
            <a:ext cx="1163637" cy="431800"/>
          </a:xfrm>
          <a:custGeom>
            <a:avLst/>
            <a:gdLst>
              <a:gd name="T0" fmla="*/ 1847273122 w 733"/>
              <a:gd name="T1" fmla="*/ 229333421 h 272"/>
              <a:gd name="T2" fmla="*/ 1502012376 w 733"/>
              <a:gd name="T3" fmla="*/ 113406236 h 272"/>
              <a:gd name="T4" fmla="*/ 1045863649 w 733"/>
              <a:gd name="T5" fmla="*/ 113406236 h 272"/>
              <a:gd name="T6" fmla="*/ 816530201 w 733"/>
              <a:gd name="T7" fmla="*/ 0 h 272"/>
              <a:gd name="T8" fmla="*/ 473789212 w 733"/>
              <a:gd name="T9" fmla="*/ 113406236 h 272"/>
              <a:gd name="T10" fmla="*/ 131048075 w 733"/>
              <a:gd name="T11" fmla="*/ 113406236 h 272"/>
              <a:gd name="T12" fmla="*/ 17640293 w 733"/>
              <a:gd name="T13" fmla="*/ 342741195 h 272"/>
              <a:gd name="T14" fmla="*/ 244454275 w 733"/>
              <a:gd name="T15" fmla="*/ 456147481 h 272"/>
              <a:gd name="T16" fmla="*/ 131048075 w 733"/>
              <a:gd name="T17" fmla="*/ 685482391 h 2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3"/>
              <a:gd name="T28" fmla="*/ 0 h 272"/>
              <a:gd name="T29" fmla="*/ 733 w 733"/>
              <a:gd name="T30" fmla="*/ 272 h 2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3" h="272">
                <a:moveTo>
                  <a:pt x="733" y="91"/>
                </a:moveTo>
                <a:cubicBezTo>
                  <a:pt x="691" y="72"/>
                  <a:pt x="649" y="53"/>
                  <a:pt x="596" y="45"/>
                </a:cubicBezTo>
                <a:cubicBezTo>
                  <a:pt x="543" y="37"/>
                  <a:pt x="460" y="52"/>
                  <a:pt x="415" y="45"/>
                </a:cubicBezTo>
                <a:cubicBezTo>
                  <a:pt x="370" y="38"/>
                  <a:pt x="362" y="0"/>
                  <a:pt x="324" y="0"/>
                </a:cubicBezTo>
                <a:cubicBezTo>
                  <a:pt x="286" y="0"/>
                  <a:pt x="233" y="38"/>
                  <a:pt x="188" y="45"/>
                </a:cubicBezTo>
                <a:cubicBezTo>
                  <a:pt x="143" y="52"/>
                  <a:pt x="82" y="30"/>
                  <a:pt x="52" y="45"/>
                </a:cubicBezTo>
                <a:cubicBezTo>
                  <a:pt x="22" y="60"/>
                  <a:pt x="0" y="113"/>
                  <a:pt x="7" y="136"/>
                </a:cubicBezTo>
                <a:cubicBezTo>
                  <a:pt x="14" y="159"/>
                  <a:pt x="90" y="158"/>
                  <a:pt x="97" y="181"/>
                </a:cubicBezTo>
                <a:cubicBezTo>
                  <a:pt x="104" y="204"/>
                  <a:pt x="78" y="238"/>
                  <a:pt x="52" y="272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Oval 3"/>
          <p:cNvSpPr>
            <a:spLocks noChangeArrowheads="1"/>
          </p:cNvSpPr>
          <p:nvPr/>
        </p:nvSpPr>
        <p:spPr bwMode="auto">
          <a:xfrm>
            <a:off x="1187450" y="3429000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1258888" y="285273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1835150" y="17732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1547813" y="220503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2411413" y="48688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3492500" y="5300663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4500563" y="46529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5580063" y="515778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1908175" y="3644900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2124075" y="458152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3779838" y="34290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3995738" y="42926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4643438" y="34290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5435600" y="580548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6948488" y="23495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Oval 18"/>
          <p:cNvSpPr>
            <a:spLocks noChangeArrowheads="1"/>
          </p:cNvSpPr>
          <p:nvPr/>
        </p:nvSpPr>
        <p:spPr bwMode="auto">
          <a:xfrm>
            <a:off x="6804025" y="1700213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5724525" y="19891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7885113" y="566102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Oval 21"/>
          <p:cNvSpPr>
            <a:spLocks noChangeArrowheads="1"/>
          </p:cNvSpPr>
          <p:nvPr/>
        </p:nvSpPr>
        <p:spPr bwMode="auto">
          <a:xfrm>
            <a:off x="7235825" y="4868863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Oval 22"/>
          <p:cNvSpPr>
            <a:spLocks noChangeArrowheads="1"/>
          </p:cNvSpPr>
          <p:nvPr/>
        </p:nvSpPr>
        <p:spPr bwMode="auto">
          <a:xfrm>
            <a:off x="6011863" y="48688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Freeform 23"/>
          <p:cNvSpPr>
            <a:spLocks/>
          </p:cNvSpPr>
          <p:nvPr/>
        </p:nvSpPr>
        <p:spPr bwMode="auto">
          <a:xfrm>
            <a:off x="3851275" y="3429000"/>
            <a:ext cx="792163" cy="215900"/>
          </a:xfrm>
          <a:custGeom>
            <a:avLst/>
            <a:gdLst>
              <a:gd name="T0" fmla="*/ 0 w 499"/>
              <a:gd name="T1" fmla="*/ 229333421 h 136"/>
              <a:gd name="T2" fmla="*/ 115927282 w 499"/>
              <a:gd name="T3" fmla="*/ 342741195 h 136"/>
              <a:gd name="T4" fmla="*/ 342741482 w 499"/>
              <a:gd name="T5" fmla="*/ 229333421 h 136"/>
              <a:gd name="T6" fmla="*/ 801410196 w 499"/>
              <a:gd name="T7" fmla="*/ 113406236 h 136"/>
              <a:gd name="T8" fmla="*/ 1144151777 w 499"/>
              <a:gd name="T9" fmla="*/ 0 h 136"/>
              <a:gd name="T10" fmla="*/ 1257559645 w 499"/>
              <a:gd name="T11" fmla="*/ 113406236 h 1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9"/>
              <a:gd name="T19" fmla="*/ 0 h 136"/>
              <a:gd name="T20" fmla="*/ 499 w 499"/>
              <a:gd name="T21" fmla="*/ 136 h 1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9" h="136">
                <a:moveTo>
                  <a:pt x="0" y="91"/>
                </a:moveTo>
                <a:cubicBezTo>
                  <a:pt x="11" y="113"/>
                  <a:pt x="23" y="136"/>
                  <a:pt x="46" y="136"/>
                </a:cubicBezTo>
                <a:cubicBezTo>
                  <a:pt x="69" y="136"/>
                  <a:pt x="91" y="106"/>
                  <a:pt x="136" y="91"/>
                </a:cubicBezTo>
                <a:cubicBezTo>
                  <a:pt x="181" y="76"/>
                  <a:pt x="265" y="60"/>
                  <a:pt x="318" y="45"/>
                </a:cubicBezTo>
                <a:cubicBezTo>
                  <a:pt x="371" y="30"/>
                  <a:pt x="424" y="0"/>
                  <a:pt x="454" y="0"/>
                </a:cubicBezTo>
                <a:cubicBezTo>
                  <a:pt x="484" y="0"/>
                  <a:pt x="492" y="38"/>
                  <a:pt x="499" y="45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0" name="Freeform 25"/>
          <p:cNvSpPr>
            <a:spLocks/>
          </p:cNvSpPr>
          <p:nvPr/>
        </p:nvSpPr>
        <p:spPr bwMode="auto">
          <a:xfrm>
            <a:off x="3924300" y="3644900"/>
            <a:ext cx="142875" cy="720725"/>
          </a:xfrm>
          <a:custGeom>
            <a:avLst/>
            <a:gdLst>
              <a:gd name="T0" fmla="*/ 0 w 90"/>
              <a:gd name="T1" fmla="*/ 0 h 454"/>
              <a:gd name="T2" fmla="*/ 113407836 w 90"/>
              <a:gd name="T3" fmla="*/ 113407844 h 454"/>
              <a:gd name="T4" fmla="*/ 0 w 90"/>
              <a:gd name="T5" fmla="*/ 229335050 h 454"/>
              <a:gd name="T6" fmla="*/ 113407836 w 90"/>
              <a:gd name="T7" fmla="*/ 342741257 h 454"/>
              <a:gd name="T8" fmla="*/ 113407836 w 90"/>
              <a:gd name="T9" fmla="*/ 458668513 h 454"/>
              <a:gd name="T10" fmla="*/ 0 w 90"/>
              <a:gd name="T11" fmla="*/ 685482514 h 454"/>
              <a:gd name="T12" fmla="*/ 113407836 w 90"/>
              <a:gd name="T13" fmla="*/ 914817663 h 454"/>
              <a:gd name="T14" fmla="*/ 226814085 w 90"/>
              <a:gd name="T15" fmla="*/ 1144151027 h 4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"/>
              <a:gd name="T25" fmla="*/ 0 h 454"/>
              <a:gd name="T26" fmla="*/ 90 w 90"/>
              <a:gd name="T27" fmla="*/ 454 h 4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" h="454">
                <a:moveTo>
                  <a:pt x="0" y="0"/>
                </a:moveTo>
                <a:cubicBezTo>
                  <a:pt x="22" y="15"/>
                  <a:pt x="45" y="30"/>
                  <a:pt x="45" y="45"/>
                </a:cubicBezTo>
                <a:cubicBezTo>
                  <a:pt x="45" y="60"/>
                  <a:pt x="0" y="76"/>
                  <a:pt x="0" y="91"/>
                </a:cubicBezTo>
                <a:cubicBezTo>
                  <a:pt x="0" y="106"/>
                  <a:pt x="38" y="121"/>
                  <a:pt x="45" y="136"/>
                </a:cubicBezTo>
                <a:cubicBezTo>
                  <a:pt x="52" y="151"/>
                  <a:pt x="52" y="159"/>
                  <a:pt x="45" y="182"/>
                </a:cubicBezTo>
                <a:cubicBezTo>
                  <a:pt x="38" y="205"/>
                  <a:pt x="0" y="242"/>
                  <a:pt x="0" y="272"/>
                </a:cubicBezTo>
                <a:cubicBezTo>
                  <a:pt x="0" y="302"/>
                  <a:pt x="30" y="333"/>
                  <a:pt x="45" y="363"/>
                </a:cubicBezTo>
                <a:cubicBezTo>
                  <a:pt x="60" y="393"/>
                  <a:pt x="75" y="423"/>
                  <a:pt x="90" y="45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1" name="Text Box 26"/>
          <p:cNvSpPr txBox="1">
            <a:spLocks noChangeArrowheads="1"/>
          </p:cNvSpPr>
          <p:nvPr/>
        </p:nvSpPr>
        <p:spPr bwMode="auto">
          <a:xfrm>
            <a:off x="87313" y="136525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Romania</a:t>
            </a:r>
            <a:endParaRPr lang="en-US"/>
          </a:p>
        </p:txBody>
      </p:sp>
      <p:sp>
        <p:nvSpPr>
          <p:cNvPr id="4122" name="Freeform 27"/>
          <p:cNvSpPr>
            <a:spLocks/>
          </p:cNvSpPr>
          <p:nvPr/>
        </p:nvSpPr>
        <p:spPr bwMode="auto">
          <a:xfrm>
            <a:off x="1908175" y="1844675"/>
            <a:ext cx="1943100" cy="1679575"/>
          </a:xfrm>
          <a:custGeom>
            <a:avLst/>
            <a:gdLst>
              <a:gd name="T0" fmla="*/ 2147483647 w 1224"/>
              <a:gd name="T1" fmla="*/ 2147483647 h 1058"/>
              <a:gd name="T2" fmla="*/ 2147483647 w 1224"/>
              <a:gd name="T3" fmla="*/ 2147483647 h 1058"/>
              <a:gd name="T4" fmla="*/ 2147483647 w 1224"/>
              <a:gd name="T5" fmla="*/ 2147483647 h 1058"/>
              <a:gd name="T6" fmla="*/ 2147483647 w 1224"/>
              <a:gd name="T7" fmla="*/ 2147483647 h 1058"/>
              <a:gd name="T8" fmla="*/ 1713706360 w 1224"/>
              <a:gd name="T9" fmla="*/ 2147483647 h 1058"/>
              <a:gd name="T10" fmla="*/ 1484372630 w 1224"/>
              <a:gd name="T11" fmla="*/ 2147483647 h 1058"/>
              <a:gd name="T12" fmla="*/ 1257557070 w 1224"/>
              <a:gd name="T13" fmla="*/ 2147483647 h 1058"/>
              <a:gd name="T14" fmla="*/ 1141629929 w 1224"/>
              <a:gd name="T15" fmla="*/ 2058966706 h 1058"/>
              <a:gd name="T16" fmla="*/ 1141629929 w 1224"/>
              <a:gd name="T17" fmla="*/ 1943039572 h 1058"/>
              <a:gd name="T18" fmla="*/ 914815957 w 1224"/>
              <a:gd name="T19" fmla="*/ 1713706253 h 1058"/>
              <a:gd name="T20" fmla="*/ 798888617 w 1224"/>
              <a:gd name="T21" fmla="*/ 1713706253 h 1058"/>
              <a:gd name="T22" fmla="*/ 798888617 w 1224"/>
              <a:gd name="T23" fmla="*/ 1486891898 h 1058"/>
              <a:gd name="T24" fmla="*/ 685482425 w 1224"/>
              <a:gd name="T25" fmla="*/ 1144150806 h 1058"/>
              <a:gd name="T26" fmla="*/ 572074645 w 1224"/>
              <a:gd name="T27" fmla="*/ 914815900 h 1058"/>
              <a:gd name="T28" fmla="*/ 342741212 w 1224"/>
              <a:gd name="T29" fmla="*/ 685482382 h 1058"/>
              <a:gd name="T30" fmla="*/ 226814071 w 1224"/>
              <a:gd name="T31" fmla="*/ 229333418 h 1058"/>
              <a:gd name="T32" fmla="*/ 0 w 1224"/>
              <a:gd name="T33" fmla="*/ 0 h 10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4"/>
              <a:gd name="T52" fmla="*/ 0 h 1058"/>
              <a:gd name="T53" fmla="*/ 1224 w 1224"/>
              <a:gd name="T54" fmla="*/ 1058 h 10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4" h="1058">
                <a:moveTo>
                  <a:pt x="1224" y="1043"/>
                </a:moveTo>
                <a:cubicBezTo>
                  <a:pt x="1175" y="1050"/>
                  <a:pt x="1126" y="1058"/>
                  <a:pt x="1088" y="1043"/>
                </a:cubicBezTo>
                <a:cubicBezTo>
                  <a:pt x="1050" y="1028"/>
                  <a:pt x="1035" y="976"/>
                  <a:pt x="998" y="953"/>
                </a:cubicBezTo>
                <a:cubicBezTo>
                  <a:pt x="961" y="930"/>
                  <a:pt x="915" y="900"/>
                  <a:pt x="862" y="907"/>
                </a:cubicBezTo>
                <a:cubicBezTo>
                  <a:pt x="809" y="914"/>
                  <a:pt x="725" y="983"/>
                  <a:pt x="680" y="998"/>
                </a:cubicBezTo>
                <a:cubicBezTo>
                  <a:pt x="635" y="1013"/>
                  <a:pt x="619" y="1005"/>
                  <a:pt x="589" y="998"/>
                </a:cubicBezTo>
                <a:cubicBezTo>
                  <a:pt x="559" y="991"/>
                  <a:pt x="522" y="983"/>
                  <a:pt x="499" y="953"/>
                </a:cubicBezTo>
                <a:cubicBezTo>
                  <a:pt x="476" y="923"/>
                  <a:pt x="461" y="847"/>
                  <a:pt x="453" y="817"/>
                </a:cubicBezTo>
                <a:cubicBezTo>
                  <a:pt x="445" y="787"/>
                  <a:pt x="468" y="794"/>
                  <a:pt x="453" y="771"/>
                </a:cubicBezTo>
                <a:cubicBezTo>
                  <a:pt x="438" y="748"/>
                  <a:pt x="386" y="695"/>
                  <a:pt x="363" y="680"/>
                </a:cubicBezTo>
                <a:cubicBezTo>
                  <a:pt x="340" y="665"/>
                  <a:pt x="325" y="695"/>
                  <a:pt x="317" y="680"/>
                </a:cubicBezTo>
                <a:cubicBezTo>
                  <a:pt x="309" y="665"/>
                  <a:pt x="324" y="628"/>
                  <a:pt x="317" y="590"/>
                </a:cubicBezTo>
                <a:cubicBezTo>
                  <a:pt x="310" y="552"/>
                  <a:pt x="287" y="492"/>
                  <a:pt x="272" y="454"/>
                </a:cubicBezTo>
                <a:cubicBezTo>
                  <a:pt x="257" y="416"/>
                  <a:pt x="250" y="393"/>
                  <a:pt x="227" y="363"/>
                </a:cubicBezTo>
                <a:cubicBezTo>
                  <a:pt x="204" y="333"/>
                  <a:pt x="159" y="317"/>
                  <a:pt x="136" y="272"/>
                </a:cubicBezTo>
                <a:cubicBezTo>
                  <a:pt x="113" y="227"/>
                  <a:pt x="113" y="136"/>
                  <a:pt x="90" y="91"/>
                </a:cubicBezTo>
                <a:cubicBezTo>
                  <a:pt x="67" y="46"/>
                  <a:pt x="33" y="23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3" name="Freeform 28"/>
          <p:cNvSpPr>
            <a:spLocks/>
          </p:cNvSpPr>
          <p:nvPr/>
        </p:nvSpPr>
        <p:spPr bwMode="auto">
          <a:xfrm>
            <a:off x="1619250" y="1844675"/>
            <a:ext cx="312738" cy="360363"/>
          </a:xfrm>
          <a:custGeom>
            <a:avLst/>
            <a:gdLst>
              <a:gd name="T0" fmla="*/ 458669227 w 197"/>
              <a:gd name="T1" fmla="*/ 0 h 227"/>
              <a:gd name="T2" fmla="*/ 458669227 w 197"/>
              <a:gd name="T3" fmla="*/ 113408001 h 227"/>
              <a:gd name="T4" fmla="*/ 229335407 w 197"/>
              <a:gd name="T5" fmla="*/ 342741733 h 227"/>
              <a:gd name="T6" fmla="*/ 0 w 197"/>
              <a:gd name="T7" fmla="*/ 572077101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97"/>
              <a:gd name="T13" fmla="*/ 0 h 227"/>
              <a:gd name="T14" fmla="*/ 197 w 197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" h="227">
                <a:moveTo>
                  <a:pt x="182" y="0"/>
                </a:moveTo>
                <a:cubicBezTo>
                  <a:pt x="189" y="11"/>
                  <a:pt x="197" y="22"/>
                  <a:pt x="182" y="45"/>
                </a:cubicBezTo>
                <a:cubicBezTo>
                  <a:pt x="167" y="68"/>
                  <a:pt x="121" y="106"/>
                  <a:pt x="91" y="136"/>
                </a:cubicBezTo>
                <a:cubicBezTo>
                  <a:pt x="61" y="166"/>
                  <a:pt x="30" y="196"/>
                  <a:pt x="0" y="227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4" name="Freeform 29"/>
          <p:cNvSpPr>
            <a:spLocks/>
          </p:cNvSpPr>
          <p:nvPr/>
        </p:nvSpPr>
        <p:spPr bwMode="auto">
          <a:xfrm>
            <a:off x="1403350" y="2276475"/>
            <a:ext cx="215900" cy="647700"/>
          </a:xfrm>
          <a:custGeom>
            <a:avLst/>
            <a:gdLst>
              <a:gd name="T0" fmla="*/ 342741195 w 136"/>
              <a:gd name="T1" fmla="*/ 0 h 408"/>
              <a:gd name="T2" fmla="*/ 229333421 w 136"/>
              <a:gd name="T3" fmla="*/ 115927202 h 408"/>
              <a:gd name="T4" fmla="*/ 229333421 w 136"/>
              <a:gd name="T5" fmla="*/ 458668499 h 408"/>
              <a:gd name="T6" fmla="*/ 115927185 w 136"/>
              <a:gd name="T7" fmla="*/ 572074702 h 408"/>
              <a:gd name="T8" fmla="*/ 0 w 136"/>
              <a:gd name="T9" fmla="*/ 1028223839 h 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408"/>
              <a:gd name="T17" fmla="*/ 136 w 136"/>
              <a:gd name="T18" fmla="*/ 408 h 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408">
                <a:moveTo>
                  <a:pt x="136" y="0"/>
                </a:moveTo>
                <a:cubicBezTo>
                  <a:pt x="117" y="8"/>
                  <a:pt x="98" y="16"/>
                  <a:pt x="91" y="46"/>
                </a:cubicBezTo>
                <a:cubicBezTo>
                  <a:pt x="84" y="76"/>
                  <a:pt x="98" y="152"/>
                  <a:pt x="91" y="182"/>
                </a:cubicBezTo>
                <a:cubicBezTo>
                  <a:pt x="84" y="212"/>
                  <a:pt x="61" y="189"/>
                  <a:pt x="46" y="227"/>
                </a:cubicBezTo>
                <a:cubicBezTo>
                  <a:pt x="31" y="265"/>
                  <a:pt x="8" y="378"/>
                  <a:pt x="0" y="408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5" name="Freeform 30"/>
          <p:cNvSpPr>
            <a:spLocks/>
          </p:cNvSpPr>
          <p:nvPr/>
        </p:nvSpPr>
        <p:spPr bwMode="auto">
          <a:xfrm>
            <a:off x="1187450" y="2924175"/>
            <a:ext cx="144463" cy="576263"/>
          </a:xfrm>
          <a:custGeom>
            <a:avLst/>
            <a:gdLst>
              <a:gd name="T0" fmla="*/ 229335829 w 91"/>
              <a:gd name="T1" fmla="*/ 0 h 363"/>
              <a:gd name="T2" fmla="*/ 113408229 w 91"/>
              <a:gd name="T3" fmla="*/ 345262483 h 363"/>
              <a:gd name="T4" fmla="*/ 113408229 w 91"/>
              <a:gd name="T5" fmla="*/ 572076765 h 363"/>
              <a:gd name="T6" fmla="*/ 0 w 91"/>
              <a:gd name="T7" fmla="*/ 688004014 h 363"/>
              <a:gd name="T8" fmla="*/ 113408229 w 91"/>
              <a:gd name="T9" fmla="*/ 914818395 h 3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363"/>
              <a:gd name="T17" fmla="*/ 91 w 91"/>
              <a:gd name="T18" fmla="*/ 363 h 3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363">
                <a:moveTo>
                  <a:pt x="91" y="0"/>
                </a:moveTo>
                <a:cubicBezTo>
                  <a:pt x="72" y="49"/>
                  <a:pt x="53" y="99"/>
                  <a:pt x="45" y="137"/>
                </a:cubicBezTo>
                <a:cubicBezTo>
                  <a:pt x="37" y="175"/>
                  <a:pt x="52" y="204"/>
                  <a:pt x="45" y="227"/>
                </a:cubicBezTo>
                <a:cubicBezTo>
                  <a:pt x="38" y="250"/>
                  <a:pt x="0" y="250"/>
                  <a:pt x="0" y="273"/>
                </a:cubicBezTo>
                <a:cubicBezTo>
                  <a:pt x="0" y="296"/>
                  <a:pt x="22" y="329"/>
                  <a:pt x="45" y="363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6" name="Freeform 32"/>
          <p:cNvSpPr>
            <a:spLocks/>
          </p:cNvSpPr>
          <p:nvPr/>
        </p:nvSpPr>
        <p:spPr bwMode="auto">
          <a:xfrm>
            <a:off x="1258888" y="3429000"/>
            <a:ext cx="720725" cy="287338"/>
          </a:xfrm>
          <a:custGeom>
            <a:avLst/>
            <a:gdLst>
              <a:gd name="T0" fmla="*/ 0 w 454"/>
              <a:gd name="T1" fmla="*/ 113408034 h 181"/>
              <a:gd name="T2" fmla="*/ 345262206 w 454"/>
              <a:gd name="T3" fmla="*/ 0 h 181"/>
              <a:gd name="T4" fmla="*/ 801409670 w 454"/>
              <a:gd name="T5" fmla="*/ 113408034 h 181"/>
              <a:gd name="T6" fmla="*/ 1144151027 w 454"/>
              <a:gd name="T7" fmla="*/ 456149913 h 181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181"/>
              <a:gd name="T14" fmla="*/ 454 w 454"/>
              <a:gd name="T15" fmla="*/ 181 h 1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181">
                <a:moveTo>
                  <a:pt x="0" y="45"/>
                </a:moveTo>
                <a:cubicBezTo>
                  <a:pt x="42" y="22"/>
                  <a:pt x="84" y="0"/>
                  <a:pt x="137" y="0"/>
                </a:cubicBezTo>
                <a:cubicBezTo>
                  <a:pt x="190" y="0"/>
                  <a:pt x="265" y="15"/>
                  <a:pt x="318" y="45"/>
                </a:cubicBezTo>
                <a:cubicBezTo>
                  <a:pt x="371" y="75"/>
                  <a:pt x="412" y="128"/>
                  <a:pt x="454" y="181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7" name="Freeform 33"/>
          <p:cNvSpPr>
            <a:spLocks/>
          </p:cNvSpPr>
          <p:nvPr/>
        </p:nvSpPr>
        <p:spPr bwMode="auto">
          <a:xfrm>
            <a:off x="1979613" y="3716338"/>
            <a:ext cx="227012" cy="936625"/>
          </a:xfrm>
          <a:custGeom>
            <a:avLst/>
            <a:gdLst>
              <a:gd name="T0" fmla="*/ 0 w 143"/>
              <a:gd name="T1" fmla="*/ 0 h 590"/>
              <a:gd name="T2" fmla="*/ 113405989 w 143"/>
              <a:gd name="T3" fmla="*/ 345262156 h 590"/>
              <a:gd name="T4" fmla="*/ 229332921 w 143"/>
              <a:gd name="T5" fmla="*/ 458668446 h 590"/>
              <a:gd name="T6" fmla="*/ 342740448 w 143"/>
              <a:gd name="T7" fmla="*/ 914815943 h 590"/>
              <a:gd name="T8" fmla="*/ 229332921 w 143"/>
              <a:gd name="T9" fmla="*/ 1030743083 h 590"/>
              <a:gd name="T10" fmla="*/ 342740448 w 143"/>
              <a:gd name="T11" fmla="*/ 1257557052 h 590"/>
              <a:gd name="T12" fmla="*/ 342740448 w 143"/>
              <a:gd name="T13" fmla="*/ 1486891969 h 5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590"/>
              <a:gd name="T23" fmla="*/ 143 w 143"/>
              <a:gd name="T24" fmla="*/ 590 h 5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590">
                <a:moveTo>
                  <a:pt x="0" y="0"/>
                </a:moveTo>
                <a:cubicBezTo>
                  <a:pt x="15" y="53"/>
                  <a:pt x="30" y="107"/>
                  <a:pt x="45" y="137"/>
                </a:cubicBezTo>
                <a:cubicBezTo>
                  <a:pt x="60" y="167"/>
                  <a:pt x="76" y="144"/>
                  <a:pt x="91" y="182"/>
                </a:cubicBezTo>
                <a:cubicBezTo>
                  <a:pt x="106" y="220"/>
                  <a:pt x="136" y="325"/>
                  <a:pt x="136" y="363"/>
                </a:cubicBezTo>
                <a:cubicBezTo>
                  <a:pt x="136" y="401"/>
                  <a:pt x="91" y="386"/>
                  <a:pt x="91" y="409"/>
                </a:cubicBezTo>
                <a:cubicBezTo>
                  <a:pt x="91" y="432"/>
                  <a:pt x="129" y="469"/>
                  <a:pt x="136" y="499"/>
                </a:cubicBezTo>
                <a:cubicBezTo>
                  <a:pt x="143" y="529"/>
                  <a:pt x="139" y="559"/>
                  <a:pt x="136" y="59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8" name="Freeform 34"/>
          <p:cNvSpPr>
            <a:spLocks/>
          </p:cNvSpPr>
          <p:nvPr/>
        </p:nvSpPr>
        <p:spPr bwMode="auto">
          <a:xfrm>
            <a:off x="2195513" y="4652963"/>
            <a:ext cx="288925" cy="288925"/>
          </a:xfrm>
          <a:custGeom>
            <a:avLst/>
            <a:gdLst>
              <a:gd name="T0" fmla="*/ 0 w 182"/>
              <a:gd name="T1" fmla="*/ 0 h 182"/>
              <a:gd name="T2" fmla="*/ 115927198 w 182"/>
              <a:gd name="T3" fmla="*/ 229335035 h 182"/>
              <a:gd name="T4" fmla="*/ 229335035 w 182"/>
              <a:gd name="T5" fmla="*/ 342741234 h 182"/>
              <a:gd name="T6" fmla="*/ 458668482 w 182"/>
              <a:gd name="T7" fmla="*/ 458668482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182"/>
              <a:gd name="T13" fmla="*/ 0 h 182"/>
              <a:gd name="T14" fmla="*/ 182 w 182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" h="182">
                <a:moveTo>
                  <a:pt x="0" y="0"/>
                </a:moveTo>
                <a:cubicBezTo>
                  <a:pt x="15" y="34"/>
                  <a:pt x="31" y="68"/>
                  <a:pt x="46" y="91"/>
                </a:cubicBezTo>
                <a:cubicBezTo>
                  <a:pt x="61" y="114"/>
                  <a:pt x="68" y="121"/>
                  <a:pt x="91" y="136"/>
                </a:cubicBezTo>
                <a:cubicBezTo>
                  <a:pt x="114" y="151"/>
                  <a:pt x="148" y="166"/>
                  <a:pt x="182" y="182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9" name="Freeform 35"/>
          <p:cNvSpPr>
            <a:spLocks/>
          </p:cNvSpPr>
          <p:nvPr/>
        </p:nvSpPr>
        <p:spPr bwMode="auto">
          <a:xfrm>
            <a:off x="1331913" y="2924175"/>
            <a:ext cx="1368425" cy="433388"/>
          </a:xfrm>
          <a:custGeom>
            <a:avLst/>
            <a:gdLst>
              <a:gd name="T0" fmla="*/ 0 w 862"/>
              <a:gd name="T1" fmla="*/ 0 h 273"/>
              <a:gd name="T2" fmla="*/ 229335047 w 862"/>
              <a:gd name="T3" fmla="*/ 115927319 h 273"/>
              <a:gd name="T4" fmla="*/ 456149144 w 862"/>
              <a:gd name="T5" fmla="*/ 229335274 h 273"/>
              <a:gd name="T6" fmla="*/ 572074711 w 862"/>
              <a:gd name="T7" fmla="*/ 229335274 h 273"/>
              <a:gd name="T8" fmla="*/ 685482504 w 862"/>
              <a:gd name="T9" fmla="*/ 229335274 h 273"/>
              <a:gd name="T10" fmla="*/ 914817650 w 862"/>
              <a:gd name="T11" fmla="*/ 229335274 h 273"/>
              <a:gd name="T12" fmla="*/ 1028223856 w 862"/>
              <a:gd name="T13" fmla="*/ 345262543 h 273"/>
              <a:gd name="T14" fmla="*/ 1257557216 w 862"/>
              <a:gd name="T15" fmla="*/ 458668960 h 273"/>
              <a:gd name="T16" fmla="*/ 1486892163 w 862"/>
              <a:gd name="T17" fmla="*/ 458668960 h 273"/>
              <a:gd name="T18" fmla="*/ 1713706558 w 862"/>
              <a:gd name="T19" fmla="*/ 572076865 h 273"/>
              <a:gd name="T20" fmla="*/ 1943041506 w 862"/>
              <a:gd name="T21" fmla="*/ 572076865 h 273"/>
              <a:gd name="T22" fmla="*/ 2147483647 w 862"/>
              <a:gd name="T23" fmla="*/ 688004135 h 27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62"/>
              <a:gd name="T37" fmla="*/ 0 h 273"/>
              <a:gd name="T38" fmla="*/ 862 w 862"/>
              <a:gd name="T39" fmla="*/ 273 h 27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62" h="273">
                <a:moveTo>
                  <a:pt x="0" y="0"/>
                </a:moveTo>
                <a:cubicBezTo>
                  <a:pt x="30" y="15"/>
                  <a:pt x="61" y="31"/>
                  <a:pt x="91" y="46"/>
                </a:cubicBezTo>
                <a:cubicBezTo>
                  <a:pt x="121" y="61"/>
                  <a:pt x="158" y="84"/>
                  <a:pt x="181" y="91"/>
                </a:cubicBezTo>
                <a:cubicBezTo>
                  <a:pt x="204" y="98"/>
                  <a:pt x="212" y="91"/>
                  <a:pt x="227" y="91"/>
                </a:cubicBezTo>
                <a:cubicBezTo>
                  <a:pt x="242" y="91"/>
                  <a:pt x="249" y="91"/>
                  <a:pt x="272" y="91"/>
                </a:cubicBezTo>
                <a:cubicBezTo>
                  <a:pt x="295" y="91"/>
                  <a:pt x="340" y="83"/>
                  <a:pt x="363" y="91"/>
                </a:cubicBezTo>
                <a:cubicBezTo>
                  <a:pt x="386" y="99"/>
                  <a:pt x="385" y="122"/>
                  <a:pt x="408" y="137"/>
                </a:cubicBezTo>
                <a:cubicBezTo>
                  <a:pt x="431" y="152"/>
                  <a:pt x="469" y="175"/>
                  <a:pt x="499" y="182"/>
                </a:cubicBezTo>
                <a:cubicBezTo>
                  <a:pt x="529" y="189"/>
                  <a:pt x="560" y="175"/>
                  <a:pt x="590" y="182"/>
                </a:cubicBezTo>
                <a:cubicBezTo>
                  <a:pt x="620" y="189"/>
                  <a:pt x="650" y="220"/>
                  <a:pt x="680" y="227"/>
                </a:cubicBezTo>
                <a:cubicBezTo>
                  <a:pt x="710" y="234"/>
                  <a:pt x="741" y="219"/>
                  <a:pt x="771" y="227"/>
                </a:cubicBezTo>
                <a:cubicBezTo>
                  <a:pt x="801" y="235"/>
                  <a:pt x="831" y="254"/>
                  <a:pt x="862" y="273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0" name="Freeform 36"/>
          <p:cNvSpPr>
            <a:spLocks/>
          </p:cNvSpPr>
          <p:nvPr/>
        </p:nvSpPr>
        <p:spPr bwMode="auto">
          <a:xfrm>
            <a:off x="2555875" y="4930775"/>
            <a:ext cx="1008063" cy="442913"/>
          </a:xfrm>
          <a:custGeom>
            <a:avLst/>
            <a:gdLst>
              <a:gd name="T0" fmla="*/ 0 w 635"/>
              <a:gd name="T1" fmla="*/ 17641906 h 279"/>
              <a:gd name="T2" fmla="*/ 113407887 w 635"/>
              <a:gd name="T3" fmla="*/ 131048265 h 279"/>
              <a:gd name="T4" fmla="*/ 229335137 w 635"/>
              <a:gd name="T5" fmla="*/ 131048265 h 279"/>
              <a:gd name="T6" fmla="*/ 456149324 w 635"/>
              <a:gd name="T7" fmla="*/ 131048265 h 279"/>
              <a:gd name="T8" fmla="*/ 685482775 w 635"/>
              <a:gd name="T9" fmla="*/ 17641906 h 279"/>
              <a:gd name="T10" fmla="*/ 1028224262 w 635"/>
              <a:gd name="T11" fmla="*/ 244456218 h 279"/>
              <a:gd name="T12" fmla="*/ 1370965550 w 635"/>
              <a:gd name="T13" fmla="*/ 360383486 h 279"/>
              <a:gd name="T14" fmla="*/ 1600300588 w 635"/>
              <a:gd name="T15" fmla="*/ 703125072 h 2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5"/>
              <a:gd name="T25" fmla="*/ 0 h 279"/>
              <a:gd name="T26" fmla="*/ 635 w 635"/>
              <a:gd name="T27" fmla="*/ 279 h 2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5" h="279">
                <a:moveTo>
                  <a:pt x="0" y="7"/>
                </a:moveTo>
                <a:cubicBezTo>
                  <a:pt x="15" y="26"/>
                  <a:pt x="30" y="45"/>
                  <a:pt x="45" y="52"/>
                </a:cubicBezTo>
                <a:cubicBezTo>
                  <a:pt x="60" y="59"/>
                  <a:pt x="68" y="52"/>
                  <a:pt x="91" y="52"/>
                </a:cubicBezTo>
                <a:cubicBezTo>
                  <a:pt x="114" y="52"/>
                  <a:pt x="151" y="59"/>
                  <a:pt x="181" y="52"/>
                </a:cubicBezTo>
                <a:cubicBezTo>
                  <a:pt x="211" y="45"/>
                  <a:pt x="234" y="0"/>
                  <a:pt x="272" y="7"/>
                </a:cubicBezTo>
                <a:cubicBezTo>
                  <a:pt x="310" y="14"/>
                  <a:pt x="363" y="74"/>
                  <a:pt x="408" y="97"/>
                </a:cubicBezTo>
                <a:cubicBezTo>
                  <a:pt x="453" y="120"/>
                  <a:pt x="506" y="113"/>
                  <a:pt x="544" y="143"/>
                </a:cubicBezTo>
                <a:cubicBezTo>
                  <a:pt x="582" y="173"/>
                  <a:pt x="608" y="226"/>
                  <a:pt x="635" y="279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1" name="Freeform 37"/>
          <p:cNvSpPr>
            <a:spLocks/>
          </p:cNvSpPr>
          <p:nvPr/>
        </p:nvSpPr>
        <p:spPr bwMode="auto">
          <a:xfrm>
            <a:off x="3563938" y="4724400"/>
            <a:ext cx="1008062" cy="649288"/>
          </a:xfrm>
          <a:custGeom>
            <a:avLst/>
            <a:gdLst>
              <a:gd name="T0" fmla="*/ 0 w 635"/>
              <a:gd name="T1" fmla="*/ 1030745583 h 409"/>
              <a:gd name="T2" fmla="*/ 342741047 w 635"/>
              <a:gd name="T3" fmla="*/ 914818341 h 409"/>
              <a:gd name="T4" fmla="*/ 456147284 w 635"/>
              <a:gd name="T5" fmla="*/ 914818341 h 409"/>
              <a:gd name="T6" fmla="*/ 685482095 w 635"/>
              <a:gd name="T7" fmla="*/ 801410264 h 409"/>
              <a:gd name="T8" fmla="*/ 1028223242 w 635"/>
              <a:gd name="T9" fmla="*/ 572076731 h 409"/>
              <a:gd name="T10" fmla="*/ 1257556465 w 635"/>
              <a:gd name="T11" fmla="*/ 345262462 h 409"/>
              <a:gd name="T12" fmla="*/ 1370964190 w 635"/>
              <a:gd name="T13" fmla="*/ 229335220 h 409"/>
              <a:gd name="T14" fmla="*/ 1600297413 w 635"/>
              <a:gd name="T15" fmla="*/ 0 h 40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5"/>
              <a:gd name="T25" fmla="*/ 0 h 409"/>
              <a:gd name="T26" fmla="*/ 635 w 635"/>
              <a:gd name="T27" fmla="*/ 409 h 40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5" h="409">
                <a:moveTo>
                  <a:pt x="0" y="409"/>
                </a:moveTo>
                <a:cubicBezTo>
                  <a:pt x="53" y="390"/>
                  <a:pt x="106" y="371"/>
                  <a:pt x="136" y="363"/>
                </a:cubicBezTo>
                <a:cubicBezTo>
                  <a:pt x="166" y="355"/>
                  <a:pt x="158" y="370"/>
                  <a:pt x="181" y="363"/>
                </a:cubicBezTo>
                <a:cubicBezTo>
                  <a:pt x="204" y="356"/>
                  <a:pt x="234" y="341"/>
                  <a:pt x="272" y="318"/>
                </a:cubicBezTo>
                <a:cubicBezTo>
                  <a:pt x="310" y="295"/>
                  <a:pt x="370" y="257"/>
                  <a:pt x="408" y="227"/>
                </a:cubicBezTo>
                <a:cubicBezTo>
                  <a:pt x="446" y="197"/>
                  <a:pt x="476" y="160"/>
                  <a:pt x="499" y="137"/>
                </a:cubicBezTo>
                <a:cubicBezTo>
                  <a:pt x="522" y="114"/>
                  <a:pt x="521" y="114"/>
                  <a:pt x="544" y="91"/>
                </a:cubicBezTo>
                <a:cubicBezTo>
                  <a:pt x="567" y="68"/>
                  <a:pt x="601" y="34"/>
                  <a:pt x="635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2" name="Freeform 38"/>
          <p:cNvSpPr>
            <a:spLocks/>
          </p:cNvSpPr>
          <p:nvPr/>
        </p:nvSpPr>
        <p:spPr bwMode="auto">
          <a:xfrm>
            <a:off x="4067175" y="4437063"/>
            <a:ext cx="504825" cy="287337"/>
          </a:xfrm>
          <a:custGeom>
            <a:avLst/>
            <a:gdLst>
              <a:gd name="T0" fmla="*/ 0 w 318"/>
              <a:gd name="T1" fmla="*/ 0 h 181"/>
              <a:gd name="T2" fmla="*/ 115927193 w 318"/>
              <a:gd name="T3" fmla="*/ 113406052 h 181"/>
              <a:gd name="T4" fmla="*/ 345262167 w 318"/>
              <a:gd name="T5" fmla="*/ 113406052 h 181"/>
              <a:gd name="T6" fmla="*/ 801409578 w 318"/>
              <a:gd name="T7" fmla="*/ 456146738 h 181"/>
              <a:gd name="T8" fmla="*/ 0 60000 65536"/>
              <a:gd name="T9" fmla="*/ 0 60000 65536"/>
              <a:gd name="T10" fmla="*/ 0 60000 65536"/>
              <a:gd name="T11" fmla="*/ 0 60000 65536"/>
              <a:gd name="T12" fmla="*/ 0 w 318"/>
              <a:gd name="T13" fmla="*/ 0 h 181"/>
              <a:gd name="T14" fmla="*/ 318 w 318"/>
              <a:gd name="T15" fmla="*/ 181 h 1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8" h="181">
                <a:moveTo>
                  <a:pt x="0" y="0"/>
                </a:moveTo>
                <a:cubicBezTo>
                  <a:pt x="11" y="19"/>
                  <a:pt x="23" y="38"/>
                  <a:pt x="46" y="45"/>
                </a:cubicBezTo>
                <a:cubicBezTo>
                  <a:pt x="69" y="52"/>
                  <a:pt x="92" y="22"/>
                  <a:pt x="137" y="45"/>
                </a:cubicBezTo>
                <a:cubicBezTo>
                  <a:pt x="182" y="68"/>
                  <a:pt x="250" y="124"/>
                  <a:pt x="318" y="181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3" name="Freeform 39"/>
          <p:cNvSpPr>
            <a:spLocks/>
          </p:cNvSpPr>
          <p:nvPr/>
        </p:nvSpPr>
        <p:spPr bwMode="auto">
          <a:xfrm>
            <a:off x="4787900" y="3500438"/>
            <a:ext cx="863600" cy="1728787"/>
          </a:xfrm>
          <a:custGeom>
            <a:avLst/>
            <a:gdLst>
              <a:gd name="T0" fmla="*/ 0 w 544"/>
              <a:gd name="T1" fmla="*/ 0 h 1089"/>
              <a:gd name="T2" fmla="*/ 113406236 w 544"/>
              <a:gd name="T3" fmla="*/ 115927152 h 1089"/>
              <a:gd name="T4" fmla="*/ 229333421 w 544"/>
              <a:gd name="T5" fmla="*/ 115927152 h 1089"/>
              <a:gd name="T6" fmla="*/ 458668430 w 544"/>
              <a:gd name="T7" fmla="*/ 115927152 h 1089"/>
              <a:gd name="T8" fmla="*/ 458668430 w 544"/>
              <a:gd name="T9" fmla="*/ 342741096 h 1089"/>
              <a:gd name="T10" fmla="*/ 572074617 w 544"/>
              <a:gd name="T11" fmla="*/ 342741096 h 1089"/>
              <a:gd name="T12" fmla="*/ 685482391 w 544"/>
              <a:gd name="T13" fmla="*/ 458668298 h 1089"/>
              <a:gd name="T14" fmla="*/ 572074617 w 544"/>
              <a:gd name="T15" fmla="*/ 572074451 h 1089"/>
              <a:gd name="T16" fmla="*/ 572074617 w 544"/>
              <a:gd name="T17" fmla="*/ 801409295 h 1089"/>
              <a:gd name="T18" fmla="*/ 458668430 w 544"/>
              <a:gd name="T19" fmla="*/ 914815647 h 1089"/>
              <a:gd name="T20" fmla="*/ 572074617 w 544"/>
              <a:gd name="T21" fmla="*/ 1030742749 h 1089"/>
              <a:gd name="T22" fmla="*/ 685482391 w 544"/>
              <a:gd name="T23" fmla="*/ 1257556644 h 1089"/>
              <a:gd name="T24" fmla="*/ 801409526 w 544"/>
              <a:gd name="T25" fmla="*/ 1373483746 h 1089"/>
              <a:gd name="T26" fmla="*/ 914815911 w 544"/>
              <a:gd name="T27" fmla="*/ 1600297642 h 1089"/>
              <a:gd name="T28" fmla="*/ 1144150821 w 544"/>
              <a:gd name="T29" fmla="*/ 1716225140 h 1089"/>
              <a:gd name="T30" fmla="*/ 1257557007 w 544"/>
              <a:gd name="T31" fmla="*/ 1943039036 h 1089"/>
              <a:gd name="T32" fmla="*/ 1370964782 w 544"/>
              <a:gd name="T33" fmla="*/ 2147483647 h 1089"/>
              <a:gd name="T34" fmla="*/ 1257557007 w 544"/>
              <a:gd name="T35" fmla="*/ 2147483647 h 1089"/>
              <a:gd name="T36" fmla="*/ 1257557007 w 544"/>
              <a:gd name="T37" fmla="*/ 2147483647 h 1089"/>
              <a:gd name="T38" fmla="*/ 1370964782 w 544"/>
              <a:gd name="T39" fmla="*/ 2147483647 h 108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44"/>
              <a:gd name="T61" fmla="*/ 0 h 1089"/>
              <a:gd name="T62" fmla="*/ 544 w 544"/>
              <a:gd name="T63" fmla="*/ 1089 h 108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44" h="1089">
                <a:moveTo>
                  <a:pt x="0" y="0"/>
                </a:moveTo>
                <a:cubicBezTo>
                  <a:pt x="15" y="19"/>
                  <a:pt x="30" y="38"/>
                  <a:pt x="45" y="46"/>
                </a:cubicBezTo>
                <a:cubicBezTo>
                  <a:pt x="60" y="54"/>
                  <a:pt x="68" y="46"/>
                  <a:pt x="91" y="46"/>
                </a:cubicBezTo>
                <a:cubicBezTo>
                  <a:pt x="114" y="46"/>
                  <a:pt x="167" y="31"/>
                  <a:pt x="182" y="46"/>
                </a:cubicBezTo>
                <a:cubicBezTo>
                  <a:pt x="197" y="61"/>
                  <a:pt x="175" y="121"/>
                  <a:pt x="182" y="136"/>
                </a:cubicBezTo>
                <a:cubicBezTo>
                  <a:pt x="189" y="151"/>
                  <a:pt x="212" y="128"/>
                  <a:pt x="227" y="136"/>
                </a:cubicBezTo>
                <a:cubicBezTo>
                  <a:pt x="242" y="144"/>
                  <a:pt x="272" y="167"/>
                  <a:pt x="272" y="182"/>
                </a:cubicBezTo>
                <a:cubicBezTo>
                  <a:pt x="272" y="197"/>
                  <a:pt x="234" y="204"/>
                  <a:pt x="227" y="227"/>
                </a:cubicBezTo>
                <a:cubicBezTo>
                  <a:pt x="220" y="250"/>
                  <a:pt x="234" y="295"/>
                  <a:pt x="227" y="318"/>
                </a:cubicBezTo>
                <a:cubicBezTo>
                  <a:pt x="220" y="341"/>
                  <a:pt x="182" y="348"/>
                  <a:pt x="182" y="363"/>
                </a:cubicBezTo>
                <a:cubicBezTo>
                  <a:pt x="182" y="378"/>
                  <a:pt x="212" y="386"/>
                  <a:pt x="227" y="409"/>
                </a:cubicBezTo>
                <a:cubicBezTo>
                  <a:pt x="242" y="432"/>
                  <a:pt x="257" y="476"/>
                  <a:pt x="272" y="499"/>
                </a:cubicBezTo>
                <a:cubicBezTo>
                  <a:pt x="287" y="522"/>
                  <a:pt x="303" y="522"/>
                  <a:pt x="318" y="545"/>
                </a:cubicBezTo>
                <a:cubicBezTo>
                  <a:pt x="333" y="568"/>
                  <a:pt x="340" y="612"/>
                  <a:pt x="363" y="635"/>
                </a:cubicBezTo>
                <a:cubicBezTo>
                  <a:pt x="386" y="658"/>
                  <a:pt x="431" y="658"/>
                  <a:pt x="454" y="681"/>
                </a:cubicBezTo>
                <a:cubicBezTo>
                  <a:pt x="477" y="704"/>
                  <a:pt x="484" y="741"/>
                  <a:pt x="499" y="771"/>
                </a:cubicBezTo>
                <a:cubicBezTo>
                  <a:pt x="514" y="801"/>
                  <a:pt x="544" y="839"/>
                  <a:pt x="544" y="862"/>
                </a:cubicBezTo>
                <a:cubicBezTo>
                  <a:pt x="544" y="885"/>
                  <a:pt x="506" y="885"/>
                  <a:pt x="499" y="908"/>
                </a:cubicBezTo>
                <a:cubicBezTo>
                  <a:pt x="492" y="931"/>
                  <a:pt x="492" y="968"/>
                  <a:pt x="499" y="998"/>
                </a:cubicBezTo>
                <a:cubicBezTo>
                  <a:pt x="506" y="1028"/>
                  <a:pt x="525" y="1058"/>
                  <a:pt x="544" y="1089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4" name="Freeform 40"/>
          <p:cNvSpPr>
            <a:spLocks/>
          </p:cNvSpPr>
          <p:nvPr/>
        </p:nvSpPr>
        <p:spPr bwMode="auto">
          <a:xfrm>
            <a:off x="4572000" y="4724400"/>
            <a:ext cx="1079500" cy="504825"/>
          </a:xfrm>
          <a:custGeom>
            <a:avLst/>
            <a:gdLst>
              <a:gd name="T0" fmla="*/ 0 w 680"/>
              <a:gd name="T1" fmla="*/ 0 h 318"/>
              <a:gd name="T2" fmla="*/ 342741226 w 680"/>
              <a:gd name="T3" fmla="*/ 115927193 h 318"/>
              <a:gd name="T4" fmla="*/ 572074668 w 680"/>
              <a:gd name="T5" fmla="*/ 229333436 h 318"/>
              <a:gd name="T6" fmla="*/ 685482452 w 680"/>
              <a:gd name="T7" fmla="*/ 229333436 h 318"/>
              <a:gd name="T8" fmla="*/ 1028223778 w 680"/>
              <a:gd name="T9" fmla="*/ 458668460 h 318"/>
              <a:gd name="T10" fmla="*/ 1370964905 w 680"/>
              <a:gd name="T11" fmla="*/ 572074654 h 318"/>
              <a:gd name="T12" fmla="*/ 1713706428 w 680"/>
              <a:gd name="T13" fmla="*/ 801409578 h 3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0"/>
              <a:gd name="T22" fmla="*/ 0 h 318"/>
              <a:gd name="T23" fmla="*/ 680 w 680"/>
              <a:gd name="T24" fmla="*/ 318 h 3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0" h="318">
                <a:moveTo>
                  <a:pt x="0" y="0"/>
                </a:moveTo>
                <a:cubicBezTo>
                  <a:pt x="49" y="15"/>
                  <a:pt x="98" y="31"/>
                  <a:pt x="136" y="46"/>
                </a:cubicBezTo>
                <a:cubicBezTo>
                  <a:pt x="174" y="61"/>
                  <a:pt x="204" y="84"/>
                  <a:pt x="227" y="91"/>
                </a:cubicBezTo>
                <a:cubicBezTo>
                  <a:pt x="250" y="98"/>
                  <a:pt x="242" y="76"/>
                  <a:pt x="272" y="91"/>
                </a:cubicBezTo>
                <a:cubicBezTo>
                  <a:pt x="302" y="106"/>
                  <a:pt x="363" y="159"/>
                  <a:pt x="408" y="182"/>
                </a:cubicBezTo>
                <a:cubicBezTo>
                  <a:pt x="453" y="205"/>
                  <a:pt x="499" y="204"/>
                  <a:pt x="544" y="227"/>
                </a:cubicBezTo>
                <a:cubicBezTo>
                  <a:pt x="589" y="250"/>
                  <a:pt x="634" y="284"/>
                  <a:pt x="680" y="318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5" name="Freeform 41"/>
          <p:cNvSpPr>
            <a:spLocks/>
          </p:cNvSpPr>
          <p:nvPr/>
        </p:nvSpPr>
        <p:spPr bwMode="auto">
          <a:xfrm>
            <a:off x="5497513" y="5229225"/>
            <a:ext cx="153987" cy="647700"/>
          </a:xfrm>
          <a:custGeom>
            <a:avLst/>
            <a:gdLst>
              <a:gd name="T0" fmla="*/ 244453591 w 97"/>
              <a:gd name="T1" fmla="*/ 0 h 408"/>
              <a:gd name="T2" fmla="*/ 131047708 w 97"/>
              <a:gd name="T3" fmla="*/ 229335043 h 408"/>
              <a:gd name="T4" fmla="*/ 131047708 w 97"/>
              <a:gd name="T5" fmla="*/ 342741247 h 408"/>
              <a:gd name="T6" fmla="*/ 17640243 w 97"/>
              <a:gd name="T7" fmla="*/ 572074702 h 408"/>
              <a:gd name="T8" fmla="*/ 17640243 w 97"/>
              <a:gd name="T9" fmla="*/ 801409646 h 408"/>
              <a:gd name="T10" fmla="*/ 17640243 w 97"/>
              <a:gd name="T11" fmla="*/ 1028223839 h 4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"/>
              <a:gd name="T19" fmla="*/ 0 h 408"/>
              <a:gd name="T20" fmla="*/ 97 w 97"/>
              <a:gd name="T21" fmla="*/ 408 h 4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" h="408">
                <a:moveTo>
                  <a:pt x="97" y="0"/>
                </a:moveTo>
                <a:cubicBezTo>
                  <a:pt x="78" y="34"/>
                  <a:pt x="59" y="68"/>
                  <a:pt x="52" y="91"/>
                </a:cubicBezTo>
                <a:cubicBezTo>
                  <a:pt x="45" y="114"/>
                  <a:pt x="59" y="113"/>
                  <a:pt x="52" y="136"/>
                </a:cubicBezTo>
                <a:cubicBezTo>
                  <a:pt x="45" y="159"/>
                  <a:pt x="14" y="197"/>
                  <a:pt x="7" y="227"/>
                </a:cubicBezTo>
                <a:cubicBezTo>
                  <a:pt x="0" y="257"/>
                  <a:pt x="7" y="288"/>
                  <a:pt x="7" y="318"/>
                </a:cubicBezTo>
                <a:cubicBezTo>
                  <a:pt x="7" y="348"/>
                  <a:pt x="7" y="378"/>
                  <a:pt x="7" y="408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6" name="Freeform 42"/>
          <p:cNvSpPr>
            <a:spLocks/>
          </p:cNvSpPr>
          <p:nvPr/>
        </p:nvSpPr>
        <p:spPr bwMode="auto">
          <a:xfrm>
            <a:off x="5651500" y="4941888"/>
            <a:ext cx="433388" cy="215900"/>
          </a:xfrm>
          <a:custGeom>
            <a:avLst/>
            <a:gdLst>
              <a:gd name="T0" fmla="*/ 688004135 w 273"/>
              <a:gd name="T1" fmla="*/ 0 h 136"/>
              <a:gd name="T2" fmla="*/ 342741591 w 273"/>
              <a:gd name="T3" fmla="*/ 113406236 h 136"/>
              <a:gd name="T4" fmla="*/ 342741591 w 273"/>
              <a:gd name="T5" fmla="*/ 226814060 h 136"/>
              <a:gd name="T6" fmla="*/ 229335274 w 273"/>
              <a:gd name="T7" fmla="*/ 226814060 h 136"/>
              <a:gd name="T8" fmla="*/ 0 w 273"/>
              <a:gd name="T9" fmla="*/ 342741195 h 1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3"/>
              <a:gd name="T16" fmla="*/ 0 h 136"/>
              <a:gd name="T17" fmla="*/ 273 w 273"/>
              <a:gd name="T18" fmla="*/ 136 h 1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3" h="136">
                <a:moveTo>
                  <a:pt x="273" y="0"/>
                </a:moveTo>
                <a:cubicBezTo>
                  <a:pt x="216" y="15"/>
                  <a:pt x="159" y="30"/>
                  <a:pt x="136" y="45"/>
                </a:cubicBezTo>
                <a:cubicBezTo>
                  <a:pt x="113" y="60"/>
                  <a:pt x="143" y="83"/>
                  <a:pt x="136" y="90"/>
                </a:cubicBezTo>
                <a:cubicBezTo>
                  <a:pt x="129" y="97"/>
                  <a:pt x="114" y="82"/>
                  <a:pt x="91" y="90"/>
                </a:cubicBezTo>
                <a:cubicBezTo>
                  <a:pt x="68" y="98"/>
                  <a:pt x="34" y="117"/>
                  <a:pt x="0" y="136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7" name="Freeform 43"/>
          <p:cNvSpPr>
            <a:spLocks/>
          </p:cNvSpPr>
          <p:nvPr/>
        </p:nvSpPr>
        <p:spPr bwMode="auto">
          <a:xfrm>
            <a:off x="6084888" y="4784725"/>
            <a:ext cx="1223962" cy="239713"/>
          </a:xfrm>
          <a:custGeom>
            <a:avLst/>
            <a:gdLst>
              <a:gd name="T0" fmla="*/ 0 w 771"/>
              <a:gd name="T1" fmla="*/ 249496781 h 151"/>
              <a:gd name="T2" fmla="*/ 226813997 w 771"/>
              <a:gd name="T3" fmla="*/ 249496781 h 151"/>
              <a:gd name="T4" fmla="*/ 342741101 w 771"/>
              <a:gd name="T5" fmla="*/ 362903209 h 151"/>
              <a:gd name="T6" fmla="*/ 685482201 w 771"/>
              <a:gd name="T7" fmla="*/ 362903209 h 151"/>
              <a:gd name="T8" fmla="*/ 1028223401 w 771"/>
              <a:gd name="T9" fmla="*/ 362903209 h 151"/>
              <a:gd name="T10" fmla="*/ 1257556660 w 771"/>
              <a:gd name="T11" fmla="*/ 362903209 h 151"/>
              <a:gd name="T12" fmla="*/ 1484370558 w 771"/>
              <a:gd name="T13" fmla="*/ 249496781 h 151"/>
              <a:gd name="T14" fmla="*/ 1713705801 w 771"/>
              <a:gd name="T15" fmla="*/ 133569349 h 151"/>
              <a:gd name="T16" fmla="*/ 1713705801 w 771"/>
              <a:gd name="T17" fmla="*/ 20161290 h 151"/>
              <a:gd name="T18" fmla="*/ 1943039060 w 771"/>
              <a:gd name="T19" fmla="*/ 249496781 h 1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71"/>
              <a:gd name="T31" fmla="*/ 0 h 151"/>
              <a:gd name="T32" fmla="*/ 771 w 771"/>
              <a:gd name="T33" fmla="*/ 151 h 15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71" h="151">
                <a:moveTo>
                  <a:pt x="0" y="99"/>
                </a:moveTo>
                <a:cubicBezTo>
                  <a:pt x="33" y="95"/>
                  <a:pt x="67" y="92"/>
                  <a:pt x="90" y="99"/>
                </a:cubicBezTo>
                <a:cubicBezTo>
                  <a:pt x="113" y="106"/>
                  <a:pt x="106" y="137"/>
                  <a:pt x="136" y="144"/>
                </a:cubicBezTo>
                <a:cubicBezTo>
                  <a:pt x="166" y="151"/>
                  <a:pt x="227" y="144"/>
                  <a:pt x="272" y="144"/>
                </a:cubicBezTo>
                <a:cubicBezTo>
                  <a:pt x="317" y="144"/>
                  <a:pt x="370" y="144"/>
                  <a:pt x="408" y="144"/>
                </a:cubicBezTo>
                <a:cubicBezTo>
                  <a:pt x="446" y="144"/>
                  <a:pt x="469" y="151"/>
                  <a:pt x="499" y="144"/>
                </a:cubicBezTo>
                <a:cubicBezTo>
                  <a:pt x="529" y="137"/>
                  <a:pt x="559" y="114"/>
                  <a:pt x="589" y="99"/>
                </a:cubicBezTo>
                <a:cubicBezTo>
                  <a:pt x="619" y="84"/>
                  <a:pt x="665" y="68"/>
                  <a:pt x="680" y="53"/>
                </a:cubicBezTo>
                <a:cubicBezTo>
                  <a:pt x="695" y="38"/>
                  <a:pt x="665" y="0"/>
                  <a:pt x="680" y="8"/>
                </a:cubicBezTo>
                <a:cubicBezTo>
                  <a:pt x="695" y="16"/>
                  <a:pt x="733" y="57"/>
                  <a:pt x="771" y="99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8" name="Freeform 44"/>
          <p:cNvSpPr>
            <a:spLocks/>
          </p:cNvSpPr>
          <p:nvPr/>
        </p:nvSpPr>
        <p:spPr bwMode="auto">
          <a:xfrm>
            <a:off x="7380288" y="4941888"/>
            <a:ext cx="576262" cy="792162"/>
          </a:xfrm>
          <a:custGeom>
            <a:avLst/>
            <a:gdLst>
              <a:gd name="T0" fmla="*/ 0 w 363"/>
              <a:gd name="T1" fmla="*/ 0 h 499"/>
              <a:gd name="T2" fmla="*/ 229333248 w 363"/>
              <a:gd name="T3" fmla="*/ 226813963 h 499"/>
              <a:gd name="T4" fmla="*/ 342740937 w 363"/>
              <a:gd name="T5" fmla="*/ 456147286 h 499"/>
              <a:gd name="T6" fmla="*/ 572074185 w 363"/>
              <a:gd name="T7" fmla="*/ 569555012 h 499"/>
              <a:gd name="T8" fmla="*/ 801408921 w 363"/>
              <a:gd name="T9" fmla="*/ 798888236 h 499"/>
              <a:gd name="T10" fmla="*/ 801408921 w 363"/>
              <a:gd name="T11" fmla="*/ 1028223246 h 499"/>
              <a:gd name="T12" fmla="*/ 914815220 w 363"/>
              <a:gd name="T13" fmla="*/ 1257556470 h 4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3"/>
              <a:gd name="T22" fmla="*/ 0 h 499"/>
              <a:gd name="T23" fmla="*/ 363 w 363"/>
              <a:gd name="T24" fmla="*/ 499 h 4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3" h="499">
                <a:moveTo>
                  <a:pt x="0" y="0"/>
                </a:moveTo>
                <a:cubicBezTo>
                  <a:pt x="34" y="30"/>
                  <a:pt x="68" y="60"/>
                  <a:pt x="91" y="90"/>
                </a:cubicBezTo>
                <a:cubicBezTo>
                  <a:pt x="114" y="120"/>
                  <a:pt x="113" y="158"/>
                  <a:pt x="136" y="181"/>
                </a:cubicBezTo>
                <a:cubicBezTo>
                  <a:pt x="159" y="204"/>
                  <a:pt x="197" y="203"/>
                  <a:pt x="227" y="226"/>
                </a:cubicBezTo>
                <a:cubicBezTo>
                  <a:pt x="257" y="249"/>
                  <a:pt x="303" y="287"/>
                  <a:pt x="318" y="317"/>
                </a:cubicBezTo>
                <a:cubicBezTo>
                  <a:pt x="333" y="347"/>
                  <a:pt x="311" y="378"/>
                  <a:pt x="318" y="408"/>
                </a:cubicBezTo>
                <a:cubicBezTo>
                  <a:pt x="325" y="438"/>
                  <a:pt x="344" y="468"/>
                  <a:pt x="363" y="499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9" name="Freeform 46"/>
          <p:cNvSpPr>
            <a:spLocks/>
          </p:cNvSpPr>
          <p:nvPr/>
        </p:nvSpPr>
        <p:spPr bwMode="auto">
          <a:xfrm>
            <a:off x="6084888" y="2420938"/>
            <a:ext cx="1031875" cy="2447925"/>
          </a:xfrm>
          <a:custGeom>
            <a:avLst/>
            <a:gdLst>
              <a:gd name="T0" fmla="*/ 0 w 650"/>
              <a:gd name="T1" fmla="*/ 2147483647 h 1542"/>
              <a:gd name="T2" fmla="*/ 113406245 w 650"/>
              <a:gd name="T3" fmla="*/ 2147483647 h 1542"/>
              <a:gd name="T4" fmla="*/ 113406245 w 650"/>
              <a:gd name="T5" fmla="*/ 2147483647 h 1542"/>
              <a:gd name="T6" fmla="*/ 226814077 w 650"/>
              <a:gd name="T7" fmla="*/ 2147483647 h 1542"/>
              <a:gd name="T8" fmla="*/ 342741220 w 650"/>
              <a:gd name="T9" fmla="*/ 2147483647 h 1542"/>
              <a:gd name="T10" fmla="*/ 569555297 w 650"/>
              <a:gd name="T11" fmla="*/ 2147483647 h 1542"/>
              <a:gd name="T12" fmla="*/ 685482441 w 650"/>
              <a:gd name="T13" fmla="*/ 2147483647 h 1542"/>
              <a:gd name="T14" fmla="*/ 798890223 w 650"/>
              <a:gd name="T15" fmla="*/ 1829633652 h 1542"/>
              <a:gd name="T16" fmla="*/ 798890223 w 650"/>
              <a:gd name="T17" fmla="*/ 1600299903 h 1542"/>
              <a:gd name="T18" fmla="*/ 1028223761 w 650"/>
              <a:gd name="T19" fmla="*/ 1600299903 h 1542"/>
              <a:gd name="T20" fmla="*/ 1028223761 w 650"/>
              <a:gd name="T21" fmla="*/ 1257557174 h 1542"/>
              <a:gd name="T22" fmla="*/ 1257557100 w 650"/>
              <a:gd name="T23" fmla="*/ 1028223821 h 1542"/>
              <a:gd name="T24" fmla="*/ 1370964882 w 650"/>
              <a:gd name="T25" fmla="*/ 798890270 h 1542"/>
              <a:gd name="T26" fmla="*/ 1600299808 w 650"/>
              <a:gd name="T27" fmla="*/ 456149129 h 1542"/>
              <a:gd name="T28" fmla="*/ 1600299808 w 650"/>
              <a:gd name="T29" fmla="*/ 229335039 h 1542"/>
              <a:gd name="T30" fmla="*/ 1484372664 w 650"/>
              <a:gd name="T31" fmla="*/ 0 h 154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50"/>
              <a:gd name="T49" fmla="*/ 0 h 1542"/>
              <a:gd name="T50" fmla="*/ 650 w 650"/>
              <a:gd name="T51" fmla="*/ 1542 h 154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50" h="1542">
                <a:moveTo>
                  <a:pt x="0" y="1542"/>
                </a:moveTo>
                <a:cubicBezTo>
                  <a:pt x="19" y="1511"/>
                  <a:pt x="38" y="1481"/>
                  <a:pt x="45" y="1451"/>
                </a:cubicBezTo>
                <a:cubicBezTo>
                  <a:pt x="52" y="1421"/>
                  <a:pt x="38" y="1406"/>
                  <a:pt x="45" y="1361"/>
                </a:cubicBezTo>
                <a:cubicBezTo>
                  <a:pt x="52" y="1316"/>
                  <a:pt x="75" y="1224"/>
                  <a:pt x="90" y="1179"/>
                </a:cubicBezTo>
                <a:cubicBezTo>
                  <a:pt x="105" y="1134"/>
                  <a:pt x="113" y="1119"/>
                  <a:pt x="136" y="1089"/>
                </a:cubicBezTo>
                <a:cubicBezTo>
                  <a:pt x="159" y="1059"/>
                  <a:pt x="203" y="1036"/>
                  <a:pt x="226" y="998"/>
                </a:cubicBezTo>
                <a:cubicBezTo>
                  <a:pt x="249" y="960"/>
                  <a:pt x="257" y="907"/>
                  <a:pt x="272" y="862"/>
                </a:cubicBezTo>
                <a:cubicBezTo>
                  <a:pt x="287" y="817"/>
                  <a:pt x="310" y="764"/>
                  <a:pt x="317" y="726"/>
                </a:cubicBezTo>
                <a:cubicBezTo>
                  <a:pt x="324" y="688"/>
                  <a:pt x="302" y="650"/>
                  <a:pt x="317" y="635"/>
                </a:cubicBezTo>
                <a:cubicBezTo>
                  <a:pt x="332" y="620"/>
                  <a:pt x="393" y="658"/>
                  <a:pt x="408" y="635"/>
                </a:cubicBezTo>
                <a:cubicBezTo>
                  <a:pt x="423" y="612"/>
                  <a:pt x="393" y="537"/>
                  <a:pt x="408" y="499"/>
                </a:cubicBezTo>
                <a:cubicBezTo>
                  <a:pt x="423" y="461"/>
                  <a:pt x="476" y="438"/>
                  <a:pt x="499" y="408"/>
                </a:cubicBezTo>
                <a:cubicBezTo>
                  <a:pt x="522" y="378"/>
                  <a:pt x="521" y="355"/>
                  <a:pt x="544" y="317"/>
                </a:cubicBezTo>
                <a:cubicBezTo>
                  <a:pt x="567" y="279"/>
                  <a:pt x="620" y="219"/>
                  <a:pt x="635" y="181"/>
                </a:cubicBezTo>
                <a:cubicBezTo>
                  <a:pt x="650" y="143"/>
                  <a:pt x="643" y="121"/>
                  <a:pt x="635" y="91"/>
                </a:cubicBezTo>
                <a:cubicBezTo>
                  <a:pt x="627" y="61"/>
                  <a:pt x="608" y="30"/>
                  <a:pt x="589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0" name="Freeform 47"/>
          <p:cNvSpPr>
            <a:spLocks/>
          </p:cNvSpPr>
          <p:nvPr/>
        </p:nvSpPr>
        <p:spPr bwMode="auto">
          <a:xfrm>
            <a:off x="6877050" y="1773238"/>
            <a:ext cx="228600" cy="576262"/>
          </a:xfrm>
          <a:custGeom>
            <a:avLst/>
            <a:gdLst>
              <a:gd name="T0" fmla="*/ 0 w 144"/>
              <a:gd name="T1" fmla="*/ 0 h 363"/>
              <a:gd name="T2" fmla="*/ 113406239 w 144"/>
              <a:gd name="T3" fmla="*/ 226813889 h 363"/>
              <a:gd name="T4" fmla="*/ 226814066 w 144"/>
              <a:gd name="T5" fmla="*/ 226813889 h 363"/>
              <a:gd name="T6" fmla="*/ 342741204 w 144"/>
              <a:gd name="T7" fmla="*/ 456147137 h 363"/>
              <a:gd name="T8" fmla="*/ 342741204 w 144"/>
              <a:gd name="T9" fmla="*/ 685481873 h 363"/>
              <a:gd name="T10" fmla="*/ 226814066 w 144"/>
              <a:gd name="T11" fmla="*/ 914815220 h 3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363"/>
              <a:gd name="T20" fmla="*/ 144 w 144"/>
              <a:gd name="T21" fmla="*/ 363 h 3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363">
                <a:moveTo>
                  <a:pt x="0" y="0"/>
                </a:moveTo>
                <a:cubicBezTo>
                  <a:pt x="15" y="37"/>
                  <a:pt x="30" y="75"/>
                  <a:pt x="45" y="90"/>
                </a:cubicBezTo>
                <a:cubicBezTo>
                  <a:pt x="60" y="105"/>
                  <a:pt x="75" y="75"/>
                  <a:pt x="90" y="90"/>
                </a:cubicBezTo>
                <a:cubicBezTo>
                  <a:pt x="105" y="105"/>
                  <a:pt x="128" y="151"/>
                  <a:pt x="136" y="181"/>
                </a:cubicBezTo>
                <a:cubicBezTo>
                  <a:pt x="144" y="211"/>
                  <a:pt x="144" y="242"/>
                  <a:pt x="136" y="272"/>
                </a:cubicBezTo>
                <a:cubicBezTo>
                  <a:pt x="128" y="302"/>
                  <a:pt x="109" y="332"/>
                  <a:pt x="90" y="363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1" name="Freeform 48"/>
          <p:cNvSpPr>
            <a:spLocks/>
          </p:cNvSpPr>
          <p:nvPr/>
        </p:nvSpPr>
        <p:spPr bwMode="auto">
          <a:xfrm>
            <a:off x="5713413" y="1628775"/>
            <a:ext cx="1163637" cy="431800"/>
          </a:xfrm>
          <a:custGeom>
            <a:avLst/>
            <a:gdLst>
              <a:gd name="T0" fmla="*/ 1847273122 w 733"/>
              <a:gd name="T1" fmla="*/ 229333421 h 272"/>
              <a:gd name="T2" fmla="*/ 1502012376 w 733"/>
              <a:gd name="T3" fmla="*/ 113406236 h 272"/>
              <a:gd name="T4" fmla="*/ 1045863649 w 733"/>
              <a:gd name="T5" fmla="*/ 113406236 h 272"/>
              <a:gd name="T6" fmla="*/ 816530201 w 733"/>
              <a:gd name="T7" fmla="*/ 0 h 272"/>
              <a:gd name="T8" fmla="*/ 473789212 w 733"/>
              <a:gd name="T9" fmla="*/ 113406236 h 272"/>
              <a:gd name="T10" fmla="*/ 131048075 w 733"/>
              <a:gd name="T11" fmla="*/ 113406236 h 272"/>
              <a:gd name="T12" fmla="*/ 17640293 w 733"/>
              <a:gd name="T13" fmla="*/ 342741195 h 272"/>
              <a:gd name="T14" fmla="*/ 244454275 w 733"/>
              <a:gd name="T15" fmla="*/ 456147481 h 272"/>
              <a:gd name="T16" fmla="*/ 131048075 w 733"/>
              <a:gd name="T17" fmla="*/ 685482391 h 2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3"/>
              <a:gd name="T28" fmla="*/ 0 h 272"/>
              <a:gd name="T29" fmla="*/ 733 w 733"/>
              <a:gd name="T30" fmla="*/ 272 h 2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3" h="272">
                <a:moveTo>
                  <a:pt x="733" y="91"/>
                </a:moveTo>
                <a:cubicBezTo>
                  <a:pt x="691" y="72"/>
                  <a:pt x="649" y="53"/>
                  <a:pt x="596" y="45"/>
                </a:cubicBezTo>
                <a:cubicBezTo>
                  <a:pt x="543" y="37"/>
                  <a:pt x="460" y="52"/>
                  <a:pt x="415" y="45"/>
                </a:cubicBezTo>
                <a:cubicBezTo>
                  <a:pt x="370" y="38"/>
                  <a:pt x="362" y="0"/>
                  <a:pt x="324" y="0"/>
                </a:cubicBezTo>
                <a:cubicBezTo>
                  <a:pt x="286" y="0"/>
                  <a:pt x="233" y="38"/>
                  <a:pt x="188" y="45"/>
                </a:cubicBezTo>
                <a:cubicBezTo>
                  <a:pt x="143" y="52"/>
                  <a:pt x="82" y="30"/>
                  <a:pt x="52" y="45"/>
                </a:cubicBezTo>
                <a:cubicBezTo>
                  <a:pt x="22" y="60"/>
                  <a:pt x="0" y="113"/>
                  <a:pt x="7" y="136"/>
                </a:cubicBezTo>
                <a:cubicBezTo>
                  <a:pt x="14" y="159"/>
                  <a:pt x="90" y="158"/>
                  <a:pt x="97" y="181"/>
                </a:cubicBezTo>
                <a:cubicBezTo>
                  <a:pt x="104" y="204"/>
                  <a:pt x="78" y="238"/>
                  <a:pt x="52" y="272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romania-distan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08050"/>
            <a:ext cx="8569325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439738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Romania Problem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61472" y="1614488"/>
            <a:ext cx="2681741" cy="4781550"/>
          </a:xfrm>
        </p:spPr>
        <p:txBody>
          <a:bodyPr/>
          <a:lstStyle/>
          <a:p>
            <a:pPr marL="0">
              <a:buFontTx/>
              <a:buNone/>
            </a:pPr>
            <a:r>
              <a:rPr lang="sv-SE" sz="2000" b="1" dirty="0"/>
              <a:t>Initial state</a:t>
            </a:r>
            <a:r>
              <a:rPr lang="sv-SE" sz="2000" dirty="0"/>
              <a:t>: </a:t>
            </a:r>
            <a:r>
              <a:rPr lang="sv-SE" sz="2000" b="1" dirty="0">
                <a:solidFill>
                  <a:srgbClr val="FF0000"/>
                </a:solidFill>
              </a:rPr>
              <a:t>Arad</a:t>
            </a:r>
          </a:p>
          <a:p>
            <a:pPr marL="0">
              <a:buFontTx/>
              <a:buNone/>
            </a:pPr>
            <a:r>
              <a:rPr lang="sv-SE" sz="2000" b="1" dirty="0"/>
              <a:t>Goal state</a:t>
            </a:r>
            <a:r>
              <a:rPr lang="sv-SE" sz="2000" dirty="0"/>
              <a:t>: </a:t>
            </a:r>
            <a:r>
              <a:rPr lang="sv-SE" sz="2000" b="1" dirty="0">
                <a:solidFill>
                  <a:srgbClr val="0000FF"/>
                </a:solidFill>
              </a:rPr>
              <a:t>Bucharest</a:t>
            </a:r>
          </a:p>
          <a:p>
            <a:pPr marL="0">
              <a:buFontTx/>
              <a:buNone/>
            </a:pPr>
            <a:endParaRPr lang="sv-SE" sz="2000" dirty="0"/>
          </a:p>
          <a:p>
            <a:pPr marL="0">
              <a:buFontTx/>
              <a:buNone/>
            </a:pPr>
            <a:r>
              <a:rPr lang="sv-SE" sz="2000" b="1" dirty="0"/>
              <a:t>Operators</a:t>
            </a:r>
            <a:r>
              <a:rPr lang="sv-SE" sz="2000" dirty="0"/>
              <a:t>: From any node, you can visit any connected node.</a:t>
            </a:r>
          </a:p>
          <a:p>
            <a:pPr marL="0">
              <a:buFontTx/>
              <a:buNone/>
            </a:pPr>
            <a:endParaRPr lang="sv-SE" sz="2000" dirty="0"/>
          </a:p>
          <a:p>
            <a:pPr marL="0">
              <a:buFontTx/>
              <a:buNone/>
            </a:pPr>
            <a:r>
              <a:rPr lang="sv-SE" sz="2000" b="1" dirty="0"/>
              <a:t>Operator</a:t>
            </a:r>
            <a:r>
              <a:rPr lang="sv-SE" sz="2000" dirty="0"/>
              <a:t> cost, the driving distnace.</a:t>
            </a:r>
          </a:p>
          <a:p>
            <a:pPr marL="0">
              <a:buFontTx/>
              <a:buNone/>
            </a:pPr>
            <a:endParaRPr lang="sv-SE" sz="2000" dirty="0"/>
          </a:p>
          <a:p>
            <a:pPr marL="0">
              <a:buFontTx/>
              <a:buNone/>
            </a:pP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What is the BF for this problem?</a:t>
            </a:r>
          </a:p>
        </p:txBody>
      </p:sp>
      <p:pic>
        <p:nvPicPr>
          <p:cNvPr id="6148" name="Picture 7" descr="romania-distanc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313" y="2781300"/>
            <a:ext cx="6265862" cy="3768725"/>
          </a:xfrm>
          <a:noFill/>
        </p:spPr>
      </p:pic>
      <p:sp>
        <p:nvSpPr>
          <p:cNvPr id="6149" name="Oval 8"/>
          <p:cNvSpPr>
            <a:spLocks noChangeArrowheads="1"/>
          </p:cNvSpPr>
          <p:nvPr/>
        </p:nvSpPr>
        <p:spPr bwMode="auto">
          <a:xfrm>
            <a:off x="2843213" y="3644900"/>
            <a:ext cx="360362" cy="360363"/>
          </a:xfrm>
          <a:prstGeom prst="ellipse">
            <a:avLst/>
          </a:prstGeom>
          <a:noFill/>
          <a:ln w="82550">
            <a:solidFill>
              <a:srgbClr val="FF0000">
                <a:alpha val="33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Oval 9"/>
          <p:cNvSpPr>
            <a:spLocks noChangeArrowheads="1"/>
          </p:cNvSpPr>
          <p:nvPr/>
        </p:nvSpPr>
        <p:spPr bwMode="auto">
          <a:xfrm>
            <a:off x="6516688" y="5589588"/>
            <a:ext cx="360362" cy="360362"/>
          </a:xfrm>
          <a:prstGeom prst="ellipse">
            <a:avLst/>
          </a:prstGeom>
          <a:noFill/>
          <a:ln w="82550">
            <a:solidFill>
              <a:srgbClr val="0000FF">
                <a:alpha val="49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romania-distan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404813"/>
            <a:ext cx="5329237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romania-s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259263"/>
            <a:ext cx="540067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6611938" y="4875213"/>
            <a:ext cx="206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These are the h(n)</a:t>
            </a:r>
            <a:br>
              <a:rPr lang="sv-SE"/>
            </a:br>
            <a:r>
              <a:rPr lang="sv-SE"/>
              <a:t>values.</a:t>
            </a:r>
            <a:endParaRPr lang="en-US"/>
          </a:p>
        </p:txBody>
      </p:sp>
      <p:sp>
        <p:nvSpPr>
          <p:cNvPr id="7173" name="AutoShape 10"/>
          <p:cNvSpPr>
            <a:spLocks noChangeArrowheads="1"/>
          </p:cNvSpPr>
          <p:nvPr/>
        </p:nvSpPr>
        <p:spPr bwMode="auto">
          <a:xfrm>
            <a:off x="6011863" y="5013325"/>
            <a:ext cx="504825" cy="215900"/>
          </a:xfrm>
          <a:prstGeom prst="leftArrow">
            <a:avLst>
              <a:gd name="adj1" fmla="val 50000"/>
              <a:gd name="adj2" fmla="val 5845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174" name="Straight Connector 9"/>
          <p:cNvCxnSpPr>
            <a:cxnSpLocks noChangeShapeType="1"/>
          </p:cNvCxnSpPr>
          <p:nvPr/>
        </p:nvCxnSpPr>
        <p:spPr bwMode="auto">
          <a:xfrm>
            <a:off x="3903663" y="1295400"/>
            <a:ext cx="3149600" cy="1668463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175" name="Straight Connector 10"/>
          <p:cNvCxnSpPr>
            <a:cxnSpLocks noChangeShapeType="1"/>
          </p:cNvCxnSpPr>
          <p:nvPr/>
        </p:nvCxnSpPr>
        <p:spPr bwMode="auto">
          <a:xfrm>
            <a:off x="236538" y="4478338"/>
            <a:ext cx="1330325" cy="17462"/>
          </a:xfrm>
          <a:prstGeom prst="line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176" name="Straight Connector 12"/>
          <p:cNvCxnSpPr>
            <a:cxnSpLocks noChangeShapeType="1"/>
          </p:cNvCxnSpPr>
          <p:nvPr/>
        </p:nvCxnSpPr>
        <p:spPr bwMode="auto">
          <a:xfrm>
            <a:off x="4648200" y="2430463"/>
            <a:ext cx="2430463" cy="541337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7177" name="Straight Connector 15"/>
          <p:cNvCxnSpPr>
            <a:cxnSpLocks noChangeShapeType="1"/>
          </p:cNvCxnSpPr>
          <p:nvPr/>
        </p:nvCxnSpPr>
        <p:spPr bwMode="auto">
          <a:xfrm>
            <a:off x="287338" y="6646863"/>
            <a:ext cx="779462" cy="15875"/>
          </a:xfrm>
          <a:prstGeom prst="line">
            <a:avLst/>
          </a:prstGeom>
          <a:noFill/>
          <a:ln w="34925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7178" name="Straight Connector 20"/>
          <p:cNvCxnSpPr>
            <a:cxnSpLocks noChangeShapeType="1"/>
          </p:cNvCxnSpPr>
          <p:nvPr/>
        </p:nvCxnSpPr>
        <p:spPr bwMode="auto">
          <a:xfrm flipV="1">
            <a:off x="5519738" y="2971800"/>
            <a:ext cx="1490662" cy="381000"/>
          </a:xfrm>
          <a:prstGeom prst="line">
            <a:avLst/>
          </a:prstGeom>
          <a:noFill/>
          <a:ln w="38100" algn="ctr">
            <a:solidFill>
              <a:srgbClr val="FF33CC"/>
            </a:solidFill>
            <a:round/>
            <a:headEnd/>
            <a:tailEnd/>
          </a:ln>
        </p:spPr>
      </p:cxnSp>
      <p:cxnSp>
        <p:nvCxnSpPr>
          <p:cNvPr id="7179" name="Straight Connector 21"/>
          <p:cNvCxnSpPr>
            <a:cxnSpLocks noChangeShapeType="1"/>
          </p:cNvCxnSpPr>
          <p:nvPr/>
        </p:nvCxnSpPr>
        <p:spPr bwMode="auto">
          <a:xfrm>
            <a:off x="271463" y="4935538"/>
            <a:ext cx="1057275" cy="25400"/>
          </a:xfrm>
          <a:prstGeom prst="line">
            <a:avLst/>
          </a:prstGeom>
          <a:noFill/>
          <a:ln w="34925" algn="ctr">
            <a:solidFill>
              <a:srgbClr val="FF33CC"/>
            </a:solidFill>
            <a:round/>
            <a:headEnd/>
            <a:tailEnd/>
          </a:ln>
        </p:spPr>
      </p:cxnSp>
      <p:sp>
        <p:nvSpPr>
          <p:cNvPr id="12" name="Rectangle 11"/>
          <p:cNvSpPr/>
          <p:nvPr/>
        </p:nvSpPr>
        <p:spPr>
          <a:xfrm>
            <a:off x="271463" y="272514"/>
            <a:ext cx="2047502" cy="1384995"/>
          </a:xfrm>
          <a:prstGeom prst="rect">
            <a:avLst/>
          </a:prstGeom>
          <a:solidFill>
            <a:schemeClr val="accent1">
              <a:alpha val="59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We can use the </a:t>
            </a:r>
            <a:r>
              <a:rPr lang="en-US" sz="2800" dirty="0">
                <a:solidFill>
                  <a:srgbClr val="FF0000"/>
                </a:solidFill>
              </a:rPr>
              <a:t>straight line </a:t>
            </a:r>
            <a:r>
              <a:rPr lang="en-US" sz="2800" dirty="0"/>
              <a:t>heuristic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omania-distan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404813"/>
            <a:ext cx="5329237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romania-s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259263"/>
            <a:ext cx="540067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3779838" y="1125538"/>
            <a:ext cx="287337" cy="2873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6877050" y="2781300"/>
            <a:ext cx="287338" cy="287338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6611938" y="5740400"/>
            <a:ext cx="206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These are the h(n)</a:t>
            </a:r>
            <a:br>
              <a:rPr lang="sv-SE"/>
            </a:br>
            <a:r>
              <a:rPr lang="sv-SE"/>
              <a:t>values.</a:t>
            </a:r>
            <a:endParaRPr lang="en-US"/>
          </a:p>
        </p:txBody>
      </p:sp>
      <p:sp>
        <p:nvSpPr>
          <p:cNvPr id="8199" name="AutoShape 8"/>
          <p:cNvSpPr>
            <a:spLocks noChangeArrowheads="1"/>
          </p:cNvSpPr>
          <p:nvPr/>
        </p:nvSpPr>
        <p:spPr bwMode="auto">
          <a:xfrm>
            <a:off x="6011863" y="5878513"/>
            <a:ext cx="504825" cy="215900"/>
          </a:xfrm>
          <a:prstGeom prst="leftArrow">
            <a:avLst>
              <a:gd name="adj1" fmla="val 50000"/>
              <a:gd name="adj2" fmla="val 5845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6516688" y="4652963"/>
            <a:ext cx="206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These are the g(n)</a:t>
            </a:r>
            <a:br>
              <a:rPr lang="sv-SE"/>
            </a:br>
            <a:r>
              <a:rPr lang="sv-SE"/>
              <a:t>values.</a:t>
            </a:r>
            <a:endParaRPr lang="en-US"/>
          </a:p>
        </p:txBody>
      </p:sp>
      <p:sp>
        <p:nvSpPr>
          <p:cNvPr id="8201" name="AutoShape 10"/>
          <p:cNvSpPr>
            <a:spLocks noChangeArrowheads="1"/>
          </p:cNvSpPr>
          <p:nvPr/>
        </p:nvSpPr>
        <p:spPr bwMode="auto">
          <a:xfrm rot="5400000">
            <a:off x="7235825" y="4294188"/>
            <a:ext cx="504825" cy="215900"/>
          </a:xfrm>
          <a:prstGeom prst="leftArrow">
            <a:avLst>
              <a:gd name="adj1" fmla="val 50000"/>
              <a:gd name="adj2" fmla="val 5845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0"/>
            <a:ext cx="7772400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Greedy best-first search example</a:t>
            </a:r>
          </a:p>
        </p:txBody>
      </p:sp>
      <p:pic>
        <p:nvPicPr>
          <p:cNvPr id="9219" name="Picture 3" descr="greedy-progress0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romania-distan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238125" y="1304925"/>
            <a:ext cx="2933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 other words, we are searching using </a:t>
            </a:r>
            <a:r>
              <a:rPr lang="en-US" i="1"/>
              <a:t>only</a:t>
            </a:r>
            <a:r>
              <a:rPr lang="en-US"/>
              <a:t> the h(</a:t>
            </a:r>
            <a:r>
              <a:rPr lang="en-US" i="1"/>
              <a:t>n</a:t>
            </a:r>
            <a:r>
              <a:rPr lang="en-US"/>
              <a:t>)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reedy-progress02c"/>
          <p:cNvPicPr>
            <a:picLocks noChangeAspect="1" noChangeArrowheads="1"/>
          </p:cNvPicPr>
          <p:nvPr/>
        </p:nvPicPr>
        <p:blipFill>
          <a:blip r:embed="rId2" cstate="print"/>
          <a:srcRect b="61340"/>
          <a:stretch>
            <a:fillRect/>
          </a:stretch>
        </p:blipFill>
        <p:spPr bwMode="auto">
          <a:xfrm>
            <a:off x="1752600" y="1828800"/>
            <a:ext cx="5467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romania-distan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161925" y="180975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We expand all possible operators (there are three), and then expand the cheapest node on the fringe…</a:t>
            </a:r>
          </a:p>
        </p:txBody>
      </p:sp>
      <p:cxnSp>
        <p:nvCxnSpPr>
          <p:cNvPr id="10245" name="Straight Connector 7"/>
          <p:cNvCxnSpPr>
            <a:cxnSpLocks noChangeShapeType="1"/>
          </p:cNvCxnSpPr>
          <p:nvPr/>
        </p:nvCxnSpPr>
        <p:spPr bwMode="auto">
          <a:xfrm>
            <a:off x="4365625" y="4098925"/>
            <a:ext cx="2690813" cy="1844675"/>
          </a:xfrm>
          <a:prstGeom prst="line">
            <a:avLst/>
          </a:prstGeom>
          <a:noFill/>
          <a:ln w="19050" algn="ctr">
            <a:solidFill>
              <a:srgbClr val="FF33CC"/>
            </a:solidFill>
            <a:prstDash val="dash"/>
            <a:round/>
            <a:headEnd/>
            <a:tailEnd/>
          </a:ln>
        </p:spPr>
      </p:cxnSp>
      <p:cxnSp>
        <p:nvCxnSpPr>
          <p:cNvPr id="10246" name="Straight Connector 9"/>
          <p:cNvCxnSpPr>
            <a:cxnSpLocks noChangeShapeType="1"/>
          </p:cNvCxnSpPr>
          <p:nvPr/>
        </p:nvCxnSpPr>
        <p:spPr bwMode="auto">
          <a:xfrm>
            <a:off x="4251325" y="5203825"/>
            <a:ext cx="2720975" cy="739775"/>
          </a:xfrm>
          <a:prstGeom prst="line">
            <a:avLst/>
          </a:prstGeom>
          <a:noFill/>
          <a:ln w="19050" algn="ctr">
            <a:solidFill>
              <a:srgbClr val="00B050"/>
            </a:solidFill>
            <a:prstDash val="dash"/>
            <a:round/>
            <a:headEnd/>
            <a:tailEnd/>
          </a:ln>
        </p:spPr>
      </p:cxnSp>
      <p:cxnSp>
        <p:nvCxnSpPr>
          <p:cNvPr id="10247" name="Straight Connector 12"/>
          <p:cNvCxnSpPr>
            <a:cxnSpLocks noChangeShapeType="1"/>
          </p:cNvCxnSpPr>
          <p:nvPr/>
        </p:nvCxnSpPr>
        <p:spPr bwMode="auto">
          <a:xfrm>
            <a:off x="5273675" y="4778375"/>
            <a:ext cx="1728788" cy="1165225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10248" name="TextBox 16"/>
          <p:cNvSpPr txBox="1">
            <a:spLocks noChangeArrowheads="1"/>
          </p:cNvSpPr>
          <p:nvPr/>
        </p:nvSpPr>
        <p:spPr bwMode="auto">
          <a:xfrm>
            <a:off x="6530975" y="2590800"/>
            <a:ext cx="646113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CC"/>
                </a:solidFill>
              </a:rPr>
              <a:t>374</a:t>
            </a:r>
          </a:p>
        </p:txBody>
      </p:sp>
      <p:sp>
        <p:nvSpPr>
          <p:cNvPr id="10249" name="TextBox 17"/>
          <p:cNvSpPr txBox="1">
            <a:spLocks noChangeArrowheads="1"/>
          </p:cNvSpPr>
          <p:nvPr/>
        </p:nvSpPr>
        <p:spPr bwMode="auto">
          <a:xfrm>
            <a:off x="5045075" y="2582863"/>
            <a:ext cx="646113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329</a:t>
            </a:r>
          </a:p>
        </p:txBody>
      </p:sp>
      <p:sp>
        <p:nvSpPr>
          <p:cNvPr id="10250" name="TextBox 18"/>
          <p:cNvSpPr txBox="1">
            <a:spLocks noChangeArrowheads="1"/>
          </p:cNvSpPr>
          <p:nvPr/>
        </p:nvSpPr>
        <p:spPr bwMode="auto">
          <a:xfrm>
            <a:off x="2865438" y="2582863"/>
            <a:ext cx="646112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253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reedy-progress0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54673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 descr="romania-distan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161925" y="180975"/>
            <a:ext cx="8343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Now the cheapest node on the fringe is Fagaras, so we expand it 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291" y="0"/>
            <a:ext cx="8229600" cy="1143000"/>
          </a:xfrm>
        </p:spPr>
        <p:txBody>
          <a:bodyPr/>
          <a:lstStyle/>
          <a:p>
            <a:r>
              <a:rPr lang="en-US" dirty="0"/>
              <a:t>Which Algorithm to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810" y="1289830"/>
            <a:ext cx="8857717" cy="495857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Can you create an admissible heuristic?  Then use A* 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(Rubik's Cube, 15-puzzle, GPS routing finding, maze searching…) </a:t>
            </a:r>
          </a:p>
          <a:p>
            <a:pPr marL="0" indent="0">
              <a:buNone/>
            </a:pPr>
            <a:r>
              <a:rPr lang="en-US" sz="2400" dirty="0"/>
              <a:t>Otherwise</a:t>
            </a:r>
          </a:p>
          <a:p>
            <a:r>
              <a:rPr lang="en-US" sz="2400" dirty="0"/>
              <a:t>Do you know the exact depth of the solution? Then use depth limited search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(frogs and toads)</a:t>
            </a:r>
          </a:p>
          <a:p>
            <a:r>
              <a:rPr lang="en-US" sz="2400" dirty="0"/>
              <a:t>Is the search tree finite, and you just want </a:t>
            </a:r>
            <a:r>
              <a:rPr lang="en-US" sz="2400" i="1" dirty="0"/>
              <a:t>a</a:t>
            </a:r>
            <a:r>
              <a:rPr lang="en-US" sz="2400" dirty="0"/>
              <a:t> solution (does not have to be optimal)? Then maybe use depth-first search.</a:t>
            </a:r>
          </a:p>
          <a:p>
            <a:r>
              <a:rPr lang="en-US" sz="2400" dirty="0"/>
              <a:t>Do you want the optimal solution, but don’t know how deep the solution could be? Try Iterative deepening.</a:t>
            </a:r>
          </a:p>
          <a:p>
            <a:r>
              <a:rPr lang="en-US" sz="2400" dirty="0"/>
              <a:t>Do you want the optimal solution, the goal state is explicit, you have a plan to detect repeated states, and you want the fastest possible results?  Try bidirectional search (probably using Iterative deepening from both directions)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(GPS route finding)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4774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reedy-progress0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54673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romania-distan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66699" y="5248275"/>
            <a:ext cx="2905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a typeface="MS PGothic" pitchFamily="34" charset="-128"/>
              </a:rPr>
              <a:t>Is this optimal?</a:t>
            </a:r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219075" y="3533775"/>
            <a:ext cx="3009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So, Arad to Sibiu to Fagaras to Bucharest</a:t>
            </a:r>
          </a:p>
          <a:p>
            <a:r>
              <a:rPr lang="en-US"/>
              <a:t>140 + 99 + 211 = 450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038225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done!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82831" y="4446954"/>
            <a:ext cx="945661" cy="286971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22277" y="4790831"/>
            <a:ext cx="812800" cy="31261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97600" y="4876800"/>
            <a:ext cx="725365" cy="961293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228600"/>
            <a:ext cx="7772400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 of greedy best-first search</a:t>
            </a:r>
          </a:p>
        </p:txBody>
      </p:sp>
      <p:sp>
        <p:nvSpPr>
          <p:cNvPr id="132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866775"/>
            <a:ext cx="8246940" cy="5715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u="sng" dirty="0">
                <a:solidFill>
                  <a:srgbClr val="CC0099"/>
                </a:solidFill>
              </a:rPr>
              <a:t>Complete?</a:t>
            </a:r>
            <a:r>
              <a:rPr lang="en-US" sz="2800" dirty="0"/>
              <a:t> No – can get stuck in loops, e.g., </a:t>
            </a:r>
          </a:p>
          <a:p>
            <a:pPr eaLnBrk="1" hangingPunct="1">
              <a:defRPr/>
            </a:pPr>
            <a:r>
              <a:rPr lang="en-US" sz="2800" dirty="0"/>
              <a:t>       </a:t>
            </a:r>
            <a:r>
              <a:rPr lang="en-US" sz="2800" dirty="0">
                <a:solidFill>
                  <a:srgbClr val="FF0000"/>
                </a:solidFill>
              </a:rPr>
              <a:t>Iasi </a:t>
            </a:r>
            <a:r>
              <a:rPr lang="en-US" sz="28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Neamt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</a:rPr>
              <a:t> Iasi </a:t>
            </a:r>
            <a:r>
              <a:rPr lang="en-US" sz="28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Neamt</a:t>
            </a:r>
            <a:r>
              <a:rPr lang="en-US" sz="2800" dirty="0">
                <a:solidFill>
                  <a:srgbClr val="FF0000"/>
                </a:solidFill>
              </a:rPr>
              <a:t>…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But, complete in finite space with repeated state checking!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(may take a lot of memory)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u="sng" dirty="0">
                <a:solidFill>
                  <a:srgbClr val="CC0099"/>
                </a:solidFill>
              </a:rPr>
              <a:t>Time?</a:t>
            </a:r>
            <a:r>
              <a:rPr lang="en-US" sz="2800" dirty="0"/>
              <a:t>   </a:t>
            </a:r>
            <a:r>
              <a:rPr lang="en-US" sz="2800" i="1" dirty="0"/>
              <a:t>O(</a:t>
            </a:r>
            <a:r>
              <a:rPr lang="en-US" sz="2800" i="1" dirty="0" err="1"/>
              <a:t>b</a:t>
            </a:r>
            <a:r>
              <a:rPr lang="en-US" sz="2800" i="1" baseline="30000" dirty="0" err="1"/>
              <a:t>m</a:t>
            </a:r>
            <a:r>
              <a:rPr lang="en-US" sz="2800" i="1" dirty="0"/>
              <a:t>)</a:t>
            </a:r>
            <a:r>
              <a:rPr lang="en-US" sz="2800" dirty="0"/>
              <a:t>, but a good heuristic can give dramatic improvement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/>
              <a:t>Similar to depth-first search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u="sng" dirty="0">
                <a:solidFill>
                  <a:srgbClr val="CC0099"/>
                </a:solidFill>
              </a:rPr>
              <a:t>Space?</a:t>
            </a:r>
            <a:r>
              <a:rPr lang="en-US" sz="2800" dirty="0"/>
              <a:t> </a:t>
            </a:r>
            <a:r>
              <a:rPr lang="en-US" sz="2800" i="1" dirty="0"/>
              <a:t>O(</a:t>
            </a:r>
            <a:r>
              <a:rPr lang="en-US" sz="2800" i="1" dirty="0" err="1"/>
              <a:t>b</a:t>
            </a:r>
            <a:r>
              <a:rPr lang="en-US" sz="2800" i="1" baseline="30000" dirty="0" err="1"/>
              <a:t>m</a:t>
            </a:r>
            <a:r>
              <a:rPr lang="en-US" sz="2800" i="1" dirty="0"/>
              <a:t>) </a:t>
            </a:r>
            <a:r>
              <a:rPr lang="en-US" sz="2800" dirty="0"/>
              <a:t>-- keeps all nodes in memory
</a:t>
            </a:r>
          </a:p>
          <a:p>
            <a:pPr>
              <a:defRPr/>
            </a:pPr>
            <a:r>
              <a:rPr lang="en-US" sz="2800" u="sng" dirty="0">
                <a:solidFill>
                  <a:srgbClr val="CC0099"/>
                </a:solidFill>
              </a:rPr>
              <a:t>Optimal? </a:t>
            </a:r>
            <a:r>
              <a:rPr lang="en-US" sz="2800" b="1" dirty="0">
                <a:solidFill>
                  <a:srgbClr val="FF0000"/>
                </a:solidFill>
              </a:rPr>
              <a:t>No!</a:t>
            </a:r>
            <a:r>
              <a:rPr lang="en-US" sz="2800" dirty="0"/>
              <a:t>  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228600"/>
            <a:ext cx="7772400" cy="11430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Search</a:t>
            </a:r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1" y="1981200"/>
            <a:ext cx="8820150" cy="4114800"/>
          </a:xfrm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</a:rPr>
              <a:t>Idea: avoid expanding paths that are </a:t>
            </a:r>
            <a:r>
              <a:rPr lang="en-US" sz="2400" u="sng" dirty="0">
                <a:solidFill>
                  <a:srgbClr val="FF0000"/>
                </a:solidFill>
              </a:rPr>
              <a:t>already relatively expensive</a:t>
            </a:r>
            <a:endParaRPr lang="en-US" dirty="0"/>
          </a:p>
          <a:p>
            <a:pPr eaLnBrk="1" hangingPunct="1">
              <a:defRPr/>
            </a:pPr>
            <a:r>
              <a:rPr lang="en-US" sz="2400" dirty="0">
                <a:solidFill>
                  <a:srgbClr val="3333CC"/>
                </a:solidFill>
              </a:rPr>
              <a:t>Evaluation function </a:t>
            </a:r>
            <a:r>
              <a:rPr lang="en-US" sz="2400" i="1" dirty="0">
                <a:solidFill>
                  <a:srgbClr val="3333CC"/>
                </a:solidFill>
              </a:rPr>
              <a:t>f(n) = g(n) + h(n)</a:t>
            </a:r>
            <a:r>
              <a:rPr lang="en-US" sz="2400" dirty="0">
                <a:solidFill>
                  <a:srgbClr val="3333CC"/>
                </a:solidFill>
              </a:rPr>
              <a:t>
</a:t>
            </a:r>
          </a:p>
          <a:p>
            <a:pPr lvl="1" eaLnBrk="1" hangingPunct="1">
              <a:defRPr/>
            </a:pPr>
            <a:r>
              <a:rPr lang="en-US" sz="2400" i="1" dirty="0">
                <a:solidFill>
                  <a:srgbClr val="3333CC"/>
                </a:solidFill>
                <a:ea typeface="+mn-ea"/>
              </a:rPr>
              <a:t>g(n) </a:t>
            </a:r>
            <a:r>
              <a:rPr lang="en-US" sz="2400" dirty="0">
                <a:solidFill>
                  <a:srgbClr val="3333CC"/>
                </a:solidFill>
                <a:ea typeface="+mn-ea"/>
              </a:rPr>
              <a:t>= cost so far to reach </a:t>
            </a:r>
            <a:r>
              <a:rPr lang="en-US" sz="2400" i="1" dirty="0">
                <a:solidFill>
                  <a:srgbClr val="3333CC"/>
                </a:solidFill>
                <a:ea typeface="+mn-ea"/>
              </a:rPr>
              <a:t>n </a:t>
            </a:r>
          </a:p>
          <a:p>
            <a:pPr lvl="1" eaLnBrk="1" hangingPunct="1">
              <a:defRPr/>
            </a:pPr>
            <a:r>
              <a:rPr lang="en-US" sz="2400" i="1" dirty="0">
                <a:solidFill>
                  <a:srgbClr val="3333CC"/>
                </a:solidFill>
                <a:ea typeface="+mn-ea"/>
              </a:rPr>
              <a:t>h(n)</a:t>
            </a:r>
            <a:r>
              <a:rPr lang="en-US" sz="2400" dirty="0">
                <a:solidFill>
                  <a:srgbClr val="3333CC"/>
                </a:solidFill>
                <a:ea typeface="+mn-ea"/>
              </a:rPr>
              <a:t> = estimated cost from </a:t>
            </a:r>
            <a:r>
              <a:rPr lang="en-US" sz="2400" i="1" dirty="0">
                <a:solidFill>
                  <a:srgbClr val="3333CC"/>
                </a:solidFill>
                <a:ea typeface="+mn-ea"/>
              </a:rPr>
              <a:t>n</a:t>
            </a:r>
            <a:r>
              <a:rPr lang="en-US" sz="2400" dirty="0">
                <a:solidFill>
                  <a:srgbClr val="3333CC"/>
                </a:solidFill>
                <a:ea typeface="+mn-ea"/>
              </a:rPr>
              <a:t> to goal</a:t>
            </a:r>
          </a:p>
          <a:p>
            <a:pPr lvl="1" eaLnBrk="1" hangingPunct="1">
              <a:defRPr/>
            </a:pPr>
            <a:r>
              <a:rPr lang="en-US" sz="2400" i="1" dirty="0">
                <a:solidFill>
                  <a:srgbClr val="3333CC"/>
                </a:solidFill>
                <a:ea typeface="+mn-ea"/>
              </a:rPr>
              <a:t>f(n) </a:t>
            </a:r>
            <a:r>
              <a:rPr lang="en-US" sz="2400" dirty="0">
                <a:solidFill>
                  <a:srgbClr val="3333CC"/>
                </a:solidFill>
                <a:ea typeface="+mn-ea"/>
              </a:rPr>
              <a:t>= estimated </a:t>
            </a:r>
            <a:r>
              <a:rPr lang="en-US" sz="2400" dirty="0">
                <a:solidFill>
                  <a:srgbClr val="FF0000"/>
                </a:solidFill>
                <a:ea typeface="+mn-ea"/>
              </a:rPr>
              <a:t>total</a:t>
            </a:r>
            <a:r>
              <a:rPr lang="en-US" sz="2400" dirty="0">
                <a:solidFill>
                  <a:srgbClr val="3333CC"/>
                </a:solidFill>
                <a:ea typeface="+mn-ea"/>
              </a:rPr>
              <a:t> cost of path through </a:t>
            </a:r>
            <a:r>
              <a:rPr lang="en-US" sz="2400" i="1" dirty="0">
                <a:solidFill>
                  <a:srgbClr val="3333CC"/>
                </a:solidFill>
                <a:ea typeface="+mn-ea"/>
              </a:rPr>
              <a:t>n</a:t>
            </a:r>
            <a:r>
              <a:rPr lang="en-US" sz="2400" dirty="0">
                <a:solidFill>
                  <a:srgbClr val="3333CC"/>
                </a:solidFill>
                <a:ea typeface="+mn-ea"/>
              </a:rPr>
              <a:t> to goal</a:t>
            </a: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141288" y="765175"/>
            <a:ext cx="83327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Intuition: </a:t>
            </a:r>
            <a:r>
              <a:rPr lang="en-US" dirty="0"/>
              <a:t>Greedy best-first search expands the node that appears to have shortest path to goal (looks only </a:t>
            </a:r>
            <a:r>
              <a:rPr lang="en-US" i="1" dirty="0"/>
              <a:t>forward</a:t>
            </a:r>
            <a:r>
              <a:rPr lang="en-US" dirty="0"/>
              <a:t>). But what about cost of getting to that node? Take it into account (also look </a:t>
            </a:r>
            <a:r>
              <a:rPr lang="en-US" i="1" dirty="0"/>
              <a:t>backwards</a:t>
            </a:r>
            <a:r>
              <a:rPr lang="en-US" dirty="0"/>
              <a:t>)!</a:t>
            </a:r>
          </a:p>
        </p:txBody>
      </p:sp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141288" y="5625088"/>
            <a:ext cx="58054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Aside: do we still have </a:t>
            </a:r>
            <a:r>
              <a:rPr lang="en-US" altLang="en-US" dirty="0"/>
              <a:t>“</a:t>
            </a:r>
            <a:r>
              <a:rPr lang="en-US" dirty="0"/>
              <a:t>looping problem</a:t>
            </a:r>
            <a:r>
              <a:rPr lang="en-US" altLang="en-US" dirty="0"/>
              <a:t>”</a:t>
            </a:r>
            <a:r>
              <a:rPr lang="en-US" dirty="0"/>
              <a:t>?</a:t>
            </a:r>
          </a:p>
          <a:p>
            <a:r>
              <a:rPr lang="en-US" dirty="0">
                <a:solidFill>
                  <a:srgbClr val="FF0000"/>
                </a:solidFill>
              </a:rPr>
              <a:t>Iasi to </a:t>
            </a:r>
            <a:r>
              <a:rPr lang="en-US" dirty="0" err="1">
                <a:solidFill>
                  <a:srgbClr val="FF0000"/>
                </a:solidFill>
              </a:rPr>
              <a:t>Fagaras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>
                <a:solidFill>
                  <a:srgbClr val="FF0000"/>
                </a:solidFill>
              </a:rPr>
              <a:t>Iasi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Neamt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FF0000"/>
                </a:solidFill>
              </a:rPr>
              <a:t> Iasi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Neamt</a:t>
            </a:r>
            <a:r>
              <a:rPr lang="en-US" dirty="0">
                <a:solidFill>
                  <a:srgbClr val="FF0000"/>
                </a:solidFill>
              </a:rPr>
              <a:t>…</a:t>
            </a:r>
            <a:endParaRPr lang="en-US" dirty="0"/>
          </a:p>
        </p:txBody>
      </p:sp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5314950" y="5740375"/>
            <a:ext cx="3371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No! We</a:t>
            </a:r>
            <a:r>
              <a:rPr lang="en-US" altLang="en-US" dirty="0">
                <a:solidFill>
                  <a:srgbClr val="FF0000"/>
                </a:solidFill>
              </a:rPr>
              <a:t>’</a:t>
            </a:r>
            <a:r>
              <a:rPr lang="en-US" dirty="0">
                <a:solidFill>
                  <a:srgbClr val="FF0000"/>
                </a:solidFill>
              </a:rPr>
              <a:t>ll eventually get out of it, because g(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) keeps going up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astar-progress0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romania-distan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6675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A* search example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238125" y="1304925"/>
            <a:ext cx="31718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 other words, we are searching using the sum of h(</a:t>
            </a:r>
            <a:r>
              <a:rPr lang="en-US" i="1"/>
              <a:t>n</a:t>
            </a:r>
            <a:r>
              <a:rPr lang="en-US"/>
              <a:t>) and g(</a:t>
            </a:r>
            <a:r>
              <a:rPr lang="en-US" i="1"/>
              <a:t>n</a:t>
            </a:r>
            <a:r>
              <a:rPr lang="en-US"/>
              <a:t>)</a:t>
            </a:r>
          </a:p>
          <a:p>
            <a:endParaRPr lang="en-US"/>
          </a:p>
          <a:p>
            <a:r>
              <a:rPr lang="en-US"/>
              <a:t>f(</a:t>
            </a:r>
            <a:r>
              <a:rPr lang="en-US" i="1"/>
              <a:t>n</a:t>
            </a:r>
            <a:r>
              <a:rPr lang="en-US"/>
              <a:t>) = h(</a:t>
            </a:r>
            <a:r>
              <a:rPr lang="en-US" i="1"/>
              <a:t>n</a:t>
            </a:r>
            <a:r>
              <a:rPr lang="en-US"/>
              <a:t>) and g(</a:t>
            </a:r>
            <a:r>
              <a:rPr lang="en-US" i="1"/>
              <a:t>n</a:t>
            </a:r>
            <a:r>
              <a:rPr lang="en-US"/>
              <a:t>)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star-progress0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romania-distan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astar-progress0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romania-distan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astar-progress0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romania-distan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astar-progress05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romania-distan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657600"/>
            <a:ext cx="48006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1125" y="3276600"/>
            <a:ext cx="3698875" cy="2266950"/>
            <a:chOff x="173" y="2064"/>
            <a:chExt cx="2330" cy="1428"/>
          </a:xfrm>
        </p:grpSpPr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 flipH="1">
              <a:off x="1680" y="2064"/>
              <a:ext cx="336" cy="6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173" y="2736"/>
              <a:ext cx="2330" cy="756"/>
            </a:xfrm>
            <a:prstGeom prst="rect">
              <a:avLst/>
            </a:prstGeom>
            <a:solidFill>
              <a:schemeClr val="bg1">
                <a:alpha val="47058"/>
              </a:scheme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ea typeface="MS PGothic" pitchFamily="34" charset="-128"/>
                </a:rPr>
                <a:t>Bucharest appears  on the fringe</a:t>
              </a:r>
            </a:p>
            <a:p>
              <a:pPr algn="ctr"/>
              <a:r>
                <a:rPr lang="en-US" sz="1800" b="1" dirty="0">
                  <a:solidFill>
                    <a:srgbClr val="C00000"/>
                  </a:solidFill>
                  <a:ea typeface="MS PGothic" pitchFamily="34" charset="-128"/>
                </a:rPr>
                <a:t> but not selected for expansion </a:t>
              </a:r>
            </a:p>
            <a:p>
              <a:pPr algn="ctr"/>
              <a:r>
                <a:rPr lang="en-US" sz="1800" b="1" dirty="0">
                  <a:solidFill>
                    <a:srgbClr val="C00000"/>
                  </a:solidFill>
                  <a:ea typeface="MS PGothic" pitchFamily="34" charset="-128"/>
                </a:rPr>
                <a:t>since its cost (450)</a:t>
              </a:r>
            </a:p>
            <a:p>
              <a:pPr algn="ctr"/>
              <a:r>
                <a:rPr lang="en-US" sz="1800" b="1" dirty="0">
                  <a:solidFill>
                    <a:srgbClr val="C00000"/>
                  </a:solidFill>
                  <a:ea typeface="MS PGothic" pitchFamily="34" charset="-128"/>
                </a:rPr>
                <a:t>is higher than that of Pitesti (417).</a:t>
              </a:r>
            </a:p>
          </p:txBody>
        </p:sp>
      </p:grp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astar-progress06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4102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romania-distan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973513"/>
            <a:ext cx="4800600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133350" y="5810250"/>
            <a:ext cx="4090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A* found the optimal path!</a:t>
            </a:r>
          </a:p>
        </p:txBody>
      </p:sp>
      <p:sp>
        <p:nvSpPr>
          <p:cNvPr id="20485" name="Rectangle 15"/>
          <p:cNvSpPr>
            <a:spLocks noChangeArrowheads="1"/>
          </p:cNvSpPr>
          <p:nvPr/>
        </p:nvSpPr>
        <p:spPr bwMode="auto">
          <a:xfrm>
            <a:off x="276225" y="136525"/>
            <a:ext cx="88677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ea typeface="MS PGothic" pitchFamily="34" charset="-128"/>
              </a:rPr>
              <a:t>A* </a:t>
            </a:r>
            <a:r>
              <a:rPr lang="en-US" sz="2000" dirty="0">
                <a:ea typeface="MS PGothic" pitchFamily="34" charset="-128"/>
              </a:rPr>
              <a:t>found:                    Arad to Sibiu to </a:t>
            </a:r>
            <a:r>
              <a:rPr lang="en-US" sz="2000" dirty="0" err="1">
                <a:ea typeface="MS PGothic" pitchFamily="34" charset="-128"/>
              </a:rPr>
              <a:t>Rimnicu</a:t>
            </a:r>
            <a:r>
              <a:rPr lang="en-US" sz="2000" dirty="0">
                <a:ea typeface="MS PGothic" pitchFamily="34" charset="-128"/>
              </a:rPr>
              <a:t> to Pitesti to Bucharest   = 418 miles</a:t>
            </a:r>
          </a:p>
          <a:p>
            <a:r>
              <a:rPr lang="en-US" sz="2000" b="1" dirty="0">
                <a:ea typeface="MS PGothic" pitchFamily="34" charset="-128"/>
              </a:rPr>
              <a:t>Greedy Search </a:t>
            </a:r>
            <a:r>
              <a:rPr lang="en-US" sz="2000" dirty="0">
                <a:ea typeface="MS PGothic" pitchFamily="34" charset="-128"/>
              </a:rPr>
              <a:t>found:  Arad to Sibiu to </a:t>
            </a:r>
            <a:r>
              <a:rPr lang="en-US" sz="2000" dirty="0" err="1">
                <a:ea typeface="MS PGothic" pitchFamily="34" charset="-128"/>
              </a:rPr>
              <a:t>Fagaras</a:t>
            </a:r>
            <a:r>
              <a:rPr lang="en-US" sz="2000" dirty="0">
                <a:ea typeface="MS PGothic" pitchFamily="34" charset="-128"/>
              </a:rPr>
              <a:t> to Bucharest                 = 450 miles</a:t>
            </a:r>
          </a:p>
          <a:p>
            <a:endParaRPr lang="en-US" sz="2000" dirty="0">
              <a:ea typeface="MS PGothic" pitchFamily="34" charset="-128"/>
            </a:endParaRPr>
          </a:p>
          <a:p>
            <a:endParaRPr lang="en-US" sz="2000" dirty="0">
              <a:ea typeface="MS PGothic" pitchFamily="34" charset="-12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762500" y="4786313"/>
            <a:ext cx="904875" cy="273843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38812" y="5141913"/>
            <a:ext cx="180976" cy="320675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986462" y="5543550"/>
            <a:ext cx="704851" cy="338138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96087" y="5918200"/>
            <a:ext cx="590551" cy="29210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Blind Search 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19063" y="1482725"/>
            <a:ext cx="5705857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search techniques we have seen so far...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lvl="1"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Breadth first search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Uniform cost search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Depth first search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Depth limited search 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7030A0"/>
                </a:solidFill>
              </a:rPr>
              <a:t>Iterative Deepening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Bi-directional Search</a:t>
            </a:r>
          </a:p>
          <a:p>
            <a:pPr>
              <a:buFontTx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8" name="Right Brace 5"/>
          <p:cNvSpPr>
            <a:spLocks/>
          </p:cNvSpPr>
          <p:nvPr/>
        </p:nvSpPr>
        <p:spPr bwMode="auto">
          <a:xfrm>
            <a:off x="3673475" y="2325688"/>
            <a:ext cx="441325" cy="614362"/>
          </a:xfrm>
          <a:prstGeom prst="rightBrace">
            <a:avLst>
              <a:gd name="adj1" fmla="val 832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30675" y="2293938"/>
            <a:ext cx="46275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/>
              <a:t>Would also find the optimal solution, but would have expanded more nodes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(memory problems)</a:t>
            </a:r>
          </a:p>
        </p:txBody>
      </p:sp>
      <p:cxnSp>
        <p:nvCxnSpPr>
          <p:cNvPr id="21510" name="Straight Arrow Connector 8"/>
          <p:cNvCxnSpPr>
            <a:cxnSpLocks noChangeShapeType="1"/>
          </p:cNvCxnSpPr>
          <p:nvPr/>
        </p:nvCxnSpPr>
        <p:spPr bwMode="auto">
          <a:xfrm>
            <a:off x="3248025" y="3216275"/>
            <a:ext cx="11985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4479925" y="3021013"/>
            <a:ext cx="45688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B050"/>
                </a:solidFill>
              </a:rPr>
              <a:t>Will </a:t>
            </a:r>
            <a:r>
              <a:rPr lang="en-US" sz="1800" i="1" dirty="0">
                <a:solidFill>
                  <a:srgbClr val="00B050"/>
                </a:solidFill>
              </a:rPr>
              <a:t>not</a:t>
            </a:r>
            <a:r>
              <a:rPr lang="en-US" sz="1800" dirty="0">
                <a:solidFill>
                  <a:srgbClr val="00B050"/>
                </a:solidFill>
              </a:rPr>
              <a:t> find optimal solution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(in general)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1763" y="3394075"/>
            <a:ext cx="49657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C00000"/>
                </a:solidFill>
              </a:rPr>
              <a:t>Will </a:t>
            </a:r>
            <a:r>
              <a:rPr lang="en-US" sz="1800" i="1" dirty="0">
                <a:solidFill>
                  <a:srgbClr val="C00000"/>
                </a:solidFill>
              </a:rPr>
              <a:t>not</a:t>
            </a:r>
            <a:r>
              <a:rPr lang="en-US" sz="1800" dirty="0">
                <a:solidFill>
                  <a:srgbClr val="C00000"/>
                </a:solidFill>
              </a:rPr>
              <a:t> find optimal solution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(in general)</a:t>
            </a:r>
          </a:p>
        </p:txBody>
      </p:sp>
      <p:cxnSp>
        <p:nvCxnSpPr>
          <p:cNvPr id="21513" name="Straight Arrow Connector 11"/>
          <p:cNvCxnSpPr>
            <a:cxnSpLocks noChangeShapeType="1"/>
          </p:cNvCxnSpPr>
          <p:nvPr/>
        </p:nvCxnSpPr>
        <p:spPr bwMode="auto">
          <a:xfrm flipV="1">
            <a:off x="3494573" y="3586163"/>
            <a:ext cx="454025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" name="TextBox 14"/>
          <p:cNvSpPr txBox="1"/>
          <p:nvPr/>
        </p:nvSpPr>
        <p:spPr>
          <a:xfrm>
            <a:off x="4811713" y="3786188"/>
            <a:ext cx="40243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7030A0"/>
                </a:solidFill>
              </a:rPr>
              <a:t>Would also find the optimal solution, but would have expanded more nodes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(no memory problems, but time problems)</a:t>
            </a:r>
          </a:p>
          <a:p>
            <a:pPr>
              <a:defRPr/>
            </a:pPr>
            <a:r>
              <a:rPr lang="en-US" sz="1800" dirty="0"/>
              <a:t> </a:t>
            </a:r>
          </a:p>
        </p:txBody>
      </p:sp>
      <p:cxnSp>
        <p:nvCxnSpPr>
          <p:cNvPr id="21515" name="Straight Arrow Connector 15"/>
          <p:cNvCxnSpPr>
            <a:cxnSpLocks noChangeShapeType="1"/>
          </p:cNvCxnSpPr>
          <p:nvPr/>
        </p:nvCxnSpPr>
        <p:spPr bwMode="auto">
          <a:xfrm>
            <a:off x="3417888" y="3962400"/>
            <a:ext cx="1398587" cy="19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16" name="Straight Arrow Connector 18"/>
          <p:cNvCxnSpPr>
            <a:cxnSpLocks noChangeShapeType="1"/>
          </p:cNvCxnSpPr>
          <p:nvPr/>
        </p:nvCxnSpPr>
        <p:spPr bwMode="auto">
          <a:xfrm>
            <a:off x="3500438" y="4343400"/>
            <a:ext cx="1316037" cy="8588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517" name="TextBox 20"/>
          <p:cNvSpPr txBox="1">
            <a:spLocks noChangeArrowheads="1"/>
          </p:cNvSpPr>
          <p:nvPr/>
        </p:nvSpPr>
        <p:spPr bwMode="auto">
          <a:xfrm>
            <a:off x="4829175" y="4940300"/>
            <a:ext cx="40259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Would also find the optimal solution, assuming both algorithms used would have found the optimal solution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556" y="0"/>
            <a:ext cx="8229600" cy="1143000"/>
          </a:xfrm>
        </p:spPr>
        <p:txBody>
          <a:bodyPr/>
          <a:lstStyle/>
          <a:p>
            <a:r>
              <a:rPr lang="en-US" dirty="0"/>
              <a:t>Three Possible Outcomes of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556" y="1187506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The algorithm finds the goal node, and reports </a:t>
            </a:r>
            <a:r>
              <a:rPr lang="en-US" sz="2400" b="1" dirty="0"/>
              <a:t>success</a:t>
            </a:r>
            <a:r>
              <a:rPr lang="en-US" sz="2400" dirty="0"/>
              <a:t>.</a:t>
            </a:r>
          </a:p>
          <a:p>
            <a:r>
              <a:rPr lang="en-US" sz="2400" dirty="0"/>
              <a:t>The algorithm keeps searching until there is nothing left in the queue, and then reports </a:t>
            </a:r>
            <a:r>
              <a:rPr lang="en-US" sz="2400" b="1" dirty="0"/>
              <a:t>failure</a:t>
            </a:r>
            <a:r>
              <a:rPr lang="en-US" sz="2400" dirty="0"/>
              <a:t>.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(This failure can be seen as </a:t>
            </a:r>
            <a:r>
              <a:rPr lang="en-US" sz="2400" i="1" dirty="0">
                <a:solidFill>
                  <a:schemeClr val="bg1">
                    <a:lumMod val="75000"/>
                  </a:schemeClr>
                </a:solidFill>
              </a:rPr>
              <a:t>successfully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proving that there is no solution)</a:t>
            </a:r>
          </a:p>
          <a:p>
            <a:r>
              <a:rPr lang="en-US" sz="2400" dirty="0"/>
              <a:t>The algorithm keeps searching until you run out of memory, or you run out of time and kill the program.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b="27522"/>
          <a:stretch>
            <a:fillRect/>
          </a:stretch>
        </p:blipFill>
        <p:spPr bwMode="auto">
          <a:xfrm>
            <a:off x="5234941" y="4178300"/>
            <a:ext cx="4001555" cy="2175181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593456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291" y="0"/>
            <a:ext cx="8229600" cy="1143000"/>
          </a:xfrm>
        </p:spPr>
        <p:txBody>
          <a:bodyPr/>
          <a:lstStyle/>
          <a:p>
            <a:r>
              <a:rPr lang="en-US" dirty="0"/>
              <a:t>Diameter of a Search Problem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284" y="124127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u="sng" dirty="0"/>
              <a:t>diameter of a search problem </a:t>
            </a:r>
            <a:r>
              <a:rPr lang="en-US" sz="2400" dirty="0"/>
              <a:t>is the cost of the cheapest solution to the </a:t>
            </a:r>
            <a:r>
              <a:rPr lang="en-US" sz="2400" i="1" dirty="0"/>
              <a:t>hardest </a:t>
            </a:r>
            <a:r>
              <a:rPr lang="en-US" sz="2400" dirty="0"/>
              <a:t>problem in the search space. </a:t>
            </a:r>
          </a:p>
          <a:p>
            <a:r>
              <a:rPr lang="en-US" sz="2400" dirty="0"/>
              <a:t>If all operators have the same cost, it the just tree depth at which the cheapest goal state lies, for the worst instantiation of the problem.</a:t>
            </a:r>
          </a:p>
          <a:p>
            <a:r>
              <a:rPr lang="en-US" sz="2400" dirty="0"/>
              <a:t>Assume both of the below are the worse cases of two problems</a:t>
            </a:r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7235825" y="4540295"/>
            <a:ext cx="214313" cy="511175"/>
            <a:chOff x="2400" y="864"/>
            <a:chExt cx="432" cy="1034"/>
          </a:xfrm>
        </p:grpSpPr>
        <p:sp>
          <p:nvSpPr>
            <p:cNvPr id="5" name="Oval 72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73"/>
            <p:cNvSpPr txBox="1">
              <a:spLocks noChangeArrowheads="1"/>
            </p:cNvSpPr>
            <p:nvPr/>
          </p:nvSpPr>
          <p:spPr bwMode="auto">
            <a:xfrm>
              <a:off x="2412" y="973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8043863" y="4943520"/>
            <a:ext cx="212725" cy="511175"/>
            <a:chOff x="2400" y="864"/>
            <a:chExt cx="432" cy="1034"/>
          </a:xfrm>
        </p:grpSpPr>
        <p:sp>
          <p:nvSpPr>
            <p:cNvPr id="11" name="Oval 78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79"/>
            <p:cNvSpPr txBox="1">
              <a:spLocks noChangeArrowheads="1"/>
            </p:cNvSpPr>
            <p:nvPr/>
          </p:nvSpPr>
          <p:spPr bwMode="auto">
            <a:xfrm>
              <a:off x="2411" y="973"/>
              <a:ext cx="373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6" name="Group 89"/>
          <p:cNvGrpSpPr>
            <a:grpSpLocks/>
          </p:cNvGrpSpPr>
          <p:nvPr/>
        </p:nvGrpSpPr>
        <p:grpSpPr bwMode="auto">
          <a:xfrm>
            <a:off x="7686675" y="5489620"/>
            <a:ext cx="214313" cy="511175"/>
            <a:chOff x="2400" y="864"/>
            <a:chExt cx="432" cy="1035"/>
          </a:xfrm>
        </p:grpSpPr>
        <p:sp>
          <p:nvSpPr>
            <p:cNvPr id="17" name="Oval 90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91"/>
            <p:cNvSpPr txBox="1">
              <a:spLocks noChangeArrowheads="1"/>
            </p:cNvSpPr>
            <p:nvPr/>
          </p:nvSpPr>
          <p:spPr bwMode="auto">
            <a:xfrm>
              <a:off x="2412" y="974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Line 92"/>
          <p:cNvSpPr>
            <a:spLocks noChangeShapeType="1"/>
          </p:cNvSpPr>
          <p:nvPr/>
        </p:nvSpPr>
        <p:spPr bwMode="auto">
          <a:xfrm flipH="1">
            <a:off x="6835775" y="4706982"/>
            <a:ext cx="409575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96"/>
          <p:cNvSpPr>
            <a:spLocks noChangeShapeType="1"/>
          </p:cNvSpPr>
          <p:nvPr/>
        </p:nvSpPr>
        <p:spPr bwMode="auto">
          <a:xfrm flipH="1">
            <a:off x="7861300" y="5143545"/>
            <a:ext cx="233363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97"/>
          <p:cNvSpPr>
            <a:spLocks noChangeShapeType="1"/>
          </p:cNvSpPr>
          <p:nvPr/>
        </p:nvSpPr>
        <p:spPr bwMode="auto">
          <a:xfrm>
            <a:off x="8197850" y="5153070"/>
            <a:ext cx="219075" cy="388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98"/>
          <p:cNvSpPr>
            <a:spLocks noChangeShapeType="1"/>
          </p:cNvSpPr>
          <p:nvPr/>
        </p:nvSpPr>
        <p:spPr bwMode="auto">
          <a:xfrm>
            <a:off x="7421563" y="4714920"/>
            <a:ext cx="619125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" name="Group 166"/>
          <p:cNvGrpSpPr>
            <a:grpSpLocks/>
          </p:cNvGrpSpPr>
          <p:nvPr/>
        </p:nvGrpSpPr>
        <p:grpSpPr bwMode="auto">
          <a:xfrm>
            <a:off x="8032750" y="6076995"/>
            <a:ext cx="212725" cy="511175"/>
            <a:chOff x="2400" y="864"/>
            <a:chExt cx="432" cy="1035"/>
          </a:xfrm>
        </p:grpSpPr>
        <p:sp>
          <p:nvSpPr>
            <p:cNvPr id="31" name="Oval 167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168"/>
            <p:cNvSpPr txBox="1">
              <a:spLocks noChangeArrowheads="1"/>
            </p:cNvSpPr>
            <p:nvPr/>
          </p:nvSpPr>
          <p:spPr bwMode="auto">
            <a:xfrm>
              <a:off x="2410" y="974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6" name="Group 172"/>
          <p:cNvGrpSpPr>
            <a:grpSpLocks/>
          </p:cNvGrpSpPr>
          <p:nvPr/>
        </p:nvGrpSpPr>
        <p:grpSpPr bwMode="auto">
          <a:xfrm>
            <a:off x="7478713" y="5730920"/>
            <a:ext cx="571500" cy="384175"/>
            <a:chOff x="896" y="1363"/>
            <a:chExt cx="1156" cy="778"/>
          </a:xfrm>
        </p:grpSpPr>
        <p:sp>
          <p:nvSpPr>
            <p:cNvPr id="27" name="Line 173"/>
            <p:cNvSpPr>
              <a:spLocks noChangeShapeType="1"/>
            </p:cNvSpPr>
            <p:nvPr/>
          </p:nvSpPr>
          <p:spPr bwMode="auto">
            <a:xfrm flipH="1">
              <a:off x="896" y="1363"/>
              <a:ext cx="534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74"/>
            <p:cNvSpPr>
              <a:spLocks noChangeShapeType="1"/>
            </p:cNvSpPr>
            <p:nvPr/>
          </p:nvSpPr>
          <p:spPr bwMode="auto">
            <a:xfrm>
              <a:off x="1674" y="1378"/>
              <a:ext cx="378" cy="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" name="Text Box 175"/>
          <p:cNvSpPr txBox="1">
            <a:spLocks noChangeArrowheads="1"/>
          </p:cNvSpPr>
          <p:nvPr/>
        </p:nvSpPr>
        <p:spPr bwMode="auto">
          <a:xfrm>
            <a:off x="7751763" y="4503782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</a:t>
            </a:r>
            <a:endParaRPr lang="en-US"/>
          </a:p>
        </p:txBody>
      </p:sp>
      <p:sp>
        <p:nvSpPr>
          <p:cNvPr id="34" name="Text Box 176"/>
          <p:cNvSpPr txBox="1">
            <a:spLocks noChangeArrowheads="1"/>
          </p:cNvSpPr>
          <p:nvPr/>
        </p:nvSpPr>
        <p:spPr bwMode="auto">
          <a:xfrm>
            <a:off x="6738938" y="4503782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55</a:t>
            </a:r>
            <a:endParaRPr lang="en-US" dirty="0"/>
          </a:p>
        </p:txBody>
      </p:sp>
      <p:sp>
        <p:nvSpPr>
          <p:cNvPr id="35" name="Text Box 177"/>
          <p:cNvSpPr txBox="1">
            <a:spLocks noChangeArrowheads="1"/>
          </p:cNvSpPr>
          <p:nvPr/>
        </p:nvSpPr>
        <p:spPr bwMode="auto">
          <a:xfrm>
            <a:off x="7631113" y="5056232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</a:t>
            </a:r>
            <a:endParaRPr lang="en-US"/>
          </a:p>
        </p:txBody>
      </p:sp>
      <p:sp>
        <p:nvSpPr>
          <p:cNvPr id="36" name="Text Box 178"/>
          <p:cNvSpPr txBox="1">
            <a:spLocks noChangeArrowheads="1"/>
          </p:cNvSpPr>
          <p:nvPr/>
        </p:nvSpPr>
        <p:spPr bwMode="auto">
          <a:xfrm>
            <a:off x="8324850" y="504512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7</a:t>
            </a:r>
            <a:endParaRPr lang="en-US" dirty="0"/>
          </a:p>
        </p:txBody>
      </p:sp>
      <p:sp>
        <p:nvSpPr>
          <p:cNvPr id="37" name="Text Box 179"/>
          <p:cNvSpPr txBox="1">
            <a:spLocks noChangeArrowheads="1"/>
          </p:cNvSpPr>
          <p:nvPr/>
        </p:nvSpPr>
        <p:spPr bwMode="auto">
          <a:xfrm>
            <a:off x="7265988" y="5608682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2</a:t>
            </a:r>
            <a:endParaRPr lang="en-US" dirty="0"/>
          </a:p>
        </p:txBody>
      </p:sp>
      <p:sp>
        <p:nvSpPr>
          <p:cNvPr id="38" name="Text Box 180"/>
          <p:cNvSpPr txBox="1">
            <a:spLocks noChangeArrowheads="1"/>
          </p:cNvSpPr>
          <p:nvPr/>
        </p:nvSpPr>
        <p:spPr bwMode="auto">
          <a:xfrm>
            <a:off x="7959725" y="559757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5</a:t>
            </a: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343544" y="5539099"/>
            <a:ext cx="3048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675690" y="4999290"/>
            <a:ext cx="3048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1" name="Group 166"/>
          <p:cNvGrpSpPr>
            <a:grpSpLocks/>
          </p:cNvGrpSpPr>
          <p:nvPr/>
        </p:nvGrpSpPr>
        <p:grpSpPr bwMode="auto">
          <a:xfrm>
            <a:off x="7356188" y="6084113"/>
            <a:ext cx="212725" cy="511175"/>
            <a:chOff x="2400" y="864"/>
            <a:chExt cx="432" cy="1035"/>
          </a:xfrm>
        </p:grpSpPr>
        <p:sp>
          <p:nvSpPr>
            <p:cNvPr id="42" name="Oval 167"/>
            <p:cNvSpPr>
              <a:spLocks noChangeArrowheads="1"/>
            </p:cNvSpPr>
            <p:nvPr/>
          </p:nvSpPr>
          <p:spPr bwMode="auto">
            <a:xfrm>
              <a:off x="2400" y="864"/>
              <a:ext cx="432" cy="432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68"/>
            <p:cNvSpPr txBox="1">
              <a:spLocks noChangeArrowheads="1"/>
            </p:cNvSpPr>
            <p:nvPr/>
          </p:nvSpPr>
          <p:spPr bwMode="auto">
            <a:xfrm>
              <a:off x="2410" y="974"/>
              <a:ext cx="372" cy="92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4" name="AutoShape 93"/>
          <p:cNvSpPr>
            <a:spLocks noChangeArrowheads="1"/>
          </p:cNvSpPr>
          <p:nvPr/>
        </p:nvSpPr>
        <p:spPr bwMode="auto">
          <a:xfrm>
            <a:off x="276285" y="3916393"/>
            <a:ext cx="3821113" cy="2620962"/>
          </a:xfrm>
          <a:prstGeom prst="triangle">
            <a:avLst>
              <a:gd name="adj" fmla="val 50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214"/>
          <p:cNvGrpSpPr>
            <a:grpSpLocks/>
          </p:cNvGrpSpPr>
          <p:nvPr/>
        </p:nvGrpSpPr>
        <p:grpSpPr bwMode="auto">
          <a:xfrm>
            <a:off x="787460" y="4641880"/>
            <a:ext cx="2686050" cy="2047875"/>
            <a:chOff x="4668" y="1266"/>
            <a:chExt cx="1692" cy="1290"/>
          </a:xfrm>
        </p:grpSpPr>
        <p:grpSp>
          <p:nvGrpSpPr>
            <p:cNvPr id="46" name="Group 124"/>
            <p:cNvGrpSpPr>
              <a:grpSpLocks/>
            </p:cNvGrpSpPr>
            <p:nvPr/>
          </p:nvGrpSpPr>
          <p:grpSpPr bwMode="auto">
            <a:xfrm>
              <a:off x="4812" y="1266"/>
              <a:ext cx="1479" cy="920"/>
              <a:chOff x="2258" y="2356"/>
              <a:chExt cx="1479" cy="920"/>
            </a:xfrm>
          </p:grpSpPr>
          <p:grpSp>
            <p:nvGrpSpPr>
              <p:cNvPr id="87" name="Group 125"/>
              <p:cNvGrpSpPr>
                <a:grpSpLocks/>
              </p:cNvGrpSpPr>
              <p:nvPr/>
            </p:nvGrpSpPr>
            <p:grpSpPr bwMode="auto">
              <a:xfrm>
                <a:off x="2870" y="2356"/>
                <a:ext cx="135" cy="322"/>
                <a:chOff x="2400" y="864"/>
                <a:chExt cx="432" cy="1034"/>
              </a:xfrm>
            </p:grpSpPr>
            <p:sp>
              <p:nvSpPr>
                <p:cNvPr id="113" name="Oval 126"/>
                <p:cNvSpPr>
                  <a:spLocks noChangeArrowheads="1"/>
                </p:cNvSpPr>
                <p:nvPr/>
              </p:nvSpPr>
              <p:spPr bwMode="auto">
                <a:xfrm>
                  <a:off x="2400" y="864"/>
                  <a:ext cx="432" cy="432"/>
                </a:xfrm>
                <a:prstGeom prst="ellipse">
                  <a:avLst/>
                </a:prstGeom>
                <a:solidFill>
                  <a:srgbClr val="C0C0C0">
                    <a:alpha val="50195"/>
                  </a:srgbClr>
                </a:solidFill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2412" y="973"/>
                  <a:ext cx="372" cy="925"/>
                </a:xfrm>
                <a:prstGeom prst="rect">
                  <a:avLst/>
                </a:prstGeom>
                <a:noFill/>
                <a:ln w="5715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128"/>
              <p:cNvGrpSpPr>
                <a:grpSpLocks/>
              </p:cNvGrpSpPr>
              <p:nvPr/>
            </p:nvGrpSpPr>
            <p:grpSpPr bwMode="auto">
              <a:xfrm>
                <a:off x="2497" y="2610"/>
                <a:ext cx="134" cy="322"/>
                <a:chOff x="2400" y="864"/>
                <a:chExt cx="432" cy="1034"/>
              </a:xfrm>
            </p:grpSpPr>
            <p:sp>
              <p:nvSpPr>
                <p:cNvPr id="111" name="Oval 129"/>
                <p:cNvSpPr>
                  <a:spLocks noChangeArrowheads="1"/>
                </p:cNvSpPr>
                <p:nvPr/>
              </p:nvSpPr>
              <p:spPr bwMode="auto">
                <a:xfrm>
                  <a:off x="2400" y="864"/>
                  <a:ext cx="432" cy="432"/>
                </a:xfrm>
                <a:prstGeom prst="ellipse">
                  <a:avLst/>
                </a:prstGeom>
                <a:solidFill>
                  <a:srgbClr val="C0C0C0">
                    <a:alpha val="50195"/>
                  </a:srgbClr>
                </a:solidFill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2410" y="973"/>
                  <a:ext cx="373" cy="925"/>
                </a:xfrm>
                <a:prstGeom prst="rect">
                  <a:avLst/>
                </a:prstGeom>
                <a:noFill/>
                <a:ln w="5715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131"/>
              <p:cNvGrpSpPr>
                <a:grpSpLocks/>
              </p:cNvGrpSpPr>
              <p:nvPr/>
            </p:nvGrpSpPr>
            <p:grpSpPr bwMode="auto">
              <a:xfrm>
                <a:off x="3379" y="2610"/>
                <a:ext cx="134" cy="322"/>
                <a:chOff x="2400" y="864"/>
                <a:chExt cx="432" cy="1034"/>
              </a:xfrm>
            </p:grpSpPr>
            <p:sp>
              <p:nvSpPr>
                <p:cNvPr id="109" name="Oval 132"/>
                <p:cNvSpPr>
                  <a:spLocks noChangeArrowheads="1"/>
                </p:cNvSpPr>
                <p:nvPr/>
              </p:nvSpPr>
              <p:spPr bwMode="auto">
                <a:xfrm>
                  <a:off x="2400" y="864"/>
                  <a:ext cx="432" cy="432"/>
                </a:xfrm>
                <a:prstGeom prst="ellipse">
                  <a:avLst/>
                </a:prstGeom>
                <a:solidFill>
                  <a:srgbClr val="C0C0C0">
                    <a:alpha val="50195"/>
                  </a:srgbClr>
                </a:solidFill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2411" y="973"/>
                  <a:ext cx="373" cy="925"/>
                </a:xfrm>
                <a:prstGeom prst="rect">
                  <a:avLst/>
                </a:prstGeom>
                <a:noFill/>
                <a:ln w="5715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134"/>
              <p:cNvGrpSpPr>
                <a:grpSpLocks/>
              </p:cNvGrpSpPr>
              <p:nvPr/>
            </p:nvGrpSpPr>
            <p:grpSpPr bwMode="auto">
              <a:xfrm>
                <a:off x="2706" y="2954"/>
                <a:ext cx="134" cy="322"/>
                <a:chOff x="2400" y="864"/>
                <a:chExt cx="432" cy="1035"/>
              </a:xfrm>
            </p:grpSpPr>
            <p:sp>
              <p:nvSpPr>
                <p:cNvPr id="107" name="Oval 135"/>
                <p:cNvSpPr>
                  <a:spLocks noChangeArrowheads="1"/>
                </p:cNvSpPr>
                <p:nvPr/>
              </p:nvSpPr>
              <p:spPr bwMode="auto">
                <a:xfrm>
                  <a:off x="2400" y="864"/>
                  <a:ext cx="432" cy="432"/>
                </a:xfrm>
                <a:prstGeom prst="ellipse">
                  <a:avLst/>
                </a:prstGeom>
                <a:solidFill>
                  <a:srgbClr val="C0C0C0">
                    <a:alpha val="50195"/>
                  </a:srgbClr>
                </a:solidFill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2410" y="974"/>
                  <a:ext cx="372" cy="925"/>
                </a:xfrm>
                <a:prstGeom prst="rect">
                  <a:avLst/>
                </a:prstGeom>
                <a:noFill/>
                <a:ln w="5715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137"/>
              <p:cNvGrpSpPr>
                <a:grpSpLocks/>
              </p:cNvGrpSpPr>
              <p:nvPr/>
            </p:nvGrpSpPr>
            <p:grpSpPr bwMode="auto">
              <a:xfrm>
                <a:off x="2258" y="2954"/>
                <a:ext cx="134" cy="322"/>
                <a:chOff x="2400" y="864"/>
                <a:chExt cx="432" cy="1035"/>
              </a:xfrm>
            </p:grpSpPr>
            <p:sp>
              <p:nvSpPr>
                <p:cNvPr id="105" name="Oval 138"/>
                <p:cNvSpPr>
                  <a:spLocks noChangeArrowheads="1"/>
                </p:cNvSpPr>
                <p:nvPr/>
              </p:nvSpPr>
              <p:spPr bwMode="auto">
                <a:xfrm>
                  <a:off x="2400" y="864"/>
                  <a:ext cx="432" cy="432"/>
                </a:xfrm>
                <a:prstGeom prst="ellipse">
                  <a:avLst/>
                </a:prstGeom>
                <a:solidFill>
                  <a:srgbClr val="C0C0C0">
                    <a:alpha val="50195"/>
                  </a:srgbClr>
                </a:solidFill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2411" y="974"/>
                  <a:ext cx="372" cy="925"/>
                </a:xfrm>
                <a:prstGeom prst="rect">
                  <a:avLst/>
                </a:prstGeom>
                <a:noFill/>
                <a:ln w="5715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" name="Group 140"/>
              <p:cNvGrpSpPr>
                <a:grpSpLocks/>
              </p:cNvGrpSpPr>
              <p:nvPr/>
            </p:nvGrpSpPr>
            <p:grpSpPr bwMode="auto">
              <a:xfrm>
                <a:off x="3603" y="2954"/>
                <a:ext cx="134" cy="322"/>
                <a:chOff x="2400" y="864"/>
                <a:chExt cx="432" cy="1035"/>
              </a:xfrm>
            </p:grpSpPr>
            <p:sp>
              <p:nvSpPr>
                <p:cNvPr id="103" name="Oval 141"/>
                <p:cNvSpPr>
                  <a:spLocks noChangeArrowheads="1"/>
                </p:cNvSpPr>
                <p:nvPr/>
              </p:nvSpPr>
              <p:spPr bwMode="auto">
                <a:xfrm>
                  <a:off x="2400" y="864"/>
                  <a:ext cx="432" cy="432"/>
                </a:xfrm>
                <a:prstGeom prst="ellipse">
                  <a:avLst/>
                </a:prstGeom>
                <a:solidFill>
                  <a:srgbClr val="C0C0C0">
                    <a:alpha val="50195"/>
                  </a:srgbClr>
                </a:solidFill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" name="Text Box 142"/>
                <p:cNvSpPr txBox="1">
                  <a:spLocks noChangeArrowheads="1"/>
                </p:cNvSpPr>
                <p:nvPr/>
              </p:nvSpPr>
              <p:spPr bwMode="auto">
                <a:xfrm>
                  <a:off x="2411" y="974"/>
                  <a:ext cx="372" cy="925"/>
                </a:xfrm>
                <a:prstGeom prst="rect">
                  <a:avLst/>
                </a:prstGeom>
                <a:noFill/>
                <a:ln w="5715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3" name="Group 143"/>
              <p:cNvGrpSpPr>
                <a:grpSpLocks/>
              </p:cNvGrpSpPr>
              <p:nvPr/>
            </p:nvGrpSpPr>
            <p:grpSpPr bwMode="auto">
              <a:xfrm>
                <a:off x="3154" y="2954"/>
                <a:ext cx="135" cy="322"/>
                <a:chOff x="2400" y="864"/>
                <a:chExt cx="432" cy="1035"/>
              </a:xfrm>
            </p:grpSpPr>
            <p:sp>
              <p:nvSpPr>
                <p:cNvPr id="101" name="Oval 144"/>
                <p:cNvSpPr>
                  <a:spLocks noChangeArrowheads="1"/>
                </p:cNvSpPr>
                <p:nvPr/>
              </p:nvSpPr>
              <p:spPr bwMode="auto">
                <a:xfrm>
                  <a:off x="2400" y="864"/>
                  <a:ext cx="432" cy="432"/>
                </a:xfrm>
                <a:prstGeom prst="ellipse">
                  <a:avLst/>
                </a:prstGeom>
                <a:solidFill>
                  <a:srgbClr val="C0C0C0">
                    <a:alpha val="50195"/>
                  </a:srgbClr>
                </a:solidFill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Text Box 145"/>
                <p:cNvSpPr txBox="1">
                  <a:spLocks noChangeArrowheads="1"/>
                </p:cNvSpPr>
                <p:nvPr/>
              </p:nvSpPr>
              <p:spPr bwMode="auto">
                <a:xfrm>
                  <a:off x="2412" y="974"/>
                  <a:ext cx="372" cy="925"/>
                </a:xfrm>
                <a:prstGeom prst="rect">
                  <a:avLst/>
                </a:prstGeom>
                <a:noFill/>
                <a:ln w="5715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4" name="Line 146"/>
              <p:cNvSpPr>
                <a:spLocks noChangeShapeType="1"/>
              </p:cNvSpPr>
              <p:nvPr/>
            </p:nvSpPr>
            <p:spPr bwMode="auto">
              <a:xfrm flipH="1">
                <a:off x="2618" y="2461"/>
                <a:ext cx="258" cy="1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5" name="Group 147"/>
              <p:cNvGrpSpPr>
                <a:grpSpLocks/>
              </p:cNvGrpSpPr>
              <p:nvPr/>
            </p:nvGrpSpPr>
            <p:grpSpPr bwMode="auto">
              <a:xfrm>
                <a:off x="2357" y="2736"/>
                <a:ext cx="360" cy="242"/>
                <a:chOff x="896" y="1363"/>
                <a:chExt cx="1156" cy="778"/>
              </a:xfrm>
            </p:grpSpPr>
            <p:sp>
              <p:nvSpPr>
                <p:cNvPr id="99" name="Line 148"/>
                <p:cNvSpPr>
                  <a:spLocks noChangeShapeType="1"/>
                </p:cNvSpPr>
                <p:nvPr/>
              </p:nvSpPr>
              <p:spPr bwMode="auto">
                <a:xfrm flipH="1">
                  <a:off x="896" y="1363"/>
                  <a:ext cx="534" cy="7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" name="Line 149"/>
                <p:cNvSpPr>
                  <a:spLocks noChangeShapeType="1"/>
                </p:cNvSpPr>
                <p:nvPr/>
              </p:nvSpPr>
              <p:spPr bwMode="auto">
                <a:xfrm>
                  <a:off x="1674" y="1378"/>
                  <a:ext cx="378" cy="7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6" name="Line 150"/>
              <p:cNvSpPr>
                <a:spLocks noChangeShapeType="1"/>
              </p:cNvSpPr>
              <p:nvPr/>
            </p:nvSpPr>
            <p:spPr bwMode="auto">
              <a:xfrm flipH="1">
                <a:off x="3264" y="2736"/>
                <a:ext cx="147" cy="2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151"/>
              <p:cNvSpPr>
                <a:spLocks noChangeShapeType="1"/>
              </p:cNvSpPr>
              <p:nvPr/>
            </p:nvSpPr>
            <p:spPr bwMode="auto">
              <a:xfrm>
                <a:off x="3476" y="2742"/>
                <a:ext cx="138" cy="2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Line 152"/>
              <p:cNvSpPr>
                <a:spLocks noChangeShapeType="1"/>
              </p:cNvSpPr>
              <p:nvPr/>
            </p:nvSpPr>
            <p:spPr bwMode="auto">
              <a:xfrm>
                <a:off x="2987" y="2466"/>
                <a:ext cx="390" cy="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7" name="Group 183"/>
            <p:cNvGrpSpPr>
              <a:grpSpLocks/>
            </p:cNvGrpSpPr>
            <p:nvPr/>
          </p:nvGrpSpPr>
          <p:grpSpPr bwMode="auto">
            <a:xfrm>
              <a:off x="5113" y="2017"/>
              <a:ext cx="360" cy="539"/>
              <a:chOff x="787" y="2254"/>
              <a:chExt cx="360" cy="539"/>
            </a:xfrm>
          </p:grpSpPr>
          <p:grpSp>
            <p:nvGrpSpPr>
              <p:cNvPr id="78" name="Group 163"/>
              <p:cNvGrpSpPr>
                <a:grpSpLocks/>
              </p:cNvGrpSpPr>
              <p:nvPr/>
            </p:nvGrpSpPr>
            <p:grpSpPr bwMode="auto">
              <a:xfrm>
                <a:off x="1013" y="2471"/>
                <a:ext cx="134" cy="322"/>
                <a:chOff x="2400" y="864"/>
                <a:chExt cx="432" cy="1035"/>
              </a:xfrm>
            </p:grpSpPr>
            <p:sp>
              <p:nvSpPr>
                <p:cNvPr id="85" name="Oval 164"/>
                <p:cNvSpPr>
                  <a:spLocks noChangeArrowheads="1"/>
                </p:cNvSpPr>
                <p:nvPr/>
              </p:nvSpPr>
              <p:spPr bwMode="auto">
                <a:xfrm>
                  <a:off x="2400" y="864"/>
                  <a:ext cx="432" cy="432"/>
                </a:xfrm>
                <a:prstGeom prst="ellipse">
                  <a:avLst/>
                </a:prstGeom>
                <a:solidFill>
                  <a:srgbClr val="C0C0C0">
                    <a:alpha val="50195"/>
                  </a:srgbClr>
                </a:solidFill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Text Box 165"/>
                <p:cNvSpPr txBox="1">
                  <a:spLocks noChangeArrowheads="1"/>
                </p:cNvSpPr>
                <p:nvPr/>
              </p:nvSpPr>
              <p:spPr bwMode="auto">
                <a:xfrm>
                  <a:off x="2410" y="974"/>
                  <a:ext cx="372" cy="925"/>
                </a:xfrm>
                <a:prstGeom prst="rect">
                  <a:avLst/>
                </a:prstGeom>
                <a:noFill/>
                <a:ln w="5715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166"/>
              <p:cNvGrpSpPr>
                <a:grpSpLocks/>
              </p:cNvGrpSpPr>
              <p:nvPr/>
            </p:nvGrpSpPr>
            <p:grpSpPr bwMode="auto">
              <a:xfrm>
                <a:off x="787" y="2464"/>
                <a:ext cx="134" cy="322"/>
                <a:chOff x="2400" y="864"/>
                <a:chExt cx="432" cy="1035"/>
              </a:xfrm>
            </p:grpSpPr>
            <p:sp>
              <p:nvSpPr>
                <p:cNvPr id="83" name="Oval 167"/>
                <p:cNvSpPr>
                  <a:spLocks noChangeArrowheads="1"/>
                </p:cNvSpPr>
                <p:nvPr/>
              </p:nvSpPr>
              <p:spPr bwMode="auto">
                <a:xfrm>
                  <a:off x="2400" y="864"/>
                  <a:ext cx="432" cy="432"/>
                </a:xfrm>
                <a:prstGeom prst="ellipse">
                  <a:avLst/>
                </a:prstGeom>
                <a:solidFill>
                  <a:srgbClr val="C0C0C0">
                    <a:alpha val="50195"/>
                  </a:srgbClr>
                </a:solidFill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2411" y="974"/>
                  <a:ext cx="372" cy="925"/>
                </a:xfrm>
                <a:prstGeom prst="rect">
                  <a:avLst/>
                </a:prstGeom>
                <a:noFill/>
                <a:ln w="5715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176"/>
              <p:cNvGrpSpPr>
                <a:grpSpLocks/>
              </p:cNvGrpSpPr>
              <p:nvPr/>
            </p:nvGrpSpPr>
            <p:grpSpPr bwMode="auto">
              <a:xfrm>
                <a:off x="871" y="2254"/>
                <a:ext cx="219" cy="242"/>
                <a:chOff x="896" y="1363"/>
                <a:chExt cx="1156" cy="778"/>
              </a:xfrm>
            </p:grpSpPr>
            <p:sp>
              <p:nvSpPr>
                <p:cNvPr id="81" name="Line 177"/>
                <p:cNvSpPr>
                  <a:spLocks noChangeShapeType="1"/>
                </p:cNvSpPr>
                <p:nvPr/>
              </p:nvSpPr>
              <p:spPr bwMode="auto">
                <a:xfrm flipH="1">
                  <a:off x="896" y="1363"/>
                  <a:ext cx="534" cy="7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Line 178"/>
                <p:cNvSpPr>
                  <a:spLocks noChangeShapeType="1"/>
                </p:cNvSpPr>
                <p:nvPr/>
              </p:nvSpPr>
              <p:spPr bwMode="auto">
                <a:xfrm>
                  <a:off x="1674" y="1378"/>
                  <a:ext cx="378" cy="7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8" name="Group 184"/>
            <p:cNvGrpSpPr>
              <a:grpSpLocks/>
            </p:cNvGrpSpPr>
            <p:nvPr/>
          </p:nvGrpSpPr>
          <p:grpSpPr bwMode="auto">
            <a:xfrm>
              <a:off x="4668" y="2017"/>
              <a:ext cx="360" cy="539"/>
              <a:chOff x="787" y="2254"/>
              <a:chExt cx="360" cy="539"/>
            </a:xfrm>
          </p:grpSpPr>
          <p:grpSp>
            <p:nvGrpSpPr>
              <p:cNvPr id="69" name="Group 185"/>
              <p:cNvGrpSpPr>
                <a:grpSpLocks/>
              </p:cNvGrpSpPr>
              <p:nvPr/>
            </p:nvGrpSpPr>
            <p:grpSpPr bwMode="auto">
              <a:xfrm>
                <a:off x="1013" y="2471"/>
                <a:ext cx="134" cy="322"/>
                <a:chOff x="2400" y="864"/>
                <a:chExt cx="432" cy="1035"/>
              </a:xfrm>
            </p:grpSpPr>
            <p:sp>
              <p:nvSpPr>
                <p:cNvPr id="76" name="Oval 186"/>
                <p:cNvSpPr>
                  <a:spLocks noChangeArrowheads="1"/>
                </p:cNvSpPr>
                <p:nvPr/>
              </p:nvSpPr>
              <p:spPr bwMode="auto">
                <a:xfrm>
                  <a:off x="2400" y="864"/>
                  <a:ext cx="432" cy="432"/>
                </a:xfrm>
                <a:prstGeom prst="ellipse">
                  <a:avLst/>
                </a:prstGeom>
                <a:solidFill>
                  <a:srgbClr val="C0C0C0">
                    <a:alpha val="50195"/>
                  </a:srgbClr>
                </a:solidFill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2410" y="974"/>
                  <a:ext cx="372" cy="925"/>
                </a:xfrm>
                <a:prstGeom prst="rect">
                  <a:avLst/>
                </a:prstGeom>
                <a:noFill/>
                <a:ln w="5715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188"/>
              <p:cNvGrpSpPr>
                <a:grpSpLocks/>
              </p:cNvGrpSpPr>
              <p:nvPr/>
            </p:nvGrpSpPr>
            <p:grpSpPr bwMode="auto">
              <a:xfrm>
                <a:off x="787" y="2464"/>
                <a:ext cx="134" cy="322"/>
                <a:chOff x="2400" y="864"/>
                <a:chExt cx="432" cy="1035"/>
              </a:xfrm>
            </p:grpSpPr>
            <p:sp>
              <p:nvSpPr>
                <p:cNvPr id="74" name="Oval 189"/>
                <p:cNvSpPr>
                  <a:spLocks noChangeArrowheads="1"/>
                </p:cNvSpPr>
                <p:nvPr/>
              </p:nvSpPr>
              <p:spPr bwMode="auto">
                <a:xfrm>
                  <a:off x="2400" y="864"/>
                  <a:ext cx="432" cy="432"/>
                </a:xfrm>
                <a:prstGeom prst="ellipse">
                  <a:avLst/>
                </a:prstGeom>
                <a:solidFill>
                  <a:srgbClr val="C0C0C0">
                    <a:alpha val="50195"/>
                  </a:srgbClr>
                </a:solidFill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2411" y="974"/>
                  <a:ext cx="372" cy="925"/>
                </a:xfrm>
                <a:prstGeom prst="rect">
                  <a:avLst/>
                </a:prstGeom>
                <a:noFill/>
                <a:ln w="5715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191"/>
              <p:cNvGrpSpPr>
                <a:grpSpLocks/>
              </p:cNvGrpSpPr>
              <p:nvPr/>
            </p:nvGrpSpPr>
            <p:grpSpPr bwMode="auto">
              <a:xfrm>
                <a:off x="871" y="2254"/>
                <a:ext cx="219" cy="242"/>
                <a:chOff x="896" y="1363"/>
                <a:chExt cx="1156" cy="778"/>
              </a:xfrm>
            </p:grpSpPr>
            <p:sp>
              <p:nvSpPr>
                <p:cNvPr id="72" name="Line 192"/>
                <p:cNvSpPr>
                  <a:spLocks noChangeShapeType="1"/>
                </p:cNvSpPr>
                <p:nvPr/>
              </p:nvSpPr>
              <p:spPr bwMode="auto">
                <a:xfrm flipH="1">
                  <a:off x="896" y="1363"/>
                  <a:ext cx="534" cy="7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Line 193"/>
                <p:cNvSpPr>
                  <a:spLocks noChangeShapeType="1"/>
                </p:cNvSpPr>
                <p:nvPr/>
              </p:nvSpPr>
              <p:spPr bwMode="auto">
                <a:xfrm>
                  <a:off x="1674" y="1378"/>
                  <a:ext cx="378" cy="7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9" name="Group 194"/>
            <p:cNvGrpSpPr>
              <a:grpSpLocks/>
            </p:cNvGrpSpPr>
            <p:nvPr/>
          </p:nvGrpSpPr>
          <p:grpSpPr bwMode="auto">
            <a:xfrm>
              <a:off x="5572" y="2017"/>
              <a:ext cx="360" cy="539"/>
              <a:chOff x="787" y="2254"/>
              <a:chExt cx="360" cy="539"/>
            </a:xfrm>
          </p:grpSpPr>
          <p:grpSp>
            <p:nvGrpSpPr>
              <p:cNvPr id="60" name="Group 195"/>
              <p:cNvGrpSpPr>
                <a:grpSpLocks/>
              </p:cNvGrpSpPr>
              <p:nvPr/>
            </p:nvGrpSpPr>
            <p:grpSpPr bwMode="auto">
              <a:xfrm>
                <a:off x="1013" y="2471"/>
                <a:ext cx="134" cy="322"/>
                <a:chOff x="2400" y="864"/>
                <a:chExt cx="432" cy="1035"/>
              </a:xfrm>
            </p:grpSpPr>
            <p:sp>
              <p:nvSpPr>
                <p:cNvPr id="67" name="Oval 196"/>
                <p:cNvSpPr>
                  <a:spLocks noChangeArrowheads="1"/>
                </p:cNvSpPr>
                <p:nvPr/>
              </p:nvSpPr>
              <p:spPr bwMode="auto">
                <a:xfrm>
                  <a:off x="2400" y="864"/>
                  <a:ext cx="432" cy="432"/>
                </a:xfrm>
                <a:prstGeom prst="ellipse">
                  <a:avLst/>
                </a:prstGeom>
                <a:solidFill>
                  <a:srgbClr val="C0C0C0">
                    <a:alpha val="50195"/>
                  </a:srgbClr>
                </a:solidFill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Text Box 197"/>
                <p:cNvSpPr txBox="1">
                  <a:spLocks noChangeArrowheads="1"/>
                </p:cNvSpPr>
                <p:nvPr/>
              </p:nvSpPr>
              <p:spPr bwMode="auto">
                <a:xfrm>
                  <a:off x="2410" y="974"/>
                  <a:ext cx="372" cy="925"/>
                </a:xfrm>
                <a:prstGeom prst="rect">
                  <a:avLst/>
                </a:prstGeom>
                <a:noFill/>
                <a:ln w="5715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198"/>
              <p:cNvGrpSpPr>
                <a:grpSpLocks/>
              </p:cNvGrpSpPr>
              <p:nvPr/>
            </p:nvGrpSpPr>
            <p:grpSpPr bwMode="auto">
              <a:xfrm>
                <a:off x="787" y="2464"/>
                <a:ext cx="134" cy="322"/>
                <a:chOff x="2400" y="864"/>
                <a:chExt cx="432" cy="1035"/>
              </a:xfrm>
            </p:grpSpPr>
            <p:sp>
              <p:nvSpPr>
                <p:cNvPr id="65" name="Oval 199"/>
                <p:cNvSpPr>
                  <a:spLocks noChangeArrowheads="1"/>
                </p:cNvSpPr>
                <p:nvPr/>
              </p:nvSpPr>
              <p:spPr bwMode="auto">
                <a:xfrm>
                  <a:off x="2400" y="864"/>
                  <a:ext cx="432" cy="432"/>
                </a:xfrm>
                <a:prstGeom prst="ellipse">
                  <a:avLst/>
                </a:prstGeom>
                <a:solidFill>
                  <a:srgbClr val="C0C0C0">
                    <a:alpha val="50195"/>
                  </a:srgbClr>
                </a:solidFill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Text Box 200"/>
                <p:cNvSpPr txBox="1">
                  <a:spLocks noChangeArrowheads="1"/>
                </p:cNvSpPr>
                <p:nvPr/>
              </p:nvSpPr>
              <p:spPr bwMode="auto">
                <a:xfrm>
                  <a:off x="2411" y="974"/>
                  <a:ext cx="372" cy="925"/>
                </a:xfrm>
                <a:prstGeom prst="rect">
                  <a:avLst/>
                </a:prstGeom>
                <a:noFill/>
                <a:ln w="5715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201"/>
              <p:cNvGrpSpPr>
                <a:grpSpLocks/>
              </p:cNvGrpSpPr>
              <p:nvPr/>
            </p:nvGrpSpPr>
            <p:grpSpPr bwMode="auto">
              <a:xfrm>
                <a:off x="871" y="2254"/>
                <a:ext cx="219" cy="242"/>
                <a:chOff x="896" y="1363"/>
                <a:chExt cx="1156" cy="778"/>
              </a:xfrm>
            </p:grpSpPr>
            <p:sp>
              <p:nvSpPr>
                <p:cNvPr id="63" name="Line 202"/>
                <p:cNvSpPr>
                  <a:spLocks noChangeShapeType="1"/>
                </p:cNvSpPr>
                <p:nvPr/>
              </p:nvSpPr>
              <p:spPr bwMode="auto">
                <a:xfrm flipH="1">
                  <a:off x="896" y="1363"/>
                  <a:ext cx="534" cy="7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203"/>
                <p:cNvSpPr>
                  <a:spLocks noChangeShapeType="1"/>
                </p:cNvSpPr>
                <p:nvPr/>
              </p:nvSpPr>
              <p:spPr bwMode="auto">
                <a:xfrm>
                  <a:off x="1674" y="1378"/>
                  <a:ext cx="378" cy="7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0" name="Group 204"/>
            <p:cNvGrpSpPr>
              <a:grpSpLocks/>
            </p:cNvGrpSpPr>
            <p:nvPr/>
          </p:nvGrpSpPr>
          <p:grpSpPr bwMode="auto">
            <a:xfrm>
              <a:off x="6016" y="2017"/>
              <a:ext cx="344" cy="539"/>
              <a:chOff x="787" y="2254"/>
              <a:chExt cx="344" cy="539"/>
            </a:xfrm>
          </p:grpSpPr>
          <p:sp>
            <p:nvSpPr>
              <p:cNvPr id="59" name="Text Box 207"/>
              <p:cNvSpPr txBox="1">
                <a:spLocks noChangeArrowheads="1"/>
              </p:cNvSpPr>
              <p:nvPr/>
            </p:nvSpPr>
            <p:spPr bwMode="auto">
              <a:xfrm>
                <a:off x="1016" y="2505"/>
                <a:ext cx="115" cy="288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208"/>
              <p:cNvGrpSpPr>
                <a:grpSpLocks/>
              </p:cNvGrpSpPr>
              <p:nvPr/>
            </p:nvGrpSpPr>
            <p:grpSpPr bwMode="auto">
              <a:xfrm>
                <a:off x="787" y="2464"/>
                <a:ext cx="134" cy="322"/>
                <a:chOff x="2400" y="864"/>
                <a:chExt cx="432" cy="1035"/>
              </a:xfrm>
            </p:grpSpPr>
            <p:sp>
              <p:nvSpPr>
                <p:cNvPr id="56" name="Oval 209"/>
                <p:cNvSpPr>
                  <a:spLocks noChangeArrowheads="1"/>
                </p:cNvSpPr>
                <p:nvPr/>
              </p:nvSpPr>
              <p:spPr bwMode="auto">
                <a:xfrm>
                  <a:off x="2400" y="864"/>
                  <a:ext cx="432" cy="432"/>
                </a:xfrm>
                <a:prstGeom prst="ellipse">
                  <a:avLst/>
                </a:prstGeom>
                <a:solidFill>
                  <a:srgbClr val="C0C0C0">
                    <a:alpha val="50195"/>
                  </a:srgbClr>
                </a:solidFill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2411" y="974"/>
                  <a:ext cx="372" cy="925"/>
                </a:xfrm>
                <a:prstGeom prst="rect">
                  <a:avLst/>
                </a:prstGeom>
                <a:noFill/>
                <a:ln w="5715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211"/>
              <p:cNvGrpSpPr>
                <a:grpSpLocks/>
              </p:cNvGrpSpPr>
              <p:nvPr/>
            </p:nvGrpSpPr>
            <p:grpSpPr bwMode="auto">
              <a:xfrm>
                <a:off x="871" y="2254"/>
                <a:ext cx="219" cy="242"/>
                <a:chOff x="896" y="1363"/>
                <a:chExt cx="1156" cy="778"/>
              </a:xfrm>
            </p:grpSpPr>
            <p:sp>
              <p:nvSpPr>
                <p:cNvPr id="54" name="Line 212"/>
                <p:cNvSpPr>
                  <a:spLocks noChangeShapeType="1"/>
                </p:cNvSpPr>
                <p:nvPr/>
              </p:nvSpPr>
              <p:spPr bwMode="auto">
                <a:xfrm flipH="1">
                  <a:off x="896" y="1363"/>
                  <a:ext cx="534" cy="7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13"/>
                <p:cNvSpPr>
                  <a:spLocks noChangeShapeType="1"/>
                </p:cNvSpPr>
                <p:nvPr/>
              </p:nvSpPr>
              <p:spPr bwMode="auto">
                <a:xfrm>
                  <a:off x="1674" y="1378"/>
                  <a:ext cx="378" cy="7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5" name="Rectangle 114"/>
          <p:cNvSpPr/>
          <p:nvPr/>
        </p:nvSpPr>
        <p:spPr>
          <a:xfrm>
            <a:off x="3230785" y="6181576"/>
            <a:ext cx="351932" cy="277300"/>
          </a:xfrm>
          <a:prstGeom prst="rect">
            <a:avLst/>
          </a:prstGeom>
          <a:solidFill>
            <a:srgbClr val="C00000"/>
          </a:solidFill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741451" y="6488668"/>
            <a:ext cx="2943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operators have the same cost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5987145" y="6471576"/>
            <a:ext cx="3214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operators have the varying costs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1669539" y="5572949"/>
            <a:ext cx="351932" cy="277300"/>
          </a:xfrm>
          <a:prstGeom prst="rect">
            <a:avLst/>
          </a:prstGeom>
          <a:solidFill>
            <a:srgbClr val="C00000"/>
          </a:solidFill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3631819" y="4734540"/>
            <a:ext cx="479425" cy="9770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29095" y="5169767"/>
            <a:ext cx="1450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Diameter = 2 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7659005" y="4093498"/>
            <a:ext cx="1450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Diameter = 9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291" y="0"/>
            <a:ext cx="8229600" cy="1143000"/>
          </a:xfrm>
        </p:spPr>
        <p:txBody>
          <a:bodyPr/>
          <a:lstStyle/>
          <a:p>
            <a:r>
              <a:rPr lang="en-US" dirty="0"/>
              <a:t>Diameter of a Search Problem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810" y="1289830"/>
            <a:ext cx="8857717" cy="4525963"/>
          </a:xfrm>
        </p:spPr>
        <p:txBody>
          <a:bodyPr>
            <a:normAutofit/>
          </a:bodyPr>
          <a:lstStyle/>
          <a:p>
            <a:r>
              <a:rPr lang="en-US" sz="2400" dirty="0"/>
              <a:t>Sometimes we know the diameter of a search problem, because someone worked it out.</a:t>
            </a:r>
          </a:p>
          <a:p>
            <a:r>
              <a:rPr lang="en-US" sz="2400" dirty="0"/>
              <a:t>For example, for Rubik’s cube it is 20, for the 15-puzzle it is 80, for the </a:t>
            </a:r>
            <a:r>
              <a:rPr lang="en-US" sz="2400" i="1" dirty="0"/>
              <a:t>N</a:t>
            </a:r>
            <a:r>
              <a:rPr lang="en-US" sz="2400" dirty="0"/>
              <a:t> Frogs and Toads problem, it is </a:t>
            </a:r>
            <a:r>
              <a:rPr lang="en-US" sz="2400" i="1" dirty="0"/>
              <a:t>N</a:t>
            </a:r>
            <a:r>
              <a:rPr lang="en-US" sz="2400" baseline="30000" dirty="0"/>
              <a:t>2</a:t>
            </a:r>
            <a:r>
              <a:rPr lang="en-US" sz="2400" dirty="0"/>
              <a:t> + 2</a:t>
            </a:r>
            <a:r>
              <a:rPr lang="en-US" sz="2400" i="1" dirty="0"/>
              <a:t>N</a:t>
            </a:r>
            <a:r>
              <a:rPr lang="en-US" sz="2400" dirty="0"/>
              <a:t> etc</a:t>
            </a:r>
          </a:p>
          <a:p>
            <a:r>
              <a:rPr lang="en-US" sz="2400" dirty="0"/>
              <a:t>Let us practice stating some English sentences that capture this:</a:t>
            </a:r>
          </a:p>
          <a:p>
            <a:pPr lvl="1"/>
            <a:r>
              <a:rPr lang="en-US" sz="2000" i="1" dirty="0"/>
              <a:t>No matter how long John spends randomly scrambling a Rubik’s cube, an optimal algorithm can always solve it in 20 moves or less.</a:t>
            </a:r>
          </a:p>
          <a:p>
            <a:pPr lvl="1"/>
            <a:r>
              <a:rPr lang="en-US" sz="2000" i="1" dirty="0"/>
              <a:t>Susan created a new GPU-based algorithm to solve the Rubik’s cube. It was able to solve a scrambled cube in just 0.0000000001 seconds, using 23 moves. The algorithm is fast, but clearly </a:t>
            </a:r>
            <a:r>
              <a:rPr lang="en-US" sz="2000" b="1" i="1" dirty="0"/>
              <a:t>not</a:t>
            </a:r>
            <a:r>
              <a:rPr lang="en-US" sz="2000" i="1" dirty="0"/>
              <a:t> optimal. </a:t>
            </a:r>
          </a:p>
          <a:p>
            <a:endParaRPr lang="en-US" sz="2400" dirty="0"/>
          </a:p>
        </p:txBody>
      </p:sp>
      <p:pic>
        <p:nvPicPr>
          <p:cNvPr id="118" name="Picture 2" descr="http://kociemba.org/fifteen/pics/a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2322" y="5891002"/>
            <a:ext cx="790067" cy="78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2786" y="5758832"/>
            <a:ext cx="914400" cy="94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1" name="Group 17"/>
          <p:cNvGrpSpPr>
            <a:grpSpLocks/>
          </p:cNvGrpSpPr>
          <p:nvPr/>
        </p:nvGrpSpPr>
        <p:grpSpPr bwMode="auto">
          <a:xfrm>
            <a:off x="987228" y="5882909"/>
            <a:ext cx="2728983" cy="716145"/>
            <a:chOff x="2867025" y="228600"/>
            <a:chExt cx="3350385" cy="1066801"/>
          </a:xfrm>
        </p:grpSpPr>
        <p:pic>
          <p:nvPicPr>
            <p:cNvPr id="12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10044" y="228600"/>
              <a:ext cx="1007366" cy="728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" name="Picture 2" descr="http://static.ddmcdn.com/gif/frog-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09822" y="228600"/>
              <a:ext cx="990600" cy="864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" name="Right Brace 123"/>
            <p:cNvSpPr/>
            <p:nvPr/>
          </p:nvSpPr>
          <p:spPr>
            <a:xfrm rot="5400000">
              <a:off x="3214801" y="642824"/>
              <a:ext cx="304800" cy="100035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5" name="Right Brace 124"/>
            <p:cNvSpPr/>
            <p:nvPr/>
          </p:nvSpPr>
          <p:spPr>
            <a:xfrm rot="5400000">
              <a:off x="4381879" y="642824"/>
              <a:ext cx="304800" cy="100035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" name="Right Brace 125"/>
            <p:cNvSpPr/>
            <p:nvPr/>
          </p:nvSpPr>
          <p:spPr>
            <a:xfrm rot="5400000">
              <a:off x="5548956" y="642824"/>
              <a:ext cx="304800" cy="100035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291" y="0"/>
            <a:ext cx="8229600" cy="1143000"/>
          </a:xfrm>
        </p:spPr>
        <p:txBody>
          <a:bodyPr/>
          <a:lstStyle/>
          <a:p>
            <a:r>
              <a:rPr lang="en-US" dirty="0"/>
              <a:t>Diameter of a Search Problem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810" y="1289830"/>
            <a:ext cx="8857717" cy="4525963"/>
          </a:xfrm>
        </p:spPr>
        <p:txBody>
          <a:bodyPr>
            <a:normAutofit/>
          </a:bodyPr>
          <a:lstStyle/>
          <a:p>
            <a:r>
              <a:rPr lang="en-US" sz="2400" dirty="0"/>
              <a:t>Sometimes we don’t know the diameter of a search problem, the best we can do is provide a guess, or upper and/or lower bounds.</a:t>
            </a:r>
          </a:p>
          <a:p>
            <a:r>
              <a:rPr lang="en-US" sz="2400" dirty="0"/>
              <a:t>For example: </a:t>
            </a:r>
          </a:p>
          <a:p>
            <a:pPr lvl="1"/>
            <a:r>
              <a:rPr lang="en-US" sz="2000" dirty="0"/>
              <a:t>For the 24-puzzle the diameter is unknown. But it is known to be at least 152 and at most 208.</a:t>
            </a:r>
          </a:p>
          <a:p>
            <a:pPr lvl="1"/>
            <a:r>
              <a:rPr lang="en-US" sz="2000" dirty="0"/>
              <a:t>For the GPS route finding problem in Ireland, the diameter is a little more than 300 miles.</a:t>
            </a:r>
          </a:p>
        </p:txBody>
      </p:sp>
      <p:pic>
        <p:nvPicPr>
          <p:cNvPr id="1026" name="Picture 2" descr="http://cdn7.staztic.com/app/a/2644/2644048/24puzzle-free-1-l-280x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5119" y="5022845"/>
            <a:ext cx="1676035" cy="1676035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5299594" y="4892961"/>
            <a:ext cx="1857665" cy="1857665"/>
            <a:chOff x="1375987" y="3549534"/>
            <a:chExt cx="3026525" cy="30265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8325" y="3619501"/>
              <a:ext cx="2281382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1375987" y="3549534"/>
              <a:ext cx="3026525" cy="30265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Exercise: The 2Cube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4525963"/>
          </a:xfrm>
        </p:spPr>
        <p:txBody>
          <a:bodyPr/>
          <a:lstStyle/>
          <a:p>
            <a:r>
              <a:rPr lang="en-US" dirty="0"/>
              <a:t>Your friend takes two solved Rubik's cubes.</a:t>
            </a:r>
          </a:p>
          <a:p>
            <a:r>
              <a:rPr lang="en-US" dirty="0"/>
              <a:t>She scrambles each one for as long as she likes.</a:t>
            </a:r>
          </a:p>
          <a:p>
            <a:r>
              <a:rPr lang="en-US" dirty="0"/>
              <a:t>You task is to transform one to the other, in as few moves possible.</a:t>
            </a:r>
          </a:p>
          <a:p>
            <a:r>
              <a:rPr lang="en-US" dirty="0"/>
              <a:t>What can we say about the diameter of 2Cube?</a:t>
            </a:r>
          </a:p>
          <a:p>
            <a:pPr marL="0" indent="0">
              <a:buNone/>
            </a:pPr>
            <a:r>
              <a:rPr lang="en-US" sz="2800" dirty="0"/>
              <a:t>  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___  </a:t>
            </a:r>
            <a:r>
              <a:rPr lang="en-US" sz="2800" dirty="0"/>
              <a:t>≤ Diameter(2Cube) ≤ 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___</a:t>
            </a:r>
          </a:p>
        </p:txBody>
      </p:sp>
      <p:pic>
        <p:nvPicPr>
          <p:cNvPr id="1026" name="Picture 2" descr="https://encrypted-tbn1.gstatic.com/images?q=tbn:ANd9GcSgDq9c669n1yF4NpycHurqxjc5Wh2EKgs6Np5pCyTUh5G73uDo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0700" y="3996037"/>
            <a:ext cx="762000" cy="779163"/>
          </a:xfrm>
          <a:prstGeom prst="rect">
            <a:avLst/>
          </a:prstGeom>
          <a:noFill/>
        </p:spPr>
      </p:pic>
      <p:pic>
        <p:nvPicPr>
          <p:cNvPr id="5" name="Picture 2" descr="https://encrypted-tbn1.gstatic.com/images?q=tbn:ANd9GcSgDq9c669n1yF4NpycHurqxjc5Wh2EKgs6Np5pCyTUh5G73uDo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3700" y="3996037"/>
            <a:ext cx="762000" cy="779163"/>
          </a:xfrm>
          <a:prstGeom prst="rect">
            <a:avLst/>
          </a:prstGeom>
          <a:noFill/>
        </p:spPr>
      </p:pic>
      <p:pic>
        <p:nvPicPr>
          <p:cNvPr id="1028" name="Picture 4" descr="http://3.bp.blogspot.com/-UNDuNcZdZfY/T9qNTk8CdbI/AAAAAAAABLM/vJJG1q3XN0c/s1600/rubik-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5300" y="5613400"/>
            <a:ext cx="1066800" cy="106680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9100" y="5689600"/>
            <a:ext cx="914400" cy="94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5524500" y="5765800"/>
            <a:ext cx="2362200" cy="838200"/>
          </a:xfrm>
          <a:prstGeom prst="rightArrow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Your Task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067300" y="4775200"/>
            <a:ext cx="685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353300" y="4775200"/>
            <a:ext cx="685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291" y="0"/>
            <a:ext cx="8229600" cy="1143000"/>
          </a:xfrm>
        </p:spPr>
        <p:txBody>
          <a:bodyPr/>
          <a:lstStyle/>
          <a:p>
            <a:r>
              <a:rPr lang="en-US" dirty="0"/>
              <a:t>Diameter of a Search Problem IIII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810" y="1289830"/>
            <a:ext cx="8857717" cy="4525963"/>
          </a:xfrm>
        </p:spPr>
        <p:txBody>
          <a:bodyPr>
            <a:normAutofit/>
          </a:bodyPr>
          <a:lstStyle/>
          <a:p>
            <a:r>
              <a:rPr lang="en-US" sz="2400" dirty="0"/>
              <a:t>Why do we care about the Diameter?  Part 1</a:t>
            </a:r>
          </a:p>
          <a:p>
            <a:r>
              <a:rPr lang="en-US" sz="2000" dirty="0"/>
              <a:t>Assuming we also know the branching factor (even approximately), then knowing the diameter give us a worst case for the problem space. For example:</a:t>
            </a:r>
          </a:p>
          <a:p>
            <a:pPr lvl="1"/>
            <a:r>
              <a:rPr lang="en-US" sz="1600" dirty="0"/>
              <a:t>A problem with a BF of 10 and a diameter of 9 means we might have to search a billion nodes (10</a:t>
            </a:r>
            <a:r>
              <a:rPr lang="en-US" sz="1600" baseline="30000" dirty="0"/>
              <a:t>9</a:t>
            </a:r>
            <a:r>
              <a:rPr lang="en-US" sz="1600" dirty="0"/>
              <a:t>). If we can check 10,000 nodes a second, that would take about a day.</a:t>
            </a:r>
          </a:p>
          <a:p>
            <a:pPr lvl="1"/>
            <a:r>
              <a:rPr lang="en-US" sz="1600" dirty="0"/>
              <a:t>A problem with a BF of 5 and a diameter of 20 means we might have to search about 95 trillion nodes (5</a:t>
            </a:r>
            <a:r>
              <a:rPr lang="en-US" sz="1600" baseline="30000" dirty="0"/>
              <a:t>20</a:t>
            </a:r>
            <a:r>
              <a:rPr lang="en-US" sz="1600" dirty="0"/>
              <a:t>). If we can check 10,000 nodes a second, that would take about a 300 years.</a:t>
            </a:r>
          </a:p>
          <a:p>
            <a:r>
              <a:rPr lang="en-US" sz="2000" dirty="0"/>
              <a:t>This reasoning only applies to the </a:t>
            </a:r>
            <a:r>
              <a:rPr lang="en-US" sz="2000" i="1" dirty="0"/>
              <a:t>worst case</a:t>
            </a:r>
            <a:r>
              <a:rPr lang="en-US" sz="2000" dirty="0"/>
              <a:t>. It may be that most cases are much simpler. For example:</a:t>
            </a:r>
          </a:p>
          <a:p>
            <a:pPr lvl="1"/>
            <a:r>
              <a:rPr lang="en-US" sz="1600" dirty="0"/>
              <a:t>For the 15 puzzle, of the 10,461,394,944,000 solvable states, only 17 are at depth 80. Most puzzles take under 65 moves (see distribution).</a:t>
            </a:r>
          </a:p>
          <a:p>
            <a:pPr lvl="1"/>
            <a:r>
              <a:rPr lang="en-US" sz="1600" dirty="0"/>
              <a:t>For GPS directions, most journeys are 20 miles or less.</a:t>
            </a:r>
          </a:p>
          <a:p>
            <a:pPr lvl="1"/>
            <a:endParaRPr lang="en-US" sz="1600" dirty="0"/>
          </a:p>
          <a:p>
            <a:endParaRPr lang="en-US" sz="2000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29" y="5310514"/>
            <a:ext cx="4130380" cy="154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892818" y="5104626"/>
            <a:ext cx="3084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http://kociemba.org/fifteen/fifteensolver.html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143" y="5310514"/>
            <a:ext cx="1448832" cy="14441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2052</Words>
  <Application>Microsoft Office PowerPoint</Application>
  <PresentationFormat>On-screen Show (4:3)</PresentationFormat>
  <Paragraphs>257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MS PGothic</vt:lpstr>
      <vt:lpstr>Arial</vt:lpstr>
      <vt:lpstr>Calibri</vt:lpstr>
      <vt:lpstr>Wingdings</vt:lpstr>
      <vt:lpstr>Office Theme</vt:lpstr>
      <vt:lpstr>Search Review</vt:lpstr>
      <vt:lpstr>Path Planning Search: Our Role</vt:lpstr>
      <vt:lpstr>Which Algorithm to Use</vt:lpstr>
      <vt:lpstr>Three Possible Outcomes of Search</vt:lpstr>
      <vt:lpstr>Diameter of a Search Problem I</vt:lpstr>
      <vt:lpstr>Diameter of a Search Problem II</vt:lpstr>
      <vt:lpstr>Diameter of a Search Problem III</vt:lpstr>
      <vt:lpstr>Exercise: The 2Cube Problem</vt:lpstr>
      <vt:lpstr>Diameter of a Search Problem IIII</vt:lpstr>
      <vt:lpstr>Diameter of a Search Problem V</vt:lpstr>
      <vt:lpstr>A*    I</vt:lpstr>
      <vt:lpstr>A*    II</vt:lpstr>
      <vt:lpstr>PowerPoint Presentation</vt:lpstr>
      <vt:lpstr>Why Greedy Search Fails</vt:lpstr>
      <vt:lpstr>Greedy Search</vt:lpstr>
      <vt:lpstr>Why Greedy Search Fails</vt:lpstr>
      <vt:lpstr>Why Greedy Search Fails</vt:lpstr>
      <vt:lpstr>Greedy Search Vs A-Star</vt:lpstr>
      <vt:lpstr>Greedy Search Vs A*</vt:lpstr>
      <vt:lpstr>PowerPoint Presentation</vt:lpstr>
      <vt:lpstr>PowerPoint Presentation</vt:lpstr>
      <vt:lpstr>PowerPoint Presentation</vt:lpstr>
      <vt:lpstr>PowerPoint Presentation</vt:lpstr>
      <vt:lpstr>Romania Problem</vt:lpstr>
      <vt:lpstr>PowerPoint Presentation</vt:lpstr>
      <vt:lpstr>PowerPoint Presentation</vt:lpstr>
      <vt:lpstr>Greedy best-first search example</vt:lpstr>
      <vt:lpstr>PowerPoint Presentation</vt:lpstr>
      <vt:lpstr>PowerPoint Presentation</vt:lpstr>
      <vt:lpstr>We are done!</vt:lpstr>
      <vt:lpstr>Properties of greedy best-first search</vt:lpstr>
      <vt:lpstr>A*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Blind Search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Review</dc:title>
  <dc:creator>eamonn</dc:creator>
  <cp:lastModifiedBy>Eamonn Keogh</cp:lastModifiedBy>
  <cp:revision>85</cp:revision>
  <dcterms:created xsi:type="dcterms:W3CDTF">2015-10-11T19:58:56Z</dcterms:created>
  <dcterms:modified xsi:type="dcterms:W3CDTF">2018-09-23T21:09:32Z</dcterms:modified>
</cp:coreProperties>
</file>