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55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3CCD5-3EDD-49E6-8978-EB3C4DD300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22F70A-E26A-4B41-A49E-A374205186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E548B6-E2EA-4E0E-830C-1DAD75F66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F6AAA-A53F-4D71-978A-737AED8FEBB4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54D4F4-F0F8-49AC-A9BB-72513BD32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8338F3-C79A-4E83-9E61-5B9A3A1AD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1D03-F565-4657-927E-C74EB0908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717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558C7-5679-4BB4-B25F-F1F41235A9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1E0228-DB3C-43CA-9EAB-DEDD607B76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1CE41A-BB9C-42EC-8FFE-EB2C09113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F6AAA-A53F-4D71-978A-737AED8FEBB4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1DD085-6138-4225-BDCC-E438961B6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D3C52C-4772-4F38-9BC2-28B0B33BA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1D03-F565-4657-927E-C74EB0908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251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435D4E-1441-4452-A6CA-51DA33CC3A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880F5D-DC81-49AA-84AE-C38E35B7F4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20ECC2-A24E-4C3A-9074-4E70FCE514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F6AAA-A53F-4D71-978A-737AED8FEBB4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608F44-ADFB-4CD6-BC3B-EDC0662C2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EE5400-ABD1-4579-A913-A90374C56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1D03-F565-4657-927E-C74EB0908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584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0B1383-226E-4AEF-A271-CC243EF93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84AFCF-3924-436D-B2EC-7381CEB284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004553-E78D-4CE2-A21E-E72D2647E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F6AAA-A53F-4D71-978A-737AED8FEBB4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3C7B94-D702-4D84-BEFC-FEADC5A3B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8C91F-F994-4FF0-965C-F829D188E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1D03-F565-4657-927E-C74EB0908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806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6C4BE-1155-4255-92CD-C9EB76C99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AB28E4-407B-4F56-9D12-08497DC1F5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E5B956-FE4F-49D8-975E-6589D1AA2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F6AAA-A53F-4D71-978A-737AED8FEBB4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E2884E-320D-4369-ABA1-523F0657F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A56240-B8C4-4C4C-877E-E4493AC47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1D03-F565-4657-927E-C74EB0908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139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D4099-BE30-43EC-9C79-19E97E4FC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1C74A6-81E8-49D2-89F6-B6C72BD3B7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4D168C-6647-416C-8515-EE6E5058D8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58706E-B03D-485D-ACF7-F3E28D71F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F6AAA-A53F-4D71-978A-737AED8FEBB4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EB3E21-A5AD-4CBE-A8BE-F41A9B48D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110368-C5D2-4AE4-A812-531682147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1D03-F565-4657-927E-C74EB0908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686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18FBF-DF49-4A69-AA22-D503381B5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EE9A6F-2689-4DE9-8D7D-91440ACF83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4E891F-0FCB-473B-A57A-CA0331FB99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C3DE31-7562-4573-9A78-BB7E1F90E2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4AFC05F-B026-432B-85BC-B39D938356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7404E14-F159-47E8-A473-DCBB983C8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F6AAA-A53F-4D71-978A-737AED8FEBB4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F9A06C9-75E4-4980-983D-3C5C75723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000D92A-0276-4504-8770-4D4DE83A3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1D03-F565-4657-927E-C74EB0908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262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175CEE-C8BD-447B-81A9-5104E0A4D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B0C70B-521B-4ECD-A622-9B06AB2B4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F6AAA-A53F-4D71-978A-737AED8FEBB4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57DAB1-7E6D-4F6E-92BD-73F66B188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DF99A5-88D3-4C75-9113-B93015E8C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1D03-F565-4657-927E-C74EB0908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70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AF975F8-2393-487F-8F3D-2613A0C43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F6AAA-A53F-4D71-978A-737AED8FEBB4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BDC167-058E-4DE9-9407-36B79A757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C1F56F-C2DC-4042-8408-AB69C3CCD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1D03-F565-4657-927E-C74EB0908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611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863BB-A4E9-4CF6-A33A-B0175EEC8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65614A-4077-44BF-98B6-93BCAAFDC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367E72-7932-4F16-B682-5633682479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4B8FF0-C86F-4E08-9918-82FA8B8B1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F6AAA-A53F-4D71-978A-737AED8FEBB4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FB3720-479A-4BEA-A47F-89C65CC6C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6D20E5-D25D-4ED6-993B-1D8D5855D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1D03-F565-4657-927E-C74EB0908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009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A8393-498E-4B24-8237-A8D1B1F5AE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8C4BA73-8B79-4EBA-9400-4477AF18D8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5C5AB0-E74D-46A1-A7EB-0CAA714ECF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CA621F-8FB6-4683-9F02-43315E83C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F6AAA-A53F-4D71-978A-737AED8FEBB4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1E0580-6200-4C22-B8B7-4F9EDAAEE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25A005-BA47-499D-951A-54C4CAD56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21D03-F565-4657-927E-C74EB0908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682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C04A33E-2630-48E0-8D73-43EE8759B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87AD20-F629-405F-B269-58E12CBE78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333A62-01E2-4A56-93FE-7C78B5C76A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FF6AAA-A53F-4D71-978A-737AED8FEBB4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ABD73F-0561-47F1-8C53-8E0CDA9693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07333E-A802-4085-8AB8-9A12AD7A83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321D03-F565-4657-927E-C74EB0908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183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1734" y="69272"/>
            <a:ext cx="7772400" cy="670560"/>
          </a:xfrm>
        </p:spPr>
        <p:txBody>
          <a:bodyPr>
            <a:normAutofit fontScale="90000"/>
          </a:bodyPr>
          <a:lstStyle/>
          <a:p>
            <a:r>
              <a:rPr lang="en-US" dirty="0"/>
              <a:t>Project 1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1435" y="1354281"/>
            <a:ext cx="3483595" cy="4611283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5690" y="1326752"/>
            <a:ext cx="3448445" cy="4666343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5" name="Rectangle 4"/>
          <p:cNvSpPr/>
          <p:nvPr/>
        </p:nvSpPr>
        <p:spPr>
          <a:xfrm>
            <a:off x="3571234" y="816223"/>
            <a:ext cx="32886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Project_1_The_Eight_Puzzle.doc</a:t>
            </a:r>
          </a:p>
        </p:txBody>
      </p:sp>
    </p:spTree>
    <p:extLst>
      <p:ext uri="{BB962C8B-B14F-4D97-AF65-F5344CB8AC3E}">
        <p14:creationId xmlns:p14="http://schemas.microsoft.com/office/powerpoint/2010/main" val="2059769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5230" y="82049"/>
            <a:ext cx="10742969" cy="68941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Read the project handout.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Read the project handout.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Read the project handout.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This is not hard or complicated ;-)   I can do this in 24 lines of </a:t>
            </a:r>
            <a:r>
              <a:rPr lang="en-US" sz="2400" dirty="0" err="1"/>
              <a:t>Matlab</a:t>
            </a:r>
            <a:r>
              <a:rPr lang="en-US" sz="2400" dirty="0"/>
              <a:t>. If you find yourself writing hundreds of lines of code, stop, think and start again.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You need to write a report that has your findings. Here is a hint, your findings will be: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For shallow problems, it does not matter too much what heuristic you use, if any.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As the problems get harder, heuristics help more and more.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A good heuristic is better than a weak heuristic.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You need to write a “</a:t>
            </a:r>
            <a:r>
              <a:rPr lang="en-US" sz="2400" i="1" dirty="0"/>
              <a:t>A two to five -page report which summaries your findings</a:t>
            </a:r>
            <a:r>
              <a:rPr lang="en-US" sz="2400" dirty="0"/>
              <a:t>”. I expect this report to be well written, coherent and largely free of misspellings/typos/poor grammar.  I expect clean, well thought out figures and/or tables.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 basic story of the report is:  </a:t>
            </a:r>
            <a:r>
              <a:rPr lang="en-US" sz="2000" i="1" dirty="0"/>
              <a:t>For simple problems (only slightly “messed-up” puzzles), having a heuristic does not make a difference. However, for harder puzzles, having a heuristic like Misplaced Tiles helps, and having a tight heuristic like Manhattan distance really helps.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27610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36232" y="606983"/>
            <a:ext cx="8246226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600" dirty="0"/>
              <a:t>Don’t cheat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3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600" dirty="0"/>
              <a:t>If you copy a single line of text, or a single line of code without proper attribution, I will fail you.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3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600" dirty="0"/>
              <a:t>I am better at catching cheaters, than you are at cheating.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209017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87831" y="1332087"/>
            <a:ext cx="1067215" cy="4801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Trival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/>
              <a:t>1 2 3</a:t>
            </a:r>
          </a:p>
          <a:p>
            <a:r>
              <a:rPr lang="en-US" dirty="0"/>
              <a:t>4 5 6</a:t>
            </a:r>
          </a:p>
          <a:p>
            <a:r>
              <a:rPr lang="en-US" dirty="0"/>
              <a:t>7 8 *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solidFill>
                  <a:srgbClr val="00B050"/>
                </a:solidFill>
              </a:rPr>
              <a:t>Very Easy</a:t>
            </a:r>
          </a:p>
          <a:p>
            <a:endParaRPr lang="en-US" dirty="0">
              <a:solidFill>
                <a:srgbClr val="00B050"/>
              </a:solidFill>
            </a:endParaRPr>
          </a:p>
          <a:p>
            <a:r>
              <a:rPr lang="en-US" dirty="0">
                <a:solidFill>
                  <a:srgbClr val="00B050"/>
                </a:solidFill>
              </a:rPr>
              <a:t>1 2 3</a:t>
            </a:r>
          </a:p>
          <a:p>
            <a:r>
              <a:rPr lang="en-US" dirty="0">
                <a:solidFill>
                  <a:srgbClr val="00B050"/>
                </a:solidFill>
              </a:rPr>
              <a:t>4 5 6</a:t>
            </a:r>
          </a:p>
          <a:p>
            <a:r>
              <a:rPr lang="en-US" dirty="0">
                <a:solidFill>
                  <a:srgbClr val="00B050"/>
                </a:solidFill>
              </a:rPr>
              <a:t>7 * 8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875139" y="1332087"/>
            <a:ext cx="4572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Easy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1 2 *</a:t>
            </a:r>
          </a:p>
          <a:p>
            <a:r>
              <a:rPr lang="en-US" dirty="0">
                <a:solidFill>
                  <a:srgbClr val="FF0000"/>
                </a:solidFill>
              </a:rPr>
              <a:t>4 5 3</a:t>
            </a:r>
          </a:p>
          <a:p>
            <a:r>
              <a:rPr lang="en-US" dirty="0">
                <a:solidFill>
                  <a:srgbClr val="FF0000"/>
                </a:solidFill>
              </a:rPr>
              <a:t>7 8 6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solidFill>
                  <a:srgbClr val="0000FF"/>
                </a:solidFill>
              </a:rPr>
              <a:t>doable</a:t>
            </a:r>
          </a:p>
          <a:p>
            <a:endParaRPr lang="en-US" dirty="0">
              <a:solidFill>
                <a:srgbClr val="0000FF"/>
              </a:solidFill>
            </a:endParaRPr>
          </a:p>
          <a:p>
            <a:r>
              <a:rPr lang="en-US" dirty="0">
                <a:solidFill>
                  <a:srgbClr val="0000FF"/>
                </a:solidFill>
              </a:rPr>
              <a:t>* 1 2</a:t>
            </a:r>
          </a:p>
          <a:p>
            <a:r>
              <a:rPr lang="en-US" dirty="0">
                <a:solidFill>
                  <a:srgbClr val="0000FF"/>
                </a:solidFill>
              </a:rPr>
              <a:t>4 5 3</a:t>
            </a:r>
          </a:p>
          <a:p>
            <a:r>
              <a:rPr lang="en-US" dirty="0">
                <a:solidFill>
                  <a:srgbClr val="0000FF"/>
                </a:solidFill>
              </a:rPr>
              <a:t>7 8 6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248707" y="980182"/>
            <a:ext cx="425736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r>
              <a:rPr lang="en-US" dirty="0">
                <a:solidFill>
                  <a:srgbClr val="00B0F0"/>
                </a:solidFill>
              </a:rPr>
              <a:t>Oh Boy</a:t>
            </a:r>
          </a:p>
          <a:p>
            <a:endParaRPr lang="en-US" dirty="0">
              <a:solidFill>
                <a:srgbClr val="00B0F0"/>
              </a:solidFill>
            </a:endParaRPr>
          </a:p>
          <a:p>
            <a:r>
              <a:rPr lang="en-US" dirty="0">
                <a:solidFill>
                  <a:srgbClr val="00B0F0"/>
                </a:solidFill>
              </a:rPr>
              <a:t>8 7 1</a:t>
            </a:r>
          </a:p>
          <a:p>
            <a:r>
              <a:rPr lang="en-US" dirty="0">
                <a:solidFill>
                  <a:srgbClr val="00B0F0"/>
                </a:solidFill>
              </a:rPr>
              <a:t>6 * 2</a:t>
            </a:r>
          </a:p>
          <a:p>
            <a:r>
              <a:rPr lang="en-US" dirty="0">
                <a:solidFill>
                  <a:srgbClr val="00B0F0"/>
                </a:solidFill>
              </a:rPr>
              <a:t>5 4 3</a:t>
            </a:r>
          </a:p>
          <a:p>
            <a:endParaRPr lang="en-US" dirty="0"/>
          </a:p>
          <a:p>
            <a:r>
              <a:rPr lang="en-US" dirty="0">
                <a:solidFill>
                  <a:srgbClr val="7030A0"/>
                </a:solidFill>
              </a:rPr>
              <a:t>IMPOSSIBLE: The following puzzle is impossible to solve, if you </a:t>
            </a:r>
            <a:r>
              <a:rPr lang="en-US" i="1" dirty="0">
                <a:solidFill>
                  <a:srgbClr val="7030A0"/>
                </a:solidFill>
              </a:rPr>
              <a:t>can</a:t>
            </a:r>
            <a:r>
              <a:rPr lang="en-US" dirty="0">
                <a:solidFill>
                  <a:srgbClr val="7030A0"/>
                </a:solidFill>
              </a:rPr>
              <a:t> solve it, you have a bug in your code.</a:t>
            </a:r>
          </a:p>
          <a:p>
            <a:endParaRPr lang="en-US" dirty="0">
              <a:solidFill>
                <a:srgbClr val="7030A0"/>
              </a:solidFill>
            </a:endParaRPr>
          </a:p>
          <a:p>
            <a:r>
              <a:rPr lang="en-US" dirty="0">
                <a:solidFill>
                  <a:srgbClr val="7030A0"/>
                </a:solidFill>
              </a:rPr>
              <a:t>1 2 3</a:t>
            </a:r>
          </a:p>
          <a:p>
            <a:r>
              <a:rPr lang="en-US" dirty="0">
                <a:solidFill>
                  <a:srgbClr val="7030A0"/>
                </a:solidFill>
              </a:rPr>
              <a:t>4 5 6</a:t>
            </a:r>
          </a:p>
          <a:p>
            <a:r>
              <a:rPr lang="en-US" dirty="0">
                <a:solidFill>
                  <a:srgbClr val="7030A0"/>
                </a:solidFill>
              </a:rPr>
              <a:t>8 7 *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19276" y="56852"/>
            <a:ext cx="296401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/>
              <a:t>Test cases</a:t>
            </a:r>
          </a:p>
        </p:txBody>
      </p:sp>
    </p:spTree>
    <p:extLst>
      <p:ext uri="{BB962C8B-B14F-4D97-AF65-F5344CB8AC3E}">
        <p14:creationId xmlns:p14="http://schemas.microsoft.com/office/powerpoint/2010/main" val="35993259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355</Words>
  <Application>Microsoft Office PowerPoint</Application>
  <PresentationFormat>Widescreen</PresentationFormat>
  <Paragraphs>63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Project 1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1</dc:title>
  <dc:creator>Eamonn Keogh</dc:creator>
  <cp:lastModifiedBy>Eamonn Keogh</cp:lastModifiedBy>
  <cp:revision>3</cp:revision>
  <dcterms:created xsi:type="dcterms:W3CDTF">2017-09-24T18:34:37Z</dcterms:created>
  <dcterms:modified xsi:type="dcterms:W3CDTF">2018-01-26T16:32:22Z</dcterms:modified>
</cp:coreProperties>
</file>