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notesSlides/notesSlide3.xml" ContentType="application/vnd.openxmlformats-officedocument.presentationml.notesSlide+xml"/>
  <Override PartName="/ppt/tags/tag3.xml" ContentType="application/vnd.openxmlformats-officedocument.presentationml.tags+xml"/>
  <Override PartName="/ppt/notesSlides/notesSlide4.xml" ContentType="application/vnd.openxmlformats-officedocument.presentationml.notesSlide+xml"/>
  <Override PartName="/ppt/tags/tag4.xml" ContentType="application/vnd.openxmlformats-officedocument.presentationml.tags+xml"/>
  <Override PartName="/ppt/notesSlides/notesSlide5.xml" ContentType="application/vnd.openxmlformats-officedocument.presentationml.notesSlide+xml"/>
  <Override PartName="/ppt/tags/tag5.xml" ContentType="application/vnd.openxmlformats-officedocument.presentationml.tag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tags/tag6.xml" ContentType="application/vnd.openxmlformats-officedocument.presentationml.tags+xml"/>
  <Override PartName="/ppt/notesSlides/notesSlide11.xml" ContentType="application/vnd.openxmlformats-officedocument.presentationml.notesSlid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notesSlides/notesSlide12.xml" ContentType="application/vnd.openxmlformats-officedocument.presentationml.notesSlide+xml"/>
  <Override PartName="/ppt/tags/tag9.xml" ContentType="application/vnd.openxmlformats-officedocument.presentationml.tag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tags/tag10.xml" ContentType="application/vnd.openxmlformats-officedocument.presentationml.tags+xml"/>
  <Override PartName="/ppt/notesSlides/notesSlide15.xml" ContentType="application/vnd.openxmlformats-officedocument.presentationml.notesSlide+xml"/>
  <Override PartName="/ppt/tags/tag11.xml" ContentType="application/vnd.openxmlformats-officedocument.presentationml.tags+xml"/>
  <Override PartName="/ppt/notesSlides/notesSlide16.xml" ContentType="application/vnd.openxmlformats-officedocument.presentationml.notesSlide+xml"/>
  <Override PartName="/ppt/tags/tag12.xml" ContentType="application/vnd.openxmlformats-officedocument.presentationml.tags+xml"/>
  <Override PartName="/ppt/notesSlides/notesSlide17.xml" ContentType="application/vnd.openxmlformats-officedocument.presentationml.notesSlide+xml"/>
  <Override PartName="/ppt/tags/tag13.xml" ContentType="application/vnd.openxmlformats-officedocument.presentationml.tags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tags/tag14.xml" ContentType="application/vnd.openxmlformats-officedocument.presentationml.tags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tags/tag15.xml" ContentType="application/vnd.openxmlformats-officedocument.presentationml.tags+xml"/>
  <Override PartName="/ppt/notesSlides/notesSlide22.xml" ContentType="application/vnd.openxmlformats-officedocument.presentationml.notesSlide+xml"/>
  <Override PartName="/ppt/tags/tag16.xml" ContentType="application/vnd.openxmlformats-officedocument.presentationml.tags+xml"/>
  <Override PartName="/ppt/notesSlides/notesSlide23.xml" ContentType="application/vnd.openxmlformats-officedocument.presentationml.notesSlide+xml"/>
  <Override PartName="/ppt/tags/tag17.xml" ContentType="application/vnd.openxmlformats-officedocument.presentationml.tags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  <p:sldMasterId id="2147483651" r:id="rId2"/>
  </p:sldMasterIdLst>
  <p:notesMasterIdLst>
    <p:notesMasterId r:id="rId36"/>
  </p:notesMasterIdLst>
  <p:handoutMasterIdLst>
    <p:handoutMasterId r:id="rId37"/>
  </p:handoutMasterIdLst>
  <p:sldIdLst>
    <p:sldId id="256" r:id="rId3"/>
    <p:sldId id="289" r:id="rId4"/>
    <p:sldId id="290" r:id="rId5"/>
    <p:sldId id="291" r:id="rId6"/>
    <p:sldId id="319" r:id="rId7"/>
    <p:sldId id="337" r:id="rId8"/>
    <p:sldId id="294" r:id="rId9"/>
    <p:sldId id="296" r:id="rId10"/>
    <p:sldId id="321" r:id="rId11"/>
    <p:sldId id="342" r:id="rId12"/>
    <p:sldId id="362" r:id="rId13"/>
    <p:sldId id="341" r:id="rId14"/>
    <p:sldId id="344" r:id="rId15"/>
    <p:sldId id="345" r:id="rId16"/>
    <p:sldId id="331" r:id="rId17"/>
    <p:sldId id="355" r:id="rId18"/>
    <p:sldId id="356" r:id="rId19"/>
    <p:sldId id="357" r:id="rId20"/>
    <p:sldId id="302" r:id="rId21"/>
    <p:sldId id="306" r:id="rId22"/>
    <p:sldId id="328" r:id="rId23"/>
    <p:sldId id="361" r:id="rId24"/>
    <p:sldId id="349" r:id="rId25"/>
    <p:sldId id="348" r:id="rId26"/>
    <p:sldId id="330" r:id="rId27"/>
    <p:sldId id="350" r:id="rId28"/>
    <p:sldId id="272" r:id="rId29"/>
    <p:sldId id="354" r:id="rId30"/>
    <p:sldId id="353" r:id="rId31"/>
    <p:sldId id="359" r:id="rId32"/>
    <p:sldId id="360" r:id="rId33"/>
    <p:sldId id="277" r:id="rId34"/>
    <p:sldId id="288" r:id="rId35"/>
  </p:sldIdLst>
  <p:sldSz cx="9144000" cy="6858000" type="screen4x3"/>
  <p:notesSz cx="6842125" cy="9128125"/>
  <p:defaultTextStyle>
    <a:defPPr>
      <a:defRPr lang="en-US"/>
    </a:defPPr>
    <a:lvl1pPr algn="l" rtl="0" eaLnBrk="0" fontAlgn="base" hangingPunct="0">
      <a:spcBef>
        <a:spcPct val="20000"/>
      </a:spcBef>
      <a:spcAft>
        <a:spcPct val="0"/>
      </a:spcAft>
      <a:buClr>
        <a:schemeClr val="accent2"/>
      </a:buClr>
      <a:buChar char="•"/>
      <a:defRPr kumimoji="1" sz="2400" kern="1200">
        <a:solidFill>
          <a:schemeClr val="tx1"/>
        </a:solidFill>
        <a:latin typeface="Book Antiqua" charset="0"/>
        <a:ea typeface="ＭＳ Ｐゴシック" charset="0"/>
        <a:cs typeface="+mn-cs"/>
      </a:defRPr>
    </a:lvl1pPr>
    <a:lvl2pPr marL="457200" algn="l" rtl="0" eaLnBrk="0" fontAlgn="base" hangingPunct="0">
      <a:spcBef>
        <a:spcPct val="20000"/>
      </a:spcBef>
      <a:spcAft>
        <a:spcPct val="0"/>
      </a:spcAft>
      <a:buClr>
        <a:schemeClr val="accent2"/>
      </a:buClr>
      <a:buChar char="•"/>
      <a:defRPr kumimoji="1" sz="2400" kern="1200">
        <a:solidFill>
          <a:schemeClr val="tx1"/>
        </a:solidFill>
        <a:latin typeface="Book Antiqua" charset="0"/>
        <a:ea typeface="ＭＳ Ｐゴシック" charset="0"/>
        <a:cs typeface="+mn-cs"/>
      </a:defRPr>
    </a:lvl2pPr>
    <a:lvl3pPr marL="914400" algn="l" rtl="0" eaLnBrk="0" fontAlgn="base" hangingPunct="0">
      <a:spcBef>
        <a:spcPct val="20000"/>
      </a:spcBef>
      <a:spcAft>
        <a:spcPct val="0"/>
      </a:spcAft>
      <a:buClr>
        <a:schemeClr val="accent2"/>
      </a:buClr>
      <a:buChar char="•"/>
      <a:defRPr kumimoji="1" sz="2400" kern="1200">
        <a:solidFill>
          <a:schemeClr val="tx1"/>
        </a:solidFill>
        <a:latin typeface="Book Antiqua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20000"/>
      </a:spcBef>
      <a:spcAft>
        <a:spcPct val="0"/>
      </a:spcAft>
      <a:buClr>
        <a:schemeClr val="accent2"/>
      </a:buClr>
      <a:buChar char="•"/>
      <a:defRPr kumimoji="1" sz="2400" kern="1200">
        <a:solidFill>
          <a:schemeClr val="tx1"/>
        </a:solidFill>
        <a:latin typeface="Book Antiqua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20000"/>
      </a:spcBef>
      <a:spcAft>
        <a:spcPct val="0"/>
      </a:spcAft>
      <a:buClr>
        <a:schemeClr val="accent2"/>
      </a:buClr>
      <a:buChar char="•"/>
      <a:defRPr kumimoji="1" sz="2400" kern="1200">
        <a:solidFill>
          <a:schemeClr val="tx1"/>
        </a:solidFill>
        <a:latin typeface="Book Antiqua" charset="0"/>
        <a:ea typeface="ＭＳ Ｐゴシック" charset="0"/>
        <a:cs typeface="+mn-cs"/>
      </a:defRPr>
    </a:lvl5pPr>
    <a:lvl6pPr marL="2286000" algn="l" defTabSz="457200" rtl="0" eaLnBrk="1" latinLnBrk="0" hangingPunct="1">
      <a:defRPr kumimoji="1" sz="2400" kern="1200">
        <a:solidFill>
          <a:schemeClr val="tx1"/>
        </a:solidFill>
        <a:latin typeface="Book Antiqua" charset="0"/>
        <a:ea typeface="ＭＳ Ｐゴシック" charset="0"/>
        <a:cs typeface="+mn-cs"/>
      </a:defRPr>
    </a:lvl6pPr>
    <a:lvl7pPr marL="2743200" algn="l" defTabSz="457200" rtl="0" eaLnBrk="1" latinLnBrk="0" hangingPunct="1">
      <a:defRPr kumimoji="1" sz="2400" kern="1200">
        <a:solidFill>
          <a:schemeClr val="tx1"/>
        </a:solidFill>
        <a:latin typeface="Book Antiqua" charset="0"/>
        <a:ea typeface="ＭＳ Ｐゴシック" charset="0"/>
        <a:cs typeface="+mn-cs"/>
      </a:defRPr>
    </a:lvl7pPr>
    <a:lvl8pPr marL="3200400" algn="l" defTabSz="457200" rtl="0" eaLnBrk="1" latinLnBrk="0" hangingPunct="1">
      <a:defRPr kumimoji="1" sz="2400" kern="1200">
        <a:solidFill>
          <a:schemeClr val="tx1"/>
        </a:solidFill>
        <a:latin typeface="Book Antiqua" charset="0"/>
        <a:ea typeface="ＭＳ Ｐゴシック" charset="0"/>
        <a:cs typeface="+mn-cs"/>
      </a:defRPr>
    </a:lvl8pPr>
    <a:lvl9pPr marL="3657600" algn="l" defTabSz="457200" rtl="0" eaLnBrk="1" latinLnBrk="0" hangingPunct="1">
      <a:defRPr kumimoji="1" sz="2400" kern="1200">
        <a:solidFill>
          <a:schemeClr val="tx1"/>
        </a:solidFill>
        <a:latin typeface="Book Antiqua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clrMru>
    <a:srgbClr val="009900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70" autoAdjust="0"/>
    <p:restoredTop sz="82507" autoAdjust="0"/>
  </p:normalViewPr>
  <p:slideViewPr>
    <p:cSldViewPr snapToGrid="0" snapToObjects="1">
      <p:cViewPr varScale="1">
        <p:scale>
          <a:sx n="100" d="100"/>
          <a:sy n="100" d="100"/>
        </p:scale>
        <p:origin x="-904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slide" Target="slides/slide24.xml"/><Relationship Id="rId27" Type="http://schemas.openxmlformats.org/officeDocument/2006/relationships/slide" Target="slides/slide25.xml"/><Relationship Id="rId28" Type="http://schemas.openxmlformats.org/officeDocument/2006/relationships/slide" Target="slides/slide26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30" Type="http://schemas.openxmlformats.org/officeDocument/2006/relationships/slide" Target="slides/slide28.xml"/><Relationship Id="rId31" Type="http://schemas.openxmlformats.org/officeDocument/2006/relationships/slide" Target="slides/slide29.xml"/><Relationship Id="rId32" Type="http://schemas.openxmlformats.org/officeDocument/2006/relationships/slide" Target="slides/slide30.xml"/><Relationship Id="rId9" Type="http://schemas.openxmlformats.org/officeDocument/2006/relationships/slide" Target="slides/slide7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33" Type="http://schemas.openxmlformats.org/officeDocument/2006/relationships/slide" Target="slides/slide31.xml"/><Relationship Id="rId34" Type="http://schemas.openxmlformats.org/officeDocument/2006/relationships/slide" Target="slides/slide32.xml"/><Relationship Id="rId35" Type="http://schemas.openxmlformats.org/officeDocument/2006/relationships/slide" Target="slides/slide33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37" Type="http://schemas.openxmlformats.org/officeDocument/2006/relationships/handoutMaster" Target="handoutMasters/handoutMaster1.xml"/><Relationship Id="rId38" Type="http://schemas.openxmlformats.org/officeDocument/2006/relationships/printerSettings" Target="printerSettings/printerSettings1.bin"/><Relationship Id="rId39" Type="http://schemas.openxmlformats.org/officeDocument/2006/relationships/presProps" Target="presProps.xml"/><Relationship Id="rId40" Type="http://schemas.openxmlformats.org/officeDocument/2006/relationships/viewProps" Target="viewProps.xml"/><Relationship Id="rId41" Type="http://schemas.openxmlformats.org/officeDocument/2006/relationships/theme" Target="theme/theme1.xml"/><Relationship Id="rId4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54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CCFF">
                    <a:alpha val="5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none" lIns="91257" tIns="45629" rIns="91257" bIns="45629" numCol="1" anchor="ctr" anchorCtr="0" compatLnSpc="1">
            <a:prstTxWarp prst="textNoShape">
              <a:avLst/>
            </a:prstTxWarp>
          </a:bodyPr>
          <a:lstStyle>
            <a:lvl1pPr defTabSz="912813">
              <a:spcBef>
                <a:spcPct val="0"/>
              </a:spcBef>
              <a:buClrTx/>
              <a:buFontTx/>
              <a:buNone/>
              <a:defRPr kumimoji="0" sz="1200" b="1" i="1">
                <a:solidFill>
                  <a:srgbClr val="000066"/>
                </a:solidFill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76675" y="0"/>
            <a:ext cx="29654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CCFF">
                    <a:alpha val="5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none" lIns="91257" tIns="45629" rIns="91257" bIns="45629" numCol="1" anchor="ctr" anchorCtr="0" compatLnSpc="1">
            <a:prstTxWarp prst="textNoShape">
              <a:avLst/>
            </a:prstTxWarp>
          </a:bodyPr>
          <a:lstStyle>
            <a:lvl1pPr algn="r" defTabSz="912813">
              <a:spcBef>
                <a:spcPct val="0"/>
              </a:spcBef>
              <a:buClrTx/>
              <a:buFontTx/>
              <a:buNone/>
              <a:defRPr kumimoji="0" sz="1200" b="1" i="1">
                <a:solidFill>
                  <a:srgbClr val="000066"/>
                </a:solidFill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72513"/>
            <a:ext cx="2965450" cy="4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CCFF">
                    <a:alpha val="5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none" lIns="91257" tIns="45629" rIns="91257" bIns="45629" numCol="1" anchor="b" anchorCtr="0" compatLnSpc="1">
            <a:prstTxWarp prst="textNoShape">
              <a:avLst/>
            </a:prstTxWarp>
          </a:bodyPr>
          <a:lstStyle>
            <a:lvl1pPr defTabSz="912813">
              <a:spcBef>
                <a:spcPct val="0"/>
              </a:spcBef>
              <a:buClrTx/>
              <a:buFontTx/>
              <a:buNone/>
              <a:defRPr kumimoji="0" sz="1200" b="1" i="1">
                <a:solidFill>
                  <a:srgbClr val="000066"/>
                </a:solidFill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76675" y="8672513"/>
            <a:ext cx="2965450" cy="4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CCFF">
                    <a:alpha val="5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none" lIns="91257" tIns="45629" rIns="91257" bIns="45629" numCol="1" anchor="b" anchorCtr="0" compatLnSpc="1">
            <a:prstTxWarp prst="textNoShape">
              <a:avLst/>
            </a:prstTxWarp>
          </a:bodyPr>
          <a:lstStyle>
            <a:lvl1pPr algn="r" defTabSz="912813">
              <a:spcBef>
                <a:spcPct val="0"/>
              </a:spcBef>
              <a:buClrTx/>
              <a:buFontTx/>
              <a:buNone/>
              <a:defRPr kumimoji="0" sz="1200" b="1" i="1">
                <a:solidFill>
                  <a:srgbClr val="000066"/>
                </a:solidFill>
                <a:latin typeface="Times New Roman" charset="0"/>
              </a:defRPr>
            </a:lvl1pPr>
          </a:lstStyle>
          <a:p>
            <a:fld id="{2290960E-FB14-AC4B-85BC-27E28371C86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26318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54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CCFF">
                    <a:alpha val="5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none" lIns="91257" tIns="45629" rIns="91257" bIns="45629" numCol="1" anchor="ctr" anchorCtr="0" compatLnSpc="1">
            <a:prstTxWarp prst="textNoShape">
              <a:avLst/>
            </a:prstTxWarp>
          </a:bodyPr>
          <a:lstStyle>
            <a:lvl1pPr defTabSz="912813">
              <a:spcBef>
                <a:spcPct val="0"/>
              </a:spcBef>
              <a:buClrTx/>
              <a:buFontTx/>
              <a:buNone/>
              <a:defRPr kumimoji="0" sz="1200" b="1" i="1">
                <a:solidFill>
                  <a:srgbClr val="000066"/>
                </a:solidFill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76675" y="0"/>
            <a:ext cx="29654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CCFF">
                    <a:alpha val="5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none" lIns="91257" tIns="45629" rIns="91257" bIns="45629" numCol="1" anchor="ctr" anchorCtr="0" compatLnSpc="1">
            <a:prstTxWarp prst="textNoShape">
              <a:avLst/>
            </a:prstTxWarp>
          </a:bodyPr>
          <a:lstStyle>
            <a:lvl1pPr algn="r" defTabSz="912813">
              <a:spcBef>
                <a:spcPct val="0"/>
              </a:spcBef>
              <a:buClrTx/>
              <a:buFontTx/>
              <a:buNone/>
              <a:defRPr kumimoji="0" sz="1200" b="1" i="1">
                <a:solidFill>
                  <a:srgbClr val="000066"/>
                </a:solidFill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38238" y="684213"/>
            <a:ext cx="4565650" cy="34242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2813" y="4335463"/>
            <a:ext cx="5016500" cy="410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CCFF">
                    <a:alpha val="5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none" lIns="91257" tIns="45629" rIns="91257" bIns="4562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72513"/>
            <a:ext cx="2965450" cy="4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CCFF">
                    <a:alpha val="5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none" lIns="91257" tIns="45629" rIns="91257" bIns="45629" numCol="1" anchor="b" anchorCtr="0" compatLnSpc="1">
            <a:prstTxWarp prst="textNoShape">
              <a:avLst/>
            </a:prstTxWarp>
          </a:bodyPr>
          <a:lstStyle>
            <a:lvl1pPr defTabSz="912813">
              <a:spcBef>
                <a:spcPct val="0"/>
              </a:spcBef>
              <a:buClrTx/>
              <a:buFontTx/>
              <a:buNone/>
              <a:defRPr kumimoji="0" sz="1200" b="1" i="1">
                <a:solidFill>
                  <a:srgbClr val="000066"/>
                </a:solidFill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76675" y="8672513"/>
            <a:ext cx="2965450" cy="4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CCFF">
                    <a:alpha val="5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none" lIns="91257" tIns="45629" rIns="91257" bIns="45629" numCol="1" anchor="b" anchorCtr="0" compatLnSpc="1">
            <a:prstTxWarp prst="textNoShape">
              <a:avLst/>
            </a:prstTxWarp>
          </a:bodyPr>
          <a:lstStyle>
            <a:lvl1pPr algn="r" defTabSz="912813">
              <a:spcBef>
                <a:spcPct val="0"/>
              </a:spcBef>
              <a:buClrTx/>
              <a:buFontTx/>
              <a:buNone/>
              <a:defRPr kumimoji="0" sz="1200" b="1" i="1">
                <a:solidFill>
                  <a:srgbClr val="000066"/>
                </a:solidFill>
                <a:latin typeface="Times New Roman" charset="0"/>
              </a:defRPr>
            </a:lvl1pPr>
          </a:lstStyle>
          <a:p>
            <a:fld id="{179168F6-79C5-8946-895C-898A40209B4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24013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9168F6-79C5-8946-895C-898A40209B45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77865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9168F6-79C5-8946-895C-898A40209B45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9374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9168F6-79C5-8946-895C-898A40209B45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87588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9168F6-79C5-8946-895C-898A40209B45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62116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9168F6-79C5-8946-895C-898A40209B45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7209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9168F6-79C5-8946-895C-898A40209B45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62074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9168F6-79C5-8946-895C-898A40209B45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7209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9168F6-79C5-8946-895C-898A40209B45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41661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9168F6-79C5-8946-895C-898A40209B45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90540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9168F6-79C5-8946-895C-898A40209B45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80772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9168F6-79C5-8946-895C-898A40209B45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7032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9168F6-79C5-8946-895C-898A40209B4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09824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sz="1200" kern="1200" dirty="0" smtClean="0">
              <a:solidFill>
                <a:schemeClr val="tx1"/>
              </a:solidFill>
              <a:latin typeface="Times New Roman" charset="0"/>
              <a:ea typeface="ＭＳ Ｐゴシック" charset="0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9168F6-79C5-8946-895C-898A40209B45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03120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9168F6-79C5-8946-895C-898A40209B45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26084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9168F6-79C5-8946-895C-898A40209B45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290845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9168F6-79C5-8946-895C-898A40209B45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13588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9168F6-79C5-8946-895C-898A40209B45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1358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9168F6-79C5-8946-895C-898A40209B4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8046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9168F6-79C5-8946-895C-898A40209B4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8286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9168F6-79C5-8946-895C-898A40209B4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04223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9168F6-79C5-8946-895C-898A40209B4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04223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9168F6-79C5-8946-895C-898A40209B45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93172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9168F6-79C5-8946-895C-898A40209B45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56534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9168F6-79C5-8946-895C-898A40209B45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3184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457200"/>
            <a:ext cx="7769225" cy="2286000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33600" y="3886200"/>
            <a:ext cx="6400800" cy="1771650"/>
          </a:xfrm>
        </p:spPr>
        <p:txBody>
          <a:bodyPr/>
          <a:lstStyle>
            <a:lvl1pPr marL="0" indent="0">
              <a:buFont typeface="Monotype Sorts" charset="0"/>
              <a:buNone/>
              <a:defRPr sz="24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pic>
        <p:nvPicPr>
          <p:cNvPr id="3079" name="Picture 7" descr="A:\paint.GIF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C0C0C0"/>
              </a:clrFrom>
              <a:clrTo>
                <a:srgbClr val="C0C0C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970213"/>
            <a:ext cx="7769225" cy="36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6385D-B5F8-0C4C-AEE2-758728E2FA36}" type="datetimeFigureOut">
              <a:rPr lang="en-US" smtClean="0"/>
              <a:pPr/>
              <a:t>11/11/13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1AB63-C095-DA44-A431-BC04ECB23D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1661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6385D-B5F8-0C4C-AEE2-758728E2FA36}" type="datetimeFigureOut">
              <a:rPr lang="en-US" smtClean="0"/>
              <a:pPr/>
              <a:t>11/11/13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1AB63-C095-DA44-A431-BC04ECB23D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2300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6385D-B5F8-0C4C-AEE2-758728E2FA36}" type="datetimeFigureOut">
              <a:rPr lang="en-US" smtClean="0"/>
              <a:pPr/>
              <a:t>11/11/13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1AB63-C095-DA44-A431-BC04ECB23D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70600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6385D-B5F8-0C4C-AEE2-758728E2FA36}" type="datetimeFigureOut">
              <a:rPr lang="en-US" smtClean="0"/>
              <a:pPr/>
              <a:t>11/11/13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1AB63-C095-DA44-A431-BC04ECB23D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2734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1C57BA-CB06-D84A-B762-CD080EF1FF7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Date Placeholder 8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914C2C-1091-F64C-9D5D-49D8F8F9B3E2}" type="datetimeFigureOut">
              <a:rPr lang="en-US" smtClean="0"/>
              <a:pPr/>
              <a:t>11/11/13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683446"/>
      </p:ext>
    </p:extLst>
  </p:cSld>
  <p:clrMapOvr>
    <a:masterClrMapping/>
  </p:clrMapOvr>
  <p:transition xmlns:p14="http://schemas.microsoft.com/office/powerpoint/2010/main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6385D-B5F8-0C4C-AEE2-758728E2FA36}" type="datetimeFigureOut">
              <a:rPr lang="en-US" smtClean="0"/>
              <a:pPr/>
              <a:t>11/11/13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1AB63-C095-DA44-A431-BC04ECB23D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8233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6385D-B5F8-0C4C-AEE2-758728E2FA36}" type="datetimeFigureOut">
              <a:rPr lang="en-US" smtClean="0"/>
              <a:pPr/>
              <a:t>11/11/13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1AB63-C095-DA44-A431-BC04ECB23D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0792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6385D-B5F8-0C4C-AEE2-758728E2FA36}" type="datetimeFigureOut">
              <a:rPr lang="en-US" smtClean="0"/>
              <a:pPr/>
              <a:t>11/11/13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1AB63-C095-DA44-A431-BC04ECB23D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9094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6385D-B5F8-0C4C-AEE2-758728E2FA36}" type="datetimeFigureOut">
              <a:rPr lang="en-US" smtClean="0"/>
              <a:pPr/>
              <a:t>11/11/13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1AB63-C095-DA44-A431-BC04ECB23D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7801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6385D-B5F8-0C4C-AEE2-758728E2FA36}" type="datetimeFigureOut">
              <a:rPr lang="en-US" smtClean="0"/>
              <a:pPr/>
              <a:t>11/11/13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1AB63-C095-DA44-A431-BC04ECB23D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5577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6385D-B5F8-0C4C-AEE2-758728E2FA36}" type="datetimeFigureOut">
              <a:rPr lang="en-US" smtClean="0"/>
              <a:pPr/>
              <a:t>11/11/13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1AB63-C095-DA44-A431-BC04ECB23D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4177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6385D-B5F8-0C4C-AEE2-758728E2FA36}" type="datetimeFigureOut">
              <a:rPr lang="en-US" smtClean="0"/>
              <a:pPr/>
              <a:t>11/11/13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1AB63-C095-DA44-A431-BC04ECB23D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134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4" Type="http://schemas.openxmlformats.org/officeDocument/2006/relationships/image" Target="../media/image1.png"/><Relationship Id="rId5" Type="http://schemas.openxmlformats.org/officeDocument/2006/relationships/image" Target="../media/image2.jpeg"/><Relationship Id="rId6" Type="http://schemas.openxmlformats.org/officeDocument/2006/relationships/image" Target="../media/image3.png"/><Relationship Id="rId7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3.xml"/><Relationship Id="rId12" Type="http://schemas.openxmlformats.org/officeDocument/2006/relationships/theme" Target="../theme/theme2.xml"/><Relationship Id="rId13" Type="http://schemas.openxmlformats.org/officeDocument/2006/relationships/image" Target="../media/image2.jpeg"/><Relationship Id="rId14" Type="http://schemas.openxmlformats.org/officeDocument/2006/relationships/image" Target="../media/image3.png"/><Relationship Id="rId1" Type="http://schemas.openxmlformats.org/officeDocument/2006/relationships/slideLayout" Target="../slideLayouts/slideLayout3.xml"/><Relationship Id="rId2" Type="http://schemas.openxmlformats.org/officeDocument/2006/relationships/slideLayout" Target="../slideLayouts/slideLayout4.xml"/><Relationship Id="rId3" Type="http://schemas.openxmlformats.org/officeDocument/2006/relationships/slideLayout" Target="../slideLayouts/slideLayout5.xml"/><Relationship Id="rId4" Type="http://schemas.openxmlformats.org/officeDocument/2006/relationships/slideLayout" Target="../slideLayouts/slideLayout6.xml"/><Relationship Id="rId5" Type="http://schemas.openxmlformats.org/officeDocument/2006/relationships/slideLayout" Target="../slideLayouts/slideLayout7.xml"/><Relationship Id="rId6" Type="http://schemas.openxmlformats.org/officeDocument/2006/relationships/slideLayout" Target="../slideLayouts/slideLayout8.xml"/><Relationship Id="rId7" Type="http://schemas.openxmlformats.org/officeDocument/2006/relationships/slideLayout" Target="../slideLayouts/slideLayout9.xml"/><Relationship Id="rId8" Type="http://schemas.openxmlformats.org/officeDocument/2006/relationships/slideLayout" Target="../slideLayouts/slideLayout10.xml"/><Relationship Id="rId9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>
          <a:outerShdw blurRad="63500" dist="107763" dir="2700000" algn="ctr" rotWithShape="0">
            <a:srgbClr val="000000">
              <a:alpha val="74998"/>
            </a:srgbClr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5613" y="228600"/>
            <a:ext cx="822642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827213"/>
            <a:ext cx="8226425" cy="4113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2062" name="Picture 14" descr="A:\paint.GIF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C0C0C0"/>
              </a:clrFrom>
              <a:clrTo>
                <a:srgbClr val="C0C0C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613" y="1371600"/>
            <a:ext cx="8229600" cy="38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 descr="ucr_logo_cmyk.jp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368" y="6333389"/>
            <a:ext cx="1654892" cy="354147"/>
          </a:xfrm>
          <a:prstGeom prst="rect">
            <a:avLst/>
          </a:prstGeom>
        </p:spPr>
      </p:pic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1C57BA-CB06-D84A-B762-CD080EF1FF7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914C2C-1091-F64C-9D5D-49D8F8F9B3E2}" type="datetimeFigureOut">
              <a:rPr lang="en-US" smtClean="0"/>
              <a:pPr/>
              <a:t>11/11/13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pic>
        <p:nvPicPr>
          <p:cNvPr id="2" name="Picture 1" descr="primaryshieldwordmark.png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2218" y="6215113"/>
            <a:ext cx="1739084" cy="57969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ransition xmlns:p14="http://schemas.microsoft.com/office/powerpoint/2010/main"/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latin typeface="Times New Roman" charset="0"/>
          <a:ea typeface="ＭＳ Ｐゴシック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latin typeface="Times New Roman" charset="0"/>
          <a:ea typeface="ＭＳ Ｐゴシック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latin typeface="Times New Roman" charset="0"/>
          <a:ea typeface="ＭＳ Ｐゴシック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latin typeface="Times New Roman" charset="0"/>
          <a:ea typeface="ＭＳ Ｐゴシック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latin typeface="Times New Roman" charset="0"/>
          <a:ea typeface="ＭＳ Ｐゴシック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latin typeface="Times New Roman" charset="0"/>
          <a:ea typeface="ＭＳ Ｐゴシック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latin typeface="Times New Roman" charset="0"/>
          <a:ea typeface="ＭＳ Ｐゴシック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latin typeface="Times New Roman" charset="0"/>
          <a:ea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Monotype Sorts" charset="0"/>
        <a:buBlip>
          <a:blip r:embed="rId7"/>
        </a:buBlip>
        <a:defRPr kumimoji="1"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4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Symbol" charset="0"/>
        <a:buChar char="-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B6385D-B5F8-0C4C-AEE2-758728E2FA36}" type="datetimeFigureOut">
              <a:rPr lang="en-US" smtClean="0"/>
              <a:pPr/>
              <a:t>11/11/13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F1AB63-C095-DA44-A431-BC04ECB23D49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ucr_logo_cmyk.jp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368" y="6333389"/>
            <a:ext cx="1654892" cy="354147"/>
          </a:xfrm>
          <a:prstGeom prst="rect">
            <a:avLst/>
          </a:prstGeom>
        </p:spPr>
      </p:pic>
      <p:pic>
        <p:nvPicPr>
          <p:cNvPr id="8" name="Picture 7" descr="primaryshieldwordmark.png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2218" y="6215113"/>
            <a:ext cx="1739084" cy="5796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52357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10.png"/><Relationship Id="rId5" Type="http://schemas.openxmlformats.org/officeDocument/2006/relationships/image" Target="../media/image6.png"/><Relationship Id="rId6" Type="http://schemas.openxmlformats.org/officeDocument/2006/relationships/image" Target="../media/image11.e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5" Type="http://schemas.openxmlformats.org/officeDocument/2006/relationships/image" Target="../media/image12.png"/><Relationship Id="rId6" Type="http://schemas.openxmlformats.org/officeDocument/2006/relationships/image" Target="../media/image13.png"/><Relationship Id="rId7" Type="http://schemas.openxmlformats.org/officeDocument/2006/relationships/image" Target="../media/image10.png"/><Relationship Id="rId8" Type="http://schemas.openxmlformats.org/officeDocument/2006/relationships/image" Target="../media/image14.e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4" Type="http://schemas.openxmlformats.org/officeDocument/2006/relationships/image" Target="../media/image5.png"/><Relationship Id="rId5" Type="http://schemas.openxmlformats.org/officeDocument/2006/relationships/image" Target="../media/image6.png"/><Relationship Id="rId6" Type="http://schemas.openxmlformats.org/officeDocument/2006/relationships/image" Target="../media/image10.png"/><Relationship Id="rId7" Type="http://schemas.openxmlformats.org/officeDocument/2006/relationships/image" Target="../media/image13.png"/><Relationship Id="rId8" Type="http://schemas.openxmlformats.org/officeDocument/2006/relationships/image" Target="../media/image12.png"/><Relationship Id="rId1" Type="http://schemas.openxmlformats.org/officeDocument/2006/relationships/tags" Target="../tags/tag6.xml"/><Relationship Id="rId2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5" Type="http://schemas.openxmlformats.org/officeDocument/2006/relationships/image" Target="../media/image10.png"/><Relationship Id="rId6" Type="http://schemas.openxmlformats.org/officeDocument/2006/relationships/image" Target="../media/image13.png"/><Relationship Id="rId7" Type="http://schemas.openxmlformats.org/officeDocument/2006/relationships/image" Target="../media/image12.png"/><Relationship Id="rId1" Type="http://schemas.openxmlformats.org/officeDocument/2006/relationships/tags" Target="../tags/tag7.xml"/><Relationship Id="rId2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4" Type="http://schemas.openxmlformats.org/officeDocument/2006/relationships/image" Target="../media/image5.png"/><Relationship Id="rId5" Type="http://schemas.openxmlformats.org/officeDocument/2006/relationships/image" Target="../media/image12.png"/><Relationship Id="rId6" Type="http://schemas.openxmlformats.org/officeDocument/2006/relationships/image" Target="../media/image13.png"/><Relationship Id="rId7" Type="http://schemas.openxmlformats.org/officeDocument/2006/relationships/image" Target="../media/image6.png"/><Relationship Id="rId8" Type="http://schemas.openxmlformats.org/officeDocument/2006/relationships/image" Target="../media/image10.png"/><Relationship Id="rId1" Type="http://schemas.openxmlformats.org/officeDocument/2006/relationships/tags" Target="../tags/tag8.xml"/><Relationship Id="rId2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4" Type="http://schemas.openxmlformats.org/officeDocument/2006/relationships/image" Target="../media/image15.emf"/><Relationship Id="rId5" Type="http://schemas.openxmlformats.org/officeDocument/2006/relationships/image" Target="../media/image16.emf"/><Relationship Id="rId6" Type="http://schemas.openxmlformats.org/officeDocument/2006/relationships/image" Target="../media/image17.emf"/><Relationship Id="rId1" Type="http://schemas.openxmlformats.org/officeDocument/2006/relationships/tags" Target="../tags/tag9.xml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4" Type="http://schemas.openxmlformats.org/officeDocument/2006/relationships/image" Target="../media/image5.png"/><Relationship Id="rId5" Type="http://schemas.openxmlformats.org/officeDocument/2006/relationships/image" Target="../media/image6.png"/><Relationship Id="rId6" Type="http://schemas.openxmlformats.org/officeDocument/2006/relationships/image" Target="../media/image7.png"/><Relationship Id="rId1" Type="http://schemas.openxmlformats.org/officeDocument/2006/relationships/tags" Target="../tags/tag1.xml"/><Relationship Id="rId2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4" Type="http://schemas.openxmlformats.org/officeDocument/2006/relationships/image" Target="../media/image18.emf"/><Relationship Id="rId1" Type="http://schemas.openxmlformats.org/officeDocument/2006/relationships/tags" Target="../tags/tag10.xml"/><Relationship Id="rId2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4" Type="http://schemas.openxmlformats.org/officeDocument/2006/relationships/image" Target="../media/image5.png"/><Relationship Id="rId5" Type="http://schemas.openxmlformats.org/officeDocument/2006/relationships/image" Target="../media/image10.png"/><Relationship Id="rId6" Type="http://schemas.openxmlformats.org/officeDocument/2006/relationships/image" Target="../media/image13.png"/><Relationship Id="rId7" Type="http://schemas.openxmlformats.org/officeDocument/2006/relationships/image" Target="../media/image6.png"/><Relationship Id="rId8" Type="http://schemas.openxmlformats.org/officeDocument/2006/relationships/image" Target="../media/image12.png"/><Relationship Id="rId1" Type="http://schemas.openxmlformats.org/officeDocument/2006/relationships/tags" Target="../tags/tag11.xml"/><Relationship Id="rId2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4" Type="http://schemas.openxmlformats.org/officeDocument/2006/relationships/image" Target="../media/image5.png"/><Relationship Id="rId5" Type="http://schemas.openxmlformats.org/officeDocument/2006/relationships/image" Target="../media/image13.png"/><Relationship Id="rId6" Type="http://schemas.openxmlformats.org/officeDocument/2006/relationships/image" Target="../media/image12.png"/><Relationship Id="rId7" Type="http://schemas.openxmlformats.org/officeDocument/2006/relationships/image" Target="../media/image10.png"/><Relationship Id="rId8" Type="http://schemas.openxmlformats.org/officeDocument/2006/relationships/image" Target="../media/image6.png"/><Relationship Id="rId1" Type="http://schemas.openxmlformats.org/officeDocument/2006/relationships/tags" Target="../tags/tag12.xml"/><Relationship Id="rId2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4" Type="http://schemas.openxmlformats.org/officeDocument/2006/relationships/image" Target="../media/image5.png"/><Relationship Id="rId5" Type="http://schemas.openxmlformats.org/officeDocument/2006/relationships/image" Target="../media/image13.png"/><Relationship Id="rId6" Type="http://schemas.openxmlformats.org/officeDocument/2006/relationships/image" Target="../media/image12.png"/><Relationship Id="rId7" Type="http://schemas.openxmlformats.org/officeDocument/2006/relationships/image" Target="../media/image10.png"/><Relationship Id="rId8" Type="http://schemas.openxmlformats.org/officeDocument/2006/relationships/image" Target="../media/image6.png"/><Relationship Id="rId1" Type="http://schemas.openxmlformats.org/officeDocument/2006/relationships/tags" Target="../tags/tag13.xml"/><Relationship Id="rId2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tags" Target="../tags/tag14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20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4" Type="http://schemas.openxmlformats.org/officeDocument/2006/relationships/image" Target="../media/image19.emf"/><Relationship Id="rId5" Type="http://schemas.openxmlformats.org/officeDocument/2006/relationships/image" Target="../media/image20.emf"/><Relationship Id="rId6" Type="http://schemas.openxmlformats.org/officeDocument/2006/relationships/image" Target="../media/image21.emf"/><Relationship Id="rId7" Type="http://schemas.openxmlformats.org/officeDocument/2006/relationships/image" Target="../media/image22.emf"/><Relationship Id="rId8" Type="http://schemas.openxmlformats.org/officeDocument/2006/relationships/image" Target="../media/image23.emf"/><Relationship Id="rId1" Type="http://schemas.openxmlformats.org/officeDocument/2006/relationships/tags" Target="../tags/tag15.xml"/><Relationship Id="rId2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4" Type="http://schemas.openxmlformats.org/officeDocument/2006/relationships/image" Target="../media/image5.png"/><Relationship Id="rId5" Type="http://schemas.openxmlformats.org/officeDocument/2006/relationships/image" Target="../media/image8.png"/><Relationship Id="rId6" Type="http://schemas.openxmlformats.org/officeDocument/2006/relationships/image" Target="../media/image7.png"/><Relationship Id="rId1" Type="http://schemas.openxmlformats.org/officeDocument/2006/relationships/tags" Target="../tags/tag2.xml"/><Relationship Id="rId2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tags" Target="../tags/tag16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23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4" Type="http://schemas.openxmlformats.org/officeDocument/2006/relationships/image" Target="../media/image24.emf"/><Relationship Id="rId1" Type="http://schemas.openxmlformats.org/officeDocument/2006/relationships/tags" Target="../tags/tag17.xml"/><Relationship Id="rId2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tags" Target="../tags/tag3.xml"/><Relationship Id="rId2" Type="http://schemas.openxmlformats.org/officeDocument/2006/relationships/slideLayout" Target="../slideLayouts/slideLayout2.xml"/><Relationship Id="rId3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4" Type="http://schemas.openxmlformats.org/officeDocument/2006/relationships/image" Target="../media/image9.png"/><Relationship Id="rId1" Type="http://schemas.openxmlformats.org/officeDocument/2006/relationships/tags" Target="../tags/tag4.xml"/><Relationship Id="rId2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tags" Target="../tags/tag5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200" dirty="0" smtClean="0"/>
              <a:t>SPANStore: Cost-Effective </a:t>
            </a:r>
            <a:r>
              <a:rPr lang="en-US" sz="3200" dirty="0"/>
              <a:t>G</a:t>
            </a:r>
            <a:r>
              <a:rPr lang="en-US" sz="3200" dirty="0" smtClean="0"/>
              <a:t>eo-Replicated Storage Spanning Multiple Cloud Services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i="1" dirty="0" smtClean="0">
                <a:solidFill>
                  <a:schemeClr val="accent2"/>
                </a:solidFill>
              </a:rPr>
              <a:t>Zhe Wu</a:t>
            </a:r>
            <a:r>
              <a:rPr lang="en-US" dirty="0" smtClean="0"/>
              <a:t>, Michael Butkiewicz, Dorian Perkins, Ethan Katz-Bassett, Harsha V. Madhyastha</a:t>
            </a:r>
          </a:p>
          <a:p>
            <a:endParaRPr lang="en-US" dirty="0"/>
          </a:p>
          <a:p>
            <a:r>
              <a:rPr lang="en-US" sz="2000" i="1" dirty="0" smtClean="0"/>
              <a:t>UC Riverside and USC</a:t>
            </a:r>
            <a:endParaRPr lang="en-US" sz="2000" i="1" dirty="0"/>
          </a:p>
        </p:txBody>
      </p:sp>
    </p:spTree>
    <p:extLst>
      <p:ext uri="{BB962C8B-B14F-4D97-AF65-F5344CB8AC3E}">
        <p14:creationId xmlns:p14="http://schemas.microsoft.com/office/powerpoint/2010/main" val="134239116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Problem and motivation</a:t>
            </a:r>
          </a:p>
          <a:p>
            <a:endParaRPr lang="en-US" dirty="0"/>
          </a:p>
          <a:p>
            <a:r>
              <a:rPr lang="en-US" dirty="0" err="1">
                <a:solidFill>
                  <a:schemeClr val="bg1">
                    <a:lumMod val="65000"/>
                  </a:schemeClr>
                </a:solidFill>
              </a:rPr>
              <a:t>SPANStore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 overview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Techniques for reducing cost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Evaluation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61C57BA-CB06-D84A-B762-CD080EF1FF79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251663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89000" y="2420948"/>
            <a:ext cx="6959600" cy="15573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2800" dirty="0" smtClean="0"/>
              <a:t>Questions to be addressed for every object:</a:t>
            </a:r>
          </a:p>
          <a:p>
            <a:pPr marL="342900" indent="-342900"/>
            <a:r>
              <a:rPr lang="en-US" sz="2800" dirty="0" smtClean="0"/>
              <a:t>Where to store replicas</a:t>
            </a:r>
          </a:p>
          <a:p>
            <a:pPr marL="342900" indent="-342900"/>
            <a:r>
              <a:rPr lang="en-US" sz="2800" dirty="0" smtClean="0"/>
              <a:t>How to execute PUTs and GETs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949516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Cloud Storage Service Cost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61C57BA-CB06-D84A-B762-CD080EF1FF79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980822" y="1785227"/>
            <a:ext cx="23325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2800" dirty="0" smtClean="0"/>
              <a:t>Storage cost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980822" y="2947156"/>
            <a:ext cx="23325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2800" dirty="0" smtClean="0"/>
              <a:t>Request cost</a:t>
            </a:r>
            <a:endParaRPr lang="en-US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561721" y="4575938"/>
            <a:ext cx="32064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2800" dirty="0" smtClean="0"/>
              <a:t>Data transfer cost</a:t>
            </a:r>
            <a:endParaRPr lang="en-US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1774521" y="2554680"/>
            <a:ext cx="4134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2800" dirty="0" smtClean="0"/>
              <a:t>+</a:t>
            </a:r>
            <a:endParaRPr lang="en-US" sz="2800" dirty="0"/>
          </a:p>
        </p:txBody>
      </p:sp>
      <p:sp>
        <p:nvSpPr>
          <p:cNvPr id="11" name="TextBox 10"/>
          <p:cNvSpPr txBox="1"/>
          <p:nvPr/>
        </p:nvSpPr>
        <p:spPr>
          <a:xfrm>
            <a:off x="1774521" y="4234395"/>
            <a:ext cx="4134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2800" dirty="0" smtClean="0"/>
              <a:t>+</a:t>
            </a:r>
            <a:endParaRPr lang="en-US" sz="2800" dirty="0"/>
          </a:p>
        </p:txBody>
      </p:sp>
      <p:sp>
        <p:nvSpPr>
          <p:cNvPr id="12" name="TextBox 11"/>
          <p:cNvSpPr txBox="1"/>
          <p:nvPr/>
        </p:nvSpPr>
        <p:spPr>
          <a:xfrm>
            <a:off x="4083443" y="3483687"/>
            <a:ext cx="4134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2800" dirty="0"/>
              <a:t>=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307934" y="3424117"/>
            <a:ext cx="36639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2800" dirty="0" smtClean="0"/>
              <a:t>Storage service cost</a:t>
            </a:r>
            <a:endParaRPr lang="en-US" sz="2800" dirty="0"/>
          </a:p>
        </p:txBody>
      </p:sp>
      <p:sp>
        <p:nvSpPr>
          <p:cNvPr id="14" name="TextBox 13"/>
          <p:cNvSpPr txBox="1"/>
          <p:nvPr/>
        </p:nvSpPr>
        <p:spPr>
          <a:xfrm>
            <a:off x="377249" y="2191194"/>
            <a:ext cx="38100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i="1" dirty="0" smtClean="0">
                <a:solidFill>
                  <a:schemeClr val="accent1"/>
                </a:solidFill>
              </a:rPr>
              <a:t>(the amount of data stored)</a:t>
            </a:r>
            <a:endParaRPr lang="en-US" i="1" dirty="0">
              <a:solidFill>
                <a:schemeClr val="accent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31801" y="3376593"/>
            <a:ext cx="3632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i="1" dirty="0" smtClean="0">
                <a:solidFill>
                  <a:schemeClr val="accent1"/>
                </a:solidFill>
              </a:rPr>
              <a:t>(the number of PUT and GET requests issued)</a:t>
            </a:r>
            <a:endParaRPr lang="en-US" i="1" dirty="0">
              <a:solidFill>
                <a:schemeClr val="accent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4425" y="4959458"/>
            <a:ext cx="40395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i="1" dirty="0" smtClean="0">
                <a:solidFill>
                  <a:schemeClr val="accent1"/>
                </a:solidFill>
              </a:rPr>
              <a:t>(the amount of data transferred out of data center)</a:t>
            </a:r>
            <a:endParaRPr lang="en-US" i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955048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  <p:bldP spid="13" grpId="0"/>
      <p:bldP spid="15" grpId="0"/>
      <p:bldP spid="1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Low Latency SLO Requires High Replication in Single Cloud Deployment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61C57BA-CB06-D84A-B762-CD080EF1FF79}" type="slidenum">
              <a:rPr lang="en-US" smtClean="0"/>
              <a:pPr/>
              <a:t>13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1949736"/>
            <a:ext cx="8382000" cy="4498340"/>
          </a:xfrm>
          <a:prstGeom prst="rect">
            <a:avLst/>
          </a:prstGeom>
        </p:spPr>
      </p:pic>
      <p:pic>
        <p:nvPicPr>
          <p:cNvPr id="6" name="Picture 5" descr="building-3-256x256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925" y="3414734"/>
            <a:ext cx="365760" cy="365760"/>
          </a:xfrm>
          <a:prstGeom prst="rect">
            <a:avLst/>
          </a:prstGeom>
        </p:spPr>
      </p:pic>
      <p:pic>
        <p:nvPicPr>
          <p:cNvPr id="7" name="Picture 6" descr="building-3-256x256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3995" y="5032102"/>
            <a:ext cx="365760" cy="365760"/>
          </a:xfrm>
          <a:prstGeom prst="rect">
            <a:avLst/>
          </a:prstGeom>
        </p:spPr>
      </p:pic>
      <p:pic>
        <p:nvPicPr>
          <p:cNvPr id="8" name="Picture 7" descr="building-3-256x256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7720" y="4126714"/>
            <a:ext cx="365760" cy="36576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226048" y="3135949"/>
            <a:ext cx="414957" cy="461665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>
              <a:buNone/>
            </a:pPr>
            <a:r>
              <a:rPr lang="en-US" dirty="0" smtClean="0"/>
              <a:t>R</a:t>
            </a:r>
            <a:endParaRPr lang="en-US" dirty="0"/>
          </a:p>
        </p:txBody>
      </p:sp>
      <p:pic>
        <p:nvPicPr>
          <p:cNvPr id="15" name="Picture 14" descr="building-3-256x256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2995" y="3510547"/>
            <a:ext cx="365760" cy="365760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2422995" y="3231762"/>
            <a:ext cx="414957" cy="461665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>
              <a:buNone/>
            </a:pPr>
            <a:r>
              <a:rPr lang="en-US" dirty="0" smtClean="0"/>
              <a:t>R</a:t>
            </a:r>
            <a:endParaRPr lang="en-US" dirty="0"/>
          </a:p>
        </p:txBody>
      </p:sp>
      <p:pic>
        <p:nvPicPr>
          <p:cNvPr id="17" name="Picture 16" descr="building-3-256x256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0280" y="3414734"/>
            <a:ext cx="365760" cy="36576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7410280" y="3183901"/>
            <a:ext cx="414957" cy="461665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>
              <a:buNone/>
            </a:pPr>
            <a:r>
              <a:rPr lang="en-US" dirty="0" smtClean="0"/>
              <a:t>R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6553200" y="3902017"/>
            <a:ext cx="414957" cy="461665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>
              <a:buNone/>
            </a:pPr>
            <a:r>
              <a:rPr lang="en-US" dirty="0" smtClean="0"/>
              <a:t>R</a:t>
            </a:r>
            <a:endParaRPr lang="en-US" dirty="0"/>
          </a:p>
        </p:txBody>
      </p:sp>
      <p:pic>
        <p:nvPicPr>
          <p:cNvPr id="24" name="Picture 23" descr="building-3-256x256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7372" y="5013303"/>
            <a:ext cx="365760" cy="365760"/>
          </a:xfrm>
          <a:prstGeom prst="rect">
            <a:avLst/>
          </a:prstGeom>
        </p:spPr>
      </p:pic>
      <p:cxnSp>
        <p:nvCxnSpPr>
          <p:cNvPr id="29" name="Straight Arrow Connector 28"/>
          <p:cNvCxnSpPr>
            <a:stCxn id="30" idx="3"/>
          </p:cNvCxnSpPr>
          <p:nvPr/>
        </p:nvCxnSpPr>
        <p:spPr bwMode="auto">
          <a:xfrm flipV="1">
            <a:off x="1002796" y="3645566"/>
            <a:ext cx="268129" cy="294444"/>
          </a:xfrm>
          <a:prstGeom prst="straightConnector1">
            <a:avLst/>
          </a:prstGeom>
          <a:ln>
            <a:headEnd type="none" w="lg" len="lg"/>
            <a:tailEnd type="triangle" w="lg" len="lg"/>
          </a:ln>
          <a:ex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30" name="Picture 2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9387" y="3753305"/>
            <a:ext cx="373409" cy="373409"/>
          </a:xfrm>
          <a:prstGeom prst="rect">
            <a:avLst/>
          </a:prstGeom>
        </p:spPr>
      </p:pic>
      <p:cxnSp>
        <p:nvCxnSpPr>
          <p:cNvPr id="31" name="Straight Arrow Connector 30"/>
          <p:cNvCxnSpPr>
            <a:stCxn id="32" idx="1"/>
          </p:cNvCxnSpPr>
          <p:nvPr/>
        </p:nvCxnSpPr>
        <p:spPr bwMode="auto">
          <a:xfrm flipH="1" flipV="1">
            <a:off x="2605875" y="3876307"/>
            <a:ext cx="265420" cy="178915"/>
          </a:xfrm>
          <a:prstGeom prst="straightConnector1">
            <a:avLst/>
          </a:prstGeom>
          <a:ln>
            <a:headEnd type="none" w="lg" len="lg"/>
            <a:tailEnd type="triangle" w="lg" len="lg"/>
          </a:ln>
          <a:ex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32" name="Picture 3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871295" y="3868517"/>
            <a:ext cx="373409" cy="373409"/>
          </a:xfrm>
          <a:prstGeom prst="rect">
            <a:avLst/>
          </a:prstGeom>
        </p:spPr>
      </p:pic>
      <p:cxnSp>
        <p:nvCxnSpPr>
          <p:cNvPr id="33" name="Straight Arrow Connector 32"/>
          <p:cNvCxnSpPr>
            <a:stCxn id="34" idx="0"/>
          </p:cNvCxnSpPr>
          <p:nvPr/>
        </p:nvCxnSpPr>
        <p:spPr bwMode="auto">
          <a:xfrm flipV="1">
            <a:off x="6656002" y="4492475"/>
            <a:ext cx="134764" cy="352922"/>
          </a:xfrm>
          <a:prstGeom prst="straightConnector1">
            <a:avLst/>
          </a:prstGeom>
          <a:ln>
            <a:headEnd type="none" w="lg" len="lg"/>
            <a:tailEnd type="triangle" w="lg" len="lg"/>
          </a:ln>
          <a:ex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34" name="Picture 3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69297" y="4845397"/>
            <a:ext cx="373409" cy="373409"/>
          </a:xfrm>
          <a:prstGeom prst="rect">
            <a:avLst/>
          </a:prstGeom>
        </p:spPr>
      </p:pic>
      <p:cxnSp>
        <p:nvCxnSpPr>
          <p:cNvPr id="35" name="Straight Arrow Connector 34"/>
          <p:cNvCxnSpPr>
            <a:stCxn id="36" idx="3"/>
          </p:cNvCxnSpPr>
          <p:nvPr/>
        </p:nvCxnSpPr>
        <p:spPr bwMode="auto">
          <a:xfrm>
            <a:off x="7044520" y="3414734"/>
            <a:ext cx="362156" cy="186704"/>
          </a:xfrm>
          <a:prstGeom prst="straightConnector1">
            <a:avLst/>
          </a:prstGeom>
          <a:ln>
            <a:headEnd type="none" w="lg" len="lg"/>
            <a:tailEnd type="triangle" w="lg" len="lg"/>
          </a:ln>
          <a:ex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36" name="Picture 3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671111" y="3228029"/>
            <a:ext cx="373409" cy="373409"/>
          </a:xfrm>
          <a:prstGeom prst="rect">
            <a:avLst/>
          </a:prstGeom>
        </p:spPr>
      </p:pic>
      <p:pic>
        <p:nvPicPr>
          <p:cNvPr id="26" name="Picture 25" descr="building-3-256x256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8961" y="3001021"/>
            <a:ext cx="365760" cy="365760"/>
          </a:xfrm>
          <a:prstGeom prst="rect">
            <a:avLst/>
          </a:prstGeom>
        </p:spPr>
      </p:pic>
      <p:pic>
        <p:nvPicPr>
          <p:cNvPr id="27" name="Picture 26" descr="building-3-256x256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3805" y="3780494"/>
            <a:ext cx="365760" cy="365760"/>
          </a:xfrm>
          <a:prstGeom prst="rect">
            <a:avLst/>
          </a:prstGeom>
        </p:spPr>
      </p:pic>
      <p:pic>
        <p:nvPicPr>
          <p:cNvPr id="13" name="Picture 12" descr="bar_dc_in_bounds_ec2_100.pdf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1994" y="1811117"/>
            <a:ext cx="5878286" cy="4245174"/>
          </a:xfrm>
          <a:prstGeom prst="rect">
            <a:avLst/>
          </a:prstGeom>
          <a:solidFill>
            <a:srgbClr val="FFFFFF"/>
          </a:solidFill>
          <a:ln w="38100" cmpd="sng">
            <a:solidFill>
              <a:schemeClr val="tx1"/>
            </a:solidFill>
          </a:ln>
        </p:spPr>
      </p:pic>
      <p:sp>
        <p:nvSpPr>
          <p:cNvPr id="14" name="TextBox 13"/>
          <p:cNvSpPr txBox="1"/>
          <p:nvPr/>
        </p:nvSpPr>
        <p:spPr>
          <a:xfrm>
            <a:off x="2788755" y="1949736"/>
            <a:ext cx="36313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dirty="0" smtClean="0"/>
              <a:t>Latency bound = 100ms</a:t>
            </a:r>
            <a:endParaRPr lang="en-US" dirty="0"/>
          </a:p>
        </p:txBody>
      </p:sp>
      <p:sp>
        <p:nvSpPr>
          <p:cNvPr id="12" name="Oval 11"/>
          <p:cNvSpPr/>
          <p:nvPr/>
        </p:nvSpPr>
        <p:spPr bwMode="auto">
          <a:xfrm>
            <a:off x="1930182" y="4539515"/>
            <a:ext cx="301787" cy="305882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Tx/>
              <a:buChar char="•"/>
              <a:tabLst/>
            </a:pPr>
            <a:endParaRPr kumimoji="1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Book Antiqua" charset="0"/>
              <a:ea typeface="ＭＳ Ｐゴシック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3702544" y="5660181"/>
            <a:ext cx="19136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2000" dirty="0" smtClean="0"/>
              <a:t>AWS regions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03760701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3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6" grpId="0" animBg="1"/>
      <p:bldP spid="9" grpId="0" animBg="1"/>
      <p:bldP spid="18" grpId="0" animBg="1"/>
      <p:bldP spid="14" grpId="0"/>
      <p:bldP spid="14" grpId="1"/>
      <p:bldP spid="12" grpId="0" animBg="1"/>
      <p:bldP spid="12" grpId="1" animBg="1"/>
      <p:bldP spid="37" grpId="1"/>
      <p:bldP spid="37" grpId="2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1949736"/>
            <a:ext cx="8382000" cy="4498340"/>
          </a:xfrm>
          <a:prstGeom prst="rect">
            <a:avLst/>
          </a:prstGeom>
        </p:spPr>
      </p:pic>
      <p:sp>
        <p:nvSpPr>
          <p:cNvPr id="24" name="Oval 23"/>
          <p:cNvSpPr/>
          <p:nvPr/>
        </p:nvSpPr>
        <p:spPr bwMode="auto">
          <a:xfrm>
            <a:off x="1213474" y="2796436"/>
            <a:ext cx="1685765" cy="1685765"/>
          </a:xfrm>
          <a:prstGeom prst="ellipse">
            <a:avLst/>
          </a:prstGeom>
          <a:solidFill>
            <a:schemeClr val="accent3">
              <a:alpha val="5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Tx/>
              <a:buChar char="•"/>
              <a:tabLst/>
            </a:pPr>
            <a:endParaRPr kumimoji="1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Book Antiqua" charset="0"/>
              <a:ea typeface="ＭＳ Ｐゴシック" charset="0"/>
            </a:endParaRPr>
          </a:p>
        </p:txBody>
      </p:sp>
      <p:sp>
        <p:nvSpPr>
          <p:cNvPr id="25" name="Oval 24"/>
          <p:cNvSpPr/>
          <p:nvPr/>
        </p:nvSpPr>
        <p:spPr bwMode="auto">
          <a:xfrm>
            <a:off x="6226258" y="2914886"/>
            <a:ext cx="1930512" cy="1930512"/>
          </a:xfrm>
          <a:prstGeom prst="ellipse">
            <a:avLst/>
          </a:prstGeom>
          <a:solidFill>
            <a:schemeClr val="accent3">
              <a:alpha val="5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Tx/>
              <a:buChar char="•"/>
              <a:tabLst/>
            </a:pPr>
            <a:endParaRPr kumimoji="1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Book Antiqua" charset="0"/>
              <a:ea typeface="ＭＳ Ｐゴシック" charset="0"/>
            </a:endParaRPr>
          </a:p>
        </p:txBody>
      </p:sp>
      <p:cxnSp>
        <p:nvCxnSpPr>
          <p:cNvPr id="33" name="Straight Arrow Connector 32"/>
          <p:cNvCxnSpPr>
            <a:stCxn id="34" idx="1"/>
          </p:cNvCxnSpPr>
          <p:nvPr/>
        </p:nvCxnSpPr>
        <p:spPr bwMode="auto">
          <a:xfrm flipH="1" flipV="1">
            <a:off x="2605875" y="3876307"/>
            <a:ext cx="265420" cy="178915"/>
          </a:xfrm>
          <a:prstGeom prst="straightConnector1">
            <a:avLst/>
          </a:prstGeom>
          <a:ln>
            <a:headEnd type="none" w="lg" len="lg"/>
            <a:tailEnd type="triangle" w="lg" len="lg"/>
          </a:ln>
          <a:ex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34" name="Picture 3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71295" y="3868517"/>
            <a:ext cx="373409" cy="373409"/>
          </a:xfrm>
          <a:prstGeom prst="rect">
            <a:avLst/>
          </a:prstGeom>
        </p:spPr>
      </p:pic>
      <p:cxnSp>
        <p:nvCxnSpPr>
          <p:cNvPr id="35" name="Straight Arrow Connector 34"/>
          <p:cNvCxnSpPr>
            <a:stCxn id="36" idx="0"/>
          </p:cNvCxnSpPr>
          <p:nvPr/>
        </p:nvCxnSpPr>
        <p:spPr bwMode="auto">
          <a:xfrm flipV="1">
            <a:off x="6656002" y="4492475"/>
            <a:ext cx="134764" cy="352922"/>
          </a:xfrm>
          <a:prstGeom prst="straightConnector1">
            <a:avLst/>
          </a:prstGeom>
          <a:ln>
            <a:headEnd type="none" w="lg" len="lg"/>
            <a:tailEnd type="triangle" w="lg" len="lg"/>
          </a:ln>
          <a:ex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36" name="Picture 3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69297" y="4845397"/>
            <a:ext cx="373409" cy="373409"/>
          </a:xfrm>
          <a:prstGeom prst="rect">
            <a:avLst/>
          </a:prstGeom>
        </p:spPr>
      </p:pic>
      <p:cxnSp>
        <p:nvCxnSpPr>
          <p:cNvPr id="37" name="Straight Arrow Connector 36"/>
          <p:cNvCxnSpPr>
            <a:stCxn id="38" idx="3"/>
          </p:cNvCxnSpPr>
          <p:nvPr/>
        </p:nvCxnSpPr>
        <p:spPr bwMode="auto">
          <a:xfrm>
            <a:off x="7044520" y="3414734"/>
            <a:ext cx="362156" cy="186704"/>
          </a:xfrm>
          <a:prstGeom prst="straightConnector1">
            <a:avLst/>
          </a:prstGeom>
          <a:ln>
            <a:headEnd type="none" w="lg" len="lg"/>
            <a:tailEnd type="triangle" w="lg" len="lg"/>
          </a:ln>
          <a:ex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38" name="Picture 3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71111" y="3228029"/>
            <a:ext cx="373409" cy="373409"/>
          </a:xfrm>
          <a:prstGeom prst="rect">
            <a:avLst/>
          </a:prstGeom>
        </p:spPr>
      </p:pic>
      <p:pic>
        <p:nvPicPr>
          <p:cNvPr id="12" name="Picture 11" descr="building-3-256x256__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9823" y="3694041"/>
            <a:ext cx="365760" cy="365760"/>
          </a:xfrm>
          <a:prstGeom prst="rect">
            <a:avLst/>
          </a:prstGeom>
        </p:spPr>
      </p:pic>
      <p:pic>
        <p:nvPicPr>
          <p:cNvPr id="20" name="Picture 19" descr="building-3-256x256-red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4520" y="3876307"/>
            <a:ext cx="365760" cy="365760"/>
          </a:xfrm>
          <a:prstGeom prst="rect">
            <a:avLst/>
          </a:prstGeom>
        </p:spPr>
      </p:pic>
      <p:pic>
        <p:nvPicPr>
          <p:cNvPr id="21" name="Picture 20" descr="building-3-256x256-red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0512" y="2953069"/>
            <a:ext cx="365760" cy="365760"/>
          </a:xfrm>
          <a:prstGeom prst="rect">
            <a:avLst/>
          </a:prstGeom>
        </p:spPr>
      </p:pic>
      <p:pic>
        <p:nvPicPr>
          <p:cNvPr id="30" name="Picture 29" descr="building-3-256x256__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6257" y="3940010"/>
            <a:ext cx="365760" cy="36576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Technique 1: Harness Multiple Clouds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61C57BA-CB06-D84A-B762-CD080EF1FF79}" type="slidenum">
              <a:rPr lang="en-US" smtClean="0"/>
              <a:pPr/>
              <a:t>14</a:t>
            </a:fld>
            <a:endParaRPr lang="en-US" dirty="0"/>
          </a:p>
        </p:txBody>
      </p:sp>
      <p:pic>
        <p:nvPicPr>
          <p:cNvPr id="6" name="Picture 5" descr="building-3-256x256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925" y="3414734"/>
            <a:ext cx="365760" cy="365760"/>
          </a:xfrm>
          <a:prstGeom prst="rect">
            <a:avLst/>
          </a:prstGeom>
        </p:spPr>
      </p:pic>
      <p:pic>
        <p:nvPicPr>
          <p:cNvPr id="7" name="Picture 6" descr="building-3-256x256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3995" y="5032102"/>
            <a:ext cx="365760" cy="365760"/>
          </a:xfrm>
          <a:prstGeom prst="rect">
            <a:avLst/>
          </a:prstGeom>
        </p:spPr>
      </p:pic>
      <p:pic>
        <p:nvPicPr>
          <p:cNvPr id="8" name="Picture 7" descr="building-3-256x256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7720" y="4126714"/>
            <a:ext cx="365760" cy="36576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226048" y="3135949"/>
            <a:ext cx="414957" cy="461665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>
              <a:buNone/>
            </a:pPr>
            <a:r>
              <a:rPr lang="en-US" dirty="0" smtClean="0"/>
              <a:t>R</a:t>
            </a:r>
            <a:endParaRPr lang="en-US" dirty="0"/>
          </a:p>
        </p:txBody>
      </p:sp>
      <p:pic>
        <p:nvPicPr>
          <p:cNvPr id="15" name="Picture 14" descr="building-3-256x256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2995" y="3510547"/>
            <a:ext cx="365760" cy="365760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2422995" y="3231762"/>
            <a:ext cx="414957" cy="461665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>
              <a:buNone/>
            </a:pPr>
            <a:r>
              <a:rPr lang="en-US" dirty="0" smtClean="0"/>
              <a:t>R</a:t>
            </a:r>
            <a:endParaRPr lang="en-US" dirty="0"/>
          </a:p>
        </p:txBody>
      </p:sp>
      <p:pic>
        <p:nvPicPr>
          <p:cNvPr id="17" name="Picture 16" descr="building-3-256x256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0280" y="3414734"/>
            <a:ext cx="365760" cy="36576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7410280" y="3183901"/>
            <a:ext cx="414957" cy="461665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>
              <a:buNone/>
            </a:pPr>
            <a:r>
              <a:rPr lang="en-US" dirty="0" smtClean="0"/>
              <a:t>R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6553200" y="3902017"/>
            <a:ext cx="414957" cy="461665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>
              <a:buNone/>
            </a:pPr>
            <a:r>
              <a:rPr lang="en-US" dirty="0" smtClean="0"/>
              <a:t>R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6995323" y="3665049"/>
            <a:ext cx="414957" cy="461665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>
              <a:buNone/>
            </a:pPr>
            <a:r>
              <a:rPr lang="en-US" dirty="0" smtClean="0"/>
              <a:t>R</a:t>
            </a:r>
            <a:endParaRPr lang="en-US" dirty="0"/>
          </a:p>
        </p:txBody>
      </p:sp>
      <p:pic>
        <p:nvPicPr>
          <p:cNvPr id="27" name="Picture 26" descr="building-3-256x256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7372" y="5013303"/>
            <a:ext cx="365760" cy="365760"/>
          </a:xfrm>
          <a:prstGeom prst="rect">
            <a:avLst/>
          </a:prstGeom>
        </p:spPr>
      </p:pic>
      <p:sp>
        <p:nvSpPr>
          <p:cNvPr id="22" name="TextBox 21"/>
          <p:cNvSpPr txBox="1"/>
          <p:nvPr/>
        </p:nvSpPr>
        <p:spPr>
          <a:xfrm>
            <a:off x="1840741" y="3414642"/>
            <a:ext cx="414957" cy="461665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>
              <a:buNone/>
            </a:pPr>
            <a:r>
              <a:rPr lang="en-US" dirty="0" smtClean="0"/>
              <a:t>R</a:t>
            </a:r>
            <a:endParaRPr lang="en-US" dirty="0"/>
          </a:p>
        </p:txBody>
      </p:sp>
      <p:cxnSp>
        <p:nvCxnSpPr>
          <p:cNvPr id="41" name="Straight Arrow Connector 40"/>
          <p:cNvCxnSpPr>
            <a:stCxn id="42" idx="3"/>
          </p:cNvCxnSpPr>
          <p:nvPr/>
        </p:nvCxnSpPr>
        <p:spPr bwMode="auto">
          <a:xfrm flipV="1">
            <a:off x="1002796" y="3645566"/>
            <a:ext cx="268129" cy="294444"/>
          </a:xfrm>
          <a:prstGeom prst="straightConnector1">
            <a:avLst/>
          </a:prstGeom>
          <a:ln>
            <a:headEnd type="none" w="lg" len="lg"/>
            <a:tailEnd type="triangle" w="lg" len="lg"/>
          </a:ln>
          <a:ex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42" name="Picture 4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9387" y="3753305"/>
            <a:ext cx="373409" cy="373409"/>
          </a:xfrm>
          <a:prstGeom prst="rect">
            <a:avLst/>
          </a:prstGeom>
        </p:spPr>
      </p:pic>
      <p:pic>
        <p:nvPicPr>
          <p:cNvPr id="43" name="Picture 42" descr="building-3-256x256__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9129" y="2636854"/>
            <a:ext cx="365760" cy="365760"/>
          </a:xfrm>
          <a:prstGeom prst="rect">
            <a:avLst/>
          </a:prstGeom>
        </p:spPr>
      </p:pic>
      <p:pic>
        <p:nvPicPr>
          <p:cNvPr id="44" name="Picture 43" descr="building-3-256x256__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6568" y="3482169"/>
            <a:ext cx="365760" cy="365760"/>
          </a:xfrm>
          <a:prstGeom prst="rect">
            <a:avLst/>
          </a:prstGeom>
        </p:spPr>
      </p:pic>
      <p:pic>
        <p:nvPicPr>
          <p:cNvPr id="46" name="Picture 45" descr="building-3-256x256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8961" y="3001021"/>
            <a:ext cx="365760" cy="365760"/>
          </a:xfrm>
          <a:prstGeom prst="rect">
            <a:avLst/>
          </a:prstGeom>
        </p:spPr>
      </p:pic>
      <p:pic>
        <p:nvPicPr>
          <p:cNvPr id="47" name="Picture 46" descr="building-3-256x256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3805" y="3780494"/>
            <a:ext cx="365760" cy="365760"/>
          </a:xfrm>
          <a:prstGeom prst="rect">
            <a:avLst/>
          </a:prstGeom>
        </p:spPr>
      </p:pic>
      <p:pic>
        <p:nvPicPr>
          <p:cNvPr id="50" name="Picture 49" descr="building-3-256x256-red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6943" y="2914885"/>
            <a:ext cx="365760" cy="365760"/>
          </a:xfrm>
          <a:prstGeom prst="rect">
            <a:avLst/>
          </a:prstGeom>
        </p:spPr>
      </p:pic>
      <p:pic>
        <p:nvPicPr>
          <p:cNvPr id="51" name="Picture 50" descr="building-3-256x256-red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477" y="2732005"/>
            <a:ext cx="365760" cy="365760"/>
          </a:xfrm>
          <a:prstGeom prst="rect">
            <a:avLst/>
          </a:prstGeom>
        </p:spPr>
      </p:pic>
      <p:pic>
        <p:nvPicPr>
          <p:cNvPr id="52" name="Picture 51" descr="building-3-256x256__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2703" y="2598598"/>
            <a:ext cx="365760" cy="365760"/>
          </a:xfrm>
          <a:prstGeom prst="rect">
            <a:avLst/>
          </a:prstGeom>
        </p:spPr>
      </p:pic>
      <p:pic>
        <p:nvPicPr>
          <p:cNvPr id="55" name="Picture 54" descr="building-3-256x256-red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8731" y="5035926"/>
            <a:ext cx="365760" cy="365760"/>
          </a:xfrm>
          <a:prstGeom prst="rect">
            <a:avLst/>
          </a:prstGeom>
        </p:spPr>
      </p:pic>
      <p:pic>
        <p:nvPicPr>
          <p:cNvPr id="59" name="Picture 58" descr="building-3-256x256-red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6249" y="4095970"/>
            <a:ext cx="365760" cy="365760"/>
          </a:xfrm>
          <a:prstGeom prst="rect">
            <a:avLst/>
          </a:prstGeom>
        </p:spPr>
      </p:pic>
      <p:pic>
        <p:nvPicPr>
          <p:cNvPr id="61" name="Picture 60" descr="building-3-256x256__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4210" y="3997922"/>
            <a:ext cx="365760" cy="365760"/>
          </a:xfrm>
          <a:prstGeom prst="rect">
            <a:avLst/>
          </a:prstGeom>
        </p:spPr>
      </p:pic>
      <p:pic>
        <p:nvPicPr>
          <p:cNvPr id="62" name="Picture 61" descr="building-3-256x256__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7400" y="5241301"/>
            <a:ext cx="365760" cy="365760"/>
          </a:xfrm>
          <a:prstGeom prst="rect">
            <a:avLst/>
          </a:prstGeom>
        </p:spPr>
      </p:pic>
      <p:pic>
        <p:nvPicPr>
          <p:cNvPr id="63" name="Picture 62" descr="building-3-256x256-red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6416" y="3045149"/>
            <a:ext cx="365760" cy="365760"/>
          </a:xfrm>
          <a:prstGeom prst="rect">
            <a:avLst/>
          </a:prstGeom>
        </p:spPr>
      </p:pic>
      <p:pic>
        <p:nvPicPr>
          <p:cNvPr id="3" name="Picture 2" descr="bar_dc_in_bounds_ec2_all_100.pdf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4013" y="1796530"/>
            <a:ext cx="5878286" cy="4341914"/>
          </a:xfrm>
          <a:prstGeom prst="rect">
            <a:avLst/>
          </a:prstGeom>
          <a:solidFill>
            <a:srgbClr val="FFFFFF"/>
          </a:solidFill>
          <a:ln w="38100" cmpd="sng">
            <a:solidFill>
              <a:schemeClr val="tx1"/>
            </a:solidFill>
          </a:ln>
        </p:spPr>
      </p:pic>
      <p:sp>
        <p:nvSpPr>
          <p:cNvPr id="29" name="TextBox 28"/>
          <p:cNvSpPr txBox="1"/>
          <p:nvPr/>
        </p:nvSpPr>
        <p:spPr>
          <a:xfrm>
            <a:off x="3108303" y="1949736"/>
            <a:ext cx="36313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dirty="0" smtClean="0"/>
              <a:t>Latency bound = 100ms</a:t>
            </a:r>
            <a:endParaRPr lang="en-US" dirty="0"/>
          </a:p>
        </p:txBody>
      </p:sp>
      <p:sp>
        <p:nvSpPr>
          <p:cNvPr id="64" name="TextBox 63"/>
          <p:cNvSpPr txBox="1"/>
          <p:nvPr/>
        </p:nvSpPr>
        <p:spPr>
          <a:xfrm>
            <a:off x="4009992" y="5717547"/>
            <a:ext cx="18428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2000" dirty="0" smtClean="0"/>
              <a:t>AWS regions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22119554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6996 0.04444 " pathEditMode="relative" ptsTypes="AA">
                                      <p:cBhvr>
                                        <p:cTn id="2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2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1.11111E-6 L -0.06076 0.03056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038" y="1528"/>
                                    </p:animMotion>
                                  </p:childTnLst>
                                </p:cTn>
                              </p:par>
                              <p:par>
                                <p:cTn id="24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5226 -0.03704 " pathEditMode="relative" ptsTypes="AA">
                                      <p:cBhvr>
                                        <p:cTn id="25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6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3.33333E-6 L -0.04132 0.06759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66" y="338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5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8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5" grpId="0" animBg="1"/>
      <p:bldP spid="11" grpId="0" animBg="1"/>
      <p:bldP spid="11" grpId="1" animBg="1"/>
      <p:bldP spid="16" grpId="0" animBg="1"/>
      <p:bldP spid="16" grpId="1" animBg="1"/>
      <p:bldP spid="9" grpId="0" animBg="1"/>
      <p:bldP spid="9" grpId="1" animBg="1"/>
      <p:bldP spid="18" grpId="0" animBg="1"/>
      <p:bldP spid="18" grpId="1" animBg="1"/>
      <p:bldP spid="23" grpId="0" animBg="1"/>
      <p:bldP spid="22" grpId="0" animBg="1"/>
      <p:bldP spid="29" grpId="0"/>
      <p:bldP spid="29" grpId="1"/>
      <p:bldP spid="64" grpId="0"/>
      <p:bldP spid="64" grpId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Price Discrepancies across Clouds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61C57BA-CB06-D84A-B762-CD080EF1FF79}" type="slidenum">
              <a:rPr lang="en-US" smtClean="0"/>
              <a:pPr/>
              <a:t>15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6621444"/>
              </p:ext>
            </p:extLst>
          </p:nvPr>
        </p:nvGraphicFramePr>
        <p:xfrm>
          <a:off x="484108" y="2170338"/>
          <a:ext cx="8116822" cy="23977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17011"/>
                <a:gridCol w="1414628"/>
                <a:gridCol w="1659832"/>
                <a:gridCol w="1653552"/>
                <a:gridCol w="157179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Cloud region</a:t>
                      </a:r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Storage</a:t>
                      </a:r>
                      <a:r>
                        <a:rPr lang="en-US" baseline="0" dirty="0" smtClean="0"/>
                        <a:t> price (GB)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Data</a:t>
                      </a:r>
                      <a:r>
                        <a:rPr lang="en-US" baseline="0" dirty="0" smtClean="0"/>
                        <a:t> transfer price (GB)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GET request price (10000 requests)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PUT request price (1000</a:t>
                      </a:r>
                      <a:r>
                        <a:rPr lang="en-US" baseline="0" dirty="0" smtClean="0"/>
                        <a:t> requests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S3 US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West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0.095$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0.12$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0.004$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0.005$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Azure Zone2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0.095$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0.19$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0.001$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0.0001$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GCS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0.085$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0.12$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0.01$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0.01$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3" name="Rectangle 12"/>
          <p:cNvSpPr/>
          <p:nvPr/>
        </p:nvSpPr>
        <p:spPr bwMode="auto">
          <a:xfrm>
            <a:off x="812800" y="5249994"/>
            <a:ext cx="7518011" cy="446407"/>
          </a:xfrm>
          <a:prstGeom prst="rect">
            <a:avLst/>
          </a:prstGeom>
          <a:ln/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None/>
              <a:tabLst/>
            </a:pPr>
            <a:r>
              <a:rPr kumimoji="1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Book Antiqua" charset="0"/>
                <a:ea typeface="ＭＳ Ｐゴシック" charset="0"/>
              </a:rPr>
              <a:t>Leveraging discrepancies judiciously</a:t>
            </a:r>
            <a:r>
              <a:rPr kumimoji="1" lang="en-US" sz="24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Book Antiqua" charset="0"/>
                <a:ea typeface="ＭＳ Ｐゴシック" charset="0"/>
              </a:rPr>
              <a:t> can reduce cost</a:t>
            </a:r>
            <a:r>
              <a:rPr kumimoji="1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Book Antiqua" charset="0"/>
                <a:ea typeface="ＭＳ Ｐゴシック" charset="0"/>
              </a:rPr>
              <a:t> </a:t>
            </a:r>
            <a:endParaRPr kumimoji="1" 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Book Antiqua" charset="0"/>
              <a:ea typeface="ＭＳ Ｐゴシック" charset="0"/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2496032" y="3856578"/>
            <a:ext cx="1037395" cy="308084"/>
          </a:xfrm>
          <a:prstGeom prst="ellipse">
            <a:avLst/>
          </a:prstGeom>
          <a:noFill/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Tx/>
              <a:buChar char="•"/>
              <a:tabLst/>
            </a:pPr>
            <a:endParaRPr kumimoji="1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Book Antiqua" charset="0"/>
              <a:ea typeface="ＭＳ Ｐゴシック" charset="0"/>
            </a:endParaRPr>
          </a:p>
        </p:txBody>
      </p:sp>
      <p:sp>
        <p:nvSpPr>
          <p:cNvPr id="15" name="Oval 14"/>
          <p:cNvSpPr/>
          <p:nvPr/>
        </p:nvSpPr>
        <p:spPr bwMode="auto">
          <a:xfrm>
            <a:off x="4012762" y="3854936"/>
            <a:ext cx="1037395" cy="308084"/>
          </a:xfrm>
          <a:prstGeom prst="ellipse">
            <a:avLst/>
          </a:prstGeom>
          <a:noFill/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Tx/>
              <a:buChar char="•"/>
              <a:tabLst/>
            </a:pPr>
            <a:endParaRPr kumimoji="1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Book Antiqua" charset="0"/>
              <a:ea typeface="ＭＳ Ｐゴシック" charset="0"/>
            </a:endParaRPr>
          </a:p>
        </p:txBody>
      </p:sp>
      <p:sp>
        <p:nvSpPr>
          <p:cNvPr id="16" name="Oval 15"/>
          <p:cNvSpPr/>
          <p:nvPr/>
        </p:nvSpPr>
        <p:spPr bwMode="auto">
          <a:xfrm>
            <a:off x="5704029" y="3487120"/>
            <a:ext cx="1037395" cy="308084"/>
          </a:xfrm>
          <a:prstGeom prst="ellipse">
            <a:avLst/>
          </a:prstGeom>
          <a:noFill/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Tx/>
              <a:buChar char="•"/>
              <a:tabLst/>
            </a:pPr>
            <a:endParaRPr kumimoji="1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Book Antiqua" charset="0"/>
              <a:ea typeface="ＭＳ Ｐゴシック" charset="0"/>
            </a:endParaRPr>
          </a:p>
        </p:txBody>
      </p:sp>
      <p:sp>
        <p:nvSpPr>
          <p:cNvPr id="17" name="Oval 16"/>
          <p:cNvSpPr/>
          <p:nvPr/>
        </p:nvSpPr>
        <p:spPr bwMode="auto">
          <a:xfrm>
            <a:off x="7282126" y="3487120"/>
            <a:ext cx="1037395" cy="308084"/>
          </a:xfrm>
          <a:prstGeom prst="ellipse">
            <a:avLst/>
          </a:prstGeom>
          <a:noFill/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Tx/>
              <a:buChar char="•"/>
              <a:tabLst/>
            </a:pPr>
            <a:endParaRPr kumimoji="1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Book Antiqua" charset="0"/>
              <a:ea typeface="ＭＳ Ｐゴシック" charset="0"/>
            </a:endParaRPr>
          </a:p>
        </p:txBody>
      </p:sp>
      <p:sp>
        <p:nvSpPr>
          <p:cNvPr id="18" name="Oval 17"/>
          <p:cNvSpPr/>
          <p:nvPr/>
        </p:nvSpPr>
        <p:spPr bwMode="auto">
          <a:xfrm>
            <a:off x="4012762" y="3132635"/>
            <a:ext cx="1037395" cy="308084"/>
          </a:xfrm>
          <a:prstGeom prst="ellipse">
            <a:avLst/>
          </a:prstGeom>
          <a:noFill/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Tx/>
              <a:buChar char="•"/>
              <a:tabLst/>
            </a:pPr>
            <a:endParaRPr kumimoji="1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Book Antiqua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789680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1000" y="1949736"/>
            <a:ext cx="8382000" cy="449834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Range of Candidate Replication Policies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61C57BA-CB06-D84A-B762-CD080EF1FF79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566581" y="1822003"/>
            <a:ext cx="8196419" cy="5232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>
              <a:buNone/>
            </a:pPr>
            <a:r>
              <a:rPr lang="en-US" sz="2800" dirty="0" smtClean="0"/>
              <a:t>Strategy 1: </a:t>
            </a:r>
            <a:r>
              <a:rPr lang="en-US" sz="2800" dirty="0"/>
              <a:t>s</a:t>
            </a:r>
            <a:r>
              <a:rPr lang="en-US" sz="2800" dirty="0" smtClean="0"/>
              <a:t>ingle replica in cheapest storage cloud</a:t>
            </a:r>
            <a:endParaRPr lang="en-US" sz="2800" dirty="0"/>
          </a:p>
        </p:txBody>
      </p:sp>
      <p:cxnSp>
        <p:nvCxnSpPr>
          <p:cNvPr id="84" name="Straight Arrow Connector 83"/>
          <p:cNvCxnSpPr>
            <a:stCxn id="99" idx="3"/>
            <a:endCxn id="64" idx="2"/>
          </p:cNvCxnSpPr>
          <p:nvPr/>
        </p:nvCxnSpPr>
        <p:spPr bwMode="auto">
          <a:xfrm flipV="1">
            <a:off x="1306937" y="3780494"/>
            <a:ext cx="146868" cy="348364"/>
          </a:xfrm>
          <a:prstGeom prst="straightConnector1">
            <a:avLst/>
          </a:prstGeom>
          <a:ln>
            <a:headEnd type="none" w="lg" len="lg"/>
            <a:tailEnd type="triangle" w="lg" len="lg"/>
          </a:ln>
          <a:ex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99" name="Picture 9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33528" y="3942153"/>
            <a:ext cx="373409" cy="373409"/>
          </a:xfrm>
          <a:prstGeom prst="rect">
            <a:avLst/>
          </a:prstGeom>
        </p:spPr>
      </p:pic>
      <p:pic>
        <p:nvPicPr>
          <p:cNvPr id="64" name="Picture 63" descr="building-3-256x256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925" y="3414734"/>
            <a:ext cx="365760" cy="365760"/>
          </a:xfrm>
          <a:prstGeom prst="rect">
            <a:avLst/>
          </a:prstGeom>
        </p:spPr>
      </p:pic>
      <p:pic>
        <p:nvPicPr>
          <p:cNvPr id="68" name="Picture 67" descr="building-3-256x256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3995" y="5032102"/>
            <a:ext cx="365760" cy="365760"/>
          </a:xfrm>
          <a:prstGeom prst="rect">
            <a:avLst/>
          </a:prstGeom>
        </p:spPr>
      </p:pic>
      <p:pic>
        <p:nvPicPr>
          <p:cNvPr id="70" name="Picture 69" descr="building-3-256x256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7720" y="4126714"/>
            <a:ext cx="365760" cy="365760"/>
          </a:xfrm>
          <a:prstGeom prst="rect">
            <a:avLst/>
          </a:prstGeom>
        </p:spPr>
      </p:pic>
      <p:pic>
        <p:nvPicPr>
          <p:cNvPr id="73" name="Picture 72" descr="building-3-256x256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2995" y="3510547"/>
            <a:ext cx="365760" cy="365760"/>
          </a:xfrm>
          <a:prstGeom prst="rect">
            <a:avLst/>
          </a:prstGeom>
        </p:spPr>
      </p:pic>
      <p:pic>
        <p:nvPicPr>
          <p:cNvPr id="76" name="Picture 75" descr="building-3-256x256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0280" y="3414734"/>
            <a:ext cx="365760" cy="365760"/>
          </a:xfrm>
          <a:prstGeom prst="rect">
            <a:avLst/>
          </a:prstGeom>
        </p:spPr>
      </p:pic>
      <p:pic>
        <p:nvPicPr>
          <p:cNvPr id="78" name="Picture 77" descr="building-3-256x256-red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4520" y="3876307"/>
            <a:ext cx="365760" cy="365760"/>
          </a:xfrm>
          <a:prstGeom prst="rect">
            <a:avLst/>
          </a:prstGeom>
        </p:spPr>
      </p:pic>
      <p:cxnSp>
        <p:nvCxnSpPr>
          <p:cNvPr id="85" name="Straight Arrow Connector 84"/>
          <p:cNvCxnSpPr>
            <a:stCxn id="87" idx="1"/>
            <a:endCxn id="73" idx="2"/>
          </p:cNvCxnSpPr>
          <p:nvPr/>
        </p:nvCxnSpPr>
        <p:spPr bwMode="auto">
          <a:xfrm flipH="1" flipV="1">
            <a:off x="2605875" y="3876307"/>
            <a:ext cx="265420" cy="178915"/>
          </a:xfrm>
          <a:prstGeom prst="straightConnector1">
            <a:avLst/>
          </a:prstGeom>
          <a:ln>
            <a:headEnd type="none" w="lg" len="lg"/>
            <a:tailEnd type="triangle" w="lg" len="lg"/>
          </a:ln>
          <a:ex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87" name="Picture 8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871295" y="3868517"/>
            <a:ext cx="373409" cy="373409"/>
          </a:xfrm>
          <a:prstGeom prst="rect">
            <a:avLst/>
          </a:prstGeom>
        </p:spPr>
      </p:pic>
      <p:cxnSp>
        <p:nvCxnSpPr>
          <p:cNvPr id="91" name="Straight Arrow Connector 90"/>
          <p:cNvCxnSpPr>
            <a:stCxn id="92" idx="0"/>
          </p:cNvCxnSpPr>
          <p:nvPr/>
        </p:nvCxnSpPr>
        <p:spPr bwMode="auto">
          <a:xfrm flipV="1">
            <a:off x="6656002" y="4492475"/>
            <a:ext cx="134764" cy="352922"/>
          </a:xfrm>
          <a:prstGeom prst="straightConnector1">
            <a:avLst/>
          </a:prstGeom>
          <a:ln>
            <a:headEnd type="none" w="lg" len="lg"/>
            <a:tailEnd type="triangle" w="lg" len="lg"/>
          </a:ln>
          <a:ex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92" name="Picture 9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69297" y="4845397"/>
            <a:ext cx="373409" cy="373409"/>
          </a:xfrm>
          <a:prstGeom prst="rect">
            <a:avLst/>
          </a:prstGeom>
        </p:spPr>
      </p:pic>
      <p:cxnSp>
        <p:nvCxnSpPr>
          <p:cNvPr id="93" name="Straight Arrow Connector 92"/>
          <p:cNvCxnSpPr>
            <a:stCxn id="94" idx="3"/>
          </p:cNvCxnSpPr>
          <p:nvPr/>
        </p:nvCxnSpPr>
        <p:spPr bwMode="auto">
          <a:xfrm>
            <a:off x="7044520" y="3414734"/>
            <a:ext cx="362156" cy="186704"/>
          </a:xfrm>
          <a:prstGeom prst="straightConnector1">
            <a:avLst/>
          </a:prstGeom>
          <a:ln>
            <a:headEnd type="none" w="lg" len="lg"/>
            <a:tailEnd type="triangle" w="lg" len="lg"/>
          </a:ln>
          <a:ex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94" name="Picture 9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671111" y="3228029"/>
            <a:ext cx="373409" cy="373409"/>
          </a:xfrm>
          <a:prstGeom prst="rect">
            <a:avLst/>
          </a:prstGeom>
        </p:spPr>
      </p:pic>
      <p:cxnSp>
        <p:nvCxnSpPr>
          <p:cNvPr id="95" name="Straight Arrow Connector 94"/>
          <p:cNvCxnSpPr>
            <a:stCxn id="51" idx="1"/>
          </p:cNvCxnSpPr>
          <p:nvPr/>
        </p:nvCxnSpPr>
        <p:spPr bwMode="auto">
          <a:xfrm flipH="1">
            <a:off x="1453805" y="3510547"/>
            <a:ext cx="359379" cy="90891"/>
          </a:xfrm>
          <a:prstGeom prst="straightConnector1">
            <a:avLst/>
          </a:prstGeom>
          <a:ln>
            <a:solidFill>
              <a:srgbClr val="008000"/>
            </a:solidFill>
            <a:headEnd type="none" w="lg" len="lg"/>
            <a:tailEnd type="triangle" w="lg" len="lg"/>
          </a:ln>
          <a:extLst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00" name="Straight Arrow Connector 99"/>
          <p:cNvCxnSpPr>
            <a:stCxn id="51" idx="3"/>
          </p:cNvCxnSpPr>
          <p:nvPr/>
        </p:nvCxnSpPr>
        <p:spPr bwMode="auto">
          <a:xfrm>
            <a:off x="2228141" y="3510547"/>
            <a:ext cx="377734" cy="182880"/>
          </a:xfrm>
          <a:prstGeom prst="straightConnector1">
            <a:avLst/>
          </a:prstGeom>
          <a:ln>
            <a:solidFill>
              <a:srgbClr val="008000"/>
            </a:solidFill>
            <a:headEnd type="none" w="lg" len="lg"/>
            <a:tailEnd type="triangle" w="lg" len="lg"/>
          </a:ln>
          <a:extLst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pic>
        <p:nvPicPr>
          <p:cNvPr id="159" name="Picture 158" descr="building-3-256x256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7372" y="5013303"/>
            <a:ext cx="365760" cy="365760"/>
          </a:xfrm>
          <a:prstGeom prst="rect">
            <a:avLst/>
          </a:prstGeom>
        </p:spPr>
      </p:pic>
      <p:pic>
        <p:nvPicPr>
          <p:cNvPr id="58" name="Picture 57" descr="building-3-256x256__.pn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9823" y="3569352"/>
            <a:ext cx="365760" cy="365760"/>
          </a:xfrm>
          <a:prstGeom prst="rect">
            <a:avLst/>
          </a:prstGeom>
        </p:spPr>
      </p:pic>
      <p:sp>
        <p:nvSpPr>
          <p:cNvPr id="51" name="TextBox 50"/>
          <p:cNvSpPr txBox="1"/>
          <p:nvPr/>
        </p:nvSpPr>
        <p:spPr>
          <a:xfrm>
            <a:off x="1813184" y="3279714"/>
            <a:ext cx="414957" cy="461665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>
              <a:buNone/>
            </a:pPr>
            <a:r>
              <a:rPr lang="en-US" dirty="0" smtClean="0"/>
              <a:t>R</a:t>
            </a:r>
            <a:endParaRPr lang="en-US" dirty="0"/>
          </a:p>
        </p:txBody>
      </p:sp>
      <p:pic>
        <p:nvPicPr>
          <p:cNvPr id="29" name="Picture 28" descr="building-3-256x256-red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0512" y="2953069"/>
            <a:ext cx="365760" cy="365760"/>
          </a:xfrm>
          <a:prstGeom prst="rect">
            <a:avLst/>
          </a:prstGeom>
        </p:spPr>
      </p:pic>
      <p:pic>
        <p:nvPicPr>
          <p:cNvPr id="30" name="Picture 29" descr="building-3-256x256__.pn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9129" y="2636854"/>
            <a:ext cx="365760" cy="365760"/>
          </a:xfrm>
          <a:prstGeom prst="rect">
            <a:avLst/>
          </a:prstGeom>
        </p:spPr>
      </p:pic>
      <p:pic>
        <p:nvPicPr>
          <p:cNvPr id="31" name="Picture 30" descr="building-3-256x256-red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6943" y="2770189"/>
            <a:ext cx="365760" cy="365760"/>
          </a:xfrm>
          <a:prstGeom prst="rect">
            <a:avLst/>
          </a:prstGeom>
        </p:spPr>
      </p:pic>
      <p:cxnSp>
        <p:nvCxnSpPr>
          <p:cNvPr id="41" name="Curved Connector 40"/>
          <p:cNvCxnSpPr>
            <a:stCxn id="51" idx="0"/>
            <a:endCxn id="76" idx="0"/>
          </p:cNvCxnSpPr>
          <p:nvPr/>
        </p:nvCxnSpPr>
        <p:spPr bwMode="auto">
          <a:xfrm rot="16200000" flipH="1">
            <a:off x="4739401" y="560976"/>
            <a:ext cx="135020" cy="5572497"/>
          </a:xfrm>
          <a:prstGeom prst="curvedConnector3">
            <a:avLst>
              <a:gd name="adj1" fmla="val -332291"/>
            </a:avLst>
          </a:prstGeom>
          <a:ln>
            <a:solidFill>
              <a:srgbClr val="FF0000"/>
            </a:solidFill>
            <a:headEnd type="none" w="med" len="med"/>
            <a:tailEnd type="triangle" w="lg" len="lg"/>
          </a:ln>
          <a:ex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01" name="Curved Connector 100"/>
          <p:cNvCxnSpPr>
            <a:stCxn id="51" idx="0"/>
            <a:endCxn id="70" idx="0"/>
          </p:cNvCxnSpPr>
          <p:nvPr/>
        </p:nvCxnSpPr>
        <p:spPr bwMode="auto">
          <a:xfrm rot="16200000" flipH="1">
            <a:off x="3977131" y="1323246"/>
            <a:ext cx="847000" cy="4759937"/>
          </a:xfrm>
          <a:prstGeom prst="curvedConnector3">
            <a:avLst>
              <a:gd name="adj1" fmla="val -26989"/>
            </a:avLst>
          </a:prstGeom>
          <a:ln>
            <a:solidFill>
              <a:srgbClr val="FF0000"/>
            </a:solidFill>
            <a:headEnd type="none" w="med" len="med"/>
            <a:tailEnd type="triangle" w="lg" len="lg"/>
          </a:ln>
          <a:ex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0" name="Rounded Rectangular Callout 9"/>
          <p:cNvSpPr/>
          <p:nvPr/>
        </p:nvSpPr>
        <p:spPr bwMode="auto">
          <a:xfrm>
            <a:off x="3457980" y="3423068"/>
            <a:ext cx="2200533" cy="540717"/>
          </a:xfrm>
          <a:prstGeom prst="wedgeRoundRectCallout">
            <a:avLst>
              <a:gd name="adj1" fmla="val -23405"/>
              <a:gd name="adj2" fmla="val -106105"/>
              <a:gd name="adj3" fmla="val 16667"/>
            </a:avLst>
          </a:prstGeom>
          <a:ln/>
          <a:ex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None/>
              <a:tabLst/>
            </a:pPr>
            <a:r>
              <a:rPr kumimoji="1" lang="en-US" sz="24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Book Antiqua" charset="0"/>
                <a:ea typeface="ＭＳ Ｐゴシック" charset="0"/>
              </a:rPr>
              <a:t>High latencies</a:t>
            </a:r>
            <a:endParaRPr kumimoji="1" lang="en-US" sz="2400" b="0" i="0" u="none" strike="noStrike" cap="none" normalizeH="0" baseline="0" dirty="0">
              <a:ln>
                <a:noFill/>
              </a:ln>
              <a:solidFill>
                <a:srgbClr val="FFFFFF"/>
              </a:solidFill>
              <a:effectLst/>
              <a:latin typeface="Book Antiqua" charset="0"/>
              <a:ea typeface="ＭＳ Ｐゴシック" charset="0"/>
            </a:endParaRPr>
          </a:p>
        </p:txBody>
      </p:sp>
      <p:pic>
        <p:nvPicPr>
          <p:cNvPr id="32" name="Picture 31" descr="building-3-256x256-red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1178" y="4662517"/>
            <a:ext cx="365760" cy="365760"/>
          </a:xfrm>
          <a:prstGeom prst="rect">
            <a:avLst/>
          </a:prstGeom>
        </p:spPr>
      </p:pic>
      <p:pic>
        <p:nvPicPr>
          <p:cNvPr id="33" name="Picture 32" descr="building-3-256x256__.pn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8118" y="4296757"/>
            <a:ext cx="365760" cy="36576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10692164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51" grpId="0" animBg="1"/>
      <p:bldP spid="1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1949736"/>
            <a:ext cx="8382000" cy="449834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Range of Candidate Replication Policies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61C57BA-CB06-D84A-B762-CD080EF1FF79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50" name="TextBox 49"/>
          <p:cNvSpPr txBox="1"/>
          <p:nvPr/>
        </p:nvSpPr>
        <p:spPr>
          <a:xfrm>
            <a:off x="566581" y="1772635"/>
            <a:ext cx="8196419" cy="5232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2800" dirty="0" smtClean="0"/>
              <a:t>Strategy 2: </a:t>
            </a:r>
            <a:r>
              <a:rPr lang="en-US" sz="2800" dirty="0"/>
              <a:t>f</a:t>
            </a:r>
            <a:r>
              <a:rPr lang="en-US" sz="2800" dirty="0" smtClean="0"/>
              <a:t>ew replicas to reduce latencies</a:t>
            </a:r>
            <a:endParaRPr lang="en-US" sz="2800" dirty="0"/>
          </a:p>
        </p:txBody>
      </p:sp>
      <p:cxnSp>
        <p:nvCxnSpPr>
          <p:cNvPr id="84" name="Straight Arrow Connector 83"/>
          <p:cNvCxnSpPr>
            <a:stCxn id="99" idx="3"/>
            <a:endCxn id="64" idx="2"/>
          </p:cNvCxnSpPr>
          <p:nvPr/>
        </p:nvCxnSpPr>
        <p:spPr bwMode="auto">
          <a:xfrm flipV="1">
            <a:off x="1306937" y="3780494"/>
            <a:ext cx="146868" cy="348364"/>
          </a:xfrm>
          <a:prstGeom prst="straightConnector1">
            <a:avLst/>
          </a:prstGeom>
          <a:ln>
            <a:headEnd type="none" w="lg" len="lg"/>
            <a:tailEnd type="triangle" w="lg" len="lg"/>
          </a:ln>
          <a:ex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99" name="Picture 9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33528" y="3942153"/>
            <a:ext cx="373409" cy="373409"/>
          </a:xfrm>
          <a:prstGeom prst="rect">
            <a:avLst/>
          </a:prstGeom>
        </p:spPr>
      </p:pic>
      <p:pic>
        <p:nvPicPr>
          <p:cNvPr id="64" name="Picture 63" descr="building-3-256x256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925" y="3414734"/>
            <a:ext cx="365760" cy="365760"/>
          </a:xfrm>
          <a:prstGeom prst="rect">
            <a:avLst/>
          </a:prstGeom>
        </p:spPr>
      </p:pic>
      <p:pic>
        <p:nvPicPr>
          <p:cNvPr id="68" name="Picture 67" descr="building-3-256x256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3995" y="5032102"/>
            <a:ext cx="365760" cy="365760"/>
          </a:xfrm>
          <a:prstGeom prst="rect">
            <a:avLst/>
          </a:prstGeom>
        </p:spPr>
      </p:pic>
      <p:pic>
        <p:nvPicPr>
          <p:cNvPr id="70" name="Picture 69" descr="building-3-256x256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7720" y="4126714"/>
            <a:ext cx="365760" cy="365760"/>
          </a:xfrm>
          <a:prstGeom prst="rect">
            <a:avLst/>
          </a:prstGeom>
        </p:spPr>
      </p:pic>
      <p:pic>
        <p:nvPicPr>
          <p:cNvPr id="73" name="Picture 72" descr="building-3-256x256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2995" y="3510547"/>
            <a:ext cx="365760" cy="365760"/>
          </a:xfrm>
          <a:prstGeom prst="rect">
            <a:avLst/>
          </a:prstGeom>
        </p:spPr>
      </p:pic>
      <p:pic>
        <p:nvPicPr>
          <p:cNvPr id="76" name="Picture 75" descr="building-3-256x256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0280" y="3414734"/>
            <a:ext cx="365760" cy="365760"/>
          </a:xfrm>
          <a:prstGeom prst="rect">
            <a:avLst/>
          </a:prstGeom>
        </p:spPr>
      </p:pic>
      <p:pic>
        <p:nvPicPr>
          <p:cNvPr id="78" name="Picture 77" descr="building-3-256x256-red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4520" y="3876307"/>
            <a:ext cx="365760" cy="365760"/>
          </a:xfrm>
          <a:prstGeom prst="rect">
            <a:avLst/>
          </a:prstGeom>
        </p:spPr>
      </p:pic>
      <p:cxnSp>
        <p:nvCxnSpPr>
          <p:cNvPr id="85" name="Straight Arrow Connector 84"/>
          <p:cNvCxnSpPr>
            <a:stCxn id="87" idx="1"/>
            <a:endCxn id="73" idx="2"/>
          </p:cNvCxnSpPr>
          <p:nvPr/>
        </p:nvCxnSpPr>
        <p:spPr bwMode="auto">
          <a:xfrm flipH="1" flipV="1">
            <a:off x="2605875" y="3876307"/>
            <a:ext cx="265420" cy="178915"/>
          </a:xfrm>
          <a:prstGeom prst="straightConnector1">
            <a:avLst/>
          </a:prstGeom>
          <a:ln>
            <a:headEnd type="none" w="lg" len="lg"/>
            <a:tailEnd type="triangle" w="lg" len="lg"/>
          </a:ln>
          <a:ex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87" name="Picture 8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71295" y="3868517"/>
            <a:ext cx="373409" cy="373409"/>
          </a:xfrm>
          <a:prstGeom prst="rect">
            <a:avLst/>
          </a:prstGeom>
        </p:spPr>
      </p:pic>
      <p:cxnSp>
        <p:nvCxnSpPr>
          <p:cNvPr id="91" name="Straight Arrow Connector 90"/>
          <p:cNvCxnSpPr>
            <a:stCxn id="92" idx="0"/>
          </p:cNvCxnSpPr>
          <p:nvPr/>
        </p:nvCxnSpPr>
        <p:spPr bwMode="auto">
          <a:xfrm flipV="1">
            <a:off x="6656002" y="4492475"/>
            <a:ext cx="134764" cy="352922"/>
          </a:xfrm>
          <a:prstGeom prst="straightConnector1">
            <a:avLst/>
          </a:prstGeom>
          <a:ln>
            <a:headEnd type="none" w="lg" len="lg"/>
            <a:tailEnd type="triangle" w="lg" len="lg"/>
          </a:ln>
          <a:ex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92" name="Picture 9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69297" y="4845397"/>
            <a:ext cx="373409" cy="373409"/>
          </a:xfrm>
          <a:prstGeom prst="rect">
            <a:avLst/>
          </a:prstGeom>
        </p:spPr>
      </p:pic>
      <p:cxnSp>
        <p:nvCxnSpPr>
          <p:cNvPr id="93" name="Straight Arrow Connector 92"/>
          <p:cNvCxnSpPr>
            <a:stCxn id="94" idx="3"/>
          </p:cNvCxnSpPr>
          <p:nvPr/>
        </p:nvCxnSpPr>
        <p:spPr bwMode="auto">
          <a:xfrm>
            <a:off x="7044520" y="3414734"/>
            <a:ext cx="362156" cy="186704"/>
          </a:xfrm>
          <a:prstGeom prst="straightConnector1">
            <a:avLst/>
          </a:prstGeom>
          <a:ln>
            <a:headEnd type="none" w="lg" len="lg"/>
            <a:tailEnd type="triangle" w="lg" len="lg"/>
          </a:ln>
          <a:ex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94" name="Picture 9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71111" y="3228029"/>
            <a:ext cx="373409" cy="373409"/>
          </a:xfrm>
          <a:prstGeom prst="rect">
            <a:avLst/>
          </a:prstGeom>
        </p:spPr>
      </p:pic>
      <p:sp>
        <p:nvSpPr>
          <p:cNvPr id="122" name="TextBox 121"/>
          <p:cNvSpPr txBox="1"/>
          <p:nvPr/>
        </p:nvSpPr>
        <p:spPr>
          <a:xfrm>
            <a:off x="6963480" y="3693427"/>
            <a:ext cx="414957" cy="461665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>
              <a:buNone/>
            </a:pPr>
            <a:r>
              <a:rPr lang="en-US" dirty="0" smtClean="0"/>
              <a:t>R</a:t>
            </a:r>
            <a:endParaRPr lang="en-US" dirty="0"/>
          </a:p>
        </p:txBody>
      </p:sp>
      <p:cxnSp>
        <p:nvCxnSpPr>
          <p:cNvPr id="123" name="Straight Arrow Connector 122"/>
          <p:cNvCxnSpPr>
            <a:stCxn id="122" idx="2"/>
          </p:cNvCxnSpPr>
          <p:nvPr/>
        </p:nvCxnSpPr>
        <p:spPr bwMode="auto">
          <a:xfrm flipH="1">
            <a:off x="6790766" y="4155092"/>
            <a:ext cx="380193" cy="160470"/>
          </a:xfrm>
          <a:prstGeom prst="straightConnector1">
            <a:avLst/>
          </a:prstGeom>
          <a:ln>
            <a:solidFill>
              <a:srgbClr val="008000"/>
            </a:solidFill>
            <a:headEnd type="none" w="lg" len="lg"/>
            <a:tailEnd type="triangle" w="lg" len="lg"/>
          </a:ln>
          <a:extLst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26" name="Straight Arrow Connector 125"/>
          <p:cNvCxnSpPr/>
          <p:nvPr/>
        </p:nvCxnSpPr>
        <p:spPr bwMode="auto">
          <a:xfrm flipV="1">
            <a:off x="7410281" y="3601438"/>
            <a:ext cx="182879" cy="361936"/>
          </a:xfrm>
          <a:prstGeom prst="straightConnector1">
            <a:avLst/>
          </a:prstGeom>
          <a:ln>
            <a:solidFill>
              <a:srgbClr val="008000"/>
            </a:solidFill>
            <a:headEnd type="none" w="lg" len="lg"/>
            <a:tailEnd type="triangle" w="lg" len="lg"/>
          </a:ln>
          <a:extLst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pic>
        <p:nvPicPr>
          <p:cNvPr id="159" name="Picture 158" descr="building-3-256x256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7372" y="5013303"/>
            <a:ext cx="365760" cy="365760"/>
          </a:xfrm>
          <a:prstGeom prst="rect">
            <a:avLst/>
          </a:prstGeom>
        </p:spPr>
      </p:pic>
      <p:pic>
        <p:nvPicPr>
          <p:cNvPr id="58" name="Picture 57" descr="building-3-256x256__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9823" y="3569352"/>
            <a:ext cx="365760" cy="365760"/>
          </a:xfrm>
          <a:prstGeom prst="rect">
            <a:avLst/>
          </a:prstGeom>
        </p:spPr>
      </p:pic>
      <p:sp>
        <p:nvSpPr>
          <p:cNvPr id="51" name="TextBox 50"/>
          <p:cNvSpPr txBox="1"/>
          <p:nvPr/>
        </p:nvSpPr>
        <p:spPr>
          <a:xfrm>
            <a:off x="1813184" y="3279714"/>
            <a:ext cx="414957" cy="461665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>
              <a:buNone/>
            </a:pPr>
            <a:r>
              <a:rPr lang="en-US" dirty="0" smtClean="0"/>
              <a:t>R</a:t>
            </a:r>
            <a:endParaRPr lang="en-US" dirty="0"/>
          </a:p>
        </p:txBody>
      </p:sp>
      <p:cxnSp>
        <p:nvCxnSpPr>
          <p:cNvPr id="44" name="Straight Arrow Connector 43"/>
          <p:cNvCxnSpPr/>
          <p:nvPr/>
        </p:nvCxnSpPr>
        <p:spPr bwMode="auto">
          <a:xfrm flipH="1">
            <a:off x="1453805" y="3510547"/>
            <a:ext cx="359379" cy="90891"/>
          </a:xfrm>
          <a:prstGeom prst="straightConnector1">
            <a:avLst/>
          </a:prstGeom>
          <a:ln>
            <a:solidFill>
              <a:srgbClr val="008000"/>
            </a:solidFill>
            <a:headEnd type="none" w="lg" len="lg"/>
            <a:tailEnd type="triangle" w="lg" len="lg"/>
          </a:ln>
          <a:extLst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 bwMode="auto">
          <a:xfrm>
            <a:off x="2228141" y="3510547"/>
            <a:ext cx="377734" cy="182880"/>
          </a:xfrm>
          <a:prstGeom prst="straightConnector1">
            <a:avLst/>
          </a:prstGeom>
          <a:ln>
            <a:solidFill>
              <a:srgbClr val="008000"/>
            </a:solidFill>
            <a:headEnd type="none" w="lg" len="lg"/>
            <a:tailEnd type="triangle" w="lg" len="lg"/>
          </a:ln>
          <a:extLst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2" name="Rounded Rectangular Callout 11"/>
          <p:cNvSpPr/>
          <p:nvPr/>
        </p:nvSpPr>
        <p:spPr bwMode="auto">
          <a:xfrm>
            <a:off x="2660685" y="2524416"/>
            <a:ext cx="3420823" cy="574359"/>
          </a:xfrm>
          <a:prstGeom prst="wedgeRoundRectCallout">
            <a:avLst>
              <a:gd name="adj1" fmla="val -60324"/>
              <a:gd name="adj2" fmla="val 113611"/>
              <a:gd name="adj3" fmla="val 16667"/>
            </a:avLst>
          </a:prstGeom>
          <a:ln/>
          <a:ex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None/>
              <a:tabLst/>
            </a:pPr>
            <a:r>
              <a:rPr kumimoji="1" lang="en-US" sz="24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Book Antiqua" charset="0"/>
                <a:ea typeface="ＭＳ Ｐゴシック" charset="0"/>
              </a:rPr>
              <a:t>High data transfer</a:t>
            </a:r>
            <a:r>
              <a:rPr kumimoji="1" lang="en-US" sz="2400" b="0" i="0" u="none" strike="noStrike" cap="none" normalizeH="0" dirty="0" smtClean="0">
                <a:ln>
                  <a:noFill/>
                </a:ln>
                <a:solidFill>
                  <a:srgbClr val="FFFFFF"/>
                </a:solidFill>
                <a:effectLst/>
                <a:latin typeface="Book Antiqua" charset="0"/>
                <a:ea typeface="ＭＳ Ｐゴシック" charset="0"/>
              </a:rPr>
              <a:t> cost</a:t>
            </a:r>
            <a:endParaRPr kumimoji="1" lang="en-US" sz="2400" b="0" i="0" u="none" strike="noStrike" cap="none" normalizeH="0" baseline="0" dirty="0">
              <a:ln>
                <a:noFill/>
              </a:ln>
              <a:solidFill>
                <a:srgbClr val="FFFFFF"/>
              </a:solidFill>
              <a:effectLst/>
              <a:latin typeface="Book Antiqua" charset="0"/>
              <a:ea typeface="ＭＳ Ｐゴシック" charset="0"/>
            </a:endParaRPr>
          </a:p>
        </p:txBody>
      </p:sp>
      <p:sp>
        <p:nvSpPr>
          <p:cNvPr id="53" name="Rounded Rectangular Callout 52"/>
          <p:cNvSpPr/>
          <p:nvPr/>
        </p:nvSpPr>
        <p:spPr bwMode="auto">
          <a:xfrm>
            <a:off x="2660685" y="2524416"/>
            <a:ext cx="3420823" cy="574359"/>
          </a:xfrm>
          <a:prstGeom prst="wedgeRoundRectCallout">
            <a:avLst>
              <a:gd name="adj1" fmla="val 74580"/>
              <a:gd name="adj2" fmla="val 189144"/>
              <a:gd name="adj3" fmla="val 16667"/>
            </a:avLst>
          </a:prstGeom>
          <a:ln/>
          <a:ex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None/>
              <a:tabLst/>
            </a:pPr>
            <a:r>
              <a:rPr kumimoji="1" lang="en-US" sz="24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Book Antiqua" charset="0"/>
                <a:ea typeface="ＭＳ Ｐゴシック" charset="0"/>
              </a:rPr>
              <a:t>High data transfer</a:t>
            </a:r>
            <a:r>
              <a:rPr kumimoji="1" lang="en-US" sz="2400" b="0" i="0" u="none" strike="noStrike" cap="none" normalizeH="0" dirty="0" smtClean="0">
                <a:ln>
                  <a:noFill/>
                </a:ln>
                <a:solidFill>
                  <a:srgbClr val="FFFFFF"/>
                </a:solidFill>
                <a:effectLst/>
                <a:latin typeface="Book Antiqua" charset="0"/>
                <a:ea typeface="ＭＳ Ｐゴシック" charset="0"/>
              </a:rPr>
              <a:t> cost</a:t>
            </a:r>
            <a:endParaRPr kumimoji="1" lang="en-US" sz="2400" b="0" i="0" u="none" strike="noStrike" cap="none" normalizeH="0" baseline="0" dirty="0">
              <a:ln>
                <a:noFill/>
              </a:ln>
              <a:solidFill>
                <a:srgbClr val="FFFFFF"/>
              </a:solidFill>
              <a:effectLst/>
              <a:latin typeface="Book Antiqua" charset="0"/>
              <a:ea typeface="ＭＳ Ｐゴシック" charset="0"/>
            </a:endParaRPr>
          </a:p>
        </p:txBody>
      </p:sp>
      <p:pic>
        <p:nvPicPr>
          <p:cNvPr id="31" name="Picture 30" descr="building-3-256x256-red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0512" y="2953069"/>
            <a:ext cx="365760" cy="365760"/>
          </a:xfrm>
          <a:prstGeom prst="rect">
            <a:avLst/>
          </a:prstGeom>
        </p:spPr>
      </p:pic>
      <p:pic>
        <p:nvPicPr>
          <p:cNvPr id="32" name="Picture 31" descr="building-3-256x256__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9129" y="2636854"/>
            <a:ext cx="365760" cy="365760"/>
          </a:xfrm>
          <a:prstGeom prst="rect">
            <a:avLst/>
          </a:prstGeom>
        </p:spPr>
      </p:pic>
      <p:pic>
        <p:nvPicPr>
          <p:cNvPr id="33" name="Picture 32" descr="building-3-256x256-red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6943" y="2770189"/>
            <a:ext cx="365760" cy="365760"/>
          </a:xfrm>
          <a:prstGeom prst="rect">
            <a:avLst/>
          </a:prstGeom>
        </p:spPr>
      </p:pic>
      <p:sp>
        <p:nvSpPr>
          <p:cNvPr id="13" name="Rounded Rectangle 12"/>
          <p:cNvSpPr/>
          <p:nvPr/>
        </p:nvSpPr>
        <p:spPr bwMode="auto">
          <a:xfrm>
            <a:off x="2660684" y="2520297"/>
            <a:ext cx="3420823" cy="578478"/>
          </a:xfrm>
          <a:prstGeom prst="roundRect">
            <a:avLst/>
          </a:prstGeom>
          <a:ln/>
          <a:ex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en-US" dirty="0">
                <a:solidFill>
                  <a:srgbClr val="FFFFFF"/>
                </a:solidFill>
                <a:latin typeface="Book Antiqua" charset="0"/>
                <a:ea typeface="ＭＳ Ｐゴシック" charset="0"/>
              </a:rPr>
              <a:t>High data transfer cost</a:t>
            </a:r>
          </a:p>
        </p:txBody>
      </p:sp>
      <p:pic>
        <p:nvPicPr>
          <p:cNvPr id="34" name="Picture 33" descr="building-3-256x256-red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1178" y="4662517"/>
            <a:ext cx="365760" cy="365760"/>
          </a:xfrm>
          <a:prstGeom prst="rect">
            <a:avLst/>
          </a:prstGeom>
        </p:spPr>
      </p:pic>
      <p:pic>
        <p:nvPicPr>
          <p:cNvPr id="35" name="Picture 34" descr="building-3-256x256__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8118" y="4296757"/>
            <a:ext cx="365760" cy="36576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49248350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 animBg="1"/>
      <p:bldP spid="122" grpId="0" animBg="1"/>
      <p:bldP spid="51" grpId="0" animBg="1"/>
      <p:bldP spid="12" grpId="0" animBg="1"/>
      <p:bldP spid="53" grpId="0" animBg="1"/>
      <p:bldP spid="1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1000" y="1949736"/>
            <a:ext cx="8382000" cy="4498340"/>
          </a:xfrm>
          <a:prstGeom prst="rect">
            <a:avLst/>
          </a:prstGeom>
        </p:spPr>
      </p:pic>
      <p:pic>
        <p:nvPicPr>
          <p:cNvPr id="38" name="Picture 37" descr="building-3-256x256__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8118" y="4296757"/>
            <a:ext cx="365760" cy="365760"/>
          </a:xfrm>
          <a:prstGeom prst="rect">
            <a:avLst/>
          </a:prstGeom>
        </p:spPr>
      </p:pic>
      <p:pic>
        <p:nvPicPr>
          <p:cNvPr id="37" name="Picture 36" descr="building-3-256x256-red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1178" y="4662517"/>
            <a:ext cx="365760" cy="36576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Range of Candidate Replication Policies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61C57BA-CB06-D84A-B762-CD080EF1FF79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487260" y="1750394"/>
            <a:ext cx="8196419" cy="5232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2800" dirty="0" smtClean="0"/>
              <a:t>Strategy 3: replicated everywhere</a:t>
            </a:r>
            <a:endParaRPr lang="en-US" sz="2800" dirty="0"/>
          </a:p>
        </p:txBody>
      </p:sp>
      <p:sp>
        <p:nvSpPr>
          <p:cNvPr id="26" name="TextBox 25"/>
          <p:cNvSpPr txBox="1"/>
          <p:nvPr/>
        </p:nvSpPr>
        <p:spPr>
          <a:xfrm>
            <a:off x="2155273" y="3985945"/>
            <a:ext cx="9012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dirty="0" smtClean="0"/>
              <a:t>PUT</a:t>
            </a:r>
            <a:endParaRPr lang="en-US" dirty="0"/>
          </a:p>
        </p:txBody>
      </p:sp>
      <p:cxnSp>
        <p:nvCxnSpPr>
          <p:cNvPr id="84" name="Straight Arrow Connector 83"/>
          <p:cNvCxnSpPr>
            <a:stCxn id="99" idx="3"/>
            <a:endCxn id="64" idx="2"/>
          </p:cNvCxnSpPr>
          <p:nvPr/>
        </p:nvCxnSpPr>
        <p:spPr bwMode="auto">
          <a:xfrm flipV="1">
            <a:off x="1306937" y="3780494"/>
            <a:ext cx="146868" cy="348364"/>
          </a:xfrm>
          <a:prstGeom prst="straightConnector1">
            <a:avLst/>
          </a:prstGeom>
          <a:ln>
            <a:headEnd type="none" w="lg" len="lg"/>
            <a:tailEnd type="triangle" w="lg" len="lg"/>
          </a:ln>
          <a:ex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99" name="Picture 9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33528" y="3942153"/>
            <a:ext cx="373409" cy="373409"/>
          </a:xfrm>
          <a:prstGeom prst="rect">
            <a:avLst/>
          </a:prstGeom>
        </p:spPr>
      </p:pic>
      <p:pic>
        <p:nvPicPr>
          <p:cNvPr id="64" name="Picture 63" descr="building-3-256x256.pn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925" y="3414734"/>
            <a:ext cx="365760" cy="365760"/>
          </a:xfrm>
          <a:prstGeom prst="rect">
            <a:avLst/>
          </a:prstGeom>
        </p:spPr>
      </p:pic>
      <p:pic>
        <p:nvPicPr>
          <p:cNvPr id="68" name="Picture 67" descr="building-3-256x256.pn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3995" y="5032102"/>
            <a:ext cx="365760" cy="365760"/>
          </a:xfrm>
          <a:prstGeom prst="rect">
            <a:avLst/>
          </a:prstGeom>
        </p:spPr>
      </p:pic>
      <p:pic>
        <p:nvPicPr>
          <p:cNvPr id="70" name="Picture 69" descr="building-3-256x256.pn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7720" y="4126714"/>
            <a:ext cx="365760" cy="365760"/>
          </a:xfrm>
          <a:prstGeom prst="rect">
            <a:avLst/>
          </a:prstGeom>
        </p:spPr>
      </p:pic>
      <p:pic>
        <p:nvPicPr>
          <p:cNvPr id="73" name="Picture 72" descr="building-3-256x256.pn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2995" y="3510547"/>
            <a:ext cx="365760" cy="365760"/>
          </a:xfrm>
          <a:prstGeom prst="rect">
            <a:avLst/>
          </a:prstGeom>
        </p:spPr>
      </p:pic>
      <p:pic>
        <p:nvPicPr>
          <p:cNvPr id="76" name="Picture 75" descr="building-3-256x256.pn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0280" y="3414734"/>
            <a:ext cx="365760" cy="365760"/>
          </a:xfrm>
          <a:prstGeom prst="rect">
            <a:avLst/>
          </a:prstGeom>
        </p:spPr>
      </p:pic>
      <p:pic>
        <p:nvPicPr>
          <p:cNvPr id="78" name="Picture 77" descr="building-3-256x256-red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4520" y="3876307"/>
            <a:ext cx="365760" cy="365760"/>
          </a:xfrm>
          <a:prstGeom prst="rect">
            <a:avLst/>
          </a:prstGeom>
        </p:spPr>
      </p:pic>
      <p:cxnSp>
        <p:nvCxnSpPr>
          <p:cNvPr id="85" name="Straight Arrow Connector 84"/>
          <p:cNvCxnSpPr>
            <a:stCxn id="87" idx="1"/>
            <a:endCxn id="73" idx="2"/>
          </p:cNvCxnSpPr>
          <p:nvPr/>
        </p:nvCxnSpPr>
        <p:spPr bwMode="auto">
          <a:xfrm flipH="1" flipV="1">
            <a:off x="2605875" y="3876307"/>
            <a:ext cx="265420" cy="178915"/>
          </a:xfrm>
          <a:prstGeom prst="straightConnector1">
            <a:avLst/>
          </a:prstGeom>
          <a:ln>
            <a:headEnd type="none" w="lg" len="lg"/>
            <a:tailEnd type="triangle" w="lg" len="lg"/>
          </a:ln>
          <a:ex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87" name="Picture 8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871295" y="3868517"/>
            <a:ext cx="373409" cy="373409"/>
          </a:xfrm>
          <a:prstGeom prst="rect">
            <a:avLst/>
          </a:prstGeom>
        </p:spPr>
      </p:pic>
      <p:cxnSp>
        <p:nvCxnSpPr>
          <p:cNvPr id="91" name="Straight Arrow Connector 90"/>
          <p:cNvCxnSpPr>
            <a:stCxn id="92" idx="0"/>
          </p:cNvCxnSpPr>
          <p:nvPr/>
        </p:nvCxnSpPr>
        <p:spPr bwMode="auto">
          <a:xfrm flipV="1">
            <a:off x="6656002" y="4492475"/>
            <a:ext cx="134764" cy="352922"/>
          </a:xfrm>
          <a:prstGeom prst="straightConnector1">
            <a:avLst/>
          </a:prstGeom>
          <a:ln>
            <a:headEnd type="none" w="lg" len="lg"/>
            <a:tailEnd type="triangle" w="lg" len="lg"/>
          </a:ln>
          <a:ex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92" name="Picture 9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469297" y="4845397"/>
            <a:ext cx="373409" cy="373409"/>
          </a:xfrm>
          <a:prstGeom prst="rect">
            <a:avLst/>
          </a:prstGeom>
        </p:spPr>
      </p:pic>
      <p:cxnSp>
        <p:nvCxnSpPr>
          <p:cNvPr id="93" name="Straight Arrow Connector 92"/>
          <p:cNvCxnSpPr>
            <a:stCxn id="94" idx="3"/>
          </p:cNvCxnSpPr>
          <p:nvPr/>
        </p:nvCxnSpPr>
        <p:spPr bwMode="auto">
          <a:xfrm>
            <a:off x="7044520" y="3414734"/>
            <a:ext cx="362156" cy="186704"/>
          </a:xfrm>
          <a:prstGeom prst="straightConnector1">
            <a:avLst/>
          </a:prstGeom>
          <a:ln>
            <a:headEnd type="none" w="lg" len="lg"/>
            <a:tailEnd type="triangle" w="lg" len="lg"/>
          </a:ln>
          <a:ex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94" name="Picture 9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671111" y="3228029"/>
            <a:ext cx="373409" cy="373409"/>
          </a:xfrm>
          <a:prstGeom prst="rect">
            <a:avLst/>
          </a:prstGeom>
        </p:spPr>
      </p:pic>
      <p:sp>
        <p:nvSpPr>
          <p:cNvPr id="133" name="TextBox 132"/>
          <p:cNvSpPr txBox="1"/>
          <p:nvPr/>
        </p:nvSpPr>
        <p:spPr>
          <a:xfrm>
            <a:off x="1246326" y="3205127"/>
            <a:ext cx="414957" cy="461665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>
              <a:buNone/>
            </a:pPr>
            <a:r>
              <a:rPr lang="en-US" dirty="0" smtClean="0"/>
              <a:t>R</a:t>
            </a:r>
            <a:endParaRPr lang="en-US" dirty="0"/>
          </a:p>
        </p:txBody>
      </p:sp>
      <p:sp>
        <p:nvSpPr>
          <p:cNvPr id="134" name="TextBox 133"/>
          <p:cNvSpPr txBox="1"/>
          <p:nvPr/>
        </p:nvSpPr>
        <p:spPr>
          <a:xfrm>
            <a:off x="2456338" y="3314490"/>
            <a:ext cx="414957" cy="461665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>
              <a:buNone/>
            </a:pPr>
            <a:r>
              <a:rPr lang="en-US" dirty="0" smtClean="0"/>
              <a:t>R</a:t>
            </a:r>
            <a:endParaRPr lang="en-US" dirty="0"/>
          </a:p>
        </p:txBody>
      </p:sp>
      <p:sp>
        <p:nvSpPr>
          <p:cNvPr id="145" name="TextBox 144"/>
          <p:cNvSpPr txBox="1"/>
          <p:nvPr/>
        </p:nvSpPr>
        <p:spPr>
          <a:xfrm>
            <a:off x="6533558" y="3898025"/>
            <a:ext cx="414957" cy="461665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>
              <a:buNone/>
            </a:pPr>
            <a:r>
              <a:rPr lang="en-US" dirty="0" smtClean="0"/>
              <a:t>R</a:t>
            </a:r>
            <a:endParaRPr lang="en-US" dirty="0"/>
          </a:p>
        </p:txBody>
      </p:sp>
      <p:sp>
        <p:nvSpPr>
          <p:cNvPr id="146" name="TextBox 145"/>
          <p:cNvSpPr txBox="1"/>
          <p:nvPr/>
        </p:nvSpPr>
        <p:spPr>
          <a:xfrm>
            <a:off x="7410281" y="3208726"/>
            <a:ext cx="414957" cy="461665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>
              <a:buNone/>
            </a:pPr>
            <a:r>
              <a:rPr lang="en-US" dirty="0" smtClean="0"/>
              <a:t>R</a:t>
            </a:r>
            <a:endParaRPr lang="en-US" dirty="0"/>
          </a:p>
        </p:txBody>
      </p:sp>
      <p:pic>
        <p:nvPicPr>
          <p:cNvPr id="159" name="Picture 158" descr="building-3-256x256.pn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7372" y="5013303"/>
            <a:ext cx="365760" cy="365760"/>
          </a:xfrm>
          <a:prstGeom prst="rect">
            <a:avLst/>
          </a:prstGeom>
        </p:spPr>
      </p:pic>
      <p:pic>
        <p:nvPicPr>
          <p:cNvPr id="58" name="Picture 57" descr="building-3-256x256__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9823" y="3569352"/>
            <a:ext cx="365760" cy="365760"/>
          </a:xfrm>
          <a:prstGeom prst="rect">
            <a:avLst/>
          </a:prstGeom>
        </p:spPr>
      </p:pic>
      <p:cxnSp>
        <p:nvCxnSpPr>
          <p:cNvPr id="52" name="Straight Arrow Connector 51"/>
          <p:cNvCxnSpPr>
            <a:stCxn id="134" idx="1"/>
          </p:cNvCxnSpPr>
          <p:nvPr/>
        </p:nvCxnSpPr>
        <p:spPr bwMode="auto">
          <a:xfrm flipH="1" flipV="1">
            <a:off x="1661283" y="3414734"/>
            <a:ext cx="795055" cy="130589"/>
          </a:xfrm>
          <a:prstGeom prst="straightConnector1">
            <a:avLst/>
          </a:prstGeom>
          <a:ln>
            <a:solidFill>
              <a:srgbClr val="008000"/>
            </a:solidFill>
            <a:headEnd type="none" w="lg" len="lg"/>
            <a:tailEnd type="triangle" w="lg" len="lg"/>
          </a:ln>
          <a:extLst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56" name="Rounded Rectangular Callout 55"/>
          <p:cNvSpPr/>
          <p:nvPr/>
        </p:nvSpPr>
        <p:spPr bwMode="auto">
          <a:xfrm>
            <a:off x="2345139" y="4447610"/>
            <a:ext cx="4208061" cy="540717"/>
          </a:xfrm>
          <a:prstGeom prst="wedgeRoundRectCallout">
            <a:avLst>
              <a:gd name="adj1" fmla="val -13291"/>
              <a:gd name="adj2" fmla="val -273547"/>
              <a:gd name="adj3" fmla="val 16667"/>
            </a:avLst>
          </a:prstGeom>
          <a:ln/>
          <a:ex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None/>
              <a:tabLst/>
            </a:pPr>
            <a:r>
              <a:rPr kumimoji="1" lang="en-US" sz="24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Book Antiqua" charset="0"/>
                <a:ea typeface="ＭＳ Ｐゴシック" charset="0"/>
              </a:rPr>
              <a:t>High latencies&amp; cost of PUTs</a:t>
            </a:r>
            <a:endParaRPr kumimoji="1" lang="en-US" sz="2400" b="0" i="0" u="none" strike="noStrike" cap="none" normalizeH="0" baseline="0" dirty="0">
              <a:ln>
                <a:noFill/>
              </a:ln>
              <a:solidFill>
                <a:srgbClr val="FFFFFF"/>
              </a:solidFill>
              <a:effectLst/>
              <a:latin typeface="Book Antiqua" charset="0"/>
              <a:ea typeface="ＭＳ Ｐゴシック" charset="0"/>
            </a:endParaRPr>
          </a:p>
        </p:txBody>
      </p:sp>
      <p:pic>
        <p:nvPicPr>
          <p:cNvPr id="34" name="Picture 33" descr="building-3-256x256-red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0512" y="2953069"/>
            <a:ext cx="365760" cy="365760"/>
          </a:xfrm>
          <a:prstGeom prst="rect">
            <a:avLst/>
          </a:prstGeom>
        </p:spPr>
      </p:pic>
      <p:pic>
        <p:nvPicPr>
          <p:cNvPr id="35" name="Picture 34" descr="building-3-256x256__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9129" y="2636854"/>
            <a:ext cx="365760" cy="365760"/>
          </a:xfrm>
          <a:prstGeom prst="rect">
            <a:avLst/>
          </a:prstGeom>
        </p:spPr>
      </p:pic>
      <p:pic>
        <p:nvPicPr>
          <p:cNvPr id="36" name="Picture 35" descr="building-3-256x256-red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6943" y="2770189"/>
            <a:ext cx="365760" cy="365760"/>
          </a:xfrm>
          <a:prstGeom prst="rect">
            <a:avLst/>
          </a:prstGeom>
        </p:spPr>
      </p:pic>
      <p:cxnSp>
        <p:nvCxnSpPr>
          <p:cNvPr id="44" name="Curved Connector 43"/>
          <p:cNvCxnSpPr>
            <a:stCxn id="134" idx="0"/>
            <a:endCxn id="146" idx="0"/>
          </p:cNvCxnSpPr>
          <p:nvPr/>
        </p:nvCxnSpPr>
        <p:spPr bwMode="auto">
          <a:xfrm rot="5400000" flipH="1" flipV="1">
            <a:off x="5087906" y="784637"/>
            <a:ext cx="105764" cy="4953943"/>
          </a:xfrm>
          <a:prstGeom prst="curvedConnector3">
            <a:avLst>
              <a:gd name="adj1" fmla="val 316142"/>
            </a:avLst>
          </a:prstGeom>
          <a:ln>
            <a:solidFill>
              <a:srgbClr val="FF0000"/>
            </a:solidFill>
            <a:headEnd type="none" w="med" len="med"/>
            <a:tailEnd type="triangle" w="lg" len="lg"/>
          </a:ln>
          <a:ex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5" name="Curved Connector 44"/>
          <p:cNvCxnSpPr>
            <a:stCxn id="134" idx="0"/>
            <a:endCxn id="145" idx="1"/>
          </p:cNvCxnSpPr>
          <p:nvPr/>
        </p:nvCxnSpPr>
        <p:spPr bwMode="auto">
          <a:xfrm rot="16200000" flipH="1">
            <a:off x="4191503" y="1786804"/>
            <a:ext cx="814368" cy="3869741"/>
          </a:xfrm>
          <a:prstGeom prst="curvedConnector4">
            <a:avLst>
              <a:gd name="adj1" fmla="val -28071"/>
              <a:gd name="adj2" fmla="val 52681"/>
            </a:avLst>
          </a:prstGeom>
          <a:ln>
            <a:solidFill>
              <a:srgbClr val="FF0000"/>
            </a:solidFill>
            <a:headEnd type="none" w="med" len="med"/>
            <a:tailEnd type="triangle" w="lg" len="lg"/>
          </a:ln>
          <a:ex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4" name="Rounded Rectangle 13"/>
          <p:cNvSpPr/>
          <p:nvPr/>
        </p:nvSpPr>
        <p:spPr bwMode="auto">
          <a:xfrm>
            <a:off x="3149905" y="2365454"/>
            <a:ext cx="2684650" cy="529835"/>
          </a:xfrm>
          <a:prstGeom prst="roundRect">
            <a:avLst/>
          </a:prstGeom>
          <a:ln/>
          <a:ex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None/>
              <a:tabLst/>
            </a:pPr>
            <a:r>
              <a:rPr kumimoji="1" lang="en-US" sz="24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Book Antiqua" charset="0"/>
                <a:ea typeface="ＭＳ Ｐゴシック" charset="0"/>
              </a:rPr>
              <a:t>High storage cost</a:t>
            </a:r>
            <a:endParaRPr kumimoji="1" lang="en-US" sz="2400" b="0" i="0" u="none" strike="noStrike" cap="none" normalizeH="0" baseline="0" dirty="0">
              <a:ln>
                <a:noFill/>
              </a:ln>
              <a:solidFill>
                <a:srgbClr val="FFFFFF"/>
              </a:solidFill>
              <a:effectLst/>
              <a:latin typeface="Book Antiqua" charset="0"/>
              <a:ea typeface="ＭＳ Ｐゴシック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1167502" y="2911010"/>
            <a:ext cx="6784736" cy="2070729"/>
          </a:xfrm>
          <a:prstGeom prst="rect">
            <a:avLst/>
          </a:prstGeom>
          <a:ln/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None/>
            </a:pPr>
            <a:r>
              <a:rPr lang="en-US" sz="2800" dirty="0" smtClean="0"/>
              <a:t>Optimal replication policy depends on:</a:t>
            </a:r>
          </a:p>
          <a:p>
            <a:pPr algn="ctr">
              <a:buNone/>
            </a:pPr>
            <a:r>
              <a:rPr lang="en-US" sz="2800" dirty="0" smtClean="0"/>
              <a:t>1. application requirements</a:t>
            </a:r>
          </a:p>
          <a:p>
            <a:pPr algn="ctr">
              <a:buNone/>
            </a:pPr>
            <a:r>
              <a:rPr lang="en-US" sz="2800" dirty="0" smtClean="0"/>
              <a:t>2. workload </a:t>
            </a:r>
            <a:r>
              <a:rPr lang="en-US" sz="2800" dirty="0"/>
              <a:t>properties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2720401" y="4169923"/>
            <a:ext cx="3662263" cy="555373"/>
          </a:xfrm>
          <a:prstGeom prst="rect">
            <a:avLst/>
          </a:prstGeom>
          <a:noFill/>
          <a:ln w="38100" cap="flat" cmpd="sng" algn="ctr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Tx/>
              <a:buChar char="•"/>
              <a:tabLst/>
            </a:pPr>
            <a:endParaRPr kumimoji="1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Book Antiqua" charset="0"/>
              <a:ea typeface="ＭＳ Ｐゴシック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8719369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"/>
                            </p:stCondLst>
                            <p:childTnLst>
                              <p:par>
                                <p:cTn id="4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3" presetClass="entr" presetSubtype="28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  <p:bldP spid="26" grpId="0"/>
      <p:bldP spid="133" grpId="0" animBg="1"/>
      <p:bldP spid="134" grpId="0" animBg="1"/>
      <p:bldP spid="145" grpId="0" animBg="1"/>
      <p:bldP spid="146" grpId="0" animBg="1"/>
      <p:bldP spid="56" grpId="0" animBg="1"/>
      <p:bldP spid="14" grpId="0" animBg="1"/>
      <p:bldP spid="15" grpId="0" animBg="1"/>
      <p:bldP spid="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graph_hour_relative_difference_weekday_blank.pd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6646" y="1827212"/>
            <a:ext cx="6140793" cy="429855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 Variability of Individual Objects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61C57BA-CB06-D84A-B762-CD080EF1FF79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29677" y="5663710"/>
            <a:ext cx="7996812" cy="461665"/>
          </a:xfrm>
          <a:prstGeom prst="rect">
            <a:avLst/>
          </a:prstGeom>
          <a:noFill/>
          <a:ln w="19050" cmpd="sng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dirty="0" smtClean="0"/>
              <a:t>Estimate workload based on same hour in previous week</a:t>
            </a:r>
            <a:endParaRPr lang="en-US" dirty="0"/>
          </a:p>
        </p:txBody>
      </p:sp>
      <p:pic>
        <p:nvPicPr>
          <p:cNvPr id="10" name="Picture 9" descr="graph_hour_relative_difference_weekday_one.pdf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6647" y="1827213"/>
            <a:ext cx="6140793" cy="4298555"/>
          </a:xfrm>
          <a:prstGeom prst="rect">
            <a:avLst/>
          </a:prstGeom>
        </p:spPr>
      </p:pic>
      <p:sp>
        <p:nvSpPr>
          <p:cNvPr id="11" name="Rectangular Callout 10"/>
          <p:cNvSpPr/>
          <p:nvPr/>
        </p:nvSpPr>
        <p:spPr bwMode="auto">
          <a:xfrm>
            <a:off x="5667332" y="3176908"/>
            <a:ext cx="3159157" cy="836010"/>
          </a:xfrm>
          <a:prstGeom prst="wedgeRectCallout">
            <a:avLst>
              <a:gd name="adj1" fmla="val -88141"/>
              <a:gd name="adj2" fmla="val 47362"/>
            </a:avLst>
          </a:prstGeom>
          <a:ln/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None/>
              <a:tabLst/>
            </a:pPr>
            <a:r>
              <a:rPr kumimoji="1" lang="en-US" sz="24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Book Antiqua" charset="0"/>
                <a:ea typeface="ＭＳ Ｐゴシック" charset="0"/>
              </a:rPr>
              <a:t>60% of hours have error higher than 50%</a:t>
            </a:r>
            <a:endParaRPr kumimoji="1" lang="en-US" sz="2400" b="0" i="0" u="none" strike="noStrike" cap="none" normalizeH="0" baseline="0" dirty="0">
              <a:ln>
                <a:noFill/>
              </a:ln>
              <a:solidFill>
                <a:srgbClr val="FFFFFF"/>
              </a:solidFill>
              <a:effectLst/>
              <a:latin typeface="Book Antiqua" charset="0"/>
              <a:ea typeface="ＭＳ Ｐゴシック" charset="0"/>
            </a:endParaRPr>
          </a:p>
        </p:txBody>
      </p:sp>
      <p:sp>
        <p:nvSpPr>
          <p:cNvPr id="14" name="Rectangular Callout 13"/>
          <p:cNvSpPr/>
          <p:nvPr/>
        </p:nvSpPr>
        <p:spPr bwMode="auto">
          <a:xfrm>
            <a:off x="5039950" y="3272457"/>
            <a:ext cx="3522940" cy="836010"/>
          </a:xfrm>
          <a:prstGeom prst="wedgeRectCallout">
            <a:avLst>
              <a:gd name="adj1" fmla="val -55381"/>
              <a:gd name="adj2" fmla="val -70713"/>
            </a:avLst>
          </a:prstGeom>
          <a:ln/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None/>
              <a:tabLst/>
            </a:pPr>
            <a:r>
              <a:rPr lang="en-US" dirty="0" smtClean="0">
                <a:solidFill>
                  <a:srgbClr val="FFFFFF"/>
                </a:solidFill>
                <a:latin typeface="Book Antiqua" charset="0"/>
                <a:ea typeface="ＭＳ Ｐゴシック" charset="0"/>
              </a:rPr>
              <a:t>20</a:t>
            </a:r>
            <a:r>
              <a:rPr kumimoji="1" lang="en-US" sz="24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Book Antiqua" charset="0"/>
                <a:ea typeface="ＭＳ Ｐゴシック" charset="0"/>
              </a:rPr>
              <a:t>% of hours have error higher than 100%</a:t>
            </a:r>
            <a:endParaRPr kumimoji="1" lang="en-US" sz="2400" b="0" i="0" u="none" strike="noStrike" cap="none" normalizeH="0" baseline="0" dirty="0">
              <a:ln>
                <a:noFill/>
              </a:ln>
              <a:solidFill>
                <a:srgbClr val="FFFFFF"/>
              </a:solidFill>
              <a:effectLst/>
              <a:latin typeface="Book Antiqua" charset="0"/>
              <a:ea typeface="ＭＳ Ｐゴシック" charset="0"/>
            </a:endParaRPr>
          </a:p>
        </p:txBody>
      </p:sp>
      <p:sp>
        <p:nvSpPr>
          <p:cNvPr id="15" name="Rectangular Callout 14"/>
          <p:cNvSpPr/>
          <p:nvPr/>
        </p:nvSpPr>
        <p:spPr bwMode="auto">
          <a:xfrm>
            <a:off x="5688724" y="2909841"/>
            <a:ext cx="2360187" cy="836010"/>
          </a:xfrm>
          <a:prstGeom prst="wedgeRectCallout">
            <a:avLst>
              <a:gd name="adj1" fmla="val -40098"/>
              <a:gd name="adj2" fmla="val -84699"/>
            </a:avLst>
          </a:prstGeom>
          <a:ln/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None/>
              <a:tabLst/>
            </a:pPr>
            <a:r>
              <a:rPr lang="en-US" dirty="0" smtClean="0">
                <a:solidFill>
                  <a:srgbClr val="FFFFFF"/>
                </a:solidFill>
                <a:latin typeface="Book Antiqua" charset="0"/>
                <a:ea typeface="ＭＳ Ｐゴシック" charset="0"/>
              </a:rPr>
              <a:t>Error can be as high as 1000%</a:t>
            </a:r>
            <a:endParaRPr kumimoji="1" lang="en-US" sz="2400" b="0" i="0" u="none" strike="noStrike" cap="none" normalizeH="0" baseline="0" dirty="0">
              <a:ln>
                <a:noFill/>
              </a:ln>
              <a:solidFill>
                <a:srgbClr val="FFFFFF"/>
              </a:solidFill>
              <a:effectLst/>
              <a:latin typeface="Book Antiqua" charset="0"/>
              <a:ea typeface="ＭＳ Ｐゴシック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4807707" y="4540168"/>
            <a:ext cx="2540336" cy="488967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Tx/>
              <a:buChar char="•"/>
              <a:tabLst/>
            </a:pPr>
            <a:endParaRPr kumimoji="1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Book Antiqua" charset="0"/>
              <a:ea typeface="ＭＳ Ｐゴシック" charset="0"/>
            </a:endParaRPr>
          </a:p>
        </p:txBody>
      </p:sp>
      <p:pic>
        <p:nvPicPr>
          <p:cNvPr id="6" name="Picture 5" descr="graph_hour_relative_difference_weekday_users.pdf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6646" y="1826821"/>
            <a:ext cx="6140792" cy="4298554"/>
          </a:xfrm>
          <a:prstGeom prst="rect">
            <a:avLst/>
          </a:prstGeom>
        </p:spPr>
      </p:pic>
      <p:sp>
        <p:nvSpPr>
          <p:cNvPr id="17" name="Content Placeholder 2"/>
          <p:cNvSpPr>
            <a:spLocks noGrp="1"/>
          </p:cNvSpPr>
          <p:nvPr>
            <p:ph idx="1"/>
          </p:nvPr>
        </p:nvSpPr>
        <p:spPr>
          <a:xfrm>
            <a:off x="457200" y="1827213"/>
            <a:ext cx="8226425" cy="4113212"/>
          </a:xfrm>
        </p:spPr>
        <p:txBody>
          <a:bodyPr/>
          <a:lstStyle/>
          <a:p>
            <a:r>
              <a:rPr lang="en-US" dirty="0" smtClean="0"/>
              <a:t>Analyze predictability of Twitter workload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200545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1" grpId="0" animBg="1"/>
      <p:bldP spid="11" grpId="1" animBg="1"/>
      <p:bldP spid="14" grpId="0" animBg="1"/>
      <p:bldP spid="14" grpId="1" animBg="1"/>
      <p:bldP spid="15" grpId="0" animBg="1"/>
      <p:bldP spid="15" grpId="1" animBg="1"/>
      <p:bldP spid="1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381999" cy="1143000"/>
          </a:xfrm>
        </p:spPr>
        <p:txBody>
          <a:bodyPr/>
          <a:lstStyle/>
          <a:p>
            <a:r>
              <a:rPr lang="en-US" dirty="0" smtClean="0"/>
              <a:t>Geo-distributed Services for Low Latency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61C57BA-CB06-D84A-B762-CD080EF1FF79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1000" y="1949736"/>
            <a:ext cx="8382000" cy="449834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66734" y="3493980"/>
            <a:ext cx="373409" cy="37340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050836" y="5316880"/>
            <a:ext cx="373409" cy="373409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553200" y="3760757"/>
            <a:ext cx="373409" cy="373409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117352" y="2708122"/>
            <a:ext cx="373409" cy="373409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86160" y="3219396"/>
            <a:ext cx="373409" cy="373409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117352" y="3760757"/>
            <a:ext cx="373409" cy="373409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06200" y="2673817"/>
            <a:ext cx="373409" cy="373409"/>
          </a:xfrm>
          <a:prstGeom prst="rect">
            <a:avLst/>
          </a:prstGeom>
        </p:spPr>
      </p:pic>
      <p:pic>
        <p:nvPicPr>
          <p:cNvPr id="22" name="Picture 21" descr="Home-Server-icon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9956" y="2755466"/>
            <a:ext cx="1103617" cy="1103617"/>
          </a:xfrm>
          <a:prstGeom prst="rect">
            <a:avLst/>
          </a:prstGeom>
        </p:spPr>
      </p:pic>
      <p:pic>
        <p:nvPicPr>
          <p:cNvPr id="49" name="Picture 48" descr="Home-Server-icon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1091" y="2763772"/>
            <a:ext cx="1103617" cy="1103617"/>
          </a:xfrm>
          <a:prstGeom prst="rect">
            <a:avLst/>
          </a:prstGeom>
        </p:spPr>
      </p:pic>
      <p:pic>
        <p:nvPicPr>
          <p:cNvPr id="50" name="Picture 49" descr="Home-Server-icon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6787" y="2680066"/>
            <a:ext cx="1103617" cy="1103617"/>
          </a:xfrm>
          <a:prstGeom prst="rect">
            <a:avLst/>
          </a:prstGeom>
        </p:spPr>
      </p:pic>
      <p:pic>
        <p:nvPicPr>
          <p:cNvPr id="51" name="Picture 50" descr="Home-Server-icon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5770" y="4586672"/>
            <a:ext cx="1103617" cy="1103617"/>
          </a:xfrm>
          <a:prstGeom prst="rect">
            <a:avLst/>
          </a:prstGeom>
        </p:spPr>
      </p:pic>
      <p:cxnSp>
        <p:nvCxnSpPr>
          <p:cNvPr id="55" name="Straight Arrow Connector 54"/>
          <p:cNvCxnSpPr>
            <a:stCxn id="17" idx="3"/>
          </p:cNvCxnSpPr>
          <p:nvPr/>
        </p:nvCxnSpPr>
        <p:spPr bwMode="auto">
          <a:xfrm>
            <a:off x="1879609" y="2860522"/>
            <a:ext cx="380347" cy="186704"/>
          </a:xfrm>
          <a:prstGeom prst="straightConnector1">
            <a:avLst/>
          </a:prstGeom>
          <a:ln>
            <a:tailEnd type="arrow"/>
          </a:ln>
          <a:ex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>
            <a:stCxn id="6" idx="3"/>
          </p:cNvCxnSpPr>
          <p:nvPr/>
        </p:nvCxnSpPr>
        <p:spPr bwMode="auto">
          <a:xfrm flipV="1">
            <a:off x="1940143" y="3493980"/>
            <a:ext cx="319813" cy="186705"/>
          </a:xfrm>
          <a:prstGeom prst="straightConnector1">
            <a:avLst/>
          </a:prstGeom>
          <a:ln>
            <a:tailEnd type="arrow"/>
          </a:ln>
          <a:ex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>
            <a:stCxn id="11" idx="1"/>
          </p:cNvCxnSpPr>
          <p:nvPr/>
        </p:nvCxnSpPr>
        <p:spPr bwMode="auto">
          <a:xfrm flipH="1">
            <a:off x="4896631" y="2894827"/>
            <a:ext cx="220721" cy="186704"/>
          </a:xfrm>
          <a:prstGeom prst="straightConnector1">
            <a:avLst/>
          </a:prstGeom>
          <a:ln>
            <a:tailEnd type="arrow"/>
          </a:ln>
          <a:ex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>
            <a:stCxn id="15" idx="1"/>
          </p:cNvCxnSpPr>
          <p:nvPr/>
        </p:nvCxnSpPr>
        <p:spPr bwMode="auto">
          <a:xfrm flipH="1" flipV="1">
            <a:off x="4782223" y="3680685"/>
            <a:ext cx="335129" cy="266777"/>
          </a:xfrm>
          <a:prstGeom prst="straightConnector1">
            <a:avLst/>
          </a:prstGeom>
          <a:ln>
            <a:tailEnd type="arrow"/>
          </a:ln>
          <a:ex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>
            <a:stCxn id="14" idx="3"/>
            <a:endCxn id="50" idx="1"/>
          </p:cNvCxnSpPr>
          <p:nvPr/>
        </p:nvCxnSpPr>
        <p:spPr bwMode="auto">
          <a:xfrm flipV="1">
            <a:off x="6459569" y="3231875"/>
            <a:ext cx="667218" cy="174226"/>
          </a:xfrm>
          <a:prstGeom prst="straightConnector1">
            <a:avLst/>
          </a:prstGeom>
          <a:ln>
            <a:tailEnd type="arrow"/>
          </a:ln>
          <a:ex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>
            <a:stCxn id="10" idx="3"/>
          </p:cNvCxnSpPr>
          <p:nvPr/>
        </p:nvCxnSpPr>
        <p:spPr bwMode="auto">
          <a:xfrm flipV="1">
            <a:off x="6926609" y="3680685"/>
            <a:ext cx="326811" cy="266777"/>
          </a:xfrm>
          <a:prstGeom prst="straightConnector1">
            <a:avLst/>
          </a:prstGeom>
          <a:ln>
            <a:tailEnd type="arrow"/>
          </a:ln>
          <a:ex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>
            <a:stCxn id="9" idx="3"/>
          </p:cNvCxnSpPr>
          <p:nvPr/>
        </p:nvCxnSpPr>
        <p:spPr bwMode="auto">
          <a:xfrm flipV="1">
            <a:off x="7424245" y="5316880"/>
            <a:ext cx="183838" cy="186705"/>
          </a:xfrm>
          <a:prstGeom prst="straightConnector1">
            <a:avLst/>
          </a:prstGeom>
          <a:ln>
            <a:tailEnd type="arrow"/>
          </a:ln>
          <a:ex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295890184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Technique 2: Aggregate Workload Prediction per Access Set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816" y="1827213"/>
            <a:ext cx="8660628" cy="411321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Observation: stability in aggregate workload</a:t>
            </a:r>
          </a:p>
          <a:p>
            <a:pPr lvl="1"/>
            <a:r>
              <a:rPr lang="en-US" dirty="0" smtClean="0"/>
              <a:t>Diurnal and weekly patterns</a:t>
            </a:r>
          </a:p>
          <a:p>
            <a:endParaRPr lang="en-US" dirty="0"/>
          </a:p>
          <a:p>
            <a:r>
              <a:rPr lang="en-US" dirty="0" smtClean="0"/>
              <a:t>Classify objects by access set:</a:t>
            </a:r>
          </a:p>
          <a:p>
            <a:pPr lvl="1"/>
            <a:r>
              <a:rPr lang="en-US" dirty="0" smtClean="0"/>
              <a:t>Set of data centers from which object is accessed</a:t>
            </a:r>
          </a:p>
          <a:p>
            <a:endParaRPr lang="en-US" dirty="0"/>
          </a:p>
          <a:p>
            <a:r>
              <a:rPr lang="en-US" dirty="0" smtClean="0"/>
              <a:t>Leverage application knowledge of sharing pattern</a:t>
            </a:r>
          </a:p>
          <a:p>
            <a:pPr lvl="1"/>
            <a:r>
              <a:rPr lang="en-US" dirty="0" err="1" smtClean="0"/>
              <a:t>Dropbox</a:t>
            </a:r>
            <a:r>
              <a:rPr lang="en-US" dirty="0" smtClean="0"/>
              <a:t>/Google Docs know users that share a file</a:t>
            </a:r>
          </a:p>
          <a:p>
            <a:pPr lvl="1"/>
            <a:r>
              <a:rPr lang="en-US" dirty="0" smtClean="0"/>
              <a:t>Facebook controls every user’s news feed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61C57BA-CB06-D84A-B762-CD080EF1FF79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485488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Technique 2: Aggregate Workload Prediction per Access Set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61C57BA-CB06-D84A-B762-CD080EF1FF79}" type="slidenum">
              <a:rPr lang="en-US" smtClean="0"/>
              <a:pPr/>
              <a:t>21</a:t>
            </a:fld>
            <a:endParaRPr lang="en-US" dirty="0"/>
          </a:p>
        </p:txBody>
      </p:sp>
      <p:pic>
        <p:nvPicPr>
          <p:cNvPr id="9" name="Picture 8" descr="graph_hour_relative_difference_weekday.pd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268" y="1250357"/>
            <a:ext cx="6531429" cy="4572000"/>
          </a:xfrm>
          <a:prstGeom prst="rect">
            <a:avLst/>
          </a:prstGeom>
        </p:spPr>
      </p:pic>
      <p:sp>
        <p:nvSpPr>
          <p:cNvPr id="10" name="Rectangular Callout 9"/>
          <p:cNvSpPr/>
          <p:nvPr/>
        </p:nvSpPr>
        <p:spPr bwMode="auto">
          <a:xfrm>
            <a:off x="4620634" y="2194307"/>
            <a:ext cx="4061404" cy="886527"/>
          </a:xfrm>
          <a:prstGeom prst="wedgeRectCallout">
            <a:avLst>
              <a:gd name="adj1" fmla="val -66190"/>
              <a:gd name="adj2" fmla="val -23316"/>
            </a:avLst>
          </a:prstGeom>
          <a:ln/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en-US" dirty="0"/>
              <a:t>Aggregate workload is more stable and predictable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None/>
              <a:tabLst/>
            </a:pPr>
            <a:endParaRPr kumimoji="1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Book Antiqua" charset="0"/>
              <a:ea typeface="ＭＳ Ｐゴシック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29677" y="5452066"/>
            <a:ext cx="7996812" cy="461665"/>
          </a:xfrm>
          <a:prstGeom prst="rect">
            <a:avLst/>
          </a:prstGeom>
          <a:noFill/>
          <a:ln w="19050" cmpd="sng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dirty="0" smtClean="0"/>
              <a:t>Estimate workload based on same hour in previous week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3732526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Optimizing Cost for GETs and PUTs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61C57BA-CB06-D84A-B762-CD080EF1FF79}" type="slidenum">
              <a:rPr lang="en-US" smtClean="0"/>
              <a:pPr/>
              <a:t>22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1000" y="1949736"/>
            <a:ext cx="8382000" cy="4498340"/>
          </a:xfrm>
          <a:prstGeom prst="rect">
            <a:avLst/>
          </a:prstGeom>
        </p:spPr>
      </p:pic>
      <p:pic>
        <p:nvPicPr>
          <p:cNvPr id="68" name="Picture 67" descr="building-3-256x256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3995" y="5032102"/>
            <a:ext cx="365760" cy="365760"/>
          </a:xfrm>
          <a:prstGeom prst="rect">
            <a:avLst/>
          </a:prstGeom>
        </p:spPr>
      </p:pic>
      <p:pic>
        <p:nvPicPr>
          <p:cNvPr id="70" name="Picture 69" descr="building-3-256x256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7720" y="4126714"/>
            <a:ext cx="365760" cy="365760"/>
          </a:xfrm>
          <a:prstGeom prst="rect">
            <a:avLst/>
          </a:prstGeom>
        </p:spPr>
      </p:pic>
      <p:pic>
        <p:nvPicPr>
          <p:cNvPr id="73" name="Picture 72" descr="building-3-256x256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2995" y="3510547"/>
            <a:ext cx="365760" cy="365760"/>
          </a:xfrm>
          <a:prstGeom prst="rect">
            <a:avLst/>
          </a:prstGeom>
        </p:spPr>
      </p:pic>
      <p:pic>
        <p:nvPicPr>
          <p:cNvPr id="76" name="Picture 75" descr="building-3-256x256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0280" y="3414734"/>
            <a:ext cx="365760" cy="365760"/>
          </a:xfrm>
          <a:prstGeom prst="rect">
            <a:avLst/>
          </a:prstGeom>
        </p:spPr>
      </p:pic>
      <p:pic>
        <p:nvPicPr>
          <p:cNvPr id="78" name="Picture 77" descr="building-3-256x256-red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4520" y="3876307"/>
            <a:ext cx="365760" cy="365760"/>
          </a:xfrm>
          <a:prstGeom prst="rect">
            <a:avLst/>
          </a:prstGeom>
        </p:spPr>
      </p:pic>
      <p:cxnSp>
        <p:nvCxnSpPr>
          <p:cNvPr id="88" name="Straight Arrow Connector 87"/>
          <p:cNvCxnSpPr>
            <a:stCxn id="89" idx="3"/>
          </p:cNvCxnSpPr>
          <p:nvPr/>
        </p:nvCxnSpPr>
        <p:spPr bwMode="auto">
          <a:xfrm>
            <a:off x="2115399" y="5174030"/>
            <a:ext cx="898596" cy="0"/>
          </a:xfrm>
          <a:prstGeom prst="straightConnector1">
            <a:avLst/>
          </a:prstGeom>
          <a:ln>
            <a:headEnd type="none" w="lg" len="lg"/>
            <a:tailEnd type="triangle" w="lg" len="lg"/>
          </a:ln>
          <a:ex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89" name="Picture 8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741990" y="4987325"/>
            <a:ext cx="373409" cy="373409"/>
          </a:xfrm>
          <a:prstGeom prst="rect">
            <a:avLst/>
          </a:prstGeom>
        </p:spPr>
      </p:pic>
      <p:sp>
        <p:nvSpPr>
          <p:cNvPr id="145" name="TextBox 144"/>
          <p:cNvSpPr txBox="1"/>
          <p:nvPr/>
        </p:nvSpPr>
        <p:spPr>
          <a:xfrm>
            <a:off x="6533558" y="3898025"/>
            <a:ext cx="414957" cy="461665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>
              <a:buNone/>
            </a:pPr>
            <a:r>
              <a:rPr lang="en-US" dirty="0" smtClean="0"/>
              <a:t>R</a:t>
            </a:r>
            <a:endParaRPr lang="en-US" dirty="0"/>
          </a:p>
        </p:txBody>
      </p:sp>
      <p:sp>
        <p:nvSpPr>
          <p:cNvPr id="146" name="TextBox 145"/>
          <p:cNvSpPr txBox="1"/>
          <p:nvPr/>
        </p:nvSpPr>
        <p:spPr>
          <a:xfrm>
            <a:off x="7410281" y="3208726"/>
            <a:ext cx="414957" cy="461665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>
              <a:buNone/>
            </a:pPr>
            <a:r>
              <a:rPr lang="en-US" dirty="0" smtClean="0"/>
              <a:t>R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045261" y="4732357"/>
            <a:ext cx="7961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dirty="0" smtClean="0"/>
              <a:t>GET</a:t>
            </a:r>
            <a:endParaRPr lang="en-US" dirty="0"/>
          </a:p>
        </p:txBody>
      </p:sp>
      <p:pic>
        <p:nvPicPr>
          <p:cNvPr id="52" name="Picture 51" descr="building-3-256x256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7372" y="5013303"/>
            <a:ext cx="365760" cy="365760"/>
          </a:xfrm>
          <a:prstGeom prst="rect">
            <a:avLst/>
          </a:prstGeom>
        </p:spPr>
      </p:pic>
      <p:sp>
        <p:nvSpPr>
          <p:cNvPr id="53" name="TextBox 52"/>
          <p:cNvSpPr txBox="1"/>
          <p:nvPr/>
        </p:nvSpPr>
        <p:spPr>
          <a:xfrm>
            <a:off x="7568561" y="4801269"/>
            <a:ext cx="414957" cy="461665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>
              <a:buNone/>
            </a:pPr>
            <a:r>
              <a:rPr lang="en-US" dirty="0" smtClean="0"/>
              <a:t>R</a:t>
            </a:r>
            <a:endParaRPr lang="en-US" dirty="0"/>
          </a:p>
        </p:txBody>
      </p:sp>
      <p:cxnSp>
        <p:nvCxnSpPr>
          <p:cNvPr id="67" name="Straight Arrow Connector 66"/>
          <p:cNvCxnSpPr>
            <a:stCxn id="145" idx="1"/>
          </p:cNvCxnSpPr>
          <p:nvPr/>
        </p:nvCxnSpPr>
        <p:spPr bwMode="auto">
          <a:xfrm flipH="1">
            <a:off x="3379756" y="4128858"/>
            <a:ext cx="3153802" cy="1065164"/>
          </a:xfrm>
          <a:prstGeom prst="straightConnector1">
            <a:avLst/>
          </a:prstGeom>
          <a:ln>
            <a:solidFill>
              <a:schemeClr val="tx1"/>
            </a:solidFill>
            <a:headEnd type="none" w="lg" len="lg"/>
            <a:tailEnd type="triangle" w="lg" len="lg"/>
          </a:ln>
          <a:ex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39" name="Picture 38" descr="building-3-256x256__.pn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9823" y="3558499"/>
            <a:ext cx="365760" cy="365760"/>
          </a:xfrm>
          <a:prstGeom prst="rect">
            <a:avLst/>
          </a:prstGeom>
        </p:spPr>
      </p:pic>
      <p:sp>
        <p:nvSpPr>
          <p:cNvPr id="51" name="TextBox 50"/>
          <p:cNvSpPr txBox="1"/>
          <p:nvPr/>
        </p:nvSpPr>
        <p:spPr>
          <a:xfrm>
            <a:off x="1813184" y="3279714"/>
            <a:ext cx="414957" cy="461665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>
              <a:buNone/>
            </a:pPr>
            <a:r>
              <a:rPr lang="en-US" dirty="0" smtClean="0"/>
              <a:t>R</a:t>
            </a:r>
            <a:endParaRPr lang="en-US" dirty="0"/>
          </a:p>
        </p:txBody>
      </p:sp>
      <p:cxnSp>
        <p:nvCxnSpPr>
          <p:cNvPr id="59" name="Straight Arrow Connector 58"/>
          <p:cNvCxnSpPr>
            <a:endCxn id="68" idx="0"/>
          </p:cNvCxnSpPr>
          <p:nvPr/>
        </p:nvCxnSpPr>
        <p:spPr bwMode="auto">
          <a:xfrm>
            <a:off x="2045261" y="3780494"/>
            <a:ext cx="1151614" cy="1251608"/>
          </a:xfrm>
          <a:prstGeom prst="straightConnector1">
            <a:avLst/>
          </a:prstGeom>
          <a:ln>
            <a:solidFill>
              <a:schemeClr val="tx1"/>
            </a:solidFill>
            <a:headEnd type="none" w="lg" len="lg"/>
            <a:tailEnd type="triangle" w="lg" len="lg"/>
          </a:ln>
          <a:ex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27" name="Picture 26" descr="building-3-256x256-red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0512" y="2953069"/>
            <a:ext cx="365760" cy="365760"/>
          </a:xfrm>
          <a:prstGeom prst="rect">
            <a:avLst/>
          </a:prstGeom>
        </p:spPr>
      </p:pic>
      <p:pic>
        <p:nvPicPr>
          <p:cNvPr id="28" name="Picture 27" descr="building-3-256x256__.pn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9129" y="2636854"/>
            <a:ext cx="365760" cy="365760"/>
          </a:xfrm>
          <a:prstGeom prst="rect">
            <a:avLst/>
          </a:prstGeom>
        </p:spPr>
      </p:pic>
      <p:pic>
        <p:nvPicPr>
          <p:cNvPr id="29" name="Picture 28" descr="building-3-256x256-red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6943" y="2770189"/>
            <a:ext cx="365760" cy="365760"/>
          </a:xfrm>
          <a:prstGeom prst="rect">
            <a:avLst/>
          </a:prstGeom>
        </p:spPr>
      </p:pic>
      <p:sp>
        <p:nvSpPr>
          <p:cNvPr id="31" name="TextBox 30"/>
          <p:cNvSpPr txBox="1"/>
          <p:nvPr/>
        </p:nvSpPr>
        <p:spPr>
          <a:xfrm>
            <a:off x="455613" y="1822055"/>
            <a:ext cx="8226425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dirty="0" smtClean="0"/>
              <a:t>Use cheap (request + data transfer) data centers</a:t>
            </a:r>
            <a:endParaRPr lang="en-US" dirty="0"/>
          </a:p>
        </p:txBody>
      </p:sp>
      <p:cxnSp>
        <p:nvCxnSpPr>
          <p:cNvPr id="25" name="Straight Arrow Connector 24"/>
          <p:cNvCxnSpPr/>
          <p:nvPr/>
        </p:nvCxnSpPr>
        <p:spPr bwMode="auto">
          <a:xfrm flipH="1">
            <a:off x="3379756" y="5032102"/>
            <a:ext cx="4188805" cy="314320"/>
          </a:xfrm>
          <a:prstGeom prst="straightConnector1">
            <a:avLst/>
          </a:prstGeom>
          <a:ln>
            <a:solidFill>
              <a:schemeClr val="tx1"/>
            </a:solidFill>
            <a:headEnd type="none" w="lg" len="lg"/>
            <a:tailEnd type="triangle" w="lg" len="lg"/>
          </a:ln>
          <a:ex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30" name="Picture 29" descr="building-3-256x256-red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9284" y="3924259"/>
            <a:ext cx="365760" cy="365760"/>
          </a:xfrm>
          <a:prstGeom prst="rect">
            <a:avLst/>
          </a:prstGeom>
        </p:spPr>
      </p:pic>
      <p:pic>
        <p:nvPicPr>
          <p:cNvPr id="32" name="Picture 31" descr="building-3-256x256__.pn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7452" y="3025846"/>
            <a:ext cx="365760" cy="36576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87433977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1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1000" y="1949736"/>
            <a:ext cx="8382000" cy="4498340"/>
          </a:xfrm>
          <a:prstGeom prst="rect">
            <a:avLst/>
          </a:prstGeom>
        </p:spPr>
      </p:pic>
      <p:pic>
        <p:nvPicPr>
          <p:cNvPr id="39" name="Picture 38" descr="building-3-256x256-red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9284" y="3924259"/>
            <a:ext cx="365760" cy="365760"/>
          </a:xfrm>
          <a:prstGeom prst="rect">
            <a:avLst/>
          </a:prstGeom>
        </p:spPr>
      </p:pic>
      <p:pic>
        <p:nvPicPr>
          <p:cNvPr id="40" name="Picture 39" descr="building-3-256x256__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7452" y="3025846"/>
            <a:ext cx="365760" cy="36576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Technique 3: Relay Propagation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61C57BA-CB06-D84A-B762-CD080EF1FF79}" type="slidenum">
              <a:rPr lang="en-US" smtClean="0"/>
              <a:pPr/>
              <a:t>23</a:t>
            </a:fld>
            <a:endParaRPr lang="en-US" dirty="0"/>
          </a:p>
        </p:txBody>
      </p:sp>
      <p:pic>
        <p:nvPicPr>
          <p:cNvPr id="68" name="Picture 67" descr="building-3-256x256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3995" y="5032102"/>
            <a:ext cx="365760" cy="365760"/>
          </a:xfrm>
          <a:prstGeom prst="rect">
            <a:avLst/>
          </a:prstGeom>
        </p:spPr>
      </p:pic>
      <p:pic>
        <p:nvPicPr>
          <p:cNvPr id="70" name="Picture 69" descr="building-3-256x256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7720" y="4126714"/>
            <a:ext cx="365760" cy="365760"/>
          </a:xfrm>
          <a:prstGeom prst="rect">
            <a:avLst/>
          </a:prstGeom>
        </p:spPr>
      </p:pic>
      <p:pic>
        <p:nvPicPr>
          <p:cNvPr id="73" name="Picture 72" descr="building-3-256x256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2995" y="3510547"/>
            <a:ext cx="365760" cy="365760"/>
          </a:xfrm>
          <a:prstGeom prst="rect">
            <a:avLst/>
          </a:prstGeom>
        </p:spPr>
      </p:pic>
      <p:pic>
        <p:nvPicPr>
          <p:cNvPr id="76" name="Picture 75" descr="building-3-256x256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0280" y="3414734"/>
            <a:ext cx="365760" cy="365760"/>
          </a:xfrm>
          <a:prstGeom prst="rect">
            <a:avLst/>
          </a:prstGeom>
        </p:spPr>
      </p:pic>
      <p:pic>
        <p:nvPicPr>
          <p:cNvPr id="78" name="Picture 77" descr="building-3-256x256-red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4520" y="3876307"/>
            <a:ext cx="365760" cy="365760"/>
          </a:xfrm>
          <a:prstGeom prst="rect">
            <a:avLst/>
          </a:prstGeom>
        </p:spPr>
      </p:pic>
      <p:cxnSp>
        <p:nvCxnSpPr>
          <p:cNvPr id="88" name="Straight Arrow Connector 87"/>
          <p:cNvCxnSpPr>
            <a:stCxn id="89" idx="3"/>
          </p:cNvCxnSpPr>
          <p:nvPr/>
        </p:nvCxnSpPr>
        <p:spPr bwMode="auto">
          <a:xfrm>
            <a:off x="1270925" y="5179659"/>
            <a:ext cx="1733030" cy="0"/>
          </a:xfrm>
          <a:prstGeom prst="straightConnector1">
            <a:avLst/>
          </a:prstGeom>
          <a:ln>
            <a:headEnd type="none" w="lg" len="lg"/>
            <a:tailEnd type="triangle" w="lg" len="lg"/>
          </a:ln>
          <a:ex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89" name="Picture 88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97516" y="4992954"/>
            <a:ext cx="373409" cy="37340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487042" y="4634853"/>
            <a:ext cx="7985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dirty="0" smtClean="0"/>
              <a:t>PUT</a:t>
            </a:r>
            <a:endParaRPr lang="en-US" dirty="0"/>
          </a:p>
        </p:txBody>
      </p:sp>
      <p:pic>
        <p:nvPicPr>
          <p:cNvPr id="52" name="Picture 51" descr="building-3-256x256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7372" y="5013303"/>
            <a:ext cx="365760" cy="365760"/>
          </a:xfrm>
          <a:prstGeom prst="rect">
            <a:avLst/>
          </a:prstGeom>
        </p:spPr>
      </p:pic>
      <p:cxnSp>
        <p:nvCxnSpPr>
          <p:cNvPr id="41" name="Straight Arrow Connector 40"/>
          <p:cNvCxnSpPr>
            <a:stCxn id="68" idx="0"/>
            <a:endCxn id="73" idx="2"/>
          </p:cNvCxnSpPr>
          <p:nvPr/>
        </p:nvCxnSpPr>
        <p:spPr bwMode="auto">
          <a:xfrm flipH="1" flipV="1">
            <a:off x="2605875" y="3876307"/>
            <a:ext cx="591000" cy="1155795"/>
          </a:xfrm>
          <a:prstGeom prst="straightConnector1">
            <a:avLst/>
          </a:prstGeom>
          <a:ln>
            <a:headEnd type="none" w="lg" len="lg"/>
            <a:tailEnd type="triangle" w="lg" len="lg"/>
          </a:ln>
          <a:ex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stCxn id="73" idx="3"/>
          </p:cNvCxnSpPr>
          <p:nvPr/>
        </p:nvCxnSpPr>
        <p:spPr bwMode="auto">
          <a:xfrm>
            <a:off x="2788755" y="3693427"/>
            <a:ext cx="3568829" cy="433287"/>
          </a:xfrm>
          <a:prstGeom prst="straightConnector1">
            <a:avLst/>
          </a:prstGeom>
          <a:ln>
            <a:headEnd type="none" w="lg" len="lg"/>
            <a:tailEnd type="triangle" w="lg" len="lg"/>
          </a:ln>
          <a:ex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455613" y="1822055"/>
            <a:ext cx="8226425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dirty="0" smtClean="0"/>
              <a:t>Asynchronous propagation (no latency constraint)</a:t>
            </a:r>
            <a:endParaRPr lang="en-US" dirty="0"/>
          </a:p>
        </p:txBody>
      </p:sp>
      <p:cxnSp>
        <p:nvCxnSpPr>
          <p:cNvPr id="38" name="Curved Connector 37"/>
          <p:cNvCxnSpPr>
            <a:stCxn id="73" idx="3"/>
          </p:cNvCxnSpPr>
          <p:nvPr/>
        </p:nvCxnSpPr>
        <p:spPr bwMode="auto">
          <a:xfrm>
            <a:off x="2788755" y="3693427"/>
            <a:ext cx="4674906" cy="1338675"/>
          </a:xfrm>
          <a:prstGeom prst="curvedConnector3">
            <a:avLst>
              <a:gd name="adj1" fmla="val 16109"/>
            </a:avLst>
          </a:prstGeom>
          <a:ln>
            <a:headEnd type="none" w="med" len="med"/>
            <a:tailEnd type="triangle" w="lg" len="lg"/>
          </a:ln>
          <a:ex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 bwMode="auto">
          <a:xfrm flipV="1">
            <a:off x="2788755" y="3439559"/>
            <a:ext cx="4546238" cy="253868"/>
          </a:xfrm>
          <a:prstGeom prst="straightConnector1">
            <a:avLst/>
          </a:prstGeom>
          <a:ln>
            <a:headEnd type="none" w="lg" len="lg"/>
            <a:tailEnd type="triangle" w="lg" len="lg"/>
          </a:ln>
          <a:ex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37" name="Picture 36" descr="building-3-256x256__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9823" y="3558499"/>
            <a:ext cx="365760" cy="365760"/>
          </a:xfrm>
          <a:prstGeom prst="rect">
            <a:avLst/>
          </a:prstGeom>
        </p:spPr>
      </p:pic>
      <p:sp>
        <p:nvSpPr>
          <p:cNvPr id="46" name="TextBox 45"/>
          <p:cNvSpPr txBox="1"/>
          <p:nvPr/>
        </p:nvSpPr>
        <p:spPr>
          <a:xfrm>
            <a:off x="2285608" y="4634853"/>
            <a:ext cx="380331" cy="461665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>
              <a:buNone/>
            </a:pPr>
            <a:r>
              <a:rPr lang="en-US" dirty="0" smtClean="0"/>
              <a:t>R</a:t>
            </a:r>
            <a:endParaRPr lang="en-US" baseline="-25000" dirty="0"/>
          </a:p>
        </p:txBody>
      </p:sp>
      <p:cxnSp>
        <p:nvCxnSpPr>
          <p:cNvPr id="54" name="Straight Arrow Connector 53"/>
          <p:cNvCxnSpPr/>
          <p:nvPr/>
        </p:nvCxnSpPr>
        <p:spPr bwMode="auto">
          <a:xfrm flipV="1">
            <a:off x="3379755" y="5032102"/>
            <a:ext cx="4083906" cy="182880"/>
          </a:xfrm>
          <a:prstGeom prst="straightConnector1">
            <a:avLst/>
          </a:prstGeom>
          <a:ln>
            <a:prstDash val="sysDash"/>
            <a:headEnd type="none" w="lg" len="lg"/>
            <a:tailEnd type="triangle" w="lg" len="lg"/>
          </a:ln>
          <a:ex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 bwMode="auto">
          <a:xfrm flipV="1">
            <a:off x="3379755" y="4126714"/>
            <a:ext cx="2977829" cy="1088269"/>
          </a:xfrm>
          <a:prstGeom prst="straightConnector1">
            <a:avLst/>
          </a:prstGeom>
          <a:ln>
            <a:prstDash val="sysDash"/>
            <a:headEnd type="none" w="lg" len="lg"/>
            <a:tailEnd type="triangle" w="lg" len="lg"/>
          </a:ln>
          <a:ex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7" name="Curved Connector 56"/>
          <p:cNvCxnSpPr/>
          <p:nvPr/>
        </p:nvCxnSpPr>
        <p:spPr bwMode="auto">
          <a:xfrm flipV="1">
            <a:off x="3379755" y="3439559"/>
            <a:ext cx="3955238" cy="1775423"/>
          </a:xfrm>
          <a:prstGeom prst="curvedConnector3">
            <a:avLst>
              <a:gd name="adj1" fmla="val 15028"/>
            </a:avLst>
          </a:prstGeom>
          <a:ln>
            <a:prstDash val="sysDash"/>
            <a:headEnd type="none" w="med" len="med"/>
            <a:tailEnd type="triangle" w="lg" len="lg"/>
          </a:ln>
          <a:ex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2422995" y="5452992"/>
            <a:ext cx="1559234" cy="461665"/>
          </a:xfrm>
          <a:prstGeom prst="rect">
            <a:avLst/>
          </a:prstGeom>
          <a:solidFill>
            <a:srgbClr val="FFFFFF"/>
          </a:solidFill>
          <a:ln w="28575" cmpd="sng"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dirty="0" smtClean="0"/>
              <a:t>0.25$/GB</a:t>
            </a:r>
            <a:endParaRPr lang="en-US" dirty="0"/>
          </a:p>
        </p:txBody>
      </p:sp>
      <p:sp>
        <p:nvSpPr>
          <p:cNvPr id="65" name="TextBox 64"/>
          <p:cNvSpPr txBox="1"/>
          <p:nvPr/>
        </p:nvSpPr>
        <p:spPr>
          <a:xfrm>
            <a:off x="7122804" y="5422711"/>
            <a:ext cx="1559234" cy="461665"/>
          </a:xfrm>
          <a:prstGeom prst="rect">
            <a:avLst/>
          </a:prstGeom>
          <a:solidFill>
            <a:srgbClr val="FFFFFF"/>
          </a:solidFill>
          <a:ln w="28575" cmpd="sng"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dirty="0" smtClean="0"/>
              <a:t>0.19$/GB</a:t>
            </a:r>
            <a:endParaRPr lang="en-US" dirty="0"/>
          </a:p>
        </p:txBody>
      </p:sp>
      <p:sp>
        <p:nvSpPr>
          <p:cNvPr id="66" name="TextBox 65"/>
          <p:cNvSpPr txBox="1"/>
          <p:nvPr/>
        </p:nvSpPr>
        <p:spPr>
          <a:xfrm>
            <a:off x="6929654" y="2710194"/>
            <a:ext cx="1426084" cy="461665"/>
          </a:xfrm>
          <a:prstGeom prst="rect">
            <a:avLst/>
          </a:prstGeom>
          <a:solidFill>
            <a:srgbClr val="FFFFFF"/>
          </a:solidFill>
          <a:ln w="28575" cmpd="sng"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dirty="0" smtClean="0"/>
              <a:t>0.2$/GB</a:t>
            </a:r>
            <a:endParaRPr lang="en-US" dirty="0"/>
          </a:p>
        </p:txBody>
      </p:sp>
      <p:sp>
        <p:nvSpPr>
          <p:cNvPr id="67" name="TextBox 66"/>
          <p:cNvSpPr txBox="1"/>
          <p:nvPr/>
        </p:nvSpPr>
        <p:spPr>
          <a:xfrm>
            <a:off x="5868903" y="4442655"/>
            <a:ext cx="1559234" cy="461665"/>
          </a:xfrm>
          <a:prstGeom prst="rect">
            <a:avLst/>
          </a:prstGeom>
          <a:solidFill>
            <a:srgbClr val="FFFFFF"/>
          </a:solidFill>
          <a:ln w="28575" cmpd="sng"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dirty="0" smtClean="0"/>
              <a:t>0.19$/GB</a:t>
            </a:r>
            <a:endParaRPr lang="en-US" dirty="0"/>
          </a:p>
        </p:txBody>
      </p:sp>
      <p:sp>
        <p:nvSpPr>
          <p:cNvPr id="69" name="TextBox 68"/>
          <p:cNvSpPr txBox="1"/>
          <p:nvPr/>
        </p:nvSpPr>
        <p:spPr>
          <a:xfrm>
            <a:off x="2422995" y="2977894"/>
            <a:ext cx="1559234" cy="461665"/>
          </a:xfrm>
          <a:prstGeom prst="rect">
            <a:avLst/>
          </a:prstGeom>
          <a:solidFill>
            <a:srgbClr val="FFFFFF"/>
          </a:solidFill>
          <a:ln w="28575" cmpd="sng"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dirty="0" smtClean="0"/>
              <a:t>0.12$/GB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6533558" y="3898025"/>
            <a:ext cx="414957" cy="461665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>
              <a:buNone/>
            </a:pPr>
            <a:r>
              <a:rPr lang="en-US" dirty="0" smtClean="0"/>
              <a:t>R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7410281" y="3208726"/>
            <a:ext cx="414957" cy="461665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>
              <a:buNone/>
            </a:pPr>
            <a:r>
              <a:rPr lang="en-US" dirty="0" smtClean="0"/>
              <a:t>R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7568561" y="4801269"/>
            <a:ext cx="414957" cy="461665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>
              <a:buNone/>
            </a:pPr>
            <a:r>
              <a:rPr lang="en-US" dirty="0" smtClean="0"/>
              <a:t>R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1813184" y="3279714"/>
            <a:ext cx="414957" cy="461665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>
              <a:buNone/>
            </a:pPr>
            <a:r>
              <a:rPr lang="en-US" dirty="0" smtClean="0"/>
              <a:t>R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7885606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2" grpId="0" animBg="1"/>
      <p:bldP spid="46" grpId="0" animBg="1"/>
      <p:bldP spid="59" grpId="0" animBg="1"/>
      <p:bldP spid="65" grpId="0" animBg="1"/>
      <p:bldP spid="66" grpId="0" animBg="1"/>
      <p:bldP spid="67" grpId="0" animBg="1"/>
      <p:bldP spid="69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1000" y="1949736"/>
            <a:ext cx="8382000" cy="4498340"/>
          </a:xfrm>
          <a:prstGeom prst="rect">
            <a:avLst/>
          </a:prstGeom>
        </p:spPr>
      </p:pic>
      <p:pic>
        <p:nvPicPr>
          <p:cNvPr id="39" name="Picture 38" descr="building-3-256x256-red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9284" y="3924259"/>
            <a:ext cx="365760" cy="365760"/>
          </a:xfrm>
          <a:prstGeom prst="rect">
            <a:avLst/>
          </a:prstGeom>
        </p:spPr>
      </p:pic>
      <p:pic>
        <p:nvPicPr>
          <p:cNvPr id="42" name="Picture 41" descr="building-3-256x256__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7452" y="3025846"/>
            <a:ext cx="365760" cy="36576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Technique 3: Relay Propagation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61C57BA-CB06-D84A-B762-CD080EF1FF79}" type="slidenum">
              <a:rPr lang="en-US" smtClean="0"/>
              <a:pPr/>
              <a:t>24</a:t>
            </a:fld>
            <a:endParaRPr lang="en-US" dirty="0"/>
          </a:p>
        </p:txBody>
      </p:sp>
      <p:pic>
        <p:nvPicPr>
          <p:cNvPr id="68" name="Picture 67" descr="building-3-256x256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3995" y="5032102"/>
            <a:ext cx="365760" cy="365760"/>
          </a:xfrm>
          <a:prstGeom prst="rect">
            <a:avLst/>
          </a:prstGeom>
        </p:spPr>
      </p:pic>
      <p:pic>
        <p:nvPicPr>
          <p:cNvPr id="70" name="Picture 69" descr="building-3-256x256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7720" y="4126714"/>
            <a:ext cx="365760" cy="365760"/>
          </a:xfrm>
          <a:prstGeom prst="rect">
            <a:avLst/>
          </a:prstGeom>
        </p:spPr>
      </p:pic>
      <p:pic>
        <p:nvPicPr>
          <p:cNvPr id="73" name="Picture 72" descr="building-3-256x256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2995" y="3510547"/>
            <a:ext cx="365760" cy="365760"/>
          </a:xfrm>
          <a:prstGeom prst="rect">
            <a:avLst/>
          </a:prstGeom>
        </p:spPr>
      </p:pic>
      <p:pic>
        <p:nvPicPr>
          <p:cNvPr id="76" name="Picture 75" descr="building-3-256x256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0280" y="3414734"/>
            <a:ext cx="365760" cy="365760"/>
          </a:xfrm>
          <a:prstGeom prst="rect">
            <a:avLst/>
          </a:prstGeom>
        </p:spPr>
      </p:pic>
      <p:pic>
        <p:nvPicPr>
          <p:cNvPr id="78" name="Picture 77" descr="building-3-256x256-red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4520" y="3876307"/>
            <a:ext cx="365760" cy="365760"/>
          </a:xfrm>
          <a:prstGeom prst="rect">
            <a:avLst/>
          </a:prstGeom>
        </p:spPr>
      </p:pic>
      <p:cxnSp>
        <p:nvCxnSpPr>
          <p:cNvPr id="88" name="Straight Arrow Connector 87"/>
          <p:cNvCxnSpPr>
            <a:stCxn id="89" idx="3"/>
          </p:cNvCxnSpPr>
          <p:nvPr/>
        </p:nvCxnSpPr>
        <p:spPr bwMode="auto">
          <a:xfrm>
            <a:off x="1270925" y="5179659"/>
            <a:ext cx="1733030" cy="0"/>
          </a:xfrm>
          <a:prstGeom prst="straightConnector1">
            <a:avLst/>
          </a:prstGeom>
          <a:ln>
            <a:headEnd type="none" w="lg" len="lg"/>
            <a:tailEnd type="triangle" w="lg" len="lg"/>
          </a:ln>
          <a:ex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89" name="Picture 88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97516" y="4992954"/>
            <a:ext cx="373409" cy="37340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487042" y="4634853"/>
            <a:ext cx="7985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dirty="0" smtClean="0"/>
              <a:t>PUT</a:t>
            </a:r>
            <a:endParaRPr lang="en-US" dirty="0"/>
          </a:p>
        </p:txBody>
      </p:sp>
      <p:pic>
        <p:nvPicPr>
          <p:cNvPr id="52" name="Picture 51" descr="building-3-256x256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7372" y="5013303"/>
            <a:ext cx="365760" cy="365760"/>
          </a:xfrm>
          <a:prstGeom prst="rect">
            <a:avLst/>
          </a:prstGeom>
        </p:spPr>
      </p:pic>
      <p:sp>
        <p:nvSpPr>
          <p:cNvPr id="56" name="TextBox 55"/>
          <p:cNvSpPr txBox="1"/>
          <p:nvPr/>
        </p:nvSpPr>
        <p:spPr>
          <a:xfrm>
            <a:off x="2422995" y="5452992"/>
            <a:ext cx="1559234" cy="461665"/>
          </a:xfrm>
          <a:prstGeom prst="rect">
            <a:avLst/>
          </a:prstGeom>
          <a:solidFill>
            <a:srgbClr val="FFFFFF"/>
          </a:solidFill>
          <a:ln w="28575" cmpd="sng"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dirty="0" smtClean="0"/>
              <a:t>0.25$/GB</a:t>
            </a:r>
            <a:endParaRPr lang="en-US" dirty="0"/>
          </a:p>
        </p:txBody>
      </p:sp>
      <p:sp>
        <p:nvSpPr>
          <p:cNvPr id="58" name="TextBox 57"/>
          <p:cNvSpPr txBox="1"/>
          <p:nvPr/>
        </p:nvSpPr>
        <p:spPr>
          <a:xfrm>
            <a:off x="7122804" y="5422711"/>
            <a:ext cx="1559234" cy="461665"/>
          </a:xfrm>
          <a:prstGeom prst="rect">
            <a:avLst/>
          </a:prstGeom>
          <a:solidFill>
            <a:srgbClr val="FFFFFF"/>
          </a:solidFill>
          <a:ln w="28575" cmpd="sng"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dirty="0" smtClean="0"/>
              <a:t>0.19$/GB</a:t>
            </a:r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6929654" y="2710194"/>
            <a:ext cx="1426084" cy="461665"/>
          </a:xfrm>
          <a:prstGeom prst="rect">
            <a:avLst/>
          </a:prstGeom>
          <a:solidFill>
            <a:srgbClr val="FFFFFF"/>
          </a:solidFill>
          <a:ln w="28575" cmpd="sng"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dirty="0" smtClean="0"/>
              <a:t>0.2$/GB</a:t>
            </a:r>
            <a:endParaRPr lang="en-US" dirty="0"/>
          </a:p>
        </p:txBody>
      </p:sp>
      <p:sp>
        <p:nvSpPr>
          <p:cNvPr id="61" name="TextBox 60"/>
          <p:cNvSpPr txBox="1"/>
          <p:nvPr/>
        </p:nvSpPr>
        <p:spPr>
          <a:xfrm>
            <a:off x="5866949" y="4438887"/>
            <a:ext cx="1559234" cy="461665"/>
          </a:xfrm>
          <a:prstGeom prst="rect">
            <a:avLst/>
          </a:prstGeom>
          <a:solidFill>
            <a:srgbClr val="FFFFFF"/>
          </a:solidFill>
          <a:ln w="28575" cmpd="sng"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dirty="0" smtClean="0"/>
              <a:t>0.19$/GB</a:t>
            </a:r>
            <a:endParaRPr lang="en-US" dirty="0"/>
          </a:p>
        </p:txBody>
      </p:sp>
      <p:sp>
        <p:nvSpPr>
          <p:cNvPr id="63" name="TextBox 62"/>
          <p:cNvSpPr txBox="1"/>
          <p:nvPr/>
        </p:nvSpPr>
        <p:spPr>
          <a:xfrm>
            <a:off x="2422995" y="2977894"/>
            <a:ext cx="1559234" cy="461665"/>
          </a:xfrm>
          <a:prstGeom prst="rect">
            <a:avLst/>
          </a:prstGeom>
          <a:solidFill>
            <a:srgbClr val="FFFFFF"/>
          </a:solidFill>
          <a:ln w="28575" cmpd="sng"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dirty="0" smtClean="0"/>
              <a:t>0.12$/GB</a:t>
            </a:r>
            <a:endParaRPr lang="en-US" dirty="0"/>
          </a:p>
        </p:txBody>
      </p:sp>
      <p:cxnSp>
        <p:nvCxnSpPr>
          <p:cNvPr id="65" name="Curved Connector 64"/>
          <p:cNvCxnSpPr/>
          <p:nvPr/>
        </p:nvCxnSpPr>
        <p:spPr bwMode="auto">
          <a:xfrm>
            <a:off x="6982341" y="4126714"/>
            <a:ext cx="793699" cy="674555"/>
          </a:xfrm>
          <a:prstGeom prst="curvedConnector2">
            <a:avLst/>
          </a:prstGeom>
          <a:ln>
            <a:headEnd type="none" w="med" len="med"/>
            <a:tailEnd type="triangle" w="lg" len="lg"/>
          </a:ln>
          <a:ex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6" name="Curved Connector 65"/>
          <p:cNvCxnSpPr/>
          <p:nvPr/>
        </p:nvCxnSpPr>
        <p:spPr bwMode="auto">
          <a:xfrm flipV="1">
            <a:off x="6982341" y="3439559"/>
            <a:ext cx="977409" cy="687155"/>
          </a:xfrm>
          <a:prstGeom prst="curvedConnector3">
            <a:avLst>
              <a:gd name="adj1" fmla="val 123388"/>
            </a:avLst>
          </a:prstGeom>
          <a:ln>
            <a:headEnd type="none" w="med" len="med"/>
            <a:tailEnd type="triangle" w="lg" len="lg"/>
          </a:ln>
          <a:ex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37" name="Picture 36" descr="building-3-256x256__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9823" y="3558499"/>
            <a:ext cx="365760" cy="365760"/>
          </a:xfrm>
          <a:prstGeom prst="rect">
            <a:avLst/>
          </a:prstGeom>
        </p:spPr>
      </p:pic>
      <p:cxnSp>
        <p:nvCxnSpPr>
          <p:cNvPr id="50" name="Straight Arrow Connector 49"/>
          <p:cNvCxnSpPr/>
          <p:nvPr/>
        </p:nvCxnSpPr>
        <p:spPr bwMode="auto">
          <a:xfrm>
            <a:off x="2788755" y="3693427"/>
            <a:ext cx="3568829" cy="433287"/>
          </a:xfrm>
          <a:prstGeom prst="straightConnector1">
            <a:avLst/>
          </a:prstGeom>
          <a:ln>
            <a:solidFill>
              <a:srgbClr val="FF0000"/>
            </a:solidFill>
            <a:headEnd type="none" w="lg" len="lg"/>
            <a:tailEnd type="triangle" w="lg" len="lg"/>
          </a:ln>
          <a:ex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7" name="Rounded Rectangular Callout 56"/>
          <p:cNvSpPr/>
          <p:nvPr/>
        </p:nvSpPr>
        <p:spPr bwMode="auto">
          <a:xfrm>
            <a:off x="4306758" y="2741709"/>
            <a:ext cx="1980480" cy="540717"/>
          </a:xfrm>
          <a:prstGeom prst="wedgeRoundRectCallout">
            <a:avLst>
              <a:gd name="adj1" fmla="val -42262"/>
              <a:gd name="adj2" fmla="val 100872"/>
              <a:gd name="adj3" fmla="val 16667"/>
            </a:avLst>
          </a:prstGeom>
          <a:ln/>
          <a:ex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None/>
              <a:tabLst/>
            </a:pPr>
            <a:r>
              <a:rPr kumimoji="1" lang="en-US" sz="24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Book Antiqua" charset="0"/>
                <a:ea typeface="ＭＳ Ｐゴシック" charset="0"/>
              </a:rPr>
              <a:t>Violate</a:t>
            </a:r>
            <a:r>
              <a:rPr kumimoji="1" lang="en-US" sz="2400" b="0" i="0" u="none" strike="noStrike" cap="none" normalizeH="0" dirty="0" smtClean="0">
                <a:ln>
                  <a:noFill/>
                </a:ln>
                <a:solidFill>
                  <a:srgbClr val="FFFFFF"/>
                </a:solidFill>
                <a:effectLst/>
                <a:latin typeface="Book Antiqua" charset="0"/>
                <a:ea typeface="ＭＳ Ｐゴシック" charset="0"/>
              </a:rPr>
              <a:t> SLO</a:t>
            </a:r>
            <a:endParaRPr kumimoji="1" lang="en-US" sz="2400" b="0" i="0" u="none" strike="noStrike" cap="none" normalizeH="0" baseline="0" dirty="0">
              <a:ln>
                <a:noFill/>
              </a:ln>
              <a:solidFill>
                <a:srgbClr val="FFFFFF"/>
              </a:solidFill>
              <a:effectLst/>
              <a:latin typeface="Book Antiqua" charset="0"/>
              <a:ea typeface="ＭＳ Ｐゴシック" charset="0"/>
            </a:endParaRPr>
          </a:p>
        </p:txBody>
      </p:sp>
      <p:cxnSp>
        <p:nvCxnSpPr>
          <p:cNvPr id="59" name="Straight Arrow Connector 58"/>
          <p:cNvCxnSpPr/>
          <p:nvPr/>
        </p:nvCxnSpPr>
        <p:spPr bwMode="auto">
          <a:xfrm flipV="1">
            <a:off x="3379755" y="4126714"/>
            <a:ext cx="2977829" cy="1088269"/>
          </a:xfrm>
          <a:prstGeom prst="straightConnector1">
            <a:avLst/>
          </a:prstGeom>
          <a:ln>
            <a:prstDash val="solid"/>
            <a:headEnd type="none" w="lg" len="lg"/>
            <a:tailEnd type="triangle" w="lg" len="lg"/>
          </a:ln>
          <a:ex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455613" y="1822055"/>
            <a:ext cx="8226425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dirty="0" smtClean="0"/>
              <a:t>Asynchronous propagation (no latency constraint)</a:t>
            </a:r>
            <a:endParaRPr lang="en-US" dirty="0"/>
          </a:p>
        </p:txBody>
      </p:sp>
      <p:sp>
        <p:nvSpPr>
          <p:cNvPr id="62" name="TextBox 61"/>
          <p:cNvSpPr txBox="1"/>
          <p:nvPr/>
        </p:nvSpPr>
        <p:spPr>
          <a:xfrm>
            <a:off x="455614" y="1830279"/>
            <a:ext cx="8226424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dirty="0" smtClean="0"/>
              <a:t>Synchronous propagation (bounded by latency SLO)</a:t>
            </a:r>
            <a:endParaRPr lang="en-US" dirty="0"/>
          </a:p>
        </p:txBody>
      </p:sp>
      <p:cxnSp>
        <p:nvCxnSpPr>
          <p:cNvPr id="69" name="Straight Arrow Connector 68"/>
          <p:cNvCxnSpPr/>
          <p:nvPr/>
        </p:nvCxnSpPr>
        <p:spPr bwMode="auto">
          <a:xfrm flipH="1" flipV="1">
            <a:off x="2605875" y="3884351"/>
            <a:ext cx="591000" cy="1155795"/>
          </a:xfrm>
          <a:prstGeom prst="straightConnector1">
            <a:avLst/>
          </a:prstGeom>
          <a:ln>
            <a:headEnd type="none" w="lg" len="lg"/>
            <a:tailEnd type="triangle" w="lg" len="lg"/>
          </a:ln>
          <a:ex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/>
          <p:nvPr/>
        </p:nvCxnSpPr>
        <p:spPr bwMode="auto">
          <a:xfrm>
            <a:off x="2788755" y="3695184"/>
            <a:ext cx="3568829" cy="433287"/>
          </a:xfrm>
          <a:prstGeom prst="straightConnector1">
            <a:avLst/>
          </a:prstGeom>
          <a:ln>
            <a:headEnd type="none" w="lg" len="lg"/>
            <a:tailEnd type="triangle" w="lg" len="lg"/>
          </a:ln>
          <a:ex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2" name="Curved Connector 71"/>
          <p:cNvCxnSpPr/>
          <p:nvPr/>
        </p:nvCxnSpPr>
        <p:spPr bwMode="auto">
          <a:xfrm>
            <a:off x="2788755" y="3695184"/>
            <a:ext cx="4674906" cy="1338675"/>
          </a:xfrm>
          <a:prstGeom prst="curvedConnector3">
            <a:avLst>
              <a:gd name="adj1" fmla="val 16109"/>
            </a:avLst>
          </a:prstGeom>
          <a:ln>
            <a:headEnd type="none" w="med" len="med"/>
            <a:tailEnd type="triangle" w="lg" len="lg"/>
          </a:ln>
          <a:ex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/>
          <p:nvPr/>
        </p:nvCxnSpPr>
        <p:spPr bwMode="auto">
          <a:xfrm flipV="1">
            <a:off x="2788755" y="3441316"/>
            <a:ext cx="4546238" cy="253868"/>
          </a:xfrm>
          <a:prstGeom prst="straightConnector1">
            <a:avLst/>
          </a:prstGeom>
          <a:ln>
            <a:headEnd type="none" w="lg" len="lg"/>
            <a:tailEnd type="triangle" w="lg" len="lg"/>
          </a:ln>
          <a:ex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 bwMode="auto">
          <a:xfrm flipH="1" flipV="1">
            <a:off x="2605875" y="3876307"/>
            <a:ext cx="591000" cy="1155795"/>
          </a:xfrm>
          <a:prstGeom prst="straightConnector1">
            <a:avLst/>
          </a:prstGeom>
          <a:ln>
            <a:solidFill>
              <a:srgbClr val="FF0000"/>
            </a:solidFill>
            <a:headEnd type="none" w="lg" len="lg"/>
            <a:tailEnd type="triangle" w="lg" len="lg"/>
          </a:ln>
          <a:ex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4" name="Curved Connector 53"/>
          <p:cNvCxnSpPr/>
          <p:nvPr/>
        </p:nvCxnSpPr>
        <p:spPr bwMode="auto">
          <a:xfrm>
            <a:off x="2788755" y="3693427"/>
            <a:ext cx="4674906" cy="1338675"/>
          </a:xfrm>
          <a:prstGeom prst="curvedConnector3">
            <a:avLst>
              <a:gd name="adj1" fmla="val 16109"/>
            </a:avLst>
          </a:prstGeom>
          <a:ln>
            <a:solidFill>
              <a:srgbClr val="FF0000"/>
            </a:solidFill>
            <a:headEnd type="none" w="med" len="med"/>
            <a:tailEnd type="triangle" w="lg" len="lg"/>
          </a:ln>
          <a:ex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 bwMode="auto">
          <a:xfrm flipV="1">
            <a:off x="2788755" y="3439559"/>
            <a:ext cx="4546238" cy="253868"/>
          </a:xfrm>
          <a:prstGeom prst="straightConnector1">
            <a:avLst/>
          </a:prstGeom>
          <a:ln>
            <a:solidFill>
              <a:srgbClr val="FF0000"/>
            </a:solidFill>
            <a:headEnd type="none" w="lg" len="lg"/>
            <a:tailEnd type="triangle" w="lg" len="lg"/>
          </a:ln>
          <a:ex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6533558" y="3898025"/>
            <a:ext cx="414957" cy="461665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>
              <a:buNone/>
            </a:pPr>
            <a:r>
              <a:rPr lang="en-US" dirty="0" smtClean="0"/>
              <a:t>R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7410281" y="3208726"/>
            <a:ext cx="414957" cy="461665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>
              <a:buNone/>
            </a:pPr>
            <a:r>
              <a:rPr lang="en-US" dirty="0" smtClean="0"/>
              <a:t>R</a:t>
            </a:r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7568561" y="4801269"/>
            <a:ext cx="414957" cy="461665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>
              <a:buNone/>
            </a:pPr>
            <a:r>
              <a:rPr lang="en-US" dirty="0" smtClean="0"/>
              <a:t>R</a:t>
            </a:r>
            <a:endParaRPr lang="en-US" dirty="0"/>
          </a:p>
        </p:txBody>
      </p:sp>
      <p:sp>
        <p:nvSpPr>
          <p:cNvPr id="47" name="TextBox 46"/>
          <p:cNvSpPr txBox="1"/>
          <p:nvPr/>
        </p:nvSpPr>
        <p:spPr>
          <a:xfrm>
            <a:off x="1813184" y="3279714"/>
            <a:ext cx="414957" cy="461665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>
              <a:buNone/>
            </a:pPr>
            <a:r>
              <a:rPr lang="en-US" dirty="0" smtClean="0"/>
              <a:t>R</a:t>
            </a:r>
            <a:endParaRPr lang="en-US" dirty="0"/>
          </a:p>
        </p:txBody>
      </p:sp>
      <p:sp>
        <p:nvSpPr>
          <p:cNvPr id="48" name="TextBox 47"/>
          <p:cNvSpPr txBox="1"/>
          <p:nvPr/>
        </p:nvSpPr>
        <p:spPr>
          <a:xfrm>
            <a:off x="2285608" y="4634853"/>
            <a:ext cx="380331" cy="461665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>
              <a:buNone/>
            </a:pPr>
            <a:r>
              <a:rPr lang="en-US" dirty="0" smtClean="0"/>
              <a:t>R</a:t>
            </a:r>
            <a:endParaRPr lang="en-US" baseline="-250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7321438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 animBg="1"/>
      <p:bldP spid="57" grpId="1" animBg="1"/>
      <p:bldP spid="67" grpId="0" animBg="1"/>
      <p:bldP spid="62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Insights to reduce cost</a:t>
            </a:r>
          </a:p>
          <a:p>
            <a:pPr lvl="1"/>
            <a:r>
              <a:rPr lang="en-US" dirty="0" smtClean="0"/>
              <a:t>Multi-cloud deployment</a:t>
            </a:r>
          </a:p>
          <a:p>
            <a:pPr lvl="1"/>
            <a:r>
              <a:rPr lang="en-US" dirty="0" smtClean="0"/>
              <a:t>Use aggregate workload per access set</a:t>
            </a:r>
          </a:p>
          <a:p>
            <a:pPr lvl="1"/>
            <a:r>
              <a:rPr lang="en-US" dirty="0" smtClean="0"/>
              <a:t>Relay propagation</a:t>
            </a:r>
            <a:endParaRPr lang="en-US" dirty="0"/>
          </a:p>
          <a:p>
            <a:r>
              <a:rPr lang="en-US" dirty="0" smtClean="0"/>
              <a:t>Placement manager uses ILP to combine insights</a:t>
            </a:r>
          </a:p>
          <a:p>
            <a:r>
              <a:rPr lang="en-US" dirty="0" smtClean="0"/>
              <a:t>Other techniques</a:t>
            </a:r>
          </a:p>
          <a:p>
            <a:pPr lvl="1"/>
            <a:r>
              <a:rPr lang="en-US" dirty="0" smtClean="0"/>
              <a:t>Metadata management</a:t>
            </a:r>
          </a:p>
          <a:p>
            <a:pPr lvl="1"/>
            <a:r>
              <a:rPr lang="en-US" dirty="0" smtClean="0"/>
              <a:t>Two phase-locking protocol</a:t>
            </a:r>
          </a:p>
          <a:p>
            <a:pPr lvl="1"/>
            <a:r>
              <a:rPr lang="en-US" dirty="0" smtClean="0"/>
              <a:t>Asymmetric quorum set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61C57BA-CB06-D84A-B762-CD080EF1FF79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927512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Problem and motivation</a:t>
            </a:r>
          </a:p>
          <a:p>
            <a:endParaRPr lang="en-US" dirty="0"/>
          </a:p>
          <a:p>
            <a:r>
              <a:rPr lang="en-US" dirty="0" err="1">
                <a:solidFill>
                  <a:schemeClr val="bg1">
                    <a:lumMod val="65000"/>
                  </a:schemeClr>
                </a:solidFill>
              </a:rPr>
              <a:t>SPANStore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 overview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Techniques for reducing cost</a:t>
            </a:r>
          </a:p>
          <a:p>
            <a:endParaRPr lang="en-US" dirty="0" smtClean="0"/>
          </a:p>
          <a:p>
            <a:r>
              <a:rPr lang="en-US" dirty="0" smtClean="0"/>
              <a:t>Evaluation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61C57BA-CB06-D84A-B762-CD080EF1FF79}" type="slidenum">
              <a:rPr lang="en-US" smtClean="0"/>
              <a:pPr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116131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Scenario</a:t>
            </a:r>
          </a:p>
          <a:p>
            <a:pPr lvl="1"/>
            <a:r>
              <a:rPr lang="en-US" dirty="0" smtClean="0"/>
              <a:t>Application is deployed </a:t>
            </a:r>
            <a:r>
              <a:rPr lang="en-US" altLang="zh-CN" dirty="0" smtClean="0"/>
              <a:t>on</a:t>
            </a:r>
            <a:r>
              <a:rPr lang="en-US" dirty="0" smtClean="0"/>
              <a:t> EC2</a:t>
            </a:r>
          </a:p>
          <a:p>
            <a:pPr lvl="1"/>
            <a:r>
              <a:rPr lang="en-US" dirty="0" err="1" smtClean="0"/>
              <a:t>SPANStore</a:t>
            </a:r>
            <a:r>
              <a:rPr lang="en-US" dirty="0" smtClean="0"/>
              <a:t> is deployed across S3, Azure and GCS</a:t>
            </a:r>
          </a:p>
          <a:p>
            <a:r>
              <a:rPr lang="en-US" dirty="0" smtClean="0"/>
              <a:t>Simulations to evaluate cost savings</a:t>
            </a:r>
          </a:p>
          <a:p>
            <a:r>
              <a:rPr lang="en-US" dirty="0" smtClean="0"/>
              <a:t>Deployment to verify application requirements</a:t>
            </a:r>
          </a:p>
          <a:p>
            <a:pPr lvl="1"/>
            <a:r>
              <a:rPr lang="en-US" dirty="0" err="1" smtClean="0"/>
              <a:t>Retwis</a:t>
            </a:r>
            <a:r>
              <a:rPr lang="en-US" dirty="0" smtClean="0"/>
              <a:t> </a:t>
            </a:r>
            <a:endParaRPr lang="en-US" dirty="0"/>
          </a:p>
          <a:p>
            <a:pPr lvl="1"/>
            <a:r>
              <a:rPr lang="en-US" dirty="0" err="1" smtClean="0"/>
              <a:t>ShareJS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61C57BA-CB06-D84A-B762-CD080EF1FF79}" type="slidenum">
              <a:rPr lang="en-US" smtClean="0"/>
              <a:pPr/>
              <a:t>27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0265730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 Settings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Compare </a:t>
            </a:r>
            <a:r>
              <a:rPr lang="en-US" dirty="0" err="1"/>
              <a:t>SPANStore</a:t>
            </a:r>
            <a:r>
              <a:rPr lang="en-US" dirty="0"/>
              <a:t> against</a:t>
            </a:r>
          </a:p>
          <a:p>
            <a:pPr lvl="1"/>
            <a:r>
              <a:rPr lang="en-US" dirty="0"/>
              <a:t>Replicate everywhere</a:t>
            </a:r>
          </a:p>
          <a:p>
            <a:pPr lvl="1"/>
            <a:r>
              <a:rPr lang="en-US" dirty="0"/>
              <a:t>Single replica</a:t>
            </a:r>
          </a:p>
          <a:p>
            <a:pPr lvl="1"/>
            <a:r>
              <a:rPr lang="en-US" dirty="0"/>
              <a:t>Single cloud deployment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Application requirements</a:t>
            </a:r>
          </a:p>
          <a:p>
            <a:pPr lvl="1"/>
            <a:r>
              <a:rPr lang="en-US" dirty="0" smtClean="0"/>
              <a:t>Sequential consistency</a:t>
            </a:r>
          </a:p>
          <a:p>
            <a:pPr lvl="1"/>
            <a:r>
              <a:rPr lang="en-US" dirty="0" smtClean="0"/>
              <a:t>PUT SLO: min SLO satisfies replicate everywhere</a:t>
            </a:r>
          </a:p>
          <a:p>
            <a:pPr lvl="1"/>
            <a:r>
              <a:rPr lang="en-US" dirty="0" smtClean="0"/>
              <a:t>GET SLO: min SLO satisfies single replica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61C57BA-CB06-D84A-B762-CD080EF1FF79}" type="slidenum">
              <a:rPr lang="en-US" smtClean="0"/>
              <a:pPr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493773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SPANStore</a:t>
            </a:r>
            <a:r>
              <a:rPr lang="en-US" dirty="0" smtClean="0"/>
              <a:t> Enables Cost Savings </a:t>
            </a:r>
            <a:r>
              <a:rPr lang="en-US" dirty="0"/>
              <a:t>across Disparate Workloads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61C57BA-CB06-D84A-B762-CD080EF1FF79}" type="slidenum">
              <a:rPr lang="en-US" smtClean="0"/>
              <a:pPr/>
              <a:t>29</a:t>
            </a:fld>
            <a:endParaRPr lang="en-US" dirty="0"/>
          </a:p>
        </p:txBody>
      </p:sp>
      <p:pic>
        <p:nvPicPr>
          <p:cNvPr id="5" name="Picture 4" descr="graph_everywhere_strong_0.pd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6019" y="2114829"/>
            <a:ext cx="5339162" cy="3737413"/>
          </a:xfrm>
          <a:prstGeom prst="rect">
            <a:avLst/>
          </a:prstGeom>
        </p:spPr>
      </p:pic>
      <p:pic>
        <p:nvPicPr>
          <p:cNvPr id="7" name="Picture 6" descr="graph_everywhere_strong_1.pdf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6019" y="2114829"/>
            <a:ext cx="5339162" cy="3737413"/>
          </a:xfrm>
          <a:prstGeom prst="rect">
            <a:avLst/>
          </a:prstGeom>
        </p:spPr>
      </p:pic>
      <p:sp>
        <p:nvSpPr>
          <p:cNvPr id="14" name="Rectangular Callout 13"/>
          <p:cNvSpPr/>
          <p:nvPr/>
        </p:nvSpPr>
        <p:spPr bwMode="auto">
          <a:xfrm>
            <a:off x="4885058" y="1815682"/>
            <a:ext cx="4167209" cy="542450"/>
          </a:xfrm>
          <a:prstGeom prst="wedgeRectCallout">
            <a:avLst>
              <a:gd name="adj1" fmla="val -46350"/>
              <a:gd name="adj2" fmla="val 220088"/>
            </a:avLst>
          </a:prstGeom>
          <a:ln/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None/>
              <a:tabLst/>
            </a:pPr>
            <a:r>
              <a:rPr kumimoji="1" lang="en-U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Book Antiqua" charset="0"/>
                <a:ea typeface="ＭＳ Ｐゴシック" charset="0"/>
              </a:rPr>
              <a:t>Savings by relay propagation</a:t>
            </a:r>
            <a:endParaRPr kumimoji="1" lang="en-US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Book Antiqua" charset="0"/>
              <a:ea typeface="ＭＳ Ｐゴシック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1920430"/>
            <a:ext cx="39017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2000" dirty="0"/>
              <a:t>#</a:t>
            </a:r>
            <a:r>
              <a:rPr lang="en-US" sz="2000" dirty="0" smtClean="0"/>
              <a:t>1: big objects, more GETs</a:t>
            </a:r>
          </a:p>
          <a:p>
            <a:pPr algn="ctr">
              <a:buNone/>
            </a:pPr>
            <a:r>
              <a:rPr lang="en-US" sz="2000" i="1" dirty="0" smtClean="0">
                <a:solidFill>
                  <a:schemeClr val="accent1"/>
                </a:solidFill>
              </a:rPr>
              <a:t>(Lots of data transfers from replicas)</a:t>
            </a:r>
          </a:p>
        </p:txBody>
      </p:sp>
      <p:pic>
        <p:nvPicPr>
          <p:cNvPr id="3" name="Picture 2" descr="graph_everywhere_strong_2.pdf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6019" y="2114829"/>
            <a:ext cx="5339162" cy="373741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0" y="2832164"/>
            <a:ext cx="39017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2000" dirty="0" smtClean="0"/>
              <a:t>#2: big objects, more PUTs</a:t>
            </a:r>
            <a:endParaRPr lang="en-US" sz="2000" dirty="0"/>
          </a:p>
          <a:p>
            <a:pPr algn="ctr">
              <a:buNone/>
            </a:pPr>
            <a:r>
              <a:rPr lang="en-US" sz="2000" dirty="0">
                <a:solidFill>
                  <a:srgbClr val="4F81BD"/>
                </a:solidFill>
              </a:rPr>
              <a:t>(</a:t>
            </a:r>
            <a:r>
              <a:rPr lang="en-US" sz="2000" i="1" dirty="0">
                <a:solidFill>
                  <a:srgbClr val="4F81BD"/>
                </a:solidFill>
              </a:rPr>
              <a:t>Lots of  data transfers to replicas</a:t>
            </a:r>
            <a:r>
              <a:rPr lang="en-US" sz="2000" dirty="0">
                <a:solidFill>
                  <a:srgbClr val="4F81BD"/>
                </a:solidFill>
              </a:rPr>
              <a:t>)</a:t>
            </a:r>
          </a:p>
        </p:txBody>
      </p:sp>
      <p:sp>
        <p:nvSpPr>
          <p:cNvPr id="12" name="Rectangular Callout 11"/>
          <p:cNvSpPr/>
          <p:nvPr/>
        </p:nvSpPr>
        <p:spPr bwMode="auto">
          <a:xfrm>
            <a:off x="5978988" y="4953786"/>
            <a:ext cx="3016687" cy="862477"/>
          </a:xfrm>
          <a:prstGeom prst="wedgeRectCallout">
            <a:avLst>
              <a:gd name="adj1" fmla="val -54952"/>
              <a:gd name="adj2" fmla="val -223533"/>
            </a:avLst>
          </a:prstGeom>
          <a:ln/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None/>
              <a:tabLst/>
            </a:pPr>
            <a:r>
              <a:rPr kumimoji="1" lang="en-U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Book Antiqua" charset="0"/>
                <a:ea typeface="ＭＳ Ｐゴシック" charset="0"/>
              </a:rPr>
              <a:t>Savings by reducing data transfer</a:t>
            </a:r>
            <a:endParaRPr kumimoji="1" lang="en-US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Book Antiqua" charset="0"/>
              <a:ea typeface="ＭＳ Ｐゴシック" charset="0"/>
            </a:endParaRPr>
          </a:p>
        </p:txBody>
      </p:sp>
      <p:pic>
        <p:nvPicPr>
          <p:cNvPr id="9" name="Picture 8" descr="graph_everywhere_strong_3.pdf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6019" y="2114829"/>
            <a:ext cx="5339162" cy="3737413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0" y="3778255"/>
            <a:ext cx="39017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2000" dirty="0" smtClean="0"/>
              <a:t>#3: </a:t>
            </a:r>
            <a:r>
              <a:rPr lang="en-US" sz="2000" dirty="0"/>
              <a:t>small </a:t>
            </a:r>
            <a:r>
              <a:rPr lang="en-US" sz="2000" dirty="0" smtClean="0"/>
              <a:t>objects, more GETs</a:t>
            </a:r>
            <a:endParaRPr lang="en-US" sz="2000" dirty="0"/>
          </a:p>
          <a:p>
            <a:pPr algn="ctr">
              <a:buNone/>
            </a:pPr>
            <a:r>
              <a:rPr lang="en-US" sz="2000" dirty="0">
                <a:solidFill>
                  <a:srgbClr val="4F81BD"/>
                </a:solidFill>
              </a:rPr>
              <a:t>(</a:t>
            </a:r>
            <a:r>
              <a:rPr lang="en-US" sz="2000" i="1" dirty="0">
                <a:solidFill>
                  <a:srgbClr val="4F81BD"/>
                </a:solidFill>
              </a:rPr>
              <a:t>Lots of GET requests</a:t>
            </a:r>
            <a:r>
              <a:rPr lang="en-US" sz="2000" dirty="0">
                <a:solidFill>
                  <a:srgbClr val="4F81BD"/>
                </a:solidFill>
              </a:rPr>
              <a:t>)</a:t>
            </a:r>
          </a:p>
        </p:txBody>
      </p:sp>
      <p:sp>
        <p:nvSpPr>
          <p:cNvPr id="17" name="Rectangular Callout 16"/>
          <p:cNvSpPr/>
          <p:nvPr/>
        </p:nvSpPr>
        <p:spPr bwMode="auto">
          <a:xfrm>
            <a:off x="4885058" y="4953786"/>
            <a:ext cx="4230123" cy="942480"/>
          </a:xfrm>
          <a:prstGeom prst="wedgeRectCallout">
            <a:avLst>
              <a:gd name="adj1" fmla="val 2222"/>
              <a:gd name="adj2" fmla="val -259123"/>
            </a:avLst>
          </a:prstGeom>
          <a:ln/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None/>
              <a:tabLst/>
            </a:pPr>
            <a:r>
              <a:rPr kumimoji="1" lang="en-U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Book Antiqua" charset="0"/>
                <a:ea typeface="ＭＳ Ｐゴシック" charset="0"/>
              </a:rPr>
              <a:t>Savings by price discrepancy</a:t>
            </a:r>
            <a:r>
              <a:rPr kumimoji="1" lang="en-US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Book Antiqua" charset="0"/>
                <a:ea typeface="ＭＳ Ｐゴシック" charset="0"/>
              </a:rPr>
              <a:t> of GET request</a:t>
            </a:r>
            <a:endParaRPr kumimoji="1" lang="en-US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Book Antiqua" charset="0"/>
              <a:ea typeface="ＭＳ Ｐゴシック" charset="0"/>
            </a:endParaRPr>
          </a:p>
        </p:txBody>
      </p:sp>
      <p:pic>
        <p:nvPicPr>
          <p:cNvPr id="18" name="Picture 17" descr="graph_everywhere_strong_4.pdf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6019" y="2114829"/>
            <a:ext cx="5339162" cy="3737413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0" y="4655585"/>
            <a:ext cx="39017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2000" dirty="0" smtClean="0"/>
              <a:t>#4</a:t>
            </a:r>
            <a:r>
              <a:rPr lang="en-US" sz="2000" dirty="0"/>
              <a:t>: </a:t>
            </a:r>
            <a:r>
              <a:rPr lang="en-US" sz="2000" dirty="0" smtClean="0"/>
              <a:t>small objects, more PUTs</a:t>
            </a:r>
            <a:endParaRPr lang="en-US" sz="2000" dirty="0"/>
          </a:p>
          <a:p>
            <a:pPr algn="ctr">
              <a:buNone/>
            </a:pPr>
            <a:r>
              <a:rPr lang="en-US" sz="2000" dirty="0">
                <a:solidFill>
                  <a:srgbClr val="4F81BD"/>
                </a:solidFill>
              </a:rPr>
              <a:t>(</a:t>
            </a:r>
            <a:r>
              <a:rPr lang="en-US" sz="2000" i="1" dirty="0">
                <a:solidFill>
                  <a:srgbClr val="4F81BD"/>
                </a:solidFill>
              </a:rPr>
              <a:t>Lots of PUT requests</a:t>
            </a:r>
            <a:r>
              <a:rPr lang="en-US" sz="2000" dirty="0">
                <a:solidFill>
                  <a:srgbClr val="4F81BD"/>
                </a:solidFill>
              </a:rPr>
              <a:t>)</a:t>
            </a:r>
          </a:p>
        </p:txBody>
      </p:sp>
      <p:sp>
        <p:nvSpPr>
          <p:cNvPr id="20" name="Rectangular Callout 19"/>
          <p:cNvSpPr/>
          <p:nvPr/>
        </p:nvSpPr>
        <p:spPr bwMode="auto">
          <a:xfrm>
            <a:off x="4043028" y="1709904"/>
            <a:ext cx="4199154" cy="842068"/>
          </a:xfrm>
          <a:prstGeom prst="wedgeRectCallout">
            <a:avLst>
              <a:gd name="adj1" fmla="val 47292"/>
              <a:gd name="adj2" fmla="val 101685"/>
            </a:avLst>
          </a:prstGeom>
          <a:ln/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None/>
              <a:tabLst/>
            </a:pPr>
            <a:r>
              <a:rPr kumimoji="1" lang="en-U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Book Antiqua" charset="0"/>
                <a:ea typeface="ＭＳ Ｐゴシック" charset="0"/>
              </a:rPr>
              <a:t>Savings by price discrepancy</a:t>
            </a:r>
            <a:r>
              <a:rPr kumimoji="1" lang="en-US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Book Antiqua" charset="0"/>
                <a:ea typeface="ＭＳ Ｐゴシック" charset="0"/>
              </a:rPr>
              <a:t> of PUT request</a:t>
            </a:r>
            <a:endParaRPr kumimoji="1" lang="en-US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Book Antiqua" charset="0"/>
              <a:ea typeface="ＭＳ Ｐゴシック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2880661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4" grpId="1" animBg="1"/>
      <p:bldP spid="6" grpId="1"/>
      <p:bldP spid="11" grpId="0"/>
      <p:bldP spid="12" grpId="0" animBg="1"/>
      <p:bldP spid="12" grpId="1" animBg="1"/>
      <p:bldP spid="16" grpId="0"/>
      <p:bldP spid="17" grpId="0" animBg="1"/>
      <p:bldP spid="17" grpId="1" animBg="1"/>
      <p:bldP spid="19" grpId="0"/>
      <p:bldP spid="2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1000" y="1949736"/>
            <a:ext cx="8382000" cy="449834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Cloud Services Simplify Geo-distribution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61C57BA-CB06-D84A-B762-CD080EF1FF79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6" name="Picture 5" descr="Screen Shot 2013-03-11 at 11.42.20 PM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4317" y="3013258"/>
            <a:ext cx="776817" cy="343345"/>
          </a:xfrm>
          <a:prstGeom prst="rect">
            <a:avLst/>
          </a:prstGeom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pic>
      <p:pic>
        <p:nvPicPr>
          <p:cNvPr id="7" name="Picture 6" descr="Screen Shot 2013-03-11 at 11.42.20 PM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6717" y="3605925"/>
            <a:ext cx="776817" cy="343345"/>
          </a:xfrm>
          <a:prstGeom prst="rect">
            <a:avLst/>
          </a:prstGeom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pic>
      <p:pic>
        <p:nvPicPr>
          <p:cNvPr id="8" name="Picture 7" descr="Screen Shot 2013-03-11 at 11.42.20 PM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1984" y="3356603"/>
            <a:ext cx="776817" cy="343345"/>
          </a:xfrm>
          <a:prstGeom prst="rect">
            <a:avLst/>
          </a:prstGeom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pic>
      <p:pic>
        <p:nvPicPr>
          <p:cNvPr id="9" name="Picture 8" descr="Screen Shot 2013-03-11 at 11.42.20 PM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0392" y="5460125"/>
            <a:ext cx="776817" cy="343345"/>
          </a:xfrm>
          <a:prstGeom prst="rect">
            <a:avLst/>
          </a:prstGeom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pic>
      <p:pic>
        <p:nvPicPr>
          <p:cNvPr id="10" name="Picture 9" descr="Screen Shot 2013-03-11 at 11.42.20 PM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1117" y="2709907"/>
            <a:ext cx="776817" cy="343345"/>
          </a:xfrm>
          <a:prstGeom prst="rect">
            <a:avLst/>
          </a:prstGeom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pic>
      <p:pic>
        <p:nvPicPr>
          <p:cNvPr id="11" name="Picture 10" descr="Screen Shot 2013-03-11 at 11.42.20 PM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3650" y="4223992"/>
            <a:ext cx="776817" cy="343345"/>
          </a:xfrm>
          <a:prstGeom prst="rect">
            <a:avLst/>
          </a:prstGeom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pic>
      <p:pic>
        <p:nvPicPr>
          <p:cNvPr id="12" name="Picture 11" descr="Screen Shot 2013-03-11 at 11.42.20 PM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6627" y="5157637"/>
            <a:ext cx="776817" cy="343345"/>
          </a:xfrm>
          <a:prstGeom prst="rect">
            <a:avLst/>
          </a:prstGeom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pic>
      <p:pic>
        <p:nvPicPr>
          <p:cNvPr id="13" name="Picture 12" descr="Screen Shot 2013-03-11 at 11.42.20 PM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9583" y="3264919"/>
            <a:ext cx="776817" cy="343345"/>
          </a:xfrm>
          <a:prstGeom prst="rect">
            <a:avLst/>
          </a:prstGeom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pic>
      <p:pic>
        <p:nvPicPr>
          <p:cNvPr id="14" name="Picture 13" descr="Home-Server-icon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9956" y="2755466"/>
            <a:ext cx="1103617" cy="1103617"/>
          </a:xfrm>
          <a:prstGeom prst="rect">
            <a:avLst/>
          </a:prstGeom>
        </p:spPr>
      </p:pic>
      <p:pic>
        <p:nvPicPr>
          <p:cNvPr id="15" name="Picture 14" descr="Home-Server-icon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1091" y="2763772"/>
            <a:ext cx="1103617" cy="1103617"/>
          </a:xfrm>
          <a:prstGeom prst="rect">
            <a:avLst/>
          </a:prstGeom>
        </p:spPr>
      </p:pic>
      <p:pic>
        <p:nvPicPr>
          <p:cNvPr id="16" name="Picture 15" descr="Home-Server-icon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6787" y="2680066"/>
            <a:ext cx="1103617" cy="1103617"/>
          </a:xfrm>
          <a:prstGeom prst="rect">
            <a:avLst/>
          </a:prstGeom>
        </p:spPr>
      </p:pic>
      <p:pic>
        <p:nvPicPr>
          <p:cNvPr id="17" name="Picture 16" descr="Home-Server-icon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5770" y="4586672"/>
            <a:ext cx="1103617" cy="1103617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55909691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Deployment Settings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61C57BA-CB06-D84A-B762-CD080EF1FF79}" type="slidenum">
              <a:rPr lang="en-US" smtClean="0"/>
              <a:pPr/>
              <a:t>30</a:t>
            </a:fld>
            <a:endParaRPr lang="en-US" dirty="0"/>
          </a:p>
        </p:txBody>
      </p: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457200" y="1689909"/>
            <a:ext cx="8226425" cy="4113212"/>
          </a:xfrm>
        </p:spPr>
        <p:txBody>
          <a:bodyPr>
            <a:normAutofit/>
          </a:bodyPr>
          <a:lstStyle/>
          <a:p>
            <a:r>
              <a:rPr lang="en-US" dirty="0" err="1" smtClean="0"/>
              <a:t>Retwis</a:t>
            </a:r>
            <a:endParaRPr lang="en-US" dirty="0"/>
          </a:p>
          <a:p>
            <a:pPr lvl="1"/>
            <a:r>
              <a:rPr lang="en-US" dirty="0" smtClean="0"/>
              <a:t>Scale down Twitter workload</a:t>
            </a:r>
          </a:p>
          <a:p>
            <a:pPr lvl="1"/>
            <a:r>
              <a:rPr lang="en-US" dirty="0" smtClean="0"/>
              <a:t>GET: read timeline</a:t>
            </a:r>
          </a:p>
          <a:p>
            <a:pPr lvl="1"/>
            <a:r>
              <a:rPr lang="en-US" dirty="0" smtClean="0"/>
              <a:t>PUT: make post</a:t>
            </a:r>
          </a:p>
          <a:p>
            <a:pPr lvl="1"/>
            <a:r>
              <a:rPr lang="en-US" dirty="0" smtClean="0"/>
              <a:t>Insert: read follower’s timeline and append post to it</a:t>
            </a:r>
          </a:p>
          <a:p>
            <a:r>
              <a:rPr lang="en-US" dirty="0" smtClean="0"/>
              <a:t>Requirements:</a:t>
            </a:r>
          </a:p>
          <a:p>
            <a:pPr lvl="1"/>
            <a:r>
              <a:rPr lang="en-US" dirty="0" smtClean="0"/>
              <a:t>Eventual consistency</a:t>
            </a:r>
          </a:p>
          <a:p>
            <a:pPr lvl="1"/>
            <a:r>
              <a:rPr lang="en-US" dirty="0" smtClean="0"/>
              <a:t>90%ile PUT/GET SLO = 100ms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8238781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graph_retwis.pd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6378" y="1784350"/>
            <a:ext cx="6531429" cy="4572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SPANStore</a:t>
            </a:r>
            <a:r>
              <a:rPr lang="en-US" dirty="0" smtClean="0"/>
              <a:t> Meets SLOs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61C57BA-CB06-D84A-B762-CD080EF1FF79}" type="slidenum">
              <a:rPr lang="en-US" smtClean="0"/>
              <a:pPr/>
              <a:t>31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471872" y="1910800"/>
            <a:ext cx="666462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>
              <a:buNone/>
            </a:pPr>
            <a:r>
              <a:rPr lang="en-US" sz="1800" dirty="0" smtClean="0"/>
              <a:t>SLO</a:t>
            </a:r>
            <a:endParaRPr lang="en-US" sz="1800" dirty="0"/>
          </a:p>
        </p:txBody>
      </p:sp>
      <p:cxnSp>
        <p:nvCxnSpPr>
          <p:cNvPr id="9" name="Straight Connector 8"/>
          <p:cNvCxnSpPr/>
          <p:nvPr/>
        </p:nvCxnSpPr>
        <p:spPr bwMode="auto">
          <a:xfrm>
            <a:off x="4805103" y="2345593"/>
            <a:ext cx="0" cy="2837596"/>
          </a:xfrm>
          <a:prstGeom prst="lin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 bwMode="auto">
          <a:xfrm>
            <a:off x="2219502" y="2845138"/>
            <a:ext cx="5354258" cy="0"/>
          </a:xfrm>
          <a:prstGeom prst="line">
            <a:avLst/>
          </a:prstGeom>
          <a:ln/>
          <a:extLst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7789662" y="2660472"/>
            <a:ext cx="892376" cy="36933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>
              <a:buNone/>
            </a:pPr>
            <a:r>
              <a:rPr lang="en-US" sz="1800" dirty="0" smtClean="0"/>
              <a:t>90%ile </a:t>
            </a:r>
            <a:endParaRPr lang="en-US" sz="1800" dirty="0"/>
          </a:p>
        </p:txBody>
      </p:sp>
      <p:sp>
        <p:nvSpPr>
          <p:cNvPr id="10" name="TextBox 9"/>
          <p:cNvSpPr txBox="1"/>
          <p:nvPr/>
        </p:nvSpPr>
        <p:spPr>
          <a:xfrm>
            <a:off x="6529153" y="1922241"/>
            <a:ext cx="1353507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>
              <a:buNone/>
            </a:pPr>
            <a:r>
              <a:rPr lang="en-US" sz="1800" dirty="0" smtClean="0"/>
              <a:t>Insert SLO</a:t>
            </a:r>
            <a:endParaRPr lang="en-US" sz="1800" dirty="0"/>
          </a:p>
        </p:txBody>
      </p:sp>
      <p:cxnSp>
        <p:nvCxnSpPr>
          <p:cNvPr id="11" name="Straight Connector 10"/>
          <p:cNvCxnSpPr/>
          <p:nvPr/>
        </p:nvCxnSpPr>
        <p:spPr bwMode="auto">
          <a:xfrm>
            <a:off x="7278521" y="2334151"/>
            <a:ext cx="0" cy="2837596"/>
          </a:xfrm>
          <a:prstGeom prst="lin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2036773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8" grpId="0" animBg="1"/>
      <p:bldP spid="10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89909"/>
            <a:ext cx="8226425" cy="4113212"/>
          </a:xfrm>
        </p:spPr>
        <p:txBody>
          <a:bodyPr>
            <a:normAutofit/>
          </a:bodyPr>
          <a:lstStyle/>
          <a:p>
            <a:r>
              <a:rPr lang="en-US" dirty="0" err="1" smtClean="0"/>
              <a:t>SPANStore</a:t>
            </a:r>
            <a:endParaRPr lang="en-US" dirty="0" smtClean="0"/>
          </a:p>
          <a:p>
            <a:pPr lvl="1"/>
            <a:r>
              <a:rPr lang="en-US" dirty="0" smtClean="0"/>
              <a:t>Minimize cost while satisfying latency, consistency and fault-tolerance requirements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Use multiple cloud providers for greater data center density and pricing discrepancies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Judiciously </a:t>
            </a:r>
            <a:r>
              <a:rPr lang="en-US" dirty="0"/>
              <a:t>determine replication policy based on workload </a:t>
            </a:r>
            <a:r>
              <a:rPr lang="en-US" dirty="0" smtClean="0"/>
              <a:t>properties and application needs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61C57BA-CB06-D84A-B762-CD080EF1FF79}" type="slidenum">
              <a:rPr lang="en-US" smtClean="0"/>
              <a:pPr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569916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22623" y="-135759"/>
            <a:ext cx="9362967" cy="7072587"/>
          </a:xfrm>
          <a:prstGeom prst="rect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1435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Need for Geo-Replication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146" y="1827213"/>
            <a:ext cx="8338039" cy="4113212"/>
          </a:xfrm>
        </p:spPr>
        <p:txBody>
          <a:bodyPr/>
          <a:lstStyle/>
          <a:p>
            <a:r>
              <a:rPr lang="en-US" dirty="0" smtClean="0"/>
              <a:t>Data uploaded by a user may be viewed/edited by users in </a:t>
            </a:r>
            <a:r>
              <a:rPr lang="en-US" dirty="0" smtClean="0">
                <a:solidFill>
                  <a:srgbClr val="FF0000"/>
                </a:solidFill>
              </a:rPr>
              <a:t>other locations</a:t>
            </a:r>
          </a:p>
          <a:p>
            <a:pPr lvl="1"/>
            <a:r>
              <a:rPr lang="en-US" dirty="0" smtClean="0"/>
              <a:t>Social networking (</a:t>
            </a:r>
            <a:r>
              <a:rPr lang="en-US" dirty="0" err="1" smtClean="0"/>
              <a:t>Facebook</a:t>
            </a:r>
            <a:r>
              <a:rPr lang="en-US" dirty="0" smtClean="0"/>
              <a:t>, Twitter)</a:t>
            </a:r>
          </a:p>
          <a:p>
            <a:pPr lvl="1"/>
            <a:r>
              <a:rPr lang="en-US" dirty="0" smtClean="0"/>
              <a:t>File sharing (</a:t>
            </a:r>
            <a:r>
              <a:rPr lang="en-US" dirty="0" err="1" smtClean="0"/>
              <a:t>Dropbox</a:t>
            </a:r>
            <a:r>
              <a:rPr lang="en-US" dirty="0" smtClean="0"/>
              <a:t>, Google Docs)</a:t>
            </a:r>
          </a:p>
          <a:p>
            <a:pPr lvl="1">
              <a:buNone/>
            </a:pPr>
            <a:r>
              <a:rPr lang="en-US" dirty="0" smtClean="0">
                <a:sym typeface="Wingdings"/>
              </a:rPr>
              <a:t> </a:t>
            </a:r>
            <a:r>
              <a:rPr lang="en-US" dirty="0" smtClean="0">
                <a:solidFill>
                  <a:srgbClr val="FF0000"/>
                </a:solidFill>
                <a:sym typeface="Wingdings"/>
              </a:rPr>
              <a:t>Geo-replication of data </a:t>
            </a:r>
            <a:r>
              <a:rPr lang="en-US" dirty="0" smtClean="0">
                <a:sym typeface="Wingdings"/>
              </a:rPr>
              <a:t>is necessary</a:t>
            </a:r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Isolated storage service </a:t>
            </a:r>
            <a:r>
              <a:rPr lang="en-US" dirty="0" smtClean="0"/>
              <a:t>in each cloud data center</a:t>
            </a:r>
          </a:p>
          <a:p>
            <a:pPr lvl="1">
              <a:buNone/>
            </a:pPr>
            <a:r>
              <a:rPr lang="en-US" dirty="0" err="1" smtClean="0">
                <a:sym typeface="Wingdings"/>
              </a:rPr>
              <a:t></a:t>
            </a:r>
            <a:r>
              <a:rPr lang="en-US" dirty="0" err="1" smtClean="0"/>
              <a:t>Application</a:t>
            </a:r>
            <a:r>
              <a:rPr lang="en-US" dirty="0" smtClean="0"/>
              <a:t> needs to handle replication itself</a:t>
            </a:r>
          </a:p>
          <a:p>
            <a:pPr marL="342900" lvl="1" indent="-342900">
              <a:buBlip>
                <a:blip r:embed="rId3"/>
              </a:buBlip>
            </a:pPr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61C57BA-CB06-D84A-B762-CD080EF1FF79}" type="slidenum">
              <a:rPr lang="en-US" smtClean="0"/>
              <a:pPr/>
              <a:t>4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9481161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Geo-replication on Cloud Services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Lots of recent work on enabling geo-replication</a:t>
            </a:r>
          </a:p>
          <a:p>
            <a:pPr lvl="1"/>
            <a:r>
              <a:rPr lang="en-US" dirty="0"/>
              <a:t>Walter(SOSP’11), </a:t>
            </a:r>
            <a:r>
              <a:rPr lang="en-US" dirty="0" smtClean="0"/>
              <a:t>COPS(</a:t>
            </a:r>
            <a:r>
              <a:rPr lang="en-US" dirty="0"/>
              <a:t>SOSP’11), </a:t>
            </a:r>
            <a:r>
              <a:rPr lang="en-US" dirty="0" smtClean="0"/>
              <a:t>Spanner(</a:t>
            </a:r>
            <a:r>
              <a:rPr lang="en-US" dirty="0"/>
              <a:t>OSDI’12), </a:t>
            </a:r>
            <a:r>
              <a:rPr lang="en-US" dirty="0" smtClean="0"/>
              <a:t>Gemini(</a:t>
            </a:r>
            <a:r>
              <a:rPr lang="en-US" dirty="0"/>
              <a:t>OSDI’12), </a:t>
            </a:r>
            <a:r>
              <a:rPr lang="en-US" dirty="0" err="1" smtClean="0"/>
              <a:t>Eiger</a:t>
            </a:r>
            <a:r>
              <a:rPr lang="en-US" dirty="0" smtClean="0"/>
              <a:t>(</a:t>
            </a:r>
            <a:r>
              <a:rPr lang="en-US" dirty="0"/>
              <a:t>NSDI’13</a:t>
            </a:r>
            <a:r>
              <a:rPr lang="en-US" dirty="0" smtClean="0"/>
              <a:t>)…</a:t>
            </a:r>
            <a:endParaRPr lang="en-US" dirty="0"/>
          </a:p>
          <a:p>
            <a:pPr lvl="1"/>
            <a:r>
              <a:rPr lang="en-US" dirty="0" smtClean="0"/>
              <a:t>Faster performance or stronger consistency</a:t>
            </a:r>
            <a:endParaRPr lang="en-US" dirty="0"/>
          </a:p>
          <a:p>
            <a:r>
              <a:rPr lang="en-US" dirty="0" smtClean="0"/>
              <a:t>Added consideration on cloud services</a:t>
            </a:r>
          </a:p>
          <a:p>
            <a:pPr marL="457200" lvl="1" indent="0">
              <a:buNone/>
            </a:pPr>
            <a:endParaRPr lang="en-US" dirty="0">
              <a:solidFill>
                <a:srgbClr val="3366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61C57BA-CB06-D84A-B762-CD080EF1FF79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305437" y="4323948"/>
            <a:ext cx="2854406" cy="5232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>
              <a:buNone/>
            </a:pPr>
            <a:r>
              <a:rPr lang="en-US" sz="2800" dirty="0" smtClean="0"/>
              <a:t>Minimizing cost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93701367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Problem and motivation</a:t>
            </a:r>
          </a:p>
          <a:p>
            <a:endParaRPr lang="en-US" dirty="0"/>
          </a:p>
          <a:p>
            <a:r>
              <a:rPr lang="en-US" dirty="0" err="1" smtClean="0"/>
              <a:t>SPANStore</a:t>
            </a:r>
            <a:r>
              <a:rPr lang="en-US" dirty="0" smtClean="0"/>
              <a:t> overview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Techniques for reducing cost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Evaluation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61C57BA-CB06-D84A-B762-CD080EF1FF79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161518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SPANStore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Key value store (GET/PUT interface) spanning cloud storage services</a:t>
            </a:r>
          </a:p>
          <a:p>
            <a:r>
              <a:rPr lang="en-US" dirty="0" smtClean="0"/>
              <a:t>Main objective: </a:t>
            </a:r>
            <a:r>
              <a:rPr lang="en-US" dirty="0" smtClean="0">
                <a:solidFill>
                  <a:srgbClr val="3366FF"/>
                </a:solidFill>
              </a:rPr>
              <a:t>minimize cost</a:t>
            </a:r>
          </a:p>
          <a:p>
            <a:r>
              <a:rPr lang="en-US" dirty="0" smtClean="0"/>
              <a:t>Satisfy application requirements</a:t>
            </a:r>
          </a:p>
          <a:p>
            <a:pPr lvl="1"/>
            <a:r>
              <a:rPr lang="en-US" dirty="0" smtClean="0"/>
              <a:t>Latency </a:t>
            </a:r>
            <a:r>
              <a:rPr lang="en-US" dirty="0" err="1" smtClean="0"/>
              <a:t>SLOs</a:t>
            </a:r>
            <a:endParaRPr lang="en-US" dirty="0" smtClean="0"/>
          </a:p>
          <a:p>
            <a:pPr lvl="1"/>
            <a:r>
              <a:rPr lang="en-US" dirty="0" smtClean="0"/>
              <a:t>Consistency (Eventual vs. sequential consistency)</a:t>
            </a:r>
          </a:p>
          <a:p>
            <a:pPr lvl="1"/>
            <a:r>
              <a:rPr lang="en-US" dirty="0" smtClean="0"/>
              <a:t>Fault-tolerance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61C57BA-CB06-D84A-B762-CD080EF1FF79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245500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Cloud 106"/>
          <p:cNvSpPr/>
          <p:nvPr/>
        </p:nvSpPr>
        <p:spPr bwMode="auto">
          <a:xfrm>
            <a:off x="6921731" y="3346315"/>
            <a:ext cx="1991152" cy="1306597"/>
          </a:xfrm>
          <a:prstGeom prst="cloud">
            <a:avLst/>
          </a:prstGeom>
          <a:solidFill>
            <a:schemeClr val="accent1">
              <a:alpha val="30000"/>
            </a:schemeClr>
          </a:solidFill>
          <a:ln/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Tx/>
              <a:buChar char="•"/>
              <a:tabLst/>
            </a:pPr>
            <a:endParaRPr kumimoji="1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Book Antiqua" charset="0"/>
              <a:ea typeface="ＭＳ Ｐゴシック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SPANStore</a:t>
            </a:r>
            <a:r>
              <a:rPr lang="en-US" dirty="0" smtClean="0"/>
              <a:t> Overview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61C57BA-CB06-D84A-B762-CD080EF1FF79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34" name="Cloud 33"/>
          <p:cNvSpPr/>
          <p:nvPr/>
        </p:nvSpPr>
        <p:spPr bwMode="auto">
          <a:xfrm>
            <a:off x="169009" y="1720554"/>
            <a:ext cx="5792684" cy="3919261"/>
          </a:xfrm>
          <a:prstGeom prst="cloud">
            <a:avLst/>
          </a:prstGeom>
          <a:solidFill>
            <a:schemeClr val="accent1">
              <a:alpha val="30000"/>
            </a:schemeClr>
          </a:solidFill>
          <a:ln/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Tx/>
              <a:buChar char="•"/>
              <a:tabLst/>
            </a:pPr>
            <a:endParaRPr kumimoji="1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Book Antiqua" charset="0"/>
              <a:ea typeface="ＭＳ Ｐゴシック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2397415" y="3003754"/>
            <a:ext cx="1708001" cy="4616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dirty="0" err="1" smtClean="0"/>
              <a:t>SPANStore</a:t>
            </a:r>
            <a:endParaRPr lang="en-US" dirty="0"/>
          </a:p>
        </p:txBody>
      </p:sp>
      <p:pic>
        <p:nvPicPr>
          <p:cNvPr id="40" name="Picture 39" descr="9929_96X96_black-white-metro-database-icon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5490" y="2938545"/>
            <a:ext cx="692575" cy="692575"/>
          </a:xfrm>
          <a:prstGeom prst="rect">
            <a:avLst/>
          </a:prstGeom>
        </p:spPr>
      </p:pic>
      <p:sp>
        <p:nvSpPr>
          <p:cNvPr id="43" name="TextBox 42"/>
          <p:cNvSpPr txBox="1"/>
          <p:nvPr/>
        </p:nvSpPr>
        <p:spPr>
          <a:xfrm>
            <a:off x="1691329" y="3669973"/>
            <a:ext cx="971608" cy="461665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dirty="0" smtClean="0"/>
              <a:t>App</a:t>
            </a:r>
            <a:endParaRPr lang="en-US" dirty="0"/>
          </a:p>
        </p:txBody>
      </p:sp>
      <p:cxnSp>
        <p:nvCxnSpPr>
          <p:cNvPr id="12" name="Curved Connector 11"/>
          <p:cNvCxnSpPr/>
          <p:nvPr/>
        </p:nvCxnSpPr>
        <p:spPr bwMode="auto">
          <a:xfrm flipV="1">
            <a:off x="3901070" y="3227593"/>
            <a:ext cx="204346" cy="665558"/>
          </a:xfrm>
          <a:prstGeom prst="curvedConnector3">
            <a:avLst>
              <a:gd name="adj1" fmla="val 285712"/>
            </a:avLst>
          </a:prstGeom>
          <a:ln>
            <a:solidFill>
              <a:schemeClr val="tx1"/>
            </a:solidFill>
            <a:headEnd type="arrow" w="lg" len="lg"/>
            <a:tailEnd type="arrow" w="lg" len="lg"/>
          </a:ln>
          <a:ex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512897" y="3183584"/>
            <a:ext cx="1335625" cy="70788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Metadata lookups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640081" y="4732314"/>
            <a:ext cx="2273048" cy="40011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Return data/ACK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662937" y="3669312"/>
            <a:ext cx="1238133" cy="46166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>
              <a:buNone/>
            </a:pPr>
            <a:r>
              <a:rPr lang="en-US" dirty="0" smtClean="0"/>
              <a:t>Library</a:t>
            </a:r>
            <a:endParaRPr lang="en-US" dirty="0"/>
          </a:p>
        </p:txBody>
      </p:sp>
      <p:cxnSp>
        <p:nvCxnSpPr>
          <p:cNvPr id="68" name="Curved Connector 67"/>
          <p:cNvCxnSpPr/>
          <p:nvPr/>
        </p:nvCxnSpPr>
        <p:spPr bwMode="auto">
          <a:xfrm rot="5400000" flipH="1" flipV="1">
            <a:off x="2658027" y="3497827"/>
            <a:ext cx="9819" cy="1269055"/>
          </a:xfrm>
          <a:prstGeom prst="curvedConnector3">
            <a:avLst>
              <a:gd name="adj1" fmla="val -5577839"/>
            </a:avLst>
          </a:prstGeom>
          <a:ln>
            <a:solidFill>
              <a:schemeClr val="tx1"/>
            </a:solidFill>
            <a:headEnd type="none" w="lg" len="lg"/>
            <a:tailEnd type="arrow" w="lg" len="lg"/>
          </a:ln>
          <a:ex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76" name="TextBox 75"/>
          <p:cNvSpPr txBox="1"/>
          <p:nvPr/>
        </p:nvSpPr>
        <p:spPr>
          <a:xfrm>
            <a:off x="2122681" y="4734707"/>
            <a:ext cx="1174783" cy="40011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request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232416" y="2954214"/>
            <a:ext cx="3171684" cy="70788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Read/write data based on optimal replication policy</a:t>
            </a:r>
            <a:endParaRPr lang="en-US" sz="2000" dirty="0">
              <a:solidFill>
                <a:srgbClr val="FF0000"/>
              </a:solidFill>
            </a:endParaRPr>
          </a:p>
        </p:txBody>
      </p:sp>
      <p:cxnSp>
        <p:nvCxnSpPr>
          <p:cNvPr id="86" name="Curved Connector 85"/>
          <p:cNvCxnSpPr/>
          <p:nvPr/>
        </p:nvCxnSpPr>
        <p:spPr bwMode="auto">
          <a:xfrm rot="5400000" flipH="1" flipV="1">
            <a:off x="2658027" y="3511178"/>
            <a:ext cx="9819" cy="1269055"/>
          </a:xfrm>
          <a:prstGeom prst="curvedConnector3">
            <a:avLst>
              <a:gd name="adj1" fmla="val -5577839"/>
            </a:avLst>
          </a:prstGeom>
          <a:ln>
            <a:solidFill>
              <a:schemeClr val="tx1"/>
            </a:solidFill>
            <a:headEnd type="arrow" w="lg" len="lg"/>
            <a:tailEnd type="none" w="lg" len="lg"/>
          </a:ln>
          <a:ex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97" name="TextBox 96"/>
          <p:cNvSpPr txBox="1"/>
          <p:nvPr/>
        </p:nvSpPr>
        <p:spPr>
          <a:xfrm>
            <a:off x="2122681" y="2316227"/>
            <a:ext cx="22677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b="1" i="1" dirty="0" smtClean="0"/>
              <a:t>Data center A</a:t>
            </a:r>
            <a:endParaRPr lang="en-US" b="1" i="1" dirty="0"/>
          </a:p>
        </p:txBody>
      </p:sp>
      <p:sp>
        <p:nvSpPr>
          <p:cNvPr id="103" name="Cloud 102"/>
          <p:cNvSpPr/>
          <p:nvPr/>
        </p:nvSpPr>
        <p:spPr bwMode="auto">
          <a:xfrm>
            <a:off x="6792814" y="1731293"/>
            <a:ext cx="1991152" cy="1306597"/>
          </a:xfrm>
          <a:prstGeom prst="cloud">
            <a:avLst/>
          </a:prstGeom>
          <a:solidFill>
            <a:schemeClr val="accent1">
              <a:alpha val="30000"/>
            </a:schemeClr>
          </a:solidFill>
          <a:ln/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Tx/>
              <a:buChar char="•"/>
              <a:tabLst/>
            </a:pPr>
            <a:endParaRPr kumimoji="1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Book Antiqua" charset="0"/>
              <a:ea typeface="ＭＳ Ｐゴシック" charset="0"/>
            </a:endParaRPr>
          </a:p>
        </p:txBody>
      </p:sp>
      <p:pic>
        <p:nvPicPr>
          <p:cNvPr id="104" name="Picture 103" descr="9929_96X96_black-white-metro-database-icon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0927" y="1854485"/>
            <a:ext cx="692575" cy="692575"/>
          </a:xfrm>
          <a:prstGeom prst="rect">
            <a:avLst/>
          </a:prstGeom>
        </p:spPr>
      </p:pic>
      <p:sp>
        <p:nvSpPr>
          <p:cNvPr id="105" name="TextBox 104"/>
          <p:cNvSpPr txBox="1"/>
          <p:nvPr/>
        </p:nvSpPr>
        <p:spPr>
          <a:xfrm>
            <a:off x="6977683" y="2499982"/>
            <a:ext cx="16061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1800" b="1" i="1" dirty="0" smtClean="0"/>
              <a:t>Data center B</a:t>
            </a:r>
            <a:endParaRPr lang="en-US" sz="1800" b="1" i="1" dirty="0"/>
          </a:p>
        </p:txBody>
      </p:sp>
      <p:pic>
        <p:nvPicPr>
          <p:cNvPr id="108" name="Picture 107" descr="9929_96X96_black-white-metro-database-icon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9844" y="3469507"/>
            <a:ext cx="692575" cy="692575"/>
          </a:xfrm>
          <a:prstGeom prst="rect">
            <a:avLst/>
          </a:prstGeom>
        </p:spPr>
      </p:pic>
      <p:sp>
        <p:nvSpPr>
          <p:cNvPr id="109" name="TextBox 108"/>
          <p:cNvSpPr txBox="1"/>
          <p:nvPr/>
        </p:nvSpPr>
        <p:spPr>
          <a:xfrm>
            <a:off x="7106600" y="4115004"/>
            <a:ext cx="16061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1800" b="1" i="1" dirty="0" smtClean="0"/>
              <a:t>Data center C</a:t>
            </a:r>
            <a:endParaRPr lang="en-US" sz="1800" b="1" i="1" dirty="0"/>
          </a:p>
        </p:txBody>
      </p:sp>
      <p:sp>
        <p:nvSpPr>
          <p:cNvPr id="110" name="Cloud 109"/>
          <p:cNvSpPr/>
          <p:nvPr/>
        </p:nvSpPr>
        <p:spPr bwMode="auto">
          <a:xfrm>
            <a:off x="6917151" y="4856797"/>
            <a:ext cx="1991152" cy="1306597"/>
          </a:xfrm>
          <a:prstGeom prst="cloud">
            <a:avLst/>
          </a:prstGeom>
          <a:solidFill>
            <a:schemeClr val="accent1">
              <a:alpha val="30000"/>
            </a:schemeClr>
          </a:solidFill>
          <a:ln/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Tx/>
              <a:buChar char="•"/>
              <a:tabLst/>
            </a:pPr>
            <a:endParaRPr kumimoji="1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Book Antiqua" charset="0"/>
              <a:ea typeface="ＭＳ Ｐゴシック" charset="0"/>
            </a:endParaRPr>
          </a:p>
        </p:txBody>
      </p:sp>
      <p:pic>
        <p:nvPicPr>
          <p:cNvPr id="111" name="Picture 110" descr="9929_96X96_black-white-metro-database-icon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5264" y="4979989"/>
            <a:ext cx="692575" cy="692575"/>
          </a:xfrm>
          <a:prstGeom prst="rect">
            <a:avLst/>
          </a:prstGeom>
        </p:spPr>
      </p:pic>
      <p:sp>
        <p:nvSpPr>
          <p:cNvPr id="112" name="TextBox 111"/>
          <p:cNvSpPr txBox="1"/>
          <p:nvPr/>
        </p:nvSpPr>
        <p:spPr>
          <a:xfrm>
            <a:off x="7102020" y="5625486"/>
            <a:ext cx="16061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1800" b="1" i="1" dirty="0" smtClean="0"/>
              <a:t>Data center D</a:t>
            </a:r>
            <a:endParaRPr lang="en-US" sz="1800" b="1" i="1" dirty="0"/>
          </a:p>
        </p:txBody>
      </p:sp>
      <p:cxnSp>
        <p:nvCxnSpPr>
          <p:cNvPr id="24" name="Straight Arrow Connector 23"/>
          <p:cNvCxnSpPr>
            <a:stCxn id="108" idx="1"/>
            <a:endCxn id="3" idx="3"/>
          </p:cNvCxnSpPr>
          <p:nvPr/>
        </p:nvCxnSpPr>
        <p:spPr bwMode="auto">
          <a:xfrm flipH="1">
            <a:off x="3901070" y="3815795"/>
            <a:ext cx="3748774" cy="84350"/>
          </a:xfrm>
          <a:prstGeom prst="straightConnector1">
            <a:avLst/>
          </a:prstGeom>
          <a:ln>
            <a:solidFill>
              <a:schemeClr val="tx1"/>
            </a:solidFill>
            <a:headEnd type="arrow" w="med" len="med"/>
            <a:tailEnd type="arrow"/>
          </a:ln>
          <a:ex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/>
          <p:cNvCxnSpPr>
            <a:stCxn id="111" idx="1"/>
          </p:cNvCxnSpPr>
          <p:nvPr/>
        </p:nvCxnSpPr>
        <p:spPr bwMode="auto">
          <a:xfrm flipH="1" flipV="1">
            <a:off x="3901070" y="4067959"/>
            <a:ext cx="3744194" cy="1258318"/>
          </a:xfrm>
          <a:prstGeom prst="straightConnector1">
            <a:avLst/>
          </a:prstGeom>
          <a:ln>
            <a:solidFill>
              <a:schemeClr val="tx1"/>
            </a:solidFill>
            <a:headEnd type="arrow" w="med" len="med"/>
            <a:tailEnd type="arrow"/>
          </a:ln>
          <a:ex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167468047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10" grpId="0" animBg="1"/>
      <p:bldP spid="10" grpId="1" animBg="1"/>
      <p:bldP spid="36" grpId="0" animBg="1"/>
      <p:bldP spid="3" grpId="0" animBg="1"/>
      <p:bldP spid="76" grpId="0" animBg="1"/>
      <p:bldP spid="76" grpId="1" animBg="1"/>
      <p:bldP spid="32" grpId="0" animBg="1"/>
      <p:bldP spid="32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SPANStore</a:t>
            </a:r>
            <a:r>
              <a:rPr lang="en-US" dirty="0" smtClean="0"/>
              <a:t> Overview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61C57BA-CB06-D84A-B762-CD080EF1FF79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34" name="Cloud 33"/>
          <p:cNvSpPr/>
          <p:nvPr/>
        </p:nvSpPr>
        <p:spPr bwMode="auto">
          <a:xfrm>
            <a:off x="6215621" y="2937570"/>
            <a:ext cx="2257118" cy="1653591"/>
          </a:xfrm>
          <a:prstGeom prst="cloud">
            <a:avLst/>
          </a:prstGeom>
          <a:solidFill>
            <a:schemeClr val="accent1">
              <a:alpha val="30000"/>
            </a:schemeClr>
          </a:solidFill>
          <a:ln/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Tx/>
              <a:buChar char="•"/>
              <a:tabLst/>
            </a:pPr>
            <a:endParaRPr kumimoji="1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Book Antiqua" charset="0"/>
              <a:ea typeface="ＭＳ Ｐゴシック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496615" y="3441734"/>
            <a:ext cx="1708001" cy="4616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dirty="0" err="1" smtClean="0"/>
              <a:t>SPANStore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6783196" y="3934834"/>
            <a:ext cx="971608" cy="461665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dirty="0" smtClean="0"/>
              <a:t>A</a:t>
            </a:r>
            <a:r>
              <a:rPr lang="en-US" altLang="zh-CN" dirty="0" smtClean="0"/>
              <a:t>pp</a:t>
            </a:r>
            <a:endParaRPr lang="en-US" dirty="0"/>
          </a:p>
        </p:txBody>
      </p:sp>
      <p:sp>
        <p:nvSpPr>
          <p:cNvPr id="97" name="TextBox 96"/>
          <p:cNvSpPr txBox="1"/>
          <p:nvPr/>
        </p:nvSpPr>
        <p:spPr>
          <a:xfrm>
            <a:off x="6553200" y="3074028"/>
            <a:ext cx="16061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1800" b="1" i="1" dirty="0" smtClean="0"/>
              <a:t>Data center B</a:t>
            </a:r>
            <a:endParaRPr lang="en-US" sz="1800" b="1" i="1" dirty="0"/>
          </a:p>
        </p:txBody>
      </p:sp>
      <p:sp>
        <p:nvSpPr>
          <p:cNvPr id="42" name="Cloud 41"/>
          <p:cNvSpPr/>
          <p:nvPr/>
        </p:nvSpPr>
        <p:spPr bwMode="auto">
          <a:xfrm>
            <a:off x="970988" y="4635127"/>
            <a:ext cx="2257118" cy="1653591"/>
          </a:xfrm>
          <a:prstGeom prst="cloud">
            <a:avLst/>
          </a:prstGeom>
          <a:solidFill>
            <a:schemeClr val="accent1">
              <a:alpha val="30000"/>
            </a:schemeClr>
          </a:solidFill>
          <a:ln/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Tx/>
              <a:buChar char="•"/>
              <a:tabLst/>
            </a:pPr>
            <a:endParaRPr kumimoji="1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Book Antiqua" charset="0"/>
              <a:ea typeface="ＭＳ Ｐゴシック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1251982" y="5139291"/>
            <a:ext cx="1708001" cy="4616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dirty="0" err="1" smtClean="0"/>
              <a:t>SPANStore</a:t>
            </a:r>
            <a:endParaRPr 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1538563" y="5632391"/>
            <a:ext cx="971608" cy="461665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dirty="0" smtClean="0"/>
              <a:t>A</a:t>
            </a:r>
            <a:r>
              <a:rPr lang="en-US" altLang="zh-CN" dirty="0" smtClean="0"/>
              <a:t>pp</a:t>
            </a:r>
            <a:endParaRPr lang="en-US" dirty="0"/>
          </a:p>
        </p:txBody>
      </p:sp>
      <p:sp>
        <p:nvSpPr>
          <p:cNvPr id="49" name="TextBox 48"/>
          <p:cNvSpPr txBox="1"/>
          <p:nvPr/>
        </p:nvSpPr>
        <p:spPr>
          <a:xfrm>
            <a:off x="1308567" y="4771585"/>
            <a:ext cx="16061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1800" b="1" i="1" dirty="0" smtClean="0"/>
              <a:t>Data center C</a:t>
            </a:r>
            <a:endParaRPr lang="en-US" sz="1800" b="1" i="1" dirty="0"/>
          </a:p>
        </p:txBody>
      </p:sp>
      <p:sp>
        <p:nvSpPr>
          <p:cNvPr id="50" name="Cloud 49"/>
          <p:cNvSpPr/>
          <p:nvPr/>
        </p:nvSpPr>
        <p:spPr bwMode="auto">
          <a:xfrm>
            <a:off x="416593" y="3306902"/>
            <a:ext cx="2257118" cy="1194407"/>
          </a:xfrm>
          <a:prstGeom prst="cloud">
            <a:avLst/>
          </a:prstGeom>
          <a:solidFill>
            <a:schemeClr val="accent1">
              <a:alpha val="30000"/>
            </a:schemeClr>
          </a:solidFill>
          <a:ln/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Tx/>
              <a:buChar char="•"/>
              <a:tabLst/>
            </a:pPr>
            <a:endParaRPr kumimoji="1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Book Antiqua" charset="0"/>
              <a:ea typeface="ＭＳ Ｐゴシック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697587" y="3811066"/>
            <a:ext cx="1708001" cy="4616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dirty="0" err="1" smtClean="0"/>
              <a:t>SPANStore</a:t>
            </a:r>
            <a:endParaRPr lang="en-US" dirty="0"/>
          </a:p>
        </p:txBody>
      </p:sp>
      <p:sp>
        <p:nvSpPr>
          <p:cNvPr id="53" name="TextBox 52"/>
          <p:cNvSpPr txBox="1"/>
          <p:nvPr/>
        </p:nvSpPr>
        <p:spPr>
          <a:xfrm>
            <a:off x="754172" y="3443360"/>
            <a:ext cx="16061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1800" b="1" i="1" dirty="0" smtClean="0"/>
              <a:t>Data center </a:t>
            </a:r>
            <a:r>
              <a:rPr lang="en-US" sz="1800" b="1" i="1" dirty="0"/>
              <a:t>A</a:t>
            </a:r>
          </a:p>
        </p:txBody>
      </p:sp>
      <p:sp>
        <p:nvSpPr>
          <p:cNvPr id="54" name="Cloud 53"/>
          <p:cNvSpPr/>
          <p:nvPr/>
        </p:nvSpPr>
        <p:spPr bwMode="auto">
          <a:xfrm>
            <a:off x="6117857" y="4716141"/>
            <a:ext cx="2257118" cy="1653591"/>
          </a:xfrm>
          <a:prstGeom prst="cloud">
            <a:avLst/>
          </a:prstGeom>
          <a:solidFill>
            <a:schemeClr val="accent1">
              <a:alpha val="30000"/>
            </a:schemeClr>
          </a:solidFill>
          <a:ln/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Tx/>
              <a:buChar char="•"/>
              <a:tabLst/>
            </a:pPr>
            <a:endParaRPr kumimoji="1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Book Antiqua" charset="0"/>
              <a:ea typeface="ＭＳ Ｐゴシック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6398851" y="5220305"/>
            <a:ext cx="1708001" cy="4616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dirty="0" err="1" smtClean="0"/>
              <a:t>SPANStore</a:t>
            </a:r>
            <a:endParaRPr lang="en-US" dirty="0"/>
          </a:p>
        </p:txBody>
      </p:sp>
      <p:sp>
        <p:nvSpPr>
          <p:cNvPr id="64" name="TextBox 63"/>
          <p:cNvSpPr txBox="1"/>
          <p:nvPr/>
        </p:nvSpPr>
        <p:spPr>
          <a:xfrm>
            <a:off x="6685432" y="5713405"/>
            <a:ext cx="971608" cy="461665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dirty="0" smtClean="0"/>
              <a:t>A</a:t>
            </a:r>
            <a:r>
              <a:rPr lang="en-US" altLang="zh-CN" dirty="0" smtClean="0"/>
              <a:t>pp</a:t>
            </a:r>
            <a:endParaRPr lang="en-US" dirty="0"/>
          </a:p>
        </p:txBody>
      </p:sp>
      <p:sp>
        <p:nvSpPr>
          <p:cNvPr id="65" name="TextBox 64"/>
          <p:cNvSpPr txBox="1"/>
          <p:nvPr/>
        </p:nvSpPr>
        <p:spPr>
          <a:xfrm>
            <a:off x="6455436" y="4852599"/>
            <a:ext cx="16061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1800" b="1" i="1" dirty="0" smtClean="0"/>
              <a:t>Data center D</a:t>
            </a:r>
            <a:endParaRPr lang="en-US" sz="1800" b="1" i="1" dirty="0"/>
          </a:p>
        </p:txBody>
      </p:sp>
      <p:sp>
        <p:nvSpPr>
          <p:cNvPr id="66" name="TextBox 65"/>
          <p:cNvSpPr txBox="1"/>
          <p:nvPr/>
        </p:nvSpPr>
        <p:spPr>
          <a:xfrm>
            <a:off x="3705171" y="4021602"/>
            <a:ext cx="1922040" cy="83099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dirty="0" smtClean="0">
                <a:solidFill>
                  <a:srgbClr val="000000"/>
                </a:solidFill>
              </a:rPr>
              <a:t>Placement Manager</a:t>
            </a:r>
            <a:endParaRPr lang="en-US" dirty="0">
              <a:solidFill>
                <a:srgbClr val="000000"/>
              </a:solidFill>
            </a:endParaRPr>
          </a:p>
        </p:txBody>
      </p:sp>
      <p:cxnSp>
        <p:nvCxnSpPr>
          <p:cNvPr id="67" name="Straight Arrow Connector 66"/>
          <p:cNvCxnSpPr/>
          <p:nvPr/>
        </p:nvCxnSpPr>
        <p:spPr bwMode="auto">
          <a:xfrm flipH="1">
            <a:off x="2959983" y="4852599"/>
            <a:ext cx="733940" cy="288318"/>
          </a:xfrm>
          <a:prstGeom prst="straightConnector1">
            <a:avLst/>
          </a:prstGeom>
          <a:ln>
            <a:solidFill>
              <a:schemeClr val="tx1"/>
            </a:solidFill>
            <a:headEnd type="arrow" w="lg" len="lg"/>
            <a:tailEnd type="none"/>
          </a:ln>
          <a:ex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>
            <a:endCxn id="51" idx="3"/>
          </p:cNvCxnSpPr>
          <p:nvPr/>
        </p:nvCxnSpPr>
        <p:spPr bwMode="auto">
          <a:xfrm flipH="1" flipV="1">
            <a:off x="2405588" y="4041899"/>
            <a:ext cx="1288335" cy="49910"/>
          </a:xfrm>
          <a:prstGeom prst="straightConnector1">
            <a:avLst/>
          </a:prstGeom>
          <a:ln>
            <a:solidFill>
              <a:schemeClr val="tx1"/>
            </a:solidFill>
            <a:headEnd type="arrow" w="lg" len="lg"/>
            <a:tailEnd type="none"/>
          </a:ln>
          <a:ex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/>
          <p:nvPr/>
        </p:nvCxnSpPr>
        <p:spPr bwMode="auto">
          <a:xfrm>
            <a:off x="5627211" y="4852599"/>
            <a:ext cx="771640" cy="369332"/>
          </a:xfrm>
          <a:prstGeom prst="straightConnector1">
            <a:avLst/>
          </a:prstGeom>
          <a:ln>
            <a:solidFill>
              <a:schemeClr val="tx1"/>
            </a:solidFill>
            <a:headEnd type="arrow" w="lg" len="lg"/>
            <a:tailEnd type="none"/>
          </a:ln>
          <a:ex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71" name="TextBox 70"/>
          <p:cNvSpPr txBox="1"/>
          <p:nvPr/>
        </p:nvSpPr>
        <p:spPr>
          <a:xfrm>
            <a:off x="3382535" y="5021876"/>
            <a:ext cx="1276308" cy="40011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None/>
            </a:pPr>
            <a:r>
              <a:rPr lang="en-US" sz="2000" dirty="0" smtClean="0">
                <a:solidFill>
                  <a:srgbClr val="800000"/>
                </a:solidFill>
              </a:rPr>
              <a:t>workload</a:t>
            </a:r>
            <a:endParaRPr lang="en-US" sz="2000" dirty="0">
              <a:solidFill>
                <a:srgbClr val="800000"/>
              </a:solidFill>
            </a:endParaRPr>
          </a:p>
        </p:txBody>
      </p:sp>
      <p:cxnSp>
        <p:nvCxnSpPr>
          <p:cNvPr id="72" name="Straight Arrow Connector 71"/>
          <p:cNvCxnSpPr/>
          <p:nvPr/>
        </p:nvCxnSpPr>
        <p:spPr bwMode="auto">
          <a:xfrm flipV="1">
            <a:off x="2959983" y="4852599"/>
            <a:ext cx="733940" cy="288319"/>
          </a:xfrm>
          <a:prstGeom prst="straightConnector1">
            <a:avLst/>
          </a:prstGeom>
          <a:ln>
            <a:solidFill>
              <a:schemeClr val="tx1"/>
            </a:solidFill>
            <a:headEnd type="arrow" w="lg" len="lg"/>
            <a:tailEnd type="none"/>
          </a:ln>
          <a:ex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/>
          <p:nvPr/>
        </p:nvCxnSpPr>
        <p:spPr bwMode="auto">
          <a:xfrm>
            <a:off x="2405588" y="4022377"/>
            <a:ext cx="1288335" cy="49908"/>
          </a:xfrm>
          <a:prstGeom prst="straightConnector1">
            <a:avLst/>
          </a:prstGeom>
          <a:ln>
            <a:solidFill>
              <a:schemeClr val="tx1"/>
            </a:solidFill>
            <a:headEnd type="arrow" w="lg" len="lg"/>
            <a:tailEnd type="none"/>
          </a:ln>
          <a:ex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/>
          <p:nvPr/>
        </p:nvCxnSpPr>
        <p:spPr bwMode="auto">
          <a:xfrm flipH="1" flipV="1">
            <a:off x="5627211" y="4852599"/>
            <a:ext cx="771640" cy="356051"/>
          </a:xfrm>
          <a:prstGeom prst="straightConnector1">
            <a:avLst/>
          </a:prstGeom>
          <a:ln>
            <a:solidFill>
              <a:schemeClr val="tx1"/>
            </a:solidFill>
            <a:headEnd type="arrow" w="lg" len="lg"/>
            <a:tailEnd type="none"/>
          </a:ln>
          <a:ex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3382535" y="5025912"/>
            <a:ext cx="2278309" cy="400110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None/>
            </a:pPr>
            <a:r>
              <a:rPr lang="en-US" sz="2000" dirty="0" smtClean="0">
                <a:solidFill>
                  <a:srgbClr val="800000"/>
                </a:solidFill>
              </a:rPr>
              <a:t>Replication policy</a:t>
            </a:r>
            <a:endParaRPr lang="en-US" sz="2000" dirty="0">
              <a:solidFill>
                <a:srgbClr val="800000"/>
              </a:solidFill>
            </a:endParaRPr>
          </a:p>
        </p:txBody>
      </p:sp>
      <p:cxnSp>
        <p:nvCxnSpPr>
          <p:cNvPr id="77" name="Straight Arrow Connector 76"/>
          <p:cNvCxnSpPr>
            <a:endCxn id="35" idx="1"/>
          </p:cNvCxnSpPr>
          <p:nvPr/>
        </p:nvCxnSpPr>
        <p:spPr bwMode="auto">
          <a:xfrm flipV="1">
            <a:off x="5627211" y="3672567"/>
            <a:ext cx="869404" cy="419241"/>
          </a:xfrm>
          <a:prstGeom prst="straightConnector1">
            <a:avLst/>
          </a:prstGeom>
          <a:ln>
            <a:solidFill>
              <a:schemeClr val="tx1"/>
            </a:solidFill>
            <a:headEnd type="arrow" w="lg" len="lg"/>
            <a:tailEnd type="none"/>
          </a:ln>
          <a:ex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>
            <a:stCxn id="35" idx="1"/>
          </p:cNvCxnSpPr>
          <p:nvPr/>
        </p:nvCxnSpPr>
        <p:spPr bwMode="auto">
          <a:xfrm flipH="1">
            <a:off x="5660844" y="3672567"/>
            <a:ext cx="835771" cy="419240"/>
          </a:xfrm>
          <a:prstGeom prst="straightConnector1">
            <a:avLst/>
          </a:prstGeom>
          <a:ln>
            <a:solidFill>
              <a:schemeClr val="tx1"/>
            </a:solidFill>
            <a:headEnd type="arrow" w="lg" len="lg"/>
            <a:tailEnd type="none"/>
          </a:ln>
          <a:ex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719142" y="2178637"/>
            <a:ext cx="2986029" cy="904863"/>
          </a:xfrm>
          <a:prstGeom prst="rect">
            <a:avLst/>
          </a:prstGeom>
          <a:noFill/>
          <a:ln w="28575" cmpd="sng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dirty="0" smtClean="0"/>
              <a:t>Inter-DC latencies</a:t>
            </a:r>
          </a:p>
          <a:p>
            <a:pPr>
              <a:buNone/>
            </a:pPr>
            <a:r>
              <a:rPr lang="en-US" dirty="0" smtClean="0"/>
              <a:t>Pricing policies</a:t>
            </a:r>
            <a:endParaRPr lang="en-US" dirty="0"/>
          </a:p>
        </p:txBody>
      </p:sp>
      <p:sp>
        <p:nvSpPr>
          <p:cNvPr id="48" name="TextBox 47"/>
          <p:cNvSpPr txBox="1"/>
          <p:nvPr/>
        </p:nvSpPr>
        <p:spPr>
          <a:xfrm>
            <a:off x="4080165" y="2080604"/>
            <a:ext cx="3981373" cy="830997"/>
          </a:xfrm>
          <a:prstGeom prst="rect">
            <a:avLst/>
          </a:prstGeom>
          <a:noFill/>
          <a:ln w="28575" cmpd="sng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dirty="0" smtClean="0"/>
              <a:t>Latency, consistency and fault tolerance requirements</a:t>
            </a:r>
          </a:p>
        </p:txBody>
      </p:sp>
      <p:cxnSp>
        <p:nvCxnSpPr>
          <p:cNvPr id="61" name="Straight Arrow Connector 60"/>
          <p:cNvCxnSpPr/>
          <p:nvPr/>
        </p:nvCxnSpPr>
        <p:spPr bwMode="auto">
          <a:xfrm flipH="1" flipV="1">
            <a:off x="3558577" y="3083500"/>
            <a:ext cx="647585" cy="938103"/>
          </a:xfrm>
          <a:prstGeom prst="straightConnector1">
            <a:avLst/>
          </a:prstGeom>
          <a:ln>
            <a:solidFill>
              <a:schemeClr val="tx1"/>
            </a:solidFill>
            <a:headEnd type="arrow" w="lg" len="lg"/>
            <a:tailEnd type="none"/>
          </a:ln>
          <a:ex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/>
          <p:nvPr/>
        </p:nvCxnSpPr>
        <p:spPr bwMode="auto">
          <a:xfrm flipV="1">
            <a:off x="5042365" y="2937570"/>
            <a:ext cx="307926" cy="1084034"/>
          </a:xfrm>
          <a:prstGeom prst="straightConnector1">
            <a:avLst/>
          </a:prstGeom>
          <a:ln>
            <a:solidFill>
              <a:schemeClr val="tx1"/>
            </a:solidFill>
            <a:headEnd type="arrow" w="lg" len="lg"/>
            <a:tailEnd type="none"/>
          </a:ln>
          <a:ex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89708" y="1696917"/>
            <a:ext cx="38918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i="1" dirty="0" err="1" smtClean="0"/>
              <a:t>SPANStore</a:t>
            </a:r>
            <a:r>
              <a:rPr lang="en-US" i="1" dirty="0" smtClean="0"/>
              <a:t> Characterization</a:t>
            </a:r>
            <a:endParaRPr lang="en-US" i="1" dirty="0"/>
          </a:p>
        </p:txBody>
      </p:sp>
      <p:sp>
        <p:nvSpPr>
          <p:cNvPr id="55" name="TextBox 54"/>
          <p:cNvSpPr txBox="1"/>
          <p:nvPr/>
        </p:nvSpPr>
        <p:spPr>
          <a:xfrm>
            <a:off x="4707093" y="1618939"/>
            <a:ext cx="26333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i="1" dirty="0" smtClean="0"/>
              <a:t>Application Input</a:t>
            </a:r>
            <a:endParaRPr lang="en-US" i="1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4912286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1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4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5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8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43" grpId="0" animBg="1"/>
      <p:bldP spid="44" grpId="0" animBg="1"/>
      <p:bldP spid="45" grpId="0" animBg="1"/>
      <p:bldP spid="51" grpId="0" animBg="1"/>
      <p:bldP spid="58" grpId="0" animBg="1"/>
      <p:bldP spid="64" grpId="0" animBg="1"/>
      <p:bldP spid="66" grpId="0" animBg="1"/>
      <p:bldP spid="71" grpId="2" animBg="1"/>
      <p:bldP spid="71" grpId="3" animBg="1"/>
      <p:bldP spid="75" grpId="0" animBg="1"/>
      <p:bldP spid="46" grpId="0" animBg="1"/>
      <p:bldP spid="48" grpId="0" animBg="1"/>
      <p:bldP spid="52" grpId="0"/>
      <p:bldP spid="55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4.1|8.5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5.8|40.2|7.1|14.6|2|13.8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6.8|11.1|8.9|30.9|2.3|6.1|5.7|17.9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6.8|11.1|8.9|30.9|2.3|6.1|5.7|17.9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6.8|11.1|8.9|30.9|2.3|6.1|5.7|17.9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3|1.9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3.6|4.2|6.8|8.1|3.3|16.5|33.6|0.4|36.1|2.3|20.2|0.6|14.4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6|7.2|11.6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6|7.2|11.6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.8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.6|21.3|6.3|6.9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.8|6.4|4.6|10.3|14.3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.8|6.4|4.6|10.3|14.3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6.8|11.1|8.9|30.9|2.3|6.1|5.7|17.9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6.8|11.1|8.9|30.9|2.3|6.1|5.7|17.9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6.8|11.1|8.9|30.9|2.3|6.1|5.7|17.9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5.8|40.2|7.1|14.6|2|13.8"/>
</p:tagLst>
</file>

<file path=ppt/theme/theme1.xml><?xml version="1.0" encoding="utf-8"?>
<a:theme xmlns:a="http://schemas.openxmlformats.org/drawingml/2006/main" name="UC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Theme">
      <a:majorFont>
        <a:latin typeface="Times New Roman"/>
        <a:ea typeface="ＭＳ Ｐゴシック"/>
        <a:cs typeface=""/>
      </a:majorFont>
      <a:minorFont>
        <a:latin typeface="Book Antiqu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accent2"/>
          </a:buClr>
          <a:buSzTx/>
          <a:buFontTx/>
          <a:buChar char="•"/>
          <a:tabLst/>
          <a:defRPr kumimoji="1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Book Antiqua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accent2"/>
          </a:buClr>
          <a:buSzTx/>
          <a:buFontTx/>
          <a:buChar char="•"/>
          <a:tabLst/>
          <a:defRPr kumimoji="1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Book Antiqua" charset="0"/>
            <a:ea typeface="ＭＳ Ｐゴシック" charset="0"/>
          </a:defRPr>
        </a:defPPr>
      </a:lstStyle>
    </a:lnDef>
  </a:objectDefaults>
  <a:extraClrSchemeLst>
    <a:extraClrScheme>
      <a:clrScheme name="Office Theme 1">
        <a:dk1>
          <a:srgbClr val="5E574E"/>
        </a:dk1>
        <a:lt1>
          <a:srgbClr val="FFFFCC"/>
        </a:lt1>
        <a:dk2>
          <a:srgbClr val="0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AA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996633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8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FF0000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66"/>
        </a:dk1>
        <a:lt1>
          <a:srgbClr val="FFFFFF"/>
        </a:lt1>
        <a:dk2>
          <a:srgbClr val="0000FF"/>
        </a:dk2>
        <a:lt2>
          <a:srgbClr val="000000"/>
        </a:lt2>
        <a:accent1>
          <a:srgbClr val="0066FF"/>
        </a:accent1>
        <a:accent2>
          <a:srgbClr val="33CCCC"/>
        </a:accent2>
        <a:accent3>
          <a:srgbClr val="FFFFFF"/>
        </a:accent3>
        <a:accent4>
          <a:srgbClr val="000056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66"/>
        </a:dk2>
        <a:lt2>
          <a:srgbClr val="FFCC00"/>
        </a:lt2>
        <a:accent1>
          <a:srgbClr val="0066FF"/>
        </a:accent1>
        <a:accent2>
          <a:srgbClr val="33CCCC"/>
        </a:accent2>
        <a:accent3>
          <a:srgbClr val="AAAAB8"/>
        </a:accent3>
        <a:accent4>
          <a:srgbClr val="DADADA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E574E"/>
        </a:dk1>
        <a:lt1>
          <a:srgbClr val="FFFFCC"/>
        </a:lt1>
        <a:dk2>
          <a:srgbClr val="8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C0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UCR.pot</Template>
  <TotalTime>15832</TotalTime>
  <Words>1126</Words>
  <Application>Microsoft Macintosh PowerPoint</Application>
  <PresentationFormat>On-screen Show (4:3)</PresentationFormat>
  <Paragraphs>331</Paragraphs>
  <Slides>33</Slides>
  <Notes>24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33</vt:i4>
      </vt:variant>
    </vt:vector>
  </HeadingPairs>
  <TitlesOfParts>
    <vt:vector size="35" baseType="lpstr">
      <vt:lpstr>UCR</vt:lpstr>
      <vt:lpstr>Custom Design</vt:lpstr>
      <vt:lpstr>SPANStore: Cost-Effective Geo-Replicated Storage Spanning Multiple Cloud Services</vt:lpstr>
      <vt:lpstr>Geo-distributed Services for Low Latency</vt:lpstr>
      <vt:lpstr>Cloud Services Simplify Geo-distribution</vt:lpstr>
      <vt:lpstr>Need for Geo-Replication</vt:lpstr>
      <vt:lpstr>Geo-replication on Cloud Services</vt:lpstr>
      <vt:lpstr>Outline</vt:lpstr>
      <vt:lpstr>SPANStore</vt:lpstr>
      <vt:lpstr>SPANStore Overview</vt:lpstr>
      <vt:lpstr>SPANStore Overview</vt:lpstr>
      <vt:lpstr>Outline</vt:lpstr>
      <vt:lpstr>PowerPoint Presentation</vt:lpstr>
      <vt:lpstr>Cloud Storage Service Cost</vt:lpstr>
      <vt:lpstr>Low Latency SLO Requires High Replication in Single Cloud Deployment</vt:lpstr>
      <vt:lpstr>Technique 1: Harness Multiple Clouds</vt:lpstr>
      <vt:lpstr>Price Discrepancies across Clouds</vt:lpstr>
      <vt:lpstr>Range of Candidate Replication Policies</vt:lpstr>
      <vt:lpstr>Range of Candidate Replication Policies</vt:lpstr>
      <vt:lpstr>Range of Candidate Replication Policies</vt:lpstr>
      <vt:lpstr>High Variability of Individual Objects   </vt:lpstr>
      <vt:lpstr>Technique 2: Aggregate Workload Prediction per Access Set</vt:lpstr>
      <vt:lpstr>Technique 2: Aggregate Workload Prediction per Access Set</vt:lpstr>
      <vt:lpstr>Optimizing Cost for GETs and PUTs</vt:lpstr>
      <vt:lpstr>Technique 3: Relay Propagation</vt:lpstr>
      <vt:lpstr>Technique 3: Relay Propagation</vt:lpstr>
      <vt:lpstr>Summary</vt:lpstr>
      <vt:lpstr>Outline</vt:lpstr>
      <vt:lpstr>Evaluation</vt:lpstr>
      <vt:lpstr>Simulation Settings</vt:lpstr>
      <vt:lpstr>SPANStore Enables Cost Savings across Disparate Workloads</vt:lpstr>
      <vt:lpstr>Deployment Settings</vt:lpstr>
      <vt:lpstr>SPANStore Meets SLOs</vt:lpstr>
      <vt:lpstr>Conclusions</vt:lpstr>
      <vt:lpstr>PowerPoint Presentation</vt:lpstr>
    </vt:vector>
  </TitlesOfParts>
  <Company>University of California, Riverside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 unsatisfied Microsoft Office User</dc:creator>
  <cp:keywords/>
  <cp:lastModifiedBy>Zhe Wu</cp:lastModifiedBy>
  <cp:revision>1600</cp:revision>
  <cp:lastPrinted>2013-11-01T21:05:47Z</cp:lastPrinted>
  <dcterms:created xsi:type="dcterms:W3CDTF">2013-10-27T19:05:23Z</dcterms:created>
  <dcterms:modified xsi:type="dcterms:W3CDTF">2013-11-12T02:43:36Z</dcterms:modified>
  <cp:category>template</cp:category>
</cp:coreProperties>
</file>