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02" r:id="rId3"/>
    <p:sldId id="317" r:id="rId4"/>
    <p:sldId id="318" r:id="rId5"/>
    <p:sldId id="367" r:id="rId6"/>
    <p:sldId id="320" r:id="rId7"/>
    <p:sldId id="385" r:id="rId8"/>
    <p:sldId id="322" r:id="rId9"/>
    <p:sldId id="323" r:id="rId10"/>
    <p:sldId id="324" r:id="rId11"/>
    <p:sldId id="326" r:id="rId12"/>
    <p:sldId id="327" r:id="rId13"/>
    <p:sldId id="375" r:id="rId14"/>
    <p:sldId id="335" r:id="rId15"/>
    <p:sldId id="348" r:id="rId16"/>
    <p:sldId id="349" r:id="rId17"/>
    <p:sldId id="371" r:id="rId18"/>
    <p:sldId id="351" r:id="rId19"/>
    <p:sldId id="314" r:id="rId20"/>
    <p:sldId id="386" r:id="rId21"/>
    <p:sldId id="372" r:id="rId22"/>
    <p:sldId id="362" r:id="rId23"/>
    <p:sldId id="383" r:id="rId24"/>
    <p:sldId id="396" r:id="rId25"/>
    <p:sldId id="388" r:id="rId26"/>
    <p:sldId id="384" r:id="rId27"/>
    <p:sldId id="298" r:id="rId28"/>
    <p:sldId id="329" r:id="rId29"/>
    <p:sldId id="310" r:id="rId30"/>
    <p:sldId id="282" r:id="rId31"/>
    <p:sldId id="361" r:id="rId32"/>
    <p:sldId id="283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20530C90-E5D6-C34F-886C-C522FAD1847E}">
          <p14:sldIdLst>
            <p14:sldId id="257"/>
            <p14:sldId id="302"/>
            <p14:sldId id="317"/>
            <p14:sldId id="318"/>
            <p14:sldId id="367"/>
            <p14:sldId id="320"/>
            <p14:sldId id="385"/>
            <p14:sldId id="322"/>
            <p14:sldId id="323"/>
            <p14:sldId id="324"/>
            <p14:sldId id="326"/>
            <p14:sldId id="327"/>
            <p14:sldId id="375"/>
            <p14:sldId id="335"/>
            <p14:sldId id="348"/>
            <p14:sldId id="349"/>
            <p14:sldId id="371"/>
            <p14:sldId id="351"/>
            <p14:sldId id="314"/>
            <p14:sldId id="386"/>
            <p14:sldId id="372"/>
            <p14:sldId id="362"/>
            <p14:sldId id="383"/>
            <p14:sldId id="396"/>
            <p14:sldId id="388"/>
            <p14:sldId id="384"/>
            <p14:sldId id="298"/>
            <p14:sldId id="329"/>
            <p14:sldId id="310"/>
            <p14:sldId id="282"/>
            <p14:sldId id="361"/>
            <p14:sldId id="283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A49"/>
    <a:srgbClr val="4B7AB2"/>
    <a:srgbClr val="18376A"/>
    <a:srgbClr val="110C4B"/>
    <a:srgbClr val="3F6CAF"/>
    <a:srgbClr val="4C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6788" autoAdjust="0"/>
  </p:normalViewPr>
  <p:slideViewPr>
    <p:cSldViewPr snapToGrid="0" snapToObjects="1">
      <p:cViewPr>
        <p:scale>
          <a:sx n="80" d="100"/>
          <a:sy n="80" d="100"/>
        </p:scale>
        <p:origin x="-167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6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80" d="100"/>
        <a:sy n="180" d="100"/>
      </p:scale>
      <p:origin x="0" y="4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AE20F-049D-944C-96A0-D977D7823E94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C807-EEC7-4A43-A1B8-2B7F29245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910D-2826-2D4C-834A-A771FC7174B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C72B-9283-9B46-B013-5E1B0F8F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9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 smtClean="0"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sz="1200" dirty="0" smtClean="0">
              <a:latin typeface="Avenir Book" charset="0"/>
              <a:cs typeface="Times New Roman" charset="0"/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E193-22CB-DC49-BA64-55957814C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1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sz="1200" dirty="0" smtClean="0">
              <a:latin typeface="Avenir Book" charset="0"/>
              <a:cs typeface="Times New Roman" charset="0"/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1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7F74C5-6CE8-41B6-A3AE-91239DA6151E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7F74C5-6CE8-41B6-A3AE-91239DA6151E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7F74C5-6CE8-41B6-A3AE-91239DA6151E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65" indent="-280064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54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56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58" indent="-224051" defTabSz="91331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559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661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763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865" indent="-224051" algn="ctr" defTabSz="91331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7F74C5-6CE8-41B6-A3AE-91239DA6151E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7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9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0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 smtClean="0"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F41D7-93CE-453D-996F-CE11EEA017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6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9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8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1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C72B-9283-9B46-B013-5E1B0F8F7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6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b="1" dirty="0" smtClean="0">
              <a:sym typeface="Avenir Boo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D761-BD7A-D54B-BBC3-A6D8E0082983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E11-8C6B-9245-9ED3-F533FDEA9DE6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CA0F-4A65-0847-B000-A5502A6AEEB7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8E6D-6863-D047-B6AB-4515CE625ADD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CA1E-2E4C-A945-A787-EF8FEDBDBF34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223-F0A1-EB4C-A669-020F761F9003}" type="datetime1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0A79-2F8C-7B49-ACFF-61BAAC484161}" type="datetime1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55D9-4A2D-6F48-8456-CF24A6C065A6}" type="datetime1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8C00-E484-2940-85DA-75F9FD405C1B}" type="datetime1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0F68-423D-284C-83E3-18CDC0176CF2}" type="datetime1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EC4-1ED7-6B48-842E-257BCE89CB1B}" type="datetime1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12C2-9484-9D49-8C7E-A5551075987C}" type="datetime1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6E7CD-D7B2-6541-8F04-288010C1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jpeg"/><Relationship Id="rId9" Type="http://schemas.openxmlformats.org/officeDocument/2006/relationships/image" Target="../media/image83.jpeg"/><Relationship Id="rId10" Type="http://schemas.openxmlformats.org/officeDocument/2006/relationships/image" Target="../media/image84.jpeg"/><Relationship Id="rId11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60" Type="http://schemas.openxmlformats.org/officeDocument/2006/relationships/image" Target="../media/image6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imbaService" TargetMode="External"/><Relationship Id="rId4" Type="http://schemas.openxmlformats.org/officeDocument/2006/relationships/hyperlink" Target="https://github.com/SimbaService/Simba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hyperlink" Target="http://dl.acm.org/authorize?N95496" TargetMode="External"/><Relationship Id="rId10" Type="http://schemas.openxmlformats.org/officeDocument/2006/relationships/hyperlink" Target="https://www.usenix.org/conference/fast15/technical-sessions/presentation/g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98" y="2296926"/>
            <a:ext cx="8421687" cy="1362075"/>
          </a:xfrm>
        </p:spPr>
        <p:txBody>
          <a:bodyPr>
            <a:noAutofit/>
          </a:bodyPr>
          <a:lstStyle/>
          <a:p>
            <a:r>
              <a:rPr lang="en-US" dirty="0" err="1" smtClean="0"/>
              <a:t>Simba</a:t>
            </a:r>
            <a:r>
              <a:rPr lang="en-US" dirty="0" smtClean="0"/>
              <a:t>: Tunable End-to-End Data Consistency For Mobile Apps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4898" y="4056530"/>
            <a:ext cx="9033762" cy="223232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Dorian Perkins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Nitin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Agrawal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Akshat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Aranya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Curtis Yu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Younghwan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Go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^†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Harsha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Madhyastha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‡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Cristian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Ungureanu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 Labs America,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 Riverside,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^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KAIST, and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‡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Michigan</a:t>
            </a:r>
            <a:endParaRPr lang="en-US" sz="24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571"/>
          <a:stretch/>
        </p:blipFill>
        <p:spPr>
          <a:xfrm>
            <a:off x="5168827" y="252261"/>
            <a:ext cx="1920234" cy="533220"/>
          </a:xfrm>
          <a:prstGeom prst="rect">
            <a:avLst/>
          </a:prstGeom>
        </p:spPr>
      </p:pic>
      <p:pic>
        <p:nvPicPr>
          <p:cNvPr id="6" name="Picture 2" descr="cn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1"/>
          <a:stretch>
            <a:fillRect/>
          </a:stretch>
        </p:blipFill>
        <p:spPr bwMode="auto">
          <a:xfrm>
            <a:off x="2256353" y="163761"/>
            <a:ext cx="2450791" cy="6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NECLA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6" y="200045"/>
            <a:ext cx="1697927" cy="6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u-m-university-of-michigan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73" y="118406"/>
            <a:ext cx="1491014" cy="7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0413" cy="5103813"/>
          </a:xfrm>
        </p:spPr>
        <p:txBody>
          <a:bodyPr lIns="0" tIns="0" rIns="0" bIns="0">
            <a:normAutofit/>
          </a:bodyPr>
          <a:lstStyle/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endParaRPr lang="en-US" sz="2800" dirty="0" smtClean="0">
              <a:cs typeface="Helvetica" charset="0"/>
            </a:endParaRP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App </a:t>
            </a:r>
            <a:r>
              <a:rPr lang="en-US" sz="2800" dirty="0">
                <a:cs typeface="Helvetica" charset="0"/>
              </a:rPr>
              <a:t>for shared grocery </a:t>
            </a:r>
            <a:r>
              <a:rPr lang="en-US" sz="2800" dirty="0" smtClean="0">
                <a:cs typeface="Helvetica" charset="0"/>
              </a:rPr>
              <a:t>lists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Sync </a:t>
            </a:r>
            <a:r>
              <a:rPr lang="en-US" sz="2800" dirty="0">
                <a:cs typeface="Helvetica" charset="0"/>
              </a:rPr>
              <a:t>semantics oblivious to consistency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Last-writer-wins prevalent; inadequate for collaboration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Leads to corruption &amp; resurrection of deleted </a:t>
            </a: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data</a:t>
            </a:r>
            <a:endParaRPr lang="en-US" dirty="0" smtClean="0">
              <a:solidFill>
                <a:srgbClr val="1F497D"/>
              </a:solidFill>
              <a:cs typeface="Helvetica" charset="0"/>
            </a:endParaRP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Inadequate </a:t>
            </a:r>
            <a:r>
              <a:rPr lang="en-US" sz="2800" dirty="0">
                <a:cs typeface="Helvetica" charset="0"/>
              </a:rPr>
              <a:t>error propagation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Ad</a:t>
            </a: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-hoc behavior when faced with inconsistency</a:t>
            </a:r>
            <a:endParaRPr lang="en-US" dirty="0">
              <a:solidFill>
                <a:srgbClr val="1F497D"/>
              </a:solidFill>
              <a:ea typeface="Helvetica" charset="0"/>
              <a:cs typeface="Helvetica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0628"/>
            <a:ext cx="8456613" cy="762000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 b="1" dirty="0">
                <a:solidFill>
                  <a:srgbClr val="000000"/>
                </a:solidFill>
                <a:cs typeface="Gisha" charset="0"/>
                <a:sym typeface="Gisha" charset="0"/>
              </a:rPr>
              <a:t>Example: </a:t>
            </a:r>
            <a:r>
              <a:rPr lang="en-US" sz="4400" b="1" dirty="0" err="1">
                <a:solidFill>
                  <a:srgbClr val="000000"/>
                </a:solidFill>
                <a:cs typeface="Gisha" charset="0"/>
                <a:sym typeface="Gisha" charset="0"/>
              </a:rPr>
              <a:t>Hiyu</a:t>
            </a:r>
            <a:r>
              <a:rPr lang="en-US" sz="4400" b="1" dirty="0">
                <a:solidFill>
                  <a:srgbClr val="000000"/>
                </a:solidFill>
                <a:cs typeface="Gisha" charset="0"/>
                <a:sym typeface="Gisha" charset="0"/>
              </a:rPr>
              <a:t> (uses </a:t>
            </a:r>
            <a:r>
              <a:rPr lang="en-US" sz="4400" b="1" dirty="0" err="1">
                <a:solidFill>
                  <a:srgbClr val="000000"/>
                </a:solidFill>
                <a:cs typeface="Gisha" charset="0"/>
                <a:sym typeface="Gisha" charset="0"/>
              </a:rPr>
              <a:t>Kinvey</a:t>
            </a:r>
            <a:r>
              <a:rPr lang="en-US" sz="4400" b="1" dirty="0">
                <a:solidFill>
                  <a:srgbClr val="000000"/>
                </a:solidFill>
                <a:cs typeface="Gisha" charset="0"/>
                <a:sym typeface="Gisha" charset="0"/>
              </a:rPr>
              <a:t>)</a:t>
            </a:r>
            <a:endParaRPr lang="en-US" dirty="0">
              <a:solidFill>
                <a:srgbClr val="000000"/>
              </a:solidFill>
              <a:cs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856" y="4545783"/>
            <a:ext cx="1363757" cy="1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15263" cy="5295900"/>
          </a:xfrm>
        </p:spPr>
        <p:txBody>
          <a:bodyPr lIns="0" tIns="0" rIns="0" bIns="0"/>
          <a:lstStyle/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Multiple consistency modes within/across apps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Different data types warrant different consistency 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Sync semantics oblivious to consistency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Last-writer-wins prevalent; inadequate for many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Leads to corruption &amp; resurrection of deleted data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Atomicity violation of granular data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“Dangling pointers” and “half-formed” notes visible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Limited offline support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Many apps simply disable mobile offline operations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Inadequate error propagation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Ad-hoc behavior when faced with inconsistency</a:t>
            </a:r>
            <a:endParaRPr lang="en-US" dirty="0">
              <a:solidFill>
                <a:srgbClr val="1F497D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40630"/>
            <a:ext cx="8458200" cy="760413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 b="1" dirty="0">
                <a:solidFill>
                  <a:srgbClr val="000000"/>
                </a:solidFill>
                <a:cs typeface="Gisha" charset="0"/>
                <a:sym typeface="Gisha" charset="0"/>
              </a:rPr>
              <a:t>Inadequate Consistency</a:t>
            </a:r>
            <a:endParaRPr lang="en-US" dirty="0">
              <a:solidFill>
                <a:srgbClr val="000000"/>
              </a:solidFill>
              <a:cs typeface="Helvetica" charset="0"/>
            </a:endParaRPr>
          </a:p>
        </p:txBody>
      </p:sp>
      <p:pic>
        <p:nvPicPr>
          <p:cNvPr id="15364" name="Picture 3" descr="https://lh3.ggpht.com/7Y_vEuL7ynk2zV2mOSszad_k76OyNdvto7Q07XOBOrLY7GjeN4hCCQAnkxgJwKWsHmU=w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309880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5" name="Picture 4" descr="https://lh6.ggpht.com/e9DhGyvhyA1ATXy4Dz70KWHPUJdH3fc_RE-RN-uLm7O2TrqJ56tCTeKa3U4HPDt_HGY=w1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2640013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6" name="Picture 5" descr="https://cf.dropboxstatic.com/static/images/brand/glyph@2x-vflJ1vxb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2667000"/>
            <a:ext cx="4714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7" name="Picture 6" descr="https://lh5.ggpht.com/u_ZwBnOs3s7nHA2v4XDCrJknAAVVHQIzK4mVF8tbx1n62-_LrDSopwHviqeNuDIFigc=w3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048125"/>
            <a:ext cx="4413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8" name="Picture 7" descr="image2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1690688"/>
            <a:ext cx="5080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9" name="Picture 8" descr="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684338"/>
            <a:ext cx="4905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0" name="Picture 9" descr="tow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3121025"/>
            <a:ext cx="488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1" name="Picture 10" descr="https://lh3.ggpht.com/7Y_vEuL7ynk2zV2mOSszad_k76OyNdvto7Q07XOBOrLY7GjeN4hCCQAnkxgJwKWsHmU=w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5969000"/>
            <a:ext cx="576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2" name="Picture 11" descr="http://3-ps.googleusercontent.com/xk/MPWqn4XalIWzd906NViccKZVAb/www.forwardgeek.com/images.bwwstatic.com/techlogos/ACA0C2B5-B88D-1F1F-1AEEFAEF86AAAFFC.jpg.pagespeed.ce.Rw7UkBj1GkXrPasNgva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011863"/>
            <a:ext cx="4810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3" name="Picture 12" descr="tow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5429250"/>
            <a:ext cx="488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4" name="Picture 13" descr="fetchnotes-ico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4830763"/>
            <a:ext cx="504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AutoShape 15"/>
          <p:cNvSpPr>
            <a:spLocks/>
          </p:cNvSpPr>
          <p:nvPr/>
        </p:nvSpPr>
        <p:spPr bwMode="auto">
          <a:xfrm>
            <a:off x="-306864" y="2133600"/>
            <a:ext cx="9824403" cy="2327276"/>
          </a:xfrm>
          <a:custGeom>
            <a:avLst/>
            <a:gdLst>
              <a:gd name="T0" fmla="*/ 4465638 w 21600"/>
              <a:gd name="T1" fmla="*/ 1163638 h 21600"/>
              <a:gd name="T2" fmla="*/ 4465638 w 21600"/>
              <a:gd name="T3" fmla="*/ 1163638 h 21600"/>
              <a:gd name="T4" fmla="*/ 4465638 w 21600"/>
              <a:gd name="T5" fmla="*/ 1163638 h 21600"/>
              <a:gd name="T6" fmla="*/ 4465638 w 21600"/>
              <a:gd name="T7" fmla="*/ 11636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algn="ctr"/>
            <a:r>
              <a:rPr lang="en-US" sz="4800" b="1" dirty="0" smtClean="0"/>
              <a:t>Data</a:t>
            </a:r>
            <a:r>
              <a:rPr lang="en-US" sz="4800" b="1" dirty="0"/>
              <a:t>-sync needs </a:t>
            </a:r>
            <a:r>
              <a:rPr lang="en-US" sz="4800" b="1" dirty="0" smtClean="0"/>
              <a:t>fixing!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More details in paper </a:t>
            </a:r>
            <a:r>
              <a:rPr lang="en-US" sz="4800" b="1" dirty="0" smtClean="0">
                <a:sym typeface="Wingdings"/>
              </a:rPr>
              <a:t></a:t>
            </a:r>
            <a:endParaRPr lang="en-US" sz="4800" b="1" dirty="0"/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578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/>
          <p:cNvSpPr>
            <a:spLocks/>
          </p:cNvSpPr>
          <p:nvPr/>
        </p:nvSpPr>
        <p:spPr bwMode="auto">
          <a:xfrm>
            <a:off x="956945" y="1604963"/>
            <a:ext cx="2766060" cy="1169987"/>
          </a:xfrm>
          <a:custGeom>
            <a:avLst/>
            <a:gdLst>
              <a:gd name="T0" fmla="*/ 1143000 w 21600"/>
              <a:gd name="T1" fmla="*/ 584994 h 21600"/>
              <a:gd name="T2" fmla="*/ 1143000 w 21600"/>
              <a:gd name="T3" fmla="*/ 584994 h 21600"/>
              <a:gd name="T4" fmla="*/ 1143000 w 21600"/>
              <a:gd name="T5" fmla="*/ 584994 h 21600"/>
              <a:gd name="T6" fmla="*/ 1143000 w 21600"/>
              <a:gd name="T7" fmla="*/ 5849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algn="ctr"/>
            <a:r>
              <a:rPr lang="en-US" sz="7100" dirty="0" smtClean="0"/>
              <a:t>objects</a:t>
            </a:r>
            <a:endParaRPr lang="en-US" dirty="0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752475" y="1685925"/>
            <a:ext cx="3175000" cy="3478213"/>
            <a:chOff x="-1" y="0"/>
            <a:chExt cx="3175001" cy="3478367"/>
          </a:xfrm>
        </p:grpSpPr>
        <p:sp>
          <p:nvSpPr>
            <p:cNvPr id="16401" name="AutoShape 4"/>
            <p:cNvSpPr>
              <a:spLocks/>
            </p:cNvSpPr>
            <p:nvPr/>
          </p:nvSpPr>
          <p:spPr bwMode="auto">
            <a:xfrm>
              <a:off x="-1" y="0"/>
              <a:ext cx="3175001" cy="3478367"/>
            </a:xfrm>
            <a:custGeom>
              <a:avLst/>
              <a:gdLst>
                <a:gd name="T0" fmla="*/ 1587500 w 21600"/>
                <a:gd name="T1" fmla="*/ 1739184 h 21600"/>
                <a:gd name="T2" fmla="*/ 1587500 w 21600"/>
                <a:gd name="T3" fmla="*/ 1739184 h 21600"/>
                <a:gd name="T4" fmla="*/ 1587500 w 21600"/>
                <a:gd name="T5" fmla="*/ 1739184 h 21600"/>
                <a:gd name="T6" fmla="*/ 1587500 w 21600"/>
                <a:gd name="T7" fmla="*/ 173918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600" y="21600"/>
                  </a:moveTo>
                  <a:cubicBezTo>
                    <a:pt x="1611" y="21600"/>
                    <a:pt x="0" y="20239"/>
                    <a:pt x="0" y="18561"/>
                  </a:cubicBezTo>
                  <a:lnTo>
                    <a:pt x="0" y="3038"/>
                  </a:lnTo>
                  <a:cubicBezTo>
                    <a:pt x="0" y="1360"/>
                    <a:pt x="1611" y="0"/>
                    <a:pt x="3600" y="0"/>
                  </a:cubicBezTo>
                  <a:moveTo>
                    <a:pt x="17999" y="0"/>
                  </a:moveTo>
                  <a:cubicBezTo>
                    <a:pt x="19988" y="0"/>
                    <a:pt x="21600" y="1360"/>
                    <a:pt x="21600" y="3038"/>
                  </a:cubicBezTo>
                  <a:lnTo>
                    <a:pt x="21600" y="18561"/>
                  </a:lnTo>
                  <a:cubicBezTo>
                    <a:pt x="21600" y="20239"/>
                    <a:pt x="19988" y="21600"/>
                    <a:pt x="17999" y="2160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2" name="AutoShape 5"/>
            <p:cNvSpPr>
              <a:spLocks/>
            </p:cNvSpPr>
            <p:nvPr/>
          </p:nvSpPr>
          <p:spPr bwMode="auto">
            <a:xfrm>
              <a:off x="482696" y="839151"/>
              <a:ext cx="2068701" cy="1059635"/>
            </a:xfrm>
            <a:custGeom>
              <a:avLst/>
              <a:gdLst>
                <a:gd name="T0" fmla="*/ 1034351 w 21600"/>
                <a:gd name="T1" fmla="*/ 529818 h 21600"/>
                <a:gd name="T2" fmla="*/ 1034351 w 21600"/>
                <a:gd name="T3" fmla="*/ 529818 h 21600"/>
                <a:gd name="T4" fmla="*/ 1034351 w 21600"/>
                <a:gd name="T5" fmla="*/ 529818 h 21600"/>
                <a:gd name="T6" fmla="*/ 1034351 w 21600"/>
                <a:gd name="T7" fmla="*/ 52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7100" dirty="0"/>
                <a:t>+</a:t>
              </a:r>
              <a:endParaRPr lang="en-US" dirty="0"/>
            </a:p>
          </p:txBody>
        </p:sp>
      </p:grpSp>
      <p:sp>
        <p:nvSpPr>
          <p:cNvPr id="16389" name="AutoShape 6"/>
          <p:cNvSpPr>
            <a:spLocks/>
          </p:cNvSpPr>
          <p:nvPr/>
        </p:nvSpPr>
        <p:spPr bwMode="auto">
          <a:xfrm>
            <a:off x="381000" y="253997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+mj-lt"/>
                <a:cs typeface="Gisha" charset="0"/>
                <a:sym typeface="Gisha" charset="0"/>
              </a:rPr>
              <a:t>Need Better Sync Services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90" name="AutoShape 7"/>
          <p:cNvSpPr>
            <a:spLocks/>
          </p:cNvSpPr>
          <p:nvPr/>
        </p:nvSpPr>
        <p:spPr bwMode="auto">
          <a:xfrm>
            <a:off x="815975" y="3619500"/>
            <a:ext cx="3048000" cy="1169988"/>
          </a:xfrm>
          <a:custGeom>
            <a:avLst/>
            <a:gdLst>
              <a:gd name="T0" fmla="*/ 1524000 w 21600"/>
              <a:gd name="T1" fmla="*/ 584994 h 21600"/>
              <a:gd name="T2" fmla="*/ 1524000 w 21600"/>
              <a:gd name="T3" fmla="*/ 584994 h 21600"/>
              <a:gd name="T4" fmla="*/ 1524000 w 21600"/>
              <a:gd name="T5" fmla="*/ 584994 h 21600"/>
              <a:gd name="T6" fmla="*/ 1524000 w 21600"/>
              <a:gd name="T7" fmla="*/ 5849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7100" dirty="0"/>
              <a:t>tables</a:t>
            </a:r>
            <a:endParaRPr lang="en-US" dirty="0"/>
          </a:p>
        </p:txBody>
      </p:sp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4765675" y="1597025"/>
            <a:ext cx="3810000" cy="3521075"/>
            <a:chOff x="0" y="-1"/>
            <a:chExt cx="3809999" cy="3521470"/>
          </a:xfrm>
        </p:grpSpPr>
        <p:sp>
          <p:nvSpPr>
            <p:cNvPr id="16394" name="AutoShape 9"/>
            <p:cNvSpPr>
              <a:spLocks/>
            </p:cNvSpPr>
            <p:nvPr/>
          </p:nvSpPr>
          <p:spPr bwMode="auto">
            <a:xfrm>
              <a:off x="0" y="1122585"/>
              <a:ext cx="3809999" cy="954995"/>
            </a:xfrm>
            <a:custGeom>
              <a:avLst/>
              <a:gdLst>
                <a:gd name="T0" fmla="*/ 1905000 w 21600"/>
                <a:gd name="T1" fmla="*/ 477498 h 21600"/>
                <a:gd name="T2" fmla="*/ 1905000 w 21600"/>
                <a:gd name="T3" fmla="*/ 477498 h 21600"/>
                <a:gd name="T4" fmla="*/ 1905000 w 21600"/>
                <a:gd name="T5" fmla="*/ 477498 h 21600"/>
                <a:gd name="T6" fmla="*/ 1905000 w 21600"/>
                <a:gd name="T7" fmla="*/ 47749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 anchor="ctr"/>
            <a:lstStyle/>
            <a:p>
              <a:pPr algn="ctr"/>
              <a:r>
                <a:rPr lang="en-US" sz="2800" dirty="0" smtClean="0"/>
                <a:t>Choose: Eventual</a:t>
              </a:r>
              <a:r>
                <a:rPr lang="en-US" sz="2800" dirty="0"/>
                <a:t>, 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Causal</a:t>
              </a:r>
              <a:r>
                <a:rPr lang="en-US" sz="2800" dirty="0"/>
                <a:t>, </a:t>
              </a:r>
              <a:r>
                <a:rPr lang="en-US" sz="2800" dirty="0" smtClean="0"/>
                <a:t>or Strong</a:t>
              </a:r>
              <a:endParaRPr lang="en-US" dirty="0"/>
            </a:p>
          </p:txBody>
        </p:sp>
        <p:grpSp>
          <p:nvGrpSpPr>
            <p:cNvPr id="16395" name="Group 10"/>
            <p:cNvGrpSpPr>
              <a:grpSpLocks/>
            </p:cNvGrpSpPr>
            <p:nvPr/>
          </p:nvGrpSpPr>
          <p:grpSpPr bwMode="auto">
            <a:xfrm>
              <a:off x="317498" y="-1"/>
              <a:ext cx="3175001" cy="3478368"/>
              <a:chOff x="-1" y="0"/>
              <a:chExt cx="3175001" cy="3478367"/>
            </a:xfrm>
          </p:grpSpPr>
          <p:sp>
            <p:nvSpPr>
              <p:cNvPr id="16399" name="AutoShape 11"/>
              <p:cNvSpPr>
                <a:spLocks/>
              </p:cNvSpPr>
              <p:nvPr/>
            </p:nvSpPr>
            <p:spPr bwMode="auto">
              <a:xfrm>
                <a:off x="-1" y="0"/>
                <a:ext cx="3175001" cy="3478367"/>
              </a:xfrm>
              <a:custGeom>
                <a:avLst/>
                <a:gdLst>
                  <a:gd name="T0" fmla="*/ 1587500 w 21600"/>
                  <a:gd name="T1" fmla="*/ 1739184 h 21600"/>
                  <a:gd name="T2" fmla="*/ 1587500 w 21600"/>
                  <a:gd name="T3" fmla="*/ 1739184 h 21600"/>
                  <a:gd name="T4" fmla="*/ 1587500 w 21600"/>
                  <a:gd name="T5" fmla="*/ 1739184 h 21600"/>
                  <a:gd name="T6" fmla="*/ 1587500 w 21600"/>
                  <a:gd name="T7" fmla="*/ 17391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600" y="21600"/>
                    </a:moveTo>
                    <a:cubicBezTo>
                      <a:pt x="1611" y="21600"/>
                      <a:pt x="0" y="20239"/>
                      <a:pt x="0" y="18561"/>
                    </a:cubicBezTo>
                    <a:lnTo>
                      <a:pt x="0" y="3038"/>
                    </a:lnTo>
                    <a:cubicBezTo>
                      <a:pt x="0" y="1360"/>
                      <a:pt x="1611" y="0"/>
                      <a:pt x="3600" y="0"/>
                    </a:cubicBezTo>
                    <a:moveTo>
                      <a:pt x="17999" y="0"/>
                    </a:moveTo>
                    <a:cubicBezTo>
                      <a:pt x="19988" y="0"/>
                      <a:pt x="21600" y="1360"/>
                      <a:pt x="21600" y="3038"/>
                    </a:cubicBezTo>
                    <a:lnTo>
                      <a:pt x="21600" y="18561"/>
                    </a:lnTo>
                    <a:cubicBezTo>
                      <a:pt x="21600" y="20239"/>
                      <a:pt x="19988" y="21600"/>
                      <a:pt x="17999" y="2160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00" name="AutoShape 12"/>
              <p:cNvSpPr>
                <a:spLocks/>
              </p:cNvSpPr>
              <p:nvPr/>
            </p:nvSpPr>
            <p:spPr bwMode="auto">
              <a:xfrm>
                <a:off x="553150" y="149211"/>
                <a:ext cx="2068700" cy="1059635"/>
              </a:xfrm>
              <a:custGeom>
                <a:avLst/>
                <a:gdLst>
                  <a:gd name="T0" fmla="*/ 1034350 w 21600"/>
                  <a:gd name="T1" fmla="*/ 529818 h 21600"/>
                  <a:gd name="T2" fmla="*/ 1034350 w 21600"/>
                  <a:gd name="T3" fmla="*/ 529818 h 21600"/>
                  <a:gd name="T4" fmla="*/ 1034350 w 21600"/>
                  <a:gd name="T5" fmla="*/ 529818 h 21600"/>
                  <a:gd name="T6" fmla="*/ 1034350 w 21600"/>
                  <a:gd name="T7" fmla="*/ 52981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7100" dirty="0"/>
                  <a:t>+</a:t>
                </a:r>
                <a:endParaRPr lang="en-US" dirty="0"/>
              </a:p>
            </p:txBody>
          </p:sp>
        </p:grpSp>
        <p:sp>
          <p:nvSpPr>
            <p:cNvPr id="16396" name="AutoShape 13"/>
            <p:cNvSpPr>
              <a:spLocks/>
            </p:cNvSpPr>
            <p:nvPr/>
          </p:nvSpPr>
          <p:spPr bwMode="auto">
            <a:xfrm>
              <a:off x="533399" y="2566428"/>
              <a:ext cx="2743201" cy="955041"/>
            </a:xfrm>
            <a:custGeom>
              <a:avLst/>
              <a:gdLst>
                <a:gd name="T0" fmla="*/ 1371601 w 21600"/>
                <a:gd name="T1" fmla="*/ 477521 h 21600"/>
                <a:gd name="T2" fmla="*/ 1371601 w 21600"/>
                <a:gd name="T3" fmla="*/ 477521 h 21600"/>
                <a:gd name="T4" fmla="*/ 1371601 w 21600"/>
                <a:gd name="T5" fmla="*/ 477521 h 21600"/>
                <a:gd name="T6" fmla="*/ 1371601 w 21600"/>
                <a:gd name="T7" fmla="*/ 4775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Control over data transfer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397" name="AutoShape 14"/>
            <p:cNvSpPr>
              <a:spLocks/>
            </p:cNvSpPr>
            <p:nvPr/>
          </p:nvSpPr>
          <p:spPr bwMode="auto">
            <a:xfrm>
              <a:off x="870649" y="1633783"/>
              <a:ext cx="2068700" cy="1059635"/>
            </a:xfrm>
            <a:custGeom>
              <a:avLst/>
              <a:gdLst>
                <a:gd name="T0" fmla="*/ 1034350 w 21600"/>
                <a:gd name="T1" fmla="*/ 529818 h 21600"/>
                <a:gd name="T2" fmla="*/ 1034350 w 21600"/>
                <a:gd name="T3" fmla="*/ 529818 h 21600"/>
                <a:gd name="T4" fmla="*/ 1034350 w 21600"/>
                <a:gd name="T5" fmla="*/ 529818 h 21600"/>
                <a:gd name="T6" fmla="*/ 1034350 w 21600"/>
                <a:gd name="T7" fmla="*/ 52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7100" dirty="0"/>
                <a:t>+</a:t>
              </a:r>
              <a:endParaRPr lang="en-US" dirty="0"/>
            </a:p>
          </p:txBody>
        </p:sp>
        <p:sp>
          <p:nvSpPr>
            <p:cNvPr id="16398" name="AutoShape 15"/>
            <p:cNvSpPr>
              <a:spLocks/>
            </p:cNvSpPr>
            <p:nvPr/>
          </p:nvSpPr>
          <p:spPr bwMode="auto">
            <a:xfrm>
              <a:off x="533399" y="7486"/>
              <a:ext cx="2743201" cy="523241"/>
            </a:xfrm>
            <a:custGeom>
              <a:avLst/>
              <a:gdLst>
                <a:gd name="T0" fmla="*/ 1371601 w 21600"/>
                <a:gd name="T1" fmla="*/ 261621 h 21600"/>
                <a:gd name="T2" fmla="*/ 1371601 w 21600"/>
                <a:gd name="T3" fmla="*/ 261621 h 21600"/>
                <a:gd name="T4" fmla="*/ 1371601 w 21600"/>
                <a:gd name="T5" fmla="*/ 261621 h 21600"/>
                <a:gd name="T6" fmla="*/ 1371601 w 21600"/>
                <a:gd name="T7" fmla="*/ 2616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800" dirty="0"/>
                <a:t>Not lose data!</a:t>
              </a:r>
              <a:endParaRPr lang="en-US" dirty="0"/>
            </a:p>
          </p:txBody>
        </p:sp>
      </p:grpSp>
      <p:sp>
        <p:nvSpPr>
          <p:cNvPr id="75793" name="AutoShape 17"/>
          <p:cNvSpPr>
            <a:spLocks/>
          </p:cNvSpPr>
          <p:nvPr/>
        </p:nvSpPr>
        <p:spPr bwMode="auto">
          <a:xfrm>
            <a:off x="238125" y="5370513"/>
            <a:ext cx="8458200" cy="1006475"/>
          </a:xfrm>
          <a:custGeom>
            <a:avLst/>
            <a:gdLst>
              <a:gd name="T0" fmla="*/ 4229100 w 21600"/>
              <a:gd name="T1" fmla="*/ 503238 h 21600"/>
              <a:gd name="T2" fmla="*/ 4229100 w 21600"/>
              <a:gd name="T3" fmla="*/ 503238 h 21600"/>
              <a:gd name="T4" fmla="*/ 4229100 w 21600"/>
              <a:gd name="T5" fmla="*/ 503238 h 21600"/>
              <a:gd name="T6" fmla="*/ 4229100 w 21600"/>
              <a:gd name="T7" fmla="*/ 503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algn="ctr"/>
            <a:r>
              <a:rPr lang="en-US" sz="3000" b="1" dirty="0" smtClean="0">
                <a:solidFill>
                  <a:srgbClr val="1F497D"/>
                </a:solidFill>
              </a:rPr>
              <a:t>Challenge: provide high-level abstraction and </a:t>
            </a:r>
          </a:p>
          <a:p>
            <a:pPr algn="ctr"/>
            <a:r>
              <a:rPr lang="en-US" sz="3000" b="1" dirty="0" smtClean="0">
                <a:solidFill>
                  <a:srgbClr val="1F497D"/>
                </a:solidFill>
              </a:rPr>
              <a:t>hide all complexity under the hood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282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Motivation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Study</a:t>
            </a:r>
            <a:endParaRPr lang="en-US" sz="66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600" b="1" dirty="0" err="1">
                <a:solidFill>
                  <a:srgbClr val="000000"/>
                </a:solidFill>
                <a:latin typeface="Helvetica"/>
                <a:cs typeface="Helvetica"/>
              </a:rPr>
              <a:t>Simba</a:t>
            </a:r>
            <a:r>
              <a:rPr lang="en-US" sz="66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marL="0" indent="0" algn="ctr">
              <a:buNone/>
            </a:pPr>
            <a:r>
              <a:rPr lang="en-US" sz="6600" b="1" dirty="0">
                <a:latin typeface="Helvetica"/>
                <a:cs typeface="Helvetica"/>
              </a:rPr>
              <a:t>Evaluation</a:t>
            </a:r>
          </a:p>
          <a:p>
            <a:pPr marL="0" indent="0" algn="ctr">
              <a:buNone/>
            </a:pPr>
            <a:endParaRPr lang="en-US" sz="6600" b="1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sTable</a:t>
            </a:r>
            <a:r>
              <a:rPr lang="en-US" b="1" dirty="0" smtClean="0"/>
              <a:t>: </a:t>
            </a:r>
            <a:r>
              <a:rPr lang="en-US" b="1" dirty="0" err="1" smtClean="0"/>
              <a:t>Simba</a:t>
            </a:r>
            <a:r>
              <a:rPr lang="en-US" b="1" dirty="0" smtClean="0"/>
              <a:t> Table</a:t>
            </a:r>
            <a:endParaRPr lang="en-US" b="1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79456" y="3978546"/>
            <a:ext cx="8229600" cy="2879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Convenience</a:t>
            </a:r>
            <a:endParaRPr lang="en-US" dirty="0"/>
          </a:p>
          <a:p>
            <a:pPr lvl="1"/>
            <a:r>
              <a:rPr lang="en-US" dirty="0" smtClean="0"/>
              <a:t>Local </a:t>
            </a:r>
            <a:r>
              <a:rPr lang="en-US" dirty="0"/>
              <a:t>programming abstraction</a:t>
            </a:r>
          </a:p>
          <a:p>
            <a:r>
              <a:rPr lang="en-US" dirty="0"/>
              <a:t>Nice properties</a:t>
            </a:r>
          </a:p>
          <a:p>
            <a:pPr lvl="1"/>
            <a:r>
              <a:rPr lang="en-US" dirty="0"/>
              <a:t>Unified store &amp; sync: atomic tabular &amp; object data</a:t>
            </a:r>
          </a:p>
          <a:p>
            <a:pPr lvl="1"/>
            <a:r>
              <a:rPr lang="en-US" dirty="0"/>
              <a:t>End-to-end tunable consistency across devices</a:t>
            </a:r>
          </a:p>
          <a:p>
            <a:pPr lvl="1"/>
            <a:r>
              <a:rPr lang="en-US" dirty="0"/>
              <a:t>Offline support, Conflict detection &amp;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2834" y="1244154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Logical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242821"/>
            <a:ext cx="8229600" cy="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134745" y="2851752"/>
            <a:ext cx="118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Physical</a:t>
            </a:r>
            <a:endParaRPr lang="en-US" sz="2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32292"/>
              </p:ext>
            </p:extLst>
          </p:nvPr>
        </p:nvGraphicFramePr>
        <p:xfrm>
          <a:off x="3195639" y="810807"/>
          <a:ext cx="2032000" cy="12804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000"/>
                <a:gridCol w="1016000"/>
              </a:tblGrid>
              <a:tr h="209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Photo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Snoopy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369" t="7830" r="13177" b="49000"/>
          <a:stretch/>
        </p:blipFill>
        <p:spPr>
          <a:xfrm>
            <a:off x="4391667" y="1193802"/>
            <a:ext cx="680397" cy="4053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583" r="23750" b="46875"/>
          <a:stretch/>
        </p:blipFill>
        <p:spPr>
          <a:xfrm>
            <a:off x="4511678" y="1642894"/>
            <a:ext cx="454025" cy="435717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10174"/>
              </p:ext>
            </p:extLst>
          </p:nvPr>
        </p:nvGraphicFramePr>
        <p:xfrm>
          <a:off x="1003330" y="2630610"/>
          <a:ext cx="4996429" cy="12804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0044"/>
                <a:gridCol w="1395643"/>
                <a:gridCol w="1016000"/>
                <a:gridCol w="1514742"/>
              </a:tblGrid>
              <a:tr h="209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rowID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rowVersion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Photo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row1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Snoopy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[ab1fd, 1fc2e]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row2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[x561a,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3f02a]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6507759" y="2237646"/>
            <a:ext cx="2201297" cy="1665633"/>
            <a:chOff x="6069578" y="2761521"/>
            <a:chExt cx="2201297" cy="1665633"/>
          </a:xfrm>
        </p:grpSpPr>
        <p:sp>
          <p:nvSpPr>
            <p:cNvPr id="28" name="AutoShape 56"/>
            <p:cNvSpPr>
              <a:spLocks/>
            </p:cNvSpPr>
            <p:nvPr/>
          </p:nvSpPr>
          <p:spPr bwMode="auto">
            <a:xfrm>
              <a:off x="6069578" y="3146728"/>
              <a:ext cx="2201297" cy="1280426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AB2"/>
            </a:solidFill>
            <a:ln w="12700" cmpd="sng">
              <a:solidFill>
                <a:schemeClr val="tx1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endParaRPr lang="en-US" sz="4400" dirty="0"/>
            </a:p>
          </p:txBody>
        </p:sp>
        <p:sp>
          <p:nvSpPr>
            <p:cNvPr id="29" name="AutoShape 56"/>
            <p:cNvSpPr>
              <a:spLocks/>
            </p:cNvSpPr>
            <p:nvPr/>
          </p:nvSpPr>
          <p:spPr bwMode="auto">
            <a:xfrm>
              <a:off x="7280275" y="3265269"/>
              <a:ext cx="825500" cy="458404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/>
                <a:t>1fc2e</a:t>
              </a:r>
              <a:endParaRPr lang="en-US" sz="2000" dirty="0"/>
            </a:p>
          </p:txBody>
        </p:sp>
        <p:sp>
          <p:nvSpPr>
            <p:cNvPr id="32" name="AutoShape 56"/>
            <p:cNvSpPr>
              <a:spLocks/>
            </p:cNvSpPr>
            <p:nvPr/>
          </p:nvSpPr>
          <p:spPr bwMode="auto">
            <a:xfrm>
              <a:off x="6251575" y="3265269"/>
              <a:ext cx="825500" cy="458404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en-US" sz="2000" dirty="0"/>
                <a:t>ab1fd</a:t>
              </a:r>
            </a:p>
          </p:txBody>
        </p:sp>
        <p:sp>
          <p:nvSpPr>
            <p:cNvPr id="33" name="AutoShape 56"/>
            <p:cNvSpPr>
              <a:spLocks/>
            </p:cNvSpPr>
            <p:nvPr/>
          </p:nvSpPr>
          <p:spPr bwMode="auto">
            <a:xfrm>
              <a:off x="6251575" y="3848867"/>
              <a:ext cx="825500" cy="458404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/>
                <a:t>x561a</a:t>
              </a:r>
              <a:endParaRPr lang="en-US" sz="2000" dirty="0"/>
            </a:p>
          </p:txBody>
        </p:sp>
        <p:sp>
          <p:nvSpPr>
            <p:cNvPr id="34" name="AutoShape 56"/>
            <p:cNvSpPr>
              <a:spLocks/>
            </p:cNvSpPr>
            <p:nvPr/>
          </p:nvSpPr>
          <p:spPr bwMode="auto">
            <a:xfrm>
              <a:off x="7280275" y="3876073"/>
              <a:ext cx="825500" cy="458404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/>
                <a:t>3f02a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69578" y="2761521"/>
              <a:ext cx="138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Store</a:t>
              </a:r>
              <a:endParaRPr lang="en-US" b="1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03330" y="225251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Store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06406" y="2939263"/>
            <a:ext cx="2001353" cy="1039284"/>
            <a:chOff x="3912679" y="3449002"/>
            <a:chExt cx="2001353" cy="1039284"/>
          </a:xfrm>
        </p:grpSpPr>
        <p:sp>
          <p:nvSpPr>
            <p:cNvPr id="62" name="AutoShape 56"/>
            <p:cNvSpPr>
              <a:spLocks/>
            </p:cNvSpPr>
            <p:nvPr/>
          </p:nvSpPr>
          <p:spPr bwMode="auto">
            <a:xfrm>
              <a:off x="3912679" y="3449002"/>
              <a:ext cx="1588575" cy="1039284"/>
            </a:xfrm>
            <a:custGeom>
              <a:avLst/>
              <a:gdLst>
                <a:gd name="T0" fmla="*/ 4571207 w 21600"/>
                <a:gd name="T1" fmla="*/ 1375569 h 21600"/>
                <a:gd name="T2" fmla="*/ 4571207 w 21600"/>
                <a:gd name="T3" fmla="*/ 1375569 h 21600"/>
                <a:gd name="T4" fmla="*/ 4571207 w 21600"/>
                <a:gd name="T5" fmla="*/ 1375569 h 21600"/>
                <a:gd name="T6" fmla="*/ 4571207 w 21600"/>
                <a:gd name="T7" fmla="*/ 137556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008000"/>
              </a:solidFill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endParaRPr lang="en-US" sz="44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501254" y="3876073"/>
              <a:ext cx="412778" cy="1739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noFill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Gill Sans MT" charset="0"/>
              <a:cs typeface="Gill Sans MT" charset="0"/>
              <a:sym typeface="Gill Sans MT" charset="0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954088"/>
            <a:ext cx="8686800" cy="4783137"/>
            <a:chOff x="-1" y="-36032"/>
            <a:chExt cx="8687956" cy="4783195"/>
          </a:xfrm>
        </p:grpSpPr>
        <p:sp>
          <p:nvSpPr>
            <p:cNvPr id="18441" name="AutoShape 3"/>
            <p:cNvSpPr>
              <a:spLocks/>
            </p:cNvSpPr>
            <p:nvPr/>
          </p:nvSpPr>
          <p:spPr bwMode="auto">
            <a:xfrm>
              <a:off x="2159425" y="-36032"/>
              <a:ext cx="5996840" cy="1384701"/>
            </a:xfrm>
            <a:custGeom>
              <a:avLst/>
              <a:gdLst>
                <a:gd name="T0" fmla="*/ 2998420 w 21600"/>
                <a:gd name="T1" fmla="*/ 692350 h 21600"/>
                <a:gd name="T2" fmla="*/ 2998420 w 21600"/>
                <a:gd name="T3" fmla="*/ 692350 h 21600"/>
                <a:gd name="T4" fmla="*/ 2998420 w 21600"/>
                <a:gd name="T5" fmla="*/ 692350 h 21600"/>
                <a:gd name="T6" fmla="*/ 2998420 w 21600"/>
                <a:gd name="T7" fmla="*/ 6923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l">
                <a:spcBef>
                  <a:spcPts val="500"/>
                </a:spcBef>
              </a:pPr>
              <a:r>
                <a:rPr lang="en-US" sz="1700" dirty="0"/>
                <a:t>Store and view photos locally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Store album info in SQL tables, photos in local FS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App logic to access both the tables and the FS</a:t>
              </a:r>
            </a:p>
          </p:txBody>
        </p:sp>
        <p:grpSp>
          <p:nvGrpSpPr>
            <p:cNvPr id="18442" name="Group 4"/>
            <p:cNvGrpSpPr>
              <a:grpSpLocks/>
            </p:cNvGrpSpPr>
            <p:nvPr/>
          </p:nvGrpSpPr>
          <p:grpSpPr bwMode="auto">
            <a:xfrm>
              <a:off x="2333652" y="890137"/>
              <a:ext cx="6354303" cy="1539887"/>
              <a:chOff x="-1" y="0"/>
              <a:chExt cx="6354303" cy="1539887"/>
            </a:xfrm>
          </p:grpSpPr>
          <p:grpSp>
            <p:nvGrpSpPr>
              <p:cNvPr id="18445" name="Group 5"/>
              <p:cNvGrpSpPr>
                <a:grpSpLocks/>
              </p:cNvGrpSpPr>
              <p:nvPr/>
            </p:nvGrpSpPr>
            <p:grpSpPr bwMode="auto">
              <a:xfrm>
                <a:off x="157246" y="160846"/>
                <a:ext cx="507882" cy="323986"/>
                <a:chOff x="0" y="-1"/>
                <a:chExt cx="507881" cy="323987"/>
              </a:xfrm>
            </p:grpSpPr>
            <p:sp>
              <p:nvSpPr>
                <p:cNvPr id="18455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507881" cy="186508"/>
                </a:xfrm>
                <a:custGeom>
                  <a:avLst/>
                  <a:gdLst>
                    <a:gd name="T0" fmla="*/ 253941 w 21600"/>
                    <a:gd name="T1" fmla="*/ 93254 h 21600"/>
                    <a:gd name="T2" fmla="*/ 253941 w 21600"/>
                    <a:gd name="T3" fmla="*/ 93254 h 21600"/>
                    <a:gd name="T4" fmla="*/ 253941 w 21600"/>
                    <a:gd name="T5" fmla="*/ 93254 h 21600"/>
                    <a:gd name="T6" fmla="*/ 253941 w 21600"/>
                    <a:gd name="T7" fmla="*/ 932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56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507881" cy="323986"/>
                </a:xfrm>
                <a:custGeom>
                  <a:avLst/>
                  <a:gdLst>
                    <a:gd name="T0" fmla="*/ 253941 w 21600"/>
                    <a:gd name="T1" fmla="*/ 161993 h 21600"/>
                    <a:gd name="T2" fmla="*/ 253941 w 21600"/>
                    <a:gd name="T3" fmla="*/ 161993 h 21600"/>
                    <a:gd name="T4" fmla="*/ 253941 w 21600"/>
                    <a:gd name="T5" fmla="*/ 161993 h 21600"/>
                    <a:gd name="T6" fmla="*/ 253941 w 21600"/>
                    <a:gd name="T7" fmla="*/ 16199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650875"/>
                  <a:r>
                    <a:rPr lang="en-US" sz="800">
                      <a:latin typeface="Arial Bold" charset="0"/>
                      <a:cs typeface="Arial Bold" charset="0"/>
                      <a:sym typeface="Arial Bold" charset="0"/>
                    </a:rPr>
                    <a:t>Row 1</a:t>
                  </a:r>
                </a:p>
              </p:txBody>
            </p:sp>
          </p:grpSp>
          <p:grpSp>
            <p:nvGrpSpPr>
              <p:cNvPr id="18446" name="Group 8"/>
              <p:cNvGrpSpPr>
                <a:grpSpLocks/>
              </p:cNvGrpSpPr>
              <p:nvPr/>
            </p:nvGrpSpPr>
            <p:grpSpPr bwMode="auto">
              <a:xfrm>
                <a:off x="157246" y="939103"/>
                <a:ext cx="507882" cy="323986"/>
                <a:chOff x="0" y="-1"/>
                <a:chExt cx="507881" cy="323987"/>
              </a:xfrm>
            </p:grpSpPr>
            <p:sp>
              <p:nvSpPr>
                <p:cNvPr id="18453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507881" cy="200855"/>
                </a:xfrm>
                <a:custGeom>
                  <a:avLst/>
                  <a:gdLst>
                    <a:gd name="T0" fmla="*/ 253941 w 21600"/>
                    <a:gd name="T1" fmla="*/ 100428 h 21600"/>
                    <a:gd name="T2" fmla="*/ 253941 w 21600"/>
                    <a:gd name="T3" fmla="*/ 100428 h 21600"/>
                    <a:gd name="T4" fmla="*/ 253941 w 21600"/>
                    <a:gd name="T5" fmla="*/ 100428 h 21600"/>
                    <a:gd name="T6" fmla="*/ 253941 w 21600"/>
                    <a:gd name="T7" fmla="*/ 10042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54" name="AutoShape 10"/>
                <p:cNvSpPr>
                  <a:spLocks/>
                </p:cNvSpPr>
                <p:nvPr/>
              </p:nvSpPr>
              <p:spPr bwMode="auto">
                <a:xfrm>
                  <a:off x="0" y="0"/>
                  <a:ext cx="507881" cy="323986"/>
                </a:xfrm>
                <a:custGeom>
                  <a:avLst/>
                  <a:gdLst>
                    <a:gd name="T0" fmla="*/ 253941 w 21600"/>
                    <a:gd name="T1" fmla="*/ 161993 h 21600"/>
                    <a:gd name="T2" fmla="*/ 253941 w 21600"/>
                    <a:gd name="T3" fmla="*/ 161993 h 21600"/>
                    <a:gd name="T4" fmla="*/ 253941 w 21600"/>
                    <a:gd name="T5" fmla="*/ 161993 h 21600"/>
                    <a:gd name="T6" fmla="*/ 253941 w 21600"/>
                    <a:gd name="T7" fmla="*/ 16199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defTabSz="650875"/>
                  <a:r>
                    <a:rPr lang="en-US" sz="800">
                      <a:latin typeface="Arial Bold" charset="0"/>
                      <a:cs typeface="Arial Bold" charset="0"/>
                      <a:sym typeface="Arial Bold" charset="0"/>
                    </a:rPr>
                    <a:t>Obj </a:t>
                  </a:r>
                </a:p>
              </p:txBody>
            </p:sp>
          </p:grpSp>
          <p:sp>
            <p:nvSpPr>
              <p:cNvPr id="18447" name="Line 11"/>
              <p:cNvSpPr>
                <a:spLocks noChangeShapeType="1"/>
              </p:cNvSpPr>
              <p:nvPr/>
            </p:nvSpPr>
            <p:spPr bwMode="auto">
              <a:xfrm>
                <a:off x="665128" y="255399"/>
                <a:ext cx="24837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448" name="Picture 12" descr="image8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7"/>
              <a:stretch>
                <a:fillRect/>
              </a:stretch>
            </p:blipFill>
            <p:spPr bwMode="auto">
              <a:xfrm>
                <a:off x="913500" y="0"/>
                <a:ext cx="5440802" cy="508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8449" name="Picture 13" descr="image84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921" y="720071"/>
                <a:ext cx="1188029" cy="819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Line 14"/>
              <p:cNvSpPr>
                <a:spLocks noChangeShapeType="1"/>
              </p:cNvSpPr>
              <p:nvPr/>
            </p:nvSpPr>
            <p:spPr bwMode="auto">
              <a:xfrm>
                <a:off x="665128" y="1039530"/>
                <a:ext cx="26879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51" name="AutoShape 15"/>
              <p:cNvSpPr>
                <a:spLocks/>
              </p:cNvSpPr>
              <p:nvPr/>
            </p:nvSpPr>
            <p:spPr bwMode="auto">
              <a:xfrm>
                <a:off x="-1" y="307347"/>
                <a:ext cx="868651" cy="244762"/>
              </a:xfrm>
              <a:custGeom>
                <a:avLst/>
                <a:gdLst>
                  <a:gd name="T0" fmla="*/ 434326 w 21600"/>
                  <a:gd name="T1" fmla="*/ 122381 h 21600"/>
                  <a:gd name="T2" fmla="*/ 434326 w 21600"/>
                  <a:gd name="T3" fmla="*/ 122381 h 21600"/>
                  <a:gd name="T4" fmla="*/ 434326 w 21600"/>
                  <a:gd name="T5" fmla="*/ 122381 h 21600"/>
                  <a:gd name="T6" fmla="*/ 434326 w 21600"/>
                  <a:gd name="T7" fmla="*/ 12238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1100">
                    <a:latin typeface="Arial Bold" charset="0"/>
                    <a:cs typeface="Arial Bold" charset="0"/>
                    <a:sym typeface="Arial Bold" charset="0"/>
                  </a:rPr>
                  <a:t>album info </a:t>
                </a:r>
                <a:endParaRPr lang="en-US"/>
              </a:p>
            </p:txBody>
          </p:sp>
          <p:sp>
            <p:nvSpPr>
              <p:cNvPr id="18452" name="AutoShape 16"/>
              <p:cNvSpPr>
                <a:spLocks/>
              </p:cNvSpPr>
              <p:nvPr/>
            </p:nvSpPr>
            <p:spPr bwMode="auto">
              <a:xfrm>
                <a:off x="186894" y="1092777"/>
                <a:ext cx="503291" cy="244762"/>
              </a:xfrm>
              <a:custGeom>
                <a:avLst/>
                <a:gdLst>
                  <a:gd name="T0" fmla="*/ 251645 w 21600"/>
                  <a:gd name="T1" fmla="*/ 122381 h 21600"/>
                  <a:gd name="T2" fmla="*/ 251645 w 21600"/>
                  <a:gd name="T3" fmla="*/ 122381 h 21600"/>
                  <a:gd name="T4" fmla="*/ 251645 w 21600"/>
                  <a:gd name="T5" fmla="*/ 122381 h 21600"/>
                  <a:gd name="T6" fmla="*/ 251645 w 21600"/>
                  <a:gd name="T7" fmla="*/ 12238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1100">
                    <a:latin typeface="Arial Bold" charset="0"/>
                    <a:cs typeface="Arial Bold" charset="0"/>
                    <a:sym typeface="Arial Bold" charset="0"/>
                  </a:rPr>
                  <a:t>photo</a:t>
                </a:r>
                <a:endParaRPr lang="en-US"/>
              </a:p>
            </p:txBody>
          </p:sp>
        </p:grpSp>
        <p:sp>
          <p:nvSpPr>
            <p:cNvPr id="18443" name="AutoShape 17"/>
            <p:cNvSpPr>
              <a:spLocks/>
            </p:cNvSpPr>
            <p:nvPr/>
          </p:nvSpPr>
          <p:spPr bwMode="auto">
            <a:xfrm>
              <a:off x="0" y="17686"/>
              <a:ext cx="2174013" cy="4366645"/>
            </a:xfrm>
            <a:custGeom>
              <a:avLst/>
              <a:gdLst>
                <a:gd name="T0" fmla="*/ 1087007 w 21600"/>
                <a:gd name="T1" fmla="*/ 2183323 h 21600"/>
                <a:gd name="T2" fmla="*/ 1087007 w 21600"/>
                <a:gd name="T3" fmla="*/ 2183323 h 21600"/>
                <a:gd name="T4" fmla="*/ 1087007 w 21600"/>
                <a:gd name="T5" fmla="*/ 2183323 h 21600"/>
                <a:gd name="T6" fmla="*/ 1087007 w 21600"/>
                <a:gd name="T7" fmla="*/ 218332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marL="144463" indent="-144463"/>
              <a:r>
                <a:rPr lang="en-US" sz="1700" b="1"/>
                <a:t>App components</a:t>
              </a:r>
            </a:p>
            <a:p>
              <a:pPr marL="144463" indent="-144463" algn="l"/>
              <a:endParaRPr lang="en-US" sz="1700"/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Activities and GUI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CursorAdapter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Local database I/O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Local file I/O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Unify data model (part of app logic)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REST methods 	     (JSON, HTTP)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N/W management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Push notifications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Data caching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Atomic syncing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Conflict detection</a:t>
              </a:r>
            </a:p>
            <a:p>
              <a:pPr marL="144463" indent="-144463" algn="l">
                <a:buClr>
                  <a:srgbClr val="16165D"/>
                </a:buClr>
                <a:buSzPct val="100000"/>
                <a:buFont typeface="Arial" charset="0"/>
                <a:buChar char="•"/>
              </a:pPr>
              <a:r>
                <a:rPr lang="en-US" sz="1700"/>
                <a:t>Conflict resolution</a:t>
              </a:r>
              <a:endParaRPr lang="en-US"/>
            </a:p>
          </p:txBody>
        </p:sp>
        <p:sp>
          <p:nvSpPr>
            <p:cNvPr id="18444" name="AutoShape 18"/>
            <p:cNvSpPr>
              <a:spLocks/>
            </p:cNvSpPr>
            <p:nvPr/>
          </p:nvSpPr>
          <p:spPr bwMode="auto">
            <a:xfrm>
              <a:off x="2159425" y="2319277"/>
              <a:ext cx="5996840" cy="2427886"/>
            </a:xfrm>
            <a:custGeom>
              <a:avLst/>
              <a:gdLst>
                <a:gd name="T0" fmla="*/ 2998420 w 21600"/>
                <a:gd name="T1" fmla="*/ 1213943 h 21600"/>
                <a:gd name="T2" fmla="*/ 2998420 w 21600"/>
                <a:gd name="T3" fmla="*/ 1213943 h 21600"/>
                <a:gd name="T4" fmla="*/ 2998420 w 21600"/>
                <a:gd name="T5" fmla="*/ 1213943 h 21600"/>
                <a:gd name="T6" fmla="*/ 2998420 w 21600"/>
                <a:gd name="T7" fmla="*/ 12139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l">
                <a:spcBef>
                  <a:spcPts val="500"/>
                </a:spcBef>
              </a:pPr>
              <a:r>
                <a:rPr lang="en-US" sz="1700" dirty="0"/>
                <a:t>Provide sync with other users/devices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Design network interaction with a cloud service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May want to notify users of new photos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May cache shared photos to avoid extra transfers</a:t>
              </a:r>
            </a:p>
            <a:p>
              <a:pPr algn="l">
                <a:spcBef>
                  <a:spcPts val="500"/>
                </a:spcBef>
              </a:pPr>
              <a:r>
                <a:rPr lang="en-US" sz="1700" dirty="0"/>
                <a:t>Ensure consistent album info and photo sync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Another user changes photo tag – conflict!</a:t>
              </a:r>
            </a:p>
            <a:p>
              <a:pPr marL="517525" lvl="1" indent="-173038" algn="l">
                <a:spcBef>
                  <a:spcPts val="400"/>
                </a:spcBef>
                <a:buSzPct val="100000"/>
                <a:buFontTx/>
                <a:buChar char="–"/>
              </a:pPr>
              <a:r>
                <a:rPr lang="en-US" sz="1700" dirty="0">
                  <a:solidFill>
                    <a:srgbClr val="18376A"/>
                  </a:solidFill>
                </a:rPr>
                <a:t>Album gets synced, but no photos? requires atomicity</a:t>
              </a:r>
              <a:endParaRPr lang="en-US" dirty="0">
                <a:solidFill>
                  <a:srgbClr val="18376A"/>
                </a:solidFill>
              </a:endParaRPr>
            </a:p>
          </p:txBody>
        </p:sp>
      </p:grpSp>
      <p:sp>
        <p:nvSpPr>
          <p:cNvPr id="18436" name="AutoShape 19"/>
          <p:cNvSpPr>
            <a:spLocks/>
          </p:cNvSpPr>
          <p:nvPr/>
        </p:nvSpPr>
        <p:spPr bwMode="auto">
          <a:xfrm>
            <a:off x="381000" y="0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+mj-lt"/>
                <a:cs typeface="Gisha" charset="0"/>
                <a:sym typeface="Gisha" charset="0"/>
              </a:rPr>
              <a:t>Writing an App: Photo Sharing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8438" name="Group 21"/>
          <p:cNvGrpSpPr>
            <a:grpSpLocks/>
          </p:cNvGrpSpPr>
          <p:nvPr/>
        </p:nvGrpSpPr>
        <p:grpSpPr bwMode="auto">
          <a:xfrm>
            <a:off x="849313" y="5665788"/>
            <a:ext cx="7591425" cy="577850"/>
            <a:chOff x="-1" y="0"/>
            <a:chExt cx="7591653" cy="578165"/>
          </a:xfrm>
        </p:grpSpPr>
        <p:sp>
          <p:nvSpPr>
            <p:cNvPr id="18439" name="AutoShape 22"/>
            <p:cNvSpPr>
              <a:spLocks/>
            </p:cNvSpPr>
            <p:nvPr/>
          </p:nvSpPr>
          <p:spPr bwMode="auto">
            <a:xfrm>
              <a:off x="44103" y="0"/>
              <a:ext cx="7547549" cy="578165"/>
            </a:xfrm>
            <a:custGeom>
              <a:avLst/>
              <a:gdLst>
                <a:gd name="T0" fmla="*/ 3773775 w 21600"/>
                <a:gd name="T1" fmla="*/ 289083 h 21600"/>
                <a:gd name="T2" fmla="*/ 3773775 w 21600"/>
                <a:gd name="T3" fmla="*/ 289083 h 21600"/>
                <a:gd name="T4" fmla="*/ 3773775 w 21600"/>
                <a:gd name="T5" fmla="*/ 289083 h 21600"/>
                <a:gd name="T6" fmla="*/ 3773775 w 21600"/>
                <a:gd name="T7" fmla="*/ 2890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440" name="AutoShape 23"/>
            <p:cNvSpPr>
              <a:spLocks/>
            </p:cNvSpPr>
            <p:nvPr/>
          </p:nvSpPr>
          <p:spPr bwMode="auto">
            <a:xfrm>
              <a:off x="0" y="56369"/>
              <a:ext cx="7517536" cy="465426"/>
            </a:xfrm>
            <a:custGeom>
              <a:avLst/>
              <a:gdLst>
                <a:gd name="T0" fmla="*/ 3758768 w 21600"/>
                <a:gd name="T1" fmla="*/ 232713 h 21600"/>
                <a:gd name="T2" fmla="*/ 3758768 w 21600"/>
                <a:gd name="T3" fmla="*/ 232713 h 21600"/>
                <a:gd name="T4" fmla="*/ 3758768 w 21600"/>
                <a:gd name="T5" fmla="*/ 232713 h 21600"/>
                <a:gd name="T6" fmla="*/ 3758768 w 21600"/>
                <a:gd name="T7" fmla="*/ 23271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ctr"/>
              <a:r>
                <a:rPr lang="en-US" sz="2400" b="1" dirty="0">
                  <a:solidFill>
                    <a:srgbClr val="000643"/>
                  </a:solidFill>
                </a:rPr>
                <a:t>Remember the tedious example?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7200" y="1176865"/>
            <a:ext cx="8229600" cy="4525963"/>
          </a:xfrm>
        </p:spPr>
        <p:txBody>
          <a:bodyPr lIns="0" tIns="0" rIns="0" bIns="0"/>
          <a:lstStyle/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Create a photo album</a:t>
            </a:r>
          </a:p>
          <a:p>
            <a:pPr marL="0" indent="0" defTabSz="914400" eaLnBrk="1">
              <a:spcBef>
                <a:spcPts val="600"/>
              </a:spcBef>
              <a:buSzPct val="120000"/>
              <a:buNone/>
            </a:pPr>
            <a:endParaRPr lang="en-US" sz="2800" dirty="0">
              <a:cs typeface="Helvetica" charset="0"/>
            </a:endParaRPr>
          </a:p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Add a new photo</a:t>
            </a:r>
          </a:p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endParaRPr lang="en-US" sz="4200" dirty="0">
              <a:cs typeface="Helvetica" charset="0"/>
            </a:endParaRPr>
          </a:p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Retrieve stored </a:t>
            </a:r>
            <a:r>
              <a:rPr lang="en-US" sz="2800" dirty="0" smtClean="0">
                <a:cs typeface="Helvetica" charset="0"/>
              </a:rPr>
              <a:t>photo</a:t>
            </a:r>
          </a:p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endParaRPr lang="en-US" sz="2800" dirty="0">
              <a:cs typeface="Helvetica" charset="0"/>
            </a:endParaRPr>
          </a:p>
          <a:p>
            <a:pPr marL="307975" indent="-307975" defTabSz="914400">
              <a:spcBef>
                <a:spcPts val="600"/>
              </a:spcBef>
              <a:buSzPct val="120000"/>
              <a:buFontTx/>
              <a:buChar char="•"/>
            </a:pPr>
            <a:endParaRPr lang="en-US" dirty="0" smtClean="0">
              <a:cs typeface="Helvetica" charset="0"/>
            </a:endParaRPr>
          </a:p>
          <a:p>
            <a:pPr marL="307975" indent="-307975" defTabSz="914400">
              <a:spcBef>
                <a:spcPts val="600"/>
              </a:spcBef>
              <a:buSzPct val="120000"/>
              <a:buFontTx/>
              <a:buChar char="•"/>
            </a:pPr>
            <a:r>
              <a:rPr lang="en-US" dirty="0" smtClean="0">
                <a:cs typeface="Helvetica" charset="0"/>
              </a:rPr>
              <a:t>Register </a:t>
            </a:r>
            <a:r>
              <a:rPr lang="en-US" dirty="0">
                <a:cs typeface="Helvetica" charset="0"/>
              </a:rPr>
              <a:t>read/write sync</a:t>
            </a:r>
          </a:p>
          <a:p>
            <a:pPr marL="307975" indent="-307975" defTabSz="914400" eaLnBrk="1">
              <a:spcBef>
                <a:spcPts val="600"/>
              </a:spcBef>
              <a:buSzPct val="120000"/>
              <a:buFontTx/>
              <a:buChar char="•"/>
            </a:pPr>
            <a:endParaRPr lang="en-US" dirty="0">
              <a:cs typeface="Helvetica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42"/>
            <a:ext cx="8229600" cy="1143000"/>
          </a:xfrm>
        </p:spPr>
        <p:txBody>
          <a:bodyPr lIns="0" tIns="0" rIns="0" bIns="0"/>
          <a:lstStyle/>
          <a:p>
            <a:pPr defTabSz="914400" eaLnBrk="1"/>
            <a:r>
              <a:rPr lang="en-US" sz="4400" b="1" dirty="0">
                <a:cs typeface="Gisha" charset="0"/>
                <a:sym typeface="Gisha" charset="0"/>
              </a:rPr>
              <a:t>Writing a </a:t>
            </a:r>
            <a:r>
              <a:rPr lang="en-US" sz="4400" b="1" dirty="0" err="1">
                <a:cs typeface="Gisha" charset="0"/>
                <a:sym typeface="Gisha" charset="0"/>
              </a:rPr>
              <a:t>Simba</a:t>
            </a:r>
            <a:r>
              <a:rPr lang="en-US" sz="4400" b="1" dirty="0">
                <a:cs typeface="Gisha" charset="0"/>
                <a:sym typeface="Gisha" charset="0"/>
              </a:rPr>
              <a:t> Photo App</a:t>
            </a:r>
            <a:endParaRPr lang="en-US" dirty="0">
              <a:cs typeface="Helvetic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978" y="5607051"/>
            <a:ext cx="8059737" cy="754062"/>
            <a:chOff x="604069" y="2700338"/>
            <a:chExt cx="8059737" cy="754062"/>
          </a:xfrm>
        </p:grpSpPr>
        <p:sp>
          <p:nvSpPr>
            <p:cNvPr id="19460" name="AutoShape 3"/>
            <p:cNvSpPr>
              <a:spLocks/>
            </p:cNvSpPr>
            <p:nvPr/>
          </p:nvSpPr>
          <p:spPr bwMode="auto">
            <a:xfrm>
              <a:off x="611188" y="2700338"/>
              <a:ext cx="7920037" cy="711200"/>
            </a:xfrm>
            <a:custGeom>
              <a:avLst/>
              <a:gdLst>
                <a:gd name="T0" fmla="*/ 3960019 w 21600"/>
                <a:gd name="T1" fmla="*/ 355600 h 21600"/>
                <a:gd name="T2" fmla="*/ 3960019 w 21600"/>
                <a:gd name="T3" fmla="*/ 355600 h 21600"/>
                <a:gd name="T4" fmla="*/ 3960019 w 21600"/>
                <a:gd name="T5" fmla="*/ 355600 h 21600"/>
                <a:gd name="T6" fmla="*/ 3960019 w 21600"/>
                <a:gd name="T7" fmla="*/ 3556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64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1" name="AutoShape 4"/>
            <p:cNvSpPr>
              <a:spLocks/>
            </p:cNvSpPr>
            <p:nvPr/>
          </p:nvSpPr>
          <p:spPr bwMode="auto">
            <a:xfrm>
              <a:off x="604069" y="2754313"/>
              <a:ext cx="8059737" cy="700087"/>
            </a:xfrm>
            <a:custGeom>
              <a:avLst/>
              <a:gdLst>
                <a:gd name="T0" fmla="*/ 4029869 w 21600"/>
                <a:gd name="T1" fmla="*/ 350044 h 21600"/>
                <a:gd name="T2" fmla="*/ 4029869 w 21600"/>
                <a:gd name="T3" fmla="*/ 350044 h 21600"/>
                <a:gd name="T4" fmla="*/ 4029869 w 21600"/>
                <a:gd name="T5" fmla="*/ 350044 h 21600"/>
                <a:gd name="T6" fmla="*/ 4029869 w 21600"/>
                <a:gd name="T7" fmla="*/ 3500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lvl="1" indent="0" algn="l"/>
              <a:r>
                <a:rPr lang="en-US" dirty="0" err="1">
                  <a:latin typeface="Gisha" charset="0"/>
                  <a:cs typeface="Gisha" charset="0"/>
                  <a:sym typeface="Gisha" charset="0"/>
                </a:rPr>
                <a:t>registerReadSync</a:t>
              </a:r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(“album”,600,0,3G)   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// period=10min, </a:t>
              </a:r>
              <a:r>
                <a:rPr lang="en-US" dirty="0" err="1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pref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=3G</a:t>
              </a:r>
              <a:endParaRPr lang="en-US" dirty="0">
                <a:solidFill>
                  <a:srgbClr val="FF0000"/>
                </a:solidFill>
                <a:latin typeface="Gisha" charset="0"/>
                <a:cs typeface="Gisha" charset="0"/>
                <a:sym typeface="Gisha" charset="0"/>
              </a:endParaRPr>
            </a:p>
            <a:p>
              <a:pPr lvl="1" indent="0" algn="l"/>
              <a:r>
                <a:rPr lang="en-US" dirty="0" err="1">
                  <a:latin typeface="Gisha" charset="0"/>
                  <a:cs typeface="Gisha" charset="0"/>
                  <a:sym typeface="Gisha" charset="0"/>
                </a:rPr>
                <a:t>registerWriteSync</a:t>
              </a:r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(“album”,300,60,WIFI) 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// period=5min, </a:t>
              </a:r>
              <a:r>
                <a:rPr lang="en-US" dirty="0" err="1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pref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=</a:t>
              </a:r>
              <a:r>
                <a:rPr lang="en-US" dirty="0" err="1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WiFi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3250" y="4013200"/>
            <a:ext cx="7935913" cy="1030817"/>
            <a:chOff x="603250" y="5267325"/>
            <a:chExt cx="7935913" cy="1030817"/>
          </a:xfrm>
        </p:grpSpPr>
        <p:sp>
          <p:nvSpPr>
            <p:cNvPr id="19462" name="AutoShape 5"/>
            <p:cNvSpPr>
              <a:spLocks/>
            </p:cNvSpPr>
            <p:nvPr/>
          </p:nvSpPr>
          <p:spPr bwMode="auto">
            <a:xfrm>
              <a:off x="603250" y="5267325"/>
              <a:ext cx="7935913" cy="981075"/>
            </a:xfrm>
            <a:custGeom>
              <a:avLst/>
              <a:gdLst>
                <a:gd name="T0" fmla="*/ 3967957 w 21600"/>
                <a:gd name="T1" fmla="*/ 490537 h 21600"/>
                <a:gd name="T2" fmla="*/ 3967957 w 21600"/>
                <a:gd name="T3" fmla="*/ 490537 h 21600"/>
                <a:gd name="T4" fmla="*/ 3967957 w 21600"/>
                <a:gd name="T5" fmla="*/ 490537 h 21600"/>
                <a:gd name="T6" fmla="*/ 3967957 w 21600"/>
                <a:gd name="T7" fmla="*/ 4905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64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3" name="AutoShape 6"/>
            <p:cNvSpPr>
              <a:spLocks/>
            </p:cNvSpPr>
            <p:nvPr/>
          </p:nvSpPr>
          <p:spPr bwMode="auto">
            <a:xfrm>
              <a:off x="603491" y="5291667"/>
              <a:ext cx="7920037" cy="1006475"/>
            </a:xfrm>
            <a:custGeom>
              <a:avLst/>
              <a:gdLst>
                <a:gd name="T0" fmla="*/ 3960019 w 21600"/>
                <a:gd name="T1" fmla="*/ 503238 h 21600"/>
                <a:gd name="T2" fmla="*/ 3960019 w 21600"/>
                <a:gd name="T3" fmla="*/ 503238 h 21600"/>
                <a:gd name="T4" fmla="*/ 3960019 w 21600"/>
                <a:gd name="T5" fmla="*/ 503238 h 21600"/>
                <a:gd name="T6" fmla="*/ 3960019 w 21600"/>
                <a:gd name="T7" fmla="*/ 5032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lvl="1" indent="0" algn="l"/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cursor = </a:t>
              </a:r>
              <a:r>
                <a:rPr lang="en-US" dirty="0" err="1">
                  <a:latin typeface="Gisha" charset="0"/>
                  <a:cs typeface="Gisha" charset="0"/>
                  <a:sym typeface="Gisha" charset="0"/>
                </a:rPr>
                <a:t>readData</a:t>
              </a:r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(“album”, {“photo”}, “name=?”, {“Snoopy”})</a:t>
              </a:r>
            </a:p>
            <a:p>
              <a:pPr lvl="1" indent="0" algn="l"/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is = </a:t>
              </a:r>
              <a:r>
                <a:rPr lang="en-US" dirty="0" err="1">
                  <a:latin typeface="Gisha" charset="0"/>
                  <a:cs typeface="Gisha" charset="0"/>
                  <a:sym typeface="Gisha" charset="0"/>
                </a:rPr>
                <a:t>cursor.getInputStream</a:t>
              </a:r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().get(0) 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// </a:t>
              </a:r>
              <a:r>
                <a:rPr lang="en-US" dirty="0" err="1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inputstream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 for object</a:t>
              </a:r>
            </a:p>
            <a:p>
              <a:pPr lvl="1" indent="0" algn="l"/>
              <a:r>
                <a:rPr lang="en-US" dirty="0" err="1">
                  <a:latin typeface="Gisha" charset="0"/>
                  <a:cs typeface="Gisha" charset="0"/>
                  <a:sym typeface="Gisha" charset="0"/>
                </a:rPr>
                <a:t>is.read</a:t>
              </a:r>
              <a:r>
                <a:rPr lang="en-US" dirty="0">
                  <a:latin typeface="Gisha" charset="0"/>
                  <a:cs typeface="Gisha" charset="0"/>
                  <a:sym typeface="Gisha" charset="0"/>
                </a:rPr>
                <a:t>(buffer)</a:t>
              </a:r>
              <a:r>
                <a:rPr lang="en-US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 // read object data into buffer</a:t>
              </a:r>
              <a:endParaRPr lang="en-US" dirty="0"/>
            </a:p>
          </p:txBody>
        </p:sp>
      </p:grpSp>
      <p:sp>
        <p:nvSpPr>
          <p:cNvPr id="19465" name="AutoShape 8"/>
          <p:cNvSpPr>
            <a:spLocks/>
          </p:cNvSpPr>
          <p:nvPr/>
        </p:nvSpPr>
        <p:spPr bwMode="auto">
          <a:xfrm>
            <a:off x="611188" y="2662238"/>
            <a:ext cx="7920037" cy="739775"/>
          </a:xfrm>
          <a:custGeom>
            <a:avLst/>
            <a:gdLst>
              <a:gd name="T0" fmla="*/ 3960019 w 21600"/>
              <a:gd name="T1" fmla="*/ 369888 h 21600"/>
              <a:gd name="T2" fmla="*/ 3960019 w 21600"/>
              <a:gd name="T3" fmla="*/ 369888 h 21600"/>
              <a:gd name="T4" fmla="*/ 3960019 w 21600"/>
              <a:gd name="T5" fmla="*/ 369888 h 21600"/>
              <a:gd name="T6" fmla="*/ 3960019 w 21600"/>
              <a:gd name="T7" fmla="*/ 3698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6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1" indent="0" algn="l"/>
            <a:r>
              <a:rPr lang="en-US" dirty="0" err="1">
                <a:latin typeface="Gisha" charset="0"/>
                <a:cs typeface="Gisha" charset="0"/>
                <a:sym typeface="Gisha" charset="0"/>
              </a:rPr>
              <a:t>objs</a:t>
            </a:r>
            <a:r>
              <a:rPr lang="en-US" dirty="0">
                <a:latin typeface="Gisha" charset="0"/>
                <a:cs typeface="Gisha" charset="0"/>
                <a:sym typeface="Gisha" charset="0"/>
              </a:rPr>
              <a:t> = </a:t>
            </a:r>
            <a:r>
              <a:rPr lang="en-US" dirty="0" err="1">
                <a:latin typeface="Gisha" charset="0"/>
                <a:cs typeface="Gisha" charset="0"/>
                <a:sym typeface="Gisha" charset="0"/>
              </a:rPr>
              <a:t>writeData</a:t>
            </a:r>
            <a:r>
              <a:rPr lang="en-US" dirty="0">
                <a:latin typeface="Gisha" charset="0"/>
                <a:cs typeface="Gisha" charset="0"/>
                <a:sym typeface="Gisha" charset="0"/>
              </a:rPr>
              <a:t>(“album”, {“name=Snoopy”}, {“photo”})</a:t>
            </a:r>
          </a:p>
          <a:p>
            <a:pPr lvl="1" indent="0" algn="l"/>
            <a:r>
              <a:rPr lang="en-US" dirty="0" err="1">
                <a:latin typeface="Gisha" charset="0"/>
                <a:cs typeface="Gisha" charset="0"/>
                <a:sym typeface="Gisha" charset="0"/>
              </a:rPr>
              <a:t>objs</a:t>
            </a:r>
            <a:r>
              <a:rPr lang="en-US" dirty="0">
                <a:latin typeface="Gisha" charset="0"/>
                <a:cs typeface="Gisha" charset="0"/>
                <a:sym typeface="Gisha" charset="0"/>
              </a:rPr>
              <a:t>[0].write(</a:t>
            </a:r>
            <a:r>
              <a:rPr lang="en-US" dirty="0" err="1">
                <a:latin typeface="Gisha" charset="0"/>
                <a:cs typeface="Gisha" charset="0"/>
                <a:sym typeface="Gisha" charset="0"/>
              </a:rPr>
              <a:t>photoBuffer</a:t>
            </a:r>
            <a:r>
              <a:rPr lang="en-US" dirty="0">
                <a:latin typeface="Gisha" charset="0"/>
                <a:cs typeface="Gisha" charset="0"/>
                <a:sym typeface="Gisha" charset="0"/>
              </a:rPr>
              <a:t>) </a:t>
            </a:r>
            <a:r>
              <a:rPr lang="en-US" dirty="0">
                <a:solidFill>
                  <a:srgbClr val="000643"/>
                </a:solidFill>
                <a:latin typeface="Gisha" charset="0"/>
                <a:cs typeface="Gisha" charset="0"/>
                <a:sym typeface="Gisha" charset="0"/>
              </a:rPr>
              <a:t>// write object data</a:t>
            </a:r>
            <a:endParaRPr lang="en-US" dirty="0"/>
          </a:p>
        </p:txBody>
      </p:sp>
      <p:sp>
        <p:nvSpPr>
          <p:cNvPr id="19466" name="AutoShape 9"/>
          <p:cNvSpPr>
            <a:spLocks/>
          </p:cNvSpPr>
          <p:nvPr/>
        </p:nvSpPr>
        <p:spPr bwMode="auto">
          <a:xfrm>
            <a:off x="611188" y="1639888"/>
            <a:ext cx="7920037" cy="434975"/>
          </a:xfrm>
          <a:custGeom>
            <a:avLst/>
            <a:gdLst>
              <a:gd name="T0" fmla="*/ 3960019 w 21600"/>
              <a:gd name="T1" fmla="*/ 217488 h 21600"/>
              <a:gd name="T2" fmla="*/ 3960019 w 21600"/>
              <a:gd name="T3" fmla="*/ 217488 h 21600"/>
              <a:gd name="T4" fmla="*/ 3960019 w 21600"/>
              <a:gd name="T5" fmla="*/ 217488 h 21600"/>
              <a:gd name="T6" fmla="*/ 3960019 w 21600"/>
              <a:gd name="T7" fmla="*/ 217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64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dirty="0">
                <a:latin typeface="Gisha" charset="0"/>
                <a:cs typeface="Gisha" charset="0"/>
                <a:sym typeface="Gisha" charset="0"/>
              </a:rPr>
              <a:t> </a:t>
            </a:r>
            <a:r>
              <a:rPr lang="en-US" dirty="0" smtClean="0">
                <a:latin typeface="Gisha" charset="0"/>
                <a:cs typeface="Gisha" charset="0"/>
                <a:sym typeface="Gisha" charset="0"/>
              </a:rPr>
              <a:t>   </a:t>
            </a:r>
            <a:r>
              <a:rPr lang="en-US" dirty="0" err="1" smtClean="0">
                <a:latin typeface="Gisha" charset="0"/>
                <a:cs typeface="Gisha" charset="0"/>
                <a:sym typeface="Gisha" charset="0"/>
              </a:rPr>
              <a:t>createTable</a:t>
            </a:r>
            <a:r>
              <a:rPr lang="en-US" dirty="0">
                <a:latin typeface="Gisha" charset="0"/>
                <a:cs typeface="Gisha" charset="0"/>
                <a:sym typeface="Gisha" charset="0"/>
              </a:rPr>
              <a:t>(“album”, “name VARCHAR, photo OBJECT”, Properties)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52236" y="2138363"/>
            <a:ext cx="1563014" cy="1257698"/>
            <a:chOff x="6152236" y="2074863"/>
            <a:chExt cx="1563014" cy="1257698"/>
          </a:xfrm>
        </p:grpSpPr>
        <p:sp>
          <p:nvSpPr>
            <p:cNvPr id="5" name="Rounded Rectangular Callout 4"/>
            <p:cNvSpPr/>
            <p:nvPr/>
          </p:nvSpPr>
          <p:spPr>
            <a:xfrm rot="10800000">
              <a:off x="6152236" y="2074863"/>
              <a:ext cx="1563014" cy="1257698"/>
            </a:xfrm>
            <a:prstGeom prst="wedgeRoundRectCallout">
              <a:avLst/>
            </a:prstGeom>
            <a:ln w="38100" cmpd="sng">
              <a:solidFill>
                <a:srgbClr val="110C4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78563" y="2111673"/>
              <a:ext cx="1271652" cy="1200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Strong</a:t>
              </a:r>
            </a:p>
            <a:p>
              <a:r>
                <a:rPr lang="en-US" sz="2400" dirty="0" smtClean="0"/>
                <a:t>Causal</a:t>
              </a:r>
            </a:p>
            <a:p>
              <a:r>
                <a:rPr lang="en-US" sz="2400" dirty="0" smtClean="0"/>
                <a:t>Eventual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7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 b="1" dirty="0">
                <a:cs typeface="Gisha" charset="0"/>
                <a:sym typeface="Gisha" charset="0"/>
              </a:rPr>
              <a:t>Writing a </a:t>
            </a:r>
            <a:r>
              <a:rPr lang="en-US" sz="4400" b="1" dirty="0" err="1">
                <a:cs typeface="Gisha" charset="0"/>
                <a:sym typeface="Gisha" charset="0"/>
              </a:rPr>
              <a:t>Simba</a:t>
            </a:r>
            <a:r>
              <a:rPr lang="en-US" sz="4400" b="1" dirty="0">
                <a:cs typeface="Gisha" charset="0"/>
                <a:sym typeface="Gisha" charset="0"/>
              </a:rPr>
              <a:t> Photo App</a:t>
            </a:r>
            <a:endParaRPr lang="en-US" dirty="0">
              <a:cs typeface="Helvetica" charset="0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420688" y="1631950"/>
            <a:ext cx="8094662" cy="1944688"/>
            <a:chOff x="-174648" y="-158711"/>
            <a:chExt cx="8095529" cy="1944218"/>
          </a:xfrm>
        </p:grpSpPr>
        <p:sp>
          <p:nvSpPr>
            <p:cNvPr id="20486" name="AutoShape 4"/>
            <p:cNvSpPr>
              <a:spLocks/>
            </p:cNvSpPr>
            <p:nvPr/>
          </p:nvSpPr>
          <p:spPr bwMode="auto">
            <a:xfrm>
              <a:off x="-174648" y="-158711"/>
              <a:ext cx="7920882" cy="1944218"/>
            </a:xfrm>
            <a:custGeom>
              <a:avLst/>
              <a:gdLst>
                <a:gd name="T0" fmla="*/ 3960441 w 21600"/>
                <a:gd name="T1" fmla="*/ 972109 h 21600"/>
                <a:gd name="T2" fmla="*/ 3960441 w 21600"/>
                <a:gd name="T3" fmla="*/ 972109 h 21600"/>
                <a:gd name="T4" fmla="*/ 3960441 w 21600"/>
                <a:gd name="T5" fmla="*/ 972109 h 21600"/>
                <a:gd name="T6" fmla="*/ 3960441 w 21600"/>
                <a:gd name="T7" fmla="*/ 97210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00064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87" name="AutoShape 5"/>
            <p:cNvSpPr>
              <a:spLocks/>
            </p:cNvSpPr>
            <p:nvPr/>
          </p:nvSpPr>
          <p:spPr bwMode="auto">
            <a:xfrm>
              <a:off x="-1" y="30138"/>
              <a:ext cx="7920882" cy="1615441"/>
            </a:xfrm>
            <a:custGeom>
              <a:avLst/>
              <a:gdLst>
                <a:gd name="T0" fmla="*/ 3960441 w 21600"/>
                <a:gd name="T1" fmla="*/ 807721 h 21600"/>
                <a:gd name="T2" fmla="*/ 3960441 w 21600"/>
                <a:gd name="T3" fmla="*/ 807721 h 21600"/>
                <a:gd name="T4" fmla="*/ 3960441 w 21600"/>
                <a:gd name="T5" fmla="*/ 807721 h 21600"/>
                <a:gd name="T6" fmla="*/ 3960441 w 21600"/>
                <a:gd name="T7" fmla="*/ 8077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dirty="0" err="1">
                  <a:latin typeface="Gisha" charset="0"/>
                  <a:cs typeface="Gisha" charset="0"/>
                  <a:sym typeface="Gisha" charset="0"/>
                </a:rPr>
                <a:t>beginCR</a:t>
              </a:r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(“album”);</a:t>
              </a:r>
            </a:p>
            <a:p>
              <a:pPr algn="l"/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rows = </a:t>
              </a:r>
              <a:r>
                <a:rPr lang="en-US" sz="2000" dirty="0" err="1">
                  <a:latin typeface="Gisha" charset="0"/>
                  <a:cs typeface="Gisha" charset="0"/>
                  <a:sym typeface="Gisha" charset="0"/>
                </a:rPr>
                <a:t>getConflictedRows</a:t>
              </a:r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(“album”);</a:t>
              </a:r>
            </a:p>
            <a:p>
              <a:pPr algn="l"/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for (row; rows; next row)</a:t>
              </a:r>
            </a:p>
            <a:p>
              <a:pPr algn="l"/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   </a:t>
              </a:r>
              <a:r>
                <a:rPr lang="en-US" sz="2000" dirty="0" err="1">
                  <a:latin typeface="Gisha" charset="0"/>
                  <a:cs typeface="Gisha" charset="0"/>
                  <a:sym typeface="Gisha" charset="0"/>
                </a:rPr>
                <a:t>resolveConflict</a:t>
              </a:r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(“album”, row, MINE); </a:t>
              </a:r>
              <a:r>
                <a:rPr lang="en-US" sz="2000" dirty="0">
                  <a:solidFill>
                    <a:srgbClr val="000643"/>
                  </a:solidFill>
                  <a:latin typeface="Gisha" charset="0"/>
                  <a:cs typeface="Gisha" charset="0"/>
                  <a:sym typeface="Gisha" charset="0"/>
                </a:rPr>
                <a:t>// choice: mine, their, custom</a:t>
              </a:r>
              <a:endParaRPr lang="en-US" sz="2000" dirty="0">
                <a:latin typeface="Gisha" charset="0"/>
                <a:cs typeface="Gisha" charset="0"/>
                <a:sym typeface="Gisha" charset="0"/>
              </a:endParaRPr>
            </a:p>
            <a:p>
              <a:pPr algn="l"/>
              <a:r>
                <a:rPr lang="en-US" sz="2000" dirty="0" err="1">
                  <a:latin typeface="Gisha" charset="0"/>
                  <a:cs typeface="Gisha" charset="0"/>
                  <a:sym typeface="Gisha" charset="0"/>
                </a:rPr>
                <a:t>endCR</a:t>
              </a:r>
              <a:r>
                <a:rPr lang="en-US" sz="2000" dirty="0">
                  <a:latin typeface="Gisha" charset="0"/>
                  <a:cs typeface="Gisha" charset="0"/>
                  <a:sym typeface="Gisha" charset="0"/>
                </a:rPr>
                <a:t>(“album”);</a:t>
              </a:r>
              <a:endParaRPr lang="en-US" sz="2000" dirty="0"/>
            </a:p>
          </p:txBody>
        </p:sp>
      </p:grpSp>
      <p:sp>
        <p:nvSpPr>
          <p:cNvPr id="20485" name="AutoShape 6"/>
          <p:cNvSpPr>
            <a:spLocks/>
          </p:cNvSpPr>
          <p:nvPr/>
        </p:nvSpPr>
        <p:spPr bwMode="auto">
          <a:xfrm>
            <a:off x="7620000" y="6629400"/>
            <a:ext cx="1371600" cy="306388"/>
          </a:xfrm>
          <a:custGeom>
            <a:avLst/>
            <a:gdLst>
              <a:gd name="T0" fmla="*/ 685800 w 21600"/>
              <a:gd name="T1" fmla="*/ 153194 h 21600"/>
              <a:gd name="T2" fmla="*/ 685800 w 21600"/>
              <a:gd name="T3" fmla="*/ 153194 h 21600"/>
              <a:gd name="T4" fmla="*/ 685800 w 21600"/>
              <a:gd name="T5" fmla="*/ 153194 h 21600"/>
              <a:gd name="T6" fmla="*/ 685800 w 21600"/>
              <a:gd name="T7" fmla="*/ 153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DBF73D1D-D8C8-2D42-BF2F-ABA9E0DC335E}" type="slidenum">
              <a:rPr lang="en-US" sz="1400"/>
              <a:pPr algn="r"/>
              <a:t>17</a:t>
            </a:fld>
            <a:endParaRPr lang="en-US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457200" y="1113365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7975" indent="-307975" defTabSz="914400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5791155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noFill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en-US" dirty="0"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21507" name="AutoShape 2"/>
          <p:cNvSpPr>
            <a:spLocks/>
          </p:cNvSpPr>
          <p:nvPr/>
        </p:nvSpPr>
        <p:spPr bwMode="auto">
          <a:xfrm>
            <a:off x="5805488" y="2933700"/>
            <a:ext cx="2151062" cy="762000"/>
          </a:xfrm>
          <a:custGeom>
            <a:avLst/>
            <a:gdLst>
              <a:gd name="T0" fmla="*/ 1075531 w 21600"/>
              <a:gd name="T1" fmla="*/ 381000 h 21600"/>
              <a:gd name="T2" fmla="*/ 1075531 w 21600"/>
              <a:gd name="T3" fmla="*/ 381000 h 21600"/>
              <a:gd name="T4" fmla="*/ 1075531 w 21600"/>
              <a:gd name="T5" fmla="*/ 381000 h 21600"/>
              <a:gd name="T6" fmla="*/ 1075531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2813"/>
            <a:r>
              <a:rPr lang="en-US" b="1" dirty="0" err="1">
                <a:solidFill>
                  <a:srgbClr val="1F497D"/>
                </a:solidFill>
              </a:rPr>
              <a:t>Simba</a:t>
            </a:r>
            <a:r>
              <a:rPr lang="en-US" b="1" dirty="0">
                <a:solidFill>
                  <a:srgbClr val="1F497D"/>
                </a:solidFill>
              </a:rPr>
              <a:t> Sync Protocol</a:t>
            </a:r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3783013" y="1879600"/>
            <a:ext cx="984250" cy="547688"/>
            <a:chOff x="-1" y="-1"/>
            <a:chExt cx="985602" cy="547939"/>
          </a:xfrm>
        </p:grpSpPr>
        <p:sp>
          <p:nvSpPr>
            <p:cNvPr id="21526" name="Line 4"/>
            <p:cNvSpPr>
              <a:spLocks noChangeShapeType="1"/>
            </p:cNvSpPr>
            <p:nvPr/>
          </p:nvSpPr>
          <p:spPr bwMode="auto">
            <a:xfrm flipH="1">
              <a:off x="-1" y="15220"/>
              <a:ext cx="2" cy="4566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7" name="AutoShape 5"/>
            <p:cNvSpPr>
              <a:spLocks/>
            </p:cNvSpPr>
            <p:nvPr/>
          </p:nvSpPr>
          <p:spPr bwMode="auto">
            <a:xfrm>
              <a:off x="303066" y="10764"/>
              <a:ext cx="682535" cy="497157"/>
            </a:xfrm>
            <a:custGeom>
              <a:avLst/>
              <a:gdLst>
                <a:gd name="T0" fmla="*/ 341268 w 21600"/>
                <a:gd name="T1" fmla="*/ 248579 h 21600"/>
                <a:gd name="T2" fmla="*/ 341268 w 21600"/>
                <a:gd name="T3" fmla="*/ 248579 h 21600"/>
                <a:gd name="T4" fmla="*/ 341268 w 21600"/>
                <a:gd name="T5" fmla="*/ 248579 h 21600"/>
                <a:gd name="T6" fmla="*/ 341268 w 21600"/>
                <a:gd name="T7" fmla="*/ 2485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l"/>
              <a:r>
                <a:rPr lang="en-US" sz="1300" b="1" dirty="0"/>
                <a:t>CRUD</a:t>
              </a:r>
            </a:p>
            <a:p>
              <a:pPr algn="l"/>
              <a:r>
                <a:rPr lang="en-US" sz="1300" b="1" dirty="0" err="1"/>
                <a:t>upcalls</a:t>
              </a:r>
              <a:endParaRPr lang="en-US" dirty="0"/>
            </a:p>
          </p:txBody>
        </p:sp>
        <p:sp>
          <p:nvSpPr>
            <p:cNvPr id="21528" name="Line 6"/>
            <p:cNvSpPr>
              <a:spLocks noChangeShapeType="1"/>
            </p:cNvSpPr>
            <p:nvPr/>
          </p:nvSpPr>
          <p:spPr bwMode="auto">
            <a:xfrm flipV="1">
              <a:off x="152204" y="-1"/>
              <a:ext cx="1" cy="5479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2698750" y="2895600"/>
            <a:ext cx="2306638" cy="569913"/>
            <a:chOff x="0" y="0"/>
            <a:chExt cx="2306890" cy="571046"/>
          </a:xfrm>
        </p:grpSpPr>
        <p:sp>
          <p:nvSpPr>
            <p:cNvPr id="21524" name="AutoShape 8"/>
            <p:cNvSpPr>
              <a:spLocks/>
            </p:cNvSpPr>
            <p:nvPr/>
          </p:nvSpPr>
          <p:spPr bwMode="auto">
            <a:xfrm>
              <a:off x="43560" y="0"/>
              <a:ext cx="2219770" cy="571046"/>
            </a:xfrm>
            <a:custGeom>
              <a:avLst/>
              <a:gdLst>
                <a:gd name="T0" fmla="*/ 1109885 w 21600"/>
                <a:gd name="T1" fmla="*/ 285523 h 21600"/>
                <a:gd name="T2" fmla="*/ 1109885 w 21600"/>
                <a:gd name="T3" fmla="*/ 285523 h 21600"/>
                <a:gd name="T4" fmla="*/ 1109885 w 21600"/>
                <a:gd name="T5" fmla="*/ 285523 h 21600"/>
                <a:gd name="T6" fmla="*/ 1109885 w 21600"/>
                <a:gd name="T7" fmla="*/ 28552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525" name="AutoShape 9"/>
            <p:cNvSpPr>
              <a:spLocks/>
            </p:cNvSpPr>
            <p:nvPr/>
          </p:nvSpPr>
          <p:spPr bwMode="auto">
            <a:xfrm>
              <a:off x="0" y="55675"/>
              <a:ext cx="2306890" cy="459695"/>
            </a:xfrm>
            <a:custGeom>
              <a:avLst/>
              <a:gdLst>
                <a:gd name="T0" fmla="*/ 1153445 w 21600"/>
                <a:gd name="T1" fmla="*/ 229848 h 21600"/>
                <a:gd name="T2" fmla="*/ 1153445 w 21600"/>
                <a:gd name="T3" fmla="*/ 229848 h 21600"/>
                <a:gd name="T4" fmla="*/ 1153445 w 21600"/>
                <a:gd name="T5" fmla="*/ 229848 h 21600"/>
                <a:gd name="T6" fmla="*/ 1153445 w 21600"/>
                <a:gd name="T7" fmla="*/ 2298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ctr"/>
              <a:r>
                <a:rPr lang="en-US" sz="2400" b="1" dirty="0" err="1">
                  <a:solidFill>
                    <a:srgbClr val="1F497D"/>
                  </a:solidFill>
                </a:rPr>
                <a:t>Simba</a:t>
              </a:r>
              <a:r>
                <a:rPr lang="en-US" sz="2400" b="1" dirty="0">
                  <a:solidFill>
                    <a:srgbClr val="1F497D"/>
                  </a:solidFill>
                </a:rPr>
                <a:t> Client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21510" name="AutoShape 10"/>
          <p:cNvSpPr>
            <a:spLocks/>
          </p:cNvSpPr>
          <p:nvPr/>
        </p:nvSpPr>
        <p:spPr bwMode="auto">
          <a:xfrm>
            <a:off x="2538413" y="1195388"/>
            <a:ext cx="2627312" cy="1538287"/>
          </a:xfrm>
          <a:prstGeom prst="roundRect">
            <a:avLst>
              <a:gd name="adj" fmla="val 14278"/>
            </a:avLst>
          </a:prstGeom>
          <a:noFill/>
          <a:ln w="38100">
            <a:solidFill>
              <a:schemeClr val="tx2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813"/>
            <a:endParaRPr lang="en-US" sz="1800">
              <a:solidFill>
                <a:srgbClr val="663300"/>
              </a:solidFill>
            </a:endParaRPr>
          </a:p>
        </p:txBody>
      </p:sp>
      <p:sp>
        <p:nvSpPr>
          <p:cNvPr id="21511" name="AutoShape 11"/>
          <p:cNvSpPr>
            <a:spLocks/>
          </p:cNvSpPr>
          <p:nvPr/>
        </p:nvSpPr>
        <p:spPr bwMode="auto">
          <a:xfrm>
            <a:off x="3121025" y="815975"/>
            <a:ext cx="1463675" cy="395288"/>
          </a:xfrm>
          <a:custGeom>
            <a:avLst/>
            <a:gdLst>
              <a:gd name="T0" fmla="*/ 731838 w 21600"/>
              <a:gd name="T1" fmla="*/ 197644 h 21600"/>
              <a:gd name="T2" fmla="*/ 731838 w 21600"/>
              <a:gd name="T3" fmla="*/ 197644 h 21600"/>
              <a:gd name="T4" fmla="*/ 731838 w 21600"/>
              <a:gd name="T5" fmla="*/ 197644 h 21600"/>
              <a:gd name="T6" fmla="*/ 731838 w 21600"/>
              <a:gd name="T7" fmla="*/ 1976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b="1" dirty="0">
                <a:solidFill>
                  <a:srgbClr val="1F497D"/>
                </a:solidFill>
              </a:rPr>
              <a:t>Mobile App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1512" name="AutoShape 12"/>
          <p:cNvSpPr>
            <a:spLocks/>
          </p:cNvSpPr>
          <p:nvPr/>
        </p:nvSpPr>
        <p:spPr bwMode="auto">
          <a:xfrm>
            <a:off x="2809875" y="2330450"/>
            <a:ext cx="2149475" cy="369888"/>
          </a:xfrm>
          <a:custGeom>
            <a:avLst/>
            <a:gdLst>
              <a:gd name="T0" fmla="*/ 1074738 w 21600"/>
              <a:gd name="T1" fmla="*/ 184944 h 21600"/>
              <a:gd name="T2" fmla="*/ 1074738 w 21600"/>
              <a:gd name="T3" fmla="*/ 184944 h 21600"/>
              <a:gd name="T4" fmla="*/ 1074738 w 21600"/>
              <a:gd name="T5" fmla="*/ 184944 h 21600"/>
              <a:gd name="T6" fmla="*/ 1074738 w 21600"/>
              <a:gd name="T7" fmla="*/ 1849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2813"/>
            <a:r>
              <a:rPr lang="en-US" sz="1800" b="1" dirty="0" err="1">
                <a:solidFill>
                  <a:srgbClr val="000643"/>
                </a:solidFill>
              </a:rPr>
              <a:t>Simba</a:t>
            </a:r>
            <a:r>
              <a:rPr lang="en-US" sz="1800" b="1" dirty="0">
                <a:solidFill>
                  <a:srgbClr val="000643"/>
                </a:solidFill>
              </a:rPr>
              <a:t> SDK</a:t>
            </a:r>
            <a:endParaRPr lang="en-US" dirty="0"/>
          </a:p>
        </p:txBody>
      </p:sp>
      <p:sp>
        <p:nvSpPr>
          <p:cNvPr id="88077" name="AutoShape 13"/>
          <p:cNvSpPr>
            <a:spLocks/>
          </p:cNvSpPr>
          <p:nvPr/>
        </p:nvSpPr>
        <p:spPr bwMode="auto">
          <a:xfrm>
            <a:off x="2505075" y="3881438"/>
            <a:ext cx="6096000" cy="2940050"/>
          </a:xfrm>
          <a:custGeom>
            <a:avLst/>
            <a:gdLst>
              <a:gd name="T0" fmla="*/ 3048000 w 21600"/>
              <a:gd name="T1" fmla="*/ 1470025 h 21600"/>
              <a:gd name="T2" fmla="*/ 3048000 w 21600"/>
              <a:gd name="T3" fmla="*/ 1470025 h 21600"/>
              <a:gd name="T4" fmla="*/ 3048000 w 21600"/>
              <a:gd name="T5" fmla="*/ 1470025 h 21600"/>
              <a:gd name="T6" fmla="*/ 3048000 w 21600"/>
              <a:gd name="T7" fmla="*/ 14700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marL="255588" indent="-255588" algn="l">
              <a:spcBef>
                <a:spcPts val="300"/>
              </a:spcBef>
              <a:buSzPct val="120000"/>
              <a:buFont typeface="Arial" charset="0"/>
              <a:buChar char="•"/>
            </a:pPr>
            <a:r>
              <a:rPr lang="en-US" sz="2400" dirty="0"/>
              <a:t>Apps write all data to unified storage API</a:t>
            </a:r>
          </a:p>
          <a:p>
            <a:pPr marL="741363" lvl="1" indent="-285750" algn="l">
              <a:spcBef>
                <a:spcPts val="300"/>
              </a:spcBef>
              <a:buSzPct val="100000"/>
              <a:buFont typeface="Arial" charset="0"/>
              <a:buChar char="–"/>
            </a:pPr>
            <a:r>
              <a:rPr lang="en-US" sz="2400" dirty="0" err="1">
                <a:solidFill>
                  <a:schemeClr val="tx2"/>
                </a:solidFill>
              </a:rPr>
              <a:t>Simba</a:t>
            </a:r>
            <a:r>
              <a:rPr lang="en-US" sz="2400" dirty="0">
                <a:solidFill>
                  <a:schemeClr val="tx2"/>
                </a:solidFill>
              </a:rPr>
              <a:t> handles all data management</a:t>
            </a:r>
          </a:p>
          <a:p>
            <a:pPr marL="741363" lvl="1" indent="-285750" algn="l">
              <a:spcBef>
                <a:spcPts val="300"/>
              </a:spcBef>
              <a:buSzPct val="100000"/>
              <a:buFont typeface="Arial" charset="0"/>
              <a:buChar char="–"/>
            </a:pPr>
            <a:r>
              <a:rPr lang="en-US" sz="2400" dirty="0">
                <a:solidFill>
                  <a:srgbClr val="1F497D"/>
                </a:solidFill>
              </a:rPr>
              <a:t>Well-defined consistency semantics</a:t>
            </a:r>
          </a:p>
          <a:p>
            <a:pPr marL="255588" indent="-255588" algn="l">
              <a:spcBef>
                <a:spcPts val="300"/>
              </a:spcBef>
              <a:buSzPct val="120000"/>
              <a:buFont typeface="Arial" charset="0"/>
              <a:buChar char="•"/>
            </a:pPr>
            <a:r>
              <a:rPr lang="en-US" sz="2400" dirty="0"/>
              <a:t>Apps can specify sync policy per </a:t>
            </a:r>
            <a:r>
              <a:rPr lang="en-US" sz="2400" dirty="0" err="1"/>
              <a:t>sTable</a:t>
            </a:r>
            <a:endParaRPr lang="en-US" sz="2400" dirty="0"/>
          </a:p>
          <a:p>
            <a:pPr marL="741363" lvl="1" indent="-285750" algn="l">
              <a:spcBef>
                <a:spcPts val="300"/>
              </a:spcBef>
              <a:buSzPct val="100000"/>
              <a:buFont typeface="Arial" charset="0"/>
              <a:buChar char="–"/>
            </a:pPr>
            <a:r>
              <a:rPr lang="en-US" sz="2400" dirty="0">
                <a:solidFill>
                  <a:srgbClr val="1F497D"/>
                </a:solidFill>
              </a:rPr>
              <a:t>Period, delay tolerance, consistency</a:t>
            </a:r>
          </a:p>
          <a:p>
            <a:pPr marL="741363" lvl="1" indent="-285750" algn="l">
              <a:spcBef>
                <a:spcPts val="300"/>
              </a:spcBef>
              <a:buSzPct val="100000"/>
              <a:buFont typeface="Arial" charset="0"/>
              <a:buChar char="–"/>
            </a:pPr>
            <a:r>
              <a:rPr lang="en-US" sz="2400" dirty="0">
                <a:solidFill>
                  <a:srgbClr val="1F497D"/>
                </a:solidFill>
              </a:rPr>
              <a:t>Sync objects on </a:t>
            </a:r>
            <a:r>
              <a:rPr lang="en-US" sz="2400" dirty="0" err="1">
                <a:solidFill>
                  <a:srgbClr val="1F497D"/>
                </a:solidFill>
              </a:rPr>
              <a:t>WiFi</a:t>
            </a:r>
            <a:r>
              <a:rPr lang="en-US" sz="2400" dirty="0">
                <a:solidFill>
                  <a:srgbClr val="1F497D"/>
                </a:solidFill>
              </a:rPr>
              <a:t>, tables on 4G</a:t>
            </a:r>
          </a:p>
        </p:txBody>
      </p:sp>
      <p:sp>
        <p:nvSpPr>
          <p:cNvPr id="21514" name="AutoShape 14"/>
          <p:cNvSpPr>
            <a:spLocks/>
          </p:cNvSpPr>
          <p:nvPr/>
        </p:nvSpPr>
        <p:spPr bwMode="auto">
          <a:xfrm>
            <a:off x="381000" y="0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 dirty="0">
                <a:cs typeface="Gisha" charset="0"/>
                <a:sym typeface="Gisha" charset="0"/>
              </a:rPr>
              <a:t>Writing Apps with </a:t>
            </a:r>
            <a:r>
              <a:rPr lang="en-US" sz="4400" b="1" dirty="0" err="1">
                <a:cs typeface="Gisha" charset="0"/>
                <a:sym typeface="Gisha" charset="0"/>
              </a:rPr>
              <a:t>Simba</a:t>
            </a:r>
            <a:endParaRPr lang="en-US" dirty="0"/>
          </a:p>
        </p:txBody>
      </p:sp>
      <p:pic>
        <p:nvPicPr>
          <p:cNvPr id="21515" name="Picture 15" descr="https://encrypted-tbn3.gstatic.com/images?q=tbn:ANd9GcQTx_S3i01Mse1wrPrV3o_Eh6w52ra5Uuj4ADJSwR5Ld-wVn6vcK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4538"/>
            <a:ext cx="81915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6" name="AutoShape 16"/>
          <p:cNvSpPr>
            <a:spLocks/>
          </p:cNvSpPr>
          <p:nvPr/>
        </p:nvSpPr>
        <p:spPr bwMode="auto">
          <a:xfrm>
            <a:off x="2508250" y="1089025"/>
            <a:ext cx="2689225" cy="979488"/>
          </a:xfrm>
          <a:custGeom>
            <a:avLst/>
            <a:gdLst>
              <a:gd name="T0" fmla="*/ 1344613 w 21600"/>
              <a:gd name="T1" fmla="*/ 489744 h 21600"/>
              <a:gd name="T2" fmla="*/ 1344613 w 21600"/>
              <a:gd name="T3" fmla="*/ 489744 h 21600"/>
              <a:gd name="T4" fmla="*/ 1344613 w 21600"/>
              <a:gd name="T5" fmla="*/ 489744 h 21600"/>
              <a:gd name="T6" fmla="*/ 1344613 w 21600"/>
              <a:gd name="T7" fmla="*/ 4897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2813"/>
            <a:r>
              <a:rPr lang="en-US" sz="1800" b="1" dirty="0">
                <a:solidFill>
                  <a:srgbClr val="000643"/>
                </a:solidFill>
              </a:rPr>
              <a:t>Activity, GUI, app logic</a:t>
            </a:r>
            <a:endParaRPr lang="en-US" dirty="0"/>
          </a:p>
        </p:txBody>
      </p:sp>
      <p:grpSp>
        <p:nvGrpSpPr>
          <p:cNvPr id="21517" name="Group 17"/>
          <p:cNvGrpSpPr>
            <a:grpSpLocks/>
          </p:cNvGrpSpPr>
          <p:nvPr/>
        </p:nvGrpSpPr>
        <p:grpSpPr bwMode="auto">
          <a:xfrm>
            <a:off x="7034213" y="1857375"/>
            <a:ext cx="2306637" cy="939800"/>
            <a:chOff x="0" y="118"/>
            <a:chExt cx="2306890" cy="939109"/>
          </a:xfrm>
        </p:grpSpPr>
        <p:sp>
          <p:nvSpPr>
            <p:cNvPr id="21522" name="AutoShape 18"/>
            <p:cNvSpPr>
              <a:spLocks/>
            </p:cNvSpPr>
            <p:nvPr/>
          </p:nvSpPr>
          <p:spPr bwMode="auto">
            <a:xfrm>
              <a:off x="527991" y="118"/>
              <a:ext cx="1250907" cy="939109"/>
            </a:xfrm>
            <a:custGeom>
              <a:avLst/>
              <a:gdLst>
                <a:gd name="T0" fmla="*/ 625454 w 21600"/>
                <a:gd name="T1" fmla="*/ 469555 h 21600"/>
                <a:gd name="T2" fmla="*/ 625454 w 21600"/>
                <a:gd name="T3" fmla="*/ 469555 h 21600"/>
                <a:gd name="T4" fmla="*/ 625454 w 21600"/>
                <a:gd name="T5" fmla="*/ 469555 h 21600"/>
                <a:gd name="T6" fmla="*/ 625454 w 21600"/>
                <a:gd name="T7" fmla="*/ 4695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523" name="AutoShape 19"/>
            <p:cNvSpPr>
              <a:spLocks/>
            </p:cNvSpPr>
            <p:nvPr/>
          </p:nvSpPr>
          <p:spPr bwMode="auto">
            <a:xfrm>
              <a:off x="0" y="55675"/>
              <a:ext cx="2306890" cy="827995"/>
            </a:xfrm>
            <a:custGeom>
              <a:avLst/>
              <a:gdLst>
                <a:gd name="T0" fmla="*/ 1153445 w 21600"/>
                <a:gd name="T1" fmla="*/ 413998 h 21600"/>
                <a:gd name="T2" fmla="*/ 1153445 w 21600"/>
                <a:gd name="T3" fmla="*/ 413998 h 21600"/>
                <a:gd name="T4" fmla="*/ 1153445 w 21600"/>
                <a:gd name="T5" fmla="*/ 413998 h 21600"/>
                <a:gd name="T6" fmla="*/ 1153445 w 21600"/>
                <a:gd name="T7" fmla="*/ 41399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ctr"/>
              <a:r>
                <a:rPr lang="en-US" sz="2400" b="1" dirty="0" err="1">
                  <a:solidFill>
                    <a:srgbClr val="1F497D"/>
                  </a:solidFill>
                </a:rPr>
                <a:t>Simba</a:t>
              </a:r>
              <a:r>
                <a:rPr lang="en-US" sz="2400" b="1" dirty="0">
                  <a:solidFill>
                    <a:srgbClr val="1F497D"/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1F497D"/>
                  </a:solidFill>
                </a:rPr>
                <a:t>Cloud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88084" name="AutoShape 20"/>
          <p:cNvSpPr>
            <a:spLocks/>
          </p:cNvSpPr>
          <p:nvPr/>
        </p:nvSpPr>
        <p:spPr bwMode="auto">
          <a:xfrm>
            <a:off x="5695950" y="2709863"/>
            <a:ext cx="1687513" cy="112712"/>
          </a:xfrm>
          <a:custGeom>
            <a:avLst/>
            <a:gdLst>
              <a:gd name="T0" fmla="*/ 843757 w 21600"/>
              <a:gd name="T1" fmla="*/ 56353 h 16289"/>
              <a:gd name="T2" fmla="*/ 843757 w 21600"/>
              <a:gd name="T3" fmla="*/ 56353 h 16289"/>
              <a:gd name="T4" fmla="*/ 843757 w 21600"/>
              <a:gd name="T5" fmla="*/ 56353 h 16289"/>
              <a:gd name="T6" fmla="*/ 843757 w 21600"/>
              <a:gd name="T7" fmla="*/ 56353 h 162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289">
                <a:moveTo>
                  <a:pt x="0" y="0"/>
                </a:moveTo>
                <a:cubicBezTo>
                  <a:pt x="8461" y="20111"/>
                  <a:pt x="15661" y="21599"/>
                  <a:pt x="21599" y="4465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AutoShape 22"/>
          <p:cNvSpPr>
            <a:spLocks/>
          </p:cNvSpPr>
          <p:nvPr/>
        </p:nvSpPr>
        <p:spPr bwMode="auto">
          <a:xfrm>
            <a:off x="196850" y="1235074"/>
            <a:ext cx="2341563" cy="5121276"/>
          </a:xfrm>
          <a:custGeom>
            <a:avLst/>
            <a:gdLst>
              <a:gd name="T0" fmla="*/ 1170782 w 21600"/>
              <a:gd name="T1" fmla="*/ 2560638 h 21600"/>
              <a:gd name="T2" fmla="*/ 1170782 w 21600"/>
              <a:gd name="T3" fmla="*/ 2560638 h 21600"/>
              <a:gd name="T4" fmla="*/ 1170782 w 21600"/>
              <a:gd name="T5" fmla="*/ 2560638 h 21600"/>
              <a:gd name="T6" fmla="*/ 1170782 w 21600"/>
              <a:gd name="T7" fmla="*/ 25606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marL="31750" indent="-31750"/>
            <a:r>
              <a:rPr lang="en-US" sz="1800" b="1" dirty="0" smtClean="0"/>
              <a:t>  </a:t>
            </a:r>
            <a:r>
              <a:rPr lang="en-US" sz="1800" b="1" dirty="0"/>
              <a:t>App components</a:t>
            </a:r>
          </a:p>
          <a:p>
            <a:pPr marL="31750" indent="-31750" algn="l"/>
            <a:endParaRPr lang="en-US" sz="1800" dirty="0">
              <a:solidFill>
                <a:srgbClr val="000643"/>
              </a:solidFill>
            </a:endParaRPr>
          </a:p>
          <a:p>
            <a:pPr marL="31750" indent="-31750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Activities and GUI</a:t>
            </a:r>
          </a:p>
          <a:p>
            <a:pPr marL="31750" indent="-31750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 err="1"/>
              <a:t>CursorAdapter</a:t>
            </a:r>
            <a:endParaRPr lang="en-US" sz="1800" dirty="0"/>
          </a:p>
          <a:p>
            <a:pPr marL="31750" indent="-31750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Conflict resolution (simplified)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Local database I/O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Local file I/O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Unify data model </a:t>
            </a:r>
            <a:r>
              <a:rPr lang="en-US" sz="1800" strike="sngStrike" dirty="0" smtClean="0">
                <a:solidFill>
                  <a:srgbClr val="000643"/>
                </a:solidFill>
              </a:rPr>
              <a:t/>
            </a:r>
            <a:br>
              <a:rPr lang="en-US" sz="1800" strike="sngStrike" dirty="0" smtClean="0">
                <a:solidFill>
                  <a:srgbClr val="000643"/>
                </a:solidFill>
              </a:rPr>
            </a:br>
            <a:r>
              <a:rPr lang="en-US" sz="1800" strike="sngStrike" dirty="0" smtClean="0">
                <a:solidFill>
                  <a:srgbClr val="000643"/>
                </a:solidFill>
              </a:rPr>
              <a:t>(</a:t>
            </a:r>
            <a:r>
              <a:rPr lang="en-US" sz="1800" strike="sngStrike" dirty="0">
                <a:solidFill>
                  <a:srgbClr val="000643"/>
                </a:solidFill>
              </a:rPr>
              <a:t>part of app logic)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REST </a:t>
            </a:r>
            <a:r>
              <a:rPr lang="en-US" sz="1800" strike="sngStrike" dirty="0" smtClean="0">
                <a:solidFill>
                  <a:srgbClr val="000643"/>
                </a:solidFill>
              </a:rPr>
              <a:t>methods</a:t>
            </a:r>
            <a:br>
              <a:rPr lang="en-US" sz="1800" strike="sngStrike" dirty="0" smtClean="0">
                <a:solidFill>
                  <a:srgbClr val="000643"/>
                </a:solidFill>
              </a:rPr>
            </a:br>
            <a:r>
              <a:rPr lang="en-US" sz="1800" strike="sngStrike" dirty="0" smtClean="0">
                <a:solidFill>
                  <a:srgbClr val="000643"/>
                </a:solidFill>
              </a:rPr>
              <a:t>(</a:t>
            </a:r>
            <a:r>
              <a:rPr lang="en-US" sz="1800" strike="sngStrike" dirty="0">
                <a:solidFill>
                  <a:srgbClr val="000643"/>
                </a:solidFill>
              </a:rPr>
              <a:t>JSON, HTTP)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Data caching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N/W </a:t>
            </a:r>
            <a:r>
              <a:rPr lang="en-US" sz="1800" strike="sngStrike" dirty="0" err="1">
                <a:solidFill>
                  <a:srgbClr val="000643"/>
                </a:solidFill>
              </a:rPr>
              <a:t>mgmt</a:t>
            </a:r>
            <a:endParaRPr lang="en-US" sz="1800" strike="sngStrike" dirty="0">
              <a:solidFill>
                <a:srgbClr val="000643"/>
              </a:solidFill>
            </a:endParaRP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Push notifications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Atomic syncing</a:t>
            </a:r>
          </a:p>
          <a:p>
            <a:pPr marL="31750" indent="-31750" algn="l"/>
            <a:r>
              <a:rPr lang="en-US" sz="1800" strike="sngStrike" dirty="0">
                <a:solidFill>
                  <a:srgbClr val="000643"/>
                </a:solidFill>
              </a:rPr>
              <a:t>Conflict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18</a:t>
            </a:fld>
            <a:endParaRPr lang="en-US"/>
          </a:p>
        </p:txBody>
      </p:sp>
      <p:sp>
        <p:nvSpPr>
          <p:cNvPr id="30" name="AutoShape 56"/>
          <p:cNvSpPr>
            <a:spLocks/>
          </p:cNvSpPr>
          <p:nvPr/>
        </p:nvSpPr>
        <p:spPr bwMode="auto">
          <a:xfrm>
            <a:off x="-443627" y="2205038"/>
            <a:ext cx="10056654" cy="2751137"/>
          </a:xfrm>
          <a:custGeom>
            <a:avLst/>
            <a:gdLst>
              <a:gd name="T0" fmla="*/ 4571207 w 21600"/>
              <a:gd name="T1" fmla="*/ 1375569 h 21600"/>
              <a:gd name="T2" fmla="*/ 4571207 w 21600"/>
              <a:gd name="T3" fmla="*/ 1375569 h 21600"/>
              <a:gd name="T4" fmla="*/ 4571207 w 21600"/>
              <a:gd name="T5" fmla="*/ 1375569 h 21600"/>
              <a:gd name="T6" fmla="*/ 4571207 w 21600"/>
              <a:gd name="T7" fmla="*/ 13755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600"/>
              </a:spcBef>
            </a:pPr>
            <a:r>
              <a:rPr lang="en-US" sz="4400" b="1" dirty="0"/>
              <a:t>See FAST’15 paper for more details</a:t>
            </a:r>
          </a:p>
          <a:p>
            <a:pPr algn="ctr">
              <a:spcBef>
                <a:spcPts val="600"/>
              </a:spcBef>
            </a:pPr>
            <a:endParaRPr lang="en-US" sz="4000" b="1" dirty="0"/>
          </a:p>
          <a:p>
            <a:pPr algn="ctr">
              <a:spcBef>
                <a:spcPts val="600"/>
              </a:spcBef>
            </a:pPr>
            <a:r>
              <a:rPr lang="en-US" sz="2400" b="1" dirty="0"/>
              <a:t>“Reliable, Consistent, and Efficient Data Sync for Mobile Apps”</a:t>
            </a:r>
          </a:p>
        </p:txBody>
      </p:sp>
    </p:spTree>
    <p:extLst>
      <p:ext uri="{BB962C8B-B14F-4D97-AF65-F5344CB8AC3E}">
        <p14:creationId xmlns:p14="http://schemas.microsoft.com/office/powerpoint/2010/main" val="28832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 autoUpdateAnimBg="0"/>
      <p:bldP spid="88086" grpId="0" autoUpdateAnimBg="0"/>
      <p:bldP spid="30" grpId="0" build="p" animBg="1" autoUpdateAnimBg="0" advAuto="2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6613" cy="762000"/>
          </a:xfrm>
        </p:spPr>
        <p:txBody>
          <a:bodyPr/>
          <a:lstStyle/>
          <a:p>
            <a:pPr defTabSz="914400" eaLnBrk="1"/>
            <a:r>
              <a:rPr lang="en-US" sz="4400" b="1" dirty="0" err="1">
                <a:latin typeface="+mn-lt"/>
                <a:cs typeface="Gisha" charset="0"/>
                <a:sym typeface="Gisha" charset="0"/>
              </a:rPr>
              <a:t>Simba</a:t>
            </a:r>
            <a:r>
              <a:rPr lang="en-US" sz="4400" b="1" dirty="0">
                <a:latin typeface="+mn-lt"/>
                <a:cs typeface="Gisha" charset="0"/>
                <a:sym typeface="Gisha" charset="0"/>
              </a:rPr>
              <a:t> Cloud</a:t>
            </a:r>
            <a:endParaRPr lang="en-US" dirty="0">
              <a:latin typeface="+mn-lt"/>
              <a:cs typeface="Helvetica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276225" y="833438"/>
            <a:ext cx="954088" cy="1376362"/>
            <a:chOff x="-10666" y="0"/>
            <a:chExt cx="955436" cy="1376520"/>
          </a:xfrm>
        </p:grpSpPr>
        <p:pic>
          <p:nvPicPr>
            <p:cNvPr id="28709" name="Picture 3" descr="https://encrypted-tbn3.gstatic.com/images?q=tbn:ANd9GcQTx_S3i01Mse1wrPrV3o_Eh6w52ra5Uuj4ADJSwR5Ld-wVn6vcK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770" cy="137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710" name="AutoShape 4"/>
            <p:cNvSpPr>
              <a:spLocks/>
            </p:cNvSpPr>
            <p:nvPr/>
          </p:nvSpPr>
          <p:spPr bwMode="auto">
            <a:xfrm>
              <a:off x="-10666" y="201515"/>
              <a:ext cx="900647" cy="868381"/>
            </a:xfrm>
            <a:custGeom>
              <a:avLst/>
              <a:gdLst>
                <a:gd name="T0" fmla="*/ 450324 w 21600"/>
                <a:gd name="T1" fmla="*/ 434191 h 21600"/>
                <a:gd name="T2" fmla="*/ 450324 w 21600"/>
                <a:gd name="T3" fmla="*/ 434191 h 21600"/>
                <a:gd name="T4" fmla="*/ 450324 w 21600"/>
                <a:gd name="T5" fmla="*/ 434191 h 21600"/>
                <a:gd name="T6" fmla="*/ 450324 w 21600"/>
                <a:gd name="T7" fmla="*/ 4341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912813"/>
              <a:r>
                <a:rPr lang="en-US" sz="4200" b="1" dirty="0">
                  <a:solidFill>
                    <a:srgbClr val="000643"/>
                  </a:solidFill>
                </a:rPr>
                <a:t>S</a:t>
              </a:r>
              <a:endParaRPr lang="en-US" dirty="0"/>
            </a:p>
          </p:txBody>
        </p:sp>
      </p:grp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7827963" y="906887"/>
            <a:ext cx="954087" cy="1376363"/>
            <a:chOff x="-10666" y="-213920"/>
            <a:chExt cx="955436" cy="1376520"/>
          </a:xfrm>
        </p:grpSpPr>
        <p:pic>
          <p:nvPicPr>
            <p:cNvPr id="28707" name="Picture 6" descr="https://encrypted-tbn3.gstatic.com/images?q=tbn:ANd9GcQTx_S3i01Mse1wrPrV3o_Eh6w52ra5Uuj4ADJSwR5Ld-wVn6vcK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13920"/>
              <a:ext cx="944770" cy="137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708" name="AutoShape 7"/>
            <p:cNvSpPr>
              <a:spLocks/>
            </p:cNvSpPr>
            <p:nvPr/>
          </p:nvSpPr>
          <p:spPr bwMode="auto">
            <a:xfrm>
              <a:off x="-10666" y="-65875"/>
              <a:ext cx="900647" cy="868381"/>
            </a:xfrm>
            <a:custGeom>
              <a:avLst/>
              <a:gdLst>
                <a:gd name="T0" fmla="*/ 450324 w 21600"/>
                <a:gd name="T1" fmla="*/ 434191 h 21600"/>
                <a:gd name="T2" fmla="*/ 450324 w 21600"/>
                <a:gd name="T3" fmla="*/ 434191 h 21600"/>
                <a:gd name="T4" fmla="*/ 450324 w 21600"/>
                <a:gd name="T5" fmla="*/ 434191 h 21600"/>
                <a:gd name="T6" fmla="*/ 450324 w 21600"/>
                <a:gd name="T7" fmla="*/ 4341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912813"/>
              <a:r>
                <a:rPr lang="en-US" sz="4200" b="1" dirty="0">
                  <a:solidFill>
                    <a:srgbClr val="000643"/>
                  </a:solidFill>
                </a:rPr>
                <a:t>S</a:t>
              </a:r>
              <a:endParaRPr lang="en-US" dirty="0"/>
            </a:p>
          </p:txBody>
        </p:sp>
      </p:grp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946922" y="2327274"/>
            <a:ext cx="7580092" cy="3853393"/>
            <a:chOff x="407974" y="721337"/>
            <a:chExt cx="7580917" cy="3853385"/>
          </a:xfrm>
        </p:grpSpPr>
        <p:sp>
          <p:nvSpPr>
            <p:cNvPr id="28689" name="AutoShape 9"/>
            <p:cNvSpPr>
              <a:spLocks/>
            </p:cNvSpPr>
            <p:nvPr/>
          </p:nvSpPr>
          <p:spPr bwMode="auto">
            <a:xfrm>
              <a:off x="407974" y="721337"/>
              <a:ext cx="7580917" cy="3853385"/>
            </a:xfrm>
            <a:prstGeom prst="roundRect">
              <a:avLst>
                <a:gd name="adj" fmla="val 4991"/>
              </a:avLst>
            </a:prstGeom>
            <a:solidFill>
              <a:schemeClr val="bg1">
                <a:lumMod val="75000"/>
              </a:schemeClr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cs typeface="Gill Sans MT" charset="0"/>
                <a:sym typeface="Gill Sans MT" charset="0"/>
              </a:endParaRPr>
            </a:p>
          </p:txBody>
        </p:sp>
        <p:sp>
          <p:nvSpPr>
            <p:cNvPr id="28690" name="AutoShape 10"/>
            <p:cNvSpPr>
              <a:spLocks/>
            </p:cNvSpPr>
            <p:nvPr/>
          </p:nvSpPr>
          <p:spPr bwMode="auto">
            <a:xfrm>
              <a:off x="857784" y="1709518"/>
              <a:ext cx="6638554" cy="699753"/>
            </a:xfrm>
            <a:prstGeom prst="roundRect">
              <a:avLst>
                <a:gd name="adj" fmla="val 243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4F81BD"/>
                </a:solidFill>
                <a:cs typeface="Gill Sans MT" charset="0"/>
                <a:sym typeface="Gill Sans MT" charset="0"/>
              </a:endParaRPr>
            </a:p>
          </p:txBody>
        </p:sp>
        <p:sp>
          <p:nvSpPr>
            <p:cNvPr id="28691" name="AutoShape 11"/>
            <p:cNvSpPr>
              <a:spLocks/>
            </p:cNvSpPr>
            <p:nvPr/>
          </p:nvSpPr>
          <p:spPr bwMode="auto">
            <a:xfrm>
              <a:off x="1329558" y="803111"/>
              <a:ext cx="1884154" cy="552436"/>
            </a:xfrm>
            <a:prstGeom prst="roundRect">
              <a:avLst>
                <a:gd name="adj" fmla="val 30824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cs typeface="Gill Sans MT" charset="0"/>
                  <a:sym typeface="Gill Sans MT" charset="0"/>
                </a:rPr>
                <a:t>Authenticator</a:t>
              </a:r>
              <a:endParaRPr lang="en-US" dirty="0"/>
            </a:p>
          </p:txBody>
        </p:sp>
        <p:sp>
          <p:nvSpPr>
            <p:cNvPr id="28692" name="AutoShape 12"/>
            <p:cNvSpPr>
              <a:spLocks/>
            </p:cNvSpPr>
            <p:nvPr/>
          </p:nvSpPr>
          <p:spPr bwMode="auto">
            <a:xfrm>
              <a:off x="4269042" y="803111"/>
              <a:ext cx="1978292" cy="552436"/>
            </a:xfrm>
            <a:prstGeom prst="roundRect">
              <a:avLst>
                <a:gd name="adj" fmla="val 30824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cs typeface="Gill Sans MT" charset="0"/>
                  <a:sym typeface="Gill Sans MT" charset="0"/>
                </a:rPr>
                <a:t>Load Balancer</a:t>
              </a:r>
              <a:endParaRPr lang="en-US"/>
            </a:p>
          </p:txBody>
        </p:sp>
        <p:sp>
          <p:nvSpPr>
            <p:cNvPr id="28693" name="AutoShape 13"/>
            <p:cNvSpPr>
              <a:spLocks/>
            </p:cNvSpPr>
            <p:nvPr/>
          </p:nvSpPr>
          <p:spPr bwMode="auto">
            <a:xfrm>
              <a:off x="1456778" y="1790089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cs typeface="Gill Sans MT" charset="0"/>
                  <a:sym typeface="Gill Sans MT" charset="0"/>
                </a:rPr>
                <a:t>Gateway</a:t>
              </a:r>
              <a:endParaRPr lang="en-US"/>
            </a:p>
          </p:txBody>
        </p:sp>
        <p:sp>
          <p:nvSpPr>
            <p:cNvPr id="28694" name="AutoShape 14"/>
            <p:cNvSpPr>
              <a:spLocks/>
            </p:cNvSpPr>
            <p:nvPr/>
          </p:nvSpPr>
          <p:spPr bwMode="auto">
            <a:xfrm>
              <a:off x="3334319" y="1783426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>
                  <a:cs typeface="Gill Sans MT" charset="0"/>
                  <a:sym typeface="Gill Sans MT" charset="0"/>
                </a:rPr>
                <a:t>Gateway</a:t>
              </a:r>
              <a:endParaRPr lang="en-US"/>
            </a:p>
          </p:txBody>
        </p:sp>
        <p:sp>
          <p:nvSpPr>
            <p:cNvPr id="28695" name="AutoShape 15"/>
            <p:cNvSpPr>
              <a:spLocks/>
            </p:cNvSpPr>
            <p:nvPr/>
          </p:nvSpPr>
          <p:spPr bwMode="auto">
            <a:xfrm>
              <a:off x="5192218" y="1790089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cs typeface="Gill Sans MT" charset="0"/>
                  <a:sym typeface="Gill Sans MT" charset="0"/>
                </a:rPr>
                <a:t>Gateway</a:t>
              </a:r>
              <a:endParaRPr lang="en-US" dirty="0"/>
            </a:p>
          </p:txBody>
        </p:sp>
        <p:sp>
          <p:nvSpPr>
            <p:cNvPr id="28696" name="AutoShape 16"/>
            <p:cNvSpPr>
              <a:spLocks/>
            </p:cNvSpPr>
            <p:nvPr/>
          </p:nvSpPr>
          <p:spPr bwMode="auto">
            <a:xfrm>
              <a:off x="1012080" y="1373450"/>
              <a:ext cx="2880088" cy="383022"/>
            </a:xfrm>
            <a:custGeom>
              <a:avLst/>
              <a:gdLst>
                <a:gd name="T0" fmla="*/ 1440044 w 21600"/>
                <a:gd name="T1" fmla="*/ 191511 h 21600"/>
                <a:gd name="T2" fmla="*/ 1440044 w 21600"/>
                <a:gd name="T3" fmla="*/ 191511 h 21600"/>
                <a:gd name="T4" fmla="*/ 1440044 w 21600"/>
                <a:gd name="T5" fmla="*/ 191511 h 21600"/>
                <a:gd name="T6" fmla="*/ 1440044 w 21600"/>
                <a:gd name="T7" fmla="*/ 19151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r>
                <a:rPr lang="en-US" b="1" dirty="0" err="1">
                  <a:cs typeface="Gill Sans MT" charset="0"/>
                  <a:sym typeface="Gill Sans MT" charset="0"/>
                </a:rPr>
                <a:t>Simba</a:t>
              </a:r>
              <a:r>
                <a:rPr lang="en-US" b="1" dirty="0">
                  <a:cs typeface="Gill Sans MT" charset="0"/>
                  <a:sym typeface="Gill Sans MT" charset="0"/>
                </a:rPr>
                <a:t> Gateway DHT</a:t>
              </a:r>
              <a:endParaRPr lang="en-US" dirty="0"/>
            </a:p>
          </p:txBody>
        </p:sp>
        <p:sp>
          <p:nvSpPr>
            <p:cNvPr id="28697" name="AutoShape 17"/>
            <p:cNvSpPr>
              <a:spLocks/>
            </p:cNvSpPr>
            <p:nvPr/>
          </p:nvSpPr>
          <p:spPr bwMode="auto">
            <a:xfrm>
              <a:off x="857784" y="2848355"/>
              <a:ext cx="6638554" cy="699752"/>
            </a:xfrm>
            <a:prstGeom prst="roundRect">
              <a:avLst>
                <a:gd name="adj" fmla="val 243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4F81BD"/>
                </a:solidFill>
                <a:cs typeface="Gill Sans MT" charset="0"/>
                <a:sym typeface="Gill Sans MT" charset="0"/>
              </a:endParaRPr>
            </a:p>
          </p:txBody>
        </p:sp>
        <p:sp>
          <p:nvSpPr>
            <p:cNvPr id="28698" name="AutoShape 18"/>
            <p:cNvSpPr>
              <a:spLocks/>
            </p:cNvSpPr>
            <p:nvPr/>
          </p:nvSpPr>
          <p:spPr bwMode="auto">
            <a:xfrm>
              <a:off x="1456778" y="2920011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 smtClean="0">
                  <a:cs typeface="Gill Sans MT" charset="0"/>
                  <a:sym typeface="Gill Sans MT" charset="0"/>
                </a:rPr>
                <a:t>Store node</a:t>
              </a:r>
              <a:endParaRPr lang="en-US" dirty="0"/>
            </a:p>
          </p:txBody>
        </p:sp>
        <p:sp>
          <p:nvSpPr>
            <p:cNvPr id="28699" name="AutoShape 19"/>
            <p:cNvSpPr>
              <a:spLocks/>
            </p:cNvSpPr>
            <p:nvPr/>
          </p:nvSpPr>
          <p:spPr bwMode="auto">
            <a:xfrm>
              <a:off x="3334319" y="2913348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 smtClean="0">
                  <a:cs typeface="Gill Sans MT" charset="0"/>
                  <a:sym typeface="Gill Sans MT" charset="0"/>
                </a:rPr>
                <a:t>Store node</a:t>
              </a:r>
              <a:endParaRPr lang="en-US" dirty="0"/>
            </a:p>
          </p:txBody>
        </p:sp>
        <p:sp>
          <p:nvSpPr>
            <p:cNvPr id="28700" name="AutoShape 20"/>
            <p:cNvSpPr>
              <a:spLocks/>
            </p:cNvSpPr>
            <p:nvPr/>
          </p:nvSpPr>
          <p:spPr bwMode="auto">
            <a:xfrm>
              <a:off x="5192218" y="2920011"/>
              <a:ext cx="1718688" cy="552436"/>
            </a:xfrm>
            <a:prstGeom prst="roundRect">
              <a:avLst>
                <a:gd name="adj" fmla="val 27403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 smtClean="0">
                  <a:cs typeface="Gill Sans MT" charset="0"/>
                  <a:sym typeface="Gill Sans MT" charset="0"/>
                </a:rPr>
                <a:t>Store node</a:t>
              </a:r>
              <a:endParaRPr lang="en-US" dirty="0"/>
            </a:p>
          </p:txBody>
        </p:sp>
        <p:sp>
          <p:nvSpPr>
            <p:cNvPr id="28701" name="AutoShape 21"/>
            <p:cNvSpPr>
              <a:spLocks/>
            </p:cNvSpPr>
            <p:nvPr/>
          </p:nvSpPr>
          <p:spPr bwMode="auto">
            <a:xfrm>
              <a:off x="1012081" y="2526909"/>
              <a:ext cx="2880087" cy="383022"/>
            </a:xfrm>
            <a:custGeom>
              <a:avLst/>
              <a:gdLst>
                <a:gd name="T0" fmla="*/ 1440044 w 21600"/>
                <a:gd name="T1" fmla="*/ 191511 h 21600"/>
                <a:gd name="T2" fmla="*/ 1440044 w 21600"/>
                <a:gd name="T3" fmla="*/ 191511 h 21600"/>
                <a:gd name="T4" fmla="*/ 1440044 w 21600"/>
                <a:gd name="T5" fmla="*/ 191511 h 21600"/>
                <a:gd name="T6" fmla="*/ 1440044 w 21600"/>
                <a:gd name="T7" fmla="*/ 19151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b="1" dirty="0" err="1" smtClean="0">
                  <a:cs typeface="Gill Sans MT" charset="0"/>
                  <a:sym typeface="Gill Sans MT" charset="0"/>
                </a:rPr>
                <a:t>sTable</a:t>
              </a:r>
              <a:r>
                <a:rPr lang="en-US" b="1" dirty="0" smtClean="0">
                  <a:cs typeface="Gill Sans MT" charset="0"/>
                  <a:sym typeface="Gill Sans MT" charset="0"/>
                </a:rPr>
                <a:t> DHT</a:t>
              </a:r>
              <a:endParaRPr lang="en-US" dirty="0"/>
            </a:p>
          </p:txBody>
        </p:sp>
        <p:sp>
          <p:nvSpPr>
            <p:cNvPr id="28702" name="AutoShape 22"/>
            <p:cNvSpPr>
              <a:spLocks/>
            </p:cNvSpPr>
            <p:nvPr/>
          </p:nvSpPr>
          <p:spPr bwMode="auto">
            <a:xfrm>
              <a:off x="2494666" y="3817280"/>
              <a:ext cx="1577902" cy="672776"/>
            </a:xfrm>
            <a:prstGeom prst="roundRect">
              <a:avLst>
                <a:gd name="adj" fmla="val 30824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cs typeface="Gill Sans MT" charset="0"/>
                  <a:sym typeface="Gill Sans MT" charset="0"/>
                </a:rPr>
                <a:t>Table </a:t>
              </a:r>
              <a:r>
                <a:rPr lang="en-US" dirty="0" smtClean="0">
                  <a:cs typeface="Gill Sans MT" charset="0"/>
                  <a:sym typeface="Gill Sans MT" charset="0"/>
                </a:rPr>
                <a:t>Store</a:t>
              </a:r>
            </a:p>
            <a:p>
              <a:pPr algn="ctr"/>
              <a:r>
                <a:rPr lang="en-US" dirty="0" smtClean="0">
                  <a:cs typeface="Gill Sans MT" charset="0"/>
                  <a:sym typeface="Gill Sans MT" charset="0"/>
                </a:rPr>
                <a:t>(Cassandra)</a:t>
              </a:r>
              <a:endParaRPr lang="en-US" dirty="0"/>
            </a:p>
          </p:txBody>
        </p:sp>
        <p:sp>
          <p:nvSpPr>
            <p:cNvPr id="28703" name="AutoShape 23"/>
            <p:cNvSpPr>
              <a:spLocks/>
            </p:cNvSpPr>
            <p:nvPr/>
          </p:nvSpPr>
          <p:spPr bwMode="auto">
            <a:xfrm>
              <a:off x="4252969" y="3817280"/>
              <a:ext cx="1730857" cy="672776"/>
            </a:xfrm>
            <a:prstGeom prst="roundRect">
              <a:avLst>
                <a:gd name="adj" fmla="val 30824"/>
              </a:avLst>
            </a:prstGeom>
            <a:solidFill>
              <a:srgbClr val="FFFFFF"/>
            </a:solidFill>
            <a:ln w="25400">
              <a:solidFill>
                <a:srgbClr val="0006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cs typeface="Gill Sans MT" charset="0"/>
                  <a:sym typeface="Gill Sans MT" charset="0"/>
                </a:rPr>
                <a:t>Object </a:t>
              </a:r>
              <a:r>
                <a:rPr lang="en-US" dirty="0" smtClean="0">
                  <a:cs typeface="Gill Sans MT" charset="0"/>
                  <a:sym typeface="Gill Sans MT" charset="0"/>
                </a:rPr>
                <a:t>Store</a:t>
              </a:r>
            </a:p>
            <a:p>
              <a:pPr algn="ctr"/>
              <a:r>
                <a:rPr lang="en-US" dirty="0" smtClean="0">
                  <a:cs typeface="Gill Sans MT" charset="0"/>
                  <a:sym typeface="Gill Sans MT" charset="0"/>
                </a:rPr>
                <a:t>(Swift)</a:t>
              </a:r>
              <a:endParaRPr lang="en-US" dirty="0"/>
            </a:p>
          </p:txBody>
        </p:sp>
        <p:sp>
          <p:nvSpPr>
            <p:cNvPr id="28704" name="AutoShape 24"/>
            <p:cNvSpPr>
              <a:spLocks/>
            </p:cNvSpPr>
            <p:nvPr/>
          </p:nvSpPr>
          <p:spPr bwMode="auto">
            <a:xfrm>
              <a:off x="4120991" y="2356267"/>
              <a:ext cx="2880087" cy="614198"/>
            </a:xfrm>
            <a:custGeom>
              <a:avLst/>
              <a:gdLst>
                <a:gd name="T0" fmla="*/ 1440044 w 21600"/>
                <a:gd name="T1" fmla="*/ 307099 h 21600"/>
                <a:gd name="T2" fmla="*/ 1440044 w 21600"/>
                <a:gd name="T3" fmla="*/ 307099 h 21600"/>
                <a:gd name="T4" fmla="*/ 1440044 w 21600"/>
                <a:gd name="T5" fmla="*/ 307099 h 21600"/>
                <a:gd name="T6" fmla="*/ 1440044 w 21600"/>
                <a:gd name="T7" fmla="*/ 3070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cs typeface="Gisha" charset="0"/>
                  <a:sym typeface="Gisha" charset="0"/>
                </a:rPr>
                <a:t>Sync Protocol</a:t>
              </a:r>
              <a:endParaRPr lang="en-US" dirty="0"/>
            </a:p>
          </p:txBody>
        </p:sp>
        <p:sp>
          <p:nvSpPr>
            <p:cNvPr id="28705" name="Line 25"/>
            <p:cNvSpPr>
              <a:spLocks noChangeShapeType="1"/>
            </p:cNvSpPr>
            <p:nvPr/>
          </p:nvSpPr>
          <p:spPr bwMode="auto">
            <a:xfrm flipV="1">
              <a:off x="3987296" y="2417941"/>
              <a:ext cx="1" cy="4141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6" name="AutoShape 26"/>
            <p:cNvSpPr>
              <a:spLocks/>
            </p:cNvSpPr>
            <p:nvPr/>
          </p:nvSpPr>
          <p:spPr bwMode="auto">
            <a:xfrm>
              <a:off x="1014491" y="3655473"/>
              <a:ext cx="1697658" cy="718997"/>
            </a:xfrm>
            <a:custGeom>
              <a:avLst/>
              <a:gdLst>
                <a:gd name="T0" fmla="*/ 848829 w 21600"/>
                <a:gd name="T1" fmla="*/ 359499 h 21600"/>
                <a:gd name="T2" fmla="*/ 848829 w 21600"/>
                <a:gd name="T3" fmla="*/ 359499 h 21600"/>
                <a:gd name="T4" fmla="*/ 848829 w 21600"/>
                <a:gd name="T5" fmla="*/ 359499 h 21600"/>
                <a:gd name="T6" fmla="*/ 848829 w 21600"/>
                <a:gd name="T7" fmla="*/ 3594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r>
                <a:rPr lang="en-US" b="1" dirty="0" err="1" smtClean="0">
                  <a:solidFill>
                    <a:srgbClr val="1F497D"/>
                  </a:solidFill>
                </a:rPr>
                <a:t>Simba</a:t>
              </a:r>
              <a:endParaRPr lang="en-US" b="1" dirty="0" smtClean="0">
                <a:solidFill>
                  <a:srgbClr val="1F497D"/>
                </a:solidFill>
              </a:endParaRPr>
            </a:p>
            <a:p>
              <a:r>
                <a:rPr lang="en-US" b="1" dirty="0" smtClean="0">
                  <a:solidFill>
                    <a:srgbClr val="1F497D"/>
                  </a:solidFill>
                </a:rPr>
                <a:t>Cloud Store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104475" name="AutoShape 27"/>
          <p:cNvSpPr>
            <a:spLocks/>
          </p:cNvSpPr>
          <p:nvPr/>
        </p:nvSpPr>
        <p:spPr bwMode="auto">
          <a:xfrm>
            <a:off x="4138613" y="1481138"/>
            <a:ext cx="3687762" cy="795337"/>
          </a:xfrm>
          <a:custGeom>
            <a:avLst/>
            <a:gdLst>
              <a:gd name="T0" fmla="*/ 1843881 w 21600"/>
              <a:gd name="T1" fmla="*/ 601243 h 17198"/>
              <a:gd name="T2" fmla="*/ 1843881 w 21600"/>
              <a:gd name="T3" fmla="*/ 601243 h 17198"/>
              <a:gd name="T4" fmla="*/ 1843881 w 21600"/>
              <a:gd name="T5" fmla="*/ 601243 h 17198"/>
              <a:gd name="T6" fmla="*/ 1843881 w 21600"/>
              <a:gd name="T7" fmla="*/ 601243 h 171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7198">
                <a:moveTo>
                  <a:pt x="0" y="17198"/>
                </a:moveTo>
                <a:cubicBezTo>
                  <a:pt x="3208" y="-209"/>
                  <a:pt x="10408" y="-4402"/>
                  <a:pt x="21600" y="4616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olid"/>
            <a:miter lim="0"/>
            <a:headEnd type="stealth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6" name="AutoShape 28"/>
          <p:cNvSpPr>
            <a:spLocks/>
          </p:cNvSpPr>
          <p:nvPr/>
        </p:nvSpPr>
        <p:spPr bwMode="auto">
          <a:xfrm>
            <a:off x="4262438" y="1550988"/>
            <a:ext cx="3560762" cy="754062"/>
          </a:xfrm>
          <a:custGeom>
            <a:avLst/>
            <a:gdLst>
              <a:gd name="T0" fmla="*/ 1780381 w 21600"/>
              <a:gd name="T1" fmla="*/ 606090 h 16567"/>
              <a:gd name="T2" fmla="*/ 1780381 w 21600"/>
              <a:gd name="T3" fmla="*/ 606090 h 16567"/>
              <a:gd name="T4" fmla="*/ 1780381 w 21600"/>
              <a:gd name="T5" fmla="*/ 606090 h 16567"/>
              <a:gd name="T6" fmla="*/ 1780381 w 21600"/>
              <a:gd name="T7" fmla="*/ 606090 h 165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567">
                <a:moveTo>
                  <a:pt x="0" y="16566"/>
                </a:moveTo>
                <a:cubicBezTo>
                  <a:pt x="3015" y="-2235"/>
                  <a:pt x="10215" y="-5033"/>
                  <a:pt x="21600" y="8171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ysDot"/>
            <a:miter lim="0"/>
            <a:headEnd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29"/>
          <p:cNvSpPr>
            <a:spLocks/>
          </p:cNvSpPr>
          <p:nvPr/>
        </p:nvSpPr>
        <p:spPr bwMode="auto">
          <a:xfrm>
            <a:off x="5187950" y="927100"/>
            <a:ext cx="1666875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>
                <a:cs typeface="Gisha" charset="0"/>
                <a:sym typeface="Gisha" charset="0"/>
              </a:rPr>
              <a:t>Sync Protocol</a:t>
            </a:r>
            <a:endParaRPr lang="en-US"/>
          </a:p>
        </p:txBody>
      </p:sp>
      <p:sp>
        <p:nvSpPr>
          <p:cNvPr id="28681" name="AutoShape 30"/>
          <p:cNvSpPr>
            <a:spLocks/>
          </p:cNvSpPr>
          <p:nvPr/>
        </p:nvSpPr>
        <p:spPr bwMode="auto">
          <a:xfrm>
            <a:off x="4910138" y="1497013"/>
            <a:ext cx="1666875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>
                <a:cs typeface="Gisha" charset="0"/>
                <a:sym typeface="Gisha" charset="0"/>
              </a:rPr>
              <a:t>Notifications</a:t>
            </a:r>
            <a:endParaRPr lang="en-US"/>
          </a:p>
        </p:txBody>
      </p:sp>
      <p:sp>
        <p:nvSpPr>
          <p:cNvPr id="104479" name="AutoShape 31"/>
          <p:cNvSpPr>
            <a:spLocks/>
          </p:cNvSpPr>
          <p:nvPr/>
        </p:nvSpPr>
        <p:spPr bwMode="auto">
          <a:xfrm>
            <a:off x="1019175" y="1220788"/>
            <a:ext cx="3017838" cy="1096962"/>
          </a:xfrm>
          <a:custGeom>
            <a:avLst/>
            <a:gdLst>
              <a:gd name="T0" fmla="*/ 1508919 w 21600"/>
              <a:gd name="T1" fmla="*/ 846340 h 16987"/>
              <a:gd name="T2" fmla="*/ 1508919 w 21600"/>
              <a:gd name="T3" fmla="*/ 846340 h 16987"/>
              <a:gd name="T4" fmla="*/ 1508919 w 21600"/>
              <a:gd name="T5" fmla="*/ 846340 h 16987"/>
              <a:gd name="T6" fmla="*/ 1508919 w 21600"/>
              <a:gd name="T7" fmla="*/ 846340 h 169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987">
                <a:moveTo>
                  <a:pt x="0" y="5511"/>
                </a:moveTo>
                <a:cubicBezTo>
                  <a:pt x="4897" y="-4613"/>
                  <a:pt x="12097" y="-788"/>
                  <a:pt x="21600" y="16987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olid"/>
            <a:miter lim="0"/>
            <a:headEnd type="stealth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0" name="AutoShape 32"/>
          <p:cNvSpPr>
            <a:spLocks/>
          </p:cNvSpPr>
          <p:nvPr/>
        </p:nvSpPr>
        <p:spPr bwMode="auto">
          <a:xfrm>
            <a:off x="1130300" y="1279525"/>
            <a:ext cx="2671763" cy="1009650"/>
          </a:xfrm>
          <a:custGeom>
            <a:avLst/>
            <a:gdLst>
              <a:gd name="T0" fmla="*/ 1335882 w 21600"/>
              <a:gd name="T1" fmla="*/ 792880 h 16805"/>
              <a:gd name="T2" fmla="*/ 1335882 w 21600"/>
              <a:gd name="T3" fmla="*/ 792880 h 16805"/>
              <a:gd name="T4" fmla="*/ 1335882 w 21600"/>
              <a:gd name="T5" fmla="*/ 792880 h 16805"/>
              <a:gd name="T6" fmla="*/ 1335882 w 21600"/>
              <a:gd name="T7" fmla="*/ 792880 h 168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805">
                <a:moveTo>
                  <a:pt x="0" y="6467"/>
                </a:moveTo>
                <a:cubicBezTo>
                  <a:pt x="4995" y="-4795"/>
                  <a:pt x="12195" y="-1350"/>
                  <a:pt x="21599" y="16804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ysDot"/>
            <a:miter lim="0"/>
            <a:headEnd type="stealth" w="med" len="med"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AutoShape 33"/>
          <p:cNvSpPr>
            <a:spLocks/>
          </p:cNvSpPr>
          <p:nvPr/>
        </p:nvSpPr>
        <p:spPr bwMode="auto">
          <a:xfrm>
            <a:off x="1225550" y="693738"/>
            <a:ext cx="1666875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 dirty="0">
                <a:cs typeface="Gisha" charset="0"/>
                <a:sym typeface="Gisha" charset="0"/>
              </a:rPr>
              <a:t>Sync Protocol</a:t>
            </a:r>
            <a:endParaRPr lang="en-US" dirty="0"/>
          </a:p>
        </p:txBody>
      </p:sp>
      <p:sp>
        <p:nvSpPr>
          <p:cNvPr id="28685" name="AutoShape 34"/>
          <p:cNvSpPr>
            <a:spLocks/>
          </p:cNvSpPr>
          <p:nvPr/>
        </p:nvSpPr>
        <p:spPr bwMode="auto">
          <a:xfrm>
            <a:off x="1323975" y="1211263"/>
            <a:ext cx="1666875" cy="782637"/>
          </a:xfrm>
          <a:custGeom>
            <a:avLst/>
            <a:gdLst>
              <a:gd name="T0" fmla="*/ 833438 w 21600"/>
              <a:gd name="T1" fmla="*/ 391319 h 21600"/>
              <a:gd name="T2" fmla="*/ 833438 w 21600"/>
              <a:gd name="T3" fmla="*/ 391319 h 21600"/>
              <a:gd name="T4" fmla="*/ 833438 w 21600"/>
              <a:gd name="T5" fmla="*/ 391319 h 21600"/>
              <a:gd name="T6" fmla="*/ 833438 w 21600"/>
              <a:gd name="T7" fmla="*/ 3913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 dirty="0">
                <a:cs typeface="Gisha" charset="0"/>
                <a:sym typeface="Gisha" charset="0"/>
              </a:rPr>
              <a:t>Notifications</a:t>
            </a:r>
            <a:endParaRPr lang="en-US" dirty="0"/>
          </a:p>
        </p:txBody>
      </p:sp>
      <p:sp>
        <p:nvSpPr>
          <p:cNvPr id="28686" name="Line 35"/>
          <p:cNvSpPr>
            <a:spLocks noChangeShapeType="1"/>
          </p:cNvSpPr>
          <p:nvPr/>
        </p:nvSpPr>
        <p:spPr bwMode="auto">
          <a:xfrm flipV="1">
            <a:off x="3817561" y="5154049"/>
            <a:ext cx="0" cy="27996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V="1">
            <a:off x="5663294" y="5143259"/>
            <a:ext cx="0" cy="27996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83" y="2116424"/>
            <a:ext cx="1844731" cy="2767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45" y="5652025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319" y="2859369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254" y="5499031"/>
            <a:ext cx="548640" cy="54864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913" y="4322933"/>
            <a:ext cx="728203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567" y="1653717"/>
            <a:ext cx="548640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0279" y="3977617"/>
            <a:ext cx="5486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283" y="6356350"/>
            <a:ext cx="54864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1728" y="3774293"/>
            <a:ext cx="548640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0547" y="5720680"/>
            <a:ext cx="548640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7408" y="1922015"/>
            <a:ext cx="822960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510" y="1704603"/>
            <a:ext cx="548640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4359" y="95417"/>
            <a:ext cx="783468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7172" y="1823922"/>
            <a:ext cx="548640" cy="548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3019" y="6260706"/>
            <a:ext cx="938169" cy="54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909" y="111138"/>
            <a:ext cx="498764" cy="4987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0449" y="3725218"/>
            <a:ext cx="548640" cy="548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9851" y="4597253"/>
            <a:ext cx="548640" cy="548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89614" y="851272"/>
            <a:ext cx="548640" cy="548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2190" y="1579364"/>
            <a:ext cx="548640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89594" y="512220"/>
            <a:ext cx="548640" cy="548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80719" y="5926345"/>
            <a:ext cx="548640" cy="548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31639" y="644057"/>
            <a:ext cx="548640" cy="5486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34705" y="2581968"/>
            <a:ext cx="548640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87408" y="4906805"/>
            <a:ext cx="548640" cy="5486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95450" y="4720050"/>
            <a:ext cx="548640" cy="5486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34705" y="3469166"/>
            <a:ext cx="548640" cy="5486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95907" y="6058537"/>
            <a:ext cx="548640" cy="5486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13156" y="2859369"/>
            <a:ext cx="548640" cy="5486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58365" y="2736951"/>
            <a:ext cx="548640" cy="548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00065" y="5905697"/>
            <a:ext cx="548640" cy="5486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22357" y="5455445"/>
            <a:ext cx="548640" cy="5486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09025" y="4480478"/>
            <a:ext cx="548640" cy="5486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438254" y="95417"/>
            <a:ext cx="745091" cy="5486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72525" y="869520"/>
            <a:ext cx="698692" cy="5486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64516" y="5172040"/>
            <a:ext cx="548640" cy="5486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638234" y="2683814"/>
            <a:ext cx="548640" cy="5486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43477" y="3499973"/>
            <a:ext cx="548640" cy="5486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755039" y="5035345"/>
            <a:ext cx="548640" cy="5486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707384" y="4950391"/>
            <a:ext cx="548640" cy="5486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934359" y="1059244"/>
            <a:ext cx="548640" cy="5486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878464" y="1352653"/>
            <a:ext cx="601821" cy="4534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244287" y="1978923"/>
            <a:ext cx="548640" cy="5486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51291" y="3509366"/>
            <a:ext cx="548640" cy="5486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64082" y="2385654"/>
            <a:ext cx="548640" cy="5486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92659" y="1345528"/>
            <a:ext cx="548640" cy="5486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340974" y="-9752"/>
            <a:ext cx="548640" cy="5486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742830" y="55711"/>
            <a:ext cx="548640" cy="5486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331176" y="784146"/>
            <a:ext cx="548640" cy="5486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614085" y="1687585"/>
            <a:ext cx="548640" cy="5486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738120" y="2550759"/>
            <a:ext cx="548640" cy="5486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38120" y="3645214"/>
            <a:ext cx="548640" cy="5486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889614" y="6260706"/>
            <a:ext cx="548640" cy="54864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84171" y="509826"/>
            <a:ext cx="548640" cy="5486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715876" y="5986386"/>
            <a:ext cx="548640" cy="5486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605496" y="4507839"/>
            <a:ext cx="548640" cy="5486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339765" y="5309665"/>
            <a:ext cx="548640" cy="548640"/>
          </a:xfrm>
          <a:prstGeom prst="rect">
            <a:avLst/>
          </a:prstGeom>
        </p:spPr>
      </p:pic>
      <p:sp>
        <p:nvSpPr>
          <p:cNvPr id="75" name="AutoShape 56"/>
          <p:cNvSpPr>
            <a:spLocks/>
          </p:cNvSpPr>
          <p:nvPr/>
        </p:nvSpPr>
        <p:spPr bwMode="auto">
          <a:xfrm>
            <a:off x="20312" y="2241524"/>
            <a:ext cx="9142413" cy="2751137"/>
          </a:xfrm>
          <a:custGeom>
            <a:avLst/>
            <a:gdLst>
              <a:gd name="T0" fmla="*/ 4571207 w 21600"/>
              <a:gd name="T1" fmla="*/ 1375569 h 21600"/>
              <a:gd name="T2" fmla="*/ 4571207 w 21600"/>
              <a:gd name="T3" fmla="*/ 1375569 h 21600"/>
              <a:gd name="T4" fmla="*/ 4571207 w 21600"/>
              <a:gd name="T5" fmla="*/ 1375569 h 21600"/>
              <a:gd name="T6" fmla="*/ 4571207 w 21600"/>
              <a:gd name="T7" fmla="*/ 13755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600"/>
              </a:spcBef>
            </a:pPr>
            <a:r>
              <a:rPr lang="en-US" sz="6000" b="1" dirty="0"/>
              <a:t>Data is king: </a:t>
            </a:r>
            <a:r>
              <a:rPr lang="en-US" sz="6000" b="1" dirty="0" smtClean="0"/>
              <a:t>apps must be </a:t>
            </a:r>
            <a:r>
              <a:rPr lang="en-US" sz="6000" b="1" dirty="0"/>
              <a:t>good at handling data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151425" y="23550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 animBg="1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6613" cy="762000"/>
          </a:xfrm>
        </p:spPr>
        <p:txBody>
          <a:bodyPr/>
          <a:lstStyle/>
          <a:p>
            <a:pPr defTabSz="914400" eaLnBrk="1"/>
            <a:r>
              <a:rPr lang="en-US" sz="4400" b="1" dirty="0" err="1">
                <a:latin typeface="+mn-lt"/>
                <a:cs typeface="Gisha" charset="0"/>
                <a:sym typeface="Gisha" charset="0"/>
              </a:rPr>
              <a:t>Simba</a:t>
            </a:r>
            <a:r>
              <a:rPr lang="en-US" sz="4400" b="1" dirty="0">
                <a:latin typeface="+mn-lt"/>
                <a:cs typeface="Gisha" charset="0"/>
                <a:sym typeface="Gisha" charset="0"/>
              </a:rPr>
              <a:t> Cloud</a:t>
            </a:r>
            <a:endParaRPr lang="en-US" dirty="0">
              <a:latin typeface="+mn-lt"/>
              <a:cs typeface="Helvetica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31788" y="1700095"/>
            <a:ext cx="954088" cy="1376362"/>
            <a:chOff x="-10666" y="0"/>
            <a:chExt cx="955436" cy="1376520"/>
          </a:xfrm>
        </p:grpSpPr>
        <p:pic>
          <p:nvPicPr>
            <p:cNvPr id="28709" name="Picture 3" descr="https://encrypted-tbn3.gstatic.com/images?q=tbn:ANd9GcQTx_S3i01Mse1wrPrV3o_Eh6w52ra5Uuj4ADJSwR5Ld-wVn6vcK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770" cy="137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710" name="AutoShape 4"/>
            <p:cNvSpPr>
              <a:spLocks/>
            </p:cNvSpPr>
            <p:nvPr/>
          </p:nvSpPr>
          <p:spPr bwMode="auto">
            <a:xfrm>
              <a:off x="-10666" y="201515"/>
              <a:ext cx="900647" cy="868381"/>
            </a:xfrm>
            <a:custGeom>
              <a:avLst/>
              <a:gdLst>
                <a:gd name="T0" fmla="*/ 450324 w 21600"/>
                <a:gd name="T1" fmla="*/ 434191 h 21600"/>
                <a:gd name="T2" fmla="*/ 450324 w 21600"/>
                <a:gd name="T3" fmla="*/ 434191 h 21600"/>
                <a:gd name="T4" fmla="*/ 450324 w 21600"/>
                <a:gd name="T5" fmla="*/ 434191 h 21600"/>
                <a:gd name="T6" fmla="*/ 450324 w 21600"/>
                <a:gd name="T7" fmla="*/ 4341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912813"/>
              <a:r>
                <a:rPr lang="en-US" sz="4200" b="1" dirty="0">
                  <a:solidFill>
                    <a:srgbClr val="000643"/>
                  </a:solidFill>
                </a:rPr>
                <a:t>S</a:t>
              </a:r>
              <a:endParaRPr lang="en-US" dirty="0"/>
            </a:p>
          </p:txBody>
        </p:sp>
      </p:grp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7883526" y="1773544"/>
            <a:ext cx="954087" cy="1376363"/>
            <a:chOff x="-10666" y="-213920"/>
            <a:chExt cx="955436" cy="1376520"/>
          </a:xfrm>
        </p:grpSpPr>
        <p:pic>
          <p:nvPicPr>
            <p:cNvPr id="28707" name="Picture 6" descr="https://encrypted-tbn3.gstatic.com/images?q=tbn:ANd9GcQTx_S3i01Mse1wrPrV3o_Eh6w52ra5Uuj4ADJSwR5Ld-wVn6vcK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13920"/>
              <a:ext cx="944770" cy="137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8708" name="AutoShape 7"/>
            <p:cNvSpPr>
              <a:spLocks/>
            </p:cNvSpPr>
            <p:nvPr/>
          </p:nvSpPr>
          <p:spPr bwMode="auto">
            <a:xfrm>
              <a:off x="-10666" y="-65875"/>
              <a:ext cx="900647" cy="868381"/>
            </a:xfrm>
            <a:custGeom>
              <a:avLst/>
              <a:gdLst>
                <a:gd name="T0" fmla="*/ 450324 w 21600"/>
                <a:gd name="T1" fmla="*/ 434191 h 21600"/>
                <a:gd name="T2" fmla="*/ 450324 w 21600"/>
                <a:gd name="T3" fmla="*/ 434191 h 21600"/>
                <a:gd name="T4" fmla="*/ 450324 w 21600"/>
                <a:gd name="T5" fmla="*/ 434191 h 21600"/>
                <a:gd name="T6" fmla="*/ 450324 w 21600"/>
                <a:gd name="T7" fmla="*/ 4341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912813"/>
              <a:r>
                <a:rPr lang="en-US" sz="4200" b="1" dirty="0">
                  <a:solidFill>
                    <a:srgbClr val="000643"/>
                  </a:solidFill>
                </a:rPr>
                <a:t>S</a:t>
              </a:r>
              <a:endParaRPr lang="en-US" dirty="0"/>
            </a:p>
          </p:txBody>
        </p:sp>
      </p:grpSp>
      <p:sp>
        <p:nvSpPr>
          <p:cNvPr id="104475" name="AutoShape 27"/>
          <p:cNvSpPr>
            <a:spLocks/>
          </p:cNvSpPr>
          <p:nvPr/>
        </p:nvSpPr>
        <p:spPr bwMode="auto">
          <a:xfrm>
            <a:off x="4194176" y="2347795"/>
            <a:ext cx="3687762" cy="795337"/>
          </a:xfrm>
          <a:custGeom>
            <a:avLst/>
            <a:gdLst>
              <a:gd name="T0" fmla="*/ 1843881 w 21600"/>
              <a:gd name="T1" fmla="*/ 601243 h 17198"/>
              <a:gd name="T2" fmla="*/ 1843881 w 21600"/>
              <a:gd name="T3" fmla="*/ 601243 h 17198"/>
              <a:gd name="T4" fmla="*/ 1843881 w 21600"/>
              <a:gd name="T5" fmla="*/ 601243 h 17198"/>
              <a:gd name="T6" fmla="*/ 1843881 w 21600"/>
              <a:gd name="T7" fmla="*/ 601243 h 171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7198">
                <a:moveTo>
                  <a:pt x="0" y="17198"/>
                </a:moveTo>
                <a:cubicBezTo>
                  <a:pt x="3208" y="-209"/>
                  <a:pt x="10408" y="-4402"/>
                  <a:pt x="21600" y="4616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olid"/>
            <a:miter lim="0"/>
            <a:headEnd type="stealth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6" name="AutoShape 28"/>
          <p:cNvSpPr>
            <a:spLocks/>
          </p:cNvSpPr>
          <p:nvPr/>
        </p:nvSpPr>
        <p:spPr bwMode="auto">
          <a:xfrm>
            <a:off x="4318001" y="2417645"/>
            <a:ext cx="3560762" cy="754062"/>
          </a:xfrm>
          <a:custGeom>
            <a:avLst/>
            <a:gdLst>
              <a:gd name="T0" fmla="*/ 1780381 w 21600"/>
              <a:gd name="T1" fmla="*/ 606090 h 16567"/>
              <a:gd name="T2" fmla="*/ 1780381 w 21600"/>
              <a:gd name="T3" fmla="*/ 606090 h 16567"/>
              <a:gd name="T4" fmla="*/ 1780381 w 21600"/>
              <a:gd name="T5" fmla="*/ 606090 h 16567"/>
              <a:gd name="T6" fmla="*/ 1780381 w 21600"/>
              <a:gd name="T7" fmla="*/ 606090 h 165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567">
                <a:moveTo>
                  <a:pt x="0" y="16566"/>
                </a:moveTo>
                <a:cubicBezTo>
                  <a:pt x="3015" y="-2235"/>
                  <a:pt x="10215" y="-5033"/>
                  <a:pt x="21600" y="8171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ysDot"/>
            <a:miter lim="0"/>
            <a:headEnd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29"/>
          <p:cNvSpPr>
            <a:spLocks/>
          </p:cNvSpPr>
          <p:nvPr/>
        </p:nvSpPr>
        <p:spPr bwMode="auto">
          <a:xfrm>
            <a:off x="5243513" y="1674695"/>
            <a:ext cx="1860550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 sz="2400" b="1" dirty="0">
                <a:cs typeface="Gisha" charset="0"/>
                <a:sym typeface="Gisha" charset="0"/>
              </a:rPr>
              <a:t>Sync Protocol</a:t>
            </a:r>
            <a:endParaRPr lang="en-US" sz="2400" b="1" dirty="0"/>
          </a:p>
        </p:txBody>
      </p:sp>
      <p:sp>
        <p:nvSpPr>
          <p:cNvPr id="28681" name="AutoShape 30"/>
          <p:cNvSpPr>
            <a:spLocks/>
          </p:cNvSpPr>
          <p:nvPr/>
        </p:nvSpPr>
        <p:spPr bwMode="auto">
          <a:xfrm>
            <a:off x="4965701" y="2363670"/>
            <a:ext cx="1666875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>
                <a:cs typeface="Gisha" charset="0"/>
                <a:sym typeface="Gisha" charset="0"/>
              </a:rPr>
              <a:t>Notifications</a:t>
            </a:r>
            <a:endParaRPr lang="en-US"/>
          </a:p>
        </p:txBody>
      </p:sp>
      <p:sp>
        <p:nvSpPr>
          <p:cNvPr id="104479" name="AutoShape 31"/>
          <p:cNvSpPr>
            <a:spLocks/>
          </p:cNvSpPr>
          <p:nvPr/>
        </p:nvSpPr>
        <p:spPr bwMode="auto">
          <a:xfrm>
            <a:off x="1074738" y="2087445"/>
            <a:ext cx="3017838" cy="1096962"/>
          </a:xfrm>
          <a:custGeom>
            <a:avLst/>
            <a:gdLst>
              <a:gd name="T0" fmla="*/ 1508919 w 21600"/>
              <a:gd name="T1" fmla="*/ 846340 h 16987"/>
              <a:gd name="T2" fmla="*/ 1508919 w 21600"/>
              <a:gd name="T3" fmla="*/ 846340 h 16987"/>
              <a:gd name="T4" fmla="*/ 1508919 w 21600"/>
              <a:gd name="T5" fmla="*/ 846340 h 16987"/>
              <a:gd name="T6" fmla="*/ 1508919 w 21600"/>
              <a:gd name="T7" fmla="*/ 846340 h 169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987">
                <a:moveTo>
                  <a:pt x="0" y="5511"/>
                </a:moveTo>
                <a:cubicBezTo>
                  <a:pt x="4897" y="-4613"/>
                  <a:pt x="12097" y="-788"/>
                  <a:pt x="21600" y="16987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olid"/>
            <a:miter lim="0"/>
            <a:headEnd type="stealth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0" name="AutoShape 32"/>
          <p:cNvSpPr>
            <a:spLocks/>
          </p:cNvSpPr>
          <p:nvPr/>
        </p:nvSpPr>
        <p:spPr bwMode="auto">
          <a:xfrm>
            <a:off x="1185863" y="2146182"/>
            <a:ext cx="2671763" cy="1009650"/>
          </a:xfrm>
          <a:custGeom>
            <a:avLst/>
            <a:gdLst>
              <a:gd name="T0" fmla="*/ 1335882 w 21600"/>
              <a:gd name="T1" fmla="*/ 792880 h 16805"/>
              <a:gd name="T2" fmla="*/ 1335882 w 21600"/>
              <a:gd name="T3" fmla="*/ 792880 h 16805"/>
              <a:gd name="T4" fmla="*/ 1335882 w 21600"/>
              <a:gd name="T5" fmla="*/ 792880 h 16805"/>
              <a:gd name="T6" fmla="*/ 1335882 w 21600"/>
              <a:gd name="T7" fmla="*/ 792880 h 168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6805">
                <a:moveTo>
                  <a:pt x="0" y="6467"/>
                </a:moveTo>
                <a:cubicBezTo>
                  <a:pt x="4995" y="-4795"/>
                  <a:pt x="12195" y="-1350"/>
                  <a:pt x="21599" y="16804"/>
                </a:cubicBezTo>
              </a:path>
            </a:pathLst>
          </a:custGeom>
          <a:noFill/>
          <a:ln w="38100" cap="flat" cmpd="sng">
            <a:solidFill>
              <a:srgbClr val="000643"/>
            </a:solidFill>
            <a:prstDash val="sysDot"/>
            <a:miter lim="0"/>
            <a:headEnd type="stealth" w="med" len="med"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AutoShape 33"/>
          <p:cNvSpPr>
            <a:spLocks/>
          </p:cNvSpPr>
          <p:nvPr/>
        </p:nvSpPr>
        <p:spPr bwMode="auto">
          <a:xfrm>
            <a:off x="1230313" y="1383019"/>
            <a:ext cx="1940322" cy="781050"/>
          </a:xfrm>
          <a:custGeom>
            <a:avLst/>
            <a:gdLst>
              <a:gd name="T0" fmla="*/ 833438 w 21600"/>
              <a:gd name="T1" fmla="*/ 390525 h 21600"/>
              <a:gd name="T2" fmla="*/ 833438 w 21600"/>
              <a:gd name="T3" fmla="*/ 390525 h 21600"/>
              <a:gd name="T4" fmla="*/ 833438 w 21600"/>
              <a:gd name="T5" fmla="*/ 390525 h 21600"/>
              <a:gd name="T6" fmla="*/ 833438 w 21600"/>
              <a:gd name="T7" fmla="*/ 3905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 sz="2400" b="1" dirty="0">
                <a:cs typeface="Gisha" charset="0"/>
                <a:sym typeface="Gisha" charset="0"/>
              </a:rPr>
              <a:t>Sync Protocol</a:t>
            </a:r>
            <a:endParaRPr lang="en-US" sz="2400" b="1" dirty="0"/>
          </a:p>
        </p:txBody>
      </p:sp>
      <p:sp>
        <p:nvSpPr>
          <p:cNvPr id="28685" name="AutoShape 34"/>
          <p:cNvSpPr>
            <a:spLocks/>
          </p:cNvSpPr>
          <p:nvPr/>
        </p:nvSpPr>
        <p:spPr bwMode="auto">
          <a:xfrm>
            <a:off x="1379538" y="2077920"/>
            <a:ext cx="1666875" cy="782637"/>
          </a:xfrm>
          <a:custGeom>
            <a:avLst/>
            <a:gdLst>
              <a:gd name="T0" fmla="*/ 833438 w 21600"/>
              <a:gd name="T1" fmla="*/ 391319 h 21600"/>
              <a:gd name="T2" fmla="*/ 833438 w 21600"/>
              <a:gd name="T3" fmla="*/ 391319 h 21600"/>
              <a:gd name="T4" fmla="*/ 833438 w 21600"/>
              <a:gd name="T5" fmla="*/ 391319 h 21600"/>
              <a:gd name="T6" fmla="*/ 833438 w 21600"/>
              <a:gd name="T7" fmla="*/ 3913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US" dirty="0">
                <a:cs typeface="Gisha" charset="0"/>
                <a:sym typeface="Gisha" charset="0"/>
              </a:rPr>
              <a:t>Notifications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20</a:t>
            </a:fld>
            <a:endParaRPr lang="en-US"/>
          </a:p>
        </p:txBody>
      </p:sp>
      <p:sp>
        <p:nvSpPr>
          <p:cNvPr id="42" name="AutoShape 9"/>
          <p:cNvSpPr>
            <a:spLocks/>
          </p:cNvSpPr>
          <p:nvPr/>
        </p:nvSpPr>
        <p:spPr bwMode="auto">
          <a:xfrm>
            <a:off x="3073989" y="3232032"/>
            <a:ext cx="2195922" cy="1733315"/>
          </a:xfrm>
          <a:prstGeom prst="roundRect">
            <a:avLst>
              <a:gd name="adj" fmla="val 4991"/>
            </a:avLst>
          </a:prstGeom>
          <a:solidFill>
            <a:schemeClr val="bg1">
              <a:lumMod val="75000"/>
            </a:schemeClr>
          </a:solidFill>
          <a:ln w="25400">
            <a:solidFill>
              <a:srgbClr val="0006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en-US" sz="1400" b="1" dirty="0" smtClean="0">
              <a:cs typeface="Gill Sans MT" charset="0"/>
              <a:sym typeface="Gill Sans MT" charset="0"/>
            </a:endParaRPr>
          </a:p>
          <a:p>
            <a:pPr algn="ctr"/>
            <a:r>
              <a:rPr lang="en-US" sz="4000" b="1" dirty="0" err="1" smtClean="0">
                <a:cs typeface="Gill Sans MT" charset="0"/>
                <a:sym typeface="Gill Sans MT" charset="0"/>
              </a:rPr>
              <a:t>Simba</a:t>
            </a:r>
            <a:r>
              <a:rPr lang="en-US" sz="4000" b="1" dirty="0" smtClean="0">
                <a:cs typeface="Gill Sans MT" charset="0"/>
                <a:sym typeface="Gill Sans MT" charset="0"/>
              </a:rPr>
              <a:t> Cloud</a:t>
            </a:r>
            <a:endParaRPr lang="en-US" sz="4000" b="1" dirty="0">
              <a:cs typeface="Gill Sans MT" charset="0"/>
              <a:sym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Simba</a:t>
            </a:r>
            <a:r>
              <a:rPr lang="en-US" b="1" dirty="0" smtClean="0"/>
              <a:t> Sync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5953"/>
            <a:ext cx="8229600" cy="2427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to query by version</a:t>
            </a:r>
          </a:p>
          <a:p>
            <a:pPr lvl="1"/>
            <a:r>
              <a:rPr lang="en-US" dirty="0" smtClean="0">
                <a:solidFill>
                  <a:srgbClr val="18376A"/>
                </a:solidFill>
              </a:rPr>
              <a:t>Object store must perform scan</a:t>
            </a:r>
          </a:p>
          <a:p>
            <a:r>
              <a:rPr lang="en-US" sz="2800" dirty="0" smtClean="0"/>
              <a:t>Need to find rows which match change-set queries</a:t>
            </a:r>
            <a:endParaRPr lang="en-US" sz="2800" dirty="0"/>
          </a:p>
          <a:p>
            <a:r>
              <a:rPr lang="en-US" sz="2800" dirty="0" smtClean="0"/>
              <a:t>Change-set</a:t>
            </a:r>
          </a:p>
          <a:p>
            <a:pPr lvl="1"/>
            <a:r>
              <a:rPr lang="en-US" dirty="0" smtClean="0">
                <a:solidFill>
                  <a:srgbClr val="18376A"/>
                </a:solidFill>
              </a:rPr>
              <a:t>Set of changes between any past version and the current version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21</a:t>
            </a:fld>
            <a:endParaRPr lang="en-US"/>
          </a:p>
        </p:txBody>
      </p:sp>
      <p:sp>
        <p:nvSpPr>
          <p:cNvPr id="7" name="AutoShape 18"/>
          <p:cNvSpPr>
            <a:spLocks/>
          </p:cNvSpPr>
          <p:nvPr/>
        </p:nvSpPr>
        <p:spPr bwMode="auto">
          <a:xfrm>
            <a:off x="5927815" y="1236698"/>
            <a:ext cx="1250770" cy="939800"/>
          </a:xfrm>
          <a:custGeom>
            <a:avLst/>
            <a:gdLst>
              <a:gd name="T0" fmla="*/ 625454 w 21600"/>
              <a:gd name="T1" fmla="*/ 469555 h 21600"/>
              <a:gd name="T2" fmla="*/ 625454 w 21600"/>
              <a:gd name="T3" fmla="*/ 469555 h 21600"/>
              <a:gd name="T4" fmla="*/ 625454 w 21600"/>
              <a:gd name="T5" fmla="*/ 469555 h 21600"/>
              <a:gd name="T6" fmla="*/ 625454 w 21600"/>
              <a:gd name="T7" fmla="*/ 4695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B7AB2"/>
          </a:solidFill>
          <a:ln w="381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err="1" smtClean="0"/>
              <a:t>Simba</a:t>
            </a:r>
            <a:endParaRPr lang="en-US" sz="3200" dirty="0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856671" y="1236698"/>
            <a:ext cx="1250770" cy="939800"/>
          </a:xfrm>
          <a:custGeom>
            <a:avLst/>
            <a:gdLst>
              <a:gd name="T0" fmla="*/ 625454 w 21600"/>
              <a:gd name="T1" fmla="*/ 469555 h 21600"/>
              <a:gd name="T2" fmla="*/ 625454 w 21600"/>
              <a:gd name="T3" fmla="*/ 469555 h 21600"/>
              <a:gd name="T4" fmla="*/ 625454 w 21600"/>
              <a:gd name="T5" fmla="*/ 469555 h 21600"/>
              <a:gd name="T6" fmla="*/ 625454 w 21600"/>
              <a:gd name="T7" fmla="*/ 4695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FEA49"/>
          </a:solidFill>
          <a:ln w="381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3200" dirty="0" smtClean="0"/>
              <a:t>S3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1546" y="2233827"/>
            <a:ext cx="1986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Objects</a:t>
            </a:r>
          </a:p>
          <a:p>
            <a:pPr algn="ctr"/>
            <a:r>
              <a:rPr lang="en-US" sz="2400" b="1" dirty="0" smtClean="0"/>
              <a:t>get</a:t>
            </a:r>
            <a:r>
              <a:rPr lang="en-US" sz="2400" dirty="0" smtClean="0"/>
              <a:t>(id)/</a:t>
            </a:r>
            <a:r>
              <a:rPr lang="en-US" sz="2400" b="1" dirty="0" smtClean="0"/>
              <a:t>put</a:t>
            </a:r>
            <a:r>
              <a:rPr lang="en-US" sz="2400" dirty="0" smtClean="0"/>
              <a:t>(id)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2965" y="2217952"/>
            <a:ext cx="196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Change-sets</a:t>
            </a:r>
          </a:p>
          <a:p>
            <a:pPr algn="ctr"/>
            <a:r>
              <a:rPr lang="en-US" sz="2400" b="1" dirty="0" smtClean="0"/>
              <a:t>sync</a:t>
            </a:r>
            <a:r>
              <a:rPr lang="en-US" sz="2400" dirty="0" smtClean="0"/>
              <a:t>(v1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v2)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144" y="1243013"/>
            <a:ext cx="1010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 </a:t>
            </a:r>
          </a:p>
          <a:p>
            <a:r>
              <a:rPr lang="en-US" sz="2400" dirty="0" smtClean="0"/>
              <a:t>Store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1500" y="1243013"/>
            <a:ext cx="141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Data-sync</a:t>
            </a:r>
          </a:p>
          <a:p>
            <a:r>
              <a:rPr lang="en-US" sz="2400" dirty="0" smtClean="0"/>
              <a:t>Store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625" y="4984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an 57"/>
          <p:cNvSpPr/>
          <p:nvPr/>
        </p:nvSpPr>
        <p:spPr bwMode="auto">
          <a:xfrm>
            <a:off x="6477068" y="5605462"/>
            <a:ext cx="1307903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Swift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89831" y="2888217"/>
            <a:ext cx="5224780" cy="23318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endParaRPr lang="en-US" sz="20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Upstream Sync (Update)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22</a:t>
            </a:fld>
            <a:endParaRPr lang="en-US"/>
          </a:p>
        </p:txBody>
      </p:sp>
      <p:sp>
        <p:nvSpPr>
          <p:cNvPr id="44" name="Rounded Rectangle 43"/>
          <p:cNvSpPr/>
          <p:nvPr/>
        </p:nvSpPr>
        <p:spPr bwMode="auto">
          <a:xfrm>
            <a:off x="762006" y="1436309"/>
            <a:ext cx="1327848" cy="6696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Client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4468029" y="1436309"/>
            <a:ext cx="3268384" cy="69878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Gateway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2646" y="2360119"/>
            <a:ext cx="2234309" cy="560153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Simba</a:t>
            </a: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Store</a:t>
            </a:r>
            <a:endParaRPr lang="en-US" sz="28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44" idx="3"/>
            <a:endCxn id="47" idx="1"/>
          </p:cNvCxnSpPr>
          <p:nvPr/>
        </p:nvCxnSpPr>
        <p:spPr bwMode="auto">
          <a:xfrm>
            <a:off x="2089854" y="1771123"/>
            <a:ext cx="2378175" cy="14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47" idx="2"/>
            <a:endCxn id="20" idx="0"/>
          </p:cNvCxnSpPr>
          <p:nvPr/>
        </p:nvCxnSpPr>
        <p:spPr bwMode="auto">
          <a:xfrm>
            <a:off x="6102221" y="2135092"/>
            <a:ext cx="0" cy="7531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264021" y="2135092"/>
            <a:ext cx="0" cy="886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82597" y="340148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1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597" y="339927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2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5910"/>
              </p:ext>
            </p:extLst>
          </p:nvPr>
        </p:nvGraphicFramePr>
        <p:xfrm>
          <a:off x="457200" y="2260277"/>
          <a:ext cx="2493814" cy="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92"/>
                <a:gridCol w="478606"/>
                <a:gridCol w="880616"/>
                <a:gridCol w="584300"/>
              </a:tblGrid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OID1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9" name="TextBox 10308"/>
          <p:cNvSpPr txBox="1"/>
          <p:nvPr/>
        </p:nvSpPr>
        <p:spPr>
          <a:xfrm>
            <a:off x="187743" y="4451300"/>
            <a:ext cx="4122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Retrieve existing row</a:t>
            </a:r>
          </a:p>
          <a:p>
            <a:r>
              <a:rPr lang="en-US" sz="2400" dirty="0" smtClean="0"/>
              <a:t>Increment version</a:t>
            </a:r>
          </a:p>
          <a:p>
            <a:r>
              <a:rPr lang="en-US" sz="2400" dirty="0" smtClean="0"/>
              <a:t>Update tabular data</a:t>
            </a:r>
          </a:p>
          <a:p>
            <a:r>
              <a:rPr lang="en-US" sz="2400" dirty="0" smtClean="0"/>
              <a:t>Write chunks to object store</a:t>
            </a:r>
          </a:p>
          <a:p>
            <a:r>
              <a:rPr lang="en-US" sz="2400" dirty="0" smtClean="0"/>
              <a:t>Write table to table store</a:t>
            </a:r>
          </a:p>
          <a:p>
            <a:r>
              <a:rPr lang="en-US" sz="2400" dirty="0" smtClean="0"/>
              <a:t>Send </a:t>
            </a:r>
            <a:r>
              <a:rPr lang="en-US" sz="2400" dirty="0"/>
              <a:t>notification to </a:t>
            </a:r>
            <a:r>
              <a:rPr lang="en-US" sz="2400" dirty="0" smtClean="0"/>
              <a:t>subscribers</a:t>
            </a:r>
            <a:endParaRPr lang="en-US" sz="2400" dirty="0"/>
          </a:p>
        </p:txBody>
      </p:sp>
      <p:sp>
        <p:nvSpPr>
          <p:cNvPr id="8" name="Can 7"/>
          <p:cNvSpPr/>
          <p:nvPr/>
        </p:nvSpPr>
        <p:spPr bwMode="auto">
          <a:xfrm>
            <a:off x="4310686" y="5629252"/>
            <a:ext cx="1614570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Cassandra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65115"/>
              </p:ext>
            </p:extLst>
          </p:nvPr>
        </p:nvGraphicFramePr>
        <p:xfrm>
          <a:off x="3091716" y="5559720"/>
          <a:ext cx="33222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71500"/>
                <a:gridCol w="1152290"/>
                <a:gridCol w="91267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0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Contacts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[c1,c2]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1557"/>
              </p:ext>
            </p:extLst>
          </p:nvPr>
        </p:nvGraphicFramePr>
        <p:xfrm>
          <a:off x="4405936" y="4184732"/>
          <a:ext cx="362128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86"/>
                <a:gridCol w="571238"/>
                <a:gridCol w="1151762"/>
                <a:gridCol w="12128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[c1,c2,</a:t>
                      </a: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c3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031935" y="3594176"/>
            <a:ext cx="247649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dirty="0" err="1" smtClean="0"/>
              <a:t>sTable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40589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34936"/>
              </p:ext>
            </p:extLst>
          </p:nvPr>
        </p:nvGraphicFramePr>
        <p:xfrm>
          <a:off x="4405936" y="4192318"/>
          <a:ext cx="33222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71500"/>
                <a:gridCol w="1152290"/>
                <a:gridCol w="91267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[c1,c2]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>
          <a:xfrm>
            <a:off x="5117971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06597" y="3399272"/>
            <a:ext cx="762000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3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425821" y="3021873"/>
            <a:ext cx="167640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Subscription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Manager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16693" y="3074827"/>
            <a:ext cx="494655" cy="424009"/>
          </a:xfrm>
          <a:prstGeom prst="rect">
            <a:avLst/>
          </a:prstGeom>
          <a:solidFill>
            <a:srgbClr val="FF6600"/>
          </a:solidFill>
          <a:ln w="127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N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3195 C -0.04114 -0.07037 -0.08333 -0.1088 -0.0092 -0.12454 C 0.06511 -0.14028 0.36771 -0.19421 0.4474 -0.12639 C 0.52744 -0.05857 0.49792 0.11204 0.46858 0.282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C 0.06042 -0.08403 0.12101 -0.16782 0.1441 -0.19907 " pathEditMode="relative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C -0.04948 -0.11945 -0.09861 -0.23866 -0.02135 -0.2838 C 0.05608 -0.32894 0.36945 -0.37709 0.46476 -0.27153 C 0.56025 -0.16598 0.53698 0.24676 0.55018 0.34977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0625 C -0.03628 -0.01459 -0.05277 -0.02292 -0.07239 0.01273 C -0.09201 0.04838 -0.13142 0.17824 -0.13784 0.20764 " pathEditMode="relative" ptsTypes="aaA">
                                      <p:cBhvr>
                                        <p:cTn id="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-0.00763 -0.03866 0.02275 -0.19398 -0.04618 -0.23148 C -0.1151 -0.26898 -0.3368 -0.22593 -0.41319 -0.22454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3489831" y="2888217"/>
            <a:ext cx="5224780" cy="23318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endParaRPr lang="en-US" sz="20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Downstream Sync (Update)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23</a:t>
            </a:fld>
            <a:endParaRPr lang="en-US"/>
          </a:p>
        </p:txBody>
      </p:sp>
      <p:sp>
        <p:nvSpPr>
          <p:cNvPr id="44" name="Rounded Rectangle 43"/>
          <p:cNvSpPr/>
          <p:nvPr/>
        </p:nvSpPr>
        <p:spPr bwMode="auto">
          <a:xfrm>
            <a:off x="762006" y="1436309"/>
            <a:ext cx="1327848" cy="6696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Client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4468029" y="1436309"/>
            <a:ext cx="3268384" cy="69878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Gateway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2646" y="2360119"/>
            <a:ext cx="2234309" cy="560153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Simba</a:t>
            </a: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Store</a:t>
            </a:r>
            <a:endParaRPr lang="en-US" sz="28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310686" y="5629252"/>
            <a:ext cx="1614570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Cassandra</a:t>
            </a:r>
          </a:p>
        </p:txBody>
      </p:sp>
      <p:sp>
        <p:nvSpPr>
          <p:cNvPr id="58" name="Can 57"/>
          <p:cNvSpPr/>
          <p:nvPr/>
        </p:nvSpPr>
        <p:spPr bwMode="auto">
          <a:xfrm>
            <a:off x="6477068" y="5605462"/>
            <a:ext cx="1307903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Swift</a:t>
            </a:r>
          </a:p>
        </p:txBody>
      </p:sp>
      <p:cxnSp>
        <p:nvCxnSpPr>
          <p:cNvPr id="53" name="Straight Arrow Connector 52"/>
          <p:cNvCxnSpPr>
            <a:stCxn id="44" idx="3"/>
            <a:endCxn id="47" idx="1"/>
          </p:cNvCxnSpPr>
          <p:nvPr/>
        </p:nvCxnSpPr>
        <p:spPr bwMode="auto">
          <a:xfrm>
            <a:off x="2089854" y="1771123"/>
            <a:ext cx="2378175" cy="14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47" idx="2"/>
            <a:endCxn id="20" idx="0"/>
          </p:cNvCxnSpPr>
          <p:nvPr/>
        </p:nvCxnSpPr>
        <p:spPr bwMode="auto">
          <a:xfrm>
            <a:off x="6102221" y="2135092"/>
            <a:ext cx="0" cy="7531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4031935" y="3594176"/>
            <a:ext cx="247649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dirty="0" err="1" smtClean="0"/>
              <a:t>sTable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264021" y="2135092"/>
            <a:ext cx="0" cy="886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>
          <a:xfrm>
            <a:off x="5117971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40589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3261"/>
              </p:ext>
            </p:extLst>
          </p:nvPr>
        </p:nvGraphicFramePr>
        <p:xfrm>
          <a:off x="234348" y="2291697"/>
          <a:ext cx="2493814" cy="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92"/>
                <a:gridCol w="478606"/>
                <a:gridCol w="880616"/>
                <a:gridCol w="584300"/>
              </a:tblGrid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OID1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4425821" y="3021873"/>
            <a:ext cx="167640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Subscription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Manager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42620"/>
              </p:ext>
            </p:extLst>
          </p:nvPr>
        </p:nvGraphicFramePr>
        <p:xfrm>
          <a:off x="3230940" y="5578958"/>
          <a:ext cx="36223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71500"/>
                <a:gridCol w="1152290"/>
                <a:gridCol w="12128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[c1,c2,c3]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72276" y="3182465"/>
            <a:ext cx="2228886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/>
              <a:t>Object 1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371472" y="317923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1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33472" y="317702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2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72360"/>
              </p:ext>
            </p:extLst>
          </p:nvPr>
        </p:nvGraphicFramePr>
        <p:xfrm>
          <a:off x="234348" y="2286441"/>
          <a:ext cx="2493814" cy="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92"/>
                <a:gridCol w="478606"/>
                <a:gridCol w="880616"/>
                <a:gridCol w="584300"/>
              </a:tblGrid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Contacts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OID1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5445" y="5576716"/>
            <a:ext cx="286042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 pulls changes</a:t>
            </a:r>
          </a:p>
          <a:p>
            <a:r>
              <a:rPr lang="en-US" sz="2400" dirty="0" smtClean="0"/>
              <a:t>Send tabular changes</a:t>
            </a:r>
          </a:p>
          <a:p>
            <a:r>
              <a:rPr lang="en-US" sz="2400" dirty="0" smtClean="0"/>
              <a:t>Send object changes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9500" y="1333500"/>
            <a:ext cx="193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PULL (version=0)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787237" y="5644521"/>
            <a:ext cx="762000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3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89499" y="5644521"/>
            <a:ext cx="762000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/>
              <a:t>1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9499" y="5644521"/>
            <a:ext cx="762000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2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9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46 -0.08565 0.09201 -0.1713 0.11632 -0.19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32 -0.19676 C 0.17291 -0.36296 0.22951 -0.52894 0.1493 -0.60185 C 0.06909 -0.67477 -0.28299 -0.65394 -0.36459 -0.63426 C -0.44618 -0.61458 -0.34549 -0.51574 -0.34046 -0.4844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0.02431 -0.24537 0.05469 -0.48981 -0.04722 -0.59259 C -0.14878 -0.69537 -0.50052 -0.6544 -0.61094 -0.6169 C -0.72135 -0.5794 -0.68906 -0.41898 -0.70955 -0.3669 " pathEditMode="relative" rAng="0" ptsTypes="aaaa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347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0.01146 -0.26134 0.02309 -0.52245 -0.08507 -0.62037 C -0.1934 -0.71828 -0.55972 -0.63009 -0.6493 -0.58796 C -0.73889 -0.54583 -0.6283 -0.41296 -0.62292 -0.3669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-359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C 0.02431 -0.24537 0.05469 -0.48981 -0.04722 -0.59259 C -0.14895 -0.69537 -0.52899 -0.65486 -0.61093 -0.6169 C -0.69288 -0.57893 -0.55399 -0.41713 -0.53906 -0.36458 " pathEditMode="relative" rAng="0" ptsTypes="aaaa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0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/>
      <p:bldP spid="22" grpId="0" animBg="1"/>
      <p:bldP spid="22" grpId="1" animBg="1"/>
      <p:bldP spid="22" grpId="2" animBg="1"/>
      <p:bldP spid="42" grpId="0" animBg="1"/>
      <p:bldP spid="42" grpId="1" animBg="1"/>
      <p:bldP spid="42" grpId="2" animBg="1"/>
      <p:bldP spid="48" grpId="0" animBg="1"/>
      <p:bldP spid="48" grpId="1" animBg="1"/>
      <p:bldP spid="4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an 57"/>
          <p:cNvSpPr/>
          <p:nvPr/>
        </p:nvSpPr>
        <p:spPr bwMode="auto">
          <a:xfrm>
            <a:off x="6477068" y="5605462"/>
            <a:ext cx="1307903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Swift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89831" y="2888217"/>
            <a:ext cx="5224780" cy="23318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endParaRPr lang="en-US" sz="20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Upstream Sync (Update)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24</a:t>
            </a:fld>
            <a:endParaRPr lang="en-US"/>
          </a:p>
        </p:txBody>
      </p:sp>
      <p:sp>
        <p:nvSpPr>
          <p:cNvPr id="44" name="Rounded Rectangle 43"/>
          <p:cNvSpPr/>
          <p:nvPr/>
        </p:nvSpPr>
        <p:spPr bwMode="auto">
          <a:xfrm>
            <a:off x="762006" y="1436309"/>
            <a:ext cx="1327848" cy="6696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Client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4468029" y="1436309"/>
            <a:ext cx="3268384" cy="69878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Gateway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2646" y="2360119"/>
            <a:ext cx="2234309" cy="560153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Simba</a:t>
            </a: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Store</a:t>
            </a:r>
            <a:endParaRPr lang="en-US" sz="28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44" idx="3"/>
            <a:endCxn id="47" idx="1"/>
          </p:cNvCxnSpPr>
          <p:nvPr/>
        </p:nvCxnSpPr>
        <p:spPr bwMode="auto">
          <a:xfrm>
            <a:off x="2089854" y="1771123"/>
            <a:ext cx="2378175" cy="14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47" idx="2"/>
            <a:endCxn id="20" idx="0"/>
          </p:cNvCxnSpPr>
          <p:nvPr/>
        </p:nvCxnSpPr>
        <p:spPr bwMode="auto">
          <a:xfrm>
            <a:off x="6102221" y="2135092"/>
            <a:ext cx="0" cy="7531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2" name="Straight Arrow Connector 10331"/>
          <p:cNvCxnSpPr/>
          <p:nvPr/>
        </p:nvCxnSpPr>
        <p:spPr bwMode="auto">
          <a:xfrm flipV="1">
            <a:off x="7161940" y="3560933"/>
            <a:ext cx="0" cy="5232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264021" y="2135092"/>
            <a:ext cx="0" cy="886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82597" y="340148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1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597" y="3399272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2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09" name="TextBox 10308"/>
          <p:cNvSpPr txBox="1"/>
          <p:nvPr/>
        </p:nvSpPr>
        <p:spPr>
          <a:xfrm>
            <a:off x="218789" y="4189340"/>
            <a:ext cx="41229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Retrieve existing row</a:t>
            </a:r>
          </a:p>
          <a:p>
            <a:r>
              <a:rPr lang="en-US" sz="2400" dirty="0" smtClean="0"/>
              <a:t>Increment version</a:t>
            </a:r>
          </a:p>
          <a:p>
            <a:r>
              <a:rPr lang="en-US" sz="2400" dirty="0" smtClean="0"/>
              <a:t>Update tabular data</a:t>
            </a:r>
          </a:p>
          <a:p>
            <a:r>
              <a:rPr lang="en-US" sz="2400" dirty="0" smtClean="0"/>
              <a:t>Write chunks to object store</a:t>
            </a:r>
          </a:p>
          <a:p>
            <a:r>
              <a:rPr lang="en-US" sz="2400" dirty="0" smtClean="0"/>
              <a:t>Write table to table store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Insert change-set into cache</a:t>
            </a:r>
          </a:p>
          <a:p>
            <a:r>
              <a:rPr lang="en-US" sz="2400" dirty="0" smtClean="0"/>
              <a:t>Send </a:t>
            </a:r>
            <a:r>
              <a:rPr lang="en-US" sz="2400" dirty="0"/>
              <a:t>notification to </a:t>
            </a:r>
            <a:r>
              <a:rPr lang="en-US" sz="2400" dirty="0" smtClean="0"/>
              <a:t>subscribers</a:t>
            </a:r>
            <a:endParaRPr lang="en-US" sz="2400" dirty="0"/>
          </a:p>
        </p:txBody>
      </p:sp>
      <p:sp>
        <p:nvSpPr>
          <p:cNvPr id="8" name="Can 7"/>
          <p:cNvSpPr/>
          <p:nvPr/>
        </p:nvSpPr>
        <p:spPr bwMode="auto">
          <a:xfrm>
            <a:off x="4310686" y="5629252"/>
            <a:ext cx="1614570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Cassandra</a:t>
            </a: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092"/>
              </p:ext>
            </p:extLst>
          </p:nvPr>
        </p:nvGraphicFramePr>
        <p:xfrm>
          <a:off x="4405936" y="4184732"/>
          <a:ext cx="362128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86"/>
                <a:gridCol w="571238"/>
                <a:gridCol w="1151762"/>
                <a:gridCol w="12128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[c1,c2,</a:t>
                      </a: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c3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031935" y="3594176"/>
            <a:ext cx="247649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dirty="0" err="1" smtClean="0"/>
              <a:t>sTable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40589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17971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4425821" y="3021873"/>
            <a:ext cx="167640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Subscription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Manager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27865" y="3041821"/>
            <a:ext cx="152076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Change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Cache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837787" y="4337454"/>
            <a:ext cx="605603" cy="519112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CS1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43740" y="3047596"/>
            <a:ext cx="194351" cy="166594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defTabSz="652385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0529" y="3041246"/>
            <a:ext cx="194351" cy="166594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defTabSz="652385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016693" y="3074827"/>
            <a:ext cx="494655" cy="424009"/>
          </a:xfrm>
          <a:prstGeom prst="rect">
            <a:avLst/>
          </a:prstGeom>
          <a:solidFill>
            <a:srgbClr val="FF6600"/>
          </a:solidFill>
          <a:ln w="127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N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0625 C -0.03628 -0.01459 -0.05277 -0.02292 -0.07239 0.01273 C -0.09201 0.04838 -0.13142 0.17824 -0.13784 0.20764 " pathEditMode="relative" ptsTypes="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6.66667E-6 -0.17384 " pathEditMode="relative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-0.00763 -0.03866 0.02275 -0.19398 -0.04618 -0.23148 C -0.1151 -0.26898 -0.3368 -0.22593 -0.41319 -0.22454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7" grpId="0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3489831" y="2888217"/>
            <a:ext cx="5224780" cy="23318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endParaRPr lang="en-US" sz="20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Downstream Sync (Update)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25</a:t>
            </a:fld>
            <a:endParaRPr lang="en-US"/>
          </a:p>
        </p:txBody>
      </p:sp>
      <p:sp>
        <p:nvSpPr>
          <p:cNvPr id="44" name="Rounded Rectangle 43"/>
          <p:cNvSpPr/>
          <p:nvPr/>
        </p:nvSpPr>
        <p:spPr bwMode="auto">
          <a:xfrm>
            <a:off x="762006" y="1436309"/>
            <a:ext cx="1327848" cy="6696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Client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4468029" y="1436309"/>
            <a:ext cx="3268384" cy="69878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Gateway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2646" y="2360119"/>
            <a:ext cx="2234309" cy="560153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Simba</a:t>
            </a:r>
            <a:r>
              <a:rPr 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Store</a:t>
            </a:r>
            <a:endParaRPr lang="en-US" sz="28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310686" y="5629252"/>
            <a:ext cx="1614570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Cassandra</a:t>
            </a:r>
          </a:p>
        </p:txBody>
      </p:sp>
      <p:sp>
        <p:nvSpPr>
          <p:cNvPr id="58" name="Can 57"/>
          <p:cNvSpPr/>
          <p:nvPr/>
        </p:nvSpPr>
        <p:spPr bwMode="auto">
          <a:xfrm>
            <a:off x="6477068" y="5605462"/>
            <a:ext cx="1307903" cy="75088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latin typeface="Arial" charset="0"/>
                <a:ea typeface="ＭＳ Ｐゴシック" pitchFamily="34" charset="-128"/>
              </a:rPr>
              <a:t>Swift</a:t>
            </a:r>
          </a:p>
        </p:txBody>
      </p:sp>
      <p:cxnSp>
        <p:nvCxnSpPr>
          <p:cNvPr id="53" name="Straight Arrow Connector 52"/>
          <p:cNvCxnSpPr>
            <a:stCxn id="44" idx="3"/>
            <a:endCxn id="47" idx="1"/>
          </p:cNvCxnSpPr>
          <p:nvPr/>
        </p:nvCxnSpPr>
        <p:spPr bwMode="auto">
          <a:xfrm>
            <a:off x="2089854" y="1771123"/>
            <a:ext cx="2378175" cy="14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47" idx="2"/>
            <a:endCxn id="20" idx="0"/>
          </p:cNvCxnSpPr>
          <p:nvPr/>
        </p:nvCxnSpPr>
        <p:spPr bwMode="auto">
          <a:xfrm>
            <a:off x="6102221" y="2135092"/>
            <a:ext cx="0" cy="7531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4031935" y="3594176"/>
            <a:ext cx="247649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dirty="0" err="1" smtClean="0"/>
              <a:t>sTable</a:t>
            </a:r>
            <a:endParaRPr lang="en-US" sz="2000" dirty="0"/>
          </a:p>
        </p:txBody>
      </p:sp>
      <p:cxnSp>
        <p:nvCxnSpPr>
          <p:cNvPr id="10332" name="Straight Arrow Connector 10331"/>
          <p:cNvCxnSpPr/>
          <p:nvPr/>
        </p:nvCxnSpPr>
        <p:spPr bwMode="auto">
          <a:xfrm flipV="1">
            <a:off x="7161940" y="3560933"/>
            <a:ext cx="0" cy="5232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264021" y="2135092"/>
            <a:ext cx="0" cy="886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>
          <a:xfrm>
            <a:off x="5117971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40589" y="5220029"/>
            <a:ext cx="0" cy="4092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78375"/>
              </p:ext>
            </p:extLst>
          </p:nvPr>
        </p:nvGraphicFramePr>
        <p:xfrm>
          <a:off x="234348" y="2291697"/>
          <a:ext cx="2493814" cy="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92"/>
                <a:gridCol w="478606"/>
                <a:gridCol w="880616"/>
                <a:gridCol w="584300"/>
              </a:tblGrid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OID1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4425821" y="3021873"/>
            <a:ext cx="167640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Subscription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Manager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527865" y="3041821"/>
            <a:ext cx="1520760" cy="519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52385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Change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Cache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543740" y="3047596"/>
            <a:ext cx="194351" cy="166594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defTabSz="652385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61615"/>
              </p:ext>
            </p:extLst>
          </p:nvPr>
        </p:nvGraphicFramePr>
        <p:xfrm>
          <a:off x="3230940" y="5578958"/>
          <a:ext cx="36223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71500"/>
                <a:gridCol w="1152290"/>
                <a:gridCol w="12128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[</a:t>
                      </a: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Gisha" pitchFamily="34" charset="-79"/>
                          <a:cs typeface="Gisha" pitchFamily="34" charset="-79"/>
                        </a:rPr>
                        <a:t>c3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]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499276" y="3293590"/>
            <a:ext cx="2228886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/>
              <a:t>Object 1</a:t>
            </a:r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6787237" y="5644521"/>
            <a:ext cx="762000" cy="63292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3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80529" y="3054614"/>
            <a:ext cx="194351" cy="166594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defTabSz="652385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8472" y="3290357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1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60472" y="3288147"/>
            <a:ext cx="762000" cy="632922"/>
          </a:xfrm>
          <a:prstGeom prst="rect">
            <a:avLst/>
          </a:prstGeom>
          <a:pattFill prst="wdDnDiag">
            <a:fgClr>
              <a:srgbClr val="FFCC99"/>
            </a:fgClr>
            <a:bgClr>
              <a:prstClr val="white"/>
            </a:bgClr>
          </a:pattFill>
          <a:ln w="12700">
            <a:solidFill>
              <a:schemeClr val="tx1"/>
            </a:solidFill>
          </a:ln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OID1</a:t>
            </a:r>
          </a:p>
          <a:p>
            <a:pPr algn="ctr" defTabSz="913448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2</a:t>
            </a:r>
            <a:endParaRPr kumimoji="1" lang="en-US" sz="1400" dirty="0"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74413"/>
              </p:ext>
            </p:extLst>
          </p:nvPr>
        </p:nvGraphicFramePr>
        <p:xfrm>
          <a:off x="234348" y="2286441"/>
          <a:ext cx="2493814" cy="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92"/>
                <a:gridCol w="478606"/>
                <a:gridCol w="880616"/>
                <a:gridCol w="584300"/>
              </a:tblGrid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ID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Ver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Name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File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Friends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OID1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4300" marR="1143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33768" y="5197198"/>
            <a:ext cx="2860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 pulls changes</a:t>
            </a:r>
          </a:p>
          <a:p>
            <a:r>
              <a:rPr lang="en-US" sz="2400" dirty="0" smtClean="0"/>
              <a:t>Lookup change-set</a:t>
            </a:r>
          </a:p>
          <a:p>
            <a:r>
              <a:rPr lang="en-US" sz="2400" dirty="0" smtClean="0"/>
              <a:t>Send tabular changes</a:t>
            </a:r>
          </a:p>
          <a:p>
            <a:r>
              <a:rPr lang="en-US" sz="2400" dirty="0" smtClean="0"/>
              <a:t>Send object changes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9500" y="1333500"/>
            <a:ext cx="193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PULL (version=0)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5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46 -0.08565 0.09201 -0.1713 0.11632 -0.19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32 -0.19676 C 0.17291 -0.36296 0.22951 -0.52894 0.1493 -0.60185 C 0.06909 -0.67477 -0.28299 -0.65394 -0.36459 -0.63426 C -0.44618 -0.61458 -0.34549 -0.51574 -0.34046 -0.4844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C 0.02431 -0.24537 0.05469 -0.48981 -0.04722 -0.59259 C -0.14895 -0.69537 -0.52934 -0.65764 -0.61093 -0.6169 C -0.69253 -0.57615 -0.5526 -0.4044 -0.53732 -0.34838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22" grpId="1" animBg="1"/>
      <p:bldP spid="22" grpId="2" animBg="1"/>
      <p:bldP spid="32" grpId="0" animBg="1"/>
      <p:bldP spid="33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282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Motivation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Study</a:t>
            </a:r>
            <a:endParaRPr lang="en-US" sz="66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600" b="1" dirty="0" err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Simba</a:t>
            </a:r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pPr marL="0" indent="0" algn="ctr">
              <a:buNone/>
            </a:pPr>
            <a:r>
              <a:rPr lang="en-US" sz="6600" b="1" dirty="0">
                <a:latin typeface="Helvetica"/>
                <a:cs typeface="Helvetica"/>
              </a:rPr>
              <a:t>Evaluation</a:t>
            </a:r>
          </a:p>
          <a:p>
            <a:pPr marL="0" indent="0" algn="ctr">
              <a:buNone/>
            </a:pPr>
            <a:endParaRPr lang="en-US" sz="6600" b="1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510" cy="4525963"/>
          </a:xfrm>
        </p:spPr>
        <p:txBody>
          <a:bodyPr/>
          <a:lstStyle/>
          <a:p>
            <a:r>
              <a:rPr lang="en-US" dirty="0" smtClean="0"/>
              <a:t>We seek to answer the following questions: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How easy is it to write consistent apps with </a:t>
            </a:r>
            <a:r>
              <a:rPr lang="en-US" dirty="0" err="1">
                <a:solidFill>
                  <a:srgbClr val="1F497D"/>
                </a:solidFill>
              </a:rPr>
              <a:t>Simba</a:t>
            </a:r>
            <a:r>
              <a:rPr lang="en-US" dirty="0">
                <a:solidFill>
                  <a:srgbClr val="1F497D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How </a:t>
            </a:r>
            <a:r>
              <a:rPr lang="en-US" dirty="0">
                <a:solidFill>
                  <a:srgbClr val="1F497D"/>
                </a:solidFill>
              </a:rPr>
              <a:t>does </a:t>
            </a:r>
            <a:r>
              <a:rPr lang="en-US" dirty="0" err="1">
                <a:solidFill>
                  <a:srgbClr val="1F497D"/>
                </a:solidFill>
              </a:rPr>
              <a:t>sCloud</a:t>
            </a:r>
            <a:r>
              <a:rPr lang="en-US" dirty="0">
                <a:solidFill>
                  <a:srgbClr val="1F497D"/>
                </a:solidFill>
              </a:rPr>
              <a:t> scale </a:t>
            </a:r>
            <a:r>
              <a:rPr lang="en-US" dirty="0" smtClean="0">
                <a:solidFill>
                  <a:srgbClr val="1F497D"/>
                </a:solidFill>
              </a:rPr>
              <a:t>with tables and clients?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lightweight is the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Simba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Sync Protocol?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sCloud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perform on CRUD operations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consistency trade-off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latency?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Fixing Apps with </a:t>
            </a:r>
            <a:r>
              <a:rPr lang="en-US" b="1" dirty="0" err="1" smtClean="0"/>
              <a:t>Simba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5" y="274638"/>
            <a:ext cx="969486" cy="9694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358726" y="1631950"/>
            <a:ext cx="0" cy="3209925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2"/>
          <p:cNvSpPr/>
          <p:nvPr/>
        </p:nvSpPr>
        <p:spPr>
          <a:xfrm>
            <a:off x="374827" y="4967148"/>
            <a:ext cx="8311973" cy="1754327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err="1"/>
              <a:t>Simba</a:t>
            </a:r>
            <a:r>
              <a:rPr lang="en-US" sz="3600" b="1" dirty="0"/>
              <a:t> apps easy to </a:t>
            </a:r>
            <a:r>
              <a:rPr lang="en-US" sz="3600" b="1" dirty="0" smtClean="0"/>
              <a:t>write! </a:t>
            </a:r>
            <a:r>
              <a:rPr lang="en-US" sz="3600" b="1" dirty="0"/>
              <a:t>(~3 hours</a:t>
            </a:r>
            <a:r>
              <a:rPr lang="en-US" sz="3600" b="1" dirty="0" smtClean="0"/>
              <a:t>)</a:t>
            </a:r>
            <a:endParaRPr lang="en-US" sz="3600" b="1" dirty="0"/>
          </a:p>
          <a:p>
            <a:pPr algn="ctr" defTabSz="914400">
              <a:defRPr/>
            </a:pPr>
            <a:r>
              <a:rPr lang="en-US" sz="3600" b="1" dirty="0"/>
              <a:t>Equivalent apps hard with </a:t>
            </a:r>
            <a:r>
              <a:rPr lang="en-US" sz="3600" b="1" dirty="0" err="1" smtClean="0"/>
              <a:t>Dropbox</a:t>
            </a:r>
            <a:r>
              <a:rPr lang="en-US" sz="3600" b="1" dirty="0" smtClean="0"/>
              <a:t> </a:t>
            </a:r>
            <a:r>
              <a:rPr lang="en-US" sz="3600" b="1" dirty="0"/>
              <a:t>(incomplete </a:t>
            </a:r>
            <a:r>
              <a:rPr lang="en-US" sz="3600" b="1" dirty="0" smtClean="0"/>
              <a:t>after 3 </a:t>
            </a:r>
            <a:r>
              <a:rPr lang="en-US" sz="3600" b="1" dirty="0"/>
              <a:t>days)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471875" y="1536700"/>
            <a:ext cx="444817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Universal Password Manager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Store account credentials</a:t>
            </a:r>
          </a:p>
          <a:p>
            <a:r>
              <a:rPr lang="en-US" sz="2000" dirty="0" smtClean="0"/>
              <a:t>Uses </a:t>
            </a:r>
            <a:r>
              <a:rPr lang="en-US" sz="2000" dirty="0" err="1" smtClean="0"/>
              <a:t>Dropbox</a:t>
            </a:r>
            <a:r>
              <a:rPr lang="en-US" sz="2000" dirty="0" smtClean="0"/>
              <a:t> to sync account DB</a:t>
            </a:r>
          </a:p>
          <a:p>
            <a:r>
              <a:rPr lang="en-US" sz="2000" dirty="0" smtClean="0"/>
              <a:t>Observation: 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Concurrent modifications cause silent overwrites</a:t>
            </a:r>
          </a:p>
          <a:p>
            <a:r>
              <a:rPr lang="en-US" sz="2000" dirty="0" smtClean="0"/>
              <a:t>Fix (2 approaches):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Store entire DB as object in a </a:t>
            </a:r>
            <a:r>
              <a:rPr lang="en-US" sz="1800" dirty="0" err="1" smtClean="0">
                <a:solidFill>
                  <a:srgbClr val="1F497D"/>
                </a:solidFill>
              </a:rPr>
              <a:t>sTable</a:t>
            </a:r>
            <a:r>
              <a:rPr lang="en-US" sz="1800" dirty="0" smtClean="0">
                <a:solidFill>
                  <a:srgbClr val="1F497D"/>
                </a:solidFill>
              </a:rPr>
              <a:t> (easiest)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Store each account as row in a </a:t>
            </a:r>
            <a:r>
              <a:rPr lang="en-US" sz="1800" dirty="0" err="1" smtClean="0">
                <a:solidFill>
                  <a:srgbClr val="1F497D"/>
                </a:solidFill>
              </a:rPr>
              <a:t>sTable</a:t>
            </a:r>
            <a:endParaRPr lang="en-US" sz="1800" dirty="0" smtClean="0">
              <a:solidFill>
                <a:srgbClr val="1F497D"/>
              </a:solidFill>
            </a:endParaRPr>
          </a:p>
          <a:p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0645" y="1536700"/>
            <a:ext cx="42920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/>
              <a:t>Todo.txt</a:t>
            </a:r>
            <a:endParaRPr lang="en-US" sz="2000" b="1" dirty="0" smtClean="0"/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Interactive task list</a:t>
            </a:r>
          </a:p>
          <a:p>
            <a:r>
              <a:rPr lang="en-US" sz="2000" dirty="0" smtClean="0"/>
              <a:t>Uses </a:t>
            </a:r>
            <a:r>
              <a:rPr lang="en-US" sz="2000" dirty="0" err="1" smtClean="0"/>
              <a:t>Dropbox</a:t>
            </a:r>
            <a:r>
              <a:rPr lang="en-US" sz="2000" dirty="0" smtClean="0"/>
              <a:t> to sync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2 files:</a:t>
            </a:r>
          </a:p>
          <a:p>
            <a:pPr lvl="2"/>
            <a:r>
              <a:rPr lang="en-US" sz="1600" dirty="0" smtClean="0">
                <a:solidFill>
                  <a:srgbClr val="1F497D"/>
                </a:solidFill>
              </a:rPr>
              <a:t>Active tasks</a:t>
            </a:r>
          </a:p>
          <a:p>
            <a:pPr lvl="2"/>
            <a:r>
              <a:rPr lang="en-US" sz="1600" dirty="0" smtClean="0">
                <a:solidFill>
                  <a:srgbClr val="1F497D"/>
                </a:solidFill>
              </a:rPr>
              <a:t>Completed (archived) tasks</a:t>
            </a:r>
          </a:p>
          <a:p>
            <a:r>
              <a:rPr lang="en-US" sz="2000" dirty="0" smtClean="0"/>
              <a:t>Modified to store tasks in 2 </a:t>
            </a:r>
            <a:r>
              <a:rPr lang="en-US" sz="2000" dirty="0" err="1" smtClean="0"/>
              <a:t>sTables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>
                <a:solidFill>
                  <a:srgbClr val="1F497D"/>
                </a:solidFill>
              </a:rPr>
              <a:t>Active (Strong), Completed (Eventual)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72" y="232977"/>
            <a:ext cx="1173078" cy="1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Scalability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Susitna cluster at NMC </a:t>
            </a:r>
            <a:r>
              <a:rPr lang="en-US" dirty="0" err="1"/>
              <a:t>PRObE</a:t>
            </a:r>
            <a:endParaRPr lang="en-US" dirty="0"/>
          </a:p>
          <a:p>
            <a:pPr lvl="1"/>
            <a:r>
              <a:rPr lang="en-US" dirty="0"/>
              <a:t>32 </a:t>
            </a:r>
            <a:r>
              <a:rPr lang="en-US" dirty="0" smtClean="0"/>
              <a:t>nodes</a:t>
            </a:r>
            <a:endParaRPr lang="en-US" dirty="0"/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16 Store/Swift/</a:t>
            </a:r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lients</a:t>
            </a:r>
            <a:endParaRPr lang="en-US" dirty="0">
              <a:solidFill>
                <a:srgbClr val="1F497D"/>
              </a:solidFill>
            </a:endParaRP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16 Gateway/</a:t>
            </a:r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assandra</a:t>
            </a:r>
            <a:endParaRPr lang="en-US" dirty="0">
              <a:solidFill>
                <a:srgbClr val="1F497D"/>
              </a:solidFill>
            </a:endParaRPr>
          </a:p>
          <a:p>
            <a:pPr lvl="1"/>
            <a:r>
              <a:rPr lang="en-US" dirty="0" smtClean="0"/>
              <a:t>Susitna node specs:</a:t>
            </a:r>
            <a:endParaRPr lang="en-US" dirty="0"/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4x </a:t>
            </a:r>
            <a:r>
              <a:rPr lang="en-US" dirty="0">
                <a:solidFill>
                  <a:srgbClr val="1F497D"/>
                </a:solidFill>
              </a:rPr>
              <a:t>16-core AMD Opteron 2.1GHz </a:t>
            </a:r>
            <a:r>
              <a:rPr lang="en-US" dirty="0" smtClean="0">
                <a:solidFill>
                  <a:srgbClr val="1F497D"/>
                </a:solidFill>
              </a:rPr>
              <a:t>CPUs</a:t>
            </a:r>
            <a:endParaRPr lang="en-US" dirty="0">
              <a:solidFill>
                <a:srgbClr val="1F497D"/>
              </a:solidFill>
            </a:endParaRP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128GB DRAM</a:t>
            </a:r>
            <a:endParaRPr lang="en-US" dirty="0">
              <a:solidFill>
                <a:srgbClr val="1F497D"/>
              </a:solidFill>
            </a:endParaRP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2x </a:t>
            </a:r>
            <a:r>
              <a:rPr lang="en-US" dirty="0">
                <a:solidFill>
                  <a:srgbClr val="1F497D"/>
                </a:solidFill>
              </a:rPr>
              <a:t>3TB 7200RPM data </a:t>
            </a:r>
            <a:r>
              <a:rPr lang="en-US" dirty="0" smtClean="0">
                <a:solidFill>
                  <a:srgbClr val="1F497D"/>
                </a:solidFill>
              </a:rPr>
              <a:t>disks</a:t>
            </a:r>
            <a:endParaRPr lang="en-US" dirty="0">
              <a:solidFill>
                <a:srgbClr val="1F497D"/>
              </a:solidFill>
            </a:endParaRPr>
          </a:p>
          <a:p>
            <a:pPr lvl="2"/>
            <a:r>
              <a:rPr lang="en-US" dirty="0" err="1" smtClean="0">
                <a:solidFill>
                  <a:srgbClr val="1F497D"/>
                </a:solidFill>
              </a:rPr>
              <a:t>InfiniBand</a:t>
            </a:r>
            <a:r>
              <a:rPr lang="en-US" dirty="0" smtClean="0">
                <a:solidFill>
                  <a:srgbClr val="1F497D"/>
                </a:solidFill>
              </a:rPr>
              <a:t> high-speed network</a:t>
            </a:r>
            <a:endParaRPr lang="en-US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noFill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53250" name="AutoShape 2"/>
          <p:cNvSpPr>
            <a:spLocks/>
          </p:cNvSpPr>
          <p:nvPr/>
        </p:nvSpPr>
        <p:spPr bwMode="auto">
          <a:xfrm>
            <a:off x="2400300" y="990600"/>
            <a:ext cx="6743700" cy="1555750"/>
          </a:xfrm>
          <a:custGeom>
            <a:avLst/>
            <a:gdLst>
              <a:gd name="T0" fmla="*/ 3371850 w 21600"/>
              <a:gd name="T1" fmla="*/ 777875 h 21600"/>
              <a:gd name="T2" fmla="*/ 3371850 w 21600"/>
              <a:gd name="T3" fmla="*/ 777875 h 21600"/>
              <a:gd name="T4" fmla="*/ 3371850 w 21600"/>
              <a:gd name="T5" fmla="*/ 777875 h 21600"/>
              <a:gd name="T6" fmla="*/ 3371850 w 21600"/>
              <a:gd name="T7" fmla="*/ 7778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algn="l">
              <a:spcBef>
                <a:spcPts val="500"/>
              </a:spcBef>
            </a:pPr>
            <a:r>
              <a:rPr lang="en-US" sz="2400" dirty="0"/>
              <a:t>Store and view photos locally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Store album info in SQL tables, photos in local FS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App logic to access both the tables and the FS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816224" y="2151063"/>
            <a:ext cx="6211889" cy="1506537"/>
            <a:chOff x="-1" y="0"/>
            <a:chExt cx="6211739" cy="1505339"/>
          </a:xfrm>
        </p:grpSpPr>
        <p:grpSp>
          <p:nvGrpSpPr>
            <p:cNvPr id="5129" name="Group 4"/>
            <p:cNvGrpSpPr>
              <a:grpSpLocks/>
            </p:cNvGrpSpPr>
            <p:nvPr/>
          </p:nvGrpSpPr>
          <p:grpSpPr bwMode="auto">
            <a:xfrm>
              <a:off x="153718" y="157237"/>
              <a:ext cx="496487" cy="316717"/>
              <a:chOff x="0" y="-1"/>
              <a:chExt cx="496487" cy="316718"/>
            </a:xfrm>
          </p:grpSpPr>
          <p:sp>
            <p:nvSpPr>
              <p:cNvPr id="5139" name="AutoShape 5"/>
              <p:cNvSpPr>
                <a:spLocks/>
              </p:cNvSpPr>
              <p:nvPr/>
            </p:nvSpPr>
            <p:spPr bwMode="auto">
              <a:xfrm>
                <a:off x="0" y="0"/>
                <a:ext cx="496487" cy="182324"/>
              </a:xfrm>
              <a:custGeom>
                <a:avLst/>
                <a:gdLst>
                  <a:gd name="T0" fmla="*/ 248244 w 21600"/>
                  <a:gd name="T1" fmla="*/ 91162 h 21600"/>
                  <a:gd name="T2" fmla="*/ 248244 w 21600"/>
                  <a:gd name="T3" fmla="*/ 91162 h 21600"/>
                  <a:gd name="T4" fmla="*/ 248244 w 21600"/>
                  <a:gd name="T5" fmla="*/ 91162 h 21600"/>
                  <a:gd name="T6" fmla="*/ 248244 w 21600"/>
                  <a:gd name="T7" fmla="*/ 9116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n-US"/>
              </a:p>
            </p:txBody>
          </p:sp>
          <p:sp>
            <p:nvSpPr>
              <p:cNvPr id="5140" name="AutoShape 6"/>
              <p:cNvSpPr>
                <a:spLocks/>
              </p:cNvSpPr>
              <p:nvPr/>
            </p:nvSpPr>
            <p:spPr bwMode="auto">
              <a:xfrm>
                <a:off x="0" y="0"/>
                <a:ext cx="496487" cy="316717"/>
              </a:xfrm>
              <a:custGeom>
                <a:avLst/>
                <a:gdLst>
                  <a:gd name="T0" fmla="*/ 248244 w 21600"/>
                  <a:gd name="T1" fmla="*/ 158359 h 21600"/>
                  <a:gd name="T2" fmla="*/ 248244 w 21600"/>
                  <a:gd name="T3" fmla="*/ 158359 h 21600"/>
                  <a:gd name="T4" fmla="*/ 248244 w 21600"/>
                  <a:gd name="T5" fmla="*/ 158359 h 21600"/>
                  <a:gd name="T6" fmla="*/ 248244 w 21600"/>
                  <a:gd name="T7" fmla="*/ 15835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650875"/>
                <a:r>
                  <a:rPr lang="en-US" sz="1050" dirty="0">
                    <a:latin typeface="Arial Bold" charset="0"/>
                    <a:cs typeface="Arial Bold" charset="0"/>
                    <a:sym typeface="Arial Bold" charset="0"/>
                  </a:rPr>
                  <a:t>Row 1</a:t>
                </a:r>
              </a:p>
            </p:txBody>
          </p:sp>
        </p:grpSp>
        <p:grpSp>
          <p:nvGrpSpPr>
            <p:cNvPr id="5130" name="Group 7"/>
            <p:cNvGrpSpPr>
              <a:grpSpLocks/>
            </p:cNvGrpSpPr>
            <p:nvPr/>
          </p:nvGrpSpPr>
          <p:grpSpPr bwMode="auto">
            <a:xfrm>
              <a:off x="153718" y="918033"/>
              <a:ext cx="496487" cy="316717"/>
              <a:chOff x="0" y="-1"/>
              <a:chExt cx="496487" cy="316718"/>
            </a:xfrm>
          </p:grpSpPr>
          <p:sp>
            <p:nvSpPr>
              <p:cNvPr id="5137" name="AutoShape 8"/>
              <p:cNvSpPr>
                <a:spLocks/>
              </p:cNvSpPr>
              <p:nvPr/>
            </p:nvSpPr>
            <p:spPr bwMode="auto">
              <a:xfrm>
                <a:off x="0" y="0"/>
                <a:ext cx="496487" cy="196349"/>
              </a:xfrm>
              <a:custGeom>
                <a:avLst/>
                <a:gdLst>
                  <a:gd name="T0" fmla="*/ 248244 w 21600"/>
                  <a:gd name="T1" fmla="*/ 98175 h 21600"/>
                  <a:gd name="T2" fmla="*/ 248244 w 21600"/>
                  <a:gd name="T3" fmla="*/ 98175 h 21600"/>
                  <a:gd name="T4" fmla="*/ 248244 w 21600"/>
                  <a:gd name="T5" fmla="*/ 98175 h 21600"/>
                  <a:gd name="T6" fmla="*/ 248244 w 21600"/>
                  <a:gd name="T7" fmla="*/ 9817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38" name="AutoShape 9"/>
              <p:cNvSpPr>
                <a:spLocks/>
              </p:cNvSpPr>
              <p:nvPr/>
            </p:nvSpPr>
            <p:spPr bwMode="auto">
              <a:xfrm>
                <a:off x="0" y="0"/>
                <a:ext cx="496487" cy="316717"/>
              </a:xfrm>
              <a:custGeom>
                <a:avLst/>
                <a:gdLst>
                  <a:gd name="T0" fmla="*/ 248244 w 21600"/>
                  <a:gd name="T1" fmla="*/ 158359 h 21600"/>
                  <a:gd name="T2" fmla="*/ 248244 w 21600"/>
                  <a:gd name="T3" fmla="*/ 158359 h 21600"/>
                  <a:gd name="T4" fmla="*/ 248244 w 21600"/>
                  <a:gd name="T5" fmla="*/ 158359 h 21600"/>
                  <a:gd name="T6" fmla="*/ 248244 w 21600"/>
                  <a:gd name="T7" fmla="*/ 15835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650875"/>
                <a:r>
                  <a:rPr lang="en-US" sz="1050" dirty="0" err="1">
                    <a:latin typeface="Arial Bold" charset="0"/>
                    <a:cs typeface="Arial Bold" charset="0"/>
                    <a:sym typeface="Arial Bold" charset="0"/>
                  </a:rPr>
                  <a:t>Obj</a:t>
                </a:r>
                <a:r>
                  <a:rPr lang="en-US" sz="1050" dirty="0">
                    <a:latin typeface="Arial Bold" charset="0"/>
                    <a:cs typeface="Arial Bold" charset="0"/>
                    <a:sym typeface="Arial Bold" charset="0"/>
                  </a:rPr>
                  <a:t> </a:t>
                </a:r>
              </a:p>
            </p:txBody>
          </p:sp>
        </p:grp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>
              <a:off x="650205" y="249669"/>
              <a:ext cx="2428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32" name="Picture 11" descr="image8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/>
            <a:stretch>
              <a:fillRect/>
            </a:stretch>
          </p:blipFill>
          <p:spPr bwMode="auto">
            <a:xfrm>
              <a:off x="893005" y="0"/>
              <a:ext cx="5318733" cy="49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33" name="Picture 12" descr="image8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968" y="703915"/>
              <a:ext cx="1161374" cy="801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650205" y="1016207"/>
              <a:ext cx="26276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35" name="AutoShape 14"/>
            <p:cNvSpPr>
              <a:spLocks/>
            </p:cNvSpPr>
            <p:nvPr/>
          </p:nvSpPr>
          <p:spPr bwMode="auto">
            <a:xfrm>
              <a:off x="-1" y="341059"/>
              <a:ext cx="849163" cy="239271"/>
            </a:xfrm>
            <a:custGeom>
              <a:avLst/>
              <a:gdLst>
                <a:gd name="T0" fmla="*/ 424582 w 21600"/>
                <a:gd name="T1" fmla="*/ 119636 h 21600"/>
                <a:gd name="T2" fmla="*/ 424582 w 21600"/>
                <a:gd name="T3" fmla="*/ 119636 h 21600"/>
                <a:gd name="T4" fmla="*/ 424582 w 21600"/>
                <a:gd name="T5" fmla="*/ 119636 h 21600"/>
                <a:gd name="T6" fmla="*/ 424582 w 21600"/>
                <a:gd name="T7" fmla="*/ 1196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400" dirty="0">
                  <a:latin typeface="Arial Bold" charset="0"/>
                  <a:cs typeface="Arial Bold" charset="0"/>
                  <a:sym typeface="Arial Bold" charset="0"/>
                </a:rPr>
                <a:t>p</a:t>
              </a:r>
              <a:r>
                <a:rPr lang="en-US" sz="1400" dirty="0" smtClean="0">
                  <a:latin typeface="Arial Bold" charset="0"/>
                  <a:cs typeface="Arial Bold" charset="0"/>
                  <a:sym typeface="Arial Bold" charset="0"/>
                </a:rPr>
                <a:t>hoto info </a:t>
              </a:r>
              <a:endParaRPr lang="en-US" sz="2400" dirty="0"/>
            </a:p>
          </p:txBody>
        </p:sp>
        <p:sp>
          <p:nvSpPr>
            <p:cNvPr id="5136" name="AutoShape 15"/>
            <p:cNvSpPr>
              <a:spLocks/>
            </p:cNvSpPr>
            <p:nvPr/>
          </p:nvSpPr>
          <p:spPr bwMode="auto">
            <a:xfrm>
              <a:off x="182701" y="1129170"/>
              <a:ext cx="491999" cy="239271"/>
            </a:xfrm>
            <a:custGeom>
              <a:avLst/>
              <a:gdLst>
                <a:gd name="T0" fmla="*/ 246000 w 21600"/>
                <a:gd name="T1" fmla="*/ 119636 h 21600"/>
                <a:gd name="T2" fmla="*/ 246000 w 21600"/>
                <a:gd name="T3" fmla="*/ 119636 h 21600"/>
                <a:gd name="T4" fmla="*/ 246000 w 21600"/>
                <a:gd name="T5" fmla="*/ 119636 h 21600"/>
                <a:gd name="T6" fmla="*/ 246000 w 21600"/>
                <a:gd name="T7" fmla="*/ 1196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400" dirty="0">
                  <a:latin typeface="Arial Bold" charset="0"/>
                  <a:cs typeface="Arial Bold" charset="0"/>
                  <a:sym typeface="Arial Bold" charset="0"/>
                </a:rPr>
                <a:t>photo</a:t>
              </a:r>
              <a:endParaRPr lang="en-US" sz="2400" dirty="0"/>
            </a:p>
          </p:txBody>
        </p:sp>
      </p:grpSp>
      <p:sp>
        <p:nvSpPr>
          <p:cNvPr id="53264" name="AutoShape 16"/>
          <p:cNvSpPr>
            <a:spLocks/>
          </p:cNvSpPr>
          <p:nvPr/>
        </p:nvSpPr>
        <p:spPr bwMode="auto">
          <a:xfrm>
            <a:off x="93576" y="1009650"/>
            <a:ext cx="2339975" cy="4562475"/>
          </a:xfrm>
          <a:custGeom>
            <a:avLst/>
            <a:gdLst>
              <a:gd name="T0" fmla="*/ 1169988 w 21600"/>
              <a:gd name="T1" fmla="*/ 2281238 h 21600"/>
              <a:gd name="T2" fmla="*/ 1169988 w 21600"/>
              <a:gd name="T3" fmla="*/ 2281238 h 21600"/>
              <a:gd name="T4" fmla="*/ 1169988 w 21600"/>
              <a:gd name="T5" fmla="*/ 2281238 h 21600"/>
              <a:gd name="T6" fmla="*/ 1169988 w 21600"/>
              <a:gd name="T7" fmla="*/ 2281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marL="131763" indent="-131763"/>
            <a:r>
              <a:rPr lang="en-US" sz="1800" b="1" dirty="0"/>
              <a:t>App components</a:t>
            </a:r>
          </a:p>
          <a:p>
            <a:pPr marL="131763" indent="-131763" algn="l"/>
            <a:endParaRPr lang="en-US" sz="1800" dirty="0"/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Activities and GUI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 err="1"/>
              <a:t>CursorAdapter</a:t>
            </a:r>
            <a:endParaRPr lang="en-US" sz="1800" dirty="0"/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Local database I/O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Local file I/O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Unify data model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part of app logic)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REST methods 	     (JSON, HTTP)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N/W management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Push notifications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Data caching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Conflict detection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Conflict resolution</a:t>
            </a:r>
          </a:p>
          <a:p>
            <a:pPr marL="131763" indent="-131763" algn="l">
              <a:buClr>
                <a:srgbClr val="16165D"/>
              </a:buClr>
              <a:buSzPct val="100000"/>
              <a:buFont typeface="Arial" charset="0"/>
              <a:buChar char="•"/>
            </a:pPr>
            <a:r>
              <a:rPr lang="en-US" sz="1800" dirty="0"/>
              <a:t>Atomic syncing</a:t>
            </a:r>
            <a:endParaRPr lang="en-US" dirty="0"/>
          </a:p>
        </p:txBody>
      </p:sp>
      <p:sp>
        <p:nvSpPr>
          <p:cNvPr id="53265" name="AutoShape 17"/>
          <p:cNvSpPr>
            <a:spLocks/>
          </p:cNvSpPr>
          <p:nvPr/>
        </p:nvSpPr>
        <p:spPr bwMode="auto">
          <a:xfrm>
            <a:off x="2400300" y="3638550"/>
            <a:ext cx="6743700" cy="2728913"/>
          </a:xfrm>
          <a:custGeom>
            <a:avLst/>
            <a:gdLst>
              <a:gd name="T0" fmla="*/ 3371850 w 21600"/>
              <a:gd name="T1" fmla="*/ 1364457 h 21600"/>
              <a:gd name="T2" fmla="*/ 3371850 w 21600"/>
              <a:gd name="T3" fmla="*/ 1364457 h 21600"/>
              <a:gd name="T4" fmla="*/ 3371850 w 21600"/>
              <a:gd name="T5" fmla="*/ 1364457 h 21600"/>
              <a:gd name="T6" fmla="*/ 3371850 w 21600"/>
              <a:gd name="T7" fmla="*/ 13644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algn="l">
              <a:spcBef>
                <a:spcPts val="500"/>
              </a:spcBef>
            </a:pPr>
            <a:r>
              <a:rPr lang="en-US" sz="2400" dirty="0"/>
              <a:t>Provide sync with other users/devices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Design network interaction with a cloud service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May want to notify users of new photos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May cache shared photos to avoid extra transfers</a:t>
            </a:r>
          </a:p>
          <a:p>
            <a:pPr algn="l">
              <a:spcBef>
                <a:spcPts val="500"/>
              </a:spcBef>
            </a:pPr>
            <a:r>
              <a:rPr lang="en-US" sz="2400" dirty="0"/>
              <a:t>Ensure consistent album info and photo sync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Another user changes the photo tag? conflict</a:t>
            </a:r>
          </a:p>
          <a:p>
            <a:pPr marL="517525" lvl="1" indent="-173038" algn="l">
              <a:spcBef>
                <a:spcPts val="40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1F497D"/>
                </a:solidFill>
              </a:rPr>
              <a:t>Album gets synced, but no photos? requires atomicity</a:t>
            </a:r>
          </a:p>
        </p:txBody>
      </p:sp>
      <p:sp>
        <p:nvSpPr>
          <p:cNvPr id="5127" name="AutoShape 18"/>
          <p:cNvSpPr>
            <a:spLocks/>
          </p:cNvSpPr>
          <p:nvPr/>
        </p:nvSpPr>
        <p:spPr bwMode="auto">
          <a:xfrm>
            <a:off x="381000" y="0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Writing an App: Photo Sharing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 bldLvl="5" autoUpdateAnimBg="0"/>
      <p:bldP spid="53264" grpId="0" build="p" bldLvl="5" autoUpdateAnimBg="0"/>
      <p:bldP spid="53265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Scalability with Clients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425" r="1425"/>
          <a:stretch>
            <a:fillRect/>
          </a:stretch>
        </p:blipFill>
        <p:spPr>
          <a:xfrm>
            <a:off x="457200" y="1276114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4F0-1177-D147-8816-EEBCA1C659B5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6917" y="2239004"/>
            <a:ext cx="6368491" cy="2579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72225" y="1513954"/>
            <a:ext cx="6368491" cy="2579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9506" y="5750272"/>
            <a:ext cx="8711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16 Gateways (Cassandra), 16 Stores (Swift) w/ </a:t>
            </a:r>
            <a:r>
              <a:rPr lang="en-US" sz="2400" b="1" dirty="0" err="1" smtClean="0">
                <a:solidFill>
                  <a:srgbClr val="1F497D"/>
                </a:solidFill>
              </a:rPr>
              <a:t>key+data</a:t>
            </a:r>
            <a:r>
              <a:rPr lang="en-US" sz="2400" b="1" dirty="0" smtClean="0">
                <a:solidFill>
                  <a:srgbClr val="1F497D"/>
                </a:solidFill>
              </a:rPr>
              <a:t> cache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128 </a:t>
            </a:r>
            <a:r>
              <a:rPr lang="en-US" sz="2400" b="1" dirty="0">
                <a:solidFill>
                  <a:srgbClr val="1F497D"/>
                </a:solidFill>
              </a:rPr>
              <a:t>tables, 9:1 </a:t>
            </a:r>
            <a:r>
              <a:rPr lang="en-US" sz="2400" b="1" dirty="0" smtClean="0">
                <a:solidFill>
                  <a:srgbClr val="1F497D"/>
                </a:solidFill>
              </a:rPr>
              <a:t>reader-to-writer </a:t>
            </a:r>
            <a:r>
              <a:rPr lang="en-US" sz="2400" b="1" dirty="0">
                <a:solidFill>
                  <a:srgbClr val="1F497D"/>
                </a:solidFill>
              </a:rPr>
              <a:t>ratio, 500 operations</a:t>
            </a:r>
            <a:r>
              <a:rPr lang="en-US" sz="2400" b="1" dirty="0" smtClean="0">
                <a:solidFill>
                  <a:srgbClr val="1F497D"/>
                </a:solidFill>
              </a:rPr>
              <a:t>/s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71102" y="3164434"/>
            <a:ext cx="6701027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2"/>
          <p:cNvSpPr/>
          <p:nvPr/>
        </p:nvSpPr>
        <p:spPr>
          <a:xfrm>
            <a:off x="457200" y="5338254"/>
            <a:ext cx="8311973" cy="144655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2400" b="1" dirty="0" smtClean="0"/>
          </a:p>
          <a:p>
            <a:pPr algn="ctr" defTabSz="914400">
              <a:defRPr/>
            </a:pPr>
            <a:r>
              <a:rPr lang="en-US" sz="4000" b="1" dirty="0" err="1" smtClean="0"/>
              <a:t>Simba</a:t>
            </a:r>
            <a:r>
              <a:rPr lang="en-US" sz="4000" b="1" dirty="0" smtClean="0"/>
              <a:t> scales under high-client load</a:t>
            </a:r>
          </a:p>
          <a:p>
            <a:pPr algn="ctr" defTabSz="91440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8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rcRect t="242" b="242"/>
          <a:stretch>
            <a:fillRect/>
          </a:stretch>
        </p:blipFill>
        <p:spPr>
          <a:xfrm>
            <a:off x="457200" y="1159056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Scalability with Tables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4F0-1177-D147-8816-EEBCA1C659B5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063" y="2133601"/>
            <a:ext cx="6749254" cy="265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5685" y="1328291"/>
            <a:ext cx="6368491" cy="2579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56250" y="1962998"/>
            <a:ext cx="655242" cy="2579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212" y="5683432"/>
            <a:ext cx="898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16 Gateways (Cassandra), 16 Stores (Swift) w/ key cache only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# Clients = 10 x # Tables, 9</a:t>
            </a:r>
            <a:r>
              <a:rPr lang="en-US" sz="2400" b="1" dirty="0">
                <a:solidFill>
                  <a:srgbClr val="1F497D"/>
                </a:solidFill>
              </a:rPr>
              <a:t>:1 </a:t>
            </a:r>
            <a:r>
              <a:rPr lang="en-US" sz="2400" b="1" dirty="0" smtClean="0">
                <a:solidFill>
                  <a:srgbClr val="1F497D"/>
                </a:solidFill>
              </a:rPr>
              <a:t>reader-to-writer </a:t>
            </a:r>
            <a:r>
              <a:rPr lang="en-US" sz="2400" b="1" dirty="0">
                <a:solidFill>
                  <a:srgbClr val="1F497D"/>
                </a:solidFill>
              </a:rPr>
              <a:t>ratio, 500 operations</a:t>
            </a:r>
            <a:r>
              <a:rPr lang="en-US" sz="2400" b="1" dirty="0" smtClean="0">
                <a:solidFill>
                  <a:srgbClr val="1F497D"/>
                </a:solidFill>
              </a:rPr>
              <a:t>/s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2754" y="1945104"/>
            <a:ext cx="1735534" cy="28868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5425" y="2459789"/>
            <a:ext cx="6995996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2"/>
          <p:cNvSpPr/>
          <p:nvPr/>
        </p:nvSpPr>
        <p:spPr>
          <a:xfrm>
            <a:off x="80212" y="4994393"/>
            <a:ext cx="8987714" cy="1754327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err="1" smtClean="0"/>
              <a:t>Simba</a:t>
            </a:r>
            <a:r>
              <a:rPr lang="en-US" sz="3600" b="1" dirty="0" smtClean="0"/>
              <a:t> scales well across tables and objects</a:t>
            </a:r>
          </a:p>
          <a:p>
            <a:pPr algn="ctr" defTabSz="914400">
              <a:defRPr/>
            </a:pPr>
            <a:r>
              <a:rPr lang="en-US" sz="3600" b="1" dirty="0" smtClean="0"/>
              <a:t>Many tables = </a:t>
            </a:r>
            <a:r>
              <a:rPr lang="en-US" sz="3600" b="1" dirty="0" smtClean="0">
                <a:sym typeface="Wingdings"/>
              </a:rPr>
              <a:t>Bottleneck. </a:t>
            </a:r>
          </a:p>
          <a:p>
            <a:pPr algn="ctr" defTabSz="914400">
              <a:defRPr/>
            </a:pPr>
            <a:r>
              <a:rPr lang="en-US" sz="3600" b="1" dirty="0" smtClean="0">
                <a:sym typeface="Wingdings"/>
              </a:rPr>
              <a:t>Need better sync stores!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963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3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6" y="1287045"/>
            <a:ext cx="9557313" cy="512127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Building data-centric mobile app should be </a:t>
            </a:r>
            <a:r>
              <a:rPr lang="en-US" altLang="ko-KR" dirty="0" smtClean="0">
                <a:solidFill>
                  <a:srgbClr val="000000"/>
                </a:solidFill>
              </a:rPr>
              <a:t>simple</a:t>
            </a:r>
            <a:endParaRPr lang="en-US" altLang="ko-KR" dirty="0">
              <a:solidFill>
                <a:srgbClr val="00000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1F497D"/>
                </a:solidFill>
              </a:rPr>
              <a:t>App developers focus </a:t>
            </a:r>
            <a:r>
              <a:rPr lang="en-US" altLang="ko-KR" dirty="0">
                <a:solidFill>
                  <a:srgbClr val="1F497D"/>
                </a:solidFill>
              </a:rPr>
              <a:t>on implementing app core </a:t>
            </a:r>
            <a:r>
              <a:rPr lang="en-US" altLang="ko-KR" dirty="0" smtClean="0">
                <a:solidFill>
                  <a:srgbClr val="1F497D"/>
                </a:solidFill>
              </a:rPr>
              <a:t>logic</a:t>
            </a:r>
            <a:endParaRPr lang="en-US" altLang="ko-KR" dirty="0">
              <a:solidFill>
                <a:srgbClr val="1F497D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sTable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abstraction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Manages </a:t>
            </a:r>
            <a:r>
              <a:rPr lang="en-US" dirty="0" smtClean="0">
                <a:solidFill>
                  <a:srgbClr val="1F497D"/>
                </a:solidFill>
              </a:rPr>
              <a:t>unified table </a:t>
            </a:r>
            <a:r>
              <a:rPr lang="en-US" dirty="0">
                <a:solidFill>
                  <a:srgbClr val="1F497D"/>
                </a:solidFill>
              </a:rPr>
              <a:t>and object data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Guarantees per-row atomicity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Allows for per-table tunable </a:t>
            </a:r>
            <a:r>
              <a:rPr lang="en-US" dirty="0" smtClean="0">
                <a:solidFill>
                  <a:srgbClr val="1F497D"/>
                </a:solidFill>
              </a:rPr>
              <a:t>consistency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Simba</a:t>
            </a:r>
            <a:r>
              <a:rPr lang="en-US" dirty="0">
                <a:solidFill>
                  <a:srgbClr val="000000"/>
                </a:solidFill>
              </a:rPr>
              <a:t>: scalable cloud data sync service </a:t>
            </a:r>
          </a:p>
          <a:p>
            <a:pPr lvl="1"/>
            <a:r>
              <a:rPr lang="en-US" altLang="ko-KR" dirty="0">
                <a:solidFill>
                  <a:srgbClr val="1F497D"/>
                </a:solidFill>
              </a:rPr>
              <a:t>Transparent handling of data sync and </a:t>
            </a:r>
            <a:r>
              <a:rPr lang="en-US" altLang="ko-KR" dirty="0" smtClean="0">
                <a:solidFill>
                  <a:srgbClr val="1F497D"/>
                </a:solidFill>
              </a:rPr>
              <a:t>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4F0-1177-D147-8816-EEBCA1C659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58832"/>
            <a:ext cx="7772400" cy="13620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5913" y="2656228"/>
            <a:ext cx="8549640" cy="150018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Project: </a:t>
            </a:r>
            <a:r>
              <a:rPr lang="en-US" sz="3200" dirty="0">
                <a:solidFill>
                  <a:srgbClr val="000000"/>
                </a:solidFill>
                <a:hlinkClick r:id="rId3"/>
              </a:rPr>
              <a:t>http://tinyurl.com/</a:t>
            </a:r>
            <a:r>
              <a:rPr lang="en-US" sz="3200" dirty="0" smtClean="0">
                <a:solidFill>
                  <a:srgbClr val="000000"/>
                </a:solidFill>
                <a:hlinkClick r:id="rId3"/>
              </a:rPr>
              <a:t>SimbaService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Code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hlinkClick r:id="rId4"/>
              </a:rPr>
              <a:t>https://github.com/SimbaService/</a:t>
            </a:r>
            <a:r>
              <a:rPr lang="en-US" sz="3200" dirty="0" smtClean="0">
                <a:solidFill>
                  <a:schemeClr val="tx1"/>
                </a:solidFill>
                <a:hlinkClick r:id="rId4"/>
              </a:rPr>
              <a:t>Simba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47571"/>
          <a:stretch/>
        </p:blipFill>
        <p:spPr>
          <a:xfrm>
            <a:off x="4438577" y="288545"/>
            <a:ext cx="1920234" cy="533220"/>
          </a:xfrm>
          <a:prstGeom prst="rect">
            <a:avLst/>
          </a:prstGeom>
        </p:spPr>
      </p:pic>
      <p:pic>
        <p:nvPicPr>
          <p:cNvPr id="8" name="Picture 2" descr="cna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1"/>
          <a:stretch>
            <a:fillRect/>
          </a:stretch>
        </p:blipFill>
        <p:spPr bwMode="auto">
          <a:xfrm>
            <a:off x="1907103" y="181903"/>
            <a:ext cx="2450791" cy="6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NECLA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6" y="181903"/>
            <a:ext cx="1697927" cy="6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u-m-university-of-michigan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16" y="181903"/>
            <a:ext cx="1232243" cy="6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5" y="4478913"/>
            <a:ext cx="84599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Simba</a:t>
            </a:r>
            <a:r>
              <a:rPr lang="en-US" sz="2800" dirty="0" smtClean="0"/>
              <a:t> Cloud [EuroSys’15]:</a:t>
            </a:r>
          </a:p>
          <a:p>
            <a:r>
              <a:rPr lang="en-US" sz="2000" dirty="0">
                <a:hlinkClick r:id="rId9"/>
              </a:rPr>
              <a:t>http://dl.acm.org/authorize?</a:t>
            </a:r>
            <a:r>
              <a:rPr lang="en-US" sz="2000" dirty="0" smtClean="0">
                <a:hlinkClick r:id="rId9"/>
              </a:rPr>
              <a:t>N95496</a:t>
            </a:r>
            <a:endParaRPr lang="en-US" sz="2000" dirty="0" smtClean="0"/>
          </a:p>
          <a:p>
            <a:r>
              <a:rPr lang="en-US" sz="2800" dirty="0" err="1" smtClean="0"/>
              <a:t>Simba</a:t>
            </a:r>
            <a:r>
              <a:rPr lang="en-US" sz="2800" dirty="0" smtClean="0"/>
              <a:t> Client [FAST’15]:</a:t>
            </a:r>
          </a:p>
          <a:p>
            <a:r>
              <a:rPr lang="en-US" sz="2000" dirty="0">
                <a:hlinkClick r:id="rId10"/>
              </a:rPr>
              <a:t>https://www.usenix.org/conference/fast15/technical-sessions/presentation/</a:t>
            </a:r>
            <a:r>
              <a:rPr lang="en-US" sz="2000" dirty="0" smtClean="0">
                <a:hlinkClick r:id="rId10"/>
              </a:rPr>
              <a:t>go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5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/>
          </p:cNvSpPr>
          <p:nvPr/>
        </p:nvSpPr>
        <p:spPr bwMode="auto">
          <a:xfrm>
            <a:off x="381000" y="0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7346" name="AutoShape 2"/>
          <p:cNvSpPr>
            <a:spLocks/>
          </p:cNvSpPr>
          <p:nvPr/>
        </p:nvSpPr>
        <p:spPr bwMode="auto">
          <a:xfrm>
            <a:off x="54392" y="1095375"/>
            <a:ext cx="2425700" cy="3724275"/>
          </a:xfrm>
          <a:custGeom>
            <a:avLst/>
            <a:gdLst>
              <a:gd name="T0" fmla="*/ 1212850 w 21600"/>
              <a:gd name="T1" fmla="*/ 1862138 h 21600"/>
              <a:gd name="T2" fmla="*/ 1212850 w 21600"/>
              <a:gd name="T3" fmla="*/ 1862138 h 21600"/>
              <a:gd name="T4" fmla="*/ 1212850 w 21600"/>
              <a:gd name="T5" fmla="*/ 1862138 h 21600"/>
              <a:gd name="T6" fmla="*/ 1212850 w 21600"/>
              <a:gd name="T7" fmla="*/ 1862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696" tIns="45696" rIns="45696" bIns="45696"/>
          <a:lstStyle/>
          <a:p>
            <a:pPr marL="139700" indent="-139700"/>
            <a:r>
              <a:rPr lang="en-US" sz="1800" b="1" dirty="0"/>
              <a:t>Service components</a:t>
            </a:r>
          </a:p>
          <a:p>
            <a:pPr marL="139700" indent="-139700" algn="l"/>
            <a:endParaRPr lang="en-US" sz="1800" dirty="0"/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Mirror functionality for app </a:t>
            </a:r>
            <a:r>
              <a:rPr lang="en-US" sz="1800" dirty="0" smtClean="0"/>
              <a:t>components</a:t>
            </a:r>
          </a:p>
          <a:p>
            <a:pPr algn="l">
              <a:buSzPct val="120000"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/>
              <a:t>+</a:t>
            </a:r>
            <a:endParaRPr lang="en-US" sz="1800" dirty="0"/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Scalable data store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Client connection management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Failure recovery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Notification engine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Load balancing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Version assignment</a:t>
            </a:r>
          </a:p>
          <a:p>
            <a:pPr marL="139700" indent="-139700" algn="l">
              <a:buSzPct val="120000"/>
              <a:buFont typeface="Arial" charset="0"/>
              <a:buChar char="•"/>
            </a:pPr>
            <a:r>
              <a:rPr lang="en-US" sz="1800" dirty="0"/>
              <a:t>Conflict handling</a:t>
            </a:r>
            <a:endParaRPr lang="en-US" dirty="0"/>
          </a:p>
        </p:txBody>
      </p:sp>
      <p:sp>
        <p:nvSpPr>
          <p:cNvPr id="57347" name="AutoShape 3"/>
          <p:cNvSpPr>
            <a:spLocks/>
          </p:cNvSpPr>
          <p:nvPr/>
        </p:nvSpPr>
        <p:spPr bwMode="auto">
          <a:xfrm>
            <a:off x="220663" y="5289550"/>
            <a:ext cx="8701087" cy="955675"/>
          </a:xfrm>
          <a:custGeom>
            <a:avLst/>
            <a:gdLst>
              <a:gd name="T0" fmla="*/ 4350544 w 21600"/>
              <a:gd name="T1" fmla="*/ 477838 h 21600"/>
              <a:gd name="T2" fmla="*/ 4350544 w 21600"/>
              <a:gd name="T3" fmla="*/ 477838 h 21600"/>
              <a:gd name="T4" fmla="*/ 4350544 w 21600"/>
              <a:gd name="T5" fmla="*/ 477838 h 21600"/>
              <a:gd name="T6" fmla="*/ 4350544 w 21600"/>
              <a:gd name="T7" fmla="*/ 477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sz="2800" b="1" dirty="0">
                <a:solidFill>
                  <a:srgbClr val="1F497D"/>
                </a:solidFill>
              </a:rPr>
              <a:t>Too much for the developer?</a:t>
            </a:r>
          </a:p>
          <a:p>
            <a:r>
              <a:rPr lang="en-US" sz="2800" b="1" dirty="0">
                <a:solidFill>
                  <a:srgbClr val="1F497D"/>
                </a:solidFill>
              </a:rPr>
              <a:t>Need infrastructure services for managing data</a:t>
            </a:r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2825750" y="898525"/>
            <a:ext cx="5821363" cy="4002088"/>
            <a:chOff x="0" y="0"/>
            <a:chExt cx="5821294" cy="4002994"/>
          </a:xfrm>
        </p:grpSpPr>
        <p:pic>
          <p:nvPicPr>
            <p:cNvPr id="7179" name="Picture 5" descr="600px-Cloud_computing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 t="17902" r="9367" b="11351"/>
            <a:stretch>
              <a:fillRect/>
            </a:stretch>
          </p:blipFill>
          <p:spPr bwMode="auto">
            <a:xfrm>
              <a:off x="349649" y="0"/>
              <a:ext cx="4956984" cy="4002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180" name="AutoShape 6"/>
            <p:cNvSpPr>
              <a:spLocks/>
            </p:cNvSpPr>
            <p:nvPr/>
          </p:nvSpPr>
          <p:spPr bwMode="auto">
            <a:xfrm>
              <a:off x="0" y="0"/>
              <a:ext cx="740710" cy="712897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Gill Sans MT" charset="0"/>
                <a:cs typeface="Gill Sans MT" charset="0"/>
                <a:sym typeface="Gill Sans MT" charset="0"/>
              </a:endParaRPr>
            </a:p>
          </p:txBody>
        </p:sp>
        <p:sp>
          <p:nvSpPr>
            <p:cNvPr id="7181" name="AutoShape 7"/>
            <p:cNvSpPr>
              <a:spLocks/>
            </p:cNvSpPr>
            <p:nvPr/>
          </p:nvSpPr>
          <p:spPr bwMode="auto">
            <a:xfrm>
              <a:off x="4889562" y="0"/>
              <a:ext cx="740711" cy="712897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Gill Sans MT" charset="0"/>
                <a:cs typeface="Gill Sans MT" charset="0"/>
                <a:sym typeface="Gill Sans MT" charset="0"/>
              </a:endParaRPr>
            </a:p>
          </p:txBody>
        </p:sp>
        <p:sp>
          <p:nvSpPr>
            <p:cNvPr id="7182" name="AutoShape 8"/>
            <p:cNvSpPr>
              <a:spLocks/>
            </p:cNvSpPr>
            <p:nvPr/>
          </p:nvSpPr>
          <p:spPr bwMode="auto">
            <a:xfrm>
              <a:off x="5080583" y="2968112"/>
              <a:ext cx="740711" cy="712898"/>
            </a:xfrm>
            <a:prstGeom prst="roundRect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Gill Sans MT" charset="0"/>
                <a:cs typeface="Gill Sans MT" charset="0"/>
                <a:sym typeface="Gill Sans MT" charset="0"/>
              </a:endParaRPr>
            </a:p>
          </p:txBody>
        </p:sp>
      </p:grpSp>
      <p:pic>
        <p:nvPicPr>
          <p:cNvPr id="7174" name="Picture 9" descr="https://encrypted-tbn3.gstatic.com/images?q=tbn:ANd9GcQTx_S3i01Mse1wrPrV3o_Eh6w52ra5Uuj4ADJSwR5Ld-wVn6vcK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398963"/>
            <a:ext cx="584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5" name="Picture 10" descr="https://encrypted-tbn3.gstatic.com/images?q=tbn:ANd9GcQTx_S3i01Mse1wrPrV3o_Eh6w52ra5Uuj4ADJSwR5Ld-wVn6vcK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4391025"/>
            <a:ext cx="5826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355" name="AutoShape 11"/>
          <p:cNvSpPr>
            <a:spLocks/>
          </p:cNvSpPr>
          <p:nvPr/>
        </p:nvSpPr>
        <p:spPr bwMode="auto">
          <a:xfrm>
            <a:off x="2892425" y="3979863"/>
            <a:ext cx="411163" cy="382587"/>
          </a:xfrm>
          <a:custGeom>
            <a:avLst/>
            <a:gdLst>
              <a:gd name="T0" fmla="*/ 205581 w 21600"/>
              <a:gd name="T1" fmla="*/ 191294 h 21600"/>
              <a:gd name="T2" fmla="*/ 205581 w 21600"/>
              <a:gd name="T3" fmla="*/ 191294 h 21600"/>
              <a:gd name="T4" fmla="*/ 205581 w 21600"/>
              <a:gd name="T5" fmla="*/ 191294 h 21600"/>
              <a:gd name="T6" fmla="*/ 205581 w 21600"/>
              <a:gd name="T7" fmla="*/ 191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6150" y="14072"/>
                  <a:pt x="13350" y="6872"/>
                  <a:pt x="21599" y="0"/>
                </a:cubicBezTo>
              </a:path>
            </a:pathLst>
          </a:custGeom>
          <a:noFill/>
          <a:ln w="25400" cap="flat" cmpd="sng">
            <a:solidFill>
              <a:srgbClr val="011279"/>
            </a:solidFill>
            <a:prstDash val="solid"/>
            <a:round/>
            <a:headEnd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AutoShape 12"/>
          <p:cNvSpPr>
            <a:spLocks/>
          </p:cNvSpPr>
          <p:nvPr/>
        </p:nvSpPr>
        <p:spPr bwMode="auto">
          <a:xfrm>
            <a:off x="7826375" y="3981450"/>
            <a:ext cx="492125" cy="430213"/>
          </a:xfrm>
          <a:custGeom>
            <a:avLst/>
            <a:gdLst>
              <a:gd name="T0" fmla="*/ 246062 w 21600"/>
              <a:gd name="T1" fmla="*/ 215107 h 21600"/>
              <a:gd name="T2" fmla="*/ 246062 w 21600"/>
              <a:gd name="T3" fmla="*/ 215107 h 21600"/>
              <a:gd name="T4" fmla="*/ 246062 w 21600"/>
              <a:gd name="T5" fmla="*/ 215107 h 21600"/>
              <a:gd name="T6" fmla="*/ 246062 w 21600"/>
              <a:gd name="T7" fmla="*/ 2151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772" y="14388"/>
                  <a:pt x="8572" y="7188"/>
                  <a:pt x="0" y="0"/>
                </a:cubicBezTo>
              </a:path>
            </a:pathLst>
          </a:custGeom>
          <a:noFill/>
          <a:ln w="25400" cap="flat" cmpd="sng">
            <a:solidFill>
              <a:srgbClr val="011279"/>
            </a:solidFill>
            <a:prstDash val="solid"/>
            <a:round/>
            <a:headEnd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Running a Cloud Service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Writing data-centric apps is onerous!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Partitioned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data </a:t>
            </a:r>
            <a:r>
              <a:rPr lang="en-US" dirty="0"/>
              <a:t>model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Silo </a:t>
            </a:r>
            <a:r>
              <a:rPr lang="en-US" dirty="0">
                <a:solidFill>
                  <a:srgbClr val="1F497D"/>
                </a:solidFill>
                <a:cs typeface="Helvetica" charset="0"/>
              </a:rPr>
              <a:t>objects &amp; tables; apps forced to </a:t>
            </a:r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manage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Requires </a:t>
            </a:r>
            <a:r>
              <a:rPr lang="en-US" dirty="0">
                <a:solidFill>
                  <a:srgbClr val="1F497D"/>
                </a:solidFill>
              </a:rPr>
              <a:t>a</a:t>
            </a:r>
            <a:r>
              <a:rPr lang="en-US" dirty="0" smtClean="0">
                <a:solidFill>
                  <a:srgbClr val="1F497D"/>
                </a:solidFill>
              </a:rPr>
              <a:t>tomicity across inter-dependent data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/>
              <a:t>End-to-end </a:t>
            </a:r>
            <a:r>
              <a:rPr lang="en-US" dirty="0" smtClean="0"/>
              <a:t>consistency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Failures, disconnections, bandwidth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Diverse requirements</a:t>
            </a:r>
          </a:p>
          <a:p>
            <a:r>
              <a:rPr lang="en-US" dirty="0" smtClean="0">
                <a:cs typeface="Helvetica" charset="0"/>
              </a:rPr>
              <a:t>Disconnected progress	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Support offline operations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cs typeface="Helvetica" charset="0"/>
              </a:rPr>
              <a:t>Requires conflict detection / resolution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121" y="1272470"/>
            <a:ext cx="7533005" cy="1171575"/>
            <a:chOff x="903091" y="2137608"/>
            <a:chExt cx="7533005" cy="1171575"/>
          </a:xfrm>
        </p:grpSpPr>
        <p:sp>
          <p:nvSpPr>
            <p:cNvPr id="9219" name="AutoShape 2"/>
            <p:cNvSpPr>
              <a:spLocks/>
            </p:cNvSpPr>
            <p:nvPr/>
          </p:nvSpPr>
          <p:spPr bwMode="auto">
            <a:xfrm>
              <a:off x="903091" y="2137608"/>
              <a:ext cx="2766060" cy="1171575"/>
            </a:xfrm>
            <a:custGeom>
              <a:avLst/>
              <a:gdLst>
                <a:gd name="T0" fmla="*/ 1143000 w 21600"/>
                <a:gd name="T1" fmla="*/ 585788 h 21600"/>
                <a:gd name="T2" fmla="*/ 1143000 w 21600"/>
                <a:gd name="T3" fmla="*/ 585788 h 21600"/>
                <a:gd name="T4" fmla="*/ 1143000 w 21600"/>
                <a:gd name="T5" fmla="*/ 585788 h 21600"/>
                <a:gd name="T6" fmla="*/ 1143000 w 21600"/>
                <a:gd name="T7" fmla="*/ 5857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696" tIns="45696" rIns="45696" bIns="45696"/>
            <a:lstStyle/>
            <a:p>
              <a:pPr algn="ctr"/>
              <a:r>
                <a:rPr lang="en-US" sz="7100" dirty="0" smtClean="0"/>
                <a:t>objects</a:t>
              </a:r>
              <a:endParaRPr lang="en-US" dirty="0"/>
            </a:p>
          </p:txBody>
        </p:sp>
        <p:pic>
          <p:nvPicPr>
            <p:cNvPr id="9220" name="Picture 3" descr="unnamed (24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371" y="2267014"/>
              <a:ext cx="914400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21" name="Picture 4" descr="bo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321" y="2314639"/>
              <a:ext cx="881063" cy="88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22" name="Picture 5" descr="image12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471" y="2314639"/>
              <a:ext cx="93662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762121" y="2666246"/>
            <a:ext cx="7507288" cy="1389062"/>
            <a:chOff x="0" y="-1"/>
            <a:chExt cx="7508428" cy="1388257"/>
          </a:xfrm>
        </p:grpSpPr>
        <p:sp>
          <p:nvSpPr>
            <p:cNvPr id="9226" name="AutoShape 7"/>
            <p:cNvSpPr>
              <a:spLocks/>
            </p:cNvSpPr>
            <p:nvPr/>
          </p:nvSpPr>
          <p:spPr bwMode="auto">
            <a:xfrm>
              <a:off x="0" y="92855"/>
              <a:ext cx="3048000" cy="1170941"/>
            </a:xfrm>
            <a:custGeom>
              <a:avLst/>
              <a:gdLst>
                <a:gd name="T0" fmla="*/ 1524000 w 21600"/>
                <a:gd name="T1" fmla="*/ 585471 h 21600"/>
                <a:gd name="T2" fmla="*/ 1524000 w 21600"/>
                <a:gd name="T3" fmla="*/ 585471 h 21600"/>
                <a:gd name="T4" fmla="*/ 1524000 w 21600"/>
                <a:gd name="T5" fmla="*/ 585471 h 21600"/>
                <a:gd name="T6" fmla="*/ 1524000 w 21600"/>
                <a:gd name="T7" fmla="*/ 5854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7100" dirty="0"/>
                <a:t>tables</a:t>
              </a:r>
              <a:endParaRPr lang="en-US" dirty="0"/>
            </a:p>
          </p:txBody>
        </p:sp>
        <p:pic>
          <p:nvPicPr>
            <p:cNvPr id="9227" name="Picture 8" descr="parse-featur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" t="52975" r="50417" b="4274"/>
            <a:stretch>
              <a:fillRect/>
            </a:stretch>
          </p:blipFill>
          <p:spPr bwMode="auto">
            <a:xfrm>
              <a:off x="4033156" y="333339"/>
              <a:ext cx="1143001" cy="952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28" name="Picture 9" descr="kinvey-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236" y="-1"/>
              <a:ext cx="2130192" cy="807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229" name="Picture 10" descr="image123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789" y="902301"/>
              <a:ext cx="1584211" cy="485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224" name="AutoShape 11"/>
          <p:cNvSpPr>
            <a:spLocks/>
          </p:cNvSpPr>
          <p:nvPr/>
        </p:nvSpPr>
        <p:spPr bwMode="auto">
          <a:xfrm>
            <a:off x="381000" y="0"/>
            <a:ext cx="8458200" cy="762000"/>
          </a:xfrm>
          <a:custGeom>
            <a:avLst/>
            <a:gdLst>
              <a:gd name="T0" fmla="*/ 4229100 w 21600"/>
              <a:gd name="T1" fmla="*/ 381000 h 21600"/>
              <a:gd name="T2" fmla="*/ 4229100 w 21600"/>
              <a:gd name="T3" fmla="*/ 381000 h 21600"/>
              <a:gd name="T4" fmla="*/ 4229100 w 21600"/>
              <a:gd name="T5" fmla="*/ 381000 h 21600"/>
              <a:gd name="T6" fmla="*/ 4229100 w 21600"/>
              <a:gd name="T7" fmla="*/ 381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Emergence of Sync Services</a:t>
            </a:r>
            <a:endParaRPr lang="en-US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615950" y="4148217"/>
            <a:ext cx="8229600" cy="1977945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Table</a:t>
            </a:r>
            <a:r>
              <a:rPr lang="en-US" sz="3600" dirty="0"/>
              <a:t>-only or object-only </a:t>
            </a:r>
            <a:r>
              <a:rPr lang="en-US" sz="3600" dirty="0" smtClean="0"/>
              <a:t>sync</a:t>
            </a:r>
            <a:endParaRPr lang="en-US" sz="3600" dirty="0"/>
          </a:p>
          <a:p>
            <a:r>
              <a:rPr lang="en-US" sz="3600" dirty="0"/>
              <a:t>No atomicity across </a:t>
            </a:r>
            <a:r>
              <a:rPr lang="en-US" sz="3600" dirty="0" smtClean="0"/>
              <a:t>object and table data</a:t>
            </a:r>
            <a:endParaRPr lang="en-US" sz="3600" dirty="0"/>
          </a:p>
          <a:p>
            <a:r>
              <a:rPr lang="en-US" sz="3600" dirty="0"/>
              <a:t>Single consistency </a:t>
            </a:r>
            <a:r>
              <a:rPr lang="en-US" sz="3600" dirty="0" smtClean="0"/>
              <a:t>scheme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32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282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Motivation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Helvetica"/>
                <a:cs typeface="Helvetica"/>
              </a:rPr>
              <a:t>Study</a:t>
            </a:r>
            <a:endParaRPr lang="en-US" sz="6600" b="1" dirty="0"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600" b="1" dirty="0" err="1">
                <a:solidFill>
                  <a:srgbClr val="000000"/>
                </a:solidFill>
                <a:latin typeface="Helvetica"/>
                <a:cs typeface="Helvetica"/>
              </a:rPr>
              <a:t>Simba</a:t>
            </a:r>
            <a:r>
              <a:rPr lang="en-US" sz="66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marL="0" indent="0" algn="ctr">
              <a:buNone/>
            </a:pPr>
            <a:r>
              <a:rPr lang="en-US" sz="6600" b="1" dirty="0">
                <a:latin typeface="Helvetica"/>
                <a:cs typeface="Helvetica"/>
              </a:rPr>
              <a:t>Evaluation</a:t>
            </a:r>
          </a:p>
          <a:p>
            <a:pPr marL="0" indent="0" algn="ctr">
              <a:buNone/>
            </a:pPr>
            <a:endParaRPr lang="en-US" sz="6600" b="1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of Popular Mobile Apps</a:t>
            </a:r>
            <a:endParaRPr lang="en-US" b="1" dirty="0"/>
          </a:p>
        </p:txBody>
      </p:sp>
      <p:sp>
        <p:nvSpPr>
          <p:cNvPr id="1126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79326" cy="4525963"/>
          </a:xfrm>
        </p:spPr>
        <p:txBody>
          <a:bodyPr lIns="0" tIns="0" rIns="0" bIns="0"/>
          <a:lstStyle/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>
                <a:cs typeface="Helvetica" charset="0"/>
              </a:rPr>
              <a:t>How do popular mobile apps behave?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Roll-own or sync service (e.g., </a:t>
            </a:r>
            <a:r>
              <a:rPr lang="en-US" sz="2400" dirty="0" err="1" smtClean="0">
                <a:solidFill>
                  <a:srgbClr val="1F497D"/>
                </a:solidFill>
                <a:ea typeface="Helvetica" charset="0"/>
                <a:cs typeface="Helvetica" charset="0"/>
              </a:rPr>
              <a:t>Dropbox</a:t>
            </a: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, Parse, </a:t>
            </a:r>
            <a:r>
              <a:rPr lang="en-US" sz="2400" dirty="0" err="1" smtClean="0">
                <a:solidFill>
                  <a:srgbClr val="1F497D"/>
                </a:solidFill>
                <a:ea typeface="Helvetica" charset="0"/>
                <a:cs typeface="Helvetica" charset="0"/>
              </a:rPr>
              <a:t>Kinvey</a:t>
            </a: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)</a:t>
            </a:r>
          </a:p>
          <a:p>
            <a:pPr marL="298450" indent="-298450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Consistency</a:t>
            </a:r>
            <a:r>
              <a:rPr lang="en-US" sz="2800" dirty="0">
                <a:cs typeface="Helvetica" charset="0"/>
              </a:rPr>
              <a:t>: end-to-end observed by the user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Concurrent edits on two devices, disconnections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Studied various different consistency semantics</a:t>
            </a:r>
            <a:endParaRPr lang="en-US" dirty="0">
              <a:solidFill>
                <a:srgbClr val="1F497D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673603" y="4210770"/>
            <a:ext cx="7959725" cy="1671638"/>
            <a:chOff x="-376304" y="0"/>
            <a:chExt cx="7959734" cy="1671539"/>
          </a:xfrm>
        </p:grpSpPr>
        <p:sp>
          <p:nvSpPr>
            <p:cNvPr id="11270" name="AutoShape 4"/>
            <p:cNvSpPr>
              <a:spLocks/>
            </p:cNvSpPr>
            <p:nvPr/>
          </p:nvSpPr>
          <p:spPr bwMode="auto">
            <a:xfrm>
              <a:off x="1743669" y="175663"/>
              <a:ext cx="3199792" cy="9969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24249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Gill Sans MT" charset="0"/>
                <a:cs typeface="Gill Sans MT" charset="0"/>
                <a:sym typeface="Gill Sans MT" charset="0"/>
              </a:endParaRPr>
            </a:p>
          </p:txBody>
        </p:sp>
        <p:sp>
          <p:nvSpPr>
            <p:cNvPr id="11271" name="AutoShape 5"/>
            <p:cNvSpPr>
              <a:spLocks/>
            </p:cNvSpPr>
            <p:nvPr/>
          </p:nvSpPr>
          <p:spPr bwMode="auto">
            <a:xfrm>
              <a:off x="1546643" y="227563"/>
              <a:ext cx="3601555" cy="994665"/>
            </a:xfrm>
            <a:custGeom>
              <a:avLst/>
              <a:gdLst>
                <a:gd name="T0" fmla="*/ 1800778 w 21600"/>
                <a:gd name="T1" fmla="*/ 497333 h 21600"/>
                <a:gd name="T2" fmla="*/ 1800778 w 21600"/>
                <a:gd name="T3" fmla="*/ 497333 h 21600"/>
                <a:gd name="T4" fmla="*/ 1800778 w 21600"/>
                <a:gd name="T5" fmla="*/ 497333 h 21600"/>
                <a:gd name="T6" fmla="*/ 1800778 w 21600"/>
                <a:gd name="T7" fmla="*/ 4973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dirty="0"/>
                <a:t>Disconnected operation</a:t>
              </a:r>
            </a:p>
            <a:p>
              <a:pPr algn="ctr"/>
              <a:r>
                <a:rPr lang="en-US" dirty="0"/>
                <a:t>Concurrent + devices online</a:t>
              </a:r>
            </a:p>
            <a:p>
              <a:pPr algn="ctr"/>
              <a:r>
                <a:rPr lang="en-US" dirty="0"/>
                <a:t>One/both device offline</a:t>
              </a:r>
            </a:p>
          </p:txBody>
        </p:sp>
        <p:sp>
          <p:nvSpPr>
            <p:cNvPr id="65542" name="AutoShape 6"/>
            <p:cNvSpPr>
              <a:spLocks/>
            </p:cNvSpPr>
            <p:nvPr/>
          </p:nvSpPr>
          <p:spPr bwMode="auto">
            <a:xfrm rot="-1215022">
              <a:off x="4943189" y="247896"/>
              <a:ext cx="571278" cy="271680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000643"/>
            </a:solidFill>
            <a:ln w="9525">
              <a:solidFill>
                <a:srgbClr val="A5DEC6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altLang="en-US">
                <a:solidFill>
                  <a:srgbClr val="FFFFFF"/>
                </a:solidFill>
                <a:ea typeface="Helvetica" charset="0"/>
              </a:endParaRPr>
            </a:p>
          </p:txBody>
        </p:sp>
        <p:sp>
          <p:nvSpPr>
            <p:cNvPr id="65543" name="AutoShape 7"/>
            <p:cNvSpPr>
              <a:spLocks/>
            </p:cNvSpPr>
            <p:nvPr/>
          </p:nvSpPr>
          <p:spPr bwMode="auto">
            <a:xfrm rot="1418729">
              <a:off x="4934403" y="1037556"/>
              <a:ext cx="973059" cy="271680"/>
            </a:xfrm>
            <a:prstGeom prst="rightArrow">
              <a:avLst>
                <a:gd name="adj1" fmla="val 51917"/>
                <a:gd name="adj2" fmla="val 60075"/>
              </a:avLst>
            </a:prstGeom>
            <a:solidFill>
              <a:srgbClr val="000643"/>
            </a:solidFill>
            <a:ln w="9525">
              <a:solidFill>
                <a:srgbClr val="A5DEC6"/>
              </a:solidFill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altLang="en-US">
                <a:solidFill>
                  <a:srgbClr val="FFFFFF"/>
                </a:solidFill>
                <a:ea typeface="Helvetica" charset="0"/>
              </a:endParaRPr>
            </a:p>
          </p:txBody>
        </p:sp>
        <p:grpSp>
          <p:nvGrpSpPr>
            <p:cNvPr id="11274" name="Group 8"/>
            <p:cNvGrpSpPr>
              <a:grpSpLocks/>
            </p:cNvGrpSpPr>
            <p:nvPr/>
          </p:nvGrpSpPr>
          <p:grpSpPr bwMode="auto">
            <a:xfrm>
              <a:off x="5478231" y="44673"/>
              <a:ext cx="1584222" cy="878121"/>
              <a:chOff x="0" y="0"/>
              <a:chExt cx="1584222" cy="878121"/>
            </a:xfrm>
          </p:grpSpPr>
          <p:pic>
            <p:nvPicPr>
              <p:cNvPr id="11284" name="Picture 9" descr="http://cdn-static.cnet.co.uk/i/product_media/40002360/image2/440x330-samsung-galaxy-s3-fron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1" r="29033"/>
              <a:stretch>
                <a:fillRect/>
              </a:stretch>
            </p:blipFill>
            <p:spPr bwMode="auto">
              <a:xfrm>
                <a:off x="0" y="0"/>
                <a:ext cx="490993" cy="878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1285" name="AutoShape 10"/>
              <p:cNvSpPr>
                <a:spLocks/>
              </p:cNvSpPr>
              <p:nvPr/>
            </p:nvSpPr>
            <p:spPr bwMode="auto">
              <a:xfrm>
                <a:off x="545522" y="84501"/>
                <a:ext cx="1038700" cy="708943"/>
              </a:xfrm>
              <a:custGeom>
                <a:avLst/>
                <a:gdLst>
                  <a:gd name="T0" fmla="*/ 519350 w 21600"/>
                  <a:gd name="T1" fmla="*/ 354472 h 21600"/>
                  <a:gd name="T2" fmla="*/ 519350 w 21600"/>
                  <a:gd name="T3" fmla="*/ 354472 h 21600"/>
                  <a:gd name="T4" fmla="*/ 519350 w 21600"/>
                  <a:gd name="T5" fmla="*/ 354472 h 21600"/>
                  <a:gd name="T6" fmla="*/ 519350 w 21600"/>
                  <a:gd name="T7" fmla="*/ 3544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/>
                  <a:t>Client 1</a:t>
                </a:r>
              </a:p>
              <a:p>
                <a:r>
                  <a:rPr lang="en-US"/>
                  <a:t>read</a:t>
                </a:r>
              </a:p>
            </p:txBody>
          </p:sp>
        </p:grp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5989547" y="793417"/>
              <a:ext cx="1593883" cy="878122"/>
              <a:chOff x="0" y="0"/>
              <a:chExt cx="1593882" cy="878121"/>
            </a:xfrm>
          </p:grpSpPr>
          <p:sp>
            <p:nvSpPr>
              <p:cNvPr id="11282" name="AutoShape 12"/>
              <p:cNvSpPr>
                <a:spLocks/>
              </p:cNvSpPr>
              <p:nvPr/>
            </p:nvSpPr>
            <p:spPr bwMode="auto">
              <a:xfrm>
                <a:off x="535835" y="76749"/>
                <a:ext cx="1058047" cy="724786"/>
              </a:xfrm>
              <a:custGeom>
                <a:avLst/>
                <a:gdLst>
                  <a:gd name="T0" fmla="*/ 529024 w 21600"/>
                  <a:gd name="T1" fmla="*/ 362393 h 21600"/>
                  <a:gd name="T2" fmla="*/ 529024 w 21600"/>
                  <a:gd name="T3" fmla="*/ 362393 h 21600"/>
                  <a:gd name="T4" fmla="*/ 529024 w 21600"/>
                  <a:gd name="T5" fmla="*/ 362393 h 21600"/>
                  <a:gd name="T6" fmla="*/ 529024 w 21600"/>
                  <a:gd name="T7" fmla="*/ 36239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/>
                  <a:t>Client 2</a:t>
                </a:r>
              </a:p>
              <a:p>
                <a:r>
                  <a:rPr lang="en-US"/>
                  <a:t>read</a:t>
                </a:r>
              </a:p>
            </p:txBody>
          </p:sp>
          <p:pic>
            <p:nvPicPr>
              <p:cNvPr id="11283" name="Picture 13" descr="http://cdn-static.cnet.co.uk/i/product_media/40002360/image2/440x330-samsung-galaxy-s3-fron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1" r="29033"/>
              <a:stretch>
                <a:fillRect/>
              </a:stretch>
            </p:blipFill>
            <p:spPr bwMode="auto">
              <a:xfrm>
                <a:off x="0" y="0"/>
                <a:ext cx="490993" cy="878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276" name="Group 14"/>
            <p:cNvGrpSpPr>
              <a:grpSpLocks/>
            </p:cNvGrpSpPr>
            <p:nvPr/>
          </p:nvGrpSpPr>
          <p:grpSpPr bwMode="auto">
            <a:xfrm>
              <a:off x="-376304" y="0"/>
              <a:ext cx="1584223" cy="878121"/>
              <a:chOff x="0" y="0"/>
              <a:chExt cx="1584222" cy="878121"/>
            </a:xfrm>
          </p:grpSpPr>
          <p:pic>
            <p:nvPicPr>
              <p:cNvPr id="11280" name="Picture 15" descr="http://cdn-static.cnet.co.uk/i/product_media/40002360/image2/440x330-samsung-galaxy-s3-fron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1" r="29033"/>
              <a:stretch>
                <a:fillRect/>
              </a:stretch>
            </p:blipFill>
            <p:spPr bwMode="auto">
              <a:xfrm>
                <a:off x="0" y="0"/>
                <a:ext cx="490993" cy="878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1281" name="AutoShape 16"/>
              <p:cNvSpPr>
                <a:spLocks/>
              </p:cNvSpPr>
              <p:nvPr/>
            </p:nvSpPr>
            <p:spPr bwMode="auto">
              <a:xfrm>
                <a:off x="545522" y="84501"/>
                <a:ext cx="1038700" cy="708943"/>
              </a:xfrm>
              <a:custGeom>
                <a:avLst/>
                <a:gdLst>
                  <a:gd name="T0" fmla="*/ 519350 w 21600"/>
                  <a:gd name="T1" fmla="*/ 354472 h 21600"/>
                  <a:gd name="T2" fmla="*/ 519350 w 21600"/>
                  <a:gd name="T3" fmla="*/ 354472 h 21600"/>
                  <a:gd name="T4" fmla="*/ 519350 w 21600"/>
                  <a:gd name="T5" fmla="*/ 354472 h 21600"/>
                  <a:gd name="T6" fmla="*/ 519350 w 21600"/>
                  <a:gd name="T7" fmla="*/ 3544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/>
                  <a:t>Client 1</a:t>
                </a:r>
              </a:p>
              <a:p>
                <a:r>
                  <a:rPr lang="en-US"/>
                  <a:t>update</a:t>
                </a:r>
              </a:p>
            </p:txBody>
          </p:sp>
        </p:grpSp>
        <p:grpSp>
          <p:nvGrpSpPr>
            <p:cNvPr id="11277" name="Group 17"/>
            <p:cNvGrpSpPr>
              <a:grpSpLocks/>
            </p:cNvGrpSpPr>
            <p:nvPr/>
          </p:nvGrpSpPr>
          <p:grpSpPr bwMode="auto">
            <a:xfrm>
              <a:off x="135013" y="748744"/>
              <a:ext cx="1593882" cy="878121"/>
              <a:chOff x="0" y="0"/>
              <a:chExt cx="1593882" cy="878121"/>
            </a:xfrm>
          </p:grpSpPr>
          <p:sp>
            <p:nvSpPr>
              <p:cNvPr id="11278" name="AutoShape 18"/>
              <p:cNvSpPr>
                <a:spLocks/>
              </p:cNvSpPr>
              <p:nvPr/>
            </p:nvSpPr>
            <p:spPr bwMode="auto">
              <a:xfrm>
                <a:off x="535835" y="76749"/>
                <a:ext cx="1058047" cy="724786"/>
              </a:xfrm>
              <a:custGeom>
                <a:avLst/>
                <a:gdLst>
                  <a:gd name="T0" fmla="*/ 529024 w 21600"/>
                  <a:gd name="T1" fmla="*/ 362393 h 21600"/>
                  <a:gd name="T2" fmla="*/ 529024 w 21600"/>
                  <a:gd name="T3" fmla="*/ 362393 h 21600"/>
                  <a:gd name="T4" fmla="*/ 529024 w 21600"/>
                  <a:gd name="T5" fmla="*/ 362393 h 21600"/>
                  <a:gd name="T6" fmla="*/ 529024 w 21600"/>
                  <a:gd name="T7" fmla="*/ 36239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/>
                  <a:t>Client 2</a:t>
                </a:r>
              </a:p>
              <a:p>
                <a:r>
                  <a:rPr lang="en-US"/>
                  <a:t>update</a:t>
                </a:r>
              </a:p>
            </p:txBody>
          </p:sp>
          <p:pic>
            <p:nvPicPr>
              <p:cNvPr id="11279" name="Picture 19" descr="http://cdn-static.cnet.co.uk/i/product_media/40002360/image2/440x330-samsung-galaxy-s3-fron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1" r="29033"/>
              <a:stretch>
                <a:fillRect/>
              </a:stretch>
            </p:blipFill>
            <p:spPr bwMode="auto">
              <a:xfrm>
                <a:off x="0" y="0"/>
                <a:ext cx="490993" cy="878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0413" cy="5397500"/>
          </a:xfrm>
        </p:spPr>
        <p:txBody>
          <a:bodyPr>
            <a:normAutofit/>
          </a:bodyPr>
          <a:lstStyle/>
          <a:p>
            <a:pPr marL="314325" indent="-314325" defTabSz="914400" eaLnBrk="1">
              <a:spcBef>
                <a:spcPts val="600"/>
              </a:spcBef>
              <a:buSzPct val="120000"/>
              <a:buFontTx/>
              <a:buChar char="•"/>
            </a:pPr>
            <a:endParaRPr lang="en-US" sz="2800" dirty="0" smtClean="0">
              <a:cs typeface="Helvetica" charset="0"/>
            </a:endParaRPr>
          </a:p>
          <a:p>
            <a:pPr marL="314325" indent="-31432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App </a:t>
            </a:r>
            <a:r>
              <a:rPr lang="en-US" sz="2800" dirty="0">
                <a:cs typeface="Helvetica" charset="0"/>
              </a:rPr>
              <a:t>for sharing notes, embedded images, </a:t>
            </a:r>
            <a:r>
              <a:rPr lang="en-US" sz="2800" dirty="0" smtClean="0">
                <a:cs typeface="Helvetica" charset="0"/>
              </a:rPr>
              <a:t>videos</a:t>
            </a:r>
          </a:p>
          <a:p>
            <a:pPr marL="314325" indent="-31432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Claims </a:t>
            </a:r>
            <a:r>
              <a:rPr lang="en-US" sz="2800" dirty="0">
                <a:cs typeface="Helvetica" charset="0"/>
              </a:rPr>
              <a:t>“no dangling pointers” [</a:t>
            </a:r>
            <a:r>
              <a:rPr lang="en-US" sz="2800" dirty="0" err="1">
                <a:cs typeface="Helvetica" charset="0"/>
              </a:rPr>
              <a:t>Evernote</a:t>
            </a:r>
            <a:r>
              <a:rPr lang="en-US" sz="2800" dirty="0">
                <a:cs typeface="Helvetica" charset="0"/>
              </a:rPr>
              <a:t> </a:t>
            </a:r>
            <a:r>
              <a:rPr lang="en-US" sz="2800" dirty="0" err="1">
                <a:cs typeface="Helvetica" charset="0"/>
              </a:rPr>
              <a:t>Techblog</a:t>
            </a:r>
            <a:r>
              <a:rPr lang="en-US" sz="2800" dirty="0">
                <a:cs typeface="Helvetica" charset="0"/>
              </a:rPr>
              <a:t>]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Guess what we found: dangling pointers</a:t>
            </a:r>
            <a:r>
              <a:rPr lang="en-US" sz="2400" dirty="0" smtClean="0">
                <a:solidFill>
                  <a:srgbClr val="1F497D"/>
                </a:solidFill>
                <a:ea typeface="Helvetica" charset="0"/>
                <a:cs typeface="Helvetica" charset="0"/>
              </a:rPr>
              <a:t>!</a:t>
            </a:r>
            <a:endParaRPr lang="en-US" dirty="0" smtClean="0">
              <a:solidFill>
                <a:srgbClr val="1F497D"/>
              </a:solidFill>
              <a:cs typeface="Helvetica" charset="0"/>
            </a:endParaRPr>
          </a:p>
          <a:p>
            <a:pPr marL="314325" indent="-314325" defTabSz="914400" eaLnBrk="1">
              <a:spcBef>
                <a:spcPts val="600"/>
              </a:spcBef>
              <a:buSzPct val="120000"/>
              <a:buFontTx/>
              <a:buChar char="•"/>
            </a:pPr>
            <a:r>
              <a:rPr lang="en-US" sz="2800" dirty="0" smtClean="0">
                <a:cs typeface="Helvetica" charset="0"/>
              </a:rPr>
              <a:t>Disconnect </a:t>
            </a:r>
            <a:r>
              <a:rPr lang="en-US" sz="2800" dirty="0">
                <a:cs typeface="Helvetica" charset="0"/>
              </a:rPr>
              <a:t>during sync: atomicity violation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“Dangling pointers” and “half-formed” notes visible</a:t>
            </a:r>
          </a:p>
          <a:p>
            <a:pPr marL="788988" lvl="1" indent="-333375" defTabSz="914400" eaLnBrk="1">
              <a:spcBef>
                <a:spcPts val="600"/>
              </a:spcBef>
              <a:buFontTx/>
              <a:buChar char="–"/>
            </a:pP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Multimedia notes </a:t>
            </a:r>
            <a:r>
              <a:rPr lang="en-US" sz="2400" dirty="0">
                <a:solidFill>
                  <a:srgbClr val="1F497D"/>
                </a:solidFill>
                <a:ea typeface="ＭＳ Ｐゴシック" charset="0"/>
                <a:cs typeface="Wingdings" charset="0"/>
                <a:sym typeface="Wingdings" charset="0"/>
              </a:rPr>
              <a:t></a:t>
            </a:r>
            <a:r>
              <a:rPr lang="en-US" sz="2400" dirty="0">
                <a:solidFill>
                  <a:srgbClr val="1F497D"/>
                </a:solidFill>
                <a:ea typeface="Helvetica" charset="0"/>
                <a:cs typeface="Helvetica" charset="0"/>
              </a:rPr>
              <a:t> only icons appear on client #2</a:t>
            </a:r>
          </a:p>
          <a:p>
            <a:pPr marL="0" indent="0" defTabSz="914400" eaLnBrk="1">
              <a:spcBef>
                <a:spcPts val="600"/>
              </a:spcBef>
              <a:buSzPct val="120000"/>
              <a:buNone/>
            </a:pPr>
            <a:endParaRPr lang="en-US" sz="2800" dirty="0">
              <a:cs typeface="Helvetica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7251"/>
            <a:ext cx="8456613" cy="762000"/>
          </a:xfrm>
        </p:spPr>
        <p:txBody>
          <a:bodyPr>
            <a:normAutofit/>
          </a:bodyPr>
          <a:lstStyle/>
          <a:p>
            <a:pPr algn="ctr" defTabSz="914400" eaLnBrk="1"/>
            <a:r>
              <a:rPr lang="en-US" b="1" dirty="0" smtClean="0">
                <a:latin typeface="Calibri"/>
                <a:cs typeface="Calibri"/>
                <a:sym typeface="Gisha" charset="0"/>
              </a:rPr>
              <a:t>Example: </a:t>
            </a:r>
            <a:r>
              <a:rPr lang="en-US" b="1" dirty="0" err="1" smtClean="0">
                <a:latin typeface="Calibri"/>
                <a:cs typeface="Calibri"/>
                <a:sym typeface="Gisha" charset="0"/>
              </a:rPr>
              <a:t>Evernote</a:t>
            </a:r>
            <a:r>
              <a:rPr lang="en-US" b="1" dirty="0" smtClean="0">
                <a:latin typeface="Calibri"/>
                <a:cs typeface="Calibri"/>
                <a:sym typeface="Gisha" charset="0"/>
              </a:rPr>
              <a:t> (roll own)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E7CD-D7B2-6541-8F04-288010C17646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25" y="4649162"/>
            <a:ext cx="1707188" cy="17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 uiExpand="1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17852</TotalTime>
  <Words>1972</Words>
  <Application>Microsoft Macintosh PowerPoint</Application>
  <PresentationFormat>On-screen Show (4:3)</PresentationFormat>
  <Paragraphs>597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Simba: Tunable End-to-End Data Consistency For Mobile Apps </vt:lpstr>
      <vt:lpstr>PowerPoint Presentation</vt:lpstr>
      <vt:lpstr>Writing an App: Photo Sharing </vt:lpstr>
      <vt:lpstr>Running a Cloud Service </vt:lpstr>
      <vt:lpstr>Writing data-centric apps is onerous!</vt:lpstr>
      <vt:lpstr>Emergence of Sync Services</vt:lpstr>
      <vt:lpstr>PowerPoint Presentation</vt:lpstr>
      <vt:lpstr>Study of Popular Mobile Apps</vt:lpstr>
      <vt:lpstr>Example: Evernote (roll own)</vt:lpstr>
      <vt:lpstr>Example: Hiyu (uses Kinvey)</vt:lpstr>
      <vt:lpstr>Inadequate Consistency</vt:lpstr>
      <vt:lpstr>PowerPoint Presentation</vt:lpstr>
      <vt:lpstr>PowerPoint Presentation</vt:lpstr>
      <vt:lpstr>sTable: Simba Table</vt:lpstr>
      <vt:lpstr>PowerPoint Presentation</vt:lpstr>
      <vt:lpstr>Writing a Simba Photo App</vt:lpstr>
      <vt:lpstr>Writing a Simba Photo App</vt:lpstr>
      <vt:lpstr>PowerPoint Presentation</vt:lpstr>
      <vt:lpstr>Simba Cloud</vt:lpstr>
      <vt:lpstr>Simba Cloud</vt:lpstr>
      <vt:lpstr>Simba Sync</vt:lpstr>
      <vt:lpstr>Upstream Sync (Update)</vt:lpstr>
      <vt:lpstr>Downstream Sync (Update)</vt:lpstr>
      <vt:lpstr>Upstream Sync (Update)</vt:lpstr>
      <vt:lpstr>Downstream Sync (Update)</vt:lpstr>
      <vt:lpstr>PowerPoint Presentation</vt:lpstr>
      <vt:lpstr>Evaluation</vt:lpstr>
      <vt:lpstr>Fixing Apps with Simba</vt:lpstr>
      <vt:lpstr>Scalability Setup</vt:lpstr>
      <vt:lpstr>Scalability with Clients</vt:lpstr>
      <vt:lpstr>Scalability with Tables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Dorian</dc:creator>
  <cp:lastModifiedBy>Dorian</cp:lastModifiedBy>
  <cp:revision>472</cp:revision>
  <dcterms:created xsi:type="dcterms:W3CDTF">2015-03-29T18:26:22Z</dcterms:created>
  <dcterms:modified xsi:type="dcterms:W3CDTF">2015-04-23T13:05:58Z</dcterms:modified>
</cp:coreProperties>
</file>