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4" r:id="rId3"/>
    <p:sldId id="281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96" r:id="rId12"/>
    <p:sldId id="266" r:id="rId13"/>
    <p:sldId id="292" r:id="rId14"/>
    <p:sldId id="274" r:id="rId15"/>
    <p:sldId id="268" r:id="rId16"/>
    <p:sldId id="291" r:id="rId17"/>
    <p:sldId id="270" r:id="rId18"/>
    <p:sldId id="286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982" autoAdjust="0"/>
  </p:normalViewPr>
  <p:slideViewPr>
    <p:cSldViewPr snapToGrid="0" snapToObjects="1">
      <p:cViewPr varScale="1">
        <p:scale>
          <a:sx n="98" d="100"/>
          <a:sy n="98" d="100"/>
        </p:scale>
        <p:origin x="-15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4E0958-BF49-FA44-A8E7-0F687D866F45}" type="datetime1">
              <a:rPr lang="en-US" smtClean="0"/>
              <a:t>3/18/13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C3A34-6248-954D-AEDF-EEFD51E59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7480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B2077-2BC4-3245-AE2D-BB9F7BF0CAC0}" type="datetime1">
              <a:rPr lang="en-US" smtClean="0"/>
              <a:t>3/18/13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7B236C-999D-6E42-9CFF-FAD39431E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0602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B236C-999D-6E42-9CFF-FAD39431EB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8857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B236C-999D-6E42-9CFF-FAD39431EB2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129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B236C-999D-6E42-9CFF-FAD39431EB2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4069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B236C-999D-6E42-9CFF-FAD39431EB2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836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B236C-999D-6E42-9CFF-FAD39431EB2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905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B236C-999D-6E42-9CFF-FAD39431EB2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563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B236C-999D-6E42-9CFF-FAD39431EB2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728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B236C-999D-6E42-9CFF-FAD39431EB2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8196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B236C-999D-6E42-9CFF-FAD39431EB2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5734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B236C-999D-6E42-9CFF-FAD39431EB2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898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B236C-999D-6E42-9CFF-FAD39431EB2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902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B236C-999D-6E42-9CFF-FAD39431EB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447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B236C-999D-6E42-9CFF-FAD39431EB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00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B236C-999D-6E42-9CFF-FAD39431EB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6200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B236C-999D-6E42-9CFF-FAD39431EB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533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B236C-999D-6E42-9CFF-FAD39431EB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2685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B236C-999D-6E42-9CFF-FAD39431EB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7467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B236C-999D-6E42-9CFF-FAD39431EB2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6087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B236C-999D-6E42-9CFF-FAD39431EB2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6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363F-A270-F84E-B9A9-B844BFAA65F4}" type="datetime1">
              <a:rPr lang="en-US" smtClean="0"/>
              <a:t>3/18/13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D60F3456-F0F0-D445-AE1E-5965ED3560F5}" type="datetime1">
              <a:rPr lang="en-US" smtClean="0"/>
              <a:t>3/18/13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E3060-A137-CA48-A490-0849837F41C1}" type="datetime1">
              <a:rPr lang="en-US" smtClean="0"/>
              <a:t>3/18/13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C7E4A6B0-2456-F54C-8B55-5EE31EE2E8B5}" type="datetime1">
              <a:rPr lang="en-US" smtClean="0"/>
              <a:t>3/18/13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97877235-11FE-484B-8676-574472D119EE}" type="datetime1">
              <a:rPr lang="en-US" smtClean="0"/>
              <a:t>3/18/13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5376D-74D9-0243-9865-70C6491CE54E}" type="datetime1">
              <a:rPr lang="en-US" smtClean="0"/>
              <a:t>3/18/13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4C857-A583-084A-AA51-D0A5EEF39AA1}" type="datetime1">
              <a:rPr lang="en-US" smtClean="0"/>
              <a:t>3/18/13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6850-5F27-7143-810F-AD2E67EA92BE}" type="datetime1">
              <a:rPr lang="en-US" smtClean="0"/>
              <a:t>3/18/13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0EC99-EA79-2B49-B97A-B1743EE8A83D}" type="datetime1">
              <a:rPr lang="en-US" smtClean="0"/>
              <a:t>3/18/13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B9CC-4E78-434C-8E85-5B161C974D51}" type="datetime1">
              <a:rPr lang="en-US" smtClean="0"/>
              <a:t>3/18/13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0F6D69-E908-5A4E-B4F1-2DBC7813D3B3}" type="datetime1">
              <a:rPr lang="en-US" smtClean="0"/>
              <a:t>3/18/13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BE01CE8-34A3-3948-A7FC-C305CA7C6ED6}" type="datetime1">
              <a:rPr lang="en-US" smtClean="0"/>
              <a:t>3/18/13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6726C-84B9-9E4C-B074-6EEA7136D2BA}" type="datetime1">
              <a:rPr lang="en-US" smtClean="0"/>
              <a:t>3/18/13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25A5D-2FC6-5146-B30C-052DDB55CFA6}" type="datetime1">
              <a:rPr lang="en-US" smtClean="0"/>
              <a:t>3/18/13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DA61C13-67D1-3D44-A94D-90E1B6E64996}" type="datetime1">
              <a:rPr lang="en-US" smtClean="0"/>
              <a:t>3/18/13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666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1949979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7F55069-D777-6346-8C6A-9F273C48A659}" type="datetime1">
              <a:rPr lang="en-US" smtClean="0"/>
              <a:t>3/18/13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ftr="0" dt="0"/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9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4" Type="http://schemas.openxmlformats.org/officeDocument/2006/relationships/image" Target="../media/image11.emf"/><Relationship Id="rId5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3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53810"/>
            <a:ext cx="8915400" cy="1281333"/>
          </a:xfrm>
        </p:spPr>
        <p:txBody>
          <a:bodyPr>
            <a:noAutofit/>
          </a:bodyPr>
          <a:lstStyle/>
          <a:p>
            <a:r>
              <a:rPr lang="en-US" sz="3000" dirty="0" err="1" smtClean="0"/>
              <a:t>FlowSense</a:t>
            </a:r>
            <a:r>
              <a:rPr lang="en-US" sz="3000" dirty="0" smtClean="0"/>
              <a:t>: Monitoring Network Utilization with Zero Measurement Cost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200" b="1" dirty="0" smtClean="0"/>
              <a:t>Curtis Yu</a:t>
            </a:r>
            <a:r>
              <a:rPr lang="en-US" sz="2200" baseline="30000" dirty="0" smtClean="0"/>
              <a:t>1</a:t>
            </a:r>
            <a:r>
              <a:rPr lang="en-US" sz="2200" dirty="0" smtClean="0"/>
              <a:t>, </a:t>
            </a:r>
            <a:r>
              <a:rPr lang="en-US" sz="2200" dirty="0" err="1" smtClean="0"/>
              <a:t>Cristian</a:t>
            </a:r>
            <a:r>
              <a:rPr lang="en-US" sz="2200" dirty="0" smtClean="0"/>
              <a:t> Lumezanu</a:t>
            </a:r>
            <a:r>
              <a:rPr lang="en-US" sz="2200" baseline="30000" dirty="0" smtClean="0"/>
              <a:t>2</a:t>
            </a:r>
            <a:r>
              <a:rPr lang="en-US" sz="2200" dirty="0" smtClean="0"/>
              <a:t>, </a:t>
            </a:r>
            <a:r>
              <a:rPr lang="en-US" sz="2200" dirty="0" err="1" smtClean="0"/>
              <a:t>Yueping</a:t>
            </a:r>
            <a:r>
              <a:rPr lang="en-US" sz="2200" dirty="0" smtClean="0"/>
              <a:t> Zhang</a:t>
            </a:r>
            <a:r>
              <a:rPr lang="en-US" sz="2200" baseline="30000" dirty="0" smtClean="0"/>
              <a:t>2</a:t>
            </a:r>
            <a:r>
              <a:rPr lang="en-US" sz="2200" dirty="0" smtClean="0"/>
              <a:t>, Vishal Singh</a:t>
            </a:r>
            <a:r>
              <a:rPr lang="en-US" sz="2200" baseline="30000" dirty="0" smtClean="0"/>
              <a:t>2</a:t>
            </a:r>
            <a:r>
              <a:rPr lang="en-US" sz="2200" dirty="0" smtClean="0"/>
              <a:t>, </a:t>
            </a:r>
            <a:r>
              <a:rPr lang="en-US" sz="2200" dirty="0" err="1" smtClean="0"/>
              <a:t>Guofei</a:t>
            </a:r>
            <a:r>
              <a:rPr lang="en-US" sz="2200" dirty="0" smtClean="0"/>
              <a:t> Jiang</a:t>
            </a:r>
            <a:r>
              <a:rPr lang="en-US" sz="2200" baseline="30000" dirty="0" smtClean="0"/>
              <a:t>2</a:t>
            </a:r>
            <a:r>
              <a:rPr lang="en-US" sz="2200" dirty="0" smtClean="0"/>
              <a:t>, </a:t>
            </a:r>
            <a:r>
              <a:rPr lang="en-US" sz="2200" dirty="0" err="1" smtClean="0"/>
              <a:t>Harsha</a:t>
            </a:r>
            <a:r>
              <a:rPr lang="en-US" sz="2200" dirty="0" smtClean="0"/>
              <a:t> V. Madhyastha</a:t>
            </a:r>
            <a:r>
              <a:rPr lang="en-US" sz="2200" baseline="30000" dirty="0" smtClean="0"/>
              <a:t>1</a:t>
            </a:r>
          </a:p>
          <a:p>
            <a:r>
              <a:rPr lang="en-US" sz="2200" baseline="30000" dirty="0" smtClean="0"/>
              <a:t>1</a:t>
            </a:r>
            <a:r>
              <a:rPr lang="en-US" sz="2200" dirty="0" smtClean="0"/>
              <a:t>UC Riverside, </a:t>
            </a:r>
            <a:r>
              <a:rPr lang="en-US" sz="2200" baseline="30000" dirty="0" smtClean="0"/>
              <a:t>2</a:t>
            </a:r>
            <a:r>
              <a:rPr lang="en-US" sz="2200" dirty="0" smtClean="0"/>
              <a:t>NEC Labs America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084938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</a:t>
            </a:r>
            <a:r>
              <a:rPr lang="en-US" dirty="0" err="1" smtClean="0"/>
              <a:t>FlowSense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588" y="1949979"/>
            <a:ext cx="7610476" cy="406135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Goals</a:t>
            </a:r>
          </a:p>
          <a:p>
            <a:pPr lvl="1"/>
            <a:r>
              <a:rPr lang="en-US" sz="2400" dirty="0" smtClean="0"/>
              <a:t>Accuracy</a:t>
            </a:r>
          </a:p>
          <a:p>
            <a:pPr lvl="1"/>
            <a:r>
              <a:rPr lang="en-US" sz="2400" dirty="0" smtClean="0"/>
              <a:t>Timeliness</a:t>
            </a:r>
          </a:p>
          <a:p>
            <a:r>
              <a:rPr lang="en-US" sz="2400" dirty="0" smtClean="0"/>
              <a:t> </a:t>
            </a:r>
            <a:r>
              <a:rPr lang="en-US" sz="2800" b="1" dirty="0" smtClean="0"/>
              <a:t>Dataset</a:t>
            </a:r>
          </a:p>
          <a:p>
            <a:pPr lvl="1"/>
            <a:r>
              <a:rPr lang="en-US" sz="2400" dirty="0" err="1" smtClean="0"/>
              <a:t>Testbed</a:t>
            </a:r>
            <a:r>
              <a:rPr lang="en-US" sz="2400" dirty="0" smtClean="0"/>
              <a:t> of NEC </a:t>
            </a:r>
            <a:r>
              <a:rPr lang="en-US" sz="2400" dirty="0" err="1" smtClean="0"/>
              <a:t>OpenFlow</a:t>
            </a:r>
            <a:r>
              <a:rPr lang="en-US" sz="2400" dirty="0" smtClean="0"/>
              <a:t> switches</a:t>
            </a:r>
          </a:p>
          <a:p>
            <a:pPr lvl="1"/>
            <a:r>
              <a:rPr lang="en-US" sz="2400" dirty="0" smtClean="0"/>
              <a:t>Real-world traffic trace from a campus network switch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39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 </a:t>
            </a:r>
            <a:r>
              <a:rPr lang="en-US" dirty="0" err="1" smtClean="0"/>
              <a:t>testbed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9440" y="3915363"/>
            <a:ext cx="1454453" cy="7420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3439" y="3915363"/>
            <a:ext cx="1454453" cy="7420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1738" y="2461865"/>
            <a:ext cx="1079500" cy="1358900"/>
          </a:xfrm>
          <a:prstGeom prst="rect">
            <a:avLst/>
          </a:prstGeom>
        </p:spPr>
      </p:pic>
      <p:cxnSp>
        <p:nvCxnSpPr>
          <p:cNvPr id="9" name="Straight Connector 8"/>
          <p:cNvCxnSpPr>
            <a:stCxn id="5" idx="3"/>
            <a:endCxn id="6" idx="1"/>
          </p:cNvCxnSpPr>
          <p:nvPr/>
        </p:nvCxnSpPr>
        <p:spPr>
          <a:xfrm>
            <a:off x="2843893" y="4286397"/>
            <a:ext cx="3879546" cy="0"/>
          </a:xfrm>
          <a:prstGeom prst="line">
            <a:avLst/>
          </a:prstGeom>
          <a:ln w="762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2843893" y="3296402"/>
            <a:ext cx="1567845" cy="618961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491238" y="3296402"/>
            <a:ext cx="1644952" cy="618961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2467" y="5015135"/>
            <a:ext cx="993926" cy="126676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19887" y="5167535"/>
            <a:ext cx="993926" cy="1266768"/>
          </a:xfrm>
          <a:prstGeom prst="rect">
            <a:avLst/>
          </a:prstGeom>
        </p:spPr>
      </p:pic>
      <p:cxnSp>
        <p:nvCxnSpPr>
          <p:cNvPr id="19" name="Straight Connector 18"/>
          <p:cNvCxnSpPr>
            <a:stCxn id="18" idx="0"/>
          </p:cNvCxnSpPr>
          <p:nvPr/>
        </p:nvCxnSpPr>
        <p:spPr>
          <a:xfrm flipH="1" flipV="1">
            <a:off x="7813524" y="4591197"/>
            <a:ext cx="603326" cy="576338"/>
          </a:xfrm>
          <a:prstGeom prst="line">
            <a:avLst/>
          </a:prstGeom>
          <a:ln w="762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7" idx="0"/>
          </p:cNvCxnSpPr>
          <p:nvPr/>
        </p:nvCxnSpPr>
        <p:spPr>
          <a:xfrm flipV="1">
            <a:off x="759430" y="4591197"/>
            <a:ext cx="630010" cy="423938"/>
          </a:xfrm>
          <a:prstGeom prst="line">
            <a:avLst/>
          </a:prstGeom>
          <a:ln w="762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705430" y="5167535"/>
            <a:ext cx="5914570" cy="297490"/>
          </a:xfrm>
          <a:prstGeom prst="rect">
            <a:avLst/>
          </a:prstGeom>
          <a:solidFill>
            <a:srgbClr val="008000"/>
          </a:solidFill>
          <a:ln>
            <a:noFill/>
          </a:ln>
          <a:scene3d>
            <a:camera prst="obliqueTopRigh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10 MB/s</a:t>
            </a:r>
            <a:endParaRPr lang="en-US" sz="2400" dirty="0"/>
          </a:p>
        </p:txBody>
      </p:sp>
      <p:sp>
        <p:nvSpPr>
          <p:cNvPr id="26" name="Rectangle 25"/>
          <p:cNvSpPr/>
          <p:nvPr/>
        </p:nvSpPr>
        <p:spPr>
          <a:xfrm>
            <a:off x="2018393" y="5835668"/>
            <a:ext cx="1454453" cy="29749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bliqueTopRigh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20 MB/s</a:t>
            </a:r>
            <a:endParaRPr lang="en-US" sz="2400" dirty="0"/>
          </a:p>
        </p:txBody>
      </p:sp>
      <p:sp>
        <p:nvSpPr>
          <p:cNvPr id="27" name="Rectangle 26"/>
          <p:cNvSpPr/>
          <p:nvPr/>
        </p:nvSpPr>
        <p:spPr>
          <a:xfrm>
            <a:off x="5859840" y="5835668"/>
            <a:ext cx="1454453" cy="297490"/>
          </a:xfrm>
          <a:prstGeom prst="rect">
            <a:avLst/>
          </a:prstGeom>
          <a:solidFill>
            <a:srgbClr val="800080"/>
          </a:solidFill>
          <a:ln>
            <a:noFill/>
          </a:ln>
          <a:scene3d>
            <a:camera prst="obliqueTopRigh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30 MB/s</a:t>
            </a:r>
            <a:endParaRPr lang="en-US" sz="2400" dirty="0"/>
          </a:p>
        </p:txBody>
      </p:sp>
      <p:sp>
        <p:nvSpPr>
          <p:cNvPr id="28" name="Rectangle 27"/>
          <p:cNvSpPr/>
          <p:nvPr/>
        </p:nvSpPr>
        <p:spPr>
          <a:xfrm>
            <a:off x="3915833" y="5835668"/>
            <a:ext cx="1454453" cy="297490"/>
          </a:xfrm>
          <a:prstGeom prst="rect">
            <a:avLst/>
          </a:prstGeom>
          <a:solidFill>
            <a:srgbClr val="0000FF"/>
          </a:solidFill>
          <a:ln>
            <a:noFill/>
          </a:ln>
          <a:scene3d>
            <a:camera prst="obliqueTopRigh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45 MB/s</a:t>
            </a:r>
            <a:endParaRPr lang="en-US" sz="2400" dirty="0"/>
          </a:p>
        </p:txBody>
      </p:sp>
      <p:sp>
        <p:nvSpPr>
          <p:cNvPr id="30" name="Content Placeholder 2"/>
          <p:cNvSpPr>
            <a:spLocks noGrp="1"/>
          </p:cNvSpPr>
          <p:nvPr>
            <p:ph idx="1"/>
          </p:nvPr>
        </p:nvSpPr>
        <p:spPr>
          <a:xfrm>
            <a:off x="0" y="1899157"/>
            <a:ext cx="5005633" cy="951651"/>
          </a:xfrm>
        </p:spPr>
        <p:txBody>
          <a:bodyPr>
            <a:normAutofit/>
          </a:bodyPr>
          <a:lstStyle/>
          <a:p>
            <a:pPr lvl="1"/>
            <a:r>
              <a:rPr lang="en-US" sz="2400" dirty="0" smtClean="0"/>
              <a:t>1 continuous flow</a:t>
            </a:r>
          </a:p>
          <a:p>
            <a:pPr lvl="1"/>
            <a:r>
              <a:rPr lang="en-US" sz="2400" dirty="0" smtClean="0"/>
              <a:t>3 separate short flows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91124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FlowSense</a:t>
            </a:r>
            <a:r>
              <a:rPr lang="en-US" dirty="0" smtClean="0"/>
              <a:t> is as accurate as polling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12</a:t>
            </a:fld>
            <a:endParaRPr lang="en-US"/>
          </a:p>
        </p:txBody>
      </p:sp>
      <p:pic>
        <p:nvPicPr>
          <p:cNvPr id="6" name="Picture 5" descr="util75ratio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495" y="1581056"/>
            <a:ext cx="7030267" cy="492118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339745" y="2954815"/>
            <a:ext cx="2337725" cy="12675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bliqueTopRigh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Utilization values are very similar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18098" y="4446882"/>
            <a:ext cx="4095715" cy="11296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bliqueTopRigh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FlowSense</a:t>
            </a:r>
            <a:r>
              <a:rPr lang="en-US" sz="2400" b="1" dirty="0" smtClean="0">
                <a:solidFill>
                  <a:schemeClr val="tx1"/>
                </a:solidFill>
              </a:rPr>
              <a:t> cannot replicate instantaneous utilization values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646229" y="2012649"/>
            <a:ext cx="1306286" cy="471714"/>
          </a:xfrm>
          <a:prstGeom prst="ellipse">
            <a:avLst/>
          </a:prstGeom>
          <a:noFill/>
          <a:ln>
            <a:solidFill>
              <a:schemeClr val="tx1"/>
            </a:solidFill>
          </a:ln>
          <a:scene3d>
            <a:camera prst="obliqueTopRigh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952515" y="2844800"/>
            <a:ext cx="1064381" cy="435428"/>
          </a:xfrm>
          <a:prstGeom prst="ellipse">
            <a:avLst/>
          </a:prstGeom>
          <a:noFill/>
          <a:ln>
            <a:solidFill>
              <a:schemeClr val="tx1"/>
            </a:solidFill>
          </a:ln>
          <a:scene3d>
            <a:camera prst="obliqueTopRigh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356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Revisiting utilization estimation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13</a:t>
            </a:fld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841663" y="2557268"/>
            <a:ext cx="7825456" cy="469119"/>
          </a:xfrm>
          <a:prstGeom prst="rightArrow">
            <a:avLst>
              <a:gd name="adj1" fmla="val 39024"/>
              <a:gd name="adj2" fmla="val 81704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  <a:scene3d>
            <a:camera prst="obliqueTopRight"/>
            <a:lightRig rig="threePt" dir="tl"/>
          </a:scene3d>
          <a:sp3d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15749" y="3146528"/>
            <a:ext cx="4290273" cy="297490"/>
          </a:xfrm>
          <a:prstGeom prst="rect">
            <a:avLst/>
          </a:prstGeom>
          <a:solidFill>
            <a:srgbClr val="008000"/>
          </a:solidFill>
          <a:ln>
            <a:noFill/>
          </a:ln>
          <a:scene3d>
            <a:camera prst="obliqueTopRigh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41663" y="2171572"/>
            <a:ext cx="402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r>
              <a:rPr lang="en-US" sz="2400" baseline="-25000" dirty="0" smtClean="0"/>
              <a:t>1</a:t>
            </a:r>
            <a:endParaRPr lang="en-US" sz="2400" baseline="-25000" dirty="0"/>
          </a:p>
        </p:txBody>
      </p:sp>
      <p:sp>
        <p:nvSpPr>
          <p:cNvPr id="10" name="Rectangle 9"/>
          <p:cNvSpPr/>
          <p:nvPr/>
        </p:nvSpPr>
        <p:spPr>
          <a:xfrm>
            <a:off x="1422321" y="3627553"/>
            <a:ext cx="3883703" cy="29749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bliqueTopRigh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ight Arrow 38"/>
          <p:cNvSpPr/>
          <p:nvPr/>
        </p:nvSpPr>
        <p:spPr>
          <a:xfrm>
            <a:off x="5306024" y="3627553"/>
            <a:ext cx="515567" cy="297490"/>
          </a:xfrm>
          <a:prstGeom prst="rightArrow">
            <a:avLst/>
          </a:prstGeom>
          <a:solidFill>
            <a:srgbClr val="FF0000"/>
          </a:solidFill>
          <a:ln>
            <a:noFill/>
          </a:ln>
          <a:scene3d>
            <a:camera prst="obliqueTopRigh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891391" y="4134188"/>
            <a:ext cx="3414632" cy="297490"/>
          </a:xfrm>
          <a:prstGeom prst="rect">
            <a:avLst/>
          </a:prstGeom>
          <a:solidFill>
            <a:srgbClr val="3366FF"/>
          </a:solidFill>
          <a:ln>
            <a:noFill/>
          </a:ln>
          <a:scene3d>
            <a:camera prst="obliqueTopRigh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ight Arrow 35"/>
          <p:cNvSpPr/>
          <p:nvPr/>
        </p:nvSpPr>
        <p:spPr>
          <a:xfrm>
            <a:off x="5306024" y="4134188"/>
            <a:ext cx="515567" cy="297490"/>
          </a:xfrm>
          <a:prstGeom prst="rightArrow">
            <a:avLst/>
          </a:prstGeom>
          <a:solidFill>
            <a:srgbClr val="3366FF"/>
          </a:solidFill>
          <a:ln>
            <a:noFill/>
          </a:ln>
          <a:scene3d>
            <a:camera prst="obliqueTopRigh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70331" y="3146528"/>
            <a:ext cx="3950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</a:t>
            </a:r>
            <a:r>
              <a:rPr lang="en-US" sz="2400" baseline="-25000" dirty="0" smtClean="0"/>
              <a:t>1</a:t>
            </a:r>
            <a:endParaRPr lang="en-US" sz="2400" baseline="-25000" dirty="0"/>
          </a:p>
        </p:txBody>
      </p:sp>
      <p:sp>
        <p:nvSpPr>
          <p:cNvPr id="28" name="Rectangle 27"/>
          <p:cNvSpPr/>
          <p:nvPr/>
        </p:nvSpPr>
        <p:spPr>
          <a:xfrm>
            <a:off x="1015749" y="3146528"/>
            <a:ext cx="4290273" cy="297490"/>
          </a:xfrm>
          <a:prstGeom prst="rect">
            <a:avLst/>
          </a:prstGeom>
          <a:solidFill>
            <a:srgbClr val="008000"/>
          </a:solidFill>
          <a:ln>
            <a:noFill/>
          </a:ln>
          <a:scene3d>
            <a:camera prst="obliqueTopRigh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40 MB/s</a:t>
            </a:r>
            <a:endParaRPr lang="en-US" sz="2400" dirty="0"/>
          </a:p>
        </p:txBody>
      </p:sp>
      <p:sp>
        <p:nvSpPr>
          <p:cNvPr id="29" name="Rectangle 28"/>
          <p:cNvSpPr/>
          <p:nvPr/>
        </p:nvSpPr>
        <p:spPr>
          <a:xfrm>
            <a:off x="1891391" y="4134118"/>
            <a:ext cx="4687027" cy="297490"/>
          </a:xfrm>
          <a:prstGeom prst="rect">
            <a:avLst/>
          </a:prstGeom>
          <a:solidFill>
            <a:srgbClr val="3366FF"/>
          </a:solidFill>
          <a:ln>
            <a:noFill/>
          </a:ln>
          <a:scene3d>
            <a:camera prst="obliqueTopRigh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10 MB/s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70331" y="3627553"/>
            <a:ext cx="3950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sp>
        <p:nvSpPr>
          <p:cNvPr id="34" name="Rectangle 33"/>
          <p:cNvSpPr/>
          <p:nvPr/>
        </p:nvSpPr>
        <p:spPr>
          <a:xfrm>
            <a:off x="1449572" y="3627553"/>
            <a:ext cx="6368813" cy="29749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bliqueTopRigh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20 MB/s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70331" y="4098267"/>
            <a:ext cx="3950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</a:t>
            </a:r>
            <a:r>
              <a:rPr lang="en-US" sz="2400" baseline="-25000" dirty="0" smtClean="0"/>
              <a:t>3</a:t>
            </a:r>
            <a:endParaRPr lang="en-US" sz="2400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1248235" y="2171572"/>
            <a:ext cx="402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1717304" y="2171572"/>
            <a:ext cx="402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r>
              <a:rPr lang="en-US" sz="2400" baseline="-25000" dirty="0" smtClean="0"/>
              <a:t>3</a:t>
            </a:r>
            <a:endParaRPr lang="en-US" sz="2400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5065767" y="2171572"/>
            <a:ext cx="402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r>
              <a:rPr lang="en-US" sz="2400" baseline="-25000" dirty="0" smtClean="0"/>
              <a:t>4</a:t>
            </a:r>
            <a:endParaRPr lang="en-US" sz="2400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6404331" y="2171572"/>
            <a:ext cx="402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r>
              <a:rPr lang="en-US" sz="2400" baseline="-25000" dirty="0" smtClean="0"/>
              <a:t>5</a:t>
            </a:r>
            <a:endParaRPr lang="en-US" sz="2400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7617048" y="2171572"/>
            <a:ext cx="402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r>
              <a:rPr lang="en-US" sz="2400" baseline="-25000" dirty="0" smtClean="0"/>
              <a:t>6</a:t>
            </a:r>
            <a:endParaRPr lang="en-US" sz="2400" baseline="-25000" dirty="0"/>
          </a:p>
        </p:txBody>
      </p:sp>
      <p:cxnSp>
        <p:nvCxnSpPr>
          <p:cNvPr id="21" name="Straight Connector 20"/>
          <p:cNvCxnSpPr>
            <a:stCxn id="9" idx="2"/>
          </p:cNvCxnSpPr>
          <p:nvPr/>
        </p:nvCxnSpPr>
        <p:spPr>
          <a:xfrm flipH="1">
            <a:off x="1015749" y="2633237"/>
            <a:ext cx="27251" cy="1834362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5" idx="2"/>
          </p:cNvCxnSpPr>
          <p:nvPr/>
        </p:nvCxnSpPr>
        <p:spPr>
          <a:xfrm>
            <a:off x="1449572" y="2633237"/>
            <a:ext cx="0" cy="1834362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891390" y="2633237"/>
            <a:ext cx="0" cy="1834362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306022" y="2633237"/>
            <a:ext cx="0" cy="1834362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578417" y="2633237"/>
            <a:ext cx="0" cy="1834362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803770" y="2633237"/>
            <a:ext cx="0" cy="1834362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0" y="2557268"/>
            <a:ext cx="875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Time</a:t>
            </a:r>
            <a:endParaRPr lang="en-US" sz="2400" dirty="0"/>
          </a:p>
        </p:txBody>
      </p: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310778"/>
              </p:ext>
            </p:extLst>
          </p:nvPr>
        </p:nvGraphicFramePr>
        <p:xfrm>
          <a:off x="1015749" y="4630202"/>
          <a:ext cx="7295788" cy="914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62255"/>
                <a:gridCol w="2436100"/>
                <a:gridCol w="24974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Checkpoint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Flows Left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Total Utilization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</a:t>
                      </a:r>
                      <a:r>
                        <a:rPr lang="en-US" sz="2400" baseline="-25000" dirty="0" smtClean="0"/>
                        <a:t>4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40 MB/s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315035"/>
              </p:ext>
            </p:extLst>
          </p:nvPr>
        </p:nvGraphicFramePr>
        <p:xfrm>
          <a:off x="1015749" y="4622918"/>
          <a:ext cx="7295788" cy="1828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62255"/>
                <a:gridCol w="2436100"/>
                <a:gridCol w="24974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Checkpoint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Flows Left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Total Utilization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</a:t>
                      </a:r>
                      <a:r>
                        <a:rPr lang="en-US" sz="2400" baseline="-25000" dirty="0" smtClean="0"/>
                        <a:t>4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70 MB/s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</a:t>
                      </a:r>
                      <a:r>
                        <a:rPr lang="en-US" sz="2400" baseline="-25000" dirty="0" smtClean="0"/>
                        <a:t>5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 MB/s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</a:t>
                      </a:r>
                      <a:r>
                        <a:rPr lang="en-US" sz="2400" baseline="-25000" dirty="0" smtClean="0"/>
                        <a:t>6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 MB/s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5" name="Left-Right Arrow 34"/>
          <p:cNvSpPr/>
          <p:nvPr/>
        </p:nvSpPr>
        <p:spPr>
          <a:xfrm>
            <a:off x="5413939" y="3146528"/>
            <a:ext cx="2290727" cy="297490"/>
          </a:xfrm>
          <a:prstGeom prst="leftRightArrow">
            <a:avLst/>
          </a:prstGeom>
          <a:solidFill>
            <a:srgbClr val="008000">
              <a:alpha val="49000"/>
            </a:srgbClr>
          </a:solidFill>
          <a:ln>
            <a:solidFill>
              <a:srgbClr val="000000"/>
            </a:solidFill>
          </a:ln>
          <a:scene3d>
            <a:camera prst="obliqueTopRigh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>
            <a:stCxn id="37" idx="0"/>
          </p:cNvCxnSpPr>
          <p:nvPr/>
        </p:nvCxnSpPr>
        <p:spPr>
          <a:xfrm flipH="1" flipV="1">
            <a:off x="6807007" y="3396180"/>
            <a:ext cx="302913" cy="827595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5306024" y="4223775"/>
            <a:ext cx="3607791" cy="7982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bliqueTopRigh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Delay from t</a:t>
            </a:r>
            <a:r>
              <a:rPr lang="en-US" sz="2400" b="1" baseline="-25000" dirty="0" smtClean="0">
                <a:solidFill>
                  <a:schemeClr val="tx1"/>
                </a:solidFill>
              </a:rPr>
              <a:t>4</a:t>
            </a:r>
            <a:r>
              <a:rPr lang="en-US" sz="2400" b="1" dirty="0" smtClean="0">
                <a:solidFill>
                  <a:schemeClr val="tx1"/>
                </a:solidFill>
              </a:rPr>
              <a:t> to t</a:t>
            </a:r>
            <a:r>
              <a:rPr lang="en-US" sz="2400" b="1" baseline="-25000" dirty="0" smtClean="0">
                <a:solidFill>
                  <a:schemeClr val="tx1"/>
                </a:solidFill>
              </a:rPr>
              <a:t>6</a:t>
            </a:r>
            <a:r>
              <a:rPr lang="en-US" sz="2400" b="1" dirty="0" smtClean="0">
                <a:solidFill>
                  <a:schemeClr val="tx1"/>
                </a:solidFill>
              </a:rPr>
              <a:t> in getting total utilization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587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4" grpId="0" animBg="1"/>
      <p:bldP spid="18" grpId="0"/>
      <p:bldP spid="19" grpId="0"/>
      <p:bldP spid="35" grpId="0" animBg="1"/>
      <p:bldP spid="3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df_ttw_-_pam2013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42" y="1581055"/>
            <a:ext cx="7196667" cy="50376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Perfect utilization information is typically delayed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14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449653" y="1737563"/>
            <a:ext cx="3424728" cy="16158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bliqueTopRigh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In median case, total utilization known after </a:t>
            </a:r>
            <a:r>
              <a:rPr lang="en-US" sz="2400" b="1" dirty="0">
                <a:solidFill>
                  <a:schemeClr val="tx1"/>
                </a:solidFill>
              </a:rPr>
              <a:t>~</a:t>
            </a:r>
            <a:r>
              <a:rPr lang="en-US" sz="2400" b="1" dirty="0" smtClean="0">
                <a:solidFill>
                  <a:schemeClr val="tx1"/>
                </a:solidFill>
              </a:rPr>
              <a:t>100 seconds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80000" y="1935238"/>
            <a:ext cx="2116667" cy="1995714"/>
          </a:xfrm>
          <a:prstGeom prst="rect">
            <a:avLst/>
          </a:prstGeom>
          <a:solidFill>
            <a:schemeClr val="accent4">
              <a:shade val="80000"/>
              <a:alpha val="31000"/>
            </a:schemeClr>
          </a:solidFill>
          <a:scene3d>
            <a:camera prst="obliqueTopRight"/>
            <a:lightRig rig="threePt" dir="tl"/>
          </a:scene3d>
          <a:sp3d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594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Coarse-grained estimation can be obtained soon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15</a:t>
            </a:fld>
            <a:endParaRPr lang="en-US"/>
          </a:p>
        </p:txBody>
      </p:sp>
      <p:pic>
        <p:nvPicPr>
          <p:cNvPr id="3" name="Picture 2" descr="util-staleness-1_lin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360" y="1634701"/>
            <a:ext cx="6841288" cy="5027936"/>
          </a:xfrm>
          <a:prstGeom prst="rect">
            <a:avLst/>
          </a:prstGeom>
        </p:spPr>
      </p:pic>
      <p:pic>
        <p:nvPicPr>
          <p:cNvPr id="9" name="Picture 8" descr="util-staleness-2_line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360" y="1633437"/>
            <a:ext cx="6843010" cy="5029200"/>
          </a:xfrm>
          <a:prstGeom prst="rect">
            <a:avLst/>
          </a:prstGeom>
        </p:spPr>
      </p:pic>
      <p:pic>
        <p:nvPicPr>
          <p:cNvPr id="12" name="Picture 11" descr="util-staleness-3_line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638" y="1633437"/>
            <a:ext cx="6843010" cy="50292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6717533" y="1830460"/>
            <a:ext cx="161868" cy="3785441"/>
          </a:xfrm>
          <a:prstGeom prst="rect">
            <a:avLst/>
          </a:prstGeom>
          <a:solidFill>
            <a:schemeClr val="accent4">
              <a:shade val="80000"/>
              <a:alpha val="19000"/>
            </a:schemeClr>
          </a:solidFill>
          <a:scene3d>
            <a:camera prst="obliqueTopRight"/>
            <a:lightRig rig="threePt" dir="tl"/>
          </a:scene3d>
          <a:sp3d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910075" y="2901341"/>
            <a:ext cx="2730411" cy="13182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bliqueTopRigh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Only 30% of checkpoints get 90% utilization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>
            <a:stCxn id="14" idx="3"/>
          </p:cNvCxnSpPr>
          <p:nvPr/>
        </p:nvCxnSpPr>
        <p:spPr>
          <a:xfrm flipV="1">
            <a:off x="5640486" y="2901341"/>
            <a:ext cx="1157981" cy="659129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788429" y="4420058"/>
            <a:ext cx="2640384" cy="13452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bliqueTopRigh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Over 60% of checkpoints get 90% utilization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>
            <a:stCxn id="20" idx="3"/>
          </p:cNvCxnSpPr>
          <p:nvPr/>
        </p:nvCxnSpPr>
        <p:spPr>
          <a:xfrm flipV="1">
            <a:off x="5428813" y="4219598"/>
            <a:ext cx="1369654" cy="873094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0116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util-granularity.1_lin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661" y="1587017"/>
            <a:ext cx="6842822" cy="50749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refreshes in the order of seconds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16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463886" y="2443236"/>
            <a:ext cx="2326008" cy="11853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bliqueTopRigh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Data refreshes around every 3 seconds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" name="Donut 2"/>
          <p:cNvSpPr/>
          <p:nvPr/>
        </p:nvSpPr>
        <p:spPr>
          <a:xfrm>
            <a:off x="3493968" y="2034499"/>
            <a:ext cx="532907" cy="495902"/>
          </a:xfrm>
          <a:prstGeom prst="donut">
            <a:avLst>
              <a:gd name="adj" fmla="val 17073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0000"/>
            </a:solidFill>
          </a:ln>
          <a:scene3d>
            <a:camera prst="obliqueTopRigh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8" idx="1"/>
            <a:endCxn id="3" idx="6"/>
          </p:cNvCxnSpPr>
          <p:nvPr/>
        </p:nvCxnSpPr>
        <p:spPr>
          <a:xfrm flipH="1" flipV="1">
            <a:off x="4026875" y="2282450"/>
            <a:ext cx="2437011" cy="75345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4291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588" y="1949979"/>
            <a:ext cx="7610476" cy="4619096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FlowSense</a:t>
            </a:r>
            <a:endParaRPr lang="en-US" sz="2800" b="1" dirty="0" smtClean="0"/>
          </a:p>
          <a:p>
            <a:pPr lvl="1"/>
            <a:r>
              <a:rPr lang="en-US" sz="2400" dirty="0" smtClean="0"/>
              <a:t>Leverage control traffic to estimate utilization</a:t>
            </a:r>
          </a:p>
          <a:p>
            <a:pPr lvl="1"/>
            <a:r>
              <a:rPr lang="en-US" sz="2400" dirty="0" smtClean="0"/>
              <a:t>Incurs no measurement cost</a:t>
            </a:r>
          </a:p>
          <a:p>
            <a:r>
              <a:rPr lang="en-US" sz="2800" b="1" dirty="0" smtClean="0"/>
              <a:t>Estimates are accurate</a:t>
            </a:r>
          </a:p>
          <a:p>
            <a:pPr lvl="1"/>
            <a:r>
              <a:rPr lang="en-US" sz="2400" dirty="0" smtClean="0"/>
              <a:t>Comparable to switch polling</a:t>
            </a:r>
          </a:p>
          <a:p>
            <a:r>
              <a:rPr lang="en-US" sz="2800" b="1" dirty="0" smtClean="0"/>
              <a:t>Data is timely</a:t>
            </a:r>
          </a:p>
          <a:p>
            <a:pPr lvl="1"/>
            <a:r>
              <a:rPr lang="en-US" sz="2400" dirty="0" smtClean="0"/>
              <a:t>Do not have to wait too long for new utilization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912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588" y="1949979"/>
            <a:ext cx="7610476" cy="4460497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Measuring long flows</a:t>
            </a:r>
          </a:p>
          <a:p>
            <a:pPr lvl="1"/>
            <a:r>
              <a:rPr lang="en-US" sz="2400" dirty="0" smtClean="0"/>
              <a:t>Overhead of stopping the rule for measurement</a:t>
            </a:r>
          </a:p>
          <a:p>
            <a:r>
              <a:rPr lang="en-US" sz="2800" b="1" dirty="0" smtClean="0"/>
              <a:t>Wildcard and proactive rules</a:t>
            </a:r>
          </a:p>
          <a:p>
            <a:pPr lvl="1"/>
            <a:r>
              <a:rPr lang="en-US" sz="2400" dirty="0" smtClean="0"/>
              <a:t>Reasonable way to merge active measurements to keep overhead low</a:t>
            </a:r>
          </a:p>
          <a:p>
            <a:r>
              <a:rPr lang="en-US" sz="2800" b="1" dirty="0" smtClean="0"/>
              <a:t>Link Latency</a:t>
            </a:r>
          </a:p>
          <a:p>
            <a:pPr lvl="1"/>
            <a:r>
              <a:rPr lang="en-US" sz="2400" dirty="0" smtClean="0"/>
              <a:t>Similar method to enable zero cost measurement of latency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706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831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SDN enables centralized control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2</a:t>
            </a:fld>
            <a:endParaRPr lang="en-US"/>
          </a:p>
        </p:txBody>
      </p:sp>
      <p:sp>
        <p:nvSpPr>
          <p:cNvPr id="5" name="Cloud 4"/>
          <p:cNvSpPr/>
          <p:nvPr/>
        </p:nvSpPr>
        <p:spPr>
          <a:xfrm>
            <a:off x="55174" y="2250792"/>
            <a:ext cx="5987142" cy="3943048"/>
          </a:xfrm>
          <a:prstGeom prst="cloud">
            <a:avLst/>
          </a:prstGeom>
          <a:solidFill>
            <a:schemeClr val="accent4">
              <a:lumMod val="40000"/>
              <a:lumOff val="60000"/>
              <a:alpha val="72000"/>
            </a:schemeClr>
          </a:solidFill>
          <a:ln>
            <a:solidFill>
              <a:schemeClr val="tx1"/>
            </a:solidFill>
          </a:ln>
          <a:scene3d>
            <a:camera prst="obliqueTopRigh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867" y="4615260"/>
            <a:ext cx="984445" cy="5022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5426" y="3595947"/>
            <a:ext cx="984445" cy="50226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8759" y="5450463"/>
            <a:ext cx="984445" cy="5022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1916" y="3093679"/>
            <a:ext cx="984445" cy="502268"/>
          </a:xfrm>
          <a:prstGeom prst="rect">
            <a:avLst/>
          </a:prstGeom>
        </p:spPr>
      </p:pic>
      <p:cxnSp>
        <p:nvCxnSpPr>
          <p:cNvPr id="11" name="Straight Connector 10"/>
          <p:cNvCxnSpPr>
            <a:stCxn id="9" idx="3"/>
            <a:endCxn id="7" idx="1"/>
          </p:cNvCxnSpPr>
          <p:nvPr/>
        </p:nvCxnSpPr>
        <p:spPr>
          <a:xfrm>
            <a:off x="2506361" y="3344813"/>
            <a:ext cx="1639065" cy="50226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9" idx="2"/>
            <a:endCxn id="6" idx="0"/>
          </p:cNvCxnSpPr>
          <p:nvPr/>
        </p:nvCxnSpPr>
        <p:spPr>
          <a:xfrm flipH="1">
            <a:off x="1251090" y="3595947"/>
            <a:ext cx="763049" cy="101931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8" idx="1"/>
          </p:cNvCxnSpPr>
          <p:nvPr/>
        </p:nvCxnSpPr>
        <p:spPr>
          <a:xfrm>
            <a:off x="1521916" y="5117528"/>
            <a:ext cx="1146843" cy="584069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7" idx="2"/>
          </p:cNvCxnSpPr>
          <p:nvPr/>
        </p:nvCxnSpPr>
        <p:spPr>
          <a:xfrm flipV="1">
            <a:off x="3653204" y="4098215"/>
            <a:ext cx="984445" cy="135224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7" idx="3"/>
          </p:cNvCxnSpPr>
          <p:nvPr/>
        </p:nvCxnSpPr>
        <p:spPr>
          <a:xfrm flipV="1">
            <a:off x="5129871" y="3344813"/>
            <a:ext cx="2007365" cy="502268"/>
          </a:xfrm>
          <a:prstGeom prst="line">
            <a:avLst/>
          </a:prstGeom>
          <a:ln w="38100" cmpd="sng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2510507" y="2696955"/>
            <a:ext cx="4813905" cy="647858"/>
          </a:xfrm>
          <a:prstGeom prst="line">
            <a:avLst/>
          </a:prstGeom>
          <a:ln w="38100" cmpd="sng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6" idx="3"/>
          </p:cNvCxnSpPr>
          <p:nvPr/>
        </p:nvCxnSpPr>
        <p:spPr>
          <a:xfrm flipV="1">
            <a:off x="1743312" y="3595947"/>
            <a:ext cx="5907671" cy="1270447"/>
          </a:xfrm>
          <a:prstGeom prst="line">
            <a:avLst/>
          </a:prstGeom>
          <a:ln w="38100" cmpd="sng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3653204" y="3595947"/>
            <a:ext cx="4227589" cy="2105650"/>
          </a:xfrm>
          <a:prstGeom prst="line">
            <a:avLst/>
          </a:prstGeom>
          <a:ln w="38100" cmpd="sng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4768402" y="5328943"/>
            <a:ext cx="4021492" cy="1240131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scene3d>
            <a:camera prst="obliqueTopRigh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A centralized controller can set its own routes on an SDN</a:t>
            </a:r>
            <a:endParaRPr lang="en-US" sz="2600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53048" y="2488181"/>
            <a:ext cx="1079500" cy="135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629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9535" y="4295914"/>
            <a:ext cx="1454453" cy="7420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1575" y="5494628"/>
            <a:ext cx="1454453" cy="7420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1777" y="3770401"/>
            <a:ext cx="1454453" cy="742068"/>
          </a:xfrm>
          <a:prstGeom prst="rect">
            <a:avLst/>
          </a:prstGeom>
        </p:spPr>
      </p:pic>
      <p:cxnSp>
        <p:nvCxnSpPr>
          <p:cNvPr id="10" name="Straight Connector 9"/>
          <p:cNvCxnSpPr>
            <a:stCxn id="5" idx="3"/>
            <a:endCxn id="6" idx="1"/>
          </p:cNvCxnSpPr>
          <p:nvPr/>
        </p:nvCxnSpPr>
        <p:spPr>
          <a:xfrm>
            <a:off x="3363988" y="4666948"/>
            <a:ext cx="1547587" cy="1198714"/>
          </a:xfrm>
          <a:prstGeom prst="line">
            <a:avLst/>
          </a:prstGeom>
          <a:ln w="76200" cmpd="sng">
            <a:solidFill>
              <a:schemeClr val="tx1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3"/>
            <a:endCxn id="7" idx="1"/>
          </p:cNvCxnSpPr>
          <p:nvPr/>
        </p:nvCxnSpPr>
        <p:spPr>
          <a:xfrm flipV="1">
            <a:off x="3363988" y="4141435"/>
            <a:ext cx="3287789" cy="525513"/>
          </a:xfrm>
          <a:prstGeom prst="line">
            <a:avLst/>
          </a:prstGeom>
          <a:ln w="76200" cmpd="sng">
            <a:solidFill>
              <a:schemeClr val="tx1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1"/>
          </p:cNvCxnSpPr>
          <p:nvPr/>
        </p:nvCxnSpPr>
        <p:spPr>
          <a:xfrm flipH="1">
            <a:off x="944940" y="4666948"/>
            <a:ext cx="964595" cy="0"/>
          </a:xfrm>
          <a:prstGeom prst="line">
            <a:avLst/>
          </a:prstGeom>
          <a:ln w="76200" cmpd="sng">
            <a:solidFill>
              <a:schemeClr val="tx1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3"/>
          </p:cNvCxnSpPr>
          <p:nvPr/>
        </p:nvCxnSpPr>
        <p:spPr>
          <a:xfrm>
            <a:off x="6366028" y="5865662"/>
            <a:ext cx="2109409" cy="0"/>
          </a:xfrm>
          <a:prstGeom prst="line">
            <a:avLst/>
          </a:prstGeom>
          <a:ln w="76200" cmpd="sng">
            <a:solidFill>
              <a:schemeClr val="tx1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7" idx="3"/>
          </p:cNvCxnSpPr>
          <p:nvPr/>
        </p:nvCxnSpPr>
        <p:spPr>
          <a:xfrm>
            <a:off x="8106230" y="4141435"/>
            <a:ext cx="807583" cy="0"/>
          </a:xfrm>
          <a:prstGeom prst="line">
            <a:avLst/>
          </a:prstGeom>
          <a:ln w="76200" cmpd="sng">
            <a:solidFill>
              <a:schemeClr val="tx1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394185" y="5037982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7463907" y="4534846"/>
            <a:ext cx="317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48" name="Straight Connector 47"/>
          <p:cNvCxnSpPr/>
          <p:nvPr/>
        </p:nvCxnSpPr>
        <p:spPr>
          <a:xfrm flipH="1">
            <a:off x="6035524" y="4512469"/>
            <a:ext cx="1088571" cy="982159"/>
          </a:xfrm>
          <a:prstGeom prst="line">
            <a:avLst/>
          </a:prstGeom>
          <a:ln w="76200" cmpd="sng">
            <a:solidFill>
              <a:schemeClr val="tx1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6366028" y="4438110"/>
            <a:ext cx="2547785" cy="1422185"/>
          </a:xfrm>
          <a:prstGeom prst="line">
            <a:avLst/>
          </a:prstGeom>
          <a:ln w="76200" cmpd="sng">
            <a:solidFill>
              <a:schemeClr val="tx1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389553" y="5491390"/>
            <a:ext cx="2368834" cy="745306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scene3d>
            <a:camera prst="obliqueTopRigh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Path: A </a:t>
            </a:r>
            <a:r>
              <a:rPr lang="en-US" sz="2600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600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 B</a:t>
            </a:r>
            <a:endParaRPr lang="en-US" sz="2600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2794000" y="3205238"/>
            <a:ext cx="1651300" cy="1090676"/>
          </a:xfrm>
          <a:prstGeom prst="line">
            <a:avLst/>
          </a:prstGeom>
          <a:ln w="38100" cmpd="sng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491238" y="3205238"/>
            <a:ext cx="1887766" cy="565163"/>
          </a:xfrm>
          <a:prstGeom prst="line">
            <a:avLst/>
          </a:prstGeom>
          <a:ln w="38100" cmpd="sng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5055808" y="3327542"/>
            <a:ext cx="582994" cy="2167086"/>
          </a:xfrm>
          <a:prstGeom prst="line">
            <a:avLst/>
          </a:prstGeom>
          <a:ln w="38100" cmpd="sng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68925" y="2235055"/>
            <a:ext cx="3571741" cy="132196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scene3d>
            <a:camera prst="obliqueTopRigh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We can reroute around </a:t>
            </a:r>
            <a:r>
              <a:rPr lang="en-US" sz="26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heavily congested links </a:t>
            </a:r>
            <a:endParaRPr lang="en-US" sz="2600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29810" y="2491619"/>
            <a:ext cx="3580190" cy="127878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scene3d>
            <a:camera prst="obliqueTopRigh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Need to know when link is congested</a:t>
            </a:r>
            <a:endParaRPr lang="en-US" sz="2600" dirty="0">
              <a:ln>
                <a:solidFill>
                  <a:srgbClr val="0000FF"/>
                </a:solidFill>
              </a:ln>
              <a:solidFill>
                <a:srgbClr val="FF0000"/>
              </a:solidFill>
            </a:endParaRPr>
          </a:p>
        </p:txBody>
      </p:sp>
      <p:cxnSp>
        <p:nvCxnSpPr>
          <p:cNvPr id="35" name="Straight Connector 34"/>
          <p:cNvCxnSpPr>
            <a:stCxn id="5" idx="3"/>
            <a:endCxn id="7" idx="1"/>
          </p:cNvCxnSpPr>
          <p:nvPr/>
        </p:nvCxnSpPr>
        <p:spPr>
          <a:xfrm flipV="1">
            <a:off x="3363988" y="4141435"/>
            <a:ext cx="3287789" cy="525513"/>
          </a:xfrm>
          <a:prstGeom prst="line">
            <a:avLst/>
          </a:prstGeom>
          <a:ln w="152400" cmpd="sng"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1738" y="2324437"/>
            <a:ext cx="1079500" cy="1358900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>
          <a:xfrm>
            <a:off x="716125" y="4438110"/>
            <a:ext cx="457629" cy="457676"/>
          </a:xfrm>
          <a:prstGeom prst="rect">
            <a:avLst/>
          </a:prstGeom>
          <a:solidFill>
            <a:srgbClr val="008000">
              <a:alpha val="85000"/>
            </a:srgbClr>
          </a:solidFill>
          <a:scene3d>
            <a:camera prst="obliqueTopRight"/>
            <a:lightRig rig="threePt" dir="tl"/>
          </a:scene3d>
          <a:sp3d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SDN enables reactive control of network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3</a:t>
            </a:fld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5309137" y="6252181"/>
            <a:ext cx="372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16125" y="4438110"/>
            <a:ext cx="457629" cy="457676"/>
          </a:xfrm>
          <a:prstGeom prst="rect">
            <a:avLst/>
          </a:prstGeom>
          <a:solidFill>
            <a:srgbClr val="008000">
              <a:alpha val="85000"/>
            </a:srgbClr>
          </a:solidFill>
          <a:scene3d>
            <a:camera prst="obliqueTopRight"/>
            <a:lightRig rig="threePt" dir="tl"/>
          </a:scene3d>
          <a:sp3d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41952" y="5643790"/>
            <a:ext cx="3268048" cy="745306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scene3d>
            <a:camera prst="obliqueTopRigh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Path: A </a:t>
            </a:r>
            <a:r>
              <a:rPr lang="en-US" sz="2600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600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 C </a:t>
            </a:r>
            <a:r>
              <a:rPr lang="en-US" sz="2600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600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 B</a:t>
            </a:r>
            <a:endParaRPr lang="en-US" sz="2600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145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6719 0 L 0.63368 -0.07755 L 0.87031 -0.07755 " pathEditMode="relative" ptsTypes="AAAA">
                                      <p:cBhvr>
                                        <p:cTn id="1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0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0.00116 L 0.26406 -0.00116 L 0.43385 0.178 L 0.50087 0.178 L 0.71788 -0.07755 L 0.87031 -0.07755 " pathEditMode="relative" rAng="0" ptsTypes="AAAAAA">
                                      <p:cBhvr>
                                        <p:cTn id="3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507" y="5139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0" grpId="0" animBg="1"/>
      <p:bldP spid="34" grpId="0" animBg="1"/>
      <p:bldP spid="41" grpId="0" animBg="1"/>
      <p:bldP spid="41" grpId="2" animBg="1"/>
      <p:bldP spid="41" grpId="3" animBg="1"/>
      <p:bldP spid="29" grpId="0" animBg="1"/>
      <p:bldP spid="29" grpId="1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State-of-the-art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334" y="1741715"/>
            <a:ext cx="8890000" cy="3713238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Active measurements</a:t>
            </a:r>
          </a:p>
          <a:p>
            <a:pPr lvl="1"/>
            <a:r>
              <a:rPr lang="en-US" sz="2600" dirty="0" smtClean="0">
                <a:solidFill>
                  <a:srgbClr val="FF0000"/>
                </a:solidFill>
              </a:rPr>
              <a:t>Injection of probes</a:t>
            </a:r>
          </a:p>
          <a:p>
            <a:r>
              <a:rPr lang="en-US" sz="2800" b="1" dirty="0" smtClean="0">
                <a:solidFill>
                  <a:srgbClr val="0000FF"/>
                </a:solidFill>
              </a:rPr>
              <a:t>Passive measurements</a:t>
            </a:r>
          </a:p>
          <a:p>
            <a:pPr lvl="1"/>
            <a:r>
              <a:rPr lang="en-US" sz="2600" dirty="0" smtClean="0">
                <a:solidFill>
                  <a:srgbClr val="FF0000"/>
                </a:solidFill>
              </a:rPr>
              <a:t>Expensive instrumentation and infrastructure setup</a:t>
            </a:r>
          </a:p>
          <a:p>
            <a:r>
              <a:rPr lang="en-US" sz="2800" b="1" dirty="0" smtClean="0">
                <a:solidFill>
                  <a:srgbClr val="0000FF"/>
                </a:solidFill>
              </a:rPr>
              <a:t>SDN measurements</a:t>
            </a:r>
          </a:p>
          <a:p>
            <a:pPr lvl="1"/>
            <a:r>
              <a:rPr lang="en-US" sz="2600" dirty="0" smtClean="0">
                <a:solidFill>
                  <a:srgbClr val="FF0000"/>
                </a:solidFill>
              </a:rPr>
              <a:t>Additional control traffic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19528" y="5176762"/>
            <a:ext cx="5152571" cy="15239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  <a:scene3d>
            <a:camera prst="obliqueTopRigh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n>
                  <a:solidFill>
                    <a:srgbClr val="000000"/>
                  </a:solidFill>
                </a:ln>
                <a:solidFill>
                  <a:schemeClr val="tx1"/>
                </a:solidFill>
              </a:rPr>
              <a:t>Accurate measurements requires high overhead</a:t>
            </a:r>
            <a:endParaRPr lang="en-US" sz="2800" b="1" dirty="0">
              <a:ln>
                <a:solidFill>
                  <a:srgbClr val="000000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689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3779" y="2595562"/>
            <a:ext cx="2550034" cy="27000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FlowSense</a:t>
            </a:r>
            <a:r>
              <a:rPr lang="en-US" dirty="0" smtClean="0"/>
              <a:t>: measuring with zero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155" y="2022995"/>
            <a:ext cx="5622624" cy="3670767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Leverage existing control traffic to measure network</a:t>
            </a:r>
          </a:p>
          <a:p>
            <a:pPr lvl="1"/>
            <a:r>
              <a:rPr lang="en-US" sz="2400" dirty="0" smtClean="0"/>
              <a:t>No additional traffic introduced</a:t>
            </a:r>
          </a:p>
          <a:p>
            <a:pPr lvl="1"/>
            <a:r>
              <a:rPr lang="en-US" sz="2400" dirty="0" smtClean="0"/>
              <a:t>Network informs system of changes</a:t>
            </a:r>
          </a:p>
          <a:p>
            <a:r>
              <a:rPr lang="en-US" sz="2800" b="1" dirty="0" smtClean="0"/>
              <a:t>As accurate as switch polling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1691" y="3858379"/>
            <a:ext cx="266068" cy="266095"/>
          </a:xfrm>
          <a:prstGeom prst="rect">
            <a:avLst/>
          </a:prstGeom>
          <a:solidFill>
            <a:srgbClr val="FF0000">
              <a:alpha val="85000"/>
            </a:srgbClr>
          </a:solidFill>
          <a:scene3d>
            <a:camera prst="obliqueTopRight"/>
            <a:lightRig rig="threePt" dir="tl"/>
          </a:scene3d>
          <a:sp3d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299803" y="4547808"/>
            <a:ext cx="266068" cy="266096"/>
          </a:xfrm>
          <a:prstGeom prst="rect">
            <a:avLst/>
          </a:prstGeom>
          <a:solidFill>
            <a:srgbClr val="FF0000">
              <a:alpha val="85000"/>
            </a:srgbClr>
          </a:solidFill>
          <a:scene3d>
            <a:camera prst="obliqueTopRight"/>
            <a:lightRig rig="threePt" dir="tl"/>
          </a:scene3d>
          <a:sp3d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7" idx="0"/>
          </p:cNvCxnSpPr>
          <p:nvPr/>
        </p:nvCxnSpPr>
        <p:spPr>
          <a:xfrm flipH="1" flipV="1">
            <a:off x="8080961" y="3499043"/>
            <a:ext cx="351876" cy="1048765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0"/>
          </p:cNvCxnSpPr>
          <p:nvPr/>
        </p:nvCxnSpPr>
        <p:spPr>
          <a:xfrm flipV="1">
            <a:off x="6984725" y="3411878"/>
            <a:ext cx="374055" cy="446501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2603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394" y="2186533"/>
            <a:ext cx="7771500" cy="34147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8394" y="2181427"/>
            <a:ext cx="7783121" cy="34198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OpenFlow</a:t>
            </a:r>
            <a:r>
              <a:rPr lang="en-US" dirty="0" smtClean="0"/>
              <a:t> overview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89579" y="4783849"/>
            <a:ext cx="457629" cy="457676"/>
          </a:xfrm>
          <a:prstGeom prst="rect">
            <a:avLst/>
          </a:prstGeom>
          <a:solidFill>
            <a:srgbClr val="008000">
              <a:alpha val="85000"/>
            </a:srgbClr>
          </a:solidFill>
          <a:scene3d>
            <a:camera prst="obliqueTopRight"/>
            <a:lightRig rig="threePt" dir="tl"/>
          </a:scene3d>
          <a:sp3d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566561" y="4326173"/>
            <a:ext cx="457629" cy="457676"/>
          </a:xfrm>
          <a:prstGeom prst="rect">
            <a:avLst/>
          </a:prstGeom>
          <a:solidFill>
            <a:srgbClr val="FF0000">
              <a:alpha val="85000"/>
            </a:srgbClr>
          </a:solidFill>
          <a:scene3d>
            <a:camera prst="obliqueTopRight"/>
            <a:lightRig rig="threePt" dir="tl"/>
          </a:scene3d>
          <a:sp3d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125749" y="2899588"/>
            <a:ext cx="457629" cy="457676"/>
          </a:xfrm>
          <a:prstGeom prst="rect">
            <a:avLst/>
          </a:prstGeom>
          <a:solidFill>
            <a:srgbClr val="FF0000">
              <a:alpha val="85000"/>
            </a:srgbClr>
          </a:solidFill>
          <a:scene3d>
            <a:camera prst="obliqueTopRight"/>
            <a:lightRig rig="threePt" dir="tl"/>
          </a:scene3d>
          <a:sp3d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89579" y="4783849"/>
            <a:ext cx="457629" cy="457676"/>
          </a:xfrm>
          <a:prstGeom prst="rect">
            <a:avLst/>
          </a:prstGeom>
          <a:solidFill>
            <a:srgbClr val="008000">
              <a:alpha val="85000"/>
            </a:srgbClr>
          </a:solidFill>
          <a:scene3d>
            <a:camera prst="obliqueTopRight"/>
            <a:lightRig rig="threePt" dir="tl"/>
          </a:scene3d>
          <a:sp3d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2566561" y="4326173"/>
            <a:ext cx="457629" cy="457676"/>
          </a:xfrm>
          <a:prstGeom prst="rect">
            <a:avLst/>
          </a:prstGeom>
          <a:solidFill>
            <a:srgbClr val="FF0000">
              <a:alpha val="85000"/>
            </a:srgbClr>
          </a:solidFill>
          <a:scene3d>
            <a:camera prst="obliqueTopRight"/>
            <a:lightRig rig="threePt" dir="tl"/>
          </a:scene3d>
          <a:sp3d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33048" y="1753811"/>
            <a:ext cx="3992701" cy="2569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/>
              <a:t>Flow Arrival:</a:t>
            </a:r>
          </a:p>
          <a:p>
            <a:pPr marL="342900" indent="-342900">
              <a:buAutoNum type="arabicParenR"/>
            </a:pPr>
            <a:r>
              <a:rPr lang="en-US" sz="2300" dirty="0" smtClean="0"/>
              <a:t> Packet of new flow arrives</a:t>
            </a:r>
          </a:p>
          <a:p>
            <a:pPr marL="342900" indent="-342900">
              <a:buAutoNum type="arabicParenR"/>
            </a:pPr>
            <a:r>
              <a:rPr lang="en-US" sz="2300" dirty="0" smtClean="0"/>
              <a:t> </a:t>
            </a:r>
            <a:r>
              <a:rPr lang="en-US" sz="2300" b="1" i="1" dirty="0" err="1" smtClean="0"/>
              <a:t>PacketIn</a:t>
            </a:r>
            <a:r>
              <a:rPr lang="en-US" sz="2300" dirty="0" smtClean="0"/>
              <a:t> message sent</a:t>
            </a:r>
          </a:p>
          <a:p>
            <a:pPr marL="342900" indent="-342900">
              <a:buAutoNum type="arabicParenR"/>
            </a:pPr>
            <a:r>
              <a:rPr lang="en-US" sz="2300" dirty="0" smtClean="0"/>
              <a:t> </a:t>
            </a:r>
            <a:r>
              <a:rPr lang="en-US" sz="2300" b="1" i="1" dirty="0" err="1" smtClean="0"/>
              <a:t>FlowMod</a:t>
            </a:r>
            <a:r>
              <a:rPr lang="en-US" sz="2300" dirty="0" smtClean="0"/>
              <a:t> message sent</a:t>
            </a:r>
          </a:p>
          <a:p>
            <a:pPr marL="342900" indent="-342900">
              <a:buAutoNum type="arabicParenR"/>
            </a:pPr>
            <a:r>
              <a:rPr lang="en-US" sz="2300" dirty="0" smtClean="0"/>
              <a:t> New rule installed</a:t>
            </a:r>
          </a:p>
          <a:p>
            <a:endParaRPr lang="en-US" sz="2300" dirty="0"/>
          </a:p>
        </p:txBody>
      </p:sp>
      <p:sp>
        <p:nvSpPr>
          <p:cNvPr id="21" name="TextBox 20"/>
          <p:cNvSpPr txBox="1"/>
          <p:nvPr/>
        </p:nvSpPr>
        <p:spPr>
          <a:xfrm>
            <a:off x="6047619" y="1793469"/>
            <a:ext cx="286619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/>
              <a:t>Flow Completion:</a:t>
            </a:r>
          </a:p>
          <a:p>
            <a:pPr marL="342900" indent="-342900">
              <a:buAutoNum type="arabicParenR"/>
            </a:pPr>
            <a:r>
              <a:rPr lang="en-US" sz="2300" dirty="0" smtClean="0"/>
              <a:t> Rule expires</a:t>
            </a:r>
          </a:p>
          <a:p>
            <a:pPr marL="342900" indent="-342900">
              <a:buAutoNum type="arabicParenR"/>
            </a:pPr>
            <a:r>
              <a:rPr lang="en-US" sz="2300" dirty="0" smtClean="0"/>
              <a:t> Remove rule</a:t>
            </a:r>
          </a:p>
          <a:p>
            <a:pPr marL="342900" indent="-342900">
              <a:buAutoNum type="arabicParenR"/>
            </a:pPr>
            <a:r>
              <a:rPr lang="en-US" sz="2300" dirty="0"/>
              <a:t> </a:t>
            </a:r>
            <a:r>
              <a:rPr lang="en-US" sz="2300" b="1" i="1" dirty="0" err="1" smtClean="0"/>
              <a:t>FlowRemoved</a:t>
            </a:r>
            <a:r>
              <a:rPr lang="en-US" sz="2300" dirty="0" smtClean="0"/>
              <a:t> message sent</a:t>
            </a:r>
            <a:endParaRPr lang="en-US" sz="2300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539981"/>
              </p:ext>
            </p:extLst>
          </p:nvPr>
        </p:nvGraphicFramePr>
        <p:xfrm>
          <a:off x="3265852" y="5267956"/>
          <a:ext cx="3063729" cy="91373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52704"/>
                <a:gridCol w="1289782"/>
                <a:gridCol w="1021243"/>
              </a:tblGrid>
              <a:tr h="5479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Rule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Match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Output</a:t>
                      </a:r>
                      <a:endParaRPr lang="en-US" dirty="0"/>
                    </a:p>
                  </a:txBody>
                  <a:tcPr/>
                </a:tc>
              </a:tr>
              <a:tr h="3131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Green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sw2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001422"/>
              </p:ext>
            </p:extLst>
          </p:nvPr>
        </p:nvGraphicFramePr>
        <p:xfrm>
          <a:off x="3265852" y="5241525"/>
          <a:ext cx="3063729" cy="54797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52704"/>
                <a:gridCol w="1289782"/>
                <a:gridCol w="1021243"/>
              </a:tblGrid>
              <a:tr h="5479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Rule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Match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Output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2173738" y="5420169"/>
            <a:ext cx="59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sw1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925309" y="5420169"/>
            <a:ext cx="59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587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92185E-6 6.94927E-9 L 0.15908 6.94927E-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54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3029 -0.27704 " pathEditMode="relative" ptsTypes="AA"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6915 0.21056 " pathEditMode="relative" ptsTypes="AA">
                                      <p:cBhvr>
                                        <p:cTn id="3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908 6.94927E-9 L 0.6827 6.94927E-9 L 0.84612 -0.10656 " pathEditMode="relative" rAng="0" ptsTypes="AAA">
                                      <p:cBhvr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352" y="-53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9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68965 0 L 0.84613 -0.10516 " pathEditMode="relative" ptsTypes="AAA">
                                      <p:cBhvr>
                                        <p:cTn id="6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2872 -0.27728 " pathEditMode="relative" ptsTypes="AA">
                                      <p:cBhvr>
                                        <p:cTn id="8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3" grpId="4" animBg="1"/>
      <p:bldP spid="13" grpId="5" animBg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</a:t>
            </a:r>
            <a:r>
              <a:rPr lang="en-US" dirty="0" smtClean="0"/>
              <a:t>essages have utilization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905" y="1707203"/>
            <a:ext cx="8527143" cy="3771940"/>
          </a:xfrm>
        </p:spPr>
        <p:txBody>
          <a:bodyPr>
            <a:normAutofit/>
          </a:bodyPr>
          <a:lstStyle/>
          <a:p>
            <a:r>
              <a:rPr lang="en-US" sz="2800" b="1" i="1" dirty="0" err="1" smtClean="0"/>
              <a:t>PacketIn</a:t>
            </a:r>
            <a:endParaRPr lang="en-US" sz="2800" b="1" i="1" dirty="0" smtClean="0"/>
          </a:p>
          <a:p>
            <a:pPr lvl="1"/>
            <a:r>
              <a:rPr lang="en-US" sz="2600" dirty="0" smtClean="0"/>
              <a:t>Signals new flow on port (t</a:t>
            </a:r>
            <a:r>
              <a:rPr lang="en-US" sz="2600" baseline="-25000" dirty="0" smtClean="0"/>
              <a:t>1</a:t>
            </a:r>
            <a:r>
              <a:rPr lang="en-US" sz="2600" dirty="0" smtClean="0"/>
              <a:t>)</a:t>
            </a:r>
          </a:p>
          <a:p>
            <a:r>
              <a:rPr lang="en-US" sz="2800" b="1" i="1" dirty="0" err="1" smtClean="0"/>
              <a:t>FlowRemoved</a:t>
            </a:r>
            <a:endParaRPr lang="en-US" sz="2800" b="1" i="1" dirty="0"/>
          </a:p>
          <a:p>
            <a:pPr lvl="1"/>
            <a:r>
              <a:rPr lang="en-US" sz="2600" dirty="0" smtClean="0"/>
              <a:t>Duration of entry in flow table (10s)</a:t>
            </a:r>
          </a:p>
          <a:p>
            <a:pPr lvl="1"/>
            <a:r>
              <a:rPr lang="en-US" sz="2600" dirty="0" smtClean="0"/>
              <a:t>Amount of traffic matched (400 MB)</a:t>
            </a:r>
          </a:p>
          <a:p>
            <a:r>
              <a:rPr lang="en-US" sz="2800" dirty="0" smtClean="0"/>
              <a:t>Can infer utilization contributed by flow on link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39750" y="5823065"/>
            <a:ext cx="4290273" cy="297490"/>
          </a:xfrm>
          <a:prstGeom prst="rect">
            <a:avLst/>
          </a:prstGeom>
          <a:solidFill>
            <a:srgbClr val="008000"/>
          </a:solidFill>
          <a:ln>
            <a:noFill/>
          </a:ln>
          <a:scene3d>
            <a:camera prst="obliqueTopRigh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65664" y="5377970"/>
            <a:ext cx="402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r>
              <a:rPr lang="en-US" sz="2400" baseline="-25000" dirty="0" smtClean="0"/>
              <a:t>1</a:t>
            </a:r>
            <a:endParaRPr lang="en-US" sz="2400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6219920" y="5377970"/>
            <a:ext cx="1220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+ 10s</a:t>
            </a:r>
            <a:endParaRPr lang="en-US" sz="2400" baseline="-25000" dirty="0"/>
          </a:p>
        </p:txBody>
      </p:sp>
      <p:sp>
        <p:nvSpPr>
          <p:cNvPr id="9" name="Rectangle 8"/>
          <p:cNvSpPr/>
          <p:nvPr/>
        </p:nvSpPr>
        <p:spPr>
          <a:xfrm>
            <a:off x="2539750" y="5823065"/>
            <a:ext cx="4290273" cy="297490"/>
          </a:xfrm>
          <a:prstGeom prst="rect">
            <a:avLst/>
          </a:prstGeom>
          <a:solidFill>
            <a:srgbClr val="008000"/>
          </a:solidFill>
          <a:ln>
            <a:noFill/>
          </a:ln>
          <a:scene3d>
            <a:camera prst="obliqueTopRigh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40 MB/s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447043" y="5736966"/>
            <a:ext cx="9380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Flow:</a:t>
            </a:r>
            <a:endParaRPr lang="en-US" sz="2400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73836" y="6198631"/>
            <a:ext cx="15318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err="1" smtClean="0"/>
              <a:t>PacketIn</a:t>
            </a:r>
            <a:endParaRPr lang="en-US" sz="2400" b="1" i="1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5670146" y="6188295"/>
            <a:ext cx="2319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err="1" smtClean="0"/>
              <a:t>FlowRemoved</a:t>
            </a:r>
            <a:endParaRPr lang="en-US" sz="2400" b="1" i="1" baseline="-25000" dirty="0"/>
          </a:p>
        </p:txBody>
      </p:sp>
    </p:spTree>
    <p:extLst>
      <p:ext uri="{BB962C8B-B14F-4D97-AF65-F5344CB8AC3E}">
        <p14:creationId xmlns:p14="http://schemas.microsoft.com/office/powerpoint/2010/main" val="3427587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Arrow 6"/>
          <p:cNvSpPr/>
          <p:nvPr/>
        </p:nvSpPr>
        <p:spPr>
          <a:xfrm>
            <a:off x="841663" y="2557268"/>
            <a:ext cx="7825456" cy="469119"/>
          </a:xfrm>
          <a:prstGeom prst="rightArrow">
            <a:avLst>
              <a:gd name="adj1" fmla="val 39024"/>
              <a:gd name="adj2" fmla="val 81704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  <a:scene3d>
            <a:camera prst="obliqueTopRight"/>
            <a:lightRig rig="threePt" dir="tl"/>
          </a:scene3d>
          <a:sp3d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15749" y="3146528"/>
            <a:ext cx="4290273" cy="297490"/>
          </a:xfrm>
          <a:prstGeom prst="rect">
            <a:avLst/>
          </a:prstGeom>
          <a:solidFill>
            <a:srgbClr val="008000"/>
          </a:solidFill>
          <a:ln>
            <a:noFill/>
          </a:ln>
          <a:scene3d>
            <a:camera prst="obliqueTopRigh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41663" y="2171572"/>
            <a:ext cx="402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r>
              <a:rPr lang="en-US" sz="2400" baseline="-25000" dirty="0" smtClean="0"/>
              <a:t>1</a:t>
            </a:r>
            <a:endParaRPr lang="en-US" sz="2400" baseline="-25000" dirty="0"/>
          </a:p>
        </p:txBody>
      </p:sp>
      <p:sp>
        <p:nvSpPr>
          <p:cNvPr id="10" name="Rectangle 9"/>
          <p:cNvSpPr/>
          <p:nvPr/>
        </p:nvSpPr>
        <p:spPr>
          <a:xfrm>
            <a:off x="1449572" y="3627553"/>
            <a:ext cx="3856452" cy="29749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bliqueTopRigh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ight Arrow 36"/>
          <p:cNvSpPr/>
          <p:nvPr/>
        </p:nvSpPr>
        <p:spPr>
          <a:xfrm>
            <a:off x="5306024" y="3627553"/>
            <a:ext cx="515567" cy="297490"/>
          </a:xfrm>
          <a:prstGeom prst="rightArrow">
            <a:avLst/>
          </a:prstGeom>
          <a:solidFill>
            <a:srgbClr val="FF0000"/>
          </a:solidFill>
          <a:ln>
            <a:noFill/>
          </a:ln>
          <a:scene3d>
            <a:camera prst="obliqueTopRigh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434957" y="3624850"/>
            <a:ext cx="5128846" cy="29749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bliqueTopRigh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891391" y="4134188"/>
            <a:ext cx="3414632" cy="297490"/>
          </a:xfrm>
          <a:prstGeom prst="rect">
            <a:avLst/>
          </a:prstGeom>
          <a:solidFill>
            <a:srgbClr val="3366FF"/>
          </a:solidFill>
          <a:ln>
            <a:noFill/>
          </a:ln>
          <a:scene3d>
            <a:camera prst="obliqueTopRigh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ight Arrow 34"/>
          <p:cNvSpPr/>
          <p:nvPr/>
        </p:nvSpPr>
        <p:spPr>
          <a:xfrm>
            <a:off x="6549221" y="3627553"/>
            <a:ext cx="515567" cy="297490"/>
          </a:xfrm>
          <a:prstGeom prst="rightArrow">
            <a:avLst/>
          </a:prstGeom>
          <a:solidFill>
            <a:srgbClr val="FF0000"/>
          </a:solidFill>
          <a:ln>
            <a:noFill/>
          </a:ln>
          <a:scene3d>
            <a:camera prst="obliqueTopRigh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015749" y="3146528"/>
            <a:ext cx="4290273" cy="297490"/>
          </a:xfrm>
          <a:prstGeom prst="rect">
            <a:avLst/>
          </a:prstGeom>
          <a:solidFill>
            <a:srgbClr val="008000"/>
          </a:solidFill>
          <a:ln>
            <a:noFill/>
          </a:ln>
          <a:scene3d>
            <a:camera prst="obliqueTopRigh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40 MB/s</a:t>
            </a:r>
            <a:endParaRPr lang="en-US" sz="2400" dirty="0"/>
          </a:p>
        </p:txBody>
      </p:sp>
      <p:sp>
        <p:nvSpPr>
          <p:cNvPr id="3" name="Right Arrow 2"/>
          <p:cNvSpPr/>
          <p:nvPr/>
        </p:nvSpPr>
        <p:spPr>
          <a:xfrm>
            <a:off x="5306024" y="4134188"/>
            <a:ext cx="515567" cy="297490"/>
          </a:xfrm>
          <a:prstGeom prst="rightArrow">
            <a:avLst/>
          </a:prstGeom>
          <a:solidFill>
            <a:srgbClr val="3366FF"/>
          </a:solidFill>
          <a:ln>
            <a:noFill/>
          </a:ln>
          <a:scene3d>
            <a:camera prst="obliqueTopRigh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891391" y="4134188"/>
            <a:ext cx="4687027" cy="297490"/>
          </a:xfrm>
          <a:prstGeom prst="rect">
            <a:avLst/>
          </a:prstGeom>
          <a:solidFill>
            <a:srgbClr val="3366FF"/>
          </a:solidFill>
          <a:ln>
            <a:noFill/>
          </a:ln>
          <a:scene3d>
            <a:camera prst="obliqueTopRigh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9" name="Rectangle 28"/>
          <p:cNvSpPr/>
          <p:nvPr/>
        </p:nvSpPr>
        <p:spPr>
          <a:xfrm>
            <a:off x="1876776" y="4134188"/>
            <a:ext cx="4687027" cy="297490"/>
          </a:xfrm>
          <a:prstGeom prst="rect">
            <a:avLst/>
          </a:prstGeom>
          <a:solidFill>
            <a:srgbClr val="3366FF"/>
          </a:solidFill>
          <a:ln>
            <a:noFill/>
          </a:ln>
          <a:scene3d>
            <a:camera prst="obliqueTopRigh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10 MB/s</a:t>
            </a:r>
            <a:endParaRPr lang="en-US" sz="2400" dirty="0"/>
          </a:p>
        </p:txBody>
      </p:sp>
      <p:sp>
        <p:nvSpPr>
          <p:cNvPr id="45" name="Rectangle 44"/>
          <p:cNvSpPr/>
          <p:nvPr/>
        </p:nvSpPr>
        <p:spPr>
          <a:xfrm>
            <a:off x="1449572" y="3627553"/>
            <a:ext cx="6368813" cy="29749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bliqueTopRigh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4" name="Rectangle 33"/>
          <p:cNvSpPr/>
          <p:nvPr/>
        </p:nvSpPr>
        <p:spPr>
          <a:xfrm>
            <a:off x="1449572" y="3627553"/>
            <a:ext cx="6368813" cy="297490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bliqueTopRigh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20 MB/s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248235" y="2171572"/>
            <a:ext cx="402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1717304" y="2171572"/>
            <a:ext cx="402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r>
              <a:rPr lang="en-US" sz="2400" baseline="-25000" dirty="0" smtClean="0"/>
              <a:t>3</a:t>
            </a:r>
            <a:endParaRPr lang="en-US" sz="2400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5065767" y="2171572"/>
            <a:ext cx="402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r>
              <a:rPr lang="en-US" sz="2400" baseline="-25000" dirty="0" smtClean="0"/>
              <a:t>4</a:t>
            </a:r>
            <a:endParaRPr lang="en-US" sz="2400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6404331" y="2171572"/>
            <a:ext cx="402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r>
              <a:rPr lang="en-US" sz="2400" baseline="-25000" dirty="0" smtClean="0"/>
              <a:t>5</a:t>
            </a:r>
            <a:endParaRPr lang="en-US" sz="2400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7617048" y="2171572"/>
            <a:ext cx="402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r>
              <a:rPr lang="en-US" sz="2400" baseline="-25000" dirty="0" smtClean="0"/>
              <a:t>6</a:t>
            </a:r>
            <a:endParaRPr lang="en-US" sz="2400" baseline="-25000" dirty="0"/>
          </a:p>
        </p:txBody>
      </p:sp>
      <p:cxnSp>
        <p:nvCxnSpPr>
          <p:cNvPr id="21" name="Straight Connector 20"/>
          <p:cNvCxnSpPr>
            <a:stCxn id="9" idx="2"/>
          </p:cNvCxnSpPr>
          <p:nvPr/>
        </p:nvCxnSpPr>
        <p:spPr>
          <a:xfrm flipH="1">
            <a:off x="1015749" y="2633237"/>
            <a:ext cx="27251" cy="1834362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5" idx="2"/>
          </p:cNvCxnSpPr>
          <p:nvPr/>
        </p:nvCxnSpPr>
        <p:spPr>
          <a:xfrm>
            <a:off x="1449572" y="2633237"/>
            <a:ext cx="0" cy="1834362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891390" y="2633237"/>
            <a:ext cx="0" cy="1834362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306022" y="2633237"/>
            <a:ext cx="0" cy="1834362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578417" y="2633237"/>
            <a:ext cx="0" cy="1834362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803770" y="2633237"/>
            <a:ext cx="0" cy="1834362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0" y="2557268"/>
            <a:ext cx="875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Time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Estimating utilization in </a:t>
            </a:r>
            <a:r>
              <a:rPr lang="en-US" dirty="0" err="1" smtClean="0"/>
              <a:t>FlowSense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8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70331" y="3146528"/>
            <a:ext cx="3950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</a:t>
            </a:r>
            <a:r>
              <a:rPr lang="en-US" sz="2400" baseline="-25000" dirty="0" smtClean="0"/>
              <a:t>1</a:t>
            </a:r>
            <a:endParaRPr lang="en-US" sz="2400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170331" y="3627553"/>
            <a:ext cx="3950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170331" y="4098267"/>
            <a:ext cx="3950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</a:t>
            </a:r>
            <a:r>
              <a:rPr lang="en-US" sz="2400" baseline="-25000" dirty="0" smtClean="0"/>
              <a:t>3</a:t>
            </a:r>
            <a:endParaRPr lang="en-US" sz="2400" baseline="-25000" dirty="0"/>
          </a:p>
        </p:txBody>
      </p: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463570"/>
              </p:ext>
            </p:extLst>
          </p:nvPr>
        </p:nvGraphicFramePr>
        <p:xfrm>
          <a:off x="1043000" y="4740275"/>
          <a:ext cx="7295787" cy="457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62255"/>
                <a:gridCol w="2436100"/>
                <a:gridCol w="24974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Checkpoint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Flows Left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Total Utilization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971803"/>
              </p:ext>
            </p:extLst>
          </p:nvPr>
        </p:nvGraphicFramePr>
        <p:xfrm>
          <a:off x="1042999" y="4740275"/>
          <a:ext cx="7295788" cy="914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62255"/>
                <a:gridCol w="2436100"/>
                <a:gridCol w="24974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Checkpoint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Flows Left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Total Utilization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</a:t>
                      </a:r>
                      <a:r>
                        <a:rPr lang="en-US" sz="2400" baseline="-25000" dirty="0" smtClean="0"/>
                        <a:t>4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40 MB/s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737110"/>
              </p:ext>
            </p:extLst>
          </p:nvPr>
        </p:nvGraphicFramePr>
        <p:xfrm>
          <a:off x="1043001" y="4740275"/>
          <a:ext cx="7295788" cy="1371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62255"/>
                <a:gridCol w="2436100"/>
                <a:gridCol w="24974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Checkpoint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Flows Left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Total Utilization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</a:t>
                      </a:r>
                      <a:r>
                        <a:rPr lang="en-US" sz="2400" baseline="-25000" dirty="0" smtClean="0"/>
                        <a:t>4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50 MB/s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</a:t>
                      </a:r>
                      <a:r>
                        <a:rPr lang="en-US" sz="2400" baseline="-25000" dirty="0" smtClean="0"/>
                        <a:t>5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 MB/s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682313"/>
              </p:ext>
            </p:extLst>
          </p:nvPr>
        </p:nvGraphicFramePr>
        <p:xfrm>
          <a:off x="1043000" y="4740275"/>
          <a:ext cx="7295788" cy="1828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62255"/>
                <a:gridCol w="2436100"/>
                <a:gridCol w="24974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Checkpoint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Flows Left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Total Utilization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</a:t>
                      </a:r>
                      <a:r>
                        <a:rPr lang="en-US" sz="2400" baseline="-25000" dirty="0" smtClean="0"/>
                        <a:t>4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70 MB/s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</a:t>
                      </a:r>
                      <a:r>
                        <a:rPr lang="en-US" sz="2400" baseline="-25000" dirty="0" smtClean="0"/>
                        <a:t>5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 MB/s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</a:t>
                      </a:r>
                      <a:r>
                        <a:rPr lang="en-US" sz="2400" baseline="-25000" dirty="0" smtClean="0"/>
                        <a:t>6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 MB/s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4222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37" grpId="0" animBg="1"/>
      <p:bldP spid="40" grpId="0" animBg="1"/>
      <p:bldP spid="11" grpId="0" animBg="1"/>
      <p:bldP spid="35" grpId="0" animBg="1"/>
      <p:bldP spid="28" grpId="0" animBg="1"/>
      <p:bldP spid="3" grpId="0" animBg="1"/>
      <p:bldP spid="41" grpId="0" animBg="1"/>
      <p:bldP spid="29" grpId="0" animBg="1"/>
      <p:bldP spid="45" grpId="0" animBg="1"/>
      <p:bldP spid="34" grpId="0" animBg="1"/>
      <p:bldP spid="15" grpId="0"/>
      <p:bldP spid="16" grpId="0"/>
      <p:bldP spid="17" grpId="0"/>
      <p:bldP spid="18" grpId="0"/>
      <p:bldP spid="19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FlowSense</a:t>
            </a:r>
            <a:r>
              <a:rPr lang="en-US" dirty="0"/>
              <a:t> </a:t>
            </a:r>
            <a:r>
              <a:rPr lang="en-US" dirty="0" smtClean="0"/>
              <a:t>system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605" y="2019906"/>
            <a:ext cx="5005633" cy="4246424"/>
          </a:xfrm>
        </p:spPr>
        <p:txBody>
          <a:bodyPr/>
          <a:lstStyle/>
          <a:p>
            <a:r>
              <a:rPr lang="en-US" sz="2800" b="1" dirty="0" smtClean="0"/>
              <a:t>Parser</a:t>
            </a:r>
          </a:p>
          <a:p>
            <a:pPr lvl="1"/>
            <a:r>
              <a:rPr lang="en-US" sz="2400" dirty="0" smtClean="0"/>
              <a:t>Captures and analyzes control traffic</a:t>
            </a:r>
          </a:p>
          <a:p>
            <a:r>
              <a:rPr lang="en-US" sz="2800" b="1" dirty="0" smtClean="0"/>
              <a:t>Utilization Monitor</a:t>
            </a:r>
          </a:p>
          <a:p>
            <a:pPr lvl="1"/>
            <a:r>
              <a:rPr lang="en-US" sz="2400" dirty="0" smtClean="0"/>
              <a:t>Runs </a:t>
            </a:r>
            <a:r>
              <a:rPr lang="en-US" sz="2400" dirty="0" err="1" smtClean="0"/>
              <a:t>FlowSense</a:t>
            </a:r>
            <a:r>
              <a:rPr lang="en-US" sz="2400" dirty="0" smtClean="0"/>
              <a:t> algorithm</a:t>
            </a:r>
          </a:p>
          <a:p>
            <a:r>
              <a:rPr lang="en-US" sz="2800" b="1" dirty="0" smtClean="0"/>
              <a:t>Utilization Table</a:t>
            </a:r>
          </a:p>
          <a:p>
            <a:pPr lvl="1"/>
            <a:r>
              <a:rPr lang="en-US" sz="2400" dirty="0" smtClean="0"/>
              <a:t>Database of checkpoints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9</a:t>
            </a:fld>
            <a:endParaRPr lang="en-US"/>
          </a:p>
        </p:txBody>
      </p:sp>
      <p:pic>
        <p:nvPicPr>
          <p:cNvPr id="11" name="Picture 10" descr="FlowSense_system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518" y="2327193"/>
            <a:ext cx="2933700" cy="372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21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19645</TotalTime>
  <Words>637</Words>
  <Application>Microsoft Macintosh PowerPoint</Application>
  <PresentationFormat>On-screen Show (4:3)</PresentationFormat>
  <Paragraphs>221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Perception</vt:lpstr>
      <vt:lpstr>FlowSense: Monitoring Network Utilization with Zero Measurement Cost</vt:lpstr>
      <vt:lpstr>SDN enables centralized control</vt:lpstr>
      <vt:lpstr>SDN enables reactive control of network</vt:lpstr>
      <vt:lpstr>State-of-the-art measurement</vt:lpstr>
      <vt:lpstr>FlowSense: measuring with zero cost</vt:lpstr>
      <vt:lpstr>OpenFlow overview</vt:lpstr>
      <vt:lpstr>Messages have utilization info</vt:lpstr>
      <vt:lpstr>Estimating utilization in FlowSense</vt:lpstr>
      <vt:lpstr>FlowSense system design</vt:lpstr>
      <vt:lpstr>Evaluating FlowSense</vt:lpstr>
      <vt:lpstr>Accuracy testbed</vt:lpstr>
      <vt:lpstr>FlowSense is as accurate as polling</vt:lpstr>
      <vt:lpstr>Revisiting utilization estimation</vt:lpstr>
      <vt:lpstr>Perfect utilization information is typically delayed</vt:lpstr>
      <vt:lpstr>Coarse-grained estimation can be obtained soon </vt:lpstr>
      <vt:lpstr>Data refreshes in the order of seconds</vt:lpstr>
      <vt:lpstr>Conclusion</vt:lpstr>
      <vt:lpstr>Future work</vt:lpstr>
      <vt:lpstr>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FlowSense: Monitoring Network Utilization with Zero Measurement Cost</dc:title>
  <dc:creator>Curtis Yu</dc:creator>
  <cp:lastModifiedBy>Curtis Yu</cp:lastModifiedBy>
  <cp:revision>257</cp:revision>
  <dcterms:created xsi:type="dcterms:W3CDTF">2013-03-03T21:05:12Z</dcterms:created>
  <dcterms:modified xsi:type="dcterms:W3CDTF">2013-03-18T10:39:20Z</dcterms:modified>
</cp:coreProperties>
</file>