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89" r:id="rId7"/>
    <p:sldId id="321" r:id="rId8"/>
    <p:sldId id="261" r:id="rId9"/>
    <p:sldId id="263" r:id="rId10"/>
    <p:sldId id="264" r:id="rId11"/>
    <p:sldId id="313" r:id="rId12"/>
    <p:sldId id="266" r:id="rId13"/>
    <p:sldId id="267" r:id="rId14"/>
    <p:sldId id="268" r:id="rId15"/>
    <p:sldId id="269" r:id="rId16"/>
    <p:sldId id="270" r:id="rId17"/>
    <p:sldId id="271" r:id="rId18"/>
    <p:sldId id="274" r:id="rId19"/>
    <p:sldId id="277" r:id="rId20"/>
    <p:sldId id="290" r:id="rId21"/>
    <p:sldId id="314" r:id="rId22"/>
    <p:sldId id="315" r:id="rId23"/>
    <p:sldId id="316" r:id="rId24"/>
    <p:sldId id="317" r:id="rId25"/>
    <p:sldId id="320" r:id="rId26"/>
    <p:sldId id="318" r:id="rId27"/>
    <p:sldId id="319" r:id="rId2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18" d="100"/>
          <a:sy n="118"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901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901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901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85CB36D-9961-4C37-A73A-92CEBA82837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C88DEED-4A99-40F7-8462-7C4709C60DD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18EFA-3461-4A02-A7E1-2F6836D3A4C0}" type="slidenum">
              <a:rPr lang="en-US"/>
              <a:pPr/>
              <a:t>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9CD3-F6BE-4D56-9EBF-0F66EF6F1E0F}" type="slidenum">
              <a:rPr lang="en-US"/>
              <a:pPr/>
              <a:t>26</a:t>
            </a:fld>
            <a:endParaRPr lang="en-US"/>
          </a:p>
        </p:txBody>
      </p:sp>
      <p:sp>
        <p:nvSpPr>
          <p:cNvPr id="226306" name="Rectangle 2"/>
          <p:cNvSpPr>
            <a:spLocks noGrp="1" noChangeArrowheads="1"/>
          </p:cNvSpPr>
          <p:nvPr>
            <p:ph type="body" idx="1"/>
          </p:nvPr>
        </p:nvSpPr>
        <p:spPr bwMode="auto">
          <a:xfrm>
            <a:off x="974725" y="4560888"/>
            <a:ext cx="5365750" cy="4319587"/>
          </a:xfrm>
          <a:prstGeom prst="rect">
            <a:avLst/>
          </a:prstGeom>
          <a:noFill/>
          <a:ln w="12700">
            <a:miter lim="800000"/>
            <a:headEnd/>
            <a:tailEnd/>
          </a:ln>
        </p:spPr>
        <p:txBody>
          <a:bodyPr lIns="95655" tIns="46988" rIns="95655" bIns="46988"/>
          <a:lstStyle/>
          <a:p>
            <a:r>
              <a:rPr lang="en-US"/>
              <a:t>What you might have thought</a:t>
            </a:r>
          </a:p>
          <a:p>
            <a:r>
              <a:rPr lang="en-US"/>
              <a:t>1. 4 stages of instruction executino</a:t>
            </a:r>
          </a:p>
          <a:p>
            <a:r>
              <a:rPr lang="en-US"/>
              <a:t>2.Status of FU:  Normal things to keep track of (RAW &amp; structura for busyl):</a:t>
            </a:r>
          </a:p>
          <a:p>
            <a:r>
              <a:rPr lang="en-US"/>
              <a:t>Fi from instruction format of the mahine (Fi is dest)</a:t>
            </a:r>
          </a:p>
          <a:p>
            <a:r>
              <a:rPr lang="en-US"/>
              <a:t>Add unit can Add or Sub</a:t>
            </a:r>
          </a:p>
          <a:p>
            <a:r>
              <a:rPr lang="en-US"/>
              <a:t>Rj, Rk - status of registers (Yes means ready)</a:t>
            </a:r>
          </a:p>
          <a:p>
            <a:r>
              <a:rPr lang="en-US"/>
              <a:t>Qj,Qk - If a no in Rj, Rk, means waiting for a FU to write result; Qj, Qk means wihch FU waiting for it</a:t>
            </a:r>
          </a:p>
          <a:p>
            <a:r>
              <a:rPr lang="en-US"/>
              <a:t>3.Status of register result (WAW &amp;WAR)s:</a:t>
            </a:r>
          </a:p>
          <a:p>
            <a:r>
              <a:rPr lang="en-US"/>
              <a:t>which FU is going to write into registers</a:t>
            </a:r>
          </a:p>
          <a:p>
            <a:r>
              <a:rPr lang="en-US"/>
              <a:t>Scoreboard on 6600 = size of FU</a:t>
            </a:r>
          </a:p>
          <a:p>
            <a:r>
              <a:rPr lang="en-US"/>
              <a:t>6.7, 6.8, 6.9, 6.12, 6.13, 6.16, 6.17</a:t>
            </a:r>
          </a:p>
          <a:p>
            <a:r>
              <a:rPr lang="en-US"/>
              <a:t>FU latencies: Add 2, Mult 10, Div 40 clocks</a:t>
            </a:r>
          </a:p>
        </p:txBody>
      </p:sp>
      <p:sp>
        <p:nvSpPr>
          <p:cNvPr id="226307" name="Rectangle 3"/>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C1835-C627-46C9-B087-CC858449F5C8}" type="slidenum">
              <a:rPr lang="en-US"/>
              <a:pPr/>
              <a:t>27</a:t>
            </a:fld>
            <a:endParaRPr lang="en-US"/>
          </a:p>
        </p:txBody>
      </p:sp>
      <p:sp>
        <p:nvSpPr>
          <p:cNvPr id="228354" name="Rectangle 2"/>
          <p:cNvSpPr>
            <a:spLocks noGrp="1" noChangeArrowheads="1"/>
          </p:cNvSpPr>
          <p:nvPr>
            <p:ph type="body" idx="1"/>
          </p:nvPr>
        </p:nvSpPr>
        <p:spPr bwMode="auto">
          <a:xfrm>
            <a:off x="974725" y="4560888"/>
            <a:ext cx="5365750" cy="4319587"/>
          </a:xfrm>
          <a:prstGeom prst="rect">
            <a:avLst/>
          </a:prstGeom>
          <a:noFill/>
          <a:ln w="12700">
            <a:miter lim="800000"/>
            <a:headEnd/>
            <a:tailEnd/>
          </a:ln>
        </p:spPr>
        <p:txBody>
          <a:bodyPr lIns="95655" tIns="46988" rIns="95655" bIns="46988"/>
          <a:lstStyle/>
          <a:p>
            <a:r>
              <a:rPr lang="en-US"/>
              <a:t>Rj,Rk==No </a:t>
            </a:r>
            <a:r>
              <a:rPr lang="en-US">
                <a:sym typeface="Wingdings" pitchFamily="2" charset="2"/>
              </a:rPr>
              <a:t> 1. Source operands are not ready. OR</a:t>
            </a:r>
          </a:p>
          <a:p>
            <a:r>
              <a:rPr lang="en-US">
                <a:sym typeface="Wingdings" pitchFamily="2" charset="2"/>
              </a:rPr>
              <a:t>                      2. Source operands are ready and have been read</a:t>
            </a:r>
            <a:endParaRPr lang="en-US"/>
          </a:p>
        </p:txBody>
      </p:sp>
      <p:sp>
        <p:nvSpPr>
          <p:cNvPr id="228355" name="Rectangle 3"/>
          <p:cNvSpPr>
            <a:spLocks noGrp="1" noRot="1" noChangeAspect="1" noChangeArrowheads="1" noTextEdit="1"/>
          </p:cNvSpPr>
          <p:nvPr>
            <p:ph type="sldImg"/>
          </p:nvPr>
        </p:nvSpPr>
        <p:spPr bwMode="auto">
          <a:xfrm>
            <a:off x="1266825" y="727075"/>
            <a:ext cx="4781550" cy="3586163"/>
          </a:xfrm>
          <a:prstGeom prst="rect">
            <a:avLst/>
          </a:prstGeom>
          <a:noFill/>
          <a:ln w="12700"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Nov. 9, 2004</a:t>
            </a:r>
          </a:p>
        </p:txBody>
      </p:sp>
      <p:sp>
        <p:nvSpPr>
          <p:cNvPr id="5" name="Footer Placeholder 4"/>
          <p:cNvSpPr>
            <a:spLocks noGrp="1"/>
          </p:cNvSpPr>
          <p:nvPr>
            <p:ph type="ftr" sz="quarter" idx="11"/>
          </p:nvPr>
        </p:nvSpPr>
        <p:spPr/>
        <p:txBody>
          <a:bodyPr/>
          <a:lstStyle>
            <a:lvl1pPr>
              <a:defRPr/>
            </a:lvl1pPr>
          </a:lstStyle>
          <a:p>
            <a:r>
              <a:rPr lang="en-US"/>
              <a:t>Lec.8</a:t>
            </a:r>
          </a:p>
        </p:txBody>
      </p:sp>
      <p:sp>
        <p:nvSpPr>
          <p:cNvPr id="6" name="Slide Number Placeholder 5"/>
          <p:cNvSpPr>
            <a:spLocks noGrp="1"/>
          </p:cNvSpPr>
          <p:nvPr>
            <p:ph type="sldNum" sz="quarter" idx="12"/>
          </p:nvPr>
        </p:nvSpPr>
        <p:spPr/>
        <p:txBody>
          <a:bodyPr/>
          <a:lstStyle>
            <a:lvl1pPr>
              <a:defRPr/>
            </a:lvl1pPr>
          </a:lstStyle>
          <a:p>
            <a:fld id="{40123DE7-223B-4203-AB33-9EFB8322E59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Nov. 9, 2004</a:t>
            </a:r>
          </a:p>
        </p:txBody>
      </p:sp>
      <p:sp>
        <p:nvSpPr>
          <p:cNvPr id="5" name="Footer Placeholder 4"/>
          <p:cNvSpPr>
            <a:spLocks noGrp="1"/>
          </p:cNvSpPr>
          <p:nvPr>
            <p:ph type="ftr" sz="quarter" idx="11"/>
          </p:nvPr>
        </p:nvSpPr>
        <p:spPr/>
        <p:txBody>
          <a:bodyPr/>
          <a:lstStyle>
            <a:lvl1pPr>
              <a:defRPr/>
            </a:lvl1pPr>
          </a:lstStyle>
          <a:p>
            <a:r>
              <a:rPr lang="en-US"/>
              <a:t>Lec.8</a:t>
            </a:r>
          </a:p>
        </p:txBody>
      </p:sp>
      <p:sp>
        <p:nvSpPr>
          <p:cNvPr id="6" name="Slide Number Placeholder 5"/>
          <p:cNvSpPr>
            <a:spLocks noGrp="1"/>
          </p:cNvSpPr>
          <p:nvPr>
            <p:ph type="sldNum" sz="quarter" idx="12"/>
          </p:nvPr>
        </p:nvSpPr>
        <p:spPr/>
        <p:txBody>
          <a:bodyPr/>
          <a:lstStyle>
            <a:lvl1pPr>
              <a:defRPr/>
            </a:lvl1pPr>
          </a:lstStyle>
          <a:p>
            <a:fld id="{6AC3D971-9837-4208-8810-453387EC8EA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76200"/>
            <a:ext cx="19621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57340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Nov. 9, 2004</a:t>
            </a:r>
          </a:p>
        </p:txBody>
      </p:sp>
      <p:sp>
        <p:nvSpPr>
          <p:cNvPr id="5" name="Footer Placeholder 4"/>
          <p:cNvSpPr>
            <a:spLocks noGrp="1"/>
          </p:cNvSpPr>
          <p:nvPr>
            <p:ph type="ftr" sz="quarter" idx="11"/>
          </p:nvPr>
        </p:nvSpPr>
        <p:spPr/>
        <p:txBody>
          <a:bodyPr/>
          <a:lstStyle>
            <a:lvl1pPr>
              <a:defRPr/>
            </a:lvl1pPr>
          </a:lstStyle>
          <a:p>
            <a:r>
              <a:rPr lang="en-US"/>
              <a:t>Lec.8</a:t>
            </a:r>
          </a:p>
        </p:txBody>
      </p:sp>
      <p:sp>
        <p:nvSpPr>
          <p:cNvPr id="6" name="Slide Number Placeholder 5"/>
          <p:cNvSpPr>
            <a:spLocks noGrp="1"/>
          </p:cNvSpPr>
          <p:nvPr>
            <p:ph type="sldNum" sz="quarter" idx="12"/>
          </p:nvPr>
        </p:nvSpPr>
        <p:spPr/>
        <p:txBody>
          <a:bodyPr/>
          <a:lstStyle>
            <a:lvl1pPr>
              <a:defRPr/>
            </a:lvl1pPr>
          </a:lstStyle>
          <a:p>
            <a:fld id="{B4F4A6E7-7F7F-411A-943F-A7BE5859983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777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581400"/>
            <a:ext cx="777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Nov. 9, 2004</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Lec.8</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60BC35A-144F-425C-A372-702EC6EFB5D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t>Nov. 9, 2004</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Lec.8</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8B6834A-54C7-48CA-8B5C-4913EC4261A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Nov. 9, 2004</a:t>
            </a:r>
          </a:p>
        </p:txBody>
      </p:sp>
      <p:sp>
        <p:nvSpPr>
          <p:cNvPr id="5" name="Footer Placeholder 4"/>
          <p:cNvSpPr>
            <a:spLocks noGrp="1"/>
          </p:cNvSpPr>
          <p:nvPr>
            <p:ph type="ftr" sz="quarter" idx="11"/>
          </p:nvPr>
        </p:nvSpPr>
        <p:spPr/>
        <p:txBody>
          <a:bodyPr/>
          <a:lstStyle>
            <a:lvl1pPr>
              <a:defRPr/>
            </a:lvl1pPr>
          </a:lstStyle>
          <a:p>
            <a:r>
              <a:rPr lang="en-US"/>
              <a:t>Lec.8</a:t>
            </a:r>
          </a:p>
        </p:txBody>
      </p:sp>
      <p:sp>
        <p:nvSpPr>
          <p:cNvPr id="6" name="Slide Number Placeholder 5"/>
          <p:cNvSpPr>
            <a:spLocks noGrp="1"/>
          </p:cNvSpPr>
          <p:nvPr>
            <p:ph type="sldNum" sz="quarter" idx="12"/>
          </p:nvPr>
        </p:nvSpPr>
        <p:spPr/>
        <p:txBody>
          <a:bodyPr/>
          <a:lstStyle>
            <a:lvl1pPr>
              <a:defRPr/>
            </a:lvl1pPr>
          </a:lstStyle>
          <a:p>
            <a:fld id="{802D781D-7CCC-49E9-B714-6BA03F78513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Nov. 9, 2004</a:t>
            </a:r>
          </a:p>
        </p:txBody>
      </p:sp>
      <p:sp>
        <p:nvSpPr>
          <p:cNvPr id="5" name="Footer Placeholder 4"/>
          <p:cNvSpPr>
            <a:spLocks noGrp="1"/>
          </p:cNvSpPr>
          <p:nvPr>
            <p:ph type="ftr" sz="quarter" idx="11"/>
          </p:nvPr>
        </p:nvSpPr>
        <p:spPr/>
        <p:txBody>
          <a:bodyPr/>
          <a:lstStyle>
            <a:lvl1pPr>
              <a:defRPr/>
            </a:lvl1pPr>
          </a:lstStyle>
          <a:p>
            <a:r>
              <a:rPr lang="en-US"/>
              <a:t>Lec.8</a:t>
            </a:r>
          </a:p>
        </p:txBody>
      </p:sp>
      <p:sp>
        <p:nvSpPr>
          <p:cNvPr id="6" name="Slide Number Placeholder 5"/>
          <p:cNvSpPr>
            <a:spLocks noGrp="1"/>
          </p:cNvSpPr>
          <p:nvPr>
            <p:ph type="sldNum" sz="quarter" idx="12"/>
          </p:nvPr>
        </p:nvSpPr>
        <p:spPr/>
        <p:txBody>
          <a:bodyPr/>
          <a:lstStyle>
            <a:lvl1pPr>
              <a:defRPr/>
            </a:lvl1pPr>
          </a:lstStyle>
          <a:p>
            <a:fld id="{347362AF-9EE4-445A-8C34-91B636ED90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Nov. 9, 2004</a:t>
            </a:r>
          </a:p>
        </p:txBody>
      </p:sp>
      <p:sp>
        <p:nvSpPr>
          <p:cNvPr id="6" name="Footer Placeholder 5"/>
          <p:cNvSpPr>
            <a:spLocks noGrp="1"/>
          </p:cNvSpPr>
          <p:nvPr>
            <p:ph type="ftr" sz="quarter" idx="11"/>
          </p:nvPr>
        </p:nvSpPr>
        <p:spPr/>
        <p:txBody>
          <a:bodyPr/>
          <a:lstStyle>
            <a:lvl1pPr>
              <a:defRPr/>
            </a:lvl1pPr>
          </a:lstStyle>
          <a:p>
            <a:r>
              <a:rPr lang="en-US"/>
              <a:t>Lec.8</a:t>
            </a:r>
          </a:p>
        </p:txBody>
      </p:sp>
      <p:sp>
        <p:nvSpPr>
          <p:cNvPr id="7" name="Slide Number Placeholder 6"/>
          <p:cNvSpPr>
            <a:spLocks noGrp="1"/>
          </p:cNvSpPr>
          <p:nvPr>
            <p:ph type="sldNum" sz="quarter" idx="12"/>
          </p:nvPr>
        </p:nvSpPr>
        <p:spPr/>
        <p:txBody>
          <a:bodyPr/>
          <a:lstStyle>
            <a:lvl1pPr>
              <a:defRPr/>
            </a:lvl1pPr>
          </a:lstStyle>
          <a:p>
            <a:fld id="{FFC160EB-BACF-4DA2-91A6-6233C6D7ECD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Nov. 9, 2004</a:t>
            </a:r>
          </a:p>
        </p:txBody>
      </p:sp>
      <p:sp>
        <p:nvSpPr>
          <p:cNvPr id="8" name="Footer Placeholder 7"/>
          <p:cNvSpPr>
            <a:spLocks noGrp="1"/>
          </p:cNvSpPr>
          <p:nvPr>
            <p:ph type="ftr" sz="quarter" idx="11"/>
          </p:nvPr>
        </p:nvSpPr>
        <p:spPr/>
        <p:txBody>
          <a:bodyPr/>
          <a:lstStyle>
            <a:lvl1pPr>
              <a:defRPr/>
            </a:lvl1pPr>
          </a:lstStyle>
          <a:p>
            <a:r>
              <a:rPr lang="en-US"/>
              <a:t>Lec.8</a:t>
            </a:r>
          </a:p>
        </p:txBody>
      </p:sp>
      <p:sp>
        <p:nvSpPr>
          <p:cNvPr id="9" name="Slide Number Placeholder 8"/>
          <p:cNvSpPr>
            <a:spLocks noGrp="1"/>
          </p:cNvSpPr>
          <p:nvPr>
            <p:ph type="sldNum" sz="quarter" idx="12"/>
          </p:nvPr>
        </p:nvSpPr>
        <p:spPr/>
        <p:txBody>
          <a:bodyPr/>
          <a:lstStyle>
            <a:lvl1pPr>
              <a:defRPr/>
            </a:lvl1pPr>
          </a:lstStyle>
          <a:p>
            <a:fld id="{0D467319-1DD6-422F-BD67-987FA11556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Nov. 9, 2004</a:t>
            </a:r>
          </a:p>
        </p:txBody>
      </p:sp>
      <p:sp>
        <p:nvSpPr>
          <p:cNvPr id="4" name="Footer Placeholder 3"/>
          <p:cNvSpPr>
            <a:spLocks noGrp="1"/>
          </p:cNvSpPr>
          <p:nvPr>
            <p:ph type="ftr" sz="quarter" idx="11"/>
          </p:nvPr>
        </p:nvSpPr>
        <p:spPr/>
        <p:txBody>
          <a:bodyPr/>
          <a:lstStyle>
            <a:lvl1pPr>
              <a:defRPr/>
            </a:lvl1pPr>
          </a:lstStyle>
          <a:p>
            <a:r>
              <a:rPr lang="en-US"/>
              <a:t>Lec.8</a:t>
            </a:r>
          </a:p>
        </p:txBody>
      </p:sp>
      <p:sp>
        <p:nvSpPr>
          <p:cNvPr id="5" name="Slide Number Placeholder 4"/>
          <p:cNvSpPr>
            <a:spLocks noGrp="1"/>
          </p:cNvSpPr>
          <p:nvPr>
            <p:ph type="sldNum" sz="quarter" idx="12"/>
          </p:nvPr>
        </p:nvSpPr>
        <p:spPr/>
        <p:txBody>
          <a:bodyPr/>
          <a:lstStyle>
            <a:lvl1pPr>
              <a:defRPr/>
            </a:lvl1pPr>
          </a:lstStyle>
          <a:p>
            <a:fld id="{6F38E64C-8631-4579-8D63-326E64870C4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Nov. 9, 2004</a:t>
            </a:r>
          </a:p>
        </p:txBody>
      </p:sp>
      <p:sp>
        <p:nvSpPr>
          <p:cNvPr id="3" name="Footer Placeholder 2"/>
          <p:cNvSpPr>
            <a:spLocks noGrp="1"/>
          </p:cNvSpPr>
          <p:nvPr>
            <p:ph type="ftr" sz="quarter" idx="11"/>
          </p:nvPr>
        </p:nvSpPr>
        <p:spPr/>
        <p:txBody>
          <a:bodyPr/>
          <a:lstStyle>
            <a:lvl1pPr>
              <a:defRPr/>
            </a:lvl1pPr>
          </a:lstStyle>
          <a:p>
            <a:r>
              <a:rPr lang="en-US"/>
              <a:t>Lec.8</a:t>
            </a:r>
          </a:p>
        </p:txBody>
      </p:sp>
      <p:sp>
        <p:nvSpPr>
          <p:cNvPr id="4" name="Slide Number Placeholder 3"/>
          <p:cNvSpPr>
            <a:spLocks noGrp="1"/>
          </p:cNvSpPr>
          <p:nvPr>
            <p:ph type="sldNum" sz="quarter" idx="12"/>
          </p:nvPr>
        </p:nvSpPr>
        <p:spPr/>
        <p:txBody>
          <a:bodyPr/>
          <a:lstStyle>
            <a:lvl1pPr>
              <a:defRPr/>
            </a:lvl1pPr>
          </a:lstStyle>
          <a:p>
            <a:fld id="{FD79FD9A-34D0-44B7-B53E-F716F3C8A0C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Nov. 9, 2004</a:t>
            </a:r>
          </a:p>
        </p:txBody>
      </p:sp>
      <p:sp>
        <p:nvSpPr>
          <p:cNvPr id="6" name="Footer Placeholder 5"/>
          <p:cNvSpPr>
            <a:spLocks noGrp="1"/>
          </p:cNvSpPr>
          <p:nvPr>
            <p:ph type="ftr" sz="quarter" idx="11"/>
          </p:nvPr>
        </p:nvSpPr>
        <p:spPr/>
        <p:txBody>
          <a:bodyPr/>
          <a:lstStyle>
            <a:lvl1pPr>
              <a:defRPr/>
            </a:lvl1pPr>
          </a:lstStyle>
          <a:p>
            <a:r>
              <a:rPr lang="en-US"/>
              <a:t>Lec.8</a:t>
            </a:r>
          </a:p>
        </p:txBody>
      </p:sp>
      <p:sp>
        <p:nvSpPr>
          <p:cNvPr id="7" name="Slide Number Placeholder 6"/>
          <p:cNvSpPr>
            <a:spLocks noGrp="1"/>
          </p:cNvSpPr>
          <p:nvPr>
            <p:ph type="sldNum" sz="quarter" idx="12"/>
          </p:nvPr>
        </p:nvSpPr>
        <p:spPr/>
        <p:txBody>
          <a:bodyPr/>
          <a:lstStyle>
            <a:lvl1pPr>
              <a:defRPr/>
            </a:lvl1pPr>
          </a:lstStyle>
          <a:p>
            <a:fld id="{30DC691B-73C9-4838-B48D-D02FA81351D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Nov. 9, 2004</a:t>
            </a:r>
          </a:p>
        </p:txBody>
      </p:sp>
      <p:sp>
        <p:nvSpPr>
          <p:cNvPr id="6" name="Footer Placeholder 5"/>
          <p:cNvSpPr>
            <a:spLocks noGrp="1"/>
          </p:cNvSpPr>
          <p:nvPr>
            <p:ph type="ftr" sz="quarter" idx="11"/>
          </p:nvPr>
        </p:nvSpPr>
        <p:spPr/>
        <p:txBody>
          <a:bodyPr/>
          <a:lstStyle>
            <a:lvl1pPr>
              <a:defRPr/>
            </a:lvl1pPr>
          </a:lstStyle>
          <a:p>
            <a:r>
              <a:rPr lang="en-US"/>
              <a:t>Lec.8</a:t>
            </a:r>
          </a:p>
        </p:txBody>
      </p:sp>
      <p:sp>
        <p:nvSpPr>
          <p:cNvPr id="7" name="Slide Number Placeholder 6"/>
          <p:cNvSpPr>
            <a:spLocks noGrp="1"/>
          </p:cNvSpPr>
          <p:nvPr>
            <p:ph type="sldNum" sz="quarter" idx="12"/>
          </p:nvPr>
        </p:nvSpPr>
        <p:spPr/>
        <p:txBody>
          <a:bodyPr/>
          <a:lstStyle>
            <a:lvl1pPr>
              <a:defRPr/>
            </a:lvl1pPr>
          </a:lstStyle>
          <a:p>
            <a:fld id="{B51F8297-C168-422C-91FE-8CC8E7CEF97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
            <a:ext cx="7772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14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a:t>Nov. 9, 2004</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Lec.8</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1F6DB2-FA26-435A-8B88-F2D2FA77C09D}" type="slidenum">
              <a:rPr lang="en-US"/>
              <a:pPr/>
              <a:t>‹#›</a:t>
            </a:fld>
            <a:endParaRPr lang="en-US"/>
          </a:p>
        </p:txBody>
      </p:sp>
      <p:sp>
        <p:nvSpPr>
          <p:cNvPr id="1031" name="Line 7"/>
          <p:cNvSpPr>
            <a:spLocks noChangeShapeType="1"/>
          </p:cNvSpPr>
          <p:nvPr userDrawn="1"/>
        </p:nvSpPr>
        <p:spPr bwMode="auto">
          <a:xfrm>
            <a:off x="0" y="838200"/>
            <a:ext cx="9144000" cy="0"/>
          </a:xfrm>
          <a:prstGeom prst="line">
            <a:avLst/>
          </a:prstGeom>
          <a:noFill/>
          <a:ln w="38100" cmpd="dbl">
            <a:solidFill>
              <a:schemeClr val="accent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Unicode MS" pitchFamily="34" charset="-128"/>
        </a:defRPr>
      </a:lvl2pPr>
      <a:lvl3pPr algn="ctr" rtl="0" fontAlgn="base">
        <a:spcBef>
          <a:spcPct val="0"/>
        </a:spcBef>
        <a:spcAft>
          <a:spcPct val="0"/>
        </a:spcAft>
        <a:defRPr sz="3600">
          <a:solidFill>
            <a:schemeClr val="tx2"/>
          </a:solidFill>
          <a:latin typeface="Arial Unicode MS" pitchFamily="34" charset="-128"/>
        </a:defRPr>
      </a:lvl3pPr>
      <a:lvl4pPr algn="ctr" rtl="0" fontAlgn="base">
        <a:spcBef>
          <a:spcPct val="0"/>
        </a:spcBef>
        <a:spcAft>
          <a:spcPct val="0"/>
        </a:spcAft>
        <a:defRPr sz="3600">
          <a:solidFill>
            <a:schemeClr val="tx2"/>
          </a:solidFill>
          <a:latin typeface="Arial Unicode MS" pitchFamily="34" charset="-128"/>
        </a:defRPr>
      </a:lvl4pPr>
      <a:lvl5pPr algn="ctr" rtl="0" fontAlgn="base">
        <a:spcBef>
          <a:spcPct val="0"/>
        </a:spcBef>
        <a:spcAft>
          <a:spcPct val="0"/>
        </a:spcAft>
        <a:defRPr sz="3600">
          <a:solidFill>
            <a:schemeClr val="tx2"/>
          </a:solidFill>
          <a:latin typeface="Arial Unicode MS" pitchFamily="34" charset="-128"/>
        </a:defRPr>
      </a:lvl5pPr>
      <a:lvl6pPr marL="457200" algn="ctr" rtl="0" fontAlgn="base">
        <a:spcBef>
          <a:spcPct val="0"/>
        </a:spcBef>
        <a:spcAft>
          <a:spcPct val="0"/>
        </a:spcAft>
        <a:defRPr sz="3600">
          <a:solidFill>
            <a:schemeClr val="tx2"/>
          </a:solidFill>
          <a:latin typeface="Arial Unicode MS" pitchFamily="34" charset="-128"/>
        </a:defRPr>
      </a:lvl6pPr>
      <a:lvl7pPr marL="914400" algn="ctr" rtl="0" fontAlgn="base">
        <a:spcBef>
          <a:spcPct val="0"/>
        </a:spcBef>
        <a:spcAft>
          <a:spcPct val="0"/>
        </a:spcAft>
        <a:defRPr sz="3600">
          <a:solidFill>
            <a:schemeClr val="tx2"/>
          </a:solidFill>
          <a:latin typeface="Arial Unicode MS" pitchFamily="34" charset="-128"/>
        </a:defRPr>
      </a:lvl7pPr>
      <a:lvl8pPr marL="1371600" algn="ctr" rtl="0" fontAlgn="base">
        <a:spcBef>
          <a:spcPct val="0"/>
        </a:spcBef>
        <a:spcAft>
          <a:spcPct val="0"/>
        </a:spcAft>
        <a:defRPr sz="3600">
          <a:solidFill>
            <a:schemeClr val="tx2"/>
          </a:solidFill>
          <a:latin typeface="Arial Unicode MS" pitchFamily="34" charset="-128"/>
        </a:defRPr>
      </a:lvl8pPr>
      <a:lvl9pPr marL="1828800" algn="ctr" rtl="0" fontAlgn="base">
        <a:spcBef>
          <a:spcPct val="0"/>
        </a:spcBef>
        <a:spcAft>
          <a:spcPct val="0"/>
        </a:spcAft>
        <a:defRPr sz="3600">
          <a:solidFill>
            <a:schemeClr val="tx2"/>
          </a:solidFill>
          <a:latin typeface="Arial Unicode MS" pitchFamily="34" charset="-128"/>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lr>
          <a:schemeClr val="accent2"/>
        </a:buClr>
        <a:buFont typeface="Wingdings" pitchFamily="2" charset="2"/>
        <a:buChar char="v"/>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D3353F-7E03-4A20-8C8B-7D3BC38F0042}" type="slidenum">
              <a:rPr lang="en-US"/>
              <a:pPr/>
              <a:t>1</a:t>
            </a:fld>
            <a:endParaRPr lang="en-US"/>
          </a:p>
        </p:txBody>
      </p:sp>
      <p:sp>
        <p:nvSpPr>
          <p:cNvPr id="2050" name="Rectangle 2"/>
          <p:cNvSpPr>
            <a:spLocks noGrp="1" noChangeArrowheads="1"/>
          </p:cNvSpPr>
          <p:nvPr>
            <p:ph type="ctrTitle"/>
          </p:nvPr>
        </p:nvSpPr>
        <p:spPr>
          <a:xfrm>
            <a:off x="685800" y="2286000"/>
            <a:ext cx="7772400" cy="1143000"/>
          </a:xfrm>
        </p:spPr>
        <p:txBody>
          <a:bodyPr/>
          <a:lstStyle/>
          <a:p>
            <a:r>
              <a:rPr lang="en-US" dirty="0">
                <a:solidFill>
                  <a:srgbClr val="990000"/>
                </a:solidFill>
              </a:rPr>
              <a:t>Lecture </a:t>
            </a:r>
            <a:r>
              <a:rPr lang="en-US" dirty="0" smtClean="0">
                <a:solidFill>
                  <a:srgbClr val="990000"/>
                </a:solidFill>
              </a:rPr>
              <a:t>5</a:t>
            </a:r>
            <a:r>
              <a:rPr lang="en-US" dirty="0">
                <a:solidFill>
                  <a:srgbClr val="990000"/>
                </a:solidFill>
              </a:rPr>
              <a:t/>
            </a:r>
            <a:br>
              <a:rPr lang="en-US" dirty="0">
                <a:solidFill>
                  <a:srgbClr val="990000"/>
                </a:solidFill>
              </a:rPr>
            </a:br>
            <a:r>
              <a:rPr lang="en-US" dirty="0">
                <a:solidFill>
                  <a:srgbClr val="990000"/>
                </a:solidFill>
              </a:rPr>
              <a:t>Branch Prediction </a:t>
            </a:r>
            <a:r>
              <a:rPr lang="en-US" dirty="0" smtClean="0">
                <a:solidFill>
                  <a:srgbClr val="990000"/>
                </a:solidFill>
              </a:rPr>
              <a:t>(2.3) and </a:t>
            </a:r>
            <a:r>
              <a:rPr lang="en-US" dirty="0" err="1" smtClean="0">
                <a:solidFill>
                  <a:srgbClr val="990000"/>
                </a:solidFill>
              </a:rPr>
              <a:t>Scoreboarding</a:t>
            </a:r>
            <a:r>
              <a:rPr lang="en-US" dirty="0" smtClean="0">
                <a:solidFill>
                  <a:srgbClr val="990000"/>
                </a:solidFill>
              </a:rPr>
              <a:t> (A.7)</a:t>
            </a:r>
            <a:endParaRPr lang="en-US" dirty="0">
              <a:solidFill>
                <a:srgbClr val="99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1C70630-39C2-4F90-AC8D-A13691F33FDF}" type="slidenum">
              <a:rPr lang="en-US"/>
              <a:pPr/>
              <a:t>10</a:t>
            </a:fld>
            <a:endParaRPr lang="en-US"/>
          </a:p>
        </p:txBody>
      </p:sp>
      <p:sp>
        <p:nvSpPr>
          <p:cNvPr id="75778" name="Rectangle 2"/>
          <p:cNvSpPr>
            <a:spLocks noGrp="1" noChangeArrowheads="1"/>
          </p:cNvSpPr>
          <p:nvPr>
            <p:ph type="title"/>
          </p:nvPr>
        </p:nvSpPr>
        <p:spPr>
          <a:xfrm>
            <a:off x="381000" y="76200"/>
            <a:ext cx="8382000" cy="685800"/>
          </a:xfrm>
        </p:spPr>
        <p:txBody>
          <a:bodyPr/>
          <a:lstStyle/>
          <a:p>
            <a:r>
              <a:rPr lang="en-US" sz="2800" dirty="0"/>
              <a:t>Performance of Correlating Branch Prediction</a:t>
            </a:r>
          </a:p>
        </p:txBody>
      </p:sp>
      <p:sp>
        <p:nvSpPr>
          <p:cNvPr id="75780" name="Rectangle 4"/>
          <p:cNvSpPr>
            <a:spLocks noGrp="1" noChangeArrowheads="1"/>
          </p:cNvSpPr>
          <p:nvPr>
            <p:ph type="body" sz="half" idx="1"/>
          </p:nvPr>
        </p:nvSpPr>
        <p:spPr>
          <a:xfrm>
            <a:off x="152400" y="914400"/>
            <a:ext cx="3886200" cy="5181600"/>
          </a:xfrm>
        </p:spPr>
        <p:txBody>
          <a:bodyPr/>
          <a:lstStyle/>
          <a:p>
            <a:r>
              <a:rPr lang="en-US" sz="2800" dirty="0"/>
              <a:t>With </a:t>
            </a:r>
            <a:r>
              <a:rPr lang="en-US" sz="2800" dirty="0" smtClean="0"/>
              <a:t>1024 entries, </a:t>
            </a:r>
            <a:r>
              <a:rPr lang="en-US" sz="2800" dirty="0"/>
              <a:t>(2,2) performs better </a:t>
            </a:r>
            <a:r>
              <a:rPr lang="en-US" sz="2800" dirty="0" smtClean="0"/>
              <a:t>than a 4096 entry non-correlating </a:t>
            </a:r>
            <a:r>
              <a:rPr lang="en-US" sz="2800" dirty="0"/>
              <a:t>2-bit predictor.</a:t>
            </a:r>
          </a:p>
          <a:p>
            <a:r>
              <a:rPr lang="en-US" sz="2800" dirty="0"/>
              <a:t>Outperforms a 2-bit predictor with infinite number of entries</a:t>
            </a:r>
          </a:p>
        </p:txBody>
      </p:sp>
      <p:pic>
        <p:nvPicPr>
          <p:cNvPr id="75779" name="Picture 3" descr="Ch3-fig15"/>
          <p:cNvPicPr>
            <a:picLocks noChangeAspect="1" noChangeArrowheads="1"/>
          </p:cNvPicPr>
          <p:nvPr/>
        </p:nvPicPr>
        <p:blipFill>
          <a:blip r:embed="rId2" cstate="print">
            <a:lum contrast="6000"/>
          </a:blip>
          <a:srcRect b="10909"/>
          <a:stretch>
            <a:fillRect/>
          </a:stretch>
        </p:blipFill>
        <p:spPr bwMode="auto">
          <a:xfrm>
            <a:off x="3886200" y="914400"/>
            <a:ext cx="5186363" cy="541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Tournament Predictor</a:t>
            </a:r>
            <a:endParaRPr lang="en-US" dirty="0"/>
          </a:p>
        </p:txBody>
      </p:sp>
      <p:sp>
        <p:nvSpPr>
          <p:cNvPr id="6" name="Slide Number Placeholder 5"/>
          <p:cNvSpPr>
            <a:spLocks noGrp="1"/>
          </p:cNvSpPr>
          <p:nvPr>
            <p:ph type="sldNum" sz="quarter" idx="12"/>
          </p:nvPr>
        </p:nvSpPr>
        <p:spPr/>
        <p:txBody>
          <a:bodyPr/>
          <a:lstStyle/>
          <a:p>
            <a:fld id="{802D781D-7CCC-49E9-B714-6BA03F78513F}" type="slidenum">
              <a:rPr lang="en-US" smtClean="0"/>
              <a:pPr/>
              <a:t>11</a:t>
            </a:fld>
            <a:endParaRPr lang="en-US"/>
          </a:p>
        </p:txBody>
      </p:sp>
      <p:pic>
        <p:nvPicPr>
          <p:cNvPr id="172034" name="Picture 2"/>
          <p:cNvPicPr>
            <a:picLocks noGrp="1" noChangeAspect="1" noChangeArrowheads="1"/>
          </p:cNvPicPr>
          <p:nvPr>
            <p:ph idx="1"/>
          </p:nvPr>
        </p:nvPicPr>
        <p:blipFill>
          <a:blip r:embed="rId2" cstate="print"/>
          <a:srcRect/>
          <a:stretch>
            <a:fillRect/>
          </a:stretch>
        </p:blipFill>
        <p:spPr bwMode="auto">
          <a:xfrm>
            <a:off x="1143000" y="1828800"/>
            <a:ext cx="5715000" cy="3317039"/>
          </a:xfrm>
          <a:prstGeom prst="rect">
            <a:avLst/>
          </a:prstGeom>
          <a:noFill/>
          <a:ln w="9525">
            <a:noFill/>
            <a:miter lim="800000"/>
            <a:headEnd/>
            <a:tailEnd/>
          </a:ln>
        </p:spPr>
      </p:pic>
      <p:sp>
        <p:nvSpPr>
          <p:cNvPr id="8" name="TextBox 7"/>
          <p:cNvSpPr txBox="1"/>
          <p:nvPr/>
        </p:nvSpPr>
        <p:spPr>
          <a:xfrm>
            <a:off x="838200" y="1066800"/>
            <a:ext cx="7162800" cy="707886"/>
          </a:xfrm>
          <a:prstGeom prst="rect">
            <a:avLst/>
          </a:prstGeom>
          <a:noFill/>
        </p:spPr>
        <p:txBody>
          <a:bodyPr wrap="square" rtlCol="0">
            <a:spAutoFit/>
          </a:bodyPr>
          <a:lstStyle/>
          <a:p>
            <a:r>
              <a:rPr lang="en-US" sz="2000" dirty="0" smtClean="0"/>
              <a:t>Adaptively combine local and global predictors – Ex. Two </a:t>
            </a:r>
            <a:r>
              <a:rPr lang="en-US" sz="2000" dirty="0" err="1" smtClean="0"/>
              <a:t>mis</a:t>
            </a:r>
            <a:r>
              <a:rPr lang="en-US" sz="2000" dirty="0" smtClean="0"/>
              <a:t>-predictions before changing from local to global or vice versa </a:t>
            </a:r>
            <a:endParaRPr lang="en-US" sz="2000" dirty="0"/>
          </a:p>
        </p:txBody>
      </p:sp>
      <p:sp>
        <p:nvSpPr>
          <p:cNvPr id="9" name="TextBox 8"/>
          <p:cNvSpPr txBox="1"/>
          <p:nvPr/>
        </p:nvSpPr>
        <p:spPr>
          <a:xfrm>
            <a:off x="1143000" y="5334000"/>
            <a:ext cx="6248400" cy="461665"/>
          </a:xfrm>
          <a:prstGeom prst="rect">
            <a:avLst/>
          </a:prstGeom>
          <a:noFill/>
        </p:spPr>
        <p:txBody>
          <a:bodyPr wrap="square" rtlCol="0">
            <a:spAutoFit/>
          </a:bodyPr>
          <a:lstStyle/>
          <a:p>
            <a:r>
              <a:rPr lang="en-US" dirty="0" err="1" smtClean="0"/>
              <a:t>Mis</a:t>
            </a:r>
            <a:r>
              <a:rPr lang="en-US" dirty="0" smtClean="0"/>
              <a:t>-prediction in Tournament Predictor, Fig. 2.8</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4951B9-05A1-4619-8BC9-AB7142D3A0B3}" type="slidenum">
              <a:rPr lang="en-US"/>
              <a:pPr/>
              <a:t>12</a:t>
            </a:fld>
            <a:endParaRPr lang="en-US"/>
          </a:p>
        </p:txBody>
      </p:sp>
      <p:sp>
        <p:nvSpPr>
          <p:cNvPr id="78850" name="Rectangle 2"/>
          <p:cNvSpPr>
            <a:spLocks noGrp="1" noChangeArrowheads="1"/>
          </p:cNvSpPr>
          <p:nvPr>
            <p:ph type="title"/>
          </p:nvPr>
        </p:nvSpPr>
        <p:spPr/>
        <p:txBody>
          <a:bodyPr/>
          <a:lstStyle/>
          <a:p>
            <a:r>
              <a:rPr lang="en-US"/>
              <a:t>Branch Target Buffer (BTB)</a:t>
            </a:r>
          </a:p>
        </p:txBody>
      </p:sp>
      <p:sp>
        <p:nvSpPr>
          <p:cNvPr id="78851" name="Rectangle 3"/>
          <p:cNvSpPr>
            <a:spLocks noGrp="1" noChangeArrowheads="1"/>
          </p:cNvSpPr>
          <p:nvPr>
            <p:ph type="body" idx="1"/>
          </p:nvPr>
        </p:nvSpPr>
        <p:spPr/>
        <p:txBody>
          <a:bodyPr/>
          <a:lstStyle/>
          <a:p>
            <a:pPr>
              <a:buFontTx/>
              <a:buNone/>
            </a:pPr>
            <a:r>
              <a:rPr lang="en-US">
                <a:solidFill>
                  <a:srgbClr val="183400"/>
                </a:solidFill>
                <a:latin typeface="Arial" charset="0"/>
              </a:rPr>
              <a:t>BTB is a cache that contains the predicted PC value instead of whether the branch will take place or not (Ex. Loop address)</a:t>
            </a:r>
          </a:p>
          <a:p>
            <a:pPr>
              <a:buFontTx/>
              <a:buNone/>
            </a:pPr>
            <a:r>
              <a:rPr lang="en-US" sz="2800">
                <a:solidFill>
                  <a:srgbClr val="183400"/>
                </a:solidFill>
                <a:latin typeface="Arial" charset="0"/>
              </a:rPr>
              <a:t>Is the current instruction a branch ?</a:t>
            </a:r>
          </a:p>
          <a:p>
            <a:pPr>
              <a:buFontTx/>
              <a:buNone/>
            </a:pPr>
            <a:r>
              <a:rPr lang="en-US" sz="2800">
                <a:solidFill>
                  <a:srgbClr val="183400"/>
                </a:solidFill>
              </a:rPr>
              <a:t>• </a:t>
            </a:r>
            <a:r>
              <a:rPr lang="en-US">
                <a:solidFill>
                  <a:srgbClr val="183400"/>
                </a:solidFill>
              </a:rPr>
              <a:t>BTB provides the answer before the current instruction is decoded and therefore enables </a:t>
            </a:r>
            <a:r>
              <a:rPr lang="en-US">
                <a:solidFill>
                  <a:srgbClr val="FF0000"/>
                </a:solidFill>
              </a:rPr>
              <a:t>fetching to begin </a:t>
            </a:r>
            <a:r>
              <a:rPr lang="en-US">
                <a:solidFill>
                  <a:srgbClr val="183400"/>
                </a:solidFill>
              </a:rPr>
              <a:t>after IF-stage .</a:t>
            </a:r>
          </a:p>
          <a:p>
            <a:pPr>
              <a:buFontTx/>
              <a:buNone/>
            </a:pPr>
            <a:endParaRPr lang="en-US" sz="2800">
              <a:solidFill>
                <a:srgbClr val="183400"/>
              </a:solidFill>
            </a:endParaRPr>
          </a:p>
          <a:p>
            <a:pPr>
              <a:buFontTx/>
              <a:buNone/>
            </a:pPr>
            <a:r>
              <a:rPr lang="en-US" sz="2800">
                <a:solidFill>
                  <a:srgbClr val="183400"/>
                </a:solidFill>
                <a:latin typeface="Arial" charset="0"/>
              </a:rPr>
              <a:t>What is the branch target ?</a:t>
            </a:r>
          </a:p>
          <a:p>
            <a:pPr>
              <a:buFontTx/>
              <a:buNone/>
            </a:pPr>
            <a:r>
              <a:rPr lang="en-US" sz="2800">
                <a:solidFill>
                  <a:srgbClr val="183400"/>
                </a:solidFill>
              </a:rPr>
              <a:t>• </a:t>
            </a:r>
            <a:r>
              <a:rPr lang="en-US">
                <a:solidFill>
                  <a:srgbClr val="183400"/>
                </a:solidFill>
              </a:rPr>
              <a:t>BTB provides the branch target if the prediction is a </a:t>
            </a:r>
            <a:r>
              <a:rPr lang="en-US">
                <a:solidFill>
                  <a:srgbClr val="FF0000"/>
                </a:solidFill>
              </a:rPr>
              <a:t>taken direct branch </a:t>
            </a:r>
            <a:r>
              <a:rPr lang="en-US">
                <a:solidFill>
                  <a:srgbClr val="183400"/>
                </a:solidFill>
              </a:rPr>
              <a:t>(for not taken branches the target is simply PC+4 )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BTB Fig. 2.22</a:t>
            </a:r>
            <a:endParaRPr lang="en-US" dirty="0"/>
          </a:p>
        </p:txBody>
      </p:sp>
      <p:pic>
        <p:nvPicPr>
          <p:cNvPr id="80899" name="Picture 3" descr="Ch3-fig19"/>
          <p:cNvPicPr>
            <a:picLocks noChangeAspect="1" noChangeArrowheads="1"/>
          </p:cNvPicPr>
          <p:nvPr/>
        </p:nvPicPr>
        <p:blipFill>
          <a:blip r:embed="rId2" cstate="print"/>
          <a:srcRect b="16034"/>
          <a:stretch>
            <a:fillRect/>
          </a:stretch>
        </p:blipFill>
        <p:spPr bwMode="auto">
          <a:xfrm>
            <a:off x="762000" y="731838"/>
            <a:ext cx="7543800" cy="53641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08B1AEE-0013-4473-863C-6E10062C8902}" type="slidenum">
              <a:rPr lang="en-US"/>
              <a:pPr/>
              <a:t>14</a:t>
            </a:fld>
            <a:endParaRPr lang="en-US"/>
          </a:p>
        </p:txBody>
      </p:sp>
      <p:sp>
        <p:nvSpPr>
          <p:cNvPr id="81922" name="Rectangle 2"/>
          <p:cNvSpPr>
            <a:spLocks noGrp="1" noChangeArrowheads="1"/>
          </p:cNvSpPr>
          <p:nvPr>
            <p:ph type="title"/>
          </p:nvPr>
        </p:nvSpPr>
        <p:spPr/>
        <p:txBody>
          <a:bodyPr/>
          <a:lstStyle/>
          <a:p>
            <a:r>
              <a:rPr lang="en-US" dirty="0"/>
              <a:t>BTB </a:t>
            </a:r>
            <a:r>
              <a:rPr lang="en-US" dirty="0" smtClean="0"/>
              <a:t>operations Fig. 2.23</a:t>
            </a:r>
            <a:endParaRPr lang="en-US" dirty="0"/>
          </a:p>
        </p:txBody>
      </p:sp>
      <p:sp>
        <p:nvSpPr>
          <p:cNvPr id="81924" name="Rectangle 4"/>
          <p:cNvSpPr>
            <a:spLocks noGrp="1" noChangeArrowheads="1"/>
          </p:cNvSpPr>
          <p:nvPr>
            <p:ph type="body" sz="half" idx="1"/>
          </p:nvPr>
        </p:nvSpPr>
        <p:spPr>
          <a:xfrm>
            <a:off x="5029200" y="965200"/>
            <a:ext cx="3962400" cy="5334000"/>
          </a:xfrm>
        </p:spPr>
        <p:txBody>
          <a:bodyPr/>
          <a:lstStyle/>
          <a:p>
            <a:r>
              <a:rPr lang="en-US"/>
              <a:t>BTB hit, prediction taken </a:t>
            </a:r>
            <a:r>
              <a:rPr lang="en-US">
                <a:latin typeface="Times New Roman" pitchFamily="18" charset="0"/>
                <a:cs typeface="Times New Roman" pitchFamily="18" charset="0"/>
                <a:sym typeface="Wingdings" pitchFamily="2" charset="2"/>
              </a:rPr>
              <a:t>→</a:t>
            </a:r>
            <a:r>
              <a:rPr lang="en-US">
                <a:sym typeface="Wingdings" pitchFamily="2" charset="2"/>
              </a:rPr>
              <a:t> 0 cycle delay</a:t>
            </a:r>
          </a:p>
          <a:p>
            <a:r>
              <a:rPr lang="en-US"/>
              <a:t>BTB hit, misprediction ≥ </a:t>
            </a:r>
            <a:r>
              <a:rPr lang="en-US">
                <a:sym typeface="Wingdings" pitchFamily="2" charset="2"/>
              </a:rPr>
              <a:t>2 cycle penalty – Correct BTB</a:t>
            </a:r>
          </a:p>
          <a:p>
            <a:r>
              <a:rPr lang="en-US">
                <a:sym typeface="Wingdings" pitchFamily="2" charset="2"/>
              </a:rPr>
              <a:t>BTB miss, branch </a:t>
            </a:r>
            <a:r>
              <a:rPr lang="en-US"/>
              <a:t>≥</a:t>
            </a:r>
            <a:r>
              <a:rPr lang="en-US">
                <a:sym typeface="Wingdings" pitchFamily="2" charset="2"/>
              </a:rPr>
              <a:t> 1 cycle penalty (Detected at the ID stage and entered in BTB)</a:t>
            </a:r>
          </a:p>
        </p:txBody>
      </p:sp>
      <p:pic>
        <p:nvPicPr>
          <p:cNvPr id="81923" name="Picture 3" descr="Ch3-fig20"/>
          <p:cNvPicPr>
            <a:picLocks noChangeAspect="1" noChangeArrowheads="1"/>
          </p:cNvPicPr>
          <p:nvPr/>
        </p:nvPicPr>
        <p:blipFill>
          <a:blip r:embed="rId2" cstate="print"/>
          <a:srcRect b="9799"/>
          <a:stretch>
            <a:fillRect/>
          </a:stretch>
        </p:blipFill>
        <p:spPr bwMode="auto">
          <a:xfrm>
            <a:off x="76200" y="876300"/>
            <a:ext cx="4876800" cy="54435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4AA3EE-6CAA-44D2-9436-0516A0B3E7CD}" type="slidenum">
              <a:rPr lang="en-US"/>
              <a:pPr/>
              <a:t>15</a:t>
            </a:fld>
            <a:endParaRPr lang="en-US"/>
          </a:p>
        </p:txBody>
      </p:sp>
      <p:sp>
        <p:nvSpPr>
          <p:cNvPr id="83970" name="Rectangle 2"/>
          <p:cNvSpPr>
            <a:spLocks noGrp="1" noChangeArrowheads="1"/>
          </p:cNvSpPr>
          <p:nvPr>
            <p:ph type="title"/>
          </p:nvPr>
        </p:nvSpPr>
        <p:spPr/>
        <p:txBody>
          <a:bodyPr/>
          <a:lstStyle/>
          <a:p>
            <a:r>
              <a:rPr lang="en-US"/>
              <a:t>BTB Performance</a:t>
            </a:r>
          </a:p>
        </p:txBody>
      </p:sp>
      <p:sp>
        <p:nvSpPr>
          <p:cNvPr id="83971" name="Rectangle 3"/>
          <p:cNvSpPr>
            <a:spLocks noGrp="1" noChangeArrowheads="1"/>
          </p:cNvSpPr>
          <p:nvPr>
            <p:ph type="body" idx="1"/>
          </p:nvPr>
        </p:nvSpPr>
        <p:spPr/>
        <p:txBody>
          <a:bodyPr/>
          <a:lstStyle/>
          <a:p>
            <a:r>
              <a:rPr lang="en-US" dirty="0"/>
              <a:t>Two things can go wrong</a:t>
            </a:r>
          </a:p>
          <a:p>
            <a:pPr lvl="1"/>
            <a:r>
              <a:rPr lang="en-US" dirty="0"/>
              <a:t>BTB miss (</a:t>
            </a:r>
            <a:r>
              <a:rPr lang="en-US" dirty="0" err="1"/>
              <a:t>misfetch</a:t>
            </a:r>
            <a:r>
              <a:rPr lang="en-US" dirty="0"/>
              <a:t>)</a:t>
            </a:r>
          </a:p>
          <a:p>
            <a:pPr lvl="1"/>
            <a:r>
              <a:rPr lang="en-US" dirty="0" err="1"/>
              <a:t>Mispredicted</a:t>
            </a:r>
            <a:r>
              <a:rPr lang="en-US" dirty="0"/>
              <a:t> a branch (</a:t>
            </a:r>
            <a:r>
              <a:rPr lang="en-US" dirty="0" err="1"/>
              <a:t>mispredict</a:t>
            </a:r>
            <a:r>
              <a:rPr lang="en-US" dirty="0"/>
              <a:t>)</a:t>
            </a:r>
          </a:p>
          <a:p>
            <a:r>
              <a:rPr lang="en-US" dirty="0"/>
              <a:t>Suppose for branches, BTB hit rate of 85% and predict accuracy of 90%, </a:t>
            </a:r>
            <a:r>
              <a:rPr lang="en-US" dirty="0" err="1"/>
              <a:t>misfetch</a:t>
            </a:r>
            <a:r>
              <a:rPr lang="en-US" dirty="0"/>
              <a:t> penalty of 2 cycles and </a:t>
            </a:r>
            <a:r>
              <a:rPr lang="en-US" dirty="0" err="1"/>
              <a:t>mispredict</a:t>
            </a:r>
            <a:r>
              <a:rPr lang="en-US" dirty="0"/>
              <a:t> penalty of 5 cycles. What is the average branch penalty?</a:t>
            </a:r>
          </a:p>
          <a:p>
            <a:pPr lvl="1">
              <a:buFontTx/>
              <a:buNone/>
            </a:pPr>
            <a:r>
              <a:rPr lang="en-US" dirty="0"/>
              <a:t>	2*(15%) + 5*(85%*10%)</a:t>
            </a:r>
          </a:p>
          <a:p>
            <a:pPr lvl="1">
              <a:buFontTx/>
              <a:buNone/>
            </a:pPr>
            <a:r>
              <a:rPr lang="en-US" dirty="0"/>
              <a:t>	</a:t>
            </a:r>
          </a:p>
          <a:p>
            <a:r>
              <a:rPr lang="en-US" dirty="0"/>
              <a:t>BTB and BPT can be used together to perform better prediction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8E35634-DFE2-4F2E-809E-15E9B03CD440}" type="slidenum">
              <a:rPr lang="en-US"/>
              <a:pPr/>
              <a:t>16</a:t>
            </a:fld>
            <a:endParaRPr lang="en-US"/>
          </a:p>
        </p:txBody>
      </p:sp>
      <p:sp>
        <p:nvSpPr>
          <p:cNvPr id="86018" name="Rectangle 2"/>
          <p:cNvSpPr>
            <a:spLocks noGrp="1" noChangeArrowheads="1"/>
          </p:cNvSpPr>
          <p:nvPr>
            <p:ph type="title"/>
          </p:nvPr>
        </p:nvSpPr>
        <p:spPr/>
        <p:txBody>
          <a:bodyPr/>
          <a:lstStyle/>
          <a:p>
            <a:r>
              <a:rPr lang="en-US"/>
              <a:t>Integrated Instruction Fetch Unit</a:t>
            </a:r>
          </a:p>
        </p:txBody>
      </p:sp>
      <p:sp>
        <p:nvSpPr>
          <p:cNvPr id="86019" name="Rectangle 3"/>
          <p:cNvSpPr>
            <a:spLocks noGrp="1" noChangeArrowheads="1"/>
          </p:cNvSpPr>
          <p:nvPr>
            <p:ph type="body" idx="1"/>
          </p:nvPr>
        </p:nvSpPr>
        <p:spPr>
          <a:xfrm>
            <a:off x="685800" y="914400"/>
            <a:ext cx="7772400" cy="3962400"/>
          </a:xfrm>
        </p:spPr>
        <p:txBody>
          <a:bodyPr/>
          <a:lstStyle/>
          <a:p>
            <a:pPr marL="457200" indent="-457200">
              <a:buFontTx/>
              <a:buNone/>
            </a:pPr>
            <a:r>
              <a:rPr lang="en-US"/>
              <a:t>Separate out IF from the pipeline and integrate with the following</a:t>
            </a:r>
          </a:p>
          <a:p>
            <a:pPr marL="457200" indent="-457200">
              <a:buFontTx/>
              <a:buNone/>
            </a:pPr>
            <a:r>
              <a:rPr lang="en-US"/>
              <a:t>components. So, the pipeline consists of Issue, Read, EX, and WB </a:t>
            </a:r>
          </a:p>
          <a:p>
            <a:pPr marL="457200" indent="-457200">
              <a:buFontTx/>
              <a:buNone/>
            </a:pPr>
            <a:r>
              <a:rPr lang="en-US"/>
              <a:t>(scoreboarding) ; Or Issue, EX and WB stages (Tomasulo). </a:t>
            </a:r>
          </a:p>
          <a:p>
            <a:pPr marL="457200" indent="-457200">
              <a:buFontTx/>
              <a:buNone/>
            </a:pPr>
            <a:endParaRPr lang="en-US"/>
          </a:p>
          <a:p>
            <a:pPr marL="457200" indent="-457200">
              <a:buFontTx/>
              <a:buAutoNum type="arabicPeriod"/>
            </a:pPr>
            <a:r>
              <a:rPr lang="en-US" sz="2000">
                <a:solidFill>
                  <a:schemeClr val="accent2"/>
                </a:solidFill>
              </a:rPr>
              <a:t>Integrated Branch Prediction</a:t>
            </a:r>
            <a:r>
              <a:rPr lang="en-US" sz="2000"/>
              <a:t> – Branch predictor is part of the IFU.</a:t>
            </a:r>
          </a:p>
          <a:p>
            <a:pPr marL="457200" indent="-457200">
              <a:buFontTx/>
              <a:buAutoNum type="arabicPeriod"/>
            </a:pPr>
            <a:endParaRPr lang="en-US" sz="2000"/>
          </a:p>
          <a:p>
            <a:pPr marL="457200" indent="-457200">
              <a:buFontTx/>
              <a:buAutoNum type="arabicPeriod"/>
            </a:pPr>
            <a:r>
              <a:rPr lang="en-US" sz="2000">
                <a:solidFill>
                  <a:schemeClr val="accent2"/>
                </a:solidFill>
              </a:rPr>
              <a:t>Instruction Prefetch</a:t>
            </a:r>
            <a:r>
              <a:rPr lang="en-US" sz="2000"/>
              <a:t> – Fetch instn from IM ahead of PC with the help of branch predictor and store in a prefetch buffer. </a:t>
            </a:r>
          </a:p>
          <a:p>
            <a:pPr marL="457200" indent="-457200">
              <a:buFontTx/>
              <a:buAutoNum type="arabicPeriod"/>
            </a:pPr>
            <a:endParaRPr lang="en-US" sz="2000"/>
          </a:p>
          <a:p>
            <a:pPr marL="457200" indent="-457200">
              <a:buFontTx/>
              <a:buAutoNum type="arabicPeriod"/>
            </a:pPr>
            <a:r>
              <a:rPr lang="en-US" sz="2000">
                <a:solidFill>
                  <a:schemeClr val="accent2"/>
                </a:solidFill>
              </a:rPr>
              <a:t>Instruction Memory Access and Buffering</a:t>
            </a:r>
            <a:r>
              <a:rPr lang="en-US" sz="2000"/>
              <a:t> - Keep on filling the Instruction Queue independent of the execution =&gt; </a:t>
            </a:r>
            <a:r>
              <a:rPr lang="en-US" sz="2000">
                <a:solidFill>
                  <a:schemeClr val="accent2"/>
                </a:solidFill>
              </a:rPr>
              <a:t>Decoupled Execution?</a:t>
            </a:r>
          </a:p>
          <a:p>
            <a:pPr marL="457200" indent="-457200">
              <a:buFontTx/>
              <a:buNone/>
            </a:pPr>
            <a:endParaRPr lang="en-US" sz="200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5D196E-A753-4009-BEF1-AF406D6F841F}" type="slidenum">
              <a:rPr lang="en-US"/>
              <a:pPr/>
              <a:t>17</a:t>
            </a:fld>
            <a:endParaRPr lang="en-US"/>
          </a:p>
        </p:txBody>
      </p:sp>
      <p:sp>
        <p:nvSpPr>
          <p:cNvPr id="87042" name="Rectangle 2"/>
          <p:cNvSpPr>
            <a:spLocks noGrp="1" noChangeArrowheads="1"/>
          </p:cNvSpPr>
          <p:nvPr>
            <p:ph type="title"/>
          </p:nvPr>
        </p:nvSpPr>
        <p:spPr/>
        <p:txBody>
          <a:bodyPr/>
          <a:lstStyle/>
          <a:p>
            <a:r>
              <a:rPr lang="en-US"/>
              <a:t>Branch Prediction Summary</a:t>
            </a:r>
          </a:p>
        </p:txBody>
      </p:sp>
      <p:sp>
        <p:nvSpPr>
          <p:cNvPr id="87043" name="Rectangle 3"/>
          <p:cNvSpPr>
            <a:spLocks noGrp="1" noChangeArrowheads="1"/>
          </p:cNvSpPr>
          <p:nvPr>
            <p:ph type="body" idx="1"/>
          </p:nvPr>
        </p:nvSpPr>
        <p:spPr/>
        <p:txBody>
          <a:bodyPr/>
          <a:lstStyle/>
          <a:p>
            <a:r>
              <a:rPr lang="en-US"/>
              <a:t>The better we predict, the higher penalty we might incur</a:t>
            </a:r>
          </a:p>
          <a:p>
            <a:r>
              <a:rPr lang="en-US"/>
              <a:t>2-bit predictors capture tendencies well</a:t>
            </a:r>
          </a:p>
          <a:p>
            <a:r>
              <a:rPr lang="en-US"/>
              <a:t>Correlating predictors improve accuracy, particularly when combined with 2-bit predictors</a:t>
            </a:r>
          </a:p>
          <a:p>
            <a:r>
              <a:rPr lang="en-US"/>
              <a:t>Accurate branch prediction does no good if we don’t know there was a branch to predict</a:t>
            </a:r>
          </a:p>
          <a:p>
            <a:r>
              <a:rPr lang="en-US"/>
              <a:t>BTB identifies branches in IF stage</a:t>
            </a:r>
          </a:p>
          <a:p>
            <a:r>
              <a:rPr lang="en-US"/>
              <a:t>BTB combined with branch prediction table identifies branches to predict, and predicts them well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74DB628-6B91-42EA-A5B4-130CD7B99347}" type="slidenum">
              <a:rPr lang="en-US"/>
              <a:pPr/>
              <a:t>18</a:t>
            </a:fld>
            <a:endParaRPr lang="en-US"/>
          </a:p>
        </p:txBody>
      </p:sp>
      <p:sp>
        <p:nvSpPr>
          <p:cNvPr id="92162" name="Rectangle 2"/>
          <p:cNvSpPr>
            <a:spLocks noGrp="1" noChangeArrowheads="1"/>
          </p:cNvSpPr>
          <p:nvPr>
            <p:ph type="ctrTitle"/>
          </p:nvPr>
        </p:nvSpPr>
        <p:spPr>
          <a:xfrm>
            <a:off x="685800" y="2286000"/>
            <a:ext cx="7772400" cy="1143000"/>
          </a:xfrm>
        </p:spPr>
        <p:txBody>
          <a:bodyPr/>
          <a:lstStyle/>
          <a:p>
            <a:r>
              <a:rPr lang="en-US" dirty="0" smtClean="0">
                <a:solidFill>
                  <a:srgbClr val="990000"/>
                </a:solidFill>
              </a:rPr>
              <a:t>Instruction Level Parallelism</a:t>
            </a:r>
            <a:endParaRPr lang="en-US" dirty="0">
              <a:solidFill>
                <a:srgbClr val="99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75A6650-F1C9-434A-9E7E-6CCAC1F6FD0F}" type="slidenum">
              <a:rPr lang="en-US"/>
              <a:pPr/>
              <a:t>19</a:t>
            </a:fld>
            <a:endParaRPr lang="en-US"/>
          </a:p>
        </p:txBody>
      </p:sp>
      <p:sp>
        <p:nvSpPr>
          <p:cNvPr id="95234" name="Rectangle 2"/>
          <p:cNvSpPr>
            <a:spLocks noGrp="1" noChangeArrowheads="1"/>
          </p:cNvSpPr>
          <p:nvPr>
            <p:ph type="title"/>
          </p:nvPr>
        </p:nvSpPr>
        <p:spPr/>
        <p:txBody>
          <a:bodyPr/>
          <a:lstStyle/>
          <a:p>
            <a:r>
              <a:rPr lang="en-US"/>
              <a:t>How to obtain CPI&gt;1?</a:t>
            </a:r>
          </a:p>
        </p:txBody>
      </p:sp>
      <p:sp>
        <p:nvSpPr>
          <p:cNvPr id="95235" name="Rectangle 3"/>
          <p:cNvSpPr>
            <a:spLocks noGrp="1" noChangeArrowheads="1"/>
          </p:cNvSpPr>
          <p:nvPr>
            <p:ph type="body" idx="1"/>
          </p:nvPr>
        </p:nvSpPr>
        <p:spPr>
          <a:xfrm>
            <a:off x="685800" y="990600"/>
            <a:ext cx="7772400" cy="3581400"/>
          </a:xfrm>
        </p:spPr>
        <p:txBody>
          <a:bodyPr/>
          <a:lstStyle/>
          <a:p>
            <a:r>
              <a:rPr lang="en-US" sz="2000"/>
              <a:t>Issue more than one instruction per cycle</a:t>
            </a:r>
          </a:p>
          <a:p>
            <a:r>
              <a:rPr lang="en-US" sz="2000"/>
              <a:t>Compiler needs to do a good job in scheduling code (rearranging code sequence) – statically scheduled</a:t>
            </a:r>
          </a:p>
          <a:p>
            <a:r>
              <a:rPr lang="en-US" sz="2000"/>
              <a:t>Fetch up to </a:t>
            </a:r>
            <a:r>
              <a:rPr lang="en-US" sz="2000" i="1"/>
              <a:t>n</a:t>
            </a:r>
            <a:r>
              <a:rPr lang="en-US" sz="2000"/>
              <a:t> instructions as an </a:t>
            </a:r>
            <a:r>
              <a:rPr lang="en-US" sz="2000" i="1"/>
              <a:t>issue packet</a:t>
            </a:r>
            <a:r>
              <a:rPr lang="en-US" sz="2000"/>
              <a:t> if issue width is n</a:t>
            </a:r>
          </a:p>
          <a:p>
            <a:r>
              <a:rPr lang="en-US" sz="2000"/>
              <a:t>Check hazards during issue stage (including decode)</a:t>
            </a:r>
          </a:p>
          <a:p>
            <a:pPr lvl="1"/>
            <a:r>
              <a:rPr lang="en-US" sz="1800"/>
              <a:t>Issue checks are too complex to perform in one clock cycle</a:t>
            </a:r>
          </a:p>
          <a:p>
            <a:pPr lvl="1"/>
            <a:r>
              <a:rPr lang="en-US" sz="1800"/>
              <a:t>Issue stage is split and pipelined</a:t>
            </a:r>
          </a:p>
          <a:p>
            <a:pPr lvl="1"/>
            <a:r>
              <a:rPr lang="en-US" sz="1800"/>
              <a:t>Needs to check hazards within a packet, between two packets, among current and all the earlier instructions in execution.</a:t>
            </a:r>
          </a:p>
          <a:p>
            <a:pPr>
              <a:buFontTx/>
              <a:buNone/>
            </a:pPr>
            <a:r>
              <a:rPr lang="en-US" sz="2000">
                <a:solidFill>
                  <a:schemeClr val="accent2"/>
                </a:solidFill>
              </a:rPr>
              <a:t>In effect an n-fold pipeline with complex issue logic and large set of bypass paths.</a:t>
            </a:r>
          </a:p>
          <a:p>
            <a:endParaRPr lang="en-US" sz="2000">
              <a:solidFill>
                <a:schemeClr val="accent2"/>
              </a:solidFill>
            </a:endParaRPr>
          </a:p>
        </p:txBody>
      </p:sp>
      <p:sp>
        <p:nvSpPr>
          <p:cNvPr id="95236" name="Rectangle 4"/>
          <p:cNvSpPr>
            <a:spLocks noChangeArrowheads="1"/>
          </p:cNvSpPr>
          <p:nvPr/>
        </p:nvSpPr>
        <p:spPr bwMode="auto">
          <a:xfrm>
            <a:off x="120650" y="4648200"/>
            <a:ext cx="9480550" cy="1636713"/>
          </a:xfrm>
          <a:prstGeom prst="rect">
            <a:avLst/>
          </a:prstGeom>
          <a:noFill/>
          <a:ln w="9525">
            <a:noFill/>
            <a:miter lim="800000"/>
            <a:headEnd/>
            <a:tailEnd/>
          </a:ln>
          <a:effectLst/>
        </p:spPr>
        <p:txBody>
          <a:bodyPr>
            <a:spAutoFit/>
          </a:bodyPr>
          <a:lstStyle/>
          <a:p>
            <a:pPr eaLnBrk="0" hangingPunct="0">
              <a:lnSpc>
                <a:spcPct val="90000"/>
              </a:lnSpc>
              <a:spcBef>
                <a:spcPct val="65000"/>
              </a:spcBef>
              <a:buSzPct val="100000"/>
              <a:buFont typeface="Wingdings" pitchFamily="2" charset="2"/>
              <a:buNone/>
            </a:pPr>
            <a:r>
              <a:rPr lang="en-US" sz="1600" i="1">
                <a:latin typeface="Comic Sans MS" pitchFamily="66" charset="0"/>
              </a:rPr>
              <a:t>Type		Pipe	Stages		</a:t>
            </a:r>
            <a:r>
              <a:rPr lang="en-US" sz="1600">
                <a:latin typeface="Comic Sans MS" pitchFamily="66" charset="0"/>
              </a:rPr>
              <a:t>				</a:t>
            </a:r>
            <a:br>
              <a:rPr lang="en-US" sz="1600">
                <a:latin typeface="Comic Sans MS" pitchFamily="66" charset="0"/>
              </a:rPr>
            </a:br>
            <a:r>
              <a:rPr lang="en-US" sz="1600">
                <a:latin typeface="Comic Sans MS" pitchFamily="66" charset="0"/>
              </a:rPr>
              <a:t>Int. instruction		IF	ID	EX	MEM	WB			</a:t>
            </a:r>
            <a:br>
              <a:rPr lang="en-US" sz="1600">
                <a:latin typeface="Comic Sans MS" pitchFamily="66" charset="0"/>
              </a:rPr>
            </a:br>
            <a:r>
              <a:rPr lang="en-US" sz="1600">
                <a:solidFill>
                  <a:schemeClr val="accent2"/>
                </a:solidFill>
                <a:latin typeface="Comic Sans MS" pitchFamily="66" charset="0"/>
              </a:rPr>
              <a:t>FP instruction		IF	ID	EX	MEM	WB</a:t>
            </a:r>
            <a:r>
              <a:rPr lang="en-US" sz="1600">
                <a:latin typeface="Comic Sans MS" pitchFamily="66" charset="0"/>
              </a:rPr>
              <a:t>			</a:t>
            </a:r>
            <a:br>
              <a:rPr lang="en-US" sz="1600">
                <a:latin typeface="Comic Sans MS" pitchFamily="66" charset="0"/>
              </a:rPr>
            </a:br>
            <a:r>
              <a:rPr lang="en-US" sz="1600">
                <a:latin typeface="Comic Sans MS" pitchFamily="66" charset="0"/>
              </a:rPr>
              <a:t>Int. instruction			IF	ID	EX	MEM	WB		</a:t>
            </a:r>
            <a:br>
              <a:rPr lang="en-US" sz="1600">
                <a:latin typeface="Comic Sans MS" pitchFamily="66" charset="0"/>
              </a:rPr>
            </a:br>
            <a:r>
              <a:rPr lang="en-US" sz="1600">
                <a:solidFill>
                  <a:schemeClr val="accent2"/>
                </a:solidFill>
                <a:latin typeface="Comic Sans MS" pitchFamily="66" charset="0"/>
              </a:rPr>
              <a:t>FP instruction			IF	ID	EX	MEM	WB</a:t>
            </a:r>
            <a:r>
              <a:rPr lang="en-US" sz="1600">
                <a:latin typeface="Comic Sans MS" pitchFamily="66" charset="0"/>
              </a:rPr>
              <a:t>		</a:t>
            </a:r>
            <a:br>
              <a:rPr lang="en-US" sz="1600">
                <a:latin typeface="Comic Sans MS" pitchFamily="66" charset="0"/>
              </a:rPr>
            </a:br>
            <a:r>
              <a:rPr lang="en-US" sz="1600">
                <a:latin typeface="Comic Sans MS" pitchFamily="66" charset="0"/>
              </a:rPr>
              <a:t>Int. instruction				IF	ID	EX	MEM	WB	</a:t>
            </a:r>
            <a:br>
              <a:rPr lang="en-US" sz="1600">
                <a:latin typeface="Comic Sans MS" pitchFamily="66" charset="0"/>
              </a:rPr>
            </a:br>
            <a:r>
              <a:rPr lang="en-US" sz="1600">
                <a:solidFill>
                  <a:schemeClr val="accent2"/>
                </a:solidFill>
                <a:latin typeface="Comic Sans MS" pitchFamily="66" charset="0"/>
              </a:rPr>
              <a:t>FP instruction				IF	ID	EX	MEM	WB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0FE919-977E-479F-96B8-2707238DB7B7}" type="slidenum">
              <a:rPr lang="en-US"/>
              <a:pPr/>
              <a:t>2</a:t>
            </a:fld>
            <a:endParaRPr lang="en-US"/>
          </a:p>
        </p:txBody>
      </p:sp>
      <p:sp>
        <p:nvSpPr>
          <p:cNvPr id="68610" name="Rectangle 2"/>
          <p:cNvSpPr>
            <a:spLocks noGrp="1" noChangeArrowheads="1"/>
          </p:cNvSpPr>
          <p:nvPr>
            <p:ph type="title"/>
          </p:nvPr>
        </p:nvSpPr>
        <p:spPr>
          <a:xfrm>
            <a:off x="609600" y="76200"/>
            <a:ext cx="7924800" cy="685800"/>
          </a:xfrm>
        </p:spPr>
        <p:txBody>
          <a:bodyPr/>
          <a:lstStyle/>
          <a:p>
            <a:r>
              <a:rPr lang="en-US" sz="3200"/>
              <a:t>Why do we want to predict branches?</a:t>
            </a:r>
          </a:p>
        </p:txBody>
      </p:sp>
      <p:sp>
        <p:nvSpPr>
          <p:cNvPr id="68611" name="Rectangle 3"/>
          <p:cNvSpPr>
            <a:spLocks noGrp="1" noChangeArrowheads="1"/>
          </p:cNvSpPr>
          <p:nvPr>
            <p:ph type="body" idx="1"/>
          </p:nvPr>
        </p:nvSpPr>
        <p:spPr/>
        <p:txBody>
          <a:bodyPr/>
          <a:lstStyle/>
          <a:p>
            <a:r>
              <a:rPr lang="en-US"/>
              <a:t>MIPS based pipeline – 1 instruction issued per cycle, branch hazard of 1 cycle.</a:t>
            </a:r>
          </a:p>
          <a:p>
            <a:pPr lvl="1"/>
            <a:r>
              <a:rPr lang="en-US"/>
              <a:t>Delayed branch</a:t>
            </a:r>
          </a:p>
          <a:p>
            <a:r>
              <a:rPr lang="en-US"/>
              <a:t>Modern processor and next generation – multiple instructions issued per cycle, more branch hazard cycles will incur.</a:t>
            </a:r>
          </a:p>
          <a:p>
            <a:pPr lvl="1"/>
            <a:r>
              <a:rPr lang="en-US"/>
              <a:t>Cost of branch misfetch goes up</a:t>
            </a:r>
          </a:p>
          <a:p>
            <a:pPr lvl="1"/>
            <a:r>
              <a:rPr lang="en-US"/>
              <a:t>Pentium Pro – 3 instructions issued per cycle, 12+ cycle misfetch penalty</a:t>
            </a:r>
          </a:p>
          <a:p>
            <a:pPr lvl="2"/>
            <a:r>
              <a:rPr lang="en-US"/>
              <a:t>HUGE penalty for a misfetched path following a branch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AB08C6-1DEF-4C5F-B928-3DFCA81F3385}" type="slidenum">
              <a:rPr lang="en-US"/>
              <a:pPr/>
              <a:t>20</a:t>
            </a:fld>
            <a:endParaRPr lang="en-US"/>
          </a:p>
        </p:txBody>
      </p:sp>
      <p:sp>
        <p:nvSpPr>
          <p:cNvPr id="220162" name="Rectangle 2"/>
          <p:cNvSpPr>
            <a:spLocks noGrp="1" noChangeArrowheads="1"/>
          </p:cNvSpPr>
          <p:nvPr>
            <p:ph type="title"/>
          </p:nvPr>
        </p:nvSpPr>
        <p:spPr>
          <a:xfrm>
            <a:off x="323850" y="304800"/>
            <a:ext cx="8496300" cy="692150"/>
          </a:xfrm>
          <a:noFill/>
          <a:ln/>
        </p:spPr>
        <p:txBody>
          <a:bodyPr lIns="90488" tIns="44450" rIns="90488" bIns="44450"/>
          <a:lstStyle/>
          <a:p>
            <a:r>
              <a:rPr lang="en-US"/>
              <a:t>HW Schemes: Instruction Parallelism</a:t>
            </a:r>
          </a:p>
        </p:txBody>
      </p:sp>
      <p:sp>
        <p:nvSpPr>
          <p:cNvPr id="220163" name="Rectangle 3"/>
          <p:cNvSpPr>
            <a:spLocks noGrp="1" noChangeArrowheads="1"/>
          </p:cNvSpPr>
          <p:nvPr>
            <p:ph type="body" idx="1"/>
          </p:nvPr>
        </p:nvSpPr>
        <p:spPr>
          <a:xfrm>
            <a:off x="228600" y="1143000"/>
            <a:ext cx="8686800" cy="4953000"/>
          </a:xfrm>
          <a:noFill/>
          <a:ln/>
        </p:spPr>
        <p:txBody>
          <a:bodyPr lIns="90488" tIns="44450" rIns="90488" bIns="44450"/>
          <a:lstStyle/>
          <a:p>
            <a:pPr marL="285750" indent="-285750"/>
            <a:r>
              <a:rPr lang="en-US" sz="1800" i="1">
                <a:solidFill>
                  <a:schemeClr val="accent2"/>
                </a:solidFill>
              </a:rPr>
              <a:t>Compiler</a:t>
            </a:r>
            <a:r>
              <a:rPr lang="en-US" sz="1800"/>
              <a:t> or </a:t>
            </a:r>
            <a:r>
              <a:rPr lang="en-US" sz="1800" i="1">
                <a:solidFill>
                  <a:schemeClr val="accent2"/>
                </a:solidFill>
              </a:rPr>
              <a:t>Static</a:t>
            </a:r>
            <a:r>
              <a:rPr lang="en-US" sz="1800"/>
              <a:t> instruction scheduling can avoid some pipeline hazards.</a:t>
            </a:r>
          </a:p>
          <a:p>
            <a:pPr marL="685800" lvl="1" indent="-228600"/>
            <a:r>
              <a:rPr lang="en-US" sz="1600"/>
              <a:t>e.g. filling branch delay slot.</a:t>
            </a:r>
          </a:p>
          <a:p>
            <a:pPr marL="685800" lvl="1" indent="-228600"/>
            <a:endParaRPr lang="en-US" sz="1200"/>
          </a:p>
          <a:p>
            <a:pPr marL="285750" indent="-285750"/>
            <a:r>
              <a:rPr lang="en-US" sz="1800"/>
              <a:t>Why in HW at run time?</a:t>
            </a:r>
            <a:endParaRPr lang="en-US" sz="1600"/>
          </a:p>
          <a:p>
            <a:pPr marL="685800" lvl="1" indent="-228600"/>
            <a:r>
              <a:rPr lang="en-US" sz="1600"/>
              <a:t>Works when can’t know dependence at compile time</a:t>
            </a:r>
          </a:p>
          <a:p>
            <a:pPr lvl="2"/>
            <a:r>
              <a:rPr lang="en-US" sz="1400"/>
              <a:t>WAW can only be detected at run time</a:t>
            </a:r>
          </a:p>
          <a:p>
            <a:pPr marL="685800" lvl="1" indent="-228600"/>
            <a:r>
              <a:rPr lang="en-US" sz="1600"/>
              <a:t>Compiler simpler</a:t>
            </a:r>
          </a:p>
          <a:p>
            <a:pPr marL="685800" lvl="1" indent="-228600"/>
            <a:r>
              <a:rPr lang="en-US" sz="1600"/>
              <a:t>Code for one machine runs well on another</a:t>
            </a:r>
          </a:p>
          <a:p>
            <a:pPr marL="685800" lvl="1" indent="-228600"/>
            <a:endParaRPr lang="en-US" sz="1200"/>
          </a:p>
          <a:p>
            <a:pPr marL="285750" indent="-285750"/>
            <a:r>
              <a:rPr lang="en-US" sz="1800"/>
              <a:t>Key idea: Allow instructions behind stall to proceed</a:t>
            </a:r>
            <a:endParaRPr lang="en-US" sz="1600"/>
          </a:p>
          <a:p>
            <a:pPr marL="285750" indent="-285750">
              <a:buFontTx/>
              <a:buNone/>
            </a:pPr>
            <a:r>
              <a:rPr lang="en-US" sz="1600">
                <a:latin typeface="Courier New" pitchFamily="49" charset="0"/>
              </a:rPr>
              <a:t>		DIVD	</a:t>
            </a:r>
            <a:r>
              <a:rPr lang="en-US" sz="1600">
                <a:solidFill>
                  <a:srgbClr val="FF0000"/>
                </a:solidFill>
                <a:latin typeface="Courier New" pitchFamily="49" charset="0"/>
              </a:rPr>
              <a:t>F0</a:t>
            </a:r>
            <a:r>
              <a:rPr lang="en-US" sz="1600">
                <a:latin typeface="Courier New" pitchFamily="49" charset="0"/>
              </a:rPr>
              <a:t>,F2,F4</a:t>
            </a:r>
          </a:p>
          <a:p>
            <a:pPr marL="285750" indent="-285750">
              <a:buFontTx/>
              <a:buNone/>
            </a:pPr>
            <a:r>
              <a:rPr lang="en-US" sz="1600">
                <a:latin typeface="Courier New" pitchFamily="49" charset="0"/>
              </a:rPr>
              <a:t>		ADDD	F10,</a:t>
            </a:r>
            <a:r>
              <a:rPr lang="en-US" sz="1600">
                <a:solidFill>
                  <a:srgbClr val="FF0000"/>
                </a:solidFill>
                <a:latin typeface="Courier New" pitchFamily="49" charset="0"/>
              </a:rPr>
              <a:t>F0</a:t>
            </a:r>
            <a:r>
              <a:rPr lang="en-US" sz="1600">
                <a:latin typeface="Courier New" pitchFamily="49" charset="0"/>
              </a:rPr>
              <a:t>,F8</a:t>
            </a:r>
          </a:p>
          <a:p>
            <a:pPr marL="285750" indent="-285750">
              <a:buFontTx/>
              <a:buNone/>
            </a:pPr>
            <a:r>
              <a:rPr lang="en-US" sz="1600">
                <a:solidFill>
                  <a:schemeClr val="accent1"/>
                </a:solidFill>
                <a:latin typeface="Courier New" pitchFamily="49" charset="0"/>
              </a:rPr>
              <a:t>		SUBD	F8,F8,F14</a:t>
            </a:r>
          </a:p>
          <a:p>
            <a:pPr marL="685800" lvl="1" indent="-228600"/>
            <a:r>
              <a:rPr lang="en-US" sz="1600"/>
              <a:t>Enables </a:t>
            </a:r>
            <a:r>
              <a:rPr lang="en-US" sz="1600" b="1">
                <a:solidFill>
                  <a:srgbClr val="0000FF"/>
                </a:solidFill>
              </a:rPr>
              <a:t>out-of-order execution =&gt; out-of-order completion</a:t>
            </a:r>
          </a:p>
          <a:p>
            <a:pPr marL="685800" lvl="1" indent="-228600"/>
            <a:r>
              <a:rPr lang="en-US" sz="1600"/>
              <a:t>But, both structural and data hazards are checked in MIPS</a:t>
            </a:r>
          </a:p>
          <a:p>
            <a:pPr lvl="2"/>
            <a:r>
              <a:rPr lang="en-US" sz="1400"/>
              <a:t>ADDD is stalled at ID, SUBD can not even proceed to ID.</a:t>
            </a: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17A92E2C-E851-44F9-8FBB-BE096871F243}" type="slidenum">
              <a:rPr lang="en-US"/>
              <a:pPr/>
              <a:t>21</a:t>
            </a:fld>
            <a:endParaRPr lang="en-US" dirty="0"/>
          </a:p>
        </p:txBody>
      </p:sp>
      <p:sp>
        <p:nvSpPr>
          <p:cNvPr id="221186" name="Rectangle 2"/>
          <p:cNvSpPr>
            <a:spLocks noGrp="1" noChangeArrowheads="1"/>
          </p:cNvSpPr>
          <p:nvPr>
            <p:ph type="title"/>
          </p:nvPr>
        </p:nvSpPr>
        <p:spPr>
          <a:xfrm>
            <a:off x="323850" y="412750"/>
            <a:ext cx="8496300" cy="501650"/>
          </a:xfrm>
          <a:noFill/>
          <a:ln/>
        </p:spPr>
        <p:txBody>
          <a:bodyPr lIns="90488" tIns="44450" rIns="90488" bIns="44450"/>
          <a:lstStyle/>
          <a:p>
            <a:r>
              <a:rPr lang="en-US"/>
              <a:t>HW Schemes: Instruction Parallelism</a:t>
            </a:r>
          </a:p>
        </p:txBody>
      </p:sp>
      <p:sp>
        <p:nvSpPr>
          <p:cNvPr id="221187" name="Rectangle 3"/>
          <p:cNvSpPr>
            <a:spLocks noGrp="1" noChangeArrowheads="1"/>
          </p:cNvSpPr>
          <p:nvPr>
            <p:ph type="body" idx="1"/>
          </p:nvPr>
        </p:nvSpPr>
        <p:spPr>
          <a:xfrm>
            <a:off x="152400" y="1219200"/>
            <a:ext cx="8839200" cy="4876800"/>
          </a:xfrm>
          <a:noFill/>
          <a:ln/>
        </p:spPr>
        <p:txBody>
          <a:bodyPr lIns="90488" tIns="44450" rIns="90488" bIns="44450"/>
          <a:lstStyle/>
          <a:p>
            <a:pPr marL="533400" indent="-533400"/>
            <a:r>
              <a:rPr lang="en-US" dirty="0"/>
              <a:t>Out-of-order execution divides ID stage:</a:t>
            </a:r>
            <a:endParaRPr lang="en-US" sz="2000" dirty="0"/>
          </a:p>
          <a:p>
            <a:pPr marL="914400" lvl="1" indent="-457200">
              <a:buFontTx/>
              <a:buNone/>
            </a:pPr>
            <a:r>
              <a:rPr lang="en-US" sz="1800" dirty="0">
                <a:solidFill>
                  <a:schemeClr val="accent2"/>
                </a:solidFill>
              </a:rPr>
              <a:t>1.	Issue</a:t>
            </a:r>
            <a:r>
              <a:rPr lang="en-US" sz="1800" dirty="0"/>
              <a:t>—decode instructions, check for structural hazards, </a:t>
            </a:r>
            <a:r>
              <a:rPr lang="en-US" sz="1800" dirty="0">
                <a:solidFill>
                  <a:srgbClr val="0000FF"/>
                </a:solidFill>
              </a:rPr>
              <a:t>Issue in order</a:t>
            </a:r>
            <a:r>
              <a:rPr lang="en-US" sz="1800" dirty="0"/>
              <a:t> if the functional unit is free and </a:t>
            </a:r>
            <a:r>
              <a:rPr lang="en-US" sz="1800" dirty="0">
                <a:solidFill>
                  <a:srgbClr val="FF0000"/>
                </a:solidFill>
              </a:rPr>
              <a:t>no WAW</a:t>
            </a:r>
            <a:r>
              <a:rPr lang="en-US" sz="1800" dirty="0"/>
              <a:t>.</a:t>
            </a:r>
          </a:p>
          <a:p>
            <a:pPr marL="914400" lvl="1" indent="-457200">
              <a:buFontTx/>
              <a:buAutoNum type="arabicPeriod" startAt="2"/>
            </a:pPr>
            <a:r>
              <a:rPr lang="en-US" sz="1800" dirty="0">
                <a:solidFill>
                  <a:schemeClr val="accent2"/>
                </a:solidFill>
              </a:rPr>
              <a:t>Read operands (RO)</a:t>
            </a:r>
            <a:r>
              <a:rPr lang="en-US" sz="1800" dirty="0"/>
              <a:t>—wait until </a:t>
            </a:r>
            <a:r>
              <a:rPr lang="en-US" sz="1800" dirty="0">
                <a:solidFill>
                  <a:srgbClr val="FF0000"/>
                </a:solidFill>
              </a:rPr>
              <a:t>no </a:t>
            </a:r>
            <a:r>
              <a:rPr lang="en-US" sz="1800" dirty="0" smtClean="0">
                <a:solidFill>
                  <a:srgbClr val="FF0000"/>
                </a:solidFill>
              </a:rPr>
              <a:t>(RAW) </a:t>
            </a:r>
            <a:r>
              <a:rPr lang="en-US" sz="1800" dirty="0" smtClean="0"/>
              <a:t>data </a:t>
            </a:r>
            <a:r>
              <a:rPr lang="en-US" sz="1800" dirty="0"/>
              <a:t>hazards, then read operands</a:t>
            </a:r>
          </a:p>
          <a:p>
            <a:pPr marL="914400" lvl="1" indent="-457200">
              <a:buFont typeface="Wingdings" pitchFamily="2" charset="2"/>
              <a:buChar char="Ø"/>
            </a:pPr>
            <a:r>
              <a:rPr lang="en-US" sz="1800" dirty="0"/>
              <a:t>ADDD would stall at RO, and SUBD could proceed with no stalls.</a:t>
            </a:r>
            <a:endParaRPr lang="en-US" dirty="0"/>
          </a:p>
          <a:p>
            <a:pPr marL="533400" indent="-533400"/>
            <a:r>
              <a:rPr lang="en-US" dirty="0"/>
              <a:t>Scoreboards allow instruction to execute whenever 1 &amp; 2 hold, not waiting for prior instructions.</a:t>
            </a:r>
          </a:p>
        </p:txBody>
      </p:sp>
      <p:grpSp>
        <p:nvGrpSpPr>
          <p:cNvPr id="3" name="Group 23"/>
          <p:cNvGrpSpPr>
            <a:grpSpLocks/>
          </p:cNvGrpSpPr>
          <p:nvPr/>
        </p:nvGrpSpPr>
        <p:grpSpPr bwMode="auto">
          <a:xfrm>
            <a:off x="609600" y="3733800"/>
            <a:ext cx="7194551" cy="2195513"/>
            <a:chOff x="384" y="2352"/>
            <a:chExt cx="4532" cy="1383"/>
          </a:xfrm>
        </p:grpSpPr>
        <p:grpSp>
          <p:nvGrpSpPr>
            <p:cNvPr id="4" name="Group 16"/>
            <p:cNvGrpSpPr>
              <a:grpSpLocks/>
            </p:cNvGrpSpPr>
            <p:nvPr/>
          </p:nvGrpSpPr>
          <p:grpSpPr bwMode="auto">
            <a:xfrm>
              <a:off x="384" y="2352"/>
              <a:ext cx="4532" cy="1321"/>
              <a:chOff x="384" y="2807"/>
              <a:chExt cx="4532" cy="1321"/>
            </a:xfrm>
          </p:grpSpPr>
          <p:sp>
            <p:nvSpPr>
              <p:cNvPr id="221188" name="Text Box 4"/>
              <p:cNvSpPr txBox="1">
                <a:spLocks noChangeArrowheads="1"/>
              </p:cNvSpPr>
              <p:nvPr/>
            </p:nvSpPr>
            <p:spPr bwMode="auto">
              <a:xfrm>
                <a:off x="384" y="3239"/>
                <a:ext cx="1130" cy="237"/>
              </a:xfrm>
              <a:prstGeom prst="rect">
                <a:avLst/>
              </a:prstGeom>
              <a:noFill/>
              <a:ln w="9525">
                <a:solidFill>
                  <a:schemeClr val="tx1"/>
                </a:solidFill>
                <a:miter lim="800000"/>
                <a:headEnd/>
                <a:tailEnd/>
              </a:ln>
              <a:effectLst/>
            </p:spPr>
            <p:txBody>
              <a:bodyPr wrap="none">
                <a:spAutoFit/>
              </a:bodyPr>
              <a:lstStyle/>
              <a:p>
                <a:r>
                  <a:rPr lang="en-US">
                    <a:latin typeface="Arial" charset="0"/>
                  </a:rPr>
                  <a:t>IF	ISSUE</a:t>
                </a:r>
              </a:p>
            </p:txBody>
          </p:sp>
          <p:sp>
            <p:nvSpPr>
              <p:cNvPr id="221189" name="Text Box 5"/>
              <p:cNvSpPr txBox="1">
                <a:spLocks noChangeArrowheads="1"/>
              </p:cNvSpPr>
              <p:nvPr/>
            </p:nvSpPr>
            <p:spPr bwMode="auto">
              <a:xfrm>
                <a:off x="1776" y="2807"/>
                <a:ext cx="1696" cy="291"/>
              </a:xfrm>
              <a:prstGeom prst="rect">
                <a:avLst/>
              </a:prstGeom>
              <a:noFill/>
              <a:ln w="9525">
                <a:solidFill>
                  <a:schemeClr val="tx1"/>
                </a:solidFill>
                <a:miter lim="800000"/>
                <a:headEnd/>
                <a:tailEnd/>
              </a:ln>
              <a:effectLst/>
            </p:spPr>
            <p:txBody>
              <a:bodyPr wrap="none">
                <a:spAutoFit/>
              </a:bodyPr>
              <a:lstStyle/>
              <a:p>
                <a:r>
                  <a:rPr lang="en-US" dirty="0" smtClean="0">
                    <a:solidFill>
                      <a:schemeClr val="accent2"/>
                    </a:solidFill>
                    <a:latin typeface="Arial" charset="0"/>
                  </a:rPr>
                  <a:t>RO</a:t>
                </a:r>
                <a:r>
                  <a:rPr lang="en-US" dirty="0">
                    <a:solidFill>
                      <a:schemeClr val="accent2"/>
                    </a:solidFill>
                    <a:latin typeface="Arial" charset="0"/>
                  </a:rPr>
                  <a:t>	EX</a:t>
                </a:r>
                <a:r>
                  <a:rPr lang="en-US" baseline="-25000" dirty="0">
                    <a:solidFill>
                      <a:schemeClr val="accent2"/>
                    </a:solidFill>
                    <a:latin typeface="Arial" charset="0"/>
                  </a:rPr>
                  <a:t>1</a:t>
                </a:r>
                <a:r>
                  <a:rPr lang="en-US" dirty="0">
                    <a:solidFill>
                      <a:schemeClr val="accent2"/>
                    </a:solidFill>
                    <a:latin typeface="Arial" charset="0"/>
                  </a:rPr>
                  <a:t> … </a:t>
                </a:r>
                <a:r>
                  <a:rPr lang="en-US" dirty="0" err="1">
                    <a:solidFill>
                      <a:schemeClr val="accent2"/>
                    </a:solidFill>
                    <a:latin typeface="Arial" charset="0"/>
                  </a:rPr>
                  <a:t>EX</a:t>
                </a:r>
                <a:r>
                  <a:rPr lang="en-US" baseline="-25000" dirty="0" err="1">
                    <a:solidFill>
                      <a:schemeClr val="accent2"/>
                    </a:solidFill>
                    <a:latin typeface="Arial" charset="0"/>
                  </a:rPr>
                  <a:t>m</a:t>
                </a:r>
                <a:endParaRPr lang="en-US" baseline="-25000" dirty="0">
                  <a:solidFill>
                    <a:schemeClr val="accent2"/>
                  </a:solidFill>
                  <a:latin typeface="Arial" charset="0"/>
                </a:endParaRPr>
              </a:p>
            </p:txBody>
          </p:sp>
          <p:sp>
            <p:nvSpPr>
              <p:cNvPr id="221190" name="Text Box 6"/>
              <p:cNvSpPr txBox="1">
                <a:spLocks noChangeArrowheads="1"/>
              </p:cNvSpPr>
              <p:nvPr/>
            </p:nvSpPr>
            <p:spPr bwMode="auto">
              <a:xfrm>
                <a:off x="1779" y="3248"/>
                <a:ext cx="2109" cy="291"/>
              </a:xfrm>
              <a:prstGeom prst="rect">
                <a:avLst/>
              </a:prstGeom>
              <a:noFill/>
              <a:ln w="9525">
                <a:solidFill>
                  <a:schemeClr val="tx1"/>
                </a:solidFill>
                <a:miter lim="800000"/>
                <a:headEnd/>
                <a:tailEnd/>
              </a:ln>
              <a:effectLst/>
            </p:spPr>
            <p:txBody>
              <a:bodyPr wrap="square">
                <a:spAutoFit/>
              </a:bodyPr>
              <a:lstStyle/>
              <a:p>
                <a:r>
                  <a:rPr lang="en-US" dirty="0">
                    <a:solidFill>
                      <a:schemeClr val="accent2"/>
                    </a:solidFill>
                    <a:latin typeface="Arial" charset="0"/>
                  </a:rPr>
                  <a:t>RO	EX</a:t>
                </a:r>
                <a:r>
                  <a:rPr lang="en-US" baseline="-25000" dirty="0">
                    <a:solidFill>
                      <a:schemeClr val="accent2"/>
                    </a:solidFill>
                    <a:latin typeface="Arial" charset="0"/>
                  </a:rPr>
                  <a:t>1</a:t>
                </a:r>
                <a:r>
                  <a:rPr lang="en-US" dirty="0">
                    <a:solidFill>
                      <a:schemeClr val="accent2"/>
                    </a:solidFill>
                    <a:latin typeface="Arial" charset="0"/>
                  </a:rPr>
                  <a:t> …	</a:t>
                </a:r>
                <a:r>
                  <a:rPr lang="en-US" dirty="0" smtClean="0">
                    <a:solidFill>
                      <a:schemeClr val="accent2"/>
                    </a:solidFill>
                    <a:latin typeface="Arial" charset="0"/>
                  </a:rPr>
                  <a:t>……..</a:t>
                </a:r>
                <a:r>
                  <a:rPr lang="en-US" dirty="0" err="1" smtClean="0">
                    <a:solidFill>
                      <a:schemeClr val="accent2"/>
                    </a:solidFill>
                    <a:latin typeface="Arial" charset="0"/>
                  </a:rPr>
                  <a:t>EX</a:t>
                </a:r>
                <a:r>
                  <a:rPr lang="en-US" baseline="-25000" dirty="0" err="1" smtClean="0">
                    <a:solidFill>
                      <a:schemeClr val="accent2"/>
                    </a:solidFill>
                    <a:latin typeface="Arial" charset="0"/>
                  </a:rPr>
                  <a:t>n</a:t>
                </a:r>
                <a:endParaRPr lang="en-US" baseline="-25000" dirty="0">
                  <a:solidFill>
                    <a:schemeClr val="accent2"/>
                  </a:solidFill>
                  <a:latin typeface="Arial" charset="0"/>
                </a:endParaRPr>
              </a:p>
            </p:txBody>
          </p:sp>
          <p:sp>
            <p:nvSpPr>
              <p:cNvPr id="221191" name="Text Box 7"/>
              <p:cNvSpPr txBox="1">
                <a:spLocks noChangeArrowheads="1"/>
              </p:cNvSpPr>
              <p:nvPr/>
            </p:nvSpPr>
            <p:spPr bwMode="auto">
              <a:xfrm>
                <a:off x="1778" y="3554"/>
                <a:ext cx="2352" cy="291"/>
              </a:xfrm>
              <a:prstGeom prst="rect">
                <a:avLst/>
              </a:prstGeom>
              <a:noFill/>
              <a:ln w="9525">
                <a:solidFill>
                  <a:schemeClr val="tx1"/>
                </a:solidFill>
                <a:miter lim="800000"/>
                <a:headEnd/>
                <a:tailEnd/>
              </a:ln>
              <a:effectLst/>
            </p:spPr>
            <p:txBody>
              <a:bodyPr wrap="none">
                <a:spAutoFit/>
              </a:bodyPr>
              <a:lstStyle/>
              <a:p>
                <a:r>
                  <a:rPr lang="en-US" dirty="0" smtClean="0">
                    <a:solidFill>
                      <a:schemeClr val="accent2"/>
                    </a:solidFill>
                    <a:latin typeface="Arial" charset="0"/>
                  </a:rPr>
                  <a:t>RO</a:t>
                </a:r>
                <a:r>
                  <a:rPr lang="en-US" dirty="0">
                    <a:solidFill>
                      <a:schemeClr val="accent2"/>
                    </a:solidFill>
                    <a:latin typeface="Arial" charset="0"/>
                  </a:rPr>
                  <a:t>	EX</a:t>
                </a:r>
                <a:r>
                  <a:rPr lang="en-US" baseline="-25000" dirty="0">
                    <a:solidFill>
                      <a:schemeClr val="accent2"/>
                    </a:solidFill>
                    <a:latin typeface="Arial" charset="0"/>
                  </a:rPr>
                  <a:t>1</a:t>
                </a:r>
                <a:r>
                  <a:rPr lang="en-US" dirty="0">
                    <a:solidFill>
                      <a:schemeClr val="accent2"/>
                    </a:solidFill>
                    <a:latin typeface="Arial" charset="0"/>
                  </a:rPr>
                  <a:t> …	</a:t>
                </a:r>
                <a:r>
                  <a:rPr lang="en-US" dirty="0" smtClean="0">
                    <a:solidFill>
                      <a:schemeClr val="accent2"/>
                    </a:solidFill>
                    <a:latin typeface="Arial" charset="0"/>
                  </a:rPr>
                  <a:t>……….. </a:t>
                </a:r>
                <a:r>
                  <a:rPr lang="en-US" dirty="0" err="1" smtClean="0">
                    <a:solidFill>
                      <a:schemeClr val="accent2"/>
                    </a:solidFill>
                    <a:latin typeface="Arial" charset="0"/>
                  </a:rPr>
                  <a:t>EX</a:t>
                </a:r>
                <a:r>
                  <a:rPr lang="en-US" baseline="-25000" dirty="0" err="1" smtClean="0">
                    <a:solidFill>
                      <a:schemeClr val="accent2"/>
                    </a:solidFill>
                    <a:latin typeface="Arial" charset="0"/>
                  </a:rPr>
                  <a:t>p</a:t>
                </a:r>
                <a:endParaRPr lang="en-US" baseline="-25000" dirty="0">
                  <a:solidFill>
                    <a:schemeClr val="accent2"/>
                  </a:solidFill>
                  <a:latin typeface="Arial" charset="0"/>
                </a:endParaRPr>
              </a:p>
            </p:txBody>
          </p:sp>
          <p:sp>
            <p:nvSpPr>
              <p:cNvPr id="221192" name="Line 8"/>
              <p:cNvSpPr>
                <a:spLocks noChangeShapeType="1"/>
              </p:cNvSpPr>
              <p:nvPr/>
            </p:nvSpPr>
            <p:spPr bwMode="auto">
              <a:xfrm flipH="1">
                <a:off x="1536" y="2928"/>
                <a:ext cx="240" cy="384"/>
              </a:xfrm>
              <a:prstGeom prst="line">
                <a:avLst/>
              </a:prstGeom>
              <a:noFill/>
              <a:ln w="9525">
                <a:solidFill>
                  <a:schemeClr val="tx1"/>
                </a:solidFill>
                <a:round/>
                <a:headEnd/>
                <a:tailEnd/>
              </a:ln>
              <a:effectLst/>
            </p:spPr>
            <p:txBody>
              <a:bodyPr/>
              <a:lstStyle/>
              <a:p>
                <a:endParaRPr lang="en-US"/>
              </a:p>
            </p:txBody>
          </p:sp>
          <p:sp>
            <p:nvSpPr>
              <p:cNvPr id="221193" name="Line 9"/>
              <p:cNvSpPr>
                <a:spLocks noChangeShapeType="1"/>
              </p:cNvSpPr>
              <p:nvPr/>
            </p:nvSpPr>
            <p:spPr bwMode="auto">
              <a:xfrm>
                <a:off x="1536" y="3360"/>
                <a:ext cx="240" cy="0"/>
              </a:xfrm>
              <a:prstGeom prst="line">
                <a:avLst/>
              </a:prstGeom>
              <a:noFill/>
              <a:ln w="9525">
                <a:solidFill>
                  <a:schemeClr val="tx1"/>
                </a:solidFill>
                <a:round/>
                <a:headEnd/>
                <a:tailEnd/>
              </a:ln>
              <a:effectLst/>
            </p:spPr>
            <p:txBody>
              <a:bodyPr/>
              <a:lstStyle/>
              <a:p>
                <a:endParaRPr lang="en-US"/>
              </a:p>
            </p:txBody>
          </p:sp>
          <p:sp>
            <p:nvSpPr>
              <p:cNvPr id="221194" name="Line 10"/>
              <p:cNvSpPr>
                <a:spLocks noChangeShapeType="1"/>
              </p:cNvSpPr>
              <p:nvPr/>
            </p:nvSpPr>
            <p:spPr bwMode="auto">
              <a:xfrm>
                <a:off x="1536" y="3408"/>
                <a:ext cx="240" cy="240"/>
              </a:xfrm>
              <a:prstGeom prst="line">
                <a:avLst/>
              </a:prstGeom>
              <a:noFill/>
              <a:ln w="9525">
                <a:solidFill>
                  <a:schemeClr val="tx1"/>
                </a:solidFill>
                <a:round/>
                <a:headEnd/>
                <a:tailEnd/>
              </a:ln>
              <a:effectLst/>
            </p:spPr>
            <p:txBody>
              <a:bodyPr/>
              <a:lstStyle/>
              <a:p>
                <a:endParaRPr lang="en-US"/>
              </a:p>
            </p:txBody>
          </p:sp>
          <p:sp>
            <p:nvSpPr>
              <p:cNvPr id="221195" name="Line 11"/>
              <p:cNvSpPr>
                <a:spLocks noChangeShapeType="1"/>
              </p:cNvSpPr>
              <p:nvPr/>
            </p:nvSpPr>
            <p:spPr bwMode="auto">
              <a:xfrm>
                <a:off x="1536" y="3456"/>
                <a:ext cx="240" cy="672"/>
              </a:xfrm>
              <a:prstGeom prst="line">
                <a:avLst/>
              </a:prstGeom>
              <a:noFill/>
              <a:ln w="9525">
                <a:solidFill>
                  <a:schemeClr val="tx1"/>
                </a:solidFill>
                <a:round/>
                <a:headEnd/>
                <a:tailEnd/>
              </a:ln>
              <a:effectLst/>
            </p:spPr>
            <p:txBody>
              <a:bodyPr/>
              <a:lstStyle/>
              <a:p>
                <a:endParaRPr lang="en-US"/>
              </a:p>
            </p:txBody>
          </p:sp>
          <p:sp>
            <p:nvSpPr>
              <p:cNvPr id="221197" name="Text Box 13"/>
              <p:cNvSpPr txBox="1">
                <a:spLocks noChangeArrowheads="1"/>
              </p:cNvSpPr>
              <p:nvPr/>
            </p:nvSpPr>
            <p:spPr bwMode="auto">
              <a:xfrm>
                <a:off x="3936" y="3239"/>
                <a:ext cx="434" cy="237"/>
              </a:xfrm>
              <a:prstGeom prst="rect">
                <a:avLst/>
              </a:prstGeom>
              <a:noFill/>
              <a:ln w="9525">
                <a:solidFill>
                  <a:schemeClr val="tx1"/>
                </a:solidFill>
                <a:miter lim="800000"/>
                <a:headEnd/>
                <a:tailEnd/>
              </a:ln>
              <a:effectLst/>
            </p:spPr>
            <p:txBody>
              <a:bodyPr wrap="none">
                <a:spAutoFit/>
              </a:bodyPr>
              <a:lstStyle/>
              <a:p>
                <a:r>
                  <a:rPr lang="en-US" dirty="0">
                    <a:latin typeface="Arial" charset="0"/>
                  </a:rPr>
                  <a:t>WB?</a:t>
                </a:r>
              </a:p>
            </p:txBody>
          </p:sp>
          <p:sp>
            <p:nvSpPr>
              <p:cNvPr id="221198" name="Text Box 14"/>
              <p:cNvSpPr txBox="1">
                <a:spLocks noChangeArrowheads="1"/>
              </p:cNvSpPr>
              <p:nvPr/>
            </p:nvSpPr>
            <p:spPr bwMode="auto">
              <a:xfrm>
                <a:off x="4128" y="3575"/>
                <a:ext cx="434" cy="237"/>
              </a:xfrm>
              <a:prstGeom prst="rect">
                <a:avLst/>
              </a:prstGeom>
              <a:noFill/>
              <a:ln w="9525">
                <a:solidFill>
                  <a:schemeClr val="tx1"/>
                </a:solidFill>
                <a:miter lim="800000"/>
                <a:headEnd/>
                <a:tailEnd/>
              </a:ln>
              <a:effectLst/>
            </p:spPr>
            <p:txBody>
              <a:bodyPr wrap="none">
                <a:spAutoFit/>
              </a:bodyPr>
              <a:lstStyle/>
              <a:p>
                <a:pPr eaLnBrk="0" hangingPunct="0"/>
                <a:r>
                  <a:rPr lang="en-US" dirty="0">
                    <a:latin typeface="Arial" charset="0"/>
                  </a:rPr>
                  <a:t>WB?</a:t>
                </a:r>
              </a:p>
            </p:txBody>
          </p:sp>
          <p:sp>
            <p:nvSpPr>
              <p:cNvPr id="221199" name="Text Box 15"/>
              <p:cNvSpPr txBox="1">
                <a:spLocks noChangeArrowheads="1"/>
              </p:cNvSpPr>
              <p:nvPr/>
            </p:nvSpPr>
            <p:spPr bwMode="auto">
              <a:xfrm>
                <a:off x="3552" y="2807"/>
                <a:ext cx="1364" cy="291"/>
              </a:xfrm>
              <a:prstGeom prst="rect">
                <a:avLst/>
              </a:prstGeom>
              <a:noFill/>
              <a:ln w="9525">
                <a:solidFill>
                  <a:schemeClr val="tx1"/>
                </a:solidFill>
                <a:miter lim="800000"/>
                <a:headEnd/>
                <a:tailEnd/>
              </a:ln>
              <a:effectLst/>
            </p:spPr>
            <p:txBody>
              <a:bodyPr wrap="none">
                <a:spAutoFit/>
              </a:bodyPr>
              <a:lstStyle/>
              <a:p>
                <a:pPr eaLnBrk="0" hangingPunct="0"/>
                <a:r>
                  <a:rPr lang="en-US" dirty="0" smtClean="0">
                    <a:latin typeface="Arial" charset="0"/>
                  </a:rPr>
                  <a:t>WB – </a:t>
                </a:r>
                <a:r>
                  <a:rPr lang="en-US" sz="2000" dirty="0" smtClean="0">
                    <a:solidFill>
                      <a:srgbClr val="FF0000"/>
                    </a:solidFill>
                    <a:latin typeface="Arial" charset="0"/>
                  </a:rPr>
                  <a:t>if</a:t>
                </a:r>
                <a:r>
                  <a:rPr lang="en-US" sz="2000" dirty="0" smtClean="0">
                    <a:latin typeface="Arial" charset="0"/>
                  </a:rPr>
                  <a:t> </a:t>
                </a:r>
                <a:r>
                  <a:rPr lang="en-US" sz="2000" dirty="0" smtClean="0">
                    <a:solidFill>
                      <a:srgbClr val="FF0000"/>
                    </a:solidFill>
                    <a:latin typeface="Arial" charset="0"/>
                  </a:rPr>
                  <a:t>no WAR</a:t>
                </a:r>
                <a:endParaRPr lang="en-US" sz="2000" dirty="0">
                  <a:solidFill>
                    <a:srgbClr val="FF0000"/>
                  </a:solidFill>
                  <a:latin typeface="Arial" charset="0"/>
                </a:endParaRPr>
              </a:p>
            </p:txBody>
          </p:sp>
        </p:grpSp>
        <p:sp>
          <p:nvSpPr>
            <p:cNvPr id="221206" name="Rectangle 22"/>
            <p:cNvSpPr>
              <a:spLocks noChangeArrowheads="1"/>
            </p:cNvSpPr>
            <p:nvPr/>
          </p:nvSpPr>
          <p:spPr bwMode="auto">
            <a:xfrm>
              <a:off x="1824" y="3504"/>
              <a:ext cx="260" cy="231"/>
            </a:xfrm>
            <a:prstGeom prst="rect">
              <a:avLst/>
            </a:prstGeom>
            <a:noFill/>
            <a:ln w="9525">
              <a:noFill/>
              <a:miter lim="800000"/>
              <a:headEnd/>
              <a:tailEnd/>
            </a:ln>
            <a:effectLst/>
          </p:spPr>
          <p:txBody>
            <a:bodyPr wrap="none">
              <a:spAutoFit/>
            </a:bodyPr>
            <a:lstStyle/>
            <a:p>
              <a:r>
                <a:rPr lang="en-US">
                  <a:solidFill>
                    <a:schemeClr val="accent2"/>
                  </a:solidFill>
                  <a:latin typeface="Arial" charset="0"/>
                </a:rPr>
                <a:t>…</a:t>
              </a:r>
            </a:p>
          </p:txBody>
        </p:sp>
      </p:gr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C4A989-9E28-4BC7-8EF1-E951782A1BB8}" type="slidenum">
              <a:rPr lang="en-US"/>
              <a:pPr/>
              <a:t>22</a:t>
            </a:fld>
            <a:endParaRPr lang="en-US"/>
          </a:p>
        </p:txBody>
      </p:sp>
      <p:sp>
        <p:nvSpPr>
          <p:cNvPr id="222210" name="Rectangle 2"/>
          <p:cNvSpPr>
            <a:spLocks noGrp="1" noChangeArrowheads="1"/>
          </p:cNvSpPr>
          <p:nvPr>
            <p:ph type="title"/>
          </p:nvPr>
        </p:nvSpPr>
        <p:spPr>
          <a:xfrm>
            <a:off x="685800" y="304800"/>
            <a:ext cx="7772400" cy="685800"/>
          </a:xfrm>
          <a:noFill/>
          <a:ln/>
        </p:spPr>
        <p:txBody>
          <a:bodyPr lIns="90488" tIns="44450" rIns="90488" bIns="44450"/>
          <a:lstStyle/>
          <a:p>
            <a:r>
              <a:rPr lang="en-US"/>
              <a:t>Scoreboard Implications</a:t>
            </a:r>
          </a:p>
        </p:txBody>
      </p:sp>
      <p:sp>
        <p:nvSpPr>
          <p:cNvPr id="222211" name="Rectangle 3"/>
          <p:cNvSpPr>
            <a:spLocks noGrp="1" noChangeArrowheads="1"/>
          </p:cNvSpPr>
          <p:nvPr>
            <p:ph type="body" idx="1"/>
          </p:nvPr>
        </p:nvSpPr>
        <p:spPr>
          <a:xfrm>
            <a:off x="533400" y="1219200"/>
            <a:ext cx="8001000" cy="4876800"/>
          </a:xfrm>
          <a:noFill/>
          <a:ln/>
        </p:spPr>
        <p:txBody>
          <a:bodyPr lIns="90488" tIns="44450" rIns="90488" bIns="44450"/>
          <a:lstStyle/>
          <a:p>
            <a:pPr marL="285750" indent="-285750">
              <a:lnSpc>
                <a:spcPct val="80000"/>
              </a:lnSpc>
            </a:pPr>
            <a:r>
              <a:rPr lang="en-US" sz="2000" dirty="0"/>
              <a:t>Out-of-order completion =&gt; WAR, WAW hazards</a:t>
            </a:r>
          </a:p>
          <a:p>
            <a:pPr marL="285750" indent="-285750">
              <a:lnSpc>
                <a:spcPct val="80000"/>
              </a:lnSpc>
            </a:pPr>
            <a:endParaRPr lang="en-US" sz="2000" dirty="0"/>
          </a:p>
          <a:p>
            <a:pPr marL="285750" indent="-285750">
              <a:lnSpc>
                <a:spcPct val="80000"/>
              </a:lnSpc>
            </a:pPr>
            <a:r>
              <a:rPr lang="en-US" sz="2000" dirty="0"/>
              <a:t>Solutions for </a:t>
            </a:r>
            <a:r>
              <a:rPr lang="en-US" sz="2000" dirty="0">
                <a:solidFill>
                  <a:srgbClr val="FF0000"/>
                </a:solidFill>
              </a:rPr>
              <a:t>WAR</a:t>
            </a:r>
          </a:p>
          <a:p>
            <a:pPr marL="685800" lvl="1" indent="-228600">
              <a:lnSpc>
                <a:spcPct val="80000"/>
              </a:lnSpc>
            </a:pPr>
            <a:r>
              <a:rPr lang="en-US" sz="1800" dirty="0"/>
              <a:t>CDC 6600: </a:t>
            </a:r>
            <a:r>
              <a:rPr lang="en-US" sz="1800" dirty="0">
                <a:solidFill>
                  <a:srgbClr val="FF0000"/>
                </a:solidFill>
              </a:rPr>
              <a:t>Stall Write</a:t>
            </a:r>
            <a:r>
              <a:rPr lang="en-US" sz="1800" dirty="0"/>
              <a:t> to allow Reads to take place; Read registers only during Read Operands stage.</a:t>
            </a:r>
          </a:p>
          <a:p>
            <a:pPr marL="285750" indent="-285750">
              <a:lnSpc>
                <a:spcPct val="80000"/>
              </a:lnSpc>
            </a:pPr>
            <a:r>
              <a:rPr lang="en-US" sz="2000" dirty="0" smtClean="0"/>
              <a:t>For </a:t>
            </a:r>
            <a:r>
              <a:rPr lang="en-US" sz="2000" dirty="0">
                <a:solidFill>
                  <a:srgbClr val="FF0000"/>
                </a:solidFill>
              </a:rPr>
              <a:t>WAW</a:t>
            </a:r>
            <a:r>
              <a:rPr lang="en-US" sz="2000" dirty="0"/>
              <a:t>, must detect hazard: </a:t>
            </a:r>
            <a:r>
              <a:rPr lang="en-US" sz="2000" dirty="0">
                <a:solidFill>
                  <a:srgbClr val="FF0000"/>
                </a:solidFill>
              </a:rPr>
              <a:t>stall in the Issue </a:t>
            </a:r>
            <a:r>
              <a:rPr lang="en-US" sz="2000" dirty="0"/>
              <a:t>stage until other completes</a:t>
            </a:r>
          </a:p>
          <a:p>
            <a:pPr marL="285750" indent="-285750">
              <a:lnSpc>
                <a:spcPct val="80000"/>
              </a:lnSpc>
            </a:pPr>
            <a:endParaRPr lang="en-US" sz="2000" dirty="0"/>
          </a:p>
          <a:p>
            <a:pPr marL="285750" indent="-285750">
              <a:lnSpc>
                <a:spcPct val="80000"/>
              </a:lnSpc>
            </a:pPr>
            <a:r>
              <a:rPr lang="en-US" sz="2000" dirty="0"/>
              <a:t>Need to have multiple instructions in execution phase =&gt; multiple execution units or pipelined execution units</a:t>
            </a:r>
          </a:p>
          <a:p>
            <a:pPr marL="285750" indent="-285750">
              <a:lnSpc>
                <a:spcPct val="80000"/>
              </a:lnSpc>
            </a:pPr>
            <a:endParaRPr lang="en-US" sz="2000" dirty="0"/>
          </a:p>
          <a:p>
            <a:pPr marL="285750" indent="-285750">
              <a:lnSpc>
                <a:spcPct val="80000"/>
              </a:lnSpc>
            </a:pPr>
            <a:r>
              <a:rPr lang="en-US" sz="2000" dirty="0"/>
              <a:t>Scoreboard replaces ID with 2 stages (Issue and RO)</a:t>
            </a:r>
          </a:p>
          <a:p>
            <a:pPr marL="285750" indent="-285750">
              <a:lnSpc>
                <a:spcPct val="80000"/>
              </a:lnSpc>
            </a:pPr>
            <a:r>
              <a:rPr lang="en-US" sz="2000" dirty="0"/>
              <a:t>Scoreboard keeps track of dependencies, state or operations</a:t>
            </a:r>
          </a:p>
          <a:p>
            <a:pPr marL="685800" lvl="1" indent="-228600">
              <a:lnSpc>
                <a:spcPct val="80000"/>
              </a:lnSpc>
            </a:pPr>
            <a:r>
              <a:rPr lang="en-US" sz="1800" dirty="0"/>
              <a:t>Monitors every change in the hardware.</a:t>
            </a:r>
          </a:p>
          <a:p>
            <a:pPr marL="685800" lvl="1" indent="-228600">
              <a:lnSpc>
                <a:spcPct val="80000"/>
              </a:lnSpc>
            </a:pPr>
            <a:r>
              <a:rPr lang="en-US" sz="1800" dirty="0"/>
              <a:t>Determines when to read ops, when can execute, when can </a:t>
            </a:r>
            <a:r>
              <a:rPr lang="en-US" sz="1800" dirty="0" err="1"/>
              <a:t>wb</a:t>
            </a:r>
            <a:r>
              <a:rPr lang="en-US" sz="1800" dirty="0"/>
              <a:t>.</a:t>
            </a:r>
          </a:p>
          <a:p>
            <a:pPr marL="685800" lvl="1" indent="-228600">
              <a:lnSpc>
                <a:spcPct val="80000"/>
              </a:lnSpc>
            </a:pPr>
            <a:r>
              <a:rPr lang="en-US" sz="1800" dirty="0"/>
              <a:t>Hazard detection and resolution is centralized.</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 fill="hold"/>
                                        <p:tgtEl>
                                          <p:spTgt spid="2222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2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anim calcmode="lin" valueType="num">
                                      <p:cBhvr additive="base">
                                        <p:cTn id="13" dur="500" fill="hold"/>
                                        <p:tgtEl>
                                          <p:spTgt spid="2222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221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22211">
                                            <p:txEl>
                                              <p:pRg st="3" end="3"/>
                                            </p:txEl>
                                          </p:spTgt>
                                        </p:tgtEl>
                                        <p:attrNameLst>
                                          <p:attrName>style.visibility</p:attrName>
                                        </p:attrNameLst>
                                      </p:cBhvr>
                                      <p:to>
                                        <p:strVal val="visible"/>
                                      </p:to>
                                    </p:set>
                                    <p:anim calcmode="lin" valueType="num">
                                      <p:cBhvr additive="base">
                                        <p:cTn id="17" dur="500" fill="hold"/>
                                        <p:tgtEl>
                                          <p:spTgt spid="222211">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2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22211">
                                            <p:txEl>
                                              <p:pRg st="4" end="4"/>
                                            </p:txEl>
                                          </p:spTgt>
                                        </p:tgtEl>
                                        <p:attrNameLst>
                                          <p:attrName>style.visibility</p:attrName>
                                        </p:attrNameLst>
                                      </p:cBhvr>
                                      <p:to>
                                        <p:strVal val="visible"/>
                                      </p:to>
                                    </p:set>
                                    <p:anim calcmode="lin" valueType="num">
                                      <p:cBhvr additive="base">
                                        <p:cTn id="23" dur="500" fill="hold"/>
                                        <p:tgtEl>
                                          <p:spTgt spid="22221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22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22211">
                                            <p:txEl>
                                              <p:pRg st="6" end="6"/>
                                            </p:txEl>
                                          </p:spTgt>
                                        </p:tgtEl>
                                        <p:attrNameLst>
                                          <p:attrName>style.visibility</p:attrName>
                                        </p:attrNameLst>
                                      </p:cBhvr>
                                      <p:to>
                                        <p:strVal val="visible"/>
                                      </p:to>
                                    </p:set>
                                    <p:anim calcmode="lin" valueType="num">
                                      <p:cBhvr additive="base">
                                        <p:cTn id="29" dur="500" fill="hold"/>
                                        <p:tgtEl>
                                          <p:spTgt spid="222211">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222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22211">
                                            <p:txEl>
                                              <p:pRg st="8" end="8"/>
                                            </p:txEl>
                                          </p:spTgt>
                                        </p:tgtEl>
                                        <p:attrNameLst>
                                          <p:attrName>style.visibility</p:attrName>
                                        </p:attrNameLst>
                                      </p:cBhvr>
                                      <p:to>
                                        <p:strVal val="visible"/>
                                      </p:to>
                                    </p:set>
                                    <p:anim calcmode="lin" valueType="num">
                                      <p:cBhvr additive="base">
                                        <p:cTn id="35" dur="500" fill="hold"/>
                                        <p:tgtEl>
                                          <p:spTgt spid="222211">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222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22211">
                                            <p:txEl>
                                              <p:pRg st="9" end="9"/>
                                            </p:txEl>
                                          </p:spTgt>
                                        </p:tgtEl>
                                        <p:attrNameLst>
                                          <p:attrName>style.visibility</p:attrName>
                                        </p:attrNameLst>
                                      </p:cBhvr>
                                      <p:to>
                                        <p:strVal val="visible"/>
                                      </p:to>
                                    </p:set>
                                    <p:anim calcmode="lin" valueType="num">
                                      <p:cBhvr additive="base">
                                        <p:cTn id="41" dur="500" fill="hold"/>
                                        <p:tgtEl>
                                          <p:spTgt spid="222211">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22211">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22211">
                                            <p:txEl>
                                              <p:pRg st="10" end="10"/>
                                            </p:txEl>
                                          </p:spTgt>
                                        </p:tgtEl>
                                        <p:attrNameLst>
                                          <p:attrName>style.visibility</p:attrName>
                                        </p:attrNameLst>
                                      </p:cBhvr>
                                      <p:to>
                                        <p:strVal val="visible"/>
                                      </p:to>
                                    </p:set>
                                    <p:anim calcmode="lin" valueType="num">
                                      <p:cBhvr additive="base">
                                        <p:cTn id="45" dur="500" fill="hold"/>
                                        <p:tgtEl>
                                          <p:spTgt spid="222211">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22211">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22211">
                                            <p:txEl>
                                              <p:pRg st="11" end="11"/>
                                            </p:txEl>
                                          </p:spTgt>
                                        </p:tgtEl>
                                        <p:attrNameLst>
                                          <p:attrName>style.visibility</p:attrName>
                                        </p:attrNameLst>
                                      </p:cBhvr>
                                      <p:to>
                                        <p:strVal val="visible"/>
                                      </p:to>
                                    </p:set>
                                    <p:anim calcmode="lin" valueType="num">
                                      <p:cBhvr additive="base">
                                        <p:cTn id="49" dur="500" fill="hold"/>
                                        <p:tgtEl>
                                          <p:spTgt spid="222211">
                                            <p:txEl>
                                              <p:pRg st="11" end="1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22211">
                                            <p:txEl>
                                              <p:pRg st="11" end="11"/>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22211">
                                            <p:txEl>
                                              <p:pRg st="12" end="12"/>
                                            </p:txEl>
                                          </p:spTgt>
                                        </p:tgtEl>
                                        <p:attrNameLst>
                                          <p:attrName>style.visibility</p:attrName>
                                        </p:attrNameLst>
                                      </p:cBhvr>
                                      <p:to>
                                        <p:strVal val="visible"/>
                                      </p:to>
                                    </p:set>
                                    <p:anim calcmode="lin" valueType="num">
                                      <p:cBhvr additive="base">
                                        <p:cTn id="53" dur="500" fill="hold"/>
                                        <p:tgtEl>
                                          <p:spTgt spid="222211">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2221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EBA32E-F222-40B8-83A2-5BD86632A336}" type="slidenum">
              <a:rPr lang="en-US"/>
              <a:pPr/>
              <a:t>23</a:t>
            </a:fld>
            <a:endParaRPr lang="en-US"/>
          </a:p>
        </p:txBody>
      </p:sp>
      <p:sp>
        <p:nvSpPr>
          <p:cNvPr id="223234" name="Rectangle 2"/>
          <p:cNvSpPr>
            <a:spLocks noGrp="1" noChangeArrowheads="1"/>
          </p:cNvSpPr>
          <p:nvPr>
            <p:ph type="title"/>
          </p:nvPr>
        </p:nvSpPr>
        <p:spPr>
          <a:xfrm>
            <a:off x="342900" y="292100"/>
            <a:ext cx="8382000" cy="698500"/>
          </a:xfrm>
          <a:noFill/>
          <a:ln/>
        </p:spPr>
        <p:txBody>
          <a:bodyPr lIns="90488" tIns="44450" rIns="90488" bIns="44450"/>
          <a:lstStyle/>
          <a:p>
            <a:r>
              <a:rPr lang="en-US"/>
              <a:t>Four Stages of Scoreboard Control</a:t>
            </a:r>
          </a:p>
        </p:txBody>
      </p:sp>
      <p:sp>
        <p:nvSpPr>
          <p:cNvPr id="223235" name="Rectangle 3"/>
          <p:cNvSpPr>
            <a:spLocks noGrp="1" noChangeArrowheads="1"/>
          </p:cNvSpPr>
          <p:nvPr>
            <p:ph type="body" idx="1"/>
          </p:nvPr>
        </p:nvSpPr>
        <p:spPr>
          <a:xfrm>
            <a:off x="228600" y="1066800"/>
            <a:ext cx="8610600" cy="5181600"/>
          </a:xfrm>
          <a:noFill/>
          <a:ln/>
        </p:spPr>
        <p:txBody>
          <a:bodyPr lIns="90488" tIns="44450" rIns="90488" bIns="44450"/>
          <a:lstStyle/>
          <a:p>
            <a:pPr marL="285750" indent="-285750">
              <a:buFontTx/>
              <a:buNone/>
            </a:pPr>
            <a:r>
              <a:rPr lang="en-US" sz="2000">
                <a:solidFill>
                  <a:schemeClr val="accent2"/>
                </a:solidFill>
              </a:rPr>
              <a:t>1.	Issue</a:t>
            </a:r>
            <a:r>
              <a:rPr lang="en-US" sz="2000"/>
              <a:t>—decode instructions &amp; check for structural hazards (ID1)</a:t>
            </a:r>
          </a:p>
          <a:p>
            <a:pPr marL="685800" lvl="1" indent="-228600">
              <a:buFontTx/>
              <a:buNone/>
            </a:pPr>
            <a:r>
              <a:rPr lang="en-US" sz="1800"/>
              <a:t> 	If a functional unit for the instruction is free and no other active instruction has the same destination register (WAW), the scoreboard issues the instruction to the functional unit and updates its internal data structure.  </a:t>
            </a:r>
            <a:r>
              <a:rPr lang="en-US" sz="1800">
                <a:solidFill>
                  <a:srgbClr val="FF0000"/>
                </a:solidFill>
              </a:rPr>
              <a:t>If a structural or WAW hazard exists, then the instruction issue stalls</a:t>
            </a:r>
            <a:r>
              <a:rPr lang="en-US" sz="1800"/>
              <a:t>, and no further instructions will issue until these hazards are cleared. </a:t>
            </a:r>
          </a:p>
          <a:p>
            <a:pPr marL="285750" indent="-285750">
              <a:buFontTx/>
              <a:buNone/>
            </a:pPr>
            <a:r>
              <a:rPr lang="en-US" sz="2000">
                <a:solidFill>
                  <a:schemeClr val="accent2"/>
                </a:solidFill>
              </a:rPr>
              <a:t>2.	Read operands</a:t>
            </a:r>
            <a:r>
              <a:rPr lang="en-US" sz="2000"/>
              <a:t>—wait until no data hazards, then read operands (ID2)</a:t>
            </a:r>
          </a:p>
          <a:p>
            <a:pPr marL="685800" lvl="1" indent="-228600">
              <a:buFontTx/>
              <a:buNone/>
            </a:pPr>
            <a:r>
              <a:rPr lang="en-US" sz="1800"/>
              <a:t> 	A source operand is available if no earlier issued active instruction is going to write it, or if the register containing the operand is being written by a currently active functional unit. When the source operands are available, the scoreboard tells the functional unit to proceed to read the operands from the registers and begin execution. The scoreboard resolves RAW hazards dynamically in this step, and instructions may be sent into execution out of order.</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anim calcmode="lin" valueType="num">
                                      <p:cBhvr additive="base">
                                        <p:cTn id="11" dur="500" fill="hold"/>
                                        <p:tgtEl>
                                          <p:spTgt spid="2232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 calcmode="lin" valueType="num">
                                      <p:cBhvr additive="base">
                                        <p:cTn id="17" dur="500" fill="hold"/>
                                        <p:tgtEl>
                                          <p:spTgt spid="22323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32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3235">
                                            <p:txEl>
                                              <p:pRg st="3" end="3"/>
                                            </p:txEl>
                                          </p:spTgt>
                                        </p:tgtEl>
                                        <p:attrNameLst>
                                          <p:attrName>style.visibility</p:attrName>
                                        </p:attrNameLst>
                                      </p:cBhvr>
                                      <p:to>
                                        <p:strVal val="visible"/>
                                      </p:to>
                                    </p:set>
                                    <p:anim calcmode="lin" valueType="num">
                                      <p:cBhvr additive="base">
                                        <p:cTn id="21" dur="500" fill="hold"/>
                                        <p:tgtEl>
                                          <p:spTgt spid="22323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32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A548CA-EDFF-43DC-9B7B-36C289A4CCE6}" type="slidenum">
              <a:rPr lang="en-US"/>
              <a:pPr/>
              <a:t>24</a:t>
            </a:fld>
            <a:endParaRPr lang="en-US"/>
          </a:p>
        </p:txBody>
      </p:sp>
      <p:sp>
        <p:nvSpPr>
          <p:cNvPr id="224258" name="Rectangle 2"/>
          <p:cNvSpPr>
            <a:spLocks noGrp="1" noChangeArrowheads="1"/>
          </p:cNvSpPr>
          <p:nvPr>
            <p:ph type="title"/>
          </p:nvPr>
        </p:nvSpPr>
        <p:spPr>
          <a:xfrm>
            <a:off x="381000" y="304800"/>
            <a:ext cx="8286750" cy="609600"/>
          </a:xfrm>
          <a:noFill/>
          <a:ln/>
        </p:spPr>
        <p:txBody>
          <a:bodyPr lIns="90488" tIns="44450" rIns="90488" bIns="44450"/>
          <a:lstStyle/>
          <a:p>
            <a:r>
              <a:rPr lang="en-US"/>
              <a:t>Four Stages of Scoreboard Control</a:t>
            </a:r>
          </a:p>
        </p:txBody>
      </p:sp>
      <p:sp>
        <p:nvSpPr>
          <p:cNvPr id="224259" name="Rectangle 3"/>
          <p:cNvSpPr>
            <a:spLocks noGrp="1" noChangeArrowheads="1"/>
          </p:cNvSpPr>
          <p:nvPr>
            <p:ph type="body" idx="1"/>
          </p:nvPr>
        </p:nvSpPr>
        <p:spPr>
          <a:xfrm>
            <a:off x="304800" y="1143000"/>
            <a:ext cx="8382000" cy="4953000"/>
          </a:xfrm>
          <a:noFill/>
          <a:ln/>
        </p:spPr>
        <p:txBody>
          <a:bodyPr lIns="90488" tIns="44450" rIns="90488" bIns="44450"/>
          <a:lstStyle/>
          <a:p>
            <a:pPr marL="285750" indent="-285750">
              <a:lnSpc>
                <a:spcPct val="90000"/>
              </a:lnSpc>
              <a:buFontTx/>
              <a:buNone/>
            </a:pPr>
            <a:r>
              <a:rPr lang="en-US" dirty="0">
                <a:solidFill>
                  <a:schemeClr val="accent2"/>
                </a:solidFill>
              </a:rPr>
              <a:t>3.Execution</a:t>
            </a:r>
            <a:r>
              <a:rPr lang="en-US" dirty="0"/>
              <a:t>—operate on operands (EX)</a:t>
            </a:r>
          </a:p>
          <a:p>
            <a:pPr marL="685800" lvl="1" indent="-228600">
              <a:lnSpc>
                <a:spcPct val="90000"/>
              </a:lnSpc>
              <a:buFontTx/>
              <a:buNone/>
            </a:pPr>
            <a:r>
              <a:rPr lang="en-US" dirty="0"/>
              <a:t> 	The functional unit begins execution upon receiving operands. When the result is ready, it notifies the scoreboard that it has completed execution. </a:t>
            </a:r>
          </a:p>
          <a:p>
            <a:pPr marL="285750" indent="-285750">
              <a:lnSpc>
                <a:spcPct val="90000"/>
              </a:lnSpc>
              <a:buFontTx/>
              <a:buNone/>
            </a:pPr>
            <a:r>
              <a:rPr lang="en-US" dirty="0">
                <a:solidFill>
                  <a:schemeClr val="accent2"/>
                </a:solidFill>
              </a:rPr>
              <a:t>4.Write result</a:t>
            </a:r>
            <a:r>
              <a:rPr lang="en-US" dirty="0"/>
              <a:t>—finish execution (WB)</a:t>
            </a:r>
          </a:p>
          <a:p>
            <a:pPr marL="685800" lvl="1" indent="-228600">
              <a:lnSpc>
                <a:spcPct val="90000"/>
              </a:lnSpc>
              <a:buFontTx/>
              <a:buNone/>
            </a:pPr>
            <a:r>
              <a:rPr lang="en-US" dirty="0"/>
              <a:t> 	Once the scoreboard is aware that the functional unit has completed execution, the scoreboard checks for WAR hazards.  If none, it writes results. </a:t>
            </a:r>
            <a:r>
              <a:rPr lang="en-US" dirty="0">
                <a:solidFill>
                  <a:srgbClr val="FF0000"/>
                </a:solidFill>
              </a:rPr>
              <a:t>If WAR, then it stalls the instruction.</a:t>
            </a:r>
          </a:p>
          <a:p>
            <a:pPr marL="685800" lvl="1" indent="-228600">
              <a:lnSpc>
                <a:spcPct val="90000"/>
              </a:lnSpc>
              <a:buFontTx/>
              <a:buNone/>
            </a:pPr>
            <a:r>
              <a:rPr lang="en-US" dirty="0"/>
              <a:t>	Example:</a:t>
            </a:r>
          </a:p>
          <a:p>
            <a:pPr marL="685800" lvl="1" indent="-228600">
              <a:lnSpc>
                <a:spcPct val="90000"/>
              </a:lnSpc>
              <a:buFontTx/>
              <a:buNone/>
            </a:pPr>
            <a:r>
              <a:rPr lang="en-US" dirty="0"/>
              <a:t> 			</a:t>
            </a:r>
            <a:r>
              <a:rPr lang="en-US" dirty="0">
                <a:latin typeface="Arial" charset="0"/>
              </a:rPr>
              <a:t>DIVD	F0,F2,F4</a:t>
            </a:r>
          </a:p>
          <a:p>
            <a:pPr marL="685800" lvl="1" indent="-228600">
              <a:lnSpc>
                <a:spcPct val="90000"/>
              </a:lnSpc>
              <a:buFontTx/>
              <a:buNone/>
            </a:pPr>
            <a:r>
              <a:rPr lang="en-US" dirty="0">
                <a:latin typeface="Arial" charset="0"/>
              </a:rPr>
              <a:t> 			ADDD	F10,F0,</a:t>
            </a:r>
            <a:r>
              <a:rPr lang="en-US" b="1" dirty="0">
                <a:solidFill>
                  <a:srgbClr val="FF0000"/>
                </a:solidFill>
                <a:latin typeface="Arial" charset="0"/>
              </a:rPr>
              <a:t>F8</a:t>
            </a:r>
          </a:p>
          <a:p>
            <a:pPr marL="685800" lvl="1" indent="-228600">
              <a:lnSpc>
                <a:spcPct val="90000"/>
              </a:lnSpc>
              <a:buFontTx/>
              <a:buNone/>
            </a:pPr>
            <a:r>
              <a:rPr lang="en-US" dirty="0">
                <a:latin typeface="Arial" charset="0"/>
              </a:rPr>
              <a:t> 			SUBD	</a:t>
            </a:r>
            <a:r>
              <a:rPr lang="en-US" b="1" dirty="0">
                <a:solidFill>
                  <a:srgbClr val="FF0000"/>
                </a:solidFill>
                <a:latin typeface="Arial" charset="0"/>
              </a:rPr>
              <a:t>F8</a:t>
            </a:r>
            <a:r>
              <a:rPr lang="en-US" dirty="0">
                <a:latin typeface="Arial" charset="0"/>
              </a:rPr>
              <a:t>,F8,F14</a:t>
            </a:r>
          </a:p>
          <a:p>
            <a:pPr marL="685800" lvl="1" indent="-228600">
              <a:lnSpc>
                <a:spcPct val="90000"/>
              </a:lnSpc>
              <a:buFontTx/>
              <a:buNone/>
            </a:pPr>
            <a:r>
              <a:rPr lang="en-US" dirty="0"/>
              <a:t> 	CDC 6600 scoreboard would stall SUBD until ADDD reads </a:t>
            </a:r>
            <a:r>
              <a:rPr lang="en-US" dirty="0" smtClean="0"/>
              <a:t>operands</a:t>
            </a:r>
          </a:p>
          <a:p>
            <a:pPr marL="685800" lvl="1" indent="-228600">
              <a:lnSpc>
                <a:spcPct val="90000"/>
              </a:lnSpc>
              <a:buFontTx/>
              <a:buNone/>
            </a:pPr>
            <a:r>
              <a:rPr lang="en-US" dirty="0" smtClean="0">
                <a:solidFill>
                  <a:srgbClr val="990000"/>
                </a:solidFill>
              </a:rPr>
              <a:t>CDC 6600 has one integer, 2 FP multipliers, 1 FP divide, 1 FP add units. </a:t>
            </a:r>
          </a:p>
          <a:p>
            <a:pPr marL="685800" lvl="1" indent="-228600">
              <a:lnSpc>
                <a:spcPct val="90000"/>
              </a:lnSpc>
              <a:buFontTx/>
              <a:buNone/>
            </a:pPr>
            <a:r>
              <a:rPr lang="en-US" dirty="0" smtClean="0">
                <a:solidFill>
                  <a:srgbClr val="990000"/>
                </a:solidFill>
              </a:rPr>
              <a:t>See Fig. A.50.</a:t>
            </a:r>
            <a:endParaRPr lang="en-US" dirty="0">
              <a:solidFill>
                <a:srgbClr val="99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4259">
                                            <p:txEl>
                                              <p:pRg st="1" end="1"/>
                                            </p:txEl>
                                          </p:spTgt>
                                        </p:tgtEl>
                                        <p:attrNameLst>
                                          <p:attrName>style.visibility</p:attrName>
                                        </p:attrNameLst>
                                      </p:cBhvr>
                                      <p:to>
                                        <p:strVal val="visible"/>
                                      </p:to>
                                    </p:set>
                                    <p:anim calcmode="lin" valueType="num">
                                      <p:cBhvr additive="base">
                                        <p:cTn id="11" dur="500" fill="hold"/>
                                        <p:tgtEl>
                                          <p:spTgt spid="2242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24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 calcmode="lin" valueType="num">
                                      <p:cBhvr additive="base">
                                        <p:cTn id="17" dur="500" fill="hold"/>
                                        <p:tgtEl>
                                          <p:spTgt spid="22425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42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24259">
                                            <p:txEl>
                                              <p:pRg st="3" end="3"/>
                                            </p:txEl>
                                          </p:spTgt>
                                        </p:tgtEl>
                                        <p:attrNameLst>
                                          <p:attrName>style.visibility</p:attrName>
                                        </p:attrNameLst>
                                      </p:cBhvr>
                                      <p:to>
                                        <p:strVal val="visible"/>
                                      </p:to>
                                    </p:set>
                                    <p:anim calcmode="lin" valueType="num">
                                      <p:cBhvr additive="base">
                                        <p:cTn id="21" dur="500" fill="hold"/>
                                        <p:tgtEl>
                                          <p:spTgt spid="22425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2425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24259">
                                            <p:txEl>
                                              <p:pRg st="4" end="4"/>
                                            </p:txEl>
                                          </p:spTgt>
                                        </p:tgtEl>
                                        <p:attrNameLst>
                                          <p:attrName>style.visibility</p:attrName>
                                        </p:attrNameLst>
                                      </p:cBhvr>
                                      <p:to>
                                        <p:strVal val="visible"/>
                                      </p:to>
                                    </p:set>
                                    <p:anim calcmode="lin" valueType="num">
                                      <p:cBhvr additive="base">
                                        <p:cTn id="25" dur="500" fill="hold"/>
                                        <p:tgtEl>
                                          <p:spTgt spid="22425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425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24259">
                                            <p:txEl>
                                              <p:pRg st="5" end="5"/>
                                            </p:txEl>
                                          </p:spTgt>
                                        </p:tgtEl>
                                        <p:attrNameLst>
                                          <p:attrName>style.visibility</p:attrName>
                                        </p:attrNameLst>
                                      </p:cBhvr>
                                      <p:to>
                                        <p:strVal val="visible"/>
                                      </p:to>
                                    </p:set>
                                    <p:anim calcmode="lin" valueType="num">
                                      <p:cBhvr additive="base">
                                        <p:cTn id="29" dur="500" fill="hold"/>
                                        <p:tgtEl>
                                          <p:spTgt spid="22425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2425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24259">
                                            <p:txEl>
                                              <p:pRg st="6" end="6"/>
                                            </p:txEl>
                                          </p:spTgt>
                                        </p:tgtEl>
                                        <p:attrNameLst>
                                          <p:attrName>style.visibility</p:attrName>
                                        </p:attrNameLst>
                                      </p:cBhvr>
                                      <p:to>
                                        <p:strVal val="visible"/>
                                      </p:to>
                                    </p:set>
                                    <p:anim calcmode="lin" valueType="num">
                                      <p:cBhvr additive="base">
                                        <p:cTn id="33" dur="500" fill="hold"/>
                                        <p:tgtEl>
                                          <p:spTgt spid="22425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425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24259">
                                            <p:txEl>
                                              <p:pRg st="7" end="7"/>
                                            </p:txEl>
                                          </p:spTgt>
                                        </p:tgtEl>
                                        <p:attrNameLst>
                                          <p:attrName>style.visibility</p:attrName>
                                        </p:attrNameLst>
                                      </p:cBhvr>
                                      <p:to>
                                        <p:strVal val="visible"/>
                                      </p:to>
                                    </p:set>
                                    <p:anim calcmode="lin" valueType="num">
                                      <p:cBhvr additive="base">
                                        <p:cTn id="37" dur="500" fill="hold"/>
                                        <p:tgtEl>
                                          <p:spTgt spid="224259">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4259">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24259">
                                            <p:txEl>
                                              <p:pRg st="8" end="8"/>
                                            </p:txEl>
                                          </p:spTgt>
                                        </p:tgtEl>
                                        <p:attrNameLst>
                                          <p:attrName>style.visibility</p:attrName>
                                        </p:attrNameLst>
                                      </p:cBhvr>
                                      <p:to>
                                        <p:strVal val="visible"/>
                                      </p:to>
                                    </p:set>
                                    <p:anim calcmode="lin" valueType="num">
                                      <p:cBhvr additive="base">
                                        <p:cTn id="41" dur="500" fill="hold"/>
                                        <p:tgtEl>
                                          <p:spTgt spid="224259">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24259">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24259">
                                            <p:txEl>
                                              <p:pRg st="9" end="9"/>
                                            </p:txEl>
                                          </p:spTgt>
                                        </p:tgtEl>
                                        <p:attrNameLst>
                                          <p:attrName>style.visibility</p:attrName>
                                        </p:attrNameLst>
                                      </p:cBhvr>
                                      <p:to>
                                        <p:strVal val="visible"/>
                                      </p:to>
                                    </p:set>
                                    <p:anim calcmode="lin" valueType="num">
                                      <p:cBhvr additive="base">
                                        <p:cTn id="45" dur="500" fill="hold"/>
                                        <p:tgtEl>
                                          <p:spTgt spid="224259">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24259">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24259">
                                            <p:txEl>
                                              <p:pRg st="10" end="10"/>
                                            </p:txEl>
                                          </p:spTgt>
                                        </p:tgtEl>
                                        <p:attrNameLst>
                                          <p:attrName>style.visibility</p:attrName>
                                        </p:attrNameLst>
                                      </p:cBhvr>
                                      <p:to>
                                        <p:strVal val="visible"/>
                                      </p:to>
                                    </p:set>
                                    <p:anim calcmode="lin" valueType="num">
                                      <p:cBhvr additive="base">
                                        <p:cTn id="49" dur="500" fill="hold"/>
                                        <p:tgtEl>
                                          <p:spTgt spid="224259">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2425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285E605-76F0-4E76-A9D1-BEBCA1EE8157}" type="slidenum">
              <a:rPr lang="en-US"/>
              <a:pPr/>
              <a:t>25</a:t>
            </a:fld>
            <a:endParaRPr lang="en-US"/>
          </a:p>
        </p:txBody>
      </p:sp>
      <p:sp>
        <p:nvSpPr>
          <p:cNvPr id="101378" name="Rectangle 2"/>
          <p:cNvSpPr>
            <a:spLocks noGrp="1" noChangeArrowheads="1"/>
          </p:cNvSpPr>
          <p:nvPr>
            <p:ph type="title"/>
          </p:nvPr>
        </p:nvSpPr>
        <p:spPr>
          <a:noFill/>
          <a:ln/>
        </p:spPr>
        <p:txBody>
          <a:bodyPr lIns="90488" tIns="44450" rIns="90488" bIns="44450"/>
          <a:lstStyle/>
          <a:p>
            <a:r>
              <a:rPr lang="en-US"/>
              <a:t>Scoreboard Example Cycle </a:t>
            </a:r>
            <a:r>
              <a:rPr lang="en-US">
                <a:solidFill>
                  <a:srgbClr val="FF0000"/>
                </a:solidFill>
              </a:rPr>
              <a:t>7</a:t>
            </a:r>
          </a:p>
        </p:txBody>
      </p:sp>
      <p:graphicFrame>
        <p:nvGraphicFramePr>
          <p:cNvPr id="101379" name="Object 3">
            <a:hlinkClick r:id="" action="ppaction://ole?verb=0"/>
          </p:cNvPr>
          <p:cNvGraphicFramePr>
            <a:graphicFrameLocks/>
          </p:cNvGraphicFramePr>
          <p:nvPr/>
        </p:nvGraphicFramePr>
        <p:xfrm>
          <a:off x="304800" y="1295400"/>
          <a:ext cx="8674100" cy="4965700"/>
        </p:xfrm>
        <a:graphic>
          <a:graphicData uri="http://schemas.openxmlformats.org/presentationml/2006/ole">
            <p:oleObj spid="_x0000_s1026" name="Worksheet" r:id="rId3" imgW="9529920" imgH="5190120" progId="Excel.Sheet.8">
              <p:embed/>
            </p:oleObj>
          </a:graphicData>
        </a:graphic>
      </p:graphicFrame>
      <p:sp>
        <p:nvSpPr>
          <p:cNvPr id="101380" name="Text Box 4"/>
          <p:cNvSpPr txBox="1">
            <a:spLocks noChangeArrowheads="1"/>
          </p:cNvSpPr>
          <p:nvPr/>
        </p:nvSpPr>
        <p:spPr bwMode="auto">
          <a:xfrm>
            <a:off x="5791200" y="2057400"/>
            <a:ext cx="2362200" cy="830997"/>
          </a:xfrm>
          <a:prstGeom prst="rect">
            <a:avLst/>
          </a:prstGeom>
          <a:noFill/>
          <a:ln w="9525">
            <a:noFill/>
            <a:miter lim="800000"/>
            <a:headEnd/>
            <a:tailEnd/>
          </a:ln>
          <a:effectLst/>
        </p:spPr>
        <p:txBody>
          <a:bodyPr>
            <a:spAutoFit/>
          </a:bodyPr>
          <a:lstStyle/>
          <a:p>
            <a:pPr>
              <a:spcBef>
                <a:spcPct val="50000"/>
              </a:spcBef>
            </a:pPr>
            <a:r>
              <a:rPr lang="en-US" sz="1600" dirty="0" smtClean="0">
                <a:solidFill>
                  <a:srgbClr val="FF0000"/>
                </a:solidFill>
                <a:latin typeface="Comic Sans MS" pitchFamily="66" charset="0"/>
              </a:rPr>
              <a:t>I3 </a:t>
            </a:r>
            <a:r>
              <a:rPr lang="en-US" sz="1600" dirty="0">
                <a:solidFill>
                  <a:srgbClr val="FF0000"/>
                </a:solidFill>
                <a:latin typeface="Comic Sans MS" pitchFamily="66" charset="0"/>
              </a:rPr>
              <a:t>stalled at read because I2 isn’t complete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37F2BA-D541-4A02-B8D5-1125160D3558}" type="slidenum">
              <a:rPr lang="en-US"/>
              <a:pPr/>
              <a:t>26</a:t>
            </a:fld>
            <a:endParaRPr lang="en-US"/>
          </a:p>
        </p:txBody>
      </p:sp>
      <p:sp>
        <p:nvSpPr>
          <p:cNvPr id="225282" name="Rectangle 2"/>
          <p:cNvSpPr>
            <a:spLocks noGrp="1" noChangeArrowheads="1"/>
          </p:cNvSpPr>
          <p:nvPr>
            <p:ph type="title"/>
          </p:nvPr>
        </p:nvSpPr>
        <p:spPr>
          <a:xfrm>
            <a:off x="971550" y="304800"/>
            <a:ext cx="7162800" cy="628650"/>
          </a:xfrm>
          <a:noFill/>
          <a:ln/>
        </p:spPr>
        <p:txBody>
          <a:bodyPr lIns="90488" tIns="44450" rIns="90488" bIns="44450"/>
          <a:lstStyle/>
          <a:p>
            <a:r>
              <a:rPr lang="en-US"/>
              <a:t>Three Parts of the Scoreboard</a:t>
            </a:r>
          </a:p>
        </p:txBody>
      </p:sp>
      <p:sp>
        <p:nvSpPr>
          <p:cNvPr id="225283" name="Rectangle 3"/>
          <p:cNvSpPr>
            <a:spLocks noGrp="1" noChangeArrowheads="1"/>
          </p:cNvSpPr>
          <p:nvPr>
            <p:ph type="body" idx="1"/>
          </p:nvPr>
        </p:nvSpPr>
        <p:spPr>
          <a:xfrm>
            <a:off x="215900" y="1219200"/>
            <a:ext cx="8718550" cy="4457700"/>
          </a:xfrm>
          <a:noFill/>
          <a:ln/>
        </p:spPr>
        <p:txBody>
          <a:bodyPr lIns="90488" tIns="44450" rIns="90488" bIns="44450"/>
          <a:lstStyle/>
          <a:p>
            <a:pPr marL="285750" indent="-285750">
              <a:lnSpc>
                <a:spcPct val="80000"/>
              </a:lnSpc>
              <a:buFontTx/>
              <a:buNone/>
            </a:pPr>
            <a:r>
              <a:rPr lang="en-US" sz="2000">
                <a:solidFill>
                  <a:schemeClr val="accent2"/>
                </a:solidFill>
              </a:rPr>
              <a:t>1.	Instruction status</a:t>
            </a:r>
            <a:r>
              <a:rPr lang="en-US" sz="2000"/>
              <a:t>—</a:t>
            </a:r>
            <a:r>
              <a:rPr lang="en-US" sz="2000" b="0"/>
              <a:t>which of 4 steps the instruction is in</a:t>
            </a:r>
            <a:br>
              <a:rPr lang="en-US" sz="2000" b="0"/>
            </a:br>
            <a:endParaRPr lang="en-US" sz="1800" b="0"/>
          </a:p>
          <a:p>
            <a:pPr marL="285750" indent="-285750">
              <a:lnSpc>
                <a:spcPct val="80000"/>
              </a:lnSpc>
              <a:buFontTx/>
              <a:buNone/>
            </a:pPr>
            <a:r>
              <a:rPr lang="en-US" sz="2000">
                <a:solidFill>
                  <a:schemeClr val="accent2"/>
                </a:solidFill>
              </a:rPr>
              <a:t>2.	Functional unit status</a:t>
            </a:r>
            <a:r>
              <a:rPr lang="en-US" sz="2000"/>
              <a:t>—</a:t>
            </a:r>
            <a:r>
              <a:rPr lang="en-US" sz="2000" b="0"/>
              <a:t>Indicates the state of the functional unit (FU). 9 fields for each functional unit</a:t>
            </a:r>
            <a:endParaRPr lang="en-US" sz="1800" b="0"/>
          </a:p>
          <a:p>
            <a:pPr marL="285750" indent="-285750">
              <a:lnSpc>
                <a:spcPct val="80000"/>
              </a:lnSpc>
              <a:buFontTx/>
              <a:buNone/>
            </a:pPr>
            <a:r>
              <a:rPr lang="en-US" sz="1800" b="0"/>
              <a:t>		</a:t>
            </a:r>
            <a:r>
              <a:rPr lang="en-US" sz="1800" b="0">
                <a:solidFill>
                  <a:schemeClr val="accent1"/>
                </a:solidFill>
              </a:rPr>
              <a:t>Busy</a:t>
            </a:r>
            <a:r>
              <a:rPr lang="en-US" sz="1800" b="0"/>
              <a:t>—Indicates whether the unit is busy or not</a:t>
            </a:r>
          </a:p>
          <a:p>
            <a:pPr marL="285750" indent="-285750">
              <a:lnSpc>
                <a:spcPct val="80000"/>
              </a:lnSpc>
              <a:buFontTx/>
              <a:buNone/>
            </a:pPr>
            <a:r>
              <a:rPr lang="en-US" sz="1800" b="0"/>
              <a:t>		</a:t>
            </a:r>
            <a:r>
              <a:rPr lang="en-US" sz="1800" b="0">
                <a:solidFill>
                  <a:schemeClr val="accent1"/>
                </a:solidFill>
              </a:rPr>
              <a:t>Op</a:t>
            </a:r>
            <a:r>
              <a:rPr lang="en-US" sz="1800" b="0"/>
              <a:t>—Operation to perform in the unit (e.g., + or –)</a:t>
            </a:r>
          </a:p>
          <a:p>
            <a:pPr marL="285750" indent="-285750">
              <a:lnSpc>
                <a:spcPct val="80000"/>
              </a:lnSpc>
              <a:buFontTx/>
              <a:buNone/>
            </a:pPr>
            <a:r>
              <a:rPr lang="en-US" sz="1800" b="0"/>
              <a:t>		</a:t>
            </a:r>
            <a:r>
              <a:rPr lang="en-US" sz="1800" b="0">
                <a:solidFill>
                  <a:schemeClr val="accent1"/>
                </a:solidFill>
              </a:rPr>
              <a:t>Fi</a:t>
            </a:r>
            <a:r>
              <a:rPr lang="en-US" sz="1800" b="0"/>
              <a:t>—Destination register</a:t>
            </a:r>
          </a:p>
          <a:p>
            <a:pPr marL="285750" indent="-285750">
              <a:lnSpc>
                <a:spcPct val="80000"/>
              </a:lnSpc>
              <a:buFontTx/>
              <a:buNone/>
            </a:pPr>
            <a:r>
              <a:rPr lang="en-US" sz="1800" b="0"/>
              <a:t>		</a:t>
            </a:r>
            <a:r>
              <a:rPr lang="en-US" sz="1800" b="0">
                <a:solidFill>
                  <a:schemeClr val="accent1"/>
                </a:solidFill>
              </a:rPr>
              <a:t>Fj, Fk</a:t>
            </a:r>
            <a:r>
              <a:rPr lang="en-US" sz="1800" b="0"/>
              <a:t>—Source-register numbers</a:t>
            </a:r>
          </a:p>
          <a:p>
            <a:pPr marL="285750" indent="-285750">
              <a:lnSpc>
                <a:spcPct val="80000"/>
              </a:lnSpc>
              <a:buFontTx/>
              <a:buNone/>
            </a:pPr>
            <a:r>
              <a:rPr lang="en-US" sz="1800" b="0"/>
              <a:t>		</a:t>
            </a:r>
            <a:r>
              <a:rPr lang="en-US" sz="1800" b="0">
                <a:solidFill>
                  <a:schemeClr val="accent1"/>
                </a:solidFill>
              </a:rPr>
              <a:t>Qj, Qk</a:t>
            </a:r>
            <a:r>
              <a:rPr lang="en-US" sz="1800" b="0"/>
              <a:t>—Functional units producing source registers Fj, Fk</a:t>
            </a:r>
          </a:p>
          <a:p>
            <a:pPr marL="285750" indent="-285750">
              <a:lnSpc>
                <a:spcPct val="80000"/>
              </a:lnSpc>
              <a:buFontTx/>
              <a:buNone/>
            </a:pPr>
            <a:r>
              <a:rPr lang="en-US" sz="1800" b="0"/>
              <a:t>		</a:t>
            </a:r>
            <a:r>
              <a:rPr lang="en-US" sz="1800" b="0">
                <a:solidFill>
                  <a:schemeClr val="accent1"/>
                </a:solidFill>
              </a:rPr>
              <a:t>Rj, Rk</a:t>
            </a:r>
            <a:r>
              <a:rPr lang="en-US" sz="1800" b="0"/>
              <a:t>—Flags indicating when Fj, Fk are ready </a:t>
            </a:r>
            <a:r>
              <a:rPr lang="en-US" sz="1800" b="0">
                <a:solidFill>
                  <a:srgbClr val="FF0000"/>
                </a:solidFill>
              </a:rPr>
              <a:t>and not yet read. Set to </a:t>
            </a:r>
          </a:p>
          <a:p>
            <a:pPr marL="285750" indent="-285750">
              <a:lnSpc>
                <a:spcPct val="80000"/>
              </a:lnSpc>
              <a:buFontTx/>
              <a:buNone/>
            </a:pPr>
            <a:r>
              <a:rPr lang="en-US" sz="1800">
                <a:solidFill>
                  <a:srgbClr val="FF0000"/>
                </a:solidFill>
              </a:rPr>
              <a:t>          No after operand are read.</a:t>
            </a:r>
            <a:br>
              <a:rPr lang="en-US" sz="1800">
                <a:solidFill>
                  <a:srgbClr val="FF0000"/>
                </a:solidFill>
              </a:rPr>
            </a:br>
            <a:endParaRPr lang="en-US" sz="1800">
              <a:solidFill>
                <a:srgbClr val="FF0000"/>
              </a:solidFill>
            </a:endParaRPr>
          </a:p>
          <a:p>
            <a:pPr marL="285750" indent="-285750">
              <a:lnSpc>
                <a:spcPct val="80000"/>
              </a:lnSpc>
              <a:buFontTx/>
              <a:buNone/>
            </a:pPr>
            <a:r>
              <a:rPr lang="en-US" sz="2000">
                <a:solidFill>
                  <a:schemeClr val="accent2"/>
                </a:solidFill>
              </a:rPr>
              <a:t>3.	Register result status</a:t>
            </a:r>
            <a:r>
              <a:rPr lang="en-US" sz="2000"/>
              <a:t>—</a:t>
            </a:r>
            <a:r>
              <a:rPr lang="en-US" sz="2000" b="0"/>
              <a:t>Indicates which functional unit will write each register, if one exists. Blank when no pending instructions will write that register</a:t>
            </a:r>
            <a:r>
              <a:rPr lang="en-US" sz="2000"/>
              <a: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calcmode="lin" valueType="num">
                                      <p:cBhvr additive="base">
                                        <p:cTn id="7" dur="500" fill="hold"/>
                                        <p:tgtEl>
                                          <p:spTgt spid="225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283">
                                            <p:txEl>
                                              <p:pRg st="1" end="1"/>
                                            </p:txEl>
                                          </p:spTgt>
                                        </p:tgtEl>
                                        <p:attrNameLst>
                                          <p:attrName>style.visibility</p:attrName>
                                        </p:attrNameLst>
                                      </p:cBhvr>
                                      <p:to>
                                        <p:strVal val="visible"/>
                                      </p:to>
                                    </p:set>
                                    <p:anim calcmode="lin" valueType="num">
                                      <p:cBhvr additive="base">
                                        <p:cTn id="13" dur="500" fill="hold"/>
                                        <p:tgtEl>
                                          <p:spTgt spid="2252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283">
                                            <p:txEl>
                                              <p:pRg st="2" end="2"/>
                                            </p:txEl>
                                          </p:spTgt>
                                        </p:tgtEl>
                                        <p:attrNameLst>
                                          <p:attrName>style.visibility</p:attrName>
                                        </p:attrNameLst>
                                      </p:cBhvr>
                                      <p:to>
                                        <p:strVal val="visible"/>
                                      </p:to>
                                    </p:set>
                                    <p:anim calcmode="lin" valueType="num">
                                      <p:cBhvr additive="base">
                                        <p:cTn id="19" dur="500" fill="hold"/>
                                        <p:tgtEl>
                                          <p:spTgt spid="2252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283">
                                            <p:txEl>
                                              <p:pRg st="3" end="3"/>
                                            </p:txEl>
                                          </p:spTgt>
                                        </p:tgtEl>
                                        <p:attrNameLst>
                                          <p:attrName>style.visibility</p:attrName>
                                        </p:attrNameLst>
                                      </p:cBhvr>
                                      <p:to>
                                        <p:strVal val="visible"/>
                                      </p:to>
                                    </p:set>
                                    <p:anim calcmode="lin" valueType="num">
                                      <p:cBhvr additive="base">
                                        <p:cTn id="25" dur="500" fill="hold"/>
                                        <p:tgtEl>
                                          <p:spTgt spid="2252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5283">
                                            <p:txEl>
                                              <p:pRg st="4" end="4"/>
                                            </p:txEl>
                                          </p:spTgt>
                                        </p:tgtEl>
                                        <p:attrNameLst>
                                          <p:attrName>style.visibility</p:attrName>
                                        </p:attrNameLst>
                                      </p:cBhvr>
                                      <p:to>
                                        <p:strVal val="visible"/>
                                      </p:to>
                                    </p:set>
                                    <p:anim calcmode="lin" valueType="num">
                                      <p:cBhvr additive="base">
                                        <p:cTn id="31" dur="500" fill="hold"/>
                                        <p:tgtEl>
                                          <p:spTgt spid="2252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5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5283">
                                            <p:txEl>
                                              <p:pRg st="5" end="5"/>
                                            </p:txEl>
                                          </p:spTgt>
                                        </p:tgtEl>
                                        <p:attrNameLst>
                                          <p:attrName>style.visibility</p:attrName>
                                        </p:attrNameLst>
                                      </p:cBhvr>
                                      <p:to>
                                        <p:strVal val="visible"/>
                                      </p:to>
                                    </p:set>
                                    <p:anim calcmode="lin" valueType="num">
                                      <p:cBhvr additive="base">
                                        <p:cTn id="37" dur="500" fill="hold"/>
                                        <p:tgtEl>
                                          <p:spTgt spid="2252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5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25283">
                                            <p:txEl>
                                              <p:pRg st="6" end="6"/>
                                            </p:txEl>
                                          </p:spTgt>
                                        </p:tgtEl>
                                        <p:attrNameLst>
                                          <p:attrName>style.visibility</p:attrName>
                                        </p:attrNameLst>
                                      </p:cBhvr>
                                      <p:to>
                                        <p:strVal val="visible"/>
                                      </p:to>
                                    </p:set>
                                    <p:anim calcmode="lin" valueType="num">
                                      <p:cBhvr additive="base">
                                        <p:cTn id="43" dur="500" fill="hold"/>
                                        <p:tgtEl>
                                          <p:spTgt spid="2252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52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25283">
                                            <p:txEl>
                                              <p:pRg st="7" end="7"/>
                                            </p:txEl>
                                          </p:spTgt>
                                        </p:tgtEl>
                                        <p:attrNameLst>
                                          <p:attrName>style.visibility</p:attrName>
                                        </p:attrNameLst>
                                      </p:cBhvr>
                                      <p:to>
                                        <p:strVal val="visible"/>
                                      </p:to>
                                    </p:set>
                                    <p:anim calcmode="lin" valueType="num">
                                      <p:cBhvr additive="base">
                                        <p:cTn id="49" dur="500" fill="hold"/>
                                        <p:tgtEl>
                                          <p:spTgt spid="22528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252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25283">
                                            <p:txEl>
                                              <p:pRg st="8" end="8"/>
                                            </p:txEl>
                                          </p:spTgt>
                                        </p:tgtEl>
                                        <p:attrNameLst>
                                          <p:attrName>style.visibility</p:attrName>
                                        </p:attrNameLst>
                                      </p:cBhvr>
                                      <p:to>
                                        <p:strVal val="visible"/>
                                      </p:to>
                                    </p:set>
                                    <p:anim calcmode="lin" valueType="num">
                                      <p:cBhvr additive="base">
                                        <p:cTn id="55" dur="500" fill="hold"/>
                                        <p:tgtEl>
                                          <p:spTgt spid="22528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252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25283">
                                            <p:txEl>
                                              <p:pRg st="9" end="9"/>
                                            </p:txEl>
                                          </p:spTgt>
                                        </p:tgtEl>
                                        <p:attrNameLst>
                                          <p:attrName>style.visibility</p:attrName>
                                        </p:attrNameLst>
                                      </p:cBhvr>
                                      <p:to>
                                        <p:strVal val="visible"/>
                                      </p:to>
                                    </p:set>
                                    <p:anim calcmode="lin" valueType="num">
                                      <p:cBhvr additive="base">
                                        <p:cTn id="61" dur="500" fill="hold"/>
                                        <p:tgtEl>
                                          <p:spTgt spid="22528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252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endParaRPr lang="en-US"/>
          </a:p>
        </p:txBody>
      </p:sp>
      <p:pic>
        <p:nvPicPr>
          <p:cNvPr id="173059" name="Picture 3"/>
          <p:cNvPicPr>
            <a:picLocks noChangeAspect="1" noChangeArrowheads="1"/>
          </p:cNvPicPr>
          <p:nvPr/>
        </p:nvPicPr>
        <p:blipFill>
          <a:blip r:embed="rId3" cstate="print"/>
          <a:srcRect/>
          <a:stretch>
            <a:fillRect/>
          </a:stretch>
        </p:blipFill>
        <p:spPr bwMode="auto">
          <a:xfrm>
            <a:off x="0" y="0"/>
            <a:ext cx="9152078" cy="6858000"/>
          </a:xfrm>
          <a:prstGeom prst="rect">
            <a:avLst/>
          </a:prstGeom>
          <a:noFill/>
          <a:ln w="9525">
            <a:noFill/>
            <a:miter lim="800000"/>
            <a:headEnd/>
            <a:tailEnd/>
          </a:ln>
        </p:spPr>
      </p:pic>
      <p:sp>
        <p:nvSpPr>
          <p:cNvPr id="29" name="TextBox 28"/>
          <p:cNvSpPr txBox="1"/>
          <p:nvPr/>
        </p:nvSpPr>
        <p:spPr>
          <a:xfrm>
            <a:off x="8077200" y="6172200"/>
            <a:ext cx="685800" cy="584775"/>
          </a:xfrm>
          <a:prstGeom prst="rect">
            <a:avLst/>
          </a:prstGeom>
          <a:solidFill>
            <a:schemeClr val="bg1"/>
          </a:solidFill>
        </p:spPr>
        <p:txBody>
          <a:bodyPr wrap="square" rtlCol="0">
            <a:spAutoFit/>
          </a:bodyPr>
          <a:lstStyle/>
          <a:p>
            <a:r>
              <a:rPr lang="en-US" sz="1600" dirty="0" smtClean="0"/>
              <a:t>27</a:t>
            </a:r>
          </a:p>
          <a:p>
            <a:endParaRPr lang="en-US" sz="1600" dirty="0"/>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7739FD-705D-4F8E-AE7F-EAD0D74D655C}" type="slidenum">
              <a:rPr lang="en-US"/>
              <a:pPr/>
              <a:t>3</a:t>
            </a:fld>
            <a:endParaRPr lang="en-US"/>
          </a:p>
        </p:txBody>
      </p:sp>
      <p:sp>
        <p:nvSpPr>
          <p:cNvPr id="69634" name="Rectangle 2"/>
          <p:cNvSpPr>
            <a:spLocks noGrp="1" noChangeArrowheads="1"/>
          </p:cNvSpPr>
          <p:nvPr>
            <p:ph type="title"/>
          </p:nvPr>
        </p:nvSpPr>
        <p:spPr/>
        <p:txBody>
          <a:bodyPr/>
          <a:lstStyle/>
          <a:p>
            <a:r>
              <a:rPr lang="en-US"/>
              <a:t>Branch Prediction</a:t>
            </a:r>
          </a:p>
        </p:txBody>
      </p:sp>
      <p:sp>
        <p:nvSpPr>
          <p:cNvPr id="69635" name="Rectangle 3"/>
          <p:cNvSpPr>
            <a:spLocks noGrp="1" noChangeArrowheads="1"/>
          </p:cNvSpPr>
          <p:nvPr>
            <p:ph type="body" idx="1"/>
          </p:nvPr>
        </p:nvSpPr>
        <p:spPr/>
        <p:txBody>
          <a:bodyPr/>
          <a:lstStyle/>
          <a:p>
            <a:r>
              <a:rPr lang="en-US" dirty="0"/>
              <a:t>Easiest (static prediction)</a:t>
            </a:r>
          </a:p>
          <a:p>
            <a:pPr lvl="1"/>
            <a:r>
              <a:rPr lang="en-US" dirty="0"/>
              <a:t>Always taken, always not </a:t>
            </a:r>
            <a:r>
              <a:rPr lang="en-US" dirty="0" smtClean="0"/>
              <a:t>taken</a:t>
            </a:r>
            <a:endParaRPr lang="en-US" dirty="0"/>
          </a:p>
          <a:p>
            <a:pPr lvl="1"/>
            <a:r>
              <a:rPr lang="en-US" dirty="0" err="1" smtClean="0"/>
              <a:t>Opcode</a:t>
            </a:r>
            <a:r>
              <a:rPr lang="en-US" dirty="0" smtClean="0"/>
              <a:t>/Profile </a:t>
            </a:r>
            <a:r>
              <a:rPr lang="en-US" dirty="0"/>
              <a:t>based</a:t>
            </a:r>
          </a:p>
          <a:p>
            <a:pPr lvl="1"/>
            <a:r>
              <a:rPr lang="en-US" dirty="0"/>
              <a:t>Displacement based (forward not taken, backward taken)</a:t>
            </a:r>
          </a:p>
          <a:p>
            <a:pPr lvl="1"/>
            <a:r>
              <a:rPr lang="en-US" dirty="0"/>
              <a:t>Compiler directed (branch likely, branch not likely)</a:t>
            </a:r>
          </a:p>
          <a:p>
            <a:r>
              <a:rPr lang="en-US" dirty="0"/>
              <a:t>Next easiest</a:t>
            </a:r>
          </a:p>
          <a:p>
            <a:pPr lvl="1"/>
            <a:r>
              <a:rPr lang="en-US" b="1" dirty="0"/>
              <a:t>1 bit predictor</a:t>
            </a:r>
            <a:r>
              <a:rPr lang="en-US" dirty="0"/>
              <a:t> – remember last taken/not taken per branch</a:t>
            </a:r>
          </a:p>
          <a:p>
            <a:pPr lvl="2"/>
            <a:r>
              <a:rPr lang="en-US" dirty="0"/>
              <a:t>Use a </a:t>
            </a:r>
            <a:r>
              <a:rPr lang="en-US" i="1" dirty="0"/>
              <a:t>branch-prediction buffer</a:t>
            </a:r>
            <a:r>
              <a:rPr lang="en-US" dirty="0"/>
              <a:t> or </a:t>
            </a:r>
            <a:r>
              <a:rPr lang="en-US" i="1" dirty="0"/>
              <a:t>branch-history table with 1 bit entry</a:t>
            </a:r>
          </a:p>
          <a:p>
            <a:pPr lvl="2"/>
            <a:r>
              <a:rPr lang="en-US" dirty="0"/>
              <a:t>Use part of the PC (low-order bits) to index buffer/table – </a:t>
            </a:r>
            <a:r>
              <a:rPr lang="en-US" dirty="0">
                <a:solidFill>
                  <a:schemeClr val="accent2"/>
                </a:solidFill>
              </a:rPr>
              <a:t>Why?</a:t>
            </a:r>
          </a:p>
          <a:p>
            <a:pPr lvl="3"/>
            <a:r>
              <a:rPr lang="en-US" dirty="0"/>
              <a:t>Multiple branches may share the same bit</a:t>
            </a:r>
          </a:p>
          <a:p>
            <a:pPr lvl="2"/>
            <a:r>
              <a:rPr lang="en-US" dirty="0"/>
              <a:t>Invert the bit if the prediction is wrong</a:t>
            </a:r>
          </a:p>
          <a:p>
            <a:pPr lvl="2"/>
            <a:r>
              <a:rPr lang="en-US" dirty="0"/>
              <a:t>Backward branches for loops will be </a:t>
            </a:r>
            <a:r>
              <a:rPr lang="en-US" dirty="0" err="1"/>
              <a:t>mispredicted</a:t>
            </a:r>
            <a:r>
              <a:rPr lang="en-US" dirty="0"/>
              <a:t> twice</a:t>
            </a:r>
          </a:p>
          <a:p>
            <a:pPr lvl="2">
              <a:buFont typeface="Wingdings" pitchFamily="2" charset="2"/>
              <a:buNone/>
            </a:pPr>
            <a:r>
              <a:rPr lang="en-US" sz="1600" dirty="0">
                <a:solidFill>
                  <a:schemeClr val="accent2"/>
                </a:solidFill>
              </a:rPr>
              <a:t>EX: </a:t>
            </a:r>
            <a:r>
              <a:rPr lang="en-US" sz="1400" dirty="0">
                <a:solidFill>
                  <a:schemeClr val="accent2"/>
                </a:solidFill>
              </a:rPr>
              <a:t>If a loop branches 9 times in a row and not taken once, what is the prediction accuracy?          </a:t>
            </a:r>
            <a:r>
              <a:rPr lang="en-US" sz="1400" dirty="0" err="1">
                <a:solidFill>
                  <a:schemeClr val="accent2"/>
                </a:solidFill>
              </a:rPr>
              <a:t>Ans</a:t>
            </a:r>
            <a:r>
              <a:rPr lang="en-US" sz="1400" dirty="0">
                <a:solidFill>
                  <a:schemeClr val="accent2"/>
                </a:solidFill>
              </a:rPr>
              <a:t>: </a:t>
            </a:r>
            <a:r>
              <a:rPr lang="en-US" sz="1400" dirty="0" err="1">
                <a:solidFill>
                  <a:schemeClr val="accent2"/>
                </a:solidFill>
              </a:rPr>
              <a:t>Misprediction</a:t>
            </a:r>
            <a:r>
              <a:rPr lang="en-US" sz="1400" dirty="0">
                <a:solidFill>
                  <a:schemeClr val="accent2"/>
                </a:solidFill>
              </a:rPr>
              <a:t> at the first loop and last loop =&gt; 80% prediction accuracy although branch is taken 90%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22F798A-1205-4EBA-BC30-62D4CD600382}" type="slidenum">
              <a:rPr lang="en-US"/>
              <a:pPr/>
              <a:t>4</a:t>
            </a:fld>
            <a:endParaRPr lang="en-US"/>
          </a:p>
        </p:txBody>
      </p:sp>
      <p:sp>
        <p:nvSpPr>
          <p:cNvPr id="70658" name="Rectangle 2"/>
          <p:cNvSpPr>
            <a:spLocks noGrp="1" noChangeArrowheads="1"/>
          </p:cNvSpPr>
          <p:nvPr>
            <p:ph type="title"/>
          </p:nvPr>
        </p:nvSpPr>
        <p:spPr/>
        <p:txBody>
          <a:bodyPr/>
          <a:lstStyle/>
          <a:p>
            <a:r>
              <a:rPr lang="en-US"/>
              <a:t>2-bit Branch Prediction</a:t>
            </a:r>
          </a:p>
        </p:txBody>
      </p:sp>
      <p:sp>
        <p:nvSpPr>
          <p:cNvPr id="70659" name="Rectangle 3"/>
          <p:cNvSpPr>
            <a:spLocks noGrp="1" noChangeArrowheads="1"/>
          </p:cNvSpPr>
          <p:nvPr>
            <p:ph type="body" sz="half" idx="1"/>
          </p:nvPr>
        </p:nvSpPr>
        <p:spPr/>
        <p:txBody>
          <a:bodyPr/>
          <a:lstStyle/>
          <a:p>
            <a:r>
              <a:rPr lang="en-US"/>
              <a:t>Has 4 states instead of 2, allowing for more information about tendencies</a:t>
            </a:r>
          </a:p>
          <a:p>
            <a:r>
              <a:rPr lang="en-US"/>
              <a:t>A prediction must miss twice before it is changed</a:t>
            </a:r>
          </a:p>
          <a:p>
            <a:r>
              <a:rPr lang="en-US"/>
              <a:t>Good for backward branches of loops</a:t>
            </a:r>
          </a:p>
        </p:txBody>
      </p:sp>
      <p:pic>
        <p:nvPicPr>
          <p:cNvPr id="70661" name="Picture 5" descr="Ch3-fig07"/>
          <p:cNvPicPr>
            <a:picLocks noChangeAspect="1" noChangeArrowheads="1"/>
          </p:cNvPicPr>
          <p:nvPr/>
        </p:nvPicPr>
        <p:blipFill>
          <a:blip r:embed="rId2" cstate="print"/>
          <a:srcRect l="-2844" t="-2853" b="21698"/>
          <a:stretch>
            <a:fillRect/>
          </a:stretch>
        </p:blipFill>
        <p:spPr bwMode="auto">
          <a:xfrm>
            <a:off x="1600200" y="2644775"/>
            <a:ext cx="5943600" cy="36036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6"/>
          <p:cNvSpPr>
            <a:spLocks noGrp="1"/>
          </p:cNvSpPr>
          <p:nvPr>
            <p:ph type="sldNum" sz="quarter" idx="12"/>
          </p:nvPr>
        </p:nvSpPr>
        <p:spPr/>
        <p:txBody>
          <a:bodyPr/>
          <a:lstStyle/>
          <a:p>
            <a:fld id="{331E5156-2CBF-4F65-933B-7435EA3D519E}" type="slidenum">
              <a:rPr lang="en-US"/>
              <a:pPr/>
              <a:t>5</a:t>
            </a:fld>
            <a:endParaRPr lang="en-US"/>
          </a:p>
        </p:txBody>
      </p:sp>
      <p:sp>
        <p:nvSpPr>
          <p:cNvPr id="71682" name="Rectangle 2"/>
          <p:cNvSpPr>
            <a:spLocks noGrp="1" noChangeArrowheads="1"/>
          </p:cNvSpPr>
          <p:nvPr>
            <p:ph type="title"/>
          </p:nvPr>
        </p:nvSpPr>
        <p:spPr/>
        <p:txBody>
          <a:bodyPr/>
          <a:lstStyle/>
          <a:p>
            <a:r>
              <a:rPr lang="en-US"/>
              <a:t>Branch History Table</a:t>
            </a:r>
          </a:p>
        </p:txBody>
      </p:sp>
      <p:pic>
        <p:nvPicPr>
          <p:cNvPr id="71685" name="Picture 5" descr="Ch3-fig08"/>
          <p:cNvPicPr>
            <a:picLocks noChangeAspect="1" noChangeArrowheads="1"/>
          </p:cNvPicPr>
          <p:nvPr/>
        </p:nvPicPr>
        <p:blipFill>
          <a:blip r:embed="rId2" cstate="print"/>
          <a:srcRect b="17838"/>
          <a:stretch>
            <a:fillRect/>
          </a:stretch>
        </p:blipFill>
        <p:spPr bwMode="auto">
          <a:xfrm>
            <a:off x="3886200" y="990600"/>
            <a:ext cx="5105400" cy="5105400"/>
          </a:xfrm>
          <a:prstGeom prst="rect">
            <a:avLst/>
          </a:prstGeom>
          <a:noFill/>
        </p:spPr>
      </p:pic>
      <p:grpSp>
        <p:nvGrpSpPr>
          <p:cNvPr id="71695" name="Group 15"/>
          <p:cNvGrpSpPr>
            <a:grpSpLocks/>
          </p:cNvGrpSpPr>
          <p:nvPr/>
        </p:nvGrpSpPr>
        <p:grpSpPr bwMode="auto">
          <a:xfrm>
            <a:off x="685800" y="3048000"/>
            <a:ext cx="2895600" cy="3087688"/>
            <a:chOff x="240" y="1943"/>
            <a:chExt cx="1824" cy="1945"/>
          </a:xfrm>
        </p:grpSpPr>
        <p:sp>
          <p:nvSpPr>
            <p:cNvPr id="71686" name="Rectangle 6"/>
            <p:cNvSpPr>
              <a:spLocks noChangeArrowheads="1"/>
            </p:cNvSpPr>
            <p:nvPr/>
          </p:nvSpPr>
          <p:spPr bwMode="auto">
            <a:xfrm>
              <a:off x="1680" y="2208"/>
              <a:ext cx="288" cy="1680"/>
            </a:xfrm>
            <a:prstGeom prst="rect">
              <a:avLst/>
            </a:prstGeom>
            <a:noFill/>
            <a:ln w="9525">
              <a:solidFill>
                <a:schemeClr val="tx1"/>
              </a:solidFill>
              <a:miter lim="800000"/>
              <a:headEnd/>
              <a:tailEnd/>
            </a:ln>
            <a:effectLst/>
          </p:spPr>
          <p:txBody>
            <a:bodyPr wrap="none" anchor="ctr"/>
            <a:lstStyle/>
            <a:p>
              <a:endParaRPr lang="en-US"/>
            </a:p>
          </p:txBody>
        </p:sp>
        <p:sp>
          <p:nvSpPr>
            <p:cNvPr id="71687" name="Rectangle 7"/>
            <p:cNvSpPr>
              <a:spLocks noChangeArrowheads="1"/>
            </p:cNvSpPr>
            <p:nvPr/>
          </p:nvSpPr>
          <p:spPr bwMode="auto">
            <a:xfrm>
              <a:off x="1680" y="2544"/>
              <a:ext cx="288" cy="144"/>
            </a:xfrm>
            <a:prstGeom prst="rect">
              <a:avLst/>
            </a:prstGeom>
            <a:noFill/>
            <a:ln w="9525">
              <a:solidFill>
                <a:schemeClr val="tx1"/>
              </a:solidFill>
              <a:miter lim="800000"/>
              <a:headEnd/>
              <a:tailEnd/>
            </a:ln>
            <a:effectLst/>
          </p:spPr>
          <p:txBody>
            <a:bodyPr wrap="none" anchor="ctr"/>
            <a:lstStyle/>
            <a:p>
              <a:pPr algn="ctr"/>
              <a:r>
                <a:rPr lang="en-US" sz="2000">
                  <a:latin typeface="Arial Narrow" pitchFamily="34" charset="0"/>
                </a:rPr>
                <a:t>01</a:t>
              </a:r>
            </a:p>
          </p:txBody>
        </p:sp>
        <p:sp>
          <p:nvSpPr>
            <p:cNvPr id="71688" name="Text Box 8"/>
            <p:cNvSpPr txBox="1">
              <a:spLocks noChangeArrowheads="1"/>
            </p:cNvSpPr>
            <p:nvPr/>
          </p:nvSpPr>
          <p:spPr bwMode="auto">
            <a:xfrm>
              <a:off x="1632" y="1943"/>
              <a:ext cx="432" cy="288"/>
            </a:xfrm>
            <a:prstGeom prst="rect">
              <a:avLst/>
            </a:prstGeom>
            <a:noFill/>
            <a:ln w="9525">
              <a:noFill/>
              <a:miter lim="800000"/>
              <a:headEnd/>
              <a:tailEnd/>
            </a:ln>
            <a:effectLst/>
          </p:spPr>
          <p:txBody>
            <a:bodyPr>
              <a:spAutoFit/>
            </a:bodyPr>
            <a:lstStyle/>
            <a:p>
              <a:r>
                <a:rPr lang="en-US">
                  <a:latin typeface="Arial Narrow" pitchFamily="34" charset="0"/>
                </a:rPr>
                <a:t>BHT</a:t>
              </a:r>
            </a:p>
          </p:txBody>
        </p:sp>
        <p:sp>
          <p:nvSpPr>
            <p:cNvPr id="71689" name="Rectangle 9"/>
            <p:cNvSpPr>
              <a:spLocks noChangeArrowheads="1"/>
            </p:cNvSpPr>
            <p:nvPr/>
          </p:nvSpPr>
          <p:spPr bwMode="auto">
            <a:xfrm>
              <a:off x="240" y="2064"/>
              <a:ext cx="1056" cy="144"/>
            </a:xfrm>
            <a:prstGeom prst="rect">
              <a:avLst/>
            </a:prstGeom>
            <a:noFill/>
            <a:ln w="9525">
              <a:solidFill>
                <a:schemeClr val="tx1"/>
              </a:solidFill>
              <a:miter lim="800000"/>
              <a:headEnd/>
              <a:tailEnd/>
            </a:ln>
            <a:effectLst/>
          </p:spPr>
          <p:txBody>
            <a:bodyPr wrap="none" anchor="ctr"/>
            <a:lstStyle/>
            <a:p>
              <a:pPr algn="ctr"/>
              <a:r>
                <a:rPr lang="en-US" sz="2000">
                  <a:latin typeface="Arial Narrow" pitchFamily="34" charset="0"/>
                </a:rPr>
                <a:t>branch PC</a:t>
              </a:r>
            </a:p>
          </p:txBody>
        </p:sp>
        <p:sp>
          <p:nvSpPr>
            <p:cNvPr id="71690" name="Line 10"/>
            <p:cNvSpPr>
              <a:spLocks noChangeShapeType="1"/>
            </p:cNvSpPr>
            <p:nvPr/>
          </p:nvSpPr>
          <p:spPr bwMode="auto">
            <a:xfrm>
              <a:off x="960" y="2304"/>
              <a:ext cx="240" cy="0"/>
            </a:xfrm>
            <a:prstGeom prst="line">
              <a:avLst/>
            </a:prstGeom>
            <a:noFill/>
            <a:ln w="9525">
              <a:solidFill>
                <a:schemeClr val="tx1"/>
              </a:solidFill>
              <a:round/>
              <a:headEnd/>
              <a:tailEnd/>
            </a:ln>
            <a:effectLst/>
          </p:spPr>
          <p:txBody>
            <a:bodyPr/>
            <a:lstStyle/>
            <a:p>
              <a:endParaRPr lang="en-US"/>
            </a:p>
          </p:txBody>
        </p:sp>
        <p:sp>
          <p:nvSpPr>
            <p:cNvPr id="71691" name="Line 11"/>
            <p:cNvSpPr>
              <a:spLocks noChangeShapeType="1"/>
            </p:cNvSpPr>
            <p:nvPr/>
          </p:nvSpPr>
          <p:spPr bwMode="auto">
            <a:xfrm flipV="1">
              <a:off x="960" y="2256"/>
              <a:ext cx="0" cy="48"/>
            </a:xfrm>
            <a:prstGeom prst="line">
              <a:avLst/>
            </a:prstGeom>
            <a:noFill/>
            <a:ln w="9525">
              <a:solidFill>
                <a:schemeClr val="tx1"/>
              </a:solidFill>
              <a:round/>
              <a:headEnd/>
              <a:tailEnd/>
            </a:ln>
            <a:effectLst/>
          </p:spPr>
          <p:txBody>
            <a:bodyPr/>
            <a:lstStyle/>
            <a:p>
              <a:endParaRPr lang="en-US"/>
            </a:p>
          </p:txBody>
        </p:sp>
        <p:sp>
          <p:nvSpPr>
            <p:cNvPr id="71692" name="Line 12"/>
            <p:cNvSpPr>
              <a:spLocks noChangeShapeType="1"/>
            </p:cNvSpPr>
            <p:nvPr/>
          </p:nvSpPr>
          <p:spPr bwMode="auto">
            <a:xfrm flipV="1">
              <a:off x="1200" y="2256"/>
              <a:ext cx="0" cy="48"/>
            </a:xfrm>
            <a:prstGeom prst="line">
              <a:avLst/>
            </a:prstGeom>
            <a:noFill/>
            <a:ln w="9525">
              <a:solidFill>
                <a:schemeClr val="tx1"/>
              </a:solidFill>
              <a:round/>
              <a:headEnd/>
              <a:tailEnd/>
            </a:ln>
            <a:effectLst/>
          </p:spPr>
          <p:txBody>
            <a:bodyPr/>
            <a:lstStyle/>
            <a:p>
              <a:endParaRPr lang="en-US"/>
            </a:p>
          </p:txBody>
        </p:sp>
        <p:sp>
          <p:nvSpPr>
            <p:cNvPr id="71693" name="Line 13"/>
            <p:cNvSpPr>
              <a:spLocks noChangeShapeType="1"/>
            </p:cNvSpPr>
            <p:nvPr/>
          </p:nvSpPr>
          <p:spPr bwMode="auto">
            <a:xfrm>
              <a:off x="1104" y="2304"/>
              <a:ext cx="0" cy="288"/>
            </a:xfrm>
            <a:prstGeom prst="line">
              <a:avLst/>
            </a:prstGeom>
            <a:noFill/>
            <a:ln w="9525">
              <a:solidFill>
                <a:schemeClr val="tx1"/>
              </a:solidFill>
              <a:round/>
              <a:headEnd/>
              <a:tailEnd/>
            </a:ln>
            <a:effectLst/>
          </p:spPr>
          <p:txBody>
            <a:bodyPr/>
            <a:lstStyle/>
            <a:p>
              <a:endParaRPr lang="en-US"/>
            </a:p>
          </p:txBody>
        </p:sp>
        <p:sp>
          <p:nvSpPr>
            <p:cNvPr id="71694" name="Line 14"/>
            <p:cNvSpPr>
              <a:spLocks noChangeShapeType="1"/>
            </p:cNvSpPr>
            <p:nvPr/>
          </p:nvSpPr>
          <p:spPr bwMode="auto">
            <a:xfrm>
              <a:off x="1104" y="2592"/>
              <a:ext cx="576" cy="0"/>
            </a:xfrm>
            <a:prstGeom prst="line">
              <a:avLst/>
            </a:prstGeom>
            <a:noFill/>
            <a:ln w="9525">
              <a:solidFill>
                <a:schemeClr val="tx1"/>
              </a:solidFill>
              <a:round/>
              <a:headEnd/>
              <a:tailEnd type="triangle" w="med" len="med"/>
            </a:ln>
            <a:effectLst/>
          </p:spPr>
          <p:txBody>
            <a:bodyPr/>
            <a:lstStyle/>
            <a:p>
              <a:endParaRPr lang="en-US"/>
            </a:p>
          </p:txBody>
        </p:sp>
      </p:grpSp>
      <p:sp>
        <p:nvSpPr>
          <p:cNvPr id="71683" name="Rectangle 3"/>
          <p:cNvSpPr>
            <a:spLocks noGrp="1" noChangeArrowheads="1"/>
          </p:cNvSpPr>
          <p:nvPr>
            <p:ph type="body" sz="half" idx="1"/>
          </p:nvPr>
        </p:nvSpPr>
        <p:spPr>
          <a:xfrm>
            <a:off x="304800" y="914400"/>
            <a:ext cx="3810000" cy="1905000"/>
          </a:xfrm>
        </p:spPr>
        <p:txBody>
          <a:bodyPr/>
          <a:lstStyle/>
          <a:p>
            <a:r>
              <a:rPr lang="en-US" sz="1800"/>
              <a:t>Has limited size</a:t>
            </a:r>
          </a:p>
          <a:p>
            <a:r>
              <a:rPr lang="en-US" sz="1800"/>
              <a:t>2 bits by N (e.g. 4K entries)</a:t>
            </a:r>
          </a:p>
          <a:p>
            <a:r>
              <a:rPr lang="en-US" sz="1800"/>
              <a:t>Uses low-order bits of branch PC to choose entry</a:t>
            </a:r>
          </a:p>
          <a:p>
            <a:r>
              <a:rPr lang="en-US" sz="1800"/>
              <a:t>Plot misprediction instead of prediction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AB6001-4FC2-4446-B404-4868F821299A}" type="slidenum">
              <a:rPr lang="en-US"/>
              <a:pPr/>
              <a:t>6</a:t>
            </a:fld>
            <a:endParaRPr lang="en-US"/>
          </a:p>
        </p:txBody>
      </p:sp>
      <p:sp>
        <p:nvSpPr>
          <p:cNvPr id="110594" name="Rectangle 2"/>
          <p:cNvSpPr>
            <a:spLocks noGrp="1" noChangeArrowheads="1"/>
          </p:cNvSpPr>
          <p:nvPr>
            <p:ph type="title"/>
          </p:nvPr>
        </p:nvSpPr>
        <p:spPr/>
        <p:txBody>
          <a:bodyPr/>
          <a:lstStyle/>
          <a:p>
            <a:r>
              <a:rPr lang="en-US">
                <a:solidFill>
                  <a:schemeClr val="accent2"/>
                </a:solidFill>
              </a:rPr>
              <a:t>Observations</a:t>
            </a:r>
          </a:p>
        </p:txBody>
      </p:sp>
      <p:sp>
        <p:nvSpPr>
          <p:cNvPr id="110595" name="Rectangle 3"/>
          <p:cNvSpPr>
            <a:spLocks noGrp="1" noChangeArrowheads="1"/>
          </p:cNvSpPr>
          <p:nvPr>
            <p:ph type="body" idx="1"/>
          </p:nvPr>
        </p:nvSpPr>
        <p:spPr>
          <a:xfrm>
            <a:off x="685800" y="1219200"/>
            <a:ext cx="7772400" cy="4495800"/>
          </a:xfrm>
        </p:spPr>
        <p:txBody>
          <a:bodyPr/>
          <a:lstStyle/>
          <a:p>
            <a:r>
              <a:rPr lang="en-US" dirty="0"/>
              <a:t>Prediction Accuracy ranges from 99% to 82% or a </a:t>
            </a:r>
            <a:r>
              <a:rPr lang="en-US" dirty="0" err="1"/>
              <a:t>misprediction</a:t>
            </a:r>
            <a:r>
              <a:rPr lang="en-US" dirty="0"/>
              <a:t> rate of 1% to 18%</a:t>
            </a:r>
          </a:p>
          <a:p>
            <a:r>
              <a:rPr lang="en-US" dirty="0" err="1" smtClean="0"/>
              <a:t>Mis</a:t>
            </a:r>
            <a:r>
              <a:rPr lang="en-US" dirty="0" smtClean="0"/>
              <a:t>-prediction </a:t>
            </a:r>
            <a:r>
              <a:rPr lang="en-US" dirty="0"/>
              <a:t>for integer programs (</a:t>
            </a:r>
            <a:r>
              <a:rPr lang="en-US" dirty="0" err="1"/>
              <a:t>gcc</a:t>
            </a:r>
            <a:r>
              <a:rPr lang="en-US" dirty="0"/>
              <a:t>, espresso, </a:t>
            </a:r>
            <a:r>
              <a:rPr lang="en-US" dirty="0" err="1"/>
              <a:t>eqntott</a:t>
            </a:r>
            <a:r>
              <a:rPr lang="en-US" dirty="0"/>
              <a:t>, </a:t>
            </a:r>
            <a:r>
              <a:rPr lang="en-US" dirty="0" err="1"/>
              <a:t>li</a:t>
            </a:r>
            <a:r>
              <a:rPr lang="en-US" dirty="0"/>
              <a:t>) is substantially higher than FP programs (nasa7, matrix300, </a:t>
            </a:r>
            <a:r>
              <a:rPr lang="en-US" dirty="0" err="1"/>
              <a:t>tomcatv</a:t>
            </a:r>
            <a:r>
              <a:rPr lang="en-US" dirty="0"/>
              <a:t>, </a:t>
            </a:r>
            <a:r>
              <a:rPr lang="en-US" dirty="0" err="1"/>
              <a:t>doduc</a:t>
            </a:r>
            <a:r>
              <a:rPr lang="en-US" dirty="0"/>
              <a:t>, spice, </a:t>
            </a:r>
            <a:r>
              <a:rPr lang="en-US" dirty="0" err="1"/>
              <a:t>fppp</a:t>
            </a:r>
            <a:r>
              <a:rPr lang="en-US" dirty="0"/>
              <a:t>)</a:t>
            </a:r>
          </a:p>
          <a:p>
            <a:r>
              <a:rPr lang="en-US" dirty="0"/>
              <a:t>Branch penalty involves both </a:t>
            </a:r>
            <a:r>
              <a:rPr lang="en-US" dirty="0" err="1" smtClean="0"/>
              <a:t>mis</a:t>
            </a:r>
            <a:r>
              <a:rPr lang="en-US" dirty="0" smtClean="0"/>
              <a:t>-prediction </a:t>
            </a:r>
            <a:r>
              <a:rPr lang="en-US" dirty="0"/>
              <a:t>rate and branch frequency, and is higher for integer benchmarks</a:t>
            </a:r>
          </a:p>
          <a:p>
            <a:r>
              <a:rPr lang="en-US" dirty="0"/>
              <a:t>Prediction accuracy improves with buffer size, but doesn’t improve beyond 4K entries (Fig. </a:t>
            </a:r>
            <a:r>
              <a:rPr lang="en-US" dirty="0" smtClean="0"/>
              <a:t>C.20)</a:t>
            </a:r>
            <a:endParaRPr lang="en-US"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Copyright © 2011, Elsevier Inc. All rights Reserved.</a:t>
            </a:r>
          </a:p>
        </p:txBody>
      </p:sp>
      <p:pic>
        <p:nvPicPr>
          <p:cNvPr id="16388" name="Picture 4" descr="appc-20-9780123838728"/>
          <p:cNvPicPr>
            <a:picLocks noChangeAspect="1" noChangeArrowheads="1"/>
          </p:cNvPicPr>
          <p:nvPr/>
        </p:nvPicPr>
        <p:blipFill>
          <a:blip r:embed="rId3" cstate="print"/>
          <a:srcRect/>
          <a:stretch>
            <a:fillRect/>
          </a:stretch>
        </p:blipFill>
        <p:spPr bwMode="auto">
          <a:xfrm>
            <a:off x="2590800" y="228600"/>
            <a:ext cx="4141788" cy="4953000"/>
          </a:xfrm>
          <a:prstGeom prst="rect">
            <a:avLst/>
          </a:prstGeom>
          <a:noFill/>
          <a:ln w="9525">
            <a:noFill/>
            <a:miter lim="800000"/>
            <a:headEnd/>
            <a:tailEnd/>
          </a:ln>
          <a:effectLst/>
        </p:spPr>
      </p:pic>
      <p:sp>
        <p:nvSpPr>
          <p:cNvPr id="16389" name="Rectangle 5"/>
          <p:cNvSpPr>
            <a:spLocks noChangeArrowheads="1"/>
          </p:cNvSpPr>
          <p:nvPr/>
        </p:nvSpPr>
        <p:spPr bwMode="auto">
          <a:xfrm>
            <a:off x="365125" y="5437188"/>
            <a:ext cx="8321675" cy="639762"/>
          </a:xfrm>
          <a:prstGeom prst="rect">
            <a:avLst/>
          </a:prstGeom>
          <a:noFill/>
          <a:ln w="9525">
            <a:noFill/>
            <a:miter lim="800000"/>
            <a:headEnd/>
            <a:tailEnd/>
          </a:ln>
          <a:effectLst/>
        </p:spPr>
        <p:txBody>
          <a:bodyPr anchor="ctr">
            <a:spAutoFit/>
          </a:bodyPr>
          <a:lstStyle/>
          <a:p>
            <a:pPr algn="just"/>
            <a:r>
              <a:rPr lang="en-US" sz="1200" b="1">
                <a:latin typeface="Times New Roman" pitchFamily="18" charset="0"/>
              </a:rPr>
              <a:t>Figure C.20 Prediction accuracy of a 4096-entry 2-bit prediction buffer versus an infinite buffer for the SPEC89 benchmarks.</a:t>
            </a:r>
            <a:r>
              <a:rPr lang="en-US" sz="1200">
                <a:latin typeface="Times New Roman" pitchFamily="18" charset="0"/>
              </a:rPr>
              <a:t> Although these data are for an older version of a subset of the SPEC benchmarks, the results would be comparable for newer versions with perhaps as many as 8K entries needed to match an infinite 2-bit predictor.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5CBBDA17-E318-4285-939F-7CE0ED08964F}" type="slidenum">
              <a:rPr lang="en-US"/>
              <a:pPr/>
              <a:t>8</a:t>
            </a:fld>
            <a:endParaRPr lang="en-US"/>
          </a:p>
        </p:txBody>
      </p:sp>
      <p:sp>
        <p:nvSpPr>
          <p:cNvPr id="72706" name="Rectangle 2"/>
          <p:cNvSpPr>
            <a:spLocks noGrp="1" noChangeArrowheads="1"/>
          </p:cNvSpPr>
          <p:nvPr>
            <p:ph type="title"/>
          </p:nvPr>
        </p:nvSpPr>
        <p:spPr/>
        <p:txBody>
          <a:bodyPr/>
          <a:lstStyle/>
          <a:p>
            <a:r>
              <a:rPr lang="en-US" sz="3200">
                <a:solidFill>
                  <a:schemeClr val="accent2"/>
                </a:solidFill>
              </a:rPr>
              <a:t>Correlating or Two-level Predictors</a:t>
            </a:r>
          </a:p>
        </p:txBody>
      </p:sp>
      <p:sp>
        <p:nvSpPr>
          <p:cNvPr id="72707" name="Rectangle 3"/>
          <p:cNvSpPr>
            <a:spLocks noGrp="1" noChangeArrowheads="1"/>
          </p:cNvSpPr>
          <p:nvPr>
            <p:ph type="body" idx="1"/>
          </p:nvPr>
        </p:nvSpPr>
        <p:spPr>
          <a:xfrm>
            <a:off x="685800" y="914400"/>
            <a:ext cx="8001000" cy="4267200"/>
          </a:xfrm>
        </p:spPr>
        <p:txBody>
          <a:bodyPr/>
          <a:lstStyle/>
          <a:p>
            <a:r>
              <a:rPr lang="en-US" dirty="0"/>
              <a:t>Correlating branch predictors also look at other branches for clues. Consider the following example.</a:t>
            </a:r>
          </a:p>
          <a:p>
            <a:pPr lvl="1">
              <a:buFontTx/>
              <a:buNone/>
            </a:pPr>
            <a:r>
              <a:rPr lang="en-US" dirty="0"/>
              <a:t>		if (</a:t>
            </a:r>
            <a:r>
              <a:rPr lang="en-US" dirty="0" err="1"/>
              <a:t>aa</a:t>
            </a:r>
            <a:r>
              <a:rPr lang="en-US" dirty="0"/>
              <a:t>==2)	  -- branch b1		</a:t>
            </a:r>
          </a:p>
          <a:p>
            <a:pPr lvl="1">
              <a:buFontTx/>
              <a:buNone/>
            </a:pPr>
            <a:r>
              <a:rPr lang="en-US" dirty="0"/>
              <a:t>			</a:t>
            </a:r>
            <a:r>
              <a:rPr lang="en-US" dirty="0" err="1"/>
              <a:t>aa</a:t>
            </a:r>
            <a:r>
              <a:rPr lang="en-US" dirty="0"/>
              <a:t> = 0;</a:t>
            </a:r>
          </a:p>
          <a:p>
            <a:pPr lvl="1">
              <a:buFontTx/>
              <a:buNone/>
            </a:pPr>
            <a:r>
              <a:rPr lang="en-US" dirty="0"/>
              <a:t>		if (bb==2)	  ---   branch b2		</a:t>
            </a:r>
          </a:p>
          <a:p>
            <a:pPr lvl="1">
              <a:buFontTx/>
              <a:buNone/>
            </a:pPr>
            <a:r>
              <a:rPr lang="en-US" dirty="0"/>
              <a:t>			bb = 0;</a:t>
            </a:r>
          </a:p>
          <a:p>
            <a:pPr lvl="1">
              <a:buFontTx/>
              <a:buNone/>
            </a:pPr>
            <a:r>
              <a:rPr lang="en-US" dirty="0"/>
              <a:t>		if(</a:t>
            </a:r>
            <a:r>
              <a:rPr lang="en-US" dirty="0" err="1"/>
              <a:t>aa</a:t>
            </a:r>
            <a:r>
              <a:rPr lang="en-US" dirty="0"/>
              <a:t>!=bb) { …   --- </a:t>
            </a:r>
            <a:r>
              <a:rPr lang="en-US" dirty="0">
                <a:solidFill>
                  <a:schemeClr val="accent2"/>
                </a:solidFill>
              </a:rPr>
              <a:t>branch b3 – Clearly depends on the results of b1 and </a:t>
            </a:r>
            <a:r>
              <a:rPr lang="en-US" dirty="0" smtClean="0">
                <a:solidFill>
                  <a:schemeClr val="accent2"/>
                </a:solidFill>
              </a:rPr>
              <a:t>b2</a:t>
            </a:r>
          </a:p>
          <a:p>
            <a:pPr lvl="1">
              <a:buFontTx/>
              <a:buNone/>
            </a:pPr>
            <a:endParaRPr lang="en-US" dirty="0" smtClean="0">
              <a:solidFill>
                <a:schemeClr val="accent2"/>
              </a:solidFill>
            </a:endParaRPr>
          </a:p>
          <a:p>
            <a:pPr lvl="1">
              <a:buFontTx/>
              <a:buNone/>
            </a:pPr>
            <a:r>
              <a:rPr lang="en-US" dirty="0" smtClean="0">
                <a:solidFill>
                  <a:schemeClr val="accent2"/>
                </a:solidFill>
              </a:rPr>
              <a:t>If b1 is not taken and b2 is not taken, b3 will be taken. If prediction of b3 is based only on its own history (instead of also those of b1 and b2), it is not an accurate prediction.</a:t>
            </a:r>
            <a:endParaRPr lang="en-US" dirty="0">
              <a:solidFill>
                <a:schemeClr val="accent2"/>
              </a:solidFill>
            </a:endParaRPr>
          </a:p>
          <a:p>
            <a:pPr lvl="1">
              <a:buFontTx/>
              <a:buNone/>
            </a:pPr>
            <a:endParaRPr lang="en-US" dirty="0"/>
          </a:p>
        </p:txBody>
      </p:sp>
      <p:sp>
        <p:nvSpPr>
          <p:cNvPr id="72717" name="Text Box 13"/>
          <p:cNvSpPr txBox="1">
            <a:spLocks noChangeArrowheads="1"/>
          </p:cNvSpPr>
          <p:nvPr/>
        </p:nvSpPr>
        <p:spPr bwMode="auto">
          <a:xfrm>
            <a:off x="762000" y="4953000"/>
            <a:ext cx="7696200" cy="1015663"/>
          </a:xfrm>
          <a:prstGeom prst="rect">
            <a:avLst/>
          </a:prstGeom>
          <a:noFill/>
          <a:ln w="9525">
            <a:noFill/>
            <a:miter lim="800000"/>
            <a:headEnd/>
            <a:tailEnd/>
          </a:ln>
          <a:effectLst/>
        </p:spPr>
        <p:txBody>
          <a:bodyPr>
            <a:spAutoFit/>
          </a:bodyPr>
          <a:lstStyle/>
          <a:p>
            <a:r>
              <a:rPr lang="en-US" sz="2000" b="1" dirty="0">
                <a:latin typeface="Arial Narrow" pitchFamily="34" charset="0"/>
              </a:rPr>
              <a:t>(</a:t>
            </a:r>
            <a:r>
              <a:rPr lang="en-US" sz="2000" b="1" dirty="0" smtClean="0">
                <a:latin typeface="Arial Narrow" pitchFamily="34" charset="0"/>
              </a:rPr>
              <a:t>1,2) </a:t>
            </a:r>
            <a:r>
              <a:rPr lang="en-US" sz="2000" b="1" dirty="0">
                <a:latin typeface="Arial Narrow" pitchFamily="34" charset="0"/>
              </a:rPr>
              <a:t>predictor – uses history of 1 branch and uses a </a:t>
            </a:r>
            <a:r>
              <a:rPr lang="en-US" sz="2000" b="1" dirty="0" smtClean="0">
                <a:latin typeface="Arial Narrow" pitchFamily="34" charset="0"/>
              </a:rPr>
              <a:t>2-bit predictor</a:t>
            </a:r>
          </a:p>
          <a:p>
            <a:r>
              <a:rPr lang="en-US" sz="2000" b="1" dirty="0" smtClean="0">
                <a:latin typeface="Arial Narrow" pitchFamily="34" charset="0"/>
              </a:rPr>
              <a:t>(</a:t>
            </a:r>
            <a:r>
              <a:rPr lang="en-US" sz="2000" b="1" dirty="0" err="1" smtClean="0">
                <a:latin typeface="Arial Narrow" pitchFamily="34" charset="0"/>
              </a:rPr>
              <a:t>m,n</a:t>
            </a:r>
            <a:r>
              <a:rPr lang="en-US" sz="2000" b="1" dirty="0" smtClean="0">
                <a:latin typeface="Arial Narrow" pitchFamily="34" charset="0"/>
              </a:rPr>
              <a:t>) predictor – uses the behavior of last m branches to choose from 2**m branch predictors, each of which is an n-bit predictor for a single branch.</a:t>
            </a:r>
            <a:endParaRPr lang="en-US" sz="2000" b="1" dirty="0">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01464925-BDCF-4F34-A7D7-55C2B9A61357}" type="slidenum">
              <a:rPr lang="en-US"/>
              <a:pPr/>
              <a:t>9</a:t>
            </a:fld>
            <a:endParaRPr lang="en-US"/>
          </a:p>
        </p:txBody>
      </p:sp>
      <p:sp>
        <p:nvSpPr>
          <p:cNvPr id="74754" name="Rectangle 2"/>
          <p:cNvSpPr>
            <a:spLocks noGrp="1" noChangeArrowheads="1"/>
          </p:cNvSpPr>
          <p:nvPr>
            <p:ph type="title"/>
          </p:nvPr>
        </p:nvSpPr>
        <p:spPr/>
        <p:txBody>
          <a:bodyPr/>
          <a:lstStyle/>
          <a:p>
            <a:r>
              <a:rPr lang="en-US"/>
              <a:t>Correlating Branch Predictor</a:t>
            </a:r>
          </a:p>
        </p:txBody>
      </p:sp>
      <p:sp>
        <p:nvSpPr>
          <p:cNvPr id="74755" name="Rectangle 3"/>
          <p:cNvSpPr>
            <a:spLocks noGrp="1" noChangeArrowheads="1"/>
          </p:cNvSpPr>
          <p:nvPr>
            <p:ph type="body" sz="half" idx="1"/>
          </p:nvPr>
        </p:nvSpPr>
        <p:spPr/>
        <p:txBody>
          <a:bodyPr/>
          <a:lstStyle/>
          <a:p>
            <a:r>
              <a:rPr lang="en-US" dirty="0"/>
              <a:t>If we use 2 branches as histories, then there are 4 possibilities (T-T, </a:t>
            </a:r>
            <a:r>
              <a:rPr lang="en-US" dirty="0" smtClean="0"/>
              <a:t>T-NT</a:t>
            </a:r>
            <a:r>
              <a:rPr lang="en-US" dirty="0"/>
              <a:t>, NT-NT, NT-T). </a:t>
            </a:r>
          </a:p>
          <a:p>
            <a:r>
              <a:rPr lang="en-US" dirty="0"/>
              <a:t>For each possibility, we need to use a predictor (1-bit, 2-bit).</a:t>
            </a:r>
          </a:p>
          <a:p>
            <a:r>
              <a:rPr lang="en-US" dirty="0"/>
              <a:t>And this repeats for every branch.</a:t>
            </a:r>
          </a:p>
        </p:txBody>
      </p:sp>
      <p:pic>
        <p:nvPicPr>
          <p:cNvPr id="74757" name="Picture 5" descr="Ch3-fig14"/>
          <p:cNvPicPr>
            <a:picLocks noChangeAspect="1" noChangeArrowheads="1"/>
          </p:cNvPicPr>
          <p:nvPr/>
        </p:nvPicPr>
        <p:blipFill>
          <a:blip r:embed="rId2" cstate="print"/>
          <a:srcRect b="17647"/>
          <a:stretch>
            <a:fillRect/>
          </a:stretch>
        </p:blipFill>
        <p:spPr bwMode="auto">
          <a:xfrm>
            <a:off x="1371600" y="2667000"/>
            <a:ext cx="4800600" cy="3657600"/>
          </a:xfrm>
          <a:prstGeom prst="rect">
            <a:avLst/>
          </a:prstGeom>
          <a:noFill/>
        </p:spPr>
      </p:pic>
      <p:sp>
        <p:nvSpPr>
          <p:cNvPr id="74758" name="Text Box 6"/>
          <p:cNvSpPr txBox="1">
            <a:spLocks noChangeArrowheads="1"/>
          </p:cNvSpPr>
          <p:nvPr/>
        </p:nvSpPr>
        <p:spPr bwMode="auto">
          <a:xfrm>
            <a:off x="6096000" y="4876800"/>
            <a:ext cx="2743200" cy="457200"/>
          </a:xfrm>
          <a:prstGeom prst="rect">
            <a:avLst/>
          </a:prstGeom>
          <a:noFill/>
          <a:ln w="9525">
            <a:noFill/>
            <a:miter lim="800000"/>
            <a:headEnd/>
            <a:tailEnd/>
          </a:ln>
          <a:effectLst/>
        </p:spPr>
        <p:txBody>
          <a:bodyPr>
            <a:spAutoFit/>
          </a:bodyPr>
          <a:lstStyle/>
          <a:p>
            <a:r>
              <a:rPr lang="en-US">
                <a:latin typeface="Arial Narrow" pitchFamily="34" charset="0"/>
              </a:rPr>
              <a:t>(2,2) branch prediction</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3458</TotalTime>
  <Words>1518</Words>
  <Application>Microsoft Office PowerPoint</Application>
  <PresentationFormat>On-screen Show (4:3)</PresentationFormat>
  <Paragraphs>228</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Worksheet</vt:lpstr>
      <vt:lpstr>Lecture 5 Branch Prediction (2.3) and Scoreboarding (A.7)</vt:lpstr>
      <vt:lpstr>Why do we want to predict branches?</vt:lpstr>
      <vt:lpstr>Branch Prediction</vt:lpstr>
      <vt:lpstr>2-bit Branch Prediction</vt:lpstr>
      <vt:lpstr>Branch History Table</vt:lpstr>
      <vt:lpstr>Observations</vt:lpstr>
      <vt:lpstr>Slide 7</vt:lpstr>
      <vt:lpstr>Correlating or Two-level Predictors</vt:lpstr>
      <vt:lpstr>Correlating Branch Predictor</vt:lpstr>
      <vt:lpstr>Performance of Correlating Branch Prediction</vt:lpstr>
      <vt:lpstr>Tournament Predictor</vt:lpstr>
      <vt:lpstr>Branch Target Buffer (BTB)</vt:lpstr>
      <vt:lpstr>BTB Fig. 2.22</vt:lpstr>
      <vt:lpstr>BTB operations Fig. 2.23</vt:lpstr>
      <vt:lpstr>BTB Performance</vt:lpstr>
      <vt:lpstr>Integrated Instruction Fetch Unit</vt:lpstr>
      <vt:lpstr>Branch Prediction Summary</vt:lpstr>
      <vt:lpstr>Instruction Level Parallelism</vt:lpstr>
      <vt:lpstr>How to obtain CPI&gt;1?</vt:lpstr>
      <vt:lpstr>HW Schemes: Instruction Parallelism</vt:lpstr>
      <vt:lpstr>HW Schemes: Instruction Parallelism</vt:lpstr>
      <vt:lpstr>Scoreboard Implications</vt:lpstr>
      <vt:lpstr>Four Stages of Scoreboard Control</vt:lpstr>
      <vt:lpstr>Four Stages of Scoreboard Control</vt:lpstr>
      <vt:lpstr>Scoreboard Example Cycle 7</vt:lpstr>
      <vt:lpstr>Three Parts of the Scoreboard</vt:lpstr>
      <vt:lpstr>Slide 27</vt:lpstr>
    </vt:vector>
  </TitlesOfParts>
  <Company>University of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 Tomasulo’s Algorithm</dc:title>
  <dc:creator>default</dc:creator>
  <cp:lastModifiedBy>Laxmi N. lbhuyan</cp:lastModifiedBy>
  <cp:revision>321</cp:revision>
  <dcterms:created xsi:type="dcterms:W3CDTF">2002-10-21T18:43:27Z</dcterms:created>
  <dcterms:modified xsi:type="dcterms:W3CDTF">2012-01-17T21:27:02Z</dcterms:modified>
</cp:coreProperties>
</file>