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sldIdLst>
    <p:sldId id="256" r:id="rId2"/>
    <p:sldId id="336" r:id="rId3"/>
    <p:sldId id="332" r:id="rId4"/>
    <p:sldId id="351" r:id="rId5"/>
    <p:sldId id="352" r:id="rId6"/>
    <p:sldId id="338" r:id="rId7"/>
    <p:sldId id="277" r:id="rId8"/>
    <p:sldId id="283" r:id="rId9"/>
    <p:sldId id="284" r:id="rId10"/>
    <p:sldId id="296" r:id="rId11"/>
    <p:sldId id="297" r:id="rId12"/>
    <p:sldId id="348" r:id="rId13"/>
    <p:sldId id="287" r:id="rId14"/>
    <p:sldId id="350" r:id="rId15"/>
    <p:sldId id="321" r:id="rId16"/>
    <p:sldId id="344" r:id="rId17"/>
    <p:sldId id="345" r:id="rId18"/>
    <p:sldId id="326" r:id="rId19"/>
    <p:sldId id="305" r:id="rId20"/>
    <p:sldId id="331" r:id="rId21"/>
    <p:sldId id="293" r:id="rId22"/>
    <p:sldId id="322" r:id="rId23"/>
    <p:sldId id="329" r:id="rId24"/>
    <p:sldId id="349" r:id="rId25"/>
  </p:sldIdLst>
  <p:sldSz cx="9144000" cy="6858000" type="screen4x3"/>
  <p:notesSz cx="7086600" cy="9372600"/>
  <p:defaultTextStyle>
    <a:defPPr>
      <a:defRPr lang="en-US"/>
    </a:defPPr>
    <a:lvl1pPr algn="l" rtl="0" fontAlgn="base">
      <a:spcBef>
        <a:spcPct val="0"/>
      </a:spcBef>
      <a:spcAft>
        <a:spcPct val="0"/>
      </a:spcAft>
      <a:defRPr sz="2000" u="sng" kern="1200">
        <a:solidFill>
          <a:schemeClr val="tx1"/>
        </a:solidFill>
        <a:latin typeface="Comic Sans MS" pitchFamily="66" charset="0"/>
        <a:ea typeface="+mn-ea"/>
        <a:cs typeface="+mn-cs"/>
      </a:defRPr>
    </a:lvl1pPr>
    <a:lvl2pPr marL="457200" algn="l" rtl="0" fontAlgn="base">
      <a:spcBef>
        <a:spcPct val="0"/>
      </a:spcBef>
      <a:spcAft>
        <a:spcPct val="0"/>
      </a:spcAft>
      <a:defRPr sz="2000" u="sng" kern="1200">
        <a:solidFill>
          <a:schemeClr val="tx1"/>
        </a:solidFill>
        <a:latin typeface="Comic Sans MS" pitchFamily="66" charset="0"/>
        <a:ea typeface="+mn-ea"/>
        <a:cs typeface="+mn-cs"/>
      </a:defRPr>
    </a:lvl2pPr>
    <a:lvl3pPr marL="914400" algn="l" rtl="0" fontAlgn="base">
      <a:spcBef>
        <a:spcPct val="0"/>
      </a:spcBef>
      <a:spcAft>
        <a:spcPct val="0"/>
      </a:spcAft>
      <a:defRPr sz="2000" u="sng" kern="1200">
        <a:solidFill>
          <a:schemeClr val="tx1"/>
        </a:solidFill>
        <a:latin typeface="Comic Sans MS" pitchFamily="66" charset="0"/>
        <a:ea typeface="+mn-ea"/>
        <a:cs typeface="+mn-cs"/>
      </a:defRPr>
    </a:lvl3pPr>
    <a:lvl4pPr marL="1371600" algn="l" rtl="0" fontAlgn="base">
      <a:spcBef>
        <a:spcPct val="0"/>
      </a:spcBef>
      <a:spcAft>
        <a:spcPct val="0"/>
      </a:spcAft>
      <a:defRPr sz="2000" u="sng" kern="1200">
        <a:solidFill>
          <a:schemeClr val="tx1"/>
        </a:solidFill>
        <a:latin typeface="Comic Sans MS" pitchFamily="66" charset="0"/>
        <a:ea typeface="+mn-ea"/>
        <a:cs typeface="+mn-cs"/>
      </a:defRPr>
    </a:lvl4pPr>
    <a:lvl5pPr marL="1828800" algn="l" rtl="0" fontAlgn="base">
      <a:spcBef>
        <a:spcPct val="0"/>
      </a:spcBef>
      <a:spcAft>
        <a:spcPct val="0"/>
      </a:spcAft>
      <a:defRPr sz="2000" u="sng" kern="1200">
        <a:solidFill>
          <a:schemeClr val="tx1"/>
        </a:solidFill>
        <a:latin typeface="Comic Sans MS" pitchFamily="66" charset="0"/>
        <a:ea typeface="+mn-ea"/>
        <a:cs typeface="+mn-cs"/>
      </a:defRPr>
    </a:lvl5pPr>
    <a:lvl6pPr marL="2286000" algn="l" defTabSz="914400" rtl="0" eaLnBrk="1" latinLnBrk="0" hangingPunct="1">
      <a:defRPr sz="2000" u="sng" kern="1200">
        <a:solidFill>
          <a:schemeClr val="tx1"/>
        </a:solidFill>
        <a:latin typeface="Comic Sans MS" pitchFamily="66" charset="0"/>
        <a:ea typeface="+mn-ea"/>
        <a:cs typeface="+mn-cs"/>
      </a:defRPr>
    </a:lvl6pPr>
    <a:lvl7pPr marL="2743200" algn="l" defTabSz="914400" rtl="0" eaLnBrk="1" latinLnBrk="0" hangingPunct="1">
      <a:defRPr sz="2000" u="sng" kern="1200">
        <a:solidFill>
          <a:schemeClr val="tx1"/>
        </a:solidFill>
        <a:latin typeface="Comic Sans MS" pitchFamily="66" charset="0"/>
        <a:ea typeface="+mn-ea"/>
        <a:cs typeface="+mn-cs"/>
      </a:defRPr>
    </a:lvl7pPr>
    <a:lvl8pPr marL="3200400" algn="l" defTabSz="914400" rtl="0" eaLnBrk="1" latinLnBrk="0" hangingPunct="1">
      <a:defRPr sz="2000" u="sng" kern="1200">
        <a:solidFill>
          <a:schemeClr val="tx1"/>
        </a:solidFill>
        <a:latin typeface="Comic Sans MS" pitchFamily="66" charset="0"/>
        <a:ea typeface="+mn-ea"/>
        <a:cs typeface="+mn-cs"/>
      </a:defRPr>
    </a:lvl8pPr>
    <a:lvl9pPr marL="3657600" algn="l" defTabSz="914400" rtl="0" eaLnBrk="1" latinLnBrk="0" hangingPunct="1">
      <a:defRPr sz="2000" u="sng"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FF"/>
    <a:srgbClr val="CC00CC"/>
    <a:srgbClr val="008000"/>
    <a:srgbClr val="CB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965"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8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70860" cy="46863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lvl1pPr>
              <a:defRPr sz="1200" u="none">
                <a:latin typeface="Arial" charset="0"/>
              </a:defRPr>
            </a:lvl1pPr>
          </a:lstStyle>
          <a:p>
            <a:endParaRPr lang="en-US"/>
          </a:p>
        </p:txBody>
      </p:sp>
      <p:sp>
        <p:nvSpPr>
          <p:cNvPr id="10243" name="Rectangle 3"/>
          <p:cNvSpPr>
            <a:spLocks noGrp="1" noChangeArrowheads="1"/>
          </p:cNvSpPr>
          <p:nvPr>
            <p:ph type="dt" idx="1"/>
          </p:nvPr>
        </p:nvSpPr>
        <p:spPr bwMode="auto">
          <a:xfrm>
            <a:off x="4014100" y="0"/>
            <a:ext cx="3070860" cy="46863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lvl1pPr algn="r">
              <a:defRPr sz="1200" u="none">
                <a:latin typeface="Arial" charset="0"/>
              </a:defRPr>
            </a:lvl1pPr>
          </a:lstStyle>
          <a:p>
            <a:endParaRPr lang="en-US"/>
          </a:p>
        </p:txBody>
      </p:sp>
      <p:sp>
        <p:nvSpPr>
          <p:cNvPr id="10244" name="Rectangle 4"/>
          <p:cNvSpPr>
            <a:spLocks noGrp="1" noRot="1" noChangeAspect="1" noChangeArrowheads="1" noTextEdit="1"/>
          </p:cNvSpPr>
          <p:nvPr>
            <p:ph type="sldImg" idx="2"/>
          </p:nvPr>
        </p:nvSpPr>
        <p:spPr bwMode="auto">
          <a:xfrm>
            <a:off x="1200150" y="703263"/>
            <a:ext cx="4686300" cy="3514725"/>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708660" y="4451985"/>
            <a:ext cx="5669280" cy="4217670"/>
          </a:xfrm>
          <a:prstGeom prst="rect">
            <a:avLst/>
          </a:prstGeom>
          <a:noFill/>
          <a:ln w="9525">
            <a:noFill/>
            <a:miter lim="800000"/>
            <a:headEnd/>
            <a:tailEnd/>
          </a:ln>
          <a:effectLst/>
        </p:spPr>
        <p:txBody>
          <a:bodyPr vert="horz" wrap="square" lIns="94046" tIns="47023" rIns="94046" bIns="4702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46" name="Rectangle 6"/>
          <p:cNvSpPr>
            <a:spLocks noGrp="1" noChangeArrowheads="1"/>
          </p:cNvSpPr>
          <p:nvPr>
            <p:ph type="ftr" sz="quarter" idx="4"/>
          </p:nvPr>
        </p:nvSpPr>
        <p:spPr bwMode="auto">
          <a:xfrm>
            <a:off x="0" y="8902343"/>
            <a:ext cx="3070860" cy="468630"/>
          </a:xfrm>
          <a:prstGeom prst="rect">
            <a:avLst/>
          </a:prstGeom>
          <a:noFill/>
          <a:ln w="9525">
            <a:noFill/>
            <a:miter lim="800000"/>
            <a:headEnd/>
            <a:tailEnd/>
          </a:ln>
          <a:effectLst/>
        </p:spPr>
        <p:txBody>
          <a:bodyPr vert="horz" wrap="square" lIns="94046" tIns="47023" rIns="94046" bIns="47023" numCol="1" anchor="b" anchorCtr="0" compatLnSpc="1">
            <a:prstTxWarp prst="textNoShape">
              <a:avLst/>
            </a:prstTxWarp>
          </a:bodyPr>
          <a:lstStyle>
            <a:lvl1pPr>
              <a:defRPr sz="1200" u="none">
                <a:latin typeface="Arial" charset="0"/>
              </a:defRPr>
            </a:lvl1pPr>
          </a:lstStyle>
          <a:p>
            <a:endParaRPr lang="en-US"/>
          </a:p>
        </p:txBody>
      </p:sp>
      <p:sp>
        <p:nvSpPr>
          <p:cNvPr id="10247" name="Rectangle 7"/>
          <p:cNvSpPr>
            <a:spLocks noGrp="1" noChangeArrowheads="1"/>
          </p:cNvSpPr>
          <p:nvPr>
            <p:ph type="sldNum" sz="quarter" idx="5"/>
          </p:nvPr>
        </p:nvSpPr>
        <p:spPr bwMode="auto">
          <a:xfrm>
            <a:off x="4014100" y="8902343"/>
            <a:ext cx="3070860" cy="468630"/>
          </a:xfrm>
          <a:prstGeom prst="rect">
            <a:avLst/>
          </a:prstGeom>
          <a:noFill/>
          <a:ln w="9525">
            <a:noFill/>
            <a:miter lim="800000"/>
            <a:headEnd/>
            <a:tailEnd/>
          </a:ln>
          <a:effectLst/>
        </p:spPr>
        <p:txBody>
          <a:bodyPr vert="horz" wrap="square" lIns="94046" tIns="47023" rIns="94046" bIns="47023" numCol="1" anchor="b" anchorCtr="0" compatLnSpc="1">
            <a:prstTxWarp prst="textNoShape">
              <a:avLst/>
            </a:prstTxWarp>
          </a:bodyPr>
          <a:lstStyle>
            <a:lvl1pPr algn="r">
              <a:defRPr sz="1200" u="none">
                <a:latin typeface="Arial" charset="0"/>
              </a:defRPr>
            </a:lvl1pPr>
          </a:lstStyle>
          <a:p>
            <a:fld id="{97728FD1-ECCE-4934-BBF8-648207318ADF}" type="slidenum">
              <a:rPr lang="en-US"/>
              <a:pPr/>
              <a:t>‹#›</a:t>
            </a:fld>
            <a:endParaRPr lang="en-US"/>
          </a:p>
        </p:txBody>
      </p:sp>
    </p:spTree>
    <p:extLst>
      <p:ext uri="{BB962C8B-B14F-4D97-AF65-F5344CB8AC3E}">
        <p14:creationId xmlns:p14="http://schemas.microsoft.com/office/powerpoint/2010/main" val="326276670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89CDF3-B437-4AE0-B5B8-F8C02E2A6324}" type="slidenum">
              <a:rPr lang="en-US"/>
              <a:pPr/>
              <a:t>1</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11996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CE2F96-9F93-420A-AD4E-0F24F3FFA246}" type="slidenum">
              <a:rPr lang="en-US"/>
              <a:pPr/>
              <a:t>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33497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457C1-F934-449E-A231-6596D720748A}" type="slidenum">
              <a:rPr lang="en-US"/>
              <a:pPr/>
              <a:t>13</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51220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1D9B5DFB-7BE6-42A0-B048-ADB991E227C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fld id="{291FD5B9-9DEC-43CD-BC67-E9DC9A08CADD}" type="slidenum">
              <a:rPr lang="en-US" altLang="en-US">
                <a:solidFill>
                  <a:srgbClr val="000000"/>
                </a:solidFill>
                <a:latin typeface="Times New Roman" panose="02020603050405020304" pitchFamily="18" charset="0"/>
              </a:rPr>
              <a:pPr/>
              <a:t>14</a:t>
            </a:fld>
            <a:endParaRPr lang="en-US" altLang="en-US">
              <a:solidFill>
                <a:srgbClr val="000000"/>
              </a:solidFill>
              <a:latin typeface="Times New Roman" panose="02020603050405020304" pitchFamily="18" charset="0"/>
            </a:endParaRPr>
          </a:p>
        </p:txBody>
      </p:sp>
      <p:sp>
        <p:nvSpPr>
          <p:cNvPr id="56323" name="Rectangle 1">
            <a:extLst>
              <a:ext uri="{FF2B5EF4-FFF2-40B4-BE49-F238E27FC236}">
                <a16:creationId xmlns:a16="http://schemas.microsoft.com/office/drawing/2014/main" id="{B6BD7876-BBE5-4D13-8976-20D7BBBDACA4}"/>
              </a:ext>
            </a:extLst>
          </p:cNvPr>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56324" name="Rectangle 2">
            <a:extLst>
              <a:ext uri="{FF2B5EF4-FFF2-40B4-BE49-F238E27FC236}">
                <a16:creationId xmlns:a16="http://schemas.microsoft.com/office/drawing/2014/main" id="{E343C716-FB37-47E4-A35A-32DCC80F11B5}"/>
              </a:ext>
            </a:extLst>
          </p:cNvPr>
          <p:cNvSpPr>
            <a:spLocks noGrp="1"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83041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4EBB7B72-1CFA-4CFB-98BC-EF7B52EA8A35}"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45CF4071-E8CE-4B98-97B4-4DC0DA31AF6B}" type="slidenum">
              <a:rPr lang="en-AU"/>
              <a:pPr/>
              <a:t>15</a:t>
            </a:fld>
            <a:endParaRPr lang="en-AU"/>
          </a:p>
        </p:txBody>
      </p:sp>
      <p:sp>
        <p:nvSpPr>
          <p:cNvPr id="431106" name="Rectangle 2"/>
          <p:cNvSpPr>
            <a:spLocks noGrp="1" noRot="1" noChangeAspect="1" noChangeArrowheads="1" noTextEdit="1"/>
          </p:cNvSpPr>
          <p:nvPr>
            <p:ph type="sldImg"/>
          </p:nvPr>
        </p:nvSpPr>
        <p:spPr>
          <a:ln/>
        </p:spPr>
      </p:sp>
      <p:sp>
        <p:nvSpPr>
          <p:cNvPr id="4311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87185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C28D0C-E103-4B80-A64F-6E565DD9A1D3}" type="slidenum">
              <a:rPr lang="en-US"/>
              <a:pPr/>
              <a:t>19</a:t>
            </a:fld>
            <a:endParaRPr lang="en-US"/>
          </a:p>
        </p:txBody>
      </p:sp>
      <p:sp>
        <p:nvSpPr>
          <p:cNvPr id="116738" name="Rectangle 2"/>
          <p:cNvSpPr>
            <a:spLocks noGrp="1" noChangeArrowheads="1"/>
          </p:cNvSpPr>
          <p:nvPr>
            <p:ph type="body" idx="1"/>
          </p:nvPr>
        </p:nvSpPr>
        <p:spPr bwMode="auto">
          <a:xfrm>
            <a:off x="534776" y="4451985"/>
            <a:ext cx="6103991" cy="4217670"/>
          </a:xfrm>
          <a:prstGeom prst="rect">
            <a:avLst/>
          </a:prstGeom>
          <a:noFill/>
          <a:ln w="12700">
            <a:miter lim="800000"/>
            <a:headEnd/>
            <a:tailEnd/>
          </a:ln>
        </p:spPr>
        <p:txBody>
          <a:bodyPr lIns="93066" tIns="45717" rIns="93066" bIns="45717"/>
          <a:lstStyle/>
          <a:p>
            <a:endParaRPr lang="en-US"/>
          </a:p>
        </p:txBody>
      </p:sp>
      <p:sp>
        <p:nvSpPr>
          <p:cNvPr id="116739" name="Rectangle 3"/>
          <p:cNvSpPr>
            <a:spLocks noGrp="1" noRot="1" noChangeAspect="1" noChangeArrowheads="1" noTextEdit="1"/>
          </p:cNvSpPr>
          <p:nvPr>
            <p:ph type="sldImg"/>
          </p:nvPr>
        </p:nvSpPr>
        <p:spPr bwMode="auto">
          <a:xfrm>
            <a:off x="1214438" y="601663"/>
            <a:ext cx="4668837" cy="3502025"/>
          </a:xfrm>
          <a:prstGeom prst="rect">
            <a:avLst/>
          </a:prstGeom>
          <a:noFill/>
          <a:ln w="12700">
            <a:miter lim="800000"/>
            <a:headEnd/>
            <a:tailEnd/>
          </a:ln>
        </p:spPr>
      </p:sp>
    </p:spTree>
    <p:extLst>
      <p:ext uri="{BB962C8B-B14F-4D97-AF65-F5344CB8AC3E}">
        <p14:creationId xmlns:p14="http://schemas.microsoft.com/office/powerpoint/2010/main" val="734190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558E2E-8F59-495C-88A8-3076335471AA}" type="slidenum">
              <a:rPr lang="en-US"/>
              <a:pPr/>
              <a:t>20</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03369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6D07D4-D19C-4F5D-A54E-B18B92900BC0}" type="slidenum">
              <a:rPr lang="en-US"/>
              <a:pPr/>
              <a:t>21</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87785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083C9A3F-C923-4CDD-8843-17744414E365}"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8A431BF4-F2C6-4762-996F-A512B89C8B4E}" type="slidenum">
              <a:rPr lang="en-AU"/>
              <a:pPr/>
              <a:t>22</a:t>
            </a:fld>
            <a:endParaRPr lang="en-AU"/>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61537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a:extLst>
              <a:ext uri="{FF2B5EF4-FFF2-40B4-BE49-F238E27FC236}">
                <a16:creationId xmlns:a16="http://schemas.microsoft.com/office/drawing/2014/main" id="{FA58F547-80CC-40FA-8F37-2C7E2F1B1A1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fld id="{5DD49A91-AE22-42D6-8803-1CBDBC35EAE6}" type="slidenum">
              <a:rPr lang="en-US" altLang="en-US">
                <a:solidFill>
                  <a:srgbClr val="000000"/>
                </a:solidFill>
                <a:latin typeface="Times New Roman" panose="02020603050405020304" pitchFamily="18" charset="0"/>
              </a:rPr>
              <a:pPr/>
              <a:t>24</a:t>
            </a:fld>
            <a:endParaRPr lang="en-US" altLang="en-US">
              <a:solidFill>
                <a:srgbClr val="000000"/>
              </a:solidFill>
              <a:latin typeface="Times New Roman" panose="02020603050405020304" pitchFamily="18" charset="0"/>
            </a:endParaRPr>
          </a:p>
        </p:txBody>
      </p:sp>
      <p:sp>
        <p:nvSpPr>
          <p:cNvPr id="33795" name="Rectangle 1">
            <a:extLst>
              <a:ext uri="{FF2B5EF4-FFF2-40B4-BE49-F238E27FC236}">
                <a16:creationId xmlns:a16="http://schemas.microsoft.com/office/drawing/2014/main" id="{C934CF3D-30BF-40B1-9EC6-5AA550019813}"/>
              </a:ext>
            </a:extLst>
          </p:cNvPr>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3796" name="Rectangle 2">
            <a:extLst>
              <a:ext uri="{FF2B5EF4-FFF2-40B4-BE49-F238E27FC236}">
                <a16:creationId xmlns:a16="http://schemas.microsoft.com/office/drawing/2014/main" id="{00DE051D-927C-4FDC-8946-E5F7BAB442BC}"/>
              </a:ext>
            </a:extLst>
          </p:cNvPr>
          <p:cNvSpPr>
            <a:spLocks noGrp="1"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586053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8902343"/>
            <a:ext cx="3070860" cy="468630"/>
          </a:xfrm>
          <a:prstGeom prst="rect">
            <a:avLst/>
          </a:prstGeom>
          <a:ln/>
        </p:spPr>
        <p:txBody>
          <a:bodyPr/>
          <a:lstStyle/>
          <a:p>
            <a:fld id="{703B377F-3117-40DA-BE63-1C5358004462}" type="slidenum">
              <a:rPr lang="en-US"/>
              <a:pPr/>
              <a:t>2</a:t>
            </a:fld>
            <a:endParaRPr lang="en-US"/>
          </a:p>
        </p:txBody>
      </p:sp>
      <p:sp>
        <p:nvSpPr>
          <p:cNvPr id="118786" name="Rectangle 2"/>
          <p:cNvSpPr>
            <a:spLocks noGrp="1" noRot="1" noChangeAspect="1" noChangeArrowheads="1" noTextEdit="1"/>
          </p:cNvSpPr>
          <p:nvPr>
            <p:ph type="sldImg"/>
          </p:nvPr>
        </p:nvSpPr>
        <p:spPr bwMode="auto">
          <a:xfrm>
            <a:off x="1200150" y="703263"/>
            <a:ext cx="4686300" cy="3514725"/>
          </a:xfrm>
          <a:prstGeom prst="rect">
            <a:avLst/>
          </a:prstGeom>
          <a:solidFill>
            <a:srgbClr val="FFFFFF"/>
          </a:solidFill>
          <a:ln>
            <a:solidFill>
              <a:srgbClr val="000000"/>
            </a:solidFill>
            <a:miter lim="800000"/>
            <a:headEnd/>
            <a:tailEnd/>
          </a:ln>
        </p:spPr>
      </p:sp>
      <p:sp>
        <p:nvSpPr>
          <p:cNvPr id="118787" name="Rectangle 3"/>
          <p:cNvSpPr>
            <a:spLocks noGrp="1" noChangeArrowheads="1"/>
          </p:cNvSpPr>
          <p:nvPr>
            <p:ph type="body" idx="1"/>
          </p:nvPr>
        </p:nvSpPr>
        <p:spPr bwMode="auto">
          <a:xfrm>
            <a:off x="708660" y="4451985"/>
            <a:ext cx="5669280" cy="421767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254533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BAC379-8B4B-4EE2-A98A-03DD5B80C190}" type="slidenum">
              <a:rPr lang="en-US" altLang="en-US"/>
              <a:pPr/>
              <a:t>4</a:t>
            </a:fld>
            <a:endParaRPr lang="en-US" alt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614619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C267B858-924D-4D85-9CDD-40D9552E62B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fld id="{ACFBF4DD-8356-4F5C-8D34-A0EA73EE67B6}" type="slidenum">
              <a:rPr lang="en-US" altLang="en-US">
                <a:solidFill>
                  <a:srgbClr val="000000"/>
                </a:solidFill>
                <a:latin typeface="Times New Roman" panose="02020603050405020304" pitchFamily="18" charset="0"/>
              </a:rPr>
              <a:pPr/>
              <a:t>5</a:t>
            </a:fld>
            <a:endParaRPr lang="en-US" altLang="en-US">
              <a:solidFill>
                <a:srgbClr val="000000"/>
              </a:solidFill>
              <a:latin typeface="Times New Roman" panose="02020603050405020304" pitchFamily="18" charset="0"/>
            </a:endParaRPr>
          </a:p>
        </p:txBody>
      </p:sp>
      <p:sp>
        <p:nvSpPr>
          <p:cNvPr id="82947" name="Rectangle 1">
            <a:extLst>
              <a:ext uri="{FF2B5EF4-FFF2-40B4-BE49-F238E27FC236}">
                <a16:creationId xmlns:a16="http://schemas.microsoft.com/office/drawing/2014/main" id="{17BCF37E-1E15-465D-9C91-B2366605A48C}"/>
              </a:ext>
            </a:extLst>
          </p:cNvPr>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82948" name="Rectangle 2">
            <a:extLst>
              <a:ext uri="{FF2B5EF4-FFF2-40B4-BE49-F238E27FC236}">
                <a16:creationId xmlns:a16="http://schemas.microsoft.com/office/drawing/2014/main" id="{393E6FA4-1FC2-4497-98B1-32467D0E03B1}"/>
              </a:ext>
            </a:extLst>
          </p:cNvPr>
          <p:cNvSpPr>
            <a:spLocks noGrp="1"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066362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8902343"/>
            <a:ext cx="3070860" cy="468630"/>
          </a:xfrm>
          <a:prstGeom prst="rect">
            <a:avLst/>
          </a:prstGeom>
          <a:ln/>
        </p:spPr>
        <p:txBody>
          <a:bodyPr/>
          <a:lstStyle/>
          <a:p>
            <a:fld id="{B354C116-BA05-46AF-B213-6211F020D6EA}" type="slidenum">
              <a:rPr lang="en-US"/>
              <a:pPr/>
              <a:t>6</a:t>
            </a:fld>
            <a:endParaRPr lang="en-US"/>
          </a:p>
        </p:txBody>
      </p:sp>
      <p:sp>
        <p:nvSpPr>
          <p:cNvPr id="104450" name="Rectangle 2"/>
          <p:cNvSpPr>
            <a:spLocks noGrp="1" noChangeArrowheads="1"/>
          </p:cNvSpPr>
          <p:nvPr>
            <p:ph type="body" idx="1"/>
          </p:nvPr>
        </p:nvSpPr>
        <p:spPr bwMode="auto">
          <a:xfrm>
            <a:off x="944880" y="4451985"/>
            <a:ext cx="5196840" cy="4217670"/>
          </a:xfrm>
          <a:prstGeom prst="rect">
            <a:avLst/>
          </a:prstGeom>
          <a:noFill/>
          <a:ln w="12700">
            <a:miter lim="800000"/>
            <a:headEnd/>
            <a:tailEnd/>
          </a:ln>
        </p:spPr>
        <p:txBody>
          <a:bodyPr lIns="93066" tIns="45717" rIns="93066" bIns="45717"/>
          <a:lstStyle/>
          <a:p>
            <a:r>
              <a:rPr lang="en-US"/>
              <a:t>Integer programs, major delay is branch stalls</a:t>
            </a:r>
          </a:p>
          <a:p>
            <a:endParaRPr lang="en-US"/>
          </a:p>
          <a:p>
            <a:r>
              <a:rPr lang="en-US"/>
              <a:t>FP its structural stalls</a:t>
            </a:r>
          </a:p>
        </p:txBody>
      </p:sp>
      <p:sp>
        <p:nvSpPr>
          <p:cNvPr id="104451" name="Rectangle 3"/>
          <p:cNvSpPr>
            <a:spLocks noGrp="1" noRot="1" noChangeAspect="1" noChangeArrowheads="1" noTextEdit="1"/>
          </p:cNvSpPr>
          <p:nvPr>
            <p:ph type="sldImg"/>
          </p:nvPr>
        </p:nvSpPr>
        <p:spPr bwMode="auto">
          <a:xfrm>
            <a:off x="1208088" y="709613"/>
            <a:ext cx="4670425" cy="3502025"/>
          </a:xfrm>
          <a:prstGeom prst="rect">
            <a:avLst/>
          </a:prstGeom>
          <a:noFill/>
          <a:ln w="12700" cap="flat">
            <a:solidFill>
              <a:schemeClr val="tx1"/>
            </a:solidFill>
            <a:miter lim="800000"/>
            <a:headEnd/>
            <a:tailEnd/>
          </a:ln>
        </p:spPr>
      </p:sp>
    </p:spTree>
    <p:extLst>
      <p:ext uri="{BB962C8B-B14F-4D97-AF65-F5344CB8AC3E}">
        <p14:creationId xmlns:p14="http://schemas.microsoft.com/office/powerpoint/2010/main" val="3514368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C7EA67-777B-41F8-BCD9-F338CDF34F26}" type="slidenum">
              <a:rPr lang="en-US"/>
              <a:pPr/>
              <a:t>7</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96713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4B4DBC-B63E-435A-AC3F-763856AEA06E}" type="slidenum">
              <a:rPr lang="en-US"/>
              <a:pPr/>
              <a:t>8</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2319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9E4C96-B871-4955-AB04-845321DEAEDA}" type="slidenum">
              <a:rPr lang="en-US"/>
              <a:pPr/>
              <a:t>9</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1695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B518BB-B637-49D9-B6BA-4D91E6B082F0}" type="slidenum">
              <a:rPr lang="en-US"/>
              <a:pPr/>
              <a:t>10</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5937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2A495C8-8DF0-42B9-85AE-B4635CC4673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4C35FD6-C589-4FCE-B120-E725A11282A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52400"/>
            <a:ext cx="1943100" cy="6248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52400"/>
            <a:ext cx="5676900" cy="6248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EF513A2-25C8-4896-AA22-8C4B173DCDB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a:t>Click to edit Master title style</a:t>
            </a:r>
          </a:p>
        </p:txBody>
      </p:sp>
      <p:sp>
        <p:nvSpPr>
          <p:cNvPr id="3" name="Text Placeholder 2"/>
          <p:cNvSpPr>
            <a:spLocks noGrp="1"/>
          </p:cNvSpPr>
          <p:nvPr>
            <p:ph type="body" sz="half" idx="1"/>
          </p:nvPr>
        </p:nvSpPr>
        <p:spPr>
          <a:xfrm>
            <a:off x="685800" y="1371600"/>
            <a:ext cx="77724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3962400"/>
            <a:ext cx="77724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A1C8C14F-6223-43C5-B51B-C2A80897954C}"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a:t>Click to edit Master title style</a:t>
            </a:r>
          </a:p>
        </p:txBody>
      </p:sp>
      <p:sp>
        <p:nvSpPr>
          <p:cNvPr id="3" name="Text Placeholder 2"/>
          <p:cNvSpPr>
            <a:spLocks noGrp="1"/>
          </p:cNvSpPr>
          <p:nvPr>
            <p:ph type="body" sz="half" idx="1"/>
          </p:nvPr>
        </p:nvSpPr>
        <p:spPr>
          <a:xfrm>
            <a:off x="685800" y="1371600"/>
            <a:ext cx="38100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8100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D60BC3D3-8577-4C27-871A-28C4DAE5E46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467ABE-31F6-44D3-A6AB-48437703CDA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CF31A2-C231-4493-9B7C-F7C2300F96B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20AFEA8-6F38-476C-8A38-4F6FF296B3A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B733D64-AB3F-452C-A8BD-A7ED4A65890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9251A10-E651-439A-ACF7-DB33C0E01CE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98A0120-3FD8-4CF4-9242-C7B84A3B9B8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774A7DC-26C3-46EF-B006-501564A199D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24F775-3F59-4204-BE66-62B5399A729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152400"/>
            <a:ext cx="77724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099" name="Rectangle 3"/>
          <p:cNvSpPr>
            <a:spLocks noGrp="1" noChangeArrowheads="1"/>
          </p:cNvSpPr>
          <p:nvPr>
            <p:ph type="body" idx="1"/>
          </p:nvPr>
        </p:nvSpPr>
        <p:spPr bwMode="auto">
          <a:xfrm>
            <a:off x="685800" y="1371600"/>
            <a:ext cx="7772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0" name="Rectangle 4"/>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u="none">
                <a:latin typeface="Times New Roman" pitchFamily="18" charset="0"/>
              </a:defRPr>
            </a:lvl1pPr>
          </a:lstStyle>
          <a:p>
            <a:endParaRPr lang="en-US"/>
          </a:p>
        </p:txBody>
      </p:sp>
      <p:sp>
        <p:nvSpPr>
          <p:cNvPr id="4101"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u="none">
                <a:latin typeface="Times New Roman" pitchFamily="18" charset="0"/>
              </a:defRPr>
            </a:lvl1pPr>
          </a:lstStyle>
          <a:p>
            <a:endParaRPr lang="en-US"/>
          </a:p>
        </p:txBody>
      </p:sp>
      <p:sp>
        <p:nvSpPr>
          <p:cNvPr id="4102" name="Rectangle 6"/>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u="none">
                <a:latin typeface="Times New Roman" pitchFamily="18" charset="0"/>
              </a:defRPr>
            </a:lvl1pPr>
          </a:lstStyle>
          <a:p>
            <a:fld id="{3291F753-550D-494A-A544-D8BDEE059F07}" type="slidenum">
              <a:rPr lang="en-US"/>
              <a:pPr/>
              <a:t>‹#›</a:t>
            </a:fld>
            <a:endParaRPr lang="en-US"/>
          </a:p>
        </p:txBody>
      </p:sp>
      <p:sp>
        <p:nvSpPr>
          <p:cNvPr id="4103" name="Line 7"/>
          <p:cNvSpPr>
            <a:spLocks noChangeShapeType="1"/>
          </p:cNvSpPr>
          <p:nvPr userDrawn="1"/>
        </p:nvSpPr>
        <p:spPr bwMode="auto">
          <a:xfrm>
            <a:off x="0" y="990600"/>
            <a:ext cx="9144000" cy="0"/>
          </a:xfrm>
          <a:prstGeom prst="line">
            <a:avLst/>
          </a:prstGeom>
          <a:noFill/>
          <a:ln w="38100" cmpd="dbl">
            <a:solidFill>
              <a:srgbClr val="0000FF"/>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lvl1pPr algn="ctr" rtl="0" fontAlgn="base">
        <a:spcBef>
          <a:spcPct val="0"/>
        </a:spcBef>
        <a:spcAft>
          <a:spcPct val="0"/>
        </a:spcAft>
        <a:defRPr sz="3200">
          <a:solidFill>
            <a:schemeClr val="tx2"/>
          </a:solidFill>
          <a:latin typeface="+mj-lt"/>
          <a:ea typeface="+mj-ea"/>
          <a:cs typeface="+mj-cs"/>
        </a:defRPr>
      </a:lvl1pPr>
      <a:lvl2pPr algn="ctr" rtl="0" fontAlgn="base">
        <a:spcBef>
          <a:spcPct val="0"/>
        </a:spcBef>
        <a:spcAft>
          <a:spcPct val="0"/>
        </a:spcAft>
        <a:defRPr sz="3200">
          <a:solidFill>
            <a:schemeClr val="tx2"/>
          </a:solidFill>
          <a:latin typeface="Comic Sans MS" pitchFamily="66" charset="0"/>
        </a:defRPr>
      </a:lvl2pPr>
      <a:lvl3pPr algn="ctr" rtl="0" fontAlgn="base">
        <a:spcBef>
          <a:spcPct val="0"/>
        </a:spcBef>
        <a:spcAft>
          <a:spcPct val="0"/>
        </a:spcAft>
        <a:defRPr sz="3200">
          <a:solidFill>
            <a:schemeClr val="tx2"/>
          </a:solidFill>
          <a:latin typeface="Comic Sans MS" pitchFamily="66" charset="0"/>
        </a:defRPr>
      </a:lvl3pPr>
      <a:lvl4pPr algn="ctr" rtl="0" fontAlgn="base">
        <a:spcBef>
          <a:spcPct val="0"/>
        </a:spcBef>
        <a:spcAft>
          <a:spcPct val="0"/>
        </a:spcAft>
        <a:defRPr sz="3200">
          <a:solidFill>
            <a:schemeClr val="tx2"/>
          </a:solidFill>
          <a:latin typeface="Comic Sans MS" pitchFamily="66" charset="0"/>
        </a:defRPr>
      </a:lvl4pPr>
      <a:lvl5pPr algn="ctr" rtl="0" fontAlgn="base">
        <a:spcBef>
          <a:spcPct val="0"/>
        </a:spcBef>
        <a:spcAft>
          <a:spcPct val="0"/>
        </a:spcAft>
        <a:defRPr sz="3200">
          <a:solidFill>
            <a:schemeClr val="tx2"/>
          </a:solidFill>
          <a:latin typeface="Comic Sans MS" pitchFamily="66" charset="0"/>
        </a:defRPr>
      </a:lvl5pPr>
      <a:lvl6pPr marL="457200" algn="ctr" rtl="0" fontAlgn="base">
        <a:spcBef>
          <a:spcPct val="0"/>
        </a:spcBef>
        <a:spcAft>
          <a:spcPct val="0"/>
        </a:spcAft>
        <a:defRPr sz="3200">
          <a:solidFill>
            <a:schemeClr val="tx2"/>
          </a:solidFill>
          <a:latin typeface="Comic Sans MS" pitchFamily="66" charset="0"/>
        </a:defRPr>
      </a:lvl6pPr>
      <a:lvl7pPr marL="914400" algn="ctr" rtl="0" fontAlgn="base">
        <a:spcBef>
          <a:spcPct val="0"/>
        </a:spcBef>
        <a:spcAft>
          <a:spcPct val="0"/>
        </a:spcAft>
        <a:defRPr sz="3200">
          <a:solidFill>
            <a:schemeClr val="tx2"/>
          </a:solidFill>
          <a:latin typeface="Comic Sans MS" pitchFamily="66" charset="0"/>
        </a:defRPr>
      </a:lvl7pPr>
      <a:lvl8pPr marL="1371600" algn="ctr" rtl="0" fontAlgn="base">
        <a:spcBef>
          <a:spcPct val="0"/>
        </a:spcBef>
        <a:spcAft>
          <a:spcPct val="0"/>
        </a:spcAft>
        <a:defRPr sz="3200">
          <a:solidFill>
            <a:schemeClr val="tx2"/>
          </a:solidFill>
          <a:latin typeface="Comic Sans MS" pitchFamily="66" charset="0"/>
        </a:defRPr>
      </a:lvl8pPr>
      <a:lvl9pPr marL="1828800" algn="ctr" rtl="0" fontAlgn="base">
        <a:spcBef>
          <a:spcPct val="0"/>
        </a:spcBef>
        <a:spcAft>
          <a:spcPct val="0"/>
        </a:spcAft>
        <a:defRPr sz="3200">
          <a:solidFill>
            <a:schemeClr val="tx2"/>
          </a:solidFill>
          <a:latin typeface="Comic Sans MS" pitchFamily="66" charset="0"/>
        </a:defRPr>
      </a:lvl9pPr>
    </p:titleStyle>
    <p:bodyStyle>
      <a:lvl1pPr marL="342900" indent="-342900" algn="l" rtl="0" fontAlgn="base">
        <a:spcBef>
          <a:spcPct val="20000"/>
        </a:spcBef>
        <a:spcAft>
          <a:spcPct val="0"/>
        </a:spcAft>
        <a:buChar char="•"/>
        <a:defRPr sz="2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6CD19981-FCF4-42AC-89B8-00B8ABAB290E}" type="slidenum">
              <a:rPr lang="en-US"/>
              <a:pPr/>
              <a:t>1</a:t>
            </a:fld>
            <a:endParaRPr lang="en-US"/>
          </a:p>
        </p:txBody>
      </p:sp>
      <p:sp>
        <p:nvSpPr>
          <p:cNvPr id="2050" name="Rectangle 2"/>
          <p:cNvSpPr>
            <a:spLocks noGrp="1" noChangeArrowheads="1"/>
          </p:cNvSpPr>
          <p:nvPr>
            <p:ph type="ctrTitle"/>
          </p:nvPr>
        </p:nvSpPr>
        <p:spPr/>
        <p:txBody>
          <a:bodyPr/>
          <a:lstStyle/>
          <a:p>
            <a:r>
              <a:rPr lang="en-US" sz="3600" dirty="0">
                <a:solidFill>
                  <a:srgbClr val="990000"/>
                </a:solidFill>
              </a:rPr>
              <a:t>Lecture 9</a:t>
            </a:r>
            <a:br>
              <a:rPr lang="en-US" sz="3600" dirty="0">
                <a:solidFill>
                  <a:srgbClr val="990000"/>
                </a:solidFill>
              </a:rPr>
            </a:br>
            <a:r>
              <a:rPr lang="en-US" b="1" dirty="0">
                <a:solidFill>
                  <a:srgbClr val="990000"/>
                </a:solidFill>
              </a:rPr>
              <a:t>Pipeline Contd. (Appendix C)</a:t>
            </a:r>
          </a:p>
        </p:txBody>
      </p:sp>
      <p:sp>
        <p:nvSpPr>
          <p:cNvPr id="2051" name="Rectangle 3"/>
          <p:cNvSpPr>
            <a:spLocks noGrp="1" noChangeArrowheads="1"/>
          </p:cNvSpPr>
          <p:nvPr>
            <p:ph type="subTitle" idx="1"/>
          </p:nvPr>
        </p:nvSpPr>
        <p:spPr/>
        <p:txBody>
          <a:bodyPr/>
          <a:lstStyle/>
          <a:p>
            <a:r>
              <a:rPr lang="en-US"/>
              <a:t>Instructor: L.N. Bhuyan</a:t>
            </a:r>
          </a:p>
        </p:txBody>
      </p:sp>
      <p:sp>
        <p:nvSpPr>
          <p:cNvPr id="2053" name="Rectangle 5"/>
          <p:cNvSpPr>
            <a:spLocks noChangeArrowheads="1"/>
          </p:cNvSpPr>
          <p:nvPr/>
        </p:nvSpPr>
        <p:spPr bwMode="auto">
          <a:xfrm>
            <a:off x="1841500" y="120650"/>
            <a:ext cx="5895975" cy="946150"/>
          </a:xfrm>
          <a:prstGeom prst="rect">
            <a:avLst/>
          </a:prstGeom>
          <a:noFill/>
          <a:ln w="9525">
            <a:noFill/>
            <a:miter lim="800000"/>
            <a:headEnd/>
            <a:tailEnd/>
          </a:ln>
          <a:effectLst/>
        </p:spPr>
        <p:txBody>
          <a:bodyPr wrap="none">
            <a:spAutoFit/>
          </a:bodyPr>
          <a:lstStyle/>
          <a:p>
            <a:pPr algn="ctr"/>
            <a:r>
              <a:rPr lang="en-US" sz="2800" b="1" u="none">
                <a:solidFill>
                  <a:schemeClr val="tx2"/>
                </a:solidFill>
              </a:rPr>
              <a:t>CS 203A</a:t>
            </a:r>
            <a:br>
              <a:rPr lang="en-US" sz="2800" b="1" u="none">
                <a:solidFill>
                  <a:schemeClr val="tx2"/>
                </a:solidFill>
              </a:rPr>
            </a:br>
            <a:r>
              <a:rPr lang="en-US" sz="2800" b="1" u="none">
                <a:solidFill>
                  <a:schemeClr val="tx2"/>
                </a:solidFill>
              </a:rPr>
              <a:t>Advanced Computer Architecture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5"/>
          <p:cNvSpPr>
            <a:spLocks noGrp="1"/>
          </p:cNvSpPr>
          <p:nvPr>
            <p:ph type="sldNum" sz="quarter" idx="12"/>
          </p:nvPr>
        </p:nvSpPr>
        <p:spPr/>
        <p:txBody>
          <a:bodyPr/>
          <a:lstStyle/>
          <a:p>
            <a:fld id="{C5FAF13A-D93A-481D-88C2-755F090543C0}" type="slidenum">
              <a:rPr lang="en-US"/>
              <a:pPr/>
              <a:t>10</a:t>
            </a:fld>
            <a:endParaRPr lang="en-US"/>
          </a:p>
        </p:txBody>
      </p:sp>
      <p:sp>
        <p:nvSpPr>
          <p:cNvPr id="98306" name="Rectangle 2"/>
          <p:cNvSpPr>
            <a:spLocks noChangeArrowheads="1"/>
          </p:cNvSpPr>
          <p:nvPr/>
        </p:nvSpPr>
        <p:spPr bwMode="auto">
          <a:xfrm>
            <a:off x="914400" y="1219200"/>
            <a:ext cx="4038600" cy="2362200"/>
          </a:xfrm>
          <a:prstGeom prst="rect">
            <a:avLst/>
          </a:prstGeom>
          <a:noFill/>
          <a:ln w="9525">
            <a:noFill/>
            <a:miter lim="800000"/>
            <a:headEnd/>
            <a:tailEnd/>
          </a:ln>
          <a:effectLst/>
        </p:spPr>
        <p:txBody>
          <a:bodyPr wrap="none" anchor="ctr"/>
          <a:lstStyle/>
          <a:p>
            <a:r>
              <a:rPr lang="en-US" b="1" u="none">
                <a:latin typeface="Times New Roman" pitchFamily="18" charset="0"/>
              </a:rPr>
              <a:t>I1. Load R1, A /R1</a:t>
            </a:r>
            <a:r>
              <a:rPr lang="en-US" b="1" u="none">
                <a:latin typeface="Times New Roman" pitchFamily="18" charset="0"/>
                <a:sym typeface="Wingdings" pitchFamily="2" charset="2"/>
              </a:rPr>
              <a:t> Memory(A)/</a:t>
            </a:r>
          </a:p>
          <a:p>
            <a:r>
              <a:rPr lang="en-US" b="1" u="none">
                <a:latin typeface="Times New Roman" pitchFamily="18" charset="0"/>
                <a:sym typeface="Wingdings" pitchFamily="2" charset="2"/>
              </a:rPr>
              <a:t>I2. Add R2, R1 /R2  (R2)+(R1)/</a:t>
            </a:r>
          </a:p>
          <a:p>
            <a:r>
              <a:rPr lang="en-US" b="1" u="none">
                <a:latin typeface="Times New Roman" pitchFamily="18" charset="0"/>
                <a:sym typeface="Wingdings" pitchFamily="2" charset="2"/>
              </a:rPr>
              <a:t>I3. Add R3, R4 /R3  (R3)+(R4)/</a:t>
            </a:r>
          </a:p>
          <a:p>
            <a:r>
              <a:rPr lang="en-US" b="1" u="none">
                <a:latin typeface="Times New Roman" pitchFamily="18" charset="0"/>
                <a:sym typeface="Wingdings" pitchFamily="2" charset="2"/>
              </a:rPr>
              <a:t>I4. Mul R4, R5 /R4  (R4)*(R5)/</a:t>
            </a:r>
          </a:p>
          <a:p>
            <a:r>
              <a:rPr lang="en-US" b="1" u="none">
                <a:latin typeface="Times New Roman" pitchFamily="18" charset="0"/>
                <a:sym typeface="Wingdings" pitchFamily="2" charset="2"/>
              </a:rPr>
              <a:t>I5. Comp R6     /R6  Not(R6)/</a:t>
            </a:r>
          </a:p>
          <a:p>
            <a:r>
              <a:rPr lang="en-US" b="1" u="none">
                <a:latin typeface="Times New Roman" pitchFamily="18" charset="0"/>
                <a:sym typeface="Wingdings" pitchFamily="2" charset="2"/>
              </a:rPr>
              <a:t>I6. Mul R6, R7 /R6  (R6)*(R7)/</a:t>
            </a:r>
          </a:p>
        </p:txBody>
      </p:sp>
      <p:sp>
        <p:nvSpPr>
          <p:cNvPr id="98307" name="Rectangle 3"/>
          <p:cNvSpPr>
            <a:spLocks noChangeArrowheads="1"/>
          </p:cNvSpPr>
          <p:nvPr/>
        </p:nvSpPr>
        <p:spPr bwMode="auto">
          <a:xfrm>
            <a:off x="685800" y="3962400"/>
            <a:ext cx="7848600" cy="1676400"/>
          </a:xfrm>
          <a:prstGeom prst="rect">
            <a:avLst/>
          </a:prstGeom>
          <a:noFill/>
          <a:ln w="9525">
            <a:noFill/>
            <a:miter lim="800000"/>
            <a:headEnd/>
            <a:tailEnd/>
          </a:ln>
          <a:effectLst/>
        </p:spPr>
        <p:txBody>
          <a:bodyPr wrap="none" anchor="ctr"/>
          <a:lstStyle/>
          <a:p>
            <a:r>
              <a:rPr lang="en-US" sz="2400" u="none" dirty="0">
                <a:latin typeface="Times New Roman" pitchFamily="18" charset="0"/>
              </a:rPr>
              <a:t>      </a:t>
            </a:r>
            <a:r>
              <a:rPr lang="en-US" u="none" dirty="0">
                <a:latin typeface="Times New Roman" pitchFamily="18" charset="0"/>
              </a:rPr>
              <a:t>Due to Superscalar (multi-pipeline) Processing, it is possible that I4 </a:t>
            </a:r>
          </a:p>
          <a:p>
            <a:r>
              <a:rPr lang="en-US" u="none" dirty="0">
                <a:latin typeface="Times New Roman" pitchFamily="18" charset="0"/>
              </a:rPr>
              <a:t>completes before I3 starts. Similarly the value of R6 depends on the </a:t>
            </a:r>
          </a:p>
          <a:p>
            <a:r>
              <a:rPr lang="en-US" u="none" dirty="0">
                <a:latin typeface="Times New Roman" pitchFamily="18" charset="0"/>
              </a:rPr>
              <a:t>beginning and end of I5 and I6. Unpredictable result!</a:t>
            </a:r>
          </a:p>
          <a:p>
            <a:r>
              <a:rPr lang="en-US" u="none" dirty="0">
                <a:latin typeface="Times New Roman" pitchFamily="18" charset="0"/>
              </a:rPr>
              <a:t>      </a:t>
            </a:r>
          </a:p>
        </p:txBody>
      </p:sp>
      <p:sp>
        <p:nvSpPr>
          <p:cNvPr id="98308" name="Oval 4"/>
          <p:cNvSpPr>
            <a:spLocks noChangeArrowheads="1"/>
          </p:cNvSpPr>
          <p:nvPr/>
        </p:nvSpPr>
        <p:spPr bwMode="auto">
          <a:xfrm>
            <a:off x="5486400" y="914400"/>
            <a:ext cx="685800" cy="685800"/>
          </a:xfrm>
          <a:prstGeom prst="ellipse">
            <a:avLst/>
          </a:prstGeom>
          <a:noFill/>
          <a:ln w="28575">
            <a:solidFill>
              <a:schemeClr val="tx1"/>
            </a:solidFill>
            <a:round/>
            <a:headEnd/>
            <a:tailEnd/>
          </a:ln>
          <a:effectLst/>
        </p:spPr>
        <p:txBody>
          <a:bodyPr wrap="none" anchor="ctr"/>
          <a:lstStyle/>
          <a:p>
            <a:pPr algn="ctr"/>
            <a:r>
              <a:rPr lang="en-US" sz="2400" u="none" dirty="0">
                <a:latin typeface="Times New Roman" pitchFamily="18" charset="0"/>
              </a:rPr>
              <a:t>I1</a:t>
            </a:r>
          </a:p>
        </p:txBody>
      </p:sp>
      <p:sp>
        <p:nvSpPr>
          <p:cNvPr id="98309" name="Oval 5"/>
          <p:cNvSpPr>
            <a:spLocks noChangeArrowheads="1"/>
          </p:cNvSpPr>
          <p:nvPr/>
        </p:nvSpPr>
        <p:spPr bwMode="auto">
          <a:xfrm>
            <a:off x="6553200" y="9144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I3</a:t>
            </a:r>
          </a:p>
        </p:txBody>
      </p:sp>
      <p:sp>
        <p:nvSpPr>
          <p:cNvPr id="98310" name="Oval 6"/>
          <p:cNvSpPr>
            <a:spLocks noChangeArrowheads="1"/>
          </p:cNvSpPr>
          <p:nvPr/>
        </p:nvSpPr>
        <p:spPr bwMode="auto">
          <a:xfrm>
            <a:off x="7696200" y="9144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I5</a:t>
            </a:r>
          </a:p>
        </p:txBody>
      </p:sp>
      <p:sp>
        <p:nvSpPr>
          <p:cNvPr id="98311" name="Oval 7"/>
          <p:cNvSpPr>
            <a:spLocks noChangeArrowheads="1"/>
          </p:cNvSpPr>
          <p:nvPr/>
        </p:nvSpPr>
        <p:spPr bwMode="auto">
          <a:xfrm>
            <a:off x="77724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I6</a:t>
            </a:r>
          </a:p>
        </p:txBody>
      </p:sp>
      <p:sp>
        <p:nvSpPr>
          <p:cNvPr id="98312" name="Oval 8"/>
          <p:cNvSpPr>
            <a:spLocks noChangeArrowheads="1"/>
          </p:cNvSpPr>
          <p:nvPr/>
        </p:nvSpPr>
        <p:spPr bwMode="auto">
          <a:xfrm>
            <a:off x="65532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I4</a:t>
            </a:r>
          </a:p>
        </p:txBody>
      </p:sp>
      <p:sp>
        <p:nvSpPr>
          <p:cNvPr id="98313" name="Oval 9"/>
          <p:cNvSpPr>
            <a:spLocks noChangeArrowheads="1"/>
          </p:cNvSpPr>
          <p:nvPr/>
        </p:nvSpPr>
        <p:spPr bwMode="auto">
          <a:xfrm>
            <a:off x="5486400" y="2133600"/>
            <a:ext cx="685800" cy="685800"/>
          </a:xfrm>
          <a:prstGeom prst="ellipse">
            <a:avLst/>
          </a:prstGeom>
          <a:noFill/>
          <a:ln w="28575">
            <a:solidFill>
              <a:schemeClr val="tx1"/>
            </a:solidFill>
            <a:round/>
            <a:headEnd/>
            <a:tailEnd/>
          </a:ln>
          <a:effectLst/>
        </p:spPr>
        <p:txBody>
          <a:bodyPr wrap="none" anchor="ctr"/>
          <a:lstStyle/>
          <a:p>
            <a:pPr algn="ctr"/>
            <a:r>
              <a:rPr lang="en-US" sz="2400" u="none">
                <a:latin typeface="Times New Roman" pitchFamily="18" charset="0"/>
              </a:rPr>
              <a:t>I2</a:t>
            </a:r>
          </a:p>
        </p:txBody>
      </p:sp>
      <p:sp>
        <p:nvSpPr>
          <p:cNvPr id="98314" name="Line 10"/>
          <p:cNvSpPr>
            <a:spLocks noChangeShapeType="1"/>
          </p:cNvSpPr>
          <p:nvPr/>
        </p:nvSpPr>
        <p:spPr bwMode="auto">
          <a:xfrm>
            <a:off x="58420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5" name="Line 11"/>
          <p:cNvSpPr>
            <a:spLocks noChangeShapeType="1"/>
          </p:cNvSpPr>
          <p:nvPr/>
        </p:nvSpPr>
        <p:spPr bwMode="auto">
          <a:xfrm>
            <a:off x="69342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6" name="Line 12"/>
          <p:cNvSpPr>
            <a:spLocks noChangeShapeType="1"/>
          </p:cNvSpPr>
          <p:nvPr/>
        </p:nvSpPr>
        <p:spPr bwMode="auto">
          <a:xfrm>
            <a:off x="8077200" y="1600200"/>
            <a:ext cx="0" cy="533400"/>
          </a:xfrm>
          <a:prstGeom prst="line">
            <a:avLst/>
          </a:prstGeom>
          <a:noFill/>
          <a:ln w="28575">
            <a:solidFill>
              <a:schemeClr val="tx1"/>
            </a:solidFill>
            <a:round/>
            <a:headEnd/>
            <a:tailEnd type="triangle" w="med" len="med"/>
          </a:ln>
          <a:effectLst/>
        </p:spPr>
        <p:txBody>
          <a:bodyPr/>
          <a:lstStyle/>
          <a:p>
            <a:endParaRPr lang="en-US"/>
          </a:p>
        </p:txBody>
      </p:sp>
      <p:sp>
        <p:nvSpPr>
          <p:cNvPr id="98317" name="Line 13"/>
          <p:cNvSpPr>
            <a:spLocks noChangeShapeType="1"/>
          </p:cNvSpPr>
          <p:nvPr/>
        </p:nvSpPr>
        <p:spPr bwMode="auto">
          <a:xfrm>
            <a:off x="6705600" y="1905000"/>
            <a:ext cx="381000" cy="0"/>
          </a:xfrm>
          <a:prstGeom prst="line">
            <a:avLst/>
          </a:prstGeom>
          <a:noFill/>
          <a:ln w="28575">
            <a:solidFill>
              <a:schemeClr val="tx1"/>
            </a:solidFill>
            <a:round/>
            <a:headEnd/>
            <a:tailEnd/>
          </a:ln>
          <a:effectLst/>
        </p:spPr>
        <p:txBody>
          <a:bodyPr/>
          <a:lstStyle/>
          <a:p>
            <a:endParaRPr lang="en-US"/>
          </a:p>
        </p:txBody>
      </p:sp>
      <p:sp>
        <p:nvSpPr>
          <p:cNvPr id="98318" name="Arc 14"/>
          <p:cNvSpPr>
            <a:spLocks/>
          </p:cNvSpPr>
          <p:nvPr/>
        </p:nvSpPr>
        <p:spPr bwMode="auto">
          <a:xfrm rot="-9029247">
            <a:off x="7620000" y="1600200"/>
            <a:ext cx="381000" cy="533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type="triangle" w="med" len="med"/>
            <a:tailEnd/>
          </a:ln>
          <a:effectLst/>
        </p:spPr>
        <p:txBody>
          <a:bodyPr wrap="none" anchor="ctr"/>
          <a:lstStyle/>
          <a:p>
            <a:endParaRPr lang="en-US"/>
          </a:p>
        </p:txBody>
      </p:sp>
      <p:sp>
        <p:nvSpPr>
          <p:cNvPr id="98319" name="Oval 15"/>
          <p:cNvSpPr>
            <a:spLocks noChangeArrowheads="1"/>
          </p:cNvSpPr>
          <p:nvPr/>
        </p:nvSpPr>
        <p:spPr bwMode="auto">
          <a:xfrm>
            <a:off x="7924800" y="1676400"/>
            <a:ext cx="304800" cy="228600"/>
          </a:xfrm>
          <a:prstGeom prst="ellipse">
            <a:avLst/>
          </a:prstGeom>
          <a:noFill/>
          <a:ln w="28575">
            <a:solidFill>
              <a:schemeClr val="tx1"/>
            </a:solidFill>
            <a:round/>
            <a:headEnd/>
            <a:tailEnd/>
          </a:ln>
          <a:effectLst/>
        </p:spPr>
        <p:txBody>
          <a:bodyPr wrap="none" anchor="ctr"/>
          <a:lstStyle/>
          <a:p>
            <a:endParaRPr lang="en-US"/>
          </a:p>
        </p:txBody>
      </p:sp>
      <p:sp>
        <p:nvSpPr>
          <p:cNvPr id="98320" name="Rectangle 16"/>
          <p:cNvSpPr>
            <a:spLocks noChangeArrowheads="1"/>
          </p:cNvSpPr>
          <p:nvPr/>
        </p:nvSpPr>
        <p:spPr bwMode="auto">
          <a:xfrm>
            <a:off x="5334000" y="3048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RAW</a:t>
            </a:r>
          </a:p>
        </p:txBody>
      </p:sp>
      <p:sp>
        <p:nvSpPr>
          <p:cNvPr id="98321" name="Rectangle 17"/>
          <p:cNvSpPr>
            <a:spLocks noChangeArrowheads="1"/>
          </p:cNvSpPr>
          <p:nvPr/>
        </p:nvSpPr>
        <p:spPr bwMode="auto">
          <a:xfrm>
            <a:off x="6400800" y="3048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WAR</a:t>
            </a:r>
          </a:p>
        </p:txBody>
      </p:sp>
      <p:sp>
        <p:nvSpPr>
          <p:cNvPr id="98322" name="Rectangle 18"/>
          <p:cNvSpPr>
            <a:spLocks noChangeArrowheads="1"/>
          </p:cNvSpPr>
          <p:nvPr/>
        </p:nvSpPr>
        <p:spPr bwMode="auto">
          <a:xfrm>
            <a:off x="7620000" y="457200"/>
            <a:ext cx="838200" cy="304800"/>
          </a:xfrm>
          <a:prstGeom prst="rect">
            <a:avLst/>
          </a:prstGeom>
          <a:noFill/>
          <a:ln w="9525">
            <a:noFill/>
            <a:miter lim="800000"/>
            <a:headEnd/>
            <a:tailEnd/>
          </a:ln>
          <a:effectLst/>
        </p:spPr>
        <p:txBody>
          <a:bodyPr wrap="none" anchor="ctr"/>
          <a:lstStyle/>
          <a:p>
            <a:pPr algn="ctr"/>
            <a:r>
              <a:rPr lang="en-US" u="none">
                <a:latin typeface="Times New Roman" pitchFamily="18" charset="0"/>
              </a:rPr>
              <a:t>WAW and</a:t>
            </a:r>
          </a:p>
          <a:p>
            <a:pPr algn="ctr"/>
            <a:r>
              <a:rPr lang="en-US" u="none">
                <a:latin typeface="Times New Roman" pitchFamily="18" charset="0"/>
              </a:rPr>
              <a:t>RAW</a:t>
            </a:r>
          </a:p>
        </p:txBody>
      </p:sp>
      <p:sp>
        <p:nvSpPr>
          <p:cNvPr id="98323" name="Rectangle 19"/>
          <p:cNvSpPr>
            <a:spLocks noChangeArrowheads="1"/>
          </p:cNvSpPr>
          <p:nvPr/>
        </p:nvSpPr>
        <p:spPr bwMode="auto">
          <a:xfrm>
            <a:off x="5334000" y="3124200"/>
            <a:ext cx="838200" cy="304800"/>
          </a:xfrm>
          <a:prstGeom prst="rect">
            <a:avLst/>
          </a:prstGeom>
          <a:noFill/>
          <a:ln w="9525">
            <a:noFill/>
            <a:miter lim="800000"/>
            <a:headEnd/>
            <a:tailEnd/>
          </a:ln>
          <a:effectLst/>
        </p:spPr>
        <p:txBody>
          <a:bodyPr wrap="none" anchor="ctr"/>
          <a:lstStyle/>
          <a:p>
            <a:pPr algn="ctr"/>
            <a:r>
              <a:rPr lang="en-US" sz="1800" b="1" u="none" dirty="0">
                <a:solidFill>
                  <a:schemeClr val="accent1"/>
                </a:solidFill>
                <a:latin typeface="Times New Roman" pitchFamily="18" charset="0"/>
              </a:rPr>
              <a:t>Flow</a:t>
            </a:r>
          </a:p>
          <a:p>
            <a:pPr algn="ctr"/>
            <a:r>
              <a:rPr lang="en-US" sz="1800" b="1" u="none" dirty="0">
                <a:solidFill>
                  <a:schemeClr val="accent1"/>
                </a:solidFill>
                <a:latin typeface="Times New Roman" pitchFamily="18" charset="0"/>
              </a:rPr>
              <a:t>dependence</a:t>
            </a:r>
          </a:p>
        </p:txBody>
      </p:sp>
      <p:sp>
        <p:nvSpPr>
          <p:cNvPr id="98324" name="Rectangle 20"/>
          <p:cNvSpPr>
            <a:spLocks noChangeArrowheads="1"/>
          </p:cNvSpPr>
          <p:nvPr/>
        </p:nvSpPr>
        <p:spPr bwMode="auto">
          <a:xfrm>
            <a:off x="6553200" y="3124200"/>
            <a:ext cx="838200" cy="304800"/>
          </a:xfrm>
          <a:prstGeom prst="rect">
            <a:avLst/>
          </a:prstGeom>
          <a:noFill/>
          <a:ln w="9525">
            <a:noFill/>
            <a:miter lim="800000"/>
            <a:headEnd/>
            <a:tailEnd/>
          </a:ln>
          <a:effectLst/>
        </p:spPr>
        <p:txBody>
          <a:bodyPr wrap="none" anchor="ctr"/>
          <a:lstStyle/>
          <a:p>
            <a:pPr algn="ctr"/>
            <a:r>
              <a:rPr lang="en-US" sz="1800" b="1" u="none" dirty="0">
                <a:solidFill>
                  <a:schemeClr val="accent1"/>
                </a:solidFill>
                <a:latin typeface="Times New Roman" pitchFamily="18" charset="0"/>
              </a:rPr>
              <a:t>Anti-</a:t>
            </a:r>
          </a:p>
          <a:p>
            <a:pPr algn="ctr"/>
            <a:r>
              <a:rPr lang="en-US" sz="1800" b="1" u="none" dirty="0">
                <a:solidFill>
                  <a:schemeClr val="accent1"/>
                </a:solidFill>
                <a:latin typeface="Times New Roman" pitchFamily="18" charset="0"/>
              </a:rPr>
              <a:t>dependence</a:t>
            </a:r>
          </a:p>
        </p:txBody>
      </p:sp>
      <p:sp>
        <p:nvSpPr>
          <p:cNvPr id="98325" name="Rectangle 21"/>
          <p:cNvSpPr>
            <a:spLocks noChangeArrowheads="1"/>
          </p:cNvSpPr>
          <p:nvPr/>
        </p:nvSpPr>
        <p:spPr bwMode="auto">
          <a:xfrm>
            <a:off x="7696200" y="3124200"/>
            <a:ext cx="990600" cy="304800"/>
          </a:xfrm>
          <a:prstGeom prst="rect">
            <a:avLst/>
          </a:prstGeom>
          <a:noFill/>
          <a:ln w="9525">
            <a:noFill/>
            <a:miter lim="800000"/>
            <a:headEnd/>
            <a:tailEnd/>
          </a:ln>
          <a:effectLst/>
        </p:spPr>
        <p:txBody>
          <a:bodyPr wrap="none" anchor="ctr"/>
          <a:lstStyle/>
          <a:p>
            <a:pPr algn="ctr"/>
            <a:r>
              <a:rPr lang="en-US" sz="1800" b="1" u="none" dirty="0">
                <a:solidFill>
                  <a:schemeClr val="accent1"/>
                </a:solidFill>
                <a:latin typeface="Times New Roman" pitchFamily="18" charset="0"/>
              </a:rPr>
              <a:t>Flow, Anti  </a:t>
            </a:r>
          </a:p>
          <a:p>
            <a:pPr algn="ctr"/>
            <a:r>
              <a:rPr lang="en-US" sz="1800" b="1" u="none" dirty="0">
                <a:solidFill>
                  <a:schemeClr val="accent1"/>
                </a:solidFill>
                <a:latin typeface="Times New Roman" pitchFamily="18" charset="0"/>
              </a:rPr>
              <a:t>and Output</a:t>
            </a:r>
          </a:p>
          <a:p>
            <a:pPr algn="ctr"/>
            <a:r>
              <a:rPr lang="en-US" sz="1800" b="1" u="none" dirty="0">
                <a:solidFill>
                  <a:schemeClr val="accent1"/>
                </a:solidFill>
                <a:latin typeface="Times New Roman" pitchFamily="18" charset="0"/>
              </a:rPr>
              <a:t>dependence,</a:t>
            </a:r>
          </a:p>
        </p:txBody>
      </p:sp>
      <p:sp>
        <p:nvSpPr>
          <p:cNvPr id="98326" name="Rectangle 22"/>
          <p:cNvSpPr>
            <a:spLocks noChangeArrowheads="1"/>
          </p:cNvSpPr>
          <p:nvPr/>
        </p:nvSpPr>
        <p:spPr bwMode="auto">
          <a:xfrm>
            <a:off x="914400" y="3276600"/>
            <a:ext cx="2057400" cy="457200"/>
          </a:xfrm>
          <a:prstGeom prst="rect">
            <a:avLst/>
          </a:prstGeom>
          <a:noFill/>
          <a:ln w="9525">
            <a:noFill/>
            <a:miter lim="800000"/>
            <a:headEnd/>
            <a:tailEnd/>
          </a:ln>
          <a:effectLst/>
        </p:spPr>
        <p:txBody>
          <a:bodyPr wrap="none" anchor="ctr">
            <a:spAutoFit/>
          </a:bodyPr>
          <a:lstStyle/>
          <a:p>
            <a:endParaRPr lang="en-US"/>
          </a:p>
        </p:txBody>
      </p:sp>
      <p:sp>
        <p:nvSpPr>
          <p:cNvPr id="98327" name="Rectangle 23"/>
          <p:cNvSpPr>
            <a:spLocks noChangeArrowheads="1"/>
          </p:cNvSpPr>
          <p:nvPr/>
        </p:nvSpPr>
        <p:spPr bwMode="auto">
          <a:xfrm>
            <a:off x="685800" y="3352800"/>
            <a:ext cx="838200" cy="533400"/>
          </a:xfrm>
          <a:prstGeom prst="rect">
            <a:avLst/>
          </a:prstGeom>
          <a:noFill/>
          <a:ln w="9525">
            <a:noFill/>
            <a:miter lim="800000"/>
            <a:headEnd/>
            <a:tailEnd/>
          </a:ln>
          <a:effectLst/>
        </p:spPr>
        <p:txBody>
          <a:bodyPr wrap="none" anchor="ctr">
            <a:spAutoFit/>
          </a:bodyPr>
          <a:lstStyle/>
          <a:p>
            <a:endParaRPr lang="en-US"/>
          </a:p>
        </p:txBody>
      </p:sp>
      <p:sp>
        <p:nvSpPr>
          <p:cNvPr id="98328" name="Oval 24"/>
          <p:cNvSpPr>
            <a:spLocks noChangeArrowheads="1"/>
          </p:cNvSpPr>
          <p:nvPr/>
        </p:nvSpPr>
        <p:spPr bwMode="auto">
          <a:xfrm>
            <a:off x="457200" y="3581400"/>
            <a:ext cx="457200" cy="533400"/>
          </a:xfrm>
          <a:prstGeom prst="ellipse">
            <a:avLst/>
          </a:prstGeom>
          <a:noFill/>
          <a:ln w="9525">
            <a:noFill/>
            <a:round/>
            <a:headEnd/>
            <a:tailEnd/>
          </a:ln>
          <a:effectLst/>
        </p:spPr>
        <p:txBody>
          <a:bodyPr wrap="none" anchor="ctr">
            <a:spAutoFit/>
          </a:bodyPr>
          <a:lstStyle/>
          <a:p>
            <a:endParaRPr lang="en-US"/>
          </a:p>
        </p:txBody>
      </p:sp>
      <p:sp>
        <p:nvSpPr>
          <p:cNvPr id="98329" name="Rectangle 25"/>
          <p:cNvSpPr>
            <a:spLocks noChangeArrowheads="1"/>
          </p:cNvSpPr>
          <p:nvPr/>
        </p:nvSpPr>
        <p:spPr bwMode="auto">
          <a:xfrm rot="-10800000">
            <a:off x="381000" y="1524000"/>
            <a:ext cx="381000" cy="1143000"/>
          </a:xfrm>
          <a:prstGeom prst="rect">
            <a:avLst/>
          </a:prstGeom>
          <a:noFill/>
          <a:ln w="9525">
            <a:noFill/>
            <a:miter lim="800000"/>
            <a:headEnd/>
            <a:tailEnd/>
          </a:ln>
          <a:effectLst/>
        </p:spPr>
        <p:txBody>
          <a:bodyPr vert="eaVert" wrap="none" anchor="ctr"/>
          <a:lstStyle/>
          <a:p>
            <a:pPr algn="ctr"/>
            <a:r>
              <a:rPr lang="en-US" u="none">
                <a:latin typeface="Times New Roman" pitchFamily="18" charset="0"/>
              </a:rPr>
              <a:t>Program order</a:t>
            </a:r>
          </a:p>
        </p:txBody>
      </p:sp>
      <p:sp>
        <p:nvSpPr>
          <p:cNvPr id="98330" name="Line 26"/>
          <p:cNvSpPr>
            <a:spLocks noChangeShapeType="1"/>
          </p:cNvSpPr>
          <p:nvPr/>
        </p:nvSpPr>
        <p:spPr bwMode="auto">
          <a:xfrm>
            <a:off x="762000" y="1295400"/>
            <a:ext cx="0" cy="1752600"/>
          </a:xfrm>
          <a:prstGeom prst="line">
            <a:avLst/>
          </a:prstGeom>
          <a:noFill/>
          <a:ln w="28575">
            <a:solidFill>
              <a:schemeClr val="tx1"/>
            </a:solidFill>
            <a:round/>
            <a:headEnd/>
            <a:tailEnd type="triangle" w="med" len="med"/>
          </a:ln>
          <a:effectLst/>
        </p:spPr>
        <p:txBody>
          <a:bodyPr/>
          <a:lstStyle/>
          <a:p>
            <a:endParaRPr lang="en-US"/>
          </a:p>
        </p:txBody>
      </p:sp>
      <p:sp>
        <p:nvSpPr>
          <p:cNvPr id="98331" name="Line 27"/>
          <p:cNvSpPr>
            <a:spLocks noChangeShapeType="1"/>
          </p:cNvSpPr>
          <p:nvPr/>
        </p:nvSpPr>
        <p:spPr bwMode="auto">
          <a:xfrm>
            <a:off x="3505200" y="2438400"/>
            <a:ext cx="0" cy="1676400"/>
          </a:xfrm>
          <a:prstGeom prst="line">
            <a:avLst/>
          </a:prstGeom>
          <a:noFill/>
          <a:ln w="9525">
            <a:noFill/>
            <a:round/>
            <a:headEnd/>
            <a:tailEnd/>
          </a:ln>
          <a:effectLst/>
        </p:spPr>
        <p:txBody>
          <a:bodyPr>
            <a:spAutoFit/>
          </a:bodyPr>
          <a:lstStyle/>
          <a:p>
            <a:endParaRPr lang="en-US"/>
          </a:p>
        </p:txBody>
      </p:sp>
      <p:sp>
        <p:nvSpPr>
          <p:cNvPr id="98332" name="Line 28"/>
          <p:cNvSpPr>
            <a:spLocks noChangeShapeType="1"/>
          </p:cNvSpPr>
          <p:nvPr/>
        </p:nvSpPr>
        <p:spPr bwMode="auto">
          <a:xfrm>
            <a:off x="457200" y="3810000"/>
            <a:ext cx="685800" cy="76200"/>
          </a:xfrm>
          <a:prstGeom prst="line">
            <a:avLst/>
          </a:prstGeom>
          <a:noFill/>
          <a:ln w="9525">
            <a:noFill/>
            <a:round/>
            <a:headEnd/>
            <a:tailEnd/>
          </a:ln>
          <a:effectLst/>
        </p:spPr>
        <p:txBody>
          <a:bodyPr>
            <a:spAutoFit/>
          </a:bodyPr>
          <a:lstStyle/>
          <a:p>
            <a:endParaRPr lang="en-US"/>
          </a:p>
        </p:txBody>
      </p:sp>
      <p:sp>
        <p:nvSpPr>
          <p:cNvPr id="98333" name="Text Box 29"/>
          <p:cNvSpPr txBox="1">
            <a:spLocks noChangeArrowheads="1"/>
          </p:cNvSpPr>
          <p:nvPr/>
        </p:nvSpPr>
        <p:spPr bwMode="auto">
          <a:xfrm>
            <a:off x="228600" y="152401"/>
            <a:ext cx="5181600" cy="523220"/>
          </a:xfrm>
          <a:prstGeom prst="rect">
            <a:avLst/>
          </a:prstGeom>
          <a:noFill/>
          <a:ln w="12700">
            <a:noFill/>
            <a:miter lim="800000"/>
            <a:headEnd/>
            <a:tailEnd/>
          </a:ln>
          <a:effectLst/>
        </p:spPr>
        <p:txBody>
          <a:bodyPr wrap="square">
            <a:spAutoFit/>
          </a:bodyPr>
          <a:lstStyle/>
          <a:p>
            <a:pPr eaLnBrk="0" hangingPunct="0">
              <a:spcBef>
                <a:spcPct val="50000"/>
              </a:spcBef>
            </a:pPr>
            <a:r>
              <a:rPr lang="en-US" sz="2800" b="1" u="none" dirty="0"/>
              <a:t>Dependence Graph Example</a:t>
            </a:r>
            <a:endParaRPr lang="en-US" sz="2800" b="1" u="none" dirty="0">
              <a:latin typeface="Arial" charset="0"/>
            </a:endParaRPr>
          </a:p>
        </p:txBody>
      </p:sp>
      <p:sp>
        <p:nvSpPr>
          <p:cNvPr id="31" name="Line 13"/>
          <p:cNvSpPr>
            <a:spLocks noChangeShapeType="1"/>
          </p:cNvSpPr>
          <p:nvPr/>
        </p:nvSpPr>
        <p:spPr bwMode="auto">
          <a:xfrm>
            <a:off x="7848600" y="1981200"/>
            <a:ext cx="381000" cy="0"/>
          </a:xfrm>
          <a:prstGeom prst="line">
            <a:avLst/>
          </a:prstGeom>
          <a:noFill/>
          <a:ln w="28575">
            <a:solidFill>
              <a:schemeClr val="tx1"/>
            </a:solidFill>
            <a:round/>
            <a:headEnd/>
            <a:tailEnd/>
          </a:ln>
          <a:effectLst/>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8DFBFC5-F1D3-4AE0-9476-022CB295CF75}" type="slidenum">
              <a:rPr lang="en-US"/>
              <a:pPr/>
              <a:t>11</a:t>
            </a:fld>
            <a:endParaRPr lang="en-US"/>
          </a:p>
        </p:txBody>
      </p:sp>
      <p:sp>
        <p:nvSpPr>
          <p:cNvPr id="99330" name="Rectangle 2"/>
          <p:cNvSpPr>
            <a:spLocks noGrp="1" noChangeArrowheads="1"/>
          </p:cNvSpPr>
          <p:nvPr>
            <p:ph type="title"/>
          </p:nvPr>
        </p:nvSpPr>
        <p:spPr>
          <a:xfrm>
            <a:off x="838200" y="228600"/>
            <a:ext cx="7162800" cy="1143000"/>
          </a:xfrm>
        </p:spPr>
        <p:txBody>
          <a:bodyPr/>
          <a:lstStyle/>
          <a:p>
            <a:r>
              <a:rPr lang="en-US"/>
              <a:t>Register Renaming</a:t>
            </a:r>
          </a:p>
        </p:txBody>
      </p:sp>
      <p:sp>
        <p:nvSpPr>
          <p:cNvPr id="99331" name="Rectangle 3"/>
          <p:cNvSpPr>
            <a:spLocks noGrp="1" noChangeArrowheads="1"/>
          </p:cNvSpPr>
          <p:nvPr>
            <p:ph type="body" idx="1"/>
          </p:nvPr>
        </p:nvSpPr>
        <p:spPr>
          <a:xfrm>
            <a:off x="990600" y="1295400"/>
            <a:ext cx="7620000" cy="4800600"/>
          </a:xfrm>
        </p:spPr>
        <p:txBody>
          <a:bodyPr/>
          <a:lstStyle/>
          <a:p>
            <a:pPr>
              <a:lnSpc>
                <a:spcPct val="80000"/>
              </a:lnSpc>
              <a:buFontTx/>
              <a:buNone/>
            </a:pPr>
            <a:r>
              <a:rPr lang="en-US" sz="2400" dirty="0"/>
              <a:t>Rewrite the previous program as:</a:t>
            </a:r>
          </a:p>
          <a:p>
            <a:pPr>
              <a:lnSpc>
                <a:spcPct val="80000"/>
              </a:lnSpc>
            </a:pPr>
            <a:r>
              <a:rPr lang="en-US" sz="2400" dirty="0"/>
              <a:t>I1. R1b </a:t>
            </a:r>
            <a:r>
              <a:rPr lang="en-US" sz="2400" dirty="0">
                <a:sym typeface="Wingdings" pitchFamily="2" charset="2"/>
              </a:rPr>
              <a:t> Memory (A)</a:t>
            </a:r>
          </a:p>
          <a:p>
            <a:pPr>
              <a:lnSpc>
                <a:spcPct val="80000"/>
              </a:lnSpc>
            </a:pPr>
            <a:r>
              <a:rPr lang="en-US" sz="2400" dirty="0">
                <a:sym typeface="Wingdings" pitchFamily="2" charset="2"/>
              </a:rPr>
              <a:t>I2. R2b  (R2a) + (R1b)</a:t>
            </a:r>
          </a:p>
          <a:p>
            <a:pPr>
              <a:lnSpc>
                <a:spcPct val="80000"/>
              </a:lnSpc>
            </a:pPr>
            <a:r>
              <a:rPr lang="en-US" sz="2400" dirty="0">
                <a:sym typeface="Wingdings" pitchFamily="2" charset="2"/>
              </a:rPr>
              <a:t>I3. R3b  (R3a) + (R4a)</a:t>
            </a:r>
          </a:p>
          <a:p>
            <a:pPr>
              <a:lnSpc>
                <a:spcPct val="80000"/>
              </a:lnSpc>
            </a:pPr>
            <a:r>
              <a:rPr lang="en-US" sz="2400" dirty="0">
                <a:sym typeface="Wingdings" pitchFamily="2" charset="2"/>
              </a:rPr>
              <a:t>I4. R4b  (R4a) * (R5a)</a:t>
            </a:r>
          </a:p>
          <a:p>
            <a:pPr>
              <a:lnSpc>
                <a:spcPct val="80000"/>
              </a:lnSpc>
            </a:pPr>
            <a:r>
              <a:rPr lang="en-US" sz="2400" dirty="0">
                <a:sym typeface="Wingdings" pitchFamily="2" charset="2"/>
              </a:rPr>
              <a:t>I5. R6b  -(R6a) </a:t>
            </a:r>
          </a:p>
          <a:p>
            <a:pPr>
              <a:lnSpc>
                <a:spcPct val="80000"/>
              </a:lnSpc>
            </a:pPr>
            <a:r>
              <a:rPr lang="en-US" sz="2400" dirty="0">
                <a:sym typeface="Wingdings" pitchFamily="2" charset="2"/>
              </a:rPr>
              <a:t>I6. R6</a:t>
            </a:r>
            <a:r>
              <a:rPr lang="en-US" sz="2400" dirty="0">
                <a:solidFill>
                  <a:schemeClr val="accent1"/>
                </a:solidFill>
                <a:sym typeface="Wingdings" pitchFamily="2" charset="2"/>
              </a:rPr>
              <a:t>c</a:t>
            </a:r>
            <a:r>
              <a:rPr lang="en-US" sz="2400" dirty="0">
                <a:sym typeface="Wingdings" pitchFamily="2" charset="2"/>
              </a:rPr>
              <a:t>  (R6</a:t>
            </a:r>
            <a:r>
              <a:rPr lang="en-US" sz="2400" dirty="0">
                <a:solidFill>
                  <a:schemeClr val="accent1"/>
                </a:solidFill>
                <a:sym typeface="Wingdings" pitchFamily="2" charset="2"/>
              </a:rPr>
              <a:t>b</a:t>
            </a:r>
            <a:r>
              <a:rPr lang="en-US" sz="2400" dirty="0">
                <a:sym typeface="Wingdings" pitchFamily="2" charset="2"/>
              </a:rPr>
              <a:t>) * (R7a) </a:t>
            </a:r>
          </a:p>
          <a:p>
            <a:pPr>
              <a:lnSpc>
                <a:spcPct val="80000"/>
              </a:lnSpc>
              <a:buFontTx/>
              <a:buNone/>
            </a:pPr>
            <a:r>
              <a:rPr lang="en-US" sz="2400" dirty="0"/>
              <a:t>Allocate more registers and rename the registers that really </a:t>
            </a:r>
            <a:r>
              <a:rPr lang="en-US" sz="2400" dirty="0">
                <a:solidFill>
                  <a:srgbClr val="3333FF"/>
                </a:solidFill>
              </a:rPr>
              <a:t>do not have flow dependency</a:t>
            </a:r>
            <a:r>
              <a:rPr lang="en-US" sz="2400" dirty="0"/>
              <a:t>. The WAR hazard between I3 and I4, and WAW hazard between I5 and I6 have been removed.</a:t>
            </a:r>
          </a:p>
          <a:p>
            <a:pPr>
              <a:lnSpc>
                <a:spcPct val="80000"/>
              </a:lnSpc>
              <a:buFontTx/>
              <a:buNone/>
            </a:pPr>
            <a:r>
              <a:rPr lang="en-US" sz="2400" dirty="0"/>
              <a:t>These two hazards also called </a:t>
            </a:r>
            <a:r>
              <a:rPr lang="en-US" sz="2400" dirty="0">
                <a:solidFill>
                  <a:schemeClr val="accent1"/>
                </a:solidFill>
              </a:rPr>
              <a:t>Name dependencies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28600" y="685800"/>
            <a:ext cx="8620125" cy="3352800"/>
          </a:xfrm>
          <a:prstGeom prst="rect">
            <a:avLst/>
          </a:prstGeom>
          <a:noFill/>
          <a:ln w="9525">
            <a:noFill/>
            <a:miter lim="800000"/>
            <a:headEnd/>
            <a:tailEnd/>
          </a:ln>
        </p:spPr>
      </p:pic>
      <p:sp>
        <p:nvSpPr>
          <p:cNvPr id="5" name="TextBox 4"/>
          <p:cNvSpPr txBox="1"/>
          <p:nvPr/>
        </p:nvSpPr>
        <p:spPr>
          <a:xfrm>
            <a:off x="990600" y="76200"/>
            <a:ext cx="6934200" cy="461665"/>
          </a:xfrm>
          <a:prstGeom prst="rect">
            <a:avLst/>
          </a:prstGeom>
          <a:noFill/>
        </p:spPr>
        <p:txBody>
          <a:bodyPr wrap="square" rtlCol="0">
            <a:spAutoFit/>
          </a:bodyPr>
          <a:lstStyle/>
          <a:p>
            <a:pPr algn="ctr"/>
            <a:r>
              <a:rPr lang="en-US" sz="2400" b="1" dirty="0"/>
              <a:t>Appendix C – Question C.1</a:t>
            </a:r>
          </a:p>
        </p:txBody>
      </p:sp>
      <p:sp>
        <p:nvSpPr>
          <p:cNvPr id="6" name="Rectangle 5"/>
          <p:cNvSpPr/>
          <p:nvPr/>
        </p:nvSpPr>
        <p:spPr>
          <a:xfrm>
            <a:off x="2362200" y="4038600"/>
            <a:ext cx="3429000" cy="2862322"/>
          </a:xfrm>
          <a:prstGeom prst="rect">
            <a:avLst/>
          </a:prstGeom>
        </p:spPr>
        <p:txBody>
          <a:bodyPr wrap="square">
            <a:spAutoFit/>
          </a:bodyPr>
          <a:lstStyle/>
          <a:p>
            <a:r>
              <a:rPr lang="en-US" sz="1800" b="1" dirty="0"/>
              <a:t>Solution C.1 a.</a:t>
            </a:r>
          </a:p>
          <a:p>
            <a:r>
              <a:rPr lang="en-US" sz="1800" dirty="0"/>
              <a:t>R1:  LD -&gt; DADDI   - RAW</a:t>
            </a:r>
          </a:p>
          <a:p>
            <a:r>
              <a:rPr lang="en-US" sz="1800" dirty="0"/>
              <a:t>R1:  DADDI -&gt; SD   - RAW</a:t>
            </a:r>
          </a:p>
          <a:p>
            <a:r>
              <a:rPr lang="en-US" sz="1800" dirty="0"/>
              <a:t>R1:  LD -&gt; DADDI   - WAW</a:t>
            </a:r>
          </a:p>
          <a:p>
            <a:r>
              <a:rPr lang="en-US" sz="1800" dirty="0"/>
              <a:t>R2:  LD -&gt; DADDI   - WAR</a:t>
            </a:r>
          </a:p>
          <a:p>
            <a:r>
              <a:rPr lang="en-US" sz="1800" dirty="0"/>
              <a:t>R1:  LD -&gt;  SD         - WAW</a:t>
            </a:r>
          </a:p>
          <a:p>
            <a:r>
              <a:rPr lang="en-US" sz="1800" dirty="0"/>
              <a:t>R2:  SD -&gt; DADDI   - WAR</a:t>
            </a:r>
          </a:p>
          <a:p>
            <a:r>
              <a:rPr lang="en-US" sz="1800" dirty="0"/>
              <a:t>R2:  DADDI -&gt; DSUB  - RAW</a:t>
            </a:r>
          </a:p>
          <a:p>
            <a:r>
              <a:rPr lang="en-US" sz="1800" dirty="0"/>
              <a:t>R4:  DSUB -&gt; BNEZ   - RAW</a:t>
            </a:r>
          </a:p>
          <a:p>
            <a:endParaRPr lang="en-US" sz="1800" dirty="0"/>
          </a:p>
        </p:txBody>
      </p:sp>
      <p:sp>
        <p:nvSpPr>
          <p:cNvPr id="7" name="TextBox 6"/>
          <p:cNvSpPr txBox="1"/>
          <p:nvPr/>
        </p:nvSpPr>
        <p:spPr>
          <a:xfrm>
            <a:off x="5791200" y="4953000"/>
            <a:ext cx="2819400" cy="1015663"/>
          </a:xfrm>
          <a:prstGeom prst="rect">
            <a:avLst/>
          </a:prstGeom>
          <a:noFill/>
        </p:spPr>
        <p:txBody>
          <a:bodyPr wrap="square" rtlCol="0">
            <a:spAutoFit/>
          </a:bodyPr>
          <a:lstStyle/>
          <a:p>
            <a:r>
              <a:rPr lang="en-US" sz="2000" dirty="0">
                <a:solidFill>
                  <a:srgbClr val="0070C0"/>
                </a:solidFill>
              </a:rPr>
              <a:t>What if it is a simple 5-stage linear pipeline?</a:t>
            </a:r>
          </a:p>
        </p:txBody>
      </p:sp>
    </p:spTree>
    <p:extLst>
      <p:ext uri="{BB962C8B-B14F-4D97-AF65-F5344CB8AC3E}">
        <p14:creationId xmlns:p14="http://schemas.microsoft.com/office/powerpoint/2010/main" val="985762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700DB7A-6980-4B3B-99AD-4885BC577B62}" type="slidenum">
              <a:rPr lang="en-US"/>
              <a:pPr/>
              <a:t>13</a:t>
            </a:fld>
            <a:endParaRPr lang="en-US"/>
          </a:p>
        </p:txBody>
      </p:sp>
      <p:sp>
        <p:nvSpPr>
          <p:cNvPr id="65538" name="Rectangle 2"/>
          <p:cNvSpPr>
            <a:spLocks noGrp="1" noChangeArrowheads="1"/>
          </p:cNvSpPr>
          <p:nvPr>
            <p:ph type="title"/>
          </p:nvPr>
        </p:nvSpPr>
        <p:spPr/>
        <p:txBody>
          <a:bodyPr/>
          <a:lstStyle/>
          <a:p>
            <a:r>
              <a:rPr lang="en-US" sz="3600" b="1" dirty="0">
                <a:solidFill>
                  <a:srgbClr val="0070C0"/>
                </a:solidFill>
              </a:rPr>
              <a:t>Control Hazards</a:t>
            </a:r>
          </a:p>
        </p:txBody>
      </p:sp>
      <p:sp>
        <p:nvSpPr>
          <p:cNvPr id="65539" name="Rectangle 3"/>
          <p:cNvSpPr>
            <a:spLocks noGrp="1" noChangeArrowheads="1"/>
          </p:cNvSpPr>
          <p:nvPr>
            <p:ph type="body" idx="1"/>
          </p:nvPr>
        </p:nvSpPr>
        <p:spPr>
          <a:xfrm>
            <a:off x="685800" y="1295400"/>
            <a:ext cx="7772400" cy="5029200"/>
          </a:xfrm>
        </p:spPr>
        <p:txBody>
          <a:bodyPr/>
          <a:lstStyle/>
          <a:p>
            <a:r>
              <a:rPr lang="en-US" sz="2400" b="1" dirty="0"/>
              <a:t>Branch problem:</a:t>
            </a:r>
            <a:r>
              <a:rPr lang="en-US" sz="2400" dirty="0"/>
              <a:t>  </a:t>
            </a:r>
          </a:p>
          <a:p>
            <a:pPr lvl="1"/>
            <a:r>
              <a:rPr lang="en-US" sz="2000" dirty="0"/>
              <a:t>branches are resolved in EX stage (Needs adder)</a:t>
            </a:r>
          </a:p>
          <a:p>
            <a:pPr lvl="1">
              <a:buFontTx/>
              <a:buNone/>
            </a:pPr>
            <a:r>
              <a:rPr lang="en-US" sz="2000" dirty="0">
                <a:sym typeface="Symbol" pitchFamily="18" charset="2"/>
              </a:rPr>
              <a:t> 2 cycles penalty on taken branches</a:t>
            </a:r>
          </a:p>
          <a:p>
            <a:pPr lvl="1">
              <a:buFontTx/>
              <a:buNone/>
            </a:pPr>
            <a:r>
              <a:rPr lang="en-US" sz="2000" dirty="0">
                <a:sym typeface="Symbol" pitchFamily="18" charset="2"/>
              </a:rPr>
              <a:t>Ideal CPI =1. Assuming 2 cycles for all branches and 32% branch instructions   new CPI = 1 + 0.32*2 = 1.64</a:t>
            </a:r>
          </a:p>
          <a:p>
            <a:r>
              <a:rPr lang="en-US" sz="2400" b="1" dirty="0">
                <a:sym typeface="Symbol" pitchFamily="18" charset="2"/>
              </a:rPr>
              <a:t>Solutions:</a:t>
            </a:r>
            <a:endParaRPr lang="en-US" sz="2400" dirty="0">
              <a:sym typeface="Symbol" pitchFamily="18" charset="2"/>
            </a:endParaRPr>
          </a:p>
          <a:p>
            <a:pPr lvl="1"/>
            <a:r>
              <a:rPr lang="en-US" sz="2000" dirty="0">
                <a:sym typeface="Symbol" pitchFamily="18" charset="2"/>
              </a:rPr>
              <a:t>Reduce branch penalty: change the </a:t>
            </a:r>
            <a:r>
              <a:rPr lang="en-US" sz="2000" dirty="0" err="1">
                <a:sym typeface="Symbol" pitchFamily="18" charset="2"/>
              </a:rPr>
              <a:t>datapath</a:t>
            </a:r>
            <a:r>
              <a:rPr lang="en-US" sz="2000" dirty="0">
                <a:sym typeface="Symbol" pitchFamily="18" charset="2"/>
              </a:rPr>
              <a:t> – new adder needed in ID stage. Branch delay reduced to one cycle.</a:t>
            </a:r>
          </a:p>
          <a:p>
            <a:pPr lvl="1"/>
            <a:r>
              <a:rPr lang="en-US" sz="2000" dirty="0">
                <a:sym typeface="Symbol" pitchFamily="18" charset="2"/>
              </a:rPr>
              <a:t>Fill </a:t>
            </a:r>
            <a:r>
              <a:rPr lang="en-US" sz="2000" dirty="0">
                <a:solidFill>
                  <a:srgbClr val="FF0000"/>
                </a:solidFill>
                <a:sym typeface="Symbol" pitchFamily="18" charset="2"/>
              </a:rPr>
              <a:t>branch delay slot(s) </a:t>
            </a:r>
            <a:r>
              <a:rPr lang="en-US" sz="2000" dirty="0">
                <a:sym typeface="Symbol" pitchFamily="18" charset="2"/>
              </a:rPr>
              <a:t>with a useful instruction.</a:t>
            </a:r>
          </a:p>
          <a:p>
            <a:pPr lvl="1"/>
            <a:r>
              <a:rPr lang="en-US" sz="2000" dirty="0">
                <a:sym typeface="Symbol" pitchFamily="18" charset="2"/>
              </a:rPr>
              <a:t>Fixed branch prediction.</a:t>
            </a:r>
          </a:p>
          <a:p>
            <a:pPr lvl="1"/>
            <a:r>
              <a:rPr lang="en-US" sz="2000" dirty="0">
                <a:sym typeface="Symbol" pitchFamily="18" charset="2"/>
              </a:rPr>
              <a:t>Static branch prediction.</a:t>
            </a:r>
          </a:p>
          <a:p>
            <a:pPr lvl="1"/>
            <a:r>
              <a:rPr lang="en-US" sz="2000" dirty="0">
                <a:sym typeface="Symbol" pitchFamily="18" charset="2"/>
              </a:rPr>
              <a:t>Dynamic branch prediction.</a:t>
            </a:r>
          </a:p>
        </p:txBody>
      </p:sp>
      <p:pic>
        <p:nvPicPr>
          <p:cNvPr id="5" name="Picture 7" descr="f04-35-P374493"/>
          <p:cNvPicPr>
            <a:picLocks noChangeAspect="1" noChangeArrowheads="1"/>
          </p:cNvPicPr>
          <p:nvPr/>
        </p:nvPicPr>
        <p:blipFill>
          <a:blip r:embed="rId3" cstate="print"/>
          <a:srcRect/>
          <a:stretch>
            <a:fillRect/>
          </a:stretch>
        </p:blipFill>
        <p:spPr bwMode="auto">
          <a:xfrm>
            <a:off x="5181600" y="4800600"/>
            <a:ext cx="2993982" cy="137895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reeform 2">
            <a:extLst>
              <a:ext uri="{FF2B5EF4-FFF2-40B4-BE49-F238E27FC236}">
                <a16:creationId xmlns:a16="http://schemas.microsoft.com/office/drawing/2014/main" id="{BA9B9571-A5A5-48BD-AC22-7BD98CBB0A3F}"/>
              </a:ext>
            </a:extLst>
          </p:cNvPr>
          <p:cNvSpPr>
            <a:spLocks noChangeArrowheads="1"/>
          </p:cNvSpPr>
          <p:nvPr/>
        </p:nvSpPr>
        <p:spPr bwMode="auto">
          <a:xfrm>
            <a:off x="406400" y="365125"/>
            <a:ext cx="36513" cy="36513"/>
          </a:xfrm>
          <a:custGeom>
            <a:avLst/>
            <a:gdLst>
              <a:gd name="T0" fmla="*/ 0 w 102"/>
              <a:gd name="T1" fmla="*/ 0 h 102"/>
              <a:gd name="T2" fmla="*/ 2147483646 w 102"/>
              <a:gd name="T3" fmla="*/ 0 h 102"/>
              <a:gd name="T4" fmla="*/ 2147483646 w 102"/>
              <a:gd name="T5" fmla="*/ 2147483646 h 102"/>
              <a:gd name="T6" fmla="*/ 0 w 102"/>
              <a:gd name="T7" fmla="*/ 2147483646 h 102"/>
              <a:gd name="T8" fmla="*/ 0 w 102"/>
              <a:gd name="T9" fmla="*/ 0 h 102"/>
              <a:gd name="T10" fmla="*/ 0 60000 65536"/>
              <a:gd name="T11" fmla="*/ 0 60000 65536"/>
              <a:gd name="T12" fmla="*/ 0 60000 65536"/>
              <a:gd name="T13" fmla="*/ 0 60000 65536"/>
              <a:gd name="T14" fmla="*/ 0 60000 65536"/>
              <a:gd name="T15" fmla="*/ 0 w 102"/>
              <a:gd name="T16" fmla="*/ 0 h 102"/>
              <a:gd name="T17" fmla="*/ 102 w 102"/>
              <a:gd name="T18" fmla="*/ 102 h 102"/>
            </a:gdLst>
            <a:ahLst/>
            <a:cxnLst>
              <a:cxn ang="T10">
                <a:pos x="T0" y="T1"/>
              </a:cxn>
              <a:cxn ang="T11">
                <a:pos x="T2" y="T3"/>
              </a:cxn>
              <a:cxn ang="T12">
                <a:pos x="T4" y="T5"/>
              </a:cxn>
              <a:cxn ang="T13">
                <a:pos x="T6" y="T7"/>
              </a:cxn>
              <a:cxn ang="T14">
                <a:pos x="T8" y="T9"/>
              </a:cxn>
            </a:cxnLst>
            <a:rect l="T15" t="T16" r="T17" b="T18"/>
            <a:pathLst>
              <a:path w="102" h="102">
                <a:moveTo>
                  <a:pt x="0" y="0"/>
                </a:moveTo>
                <a:lnTo>
                  <a:pt x="101" y="0"/>
                </a:lnTo>
                <a:lnTo>
                  <a:pt x="101" y="101"/>
                </a:lnTo>
                <a:lnTo>
                  <a:pt x="0" y="101"/>
                </a:lnTo>
                <a:lnTo>
                  <a:pt x="0" y="0"/>
                </a:lnTo>
              </a:path>
            </a:pathLst>
          </a:custGeom>
          <a:solidFill>
            <a:srgbClr val="FFFFFF"/>
          </a:solidFill>
          <a:ln>
            <a:noFill/>
          </a:ln>
          <a:extLst>
            <a:ext uri="{91240B29-F687-4F45-9708-019B960494DF}">
              <a14:hiddenLine xmlns:a14="http://schemas.microsoft.com/office/drawing/2010/main" w="9525" cap="flat">
                <a:solidFill>
                  <a:srgbClr val="000000"/>
                </a:solidFill>
                <a:bevel/>
                <a:headEnd/>
                <a:tailEnd/>
              </a14:hiddenLine>
            </a:ext>
          </a:extLst>
        </p:spPr>
        <p:txBody>
          <a:bodyPr wrap="none" anchor="ctr"/>
          <a:lstStyle/>
          <a:p>
            <a:endParaRPr lang="en-US"/>
          </a:p>
        </p:txBody>
      </p:sp>
      <p:sp>
        <p:nvSpPr>
          <p:cNvPr id="55299" name="Rectangle 1">
            <a:extLst>
              <a:ext uri="{FF2B5EF4-FFF2-40B4-BE49-F238E27FC236}">
                <a16:creationId xmlns:a16="http://schemas.microsoft.com/office/drawing/2014/main" id="{C64E2D48-9C47-4DB9-A156-B6BB4EFC43F9}"/>
              </a:ext>
            </a:extLst>
          </p:cNvPr>
          <p:cNvSpPr>
            <a:spLocks noChangeArrowheads="1"/>
          </p:cNvSpPr>
          <p:nvPr/>
        </p:nvSpPr>
        <p:spPr bwMode="auto">
          <a:xfrm>
            <a:off x="404813" y="4876800"/>
            <a:ext cx="84343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b="1"/>
              <a:t>Figure C.25 To minimize the impact of deciding whether a conditional branch is taken, we compute the branch target address in ID while doing the conditional test and final selection of next PC in EX. </a:t>
            </a:r>
            <a:r>
              <a:rPr lang="en-US" altLang="en-US" sz="1200"/>
              <a:t>As mentioned in Figure C.19, the PC can be thought of as a pipeline register (e.g., as part of ID/IF), which is written with the address of the next instruction at the end of each IF cycle.</a:t>
            </a:r>
          </a:p>
          <a:p>
            <a:endParaRPr lang="en-US" altLang="en-US" sz="1200"/>
          </a:p>
        </p:txBody>
      </p:sp>
      <p:pic>
        <p:nvPicPr>
          <p:cNvPr id="55300" name="Picture 2" descr="X:\Production\Artfinal\0000000038\MKCAD\978-0-12-811905-1\0003170711\XMLLowres\bm25-9780128119051.jpg">
            <a:extLst>
              <a:ext uri="{FF2B5EF4-FFF2-40B4-BE49-F238E27FC236}">
                <a16:creationId xmlns:a16="http://schemas.microsoft.com/office/drawing/2014/main" id="{70B7E189-5037-44CE-B057-944329B704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8163" y="1143000"/>
            <a:ext cx="5321300" cy="2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56850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r>
              <a:rPr lang="en-US"/>
              <a:t>Reducing Branch Delay</a:t>
            </a:r>
            <a:endParaRPr lang="en-AU"/>
          </a:p>
        </p:txBody>
      </p:sp>
      <p:sp>
        <p:nvSpPr>
          <p:cNvPr id="430083" name="Rectangle 3"/>
          <p:cNvSpPr>
            <a:spLocks noGrp="1" noChangeArrowheads="1"/>
          </p:cNvSpPr>
          <p:nvPr>
            <p:ph type="body" idx="1"/>
          </p:nvPr>
        </p:nvSpPr>
        <p:spPr>
          <a:xfrm>
            <a:off x="684213" y="1125538"/>
            <a:ext cx="8270875" cy="4967758"/>
          </a:xfrm>
        </p:spPr>
        <p:txBody>
          <a:bodyPr/>
          <a:lstStyle/>
          <a:p>
            <a:r>
              <a:rPr lang="en-US" sz="2400" dirty="0"/>
              <a:t>Move hardware to determine outcome to ID stage – Only one cycle penalty. </a:t>
            </a:r>
            <a:r>
              <a:rPr lang="en-US" sz="2400" dirty="0">
                <a:solidFill>
                  <a:srgbClr val="FF0000"/>
                </a:solidFill>
              </a:rPr>
              <a:t>Additional hardware:</a:t>
            </a:r>
          </a:p>
          <a:p>
            <a:pPr lvl="1"/>
            <a:r>
              <a:rPr lang="en-US" sz="2400" dirty="0"/>
              <a:t>Target address adder</a:t>
            </a:r>
          </a:p>
          <a:p>
            <a:pPr lvl="1"/>
            <a:r>
              <a:rPr lang="en-US" sz="2400" dirty="0"/>
              <a:t>Register comparator</a:t>
            </a:r>
          </a:p>
          <a:p>
            <a:r>
              <a:rPr lang="en-US" sz="2800" dirty="0"/>
              <a:t>Example: Assume branch taken</a:t>
            </a:r>
          </a:p>
          <a:p>
            <a:pPr lvl="1">
              <a:buFont typeface="Wingdings" pitchFamily="2" charset="2"/>
              <a:buNone/>
            </a:pPr>
            <a:r>
              <a:rPr lang="en-US" sz="2000" dirty="0"/>
              <a:t>	</a:t>
            </a:r>
            <a:r>
              <a:rPr lang="en-US" sz="2000" dirty="0">
                <a:latin typeface="Lucida Console" pitchFamily="49" charset="0"/>
              </a:rPr>
              <a:t>36:  sub  $10, $4, $8</a:t>
            </a:r>
            <a:br>
              <a:rPr lang="en-US" sz="2000" dirty="0">
                <a:latin typeface="Lucida Console" pitchFamily="49" charset="0"/>
              </a:rPr>
            </a:br>
            <a:r>
              <a:rPr lang="en-US" sz="2000" dirty="0">
                <a:latin typeface="Lucida Console" pitchFamily="49" charset="0"/>
              </a:rPr>
              <a:t>40:  </a:t>
            </a:r>
            <a:r>
              <a:rPr lang="en-US" sz="2000" dirty="0" err="1">
                <a:latin typeface="Lucida Console" pitchFamily="49" charset="0"/>
              </a:rPr>
              <a:t>beq</a:t>
            </a:r>
            <a:r>
              <a:rPr lang="en-US" sz="2000" dirty="0">
                <a:latin typeface="Lucida Console" pitchFamily="49" charset="0"/>
              </a:rPr>
              <a:t>  $1,  $3, 7 -&gt; </a:t>
            </a:r>
            <a:r>
              <a:rPr lang="en-US" sz="1600" dirty="0">
                <a:solidFill>
                  <a:srgbClr val="FF0000"/>
                </a:solidFill>
                <a:latin typeface="Lucida Console" pitchFamily="49" charset="0"/>
              </a:rPr>
              <a:t>Offset 7–Jump to 44+7x4 = 72</a:t>
            </a:r>
            <a:br>
              <a:rPr lang="en-US" sz="2000" dirty="0">
                <a:solidFill>
                  <a:srgbClr val="FF0000"/>
                </a:solidFill>
                <a:latin typeface="Lucida Console" pitchFamily="49" charset="0"/>
              </a:rPr>
            </a:br>
            <a:r>
              <a:rPr lang="en-US" sz="2000" dirty="0">
                <a:latin typeface="Lucida Console" pitchFamily="49" charset="0"/>
              </a:rPr>
              <a:t>44:  and  $12, $2, $5</a:t>
            </a:r>
            <a:br>
              <a:rPr lang="en-US" sz="2000" dirty="0">
                <a:latin typeface="Lucida Console" pitchFamily="49" charset="0"/>
              </a:rPr>
            </a:br>
            <a:r>
              <a:rPr lang="en-US" sz="2000" dirty="0">
                <a:latin typeface="Lucida Console" pitchFamily="49" charset="0"/>
              </a:rPr>
              <a:t>48:  or   $13, $2, $6</a:t>
            </a:r>
            <a:br>
              <a:rPr lang="en-US" sz="2000" dirty="0">
                <a:latin typeface="Lucida Console" pitchFamily="49" charset="0"/>
              </a:rPr>
            </a:br>
            <a:r>
              <a:rPr lang="en-US" sz="2000" dirty="0">
                <a:latin typeface="Lucida Console" pitchFamily="49" charset="0"/>
              </a:rPr>
              <a:t>52:  add  $14, $4, $2</a:t>
            </a:r>
            <a:br>
              <a:rPr lang="en-US" sz="2000" dirty="0">
                <a:latin typeface="Lucida Console" pitchFamily="49" charset="0"/>
              </a:rPr>
            </a:br>
            <a:r>
              <a:rPr lang="en-US" sz="2000" dirty="0">
                <a:latin typeface="Lucida Console" pitchFamily="49" charset="0"/>
              </a:rPr>
              <a:t>56:  </a:t>
            </a:r>
            <a:r>
              <a:rPr lang="en-US" sz="2000" dirty="0" err="1">
                <a:latin typeface="Lucida Console" pitchFamily="49" charset="0"/>
              </a:rPr>
              <a:t>slt</a:t>
            </a:r>
            <a:r>
              <a:rPr lang="en-US" sz="2000" dirty="0">
                <a:latin typeface="Lucida Console" pitchFamily="49" charset="0"/>
              </a:rPr>
              <a:t>  $15, $6, $7</a:t>
            </a:r>
            <a:br>
              <a:rPr lang="en-US" sz="2000" dirty="0">
                <a:latin typeface="Lucida Console" pitchFamily="49" charset="0"/>
              </a:rPr>
            </a:br>
            <a:r>
              <a:rPr lang="en-US" sz="2000" dirty="0">
                <a:latin typeface="Lucida Console" pitchFamily="49" charset="0"/>
              </a:rPr>
              <a:t>     ...</a:t>
            </a:r>
            <a:br>
              <a:rPr lang="en-US" sz="2000" dirty="0">
                <a:latin typeface="Lucida Console" pitchFamily="49" charset="0"/>
              </a:rPr>
            </a:br>
            <a:r>
              <a:rPr lang="en-US" sz="2000" dirty="0">
                <a:solidFill>
                  <a:srgbClr val="FF0000"/>
                </a:solidFill>
                <a:latin typeface="Lucida Console" pitchFamily="49" charset="0"/>
              </a:rPr>
              <a:t>72:</a:t>
            </a:r>
            <a:r>
              <a:rPr lang="en-US" sz="2000" dirty="0">
                <a:latin typeface="Lucida Console" pitchFamily="49" charset="0"/>
              </a:rPr>
              <a:t>  </a:t>
            </a:r>
            <a:r>
              <a:rPr lang="en-US" sz="2000" dirty="0" err="1">
                <a:latin typeface="Lucida Console" pitchFamily="49" charset="0"/>
              </a:rPr>
              <a:t>lw</a:t>
            </a:r>
            <a:r>
              <a:rPr lang="en-US" sz="2000" dirty="0">
                <a:latin typeface="Lucida Console" pitchFamily="49" charset="0"/>
              </a:rPr>
              <a:t>   $4, 50($7)</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04800" y="381000"/>
            <a:ext cx="8080273" cy="16764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09600" y="1981200"/>
            <a:ext cx="7086600" cy="4040605"/>
          </a:xfrm>
          <a:prstGeom prst="rect">
            <a:avLst/>
          </a:prstGeom>
          <a:noFill/>
          <a:ln w="9525">
            <a:noFill/>
            <a:miter lim="800000"/>
            <a:headEnd/>
            <a:tailEnd/>
          </a:ln>
        </p:spPr>
      </p:pic>
      <p:sp>
        <p:nvSpPr>
          <p:cNvPr id="2" name="TextBox 1">
            <a:extLst>
              <a:ext uri="{FF2B5EF4-FFF2-40B4-BE49-F238E27FC236}">
                <a16:creationId xmlns:a16="http://schemas.microsoft.com/office/drawing/2014/main" id="{4330D20A-E3DC-40D8-A4D3-FD417305C61D}"/>
              </a:ext>
            </a:extLst>
          </p:cNvPr>
          <p:cNvSpPr txBox="1"/>
          <p:nvPr/>
        </p:nvSpPr>
        <p:spPr>
          <a:xfrm>
            <a:off x="1333500" y="1738068"/>
            <a:ext cx="6477000" cy="276999"/>
          </a:xfrm>
          <a:prstGeom prst="rect">
            <a:avLst/>
          </a:prstGeom>
          <a:noFill/>
        </p:spPr>
        <p:txBody>
          <a:bodyPr wrap="square" rtlCol="0">
            <a:spAutoFit/>
          </a:bodyPr>
          <a:lstStyle/>
          <a:p>
            <a:r>
              <a:rPr lang="en-US" sz="1200" dirty="0"/>
              <a:t>Assume the initial value of R3 is R2+396</a:t>
            </a:r>
          </a:p>
        </p:txBody>
      </p:sp>
    </p:spTree>
    <p:extLst>
      <p:ext uri="{BB962C8B-B14F-4D97-AF65-F5344CB8AC3E}">
        <p14:creationId xmlns:p14="http://schemas.microsoft.com/office/powerpoint/2010/main" val="218277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143000" y="1981200"/>
            <a:ext cx="7156174" cy="251460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1295400" y="4724400"/>
            <a:ext cx="6162304" cy="990600"/>
          </a:xfrm>
          <a:prstGeom prst="rect">
            <a:avLst/>
          </a:prstGeom>
          <a:noFill/>
          <a:ln w="9525">
            <a:noFill/>
            <a:miter lim="800000"/>
            <a:headEnd/>
            <a:tailEnd/>
          </a:ln>
        </p:spPr>
      </p:pic>
      <p:sp>
        <p:nvSpPr>
          <p:cNvPr id="5" name="TextBox 4"/>
          <p:cNvSpPr txBox="1"/>
          <p:nvPr/>
        </p:nvSpPr>
        <p:spPr>
          <a:xfrm>
            <a:off x="6019800" y="2743200"/>
            <a:ext cx="3048000" cy="1200329"/>
          </a:xfrm>
          <a:prstGeom prst="rect">
            <a:avLst/>
          </a:prstGeom>
          <a:noFill/>
        </p:spPr>
        <p:txBody>
          <a:bodyPr wrap="square" rtlCol="0">
            <a:spAutoFit/>
          </a:bodyPr>
          <a:lstStyle/>
          <a:p>
            <a:r>
              <a:rPr lang="en-US" sz="1200" dirty="0"/>
              <a:t>There is a stall in BNEZ because there is a data dependence with DSUB. Moving the comparator and adder to decode stage doesn’t help. The condition is resolved only after EX stage even with forwarding.</a:t>
            </a:r>
          </a:p>
        </p:txBody>
      </p:sp>
      <p:cxnSp>
        <p:nvCxnSpPr>
          <p:cNvPr id="3" name="Straight Arrow Connector 2"/>
          <p:cNvCxnSpPr/>
          <p:nvPr/>
        </p:nvCxnSpPr>
        <p:spPr bwMode="auto">
          <a:xfrm flipH="1">
            <a:off x="5715000" y="3048000"/>
            <a:ext cx="304800" cy="6858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316481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Hazards – branch delay slots </a:t>
            </a:r>
          </a:p>
        </p:txBody>
      </p:sp>
      <p:sp>
        <p:nvSpPr>
          <p:cNvPr id="3" name="Content Placeholder 2"/>
          <p:cNvSpPr>
            <a:spLocks noGrp="1"/>
          </p:cNvSpPr>
          <p:nvPr>
            <p:ph idx="1"/>
          </p:nvPr>
        </p:nvSpPr>
        <p:spPr/>
        <p:txBody>
          <a:bodyPr/>
          <a:lstStyle/>
          <a:p>
            <a:r>
              <a:rPr lang="en-US" b="1" dirty="0"/>
              <a:t>Branch delay slot filling:</a:t>
            </a:r>
          </a:p>
          <a:p>
            <a:pPr lvl="1">
              <a:buFontTx/>
              <a:buNone/>
            </a:pPr>
            <a:r>
              <a:rPr lang="en-US" dirty="0"/>
              <a:t>move an instruction into the slot right after the branch, hoping that its execution is necessary. </a:t>
            </a:r>
          </a:p>
          <a:p>
            <a:pPr lvl="1">
              <a:buFontTx/>
              <a:buNone/>
            </a:pPr>
            <a:r>
              <a:rPr lang="en-US" u="sng" dirty="0"/>
              <a:t>Limitations</a:t>
            </a:r>
            <a:r>
              <a:rPr lang="en-US" dirty="0"/>
              <a:t>: restrictions on which instructions can be rescheduled, compile time prediction of taken or untaken branches.</a:t>
            </a:r>
          </a:p>
          <a:p>
            <a:pPr>
              <a:buNone/>
            </a:pPr>
            <a:endParaRPr lang="en-US" dirty="0"/>
          </a:p>
        </p:txBody>
      </p:sp>
      <p:sp>
        <p:nvSpPr>
          <p:cNvPr id="4" name="Slide Number Placeholder 3"/>
          <p:cNvSpPr>
            <a:spLocks noGrp="1"/>
          </p:cNvSpPr>
          <p:nvPr>
            <p:ph type="sldNum" sz="quarter" idx="12"/>
          </p:nvPr>
        </p:nvSpPr>
        <p:spPr/>
        <p:txBody>
          <a:bodyPr/>
          <a:lstStyle/>
          <a:p>
            <a:fld id="{D8467ABE-31F6-44D3-A6AB-48437703CDA8}" type="slidenum">
              <a:rPr lang="en-US" smtClean="0"/>
              <a:pPr/>
              <a:t>18</a:t>
            </a:fld>
            <a:endParaRPr lang="en-US"/>
          </a:p>
        </p:txBody>
      </p:sp>
      <p:pic>
        <p:nvPicPr>
          <p:cNvPr id="5" name="Picture 2" descr="X:\Production\Artfinal\0000000038\MKCAD\978-0-12-811905-1\0003170711\XMLLowres\bm11-9780128119051.jpg">
            <a:extLst>
              <a:ext uri="{FF2B5EF4-FFF2-40B4-BE49-F238E27FC236}">
                <a16:creationId xmlns:a16="http://schemas.microsoft.com/office/drawing/2014/main" id="{D34978C9-6EC4-4EF5-9CF7-10CB32381A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8100" y="3962400"/>
            <a:ext cx="6527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5"/>
          <p:cNvSpPr>
            <a:spLocks noGrp="1"/>
          </p:cNvSpPr>
          <p:nvPr>
            <p:ph type="sldNum" sz="quarter" idx="12"/>
          </p:nvPr>
        </p:nvSpPr>
        <p:spPr/>
        <p:txBody>
          <a:bodyPr/>
          <a:lstStyle/>
          <a:p>
            <a:fld id="{137659B2-C439-4645-8F1E-E7CB3C5BC4C4}" type="slidenum">
              <a:rPr lang="en-US"/>
              <a:pPr/>
              <a:t>19</a:t>
            </a:fld>
            <a:endParaRPr lang="en-US"/>
          </a:p>
        </p:txBody>
      </p:sp>
      <p:sp>
        <p:nvSpPr>
          <p:cNvPr id="115714" name="Rectangle 2"/>
          <p:cNvSpPr>
            <a:spLocks noGrp="1" noChangeArrowheads="1"/>
          </p:cNvSpPr>
          <p:nvPr>
            <p:ph type="title"/>
          </p:nvPr>
        </p:nvSpPr>
        <p:spPr>
          <a:xfrm>
            <a:off x="982663" y="142875"/>
            <a:ext cx="7707312" cy="538163"/>
          </a:xfrm>
          <a:noFill/>
          <a:ln/>
        </p:spPr>
        <p:txBody>
          <a:bodyPr wrap="none" lIns="63500" tIns="25400" rIns="63500" bIns="25400" anchor="t">
            <a:spAutoFit/>
          </a:bodyPr>
          <a:lstStyle/>
          <a:p>
            <a:r>
              <a:rPr lang="en-US"/>
              <a:t>Example Nondelayed vs. Delayed Branch</a:t>
            </a:r>
          </a:p>
        </p:txBody>
      </p:sp>
      <p:sp>
        <p:nvSpPr>
          <p:cNvPr id="115715" name="Rectangle 3"/>
          <p:cNvSpPr>
            <a:spLocks noChangeArrowheads="1"/>
          </p:cNvSpPr>
          <p:nvPr/>
        </p:nvSpPr>
        <p:spPr bwMode="auto">
          <a:xfrm>
            <a:off x="804863" y="2130425"/>
            <a:ext cx="294640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add M1 ,M2,M3</a:t>
            </a:r>
          </a:p>
        </p:txBody>
      </p:sp>
      <p:sp>
        <p:nvSpPr>
          <p:cNvPr id="115716" name="Rectangle 4"/>
          <p:cNvSpPr>
            <a:spLocks noChangeArrowheads="1"/>
          </p:cNvSpPr>
          <p:nvPr/>
        </p:nvSpPr>
        <p:spPr bwMode="auto">
          <a:xfrm>
            <a:off x="804863" y="2854325"/>
            <a:ext cx="294640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sub M4, M5,M6</a:t>
            </a:r>
          </a:p>
        </p:txBody>
      </p:sp>
      <p:sp>
        <p:nvSpPr>
          <p:cNvPr id="115717" name="Rectangle 5"/>
          <p:cNvSpPr>
            <a:spLocks noChangeArrowheads="1"/>
          </p:cNvSpPr>
          <p:nvPr/>
        </p:nvSpPr>
        <p:spPr bwMode="auto">
          <a:xfrm>
            <a:off x="804863" y="3578225"/>
            <a:ext cx="3584575"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err="1">
                <a:latin typeface="Courier New" pitchFamily="49" charset="0"/>
              </a:rPr>
              <a:t>beq</a:t>
            </a:r>
            <a:r>
              <a:rPr lang="en-US" sz="2800" b="1" u="none" dirty="0">
                <a:latin typeface="Courier New" pitchFamily="49" charset="0"/>
              </a:rPr>
              <a:t> M1, M4, Exit</a:t>
            </a:r>
          </a:p>
        </p:txBody>
      </p:sp>
      <p:sp>
        <p:nvSpPr>
          <p:cNvPr id="115718" name="Rectangle 6"/>
          <p:cNvSpPr>
            <a:spLocks noChangeArrowheads="1"/>
          </p:cNvSpPr>
          <p:nvPr/>
        </p:nvSpPr>
        <p:spPr bwMode="auto">
          <a:xfrm>
            <a:off x="804863" y="1355725"/>
            <a:ext cx="3584575"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or   M8, M9 ,M10</a:t>
            </a:r>
          </a:p>
        </p:txBody>
      </p:sp>
      <p:sp>
        <p:nvSpPr>
          <p:cNvPr id="115719" name="Rectangle 7"/>
          <p:cNvSpPr>
            <a:spLocks noChangeArrowheads="1"/>
          </p:cNvSpPr>
          <p:nvPr/>
        </p:nvSpPr>
        <p:spPr bwMode="auto">
          <a:xfrm>
            <a:off x="804863" y="4351338"/>
            <a:ext cx="3371850" cy="942975"/>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xor M10, M1,M11</a:t>
            </a:r>
          </a:p>
        </p:txBody>
      </p:sp>
      <p:sp>
        <p:nvSpPr>
          <p:cNvPr id="115720" name="Text Box 8"/>
          <p:cNvSpPr txBox="1">
            <a:spLocks noChangeArrowheads="1"/>
          </p:cNvSpPr>
          <p:nvPr/>
        </p:nvSpPr>
        <p:spPr bwMode="auto">
          <a:xfrm>
            <a:off x="674688" y="671513"/>
            <a:ext cx="3525837" cy="946150"/>
          </a:xfrm>
          <a:prstGeom prst="rect">
            <a:avLst/>
          </a:prstGeom>
          <a:noFill/>
          <a:ln w="28575">
            <a:noFill/>
            <a:miter lim="800000"/>
            <a:headEnd/>
            <a:tailEnd/>
          </a:ln>
          <a:effectLst/>
        </p:spPr>
        <p:txBody>
          <a:bodyPr wrap="none" anchor="ctr">
            <a:spAutoFit/>
          </a:bodyPr>
          <a:lstStyle/>
          <a:p>
            <a:pPr algn="ctr" eaLnBrk="0" hangingPunct="0"/>
            <a:endParaRPr lang="en-US" sz="2800" b="1" u="none" dirty="0">
              <a:solidFill>
                <a:schemeClr val="accent1"/>
              </a:solidFill>
              <a:latin typeface="Helvetica" pitchFamily="34" charset="0"/>
            </a:endParaRPr>
          </a:p>
          <a:p>
            <a:pPr algn="ctr" eaLnBrk="0" hangingPunct="0"/>
            <a:r>
              <a:rPr lang="en-US" sz="2800" b="1" u="none" dirty="0" err="1">
                <a:solidFill>
                  <a:schemeClr val="accent1"/>
                </a:solidFill>
                <a:latin typeface="Helvetica" pitchFamily="34" charset="0"/>
              </a:rPr>
              <a:t>Nondelayed</a:t>
            </a:r>
            <a:r>
              <a:rPr lang="en-US" sz="2800" b="1" u="none" dirty="0">
                <a:solidFill>
                  <a:schemeClr val="accent1"/>
                </a:solidFill>
                <a:latin typeface="Helvetica" pitchFamily="34" charset="0"/>
              </a:rPr>
              <a:t> Branch</a:t>
            </a:r>
          </a:p>
        </p:txBody>
      </p:sp>
      <p:sp>
        <p:nvSpPr>
          <p:cNvPr id="115721" name="Rectangle 9"/>
          <p:cNvSpPr>
            <a:spLocks noChangeArrowheads="1"/>
          </p:cNvSpPr>
          <p:nvPr/>
        </p:nvSpPr>
        <p:spPr bwMode="auto">
          <a:xfrm>
            <a:off x="838200" y="5486400"/>
            <a:ext cx="1244600"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Courier New" pitchFamily="49" charset="0"/>
              </a:rPr>
              <a:t>Exit:</a:t>
            </a:r>
          </a:p>
        </p:txBody>
      </p:sp>
      <p:grpSp>
        <p:nvGrpSpPr>
          <p:cNvPr id="115723" name="Group 11"/>
          <p:cNvGrpSpPr>
            <a:grpSpLocks/>
          </p:cNvGrpSpPr>
          <p:nvPr/>
        </p:nvGrpSpPr>
        <p:grpSpPr bwMode="auto">
          <a:xfrm>
            <a:off x="3810001" y="647700"/>
            <a:ext cx="4706938" cy="5201332"/>
            <a:chOff x="2400" y="392"/>
            <a:chExt cx="2965" cy="3621"/>
          </a:xfrm>
        </p:grpSpPr>
        <p:sp>
          <p:nvSpPr>
            <p:cNvPr id="115724" name="Rectangle 12"/>
            <p:cNvSpPr>
              <a:spLocks noChangeArrowheads="1"/>
            </p:cNvSpPr>
            <p:nvPr/>
          </p:nvSpPr>
          <p:spPr bwMode="auto">
            <a:xfrm>
              <a:off x="3107" y="884"/>
              <a:ext cx="1856"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add M1 ,M2,M3</a:t>
              </a:r>
            </a:p>
          </p:txBody>
        </p:sp>
        <p:sp>
          <p:nvSpPr>
            <p:cNvPr id="115725" name="Rectangle 13"/>
            <p:cNvSpPr>
              <a:spLocks noChangeArrowheads="1"/>
            </p:cNvSpPr>
            <p:nvPr/>
          </p:nvSpPr>
          <p:spPr bwMode="auto">
            <a:xfrm>
              <a:off x="3107" y="1340"/>
              <a:ext cx="1856" cy="657"/>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a:latin typeface="Courier New" pitchFamily="49" charset="0"/>
                </a:rPr>
                <a:t>sub M4, M5,M6</a:t>
              </a:r>
            </a:p>
          </p:txBody>
        </p:sp>
        <p:sp>
          <p:nvSpPr>
            <p:cNvPr id="115726" name="Rectangle 14"/>
            <p:cNvSpPr>
              <a:spLocks noChangeArrowheads="1"/>
            </p:cNvSpPr>
            <p:nvPr/>
          </p:nvSpPr>
          <p:spPr bwMode="auto">
            <a:xfrm>
              <a:off x="3107" y="1796"/>
              <a:ext cx="2258"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a:latin typeface="Courier New" pitchFamily="49" charset="0"/>
              </a:endParaRPr>
            </a:p>
            <a:p>
              <a:pPr eaLnBrk="0" hangingPunct="0"/>
              <a:r>
                <a:rPr lang="en-US" sz="2800" b="1" u="none">
                  <a:latin typeface="Courier New" pitchFamily="49" charset="0"/>
                </a:rPr>
                <a:t>beq M1, M4, Exit</a:t>
              </a:r>
            </a:p>
          </p:txBody>
        </p:sp>
        <p:sp>
          <p:nvSpPr>
            <p:cNvPr id="115727" name="Rectangle 15"/>
            <p:cNvSpPr>
              <a:spLocks noChangeArrowheads="1"/>
            </p:cNvSpPr>
            <p:nvPr/>
          </p:nvSpPr>
          <p:spPr bwMode="auto">
            <a:xfrm>
              <a:off x="3107" y="2254"/>
              <a:ext cx="2258" cy="657"/>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dirty="0">
                <a:solidFill>
                  <a:schemeClr val="accent1"/>
                </a:solidFill>
                <a:latin typeface="Courier New" pitchFamily="49" charset="0"/>
              </a:endParaRPr>
            </a:p>
            <a:p>
              <a:pPr eaLnBrk="0" hangingPunct="0"/>
              <a:r>
                <a:rPr lang="en-US" sz="2800" b="1" dirty="0">
                  <a:solidFill>
                    <a:schemeClr val="accent1"/>
                  </a:solidFill>
                  <a:latin typeface="Courier New" pitchFamily="49" charset="0"/>
                </a:rPr>
                <a:t>or   M8, M9 ,M10</a:t>
              </a:r>
            </a:p>
          </p:txBody>
        </p:sp>
        <p:sp>
          <p:nvSpPr>
            <p:cNvPr id="115728" name="Rectangle 16"/>
            <p:cNvSpPr>
              <a:spLocks noChangeArrowheads="1"/>
            </p:cNvSpPr>
            <p:nvPr/>
          </p:nvSpPr>
          <p:spPr bwMode="auto">
            <a:xfrm>
              <a:off x="3107" y="2742"/>
              <a:ext cx="2124" cy="656"/>
            </a:xfrm>
            <a:prstGeom prst="rect">
              <a:avLst/>
            </a:prstGeom>
            <a:noFill/>
            <a:ln w="12700">
              <a:noFill/>
              <a:miter lim="800000"/>
              <a:headEnd/>
              <a:tailEnd/>
            </a:ln>
            <a:effectLst/>
          </p:spPr>
          <p:txBody>
            <a:bodyPr wrap="none" lIns="90487" tIns="44450" rIns="90487" bIns="44450">
              <a:spAutoFit/>
            </a:bodyPr>
            <a:lstStyle/>
            <a:p>
              <a:pPr eaLnBrk="0" hangingPunct="0"/>
              <a:endParaRPr lang="en-US" sz="2800" b="1" u="none" dirty="0">
                <a:latin typeface="Courier New" pitchFamily="49" charset="0"/>
              </a:endParaRPr>
            </a:p>
            <a:p>
              <a:pPr eaLnBrk="0" hangingPunct="0"/>
              <a:r>
                <a:rPr lang="en-US" sz="2800" b="1" u="none" dirty="0" err="1">
                  <a:latin typeface="Courier New" pitchFamily="49" charset="0"/>
                </a:rPr>
                <a:t>xor</a:t>
              </a:r>
              <a:r>
                <a:rPr lang="en-US" sz="2800" b="1" u="none" dirty="0">
                  <a:latin typeface="Courier New" pitchFamily="49" charset="0"/>
                </a:rPr>
                <a:t> M10, M1,M11</a:t>
              </a:r>
            </a:p>
          </p:txBody>
        </p:sp>
        <p:sp>
          <p:nvSpPr>
            <p:cNvPr id="115729" name="Text Box 17"/>
            <p:cNvSpPr txBox="1">
              <a:spLocks noChangeArrowheads="1"/>
            </p:cNvSpPr>
            <p:nvPr/>
          </p:nvSpPr>
          <p:spPr bwMode="auto">
            <a:xfrm>
              <a:off x="3230" y="392"/>
              <a:ext cx="1810" cy="659"/>
            </a:xfrm>
            <a:prstGeom prst="rect">
              <a:avLst/>
            </a:prstGeom>
            <a:noFill/>
            <a:ln w="28575">
              <a:noFill/>
              <a:miter lim="800000"/>
              <a:headEnd/>
              <a:tailEnd/>
            </a:ln>
            <a:effectLst/>
          </p:spPr>
          <p:txBody>
            <a:bodyPr wrap="none" anchor="ctr">
              <a:spAutoFit/>
            </a:bodyPr>
            <a:lstStyle/>
            <a:p>
              <a:pPr algn="ctr" eaLnBrk="0" hangingPunct="0"/>
              <a:endParaRPr lang="en-US" sz="2800" b="1" u="none">
                <a:solidFill>
                  <a:schemeClr val="accent1"/>
                </a:solidFill>
                <a:latin typeface="Helvetica" pitchFamily="34" charset="0"/>
              </a:endParaRPr>
            </a:p>
            <a:p>
              <a:pPr algn="ctr" eaLnBrk="0" hangingPunct="0"/>
              <a:r>
                <a:rPr lang="en-US" sz="2800" b="1" u="none">
                  <a:solidFill>
                    <a:schemeClr val="accent1"/>
                  </a:solidFill>
                  <a:latin typeface="Helvetica" pitchFamily="34" charset="0"/>
                </a:rPr>
                <a:t>Delayed Branch</a:t>
              </a:r>
            </a:p>
          </p:txBody>
        </p:sp>
        <p:sp>
          <p:nvSpPr>
            <p:cNvPr id="115730" name="Rectangle 18"/>
            <p:cNvSpPr>
              <a:spLocks noChangeArrowheads="1"/>
            </p:cNvSpPr>
            <p:nvPr/>
          </p:nvSpPr>
          <p:spPr bwMode="auto">
            <a:xfrm>
              <a:off x="3072" y="3654"/>
              <a:ext cx="784" cy="359"/>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Courier New" pitchFamily="49" charset="0"/>
                </a:rPr>
                <a:t>Exit:</a:t>
              </a:r>
            </a:p>
          </p:txBody>
        </p:sp>
        <p:sp>
          <p:nvSpPr>
            <p:cNvPr id="115732" name="Line 20"/>
            <p:cNvSpPr>
              <a:spLocks noChangeShapeType="1"/>
            </p:cNvSpPr>
            <p:nvPr/>
          </p:nvSpPr>
          <p:spPr bwMode="auto">
            <a:xfrm>
              <a:off x="2496" y="1426"/>
              <a:ext cx="720" cy="1221"/>
            </a:xfrm>
            <a:prstGeom prst="line">
              <a:avLst/>
            </a:prstGeom>
            <a:noFill/>
            <a:ln w="28575">
              <a:solidFill>
                <a:schemeClr val="tx1"/>
              </a:solidFill>
              <a:round/>
              <a:headEnd/>
              <a:tailEnd type="triangle" w="med" len="med"/>
            </a:ln>
            <a:effectLst/>
          </p:spPr>
          <p:txBody>
            <a:bodyPr wrap="none" anchor="ctr"/>
            <a:lstStyle/>
            <a:p>
              <a:endParaRPr lang="en-US"/>
            </a:p>
          </p:txBody>
        </p:sp>
        <p:sp>
          <p:nvSpPr>
            <p:cNvPr id="115733" name="Line 21"/>
            <p:cNvSpPr>
              <a:spLocks noChangeShapeType="1"/>
            </p:cNvSpPr>
            <p:nvPr/>
          </p:nvSpPr>
          <p:spPr bwMode="auto">
            <a:xfrm flipV="1">
              <a:off x="2400" y="1904"/>
              <a:ext cx="774" cy="530"/>
            </a:xfrm>
            <a:prstGeom prst="line">
              <a:avLst/>
            </a:prstGeom>
            <a:noFill/>
            <a:ln w="28575">
              <a:solidFill>
                <a:schemeClr val="tx1"/>
              </a:solidFill>
              <a:round/>
              <a:headEnd/>
              <a:tailEnd type="triangle" w="med" len="med"/>
            </a:ln>
            <a:effec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5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400800"/>
            <a:ext cx="1905000" cy="457200"/>
          </a:xfrm>
          <a:prstGeom prst="rect">
            <a:avLst/>
          </a:prstGeom>
        </p:spPr>
        <p:txBody>
          <a:bodyPr/>
          <a:lstStyle/>
          <a:p>
            <a:fld id="{8207DDE7-DEDA-451E-BC7D-2D99B6915B37}" type="slidenum">
              <a:rPr lang="en-US"/>
              <a:pPr/>
              <a:t>2</a:t>
            </a:fld>
            <a:endParaRPr lang="en-US" dirty="0"/>
          </a:p>
        </p:txBody>
      </p:sp>
      <p:sp>
        <p:nvSpPr>
          <p:cNvPr id="117762" name="Rectangle 2"/>
          <p:cNvSpPr>
            <a:spLocks noGrp="1" noChangeArrowheads="1"/>
          </p:cNvSpPr>
          <p:nvPr>
            <p:ph type="title"/>
          </p:nvPr>
        </p:nvSpPr>
        <p:spPr>
          <a:xfrm>
            <a:off x="319177" y="76200"/>
            <a:ext cx="8610600" cy="609600"/>
          </a:xfrm>
        </p:spPr>
        <p:txBody>
          <a:bodyPr/>
          <a:lstStyle/>
          <a:p>
            <a:r>
              <a:rPr lang="en-US" sz="3600" b="1" dirty="0">
                <a:solidFill>
                  <a:srgbClr val="FF0000"/>
                </a:solidFill>
              </a:rPr>
              <a:t>Arithmetic Pipeline: </a:t>
            </a:r>
            <a:r>
              <a:rPr lang="en-US" sz="3600" b="1" dirty="0">
                <a:solidFill>
                  <a:srgbClr val="0070C0"/>
                </a:solidFill>
              </a:rPr>
              <a:t>Ex. MIPS R4000</a:t>
            </a:r>
            <a:endParaRPr lang="en-US" sz="3600" b="1" dirty="0"/>
          </a:p>
        </p:txBody>
      </p:sp>
      <p:pic>
        <p:nvPicPr>
          <p:cNvPr id="117763" name="Picture 3" descr="AppA-fig31"/>
          <p:cNvPicPr>
            <a:picLocks noChangeAspect="1" noChangeArrowheads="1"/>
          </p:cNvPicPr>
          <p:nvPr/>
        </p:nvPicPr>
        <p:blipFill>
          <a:blip r:embed="rId3" cstate="print"/>
          <a:srcRect/>
          <a:stretch>
            <a:fillRect/>
          </a:stretch>
        </p:blipFill>
        <p:spPr bwMode="auto">
          <a:xfrm>
            <a:off x="152400" y="1752600"/>
            <a:ext cx="8489414" cy="4876800"/>
          </a:xfrm>
          <a:prstGeom prst="rect">
            <a:avLst/>
          </a:prstGeom>
          <a:noFill/>
        </p:spPr>
      </p:pic>
      <p:sp>
        <p:nvSpPr>
          <p:cNvPr id="5" name="Rectangle 4"/>
          <p:cNvSpPr/>
          <p:nvPr/>
        </p:nvSpPr>
        <p:spPr>
          <a:xfrm>
            <a:off x="3182112" y="5933873"/>
            <a:ext cx="2492990" cy="369332"/>
          </a:xfrm>
          <a:prstGeom prst="rect">
            <a:avLst/>
          </a:prstGeom>
        </p:spPr>
        <p:txBody>
          <a:bodyPr wrap="none">
            <a:spAutoFit/>
          </a:bodyPr>
          <a:lstStyle/>
          <a:p>
            <a:r>
              <a:rPr lang="en-US" b="1" dirty="0"/>
              <a:t>MIPS R4000 pipeline</a:t>
            </a:r>
            <a:r>
              <a:rPr lang="en-US" dirty="0"/>
              <a:t> </a:t>
            </a:r>
          </a:p>
        </p:txBody>
      </p:sp>
      <p:sp>
        <p:nvSpPr>
          <p:cNvPr id="7" name="TextBox 6"/>
          <p:cNvSpPr txBox="1"/>
          <p:nvPr/>
        </p:nvSpPr>
        <p:spPr>
          <a:xfrm>
            <a:off x="6858000" y="4724400"/>
            <a:ext cx="1981200" cy="1200329"/>
          </a:xfrm>
          <a:prstGeom prst="rect">
            <a:avLst/>
          </a:prstGeom>
          <a:noFill/>
        </p:spPr>
        <p:txBody>
          <a:bodyPr wrap="square" rtlCol="0">
            <a:spAutoFit/>
          </a:bodyPr>
          <a:lstStyle/>
          <a:p>
            <a:r>
              <a:rPr lang="en-US" sz="1200" b="1" dirty="0">
                <a:solidFill>
                  <a:srgbClr val="0070C0"/>
                </a:solidFill>
              </a:rPr>
              <a:t>Arithmetic Pipeline: </a:t>
            </a:r>
            <a:r>
              <a:rPr lang="en-US" sz="1200" dirty="0"/>
              <a:t>The multiplier and adder are pipelined, but divider is not =&gt; Must wait 21 cycles to initiate another divide execution</a:t>
            </a:r>
          </a:p>
        </p:txBody>
      </p:sp>
      <p:sp>
        <p:nvSpPr>
          <p:cNvPr id="2" name="Rectangle 1"/>
          <p:cNvSpPr/>
          <p:nvPr/>
        </p:nvSpPr>
        <p:spPr>
          <a:xfrm>
            <a:off x="218299" y="1044714"/>
            <a:ext cx="8382000" cy="707886"/>
          </a:xfrm>
          <a:prstGeom prst="rect">
            <a:avLst/>
          </a:prstGeom>
        </p:spPr>
        <p:txBody>
          <a:bodyPr wrap="square">
            <a:spAutoFit/>
          </a:bodyPr>
          <a:lstStyle/>
          <a:p>
            <a:pPr algn="ctr"/>
            <a:r>
              <a:rPr lang="en-US" b="1" u="none" dirty="0">
                <a:solidFill>
                  <a:srgbClr val="0070C0"/>
                </a:solidFill>
              </a:rPr>
              <a:t>Instructions are issued in order, but they complete out-of-order because of different latencies for different instructions</a:t>
            </a:r>
          </a:p>
        </p:txBody>
      </p:sp>
    </p:spTree>
    <p:extLst>
      <p:ext uri="{BB962C8B-B14F-4D97-AF65-F5344CB8AC3E}">
        <p14:creationId xmlns:p14="http://schemas.microsoft.com/office/powerpoint/2010/main" val="574325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appc-14-9780123838728"/>
          <p:cNvPicPr>
            <a:picLocks noChangeAspect="1" noChangeArrowheads="1"/>
          </p:cNvPicPr>
          <p:nvPr/>
        </p:nvPicPr>
        <p:blipFill>
          <a:blip r:embed="rId3" cstate="print"/>
          <a:srcRect/>
          <a:stretch>
            <a:fillRect/>
          </a:stretch>
        </p:blipFill>
        <p:spPr bwMode="auto">
          <a:xfrm>
            <a:off x="2286000" y="304800"/>
            <a:ext cx="4876800" cy="3906838"/>
          </a:xfrm>
          <a:prstGeom prst="rect">
            <a:avLst/>
          </a:prstGeom>
          <a:noFill/>
          <a:ln w="9525">
            <a:noFill/>
            <a:miter lim="800000"/>
            <a:headEnd/>
            <a:tailEnd/>
          </a:ln>
          <a:effectLst/>
        </p:spPr>
      </p:pic>
      <p:sp>
        <p:nvSpPr>
          <p:cNvPr id="12293" name="Rectangle 5"/>
          <p:cNvSpPr>
            <a:spLocks noChangeArrowheads="1"/>
          </p:cNvSpPr>
          <p:nvPr/>
        </p:nvSpPr>
        <p:spPr bwMode="auto">
          <a:xfrm>
            <a:off x="365125" y="4332754"/>
            <a:ext cx="8321675" cy="1938992"/>
          </a:xfrm>
          <a:prstGeom prst="rect">
            <a:avLst/>
          </a:prstGeom>
          <a:noFill/>
          <a:ln w="9525">
            <a:noFill/>
            <a:miter lim="800000"/>
            <a:headEnd/>
            <a:tailEnd/>
          </a:ln>
          <a:effectLst/>
        </p:spPr>
        <p:txBody>
          <a:bodyPr anchor="ctr">
            <a:spAutoFit/>
          </a:bodyPr>
          <a:lstStyle/>
          <a:p>
            <a:pPr algn="just"/>
            <a:r>
              <a:rPr lang="en-US" sz="1200" b="1" dirty="0">
                <a:latin typeface="Times New Roman" pitchFamily="18" charset="0"/>
              </a:rPr>
              <a:t>Figure C.14 Scheduling the branch delay slot.</a:t>
            </a:r>
            <a:r>
              <a:rPr lang="en-US" sz="1200" dirty="0">
                <a:latin typeface="Times New Roman" pitchFamily="18" charset="0"/>
              </a:rPr>
              <a:t> The top box in each pair shows the code before scheduling; the bottom box shows the scheduled code. In (a), the delay slot is scheduled with an independent instruction from before the branch. This is the best choice. Strategies (b) and (c) are used when (a) is not possible. In the code sequences for (b) and (c), the use of R1 in the branch condition prevents the DADD instruction (whose destination is R1) from being moved after the branch. In (b), the branch delay slot is scheduled from the target of the branch; usually the target instruction will need to be copied because it can be reached by another path. Strategy (b) is preferred when the branch is taken with high probability, such as a loop branch. Finally, the branch may be scheduled from the not-taken fall-through as in (c). </a:t>
            </a:r>
            <a:r>
              <a:rPr lang="en-US" sz="1200" dirty="0">
                <a:solidFill>
                  <a:srgbClr val="FF0000"/>
                </a:solidFill>
                <a:latin typeface="Times New Roman" pitchFamily="18" charset="0"/>
              </a:rPr>
              <a:t>To make this optimization legal for (b) or (c), it must be OK to execute the moved instruction when the branch goes in the unexpected direction</a:t>
            </a:r>
            <a:r>
              <a:rPr lang="en-US" sz="1200" dirty="0">
                <a:latin typeface="Times New Roman" pitchFamily="18" charset="0"/>
              </a:rPr>
              <a:t>. By OK we mean that the work is wasted, but the program will still execute correctly. This is the case, for example, in (c) if R7 were an unused temporary register when the branch goes in the unexpected direction.</a:t>
            </a:r>
          </a:p>
        </p:txBody>
      </p:sp>
    </p:spTree>
    <p:extLst>
      <p:ext uri="{BB962C8B-B14F-4D97-AF65-F5344CB8AC3E}">
        <p14:creationId xmlns:p14="http://schemas.microsoft.com/office/powerpoint/2010/main" val="1780492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B868F58-19D1-47D2-8BD4-03AD0D1CB511}" type="slidenum">
              <a:rPr lang="en-US"/>
              <a:pPr/>
              <a:t>21</a:t>
            </a:fld>
            <a:endParaRPr lang="en-US"/>
          </a:p>
        </p:txBody>
      </p:sp>
      <p:sp>
        <p:nvSpPr>
          <p:cNvPr id="71682" name="Rectangle 2"/>
          <p:cNvSpPr>
            <a:spLocks noGrp="1" noChangeArrowheads="1"/>
          </p:cNvSpPr>
          <p:nvPr>
            <p:ph type="title"/>
          </p:nvPr>
        </p:nvSpPr>
        <p:spPr/>
        <p:txBody>
          <a:bodyPr/>
          <a:lstStyle/>
          <a:p>
            <a:r>
              <a:rPr lang="en-US"/>
              <a:t>Control Hazards: Branch Prediction</a:t>
            </a:r>
          </a:p>
        </p:txBody>
      </p:sp>
      <p:sp>
        <p:nvSpPr>
          <p:cNvPr id="71683" name="Rectangle 3"/>
          <p:cNvSpPr>
            <a:spLocks noGrp="1" noChangeArrowheads="1"/>
          </p:cNvSpPr>
          <p:nvPr>
            <p:ph type="body" idx="1"/>
          </p:nvPr>
        </p:nvSpPr>
        <p:spPr>
          <a:xfrm>
            <a:off x="609600" y="990600"/>
            <a:ext cx="8153400" cy="5486400"/>
          </a:xfrm>
        </p:spPr>
        <p:txBody>
          <a:bodyPr lIns="0"/>
          <a:lstStyle/>
          <a:p>
            <a:pPr>
              <a:lnSpc>
                <a:spcPct val="90000"/>
              </a:lnSpc>
            </a:pPr>
            <a:r>
              <a:rPr lang="en-US" sz="2000" b="1" dirty="0"/>
              <a:t>Idea: doing something is better than waiting around doing nothing</a:t>
            </a:r>
          </a:p>
          <a:p>
            <a:pPr lvl="1">
              <a:lnSpc>
                <a:spcPct val="90000"/>
              </a:lnSpc>
              <a:buFontTx/>
              <a:buChar char="o"/>
            </a:pPr>
            <a:r>
              <a:rPr lang="en-US" sz="1600" dirty="0"/>
              <a:t>Guess branch target, start executing at guessed position</a:t>
            </a:r>
          </a:p>
          <a:p>
            <a:pPr lvl="1">
              <a:lnSpc>
                <a:spcPct val="90000"/>
              </a:lnSpc>
              <a:buFontTx/>
              <a:buChar char="o"/>
            </a:pPr>
            <a:r>
              <a:rPr lang="en-US" sz="1600" dirty="0"/>
              <a:t>Execute branch, verify (check) your guess</a:t>
            </a:r>
          </a:p>
          <a:p>
            <a:pPr lvl="1">
              <a:lnSpc>
                <a:spcPct val="90000"/>
              </a:lnSpc>
              <a:buFontTx/>
              <a:buNone/>
            </a:pPr>
            <a:r>
              <a:rPr lang="en-US" sz="1600" dirty="0"/>
              <a:t>+	minimize penalty if guess is right (to zero)</a:t>
            </a:r>
          </a:p>
          <a:p>
            <a:pPr lvl="1">
              <a:lnSpc>
                <a:spcPct val="90000"/>
              </a:lnSpc>
            </a:pPr>
            <a:r>
              <a:rPr lang="en-US" sz="1600" dirty="0"/>
              <a:t>May increase penalty for wrong guesses</a:t>
            </a:r>
          </a:p>
          <a:p>
            <a:pPr lvl="1">
              <a:lnSpc>
                <a:spcPct val="90000"/>
              </a:lnSpc>
              <a:buFontTx/>
              <a:buChar char="o"/>
            </a:pPr>
            <a:r>
              <a:rPr lang="en-US" sz="1600" dirty="0"/>
              <a:t>Heavily researched area in the last 15 years</a:t>
            </a:r>
          </a:p>
          <a:p>
            <a:pPr>
              <a:lnSpc>
                <a:spcPct val="90000"/>
              </a:lnSpc>
            </a:pPr>
            <a:r>
              <a:rPr lang="en-US" sz="2000" b="1" dirty="0"/>
              <a:t>Fixed branch prediction.</a:t>
            </a:r>
          </a:p>
          <a:p>
            <a:pPr lvl="1">
              <a:lnSpc>
                <a:spcPct val="90000"/>
              </a:lnSpc>
              <a:buFontTx/>
              <a:buNone/>
            </a:pPr>
            <a:r>
              <a:rPr lang="en-US" sz="1600" dirty="0"/>
              <a:t>Each of these strategies must be applied to all branch instructions indiscriminately.</a:t>
            </a:r>
          </a:p>
          <a:p>
            <a:pPr lvl="1">
              <a:lnSpc>
                <a:spcPct val="90000"/>
              </a:lnSpc>
            </a:pPr>
            <a:r>
              <a:rPr lang="en-US" sz="2000" b="1" dirty="0"/>
              <a:t>Predict not-taken</a:t>
            </a:r>
            <a:r>
              <a:rPr lang="en-US" sz="2000" dirty="0"/>
              <a:t> (47% actually not taken):</a:t>
            </a:r>
          </a:p>
          <a:p>
            <a:pPr lvl="2">
              <a:lnSpc>
                <a:spcPct val="90000"/>
              </a:lnSpc>
            </a:pPr>
            <a:r>
              <a:rPr lang="en-US" sz="1600" dirty="0"/>
              <a:t>continue to fetch instruction without stalling;</a:t>
            </a:r>
          </a:p>
          <a:p>
            <a:pPr lvl="2">
              <a:lnSpc>
                <a:spcPct val="90000"/>
              </a:lnSpc>
            </a:pPr>
            <a:r>
              <a:rPr lang="en-US" sz="1600" dirty="0"/>
              <a:t>do not change any state (no register write);</a:t>
            </a:r>
          </a:p>
          <a:p>
            <a:pPr lvl="2">
              <a:lnSpc>
                <a:spcPct val="90000"/>
              </a:lnSpc>
            </a:pPr>
            <a:r>
              <a:rPr lang="en-US" sz="1600" dirty="0"/>
              <a:t>if branch is taken turn the fetched instruction into no-op, restart fetch at target address: </a:t>
            </a:r>
            <a:r>
              <a:rPr lang="en-US" sz="1600" dirty="0">
                <a:solidFill>
                  <a:srgbClr val="3333FF"/>
                </a:solidFill>
              </a:rPr>
              <a:t>1 cycle penalty. Assumes branch detection at the ID stage.</a:t>
            </a:r>
          </a:p>
          <a:p>
            <a:pPr lvl="1">
              <a:lnSpc>
                <a:spcPct val="90000"/>
              </a:lnSpc>
            </a:pPr>
            <a:r>
              <a:rPr lang="en-US" sz="2000" b="1" dirty="0"/>
              <a:t>Predict taken</a:t>
            </a:r>
            <a:r>
              <a:rPr lang="en-US" sz="2000" dirty="0"/>
              <a:t> (53%): </a:t>
            </a:r>
          </a:p>
          <a:p>
            <a:pPr lvl="1">
              <a:lnSpc>
                <a:spcPct val="90000"/>
              </a:lnSpc>
              <a:buNone/>
            </a:pPr>
            <a:r>
              <a:rPr lang="en-US" sz="2000" dirty="0"/>
              <a:t>    </a:t>
            </a:r>
            <a:r>
              <a:rPr lang="en-US" sz="1600" dirty="0"/>
              <a:t>more difficult, must know target before branch is decoded. no advantage in our simple 5-stage pipeline even if we move the branch to ID stage. There is 1 cycle penalty any way.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11" name="Picture 7" descr="f04-32-P374493"/>
          <p:cNvPicPr>
            <a:picLocks noChangeAspect="1" noChangeArrowheads="1"/>
          </p:cNvPicPr>
          <p:nvPr/>
        </p:nvPicPr>
        <p:blipFill>
          <a:blip r:embed="rId3" cstate="print"/>
          <a:srcRect/>
          <a:stretch>
            <a:fillRect/>
          </a:stretch>
        </p:blipFill>
        <p:spPr bwMode="auto">
          <a:xfrm>
            <a:off x="2411413" y="1268413"/>
            <a:ext cx="6035675" cy="4979987"/>
          </a:xfrm>
          <a:prstGeom prst="rect">
            <a:avLst/>
          </a:prstGeom>
          <a:noFill/>
        </p:spPr>
      </p:pic>
      <p:sp>
        <p:nvSpPr>
          <p:cNvPr id="354306" name="Rectangle 2"/>
          <p:cNvSpPr>
            <a:spLocks noGrp="1" noChangeArrowheads="1"/>
          </p:cNvSpPr>
          <p:nvPr>
            <p:ph type="title"/>
          </p:nvPr>
        </p:nvSpPr>
        <p:spPr/>
        <p:txBody>
          <a:bodyPr/>
          <a:lstStyle/>
          <a:p>
            <a:r>
              <a:rPr lang="en-US"/>
              <a:t>MIPS with Predict Not Taken</a:t>
            </a:r>
            <a:endParaRPr lang="en-AU"/>
          </a:p>
        </p:txBody>
      </p:sp>
      <p:sp>
        <p:nvSpPr>
          <p:cNvPr id="354309" name="Text Box 5"/>
          <p:cNvSpPr txBox="1">
            <a:spLocks noChangeArrowheads="1"/>
          </p:cNvSpPr>
          <p:nvPr/>
        </p:nvSpPr>
        <p:spPr bwMode="auto">
          <a:xfrm>
            <a:off x="755650" y="2133600"/>
            <a:ext cx="1295400" cy="650875"/>
          </a:xfrm>
          <a:prstGeom prst="rect">
            <a:avLst/>
          </a:prstGeom>
          <a:solidFill>
            <a:schemeClr val="accent1"/>
          </a:solidFill>
          <a:ln w="9525">
            <a:solidFill>
              <a:schemeClr val="tx1"/>
            </a:solidFill>
            <a:miter lim="800000"/>
            <a:headEnd/>
            <a:tailEnd/>
          </a:ln>
          <a:effectLst/>
        </p:spPr>
        <p:txBody>
          <a:bodyPr>
            <a:spAutoFit/>
          </a:bodyPr>
          <a:lstStyle/>
          <a:p>
            <a:pPr algn="l"/>
            <a:r>
              <a:rPr lang="en-US" sz="1800"/>
              <a:t>Prediction correct</a:t>
            </a:r>
            <a:endParaRPr lang="en-AU" sz="1800"/>
          </a:p>
        </p:txBody>
      </p:sp>
      <p:sp>
        <p:nvSpPr>
          <p:cNvPr id="354310" name="Text Box 6"/>
          <p:cNvSpPr txBox="1">
            <a:spLocks noChangeArrowheads="1"/>
          </p:cNvSpPr>
          <p:nvPr/>
        </p:nvSpPr>
        <p:spPr bwMode="auto">
          <a:xfrm>
            <a:off x="755650" y="4797425"/>
            <a:ext cx="1295400" cy="1415772"/>
          </a:xfrm>
          <a:prstGeom prst="rect">
            <a:avLst/>
          </a:prstGeom>
          <a:solidFill>
            <a:schemeClr val="accent1"/>
          </a:solidFill>
          <a:ln w="9525">
            <a:solidFill>
              <a:schemeClr val="tx1"/>
            </a:solidFill>
            <a:miter lim="800000"/>
            <a:headEnd/>
            <a:tailEnd/>
          </a:ln>
          <a:effectLst/>
        </p:spPr>
        <p:txBody>
          <a:bodyPr>
            <a:spAutoFit/>
          </a:bodyPr>
          <a:lstStyle/>
          <a:p>
            <a:pPr algn="l"/>
            <a:r>
              <a:rPr lang="en-US" sz="1800" dirty="0"/>
              <a:t>Prediction incorrect </a:t>
            </a:r>
            <a:r>
              <a:rPr lang="en-US" sz="1800" u="none" dirty="0"/>
              <a:t>- </a:t>
            </a:r>
            <a:r>
              <a:rPr lang="en-US" sz="1600" u="none" dirty="0"/>
              <a:t>Assuming one cycle penalty</a:t>
            </a:r>
            <a:endParaRPr lang="en-AU" sz="1600" u="non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98A0120-3FD8-4CF4-9242-C7B84A3B9B87}" type="slidenum">
              <a:rPr lang="en-US" smtClean="0"/>
              <a:pPr/>
              <a:t>23</a:t>
            </a:fld>
            <a:endParaRPr lang="en-US"/>
          </a:p>
        </p:txBody>
      </p:sp>
      <p:pic>
        <p:nvPicPr>
          <p:cNvPr id="138242" name="Picture 2"/>
          <p:cNvPicPr>
            <a:picLocks noChangeAspect="1" noChangeArrowheads="1"/>
          </p:cNvPicPr>
          <p:nvPr/>
        </p:nvPicPr>
        <p:blipFill>
          <a:blip r:embed="rId2" cstate="print"/>
          <a:srcRect/>
          <a:stretch>
            <a:fillRect/>
          </a:stretch>
        </p:blipFill>
        <p:spPr bwMode="auto">
          <a:xfrm>
            <a:off x="1438275" y="0"/>
            <a:ext cx="5648325" cy="6686999"/>
          </a:xfrm>
          <a:prstGeom prst="rect">
            <a:avLst/>
          </a:prstGeom>
          <a:noFill/>
          <a:ln w="9525">
            <a:noFill/>
            <a:miter lim="800000"/>
            <a:headEnd/>
            <a:tailEnd/>
          </a:ln>
        </p:spPr>
      </p:pic>
      <p:pic>
        <p:nvPicPr>
          <p:cNvPr id="138243" name="Picture 3"/>
          <p:cNvPicPr>
            <a:picLocks noChangeAspect="1" noChangeArrowheads="1"/>
          </p:cNvPicPr>
          <p:nvPr/>
        </p:nvPicPr>
        <p:blipFill>
          <a:blip r:embed="rId3" cstate="print"/>
          <a:srcRect/>
          <a:stretch>
            <a:fillRect/>
          </a:stretch>
        </p:blipFill>
        <p:spPr bwMode="auto">
          <a:xfrm>
            <a:off x="1528763" y="138113"/>
            <a:ext cx="6086475" cy="65817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reeform 2">
            <a:extLst>
              <a:ext uri="{FF2B5EF4-FFF2-40B4-BE49-F238E27FC236}">
                <a16:creationId xmlns:a16="http://schemas.microsoft.com/office/drawing/2014/main" id="{3805B185-07DB-4067-AA87-464B126599E4}"/>
              </a:ext>
            </a:extLst>
          </p:cNvPr>
          <p:cNvSpPr>
            <a:spLocks noChangeArrowheads="1"/>
          </p:cNvSpPr>
          <p:nvPr/>
        </p:nvSpPr>
        <p:spPr bwMode="auto">
          <a:xfrm>
            <a:off x="406400" y="365125"/>
            <a:ext cx="36513" cy="36513"/>
          </a:xfrm>
          <a:custGeom>
            <a:avLst/>
            <a:gdLst>
              <a:gd name="T0" fmla="*/ 0 w 102"/>
              <a:gd name="T1" fmla="*/ 0 h 102"/>
              <a:gd name="T2" fmla="*/ 2147483646 w 102"/>
              <a:gd name="T3" fmla="*/ 0 h 102"/>
              <a:gd name="T4" fmla="*/ 2147483646 w 102"/>
              <a:gd name="T5" fmla="*/ 2147483646 h 102"/>
              <a:gd name="T6" fmla="*/ 0 w 102"/>
              <a:gd name="T7" fmla="*/ 2147483646 h 102"/>
              <a:gd name="T8" fmla="*/ 0 w 102"/>
              <a:gd name="T9" fmla="*/ 0 h 102"/>
              <a:gd name="T10" fmla="*/ 0 60000 65536"/>
              <a:gd name="T11" fmla="*/ 0 60000 65536"/>
              <a:gd name="T12" fmla="*/ 0 60000 65536"/>
              <a:gd name="T13" fmla="*/ 0 60000 65536"/>
              <a:gd name="T14" fmla="*/ 0 60000 65536"/>
              <a:gd name="T15" fmla="*/ 0 w 102"/>
              <a:gd name="T16" fmla="*/ 0 h 102"/>
              <a:gd name="T17" fmla="*/ 102 w 102"/>
              <a:gd name="T18" fmla="*/ 102 h 102"/>
            </a:gdLst>
            <a:ahLst/>
            <a:cxnLst>
              <a:cxn ang="T10">
                <a:pos x="T0" y="T1"/>
              </a:cxn>
              <a:cxn ang="T11">
                <a:pos x="T2" y="T3"/>
              </a:cxn>
              <a:cxn ang="T12">
                <a:pos x="T4" y="T5"/>
              </a:cxn>
              <a:cxn ang="T13">
                <a:pos x="T6" y="T7"/>
              </a:cxn>
              <a:cxn ang="T14">
                <a:pos x="T8" y="T9"/>
              </a:cxn>
            </a:cxnLst>
            <a:rect l="T15" t="T16" r="T17" b="T18"/>
            <a:pathLst>
              <a:path w="102" h="102">
                <a:moveTo>
                  <a:pt x="0" y="0"/>
                </a:moveTo>
                <a:lnTo>
                  <a:pt x="101" y="0"/>
                </a:lnTo>
                <a:lnTo>
                  <a:pt x="101" y="101"/>
                </a:lnTo>
                <a:lnTo>
                  <a:pt x="0" y="101"/>
                </a:lnTo>
                <a:lnTo>
                  <a:pt x="0" y="0"/>
                </a:lnTo>
              </a:path>
            </a:pathLst>
          </a:custGeom>
          <a:solidFill>
            <a:srgbClr val="FFFFFF"/>
          </a:solidFill>
          <a:ln>
            <a:noFill/>
          </a:ln>
          <a:extLst>
            <a:ext uri="{91240B29-F687-4F45-9708-019B960494DF}">
              <a14:hiddenLine xmlns:a14="http://schemas.microsoft.com/office/drawing/2010/main" w="9525" cap="flat">
                <a:solidFill>
                  <a:srgbClr val="000000"/>
                </a:solidFill>
                <a:bevel/>
                <a:headEnd/>
                <a:tailEnd/>
              </a14:hiddenLine>
            </a:ext>
          </a:extLst>
        </p:spPr>
        <p:txBody>
          <a:bodyPr wrap="none" anchor="ctr"/>
          <a:lstStyle/>
          <a:p>
            <a:endParaRPr lang="en-US"/>
          </a:p>
        </p:txBody>
      </p:sp>
      <p:sp>
        <p:nvSpPr>
          <p:cNvPr id="32771" name="Rectangle 1">
            <a:extLst>
              <a:ext uri="{FF2B5EF4-FFF2-40B4-BE49-F238E27FC236}">
                <a16:creationId xmlns:a16="http://schemas.microsoft.com/office/drawing/2014/main" id="{45FB0468-429B-4CEF-A85C-B6F94C1BE60E}"/>
              </a:ext>
            </a:extLst>
          </p:cNvPr>
          <p:cNvSpPr>
            <a:spLocks noChangeArrowheads="1"/>
          </p:cNvSpPr>
          <p:nvPr/>
        </p:nvSpPr>
        <p:spPr bwMode="auto">
          <a:xfrm>
            <a:off x="404813" y="4876800"/>
            <a:ext cx="83581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b="1" dirty="0"/>
              <a:t>Figure C.14 Misprediction rate on SPEC92 for a </a:t>
            </a:r>
            <a:r>
              <a:rPr lang="en-US" altLang="en-US" sz="1200" b="1" dirty="0">
                <a:solidFill>
                  <a:srgbClr val="FF0000"/>
                </a:solidFill>
              </a:rPr>
              <a:t>profile-based predictor </a:t>
            </a:r>
            <a:r>
              <a:rPr lang="en-US" altLang="en-US" sz="1200" b="1" dirty="0"/>
              <a:t>varies widely but is generally better for the floating-point programs, which have an average misprediction rate of 9% with a standard deviation of 4%, than for the integer programs, which have an average misprediction rate of 15% with a standard deviation of 5%. </a:t>
            </a:r>
            <a:r>
              <a:rPr lang="en-US" altLang="en-US" sz="1200" dirty="0"/>
              <a:t>The actual performance depends on both the prediction accuracy and the branch frequency, which vary from 3% to 24%.</a:t>
            </a:r>
          </a:p>
          <a:p>
            <a:endParaRPr lang="en-US" altLang="en-US" sz="1200" dirty="0"/>
          </a:p>
        </p:txBody>
      </p:sp>
      <p:pic>
        <p:nvPicPr>
          <p:cNvPr id="32772" name="Picture 2" descr="X:\Production\Artfinal\0000000038\MKCAD\978-0-12-811905-1\0003170711\XMLLowres\bm14-9780128119051.jpg">
            <a:extLst>
              <a:ext uri="{FF2B5EF4-FFF2-40B4-BE49-F238E27FC236}">
                <a16:creationId xmlns:a16="http://schemas.microsoft.com/office/drawing/2014/main" id="{C6FD7688-E675-4F60-98A2-6459F32A24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0513" y="1066800"/>
            <a:ext cx="35052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21FC5DA-B474-46A4-B856-98FD64FD5963}"/>
              </a:ext>
            </a:extLst>
          </p:cNvPr>
          <p:cNvSpPr txBox="1"/>
          <p:nvPr/>
        </p:nvSpPr>
        <p:spPr>
          <a:xfrm>
            <a:off x="2438400" y="401638"/>
            <a:ext cx="4916487" cy="584775"/>
          </a:xfrm>
          <a:prstGeom prst="rect">
            <a:avLst/>
          </a:prstGeom>
          <a:noFill/>
        </p:spPr>
        <p:txBody>
          <a:bodyPr wrap="square" rtlCol="0">
            <a:spAutoFit/>
          </a:bodyPr>
          <a:lstStyle/>
          <a:p>
            <a:r>
              <a:rPr lang="en-US" sz="3200" dirty="0">
                <a:solidFill>
                  <a:srgbClr val="FF0000"/>
                </a:solidFill>
              </a:rPr>
              <a:t>Static Branch Prediction</a:t>
            </a:r>
          </a:p>
        </p:txBody>
      </p:sp>
    </p:spTree>
    <p:extLst>
      <p:ext uri="{BB962C8B-B14F-4D97-AF65-F5344CB8AC3E}">
        <p14:creationId xmlns:p14="http://schemas.microsoft.com/office/powerpoint/2010/main" val="12917334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609600" y="685800"/>
            <a:ext cx="8020050" cy="2076450"/>
          </a:xfrm>
          <a:prstGeom prst="rect">
            <a:avLst/>
          </a:prstGeom>
          <a:noFill/>
          <a:ln w="9525">
            <a:noFill/>
            <a:miter lim="800000"/>
            <a:headEnd/>
            <a:tailEnd/>
          </a:ln>
        </p:spPr>
      </p:pic>
      <p:pic>
        <p:nvPicPr>
          <p:cNvPr id="57347" name="Picture 3"/>
          <p:cNvPicPr>
            <a:picLocks noChangeAspect="1" noChangeArrowheads="1"/>
          </p:cNvPicPr>
          <p:nvPr/>
        </p:nvPicPr>
        <p:blipFill>
          <a:blip r:embed="rId3" cstate="print"/>
          <a:srcRect/>
          <a:stretch>
            <a:fillRect/>
          </a:stretch>
        </p:blipFill>
        <p:spPr bwMode="auto">
          <a:xfrm>
            <a:off x="381000" y="2895600"/>
            <a:ext cx="8334375" cy="3114675"/>
          </a:xfrm>
          <a:prstGeom prst="rect">
            <a:avLst/>
          </a:prstGeom>
          <a:noFill/>
          <a:ln w="9525">
            <a:noFill/>
            <a:miter lim="800000"/>
            <a:headEnd/>
            <a:tailEnd/>
          </a:ln>
        </p:spPr>
      </p:pic>
      <p:sp>
        <p:nvSpPr>
          <p:cNvPr id="2" name="TextBox 1"/>
          <p:cNvSpPr txBox="1"/>
          <p:nvPr/>
        </p:nvSpPr>
        <p:spPr>
          <a:xfrm>
            <a:off x="3124200" y="381000"/>
            <a:ext cx="3581400" cy="400110"/>
          </a:xfrm>
          <a:prstGeom prst="rect">
            <a:avLst/>
          </a:prstGeom>
          <a:noFill/>
        </p:spPr>
        <p:txBody>
          <a:bodyPr wrap="square" rtlCol="0">
            <a:spAutoFit/>
          </a:bodyPr>
          <a:lstStyle/>
          <a:p>
            <a:pPr algn="ctr"/>
            <a:r>
              <a:rPr lang="en-US" dirty="0">
                <a:solidFill>
                  <a:srgbClr val="FF0000"/>
                </a:solidFill>
              </a:rPr>
              <a:t>Out of Order Completion</a:t>
            </a:r>
          </a:p>
        </p:txBody>
      </p:sp>
      <p:cxnSp>
        <p:nvCxnSpPr>
          <p:cNvPr id="4" name="Straight Connector 3">
            <a:extLst>
              <a:ext uri="{FF2B5EF4-FFF2-40B4-BE49-F238E27FC236}">
                <a16:creationId xmlns:a16="http://schemas.microsoft.com/office/drawing/2014/main" id="{E596B38F-D0C3-441D-A1A4-78BDB6A29903}"/>
              </a:ext>
            </a:extLst>
          </p:cNvPr>
          <p:cNvCxnSpPr>
            <a:cxnSpLocks/>
          </p:cNvCxnSpPr>
          <p:nvPr/>
        </p:nvCxnSpPr>
        <p:spPr bwMode="auto">
          <a:xfrm>
            <a:off x="6019800" y="4648200"/>
            <a:ext cx="304800" cy="0"/>
          </a:xfrm>
          <a:prstGeom prst="line">
            <a:avLst/>
          </a:prstGeom>
          <a:solidFill>
            <a:schemeClr val="accent1"/>
          </a:solidFill>
          <a:ln w="12700" cap="flat" cmpd="sng" algn="ctr">
            <a:solidFill>
              <a:srgbClr val="FF0000"/>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id="{7334C470-9EA9-4E8A-AEE8-C485EFAA74DA}"/>
              </a:ext>
            </a:extLst>
          </p:cNvPr>
          <p:cNvCxnSpPr>
            <a:cxnSpLocks/>
          </p:cNvCxnSpPr>
          <p:nvPr/>
        </p:nvCxnSpPr>
        <p:spPr bwMode="auto">
          <a:xfrm>
            <a:off x="7162800" y="4648200"/>
            <a:ext cx="304800" cy="0"/>
          </a:xfrm>
          <a:prstGeom prst="line">
            <a:avLst/>
          </a:prstGeom>
          <a:solidFill>
            <a:schemeClr val="accent1"/>
          </a:solidFill>
          <a:ln w="12700" cap="flat" cmpd="sng" algn="ctr">
            <a:solidFill>
              <a:srgbClr val="FF0000"/>
            </a:solidFill>
            <a:prstDash val="solid"/>
            <a:round/>
            <a:headEnd type="none" w="med" len="med"/>
            <a:tailEnd type="none" w="med" len="med"/>
          </a:ln>
          <a:effectLst/>
        </p:spPr>
      </p:cxnSp>
      <p:sp>
        <p:nvSpPr>
          <p:cNvPr id="6" name="TextBox 5">
            <a:extLst>
              <a:ext uri="{FF2B5EF4-FFF2-40B4-BE49-F238E27FC236}">
                <a16:creationId xmlns:a16="http://schemas.microsoft.com/office/drawing/2014/main" id="{F7FDB9B5-16A0-444B-9650-B165CD151B49}"/>
              </a:ext>
            </a:extLst>
          </p:cNvPr>
          <p:cNvSpPr txBox="1"/>
          <p:nvPr/>
        </p:nvSpPr>
        <p:spPr>
          <a:xfrm>
            <a:off x="5915025" y="4631268"/>
            <a:ext cx="685800" cy="276999"/>
          </a:xfrm>
          <a:prstGeom prst="rect">
            <a:avLst/>
          </a:prstGeom>
          <a:noFill/>
        </p:spPr>
        <p:txBody>
          <a:bodyPr wrap="square" rtlCol="0">
            <a:spAutoFit/>
          </a:bodyPr>
          <a:lstStyle/>
          <a:p>
            <a:r>
              <a:rPr lang="en-US" sz="1200" b="1" u="none" dirty="0">
                <a:solidFill>
                  <a:srgbClr val="FF0000"/>
                </a:solidFill>
              </a:rPr>
              <a:t>Stall</a:t>
            </a:r>
          </a:p>
        </p:txBody>
      </p:sp>
      <p:sp>
        <p:nvSpPr>
          <p:cNvPr id="7" name="TextBox 6">
            <a:extLst>
              <a:ext uri="{FF2B5EF4-FFF2-40B4-BE49-F238E27FC236}">
                <a16:creationId xmlns:a16="http://schemas.microsoft.com/office/drawing/2014/main" id="{91A41FE6-B82C-49C4-87D4-819EA6F127EC}"/>
              </a:ext>
            </a:extLst>
          </p:cNvPr>
          <p:cNvSpPr txBox="1"/>
          <p:nvPr/>
        </p:nvSpPr>
        <p:spPr>
          <a:xfrm>
            <a:off x="7137400" y="4648200"/>
            <a:ext cx="685800" cy="276999"/>
          </a:xfrm>
          <a:prstGeom prst="rect">
            <a:avLst/>
          </a:prstGeom>
          <a:noFill/>
        </p:spPr>
        <p:txBody>
          <a:bodyPr wrap="square" rtlCol="0">
            <a:spAutoFit/>
          </a:bodyPr>
          <a:lstStyle/>
          <a:p>
            <a:r>
              <a:rPr lang="en-US" sz="1200" b="1" dirty="0">
                <a:solidFill>
                  <a:srgbClr val="FF0000"/>
                </a:solidFill>
              </a:rPr>
              <a:t>EX</a:t>
            </a:r>
          </a:p>
        </p:txBody>
      </p:sp>
      <p:cxnSp>
        <p:nvCxnSpPr>
          <p:cNvPr id="10" name="Straight Connector 9">
            <a:extLst>
              <a:ext uri="{FF2B5EF4-FFF2-40B4-BE49-F238E27FC236}">
                <a16:creationId xmlns:a16="http://schemas.microsoft.com/office/drawing/2014/main" id="{A9D347C6-C882-48FF-AA27-3DBDAE4E0EF2}"/>
              </a:ext>
            </a:extLst>
          </p:cNvPr>
          <p:cNvCxnSpPr/>
          <p:nvPr/>
        </p:nvCxnSpPr>
        <p:spPr bwMode="auto">
          <a:xfrm>
            <a:off x="1905000" y="5562600"/>
            <a:ext cx="6248400" cy="76200"/>
          </a:xfrm>
          <a:prstGeom prst="line">
            <a:avLst/>
          </a:prstGeom>
          <a:solidFill>
            <a:schemeClr val="accent1"/>
          </a:solidFill>
          <a:ln w="127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616316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2"/>
          <p:cNvSpPr>
            <a:spLocks noGrp="1"/>
          </p:cNvSpPr>
          <p:nvPr>
            <p:ph type="ftr" sz="quarter" idx="11"/>
          </p:nvPr>
        </p:nvSpPr>
        <p:spPr/>
        <p:txBody>
          <a:bodyPr/>
          <a:lstStyle/>
          <a:p>
            <a:r>
              <a:rPr lang="en-US" altLang="en-US"/>
              <a:t>Copyright © 2011, Elsevier Inc. All rights Reserved.</a:t>
            </a:r>
          </a:p>
        </p:txBody>
      </p:sp>
      <p:pic>
        <p:nvPicPr>
          <p:cNvPr id="25604" name="Picture 4" descr="appc-41-97801238387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 y="3343275"/>
            <a:ext cx="863282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5" name="Rectangle 5"/>
          <p:cNvSpPr>
            <a:spLocks noChangeArrowheads="1"/>
          </p:cNvSpPr>
          <p:nvPr/>
        </p:nvSpPr>
        <p:spPr bwMode="auto">
          <a:xfrm>
            <a:off x="365125" y="5164138"/>
            <a:ext cx="8534400"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ltLang="en-US" sz="1200" b="1">
                <a:latin typeface="Times New Roman" panose="02020603050405020304" pitchFamily="18" charset="0"/>
              </a:rPr>
              <a:t>Figure C.41 The eight-stage pipeline structure of the R4000 uses pipelined instruction and data caches. </a:t>
            </a:r>
            <a:r>
              <a:rPr lang="en-US" altLang="en-US" sz="1200">
                <a:latin typeface="Times New Roman" panose="02020603050405020304" pitchFamily="18" charset="0"/>
              </a:rPr>
              <a:t>The pipe stages are labeled and their detailed function is described in the text. The vertical dashed lines represent the stage boundaries as well as the location of pipeline latches. The instruction is actually available at the end of IS, but the tag check is done in RF, while the registers are fetched. Thus, we show the instruction memory as operating through RF. The TC stage is needed for data memory access, since we cannot write the data into the register until we know whether the cache access was a hit or not.</a:t>
            </a:r>
          </a:p>
        </p:txBody>
      </p:sp>
      <p:sp>
        <p:nvSpPr>
          <p:cNvPr id="2" name="TextBox 1"/>
          <p:cNvSpPr txBox="1"/>
          <p:nvPr/>
        </p:nvSpPr>
        <p:spPr>
          <a:xfrm>
            <a:off x="1355725" y="-64810"/>
            <a:ext cx="6553200" cy="646331"/>
          </a:xfrm>
          <a:prstGeom prst="rect">
            <a:avLst/>
          </a:prstGeom>
          <a:noFill/>
        </p:spPr>
        <p:txBody>
          <a:bodyPr wrap="square" rtlCol="0">
            <a:spAutoFit/>
          </a:bodyPr>
          <a:lstStyle/>
          <a:p>
            <a:pPr algn="ctr"/>
            <a:r>
              <a:rPr lang="en-US" sz="3600" b="1" dirty="0">
                <a:solidFill>
                  <a:srgbClr val="0070C0"/>
                </a:solidFill>
              </a:rPr>
              <a:t>Real R4000 Pipeline</a:t>
            </a:r>
          </a:p>
        </p:txBody>
      </p:sp>
      <p:sp>
        <p:nvSpPr>
          <p:cNvPr id="3" name="TextBox 2"/>
          <p:cNvSpPr txBox="1"/>
          <p:nvPr/>
        </p:nvSpPr>
        <p:spPr>
          <a:xfrm>
            <a:off x="822325" y="1109393"/>
            <a:ext cx="7620000" cy="2339102"/>
          </a:xfrm>
          <a:prstGeom prst="rect">
            <a:avLst/>
          </a:prstGeom>
          <a:noFill/>
        </p:spPr>
        <p:txBody>
          <a:bodyPr wrap="square" rtlCol="0">
            <a:spAutoFit/>
          </a:bodyPr>
          <a:lstStyle/>
          <a:p>
            <a:r>
              <a:rPr lang="en-US" sz="1400" dirty="0"/>
              <a:t>IF: First half of instruction fetch – PC selection and initiation of </a:t>
            </a:r>
            <a:r>
              <a:rPr lang="en-US" sz="1400" dirty="0" err="1"/>
              <a:t>Icache</a:t>
            </a:r>
            <a:endParaRPr lang="en-US" sz="1400" dirty="0"/>
          </a:p>
          <a:p>
            <a:r>
              <a:rPr lang="en-US" sz="1400" dirty="0"/>
              <a:t>IS: Second half of </a:t>
            </a:r>
            <a:r>
              <a:rPr lang="en-US" sz="1400" dirty="0" err="1"/>
              <a:t>inst</a:t>
            </a:r>
            <a:r>
              <a:rPr lang="en-US" sz="1400" dirty="0"/>
              <a:t> fetch, complete cache access</a:t>
            </a:r>
          </a:p>
          <a:p>
            <a:r>
              <a:rPr lang="en-US" sz="1400" dirty="0"/>
              <a:t>RF: Instruction decode and register fetch</a:t>
            </a:r>
          </a:p>
          <a:p>
            <a:r>
              <a:rPr lang="en-US" sz="1400" dirty="0"/>
              <a:t>EX: Execution - Effective address calculation, ALU operation, branch target computation and condition evaluation</a:t>
            </a:r>
          </a:p>
          <a:p>
            <a:r>
              <a:rPr lang="en-US" sz="1400" dirty="0"/>
              <a:t>DF: Data fetch, first half of data cache (</a:t>
            </a:r>
            <a:r>
              <a:rPr lang="en-US" sz="1400" dirty="0" err="1"/>
              <a:t>Dcache</a:t>
            </a:r>
            <a:r>
              <a:rPr lang="en-US" sz="1400" dirty="0"/>
              <a:t>) access</a:t>
            </a:r>
          </a:p>
          <a:p>
            <a:r>
              <a:rPr lang="en-US" sz="1400" dirty="0"/>
              <a:t>DS: Second half of data fetch, completion of data cache access</a:t>
            </a:r>
          </a:p>
          <a:p>
            <a:r>
              <a:rPr lang="en-US" sz="1400" dirty="0"/>
              <a:t>TC: Tag check to determine whether data access hit or miss</a:t>
            </a:r>
          </a:p>
          <a:p>
            <a:r>
              <a:rPr lang="en-US" sz="1400" dirty="0"/>
              <a:t>WB: </a:t>
            </a:r>
            <a:r>
              <a:rPr lang="en-US" sz="1400" dirty="0" err="1"/>
              <a:t>Writebacks</a:t>
            </a:r>
            <a:r>
              <a:rPr lang="en-US" sz="1400" dirty="0"/>
              <a:t> for loads and register operations</a:t>
            </a:r>
          </a:p>
          <a:p>
            <a:endParaRPr lang="en-US" dirty="0"/>
          </a:p>
        </p:txBody>
      </p:sp>
      <p:sp>
        <p:nvSpPr>
          <p:cNvPr id="4" name="TextBox 3"/>
          <p:cNvSpPr txBox="1"/>
          <p:nvPr/>
        </p:nvSpPr>
        <p:spPr>
          <a:xfrm>
            <a:off x="6400800" y="6169025"/>
            <a:ext cx="2286000" cy="369332"/>
          </a:xfrm>
          <a:prstGeom prst="rect">
            <a:avLst/>
          </a:prstGeom>
          <a:noFill/>
        </p:spPr>
        <p:txBody>
          <a:bodyPr wrap="square" rtlCol="0">
            <a:spAutoFit/>
          </a:bodyPr>
          <a:lstStyle/>
          <a:p>
            <a:r>
              <a:rPr lang="en-US" sz="1800" dirty="0">
                <a:solidFill>
                  <a:srgbClr val="FF0000"/>
                </a:solidFill>
              </a:rPr>
              <a:t>2 cycle Load delay</a:t>
            </a:r>
          </a:p>
        </p:txBody>
      </p:sp>
    </p:spTree>
    <p:extLst>
      <p:ext uri="{BB962C8B-B14F-4D97-AF65-F5344CB8AC3E}">
        <p14:creationId xmlns:p14="http://schemas.microsoft.com/office/powerpoint/2010/main" val="300003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reeform 2">
            <a:extLst>
              <a:ext uri="{FF2B5EF4-FFF2-40B4-BE49-F238E27FC236}">
                <a16:creationId xmlns:a16="http://schemas.microsoft.com/office/drawing/2014/main" id="{B249C7A6-30A3-4AA3-917A-6019CAB163E8}"/>
              </a:ext>
            </a:extLst>
          </p:cNvPr>
          <p:cNvSpPr>
            <a:spLocks noChangeArrowheads="1"/>
          </p:cNvSpPr>
          <p:nvPr/>
        </p:nvSpPr>
        <p:spPr bwMode="auto">
          <a:xfrm>
            <a:off x="406400" y="365125"/>
            <a:ext cx="36513" cy="36513"/>
          </a:xfrm>
          <a:custGeom>
            <a:avLst/>
            <a:gdLst>
              <a:gd name="T0" fmla="*/ 0 w 102"/>
              <a:gd name="T1" fmla="*/ 0 h 102"/>
              <a:gd name="T2" fmla="*/ 2147483646 w 102"/>
              <a:gd name="T3" fmla="*/ 0 h 102"/>
              <a:gd name="T4" fmla="*/ 2147483646 w 102"/>
              <a:gd name="T5" fmla="*/ 2147483646 h 102"/>
              <a:gd name="T6" fmla="*/ 0 w 102"/>
              <a:gd name="T7" fmla="*/ 2147483646 h 102"/>
              <a:gd name="T8" fmla="*/ 0 w 102"/>
              <a:gd name="T9" fmla="*/ 0 h 102"/>
              <a:gd name="T10" fmla="*/ 0 60000 65536"/>
              <a:gd name="T11" fmla="*/ 0 60000 65536"/>
              <a:gd name="T12" fmla="*/ 0 60000 65536"/>
              <a:gd name="T13" fmla="*/ 0 60000 65536"/>
              <a:gd name="T14" fmla="*/ 0 60000 65536"/>
              <a:gd name="T15" fmla="*/ 0 w 102"/>
              <a:gd name="T16" fmla="*/ 0 h 102"/>
              <a:gd name="T17" fmla="*/ 102 w 102"/>
              <a:gd name="T18" fmla="*/ 102 h 102"/>
            </a:gdLst>
            <a:ahLst/>
            <a:cxnLst>
              <a:cxn ang="T10">
                <a:pos x="T0" y="T1"/>
              </a:cxn>
              <a:cxn ang="T11">
                <a:pos x="T2" y="T3"/>
              </a:cxn>
              <a:cxn ang="T12">
                <a:pos x="T4" y="T5"/>
              </a:cxn>
              <a:cxn ang="T13">
                <a:pos x="T6" y="T7"/>
              </a:cxn>
              <a:cxn ang="T14">
                <a:pos x="T8" y="T9"/>
              </a:cxn>
            </a:cxnLst>
            <a:rect l="T15" t="T16" r="T17" b="T18"/>
            <a:pathLst>
              <a:path w="102" h="102">
                <a:moveTo>
                  <a:pt x="0" y="0"/>
                </a:moveTo>
                <a:lnTo>
                  <a:pt x="101" y="0"/>
                </a:lnTo>
                <a:lnTo>
                  <a:pt x="101" y="101"/>
                </a:lnTo>
                <a:lnTo>
                  <a:pt x="0" y="101"/>
                </a:lnTo>
                <a:lnTo>
                  <a:pt x="0" y="0"/>
                </a:lnTo>
              </a:path>
            </a:pathLst>
          </a:custGeom>
          <a:solidFill>
            <a:srgbClr val="FFFFFF"/>
          </a:solidFill>
          <a:ln>
            <a:noFill/>
          </a:ln>
          <a:extLst>
            <a:ext uri="{91240B29-F687-4F45-9708-019B960494DF}">
              <a14:hiddenLine xmlns:a14="http://schemas.microsoft.com/office/drawing/2010/main" w="9525" cap="flat">
                <a:solidFill>
                  <a:srgbClr val="000000"/>
                </a:solidFill>
                <a:bevel/>
                <a:headEnd/>
                <a:tailEnd/>
              </a14:hiddenLine>
            </a:ext>
          </a:extLst>
        </p:spPr>
        <p:txBody>
          <a:bodyPr wrap="none" anchor="ctr"/>
          <a:lstStyle/>
          <a:p>
            <a:endParaRPr lang="en-US"/>
          </a:p>
        </p:txBody>
      </p:sp>
      <p:sp>
        <p:nvSpPr>
          <p:cNvPr id="81923" name="Rectangle 1">
            <a:extLst>
              <a:ext uri="{FF2B5EF4-FFF2-40B4-BE49-F238E27FC236}">
                <a16:creationId xmlns:a16="http://schemas.microsoft.com/office/drawing/2014/main" id="{CBD0E5B4-69B0-4591-A0E9-5BA073F1E5E8}"/>
              </a:ext>
            </a:extLst>
          </p:cNvPr>
          <p:cNvSpPr>
            <a:spLocks noChangeArrowheads="1"/>
          </p:cNvSpPr>
          <p:nvPr/>
        </p:nvSpPr>
        <p:spPr bwMode="auto">
          <a:xfrm>
            <a:off x="467074" y="4191000"/>
            <a:ext cx="82819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600" b="1" dirty="0"/>
              <a:t>Figure C.38 A load instruction followed by an immediate use results in a x1 stall. </a:t>
            </a:r>
            <a:r>
              <a:rPr lang="en-US" altLang="en-US" sz="1600" dirty="0"/>
              <a:t>Normal forwarding paths can be used after two cycles, so the</a:t>
            </a:r>
            <a:r>
              <a:rPr lang="en-US" altLang="en-US" sz="1600" dirty="0">
                <a:latin typeface="Courier New" panose="02070309020205020404" pitchFamily="49" charset="0"/>
                <a:cs typeface="Courier New" panose="02070309020205020404" pitchFamily="49" charset="0"/>
              </a:rPr>
              <a:t> add </a:t>
            </a:r>
            <a:r>
              <a:rPr lang="en-US" altLang="en-US" sz="1600" dirty="0"/>
              <a:t>and </a:t>
            </a:r>
            <a:r>
              <a:rPr lang="en-US" altLang="en-US" sz="1600" dirty="0">
                <a:latin typeface="Courier New" panose="02070309020205020404" pitchFamily="49" charset="0"/>
                <a:cs typeface="Courier New" panose="02070309020205020404" pitchFamily="49" charset="0"/>
              </a:rPr>
              <a:t>sub</a:t>
            </a:r>
            <a:r>
              <a:rPr lang="en-US" altLang="en-US" sz="1600" dirty="0"/>
              <a:t> get the value by forwarding after the stall. The </a:t>
            </a:r>
            <a:r>
              <a:rPr lang="en-US" altLang="en-US" sz="1600" dirty="0">
                <a:latin typeface="Courier New" panose="02070309020205020404" pitchFamily="49" charset="0"/>
                <a:cs typeface="Courier New" panose="02070309020205020404" pitchFamily="49" charset="0"/>
              </a:rPr>
              <a:t>or</a:t>
            </a:r>
            <a:r>
              <a:rPr lang="en-US" altLang="en-US" sz="1600" dirty="0"/>
              <a:t> instruction gets the value from the register file. Because the two instructions after the load could be independent and hence not stall, the bypass can be to instructions that are three or four cycles after the load.</a:t>
            </a:r>
          </a:p>
          <a:p>
            <a:endParaRPr lang="en-US" altLang="en-US" sz="1200" dirty="0"/>
          </a:p>
        </p:txBody>
      </p:sp>
      <p:pic>
        <p:nvPicPr>
          <p:cNvPr id="81924" name="Picture 2" descr="X:\Production\Artfinal\0000000038\MKCAD\978-0-12-811905-1\0003170711\XMLLowres\bm38-9780128119051.jpg">
            <a:extLst>
              <a:ext uri="{FF2B5EF4-FFF2-40B4-BE49-F238E27FC236}">
                <a16:creationId xmlns:a16="http://schemas.microsoft.com/office/drawing/2014/main" id="{0C9F297D-77C1-454C-A132-1A795CDC71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913" y="1676400"/>
            <a:ext cx="8035577"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4459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400800"/>
            <a:ext cx="1905000" cy="457200"/>
          </a:xfrm>
          <a:prstGeom prst="rect">
            <a:avLst/>
          </a:prstGeom>
        </p:spPr>
        <p:txBody>
          <a:bodyPr/>
          <a:lstStyle/>
          <a:p>
            <a:fld id="{F8EDA1CB-8492-4CC6-8821-E7A8F8270B47}" type="slidenum">
              <a:rPr lang="en-US"/>
              <a:pPr/>
              <a:t>6</a:t>
            </a:fld>
            <a:endParaRPr lang="en-US"/>
          </a:p>
        </p:txBody>
      </p:sp>
      <p:sp>
        <p:nvSpPr>
          <p:cNvPr id="103426" name="Rectangle 2"/>
          <p:cNvSpPr>
            <a:spLocks noGrp="1" noChangeArrowheads="1"/>
          </p:cNvSpPr>
          <p:nvPr>
            <p:ph type="title"/>
          </p:nvPr>
        </p:nvSpPr>
        <p:spPr>
          <a:xfrm>
            <a:off x="990600" y="0"/>
            <a:ext cx="7162800" cy="762000"/>
          </a:xfrm>
          <a:noFill/>
          <a:ln/>
        </p:spPr>
        <p:txBody>
          <a:bodyPr lIns="90487" tIns="44450" rIns="90487" bIns="44450"/>
          <a:lstStyle/>
          <a:p>
            <a:r>
              <a:rPr lang="en-US" dirty="0"/>
              <a:t>R4000 Performance</a:t>
            </a:r>
          </a:p>
        </p:txBody>
      </p:sp>
      <p:sp>
        <p:nvSpPr>
          <p:cNvPr id="103427" name="Rectangle 3"/>
          <p:cNvSpPr>
            <a:spLocks noGrp="1" noChangeArrowheads="1"/>
          </p:cNvSpPr>
          <p:nvPr>
            <p:ph type="body" idx="1"/>
          </p:nvPr>
        </p:nvSpPr>
        <p:spPr>
          <a:xfrm>
            <a:off x="838200" y="685800"/>
            <a:ext cx="8001000" cy="1803400"/>
          </a:xfrm>
          <a:noFill/>
          <a:ln/>
        </p:spPr>
        <p:txBody>
          <a:bodyPr lIns="90487" tIns="44450" rIns="90487" bIns="44450"/>
          <a:lstStyle/>
          <a:p>
            <a:pPr>
              <a:lnSpc>
                <a:spcPct val="90000"/>
              </a:lnSpc>
            </a:pPr>
            <a:r>
              <a:rPr lang="en-US" sz="1800" dirty="0"/>
              <a:t>Base ideal CPI of 1:</a:t>
            </a:r>
            <a:endParaRPr lang="en-US" sz="1800" b="0" dirty="0"/>
          </a:p>
          <a:p>
            <a:pPr lvl="1">
              <a:lnSpc>
                <a:spcPct val="90000"/>
              </a:lnSpc>
            </a:pPr>
            <a:r>
              <a:rPr lang="en-US" sz="2000" dirty="0">
                <a:solidFill>
                  <a:srgbClr val="00B050"/>
                </a:solidFill>
              </a:rPr>
              <a:t>Load stalls </a:t>
            </a:r>
            <a:r>
              <a:rPr lang="en-US" sz="2000" dirty="0"/>
              <a:t>(1 or 2 clock cycles)</a:t>
            </a:r>
          </a:p>
          <a:p>
            <a:pPr lvl="1">
              <a:lnSpc>
                <a:spcPct val="90000"/>
              </a:lnSpc>
            </a:pPr>
            <a:r>
              <a:rPr lang="en-US" sz="2000" dirty="0">
                <a:solidFill>
                  <a:srgbClr val="3333FF"/>
                </a:solidFill>
              </a:rPr>
              <a:t>Branch stalls </a:t>
            </a:r>
            <a:r>
              <a:rPr lang="en-US" sz="2000" dirty="0"/>
              <a:t>(2 cycles + unfilled slots)</a:t>
            </a:r>
          </a:p>
          <a:p>
            <a:pPr lvl="1">
              <a:lnSpc>
                <a:spcPct val="90000"/>
              </a:lnSpc>
            </a:pPr>
            <a:r>
              <a:rPr lang="en-US" sz="2000" dirty="0">
                <a:solidFill>
                  <a:srgbClr val="002060"/>
                </a:solidFill>
              </a:rPr>
              <a:t>FP result stalls</a:t>
            </a:r>
            <a:r>
              <a:rPr lang="en-US" sz="2000" dirty="0"/>
              <a:t>: RAW data hazard (wait for FP results)</a:t>
            </a:r>
          </a:p>
          <a:p>
            <a:pPr lvl="1">
              <a:lnSpc>
                <a:spcPct val="90000"/>
              </a:lnSpc>
            </a:pPr>
            <a:r>
              <a:rPr lang="en-US" sz="2000" dirty="0">
                <a:solidFill>
                  <a:srgbClr val="DC0081"/>
                </a:solidFill>
              </a:rPr>
              <a:t>FP structural stalls</a:t>
            </a:r>
            <a:r>
              <a:rPr lang="en-US" sz="2000" dirty="0"/>
              <a:t>: Not enough FP hardware (parallelism)</a:t>
            </a:r>
          </a:p>
        </p:txBody>
      </p:sp>
      <p:graphicFrame>
        <p:nvGraphicFramePr>
          <p:cNvPr id="103428" name="Object 4"/>
          <p:cNvGraphicFramePr>
            <a:graphicFrameLocks/>
          </p:cNvGraphicFramePr>
          <p:nvPr>
            <p:extLst>
              <p:ext uri="{D42A27DB-BD31-4B8C-83A1-F6EECF244321}">
                <p14:modId xmlns:p14="http://schemas.microsoft.com/office/powerpoint/2010/main" val="3090692142"/>
              </p:ext>
            </p:extLst>
          </p:nvPr>
        </p:nvGraphicFramePr>
        <p:xfrm>
          <a:off x="1066800" y="2489200"/>
          <a:ext cx="6629400" cy="3429000"/>
        </p:xfrm>
        <a:graphic>
          <a:graphicData uri="http://schemas.openxmlformats.org/presentationml/2006/ole">
            <mc:AlternateContent xmlns:mc="http://schemas.openxmlformats.org/markup-compatibility/2006">
              <mc:Choice xmlns:v="urn:schemas-microsoft-com:vml" Requires="v">
                <p:oleObj spid="_x0000_s104472" name="Chart" r:id="rId4" imgW="7302500" imgH="4826000" progId="Excel.Chart.8">
                  <p:embed followColorScheme="full"/>
                </p:oleObj>
              </mc:Choice>
              <mc:Fallback>
                <p:oleObj name="Chart" r:id="rId4" imgW="7302500" imgH="4826000" progId="Excel.Chart.8">
                  <p:embed followColorScheme="full"/>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2489200"/>
                        <a:ext cx="6629400" cy="342900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76801637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6"/>
          <p:cNvSpPr>
            <a:spLocks noGrp="1"/>
          </p:cNvSpPr>
          <p:nvPr>
            <p:ph type="sldNum" sz="quarter" idx="12"/>
          </p:nvPr>
        </p:nvSpPr>
        <p:spPr/>
        <p:txBody>
          <a:bodyPr/>
          <a:lstStyle/>
          <a:p>
            <a:fld id="{AE852259-FB65-4B1F-8000-6F233C472029}" type="slidenum">
              <a:rPr lang="en-US"/>
              <a:pPr/>
              <a:t>7</a:t>
            </a:fld>
            <a:endParaRPr lang="en-US"/>
          </a:p>
        </p:txBody>
      </p:sp>
      <p:sp>
        <p:nvSpPr>
          <p:cNvPr id="49154" name="Rectangle 2"/>
          <p:cNvSpPr>
            <a:spLocks noGrp="1" noChangeArrowheads="1"/>
          </p:cNvSpPr>
          <p:nvPr>
            <p:ph type="title"/>
          </p:nvPr>
        </p:nvSpPr>
        <p:spPr>
          <a:xfrm>
            <a:off x="457200" y="152400"/>
            <a:ext cx="8153400" cy="990600"/>
          </a:xfrm>
        </p:spPr>
        <p:txBody>
          <a:bodyPr/>
          <a:lstStyle/>
          <a:p>
            <a:r>
              <a:rPr lang="en-US" dirty="0"/>
              <a:t>Data Hazards in Out-Of-Order Machines</a:t>
            </a:r>
          </a:p>
        </p:txBody>
      </p:sp>
      <p:sp>
        <p:nvSpPr>
          <p:cNvPr id="49155" name="Rectangle 3"/>
          <p:cNvSpPr>
            <a:spLocks noGrp="1" noChangeArrowheads="1"/>
          </p:cNvSpPr>
          <p:nvPr>
            <p:ph type="body" sz="half" idx="1"/>
          </p:nvPr>
        </p:nvSpPr>
        <p:spPr>
          <a:xfrm>
            <a:off x="685800" y="1143000"/>
            <a:ext cx="8001000" cy="1752600"/>
          </a:xfrm>
        </p:spPr>
        <p:txBody>
          <a:bodyPr/>
          <a:lstStyle/>
          <a:p>
            <a:r>
              <a:rPr lang="en-US" sz="1800" dirty="0">
                <a:solidFill>
                  <a:srgbClr val="3333FF"/>
                </a:solidFill>
                <a:latin typeface="Arial Unicode MS" pitchFamily="34" charset="-128"/>
                <a:ea typeface="Arial Unicode MS" pitchFamily="34" charset="-128"/>
                <a:cs typeface="Arial Unicode MS" pitchFamily="34" charset="-128"/>
              </a:rPr>
              <a:t>Instructions executed out of order can give rise to further data hazards. They are unavoidable when instruction level parallelism is used – like in MIPS 4000 with multiple pipelined arithmetic units.</a:t>
            </a:r>
            <a:endParaRPr lang="en-US" sz="1800" dirty="0"/>
          </a:p>
          <a:p>
            <a:r>
              <a:rPr lang="en-US" sz="1800" dirty="0"/>
              <a:t>Two different instructions using the same storage location may finish at different times because they may use different pipelines as in </a:t>
            </a:r>
            <a:r>
              <a:rPr lang="en-US" sz="1800" dirty="0">
                <a:solidFill>
                  <a:srgbClr val="3333FF"/>
                </a:solidFill>
              </a:rPr>
              <a:t>MIPS 4000</a:t>
            </a:r>
          </a:p>
        </p:txBody>
      </p:sp>
      <p:grpSp>
        <p:nvGrpSpPr>
          <p:cNvPr id="49164" name="Group 12"/>
          <p:cNvGrpSpPr>
            <a:grpSpLocks/>
          </p:cNvGrpSpPr>
          <p:nvPr/>
        </p:nvGrpSpPr>
        <p:grpSpPr bwMode="auto">
          <a:xfrm>
            <a:off x="1066800" y="3009900"/>
            <a:ext cx="2136775" cy="1260475"/>
            <a:chOff x="672" y="1896"/>
            <a:chExt cx="1346" cy="794"/>
          </a:xfrm>
        </p:grpSpPr>
        <p:sp>
          <p:nvSpPr>
            <p:cNvPr id="49157" name="Text Box 5"/>
            <p:cNvSpPr txBox="1">
              <a:spLocks noChangeArrowheads="1"/>
            </p:cNvSpPr>
            <p:nvPr/>
          </p:nvSpPr>
          <p:spPr bwMode="auto">
            <a:xfrm>
              <a:off x="672"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a:t>
              </a:r>
              <a:r>
                <a:rPr lang="en-US" u="none">
                  <a:solidFill>
                    <a:srgbClr val="FF0000"/>
                  </a:solidFill>
                  <a:latin typeface="Arial Narrow" pitchFamily="34" charset="0"/>
                </a:rPr>
                <a:t>R1</a:t>
              </a:r>
              <a:r>
                <a:rPr lang="en-US" u="none">
                  <a:latin typeface="Arial Narrow" pitchFamily="34" charset="0"/>
                </a:rPr>
                <a:t>, R2, R3</a:t>
              </a:r>
            </a:p>
            <a:p>
              <a:endParaRPr lang="en-US" sz="800" u="none">
                <a:latin typeface="Arial Narrow" pitchFamily="34" charset="0"/>
              </a:endParaRPr>
            </a:p>
            <a:p>
              <a:r>
                <a:rPr lang="en-US" u="none">
                  <a:latin typeface="Arial Narrow" pitchFamily="34" charset="0"/>
                </a:rPr>
                <a:t>sub	R2, R4, </a:t>
              </a:r>
              <a:r>
                <a:rPr lang="en-US" u="none">
                  <a:solidFill>
                    <a:srgbClr val="FF0000"/>
                  </a:solidFill>
                  <a:latin typeface="Arial Narrow" pitchFamily="34" charset="0"/>
                </a:rPr>
                <a:t>R1</a:t>
              </a:r>
            </a:p>
            <a:p>
              <a:endParaRPr lang="en-US" sz="800" u="none">
                <a:solidFill>
                  <a:srgbClr val="FF0000"/>
                </a:solidFill>
                <a:latin typeface="Arial Narrow" pitchFamily="34" charset="0"/>
              </a:endParaRPr>
            </a:p>
            <a:p>
              <a:r>
                <a:rPr lang="en-US" u="none">
                  <a:latin typeface="Arial Narrow" pitchFamily="34" charset="0"/>
                </a:rPr>
                <a:t>or	R1, R6, R3</a:t>
              </a:r>
            </a:p>
          </p:txBody>
        </p:sp>
        <p:sp>
          <p:nvSpPr>
            <p:cNvPr id="49158" name="Line 6"/>
            <p:cNvSpPr>
              <a:spLocks noChangeShapeType="1"/>
            </p:cNvSpPr>
            <p:nvPr/>
          </p:nvSpPr>
          <p:spPr bwMode="auto">
            <a:xfrm>
              <a:off x="1440" y="2112"/>
              <a:ext cx="336" cy="96"/>
            </a:xfrm>
            <a:prstGeom prst="line">
              <a:avLst/>
            </a:prstGeom>
            <a:noFill/>
            <a:ln w="28575">
              <a:solidFill>
                <a:srgbClr val="FF0000"/>
              </a:solidFill>
              <a:round/>
              <a:headEnd/>
              <a:tailEnd type="triangle" w="lg" len="lg"/>
            </a:ln>
            <a:effectLst/>
          </p:spPr>
          <p:txBody>
            <a:bodyPr/>
            <a:lstStyle/>
            <a:p>
              <a:endParaRPr lang="en-US"/>
            </a:p>
          </p:txBody>
        </p:sp>
      </p:grpSp>
      <p:grpSp>
        <p:nvGrpSpPr>
          <p:cNvPr id="49166" name="Group 14"/>
          <p:cNvGrpSpPr>
            <a:grpSpLocks/>
          </p:cNvGrpSpPr>
          <p:nvPr/>
        </p:nvGrpSpPr>
        <p:grpSpPr bwMode="auto">
          <a:xfrm>
            <a:off x="6111875" y="3009900"/>
            <a:ext cx="2136775" cy="1260475"/>
            <a:chOff x="3850" y="1896"/>
            <a:chExt cx="1346" cy="794"/>
          </a:xfrm>
        </p:grpSpPr>
        <p:sp>
          <p:nvSpPr>
            <p:cNvPr id="49160" name="Text Box 8"/>
            <p:cNvSpPr txBox="1">
              <a:spLocks noChangeArrowheads="1"/>
            </p:cNvSpPr>
            <p:nvPr/>
          </p:nvSpPr>
          <p:spPr bwMode="auto">
            <a:xfrm>
              <a:off x="3850"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a:t>
              </a:r>
              <a:r>
                <a:rPr lang="en-US" u="none">
                  <a:solidFill>
                    <a:srgbClr val="008000"/>
                  </a:solidFill>
                  <a:latin typeface="Arial Narrow" pitchFamily="34" charset="0"/>
                </a:rPr>
                <a:t>R1</a:t>
              </a:r>
              <a:r>
                <a:rPr lang="en-US" u="none">
                  <a:latin typeface="Arial Narrow" pitchFamily="34" charset="0"/>
                </a:rPr>
                <a:t>, R2, R3</a:t>
              </a:r>
            </a:p>
            <a:p>
              <a:endParaRPr lang="en-US" sz="800" u="none">
                <a:latin typeface="Arial Narrow" pitchFamily="34" charset="0"/>
              </a:endParaRPr>
            </a:p>
            <a:p>
              <a:r>
                <a:rPr lang="en-US" u="none">
                  <a:latin typeface="Arial Narrow" pitchFamily="34" charset="0"/>
                </a:rPr>
                <a:t>sub	R2, R4, R1</a:t>
              </a:r>
            </a:p>
            <a:p>
              <a:endParaRPr lang="en-US" sz="800" u="none">
                <a:solidFill>
                  <a:srgbClr val="FF0000"/>
                </a:solidFill>
                <a:latin typeface="Arial Narrow" pitchFamily="34" charset="0"/>
              </a:endParaRPr>
            </a:p>
            <a:p>
              <a:r>
                <a:rPr lang="en-US" u="none">
                  <a:latin typeface="Arial Narrow" pitchFamily="34" charset="0"/>
                </a:rPr>
                <a:t>or	</a:t>
              </a:r>
              <a:r>
                <a:rPr lang="en-US" u="none">
                  <a:solidFill>
                    <a:srgbClr val="008000"/>
                  </a:solidFill>
                  <a:latin typeface="Arial Narrow" pitchFamily="34" charset="0"/>
                </a:rPr>
                <a:t>R1</a:t>
              </a:r>
              <a:r>
                <a:rPr lang="en-US" u="none">
                  <a:latin typeface="Arial Narrow" pitchFamily="34" charset="0"/>
                </a:rPr>
                <a:t>, R6, R3</a:t>
              </a:r>
            </a:p>
          </p:txBody>
        </p:sp>
        <p:sp>
          <p:nvSpPr>
            <p:cNvPr id="49162" name="Line 10"/>
            <p:cNvSpPr>
              <a:spLocks noChangeShapeType="1"/>
            </p:cNvSpPr>
            <p:nvPr/>
          </p:nvSpPr>
          <p:spPr bwMode="auto">
            <a:xfrm>
              <a:off x="4560" y="2112"/>
              <a:ext cx="0" cy="336"/>
            </a:xfrm>
            <a:prstGeom prst="line">
              <a:avLst/>
            </a:prstGeom>
            <a:noFill/>
            <a:ln w="28575">
              <a:solidFill>
                <a:srgbClr val="008000"/>
              </a:solidFill>
              <a:round/>
              <a:headEnd/>
              <a:tailEnd type="triangle" w="lg" len="lg"/>
            </a:ln>
            <a:effectLst/>
          </p:spPr>
          <p:txBody>
            <a:bodyPr/>
            <a:lstStyle/>
            <a:p>
              <a:endParaRPr lang="en-US"/>
            </a:p>
          </p:txBody>
        </p:sp>
      </p:grpSp>
      <p:grpSp>
        <p:nvGrpSpPr>
          <p:cNvPr id="49165" name="Group 13"/>
          <p:cNvGrpSpPr>
            <a:grpSpLocks/>
          </p:cNvGrpSpPr>
          <p:nvPr/>
        </p:nvGrpSpPr>
        <p:grpSpPr bwMode="auto">
          <a:xfrm>
            <a:off x="3589338" y="3009900"/>
            <a:ext cx="2136775" cy="1260475"/>
            <a:chOff x="2261" y="1896"/>
            <a:chExt cx="1346" cy="794"/>
          </a:xfrm>
        </p:grpSpPr>
        <p:sp>
          <p:nvSpPr>
            <p:cNvPr id="49159" name="Text Box 7"/>
            <p:cNvSpPr txBox="1">
              <a:spLocks noChangeArrowheads="1"/>
            </p:cNvSpPr>
            <p:nvPr/>
          </p:nvSpPr>
          <p:spPr bwMode="auto">
            <a:xfrm>
              <a:off x="2261" y="1896"/>
              <a:ext cx="1346" cy="794"/>
            </a:xfrm>
            <a:prstGeom prst="rect">
              <a:avLst/>
            </a:prstGeom>
            <a:noFill/>
            <a:ln w="9525">
              <a:solidFill>
                <a:schemeClr val="tx1"/>
              </a:solidFill>
              <a:miter lim="800000"/>
              <a:headEnd/>
              <a:tailEnd/>
            </a:ln>
            <a:effectLst/>
          </p:spPr>
          <p:txBody>
            <a:bodyPr wrap="none">
              <a:spAutoFit/>
            </a:bodyPr>
            <a:lstStyle/>
            <a:p>
              <a:r>
                <a:rPr lang="en-US" u="none">
                  <a:latin typeface="Arial Narrow" pitchFamily="34" charset="0"/>
                </a:rPr>
                <a:t>add	R1, </a:t>
              </a:r>
              <a:r>
                <a:rPr lang="en-US" u="none">
                  <a:solidFill>
                    <a:srgbClr val="3333FF"/>
                  </a:solidFill>
                  <a:latin typeface="Arial Narrow" pitchFamily="34" charset="0"/>
                </a:rPr>
                <a:t>R2</a:t>
              </a:r>
              <a:r>
                <a:rPr lang="en-US" u="none">
                  <a:latin typeface="Arial Narrow" pitchFamily="34" charset="0"/>
                </a:rPr>
                <a:t>, R3</a:t>
              </a:r>
            </a:p>
            <a:p>
              <a:endParaRPr lang="en-US" sz="800" u="none">
                <a:latin typeface="Arial Narrow" pitchFamily="34" charset="0"/>
              </a:endParaRPr>
            </a:p>
            <a:p>
              <a:r>
                <a:rPr lang="en-US" u="none">
                  <a:latin typeface="Arial Narrow" pitchFamily="34" charset="0"/>
                </a:rPr>
                <a:t>sub	</a:t>
              </a:r>
              <a:r>
                <a:rPr lang="en-US" u="none">
                  <a:solidFill>
                    <a:srgbClr val="3333FF"/>
                  </a:solidFill>
                  <a:latin typeface="Arial Narrow" pitchFamily="34" charset="0"/>
                </a:rPr>
                <a:t>R2</a:t>
              </a:r>
              <a:r>
                <a:rPr lang="en-US" u="none">
                  <a:latin typeface="Arial Narrow" pitchFamily="34" charset="0"/>
                </a:rPr>
                <a:t>, R4, R1</a:t>
              </a:r>
            </a:p>
            <a:p>
              <a:endParaRPr lang="en-US" sz="800" u="none">
                <a:solidFill>
                  <a:srgbClr val="FF0000"/>
                </a:solidFill>
                <a:latin typeface="Arial Narrow" pitchFamily="34" charset="0"/>
              </a:endParaRPr>
            </a:p>
            <a:p>
              <a:r>
                <a:rPr lang="en-US" u="none">
                  <a:latin typeface="Arial Narrow" pitchFamily="34" charset="0"/>
                </a:rPr>
                <a:t>or	R1, R6, R3</a:t>
              </a:r>
            </a:p>
          </p:txBody>
        </p:sp>
        <p:sp>
          <p:nvSpPr>
            <p:cNvPr id="49163" name="Line 11"/>
            <p:cNvSpPr>
              <a:spLocks noChangeShapeType="1"/>
            </p:cNvSpPr>
            <p:nvPr/>
          </p:nvSpPr>
          <p:spPr bwMode="auto">
            <a:xfrm flipH="1">
              <a:off x="3072" y="2112"/>
              <a:ext cx="144" cy="96"/>
            </a:xfrm>
            <a:prstGeom prst="line">
              <a:avLst/>
            </a:prstGeom>
            <a:noFill/>
            <a:ln w="28575">
              <a:solidFill>
                <a:srgbClr val="3333FF"/>
              </a:solidFill>
              <a:round/>
              <a:headEnd/>
              <a:tailEnd type="triangle" w="lg" len="lg"/>
            </a:ln>
            <a:effectLst/>
          </p:spPr>
          <p:txBody>
            <a:bodyPr/>
            <a:lstStyle/>
            <a:p>
              <a:endParaRPr lang="en-US"/>
            </a:p>
          </p:txBody>
        </p:sp>
      </p:grpSp>
      <p:sp>
        <p:nvSpPr>
          <p:cNvPr id="49167" name="Text Box 15"/>
          <p:cNvSpPr txBox="1">
            <a:spLocks noChangeArrowheads="1"/>
          </p:cNvSpPr>
          <p:nvPr/>
        </p:nvSpPr>
        <p:spPr bwMode="auto">
          <a:xfrm>
            <a:off x="1066800" y="4352925"/>
            <a:ext cx="2203450" cy="701675"/>
          </a:xfrm>
          <a:prstGeom prst="rect">
            <a:avLst/>
          </a:prstGeom>
          <a:noFill/>
          <a:ln w="9525">
            <a:noFill/>
            <a:miter lim="800000"/>
            <a:headEnd/>
            <a:tailEnd/>
          </a:ln>
          <a:effectLst/>
        </p:spPr>
        <p:txBody>
          <a:bodyPr wrap="none">
            <a:spAutoFit/>
          </a:bodyPr>
          <a:lstStyle/>
          <a:p>
            <a:pPr algn="ctr"/>
            <a:r>
              <a:rPr lang="en-US" u="none">
                <a:solidFill>
                  <a:srgbClr val="FF0000"/>
                </a:solidFill>
              </a:rPr>
              <a:t>read-after-write</a:t>
            </a:r>
          </a:p>
          <a:p>
            <a:pPr algn="ctr"/>
            <a:r>
              <a:rPr lang="en-US" u="none">
                <a:solidFill>
                  <a:srgbClr val="FF0000"/>
                </a:solidFill>
              </a:rPr>
              <a:t>(RAW)</a:t>
            </a:r>
          </a:p>
        </p:txBody>
      </p:sp>
      <p:sp>
        <p:nvSpPr>
          <p:cNvPr id="49168" name="Text Box 16"/>
          <p:cNvSpPr txBox="1">
            <a:spLocks noChangeArrowheads="1"/>
          </p:cNvSpPr>
          <p:nvPr/>
        </p:nvSpPr>
        <p:spPr bwMode="auto">
          <a:xfrm>
            <a:off x="3560763" y="4351338"/>
            <a:ext cx="2203450" cy="701675"/>
          </a:xfrm>
          <a:prstGeom prst="rect">
            <a:avLst/>
          </a:prstGeom>
          <a:noFill/>
          <a:ln w="9525">
            <a:noFill/>
            <a:miter lim="800000"/>
            <a:headEnd/>
            <a:tailEnd/>
          </a:ln>
          <a:effectLst/>
        </p:spPr>
        <p:txBody>
          <a:bodyPr wrap="none">
            <a:spAutoFit/>
          </a:bodyPr>
          <a:lstStyle/>
          <a:p>
            <a:pPr algn="ctr"/>
            <a:r>
              <a:rPr lang="en-US" u="none">
                <a:solidFill>
                  <a:srgbClr val="3333FF"/>
                </a:solidFill>
              </a:rPr>
              <a:t>write-after-read</a:t>
            </a:r>
          </a:p>
          <a:p>
            <a:pPr algn="ctr"/>
            <a:r>
              <a:rPr lang="en-US" u="none">
                <a:solidFill>
                  <a:srgbClr val="3333FF"/>
                </a:solidFill>
              </a:rPr>
              <a:t>(WAR)</a:t>
            </a:r>
          </a:p>
        </p:txBody>
      </p:sp>
      <p:sp>
        <p:nvSpPr>
          <p:cNvPr id="49169" name="Text Box 17"/>
          <p:cNvSpPr txBox="1">
            <a:spLocks noChangeArrowheads="1"/>
          </p:cNvSpPr>
          <p:nvPr/>
        </p:nvSpPr>
        <p:spPr bwMode="auto">
          <a:xfrm>
            <a:off x="6056313" y="4351338"/>
            <a:ext cx="2287587" cy="701675"/>
          </a:xfrm>
          <a:prstGeom prst="rect">
            <a:avLst/>
          </a:prstGeom>
          <a:noFill/>
          <a:ln w="9525">
            <a:noFill/>
            <a:miter lim="800000"/>
            <a:headEnd/>
            <a:tailEnd/>
          </a:ln>
          <a:effectLst/>
        </p:spPr>
        <p:txBody>
          <a:bodyPr wrap="none">
            <a:spAutoFit/>
          </a:bodyPr>
          <a:lstStyle/>
          <a:p>
            <a:pPr algn="ctr"/>
            <a:r>
              <a:rPr lang="en-US" u="none">
                <a:solidFill>
                  <a:srgbClr val="008000"/>
                </a:solidFill>
              </a:rPr>
              <a:t>write-after-write</a:t>
            </a:r>
          </a:p>
          <a:p>
            <a:pPr algn="ctr"/>
            <a:r>
              <a:rPr lang="en-US" u="none">
                <a:solidFill>
                  <a:srgbClr val="008000"/>
                </a:solidFill>
              </a:rPr>
              <a:t>(WAW)</a:t>
            </a:r>
          </a:p>
        </p:txBody>
      </p:sp>
      <p:sp>
        <p:nvSpPr>
          <p:cNvPr id="49170" name="Text Box 18"/>
          <p:cNvSpPr txBox="1">
            <a:spLocks noChangeArrowheads="1"/>
          </p:cNvSpPr>
          <p:nvPr/>
        </p:nvSpPr>
        <p:spPr bwMode="auto">
          <a:xfrm>
            <a:off x="1066800" y="5105400"/>
            <a:ext cx="2217738" cy="701675"/>
          </a:xfrm>
          <a:prstGeom prst="rect">
            <a:avLst/>
          </a:prstGeom>
          <a:noFill/>
          <a:ln w="9525">
            <a:noFill/>
            <a:miter lim="800000"/>
            <a:headEnd/>
            <a:tailEnd/>
          </a:ln>
          <a:effectLst/>
        </p:spPr>
        <p:txBody>
          <a:bodyPr wrap="none">
            <a:spAutoFit/>
          </a:bodyPr>
          <a:lstStyle/>
          <a:p>
            <a:pPr algn="ctr"/>
            <a:r>
              <a:rPr lang="en-US" u="none" dirty="0"/>
              <a:t>True dependence</a:t>
            </a:r>
          </a:p>
          <a:p>
            <a:pPr algn="ctr"/>
            <a:r>
              <a:rPr lang="en-US" u="none" dirty="0"/>
              <a:t>(real)</a:t>
            </a:r>
          </a:p>
        </p:txBody>
      </p:sp>
      <p:sp>
        <p:nvSpPr>
          <p:cNvPr id="49171" name="Text Box 19"/>
          <p:cNvSpPr txBox="1">
            <a:spLocks noChangeArrowheads="1"/>
          </p:cNvSpPr>
          <p:nvPr/>
        </p:nvSpPr>
        <p:spPr bwMode="auto">
          <a:xfrm>
            <a:off x="3352800" y="5105400"/>
            <a:ext cx="2590800" cy="707886"/>
          </a:xfrm>
          <a:prstGeom prst="rect">
            <a:avLst/>
          </a:prstGeom>
          <a:noFill/>
          <a:ln w="9525">
            <a:noFill/>
            <a:miter lim="800000"/>
            <a:headEnd/>
            <a:tailEnd/>
          </a:ln>
          <a:effectLst/>
        </p:spPr>
        <p:txBody>
          <a:bodyPr wrap="square">
            <a:spAutoFit/>
          </a:bodyPr>
          <a:lstStyle/>
          <a:p>
            <a:pPr algn="ctr"/>
            <a:r>
              <a:rPr lang="en-US" u="none" dirty="0"/>
              <a:t>anti dependence</a:t>
            </a:r>
          </a:p>
          <a:p>
            <a:pPr algn="ctr"/>
            <a:r>
              <a:rPr lang="en-US" u="none" dirty="0"/>
              <a:t>(artificial)</a:t>
            </a:r>
            <a:endParaRPr lang="en-US" sz="1600" u="none" dirty="0"/>
          </a:p>
        </p:txBody>
      </p:sp>
      <p:sp>
        <p:nvSpPr>
          <p:cNvPr id="49172" name="Text Box 20"/>
          <p:cNvSpPr txBox="1">
            <a:spLocks noChangeArrowheads="1"/>
          </p:cNvSpPr>
          <p:nvPr/>
        </p:nvSpPr>
        <p:spPr bwMode="auto">
          <a:xfrm>
            <a:off x="6019800" y="5105400"/>
            <a:ext cx="2743200" cy="707886"/>
          </a:xfrm>
          <a:prstGeom prst="rect">
            <a:avLst/>
          </a:prstGeom>
          <a:noFill/>
          <a:ln w="9525">
            <a:noFill/>
            <a:miter lim="800000"/>
            <a:headEnd/>
            <a:tailEnd/>
          </a:ln>
          <a:effectLst/>
        </p:spPr>
        <p:txBody>
          <a:bodyPr wrap="square">
            <a:spAutoFit/>
          </a:bodyPr>
          <a:lstStyle/>
          <a:p>
            <a:pPr algn="ctr"/>
            <a:r>
              <a:rPr lang="en-US" u="none" dirty="0"/>
              <a:t>output dependence</a:t>
            </a:r>
          </a:p>
          <a:p>
            <a:pPr algn="ctr"/>
            <a:r>
              <a:rPr lang="en-US" u="none" dirty="0"/>
              <a:t>(artificial)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77186A-1D5F-4B8D-8AB1-372854FBBB43}" type="slidenum">
              <a:rPr lang="en-US"/>
              <a:pPr/>
              <a:t>8</a:t>
            </a:fld>
            <a:endParaRPr lang="en-US" dirty="0"/>
          </a:p>
        </p:txBody>
      </p:sp>
      <p:sp>
        <p:nvSpPr>
          <p:cNvPr id="60418" name="Rectangle 2"/>
          <p:cNvSpPr>
            <a:spLocks noGrp="1" noChangeArrowheads="1"/>
          </p:cNvSpPr>
          <p:nvPr>
            <p:ph type="title"/>
          </p:nvPr>
        </p:nvSpPr>
        <p:spPr/>
        <p:txBody>
          <a:bodyPr/>
          <a:lstStyle/>
          <a:p>
            <a:r>
              <a:rPr lang="en-US"/>
              <a:t>WAR: Why do they exist?</a:t>
            </a:r>
            <a:br>
              <a:rPr lang="en-US"/>
            </a:br>
            <a:r>
              <a:rPr lang="en-US">
                <a:solidFill>
                  <a:srgbClr val="3333FF"/>
                </a:solidFill>
              </a:rPr>
              <a:t>(Antidependence)</a:t>
            </a:r>
          </a:p>
        </p:txBody>
      </p:sp>
      <p:sp>
        <p:nvSpPr>
          <p:cNvPr id="60419" name="Rectangle 3"/>
          <p:cNvSpPr>
            <a:spLocks noGrp="1" noChangeArrowheads="1"/>
          </p:cNvSpPr>
          <p:nvPr>
            <p:ph type="body" idx="1"/>
          </p:nvPr>
        </p:nvSpPr>
        <p:spPr/>
        <p:txBody>
          <a:bodyPr/>
          <a:lstStyle/>
          <a:p>
            <a:r>
              <a:rPr lang="en-US" sz="2400" dirty="0"/>
              <a:t>Recall WAR</a:t>
            </a:r>
          </a:p>
          <a:p>
            <a:pPr lvl="1">
              <a:buFontTx/>
              <a:buNone/>
            </a:pPr>
            <a:r>
              <a:rPr lang="en-US" sz="1400" dirty="0">
                <a:latin typeface="Arial Unicode MS" pitchFamily="34" charset="-128"/>
                <a:ea typeface="Arial Unicode MS" pitchFamily="34" charset="-128"/>
                <a:cs typeface="Arial Unicode MS" pitchFamily="34" charset="-128"/>
              </a:rPr>
              <a:t>add	R1, </a:t>
            </a:r>
            <a:r>
              <a:rPr lang="en-US" sz="1400" dirty="0">
                <a:solidFill>
                  <a:srgbClr val="3333FF"/>
                </a:solidFill>
                <a:latin typeface="Arial Unicode MS" pitchFamily="34" charset="-128"/>
                <a:ea typeface="Arial Unicode MS" pitchFamily="34" charset="-128"/>
                <a:cs typeface="Arial Unicode MS" pitchFamily="34" charset="-128"/>
              </a:rPr>
              <a:t>R2</a:t>
            </a:r>
            <a:r>
              <a:rPr lang="en-US" sz="1400" dirty="0">
                <a:latin typeface="Arial Unicode MS" pitchFamily="34" charset="-128"/>
                <a:ea typeface="Arial Unicode MS" pitchFamily="34" charset="-128"/>
                <a:cs typeface="Arial Unicode MS" pitchFamily="34" charset="-128"/>
              </a:rPr>
              <a:t>, R3</a:t>
            </a:r>
          </a:p>
          <a:p>
            <a:pPr lvl="1">
              <a:buFontTx/>
              <a:buNone/>
            </a:pPr>
            <a:r>
              <a:rPr lang="en-US" sz="1400" dirty="0">
                <a:latin typeface="Arial Unicode MS" pitchFamily="34" charset="-128"/>
                <a:ea typeface="Arial Unicode MS" pitchFamily="34" charset="-128"/>
                <a:cs typeface="Arial Unicode MS" pitchFamily="34" charset="-128"/>
              </a:rPr>
              <a:t>sub	</a:t>
            </a:r>
            <a:r>
              <a:rPr lang="en-US" sz="1400" dirty="0">
                <a:solidFill>
                  <a:srgbClr val="3333FF"/>
                </a:solidFill>
                <a:latin typeface="Arial Unicode MS" pitchFamily="34" charset="-128"/>
                <a:ea typeface="Arial Unicode MS" pitchFamily="34" charset="-128"/>
                <a:cs typeface="Arial Unicode MS" pitchFamily="34" charset="-128"/>
              </a:rPr>
              <a:t>R2</a:t>
            </a:r>
            <a:r>
              <a:rPr lang="en-US" sz="1400" dirty="0">
                <a:latin typeface="Arial Unicode MS" pitchFamily="34" charset="-128"/>
                <a:ea typeface="Arial Unicode MS" pitchFamily="34" charset="-128"/>
                <a:cs typeface="Arial Unicode MS" pitchFamily="34" charset="-128"/>
              </a:rPr>
              <a:t>, R4, R1</a:t>
            </a:r>
          </a:p>
          <a:p>
            <a:pPr lvl="1">
              <a:buFontTx/>
              <a:buNone/>
            </a:pPr>
            <a:r>
              <a:rPr lang="en-US" sz="1400" dirty="0">
                <a:latin typeface="Arial Unicode MS" pitchFamily="34" charset="-128"/>
                <a:ea typeface="Arial Unicode MS" pitchFamily="34" charset="-128"/>
                <a:cs typeface="Arial Unicode MS" pitchFamily="34" charset="-128"/>
              </a:rPr>
              <a:t>or	R1, R6, R3</a:t>
            </a:r>
          </a:p>
          <a:p>
            <a:r>
              <a:rPr lang="en-US" sz="2400" dirty="0"/>
              <a:t>Problem: swap means introducing false RAW hazards if sub finishes earlier than add</a:t>
            </a:r>
          </a:p>
          <a:p>
            <a:r>
              <a:rPr lang="en-US" sz="2400" dirty="0"/>
              <a:t>Can’t happen in in-order pipeline since reads happen in ID but writes happen in WB</a:t>
            </a:r>
          </a:p>
          <a:p>
            <a:r>
              <a:rPr lang="en-US" sz="2400" dirty="0"/>
              <a:t>Can happen in out-of-order reads, e.g. out-of-order execution</a:t>
            </a:r>
            <a:endParaRPr lang="en-US" sz="1600" dirty="0">
              <a:latin typeface="Arial Unicode MS" pitchFamily="34" charset="-128"/>
              <a:ea typeface="Arial Unicode MS" pitchFamily="34" charset="-128"/>
              <a:cs typeface="Arial Unicode MS" pitchFamily="34" charset="-128"/>
            </a:endParaRPr>
          </a:p>
          <a:p>
            <a:r>
              <a:rPr lang="en-US" sz="2400" dirty="0"/>
              <a:t>Artificial: can be removed if sub used a different destination register =&gt; </a:t>
            </a:r>
            <a:r>
              <a:rPr lang="en-US" sz="2400" dirty="0">
                <a:solidFill>
                  <a:srgbClr val="3333FF"/>
                </a:solidFill>
              </a:rPr>
              <a:t>Register Renaming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3B51DA0-D488-43AA-AEBC-4E2652A622C3}" type="slidenum">
              <a:rPr lang="en-US"/>
              <a:pPr/>
              <a:t>9</a:t>
            </a:fld>
            <a:endParaRPr lang="en-US"/>
          </a:p>
        </p:txBody>
      </p:sp>
      <p:sp>
        <p:nvSpPr>
          <p:cNvPr id="61442" name="Rectangle 2"/>
          <p:cNvSpPr>
            <a:spLocks noGrp="1" noChangeArrowheads="1"/>
          </p:cNvSpPr>
          <p:nvPr>
            <p:ph type="title"/>
          </p:nvPr>
        </p:nvSpPr>
        <p:spPr/>
        <p:txBody>
          <a:bodyPr/>
          <a:lstStyle/>
          <a:p>
            <a:r>
              <a:rPr lang="en-US" dirty="0"/>
              <a:t>WAW (Output </a:t>
            </a:r>
            <a:r>
              <a:rPr lang="en-US" dirty="0" err="1"/>
              <a:t>Depndence</a:t>
            </a:r>
            <a:r>
              <a:rPr lang="en-US" dirty="0"/>
              <a:t>) </a:t>
            </a:r>
          </a:p>
        </p:txBody>
      </p:sp>
      <p:sp>
        <p:nvSpPr>
          <p:cNvPr id="61443" name="Rectangle 3"/>
          <p:cNvSpPr>
            <a:spLocks noGrp="1" noChangeArrowheads="1"/>
          </p:cNvSpPr>
          <p:nvPr>
            <p:ph type="body" idx="1"/>
          </p:nvPr>
        </p:nvSpPr>
        <p:spPr/>
        <p:txBody>
          <a:bodyPr/>
          <a:lstStyle/>
          <a:p>
            <a:pPr lvl="2">
              <a:lnSpc>
                <a:spcPct val="90000"/>
              </a:lnSpc>
              <a:buFontTx/>
              <a:buNone/>
            </a:pPr>
            <a:r>
              <a:rPr lang="en-US" dirty="0"/>
              <a:t>add	</a:t>
            </a:r>
            <a:r>
              <a:rPr lang="en-US" dirty="0">
                <a:solidFill>
                  <a:srgbClr val="008000"/>
                </a:solidFill>
              </a:rPr>
              <a:t>R1</a:t>
            </a:r>
            <a:r>
              <a:rPr lang="en-US" dirty="0"/>
              <a:t>, R2, R3</a:t>
            </a:r>
          </a:p>
          <a:p>
            <a:pPr lvl="2">
              <a:lnSpc>
                <a:spcPct val="90000"/>
              </a:lnSpc>
              <a:buFontTx/>
              <a:buNone/>
            </a:pPr>
            <a:r>
              <a:rPr lang="en-US" dirty="0"/>
              <a:t>sub	R2, R4, R1</a:t>
            </a:r>
          </a:p>
          <a:p>
            <a:pPr lvl="2">
              <a:lnSpc>
                <a:spcPct val="90000"/>
              </a:lnSpc>
              <a:buFontTx/>
              <a:buNone/>
            </a:pPr>
            <a:r>
              <a:rPr lang="en-US" dirty="0"/>
              <a:t>or	</a:t>
            </a:r>
            <a:r>
              <a:rPr lang="en-US" dirty="0">
                <a:solidFill>
                  <a:srgbClr val="008000"/>
                </a:solidFill>
              </a:rPr>
              <a:t>R1</a:t>
            </a:r>
            <a:r>
              <a:rPr lang="en-US" dirty="0"/>
              <a:t>, R6, R3</a:t>
            </a:r>
          </a:p>
          <a:p>
            <a:pPr>
              <a:lnSpc>
                <a:spcPct val="90000"/>
              </a:lnSpc>
            </a:pPr>
            <a:r>
              <a:rPr lang="en-US" sz="2400" dirty="0"/>
              <a:t>Problem: Would leave wrong value in R1 for the sub if it finishes earlier than add</a:t>
            </a:r>
          </a:p>
          <a:p>
            <a:pPr>
              <a:lnSpc>
                <a:spcPct val="90000"/>
              </a:lnSpc>
            </a:pPr>
            <a:r>
              <a:rPr lang="en-US" sz="2400" dirty="0"/>
              <a:t>Can’t happen in in-order pipeline in which every instruction takes same cycles since writes are in-order</a:t>
            </a:r>
          </a:p>
          <a:p>
            <a:pPr>
              <a:lnSpc>
                <a:spcPct val="90000"/>
              </a:lnSpc>
            </a:pPr>
            <a:r>
              <a:rPr lang="en-US" sz="2400" dirty="0"/>
              <a:t>Can happen in the presence of multi-pipeline operations, i.e., out-of-order writes</a:t>
            </a:r>
          </a:p>
          <a:p>
            <a:pPr>
              <a:lnSpc>
                <a:spcPct val="90000"/>
              </a:lnSpc>
            </a:pPr>
            <a:r>
              <a:rPr lang="en-US" sz="2400" dirty="0"/>
              <a:t>Artificial: using different destination register would solve =&gt; </a:t>
            </a:r>
            <a:r>
              <a:rPr lang="en-US" sz="2400" dirty="0">
                <a:solidFill>
                  <a:srgbClr val="3333FF"/>
                </a:solidFill>
              </a:rPr>
              <a:t>Register Renaming</a:t>
            </a:r>
          </a:p>
        </p:txBody>
      </p:sp>
    </p:spTree>
  </p:cSld>
  <p:clrMapOvr>
    <a:masterClrMapping/>
  </p:clrMapOvr>
</p:sld>
</file>

<file path=ppt/theme/theme1.xml><?xml version="1.0" encoding="utf-8"?>
<a:theme xmlns:a="http://schemas.openxmlformats.org/drawingml/2006/main" name="Yang_Lec1">
  <a:themeElements>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Yang_Lec1">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Comic Sans MS" pitchFamily="66" charset="0"/>
          </a:defRPr>
        </a:defPPr>
      </a:lstStyle>
    </a:lnDef>
  </a:objectDefaults>
  <a:extraClrSchemeLst>
    <a:extraClrScheme>
      <a:clrScheme name="Yang_Lec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Yang_Lec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Yang_Lec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Yang_Lec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Yang_Lec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Yang_Lec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3764</TotalTime>
  <Words>1710</Words>
  <Application>Microsoft Office PowerPoint</Application>
  <PresentationFormat>On-screen Show (4:3)</PresentationFormat>
  <Paragraphs>238</Paragraphs>
  <Slides>24</Slides>
  <Notes>18</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7" baseType="lpstr">
      <vt:lpstr>Microsoft YaHei</vt:lpstr>
      <vt:lpstr>Arial</vt:lpstr>
      <vt:lpstr>Arial Narrow</vt:lpstr>
      <vt:lpstr>Arial Unicode MS</vt:lpstr>
      <vt:lpstr>Comic Sans MS</vt:lpstr>
      <vt:lpstr>Courier New</vt:lpstr>
      <vt:lpstr>Helvetica</vt:lpstr>
      <vt:lpstr>Lucida Console</vt:lpstr>
      <vt:lpstr>Symbol</vt:lpstr>
      <vt:lpstr>Times New Roman</vt:lpstr>
      <vt:lpstr>Wingdings</vt:lpstr>
      <vt:lpstr>Yang_Lec1</vt:lpstr>
      <vt:lpstr>Chart</vt:lpstr>
      <vt:lpstr>Lecture 9 Pipeline Contd. (Appendix C)</vt:lpstr>
      <vt:lpstr>Arithmetic Pipeline: Ex. MIPS R4000</vt:lpstr>
      <vt:lpstr>PowerPoint Presentation</vt:lpstr>
      <vt:lpstr>PowerPoint Presentation</vt:lpstr>
      <vt:lpstr>PowerPoint Presentation</vt:lpstr>
      <vt:lpstr>R4000 Performance</vt:lpstr>
      <vt:lpstr>Data Hazards in Out-Of-Order Machines</vt:lpstr>
      <vt:lpstr>WAR: Why do they exist? (Antidependence)</vt:lpstr>
      <vt:lpstr>WAW (Output Depndence) </vt:lpstr>
      <vt:lpstr>PowerPoint Presentation</vt:lpstr>
      <vt:lpstr>Register Renaming</vt:lpstr>
      <vt:lpstr>PowerPoint Presentation</vt:lpstr>
      <vt:lpstr>Control Hazards</vt:lpstr>
      <vt:lpstr>PowerPoint Presentation</vt:lpstr>
      <vt:lpstr>Reducing Branch Delay</vt:lpstr>
      <vt:lpstr>PowerPoint Presentation</vt:lpstr>
      <vt:lpstr>PowerPoint Presentation</vt:lpstr>
      <vt:lpstr>Control Hazards – branch delay slots </vt:lpstr>
      <vt:lpstr>Example Nondelayed vs. Delayed Branch</vt:lpstr>
      <vt:lpstr>PowerPoint Presentation</vt:lpstr>
      <vt:lpstr>Control Hazards: Branch Prediction</vt:lpstr>
      <vt:lpstr>MIPS with Predict Not Taken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4  Pipeline</dc:title>
  <dc:creator>Jun Yang</dc:creator>
  <cp:lastModifiedBy>bhuyan</cp:lastModifiedBy>
  <cp:revision>215</cp:revision>
  <cp:lastPrinted>2017-01-26T19:40:15Z</cp:lastPrinted>
  <dcterms:created xsi:type="dcterms:W3CDTF">2004-10-03T05:37:03Z</dcterms:created>
  <dcterms:modified xsi:type="dcterms:W3CDTF">2018-02-06T23:30:32Z</dcterms:modified>
</cp:coreProperties>
</file>