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notesMasterIdLst>
    <p:notesMasterId r:id="rId28"/>
  </p:notesMasterIdLst>
  <p:handoutMasterIdLst>
    <p:handoutMasterId r:id="rId29"/>
  </p:handoutMasterIdLst>
  <p:sldIdLst>
    <p:sldId id="270" r:id="rId2"/>
    <p:sldId id="302" r:id="rId3"/>
    <p:sldId id="271" r:id="rId4"/>
    <p:sldId id="316" r:id="rId5"/>
    <p:sldId id="317" r:id="rId6"/>
    <p:sldId id="318" r:id="rId7"/>
    <p:sldId id="319" r:id="rId8"/>
    <p:sldId id="320" r:id="rId9"/>
    <p:sldId id="329" r:id="rId10"/>
    <p:sldId id="272" r:id="rId11"/>
    <p:sldId id="304" r:id="rId12"/>
    <p:sldId id="308" r:id="rId13"/>
    <p:sldId id="305" r:id="rId14"/>
    <p:sldId id="309" r:id="rId15"/>
    <p:sldId id="330" r:id="rId16"/>
    <p:sldId id="326" r:id="rId17"/>
    <p:sldId id="328" r:id="rId18"/>
    <p:sldId id="327" r:id="rId19"/>
    <p:sldId id="325" r:id="rId20"/>
    <p:sldId id="313" r:id="rId21"/>
    <p:sldId id="274" r:id="rId22"/>
    <p:sldId id="311" r:id="rId23"/>
    <p:sldId id="331" r:id="rId24"/>
    <p:sldId id="332" r:id="rId25"/>
    <p:sldId id="333" r:id="rId26"/>
    <p:sldId id="334" r:id="rId27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1"/>
      </a:buClr>
      <a:buSzPct val="60000"/>
      <a:buFont typeface="Wingdings" pitchFamily="2" charset="2"/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3399"/>
    <a:srgbClr val="000099"/>
    <a:srgbClr val="000066"/>
    <a:srgbClr val="808080"/>
    <a:srgbClr val="5F5F5F"/>
    <a:srgbClr val="33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433" autoAdjust="0"/>
  </p:normalViewPr>
  <p:slideViewPr>
    <p:cSldViewPr>
      <p:cViewPr varScale="1">
        <p:scale>
          <a:sx n="73" d="100"/>
          <a:sy n="73" d="100"/>
        </p:scale>
        <p:origin x="8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16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54371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The University of Adelaide, School of Computer Science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75300" y="0"/>
            <a:ext cx="152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9B8F6142-F1D0-4637-96F7-E4664D4176A5}" type="datetime3">
              <a:rPr lang="en-US"/>
              <a:pPr/>
              <a:t>15 March 2018</a:t>
            </a:fld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54371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Chapter 2 — Instructions: Language of the Computer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75300" y="9723438"/>
            <a:ext cx="152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57C84157-CAC9-4329-91AD-EB3C6746FA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0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The University of Adelaide, School of Computer Science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FCF21089-5A8E-4805-BE21-6386A8343079}" type="datetime3">
              <a:rPr lang="en-US"/>
              <a:pPr/>
              <a:t>15 March 2018</a:t>
            </a:fld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2513"/>
            <a:ext cx="5207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r>
              <a:rPr lang="en-US"/>
              <a:t>Chapter 2 — Instructions: Language of the Computer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spcBef>
                <a:spcPct val="0"/>
              </a:spcBef>
              <a:buClrTx/>
              <a:buSz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fld id="{EE145C4F-ECA4-4DD7-819E-C9FECED278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72959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EACD53A-8E89-45F2-8D4A-35AFD266EB30}" type="datetime3">
              <a:rPr lang="en-US"/>
              <a:pPr/>
              <a:t>15 March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CEACC0-B677-4A29-B1E6-BCE98563D55B}" type="slidenum">
              <a:rPr lang="en-US"/>
              <a:pPr/>
              <a:t>1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8641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15 March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3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2094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02756" indent="-270291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081164" indent="-216233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13629" indent="-216233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1946095" indent="-216233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378560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811026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243491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75957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900" b="0">
                <a:solidFill>
                  <a:schemeClr val="tx1"/>
                </a:solidFill>
                <a:latin typeface="Times New Roman" pitchFamily="18" charset="0"/>
              </a:rPr>
              <a:t>CS267 Lecture 2</a:t>
            </a:r>
          </a:p>
        </p:txBody>
      </p:sp>
      <p:sp>
        <p:nvSpPr>
          <p:cNvPr id="2150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02756" indent="-270291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081164" indent="-216233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13629" indent="-216233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1946095" indent="-216233" defTabSz="934005"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378560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811026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243491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75957" indent="-216233" algn="ctr" defTabSz="93400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A842AF09-0263-4A1C-BA15-4E85BC76F5E4}" type="slidenum">
              <a:rPr lang="en-US" altLang="en-US" sz="900" b="0">
                <a:solidFill>
                  <a:schemeClr val="tx1"/>
                </a:solidFill>
                <a:latin typeface="Times New Roman" pitchFamily="18" charset="0"/>
              </a:rPr>
              <a:pPr/>
              <a:t>6</a:t>
            </a:fld>
            <a:endParaRPr lang="en-US" altLang="en-US" sz="9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5700" y="587375"/>
            <a:ext cx="4554538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31" tIns="45714" rIns="91431" bIns="45714"/>
          <a:lstStyle/>
          <a:p>
            <a:r>
              <a:rPr lang="en-US" altLang="en-US" sz="900">
                <a:latin typeface="Arial" pitchFamily="34" charset="0"/>
                <a:ea typeface="ＭＳ Ｐゴシック" pitchFamily="34" charset="-128"/>
              </a:rPr>
              <a:t>Example: think of a thread as a subroutine that gets called on on processor, executed on another</a:t>
            </a:r>
          </a:p>
          <a:p>
            <a:r>
              <a:rPr lang="en-US" altLang="en-US" sz="900">
                <a:latin typeface="Arial" pitchFamily="34" charset="0"/>
                <a:ea typeface="ＭＳ Ｐゴシック" pitchFamily="34" charset="-128"/>
              </a:rPr>
              <a:t>Like concurrent programming on a uniprocessor (as studied in CS162).</a:t>
            </a:r>
          </a:p>
          <a:p>
            <a:endParaRPr lang="en-US" alt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7368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15 March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10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9032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AU"/>
              <a:t>Morgan Kaufmann Publishers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E342940-8D3B-492C-AB92-AAEC47B1CB3E}" type="datetime3">
              <a:rPr lang="en-AU" smtClean="0"/>
              <a:pPr/>
              <a:t>15 March, 2018</a:t>
            </a:fld>
            <a:endParaRPr lang="en-AU"/>
          </a:p>
        </p:txBody>
      </p:sp>
      <p:sp>
        <p:nvSpPr>
          <p:cNvPr id="2560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AU"/>
              <a:t>Chapter 7 — Multicores, Multiprocessors, and Clusters</a:t>
            </a:r>
          </a:p>
        </p:txBody>
      </p:sp>
      <p:sp>
        <p:nvSpPr>
          <p:cNvPr id="256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967A9E-A516-4CBA-BC21-A2D6E06C7AE4}" type="slidenum">
              <a:rPr lang="en-AU" smtClean="0"/>
              <a:pPr/>
              <a:t>12</a:t>
            </a:fld>
            <a:endParaRPr lang="en-AU"/>
          </a:p>
        </p:txBody>
      </p:sp>
      <p:sp>
        <p:nvSpPr>
          <p:cNvPr id="256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0243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15 March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20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6495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DA533B-45CB-4337-89C6-857AE8953CCB}" type="datetime3">
              <a:rPr lang="en-US"/>
              <a:pPr/>
              <a:t>15 March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7176E-D0DA-4D40-9114-1A30A59F807E}" type="slidenum">
              <a:rPr lang="en-US"/>
              <a:pPr/>
              <a:t>21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8042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A66E62-AD96-4523-A8AA-7172A8BCD891}" type="slidenum">
              <a:rPr lang="en-US"/>
              <a:pPr/>
              <a:t>24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718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Hennessy_cover-v2 (Final)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1872208" cy="2309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0647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767D7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GB" sz="2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40649" name="Rectangle 9"/>
          <p:cNvSpPr>
            <a:spLocks noChangeArrowheads="1"/>
          </p:cNvSpPr>
          <p:nvPr userDrawn="1"/>
        </p:nvSpPr>
        <p:spPr bwMode="auto">
          <a:xfrm>
            <a:off x="0" y="765175"/>
            <a:ext cx="9144000" cy="174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40657" name="Picture 17" descr="MK_logo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50800"/>
            <a:ext cx="1228725" cy="714375"/>
          </a:xfrm>
          <a:prstGeom prst="rect">
            <a:avLst/>
          </a:prstGeom>
          <a:noFill/>
        </p:spPr>
      </p:pic>
      <p:sp>
        <p:nvSpPr>
          <p:cNvPr id="240659" name="Rectangle 19"/>
          <p:cNvSpPr>
            <a:spLocks noChangeArrowheads="1"/>
          </p:cNvSpPr>
          <p:nvPr userDrawn="1"/>
        </p:nvSpPr>
        <p:spPr bwMode="auto">
          <a:xfrm>
            <a:off x="2197100" y="765175"/>
            <a:ext cx="46038" cy="5732463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60" name="Rectangle 20"/>
          <p:cNvSpPr>
            <a:spLocks noChangeArrowheads="1"/>
          </p:cNvSpPr>
          <p:nvPr userDrawn="1"/>
        </p:nvSpPr>
        <p:spPr bwMode="auto">
          <a:xfrm>
            <a:off x="2559050" y="1195388"/>
            <a:ext cx="46038" cy="3816350"/>
          </a:xfrm>
          <a:prstGeom prst="rect">
            <a:avLst/>
          </a:prstGeom>
          <a:gradFill rotWithShape="1">
            <a:gsLst>
              <a:gs pos="0">
                <a:srgbClr val="767D79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61" name="Rectangle 21"/>
          <p:cNvSpPr>
            <a:spLocks noChangeArrowheads="1"/>
          </p:cNvSpPr>
          <p:nvPr userDrawn="1"/>
        </p:nvSpPr>
        <p:spPr bwMode="auto">
          <a:xfrm>
            <a:off x="2341563" y="1916113"/>
            <a:ext cx="6623050" cy="46037"/>
          </a:xfrm>
          <a:prstGeom prst="rect">
            <a:avLst/>
          </a:prstGeom>
          <a:gradFill rotWithShape="1">
            <a:gsLst>
              <a:gs pos="0">
                <a:srgbClr val="5F5F5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78" name="Rectangle 38"/>
          <p:cNvSpPr>
            <a:spLocks noChangeArrowheads="1"/>
          </p:cNvSpPr>
          <p:nvPr userDrawn="1"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767D7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79" name="Rectangle 39"/>
          <p:cNvSpPr>
            <a:spLocks noChangeArrowheads="1"/>
          </p:cNvSpPr>
          <p:nvPr userDrawn="1"/>
        </p:nvSpPr>
        <p:spPr bwMode="auto">
          <a:xfrm>
            <a:off x="0" y="6308725"/>
            <a:ext cx="9144000" cy="174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0680" name="Rectangle 4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  <p:pic>
        <p:nvPicPr>
          <p:cNvPr id="240681" name="Picture 41" descr="MK_logo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6381750"/>
            <a:ext cx="792162" cy="460375"/>
          </a:xfrm>
          <a:prstGeom prst="rect">
            <a:avLst/>
          </a:prstGeom>
          <a:noFill/>
        </p:spPr>
      </p:pic>
      <p:sp>
        <p:nvSpPr>
          <p:cNvPr id="240682" name="Text Box 42"/>
          <p:cNvSpPr txBox="1">
            <a:spLocks noChangeArrowheads="1"/>
          </p:cNvSpPr>
          <p:nvPr userDrawn="1"/>
        </p:nvSpPr>
        <p:spPr bwMode="auto">
          <a:xfrm>
            <a:off x="8388350" y="6497638"/>
            <a:ext cx="5762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fld id="{63BBFCE6-A6C8-4251-973B-1D0917AA6A4E}" type="slidenum">
              <a:rPr lang="en-AU" sz="1200" b="1">
                <a:latin typeface="Arial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lang="en-GB" sz="120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9113" y="115888"/>
            <a:ext cx="2085975" cy="6121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115888"/>
            <a:ext cx="6105525" cy="6121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81987" cy="7016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4213" y="1125538"/>
            <a:ext cx="8270875" cy="51117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042988" y="6381750"/>
            <a:ext cx="7272337" cy="358775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81987" cy="7016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4213" y="1125538"/>
            <a:ext cx="4059237" cy="5111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5850" y="1125538"/>
            <a:ext cx="4059238" cy="5111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042988" y="6381750"/>
            <a:ext cx="7272337" cy="358775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125538"/>
            <a:ext cx="4059237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5850" y="1125538"/>
            <a:ext cx="4059238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8" name="Rectangle 12"/>
          <p:cNvSpPr>
            <a:spLocks noChangeArrowheads="1"/>
          </p:cNvSpPr>
          <p:nvPr userDrawn="1"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767D7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629" name="Rectangle 13"/>
          <p:cNvSpPr>
            <a:spLocks noChangeArrowheads="1"/>
          </p:cNvSpPr>
          <p:nvPr userDrawn="1"/>
        </p:nvSpPr>
        <p:spPr bwMode="auto">
          <a:xfrm>
            <a:off x="0" y="6308725"/>
            <a:ext cx="9144000" cy="174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6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125538"/>
            <a:ext cx="82708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</a:p>
        </p:txBody>
      </p:sp>
      <p:sp>
        <p:nvSpPr>
          <p:cNvPr id="239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381750"/>
            <a:ext cx="727233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200" b="1">
                <a:latin typeface="+mn-lt"/>
              </a:defRPr>
            </a:lvl1pPr>
          </a:lstStyle>
          <a:p>
            <a:r>
              <a:rPr lang="en-AU" dirty="0"/>
              <a:t>Copyright © 2012, Elsevier Inc. All rights reserved.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115888"/>
            <a:ext cx="8281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pic>
        <p:nvPicPr>
          <p:cNvPr id="239627" name="Picture 11" descr="MK_logo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9388" y="6381750"/>
            <a:ext cx="792162" cy="460375"/>
          </a:xfrm>
          <a:prstGeom prst="rect">
            <a:avLst/>
          </a:prstGeom>
          <a:noFill/>
        </p:spPr>
      </p:pic>
      <p:sp>
        <p:nvSpPr>
          <p:cNvPr id="239630" name="Text Box 14"/>
          <p:cNvSpPr txBox="1">
            <a:spLocks noChangeArrowheads="1"/>
          </p:cNvSpPr>
          <p:nvPr userDrawn="1"/>
        </p:nvSpPr>
        <p:spPr bwMode="auto">
          <a:xfrm>
            <a:off x="8388350" y="6497638"/>
            <a:ext cx="5762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fld id="{28EC741E-FC11-4977-9AC4-393A11CE0A97}" type="slidenum">
              <a:rPr lang="en-AU" sz="1200" b="1">
                <a:latin typeface="Arial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lang="en-GB" sz="1200">
              <a:latin typeface="Arial" charset="0"/>
            </a:endParaRPr>
          </a:p>
        </p:txBody>
      </p:sp>
      <p:sp>
        <p:nvSpPr>
          <p:cNvPr id="239631" name="Rectangle 15"/>
          <p:cNvSpPr>
            <a:spLocks noChangeArrowheads="1"/>
          </p:cNvSpPr>
          <p:nvPr userDrawn="1"/>
        </p:nvSpPr>
        <p:spPr bwMode="auto">
          <a:xfrm>
            <a:off x="252413" y="44450"/>
            <a:ext cx="36512" cy="3816350"/>
          </a:xfrm>
          <a:prstGeom prst="rect">
            <a:avLst/>
          </a:prstGeom>
          <a:gradFill rotWithShape="1">
            <a:gsLst>
              <a:gs pos="0">
                <a:srgbClr val="767D79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632" name="Rectangle 16"/>
          <p:cNvSpPr>
            <a:spLocks noChangeArrowheads="1"/>
          </p:cNvSpPr>
          <p:nvPr userDrawn="1"/>
        </p:nvSpPr>
        <p:spPr bwMode="auto">
          <a:xfrm>
            <a:off x="34925" y="693738"/>
            <a:ext cx="8569325" cy="71437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CC"/>
        </a:buClr>
        <a:buSzPct val="60000"/>
        <a:buFont typeface="Wingdings" pitchFamily="2" charset="2"/>
        <a:buChar char="n"/>
        <a:defRPr sz="2800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99"/>
        </a:buClr>
        <a:buSzPct val="55000"/>
        <a:buFont typeface="Wingdings" pitchFamily="2" charset="2"/>
        <a:buChar char="n"/>
        <a:defRPr sz="2400">
          <a:solidFill>
            <a:srgbClr val="0033CC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CC"/>
        </a:buClr>
        <a:buSzPct val="50000"/>
        <a:buFont typeface="Wingdings" pitchFamily="2" charset="2"/>
        <a:buChar char="n"/>
        <a:defRPr sz="20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55000"/>
        <a:buFont typeface="Wingdings" pitchFamily="2" charset="2"/>
        <a:buChar char="n"/>
        <a:defRPr sz="1800">
          <a:solidFill>
            <a:srgbClr val="0066FF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1800">
          <a:solidFill>
            <a:srgbClr val="3399FF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399FF"/>
        </a:buClr>
        <a:buSzPct val="50000"/>
        <a:buFont typeface="Wingdings" pitchFamily="2" charset="2"/>
        <a:buChar char="n"/>
        <a:defRPr sz="2000">
          <a:solidFill>
            <a:srgbClr val="3399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33483" name="Rectangle 11"/>
          <p:cNvSpPr>
            <a:spLocks noChangeArrowheads="1"/>
          </p:cNvSpPr>
          <p:nvPr/>
        </p:nvSpPr>
        <p:spPr bwMode="auto">
          <a:xfrm>
            <a:off x="2843213" y="1254125"/>
            <a:ext cx="198323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AU" dirty="0">
                <a:solidFill>
                  <a:srgbClr val="000099"/>
                </a:solidFill>
                <a:latin typeface="Arial" charset="0"/>
              </a:rPr>
              <a:t>Chapter 5</a:t>
            </a:r>
            <a:endParaRPr lang="en-GB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233484" name="Rectangle 12"/>
          <p:cNvSpPr>
            <a:spLocks noChangeArrowheads="1"/>
          </p:cNvSpPr>
          <p:nvPr/>
        </p:nvSpPr>
        <p:spPr bwMode="auto">
          <a:xfrm>
            <a:off x="2843213" y="2060575"/>
            <a:ext cx="5832475" cy="11757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AU" dirty="0">
                <a:solidFill>
                  <a:srgbClr val="0066FF"/>
                </a:solidFill>
                <a:latin typeface="Arial" charset="0"/>
              </a:rPr>
              <a:t>Multiprocessors and</a:t>
            </a:r>
          </a:p>
          <a:p>
            <a:r>
              <a:rPr lang="en-AU" dirty="0">
                <a:solidFill>
                  <a:srgbClr val="0066FF"/>
                </a:solidFill>
                <a:latin typeface="Arial" charset="0"/>
              </a:rPr>
              <a:t>Thread-Level Parallelism</a:t>
            </a:r>
            <a:endParaRPr lang="en-GB" dirty="0">
              <a:solidFill>
                <a:srgbClr val="0066FF"/>
              </a:solidFill>
              <a:latin typeface="Arial" charset="0"/>
            </a:endParaRPr>
          </a:p>
        </p:txBody>
      </p:sp>
      <p:sp>
        <p:nvSpPr>
          <p:cNvPr id="233485" name="Text Box 13"/>
          <p:cNvSpPr txBox="1">
            <a:spLocks noChangeArrowheads="1"/>
          </p:cNvSpPr>
          <p:nvPr/>
        </p:nvSpPr>
        <p:spPr bwMode="auto">
          <a:xfrm>
            <a:off x="2825351" y="-100013"/>
            <a:ext cx="4429932" cy="892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Computer Architecture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charset="0"/>
              </a:rPr>
              <a:t>A Quantitative Approach, Fifth Edition</a:t>
            </a:r>
            <a:endParaRPr lang="en-GB" sz="2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Shared Memory Types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921355"/>
            <a:ext cx="4751883" cy="513805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/>
              <a:t>Symmetric multiprocessors (SMP)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Small number of cores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Share single memory with uniform memory latency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Not scalable due to main memory and bus conflicts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Distributed shared memory (DSM)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Memory distributed among processors, but single address space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Non-uniform memory access/latency (NUMA) – Cache coherent NUMA (CC-NUMA)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Processors connected via direct (switched) and non-direct (multi-hop) interconnection networks</a:t>
            </a:r>
          </a:p>
          <a:p>
            <a:pPr lvl="1">
              <a:lnSpc>
                <a:spcPct val="90000"/>
              </a:lnSpc>
            </a:pPr>
            <a:r>
              <a:rPr lang="en-US" sz="1800" dirty="0">
                <a:solidFill>
                  <a:srgbClr val="FF0000"/>
                </a:solidFill>
              </a:rPr>
              <a:t>Provides shared memory programming with message passing scalability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 rot="5400000">
            <a:off x="8265582" y="507395"/>
            <a:ext cx="1390124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Introduction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0530" y="908720"/>
            <a:ext cx="3380035" cy="284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7094" y="4005064"/>
            <a:ext cx="4326906" cy="20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24170"/>
            <a:ext cx="7772400" cy="705321"/>
          </a:xfrm>
          <a:noFill/>
          <a:ln/>
        </p:spPr>
        <p:txBody>
          <a:bodyPr lIns="90488" tIns="44450" rIns="90488" bIns="44450"/>
          <a:lstStyle/>
          <a:p>
            <a:pPr algn="ctr"/>
            <a:r>
              <a:rPr lang="en-US" altLang="en-US" sz="4000" b="1" dirty="0">
                <a:solidFill>
                  <a:schemeClr val="tx1"/>
                </a:solidFill>
              </a:rPr>
              <a:t>SMP Interconnect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08720"/>
            <a:ext cx="7772400" cy="4954488"/>
          </a:xfrm>
          <a:noFill/>
          <a:ln/>
        </p:spPr>
        <p:txBody>
          <a:bodyPr lIns="90488" tIns="44450" rIns="90488" bIns="44450"/>
          <a:lstStyle/>
          <a:p>
            <a:r>
              <a:rPr lang="en-US" altLang="en-US" sz="2800" dirty="0"/>
              <a:t>Processors to Memory AND to I/O</a:t>
            </a:r>
          </a:p>
          <a:p>
            <a:r>
              <a:rPr lang="en-US" altLang="en-US" sz="2800" dirty="0">
                <a:solidFill>
                  <a:schemeClr val="tx1"/>
                </a:solidFill>
              </a:rPr>
              <a:t>Bus based: </a:t>
            </a:r>
            <a:r>
              <a:rPr lang="en-US" altLang="en-US" sz="2800" dirty="0"/>
              <a:t>all memory locations equal access time so SMP = “Symmetric MP”</a:t>
            </a:r>
          </a:p>
          <a:p>
            <a:pPr>
              <a:buFontTx/>
              <a:buNone/>
            </a:pPr>
            <a:r>
              <a:rPr lang="en-US" altLang="en-US" sz="2800" dirty="0"/>
              <a:t>  Can have interleaved memories</a:t>
            </a:r>
          </a:p>
          <a:p>
            <a:pPr>
              <a:buFontTx/>
              <a:buNone/>
            </a:pPr>
            <a:r>
              <a:rPr lang="en-US" altLang="en-US" sz="2800" dirty="0"/>
              <a:t>   Performance limited by bus bandwidth</a:t>
            </a:r>
          </a:p>
          <a:p>
            <a:r>
              <a:rPr lang="en-US" altLang="en-US" sz="2800" dirty="0">
                <a:solidFill>
                  <a:schemeClr val="tx1"/>
                </a:solidFill>
              </a:rPr>
              <a:t>Crossbar based: </a:t>
            </a:r>
            <a:r>
              <a:rPr lang="en-US" altLang="en-US" sz="2800" dirty="0"/>
              <a:t>All memory access times are equal = SMP</a:t>
            </a:r>
          </a:p>
          <a:p>
            <a:pPr>
              <a:buFontTx/>
              <a:buNone/>
            </a:pPr>
            <a:r>
              <a:rPr lang="en-US" altLang="en-US" sz="2800" dirty="0"/>
              <a:t>  Provides higher bandwidth with interleaved memories</a:t>
            </a:r>
          </a:p>
          <a:p>
            <a:pPr>
              <a:buFontTx/>
              <a:buNone/>
            </a:pPr>
            <a:r>
              <a:rPr lang="en-US" altLang="en-US" sz="2800" dirty="0"/>
              <a:t>  Difficult to scale due to centralized control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67544" y="4941169"/>
            <a:ext cx="835342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latin typeface="+mn-lt"/>
              </a:rPr>
              <a:t>FIGURE 7.17 Four recent multiprocessors, each using two sockets for the processors. Starting from the upper left hand corner, the computers are: (a) Intel Xeon e5345 (</a:t>
            </a:r>
            <a:r>
              <a:rPr lang="en-US" sz="1400" b="1" dirty="0" err="1">
                <a:latin typeface="+mn-lt"/>
              </a:rPr>
              <a:t>Clovertown</a:t>
            </a:r>
            <a:r>
              <a:rPr lang="en-US" sz="1400" b="1" dirty="0">
                <a:latin typeface="+mn-lt"/>
              </a:rPr>
              <a:t>), (b) AMD Opteron X4 2356 (Barcelona), (c) Sun </a:t>
            </a:r>
            <a:r>
              <a:rPr lang="en-US" sz="1400" b="1" dirty="0" err="1">
                <a:latin typeface="+mn-lt"/>
              </a:rPr>
              <a:t>UltraSPARC</a:t>
            </a:r>
            <a:r>
              <a:rPr lang="en-US" sz="1400" b="1" dirty="0">
                <a:latin typeface="+mn-lt"/>
              </a:rPr>
              <a:t> T2 5140 (Niagara 2), and (d) IBM Cell QS20. Note that the Intel Xeon e5345 (</a:t>
            </a:r>
            <a:r>
              <a:rPr lang="en-US" sz="1400" b="1" dirty="0" err="1">
                <a:latin typeface="+mn-lt"/>
              </a:rPr>
              <a:t>Clovertown</a:t>
            </a:r>
            <a:r>
              <a:rPr lang="en-US" sz="1400" b="1" dirty="0">
                <a:latin typeface="+mn-lt"/>
              </a:rPr>
              <a:t>) has a separate north bridge chip not found in the other microprocessors. Copyright © 2009 Elsevier, Inc. All rights reserved.</a:t>
            </a:r>
          </a:p>
        </p:txBody>
      </p:sp>
      <p:pic>
        <p:nvPicPr>
          <p:cNvPr id="11267" name="Picture 4" descr="f07-17-P3744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1" y="750319"/>
            <a:ext cx="6263037" cy="41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905000" y="47625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Commercial SMPs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4050" y="252413"/>
            <a:ext cx="5695950" cy="6376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914400"/>
            <a:ext cx="4419600" cy="525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292080" y="1241508"/>
            <a:ext cx="2133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Bulldozer</a:t>
            </a:r>
          </a:p>
          <a:p>
            <a:r>
              <a:rPr lang="en-US" sz="2000" b="1" dirty="0">
                <a:solidFill>
                  <a:srgbClr val="0070C0"/>
                </a:solidFill>
              </a:rPr>
              <a:t>2 nodes 8 cores each on same die </a:t>
            </a:r>
          </a:p>
        </p:txBody>
      </p:sp>
      <p:sp>
        <p:nvSpPr>
          <p:cNvPr id="141314" name="AutoShape 2" descr="https://wickie.hlrs.de/platforms/upload/Interlago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316" name="AutoShape 4" descr="https://wickie.hlrs.de/platforms/upload/Interlago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1317" name="Picture 5" descr="H:\CS213\2014\Interlag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90800"/>
            <a:ext cx="4267200" cy="3200400"/>
          </a:xfrm>
          <a:prstGeom prst="rect">
            <a:avLst/>
          </a:prstGeom>
          <a:noFill/>
        </p:spPr>
      </p:pic>
      <p:cxnSp>
        <p:nvCxnSpPr>
          <p:cNvPr id="4" name="Straight Arrow Connector 3"/>
          <p:cNvCxnSpPr/>
          <p:nvPr/>
        </p:nvCxnSpPr>
        <p:spPr bwMode="auto">
          <a:xfrm flipV="1">
            <a:off x="3962400" y="1609725"/>
            <a:ext cx="1219200" cy="27923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1259632" y="139444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66"/>
                </a:solidFill>
                <a:latin typeface="+mn-lt"/>
              </a:rPr>
              <a:t>CC-NUMA Machines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droid-xu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29520"/>
            <a:ext cx="7839806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-47698"/>
            <a:ext cx="75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66"/>
                </a:solidFill>
                <a:latin typeface="+mn-lt"/>
              </a:rPr>
              <a:t>Heterogeneous Architecture: </a:t>
            </a:r>
            <a:r>
              <a:rPr lang="en-US" b="1" dirty="0" err="1">
                <a:solidFill>
                  <a:srgbClr val="000066"/>
                </a:solidFill>
                <a:latin typeface="+mn-lt"/>
              </a:rPr>
              <a:t>Big.LITTLE</a:t>
            </a:r>
            <a:r>
              <a:rPr lang="en-US" b="1" dirty="0">
                <a:solidFill>
                  <a:srgbClr val="000066"/>
                </a:solidFill>
                <a:latin typeface="+mn-lt"/>
              </a:rPr>
              <a:t> </a:t>
            </a:r>
            <a:r>
              <a:rPr lang="en-US" b="1" dirty="0" err="1">
                <a:solidFill>
                  <a:srgbClr val="000066"/>
                </a:solidFill>
                <a:latin typeface="+mn-lt"/>
              </a:rPr>
              <a:t>Odroid</a:t>
            </a:r>
            <a:r>
              <a:rPr lang="en-US" b="1" dirty="0">
                <a:solidFill>
                  <a:srgbClr val="000066"/>
                </a:solidFill>
                <a:latin typeface="+mn-lt"/>
              </a:rPr>
              <a:t> Board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45363" y="483952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3300"/>
                </a:solidFill>
              </a:rPr>
              <a:t>GPU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 flipV="1">
            <a:off x="3635897" y="4475747"/>
            <a:ext cx="432047" cy="4654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1619672" y="5203293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Heterogeneity: 4 big A-15 cores, 4 small  A-7 cores and a GPU</a:t>
            </a:r>
          </a:p>
        </p:txBody>
      </p:sp>
    </p:spTree>
    <p:extLst>
      <p:ext uri="{BB962C8B-B14F-4D97-AF65-F5344CB8AC3E}">
        <p14:creationId xmlns:p14="http://schemas.microsoft.com/office/powerpoint/2010/main" val="3805575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88" y="2492896"/>
            <a:ext cx="5053295" cy="292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3568" y="16112"/>
            <a:ext cx="7884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+mj-lt"/>
              </a:rPr>
              <a:t>The </a:t>
            </a:r>
            <a:r>
              <a:rPr lang="en-US" sz="3200" b="1" dirty="0" err="1">
                <a:solidFill>
                  <a:srgbClr val="0070C0"/>
                </a:solidFill>
                <a:latin typeface="+mj-lt"/>
              </a:rPr>
              <a:t>big.LITTLE</a:t>
            </a:r>
            <a:r>
              <a:rPr lang="en-US" sz="3200" b="1" dirty="0">
                <a:solidFill>
                  <a:srgbClr val="0070C0"/>
                </a:solidFill>
                <a:latin typeface="+mj-lt"/>
              </a:rPr>
              <a:t> ARM Architecture used in Android Phones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11560" y="1093330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+mn-lt"/>
              </a:rPr>
              <a:t>Use A7 for Light Loads and A15 for Heavy Loads. Significant difference in energy between Cortex-A15 and Cortex-A7 comes from the different pipeline lengths and out-of-order issue.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21886"/>
            <a:ext cx="3784795" cy="286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540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17249"/>
            <a:ext cx="4968552" cy="260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68" y="3789040"/>
            <a:ext cx="7344816" cy="237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86228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+mj-lt"/>
              </a:rPr>
              <a:t>The </a:t>
            </a:r>
            <a:r>
              <a:rPr lang="en-US" sz="2800" b="1" dirty="0" err="1">
                <a:solidFill>
                  <a:srgbClr val="0070C0"/>
                </a:solidFill>
                <a:latin typeface="+mj-lt"/>
              </a:rPr>
              <a:t>big.LITTLE</a:t>
            </a:r>
            <a:r>
              <a:rPr lang="en-US" sz="2800" b="1" dirty="0">
                <a:solidFill>
                  <a:srgbClr val="0070C0"/>
                </a:solidFill>
                <a:latin typeface="+mj-lt"/>
              </a:rPr>
              <a:t> ARM Architecture used in Android Phones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896036" y="1054339"/>
            <a:ext cx="3946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While Cortex-A7 (Figure 1) is an in-order, non-symmetric dual-issue processor with a pipeline length of between 8-stages and 10-stages, Cortex-A15 (Figure 2) is an out-of-order sustained triple-issue processor with a pipeline length of between 15-stages and 24-stages. 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2183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C486505-44E0-4916-A180-3E6F29D15978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sz="1200" dirty="0">
              <a:latin typeface="+mn-lt"/>
            </a:endParaRPr>
          </a:p>
        </p:txBody>
      </p:sp>
      <p:sp>
        <p:nvSpPr>
          <p:cNvPr id="77827" name="Footer Placeholder 7"/>
          <p:cNvSpPr txBox="1">
            <a:spLocks noGrp="1"/>
          </p:cNvSpPr>
          <p:nvPr/>
        </p:nvSpPr>
        <p:spPr bwMode="auto">
          <a:xfrm>
            <a:off x="0" y="6416675"/>
            <a:ext cx="9144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en-US" sz="1000"/>
              <a:t>Copyright © 2014 Elsevier Inc. All rights reserved.</a:t>
            </a:r>
          </a:p>
        </p:txBody>
      </p:sp>
      <p:sp>
        <p:nvSpPr>
          <p:cNvPr id="77828" name="TextBox 3"/>
          <p:cNvSpPr txBox="1">
            <a:spLocks noChangeArrowheads="1"/>
          </p:cNvSpPr>
          <p:nvPr/>
        </p:nvSpPr>
        <p:spPr bwMode="auto">
          <a:xfrm>
            <a:off x="609600" y="4962880"/>
            <a:ext cx="77724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000000"/>
                </a:solidFill>
                <a:ea typeface="Times New Roman" pitchFamily="18" charset="0"/>
                <a:cs typeface="ITCFranklinGothicStd-Hvy" charset="0"/>
              </a:rPr>
              <a:t>FIGURE 4.74</a:t>
            </a:r>
            <a:r>
              <a:rPr lang="en-US" altLang="en-US" sz="24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 </a:t>
            </a:r>
            <a:r>
              <a:rPr lang="en-US" altLang="en-US" sz="2400" b="1" dirty="0">
                <a:solidFill>
                  <a:srgbClr val="000000"/>
                </a:solidFill>
                <a:ea typeface="Times New Roman" pitchFamily="18" charset="0"/>
                <a:cs typeface="ITCFranklinGothicStd-Hvy" charset="0"/>
              </a:rPr>
              <a:t>Specification of the ARM Cortex-A8 </a:t>
            </a:r>
          </a:p>
          <a:p>
            <a:pPr algn="ctr" eaLnBrk="1" hangingPunct="1"/>
            <a:r>
              <a:rPr lang="en-US" altLang="en-US" sz="2400" b="1" dirty="0">
                <a:solidFill>
                  <a:srgbClr val="000000"/>
                </a:solidFill>
                <a:ea typeface="Times New Roman" pitchFamily="18" charset="0"/>
                <a:cs typeface="ITCFranklinGothicStd-Hvy" charset="0"/>
              </a:rPr>
              <a:t>and the Intel Core i7 920.</a:t>
            </a:r>
          </a:p>
        </p:txBody>
      </p:sp>
      <p:pic>
        <p:nvPicPr>
          <p:cNvPr id="77829" name="Picture 6" descr="f04-74-978012407726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2075" y="1117600"/>
            <a:ext cx="6419850" cy="3554413"/>
          </a:xfrm>
        </p:spPr>
      </p:pic>
      <p:sp>
        <p:nvSpPr>
          <p:cNvPr id="2" name="TextBox 1"/>
          <p:cNvSpPr txBox="1"/>
          <p:nvPr/>
        </p:nvSpPr>
        <p:spPr>
          <a:xfrm>
            <a:off x="1187624" y="188640"/>
            <a:ext cx="7346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+mj-lt"/>
              </a:rPr>
              <a:t>From CS 161 5</a:t>
            </a:r>
            <a:r>
              <a:rPr lang="en-US" sz="3600" b="1" baseline="30000" dirty="0">
                <a:solidFill>
                  <a:srgbClr val="0070C0"/>
                </a:solidFill>
                <a:latin typeface="+mj-lt"/>
              </a:rPr>
              <a:t>th</a:t>
            </a:r>
            <a:r>
              <a:rPr lang="en-US" sz="3600" b="1" dirty="0">
                <a:solidFill>
                  <a:srgbClr val="0070C0"/>
                </a:solidFill>
                <a:latin typeface="+mj-lt"/>
              </a:rPr>
              <a:t> Edition Book</a:t>
            </a:r>
          </a:p>
        </p:txBody>
      </p:sp>
    </p:spTree>
    <p:extLst>
      <p:ext uri="{BB962C8B-B14F-4D97-AF65-F5344CB8AC3E}">
        <p14:creationId xmlns:p14="http://schemas.microsoft.com/office/powerpoint/2010/main" val="3832085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70065" y="-126422"/>
            <a:ext cx="7467600" cy="1138773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FF3300"/>
                </a:solidFill>
              </a:rPr>
              <a:t>Heterogeneous Multiprocessors:</a:t>
            </a:r>
            <a:br>
              <a:rPr lang="en-US" sz="3600" b="1" dirty="0">
                <a:solidFill>
                  <a:srgbClr val="FF3300"/>
                </a:solidFill>
              </a:rPr>
            </a:br>
            <a:r>
              <a:rPr lang="en-US" sz="3200" b="1" dirty="0">
                <a:solidFill>
                  <a:srgbClr val="0070C0"/>
                </a:solidFill>
              </a:rPr>
              <a:t>SGI® </a:t>
            </a:r>
            <a:r>
              <a:rPr lang="en-US" sz="3200" b="1" dirty="0" err="1">
                <a:solidFill>
                  <a:srgbClr val="0070C0"/>
                </a:solidFill>
              </a:rPr>
              <a:t>Altix</a:t>
            </a:r>
            <a:r>
              <a:rPr lang="en-US" sz="3200" b="1" dirty="0">
                <a:solidFill>
                  <a:srgbClr val="0070C0"/>
                </a:solidFill>
              </a:rPr>
              <a:t>® 4700 Servers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665" y="1124744"/>
            <a:ext cx="7772400" cy="244827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800" b="1" dirty="0"/>
              <a:t>Using FPGA to accelerate computation </a:t>
            </a:r>
          </a:p>
          <a:p>
            <a:pPr>
              <a:lnSpc>
                <a:spcPct val="90000"/>
              </a:lnSpc>
            </a:pPr>
            <a:r>
              <a:rPr lang="en-US" sz="1800" dirty="0"/>
              <a:t>Shared-memory </a:t>
            </a:r>
            <a:r>
              <a:rPr lang="en-US" sz="1800" dirty="0" err="1"/>
              <a:t>NUMAflex</a:t>
            </a:r>
            <a:r>
              <a:rPr lang="en-US" sz="1800" dirty="0"/>
              <a:t>™ </a:t>
            </a:r>
            <a:r>
              <a:rPr lang="en-US" sz="1800" dirty="0">
                <a:solidFill>
                  <a:srgbClr val="FF3300"/>
                </a:solidFill>
              </a:rPr>
              <a:t>(CC-NUMA?)</a:t>
            </a:r>
            <a:r>
              <a:rPr lang="en-US" sz="1800" dirty="0"/>
              <a:t> architecture</a:t>
            </a:r>
          </a:p>
          <a:p>
            <a:pPr>
              <a:lnSpc>
                <a:spcPct val="90000"/>
              </a:lnSpc>
            </a:pPr>
            <a:r>
              <a:rPr lang="en-US" sz="1800" dirty="0"/>
              <a:t>512 sockets or 1024 cores under one instance of Linux and as much as 128TB of globally addressable memory</a:t>
            </a:r>
          </a:p>
          <a:p>
            <a:pPr>
              <a:lnSpc>
                <a:spcPct val="90000"/>
              </a:lnSpc>
            </a:pPr>
            <a:r>
              <a:rPr lang="en-US" sz="1800" dirty="0"/>
              <a:t>Dual-core Intel® </a:t>
            </a:r>
            <a:r>
              <a:rPr lang="en-US" sz="1800" b="1" dirty="0">
                <a:solidFill>
                  <a:schemeClr val="accent2"/>
                </a:solidFill>
              </a:rPr>
              <a:t>Itanium® 2</a:t>
            </a:r>
            <a:r>
              <a:rPr lang="en-US" sz="1800" dirty="0"/>
              <a:t> Series 9000 </a:t>
            </a:r>
            <a:r>
              <a:rPr lang="en-US" sz="1800" dirty="0" err="1"/>
              <a:t>cpus</a:t>
            </a:r>
            <a:endParaRPr lang="en-US" sz="1800" dirty="0"/>
          </a:p>
          <a:p>
            <a:pPr>
              <a:lnSpc>
                <a:spcPct val="90000"/>
              </a:lnSpc>
            </a:pPr>
            <a:r>
              <a:rPr lang="en-US" sz="1800" dirty="0"/>
              <a:t>High Bandwidth Fat-Tree Interconnection Network, called </a:t>
            </a:r>
            <a:r>
              <a:rPr lang="en-US" sz="1800" dirty="0" err="1"/>
              <a:t>NUMALink</a:t>
            </a:r>
            <a:endParaRPr lang="en-US" sz="1800" dirty="0"/>
          </a:p>
          <a:p>
            <a:pPr>
              <a:lnSpc>
                <a:spcPct val="90000"/>
              </a:lnSpc>
            </a:pPr>
            <a:r>
              <a:rPr lang="en-US" sz="1800" b="1" dirty="0"/>
              <a:t>SGI® RASC™ Blade:</a:t>
            </a:r>
            <a:r>
              <a:rPr lang="en-US" sz="1800" dirty="0"/>
              <a:t> Two high performance Xilinx </a:t>
            </a:r>
            <a:r>
              <a:rPr lang="en-US" sz="1800" dirty="0" err="1"/>
              <a:t>Virtex</a:t>
            </a:r>
            <a:r>
              <a:rPr lang="en-US" sz="1800" dirty="0"/>
              <a:t> 4 LX200 FPGA chips with 160K logic cells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1" y="3573016"/>
            <a:ext cx="361714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1165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0922"/>
            <a:ext cx="7772400" cy="707886"/>
          </a:xfrm>
        </p:spPr>
        <p:txBody>
          <a:bodyPr/>
          <a:lstStyle/>
          <a:p>
            <a:r>
              <a:rPr lang="en-US" altLang="en-US" b="1" dirty="0">
                <a:solidFill>
                  <a:srgbClr val="000066"/>
                </a:solidFill>
              </a:rPr>
              <a:t>Why Multiprocessors?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778808"/>
            <a:ext cx="8143056" cy="53340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en-US" sz="2400" dirty="0"/>
              <a:t>Microprocessors as the fastest CPUs</a:t>
            </a:r>
          </a:p>
          <a:p>
            <a:pPr marL="800100" lvl="1" indent="-342900">
              <a:lnSpc>
                <a:spcPct val="90000"/>
              </a:lnSpc>
              <a:buFontTx/>
              <a:buChar char="•"/>
            </a:pPr>
            <a:r>
              <a:rPr lang="en-US" altLang="en-US" dirty="0"/>
              <a:t>Collecting several much easier than redesigning 1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en-US" sz="2400" dirty="0"/>
              <a:t>Complexity of current microprocessors</a:t>
            </a:r>
          </a:p>
          <a:p>
            <a:pPr marL="800100" lvl="1" indent="-342900">
              <a:lnSpc>
                <a:spcPct val="90000"/>
              </a:lnSpc>
              <a:buFontTx/>
              <a:buChar char="•"/>
            </a:pPr>
            <a:r>
              <a:rPr lang="en-US" altLang="en-US" dirty="0"/>
              <a:t>Do we have enough ideas to sustain 2X/1.5yr?</a:t>
            </a:r>
          </a:p>
          <a:p>
            <a:pPr marL="800100" lvl="1" indent="-342900">
              <a:lnSpc>
                <a:spcPct val="90000"/>
              </a:lnSpc>
              <a:buFontTx/>
              <a:buChar char="•"/>
            </a:pPr>
            <a:r>
              <a:rPr lang="en-US" altLang="en-US" dirty="0"/>
              <a:t>Can we deliver such complexity on schedule?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en-US" sz="2400" dirty="0"/>
              <a:t>Slow (but steady) improvement in parallel software (scientific apps, databases, OS)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en-US" sz="2400" dirty="0"/>
              <a:t>Emergence of embedded and server markets driving microprocessors in addition to desktops</a:t>
            </a:r>
          </a:p>
          <a:p>
            <a:pPr marL="800100" lvl="1" indent="-342900">
              <a:lnSpc>
                <a:spcPct val="90000"/>
              </a:lnSpc>
              <a:buFontTx/>
              <a:buChar char="•"/>
            </a:pPr>
            <a:r>
              <a:rPr lang="en-US" altLang="en-US" dirty="0"/>
              <a:t>Embedded functional parallelism</a:t>
            </a:r>
          </a:p>
          <a:p>
            <a:pPr marL="800100" lvl="1" indent="-342900">
              <a:lnSpc>
                <a:spcPct val="90000"/>
              </a:lnSpc>
              <a:buFontTx/>
              <a:buChar char="•"/>
            </a:pPr>
            <a:r>
              <a:rPr lang="en-US" altLang="en-US" dirty="0"/>
              <a:t>Network processors exploiting packet-level parallelism</a:t>
            </a:r>
          </a:p>
          <a:p>
            <a:pPr marL="800100" lvl="1" indent="-342900">
              <a:lnSpc>
                <a:spcPct val="90000"/>
              </a:lnSpc>
              <a:buFontTx/>
              <a:buChar char="•"/>
            </a:pPr>
            <a:r>
              <a:rPr lang="en-US" altLang="en-US" dirty="0"/>
              <a:t>SMP Servers and cluster of workstations for multiple users – Less demand for parallel computing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711936" y="29905"/>
            <a:ext cx="7292975" cy="707886"/>
          </a:xfrm>
        </p:spPr>
        <p:txBody>
          <a:bodyPr/>
          <a:lstStyle/>
          <a:p>
            <a:r>
              <a:rPr lang="en-US" dirty="0">
                <a:solidFill>
                  <a:srgbClr val="000066"/>
                </a:solidFill>
              </a:rPr>
              <a:t>Cache Coherence Problem</a:t>
            </a:r>
            <a:endParaRPr lang="en-AU" dirty="0">
              <a:solidFill>
                <a:srgbClr val="000066"/>
              </a:solidFill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337" y="908720"/>
            <a:ext cx="7620079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/>
              <a:t>Processors may see different values through their caches: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 rot="5400000">
            <a:off x="6725358" y="2050502"/>
            <a:ext cx="4467954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Centralized Shared-Memory Architectures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76400"/>
            <a:ext cx="5881561" cy="20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791346"/>
            <a:ext cx="3824415" cy="213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5135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66"/>
                </a:solidFill>
              </a:rPr>
              <a:t>Cache Coherence</a:t>
            </a:r>
            <a:endParaRPr lang="en-AU" dirty="0">
              <a:solidFill>
                <a:srgbClr val="000066"/>
              </a:solidFill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Coherence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All reads by any processor must return the most recently written value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Writes to the same location by any two processors are seen in the same order by all processors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Consistency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When a written value will be returned by a read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If a processor writes location A followed by location B, any processor that sees the new value of B must also see the new value of A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 rot="5400000">
            <a:off x="6725358" y="2050502"/>
            <a:ext cx="4467954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Centralized Shared-Memory Architectures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02448" y="116632"/>
            <a:ext cx="7886700" cy="67052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rgbClr val="000066"/>
                </a:solidFill>
              </a:rPr>
              <a:t>Potential HW Coherency Solutions</a:t>
            </a:r>
          </a:p>
        </p:txBody>
      </p:sp>
      <p:sp>
        <p:nvSpPr>
          <p:cNvPr id="71373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1" y="1143000"/>
            <a:ext cx="8572500" cy="4724400"/>
          </a:xfrm>
          <a:noFill/>
          <a:ln/>
        </p:spPr>
        <p:txBody>
          <a:bodyPr>
            <a:normAutofit fontScale="85000" lnSpcReduction="10000"/>
          </a:bodyPr>
          <a:lstStyle/>
          <a:p>
            <a:r>
              <a:rPr lang="en-US" altLang="en-US" dirty="0"/>
              <a:t>Snooping Solution (Snoopy Bus):</a:t>
            </a:r>
          </a:p>
          <a:p>
            <a:pPr lvl="1"/>
            <a:r>
              <a:rPr lang="en-US" altLang="en-US" dirty="0"/>
              <a:t>Send all requests for data to all processors</a:t>
            </a:r>
          </a:p>
          <a:p>
            <a:pPr lvl="1"/>
            <a:r>
              <a:rPr lang="en-US" altLang="en-US" dirty="0"/>
              <a:t>Processors snoop to see if they have a copy and respond accordingly </a:t>
            </a:r>
          </a:p>
          <a:p>
            <a:pPr lvl="1"/>
            <a:r>
              <a:rPr lang="en-US" altLang="en-US" dirty="0"/>
              <a:t>Requires broadcast, since caching information is at processors</a:t>
            </a:r>
          </a:p>
          <a:p>
            <a:pPr lvl="1"/>
            <a:r>
              <a:rPr lang="en-US" altLang="en-US" dirty="0"/>
              <a:t>Works well with bus (natural broadcast medium)</a:t>
            </a:r>
          </a:p>
          <a:p>
            <a:pPr lvl="1"/>
            <a:r>
              <a:rPr lang="en-US" altLang="en-US" dirty="0"/>
              <a:t>Dominates for small scale machines (most of the market)</a:t>
            </a:r>
          </a:p>
          <a:p>
            <a:r>
              <a:rPr lang="en-US" altLang="en-US" dirty="0"/>
              <a:t>Directory-Based Schemes:</a:t>
            </a:r>
          </a:p>
          <a:p>
            <a:pPr lvl="1"/>
            <a:r>
              <a:rPr lang="en-US" altLang="en-US" dirty="0"/>
              <a:t>Keep track of what is being shared in 1 centralized place (logically)</a:t>
            </a:r>
          </a:p>
          <a:p>
            <a:pPr lvl="1"/>
            <a:r>
              <a:rPr lang="en-US" altLang="en-US" dirty="0"/>
              <a:t>Distributed memory =&gt; distributed directory for scalability</a:t>
            </a:r>
            <a:br>
              <a:rPr lang="en-US" altLang="en-US" dirty="0"/>
            </a:br>
            <a:r>
              <a:rPr lang="en-US" altLang="en-US" dirty="0"/>
              <a:t>(avoids bottlenecks)</a:t>
            </a:r>
          </a:p>
          <a:p>
            <a:pPr lvl="1"/>
            <a:r>
              <a:rPr lang="en-US" altLang="en-US" dirty="0"/>
              <a:t>Send point-to-point requests to processors via network</a:t>
            </a:r>
          </a:p>
          <a:p>
            <a:pPr lvl="1"/>
            <a:r>
              <a:rPr lang="en-US" altLang="en-US" dirty="0"/>
              <a:t>Scales better than Snooping</a:t>
            </a:r>
          </a:p>
          <a:p>
            <a:pPr lvl="1"/>
            <a:r>
              <a:rPr lang="en-US" altLang="en-US" dirty="0"/>
              <a:t>Actually existed BEFORE Snooping-based schemes</a:t>
            </a:r>
          </a:p>
        </p:txBody>
      </p:sp>
    </p:spTree>
    <p:extLst>
      <p:ext uri="{BB962C8B-B14F-4D97-AF65-F5344CB8AC3E}">
        <p14:creationId xmlns:p14="http://schemas.microsoft.com/office/powerpoint/2010/main" val="50864041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37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37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3731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70582"/>
            <a:ext cx="7772400" cy="1077218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0033CC"/>
                </a:solidFill>
              </a:rPr>
              <a:t>Cache-Coherent Non-Uniform Memory Access Machine (CC-NUMA)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8212" y="1536477"/>
            <a:ext cx="7772400" cy="378504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Memory distributed to each processor, but the address space is shared =&gt; Offers scalability of message passing but shared memory programming with low latency</a:t>
            </a:r>
          </a:p>
          <a:p>
            <a:pPr>
              <a:lnSpc>
                <a:spcPct val="90000"/>
              </a:lnSpc>
            </a:pPr>
            <a:r>
              <a:rPr lang="en-US" dirty="0"/>
              <a:t>Non-uniform Memory Access (NUMA) time depending on the memory location </a:t>
            </a:r>
          </a:p>
          <a:p>
            <a:pPr>
              <a:lnSpc>
                <a:spcPct val="90000"/>
              </a:lnSpc>
            </a:pPr>
            <a:r>
              <a:rPr lang="en-US" dirty="0"/>
              <a:t>Each processor has a local cache, the cache coherence is maintained by hardware (through Directory) =&gt; CC-NUMA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127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88640"/>
            <a:ext cx="7772400" cy="890736"/>
          </a:xfrm>
          <a:noFill/>
          <a:ln/>
        </p:spPr>
        <p:txBody>
          <a:bodyPr lIns="90487" tIns="44450" rIns="90487" bIns="44450"/>
          <a:lstStyle/>
          <a:p>
            <a:r>
              <a:rPr lang="en-US" dirty="0"/>
              <a:t>Distributed Directory MPs</a:t>
            </a:r>
          </a:p>
        </p:txBody>
      </p:sp>
      <p:pic>
        <p:nvPicPr>
          <p:cNvPr id="49155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8343900" cy="4510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49824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57329"/>
            <a:ext cx="7772400" cy="1200329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0033CC"/>
                </a:solidFill>
              </a:rPr>
              <a:t>Scalable, High Perf. Interconnection Network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6172200" cy="5181600"/>
          </a:xfrm>
        </p:spPr>
        <p:txBody>
          <a:bodyPr/>
          <a:lstStyle/>
          <a:p>
            <a:r>
              <a:rPr lang="en-US" sz="2400" dirty="0"/>
              <a:t>At Core of Parallel Computer Arch.</a:t>
            </a:r>
          </a:p>
          <a:p>
            <a:r>
              <a:rPr lang="en-US" sz="2400" dirty="0"/>
              <a:t>Requirements and trade-offs at many levels</a:t>
            </a:r>
          </a:p>
          <a:p>
            <a:pPr lvl="1"/>
            <a:r>
              <a:rPr lang="en-US" sz="2000" dirty="0"/>
              <a:t>Elegant mathematical structure</a:t>
            </a:r>
          </a:p>
          <a:p>
            <a:pPr lvl="1"/>
            <a:r>
              <a:rPr lang="en-US" sz="2000" dirty="0"/>
              <a:t>Deep relationships to algorithm structure</a:t>
            </a:r>
          </a:p>
          <a:p>
            <a:pPr lvl="1"/>
            <a:r>
              <a:rPr lang="en-US" sz="2000" dirty="0"/>
              <a:t>Managing many traffic flows</a:t>
            </a:r>
          </a:p>
          <a:p>
            <a:pPr lvl="1"/>
            <a:r>
              <a:rPr lang="en-US" sz="2000" dirty="0"/>
              <a:t>Electrical / Optical link properties</a:t>
            </a:r>
          </a:p>
          <a:p>
            <a:r>
              <a:rPr lang="en-US" sz="2400" dirty="0"/>
              <a:t>Little consensus</a:t>
            </a:r>
          </a:p>
          <a:p>
            <a:pPr lvl="1"/>
            <a:r>
              <a:rPr lang="en-US" sz="2000" dirty="0"/>
              <a:t>interactions across levels</a:t>
            </a:r>
          </a:p>
          <a:p>
            <a:pPr lvl="1"/>
            <a:r>
              <a:rPr lang="en-US" sz="2000" dirty="0"/>
              <a:t>Performance metrics?  </a:t>
            </a:r>
          </a:p>
          <a:p>
            <a:pPr lvl="1"/>
            <a:r>
              <a:rPr lang="en-US" sz="2000" dirty="0"/>
              <a:t>Cost metrics?</a:t>
            </a:r>
          </a:p>
          <a:p>
            <a:pPr lvl="1"/>
            <a:r>
              <a:rPr lang="en-US" sz="2000" dirty="0"/>
              <a:t>Workload?</a:t>
            </a:r>
          </a:p>
          <a:p>
            <a:pPr>
              <a:buFontTx/>
              <a:buNone/>
            </a:pPr>
            <a:r>
              <a:rPr lang="en-US" dirty="0"/>
              <a:t>=&gt; </a:t>
            </a:r>
            <a:r>
              <a:rPr lang="en-US" sz="2400" dirty="0"/>
              <a:t>Need holistic understanding</a:t>
            </a:r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429000"/>
            <a:ext cx="3596208" cy="22712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6165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-86082"/>
            <a:ext cx="8839200" cy="1197764"/>
          </a:xfrm>
          <a:noFill/>
          <a:ln/>
        </p:spPr>
        <p:txBody>
          <a:bodyPr lIns="90488" tIns="44450" rIns="90488" bIns="44450"/>
          <a:lstStyle/>
          <a:p>
            <a:pPr algn="ctr"/>
            <a:r>
              <a:rPr lang="en-US" altLang="en-US" sz="3600" dirty="0">
                <a:solidFill>
                  <a:srgbClr val="FF0000"/>
                </a:solidFill>
              </a:rPr>
              <a:t>Performance Metrics: Latency and Bandwidth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6300" y="1124744"/>
            <a:ext cx="7962900" cy="5047456"/>
          </a:xfrm>
          <a:noFill/>
          <a:ln/>
        </p:spPr>
        <p:txBody>
          <a:bodyPr lIns="90488" tIns="44450" rIns="90488" bIns="44450"/>
          <a:lstStyle/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en-US" sz="2800" dirty="0"/>
              <a:t>Bandwidth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Need high bandwidth in communication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Match limits in network, memory, and processor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Challenge is link speed of network interface vs. bisection bandwidth of network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en-US" sz="2800" dirty="0"/>
              <a:t>Latency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Affects performance, since processor may have to wait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Affects ease of programming, since requires more thought to overlap communication and computation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Overhead to communicate is a problem in many machines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en-US" sz="2800" dirty="0"/>
              <a:t>Latency Hiding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How can a mechanism help hide latency?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Increases programming system burden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en-US" sz="2000" dirty="0"/>
              <a:t>Examples: overlap message send with computation, prefetch data, switch to other tasks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1791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6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6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68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68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Copyright © 2012, Elsevier Inc. All rights reserved.</a:t>
            </a:r>
            <a:endParaRPr lang="en-AU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99"/>
                </a:solidFill>
              </a:rPr>
              <a:t>Introduction</a:t>
            </a:r>
            <a:endParaRPr lang="en-AU" dirty="0">
              <a:solidFill>
                <a:srgbClr val="000099"/>
              </a:solidFill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Thread-Level parallelism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Have multiple program counters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Uses MIMD model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Targeted for tightly-coupled shared-memory multiprocessors</a:t>
            </a:r>
          </a:p>
          <a:p>
            <a:pPr>
              <a:lnSpc>
                <a:spcPct val="90000"/>
              </a:lnSpc>
            </a:pPr>
            <a:r>
              <a:rPr lang="en-US" dirty="0"/>
              <a:t>For </a:t>
            </a:r>
            <a:r>
              <a:rPr lang="en-US" i="1" dirty="0"/>
              <a:t>n</a:t>
            </a:r>
            <a:r>
              <a:rPr lang="en-US" dirty="0"/>
              <a:t> processors, need </a:t>
            </a:r>
            <a:r>
              <a:rPr lang="en-US" i="1" dirty="0"/>
              <a:t>n</a:t>
            </a:r>
            <a:r>
              <a:rPr lang="en-US" dirty="0"/>
              <a:t> threads</a:t>
            </a:r>
          </a:p>
          <a:p>
            <a:pPr>
              <a:lnSpc>
                <a:spcPct val="90000"/>
              </a:lnSpc>
            </a:pPr>
            <a:r>
              <a:rPr lang="en-US" dirty="0"/>
              <a:t>Amount of computation assigned to each thread = grain size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Threads can be used for data-level parallelism, but the overheads may outweigh the benefit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SPMD: Single Program Multiple Data – Most of the scientific applications use this paradigm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 rot="5400000">
            <a:off x="8265582" y="507395"/>
            <a:ext cx="1390124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Introduction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2460" y="0"/>
            <a:ext cx="8610600" cy="653752"/>
          </a:xfrm>
        </p:spPr>
        <p:txBody>
          <a:bodyPr/>
          <a:lstStyle/>
          <a:p>
            <a:r>
              <a:rPr lang="en-US" sz="3600" b="1" dirty="0">
                <a:solidFill>
                  <a:srgbClr val="000099"/>
                </a:solidFill>
              </a:rPr>
              <a:t>Classification of Parallel Processors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052736"/>
            <a:ext cx="7772400" cy="489654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/>
              <a:t>MIMD -</a:t>
            </a:r>
            <a:r>
              <a:rPr lang="en-US" sz="2400" dirty="0"/>
              <a:t>  </a:t>
            </a:r>
            <a:r>
              <a:rPr lang="en-US" sz="2400" b="1" dirty="0"/>
              <a:t>Multiple Instruction Multiple Data stream </a:t>
            </a:r>
            <a:r>
              <a:rPr lang="en-US" sz="2400" dirty="0"/>
              <a:t>- True Multiprocessors – </a:t>
            </a:r>
            <a:r>
              <a:rPr lang="en-US" sz="2400" dirty="0" err="1"/>
              <a:t>Multicores</a:t>
            </a:r>
            <a:r>
              <a:rPr lang="en-US" sz="2400" dirty="0"/>
              <a:t> and Clusters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/>
              <a:t>1. Shared Memory Multiprocessor </a:t>
            </a:r>
            <a:r>
              <a:rPr lang="en-US" sz="2400" dirty="0"/>
              <a:t>– </a:t>
            </a:r>
            <a:r>
              <a:rPr lang="en-US" sz="2000" dirty="0"/>
              <a:t>All processors share the same address space.</a:t>
            </a:r>
            <a:r>
              <a:rPr lang="en-US" sz="2400" dirty="0"/>
              <a:t> </a:t>
            </a:r>
            <a:r>
              <a:rPr lang="en-US" sz="2000" dirty="0" err="1"/>
              <a:t>Interprocessor</a:t>
            </a:r>
            <a:r>
              <a:rPr lang="en-US" sz="2000" dirty="0"/>
              <a:t> communication through load/store operations to a shared memory.</a:t>
            </a: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        EX: SMP Servers, NUMA servers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/>
              <a:t>2. Message Passing Multiprocessor   </a:t>
            </a:r>
            <a:r>
              <a:rPr lang="en-US" sz="2400" dirty="0"/>
              <a:t>- Each processor has its own memory, and </a:t>
            </a:r>
            <a:r>
              <a:rPr lang="en-US" sz="2400" dirty="0" err="1"/>
              <a:t>interprocessor</a:t>
            </a:r>
            <a:r>
              <a:rPr lang="en-US" sz="2400" dirty="0"/>
              <a:t> communication through explicit message passing through “send” and “receive operations.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        EX: IBM SP2, Cray XD1, and Clusters</a:t>
            </a:r>
          </a:p>
          <a:p>
            <a:pPr>
              <a:lnSpc>
                <a:spcPct val="90000"/>
              </a:lnSpc>
              <a:buNone/>
            </a:pPr>
            <a:r>
              <a:rPr lang="en-US" sz="2400" dirty="0">
                <a:solidFill>
                  <a:srgbClr val="FF0000"/>
                </a:solidFill>
              </a:rPr>
              <a:t>Their advantages and disadvantages?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5639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17681"/>
            <a:ext cx="8305800" cy="520655"/>
          </a:xfrm>
          <a:noFill/>
          <a:ln/>
        </p:spPr>
        <p:txBody>
          <a:bodyPr lIns="90488" tIns="44450" rIns="90488" bIns="44450"/>
          <a:lstStyle/>
          <a:p>
            <a:r>
              <a:rPr lang="en-US" altLang="en-US" sz="2800" dirty="0">
                <a:solidFill>
                  <a:srgbClr val="000099"/>
                </a:solidFill>
              </a:rPr>
              <a:t>Shared Address/Memory Multiprocessor Model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052736"/>
            <a:ext cx="7848600" cy="48768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80000"/>
              </a:lnSpc>
            </a:pPr>
            <a:r>
              <a:rPr lang="en-US" altLang="en-US" sz="2400" dirty="0"/>
              <a:t>Communicate via Load and Store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Oldest and most popular model</a:t>
            </a:r>
          </a:p>
          <a:p>
            <a:pPr>
              <a:lnSpc>
                <a:spcPct val="80000"/>
              </a:lnSpc>
            </a:pPr>
            <a:r>
              <a:rPr lang="en-US" altLang="en-US" sz="2400" dirty="0"/>
              <a:t>Based on timesharing: processes on multiple processors vs. sharing single processor</a:t>
            </a:r>
          </a:p>
          <a:p>
            <a:pPr>
              <a:lnSpc>
                <a:spcPct val="80000"/>
              </a:lnSpc>
            </a:pPr>
            <a:r>
              <a:rPr lang="en-US" altLang="en-US" sz="2400" dirty="0">
                <a:solidFill>
                  <a:schemeClr val="accent1"/>
                </a:solidFill>
              </a:rPr>
              <a:t>process</a:t>
            </a:r>
            <a:r>
              <a:rPr lang="en-US" altLang="en-US" sz="2400" dirty="0"/>
              <a:t>: a virtual address space </a:t>
            </a:r>
            <a:br>
              <a:rPr lang="en-US" altLang="en-US" sz="2400" dirty="0"/>
            </a:br>
            <a:r>
              <a:rPr lang="en-US" altLang="en-US" sz="2400" dirty="0"/>
              <a:t>and ~ 1 thread of control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Multiple processes can overlap (share), but ALL </a:t>
            </a:r>
            <a:r>
              <a:rPr lang="en-US" altLang="en-US" sz="2400" dirty="0">
                <a:solidFill>
                  <a:schemeClr val="accent1"/>
                </a:solidFill>
              </a:rPr>
              <a:t>threads </a:t>
            </a:r>
            <a:r>
              <a:rPr lang="en-US" altLang="en-US" sz="2400" dirty="0"/>
              <a:t>share a process address space</a:t>
            </a:r>
          </a:p>
          <a:p>
            <a:pPr>
              <a:lnSpc>
                <a:spcPct val="80000"/>
              </a:lnSpc>
            </a:pPr>
            <a:r>
              <a:rPr lang="en-US" altLang="en-US" sz="2400" dirty="0"/>
              <a:t>Writes to shared address space by one thread are visible to reads of other threads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Usual model: share code, private stack, some shared heap, some private heap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Concepts of </a:t>
            </a:r>
            <a:r>
              <a:rPr lang="en-US" altLang="en-US" sz="2400" dirty="0">
                <a:solidFill>
                  <a:srgbClr val="0070C0"/>
                </a:solidFill>
              </a:rPr>
              <a:t>Synchronization</a:t>
            </a:r>
            <a:r>
              <a:rPr lang="en-US" altLang="en-US" sz="2400" dirty="0"/>
              <a:t> and </a:t>
            </a:r>
            <a:r>
              <a:rPr lang="en-US" altLang="en-US" sz="2400" dirty="0">
                <a:solidFill>
                  <a:srgbClr val="0070C0"/>
                </a:solidFill>
              </a:rPr>
              <a:t>Lock</a:t>
            </a:r>
          </a:p>
        </p:txBody>
      </p:sp>
    </p:spTree>
    <p:extLst>
      <p:ext uri="{BB962C8B-B14F-4D97-AF65-F5344CB8AC3E}">
        <p14:creationId xmlns:p14="http://schemas.microsoft.com/office/powerpoint/2010/main" val="4014507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620714" y="309564"/>
            <a:ext cx="8074025" cy="425450"/>
          </a:xfrm>
          <a:noFill/>
        </p:spPr>
        <p:txBody>
          <a:bodyPr wrap="none">
            <a:noAutofit/>
          </a:bodyPr>
          <a:lstStyle/>
          <a:p>
            <a:r>
              <a:rPr lang="en-US" altLang="en-US" sz="2800" b="1" dirty="0">
                <a:solidFill>
                  <a:srgbClr val="000099"/>
                </a:solidFill>
                <a:ea typeface="ＭＳ Ｐゴシック" pitchFamily="34" charset="-128"/>
              </a:rPr>
              <a:t>Programming Model:  Shared Memory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" y="1070633"/>
            <a:ext cx="8610600" cy="2719388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US" altLang="en-US" sz="2000" dirty="0">
                <a:ea typeface="ＭＳ Ｐゴシック" pitchFamily="34" charset="-128"/>
              </a:rPr>
              <a:t>Program is a collection of threads of control.</a:t>
            </a:r>
          </a:p>
          <a:p>
            <a:pPr marL="508000" lvl="1"/>
            <a:r>
              <a:rPr lang="en-US" altLang="en-US" dirty="0">
                <a:ea typeface="ＭＳ Ｐゴシック" pitchFamily="34" charset="-128"/>
              </a:rPr>
              <a:t>Can be created dynamically, mid-execution, in some languages</a:t>
            </a:r>
          </a:p>
          <a:p>
            <a:r>
              <a:rPr lang="en-US" altLang="en-US" sz="2000" dirty="0">
                <a:ea typeface="ＭＳ Ｐゴシック" pitchFamily="34" charset="-128"/>
              </a:rPr>
              <a:t>Each thread has a set of </a:t>
            </a:r>
            <a:r>
              <a:rPr lang="en-US" altLang="en-US" sz="2000" dirty="0">
                <a:solidFill>
                  <a:srgbClr val="006600"/>
                </a:solidFill>
                <a:ea typeface="ＭＳ Ｐゴシック" pitchFamily="34" charset="-128"/>
              </a:rPr>
              <a:t>private variables</a:t>
            </a:r>
            <a:r>
              <a:rPr lang="en-US" altLang="en-US" sz="2000" dirty="0">
                <a:ea typeface="ＭＳ Ｐゴシック" pitchFamily="34" charset="-128"/>
              </a:rPr>
              <a:t>, e.g., local stack variables </a:t>
            </a:r>
          </a:p>
          <a:p>
            <a:r>
              <a:rPr lang="en-US" altLang="en-US" sz="2000" dirty="0">
                <a:ea typeface="ＭＳ Ｐゴシック" pitchFamily="34" charset="-128"/>
              </a:rPr>
              <a:t>Also a set of </a:t>
            </a:r>
            <a:r>
              <a:rPr lang="en-US" altLang="en-US" sz="2000" dirty="0">
                <a:solidFill>
                  <a:srgbClr val="006600"/>
                </a:solidFill>
                <a:ea typeface="ＭＳ Ｐゴシック" pitchFamily="34" charset="-128"/>
              </a:rPr>
              <a:t>shared variables</a:t>
            </a:r>
            <a:r>
              <a:rPr lang="en-US" altLang="en-US" sz="2000" dirty="0">
                <a:ea typeface="ＭＳ Ｐゴシック" pitchFamily="34" charset="-128"/>
              </a:rPr>
              <a:t>, e.g., static variables, shared common blocks, or global heap.</a:t>
            </a:r>
          </a:p>
          <a:p>
            <a:pPr marL="508000" lvl="1"/>
            <a:r>
              <a:rPr lang="en-US" altLang="en-US" dirty="0">
                <a:ea typeface="ＭＳ Ｐゴシック" pitchFamily="34" charset="-128"/>
              </a:rPr>
              <a:t>Threads communicate </a:t>
            </a:r>
            <a:r>
              <a:rPr lang="en-US" altLang="en-US" dirty="0">
                <a:solidFill>
                  <a:srgbClr val="006600"/>
                </a:solidFill>
                <a:ea typeface="ＭＳ Ｐゴシック" pitchFamily="34" charset="-128"/>
              </a:rPr>
              <a:t>implicitly</a:t>
            </a:r>
            <a:r>
              <a:rPr lang="en-US" altLang="en-US" dirty="0">
                <a:ea typeface="ＭＳ Ｐゴシック" pitchFamily="34" charset="-128"/>
              </a:rPr>
              <a:t> by writing and reading shared variables.</a:t>
            </a:r>
          </a:p>
          <a:p>
            <a:pPr marL="508000" lvl="1"/>
            <a:r>
              <a:rPr lang="en-US" altLang="en-US" dirty="0">
                <a:ea typeface="ＭＳ Ｐゴシック" pitchFamily="34" charset="-128"/>
              </a:rPr>
              <a:t>Threads coordinate by </a:t>
            </a:r>
            <a:r>
              <a:rPr lang="en-US" altLang="en-US" dirty="0">
                <a:solidFill>
                  <a:srgbClr val="006600"/>
                </a:solidFill>
                <a:ea typeface="ＭＳ Ｐゴシック" pitchFamily="34" charset="-128"/>
              </a:rPr>
              <a:t>synchronizing </a:t>
            </a:r>
            <a:r>
              <a:rPr lang="en-US" altLang="en-US" dirty="0">
                <a:ea typeface="ＭＳ Ｐゴシック" pitchFamily="34" charset="-128"/>
              </a:rPr>
              <a:t>on shared variables</a:t>
            </a:r>
          </a:p>
        </p:txBody>
      </p:sp>
      <p:sp>
        <p:nvSpPr>
          <p:cNvPr id="20485" name="Oval 4"/>
          <p:cNvSpPr>
            <a:spLocks noChangeArrowheads="1"/>
          </p:cNvSpPr>
          <p:nvPr/>
        </p:nvSpPr>
        <p:spPr bwMode="auto">
          <a:xfrm>
            <a:off x="6610352" y="5764214"/>
            <a:ext cx="530225" cy="328612"/>
          </a:xfrm>
          <a:prstGeom prst="ellipse">
            <a:avLst/>
          </a:prstGeom>
          <a:solidFill>
            <a:srgbClr val="CC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800">
                <a:solidFill>
                  <a:schemeClr val="tx1"/>
                </a:solidFill>
              </a:rPr>
              <a:t>Pn</a:t>
            </a:r>
          </a:p>
        </p:txBody>
      </p:sp>
      <p:sp>
        <p:nvSpPr>
          <p:cNvPr id="20486" name="Oval 5"/>
          <p:cNvSpPr>
            <a:spLocks noChangeArrowheads="1"/>
          </p:cNvSpPr>
          <p:nvPr/>
        </p:nvSpPr>
        <p:spPr bwMode="auto">
          <a:xfrm>
            <a:off x="3843340" y="5764214"/>
            <a:ext cx="530225" cy="328612"/>
          </a:xfrm>
          <a:prstGeom prst="ellipse">
            <a:avLst/>
          </a:prstGeom>
          <a:solidFill>
            <a:srgbClr val="CC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800">
                <a:solidFill>
                  <a:schemeClr val="tx1"/>
                </a:solidFill>
              </a:rPr>
              <a:t>P1</a:t>
            </a:r>
          </a:p>
        </p:txBody>
      </p:sp>
      <p:sp>
        <p:nvSpPr>
          <p:cNvPr id="20487" name="Oval 6"/>
          <p:cNvSpPr>
            <a:spLocks noChangeArrowheads="1"/>
          </p:cNvSpPr>
          <p:nvPr/>
        </p:nvSpPr>
        <p:spPr bwMode="auto">
          <a:xfrm>
            <a:off x="2273301" y="5776914"/>
            <a:ext cx="530225" cy="328612"/>
          </a:xfrm>
          <a:prstGeom prst="ellipse">
            <a:avLst/>
          </a:prstGeom>
          <a:solidFill>
            <a:srgbClr val="CC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800">
                <a:solidFill>
                  <a:schemeClr val="tx1"/>
                </a:solidFill>
              </a:rPr>
              <a:t>P0</a:t>
            </a:r>
          </a:p>
        </p:txBody>
      </p:sp>
      <p:sp>
        <p:nvSpPr>
          <p:cNvPr id="20488" name="Rectangle 7"/>
          <p:cNvSpPr>
            <a:spLocks noChangeArrowheads="1"/>
          </p:cNvSpPr>
          <p:nvPr/>
        </p:nvSpPr>
        <p:spPr bwMode="auto">
          <a:xfrm>
            <a:off x="1908175" y="3957639"/>
            <a:ext cx="5784851" cy="842962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grpSp>
        <p:nvGrpSpPr>
          <p:cNvPr id="20489" name="Group 8"/>
          <p:cNvGrpSpPr>
            <a:grpSpLocks/>
          </p:cNvGrpSpPr>
          <p:nvPr/>
        </p:nvGrpSpPr>
        <p:grpSpPr bwMode="auto">
          <a:xfrm>
            <a:off x="2066925" y="4094164"/>
            <a:ext cx="1060451" cy="368300"/>
            <a:chOff x="2516" y="2804"/>
            <a:chExt cx="668" cy="232"/>
          </a:xfrm>
        </p:grpSpPr>
        <p:sp>
          <p:nvSpPr>
            <p:cNvPr id="20526" name="Line 9"/>
            <p:cNvSpPr>
              <a:spLocks noChangeShapeType="1"/>
            </p:cNvSpPr>
            <p:nvPr/>
          </p:nvSpPr>
          <p:spPr bwMode="auto">
            <a:xfrm>
              <a:off x="2676" y="2804"/>
              <a:ext cx="1" cy="2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7" name="Line 10"/>
            <p:cNvSpPr>
              <a:spLocks noChangeShapeType="1"/>
            </p:cNvSpPr>
            <p:nvPr/>
          </p:nvSpPr>
          <p:spPr bwMode="auto">
            <a:xfrm>
              <a:off x="2850" y="2804"/>
              <a:ext cx="1" cy="2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8" name="Line 11"/>
            <p:cNvSpPr>
              <a:spLocks noChangeShapeType="1"/>
            </p:cNvSpPr>
            <p:nvPr/>
          </p:nvSpPr>
          <p:spPr bwMode="auto">
            <a:xfrm>
              <a:off x="3024" y="2804"/>
              <a:ext cx="1" cy="2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9" name="Rectangle 12"/>
            <p:cNvSpPr>
              <a:spLocks noChangeArrowheads="1"/>
            </p:cNvSpPr>
            <p:nvPr/>
          </p:nvSpPr>
          <p:spPr bwMode="auto">
            <a:xfrm>
              <a:off x="2516" y="2804"/>
              <a:ext cx="668" cy="22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20490" name="Rectangle 13"/>
          <p:cNvSpPr>
            <a:spLocks noChangeArrowheads="1"/>
          </p:cNvSpPr>
          <p:nvPr/>
        </p:nvSpPr>
        <p:spPr bwMode="auto">
          <a:xfrm>
            <a:off x="4414840" y="4262438"/>
            <a:ext cx="820737" cy="35401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dirty="0">
                <a:solidFill>
                  <a:schemeClr val="tx1"/>
                </a:solidFill>
              </a:rPr>
              <a:t>s</a:t>
            </a:r>
            <a:r>
              <a:rPr lang="en-US" altLang="en-US" dirty="0"/>
              <a:t>      </a:t>
            </a:r>
          </a:p>
        </p:txBody>
      </p:sp>
      <p:sp>
        <p:nvSpPr>
          <p:cNvPr id="20491" name="Line 14"/>
          <p:cNvSpPr>
            <a:spLocks noChangeShapeType="1"/>
          </p:cNvSpPr>
          <p:nvPr/>
        </p:nvSpPr>
        <p:spPr bwMode="auto">
          <a:xfrm flipV="1">
            <a:off x="3287713" y="4806951"/>
            <a:ext cx="0" cy="842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2" name="Rectangle 15"/>
          <p:cNvSpPr>
            <a:spLocks noChangeArrowheads="1"/>
          </p:cNvSpPr>
          <p:nvPr/>
        </p:nvSpPr>
        <p:spPr bwMode="auto">
          <a:xfrm>
            <a:off x="6619876" y="4387850"/>
            <a:ext cx="769441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/>
            <a:r>
              <a:rPr lang="en-US" altLang="en-US" sz="1800">
                <a:solidFill>
                  <a:srgbClr val="006600"/>
                </a:solidFill>
              </a:rPr>
              <a:t>s = ...</a:t>
            </a:r>
          </a:p>
        </p:txBody>
      </p:sp>
      <p:sp>
        <p:nvSpPr>
          <p:cNvPr id="20493" name="Rectangle 16"/>
          <p:cNvSpPr>
            <a:spLocks noChangeArrowheads="1"/>
          </p:cNvSpPr>
          <p:nvPr/>
        </p:nvSpPr>
        <p:spPr bwMode="auto">
          <a:xfrm>
            <a:off x="828675" y="4616450"/>
            <a:ext cx="1090042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/>
            <a:r>
              <a:rPr lang="en-US" altLang="en-US" sz="1800">
                <a:solidFill>
                  <a:srgbClr val="006600"/>
                </a:solidFill>
              </a:rPr>
              <a:t>y = ..s ...</a:t>
            </a:r>
          </a:p>
        </p:txBody>
      </p:sp>
      <p:sp>
        <p:nvSpPr>
          <p:cNvPr id="20494" name="Text Box 17"/>
          <p:cNvSpPr txBox="1">
            <a:spLocks noChangeArrowheads="1"/>
          </p:cNvSpPr>
          <p:nvPr/>
        </p:nvSpPr>
        <p:spPr bwMode="auto">
          <a:xfrm>
            <a:off x="5470526" y="4021139"/>
            <a:ext cx="19287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/>
            <a:r>
              <a:rPr lang="en-US" altLang="en-US" sz="1800" dirty="0">
                <a:solidFill>
                  <a:srgbClr val="000099"/>
                </a:solidFill>
              </a:rPr>
              <a:t>Shared memory</a:t>
            </a:r>
          </a:p>
        </p:txBody>
      </p:sp>
      <p:sp>
        <p:nvSpPr>
          <p:cNvPr id="20495" name="Rectangle 18"/>
          <p:cNvSpPr>
            <a:spLocks noChangeArrowheads="1"/>
          </p:cNvSpPr>
          <p:nvPr/>
        </p:nvSpPr>
        <p:spPr bwMode="auto">
          <a:xfrm>
            <a:off x="1908175" y="4806951"/>
            <a:ext cx="5784851" cy="842963"/>
          </a:xfrm>
          <a:prstGeom prst="rect">
            <a:avLst/>
          </a:prstGeom>
          <a:solidFill>
            <a:srgbClr val="EBD7C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grpSp>
        <p:nvGrpSpPr>
          <p:cNvPr id="20496" name="Group 19"/>
          <p:cNvGrpSpPr>
            <a:grpSpLocks/>
          </p:cNvGrpSpPr>
          <p:nvPr/>
        </p:nvGrpSpPr>
        <p:grpSpPr bwMode="auto">
          <a:xfrm>
            <a:off x="2301874" y="4876801"/>
            <a:ext cx="549274" cy="671513"/>
            <a:chOff x="1450" y="3188"/>
            <a:chExt cx="346" cy="423"/>
          </a:xfrm>
        </p:grpSpPr>
        <p:sp>
          <p:nvSpPr>
            <p:cNvPr id="20522" name="Rectangle 20"/>
            <p:cNvSpPr>
              <a:spLocks noChangeArrowheads="1"/>
            </p:cNvSpPr>
            <p:nvPr/>
          </p:nvSpPr>
          <p:spPr bwMode="auto">
            <a:xfrm>
              <a:off x="1450" y="3282"/>
              <a:ext cx="32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altLang="en-US" sz="1800" dirty="0">
                  <a:solidFill>
                    <a:schemeClr val="tx1"/>
                  </a:solidFill>
                </a:rPr>
                <a:t>i: 2</a:t>
              </a:r>
            </a:p>
          </p:txBody>
        </p:sp>
        <p:sp>
          <p:nvSpPr>
            <p:cNvPr id="20523" name="Rectangle 21"/>
            <p:cNvSpPr>
              <a:spLocks noChangeArrowheads="1"/>
            </p:cNvSpPr>
            <p:nvPr/>
          </p:nvSpPr>
          <p:spPr bwMode="auto">
            <a:xfrm>
              <a:off x="1455" y="3188"/>
              <a:ext cx="334" cy="42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524" name="Line 22"/>
            <p:cNvSpPr>
              <a:spLocks noChangeShapeType="1"/>
            </p:cNvSpPr>
            <p:nvPr/>
          </p:nvSpPr>
          <p:spPr bwMode="auto">
            <a:xfrm>
              <a:off x="1455" y="3313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5" name="Line 23"/>
            <p:cNvSpPr>
              <a:spLocks noChangeShapeType="1"/>
            </p:cNvSpPr>
            <p:nvPr/>
          </p:nvSpPr>
          <p:spPr bwMode="auto">
            <a:xfrm flipV="1">
              <a:off x="1455" y="3468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497" name="Group 24"/>
          <p:cNvGrpSpPr>
            <a:grpSpLocks/>
          </p:cNvGrpSpPr>
          <p:nvPr/>
        </p:nvGrpSpPr>
        <p:grpSpPr bwMode="auto">
          <a:xfrm>
            <a:off x="3824287" y="4845051"/>
            <a:ext cx="549274" cy="671513"/>
            <a:chOff x="2409" y="3168"/>
            <a:chExt cx="346" cy="423"/>
          </a:xfrm>
        </p:grpSpPr>
        <p:sp>
          <p:nvSpPr>
            <p:cNvPr id="20518" name="Rectangle 25"/>
            <p:cNvSpPr>
              <a:spLocks noChangeArrowheads="1"/>
            </p:cNvSpPr>
            <p:nvPr/>
          </p:nvSpPr>
          <p:spPr bwMode="auto">
            <a:xfrm>
              <a:off x="2409" y="3262"/>
              <a:ext cx="32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altLang="en-US" sz="1800" dirty="0">
                  <a:solidFill>
                    <a:schemeClr val="tx1"/>
                  </a:solidFill>
                </a:rPr>
                <a:t>i: 5</a:t>
              </a:r>
            </a:p>
          </p:txBody>
        </p:sp>
        <p:sp>
          <p:nvSpPr>
            <p:cNvPr id="20519" name="Rectangle 26"/>
            <p:cNvSpPr>
              <a:spLocks noChangeArrowheads="1"/>
            </p:cNvSpPr>
            <p:nvPr/>
          </p:nvSpPr>
          <p:spPr bwMode="auto">
            <a:xfrm>
              <a:off x="2414" y="3168"/>
              <a:ext cx="334" cy="42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520" name="Line 27"/>
            <p:cNvSpPr>
              <a:spLocks noChangeShapeType="1"/>
            </p:cNvSpPr>
            <p:nvPr/>
          </p:nvSpPr>
          <p:spPr bwMode="auto">
            <a:xfrm>
              <a:off x="2414" y="3293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1" name="Line 28"/>
            <p:cNvSpPr>
              <a:spLocks noChangeShapeType="1"/>
            </p:cNvSpPr>
            <p:nvPr/>
          </p:nvSpPr>
          <p:spPr bwMode="auto">
            <a:xfrm flipV="1">
              <a:off x="2414" y="3448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498" name="Arc 29"/>
          <p:cNvSpPr>
            <a:spLocks/>
          </p:cNvSpPr>
          <p:nvPr/>
        </p:nvSpPr>
        <p:spPr bwMode="auto">
          <a:xfrm>
            <a:off x="2066925" y="4387850"/>
            <a:ext cx="2376488" cy="1360488"/>
          </a:xfrm>
          <a:custGeom>
            <a:avLst/>
            <a:gdLst>
              <a:gd name="T0" fmla="*/ 2147483647 w 21686"/>
              <a:gd name="T1" fmla="*/ 2147483647 h 25511"/>
              <a:gd name="T2" fmla="*/ 2147483647 w 21686"/>
              <a:gd name="T3" fmla="*/ 0 h 25511"/>
              <a:gd name="T4" fmla="*/ 2147483647 w 21686"/>
              <a:gd name="T5" fmla="*/ 2147483647 h 25511"/>
              <a:gd name="T6" fmla="*/ 0 60000 65536"/>
              <a:gd name="T7" fmla="*/ 0 60000 65536"/>
              <a:gd name="T8" fmla="*/ 0 60000 65536"/>
              <a:gd name="T9" fmla="*/ 0 w 21686"/>
              <a:gd name="T10" fmla="*/ 0 h 25511"/>
              <a:gd name="T11" fmla="*/ 21686 w 21686"/>
              <a:gd name="T12" fmla="*/ 25511 h 255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86" h="25511" fill="none" extrusionOk="0">
                <a:moveTo>
                  <a:pt x="357" y="25510"/>
                </a:moveTo>
                <a:cubicBezTo>
                  <a:pt x="119" y="24220"/>
                  <a:pt x="0" y="2291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628" y="-1"/>
                  <a:pt x="21657" y="0"/>
                  <a:pt x="21685" y="0"/>
                </a:cubicBezTo>
              </a:path>
              <a:path w="21686" h="25511" stroke="0" extrusionOk="0">
                <a:moveTo>
                  <a:pt x="357" y="25510"/>
                </a:moveTo>
                <a:cubicBezTo>
                  <a:pt x="119" y="24220"/>
                  <a:pt x="0" y="2291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628" y="-1"/>
                  <a:pt x="21657" y="0"/>
                  <a:pt x="21685" y="0"/>
                </a:cubicBezTo>
                <a:lnTo>
                  <a:pt x="21600" y="21600"/>
                </a:lnTo>
                <a:lnTo>
                  <a:pt x="357" y="2551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stealth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9" name="Line 30"/>
          <p:cNvSpPr>
            <a:spLocks noChangeShapeType="1"/>
          </p:cNvSpPr>
          <p:nvPr/>
        </p:nvSpPr>
        <p:spPr bwMode="auto">
          <a:xfrm flipV="1">
            <a:off x="2549525" y="5643564"/>
            <a:ext cx="0" cy="120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0" name="Line 31"/>
          <p:cNvSpPr>
            <a:spLocks noChangeShapeType="1"/>
          </p:cNvSpPr>
          <p:nvPr/>
        </p:nvSpPr>
        <p:spPr bwMode="auto">
          <a:xfrm flipV="1">
            <a:off x="4116388" y="5653089"/>
            <a:ext cx="0" cy="120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1" name="Arc 32"/>
          <p:cNvSpPr>
            <a:spLocks/>
          </p:cNvSpPr>
          <p:nvPr/>
        </p:nvSpPr>
        <p:spPr bwMode="auto">
          <a:xfrm rot="4680000">
            <a:off x="5026820" y="4487069"/>
            <a:ext cx="1663700" cy="1246188"/>
          </a:xfrm>
          <a:custGeom>
            <a:avLst/>
            <a:gdLst>
              <a:gd name="T0" fmla="*/ 2147483647 w 22359"/>
              <a:gd name="T1" fmla="*/ 2147483647 h 24160"/>
              <a:gd name="T2" fmla="*/ 2147483647 w 22359"/>
              <a:gd name="T3" fmla="*/ 2147483647 h 24160"/>
              <a:gd name="T4" fmla="*/ 2147483647 w 22359"/>
              <a:gd name="T5" fmla="*/ 2147483647 h 24160"/>
              <a:gd name="T6" fmla="*/ 0 60000 65536"/>
              <a:gd name="T7" fmla="*/ 0 60000 65536"/>
              <a:gd name="T8" fmla="*/ 0 60000 65536"/>
              <a:gd name="T9" fmla="*/ 0 w 22359"/>
              <a:gd name="T10" fmla="*/ 0 h 24160"/>
              <a:gd name="T11" fmla="*/ 22359 w 22359"/>
              <a:gd name="T12" fmla="*/ 24160 h 241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359" h="24160" fill="none" extrusionOk="0">
                <a:moveTo>
                  <a:pt x="152" y="24159"/>
                </a:moveTo>
                <a:cubicBezTo>
                  <a:pt x="50" y="23310"/>
                  <a:pt x="0" y="2245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853" y="-1"/>
                  <a:pt x="22106" y="4"/>
                  <a:pt x="22358" y="13"/>
                </a:cubicBezTo>
              </a:path>
              <a:path w="22359" h="24160" stroke="0" extrusionOk="0">
                <a:moveTo>
                  <a:pt x="152" y="24159"/>
                </a:moveTo>
                <a:cubicBezTo>
                  <a:pt x="50" y="23310"/>
                  <a:pt x="0" y="2245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853" y="-1"/>
                  <a:pt x="22106" y="4"/>
                  <a:pt x="22358" y="13"/>
                </a:cubicBezTo>
                <a:lnTo>
                  <a:pt x="21600" y="21600"/>
                </a:lnTo>
                <a:lnTo>
                  <a:pt x="152" y="24159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stealth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2" name="Rectangle 33"/>
          <p:cNvSpPr>
            <a:spLocks noChangeArrowheads="1"/>
          </p:cNvSpPr>
          <p:nvPr/>
        </p:nvSpPr>
        <p:spPr bwMode="auto">
          <a:xfrm>
            <a:off x="4900613" y="5170488"/>
            <a:ext cx="3349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20503" name="Text Box 34"/>
          <p:cNvSpPr txBox="1">
            <a:spLocks noChangeArrowheads="1"/>
          </p:cNvSpPr>
          <p:nvPr/>
        </p:nvSpPr>
        <p:spPr bwMode="auto">
          <a:xfrm>
            <a:off x="4900614" y="5026026"/>
            <a:ext cx="12144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/>
            <a:r>
              <a:rPr lang="en-US" altLang="en-US" sz="1800" dirty="0">
                <a:solidFill>
                  <a:schemeClr val="tx1"/>
                </a:solidFill>
              </a:rPr>
              <a:t>Private memory</a:t>
            </a:r>
          </a:p>
        </p:txBody>
      </p:sp>
      <p:sp>
        <p:nvSpPr>
          <p:cNvPr id="20504" name="Line 35"/>
          <p:cNvSpPr>
            <a:spLocks noChangeShapeType="1"/>
          </p:cNvSpPr>
          <p:nvPr/>
        </p:nvSpPr>
        <p:spPr bwMode="auto">
          <a:xfrm flipV="1">
            <a:off x="4800600" y="4800601"/>
            <a:ext cx="0" cy="842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5" name="Line 36"/>
          <p:cNvSpPr>
            <a:spLocks noChangeShapeType="1"/>
          </p:cNvSpPr>
          <p:nvPr/>
        </p:nvSpPr>
        <p:spPr bwMode="auto">
          <a:xfrm flipV="1">
            <a:off x="6296025" y="4800601"/>
            <a:ext cx="0" cy="842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06" name="Group 37"/>
          <p:cNvGrpSpPr>
            <a:grpSpLocks/>
          </p:cNvGrpSpPr>
          <p:nvPr/>
        </p:nvGrpSpPr>
        <p:grpSpPr bwMode="auto">
          <a:xfrm>
            <a:off x="3127375" y="4094164"/>
            <a:ext cx="1060451" cy="368300"/>
            <a:chOff x="2516" y="2804"/>
            <a:chExt cx="668" cy="232"/>
          </a:xfrm>
        </p:grpSpPr>
        <p:sp>
          <p:nvSpPr>
            <p:cNvPr id="20514" name="Line 38"/>
            <p:cNvSpPr>
              <a:spLocks noChangeShapeType="1"/>
            </p:cNvSpPr>
            <p:nvPr/>
          </p:nvSpPr>
          <p:spPr bwMode="auto">
            <a:xfrm>
              <a:off x="2676" y="2804"/>
              <a:ext cx="1" cy="2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5" name="Line 39"/>
            <p:cNvSpPr>
              <a:spLocks noChangeShapeType="1"/>
            </p:cNvSpPr>
            <p:nvPr/>
          </p:nvSpPr>
          <p:spPr bwMode="auto">
            <a:xfrm>
              <a:off x="2850" y="2804"/>
              <a:ext cx="1" cy="2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6" name="Line 40"/>
            <p:cNvSpPr>
              <a:spLocks noChangeShapeType="1"/>
            </p:cNvSpPr>
            <p:nvPr/>
          </p:nvSpPr>
          <p:spPr bwMode="auto">
            <a:xfrm>
              <a:off x="3024" y="2804"/>
              <a:ext cx="1" cy="2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7" name="Rectangle 41"/>
            <p:cNvSpPr>
              <a:spLocks noChangeArrowheads="1"/>
            </p:cNvSpPr>
            <p:nvPr/>
          </p:nvSpPr>
          <p:spPr bwMode="auto">
            <a:xfrm>
              <a:off x="2516" y="2804"/>
              <a:ext cx="668" cy="22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20507" name="Line 42"/>
          <p:cNvSpPr>
            <a:spLocks noChangeShapeType="1"/>
          </p:cNvSpPr>
          <p:nvPr/>
        </p:nvSpPr>
        <p:spPr bwMode="auto">
          <a:xfrm flipV="1">
            <a:off x="3287713" y="4800601"/>
            <a:ext cx="0" cy="842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08" name="Group 43"/>
          <p:cNvGrpSpPr>
            <a:grpSpLocks/>
          </p:cNvGrpSpPr>
          <p:nvPr/>
        </p:nvGrpSpPr>
        <p:grpSpPr bwMode="auto">
          <a:xfrm>
            <a:off x="6989759" y="4862514"/>
            <a:ext cx="549274" cy="671512"/>
            <a:chOff x="4403" y="3179"/>
            <a:chExt cx="346" cy="423"/>
          </a:xfrm>
        </p:grpSpPr>
        <p:sp>
          <p:nvSpPr>
            <p:cNvPr id="20510" name="Rectangle 44"/>
            <p:cNvSpPr>
              <a:spLocks noChangeArrowheads="1"/>
            </p:cNvSpPr>
            <p:nvPr/>
          </p:nvSpPr>
          <p:spPr bwMode="auto">
            <a:xfrm>
              <a:off x="4403" y="3273"/>
              <a:ext cx="32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altLang="en-US" sz="1800" dirty="0">
                  <a:solidFill>
                    <a:schemeClr val="tx1"/>
                  </a:solidFill>
                </a:rPr>
                <a:t>i: 8</a:t>
              </a:r>
            </a:p>
          </p:txBody>
        </p:sp>
        <p:sp>
          <p:nvSpPr>
            <p:cNvPr id="20511" name="Rectangle 45"/>
            <p:cNvSpPr>
              <a:spLocks noChangeArrowheads="1"/>
            </p:cNvSpPr>
            <p:nvPr/>
          </p:nvSpPr>
          <p:spPr bwMode="auto">
            <a:xfrm>
              <a:off x="4408" y="3179"/>
              <a:ext cx="334" cy="42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accent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512" name="Line 46"/>
            <p:cNvSpPr>
              <a:spLocks noChangeShapeType="1"/>
            </p:cNvSpPr>
            <p:nvPr/>
          </p:nvSpPr>
          <p:spPr bwMode="auto">
            <a:xfrm>
              <a:off x="4408" y="3304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3" name="Line 47"/>
            <p:cNvSpPr>
              <a:spLocks noChangeShapeType="1"/>
            </p:cNvSpPr>
            <p:nvPr/>
          </p:nvSpPr>
          <p:spPr bwMode="auto">
            <a:xfrm flipV="1">
              <a:off x="4408" y="3459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509" name="Line 48"/>
          <p:cNvSpPr>
            <a:spLocks noChangeShapeType="1"/>
          </p:cNvSpPr>
          <p:nvPr/>
        </p:nvSpPr>
        <p:spPr bwMode="auto">
          <a:xfrm flipV="1">
            <a:off x="6900863" y="5649913"/>
            <a:ext cx="0" cy="120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032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947644" y="-20551"/>
            <a:ext cx="7162800" cy="705321"/>
          </a:xfrm>
          <a:noFill/>
          <a:ln/>
        </p:spPr>
        <p:txBody>
          <a:bodyPr lIns="90488" tIns="44450" rIns="90488" bIns="44450"/>
          <a:lstStyle/>
          <a:p>
            <a:r>
              <a:rPr lang="en-US" altLang="en-US" sz="4000" dirty="0">
                <a:solidFill>
                  <a:schemeClr val="tx1"/>
                </a:solidFill>
              </a:rPr>
              <a:t>Message Passing Model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143000"/>
            <a:ext cx="7772400" cy="61722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Whole computers (CPU, memory, I/O devices) communicate as explicit I/O operations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Message passing "multicomputer" with separate address space per processor</a:t>
            </a:r>
          </a:p>
          <a:p>
            <a:pPr>
              <a:lnSpc>
                <a:spcPct val="80000"/>
              </a:lnSpc>
            </a:pPr>
            <a:r>
              <a:rPr lang="en-US" altLang="en-US" sz="1800" u="sng" dirty="0">
                <a:solidFill>
                  <a:srgbClr val="FF3300"/>
                </a:solidFill>
              </a:rPr>
              <a:t>Send</a:t>
            </a:r>
            <a:r>
              <a:rPr lang="en-US" altLang="en-US" sz="1800" dirty="0"/>
              <a:t> specifies local buffer + receiving process on remote computer</a:t>
            </a:r>
          </a:p>
          <a:p>
            <a:pPr>
              <a:lnSpc>
                <a:spcPct val="80000"/>
              </a:lnSpc>
            </a:pPr>
            <a:r>
              <a:rPr lang="en-US" altLang="en-US" sz="1800" u="sng" dirty="0">
                <a:solidFill>
                  <a:srgbClr val="FF3300"/>
                </a:solidFill>
              </a:rPr>
              <a:t>Receive</a:t>
            </a:r>
            <a:r>
              <a:rPr lang="en-US" altLang="en-US" sz="1800" dirty="0"/>
              <a:t> specifies sending process on remote computer + local buffer to place data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>
                <a:solidFill>
                  <a:srgbClr val="FF3300"/>
                </a:solidFill>
              </a:rPr>
              <a:t>Send+receive</a:t>
            </a:r>
            <a:r>
              <a:rPr lang="en-US" altLang="en-US" sz="1800" dirty="0">
                <a:solidFill>
                  <a:srgbClr val="FF3300"/>
                </a:solidFill>
              </a:rPr>
              <a:t> =&gt; </a:t>
            </a:r>
            <a:r>
              <a:rPr lang="en-US" altLang="en-US" sz="1800" dirty="0">
                <a:solidFill>
                  <a:srgbClr val="000099"/>
                </a:solidFill>
              </a:rPr>
              <a:t>memory-memory copy, where each  supplies local address, AND does pair-wise synchronization!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214" y="3789040"/>
            <a:ext cx="6264771" cy="1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229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6632"/>
            <a:ext cx="7924800" cy="1077218"/>
          </a:xfrm>
        </p:spPr>
        <p:txBody>
          <a:bodyPr/>
          <a:lstStyle/>
          <a:p>
            <a:pPr algn="ctr"/>
            <a:r>
              <a:rPr lang="en-US" altLang="en-US" sz="3200" dirty="0">
                <a:solidFill>
                  <a:srgbClr val="000066"/>
                </a:solidFill>
              </a:rPr>
              <a:t>Advantages shared-memory communication model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305800" cy="4114800"/>
          </a:xfrm>
        </p:spPr>
        <p:txBody>
          <a:bodyPr/>
          <a:lstStyle/>
          <a:p>
            <a:r>
              <a:rPr lang="en-US" altLang="en-US" sz="2400" dirty="0"/>
              <a:t>Compatibility with SMP hardware</a:t>
            </a:r>
          </a:p>
          <a:p>
            <a:r>
              <a:rPr lang="en-US" altLang="en-US" sz="2400" dirty="0"/>
              <a:t>Ease of programming when communication patterns are complex or vary dynamically during execution</a:t>
            </a:r>
          </a:p>
          <a:p>
            <a:r>
              <a:rPr lang="en-US" altLang="en-US" sz="2400" dirty="0"/>
              <a:t>Ability to develop apps using familiar SMP model, attention only on performance critical accesses</a:t>
            </a:r>
          </a:p>
          <a:p>
            <a:r>
              <a:rPr lang="en-US" altLang="en-US" sz="2400" dirty="0"/>
              <a:t>Lower communication overhead, better use of BW for small items, due to implicit communication and memory mapping to implement protection in hardware, rather than through I/O system </a:t>
            </a:r>
          </a:p>
          <a:p>
            <a:r>
              <a:rPr lang="en-US" altLang="en-US" sz="2400" dirty="0"/>
              <a:t>HW-controlled caching to reduce remote comm. by caching of all data, both shared and private. </a:t>
            </a:r>
          </a:p>
        </p:txBody>
      </p:sp>
    </p:spTree>
    <p:extLst>
      <p:ext uri="{BB962C8B-B14F-4D97-AF65-F5344CB8AC3E}">
        <p14:creationId xmlns:p14="http://schemas.microsoft.com/office/powerpoint/2010/main" val="18613847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16632"/>
            <a:ext cx="7162800" cy="1200329"/>
          </a:xfrm>
        </p:spPr>
        <p:txBody>
          <a:bodyPr/>
          <a:lstStyle/>
          <a:p>
            <a:pPr algn="ctr"/>
            <a:r>
              <a:rPr lang="en-US" altLang="en-US" sz="3600" dirty="0">
                <a:solidFill>
                  <a:srgbClr val="0033CC"/>
                </a:solidFill>
              </a:rPr>
              <a:t>Advantages message-passing communication model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246556"/>
            <a:ext cx="8305800" cy="4953000"/>
          </a:xfrm>
        </p:spPr>
        <p:txBody>
          <a:bodyPr/>
          <a:lstStyle/>
          <a:p>
            <a:r>
              <a:rPr lang="en-US" altLang="en-US" sz="2400" dirty="0"/>
              <a:t>The architecture is scalable – Easy to build, communication penalty may be high for large systems</a:t>
            </a:r>
          </a:p>
          <a:p>
            <a:r>
              <a:rPr lang="en-US" altLang="en-US" sz="2400" dirty="0"/>
              <a:t>Communication explicit =&gt; simpler to understand; in shared memory it can be hard to know when communicating and when not, and how costly it is</a:t>
            </a:r>
          </a:p>
          <a:p>
            <a:r>
              <a:rPr lang="en-US" altLang="en-US" sz="2400" dirty="0"/>
              <a:t>Explicit communication focuses attention on costly aspect of parallel computation, sometimes leading to improved structure in multiprocessor program</a:t>
            </a:r>
          </a:p>
          <a:p>
            <a:r>
              <a:rPr lang="en-US" altLang="en-US" sz="2400" dirty="0"/>
              <a:t>Synchronization is naturally associated with sending messages, reducing the possibility for errors introduced by incorrect synchronization </a:t>
            </a:r>
          </a:p>
          <a:p>
            <a:r>
              <a:rPr lang="en-US" altLang="en-US" sz="2400" dirty="0"/>
              <a:t>Easier to use sender-initiated communication, which may have some advantages in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12FCD-B7D6-4A40-8596-BBF0B1D8A48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9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 autoUpdateAnimBg="0"/>
    </p:bldLst>
  </p:timing>
</p:sld>
</file>

<file path=ppt/theme/theme1.xml><?xml version="1.0" encoding="utf-8"?>
<a:theme xmlns:a="http://schemas.openxmlformats.org/drawingml/2006/main" name="1_cod4e">
  <a:themeElements>
    <a:clrScheme name="1_cod4e 7">
      <a:dk1>
        <a:srgbClr val="000000"/>
      </a:dk1>
      <a:lt1>
        <a:srgbClr val="FFFFFF"/>
      </a:lt1>
      <a:dk2>
        <a:srgbClr val="0039A6"/>
      </a:dk2>
      <a:lt2>
        <a:srgbClr val="808080"/>
      </a:lt2>
      <a:accent1>
        <a:srgbClr val="9FCAD3"/>
      </a:accent1>
      <a:accent2>
        <a:srgbClr val="C0C0C0"/>
      </a:accent2>
      <a:accent3>
        <a:srgbClr val="FFFFFF"/>
      </a:accent3>
      <a:accent4>
        <a:srgbClr val="000000"/>
      </a:accent4>
      <a:accent5>
        <a:srgbClr val="CDE1E6"/>
      </a:accent5>
      <a:accent6>
        <a:srgbClr val="AEAEAE"/>
      </a:accent6>
      <a:hlink>
        <a:srgbClr val="91AFBF"/>
      </a:hlink>
      <a:folHlink>
        <a:srgbClr val="ECEAAC"/>
      </a:folHlink>
    </a:clrScheme>
    <a:fontScheme name="1_cod4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1_cod4e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d4e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d4e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d4e 7">
        <a:dk1>
          <a:srgbClr val="000000"/>
        </a:dk1>
        <a:lt1>
          <a:srgbClr val="FFFFFF"/>
        </a:lt1>
        <a:dk2>
          <a:srgbClr val="0039A6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cod4e</Template>
  <TotalTime>22521</TotalTime>
  <Words>1705</Words>
  <Application>Microsoft Office PowerPoint</Application>
  <PresentationFormat>On-screen Show (4:3)</PresentationFormat>
  <Paragraphs>211</Paragraphs>
  <Slides>26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ＭＳ Ｐゴシック</vt:lpstr>
      <vt:lpstr>Arial</vt:lpstr>
      <vt:lpstr>Arial Black</vt:lpstr>
      <vt:lpstr>ITCFranklinGothicStd-Hvy</vt:lpstr>
      <vt:lpstr>Times New Roman</vt:lpstr>
      <vt:lpstr>Wingdings</vt:lpstr>
      <vt:lpstr>1_cod4e</vt:lpstr>
      <vt:lpstr>PowerPoint Presentation</vt:lpstr>
      <vt:lpstr>Why Multiprocessors?</vt:lpstr>
      <vt:lpstr>Introduction</vt:lpstr>
      <vt:lpstr>Classification of Parallel Processors</vt:lpstr>
      <vt:lpstr>Shared Address/Memory Multiprocessor Model</vt:lpstr>
      <vt:lpstr>Programming Model:  Shared Memory</vt:lpstr>
      <vt:lpstr>Message Passing Model</vt:lpstr>
      <vt:lpstr>Advantages shared-memory communication model</vt:lpstr>
      <vt:lpstr>Advantages message-passing communication model</vt:lpstr>
      <vt:lpstr>Shared Memory Types</vt:lpstr>
      <vt:lpstr>SMP Interconnect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Heterogeneous Multiprocessors: SGI® Altix® 4700 Servers</vt:lpstr>
      <vt:lpstr>Cache Coherence Problem</vt:lpstr>
      <vt:lpstr>Cache Coherence</vt:lpstr>
      <vt:lpstr>Potential HW Coherency Solutions</vt:lpstr>
      <vt:lpstr>Cache-Coherent Non-Uniform Memory Access Machine (CC-NUMA)</vt:lpstr>
      <vt:lpstr>Distributed Directory MPs</vt:lpstr>
      <vt:lpstr>Scalable, High Perf. Interconnection Network</vt:lpstr>
      <vt:lpstr>Performance Metrics: Latency and Bandwidth</vt:lpstr>
    </vt:vector>
  </TitlesOfParts>
  <Company>Ashenden Designs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Peter Ashenden</dc:creator>
  <cp:lastModifiedBy>bhuyan</cp:lastModifiedBy>
  <cp:revision>866</cp:revision>
  <dcterms:created xsi:type="dcterms:W3CDTF">2008-07-27T22:34:41Z</dcterms:created>
  <dcterms:modified xsi:type="dcterms:W3CDTF">2018-03-15T17:25:47Z</dcterms:modified>
</cp:coreProperties>
</file>