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411" r:id="rId2"/>
    <p:sldId id="611" r:id="rId3"/>
    <p:sldId id="635" r:id="rId4"/>
    <p:sldId id="654" r:id="rId5"/>
    <p:sldId id="655" r:id="rId6"/>
    <p:sldId id="664" r:id="rId7"/>
    <p:sldId id="612" r:id="rId8"/>
    <p:sldId id="656" r:id="rId9"/>
    <p:sldId id="638" r:id="rId10"/>
    <p:sldId id="639" r:id="rId11"/>
    <p:sldId id="657" r:id="rId12"/>
    <p:sldId id="665" r:id="rId13"/>
    <p:sldId id="636" r:id="rId14"/>
    <p:sldId id="615" r:id="rId15"/>
    <p:sldId id="634" r:id="rId16"/>
    <p:sldId id="640" r:id="rId17"/>
    <p:sldId id="658" r:id="rId18"/>
    <p:sldId id="659" r:id="rId19"/>
    <p:sldId id="660" r:id="rId20"/>
    <p:sldId id="661" r:id="rId21"/>
    <p:sldId id="631" r:id="rId22"/>
    <p:sldId id="641" r:id="rId23"/>
    <p:sldId id="633" r:id="rId24"/>
  </p:sldIdLst>
  <p:sldSz cx="9144000" cy="6858000" type="letter"/>
  <p:notesSz cx="7315200" cy="9601200"/>
  <p:defaultTextStyle>
    <a:defPPr>
      <a:defRPr lang="en-US"/>
    </a:defPPr>
    <a:lvl1pPr algn="l" rtl="0" eaLnBrk="0" fontAlgn="base" hangingPunct="0">
      <a:spcBef>
        <a:spcPct val="50000"/>
      </a:spcBef>
      <a:spcAft>
        <a:spcPct val="0"/>
      </a:spcAft>
      <a:defRPr sz="1600" b="1" kern="1200">
        <a:solidFill>
          <a:schemeClr val="hlink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50000"/>
      </a:spcBef>
      <a:spcAft>
        <a:spcPct val="0"/>
      </a:spcAft>
      <a:defRPr sz="1600" b="1" kern="1200">
        <a:solidFill>
          <a:schemeClr val="hlink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50000"/>
      </a:spcBef>
      <a:spcAft>
        <a:spcPct val="0"/>
      </a:spcAft>
      <a:defRPr sz="1600" b="1" kern="1200">
        <a:solidFill>
          <a:schemeClr val="hlink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50000"/>
      </a:spcBef>
      <a:spcAft>
        <a:spcPct val="0"/>
      </a:spcAft>
      <a:defRPr sz="1600" b="1" kern="1200">
        <a:solidFill>
          <a:schemeClr val="hlink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50000"/>
      </a:spcBef>
      <a:spcAft>
        <a:spcPct val="0"/>
      </a:spcAft>
      <a:defRPr sz="1600" b="1" kern="1200">
        <a:solidFill>
          <a:schemeClr val="hlink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hlink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hlink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hlink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hlink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32B7"/>
    <a:srgbClr val="114FFB"/>
    <a:srgbClr val="000000"/>
    <a:srgbClr val="55FC02"/>
    <a:srgbClr val="FBBA03"/>
    <a:srgbClr val="7B00E4"/>
    <a:srgbClr val="EFFB03"/>
    <a:srgbClr val="F905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7" autoAdjust="0"/>
    <p:restoredTop sz="94710" autoAdjust="0"/>
  </p:normalViewPr>
  <p:slideViewPr>
    <p:cSldViewPr>
      <p:cViewPr varScale="1">
        <p:scale>
          <a:sx n="73" d="100"/>
          <a:sy n="73" d="100"/>
        </p:scale>
        <p:origin x="845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222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23813" y="23813"/>
            <a:ext cx="317658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003" tIns="0" rIns="18003" bIns="0" numCol="1" anchor="t" anchorCtr="0" compatLnSpc="1">
            <a:prstTxWarp prst="textNoShape">
              <a:avLst/>
            </a:prstTxWarp>
          </a:bodyPr>
          <a:lstStyle>
            <a:lvl1pPr defTabSz="863600">
              <a:spcBef>
                <a:spcPct val="0"/>
              </a:spcBef>
              <a:defRPr sz="1000" b="0" i="1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62425" y="23813"/>
            <a:ext cx="317658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003" tIns="0" rIns="18003" bIns="0" numCol="1" anchor="t" anchorCtr="0" compatLnSpc="1">
            <a:prstTxWarp prst="textNoShape">
              <a:avLst/>
            </a:prstTxWarp>
          </a:bodyPr>
          <a:lstStyle>
            <a:lvl1pPr algn="r" defTabSz="863600">
              <a:spcBef>
                <a:spcPct val="0"/>
              </a:spcBef>
              <a:defRPr sz="1000" b="0" i="1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-23813" y="9150350"/>
            <a:ext cx="31765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003" tIns="0" rIns="18003" bIns="0" numCol="1" anchor="b" anchorCtr="0" compatLnSpc="1">
            <a:prstTxWarp prst="textNoShape">
              <a:avLst/>
            </a:prstTxWarp>
          </a:bodyPr>
          <a:lstStyle>
            <a:lvl1pPr defTabSz="863600">
              <a:spcBef>
                <a:spcPct val="0"/>
              </a:spcBef>
              <a:defRPr sz="1000" b="0" i="1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62425" y="9150350"/>
            <a:ext cx="31765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003" tIns="0" rIns="18003" bIns="0" numCol="1" anchor="b" anchorCtr="0" compatLnSpc="1">
            <a:prstTxWarp prst="textNoShape">
              <a:avLst/>
            </a:prstTxWarp>
          </a:bodyPr>
          <a:lstStyle>
            <a:lvl1pPr algn="r" defTabSz="863600">
              <a:spcBef>
                <a:spcPct val="0"/>
              </a:spcBef>
              <a:defRPr sz="1000" b="0" i="1">
                <a:solidFill>
                  <a:schemeClr val="tx1"/>
                </a:solidFill>
              </a:defRPr>
            </a:lvl1pPr>
          </a:lstStyle>
          <a:p>
            <a:fld id="{11550953-36EB-4400-A936-53D801FDC88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2703513" y="9147175"/>
            <a:ext cx="1909762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3016" tIns="46508" rIns="93016" bIns="46508">
            <a:spAutoFit/>
          </a:bodyPr>
          <a:lstStyle/>
          <a:p>
            <a:pPr algn="ctr" defTabSz="919163">
              <a:lnSpc>
                <a:spcPct val="90000"/>
              </a:lnSpc>
              <a:spcBef>
                <a:spcPct val="0"/>
              </a:spcBef>
            </a:pPr>
            <a:r>
              <a:rPr lang="en-US" sz="1300" b="0">
                <a:solidFill>
                  <a:schemeClr val="tx1"/>
                </a:solidFill>
              </a:rPr>
              <a:t>NOW Handout Page </a:t>
            </a:r>
            <a:fld id="{8099F61C-AC2D-4C1D-BC42-3FD3286D89B6}" type="slidenum">
              <a:rPr lang="en-US" sz="1300" b="0">
                <a:solidFill>
                  <a:schemeClr val="tx1"/>
                </a:solidFill>
              </a:rPr>
              <a:pPr algn="ctr" defTabSz="919163">
                <a:lnSpc>
                  <a:spcPct val="90000"/>
                </a:lnSpc>
                <a:spcBef>
                  <a:spcPct val="0"/>
                </a:spcBef>
              </a:pPr>
              <a:t>‹#›</a:t>
            </a:fld>
            <a:endParaRPr lang="en-US" sz="13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875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23813" y="23813"/>
            <a:ext cx="317658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003" tIns="0" rIns="18003" bIns="0" numCol="1" anchor="t" anchorCtr="0" compatLnSpc="1">
            <a:prstTxWarp prst="textNoShape">
              <a:avLst/>
            </a:prstTxWarp>
          </a:bodyPr>
          <a:lstStyle>
            <a:lvl1pPr defTabSz="863600">
              <a:spcBef>
                <a:spcPct val="0"/>
              </a:spcBef>
              <a:defRPr sz="1000" b="0" i="1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62425" y="23813"/>
            <a:ext cx="317658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003" tIns="0" rIns="18003" bIns="0" numCol="1" anchor="t" anchorCtr="0" compatLnSpc="1">
            <a:prstTxWarp prst="textNoShape">
              <a:avLst/>
            </a:prstTxWarp>
          </a:bodyPr>
          <a:lstStyle>
            <a:lvl1pPr algn="r" defTabSz="863600">
              <a:spcBef>
                <a:spcPct val="0"/>
              </a:spcBef>
              <a:defRPr sz="1000" b="0" i="1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-23813" y="9150350"/>
            <a:ext cx="31765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003" tIns="0" rIns="18003" bIns="0" numCol="1" anchor="b" anchorCtr="0" compatLnSpc="1">
            <a:prstTxWarp prst="textNoShape">
              <a:avLst/>
            </a:prstTxWarp>
          </a:bodyPr>
          <a:lstStyle>
            <a:lvl1pPr defTabSz="863600">
              <a:spcBef>
                <a:spcPct val="0"/>
              </a:spcBef>
              <a:defRPr sz="1000" b="0" i="1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62425" y="9150350"/>
            <a:ext cx="31765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003" tIns="0" rIns="18003" bIns="0" numCol="1" anchor="b" anchorCtr="0" compatLnSpc="1">
            <a:prstTxWarp prst="textNoShape">
              <a:avLst/>
            </a:prstTxWarp>
          </a:bodyPr>
          <a:lstStyle>
            <a:lvl1pPr algn="r" defTabSz="863600">
              <a:spcBef>
                <a:spcPct val="0"/>
              </a:spcBef>
              <a:defRPr sz="1000" b="0" i="1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94015565-80E0-4021-9FED-BD91142F9DD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3254375" y="9148763"/>
            <a:ext cx="808038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3016" tIns="46508" rIns="93016" bIns="46508">
            <a:spAutoFit/>
          </a:bodyPr>
          <a:lstStyle/>
          <a:p>
            <a:pPr algn="ctr" defTabSz="919163">
              <a:lnSpc>
                <a:spcPct val="90000"/>
              </a:lnSpc>
              <a:spcBef>
                <a:spcPct val="0"/>
              </a:spcBef>
            </a:pPr>
            <a:r>
              <a:rPr lang="en-US" sz="1300" b="0">
                <a:solidFill>
                  <a:schemeClr val="tx1"/>
                </a:solidFill>
              </a:rPr>
              <a:t>Page </a:t>
            </a:r>
            <a:fld id="{AC2F0A1D-1736-4FFF-88E9-963200CBE96A}" type="slidenum">
              <a:rPr lang="en-US" sz="1300" b="0">
                <a:solidFill>
                  <a:schemeClr val="tx1"/>
                </a:solidFill>
              </a:rPr>
              <a:pPr algn="ctr" defTabSz="919163">
                <a:lnSpc>
                  <a:spcPct val="90000"/>
                </a:lnSpc>
                <a:spcBef>
                  <a:spcPct val="0"/>
                </a:spcBef>
              </a:pPr>
              <a:t>‹#›</a:t>
            </a:fld>
            <a:endParaRPr lang="en-US" sz="1300" b="0">
              <a:solidFill>
                <a:schemeClr val="tx1"/>
              </a:solidFill>
            </a:endParaRPr>
          </a:p>
        </p:txBody>
      </p:sp>
      <p:sp>
        <p:nvSpPr>
          <p:cNvPr id="2055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527175" y="923925"/>
            <a:ext cx="4260850" cy="31956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6" name="Rectangle 8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59300"/>
            <a:ext cx="536575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17" tIns="48008" rIns="97517" bIns="480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22716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F7B04C-41F6-490A-8ED1-E2BDF353C279}" type="slidenum">
              <a:rPr lang="en-US"/>
              <a:pPr/>
              <a:t>1</a:t>
            </a:fld>
            <a:endParaRPr lang="en-US"/>
          </a:p>
        </p:txBody>
      </p:sp>
      <p:sp>
        <p:nvSpPr>
          <p:cNvPr id="76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2841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7"/>
          <p:cNvSpPr txBox="1">
            <a:spLocks noGrp="1" noChangeArrowheads="1"/>
          </p:cNvSpPr>
          <p:nvPr/>
        </p:nvSpPr>
        <p:spPr bwMode="auto">
          <a:xfrm>
            <a:off x="4143587" y="9119474"/>
            <a:ext cx="3169920" cy="48006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6661" tIns="48331" rIns="96661" bIns="48331" anchor="b"/>
          <a:lstStyle/>
          <a:p>
            <a:pPr algn="r">
              <a:defRPr/>
            </a:pPr>
            <a:fld id="{D1540833-2E54-4553-AF97-AAFD67060DF3}" type="slidenum">
              <a:rPr lang="en-US" altLang="zh-CN" sz="1300"/>
              <a:pPr algn="r">
                <a:defRPr/>
              </a:pPr>
              <a:t>11</a:t>
            </a:fld>
            <a:endParaRPr lang="en-US" altLang="zh-CN" sz="1300" dirty="0"/>
          </a:p>
        </p:txBody>
      </p:sp>
      <p:sp>
        <p:nvSpPr>
          <p:cNvPr id="361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14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/>
              <a:t>(b) The bars show the average utilization (%) at each level in the core; the lines represent the range of peak high and peak low values (%). </a:t>
            </a:r>
          </a:p>
          <a:p>
            <a:pPr eaLnBrk="1" hangingPunct="1"/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7392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6F2584-8109-49C5-AA43-98184C3EAEFF}" type="datetime1">
              <a:rPr lang="en-US"/>
              <a:pPr/>
              <a:t>3/8/2018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CS252 S06 Lec9 Limits and SMT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2187F6-0EC9-43E9-ABC3-9DC8CF1AEADB}" type="slidenum">
              <a:rPr lang="en-US"/>
              <a:pPr/>
              <a:t>‹#›</a:t>
            </a:fld>
            <a:endParaRPr lang="en-US" b="0">
              <a:solidFill>
                <a:srgbClr val="FBBA03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04488B-4F7D-4143-BEFD-BFE61C70C8C1}" type="datetime1">
              <a:rPr lang="en-US"/>
              <a:pPr/>
              <a:t>3/8/2018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CS252 S06 Lec9 Limits and SMT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B5A5EE-AA50-4CEB-81FE-C91CF9DE6C4B}" type="slidenum">
              <a:rPr lang="en-US"/>
              <a:pPr/>
              <a:t>‹#›</a:t>
            </a:fld>
            <a:endParaRPr lang="en-US" b="0">
              <a:solidFill>
                <a:srgbClr val="FBBA03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57950" y="330200"/>
            <a:ext cx="1924050" cy="5791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30200"/>
            <a:ext cx="5619750" cy="5791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6435FD-040D-4F66-8FF4-E2E4DFE769B9}" type="datetime1">
              <a:rPr lang="en-US"/>
              <a:pPr/>
              <a:t>3/8/2018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CS252 S06 Lec9 Limits and SMT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DB7F7-0552-452F-9307-028A93D21375}" type="slidenum">
              <a:rPr lang="en-US"/>
              <a:pPr/>
              <a:t>‹#›</a:t>
            </a:fld>
            <a:endParaRPr lang="en-US" b="0">
              <a:solidFill>
                <a:srgbClr val="FBBA03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330200"/>
            <a:ext cx="7696200" cy="579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426200"/>
            <a:ext cx="1905000" cy="279400"/>
          </a:xfrm>
        </p:spPr>
        <p:txBody>
          <a:bodyPr/>
          <a:lstStyle>
            <a:lvl1pPr>
              <a:defRPr/>
            </a:lvl1pPr>
          </a:lstStyle>
          <a:p>
            <a:fld id="{32C226D6-1FB7-402B-81C1-CB1E5035F1E0}" type="datetime1">
              <a:rPr lang="en-US"/>
              <a:pPr/>
              <a:t>3/8/2018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26200"/>
            <a:ext cx="2895600" cy="279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CS252 S06 Lec9 Limits and SMT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413500"/>
            <a:ext cx="1905000" cy="292100"/>
          </a:xfrm>
        </p:spPr>
        <p:txBody>
          <a:bodyPr/>
          <a:lstStyle>
            <a:lvl1pPr>
              <a:defRPr/>
            </a:lvl1pPr>
          </a:lstStyle>
          <a:p>
            <a:fld id="{1121AF41-BA22-4575-B522-0383EF3EDC03}" type="slidenum">
              <a:rPr lang="en-US"/>
              <a:pPr/>
              <a:t>‹#›</a:t>
            </a:fld>
            <a:endParaRPr lang="en-US" b="0">
              <a:solidFill>
                <a:srgbClr val="FBBA03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200"/>
            <a:ext cx="7292975" cy="736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98500" y="1193800"/>
            <a:ext cx="3765550" cy="4927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6450" y="1193800"/>
            <a:ext cx="3765550" cy="4927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426200"/>
            <a:ext cx="1905000" cy="279400"/>
          </a:xfrm>
        </p:spPr>
        <p:txBody>
          <a:bodyPr/>
          <a:lstStyle>
            <a:lvl1pPr>
              <a:defRPr/>
            </a:lvl1pPr>
          </a:lstStyle>
          <a:p>
            <a:fld id="{AAFA9FA2-04B8-4FE3-A113-AC7DB53CAA26}" type="datetime1">
              <a:rPr lang="en-US"/>
              <a:pPr/>
              <a:t>3/8/2018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426200"/>
            <a:ext cx="2895600" cy="279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CS252 S06 Lec9 Limits and SMT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413500"/>
            <a:ext cx="1905000" cy="292100"/>
          </a:xfrm>
        </p:spPr>
        <p:txBody>
          <a:bodyPr/>
          <a:lstStyle>
            <a:lvl1pPr>
              <a:defRPr/>
            </a:lvl1pPr>
          </a:lstStyle>
          <a:p>
            <a:fld id="{0FC2B162-31AB-424F-BE06-CACF35DB1054}" type="slidenum">
              <a:rPr lang="en-US"/>
              <a:pPr/>
              <a:t>‹#›</a:t>
            </a:fld>
            <a:endParaRPr lang="en-US" b="0">
              <a:solidFill>
                <a:srgbClr val="FBBA03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7C2281-96A5-4C28-B09D-DDD4885EB9E7}" type="datetime1">
              <a:rPr lang="en-US"/>
              <a:pPr/>
              <a:t>3/8/2018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CS252 S06 Lec9 Limits and SMT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91C3E9-6F85-4819-A9DB-1504C2576BB5}" type="slidenum">
              <a:rPr lang="en-US"/>
              <a:pPr/>
              <a:t>‹#›</a:t>
            </a:fld>
            <a:endParaRPr lang="en-US" b="0">
              <a:solidFill>
                <a:srgbClr val="FBBA03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17A89D-4A37-4B9B-98DA-B3CE008E2BDE}" type="datetime1">
              <a:rPr lang="en-US"/>
              <a:pPr/>
              <a:t>3/8/2018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CS252 S06 Lec9 Limits and SMT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8180A-8651-4BE8-806D-6271D489F84F}" type="slidenum">
              <a:rPr lang="en-US"/>
              <a:pPr/>
              <a:t>‹#›</a:t>
            </a:fld>
            <a:endParaRPr lang="en-US" b="0">
              <a:solidFill>
                <a:srgbClr val="FBBA03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1193800"/>
            <a:ext cx="3765550" cy="492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6450" y="1193800"/>
            <a:ext cx="3765550" cy="492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646EC6-111C-43C4-9397-49EF0A1B3462}" type="datetime1">
              <a:rPr lang="en-US"/>
              <a:pPr/>
              <a:t>3/8/2018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CS252 S06 Lec9 Limits and SMT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85FD59-8F8C-4CD3-B720-6BD05C3B3012}" type="slidenum">
              <a:rPr lang="en-US"/>
              <a:pPr/>
              <a:t>‹#›</a:t>
            </a:fld>
            <a:endParaRPr lang="en-US" b="0">
              <a:solidFill>
                <a:srgbClr val="FBBA03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2D43B7-887B-4DA2-98F3-A4DA2247BEA4}" type="datetime1">
              <a:rPr lang="en-US"/>
              <a:pPr/>
              <a:t>3/8/2018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CS252 S06 Lec9 Limits and SMT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4F27EB-D097-41D2-B064-83D9CE62721E}" type="slidenum">
              <a:rPr lang="en-US"/>
              <a:pPr/>
              <a:t>‹#›</a:t>
            </a:fld>
            <a:endParaRPr lang="en-US" b="0">
              <a:solidFill>
                <a:srgbClr val="FBBA03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7881CC-6E71-4C31-B779-9BDAD94943DB}" type="datetime1">
              <a:rPr lang="en-US"/>
              <a:pPr/>
              <a:t>3/8/2018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CS252 S06 Lec9 Limits and SMT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D5BD42-7CA5-428E-8681-E82AED57E35F}" type="slidenum">
              <a:rPr lang="en-US"/>
              <a:pPr/>
              <a:t>‹#›</a:t>
            </a:fld>
            <a:endParaRPr lang="en-US" b="0">
              <a:solidFill>
                <a:srgbClr val="FBBA03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FA7CDD-DD49-4BE4-97FD-702DD0E3BF45}" type="datetime1">
              <a:rPr lang="en-US"/>
              <a:pPr/>
              <a:t>3/8/2018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CS252 S06 Lec9 Limits and SMT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60C11A-C5CA-4DB1-A6B8-D752119BE463}" type="slidenum">
              <a:rPr lang="en-US"/>
              <a:pPr/>
              <a:t>‹#›</a:t>
            </a:fld>
            <a:endParaRPr lang="en-US" b="0">
              <a:solidFill>
                <a:srgbClr val="FBBA03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4D985-B64B-43A8-8AE9-5F41DB766F7A}" type="datetime1">
              <a:rPr lang="en-US"/>
              <a:pPr/>
              <a:t>3/8/2018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CS252 S06 Lec9 Limits and SMT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56419-FB51-4357-848F-2DB491B5CF79}" type="slidenum">
              <a:rPr lang="en-US"/>
              <a:pPr/>
              <a:t>‹#›</a:t>
            </a:fld>
            <a:endParaRPr lang="en-US" b="0">
              <a:solidFill>
                <a:srgbClr val="FBBA03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B63084-88F8-4935-90D5-EA1E8BCBF02E}" type="datetime1">
              <a:rPr lang="en-US"/>
              <a:pPr/>
              <a:t>3/8/2018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CS252 S06 Lec9 Limits and SMT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F3225D-A05E-4F82-B880-FE9A7E1DA3E3}" type="slidenum">
              <a:rPr lang="en-US"/>
              <a:pPr/>
              <a:t>‹#›</a:t>
            </a:fld>
            <a:endParaRPr lang="en-US" b="0">
              <a:solidFill>
                <a:srgbClr val="FBBA03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26200"/>
            <a:ext cx="19050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accent2"/>
                </a:solidFill>
                <a:latin typeface="Times New Roman" pitchFamily="18" charset="0"/>
              </a:defRPr>
            </a:lvl1pPr>
          </a:lstStyle>
          <a:p>
            <a:fld id="{513908CD-DF2F-4566-90BD-FCF023E55989}" type="datetime1">
              <a:rPr lang="en-US"/>
              <a:pPr/>
              <a:t>3/8/2018</a:t>
            </a:fld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6200"/>
            <a:ext cx="28956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rgbClr val="114FFB"/>
                </a:solidFill>
                <a:latin typeface="Helvetica" pitchFamily="34" charset="0"/>
              </a:defRPr>
            </a:lvl1pPr>
          </a:lstStyle>
          <a:p>
            <a:r>
              <a:rPr lang="en-US"/>
              <a:t>CS252 S06 Lec9 Limits and SMT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13500"/>
            <a:ext cx="19050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solidFill>
                  <a:schemeClr val="accent2"/>
                </a:solidFill>
                <a:latin typeface="Times New Roman" pitchFamily="18" charset="0"/>
              </a:defRPr>
            </a:lvl1pPr>
          </a:lstStyle>
          <a:p>
            <a:fld id="{0CB62A94-21E5-45DF-8B9E-E52CA9613263}" type="slidenum">
              <a:rPr lang="en-US"/>
              <a:pPr/>
              <a:t>‹#›</a:t>
            </a:fld>
            <a:endParaRPr lang="en-US" b="0">
              <a:solidFill>
                <a:srgbClr val="FBBA03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30200"/>
            <a:ext cx="7292975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98500" y="1193800"/>
            <a:ext cx="7683500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693738" y="1041400"/>
            <a:ext cx="7778750" cy="0"/>
          </a:xfrm>
          <a:prstGeom prst="line">
            <a:avLst/>
          </a:prstGeom>
          <a:noFill/>
          <a:ln w="47625" cmpd="thinThick">
            <a:solidFill>
              <a:srgbClr val="FBBA03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35" name="Picture 11" descr="front"/>
          <p:cNvPicPr>
            <a:picLocks noChangeAspect="1" noChangeArrowheads="1"/>
          </p:cNvPicPr>
          <p:nvPr/>
        </p:nvPicPr>
        <p:blipFill>
          <a:blip r:embed="rId15" cstate="print"/>
          <a:srcRect b="22223"/>
          <a:stretch>
            <a:fillRect/>
          </a:stretch>
        </p:blipFill>
        <p:spPr bwMode="auto">
          <a:xfrm>
            <a:off x="8404225" y="0"/>
            <a:ext cx="739775" cy="6223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332B7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332B7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332B7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332B7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332B7"/>
          </a:solidFill>
          <a:latin typeface="Arial" charset="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332B7"/>
          </a:solidFill>
          <a:latin typeface="Arial" charset="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332B7"/>
          </a:solidFill>
          <a:latin typeface="Arial" charset="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332B7"/>
          </a:solidFill>
          <a:latin typeface="Arial" charset="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332B7"/>
          </a:solidFill>
          <a:latin typeface="Arial" charset="0"/>
        </a:defRPr>
      </a:lvl9pPr>
    </p:titleStyle>
    <p:bodyStyle>
      <a:lvl1pPr marL="285750" indent="-2857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»"/>
        <a:defRPr b="1">
          <a:solidFill>
            <a:schemeClr val="tx1"/>
          </a:solidFill>
          <a:latin typeface="+mn-lt"/>
        </a:defRPr>
      </a:lvl3pPr>
      <a:lvl4pPr marL="15430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•"/>
        <a:defRPr sz="1400" b="1">
          <a:solidFill>
            <a:schemeClr val="tx1"/>
          </a:solidFill>
          <a:latin typeface="+mn-lt"/>
        </a:defRPr>
      </a:lvl4pPr>
      <a:lvl5pPr marL="20002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chemeClr val="tx1"/>
          </a:solidFill>
          <a:latin typeface="+mn-lt"/>
        </a:defRPr>
      </a:lvl5pPr>
      <a:lvl6pPr marL="24574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chemeClr val="tx1"/>
          </a:solidFill>
          <a:latin typeface="+mn-lt"/>
        </a:defRPr>
      </a:lvl6pPr>
      <a:lvl7pPr marL="29146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chemeClr val="tx1"/>
          </a:solidFill>
          <a:latin typeface="+mn-lt"/>
        </a:defRPr>
      </a:lvl7pPr>
      <a:lvl8pPr marL="33718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chemeClr val="tx1"/>
          </a:solidFill>
          <a:latin typeface="+mn-lt"/>
        </a:defRPr>
      </a:lvl8pPr>
      <a:lvl9pPr marL="38290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e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9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98650"/>
            <a:ext cx="7753350" cy="1666875"/>
          </a:xfrm>
        </p:spPr>
        <p:txBody>
          <a:bodyPr/>
          <a:lstStyle/>
          <a:p>
            <a:pPr algn="ctr">
              <a:lnSpc>
                <a:spcPct val="120000"/>
              </a:lnSpc>
            </a:pPr>
            <a:br>
              <a:rPr lang="en-US" dirty="0"/>
            </a:br>
            <a:br>
              <a:rPr lang="en-US" dirty="0"/>
            </a:br>
            <a:r>
              <a:rPr lang="en-US" dirty="0"/>
              <a:t> Lecture 16</a:t>
            </a:r>
            <a:br>
              <a:rPr lang="en-US" dirty="0"/>
            </a:br>
            <a:r>
              <a:rPr lang="en-US" dirty="0"/>
              <a:t> Multithreading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E15C-CF45-41A9-B813-E3690C03802E}" type="slidenum">
              <a:rPr lang="en-US"/>
              <a:pPr/>
              <a:t>10</a:t>
            </a:fld>
            <a:endParaRPr lang="en-US" b="0">
              <a:solidFill>
                <a:srgbClr val="FBBA03"/>
              </a:solidFill>
            </a:endParaRPr>
          </a:p>
        </p:txBody>
      </p:sp>
      <p:sp>
        <p:nvSpPr>
          <p:cNvPr id="1039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Course-Grained Multithreading</a:t>
            </a:r>
          </a:p>
        </p:txBody>
      </p:sp>
      <p:sp>
        <p:nvSpPr>
          <p:cNvPr id="1039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93800"/>
            <a:ext cx="8077200" cy="5283200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en-US" dirty="0"/>
              <a:t>Switches threads only on costly stalls, such as L2 cache misses</a:t>
            </a:r>
          </a:p>
          <a:p>
            <a:pPr>
              <a:lnSpc>
                <a:spcPct val="70000"/>
              </a:lnSpc>
            </a:pPr>
            <a:r>
              <a:rPr lang="en-US" dirty="0"/>
              <a:t>Advantages </a:t>
            </a:r>
          </a:p>
          <a:p>
            <a:pPr lvl="1">
              <a:lnSpc>
                <a:spcPct val="70000"/>
              </a:lnSpc>
            </a:pPr>
            <a:r>
              <a:rPr lang="en-US" sz="2000" dirty="0"/>
              <a:t>Relieves the need to have very fast thread-switching</a:t>
            </a:r>
          </a:p>
          <a:p>
            <a:pPr lvl="1">
              <a:lnSpc>
                <a:spcPct val="70000"/>
              </a:lnSpc>
            </a:pPr>
            <a:r>
              <a:rPr lang="en-US" sz="2000" dirty="0"/>
              <a:t>Doesn’t slow down thread, since instructions from other threads issued only when the thread encounters a costly stall</a:t>
            </a:r>
            <a:r>
              <a:rPr lang="en-US" dirty="0"/>
              <a:t> </a:t>
            </a:r>
          </a:p>
          <a:p>
            <a:pPr>
              <a:lnSpc>
                <a:spcPct val="70000"/>
              </a:lnSpc>
            </a:pPr>
            <a:r>
              <a:rPr lang="en-US" dirty="0"/>
              <a:t>Disadvantage is hard to overcome throughput losses from shorter stalls, due to pipeline start-up costs</a:t>
            </a:r>
          </a:p>
          <a:p>
            <a:pPr lvl="1">
              <a:lnSpc>
                <a:spcPct val="70000"/>
              </a:lnSpc>
            </a:pPr>
            <a:r>
              <a:rPr lang="en-US" sz="2000" dirty="0"/>
              <a:t>Since CPU issues instructions from 1 thread, when a stall occurs, the pipeline must be emptied or frozen </a:t>
            </a:r>
          </a:p>
          <a:p>
            <a:pPr lvl="1">
              <a:lnSpc>
                <a:spcPct val="70000"/>
              </a:lnSpc>
            </a:pPr>
            <a:r>
              <a:rPr lang="en-US" sz="2000" dirty="0"/>
              <a:t>New thread must fill pipeline before instructions can complete </a:t>
            </a:r>
          </a:p>
          <a:p>
            <a:pPr>
              <a:lnSpc>
                <a:spcPct val="70000"/>
              </a:lnSpc>
            </a:pPr>
            <a:r>
              <a:rPr lang="en-US" dirty="0"/>
              <a:t>Because of this start-up overhead, coarse-grained multithreading is better for reducing penalty of high cost stalls, where pipeline refill &lt;&lt; stall time</a:t>
            </a:r>
          </a:p>
          <a:p>
            <a:pPr>
              <a:lnSpc>
                <a:spcPct val="70000"/>
              </a:lnSpc>
            </a:pPr>
            <a:r>
              <a:rPr lang="en-US" dirty="0"/>
              <a:t>Used in </a:t>
            </a:r>
            <a:r>
              <a:rPr lang="en-US" dirty="0">
                <a:solidFill>
                  <a:srgbClr val="FF0000"/>
                </a:solidFill>
              </a:rPr>
              <a:t>IBM AS/400, GPU (next class)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228600"/>
            <a:ext cx="7772400" cy="736600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ea typeface="宋体" pitchFamily="2" charset="-122"/>
              </a:rPr>
              <a:t>Sun Niagara 2 (Multithreaded </a:t>
            </a:r>
            <a:r>
              <a:rPr lang="en-US" altLang="zh-CN" dirty="0" err="1">
                <a:ea typeface="宋体" pitchFamily="2" charset="-122"/>
              </a:rPr>
              <a:t>Sparc</a:t>
            </a:r>
            <a:r>
              <a:rPr lang="en-US" altLang="zh-CN" dirty="0">
                <a:ea typeface="宋体" pitchFamily="2" charset="-122"/>
              </a:rPr>
              <a:t> processor)</a:t>
            </a:r>
          </a:p>
        </p:txBody>
      </p:sp>
      <p:sp>
        <p:nvSpPr>
          <p:cNvPr id="20480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219200"/>
            <a:ext cx="8001000" cy="4724400"/>
          </a:xfrm>
        </p:spPr>
        <p:txBody>
          <a:bodyPr/>
          <a:lstStyle/>
          <a:p>
            <a:pPr eaLnBrk="1" hangingPunct="1"/>
            <a:r>
              <a:rPr lang="en-US" altLang="zh-CN" sz="2600" dirty="0">
                <a:ea typeface="宋体" pitchFamily="2" charset="-122"/>
              </a:rPr>
              <a:t>Sun T5120 Niagara 2 – </a:t>
            </a:r>
            <a:r>
              <a:rPr lang="en-US" altLang="zh-CN" sz="2000" dirty="0">
                <a:solidFill>
                  <a:srgbClr val="FF0000"/>
                </a:solidFill>
                <a:ea typeface="宋体" pitchFamily="2" charset="-122"/>
              </a:rPr>
              <a:t>Fine-grained multithreading</a:t>
            </a:r>
          </a:p>
          <a:p>
            <a:pPr lvl="1" eaLnBrk="1" hangingPunct="1"/>
            <a:r>
              <a:rPr lang="en-US" altLang="zh-CN" sz="2200" dirty="0">
                <a:ea typeface="宋体" pitchFamily="2" charset="-122"/>
              </a:rPr>
              <a:t>8 cores on chip each with 2 pipelines/core</a:t>
            </a:r>
          </a:p>
          <a:p>
            <a:pPr lvl="1" eaLnBrk="1" hangingPunct="1"/>
            <a:r>
              <a:rPr lang="en-US" altLang="zh-CN" sz="2200" dirty="0">
                <a:ea typeface="宋体" pitchFamily="2" charset="-122"/>
              </a:rPr>
              <a:t>4 HW threads/pipeline =&gt; </a:t>
            </a:r>
            <a:r>
              <a:rPr lang="en-US" altLang="zh-CN" sz="2200" dirty="0">
                <a:solidFill>
                  <a:srgbClr val="FF0000"/>
                </a:solidFill>
                <a:ea typeface="宋体" pitchFamily="2" charset="-122"/>
              </a:rPr>
              <a:t>64 threads</a:t>
            </a:r>
          </a:p>
        </p:txBody>
      </p:sp>
      <p:sp>
        <p:nvSpPr>
          <p:cNvPr id="204809" name="Rectangle 6"/>
          <p:cNvSpPr>
            <a:spLocks noChangeArrowheads="1"/>
          </p:cNvSpPr>
          <p:nvPr/>
        </p:nvSpPr>
        <p:spPr bwMode="auto">
          <a:xfrm>
            <a:off x="0" y="2447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zh-CN"/>
          </a:p>
        </p:txBody>
      </p:sp>
      <p:sp>
        <p:nvSpPr>
          <p:cNvPr id="204810" name="Rectangle 10"/>
          <p:cNvSpPr>
            <a:spLocks noChangeArrowheads="1"/>
          </p:cNvSpPr>
          <p:nvPr/>
        </p:nvSpPr>
        <p:spPr bwMode="auto">
          <a:xfrm>
            <a:off x="0" y="3195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zh-CN"/>
          </a:p>
        </p:txBody>
      </p:sp>
      <p:graphicFrame>
        <p:nvGraphicFramePr>
          <p:cNvPr id="204806" name="Object 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914400" y="2743200"/>
          <a:ext cx="3905460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356" name="Visio" r:id="rId4" imgW="5645740" imgH="3634537" progId="">
                  <p:embed/>
                </p:oleObj>
              </mc:Choice>
              <mc:Fallback>
                <p:oleObj name="Visio" r:id="rId4" imgW="5645740" imgH="3634537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743200"/>
                        <a:ext cx="3905460" cy="2514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0323" name="Object 3"/>
          <p:cNvGraphicFramePr>
            <a:graphicFrameLocks noChangeAspect="1"/>
          </p:cNvGraphicFramePr>
          <p:nvPr/>
        </p:nvGraphicFramePr>
        <p:xfrm>
          <a:off x="5181600" y="2819400"/>
          <a:ext cx="3638550" cy="226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357" name="Visio" r:id="rId6" imgW="4040854" imgH="2511312" progId="">
                  <p:embed/>
                </p:oleObj>
              </mc:Choice>
              <mc:Fallback>
                <p:oleObj name="Visio" r:id="rId6" imgW="4040854" imgH="2511312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2819400"/>
                        <a:ext cx="3638550" cy="2265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5486400"/>
            <a:ext cx="7467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Thread Scheduling: </a:t>
            </a:r>
            <a:r>
              <a:rPr lang="en-US" b="0" dirty="0">
                <a:solidFill>
                  <a:srgbClr val="000000"/>
                </a:solidFill>
              </a:rPr>
              <a:t>First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b="0" dirty="0">
                <a:solidFill>
                  <a:srgbClr val="000000"/>
                </a:solidFill>
              </a:rPr>
              <a:t>s</a:t>
            </a:r>
            <a:r>
              <a:rPr lang="en-US" sz="1400" b="0" dirty="0">
                <a:solidFill>
                  <a:srgbClr val="000000"/>
                </a:solidFill>
              </a:rPr>
              <a:t>chedule on different cores in a round-robin manner to avoid resource contention then on different pipeline and finally within the same pipeline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08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738" y="704850"/>
            <a:ext cx="7248525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3B29B-8939-4D95-8FD1-813EB3E2BB18}" type="slidenum">
              <a:rPr lang="en-US"/>
              <a:pPr/>
              <a:t>13</a:t>
            </a:fld>
            <a:endParaRPr lang="en-US" b="0" dirty="0">
              <a:solidFill>
                <a:srgbClr val="FBBA03"/>
              </a:solidFill>
            </a:endParaRPr>
          </a:p>
        </p:txBody>
      </p:sp>
      <p:sp>
        <p:nvSpPr>
          <p:cNvPr id="1036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Do both ILP and TLP?</a:t>
            </a:r>
          </a:p>
        </p:txBody>
      </p:sp>
      <p:sp>
        <p:nvSpPr>
          <p:cNvPr id="1036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/>
              <a:t>TLP and ILP exploit two different kinds of parallel structure in a program 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Could a processor oriented at ILP also exploit TLP?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functional units are often idle in data path designed for ILP because of either stalls or dependences in the code 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Could the TLP be used as a source of independent instructions that might keep the processor busy during stalls? 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Could TLP be used to employ the functional units that would otherwise lie idle when insufficient ILP exists?</a:t>
            </a:r>
            <a:r>
              <a:rPr lang="en-US" dirty="0"/>
              <a:t>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685AA-97DB-482C-A23E-BA19DECDCE48}" type="slidenum">
              <a:rPr lang="en-US"/>
              <a:pPr/>
              <a:t>14</a:t>
            </a:fld>
            <a:endParaRPr lang="en-US" b="0">
              <a:solidFill>
                <a:srgbClr val="FBBA03"/>
              </a:solidFill>
            </a:endParaRPr>
          </a:p>
        </p:txBody>
      </p:sp>
      <p:sp>
        <p:nvSpPr>
          <p:cNvPr id="101478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0"/>
            <a:ext cx="7162800" cy="1143000"/>
          </a:xfrm>
        </p:spPr>
        <p:txBody>
          <a:bodyPr/>
          <a:lstStyle/>
          <a:p>
            <a:r>
              <a:rPr lang="en-US" altLang="en-US"/>
              <a:t>Simultaneous Multithreading (SMT)</a:t>
            </a:r>
          </a:p>
        </p:txBody>
      </p:sp>
      <p:sp>
        <p:nvSpPr>
          <p:cNvPr id="1014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143000"/>
            <a:ext cx="7391400" cy="4800600"/>
          </a:xfrm>
        </p:spPr>
        <p:txBody>
          <a:bodyPr/>
          <a:lstStyle/>
          <a:p>
            <a:r>
              <a:rPr lang="en-US" altLang="en-US" sz="2000" b="0" dirty="0"/>
              <a:t>Simultaneous multithreading (SMT): insight that dynamically scheduled processor already has many HW mechanisms to support multithreading</a:t>
            </a:r>
          </a:p>
          <a:p>
            <a:pPr lvl="1"/>
            <a:r>
              <a:rPr lang="en-US" altLang="en-US" sz="2000" b="0" dirty="0"/>
              <a:t>Large set of virtual registers that can be used to hold the register sets of independent threads </a:t>
            </a:r>
          </a:p>
          <a:p>
            <a:pPr lvl="1"/>
            <a:r>
              <a:rPr lang="en-US" altLang="en-US" sz="2000" b="0" dirty="0"/>
              <a:t>Register renaming provides unique register identifiers, so instructions from multiple threads can be mixed in </a:t>
            </a:r>
            <a:r>
              <a:rPr lang="en-US" altLang="en-US" sz="2000" b="0" dirty="0" err="1"/>
              <a:t>datapath</a:t>
            </a:r>
            <a:r>
              <a:rPr lang="en-US" altLang="en-US" sz="2000" b="0" dirty="0"/>
              <a:t> without confusing sources and destinations across threads</a:t>
            </a:r>
          </a:p>
          <a:p>
            <a:pPr lvl="1"/>
            <a:r>
              <a:rPr lang="en-US" altLang="en-US" sz="2000" b="0" dirty="0"/>
              <a:t>Out-of-order completion allows the threads to execute out of order, and get better utilization of the HW </a:t>
            </a:r>
          </a:p>
          <a:p>
            <a:r>
              <a:rPr lang="en-US" altLang="en-US" sz="2000" b="0" dirty="0">
                <a:solidFill>
                  <a:srgbClr val="FF0000"/>
                </a:solidFill>
              </a:rPr>
              <a:t>Just add a per thread renaming table and keep separate PCs in a superscalar processor</a:t>
            </a:r>
          </a:p>
          <a:p>
            <a:pPr lvl="1"/>
            <a:r>
              <a:rPr lang="en-US" altLang="en-US" sz="2000" b="0" dirty="0"/>
              <a:t>Independent commitment can be supported by logically keeping a separate reorder buffer for each thread</a:t>
            </a:r>
          </a:p>
          <a:p>
            <a:pPr lvl="1"/>
            <a:endParaRPr lang="en-US" altLang="en-US" dirty="0"/>
          </a:p>
          <a:p>
            <a:pPr>
              <a:buNone/>
            </a:pPr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4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4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4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4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4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4787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C015C-80D7-410E-A312-21D31643B26F}" type="slidenum">
              <a:rPr lang="en-US"/>
              <a:pPr/>
              <a:t>15</a:t>
            </a:fld>
            <a:endParaRPr lang="en-US" b="0">
              <a:solidFill>
                <a:srgbClr val="FBBA03"/>
              </a:solidFill>
            </a:endParaRPr>
          </a:p>
        </p:txBody>
      </p:sp>
      <p:sp>
        <p:nvSpPr>
          <p:cNvPr id="1034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16000" y="330200"/>
            <a:ext cx="6516688" cy="736600"/>
          </a:xfrm>
        </p:spPr>
        <p:txBody>
          <a:bodyPr/>
          <a:lstStyle/>
          <a:p>
            <a:r>
              <a:rPr lang="en-US" altLang="en-US"/>
              <a:t>Multithreaded Categories</a:t>
            </a:r>
          </a:p>
        </p:txBody>
      </p:sp>
      <p:grpSp>
        <p:nvGrpSpPr>
          <p:cNvPr id="1034243" name="Group 3"/>
          <p:cNvGrpSpPr>
            <a:grpSpLocks/>
          </p:cNvGrpSpPr>
          <p:nvPr/>
        </p:nvGrpSpPr>
        <p:grpSpPr bwMode="auto">
          <a:xfrm>
            <a:off x="990600" y="1447800"/>
            <a:ext cx="1143000" cy="3581400"/>
            <a:chOff x="528" y="912"/>
            <a:chExt cx="720" cy="2256"/>
          </a:xfrm>
        </p:grpSpPr>
        <p:sp>
          <p:nvSpPr>
            <p:cNvPr id="1034244" name="Rectangle 4"/>
            <p:cNvSpPr>
              <a:spLocks noChangeArrowheads="1"/>
            </p:cNvSpPr>
            <p:nvPr/>
          </p:nvSpPr>
          <p:spPr bwMode="auto">
            <a:xfrm>
              <a:off x="528" y="912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45" name="Rectangle 5"/>
            <p:cNvSpPr>
              <a:spLocks noChangeArrowheads="1"/>
            </p:cNvSpPr>
            <p:nvPr/>
          </p:nvSpPr>
          <p:spPr bwMode="auto">
            <a:xfrm>
              <a:off x="720" y="912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46" name="Rectangle 6"/>
            <p:cNvSpPr>
              <a:spLocks noChangeArrowheads="1"/>
            </p:cNvSpPr>
            <p:nvPr/>
          </p:nvSpPr>
          <p:spPr bwMode="auto">
            <a:xfrm>
              <a:off x="912" y="91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47" name="Rectangle 7"/>
            <p:cNvSpPr>
              <a:spLocks noChangeArrowheads="1"/>
            </p:cNvSpPr>
            <p:nvPr/>
          </p:nvSpPr>
          <p:spPr bwMode="auto">
            <a:xfrm>
              <a:off x="1104" y="91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48" name="Rectangle 8"/>
            <p:cNvSpPr>
              <a:spLocks noChangeArrowheads="1"/>
            </p:cNvSpPr>
            <p:nvPr/>
          </p:nvSpPr>
          <p:spPr bwMode="auto">
            <a:xfrm>
              <a:off x="528" y="1104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49" name="Rectangle 9"/>
            <p:cNvSpPr>
              <a:spLocks noChangeArrowheads="1"/>
            </p:cNvSpPr>
            <p:nvPr/>
          </p:nvSpPr>
          <p:spPr bwMode="auto">
            <a:xfrm>
              <a:off x="720" y="110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50" name="Rectangle 10"/>
            <p:cNvSpPr>
              <a:spLocks noChangeArrowheads="1"/>
            </p:cNvSpPr>
            <p:nvPr/>
          </p:nvSpPr>
          <p:spPr bwMode="auto">
            <a:xfrm>
              <a:off x="912" y="110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51" name="Rectangle 11"/>
            <p:cNvSpPr>
              <a:spLocks noChangeArrowheads="1"/>
            </p:cNvSpPr>
            <p:nvPr/>
          </p:nvSpPr>
          <p:spPr bwMode="auto">
            <a:xfrm>
              <a:off x="1104" y="110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52" name="Rectangle 12"/>
            <p:cNvSpPr>
              <a:spLocks noChangeArrowheads="1"/>
            </p:cNvSpPr>
            <p:nvPr/>
          </p:nvSpPr>
          <p:spPr bwMode="auto">
            <a:xfrm>
              <a:off x="528" y="1296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53" name="Rectangle 13"/>
            <p:cNvSpPr>
              <a:spLocks noChangeArrowheads="1"/>
            </p:cNvSpPr>
            <p:nvPr/>
          </p:nvSpPr>
          <p:spPr bwMode="auto">
            <a:xfrm>
              <a:off x="720" y="1296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54" name="Rectangle 14"/>
            <p:cNvSpPr>
              <a:spLocks noChangeArrowheads="1"/>
            </p:cNvSpPr>
            <p:nvPr/>
          </p:nvSpPr>
          <p:spPr bwMode="auto">
            <a:xfrm>
              <a:off x="912" y="129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55" name="Rectangle 15"/>
            <p:cNvSpPr>
              <a:spLocks noChangeArrowheads="1"/>
            </p:cNvSpPr>
            <p:nvPr/>
          </p:nvSpPr>
          <p:spPr bwMode="auto">
            <a:xfrm>
              <a:off x="1104" y="129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56" name="Rectangle 16"/>
            <p:cNvSpPr>
              <a:spLocks noChangeArrowheads="1"/>
            </p:cNvSpPr>
            <p:nvPr/>
          </p:nvSpPr>
          <p:spPr bwMode="auto">
            <a:xfrm>
              <a:off x="528" y="1488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57" name="Rectangle 17"/>
            <p:cNvSpPr>
              <a:spLocks noChangeArrowheads="1"/>
            </p:cNvSpPr>
            <p:nvPr/>
          </p:nvSpPr>
          <p:spPr bwMode="auto">
            <a:xfrm>
              <a:off x="720" y="1488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58" name="Rectangle 18"/>
            <p:cNvSpPr>
              <a:spLocks noChangeArrowheads="1"/>
            </p:cNvSpPr>
            <p:nvPr/>
          </p:nvSpPr>
          <p:spPr bwMode="auto">
            <a:xfrm>
              <a:off x="912" y="1488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59" name="Rectangle 19"/>
            <p:cNvSpPr>
              <a:spLocks noChangeArrowheads="1"/>
            </p:cNvSpPr>
            <p:nvPr/>
          </p:nvSpPr>
          <p:spPr bwMode="auto">
            <a:xfrm>
              <a:off x="1104" y="148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60" name="Rectangle 20"/>
            <p:cNvSpPr>
              <a:spLocks noChangeArrowheads="1"/>
            </p:cNvSpPr>
            <p:nvPr/>
          </p:nvSpPr>
          <p:spPr bwMode="auto">
            <a:xfrm>
              <a:off x="528" y="168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61" name="Rectangle 21"/>
            <p:cNvSpPr>
              <a:spLocks noChangeArrowheads="1"/>
            </p:cNvSpPr>
            <p:nvPr/>
          </p:nvSpPr>
          <p:spPr bwMode="auto">
            <a:xfrm>
              <a:off x="720" y="168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62" name="Rectangle 22"/>
            <p:cNvSpPr>
              <a:spLocks noChangeArrowheads="1"/>
            </p:cNvSpPr>
            <p:nvPr/>
          </p:nvSpPr>
          <p:spPr bwMode="auto">
            <a:xfrm>
              <a:off x="912" y="168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63" name="Rectangle 23"/>
            <p:cNvSpPr>
              <a:spLocks noChangeArrowheads="1"/>
            </p:cNvSpPr>
            <p:nvPr/>
          </p:nvSpPr>
          <p:spPr bwMode="auto">
            <a:xfrm>
              <a:off x="1104" y="168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64" name="Rectangle 24"/>
            <p:cNvSpPr>
              <a:spLocks noChangeArrowheads="1"/>
            </p:cNvSpPr>
            <p:nvPr/>
          </p:nvSpPr>
          <p:spPr bwMode="auto">
            <a:xfrm>
              <a:off x="528" y="187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65" name="Rectangle 25"/>
            <p:cNvSpPr>
              <a:spLocks noChangeArrowheads="1"/>
            </p:cNvSpPr>
            <p:nvPr/>
          </p:nvSpPr>
          <p:spPr bwMode="auto">
            <a:xfrm>
              <a:off x="720" y="187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66" name="Rectangle 26"/>
            <p:cNvSpPr>
              <a:spLocks noChangeArrowheads="1"/>
            </p:cNvSpPr>
            <p:nvPr/>
          </p:nvSpPr>
          <p:spPr bwMode="auto">
            <a:xfrm>
              <a:off x="912" y="187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67" name="Rectangle 27"/>
            <p:cNvSpPr>
              <a:spLocks noChangeArrowheads="1"/>
            </p:cNvSpPr>
            <p:nvPr/>
          </p:nvSpPr>
          <p:spPr bwMode="auto">
            <a:xfrm>
              <a:off x="1104" y="187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68" name="Rectangle 28"/>
            <p:cNvSpPr>
              <a:spLocks noChangeArrowheads="1"/>
            </p:cNvSpPr>
            <p:nvPr/>
          </p:nvSpPr>
          <p:spPr bwMode="auto">
            <a:xfrm>
              <a:off x="528" y="2064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69" name="Rectangle 29"/>
            <p:cNvSpPr>
              <a:spLocks noChangeArrowheads="1"/>
            </p:cNvSpPr>
            <p:nvPr/>
          </p:nvSpPr>
          <p:spPr bwMode="auto">
            <a:xfrm>
              <a:off x="720" y="2064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70" name="Rectangle 30"/>
            <p:cNvSpPr>
              <a:spLocks noChangeArrowheads="1"/>
            </p:cNvSpPr>
            <p:nvPr/>
          </p:nvSpPr>
          <p:spPr bwMode="auto">
            <a:xfrm>
              <a:off x="912" y="206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71" name="Rectangle 31"/>
            <p:cNvSpPr>
              <a:spLocks noChangeArrowheads="1"/>
            </p:cNvSpPr>
            <p:nvPr/>
          </p:nvSpPr>
          <p:spPr bwMode="auto">
            <a:xfrm>
              <a:off x="1104" y="206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72" name="Rectangle 32"/>
            <p:cNvSpPr>
              <a:spLocks noChangeArrowheads="1"/>
            </p:cNvSpPr>
            <p:nvPr/>
          </p:nvSpPr>
          <p:spPr bwMode="auto">
            <a:xfrm>
              <a:off x="528" y="2256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73" name="Rectangle 33"/>
            <p:cNvSpPr>
              <a:spLocks noChangeArrowheads="1"/>
            </p:cNvSpPr>
            <p:nvPr/>
          </p:nvSpPr>
          <p:spPr bwMode="auto">
            <a:xfrm>
              <a:off x="720" y="225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74" name="Rectangle 34"/>
            <p:cNvSpPr>
              <a:spLocks noChangeArrowheads="1"/>
            </p:cNvSpPr>
            <p:nvPr/>
          </p:nvSpPr>
          <p:spPr bwMode="auto">
            <a:xfrm>
              <a:off x="912" y="225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75" name="Rectangle 35"/>
            <p:cNvSpPr>
              <a:spLocks noChangeArrowheads="1"/>
            </p:cNvSpPr>
            <p:nvPr/>
          </p:nvSpPr>
          <p:spPr bwMode="auto">
            <a:xfrm>
              <a:off x="1104" y="225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76" name="Rectangle 36"/>
            <p:cNvSpPr>
              <a:spLocks noChangeArrowheads="1"/>
            </p:cNvSpPr>
            <p:nvPr/>
          </p:nvSpPr>
          <p:spPr bwMode="auto">
            <a:xfrm>
              <a:off x="528" y="2448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77" name="Rectangle 37"/>
            <p:cNvSpPr>
              <a:spLocks noChangeArrowheads="1"/>
            </p:cNvSpPr>
            <p:nvPr/>
          </p:nvSpPr>
          <p:spPr bwMode="auto">
            <a:xfrm>
              <a:off x="720" y="2448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78" name="Rectangle 38"/>
            <p:cNvSpPr>
              <a:spLocks noChangeArrowheads="1"/>
            </p:cNvSpPr>
            <p:nvPr/>
          </p:nvSpPr>
          <p:spPr bwMode="auto">
            <a:xfrm>
              <a:off x="912" y="2448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79" name="Rectangle 39"/>
            <p:cNvSpPr>
              <a:spLocks noChangeArrowheads="1"/>
            </p:cNvSpPr>
            <p:nvPr/>
          </p:nvSpPr>
          <p:spPr bwMode="auto">
            <a:xfrm>
              <a:off x="1104" y="244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80" name="Rectangle 40"/>
            <p:cNvSpPr>
              <a:spLocks noChangeArrowheads="1"/>
            </p:cNvSpPr>
            <p:nvPr/>
          </p:nvSpPr>
          <p:spPr bwMode="auto">
            <a:xfrm>
              <a:off x="528" y="264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81" name="Rectangle 41"/>
            <p:cNvSpPr>
              <a:spLocks noChangeArrowheads="1"/>
            </p:cNvSpPr>
            <p:nvPr/>
          </p:nvSpPr>
          <p:spPr bwMode="auto">
            <a:xfrm>
              <a:off x="720" y="264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82" name="Rectangle 42"/>
            <p:cNvSpPr>
              <a:spLocks noChangeArrowheads="1"/>
            </p:cNvSpPr>
            <p:nvPr/>
          </p:nvSpPr>
          <p:spPr bwMode="auto">
            <a:xfrm>
              <a:off x="912" y="264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83" name="Rectangle 43"/>
            <p:cNvSpPr>
              <a:spLocks noChangeArrowheads="1"/>
            </p:cNvSpPr>
            <p:nvPr/>
          </p:nvSpPr>
          <p:spPr bwMode="auto">
            <a:xfrm>
              <a:off x="1104" y="264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84" name="Rectangle 44"/>
            <p:cNvSpPr>
              <a:spLocks noChangeArrowheads="1"/>
            </p:cNvSpPr>
            <p:nvPr/>
          </p:nvSpPr>
          <p:spPr bwMode="auto">
            <a:xfrm>
              <a:off x="528" y="283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85" name="Rectangle 45"/>
            <p:cNvSpPr>
              <a:spLocks noChangeArrowheads="1"/>
            </p:cNvSpPr>
            <p:nvPr/>
          </p:nvSpPr>
          <p:spPr bwMode="auto">
            <a:xfrm>
              <a:off x="720" y="283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86" name="Rectangle 46"/>
            <p:cNvSpPr>
              <a:spLocks noChangeArrowheads="1"/>
            </p:cNvSpPr>
            <p:nvPr/>
          </p:nvSpPr>
          <p:spPr bwMode="auto">
            <a:xfrm>
              <a:off x="912" y="283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87" name="Rectangle 47"/>
            <p:cNvSpPr>
              <a:spLocks noChangeArrowheads="1"/>
            </p:cNvSpPr>
            <p:nvPr/>
          </p:nvSpPr>
          <p:spPr bwMode="auto">
            <a:xfrm>
              <a:off x="1104" y="283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88" name="Rectangle 48"/>
            <p:cNvSpPr>
              <a:spLocks noChangeArrowheads="1"/>
            </p:cNvSpPr>
            <p:nvPr/>
          </p:nvSpPr>
          <p:spPr bwMode="auto">
            <a:xfrm>
              <a:off x="528" y="3024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89" name="Rectangle 49"/>
            <p:cNvSpPr>
              <a:spLocks noChangeArrowheads="1"/>
            </p:cNvSpPr>
            <p:nvPr/>
          </p:nvSpPr>
          <p:spPr bwMode="auto">
            <a:xfrm>
              <a:off x="720" y="3024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90" name="Rectangle 50"/>
            <p:cNvSpPr>
              <a:spLocks noChangeArrowheads="1"/>
            </p:cNvSpPr>
            <p:nvPr/>
          </p:nvSpPr>
          <p:spPr bwMode="auto">
            <a:xfrm>
              <a:off x="912" y="302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91" name="Rectangle 51"/>
            <p:cNvSpPr>
              <a:spLocks noChangeArrowheads="1"/>
            </p:cNvSpPr>
            <p:nvPr/>
          </p:nvSpPr>
          <p:spPr bwMode="auto">
            <a:xfrm>
              <a:off x="1104" y="302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34292" name="Group 52"/>
          <p:cNvGrpSpPr>
            <a:grpSpLocks/>
          </p:cNvGrpSpPr>
          <p:nvPr/>
        </p:nvGrpSpPr>
        <p:grpSpPr bwMode="auto">
          <a:xfrm>
            <a:off x="2514600" y="1447800"/>
            <a:ext cx="1143000" cy="3581400"/>
            <a:chOff x="1584" y="912"/>
            <a:chExt cx="720" cy="2256"/>
          </a:xfrm>
        </p:grpSpPr>
        <p:sp>
          <p:nvSpPr>
            <p:cNvPr id="1034293" name="Rectangle 53"/>
            <p:cNvSpPr>
              <a:spLocks noChangeArrowheads="1"/>
            </p:cNvSpPr>
            <p:nvPr/>
          </p:nvSpPr>
          <p:spPr bwMode="auto">
            <a:xfrm>
              <a:off x="1584" y="912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94" name="Rectangle 54"/>
            <p:cNvSpPr>
              <a:spLocks noChangeArrowheads="1"/>
            </p:cNvSpPr>
            <p:nvPr/>
          </p:nvSpPr>
          <p:spPr bwMode="auto">
            <a:xfrm>
              <a:off x="1776" y="912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95" name="Rectangle 55"/>
            <p:cNvSpPr>
              <a:spLocks noChangeArrowheads="1"/>
            </p:cNvSpPr>
            <p:nvPr/>
          </p:nvSpPr>
          <p:spPr bwMode="auto">
            <a:xfrm>
              <a:off x="1968" y="91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96" name="Rectangle 56"/>
            <p:cNvSpPr>
              <a:spLocks noChangeArrowheads="1"/>
            </p:cNvSpPr>
            <p:nvPr/>
          </p:nvSpPr>
          <p:spPr bwMode="auto">
            <a:xfrm>
              <a:off x="2160" y="91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97" name="Rectangle 57"/>
            <p:cNvSpPr>
              <a:spLocks noChangeArrowheads="1"/>
            </p:cNvSpPr>
            <p:nvPr/>
          </p:nvSpPr>
          <p:spPr bwMode="auto">
            <a:xfrm>
              <a:off x="1584" y="1104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98" name="Rectangle 58"/>
            <p:cNvSpPr>
              <a:spLocks noChangeArrowheads="1"/>
            </p:cNvSpPr>
            <p:nvPr/>
          </p:nvSpPr>
          <p:spPr bwMode="auto">
            <a:xfrm>
              <a:off x="1776" y="1104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99" name="Rectangle 59"/>
            <p:cNvSpPr>
              <a:spLocks noChangeArrowheads="1"/>
            </p:cNvSpPr>
            <p:nvPr/>
          </p:nvSpPr>
          <p:spPr bwMode="auto">
            <a:xfrm>
              <a:off x="1968" y="110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00" name="Rectangle 60"/>
            <p:cNvSpPr>
              <a:spLocks noChangeArrowheads="1"/>
            </p:cNvSpPr>
            <p:nvPr/>
          </p:nvSpPr>
          <p:spPr bwMode="auto">
            <a:xfrm>
              <a:off x="2160" y="110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01" name="Rectangle 61"/>
            <p:cNvSpPr>
              <a:spLocks noChangeArrowheads="1"/>
            </p:cNvSpPr>
            <p:nvPr/>
          </p:nvSpPr>
          <p:spPr bwMode="auto">
            <a:xfrm>
              <a:off x="1584" y="1296"/>
              <a:ext cx="144" cy="14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02" name="Rectangle 62"/>
            <p:cNvSpPr>
              <a:spLocks noChangeArrowheads="1"/>
            </p:cNvSpPr>
            <p:nvPr/>
          </p:nvSpPr>
          <p:spPr bwMode="auto">
            <a:xfrm>
              <a:off x="1776" y="1296"/>
              <a:ext cx="144" cy="14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03" name="Rectangle 63"/>
            <p:cNvSpPr>
              <a:spLocks noChangeArrowheads="1"/>
            </p:cNvSpPr>
            <p:nvPr/>
          </p:nvSpPr>
          <p:spPr bwMode="auto">
            <a:xfrm>
              <a:off x="1968" y="129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04" name="Rectangle 64"/>
            <p:cNvSpPr>
              <a:spLocks noChangeArrowheads="1"/>
            </p:cNvSpPr>
            <p:nvPr/>
          </p:nvSpPr>
          <p:spPr bwMode="auto">
            <a:xfrm>
              <a:off x="2160" y="129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05" name="Rectangle 65"/>
            <p:cNvSpPr>
              <a:spLocks noChangeArrowheads="1"/>
            </p:cNvSpPr>
            <p:nvPr/>
          </p:nvSpPr>
          <p:spPr bwMode="auto">
            <a:xfrm>
              <a:off x="1584" y="1488"/>
              <a:ext cx="144" cy="144"/>
            </a:xfrm>
            <a:prstGeom prst="rect">
              <a:avLst/>
            </a:prstGeom>
            <a:pattFill prst="smCheck">
              <a:fgClr>
                <a:schemeClr val="accent2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06" name="Rectangle 66"/>
            <p:cNvSpPr>
              <a:spLocks noChangeArrowheads="1"/>
            </p:cNvSpPr>
            <p:nvPr/>
          </p:nvSpPr>
          <p:spPr bwMode="auto">
            <a:xfrm>
              <a:off x="1776" y="1488"/>
              <a:ext cx="144" cy="144"/>
            </a:xfrm>
            <a:prstGeom prst="rect">
              <a:avLst/>
            </a:prstGeom>
            <a:pattFill prst="smCheck">
              <a:fgClr>
                <a:schemeClr val="accent2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07" name="Rectangle 67"/>
            <p:cNvSpPr>
              <a:spLocks noChangeArrowheads="1"/>
            </p:cNvSpPr>
            <p:nvPr/>
          </p:nvSpPr>
          <p:spPr bwMode="auto">
            <a:xfrm>
              <a:off x="1968" y="148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08" name="Rectangle 68"/>
            <p:cNvSpPr>
              <a:spLocks noChangeArrowheads="1"/>
            </p:cNvSpPr>
            <p:nvPr/>
          </p:nvSpPr>
          <p:spPr bwMode="auto">
            <a:xfrm>
              <a:off x="2160" y="148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09" name="Rectangle 69"/>
            <p:cNvSpPr>
              <a:spLocks noChangeArrowheads="1"/>
            </p:cNvSpPr>
            <p:nvPr/>
          </p:nvSpPr>
          <p:spPr bwMode="auto">
            <a:xfrm>
              <a:off x="1584" y="1680"/>
              <a:ext cx="144" cy="144"/>
            </a:xfrm>
            <a:prstGeom prst="rect">
              <a:avLst/>
            </a:prstGeom>
            <a:pattFill prst="smGrid">
              <a:fgClr>
                <a:srgbClr val="80008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10" name="Rectangle 70"/>
            <p:cNvSpPr>
              <a:spLocks noChangeArrowheads="1"/>
            </p:cNvSpPr>
            <p:nvPr/>
          </p:nvSpPr>
          <p:spPr bwMode="auto">
            <a:xfrm>
              <a:off x="1776" y="168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11" name="Rectangle 71"/>
            <p:cNvSpPr>
              <a:spLocks noChangeArrowheads="1"/>
            </p:cNvSpPr>
            <p:nvPr/>
          </p:nvSpPr>
          <p:spPr bwMode="auto">
            <a:xfrm>
              <a:off x="1968" y="168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12" name="Rectangle 72"/>
            <p:cNvSpPr>
              <a:spLocks noChangeArrowheads="1"/>
            </p:cNvSpPr>
            <p:nvPr/>
          </p:nvSpPr>
          <p:spPr bwMode="auto">
            <a:xfrm>
              <a:off x="2160" y="168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13" name="Rectangle 73"/>
            <p:cNvSpPr>
              <a:spLocks noChangeArrowheads="1"/>
            </p:cNvSpPr>
            <p:nvPr/>
          </p:nvSpPr>
          <p:spPr bwMode="auto">
            <a:xfrm>
              <a:off x="1584" y="1872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14" name="Rectangle 74"/>
            <p:cNvSpPr>
              <a:spLocks noChangeArrowheads="1"/>
            </p:cNvSpPr>
            <p:nvPr/>
          </p:nvSpPr>
          <p:spPr bwMode="auto">
            <a:xfrm>
              <a:off x="1776" y="1872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15" name="Rectangle 75"/>
            <p:cNvSpPr>
              <a:spLocks noChangeArrowheads="1"/>
            </p:cNvSpPr>
            <p:nvPr/>
          </p:nvSpPr>
          <p:spPr bwMode="auto">
            <a:xfrm>
              <a:off x="1968" y="1872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16" name="Rectangle 76"/>
            <p:cNvSpPr>
              <a:spLocks noChangeArrowheads="1"/>
            </p:cNvSpPr>
            <p:nvPr/>
          </p:nvSpPr>
          <p:spPr bwMode="auto">
            <a:xfrm>
              <a:off x="2160" y="1872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17" name="Rectangle 77"/>
            <p:cNvSpPr>
              <a:spLocks noChangeArrowheads="1"/>
            </p:cNvSpPr>
            <p:nvPr/>
          </p:nvSpPr>
          <p:spPr bwMode="auto">
            <a:xfrm>
              <a:off x="1584" y="2064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18" name="Rectangle 78"/>
            <p:cNvSpPr>
              <a:spLocks noChangeArrowheads="1"/>
            </p:cNvSpPr>
            <p:nvPr/>
          </p:nvSpPr>
          <p:spPr bwMode="auto">
            <a:xfrm>
              <a:off x="1776" y="2064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19" name="Rectangle 79" descr="Wide downward diagonal"/>
            <p:cNvSpPr>
              <a:spLocks noChangeArrowheads="1"/>
            </p:cNvSpPr>
            <p:nvPr/>
          </p:nvSpPr>
          <p:spPr bwMode="auto">
            <a:xfrm>
              <a:off x="1968" y="2064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20" name="Rectangle 80"/>
            <p:cNvSpPr>
              <a:spLocks noChangeArrowheads="1"/>
            </p:cNvSpPr>
            <p:nvPr/>
          </p:nvSpPr>
          <p:spPr bwMode="auto">
            <a:xfrm>
              <a:off x="2160" y="206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21" name="Rectangle 81"/>
            <p:cNvSpPr>
              <a:spLocks noChangeArrowheads="1"/>
            </p:cNvSpPr>
            <p:nvPr/>
          </p:nvSpPr>
          <p:spPr bwMode="auto">
            <a:xfrm>
              <a:off x="1584" y="2256"/>
              <a:ext cx="144" cy="14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22" name="Rectangle 82"/>
            <p:cNvSpPr>
              <a:spLocks noChangeArrowheads="1"/>
            </p:cNvSpPr>
            <p:nvPr/>
          </p:nvSpPr>
          <p:spPr bwMode="auto">
            <a:xfrm>
              <a:off x="1776" y="2256"/>
              <a:ext cx="144" cy="14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23" name="Rectangle 83"/>
            <p:cNvSpPr>
              <a:spLocks noChangeArrowheads="1"/>
            </p:cNvSpPr>
            <p:nvPr/>
          </p:nvSpPr>
          <p:spPr bwMode="auto">
            <a:xfrm>
              <a:off x="1968" y="225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24" name="Rectangle 84"/>
            <p:cNvSpPr>
              <a:spLocks noChangeArrowheads="1"/>
            </p:cNvSpPr>
            <p:nvPr/>
          </p:nvSpPr>
          <p:spPr bwMode="auto">
            <a:xfrm>
              <a:off x="2160" y="225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25" name="Rectangle 85" descr="Small checker board"/>
            <p:cNvSpPr>
              <a:spLocks noChangeArrowheads="1"/>
            </p:cNvSpPr>
            <p:nvPr/>
          </p:nvSpPr>
          <p:spPr bwMode="auto">
            <a:xfrm>
              <a:off x="1584" y="2448"/>
              <a:ext cx="144" cy="144"/>
            </a:xfrm>
            <a:prstGeom prst="rect">
              <a:avLst/>
            </a:prstGeom>
            <a:pattFill prst="smCheck">
              <a:fgClr>
                <a:schemeClr val="accent2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26" name="Rectangle 86"/>
            <p:cNvSpPr>
              <a:spLocks noChangeArrowheads="1"/>
            </p:cNvSpPr>
            <p:nvPr/>
          </p:nvSpPr>
          <p:spPr bwMode="auto">
            <a:xfrm>
              <a:off x="1776" y="244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27" name="Rectangle 87"/>
            <p:cNvSpPr>
              <a:spLocks noChangeArrowheads="1"/>
            </p:cNvSpPr>
            <p:nvPr/>
          </p:nvSpPr>
          <p:spPr bwMode="auto">
            <a:xfrm>
              <a:off x="1968" y="244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28" name="Rectangle 88"/>
            <p:cNvSpPr>
              <a:spLocks noChangeArrowheads="1"/>
            </p:cNvSpPr>
            <p:nvPr/>
          </p:nvSpPr>
          <p:spPr bwMode="auto">
            <a:xfrm>
              <a:off x="2160" y="244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29" name="Rectangle 89" descr="Small grid"/>
            <p:cNvSpPr>
              <a:spLocks noChangeArrowheads="1"/>
            </p:cNvSpPr>
            <p:nvPr/>
          </p:nvSpPr>
          <p:spPr bwMode="auto">
            <a:xfrm>
              <a:off x="1584" y="2640"/>
              <a:ext cx="144" cy="144"/>
            </a:xfrm>
            <a:prstGeom prst="rect">
              <a:avLst/>
            </a:prstGeom>
            <a:pattFill prst="smGrid">
              <a:fgClr>
                <a:srgbClr val="80008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30" name="Rectangle 90" descr="Small grid"/>
            <p:cNvSpPr>
              <a:spLocks noChangeArrowheads="1"/>
            </p:cNvSpPr>
            <p:nvPr/>
          </p:nvSpPr>
          <p:spPr bwMode="auto">
            <a:xfrm>
              <a:off x="1776" y="2640"/>
              <a:ext cx="144" cy="144"/>
            </a:xfrm>
            <a:prstGeom prst="rect">
              <a:avLst/>
            </a:prstGeom>
            <a:pattFill prst="smGrid">
              <a:fgClr>
                <a:srgbClr val="80008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31" name="Rectangle 91" descr="Small grid"/>
            <p:cNvSpPr>
              <a:spLocks noChangeArrowheads="1"/>
            </p:cNvSpPr>
            <p:nvPr/>
          </p:nvSpPr>
          <p:spPr bwMode="auto">
            <a:xfrm>
              <a:off x="1968" y="2640"/>
              <a:ext cx="144" cy="144"/>
            </a:xfrm>
            <a:prstGeom prst="rect">
              <a:avLst/>
            </a:prstGeom>
            <a:pattFill prst="smGrid">
              <a:fgClr>
                <a:srgbClr val="80008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32" name="Rectangle 92" descr="Small grid"/>
            <p:cNvSpPr>
              <a:spLocks noChangeArrowheads="1"/>
            </p:cNvSpPr>
            <p:nvPr/>
          </p:nvSpPr>
          <p:spPr bwMode="auto">
            <a:xfrm>
              <a:off x="2160" y="2640"/>
              <a:ext cx="144" cy="144"/>
            </a:xfrm>
            <a:prstGeom prst="rect">
              <a:avLst/>
            </a:prstGeom>
            <a:pattFill prst="smGrid">
              <a:fgClr>
                <a:srgbClr val="80008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33" name="Rectangle 93"/>
            <p:cNvSpPr>
              <a:spLocks noChangeArrowheads="1"/>
            </p:cNvSpPr>
            <p:nvPr/>
          </p:nvSpPr>
          <p:spPr bwMode="auto">
            <a:xfrm>
              <a:off x="1584" y="2832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34" name="Rectangle 94"/>
            <p:cNvSpPr>
              <a:spLocks noChangeArrowheads="1"/>
            </p:cNvSpPr>
            <p:nvPr/>
          </p:nvSpPr>
          <p:spPr bwMode="auto">
            <a:xfrm>
              <a:off x="1776" y="2832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35" name="Rectangle 95"/>
            <p:cNvSpPr>
              <a:spLocks noChangeArrowheads="1"/>
            </p:cNvSpPr>
            <p:nvPr/>
          </p:nvSpPr>
          <p:spPr bwMode="auto">
            <a:xfrm>
              <a:off x="1968" y="2832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36" name="Rectangle 96"/>
            <p:cNvSpPr>
              <a:spLocks noChangeArrowheads="1"/>
            </p:cNvSpPr>
            <p:nvPr/>
          </p:nvSpPr>
          <p:spPr bwMode="auto">
            <a:xfrm>
              <a:off x="2160" y="283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37" name="Rectangle 97" descr="Wide downward diagonal"/>
            <p:cNvSpPr>
              <a:spLocks noChangeArrowheads="1"/>
            </p:cNvSpPr>
            <p:nvPr/>
          </p:nvSpPr>
          <p:spPr bwMode="auto">
            <a:xfrm>
              <a:off x="1584" y="3024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38" name="Rectangle 98"/>
            <p:cNvSpPr>
              <a:spLocks noChangeArrowheads="1"/>
            </p:cNvSpPr>
            <p:nvPr/>
          </p:nvSpPr>
          <p:spPr bwMode="auto">
            <a:xfrm>
              <a:off x="1776" y="302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39" name="Rectangle 99"/>
            <p:cNvSpPr>
              <a:spLocks noChangeArrowheads="1"/>
            </p:cNvSpPr>
            <p:nvPr/>
          </p:nvSpPr>
          <p:spPr bwMode="auto">
            <a:xfrm>
              <a:off x="1968" y="302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40" name="Rectangle 100"/>
            <p:cNvSpPr>
              <a:spLocks noChangeArrowheads="1"/>
            </p:cNvSpPr>
            <p:nvPr/>
          </p:nvSpPr>
          <p:spPr bwMode="auto">
            <a:xfrm>
              <a:off x="2160" y="302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34341" name="Group 101"/>
          <p:cNvGrpSpPr>
            <a:grpSpLocks/>
          </p:cNvGrpSpPr>
          <p:nvPr/>
        </p:nvGrpSpPr>
        <p:grpSpPr bwMode="auto">
          <a:xfrm>
            <a:off x="4038600" y="1447800"/>
            <a:ext cx="1143000" cy="3581400"/>
            <a:chOff x="2640" y="912"/>
            <a:chExt cx="720" cy="2256"/>
          </a:xfrm>
        </p:grpSpPr>
        <p:sp>
          <p:nvSpPr>
            <p:cNvPr id="1034342" name="Rectangle 102" descr="Wide downward diagonal"/>
            <p:cNvSpPr>
              <a:spLocks noChangeArrowheads="1"/>
            </p:cNvSpPr>
            <p:nvPr/>
          </p:nvSpPr>
          <p:spPr bwMode="auto">
            <a:xfrm>
              <a:off x="2640" y="1680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43" name="Rectangle 103" descr="Wide downward diagonal"/>
            <p:cNvSpPr>
              <a:spLocks noChangeArrowheads="1"/>
            </p:cNvSpPr>
            <p:nvPr/>
          </p:nvSpPr>
          <p:spPr bwMode="auto">
            <a:xfrm>
              <a:off x="2832" y="1680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44" name="Rectangle 104"/>
            <p:cNvSpPr>
              <a:spLocks noChangeArrowheads="1"/>
            </p:cNvSpPr>
            <p:nvPr/>
          </p:nvSpPr>
          <p:spPr bwMode="auto">
            <a:xfrm>
              <a:off x="3024" y="168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45" name="Rectangle 105"/>
            <p:cNvSpPr>
              <a:spLocks noChangeArrowheads="1"/>
            </p:cNvSpPr>
            <p:nvPr/>
          </p:nvSpPr>
          <p:spPr bwMode="auto">
            <a:xfrm>
              <a:off x="3216" y="168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46" name="Rectangle 106" descr="Wide downward diagonal"/>
            <p:cNvSpPr>
              <a:spLocks noChangeArrowheads="1"/>
            </p:cNvSpPr>
            <p:nvPr/>
          </p:nvSpPr>
          <p:spPr bwMode="auto">
            <a:xfrm>
              <a:off x="2640" y="1872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47" name="Rectangle 107" descr="Wide downward diagonal"/>
            <p:cNvSpPr>
              <a:spLocks noChangeArrowheads="1"/>
            </p:cNvSpPr>
            <p:nvPr/>
          </p:nvSpPr>
          <p:spPr bwMode="auto">
            <a:xfrm>
              <a:off x="2832" y="1872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48" name="Rectangle 108" descr="Wide downward diagonal"/>
            <p:cNvSpPr>
              <a:spLocks noChangeArrowheads="1"/>
            </p:cNvSpPr>
            <p:nvPr/>
          </p:nvSpPr>
          <p:spPr bwMode="auto">
            <a:xfrm>
              <a:off x="3024" y="1872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49" name="Rectangle 109"/>
            <p:cNvSpPr>
              <a:spLocks noChangeArrowheads="1"/>
            </p:cNvSpPr>
            <p:nvPr/>
          </p:nvSpPr>
          <p:spPr bwMode="auto">
            <a:xfrm>
              <a:off x="3216" y="187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50" name="Rectangle 110"/>
            <p:cNvSpPr>
              <a:spLocks noChangeArrowheads="1"/>
            </p:cNvSpPr>
            <p:nvPr/>
          </p:nvSpPr>
          <p:spPr bwMode="auto">
            <a:xfrm>
              <a:off x="2640" y="2064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51" name="Rectangle 111"/>
            <p:cNvSpPr>
              <a:spLocks noChangeArrowheads="1"/>
            </p:cNvSpPr>
            <p:nvPr/>
          </p:nvSpPr>
          <p:spPr bwMode="auto">
            <a:xfrm>
              <a:off x="2832" y="2064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52" name="Rectangle 112" descr="Wide downward diagonal"/>
            <p:cNvSpPr>
              <a:spLocks noChangeArrowheads="1"/>
            </p:cNvSpPr>
            <p:nvPr/>
          </p:nvSpPr>
          <p:spPr bwMode="auto">
            <a:xfrm>
              <a:off x="3024" y="2064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53" name="Rectangle 113"/>
            <p:cNvSpPr>
              <a:spLocks noChangeArrowheads="1"/>
            </p:cNvSpPr>
            <p:nvPr/>
          </p:nvSpPr>
          <p:spPr bwMode="auto">
            <a:xfrm>
              <a:off x="3216" y="206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54" name="Rectangle 114"/>
            <p:cNvSpPr>
              <a:spLocks noChangeArrowheads="1"/>
            </p:cNvSpPr>
            <p:nvPr/>
          </p:nvSpPr>
          <p:spPr bwMode="auto">
            <a:xfrm>
              <a:off x="2640" y="2256"/>
              <a:ext cx="144" cy="14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55" name="Rectangle 115"/>
            <p:cNvSpPr>
              <a:spLocks noChangeArrowheads="1"/>
            </p:cNvSpPr>
            <p:nvPr/>
          </p:nvSpPr>
          <p:spPr bwMode="auto">
            <a:xfrm>
              <a:off x="2832" y="2256"/>
              <a:ext cx="144" cy="14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56" name="Rectangle 116"/>
            <p:cNvSpPr>
              <a:spLocks noChangeArrowheads="1"/>
            </p:cNvSpPr>
            <p:nvPr/>
          </p:nvSpPr>
          <p:spPr bwMode="auto">
            <a:xfrm>
              <a:off x="3024" y="225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57" name="Rectangle 117"/>
            <p:cNvSpPr>
              <a:spLocks noChangeArrowheads="1"/>
            </p:cNvSpPr>
            <p:nvPr/>
          </p:nvSpPr>
          <p:spPr bwMode="auto">
            <a:xfrm>
              <a:off x="3216" y="225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58" name="Rectangle 118"/>
            <p:cNvSpPr>
              <a:spLocks noChangeArrowheads="1"/>
            </p:cNvSpPr>
            <p:nvPr/>
          </p:nvSpPr>
          <p:spPr bwMode="auto">
            <a:xfrm>
              <a:off x="2640" y="2448"/>
              <a:ext cx="144" cy="14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59" name="Rectangle 119"/>
            <p:cNvSpPr>
              <a:spLocks noChangeArrowheads="1"/>
            </p:cNvSpPr>
            <p:nvPr/>
          </p:nvSpPr>
          <p:spPr bwMode="auto">
            <a:xfrm>
              <a:off x="2832" y="2448"/>
              <a:ext cx="144" cy="14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60" name="Rectangle 120"/>
            <p:cNvSpPr>
              <a:spLocks noChangeArrowheads="1"/>
            </p:cNvSpPr>
            <p:nvPr/>
          </p:nvSpPr>
          <p:spPr bwMode="auto">
            <a:xfrm>
              <a:off x="3024" y="244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61" name="Rectangle 121"/>
            <p:cNvSpPr>
              <a:spLocks noChangeArrowheads="1"/>
            </p:cNvSpPr>
            <p:nvPr/>
          </p:nvSpPr>
          <p:spPr bwMode="auto">
            <a:xfrm>
              <a:off x="3216" y="244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62" name="Rectangle 122"/>
            <p:cNvSpPr>
              <a:spLocks noChangeArrowheads="1"/>
            </p:cNvSpPr>
            <p:nvPr/>
          </p:nvSpPr>
          <p:spPr bwMode="auto">
            <a:xfrm>
              <a:off x="2640" y="2640"/>
              <a:ext cx="144" cy="14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63" name="Rectangle 123"/>
            <p:cNvSpPr>
              <a:spLocks noChangeArrowheads="1"/>
            </p:cNvSpPr>
            <p:nvPr/>
          </p:nvSpPr>
          <p:spPr bwMode="auto">
            <a:xfrm>
              <a:off x="2832" y="2640"/>
              <a:ext cx="144" cy="14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64" name="Rectangle 124"/>
            <p:cNvSpPr>
              <a:spLocks noChangeArrowheads="1"/>
            </p:cNvSpPr>
            <p:nvPr/>
          </p:nvSpPr>
          <p:spPr bwMode="auto">
            <a:xfrm>
              <a:off x="3024" y="2640"/>
              <a:ext cx="144" cy="14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65" name="Rectangle 125"/>
            <p:cNvSpPr>
              <a:spLocks noChangeArrowheads="1"/>
            </p:cNvSpPr>
            <p:nvPr/>
          </p:nvSpPr>
          <p:spPr bwMode="auto">
            <a:xfrm>
              <a:off x="3216" y="2640"/>
              <a:ext cx="144" cy="14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66" name="Rectangle 126" descr="Small checker board"/>
            <p:cNvSpPr>
              <a:spLocks noChangeArrowheads="1"/>
            </p:cNvSpPr>
            <p:nvPr/>
          </p:nvSpPr>
          <p:spPr bwMode="auto">
            <a:xfrm>
              <a:off x="2640" y="2832"/>
              <a:ext cx="144" cy="144"/>
            </a:xfrm>
            <a:prstGeom prst="rect">
              <a:avLst/>
            </a:prstGeom>
            <a:pattFill prst="smCheck">
              <a:fgClr>
                <a:schemeClr val="accent2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67" name="Rectangle 127" descr="Small checker board"/>
            <p:cNvSpPr>
              <a:spLocks noChangeArrowheads="1"/>
            </p:cNvSpPr>
            <p:nvPr/>
          </p:nvSpPr>
          <p:spPr bwMode="auto">
            <a:xfrm>
              <a:off x="2832" y="2832"/>
              <a:ext cx="144" cy="144"/>
            </a:xfrm>
            <a:prstGeom prst="rect">
              <a:avLst/>
            </a:prstGeom>
            <a:pattFill prst="smCheck">
              <a:fgClr>
                <a:schemeClr val="accent2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68" name="Rectangle 128"/>
            <p:cNvSpPr>
              <a:spLocks noChangeArrowheads="1"/>
            </p:cNvSpPr>
            <p:nvPr/>
          </p:nvSpPr>
          <p:spPr bwMode="auto">
            <a:xfrm>
              <a:off x="3024" y="283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69" name="Rectangle 129"/>
            <p:cNvSpPr>
              <a:spLocks noChangeArrowheads="1"/>
            </p:cNvSpPr>
            <p:nvPr/>
          </p:nvSpPr>
          <p:spPr bwMode="auto">
            <a:xfrm>
              <a:off x="3216" y="283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70" name="Rectangle 130" descr="Small checker board"/>
            <p:cNvSpPr>
              <a:spLocks noChangeArrowheads="1"/>
            </p:cNvSpPr>
            <p:nvPr/>
          </p:nvSpPr>
          <p:spPr bwMode="auto">
            <a:xfrm>
              <a:off x="2640" y="3024"/>
              <a:ext cx="144" cy="144"/>
            </a:xfrm>
            <a:prstGeom prst="rect">
              <a:avLst/>
            </a:prstGeom>
            <a:pattFill prst="smCheck">
              <a:fgClr>
                <a:schemeClr val="accent2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71" name="Rectangle 131"/>
            <p:cNvSpPr>
              <a:spLocks noChangeArrowheads="1"/>
            </p:cNvSpPr>
            <p:nvPr/>
          </p:nvSpPr>
          <p:spPr bwMode="auto">
            <a:xfrm>
              <a:off x="2832" y="302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72" name="Rectangle 132"/>
            <p:cNvSpPr>
              <a:spLocks noChangeArrowheads="1"/>
            </p:cNvSpPr>
            <p:nvPr/>
          </p:nvSpPr>
          <p:spPr bwMode="auto">
            <a:xfrm>
              <a:off x="3024" y="302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73" name="Rectangle 133"/>
            <p:cNvSpPr>
              <a:spLocks noChangeArrowheads="1"/>
            </p:cNvSpPr>
            <p:nvPr/>
          </p:nvSpPr>
          <p:spPr bwMode="auto">
            <a:xfrm>
              <a:off x="3216" y="302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74" name="Rectangle 134"/>
            <p:cNvSpPr>
              <a:spLocks noChangeArrowheads="1"/>
            </p:cNvSpPr>
            <p:nvPr/>
          </p:nvSpPr>
          <p:spPr bwMode="auto">
            <a:xfrm>
              <a:off x="2640" y="912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75" name="Rectangle 135"/>
            <p:cNvSpPr>
              <a:spLocks noChangeArrowheads="1"/>
            </p:cNvSpPr>
            <p:nvPr/>
          </p:nvSpPr>
          <p:spPr bwMode="auto">
            <a:xfrm>
              <a:off x="2832" y="912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76" name="Rectangle 136"/>
            <p:cNvSpPr>
              <a:spLocks noChangeArrowheads="1"/>
            </p:cNvSpPr>
            <p:nvPr/>
          </p:nvSpPr>
          <p:spPr bwMode="auto">
            <a:xfrm>
              <a:off x="3024" y="91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77" name="Rectangle 137"/>
            <p:cNvSpPr>
              <a:spLocks noChangeArrowheads="1"/>
            </p:cNvSpPr>
            <p:nvPr/>
          </p:nvSpPr>
          <p:spPr bwMode="auto">
            <a:xfrm>
              <a:off x="3216" y="91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78" name="Rectangle 138"/>
            <p:cNvSpPr>
              <a:spLocks noChangeArrowheads="1"/>
            </p:cNvSpPr>
            <p:nvPr/>
          </p:nvSpPr>
          <p:spPr bwMode="auto">
            <a:xfrm>
              <a:off x="2640" y="1104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79" name="Rectangle 139"/>
            <p:cNvSpPr>
              <a:spLocks noChangeArrowheads="1"/>
            </p:cNvSpPr>
            <p:nvPr/>
          </p:nvSpPr>
          <p:spPr bwMode="auto">
            <a:xfrm>
              <a:off x="2832" y="110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80" name="Rectangle 140"/>
            <p:cNvSpPr>
              <a:spLocks noChangeArrowheads="1"/>
            </p:cNvSpPr>
            <p:nvPr/>
          </p:nvSpPr>
          <p:spPr bwMode="auto">
            <a:xfrm>
              <a:off x="3024" y="110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81" name="Rectangle 141"/>
            <p:cNvSpPr>
              <a:spLocks noChangeArrowheads="1"/>
            </p:cNvSpPr>
            <p:nvPr/>
          </p:nvSpPr>
          <p:spPr bwMode="auto">
            <a:xfrm>
              <a:off x="3216" y="110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82" name="Rectangle 142"/>
            <p:cNvSpPr>
              <a:spLocks noChangeArrowheads="1"/>
            </p:cNvSpPr>
            <p:nvPr/>
          </p:nvSpPr>
          <p:spPr bwMode="auto">
            <a:xfrm>
              <a:off x="2640" y="1296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83" name="Rectangle 143"/>
            <p:cNvSpPr>
              <a:spLocks noChangeArrowheads="1"/>
            </p:cNvSpPr>
            <p:nvPr/>
          </p:nvSpPr>
          <p:spPr bwMode="auto">
            <a:xfrm>
              <a:off x="2832" y="1296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84" name="Rectangle 144"/>
            <p:cNvSpPr>
              <a:spLocks noChangeArrowheads="1"/>
            </p:cNvSpPr>
            <p:nvPr/>
          </p:nvSpPr>
          <p:spPr bwMode="auto">
            <a:xfrm>
              <a:off x="3024" y="129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85" name="Rectangle 145"/>
            <p:cNvSpPr>
              <a:spLocks noChangeArrowheads="1"/>
            </p:cNvSpPr>
            <p:nvPr/>
          </p:nvSpPr>
          <p:spPr bwMode="auto">
            <a:xfrm>
              <a:off x="3216" y="129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86" name="Rectangle 146"/>
            <p:cNvSpPr>
              <a:spLocks noChangeArrowheads="1"/>
            </p:cNvSpPr>
            <p:nvPr/>
          </p:nvSpPr>
          <p:spPr bwMode="auto">
            <a:xfrm>
              <a:off x="2640" y="1488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87" name="Rectangle 147"/>
            <p:cNvSpPr>
              <a:spLocks noChangeArrowheads="1"/>
            </p:cNvSpPr>
            <p:nvPr/>
          </p:nvSpPr>
          <p:spPr bwMode="auto">
            <a:xfrm>
              <a:off x="2832" y="1488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88" name="Rectangle 148"/>
            <p:cNvSpPr>
              <a:spLocks noChangeArrowheads="1"/>
            </p:cNvSpPr>
            <p:nvPr/>
          </p:nvSpPr>
          <p:spPr bwMode="auto">
            <a:xfrm>
              <a:off x="3024" y="1488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89" name="Rectangle 149"/>
            <p:cNvSpPr>
              <a:spLocks noChangeArrowheads="1"/>
            </p:cNvSpPr>
            <p:nvPr/>
          </p:nvSpPr>
          <p:spPr bwMode="auto">
            <a:xfrm>
              <a:off x="3216" y="148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34390" name="Group 150"/>
          <p:cNvGrpSpPr>
            <a:grpSpLocks/>
          </p:cNvGrpSpPr>
          <p:nvPr/>
        </p:nvGrpSpPr>
        <p:grpSpPr bwMode="auto">
          <a:xfrm>
            <a:off x="5638800" y="1295400"/>
            <a:ext cx="1143000" cy="3962400"/>
            <a:chOff x="3696" y="816"/>
            <a:chExt cx="720" cy="2496"/>
          </a:xfrm>
        </p:grpSpPr>
        <p:sp>
          <p:nvSpPr>
            <p:cNvPr id="1034391" name="Rectangle 151"/>
            <p:cNvSpPr>
              <a:spLocks noChangeArrowheads="1"/>
            </p:cNvSpPr>
            <p:nvPr/>
          </p:nvSpPr>
          <p:spPr bwMode="auto">
            <a:xfrm>
              <a:off x="3696" y="1680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92" name="Rectangle 152"/>
            <p:cNvSpPr>
              <a:spLocks noChangeArrowheads="1"/>
            </p:cNvSpPr>
            <p:nvPr/>
          </p:nvSpPr>
          <p:spPr bwMode="auto">
            <a:xfrm>
              <a:off x="3888" y="168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93" name="Rectangle 153"/>
            <p:cNvSpPr>
              <a:spLocks noChangeArrowheads="1"/>
            </p:cNvSpPr>
            <p:nvPr/>
          </p:nvSpPr>
          <p:spPr bwMode="auto">
            <a:xfrm>
              <a:off x="4080" y="168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94" name="Rectangle 154"/>
            <p:cNvSpPr>
              <a:spLocks noChangeArrowheads="1"/>
            </p:cNvSpPr>
            <p:nvPr/>
          </p:nvSpPr>
          <p:spPr bwMode="auto">
            <a:xfrm>
              <a:off x="4272" y="168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95" name="Rectangle 155"/>
            <p:cNvSpPr>
              <a:spLocks noChangeArrowheads="1"/>
            </p:cNvSpPr>
            <p:nvPr/>
          </p:nvSpPr>
          <p:spPr bwMode="auto">
            <a:xfrm>
              <a:off x="3696" y="187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96" name="Rectangle 156"/>
            <p:cNvSpPr>
              <a:spLocks noChangeArrowheads="1"/>
            </p:cNvSpPr>
            <p:nvPr/>
          </p:nvSpPr>
          <p:spPr bwMode="auto">
            <a:xfrm>
              <a:off x="3888" y="187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97" name="Rectangle 157" descr="Wide downward diagonal"/>
            <p:cNvSpPr>
              <a:spLocks noChangeArrowheads="1"/>
            </p:cNvSpPr>
            <p:nvPr/>
          </p:nvSpPr>
          <p:spPr bwMode="auto">
            <a:xfrm>
              <a:off x="4080" y="1872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98" name="Rectangle 158" descr="Wide downward diagonal"/>
            <p:cNvSpPr>
              <a:spLocks noChangeArrowheads="1"/>
            </p:cNvSpPr>
            <p:nvPr/>
          </p:nvSpPr>
          <p:spPr bwMode="auto">
            <a:xfrm>
              <a:off x="4272" y="1872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99" name="Rectangle 159"/>
            <p:cNvSpPr>
              <a:spLocks noChangeArrowheads="1"/>
            </p:cNvSpPr>
            <p:nvPr/>
          </p:nvSpPr>
          <p:spPr bwMode="auto">
            <a:xfrm>
              <a:off x="3696" y="206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00" name="Rectangle 160"/>
            <p:cNvSpPr>
              <a:spLocks noChangeArrowheads="1"/>
            </p:cNvSpPr>
            <p:nvPr/>
          </p:nvSpPr>
          <p:spPr bwMode="auto">
            <a:xfrm>
              <a:off x="3888" y="206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01" name="Rectangle 161" descr="Wide downward diagonal"/>
            <p:cNvSpPr>
              <a:spLocks noChangeArrowheads="1"/>
            </p:cNvSpPr>
            <p:nvPr/>
          </p:nvSpPr>
          <p:spPr bwMode="auto">
            <a:xfrm>
              <a:off x="4080" y="2064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02" name="Rectangle 162"/>
            <p:cNvSpPr>
              <a:spLocks noChangeArrowheads="1"/>
            </p:cNvSpPr>
            <p:nvPr/>
          </p:nvSpPr>
          <p:spPr bwMode="auto">
            <a:xfrm>
              <a:off x="4272" y="206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03" name="Rectangle 163"/>
            <p:cNvSpPr>
              <a:spLocks noChangeArrowheads="1"/>
            </p:cNvSpPr>
            <p:nvPr/>
          </p:nvSpPr>
          <p:spPr bwMode="auto">
            <a:xfrm>
              <a:off x="3696" y="2256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04" name="Rectangle 164"/>
            <p:cNvSpPr>
              <a:spLocks noChangeArrowheads="1"/>
            </p:cNvSpPr>
            <p:nvPr/>
          </p:nvSpPr>
          <p:spPr bwMode="auto">
            <a:xfrm>
              <a:off x="3888" y="2256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05" name="Rectangle 165" descr="Wide downward diagonal"/>
            <p:cNvSpPr>
              <a:spLocks noChangeArrowheads="1"/>
            </p:cNvSpPr>
            <p:nvPr/>
          </p:nvSpPr>
          <p:spPr bwMode="auto">
            <a:xfrm>
              <a:off x="4080" y="2256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06" name="Rectangle 166" descr="Wide downward diagonal"/>
            <p:cNvSpPr>
              <a:spLocks noChangeArrowheads="1"/>
            </p:cNvSpPr>
            <p:nvPr/>
          </p:nvSpPr>
          <p:spPr bwMode="auto">
            <a:xfrm>
              <a:off x="4272" y="2256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07" name="Rectangle 167"/>
            <p:cNvSpPr>
              <a:spLocks noChangeArrowheads="1"/>
            </p:cNvSpPr>
            <p:nvPr/>
          </p:nvSpPr>
          <p:spPr bwMode="auto">
            <a:xfrm>
              <a:off x="3696" y="2448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08" name="Rectangle 168"/>
            <p:cNvSpPr>
              <a:spLocks noChangeArrowheads="1"/>
            </p:cNvSpPr>
            <p:nvPr/>
          </p:nvSpPr>
          <p:spPr bwMode="auto">
            <a:xfrm>
              <a:off x="3888" y="244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09" name="Rectangle 169" descr="Wide downward diagonal"/>
            <p:cNvSpPr>
              <a:spLocks noChangeArrowheads="1"/>
            </p:cNvSpPr>
            <p:nvPr/>
          </p:nvSpPr>
          <p:spPr bwMode="auto">
            <a:xfrm>
              <a:off x="4080" y="2448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10" name="Rectangle 170"/>
            <p:cNvSpPr>
              <a:spLocks noChangeArrowheads="1"/>
            </p:cNvSpPr>
            <p:nvPr/>
          </p:nvSpPr>
          <p:spPr bwMode="auto">
            <a:xfrm>
              <a:off x="4272" y="244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11" name="Rectangle 171"/>
            <p:cNvSpPr>
              <a:spLocks noChangeArrowheads="1"/>
            </p:cNvSpPr>
            <p:nvPr/>
          </p:nvSpPr>
          <p:spPr bwMode="auto">
            <a:xfrm>
              <a:off x="3696" y="2640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12" name="Rectangle 172"/>
            <p:cNvSpPr>
              <a:spLocks noChangeArrowheads="1"/>
            </p:cNvSpPr>
            <p:nvPr/>
          </p:nvSpPr>
          <p:spPr bwMode="auto">
            <a:xfrm>
              <a:off x="3888" y="2640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13" name="Rectangle 173"/>
            <p:cNvSpPr>
              <a:spLocks noChangeArrowheads="1"/>
            </p:cNvSpPr>
            <p:nvPr/>
          </p:nvSpPr>
          <p:spPr bwMode="auto">
            <a:xfrm>
              <a:off x="4080" y="264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14" name="Rectangle 174"/>
            <p:cNvSpPr>
              <a:spLocks noChangeArrowheads="1"/>
            </p:cNvSpPr>
            <p:nvPr/>
          </p:nvSpPr>
          <p:spPr bwMode="auto">
            <a:xfrm>
              <a:off x="4272" y="264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15" name="Rectangle 175"/>
            <p:cNvSpPr>
              <a:spLocks noChangeArrowheads="1"/>
            </p:cNvSpPr>
            <p:nvPr/>
          </p:nvSpPr>
          <p:spPr bwMode="auto">
            <a:xfrm>
              <a:off x="3696" y="2832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16" name="Rectangle 176"/>
            <p:cNvSpPr>
              <a:spLocks noChangeArrowheads="1"/>
            </p:cNvSpPr>
            <p:nvPr/>
          </p:nvSpPr>
          <p:spPr bwMode="auto">
            <a:xfrm>
              <a:off x="3888" y="283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17" name="Rectangle 177" descr="Wide downward diagonal"/>
            <p:cNvSpPr>
              <a:spLocks noChangeArrowheads="1"/>
            </p:cNvSpPr>
            <p:nvPr/>
          </p:nvSpPr>
          <p:spPr bwMode="auto">
            <a:xfrm>
              <a:off x="4080" y="2832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18" name="Rectangle 178"/>
            <p:cNvSpPr>
              <a:spLocks noChangeArrowheads="1"/>
            </p:cNvSpPr>
            <p:nvPr/>
          </p:nvSpPr>
          <p:spPr bwMode="auto">
            <a:xfrm>
              <a:off x="4272" y="283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19" name="Rectangle 179"/>
            <p:cNvSpPr>
              <a:spLocks noChangeArrowheads="1"/>
            </p:cNvSpPr>
            <p:nvPr/>
          </p:nvSpPr>
          <p:spPr bwMode="auto">
            <a:xfrm>
              <a:off x="3696" y="302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20" name="Rectangle 180"/>
            <p:cNvSpPr>
              <a:spLocks noChangeArrowheads="1"/>
            </p:cNvSpPr>
            <p:nvPr/>
          </p:nvSpPr>
          <p:spPr bwMode="auto">
            <a:xfrm>
              <a:off x="3888" y="302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21" name="Rectangle 181" descr="Wide downward diagonal"/>
            <p:cNvSpPr>
              <a:spLocks noChangeArrowheads="1"/>
            </p:cNvSpPr>
            <p:nvPr/>
          </p:nvSpPr>
          <p:spPr bwMode="auto">
            <a:xfrm>
              <a:off x="4080" y="3024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22" name="Rectangle 182" descr="Wide downward diagonal"/>
            <p:cNvSpPr>
              <a:spLocks noChangeArrowheads="1"/>
            </p:cNvSpPr>
            <p:nvPr/>
          </p:nvSpPr>
          <p:spPr bwMode="auto">
            <a:xfrm>
              <a:off x="4272" y="3024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23" name="Rectangle 183"/>
            <p:cNvSpPr>
              <a:spLocks noChangeArrowheads="1"/>
            </p:cNvSpPr>
            <p:nvPr/>
          </p:nvSpPr>
          <p:spPr bwMode="auto">
            <a:xfrm>
              <a:off x="3696" y="912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24" name="Rectangle 184"/>
            <p:cNvSpPr>
              <a:spLocks noChangeArrowheads="1"/>
            </p:cNvSpPr>
            <p:nvPr/>
          </p:nvSpPr>
          <p:spPr bwMode="auto">
            <a:xfrm>
              <a:off x="3888" y="912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25" name="Rectangle 185" descr="Wide downward diagonal"/>
            <p:cNvSpPr>
              <a:spLocks noChangeArrowheads="1"/>
            </p:cNvSpPr>
            <p:nvPr/>
          </p:nvSpPr>
          <p:spPr bwMode="auto">
            <a:xfrm>
              <a:off x="4080" y="912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26" name="Rectangle 186" descr="Wide downward diagonal"/>
            <p:cNvSpPr>
              <a:spLocks noChangeArrowheads="1"/>
            </p:cNvSpPr>
            <p:nvPr/>
          </p:nvSpPr>
          <p:spPr bwMode="auto">
            <a:xfrm>
              <a:off x="4272" y="912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27" name="Rectangle 187"/>
            <p:cNvSpPr>
              <a:spLocks noChangeArrowheads="1"/>
            </p:cNvSpPr>
            <p:nvPr/>
          </p:nvSpPr>
          <p:spPr bwMode="auto">
            <a:xfrm>
              <a:off x="3696" y="1104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28" name="Rectangle 188"/>
            <p:cNvSpPr>
              <a:spLocks noChangeArrowheads="1"/>
            </p:cNvSpPr>
            <p:nvPr/>
          </p:nvSpPr>
          <p:spPr bwMode="auto">
            <a:xfrm>
              <a:off x="3888" y="110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29" name="Rectangle 189" descr="Wide downward diagonal"/>
            <p:cNvSpPr>
              <a:spLocks noChangeArrowheads="1"/>
            </p:cNvSpPr>
            <p:nvPr/>
          </p:nvSpPr>
          <p:spPr bwMode="auto">
            <a:xfrm>
              <a:off x="4080" y="1104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30" name="Rectangle 190" descr="Wide downward diagonal"/>
            <p:cNvSpPr>
              <a:spLocks noChangeArrowheads="1"/>
            </p:cNvSpPr>
            <p:nvPr/>
          </p:nvSpPr>
          <p:spPr bwMode="auto">
            <a:xfrm>
              <a:off x="4272" y="1104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31" name="Rectangle 191"/>
            <p:cNvSpPr>
              <a:spLocks noChangeArrowheads="1"/>
            </p:cNvSpPr>
            <p:nvPr/>
          </p:nvSpPr>
          <p:spPr bwMode="auto">
            <a:xfrm>
              <a:off x="3696" y="1296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32" name="Rectangle 192"/>
            <p:cNvSpPr>
              <a:spLocks noChangeArrowheads="1"/>
            </p:cNvSpPr>
            <p:nvPr/>
          </p:nvSpPr>
          <p:spPr bwMode="auto">
            <a:xfrm>
              <a:off x="3888" y="1296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33" name="Rectangle 193" descr="Wide downward diagonal"/>
            <p:cNvSpPr>
              <a:spLocks noChangeArrowheads="1"/>
            </p:cNvSpPr>
            <p:nvPr/>
          </p:nvSpPr>
          <p:spPr bwMode="auto">
            <a:xfrm>
              <a:off x="4080" y="1296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34" name="Rectangle 194"/>
            <p:cNvSpPr>
              <a:spLocks noChangeArrowheads="1"/>
            </p:cNvSpPr>
            <p:nvPr/>
          </p:nvSpPr>
          <p:spPr bwMode="auto">
            <a:xfrm>
              <a:off x="4272" y="129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35" name="Rectangle 195"/>
            <p:cNvSpPr>
              <a:spLocks noChangeArrowheads="1"/>
            </p:cNvSpPr>
            <p:nvPr/>
          </p:nvSpPr>
          <p:spPr bwMode="auto">
            <a:xfrm>
              <a:off x="3696" y="1488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36" name="Rectangle 196"/>
            <p:cNvSpPr>
              <a:spLocks noChangeArrowheads="1"/>
            </p:cNvSpPr>
            <p:nvPr/>
          </p:nvSpPr>
          <p:spPr bwMode="auto">
            <a:xfrm>
              <a:off x="3888" y="1488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37" name="Rectangle 197" descr="Wide downward diagonal"/>
            <p:cNvSpPr>
              <a:spLocks noChangeArrowheads="1"/>
            </p:cNvSpPr>
            <p:nvPr/>
          </p:nvSpPr>
          <p:spPr bwMode="auto">
            <a:xfrm>
              <a:off x="4080" y="1488"/>
              <a:ext cx="144" cy="144"/>
            </a:xfrm>
            <a:prstGeom prst="rect">
              <a:avLst/>
            </a:prstGeom>
            <a:pattFill prst="wdDnDi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38" name="Rectangle 198"/>
            <p:cNvSpPr>
              <a:spLocks noChangeArrowheads="1"/>
            </p:cNvSpPr>
            <p:nvPr/>
          </p:nvSpPr>
          <p:spPr bwMode="auto">
            <a:xfrm>
              <a:off x="4272" y="148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39" name="Line 199"/>
            <p:cNvSpPr>
              <a:spLocks noChangeShapeType="1"/>
            </p:cNvSpPr>
            <p:nvPr/>
          </p:nvSpPr>
          <p:spPr bwMode="auto">
            <a:xfrm>
              <a:off x="4056" y="816"/>
              <a:ext cx="0" cy="24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34440" name="Rectangle 200" descr="Wide downward diagonal"/>
          <p:cNvSpPr>
            <a:spLocks noChangeArrowheads="1"/>
          </p:cNvSpPr>
          <p:nvPr/>
        </p:nvSpPr>
        <p:spPr bwMode="auto">
          <a:xfrm>
            <a:off x="7239000" y="2667000"/>
            <a:ext cx="228600" cy="228600"/>
          </a:xfrm>
          <a:prstGeom prst="rect">
            <a:avLst/>
          </a:prstGeom>
          <a:pattFill prst="wdDnDiag">
            <a:fgClr>
              <a:srgbClr val="FF00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41" name="Rectangle 201" descr="Small checker board"/>
          <p:cNvSpPr>
            <a:spLocks noChangeArrowheads="1"/>
          </p:cNvSpPr>
          <p:nvPr/>
        </p:nvSpPr>
        <p:spPr bwMode="auto">
          <a:xfrm>
            <a:off x="7543800" y="2667000"/>
            <a:ext cx="228600" cy="228600"/>
          </a:xfrm>
          <a:prstGeom prst="rect">
            <a:avLst/>
          </a:prstGeom>
          <a:pattFill prst="smCheck">
            <a:fgClr>
              <a:schemeClr val="accent2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42" name="Rectangle 202" descr="Small checker board"/>
          <p:cNvSpPr>
            <a:spLocks noChangeArrowheads="1"/>
          </p:cNvSpPr>
          <p:nvPr/>
        </p:nvSpPr>
        <p:spPr bwMode="auto">
          <a:xfrm>
            <a:off x="7848600" y="2667000"/>
            <a:ext cx="228600" cy="228600"/>
          </a:xfrm>
          <a:prstGeom prst="rect">
            <a:avLst/>
          </a:prstGeom>
          <a:pattFill prst="smCheck">
            <a:fgClr>
              <a:schemeClr val="accent2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43" name="Rectangle 203" descr="Small grid"/>
          <p:cNvSpPr>
            <a:spLocks noChangeArrowheads="1"/>
          </p:cNvSpPr>
          <p:nvPr/>
        </p:nvSpPr>
        <p:spPr bwMode="auto">
          <a:xfrm>
            <a:off x="8153400" y="2667000"/>
            <a:ext cx="228600" cy="228600"/>
          </a:xfrm>
          <a:prstGeom prst="rect">
            <a:avLst/>
          </a:prstGeom>
          <a:pattFill prst="smGrid">
            <a:fgClr>
              <a:srgbClr val="80008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44" name="Rectangle 204"/>
          <p:cNvSpPr>
            <a:spLocks noChangeArrowheads="1"/>
          </p:cNvSpPr>
          <p:nvPr/>
        </p:nvSpPr>
        <p:spPr bwMode="auto">
          <a:xfrm>
            <a:off x="7239000" y="2971800"/>
            <a:ext cx="2286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45" name="Rectangle 205"/>
          <p:cNvSpPr>
            <a:spLocks noChangeArrowheads="1"/>
          </p:cNvSpPr>
          <p:nvPr/>
        </p:nvSpPr>
        <p:spPr bwMode="auto">
          <a:xfrm>
            <a:off x="7543800" y="2971800"/>
            <a:ext cx="2286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46" name="Rectangle 206"/>
          <p:cNvSpPr>
            <a:spLocks noChangeArrowheads="1"/>
          </p:cNvSpPr>
          <p:nvPr/>
        </p:nvSpPr>
        <p:spPr bwMode="auto">
          <a:xfrm>
            <a:off x="7848600" y="2971800"/>
            <a:ext cx="2286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47" name="Rectangle 207"/>
          <p:cNvSpPr>
            <a:spLocks noChangeArrowheads="1"/>
          </p:cNvSpPr>
          <p:nvPr/>
        </p:nvSpPr>
        <p:spPr bwMode="auto">
          <a:xfrm>
            <a:off x="8153400" y="2971800"/>
            <a:ext cx="2286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48" name="Rectangle 208"/>
          <p:cNvSpPr>
            <a:spLocks noChangeArrowheads="1"/>
          </p:cNvSpPr>
          <p:nvPr/>
        </p:nvSpPr>
        <p:spPr bwMode="auto">
          <a:xfrm>
            <a:off x="7239000" y="3276600"/>
            <a:ext cx="228600" cy="228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49" name="Rectangle 209"/>
          <p:cNvSpPr>
            <a:spLocks noChangeArrowheads="1"/>
          </p:cNvSpPr>
          <p:nvPr/>
        </p:nvSpPr>
        <p:spPr bwMode="auto">
          <a:xfrm>
            <a:off x="7543800" y="3276600"/>
            <a:ext cx="228600" cy="228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50" name="Rectangle 210" descr="Small checker board"/>
          <p:cNvSpPr>
            <a:spLocks noChangeArrowheads="1"/>
          </p:cNvSpPr>
          <p:nvPr/>
        </p:nvSpPr>
        <p:spPr bwMode="auto">
          <a:xfrm>
            <a:off x="7848600" y="3276600"/>
            <a:ext cx="228600" cy="228600"/>
          </a:xfrm>
          <a:prstGeom prst="rect">
            <a:avLst/>
          </a:prstGeom>
          <a:pattFill prst="smCheck">
            <a:fgClr>
              <a:schemeClr val="accent2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51" name="Rectangle 211"/>
          <p:cNvSpPr>
            <a:spLocks noChangeArrowheads="1"/>
          </p:cNvSpPr>
          <p:nvPr/>
        </p:nvSpPr>
        <p:spPr bwMode="auto">
          <a:xfrm>
            <a:off x="8153400" y="32766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52" name="Rectangle 212"/>
          <p:cNvSpPr>
            <a:spLocks noChangeArrowheads="1"/>
          </p:cNvSpPr>
          <p:nvPr/>
        </p:nvSpPr>
        <p:spPr bwMode="auto">
          <a:xfrm>
            <a:off x="7239000" y="3581400"/>
            <a:ext cx="2286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53" name="Rectangle 213" descr="Wide downward diagonal"/>
          <p:cNvSpPr>
            <a:spLocks noChangeArrowheads="1"/>
          </p:cNvSpPr>
          <p:nvPr/>
        </p:nvSpPr>
        <p:spPr bwMode="auto">
          <a:xfrm>
            <a:off x="7543800" y="3581400"/>
            <a:ext cx="228600" cy="228600"/>
          </a:xfrm>
          <a:prstGeom prst="rect">
            <a:avLst/>
          </a:prstGeom>
          <a:pattFill prst="wdDnDiag">
            <a:fgClr>
              <a:srgbClr val="FF00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54" name="Rectangle 214"/>
          <p:cNvSpPr>
            <a:spLocks noChangeArrowheads="1"/>
          </p:cNvSpPr>
          <p:nvPr/>
        </p:nvSpPr>
        <p:spPr bwMode="auto">
          <a:xfrm>
            <a:off x="7848600" y="3581400"/>
            <a:ext cx="228600" cy="228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55" name="Rectangle 215" descr="Small checker board"/>
          <p:cNvSpPr>
            <a:spLocks noChangeArrowheads="1"/>
          </p:cNvSpPr>
          <p:nvPr/>
        </p:nvSpPr>
        <p:spPr bwMode="auto">
          <a:xfrm>
            <a:off x="8153400" y="3581400"/>
            <a:ext cx="228600" cy="228600"/>
          </a:xfrm>
          <a:prstGeom prst="rect">
            <a:avLst/>
          </a:prstGeom>
          <a:pattFill prst="smCheck">
            <a:fgClr>
              <a:schemeClr val="accent2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56" name="Rectangle 216"/>
          <p:cNvSpPr>
            <a:spLocks noChangeArrowheads="1"/>
          </p:cNvSpPr>
          <p:nvPr/>
        </p:nvSpPr>
        <p:spPr bwMode="auto">
          <a:xfrm>
            <a:off x="7239000" y="3886200"/>
            <a:ext cx="2286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57" name="Rectangle 217"/>
          <p:cNvSpPr>
            <a:spLocks noChangeArrowheads="1"/>
          </p:cNvSpPr>
          <p:nvPr/>
        </p:nvSpPr>
        <p:spPr bwMode="auto">
          <a:xfrm>
            <a:off x="7543800" y="3886200"/>
            <a:ext cx="2286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58" name="Rectangle 218" descr="Wide downward diagonal"/>
          <p:cNvSpPr>
            <a:spLocks noChangeArrowheads="1"/>
          </p:cNvSpPr>
          <p:nvPr/>
        </p:nvSpPr>
        <p:spPr bwMode="auto">
          <a:xfrm>
            <a:off x="7848600" y="3886200"/>
            <a:ext cx="228600" cy="228600"/>
          </a:xfrm>
          <a:prstGeom prst="rect">
            <a:avLst/>
          </a:prstGeom>
          <a:pattFill prst="wdDnDiag">
            <a:fgClr>
              <a:srgbClr val="FF00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59" name="Rectangle 219"/>
          <p:cNvSpPr>
            <a:spLocks noChangeArrowheads="1"/>
          </p:cNvSpPr>
          <p:nvPr/>
        </p:nvSpPr>
        <p:spPr bwMode="auto">
          <a:xfrm>
            <a:off x="8153400" y="38862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60" name="Rectangle 220"/>
          <p:cNvSpPr>
            <a:spLocks noChangeArrowheads="1"/>
          </p:cNvSpPr>
          <p:nvPr/>
        </p:nvSpPr>
        <p:spPr bwMode="auto">
          <a:xfrm>
            <a:off x="7239000" y="4191000"/>
            <a:ext cx="2286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61" name="Rectangle 221" descr="Wide downward diagonal"/>
          <p:cNvSpPr>
            <a:spLocks noChangeArrowheads="1"/>
          </p:cNvSpPr>
          <p:nvPr/>
        </p:nvSpPr>
        <p:spPr bwMode="auto">
          <a:xfrm>
            <a:off x="7543800" y="4191000"/>
            <a:ext cx="228600" cy="228600"/>
          </a:xfrm>
          <a:prstGeom prst="rect">
            <a:avLst/>
          </a:prstGeom>
          <a:pattFill prst="wdDnDiag">
            <a:fgClr>
              <a:srgbClr val="FF00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62" name="Rectangle 222" descr="Wide downward diagonal"/>
          <p:cNvSpPr>
            <a:spLocks noChangeArrowheads="1"/>
          </p:cNvSpPr>
          <p:nvPr/>
        </p:nvSpPr>
        <p:spPr bwMode="auto">
          <a:xfrm>
            <a:off x="7848600" y="4191000"/>
            <a:ext cx="228600" cy="228600"/>
          </a:xfrm>
          <a:prstGeom prst="rect">
            <a:avLst/>
          </a:prstGeom>
          <a:pattFill prst="wdDnDiag">
            <a:fgClr>
              <a:srgbClr val="FF00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63" name="Rectangle 223"/>
          <p:cNvSpPr>
            <a:spLocks noChangeArrowheads="1"/>
          </p:cNvSpPr>
          <p:nvPr/>
        </p:nvSpPr>
        <p:spPr bwMode="auto">
          <a:xfrm>
            <a:off x="8153400" y="4191000"/>
            <a:ext cx="228600" cy="228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64" name="Rectangle 224"/>
          <p:cNvSpPr>
            <a:spLocks noChangeArrowheads="1"/>
          </p:cNvSpPr>
          <p:nvPr/>
        </p:nvSpPr>
        <p:spPr bwMode="auto">
          <a:xfrm>
            <a:off x="7239000" y="4495800"/>
            <a:ext cx="2286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65" name="Rectangle 225" descr="Small grid"/>
          <p:cNvSpPr>
            <a:spLocks noChangeArrowheads="1"/>
          </p:cNvSpPr>
          <p:nvPr/>
        </p:nvSpPr>
        <p:spPr bwMode="auto">
          <a:xfrm>
            <a:off x="7543800" y="4495800"/>
            <a:ext cx="228600" cy="228600"/>
          </a:xfrm>
          <a:prstGeom prst="rect">
            <a:avLst/>
          </a:prstGeom>
          <a:pattFill prst="smGrid">
            <a:fgClr>
              <a:srgbClr val="80008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66" name="Rectangle 226" descr="Small grid"/>
          <p:cNvSpPr>
            <a:spLocks noChangeArrowheads="1"/>
          </p:cNvSpPr>
          <p:nvPr/>
        </p:nvSpPr>
        <p:spPr bwMode="auto">
          <a:xfrm>
            <a:off x="7848600" y="4495800"/>
            <a:ext cx="228600" cy="228600"/>
          </a:xfrm>
          <a:prstGeom prst="rect">
            <a:avLst/>
          </a:prstGeom>
          <a:pattFill prst="smGrid">
            <a:fgClr>
              <a:srgbClr val="80008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67" name="Rectangle 227"/>
          <p:cNvSpPr>
            <a:spLocks noChangeArrowheads="1"/>
          </p:cNvSpPr>
          <p:nvPr/>
        </p:nvSpPr>
        <p:spPr bwMode="auto">
          <a:xfrm>
            <a:off x="8153400" y="44958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68" name="Rectangle 228" descr="Wide downward diagonal"/>
          <p:cNvSpPr>
            <a:spLocks noChangeArrowheads="1"/>
          </p:cNvSpPr>
          <p:nvPr/>
        </p:nvSpPr>
        <p:spPr bwMode="auto">
          <a:xfrm>
            <a:off x="7239000" y="4800600"/>
            <a:ext cx="228600" cy="228600"/>
          </a:xfrm>
          <a:prstGeom prst="rect">
            <a:avLst/>
          </a:prstGeom>
          <a:pattFill prst="wdDnDiag">
            <a:fgClr>
              <a:srgbClr val="FF00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69" name="Rectangle 229" descr="Small checker board"/>
          <p:cNvSpPr>
            <a:spLocks noChangeArrowheads="1"/>
          </p:cNvSpPr>
          <p:nvPr/>
        </p:nvSpPr>
        <p:spPr bwMode="auto">
          <a:xfrm>
            <a:off x="7543800" y="4800600"/>
            <a:ext cx="228600" cy="228600"/>
          </a:xfrm>
          <a:prstGeom prst="rect">
            <a:avLst/>
          </a:prstGeom>
          <a:pattFill prst="smCheck">
            <a:fgClr>
              <a:schemeClr val="accent2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70" name="Rectangle 230" descr="Small grid"/>
          <p:cNvSpPr>
            <a:spLocks noChangeArrowheads="1"/>
          </p:cNvSpPr>
          <p:nvPr/>
        </p:nvSpPr>
        <p:spPr bwMode="auto">
          <a:xfrm>
            <a:off x="7848600" y="4800600"/>
            <a:ext cx="228600" cy="228600"/>
          </a:xfrm>
          <a:prstGeom prst="rect">
            <a:avLst/>
          </a:prstGeom>
          <a:pattFill prst="smGrid">
            <a:fgClr>
              <a:srgbClr val="80008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71" name="Rectangle 231"/>
          <p:cNvSpPr>
            <a:spLocks noChangeArrowheads="1"/>
          </p:cNvSpPr>
          <p:nvPr/>
        </p:nvSpPr>
        <p:spPr bwMode="auto">
          <a:xfrm>
            <a:off x="8153400" y="48006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72" name="Rectangle 232"/>
          <p:cNvSpPr>
            <a:spLocks noChangeArrowheads="1"/>
          </p:cNvSpPr>
          <p:nvPr/>
        </p:nvSpPr>
        <p:spPr bwMode="auto">
          <a:xfrm>
            <a:off x="7239000" y="1447800"/>
            <a:ext cx="2286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73" name="Rectangle 233"/>
          <p:cNvSpPr>
            <a:spLocks noChangeArrowheads="1"/>
          </p:cNvSpPr>
          <p:nvPr/>
        </p:nvSpPr>
        <p:spPr bwMode="auto">
          <a:xfrm>
            <a:off x="7543800" y="1447800"/>
            <a:ext cx="2286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74" name="Rectangle 234" descr="Wide downward diagonal"/>
          <p:cNvSpPr>
            <a:spLocks noChangeArrowheads="1"/>
          </p:cNvSpPr>
          <p:nvPr/>
        </p:nvSpPr>
        <p:spPr bwMode="auto">
          <a:xfrm>
            <a:off x="7848600" y="1447800"/>
            <a:ext cx="228600" cy="228600"/>
          </a:xfrm>
          <a:prstGeom prst="rect">
            <a:avLst/>
          </a:prstGeom>
          <a:pattFill prst="wdDnDiag">
            <a:fgClr>
              <a:srgbClr val="FF00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75" name="Rectangle 235"/>
          <p:cNvSpPr>
            <a:spLocks noChangeArrowheads="1"/>
          </p:cNvSpPr>
          <p:nvPr/>
        </p:nvSpPr>
        <p:spPr bwMode="auto">
          <a:xfrm>
            <a:off x="8153400" y="14478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76" name="Rectangle 236"/>
          <p:cNvSpPr>
            <a:spLocks noChangeArrowheads="1"/>
          </p:cNvSpPr>
          <p:nvPr/>
        </p:nvSpPr>
        <p:spPr bwMode="auto">
          <a:xfrm>
            <a:off x="7239000" y="1752600"/>
            <a:ext cx="2286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77" name="Rectangle 237"/>
          <p:cNvSpPr>
            <a:spLocks noChangeArrowheads="1"/>
          </p:cNvSpPr>
          <p:nvPr/>
        </p:nvSpPr>
        <p:spPr bwMode="auto">
          <a:xfrm>
            <a:off x="7543800" y="1752600"/>
            <a:ext cx="228600" cy="228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78" name="Rectangle 238" descr="Small checker board"/>
          <p:cNvSpPr>
            <a:spLocks noChangeArrowheads="1"/>
          </p:cNvSpPr>
          <p:nvPr/>
        </p:nvSpPr>
        <p:spPr bwMode="auto">
          <a:xfrm>
            <a:off x="7848600" y="1752600"/>
            <a:ext cx="228600" cy="228600"/>
          </a:xfrm>
          <a:prstGeom prst="rect">
            <a:avLst/>
          </a:prstGeom>
          <a:pattFill prst="smCheck">
            <a:fgClr>
              <a:schemeClr val="accent2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79" name="Rectangle 239" descr="Small checker board"/>
          <p:cNvSpPr>
            <a:spLocks noChangeArrowheads="1"/>
          </p:cNvSpPr>
          <p:nvPr/>
        </p:nvSpPr>
        <p:spPr bwMode="auto">
          <a:xfrm>
            <a:off x="8153400" y="1752600"/>
            <a:ext cx="228600" cy="228600"/>
          </a:xfrm>
          <a:prstGeom prst="rect">
            <a:avLst/>
          </a:prstGeom>
          <a:pattFill prst="smCheck">
            <a:fgClr>
              <a:schemeClr val="accent2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80" name="Rectangle 240" descr="Wide downward diagonal"/>
          <p:cNvSpPr>
            <a:spLocks noChangeArrowheads="1"/>
          </p:cNvSpPr>
          <p:nvPr/>
        </p:nvSpPr>
        <p:spPr bwMode="auto">
          <a:xfrm>
            <a:off x="7239000" y="2057400"/>
            <a:ext cx="228600" cy="228600"/>
          </a:xfrm>
          <a:prstGeom prst="rect">
            <a:avLst/>
          </a:prstGeom>
          <a:pattFill prst="wdDnDiag">
            <a:fgClr>
              <a:srgbClr val="FF00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81" name="Rectangle 241"/>
          <p:cNvSpPr>
            <a:spLocks noChangeArrowheads="1"/>
          </p:cNvSpPr>
          <p:nvPr/>
        </p:nvSpPr>
        <p:spPr bwMode="auto">
          <a:xfrm>
            <a:off x="7543800" y="2057400"/>
            <a:ext cx="228600" cy="228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82" name="Rectangle 242"/>
          <p:cNvSpPr>
            <a:spLocks noChangeArrowheads="1"/>
          </p:cNvSpPr>
          <p:nvPr/>
        </p:nvSpPr>
        <p:spPr bwMode="auto">
          <a:xfrm>
            <a:off x="7848600" y="2057400"/>
            <a:ext cx="228600" cy="228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83" name="Rectangle 243" descr="Small grid"/>
          <p:cNvSpPr>
            <a:spLocks noChangeArrowheads="1"/>
          </p:cNvSpPr>
          <p:nvPr/>
        </p:nvSpPr>
        <p:spPr bwMode="auto">
          <a:xfrm>
            <a:off x="8153400" y="2057400"/>
            <a:ext cx="228600" cy="228600"/>
          </a:xfrm>
          <a:prstGeom prst="rect">
            <a:avLst/>
          </a:prstGeom>
          <a:pattFill prst="smGrid">
            <a:fgClr>
              <a:srgbClr val="80008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84" name="Rectangle 244"/>
          <p:cNvSpPr>
            <a:spLocks noChangeArrowheads="1"/>
          </p:cNvSpPr>
          <p:nvPr/>
        </p:nvSpPr>
        <p:spPr bwMode="auto">
          <a:xfrm>
            <a:off x="7239000" y="2362200"/>
            <a:ext cx="2286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85" name="Rectangle 245"/>
          <p:cNvSpPr>
            <a:spLocks noChangeArrowheads="1"/>
          </p:cNvSpPr>
          <p:nvPr/>
        </p:nvSpPr>
        <p:spPr bwMode="auto">
          <a:xfrm>
            <a:off x="7543800" y="2362200"/>
            <a:ext cx="2286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86" name="Rectangle 246" descr="Wide downward diagonal"/>
          <p:cNvSpPr>
            <a:spLocks noChangeArrowheads="1"/>
          </p:cNvSpPr>
          <p:nvPr/>
        </p:nvSpPr>
        <p:spPr bwMode="auto">
          <a:xfrm>
            <a:off x="7848600" y="2362200"/>
            <a:ext cx="228600" cy="228600"/>
          </a:xfrm>
          <a:prstGeom prst="rect">
            <a:avLst/>
          </a:prstGeom>
          <a:pattFill prst="wdDnDiag">
            <a:fgClr>
              <a:srgbClr val="FF00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87" name="Rectangle 247"/>
          <p:cNvSpPr>
            <a:spLocks noChangeArrowheads="1"/>
          </p:cNvSpPr>
          <p:nvPr/>
        </p:nvSpPr>
        <p:spPr bwMode="auto">
          <a:xfrm>
            <a:off x="8153400" y="23622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88" name="Text Box 248"/>
          <p:cNvSpPr txBox="1">
            <a:spLocks noChangeArrowheads="1"/>
          </p:cNvSpPr>
          <p:nvPr/>
        </p:nvSpPr>
        <p:spPr bwMode="auto">
          <a:xfrm rot="10800000">
            <a:off x="227013" y="1141413"/>
            <a:ext cx="671512" cy="346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3200" b="0">
                <a:solidFill>
                  <a:schemeClr val="tx1"/>
                </a:solidFill>
                <a:latin typeface="Arial Narrow" pitchFamily="34" charset="0"/>
              </a:rPr>
              <a:t>Time (processor cycle)</a:t>
            </a:r>
          </a:p>
        </p:txBody>
      </p:sp>
      <p:sp>
        <p:nvSpPr>
          <p:cNvPr id="1034489" name="Line 249"/>
          <p:cNvSpPr>
            <a:spLocks noChangeShapeType="1"/>
          </p:cNvSpPr>
          <p:nvPr/>
        </p:nvSpPr>
        <p:spPr bwMode="auto">
          <a:xfrm>
            <a:off x="533400" y="464820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4490" name="Text Box 250"/>
          <p:cNvSpPr txBox="1">
            <a:spLocks noChangeArrowheads="1"/>
          </p:cNvSpPr>
          <p:nvPr/>
        </p:nvSpPr>
        <p:spPr bwMode="auto">
          <a:xfrm>
            <a:off x="838200" y="1076325"/>
            <a:ext cx="1249363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1800">
                <a:solidFill>
                  <a:schemeClr val="tx1"/>
                </a:solidFill>
                <a:latin typeface="Arial Narrow" pitchFamily="34" charset="0"/>
              </a:rPr>
              <a:t>Superscalar</a:t>
            </a:r>
          </a:p>
        </p:txBody>
      </p:sp>
      <p:sp>
        <p:nvSpPr>
          <p:cNvPr id="1034491" name="Text Box 251"/>
          <p:cNvSpPr txBox="1">
            <a:spLocks noChangeArrowheads="1"/>
          </p:cNvSpPr>
          <p:nvPr/>
        </p:nvSpPr>
        <p:spPr bwMode="auto">
          <a:xfrm>
            <a:off x="2438400" y="1076325"/>
            <a:ext cx="1366838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1800">
                <a:solidFill>
                  <a:schemeClr val="tx1"/>
                </a:solidFill>
                <a:latin typeface="Arial Narrow" pitchFamily="34" charset="0"/>
              </a:rPr>
              <a:t>Fine-Grained</a:t>
            </a:r>
          </a:p>
        </p:txBody>
      </p:sp>
      <p:sp>
        <p:nvSpPr>
          <p:cNvPr id="1034492" name="Text Box 252"/>
          <p:cNvSpPr txBox="1">
            <a:spLocks noChangeArrowheads="1"/>
          </p:cNvSpPr>
          <p:nvPr/>
        </p:nvSpPr>
        <p:spPr bwMode="auto">
          <a:xfrm>
            <a:off x="3733800" y="1076325"/>
            <a:ext cx="160337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1800">
                <a:solidFill>
                  <a:schemeClr val="tx1"/>
                </a:solidFill>
                <a:latin typeface="Arial Narrow" pitchFamily="34" charset="0"/>
              </a:rPr>
              <a:t>Coarse-Grained</a:t>
            </a:r>
          </a:p>
        </p:txBody>
      </p:sp>
      <p:sp>
        <p:nvSpPr>
          <p:cNvPr id="1034493" name="Text Box 253"/>
          <p:cNvSpPr txBox="1">
            <a:spLocks noChangeArrowheads="1"/>
          </p:cNvSpPr>
          <p:nvPr/>
        </p:nvSpPr>
        <p:spPr bwMode="auto">
          <a:xfrm>
            <a:off x="5376863" y="1055688"/>
            <a:ext cx="16129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1800">
                <a:solidFill>
                  <a:schemeClr val="tx1"/>
                </a:solidFill>
                <a:latin typeface="Arial Narrow" pitchFamily="34" charset="0"/>
              </a:rPr>
              <a:t>Multiprocessing</a:t>
            </a:r>
          </a:p>
        </p:txBody>
      </p:sp>
      <p:sp>
        <p:nvSpPr>
          <p:cNvPr id="1034494" name="Text Box 254"/>
          <p:cNvSpPr txBox="1">
            <a:spLocks noChangeArrowheads="1"/>
          </p:cNvSpPr>
          <p:nvPr/>
        </p:nvSpPr>
        <p:spPr bwMode="auto">
          <a:xfrm>
            <a:off x="7086600" y="847725"/>
            <a:ext cx="153035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1800">
                <a:solidFill>
                  <a:schemeClr val="tx1"/>
                </a:solidFill>
                <a:latin typeface="Arial Narrow" pitchFamily="34" charset="0"/>
              </a:rPr>
              <a:t>Simultaneous</a:t>
            </a:r>
          </a:p>
          <a:p>
            <a:pPr>
              <a:spcBef>
                <a:spcPct val="0"/>
              </a:spcBef>
            </a:pPr>
            <a:r>
              <a:rPr lang="en-US" altLang="en-US" sz="1800">
                <a:solidFill>
                  <a:schemeClr val="tx1"/>
                </a:solidFill>
                <a:latin typeface="Arial Narrow" pitchFamily="34" charset="0"/>
              </a:rPr>
              <a:t>Multithreading</a:t>
            </a:r>
          </a:p>
        </p:txBody>
      </p:sp>
      <p:sp>
        <p:nvSpPr>
          <p:cNvPr id="1034495" name="Rectangle 255"/>
          <p:cNvSpPr>
            <a:spLocks noChangeArrowheads="1"/>
          </p:cNvSpPr>
          <p:nvPr/>
        </p:nvSpPr>
        <p:spPr bwMode="auto">
          <a:xfrm>
            <a:off x="2209800" y="5486400"/>
            <a:ext cx="2286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endParaRPr lang="en-US" altLang="en-US" sz="3200" b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034496" name="Rectangle 256" descr="Wide downward diagonal"/>
          <p:cNvSpPr>
            <a:spLocks noChangeArrowheads="1"/>
          </p:cNvSpPr>
          <p:nvPr/>
        </p:nvSpPr>
        <p:spPr bwMode="auto">
          <a:xfrm>
            <a:off x="2209800" y="5867400"/>
            <a:ext cx="228600" cy="228600"/>
          </a:xfrm>
          <a:prstGeom prst="rect">
            <a:avLst/>
          </a:prstGeom>
          <a:pattFill prst="wdDnDiag">
            <a:fgClr>
              <a:srgbClr val="FF00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97" name="Rectangle 257"/>
          <p:cNvSpPr>
            <a:spLocks noChangeArrowheads="1"/>
          </p:cNvSpPr>
          <p:nvPr/>
        </p:nvSpPr>
        <p:spPr bwMode="auto">
          <a:xfrm>
            <a:off x="4419600" y="5486400"/>
            <a:ext cx="228600" cy="228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98" name="Rectangle 258" descr="Small checker board"/>
          <p:cNvSpPr>
            <a:spLocks noChangeArrowheads="1"/>
          </p:cNvSpPr>
          <p:nvPr/>
        </p:nvSpPr>
        <p:spPr bwMode="auto">
          <a:xfrm>
            <a:off x="4419600" y="5867400"/>
            <a:ext cx="228600" cy="228600"/>
          </a:xfrm>
          <a:prstGeom prst="rect">
            <a:avLst/>
          </a:prstGeom>
          <a:pattFill prst="smCheck">
            <a:fgClr>
              <a:schemeClr val="accent2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499" name="Rectangle 259" descr="Small grid"/>
          <p:cNvSpPr>
            <a:spLocks noChangeArrowheads="1"/>
          </p:cNvSpPr>
          <p:nvPr/>
        </p:nvSpPr>
        <p:spPr bwMode="auto">
          <a:xfrm>
            <a:off x="6477000" y="5486400"/>
            <a:ext cx="228600" cy="228600"/>
          </a:xfrm>
          <a:prstGeom prst="rect">
            <a:avLst/>
          </a:prstGeom>
          <a:pattFill prst="smGrid">
            <a:fgClr>
              <a:srgbClr val="80008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500" name="Rectangle 260"/>
          <p:cNvSpPr>
            <a:spLocks noChangeArrowheads="1"/>
          </p:cNvSpPr>
          <p:nvPr/>
        </p:nvSpPr>
        <p:spPr bwMode="auto">
          <a:xfrm>
            <a:off x="6477000" y="58674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501" name="Text Box 261"/>
          <p:cNvSpPr txBox="1">
            <a:spLocks noChangeArrowheads="1"/>
          </p:cNvSpPr>
          <p:nvPr/>
        </p:nvSpPr>
        <p:spPr bwMode="auto">
          <a:xfrm>
            <a:off x="2498725" y="5394325"/>
            <a:ext cx="847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2000" b="0">
                <a:solidFill>
                  <a:schemeClr val="tx1"/>
                </a:solidFill>
                <a:latin typeface="Arial Narrow" pitchFamily="34" charset="0"/>
              </a:rPr>
              <a:t>Thread 1</a:t>
            </a:r>
          </a:p>
        </p:txBody>
      </p:sp>
      <p:sp>
        <p:nvSpPr>
          <p:cNvPr id="1034502" name="Text Box 262"/>
          <p:cNvSpPr txBox="1">
            <a:spLocks noChangeArrowheads="1"/>
          </p:cNvSpPr>
          <p:nvPr/>
        </p:nvSpPr>
        <p:spPr bwMode="auto">
          <a:xfrm>
            <a:off x="2505075" y="5791200"/>
            <a:ext cx="847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2000" b="0">
                <a:solidFill>
                  <a:schemeClr val="tx1"/>
                </a:solidFill>
                <a:latin typeface="Arial Narrow" pitchFamily="34" charset="0"/>
              </a:rPr>
              <a:t>Thread 2</a:t>
            </a:r>
          </a:p>
        </p:txBody>
      </p:sp>
      <p:sp>
        <p:nvSpPr>
          <p:cNvPr id="1034503" name="Text Box 263"/>
          <p:cNvSpPr txBox="1">
            <a:spLocks noChangeArrowheads="1"/>
          </p:cNvSpPr>
          <p:nvPr/>
        </p:nvSpPr>
        <p:spPr bwMode="auto">
          <a:xfrm>
            <a:off x="4800600" y="5410200"/>
            <a:ext cx="847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2000" b="0">
                <a:solidFill>
                  <a:schemeClr val="tx1"/>
                </a:solidFill>
                <a:latin typeface="Arial Narrow" pitchFamily="34" charset="0"/>
              </a:rPr>
              <a:t>Thread 3</a:t>
            </a:r>
          </a:p>
        </p:txBody>
      </p:sp>
      <p:sp>
        <p:nvSpPr>
          <p:cNvPr id="1034504" name="Text Box 264"/>
          <p:cNvSpPr txBox="1">
            <a:spLocks noChangeArrowheads="1"/>
          </p:cNvSpPr>
          <p:nvPr/>
        </p:nvSpPr>
        <p:spPr bwMode="auto">
          <a:xfrm>
            <a:off x="4800600" y="5791200"/>
            <a:ext cx="847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2000" b="0">
                <a:solidFill>
                  <a:schemeClr val="tx1"/>
                </a:solidFill>
                <a:latin typeface="Arial Narrow" pitchFamily="34" charset="0"/>
              </a:rPr>
              <a:t>Thread 4</a:t>
            </a:r>
          </a:p>
        </p:txBody>
      </p:sp>
      <p:sp>
        <p:nvSpPr>
          <p:cNvPr id="1034505" name="Text Box 265"/>
          <p:cNvSpPr txBox="1">
            <a:spLocks noChangeArrowheads="1"/>
          </p:cNvSpPr>
          <p:nvPr/>
        </p:nvSpPr>
        <p:spPr bwMode="auto">
          <a:xfrm>
            <a:off x="6781800" y="5410200"/>
            <a:ext cx="847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2000" b="0">
                <a:solidFill>
                  <a:schemeClr val="tx1"/>
                </a:solidFill>
                <a:latin typeface="Arial Narrow" pitchFamily="34" charset="0"/>
              </a:rPr>
              <a:t>Thread 5</a:t>
            </a:r>
          </a:p>
        </p:txBody>
      </p:sp>
      <p:sp>
        <p:nvSpPr>
          <p:cNvPr id="1034506" name="Text Box 266"/>
          <p:cNvSpPr txBox="1">
            <a:spLocks noChangeArrowheads="1"/>
          </p:cNvSpPr>
          <p:nvPr/>
        </p:nvSpPr>
        <p:spPr bwMode="auto">
          <a:xfrm>
            <a:off x="6781800" y="5791200"/>
            <a:ext cx="755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2000" b="0">
                <a:solidFill>
                  <a:schemeClr val="tx1"/>
                </a:solidFill>
                <a:latin typeface="Arial Narrow" pitchFamily="34" charset="0"/>
              </a:rPr>
              <a:t>Idle slot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B9CF2-B076-43F4-AE9E-3B666B7B70D7}" type="slidenum">
              <a:rPr lang="en-US"/>
              <a:pPr/>
              <a:t>16</a:t>
            </a:fld>
            <a:endParaRPr lang="en-US" b="0">
              <a:solidFill>
                <a:srgbClr val="FBBA03"/>
              </a:solidFill>
            </a:endParaRPr>
          </a:p>
        </p:txBody>
      </p:sp>
      <p:sp>
        <p:nvSpPr>
          <p:cNvPr id="1041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 Challenges in SMT</a:t>
            </a:r>
          </a:p>
        </p:txBody>
      </p:sp>
      <p:sp>
        <p:nvSpPr>
          <p:cNvPr id="1041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8500" y="1193800"/>
            <a:ext cx="7988300" cy="4927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Since SMT makes sense only with fine-grained implementation, what is its impact on single thread performance?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A preferred thread approach sacrifices neither throughput nor single-thread performance? 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Unfortunately, with a preferred thread, the processor is likely to sacrifice some throughput, when preferred thread stalls</a:t>
            </a:r>
          </a:p>
          <a:p>
            <a:pPr>
              <a:lnSpc>
                <a:spcPct val="80000"/>
              </a:lnSpc>
            </a:pPr>
            <a:r>
              <a:rPr lang="en-US" dirty="0"/>
              <a:t>Larger register file needed to hold multiple contexts</a:t>
            </a:r>
          </a:p>
          <a:p>
            <a:pPr>
              <a:lnSpc>
                <a:spcPct val="80000"/>
              </a:lnSpc>
            </a:pPr>
            <a:r>
              <a:rPr lang="en-US" dirty="0"/>
              <a:t>Not affecting clock cycle time, especially in 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Instruction issue - more candidate instructions need to be considered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Instruction completion - choosing which instructions to commit may be challenging</a:t>
            </a:r>
          </a:p>
          <a:p>
            <a:pPr>
              <a:lnSpc>
                <a:spcPct val="80000"/>
              </a:lnSpc>
            </a:pPr>
            <a:r>
              <a:rPr lang="en-US" dirty="0"/>
              <a:t>Ensuring that cache and TLB conflicts generated by SMT do not degrade performance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382000" cy="1143000"/>
          </a:xfrm>
        </p:spPr>
        <p:txBody>
          <a:bodyPr/>
          <a:lstStyle/>
          <a:p>
            <a:r>
              <a:rPr lang="en-US" b="1" i="1">
                <a:solidFill>
                  <a:srgbClr val="FD0128"/>
                </a:solidFill>
                <a:latin typeface="Arial,BoldItalic" charset="0"/>
              </a:rPr>
              <a:t>Simultaneous Multithreaded Processor</a:t>
            </a:r>
            <a:endParaRPr lang="en-US">
              <a:solidFill>
                <a:srgbClr val="000000"/>
              </a:solidFill>
              <a:latin typeface="Arial,BoldItalic" charset="0"/>
            </a:endParaRP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524000"/>
            <a:ext cx="79248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762000"/>
          </a:xfrm>
        </p:spPr>
        <p:txBody>
          <a:bodyPr/>
          <a:lstStyle/>
          <a:p>
            <a:r>
              <a:rPr lang="en-US" sz="3600" b="1" i="1" dirty="0">
                <a:solidFill>
                  <a:srgbClr val="FD0128"/>
                </a:solidFill>
                <a:latin typeface="Arial,BoldItalic" charset="0"/>
              </a:rPr>
              <a:t>Intel Pentium-4 Xeon Processor</a:t>
            </a:r>
            <a:endParaRPr lang="en-US" sz="3600" dirty="0">
              <a:solidFill>
                <a:srgbClr val="000000"/>
              </a:solidFill>
              <a:latin typeface="Arial,BoldItalic" charset="0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066800"/>
            <a:ext cx="7772400" cy="3733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1800" b="1" dirty="0" err="1">
                <a:solidFill>
                  <a:srgbClr val="000000"/>
                </a:solidFill>
                <a:latin typeface="Arial,Bold" charset="0"/>
              </a:rPr>
              <a:t>Hyperthreading</a:t>
            </a:r>
            <a:r>
              <a:rPr lang="en-US" sz="1800" b="1" dirty="0">
                <a:solidFill>
                  <a:srgbClr val="000000"/>
                </a:solidFill>
                <a:latin typeface="Arial,Bold" charset="0"/>
              </a:rPr>
              <a:t> == SMT</a:t>
            </a:r>
          </a:p>
          <a:p>
            <a:pPr>
              <a:lnSpc>
                <a:spcPct val="90000"/>
              </a:lnSpc>
            </a:pPr>
            <a:r>
              <a:rPr lang="en-US" sz="1800" b="1" dirty="0">
                <a:solidFill>
                  <a:srgbClr val="000000"/>
                </a:solidFill>
                <a:latin typeface="Arial,Bold" charset="0"/>
              </a:rPr>
              <a:t>Dual physical processors, each 2-way SMT</a:t>
            </a:r>
          </a:p>
          <a:p>
            <a:pPr>
              <a:lnSpc>
                <a:spcPct val="90000"/>
              </a:lnSpc>
            </a:pPr>
            <a:r>
              <a:rPr lang="en-US" sz="1800" b="1" dirty="0">
                <a:solidFill>
                  <a:srgbClr val="000000"/>
                </a:solidFill>
                <a:latin typeface="Arial,Bold" charset="0"/>
              </a:rPr>
              <a:t>Logical processors share nearly all resources of the physical processor</a:t>
            </a:r>
          </a:p>
          <a:p>
            <a:pPr lvl="1">
              <a:lnSpc>
                <a:spcPct val="90000"/>
              </a:lnSpc>
            </a:pPr>
            <a:r>
              <a:rPr lang="en-US" b="1" dirty="0">
                <a:solidFill>
                  <a:srgbClr val="6191FE"/>
                </a:solidFill>
                <a:latin typeface="Arial,Bold" charset="0"/>
              </a:rPr>
              <a:t>Caches, execution units, branch predictors</a:t>
            </a:r>
          </a:p>
          <a:p>
            <a:pPr>
              <a:lnSpc>
                <a:spcPct val="90000"/>
              </a:lnSpc>
            </a:pPr>
            <a:r>
              <a:rPr lang="en-US" sz="1800" b="1" dirty="0">
                <a:solidFill>
                  <a:srgbClr val="000000"/>
                </a:solidFill>
                <a:latin typeface="Arial,Bold" charset="0"/>
              </a:rPr>
              <a:t>Die area overhead of </a:t>
            </a:r>
            <a:r>
              <a:rPr lang="en-US" sz="1800" b="1" dirty="0" err="1">
                <a:solidFill>
                  <a:srgbClr val="000000"/>
                </a:solidFill>
                <a:latin typeface="Arial,Bold" charset="0"/>
              </a:rPr>
              <a:t>hyperthreading</a:t>
            </a:r>
            <a:r>
              <a:rPr lang="en-US" sz="1800" b="1" dirty="0">
                <a:solidFill>
                  <a:srgbClr val="000000"/>
                </a:solidFill>
                <a:latin typeface="Arial,Bold" charset="0"/>
              </a:rPr>
              <a:t> ~5 %</a:t>
            </a:r>
          </a:p>
          <a:p>
            <a:pPr>
              <a:lnSpc>
                <a:spcPct val="90000"/>
              </a:lnSpc>
            </a:pPr>
            <a:r>
              <a:rPr lang="en-US" sz="1800" b="1" dirty="0">
                <a:solidFill>
                  <a:srgbClr val="000000"/>
                </a:solidFill>
                <a:latin typeface="Arial,Bold" charset="0"/>
              </a:rPr>
              <a:t>When one logical processor is stalled, the other can make progress </a:t>
            </a:r>
            <a:r>
              <a:rPr lang="en-US" sz="1800" b="1" dirty="0">
                <a:solidFill>
                  <a:srgbClr val="FF0000"/>
                </a:solidFill>
                <a:latin typeface="Arial,Bold" charset="0"/>
              </a:rPr>
              <a:t>(Coarse-grained multithreading)</a:t>
            </a:r>
          </a:p>
          <a:p>
            <a:pPr lvl="1">
              <a:lnSpc>
                <a:spcPct val="90000"/>
              </a:lnSpc>
            </a:pPr>
            <a:r>
              <a:rPr lang="en-US" b="1" dirty="0">
                <a:solidFill>
                  <a:srgbClr val="6191FE"/>
                </a:solidFill>
                <a:latin typeface="Arial,Bold" charset="0"/>
              </a:rPr>
              <a:t>No logical processor can use all entries in instruction queues when two threads are active</a:t>
            </a:r>
          </a:p>
          <a:p>
            <a:pPr>
              <a:lnSpc>
                <a:spcPct val="90000"/>
              </a:lnSpc>
            </a:pPr>
            <a:r>
              <a:rPr lang="en-US" sz="1800" b="1" dirty="0">
                <a:solidFill>
                  <a:srgbClr val="000000"/>
                </a:solidFill>
                <a:latin typeface="Arial,Bold" charset="0"/>
              </a:rPr>
              <a:t>A processor running only one active software thread to run at the same speed with or without </a:t>
            </a:r>
            <a:r>
              <a:rPr lang="en-US" sz="1800" b="1" dirty="0" err="1">
                <a:solidFill>
                  <a:srgbClr val="000000"/>
                </a:solidFill>
                <a:latin typeface="Arial,Bold" charset="0"/>
              </a:rPr>
              <a:t>hyperthreading</a:t>
            </a:r>
            <a:endParaRPr lang="en-US" sz="1800" dirty="0">
              <a:solidFill>
                <a:srgbClr val="000000"/>
              </a:solidFill>
              <a:latin typeface="Arial,Bold" charset="0"/>
            </a:endParaRPr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pic>
        <p:nvPicPr>
          <p:cNvPr id="111513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4800599"/>
            <a:ext cx="4724400" cy="1537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8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66801" y="1066800"/>
            <a:ext cx="6934200" cy="3666798"/>
          </a:xfrm>
          <a:noFill/>
          <a:ln/>
        </p:spPr>
      </p:pic>
      <p:sp>
        <p:nvSpPr>
          <p:cNvPr id="3" name="TextBox 2"/>
          <p:cNvSpPr txBox="1"/>
          <p:nvPr/>
        </p:nvSpPr>
        <p:spPr>
          <a:xfrm>
            <a:off x="1295400" y="228600"/>
            <a:ext cx="647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FD0128"/>
                </a:solidFill>
                <a:latin typeface="Arial,BoldItalic" charset="0"/>
              </a:rPr>
              <a:t>Intel Pentium-4 Xeon Processor</a:t>
            </a:r>
            <a:endParaRPr lang="en-US" sz="3200" dirty="0"/>
          </a:p>
        </p:txBody>
      </p:sp>
      <p:sp>
        <p:nvSpPr>
          <p:cNvPr id="4" name="Rectangle 3"/>
          <p:cNvSpPr/>
          <p:nvPr/>
        </p:nvSpPr>
        <p:spPr>
          <a:xfrm>
            <a:off x="533400" y="4800600"/>
            <a:ext cx="7467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AutoNum type="arabicPeriod"/>
            </a:pPr>
            <a:r>
              <a:rPr lang="en-US" sz="1200" b="0" dirty="0">
                <a:solidFill>
                  <a:schemeClr val="tx1"/>
                </a:solidFill>
              </a:rPr>
              <a:t>The allocator logic takes </a:t>
            </a:r>
            <a:r>
              <a:rPr lang="en-US" sz="1200" b="0" dirty="0" err="1">
                <a:solidFill>
                  <a:schemeClr val="tx1"/>
                </a:solidFill>
              </a:rPr>
              <a:t>uops</a:t>
            </a:r>
            <a:r>
              <a:rPr lang="en-US" sz="1200" b="0" dirty="0">
                <a:solidFill>
                  <a:schemeClr val="tx1"/>
                </a:solidFill>
              </a:rPr>
              <a:t> from the </a:t>
            </a:r>
            <a:r>
              <a:rPr lang="en-US" sz="1200" b="0" dirty="0" err="1">
                <a:solidFill>
                  <a:schemeClr val="tx1"/>
                </a:solidFill>
              </a:rPr>
              <a:t>uop</a:t>
            </a:r>
            <a:r>
              <a:rPr lang="en-US" sz="1200" b="0" dirty="0">
                <a:solidFill>
                  <a:schemeClr val="tx1"/>
                </a:solidFill>
              </a:rPr>
              <a:t> queue and allocates many of the key machine buffers needed to execute each </a:t>
            </a:r>
            <a:r>
              <a:rPr lang="en-US" sz="1200" b="0" dirty="0" err="1">
                <a:solidFill>
                  <a:schemeClr val="tx1"/>
                </a:solidFill>
              </a:rPr>
              <a:t>uop</a:t>
            </a:r>
            <a:r>
              <a:rPr lang="en-US" sz="1200" b="0" dirty="0">
                <a:solidFill>
                  <a:schemeClr val="tx1"/>
                </a:solidFill>
              </a:rPr>
              <a:t>. Each logical processor can use up to a maximum of 63 re-order buffer entries, 24 load buffers, and 12 store buffer entries.</a:t>
            </a:r>
          </a:p>
          <a:p>
            <a:r>
              <a:rPr lang="en-US" sz="1200" b="0" dirty="0">
                <a:solidFill>
                  <a:schemeClr val="tx1"/>
                </a:solidFill>
              </a:rPr>
              <a:t>2. The two sets of queues are called the memory instruction queue and the general instruction queue, respectively.</a:t>
            </a:r>
          </a:p>
          <a:p>
            <a:r>
              <a:rPr lang="en-US" sz="1200" b="0" dirty="0">
                <a:solidFill>
                  <a:schemeClr val="tx1"/>
                </a:solidFill>
              </a:rPr>
              <a:t>3. Five </a:t>
            </a:r>
            <a:r>
              <a:rPr lang="en-US" sz="1200" b="0" dirty="0" err="1">
                <a:solidFill>
                  <a:schemeClr val="tx1"/>
                </a:solidFill>
              </a:rPr>
              <a:t>uop</a:t>
            </a:r>
            <a:r>
              <a:rPr lang="en-US" sz="1200" b="0" dirty="0">
                <a:solidFill>
                  <a:schemeClr val="tx1"/>
                </a:solidFill>
              </a:rPr>
              <a:t> schedulers are used to schedule different types of </a:t>
            </a:r>
            <a:r>
              <a:rPr lang="en-US" sz="1200" b="0" dirty="0" err="1">
                <a:solidFill>
                  <a:schemeClr val="tx1"/>
                </a:solidFill>
              </a:rPr>
              <a:t>uops</a:t>
            </a:r>
            <a:r>
              <a:rPr lang="en-US" sz="1200" b="0" dirty="0">
                <a:solidFill>
                  <a:schemeClr val="tx1"/>
                </a:solidFill>
              </a:rPr>
              <a:t> for the various execution units. Collectively, they can dispatch up to six </a:t>
            </a:r>
            <a:r>
              <a:rPr lang="en-US" sz="1200" b="0" dirty="0" err="1">
                <a:solidFill>
                  <a:schemeClr val="tx1"/>
                </a:solidFill>
              </a:rPr>
              <a:t>uops</a:t>
            </a:r>
            <a:r>
              <a:rPr lang="en-US" sz="1200" b="0" dirty="0">
                <a:solidFill>
                  <a:schemeClr val="tx1"/>
                </a:solidFill>
              </a:rPr>
              <a:t> each clock cycle.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D764-9FA4-4440-BCD1-EBEC371A9859}" type="slidenum">
              <a:rPr lang="en-US"/>
              <a:pPr/>
              <a:t>2</a:t>
            </a:fld>
            <a:endParaRPr lang="en-US" b="0" dirty="0">
              <a:solidFill>
                <a:srgbClr val="FBBA03"/>
              </a:solidFill>
            </a:endParaRPr>
          </a:p>
        </p:txBody>
      </p:sp>
      <p:sp>
        <p:nvSpPr>
          <p:cNvPr id="1010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Performance beyond single thread ILP</a:t>
            </a:r>
          </a:p>
        </p:txBody>
      </p:sp>
      <p:sp>
        <p:nvSpPr>
          <p:cNvPr id="1010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8500" y="1193800"/>
            <a:ext cx="7988300" cy="52197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ILP is limited in a program particularly due to limited window size, data dependency and branches</a:t>
            </a:r>
          </a:p>
          <a:p>
            <a:pPr>
              <a:lnSpc>
                <a:spcPct val="80000"/>
              </a:lnSpc>
            </a:pPr>
            <a:r>
              <a:rPr lang="en-US" dirty="0"/>
              <a:t>There can be much higher natural parallelism in some applications in the form of loops</a:t>
            </a:r>
            <a:br>
              <a:rPr lang="en-US" dirty="0"/>
            </a:br>
            <a:r>
              <a:rPr lang="en-US" dirty="0"/>
              <a:t>(e.g., Database or Scientific codes)</a:t>
            </a:r>
          </a:p>
          <a:p>
            <a:pPr>
              <a:lnSpc>
                <a:spcPct val="80000"/>
              </a:lnSpc>
            </a:pPr>
            <a:r>
              <a:rPr lang="en-US" dirty="0"/>
              <a:t>Explicit </a:t>
            </a:r>
            <a:r>
              <a:rPr lang="en-US" dirty="0">
                <a:solidFill>
                  <a:srgbClr val="0332B7"/>
                </a:solidFill>
              </a:rPr>
              <a:t>Thread Level Parallelism</a:t>
            </a:r>
            <a:r>
              <a:rPr lang="en-US" dirty="0"/>
              <a:t> or </a:t>
            </a:r>
            <a:r>
              <a:rPr lang="en-US" dirty="0">
                <a:solidFill>
                  <a:srgbClr val="0332B7"/>
                </a:solidFill>
              </a:rPr>
              <a:t>Data Level Parallelism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solidFill>
                  <a:srgbClr val="0332B7"/>
                </a:solidFill>
              </a:rPr>
              <a:t>Thread</a:t>
            </a:r>
            <a:r>
              <a:rPr lang="en-US" altLang="en-US" dirty="0"/>
              <a:t>: process with own instructions and data</a:t>
            </a:r>
          </a:p>
          <a:p>
            <a:pPr lvl="1">
              <a:lnSpc>
                <a:spcPct val="80000"/>
              </a:lnSpc>
            </a:pPr>
            <a:r>
              <a:rPr lang="en-US" altLang="en-US" sz="2000" dirty="0"/>
              <a:t>thread may be a process part of a parallel program of multiple processes, or it may be an independent program</a:t>
            </a:r>
          </a:p>
          <a:p>
            <a:pPr lvl="1">
              <a:lnSpc>
                <a:spcPct val="80000"/>
              </a:lnSpc>
            </a:pPr>
            <a:r>
              <a:rPr lang="en-US" altLang="en-US" sz="2000" dirty="0"/>
              <a:t>Each thread has all the state (instructions, data, PC, register state, and so on) necessary to allow it to execute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solidFill>
                  <a:srgbClr val="114FFB"/>
                </a:solidFill>
              </a:rPr>
              <a:t>SPMD Model</a:t>
            </a:r>
            <a:r>
              <a:rPr lang="en-US" altLang="en-US" dirty="0"/>
              <a:t>: Execute same program identical instructions on different data (Each also a thread)</a:t>
            </a:r>
          </a:p>
          <a:p>
            <a:pPr>
              <a:lnSpc>
                <a:spcPct val="80000"/>
              </a:lnSpc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Intel Xeon Performance</a:t>
            </a:r>
          </a:p>
        </p:txBody>
      </p:sp>
      <p:pic>
        <p:nvPicPr>
          <p:cNvPr id="7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99247" y="1495313"/>
            <a:ext cx="5282005" cy="4324574"/>
          </a:xfrm>
          <a:noFill/>
          <a:ln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2700"/>
            <a:ext cx="8640763" cy="326548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</p:pic>
      <p:pic>
        <p:nvPicPr>
          <p:cNvPr id="1031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438" y="3279775"/>
            <a:ext cx="8475662" cy="345916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</p:pic>
      <p:sp>
        <p:nvSpPr>
          <p:cNvPr id="1031172" name="Text Box 4"/>
          <p:cNvSpPr txBox="1">
            <a:spLocks noChangeArrowheads="1"/>
          </p:cNvSpPr>
          <p:nvPr/>
        </p:nvSpPr>
        <p:spPr bwMode="auto">
          <a:xfrm>
            <a:off x="1443038" y="23813"/>
            <a:ext cx="146050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6199" dir="2700000" algn="ctr" rotWithShape="0">
              <a:schemeClr val="bg2">
                <a:alpha val="15999"/>
              </a:schemeClr>
            </a:outerShdw>
          </a:effectLst>
        </p:spPr>
        <p:txBody>
          <a:bodyPr lIns="0" tIns="0" rIns="0" bIns="0">
            <a:spAutoFit/>
          </a:bodyPr>
          <a:lstStyle/>
          <a:p>
            <a:pPr defTabSz="822325" eaLnBrk="1" hangingPunct="1">
              <a:spcBef>
                <a:spcPct val="0"/>
              </a:spcBef>
              <a:tabLst>
                <a:tab pos="320675" algn="l"/>
                <a:tab pos="639763" algn="l"/>
                <a:tab pos="960438" algn="l"/>
                <a:tab pos="1279525" algn="l"/>
                <a:tab pos="1600200" algn="l"/>
                <a:tab pos="1920875" algn="l"/>
                <a:tab pos="2239963" algn="l"/>
                <a:tab pos="2560638" algn="l"/>
                <a:tab pos="2879725" algn="l"/>
                <a:tab pos="3200400" algn="l"/>
                <a:tab pos="3521075" algn="l"/>
                <a:tab pos="3840163" algn="l"/>
              </a:tabLst>
            </a:pPr>
            <a:r>
              <a:rPr lang="en-US" sz="3000">
                <a:solidFill>
                  <a:srgbClr val="0000FF"/>
                </a:solidFill>
                <a:latin typeface="Marker Felt" pitchFamily="34" charset="0"/>
              </a:rPr>
              <a:t>Power 4</a:t>
            </a:r>
          </a:p>
        </p:txBody>
      </p:sp>
      <p:sp>
        <p:nvSpPr>
          <p:cNvPr id="1031173" name="Text Box 5"/>
          <p:cNvSpPr txBox="1">
            <a:spLocks noChangeArrowheads="1"/>
          </p:cNvSpPr>
          <p:nvPr/>
        </p:nvSpPr>
        <p:spPr bwMode="auto">
          <a:xfrm>
            <a:off x="1889125" y="3281363"/>
            <a:ext cx="146050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6199" dir="2700000" algn="ctr" rotWithShape="0">
              <a:schemeClr val="bg2">
                <a:alpha val="15999"/>
              </a:schemeClr>
            </a:outerShdw>
          </a:effectLst>
        </p:spPr>
        <p:txBody>
          <a:bodyPr lIns="0" tIns="0" rIns="0" bIns="0">
            <a:spAutoFit/>
          </a:bodyPr>
          <a:lstStyle/>
          <a:p>
            <a:pPr defTabSz="822325" eaLnBrk="1" hangingPunct="1">
              <a:spcBef>
                <a:spcPct val="0"/>
              </a:spcBef>
              <a:tabLst>
                <a:tab pos="320675" algn="l"/>
                <a:tab pos="639763" algn="l"/>
                <a:tab pos="960438" algn="l"/>
                <a:tab pos="1279525" algn="l"/>
                <a:tab pos="1600200" algn="l"/>
                <a:tab pos="1920875" algn="l"/>
                <a:tab pos="2239963" algn="l"/>
                <a:tab pos="2560638" algn="l"/>
                <a:tab pos="2879725" algn="l"/>
                <a:tab pos="3200400" algn="l"/>
                <a:tab pos="3521075" algn="l"/>
                <a:tab pos="3840163" algn="l"/>
              </a:tabLst>
            </a:pPr>
            <a:r>
              <a:rPr lang="en-US" sz="3000">
                <a:solidFill>
                  <a:srgbClr val="0000FF"/>
                </a:solidFill>
                <a:latin typeface="Marker Felt" pitchFamily="34" charset="0"/>
              </a:rPr>
              <a:t>Power 5</a:t>
            </a:r>
          </a:p>
        </p:txBody>
      </p:sp>
      <p:sp>
        <p:nvSpPr>
          <p:cNvPr id="1031175" name="Freeform 7"/>
          <p:cNvSpPr>
            <a:spLocks/>
          </p:cNvSpPr>
          <p:nvPr/>
        </p:nvSpPr>
        <p:spPr bwMode="auto">
          <a:xfrm>
            <a:off x="547688" y="4349750"/>
            <a:ext cx="727075" cy="725488"/>
          </a:xfrm>
          <a:custGeom>
            <a:avLst/>
            <a:gdLst/>
            <a:ahLst/>
            <a:cxnLst>
              <a:cxn ang="0">
                <a:pos x="7777" y="1334"/>
              </a:cxn>
              <a:cxn ang="0">
                <a:pos x="7777" y="7777"/>
              </a:cxn>
              <a:cxn ang="0">
                <a:pos x="1334" y="7777"/>
              </a:cxn>
              <a:cxn ang="0">
                <a:pos x="1334" y="1334"/>
              </a:cxn>
              <a:cxn ang="0">
                <a:pos x="7777" y="1334"/>
              </a:cxn>
              <a:cxn ang="0">
                <a:pos x="7777" y="1334"/>
              </a:cxn>
            </a:cxnLst>
            <a:rect l="0" t="0" r="r" b="b"/>
            <a:pathLst>
              <a:path w="9111" h="9111">
                <a:moveTo>
                  <a:pt x="7777" y="1334"/>
                </a:moveTo>
                <a:cubicBezTo>
                  <a:pt x="9556" y="3113"/>
                  <a:pt x="9556" y="5998"/>
                  <a:pt x="7777" y="7777"/>
                </a:cubicBezTo>
                <a:cubicBezTo>
                  <a:pt x="5998" y="9556"/>
                  <a:pt x="3113" y="9556"/>
                  <a:pt x="1334" y="7777"/>
                </a:cubicBezTo>
                <a:cubicBezTo>
                  <a:pt x="-445" y="5998"/>
                  <a:pt x="-445" y="3113"/>
                  <a:pt x="1334" y="1334"/>
                </a:cubicBezTo>
                <a:cubicBezTo>
                  <a:pt x="3113" y="-445"/>
                  <a:pt x="5998" y="-445"/>
                  <a:pt x="7777" y="1334"/>
                </a:cubicBezTo>
                <a:close/>
                <a:moveTo>
                  <a:pt x="7777" y="1334"/>
                </a:moveTo>
              </a:path>
            </a:pathLst>
          </a:custGeom>
          <a:noFill/>
          <a:ln w="38100">
            <a:solidFill>
              <a:srgbClr val="053DE8">
                <a:alpha val="54849"/>
              </a:srgbClr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1176" name="Freeform 8"/>
          <p:cNvSpPr>
            <a:spLocks/>
          </p:cNvSpPr>
          <p:nvPr/>
        </p:nvSpPr>
        <p:spPr bwMode="auto">
          <a:xfrm>
            <a:off x="1450975" y="4897438"/>
            <a:ext cx="727075" cy="725487"/>
          </a:xfrm>
          <a:custGeom>
            <a:avLst/>
            <a:gdLst/>
            <a:ahLst/>
            <a:cxnLst>
              <a:cxn ang="0">
                <a:pos x="7777" y="1334"/>
              </a:cxn>
              <a:cxn ang="0">
                <a:pos x="7777" y="7777"/>
              </a:cxn>
              <a:cxn ang="0">
                <a:pos x="1334" y="7777"/>
              </a:cxn>
              <a:cxn ang="0">
                <a:pos x="1334" y="1334"/>
              </a:cxn>
              <a:cxn ang="0">
                <a:pos x="7777" y="1334"/>
              </a:cxn>
              <a:cxn ang="0">
                <a:pos x="7777" y="1334"/>
              </a:cxn>
            </a:cxnLst>
            <a:rect l="0" t="0" r="r" b="b"/>
            <a:pathLst>
              <a:path w="9111" h="9111">
                <a:moveTo>
                  <a:pt x="7777" y="1334"/>
                </a:moveTo>
                <a:cubicBezTo>
                  <a:pt x="9556" y="3113"/>
                  <a:pt x="9556" y="5998"/>
                  <a:pt x="7777" y="7777"/>
                </a:cubicBezTo>
                <a:cubicBezTo>
                  <a:pt x="5998" y="9556"/>
                  <a:pt x="3113" y="9556"/>
                  <a:pt x="1334" y="7777"/>
                </a:cubicBezTo>
                <a:cubicBezTo>
                  <a:pt x="-445" y="5998"/>
                  <a:pt x="-445" y="3113"/>
                  <a:pt x="1334" y="1334"/>
                </a:cubicBezTo>
                <a:cubicBezTo>
                  <a:pt x="3113" y="-445"/>
                  <a:pt x="5998" y="-445"/>
                  <a:pt x="7777" y="1334"/>
                </a:cubicBezTo>
                <a:close/>
                <a:moveTo>
                  <a:pt x="7777" y="1334"/>
                </a:moveTo>
              </a:path>
            </a:pathLst>
          </a:custGeom>
          <a:noFill/>
          <a:ln w="38100">
            <a:solidFill>
              <a:srgbClr val="053DE8">
                <a:alpha val="54849"/>
              </a:srgbClr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1178" name="Line 10"/>
          <p:cNvSpPr>
            <a:spLocks noChangeShapeType="1"/>
          </p:cNvSpPr>
          <p:nvPr/>
        </p:nvSpPr>
        <p:spPr bwMode="auto">
          <a:xfrm rot="10800000" flipH="1">
            <a:off x="501650" y="5086350"/>
            <a:ext cx="285750" cy="46831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stealth" w="med" len="med"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31179" name="Line 11"/>
          <p:cNvSpPr>
            <a:spLocks noChangeShapeType="1"/>
          </p:cNvSpPr>
          <p:nvPr/>
        </p:nvSpPr>
        <p:spPr bwMode="auto">
          <a:xfrm rot="10800000" flipH="1">
            <a:off x="479425" y="5372100"/>
            <a:ext cx="903288" cy="20637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stealth" w="med" len="med"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31181" name="Freeform 13"/>
          <p:cNvSpPr>
            <a:spLocks/>
          </p:cNvSpPr>
          <p:nvPr/>
        </p:nvSpPr>
        <p:spPr bwMode="auto">
          <a:xfrm>
            <a:off x="8058150" y="4510088"/>
            <a:ext cx="725488" cy="725487"/>
          </a:xfrm>
          <a:custGeom>
            <a:avLst/>
            <a:gdLst/>
            <a:ahLst/>
            <a:cxnLst>
              <a:cxn ang="0">
                <a:pos x="7777" y="1334"/>
              </a:cxn>
              <a:cxn ang="0">
                <a:pos x="7777" y="7777"/>
              </a:cxn>
              <a:cxn ang="0">
                <a:pos x="1334" y="7777"/>
              </a:cxn>
              <a:cxn ang="0">
                <a:pos x="1334" y="1334"/>
              </a:cxn>
              <a:cxn ang="0">
                <a:pos x="7777" y="1334"/>
              </a:cxn>
              <a:cxn ang="0">
                <a:pos x="7777" y="1334"/>
              </a:cxn>
            </a:cxnLst>
            <a:rect l="0" t="0" r="r" b="b"/>
            <a:pathLst>
              <a:path w="9111" h="9111">
                <a:moveTo>
                  <a:pt x="7777" y="1334"/>
                </a:moveTo>
                <a:cubicBezTo>
                  <a:pt x="9556" y="3113"/>
                  <a:pt x="9556" y="5998"/>
                  <a:pt x="7777" y="7777"/>
                </a:cubicBezTo>
                <a:cubicBezTo>
                  <a:pt x="5998" y="9556"/>
                  <a:pt x="3113" y="9556"/>
                  <a:pt x="1334" y="7777"/>
                </a:cubicBezTo>
                <a:cubicBezTo>
                  <a:pt x="-445" y="5998"/>
                  <a:pt x="-445" y="3113"/>
                  <a:pt x="1334" y="1334"/>
                </a:cubicBezTo>
                <a:cubicBezTo>
                  <a:pt x="3113" y="-445"/>
                  <a:pt x="5998" y="-445"/>
                  <a:pt x="7777" y="1334"/>
                </a:cubicBezTo>
                <a:close/>
                <a:moveTo>
                  <a:pt x="7777" y="1334"/>
                </a:moveTo>
              </a:path>
            </a:pathLst>
          </a:custGeom>
          <a:noFill/>
          <a:ln w="38100">
            <a:solidFill>
              <a:srgbClr val="053DE8">
                <a:alpha val="54849"/>
              </a:srgbClr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1183" name="Line 15"/>
          <p:cNvSpPr>
            <a:spLocks noChangeShapeType="1"/>
          </p:cNvSpPr>
          <p:nvPr/>
        </p:nvSpPr>
        <p:spPr bwMode="auto">
          <a:xfrm>
            <a:off x="8401050" y="4000500"/>
            <a:ext cx="0" cy="46831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stealth" w="med" len="med"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31184" name="Text Box 16"/>
          <p:cNvSpPr txBox="1">
            <a:spLocks noChangeArrowheads="1"/>
          </p:cNvSpPr>
          <p:nvPr/>
        </p:nvSpPr>
        <p:spPr bwMode="auto">
          <a:xfrm>
            <a:off x="381000" y="5638800"/>
            <a:ext cx="2954338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FF"/>
                </a:solidFill>
              </a:rPr>
              <a:t>2 fetch (PC),</a:t>
            </a:r>
            <a:br>
              <a:rPr lang="en-US" sz="2800">
                <a:solidFill>
                  <a:srgbClr val="0000FF"/>
                </a:solidFill>
              </a:rPr>
            </a:br>
            <a:r>
              <a:rPr lang="en-US" sz="2800">
                <a:solidFill>
                  <a:srgbClr val="0000FF"/>
                </a:solidFill>
              </a:rPr>
              <a:t>2 initial decodes</a:t>
            </a:r>
          </a:p>
        </p:txBody>
      </p:sp>
      <p:sp>
        <p:nvSpPr>
          <p:cNvPr id="1031185" name="Text Box 17"/>
          <p:cNvSpPr txBox="1">
            <a:spLocks noChangeArrowheads="1"/>
          </p:cNvSpPr>
          <p:nvPr/>
        </p:nvSpPr>
        <p:spPr bwMode="auto">
          <a:xfrm>
            <a:off x="7162800" y="2971800"/>
            <a:ext cx="2225675" cy="1187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solidFill>
                  <a:srgbClr val="0000FF"/>
                </a:solidFill>
              </a:rPr>
              <a:t>2 commits (architected register sets)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925CE-966F-45AE-BB44-2DBEDBCD76CA}" type="slidenum">
              <a:rPr lang="en-US"/>
              <a:pPr/>
              <a:t>22</a:t>
            </a:fld>
            <a:endParaRPr lang="en-US" b="0">
              <a:solidFill>
                <a:srgbClr val="FBBA03"/>
              </a:solidFill>
            </a:endParaRPr>
          </a:p>
        </p:txBody>
      </p:sp>
      <p:sp>
        <p:nvSpPr>
          <p:cNvPr id="1042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Changes in  Power 5 to support SMT</a:t>
            </a:r>
          </a:p>
        </p:txBody>
      </p:sp>
      <p:sp>
        <p:nvSpPr>
          <p:cNvPr id="1042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Increased </a:t>
            </a:r>
            <a:r>
              <a:rPr lang="en-US" dirty="0" err="1"/>
              <a:t>associativity</a:t>
            </a:r>
            <a:r>
              <a:rPr lang="en-US" dirty="0"/>
              <a:t> of L1 instruction cache and the instruction address translation buffers </a:t>
            </a:r>
          </a:p>
          <a:p>
            <a:pPr>
              <a:lnSpc>
                <a:spcPct val="80000"/>
              </a:lnSpc>
            </a:pPr>
            <a:r>
              <a:rPr lang="en-US" dirty="0"/>
              <a:t>Added per thread load and store queues </a:t>
            </a:r>
          </a:p>
          <a:p>
            <a:pPr>
              <a:lnSpc>
                <a:spcPct val="80000"/>
              </a:lnSpc>
            </a:pPr>
            <a:r>
              <a:rPr lang="en-US" dirty="0"/>
              <a:t>Increased size of the L2 (1.92 vs. 1.44 MB) and L3 caches</a:t>
            </a:r>
          </a:p>
          <a:p>
            <a:pPr>
              <a:lnSpc>
                <a:spcPct val="80000"/>
              </a:lnSpc>
            </a:pPr>
            <a:r>
              <a:rPr lang="en-US" dirty="0"/>
              <a:t>Added separate instruction </a:t>
            </a:r>
            <a:r>
              <a:rPr lang="en-US" dirty="0" err="1"/>
              <a:t>prefetch</a:t>
            </a:r>
            <a:r>
              <a:rPr lang="en-US" dirty="0"/>
              <a:t> and buffering per thread</a:t>
            </a:r>
          </a:p>
          <a:p>
            <a:pPr>
              <a:lnSpc>
                <a:spcPct val="80000"/>
              </a:lnSpc>
            </a:pPr>
            <a:r>
              <a:rPr lang="en-US" dirty="0"/>
              <a:t>Increased the number of virtual registers from 152 to 240</a:t>
            </a:r>
          </a:p>
          <a:p>
            <a:pPr>
              <a:lnSpc>
                <a:spcPct val="80000"/>
              </a:lnSpc>
            </a:pPr>
            <a:r>
              <a:rPr lang="en-US" dirty="0"/>
              <a:t>Increased the size of several issue queues</a:t>
            </a:r>
          </a:p>
          <a:p>
            <a:pPr>
              <a:lnSpc>
                <a:spcPct val="80000"/>
              </a:lnSpc>
            </a:pPr>
            <a:r>
              <a:rPr lang="en-US" dirty="0"/>
              <a:t>The Power5 core is about </a:t>
            </a:r>
            <a:r>
              <a:rPr lang="en-US" dirty="0">
                <a:solidFill>
                  <a:srgbClr val="FF0000"/>
                </a:solidFill>
              </a:rPr>
              <a:t>24% larger </a:t>
            </a:r>
            <a:r>
              <a:rPr lang="en-US" dirty="0"/>
              <a:t>than the Power4 core because of the addition of SMT support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17488" y="11113"/>
            <a:ext cx="8389937" cy="754062"/>
          </a:xfrm>
        </p:spPr>
        <p:txBody>
          <a:bodyPr/>
          <a:lstStyle/>
          <a:p>
            <a:pPr marL="25400">
              <a:tabLst>
                <a:tab pos="317500" algn="l"/>
                <a:tab pos="1231900" algn="l"/>
                <a:tab pos="2146300" algn="l"/>
                <a:tab pos="3060700" algn="l"/>
                <a:tab pos="3975100" algn="l"/>
                <a:tab pos="4889500" algn="l"/>
                <a:tab pos="5803900" algn="l"/>
              </a:tabLst>
            </a:pPr>
            <a:r>
              <a:rPr lang="en-US"/>
              <a:t>Power 5 thread performance ...</a:t>
            </a:r>
          </a:p>
        </p:txBody>
      </p:sp>
      <p:pic>
        <p:nvPicPr>
          <p:cNvPr id="1033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8060" y="1081088"/>
            <a:ext cx="3854340" cy="49387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</p:pic>
      <p:sp>
        <p:nvSpPr>
          <p:cNvPr id="1033222" name="Line 6"/>
          <p:cNvSpPr>
            <a:spLocks noChangeShapeType="1"/>
          </p:cNvSpPr>
          <p:nvPr/>
        </p:nvSpPr>
        <p:spPr bwMode="auto">
          <a:xfrm>
            <a:off x="2895601" y="1676400"/>
            <a:ext cx="1219200" cy="2667000"/>
          </a:xfrm>
          <a:prstGeom prst="line">
            <a:avLst/>
          </a:prstGeom>
          <a:noFill/>
          <a:ln w="38100">
            <a:solidFill>
              <a:srgbClr val="0000FF">
                <a:alpha val="57835"/>
              </a:srgbClr>
            </a:solidFill>
            <a:round/>
            <a:headEnd type="stealth" w="med" len="med"/>
            <a:tailEnd type="stealth" w="med" len="med"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33224" name="Line 8"/>
          <p:cNvSpPr>
            <a:spLocks noChangeShapeType="1"/>
          </p:cNvSpPr>
          <p:nvPr/>
        </p:nvSpPr>
        <p:spPr bwMode="auto">
          <a:xfrm rot="10800000" flipH="1">
            <a:off x="2667000" y="2819400"/>
            <a:ext cx="2933700" cy="990600"/>
          </a:xfrm>
          <a:prstGeom prst="line">
            <a:avLst/>
          </a:prstGeom>
          <a:noFill/>
          <a:ln w="38100">
            <a:solidFill>
              <a:srgbClr val="0000FF">
                <a:alpha val="57835"/>
              </a:srgbClr>
            </a:solidFill>
            <a:round/>
            <a:headEnd/>
            <a:tailEnd type="stealth" w="med" len="med"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33225" name="Text Box 9"/>
          <p:cNvSpPr txBox="1">
            <a:spLocks noChangeArrowheads="1"/>
          </p:cNvSpPr>
          <p:nvPr/>
        </p:nvSpPr>
        <p:spPr bwMode="auto">
          <a:xfrm>
            <a:off x="381000" y="1143000"/>
            <a:ext cx="2895600" cy="22159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en-US" sz="2400" dirty="0">
                <a:solidFill>
                  <a:schemeClr val="tx1"/>
                </a:solidFill>
              </a:rPr>
              <a:t>Relative priority of each thread controllable in hardware.</a:t>
            </a:r>
          </a:p>
          <a:p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033226" name="Text Box 10"/>
          <p:cNvSpPr txBox="1">
            <a:spLocks noChangeArrowheads="1"/>
          </p:cNvSpPr>
          <p:nvPr/>
        </p:nvSpPr>
        <p:spPr bwMode="auto">
          <a:xfrm>
            <a:off x="228600" y="3683000"/>
            <a:ext cx="2911475" cy="230832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For balanced operation, both threads run slower than if they “owned” the machine.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E9328-A0A4-4CBA-80B0-E6C1C0BA7964}" type="slidenum">
              <a:rPr lang="en-US"/>
              <a:pPr/>
              <a:t>3</a:t>
            </a:fld>
            <a:endParaRPr lang="en-US" b="0">
              <a:solidFill>
                <a:srgbClr val="FBBA03"/>
              </a:solidFill>
            </a:endParaRPr>
          </a:p>
        </p:txBody>
      </p:sp>
      <p:sp>
        <p:nvSpPr>
          <p:cNvPr id="1035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Thread Level Parallelism (TLP)</a:t>
            </a:r>
          </a:p>
        </p:txBody>
      </p:sp>
      <p:sp>
        <p:nvSpPr>
          <p:cNvPr id="1035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8500" y="1193800"/>
            <a:ext cx="7912100" cy="5130800"/>
          </a:xfrm>
        </p:spPr>
        <p:txBody>
          <a:bodyPr/>
          <a:lstStyle/>
          <a:p>
            <a:pPr marL="457200" indent="-457200">
              <a:lnSpc>
                <a:spcPct val="80000"/>
              </a:lnSpc>
            </a:pPr>
            <a:r>
              <a:rPr lang="en-US" dirty="0"/>
              <a:t>ILP exploits implicit parallel operations within a loop or straight-line code segment (basic block)</a:t>
            </a:r>
          </a:p>
          <a:p>
            <a:pPr marL="457200" indent="-457200">
              <a:lnSpc>
                <a:spcPct val="80000"/>
              </a:lnSpc>
            </a:pPr>
            <a:r>
              <a:rPr lang="en-US" dirty="0"/>
              <a:t>TLP explicitly represented by multiple threads of execution that are inherently parallel at the program level</a:t>
            </a:r>
          </a:p>
          <a:p>
            <a:pPr marL="457200" indent="-457200">
              <a:lnSpc>
                <a:spcPct val="80000"/>
              </a:lnSpc>
            </a:pPr>
            <a:r>
              <a:rPr lang="en-US" dirty="0">
                <a:latin typeface="Arial,Bold" charset="0"/>
              </a:rPr>
              <a:t>To software, a dual-threaded processor looks like two distinct CPUs, and the operating system takes advantage of this by scheduling two threads of execution on it.</a:t>
            </a:r>
            <a:endParaRPr lang="en-US" sz="2000" dirty="0"/>
          </a:p>
          <a:p>
            <a:pPr marL="457200" indent="-457200">
              <a:lnSpc>
                <a:spcPct val="80000"/>
              </a:lnSpc>
            </a:pPr>
            <a:r>
              <a:rPr lang="en-US" dirty="0"/>
              <a:t>Goal: Use multiple instruction streams to improve </a:t>
            </a:r>
          </a:p>
          <a:p>
            <a:pPr marL="800100" lvl="1" indent="-342900">
              <a:lnSpc>
                <a:spcPct val="80000"/>
              </a:lnSpc>
              <a:buFontTx/>
              <a:buAutoNum type="arabicPeriod"/>
            </a:pPr>
            <a:r>
              <a:rPr lang="en-US" sz="2000" dirty="0"/>
              <a:t>Throughput of computers that run many programs </a:t>
            </a:r>
          </a:p>
          <a:p>
            <a:pPr marL="800100" lvl="1" indent="-342900">
              <a:lnSpc>
                <a:spcPct val="80000"/>
              </a:lnSpc>
              <a:buFontTx/>
              <a:buAutoNum type="arabicPeriod"/>
            </a:pPr>
            <a:r>
              <a:rPr lang="en-US" sz="2000" dirty="0"/>
              <a:t>Execution time of multi-threaded programs</a:t>
            </a:r>
          </a:p>
          <a:p>
            <a:pPr marL="457200" indent="-457200">
              <a:lnSpc>
                <a:spcPct val="80000"/>
              </a:lnSpc>
            </a:pPr>
            <a:r>
              <a:rPr lang="en-US" dirty="0"/>
              <a:t>TLP more cost-effective to exploit than ILP</a:t>
            </a:r>
          </a:p>
          <a:p>
            <a:pPr marL="457200" indent="-457200">
              <a:lnSpc>
                <a:spcPct val="80000"/>
              </a:lnSpc>
            </a:pPr>
            <a:r>
              <a:rPr lang="en-US" dirty="0"/>
              <a:t>Very suitable for </a:t>
            </a:r>
            <a:r>
              <a:rPr lang="en-US" dirty="0" err="1"/>
              <a:t>multicore</a:t>
            </a:r>
            <a:r>
              <a:rPr lang="en-US" dirty="0"/>
              <a:t> processors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153400" cy="1143000"/>
          </a:xfrm>
        </p:spPr>
        <p:txBody>
          <a:bodyPr/>
          <a:lstStyle/>
          <a:p>
            <a:pPr algn="ctr"/>
            <a:r>
              <a:rPr lang="en-US" b="1" i="1" dirty="0">
                <a:solidFill>
                  <a:srgbClr val="0070C0"/>
                </a:solidFill>
                <a:latin typeface="Arial,BoldItalic" charset="0"/>
              </a:rPr>
              <a:t> Dealin</a:t>
            </a:r>
            <a:r>
              <a:rPr lang="en-US" i="1" dirty="0">
                <a:solidFill>
                  <a:srgbClr val="0070C0"/>
                </a:solidFill>
                <a:latin typeface="Arial,BoldItalic" charset="0"/>
              </a:rPr>
              <a:t>g with </a:t>
            </a:r>
            <a:r>
              <a:rPr lang="en-US" b="1" i="1" dirty="0">
                <a:solidFill>
                  <a:srgbClr val="0070C0"/>
                </a:solidFill>
                <a:latin typeface="Arial,BoldItalic" charset="0"/>
              </a:rPr>
              <a:t>Pipeline Hazards</a:t>
            </a:r>
            <a:endParaRPr lang="en-US" dirty="0">
              <a:solidFill>
                <a:srgbClr val="0070C0"/>
              </a:solidFill>
              <a:latin typeface="Arial,BoldItalic" charset="0"/>
            </a:endParaRPr>
          </a:p>
        </p:txBody>
      </p:sp>
      <p:sp>
        <p:nvSpPr>
          <p:cNvPr id="3481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762000" y="1209675"/>
            <a:ext cx="7772400" cy="4724400"/>
          </a:xfrm>
        </p:spPr>
        <p:txBody>
          <a:bodyPr/>
          <a:lstStyle/>
          <a:p>
            <a:pPr>
              <a:buFontTx/>
              <a:buNone/>
            </a:pPr>
            <a:r>
              <a:rPr lang="en-US" sz="2000" b="1" dirty="0">
                <a:solidFill>
                  <a:srgbClr val="00AF00"/>
                </a:solidFill>
                <a:latin typeface="Arial,Bold" charset="0"/>
              </a:rPr>
              <a:t>	</a:t>
            </a:r>
            <a:r>
              <a:rPr lang="en-US" sz="2000" b="1" dirty="0">
                <a:solidFill>
                  <a:srgbClr val="000000"/>
                </a:solidFill>
                <a:latin typeface="Arial,Bold" charset="0"/>
              </a:rPr>
              <a:t>Each instruction depends on the previous instruction. </a:t>
            </a:r>
            <a:r>
              <a:rPr lang="en-US" sz="2000" b="1" dirty="0">
                <a:solidFill>
                  <a:srgbClr val="FF0000"/>
                </a:solidFill>
                <a:latin typeface="Arial,Bold" charset="0"/>
              </a:rPr>
              <a:t>Assume no bypassing</a:t>
            </a:r>
            <a:r>
              <a:rPr lang="en-US" sz="2000" b="1" dirty="0">
                <a:solidFill>
                  <a:srgbClr val="000000"/>
                </a:solidFill>
                <a:latin typeface="Arial,Bold" charset="0"/>
              </a:rPr>
              <a:t>.</a:t>
            </a:r>
          </a:p>
          <a:p>
            <a:pPr lvl="1">
              <a:buFontTx/>
              <a:buNone/>
            </a:pPr>
            <a:endParaRPr lang="en-US" sz="2000" b="1" dirty="0">
              <a:solidFill>
                <a:srgbClr val="00AF00"/>
              </a:solidFill>
              <a:latin typeface="Arial,Bold" charset="0"/>
            </a:endParaRPr>
          </a:p>
          <a:p>
            <a:pPr lvl="1">
              <a:buFontTx/>
              <a:buNone/>
            </a:pPr>
            <a:r>
              <a:rPr lang="en-US" sz="2000" b="1" dirty="0">
                <a:solidFill>
                  <a:srgbClr val="00AF00"/>
                </a:solidFill>
                <a:latin typeface="Arial,Bold" charset="0"/>
              </a:rPr>
              <a:t>LW r1, 0(r2)</a:t>
            </a:r>
          </a:p>
          <a:p>
            <a:pPr lvl="1">
              <a:buFontTx/>
              <a:buNone/>
            </a:pPr>
            <a:r>
              <a:rPr lang="en-US" sz="2000" b="1" dirty="0">
                <a:solidFill>
                  <a:srgbClr val="00AF00"/>
                </a:solidFill>
                <a:latin typeface="Arial,Bold" charset="0"/>
              </a:rPr>
              <a:t>LW r5, 12(r1)</a:t>
            </a:r>
          </a:p>
          <a:p>
            <a:pPr lvl="1">
              <a:buFontTx/>
              <a:buNone/>
            </a:pPr>
            <a:r>
              <a:rPr lang="en-US" sz="2000" b="1" dirty="0">
                <a:solidFill>
                  <a:srgbClr val="00AF00"/>
                </a:solidFill>
                <a:latin typeface="Arial,Bold" charset="0"/>
              </a:rPr>
              <a:t>ADDI r5, r5, #12</a:t>
            </a:r>
          </a:p>
          <a:p>
            <a:pPr lvl="1">
              <a:buFontTx/>
              <a:buNone/>
            </a:pPr>
            <a:r>
              <a:rPr lang="en-US" sz="2000" dirty="0">
                <a:solidFill>
                  <a:srgbClr val="00AF00"/>
                </a:solidFill>
                <a:latin typeface="Arial,Bold" charset="0"/>
              </a:rPr>
              <a:t>SW r5, 12(r1)</a:t>
            </a:r>
            <a:endParaRPr lang="en-US" sz="2000" dirty="0">
              <a:solidFill>
                <a:srgbClr val="000000"/>
              </a:solidFill>
              <a:latin typeface="Arial,Bold" charset="0"/>
            </a:endParaRPr>
          </a:p>
          <a:p>
            <a:pPr lvl="1"/>
            <a:endParaRPr lang="en-US" sz="2000" dirty="0">
              <a:solidFill>
                <a:srgbClr val="000000"/>
              </a:solidFill>
              <a:latin typeface="Arial,Bold" charset="0"/>
            </a:endParaRPr>
          </a:p>
          <a:p>
            <a:pPr>
              <a:buNone/>
            </a:pPr>
            <a:endParaRPr lang="en-US" sz="2000" dirty="0"/>
          </a:p>
        </p:txBody>
      </p:sp>
      <p:pic>
        <p:nvPicPr>
          <p:cNvPr id="34820" name="Picture 10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1905000"/>
            <a:ext cx="44958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066800" y="3962400"/>
            <a:ext cx="7315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Arial,Bold" charset="0"/>
              </a:rPr>
              <a:t>How can we avoid the stalls due to dependencies between instructions in a pipeline?</a:t>
            </a:r>
          </a:p>
          <a:p>
            <a:r>
              <a:rPr lang="en-US" sz="2000" dirty="0">
                <a:solidFill>
                  <a:srgbClr val="6191FE"/>
                </a:solidFill>
                <a:latin typeface="Arial,Bold" charset="0"/>
              </a:rPr>
              <a:t>One way is to interleave execution of instructions from different program threads on the same pipeline</a:t>
            </a:r>
            <a:endParaRPr lang="en-US" sz="2000" dirty="0">
              <a:solidFill>
                <a:srgbClr val="000000"/>
              </a:solidFill>
              <a:latin typeface="Arial,Bold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1" dirty="0">
                <a:solidFill>
                  <a:srgbClr val="0070C0"/>
                </a:solidFill>
                <a:latin typeface="Arial,BoldItalic" charset="0"/>
              </a:rPr>
              <a:t>Hardware Multithreading</a:t>
            </a:r>
            <a:endParaRPr lang="en-US" dirty="0">
              <a:solidFill>
                <a:srgbClr val="0070C0"/>
              </a:solidFill>
              <a:latin typeface="Arial,BoldItalic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000" b="1" i="1" dirty="0">
                <a:solidFill>
                  <a:srgbClr val="000000"/>
                </a:solidFill>
                <a:latin typeface="Arial,BoldItalic" charset="0"/>
              </a:rPr>
              <a:t>Interleave 4 threads, </a:t>
            </a:r>
            <a:r>
              <a:rPr lang="en-US" sz="2000" b="1" i="1" dirty="0">
                <a:solidFill>
                  <a:srgbClr val="00AF00"/>
                </a:solidFill>
                <a:latin typeface="Arial,BoldItalic" charset="0"/>
              </a:rPr>
              <a:t>T1-T4</a:t>
            </a:r>
            <a:r>
              <a:rPr lang="en-US" sz="2000" b="1" i="1" dirty="0">
                <a:solidFill>
                  <a:srgbClr val="000000"/>
                </a:solidFill>
                <a:latin typeface="Arial,BoldItalic" charset="0"/>
              </a:rPr>
              <a:t>, on non-bypassed 5-stage pipe</a:t>
            </a:r>
          </a:p>
          <a:p>
            <a:pPr>
              <a:buFontTx/>
              <a:buNone/>
            </a:pPr>
            <a:endParaRPr lang="en-US" sz="2000" b="1" i="1" dirty="0">
              <a:solidFill>
                <a:srgbClr val="000000"/>
              </a:solidFill>
              <a:latin typeface="Arial,BoldItalic" charset="0"/>
            </a:endParaRPr>
          </a:p>
          <a:p>
            <a:pPr>
              <a:buFontTx/>
              <a:buNone/>
            </a:pPr>
            <a:endParaRPr lang="en-US" sz="2000" b="1" i="1" dirty="0">
              <a:solidFill>
                <a:srgbClr val="000000"/>
              </a:solidFill>
              <a:latin typeface="Arial,BoldItalic" charset="0"/>
            </a:endParaRPr>
          </a:p>
          <a:p>
            <a:pPr>
              <a:buFontTx/>
              <a:buNone/>
            </a:pPr>
            <a:r>
              <a:rPr lang="en-US" sz="2000" b="1" dirty="0">
                <a:solidFill>
                  <a:srgbClr val="00AF00"/>
                </a:solidFill>
                <a:latin typeface="Arial,Bold" charset="0"/>
              </a:rPr>
              <a:t>T1: LW r1, 0(r2)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00AF00"/>
                </a:solidFill>
                <a:latin typeface="Arial,Bold" charset="0"/>
              </a:rPr>
              <a:t>T2: ADD r7, r1, r4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00AF00"/>
                </a:solidFill>
                <a:latin typeface="Arial,Bold" charset="0"/>
              </a:rPr>
              <a:t>T3: XORI r5, r4, #12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00AF00"/>
                </a:solidFill>
                <a:latin typeface="Arial,Bold" charset="0"/>
              </a:rPr>
              <a:t>T4: SW 0(r7), r5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00AF00"/>
                </a:solidFill>
                <a:latin typeface="Arial,Bold" charset="0"/>
              </a:rPr>
              <a:t>T1: LW r5, 12(r1)</a:t>
            </a:r>
            <a:endParaRPr lang="en-US" sz="2000" dirty="0">
              <a:solidFill>
                <a:srgbClr val="000000"/>
              </a:solidFill>
              <a:latin typeface="Arial,Bold" charset="0"/>
            </a:endParaRPr>
          </a:p>
          <a:p>
            <a:pPr>
              <a:buFontTx/>
              <a:buNone/>
            </a:pPr>
            <a:endParaRPr lang="en-US" sz="2000" dirty="0">
              <a:solidFill>
                <a:srgbClr val="000000"/>
              </a:solidFill>
              <a:latin typeface="Arial,BoldItalic" charset="0"/>
            </a:endParaRPr>
          </a:p>
          <a:p>
            <a:endParaRPr lang="en-US" sz="20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1905000"/>
            <a:ext cx="5562600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28600"/>
            <a:ext cx="7772400" cy="914400"/>
          </a:xfrm>
        </p:spPr>
        <p:txBody>
          <a:bodyPr/>
          <a:lstStyle/>
          <a:p>
            <a:r>
              <a:rPr lang="en-US" sz="2800" dirty="0">
                <a:solidFill>
                  <a:srgbClr val="0070C0"/>
                </a:solidFill>
              </a:rPr>
              <a:t>Multithreading to Avoid Memory Latency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4876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General processors switch to another context on I/O operation =&gt; </a:t>
            </a:r>
            <a:r>
              <a:rPr lang="en-US" dirty="0">
                <a:solidFill>
                  <a:srgbClr val="FF0000"/>
                </a:solidFill>
              </a:rPr>
              <a:t>Software Multithreading</a:t>
            </a:r>
            <a:r>
              <a:rPr lang="en-US" dirty="0"/>
              <a:t>, Multiprogramming, etc. An O/S function. Large overhead! </a:t>
            </a:r>
            <a:r>
              <a:rPr lang="en-US" dirty="0">
                <a:solidFill>
                  <a:schemeClr val="accent2"/>
                </a:solidFill>
              </a:rPr>
              <a:t>Why? Context switch</a:t>
            </a:r>
          </a:p>
          <a:p>
            <a:pPr>
              <a:lnSpc>
                <a:spcPct val="80000"/>
              </a:lnSpc>
            </a:pPr>
            <a:r>
              <a:rPr lang="en-US" dirty="0">
                <a:solidFill>
                  <a:schemeClr val="accent2"/>
                </a:solidFill>
              </a:rPr>
              <a:t>Why not context switch on a cache miss?</a:t>
            </a:r>
            <a:r>
              <a:rPr lang="en-US" dirty="0"/>
              <a:t> =&gt; </a:t>
            </a:r>
            <a:r>
              <a:rPr lang="en-US" dirty="0">
                <a:solidFill>
                  <a:srgbClr val="FF0000"/>
                </a:solidFill>
              </a:rPr>
              <a:t>Hardware multithreading.</a:t>
            </a:r>
          </a:p>
          <a:p>
            <a:pPr>
              <a:lnSpc>
                <a:spcPct val="80000"/>
              </a:lnSpc>
            </a:pPr>
            <a:r>
              <a:rPr lang="en-US" dirty="0"/>
              <a:t>Can we afford that overhead with context switching? =&gt; </a:t>
            </a:r>
            <a:r>
              <a:rPr lang="en-US" dirty="0">
                <a:solidFill>
                  <a:schemeClr val="accent2"/>
                </a:solidFill>
              </a:rPr>
              <a:t>Need changes in architecture to avoid stack operations.</a:t>
            </a:r>
            <a:r>
              <a:rPr lang="en-US" dirty="0"/>
              <a:t> How to achieve it?</a:t>
            </a:r>
          </a:p>
          <a:p>
            <a:pPr>
              <a:lnSpc>
                <a:spcPct val="80000"/>
              </a:lnSpc>
            </a:pPr>
            <a:r>
              <a:rPr lang="en-US" dirty="0"/>
              <a:t>Have many contexts CPU resident (not memory resident) by having </a:t>
            </a:r>
            <a:r>
              <a:rPr lang="en-US" dirty="0">
                <a:solidFill>
                  <a:schemeClr val="accent2"/>
                </a:solidFill>
              </a:rPr>
              <a:t>separate PCs and registers for each thread. No need to store them in stack on context switching.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8C6B9-815B-4638-B6A3-BF981FAED7BC}" type="slidenum">
              <a:rPr lang="en-US"/>
              <a:pPr/>
              <a:t>7</a:t>
            </a:fld>
            <a:endParaRPr lang="en-US" b="0" dirty="0">
              <a:solidFill>
                <a:srgbClr val="FBBA03"/>
              </a:solidFill>
            </a:endParaRPr>
          </a:p>
        </p:txBody>
      </p:sp>
      <p:sp>
        <p:nvSpPr>
          <p:cNvPr id="10117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077200" cy="1143000"/>
          </a:xfrm>
        </p:spPr>
        <p:txBody>
          <a:bodyPr/>
          <a:lstStyle/>
          <a:p>
            <a:r>
              <a:rPr lang="en-US" altLang="en-US"/>
              <a:t>New Approach: Mulithreaded Execution</a:t>
            </a:r>
          </a:p>
        </p:txBody>
      </p:sp>
      <p:sp>
        <p:nvSpPr>
          <p:cNvPr id="1011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900" y="1219200"/>
            <a:ext cx="8458200" cy="4724400"/>
          </a:xfrm>
        </p:spPr>
        <p:txBody>
          <a:bodyPr/>
          <a:lstStyle/>
          <a:p>
            <a:r>
              <a:rPr lang="en-US" altLang="en-US" sz="2800" dirty="0"/>
              <a:t>Multithreading: multiple threads to share the functional units of 1 processor via overlapping</a:t>
            </a:r>
          </a:p>
          <a:p>
            <a:pPr lvl="1"/>
            <a:r>
              <a:rPr lang="en-US" altLang="en-US" sz="2000" dirty="0"/>
              <a:t>processor must duplicate independent state of each thread e.g., a separate copy of register file, a separate PC, and for running independent programs, a separate page table</a:t>
            </a:r>
          </a:p>
          <a:p>
            <a:pPr lvl="1"/>
            <a:r>
              <a:rPr lang="en-US" altLang="en-US" sz="2000" dirty="0"/>
              <a:t>memory shared through the virtual memory mechanisms, which already support multiple processes</a:t>
            </a:r>
          </a:p>
          <a:p>
            <a:pPr lvl="1"/>
            <a:r>
              <a:rPr lang="en-US" altLang="en-US" sz="2000" dirty="0"/>
              <a:t>HW for fast thread switch; much faster than full process switch </a:t>
            </a:r>
            <a:r>
              <a:rPr lang="en-US" altLang="en-US" sz="2000" dirty="0">
                <a:sym typeface="Symbol" pitchFamily="18" charset="2"/>
              </a:rPr>
              <a:t> </a:t>
            </a:r>
            <a:r>
              <a:rPr lang="en-US" altLang="en-US" sz="2000" dirty="0"/>
              <a:t>100s to 1000s of clocks</a:t>
            </a:r>
          </a:p>
          <a:p>
            <a:r>
              <a:rPr lang="en-US" altLang="en-US" sz="2800" dirty="0"/>
              <a:t>When to switch?</a:t>
            </a:r>
          </a:p>
          <a:p>
            <a:pPr lvl="1"/>
            <a:r>
              <a:rPr lang="en-US" altLang="en-US" sz="2000" dirty="0"/>
              <a:t>Alternate instruction per thread (</a:t>
            </a:r>
            <a:r>
              <a:rPr lang="en-US" altLang="en-US" sz="2000" dirty="0">
                <a:solidFill>
                  <a:srgbClr val="FF0000"/>
                </a:solidFill>
              </a:rPr>
              <a:t>fine grain</a:t>
            </a:r>
            <a:r>
              <a:rPr lang="en-US" altLang="en-US" sz="2000" dirty="0"/>
              <a:t>)</a:t>
            </a:r>
          </a:p>
          <a:p>
            <a:pPr lvl="1"/>
            <a:r>
              <a:rPr lang="en-US" altLang="en-US" sz="2000" dirty="0"/>
              <a:t>When a thread is stalled, perhaps for a cache miss, another thread can be executed (</a:t>
            </a:r>
            <a:r>
              <a:rPr lang="en-US" altLang="en-US" sz="2000" dirty="0">
                <a:solidFill>
                  <a:srgbClr val="FF0000"/>
                </a:solidFill>
              </a:rPr>
              <a:t>coarse grain</a:t>
            </a:r>
            <a:r>
              <a:rPr lang="en-US" altLang="en-US" sz="2000" dirty="0"/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1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1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1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1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1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1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1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1715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Arial,BoldItalic" charset="0"/>
              </a:rPr>
              <a:t>Simple Multithreaded Pipeline</a:t>
            </a:r>
            <a:endParaRPr lang="en-US" dirty="0">
              <a:latin typeface="Arial,BoldItalic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447800"/>
            <a:ext cx="7543800" cy="302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85800" y="4572000"/>
            <a:ext cx="792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Arial,Bold" charset="0"/>
              </a:rPr>
              <a:t>Have to carry thread select down pipeline to ensure correct state bits read/written at each pipe stage. This is similar to carrying the control bits in a pipelined design across the stages</a:t>
            </a:r>
            <a:endParaRPr lang="en-US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F3113-3297-4BBC-B941-9614A761A20D}" type="slidenum">
              <a:rPr lang="en-US"/>
              <a:pPr/>
              <a:t>9</a:t>
            </a:fld>
            <a:endParaRPr lang="en-US" b="0">
              <a:solidFill>
                <a:srgbClr val="FBBA03"/>
              </a:solidFill>
            </a:endParaRPr>
          </a:p>
        </p:txBody>
      </p:sp>
      <p:sp>
        <p:nvSpPr>
          <p:cNvPr id="1038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Fine-Grained Multithreading</a:t>
            </a:r>
          </a:p>
        </p:txBody>
      </p:sp>
      <p:sp>
        <p:nvSpPr>
          <p:cNvPr id="1038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Switches between threads on each instruction, causing the execution of multiple threads to be interleaved </a:t>
            </a:r>
          </a:p>
          <a:p>
            <a:pPr>
              <a:lnSpc>
                <a:spcPct val="80000"/>
              </a:lnSpc>
            </a:pPr>
            <a:r>
              <a:rPr lang="en-US" dirty="0"/>
              <a:t>Usually done in a round-robin fashion, skipping any stalled threads</a:t>
            </a:r>
          </a:p>
          <a:p>
            <a:pPr>
              <a:lnSpc>
                <a:spcPct val="80000"/>
              </a:lnSpc>
            </a:pPr>
            <a:r>
              <a:rPr lang="en-US" dirty="0"/>
              <a:t>CPU must be able to switch threads every clock</a:t>
            </a:r>
          </a:p>
          <a:p>
            <a:pPr>
              <a:lnSpc>
                <a:spcPct val="80000"/>
              </a:lnSpc>
            </a:pPr>
            <a:r>
              <a:rPr lang="en-US" dirty="0"/>
              <a:t>Advantage is that it can hide both short and long stalls, since instructions from other threads executed when one thread stalls </a:t>
            </a:r>
          </a:p>
          <a:p>
            <a:pPr>
              <a:lnSpc>
                <a:spcPct val="80000"/>
              </a:lnSpc>
            </a:pPr>
            <a:r>
              <a:rPr lang="en-US" dirty="0"/>
              <a:t>Disadvantage is that it slows down execution of individual threads, since a thread ready to execute without stalls will be delayed by instructions from other threads</a:t>
            </a:r>
          </a:p>
          <a:p>
            <a:pPr>
              <a:lnSpc>
                <a:spcPct val="80000"/>
              </a:lnSpc>
            </a:pPr>
            <a:r>
              <a:rPr lang="en-US" dirty="0"/>
              <a:t>Used on </a:t>
            </a:r>
            <a:r>
              <a:rPr lang="en-US" dirty="0">
                <a:solidFill>
                  <a:srgbClr val="FF0000"/>
                </a:solidFill>
              </a:rPr>
              <a:t>Sun’s Niagara </a:t>
            </a:r>
            <a:r>
              <a:rPr lang="en-US" dirty="0"/>
              <a:t>(will see later)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S252-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CS252-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S252-templat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252-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252-templat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252-templat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252-templat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252-templat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252-templat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CS252-template</Template>
  <TotalTime>5832</TotalTime>
  <Pages>12</Pages>
  <Words>1465</Words>
  <Application>Microsoft Office PowerPoint</Application>
  <PresentationFormat>Letter Paper (8.5x11 in)</PresentationFormat>
  <Paragraphs>153</Paragraphs>
  <Slides>23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4" baseType="lpstr">
      <vt:lpstr>宋体</vt:lpstr>
      <vt:lpstr>Arial</vt:lpstr>
      <vt:lpstr>Arial Narrow</vt:lpstr>
      <vt:lpstr>Arial,Bold</vt:lpstr>
      <vt:lpstr>Arial,BoldItalic</vt:lpstr>
      <vt:lpstr>Helvetica</vt:lpstr>
      <vt:lpstr>Marker Felt</vt:lpstr>
      <vt:lpstr>Symbol</vt:lpstr>
      <vt:lpstr>Times New Roman</vt:lpstr>
      <vt:lpstr>CS252-template</vt:lpstr>
      <vt:lpstr>Visio</vt:lpstr>
      <vt:lpstr>   Lecture 16  Multithreading </vt:lpstr>
      <vt:lpstr>Performance beyond single thread ILP</vt:lpstr>
      <vt:lpstr>Thread Level Parallelism (TLP)</vt:lpstr>
      <vt:lpstr> Dealing with Pipeline Hazards</vt:lpstr>
      <vt:lpstr>Hardware Multithreading</vt:lpstr>
      <vt:lpstr>Multithreading to Avoid Memory Latency</vt:lpstr>
      <vt:lpstr>New Approach: Mulithreaded Execution</vt:lpstr>
      <vt:lpstr>Simple Multithreaded Pipeline</vt:lpstr>
      <vt:lpstr>Fine-Grained Multithreading</vt:lpstr>
      <vt:lpstr>Course-Grained Multithreading</vt:lpstr>
      <vt:lpstr>Sun Niagara 2 (Multithreaded Sparc processor)</vt:lpstr>
      <vt:lpstr>PowerPoint Presentation</vt:lpstr>
      <vt:lpstr>Do both ILP and TLP?</vt:lpstr>
      <vt:lpstr>Simultaneous Multithreading (SMT)</vt:lpstr>
      <vt:lpstr>Multithreaded Categories</vt:lpstr>
      <vt:lpstr>Design Challenges in SMT</vt:lpstr>
      <vt:lpstr>Simultaneous Multithreaded Processor</vt:lpstr>
      <vt:lpstr>Intel Pentium-4 Xeon Processor</vt:lpstr>
      <vt:lpstr>PowerPoint Presentation</vt:lpstr>
      <vt:lpstr>Intel Xeon Performance</vt:lpstr>
      <vt:lpstr>PowerPoint Presentation</vt:lpstr>
      <vt:lpstr>Changes in  Power 5 to support SMT</vt:lpstr>
      <vt:lpstr>Power 5 thread performance ...</vt:lpstr>
    </vt:vector>
  </TitlesOfParts>
  <Company>UC Berkeley-EECS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EECS 252 Graduate Computer Architecture   Lec XX - TOPIC</dc:title>
  <dc:creator>Laxmi Bhuyan</dc:creator>
  <cp:keywords/>
  <dc:description/>
  <cp:lastModifiedBy>bhuyan</cp:lastModifiedBy>
  <cp:revision>138</cp:revision>
  <cp:lastPrinted>1998-07-14T21:04:32Z</cp:lastPrinted>
  <dcterms:created xsi:type="dcterms:W3CDTF">2005-02-08T03:17:21Z</dcterms:created>
  <dcterms:modified xsi:type="dcterms:W3CDTF">2018-03-08T18:45:28Z</dcterms:modified>
</cp:coreProperties>
</file>