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356" r:id="rId3"/>
    <p:sldId id="357" r:id="rId4"/>
    <p:sldId id="358" r:id="rId5"/>
    <p:sldId id="399" r:id="rId6"/>
    <p:sldId id="343" r:id="rId7"/>
    <p:sldId id="344" r:id="rId8"/>
    <p:sldId id="355" r:id="rId9"/>
    <p:sldId id="345" r:id="rId10"/>
    <p:sldId id="395" r:id="rId11"/>
    <p:sldId id="396" r:id="rId12"/>
    <p:sldId id="397" r:id="rId13"/>
    <p:sldId id="398" r:id="rId14"/>
    <p:sldId id="346" r:id="rId15"/>
    <p:sldId id="359" r:id="rId16"/>
    <p:sldId id="360" r:id="rId17"/>
    <p:sldId id="361" r:id="rId18"/>
    <p:sldId id="362" r:id="rId19"/>
    <p:sldId id="363" r:id="rId20"/>
    <p:sldId id="364" r:id="rId21"/>
    <p:sldId id="367" r:id="rId22"/>
    <p:sldId id="368" r:id="rId23"/>
    <p:sldId id="369" r:id="rId24"/>
    <p:sldId id="372" r:id="rId25"/>
  </p:sldIdLst>
  <p:sldSz cx="9144000" cy="6858000" type="letter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787"/>
    <p:restoredTop sz="90929"/>
  </p:normalViewPr>
  <p:slideViewPr>
    <p:cSldViewPr>
      <p:cViewPr varScale="1">
        <p:scale>
          <a:sx n="76" d="100"/>
          <a:sy n="76" d="100"/>
        </p:scale>
        <p:origin x="696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051175" y="8710613"/>
            <a:ext cx="757238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3" tIns="44450" rIns="87313" bIns="44450">
            <a:spAutoFit/>
          </a:bodyPr>
          <a:lstStyle/>
          <a:p>
            <a:pPr algn="ctr" defTabSz="868363">
              <a:lnSpc>
                <a:spcPct val="90000"/>
              </a:lnSpc>
            </a:pPr>
            <a:r>
              <a:rPr lang="en-US" sz="1200"/>
              <a:t>Page </a:t>
            </a:r>
            <a:fld id="{5BEC07F2-5DDF-41C6-83E8-08E83E245848}" type="slidenum">
              <a:rPr lang="en-US" sz="1200"/>
              <a:pPr algn="ctr" defTabSz="868363">
                <a:lnSpc>
                  <a:spcPct val="90000"/>
                </a:lnSpc>
              </a:pPr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421198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051175" y="8710613"/>
            <a:ext cx="757238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3" tIns="44450" rIns="87313" bIns="44450">
            <a:spAutoFit/>
          </a:bodyPr>
          <a:lstStyle/>
          <a:p>
            <a:pPr algn="ctr" defTabSz="868363">
              <a:lnSpc>
                <a:spcPct val="90000"/>
              </a:lnSpc>
            </a:pPr>
            <a:r>
              <a:rPr lang="en-US" sz="1200"/>
              <a:t>Page </a:t>
            </a:r>
            <a:fld id="{E94E2DB2-5B1C-48B0-9A14-03AB052C9938}" type="slidenum">
              <a:rPr lang="en-US" sz="1200"/>
              <a:pPr algn="ctr" defTabSz="868363">
                <a:lnSpc>
                  <a:spcPct val="90000"/>
                </a:lnSpc>
              </a:pPr>
              <a:t>‹#›</a:t>
            </a:fld>
            <a:endParaRPr lang="en-US" sz="1200"/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92116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1" y="0"/>
            <a:ext cx="2972004" cy="456704"/>
          </a:xfrm>
          <a:prstGeom prst="rect">
            <a:avLst/>
          </a:prstGeom>
          <a:ln/>
        </p:spPr>
        <p:txBody>
          <a:bodyPr lIns="84408" tIns="42204" rIns="84408" bIns="42204"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xfrm>
            <a:off x="3885996" y="0"/>
            <a:ext cx="2972004" cy="456704"/>
          </a:xfrm>
          <a:prstGeom prst="rect">
            <a:avLst/>
          </a:prstGeom>
          <a:ln/>
        </p:spPr>
        <p:txBody>
          <a:bodyPr lIns="84408" tIns="42204" rIns="84408" bIns="42204"/>
          <a:lstStyle/>
          <a:p>
            <a:fld id="{07DA533B-45CB-4337-89C6-857AE8953CCB}" type="datetime3">
              <a:rPr lang="en-US"/>
              <a:pPr/>
              <a:t>22 January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1" y="8687297"/>
            <a:ext cx="2972004" cy="456704"/>
          </a:xfrm>
          <a:prstGeom prst="rect">
            <a:avLst/>
          </a:prstGeom>
          <a:ln/>
        </p:spPr>
        <p:txBody>
          <a:bodyPr lIns="84408" tIns="42204" rIns="84408" bIns="42204"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5996" y="8687297"/>
            <a:ext cx="2972004" cy="456704"/>
          </a:xfrm>
          <a:prstGeom prst="rect">
            <a:avLst/>
          </a:prstGeom>
          <a:ln/>
        </p:spPr>
        <p:txBody>
          <a:bodyPr lIns="84408" tIns="42204" rIns="84408" bIns="42204"/>
          <a:lstStyle/>
          <a:p>
            <a:fld id="{AD67176E-D0DA-4D40-9114-1A30A59F807E}" type="slidenum">
              <a:rPr lang="en-US"/>
              <a:pPr/>
              <a:t>3</a:t>
            </a:fld>
            <a:endParaRPr lang="en-US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1464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1" y="0"/>
            <a:ext cx="2972004" cy="456704"/>
          </a:xfrm>
          <a:prstGeom prst="rect">
            <a:avLst/>
          </a:prstGeom>
          <a:ln/>
        </p:spPr>
        <p:txBody>
          <a:bodyPr lIns="84408" tIns="42204" rIns="84408" bIns="42204"/>
          <a:lstStyle/>
          <a:p>
            <a:r>
              <a:rPr lang="en-US"/>
              <a:t>The University of Adelaide, School of Computer Science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xfrm>
            <a:off x="3884463" y="0"/>
            <a:ext cx="2972004" cy="456704"/>
          </a:xfrm>
          <a:prstGeom prst="rect">
            <a:avLst/>
          </a:prstGeom>
          <a:ln/>
        </p:spPr>
        <p:txBody>
          <a:bodyPr lIns="84408" tIns="42204" rIns="84408" bIns="42204"/>
          <a:lstStyle/>
          <a:p>
            <a:fld id="{07DA533B-45CB-4337-89C6-857AE8953CCB}" type="datetime3">
              <a:rPr lang="en-US"/>
              <a:pPr/>
              <a:t>22 January 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1" y="8685878"/>
            <a:ext cx="2972004" cy="456704"/>
          </a:xfrm>
          <a:prstGeom prst="rect">
            <a:avLst/>
          </a:prstGeom>
          <a:ln/>
        </p:spPr>
        <p:txBody>
          <a:bodyPr lIns="84408" tIns="42204" rIns="84408" bIns="42204"/>
          <a:lstStyle/>
          <a:p>
            <a:r>
              <a:rPr lang="en-US"/>
              <a:t>Chapter 2 — Instructions: Language of the Computer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463" y="8685878"/>
            <a:ext cx="2972004" cy="456704"/>
          </a:xfrm>
          <a:prstGeom prst="rect">
            <a:avLst/>
          </a:prstGeom>
          <a:ln/>
        </p:spPr>
        <p:txBody>
          <a:bodyPr lIns="84408" tIns="42204" rIns="84408" bIns="42204"/>
          <a:lstStyle/>
          <a:p>
            <a:fld id="{AD67176E-D0DA-4D40-9114-1A30A59F807E}" type="slidenum">
              <a:rPr lang="en-US"/>
              <a:pPr/>
              <a:t>8</a:t>
            </a:fld>
            <a:endParaRPr lang="en-US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9843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609600"/>
            <a:ext cx="17907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609600"/>
            <a:ext cx="52197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981200"/>
            <a:ext cx="3505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505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609600"/>
            <a:ext cx="71628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981200"/>
            <a:ext cx="71628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313613" y="6318250"/>
            <a:ext cx="1463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r"/>
            <a:r>
              <a:rPr lang="en-US" sz="1000"/>
              <a:t>DAP Spr.‘98 </a:t>
            </a:r>
            <a:r>
              <a:rPr lang="en-US" sz="1000" b="1"/>
              <a:t>©</a:t>
            </a:r>
            <a:r>
              <a:rPr lang="en-US" sz="1000"/>
              <a:t>UCB </a:t>
            </a:r>
            <a:fld id="{527433CB-726F-40C2-A138-CBA32AA6B50C}" type="slidenum">
              <a:rPr lang="en-US" sz="1000"/>
              <a:pPr algn="r"/>
              <a:t>‹#›</a:t>
            </a:fld>
            <a:endParaRPr 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pitchFamily="34" charset="0"/>
        </a:defRPr>
      </a:lvl5pPr>
      <a:lvl6pPr marL="4572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pitchFamily="34" charset="0"/>
        </a:defRPr>
      </a:lvl6pPr>
      <a:lvl7pPr marL="9144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pitchFamily="34" charset="0"/>
        </a:defRPr>
      </a:lvl7pPr>
      <a:lvl8pPr marL="13716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pitchFamily="34" charset="0"/>
        </a:defRPr>
      </a:lvl8pPr>
      <a:lvl9pPr marL="18288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pitchFamily="34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20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»"/>
        <a:defRPr b="1">
          <a:solidFill>
            <a:schemeClr val="tx1"/>
          </a:solidFill>
          <a:latin typeface="+mn-lt"/>
        </a:defRPr>
      </a:lvl3pPr>
      <a:lvl4pPr marL="1543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1400" b="1">
          <a:solidFill>
            <a:schemeClr val="tx1"/>
          </a:solidFill>
          <a:latin typeface="+mn-lt"/>
        </a:defRPr>
      </a:lvl4pPr>
      <a:lvl5pPr marL="20002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5pPr>
      <a:lvl6pPr marL="24574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6pPr>
      <a:lvl7pPr marL="29146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7pPr>
      <a:lvl8pPr marL="33718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8pPr>
      <a:lvl9pPr marL="3829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" y="2133600"/>
            <a:ext cx="8934450" cy="2133600"/>
          </a:xfrm>
          <a:noFill/>
          <a:ln/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Lecture 4: Cache Optimization </a:t>
            </a:r>
            <a:br>
              <a:rPr lang="en-US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Appendix B and Ch 2</a:t>
            </a:r>
            <a:br>
              <a:rPr lang="en-US" dirty="0">
                <a:solidFill>
                  <a:srgbClr val="0070C0"/>
                </a:solidFill>
              </a:rPr>
            </a:br>
            <a:endParaRPr lang="en-US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96632" y="126229"/>
            <a:ext cx="6994768" cy="812885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5. Compiler Optimization to Reduce Miss Rate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63894" y="939114"/>
            <a:ext cx="7886700" cy="3056237"/>
          </a:xfrm>
        </p:spPr>
        <p:txBody>
          <a:bodyPr/>
          <a:lstStyle/>
          <a:p>
            <a:r>
              <a:rPr lang="en-US" dirty="0"/>
              <a:t>Nested loops may access data in memory non-sequentially (cache misses).</a:t>
            </a:r>
          </a:p>
          <a:p>
            <a:r>
              <a:rPr lang="en-US" dirty="0"/>
              <a:t>Exchange the nesting of loops can make the code access the data in order, reduce cache misses.</a:t>
            </a:r>
          </a:p>
          <a:p>
            <a:r>
              <a:rPr lang="en-US" dirty="0"/>
              <a:t>EX: If X is a two-dimensional array of size [5000, 100], allocated as row major, i.e. X(</a:t>
            </a:r>
            <a:r>
              <a:rPr lang="en-US" dirty="0" err="1"/>
              <a:t>I,j</a:t>
            </a:r>
            <a:r>
              <a:rPr lang="en-US" dirty="0"/>
              <a:t>) next X(I,j+1), then modify the program as below.</a:t>
            </a:r>
          </a:p>
          <a:p>
            <a:endParaRPr 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1055173" y="4167067"/>
            <a:ext cx="335207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/*Before*/</a:t>
            </a:r>
            <a:br>
              <a:rPr lang="en-US" sz="2800" dirty="0"/>
            </a:br>
            <a:r>
              <a:rPr lang="en-US" sz="2800" dirty="0">
                <a:solidFill>
                  <a:srgbClr val="FF0000"/>
                </a:solidFill>
              </a:rPr>
              <a:t>for(j=0;j&lt;100;j++)</a:t>
            </a:r>
            <a:br>
              <a:rPr lang="en-US" sz="2800" dirty="0"/>
            </a:br>
            <a:r>
              <a:rPr lang="en-US" sz="2800" dirty="0"/>
              <a:t>	</a:t>
            </a:r>
            <a:r>
              <a:rPr lang="en-US" sz="2800" dirty="0">
                <a:solidFill>
                  <a:srgbClr val="0070C0"/>
                </a:solidFill>
              </a:rPr>
              <a:t>for(</a:t>
            </a:r>
            <a:r>
              <a:rPr lang="en-US" sz="2800" dirty="0" err="1">
                <a:solidFill>
                  <a:srgbClr val="0070C0"/>
                </a:solidFill>
              </a:rPr>
              <a:t>i</a:t>
            </a:r>
            <a:r>
              <a:rPr lang="en-US" sz="2800" dirty="0">
                <a:solidFill>
                  <a:srgbClr val="0070C0"/>
                </a:solidFill>
              </a:rPr>
              <a:t>=0;i&lt;5000;i++)</a:t>
            </a:r>
            <a:br>
              <a:rPr lang="en-US" sz="2800" dirty="0"/>
            </a:br>
            <a:r>
              <a:rPr lang="en-US" sz="2800" dirty="0"/>
              <a:t>		x[</a:t>
            </a:r>
            <a:r>
              <a:rPr lang="en-US" sz="2800" dirty="0" err="1"/>
              <a:t>i</a:t>
            </a:r>
            <a:r>
              <a:rPr lang="en-US" sz="2800" dirty="0"/>
              <a:t>][j]=2*x[</a:t>
            </a:r>
            <a:r>
              <a:rPr lang="en-US" sz="2800" dirty="0" err="1"/>
              <a:t>i</a:t>
            </a:r>
            <a:r>
              <a:rPr lang="en-US" sz="2800" dirty="0"/>
              <a:t>][j]</a:t>
            </a:r>
          </a:p>
          <a:p>
            <a:endParaRPr lang="en-US" sz="2800" dirty="0"/>
          </a:p>
        </p:txBody>
      </p:sp>
      <p:sp>
        <p:nvSpPr>
          <p:cNvPr id="10" name="文字方塊 9"/>
          <p:cNvSpPr txBox="1"/>
          <p:nvPr/>
        </p:nvSpPr>
        <p:spPr>
          <a:xfrm>
            <a:off x="4684426" y="4167066"/>
            <a:ext cx="319478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/*After*/</a:t>
            </a:r>
            <a:br>
              <a:rPr lang="en-US" sz="2800" dirty="0"/>
            </a:br>
            <a:r>
              <a:rPr lang="en-US" sz="2800" dirty="0">
                <a:solidFill>
                  <a:srgbClr val="0070C0"/>
                </a:solidFill>
              </a:rPr>
              <a:t>for(</a:t>
            </a:r>
            <a:r>
              <a:rPr lang="en-US" sz="2800" dirty="0" err="1">
                <a:solidFill>
                  <a:srgbClr val="0070C0"/>
                </a:solidFill>
              </a:rPr>
              <a:t>i</a:t>
            </a:r>
            <a:r>
              <a:rPr lang="en-US" sz="2800" dirty="0">
                <a:solidFill>
                  <a:srgbClr val="0070C0"/>
                </a:solidFill>
              </a:rPr>
              <a:t>=0;i&lt;5000;i++)</a:t>
            </a:r>
          </a:p>
          <a:p>
            <a:r>
              <a:rPr lang="en-US" sz="2800" dirty="0"/>
              <a:t>	</a:t>
            </a:r>
            <a:r>
              <a:rPr lang="en-US" sz="2800" dirty="0">
                <a:solidFill>
                  <a:srgbClr val="FF0000"/>
                </a:solidFill>
              </a:rPr>
              <a:t>for(j=0;j&lt;100;j++)</a:t>
            </a:r>
            <a:br>
              <a:rPr lang="en-US" sz="2800" dirty="0"/>
            </a:br>
            <a:r>
              <a:rPr lang="en-US" sz="2800" dirty="0"/>
              <a:t>		x[</a:t>
            </a:r>
            <a:r>
              <a:rPr lang="en-US" sz="2800" dirty="0" err="1"/>
              <a:t>i</a:t>
            </a:r>
            <a:r>
              <a:rPr lang="en-US" sz="2800" dirty="0"/>
              <a:t>][j]=2*x[</a:t>
            </a:r>
            <a:r>
              <a:rPr lang="en-US" sz="2800" dirty="0" err="1"/>
              <a:t>i</a:t>
            </a:r>
            <a:r>
              <a:rPr lang="en-US" sz="2800" dirty="0"/>
              <a:t>][j]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09860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167417"/>
            <a:ext cx="7886700" cy="705611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EX. Block Matrix Algorithm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19454" y="1070737"/>
            <a:ext cx="7886700" cy="4351338"/>
          </a:xfrm>
        </p:spPr>
        <p:txBody>
          <a:bodyPr/>
          <a:lstStyle/>
          <a:p>
            <a:r>
              <a:rPr lang="en-US" dirty="0"/>
              <a:t>Operate on submatrices (</a:t>
            </a:r>
            <a:r>
              <a:rPr lang="en-US" i="1" dirty="0"/>
              <a:t>blocks</a:t>
            </a:r>
            <a:r>
              <a:rPr lang="en-US" dirty="0"/>
              <a:t>) instead of entire row or columns. </a:t>
            </a:r>
          </a:p>
          <a:p>
            <a:r>
              <a:rPr lang="en-US" dirty="0"/>
              <a:t>The submatrices can fit into cache.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610115" y="2743200"/>
            <a:ext cx="294022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/*Before*/</a:t>
            </a:r>
            <a:br>
              <a:rPr lang="en-US" sz="2000" dirty="0"/>
            </a:br>
            <a:r>
              <a:rPr lang="en-US" sz="2000" dirty="0"/>
              <a:t>for(</a:t>
            </a:r>
            <a:r>
              <a:rPr lang="en-US" sz="2000" dirty="0" err="1"/>
              <a:t>i</a:t>
            </a:r>
            <a:r>
              <a:rPr lang="en-US" sz="2000" dirty="0"/>
              <a:t>=0;i&lt;</a:t>
            </a:r>
            <a:r>
              <a:rPr lang="en-US" sz="2000" dirty="0" err="1"/>
              <a:t>N;i</a:t>
            </a:r>
            <a:r>
              <a:rPr lang="en-US" sz="2000" dirty="0"/>
              <a:t>++)</a:t>
            </a:r>
            <a:br>
              <a:rPr lang="en-US" sz="2000" dirty="0"/>
            </a:br>
            <a:r>
              <a:rPr lang="en-US" sz="2000" dirty="0"/>
              <a:t>for(j=0;j&lt;</a:t>
            </a:r>
            <a:r>
              <a:rPr lang="en-US" sz="2000" dirty="0" err="1"/>
              <a:t>N;j</a:t>
            </a:r>
            <a:r>
              <a:rPr lang="en-US" sz="2000" dirty="0"/>
              <a:t>++){</a:t>
            </a:r>
          </a:p>
          <a:p>
            <a:r>
              <a:rPr lang="en-US" sz="2000" dirty="0"/>
              <a:t>	r=0;</a:t>
            </a:r>
          </a:p>
          <a:p>
            <a:r>
              <a:rPr lang="en-US" sz="2000" dirty="0"/>
              <a:t>	for(k=0;k&lt;</a:t>
            </a:r>
            <a:r>
              <a:rPr lang="en-US" sz="2000" dirty="0" err="1"/>
              <a:t>N;k</a:t>
            </a:r>
            <a:r>
              <a:rPr lang="en-US" sz="2000" dirty="0"/>
              <a:t>++)</a:t>
            </a:r>
            <a:br>
              <a:rPr lang="en-US" sz="2000" dirty="0"/>
            </a:br>
            <a:r>
              <a:rPr lang="en-US" sz="2000" dirty="0"/>
              <a:t>		r=</a:t>
            </a:r>
            <a:r>
              <a:rPr lang="en-US" sz="2000" dirty="0" err="1"/>
              <a:t>r+y</a:t>
            </a:r>
            <a:r>
              <a:rPr lang="en-US" sz="2000" dirty="0"/>
              <a:t>[</a:t>
            </a:r>
            <a:r>
              <a:rPr lang="en-US" sz="2000" dirty="0" err="1"/>
              <a:t>i</a:t>
            </a:r>
            <a:r>
              <a:rPr lang="en-US" sz="2000" dirty="0"/>
              <a:t>][k]*z[k][j];</a:t>
            </a:r>
          </a:p>
          <a:p>
            <a:r>
              <a:rPr lang="en-US" sz="2000" dirty="0"/>
              <a:t>	x[</a:t>
            </a:r>
            <a:r>
              <a:rPr lang="en-US" sz="2000" dirty="0" err="1"/>
              <a:t>i</a:t>
            </a:r>
            <a:r>
              <a:rPr lang="en-US" sz="2000" dirty="0"/>
              <a:t>][j] = r;}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861484" y="2672797"/>
            <a:ext cx="460542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/*After*/</a:t>
            </a:r>
            <a:br>
              <a:rPr lang="en-US" sz="2000" dirty="0"/>
            </a:br>
            <a:r>
              <a:rPr lang="en-US" sz="2000" dirty="0">
                <a:solidFill>
                  <a:srgbClr val="FF0000"/>
                </a:solidFill>
              </a:rPr>
              <a:t>for(</a:t>
            </a:r>
            <a:r>
              <a:rPr lang="en-US" sz="2000" dirty="0" err="1">
                <a:solidFill>
                  <a:srgbClr val="FF0000"/>
                </a:solidFill>
              </a:rPr>
              <a:t>jj</a:t>
            </a:r>
            <a:r>
              <a:rPr lang="en-US" sz="2000" dirty="0">
                <a:solidFill>
                  <a:srgbClr val="FF0000"/>
                </a:solidFill>
              </a:rPr>
              <a:t>=0;jj&lt;</a:t>
            </a:r>
            <a:r>
              <a:rPr lang="en-US" sz="2000" dirty="0" err="1">
                <a:solidFill>
                  <a:srgbClr val="FF0000"/>
                </a:solidFill>
              </a:rPr>
              <a:t>N;jj</a:t>
            </a:r>
            <a:r>
              <a:rPr lang="en-US" sz="2000" dirty="0">
                <a:solidFill>
                  <a:srgbClr val="FF0000"/>
                </a:solidFill>
              </a:rPr>
              <a:t>=</a:t>
            </a:r>
            <a:r>
              <a:rPr lang="en-US" sz="2000" dirty="0" err="1">
                <a:solidFill>
                  <a:srgbClr val="FF0000"/>
                </a:solidFill>
              </a:rPr>
              <a:t>jj+B</a:t>
            </a:r>
            <a:r>
              <a:rPr lang="en-US" sz="2000" dirty="0">
                <a:solidFill>
                  <a:srgbClr val="FF0000"/>
                </a:solidFill>
              </a:rPr>
              <a:t>) // among blocks</a:t>
            </a:r>
          </a:p>
          <a:p>
            <a:r>
              <a:rPr lang="en-US" sz="2000" dirty="0">
                <a:solidFill>
                  <a:srgbClr val="FF0000"/>
                </a:solidFill>
              </a:rPr>
              <a:t>for(</a:t>
            </a:r>
            <a:r>
              <a:rPr lang="en-US" sz="2000" dirty="0" err="1">
                <a:solidFill>
                  <a:srgbClr val="FF0000"/>
                </a:solidFill>
              </a:rPr>
              <a:t>kk</a:t>
            </a:r>
            <a:r>
              <a:rPr lang="en-US" sz="2000" dirty="0">
                <a:solidFill>
                  <a:srgbClr val="FF0000"/>
                </a:solidFill>
              </a:rPr>
              <a:t>=0;kk&lt;</a:t>
            </a:r>
            <a:r>
              <a:rPr lang="en-US" sz="2000" dirty="0" err="1">
                <a:solidFill>
                  <a:srgbClr val="FF0000"/>
                </a:solidFill>
              </a:rPr>
              <a:t>N;kk</a:t>
            </a:r>
            <a:r>
              <a:rPr lang="en-US" sz="2000" dirty="0">
                <a:solidFill>
                  <a:srgbClr val="FF0000"/>
                </a:solidFill>
              </a:rPr>
              <a:t>=</a:t>
            </a:r>
            <a:r>
              <a:rPr lang="en-US" sz="2000" dirty="0" err="1">
                <a:solidFill>
                  <a:srgbClr val="FF0000"/>
                </a:solidFill>
              </a:rPr>
              <a:t>kk+B</a:t>
            </a:r>
            <a:r>
              <a:rPr lang="en-US" sz="2000" dirty="0">
                <a:solidFill>
                  <a:srgbClr val="FF0000"/>
                </a:solidFill>
              </a:rPr>
              <a:t>) // among blocks</a:t>
            </a:r>
          </a:p>
          <a:p>
            <a:r>
              <a:rPr lang="en-US" sz="2000" dirty="0"/>
              <a:t>for(</a:t>
            </a:r>
            <a:r>
              <a:rPr lang="en-US" sz="2000" dirty="0" err="1"/>
              <a:t>i</a:t>
            </a:r>
            <a:r>
              <a:rPr lang="en-US" sz="2000" dirty="0"/>
              <a:t>=0;i&lt;</a:t>
            </a:r>
            <a:r>
              <a:rPr lang="en-US" sz="2000" dirty="0" err="1"/>
              <a:t>N;i</a:t>
            </a:r>
            <a:r>
              <a:rPr lang="en-US" sz="2000" dirty="0"/>
              <a:t>++)</a:t>
            </a:r>
          </a:p>
          <a:p>
            <a:r>
              <a:rPr lang="en-US" sz="2000" dirty="0">
                <a:solidFill>
                  <a:srgbClr val="0070C0"/>
                </a:solidFill>
              </a:rPr>
              <a:t>for(j=</a:t>
            </a:r>
            <a:r>
              <a:rPr lang="en-US" sz="2000" dirty="0" err="1">
                <a:solidFill>
                  <a:srgbClr val="0070C0"/>
                </a:solidFill>
              </a:rPr>
              <a:t>jj;j</a:t>
            </a:r>
            <a:r>
              <a:rPr lang="en-US" sz="2000" dirty="0">
                <a:solidFill>
                  <a:srgbClr val="0070C0"/>
                </a:solidFill>
              </a:rPr>
              <a:t>&lt;</a:t>
            </a:r>
            <a:r>
              <a:rPr lang="en-US" sz="2000" dirty="0" err="1">
                <a:solidFill>
                  <a:srgbClr val="0070C0"/>
                </a:solidFill>
              </a:rPr>
              <a:t>jj+B;j</a:t>
            </a:r>
            <a:r>
              <a:rPr lang="en-US" sz="2000" dirty="0">
                <a:solidFill>
                  <a:srgbClr val="0070C0"/>
                </a:solidFill>
              </a:rPr>
              <a:t>++){ // within a block</a:t>
            </a:r>
            <a:br>
              <a:rPr lang="en-US" sz="2000" dirty="0"/>
            </a:br>
            <a:r>
              <a:rPr lang="en-US" sz="2000" dirty="0"/>
              <a:t>	r=0;</a:t>
            </a:r>
          </a:p>
          <a:p>
            <a:r>
              <a:rPr lang="en-US" sz="2000" dirty="0"/>
              <a:t>	</a:t>
            </a:r>
            <a:r>
              <a:rPr lang="en-US" sz="2000" dirty="0">
                <a:solidFill>
                  <a:srgbClr val="0070C0"/>
                </a:solidFill>
              </a:rPr>
              <a:t>for(k=</a:t>
            </a:r>
            <a:r>
              <a:rPr lang="en-US" sz="2000" dirty="0" err="1">
                <a:solidFill>
                  <a:srgbClr val="0070C0"/>
                </a:solidFill>
              </a:rPr>
              <a:t>kk;k</a:t>
            </a:r>
            <a:r>
              <a:rPr lang="en-US" sz="2000" dirty="0">
                <a:solidFill>
                  <a:srgbClr val="0070C0"/>
                </a:solidFill>
              </a:rPr>
              <a:t>&lt;</a:t>
            </a:r>
            <a:r>
              <a:rPr lang="en-US" sz="2000" dirty="0" err="1">
                <a:solidFill>
                  <a:srgbClr val="0070C0"/>
                </a:solidFill>
              </a:rPr>
              <a:t>kk+B;k</a:t>
            </a:r>
            <a:r>
              <a:rPr lang="en-US" sz="2000" dirty="0">
                <a:solidFill>
                  <a:srgbClr val="0070C0"/>
                </a:solidFill>
              </a:rPr>
              <a:t>++) // within a block</a:t>
            </a:r>
          </a:p>
          <a:p>
            <a:r>
              <a:rPr lang="en-US" sz="2000" dirty="0"/>
              <a:t>		r=</a:t>
            </a:r>
            <a:r>
              <a:rPr lang="en-US" sz="2000" dirty="0" err="1"/>
              <a:t>r+y</a:t>
            </a:r>
            <a:r>
              <a:rPr lang="en-US" sz="2000" dirty="0"/>
              <a:t>[</a:t>
            </a:r>
            <a:r>
              <a:rPr lang="en-US" sz="2000" dirty="0" err="1"/>
              <a:t>i</a:t>
            </a:r>
            <a:r>
              <a:rPr lang="en-US" sz="2000" dirty="0"/>
              <a:t>][k]*z[k][j];</a:t>
            </a:r>
          </a:p>
          <a:p>
            <a:r>
              <a:rPr lang="en-US" sz="2000" dirty="0"/>
              <a:t>	x[</a:t>
            </a:r>
            <a:r>
              <a:rPr lang="en-US" sz="2000" dirty="0" err="1"/>
              <a:t>i</a:t>
            </a:r>
            <a:r>
              <a:rPr lang="en-US" sz="2000" dirty="0"/>
              <a:t>][j] = x[</a:t>
            </a:r>
            <a:r>
              <a:rPr lang="en-US" sz="2000" dirty="0" err="1"/>
              <a:t>i</a:t>
            </a:r>
            <a:r>
              <a:rPr lang="en-US" sz="2000" dirty="0"/>
              <a:t>][j] +r;</a:t>
            </a:r>
          </a:p>
          <a:p>
            <a:r>
              <a:rPr lang="en-US" sz="20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19555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Picture 6" descr="f02-08-97801238387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1011238"/>
            <a:ext cx="8588375" cy="278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411163" y="5008563"/>
            <a:ext cx="83026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en-US" sz="1200"/>
              <a:t>Figure 2.8 A snapshot of the three arrays x, y, and z when </a:t>
            </a:r>
            <a:r>
              <a:rPr lang="en-GB" altLang="en-US" sz="1200" i="1"/>
              <a:t>N</a:t>
            </a:r>
            <a:r>
              <a:rPr lang="en-GB" altLang="en-US" sz="1200"/>
              <a:t> = 6 and i = 1.</a:t>
            </a:r>
            <a:r>
              <a:rPr lang="en-GB" altLang="en-US" sz="1200" b="0"/>
              <a:t> The age of accesses to the array elements is indicated by shade: white means not yet touched, light means older accesses, and dark means newer accesses. Compared to Figure 2.9, elements of y and z are read repeatedly to calculate new elements of x. The variables i, j, and k are shown along the rows or columns used to access the arrays.</a:t>
            </a:r>
            <a:r>
              <a:rPr lang="en-US" altLang="en-US" sz="1200" b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41450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0" name="Picture 6" descr="f02-09-97801238387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154113"/>
            <a:ext cx="8699500" cy="28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411163" y="5008563"/>
            <a:ext cx="7770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GB" altLang="en-US" sz="1200"/>
              <a:t>Figure 2.9 The age of accesses to the arrays x, y, and z when </a:t>
            </a:r>
            <a:r>
              <a:rPr lang="en-GB" altLang="en-US" sz="1200" i="1"/>
              <a:t>B</a:t>
            </a:r>
            <a:r>
              <a:rPr lang="en-GB" altLang="en-US" sz="1200"/>
              <a:t> = 3.</a:t>
            </a:r>
            <a:r>
              <a:rPr lang="en-GB" altLang="en-US" sz="1200" b="0"/>
              <a:t> Note that, in contrast to Figure 2.8, a smaller number</a:t>
            </a:r>
          </a:p>
          <a:p>
            <a:pPr eaLnBrk="0" hangingPunct="0"/>
            <a:r>
              <a:rPr lang="en-GB" altLang="en-US" sz="1200" b="0"/>
              <a:t>of elements is accessed.</a:t>
            </a:r>
            <a:r>
              <a:rPr lang="en-US" altLang="en-US" sz="1200" b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2463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8" rIns="90488"/>
          <a:lstStyle/>
          <a:p>
            <a:r>
              <a:rPr lang="en-US"/>
              <a:t>Summary: Miss Rate Reduction</a:t>
            </a:r>
          </a:p>
        </p:txBody>
      </p:sp>
      <p:sp>
        <p:nvSpPr>
          <p:cNvPr id="65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4850" y="2178050"/>
            <a:ext cx="7562850" cy="4133850"/>
          </a:xfrm>
          <a:noFill/>
          <a:ln/>
        </p:spPr>
        <p:txBody>
          <a:bodyPr lIns="90488" rIns="90488"/>
          <a:lstStyle/>
          <a:p>
            <a:pPr>
              <a:lnSpc>
                <a:spcPct val="80000"/>
              </a:lnSpc>
            </a:pPr>
            <a:r>
              <a:rPr lang="en-US" sz="2000" dirty="0"/>
              <a:t>3 Cs: Compulsory, Capacity, Conflict</a:t>
            </a:r>
            <a:endParaRPr lang="en-US" sz="1600" dirty="0"/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600" dirty="0"/>
              <a:t>0. Larger cache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600" dirty="0"/>
              <a:t>1. Reduce Misses via Larger Block Size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600" dirty="0"/>
              <a:t>2. Reduce Misses via Higher Associativity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600" dirty="0"/>
              <a:t>3. Reducing Misses via Victim Cache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600" dirty="0"/>
              <a:t>4. Reducing Misses via Pseudo-Associativity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600" dirty="0"/>
              <a:t>5. Reducing Misses by HW Prefetching </a:t>
            </a:r>
            <a:r>
              <a:rPr lang="en-US" sz="1600" dirty="0" err="1"/>
              <a:t>Instr</a:t>
            </a:r>
            <a:r>
              <a:rPr lang="en-US" sz="1600" dirty="0"/>
              <a:t>, Data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600" dirty="0"/>
              <a:t>6. Reducing Misses by SW Prefetching Data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600" dirty="0"/>
              <a:t>7. Reducing Misses by Compiler Optimizations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Prefetching comes in two flavors:</a:t>
            </a:r>
          </a:p>
          <a:p>
            <a:pPr lvl="1">
              <a:lnSpc>
                <a:spcPct val="80000"/>
              </a:lnSpc>
            </a:pPr>
            <a:r>
              <a:rPr lang="en-US" sz="1600" dirty="0"/>
              <a:t>Binding prefetch: Requests load directly into register.</a:t>
            </a:r>
          </a:p>
          <a:p>
            <a:pPr lvl="2">
              <a:lnSpc>
                <a:spcPct val="80000"/>
              </a:lnSpc>
            </a:pPr>
            <a:r>
              <a:rPr lang="en-US" sz="1600" dirty="0"/>
              <a:t>Must be correct address and register!</a:t>
            </a:r>
          </a:p>
          <a:p>
            <a:pPr lvl="1">
              <a:lnSpc>
                <a:spcPct val="80000"/>
              </a:lnSpc>
            </a:pPr>
            <a:r>
              <a:rPr lang="en-US" sz="1600" dirty="0"/>
              <a:t>Non-Binding prefetch: Load into cache.  </a:t>
            </a:r>
          </a:p>
          <a:p>
            <a:pPr lvl="2">
              <a:lnSpc>
                <a:spcPct val="80000"/>
              </a:lnSpc>
            </a:pPr>
            <a:r>
              <a:rPr lang="en-US" sz="1600" dirty="0"/>
              <a:t>Can be incorrect.  Frees HW/SW to guess!</a:t>
            </a:r>
          </a:p>
        </p:txBody>
      </p:sp>
      <p:graphicFrame>
        <p:nvGraphicFramePr>
          <p:cNvPr id="657412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14300" y="1536700"/>
          <a:ext cx="8864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7" name="Equation" r:id="rId3" imgW="6657840" imgH="409320" progId="Equation.3">
                  <p:embed/>
                </p:oleObj>
              </mc:Choice>
              <mc:Fallback>
                <p:oleObj name="Equation" r:id="rId3" imgW="6657840" imgH="409320" progId="Equation.3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" y="1536700"/>
                        <a:ext cx="8864600" cy="5334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7413" name="Oval 5"/>
          <p:cNvSpPr>
            <a:spLocks noChangeArrowheads="1"/>
          </p:cNvSpPr>
          <p:nvPr/>
        </p:nvSpPr>
        <p:spPr bwMode="auto">
          <a:xfrm>
            <a:off x="4565650" y="1631950"/>
            <a:ext cx="1079500" cy="355600"/>
          </a:xfrm>
          <a:prstGeom prst="ellips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61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0488" rIns="90488"/>
          <a:lstStyle/>
          <a:p>
            <a:r>
              <a:rPr lang="en-US" dirty="0">
                <a:solidFill>
                  <a:srgbClr val="0070C0"/>
                </a:solidFill>
              </a:rPr>
              <a:t>Review: Improving Cache Performance</a:t>
            </a:r>
          </a:p>
        </p:txBody>
      </p:sp>
      <p:sp>
        <p:nvSpPr>
          <p:cNvPr id="75161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lIns="90488" rIns="90488"/>
          <a:lstStyle/>
          <a:p>
            <a:pPr>
              <a:buFontTx/>
              <a:buNone/>
            </a:pPr>
            <a:r>
              <a:rPr lang="en-US" dirty="0"/>
              <a:t>1. Reduce the miss rate, </a:t>
            </a:r>
          </a:p>
          <a:p>
            <a:pPr>
              <a:buFontTx/>
              <a:buNone/>
            </a:pPr>
            <a:r>
              <a:rPr lang="en-US" i="1" u="sng" dirty="0">
                <a:solidFill>
                  <a:schemeClr val="hlink"/>
                </a:solidFill>
              </a:rPr>
              <a:t>2. Reduce the miss penalty, </a:t>
            </a:r>
            <a:r>
              <a:rPr lang="en-US" dirty="0"/>
              <a:t>or</a:t>
            </a:r>
          </a:p>
          <a:p>
            <a:pPr>
              <a:buFontTx/>
              <a:buNone/>
            </a:pPr>
            <a:r>
              <a:rPr lang="en-US" dirty="0">
                <a:solidFill>
                  <a:schemeClr val="tx2"/>
                </a:solidFill>
              </a:rPr>
              <a:t>3. Reduce the time to hit in the cache</a:t>
            </a:r>
            <a:r>
              <a:rPr lang="en-US" dirty="0"/>
              <a:t>. </a:t>
            </a:r>
          </a:p>
          <a:p>
            <a:pPr>
              <a:buFontTx/>
              <a:buNone/>
            </a:pPr>
            <a:r>
              <a:rPr lang="en-US" dirty="0"/>
              <a:t>4. Increase bandwidth</a:t>
            </a:r>
          </a:p>
        </p:txBody>
      </p:sp>
    </p:spTree>
    <p:extLst>
      <p:ext uri="{BB962C8B-B14F-4D97-AF65-F5344CB8AC3E}">
        <p14:creationId xmlns:p14="http://schemas.microsoft.com/office/powerpoint/2010/main" val="6136809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1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1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1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1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1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1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1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1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1618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7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152400"/>
            <a:ext cx="8172450" cy="1143000"/>
          </a:xfrm>
        </p:spPr>
        <p:txBody>
          <a:bodyPr lIns="90488" rIns="90488"/>
          <a:lstStyle/>
          <a:p>
            <a:r>
              <a:rPr lang="en-US" dirty="0">
                <a:solidFill>
                  <a:srgbClr val="0070C0"/>
                </a:solidFill>
              </a:rPr>
              <a:t>1. Reduce Miss Penalty: </a:t>
            </a:r>
            <a:br>
              <a:rPr lang="en-US" dirty="0">
                <a:solidFill>
                  <a:srgbClr val="0070C0"/>
                </a:solidFill>
              </a:rPr>
            </a:br>
            <a:r>
              <a:rPr lang="en-US" sz="3200" dirty="0">
                <a:solidFill>
                  <a:srgbClr val="0070C0"/>
                </a:solidFill>
              </a:rPr>
              <a:t>Early Restart and Critical Word First</a:t>
            </a:r>
          </a:p>
        </p:txBody>
      </p:sp>
      <p:sp>
        <p:nvSpPr>
          <p:cNvPr id="67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295400"/>
            <a:ext cx="8401050" cy="4114800"/>
          </a:xfrm>
        </p:spPr>
        <p:txBody>
          <a:bodyPr lIns="90488" rIns="90488"/>
          <a:lstStyle/>
          <a:p>
            <a:r>
              <a:rPr lang="en-US" dirty="0"/>
              <a:t>Don’t wait for full block to be loaded before restarting CPU</a:t>
            </a:r>
          </a:p>
          <a:p>
            <a:pPr lvl="1"/>
            <a:r>
              <a:rPr lang="en-US" i="1" u="sng" dirty="0">
                <a:solidFill>
                  <a:schemeClr val="hlink"/>
                </a:solidFill>
              </a:rPr>
              <a:t>Early restart</a:t>
            </a:r>
            <a:r>
              <a:rPr lang="en-US" dirty="0"/>
              <a:t>—As soon as the requested word of the block arrives, send it to the CPU and let the CPU continue execution</a:t>
            </a:r>
          </a:p>
          <a:p>
            <a:pPr lvl="1"/>
            <a:r>
              <a:rPr lang="en-US" i="1" u="sng" dirty="0">
                <a:solidFill>
                  <a:schemeClr val="hlink"/>
                </a:solidFill>
              </a:rPr>
              <a:t>Critical Word First</a:t>
            </a:r>
            <a:r>
              <a:rPr lang="en-US" dirty="0"/>
              <a:t>—Request the missed word first from memory and send it to the CPU as soon as it arrives; let the CPU continue execution while filling the rest of the words in the block. Also called </a:t>
            </a:r>
            <a:r>
              <a:rPr lang="en-US" i="1" dirty="0">
                <a:solidFill>
                  <a:schemeClr val="hlink"/>
                </a:solidFill>
              </a:rPr>
              <a:t>wrapped fetch</a:t>
            </a:r>
            <a:r>
              <a:rPr lang="en-US" dirty="0"/>
              <a:t> and </a:t>
            </a:r>
            <a:r>
              <a:rPr lang="en-US" i="1" dirty="0">
                <a:solidFill>
                  <a:schemeClr val="hlink"/>
                </a:solidFill>
              </a:rPr>
              <a:t>requested word  first</a:t>
            </a:r>
          </a:p>
          <a:p>
            <a:r>
              <a:rPr lang="en-US" dirty="0"/>
              <a:t>Generally useful only in large blocks, </a:t>
            </a:r>
          </a:p>
          <a:p>
            <a:r>
              <a:rPr lang="en-US" dirty="0"/>
              <a:t>Spatial locality =&gt; tend to want next sequential word, so not clear if benefit by early restart</a:t>
            </a:r>
          </a:p>
        </p:txBody>
      </p:sp>
      <p:sp>
        <p:nvSpPr>
          <p:cNvPr id="756739" name="Rectangle 4"/>
          <p:cNvSpPr>
            <a:spLocks noChangeArrowheads="1"/>
          </p:cNvSpPr>
          <p:nvPr/>
        </p:nvSpPr>
        <p:spPr bwMode="auto">
          <a:xfrm>
            <a:off x="1295400" y="5257800"/>
            <a:ext cx="3670300" cy="6223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b="1">
              <a:latin typeface="Comic Sans MS" pitchFamily="66" charset="0"/>
            </a:endParaRPr>
          </a:p>
        </p:txBody>
      </p:sp>
      <p:sp>
        <p:nvSpPr>
          <p:cNvPr id="756740" name="Rectangle 5"/>
          <p:cNvSpPr>
            <a:spLocks noChangeArrowheads="1"/>
          </p:cNvSpPr>
          <p:nvPr/>
        </p:nvSpPr>
        <p:spPr bwMode="auto">
          <a:xfrm>
            <a:off x="2819400" y="5257800"/>
            <a:ext cx="812800" cy="622300"/>
          </a:xfrm>
          <a:prstGeom prst="rect">
            <a:avLst/>
          </a:prstGeom>
          <a:solidFill>
            <a:schemeClr val="bg2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b="1">
              <a:latin typeface="Comic Sans MS" pitchFamily="66" charset="0"/>
            </a:endParaRPr>
          </a:p>
        </p:txBody>
      </p:sp>
      <p:sp>
        <p:nvSpPr>
          <p:cNvPr id="756741" name="Rectangle 6"/>
          <p:cNvSpPr>
            <a:spLocks noChangeArrowheads="1"/>
          </p:cNvSpPr>
          <p:nvPr/>
        </p:nvSpPr>
        <p:spPr bwMode="auto">
          <a:xfrm>
            <a:off x="5029200" y="5334000"/>
            <a:ext cx="84455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1" dirty="0"/>
              <a:t>block</a:t>
            </a:r>
          </a:p>
        </p:txBody>
      </p:sp>
    </p:spTree>
    <p:extLst>
      <p:ext uri="{BB962C8B-B14F-4D97-AF65-F5344CB8AC3E}">
        <p14:creationId xmlns:p14="http://schemas.microsoft.com/office/powerpoint/2010/main" val="17965180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867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6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28600"/>
            <a:ext cx="7734300" cy="1143000"/>
          </a:xfrm>
        </p:spPr>
        <p:txBody>
          <a:bodyPr lIns="90488" rIns="90488"/>
          <a:lstStyle/>
          <a:p>
            <a:r>
              <a:rPr lang="en-US" dirty="0">
                <a:solidFill>
                  <a:srgbClr val="0070C0"/>
                </a:solidFill>
              </a:rPr>
              <a:t>2. Reducing Miss Penalty: </a:t>
            </a:r>
            <a:br>
              <a:rPr lang="en-US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Read Priority over Write on Miss</a:t>
            </a:r>
          </a:p>
        </p:txBody>
      </p:sp>
      <p:sp>
        <p:nvSpPr>
          <p:cNvPr id="67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600200"/>
            <a:ext cx="8686800" cy="4114800"/>
          </a:xfrm>
        </p:spPr>
        <p:txBody>
          <a:bodyPr lIns="90488" rIns="90488"/>
          <a:lstStyle/>
          <a:p>
            <a:r>
              <a:rPr lang="en-US" dirty="0"/>
              <a:t>Give priority to reads over writes on a miss by putting the writes in a write buffer</a:t>
            </a:r>
          </a:p>
          <a:p>
            <a:r>
              <a:rPr lang="en-US" dirty="0"/>
              <a:t>Write-through w/ write buffers =&gt; RAW conflicts with main memory reads on cache misses</a:t>
            </a:r>
          </a:p>
          <a:p>
            <a:pPr lvl="1"/>
            <a:r>
              <a:rPr lang="en-US" dirty="0"/>
              <a:t>If simply wait for write buffer to empty, might increase read miss penalty (old MIPS 1000 by 50% )</a:t>
            </a:r>
          </a:p>
          <a:p>
            <a:pPr lvl="1"/>
            <a:r>
              <a:rPr lang="en-US" dirty="0"/>
              <a:t>Check write buffer contents before read; </a:t>
            </a:r>
            <a:br>
              <a:rPr lang="en-US" dirty="0"/>
            </a:br>
            <a:r>
              <a:rPr lang="en-US" dirty="0"/>
              <a:t>if no conflicts, let the memory access continue</a:t>
            </a:r>
          </a:p>
          <a:p>
            <a:r>
              <a:rPr lang="en-US" dirty="0"/>
              <a:t>Write-back want buffer to hold displaced blocks</a:t>
            </a:r>
          </a:p>
          <a:p>
            <a:pPr lvl="1"/>
            <a:r>
              <a:rPr lang="en-US" dirty="0"/>
              <a:t>Consider when a Read miss is replacing a dirty block</a:t>
            </a:r>
          </a:p>
          <a:p>
            <a:pPr lvl="1"/>
            <a:r>
              <a:rPr lang="en-US" dirty="0"/>
              <a:t>Normally: Write dirty block to memory, and then do the read</a:t>
            </a:r>
          </a:p>
          <a:p>
            <a:pPr lvl="1"/>
            <a:r>
              <a:rPr lang="en-US" dirty="0"/>
              <a:t>Instead copy the dirty block to a write buffer, then do the read, and then do the write</a:t>
            </a:r>
          </a:p>
          <a:p>
            <a:pPr lvl="1"/>
            <a:r>
              <a:rPr lang="en-US" dirty="0"/>
              <a:t>CPU stall less since restarts as soon as do read</a:t>
            </a:r>
          </a:p>
        </p:txBody>
      </p:sp>
    </p:spTree>
    <p:extLst>
      <p:ext uri="{BB962C8B-B14F-4D97-AF65-F5344CB8AC3E}">
        <p14:creationId xmlns:p14="http://schemas.microsoft.com/office/powerpoint/2010/main" val="20571912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7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43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90600" y="0"/>
            <a:ext cx="7162800" cy="838200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Write Buffers</a:t>
            </a:r>
          </a:p>
        </p:txBody>
      </p:sp>
      <p:sp>
        <p:nvSpPr>
          <p:cNvPr id="7536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0999" y="685800"/>
            <a:ext cx="4495793" cy="5181600"/>
          </a:xfrm>
        </p:spPr>
        <p:txBody>
          <a:bodyPr/>
          <a:lstStyle/>
          <a:p>
            <a:r>
              <a:rPr lang="en-US" dirty="0"/>
              <a:t>Write Buffers puts words to be written in L2 cache/memory along with their addresses.</a:t>
            </a:r>
          </a:p>
          <a:p>
            <a:pPr lvl="1"/>
            <a:r>
              <a:rPr lang="en-US" dirty="0"/>
              <a:t>2 to 4 entries deep</a:t>
            </a:r>
          </a:p>
          <a:p>
            <a:pPr lvl="1"/>
            <a:r>
              <a:rPr lang="en-US" dirty="0"/>
              <a:t>all read misses are checked against pending writes for dependencies (associatively)</a:t>
            </a:r>
          </a:p>
          <a:p>
            <a:pPr lvl="1"/>
            <a:r>
              <a:rPr lang="en-US" dirty="0"/>
              <a:t>allows reads to proceed ahead of writes</a:t>
            </a:r>
          </a:p>
          <a:p>
            <a:pPr lvl="1"/>
            <a:r>
              <a:rPr lang="en-US" dirty="0"/>
              <a:t>can coalesce writes to same block address to reduce time (next slide) </a:t>
            </a:r>
          </a:p>
        </p:txBody>
      </p:sp>
      <p:sp>
        <p:nvSpPr>
          <p:cNvPr id="753668" name="Rectangle 5"/>
          <p:cNvSpPr>
            <a:spLocks noChangeArrowheads="1"/>
          </p:cNvSpPr>
          <p:nvPr/>
        </p:nvSpPr>
        <p:spPr bwMode="auto">
          <a:xfrm>
            <a:off x="6019800" y="1638300"/>
            <a:ext cx="9906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latin typeface="Arial Narrow" pitchFamily="34" charset="0"/>
              </a:rPr>
              <a:t>L1</a:t>
            </a:r>
          </a:p>
        </p:txBody>
      </p:sp>
      <p:sp>
        <p:nvSpPr>
          <p:cNvPr id="753669" name="Rectangle 6"/>
          <p:cNvSpPr>
            <a:spLocks noChangeArrowheads="1"/>
          </p:cNvSpPr>
          <p:nvPr/>
        </p:nvSpPr>
        <p:spPr bwMode="auto">
          <a:xfrm>
            <a:off x="5562600" y="3086100"/>
            <a:ext cx="19050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>
                <a:latin typeface="Arial Narrow" pitchFamily="34" charset="0"/>
              </a:rPr>
              <a:t>L2</a:t>
            </a:r>
          </a:p>
        </p:txBody>
      </p:sp>
      <p:sp>
        <p:nvSpPr>
          <p:cNvPr id="753670" name="Rectangle 7"/>
          <p:cNvSpPr>
            <a:spLocks noChangeArrowheads="1"/>
          </p:cNvSpPr>
          <p:nvPr/>
        </p:nvSpPr>
        <p:spPr bwMode="auto">
          <a:xfrm>
            <a:off x="6096000" y="2476500"/>
            <a:ext cx="9144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latin typeface="Arial Narrow" pitchFamily="34" charset="0"/>
              </a:rPr>
              <a:t>Write buffer</a:t>
            </a:r>
          </a:p>
        </p:txBody>
      </p:sp>
      <p:sp>
        <p:nvSpPr>
          <p:cNvPr id="753671" name="Line 8"/>
          <p:cNvSpPr>
            <a:spLocks noChangeShapeType="1"/>
          </p:cNvSpPr>
          <p:nvPr/>
        </p:nvSpPr>
        <p:spPr bwMode="auto">
          <a:xfrm>
            <a:off x="6553200" y="27813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3672" name="Line 9"/>
          <p:cNvSpPr>
            <a:spLocks noChangeShapeType="1"/>
          </p:cNvSpPr>
          <p:nvPr/>
        </p:nvSpPr>
        <p:spPr bwMode="auto">
          <a:xfrm>
            <a:off x="6477000" y="21717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3673" name="Line 10"/>
          <p:cNvSpPr>
            <a:spLocks noChangeShapeType="1"/>
          </p:cNvSpPr>
          <p:nvPr/>
        </p:nvSpPr>
        <p:spPr bwMode="auto">
          <a:xfrm>
            <a:off x="7010400" y="18669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3674" name="Line 11"/>
          <p:cNvSpPr>
            <a:spLocks noChangeShapeType="1"/>
          </p:cNvSpPr>
          <p:nvPr/>
        </p:nvSpPr>
        <p:spPr bwMode="auto">
          <a:xfrm>
            <a:off x="7010400" y="26289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3675" name="Line 12"/>
          <p:cNvSpPr>
            <a:spLocks noChangeShapeType="1"/>
          </p:cNvSpPr>
          <p:nvPr/>
        </p:nvSpPr>
        <p:spPr bwMode="auto">
          <a:xfrm flipV="1">
            <a:off x="7772400" y="18669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3676" name="Line 13"/>
          <p:cNvSpPr>
            <a:spLocks noChangeShapeType="1"/>
          </p:cNvSpPr>
          <p:nvPr/>
        </p:nvSpPr>
        <p:spPr bwMode="auto">
          <a:xfrm flipV="1">
            <a:off x="5791200" y="19431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3677" name="Line 14"/>
          <p:cNvSpPr>
            <a:spLocks noChangeShapeType="1"/>
          </p:cNvSpPr>
          <p:nvPr/>
        </p:nvSpPr>
        <p:spPr bwMode="auto">
          <a:xfrm>
            <a:off x="5791200" y="19431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3678" name="Text Box 15"/>
          <p:cNvSpPr txBox="1">
            <a:spLocks noChangeArrowheads="1"/>
          </p:cNvSpPr>
          <p:nvPr/>
        </p:nvSpPr>
        <p:spPr bwMode="auto">
          <a:xfrm>
            <a:off x="7996812" y="1638300"/>
            <a:ext cx="992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Arial Narrow" pitchFamily="34" charset="0"/>
              </a:rPr>
              <a:t>to CPU</a:t>
            </a:r>
          </a:p>
        </p:txBody>
      </p:sp>
      <p:sp>
        <p:nvSpPr>
          <p:cNvPr id="753679" name="Line 16"/>
          <p:cNvSpPr>
            <a:spLocks noChangeShapeType="1"/>
          </p:cNvSpPr>
          <p:nvPr/>
        </p:nvSpPr>
        <p:spPr bwMode="auto">
          <a:xfrm flipV="1">
            <a:off x="6781800" y="2171700"/>
            <a:ext cx="0" cy="304800"/>
          </a:xfrm>
          <a:prstGeom prst="line">
            <a:avLst/>
          </a:prstGeom>
          <a:noFill/>
          <a:ln w="19050">
            <a:solidFill>
              <a:srgbClr val="4D4D4D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44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536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536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36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36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36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36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3666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6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76200"/>
            <a:ext cx="7848600" cy="736600"/>
          </a:xfrm>
        </p:spPr>
        <p:txBody>
          <a:bodyPr/>
          <a:lstStyle/>
          <a:p>
            <a:r>
              <a:rPr lang="en-US" sz="2800" dirty="0">
                <a:solidFill>
                  <a:srgbClr val="0070C0"/>
                </a:solidFill>
              </a:rPr>
              <a:t>Merging Write Buffers to 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en-US" sz="2800" dirty="0">
                <a:solidFill>
                  <a:srgbClr val="0070C0"/>
                </a:solidFill>
              </a:rPr>
              <a:t>Reduce Miss Penalty</a:t>
            </a:r>
          </a:p>
        </p:txBody>
      </p:sp>
      <p:sp>
        <p:nvSpPr>
          <p:cNvPr id="75469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990600"/>
            <a:ext cx="7239000" cy="5105400"/>
          </a:xfrm>
        </p:spPr>
        <p:txBody>
          <a:bodyPr/>
          <a:lstStyle/>
          <a:p>
            <a:pPr marL="457200" indent="-457200"/>
            <a:r>
              <a:rPr lang="en-US" dirty="0"/>
              <a:t>Write buffer to allow processor to continue while waiting to write to memory</a:t>
            </a:r>
          </a:p>
          <a:p>
            <a:pPr marL="457200" indent="-457200"/>
            <a:r>
              <a:rPr lang="en-US" dirty="0"/>
              <a:t>If buffer contains modified blocks, the addresses can be checked to see if address of new data matches the address of a valid write buffer entry </a:t>
            </a:r>
          </a:p>
          <a:p>
            <a:pPr marL="457200" indent="-457200"/>
            <a:r>
              <a:rPr lang="en-US" dirty="0"/>
              <a:t>If so, new data are combined with that entry</a:t>
            </a:r>
          </a:p>
          <a:p>
            <a:pPr marL="457200" indent="-457200"/>
            <a:r>
              <a:rPr lang="en-US" dirty="0"/>
              <a:t>Increases block size of write for write-through cache of writes to sequential words, bytes since multiword writes more efficient to memory</a:t>
            </a:r>
          </a:p>
          <a:p>
            <a:pPr marL="457200" indent="-457200"/>
            <a:r>
              <a:rPr lang="en-US" dirty="0"/>
              <a:t>The Sun T1 (Niagara) processor, among many others, uses write merging</a:t>
            </a:r>
          </a:p>
        </p:txBody>
      </p:sp>
    </p:spTree>
    <p:extLst>
      <p:ext uri="{BB962C8B-B14F-4D97-AF65-F5344CB8AC3E}">
        <p14:creationId xmlns:p14="http://schemas.microsoft.com/office/powerpoint/2010/main" val="343403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46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46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46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46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46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46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46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46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4692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8" rIns="90488"/>
          <a:lstStyle/>
          <a:p>
            <a:r>
              <a:rPr lang="en-US" dirty="0"/>
              <a:t>How to Improve Cache Performance?</a:t>
            </a:r>
          </a:p>
        </p:txBody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194050"/>
            <a:ext cx="7162800" cy="2209800"/>
          </a:xfrm>
          <a:noFill/>
          <a:ln/>
        </p:spPr>
        <p:txBody>
          <a:bodyPr lIns="90488" rIns="90488"/>
          <a:lstStyle/>
          <a:p>
            <a:pPr>
              <a:buFontTx/>
              <a:buNone/>
            </a:pPr>
            <a:r>
              <a:rPr lang="en-US" i="1" u="sng" dirty="0">
                <a:solidFill>
                  <a:schemeClr val="hlink"/>
                </a:solidFill>
              </a:rPr>
              <a:t>1. Reduce the miss rate, </a:t>
            </a:r>
            <a:endParaRPr lang="en-US" dirty="0"/>
          </a:p>
          <a:p>
            <a:pPr>
              <a:buFontTx/>
              <a:buNone/>
            </a:pPr>
            <a:r>
              <a:rPr lang="en-US" dirty="0"/>
              <a:t>2. Reduce the miss penalty, or</a:t>
            </a:r>
          </a:p>
          <a:p>
            <a:pPr>
              <a:buFontTx/>
              <a:buNone/>
            </a:pPr>
            <a:r>
              <a:rPr lang="en-US" dirty="0"/>
              <a:t>3. Reduce the time to hit in the cache. </a:t>
            </a:r>
          </a:p>
          <a:p>
            <a:pPr>
              <a:buFontTx/>
              <a:buNone/>
            </a:pPr>
            <a:r>
              <a:rPr lang="en-US" dirty="0"/>
              <a:t>4. Increase bandwidth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578565" name="Rectangle 5"/>
          <p:cNvSpPr>
            <a:spLocks noChangeArrowheads="1"/>
          </p:cNvSpPr>
          <p:nvPr/>
        </p:nvSpPr>
        <p:spPr bwMode="auto">
          <a:xfrm>
            <a:off x="381000" y="3352800"/>
            <a:ext cx="756285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685800" lvl="1" indent="-228600" algn="l">
              <a:lnSpc>
                <a:spcPct val="90000"/>
              </a:lnSpc>
              <a:spcBef>
                <a:spcPct val="30000"/>
              </a:spcBef>
              <a:buSzPct val="100000"/>
            </a:pPr>
            <a:endParaRPr lang="en-US" dirty="0">
              <a:solidFill>
                <a:schemeClr val="hlink"/>
              </a:solidFill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SzPct val="100000"/>
              <a:buFontTx/>
              <a:buChar char="•"/>
            </a:pPr>
            <a:endParaRPr lang="en-US" sz="2400" dirty="0"/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SzPct val="100000"/>
              <a:buFontTx/>
              <a:buChar char="•"/>
            </a:pPr>
            <a:endParaRPr lang="en-US" sz="2400" dirty="0"/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SzPct val="100000"/>
              <a:buFontTx/>
              <a:buChar char="•"/>
            </a:pPr>
            <a:endParaRPr lang="en-US" sz="2400" dirty="0"/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SzPct val="100000"/>
              <a:buFontTx/>
              <a:buChar char="•"/>
            </a:pPr>
            <a:endParaRPr lang="en-US" sz="2400" dirty="0"/>
          </a:p>
        </p:txBody>
      </p:sp>
      <p:graphicFrame>
        <p:nvGraphicFramePr>
          <p:cNvPr id="578567" name="Object 7"/>
          <p:cNvGraphicFramePr>
            <a:graphicFrameLocks noChangeAspect="1"/>
          </p:cNvGraphicFramePr>
          <p:nvPr/>
        </p:nvGraphicFramePr>
        <p:xfrm>
          <a:off x="304800" y="2514600"/>
          <a:ext cx="815340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16" name="Equation" r:id="rId3" imgW="4267080" imgH="266400" progId="Equation.3">
                  <p:embed/>
                </p:oleObj>
              </mc:Choice>
              <mc:Fallback>
                <p:oleObj name="Equation" r:id="rId3" imgW="426708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514600"/>
                        <a:ext cx="8153400" cy="506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010162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7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18535"/>
            <a:ext cx="7162800" cy="762000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Write Merge in Write Buffers</a:t>
            </a:r>
          </a:p>
        </p:txBody>
      </p:sp>
      <p:pic>
        <p:nvPicPr>
          <p:cNvPr id="755714" name="Picture 3" descr="Ch5-fig12"/>
          <p:cNvPicPr>
            <a:picLocks noChangeAspect="1" noChangeArrowheads="1"/>
          </p:cNvPicPr>
          <p:nvPr/>
        </p:nvPicPr>
        <p:blipFill>
          <a:blip r:embed="rId2" cstate="print"/>
          <a:srcRect b="17856"/>
          <a:stretch>
            <a:fillRect/>
          </a:stretch>
        </p:blipFill>
        <p:spPr bwMode="auto">
          <a:xfrm>
            <a:off x="914400" y="990600"/>
            <a:ext cx="7162800" cy="531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06340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8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52487" y="76200"/>
            <a:ext cx="7162800" cy="838200"/>
          </a:xfrm>
        </p:spPr>
        <p:txBody>
          <a:bodyPr lIns="90488" rIns="90488"/>
          <a:lstStyle/>
          <a:p>
            <a:r>
              <a:rPr lang="en-US" dirty="0">
                <a:solidFill>
                  <a:srgbClr val="0070C0"/>
                </a:solidFill>
              </a:rPr>
              <a:t>4: Add a second-level cache</a:t>
            </a:r>
          </a:p>
        </p:txBody>
      </p:sp>
      <p:sp>
        <p:nvSpPr>
          <p:cNvPr id="67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2124" y="2514600"/>
            <a:ext cx="8915400" cy="3657600"/>
          </a:xfrm>
        </p:spPr>
        <p:txBody>
          <a:bodyPr lIns="90488" rIns="90488"/>
          <a:lstStyle/>
          <a:p>
            <a:r>
              <a:rPr lang="en-US" dirty="0"/>
              <a:t>L2 Equations</a:t>
            </a:r>
            <a:endParaRPr lang="en-US" sz="1800" dirty="0"/>
          </a:p>
          <a:p>
            <a:pPr>
              <a:buFontTx/>
              <a:buNone/>
            </a:pPr>
            <a:r>
              <a:rPr lang="en-US" sz="1800" dirty="0"/>
              <a:t>	AMAT = Hit Time</a:t>
            </a:r>
            <a:r>
              <a:rPr lang="en-US" sz="1800" baseline="-25000" dirty="0"/>
              <a:t>L1</a:t>
            </a:r>
            <a:r>
              <a:rPr lang="en-US" sz="1800" dirty="0"/>
              <a:t> + Miss Rate</a:t>
            </a:r>
            <a:r>
              <a:rPr lang="en-US" sz="1800" baseline="-25000" dirty="0"/>
              <a:t>L1</a:t>
            </a:r>
            <a:r>
              <a:rPr lang="en-US" sz="1800" dirty="0"/>
              <a:t> x Miss Penalty</a:t>
            </a:r>
            <a:r>
              <a:rPr lang="en-US" sz="1800" baseline="-25000" dirty="0"/>
              <a:t>L1</a:t>
            </a:r>
            <a:br>
              <a:rPr lang="en-US" sz="1800" baseline="-25000" dirty="0"/>
            </a:br>
            <a:r>
              <a:rPr lang="en-US" sz="1800" dirty="0"/>
              <a:t>Miss Penalty</a:t>
            </a:r>
            <a:r>
              <a:rPr lang="en-US" sz="1800" baseline="-25000" dirty="0"/>
              <a:t>L1</a:t>
            </a:r>
            <a:r>
              <a:rPr lang="en-US" sz="1800" dirty="0"/>
              <a:t> = Hit Time</a:t>
            </a:r>
            <a:r>
              <a:rPr lang="en-US" sz="1800" baseline="-25000" dirty="0"/>
              <a:t>L2</a:t>
            </a:r>
            <a:r>
              <a:rPr lang="en-US" sz="1800" dirty="0"/>
              <a:t> + Miss Rate</a:t>
            </a:r>
            <a:r>
              <a:rPr lang="en-US" sz="1800" baseline="-25000" dirty="0"/>
              <a:t>L2</a:t>
            </a:r>
            <a:r>
              <a:rPr lang="en-US" sz="1800" dirty="0"/>
              <a:t> x Miss Penalty</a:t>
            </a:r>
            <a:r>
              <a:rPr lang="en-US" sz="1800" baseline="-25000" dirty="0"/>
              <a:t>L2</a:t>
            </a:r>
          </a:p>
          <a:p>
            <a:pPr>
              <a:buFontTx/>
              <a:buNone/>
            </a:pPr>
            <a:r>
              <a:rPr lang="en-US" sz="1800" dirty="0"/>
              <a:t>	AMAT = Hit Time</a:t>
            </a:r>
            <a:r>
              <a:rPr lang="en-US" sz="1800" baseline="-25000" dirty="0"/>
              <a:t>L1</a:t>
            </a:r>
            <a:r>
              <a:rPr lang="en-US" sz="1800" dirty="0"/>
              <a:t> +</a:t>
            </a:r>
            <a:r>
              <a:rPr lang="en-US" sz="1800" u="sng" dirty="0">
                <a:solidFill>
                  <a:schemeClr val="hlink"/>
                </a:solidFill>
              </a:rPr>
              <a:t> </a:t>
            </a:r>
          </a:p>
          <a:p>
            <a:pPr>
              <a:buFontTx/>
              <a:buNone/>
            </a:pPr>
            <a:r>
              <a:rPr lang="en-US" sz="1800" dirty="0">
                <a:solidFill>
                  <a:schemeClr val="hlink"/>
                </a:solidFill>
              </a:rPr>
              <a:t>               Miss Rate</a:t>
            </a:r>
            <a:r>
              <a:rPr lang="en-US" sz="1800" baseline="-25000" dirty="0">
                <a:solidFill>
                  <a:schemeClr val="hlink"/>
                </a:solidFill>
              </a:rPr>
              <a:t>L1</a:t>
            </a:r>
            <a:r>
              <a:rPr lang="en-US" sz="1800" dirty="0">
                <a:solidFill>
                  <a:schemeClr val="hlink"/>
                </a:solidFill>
              </a:rPr>
              <a:t> </a:t>
            </a:r>
            <a:r>
              <a:rPr lang="en-US" sz="1800" dirty="0"/>
              <a:t>x (Hit Time</a:t>
            </a:r>
            <a:r>
              <a:rPr lang="en-US" sz="1800" baseline="-25000" dirty="0"/>
              <a:t>L2</a:t>
            </a:r>
            <a:r>
              <a:rPr lang="en-US" sz="1800" dirty="0"/>
              <a:t> +</a:t>
            </a:r>
            <a:r>
              <a:rPr lang="en-US" sz="1800" dirty="0">
                <a:solidFill>
                  <a:schemeClr val="hlink"/>
                </a:solidFill>
              </a:rPr>
              <a:t> Miss Rate</a:t>
            </a:r>
            <a:r>
              <a:rPr lang="en-US" sz="1800" baseline="-25000" dirty="0">
                <a:solidFill>
                  <a:schemeClr val="hlink"/>
                </a:solidFill>
              </a:rPr>
              <a:t>L2</a:t>
            </a:r>
            <a:r>
              <a:rPr lang="en-US" sz="1800" dirty="0">
                <a:solidFill>
                  <a:schemeClr val="hlink"/>
                </a:solidFill>
              </a:rPr>
              <a:t> </a:t>
            </a:r>
            <a:r>
              <a:rPr lang="en-US" sz="1800" dirty="0"/>
              <a:t>x Miss Penalty</a:t>
            </a:r>
            <a:r>
              <a:rPr lang="en-US" sz="1800" baseline="-25000" dirty="0"/>
              <a:t>L2</a:t>
            </a:r>
            <a:r>
              <a:rPr lang="en-US" sz="1800" dirty="0"/>
              <a:t>)</a:t>
            </a:r>
          </a:p>
          <a:p>
            <a:r>
              <a:rPr lang="en-US" dirty="0"/>
              <a:t>Definitions:</a:t>
            </a:r>
            <a:endParaRPr lang="en-US" sz="1800" dirty="0"/>
          </a:p>
          <a:p>
            <a:pPr lvl="1"/>
            <a:r>
              <a:rPr lang="en-US" i="1" dirty="0">
                <a:solidFill>
                  <a:schemeClr val="hlink"/>
                </a:solidFill>
              </a:rPr>
              <a:t>Local miss rate</a:t>
            </a:r>
            <a:r>
              <a:rPr lang="en-US" dirty="0"/>
              <a:t>— misses in this cache divided by the total number of memory accesses</a:t>
            </a:r>
            <a:r>
              <a:rPr lang="en-US" i="1" dirty="0">
                <a:solidFill>
                  <a:schemeClr val="hlink"/>
                </a:solidFill>
              </a:rPr>
              <a:t> to this cache</a:t>
            </a:r>
            <a:r>
              <a:rPr lang="en-US" dirty="0"/>
              <a:t> (Miss rate</a:t>
            </a:r>
            <a:r>
              <a:rPr lang="en-US" baseline="-25000" dirty="0"/>
              <a:t>L2</a:t>
            </a:r>
            <a:r>
              <a:rPr lang="en-US" dirty="0"/>
              <a:t>)</a:t>
            </a:r>
          </a:p>
          <a:p>
            <a:pPr lvl="1"/>
            <a:r>
              <a:rPr lang="en-US" i="1" dirty="0">
                <a:solidFill>
                  <a:schemeClr val="hlink"/>
                </a:solidFill>
              </a:rPr>
              <a:t>Global miss rate</a:t>
            </a:r>
            <a:r>
              <a:rPr lang="en-US" dirty="0"/>
              <a:t>—misses in this cache divided by the total number of memory accesses </a:t>
            </a:r>
            <a:r>
              <a:rPr lang="en-US" i="1" dirty="0">
                <a:solidFill>
                  <a:schemeClr val="hlink"/>
                </a:solidFill>
              </a:rPr>
              <a:t>generated by the CPU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   Global Miss Rate is what matters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226" y="827903"/>
            <a:ext cx="6531321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90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7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9939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85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009650" y="209550"/>
            <a:ext cx="7162800" cy="1143000"/>
          </a:xfrm>
        </p:spPr>
        <p:txBody>
          <a:bodyPr lIns="90488" rIns="90488"/>
          <a:lstStyle/>
          <a:p>
            <a:r>
              <a:rPr lang="en-US"/>
              <a:t>Comparing Local and Global Miss Rates</a:t>
            </a:r>
          </a:p>
        </p:txBody>
      </p:sp>
      <p:sp>
        <p:nvSpPr>
          <p:cNvPr id="76185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09550" y="1276350"/>
            <a:ext cx="4514850" cy="4972050"/>
          </a:xfrm>
        </p:spPr>
        <p:txBody>
          <a:bodyPr lIns="90488" rIns="90488"/>
          <a:lstStyle/>
          <a:p>
            <a:r>
              <a:rPr lang="en-US" sz="2000" dirty="0"/>
              <a:t>32 KB 1st level cache;</a:t>
            </a:r>
            <a:br>
              <a:rPr lang="en-US" sz="2000" dirty="0"/>
            </a:br>
            <a:r>
              <a:rPr lang="en-US" sz="2000" dirty="0"/>
              <a:t>Increasing 2nd level cache</a:t>
            </a:r>
          </a:p>
          <a:p>
            <a:r>
              <a:rPr lang="en-US" sz="2000" dirty="0"/>
              <a:t>Local miss rate is for L2 – Very high for small L2 size</a:t>
            </a:r>
          </a:p>
          <a:p>
            <a:r>
              <a:rPr lang="en-US" sz="2000" dirty="0"/>
              <a:t>Single cache miss rate is the rate if we have one cache of size in x-axis</a:t>
            </a:r>
          </a:p>
          <a:p>
            <a:r>
              <a:rPr lang="en-US" sz="2000" dirty="0"/>
              <a:t>Global miss rate close to single level cache rate provided L2 &gt;&gt; L1</a:t>
            </a:r>
          </a:p>
          <a:p>
            <a:r>
              <a:rPr lang="en-US" sz="2000" dirty="0">
                <a:solidFill>
                  <a:srgbClr val="00B050"/>
                </a:solidFill>
              </a:rPr>
              <a:t>The idea is to reduce miss penalty without increasing the miss rate</a:t>
            </a:r>
          </a:p>
          <a:p>
            <a:r>
              <a:rPr lang="en-US" sz="2000" dirty="0">
                <a:solidFill>
                  <a:srgbClr val="FF0000"/>
                </a:solidFill>
              </a:rPr>
              <a:t>L1 speed affects the CPU clock cycle, but not L2 speed</a:t>
            </a:r>
          </a:p>
        </p:txBody>
      </p:sp>
      <p:sp>
        <p:nvSpPr>
          <p:cNvPr id="761859" name="Rectangle 6"/>
          <p:cNvSpPr>
            <a:spLocks noChangeArrowheads="1"/>
          </p:cNvSpPr>
          <p:nvPr/>
        </p:nvSpPr>
        <p:spPr bwMode="auto">
          <a:xfrm>
            <a:off x="7847013" y="3838575"/>
            <a:ext cx="574675" cy="376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/>
              <a:t>Log</a:t>
            </a:r>
          </a:p>
        </p:txBody>
      </p:sp>
      <p:sp>
        <p:nvSpPr>
          <p:cNvPr id="761860" name="Rectangle 7"/>
          <p:cNvSpPr>
            <a:spLocks noChangeArrowheads="1"/>
          </p:cNvSpPr>
          <p:nvPr/>
        </p:nvSpPr>
        <p:spPr bwMode="auto">
          <a:xfrm>
            <a:off x="6913563" y="3248025"/>
            <a:ext cx="1362075" cy="376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/>
              <a:t>Cache Size</a:t>
            </a:r>
          </a:p>
        </p:txBody>
      </p:sp>
      <p:pic>
        <p:nvPicPr>
          <p:cNvPr id="761861" name="Picture 4" descr="AppC-fig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524000"/>
            <a:ext cx="42386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32045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1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1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1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1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1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1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18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18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18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18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18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18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1858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8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90600" y="152400"/>
            <a:ext cx="7162800" cy="838200"/>
          </a:xfrm>
        </p:spPr>
        <p:txBody>
          <a:bodyPr/>
          <a:lstStyle/>
          <a:p>
            <a:r>
              <a:rPr lang="en-US" dirty="0"/>
              <a:t>AMAT Example</a:t>
            </a:r>
          </a:p>
        </p:txBody>
      </p:sp>
      <p:sp>
        <p:nvSpPr>
          <p:cNvPr id="76288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90600" y="914400"/>
            <a:ext cx="6831013" cy="4648200"/>
          </a:xfrm>
        </p:spPr>
        <p:txBody>
          <a:bodyPr/>
          <a:lstStyle/>
          <a:p>
            <a:r>
              <a:rPr lang="en-US" sz="2000" dirty="0"/>
              <a:t>For every 1000 </a:t>
            </a:r>
            <a:r>
              <a:rPr lang="en-US" sz="2000" dirty="0">
                <a:solidFill>
                  <a:srgbClr val="00B050"/>
                </a:solidFill>
              </a:rPr>
              <a:t>memory references</a:t>
            </a:r>
            <a:r>
              <a:rPr lang="en-US" sz="2000" dirty="0"/>
              <a:t>, assume 40 misses in L1 and 20 misses in L2;</a:t>
            </a:r>
          </a:p>
          <a:p>
            <a:pPr>
              <a:buFontTx/>
              <a:buNone/>
            </a:pPr>
            <a:r>
              <a:rPr lang="en-US" sz="2000" dirty="0"/>
              <a:t>	Hit cycle in L1 is 1, L2 is 10; Miss penalty from L2 to memory is 100 cycles; there are </a:t>
            </a:r>
            <a:r>
              <a:rPr lang="en-US" sz="2000" dirty="0">
                <a:solidFill>
                  <a:srgbClr val="00B050"/>
                </a:solidFill>
              </a:rPr>
              <a:t>1.5 memory references per instruction</a:t>
            </a:r>
            <a:r>
              <a:rPr lang="en-US" sz="2000" dirty="0"/>
              <a:t>. What is AMAT and average stall cycles per instruction?</a:t>
            </a:r>
          </a:p>
          <a:p>
            <a:pPr lvl="1"/>
            <a:r>
              <a:rPr lang="en-US" sz="1600" dirty="0"/>
              <a:t>AMAT = [1 + 40/1000 * (10 + 20/40 * 100) ] *cc = 3.4  cycles</a:t>
            </a:r>
          </a:p>
          <a:p>
            <a:pPr lvl="1"/>
            <a:r>
              <a:rPr lang="en-US" sz="1600" dirty="0"/>
              <a:t>AMAT without L2 = 1 + 40/1000 * 100 = 5 cycles =&gt; An </a:t>
            </a:r>
            <a:r>
              <a:rPr lang="en-US" sz="1600" dirty="0">
                <a:solidFill>
                  <a:schemeClr val="accent2"/>
                </a:solidFill>
              </a:rPr>
              <a:t>improvement of 1.6 cycles due to L2</a:t>
            </a:r>
          </a:p>
          <a:p>
            <a:pPr lvl="1"/>
            <a:r>
              <a:rPr lang="en-US" sz="1600" dirty="0"/>
              <a:t>Average stall cycles per </a:t>
            </a:r>
            <a:r>
              <a:rPr lang="en-US" sz="1600" dirty="0">
                <a:solidFill>
                  <a:srgbClr val="00B050"/>
                </a:solidFill>
              </a:rPr>
              <a:t>instruction</a:t>
            </a:r>
            <a:r>
              <a:rPr lang="en-US" sz="1600" dirty="0"/>
              <a:t> = 1.5 * 40/1000 * 10 + 1.5 * 20/1000 * 100 = 3.6 cycles</a:t>
            </a:r>
          </a:p>
          <a:p>
            <a:pPr>
              <a:buFontTx/>
              <a:buNone/>
            </a:pPr>
            <a:endParaRPr lang="en-US" sz="2000" dirty="0"/>
          </a:p>
          <a:p>
            <a:r>
              <a:rPr lang="en-US" sz="2000" dirty="0"/>
              <a:t>Note: We have not distinguished reads and writes. Access L2 only on L1 miss, No separate I-cache and D-cache</a:t>
            </a:r>
          </a:p>
        </p:txBody>
      </p:sp>
    </p:spTree>
    <p:extLst>
      <p:ext uri="{BB962C8B-B14F-4D97-AF65-F5344CB8AC3E}">
        <p14:creationId xmlns:p14="http://schemas.microsoft.com/office/powerpoint/2010/main" val="165551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2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2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2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2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2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2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628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628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28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28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28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28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2882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552450"/>
            <a:ext cx="7810500" cy="1143000"/>
          </a:xfrm>
        </p:spPr>
        <p:txBody>
          <a:bodyPr lIns="90488" rIns="90488"/>
          <a:lstStyle/>
          <a:p>
            <a:r>
              <a:rPr lang="en-US"/>
              <a:t>Reducing Miss Penalty Summary</a:t>
            </a:r>
          </a:p>
        </p:txBody>
      </p:sp>
      <p:sp>
        <p:nvSpPr>
          <p:cNvPr id="6840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90600" y="1981200"/>
            <a:ext cx="7791450" cy="4114800"/>
          </a:xfrm>
        </p:spPr>
        <p:txBody>
          <a:bodyPr lIns="90488" rIns="90488"/>
          <a:lstStyle/>
          <a:p>
            <a:r>
              <a:rPr lang="en-US" dirty="0"/>
              <a:t>Four techniques</a:t>
            </a:r>
          </a:p>
          <a:p>
            <a:pPr lvl="1"/>
            <a:r>
              <a:rPr lang="en-US" dirty="0"/>
              <a:t>Read priority over write on miss</a:t>
            </a:r>
          </a:p>
          <a:p>
            <a:pPr lvl="1"/>
            <a:r>
              <a:rPr lang="en-US" dirty="0"/>
              <a:t>Early Restart and Critical Word First on miss</a:t>
            </a:r>
          </a:p>
          <a:p>
            <a:pPr lvl="1"/>
            <a:r>
              <a:rPr lang="en-US" dirty="0"/>
              <a:t>Write Buffer</a:t>
            </a:r>
          </a:p>
          <a:p>
            <a:pPr lvl="1"/>
            <a:r>
              <a:rPr lang="en-US" dirty="0"/>
              <a:t>Second Level Cache</a:t>
            </a:r>
          </a:p>
          <a:p>
            <a:r>
              <a:rPr lang="en-US" dirty="0"/>
              <a:t>Can be applied recursively to Multilevel Caches</a:t>
            </a:r>
          </a:p>
          <a:p>
            <a:pPr lvl="1"/>
            <a:r>
              <a:rPr lang="en-US" dirty="0"/>
              <a:t>Danger is that time to DRAM will grow with multiple levels of cache memories</a:t>
            </a:r>
          </a:p>
          <a:p>
            <a:pPr lvl="1"/>
            <a:r>
              <a:rPr lang="en-US" dirty="0"/>
              <a:t>First attempts (compulsory misses) at L2 caches can make things worse, since increased worst case is worse</a:t>
            </a:r>
          </a:p>
        </p:txBody>
      </p:sp>
      <p:graphicFrame>
        <p:nvGraphicFramePr>
          <p:cNvPr id="684036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95250" y="1460500"/>
          <a:ext cx="8864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5" name="Equation" r:id="rId3" imgW="6657840" imgH="409320" progId="Equation.3">
                  <p:embed/>
                </p:oleObj>
              </mc:Choice>
              <mc:Fallback>
                <p:oleObj name="Equation" r:id="rId3" imgW="6657840" imgH="409320" progId="Equation.3">
                  <p:embed/>
                  <p:pic>
                    <p:nvPicPr>
                      <p:cNvPr id="684036" name="Object 4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" y="1460500"/>
                        <a:ext cx="8864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/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4039" name="Oval 5"/>
          <p:cNvSpPr>
            <a:spLocks noChangeArrowheads="1"/>
          </p:cNvSpPr>
          <p:nvPr/>
        </p:nvSpPr>
        <p:spPr bwMode="auto">
          <a:xfrm>
            <a:off x="5632450" y="1555750"/>
            <a:ext cx="1422400" cy="412750"/>
          </a:xfrm>
          <a:prstGeom prst="ellips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b="1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8674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8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8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8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40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162800" cy="1143000"/>
          </a:xfrm>
        </p:spPr>
        <p:txBody>
          <a:bodyPr/>
          <a:lstStyle/>
          <a:p>
            <a:r>
              <a:rPr lang="en-US" dirty="0"/>
              <a:t>Memory Hierarchy Basics</a:t>
            </a:r>
            <a:endParaRPr lang="en-AU" dirty="0"/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143000"/>
            <a:ext cx="71628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Basic cache optimizations: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Larger block size</a:t>
            </a:r>
          </a:p>
          <a:p>
            <a:pPr lvl="2">
              <a:lnSpc>
                <a:spcPct val="90000"/>
              </a:lnSpc>
            </a:pPr>
            <a:r>
              <a:rPr lang="en-US" sz="1600" dirty="0"/>
              <a:t>Reduces compulsory misses</a:t>
            </a:r>
          </a:p>
          <a:p>
            <a:pPr lvl="2">
              <a:lnSpc>
                <a:spcPct val="90000"/>
              </a:lnSpc>
            </a:pPr>
            <a:r>
              <a:rPr lang="en-US" sz="1600" dirty="0"/>
              <a:t>Increases capacity and conflict misses, increases miss penalty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Larger total cache capacity to reduce miss rate</a:t>
            </a:r>
          </a:p>
          <a:p>
            <a:pPr lvl="2">
              <a:lnSpc>
                <a:spcPct val="90000"/>
              </a:lnSpc>
            </a:pPr>
            <a:r>
              <a:rPr lang="en-US" sz="1600" dirty="0"/>
              <a:t>Increases hit time, </a:t>
            </a:r>
            <a:r>
              <a:rPr lang="en-US" sz="1600" dirty="0">
                <a:solidFill>
                  <a:srgbClr val="FF0000"/>
                </a:solidFill>
              </a:rPr>
              <a:t>increases power consumption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Higher associativity</a:t>
            </a:r>
          </a:p>
          <a:p>
            <a:pPr lvl="2">
              <a:lnSpc>
                <a:spcPct val="90000"/>
              </a:lnSpc>
            </a:pPr>
            <a:r>
              <a:rPr lang="en-US" sz="1600" dirty="0"/>
              <a:t>Reduces conflict misses</a:t>
            </a:r>
          </a:p>
          <a:p>
            <a:pPr lvl="2">
              <a:lnSpc>
                <a:spcPct val="90000"/>
              </a:lnSpc>
            </a:pPr>
            <a:r>
              <a:rPr lang="en-US" sz="1600" dirty="0"/>
              <a:t>Increases hit time, </a:t>
            </a:r>
            <a:r>
              <a:rPr lang="en-US" sz="1600" dirty="0">
                <a:solidFill>
                  <a:srgbClr val="FF0000"/>
                </a:solidFill>
              </a:rPr>
              <a:t>increases power consumption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 rot="5400000">
            <a:off x="8265583" y="511587"/>
            <a:ext cx="1390124" cy="36933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rgbClr val="0066FF"/>
                </a:solidFill>
                <a:latin typeface="Arial" charset="0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026155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754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38200"/>
            <a:ext cx="7442200" cy="50038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</p:pic>
      <p:sp>
        <p:nvSpPr>
          <p:cNvPr id="586755" name="Rectangle 3"/>
          <p:cNvSpPr>
            <a:spLocks noGrp="1" noChangeArrowheads="1"/>
          </p:cNvSpPr>
          <p:nvPr>
            <p:ph type="title"/>
          </p:nvPr>
        </p:nvSpPr>
        <p:spPr>
          <a:xfrm>
            <a:off x="990600" y="457200"/>
            <a:ext cx="7162800" cy="762000"/>
          </a:xfrm>
          <a:noFill/>
          <a:ln/>
        </p:spPr>
        <p:txBody>
          <a:bodyPr lIns="90488" rIns="90488"/>
          <a:lstStyle/>
          <a:p>
            <a:r>
              <a:rPr lang="en-US"/>
              <a:t>Larger Block Size </a:t>
            </a:r>
            <a:br>
              <a:rPr lang="en-US"/>
            </a:br>
            <a:r>
              <a:rPr lang="en-US"/>
              <a:t>(fixed size&amp;assoc)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04800" y="2209800"/>
            <a:ext cx="3352800" cy="2744788"/>
            <a:chOff x="192" y="1584"/>
            <a:chExt cx="2112" cy="1729"/>
          </a:xfrm>
        </p:grpSpPr>
        <p:sp>
          <p:nvSpPr>
            <p:cNvPr id="586756" name="Text Box 4"/>
            <p:cNvSpPr txBox="1">
              <a:spLocks noChangeArrowheads="1"/>
            </p:cNvSpPr>
            <p:nvPr/>
          </p:nvSpPr>
          <p:spPr bwMode="auto">
            <a:xfrm>
              <a:off x="192" y="2736"/>
              <a:ext cx="864" cy="57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2"/>
                  </a:solidFill>
                </a:rPr>
                <a:t>Reduced </a:t>
              </a:r>
            </a:p>
            <a:p>
              <a:r>
                <a:rPr lang="en-US">
                  <a:solidFill>
                    <a:schemeClr val="accent2"/>
                  </a:solidFill>
                </a:rPr>
                <a:t>compulsory</a:t>
              </a:r>
            </a:p>
            <a:p>
              <a:r>
                <a:rPr lang="en-US">
                  <a:solidFill>
                    <a:schemeClr val="accent2"/>
                  </a:solidFill>
                </a:rPr>
                <a:t>misses</a:t>
              </a:r>
            </a:p>
          </p:txBody>
        </p:sp>
        <p:sp>
          <p:nvSpPr>
            <p:cNvPr id="586757" name="Oval 5"/>
            <p:cNvSpPr>
              <a:spLocks noChangeArrowheads="1"/>
            </p:cNvSpPr>
            <p:nvPr/>
          </p:nvSpPr>
          <p:spPr bwMode="auto">
            <a:xfrm>
              <a:off x="1056" y="1584"/>
              <a:ext cx="1248" cy="528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86758" name="Line 6"/>
            <p:cNvSpPr>
              <a:spLocks noChangeShapeType="1"/>
            </p:cNvSpPr>
            <p:nvPr/>
          </p:nvSpPr>
          <p:spPr bwMode="auto">
            <a:xfrm flipH="1">
              <a:off x="912" y="2064"/>
              <a:ext cx="480" cy="576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4419600" y="1447800"/>
            <a:ext cx="3048000" cy="4211638"/>
            <a:chOff x="2784" y="1104"/>
            <a:chExt cx="1920" cy="2653"/>
          </a:xfrm>
        </p:grpSpPr>
        <p:sp>
          <p:nvSpPr>
            <p:cNvPr id="586761" name="Text Box 9"/>
            <p:cNvSpPr txBox="1">
              <a:spLocks noChangeArrowheads="1"/>
            </p:cNvSpPr>
            <p:nvPr/>
          </p:nvSpPr>
          <p:spPr bwMode="auto">
            <a:xfrm>
              <a:off x="3882" y="3168"/>
              <a:ext cx="822" cy="589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hlink"/>
                  </a:solidFill>
                </a:rPr>
                <a:t>Increased</a:t>
              </a:r>
            </a:p>
            <a:p>
              <a:r>
                <a:rPr lang="en-US">
                  <a:solidFill>
                    <a:schemeClr val="hlink"/>
                  </a:solidFill>
                </a:rPr>
                <a:t>Conflict</a:t>
              </a:r>
            </a:p>
            <a:p>
              <a:r>
                <a:rPr lang="en-US">
                  <a:solidFill>
                    <a:schemeClr val="hlink"/>
                  </a:solidFill>
                </a:rPr>
                <a:t>Misses</a:t>
              </a:r>
            </a:p>
          </p:txBody>
        </p:sp>
        <p:sp>
          <p:nvSpPr>
            <p:cNvPr id="586762" name="Oval 10"/>
            <p:cNvSpPr>
              <a:spLocks noChangeArrowheads="1"/>
            </p:cNvSpPr>
            <p:nvPr/>
          </p:nvSpPr>
          <p:spPr bwMode="auto">
            <a:xfrm>
              <a:off x="2784" y="1104"/>
              <a:ext cx="1248" cy="816"/>
            </a:xfrm>
            <a:prstGeom prst="ellips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86763" name="Line 11"/>
            <p:cNvSpPr>
              <a:spLocks noChangeShapeType="1"/>
            </p:cNvSpPr>
            <p:nvPr/>
          </p:nvSpPr>
          <p:spPr bwMode="auto">
            <a:xfrm>
              <a:off x="3552" y="1920"/>
              <a:ext cx="672" cy="120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0760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61279-F547-42F4-A4A5-C98623031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en-US" dirty="0"/>
              <a:t>Spring 2003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7521D6-2967-463E-AC58-97BC07617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dirty="0"/>
              <a:t>CSE P54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391AE7-BF1C-444F-86A2-B74C4BA91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293890" name="Rectangle 2">
            <a:extLst>
              <a:ext uri="{FF2B5EF4-FFF2-40B4-BE49-F238E27FC236}">
                <a16:creationId xmlns:a16="http://schemas.microsoft.com/office/drawing/2014/main" id="{4EFC1A0E-2B97-4F53-911D-5C3C6DDB86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508000"/>
            <a:ext cx="8229600" cy="571500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altLang="en-US" sz="2400" b="1" u="sng" dirty="0">
                <a:solidFill>
                  <a:srgbClr val="0000FF"/>
                </a:solidFill>
                <a:latin typeface="Helvetica" panose="020B0604020202020204" pitchFamily="34" charset="0"/>
              </a:rPr>
              <a:t>Pseudo-set associative Cache</a:t>
            </a:r>
            <a:endParaRPr lang="en-US" altLang="en-US" sz="2400" u="sng" dirty="0">
              <a:solidFill>
                <a:srgbClr val="0000FF"/>
              </a:solidFill>
              <a:latin typeface="Helvetica" panose="020B0604020202020204" pitchFamily="34" charset="0"/>
            </a:endParaRPr>
          </a:p>
        </p:txBody>
      </p:sp>
      <p:sp>
        <p:nvSpPr>
          <p:cNvPr id="293891" name="Rectangle 3">
            <a:extLst>
              <a:ext uri="{FF2B5EF4-FFF2-40B4-BE49-F238E27FC236}">
                <a16:creationId xmlns:a16="http://schemas.microsoft.com/office/drawing/2014/main" id="{9F821CE0-4D85-4C3D-8493-C5B80B0295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17638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1800" b="1" dirty="0">
                <a:solidFill>
                  <a:srgbClr val="FF0000"/>
                </a:solidFill>
                <a:latin typeface="Helvetica" panose="020B0604020202020204" pitchFamily="34" charset="0"/>
              </a:rPr>
              <a:t>Pseudo-set associative cache</a:t>
            </a:r>
            <a:endParaRPr lang="en-US" altLang="en-US" sz="1800" dirty="0">
              <a:solidFill>
                <a:srgbClr val="000000"/>
              </a:solidFill>
              <a:latin typeface="Helvetica" panose="020B0604020202020204" pitchFamily="34" charset="0"/>
            </a:endParaRPr>
          </a:p>
          <a:p>
            <a:pPr lvl="1">
              <a:spcBef>
                <a:spcPts val="600"/>
              </a:spcBef>
              <a:buFontTx/>
              <a:buChar char="•"/>
            </a:pPr>
            <a:r>
              <a:rPr lang="en-US" altLang="en-US" sz="1800" dirty="0">
                <a:solidFill>
                  <a:srgbClr val="000000"/>
                </a:solidFill>
                <a:latin typeface="Helvetica" panose="020B0604020202020204" pitchFamily="34" charset="0"/>
              </a:rPr>
              <a:t>access the cache</a:t>
            </a:r>
          </a:p>
          <a:p>
            <a:pPr lvl="1">
              <a:spcBef>
                <a:spcPts val="600"/>
              </a:spcBef>
              <a:buFontTx/>
              <a:buChar char="•"/>
            </a:pPr>
            <a:r>
              <a:rPr lang="en-US" altLang="en-US" sz="1800" dirty="0">
                <a:solidFill>
                  <a:srgbClr val="000000"/>
                </a:solidFill>
                <a:latin typeface="Helvetica" panose="020B0604020202020204" pitchFamily="34" charset="0"/>
              </a:rPr>
              <a:t>if miss, invert the high-order index bit &amp; access the cache again</a:t>
            </a:r>
          </a:p>
          <a:p>
            <a:pPr lvl="1">
              <a:spcBef>
                <a:spcPts val="60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Helvetica" panose="020B0604020202020204" pitchFamily="34" charset="0"/>
              </a:rPr>
              <a:t>+   miss rate of 2-way set associative cache</a:t>
            </a:r>
          </a:p>
          <a:p>
            <a:pPr lvl="1">
              <a:spcBef>
                <a:spcPts val="60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Helvetica" panose="020B0604020202020204" pitchFamily="34" charset="0"/>
              </a:rPr>
              <a:t>+   close to access time of direct-mapped cache</a:t>
            </a:r>
          </a:p>
          <a:p>
            <a:pPr lvl="1">
              <a:spcBef>
                <a:spcPts val="600"/>
              </a:spcBef>
              <a:buFontTx/>
              <a:buChar char="-"/>
            </a:pPr>
            <a:r>
              <a:rPr lang="en-US" altLang="en-US" sz="1800" dirty="0">
                <a:solidFill>
                  <a:srgbClr val="000000"/>
                </a:solidFill>
                <a:latin typeface="Helvetica" panose="020B0604020202020204" pitchFamily="34" charset="0"/>
              </a:rPr>
              <a:t>increase in hit time (relative to 2-way associative) if always try slow hit first</a:t>
            </a:r>
          </a:p>
          <a:p>
            <a:pPr lvl="2">
              <a:spcBef>
                <a:spcPts val="600"/>
              </a:spcBef>
            </a:pPr>
            <a:r>
              <a:rPr lang="en-US" altLang="en-US" sz="1800" dirty="0">
                <a:solidFill>
                  <a:srgbClr val="000000"/>
                </a:solidFill>
                <a:latin typeface="Helvetica" panose="020B0604020202020204" pitchFamily="34" charset="0"/>
              </a:rPr>
              <a:t>predict which is the fast-hit block</a:t>
            </a:r>
          </a:p>
          <a:p>
            <a:pPr lvl="2">
              <a:spcBef>
                <a:spcPts val="600"/>
              </a:spcBef>
            </a:pPr>
            <a:r>
              <a:rPr lang="en-US" altLang="en-US" sz="1800" dirty="0">
                <a:solidFill>
                  <a:srgbClr val="000000"/>
                </a:solidFill>
                <a:latin typeface="Helvetica" panose="020B0604020202020204" pitchFamily="34" charset="0"/>
              </a:rPr>
              <a:t>put the fast hit block in the same location; swap blocks if wrong</a:t>
            </a:r>
          </a:p>
          <a:p>
            <a:pPr lvl="1">
              <a:spcBef>
                <a:spcPts val="600"/>
              </a:spcBef>
              <a:buFontTx/>
              <a:buChar char="•"/>
            </a:pPr>
            <a:r>
              <a:rPr lang="en-US" altLang="en-US" sz="1800" dirty="0">
                <a:solidFill>
                  <a:srgbClr val="000000"/>
                </a:solidFill>
                <a:latin typeface="Helvetica" panose="020B0604020202020204" pitchFamily="34" charset="0"/>
              </a:rPr>
              <a:t>how does pseudo-set associativity improve memory system performance?</a:t>
            </a:r>
          </a:p>
          <a:p>
            <a:pPr lvl="2">
              <a:spcBef>
                <a:spcPts val="600"/>
              </a:spcBef>
              <a:buFontTx/>
              <a:buNone/>
            </a:pPr>
            <a:endParaRPr lang="en-US" altLang="en-US" sz="1800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262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895350" y="304800"/>
            <a:ext cx="7162800" cy="1143000"/>
          </a:xfrm>
          <a:noFill/>
          <a:ln/>
        </p:spPr>
        <p:txBody>
          <a:bodyPr lIns="90488" rIns="90488"/>
          <a:lstStyle/>
          <a:p>
            <a:r>
              <a:rPr lang="en-US"/>
              <a:t>Fast Hit Time + Low Conflict =&gt; Victim Cache</a:t>
            </a:r>
          </a:p>
        </p:txBody>
      </p:sp>
      <p:sp>
        <p:nvSpPr>
          <p:cNvPr id="64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0111" y="1554163"/>
            <a:ext cx="4248150" cy="4762500"/>
          </a:xfrm>
          <a:noFill/>
          <a:ln/>
        </p:spPr>
        <p:txBody>
          <a:bodyPr lIns="90488" rIns="90488"/>
          <a:lstStyle/>
          <a:p>
            <a:pPr marL="228600" indent="-228600">
              <a:tabLst>
                <a:tab pos="1828800" algn="r"/>
                <a:tab pos="3200400" algn="r"/>
                <a:tab pos="4572000" algn="r"/>
                <a:tab pos="5943600" algn="r"/>
              </a:tabLst>
            </a:pPr>
            <a:r>
              <a:rPr lang="en-US" sz="2000" dirty="0">
                <a:solidFill>
                  <a:schemeClr val="hlink"/>
                </a:solidFill>
              </a:rPr>
              <a:t>How to combine fast hit time of direct mapped, yet still avoid conflict misses? </a:t>
            </a:r>
            <a:endParaRPr lang="en-US" sz="2000" dirty="0"/>
          </a:p>
          <a:p>
            <a:pPr marL="228600" indent="-228600">
              <a:tabLst>
                <a:tab pos="1828800" algn="r"/>
                <a:tab pos="3200400" algn="r"/>
                <a:tab pos="4572000" algn="r"/>
                <a:tab pos="5943600" algn="r"/>
              </a:tabLst>
            </a:pPr>
            <a:r>
              <a:rPr lang="en-US" sz="2000" dirty="0"/>
              <a:t>Add buffer to place data discarded from cache</a:t>
            </a:r>
          </a:p>
          <a:p>
            <a:pPr marL="228600" indent="-228600">
              <a:tabLst>
                <a:tab pos="1828800" algn="r"/>
                <a:tab pos="3200400" algn="r"/>
                <a:tab pos="4572000" algn="r"/>
                <a:tab pos="5943600" algn="r"/>
              </a:tabLst>
            </a:pPr>
            <a:r>
              <a:rPr lang="en-US" sz="2000" dirty="0"/>
              <a:t>Check both the cache and victim buffer simultaneously on data request from the CPU</a:t>
            </a:r>
          </a:p>
          <a:p>
            <a:pPr marL="228600" indent="-228600">
              <a:tabLst>
                <a:tab pos="1828800" algn="r"/>
                <a:tab pos="3200400" algn="r"/>
                <a:tab pos="4572000" algn="r"/>
                <a:tab pos="5943600" algn="r"/>
              </a:tabLst>
            </a:pPr>
            <a:r>
              <a:rPr lang="en-US" sz="2000" dirty="0" err="1"/>
              <a:t>Jouppi</a:t>
            </a:r>
            <a:r>
              <a:rPr lang="en-US" sz="2000" dirty="0"/>
              <a:t> [1990]: 4-entry victim cache removed 20% to 95% of conflicts for a 4 KB direct mapped data cache</a:t>
            </a:r>
          </a:p>
          <a:p>
            <a:pPr marL="228600" indent="-228600">
              <a:tabLst>
                <a:tab pos="1828800" algn="r"/>
                <a:tab pos="3200400" algn="r"/>
                <a:tab pos="4572000" algn="r"/>
                <a:tab pos="5943600" algn="r"/>
              </a:tabLst>
            </a:pPr>
            <a:r>
              <a:rPr lang="en-US" sz="2000" dirty="0"/>
              <a:t>Used in Alpha, HP machines</a:t>
            </a:r>
          </a:p>
          <a:p>
            <a:pPr marL="228600" indent="-228600">
              <a:tabLst>
                <a:tab pos="1828800" algn="r"/>
                <a:tab pos="3200400" algn="r"/>
                <a:tab pos="4572000" algn="r"/>
                <a:tab pos="5943600" algn="r"/>
              </a:tabLst>
            </a:pPr>
            <a:r>
              <a:rPr lang="en-US" sz="2000" dirty="0"/>
              <a:t>Opteron L3 cache is a victim cache</a:t>
            </a:r>
          </a:p>
        </p:txBody>
      </p:sp>
      <p:sp>
        <p:nvSpPr>
          <p:cNvPr id="645124" name="Rectangle 4"/>
          <p:cNvSpPr>
            <a:spLocks noChangeArrowheads="1"/>
          </p:cNvSpPr>
          <p:nvPr/>
        </p:nvSpPr>
        <p:spPr bwMode="auto">
          <a:xfrm>
            <a:off x="6345238" y="5672138"/>
            <a:ext cx="14351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0">
                <a:solidFill>
                  <a:srgbClr val="000000"/>
                </a:solidFill>
                <a:latin typeface="Arial" pitchFamily="34" charset="0"/>
              </a:rPr>
              <a:t>To Next Lower Level In</a:t>
            </a:r>
            <a:endParaRPr lang="en-US"/>
          </a:p>
        </p:txBody>
      </p:sp>
      <p:sp>
        <p:nvSpPr>
          <p:cNvPr id="645125" name="Rectangle 5"/>
          <p:cNvSpPr>
            <a:spLocks noChangeArrowheads="1"/>
          </p:cNvSpPr>
          <p:nvPr/>
        </p:nvSpPr>
        <p:spPr bwMode="auto">
          <a:xfrm>
            <a:off x="6765925" y="5834063"/>
            <a:ext cx="5984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0">
                <a:solidFill>
                  <a:srgbClr val="000000"/>
                </a:solidFill>
                <a:latin typeface="Arial" pitchFamily="34" charset="0"/>
              </a:rPr>
              <a:t>Hierarchy</a:t>
            </a:r>
            <a:endParaRPr lang="en-US"/>
          </a:p>
        </p:txBody>
      </p:sp>
      <p:sp>
        <p:nvSpPr>
          <p:cNvPr id="645126" name="Rectangle 6"/>
          <p:cNvSpPr>
            <a:spLocks noChangeArrowheads="1"/>
          </p:cNvSpPr>
          <p:nvPr/>
        </p:nvSpPr>
        <p:spPr bwMode="auto">
          <a:xfrm>
            <a:off x="5745163" y="1617663"/>
            <a:ext cx="2922587" cy="1517650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27" name="Rectangle 7"/>
          <p:cNvSpPr>
            <a:spLocks noChangeArrowheads="1"/>
          </p:cNvSpPr>
          <p:nvPr/>
        </p:nvSpPr>
        <p:spPr bwMode="auto">
          <a:xfrm>
            <a:off x="6561138" y="2216150"/>
            <a:ext cx="7112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100" b="0">
                <a:solidFill>
                  <a:srgbClr val="000000"/>
                </a:solidFill>
                <a:latin typeface="Arial" pitchFamily="34" charset="0"/>
              </a:rPr>
              <a:t>DATA</a:t>
            </a:r>
            <a:endParaRPr lang="en-US"/>
          </a:p>
        </p:txBody>
      </p:sp>
      <p:sp>
        <p:nvSpPr>
          <p:cNvPr id="645128" name="Rectangle 8"/>
          <p:cNvSpPr>
            <a:spLocks noChangeArrowheads="1"/>
          </p:cNvSpPr>
          <p:nvPr/>
        </p:nvSpPr>
        <p:spPr bwMode="auto">
          <a:xfrm>
            <a:off x="5138738" y="1617663"/>
            <a:ext cx="606425" cy="1517650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29" name="Rectangle 9"/>
          <p:cNvSpPr>
            <a:spLocks noChangeArrowheads="1"/>
          </p:cNvSpPr>
          <p:nvPr/>
        </p:nvSpPr>
        <p:spPr bwMode="auto">
          <a:xfrm>
            <a:off x="5210175" y="2255838"/>
            <a:ext cx="5524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TAGS</a:t>
            </a:r>
            <a:endParaRPr lang="en-US"/>
          </a:p>
        </p:txBody>
      </p:sp>
      <p:sp>
        <p:nvSpPr>
          <p:cNvPr id="645130" name="Line 10"/>
          <p:cNvSpPr>
            <a:spLocks noChangeShapeType="1"/>
          </p:cNvSpPr>
          <p:nvPr/>
        </p:nvSpPr>
        <p:spPr bwMode="auto">
          <a:xfrm>
            <a:off x="4632325" y="1617663"/>
            <a:ext cx="1588" cy="2046287"/>
          </a:xfrm>
          <a:prstGeom prst="line">
            <a:avLst/>
          </a:prstGeom>
          <a:noFill/>
          <a:ln w="460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31" name="Rectangle 11"/>
          <p:cNvSpPr>
            <a:spLocks noChangeArrowheads="1"/>
          </p:cNvSpPr>
          <p:nvPr/>
        </p:nvSpPr>
        <p:spPr bwMode="auto">
          <a:xfrm>
            <a:off x="5588000" y="3856038"/>
            <a:ext cx="2224088" cy="404812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32" name="Rectangle 12"/>
          <p:cNvSpPr>
            <a:spLocks noChangeArrowheads="1"/>
          </p:cNvSpPr>
          <p:nvPr/>
        </p:nvSpPr>
        <p:spPr bwMode="auto">
          <a:xfrm>
            <a:off x="5695950" y="3935413"/>
            <a:ext cx="2111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One Cache line of Data</a:t>
            </a:r>
            <a:endParaRPr lang="en-US"/>
          </a:p>
        </p:txBody>
      </p:sp>
      <p:sp>
        <p:nvSpPr>
          <p:cNvPr id="645133" name="Rectangle 13"/>
          <p:cNvSpPr>
            <a:spLocks noChangeArrowheads="1"/>
          </p:cNvSpPr>
          <p:nvPr/>
        </p:nvSpPr>
        <p:spPr bwMode="auto">
          <a:xfrm>
            <a:off x="4171950" y="3856038"/>
            <a:ext cx="1416050" cy="404812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34" name="Rectangle 14"/>
          <p:cNvSpPr>
            <a:spLocks noChangeArrowheads="1"/>
          </p:cNvSpPr>
          <p:nvPr/>
        </p:nvSpPr>
        <p:spPr bwMode="auto">
          <a:xfrm>
            <a:off x="4262438" y="3976688"/>
            <a:ext cx="12874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0">
                <a:solidFill>
                  <a:srgbClr val="000000"/>
                </a:solidFill>
                <a:latin typeface="Arial" pitchFamily="34" charset="0"/>
              </a:rPr>
              <a:t>Tag and Comparator</a:t>
            </a:r>
            <a:endParaRPr lang="en-US"/>
          </a:p>
        </p:txBody>
      </p:sp>
      <p:sp>
        <p:nvSpPr>
          <p:cNvPr id="645135" name="Rectangle 15"/>
          <p:cNvSpPr>
            <a:spLocks noChangeArrowheads="1"/>
          </p:cNvSpPr>
          <p:nvPr/>
        </p:nvSpPr>
        <p:spPr bwMode="auto">
          <a:xfrm>
            <a:off x="5588000" y="4260850"/>
            <a:ext cx="2224088" cy="404813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36" name="Rectangle 16"/>
          <p:cNvSpPr>
            <a:spLocks noChangeArrowheads="1"/>
          </p:cNvSpPr>
          <p:nvPr/>
        </p:nvSpPr>
        <p:spPr bwMode="auto">
          <a:xfrm>
            <a:off x="5695950" y="4341813"/>
            <a:ext cx="2111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One Cache line of Data</a:t>
            </a:r>
            <a:endParaRPr lang="en-US"/>
          </a:p>
        </p:txBody>
      </p:sp>
      <p:sp>
        <p:nvSpPr>
          <p:cNvPr id="645137" name="Rectangle 17"/>
          <p:cNvSpPr>
            <a:spLocks noChangeArrowheads="1"/>
          </p:cNvSpPr>
          <p:nvPr/>
        </p:nvSpPr>
        <p:spPr bwMode="auto">
          <a:xfrm>
            <a:off x="4171950" y="4260850"/>
            <a:ext cx="1416050" cy="404813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38" name="Rectangle 18"/>
          <p:cNvSpPr>
            <a:spLocks noChangeArrowheads="1"/>
          </p:cNvSpPr>
          <p:nvPr/>
        </p:nvSpPr>
        <p:spPr bwMode="auto">
          <a:xfrm>
            <a:off x="4262438" y="4381500"/>
            <a:ext cx="12874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0">
                <a:solidFill>
                  <a:srgbClr val="000000"/>
                </a:solidFill>
                <a:latin typeface="Arial" pitchFamily="34" charset="0"/>
              </a:rPr>
              <a:t>Tag and Comparator</a:t>
            </a:r>
            <a:endParaRPr lang="en-US"/>
          </a:p>
        </p:txBody>
      </p:sp>
      <p:sp>
        <p:nvSpPr>
          <p:cNvPr id="645139" name="Rectangle 19"/>
          <p:cNvSpPr>
            <a:spLocks noChangeArrowheads="1"/>
          </p:cNvSpPr>
          <p:nvPr/>
        </p:nvSpPr>
        <p:spPr bwMode="auto">
          <a:xfrm>
            <a:off x="5588000" y="4665663"/>
            <a:ext cx="2224088" cy="404812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40" name="Rectangle 20"/>
          <p:cNvSpPr>
            <a:spLocks noChangeArrowheads="1"/>
          </p:cNvSpPr>
          <p:nvPr/>
        </p:nvSpPr>
        <p:spPr bwMode="auto">
          <a:xfrm>
            <a:off x="5695950" y="4746625"/>
            <a:ext cx="2111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One Cache line of Data</a:t>
            </a:r>
            <a:endParaRPr lang="en-US"/>
          </a:p>
        </p:txBody>
      </p:sp>
      <p:sp>
        <p:nvSpPr>
          <p:cNvPr id="645141" name="Rectangle 21"/>
          <p:cNvSpPr>
            <a:spLocks noChangeArrowheads="1"/>
          </p:cNvSpPr>
          <p:nvPr/>
        </p:nvSpPr>
        <p:spPr bwMode="auto">
          <a:xfrm>
            <a:off x="4171950" y="4665663"/>
            <a:ext cx="1416050" cy="404812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42" name="Rectangle 22"/>
          <p:cNvSpPr>
            <a:spLocks noChangeArrowheads="1"/>
          </p:cNvSpPr>
          <p:nvPr/>
        </p:nvSpPr>
        <p:spPr bwMode="auto">
          <a:xfrm>
            <a:off x="4262438" y="4786313"/>
            <a:ext cx="12874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0">
                <a:solidFill>
                  <a:srgbClr val="000000"/>
                </a:solidFill>
                <a:latin typeface="Arial" pitchFamily="34" charset="0"/>
              </a:rPr>
              <a:t>Tag and Comparator</a:t>
            </a:r>
            <a:endParaRPr lang="en-US"/>
          </a:p>
        </p:txBody>
      </p:sp>
      <p:sp>
        <p:nvSpPr>
          <p:cNvPr id="645143" name="Rectangle 23"/>
          <p:cNvSpPr>
            <a:spLocks noChangeArrowheads="1"/>
          </p:cNvSpPr>
          <p:nvPr/>
        </p:nvSpPr>
        <p:spPr bwMode="auto">
          <a:xfrm>
            <a:off x="5588000" y="5070475"/>
            <a:ext cx="2224088" cy="404813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44" name="Rectangle 24"/>
          <p:cNvSpPr>
            <a:spLocks noChangeArrowheads="1"/>
          </p:cNvSpPr>
          <p:nvPr/>
        </p:nvSpPr>
        <p:spPr bwMode="auto">
          <a:xfrm>
            <a:off x="5695950" y="5151438"/>
            <a:ext cx="2111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One Cache line of Data</a:t>
            </a:r>
            <a:endParaRPr lang="en-US"/>
          </a:p>
        </p:txBody>
      </p:sp>
      <p:sp>
        <p:nvSpPr>
          <p:cNvPr id="645145" name="Rectangle 25"/>
          <p:cNvSpPr>
            <a:spLocks noChangeArrowheads="1"/>
          </p:cNvSpPr>
          <p:nvPr/>
        </p:nvSpPr>
        <p:spPr bwMode="auto">
          <a:xfrm>
            <a:off x="4171950" y="5070475"/>
            <a:ext cx="1416050" cy="404813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46" name="Rectangle 26"/>
          <p:cNvSpPr>
            <a:spLocks noChangeArrowheads="1"/>
          </p:cNvSpPr>
          <p:nvPr/>
        </p:nvSpPr>
        <p:spPr bwMode="auto">
          <a:xfrm>
            <a:off x="4262438" y="5191125"/>
            <a:ext cx="12874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0">
                <a:solidFill>
                  <a:srgbClr val="000000"/>
                </a:solidFill>
                <a:latin typeface="Arial" pitchFamily="34" charset="0"/>
              </a:rPr>
              <a:t>Tag and Comparator</a:t>
            </a:r>
            <a:endParaRPr lang="en-US"/>
          </a:p>
        </p:txBody>
      </p:sp>
      <p:sp>
        <p:nvSpPr>
          <p:cNvPr id="645147" name="Freeform 27"/>
          <p:cNvSpPr>
            <a:spLocks/>
          </p:cNvSpPr>
          <p:nvPr/>
        </p:nvSpPr>
        <p:spPr bwMode="auto">
          <a:xfrm>
            <a:off x="4552950" y="3657600"/>
            <a:ext cx="131763" cy="198438"/>
          </a:xfrm>
          <a:custGeom>
            <a:avLst/>
            <a:gdLst/>
            <a:ahLst/>
            <a:cxnLst>
              <a:cxn ang="0">
                <a:pos x="83" y="0"/>
              </a:cxn>
              <a:cxn ang="0">
                <a:pos x="41" y="125"/>
              </a:cxn>
              <a:cxn ang="0">
                <a:pos x="0" y="0"/>
              </a:cxn>
              <a:cxn ang="0">
                <a:pos x="83" y="0"/>
              </a:cxn>
            </a:cxnLst>
            <a:rect l="0" t="0" r="r" b="b"/>
            <a:pathLst>
              <a:path w="83" h="125">
                <a:moveTo>
                  <a:pt x="83" y="0"/>
                </a:moveTo>
                <a:lnTo>
                  <a:pt x="41" y="125"/>
                </a:lnTo>
                <a:lnTo>
                  <a:pt x="0" y="0"/>
                </a:lnTo>
                <a:lnTo>
                  <a:pt x="8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48" name="Line 28"/>
          <p:cNvSpPr>
            <a:spLocks noChangeShapeType="1"/>
          </p:cNvSpPr>
          <p:nvPr/>
        </p:nvSpPr>
        <p:spPr bwMode="auto">
          <a:xfrm>
            <a:off x="4632325" y="2427288"/>
            <a:ext cx="323850" cy="1587"/>
          </a:xfrm>
          <a:prstGeom prst="line">
            <a:avLst/>
          </a:prstGeom>
          <a:noFill/>
          <a:ln w="460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49" name="Freeform 29"/>
          <p:cNvSpPr>
            <a:spLocks/>
          </p:cNvSpPr>
          <p:nvPr/>
        </p:nvSpPr>
        <p:spPr bwMode="auto">
          <a:xfrm>
            <a:off x="4940300" y="2360613"/>
            <a:ext cx="198438" cy="1333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5" y="42"/>
              </a:cxn>
              <a:cxn ang="0">
                <a:pos x="0" y="84"/>
              </a:cxn>
              <a:cxn ang="0">
                <a:pos x="0" y="0"/>
              </a:cxn>
            </a:cxnLst>
            <a:rect l="0" t="0" r="r" b="b"/>
            <a:pathLst>
              <a:path w="125" h="84">
                <a:moveTo>
                  <a:pt x="0" y="0"/>
                </a:moveTo>
                <a:lnTo>
                  <a:pt x="125" y="42"/>
                </a:lnTo>
                <a:lnTo>
                  <a:pt x="0" y="8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50" name="AutoShape 30"/>
          <p:cNvSpPr>
            <a:spLocks noChangeArrowheads="1"/>
          </p:cNvSpPr>
          <p:nvPr/>
        </p:nvSpPr>
        <p:spPr bwMode="auto">
          <a:xfrm>
            <a:off x="5924550" y="3124200"/>
            <a:ext cx="381000" cy="685800"/>
          </a:xfrm>
          <a:prstGeom prst="downArrow">
            <a:avLst>
              <a:gd name="adj1" fmla="val 50000"/>
              <a:gd name="adj2" fmla="val 45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45151" name="AutoShape 31"/>
          <p:cNvSpPr>
            <a:spLocks noChangeArrowheads="1"/>
          </p:cNvSpPr>
          <p:nvPr/>
        </p:nvSpPr>
        <p:spPr bwMode="auto">
          <a:xfrm>
            <a:off x="5924550" y="5486400"/>
            <a:ext cx="381000" cy="685800"/>
          </a:xfrm>
          <a:prstGeom prst="downArrow">
            <a:avLst>
              <a:gd name="adj1" fmla="val 50000"/>
              <a:gd name="adj2" fmla="val 45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45152" name="AutoShape 32"/>
          <p:cNvSpPr>
            <a:spLocks noChangeArrowheads="1"/>
          </p:cNvSpPr>
          <p:nvPr/>
        </p:nvSpPr>
        <p:spPr bwMode="auto">
          <a:xfrm>
            <a:off x="7905750" y="3124200"/>
            <a:ext cx="304800" cy="2819400"/>
          </a:xfrm>
          <a:prstGeom prst="upArrow">
            <a:avLst>
              <a:gd name="adj1" fmla="val 50000"/>
              <a:gd name="adj2" fmla="val 113013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23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534400" cy="1143000"/>
          </a:xfrm>
          <a:noFill/>
          <a:ln/>
        </p:spPr>
        <p:txBody>
          <a:bodyPr lIns="90488" rIns="90488"/>
          <a:lstStyle/>
          <a:p>
            <a:r>
              <a:rPr lang="en-US" sz="3200"/>
              <a:t>Reducing Misses by </a:t>
            </a:r>
            <a:r>
              <a:rPr lang="en-US" sz="3200" u="sng"/>
              <a:t>Hardware</a:t>
            </a:r>
            <a:r>
              <a:rPr lang="en-US" sz="3200"/>
              <a:t> Prefetching of Instructions &amp; Data</a:t>
            </a:r>
            <a:r>
              <a:rPr lang="en-US"/>
              <a:t> </a:t>
            </a:r>
          </a:p>
        </p:txBody>
      </p:sp>
      <p:sp>
        <p:nvSpPr>
          <p:cNvPr id="67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143000"/>
            <a:ext cx="7620000" cy="5181600"/>
          </a:xfrm>
          <a:noFill/>
          <a:ln/>
        </p:spPr>
        <p:txBody>
          <a:bodyPr lIns="90488" rIns="90488"/>
          <a:lstStyle/>
          <a:p>
            <a:r>
              <a:rPr lang="en-US" sz="2000" dirty="0"/>
              <a:t>E.g., Instruction </a:t>
            </a:r>
            <a:r>
              <a:rPr lang="en-US" sz="2000" dirty="0" err="1"/>
              <a:t>Prefetching</a:t>
            </a:r>
            <a:endParaRPr lang="en-US" sz="2000" dirty="0"/>
          </a:p>
          <a:p>
            <a:pPr lvl="1"/>
            <a:r>
              <a:rPr lang="en-US" sz="1600" dirty="0">
                <a:solidFill>
                  <a:schemeClr val="accent2"/>
                </a:solidFill>
              </a:rPr>
              <a:t>Sequential </a:t>
            </a:r>
            <a:r>
              <a:rPr lang="en-US" sz="1600" dirty="0" err="1">
                <a:solidFill>
                  <a:schemeClr val="accent2"/>
                </a:solidFill>
              </a:rPr>
              <a:t>prefetch</a:t>
            </a:r>
            <a:r>
              <a:rPr lang="en-US" sz="1600" dirty="0">
                <a:solidFill>
                  <a:schemeClr val="accent2"/>
                </a:solidFill>
              </a:rPr>
              <a:t> or block </a:t>
            </a:r>
            <a:r>
              <a:rPr lang="en-US" sz="1600" dirty="0" err="1">
                <a:solidFill>
                  <a:schemeClr val="accent2"/>
                </a:solidFill>
              </a:rPr>
              <a:t>prefetching</a:t>
            </a:r>
            <a:endParaRPr lang="en-US" sz="1600" dirty="0">
              <a:solidFill>
                <a:schemeClr val="accent2"/>
              </a:solidFill>
            </a:endParaRPr>
          </a:p>
          <a:p>
            <a:pPr lvl="1"/>
            <a:r>
              <a:rPr lang="en-US" sz="1600" dirty="0"/>
              <a:t>Most processors fetch 2 blocks of instructions on a miss</a:t>
            </a:r>
          </a:p>
          <a:p>
            <a:pPr lvl="1"/>
            <a:r>
              <a:rPr lang="en-US" sz="1600" dirty="0">
                <a:solidFill>
                  <a:schemeClr val="accent2"/>
                </a:solidFill>
              </a:rPr>
              <a:t>Cache Pollution </a:t>
            </a:r>
            <a:r>
              <a:rPr lang="en-US" sz="1600" dirty="0"/>
              <a:t>if fetched block is unused!</a:t>
            </a:r>
          </a:p>
          <a:p>
            <a:pPr lvl="1"/>
            <a:r>
              <a:rPr lang="en-US" sz="1600" dirty="0"/>
              <a:t>Extra block placed in “</a:t>
            </a:r>
            <a:r>
              <a:rPr lang="en-US" sz="1600" u="sng" dirty="0">
                <a:solidFill>
                  <a:schemeClr val="hlink"/>
                </a:solidFill>
              </a:rPr>
              <a:t>stream buffer</a:t>
            </a:r>
            <a:r>
              <a:rPr lang="en-US" sz="1600" dirty="0"/>
              <a:t>”</a:t>
            </a:r>
          </a:p>
          <a:p>
            <a:pPr lvl="1"/>
            <a:r>
              <a:rPr lang="en-US" sz="1600" dirty="0"/>
              <a:t>On miss check stream buffer</a:t>
            </a:r>
          </a:p>
          <a:p>
            <a:r>
              <a:rPr lang="en-US" sz="2000" dirty="0"/>
              <a:t>Works with data blocks too:</a:t>
            </a:r>
          </a:p>
          <a:p>
            <a:pPr lvl="1"/>
            <a:r>
              <a:rPr lang="en-US" sz="1600" dirty="0" err="1"/>
              <a:t>Jouppi</a:t>
            </a:r>
            <a:r>
              <a:rPr lang="en-US" sz="1600" dirty="0"/>
              <a:t> [1990] 1 data stream buffer satisfied 25% misses from 4KB cache; 4 streams got 43%</a:t>
            </a:r>
          </a:p>
          <a:p>
            <a:pPr lvl="1"/>
            <a:r>
              <a:rPr lang="en-US" sz="1600" dirty="0" err="1"/>
              <a:t>Palacharla</a:t>
            </a:r>
            <a:r>
              <a:rPr lang="en-US" sz="1600" dirty="0"/>
              <a:t> &amp; Kessler [1994] for scientific programs for 8 streams satisfied 50% to 70% of misses from 2 64KB, 4-way set associative caches</a:t>
            </a:r>
          </a:p>
          <a:p>
            <a:pPr lvl="1"/>
            <a:r>
              <a:rPr lang="en-US" sz="1600" dirty="0">
                <a:solidFill>
                  <a:schemeClr val="accent2"/>
                </a:solidFill>
              </a:rPr>
              <a:t>Data Prediction is difficult, but works well with scientific applications</a:t>
            </a:r>
          </a:p>
          <a:p>
            <a:r>
              <a:rPr lang="en-US" sz="2000" dirty="0" err="1"/>
              <a:t>Prefetching</a:t>
            </a:r>
            <a:r>
              <a:rPr lang="en-US" sz="2000" dirty="0"/>
              <a:t> relies on having extra memory bandwidth that can be used without penalty</a:t>
            </a:r>
          </a:p>
          <a:p>
            <a:r>
              <a:rPr lang="en-US" sz="2000" dirty="0">
                <a:solidFill>
                  <a:schemeClr val="accent2"/>
                </a:solidFill>
              </a:rPr>
              <a:t>Question: What to </a:t>
            </a:r>
            <a:r>
              <a:rPr lang="en-US" sz="2000" dirty="0" err="1">
                <a:solidFill>
                  <a:schemeClr val="accent2"/>
                </a:solidFill>
              </a:rPr>
              <a:t>prefetch</a:t>
            </a:r>
            <a:r>
              <a:rPr lang="en-US" sz="2000" dirty="0">
                <a:solidFill>
                  <a:schemeClr val="accent2"/>
                </a:solidFill>
              </a:rPr>
              <a:t> and when to </a:t>
            </a:r>
            <a:r>
              <a:rPr lang="en-US" sz="2000" dirty="0" err="1">
                <a:solidFill>
                  <a:schemeClr val="accent2"/>
                </a:solidFill>
              </a:rPr>
              <a:t>prefetch</a:t>
            </a:r>
            <a:r>
              <a:rPr lang="en-US" sz="2000" dirty="0">
                <a:solidFill>
                  <a:schemeClr val="accent2"/>
                </a:solidFill>
              </a:rPr>
              <a:t>? Instruction </a:t>
            </a:r>
            <a:r>
              <a:rPr lang="en-US" sz="2000" dirty="0" err="1">
                <a:solidFill>
                  <a:schemeClr val="accent2"/>
                </a:solidFill>
              </a:rPr>
              <a:t>prefetch</a:t>
            </a:r>
            <a:r>
              <a:rPr lang="en-US" sz="2000" dirty="0">
                <a:solidFill>
                  <a:schemeClr val="accent2"/>
                </a:solidFill>
              </a:rPr>
              <a:t> is fine, but data?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7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7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7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2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2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727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727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2771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7162800" cy="838200"/>
          </a:xfrm>
        </p:spPr>
        <p:txBody>
          <a:bodyPr/>
          <a:lstStyle/>
          <a:p>
            <a:r>
              <a:rPr lang="en-US" dirty="0"/>
              <a:t>Hardware </a:t>
            </a:r>
            <a:r>
              <a:rPr lang="en-US" dirty="0" err="1"/>
              <a:t>Prefetching</a:t>
            </a:r>
            <a:endParaRPr lang="en-AU" dirty="0"/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7776219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Fetch two blocks on miss (next sequential block)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 rot="5400000">
            <a:off x="7623071" y="1151597"/>
            <a:ext cx="2672526" cy="36933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rgbClr val="0066FF"/>
                </a:solidFill>
                <a:latin typeface="Arial" charset="0"/>
              </a:rPr>
              <a:t>Advanced Optimizations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5029200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3399"/>
                </a:solidFill>
                <a:latin typeface="+mn-lt"/>
              </a:rPr>
              <a:t>Pentium 4 Pre-fetching</a:t>
            </a:r>
          </a:p>
          <a:p>
            <a:r>
              <a:rPr lang="en-US" dirty="0">
                <a:solidFill>
                  <a:srgbClr val="003399"/>
                </a:solidFill>
                <a:latin typeface="+mn-lt"/>
              </a:rPr>
              <a:t>Intel Core i7 supports hardware </a:t>
            </a:r>
            <a:r>
              <a:rPr lang="en-US" dirty="0" err="1">
                <a:solidFill>
                  <a:srgbClr val="003399"/>
                </a:solidFill>
                <a:latin typeface="+mn-lt"/>
              </a:rPr>
              <a:t>prefetching</a:t>
            </a:r>
            <a:r>
              <a:rPr lang="en-US" dirty="0">
                <a:solidFill>
                  <a:srgbClr val="003399"/>
                </a:solidFill>
                <a:latin typeface="+mn-lt"/>
              </a:rPr>
              <a:t> to both L1 and L2 caches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371600"/>
            <a:ext cx="6624736" cy="352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7162800" cy="1143000"/>
          </a:xfrm>
          <a:noFill/>
          <a:ln/>
        </p:spPr>
        <p:txBody>
          <a:bodyPr lIns="90488" rIns="90488"/>
          <a:lstStyle/>
          <a:p>
            <a:r>
              <a:rPr lang="en-US" sz="3200"/>
              <a:t>Leave it to the Programmer? </a:t>
            </a:r>
            <a:br>
              <a:rPr lang="en-US" sz="3200"/>
            </a:br>
            <a:r>
              <a:rPr lang="en-US" sz="3200" u="sng"/>
              <a:t>Software</a:t>
            </a:r>
            <a:r>
              <a:rPr lang="en-US" sz="3200"/>
              <a:t> Prefetching Data</a:t>
            </a:r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534400" cy="4724400"/>
          </a:xfrm>
          <a:noFill/>
          <a:ln/>
        </p:spPr>
        <p:txBody>
          <a:bodyPr lIns="90488" rIns="90488"/>
          <a:lstStyle/>
          <a:p>
            <a:r>
              <a:rPr lang="en-US" dirty="0"/>
              <a:t>Data Prefetch – </a:t>
            </a:r>
            <a:r>
              <a:rPr lang="en-US" dirty="0">
                <a:solidFill>
                  <a:schemeClr val="accent2"/>
                </a:solidFill>
              </a:rPr>
              <a:t>Explicit prefetch instructions</a:t>
            </a:r>
          </a:p>
          <a:p>
            <a:pPr lvl="1"/>
            <a:r>
              <a:rPr lang="en-US" dirty="0"/>
              <a:t>Load data into register (HP PA-RISC loads)</a:t>
            </a:r>
          </a:p>
          <a:p>
            <a:pPr lvl="1"/>
            <a:r>
              <a:rPr lang="en-US" dirty="0"/>
              <a:t>Cache Prefetch: load into cache (MIPS, PowerPC, SPARC)</a:t>
            </a:r>
          </a:p>
          <a:p>
            <a:r>
              <a:rPr lang="en-US" dirty="0"/>
              <a:t>Prefetching comes in two flavors:</a:t>
            </a:r>
          </a:p>
          <a:p>
            <a:pPr lvl="1"/>
            <a:r>
              <a:rPr lang="en-US" dirty="0"/>
              <a:t>Binding prefetch: Requests load directly into register.</a:t>
            </a:r>
          </a:p>
          <a:p>
            <a:pPr lvl="2"/>
            <a:r>
              <a:rPr lang="en-US" dirty="0"/>
              <a:t>Must be correct address and register!</a:t>
            </a:r>
          </a:p>
          <a:p>
            <a:pPr lvl="1"/>
            <a:r>
              <a:rPr lang="en-US" dirty="0"/>
              <a:t>Non-Binding prefetch: Load into cache.  </a:t>
            </a:r>
          </a:p>
          <a:p>
            <a:pPr lvl="2"/>
            <a:r>
              <a:rPr lang="en-US" dirty="0"/>
              <a:t>Very suitable for prefetching from main memory</a:t>
            </a:r>
          </a:p>
          <a:p>
            <a:r>
              <a:rPr lang="en-US" dirty="0"/>
              <a:t>Issuing Prefetch Instructions takes time</a:t>
            </a:r>
          </a:p>
          <a:p>
            <a:pPr lvl="1"/>
            <a:r>
              <a:rPr lang="en-US" dirty="0"/>
              <a:t>Is cost of prefetch issues &lt; savings in reduced misses?</a:t>
            </a:r>
          </a:p>
          <a:p>
            <a:pPr lvl="1"/>
            <a:r>
              <a:rPr lang="en-US" dirty="0"/>
              <a:t>Higher superscalar reduces difficulty of issue bandwidth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7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3795" grpId="0" build="p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pattFill prst="narHorz">
            <a:fgClr>
              <a:schemeClr val="tx1"/>
            </a:fgClr>
            <a:bgClr>
              <a:schemeClr val="bg1"/>
            </a:bgClr>
          </a:patt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pattFill prst="narHorz">
            <a:fgClr>
              <a:schemeClr val="tx1"/>
            </a:fgClr>
            <a:bgClr>
              <a:schemeClr val="bg1"/>
            </a:bgClr>
          </a:patt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1349</TotalTime>
  <Pages>45</Pages>
  <Words>1458</Words>
  <Application>Microsoft Office PowerPoint</Application>
  <PresentationFormat>Letter Paper (8.5x11 in)</PresentationFormat>
  <Paragraphs>209</Paragraphs>
  <Slides>24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Arial Narrow</vt:lpstr>
      <vt:lpstr>Comic Sans MS</vt:lpstr>
      <vt:lpstr>Helvetica</vt:lpstr>
      <vt:lpstr>Default Design</vt:lpstr>
      <vt:lpstr>Equation</vt:lpstr>
      <vt:lpstr>Lecture 4: Cache Optimization  Appendix B and Ch 2 </vt:lpstr>
      <vt:lpstr>How to Improve Cache Performance?</vt:lpstr>
      <vt:lpstr>Memory Hierarchy Basics</vt:lpstr>
      <vt:lpstr>Larger Block Size  (fixed size&amp;assoc)</vt:lpstr>
      <vt:lpstr>Pseudo-set associative Cache</vt:lpstr>
      <vt:lpstr>Fast Hit Time + Low Conflict =&gt; Victim Cache</vt:lpstr>
      <vt:lpstr>Reducing Misses by Hardware Prefetching of Instructions &amp; Data </vt:lpstr>
      <vt:lpstr>Hardware Prefetching</vt:lpstr>
      <vt:lpstr>Leave it to the Programmer?  Software Prefetching Data</vt:lpstr>
      <vt:lpstr>5. Compiler Optimization to Reduce Miss Rate</vt:lpstr>
      <vt:lpstr>EX. Block Matrix Algorithm</vt:lpstr>
      <vt:lpstr>PowerPoint Presentation</vt:lpstr>
      <vt:lpstr>PowerPoint Presentation</vt:lpstr>
      <vt:lpstr>Summary: Miss Rate Reduction</vt:lpstr>
      <vt:lpstr>Review: Improving Cache Performance</vt:lpstr>
      <vt:lpstr>1. Reduce Miss Penalty:  Early Restart and Critical Word First</vt:lpstr>
      <vt:lpstr>2. Reducing Miss Penalty:  Read Priority over Write on Miss</vt:lpstr>
      <vt:lpstr>Write Buffers</vt:lpstr>
      <vt:lpstr>Merging Write Buffers to  Reduce Miss Penalty</vt:lpstr>
      <vt:lpstr>Write Merge in Write Buffers</vt:lpstr>
      <vt:lpstr>4: Add a second-level cache</vt:lpstr>
      <vt:lpstr>Comparing Local and Global Miss Rates</vt:lpstr>
      <vt:lpstr>AMAT Example</vt:lpstr>
      <vt:lpstr>Reducing Miss Penalty 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6: Vector</dc:title>
  <dc:creator>David A. Patterson</dc:creator>
  <cp:lastModifiedBy>bhuyan</cp:lastModifiedBy>
  <cp:revision>128</cp:revision>
  <cp:lastPrinted>1998-02-26T08:30:57Z</cp:lastPrinted>
  <dcterms:created xsi:type="dcterms:W3CDTF">1996-09-13T16:50:33Z</dcterms:created>
  <dcterms:modified xsi:type="dcterms:W3CDTF">2018-01-22T20:22:24Z</dcterms:modified>
</cp:coreProperties>
</file>