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3" r:id="rId1"/>
  </p:sldMasterIdLst>
  <p:notesMasterIdLst>
    <p:notesMasterId r:id="rId30"/>
  </p:notesMasterIdLst>
  <p:handoutMasterIdLst>
    <p:handoutMasterId r:id="rId31"/>
  </p:handoutMasterIdLst>
  <p:sldIdLst>
    <p:sldId id="299" r:id="rId2"/>
    <p:sldId id="300" r:id="rId3"/>
    <p:sldId id="301" r:id="rId4"/>
    <p:sldId id="350" r:id="rId5"/>
    <p:sldId id="303" r:id="rId6"/>
    <p:sldId id="270" r:id="rId7"/>
    <p:sldId id="353" r:id="rId8"/>
    <p:sldId id="314" r:id="rId9"/>
    <p:sldId id="271" r:id="rId10"/>
    <p:sldId id="275" r:id="rId11"/>
    <p:sldId id="279" r:id="rId12"/>
    <p:sldId id="345" r:id="rId13"/>
    <p:sldId id="346" r:id="rId14"/>
    <p:sldId id="347" r:id="rId15"/>
    <p:sldId id="355" r:id="rId16"/>
    <p:sldId id="354" r:id="rId17"/>
    <p:sldId id="352" r:id="rId18"/>
    <p:sldId id="339" r:id="rId19"/>
    <p:sldId id="340" r:id="rId20"/>
    <p:sldId id="341" r:id="rId21"/>
    <p:sldId id="342" r:id="rId22"/>
    <p:sldId id="343" r:id="rId23"/>
    <p:sldId id="280" r:id="rId24"/>
    <p:sldId id="276" r:id="rId25"/>
    <p:sldId id="334" r:id="rId26"/>
    <p:sldId id="335" r:id="rId27"/>
    <p:sldId id="348" r:id="rId28"/>
    <p:sldId id="349" r:id="rId29"/>
  </p:sldIdLst>
  <p:sldSz cx="9144000" cy="6858000" type="screen4x3"/>
  <p:notesSz cx="7099300" cy="10234613"/>
  <p:defaultTextStyle>
    <a:defPPr>
      <a:defRPr lang="en-US"/>
    </a:defPPr>
    <a:lvl1pPr algn="l" rtl="0" fontAlgn="base">
      <a:spcBef>
        <a:spcPct val="20000"/>
      </a:spcBef>
      <a:spcAft>
        <a:spcPct val="0"/>
      </a:spcAft>
      <a:buClr>
        <a:schemeClr val="tx1"/>
      </a:buClr>
      <a:buSzPct val="60000"/>
      <a:buFont typeface="Wingdings" pitchFamily="2" charset="2"/>
      <a:defRPr sz="3200" kern="1200">
        <a:solidFill>
          <a:schemeClr val="tx1"/>
        </a:solidFill>
        <a:latin typeface="Arial Black" pitchFamily="34" charset="0"/>
        <a:ea typeface="+mn-ea"/>
        <a:cs typeface="+mn-cs"/>
      </a:defRPr>
    </a:lvl1pPr>
    <a:lvl2pPr marL="457200" algn="l" rtl="0" fontAlgn="base">
      <a:spcBef>
        <a:spcPct val="20000"/>
      </a:spcBef>
      <a:spcAft>
        <a:spcPct val="0"/>
      </a:spcAft>
      <a:buClr>
        <a:schemeClr val="tx1"/>
      </a:buClr>
      <a:buSzPct val="60000"/>
      <a:buFont typeface="Wingdings" pitchFamily="2" charset="2"/>
      <a:defRPr sz="3200" kern="1200">
        <a:solidFill>
          <a:schemeClr val="tx1"/>
        </a:solidFill>
        <a:latin typeface="Arial Black" pitchFamily="34" charset="0"/>
        <a:ea typeface="+mn-ea"/>
        <a:cs typeface="+mn-cs"/>
      </a:defRPr>
    </a:lvl2pPr>
    <a:lvl3pPr marL="914400" algn="l" rtl="0" fontAlgn="base">
      <a:spcBef>
        <a:spcPct val="20000"/>
      </a:spcBef>
      <a:spcAft>
        <a:spcPct val="0"/>
      </a:spcAft>
      <a:buClr>
        <a:schemeClr val="tx1"/>
      </a:buClr>
      <a:buSzPct val="60000"/>
      <a:buFont typeface="Wingdings" pitchFamily="2" charset="2"/>
      <a:defRPr sz="3200" kern="1200">
        <a:solidFill>
          <a:schemeClr val="tx1"/>
        </a:solidFill>
        <a:latin typeface="Arial Black" pitchFamily="34" charset="0"/>
        <a:ea typeface="+mn-ea"/>
        <a:cs typeface="+mn-cs"/>
      </a:defRPr>
    </a:lvl3pPr>
    <a:lvl4pPr marL="1371600" algn="l" rtl="0" fontAlgn="base">
      <a:spcBef>
        <a:spcPct val="20000"/>
      </a:spcBef>
      <a:spcAft>
        <a:spcPct val="0"/>
      </a:spcAft>
      <a:buClr>
        <a:schemeClr val="tx1"/>
      </a:buClr>
      <a:buSzPct val="60000"/>
      <a:buFont typeface="Wingdings" pitchFamily="2" charset="2"/>
      <a:defRPr sz="3200" kern="1200">
        <a:solidFill>
          <a:schemeClr val="tx1"/>
        </a:solidFill>
        <a:latin typeface="Arial Black" pitchFamily="34" charset="0"/>
        <a:ea typeface="+mn-ea"/>
        <a:cs typeface="+mn-cs"/>
      </a:defRPr>
    </a:lvl4pPr>
    <a:lvl5pPr marL="1828800" algn="l" rtl="0" fontAlgn="base">
      <a:spcBef>
        <a:spcPct val="20000"/>
      </a:spcBef>
      <a:spcAft>
        <a:spcPct val="0"/>
      </a:spcAft>
      <a:buClr>
        <a:schemeClr val="tx1"/>
      </a:buClr>
      <a:buSzPct val="60000"/>
      <a:buFont typeface="Wingdings" pitchFamily="2" charset="2"/>
      <a:defRPr sz="3200" kern="1200">
        <a:solidFill>
          <a:schemeClr val="tx1"/>
        </a:solidFill>
        <a:latin typeface="Arial Black" pitchFamily="34" charset="0"/>
        <a:ea typeface="+mn-ea"/>
        <a:cs typeface="+mn-cs"/>
      </a:defRPr>
    </a:lvl5pPr>
    <a:lvl6pPr marL="2286000" algn="l" defTabSz="914400" rtl="0" eaLnBrk="1" latinLnBrk="0" hangingPunct="1">
      <a:defRPr sz="3200" kern="1200">
        <a:solidFill>
          <a:schemeClr val="tx1"/>
        </a:solidFill>
        <a:latin typeface="Arial Black" pitchFamily="34" charset="0"/>
        <a:ea typeface="+mn-ea"/>
        <a:cs typeface="+mn-cs"/>
      </a:defRPr>
    </a:lvl6pPr>
    <a:lvl7pPr marL="2743200" algn="l" defTabSz="914400" rtl="0" eaLnBrk="1" latinLnBrk="0" hangingPunct="1">
      <a:defRPr sz="3200" kern="1200">
        <a:solidFill>
          <a:schemeClr val="tx1"/>
        </a:solidFill>
        <a:latin typeface="Arial Black" pitchFamily="34" charset="0"/>
        <a:ea typeface="+mn-ea"/>
        <a:cs typeface="+mn-cs"/>
      </a:defRPr>
    </a:lvl7pPr>
    <a:lvl8pPr marL="3200400" algn="l" defTabSz="914400" rtl="0" eaLnBrk="1" latinLnBrk="0" hangingPunct="1">
      <a:defRPr sz="3200" kern="1200">
        <a:solidFill>
          <a:schemeClr val="tx1"/>
        </a:solidFill>
        <a:latin typeface="Arial Black" pitchFamily="34" charset="0"/>
        <a:ea typeface="+mn-ea"/>
        <a:cs typeface="+mn-cs"/>
      </a:defRPr>
    </a:lvl8pPr>
    <a:lvl9pPr marL="3657600" algn="l" defTabSz="914400" rtl="0" eaLnBrk="1" latinLnBrk="0" hangingPunct="1">
      <a:defRPr sz="3200" kern="1200">
        <a:solidFill>
          <a:schemeClr val="tx1"/>
        </a:solidFill>
        <a:latin typeface="Arial Black"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0066FF"/>
    <a:srgbClr val="3399FF"/>
    <a:srgbClr val="000099"/>
    <a:srgbClr val="808080"/>
    <a:srgbClr val="5F5F5F"/>
    <a:srgbClr val="000066"/>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99637" autoAdjust="0"/>
  </p:normalViewPr>
  <p:slideViewPr>
    <p:cSldViewPr>
      <p:cViewPr varScale="1">
        <p:scale>
          <a:sx n="76" d="100"/>
          <a:sy n="76" d="100"/>
        </p:scale>
        <p:origin x="1358" y="6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116"/>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5437188" cy="51117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0" hangingPunct="0">
              <a:spcBef>
                <a:spcPct val="0"/>
              </a:spcBef>
              <a:buClrTx/>
              <a:buSzTx/>
              <a:buFontTx/>
              <a:buNone/>
              <a:defRPr sz="1300">
                <a:latin typeface="Times New Roman" pitchFamily="18" charset="0"/>
              </a:defRPr>
            </a:lvl1pPr>
          </a:lstStyle>
          <a:p>
            <a:r>
              <a:rPr lang="en-US"/>
              <a:t>The University of Adelaide, School of Computer Science</a:t>
            </a:r>
          </a:p>
        </p:txBody>
      </p:sp>
      <p:sp>
        <p:nvSpPr>
          <p:cNvPr id="6147" name="Rectangle 3"/>
          <p:cNvSpPr>
            <a:spLocks noGrp="1" noChangeArrowheads="1"/>
          </p:cNvSpPr>
          <p:nvPr>
            <p:ph type="dt" sz="quarter" idx="1"/>
          </p:nvPr>
        </p:nvSpPr>
        <p:spPr bwMode="auto">
          <a:xfrm>
            <a:off x="5575300" y="0"/>
            <a:ext cx="1524000" cy="51117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0" hangingPunct="0">
              <a:spcBef>
                <a:spcPct val="0"/>
              </a:spcBef>
              <a:buClrTx/>
              <a:buSzTx/>
              <a:buFontTx/>
              <a:buNone/>
              <a:defRPr sz="1300">
                <a:latin typeface="Times New Roman" pitchFamily="18" charset="0"/>
              </a:defRPr>
            </a:lvl1pPr>
          </a:lstStyle>
          <a:p>
            <a:fld id="{9B8F6142-F1D0-4637-96F7-E4664D4176A5}" type="datetime3">
              <a:rPr lang="en-US"/>
              <a:pPr/>
              <a:t>18 January 2018</a:t>
            </a:fld>
            <a:endParaRPr lang="en-US"/>
          </a:p>
        </p:txBody>
      </p:sp>
      <p:sp>
        <p:nvSpPr>
          <p:cNvPr id="6148" name="Rectangle 4"/>
          <p:cNvSpPr>
            <a:spLocks noGrp="1" noChangeArrowheads="1"/>
          </p:cNvSpPr>
          <p:nvPr>
            <p:ph type="ftr" sz="quarter" idx="2"/>
          </p:nvPr>
        </p:nvSpPr>
        <p:spPr bwMode="auto">
          <a:xfrm>
            <a:off x="0" y="9723438"/>
            <a:ext cx="5437188" cy="51117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0" hangingPunct="0">
              <a:spcBef>
                <a:spcPct val="0"/>
              </a:spcBef>
              <a:buClrTx/>
              <a:buSzTx/>
              <a:buFontTx/>
              <a:buNone/>
              <a:defRPr sz="1300">
                <a:latin typeface="Times New Roman" pitchFamily="18" charset="0"/>
              </a:defRPr>
            </a:lvl1pPr>
          </a:lstStyle>
          <a:p>
            <a:r>
              <a:rPr lang="en-US"/>
              <a:t>Chapter 2 — Instructions: Language of the Computer</a:t>
            </a:r>
          </a:p>
        </p:txBody>
      </p:sp>
      <p:sp>
        <p:nvSpPr>
          <p:cNvPr id="6149" name="Rectangle 5"/>
          <p:cNvSpPr>
            <a:spLocks noGrp="1" noChangeArrowheads="1"/>
          </p:cNvSpPr>
          <p:nvPr>
            <p:ph type="sldNum" sz="quarter" idx="3"/>
          </p:nvPr>
        </p:nvSpPr>
        <p:spPr bwMode="auto">
          <a:xfrm>
            <a:off x="5575300" y="9723438"/>
            <a:ext cx="1524000" cy="51117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0" hangingPunct="0">
              <a:spcBef>
                <a:spcPct val="0"/>
              </a:spcBef>
              <a:buClrTx/>
              <a:buSzTx/>
              <a:buFontTx/>
              <a:buNone/>
              <a:defRPr sz="1300">
                <a:latin typeface="Times New Roman" pitchFamily="18" charset="0"/>
              </a:defRPr>
            </a:lvl1pPr>
          </a:lstStyle>
          <a:p>
            <a:fld id="{57C84157-CAC9-4329-91AD-EB3C6746FA38}" type="slidenum">
              <a:rPr lang="en-US"/>
              <a:pPr/>
              <a:t>‹#›</a:t>
            </a:fld>
            <a:endParaRPr lang="en-US"/>
          </a:p>
        </p:txBody>
      </p:sp>
    </p:spTree>
    <p:extLst>
      <p:ext uri="{BB962C8B-B14F-4D97-AF65-F5344CB8AC3E}">
        <p14:creationId xmlns:p14="http://schemas.microsoft.com/office/powerpoint/2010/main" val="8604245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0" hangingPunct="0">
              <a:spcBef>
                <a:spcPct val="0"/>
              </a:spcBef>
              <a:buClrTx/>
              <a:buSzTx/>
              <a:buFontTx/>
              <a:buNone/>
              <a:defRPr sz="1300">
                <a:latin typeface="Times New Roman" pitchFamily="18" charset="0"/>
              </a:defRPr>
            </a:lvl1pPr>
          </a:lstStyle>
          <a:p>
            <a:r>
              <a:rPr lang="en-US"/>
              <a:t>The University of Adelaide, School of Computer Science</a:t>
            </a:r>
          </a:p>
        </p:txBody>
      </p:sp>
      <p:sp>
        <p:nvSpPr>
          <p:cNvPr id="8195"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0" hangingPunct="0">
              <a:spcBef>
                <a:spcPct val="0"/>
              </a:spcBef>
              <a:buClrTx/>
              <a:buSzTx/>
              <a:buFontTx/>
              <a:buNone/>
              <a:defRPr sz="1300">
                <a:latin typeface="Times New Roman" pitchFamily="18" charset="0"/>
              </a:defRPr>
            </a:lvl1pPr>
          </a:lstStyle>
          <a:p>
            <a:fld id="{FCF21089-5A8E-4805-BE21-6386A8343079}" type="datetime3">
              <a:rPr lang="en-US"/>
              <a:pPr/>
              <a:t>18 January 2018</a:t>
            </a:fld>
            <a:endParaRPr lang="en-US"/>
          </a:p>
        </p:txBody>
      </p:sp>
      <p:sp>
        <p:nvSpPr>
          <p:cNvPr id="8196" name="Rectangle 4"/>
          <p:cNvSpPr>
            <a:spLocks noGrp="1" noRot="1" noChangeAspect="1" noChangeArrowheads="1" noTextEdit="1"/>
          </p:cNvSpPr>
          <p:nvPr>
            <p:ph type="sldImg" idx="2"/>
          </p:nvPr>
        </p:nvSpPr>
        <p:spPr bwMode="auto">
          <a:xfrm>
            <a:off x="990600" y="768350"/>
            <a:ext cx="5118100" cy="3838575"/>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46150" y="4862513"/>
            <a:ext cx="5207000" cy="460375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19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0" hangingPunct="0">
              <a:spcBef>
                <a:spcPct val="0"/>
              </a:spcBef>
              <a:buClrTx/>
              <a:buSzTx/>
              <a:buFontTx/>
              <a:buNone/>
              <a:defRPr sz="1300">
                <a:latin typeface="Times New Roman" pitchFamily="18" charset="0"/>
              </a:defRPr>
            </a:lvl1pPr>
          </a:lstStyle>
          <a:p>
            <a:r>
              <a:rPr lang="en-US"/>
              <a:t>Chapter 2 — Instructions: Language of the Computer</a:t>
            </a:r>
          </a:p>
        </p:txBody>
      </p:sp>
      <p:sp>
        <p:nvSpPr>
          <p:cNvPr id="819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0" hangingPunct="0">
              <a:spcBef>
                <a:spcPct val="0"/>
              </a:spcBef>
              <a:buClrTx/>
              <a:buSzTx/>
              <a:buFontTx/>
              <a:buNone/>
              <a:defRPr sz="1300">
                <a:latin typeface="Times New Roman" pitchFamily="18" charset="0"/>
              </a:defRPr>
            </a:lvl1pPr>
          </a:lstStyle>
          <a:p>
            <a:fld id="{EE145C4F-ECA4-4DD7-819E-C9FECED27844}" type="slidenum">
              <a:rPr lang="en-US"/>
              <a:pPr/>
              <a:t>‹#›</a:t>
            </a:fld>
            <a:endParaRPr lang="en-US"/>
          </a:p>
        </p:txBody>
      </p:sp>
    </p:spTree>
    <p:extLst>
      <p:ext uri="{BB962C8B-B14F-4D97-AF65-F5344CB8AC3E}">
        <p14:creationId xmlns:p14="http://schemas.microsoft.com/office/powerpoint/2010/main" val="330602848"/>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noFill/>
          <a:ln/>
        </p:spPr>
        <p:txBody>
          <a:bodyPr/>
          <a:lstStyle/>
          <a:p>
            <a:endParaRPr lang="en-US"/>
          </a:p>
        </p:txBody>
      </p:sp>
      <p:sp>
        <p:nvSpPr>
          <p:cNvPr id="61443" name="Rectangle 3"/>
          <p:cNvSpPr>
            <a:spLocks noGrp="1" noRot="1" noChangeAspect="1" noChangeArrowheads="1" noTextEdit="1"/>
          </p:cNvSpPr>
          <p:nvPr>
            <p:ph type="sldImg"/>
          </p:nvPr>
        </p:nvSpPr>
        <p:spPr>
          <a:xfrm>
            <a:off x="1008063" y="657225"/>
            <a:ext cx="5099050" cy="3824288"/>
          </a:xfrm>
          <a:ln/>
        </p:spPr>
      </p:sp>
    </p:spTree>
    <p:extLst>
      <p:ext uri="{BB962C8B-B14F-4D97-AF65-F5344CB8AC3E}">
        <p14:creationId xmlns:p14="http://schemas.microsoft.com/office/powerpoint/2010/main" val="2509665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19</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736634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20</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527615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633FBE-8591-4554-9FB3-F6A62DBABBE0}" type="slidenum">
              <a:rPr lang="en-US"/>
              <a:pPr/>
              <a:t>22</a:t>
            </a:fld>
            <a:endParaRPr lang="en-US"/>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084359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23</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59773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24</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685516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06BFAD-3FBC-4AA5-938C-048EAE38319C}" type="slidenum">
              <a:rPr lang="en-US"/>
              <a:pPr/>
              <a:t>27</a:t>
            </a:fld>
            <a:endParaRPr lang="en-US"/>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58500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FC1D2C-1747-4906-AFF8-7521072DC892}" type="slidenum">
              <a:rPr lang="en-US"/>
              <a:pPr/>
              <a:t>28</a:t>
            </a:fld>
            <a:endParaRPr lang="en-US"/>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827220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9282337C-D8C7-4A3F-B9E2-263DCDB05438}" type="slidenum">
              <a:rPr lang="en-US"/>
              <a:pPr/>
              <a:t>5</a:t>
            </a:fld>
            <a:endParaRPr lang="en-US"/>
          </a:p>
        </p:txBody>
      </p:sp>
      <p:sp>
        <p:nvSpPr>
          <p:cNvPr id="9218" name="Rectangle 2"/>
          <p:cNvSpPr>
            <a:spLocks noGrp="1" noRot="1" noChangeAspect="1" noChangeArrowheads="1"/>
          </p:cNvSpPr>
          <p:nvPr>
            <p:ph type="sldImg"/>
          </p:nvPr>
        </p:nvSpPr>
        <p:spPr bwMode="auto">
          <a:xfrm>
            <a:off x="1008063" y="655638"/>
            <a:ext cx="5099050" cy="3824287"/>
          </a:xfrm>
          <a:prstGeom prst="rect">
            <a:avLst/>
          </a:prstGeom>
          <a:noFill/>
          <a:ln w="12700">
            <a:miter lim="800000"/>
            <a:headEnd/>
            <a:tailEnd/>
          </a:ln>
        </p:spPr>
      </p:sp>
    </p:spTree>
    <p:extLst>
      <p:ext uri="{BB962C8B-B14F-4D97-AF65-F5344CB8AC3E}">
        <p14:creationId xmlns:p14="http://schemas.microsoft.com/office/powerpoint/2010/main" val="3411196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CEACD53A-8E89-45F2-8D4A-35AFD266EB30}"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77CEACC0-B677-4A29-B1E6-BCE98563D55B}" type="slidenum">
              <a:rPr lang="en-US"/>
              <a:pPr/>
              <a:t>6</a:t>
            </a:fld>
            <a:endParaRPr lang="en-US"/>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961576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8</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670797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9</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16586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10</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448812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11</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1106740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pitchFamily="18" charset="0"/>
              </a:rPr>
              <a:t>Morgan Kaufmann Publishers</a:t>
            </a:r>
          </a:p>
        </p:txBody>
      </p:sp>
      <p:sp>
        <p:nvSpPr>
          <p:cNvPr id="9011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B42EC43A-55E0-414C-9853-A59C29ADC794}" type="datetime4">
              <a:rPr lang="en-US" altLang="en-US" smtClean="0">
                <a:latin typeface="Times New Roman" pitchFamily="18" charset="0"/>
              </a:rPr>
              <a:pPr/>
              <a:t>January 18, 2018</a:t>
            </a:fld>
            <a:endParaRPr lang="en-US" altLang="en-US">
              <a:latin typeface="Times New Roman" pitchFamily="18" charset="0"/>
            </a:endParaRPr>
          </a:p>
        </p:txBody>
      </p:sp>
      <p:sp>
        <p:nvSpPr>
          <p:cNvPr id="9011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pitchFamily="18" charset="0"/>
              </a:rPr>
              <a:t>Chapter 1 — Computer Abstractions and Technology</a:t>
            </a:r>
          </a:p>
        </p:txBody>
      </p:sp>
      <p:sp>
        <p:nvSpPr>
          <p:cNvPr id="901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EB27483B-DB8D-4CB8-AE7F-5DDC168C1CA8}" type="slidenum">
              <a:rPr lang="en-US" altLang="en-US" smtClean="0">
                <a:latin typeface="Times New Roman" pitchFamily="18" charset="0"/>
              </a:rPr>
              <a:pPr/>
              <a:t>17</a:t>
            </a:fld>
            <a:endParaRPr lang="en-US" altLang="en-US">
              <a:latin typeface="Times New Roman" pitchFamily="18" charset="0"/>
            </a:endParaRPr>
          </a:p>
        </p:txBody>
      </p:sp>
      <p:sp>
        <p:nvSpPr>
          <p:cNvPr id="90118" name="Rectangle 2"/>
          <p:cNvSpPr>
            <a:spLocks noGrp="1" noRot="1" noChangeAspect="1" noChangeArrowheads="1" noTextEdit="1"/>
          </p:cNvSpPr>
          <p:nvPr>
            <p:ph type="sldImg"/>
          </p:nvPr>
        </p:nvSpPr>
        <p:spPr>
          <a:ln/>
        </p:spPr>
      </p:sp>
      <p:sp>
        <p:nvSpPr>
          <p:cNvPr id="901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Tree>
    <p:extLst>
      <p:ext uri="{BB962C8B-B14F-4D97-AF65-F5344CB8AC3E}">
        <p14:creationId xmlns:p14="http://schemas.microsoft.com/office/powerpoint/2010/main" val="403574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18 January 2018</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18</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14892530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4" name="Picture 13" descr="Hennessy_cover-v2 (Final).png"/>
          <p:cNvPicPr>
            <a:picLocks noChangeAspect="1"/>
          </p:cNvPicPr>
          <p:nvPr userDrawn="1"/>
        </p:nvPicPr>
        <p:blipFill>
          <a:blip r:embed="rId2" cstate="print"/>
          <a:stretch>
            <a:fillRect/>
          </a:stretch>
        </p:blipFill>
        <p:spPr>
          <a:xfrm>
            <a:off x="179512" y="1412776"/>
            <a:ext cx="1872208" cy="2309056"/>
          </a:xfrm>
          <a:prstGeom prst="rect">
            <a:avLst/>
          </a:prstGeom>
          <a:ln>
            <a:noFill/>
          </a:ln>
          <a:effectLst>
            <a:outerShdw blurRad="292100" dist="139700" dir="2700000" algn="tl" rotWithShape="0">
              <a:srgbClr val="333333">
                <a:alpha val="65000"/>
              </a:srgbClr>
            </a:outerShdw>
          </a:effectLst>
        </p:spPr>
      </p:pic>
      <p:sp>
        <p:nvSpPr>
          <p:cNvPr id="240647" name="Rectangle 7"/>
          <p:cNvSpPr>
            <a:spLocks noChangeArrowheads="1"/>
          </p:cNvSpPr>
          <p:nvPr userDrawn="1"/>
        </p:nvSpPr>
        <p:spPr bwMode="auto">
          <a:xfrm>
            <a:off x="0" y="0"/>
            <a:ext cx="9144000" cy="765175"/>
          </a:xfrm>
          <a:prstGeom prst="rect">
            <a:avLst/>
          </a:prstGeom>
          <a:solidFill>
            <a:srgbClr val="767D79"/>
          </a:solidFill>
          <a:ln w="9525">
            <a:noFill/>
            <a:miter lim="800000"/>
            <a:headEnd/>
            <a:tailEnd/>
          </a:ln>
          <a:effectLst/>
        </p:spPr>
        <p:txBody>
          <a:bodyPr wrap="none" anchor="ctr"/>
          <a:lstStyle/>
          <a:p>
            <a:pPr algn="ctr" eaLnBrk="0" hangingPunct="0">
              <a:spcBef>
                <a:spcPct val="0"/>
              </a:spcBef>
              <a:buClrTx/>
              <a:buSzTx/>
              <a:buFontTx/>
              <a:buNone/>
            </a:pPr>
            <a:endParaRPr lang="en-GB" sz="2400">
              <a:solidFill>
                <a:schemeClr val="bg1"/>
              </a:solidFill>
              <a:latin typeface="Arial" charset="0"/>
            </a:endParaRPr>
          </a:p>
        </p:txBody>
      </p:sp>
      <p:sp>
        <p:nvSpPr>
          <p:cNvPr id="240649" name="Rectangle 9"/>
          <p:cNvSpPr>
            <a:spLocks noChangeArrowheads="1"/>
          </p:cNvSpPr>
          <p:nvPr userDrawn="1"/>
        </p:nvSpPr>
        <p:spPr bwMode="auto">
          <a:xfrm>
            <a:off x="0" y="765175"/>
            <a:ext cx="9144000" cy="17463"/>
          </a:xfrm>
          <a:prstGeom prst="rect">
            <a:avLst/>
          </a:prstGeom>
          <a:solidFill>
            <a:srgbClr val="000000"/>
          </a:solidFill>
          <a:ln w="9525">
            <a:noFill/>
            <a:miter lim="800000"/>
            <a:headEnd/>
            <a:tailEnd/>
          </a:ln>
          <a:effectLst/>
        </p:spPr>
        <p:txBody>
          <a:bodyPr wrap="none" anchor="ctr"/>
          <a:lstStyle/>
          <a:p>
            <a:endParaRPr lang="en-US"/>
          </a:p>
        </p:txBody>
      </p:sp>
      <p:pic>
        <p:nvPicPr>
          <p:cNvPr id="240657" name="Picture 17" descr="MK_logo2"/>
          <p:cNvPicPr>
            <a:picLocks noChangeAspect="1" noChangeArrowheads="1"/>
          </p:cNvPicPr>
          <p:nvPr userDrawn="1"/>
        </p:nvPicPr>
        <p:blipFill>
          <a:blip r:embed="rId3" cstate="print"/>
          <a:srcRect/>
          <a:stretch>
            <a:fillRect/>
          </a:stretch>
        </p:blipFill>
        <p:spPr bwMode="auto">
          <a:xfrm>
            <a:off x="107950" y="50800"/>
            <a:ext cx="1228725" cy="714375"/>
          </a:xfrm>
          <a:prstGeom prst="rect">
            <a:avLst/>
          </a:prstGeom>
          <a:noFill/>
        </p:spPr>
      </p:pic>
      <p:sp>
        <p:nvSpPr>
          <p:cNvPr id="240659" name="Rectangle 19"/>
          <p:cNvSpPr>
            <a:spLocks noChangeArrowheads="1"/>
          </p:cNvSpPr>
          <p:nvPr userDrawn="1"/>
        </p:nvSpPr>
        <p:spPr bwMode="auto">
          <a:xfrm>
            <a:off x="2197100" y="765175"/>
            <a:ext cx="46038" cy="5732463"/>
          </a:xfrm>
          <a:prstGeom prst="rect">
            <a:avLst/>
          </a:prstGeom>
          <a:gradFill rotWithShape="1">
            <a:gsLst>
              <a:gs pos="0">
                <a:srgbClr val="808080"/>
              </a:gs>
              <a:gs pos="100000">
                <a:srgbClr val="FFFFFF"/>
              </a:gs>
            </a:gsLst>
            <a:lin ang="5400000" scaled="1"/>
          </a:gradFill>
          <a:ln w="9525">
            <a:noFill/>
            <a:miter lim="800000"/>
            <a:headEnd/>
            <a:tailEnd/>
          </a:ln>
          <a:effectLst/>
        </p:spPr>
        <p:txBody>
          <a:bodyPr wrap="none" anchor="ctr"/>
          <a:lstStyle/>
          <a:p>
            <a:endParaRPr lang="en-US"/>
          </a:p>
        </p:txBody>
      </p:sp>
      <p:sp>
        <p:nvSpPr>
          <p:cNvPr id="240660" name="Rectangle 20"/>
          <p:cNvSpPr>
            <a:spLocks noChangeArrowheads="1"/>
          </p:cNvSpPr>
          <p:nvPr userDrawn="1"/>
        </p:nvSpPr>
        <p:spPr bwMode="auto">
          <a:xfrm>
            <a:off x="2559050" y="1195388"/>
            <a:ext cx="46038" cy="3816350"/>
          </a:xfrm>
          <a:prstGeom prst="rect">
            <a:avLst/>
          </a:prstGeom>
          <a:gradFill rotWithShape="1">
            <a:gsLst>
              <a:gs pos="0">
                <a:srgbClr val="767D79"/>
              </a:gs>
              <a:gs pos="100000">
                <a:schemeClr val="bg1"/>
              </a:gs>
            </a:gsLst>
            <a:lin ang="5400000" scaled="1"/>
          </a:gradFill>
          <a:ln w="9525">
            <a:noFill/>
            <a:miter lim="800000"/>
            <a:headEnd/>
            <a:tailEnd/>
          </a:ln>
          <a:effectLst/>
        </p:spPr>
        <p:txBody>
          <a:bodyPr wrap="none" anchor="ctr"/>
          <a:lstStyle/>
          <a:p>
            <a:endParaRPr lang="en-US"/>
          </a:p>
        </p:txBody>
      </p:sp>
      <p:sp>
        <p:nvSpPr>
          <p:cNvPr id="240661" name="Rectangle 21"/>
          <p:cNvSpPr>
            <a:spLocks noChangeArrowheads="1"/>
          </p:cNvSpPr>
          <p:nvPr userDrawn="1"/>
        </p:nvSpPr>
        <p:spPr bwMode="auto">
          <a:xfrm>
            <a:off x="2341563" y="1916113"/>
            <a:ext cx="6623050" cy="46037"/>
          </a:xfrm>
          <a:prstGeom prst="rect">
            <a:avLst/>
          </a:prstGeom>
          <a:gradFill rotWithShape="1">
            <a:gsLst>
              <a:gs pos="0">
                <a:srgbClr val="5F5F5F"/>
              </a:gs>
              <a:gs pos="100000">
                <a:schemeClr val="bg1"/>
              </a:gs>
            </a:gsLst>
            <a:lin ang="0" scaled="1"/>
          </a:gradFill>
          <a:ln w="9525">
            <a:noFill/>
            <a:miter lim="800000"/>
            <a:headEnd/>
            <a:tailEnd/>
          </a:ln>
          <a:effectLst/>
        </p:spPr>
        <p:txBody>
          <a:bodyPr wrap="none" anchor="ctr"/>
          <a:lstStyle/>
          <a:p>
            <a:endParaRPr lang="en-US"/>
          </a:p>
        </p:txBody>
      </p:sp>
      <p:sp>
        <p:nvSpPr>
          <p:cNvPr id="240678" name="Rectangle 38"/>
          <p:cNvSpPr>
            <a:spLocks noChangeArrowheads="1"/>
          </p:cNvSpPr>
          <p:nvPr userDrawn="1"/>
        </p:nvSpPr>
        <p:spPr bwMode="auto">
          <a:xfrm>
            <a:off x="0" y="6308725"/>
            <a:ext cx="9144000" cy="549275"/>
          </a:xfrm>
          <a:prstGeom prst="rect">
            <a:avLst/>
          </a:prstGeom>
          <a:solidFill>
            <a:srgbClr val="767D79"/>
          </a:solidFill>
          <a:ln w="9525">
            <a:noFill/>
            <a:miter lim="800000"/>
            <a:headEnd/>
            <a:tailEnd/>
          </a:ln>
          <a:effectLst/>
        </p:spPr>
        <p:txBody>
          <a:bodyPr wrap="none" anchor="ctr"/>
          <a:lstStyle/>
          <a:p>
            <a:endParaRPr lang="en-US"/>
          </a:p>
        </p:txBody>
      </p:sp>
      <p:sp>
        <p:nvSpPr>
          <p:cNvPr id="240679" name="Rectangle 39"/>
          <p:cNvSpPr>
            <a:spLocks noChangeArrowheads="1"/>
          </p:cNvSpPr>
          <p:nvPr userDrawn="1"/>
        </p:nvSpPr>
        <p:spPr bwMode="auto">
          <a:xfrm>
            <a:off x="0" y="6308725"/>
            <a:ext cx="9144000" cy="17463"/>
          </a:xfrm>
          <a:prstGeom prst="rect">
            <a:avLst/>
          </a:prstGeom>
          <a:solidFill>
            <a:srgbClr val="000000"/>
          </a:solidFill>
          <a:ln w="9525">
            <a:noFill/>
            <a:miter lim="800000"/>
            <a:headEnd/>
            <a:tailEnd/>
          </a:ln>
          <a:effectLst/>
        </p:spPr>
        <p:txBody>
          <a:bodyPr wrap="none" anchor="ctr"/>
          <a:lstStyle/>
          <a:p>
            <a:endParaRPr lang="en-US"/>
          </a:p>
        </p:txBody>
      </p:sp>
      <p:sp>
        <p:nvSpPr>
          <p:cNvPr id="240680" name="Rectangle 40"/>
          <p:cNvSpPr>
            <a:spLocks noGrp="1" noChangeArrowheads="1"/>
          </p:cNvSpPr>
          <p:nvPr>
            <p:ph type="ftr" sz="quarter" idx="3"/>
          </p:nvPr>
        </p:nvSpPr>
        <p:spPr/>
        <p:txBody>
          <a:bodyPr/>
          <a:lstStyle>
            <a:lvl1pPr>
              <a:defRPr/>
            </a:lvl1pPr>
          </a:lstStyle>
          <a:p>
            <a:r>
              <a:rPr lang="en-US" dirty="0"/>
              <a:t>Copyright © 2012, Elsevier Inc. All rights reserved.</a:t>
            </a:r>
            <a:endParaRPr lang="en-AU" dirty="0"/>
          </a:p>
        </p:txBody>
      </p:sp>
      <p:pic>
        <p:nvPicPr>
          <p:cNvPr id="240681" name="Picture 41" descr="MK_logo2"/>
          <p:cNvPicPr>
            <a:picLocks noChangeAspect="1" noChangeArrowheads="1"/>
          </p:cNvPicPr>
          <p:nvPr userDrawn="1"/>
        </p:nvPicPr>
        <p:blipFill>
          <a:blip r:embed="rId3" cstate="print"/>
          <a:srcRect/>
          <a:stretch>
            <a:fillRect/>
          </a:stretch>
        </p:blipFill>
        <p:spPr bwMode="auto">
          <a:xfrm>
            <a:off x="179388" y="6381750"/>
            <a:ext cx="792162" cy="460375"/>
          </a:xfrm>
          <a:prstGeom prst="rect">
            <a:avLst/>
          </a:prstGeom>
          <a:noFill/>
        </p:spPr>
      </p:pic>
      <p:sp>
        <p:nvSpPr>
          <p:cNvPr id="240682" name="Text Box 42"/>
          <p:cNvSpPr txBox="1">
            <a:spLocks noChangeArrowheads="1"/>
          </p:cNvSpPr>
          <p:nvPr userDrawn="1"/>
        </p:nvSpPr>
        <p:spPr bwMode="auto">
          <a:xfrm>
            <a:off x="8388350" y="6497638"/>
            <a:ext cx="576263" cy="274637"/>
          </a:xfrm>
          <a:prstGeom prst="rect">
            <a:avLst/>
          </a:prstGeom>
          <a:noFill/>
          <a:ln w="9525">
            <a:noFill/>
            <a:miter lim="800000"/>
            <a:headEnd/>
            <a:tailEnd/>
          </a:ln>
          <a:effectLst/>
        </p:spPr>
        <p:txBody>
          <a:bodyPr>
            <a:spAutoFit/>
          </a:bodyPr>
          <a:lstStyle/>
          <a:p>
            <a:pPr algn="r">
              <a:spcBef>
                <a:spcPct val="0"/>
              </a:spcBef>
              <a:buClrTx/>
              <a:buSzTx/>
              <a:buFontTx/>
              <a:buNone/>
            </a:pPr>
            <a:fld id="{63BBFCE6-A6C8-4251-973B-1D0917AA6A4E}" type="slidenum">
              <a:rPr lang="en-AU" sz="1200" b="1">
                <a:latin typeface="Arial" charset="0"/>
              </a:rPr>
              <a:pPr algn="r">
                <a:spcBef>
                  <a:spcPct val="0"/>
                </a:spcBef>
                <a:buClrTx/>
                <a:buSzTx/>
                <a:buFontTx/>
                <a:buNone/>
              </a:pPr>
              <a:t>‹#›</a:t>
            </a:fld>
            <a:endParaRPr lang="en-GB" sz="1200">
              <a:latin typeface="Arial"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AU" dirty="0"/>
              <a:t>Copyright © 2012, Elsevier Inc. All rights reserved.</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69113" y="115888"/>
            <a:ext cx="2085975" cy="6121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11188" y="115888"/>
            <a:ext cx="6105525" cy="6121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AU" dirty="0"/>
              <a:t>Copyright © 2012, Elsevier Inc. All rights reserved.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11188" y="115888"/>
            <a:ext cx="8281987" cy="701675"/>
          </a:xfrm>
        </p:spPr>
        <p:txBody>
          <a:bodyPr/>
          <a:lstStyle/>
          <a:p>
            <a:r>
              <a:rPr lang="en-US"/>
              <a:t>Click to edit Master title style</a:t>
            </a:r>
          </a:p>
        </p:txBody>
      </p:sp>
      <p:sp>
        <p:nvSpPr>
          <p:cNvPr id="3" name="SmartArt Placeholder 2"/>
          <p:cNvSpPr>
            <a:spLocks noGrp="1"/>
          </p:cNvSpPr>
          <p:nvPr>
            <p:ph type="dgm" idx="1"/>
          </p:nvPr>
        </p:nvSpPr>
        <p:spPr>
          <a:xfrm>
            <a:off x="684213" y="1125538"/>
            <a:ext cx="8270875" cy="5111750"/>
          </a:xfrm>
        </p:spPr>
        <p:txBody>
          <a:bodyPr/>
          <a:lstStyle/>
          <a:p>
            <a:endParaRPr lang="en-US"/>
          </a:p>
        </p:txBody>
      </p:sp>
      <p:sp>
        <p:nvSpPr>
          <p:cNvPr id="4" name="Footer Placeholder 3"/>
          <p:cNvSpPr>
            <a:spLocks noGrp="1"/>
          </p:cNvSpPr>
          <p:nvPr>
            <p:ph type="ftr" sz="quarter" idx="10"/>
          </p:nvPr>
        </p:nvSpPr>
        <p:spPr>
          <a:xfrm>
            <a:off x="1042988" y="6381750"/>
            <a:ext cx="7272337" cy="358775"/>
          </a:xfrm>
        </p:spPr>
        <p:txBody>
          <a:bodyPr/>
          <a:lstStyle>
            <a:lvl1pPr>
              <a:defRPr/>
            </a:lvl1pPr>
          </a:lstStyle>
          <a:p>
            <a:r>
              <a:rPr lang="en-AU" dirty="0"/>
              <a:t>Copyright © 2012, Elsevier Inc. All rights reserved.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188" y="115888"/>
            <a:ext cx="8281987" cy="701675"/>
          </a:xfrm>
        </p:spPr>
        <p:txBody>
          <a:bodyPr/>
          <a:lstStyle/>
          <a:p>
            <a:r>
              <a:rPr lang="en-US"/>
              <a:t>Click to edit Master title style</a:t>
            </a:r>
          </a:p>
        </p:txBody>
      </p:sp>
      <p:sp>
        <p:nvSpPr>
          <p:cNvPr id="3" name="Text Placeholder 2"/>
          <p:cNvSpPr>
            <a:spLocks noGrp="1"/>
          </p:cNvSpPr>
          <p:nvPr>
            <p:ph type="body" sz="half" idx="1"/>
          </p:nvPr>
        </p:nvSpPr>
        <p:spPr>
          <a:xfrm>
            <a:off x="684213" y="1125538"/>
            <a:ext cx="4059237"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95850" y="1125538"/>
            <a:ext cx="4059238"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1042988" y="6381750"/>
            <a:ext cx="7272337" cy="358775"/>
          </a:xfrm>
        </p:spPr>
        <p:txBody>
          <a:bodyPr/>
          <a:lstStyle>
            <a:lvl1pPr>
              <a:defRPr/>
            </a:lvl1pPr>
          </a:lstStyle>
          <a:p>
            <a:r>
              <a:rPr lang="en-AU" dirty="0"/>
              <a:t>Copyright © 2012, Elsevier Inc. All rights reserved.</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dirty="0"/>
              <a:t>Copyright © 2012, Elsevier Inc. All rights reserved.</a:t>
            </a:r>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Footer Placeholder 3"/>
          <p:cNvSpPr>
            <a:spLocks noGrp="1"/>
          </p:cNvSpPr>
          <p:nvPr>
            <p:ph type="ftr" sz="quarter" idx="10"/>
          </p:nvPr>
        </p:nvSpPr>
        <p:spPr/>
        <p:txBody>
          <a:bodyPr/>
          <a:lstStyle>
            <a:lvl1pPr>
              <a:defRPr/>
            </a:lvl1pPr>
          </a:lstStyle>
          <a:p>
            <a:r>
              <a:rPr lang="en-US" dirty="0"/>
              <a:t>Copyright © 2012, Elsevier Inc. All rights reserved.</a:t>
            </a:r>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4213" y="1125538"/>
            <a:ext cx="4059237" cy="5111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95850" y="1125538"/>
            <a:ext cx="4059238" cy="5111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r>
              <a:rPr lang="en-US" dirty="0"/>
              <a:t>Copyright © 2012, Elsevier Inc. All rights reserved.</a:t>
            </a:r>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lvl1pPr>
              <a:defRPr/>
            </a:lvl1pPr>
          </a:lstStyle>
          <a:p>
            <a:r>
              <a:rPr lang="en-AU" dirty="0"/>
              <a:t>Copyright © 2012, Elsevier Inc. All 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a:defRPr/>
            </a:lvl1pPr>
          </a:lstStyle>
          <a:p>
            <a:r>
              <a:rPr lang="en-AU" dirty="0"/>
              <a:t>Copyright © 2012, Elsevier Inc. All rights reserved.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AU" dirty="0"/>
              <a:t>Copyright © 2012, Elsevier Inc. All rights reserved.</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r>
              <a:rPr lang="en-AU" dirty="0"/>
              <a:t>Copyright © 2012, Elsevier Inc. All rights reserved.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r>
              <a:rPr lang="en-AU" dirty="0"/>
              <a:t>Copyright © 2012, Elsevier Inc. All rights reserved.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628" name="Rectangle 12"/>
          <p:cNvSpPr>
            <a:spLocks noChangeArrowheads="1"/>
          </p:cNvSpPr>
          <p:nvPr userDrawn="1"/>
        </p:nvSpPr>
        <p:spPr bwMode="auto">
          <a:xfrm>
            <a:off x="0" y="6308725"/>
            <a:ext cx="9144000" cy="549275"/>
          </a:xfrm>
          <a:prstGeom prst="rect">
            <a:avLst/>
          </a:prstGeom>
          <a:solidFill>
            <a:srgbClr val="767D79"/>
          </a:solidFill>
          <a:ln w="9525">
            <a:noFill/>
            <a:miter lim="800000"/>
            <a:headEnd/>
            <a:tailEnd/>
          </a:ln>
          <a:effectLst/>
        </p:spPr>
        <p:txBody>
          <a:bodyPr wrap="none" anchor="ctr"/>
          <a:lstStyle/>
          <a:p>
            <a:endParaRPr lang="en-US"/>
          </a:p>
        </p:txBody>
      </p:sp>
      <p:sp>
        <p:nvSpPr>
          <p:cNvPr id="239629" name="Rectangle 13"/>
          <p:cNvSpPr>
            <a:spLocks noChangeArrowheads="1"/>
          </p:cNvSpPr>
          <p:nvPr userDrawn="1"/>
        </p:nvSpPr>
        <p:spPr bwMode="auto">
          <a:xfrm>
            <a:off x="0" y="6308725"/>
            <a:ext cx="9144000" cy="17463"/>
          </a:xfrm>
          <a:prstGeom prst="rect">
            <a:avLst/>
          </a:prstGeom>
          <a:solidFill>
            <a:srgbClr val="000000"/>
          </a:solidFill>
          <a:ln w="9525">
            <a:noFill/>
            <a:miter lim="800000"/>
            <a:headEnd/>
            <a:tailEnd/>
          </a:ln>
          <a:effectLst/>
        </p:spPr>
        <p:txBody>
          <a:bodyPr wrap="none" anchor="ctr"/>
          <a:lstStyle/>
          <a:p>
            <a:endParaRPr lang="en-US"/>
          </a:p>
        </p:txBody>
      </p:sp>
      <p:sp>
        <p:nvSpPr>
          <p:cNvPr id="239620" name="Rectangle 4"/>
          <p:cNvSpPr>
            <a:spLocks noGrp="1" noChangeArrowheads="1"/>
          </p:cNvSpPr>
          <p:nvPr>
            <p:ph type="body" idx="1"/>
          </p:nvPr>
        </p:nvSpPr>
        <p:spPr bwMode="auto">
          <a:xfrm>
            <a:off x="684213" y="1125538"/>
            <a:ext cx="8270875" cy="5111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p>
        </p:txBody>
      </p:sp>
      <p:sp>
        <p:nvSpPr>
          <p:cNvPr id="239621" name="Rectangle 5"/>
          <p:cNvSpPr>
            <a:spLocks noGrp="1" noChangeArrowheads="1"/>
          </p:cNvSpPr>
          <p:nvPr>
            <p:ph type="ftr" sz="quarter" idx="3"/>
          </p:nvPr>
        </p:nvSpPr>
        <p:spPr bwMode="auto">
          <a:xfrm>
            <a:off x="1042988" y="6381750"/>
            <a:ext cx="7272337" cy="358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spcBef>
                <a:spcPct val="0"/>
              </a:spcBef>
              <a:buClrTx/>
              <a:buSzTx/>
              <a:buFontTx/>
              <a:buNone/>
              <a:defRPr sz="1200" b="1">
                <a:latin typeface="+mn-lt"/>
              </a:defRPr>
            </a:lvl1pPr>
          </a:lstStyle>
          <a:p>
            <a:r>
              <a:rPr lang="en-US" dirty="0"/>
              <a:t>Copyright © 2012, Elsevier Inc. All rights reserved.</a:t>
            </a:r>
            <a:endParaRPr lang="en-AU" dirty="0"/>
          </a:p>
        </p:txBody>
      </p:sp>
      <p:sp>
        <p:nvSpPr>
          <p:cNvPr id="239619" name="Rectangle 3"/>
          <p:cNvSpPr>
            <a:spLocks noGrp="1" noChangeArrowheads="1"/>
          </p:cNvSpPr>
          <p:nvPr>
            <p:ph type="title"/>
          </p:nvPr>
        </p:nvSpPr>
        <p:spPr bwMode="auto">
          <a:xfrm>
            <a:off x="611188" y="115888"/>
            <a:ext cx="8281987" cy="7016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lvl="0"/>
            <a:r>
              <a:rPr lang="en-AU"/>
              <a:t>Click to edit Master title style</a:t>
            </a:r>
          </a:p>
        </p:txBody>
      </p:sp>
      <p:pic>
        <p:nvPicPr>
          <p:cNvPr id="239627" name="Picture 11" descr="MK_logo2"/>
          <p:cNvPicPr>
            <a:picLocks noChangeAspect="1" noChangeArrowheads="1"/>
          </p:cNvPicPr>
          <p:nvPr userDrawn="1"/>
        </p:nvPicPr>
        <p:blipFill>
          <a:blip r:embed="rId15" cstate="print"/>
          <a:srcRect/>
          <a:stretch>
            <a:fillRect/>
          </a:stretch>
        </p:blipFill>
        <p:spPr bwMode="auto">
          <a:xfrm>
            <a:off x="179388" y="6381750"/>
            <a:ext cx="792162" cy="460375"/>
          </a:xfrm>
          <a:prstGeom prst="rect">
            <a:avLst/>
          </a:prstGeom>
          <a:noFill/>
        </p:spPr>
      </p:pic>
      <p:sp>
        <p:nvSpPr>
          <p:cNvPr id="239630" name="Text Box 14"/>
          <p:cNvSpPr txBox="1">
            <a:spLocks noChangeArrowheads="1"/>
          </p:cNvSpPr>
          <p:nvPr userDrawn="1"/>
        </p:nvSpPr>
        <p:spPr bwMode="auto">
          <a:xfrm>
            <a:off x="8388350" y="6497638"/>
            <a:ext cx="576263" cy="274637"/>
          </a:xfrm>
          <a:prstGeom prst="rect">
            <a:avLst/>
          </a:prstGeom>
          <a:noFill/>
          <a:ln w="9525">
            <a:noFill/>
            <a:miter lim="800000"/>
            <a:headEnd/>
            <a:tailEnd/>
          </a:ln>
          <a:effectLst/>
        </p:spPr>
        <p:txBody>
          <a:bodyPr>
            <a:spAutoFit/>
          </a:bodyPr>
          <a:lstStyle/>
          <a:p>
            <a:pPr algn="r">
              <a:spcBef>
                <a:spcPct val="0"/>
              </a:spcBef>
              <a:buClrTx/>
              <a:buSzTx/>
              <a:buFontTx/>
              <a:buNone/>
            </a:pPr>
            <a:fld id="{28EC741E-FC11-4977-9AC4-393A11CE0A97}" type="slidenum">
              <a:rPr lang="en-AU" sz="1200" b="1">
                <a:latin typeface="Arial" charset="0"/>
              </a:rPr>
              <a:pPr algn="r">
                <a:spcBef>
                  <a:spcPct val="0"/>
                </a:spcBef>
                <a:buClrTx/>
                <a:buSzTx/>
                <a:buFontTx/>
                <a:buNone/>
              </a:pPr>
              <a:t>‹#›</a:t>
            </a:fld>
            <a:endParaRPr lang="en-GB" sz="1200">
              <a:latin typeface="Arial" charset="0"/>
            </a:endParaRPr>
          </a:p>
        </p:txBody>
      </p:sp>
      <p:sp>
        <p:nvSpPr>
          <p:cNvPr id="239631" name="Rectangle 15"/>
          <p:cNvSpPr>
            <a:spLocks noChangeArrowheads="1"/>
          </p:cNvSpPr>
          <p:nvPr userDrawn="1"/>
        </p:nvSpPr>
        <p:spPr bwMode="auto">
          <a:xfrm>
            <a:off x="252413" y="44450"/>
            <a:ext cx="36512" cy="3816350"/>
          </a:xfrm>
          <a:prstGeom prst="rect">
            <a:avLst/>
          </a:prstGeom>
          <a:gradFill rotWithShape="1">
            <a:gsLst>
              <a:gs pos="0">
                <a:srgbClr val="767D79"/>
              </a:gs>
              <a:gs pos="100000">
                <a:schemeClr val="bg1"/>
              </a:gs>
            </a:gsLst>
            <a:lin ang="5400000" scaled="1"/>
          </a:gradFill>
          <a:ln w="9525">
            <a:noFill/>
            <a:miter lim="800000"/>
            <a:headEnd/>
            <a:tailEnd/>
          </a:ln>
          <a:effectLst/>
        </p:spPr>
        <p:txBody>
          <a:bodyPr wrap="none" anchor="ctr"/>
          <a:lstStyle/>
          <a:p>
            <a:endParaRPr lang="en-US"/>
          </a:p>
        </p:txBody>
      </p:sp>
      <p:sp>
        <p:nvSpPr>
          <p:cNvPr id="239632" name="Rectangle 16"/>
          <p:cNvSpPr>
            <a:spLocks noChangeArrowheads="1"/>
          </p:cNvSpPr>
          <p:nvPr userDrawn="1"/>
        </p:nvSpPr>
        <p:spPr bwMode="auto">
          <a:xfrm>
            <a:off x="34925" y="693738"/>
            <a:ext cx="8569325" cy="71437"/>
          </a:xfrm>
          <a:prstGeom prst="rect">
            <a:avLst/>
          </a:prstGeom>
          <a:gradFill rotWithShape="1">
            <a:gsLst>
              <a:gs pos="0">
                <a:schemeClr val="bg2"/>
              </a:gs>
              <a:gs pos="100000">
                <a:schemeClr val="bg1"/>
              </a:gs>
            </a:gsLst>
            <a:lin ang="0" scaled="1"/>
          </a:gradFill>
          <a:ln w="9525">
            <a:noFill/>
            <a:miter lim="800000"/>
            <a:headEnd/>
            <a:tailEnd/>
          </a:ln>
          <a:effec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Lst>
  <p:hf sldNum="0" hdr="0" dt="0"/>
  <p:txStyles>
    <p:titleStyle>
      <a:lvl1pPr algn="l" rtl="0" fontAlgn="base">
        <a:spcBef>
          <a:spcPct val="0"/>
        </a:spcBef>
        <a:spcAft>
          <a:spcPct val="0"/>
        </a:spcAft>
        <a:defRPr sz="4000" b="1">
          <a:solidFill>
            <a:srgbClr val="0066FF"/>
          </a:solidFill>
          <a:latin typeface="+mj-lt"/>
          <a:ea typeface="+mj-ea"/>
          <a:cs typeface="+mj-cs"/>
        </a:defRPr>
      </a:lvl1pPr>
      <a:lvl2pPr algn="l" rtl="0" fontAlgn="base">
        <a:spcBef>
          <a:spcPct val="0"/>
        </a:spcBef>
        <a:spcAft>
          <a:spcPct val="0"/>
        </a:spcAft>
        <a:defRPr sz="4000" b="1">
          <a:solidFill>
            <a:srgbClr val="0066FF"/>
          </a:solidFill>
          <a:latin typeface="Arial" charset="0"/>
        </a:defRPr>
      </a:lvl2pPr>
      <a:lvl3pPr algn="l" rtl="0" fontAlgn="base">
        <a:spcBef>
          <a:spcPct val="0"/>
        </a:spcBef>
        <a:spcAft>
          <a:spcPct val="0"/>
        </a:spcAft>
        <a:defRPr sz="4000" b="1">
          <a:solidFill>
            <a:srgbClr val="0066FF"/>
          </a:solidFill>
          <a:latin typeface="Arial" charset="0"/>
        </a:defRPr>
      </a:lvl3pPr>
      <a:lvl4pPr algn="l" rtl="0" fontAlgn="base">
        <a:spcBef>
          <a:spcPct val="0"/>
        </a:spcBef>
        <a:spcAft>
          <a:spcPct val="0"/>
        </a:spcAft>
        <a:defRPr sz="4000" b="1">
          <a:solidFill>
            <a:srgbClr val="0066FF"/>
          </a:solidFill>
          <a:latin typeface="Arial" charset="0"/>
        </a:defRPr>
      </a:lvl4pPr>
      <a:lvl5pPr algn="l" rtl="0" fontAlgn="base">
        <a:spcBef>
          <a:spcPct val="0"/>
        </a:spcBef>
        <a:spcAft>
          <a:spcPct val="0"/>
        </a:spcAft>
        <a:defRPr sz="4000" b="1">
          <a:solidFill>
            <a:srgbClr val="0066FF"/>
          </a:solidFill>
          <a:latin typeface="Arial" charset="0"/>
        </a:defRPr>
      </a:lvl5pPr>
      <a:lvl6pPr marL="457200" algn="l" rtl="0" fontAlgn="base">
        <a:spcBef>
          <a:spcPct val="0"/>
        </a:spcBef>
        <a:spcAft>
          <a:spcPct val="0"/>
        </a:spcAft>
        <a:defRPr sz="4000" b="1">
          <a:solidFill>
            <a:srgbClr val="0066FF"/>
          </a:solidFill>
          <a:latin typeface="Arial" charset="0"/>
        </a:defRPr>
      </a:lvl6pPr>
      <a:lvl7pPr marL="914400" algn="l" rtl="0" fontAlgn="base">
        <a:spcBef>
          <a:spcPct val="0"/>
        </a:spcBef>
        <a:spcAft>
          <a:spcPct val="0"/>
        </a:spcAft>
        <a:defRPr sz="4000" b="1">
          <a:solidFill>
            <a:srgbClr val="0066FF"/>
          </a:solidFill>
          <a:latin typeface="Arial" charset="0"/>
        </a:defRPr>
      </a:lvl7pPr>
      <a:lvl8pPr marL="1371600" algn="l" rtl="0" fontAlgn="base">
        <a:spcBef>
          <a:spcPct val="0"/>
        </a:spcBef>
        <a:spcAft>
          <a:spcPct val="0"/>
        </a:spcAft>
        <a:defRPr sz="4000" b="1">
          <a:solidFill>
            <a:srgbClr val="0066FF"/>
          </a:solidFill>
          <a:latin typeface="Arial" charset="0"/>
        </a:defRPr>
      </a:lvl8pPr>
      <a:lvl9pPr marL="1828800" algn="l" rtl="0" fontAlgn="base">
        <a:spcBef>
          <a:spcPct val="0"/>
        </a:spcBef>
        <a:spcAft>
          <a:spcPct val="0"/>
        </a:spcAft>
        <a:defRPr sz="4000" b="1">
          <a:solidFill>
            <a:srgbClr val="0066FF"/>
          </a:solidFill>
          <a:latin typeface="Arial" charset="0"/>
        </a:defRPr>
      </a:lvl9pPr>
    </p:titleStyle>
    <p:bodyStyle>
      <a:lvl1pPr marL="342900" indent="-342900" algn="l" rtl="0" fontAlgn="base">
        <a:spcBef>
          <a:spcPct val="20000"/>
        </a:spcBef>
        <a:spcAft>
          <a:spcPct val="0"/>
        </a:spcAft>
        <a:buClr>
          <a:srgbClr val="0033CC"/>
        </a:buClr>
        <a:buSzPct val="60000"/>
        <a:buFont typeface="Wingdings" pitchFamily="2" charset="2"/>
        <a:buChar char="n"/>
        <a:defRPr sz="3200">
          <a:solidFill>
            <a:srgbClr val="003399"/>
          </a:solidFill>
          <a:latin typeface="+mn-lt"/>
          <a:ea typeface="+mn-ea"/>
          <a:cs typeface="+mn-cs"/>
        </a:defRPr>
      </a:lvl1pPr>
      <a:lvl2pPr marL="742950" indent="-285750" algn="l" rtl="0" fontAlgn="base">
        <a:spcBef>
          <a:spcPct val="20000"/>
        </a:spcBef>
        <a:spcAft>
          <a:spcPct val="0"/>
        </a:spcAft>
        <a:buClr>
          <a:srgbClr val="003399"/>
        </a:buClr>
        <a:buSzPct val="55000"/>
        <a:buFont typeface="Wingdings" pitchFamily="2" charset="2"/>
        <a:buChar char="n"/>
        <a:defRPr sz="2800">
          <a:solidFill>
            <a:srgbClr val="0033CC"/>
          </a:solidFill>
          <a:latin typeface="+mn-lt"/>
        </a:defRPr>
      </a:lvl2pPr>
      <a:lvl3pPr marL="1143000" indent="-228600" algn="l" rtl="0" fontAlgn="base">
        <a:spcBef>
          <a:spcPct val="20000"/>
        </a:spcBef>
        <a:spcAft>
          <a:spcPct val="0"/>
        </a:spcAft>
        <a:buClr>
          <a:srgbClr val="0033CC"/>
        </a:buClr>
        <a:buSzPct val="50000"/>
        <a:buFont typeface="Wingdings" pitchFamily="2" charset="2"/>
        <a:buChar char="n"/>
        <a:defRPr sz="2400">
          <a:solidFill>
            <a:srgbClr val="000066"/>
          </a:solidFill>
          <a:latin typeface="+mn-lt"/>
        </a:defRPr>
      </a:lvl3pPr>
      <a:lvl4pPr marL="1600200" indent="-228600" algn="l" rtl="0" fontAlgn="base">
        <a:spcBef>
          <a:spcPct val="20000"/>
        </a:spcBef>
        <a:spcAft>
          <a:spcPct val="0"/>
        </a:spcAft>
        <a:buClr>
          <a:srgbClr val="000066"/>
        </a:buClr>
        <a:buSzPct val="55000"/>
        <a:buFont typeface="Wingdings" pitchFamily="2" charset="2"/>
        <a:buChar char="n"/>
        <a:defRPr sz="2000">
          <a:solidFill>
            <a:srgbClr val="0066FF"/>
          </a:solidFill>
          <a:latin typeface="+mn-lt"/>
        </a:defRPr>
      </a:lvl4pPr>
      <a:lvl5pPr marL="2057400" indent="-228600" algn="l" rtl="0" fontAlgn="base">
        <a:spcBef>
          <a:spcPct val="20000"/>
        </a:spcBef>
        <a:spcAft>
          <a:spcPct val="0"/>
        </a:spcAft>
        <a:buClr>
          <a:srgbClr val="3399FF"/>
        </a:buClr>
        <a:buSzPct val="50000"/>
        <a:buFont typeface="Wingdings" pitchFamily="2" charset="2"/>
        <a:buChar char="n"/>
        <a:defRPr sz="2000">
          <a:solidFill>
            <a:srgbClr val="3399FF"/>
          </a:solidFill>
          <a:latin typeface="+mn-lt"/>
        </a:defRPr>
      </a:lvl5pPr>
      <a:lvl6pPr marL="2514600" indent="-228600" algn="l" rtl="0" fontAlgn="base">
        <a:spcBef>
          <a:spcPct val="20000"/>
        </a:spcBef>
        <a:spcAft>
          <a:spcPct val="0"/>
        </a:spcAft>
        <a:buClr>
          <a:srgbClr val="3399FF"/>
        </a:buClr>
        <a:buSzPct val="50000"/>
        <a:buFont typeface="Wingdings" pitchFamily="2" charset="2"/>
        <a:buChar char="n"/>
        <a:defRPr sz="2000">
          <a:solidFill>
            <a:srgbClr val="3399FF"/>
          </a:solidFill>
          <a:latin typeface="+mn-lt"/>
        </a:defRPr>
      </a:lvl6pPr>
      <a:lvl7pPr marL="2971800" indent="-228600" algn="l" rtl="0" fontAlgn="base">
        <a:spcBef>
          <a:spcPct val="20000"/>
        </a:spcBef>
        <a:spcAft>
          <a:spcPct val="0"/>
        </a:spcAft>
        <a:buClr>
          <a:srgbClr val="3399FF"/>
        </a:buClr>
        <a:buSzPct val="50000"/>
        <a:buFont typeface="Wingdings" pitchFamily="2" charset="2"/>
        <a:buChar char="n"/>
        <a:defRPr sz="2000">
          <a:solidFill>
            <a:srgbClr val="3399FF"/>
          </a:solidFill>
          <a:latin typeface="+mn-lt"/>
        </a:defRPr>
      </a:lvl7pPr>
      <a:lvl8pPr marL="3429000" indent="-228600" algn="l" rtl="0" fontAlgn="base">
        <a:spcBef>
          <a:spcPct val="20000"/>
        </a:spcBef>
        <a:spcAft>
          <a:spcPct val="0"/>
        </a:spcAft>
        <a:buClr>
          <a:srgbClr val="3399FF"/>
        </a:buClr>
        <a:buSzPct val="50000"/>
        <a:buFont typeface="Wingdings" pitchFamily="2" charset="2"/>
        <a:buChar char="n"/>
        <a:defRPr sz="2000">
          <a:solidFill>
            <a:srgbClr val="3399FF"/>
          </a:solidFill>
          <a:latin typeface="+mn-lt"/>
        </a:defRPr>
      </a:lvl8pPr>
      <a:lvl9pPr marL="3886200" indent="-228600" algn="l" rtl="0" fontAlgn="base">
        <a:spcBef>
          <a:spcPct val="20000"/>
        </a:spcBef>
        <a:spcAft>
          <a:spcPct val="0"/>
        </a:spcAft>
        <a:buClr>
          <a:srgbClr val="3399FF"/>
        </a:buClr>
        <a:buSzPct val="50000"/>
        <a:buFont typeface="Wingdings" pitchFamily="2" charset="2"/>
        <a:buChar char="n"/>
        <a:defRPr sz="2000">
          <a:solidFill>
            <a:srgbClr val="3399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iki.osdev.org/X86-64_Instruction_Encoding#Opcode" TargetMode="External"/><Relationship Id="rId7" Type="http://schemas.openxmlformats.org/officeDocument/2006/relationships/hyperlink" Target="http://wiki.osdev.org/X86-64_Instruction_Encoding#Immediate" TargetMode="External"/><Relationship Id="rId2" Type="http://schemas.openxmlformats.org/officeDocument/2006/relationships/hyperlink" Target="http://wiki.osdev.org/X86-64_Instruction_Encoding#Legacy_Prefixes" TargetMode="External"/><Relationship Id="rId1" Type="http://schemas.openxmlformats.org/officeDocument/2006/relationships/slideLayout" Target="../slideLayouts/slideLayout7.xml"/><Relationship Id="rId6" Type="http://schemas.openxmlformats.org/officeDocument/2006/relationships/hyperlink" Target="http://wiki.osdev.org/X86-64_Instruction_Encoding#Displacement" TargetMode="External"/><Relationship Id="rId5" Type="http://schemas.openxmlformats.org/officeDocument/2006/relationships/hyperlink" Target="http://wiki.osdev.org/X86-64_Instruction_Encoding#SIB" TargetMode="External"/><Relationship Id="rId4" Type="http://schemas.openxmlformats.org/officeDocument/2006/relationships/hyperlink" Target="http://wiki.osdev.org/X86-64_Instruction_Encoding#ModR.2F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17.w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6918"/>
            <a:ext cx="8892480" cy="1077218"/>
          </a:xfrm>
        </p:spPr>
        <p:txBody>
          <a:bodyPr/>
          <a:lstStyle/>
          <a:p>
            <a:pPr algn="ctr"/>
            <a:r>
              <a:rPr lang="en-US" sz="3200" dirty="0"/>
              <a:t>CS 203 A: Advanced Computer Architecture</a:t>
            </a:r>
            <a:br>
              <a:rPr lang="en-US" sz="3200" dirty="0"/>
            </a:br>
            <a:r>
              <a:rPr lang="en-US" sz="3200" dirty="0"/>
              <a:t>Winter 2018</a:t>
            </a:r>
          </a:p>
        </p:txBody>
      </p:sp>
      <p:sp>
        <p:nvSpPr>
          <p:cNvPr id="3" name="Content Placeholder 2"/>
          <p:cNvSpPr>
            <a:spLocks noGrp="1"/>
          </p:cNvSpPr>
          <p:nvPr>
            <p:ph idx="1"/>
          </p:nvPr>
        </p:nvSpPr>
        <p:spPr/>
        <p:txBody>
          <a:bodyPr/>
          <a:lstStyle/>
          <a:p>
            <a:pPr marL="0" indent="0" algn="ctr">
              <a:buNone/>
            </a:pPr>
            <a:r>
              <a:rPr lang="en-US" b="1" dirty="0"/>
              <a:t>Instructor</a:t>
            </a:r>
            <a:endParaRPr lang="en-US" dirty="0"/>
          </a:p>
          <a:p>
            <a:pPr marL="0" indent="0" algn="ctr">
              <a:buNone/>
            </a:pPr>
            <a:r>
              <a:rPr lang="en-US" dirty="0"/>
              <a:t>Laxmi N. Bhuyan </a:t>
            </a:r>
          </a:p>
          <a:p>
            <a:pPr marL="0" indent="0" algn="ctr">
              <a:buNone/>
            </a:pPr>
            <a:r>
              <a:rPr lang="en-US" dirty="0"/>
              <a:t>Office: WCH 442 </a:t>
            </a:r>
          </a:p>
          <a:p>
            <a:pPr marL="0" indent="0" algn="ctr">
              <a:buNone/>
            </a:pPr>
            <a:r>
              <a:rPr lang="en-US" dirty="0"/>
              <a:t>E-mail: bhuyan@cs.ucr.edu </a:t>
            </a:r>
          </a:p>
          <a:p>
            <a:pPr marL="0" indent="0" algn="ctr">
              <a:buNone/>
            </a:pPr>
            <a:r>
              <a:rPr lang="en-US" dirty="0"/>
              <a:t>Tel: (951) 827-2281 </a:t>
            </a:r>
          </a:p>
          <a:p>
            <a:pPr marL="0" indent="0" algn="ctr">
              <a:buNone/>
            </a:pPr>
            <a:r>
              <a:rPr lang="en-US" dirty="0"/>
              <a:t> Office Hours: M, Th – </a:t>
            </a:r>
            <a:r>
              <a:rPr lang="en-US"/>
              <a:t>3.30-4.30 pm</a:t>
            </a:r>
            <a:endParaRPr lang="en-US" dirty="0"/>
          </a:p>
          <a:p>
            <a:pPr marL="0" indent="0" algn="ctr">
              <a:buNone/>
            </a:pPr>
            <a:endParaRPr lang="en-US" dirty="0"/>
          </a:p>
          <a:p>
            <a:endParaRPr lang="en-US" dirty="0"/>
          </a:p>
        </p:txBody>
      </p:sp>
      <p:sp>
        <p:nvSpPr>
          <p:cNvPr id="4" name="Footer Placeholder 3"/>
          <p:cNvSpPr>
            <a:spLocks noGrp="1"/>
          </p:cNvSpPr>
          <p:nvPr>
            <p:ph type="ftr" sz="quarter" idx="10"/>
          </p:nvPr>
        </p:nvSpPr>
        <p:spPr/>
        <p:txBody>
          <a:bodyPr/>
          <a:lstStyle/>
          <a:p>
            <a:r>
              <a:rPr lang="en-US" dirty="0"/>
              <a:t>Copyright © 2012, Elsevier Inc. All rights reserved.</a:t>
            </a:r>
            <a:endParaRPr lang="en-A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AU" dirty="0"/>
              <a:t>Copyright © 2012, Elsevier Inc. All rights reserved.</a:t>
            </a:r>
          </a:p>
        </p:txBody>
      </p:sp>
      <p:sp>
        <p:nvSpPr>
          <p:cNvPr id="242690" name="Rectangle 2"/>
          <p:cNvSpPr>
            <a:spLocks noGrp="1" noChangeArrowheads="1"/>
          </p:cNvSpPr>
          <p:nvPr>
            <p:ph type="title"/>
          </p:nvPr>
        </p:nvSpPr>
        <p:spPr/>
        <p:txBody>
          <a:bodyPr/>
          <a:lstStyle/>
          <a:p>
            <a:r>
              <a:rPr lang="en-US" dirty="0"/>
              <a:t>Current Trends in Architecture</a:t>
            </a:r>
            <a:endParaRPr lang="en-AU" dirty="0"/>
          </a:p>
        </p:txBody>
      </p:sp>
      <p:sp>
        <p:nvSpPr>
          <p:cNvPr id="242691" name="Rectangle 3"/>
          <p:cNvSpPr>
            <a:spLocks noGrp="1" noChangeArrowheads="1"/>
          </p:cNvSpPr>
          <p:nvPr>
            <p:ph type="body" idx="1"/>
          </p:nvPr>
        </p:nvSpPr>
        <p:spPr/>
        <p:txBody>
          <a:bodyPr/>
          <a:lstStyle/>
          <a:p>
            <a:pPr>
              <a:lnSpc>
                <a:spcPct val="90000"/>
              </a:lnSpc>
            </a:pPr>
            <a:r>
              <a:rPr lang="en-US" sz="2800" dirty="0"/>
              <a:t>Cannot continue to leverage Instruction-Level parallelism (ILP)</a:t>
            </a:r>
          </a:p>
          <a:p>
            <a:pPr lvl="1">
              <a:lnSpc>
                <a:spcPct val="90000"/>
              </a:lnSpc>
            </a:pPr>
            <a:r>
              <a:rPr lang="en-US" sz="2400" dirty="0"/>
              <a:t>Single processor performance improvement ended in 2003 due to the power wall</a:t>
            </a:r>
          </a:p>
          <a:p>
            <a:pPr>
              <a:lnSpc>
                <a:spcPct val="90000"/>
              </a:lnSpc>
            </a:pPr>
            <a:r>
              <a:rPr lang="en-US" sz="2800" dirty="0"/>
              <a:t>New models for performance:</a:t>
            </a:r>
          </a:p>
          <a:p>
            <a:pPr lvl="1">
              <a:lnSpc>
                <a:spcPct val="90000"/>
              </a:lnSpc>
            </a:pPr>
            <a:r>
              <a:rPr lang="en-US" sz="2400" dirty="0"/>
              <a:t>Data-level parallelism (DLP) </a:t>
            </a:r>
          </a:p>
          <a:p>
            <a:pPr lvl="1">
              <a:lnSpc>
                <a:spcPct val="90000"/>
              </a:lnSpc>
            </a:pPr>
            <a:r>
              <a:rPr lang="en-US" sz="2400" dirty="0"/>
              <a:t>Thread-level parallelism (TLP) </a:t>
            </a:r>
          </a:p>
          <a:p>
            <a:pPr lvl="1">
              <a:lnSpc>
                <a:spcPct val="90000"/>
              </a:lnSpc>
            </a:pPr>
            <a:r>
              <a:rPr lang="en-US" sz="2400" dirty="0"/>
              <a:t>Request-level parallelism (RLP) </a:t>
            </a:r>
          </a:p>
          <a:p>
            <a:pPr>
              <a:lnSpc>
                <a:spcPct val="90000"/>
              </a:lnSpc>
            </a:pPr>
            <a:r>
              <a:rPr lang="en-US" sz="2800" dirty="0"/>
              <a:t>These require explicit restructuring of the application</a:t>
            </a:r>
            <a:endParaRPr lang="en-US" dirty="0"/>
          </a:p>
        </p:txBody>
      </p:sp>
      <p:sp>
        <p:nvSpPr>
          <p:cNvPr id="242693" name="Text Box 5"/>
          <p:cNvSpPr txBox="1">
            <a:spLocks noChangeArrowheads="1"/>
          </p:cNvSpPr>
          <p:nvPr/>
        </p:nvSpPr>
        <p:spPr bwMode="auto">
          <a:xfrm rot="5400000">
            <a:off x="8265583" y="507395"/>
            <a:ext cx="1390124"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Introduction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AU" dirty="0"/>
              <a:t>Copyright © 2012, Elsevier Inc. All rights reserved.</a:t>
            </a:r>
          </a:p>
        </p:txBody>
      </p:sp>
      <p:sp>
        <p:nvSpPr>
          <p:cNvPr id="242690" name="Rectangle 2"/>
          <p:cNvSpPr>
            <a:spLocks noGrp="1" noChangeArrowheads="1"/>
          </p:cNvSpPr>
          <p:nvPr>
            <p:ph type="title"/>
          </p:nvPr>
        </p:nvSpPr>
        <p:spPr/>
        <p:txBody>
          <a:bodyPr/>
          <a:lstStyle/>
          <a:p>
            <a:r>
              <a:rPr lang="en-US" dirty="0"/>
              <a:t>Classes of Computers</a:t>
            </a:r>
            <a:endParaRPr lang="en-AU" dirty="0"/>
          </a:p>
        </p:txBody>
      </p:sp>
      <p:sp>
        <p:nvSpPr>
          <p:cNvPr id="242691" name="Rectangle 3"/>
          <p:cNvSpPr>
            <a:spLocks noGrp="1" noChangeArrowheads="1"/>
          </p:cNvSpPr>
          <p:nvPr>
            <p:ph type="body" idx="1"/>
          </p:nvPr>
        </p:nvSpPr>
        <p:spPr>
          <a:xfrm>
            <a:off x="539552" y="908720"/>
            <a:ext cx="8270875" cy="5111750"/>
          </a:xfrm>
        </p:spPr>
        <p:txBody>
          <a:bodyPr/>
          <a:lstStyle/>
          <a:p>
            <a:pPr>
              <a:lnSpc>
                <a:spcPct val="90000"/>
              </a:lnSpc>
            </a:pPr>
            <a:r>
              <a:rPr lang="en-US" sz="2400" dirty="0"/>
              <a:t>Personal Mobile Device (PMD)</a:t>
            </a:r>
          </a:p>
          <a:p>
            <a:pPr lvl="1">
              <a:lnSpc>
                <a:spcPct val="90000"/>
              </a:lnSpc>
            </a:pPr>
            <a:r>
              <a:rPr lang="en-US" sz="2000" dirty="0"/>
              <a:t>e.g. start phones, tablet computers</a:t>
            </a:r>
          </a:p>
          <a:p>
            <a:pPr lvl="1">
              <a:lnSpc>
                <a:spcPct val="90000"/>
              </a:lnSpc>
            </a:pPr>
            <a:r>
              <a:rPr lang="en-US" sz="2000" dirty="0"/>
              <a:t>Emphasis on energy efficiency and real-time</a:t>
            </a:r>
          </a:p>
          <a:p>
            <a:pPr>
              <a:lnSpc>
                <a:spcPct val="90000"/>
              </a:lnSpc>
            </a:pPr>
            <a:r>
              <a:rPr lang="en-US" sz="2400" dirty="0"/>
              <a:t>Desktop Computing</a:t>
            </a:r>
          </a:p>
          <a:p>
            <a:pPr lvl="1">
              <a:lnSpc>
                <a:spcPct val="90000"/>
              </a:lnSpc>
            </a:pPr>
            <a:r>
              <a:rPr lang="en-US" sz="2000" dirty="0"/>
              <a:t>Emphasis on price-performance</a:t>
            </a:r>
          </a:p>
          <a:p>
            <a:pPr>
              <a:lnSpc>
                <a:spcPct val="90000"/>
              </a:lnSpc>
            </a:pPr>
            <a:r>
              <a:rPr lang="en-US" sz="2400" dirty="0"/>
              <a:t>Servers</a:t>
            </a:r>
          </a:p>
          <a:p>
            <a:pPr lvl="1">
              <a:lnSpc>
                <a:spcPct val="90000"/>
              </a:lnSpc>
            </a:pPr>
            <a:r>
              <a:rPr lang="en-US" sz="2000" dirty="0"/>
              <a:t>Emphasis on availability, scalability, throughput</a:t>
            </a:r>
          </a:p>
          <a:p>
            <a:pPr>
              <a:lnSpc>
                <a:spcPct val="90000"/>
              </a:lnSpc>
            </a:pPr>
            <a:r>
              <a:rPr lang="en-US" sz="2400" dirty="0"/>
              <a:t>Clusters / Warehouse Scale Computers</a:t>
            </a:r>
          </a:p>
          <a:p>
            <a:pPr lvl="1">
              <a:lnSpc>
                <a:spcPct val="90000"/>
              </a:lnSpc>
            </a:pPr>
            <a:r>
              <a:rPr lang="en-US" sz="2000" dirty="0"/>
              <a:t>Used for “Software as a Service (</a:t>
            </a:r>
            <a:r>
              <a:rPr lang="en-US" sz="2000" dirty="0" err="1"/>
              <a:t>SaaS</a:t>
            </a:r>
            <a:r>
              <a:rPr lang="en-US" sz="2000" dirty="0"/>
              <a:t>)”</a:t>
            </a:r>
          </a:p>
          <a:p>
            <a:pPr lvl="1">
              <a:lnSpc>
                <a:spcPct val="90000"/>
              </a:lnSpc>
            </a:pPr>
            <a:r>
              <a:rPr lang="en-US" sz="2000" dirty="0"/>
              <a:t>Emphasis on availability and price-performance</a:t>
            </a:r>
          </a:p>
          <a:p>
            <a:pPr lvl="1">
              <a:lnSpc>
                <a:spcPct val="90000"/>
              </a:lnSpc>
            </a:pPr>
            <a:r>
              <a:rPr lang="en-US" sz="2000" dirty="0"/>
              <a:t>Sub-class:  Supercomputers, emphasis:  floating-point performance and fast internal networks</a:t>
            </a:r>
          </a:p>
          <a:p>
            <a:pPr>
              <a:lnSpc>
                <a:spcPct val="90000"/>
              </a:lnSpc>
            </a:pPr>
            <a:r>
              <a:rPr lang="en-US" sz="2400" dirty="0"/>
              <a:t>Embedded Computers</a:t>
            </a:r>
          </a:p>
          <a:p>
            <a:pPr lvl="1">
              <a:lnSpc>
                <a:spcPct val="90000"/>
              </a:lnSpc>
            </a:pPr>
            <a:r>
              <a:rPr lang="en-US" sz="2000" dirty="0"/>
              <a:t>Emphasis:  price</a:t>
            </a:r>
          </a:p>
        </p:txBody>
      </p:sp>
      <p:sp>
        <p:nvSpPr>
          <p:cNvPr id="242693" name="Text Box 5"/>
          <p:cNvSpPr txBox="1">
            <a:spLocks noChangeArrowheads="1"/>
          </p:cNvSpPr>
          <p:nvPr/>
        </p:nvSpPr>
        <p:spPr bwMode="auto">
          <a:xfrm rot="5400000">
            <a:off x="7733387" y="1042871"/>
            <a:ext cx="245451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Classes of Computers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00800"/>
            <a:ext cx="1905000" cy="457200"/>
          </a:xfrm>
          <a:prstGeom prst="rect">
            <a:avLst/>
          </a:prstGeom>
        </p:spPr>
        <p:txBody>
          <a:bodyPr/>
          <a:lstStyle/>
          <a:p>
            <a:fld id="{719D975A-836E-47DD-9972-458858EAAB56}" type="slidenum">
              <a:rPr lang="en-US"/>
              <a:pPr/>
              <a:t>12</a:t>
            </a:fld>
            <a:endParaRPr lang="en-US"/>
          </a:p>
        </p:txBody>
      </p:sp>
      <p:sp>
        <p:nvSpPr>
          <p:cNvPr id="151554" name="Rectangle 2"/>
          <p:cNvSpPr>
            <a:spLocks noGrp="1" noChangeArrowheads="1"/>
          </p:cNvSpPr>
          <p:nvPr>
            <p:ph type="title"/>
          </p:nvPr>
        </p:nvSpPr>
        <p:spPr/>
        <p:txBody>
          <a:bodyPr/>
          <a:lstStyle/>
          <a:p>
            <a:r>
              <a:rPr lang="en-US"/>
              <a:t>RISC Vs CISC</a:t>
            </a:r>
          </a:p>
        </p:txBody>
      </p:sp>
      <p:sp>
        <p:nvSpPr>
          <p:cNvPr id="151555" name="Rectangle 3"/>
          <p:cNvSpPr>
            <a:spLocks noGrp="1" noChangeArrowheads="1"/>
          </p:cNvSpPr>
          <p:nvPr>
            <p:ph type="body" idx="1"/>
          </p:nvPr>
        </p:nvSpPr>
        <p:spPr/>
        <p:txBody>
          <a:bodyPr/>
          <a:lstStyle/>
          <a:p>
            <a:r>
              <a:rPr lang="en-US"/>
              <a:t>CISC (complex instruction set computer)</a:t>
            </a:r>
          </a:p>
          <a:p>
            <a:pPr lvl="1"/>
            <a:r>
              <a:rPr lang="en-US"/>
              <a:t>VAX, Intel X86, IBM 360/370, etc.</a:t>
            </a:r>
          </a:p>
          <a:p>
            <a:r>
              <a:rPr lang="en-US"/>
              <a:t>RISC (reduced instruction set computer)</a:t>
            </a:r>
          </a:p>
          <a:p>
            <a:pPr lvl="1"/>
            <a:r>
              <a:rPr lang="en-US"/>
              <a:t>MIPS, DEC Alpha, SUN Sparc, IBM 801</a:t>
            </a:r>
          </a:p>
          <a:p>
            <a:pPr lvl="1"/>
            <a:endParaRPr lang="en-US"/>
          </a:p>
          <a:p>
            <a:pPr lvl="1">
              <a:buFontTx/>
              <a:buNone/>
            </a:pPr>
            <a:endParaRPr lang="en-US">
              <a:solidFill>
                <a:schemeClr val="accent2"/>
              </a:solidFill>
            </a:endParaRPr>
          </a:p>
        </p:txBody>
      </p:sp>
    </p:spTree>
    <p:extLst>
      <p:ext uri="{BB962C8B-B14F-4D97-AF65-F5344CB8AC3E}">
        <p14:creationId xmlns:p14="http://schemas.microsoft.com/office/powerpoint/2010/main" val="2498928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400800"/>
            <a:ext cx="1905000" cy="457200"/>
          </a:xfrm>
          <a:prstGeom prst="rect">
            <a:avLst/>
          </a:prstGeom>
        </p:spPr>
        <p:txBody>
          <a:bodyPr/>
          <a:lstStyle/>
          <a:p>
            <a:fld id="{B14C39AF-90A0-4588-843D-6F3CB917A120}" type="slidenum">
              <a:rPr lang="en-US"/>
              <a:pPr/>
              <a:t>13</a:t>
            </a:fld>
            <a:endParaRPr lang="en-US" dirty="0"/>
          </a:p>
        </p:txBody>
      </p:sp>
      <p:sp>
        <p:nvSpPr>
          <p:cNvPr id="60418" name="Rectangle 2"/>
          <p:cNvSpPr>
            <a:spLocks noGrp="1" noChangeArrowheads="1"/>
          </p:cNvSpPr>
          <p:nvPr>
            <p:ph type="title"/>
          </p:nvPr>
        </p:nvSpPr>
        <p:spPr/>
        <p:txBody>
          <a:bodyPr/>
          <a:lstStyle/>
          <a:p>
            <a:r>
              <a:rPr lang="en-US"/>
              <a:t>RISC vs. CISC</a:t>
            </a:r>
          </a:p>
        </p:txBody>
      </p:sp>
      <p:sp>
        <p:nvSpPr>
          <p:cNvPr id="60419" name="Rectangle 3"/>
          <p:cNvSpPr>
            <a:spLocks noGrp="1" noChangeArrowheads="1"/>
          </p:cNvSpPr>
          <p:nvPr>
            <p:ph type="body" idx="1"/>
          </p:nvPr>
        </p:nvSpPr>
        <p:spPr>
          <a:xfrm>
            <a:off x="755576" y="908720"/>
            <a:ext cx="7772400" cy="3942184"/>
          </a:xfrm>
        </p:spPr>
        <p:txBody>
          <a:bodyPr/>
          <a:lstStyle/>
          <a:p>
            <a:r>
              <a:rPr lang="en-US" dirty="0"/>
              <a:t>Characteristics of ISAs</a:t>
            </a:r>
          </a:p>
        </p:txBody>
      </p:sp>
      <p:graphicFrame>
        <p:nvGraphicFramePr>
          <p:cNvPr id="60420" name="Object 4"/>
          <p:cNvGraphicFramePr>
            <a:graphicFrameLocks noChangeAspect="1"/>
          </p:cNvGraphicFramePr>
          <p:nvPr>
            <p:extLst>
              <p:ext uri="{D42A27DB-BD31-4B8C-83A1-F6EECF244321}">
                <p14:modId xmlns:p14="http://schemas.microsoft.com/office/powerpoint/2010/main" val="1762914765"/>
              </p:ext>
            </p:extLst>
          </p:nvPr>
        </p:nvGraphicFramePr>
        <p:xfrm>
          <a:off x="971600" y="1484352"/>
          <a:ext cx="6172200" cy="3429000"/>
        </p:xfrm>
        <a:graphic>
          <a:graphicData uri="http://schemas.openxmlformats.org/presentationml/2006/ole">
            <mc:AlternateContent xmlns:mc="http://schemas.openxmlformats.org/markup-compatibility/2006">
              <mc:Choice xmlns:v="urn:schemas-microsoft-com:vml" Requires="v">
                <p:oleObj spid="_x0000_s3094" name="Document" r:id="rId3" imgW="4260861" imgH="2573367" progId="Word.Document.8">
                  <p:embed/>
                </p:oleObj>
              </mc:Choice>
              <mc:Fallback>
                <p:oleObj name="Document" r:id="rId3" imgW="4260861" imgH="2573367"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484352"/>
                        <a:ext cx="6172200" cy="342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p:nvPr/>
        </p:nvSpPr>
        <p:spPr>
          <a:xfrm>
            <a:off x="1447800" y="4941168"/>
            <a:ext cx="6477000" cy="1015663"/>
          </a:xfrm>
          <a:prstGeom prst="rect">
            <a:avLst/>
          </a:prstGeom>
        </p:spPr>
        <p:txBody>
          <a:bodyPr wrap="square">
            <a:spAutoFit/>
          </a:bodyPr>
          <a:lstStyle/>
          <a:p>
            <a:r>
              <a:rPr lang="en-US" sz="2000" b="1" dirty="0">
                <a:latin typeface="+mn-lt"/>
              </a:rPr>
              <a:t>Motivation for RISC: </a:t>
            </a:r>
            <a:r>
              <a:rPr lang="en-US" sz="2000" dirty="0">
                <a:latin typeface="+mn-lt"/>
              </a:rPr>
              <a:t>powerful and complex instructions are rarely used but slow down the clock =&gt; RISC design. Use silicon space for cache, TLB, etc</a:t>
            </a:r>
          </a:p>
        </p:txBody>
      </p:sp>
      <p:sp>
        <p:nvSpPr>
          <p:cNvPr id="2" name="Rectangle 1"/>
          <p:cNvSpPr/>
          <p:nvPr/>
        </p:nvSpPr>
        <p:spPr>
          <a:xfrm>
            <a:off x="6660232" y="3068960"/>
            <a:ext cx="2232248" cy="1015663"/>
          </a:xfrm>
          <a:prstGeom prst="rect">
            <a:avLst/>
          </a:prstGeom>
        </p:spPr>
        <p:txBody>
          <a:bodyPr wrap="square">
            <a:spAutoFit/>
          </a:bodyPr>
          <a:lstStyle/>
          <a:p>
            <a:r>
              <a:rPr lang="en-US" sz="2000" b="1" dirty="0">
                <a:solidFill>
                  <a:srgbClr val="FF0000"/>
                </a:solidFill>
                <a:latin typeface="Comic Sans MS" pitchFamily="66" charset="0"/>
              </a:rPr>
              <a:t>Only Load/Store instructions do memory access</a:t>
            </a:r>
            <a:endParaRPr lang="en-US" sz="2000" b="1" dirty="0"/>
          </a:p>
        </p:txBody>
      </p:sp>
      <p:sp>
        <p:nvSpPr>
          <p:cNvPr id="3" name="Right Arrow 2"/>
          <p:cNvSpPr/>
          <p:nvPr/>
        </p:nvSpPr>
        <p:spPr bwMode="auto">
          <a:xfrm>
            <a:off x="6516216" y="3645024"/>
            <a:ext cx="978408" cy="484632"/>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
                <a:schemeClr val="tx1"/>
              </a:buClr>
              <a:buSzPct val="60000"/>
              <a:buFont typeface="Wingdings" pitchFamily="2" charset="2"/>
              <a:buNone/>
              <a:tabLst/>
            </a:pPr>
            <a:endParaRPr kumimoji="0" lang="en-US" sz="3200" b="0" i="0" u="none" strike="noStrike" cap="none" normalizeH="0" baseline="0">
              <a:ln>
                <a:noFill/>
              </a:ln>
              <a:solidFill>
                <a:schemeClr val="tx1"/>
              </a:solidFill>
              <a:effectLst/>
              <a:latin typeface="Arial Black" pitchFamily="34" charset="0"/>
            </a:endParaRPr>
          </a:p>
        </p:txBody>
      </p:sp>
      <p:sp>
        <p:nvSpPr>
          <p:cNvPr id="4" name="Right Arrow 3"/>
          <p:cNvSpPr/>
          <p:nvPr/>
        </p:nvSpPr>
        <p:spPr bwMode="auto">
          <a:xfrm>
            <a:off x="8100392" y="4725144"/>
            <a:ext cx="978408" cy="484632"/>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
                <a:schemeClr val="tx1"/>
              </a:buClr>
              <a:buSzPct val="60000"/>
              <a:buFont typeface="Wingdings" pitchFamily="2" charset="2"/>
              <a:buNone/>
              <a:tabLst/>
            </a:pPr>
            <a:endParaRPr kumimoji="0" lang="en-US" sz="3200" b="0" i="0" u="none" strike="noStrike" cap="none" normalizeH="0" baseline="0">
              <a:ln>
                <a:noFill/>
              </a:ln>
              <a:solidFill>
                <a:schemeClr val="tx1"/>
              </a:solidFill>
              <a:effectLst/>
              <a:latin typeface="Arial Black" pitchFamily="34" charset="0"/>
            </a:endParaRPr>
          </a:p>
        </p:txBody>
      </p:sp>
      <p:sp>
        <p:nvSpPr>
          <p:cNvPr id="5" name="Right Arrow 4"/>
          <p:cNvSpPr/>
          <p:nvPr/>
        </p:nvSpPr>
        <p:spPr bwMode="auto">
          <a:xfrm>
            <a:off x="6228184" y="3576791"/>
            <a:ext cx="432048" cy="45719"/>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
                <a:schemeClr val="tx1"/>
              </a:buClr>
              <a:buSzPct val="60000"/>
              <a:buFont typeface="Wingdings" pitchFamily="2" charset="2"/>
              <a:buNone/>
              <a:tabLst/>
            </a:pPr>
            <a:endParaRPr kumimoji="0" lang="en-US" sz="3200" b="0" i="0" u="none" strike="noStrike" cap="none" normalizeH="0" baseline="0">
              <a:ln>
                <a:noFill/>
              </a:ln>
              <a:solidFill>
                <a:schemeClr val="tx1"/>
              </a:solidFill>
              <a:effectLst/>
              <a:latin typeface="Arial Black" pitchFamily="34" charset="0"/>
            </a:endParaRPr>
          </a:p>
        </p:txBody>
      </p:sp>
      <p:sp>
        <p:nvSpPr>
          <p:cNvPr id="8" name="Right Arrow 7"/>
          <p:cNvSpPr/>
          <p:nvPr/>
        </p:nvSpPr>
        <p:spPr bwMode="auto">
          <a:xfrm>
            <a:off x="7380312" y="4293096"/>
            <a:ext cx="492264" cy="242316"/>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
                <a:schemeClr val="tx1"/>
              </a:buClr>
              <a:buSzPct val="60000"/>
              <a:buFont typeface="Wingdings" pitchFamily="2" charset="2"/>
              <a:buNone/>
              <a:tabLst/>
            </a:pPr>
            <a:endParaRPr kumimoji="0" lang="en-US" sz="3200" b="0" i="0" u="none" strike="noStrike" cap="none" normalizeH="0" baseline="0">
              <a:ln>
                <a:noFill/>
              </a:ln>
              <a:solidFill>
                <a:schemeClr val="tx1"/>
              </a:solidFill>
              <a:effectLst/>
              <a:latin typeface="Arial Black" pitchFamily="34" charset="0"/>
            </a:endParaRPr>
          </a:p>
        </p:txBody>
      </p:sp>
    </p:spTree>
    <p:extLst>
      <p:ext uri="{BB962C8B-B14F-4D97-AF65-F5344CB8AC3E}">
        <p14:creationId xmlns:p14="http://schemas.microsoft.com/office/powerpoint/2010/main" val="2559547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400800"/>
            <a:ext cx="1905000" cy="457200"/>
          </a:xfrm>
          <a:prstGeom prst="rect">
            <a:avLst/>
          </a:prstGeom>
        </p:spPr>
        <p:txBody>
          <a:bodyPr/>
          <a:lstStyle/>
          <a:p>
            <a:fld id="{2DCA9666-7B95-47E4-B244-51CC545B7568}" type="slidenum">
              <a:rPr lang="en-US"/>
              <a:pPr/>
              <a:t>14</a:t>
            </a:fld>
            <a:endParaRPr lang="en-US"/>
          </a:p>
        </p:txBody>
      </p:sp>
      <p:sp>
        <p:nvSpPr>
          <p:cNvPr id="123906" name="Rectangle 2"/>
          <p:cNvSpPr>
            <a:spLocks noGrp="1" noChangeArrowheads="1"/>
          </p:cNvSpPr>
          <p:nvPr>
            <p:ph type="title"/>
          </p:nvPr>
        </p:nvSpPr>
        <p:spPr/>
        <p:txBody>
          <a:bodyPr/>
          <a:lstStyle/>
          <a:p>
            <a:r>
              <a:rPr lang="en-US"/>
              <a:t>MIPS Instruction Layout</a:t>
            </a:r>
          </a:p>
        </p:txBody>
      </p:sp>
      <p:pic>
        <p:nvPicPr>
          <p:cNvPr id="123907" name="Picture 3" descr="Ch2-fig27"/>
          <p:cNvPicPr>
            <a:picLocks noChangeAspect="1" noChangeArrowheads="1"/>
          </p:cNvPicPr>
          <p:nvPr/>
        </p:nvPicPr>
        <p:blipFill>
          <a:blip r:embed="rId2" cstate="print">
            <a:lum contrast="18000"/>
          </a:blip>
          <a:srcRect/>
          <a:stretch>
            <a:fillRect/>
          </a:stretch>
        </p:blipFill>
        <p:spPr bwMode="auto">
          <a:xfrm>
            <a:off x="2483768" y="980727"/>
            <a:ext cx="4587985" cy="4717975"/>
          </a:xfrm>
          <a:prstGeom prst="rect">
            <a:avLst/>
          </a:prstGeom>
          <a:noFill/>
        </p:spPr>
      </p:pic>
      <p:sp>
        <p:nvSpPr>
          <p:cNvPr id="3" name="TextBox 2"/>
          <p:cNvSpPr txBox="1"/>
          <p:nvPr/>
        </p:nvSpPr>
        <p:spPr>
          <a:xfrm>
            <a:off x="683568" y="1844824"/>
            <a:ext cx="1872208" cy="707886"/>
          </a:xfrm>
          <a:prstGeom prst="rect">
            <a:avLst/>
          </a:prstGeom>
          <a:noFill/>
        </p:spPr>
        <p:txBody>
          <a:bodyPr wrap="square" rtlCol="0">
            <a:spAutoFit/>
          </a:bodyPr>
          <a:lstStyle/>
          <a:p>
            <a:r>
              <a:rPr lang="en-US" sz="2000" b="1" dirty="0">
                <a:solidFill>
                  <a:srgbClr val="FF0000"/>
                </a:solidFill>
                <a:latin typeface="+mn-lt"/>
              </a:rPr>
              <a:t>Load/Store Architecture</a:t>
            </a:r>
          </a:p>
        </p:txBody>
      </p:sp>
    </p:spTree>
    <p:extLst>
      <p:ext uri="{BB962C8B-B14F-4D97-AF65-F5344CB8AC3E}">
        <p14:creationId xmlns:p14="http://schemas.microsoft.com/office/powerpoint/2010/main" val="3064768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30EA8F-F78E-46EE-B61C-462C329F4E6F}"/>
              </a:ext>
            </a:extLst>
          </p:cNvPr>
          <p:cNvSpPr>
            <a:spLocks noGrp="1"/>
          </p:cNvSpPr>
          <p:nvPr>
            <p:ph type="ftr" sz="quarter" idx="10"/>
          </p:nvPr>
        </p:nvSpPr>
        <p:spPr/>
        <p:txBody>
          <a:bodyPr/>
          <a:lstStyle/>
          <a:p>
            <a:r>
              <a:rPr lang="en-AU"/>
              <a:t>Copyright © 2012, Elsevier Inc. All rights reserved.</a:t>
            </a:r>
            <a:endParaRPr lang="en-AU" dirty="0"/>
          </a:p>
        </p:txBody>
      </p:sp>
      <p:pic>
        <p:nvPicPr>
          <p:cNvPr id="3" name="Picture 4">
            <a:extLst>
              <a:ext uri="{FF2B5EF4-FFF2-40B4-BE49-F238E27FC236}">
                <a16:creationId xmlns:a16="http://schemas.microsoft.com/office/drawing/2014/main" id="{EE3856DF-B6B6-4855-B999-8286DFDDC625}"/>
              </a:ext>
            </a:extLst>
          </p:cNvPr>
          <p:cNvPicPr>
            <a:picLocks noChangeAspect="1" noChangeArrowheads="1"/>
          </p:cNvPicPr>
          <p:nvPr/>
        </p:nvPicPr>
        <p:blipFill>
          <a:blip r:embed="rId2" cstate="print"/>
          <a:srcRect/>
          <a:stretch>
            <a:fillRect/>
          </a:stretch>
        </p:blipFill>
        <p:spPr bwMode="auto">
          <a:xfrm>
            <a:off x="4182559" y="1268760"/>
            <a:ext cx="4953000" cy="3714750"/>
          </a:xfrm>
          <a:prstGeom prst="rect">
            <a:avLst/>
          </a:prstGeom>
          <a:noFill/>
          <a:ln w="9525">
            <a:noFill/>
            <a:miter lim="800000"/>
            <a:headEnd/>
            <a:tailEnd/>
          </a:ln>
        </p:spPr>
      </p:pic>
      <p:pic>
        <p:nvPicPr>
          <p:cNvPr id="4098" name="Picture 2" descr="Image result for IBM instruction types">
            <a:extLst>
              <a:ext uri="{FF2B5EF4-FFF2-40B4-BE49-F238E27FC236}">
                <a16:creationId xmlns:a16="http://schemas.microsoft.com/office/drawing/2014/main" id="{BA16059A-DE30-4B68-9576-091CC52A49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538" y="1411635"/>
            <a:ext cx="4208462" cy="3429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49EC132-457A-4896-AE66-A6DBEC73836D}"/>
              </a:ext>
            </a:extLst>
          </p:cNvPr>
          <p:cNvSpPr txBox="1"/>
          <p:nvPr/>
        </p:nvSpPr>
        <p:spPr>
          <a:xfrm>
            <a:off x="1029694" y="205815"/>
            <a:ext cx="7777485" cy="584775"/>
          </a:xfrm>
          <a:prstGeom prst="rect">
            <a:avLst/>
          </a:prstGeom>
          <a:noFill/>
        </p:spPr>
        <p:txBody>
          <a:bodyPr wrap="square" rtlCol="0">
            <a:spAutoFit/>
          </a:bodyPr>
          <a:lstStyle/>
          <a:p>
            <a:r>
              <a:rPr lang="en-US" b="1" dirty="0">
                <a:solidFill>
                  <a:srgbClr val="0033CC"/>
                </a:solidFill>
              </a:rPr>
              <a:t>IBM 360/370 Instruction Formats</a:t>
            </a:r>
          </a:p>
        </p:txBody>
      </p:sp>
    </p:spTree>
    <p:extLst>
      <p:ext uri="{BB962C8B-B14F-4D97-AF65-F5344CB8AC3E}">
        <p14:creationId xmlns:p14="http://schemas.microsoft.com/office/powerpoint/2010/main" val="2680776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89B7509-A2A3-42E4-9736-7F7C2734E05D}"/>
              </a:ext>
            </a:extLst>
          </p:cNvPr>
          <p:cNvSpPr>
            <a:spLocks noGrp="1"/>
          </p:cNvSpPr>
          <p:nvPr>
            <p:ph type="ftr" sz="quarter" idx="10"/>
          </p:nvPr>
        </p:nvSpPr>
        <p:spPr/>
        <p:txBody>
          <a:bodyPr/>
          <a:lstStyle/>
          <a:p>
            <a:r>
              <a:rPr lang="en-AU"/>
              <a:t>Copyright © 2012, Elsevier Inc. All rights reserved.</a:t>
            </a:r>
            <a:endParaRPr lang="en-AU" dirty="0"/>
          </a:p>
        </p:txBody>
      </p:sp>
      <p:sp>
        <p:nvSpPr>
          <p:cNvPr id="3" name="Rectangle 2">
            <a:extLst>
              <a:ext uri="{FF2B5EF4-FFF2-40B4-BE49-F238E27FC236}">
                <a16:creationId xmlns:a16="http://schemas.microsoft.com/office/drawing/2014/main" id="{8849F13E-3BB6-458E-8C78-C817A4B0CD06}"/>
              </a:ext>
            </a:extLst>
          </p:cNvPr>
          <p:cNvSpPr/>
          <p:nvPr/>
        </p:nvSpPr>
        <p:spPr>
          <a:xfrm>
            <a:off x="1403648" y="836712"/>
            <a:ext cx="6029325" cy="2850011"/>
          </a:xfrm>
          <a:prstGeom prst="rect">
            <a:avLst/>
          </a:prstGeom>
        </p:spPr>
        <p:txBody>
          <a:bodyPr wrap="square">
            <a:spAutoFit/>
          </a:bodyPr>
          <a:lstStyle/>
          <a:p>
            <a:r>
              <a:rPr lang="en-US" sz="1600" b="1" dirty="0">
                <a:solidFill>
                  <a:srgbClr val="000000"/>
                </a:solidFill>
                <a:latin typeface="Arial" panose="020B0604020202020204" pitchFamily="34" charset="0"/>
              </a:rPr>
              <a:t>An x86-64 instruction may be at most 15 bytes in length. It consists of the following components in the given order, where the prefixes are at the least-significant (lowest) address in memory:</a:t>
            </a:r>
          </a:p>
          <a:p>
            <a:pPr>
              <a:buFont typeface="Arial" panose="020B0604020202020204" pitchFamily="34" charset="0"/>
              <a:buChar char="•"/>
            </a:pPr>
            <a:r>
              <a:rPr lang="en-US" sz="1600" b="1" dirty="0">
                <a:solidFill>
                  <a:srgbClr val="0B0080"/>
                </a:solidFill>
                <a:latin typeface="Arial" panose="020B0604020202020204" pitchFamily="34" charset="0"/>
                <a:hlinkClick r:id="rId2"/>
              </a:rPr>
              <a:t>Legacy prefixes</a:t>
            </a:r>
            <a:r>
              <a:rPr lang="en-US" sz="1600" b="1" dirty="0">
                <a:solidFill>
                  <a:srgbClr val="000000"/>
                </a:solidFill>
                <a:latin typeface="Arial" panose="020B0604020202020204" pitchFamily="34" charset="0"/>
              </a:rPr>
              <a:t> (1-4 bytes, optional)</a:t>
            </a:r>
          </a:p>
          <a:p>
            <a:pPr>
              <a:buFont typeface="Arial" panose="020B0604020202020204" pitchFamily="34" charset="0"/>
              <a:buChar char="•"/>
            </a:pPr>
            <a:r>
              <a:rPr lang="en-US" sz="1600" b="1" u="sng" dirty="0">
                <a:solidFill>
                  <a:srgbClr val="0B0080"/>
                </a:solidFill>
                <a:latin typeface="Arial" panose="020B0604020202020204" pitchFamily="34" charset="0"/>
                <a:hlinkClick r:id="rId3"/>
              </a:rPr>
              <a:t>Opcode with prefixes</a:t>
            </a:r>
            <a:r>
              <a:rPr lang="en-US" sz="1600" b="1" dirty="0">
                <a:solidFill>
                  <a:srgbClr val="000000"/>
                </a:solidFill>
                <a:latin typeface="Arial" panose="020B0604020202020204" pitchFamily="34" charset="0"/>
              </a:rPr>
              <a:t> (1-4 bytes, required)</a:t>
            </a:r>
          </a:p>
          <a:p>
            <a:pPr>
              <a:buFont typeface="Arial" panose="020B0604020202020204" pitchFamily="34" charset="0"/>
              <a:buChar char="•"/>
            </a:pPr>
            <a:r>
              <a:rPr lang="en-US" sz="1600" b="1" dirty="0" err="1">
                <a:solidFill>
                  <a:srgbClr val="0B0080"/>
                </a:solidFill>
                <a:latin typeface="Arial" panose="020B0604020202020204" pitchFamily="34" charset="0"/>
                <a:hlinkClick r:id="rId4"/>
              </a:rPr>
              <a:t>ModR</a:t>
            </a:r>
            <a:r>
              <a:rPr lang="en-US" sz="1600" b="1" dirty="0">
                <a:solidFill>
                  <a:srgbClr val="0B0080"/>
                </a:solidFill>
                <a:latin typeface="Arial" panose="020B0604020202020204" pitchFamily="34" charset="0"/>
                <a:hlinkClick r:id="rId4"/>
              </a:rPr>
              <a:t>/M</a:t>
            </a:r>
            <a:r>
              <a:rPr lang="en-US" sz="1600" b="1" dirty="0">
                <a:solidFill>
                  <a:srgbClr val="000000"/>
                </a:solidFill>
                <a:latin typeface="Arial" panose="020B0604020202020204" pitchFamily="34" charset="0"/>
              </a:rPr>
              <a:t> (1 byte, if required)</a:t>
            </a:r>
          </a:p>
          <a:p>
            <a:pPr>
              <a:buFont typeface="Arial" panose="020B0604020202020204" pitchFamily="34" charset="0"/>
              <a:buChar char="•"/>
            </a:pPr>
            <a:r>
              <a:rPr lang="en-US" sz="1600" b="1" dirty="0">
                <a:solidFill>
                  <a:srgbClr val="0B0080"/>
                </a:solidFill>
                <a:latin typeface="Arial" panose="020B0604020202020204" pitchFamily="34" charset="0"/>
                <a:hlinkClick r:id="rId5"/>
              </a:rPr>
              <a:t>SIB</a:t>
            </a:r>
            <a:r>
              <a:rPr lang="en-US" sz="1600" b="1" dirty="0">
                <a:solidFill>
                  <a:srgbClr val="000000"/>
                </a:solidFill>
                <a:latin typeface="Arial" panose="020B0604020202020204" pitchFamily="34" charset="0"/>
              </a:rPr>
              <a:t> (1 byte, if required)</a:t>
            </a:r>
          </a:p>
          <a:p>
            <a:pPr>
              <a:buFont typeface="Arial" panose="020B0604020202020204" pitchFamily="34" charset="0"/>
              <a:buChar char="•"/>
            </a:pPr>
            <a:r>
              <a:rPr lang="en-US" sz="1600" b="1" dirty="0">
                <a:solidFill>
                  <a:srgbClr val="0B0080"/>
                </a:solidFill>
                <a:latin typeface="Arial" panose="020B0604020202020204" pitchFamily="34" charset="0"/>
                <a:hlinkClick r:id="rId6"/>
              </a:rPr>
              <a:t>Displacement</a:t>
            </a:r>
            <a:r>
              <a:rPr lang="en-US" sz="1600" b="1" dirty="0">
                <a:solidFill>
                  <a:srgbClr val="000000"/>
                </a:solidFill>
                <a:latin typeface="Arial" panose="020B0604020202020204" pitchFamily="34" charset="0"/>
              </a:rPr>
              <a:t> (1, 2, 4 or 8 bytes, if required)</a:t>
            </a:r>
          </a:p>
          <a:p>
            <a:pPr>
              <a:buFont typeface="Arial" panose="020B0604020202020204" pitchFamily="34" charset="0"/>
              <a:buChar char="•"/>
            </a:pPr>
            <a:r>
              <a:rPr lang="en-US" sz="1600" b="1" dirty="0">
                <a:solidFill>
                  <a:srgbClr val="0B0080"/>
                </a:solidFill>
                <a:latin typeface="Arial" panose="020B0604020202020204" pitchFamily="34" charset="0"/>
                <a:hlinkClick r:id="rId7"/>
              </a:rPr>
              <a:t>Immediate</a:t>
            </a:r>
            <a:r>
              <a:rPr lang="en-US" sz="1600" b="1" dirty="0">
                <a:solidFill>
                  <a:srgbClr val="000000"/>
                </a:solidFill>
                <a:latin typeface="Arial" panose="020B0604020202020204" pitchFamily="34" charset="0"/>
              </a:rPr>
              <a:t> (1, 2, 4 or 8 bytes, if required)</a:t>
            </a:r>
          </a:p>
        </p:txBody>
      </p:sp>
      <p:pic>
        <p:nvPicPr>
          <p:cNvPr id="4" name="Picture 3">
            <a:extLst>
              <a:ext uri="{FF2B5EF4-FFF2-40B4-BE49-F238E27FC236}">
                <a16:creationId xmlns:a16="http://schemas.microsoft.com/office/drawing/2014/main" id="{6EC4AB50-006B-4C8F-AE0E-819F54B29216}"/>
              </a:ext>
            </a:extLst>
          </p:cNvPr>
          <p:cNvPicPr>
            <a:picLocks noChangeAspect="1"/>
          </p:cNvPicPr>
          <p:nvPr/>
        </p:nvPicPr>
        <p:blipFill>
          <a:blip r:embed="rId8"/>
          <a:stretch>
            <a:fillRect/>
          </a:stretch>
        </p:blipFill>
        <p:spPr>
          <a:xfrm>
            <a:off x="1240284" y="3593610"/>
            <a:ext cx="6192689" cy="2571694"/>
          </a:xfrm>
          <a:prstGeom prst="rect">
            <a:avLst/>
          </a:prstGeom>
        </p:spPr>
      </p:pic>
      <p:sp>
        <p:nvSpPr>
          <p:cNvPr id="5" name="TextBox 4">
            <a:extLst>
              <a:ext uri="{FF2B5EF4-FFF2-40B4-BE49-F238E27FC236}">
                <a16:creationId xmlns:a16="http://schemas.microsoft.com/office/drawing/2014/main" id="{347DD39A-C5FE-466B-A696-529BE2641EDE}"/>
              </a:ext>
            </a:extLst>
          </p:cNvPr>
          <p:cNvSpPr txBox="1"/>
          <p:nvPr/>
        </p:nvSpPr>
        <p:spPr>
          <a:xfrm>
            <a:off x="745902" y="143714"/>
            <a:ext cx="7344816" cy="584775"/>
          </a:xfrm>
          <a:prstGeom prst="rect">
            <a:avLst/>
          </a:prstGeom>
          <a:noFill/>
        </p:spPr>
        <p:txBody>
          <a:bodyPr wrap="square" rtlCol="0">
            <a:spAutoFit/>
          </a:bodyPr>
          <a:lstStyle/>
          <a:p>
            <a:r>
              <a:rPr lang="en-US" b="1" dirty="0">
                <a:solidFill>
                  <a:srgbClr val="0033CC"/>
                </a:solidFill>
              </a:rPr>
              <a:t>Intel IA Instruction Formats</a:t>
            </a:r>
          </a:p>
        </p:txBody>
      </p:sp>
    </p:spTree>
    <p:extLst>
      <p:ext uri="{BB962C8B-B14F-4D97-AF65-F5344CB8AC3E}">
        <p14:creationId xmlns:p14="http://schemas.microsoft.com/office/powerpoint/2010/main" val="2943687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AU" altLang="en-US"/>
              <a:t>Chapter 1 — Computer Abstractions and Technology — </a:t>
            </a:r>
            <a:fld id="{9DF7113D-864D-4A3E-8994-CABE6BFD23D3}" type="slidenum">
              <a:rPr lang="en-AU" altLang="en-US" smtClean="0"/>
              <a:pPr/>
              <a:t>17</a:t>
            </a:fld>
            <a:endParaRPr lang="en-AU" altLang="en-US"/>
          </a:p>
        </p:txBody>
      </p:sp>
      <p:sp>
        <p:nvSpPr>
          <p:cNvPr id="47107" name="Rectangle 2"/>
          <p:cNvSpPr>
            <a:spLocks noGrp="1" noChangeArrowheads="1"/>
          </p:cNvSpPr>
          <p:nvPr>
            <p:ph type="title"/>
          </p:nvPr>
        </p:nvSpPr>
        <p:spPr/>
        <p:txBody>
          <a:bodyPr/>
          <a:lstStyle/>
          <a:p>
            <a:pPr eaLnBrk="1" hangingPunct="1"/>
            <a:r>
              <a:rPr lang="en-US" altLang="en-US"/>
              <a:t>Uniprocessor Performance</a:t>
            </a:r>
          </a:p>
        </p:txBody>
      </p:sp>
      <p:pic>
        <p:nvPicPr>
          <p:cNvPr id="4710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053505"/>
            <a:ext cx="7632700" cy="437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AutoShape 7"/>
          <p:cNvSpPr>
            <a:spLocks/>
          </p:cNvSpPr>
          <p:nvPr/>
        </p:nvSpPr>
        <p:spPr bwMode="auto">
          <a:xfrm>
            <a:off x="971600" y="5522337"/>
            <a:ext cx="6840363" cy="649287"/>
          </a:xfrm>
          <a:prstGeom prst="borderCallout1">
            <a:avLst>
              <a:gd name="adj1" fmla="val -5870"/>
              <a:gd name="adj2" fmla="val 93169"/>
              <a:gd name="adj3" fmla="val -159167"/>
              <a:gd name="adj4" fmla="val 86492"/>
            </a:avLst>
          </a:prstGeom>
          <a:solidFill>
            <a:schemeClr val="accent1"/>
          </a:solidFill>
          <a:ln w="9525">
            <a:solidFill>
              <a:schemeClr val="tx1"/>
            </a:solidFill>
            <a:miter lim="800000"/>
            <a:headEnd/>
            <a:tailEnd type="triangle" w="med" len="med"/>
          </a:ln>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AU" altLang="en-US" sz="1600"/>
              <a:t>Constrained by power, instruction-level parallelism, memory latency</a:t>
            </a:r>
          </a:p>
        </p:txBody>
      </p:sp>
      <p:sp>
        <p:nvSpPr>
          <p:cNvPr id="2" name="Rectangle 1"/>
          <p:cNvSpPr/>
          <p:nvPr/>
        </p:nvSpPr>
        <p:spPr>
          <a:xfrm>
            <a:off x="1380545" y="3633627"/>
            <a:ext cx="1165704" cy="584775"/>
          </a:xfrm>
          <a:prstGeom prst="rect">
            <a:avLst/>
          </a:prstGeom>
        </p:spPr>
        <p:txBody>
          <a:bodyPr wrap="none">
            <a:spAutoFit/>
          </a:bodyPr>
          <a:lstStyle/>
          <a:p>
            <a:pPr algn="ctr"/>
            <a:r>
              <a:rPr lang="en-US" dirty="0">
                <a:solidFill>
                  <a:srgbClr val="FF0000"/>
                </a:solidFill>
                <a:latin typeface="Arial" charset="0"/>
              </a:rPr>
              <a:t>RISC</a:t>
            </a:r>
            <a:endParaRPr lang="en-GB" dirty="0">
              <a:solidFill>
                <a:srgbClr val="FF0000"/>
              </a:solidFill>
              <a:latin typeface="Arial" charset="0"/>
            </a:endParaRPr>
          </a:p>
        </p:txBody>
      </p:sp>
      <p:cxnSp>
        <p:nvCxnSpPr>
          <p:cNvPr id="8" name="Straight Arrow Connector 7"/>
          <p:cNvCxnSpPr/>
          <p:nvPr/>
        </p:nvCxnSpPr>
        <p:spPr bwMode="auto">
          <a:xfrm>
            <a:off x="2425499" y="4077072"/>
            <a:ext cx="346303" cy="504058"/>
          </a:xfrm>
          <a:prstGeom prst="straightConnector1">
            <a:avLst/>
          </a:prstGeom>
          <a:noFill/>
          <a:ln w="19050" cap="flat" cmpd="sng" algn="ctr">
            <a:solidFill>
              <a:srgbClr val="FF0000"/>
            </a:solidFill>
            <a:prstDash val="solid"/>
            <a:round/>
            <a:headEnd type="none" w="med" len="med"/>
            <a:tailEnd type="arrow"/>
          </a:ln>
          <a:effectLst/>
        </p:spPr>
      </p:cxnSp>
      <p:sp>
        <p:nvSpPr>
          <p:cNvPr id="4" name="Rectangle 3"/>
          <p:cNvSpPr/>
          <p:nvPr/>
        </p:nvSpPr>
        <p:spPr>
          <a:xfrm>
            <a:off x="3294584" y="4227187"/>
            <a:ext cx="2645568" cy="707886"/>
          </a:xfrm>
          <a:prstGeom prst="rect">
            <a:avLst/>
          </a:prstGeom>
        </p:spPr>
        <p:txBody>
          <a:bodyPr wrap="square">
            <a:spAutoFit/>
          </a:bodyPr>
          <a:lstStyle/>
          <a:p>
            <a:r>
              <a:rPr lang="en-US" sz="2000" b="1" dirty="0">
                <a:solidFill>
                  <a:srgbClr val="FF0000"/>
                </a:solidFill>
                <a:latin typeface="+mn-lt"/>
              </a:rPr>
              <a:t>Instruction Level Parallelism (ILP)</a:t>
            </a:r>
          </a:p>
        </p:txBody>
      </p:sp>
      <p:sp>
        <p:nvSpPr>
          <p:cNvPr id="5" name="Rectangle 4"/>
          <p:cNvSpPr/>
          <p:nvPr/>
        </p:nvSpPr>
        <p:spPr>
          <a:xfrm>
            <a:off x="6068949" y="3589044"/>
            <a:ext cx="1425390" cy="769441"/>
          </a:xfrm>
          <a:prstGeom prst="rect">
            <a:avLst/>
          </a:prstGeom>
        </p:spPr>
        <p:txBody>
          <a:bodyPr wrap="none">
            <a:spAutoFit/>
          </a:bodyPr>
          <a:lstStyle/>
          <a:p>
            <a:pPr algn="ctr"/>
            <a:r>
              <a:rPr lang="en-US" sz="2000" b="1" dirty="0">
                <a:solidFill>
                  <a:srgbClr val="FF0000"/>
                </a:solidFill>
                <a:latin typeface="Arial" charset="0"/>
              </a:rPr>
              <a:t>Multicore </a:t>
            </a:r>
          </a:p>
          <a:p>
            <a:pPr algn="ctr"/>
            <a:r>
              <a:rPr lang="en-US" sz="2000" b="1" dirty="0">
                <a:solidFill>
                  <a:srgbClr val="FF0000"/>
                </a:solidFill>
                <a:latin typeface="Arial" charset="0"/>
              </a:rPr>
              <a:t>processor</a:t>
            </a:r>
            <a:endParaRPr lang="en-GB" sz="2000" b="1" dirty="0">
              <a:solidFill>
                <a:srgbClr val="FF0000"/>
              </a:solidFill>
              <a:latin typeface="Arial" charset="0"/>
            </a:endParaRPr>
          </a:p>
        </p:txBody>
      </p:sp>
      <p:sp>
        <p:nvSpPr>
          <p:cNvPr id="6" name="Rectangle 5"/>
          <p:cNvSpPr/>
          <p:nvPr/>
        </p:nvSpPr>
        <p:spPr>
          <a:xfrm>
            <a:off x="5759174" y="2566342"/>
            <a:ext cx="2346925" cy="461665"/>
          </a:xfrm>
          <a:prstGeom prst="rect">
            <a:avLst/>
          </a:prstGeom>
        </p:spPr>
        <p:txBody>
          <a:bodyPr wrap="none">
            <a:spAutoFit/>
          </a:bodyPr>
          <a:lstStyle/>
          <a:p>
            <a:pPr algn="ctr"/>
            <a:r>
              <a:rPr lang="en-US" sz="2400" dirty="0">
                <a:solidFill>
                  <a:srgbClr val="FF0000"/>
                </a:solidFill>
                <a:latin typeface="+mn-lt"/>
              </a:rPr>
              <a:t>The Power Wall</a:t>
            </a:r>
          </a:p>
        </p:txBody>
      </p:sp>
      <p:cxnSp>
        <p:nvCxnSpPr>
          <p:cNvPr id="13" name="Straight Arrow Connector 12"/>
          <p:cNvCxnSpPr/>
          <p:nvPr/>
        </p:nvCxnSpPr>
        <p:spPr bwMode="auto">
          <a:xfrm flipH="1" flipV="1">
            <a:off x="6569144" y="2105442"/>
            <a:ext cx="144016" cy="566539"/>
          </a:xfrm>
          <a:prstGeom prst="straightConnector1">
            <a:avLst/>
          </a:prstGeom>
          <a:noFill/>
          <a:ln w="1905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51791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p:txBody>
          <a:bodyPr/>
          <a:lstStyle/>
          <a:p>
            <a:r>
              <a:rPr lang="en-US" dirty="0"/>
              <a:t>Measuring Performance</a:t>
            </a:r>
            <a:endParaRPr lang="en-AU" dirty="0"/>
          </a:p>
        </p:txBody>
      </p:sp>
      <p:sp>
        <p:nvSpPr>
          <p:cNvPr id="242691" name="Rectangle 3"/>
          <p:cNvSpPr>
            <a:spLocks noGrp="1" noChangeArrowheads="1"/>
          </p:cNvSpPr>
          <p:nvPr>
            <p:ph type="body" idx="1"/>
          </p:nvPr>
        </p:nvSpPr>
        <p:spPr/>
        <p:txBody>
          <a:bodyPr/>
          <a:lstStyle/>
          <a:p>
            <a:pPr>
              <a:lnSpc>
                <a:spcPct val="90000"/>
              </a:lnSpc>
            </a:pPr>
            <a:r>
              <a:rPr lang="en-US" sz="2000" dirty="0"/>
              <a:t>Typical performance metrics:</a:t>
            </a:r>
          </a:p>
          <a:p>
            <a:pPr lvl="1">
              <a:lnSpc>
                <a:spcPct val="90000"/>
              </a:lnSpc>
            </a:pPr>
            <a:r>
              <a:rPr lang="en-US" sz="1800" dirty="0"/>
              <a:t>Response time</a:t>
            </a:r>
          </a:p>
          <a:p>
            <a:pPr lvl="1">
              <a:lnSpc>
                <a:spcPct val="90000"/>
              </a:lnSpc>
            </a:pPr>
            <a:r>
              <a:rPr lang="en-US" sz="1800" dirty="0"/>
              <a:t>Throughput</a:t>
            </a:r>
          </a:p>
          <a:p>
            <a:pPr>
              <a:lnSpc>
                <a:spcPct val="90000"/>
              </a:lnSpc>
            </a:pPr>
            <a:endParaRPr lang="en-US" sz="2000" dirty="0"/>
          </a:p>
          <a:p>
            <a:pPr>
              <a:lnSpc>
                <a:spcPct val="90000"/>
              </a:lnSpc>
            </a:pPr>
            <a:r>
              <a:rPr lang="en-US" sz="2000" dirty="0"/>
              <a:t>Speedup of X relative to Y</a:t>
            </a:r>
          </a:p>
          <a:p>
            <a:pPr lvl="1">
              <a:lnSpc>
                <a:spcPct val="90000"/>
              </a:lnSpc>
            </a:pPr>
            <a:r>
              <a:rPr lang="en-US" sz="1800" dirty="0"/>
              <a:t>Execution </a:t>
            </a:r>
            <a:r>
              <a:rPr lang="en-US" sz="1800" dirty="0" err="1"/>
              <a:t>time</a:t>
            </a:r>
            <a:r>
              <a:rPr lang="en-US" sz="1800" baseline="-25000" dirty="0" err="1"/>
              <a:t>Y</a:t>
            </a:r>
            <a:r>
              <a:rPr lang="en-US" sz="1800" dirty="0"/>
              <a:t> / Execution </a:t>
            </a:r>
            <a:r>
              <a:rPr lang="en-US" sz="1800" dirty="0" err="1"/>
              <a:t>time</a:t>
            </a:r>
            <a:r>
              <a:rPr lang="en-US" sz="1800" baseline="-25000" dirty="0" err="1"/>
              <a:t>X</a:t>
            </a:r>
            <a:endParaRPr lang="en-US" sz="1800" baseline="-25000" dirty="0"/>
          </a:p>
          <a:p>
            <a:pPr lvl="1">
              <a:lnSpc>
                <a:spcPct val="90000"/>
              </a:lnSpc>
            </a:pPr>
            <a:endParaRPr lang="en-US" sz="1800" dirty="0"/>
          </a:p>
          <a:p>
            <a:pPr>
              <a:lnSpc>
                <a:spcPct val="90000"/>
              </a:lnSpc>
            </a:pPr>
            <a:r>
              <a:rPr lang="en-US" sz="2000" dirty="0"/>
              <a:t>Execution time</a:t>
            </a:r>
          </a:p>
          <a:p>
            <a:pPr lvl="1">
              <a:lnSpc>
                <a:spcPct val="90000"/>
              </a:lnSpc>
            </a:pPr>
            <a:r>
              <a:rPr lang="en-US" sz="1800" dirty="0"/>
              <a:t>Wall clock time:  includes all system overheads</a:t>
            </a:r>
          </a:p>
          <a:p>
            <a:pPr lvl="1">
              <a:lnSpc>
                <a:spcPct val="90000"/>
              </a:lnSpc>
            </a:pPr>
            <a:r>
              <a:rPr lang="en-US" sz="1800" dirty="0"/>
              <a:t>CPU time:  only computation time</a:t>
            </a:r>
          </a:p>
          <a:p>
            <a:pPr lvl="1">
              <a:lnSpc>
                <a:spcPct val="90000"/>
              </a:lnSpc>
            </a:pPr>
            <a:endParaRPr lang="en-US" sz="1800" dirty="0"/>
          </a:p>
          <a:p>
            <a:pPr>
              <a:lnSpc>
                <a:spcPct val="90000"/>
              </a:lnSpc>
            </a:pPr>
            <a:r>
              <a:rPr lang="en-US" sz="2000" dirty="0"/>
              <a:t>Benchmarks</a:t>
            </a:r>
          </a:p>
          <a:p>
            <a:pPr lvl="1">
              <a:lnSpc>
                <a:spcPct val="90000"/>
              </a:lnSpc>
            </a:pPr>
            <a:r>
              <a:rPr lang="en-US" sz="1800" dirty="0"/>
              <a:t>Kernels (e.g. matrix multiply)</a:t>
            </a:r>
          </a:p>
          <a:p>
            <a:pPr lvl="1">
              <a:lnSpc>
                <a:spcPct val="90000"/>
              </a:lnSpc>
            </a:pPr>
            <a:r>
              <a:rPr lang="en-US" sz="1800" dirty="0"/>
              <a:t>Toy programs (e.g. sorting)</a:t>
            </a:r>
          </a:p>
          <a:p>
            <a:pPr lvl="1">
              <a:lnSpc>
                <a:spcPct val="90000"/>
              </a:lnSpc>
            </a:pPr>
            <a:r>
              <a:rPr lang="en-US" sz="1800" dirty="0"/>
              <a:t>Synthetic benchmarks (e.g. Dhrystone)</a:t>
            </a:r>
          </a:p>
          <a:p>
            <a:pPr lvl="1">
              <a:lnSpc>
                <a:spcPct val="90000"/>
              </a:lnSpc>
            </a:pPr>
            <a:r>
              <a:rPr lang="en-US" sz="1800" dirty="0"/>
              <a:t>Benchmark suites (e.g. SPEC06fp, TPC-C)</a:t>
            </a:r>
          </a:p>
        </p:txBody>
      </p:sp>
      <p:sp>
        <p:nvSpPr>
          <p:cNvPr id="242693" name="Text Box 5"/>
          <p:cNvSpPr txBox="1">
            <a:spLocks noChangeArrowheads="1"/>
          </p:cNvSpPr>
          <p:nvPr/>
        </p:nvSpPr>
        <p:spPr bwMode="auto">
          <a:xfrm rot="5400000">
            <a:off x="7635895" y="1138773"/>
            <a:ext cx="264687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Measuring Performance</a:t>
            </a:r>
          </a:p>
        </p:txBody>
      </p:sp>
      <p:sp>
        <p:nvSpPr>
          <p:cNvPr id="509956"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58"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59" name="Rectangle 7"/>
          <p:cNvSpPr>
            <a:spLocks noChangeArrowheads="1"/>
          </p:cNvSpPr>
          <p:nvPr/>
        </p:nvSpPr>
        <p:spPr bwMode="auto">
          <a:xfrm>
            <a:off x="0" y="790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cs typeface="Arial" pitchFamily="34" charset="0"/>
            </a:endParaRPr>
          </a:p>
        </p:txBody>
      </p:sp>
      <p:sp>
        <p:nvSpPr>
          <p:cNvPr id="5099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63"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6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560510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a:xfrm>
            <a:off x="611188" y="109677"/>
            <a:ext cx="8281987" cy="707886"/>
          </a:xfrm>
        </p:spPr>
        <p:txBody>
          <a:bodyPr/>
          <a:lstStyle/>
          <a:p>
            <a:r>
              <a:rPr lang="en-AU" dirty="0"/>
              <a:t>Principles of Computer Design</a:t>
            </a:r>
          </a:p>
        </p:txBody>
      </p:sp>
      <p:sp>
        <p:nvSpPr>
          <p:cNvPr id="242691" name="Rectangle 3"/>
          <p:cNvSpPr>
            <a:spLocks noGrp="1" noChangeArrowheads="1"/>
          </p:cNvSpPr>
          <p:nvPr>
            <p:ph type="body" idx="1"/>
          </p:nvPr>
        </p:nvSpPr>
        <p:spPr/>
        <p:txBody>
          <a:bodyPr/>
          <a:lstStyle/>
          <a:p>
            <a:pPr>
              <a:lnSpc>
                <a:spcPct val="90000"/>
              </a:lnSpc>
            </a:pPr>
            <a:r>
              <a:rPr lang="en-US" sz="2800" dirty="0"/>
              <a:t>The Processor Performance Equation</a:t>
            </a:r>
          </a:p>
          <a:p>
            <a:pPr>
              <a:lnSpc>
                <a:spcPct val="90000"/>
              </a:lnSpc>
              <a:buNone/>
            </a:pPr>
            <a:endParaRPr lang="en-US" sz="2400" dirty="0"/>
          </a:p>
        </p:txBody>
      </p:sp>
      <p:sp>
        <p:nvSpPr>
          <p:cNvPr id="242693" name="Text Box 5"/>
          <p:cNvSpPr txBox="1">
            <a:spLocks noChangeArrowheads="1"/>
          </p:cNvSpPr>
          <p:nvPr/>
        </p:nvSpPr>
        <p:spPr bwMode="auto">
          <a:xfrm rot="5400000">
            <a:off x="8366864" y="407804"/>
            <a:ext cx="118494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Principles</a:t>
            </a:r>
          </a:p>
        </p:txBody>
      </p:sp>
      <p:sp>
        <p:nvSpPr>
          <p:cNvPr id="509956"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58"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59" name="Rectangle 7"/>
          <p:cNvSpPr>
            <a:spLocks noChangeArrowheads="1"/>
          </p:cNvSpPr>
          <p:nvPr/>
        </p:nvSpPr>
        <p:spPr bwMode="auto">
          <a:xfrm>
            <a:off x="0" y="790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cs typeface="Arial" pitchFamily="34" charset="0"/>
            </a:endParaRPr>
          </a:p>
        </p:txBody>
      </p:sp>
      <p:sp>
        <p:nvSpPr>
          <p:cNvPr id="5099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63"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6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7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7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146" name="Picture 2"/>
          <p:cNvPicPr>
            <a:picLocks noChangeAspect="1" noChangeArrowheads="1"/>
          </p:cNvPicPr>
          <p:nvPr/>
        </p:nvPicPr>
        <p:blipFill>
          <a:blip r:embed="rId3" cstate="print"/>
          <a:srcRect/>
          <a:stretch>
            <a:fillRect/>
          </a:stretch>
        </p:blipFill>
        <p:spPr bwMode="auto">
          <a:xfrm>
            <a:off x="1598340" y="1687463"/>
            <a:ext cx="5610225" cy="476250"/>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2365102" y="2407543"/>
            <a:ext cx="4076700" cy="752475"/>
          </a:xfrm>
          <a:prstGeom prst="rect">
            <a:avLst/>
          </a:prstGeom>
          <a:noFill/>
          <a:ln w="9525">
            <a:noFill/>
            <a:miter lim="800000"/>
            <a:headEnd/>
            <a:tailEnd/>
          </a:ln>
        </p:spPr>
      </p:pic>
      <p:pic>
        <p:nvPicPr>
          <p:cNvPr id="6148" name="Picture 4"/>
          <p:cNvPicPr>
            <a:picLocks noChangeAspect="1" noChangeArrowheads="1"/>
          </p:cNvPicPr>
          <p:nvPr/>
        </p:nvPicPr>
        <p:blipFill>
          <a:blip r:embed="rId5" cstate="print"/>
          <a:srcRect/>
          <a:stretch>
            <a:fillRect/>
          </a:stretch>
        </p:blipFill>
        <p:spPr bwMode="auto">
          <a:xfrm>
            <a:off x="2679427" y="3487663"/>
            <a:ext cx="3448050" cy="685800"/>
          </a:xfrm>
          <a:prstGeom prst="rect">
            <a:avLst/>
          </a:prstGeom>
          <a:noFill/>
          <a:ln w="9525">
            <a:noFill/>
            <a:miter lim="800000"/>
            <a:headEnd/>
            <a:tailEnd/>
          </a:ln>
        </p:spPr>
      </p:pic>
      <p:pic>
        <p:nvPicPr>
          <p:cNvPr id="6149" name="Picture 5"/>
          <p:cNvPicPr>
            <a:picLocks noChangeAspect="1" noChangeArrowheads="1"/>
          </p:cNvPicPr>
          <p:nvPr/>
        </p:nvPicPr>
        <p:blipFill>
          <a:blip r:embed="rId6" cstate="print"/>
          <a:srcRect/>
          <a:stretch>
            <a:fillRect/>
          </a:stretch>
        </p:blipFill>
        <p:spPr bwMode="auto">
          <a:xfrm>
            <a:off x="1331640" y="4423767"/>
            <a:ext cx="6143625" cy="514350"/>
          </a:xfrm>
          <a:prstGeom prst="rect">
            <a:avLst/>
          </a:prstGeom>
          <a:noFill/>
          <a:ln w="9525">
            <a:noFill/>
            <a:miter lim="800000"/>
            <a:headEnd/>
            <a:tailEnd/>
          </a:ln>
        </p:spPr>
      </p:pic>
      <p:pic>
        <p:nvPicPr>
          <p:cNvPr id="6150" name="Picture 6"/>
          <p:cNvPicPr>
            <a:picLocks noChangeAspect="1" noChangeArrowheads="1"/>
          </p:cNvPicPr>
          <p:nvPr/>
        </p:nvPicPr>
        <p:blipFill>
          <a:blip r:embed="rId7" cstate="print"/>
          <a:srcRect/>
          <a:stretch>
            <a:fillRect/>
          </a:stretch>
        </p:blipFill>
        <p:spPr bwMode="auto">
          <a:xfrm>
            <a:off x="1655490" y="5143847"/>
            <a:ext cx="5495925" cy="733425"/>
          </a:xfrm>
          <a:prstGeom prst="rect">
            <a:avLst/>
          </a:prstGeom>
          <a:noFill/>
          <a:ln w="9525">
            <a:noFill/>
            <a:miter lim="800000"/>
            <a:headEnd/>
            <a:tailEnd/>
          </a:ln>
        </p:spPr>
      </p:pic>
    </p:spTree>
    <p:extLst>
      <p:ext uri="{BB962C8B-B14F-4D97-AF65-F5344CB8AC3E}">
        <p14:creationId xmlns:p14="http://schemas.microsoft.com/office/powerpoint/2010/main" val="25332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188" y="232788"/>
            <a:ext cx="8281987" cy="584775"/>
          </a:xfrm>
        </p:spPr>
        <p:txBody>
          <a:bodyPr/>
          <a:lstStyle/>
          <a:p>
            <a:r>
              <a:rPr lang="en-US" sz="3200" dirty="0"/>
              <a:t>CS 203A Course Syllabus, Winter 2018</a:t>
            </a:r>
            <a:endParaRPr lang="en-US" dirty="0"/>
          </a:p>
        </p:txBody>
      </p:sp>
      <p:sp>
        <p:nvSpPr>
          <p:cNvPr id="3" name="Content Placeholder 2"/>
          <p:cNvSpPr>
            <a:spLocks noGrp="1"/>
          </p:cNvSpPr>
          <p:nvPr>
            <p:ph idx="1"/>
          </p:nvPr>
        </p:nvSpPr>
        <p:spPr>
          <a:xfrm>
            <a:off x="539552" y="836712"/>
            <a:ext cx="8270875" cy="5111750"/>
          </a:xfrm>
        </p:spPr>
        <p:txBody>
          <a:bodyPr/>
          <a:lstStyle/>
          <a:p>
            <a:pPr algn="ctr">
              <a:buNone/>
            </a:pPr>
            <a:r>
              <a:rPr lang="en-US" sz="2000" b="1" dirty="0"/>
              <a:t>Text: Computer Architecture: A Quantitative Approach by Hennessy and Patterson, MK Publisher, 5</a:t>
            </a:r>
            <a:r>
              <a:rPr lang="en-US" sz="2000" b="1" baseline="30000" dirty="0"/>
              <a:t>th</a:t>
            </a:r>
            <a:r>
              <a:rPr lang="en-US" sz="2000" b="1" dirty="0"/>
              <a:t> Edition</a:t>
            </a:r>
          </a:p>
          <a:p>
            <a:pPr>
              <a:buNone/>
            </a:pPr>
            <a:endParaRPr lang="en-US" sz="2000" dirty="0"/>
          </a:p>
          <a:p>
            <a:pPr lvl="0"/>
            <a:r>
              <a:rPr lang="en-US" sz="2000" dirty="0"/>
              <a:t>Introduction to computer Architecture, Performance (Chapter 1) </a:t>
            </a:r>
          </a:p>
          <a:p>
            <a:pPr lvl="0"/>
            <a:r>
              <a:rPr lang="en-US" sz="2000" dirty="0"/>
              <a:t>Memory Hierarchy Design  (Appendix B and Chapter 2)</a:t>
            </a:r>
          </a:p>
          <a:p>
            <a:r>
              <a:rPr lang="en-US" sz="2000" dirty="0"/>
              <a:t>Review of Pipelining, Hazards, Branch Prediction (Appendix C)</a:t>
            </a:r>
          </a:p>
          <a:p>
            <a:pPr lvl="0"/>
            <a:r>
              <a:rPr lang="en-US" sz="2000" dirty="0"/>
              <a:t>Instruction level parallelism, Dynamic scheduling, and Speculation (Appendix C and Chapter 3) </a:t>
            </a:r>
          </a:p>
          <a:p>
            <a:pPr lvl="0"/>
            <a:r>
              <a:rPr lang="en-US" sz="2000" dirty="0"/>
              <a:t>Introduction to Multiprocessors and Thread Level Parallelism (Chapter 5)</a:t>
            </a:r>
          </a:p>
          <a:p>
            <a:pPr>
              <a:buNone/>
            </a:pPr>
            <a:endParaRPr lang="en-US" sz="2000" b="1" dirty="0"/>
          </a:p>
          <a:p>
            <a:pPr>
              <a:buNone/>
            </a:pPr>
            <a:r>
              <a:rPr lang="en-US" sz="2000" dirty="0"/>
              <a:t>Prerequisite: CS 161 or consent of the instructor</a:t>
            </a:r>
          </a:p>
          <a:p>
            <a:pPr>
              <a:buNone/>
            </a:pPr>
            <a:endParaRPr lang="en-US" dirty="0"/>
          </a:p>
        </p:txBody>
      </p:sp>
      <p:sp>
        <p:nvSpPr>
          <p:cNvPr id="4" name="Footer Placeholder 3"/>
          <p:cNvSpPr>
            <a:spLocks noGrp="1"/>
          </p:cNvSpPr>
          <p:nvPr>
            <p:ph type="ftr" sz="quarter" idx="10"/>
          </p:nvPr>
        </p:nvSpPr>
        <p:spPr/>
        <p:txBody>
          <a:bodyPr/>
          <a:lstStyle/>
          <a:p>
            <a:endParaRPr lang="en-A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cstate="print"/>
          <a:srcRect/>
          <a:stretch>
            <a:fillRect/>
          </a:stretch>
        </p:blipFill>
        <p:spPr bwMode="auto">
          <a:xfrm>
            <a:off x="1907704" y="3861048"/>
            <a:ext cx="5619750" cy="1228725"/>
          </a:xfrm>
          <a:prstGeom prst="rect">
            <a:avLst/>
          </a:prstGeom>
          <a:noFill/>
          <a:ln w="9525">
            <a:noFill/>
            <a:miter lim="800000"/>
            <a:headEnd/>
            <a:tailEnd/>
          </a:ln>
        </p:spPr>
      </p:pic>
      <p:pic>
        <p:nvPicPr>
          <p:cNvPr id="7170" name="Picture 2"/>
          <p:cNvPicPr>
            <a:picLocks noChangeAspect="1" noChangeArrowheads="1"/>
          </p:cNvPicPr>
          <p:nvPr/>
        </p:nvPicPr>
        <p:blipFill>
          <a:blip r:embed="rId4" cstate="print"/>
          <a:srcRect/>
          <a:stretch>
            <a:fillRect/>
          </a:stretch>
        </p:blipFill>
        <p:spPr bwMode="auto">
          <a:xfrm>
            <a:off x="2417292" y="2492896"/>
            <a:ext cx="4600575" cy="1123950"/>
          </a:xfrm>
          <a:prstGeom prst="rect">
            <a:avLst/>
          </a:prstGeom>
          <a:noFill/>
          <a:ln w="9525">
            <a:noFill/>
            <a:miter lim="800000"/>
            <a:headEnd/>
            <a:tailEnd/>
          </a:ln>
        </p:spPr>
      </p:pic>
      <p:sp>
        <p:nvSpPr>
          <p:cNvPr id="5" name="Footer Placeholder 3"/>
          <p:cNvSpPr>
            <a:spLocks noGrp="1"/>
          </p:cNvSpPr>
          <p:nvPr>
            <p:ph type="ftr" sz="quarter" idx="10"/>
          </p:nvPr>
        </p:nvSpPr>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a:xfrm>
            <a:off x="611188" y="109677"/>
            <a:ext cx="8281987" cy="707886"/>
          </a:xfrm>
        </p:spPr>
        <p:txBody>
          <a:bodyPr/>
          <a:lstStyle/>
          <a:p>
            <a:r>
              <a:rPr lang="en-AU" dirty="0"/>
              <a:t>Principles of Computer Design</a:t>
            </a:r>
          </a:p>
        </p:txBody>
      </p:sp>
      <p:sp>
        <p:nvSpPr>
          <p:cNvPr id="242693" name="Text Box 5"/>
          <p:cNvSpPr txBox="1">
            <a:spLocks noChangeArrowheads="1"/>
          </p:cNvSpPr>
          <p:nvPr/>
        </p:nvSpPr>
        <p:spPr bwMode="auto">
          <a:xfrm rot="5400000">
            <a:off x="8366864" y="407804"/>
            <a:ext cx="118494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Principles</a:t>
            </a:r>
          </a:p>
        </p:txBody>
      </p:sp>
      <p:sp>
        <p:nvSpPr>
          <p:cNvPr id="509956"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58"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59" name="Rectangle 7"/>
          <p:cNvSpPr>
            <a:spLocks noChangeArrowheads="1"/>
          </p:cNvSpPr>
          <p:nvPr/>
        </p:nvSpPr>
        <p:spPr bwMode="auto">
          <a:xfrm>
            <a:off x="0" y="790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cs typeface="Arial" pitchFamily="34" charset="0"/>
            </a:endParaRPr>
          </a:p>
        </p:txBody>
      </p:sp>
      <p:sp>
        <p:nvSpPr>
          <p:cNvPr id="5099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63"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996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7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7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1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3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6" name="Content Placeholder 25"/>
          <p:cNvSpPr>
            <a:spLocks noGrp="1"/>
          </p:cNvSpPr>
          <p:nvPr>
            <p:ph idx="1"/>
          </p:nvPr>
        </p:nvSpPr>
        <p:spPr/>
        <p:txBody>
          <a:bodyPr/>
          <a:lstStyle/>
          <a:p>
            <a:r>
              <a:rPr lang="en-US" dirty="0"/>
              <a:t>Different instruction types having different CPIs</a:t>
            </a:r>
          </a:p>
        </p:txBody>
      </p:sp>
      <p:sp>
        <p:nvSpPr>
          <p:cNvPr id="5539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88226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a:t>Copyright © 2012, Elsevier Inc. All rights reserved.</a:t>
            </a:r>
            <a:endParaRPr lang="en-A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3" y="1988840"/>
            <a:ext cx="5688632" cy="4030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807699" y="116632"/>
            <a:ext cx="7560840" cy="1778949"/>
          </a:xfrm>
          <a:prstGeom prst="rect">
            <a:avLst/>
          </a:prstGeom>
          <a:noFill/>
        </p:spPr>
        <p:txBody>
          <a:bodyPr wrap="square" rtlCol="0">
            <a:spAutoFit/>
          </a:bodyPr>
          <a:lstStyle/>
          <a:p>
            <a:pPr algn="ctr"/>
            <a:r>
              <a:rPr lang="en-US" sz="4000" b="1" dirty="0">
                <a:solidFill>
                  <a:srgbClr val="0070C0"/>
                </a:solidFill>
                <a:latin typeface="+mn-lt"/>
              </a:rPr>
              <a:t>EXAMPLE</a:t>
            </a:r>
          </a:p>
          <a:p>
            <a:r>
              <a:rPr lang="en-US" sz="1200" b="1" dirty="0">
                <a:latin typeface="+mn-lt"/>
              </a:rPr>
              <a:t>Frequency of FP operations = 25% and average CPI of FP operations = 4.0</a:t>
            </a:r>
          </a:p>
          <a:p>
            <a:r>
              <a:rPr lang="en-US" sz="1200" b="1" dirty="0">
                <a:latin typeface="+mn-lt"/>
              </a:rPr>
              <a:t>Average CPI of other instructions = 1.33</a:t>
            </a:r>
          </a:p>
          <a:p>
            <a:r>
              <a:rPr lang="en-US" sz="1200" b="1" dirty="0">
                <a:latin typeface="+mn-lt"/>
              </a:rPr>
              <a:t>Frequency of FPSQR instructions = 2% and CPI for FPSQR = 20</a:t>
            </a:r>
          </a:p>
          <a:p>
            <a:r>
              <a:rPr lang="en-US" sz="1200" b="1" dirty="0">
                <a:latin typeface="+mn-lt"/>
              </a:rPr>
              <a:t>Two design alternatives are to either decrease the CPI of FPSQR to 2 or to decrease the average CPI of all FP operations to 2.5. Compare the performance of the two alternatives</a:t>
            </a:r>
          </a:p>
        </p:txBody>
      </p:sp>
    </p:spTree>
    <p:extLst>
      <p:ext uri="{BB962C8B-B14F-4D97-AF65-F5344CB8AC3E}">
        <p14:creationId xmlns:p14="http://schemas.microsoft.com/office/powerpoint/2010/main" val="1290341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ctr"/>
            <a:r>
              <a:rPr lang="en-US" dirty="0"/>
              <a:t>Example </a:t>
            </a:r>
          </a:p>
        </p:txBody>
      </p:sp>
      <p:sp>
        <p:nvSpPr>
          <p:cNvPr id="27652" name="Rectangle 4"/>
          <p:cNvSpPr>
            <a:spLocks noChangeArrowheads="1"/>
          </p:cNvSpPr>
          <p:nvPr/>
        </p:nvSpPr>
        <p:spPr bwMode="auto">
          <a:xfrm>
            <a:off x="467544" y="1052736"/>
            <a:ext cx="8229600" cy="5119464"/>
          </a:xfrm>
          <a:prstGeom prst="rect">
            <a:avLst/>
          </a:prstGeom>
          <a:noFill/>
          <a:ln w="9525">
            <a:noFill/>
            <a:miter lim="800000"/>
            <a:headEnd/>
            <a:tailEnd/>
          </a:ln>
        </p:spPr>
        <p:txBody>
          <a:bodyPr/>
          <a:lstStyle/>
          <a:p>
            <a:pPr marL="342900" indent="-342900">
              <a:buFontTx/>
              <a:buChar char="•"/>
            </a:pPr>
            <a:r>
              <a:rPr lang="en-US" sz="2400" dirty="0">
                <a:latin typeface="Comic Sans MS" pitchFamily="66" charset="0"/>
              </a:rPr>
              <a:t>Instruction mix of a </a:t>
            </a:r>
            <a:r>
              <a:rPr lang="en-US" sz="2400" dirty="0">
                <a:solidFill>
                  <a:srgbClr val="FF0000"/>
                </a:solidFill>
                <a:latin typeface="Comic Sans MS" pitchFamily="66" charset="0"/>
              </a:rPr>
              <a:t>RISC</a:t>
            </a:r>
            <a:r>
              <a:rPr lang="en-US" sz="2400" dirty="0">
                <a:latin typeface="Comic Sans MS" pitchFamily="66" charset="0"/>
              </a:rPr>
              <a:t> architecture.</a:t>
            </a:r>
          </a:p>
          <a:p>
            <a:pPr marL="342900" indent="-342900">
              <a:buFontTx/>
              <a:buChar char="•"/>
            </a:pPr>
            <a:endParaRPr lang="en-US" dirty="0">
              <a:latin typeface="Comic Sans MS" pitchFamily="66" charset="0"/>
            </a:endParaRPr>
          </a:p>
          <a:p>
            <a:pPr marL="342900" indent="-342900"/>
            <a:endParaRPr lang="en-US" dirty="0">
              <a:latin typeface="Comic Sans MS" pitchFamily="66" charset="0"/>
            </a:endParaRPr>
          </a:p>
          <a:p>
            <a:pPr marL="342900" indent="-342900">
              <a:spcBef>
                <a:spcPct val="50000"/>
              </a:spcBef>
              <a:buFontTx/>
              <a:buChar char="•"/>
            </a:pPr>
            <a:r>
              <a:rPr lang="en-US" sz="2400" dirty="0">
                <a:latin typeface="Comic Sans MS" pitchFamily="66" charset="0"/>
              </a:rPr>
              <a:t>Currently, it is a </a:t>
            </a:r>
            <a:r>
              <a:rPr lang="en-US" sz="2400" dirty="0">
                <a:solidFill>
                  <a:srgbClr val="FF0000"/>
                </a:solidFill>
                <a:latin typeface="Comic Sans MS" pitchFamily="66" charset="0"/>
              </a:rPr>
              <a:t>load-store architecture</a:t>
            </a:r>
            <a:r>
              <a:rPr lang="en-US" sz="2400" dirty="0">
                <a:latin typeface="Comic Sans MS" pitchFamily="66" charset="0"/>
              </a:rPr>
              <a:t>. Add a </a:t>
            </a:r>
            <a:r>
              <a:rPr lang="en-US" sz="2400" dirty="0">
                <a:solidFill>
                  <a:srgbClr val="FF0000"/>
                </a:solidFill>
                <a:latin typeface="Comic Sans MS" pitchFamily="66" charset="0"/>
              </a:rPr>
              <a:t>register-memory ALU instruction</a:t>
            </a:r>
            <a:r>
              <a:rPr lang="en-US" sz="2400" dirty="0">
                <a:latin typeface="Comic Sans MS" pitchFamily="66" charset="0"/>
              </a:rPr>
              <a:t>. </a:t>
            </a:r>
          </a:p>
          <a:p>
            <a:pPr marL="342900" indent="-342900">
              <a:spcBef>
                <a:spcPct val="50000"/>
              </a:spcBef>
            </a:pPr>
            <a:r>
              <a:rPr lang="en-US" sz="2400" u="none" dirty="0">
                <a:latin typeface="Comic Sans MS" pitchFamily="66" charset="0"/>
              </a:rPr>
              <a:t>    =&gt; One op. in register, one op. in memory</a:t>
            </a:r>
          </a:p>
          <a:p>
            <a:pPr marL="342900" indent="-342900">
              <a:spcBef>
                <a:spcPct val="50000"/>
              </a:spcBef>
            </a:pPr>
            <a:r>
              <a:rPr lang="en-US" sz="2400" u="none" dirty="0">
                <a:latin typeface="Comic Sans MS" pitchFamily="66" charset="0"/>
              </a:rPr>
              <a:t>    =&gt; The new instruction will take 2 cc but will also increase the Branches to 3 cc.</a:t>
            </a:r>
          </a:p>
          <a:p>
            <a:pPr marL="342900" indent="-342900">
              <a:spcBef>
                <a:spcPct val="50000"/>
              </a:spcBef>
            </a:pPr>
            <a:r>
              <a:rPr lang="en-US" sz="2400" b="1" dirty="0">
                <a:solidFill>
                  <a:srgbClr val="0033CC"/>
                </a:solidFill>
                <a:latin typeface="Comic Sans MS" pitchFamily="66" charset="0"/>
              </a:rPr>
              <a:t>HW: What fraction of loads must be eliminated with the new instruction for this to pay off?</a:t>
            </a:r>
            <a:endParaRPr lang="en-US" sz="2400" b="1" u="none" dirty="0">
              <a:solidFill>
                <a:srgbClr val="0033CC"/>
              </a:solidFill>
              <a:latin typeface="Comic Sans MS" pitchFamily="66" charset="0"/>
            </a:endParaRPr>
          </a:p>
        </p:txBody>
      </p:sp>
      <p:graphicFrame>
        <p:nvGraphicFramePr>
          <p:cNvPr id="83968" name="Object 1024"/>
          <p:cNvGraphicFramePr>
            <a:graphicFrameLocks/>
          </p:cNvGraphicFramePr>
          <p:nvPr/>
        </p:nvGraphicFramePr>
        <p:xfrm>
          <a:off x="1752600" y="1676400"/>
          <a:ext cx="4395787" cy="1141412"/>
        </p:xfrm>
        <a:graphic>
          <a:graphicData uri="http://schemas.openxmlformats.org/presentationml/2006/ole">
            <mc:AlternateContent xmlns:mc="http://schemas.openxmlformats.org/markup-compatibility/2006">
              <mc:Choice xmlns:v="urn:schemas-microsoft-com:vml" Requires="v">
                <p:oleObj spid="_x0000_s2071" name="Document" r:id="rId4" imgW="5416200" imgH="1406520" progId="Word.Document.8">
                  <p:embed/>
                </p:oleObj>
              </mc:Choice>
              <mc:Fallback>
                <p:oleObj name="Document" r:id="rId4" imgW="5416200" imgH="1406520" progId="Word.Documen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676400"/>
                        <a:ext cx="4395787" cy="114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07379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p:txBody>
          <a:bodyPr/>
          <a:lstStyle/>
          <a:p>
            <a:r>
              <a:rPr lang="en-US" dirty="0"/>
              <a:t>Parallelism</a:t>
            </a:r>
            <a:endParaRPr lang="en-AU" dirty="0"/>
          </a:p>
        </p:txBody>
      </p:sp>
      <p:sp>
        <p:nvSpPr>
          <p:cNvPr id="242691" name="Rectangle 3"/>
          <p:cNvSpPr>
            <a:spLocks noGrp="1" noChangeArrowheads="1"/>
          </p:cNvSpPr>
          <p:nvPr>
            <p:ph type="body" idx="1"/>
          </p:nvPr>
        </p:nvSpPr>
        <p:spPr/>
        <p:txBody>
          <a:bodyPr/>
          <a:lstStyle/>
          <a:p>
            <a:pPr>
              <a:lnSpc>
                <a:spcPct val="90000"/>
              </a:lnSpc>
            </a:pPr>
            <a:r>
              <a:rPr lang="en-US" sz="2800" dirty="0"/>
              <a:t>Classes of parallelism in applications:</a:t>
            </a:r>
          </a:p>
          <a:p>
            <a:pPr lvl="1">
              <a:lnSpc>
                <a:spcPct val="90000"/>
              </a:lnSpc>
            </a:pPr>
            <a:r>
              <a:rPr lang="en-US" sz="2400" dirty="0"/>
              <a:t>Data-Level Parallelism (DLP)</a:t>
            </a:r>
          </a:p>
          <a:p>
            <a:pPr lvl="1">
              <a:lnSpc>
                <a:spcPct val="90000"/>
              </a:lnSpc>
            </a:pPr>
            <a:r>
              <a:rPr lang="en-US" sz="2400" dirty="0"/>
              <a:t>Task-Level Parallelism (TLP)</a:t>
            </a:r>
          </a:p>
          <a:p>
            <a:pPr lvl="1">
              <a:lnSpc>
                <a:spcPct val="90000"/>
              </a:lnSpc>
            </a:pPr>
            <a:endParaRPr lang="en-US" sz="2400" dirty="0"/>
          </a:p>
          <a:p>
            <a:pPr>
              <a:lnSpc>
                <a:spcPct val="90000"/>
              </a:lnSpc>
            </a:pPr>
            <a:r>
              <a:rPr lang="en-US" sz="2800" dirty="0"/>
              <a:t>Classes of architectural parallelism:</a:t>
            </a:r>
          </a:p>
          <a:p>
            <a:pPr lvl="1">
              <a:lnSpc>
                <a:spcPct val="90000"/>
              </a:lnSpc>
            </a:pPr>
            <a:r>
              <a:rPr lang="en-US" sz="2400" dirty="0"/>
              <a:t>Instruction-Level Parallelism (ILP)</a:t>
            </a:r>
          </a:p>
          <a:p>
            <a:pPr lvl="1">
              <a:lnSpc>
                <a:spcPct val="90000"/>
              </a:lnSpc>
            </a:pPr>
            <a:r>
              <a:rPr lang="en-US" sz="2400" dirty="0"/>
              <a:t>Vector architectures/Graphic Processor Units (GPUs)</a:t>
            </a:r>
          </a:p>
          <a:p>
            <a:pPr lvl="1">
              <a:lnSpc>
                <a:spcPct val="90000"/>
              </a:lnSpc>
            </a:pPr>
            <a:r>
              <a:rPr lang="en-US" sz="2400" dirty="0"/>
              <a:t>Thread-Level Parallelism (Multiprocessor)</a:t>
            </a:r>
          </a:p>
          <a:p>
            <a:pPr lvl="1">
              <a:lnSpc>
                <a:spcPct val="90000"/>
              </a:lnSpc>
            </a:pPr>
            <a:r>
              <a:rPr lang="en-US" sz="2400" dirty="0"/>
              <a:t>Request-Level Parallelism</a:t>
            </a:r>
          </a:p>
        </p:txBody>
      </p:sp>
      <p:sp>
        <p:nvSpPr>
          <p:cNvPr id="242693" name="Text Box 5"/>
          <p:cNvSpPr txBox="1">
            <a:spLocks noChangeArrowheads="1"/>
          </p:cNvSpPr>
          <p:nvPr/>
        </p:nvSpPr>
        <p:spPr bwMode="auto">
          <a:xfrm rot="5400000">
            <a:off x="7733385" y="1043784"/>
            <a:ext cx="245451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pPr>
            <a:r>
              <a:rPr lang="en-US" sz="1800" dirty="0">
                <a:solidFill>
                  <a:srgbClr val="0066FF"/>
                </a:solidFill>
                <a:latin typeface="Arial" charset="0"/>
              </a:rPr>
              <a:t>Classes of Computers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p:txBody>
          <a:bodyPr/>
          <a:lstStyle/>
          <a:p>
            <a:r>
              <a:rPr lang="en-US" dirty="0"/>
              <a:t>Flynn’s Taxonomy</a:t>
            </a:r>
            <a:endParaRPr lang="en-AU" dirty="0"/>
          </a:p>
        </p:txBody>
      </p:sp>
      <p:sp>
        <p:nvSpPr>
          <p:cNvPr id="242691" name="Rectangle 3"/>
          <p:cNvSpPr>
            <a:spLocks noGrp="1" noChangeArrowheads="1"/>
          </p:cNvSpPr>
          <p:nvPr>
            <p:ph type="body" idx="1"/>
          </p:nvPr>
        </p:nvSpPr>
        <p:spPr/>
        <p:txBody>
          <a:bodyPr/>
          <a:lstStyle/>
          <a:p>
            <a:pPr>
              <a:lnSpc>
                <a:spcPct val="90000"/>
              </a:lnSpc>
            </a:pPr>
            <a:r>
              <a:rPr lang="en-US" sz="2400" dirty="0"/>
              <a:t>Single instruction stream, single data stream (SISD)</a:t>
            </a:r>
          </a:p>
          <a:p>
            <a:pPr>
              <a:lnSpc>
                <a:spcPct val="90000"/>
              </a:lnSpc>
            </a:pPr>
            <a:endParaRPr lang="en-US" sz="2400" dirty="0"/>
          </a:p>
          <a:p>
            <a:pPr>
              <a:lnSpc>
                <a:spcPct val="90000"/>
              </a:lnSpc>
            </a:pPr>
            <a:r>
              <a:rPr lang="en-US" sz="2400" dirty="0"/>
              <a:t>Single instruction stream, multiple data streams (SIMD)</a:t>
            </a:r>
          </a:p>
          <a:p>
            <a:pPr lvl="1">
              <a:lnSpc>
                <a:spcPct val="90000"/>
              </a:lnSpc>
            </a:pPr>
            <a:r>
              <a:rPr lang="en-US" sz="2000" dirty="0"/>
              <a:t>Vector architectures</a:t>
            </a:r>
          </a:p>
          <a:p>
            <a:pPr lvl="1">
              <a:lnSpc>
                <a:spcPct val="90000"/>
              </a:lnSpc>
            </a:pPr>
            <a:r>
              <a:rPr lang="en-US" sz="2000" dirty="0"/>
              <a:t>Multimedia extensions</a:t>
            </a:r>
          </a:p>
          <a:p>
            <a:pPr lvl="1">
              <a:lnSpc>
                <a:spcPct val="90000"/>
              </a:lnSpc>
            </a:pPr>
            <a:r>
              <a:rPr lang="en-US" sz="2000" dirty="0"/>
              <a:t>Graphics processor units (GPU)</a:t>
            </a:r>
          </a:p>
          <a:p>
            <a:pPr lvl="1">
              <a:lnSpc>
                <a:spcPct val="90000"/>
              </a:lnSpc>
            </a:pPr>
            <a:endParaRPr lang="en-US" sz="2000" dirty="0"/>
          </a:p>
          <a:p>
            <a:pPr>
              <a:lnSpc>
                <a:spcPct val="90000"/>
              </a:lnSpc>
            </a:pPr>
            <a:r>
              <a:rPr lang="en-US" sz="2400" dirty="0"/>
              <a:t>Multiple instruction streams, single data stream (MISD)</a:t>
            </a:r>
          </a:p>
          <a:p>
            <a:pPr lvl="1">
              <a:lnSpc>
                <a:spcPct val="90000"/>
              </a:lnSpc>
            </a:pPr>
            <a:r>
              <a:rPr lang="en-US" sz="2000" dirty="0"/>
              <a:t>No commercial implementation</a:t>
            </a:r>
          </a:p>
          <a:p>
            <a:pPr lvl="1">
              <a:lnSpc>
                <a:spcPct val="90000"/>
              </a:lnSpc>
            </a:pPr>
            <a:endParaRPr lang="en-US" sz="2000" dirty="0"/>
          </a:p>
          <a:p>
            <a:pPr>
              <a:lnSpc>
                <a:spcPct val="90000"/>
              </a:lnSpc>
            </a:pPr>
            <a:r>
              <a:rPr lang="en-US" sz="2400" dirty="0"/>
              <a:t>Multiple instruction streams, multiple data streams (MIMD)</a:t>
            </a:r>
          </a:p>
          <a:p>
            <a:pPr lvl="1">
              <a:lnSpc>
                <a:spcPct val="90000"/>
              </a:lnSpc>
            </a:pPr>
            <a:r>
              <a:rPr lang="en-US" sz="2000" dirty="0"/>
              <a:t>Tightly-coupled MIMD</a:t>
            </a:r>
          </a:p>
          <a:p>
            <a:pPr lvl="1">
              <a:lnSpc>
                <a:spcPct val="90000"/>
              </a:lnSpc>
            </a:pPr>
            <a:r>
              <a:rPr lang="en-US" sz="2000" dirty="0"/>
              <a:t>Loosely-coupled MIMD</a:t>
            </a:r>
          </a:p>
        </p:txBody>
      </p:sp>
      <p:sp>
        <p:nvSpPr>
          <p:cNvPr id="6" name="Text Box 5"/>
          <p:cNvSpPr txBox="1">
            <a:spLocks noChangeArrowheads="1"/>
          </p:cNvSpPr>
          <p:nvPr/>
        </p:nvSpPr>
        <p:spPr bwMode="auto">
          <a:xfrm rot="5400000">
            <a:off x="7733385" y="1043784"/>
            <a:ext cx="245451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pPr>
            <a:r>
              <a:rPr lang="en-US" sz="1800" dirty="0">
                <a:solidFill>
                  <a:srgbClr val="0066FF"/>
                </a:solidFill>
                <a:latin typeface="Arial" charset="0"/>
              </a:rPr>
              <a:t>Classes of Computers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90600" y="-12625"/>
            <a:ext cx="6934200" cy="705321"/>
          </a:xfrm>
          <a:noFill/>
          <a:ln/>
        </p:spPr>
        <p:txBody>
          <a:bodyPr lIns="90488" tIns="44450" rIns="90488" bIns="44450"/>
          <a:lstStyle/>
          <a:p>
            <a:r>
              <a:rPr lang="en-US" altLang="en-US" b="1" dirty="0">
                <a:solidFill>
                  <a:srgbClr val="0070C0"/>
                </a:solidFill>
              </a:rPr>
              <a:t>Popular Flynn Categories</a:t>
            </a:r>
          </a:p>
        </p:txBody>
      </p:sp>
      <p:sp>
        <p:nvSpPr>
          <p:cNvPr id="24579" name="Rectangle 3"/>
          <p:cNvSpPr>
            <a:spLocks noGrp="1" noChangeArrowheads="1"/>
          </p:cNvSpPr>
          <p:nvPr>
            <p:ph type="body" idx="1"/>
          </p:nvPr>
        </p:nvSpPr>
        <p:spPr>
          <a:xfrm>
            <a:off x="914400" y="990600"/>
            <a:ext cx="7429500" cy="4876800"/>
          </a:xfrm>
          <a:noFill/>
          <a:ln/>
        </p:spPr>
        <p:txBody>
          <a:bodyPr lIns="90488" tIns="44450" rIns="90488" bIns="44450"/>
          <a:lstStyle/>
          <a:p>
            <a:pPr>
              <a:lnSpc>
                <a:spcPct val="70000"/>
              </a:lnSpc>
            </a:pPr>
            <a:r>
              <a:rPr lang="en-US" altLang="en-US" sz="2400" b="1" dirty="0"/>
              <a:t>SISD (Single Instruction Single Data stream)</a:t>
            </a:r>
          </a:p>
          <a:p>
            <a:pPr lvl="1">
              <a:lnSpc>
                <a:spcPct val="70000"/>
              </a:lnSpc>
            </a:pPr>
            <a:r>
              <a:rPr lang="en-US" sz="1600" dirty="0">
                <a:solidFill>
                  <a:schemeClr val="tx1"/>
                </a:solidFill>
              </a:rPr>
              <a:t>A sequential computer which exploits no parallelism in either the instruction or data streams. Single control unit (CU) fetches single Instruction Stream (IS) from memory. The CU then generates appropriate control signals to direct single processing element (PE) to operate on single Data Stream (DS) i.e. one operation at a time. </a:t>
            </a:r>
          </a:p>
          <a:p>
            <a:pPr lvl="1">
              <a:lnSpc>
                <a:spcPct val="70000"/>
              </a:lnSpc>
            </a:pPr>
            <a:endParaRPr lang="en-US" altLang="en-US" sz="2000" dirty="0"/>
          </a:p>
          <a:p>
            <a:pPr>
              <a:lnSpc>
                <a:spcPct val="70000"/>
              </a:lnSpc>
            </a:pPr>
            <a:endParaRPr lang="en-US" altLang="en-US" sz="2400" dirty="0"/>
          </a:p>
          <a:p>
            <a:pPr>
              <a:lnSpc>
                <a:spcPct val="70000"/>
              </a:lnSpc>
            </a:pPr>
            <a:endParaRPr lang="en-US" altLang="en-US" sz="2400" dirty="0"/>
          </a:p>
          <a:p>
            <a:pPr>
              <a:lnSpc>
                <a:spcPct val="70000"/>
              </a:lnSpc>
            </a:pPr>
            <a:endParaRPr lang="en-US" altLang="en-US" sz="2400" dirty="0"/>
          </a:p>
          <a:p>
            <a:pPr>
              <a:lnSpc>
                <a:spcPct val="70000"/>
              </a:lnSpc>
            </a:pPr>
            <a:endParaRPr lang="en-US" altLang="en-US" sz="2400" dirty="0"/>
          </a:p>
          <a:p>
            <a:pPr>
              <a:lnSpc>
                <a:spcPct val="70000"/>
              </a:lnSpc>
            </a:pPr>
            <a:endParaRPr lang="en-US" altLang="en-US" sz="2400" dirty="0"/>
          </a:p>
          <a:p>
            <a:pPr>
              <a:lnSpc>
                <a:spcPct val="70000"/>
              </a:lnSpc>
            </a:pPr>
            <a:endParaRPr lang="en-US" altLang="en-US" sz="2400" dirty="0"/>
          </a:p>
          <a:p>
            <a:pPr>
              <a:lnSpc>
                <a:spcPct val="70000"/>
              </a:lnSpc>
            </a:pPr>
            <a:r>
              <a:rPr lang="en-US" altLang="en-US" sz="2400" b="1" dirty="0"/>
              <a:t>MISD (Multiple </a:t>
            </a:r>
            <a:r>
              <a:rPr lang="en-US" altLang="en-US" sz="2400" b="1" dirty="0">
                <a:solidFill>
                  <a:schemeClr val="tx2"/>
                </a:solidFill>
              </a:rPr>
              <a:t>Instruction</a:t>
            </a:r>
            <a:r>
              <a:rPr lang="en-US" altLang="en-US" sz="2400" b="1" dirty="0"/>
              <a:t> Single Data stream)</a:t>
            </a:r>
          </a:p>
          <a:p>
            <a:pPr lvl="1">
              <a:lnSpc>
                <a:spcPct val="70000"/>
              </a:lnSpc>
            </a:pPr>
            <a:r>
              <a:rPr lang="en-US" altLang="en-US" sz="2000" dirty="0">
                <a:solidFill>
                  <a:schemeClr val="tx1"/>
                </a:solidFill>
              </a:rPr>
              <a:t>???; multiple processors on a single data stream</a:t>
            </a:r>
          </a:p>
          <a:p>
            <a:pPr lvl="1">
              <a:lnSpc>
                <a:spcPct val="70000"/>
              </a:lnSpc>
            </a:pPr>
            <a:r>
              <a:rPr lang="en-US" sz="2000" dirty="0">
                <a:solidFill>
                  <a:schemeClr val="tx1"/>
                </a:solidFill>
              </a:rPr>
              <a:t>Multiple instructions operate on a single data stream. Uncommon architecture</a:t>
            </a:r>
          </a:p>
          <a:p>
            <a:pPr lvl="1">
              <a:lnSpc>
                <a:spcPct val="70000"/>
              </a:lnSpc>
            </a:pPr>
            <a:endParaRPr lang="en-US" altLang="en-US" sz="2000" dirty="0"/>
          </a:p>
        </p:txBody>
      </p:sp>
      <p:pic>
        <p:nvPicPr>
          <p:cNvPr id="79873" name="Picture 1" descr="H:\CS213\2014\250px-SISD.svg.png"/>
          <p:cNvPicPr>
            <a:picLocks noChangeAspect="1" noChangeArrowheads="1"/>
          </p:cNvPicPr>
          <p:nvPr/>
        </p:nvPicPr>
        <p:blipFill>
          <a:blip r:embed="rId2" cstate="print"/>
          <a:srcRect/>
          <a:stretch>
            <a:fillRect/>
          </a:stretch>
        </p:blipFill>
        <p:spPr bwMode="auto">
          <a:xfrm>
            <a:off x="1905000" y="2286000"/>
            <a:ext cx="2133600" cy="2133600"/>
          </a:xfrm>
          <a:prstGeom prst="rect">
            <a:avLst/>
          </a:prstGeom>
          <a:noFill/>
        </p:spPr>
      </p:pic>
      <p:pic>
        <p:nvPicPr>
          <p:cNvPr id="79874" name="Picture 2" descr="H:\CS213\2014\400px-MISD.svg.png"/>
          <p:cNvPicPr>
            <a:picLocks noChangeAspect="1" noChangeArrowheads="1"/>
          </p:cNvPicPr>
          <p:nvPr/>
        </p:nvPicPr>
        <p:blipFill>
          <a:blip r:embed="rId3" cstate="print"/>
          <a:srcRect/>
          <a:stretch>
            <a:fillRect/>
          </a:stretch>
        </p:blipFill>
        <p:spPr bwMode="auto">
          <a:xfrm>
            <a:off x="5867400" y="2209800"/>
            <a:ext cx="1981200" cy="1981200"/>
          </a:xfrm>
          <a:prstGeom prst="rect">
            <a:avLst/>
          </a:prstGeom>
          <a:noFill/>
        </p:spPr>
      </p:pic>
    </p:spTree>
    <p:extLst>
      <p:ext uri="{BB962C8B-B14F-4D97-AF65-F5344CB8AC3E}">
        <p14:creationId xmlns:p14="http://schemas.microsoft.com/office/powerpoint/2010/main" val="22220796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45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457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24579">
                                            <p:txEl>
                                              <p:pRg st="9" end="9"/>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4579">
                                            <p:txEl>
                                              <p:pRg st="10" end="1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457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381001"/>
            <a:ext cx="7541840" cy="5604611"/>
          </a:xfrm>
          <a:prstGeom prst="rect">
            <a:avLst/>
          </a:prstGeom>
        </p:spPr>
        <p:txBody>
          <a:bodyPr wrap="square">
            <a:spAutoFit/>
          </a:bodyPr>
          <a:lstStyle/>
          <a:p>
            <a:pPr>
              <a:lnSpc>
                <a:spcPct val="70000"/>
              </a:lnSpc>
            </a:pPr>
            <a:r>
              <a:rPr lang="en-US" altLang="en-US" sz="2400" b="1" dirty="0">
                <a:solidFill>
                  <a:schemeClr val="tx2"/>
                </a:solidFill>
                <a:latin typeface="+mn-lt"/>
              </a:rPr>
              <a:t>SIMD (Single Instruction Multiple Data)</a:t>
            </a:r>
          </a:p>
          <a:p>
            <a:pPr>
              <a:lnSpc>
                <a:spcPct val="70000"/>
              </a:lnSpc>
            </a:pPr>
            <a:r>
              <a:rPr lang="en-US" sz="1600" dirty="0"/>
              <a:t>          </a:t>
            </a:r>
            <a:endParaRPr lang="en-US" altLang="en-US" dirty="0"/>
          </a:p>
          <a:p>
            <a:pPr>
              <a:lnSpc>
                <a:spcPct val="70000"/>
              </a:lnSpc>
            </a:pPr>
            <a:r>
              <a:rPr lang="en-US" sz="1600" dirty="0">
                <a:latin typeface="+mn-lt"/>
              </a:rPr>
              <a:t>A computer which exploits multiple data streams against a single instruction stream to perform operations which may be naturally parallelized. </a:t>
            </a:r>
            <a:endParaRPr lang="en-US" altLang="en-US" sz="1600" dirty="0">
              <a:latin typeface="+mn-lt"/>
            </a:endParaRPr>
          </a:p>
          <a:p>
            <a:pPr lvl="1">
              <a:lnSpc>
                <a:spcPct val="70000"/>
              </a:lnSpc>
            </a:pPr>
            <a:r>
              <a:rPr lang="en-US" altLang="en-US" sz="2000" dirty="0">
                <a:latin typeface="+mn-lt"/>
              </a:rPr>
              <a:t>Examples: </a:t>
            </a:r>
            <a:r>
              <a:rPr lang="en-US" altLang="en-US" sz="2000" dirty="0" err="1">
                <a:latin typeface="+mn-lt"/>
              </a:rPr>
              <a:t>Illiac</a:t>
            </a:r>
            <a:r>
              <a:rPr lang="en-US" altLang="en-US" sz="2000" dirty="0">
                <a:latin typeface="+mn-lt"/>
              </a:rPr>
              <a:t>-IV (1</a:t>
            </a:r>
            <a:r>
              <a:rPr lang="en-US" altLang="en-US" sz="2000" baseline="30000" dirty="0">
                <a:latin typeface="+mn-lt"/>
              </a:rPr>
              <a:t>st</a:t>
            </a:r>
            <a:r>
              <a:rPr lang="en-US" altLang="en-US" sz="2000" dirty="0">
                <a:latin typeface="+mn-lt"/>
              </a:rPr>
              <a:t> machine), Array processor, GPU, </a:t>
            </a:r>
            <a:r>
              <a:rPr lang="en-US" altLang="en-US" sz="1800" dirty="0">
                <a:latin typeface="+mn-lt"/>
              </a:rPr>
              <a:t>Simple programming model, Low overhead, Flexibility, suitable for most scientific applications, not suitable for general-purpose applications</a:t>
            </a:r>
          </a:p>
          <a:p>
            <a:pPr>
              <a:lnSpc>
                <a:spcPct val="70000"/>
              </a:lnSpc>
              <a:buFont typeface="Arial" pitchFamily="34" charset="0"/>
              <a:buChar char="•"/>
            </a:pPr>
            <a:endParaRPr lang="en-US" altLang="en-US" dirty="0"/>
          </a:p>
          <a:p>
            <a:pPr>
              <a:lnSpc>
                <a:spcPct val="70000"/>
              </a:lnSpc>
              <a:buFont typeface="Arial" pitchFamily="34" charset="0"/>
              <a:buChar char="•"/>
            </a:pPr>
            <a:endParaRPr lang="en-US" altLang="en-US" dirty="0"/>
          </a:p>
          <a:p>
            <a:pPr>
              <a:lnSpc>
                <a:spcPct val="70000"/>
              </a:lnSpc>
              <a:buFont typeface="Arial" pitchFamily="34" charset="0"/>
              <a:buChar char="•"/>
            </a:pPr>
            <a:endParaRPr lang="en-US" altLang="en-US" dirty="0"/>
          </a:p>
          <a:p>
            <a:pPr>
              <a:lnSpc>
                <a:spcPct val="70000"/>
              </a:lnSpc>
              <a:buFont typeface="Arial" pitchFamily="34" charset="0"/>
              <a:buChar char="•"/>
            </a:pPr>
            <a:endParaRPr lang="en-US" altLang="en-US" dirty="0"/>
          </a:p>
          <a:p>
            <a:pPr>
              <a:lnSpc>
                <a:spcPct val="70000"/>
              </a:lnSpc>
              <a:buFont typeface="Arial" pitchFamily="34" charset="0"/>
              <a:buChar char="•"/>
            </a:pPr>
            <a:endParaRPr lang="en-US" altLang="en-US" dirty="0"/>
          </a:p>
          <a:p>
            <a:pPr>
              <a:lnSpc>
                <a:spcPct val="70000"/>
              </a:lnSpc>
            </a:pPr>
            <a:r>
              <a:rPr lang="en-US" altLang="en-US" sz="2400" b="1" dirty="0">
                <a:solidFill>
                  <a:schemeClr val="tx2"/>
                </a:solidFill>
                <a:latin typeface="+mj-lt"/>
              </a:rPr>
              <a:t>MIMD (Multiple Instruction Multiple Data stream)</a:t>
            </a:r>
          </a:p>
          <a:p>
            <a:pPr lvl="1">
              <a:lnSpc>
                <a:spcPct val="70000"/>
              </a:lnSpc>
            </a:pPr>
            <a:r>
              <a:rPr lang="en-US" sz="1600" dirty="0">
                <a:latin typeface="+mn-lt"/>
              </a:rPr>
              <a:t>Multiple autonomous processors simultaneously executing different instructions on different data.</a:t>
            </a:r>
            <a:endParaRPr lang="en-US" altLang="en-US" sz="1600" dirty="0">
              <a:latin typeface="+mn-lt"/>
            </a:endParaRPr>
          </a:p>
          <a:p>
            <a:pPr lvl="1">
              <a:lnSpc>
                <a:spcPct val="70000"/>
              </a:lnSpc>
            </a:pPr>
            <a:r>
              <a:rPr lang="en-US" altLang="en-US" sz="1600" dirty="0">
                <a:latin typeface="+mn-lt"/>
              </a:rPr>
              <a:t>Examples: C.mmp (1</a:t>
            </a:r>
            <a:r>
              <a:rPr lang="en-US" altLang="en-US" sz="1600" baseline="30000" dirty="0">
                <a:latin typeface="+mn-lt"/>
              </a:rPr>
              <a:t>st</a:t>
            </a:r>
            <a:r>
              <a:rPr lang="en-US" altLang="en-US" sz="1600" dirty="0">
                <a:latin typeface="+mn-lt"/>
              </a:rPr>
              <a:t> machine), All modern </a:t>
            </a:r>
            <a:r>
              <a:rPr lang="en-US" altLang="en-US" sz="1600" dirty="0" err="1">
                <a:latin typeface="+mn-lt"/>
              </a:rPr>
              <a:t>Multicore</a:t>
            </a:r>
            <a:r>
              <a:rPr lang="en-US" altLang="en-US" sz="1600" dirty="0">
                <a:latin typeface="+mn-lt"/>
              </a:rPr>
              <a:t> machines, Clusters, Top 500 supercomputers, Data centers </a:t>
            </a:r>
          </a:p>
          <a:p>
            <a:pPr lvl="2">
              <a:lnSpc>
                <a:spcPct val="70000"/>
              </a:lnSpc>
            </a:pPr>
            <a:r>
              <a:rPr lang="en-US" altLang="en-US" sz="1600" dirty="0">
                <a:latin typeface="+mn-lt"/>
              </a:rPr>
              <a:t>Flexible</a:t>
            </a:r>
          </a:p>
          <a:p>
            <a:pPr lvl="2">
              <a:lnSpc>
                <a:spcPct val="70000"/>
              </a:lnSpc>
            </a:pPr>
            <a:r>
              <a:rPr lang="en-US" altLang="en-US" sz="1600" i="1" dirty="0">
                <a:latin typeface="+mn-lt"/>
              </a:rPr>
              <a:t>Use off-the-shelf micros</a:t>
            </a:r>
          </a:p>
        </p:txBody>
      </p:sp>
      <p:pic>
        <p:nvPicPr>
          <p:cNvPr id="3" name="Picture 2" descr="250px-SIMD.svg.png"/>
          <p:cNvPicPr>
            <a:picLocks noChangeAspect="1"/>
          </p:cNvPicPr>
          <p:nvPr/>
        </p:nvPicPr>
        <p:blipFill>
          <a:blip r:embed="rId2" cstate="print"/>
          <a:stretch>
            <a:fillRect/>
          </a:stretch>
        </p:blipFill>
        <p:spPr>
          <a:xfrm>
            <a:off x="1295400" y="2157074"/>
            <a:ext cx="2052464" cy="2052464"/>
          </a:xfrm>
          <a:prstGeom prst="rect">
            <a:avLst/>
          </a:prstGeom>
        </p:spPr>
      </p:pic>
      <p:pic>
        <p:nvPicPr>
          <p:cNvPr id="81922" name="Picture 2" descr="H:\CS213\2014\400px-MIMD.svg.png"/>
          <p:cNvPicPr>
            <a:picLocks noChangeAspect="1" noChangeArrowheads="1"/>
          </p:cNvPicPr>
          <p:nvPr/>
        </p:nvPicPr>
        <p:blipFill>
          <a:blip r:embed="rId3" cstate="print"/>
          <a:srcRect/>
          <a:stretch>
            <a:fillRect/>
          </a:stretch>
        </p:blipFill>
        <p:spPr bwMode="auto">
          <a:xfrm>
            <a:off x="5207868" y="2145060"/>
            <a:ext cx="2172444" cy="2172444"/>
          </a:xfrm>
          <a:prstGeom prst="rect">
            <a:avLst/>
          </a:prstGeom>
          <a:noFill/>
        </p:spPr>
      </p:pic>
    </p:spTree>
    <p:extLst>
      <p:ext uri="{BB962C8B-B14F-4D97-AF65-F5344CB8AC3E}">
        <p14:creationId xmlns:p14="http://schemas.microsoft.com/office/powerpoint/2010/main" val="4995329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ate Placeholder 2"/>
          <p:cNvSpPr>
            <a:spLocks noGrp="1"/>
          </p:cNvSpPr>
          <p:nvPr>
            <p:ph type="dt" sz="half" idx="10"/>
          </p:nvPr>
        </p:nvSpPr>
        <p:spPr/>
        <p:txBody>
          <a:bodyPr/>
          <a:lstStyle/>
          <a:p>
            <a:r>
              <a:rPr lang="en-US"/>
              <a:t>9/23/2004</a:t>
            </a:r>
          </a:p>
        </p:txBody>
      </p:sp>
      <p:sp>
        <p:nvSpPr>
          <p:cNvPr id="22530" name="Rectangle 2"/>
          <p:cNvSpPr>
            <a:spLocks noGrp="1" noChangeArrowheads="1"/>
          </p:cNvSpPr>
          <p:nvPr>
            <p:ph type="title"/>
          </p:nvPr>
        </p:nvSpPr>
        <p:spPr>
          <a:xfrm>
            <a:off x="683568" y="0"/>
            <a:ext cx="7772400" cy="584775"/>
          </a:xfrm>
        </p:spPr>
        <p:txBody>
          <a:bodyPr/>
          <a:lstStyle/>
          <a:p>
            <a:r>
              <a:rPr lang="en-US" sz="3200" dirty="0"/>
              <a:t>Compute Speedup – Amdahl’s Law</a:t>
            </a:r>
          </a:p>
        </p:txBody>
      </p:sp>
      <p:sp>
        <p:nvSpPr>
          <p:cNvPr id="22531" name="Text Box 3"/>
          <p:cNvSpPr txBox="1">
            <a:spLocks noChangeArrowheads="1"/>
          </p:cNvSpPr>
          <p:nvPr/>
        </p:nvSpPr>
        <p:spPr bwMode="auto">
          <a:xfrm>
            <a:off x="899592" y="908720"/>
            <a:ext cx="5149850" cy="457200"/>
          </a:xfrm>
          <a:prstGeom prst="rect">
            <a:avLst/>
          </a:prstGeom>
          <a:noFill/>
          <a:ln w="9525">
            <a:noFill/>
            <a:miter lim="800000"/>
            <a:headEnd/>
            <a:tailEnd/>
          </a:ln>
          <a:effectLst/>
        </p:spPr>
        <p:txBody>
          <a:bodyPr wrap="none">
            <a:spAutoFit/>
          </a:bodyPr>
          <a:lstStyle/>
          <a:p>
            <a:r>
              <a:rPr lang="en-US" dirty="0">
                <a:latin typeface="Comic Sans MS" pitchFamily="66" charset="0"/>
              </a:rPr>
              <a:t>Speedup is due to enhancement(E):</a:t>
            </a:r>
          </a:p>
        </p:txBody>
      </p:sp>
      <p:sp>
        <p:nvSpPr>
          <p:cNvPr id="22536" name="Rectangle 8"/>
          <p:cNvSpPr>
            <a:spLocks noChangeArrowheads="1"/>
          </p:cNvSpPr>
          <p:nvPr/>
        </p:nvSpPr>
        <p:spPr bwMode="auto">
          <a:xfrm>
            <a:off x="2895600" y="1628800"/>
            <a:ext cx="1066800" cy="3048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2538" name="Rectangle 10"/>
          <p:cNvSpPr>
            <a:spLocks noChangeArrowheads="1"/>
          </p:cNvSpPr>
          <p:nvPr/>
        </p:nvSpPr>
        <p:spPr bwMode="auto">
          <a:xfrm>
            <a:off x="3962400" y="1628800"/>
            <a:ext cx="1066800" cy="304800"/>
          </a:xfrm>
          <a:prstGeom prst="rect">
            <a:avLst/>
          </a:prstGeom>
          <a:solidFill>
            <a:schemeClr val="hlink"/>
          </a:solidFill>
          <a:ln w="9525">
            <a:solidFill>
              <a:schemeClr val="tx1"/>
            </a:solidFill>
            <a:miter lim="800000"/>
            <a:headEnd/>
            <a:tailEnd/>
          </a:ln>
          <a:effectLst/>
        </p:spPr>
        <p:txBody>
          <a:bodyPr wrap="none" anchor="ctr"/>
          <a:lstStyle/>
          <a:p>
            <a:endParaRPr lang="en-US"/>
          </a:p>
        </p:txBody>
      </p:sp>
      <p:sp>
        <p:nvSpPr>
          <p:cNvPr id="22539" name="Rectangle 11"/>
          <p:cNvSpPr>
            <a:spLocks noChangeArrowheads="1"/>
          </p:cNvSpPr>
          <p:nvPr/>
        </p:nvSpPr>
        <p:spPr bwMode="auto">
          <a:xfrm>
            <a:off x="5029200" y="1628800"/>
            <a:ext cx="1371600" cy="304800"/>
          </a:xfrm>
          <a:prstGeom prst="rect">
            <a:avLst/>
          </a:prstGeom>
          <a:solidFill>
            <a:schemeClr val="accent1"/>
          </a:solidFill>
          <a:ln w="9525">
            <a:solidFill>
              <a:schemeClr val="tx1"/>
            </a:solidFill>
            <a:miter lim="800000"/>
            <a:headEnd/>
            <a:tailEnd/>
          </a:ln>
          <a:effectLst/>
        </p:spPr>
        <p:txBody>
          <a:bodyPr wrap="none" anchor="ctr"/>
          <a:lstStyle/>
          <a:p>
            <a:endParaRPr lang="en-US" dirty="0"/>
          </a:p>
        </p:txBody>
      </p:sp>
      <p:sp>
        <p:nvSpPr>
          <p:cNvPr id="22540" name="Rectangle 12"/>
          <p:cNvSpPr>
            <a:spLocks noChangeArrowheads="1"/>
          </p:cNvSpPr>
          <p:nvPr/>
        </p:nvSpPr>
        <p:spPr bwMode="auto">
          <a:xfrm>
            <a:off x="2895600" y="2162200"/>
            <a:ext cx="1066800" cy="3048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2541" name="Rectangle 13"/>
          <p:cNvSpPr>
            <a:spLocks noChangeArrowheads="1"/>
          </p:cNvSpPr>
          <p:nvPr/>
        </p:nvSpPr>
        <p:spPr bwMode="auto">
          <a:xfrm>
            <a:off x="3962400" y="2162200"/>
            <a:ext cx="533400" cy="304800"/>
          </a:xfrm>
          <a:prstGeom prst="rect">
            <a:avLst/>
          </a:prstGeom>
          <a:solidFill>
            <a:schemeClr val="hlink"/>
          </a:solidFill>
          <a:ln w="9525">
            <a:solidFill>
              <a:schemeClr val="tx1"/>
            </a:solidFill>
            <a:miter lim="800000"/>
            <a:headEnd/>
            <a:tailEnd/>
          </a:ln>
          <a:effectLst/>
        </p:spPr>
        <p:txBody>
          <a:bodyPr wrap="none" anchor="ctr"/>
          <a:lstStyle/>
          <a:p>
            <a:endParaRPr lang="en-US"/>
          </a:p>
        </p:txBody>
      </p:sp>
      <p:sp>
        <p:nvSpPr>
          <p:cNvPr id="22542" name="Rectangle 14"/>
          <p:cNvSpPr>
            <a:spLocks noChangeArrowheads="1"/>
          </p:cNvSpPr>
          <p:nvPr/>
        </p:nvSpPr>
        <p:spPr bwMode="auto">
          <a:xfrm>
            <a:off x="4495800" y="2162200"/>
            <a:ext cx="1371600" cy="3048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2546" name="Text Box 18"/>
          <p:cNvSpPr txBox="1">
            <a:spLocks noChangeArrowheads="1"/>
          </p:cNvSpPr>
          <p:nvPr/>
        </p:nvSpPr>
        <p:spPr bwMode="auto">
          <a:xfrm>
            <a:off x="1600200" y="1628800"/>
            <a:ext cx="1201738" cy="366713"/>
          </a:xfrm>
          <a:prstGeom prst="rect">
            <a:avLst/>
          </a:prstGeom>
          <a:noFill/>
          <a:ln w="9525">
            <a:noFill/>
            <a:miter lim="800000"/>
            <a:headEnd/>
            <a:tailEnd/>
          </a:ln>
          <a:effectLst/>
        </p:spPr>
        <p:txBody>
          <a:bodyPr wrap="none">
            <a:spAutoFit/>
          </a:bodyPr>
          <a:lstStyle/>
          <a:p>
            <a:r>
              <a:rPr lang="en-US" sz="1800" dirty="0" err="1">
                <a:latin typeface="Comic Sans MS" pitchFamily="66" charset="0"/>
              </a:rPr>
              <a:t>Time</a:t>
            </a:r>
            <a:r>
              <a:rPr lang="en-US" sz="1800" baseline="-25000" dirty="0" err="1">
                <a:latin typeface="Comic Sans MS" pitchFamily="66" charset="0"/>
              </a:rPr>
              <a:t>Before</a:t>
            </a:r>
            <a:endParaRPr lang="en-US" sz="1800" baseline="-25000" dirty="0">
              <a:latin typeface="Comic Sans MS" pitchFamily="66" charset="0"/>
            </a:endParaRPr>
          </a:p>
        </p:txBody>
      </p:sp>
      <p:sp>
        <p:nvSpPr>
          <p:cNvPr id="22549" name="Text Box 21"/>
          <p:cNvSpPr txBox="1">
            <a:spLocks noChangeArrowheads="1"/>
          </p:cNvSpPr>
          <p:nvPr/>
        </p:nvSpPr>
        <p:spPr bwMode="auto">
          <a:xfrm>
            <a:off x="1676400" y="2132856"/>
            <a:ext cx="1123950" cy="366713"/>
          </a:xfrm>
          <a:prstGeom prst="rect">
            <a:avLst/>
          </a:prstGeom>
          <a:noFill/>
          <a:ln w="9525">
            <a:noFill/>
            <a:miter lim="800000"/>
            <a:headEnd/>
            <a:tailEnd/>
          </a:ln>
          <a:effectLst/>
        </p:spPr>
        <p:txBody>
          <a:bodyPr wrap="none">
            <a:spAutoFit/>
          </a:bodyPr>
          <a:lstStyle/>
          <a:p>
            <a:r>
              <a:rPr lang="en-US" sz="1800" dirty="0" err="1">
                <a:latin typeface="Comic Sans MS" pitchFamily="66" charset="0"/>
              </a:rPr>
              <a:t>Time</a:t>
            </a:r>
            <a:r>
              <a:rPr lang="en-US" sz="1800" baseline="-25000" dirty="0" err="1">
                <a:latin typeface="Comic Sans MS" pitchFamily="66" charset="0"/>
              </a:rPr>
              <a:t>After</a:t>
            </a:r>
            <a:endParaRPr lang="en-US" sz="1800" baseline="-25000" dirty="0">
              <a:latin typeface="Comic Sans MS" pitchFamily="66" charset="0"/>
            </a:endParaRPr>
          </a:p>
        </p:txBody>
      </p:sp>
      <p:sp>
        <p:nvSpPr>
          <p:cNvPr id="21" name="Text Box 5"/>
          <p:cNvSpPr txBox="1">
            <a:spLocks noChangeArrowheads="1"/>
          </p:cNvSpPr>
          <p:nvPr/>
        </p:nvSpPr>
        <p:spPr bwMode="auto">
          <a:xfrm>
            <a:off x="3059832" y="3717032"/>
            <a:ext cx="4752528" cy="400110"/>
          </a:xfrm>
          <a:prstGeom prst="rect">
            <a:avLst/>
          </a:prstGeom>
          <a:noFill/>
          <a:ln w="9525">
            <a:noFill/>
            <a:miter lim="800000"/>
            <a:headEnd/>
            <a:tailEnd/>
          </a:ln>
          <a:effectLst/>
        </p:spPr>
        <p:txBody>
          <a:bodyPr wrap="square">
            <a:spAutoFit/>
          </a:bodyPr>
          <a:lstStyle/>
          <a:p>
            <a:r>
              <a:rPr lang="en-US" sz="2000" dirty="0">
                <a:latin typeface="Comic Sans MS" pitchFamily="66" charset="0"/>
              </a:rPr>
              <a:t>= </a:t>
            </a:r>
            <a:r>
              <a:rPr lang="en-US" sz="2000" dirty="0" err="1">
                <a:latin typeface="Comic Sans MS" pitchFamily="66" charset="0"/>
              </a:rPr>
              <a:t>ExTime</a:t>
            </a:r>
            <a:r>
              <a:rPr lang="en-US" sz="2000" baseline="-25000" dirty="0" err="1">
                <a:latin typeface="Comic Sans MS" pitchFamily="66" charset="0"/>
              </a:rPr>
              <a:t>before</a:t>
            </a:r>
            <a:r>
              <a:rPr lang="en-US" sz="2000" dirty="0">
                <a:latin typeface="Comic Sans MS" pitchFamily="66" charset="0"/>
              </a:rPr>
              <a:t> x [(1-F) +</a:t>
            </a:r>
            <a:endParaRPr lang="en-US" sz="2000" baseline="-25000" dirty="0">
              <a:latin typeface="Comic Sans MS" pitchFamily="66" charset="0"/>
            </a:endParaRPr>
          </a:p>
        </p:txBody>
      </p:sp>
      <p:grpSp>
        <p:nvGrpSpPr>
          <p:cNvPr id="2" name="Group 17"/>
          <p:cNvGrpSpPr>
            <a:grpSpLocks/>
          </p:cNvGrpSpPr>
          <p:nvPr/>
        </p:nvGrpSpPr>
        <p:grpSpPr bwMode="auto">
          <a:xfrm>
            <a:off x="6156177" y="3572738"/>
            <a:ext cx="530345" cy="770124"/>
            <a:chOff x="4644" y="1106"/>
            <a:chExt cx="464" cy="554"/>
          </a:xfrm>
        </p:grpSpPr>
        <p:sp>
          <p:nvSpPr>
            <p:cNvPr id="23" name="Text Box 6"/>
            <p:cNvSpPr txBox="1">
              <a:spLocks noChangeArrowheads="1"/>
            </p:cNvSpPr>
            <p:nvPr/>
          </p:nvSpPr>
          <p:spPr bwMode="auto">
            <a:xfrm>
              <a:off x="4644" y="1106"/>
              <a:ext cx="317" cy="554"/>
            </a:xfrm>
            <a:prstGeom prst="rect">
              <a:avLst/>
            </a:prstGeom>
            <a:noFill/>
            <a:ln w="9525">
              <a:noFill/>
              <a:miter lim="800000"/>
              <a:headEnd/>
              <a:tailEnd/>
            </a:ln>
            <a:effectLst/>
          </p:spPr>
          <p:txBody>
            <a:bodyPr wrap="none">
              <a:spAutoFit/>
            </a:bodyPr>
            <a:lstStyle/>
            <a:p>
              <a:r>
                <a:rPr lang="en-US" sz="2000" dirty="0">
                  <a:latin typeface="Comic Sans MS" pitchFamily="66" charset="0"/>
                </a:rPr>
                <a:t>F</a:t>
              </a:r>
            </a:p>
            <a:p>
              <a:r>
                <a:rPr lang="en-US" sz="2000" dirty="0">
                  <a:latin typeface="Comic Sans MS" pitchFamily="66" charset="0"/>
                </a:rPr>
                <a:t>S</a:t>
              </a:r>
            </a:p>
          </p:txBody>
        </p:sp>
        <p:sp>
          <p:nvSpPr>
            <p:cNvPr id="24" name="Line 7"/>
            <p:cNvSpPr>
              <a:spLocks noChangeShapeType="1"/>
            </p:cNvSpPr>
            <p:nvPr/>
          </p:nvSpPr>
          <p:spPr bwMode="auto">
            <a:xfrm>
              <a:off x="4707" y="1365"/>
              <a:ext cx="240" cy="0"/>
            </a:xfrm>
            <a:prstGeom prst="line">
              <a:avLst/>
            </a:prstGeom>
            <a:noFill/>
            <a:ln w="28575">
              <a:solidFill>
                <a:schemeClr val="tx1"/>
              </a:solidFill>
              <a:round/>
              <a:headEnd/>
              <a:tailEnd/>
            </a:ln>
            <a:effectLst/>
          </p:spPr>
          <p:txBody>
            <a:bodyPr/>
            <a:lstStyle/>
            <a:p>
              <a:endParaRPr lang="en-US"/>
            </a:p>
          </p:txBody>
        </p:sp>
        <p:sp>
          <p:nvSpPr>
            <p:cNvPr id="25" name="Text Box 8"/>
            <p:cNvSpPr txBox="1">
              <a:spLocks noChangeArrowheads="1"/>
            </p:cNvSpPr>
            <p:nvPr/>
          </p:nvSpPr>
          <p:spPr bwMode="auto">
            <a:xfrm>
              <a:off x="4896" y="1210"/>
              <a:ext cx="212" cy="365"/>
            </a:xfrm>
            <a:prstGeom prst="rect">
              <a:avLst/>
            </a:prstGeom>
            <a:noFill/>
            <a:ln w="9525">
              <a:noFill/>
              <a:miter lim="800000"/>
              <a:headEnd/>
              <a:tailEnd/>
            </a:ln>
            <a:effectLst/>
          </p:spPr>
          <p:txBody>
            <a:bodyPr wrap="none">
              <a:spAutoFit/>
            </a:bodyPr>
            <a:lstStyle/>
            <a:p>
              <a:r>
                <a:rPr lang="en-US" sz="3200" dirty="0">
                  <a:latin typeface="Comic Sans MS" pitchFamily="66" charset="0"/>
                </a:rPr>
                <a:t>]</a:t>
              </a:r>
            </a:p>
          </p:txBody>
        </p:sp>
      </p:grpSp>
      <p:sp>
        <p:nvSpPr>
          <p:cNvPr id="26" name="Rectangle 25"/>
          <p:cNvSpPr/>
          <p:nvPr/>
        </p:nvSpPr>
        <p:spPr>
          <a:xfrm>
            <a:off x="1403648" y="4437112"/>
            <a:ext cx="1553630" cy="400110"/>
          </a:xfrm>
          <a:prstGeom prst="rect">
            <a:avLst/>
          </a:prstGeom>
        </p:spPr>
        <p:txBody>
          <a:bodyPr wrap="none">
            <a:spAutoFit/>
          </a:bodyPr>
          <a:lstStyle/>
          <a:p>
            <a:r>
              <a:rPr lang="en-US" sz="2000" i="1" dirty="0">
                <a:solidFill>
                  <a:srgbClr val="990000"/>
                </a:solidFill>
                <a:effectLst>
                  <a:outerShdw blurRad="38100" dist="38100" dir="2700000" algn="tl">
                    <a:srgbClr val="C0C0C0"/>
                  </a:outerShdw>
                </a:effectLst>
                <a:latin typeface="Comic Sans MS" pitchFamily="66" charset="0"/>
              </a:rPr>
              <a:t>Speedup(E)</a:t>
            </a:r>
          </a:p>
        </p:txBody>
      </p:sp>
      <p:sp>
        <p:nvSpPr>
          <p:cNvPr id="27" name="Text Box 9"/>
          <p:cNvSpPr txBox="1">
            <a:spLocks noChangeArrowheads="1"/>
          </p:cNvSpPr>
          <p:nvPr/>
        </p:nvSpPr>
        <p:spPr bwMode="auto">
          <a:xfrm>
            <a:off x="3059832" y="4509120"/>
            <a:ext cx="316112" cy="400110"/>
          </a:xfrm>
          <a:prstGeom prst="rect">
            <a:avLst/>
          </a:prstGeom>
          <a:noFill/>
          <a:ln w="9525">
            <a:noFill/>
            <a:miter lim="800000"/>
            <a:headEnd/>
            <a:tailEnd/>
          </a:ln>
          <a:effectLst/>
        </p:spPr>
        <p:txBody>
          <a:bodyPr wrap="none">
            <a:spAutoFit/>
          </a:bodyPr>
          <a:lstStyle/>
          <a:p>
            <a:r>
              <a:rPr lang="en-US" sz="2000" dirty="0">
                <a:latin typeface="Comic Sans MS" pitchFamily="66" charset="0"/>
              </a:rPr>
              <a:t>=</a:t>
            </a:r>
          </a:p>
        </p:txBody>
      </p:sp>
      <p:sp>
        <p:nvSpPr>
          <p:cNvPr id="28" name="Rectangle 11"/>
          <p:cNvSpPr>
            <a:spLocks noChangeArrowheads="1"/>
          </p:cNvSpPr>
          <p:nvPr/>
        </p:nvSpPr>
        <p:spPr bwMode="auto">
          <a:xfrm>
            <a:off x="3491880" y="4149080"/>
            <a:ext cx="1627369" cy="1138773"/>
          </a:xfrm>
          <a:prstGeom prst="rect">
            <a:avLst/>
          </a:prstGeom>
          <a:noFill/>
          <a:ln w="9525">
            <a:noFill/>
            <a:miter lim="800000"/>
            <a:headEnd/>
            <a:tailEnd/>
          </a:ln>
          <a:effectLst/>
        </p:spPr>
        <p:txBody>
          <a:bodyPr wrap="none">
            <a:spAutoFit/>
          </a:bodyPr>
          <a:lstStyle/>
          <a:p>
            <a:pPr algn="ctr"/>
            <a:r>
              <a:rPr lang="en-US" sz="2000" dirty="0" err="1">
                <a:latin typeface="Comic Sans MS" pitchFamily="66" charset="0"/>
              </a:rPr>
              <a:t>ExTime</a:t>
            </a:r>
            <a:r>
              <a:rPr lang="en-US" sz="2000" baseline="-25000" dirty="0" err="1">
                <a:latin typeface="Comic Sans MS" pitchFamily="66" charset="0"/>
              </a:rPr>
              <a:t>before</a:t>
            </a:r>
            <a:endParaRPr lang="en-US" sz="2000" dirty="0">
              <a:latin typeface="Comic Sans MS" pitchFamily="66" charset="0"/>
            </a:endParaRPr>
          </a:p>
          <a:p>
            <a:pPr algn="ctr"/>
            <a:endParaRPr lang="en-US" sz="2000" dirty="0">
              <a:latin typeface="Comic Sans MS" pitchFamily="66" charset="0"/>
            </a:endParaRPr>
          </a:p>
          <a:p>
            <a:pPr algn="ctr"/>
            <a:r>
              <a:rPr lang="en-US" sz="2000" dirty="0" err="1">
                <a:latin typeface="Comic Sans MS" pitchFamily="66" charset="0"/>
              </a:rPr>
              <a:t>ExTime</a:t>
            </a:r>
            <a:r>
              <a:rPr lang="en-US" sz="2000" baseline="-25000" dirty="0" err="1">
                <a:latin typeface="Comic Sans MS" pitchFamily="66" charset="0"/>
              </a:rPr>
              <a:t>after</a:t>
            </a:r>
            <a:endParaRPr lang="en-US" sz="2000" baseline="-25000" dirty="0">
              <a:latin typeface="Comic Sans MS" pitchFamily="66" charset="0"/>
            </a:endParaRPr>
          </a:p>
        </p:txBody>
      </p:sp>
      <p:sp>
        <p:nvSpPr>
          <p:cNvPr id="29" name="Line 12"/>
          <p:cNvSpPr>
            <a:spLocks noChangeShapeType="1"/>
          </p:cNvSpPr>
          <p:nvPr/>
        </p:nvSpPr>
        <p:spPr bwMode="auto">
          <a:xfrm>
            <a:off x="3491880" y="4725144"/>
            <a:ext cx="1677800" cy="0"/>
          </a:xfrm>
          <a:prstGeom prst="line">
            <a:avLst/>
          </a:prstGeom>
          <a:noFill/>
          <a:ln w="28575">
            <a:solidFill>
              <a:schemeClr val="tx1"/>
            </a:solidFill>
            <a:round/>
            <a:headEnd/>
            <a:tailEnd/>
          </a:ln>
          <a:effectLst/>
        </p:spPr>
        <p:txBody>
          <a:bodyPr/>
          <a:lstStyle/>
          <a:p>
            <a:endParaRPr lang="en-US" sz="2000" dirty="0"/>
          </a:p>
        </p:txBody>
      </p:sp>
      <p:sp>
        <p:nvSpPr>
          <p:cNvPr id="30" name="Text Box 14"/>
          <p:cNvSpPr txBox="1">
            <a:spLocks noChangeArrowheads="1"/>
          </p:cNvSpPr>
          <p:nvPr/>
        </p:nvSpPr>
        <p:spPr bwMode="auto">
          <a:xfrm>
            <a:off x="5508104" y="4509120"/>
            <a:ext cx="316112" cy="400110"/>
          </a:xfrm>
          <a:prstGeom prst="rect">
            <a:avLst/>
          </a:prstGeom>
          <a:noFill/>
          <a:ln w="9525">
            <a:noFill/>
            <a:miter lim="800000"/>
            <a:headEnd/>
            <a:tailEnd/>
          </a:ln>
          <a:effectLst/>
        </p:spPr>
        <p:txBody>
          <a:bodyPr wrap="none">
            <a:spAutoFit/>
          </a:bodyPr>
          <a:lstStyle/>
          <a:p>
            <a:r>
              <a:rPr lang="en-US" sz="2000" dirty="0">
                <a:latin typeface="Comic Sans MS" pitchFamily="66" charset="0"/>
              </a:rPr>
              <a:t>=</a:t>
            </a:r>
          </a:p>
        </p:txBody>
      </p:sp>
      <p:sp>
        <p:nvSpPr>
          <p:cNvPr id="31" name="Text Box 16"/>
          <p:cNvSpPr txBox="1">
            <a:spLocks noChangeArrowheads="1"/>
          </p:cNvSpPr>
          <p:nvPr/>
        </p:nvSpPr>
        <p:spPr bwMode="auto">
          <a:xfrm>
            <a:off x="6372200" y="4149080"/>
            <a:ext cx="319087" cy="400110"/>
          </a:xfrm>
          <a:prstGeom prst="rect">
            <a:avLst/>
          </a:prstGeom>
          <a:noFill/>
          <a:ln w="9525">
            <a:noFill/>
            <a:miter lim="800000"/>
            <a:headEnd/>
            <a:tailEnd/>
          </a:ln>
          <a:effectLst/>
        </p:spPr>
        <p:txBody>
          <a:bodyPr>
            <a:spAutoFit/>
          </a:bodyPr>
          <a:lstStyle/>
          <a:p>
            <a:pPr algn="ctr"/>
            <a:r>
              <a:rPr lang="en-US" sz="2000" dirty="0">
                <a:latin typeface="Comic Sans MS" pitchFamily="66" charset="0"/>
              </a:rPr>
              <a:t>1</a:t>
            </a:r>
          </a:p>
        </p:txBody>
      </p:sp>
      <p:sp>
        <p:nvSpPr>
          <p:cNvPr id="32" name="Line 15"/>
          <p:cNvSpPr>
            <a:spLocks noChangeShapeType="1"/>
          </p:cNvSpPr>
          <p:nvPr/>
        </p:nvSpPr>
        <p:spPr bwMode="auto">
          <a:xfrm>
            <a:off x="5796136" y="4653136"/>
            <a:ext cx="2286000" cy="0"/>
          </a:xfrm>
          <a:prstGeom prst="line">
            <a:avLst/>
          </a:prstGeom>
          <a:noFill/>
          <a:ln w="28575">
            <a:solidFill>
              <a:schemeClr val="tx1"/>
            </a:solidFill>
            <a:round/>
            <a:headEnd/>
            <a:tailEnd/>
          </a:ln>
          <a:effectLst/>
        </p:spPr>
        <p:txBody>
          <a:bodyPr/>
          <a:lstStyle/>
          <a:p>
            <a:endParaRPr lang="en-US" sz="2000" dirty="0"/>
          </a:p>
        </p:txBody>
      </p:sp>
      <p:grpSp>
        <p:nvGrpSpPr>
          <p:cNvPr id="3" name="Group 23"/>
          <p:cNvGrpSpPr>
            <a:grpSpLocks/>
          </p:cNvGrpSpPr>
          <p:nvPr/>
        </p:nvGrpSpPr>
        <p:grpSpPr bwMode="auto">
          <a:xfrm>
            <a:off x="5940152" y="4797152"/>
            <a:ext cx="1889125" cy="769938"/>
            <a:chOff x="3536" y="2969"/>
            <a:chExt cx="1190" cy="485"/>
          </a:xfrm>
        </p:grpSpPr>
        <p:sp>
          <p:nvSpPr>
            <p:cNvPr id="34" name="Text Box 19"/>
            <p:cNvSpPr txBox="1">
              <a:spLocks noChangeArrowheads="1"/>
            </p:cNvSpPr>
            <p:nvPr/>
          </p:nvSpPr>
          <p:spPr bwMode="auto">
            <a:xfrm>
              <a:off x="4320" y="2969"/>
              <a:ext cx="228" cy="485"/>
            </a:xfrm>
            <a:prstGeom prst="rect">
              <a:avLst/>
            </a:prstGeom>
            <a:noFill/>
            <a:ln w="9525">
              <a:noFill/>
              <a:miter lim="800000"/>
              <a:headEnd/>
              <a:tailEnd/>
            </a:ln>
            <a:effectLst/>
          </p:spPr>
          <p:txBody>
            <a:bodyPr wrap="none">
              <a:spAutoFit/>
            </a:bodyPr>
            <a:lstStyle/>
            <a:p>
              <a:r>
                <a:rPr lang="en-US" sz="2000">
                  <a:latin typeface="Comic Sans MS" pitchFamily="66" charset="0"/>
                </a:rPr>
                <a:t>F</a:t>
              </a:r>
            </a:p>
            <a:p>
              <a:r>
                <a:rPr lang="en-US" sz="2000">
                  <a:latin typeface="Comic Sans MS" pitchFamily="66" charset="0"/>
                </a:rPr>
                <a:t>S</a:t>
              </a:r>
            </a:p>
          </p:txBody>
        </p:sp>
        <p:sp>
          <p:nvSpPr>
            <p:cNvPr id="35" name="Line 20"/>
            <p:cNvSpPr>
              <a:spLocks noChangeShapeType="1"/>
            </p:cNvSpPr>
            <p:nvPr/>
          </p:nvSpPr>
          <p:spPr bwMode="auto">
            <a:xfrm>
              <a:off x="4329" y="3226"/>
              <a:ext cx="240" cy="0"/>
            </a:xfrm>
            <a:prstGeom prst="line">
              <a:avLst/>
            </a:prstGeom>
            <a:noFill/>
            <a:ln w="28575">
              <a:solidFill>
                <a:schemeClr val="tx1"/>
              </a:solidFill>
              <a:round/>
              <a:headEnd/>
              <a:tailEnd/>
            </a:ln>
            <a:effectLst/>
          </p:spPr>
          <p:txBody>
            <a:bodyPr/>
            <a:lstStyle/>
            <a:p>
              <a:endParaRPr lang="en-US" sz="2000"/>
            </a:p>
          </p:txBody>
        </p:sp>
        <p:sp>
          <p:nvSpPr>
            <p:cNvPr id="36" name="Text Box 21"/>
            <p:cNvSpPr txBox="1">
              <a:spLocks noChangeArrowheads="1"/>
            </p:cNvSpPr>
            <p:nvPr/>
          </p:nvSpPr>
          <p:spPr bwMode="auto">
            <a:xfrm>
              <a:off x="4549" y="3023"/>
              <a:ext cx="177" cy="252"/>
            </a:xfrm>
            <a:prstGeom prst="rect">
              <a:avLst/>
            </a:prstGeom>
            <a:noFill/>
            <a:ln w="9525">
              <a:noFill/>
              <a:miter lim="800000"/>
              <a:headEnd/>
              <a:tailEnd/>
            </a:ln>
            <a:effectLst/>
          </p:spPr>
          <p:txBody>
            <a:bodyPr wrap="none">
              <a:spAutoFit/>
            </a:bodyPr>
            <a:lstStyle/>
            <a:p>
              <a:r>
                <a:rPr lang="en-US" sz="2000">
                  <a:latin typeface="Comic Sans MS" pitchFamily="66" charset="0"/>
                </a:rPr>
                <a:t>]</a:t>
              </a:r>
            </a:p>
          </p:txBody>
        </p:sp>
        <p:sp>
          <p:nvSpPr>
            <p:cNvPr id="37" name="Rectangle 22"/>
            <p:cNvSpPr>
              <a:spLocks noChangeArrowheads="1"/>
            </p:cNvSpPr>
            <p:nvPr/>
          </p:nvSpPr>
          <p:spPr bwMode="auto">
            <a:xfrm>
              <a:off x="3536" y="3024"/>
              <a:ext cx="661" cy="252"/>
            </a:xfrm>
            <a:prstGeom prst="rect">
              <a:avLst/>
            </a:prstGeom>
            <a:noFill/>
            <a:ln w="9525">
              <a:noFill/>
              <a:miter lim="800000"/>
              <a:headEnd/>
              <a:tailEnd/>
            </a:ln>
            <a:effectLst/>
          </p:spPr>
          <p:txBody>
            <a:bodyPr wrap="none">
              <a:spAutoFit/>
            </a:bodyPr>
            <a:lstStyle/>
            <a:p>
              <a:r>
                <a:rPr lang="en-US" sz="2000" dirty="0">
                  <a:latin typeface="Comic Sans MS" pitchFamily="66" charset="0"/>
                </a:rPr>
                <a:t>[(1-F) +</a:t>
              </a:r>
            </a:p>
          </p:txBody>
        </p:sp>
      </p:grpSp>
      <p:sp>
        <p:nvSpPr>
          <p:cNvPr id="38" name="TextBox 37"/>
          <p:cNvSpPr txBox="1"/>
          <p:nvPr/>
        </p:nvSpPr>
        <p:spPr>
          <a:xfrm>
            <a:off x="899592" y="2708920"/>
            <a:ext cx="7488832" cy="1015663"/>
          </a:xfrm>
          <a:prstGeom prst="rect">
            <a:avLst/>
          </a:prstGeom>
          <a:noFill/>
        </p:spPr>
        <p:txBody>
          <a:bodyPr wrap="square" rtlCol="0">
            <a:spAutoFit/>
          </a:bodyPr>
          <a:lstStyle/>
          <a:p>
            <a:r>
              <a:rPr lang="en-US" sz="2000" dirty="0">
                <a:latin typeface="Comic Sans MS" pitchFamily="66" charset="0"/>
              </a:rPr>
              <a:t>Let F be the fraction where enhancement is applied =&gt; Also, called parallel fraction and (1-F) as the serial fraction. S is the number of processors</a:t>
            </a:r>
          </a:p>
        </p:txBody>
      </p:sp>
      <p:sp>
        <p:nvSpPr>
          <p:cNvPr id="40" name="Rectangle 3"/>
          <p:cNvSpPr>
            <a:spLocks noChangeArrowheads="1"/>
          </p:cNvSpPr>
          <p:nvPr/>
        </p:nvSpPr>
        <p:spPr bwMode="auto">
          <a:xfrm>
            <a:off x="755576" y="3717032"/>
            <a:ext cx="2401619" cy="400110"/>
          </a:xfrm>
          <a:prstGeom prst="rect">
            <a:avLst/>
          </a:prstGeom>
          <a:noFill/>
          <a:ln w="9525">
            <a:noFill/>
            <a:miter lim="800000"/>
            <a:headEnd/>
            <a:tailEnd/>
          </a:ln>
          <a:effectLst/>
        </p:spPr>
        <p:txBody>
          <a:bodyPr wrap="none">
            <a:spAutoFit/>
          </a:bodyPr>
          <a:lstStyle/>
          <a:p>
            <a:r>
              <a:rPr lang="en-US" sz="2000" i="1" dirty="0">
                <a:solidFill>
                  <a:srgbClr val="990000"/>
                </a:solidFill>
                <a:effectLst>
                  <a:outerShdw blurRad="38100" dist="38100" dir="2700000" algn="tl">
                    <a:srgbClr val="C0C0C0"/>
                  </a:outerShdw>
                </a:effectLst>
                <a:latin typeface="Comic Sans MS" pitchFamily="66" charset="0"/>
              </a:rPr>
              <a:t>Execution </a:t>
            </a:r>
            <a:r>
              <a:rPr lang="en-US" sz="2000" i="1" dirty="0" err="1">
                <a:solidFill>
                  <a:srgbClr val="990000"/>
                </a:solidFill>
                <a:effectLst>
                  <a:outerShdw blurRad="38100" dist="38100" dir="2700000" algn="tl">
                    <a:srgbClr val="C0C0C0"/>
                  </a:outerShdw>
                </a:effectLst>
                <a:latin typeface="Comic Sans MS" pitchFamily="66" charset="0"/>
              </a:rPr>
              <a:t>time</a:t>
            </a:r>
            <a:r>
              <a:rPr lang="en-US" sz="2000" i="1" baseline="-25000" dirty="0" err="1">
                <a:solidFill>
                  <a:srgbClr val="990000"/>
                </a:solidFill>
                <a:effectLst>
                  <a:outerShdw blurRad="38100" dist="38100" dir="2700000" algn="tl">
                    <a:srgbClr val="C0C0C0"/>
                  </a:outerShdw>
                </a:effectLst>
                <a:latin typeface="Comic Sans MS" pitchFamily="66" charset="0"/>
              </a:rPr>
              <a:t>after</a:t>
            </a:r>
            <a:endParaRPr lang="en-US" sz="2000" i="1" baseline="-25000" dirty="0">
              <a:solidFill>
                <a:srgbClr val="990000"/>
              </a:solidFill>
              <a:effectLst>
                <a:outerShdw blurRad="38100" dist="38100" dir="2700000" algn="tl">
                  <a:srgbClr val="C0C0C0"/>
                </a:outerShdw>
              </a:effectLst>
              <a:latin typeface="Comic Sans MS" pitchFamily="66" charset="0"/>
            </a:endParaRPr>
          </a:p>
        </p:txBody>
      </p:sp>
      <p:sp>
        <p:nvSpPr>
          <p:cNvPr id="33" name="TextBox 32"/>
          <p:cNvSpPr txBox="1"/>
          <p:nvPr/>
        </p:nvSpPr>
        <p:spPr>
          <a:xfrm>
            <a:off x="2987824" y="1700808"/>
            <a:ext cx="720080" cy="215444"/>
          </a:xfrm>
          <a:prstGeom prst="rect">
            <a:avLst/>
          </a:prstGeom>
          <a:noFill/>
        </p:spPr>
        <p:txBody>
          <a:bodyPr wrap="square" rtlCol="0">
            <a:spAutoFit/>
          </a:bodyPr>
          <a:lstStyle/>
          <a:p>
            <a:r>
              <a:rPr lang="en-US" sz="800" dirty="0"/>
              <a:t>Serial</a:t>
            </a:r>
          </a:p>
        </p:txBody>
      </p:sp>
      <p:sp>
        <p:nvSpPr>
          <p:cNvPr id="39" name="TextBox 38"/>
          <p:cNvSpPr txBox="1"/>
          <p:nvPr/>
        </p:nvSpPr>
        <p:spPr>
          <a:xfrm>
            <a:off x="5148064" y="1700808"/>
            <a:ext cx="720080" cy="215444"/>
          </a:xfrm>
          <a:prstGeom prst="rect">
            <a:avLst/>
          </a:prstGeom>
          <a:noFill/>
        </p:spPr>
        <p:txBody>
          <a:bodyPr wrap="square" rtlCol="0">
            <a:spAutoFit/>
          </a:bodyPr>
          <a:lstStyle/>
          <a:p>
            <a:r>
              <a:rPr lang="en-US" sz="800" dirty="0"/>
              <a:t>Serial</a:t>
            </a:r>
          </a:p>
        </p:txBody>
      </p:sp>
      <p:sp>
        <p:nvSpPr>
          <p:cNvPr id="41" name="TextBox 40"/>
          <p:cNvSpPr txBox="1"/>
          <p:nvPr/>
        </p:nvSpPr>
        <p:spPr>
          <a:xfrm>
            <a:off x="4139952" y="1700808"/>
            <a:ext cx="720080" cy="215444"/>
          </a:xfrm>
          <a:prstGeom prst="rect">
            <a:avLst/>
          </a:prstGeom>
          <a:noFill/>
        </p:spPr>
        <p:txBody>
          <a:bodyPr wrap="square" rtlCol="0">
            <a:spAutoFit/>
          </a:bodyPr>
          <a:lstStyle/>
          <a:p>
            <a:r>
              <a:rPr lang="en-US" sz="800" dirty="0"/>
              <a:t>Parallel F</a:t>
            </a:r>
          </a:p>
        </p:txBody>
      </p:sp>
      <p:sp>
        <p:nvSpPr>
          <p:cNvPr id="42" name="TextBox 41"/>
          <p:cNvSpPr txBox="1"/>
          <p:nvPr/>
        </p:nvSpPr>
        <p:spPr>
          <a:xfrm>
            <a:off x="827584" y="5517232"/>
            <a:ext cx="7200800" cy="646331"/>
          </a:xfrm>
          <a:prstGeom prst="rect">
            <a:avLst/>
          </a:prstGeom>
          <a:noFill/>
        </p:spPr>
        <p:txBody>
          <a:bodyPr wrap="square" rtlCol="0">
            <a:spAutoFit/>
          </a:bodyPr>
          <a:lstStyle/>
          <a:p>
            <a:r>
              <a:rPr lang="en-US" sz="1800" b="1" dirty="0">
                <a:solidFill>
                  <a:srgbClr val="FF0000"/>
                </a:solidFill>
                <a:latin typeface="+mn-lt"/>
              </a:rPr>
              <a:t>When S -&gt; infinity, E = 1/(1-F), If F is 10%, the maximum speed up is 1.1 for large S</a:t>
            </a:r>
          </a:p>
        </p:txBody>
      </p:sp>
    </p:spTree>
    <p:extLst>
      <p:ext uri="{BB962C8B-B14F-4D97-AF65-F5344CB8AC3E}">
        <p14:creationId xmlns:p14="http://schemas.microsoft.com/office/powerpoint/2010/main" val="679351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Date Placeholder 2"/>
          <p:cNvSpPr>
            <a:spLocks noGrp="1"/>
          </p:cNvSpPr>
          <p:nvPr>
            <p:ph type="dt" sz="half" idx="10"/>
          </p:nvPr>
        </p:nvSpPr>
        <p:spPr/>
        <p:txBody>
          <a:bodyPr/>
          <a:lstStyle/>
          <a:p>
            <a:r>
              <a:rPr lang="en-US"/>
              <a:t>9/23/2004</a:t>
            </a:r>
          </a:p>
        </p:txBody>
      </p:sp>
      <p:sp>
        <p:nvSpPr>
          <p:cNvPr id="24578" name="Rectangle 2"/>
          <p:cNvSpPr>
            <a:spLocks noGrp="1" noChangeArrowheads="1"/>
          </p:cNvSpPr>
          <p:nvPr>
            <p:ph type="title"/>
          </p:nvPr>
        </p:nvSpPr>
        <p:spPr/>
        <p:txBody>
          <a:bodyPr/>
          <a:lstStyle/>
          <a:p>
            <a:r>
              <a:rPr lang="en-US"/>
              <a:t>Amdahl’s Law – An Example</a:t>
            </a:r>
          </a:p>
        </p:txBody>
      </p:sp>
      <p:sp>
        <p:nvSpPr>
          <p:cNvPr id="24579" name="Rectangle 3"/>
          <p:cNvSpPr>
            <a:spLocks noChangeArrowheads="1"/>
          </p:cNvSpPr>
          <p:nvPr/>
        </p:nvSpPr>
        <p:spPr bwMode="auto">
          <a:xfrm>
            <a:off x="755576" y="908720"/>
            <a:ext cx="7848600" cy="1077218"/>
          </a:xfrm>
          <a:prstGeom prst="rect">
            <a:avLst/>
          </a:prstGeom>
          <a:noFill/>
          <a:ln w="9525">
            <a:noFill/>
            <a:miter lim="800000"/>
            <a:headEnd/>
            <a:tailEnd/>
          </a:ln>
          <a:effectLst/>
        </p:spPr>
        <p:txBody>
          <a:bodyPr>
            <a:spAutoFit/>
          </a:bodyPr>
          <a:lstStyle/>
          <a:p>
            <a:r>
              <a:rPr lang="en-US" sz="2000" dirty="0">
                <a:latin typeface="Comic Sans MS" pitchFamily="66" charset="0"/>
              </a:rPr>
              <a:t>Q: Floating point instructions improved to run 2X; </a:t>
            </a:r>
          </a:p>
          <a:p>
            <a:r>
              <a:rPr lang="en-US" sz="2000" dirty="0">
                <a:latin typeface="Comic Sans MS" pitchFamily="66" charset="0"/>
              </a:rPr>
              <a:t>but only 10% of execution time are FP ops. What is the execution time and speedup after improvement?</a:t>
            </a:r>
          </a:p>
        </p:txBody>
      </p:sp>
      <p:sp>
        <p:nvSpPr>
          <p:cNvPr id="24581" name="Text Box 5"/>
          <p:cNvSpPr txBox="1">
            <a:spLocks noChangeArrowheads="1"/>
          </p:cNvSpPr>
          <p:nvPr/>
        </p:nvSpPr>
        <p:spPr bwMode="auto">
          <a:xfrm>
            <a:off x="1979712" y="1988840"/>
            <a:ext cx="1571264" cy="369332"/>
          </a:xfrm>
          <a:prstGeom prst="rect">
            <a:avLst/>
          </a:prstGeom>
          <a:noFill/>
          <a:ln w="9525">
            <a:noFill/>
            <a:miter lim="800000"/>
            <a:headEnd/>
            <a:tailEnd/>
          </a:ln>
          <a:effectLst/>
        </p:spPr>
        <p:txBody>
          <a:bodyPr wrap="none">
            <a:spAutoFit/>
          </a:bodyPr>
          <a:lstStyle/>
          <a:p>
            <a:r>
              <a:rPr lang="en-US" sz="1800" dirty="0">
                <a:latin typeface="Comic Sans MS" pitchFamily="66" charset="0"/>
              </a:rPr>
              <a:t>F = 0.1, S = 2</a:t>
            </a:r>
          </a:p>
        </p:txBody>
      </p:sp>
      <p:sp>
        <p:nvSpPr>
          <p:cNvPr id="24582" name="Text Box 6"/>
          <p:cNvSpPr txBox="1">
            <a:spLocks noChangeArrowheads="1"/>
          </p:cNvSpPr>
          <p:nvPr/>
        </p:nvSpPr>
        <p:spPr bwMode="auto">
          <a:xfrm>
            <a:off x="899592" y="2348880"/>
            <a:ext cx="7112845" cy="369332"/>
          </a:xfrm>
          <a:prstGeom prst="rect">
            <a:avLst/>
          </a:prstGeom>
          <a:noFill/>
          <a:ln w="9525">
            <a:noFill/>
            <a:miter lim="800000"/>
            <a:headEnd/>
            <a:tailEnd/>
          </a:ln>
          <a:effectLst/>
        </p:spPr>
        <p:txBody>
          <a:bodyPr wrap="none">
            <a:spAutoFit/>
          </a:bodyPr>
          <a:lstStyle/>
          <a:p>
            <a:r>
              <a:rPr lang="en-US" sz="1800" dirty="0" err="1">
                <a:latin typeface="Comic Sans MS" pitchFamily="66" charset="0"/>
              </a:rPr>
              <a:t>ExTime</a:t>
            </a:r>
            <a:r>
              <a:rPr lang="en-US" sz="1800" baseline="-25000" dirty="0" err="1">
                <a:latin typeface="Comic Sans MS" pitchFamily="66" charset="0"/>
              </a:rPr>
              <a:t>after</a:t>
            </a:r>
            <a:r>
              <a:rPr lang="en-US" sz="1800" dirty="0">
                <a:latin typeface="Comic Sans MS" pitchFamily="66" charset="0"/>
              </a:rPr>
              <a:t> = </a:t>
            </a:r>
            <a:r>
              <a:rPr lang="en-US" sz="1800" dirty="0" err="1">
                <a:latin typeface="Comic Sans MS" pitchFamily="66" charset="0"/>
              </a:rPr>
              <a:t>ExTime</a:t>
            </a:r>
            <a:r>
              <a:rPr lang="en-US" sz="1800" baseline="-25000" dirty="0" err="1">
                <a:latin typeface="Comic Sans MS" pitchFamily="66" charset="0"/>
              </a:rPr>
              <a:t>before</a:t>
            </a:r>
            <a:r>
              <a:rPr lang="en-US" sz="1800" dirty="0">
                <a:latin typeface="Comic Sans MS" pitchFamily="66" charset="0"/>
              </a:rPr>
              <a:t> x [ (1-0.1) + 0.1/2 ] = 0.95 </a:t>
            </a:r>
            <a:r>
              <a:rPr lang="en-US" sz="1800" dirty="0" err="1">
                <a:latin typeface="Comic Sans MS" pitchFamily="66" charset="0"/>
              </a:rPr>
              <a:t>ExTime</a:t>
            </a:r>
            <a:r>
              <a:rPr lang="en-US" sz="1800" baseline="-25000" dirty="0" err="1">
                <a:latin typeface="Comic Sans MS" pitchFamily="66" charset="0"/>
              </a:rPr>
              <a:t>before</a:t>
            </a:r>
            <a:endParaRPr lang="en-US" sz="1800" baseline="-25000" dirty="0">
              <a:latin typeface="Comic Sans MS" pitchFamily="66" charset="0"/>
            </a:endParaRPr>
          </a:p>
        </p:txBody>
      </p:sp>
      <p:sp>
        <p:nvSpPr>
          <p:cNvPr id="24583" name="Text Box 7"/>
          <p:cNvSpPr txBox="1">
            <a:spLocks noChangeArrowheads="1"/>
          </p:cNvSpPr>
          <p:nvPr/>
        </p:nvSpPr>
        <p:spPr bwMode="auto">
          <a:xfrm>
            <a:off x="539552" y="3140968"/>
            <a:ext cx="1287532" cy="369332"/>
          </a:xfrm>
          <a:prstGeom prst="rect">
            <a:avLst/>
          </a:prstGeom>
          <a:noFill/>
          <a:ln w="9525">
            <a:noFill/>
            <a:miter lim="800000"/>
            <a:headEnd/>
            <a:tailEnd/>
          </a:ln>
          <a:effectLst/>
        </p:spPr>
        <p:txBody>
          <a:bodyPr wrap="none">
            <a:spAutoFit/>
          </a:bodyPr>
          <a:lstStyle/>
          <a:p>
            <a:r>
              <a:rPr lang="en-US" sz="1800" dirty="0">
                <a:latin typeface="Comic Sans MS" pitchFamily="66" charset="0"/>
              </a:rPr>
              <a:t>Speedup =</a:t>
            </a:r>
          </a:p>
        </p:txBody>
      </p:sp>
      <p:grpSp>
        <p:nvGrpSpPr>
          <p:cNvPr id="2" name="Group 11"/>
          <p:cNvGrpSpPr>
            <a:grpSpLocks/>
          </p:cNvGrpSpPr>
          <p:nvPr/>
        </p:nvGrpSpPr>
        <p:grpSpPr bwMode="auto">
          <a:xfrm>
            <a:off x="1907704" y="2852936"/>
            <a:ext cx="1905000" cy="1055688"/>
            <a:chOff x="1824" y="3158"/>
            <a:chExt cx="1200" cy="665"/>
          </a:xfrm>
        </p:grpSpPr>
        <p:sp>
          <p:nvSpPr>
            <p:cNvPr id="24584" name="Rectangle 8"/>
            <p:cNvSpPr>
              <a:spLocks noChangeArrowheads="1"/>
            </p:cNvSpPr>
            <p:nvPr/>
          </p:nvSpPr>
          <p:spPr bwMode="auto">
            <a:xfrm>
              <a:off x="1957" y="3158"/>
              <a:ext cx="936" cy="233"/>
            </a:xfrm>
            <a:prstGeom prst="rect">
              <a:avLst/>
            </a:prstGeom>
            <a:noFill/>
            <a:ln w="9525">
              <a:noFill/>
              <a:miter lim="800000"/>
              <a:headEnd/>
              <a:tailEnd/>
            </a:ln>
            <a:effectLst/>
          </p:spPr>
          <p:txBody>
            <a:bodyPr wrap="none">
              <a:spAutoFit/>
            </a:bodyPr>
            <a:lstStyle/>
            <a:p>
              <a:pPr algn="ctr"/>
              <a:r>
                <a:rPr lang="en-US" sz="1800" dirty="0" err="1">
                  <a:latin typeface="Comic Sans MS" pitchFamily="66" charset="0"/>
                </a:rPr>
                <a:t>ExTime</a:t>
              </a:r>
              <a:r>
                <a:rPr lang="en-US" sz="1800" baseline="-25000" dirty="0" err="1">
                  <a:latin typeface="Comic Sans MS" pitchFamily="66" charset="0"/>
                </a:rPr>
                <a:t>before</a:t>
              </a:r>
              <a:endParaRPr lang="en-US" sz="1800" baseline="-25000" dirty="0">
                <a:latin typeface="Comic Sans MS" pitchFamily="66" charset="0"/>
              </a:endParaRPr>
            </a:p>
          </p:txBody>
        </p:sp>
        <p:sp>
          <p:nvSpPr>
            <p:cNvPr id="24585" name="Rectangle 9"/>
            <p:cNvSpPr>
              <a:spLocks noChangeArrowheads="1"/>
            </p:cNvSpPr>
            <p:nvPr/>
          </p:nvSpPr>
          <p:spPr bwMode="auto">
            <a:xfrm>
              <a:off x="1995" y="3590"/>
              <a:ext cx="870" cy="233"/>
            </a:xfrm>
            <a:prstGeom prst="rect">
              <a:avLst/>
            </a:prstGeom>
            <a:noFill/>
            <a:ln w="9525">
              <a:noFill/>
              <a:miter lim="800000"/>
              <a:headEnd/>
              <a:tailEnd/>
            </a:ln>
            <a:effectLst/>
          </p:spPr>
          <p:txBody>
            <a:bodyPr wrap="none">
              <a:spAutoFit/>
            </a:bodyPr>
            <a:lstStyle/>
            <a:p>
              <a:pPr algn="ctr"/>
              <a:r>
                <a:rPr lang="en-US" sz="1800" dirty="0" err="1">
                  <a:latin typeface="Comic Sans MS" pitchFamily="66" charset="0"/>
                </a:rPr>
                <a:t>ExTime</a:t>
              </a:r>
              <a:r>
                <a:rPr lang="en-US" sz="1800" baseline="-25000" dirty="0" err="1">
                  <a:latin typeface="Comic Sans MS" pitchFamily="66" charset="0"/>
                </a:rPr>
                <a:t>after</a:t>
              </a:r>
              <a:endParaRPr lang="en-US" sz="1800" baseline="-25000" dirty="0">
                <a:latin typeface="Comic Sans MS" pitchFamily="66" charset="0"/>
              </a:endParaRPr>
            </a:p>
          </p:txBody>
        </p:sp>
        <p:sp>
          <p:nvSpPr>
            <p:cNvPr id="24586" name="Line 10"/>
            <p:cNvSpPr>
              <a:spLocks noChangeShapeType="1"/>
            </p:cNvSpPr>
            <p:nvPr/>
          </p:nvSpPr>
          <p:spPr bwMode="auto">
            <a:xfrm>
              <a:off x="1824" y="3504"/>
              <a:ext cx="1200" cy="0"/>
            </a:xfrm>
            <a:prstGeom prst="line">
              <a:avLst/>
            </a:prstGeom>
            <a:noFill/>
            <a:ln w="28575">
              <a:solidFill>
                <a:schemeClr val="tx1"/>
              </a:solidFill>
              <a:round/>
              <a:headEnd/>
              <a:tailEnd/>
            </a:ln>
            <a:effectLst/>
          </p:spPr>
          <p:txBody>
            <a:bodyPr/>
            <a:lstStyle/>
            <a:p>
              <a:endParaRPr lang="en-US"/>
            </a:p>
          </p:txBody>
        </p:sp>
      </p:grpSp>
      <p:sp>
        <p:nvSpPr>
          <p:cNvPr id="24588" name="Text Box 12"/>
          <p:cNvSpPr txBox="1">
            <a:spLocks noChangeArrowheads="1"/>
          </p:cNvSpPr>
          <p:nvPr/>
        </p:nvSpPr>
        <p:spPr bwMode="auto">
          <a:xfrm>
            <a:off x="1619672" y="4149080"/>
            <a:ext cx="312737" cy="396875"/>
          </a:xfrm>
          <a:prstGeom prst="rect">
            <a:avLst/>
          </a:prstGeom>
          <a:noFill/>
          <a:ln w="9525">
            <a:noFill/>
            <a:miter lim="800000"/>
            <a:headEnd/>
            <a:tailEnd/>
          </a:ln>
          <a:effectLst/>
        </p:spPr>
        <p:txBody>
          <a:bodyPr wrap="none">
            <a:spAutoFit/>
          </a:bodyPr>
          <a:lstStyle/>
          <a:p>
            <a:r>
              <a:rPr lang="en-US" sz="2000" dirty="0">
                <a:latin typeface="Comic Sans MS" pitchFamily="66" charset="0"/>
              </a:rPr>
              <a:t>=</a:t>
            </a:r>
          </a:p>
        </p:txBody>
      </p:sp>
      <p:grpSp>
        <p:nvGrpSpPr>
          <p:cNvPr id="3" name="Group 15"/>
          <p:cNvGrpSpPr>
            <a:grpSpLocks/>
          </p:cNvGrpSpPr>
          <p:nvPr/>
        </p:nvGrpSpPr>
        <p:grpSpPr bwMode="auto">
          <a:xfrm>
            <a:off x="1979712" y="3933056"/>
            <a:ext cx="762000" cy="1071563"/>
            <a:chOff x="3264" y="3227"/>
            <a:chExt cx="480" cy="675"/>
          </a:xfrm>
        </p:grpSpPr>
        <p:sp>
          <p:nvSpPr>
            <p:cNvPr id="24589" name="Text Box 13"/>
            <p:cNvSpPr txBox="1">
              <a:spLocks noChangeArrowheads="1"/>
            </p:cNvSpPr>
            <p:nvPr/>
          </p:nvSpPr>
          <p:spPr bwMode="auto">
            <a:xfrm>
              <a:off x="3317" y="3227"/>
              <a:ext cx="419" cy="675"/>
            </a:xfrm>
            <a:prstGeom prst="rect">
              <a:avLst/>
            </a:prstGeom>
            <a:noFill/>
            <a:ln w="9525">
              <a:noFill/>
              <a:miter lim="800000"/>
              <a:headEnd/>
              <a:tailEnd/>
            </a:ln>
            <a:effectLst/>
          </p:spPr>
          <p:txBody>
            <a:bodyPr wrap="none">
              <a:spAutoFit/>
            </a:bodyPr>
            <a:lstStyle/>
            <a:p>
              <a:pPr algn="ctr"/>
              <a:r>
                <a:rPr lang="en-US" sz="1800" dirty="0">
                  <a:latin typeface="Comic Sans MS" pitchFamily="66" charset="0"/>
                </a:rPr>
                <a:t>1</a:t>
              </a:r>
            </a:p>
            <a:p>
              <a:pPr algn="ctr"/>
              <a:endParaRPr lang="en-US" sz="2000" dirty="0">
                <a:latin typeface="Comic Sans MS" pitchFamily="66" charset="0"/>
              </a:endParaRPr>
            </a:p>
            <a:p>
              <a:pPr algn="ctr"/>
              <a:r>
                <a:rPr lang="en-US" sz="1800" dirty="0">
                  <a:latin typeface="Comic Sans MS" pitchFamily="66" charset="0"/>
                </a:rPr>
                <a:t>0.95</a:t>
              </a:r>
            </a:p>
          </p:txBody>
        </p:sp>
        <p:sp>
          <p:nvSpPr>
            <p:cNvPr id="24590" name="Line 14"/>
            <p:cNvSpPr>
              <a:spLocks noChangeShapeType="1"/>
            </p:cNvSpPr>
            <p:nvPr/>
          </p:nvSpPr>
          <p:spPr bwMode="auto">
            <a:xfrm>
              <a:off x="3264" y="3504"/>
              <a:ext cx="480" cy="0"/>
            </a:xfrm>
            <a:prstGeom prst="line">
              <a:avLst/>
            </a:prstGeom>
            <a:noFill/>
            <a:ln w="28575">
              <a:solidFill>
                <a:schemeClr val="tx1"/>
              </a:solidFill>
              <a:round/>
              <a:headEnd/>
              <a:tailEnd/>
            </a:ln>
            <a:effectLst/>
          </p:spPr>
          <p:txBody>
            <a:bodyPr/>
            <a:lstStyle/>
            <a:p>
              <a:endParaRPr lang="en-US"/>
            </a:p>
          </p:txBody>
        </p:sp>
      </p:grpSp>
      <p:sp>
        <p:nvSpPr>
          <p:cNvPr id="24592" name="Text Box 16"/>
          <p:cNvSpPr txBox="1">
            <a:spLocks noChangeArrowheads="1"/>
          </p:cNvSpPr>
          <p:nvPr/>
        </p:nvSpPr>
        <p:spPr bwMode="auto">
          <a:xfrm>
            <a:off x="2915816" y="4149080"/>
            <a:ext cx="955711" cy="369332"/>
          </a:xfrm>
          <a:prstGeom prst="rect">
            <a:avLst/>
          </a:prstGeom>
          <a:noFill/>
          <a:ln w="9525">
            <a:noFill/>
            <a:miter lim="800000"/>
            <a:headEnd/>
            <a:tailEnd/>
          </a:ln>
          <a:effectLst/>
        </p:spPr>
        <p:txBody>
          <a:bodyPr wrap="none">
            <a:spAutoFit/>
          </a:bodyPr>
          <a:lstStyle/>
          <a:p>
            <a:r>
              <a:rPr lang="en-US" sz="1800" dirty="0">
                <a:latin typeface="Comic Sans MS" pitchFamily="66" charset="0"/>
              </a:rPr>
              <a:t>= 1.053</a:t>
            </a:r>
          </a:p>
        </p:txBody>
      </p:sp>
      <p:pic>
        <p:nvPicPr>
          <p:cNvPr id="61442" name="Picture 2"/>
          <p:cNvPicPr>
            <a:picLocks noChangeAspect="1" noChangeArrowheads="1"/>
          </p:cNvPicPr>
          <p:nvPr/>
        </p:nvPicPr>
        <p:blipFill>
          <a:blip r:embed="rId3" cstate="print"/>
          <a:srcRect/>
          <a:stretch>
            <a:fillRect/>
          </a:stretch>
        </p:blipFill>
        <p:spPr bwMode="auto">
          <a:xfrm>
            <a:off x="4427984" y="2852936"/>
            <a:ext cx="3619500" cy="3124200"/>
          </a:xfrm>
          <a:prstGeom prst="rect">
            <a:avLst/>
          </a:prstGeom>
          <a:noFill/>
          <a:ln w="9525">
            <a:noFill/>
            <a:miter lim="800000"/>
            <a:headEnd/>
            <a:tailEnd/>
          </a:ln>
        </p:spPr>
      </p:pic>
    </p:spTree>
    <p:extLst>
      <p:ext uri="{BB962C8B-B14F-4D97-AF65-F5344CB8AC3E}">
        <p14:creationId xmlns:p14="http://schemas.microsoft.com/office/powerpoint/2010/main" val="1509242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188" y="109677"/>
            <a:ext cx="8281987" cy="707886"/>
          </a:xfrm>
        </p:spPr>
        <p:txBody>
          <a:bodyPr/>
          <a:lstStyle/>
          <a:p>
            <a:r>
              <a:rPr lang="en-US" dirty="0"/>
              <a:t>Grading</a:t>
            </a:r>
          </a:p>
        </p:txBody>
      </p:sp>
      <p:sp>
        <p:nvSpPr>
          <p:cNvPr id="3" name="Content Placeholder 2"/>
          <p:cNvSpPr>
            <a:spLocks noGrp="1"/>
          </p:cNvSpPr>
          <p:nvPr>
            <p:ph idx="1"/>
          </p:nvPr>
        </p:nvSpPr>
        <p:spPr>
          <a:xfrm>
            <a:off x="395536" y="908720"/>
            <a:ext cx="8558907" cy="5111750"/>
          </a:xfrm>
        </p:spPr>
        <p:txBody>
          <a:bodyPr/>
          <a:lstStyle/>
          <a:p>
            <a:pPr>
              <a:buNone/>
            </a:pPr>
            <a:r>
              <a:rPr lang="en-US" b="1" dirty="0"/>
              <a:t>Grading: Based on Curve</a:t>
            </a:r>
          </a:p>
          <a:p>
            <a:r>
              <a:rPr lang="en-US" dirty="0"/>
              <a:t>Test1: 30 points</a:t>
            </a:r>
          </a:p>
          <a:p>
            <a:r>
              <a:rPr lang="en-US" dirty="0"/>
              <a:t>Test 2: 40 points</a:t>
            </a:r>
          </a:p>
          <a:p>
            <a:r>
              <a:rPr lang="en-US" dirty="0"/>
              <a:t>Project (3 Phases): 30 points</a:t>
            </a:r>
          </a:p>
          <a:p>
            <a:pPr>
              <a:buNone/>
            </a:pPr>
            <a:r>
              <a:rPr lang="en-US" dirty="0"/>
              <a:t>Home assignments may be given to practice for the test, but won’t be graded.</a:t>
            </a:r>
          </a:p>
          <a:p>
            <a:pPr>
              <a:buNone/>
            </a:pPr>
            <a:r>
              <a:rPr lang="en-US" dirty="0"/>
              <a:t>One project is based on group of 2 students. Use Architecture simulator. </a:t>
            </a:r>
            <a:endParaRPr lang="en-US" dirty="0">
              <a:solidFill>
                <a:srgbClr val="FF0000"/>
              </a:solidFill>
            </a:endParaRPr>
          </a:p>
        </p:txBody>
      </p:sp>
      <p:sp>
        <p:nvSpPr>
          <p:cNvPr id="4" name="Footer Placeholder 3"/>
          <p:cNvSpPr>
            <a:spLocks noGrp="1"/>
          </p:cNvSpPr>
          <p:nvPr>
            <p:ph type="ftr" sz="quarter" idx="10"/>
          </p:nvPr>
        </p:nvSpPr>
        <p:spPr/>
        <p:txBody>
          <a:bodyPr/>
          <a:lstStyle/>
          <a:p>
            <a:r>
              <a:rPr lang="en-US" dirty="0"/>
              <a:t>Copyright © 2012, Elsevier Inc. All rights reserved.</a:t>
            </a:r>
            <a:endParaRPr lang="en-A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Oval 2" descr="10%"/>
          <p:cNvSpPr>
            <a:spLocks noChangeArrowheads="1"/>
          </p:cNvSpPr>
          <p:nvPr/>
        </p:nvSpPr>
        <p:spPr bwMode="auto">
          <a:xfrm>
            <a:off x="74613" y="1917700"/>
            <a:ext cx="8523287" cy="1155700"/>
          </a:xfrm>
          <a:prstGeom prst="ellipse">
            <a:avLst/>
          </a:prstGeom>
          <a:pattFill prst="pct10">
            <a:fgClr>
              <a:schemeClr val="hlink"/>
            </a:fgClr>
            <a:bgClr>
              <a:srgbClr val="FFFFFF"/>
            </a:bgClr>
          </a:pattFill>
          <a:ln w="25400">
            <a:solidFill>
              <a:schemeClr val="hlink"/>
            </a:solidFill>
            <a:round/>
            <a:headEnd/>
            <a:tailEnd/>
          </a:ln>
        </p:spPr>
        <p:txBody>
          <a:bodyPr wrap="none" anchor="ctr"/>
          <a:lstStyle/>
          <a:p>
            <a:endParaRPr lang="en-US"/>
          </a:p>
        </p:txBody>
      </p:sp>
      <p:sp>
        <p:nvSpPr>
          <p:cNvPr id="27651" name="Rectangle 3"/>
          <p:cNvSpPr>
            <a:spLocks noGrp="1" noChangeArrowheads="1"/>
          </p:cNvSpPr>
          <p:nvPr>
            <p:ph type="title"/>
          </p:nvPr>
        </p:nvSpPr>
        <p:spPr>
          <a:xfrm>
            <a:off x="553244" y="-99392"/>
            <a:ext cx="8121650" cy="785813"/>
          </a:xfrm>
          <a:noFill/>
        </p:spPr>
        <p:txBody>
          <a:bodyPr/>
          <a:lstStyle/>
          <a:p>
            <a:r>
              <a:rPr lang="en-US" sz="3600" dirty="0"/>
              <a:t>What is “Computer Architecture”?</a:t>
            </a:r>
          </a:p>
        </p:txBody>
      </p:sp>
      <p:sp>
        <p:nvSpPr>
          <p:cNvPr id="27652" name="Rectangle 4"/>
          <p:cNvSpPr>
            <a:spLocks noChangeArrowheads="1"/>
          </p:cNvSpPr>
          <p:nvPr/>
        </p:nvSpPr>
        <p:spPr bwMode="auto">
          <a:xfrm>
            <a:off x="4572000" y="2667000"/>
            <a:ext cx="1168590"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I/O system</a:t>
            </a:r>
          </a:p>
        </p:txBody>
      </p:sp>
      <p:sp>
        <p:nvSpPr>
          <p:cNvPr id="27653" name="Rectangle 5"/>
          <p:cNvSpPr>
            <a:spLocks noChangeArrowheads="1"/>
          </p:cNvSpPr>
          <p:nvPr/>
        </p:nvSpPr>
        <p:spPr bwMode="auto">
          <a:xfrm>
            <a:off x="2908300" y="4089400"/>
            <a:ext cx="25400" cy="279400"/>
          </a:xfrm>
          <a:prstGeom prst="rect">
            <a:avLst/>
          </a:prstGeom>
          <a:noFill/>
          <a:ln w="9525">
            <a:noFill/>
            <a:miter lim="800000"/>
            <a:headEnd/>
            <a:tailEnd/>
          </a:ln>
        </p:spPr>
        <p:txBody>
          <a:bodyPr wrap="none" anchor="ctr"/>
          <a:lstStyle/>
          <a:p>
            <a:endParaRPr lang="en-US"/>
          </a:p>
        </p:txBody>
      </p:sp>
      <p:sp>
        <p:nvSpPr>
          <p:cNvPr id="27654" name="Rectangle 6"/>
          <p:cNvSpPr>
            <a:spLocks noChangeArrowheads="1"/>
          </p:cNvSpPr>
          <p:nvPr/>
        </p:nvSpPr>
        <p:spPr bwMode="auto">
          <a:xfrm>
            <a:off x="2362200" y="2667000"/>
            <a:ext cx="1130118"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Processor</a:t>
            </a:r>
          </a:p>
        </p:txBody>
      </p:sp>
      <p:sp>
        <p:nvSpPr>
          <p:cNvPr id="27655" name="Rectangle 7"/>
          <p:cNvSpPr>
            <a:spLocks noChangeArrowheads="1"/>
          </p:cNvSpPr>
          <p:nvPr/>
        </p:nvSpPr>
        <p:spPr bwMode="auto">
          <a:xfrm>
            <a:off x="2284413" y="2659063"/>
            <a:ext cx="3813175" cy="384175"/>
          </a:xfrm>
          <a:prstGeom prst="rect">
            <a:avLst/>
          </a:prstGeom>
          <a:noFill/>
          <a:ln w="25400">
            <a:solidFill>
              <a:schemeClr val="tx1"/>
            </a:solidFill>
            <a:miter lim="800000"/>
            <a:headEnd/>
            <a:tailEnd/>
          </a:ln>
        </p:spPr>
        <p:txBody>
          <a:bodyPr wrap="none" anchor="ctr"/>
          <a:lstStyle/>
          <a:p>
            <a:endParaRPr lang="en-US"/>
          </a:p>
        </p:txBody>
      </p:sp>
      <p:sp>
        <p:nvSpPr>
          <p:cNvPr id="27656" name="Line 8"/>
          <p:cNvSpPr>
            <a:spLocks noChangeShapeType="1"/>
          </p:cNvSpPr>
          <p:nvPr/>
        </p:nvSpPr>
        <p:spPr bwMode="auto">
          <a:xfrm>
            <a:off x="4572000" y="2668588"/>
            <a:ext cx="0" cy="4048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57" name="Rectangle 9"/>
          <p:cNvSpPr>
            <a:spLocks noChangeArrowheads="1"/>
          </p:cNvSpPr>
          <p:nvPr/>
        </p:nvSpPr>
        <p:spPr bwMode="auto">
          <a:xfrm>
            <a:off x="2743200" y="1752600"/>
            <a:ext cx="1017907"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Compiler</a:t>
            </a:r>
          </a:p>
        </p:txBody>
      </p:sp>
      <p:sp>
        <p:nvSpPr>
          <p:cNvPr id="27658" name="Rectangle 10"/>
          <p:cNvSpPr>
            <a:spLocks noChangeArrowheads="1"/>
          </p:cNvSpPr>
          <p:nvPr/>
        </p:nvSpPr>
        <p:spPr bwMode="auto">
          <a:xfrm>
            <a:off x="2741613" y="2132013"/>
            <a:ext cx="1298575" cy="333375"/>
          </a:xfrm>
          <a:prstGeom prst="rect">
            <a:avLst/>
          </a:prstGeom>
          <a:noFill/>
          <a:ln w="25400">
            <a:solidFill>
              <a:schemeClr val="tx1"/>
            </a:solidFill>
            <a:miter lim="800000"/>
            <a:headEnd/>
            <a:tailEnd/>
          </a:ln>
        </p:spPr>
        <p:txBody>
          <a:bodyPr wrap="none" anchor="ctr"/>
          <a:lstStyle/>
          <a:p>
            <a:endParaRPr lang="en-US"/>
          </a:p>
        </p:txBody>
      </p:sp>
      <p:sp>
        <p:nvSpPr>
          <p:cNvPr id="27659" name="Rectangle 11"/>
          <p:cNvSpPr>
            <a:spLocks noChangeArrowheads="1"/>
          </p:cNvSpPr>
          <p:nvPr/>
        </p:nvSpPr>
        <p:spPr bwMode="auto">
          <a:xfrm>
            <a:off x="3657600" y="1447800"/>
            <a:ext cx="1885131"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Operating System</a:t>
            </a:r>
          </a:p>
        </p:txBody>
      </p:sp>
      <p:sp>
        <p:nvSpPr>
          <p:cNvPr id="27660" name="Rectangle 12"/>
          <p:cNvSpPr>
            <a:spLocks noChangeArrowheads="1"/>
          </p:cNvSpPr>
          <p:nvPr/>
        </p:nvSpPr>
        <p:spPr bwMode="auto">
          <a:xfrm>
            <a:off x="4038600" y="1752600"/>
            <a:ext cx="1676400" cy="553613"/>
          </a:xfrm>
          <a:prstGeom prst="rect">
            <a:avLst/>
          </a:prstGeom>
          <a:noFill/>
          <a:ln w="9525">
            <a:noFill/>
            <a:miter lim="800000"/>
            <a:headEnd/>
            <a:tailEnd/>
          </a:ln>
        </p:spPr>
        <p:txBody>
          <a:bodyPr lIns="63500" tIns="25400" rIns="63500" bIns="25400">
            <a:spAutoFit/>
          </a:bodyPr>
          <a:lstStyle/>
          <a:p>
            <a:pPr algn="ctr">
              <a:lnSpc>
                <a:spcPct val="102000"/>
              </a:lnSpc>
            </a:pPr>
            <a:r>
              <a:rPr lang="en-US" sz="1600" b="1" dirty="0">
                <a:latin typeface="Helvetica" pitchFamily="34" charset="0"/>
              </a:rPr>
              <a:t>(Unix; </a:t>
            </a:r>
            <a:br>
              <a:rPr lang="en-US" sz="1600" b="1" dirty="0">
                <a:latin typeface="Helvetica" pitchFamily="34" charset="0"/>
              </a:rPr>
            </a:br>
            <a:r>
              <a:rPr lang="en-US" sz="1600" b="1" dirty="0">
                <a:latin typeface="Helvetica" pitchFamily="34" charset="0"/>
              </a:rPr>
              <a:t>Windows 9x)</a:t>
            </a:r>
          </a:p>
        </p:txBody>
      </p:sp>
      <p:sp>
        <p:nvSpPr>
          <p:cNvPr id="27661" name="Line 13"/>
          <p:cNvSpPr>
            <a:spLocks noChangeShapeType="1"/>
          </p:cNvSpPr>
          <p:nvPr/>
        </p:nvSpPr>
        <p:spPr bwMode="auto">
          <a:xfrm flipV="1">
            <a:off x="3505200" y="1449388"/>
            <a:ext cx="0" cy="3032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2" name="Line 14"/>
          <p:cNvSpPr>
            <a:spLocks noChangeShapeType="1"/>
          </p:cNvSpPr>
          <p:nvPr/>
        </p:nvSpPr>
        <p:spPr bwMode="auto">
          <a:xfrm>
            <a:off x="3513138" y="1447800"/>
            <a:ext cx="2201862"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3" name="Line 15"/>
          <p:cNvSpPr>
            <a:spLocks noChangeShapeType="1"/>
          </p:cNvSpPr>
          <p:nvPr/>
        </p:nvSpPr>
        <p:spPr bwMode="auto">
          <a:xfrm>
            <a:off x="5715000" y="1449388"/>
            <a:ext cx="0" cy="10525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4" name="Rectangle 16"/>
          <p:cNvSpPr>
            <a:spLocks noChangeArrowheads="1"/>
          </p:cNvSpPr>
          <p:nvPr/>
        </p:nvSpPr>
        <p:spPr bwMode="auto">
          <a:xfrm>
            <a:off x="2667000" y="1092200"/>
            <a:ext cx="2351606"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Application (Netscape)</a:t>
            </a:r>
          </a:p>
        </p:txBody>
      </p:sp>
      <p:sp>
        <p:nvSpPr>
          <p:cNvPr id="27665" name="Line 17"/>
          <p:cNvSpPr>
            <a:spLocks noChangeShapeType="1"/>
          </p:cNvSpPr>
          <p:nvPr/>
        </p:nvSpPr>
        <p:spPr bwMode="auto">
          <a:xfrm flipV="1">
            <a:off x="2438400" y="992188"/>
            <a:ext cx="0" cy="14462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6" name="Line 18"/>
          <p:cNvSpPr>
            <a:spLocks noChangeShapeType="1"/>
          </p:cNvSpPr>
          <p:nvPr/>
        </p:nvSpPr>
        <p:spPr bwMode="auto">
          <a:xfrm>
            <a:off x="5257800" y="998538"/>
            <a:ext cx="0" cy="4429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7" name="Rectangle 19"/>
          <p:cNvSpPr>
            <a:spLocks noChangeArrowheads="1"/>
          </p:cNvSpPr>
          <p:nvPr/>
        </p:nvSpPr>
        <p:spPr bwMode="auto">
          <a:xfrm>
            <a:off x="3187700" y="3568700"/>
            <a:ext cx="1497205"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Digital Design</a:t>
            </a:r>
          </a:p>
        </p:txBody>
      </p:sp>
      <p:sp>
        <p:nvSpPr>
          <p:cNvPr id="27668" name="Rectangle 20"/>
          <p:cNvSpPr>
            <a:spLocks noChangeArrowheads="1"/>
          </p:cNvSpPr>
          <p:nvPr/>
        </p:nvSpPr>
        <p:spPr bwMode="auto">
          <a:xfrm>
            <a:off x="2722563" y="3535363"/>
            <a:ext cx="2657475" cy="346075"/>
          </a:xfrm>
          <a:prstGeom prst="rect">
            <a:avLst/>
          </a:prstGeom>
          <a:noFill/>
          <a:ln w="25400">
            <a:solidFill>
              <a:schemeClr val="tx1"/>
            </a:solidFill>
            <a:miter lim="800000"/>
            <a:headEnd/>
            <a:tailEnd/>
          </a:ln>
        </p:spPr>
        <p:txBody>
          <a:bodyPr wrap="none" anchor="ctr"/>
          <a:lstStyle/>
          <a:p>
            <a:endParaRPr lang="en-US"/>
          </a:p>
        </p:txBody>
      </p:sp>
      <p:sp>
        <p:nvSpPr>
          <p:cNvPr id="27669" name="Rectangle 21"/>
          <p:cNvSpPr>
            <a:spLocks noChangeArrowheads="1"/>
          </p:cNvSpPr>
          <p:nvPr/>
        </p:nvSpPr>
        <p:spPr bwMode="auto">
          <a:xfrm>
            <a:off x="3124200" y="3822700"/>
            <a:ext cx="1519647"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Circuit Design</a:t>
            </a:r>
          </a:p>
        </p:txBody>
      </p:sp>
      <p:sp>
        <p:nvSpPr>
          <p:cNvPr id="27670" name="Rectangle 22"/>
          <p:cNvSpPr>
            <a:spLocks noChangeArrowheads="1"/>
          </p:cNvSpPr>
          <p:nvPr/>
        </p:nvSpPr>
        <p:spPr bwMode="auto">
          <a:xfrm>
            <a:off x="2874963" y="3890963"/>
            <a:ext cx="2251075" cy="219075"/>
          </a:xfrm>
          <a:prstGeom prst="rect">
            <a:avLst/>
          </a:prstGeom>
          <a:noFill/>
          <a:ln w="25400">
            <a:solidFill>
              <a:schemeClr val="tx1"/>
            </a:solidFill>
            <a:miter lim="800000"/>
            <a:headEnd/>
            <a:tailEnd/>
          </a:ln>
        </p:spPr>
        <p:txBody>
          <a:bodyPr wrap="none" anchor="ctr"/>
          <a:lstStyle/>
          <a:p>
            <a:endParaRPr lang="en-US"/>
          </a:p>
        </p:txBody>
      </p:sp>
      <p:sp>
        <p:nvSpPr>
          <p:cNvPr id="27671" name="Rectangle 23" descr="50%"/>
          <p:cNvSpPr>
            <a:spLocks noChangeArrowheads="1"/>
          </p:cNvSpPr>
          <p:nvPr/>
        </p:nvSpPr>
        <p:spPr bwMode="auto">
          <a:xfrm>
            <a:off x="304800" y="2438400"/>
            <a:ext cx="6781800" cy="228600"/>
          </a:xfrm>
          <a:prstGeom prst="rect">
            <a:avLst/>
          </a:prstGeom>
          <a:pattFill prst="pct50">
            <a:fgClr>
              <a:schemeClr val="accent1"/>
            </a:fgClr>
            <a:bgClr>
              <a:schemeClr val="bg1"/>
            </a:bgClr>
          </a:pattFill>
          <a:ln w="12700">
            <a:solidFill>
              <a:schemeClr val="tx1"/>
            </a:solidFill>
            <a:miter lim="800000"/>
            <a:headEnd/>
            <a:tailEnd/>
          </a:ln>
        </p:spPr>
        <p:txBody>
          <a:bodyPr wrap="none" anchor="ctr"/>
          <a:lstStyle/>
          <a:p>
            <a:endParaRPr lang="en-US"/>
          </a:p>
        </p:txBody>
      </p:sp>
      <p:sp>
        <p:nvSpPr>
          <p:cNvPr id="27672" name="Rectangle 24"/>
          <p:cNvSpPr>
            <a:spLocks noChangeArrowheads="1"/>
          </p:cNvSpPr>
          <p:nvPr/>
        </p:nvSpPr>
        <p:spPr bwMode="auto">
          <a:xfrm>
            <a:off x="7086600" y="2286000"/>
            <a:ext cx="1566134" cy="519116"/>
          </a:xfrm>
          <a:prstGeom prst="rect">
            <a:avLst/>
          </a:prstGeom>
          <a:noFill/>
          <a:ln w="9525">
            <a:noFill/>
            <a:miter lim="800000"/>
            <a:headEnd/>
            <a:tailEnd/>
          </a:ln>
        </p:spPr>
        <p:txBody>
          <a:bodyPr wrap="none" lIns="63500" tIns="25400" rIns="63500" bIns="25400">
            <a:spAutoFit/>
          </a:bodyPr>
          <a:lstStyle/>
          <a:p>
            <a:pPr>
              <a:lnSpc>
                <a:spcPct val="85000"/>
              </a:lnSpc>
            </a:pPr>
            <a:r>
              <a:rPr lang="en-US" sz="1600" b="1" dirty="0">
                <a:latin typeface="Helvetica" pitchFamily="34" charset="0"/>
              </a:rPr>
              <a:t>Instruction Set</a:t>
            </a:r>
          </a:p>
          <a:p>
            <a:pPr>
              <a:lnSpc>
                <a:spcPct val="85000"/>
              </a:lnSpc>
            </a:pPr>
            <a:r>
              <a:rPr lang="en-US" sz="1600" b="1" dirty="0">
                <a:latin typeface="Helvetica" pitchFamily="34" charset="0"/>
              </a:rPr>
              <a:t> Architecture</a:t>
            </a:r>
          </a:p>
        </p:txBody>
      </p:sp>
      <p:sp>
        <p:nvSpPr>
          <p:cNvPr id="27673" name="Rectangle 25"/>
          <p:cNvSpPr>
            <a:spLocks noGrp="1" noChangeArrowheads="1"/>
          </p:cNvSpPr>
          <p:nvPr>
            <p:ph type="body" idx="1"/>
          </p:nvPr>
        </p:nvSpPr>
        <p:spPr>
          <a:xfrm>
            <a:off x="609600" y="4648200"/>
            <a:ext cx="7848600" cy="1301080"/>
          </a:xfrm>
          <a:noFill/>
        </p:spPr>
        <p:txBody>
          <a:bodyPr/>
          <a:lstStyle/>
          <a:p>
            <a:r>
              <a:rPr lang="en-US" dirty="0"/>
              <a:t>Key Idea: </a:t>
            </a:r>
            <a:r>
              <a:rPr lang="en-US" i="1" dirty="0">
                <a:solidFill>
                  <a:schemeClr val="accent1"/>
                </a:solidFill>
              </a:rPr>
              <a:t>levels of abstraction</a:t>
            </a:r>
          </a:p>
          <a:p>
            <a:pPr lvl="1"/>
            <a:r>
              <a:rPr lang="en-US" sz="1800" dirty="0"/>
              <a:t>hide unnecessary implementation details</a:t>
            </a:r>
          </a:p>
          <a:p>
            <a:pPr lvl="1"/>
            <a:r>
              <a:rPr lang="en-US" sz="1800" dirty="0"/>
              <a:t>helps us cope with enormous complexity of real systems</a:t>
            </a:r>
          </a:p>
        </p:txBody>
      </p:sp>
      <p:sp>
        <p:nvSpPr>
          <p:cNvPr id="27674" name="Line 26"/>
          <p:cNvSpPr>
            <a:spLocks noChangeShapeType="1"/>
          </p:cNvSpPr>
          <p:nvPr/>
        </p:nvSpPr>
        <p:spPr bwMode="auto">
          <a:xfrm>
            <a:off x="2446338" y="990600"/>
            <a:ext cx="2805112"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75" name="Rectangle 27"/>
          <p:cNvSpPr>
            <a:spLocks noChangeArrowheads="1"/>
          </p:cNvSpPr>
          <p:nvPr/>
        </p:nvSpPr>
        <p:spPr bwMode="auto">
          <a:xfrm>
            <a:off x="2881313" y="3101975"/>
            <a:ext cx="2109553" cy="335989"/>
          </a:xfrm>
          <a:prstGeom prst="rect">
            <a:avLst/>
          </a:prstGeom>
          <a:noFill/>
          <a:ln w="9525">
            <a:noFill/>
            <a:miter lim="800000"/>
            <a:headEnd/>
            <a:tailEnd/>
          </a:ln>
        </p:spPr>
        <p:txBody>
          <a:bodyPr wrap="none" lIns="90488" tIns="44450" rIns="90488" bIns="44450">
            <a:spAutoFit/>
          </a:bodyPr>
          <a:lstStyle/>
          <a:p>
            <a:r>
              <a:rPr lang="en-US" sz="1600" b="1" dirty="0" err="1">
                <a:latin typeface="Helvetica" pitchFamily="34" charset="0"/>
              </a:rPr>
              <a:t>Datapath</a:t>
            </a:r>
            <a:r>
              <a:rPr lang="en-US" sz="1600" b="1" dirty="0">
                <a:latin typeface="Helvetica" pitchFamily="34" charset="0"/>
              </a:rPr>
              <a:t> &amp; Control </a:t>
            </a:r>
          </a:p>
        </p:txBody>
      </p:sp>
      <p:sp>
        <p:nvSpPr>
          <p:cNvPr id="27676" name="Rectangle 28"/>
          <p:cNvSpPr>
            <a:spLocks noChangeArrowheads="1"/>
          </p:cNvSpPr>
          <p:nvPr/>
        </p:nvSpPr>
        <p:spPr bwMode="auto">
          <a:xfrm>
            <a:off x="2595563" y="3052763"/>
            <a:ext cx="2886075" cy="447675"/>
          </a:xfrm>
          <a:prstGeom prst="rect">
            <a:avLst/>
          </a:prstGeom>
          <a:noFill/>
          <a:ln w="25400">
            <a:solidFill>
              <a:schemeClr val="tx1"/>
            </a:solidFill>
            <a:miter lim="800000"/>
            <a:headEnd/>
            <a:tailEnd/>
          </a:ln>
        </p:spPr>
        <p:txBody>
          <a:bodyPr wrap="none" anchor="ctr"/>
          <a:lstStyle/>
          <a:p>
            <a:endParaRPr lang="en-US"/>
          </a:p>
        </p:txBody>
      </p:sp>
      <p:sp>
        <p:nvSpPr>
          <p:cNvPr id="27677" name="Rectangle 29"/>
          <p:cNvSpPr>
            <a:spLocks noChangeArrowheads="1"/>
          </p:cNvSpPr>
          <p:nvPr/>
        </p:nvSpPr>
        <p:spPr bwMode="auto">
          <a:xfrm>
            <a:off x="2909888" y="4114800"/>
            <a:ext cx="2236787" cy="333375"/>
          </a:xfrm>
          <a:prstGeom prst="rect">
            <a:avLst/>
          </a:prstGeom>
          <a:noFill/>
          <a:ln w="9525">
            <a:noFill/>
            <a:miter lim="800000"/>
            <a:headEnd/>
            <a:tailEnd/>
          </a:ln>
        </p:spPr>
        <p:txBody>
          <a:bodyPr lIns="90488" tIns="44450" rIns="90488" bIns="44450">
            <a:spAutoFit/>
          </a:bodyPr>
          <a:lstStyle/>
          <a:p>
            <a:r>
              <a:rPr lang="en-US" sz="1600" b="1" dirty="0">
                <a:latin typeface="Helvetica" pitchFamily="34" charset="0"/>
              </a:rPr>
              <a:t>transistors, IC layout</a:t>
            </a:r>
          </a:p>
        </p:txBody>
      </p:sp>
      <p:sp>
        <p:nvSpPr>
          <p:cNvPr id="27678" name="Rectangle 30"/>
          <p:cNvSpPr>
            <a:spLocks noChangeArrowheads="1"/>
          </p:cNvSpPr>
          <p:nvPr/>
        </p:nvSpPr>
        <p:spPr bwMode="auto">
          <a:xfrm>
            <a:off x="2938463" y="4119563"/>
            <a:ext cx="2120900" cy="301625"/>
          </a:xfrm>
          <a:prstGeom prst="rect">
            <a:avLst/>
          </a:prstGeom>
          <a:noFill/>
          <a:ln w="25400">
            <a:solidFill>
              <a:schemeClr val="tx1"/>
            </a:solidFill>
            <a:miter lim="800000"/>
            <a:headEnd/>
            <a:tailEnd/>
          </a:ln>
        </p:spPr>
        <p:txBody>
          <a:bodyPr wrap="none" anchor="ctr"/>
          <a:lstStyle/>
          <a:p>
            <a:endParaRPr lang="en-US"/>
          </a:p>
        </p:txBody>
      </p:sp>
      <p:sp>
        <p:nvSpPr>
          <p:cNvPr id="27679" name="Line 31"/>
          <p:cNvSpPr>
            <a:spLocks noChangeShapeType="1"/>
          </p:cNvSpPr>
          <p:nvPr/>
        </p:nvSpPr>
        <p:spPr bwMode="auto">
          <a:xfrm>
            <a:off x="3581400" y="2668588"/>
            <a:ext cx="0" cy="4048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80" name="Rectangle 32"/>
          <p:cNvSpPr>
            <a:spLocks noChangeArrowheads="1"/>
          </p:cNvSpPr>
          <p:nvPr/>
        </p:nvSpPr>
        <p:spPr bwMode="auto">
          <a:xfrm>
            <a:off x="3568700" y="2667000"/>
            <a:ext cx="915315" cy="302455"/>
          </a:xfrm>
          <a:prstGeom prst="rect">
            <a:avLst/>
          </a:prstGeom>
          <a:noFill/>
          <a:ln w="9525">
            <a:noFill/>
            <a:miter lim="800000"/>
            <a:headEnd/>
            <a:tailEnd/>
          </a:ln>
        </p:spPr>
        <p:txBody>
          <a:bodyPr wrap="none" lIns="63500" tIns="25400" rIns="63500" bIns="25400">
            <a:spAutoFit/>
          </a:bodyPr>
          <a:lstStyle/>
          <a:p>
            <a:pPr>
              <a:lnSpc>
                <a:spcPct val="102000"/>
              </a:lnSpc>
            </a:pPr>
            <a:r>
              <a:rPr lang="en-US" sz="1600" b="1" dirty="0">
                <a:latin typeface="Helvetica" pitchFamily="34" charset="0"/>
              </a:rPr>
              <a:t>Memory</a:t>
            </a:r>
          </a:p>
        </p:txBody>
      </p:sp>
      <p:sp>
        <p:nvSpPr>
          <p:cNvPr id="27681" name="Rectangle 33"/>
          <p:cNvSpPr>
            <a:spLocks noChangeArrowheads="1"/>
          </p:cNvSpPr>
          <p:nvPr/>
        </p:nvSpPr>
        <p:spPr bwMode="auto">
          <a:xfrm>
            <a:off x="762000" y="2590800"/>
            <a:ext cx="1341438" cy="396875"/>
          </a:xfrm>
          <a:prstGeom prst="rect">
            <a:avLst/>
          </a:prstGeom>
          <a:noFill/>
          <a:ln w="9525">
            <a:noFill/>
            <a:miter lim="800000"/>
            <a:headEnd/>
            <a:tailEnd/>
          </a:ln>
        </p:spPr>
        <p:txBody>
          <a:bodyPr wrap="none" lIns="92075" tIns="46038" rIns="92075" bIns="46038">
            <a:spAutoFit/>
          </a:bodyPr>
          <a:lstStyle/>
          <a:p>
            <a:r>
              <a:rPr lang="en-US" sz="2000" b="1">
                <a:latin typeface="Helvetica" pitchFamily="34" charset="0"/>
              </a:rPr>
              <a:t>Hardware</a:t>
            </a:r>
          </a:p>
        </p:txBody>
      </p:sp>
      <p:sp>
        <p:nvSpPr>
          <p:cNvPr id="27682" name="Rectangle 34"/>
          <p:cNvSpPr>
            <a:spLocks noChangeArrowheads="1"/>
          </p:cNvSpPr>
          <p:nvPr/>
        </p:nvSpPr>
        <p:spPr bwMode="auto">
          <a:xfrm>
            <a:off x="838200" y="2133600"/>
            <a:ext cx="1257300" cy="396875"/>
          </a:xfrm>
          <a:prstGeom prst="rect">
            <a:avLst/>
          </a:prstGeom>
          <a:noFill/>
          <a:ln w="9525">
            <a:noFill/>
            <a:miter lim="800000"/>
            <a:headEnd/>
            <a:tailEnd/>
          </a:ln>
        </p:spPr>
        <p:txBody>
          <a:bodyPr wrap="none" lIns="92075" tIns="46038" rIns="92075" bIns="46038">
            <a:spAutoFit/>
          </a:bodyPr>
          <a:lstStyle/>
          <a:p>
            <a:r>
              <a:rPr lang="en-US" sz="2000" b="1">
                <a:latin typeface="Helvetica" pitchFamily="34" charset="0"/>
              </a:rPr>
              <a:t>Software</a:t>
            </a:r>
          </a:p>
        </p:txBody>
      </p:sp>
      <p:sp>
        <p:nvSpPr>
          <p:cNvPr id="27683" name="Line 35"/>
          <p:cNvSpPr>
            <a:spLocks noChangeShapeType="1"/>
          </p:cNvSpPr>
          <p:nvPr/>
        </p:nvSpPr>
        <p:spPr bwMode="auto">
          <a:xfrm flipV="1">
            <a:off x="1371600" y="1219200"/>
            <a:ext cx="0" cy="989013"/>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27684" name="Line 36"/>
          <p:cNvSpPr>
            <a:spLocks noChangeShapeType="1"/>
          </p:cNvSpPr>
          <p:nvPr/>
        </p:nvSpPr>
        <p:spPr bwMode="auto">
          <a:xfrm>
            <a:off x="1371600" y="2973388"/>
            <a:ext cx="0" cy="912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27685" name="Rectangle 37"/>
          <p:cNvSpPr>
            <a:spLocks noChangeArrowheads="1"/>
          </p:cNvSpPr>
          <p:nvPr/>
        </p:nvSpPr>
        <p:spPr bwMode="auto">
          <a:xfrm>
            <a:off x="2817813" y="1751013"/>
            <a:ext cx="1146175" cy="333375"/>
          </a:xfrm>
          <a:prstGeom prst="rect">
            <a:avLst/>
          </a:prstGeom>
          <a:noFill/>
          <a:ln w="25400">
            <a:solidFill>
              <a:schemeClr val="tx1"/>
            </a:solidFill>
            <a:miter lim="800000"/>
            <a:headEnd/>
            <a:tailEnd/>
          </a:ln>
        </p:spPr>
        <p:txBody>
          <a:bodyPr wrap="none" anchor="ctr"/>
          <a:lstStyle/>
          <a:p>
            <a:endParaRPr lang="en-US"/>
          </a:p>
        </p:txBody>
      </p:sp>
      <p:sp>
        <p:nvSpPr>
          <p:cNvPr id="27686" name="Rectangle 38"/>
          <p:cNvSpPr>
            <a:spLocks noChangeArrowheads="1"/>
          </p:cNvSpPr>
          <p:nvPr/>
        </p:nvSpPr>
        <p:spPr bwMode="auto">
          <a:xfrm>
            <a:off x="2743200" y="2133600"/>
            <a:ext cx="1371600" cy="302455"/>
          </a:xfrm>
          <a:prstGeom prst="rect">
            <a:avLst/>
          </a:prstGeom>
          <a:noFill/>
          <a:ln w="9525">
            <a:noFill/>
            <a:miter lim="800000"/>
            <a:headEnd/>
            <a:tailEnd/>
          </a:ln>
        </p:spPr>
        <p:txBody>
          <a:bodyPr lIns="63500" tIns="25400" rIns="63500" bIns="25400">
            <a:spAutoFit/>
          </a:bodyPr>
          <a:lstStyle/>
          <a:p>
            <a:pPr>
              <a:lnSpc>
                <a:spcPct val="102000"/>
              </a:lnSpc>
            </a:pPr>
            <a:r>
              <a:rPr lang="en-US" sz="1600" b="1" dirty="0">
                <a:latin typeface="Helvetica" pitchFamily="34" charset="0"/>
              </a:rPr>
              <a:t>Assembler</a:t>
            </a:r>
          </a:p>
        </p:txBody>
      </p:sp>
      <p:sp>
        <p:nvSpPr>
          <p:cNvPr id="27687" name="Rectangle 39"/>
          <p:cNvSpPr>
            <a:spLocks noChangeArrowheads="1"/>
          </p:cNvSpPr>
          <p:nvPr/>
        </p:nvSpPr>
        <p:spPr bwMode="auto">
          <a:xfrm>
            <a:off x="6463139" y="3278188"/>
            <a:ext cx="1553310" cy="585418"/>
          </a:xfrm>
          <a:prstGeom prst="rect">
            <a:avLst/>
          </a:prstGeom>
          <a:noFill/>
          <a:ln w="9525">
            <a:noFill/>
            <a:miter lim="800000"/>
            <a:headEnd/>
            <a:tailEnd/>
          </a:ln>
        </p:spPr>
        <p:txBody>
          <a:bodyPr wrap="none" lIns="92075" tIns="46038" rIns="92075" bIns="46038">
            <a:spAutoFit/>
          </a:bodyPr>
          <a:lstStyle/>
          <a:p>
            <a:r>
              <a:rPr lang="en-US" sz="3200" b="1" dirty="0">
                <a:solidFill>
                  <a:schemeClr val="hlink"/>
                </a:solidFill>
                <a:latin typeface="Helvetica" pitchFamily="34" charset="0"/>
              </a:rPr>
              <a:t>CS 203</a:t>
            </a:r>
          </a:p>
        </p:txBody>
      </p:sp>
      <p:sp>
        <p:nvSpPr>
          <p:cNvPr id="27688" name="Line 40"/>
          <p:cNvSpPr>
            <a:spLocks noChangeShapeType="1"/>
          </p:cNvSpPr>
          <p:nvPr/>
        </p:nvSpPr>
        <p:spPr bwMode="auto">
          <a:xfrm flipH="1" flipV="1">
            <a:off x="6463139" y="2886394"/>
            <a:ext cx="303212" cy="455612"/>
          </a:xfrm>
          <a:prstGeom prst="line">
            <a:avLst/>
          </a:prstGeom>
          <a:noFill/>
          <a:ln w="12700">
            <a:solidFill>
              <a:schemeClr val="tx1"/>
            </a:solidFill>
            <a:round/>
            <a:headEnd type="none" w="sm" len="sm"/>
            <a:tailEnd type="stealth" w="med" len="med"/>
          </a:ln>
        </p:spPr>
        <p:txBody>
          <a:bodyPr wrap="none" anchor="ctr"/>
          <a:lstStyle/>
          <a:p>
            <a:endParaRPr lang="en-US"/>
          </a:p>
        </p:txBody>
      </p:sp>
    </p:spTree>
    <p:extLst>
      <p:ext uri="{BB962C8B-B14F-4D97-AF65-F5344CB8AC3E}">
        <p14:creationId xmlns:p14="http://schemas.microsoft.com/office/powerpoint/2010/main" val="127365941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
          <p:cNvGrpSpPr>
            <a:grpSpLocks/>
          </p:cNvGrpSpPr>
          <p:nvPr/>
        </p:nvGrpSpPr>
        <p:grpSpPr bwMode="auto">
          <a:xfrm>
            <a:off x="835680" y="1504950"/>
            <a:ext cx="7143750" cy="3600450"/>
            <a:chOff x="536" y="916"/>
            <a:chExt cx="4500" cy="2268"/>
          </a:xfrm>
        </p:grpSpPr>
        <p:sp>
          <p:nvSpPr>
            <p:cNvPr id="8195" name="Rectangle 3" descr="Horizontal brick"/>
            <p:cNvSpPr>
              <a:spLocks noChangeArrowheads="1"/>
            </p:cNvSpPr>
            <p:nvPr/>
          </p:nvSpPr>
          <p:spPr bwMode="auto">
            <a:xfrm>
              <a:off x="820" y="1780"/>
              <a:ext cx="4216" cy="280"/>
            </a:xfrm>
            <a:prstGeom prst="rect">
              <a:avLst/>
            </a:prstGeom>
            <a:pattFill prst="horzBrick">
              <a:fgClr>
                <a:schemeClr val="accent1"/>
              </a:fgClr>
              <a:bgClr>
                <a:schemeClr val="bg1"/>
              </a:bgClr>
            </a:pattFill>
            <a:ln w="12700">
              <a:solidFill>
                <a:schemeClr val="tx1"/>
              </a:solidFill>
              <a:miter lim="800000"/>
              <a:headEnd/>
              <a:tailEnd/>
            </a:ln>
            <a:effectLst/>
          </p:spPr>
          <p:txBody>
            <a:bodyPr wrap="none" anchor="ctr"/>
            <a:lstStyle/>
            <a:p>
              <a:endParaRPr lang="en-US"/>
            </a:p>
          </p:txBody>
        </p:sp>
        <p:sp>
          <p:nvSpPr>
            <p:cNvPr id="8196" name="Oval 4"/>
            <p:cNvSpPr>
              <a:spLocks noChangeArrowheads="1"/>
            </p:cNvSpPr>
            <p:nvPr/>
          </p:nvSpPr>
          <p:spPr bwMode="auto">
            <a:xfrm>
              <a:off x="2356" y="916"/>
              <a:ext cx="232" cy="184"/>
            </a:xfrm>
            <a:prstGeom prst="ellipse">
              <a:avLst/>
            </a:prstGeom>
            <a:noFill/>
            <a:ln w="12700">
              <a:solidFill>
                <a:schemeClr val="tx1"/>
              </a:solidFill>
              <a:round/>
              <a:headEnd/>
              <a:tailEnd/>
            </a:ln>
            <a:effectLst/>
          </p:spPr>
          <p:txBody>
            <a:bodyPr wrap="none" anchor="ctr"/>
            <a:lstStyle/>
            <a:p>
              <a:endParaRPr lang="en-US"/>
            </a:p>
          </p:txBody>
        </p:sp>
        <p:sp>
          <p:nvSpPr>
            <p:cNvPr id="8197" name="Line 5"/>
            <p:cNvSpPr>
              <a:spLocks noChangeShapeType="1"/>
            </p:cNvSpPr>
            <p:nvPr/>
          </p:nvSpPr>
          <p:spPr bwMode="auto">
            <a:xfrm flipH="1">
              <a:off x="2444" y="1108"/>
              <a:ext cx="56" cy="376"/>
            </a:xfrm>
            <a:prstGeom prst="line">
              <a:avLst/>
            </a:prstGeom>
            <a:noFill/>
            <a:ln w="12700">
              <a:solidFill>
                <a:schemeClr val="tx1"/>
              </a:solidFill>
              <a:round/>
              <a:headEnd/>
              <a:tailEnd/>
            </a:ln>
            <a:effectLst/>
          </p:spPr>
          <p:txBody>
            <a:bodyPr wrap="none" anchor="ctr"/>
            <a:lstStyle/>
            <a:p>
              <a:endParaRPr lang="en-US"/>
            </a:p>
          </p:txBody>
        </p:sp>
        <p:sp>
          <p:nvSpPr>
            <p:cNvPr id="8198" name="Line 6"/>
            <p:cNvSpPr>
              <a:spLocks noChangeShapeType="1"/>
            </p:cNvSpPr>
            <p:nvPr/>
          </p:nvSpPr>
          <p:spPr bwMode="auto">
            <a:xfrm>
              <a:off x="2452" y="1488"/>
              <a:ext cx="136" cy="0"/>
            </a:xfrm>
            <a:prstGeom prst="line">
              <a:avLst/>
            </a:prstGeom>
            <a:noFill/>
            <a:ln w="12700">
              <a:solidFill>
                <a:schemeClr val="tx1"/>
              </a:solidFill>
              <a:round/>
              <a:headEnd/>
              <a:tailEnd/>
            </a:ln>
            <a:effectLst/>
          </p:spPr>
          <p:txBody>
            <a:bodyPr wrap="none" anchor="ctr"/>
            <a:lstStyle/>
            <a:p>
              <a:endParaRPr lang="en-US"/>
            </a:p>
          </p:txBody>
        </p:sp>
        <p:sp>
          <p:nvSpPr>
            <p:cNvPr id="8199" name="Line 7"/>
            <p:cNvSpPr>
              <a:spLocks noChangeShapeType="1"/>
            </p:cNvSpPr>
            <p:nvPr/>
          </p:nvSpPr>
          <p:spPr bwMode="auto">
            <a:xfrm>
              <a:off x="2592" y="1492"/>
              <a:ext cx="0" cy="184"/>
            </a:xfrm>
            <a:prstGeom prst="line">
              <a:avLst/>
            </a:prstGeom>
            <a:noFill/>
            <a:ln w="12700">
              <a:solidFill>
                <a:schemeClr val="tx1"/>
              </a:solidFill>
              <a:round/>
              <a:headEnd/>
              <a:tailEnd/>
            </a:ln>
            <a:effectLst/>
          </p:spPr>
          <p:txBody>
            <a:bodyPr wrap="none" anchor="ctr"/>
            <a:lstStyle/>
            <a:p>
              <a:endParaRPr lang="en-US"/>
            </a:p>
          </p:txBody>
        </p:sp>
        <p:sp>
          <p:nvSpPr>
            <p:cNvPr id="8200" name="Line 8"/>
            <p:cNvSpPr>
              <a:spLocks noChangeShapeType="1"/>
            </p:cNvSpPr>
            <p:nvPr/>
          </p:nvSpPr>
          <p:spPr bwMode="auto">
            <a:xfrm>
              <a:off x="2596" y="1680"/>
              <a:ext cx="40" cy="0"/>
            </a:xfrm>
            <a:prstGeom prst="line">
              <a:avLst/>
            </a:prstGeom>
            <a:noFill/>
            <a:ln w="12700">
              <a:solidFill>
                <a:schemeClr val="tx1"/>
              </a:solidFill>
              <a:round/>
              <a:headEnd/>
              <a:tailEnd/>
            </a:ln>
            <a:effectLst/>
          </p:spPr>
          <p:txBody>
            <a:bodyPr wrap="none" anchor="ctr"/>
            <a:lstStyle/>
            <a:p>
              <a:endParaRPr lang="en-US"/>
            </a:p>
          </p:txBody>
        </p:sp>
        <p:sp>
          <p:nvSpPr>
            <p:cNvPr id="8201" name="Line 9"/>
            <p:cNvSpPr>
              <a:spLocks noChangeShapeType="1"/>
            </p:cNvSpPr>
            <p:nvPr/>
          </p:nvSpPr>
          <p:spPr bwMode="auto">
            <a:xfrm flipH="1">
              <a:off x="2348" y="1492"/>
              <a:ext cx="104" cy="232"/>
            </a:xfrm>
            <a:prstGeom prst="line">
              <a:avLst/>
            </a:prstGeom>
            <a:noFill/>
            <a:ln w="12700">
              <a:solidFill>
                <a:schemeClr val="tx1"/>
              </a:solidFill>
              <a:round/>
              <a:headEnd/>
              <a:tailEnd/>
            </a:ln>
            <a:effectLst/>
          </p:spPr>
          <p:txBody>
            <a:bodyPr wrap="none" anchor="ctr"/>
            <a:lstStyle/>
            <a:p>
              <a:endParaRPr lang="en-US"/>
            </a:p>
          </p:txBody>
        </p:sp>
        <p:sp>
          <p:nvSpPr>
            <p:cNvPr id="8202" name="Line 10"/>
            <p:cNvSpPr>
              <a:spLocks noChangeShapeType="1"/>
            </p:cNvSpPr>
            <p:nvPr/>
          </p:nvSpPr>
          <p:spPr bwMode="auto">
            <a:xfrm flipH="1">
              <a:off x="2204" y="1732"/>
              <a:ext cx="152" cy="88"/>
            </a:xfrm>
            <a:prstGeom prst="line">
              <a:avLst/>
            </a:prstGeom>
            <a:noFill/>
            <a:ln w="12700">
              <a:solidFill>
                <a:schemeClr val="tx1"/>
              </a:solidFill>
              <a:round/>
              <a:headEnd/>
              <a:tailEnd/>
            </a:ln>
            <a:effectLst/>
          </p:spPr>
          <p:txBody>
            <a:bodyPr wrap="none" anchor="ctr"/>
            <a:lstStyle/>
            <a:p>
              <a:endParaRPr lang="en-US"/>
            </a:p>
          </p:txBody>
        </p:sp>
        <p:sp>
          <p:nvSpPr>
            <p:cNvPr id="8203" name="Line 11"/>
            <p:cNvSpPr>
              <a:spLocks noChangeShapeType="1"/>
            </p:cNvSpPr>
            <p:nvPr/>
          </p:nvSpPr>
          <p:spPr bwMode="auto">
            <a:xfrm>
              <a:off x="2500" y="1252"/>
              <a:ext cx="136" cy="88"/>
            </a:xfrm>
            <a:prstGeom prst="line">
              <a:avLst/>
            </a:prstGeom>
            <a:noFill/>
            <a:ln w="12700">
              <a:solidFill>
                <a:schemeClr val="tx1"/>
              </a:solidFill>
              <a:round/>
              <a:headEnd/>
              <a:tailEnd/>
            </a:ln>
            <a:effectLst/>
          </p:spPr>
          <p:txBody>
            <a:bodyPr wrap="none" anchor="ctr"/>
            <a:lstStyle/>
            <a:p>
              <a:endParaRPr lang="en-US"/>
            </a:p>
          </p:txBody>
        </p:sp>
        <p:sp>
          <p:nvSpPr>
            <p:cNvPr id="8204" name="Line 12"/>
            <p:cNvSpPr>
              <a:spLocks noChangeShapeType="1"/>
            </p:cNvSpPr>
            <p:nvPr/>
          </p:nvSpPr>
          <p:spPr bwMode="auto">
            <a:xfrm flipV="1">
              <a:off x="2644" y="1244"/>
              <a:ext cx="88" cy="104"/>
            </a:xfrm>
            <a:prstGeom prst="line">
              <a:avLst/>
            </a:prstGeom>
            <a:noFill/>
            <a:ln w="12700">
              <a:solidFill>
                <a:schemeClr val="tx1"/>
              </a:solidFill>
              <a:round/>
              <a:headEnd/>
              <a:tailEnd/>
            </a:ln>
            <a:effectLst/>
          </p:spPr>
          <p:txBody>
            <a:bodyPr wrap="none" anchor="ctr"/>
            <a:lstStyle/>
            <a:p>
              <a:endParaRPr lang="en-US"/>
            </a:p>
          </p:txBody>
        </p:sp>
        <p:sp>
          <p:nvSpPr>
            <p:cNvPr id="8205" name="Line 13"/>
            <p:cNvSpPr>
              <a:spLocks noChangeShapeType="1"/>
            </p:cNvSpPr>
            <p:nvPr/>
          </p:nvSpPr>
          <p:spPr bwMode="auto">
            <a:xfrm>
              <a:off x="2452" y="1200"/>
              <a:ext cx="136" cy="0"/>
            </a:xfrm>
            <a:prstGeom prst="line">
              <a:avLst/>
            </a:prstGeom>
            <a:noFill/>
            <a:ln w="12700">
              <a:solidFill>
                <a:schemeClr val="tx1"/>
              </a:solidFill>
              <a:round/>
              <a:headEnd/>
              <a:tailEnd/>
            </a:ln>
            <a:effectLst/>
          </p:spPr>
          <p:txBody>
            <a:bodyPr wrap="none" anchor="ctr"/>
            <a:lstStyle/>
            <a:p>
              <a:endParaRPr lang="en-US"/>
            </a:p>
          </p:txBody>
        </p:sp>
        <p:sp>
          <p:nvSpPr>
            <p:cNvPr id="8206" name="Line 14"/>
            <p:cNvSpPr>
              <a:spLocks noChangeShapeType="1"/>
            </p:cNvSpPr>
            <p:nvPr/>
          </p:nvSpPr>
          <p:spPr bwMode="auto">
            <a:xfrm flipV="1">
              <a:off x="2596" y="1100"/>
              <a:ext cx="88" cy="104"/>
            </a:xfrm>
            <a:prstGeom prst="line">
              <a:avLst/>
            </a:prstGeom>
            <a:noFill/>
            <a:ln w="12700">
              <a:solidFill>
                <a:schemeClr val="tx1"/>
              </a:solidFill>
              <a:round/>
              <a:headEnd/>
              <a:tailEnd/>
            </a:ln>
            <a:effectLst/>
          </p:spPr>
          <p:txBody>
            <a:bodyPr wrap="none" anchor="ctr"/>
            <a:lstStyle/>
            <a:p>
              <a:endParaRPr lang="en-US"/>
            </a:p>
          </p:txBody>
        </p:sp>
        <p:sp>
          <p:nvSpPr>
            <p:cNvPr id="8207" name="Oval 15"/>
            <p:cNvSpPr>
              <a:spLocks noChangeArrowheads="1"/>
            </p:cNvSpPr>
            <p:nvPr/>
          </p:nvSpPr>
          <p:spPr bwMode="auto">
            <a:xfrm>
              <a:off x="3220" y="964"/>
              <a:ext cx="232" cy="184"/>
            </a:xfrm>
            <a:prstGeom prst="ellipse">
              <a:avLst/>
            </a:prstGeom>
            <a:noFill/>
            <a:ln w="12700">
              <a:solidFill>
                <a:schemeClr val="tx1"/>
              </a:solidFill>
              <a:round/>
              <a:headEnd/>
              <a:tailEnd/>
            </a:ln>
            <a:effectLst/>
          </p:spPr>
          <p:txBody>
            <a:bodyPr wrap="none" anchor="ctr"/>
            <a:lstStyle/>
            <a:p>
              <a:endParaRPr lang="en-US"/>
            </a:p>
          </p:txBody>
        </p:sp>
        <p:sp>
          <p:nvSpPr>
            <p:cNvPr id="8208" name="Line 16"/>
            <p:cNvSpPr>
              <a:spLocks noChangeShapeType="1"/>
            </p:cNvSpPr>
            <p:nvPr/>
          </p:nvSpPr>
          <p:spPr bwMode="auto">
            <a:xfrm>
              <a:off x="3364" y="1156"/>
              <a:ext cx="40" cy="424"/>
            </a:xfrm>
            <a:prstGeom prst="line">
              <a:avLst/>
            </a:prstGeom>
            <a:noFill/>
            <a:ln w="12700">
              <a:solidFill>
                <a:schemeClr val="tx1"/>
              </a:solidFill>
              <a:round/>
              <a:headEnd/>
              <a:tailEnd/>
            </a:ln>
            <a:effectLst/>
          </p:spPr>
          <p:txBody>
            <a:bodyPr wrap="none" anchor="ctr"/>
            <a:lstStyle/>
            <a:p>
              <a:endParaRPr lang="en-US"/>
            </a:p>
          </p:txBody>
        </p:sp>
        <p:sp>
          <p:nvSpPr>
            <p:cNvPr id="8209" name="Line 17"/>
            <p:cNvSpPr>
              <a:spLocks noChangeShapeType="1"/>
            </p:cNvSpPr>
            <p:nvPr/>
          </p:nvSpPr>
          <p:spPr bwMode="auto">
            <a:xfrm flipH="1">
              <a:off x="3212" y="1540"/>
              <a:ext cx="200" cy="136"/>
            </a:xfrm>
            <a:prstGeom prst="line">
              <a:avLst/>
            </a:prstGeom>
            <a:noFill/>
            <a:ln w="12700">
              <a:solidFill>
                <a:schemeClr val="tx1"/>
              </a:solidFill>
              <a:round/>
              <a:headEnd/>
              <a:tailEnd/>
            </a:ln>
            <a:effectLst/>
          </p:spPr>
          <p:txBody>
            <a:bodyPr wrap="none" anchor="ctr"/>
            <a:lstStyle/>
            <a:p>
              <a:endParaRPr lang="en-US"/>
            </a:p>
          </p:txBody>
        </p:sp>
        <p:sp>
          <p:nvSpPr>
            <p:cNvPr id="8210" name="Line 18"/>
            <p:cNvSpPr>
              <a:spLocks noChangeShapeType="1"/>
            </p:cNvSpPr>
            <p:nvPr/>
          </p:nvSpPr>
          <p:spPr bwMode="auto">
            <a:xfrm>
              <a:off x="3220" y="1684"/>
              <a:ext cx="88" cy="184"/>
            </a:xfrm>
            <a:prstGeom prst="line">
              <a:avLst/>
            </a:prstGeom>
            <a:noFill/>
            <a:ln w="12700">
              <a:solidFill>
                <a:schemeClr val="tx1"/>
              </a:solidFill>
              <a:round/>
              <a:headEnd/>
              <a:tailEnd/>
            </a:ln>
            <a:effectLst/>
          </p:spPr>
          <p:txBody>
            <a:bodyPr wrap="none" anchor="ctr"/>
            <a:lstStyle/>
            <a:p>
              <a:endParaRPr lang="en-US"/>
            </a:p>
          </p:txBody>
        </p:sp>
        <p:sp>
          <p:nvSpPr>
            <p:cNvPr id="8211" name="Line 19"/>
            <p:cNvSpPr>
              <a:spLocks noChangeShapeType="1"/>
            </p:cNvSpPr>
            <p:nvPr/>
          </p:nvSpPr>
          <p:spPr bwMode="auto">
            <a:xfrm>
              <a:off x="3412" y="1540"/>
              <a:ext cx="184" cy="136"/>
            </a:xfrm>
            <a:prstGeom prst="line">
              <a:avLst/>
            </a:prstGeom>
            <a:noFill/>
            <a:ln w="12700">
              <a:solidFill>
                <a:schemeClr val="tx1"/>
              </a:solidFill>
              <a:round/>
              <a:headEnd/>
              <a:tailEnd/>
            </a:ln>
            <a:effectLst/>
          </p:spPr>
          <p:txBody>
            <a:bodyPr wrap="none" anchor="ctr"/>
            <a:lstStyle/>
            <a:p>
              <a:endParaRPr lang="en-US"/>
            </a:p>
          </p:txBody>
        </p:sp>
        <p:sp>
          <p:nvSpPr>
            <p:cNvPr id="8212" name="Line 20"/>
            <p:cNvSpPr>
              <a:spLocks noChangeShapeType="1"/>
            </p:cNvSpPr>
            <p:nvPr/>
          </p:nvSpPr>
          <p:spPr bwMode="auto">
            <a:xfrm flipV="1">
              <a:off x="3604" y="1580"/>
              <a:ext cx="136" cy="104"/>
            </a:xfrm>
            <a:prstGeom prst="line">
              <a:avLst/>
            </a:prstGeom>
            <a:noFill/>
            <a:ln w="12700">
              <a:solidFill>
                <a:schemeClr val="tx1"/>
              </a:solidFill>
              <a:round/>
              <a:headEnd/>
              <a:tailEnd/>
            </a:ln>
            <a:effectLst/>
          </p:spPr>
          <p:txBody>
            <a:bodyPr wrap="none" anchor="ctr"/>
            <a:lstStyle/>
            <a:p>
              <a:endParaRPr lang="en-US"/>
            </a:p>
          </p:txBody>
        </p:sp>
        <p:sp>
          <p:nvSpPr>
            <p:cNvPr id="8213" name="Line 21"/>
            <p:cNvSpPr>
              <a:spLocks noChangeShapeType="1"/>
            </p:cNvSpPr>
            <p:nvPr/>
          </p:nvSpPr>
          <p:spPr bwMode="auto">
            <a:xfrm>
              <a:off x="3748" y="1588"/>
              <a:ext cx="40" cy="40"/>
            </a:xfrm>
            <a:prstGeom prst="line">
              <a:avLst/>
            </a:prstGeom>
            <a:noFill/>
            <a:ln w="12700">
              <a:solidFill>
                <a:schemeClr val="tx1"/>
              </a:solidFill>
              <a:round/>
              <a:headEnd/>
              <a:tailEnd/>
            </a:ln>
            <a:effectLst/>
          </p:spPr>
          <p:txBody>
            <a:bodyPr wrap="none" anchor="ctr"/>
            <a:lstStyle/>
            <a:p>
              <a:endParaRPr lang="en-US"/>
            </a:p>
          </p:txBody>
        </p:sp>
        <p:sp>
          <p:nvSpPr>
            <p:cNvPr id="8214" name="Line 22"/>
            <p:cNvSpPr>
              <a:spLocks noChangeShapeType="1"/>
            </p:cNvSpPr>
            <p:nvPr/>
          </p:nvSpPr>
          <p:spPr bwMode="auto">
            <a:xfrm flipH="1">
              <a:off x="3260" y="1300"/>
              <a:ext cx="104" cy="136"/>
            </a:xfrm>
            <a:prstGeom prst="line">
              <a:avLst/>
            </a:prstGeom>
            <a:noFill/>
            <a:ln w="12700">
              <a:solidFill>
                <a:schemeClr val="tx1"/>
              </a:solidFill>
              <a:round/>
              <a:headEnd/>
              <a:tailEnd/>
            </a:ln>
            <a:effectLst/>
          </p:spPr>
          <p:txBody>
            <a:bodyPr wrap="none" anchor="ctr"/>
            <a:lstStyle/>
            <a:p>
              <a:endParaRPr lang="en-US"/>
            </a:p>
          </p:txBody>
        </p:sp>
        <p:sp>
          <p:nvSpPr>
            <p:cNvPr id="8215" name="Line 23"/>
            <p:cNvSpPr>
              <a:spLocks noChangeShapeType="1"/>
            </p:cNvSpPr>
            <p:nvPr/>
          </p:nvSpPr>
          <p:spPr bwMode="auto">
            <a:xfrm flipH="1" flipV="1">
              <a:off x="3116" y="1388"/>
              <a:ext cx="152" cy="56"/>
            </a:xfrm>
            <a:prstGeom prst="line">
              <a:avLst/>
            </a:prstGeom>
            <a:noFill/>
            <a:ln w="12700">
              <a:solidFill>
                <a:schemeClr val="tx1"/>
              </a:solidFill>
              <a:round/>
              <a:headEnd/>
              <a:tailEnd/>
            </a:ln>
            <a:effectLst/>
          </p:spPr>
          <p:txBody>
            <a:bodyPr wrap="none" anchor="ctr"/>
            <a:lstStyle/>
            <a:p>
              <a:endParaRPr lang="en-US"/>
            </a:p>
          </p:txBody>
        </p:sp>
        <p:sp>
          <p:nvSpPr>
            <p:cNvPr id="8216" name="Line 24"/>
            <p:cNvSpPr>
              <a:spLocks noChangeShapeType="1"/>
            </p:cNvSpPr>
            <p:nvPr/>
          </p:nvSpPr>
          <p:spPr bwMode="auto">
            <a:xfrm flipH="1">
              <a:off x="3164" y="1248"/>
              <a:ext cx="200" cy="0"/>
            </a:xfrm>
            <a:prstGeom prst="line">
              <a:avLst/>
            </a:prstGeom>
            <a:noFill/>
            <a:ln w="12700">
              <a:solidFill>
                <a:schemeClr val="tx1"/>
              </a:solidFill>
              <a:round/>
              <a:headEnd/>
              <a:tailEnd/>
            </a:ln>
            <a:effectLst/>
          </p:spPr>
          <p:txBody>
            <a:bodyPr wrap="none" anchor="ctr"/>
            <a:lstStyle/>
            <a:p>
              <a:endParaRPr lang="en-US"/>
            </a:p>
          </p:txBody>
        </p:sp>
        <p:sp>
          <p:nvSpPr>
            <p:cNvPr id="8217" name="Line 25"/>
            <p:cNvSpPr>
              <a:spLocks noChangeShapeType="1"/>
            </p:cNvSpPr>
            <p:nvPr/>
          </p:nvSpPr>
          <p:spPr bwMode="auto">
            <a:xfrm flipH="1" flipV="1">
              <a:off x="3020" y="1148"/>
              <a:ext cx="152" cy="104"/>
            </a:xfrm>
            <a:prstGeom prst="line">
              <a:avLst/>
            </a:prstGeom>
            <a:noFill/>
            <a:ln w="12700">
              <a:solidFill>
                <a:schemeClr val="tx1"/>
              </a:solidFill>
              <a:round/>
              <a:headEnd/>
              <a:tailEnd/>
            </a:ln>
            <a:effectLst/>
          </p:spPr>
          <p:txBody>
            <a:bodyPr wrap="none" anchor="ctr"/>
            <a:lstStyle/>
            <a:p>
              <a:endParaRPr lang="en-US"/>
            </a:p>
          </p:txBody>
        </p:sp>
        <p:sp>
          <p:nvSpPr>
            <p:cNvPr id="8218" name="Line 26"/>
            <p:cNvSpPr>
              <a:spLocks noChangeShapeType="1"/>
            </p:cNvSpPr>
            <p:nvPr/>
          </p:nvSpPr>
          <p:spPr bwMode="auto">
            <a:xfrm flipV="1">
              <a:off x="3268" y="1052"/>
              <a:ext cx="40" cy="56"/>
            </a:xfrm>
            <a:prstGeom prst="line">
              <a:avLst/>
            </a:prstGeom>
            <a:noFill/>
            <a:ln w="12700">
              <a:solidFill>
                <a:schemeClr val="tx1"/>
              </a:solidFill>
              <a:round/>
              <a:headEnd/>
              <a:tailEnd/>
            </a:ln>
            <a:effectLst/>
          </p:spPr>
          <p:txBody>
            <a:bodyPr wrap="none" anchor="ctr"/>
            <a:lstStyle/>
            <a:p>
              <a:endParaRPr lang="en-US"/>
            </a:p>
          </p:txBody>
        </p:sp>
        <p:sp>
          <p:nvSpPr>
            <p:cNvPr id="8219" name="Line 27"/>
            <p:cNvSpPr>
              <a:spLocks noChangeShapeType="1"/>
            </p:cNvSpPr>
            <p:nvPr/>
          </p:nvSpPr>
          <p:spPr bwMode="auto">
            <a:xfrm flipH="1" flipV="1">
              <a:off x="2444" y="1004"/>
              <a:ext cx="104" cy="104"/>
            </a:xfrm>
            <a:prstGeom prst="line">
              <a:avLst/>
            </a:prstGeom>
            <a:noFill/>
            <a:ln w="12700">
              <a:solidFill>
                <a:schemeClr val="tx1"/>
              </a:solidFill>
              <a:round/>
              <a:headEnd/>
              <a:tailEnd/>
            </a:ln>
            <a:effectLst/>
          </p:spPr>
          <p:txBody>
            <a:bodyPr wrap="none" anchor="ctr"/>
            <a:lstStyle/>
            <a:p>
              <a:endParaRPr lang="en-US"/>
            </a:p>
          </p:txBody>
        </p:sp>
        <p:sp>
          <p:nvSpPr>
            <p:cNvPr id="8220" name="Oval 28"/>
            <p:cNvSpPr>
              <a:spLocks noChangeArrowheads="1"/>
            </p:cNvSpPr>
            <p:nvPr/>
          </p:nvSpPr>
          <p:spPr bwMode="auto">
            <a:xfrm>
              <a:off x="2656" y="2128"/>
              <a:ext cx="400" cy="304"/>
            </a:xfrm>
            <a:prstGeom prst="ellipse">
              <a:avLst/>
            </a:prstGeom>
            <a:noFill/>
            <a:ln w="50800">
              <a:solidFill>
                <a:schemeClr val="tx1"/>
              </a:solidFill>
              <a:round/>
              <a:headEnd/>
              <a:tailEnd/>
            </a:ln>
            <a:effectLst/>
          </p:spPr>
          <p:txBody>
            <a:bodyPr wrap="none" anchor="ctr"/>
            <a:lstStyle/>
            <a:p>
              <a:endParaRPr lang="en-US"/>
            </a:p>
          </p:txBody>
        </p:sp>
        <p:sp>
          <p:nvSpPr>
            <p:cNvPr id="8221" name="Line 29"/>
            <p:cNvSpPr>
              <a:spLocks noChangeShapeType="1"/>
            </p:cNvSpPr>
            <p:nvPr/>
          </p:nvSpPr>
          <p:spPr bwMode="auto">
            <a:xfrm flipV="1">
              <a:off x="2800" y="2288"/>
              <a:ext cx="16" cy="80"/>
            </a:xfrm>
            <a:prstGeom prst="line">
              <a:avLst/>
            </a:prstGeom>
            <a:noFill/>
            <a:ln w="50800">
              <a:solidFill>
                <a:schemeClr val="tx1"/>
              </a:solidFill>
              <a:round/>
              <a:headEnd/>
              <a:tailEnd/>
            </a:ln>
            <a:effectLst/>
          </p:spPr>
          <p:txBody>
            <a:bodyPr wrap="none" anchor="ctr"/>
            <a:lstStyle/>
            <a:p>
              <a:endParaRPr lang="en-US"/>
            </a:p>
          </p:txBody>
        </p:sp>
        <p:sp>
          <p:nvSpPr>
            <p:cNvPr id="8222" name="Line 30"/>
            <p:cNvSpPr>
              <a:spLocks noChangeShapeType="1"/>
            </p:cNvSpPr>
            <p:nvPr/>
          </p:nvSpPr>
          <p:spPr bwMode="auto">
            <a:xfrm>
              <a:off x="2848" y="2304"/>
              <a:ext cx="16" cy="0"/>
            </a:xfrm>
            <a:prstGeom prst="line">
              <a:avLst/>
            </a:prstGeom>
            <a:noFill/>
            <a:ln w="50800">
              <a:solidFill>
                <a:schemeClr val="tx1"/>
              </a:solidFill>
              <a:round/>
              <a:headEnd/>
              <a:tailEnd/>
            </a:ln>
            <a:effectLst/>
          </p:spPr>
          <p:txBody>
            <a:bodyPr wrap="none" anchor="ctr"/>
            <a:lstStyle/>
            <a:p>
              <a:endParaRPr lang="en-US"/>
            </a:p>
          </p:txBody>
        </p:sp>
        <p:sp>
          <p:nvSpPr>
            <p:cNvPr id="8223" name="Line 31"/>
            <p:cNvSpPr>
              <a:spLocks noChangeShapeType="1"/>
            </p:cNvSpPr>
            <p:nvPr/>
          </p:nvSpPr>
          <p:spPr bwMode="auto">
            <a:xfrm>
              <a:off x="2896" y="2320"/>
              <a:ext cx="16" cy="16"/>
            </a:xfrm>
            <a:prstGeom prst="line">
              <a:avLst/>
            </a:prstGeom>
            <a:noFill/>
            <a:ln w="50800">
              <a:solidFill>
                <a:schemeClr val="tx1"/>
              </a:solidFill>
              <a:round/>
              <a:headEnd/>
              <a:tailEnd/>
            </a:ln>
            <a:effectLst/>
          </p:spPr>
          <p:txBody>
            <a:bodyPr wrap="none" anchor="ctr"/>
            <a:lstStyle/>
            <a:p>
              <a:endParaRPr lang="en-US"/>
            </a:p>
          </p:txBody>
        </p:sp>
        <p:sp>
          <p:nvSpPr>
            <p:cNvPr id="8224" name="Line 32"/>
            <p:cNvSpPr>
              <a:spLocks noChangeShapeType="1"/>
            </p:cNvSpPr>
            <p:nvPr/>
          </p:nvSpPr>
          <p:spPr bwMode="auto">
            <a:xfrm>
              <a:off x="2896" y="2208"/>
              <a:ext cx="64" cy="0"/>
            </a:xfrm>
            <a:prstGeom prst="line">
              <a:avLst/>
            </a:prstGeom>
            <a:noFill/>
            <a:ln w="50800">
              <a:solidFill>
                <a:schemeClr val="tx1"/>
              </a:solidFill>
              <a:round/>
              <a:headEnd/>
              <a:tailEnd/>
            </a:ln>
            <a:effectLst/>
          </p:spPr>
          <p:txBody>
            <a:bodyPr wrap="none" anchor="ctr"/>
            <a:lstStyle/>
            <a:p>
              <a:endParaRPr lang="en-US"/>
            </a:p>
          </p:txBody>
        </p:sp>
        <p:sp>
          <p:nvSpPr>
            <p:cNvPr id="8225" name="Line 33"/>
            <p:cNvSpPr>
              <a:spLocks noChangeShapeType="1"/>
            </p:cNvSpPr>
            <p:nvPr/>
          </p:nvSpPr>
          <p:spPr bwMode="auto">
            <a:xfrm flipH="1">
              <a:off x="2720" y="2208"/>
              <a:ext cx="80" cy="0"/>
            </a:xfrm>
            <a:prstGeom prst="line">
              <a:avLst/>
            </a:prstGeom>
            <a:noFill/>
            <a:ln w="50800">
              <a:solidFill>
                <a:schemeClr val="tx1"/>
              </a:solidFill>
              <a:round/>
              <a:headEnd/>
              <a:tailEnd/>
            </a:ln>
            <a:effectLst/>
          </p:spPr>
          <p:txBody>
            <a:bodyPr wrap="none" anchor="ctr"/>
            <a:lstStyle/>
            <a:p>
              <a:endParaRPr lang="en-US"/>
            </a:p>
          </p:txBody>
        </p:sp>
        <p:sp>
          <p:nvSpPr>
            <p:cNvPr id="8226" name="Line 34"/>
            <p:cNvSpPr>
              <a:spLocks noChangeShapeType="1"/>
            </p:cNvSpPr>
            <p:nvPr/>
          </p:nvSpPr>
          <p:spPr bwMode="auto">
            <a:xfrm flipV="1">
              <a:off x="2448" y="3104"/>
              <a:ext cx="0" cy="80"/>
            </a:xfrm>
            <a:prstGeom prst="line">
              <a:avLst/>
            </a:prstGeom>
            <a:noFill/>
            <a:ln w="50800">
              <a:solidFill>
                <a:schemeClr val="tx1"/>
              </a:solidFill>
              <a:round/>
              <a:headEnd/>
              <a:tailEnd/>
            </a:ln>
            <a:effectLst/>
          </p:spPr>
          <p:txBody>
            <a:bodyPr wrap="none" anchor="ctr"/>
            <a:lstStyle/>
            <a:p>
              <a:endParaRPr lang="en-US"/>
            </a:p>
          </p:txBody>
        </p:sp>
        <p:sp>
          <p:nvSpPr>
            <p:cNvPr id="8227" name="Line 35"/>
            <p:cNvSpPr>
              <a:spLocks noChangeShapeType="1"/>
            </p:cNvSpPr>
            <p:nvPr/>
          </p:nvSpPr>
          <p:spPr bwMode="auto">
            <a:xfrm>
              <a:off x="2880" y="2464"/>
              <a:ext cx="0" cy="352"/>
            </a:xfrm>
            <a:prstGeom prst="line">
              <a:avLst/>
            </a:prstGeom>
            <a:noFill/>
            <a:ln w="50800">
              <a:solidFill>
                <a:schemeClr val="tx1"/>
              </a:solidFill>
              <a:round/>
              <a:headEnd/>
              <a:tailEnd/>
            </a:ln>
            <a:effectLst/>
          </p:spPr>
          <p:txBody>
            <a:bodyPr wrap="none" anchor="ctr"/>
            <a:lstStyle/>
            <a:p>
              <a:endParaRPr lang="en-US"/>
            </a:p>
          </p:txBody>
        </p:sp>
        <p:sp>
          <p:nvSpPr>
            <p:cNvPr id="8228" name="Line 36"/>
            <p:cNvSpPr>
              <a:spLocks noChangeShapeType="1"/>
            </p:cNvSpPr>
            <p:nvPr/>
          </p:nvSpPr>
          <p:spPr bwMode="auto">
            <a:xfrm>
              <a:off x="2896" y="2832"/>
              <a:ext cx="208" cy="0"/>
            </a:xfrm>
            <a:prstGeom prst="line">
              <a:avLst/>
            </a:prstGeom>
            <a:noFill/>
            <a:ln w="50800">
              <a:solidFill>
                <a:schemeClr val="tx1"/>
              </a:solidFill>
              <a:round/>
              <a:headEnd/>
              <a:tailEnd/>
            </a:ln>
            <a:effectLst/>
          </p:spPr>
          <p:txBody>
            <a:bodyPr wrap="none" anchor="ctr"/>
            <a:lstStyle/>
            <a:p>
              <a:endParaRPr lang="en-US"/>
            </a:p>
          </p:txBody>
        </p:sp>
        <p:sp>
          <p:nvSpPr>
            <p:cNvPr id="8229" name="Line 37"/>
            <p:cNvSpPr>
              <a:spLocks noChangeShapeType="1"/>
            </p:cNvSpPr>
            <p:nvPr/>
          </p:nvSpPr>
          <p:spPr bwMode="auto">
            <a:xfrm>
              <a:off x="3136" y="2848"/>
              <a:ext cx="64" cy="256"/>
            </a:xfrm>
            <a:prstGeom prst="line">
              <a:avLst/>
            </a:prstGeom>
            <a:noFill/>
            <a:ln w="50800">
              <a:solidFill>
                <a:schemeClr val="tx1"/>
              </a:solidFill>
              <a:round/>
              <a:headEnd/>
              <a:tailEnd/>
            </a:ln>
            <a:effectLst/>
          </p:spPr>
          <p:txBody>
            <a:bodyPr wrap="none" anchor="ctr"/>
            <a:lstStyle/>
            <a:p>
              <a:endParaRPr lang="en-US"/>
            </a:p>
          </p:txBody>
        </p:sp>
        <p:sp>
          <p:nvSpPr>
            <p:cNvPr id="8230" name="Line 38"/>
            <p:cNvSpPr>
              <a:spLocks noChangeShapeType="1"/>
            </p:cNvSpPr>
            <p:nvPr/>
          </p:nvSpPr>
          <p:spPr bwMode="auto">
            <a:xfrm flipV="1">
              <a:off x="3232" y="3056"/>
              <a:ext cx="16" cy="80"/>
            </a:xfrm>
            <a:prstGeom prst="line">
              <a:avLst/>
            </a:prstGeom>
            <a:noFill/>
            <a:ln w="50800">
              <a:solidFill>
                <a:schemeClr val="tx1"/>
              </a:solidFill>
              <a:round/>
              <a:headEnd/>
              <a:tailEnd/>
            </a:ln>
            <a:effectLst/>
          </p:spPr>
          <p:txBody>
            <a:bodyPr wrap="none" anchor="ctr"/>
            <a:lstStyle/>
            <a:p>
              <a:endParaRPr lang="en-US"/>
            </a:p>
          </p:txBody>
        </p:sp>
        <p:sp>
          <p:nvSpPr>
            <p:cNvPr id="8231" name="Line 39"/>
            <p:cNvSpPr>
              <a:spLocks noChangeShapeType="1"/>
            </p:cNvSpPr>
            <p:nvPr/>
          </p:nvSpPr>
          <p:spPr bwMode="auto">
            <a:xfrm flipH="1">
              <a:off x="2624" y="2848"/>
              <a:ext cx="272" cy="16"/>
            </a:xfrm>
            <a:prstGeom prst="line">
              <a:avLst/>
            </a:prstGeom>
            <a:noFill/>
            <a:ln w="50800">
              <a:solidFill>
                <a:schemeClr val="tx1"/>
              </a:solidFill>
              <a:round/>
              <a:headEnd/>
              <a:tailEnd/>
            </a:ln>
            <a:effectLst/>
          </p:spPr>
          <p:txBody>
            <a:bodyPr wrap="none" anchor="ctr"/>
            <a:lstStyle/>
            <a:p>
              <a:endParaRPr lang="en-US"/>
            </a:p>
          </p:txBody>
        </p:sp>
        <p:sp>
          <p:nvSpPr>
            <p:cNvPr id="8232" name="Line 40"/>
            <p:cNvSpPr>
              <a:spLocks noChangeShapeType="1"/>
            </p:cNvSpPr>
            <p:nvPr/>
          </p:nvSpPr>
          <p:spPr bwMode="auto">
            <a:xfrm flipH="1">
              <a:off x="2528" y="2896"/>
              <a:ext cx="128" cy="256"/>
            </a:xfrm>
            <a:prstGeom prst="line">
              <a:avLst/>
            </a:prstGeom>
            <a:noFill/>
            <a:ln w="50800">
              <a:solidFill>
                <a:schemeClr val="tx1"/>
              </a:solidFill>
              <a:round/>
              <a:headEnd/>
              <a:tailEnd/>
            </a:ln>
            <a:effectLst/>
          </p:spPr>
          <p:txBody>
            <a:bodyPr wrap="none" anchor="ctr"/>
            <a:lstStyle/>
            <a:p>
              <a:endParaRPr lang="en-US"/>
            </a:p>
          </p:txBody>
        </p:sp>
        <p:sp>
          <p:nvSpPr>
            <p:cNvPr id="8233" name="Line 41"/>
            <p:cNvSpPr>
              <a:spLocks noChangeShapeType="1"/>
            </p:cNvSpPr>
            <p:nvPr/>
          </p:nvSpPr>
          <p:spPr bwMode="auto">
            <a:xfrm flipH="1">
              <a:off x="2432" y="3168"/>
              <a:ext cx="128" cy="0"/>
            </a:xfrm>
            <a:prstGeom prst="line">
              <a:avLst/>
            </a:prstGeom>
            <a:noFill/>
            <a:ln w="50800">
              <a:solidFill>
                <a:schemeClr val="tx1"/>
              </a:solidFill>
              <a:round/>
              <a:headEnd/>
              <a:tailEnd/>
            </a:ln>
            <a:effectLst/>
          </p:spPr>
          <p:txBody>
            <a:bodyPr wrap="none" anchor="ctr"/>
            <a:lstStyle/>
            <a:p>
              <a:endParaRPr lang="en-US"/>
            </a:p>
          </p:txBody>
        </p:sp>
        <p:sp>
          <p:nvSpPr>
            <p:cNvPr id="8234" name="Line 42"/>
            <p:cNvSpPr>
              <a:spLocks noChangeShapeType="1"/>
            </p:cNvSpPr>
            <p:nvPr/>
          </p:nvSpPr>
          <p:spPr bwMode="auto">
            <a:xfrm>
              <a:off x="2896" y="2464"/>
              <a:ext cx="304" cy="16"/>
            </a:xfrm>
            <a:prstGeom prst="line">
              <a:avLst/>
            </a:prstGeom>
            <a:noFill/>
            <a:ln w="50800">
              <a:solidFill>
                <a:schemeClr val="tx1"/>
              </a:solidFill>
              <a:round/>
              <a:headEnd/>
              <a:tailEnd/>
            </a:ln>
            <a:effectLst/>
          </p:spPr>
          <p:txBody>
            <a:bodyPr wrap="none" anchor="ctr"/>
            <a:lstStyle/>
            <a:p>
              <a:endParaRPr lang="en-US"/>
            </a:p>
          </p:txBody>
        </p:sp>
        <p:sp>
          <p:nvSpPr>
            <p:cNvPr id="8235" name="Line 43"/>
            <p:cNvSpPr>
              <a:spLocks noChangeShapeType="1"/>
            </p:cNvSpPr>
            <p:nvPr/>
          </p:nvSpPr>
          <p:spPr bwMode="auto">
            <a:xfrm flipV="1">
              <a:off x="3232" y="2048"/>
              <a:ext cx="208" cy="464"/>
            </a:xfrm>
            <a:prstGeom prst="line">
              <a:avLst/>
            </a:prstGeom>
            <a:noFill/>
            <a:ln w="50800">
              <a:solidFill>
                <a:schemeClr val="tx1"/>
              </a:solidFill>
              <a:round/>
              <a:headEnd/>
              <a:tailEnd/>
            </a:ln>
            <a:effectLst/>
          </p:spPr>
          <p:txBody>
            <a:bodyPr wrap="none" anchor="ctr"/>
            <a:lstStyle/>
            <a:p>
              <a:endParaRPr lang="en-US"/>
            </a:p>
          </p:txBody>
        </p:sp>
        <p:sp>
          <p:nvSpPr>
            <p:cNvPr id="8236" name="Line 44"/>
            <p:cNvSpPr>
              <a:spLocks noChangeShapeType="1"/>
            </p:cNvSpPr>
            <p:nvPr/>
          </p:nvSpPr>
          <p:spPr bwMode="auto">
            <a:xfrm>
              <a:off x="3472" y="2064"/>
              <a:ext cx="112" cy="0"/>
            </a:xfrm>
            <a:prstGeom prst="line">
              <a:avLst/>
            </a:prstGeom>
            <a:noFill/>
            <a:ln w="50800">
              <a:solidFill>
                <a:schemeClr val="tx1"/>
              </a:solidFill>
              <a:round/>
              <a:headEnd/>
              <a:tailEnd/>
            </a:ln>
            <a:effectLst/>
          </p:spPr>
          <p:txBody>
            <a:bodyPr wrap="none" anchor="ctr"/>
            <a:lstStyle/>
            <a:p>
              <a:endParaRPr lang="en-US"/>
            </a:p>
          </p:txBody>
        </p:sp>
        <p:sp>
          <p:nvSpPr>
            <p:cNvPr id="8237" name="Line 45"/>
            <p:cNvSpPr>
              <a:spLocks noChangeShapeType="1"/>
            </p:cNvSpPr>
            <p:nvPr/>
          </p:nvSpPr>
          <p:spPr bwMode="auto">
            <a:xfrm flipH="1">
              <a:off x="2576" y="2512"/>
              <a:ext cx="320" cy="16"/>
            </a:xfrm>
            <a:prstGeom prst="line">
              <a:avLst/>
            </a:prstGeom>
            <a:noFill/>
            <a:ln w="50800">
              <a:solidFill>
                <a:schemeClr val="tx1"/>
              </a:solidFill>
              <a:round/>
              <a:headEnd/>
              <a:tailEnd/>
            </a:ln>
            <a:effectLst/>
          </p:spPr>
          <p:txBody>
            <a:bodyPr wrap="none" anchor="ctr"/>
            <a:lstStyle/>
            <a:p>
              <a:endParaRPr lang="en-US"/>
            </a:p>
          </p:txBody>
        </p:sp>
        <p:sp>
          <p:nvSpPr>
            <p:cNvPr id="8238" name="Line 46"/>
            <p:cNvSpPr>
              <a:spLocks noChangeShapeType="1"/>
            </p:cNvSpPr>
            <p:nvPr/>
          </p:nvSpPr>
          <p:spPr bwMode="auto">
            <a:xfrm flipH="1" flipV="1">
              <a:off x="2240" y="2048"/>
              <a:ext cx="368" cy="512"/>
            </a:xfrm>
            <a:prstGeom prst="line">
              <a:avLst/>
            </a:prstGeom>
            <a:noFill/>
            <a:ln w="50800">
              <a:solidFill>
                <a:schemeClr val="tx1"/>
              </a:solidFill>
              <a:round/>
              <a:headEnd/>
              <a:tailEnd/>
            </a:ln>
            <a:effectLst/>
          </p:spPr>
          <p:txBody>
            <a:bodyPr wrap="none" anchor="ctr"/>
            <a:lstStyle/>
            <a:p>
              <a:endParaRPr lang="en-US"/>
            </a:p>
          </p:txBody>
        </p:sp>
        <p:sp>
          <p:nvSpPr>
            <p:cNvPr id="8239" name="Line 47"/>
            <p:cNvSpPr>
              <a:spLocks noChangeShapeType="1"/>
            </p:cNvSpPr>
            <p:nvPr/>
          </p:nvSpPr>
          <p:spPr bwMode="auto">
            <a:xfrm flipH="1">
              <a:off x="2096" y="2064"/>
              <a:ext cx="176" cy="0"/>
            </a:xfrm>
            <a:prstGeom prst="line">
              <a:avLst/>
            </a:prstGeom>
            <a:noFill/>
            <a:ln w="50800">
              <a:solidFill>
                <a:schemeClr val="tx1"/>
              </a:solidFill>
              <a:round/>
              <a:headEnd/>
              <a:tailEnd/>
            </a:ln>
            <a:effectLst/>
          </p:spPr>
          <p:txBody>
            <a:bodyPr wrap="none" anchor="ctr"/>
            <a:lstStyle/>
            <a:p>
              <a:endParaRPr lang="en-US"/>
            </a:p>
          </p:txBody>
        </p:sp>
        <p:sp useBgFill="1">
          <p:nvSpPr>
            <p:cNvPr id="8240" name="Rectangle 48"/>
            <p:cNvSpPr>
              <a:spLocks noChangeArrowheads="1"/>
            </p:cNvSpPr>
            <p:nvPr/>
          </p:nvSpPr>
          <p:spPr bwMode="auto">
            <a:xfrm>
              <a:off x="2312" y="1832"/>
              <a:ext cx="1070" cy="191"/>
            </a:xfrm>
            <a:prstGeom prst="rect">
              <a:avLst/>
            </a:prstGeom>
            <a:ln w="12700">
              <a:noFill/>
              <a:miter lim="800000"/>
              <a:headEnd/>
              <a:tailEnd/>
            </a:ln>
            <a:effectLst/>
          </p:spPr>
          <p:txBody>
            <a:bodyPr wrap="none" lIns="63500" tIns="25400" rIns="63500" bIns="25400">
              <a:spAutoFit/>
            </a:bodyPr>
            <a:lstStyle/>
            <a:p>
              <a:pPr eaLnBrk="0" hangingPunct="0">
                <a:lnSpc>
                  <a:spcPct val="92000"/>
                </a:lnSpc>
              </a:pPr>
              <a:r>
                <a:rPr lang="en-US" sz="1800" dirty="0">
                  <a:latin typeface="Comic Sans MS" pitchFamily="66" charset="0"/>
                </a:rPr>
                <a:t>instruction set</a:t>
              </a:r>
            </a:p>
          </p:txBody>
        </p:sp>
        <p:sp>
          <p:nvSpPr>
            <p:cNvPr id="8241" name="Rectangle 49"/>
            <p:cNvSpPr>
              <a:spLocks noChangeArrowheads="1"/>
            </p:cNvSpPr>
            <p:nvPr/>
          </p:nvSpPr>
          <p:spPr bwMode="auto">
            <a:xfrm>
              <a:off x="536" y="1264"/>
              <a:ext cx="888" cy="228"/>
            </a:xfrm>
            <a:prstGeom prst="rect">
              <a:avLst/>
            </a:prstGeom>
            <a:noFill/>
            <a:ln w="12700">
              <a:noFill/>
              <a:miter lim="800000"/>
              <a:headEnd/>
              <a:tailEnd/>
            </a:ln>
            <a:effectLst/>
          </p:spPr>
          <p:txBody>
            <a:bodyPr wrap="none" lIns="63500" tIns="25400" rIns="63500" bIns="25400">
              <a:spAutoFit/>
            </a:bodyPr>
            <a:lstStyle/>
            <a:p>
              <a:pPr eaLnBrk="0" hangingPunct="0">
                <a:lnSpc>
                  <a:spcPct val="85000"/>
                </a:lnSpc>
              </a:pPr>
              <a:r>
                <a:rPr lang="en-US">
                  <a:latin typeface="Comic Sans MS" pitchFamily="66" charset="0"/>
                </a:rPr>
                <a:t>software</a:t>
              </a:r>
            </a:p>
          </p:txBody>
        </p:sp>
        <p:sp>
          <p:nvSpPr>
            <p:cNvPr id="8242" name="Rectangle 50"/>
            <p:cNvSpPr>
              <a:spLocks noChangeArrowheads="1"/>
            </p:cNvSpPr>
            <p:nvPr/>
          </p:nvSpPr>
          <p:spPr bwMode="auto">
            <a:xfrm>
              <a:off x="536" y="2464"/>
              <a:ext cx="920" cy="228"/>
            </a:xfrm>
            <a:prstGeom prst="rect">
              <a:avLst/>
            </a:prstGeom>
            <a:noFill/>
            <a:ln w="12700">
              <a:noFill/>
              <a:miter lim="800000"/>
              <a:headEnd/>
              <a:tailEnd/>
            </a:ln>
            <a:effectLst/>
          </p:spPr>
          <p:txBody>
            <a:bodyPr wrap="none" lIns="63500" tIns="25400" rIns="63500" bIns="25400">
              <a:spAutoFit/>
            </a:bodyPr>
            <a:lstStyle/>
            <a:p>
              <a:pPr eaLnBrk="0" hangingPunct="0">
                <a:lnSpc>
                  <a:spcPct val="85000"/>
                </a:lnSpc>
              </a:pPr>
              <a:r>
                <a:rPr lang="en-US">
                  <a:latin typeface="Comic Sans MS" pitchFamily="66" charset="0"/>
                </a:rPr>
                <a:t>hardware</a:t>
              </a:r>
            </a:p>
          </p:txBody>
        </p:sp>
      </p:grpSp>
      <p:sp>
        <p:nvSpPr>
          <p:cNvPr id="3" name="Title 2"/>
          <p:cNvSpPr>
            <a:spLocks noGrp="1"/>
          </p:cNvSpPr>
          <p:nvPr>
            <p:ph type="title"/>
          </p:nvPr>
        </p:nvSpPr>
        <p:spPr>
          <a:xfrm>
            <a:off x="621506" y="66264"/>
            <a:ext cx="8281987" cy="584775"/>
          </a:xfrm>
        </p:spPr>
        <p:txBody>
          <a:bodyPr/>
          <a:lstStyle/>
          <a:p>
            <a:pPr lvl="1"/>
            <a:r>
              <a:rPr lang="en-US" sz="3200" dirty="0"/>
              <a:t>Instruction Set: The Critical Interface</a:t>
            </a:r>
          </a:p>
        </p:txBody>
      </p:sp>
    </p:spTree>
  </p:cSld>
  <p:clrMapOvr>
    <a:masterClrMapping/>
  </p:clrMapOvr>
  <p:transition>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0"/>
          <p:cNvSpPr>
            <a:spLocks noGrp="1" noChangeArrowheads="1"/>
          </p:cNvSpPr>
          <p:nvPr>
            <p:ph type="ftr" sz="quarter" idx="3"/>
          </p:nvPr>
        </p:nvSpPr>
        <p:spPr/>
        <p:txBody>
          <a:bodyPr/>
          <a:lstStyle/>
          <a:p>
            <a:r>
              <a:rPr lang="en-AU" dirty="0"/>
              <a:t>Copyright © 2012, Elsevier Inc. All rights reserved.</a:t>
            </a:r>
          </a:p>
        </p:txBody>
      </p:sp>
      <p:sp>
        <p:nvSpPr>
          <p:cNvPr id="233483" name="Rectangle 11"/>
          <p:cNvSpPr>
            <a:spLocks noChangeArrowheads="1"/>
          </p:cNvSpPr>
          <p:nvPr/>
        </p:nvSpPr>
        <p:spPr bwMode="auto">
          <a:xfrm>
            <a:off x="2843213" y="1254125"/>
            <a:ext cx="1965325" cy="579438"/>
          </a:xfrm>
          <a:prstGeom prst="rect">
            <a:avLst/>
          </a:prstGeom>
          <a:noFill/>
          <a:ln w="9525" algn="ctr">
            <a:noFill/>
            <a:miter lim="800000"/>
            <a:headEnd/>
            <a:tailEnd/>
          </a:ln>
          <a:effectLst/>
        </p:spPr>
        <p:txBody>
          <a:bodyPr wrap="none">
            <a:spAutoFit/>
          </a:bodyPr>
          <a:lstStyle/>
          <a:p>
            <a:r>
              <a:rPr lang="en-AU" dirty="0">
                <a:solidFill>
                  <a:srgbClr val="000099"/>
                </a:solidFill>
                <a:latin typeface="Arial" charset="0"/>
              </a:rPr>
              <a:t>Chapter 1</a:t>
            </a:r>
            <a:endParaRPr lang="en-GB" dirty="0">
              <a:solidFill>
                <a:srgbClr val="000099"/>
              </a:solidFill>
              <a:latin typeface="Arial" charset="0"/>
            </a:endParaRPr>
          </a:p>
        </p:txBody>
      </p:sp>
      <p:sp>
        <p:nvSpPr>
          <p:cNvPr id="233484" name="Rectangle 12"/>
          <p:cNvSpPr>
            <a:spLocks noChangeArrowheads="1"/>
          </p:cNvSpPr>
          <p:nvPr/>
        </p:nvSpPr>
        <p:spPr bwMode="auto">
          <a:xfrm>
            <a:off x="2843213" y="2060575"/>
            <a:ext cx="5832475" cy="1077218"/>
          </a:xfrm>
          <a:prstGeom prst="rect">
            <a:avLst/>
          </a:prstGeom>
          <a:noFill/>
          <a:ln w="9525" algn="ctr">
            <a:noFill/>
            <a:miter lim="800000"/>
            <a:headEnd/>
            <a:tailEnd/>
          </a:ln>
          <a:effectLst/>
        </p:spPr>
        <p:txBody>
          <a:bodyPr>
            <a:spAutoFit/>
          </a:bodyPr>
          <a:lstStyle/>
          <a:p>
            <a:r>
              <a:rPr lang="en-AU" dirty="0">
                <a:solidFill>
                  <a:srgbClr val="0066FF"/>
                </a:solidFill>
                <a:latin typeface="Arial" charset="0"/>
              </a:rPr>
              <a:t>Fundamentals of Quantitative Design and Analysis</a:t>
            </a:r>
            <a:endParaRPr lang="en-GB" dirty="0">
              <a:solidFill>
                <a:srgbClr val="0066FF"/>
              </a:solidFill>
              <a:latin typeface="Arial" charset="0"/>
            </a:endParaRPr>
          </a:p>
        </p:txBody>
      </p:sp>
      <p:sp>
        <p:nvSpPr>
          <p:cNvPr id="233485" name="Text Box 13"/>
          <p:cNvSpPr txBox="1">
            <a:spLocks noChangeArrowheads="1"/>
          </p:cNvSpPr>
          <p:nvPr/>
        </p:nvSpPr>
        <p:spPr bwMode="auto">
          <a:xfrm>
            <a:off x="2825351" y="-100013"/>
            <a:ext cx="4429932" cy="892552"/>
          </a:xfrm>
          <a:prstGeom prst="rect">
            <a:avLst/>
          </a:prstGeom>
          <a:noFill/>
          <a:ln w="9525" algn="ctr">
            <a:noFill/>
            <a:miter lim="800000"/>
            <a:headEnd/>
            <a:tailEnd/>
          </a:ln>
          <a:effectLst/>
        </p:spPr>
        <p:txBody>
          <a:bodyPr wrap="none">
            <a:spAutoFit/>
          </a:bodyPr>
          <a:lstStyle/>
          <a:p>
            <a:pPr algn="ctr"/>
            <a:r>
              <a:rPr lang="en-US" sz="2800" dirty="0">
                <a:solidFill>
                  <a:schemeClr val="bg1"/>
                </a:solidFill>
                <a:latin typeface="Times New Roman" pitchFamily="18" charset="0"/>
              </a:rPr>
              <a:t>Computer Architecture</a:t>
            </a:r>
          </a:p>
          <a:p>
            <a:pPr algn="ctr"/>
            <a:r>
              <a:rPr lang="en-US" sz="2000" dirty="0">
                <a:solidFill>
                  <a:schemeClr val="bg1"/>
                </a:solidFill>
                <a:latin typeface="Arial" charset="0"/>
              </a:rPr>
              <a:t>A Quantitative Approach, Fifth Edition</a:t>
            </a:r>
            <a:endParaRPr lang="en-GB" sz="2000" dirty="0">
              <a:solidFill>
                <a:schemeClr val="bg1"/>
              </a:solidFill>
              <a:latin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62000" y="228600"/>
            <a:ext cx="7739063" cy="584200"/>
          </a:xfrm>
        </p:spPr>
        <p:txBody>
          <a:bodyPr/>
          <a:lstStyle/>
          <a:p>
            <a:pPr algn="ctr"/>
            <a:r>
              <a:rPr lang="en-US" sz="3200"/>
              <a:t>The von Neumann Computer</a:t>
            </a:r>
          </a:p>
        </p:txBody>
      </p:sp>
      <p:sp>
        <p:nvSpPr>
          <p:cNvPr id="35843" name="Rectangle 3"/>
          <p:cNvSpPr>
            <a:spLocks noGrp="1" noChangeArrowheads="1"/>
          </p:cNvSpPr>
          <p:nvPr>
            <p:ph type="body" idx="1"/>
          </p:nvPr>
        </p:nvSpPr>
        <p:spPr>
          <a:xfrm>
            <a:off x="685800" y="1143000"/>
            <a:ext cx="8101013" cy="4714875"/>
          </a:xfrm>
        </p:spPr>
        <p:txBody>
          <a:bodyPr/>
          <a:lstStyle/>
          <a:p>
            <a:r>
              <a:rPr lang="en-US" dirty="0">
                <a:solidFill>
                  <a:srgbClr val="FF0000"/>
                </a:solidFill>
              </a:rPr>
              <a:t>Von Neumann Computer: </a:t>
            </a:r>
            <a:r>
              <a:rPr lang="en-US" sz="2400" dirty="0"/>
              <a:t>A program is written as a sequence of instructions, represented by binary numbers. The instructions are stored in the memory just as data. They are read one by one, decoded and then executed by the CPU.</a:t>
            </a:r>
          </a:p>
          <a:p>
            <a:r>
              <a:rPr lang="en-US" dirty="0">
                <a:solidFill>
                  <a:srgbClr val="FF0000"/>
                </a:solidFill>
              </a:rPr>
              <a:t>Stored-Program Concept </a:t>
            </a:r>
            <a:r>
              <a:rPr lang="en-US" sz="2400" dirty="0"/>
              <a:t>– Storing programs as numbers – by John von Neumann – Eckert and </a:t>
            </a:r>
            <a:r>
              <a:rPr lang="en-US" sz="2400" dirty="0" err="1"/>
              <a:t>Mauchly</a:t>
            </a:r>
            <a:r>
              <a:rPr lang="en-US" sz="2400" dirty="0"/>
              <a:t> worked in engineering the concept.</a:t>
            </a:r>
          </a:p>
          <a:p>
            <a:r>
              <a:rPr lang="en-US" dirty="0">
                <a:solidFill>
                  <a:srgbClr val="FF0000"/>
                </a:solidFill>
              </a:rPr>
              <a:t>Moore’s Law</a:t>
            </a:r>
            <a:r>
              <a:rPr lang="en-US" dirty="0"/>
              <a:t>– </a:t>
            </a:r>
            <a:r>
              <a:rPr lang="en-US" sz="2400" dirty="0"/>
              <a:t>The number of transistors in a CPU double every 1.5 years =&gt; CPU power</a:t>
            </a:r>
          </a:p>
        </p:txBody>
      </p:sp>
    </p:spTree>
    <p:extLst>
      <p:ext uri="{BB962C8B-B14F-4D97-AF65-F5344CB8AC3E}">
        <p14:creationId xmlns:p14="http://schemas.microsoft.com/office/powerpoint/2010/main" val="2323593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p:txBody>
          <a:bodyPr/>
          <a:lstStyle/>
          <a:p>
            <a:r>
              <a:rPr lang="en-US" dirty="0"/>
              <a:t>Defining Computer Architecture</a:t>
            </a:r>
            <a:endParaRPr lang="en-AU" dirty="0"/>
          </a:p>
        </p:txBody>
      </p:sp>
      <p:sp>
        <p:nvSpPr>
          <p:cNvPr id="242691" name="Rectangle 3"/>
          <p:cNvSpPr>
            <a:spLocks noGrp="1" noChangeArrowheads="1"/>
          </p:cNvSpPr>
          <p:nvPr>
            <p:ph type="body" idx="1"/>
          </p:nvPr>
        </p:nvSpPr>
        <p:spPr>
          <a:xfrm>
            <a:off x="684213" y="1125538"/>
            <a:ext cx="7992243" cy="5111750"/>
          </a:xfrm>
        </p:spPr>
        <p:txBody>
          <a:bodyPr/>
          <a:lstStyle/>
          <a:p>
            <a:pPr>
              <a:lnSpc>
                <a:spcPct val="90000"/>
              </a:lnSpc>
            </a:pPr>
            <a:r>
              <a:rPr lang="en-US" sz="2800" dirty="0"/>
              <a:t>“Old” view of computer architecture:</a:t>
            </a:r>
          </a:p>
          <a:p>
            <a:pPr lvl="1">
              <a:lnSpc>
                <a:spcPct val="90000"/>
              </a:lnSpc>
            </a:pPr>
            <a:r>
              <a:rPr lang="en-US" sz="2400" dirty="0"/>
              <a:t>Instruction Set Architecture (ISA) design</a:t>
            </a:r>
          </a:p>
          <a:p>
            <a:pPr lvl="1">
              <a:lnSpc>
                <a:spcPct val="90000"/>
              </a:lnSpc>
            </a:pPr>
            <a:r>
              <a:rPr lang="en-US" sz="2400" dirty="0"/>
              <a:t>i.e. decisions regarding:</a:t>
            </a:r>
          </a:p>
          <a:p>
            <a:pPr lvl="2">
              <a:lnSpc>
                <a:spcPct val="90000"/>
              </a:lnSpc>
            </a:pPr>
            <a:r>
              <a:rPr lang="en-US" sz="2000" dirty="0"/>
              <a:t>registers, memory addressing, addressing modes, instruction operands, available operations, control flow instructions, instruction encoding</a:t>
            </a:r>
          </a:p>
          <a:p>
            <a:pPr lvl="2">
              <a:lnSpc>
                <a:spcPct val="90000"/>
              </a:lnSpc>
            </a:pPr>
            <a:endParaRPr lang="en-US" sz="2000" dirty="0"/>
          </a:p>
          <a:p>
            <a:pPr>
              <a:lnSpc>
                <a:spcPct val="90000"/>
              </a:lnSpc>
            </a:pPr>
            <a:r>
              <a:rPr lang="en-US" sz="2800" dirty="0"/>
              <a:t>More “System” architecture:</a:t>
            </a:r>
          </a:p>
          <a:p>
            <a:pPr lvl="1">
              <a:lnSpc>
                <a:spcPct val="90000"/>
              </a:lnSpc>
            </a:pPr>
            <a:r>
              <a:rPr lang="en-US" sz="2400" dirty="0"/>
              <a:t>Specific requirements of the target machine</a:t>
            </a:r>
          </a:p>
          <a:p>
            <a:pPr lvl="1">
              <a:lnSpc>
                <a:spcPct val="90000"/>
              </a:lnSpc>
            </a:pPr>
            <a:r>
              <a:rPr lang="en-US" sz="2400" dirty="0"/>
              <a:t>Design to maximize performance within constraints: cost, power, and availability</a:t>
            </a:r>
          </a:p>
          <a:p>
            <a:pPr lvl="1">
              <a:lnSpc>
                <a:spcPct val="90000"/>
              </a:lnSpc>
            </a:pPr>
            <a:r>
              <a:rPr lang="en-US" sz="2400" dirty="0"/>
              <a:t>Includes ISA, microarchitecture, Compiler, O/S</a:t>
            </a:r>
          </a:p>
        </p:txBody>
      </p:sp>
      <p:sp>
        <p:nvSpPr>
          <p:cNvPr id="242693" name="Text Box 5"/>
          <p:cNvSpPr txBox="1">
            <a:spLocks noChangeArrowheads="1"/>
          </p:cNvSpPr>
          <p:nvPr/>
        </p:nvSpPr>
        <p:spPr bwMode="auto">
          <a:xfrm rot="5400000">
            <a:off x="7265279" y="1511893"/>
            <a:ext cx="3390736"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Defining Computer Architecture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AU" dirty="0"/>
              <a:t>Copyright © 2012, Elsevier Inc. All rights reserved.</a:t>
            </a:r>
          </a:p>
        </p:txBody>
      </p:sp>
      <p:sp>
        <p:nvSpPr>
          <p:cNvPr id="242690" name="Rectangle 2"/>
          <p:cNvSpPr>
            <a:spLocks noGrp="1" noChangeArrowheads="1"/>
          </p:cNvSpPr>
          <p:nvPr>
            <p:ph type="title"/>
          </p:nvPr>
        </p:nvSpPr>
        <p:spPr/>
        <p:txBody>
          <a:bodyPr/>
          <a:lstStyle/>
          <a:p>
            <a:r>
              <a:rPr lang="en-US" dirty="0"/>
              <a:t>Computer Technology</a:t>
            </a:r>
            <a:endParaRPr lang="en-AU" dirty="0"/>
          </a:p>
        </p:txBody>
      </p:sp>
      <p:sp>
        <p:nvSpPr>
          <p:cNvPr id="242691" name="Rectangle 3"/>
          <p:cNvSpPr>
            <a:spLocks noGrp="1" noChangeArrowheads="1"/>
          </p:cNvSpPr>
          <p:nvPr>
            <p:ph type="body" idx="1"/>
          </p:nvPr>
        </p:nvSpPr>
        <p:spPr/>
        <p:txBody>
          <a:bodyPr/>
          <a:lstStyle/>
          <a:p>
            <a:pPr>
              <a:lnSpc>
                <a:spcPct val="90000"/>
              </a:lnSpc>
            </a:pPr>
            <a:r>
              <a:rPr lang="en-US" dirty="0"/>
              <a:t>Performance improvements:</a:t>
            </a:r>
          </a:p>
          <a:p>
            <a:pPr lvl="1">
              <a:lnSpc>
                <a:spcPct val="90000"/>
              </a:lnSpc>
            </a:pPr>
            <a:r>
              <a:rPr lang="en-US" dirty="0"/>
              <a:t>Improvements in semiconductor technology</a:t>
            </a:r>
          </a:p>
          <a:p>
            <a:pPr lvl="2">
              <a:lnSpc>
                <a:spcPct val="90000"/>
              </a:lnSpc>
            </a:pPr>
            <a:r>
              <a:rPr lang="en-US" dirty="0"/>
              <a:t>Feature size, clock speed</a:t>
            </a:r>
          </a:p>
          <a:p>
            <a:pPr lvl="1">
              <a:lnSpc>
                <a:spcPct val="90000"/>
              </a:lnSpc>
            </a:pPr>
            <a:r>
              <a:rPr lang="en-US" dirty="0"/>
              <a:t>Improvements in computer architectures</a:t>
            </a:r>
          </a:p>
          <a:p>
            <a:pPr lvl="2">
              <a:lnSpc>
                <a:spcPct val="90000"/>
              </a:lnSpc>
            </a:pPr>
            <a:r>
              <a:rPr lang="en-US" dirty="0"/>
              <a:t>Enabled by compilers, UNIX</a:t>
            </a:r>
          </a:p>
          <a:p>
            <a:pPr lvl="2">
              <a:lnSpc>
                <a:spcPct val="90000"/>
              </a:lnSpc>
            </a:pPr>
            <a:r>
              <a:rPr lang="en-US" dirty="0"/>
              <a:t>ILP and multithreading</a:t>
            </a:r>
          </a:p>
          <a:p>
            <a:pPr lvl="1">
              <a:lnSpc>
                <a:spcPct val="90000"/>
              </a:lnSpc>
            </a:pPr>
            <a:r>
              <a:rPr lang="en-US" dirty="0"/>
              <a:t>Together have enabled:</a:t>
            </a:r>
          </a:p>
          <a:p>
            <a:pPr lvl="2">
              <a:lnSpc>
                <a:spcPct val="90000"/>
              </a:lnSpc>
            </a:pPr>
            <a:r>
              <a:rPr lang="en-US" dirty="0"/>
              <a:t>Lightweight computers</a:t>
            </a:r>
          </a:p>
          <a:p>
            <a:pPr lvl="2">
              <a:lnSpc>
                <a:spcPct val="90000"/>
              </a:lnSpc>
            </a:pPr>
            <a:r>
              <a:rPr lang="en-US" dirty="0"/>
              <a:t>Productivity-based managed/interpreted programming languages</a:t>
            </a:r>
          </a:p>
        </p:txBody>
      </p:sp>
      <p:sp>
        <p:nvSpPr>
          <p:cNvPr id="242693" name="Text Box 5"/>
          <p:cNvSpPr txBox="1">
            <a:spLocks noChangeArrowheads="1"/>
          </p:cNvSpPr>
          <p:nvPr/>
        </p:nvSpPr>
        <p:spPr bwMode="auto">
          <a:xfrm rot="5400000">
            <a:off x="8265582" y="507395"/>
            <a:ext cx="1390124"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Introduction</a:t>
            </a:r>
          </a:p>
        </p:txBody>
      </p:sp>
    </p:spTree>
  </p:cSld>
  <p:clrMapOvr>
    <a:masterClrMapping/>
  </p:clrMapOvr>
</p:sld>
</file>

<file path=ppt/theme/theme1.xml><?xml version="1.0" encoding="utf-8"?>
<a:theme xmlns:a="http://schemas.openxmlformats.org/drawingml/2006/main" name="1_cod4e">
  <a:themeElements>
    <a:clrScheme name="1_cod4e 7">
      <a:dk1>
        <a:srgbClr val="000000"/>
      </a:dk1>
      <a:lt1>
        <a:srgbClr val="FFFFFF"/>
      </a:lt1>
      <a:dk2>
        <a:srgbClr val="0039A6"/>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fontScheme name="1_cod4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20000"/>
          </a:spcBef>
          <a:spcAft>
            <a:spcPct val="0"/>
          </a:spcAft>
          <a:buClr>
            <a:schemeClr val="tx1"/>
          </a:buClr>
          <a:buSzPct val="60000"/>
          <a:buFont typeface="Wingdings" pitchFamily="2" charset="2"/>
          <a:buNone/>
          <a:tabLst/>
          <a:defRPr kumimoji="0" lang="en-US" sz="32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20000"/>
          </a:spcBef>
          <a:spcAft>
            <a:spcPct val="0"/>
          </a:spcAft>
          <a:buClr>
            <a:schemeClr val="tx1"/>
          </a:buClr>
          <a:buSzPct val="60000"/>
          <a:buFont typeface="Wingdings" pitchFamily="2" charset="2"/>
          <a:buNone/>
          <a:tabLst/>
          <a:defRPr kumimoji="0" lang="en-US" sz="32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1_cod4e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cod4e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cod4e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cod4e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cod4e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cod4e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1_cod4e 7">
        <a:dk1>
          <a:srgbClr val="000000"/>
        </a:dk1>
        <a:lt1>
          <a:srgbClr val="FFFFFF"/>
        </a:lt1>
        <a:dk2>
          <a:srgbClr val="0039A6"/>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cod4e</Template>
  <TotalTime>15732</TotalTime>
  <Words>1880</Words>
  <Application>Microsoft Office PowerPoint</Application>
  <PresentationFormat>On-screen Show (4:3)</PresentationFormat>
  <Paragraphs>327</Paragraphs>
  <Slides>28</Slides>
  <Notes>16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6" baseType="lpstr">
      <vt:lpstr>Arial</vt:lpstr>
      <vt:lpstr>Arial Black</vt:lpstr>
      <vt:lpstr>Comic Sans MS</vt:lpstr>
      <vt:lpstr>Helvetica</vt:lpstr>
      <vt:lpstr>Times New Roman</vt:lpstr>
      <vt:lpstr>Wingdings</vt:lpstr>
      <vt:lpstr>1_cod4e</vt:lpstr>
      <vt:lpstr>Document</vt:lpstr>
      <vt:lpstr>CS 203 A: Advanced Computer Architecture Winter 2018</vt:lpstr>
      <vt:lpstr>CS 203A Course Syllabus, Winter 2018</vt:lpstr>
      <vt:lpstr>Grading</vt:lpstr>
      <vt:lpstr>What is “Computer Architecture”?</vt:lpstr>
      <vt:lpstr>Instruction Set: The Critical Interface</vt:lpstr>
      <vt:lpstr>PowerPoint Presentation</vt:lpstr>
      <vt:lpstr>The von Neumann Computer</vt:lpstr>
      <vt:lpstr>Defining Computer Architecture</vt:lpstr>
      <vt:lpstr>Computer Technology</vt:lpstr>
      <vt:lpstr>Current Trends in Architecture</vt:lpstr>
      <vt:lpstr>Classes of Computers</vt:lpstr>
      <vt:lpstr>RISC Vs CISC</vt:lpstr>
      <vt:lpstr>RISC vs. CISC</vt:lpstr>
      <vt:lpstr>MIPS Instruction Layout</vt:lpstr>
      <vt:lpstr>PowerPoint Presentation</vt:lpstr>
      <vt:lpstr>PowerPoint Presentation</vt:lpstr>
      <vt:lpstr>Uniprocessor Performance</vt:lpstr>
      <vt:lpstr>Measuring Performance</vt:lpstr>
      <vt:lpstr>Principles of Computer Design</vt:lpstr>
      <vt:lpstr>Principles of Computer Design</vt:lpstr>
      <vt:lpstr>PowerPoint Presentation</vt:lpstr>
      <vt:lpstr>Example </vt:lpstr>
      <vt:lpstr>Parallelism</vt:lpstr>
      <vt:lpstr>Flynn’s Taxonomy</vt:lpstr>
      <vt:lpstr>Popular Flynn Categories</vt:lpstr>
      <vt:lpstr>PowerPoint Presentation</vt:lpstr>
      <vt:lpstr>Compute Speedup – Amdahl’s Law</vt:lpstr>
      <vt:lpstr>Amdahl’s Law – An Example</vt:lpstr>
    </vt:vector>
  </TitlesOfParts>
  <Company>Ashenden Designs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Fundamentals of Quantitative Design and Analysis</dc:title>
  <dc:subject>Quantitative Design and Analysis</dc:subject>
  <dc:creator>John L. Hennessy, David A. Patterson, Jason D. Bakos</dc:creator>
  <cp:keywords>computer architecture, computer organization, energy efficiency, quantitative analysis, performance analysis, energy, static power, dynamic power, integrated circuit, reliability, availability, parallelism, real-time performance, soft real-time, price-performance, clusters, warehouse-scale computers, supercomputers, embedded computers, vector architecture, GPU architecture, graphical processor unit, Moore’s Law</cp:keywords>
  <dc:description>Copyright © 2012, Elsevier Inc. All rights reserved.</dc:description>
  <cp:lastModifiedBy>bhuyan</cp:lastModifiedBy>
  <cp:revision>196</cp:revision>
  <dcterms:created xsi:type="dcterms:W3CDTF">2008-07-27T22:34:41Z</dcterms:created>
  <dcterms:modified xsi:type="dcterms:W3CDTF">2018-01-18T23:29:14Z</dcterms:modified>
</cp:coreProperties>
</file>