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403" r:id="rId3"/>
    <p:sldId id="422" r:id="rId4"/>
    <p:sldId id="423" r:id="rId5"/>
    <p:sldId id="424" r:id="rId6"/>
    <p:sldId id="425" r:id="rId7"/>
    <p:sldId id="427" r:id="rId8"/>
    <p:sldId id="428" r:id="rId9"/>
    <p:sldId id="429" r:id="rId10"/>
    <p:sldId id="404" r:id="rId11"/>
    <p:sldId id="405" r:id="rId12"/>
    <p:sldId id="406" r:id="rId13"/>
    <p:sldId id="407" r:id="rId14"/>
    <p:sldId id="408" r:id="rId15"/>
    <p:sldId id="430" r:id="rId16"/>
    <p:sldId id="420" r:id="rId17"/>
    <p:sldId id="409" r:id="rId18"/>
    <p:sldId id="410" r:id="rId19"/>
  </p:sldIdLst>
  <p:sldSz cx="9144000" cy="6858000" type="letter"/>
  <p:notesSz cx="6858000" cy="9144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1" autoAdjust="0"/>
    <p:restoredTop sz="90929"/>
  </p:normalViewPr>
  <p:slideViewPr>
    <p:cSldViewPr>
      <p:cViewPr varScale="1">
        <p:scale>
          <a:sx n="73" d="100"/>
          <a:sy n="73" d="100"/>
        </p:scale>
        <p:origin x="883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052763" y="8704263"/>
            <a:ext cx="752475" cy="266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87312" tIns="44450" rIns="87312" bIns="44450">
            <a:spAutoFit/>
          </a:bodyPr>
          <a:lstStyle/>
          <a:p>
            <a:pPr algn="ctr" defTabSz="868363">
              <a:lnSpc>
                <a:spcPct val="90000"/>
              </a:lnSpc>
            </a:pPr>
            <a:r>
              <a:rPr lang="en-US" sz="1200"/>
              <a:t>Page </a:t>
            </a:r>
            <a:fld id="{9F025D7B-0068-4A01-AE57-86C1F2384867}" type="slidenum">
              <a:rPr lang="en-US" sz="1200"/>
              <a:pPr algn="ctr" defTabSz="868363">
                <a:lnSpc>
                  <a:spcPct val="90000"/>
                </a:lnSpc>
              </a:pPr>
              <a:t>‹#›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1312310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3052763" y="8704263"/>
            <a:ext cx="752475" cy="266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87312" tIns="44450" rIns="87312" bIns="44450">
            <a:spAutoFit/>
          </a:bodyPr>
          <a:lstStyle/>
          <a:p>
            <a:pPr algn="ctr" defTabSz="868363">
              <a:lnSpc>
                <a:spcPct val="90000"/>
              </a:lnSpc>
            </a:pPr>
            <a:r>
              <a:rPr lang="en-US" sz="1200"/>
              <a:t>Page </a:t>
            </a:r>
            <a:fld id="{793EE2F8-0549-43F5-A742-E230EE2F8DB7}" type="slidenum">
              <a:rPr lang="en-US" sz="1200"/>
              <a:pPr algn="ctr" defTabSz="868363">
                <a:lnSpc>
                  <a:spcPct val="90000"/>
                </a:lnSpc>
              </a:pPr>
              <a:t>‹#›</a:t>
            </a:fld>
            <a:endParaRPr lang="en-US" sz="1200"/>
          </a:p>
        </p:txBody>
      </p:sp>
      <p:sp>
        <p:nvSpPr>
          <p:cNvPr id="2051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7" tIns="44450" rIns="90487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199979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158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4717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2525" y="692150"/>
            <a:ext cx="4552950" cy="3416300"/>
          </a:xfrm>
          <a:ln/>
        </p:spPr>
      </p:sp>
      <p:sp>
        <p:nvSpPr>
          <p:cNvPr id="163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2789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2525" y="692150"/>
            <a:ext cx="4552950" cy="3416300"/>
          </a:xfrm>
          <a:ln/>
        </p:spPr>
      </p:sp>
      <p:sp>
        <p:nvSpPr>
          <p:cNvPr id="164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1386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4029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</p:spTree>
    <p:extLst>
      <p:ext uri="{BB962C8B-B14F-4D97-AF65-F5344CB8AC3E}">
        <p14:creationId xmlns:p14="http://schemas.microsoft.com/office/powerpoint/2010/main" val="27188181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2525" y="692150"/>
            <a:ext cx="4552950" cy="3416300"/>
          </a:xfrm>
          <a:ln/>
        </p:spPr>
      </p:sp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8345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2525" y="692150"/>
            <a:ext cx="4552950" cy="3416300"/>
          </a:xfrm>
          <a:ln/>
        </p:spPr>
      </p:sp>
      <p:sp>
        <p:nvSpPr>
          <p:cNvPr id="169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3508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fld id="{703B377F-3117-40DA-BE63-1C5358004462}" type="slidenum">
              <a:rPr lang="en-US"/>
              <a:pPr/>
              <a:t>2</a:t>
            </a:fld>
            <a:endParaRPr lang="en-US"/>
          </a:p>
        </p:txBody>
      </p:sp>
      <p:sp>
        <p:nvSpPr>
          <p:cNvPr id="11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673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159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9523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161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2727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miter lim="800000"/>
            <a:headEnd/>
            <a:tailEnd/>
          </a:ln>
        </p:spPr>
        <p:txBody>
          <a:bodyPr lIns="90487" tIns="44450" rIns="90487" bIns="44450"/>
          <a:lstStyle/>
          <a:p>
            <a:r>
              <a:rPr lang="en-US"/>
              <a:t>3 clocks doing work, 3 overhead (stall, branch, sub)</a:t>
            </a:r>
          </a:p>
        </p:txBody>
      </p:sp>
      <p:sp>
        <p:nvSpPr>
          <p:cNvPr id="122883" name="Rectangle 3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800000"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7208117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fld id="{4DD37DC1-C009-4658-BCFA-DC19AB2DC5A1}" type="slidenum">
              <a:rPr lang="en-US"/>
              <a:pPr/>
              <a:t>6</a:t>
            </a:fld>
            <a:endParaRPr lang="en-US"/>
          </a:p>
        </p:txBody>
      </p:sp>
      <p:sp>
        <p:nvSpPr>
          <p:cNvPr id="288770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79" tIns="44446" rIns="90479" bIns="44446"/>
          <a:lstStyle/>
          <a:p>
            <a:r>
              <a:rPr lang="en-US"/>
              <a:t>3 clocks doing work, 3 overhead (stall, branch, sub)</a:t>
            </a:r>
          </a:p>
        </p:txBody>
      </p:sp>
      <p:sp>
        <p:nvSpPr>
          <p:cNvPr id="28877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2525" y="692150"/>
            <a:ext cx="4552950" cy="3416300"/>
          </a:xfrm>
          <a:ln w="12700" cap="flat">
            <a:solidFill>
              <a:schemeClr val="tx1"/>
            </a:solidFill>
          </a:ln>
        </p:spPr>
      </p:sp>
    </p:spTree>
    <p:extLst>
      <p:ext uri="{BB962C8B-B14F-4D97-AF65-F5344CB8AC3E}">
        <p14:creationId xmlns:p14="http://schemas.microsoft.com/office/powerpoint/2010/main" val="11649672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2457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</p:spTree>
    <p:extLst>
      <p:ext uri="{BB962C8B-B14F-4D97-AF65-F5344CB8AC3E}">
        <p14:creationId xmlns:p14="http://schemas.microsoft.com/office/powerpoint/2010/main" val="17494734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2662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</p:spTree>
    <p:extLst>
      <p:ext uri="{BB962C8B-B14F-4D97-AF65-F5344CB8AC3E}">
        <p14:creationId xmlns:p14="http://schemas.microsoft.com/office/powerpoint/2010/main" val="20319045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4029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</p:spTree>
    <p:extLst>
      <p:ext uri="{BB962C8B-B14F-4D97-AF65-F5344CB8AC3E}">
        <p14:creationId xmlns:p14="http://schemas.microsoft.com/office/powerpoint/2010/main" val="2802184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62700" y="609600"/>
            <a:ext cx="17907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609600"/>
            <a:ext cx="52197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600" y="1981200"/>
            <a:ext cx="35052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5052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609600"/>
            <a:ext cx="716280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7" tIns="44450" rIns="90487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1981200"/>
            <a:ext cx="71628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7" tIns="44450" rIns="90487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7713663" y="6289675"/>
            <a:ext cx="1069975" cy="2714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algn="r"/>
            <a:r>
              <a:rPr lang="en-US" sz="1200"/>
              <a:t>DAP.F96  </a:t>
            </a:r>
            <a:fld id="{DB92C2C2-2C5B-4D5D-93DB-92DD2A44BDF1}" type="slidenum">
              <a:rPr lang="en-US" sz="1200"/>
              <a:pPr algn="r"/>
              <a:t>‹#›</a:t>
            </a:fld>
            <a:endParaRPr 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hlink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hlink"/>
          </a:solidFill>
          <a:latin typeface="Arial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hlink"/>
          </a:solidFill>
          <a:latin typeface="Arial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hlink"/>
          </a:solidFill>
          <a:latin typeface="Arial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hlink"/>
          </a:solidFill>
          <a:latin typeface="Arial" charset="0"/>
        </a:defRPr>
      </a:lvl5pPr>
      <a:lvl6pPr marL="457200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hlink"/>
          </a:solidFill>
          <a:latin typeface="Arial" charset="0"/>
        </a:defRPr>
      </a:lvl6pPr>
      <a:lvl7pPr marL="914400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hlink"/>
          </a:solidFill>
          <a:latin typeface="Arial" charset="0"/>
        </a:defRPr>
      </a:lvl7pPr>
      <a:lvl8pPr marL="1371600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hlink"/>
          </a:solidFill>
          <a:latin typeface="Arial" charset="0"/>
        </a:defRPr>
      </a:lvl8pPr>
      <a:lvl9pPr marL="1828800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hlink"/>
          </a:solidFill>
          <a:latin typeface="Arial" charset="0"/>
        </a:defRPr>
      </a:lvl9pPr>
    </p:titleStyle>
    <p:bodyStyle>
      <a:lvl1pPr marL="285750" indent="-2857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–"/>
        <a:defRPr b="1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»"/>
        <a:defRPr b="1">
          <a:solidFill>
            <a:schemeClr val="tx1"/>
          </a:solidFill>
          <a:latin typeface="+mn-lt"/>
        </a:defRPr>
      </a:lvl3pPr>
      <a:lvl4pPr marL="154305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•"/>
        <a:defRPr sz="1400" b="1">
          <a:solidFill>
            <a:schemeClr val="tx1"/>
          </a:solidFill>
          <a:latin typeface="+mn-lt"/>
        </a:defRPr>
      </a:lvl4pPr>
      <a:lvl5pPr marL="200025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–"/>
        <a:defRPr sz="1400" b="1">
          <a:solidFill>
            <a:schemeClr val="tx1"/>
          </a:solidFill>
          <a:latin typeface="+mn-lt"/>
        </a:defRPr>
      </a:lvl5pPr>
      <a:lvl6pPr marL="245745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–"/>
        <a:defRPr sz="1400" b="1">
          <a:solidFill>
            <a:schemeClr val="tx1"/>
          </a:solidFill>
          <a:latin typeface="+mn-lt"/>
        </a:defRPr>
      </a:lvl6pPr>
      <a:lvl7pPr marL="291465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–"/>
        <a:defRPr sz="1400" b="1">
          <a:solidFill>
            <a:schemeClr val="tx1"/>
          </a:solidFill>
          <a:latin typeface="+mn-lt"/>
        </a:defRPr>
      </a:lvl7pPr>
      <a:lvl8pPr marL="337185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–"/>
        <a:defRPr sz="1400" b="1">
          <a:solidFill>
            <a:schemeClr val="tx1"/>
          </a:solidFill>
          <a:latin typeface="+mn-lt"/>
        </a:defRPr>
      </a:lvl8pPr>
      <a:lvl9pPr marL="382905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–"/>
        <a:defRPr sz="14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4300" y="1981200"/>
            <a:ext cx="8877300" cy="1828800"/>
          </a:xfrm>
          <a:solidFill>
            <a:schemeClr val="accent1"/>
          </a:solidFill>
          <a:ln/>
        </p:spPr>
        <p:txBody>
          <a:bodyPr/>
          <a:lstStyle/>
          <a:p>
            <a:r>
              <a:rPr lang="en-US" sz="3200" dirty="0">
                <a:solidFill>
                  <a:schemeClr val="tx1"/>
                </a:solidFill>
              </a:rPr>
              <a:t>Lecture 12: </a:t>
            </a:r>
            <a:br>
              <a:rPr lang="en-US" sz="3200" dirty="0">
                <a:solidFill>
                  <a:schemeClr val="tx1"/>
                </a:solidFill>
              </a:rPr>
            </a:br>
            <a:r>
              <a:rPr lang="en-US" sz="3200" dirty="0">
                <a:solidFill>
                  <a:schemeClr val="tx1"/>
                </a:solidFill>
              </a:rPr>
              <a:t>Compiler Optimization</a:t>
            </a:r>
            <a:br>
              <a:rPr lang="en-US" sz="3200" dirty="0">
                <a:solidFill>
                  <a:schemeClr val="tx1"/>
                </a:solidFill>
              </a:rPr>
            </a:br>
            <a:r>
              <a:rPr lang="en-US" sz="3200" dirty="0">
                <a:solidFill>
                  <a:schemeClr val="tx1"/>
                </a:solidFill>
              </a:rPr>
              <a:t>Chapter 3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2"/>
          <p:cNvSpPr>
            <a:spLocks noGrp="1" noChangeArrowheads="1"/>
          </p:cNvSpPr>
          <p:nvPr>
            <p:ph type="title"/>
          </p:nvPr>
        </p:nvSpPr>
        <p:spPr>
          <a:xfrm>
            <a:off x="770238" y="76200"/>
            <a:ext cx="7162800" cy="762000"/>
          </a:xfrm>
        </p:spPr>
        <p:txBody>
          <a:bodyPr/>
          <a:lstStyle/>
          <a:p>
            <a:br>
              <a:rPr lang="en-US" sz="3200" dirty="0"/>
            </a:br>
            <a:br>
              <a:rPr lang="en-US" sz="3200" dirty="0"/>
            </a:br>
            <a:r>
              <a:rPr lang="en-US" sz="3200" dirty="0">
                <a:solidFill>
                  <a:srgbClr val="0070C0"/>
                </a:solidFill>
              </a:rPr>
              <a:t>Execution with 2-Issue ILP</a:t>
            </a:r>
            <a:br>
              <a:rPr lang="en-US" sz="3200" dirty="0">
                <a:solidFill>
                  <a:srgbClr val="0070C0"/>
                </a:solidFill>
              </a:rPr>
            </a:br>
            <a:br>
              <a:rPr lang="en-US" sz="3200" dirty="0">
                <a:solidFill>
                  <a:schemeClr val="accent1"/>
                </a:solidFill>
                <a:latin typeface="Times New Roman" pitchFamily="18" charset="0"/>
              </a:rPr>
            </a:br>
            <a:endParaRPr lang="en-US" sz="3200" dirty="0"/>
          </a:p>
        </p:txBody>
      </p:sp>
      <p:sp>
        <p:nvSpPr>
          <p:cNvPr id="209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70238" y="3429000"/>
            <a:ext cx="7535562" cy="3170202"/>
          </a:xfrm>
        </p:spPr>
        <p:txBody>
          <a:bodyPr/>
          <a:lstStyle/>
          <a:p>
            <a:pPr marL="457200" indent="-457200">
              <a:buFontTx/>
              <a:buNone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What if executed on a 2-issue superscalar machine with one integer (EX or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Ld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/St) unit and one FPU? </a:t>
            </a:r>
            <a:r>
              <a:rPr lang="en-US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Also assume that the FPU takes one cycle for a FP operation.</a:t>
            </a:r>
          </a:p>
          <a:p>
            <a:pPr marL="457200" indent="-457200">
              <a:buFontTx/>
              <a:buNone/>
            </a:pPr>
            <a:r>
              <a:rPr lang="en-US" sz="1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</a:t>
            </a:r>
            <a:r>
              <a:rPr lang="en-US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  Unit                               FPU Unit</a:t>
            </a:r>
          </a:p>
          <a:p>
            <a:pPr marL="457200" indent="-457200">
              <a:buFontTx/>
              <a:buNone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1 Loop:	LD	</a:t>
            </a:r>
            <a:r>
              <a:rPr lang="en-US" sz="1400" dirty="0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F0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,0(R1)	    </a:t>
            </a:r>
          </a:p>
          <a:p>
            <a:pPr marL="457200" indent="-457200">
              <a:buFontTx/>
              <a:buNone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2		SUBI	R1,R1,8                 </a:t>
            </a:r>
            <a:r>
              <a:rPr lang="en-US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Stall –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Delay between LD and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FP operation</a:t>
            </a:r>
          </a:p>
          <a:p>
            <a:pPr marL="457200" indent="-457200">
              <a:buFontTx/>
              <a:buNone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3		</a:t>
            </a:r>
            <a:r>
              <a:rPr lang="en-US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Stall</a:t>
            </a:r>
            <a:r>
              <a:rPr lang="en-US" sz="1400" b="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1600" b="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ADDD F4,F0,F2</a:t>
            </a:r>
            <a:endParaRPr lang="en-US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Tx/>
              <a:buNone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4		</a:t>
            </a:r>
            <a:r>
              <a:rPr lang="en-US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Stall - </a:t>
            </a:r>
            <a:r>
              <a:rPr lang="en-US" sz="1400" b="0" dirty="0">
                <a:latin typeface="Arial" panose="020B0604020202020204" pitchFamily="34" charset="0"/>
                <a:cs typeface="Arial" panose="020B0604020202020204" pitchFamily="34" charset="0"/>
              </a:rPr>
              <a:t>Delay between ADD and SD - 2 cycles</a:t>
            </a:r>
            <a:endParaRPr lang="en-US" sz="14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Tx/>
              <a:buNone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5                BNEZ	R1,Loop </a:t>
            </a:r>
            <a:endParaRPr lang="en-US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                SD	8(R1),F4</a:t>
            </a:r>
            <a:r>
              <a:rPr lang="en-US" sz="1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Branch Delay</a:t>
            </a:r>
          </a:p>
          <a:p>
            <a:pPr marL="457200" indent="-457200">
              <a:buFontTx/>
              <a:buNone/>
            </a:pPr>
            <a:r>
              <a:rPr lang="en-US" sz="1800" dirty="0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improvement - Basic Block Size is too small!</a:t>
            </a:r>
          </a:p>
          <a:p>
            <a:pPr marL="457200" indent="-457200">
              <a:buNone/>
            </a:pPr>
            <a:endParaRPr lang="en-US" sz="18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41406" y="762000"/>
            <a:ext cx="8001000" cy="2899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tabLst>
                <a:tab pos="914400" algn="l"/>
                <a:tab pos="1657350" algn="l"/>
                <a:tab pos="3028950" algn="l"/>
              </a:tabLst>
            </a:pPr>
            <a:r>
              <a:rPr lang="en-US" sz="1600" b="1" dirty="0">
                <a:latin typeface="+mn-lt"/>
              </a:rPr>
              <a:t>Consider the same MIPS code:</a:t>
            </a:r>
          </a:p>
          <a:p>
            <a:pPr>
              <a:buFontTx/>
              <a:buNone/>
              <a:tabLst>
                <a:tab pos="914400" algn="l"/>
                <a:tab pos="1657350" algn="l"/>
                <a:tab pos="3028950" algn="l"/>
              </a:tabLst>
            </a:pPr>
            <a:r>
              <a:rPr lang="en-US" sz="1600" dirty="0">
                <a:latin typeface="+mn-lt"/>
                <a:cs typeface="Arial" panose="020B0604020202020204" pitchFamily="34" charset="0"/>
              </a:rPr>
              <a:t>Loop:	LD	F0,0(R1); F0=vector element</a:t>
            </a:r>
          </a:p>
          <a:p>
            <a:pPr>
              <a:buFontTx/>
              <a:buNone/>
              <a:tabLst>
                <a:tab pos="914400" algn="l"/>
                <a:tab pos="1657350" algn="l"/>
                <a:tab pos="3028950" algn="l"/>
              </a:tabLst>
            </a:pPr>
            <a:r>
              <a:rPr lang="en-US" sz="1600" dirty="0">
                <a:latin typeface="+mn-lt"/>
                <a:cs typeface="Arial" panose="020B0604020202020204" pitchFamily="34" charset="0"/>
              </a:rPr>
              <a:t> 		ADDD  F4,F0,F2; add scalar from F2</a:t>
            </a:r>
          </a:p>
          <a:p>
            <a:pPr>
              <a:buFontTx/>
              <a:buNone/>
              <a:tabLst>
                <a:tab pos="914400" algn="l"/>
                <a:tab pos="1657350" algn="l"/>
                <a:tab pos="3028950" algn="l"/>
              </a:tabLst>
            </a:pPr>
            <a:r>
              <a:rPr lang="en-US" sz="1600" dirty="0">
                <a:latin typeface="+mn-lt"/>
                <a:cs typeface="Arial" panose="020B0604020202020204" pitchFamily="34" charset="0"/>
              </a:rPr>
              <a:t> 		SD    0(R1),F4	;store result</a:t>
            </a:r>
          </a:p>
          <a:p>
            <a:pPr>
              <a:buFontTx/>
              <a:buNone/>
              <a:tabLst>
                <a:tab pos="914400" algn="l"/>
                <a:tab pos="1657350" algn="l"/>
                <a:tab pos="3028950" algn="l"/>
              </a:tabLst>
            </a:pPr>
            <a:r>
              <a:rPr lang="en-US" sz="1600" dirty="0">
                <a:latin typeface="+mn-lt"/>
                <a:cs typeface="Arial" panose="020B0604020202020204" pitchFamily="34" charset="0"/>
              </a:rPr>
              <a:t> 		SUBI  R1,R1,8	; decrement pointer 8B (DW)</a:t>
            </a:r>
          </a:p>
          <a:p>
            <a:pPr>
              <a:buFontTx/>
              <a:buNone/>
              <a:tabLst>
                <a:tab pos="914400" algn="l"/>
                <a:tab pos="1657350" algn="l"/>
                <a:tab pos="3028950" algn="l"/>
              </a:tabLst>
            </a:pPr>
            <a:r>
              <a:rPr lang="en-US" sz="1600" dirty="0">
                <a:latin typeface="+mn-lt"/>
                <a:cs typeface="Arial" panose="020B0604020202020204" pitchFamily="34" charset="0"/>
              </a:rPr>
              <a:t> 		BNEZ R1,Loop; branch R1!=zero</a:t>
            </a:r>
          </a:p>
          <a:p>
            <a:pPr>
              <a:lnSpc>
                <a:spcPct val="90000"/>
              </a:lnSpc>
              <a:spcBef>
                <a:spcPct val="30000"/>
              </a:spcBef>
              <a:tabLst>
                <a:tab pos="2057400" algn="l"/>
                <a:tab pos="4572000" algn="l"/>
              </a:tabLst>
            </a:pPr>
            <a:r>
              <a:rPr lang="en-US" sz="1200" i="1" dirty="0"/>
              <a:t>Instruction	   Instruction	Latency in</a:t>
            </a:r>
            <a:br>
              <a:rPr lang="en-US" sz="1200" i="1" dirty="0"/>
            </a:br>
            <a:r>
              <a:rPr lang="en-US" sz="1200" i="1" dirty="0"/>
              <a:t>producing result	   using result 	clock cycles</a:t>
            </a:r>
            <a:endParaRPr lang="en-US" sz="1200" dirty="0"/>
          </a:p>
          <a:p>
            <a:pPr>
              <a:lnSpc>
                <a:spcPct val="90000"/>
              </a:lnSpc>
              <a:spcBef>
                <a:spcPct val="30000"/>
              </a:spcBef>
              <a:tabLst>
                <a:tab pos="2057400" algn="l"/>
                <a:tab pos="4572000" algn="l"/>
              </a:tabLst>
            </a:pPr>
            <a:r>
              <a:rPr lang="en-US" sz="1200" dirty="0"/>
              <a:t>FP ALU op	Another FP ALU op	   3</a:t>
            </a:r>
          </a:p>
          <a:p>
            <a:pPr>
              <a:lnSpc>
                <a:spcPct val="90000"/>
              </a:lnSpc>
              <a:spcBef>
                <a:spcPct val="30000"/>
              </a:spcBef>
              <a:tabLst>
                <a:tab pos="2057400" algn="l"/>
                <a:tab pos="4572000" algn="l"/>
              </a:tabLst>
            </a:pPr>
            <a:r>
              <a:rPr lang="en-US" sz="1200" dirty="0"/>
              <a:t>FP ALU op	Store double	   2 </a:t>
            </a:r>
          </a:p>
          <a:p>
            <a:pPr>
              <a:lnSpc>
                <a:spcPct val="90000"/>
              </a:lnSpc>
              <a:spcBef>
                <a:spcPct val="30000"/>
              </a:spcBef>
              <a:tabLst>
                <a:tab pos="2057400" algn="l"/>
                <a:tab pos="4572000" algn="l"/>
              </a:tabLst>
            </a:pPr>
            <a:r>
              <a:rPr lang="en-US" sz="1200" dirty="0"/>
              <a:t>Load double	FP ALU op	   1</a:t>
            </a:r>
          </a:p>
          <a:p>
            <a:pPr>
              <a:buFontTx/>
              <a:buNone/>
              <a:tabLst>
                <a:tab pos="914400" algn="l"/>
                <a:tab pos="1657350" algn="l"/>
                <a:tab pos="3028950" algn="l"/>
              </a:tabLst>
            </a:pP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13194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8096250" cy="990600"/>
          </a:xfrm>
          <a:noFill/>
          <a:ln/>
        </p:spPr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Compiler Optimization –   Technique 2: Loop Unrolling</a:t>
            </a:r>
          </a:p>
        </p:txBody>
      </p:sp>
      <p:sp>
        <p:nvSpPr>
          <p:cNvPr id="139267" name="Rectangle 3"/>
          <p:cNvSpPr>
            <a:spLocks noChangeArrowheads="1"/>
          </p:cNvSpPr>
          <p:nvPr/>
        </p:nvSpPr>
        <p:spPr bwMode="auto">
          <a:xfrm>
            <a:off x="673100" y="1143000"/>
            <a:ext cx="8458200" cy="2235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268" name="Rectangle 4"/>
          <p:cNvSpPr>
            <a:spLocks noChangeArrowheads="1"/>
          </p:cNvSpPr>
          <p:nvPr/>
        </p:nvSpPr>
        <p:spPr bwMode="auto">
          <a:xfrm>
            <a:off x="533400" y="1143000"/>
            <a:ext cx="8001000" cy="442941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7" tIns="44450" rIns="90487" bIns="44450">
            <a:spAutoFit/>
          </a:bodyPr>
          <a:lstStyle/>
          <a:p>
            <a:pPr eaLnBrk="1" hangingPunct="1">
              <a:spcBef>
                <a:spcPct val="20000"/>
              </a:spcBef>
              <a:tabLst>
                <a:tab pos="971550" algn="l"/>
                <a:tab pos="1885950" algn="l"/>
                <a:tab pos="3657600" algn="l"/>
              </a:tabLst>
            </a:pPr>
            <a:r>
              <a:rPr lang="en-US" sz="2400" b="1" dirty="0">
                <a:solidFill>
                  <a:schemeClr val="accent1"/>
                </a:solidFill>
                <a:latin typeface="Times New Roman" pitchFamily="18" charset="0"/>
              </a:rPr>
              <a:t>EX: One LD/ST unit and one FP ALU</a:t>
            </a: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endParaRPr lang="en-US" b="1" dirty="0"/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b="1" dirty="0"/>
              <a:t>1 </a:t>
            </a:r>
            <a:r>
              <a:rPr lang="en-US" b="1" dirty="0">
                <a:latin typeface="Courier" pitchFamily="49" charset="0"/>
              </a:rPr>
              <a:t>Loop:	LD	F0,0(R1)</a:t>
            </a: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b="1" dirty="0"/>
              <a:t>2</a:t>
            </a:r>
            <a:r>
              <a:rPr lang="en-US" b="1" dirty="0">
                <a:latin typeface="Courier" pitchFamily="49" charset="0"/>
              </a:rPr>
              <a:t>	LD	F6,-8(R1)</a:t>
            </a: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b="1" dirty="0"/>
              <a:t>3</a:t>
            </a:r>
            <a:r>
              <a:rPr lang="en-US" b="1" dirty="0">
                <a:latin typeface="Courier" pitchFamily="49" charset="0"/>
              </a:rPr>
              <a:t>	LD	F10,-16(R1)         </a:t>
            </a:r>
            <a:r>
              <a:rPr lang="en-US" b="1" dirty="0"/>
              <a:t>ADDD	F4,F0,F2</a:t>
            </a:r>
            <a:endParaRPr lang="en-US" b="1" dirty="0">
              <a:latin typeface="Courier" pitchFamily="49" charset="0"/>
            </a:endParaRPr>
          </a:p>
          <a:p>
            <a:pPr marL="342900" indent="-342900">
              <a:buAutoNum type="arabicPlain" startAt="4"/>
              <a:tabLst>
                <a:tab pos="971550" algn="l"/>
                <a:tab pos="1885950" algn="l"/>
                <a:tab pos="3657600" algn="l"/>
              </a:tabLst>
            </a:pPr>
            <a:r>
              <a:rPr lang="en-US" b="1" dirty="0">
                <a:latin typeface="Courier" pitchFamily="49" charset="0"/>
              </a:rPr>
              <a:t>     LD	F14,-24(R1)         </a:t>
            </a:r>
            <a:r>
              <a:rPr lang="en-US" b="1" dirty="0"/>
              <a:t>ADDD	F8,F6,F2</a:t>
            </a:r>
          </a:p>
          <a:p>
            <a:pPr marL="342900" indent="-342900">
              <a:buFontTx/>
              <a:buAutoNum type="arabicPlain" startAt="4"/>
              <a:tabLst>
                <a:tab pos="971550" algn="l"/>
                <a:tab pos="1885950" algn="l"/>
                <a:tab pos="3657600" algn="l"/>
              </a:tabLst>
            </a:pPr>
            <a:r>
              <a:rPr lang="en-US" b="1" dirty="0">
                <a:latin typeface="Courier" pitchFamily="49" charset="0"/>
              </a:rPr>
              <a:t>     SUBI	</a:t>
            </a:r>
            <a:r>
              <a:rPr lang="en-US" b="1" dirty="0">
                <a:solidFill>
                  <a:srgbClr val="0070C0"/>
                </a:solidFill>
                <a:latin typeface="Courier" pitchFamily="49" charset="0"/>
              </a:rPr>
              <a:t>R1,R1,#32           </a:t>
            </a:r>
            <a:r>
              <a:rPr lang="en-US" b="1" dirty="0"/>
              <a:t>ADDD	F12,F10,F2</a:t>
            </a:r>
            <a:endParaRPr lang="en-US" b="1" dirty="0">
              <a:solidFill>
                <a:srgbClr val="0070C0"/>
              </a:solidFill>
              <a:latin typeface="Courier" pitchFamily="49" charset="0"/>
            </a:endParaRP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b="1" dirty="0">
                <a:latin typeface="Courier" pitchFamily="49" charset="0"/>
              </a:rPr>
              <a:t>6	SD	</a:t>
            </a:r>
            <a:r>
              <a:rPr lang="en-US" b="1" dirty="0">
                <a:solidFill>
                  <a:srgbClr val="00B050"/>
                </a:solidFill>
                <a:latin typeface="Courier" pitchFamily="49" charset="0"/>
              </a:rPr>
              <a:t>32</a:t>
            </a:r>
            <a:r>
              <a:rPr lang="en-US" b="1" dirty="0">
                <a:latin typeface="Courier" pitchFamily="49" charset="0"/>
              </a:rPr>
              <a:t>(R1),F4           </a:t>
            </a:r>
            <a:r>
              <a:rPr lang="en-US" b="1" dirty="0"/>
              <a:t>ADDD	F16,F14,F2</a:t>
            </a:r>
            <a:endParaRPr lang="en-US" b="1" dirty="0">
              <a:latin typeface="Courier" pitchFamily="49" charset="0"/>
            </a:endParaRP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b="1" dirty="0">
                <a:latin typeface="Courier" pitchFamily="49" charset="0"/>
              </a:rPr>
              <a:t>7	SD	</a:t>
            </a:r>
            <a:r>
              <a:rPr lang="en-US" b="1" dirty="0">
                <a:solidFill>
                  <a:srgbClr val="00B050"/>
                </a:solidFill>
                <a:latin typeface="Courier" pitchFamily="49" charset="0"/>
              </a:rPr>
              <a:t>24</a:t>
            </a:r>
            <a:r>
              <a:rPr lang="en-US" b="1" dirty="0">
                <a:latin typeface="Courier" pitchFamily="49" charset="0"/>
              </a:rPr>
              <a:t>(R1),F8</a:t>
            </a: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b="1" dirty="0">
                <a:latin typeface="Courier" pitchFamily="49" charset="0"/>
              </a:rPr>
              <a:t>8	SD	</a:t>
            </a:r>
            <a:r>
              <a:rPr lang="en-US" b="1" dirty="0">
                <a:solidFill>
                  <a:srgbClr val="00B050"/>
                </a:solidFill>
                <a:latin typeface="Courier" pitchFamily="49" charset="0"/>
              </a:rPr>
              <a:t>16</a:t>
            </a:r>
            <a:r>
              <a:rPr lang="en-US" b="1" dirty="0">
                <a:latin typeface="Courier" pitchFamily="49" charset="0"/>
              </a:rPr>
              <a:t>(R1),F12</a:t>
            </a: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b="1" dirty="0"/>
              <a:t>9</a:t>
            </a:r>
            <a:r>
              <a:rPr lang="en-US" b="1" dirty="0">
                <a:latin typeface="Courier" pitchFamily="49" charset="0"/>
              </a:rPr>
              <a:t>	BNEZ	R1,LOOP   ; Delayed branch</a:t>
            </a:r>
          </a:p>
          <a:p>
            <a:pPr marL="342900" indent="-342900">
              <a:buAutoNum type="arabicPlain" startAt="10"/>
              <a:tabLst>
                <a:tab pos="971550" algn="l"/>
                <a:tab pos="1885950" algn="l"/>
                <a:tab pos="3657600" algn="l"/>
              </a:tabLst>
            </a:pPr>
            <a:r>
              <a:rPr lang="en-US" b="1" dirty="0">
                <a:latin typeface="Courier" pitchFamily="49" charset="0"/>
              </a:rPr>
              <a:t>     SD	</a:t>
            </a:r>
            <a:r>
              <a:rPr lang="en-US" b="1" dirty="0">
                <a:solidFill>
                  <a:schemeClr val="accent2"/>
                </a:solidFill>
                <a:latin typeface="Courier" pitchFamily="49" charset="0"/>
              </a:rPr>
              <a:t>8</a:t>
            </a:r>
            <a:r>
              <a:rPr lang="en-US" b="1" dirty="0">
                <a:latin typeface="Courier" pitchFamily="49" charset="0"/>
              </a:rPr>
              <a:t>(R1),F16   </a:t>
            </a:r>
            <a:r>
              <a:rPr lang="en-US" b="1" dirty="0">
                <a:solidFill>
                  <a:schemeClr val="accent2"/>
                </a:solidFill>
                <a:latin typeface="Courier" pitchFamily="49" charset="0"/>
              </a:rPr>
              <a:t>; </a:t>
            </a:r>
            <a:r>
              <a:rPr lang="en-US" b="1" dirty="0">
                <a:solidFill>
                  <a:srgbClr val="0070C0"/>
                </a:solidFill>
                <a:latin typeface="Courier" pitchFamily="49" charset="0"/>
              </a:rPr>
              <a:t>R1 was reduced by 32. </a:t>
            </a: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b="1" dirty="0">
                <a:solidFill>
                  <a:srgbClr val="0070C0"/>
                </a:solidFill>
                <a:latin typeface="Courier" pitchFamily="49" charset="0"/>
              </a:rPr>
              <a:t>                            So, 8-32 = -24</a:t>
            </a:r>
            <a:br>
              <a:rPr lang="en-US" b="1" dirty="0">
                <a:solidFill>
                  <a:schemeClr val="accent2"/>
                </a:solidFill>
                <a:latin typeface="Courier" pitchFamily="49" charset="0"/>
              </a:rPr>
            </a:br>
            <a:endParaRPr lang="en-US" b="1" dirty="0">
              <a:latin typeface="Courier" pitchFamily="49" charset="0"/>
            </a:endParaRP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sz="2400" b="1" dirty="0">
                <a:latin typeface="Courier" pitchFamily="49" charset="0"/>
              </a:rPr>
              <a:t> </a:t>
            </a:r>
            <a:r>
              <a:rPr lang="en-US" sz="2400" b="1" dirty="0">
                <a:solidFill>
                  <a:schemeClr val="accent2"/>
                </a:solidFill>
              </a:rPr>
              <a:t>10 clock cycles, or 2.5 per iteration</a:t>
            </a:r>
          </a:p>
        </p:txBody>
      </p:sp>
    </p:spTree>
    <p:extLst>
      <p:ext uri="{BB962C8B-B14F-4D97-AF65-F5344CB8AC3E}">
        <p14:creationId xmlns:p14="http://schemas.microsoft.com/office/powerpoint/2010/main" val="2262184800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534400" cy="838200"/>
          </a:xfrm>
        </p:spPr>
        <p:txBody>
          <a:bodyPr/>
          <a:lstStyle/>
          <a:p>
            <a:r>
              <a:rPr lang="en-US"/>
              <a:t>Steps Compiler Performed to Unroll</a:t>
            </a:r>
          </a:p>
        </p:txBody>
      </p:sp>
      <p:sp>
        <p:nvSpPr>
          <p:cNvPr id="215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914400"/>
            <a:ext cx="8001000" cy="4495800"/>
          </a:xfrm>
        </p:spPr>
        <p:txBody>
          <a:bodyPr/>
          <a:lstStyle/>
          <a:p>
            <a:r>
              <a:rPr lang="en-US" sz="2000" dirty="0"/>
              <a:t>Check OK to move the S.D after DSUBUI and BNEZ, and find amount to adjust S.D offset</a:t>
            </a:r>
          </a:p>
          <a:p>
            <a:r>
              <a:rPr lang="en-US" sz="2000" dirty="0"/>
              <a:t>Determine unrolling the loop would be useful by finding that the </a:t>
            </a:r>
            <a:r>
              <a:rPr lang="en-US" sz="2000" dirty="0">
                <a:solidFill>
                  <a:srgbClr val="0070C0"/>
                </a:solidFill>
              </a:rPr>
              <a:t>loop iterations were independent</a:t>
            </a:r>
          </a:p>
          <a:p>
            <a:r>
              <a:rPr lang="en-US" sz="2000" dirty="0"/>
              <a:t>Rename registers to avoid name dependencies</a:t>
            </a:r>
          </a:p>
          <a:p>
            <a:r>
              <a:rPr lang="en-US" sz="2000" dirty="0"/>
              <a:t>Eliminate extra test and branch instructions and adjust the loop termination and iteration code</a:t>
            </a:r>
          </a:p>
          <a:p>
            <a:r>
              <a:rPr lang="en-US" sz="2000" dirty="0"/>
              <a:t>Determine loads and stores in unrolled loop can be interchanged by observing that the loads and stores from different iterations are independent</a:t>
            </a:r>
          </a:p>
          <a:p>
            <a:pPr lvl="1"/>
            <a:r>
              <a:rPr lang="en-US" dirty="0"/>
              <a:t>requires analyzing memory addresses and finding that they do not refer to the same address.</a:t>
            </a:r>
          </a:p>
          <a:p>
            <a:r>
              <a:rPr lang="en-US" sz="2000" dirty="0"/>
              <a:t>Schedule the code, preserving any dependences needed to yield same result as the original code</a:t>
            </a:r>
          </a:p>
        </p:txBody>
      </p:sp>
    </p:spTree>
    <p:extLst>
      <p:ext uri="{BB962C8B-B14F-4D97-AF65-F5344CB8AC3E}">
        <p14:creationId xmlns:p14="http://schemas.microsoft.com/office/powerpoint/2010/main" val="1148890891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458200" cy="1143000"/>
          </a:xfrm>
        </p:spPr>
        <p:txBody>
          <a:bodyPr/>
          <a:lstStyle/>
          <a:p>
            <a:r>
              <a:rPr lang="en-US" sz="2800" dirty="0">
                <a:solidFill>
                  <a:srgbClr val="00009B"/>
                </a:solidFill>
              </a:rPr>
              <a:t>Static Multiple Issue: Very Long Instruction</a:t>
            </a:r>
            <a:br>
              <a:rPr lang="en-US" sz="2800" dirty="0">
                <a:solidFill>
                  <a:srgbClr val="00009B"/>
                </a:solidFill>
              </a:rPr>
            </a:br>
            <a:r>
              <a:rPr lang="en-US" sz="2800" dirty="0">
                <a:solidFill>
                  <a:srgbClr val="00009B"/>
                </a:solidFill>
              </a:rPr>
              <a:t>Word (VLIW) Architectures. Chapter 3.7</a:t>
            </a:r>
            <a:br>
              <a:rPr lang="en-US" sz="2800" dirty="0">
                <a:solidFill>
                  <a:srgbClr val="00009B"/>
                </a:solidFill>
              </a:rPr>
            </a:br>
            <a:r>
              <a:rPr lang="en-US" sz="2800" dirty="0" err="1">
                <a:solidFill>
                  <a:srgbClr val="FF0000"/>
                </a:solidFill>
              </a:rPr>
              <a:t>EX:Intel</a:t>
            </a:r>
            <a:r>
              <a:rPr lang="en-US" sz="2800" dirty="0">
                <a:solidFill>
                  <a:srgbClr val="FF0000"/>
                </a:solidFill>
              </a:rPr>
              <a:t>/HP Itanium</a:t>
            </a:r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371600"/>
            <a:ext cx="8534400" cy="4114800"/>
          </a:xfrm>
        </p:spPr>
        <p:txBody>
          <a:bodyPr/>
          <a:lstStyle/>
          <a:p>
            <a:pPr marL="342900" indent="-342900"/>
            <a:r>
              <a:rPr lang="en-US" sz="2000" b="0" dirty="0">
                <a:solidFill>
                  <a:srgbClr val="000000"/>
                </a:solidFill>
              </a:rPr>
              <a:t>Wide-issue processor that relies on compiler to</a:t>
            </a:r>
          </a:p>
          <a:p>
            <a:pPr marL="742950" lvl="1" indent="-285750"/>
            <a:r>
              <a:rPr lang="en-US" sz="1600" dirty="0">
                <a:solidFill>
                  <a:srgbClr val="00009B"/>
                </a:solidFill>
              </a:rPr>
              <a:t>Packet together independent instructions to be issued in parallel</a:t>
            </a:r>
          </a:p>
          <a:p>
            <a:pPr marL="742950" lvl="1" indent="-285750"/>
            <a:r>
              <a:rPr lang="en-US" sz="1600" dirty="0">
                <a:solidFill>
                  <a:srgbClr val="00009B"/>
                </a:solidFill>
              </a:rPr>
              <a:t>Schedule code to minimize hazards and stalls</a:t>
            </a:r>
          </a:p>
          <a:p>
            <a:pPr marL="342900" indent="-342900"/>
            <a:r>
              <a:rPr lang="en-US" sz="2000" b="0" dirty="0">
                <a:solidFill>
                  <a:srgbClr val="000000"/>
                </a:solidFill>
              </a:rPr>
              <a:t>Very long instruction words (3 to 8 operations)</a:t>
            </a:r>
          </a:p>
          <a:p>
            <a:pPr marL="742950" lvl="1" indent="-285750"/>
            <a:r>
              <a:rPr lang="en-US" sz="1600" dirty="0">
                <a:solidFill>
                  <a:srgbClr val="00009B"/>
                </a:solidFill>
              </a:rPr>
              <a:t>Can be issued in parallel without checks</a:t>
            </a:r>
          </a:p>
          <a:p>
            <a:pPr marL="742950" lvl="1" indent="-285750"/>
            <a:r>
              <a:rPr lang="en-US" sz="1600" dirty="0">
                <a:solidFill>
                  <a:srgbClr val="00009B"/>
                </a:solidFill>
              </a:rPr>
              <a:t>If compiler cannot find independent operations, it inserts </a:t>
            </a:r>
            <a:r>
              <a:rPr lang="en-US" sz="1600" dirty="0" err="1">
                <a:solidFill>
                  <a:srgbClr val="00009B"/>
                </a:solidFill>
              </a:rPr>
              <a:t>nops</a:t>
            </a:r>
            <a:endParaRPr lang="en-US" sz="1600" dirty="0">
              <a:solidFill>
                <a:srgbClr val="00009B"/>
              </a:solidFill>
            </a:endParaRPr>
          </a:p>
          <a:p>
            <a:pPr marL="342900" indent="-342900"/>
            <a:r>
              <a:rPr lang="en-US" sz="2000" b="0" dirty="0">
                <a:solidFill>
                  <a:srgbClr val="000000"/>
                </a:solidFill>
              </a:rPr>
              <a:t>Advantage: simpler HW for wide issue</a:t>
            </a:r>
          </a:p>
          <a:p>
            <a:pPr marL="742950" lvl="1" indent="-285750"/>
            <a:r>
              <a:rPr lang="en-US" sz="1600" dirty="0">
                <a:solidFill>
                  <a:srgbClr val="00009B"/>
                </a:solidFill>
              </a:rPr>
              <a:t>Faster clock cycle</a:t>
            </a:r>
          </a:p>
          <a:p>
            <a:pPr marL="742950" lvl="1" indent="-285750"/>
            <a:r>
              <a:rPr lang="en-US" sz="1600" dirty="0">
                <a:solidFill>
                  <a:srgbClr val="00009B"/>
                </a:solidFill>
              </a:rPr>
              <a:t>Lower design &amp; verification cost</a:t>
            </a:r>
          </a:p>
          <a:p>
            <a:pPr marL="342900" indent="-342900"/>
            <a:r>
              <a:rPr lang="en-US" sz="2000" b="0" dirty="0">
                <a:solidFill>
                  <a:srgbClr val="000000"/>
                </a:solidFill>
              </a:rPr>
              <a:t>Disadvantages:</a:t>
            </a:r>
          </a:p>
          <a:p>
            <a:pPr marL="742950" lvl="1" indent="-285750"/>
            <a:r>
              <a:rPr lang="en-US" sz="1600" dirty="0">
                <a:solidFill>
                  <a:srgbClr val="00009B"/>
                </a:solidFill>
              </a:rPr>
              <a:t>Code size</a:t>
            </a:r>
          </a:p>
          <a:p>
            <a:pPr marL="742950" lvl="1" indent="-285750"/>
            <a:r>
              <a:rPr lang="en-US" sz="1600" dirty="0">
                <a:solidFill>
                  <a:srgbClr val="00009B"/>
                </a:solidFill>
              </a:rPr>
              <a:t>Requires aggressive compilation technology</a:t>
            </a:r>
            <a:endParaRPr lang="en-US" sz="1600" dirty="0">
              <a:solidFill>
                <a:srgbClr val="000000"/>
              </a:solidFill>
            </a:endParaRPr>
          </a:p>
          <a:p>
            <a:pPr marL="342900" indent="-342900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4332919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 sz="3200">
                <a:solidFill>
                  <a:srgbClr val="00009B"/>
                </a:solidFill>
              </a:rPr>
              <a:t>Traditional VLIW Hardware</a:t>
            </a:r>
            <a:endParaRPr lang="en-US" sz="3200">
              <a:solidFill>
                <a:srgbClr val="000000"/>
              </a:solidFill>
            </a:endParaRPr>
          </a:p>
        </p:txBody>
      </p:sp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4191000"/>
            <a:ext cx="7772400" cy="2362200"/>
          </a:xfrm>
        </p:spPr>
        <p:txBody>
          <a:bodyPr/>
          <a:lstStyle/>
          <a:p>
            <a:pPr marL="342900" indent="-342900"/>
            <a:r>
              <a:rPr lang="en-US" sz="1800" b="0">
                <a:solidFill>
                  <a:srgbClr val="000000"/>
                </a:solidFill>
              </a:rPr>
              <a:t>Multiple functional units, many registers (e.g. 128)</a:t>
            </a:r>
          </a:p>
          <a:p>
            <a:pPr marL="742950" lvl="1" indent="-285750"/>
            <a:r>
              <a:rPr lang="en-US" sz="1600">
                <a:solidFill>
                  <a:srgbClr val="00009B"/>
                </a:solidFill>
              </a:rPr>
              <a:t>Large multiported register file (for N FUs need ~3N ports)</a:t>
            </a:r>
          </a:p>
          <a:p>
            <a:pPr marL="342900" indent="-342900"/>
            <a:r>
              <a:rPr lang="en-US" sz="1800" b="0">
                <a:solidFill>
                  <a:srgbClr val="000000"/>
                </a:solidFill>
              </a:rPr>
              <a:t>Simple instruction fetch unit</a:t>
            </a:r>
          </a:p>
          <a:p>
            <a:pPr marL="742950" lvl="1" indent="-285750"/>
            <a:r>
              <a:rPr lang="en-US" sz="1600">
                <a:solidFill>
                  <a:srgbClr val="00009B"/>
                </a:solidFill>
              </a:rPr>
              <a:t>No checks, direct correspondence between slots &amp; FUs</a:t>
            </a:r>
          </a:p>
          <a:p>
            <a:pPr marL="342900" indent="-342900"/>
            <a:r>
              <a:rPr lang="en-US" sz="1800" b="0">
                <a:solidFill>
                  <a:srgbClr val="000000"/>
                </a:solidFill>
              </a:rPr>
              <a:t>Instruction format</a:t>
            </a:r>
          </a:p>
          <a:p>
            <a:pPr marL="742950" lvl="1" indent="-285750"/>
            <a:r>
              <a:rPr lang="en-US" sz="1600">
                <a:solidFill>
                  <a:srgbClr val="00009B"/>
                </a:solidFill>
              </a:rPr>
              <a:t>16 to 24 bits per op =&gt; 5*16=80 bits to 5*24=120 bits wide</a:t>
            </a:r>
          </a:p>
          <a:p>
            <a:pPr marL="742950" lvl="1" indent="-285750"/>
            <a:r>
              <a:rPr lang="en-US" sz="1600">
                <a:solidFill>
                  <a:srgbClr val="00009B"/>
                </a:solidFill>
              </a:rPr>
              <a:t>Can share immediate fields (1 per long instruction)</a:t>
            </a:r>
            <a:endParaRPr lang="en-US" sz="1600"/>
          </a:p>
        </p:txBody>
      </p:sp>
      <p:pic>
        <p:nvPicPr>
          <p:cNvPr id="14234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1219200"/>
            <a:ext cx="4648200" cy="284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21450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CD6D624-A861-463A-88BE-F443BD8403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87" y="809625"/>
            <a:ext cx="6905625" cy="52387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D3F64D9-7F3F-42A5-BE8E-09D967EE49F1}"/>
              </a:ext>
            </a:extLst>
          </p:cNvPr>
          <p:cNvSpPr txBox="1"/>
          <p:nvPr/>
        </p:nvSpPr>
        <p:spPr>
          <a:xfrm>
            <a:off x="1219200" y="304800"/>
            <a:ext cx="762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Itanium Microarchitecture</a:t>
            </a:r>
          </a:p>
        </p:txBody>
      </p:sp>
    </p:spTree>
    <p:extLst>
      <p:ext uri="{BB962C8B-B14F-4D97-AF65-F5344CB8AC3E}">
        <p14:creationId xmlns:p14="http://schemas.microsoft.com/office/powerpoint/2010/main" val="4892465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8096250" cy="685800"/>
          </a:xfrm>
          <a:noFill/>
          <a:ln/>
        </p:spPr>
        <p:txBody>
          <a:bodyPr/>
          <a:lstStyle/>
          <a:p>
            <a:r>
              <a:rPr lang="en-US" sz="3200" dirty="0">
                <a:solidFill>
                  <a:srgbClr val="0070C0"/>
                </a:solidFill>
              </a:rPr>
              <a:t>Consider the Previous Example</a:t>
            </a:r>
          </a:p>
        </p:txBody>
      </p:sp>
      <p:sp>
        <p:nvSpPr>
          <p:cNvPr id="139267" name="Rectangle 3"/>
          <p:cNvSpPr>
            <a:spLocks noChangeArrowheads="1"/>
          </p:cNvSpPr>
          <p:nvPr/>
        </p:nvSpPr>
        <p:spPr bwMode="auto">
          <a:xfrm>
            <a:off x="673100" y="1143000"/>
            <a:ext cx="8458200" cy="2235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268" name="Rectangle 4"/>
          <p:cNvSpPr>
            <a:spLocks noChangeArrowheads="1"/>
          </p:cNvSpPr>
          <p:nvPr/>
        </p:nvSpPr>
        <p:spPr bwMode="auto">
          <a:xfrm>
            <a:off x="1371600" y="2697216"/>
            <a:ext cx="7620000" cy="301364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7" tIns="44450" rIns="90487" bIns="44450">
            <a:spAutoFit/>
          </a:bodyPr>
          <a:lstStyle/>
          <a:p>
            <a:pPr eaLnBrk="1" hangingPunct="1">
              <a:spcBef>
                <a:spcPct val="20000"/>
              </a:spcBef>
              <a:tabLst>
                <a:tab pos="971550" algn="l"/>
                <a:tab pos="1885950" algn="l"/>
                <a:tab pos="3657600" algn="l"/>
              </a:tabLst>
            </a:pPr>
            <a:r>
              <a:rPr lang="en-US" b="1" dirty="0">
                <a:solidFill>
                  <a:schemeClr val="accent1"/>
                </a:solidFill>
                <a:latin typeface="Times New Roman" pitchFamily="18" charset="0"/>
              </a:rPr>
              <a:t>EX: One LD/ST unit and one FP ALU</a:t>
            </a: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b="1" dirty="0"/>
              <a:t>1 </a:t>
            </a:r>
            <a:r>
              <a:rPr lang="en-US" sz="1400" b="1" dirty="0">
                <a:latin typeface="Courier" pitchFamily="49" charset="0"/>
              </a:rPr>
              <a:t>Loop:	LD	F0,0(R1)</a:t>
            </a: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sz="1400" b="1" dirty="0"/>
              <a:t>2</a:t>
            </a:r>
            <a:r>
              <a:rPr lang="en-US" sz="1400" b="1" dirty="0">
                <a:latin typeface="Courier" pitchFamily="49" charset="0"/>
              </a:rPr>
              <a:t>	LD	F6,-8(R1)</a:t>
            </a: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sz="1400" b="1" dirty="0"/>
              <a:t>3</a:t>
            </a:r>
            <a:r>
              <a:rPr lang="en-US" sz="1400" b="1" dirty="0">
                <a:latin typeface="Courier" pitchFamily="49" charset="0"/>
              </a:rPr>
              <a:t>	LD	F10,-16(R1)         </a:t>
            </a:r>
            <a:r>
              <a:rPr lang="en-US" sz="1400" b="1" dirty="0"/>
              <a:t>ADDD	F4,F0,F2</a:t>
            </a:r>
            <a:endParaRPr lang="en-US" sz="1400" b="1" dirty="0">
              <a:latin typeface="Courier" pitchFamily="49" charset="0"/>
            </a:endParaRP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sz="1400" b="1" dirty="0"/>
              <a:t>4</a:t>
            </a:r>
            <a:r>
              <a:rPr lang="en-US" sz="1400" b="1" dirty="0">
                <a:latin typeface="Courier" pitchFamily="49" charset="0"/>
              </a:rPr>
              <a:t>	LD	F14,-24(R1)         </a:t>
            </a:r>
            <a:r>
              <a:rPr lang="en-US" sz="1400" b="1" dirty="0"/>
              <a:t>ADDD	F8,F6,F2</a:t>
            </a:r>
            <a:endParaRPr lang="en-US" sz="1400" b="1" dirty="0">
              <a:latin typeface="Courier" pitchFamily="49" charset="0"/>
            </a:endParaRP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sz="1400" b="1" dirty="0">
                <a:latin typeface="Courier" pitchFamily="49" charset="0"/>
              </a:rPr>
              <a:t>5	SD	0(R1),F4            </a:t>
            </a:r>
            <a:r>
              <a:rPr lang="en-US" sz="1400" b="1" dirty="0"/>
              <a:t>ADDD	F12,F10,F2</a:t>
            </a:r>
            <a:endParaRPr lang="en-US" sz="1400" b="1" dirty="0">
              <a:latin typeface="Courier" pitchFamily="49" charset="0"/>
            </a:endParaRP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sz="1400" b="1" dirty="0"/>
              <a:t>6</a:t>
            </a:r>
            <a:r>
              <a:rPr lang="en-US" sz="1400" b="1" dirty="0">
                <a:latin typeface="Courier" pitchFamily="49" charset="0"/>
              </a:rPr>
              <a:t>	SD	-8(R1),F8           </a:t>
            </a:r>
            <a:r>
              <a:rPr lang="en-US" sz="1400" b="1" dirty="0"/>
              <a:t>ADDD	F16,F14,F2</a:t>
            </a:r>
            <a:endParaRPr lang="en-US" sz="1400" b="1" dirty="0">
              <a:latin typeface="Courier" pitchFamily="49" charset="0"/>
            </a:endParaRP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sz="1400" b="1" dirty="0"/>
              <a:t>7</a:t>
            </a:r>
            <a:r>
              <a:rPr lang="en-US" sz="1400" b="1" dirty="0">
                <a:latin typeface="Courier" pitchFamily="49" charset="0"/>
              </a:rPr>
              <a:t>	SD	-16(R1),F12</a:t>
            </a: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sz="1400" b="1" dirty="0"/>
              <a:t>8</a:t>
            </a:r>
            <a:r>
              <a:rPr lang="en-US" sz="1400" b="1" dirty="0">
                <a:latin typeface="Courier" pitchFamily="49" charset="0"/>
              </a:rPr>
              <a:t>	SUBI	</a:t>
            </a:r>
            <a:r>
              <a:rPr lang="en-US" sz="1400" b="1" dirty="0">
                <a:solidFill>
                  <a:srgbClr val="0070C0"/>
                </a:solidFill>
                <a:latin typeface="Courier" pitchFamily="49" charset="0"/>
              </a:rPr>
              <a:t>R1,R1,#32</a:t>
            </a: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sz="1400" b="1" dirty="0"/>
              <a:t>9</a:t>
            </a:r>
            <a:r>
              <a:rPr lang="en-US" sz="1400" b="1" dirty="0">
                <a:latin typeface="Courier" pitchFamily="49" charset="0"/>
              </a:rPr>
              <a:t>	BNEZ	R1,LOOP   ; Delayed branch</a:t>
            </a:r>
          </a:p>
          <a:p>
            <a:pPr marL="342900" indent="-342900">
              <a:buAutoNum type="arabicPlain" startAt="10"/>
              <a:tabLst>
                <a:tab pos="971550" algn="l"/>
                <a:tab pos="1885950" algn="l"/>
                <a:tab pos="3657600" algn="l"/>
              </a:tabLst>
            </a:pPr>
            <a:r>
              <a:rPr lang="en-US" sz="1400" b="1" dirty="0">
                <a:latin typeface="Courier" pitchFamily="49" charset="0"/>
              </a:rPr>
              <a:t>      SD	</a:t>
            </a:r>
            <a:r>
              <a:rPr lang="en-US" sz="1400" b="1" dirty="0">
                <a:solidFill>
                  <a:schemeClr val="accent2"/>
                </a:solidFill>
                <a:latin typeface="Courier" pitchFamily="49" charset="0"/>
              </a:rPr>
              <a:t>8</a:t>
            </a:r>
            <a:r>
              <a:rPr lang="en-US" sz="1400" b="1" dirty="0">
                <a:latin typeface="Courier" pitchFamily="49" charset="0"/>
              </a:rPr>
              <a:t>(R1),F16   </a:t>
            </a:r>
            <a:r>
              <a:rPr lang="en-US" sz="1400" b="1" dirty="0">
                <a:solidFill>
                  <a:schemeClr val="accent2"/>
                </a:solidFill>
                <a:latin typeface="Courier" pitchFamily="49" charset="0"/>
              </a:rPr>
              <a:t>;</a:t>
            </a:r>
            <a:r>
              <a:rPr lang="en-US" b="1" dirty="0">
                <a:solidFill>
                  <a:schemeClr val="accent2"/>
                </a:solidFill>
                <a:latin typeface="Courier" pitchFamily="49" charset="0"/>
              </a:rPr>
              <a:t> </a:t>
            </a:r>
            <a:r>
              <a:rPr lang="en-US" sz="1400" b="1" dirty="0">
                <a:solidFill>
                  <a:srgbClr val="0070C0"/>
                </a:solidFill>
                <a:latin typeface="Courier" pitchFamily="49" charset="0"/>
              </a:rPr>
              <a:t>R1 was reduced by 32. So, 8-32 = -24</a:t>
            </a:r>
            <a:br>
              <a:rPr lang="en-US" sz="1400" b="1" dirty="0">
                <a:solidFill>
                  <a:schemeClr val="accent2"/>
                </a:solidFill>
                <a:latin typeface="Courier" pitchFamily="49" charset="0"/>
              </a:rPr>
            </a:br>
            <a:r>
              <a:rPr lang="en-US" sz="2400" b="1" dirty="0">
                <a:latin typeface="Courier" pitchFamily="49" charset="0"/>
              </a:rPr>
              <a:t> </a:t>
            </a:r>
            <a:r>
              <a:rPr lang="en-US" b="1" dirty="0">
                <a:solidFill>
                  <a:schemeClr val="accent2"/>
                </a:solidFill>
              </a:rPr>
              <a:t>10 clock cycles, or 2.5 per iteration</a:t>
            </a:r>
          </a:p>
        </p:txBody>
      </p:sp>
      <p:sp>
        <p:nvSpPr>
          <p:cNvPr id="2" name="Rectangle 1"/>
          <p:cNvSpPr/>
          <p:nvPr/>
        </p:nvSpPr>
        <p:spPr>
          <a:xfrm>
            <a:off x="1219200" y="850557"/>
            <a:ext cx="640080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tabLst>
                <a:tab pos="914400" algn="l"/>
                <a:tab pos="1657350" algn="l"/>
                <a:tab pos="3028950" algn="l"/>
              </a:tabLst>
            </a:pPr>
            <a:r>
              <a:rPr lang="en-US" sz="1600" b="1" dirty="0">
                <a:latin typeface="Courier" pitchFamily="49" charset="0"/>
              </a:rPr>
              <a:t>MIPS code:</a:t>
            </a:r>
          </a:p>
          <a:p>
            <a:pPr>
              <a:buFontTx/>
              <a:buNone/>
              <a:tabLst>
                <a:tab pos="914400" algn="l"/>
                <a:tab pos="1657350" algn="l"/>
                <a:tab pos="3028950" algn="l"/>
              </a:tabLst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Loop:	LD	F0,0(R1)	;F0=vector element</a:t>
            </a:r>
          </a:p>
          <a:p>
            <a:pPr>
              <a:buFontTx/>
              <a:buNone/>
              <a:tabLst>
                <a:tab pos="914400" algn="l"/>
                <a:tab pos="1657350" algn="l"/>
                <a:tab pos="3028950" algn="l"/>
              </a:tabLst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		ADDD  F4,F0,F2	;add scalar from F2</a:t>
            </a:r>
          </a:p>
          <a:p>
            <a:pPr>
              <a:buFontTx/>
              <a:buNone/>
              <a:tabLst>
                <a:tab pos="914400" algn="l"/>
                <a:tab pos="1657350" algn="l"/>
                <a:tab pos="3028950" algn="l"/>
              </a:tabLst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		SD    0(R1),F4	;store result</a:t>
            </a:r>
          </a:p>
          <a:p>
            <a:pPr>
              <a:buFontTx/>
              <a:buNone/>
              <a:tabLst>
                <a:tab pos="914400" algn="l"/>
                <a:tab pos="1657350" algn="l"/>
                <a:tab pos="3028950" algn="l"/>
              </a:tabLst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		SUBI  R1,R1,8	;decrement pointer 8B (DW)</a:t>
            </a:r>
          </a:p>
          <a:p>
            <a:pPr>
              <a:buFontTx/>
              <a:buNone/>
              <a:tabLst>
                <a:tab pos="914400" algn="l"/>
                <a:tab pos="1657350" algn="l"/>
                <a:tab pos="3028950" algn="l"/>
              </a:tabLst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		BNEZ	R1,Loop	;branch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R1!=zero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600200" y="5791200"/>
            <a:ext cx="716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How does this change with a VLIW processor?</a:t>
            </a:r>
          </a:p>
        </p:txBody>
      </p:sp>
    </p:spTree>
    <p:extLst>
      <p:ext uri="{BB962C8B-B14F-4D97-AF65-F5344CB8AC3E}">
        <p14:creationId xmlns:p14="http://schemas.microsoft.com/office/powerpoint/2010/main" val="3158728455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7696200" cy="838200"/>
          </a:xfrm>
          <a:noFill/>
          <a:ln/>
        </p:spPr>
        <p:txBody>
          <a:bodyPr lIns="90488" rIns="90488"/>
          <a:lstStyle/>
          <a:p>
            <a:r>
              <a:rPr lang="en-US" sz="3200" dirty="0">
                <a:solidFill>
                  <a:srgbClr val="0070C0"/>
                </a:solidFill>
              </a:rPr>
              <a:t>Loop Unrolling in VLIW</a:t>
            </a:r>
            <a:r>
              <a:rPr lang="en-US" sz="3200" dirty="0"/>
              <a:t>                </a:t>
            </a:r>
            <a:r>
              <a:rPr lang="en-US" sz="2400" dirty="0">
                <a:solidFill>
                  <a:srgbClr val="00B050"/>
                </a:solidFill>
              </a:rPr>
              <a:t>Hardware in Previous Slide: 2 LD/ST, 2 FPU, 1 INT</a:t>
            </a:r>
          </a:p>
        </p:txBody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143000"/>
            <a:ext cx="8550275" cy="4648200"/>
          </a:xfrm>
          <a:noFill/>
          <a:ln/>
        </p:spPr>
        <p:txBody>
          <a:bodyPr lIns="90488" rIns="90488"/>
          <a:lstStyle/>
          <a:p>
            <a:pPr marL="0" indent="0">
              <a:lnSpc>
                <a:spcPct val="80000"/>
              </a:lnSpc>
              <a:buFontTx/>
              <a:buNone/>
              <a:tabLst>
                <a:tab pos="1663700" algn="l"/>
                <a:tab pos="3263900" algn="l"/>
                <a:tab pos="5207000" algn="l"/>
                <a:tab pos="6172200" algn="l"/>
                <a:tab pos="8293100" algn="r"/>
              </a:tabLst>
            </a:pPr>
            <a:r>
              <a:rPr lang="en-US" sz="1200" i="1" dirty="0"/>
              <a:t>Memory 	Memory	FP	FP	            Int. op/	Clock</a:t>
            </a:r>
            <a:br>
              <a:rPr lang="en-US" sz="1200" i="1" dirty="0"/>
            </a:br>
            <a:r>
              <a:rPr lang="en-US" sz="1200" i="1" dirty="0"/>
              <a:t>reference 1	reference 2	operation 1	 op. 2 	            branch</a:t>
            </a:r>
          </a:p>
          <a:p>
            <a:pPr marL="0" indent="0">
              <a:lnSpc>
                <a:spcPct val="120000"/>
              </a:lnSpc>
              <a:buFontTx/>
              <a:buNone/>
              <a:tabLst>
                <a:tab pos="1663700" algn="l"/>
                <a:tab pos="3263900" algn="l"/>
                <a:tab pos="5207000" algn="l"/>
                <a:tab pos="6172200" algn="l"/>
                <a:tab pos="8293100" algn="r"/>
              </a:tabLst>
            </a:pPr>
            <a:r>
              <a:rPr lang="en-US" sz="1200" dirty="0"/>
              <a:t>L.D F0,0(R1)	L.D F6,-8(R1)				1</a:t>
            </a:r>
          </a:p>
          <a:p>
            <a:pPr marL="0" indent="0">
              <a:lnSpc>
                <a:spcPct val="80000"/>
              </a:lnSpc>
              <a:buFontTx/>
              <a:buNone/>
              <a:tabLst>
                <a:tab pos="1663700" algn="l"/>
                <a:tab pos="3263900" algn="l"/>
                <a:tab pos="5207000" algn="l"/>
                <a:tab pos="6172200" algn="l"/>
                <a:tab pos="8293100" algn="r"/>
              </a:tabLst>
            </a:pPr>
            <a:r>
              <a:rPr lang="en-US" sz="1200" dirty="0"/>
              <a:t>L.D F10,-16(R1)	L.D F14,-24(R1)				2</a:t>
            </a:r>
          </a:p>
          <a:p>
            <a:pPr marL="0" indent="0">
              <a:lnSpc>
                <a:spcPct val="80000"/>
              </a:lnSpc>
              <a:buFontTx/>
              <a:buNone/>
              <a:tabLst>
                <a:tab pos="1663700" algn="l"/>
                <a:tab pos="3263900" algn="l"/>
                <a:tab pos="5207000" algn="l"/>
                <a:tab pos="6172200" algn="l"/>
                <a:tab pos="8293100" algn="r"/>
              </a:tabLst>
            </a:pPr>
            <a:r>
              <a:rPr lang="en-US" sz="1200" dirty="0"/>
              <a:t>L.D F18,-32(R1)	L.D F22,-40(R1)	ADD.D F4,F0,F2	ADD.D F8,F6,F2	3</a:t>
            </a:r>
          </a:p>
          <a:p>
            <a:pPr marL="0" indent="0">
              <a:lnSpc>
                <a:spcPct val="80000"/>
              </a:lnSpc>
              <a:buFontTx/>
              <a:buNone/>
              <a:tabLst>
                <a:tab pos="1663700" algn="l"/>
                <a:tab pos="3263900" algn="l"/>
                <a:tab pos="5207000" algn="l"/>
                <a:tab pos="6172200" algn="l"/>
                <a:tab pos="8293100" algn="r"/>
              </a:tabLst>
            </a:pPr>
            <a:r>
              <a:rPr lang="en-US" sz="1200" dirty="0"/>
              <a:t>L.D F26,-48(R1)	L.D F30,-56(R1)	ADD.D F12,F10,F2	ADD.D F16,F14,F2	4</a:t>
            </a:r>
          </a:p>
          <a:p>
            <a:pPr marL="0" indent="0">
              <a:lnSpc>
                <a:spcPct val="80000"/>
              </a:lnSpc>
              <a:buFontTx/>
              <a:buNone/>
              <a:tabLst>
                <a:tab pos="1663700" algn="l"/>
                <a:tab pos="3263900" algn="l"/>
                <a:tab pos="5207000" algn="l"/>
                <a:tab pos="6172200" algn="l"/>
                <a:tab pos="8293100" algn="r"/>
              </a:tabLst>
            </a:pPr>
            <a:r>
              <a:rPr lang="en-US" sz="1200" dirty="0"/>
              <a:t>		ADD.D F20,F18,F2	ADD.D F24,F22,F2	5</a:t>
            </a:r>
          </a:p>
          <a:p>
            <a:pPr marL="0" indent="0">
              <a:lnSpc>
                <a:spcPct val="80000"/>
              </a:lnSpc>
              <a:buFontTx/>
              <a:buNone/>
              <a:tabLst>
                <a:tab pos="1663700" algn="l"/>
                <a:tab pos="3263900" algn="l"/>
                <a:tab pos="5207000" algn="l"/>
                <a:tab pos="6172200" algn="l"/>
                <a:tab pos="8293100" algn="r"/>
              </a:tabLst>
            </a:pPr>
            <a:r>
              <a:rPr lang="en-US" sz="1200" dirty="0"/>
              <a:t>S.D 0(R1),F4	S.D -8(R1),F8	ADD.D F28,F26,F2	ADD.D F32,F30,F2	6</a:t>
            </a:r>
          </a:p>
          <a:p>
            <a:pPr marL="0" indent="0">
              <a:lnSpc>
                <a:spcPct val="80000"/>
              </a:lnSpc>
              <a:buFontTx/>
              <a:buNone/>
              <a:tabLst>
                <a:tab pos="1663700" algn="l"/>
                <a:tab pos="3263900" algn="l"/>
                <a:tab pos="5207000" algn="l"/>
                <a:tab pos="6172200" algn="l"/>
                <a:tab pos="8293100" algn="r"/>
              </a:tabLst>
            </a:pPr>
            <a:r>
              <a:rPr lang="en-US" sz="1200" dirty="0"/>
              <a:t>S.D -16(R1),F12	S.D -24(R1),F16				7</a:t>
            </a:r>
          </a:p>
          <a:p>
            <a:pPr marL="0" indent="0">
              <a:lnSpc>
                <a:spcPct val="80000"/>
              </a:lnSpc>
              <a:buFontTx/>
              <a:buNone/>
              <a:tabLst>
                <a:tab pos="1663700" algn="l"/>
                <a:tab pos="3263900" algn="l"/>
                <a:tab pos="5207000" algn="l"/>
                <a:tab pos="6172200" algn="l"/>
                <a:tab pos="8293100" algn="r"/>
              </a:tabLst>
            </a:pPr>
            <a:r>
              <a:rPr lang="en-US" sz="1200" dirty="0"/>
              <a:t>S.D -32(R1),F20	S.D -40(R1),F24			      DSUBUI  R1,R1,#56	8</a:t>
            </a:r>
          </a:p>
          <a:p>
            <a:pPr marL="0" indent="0">
              <a:lnSpc>
                <a:spcPct val="80000"/>
              </a:lnSpc>
              <a:buFontTx/>
              <a:buNone/>
              <a:tabLst>
                <a:tab pos="1663700" algn="l"/>
                <a:tab pos="3263900" algn="l"/>
                <a:tab pos="5207000" algn="l"/>
                <a:tab pos="6172200" algn="l"/>
                <a:tab pos="8293100" algn="r"/>
              </a:tabLst>
            </a:pPr>
            <a:r>
              <a:rPr lang="en-US" sz="1200" dirty="0"/>
              <a:t>S.D -48(R1),F28	S.D -56(R1),F32	(assuming no branch delay)	      BNEZ R1,LOOP	9</a:t>
            </a:r>
          </a:p>
          <a:p>
            <a:pPr marL="0" indent="0">
              <a:lnSpc>
                <a:spcPct val="80000"/>
              </a:lnSpc>
              <a:buNone/>
              <a:tabLst>
                <a:tab pos="1663700" algn="l"/>
                <a:tab pos="3263900" algn="l"/>
                <a:tab pos="5207000" algn="l"/>
                <a:tab pos="6172200" algn="l"/>
                <a:tab pos="8293100" algn="r"/>
              </a:tabLst>
            </a:pPr>
            <a:r>
              <a:rPr lang="en-US" sz="1800" dirty="0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Unrolled 8 times to avoid delays. </a:t>
            </a:r>
            <a:r>
              <a:rPr lang="en-US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results (loops) in 9 clocks, or 1.125 clocks per iteration</a:t>
            </a:r>
          </a:p>
          <a:p>
            <a:pPr marL="0" indent="0">
              <a:lnSpc>
                <a:spcPct val="80000"/>
              </a:lnSpc>
              <a:buFontTx/>
              <a:buNone/>
              <a:tabLst>
                <a:tab pos="1663700" algn="l"/>
                <a:tab pos="3263900" algn="l"/>
                <a:tab pos="5207000" algn="l"/>
                <a:tab pos="6172200" algn="l"/>
                <a:tab pos="8293100" algn="r"/>
              </a:tabLst>
            </a:pPr>
            <a:r>
              <a:rPr lang="en-US" sz="2000" dirty="0"/>
              <a:t>=&gt; 2X compared to 2-way superscalar (SS) </a:t>
            </a:r>
          </a:p>
          <a:p>
            <a:pPr marL="0" indent="0">
              <a:lnSpc>
                <a:spcPct val="80000"/>
              </a:lnSpc>
              <a:buFontTx/>
              <a:buNone/>
              <a:tabLst>
                <a:tab pos="1663700" algn="l"/>
                <a:tab pos="3263900" algn="l"/>
                <a:tab pos="5207000" algn="l"/>
                <a:tab pos="6172200" algn="l"/>
                <a:tab pos="8293100" algn="r"/>
              </a:tabLst>
            </a:pPr>
            <a:r>
              <a:rPr lang="en-US" sz="2000" dirty="0">
                <a:solidFill>
                  <a:schemeClr val="hlink"/>
                </a:solidFill>
              </a:rPr>
              <a:t>  </a:t>
            </a:r>
            <a:r>
              <a:rPr lang="en-US" sz="2000" dirty="0"/>
              <a:t>Average: 24 operations in 9 cycles or approx. 2.7 ops per clock </a:t>
            </a:r>
          </a:p>
          <a:p>
            <a:pPr marL="0" indent="0">
              <a:lnSpc>
                <a:spcPct val="80000"/>
              </a:lnSpc>
              <a:buFontTx/>
              <a:buNone/>
              <a:tabLst>
                <a:tab pos="1663700" algn="l"/>
                <a:tab pos="3263900" algn="l"/>
                <a:tab pos="5207000" algn="l"/>
                <a:tab pos="6172200" algn="l"/>
                <a:tab pos="8293100" algn="r"/>
              </a:tabLst>
            </a:pPr>
            <a:r>
              <a:rPr lang="en-US" sz="2000" dirty="0"/>
              <a:t>  and 53% efficiency  because of 5 ALUs</a:t>
            </a:r>
          </a:p>
          <a:p>
            <a:pPr marL="0" indent="0">
              <a:lnSpc>
                <a:spcPct val="80000"/>
              </a:lnSpc>
              <a:buNone/>
              <a:tabLst>
                <a:tab pos="1663700" algn="l"/>
                <a:tab pos="3263900" algn="l"/>
                <a:tab pos="5207000" algn="l"/>
                <a:tab pos="6172200" algn="l"/>
                <a:tab pos="8293100" algn="r"/>
              </a:tabLst>
            </a:pPr>
            <a:r>
              <a:rPr lang="en-US" sz="2000" dirty="0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Actually, unrolling 10 times is even better because we can fill in the stall in LD/ST unit and increase the time only by 1 cycle</a:t>
            </a:r>
          </a:p>
          <a:p>
            <a:pPr marL="0" indent="0">
              <a:lnSpc>
                <a:spcPct val="80000"/>
              </a:lnSpc>
              <a:buFontTx/>
              <a:buNone/>
              <a:tabLst>
                <a:tab pos="1663700" algn="l"/>
                <a:tab pos="3263900" algn="l"/>
                <a:tab pos="5207000" algn="l"/>
                <a:tab pos="6172200" algn="l"/>
                <a:tab pos="8293100" algn="r"/>
              </a:tabLst>
            </a:pPr>
            <a:r>
              <a:rPr lang="en-US" sz="2000" dirty="0"/>
              <a:t>  Note: Need many more registers in VLIW compared to superscalar</a:t>
            </a:r>
          </a:p>
        </p:txBody>
      </p:sp>
      <p:sp>
        <p:nvSpPr>
          <p:cNvPr id="149508" name="Line 4"/>
          <p:cNvSpPr>
            <a:spLocks noChangeShapeType="1"/>
          </p:cNvSpPr>
          <p:nvPr/>
        </p:nvSpPr>
        <p:spPr bwMode="auto">
          <a:xfrm>
            <a:off x="1295400" y="1718104"/>
            <a:ext cx="2442519" cy="297592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9509" name="Line 5"/>
          <p:cNvSpPr>
            <a:spLocks noChangeShapeType="1"/>
          </p:cNvSpPr>
          <p:nvPr/>
        </p:nvSpPr>
        <p:spPr bwMode="auto">
          <a:xfrm flipH="1">
            <a:off x="1447800" y="2743200"/>
            <a:ext cx="2667000" cy="53340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56987"/>
      </p:ext>
    </p:extLst>
  </p:cSld>
  <p:clrMapOvr>
    <a:masterClrMapping/>
  </p:clrMapOvr>
  <p:transition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609600"/>
            <a:ext cx="8458200" cy="1143000"/>
          </a:xfrm>
        </p:spPr>
        <p:txBody>
          <a:bodyPr/>
          <a:lstStyle/>
          <a:p>
            <a:r>
              <a:rPr lang="en-US" sz="3200">
                <a:solidFill>
                  <a:srgbClr val="00009B"/>
                </a:solidFill>
              </a:rPr>
              <a:t>How Can the HW Help the Compiler with Discovering ILP?</a:t>
            </a:r>
            <a:br>
              <a:rPr lang="en-US">
                <a:solidFill>
                  <a:srgbClr val="000000"/>
                </a:solidFill>
              </a:rPr>
            </a:br>
            <a:endParaRPr lang="en-US">
              <a:solidFill>
                <a:srgbClr val="000000"/>
              </a:solidFill>
            </a:endParaRPr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76400"/>
            <a:ext cx="8610600" cy="4114800"/>
          </a:xfrm>
        </p:spPr>
        <p:txBody>
          <a:bodyPr/>
          <a:lstStyle/>
          <a:p>
            <a:pPr marL="342900" indent="-342900">
              <a:lnSpc>
                <a:spcPct val="80000"/>
              </a:lnSpc>
            </a:pPr>
            <a:r>
              <a:rPr lang="en-US" sz="2000" b="0">
                <a:solidFill>
                  <a:srgbClr val="000000"/>
                </a:solidFill>
              </a:rPr>
              <a:t>Compiler’s performance is critical for VLIW processors</a:t>
            </a:r>
          </a:p>
          <a:p>
            <a:pPr marL="742950" lvl="1" indent="-285750">
              <a:lnSpc>
                <a:spcPct val="80000"/>
              </a:lnSpc>
            </a:pPr>
            <a:r>
              <a:rPr lang="en-US" sz="1600">
                <a:solidFill>
                  <a:srgbClr val="00009B"/>
                </a:solidFill>
              </a:rPr>
              <a:t>Find many independent instructions &amp; schedule them in best</a:t>
            </a:r>
          </a:p>
          <a:p>
            <a:pPr marL="742950" lvl="1" indent="-285750">
              <a:lnSpc>
                <a:spcPct val="80000"/>
              </a:lnSpc>
              <a:buFontTx/>
              <a:buNone/>
            </a:pPr>
            <a:r>
              <a:rPr lang="en-US" sz="1600">
                <a:solidFill>
                  <a:srgbClr val="00009B"/>
                </a:solidFill>
              </a:rPr>
              <a:t>possible way</a:t>
            </a:r>
          </a:p>
          <a:p>
            <a:pPr marL="342900" indent="-342900">
              <a:lnSpc>
                <a:spcPct val="80000"/>
              </a:lnSpc>
            </a:pPr>
            <a:r>
              <a:rPr lang="en-US" sz="2000" b="0">
                <a:solidFill>
                  <a:srgbClr val="000000"/>
                </a:solidFill>
              </a:rPr>
              <a:t>What limits the compiler’s ability to discover ILP</a:t>
            </a:r>
          </a:p>
          <a:p>
            <a:pPr marL="742950" lvl="1" indent="-285750">
              <a:lnSpc>
                <a:spcPct val="80000"/>
              </a:lnSpc>
            </a:pPr>
            <a:r>
              <a:rPr lang="en-US" sz="1600">
                <a:solidFill>
                  <a:srgbClr val="00009B"/>
                </a:solidFill>
              </a:rPr>
              <a:t>Name dependencies (WAW &amp; WAR)</a:t>
            </a:r>
          </a:p>
          <a:p>
            <a:pPr lvl="2">
              <a:lnSpc>
                <a:spcPct val="80000"/>
              </a:lnSpc>
            </a:pPr>
            <a:r>
              <a:rPr lang="en-US">
                <a:solidFill>
                  <a:srgbClr val="9B0000"/>
                </a:solidFill>
              </a:rPr>
              <a:t>Can eliminate with large number of registers</a:t>
            </a:r>
          </a:p>
          <a:p>
            <a:pPr marL="742950" lvl="1" indent="-285750">
              <a:lnSpc>
                <a:spcPct val="80000"/>
              </a:lnSpc>
            </a:pPr>
            <a:r>
              <a:rPr lang="en-US" sz="1600">
                <a:solidFill>
                  <a:srgbClr val="00009B"/>
                </a:solidFill>
              </a:rPr>
              <a:t>Branches</a:t>
            </a:r>
          </a:p>
          <a:p>
            <a:pPr lvl="2">
              <a:lnSpc>
                <a:spcPct val="80000"/>
              </a:lnSpc>
            </a:pPr>
            <a:r>
              <a:rPr lang="en-US">
                <a:solidFill>
                  <a:srgbClr val="9B0000"/>
                </a:solidFill>
              </a:rPr>
              <a:t>Limit compiler’s ability to schedule</a:t>
            </a:r>
          </a:p>
          <a:p>
            <a:pPr lvl="2">
              <a:lnSpc>
                <a:spcPct val="80000"/>
              </a:lnSpc>
            </a:pPr>
            <a:r>
              <a:rPr lang="en-US">
                <a:solidFill>
                  <a:srgbClr val="9B0000"/>
                </a:solidFill>
              </a:rPr>
              <a:t>Modern VLIW processors use branch prediction too</a:t>
            </a:r>
          </a:p>
          <a:p>
            <a:pPr marL="742950" lvl="1" indent="-285750">
              <a:lnSpc>
                <a:spcPct val="80000"/>
              </a:lnSpc>
            </a:pPr>
            <a:r>
              <a:rPr lang="en-US" sz="1600">
                <a:solidFill>
                  <a:srgbClr val="00009B"/>
                </a:solidFill>
              </a:rPr>
              <a:t>Dependencies through memory</a:t>
            </a:r>
          </a:p>
          <a:p>
            <a:pPr lvl="2">
              <a:lnSpc>
                <a:spcPct val="80000"/>
              </a:lnSpc>
            </a:pPr>
            <a:r>
              <a:rPr lang="en-US">
                <a:solidFill>
                  <a:srgbClr val="9B0000"/>
                </a:solidFill>
              </a:rPr>
              <a:t>Force the compiler to use conservative schedule</a:t>
            </a:r>
          </a:p>
          <a:p>
            <a:pPr marL="342900" indent="-342900">
              <a:lnSpc>
                <a:spcPct val="80000"/>
              </a:lnSpc>
            </a:pPr>
            <a:r>
              <a:rPr lang="en-US" sz="2000" b="0">
                <a:solidFill>
                  <a:srgbClr val="000000"/>
                </a:solidFill>
              </a:rPr>
              <a:t>Can the HW help the compiler?</a:t>
            </a:r>
          </a:p>
          <a:p>
            <a:pPr marL="742950" lvl="1" indent="-285750">
              <a:lnSpc>
                <a:spcPct val="80000"/>
              </a:lnSpc>
            </a:pPr>
            <a:r>
              <a:rPr lang="en-US" sz="1600">
                <a:solidFill>
                  <a:srgbClr val="00009B"/>
                </a:solidFill>
              </a:rPr>
              <a:t>Ideally, with techniques simpler than those for superscalar processors</a:t>
            </a:r>
            <a:endParaRPr lang="en-US" sz="1600">
              <a:solidFill>
                <a:srgbClr val="000000"/>
              </a:solidFill>
            </a:endParaRPr>
          </a:p>
          <a:p>
            <a:pPr marL="342900" indent="-342900">
              <a:lnSpc>
                <a:spcPct val="80000"/>
              </a:lnSpc>
            </a:pPr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42509972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53200" y="6400800"/>
            <a:ext cx="1905000" cy="457200"/>
          </a:xfrm>
          <a:prstGeom prst="rect">
            <a:avLst/>
          </a:prstGeom>
        </p:spPr>
        <p:txBody>
          <a:bodyPr/>
          <a:lstStyle/>
          <a:p>
            <a:fld id="{8207DDE7-DEDA-451E-BC7D-2D99B6915B37}" type="slidenum">
              <a:rPr lang="en-US"/>
              <a:pPr/>
              <a:t>2</a:t>
            </a:fld>
            <a:endParaRPr lang="en-US"/>
          </a:p>
        </p:txBody>
      </p:sp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119063"/>
            <a:ext cx="7162800" cy="1143000"/>
          </a:xfrm>
        </p:spPr>
        <p:txBody>
          <a:bodyPr/>
          <a:lstStyle/>
          <a:p>
            <a:r>
              <a:rPr lang="en-US" b="1" dirty="0">
                <a:solidFill>
                  <a:srgbClr val="0070C0"/>
                </a:solidFill>
              </a:rPr>
              <a:t>Superscalar Processor: MIPS R4000 pipeline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</a:p>
        </p:txBody>
      </p:sp>
      <p:pic>
        <p:nvPicPr>
          <p:cNvPr id="117763" name="Picture 3" descr="AppA-fig3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354931"/>
            <a:ext cx="8015408" cy="4953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39359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7924800" cy="914400"/>
          </a:xfrm>
          <a:noFill/>
          <a:ln/>
        </p:spPr>
        <p:txBody>
          <a:bodyPr/>
          <a:lstStyle/>
          <a:p>
            <a:r>
              <a:rPr lang="en-US" sz="2800" dirty="0">
                <a:solidFill>
                  <a:srgbClr val="0070C0"/>
                </a:solidFill>
              </a:rPr>
              <a:t>Consider RAW hazards only</a:t>
            </a:r>
            <a:br>
              <a:rPr lang="en-US" sz="2800" dirty="0">
                <a:solidFill>
                  <a:srgbClr val="0070C0"/>
                </a:solidFill>
              </a:rPr>
            </a:br>
            <a:r>
              <a:rPr lang="en-US" sz="2800" dirty="0">
                <a:solidFill>
                  <a:srgbClr val="0070C0"/>
                </a:solidFill>
              </a:rPr>
              <a:t>FP Loop: Where are the Hazards?</a:t>
            </a:r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7631" y="1143000"/>
            <a:ext cx="7391400" cy="3352800"/>
          </a:xfrm>
          <a:noFill/>
          <a:ln/>
        </p:spPr>
        <p:txBody>
          <a:bodyPr/>
          <a:lstStyle/>
          <a:p>
            <a:pPr>
              <a:buFontTx/>
              <a:buNone/>
              <a:tabLst>
                <a:tab pos="914400" algn="l"/>
                <a:tab pos="1657350" algn="l"/>
                <a:tab pos="3028950" algn="l"/>
              </a:tabLst>
            </a:pPr>
            <a:r>
              <a:rPr lang="en-US" dirty="0">
                <a:latin typeface="Courier" pitchFamily="49" charset="0"/>
              </a:rPr>
              <a:t>Consider the following example;</a:t>
            </a:r>
          </a:p>
          <a:p>
            <a:pPr>
              <a:buFontTx/>
              <a:buNone/>
              <a:tabLst>
                <a:tab pos="914400" algn="l"/>
                <a:tab pos="1657350" algn="l"/>
                <a:tab pos="3028950" algn="l"/>
              </a:tabLst>
            </a:pPr>
            <a:r>
              <a:rPr lang="en-US" dirty="0">
                <a:latin typeface="Courier" pitchFamily="49" charset="0"/>
              </a:rPr>
              <a:t>For (</a:t>
            </a:r>
            <a:r>
              <a:rPr lang="en-US" dirty="0" err="1">
                <a:latin typeface="Courier" pitchFamily="49" charset="0"/>
              </a:rPr>
              <a:t>i</a:t>
            </a:r>
            <a:r>
              <a:rPr lang="en-US" dirty="0">
                <a:latin typeface="Courier" pitchFamily="49" charset="0"/>
              </a:rPr>
              <a:t>=1000; </a:t>
            </a:r>
            <a:r>
              <a:rPr lang="en-US" dirty="0" err="1">
                <a:latin typeface="Courier" pitchFamily="49" charset="0"/>
              </a:rPr>
              <a:t>i</a:t>
            </a:r>
            <a:r>
              <a:rPr lang="en-US" dirty="0">
                <a:latin typeface="Courier" pitchFamily="49" charset="0"/>
              </a:rPr>
              <a:t>&gt;0; </a:t>
            </a:r>
            <a:r>
              <a:rPr lang="en-US" dirty="0" err="1">
                <a:latin typeface="Courier" pitchFamily="49" charset="0"/>
              </a:rPr>
              <a:t>i</a:t>
            </a:r>
            <a:r>
              <a:rPr lang="en-US" dirty="0">
                <a:latin typeface="Courier" pitchFamily="49" charset="0"/>
              </a:rPr>
              <a:t>=i-1)</a:t>
            </a:r>
          </a:p>
          <a:p>
            <a:pPr>
              <a:buFontTx/>
              <a:buNone/>
              <a:tabLst>
                <a:tab pos="914400" algn="l"/>
                <a:tab pos="1657350" algn="l"/>
                <a:tab pos="3028950" algn="l"/>
              </a:tabLst>
            </a:pPr>
            <a:r>
              <a:rPr lang="en-US" dirty="0">
                <a:latin typeface="Courier" pitchFamily="49" charset="0"/>
              </a:rPr>
              <a:t>           x[</a:t>
            </a:r>
            <a:r>
              <a:rPr lang="en-US" dirty="0" err="1">
                <a:latin typeface="Courier" pitchFamily="49" charset="0"/>
              </a:rPr>
              <a:t>i</a:t>
            </a:r>
            <a:r>
              <a:rPr lang="en-US" dirty="0">
                <a:latin typeface="Courier" pitchFamily="49" charset="0"/>
              </a:rPr>
              <a:t>] = x[</a:t>
            </a:r>
            <a:r>
              <a:rPr lang="en-US" dirty="0" err="1">
                <a:latin typeface="Courier" pitchFamily="49" charset="0"/>
              </a:rPr>
              <a:t>i</a:t>
            </a:r>
            <a:r>
              <a:rPr lang="en-US" dirty="0">
                <a:latin typeface="Courier" pitchFamily="49" charset="0"/>
              </a:rPr>
              <a:t>] + s;</a:t>
            </a:r>
          </a:p>
          <a:p>
            <a:pPr>
              <a:buFontTx/>
              <a:buNone/>
              <a:tabLst>
                <a:tab pos="914400" algn="l"/>
                <a:tab pos="1657350" algn="l"/>
                <a:tab pos="3028950" algn="l"/>
              </a:tabLst>
            </a:pPr>
            <a:r>
              <a:rPr lang="en-US" sz="1800" dirty="0">
                <a:solidFill>
                  <a:schemeClr val="accent2"/>
                </a:solidFill>
                <a:latin typeface="Courier" pitchFamily="49" charset="0"/>
              </a:rPr>
              <a:t>MIPS code:</a:t>
            </a:r>
          </a:p>
          <a:p>
            <a:pPr>
              <a:buFontTx/>
              <a:buNone/>
              <a:tabLst>
                <a:tab pos="914400" algn="l"/>
                <a:tab pos="1657350" algn="l"/>
                <a:tab pos="3028950" algn="l"/>
              </a:tabLst>
            </a:pPr>
            <a:r>
              <a:rPr lang="en-US" sz="1800" dirty="0">
                <a:latin typeface="Courier" pitchFamily="49" charset="0"/>
              </a:rPr>
              <a:t>Loop:	LD	F0,0(R1)	;F0=vector element</a:t>
            </a:r>
          </a:p>
          <a:p>
            <a:pPr>
              <a:buFontTx/>
              <a:buNone/>
              <a:tabLst>
                <a:tab pos="914400" algn="l"/>
                <a:tab pos="1657350" algn="l"/>
                <a:tab pos="3028950" algn="l"/>
              </a:tabLst>
            </a:pPr>
            <a:r>
              <a:rPr lang="en-US" sz="1800" dirty="0">
                <a:latin typeface="Courier" pitchFamily="49" charset="0"/>
              </a:rPr>
              <a:t> 		ADDD	F4,F0,F2	;add scalar from F2</a:t>
            </a:r>
          </a:p>
          <a:p>
            <a:pPr>
              <a:buFontTx/>
              <a:buNone/>
              <a:tabLst>
                <a:tab pos="914400" algn="l"/>
                <a:tab pos="1657350" algn="l"/>
                <a:tab pos="3028950" algn="l"/>
              </a:tabLst>
            </a:pPr>
            <a:r>
              <a:rPr lang="en-US" sz="1800" dirty="0">
                <a:latin typeface="Courier" pitchFamily="49" charset="0"/>
              </a:rPr>
              <a:t> 		SD	0(R1),F4	;store result</a:t>
            </a:r>
          </a:p>
          <a:p>
            <a:pPr>
              <a:buFontTx/>
              <a:buNone/>
              <a:tabLst>
                <a:tab pos="914400" algn="l"/>
                <a:tab pos="1657350" algn="l"/>
                <a:tab pos="3028950" algn="l"/>
              </a:tabLst>
            </a:pPr>
            <a:r>
              <a:rPr lang="en-US" sz="1800" dirty="0">
                <a:latin typeface="Courier" pitchFamily="49" charset="0"/>
              </a:rPr>
              <a:t> 		SUBI	R1,R1,8	;decrement pointer 8B (DW)</a:t>
            </a:r>
          </a:p>
          <a:p>
            <a:pPr>
              <a:buFontTx/>
              <a:buNone/>
              <a:tabLst>
                <a:tab pos="914400" algn="l"/>
                <a:tab pos="1657350" algn="l"/>
                <a:tab pos="3028950" algn="l"/>
              </a:tabLst>
            </a:pPr>
            <a:r>
              <a:rPr lang="en-US" sz="1800" dirty="0">
                <a:latin typeface="Courier" pitchFamily="49" charset="0"/>
              </a:rPr>
              <a:t> 		BNEZ	R1,Loop	;branch R1!=zero</a:t>
            </a:r>
          </a:p>
          <a:p>
            <a:pPr>
              <a:buFontTx/>
              <a:buNone/>
              <a:tabLst>
                <a:tab pos="914400" algn="l"/>
                <a:tab pos="1657350" algn="l"/>
                <a:tab pos="3028950" algn="l"/>
              </a:tabLst>
            </a:pPr>
            <a:r>
              <a:rPr lang="en-US" sz="2000" dirty="0">
                <a:latin typeface="Courier" pitchFamily="49" charset="0"/>
              </a:rPr>
              <a:t> 		</a:t>
            </a:r>
          </a:p>
        </p:txBody>
      </p:sp>
      <p:sp>
        <p:nvSpPr>
          <p:cNvPr id="137221" name="Rectangle 5"/>
          <p:cNvSpPr>
            <a:spLocks noChangeArrowheads="1"/>
          </p:cNvSpPr>
          <p:nvPr/>
        </p:nvSpPr>
        <p:spPr bwMode="auto">
          <a:xfrm>
            <a:off x="1541955" y="5943600"/>
            <a:ext cx="6921500" cy="520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7" tIns="44450" rIns="90487" bIns="44450"/>
          <a:lstStyle/>
          <a:p>
            <a:pPr>
              <a:lnSpc>
                <a:spcPct val="90000"/>
              </a:lnSpc>
              <a:spcBef>
                <a:spcPct val="30000"/>
              </a:spcBef>
              <a:tabLst>
                <a:tab pos="914400" algn="l"/>
                <a:tab pos="1657350" algn="l"/>
                <a:tab pos="3028950" algn="l"/>
              </a:tabLst>
            </a:pPr>
            <a:r>
              <a:rPr lang="en-US" sz="2400" b="1" dirty="0">
                <a:solidFill>
                  <a:schemeClr val="hlink"/>
                </a:solidFill>
              </a:rPr>
              <a:t>           Where are the stalls?</a:t>
            </a:r>
          </a:p>
        </p:txBody>
      </p:sp>
      <p:sp>
        <p:nvSpPr>
          <p:cNvPr id="2" name="Rectangle 1"/>
          <p:cNvSpPr/>
          <p:nvPr/>
        </p:nvSpPr>
        <p:spPr>
          <a:xfrm>
            <a:off x="1568231" y="4403431"/>
            <a:ext cx="640080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30000"/>
              </a:spcBef>
              <a:tabLst>
                <a:tab pos="2057400" algn="l"/>
                <a:tab pos="4572000" algn="l"/>
              </a:tabLst>
            </a:pPr>
            <a:r>
              <a:rPr lang="en-US" sz="1600" i="1" dirty="0"/>
              <a:t>Instruction	   Instruction	Latency in</a:t>
            </a:r>
            <a:br>
              <a:rPr lang="en-US" sz="1600" i="1" dirty="0"/>
            </a:br>
            <a:r>
              <a:rPr lang="en-US" sz="1600" i="1" dirty="0"/>
              <a:t>producing result	   using result 	clock cycles</a:t>
            </a:r>
            <a:endParaRPr lang="en-US" sz="1600" dirty="0"/>
          </a:p>
          <a:p>
            <a:pPr>
              <a:lnSpc>
                <a:spcPct val="90000"/>
              </a:lnSpc>
              <a:spcBef>
                <a:spcPct val="30000"/>
              </a:spcBef>
              <a:tabLst>
                <a:tab pos="2057400" algn="l"/>
                <a:tab pos="4572000" algn="l"/>
              </a:tabLst>
            </a:pPr>
            <a:r>
              <a:rPr lang="en-US" sz="1600" dirty="0"/>
              <a:t>FP ALU op	Another FP ALU op	   3</a:t>
            </a:r>
          </a:p>
          <a:p>
            <a:pPr>
              <a:lnSpc>
                <a:spcPct val="90000"/>
              </a:lnSpc>
              <a:spcBef>
                <a:spcPct val="30000"/>
              </a:spcBef>
              <a:tabLst>
                <a:tab pos="2057400" algn="l"/>
                <a:tab pos="4572000" algn="l"/>
              </a:tabLst>
            </a:pPr>
            <a:r>
              <a:rPr lang="en-US" sz="1600" dirty="0"/>
              <a:t>FP ALU op	Store double	   2 </a:t>
            </a:r>
          </a:p>
          <a:p>
            <a:pPr>
              <a:lnSpc>
                <a:spcPct val="90000"/>
              </a:lnSpc>
              <a:spcBef>
                <a:spcPct val="30000"/>
              </a:spcBef>
              <a:tabLst>
                <a:tab pos="2057400" algn="l"/>
                <a:tab pos="4572000" algn="l"/>
              </a:tabLst>
            </a:pPr>
            <a:r>
              <a:rPr lang="en-US" sz="1600" dirty="0"/>
              <a:t>Load double	FP ALU op	   1</a:t>
            </a:r>
          </a:p>
        </p:txBody>
      </p:sp>
    </p:spTree>
    <p:extLst>
      <p:ext uri="{BB962C8B-B14F-4D97-AF65-F5344CB8AC3E}">
        <p14:creationId xmlns:p14="http://schemas.microsoft.com/office/powerpoint/2010/main" val="14630611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7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7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7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7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7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7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7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7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7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7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7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7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7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7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7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7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72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72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9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28600"/>
            <a:ext cx="7162800" cy="914400"/>
          </a:xfrm>
          <a:noFill/>
          <a:ln/>
        </p:spPr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FP Loop Showing Stalls</a:t>
            </a:r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48841" y="4775200"/>
            <a:ext cx="6769100" cy="393700"/>
          </a:xfrm>
          <a:noFill/>
          <a:ln/>
        </p:spPr>
        <p:txBody>
          <a:bodyPr/>
          <a:lstStyle/>
          <a:p>
            <a:pPr>
              <a:tabLst>
                <a:tab pos="1200150" algn="l"/>
                <a:tab pos="1657350" algn="l"/>
                <a:tab pos="3028950" algn="l"/>
              </a:tabLst>
            </a:pPr>
            <a:r>
              <a:rPr lang="en-US" sz="2000" dirty="0">
                <a:solidFill>
                  <a:schemeClr val="hlink"/>
                </a:solidFill>
              </a:rPr>
              <a:t> 9 clocks: Rewrite code to minimize stalls?</a:t>
            </a:r>
          </a:p>
        </p:txBody>
      </p:sp>
      <p:sp>
        <p:nvSpPr>
          <p:cNvPr id="120836" name="Rectangle 4"/>
          <p:cNvSpPr>
            <a:spLocks noChangeArrowheads="1"/>
          </p:cNvSpPr>
          <p:nvPr/>
        </p:nvSpPr>
        <p:spPr bwMode="auto">
          <a:xfrm>
            <a:off x="850900" y="4648200"/>
            <a:ext cx="7340600" cy="2197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7" tIns="44450" rIns="90487" bIns="44450"/>
          <a:lstStyle/>
          <a:p>
            <a:pPr>
              <a:lnSpc>
                <a:spcPct val="90000"/>
              </a:lnSpc>
              <a:spcBef>
                <a:spcPct val="30000"/>
              </a:spcBef>
              <a:tabLst>
                <a:tab pos="2057400" algn="l"/>
                <a:tab pos="4572000" algn="l"/>
              </a:tabLst>
            </a:pPr>
            <a:endParaRPr lang="en-US" b="1"/>
          </a:p>
        </p:txBody>
      </p:sp>
      <p:sp>
        <p:nvSpPr>
          <p:cNvPr id="120837" name="Rectangle 5"/>
          <p:cNvSpPr>
            <a:spLocks noChangeArrowheads="1"/>
          </p:cNvSpPr>
          <p:nvPr/>
        </p:nvSpPr>
        <p:spPr bwMode="auto">
          <a:xfrm>
            <a:off x="685800" y="1295400"/>
            <a:ext cx="8153400" cy="35242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7" tIns="44450" rIns="90487" bIns="44450"/>
          <a:lstStyle/>
          <a:p>
            <a:pPr marL="285750" indent="-285750">
              <a:lnSpc>
                <a:spcPct val="90000"/>
              </a:lnSpc>
              <a:spcBef>
                <a:spcPct val="30000"/>
              </a:spcBef>
              <a:tabLst>
                <a:tab pos="1200150" algn="l"/>
                <a:tab pos="2000250" algn="l"/>
                <a:tab pos="3371850" algn="l"/>
              </a:tabLst>
            </a:pPr>
            <a:r>
              <a:rPr lang="en-US" b="1" dirty="0"/>
              <a:t> 1</a:t>
            </a:r>
            <a:r>
              <a:rPr lang="en-US" b="1" dirty="0">
                <a:latin typeface="Courier" pitchFamily="49" charset="0"/>
              </a:rPr>
              <a:t> Loop:	LD	</a:t>
            </a:r>
            <a:r>
              <a:rPr lang="en-US" b="1" dirty="0">
                <a:solidFill>
                  <a:schemeClr val="hlink"/>
                </a:solidFill>
                <a:latin typeface="Courier" pitchFamily="49" charset="0"/>
              </a:rPr>
              <a:t>F0</a:t>
            </a:r>
            <a:r>
              <a:rPr lang="en-US" b="1" dirty="0">
                <a:latin typeface="Courier" pitchFamily="49" charset="0"/>
              </a:rPr>
              <a:t>,0(R1)	;F0=vector element</a:t>
            </a:r>
          </a:p>
          <a:p>
            <a:pPr marL="285750" indent="-285750">
              <a:lnSpc>
                <a:spcPct val="90000"/>
              </a:lnSpc>
              <a:spcBef>
                <a:spcPct val="30000"/>
              </a:spcBef>
              <a:tabLst>
                <a:tab pos="1200150" algn="l"/>
                <a:tab pos="2000250" algn="l"/>
                <a:tab pos="3371850" algn="l"/>
              </a:tabLst>
            </a:pPr>
            <a:r>
              <a:rPr lang="en-US" b="1" dirty="0"/>
              <a:t> 2		</a:t>
            </a:r>
            <a:r>
              <a:rPr lang="en-US" b="1" dirty="0">
                <a:solidFill>
                  <a:schemeClr val="hlink"/>
                </a:solidFill>
              </a:rPr>
              <a:t>stall </a:t>
            </a:r>
            <a:r>
              <a:rPr lang="en-US" dirty="0"/>
              <a:t>– LD delay</a:t>
            </a:r>
          </a:p>
          <a:p>
            <a:pPr marL="285750" indent="-285750">
              <a:lnSpc>
                <a:spcPct val="90000"/>
              </a:lnSpc>
              <a:spcBef>
                <a:spcPct val="30000"/>
              </a:spcBef>
              <a:tabLst>
                <a:tab pos="1200150" algn="l"/>
                <a:tab pos="2000250" algn="l"/>
                <a:tab pos="3371850" algn="l"/>
              </a:tabLst>
            </a:pPr>
            <a:r>
              <a:rPr lang="en-US" b="1" dirty="0"/>
              <a:t> 3</a:t>
            </a:r>
            <a:r>
              <a:rPr lang="en-US" b="1" dirty="0">
                <a:latin typeface="Courier" pitchFamily="49" charset="0"/>
              </a:rPr>
              <a:t>		ADDD	</a:t>
            </a:r>
            <a:r>
              <a:rPr lang="en-US" b="1" dirty="0">
                <a:solidFill>
                  <a:schemeClr val="accent1"/>
                </a:solidFill>
                <a:latin typeface="Courier" pitchFamily="49" charset="0"/>
              </a:rPr>
              <a:t>F4</a:t>
            </a:r>
            <a:r>
              <a:rPr lang="en-US" b="1" dirty="0">
                <a:latin typeface="Courier" pitchFamily="49" charset="0"/>
              </a:rPr>
              <a:t>,</a:t>
            </a:r>
            <a:r>
              <a:rPr lang="en-US" b="1" dirty="0">
                <a:solidFill>
                  <a:schemeClr val="hlink"/>
                </a:solidFill>
                <a:latin typeface="Courier" pitchFamily="49" charset="0"/>
              </a:rPr>
              <a:t>F0</a:t>
            </a:r>
            <a:r>
              <a:rPr lang="en-US" b="1" dirty="0">
                <a:latin typeface="Courier" pitchFamily="49" charset="0"/>
              </a:rPr>
              <a:t>,F2	;add scalar in F2</a:t>
            </a:r>
          </a:p>
          <a:p>
            <a:pPr marL="285750" indent="-285750">
              <a:lnSpc>
                <a:spcPct val="90000"/>
              </a:lnSpc>
              <a:spcBef>
                <a:spcPct val="30000"/>
              </a:spcBef>
              <a:tabLst>
                <a:tab pos="1200150" algn="l"/>
                <a:tab pos="2000250" algn="l"/>
                <a:tab pos="3371850" algn="l"/>
              </a:tabLst>
            </a:pPr>
            <a:r>
              <a:rPr lang="en-US" b="1" dirty="0"/>
              <a:t> 4		</a:t>
            </a:r>
            <a:r>
              <a:rPr lang="en-US" b="1" dirty="0">
                <a:solidFill>
                  <a:schemeClr val="hlink"/>
                </a:solidFill>
              </a:rPr>
              <a:t>stall</a:t>
            </a:r>
            <a:endParaRPr lang="en-US" b="1" dirty="0"/>
          </a:p>
          <a:p>
            <a:pPr marL="285750" indent="-285750">
              <a:lnSpc>
                <a:spcPct val="90000"/>
              </a:lnSpc>
              <a:spcBef>
                <a:spcPct val="30000"/>
              </a:spcBef>
              <a:tabLst>
                <a:tab pos="1200150" algn="l"/>
                <a:tab pos="2000250" algn="l"/>
                <a:tab pos="3371850" algn="l"/>
              </a:tabLst>
            </a:pPr>
            <a:r>
              <a:rPr lang="en-US" b="1" dirty="0"/>
              <a:t> 5		</a:t>
            </a:r>
            <a:r>
              <a:rPr lang="en-US" b="1" dirty="0">
                <a:solidFill>
                  <a:schemeClr val="hlink"/>
                </a:solidFill>
              </a:rPr>
              <a:t>stall </a:t>
            </a:r>
            <a:r>
              <a:rPr lang="en-US" b="1" dirty="0">
                <a:latin typeface="Courier" pitchFamily="49" charset="0"/>
              </a:rPr>
              <a:t>- 2 cycles delay between floating point store</a:t>
            </a:r>
            <a:endParaRPr lang="en-US" b="1" dirty="0"/>
          </a:p>
          <a:p>
            <a:pPr marL="285750" indent="-285750">
              <a:lnSpc>
                <a:spcPct val="90000"/>
              </a:lnSpc>
              <a:spcBef>
                <a:spcPct val="30000"/>
              </a:spcBef>
              <a:tabLst>
                <a:tab pos="1200150" algn="l"/>
                <a:tab pos="2000250" algn="l"/>
                <a:tab pos="3371850" algn="l"/>
              </a:tabLst>
            </a:pPr>
            <a:r>
              <a:rPr lang="en-US" b="1" dirty="0"/>
              <a:t> 6</a:t>
            </a:r>
            <a:r>
              <a:rPr lang="en-US" b="1" dirty="0">
                <a:latin typeface="Courier" pitchFamily="49" charset="0"/>
              </a:rPr>
              <a:t> 	SD	0(R1),</a:t>
            </a:r>
            <a:r>
              <a:rPr lang="en-US" b="1" dirty="0">
                <a:solidFill>
                  <a:schemeClr val="accent1"/>
                </a:solidFill>
                <a:latin typeface="Courier" pitchFamily="49" charset="0"/>
              </a:rPr>
              <a:t>F4</a:t>
            </a:r>
            <a:r>
              <a:rPr lang="en-US" b="1" dirty="0">
                <a:latin typeface="Courier" pitchFamily="49" charset="0"/>
              </a:rPr>
              <a:t>	;store result</a:t>
            </a:r>
          </a:p>
          <a:p>
            <a:pPr marL="285750" indent="-285750">
              <a:lnSpc>
                <a:spcPct val="90000"/>
              </a:lnSpc>
              <a:spcBef>
                <a:spcPct val="30000"/>
              </a:spcBef>
              <a:tabLst>
                <a:tab pos="1200150" algn="l"/>
                <a:tab pos="2000250" algn="l"/>
                <a:tab pos="3371850" algn="l"/>
              </a:tabLst>
            </a:pPr>
            <a:r>
              <a:rPr lang="en-US" b="1" dirty="0"/>
              <a:t> 7</a:t>
            </a:r>
            <a:r>
              <a:rPr lang="en-US" b="1" dirty="0">
                <a:latin typeface="Courier" pitchFamily="49" charset="0"/>
              </a:rPr>
              <a:t> 	SUBI	</a:t>
            </a:r>
            <a:r>
              <a:rPr lang="en-US" b="1" dirty="0">
                <a:solidFill>
                  <a:schemeClr val="accent2"/>
                </a:solidFill>
                <a:latin typeface="Courier" pitchFamily="49" charset="0"/>
              </a:rPr>
              <a:t>R1</a:t>
            </a:r>
            <a:r>
              <a:rPr lang="en-US" b="1" dirty="0">
                <a:latin typeface="Courier" pitchFamily="49" charset="0"/>
              </a:rPr>
              <a:t>,R1,8	;decrement pointer </a:t>
            </a:r>
            <a:r>
              <a:rPr lang="en-US" b="1" dirty="0">
                <a:solidFill>
                  <a:srgbClr val="FF0000"/>
                </a:solidFill>
                <a:latin typeface="Courier" pitchFamily="49" charset="0"/>
              </a:rPr>
              <a:t>8B (DW)</a:t>
            </a:r>
          </a:p>
          <a:p>
            <a:pPr marL="285750" indent="-285750">
              <a:lnSpc>
                <a:spcPct val="90000"/>
              </a:lnSpc>
              <a:spcBef>
                <a:spcPct val="30000"/>
              </a:spcBef>
              <a:tabLst>
                <a:tab pos="1200150" algn="l"/>
                <a:tab pos="2000250" algn="l"/>
                <a:tab pos="3371850" algn="l"/>
              </a:tabLst>
            </a:pPr>
            <a:r>
              <a:rPr lang="en-US" b="1" dirty="0"/>
              <a:t> 8 </a:t>
            </a:r>
            <a:r>
              <a:rPr lang="en-US" b="1" dirty="0">
                <a:latin typeface="Courier" pitchFamily="49" charset="0"/>
              </a:rPr>
              <a:t> 	BNEZ	</a:t>
            </a:r>
            <a:r>
              <a:rPr lang="en-US" b="1" dirty="0">
                <a:solidFill>
                  <a:schemeClr val="accent2"/>
                </a:solidFill>
                <a:latin typeface="Courier" pitchFamily="49" charset="0"/>
              </a:rPr>
              <a:t>R1</a:t>
            </a:r>
            <a:r>
              <a:rPr lang="en-US" b="1" dirty="0">
                <a:latin typeface="Courier" pitchFamily="49" charset="0"/>
              </a:rPr>
              <a:t>,Loop	;branch R1!=zero</a:t>
            </a:r>
          </a:p>
          <a:p>
            <a:pPr marL="285750" indent="-285750">
              <a:lnSpc>
                <a:spcPct val="90000"/>
              </a:lnSpc>
              <a:spcBef>
                <a:spcPct val="30000"/>
              </a:spcBef>
              <a:tabLst>
                <a:tab pos="1200150" algn="l"/>
                <a:tab pos="2000250" algn="l"/>
                <a:tab pos="3371850" algn="l"/>
              </a:tabLst>
            </a:pPr>
            <a:r>
              <a:rPr lang="en-US" b="1" dirty="0"/>
              <a:t> 9  	</a:t>
            </a:r>
            <a:r>
              <a:rPr lang="en-US" b="1" dirty="0">
                <a:solidFill>
                  <a:schemeClr val="hlink"/>
                </a:solidFill>
              </a:rPr>
              <a:t>stall</a:t>
            </a:r>
            <a:r>
              <a:rPr lang="en-US" b="1" dirty="0"/>
              <a:t>	</a:t>
            </a:r>
            <a:r>
              <a:rPr lang="en-US" b="1" dirty="0">
                <a:latin typeface="Courier" pitchFamily="49" charset="0"/>
              </a:rPr>
              <a:t>	;delayed branch slot</a:t>
            </a:r>
          </a:p>
        </p:txBody>
      </p:sp>
    </p:spTree>
    <p:extLst>
      <p:ext uri="{BB962C8B-B14F-4D97-AF65-F5344CB8AC3E}">
        <p14:creationId xmlns:p14="http://schemas.microsoft.com/office/powerpoint/2010/main" val="5722606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0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0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5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10550" cy="1143000"/>
          </a:xfrm>
          <a:noFill/>
          <a:ln/>
        </p:spPr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Minimizing Stalls Technique 1: Compiler Optimization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152535"/>
            <a:ext cx="8305800" cy="342900"/>
          </a:xfrm>
          <a:noFill/>
          <a:ln/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  <a:tabLst>
                <a:tab pos="1200150" algn="l"/>
                <a:tab pos="1657350" algn="l"/>
                <a:tab pos="3028950" algn="l"/>
              </a:tabLst>
            </a:pPr>
            <a:r>
              <a:rPr lang="en-US" sz="2000" dirty="0">
                <a:solidFill>
                  <a:schemeClr val="hlink"/>
                </a:solidFill>
              </a:rPr>
              <a:t> </a:t>
            </a:r>
            <a:r>
              <a:rPr lang="en-US" dirty="0">
                <a:solidFill>
                  <a:schemeClr val="hlink"/>
                </a:solidFill>
              </a:rPr>
              <a:t>6 clocks, </a:t>
            </a:r>
            <a:r>
              <a:rPr lang="en-US" sz="2000" dirty="0">
                <a:solidFill>
                  <a:schemeClr val="accent2"/>
                </a:solidFill>
              </a:rPr>
              <a:t>but actual work is only 3 cycles for LD, ADD and SD!!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21861" name="Rectangle 5"/>
          <p:cNvSpPr>
            <a:spLocks noChangeArrowheads="1"/>
          </p:cNvSpPr>
          <p:nvPr/>
        </p:nvSpPr>
        <p:spPr bwMode="auto">
          <a:xfrm>
            <a:off x="2895600" y="1247775"/>
            <a:ext cx="5638800" cy="324802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7" tIns="44450" rIns="90487" bIns="44450"/>
          <a:lstStyle/>
          <a:p>
            <a:pPr marL="285750" indent="-285750">
              <a:lnSpc>
                <a:spcPct val="90000"/>
              </a:lnSpc>
              <a:spcBef>
                <a:spcPct val="30000"/>
              </a:spcBef>
              <a:tabLst>
                <a:tab pos="1200150" algn="l"/>
                <a:tab pos="2000250" algn="l"/>
                <a:tab pos="3371850" algn="l"/>
              </a:tabLst>
            </a:pPr>
            <a:r>
              <a:rPr lang="en-US" b="1" dirty="0"/>
              <a:t> </a:t>
            </a:r>
            <a:r>
              <a:rPr lang="en-US" sz="2400" b="1" dirty="0">
                <a:solidFill>
                  <a:schemeClr val="accent1"/>
                </a:solidFill>
              </a:rPr>
              <a:t>Swap BNEZ and SD by changing address of SD</a:t>
            </a:r>
          </a:p>
          <a:p>
            <a:pPr marL="285750" indent="-285750">
              <a:lnSpc>
                <a:spcPct val="90000"/>
              </a:lnSpc>
              <a:spcBef>
                <a:spcPct val="30000"/>
              </a:spcBef>
              <a:tabLst>
                <a:tab pos="1200150" algn="l"/>
                <a:tab pos="2000250" algn="l"/>
                <a:tab pos="3371850" algn="l"/>
              </a:tabLst>
            </a:pPr>
            <a:r>
              <a:rPr lang="en-US" b="1" dirty="0"/>
              <a:t>1</a:t>
            </a:r>
            <a:r>
              <a:rPr lang="en-US" b="1" dirty="0">
                <a:latin typeface="Courier" pitchFamily="49" charset="0"/>
              </a:rPr>
              <a:t> Loop:	LD	</a:t>
            </a:r>
            <a:r>
              <a:rPr lang="en-US" b="1" dirty="0">
                <a:solidFill>
                  <a:schemeClr val="hlink"/>
                </a:solidFill>
                <a:latin typeface="Courier" pitchFamily="49" charset="0"/>
              </a:rPr>
              <a:t>F0</a:t>
            </a:r>
            <a:r>
              <a:rPr lang="en-US" b="1" dirty="0">
                <a:latin typeface="Courier" pitchFamily="49" charset="0"/>
              </a:rPr>
              <a:t>,0(R1)	</a:t>
            </a:r>
          </a:p>
          <a:p>
            <a:pPr marL="285750" indent="-285750">
              <a:lnSpc>
                <a:spcPct val="90000"/>
              </a:lnSpc>
              <a:spcBef>
                <a:spcPct val="30000"/>
              </a:spcBef>
              <a:tabLst>
                <a:tab pos="1200150" algn="l"/>
                <a:tab pos="2000250" algn="l"/>
                <a:tab pos="3371850" algn="l"/>
              </a:tabLst>
            </a:pPr>
            <a:r>
              <a:rPr lang="en-US" b="1" dirty="0"/>
              <a:t> 2		</a:t>
            </a:r>
            <a:r>
              <a:rPr lang="en-US" b="1" dirty="0">
                <a:solidFill>
                  <a:schemeClr val="accent1"/>
                </a:solidFill>
              </a:rPr>
              <a:t>SUBI	R1,R1,8</a:t>
            </a:r>
          </a:p>
          <a:p>
            <a:pPr marL="285750" indent="-285750">
              <a:lnSpc>
                <a:spcPct val="90000"/>
              </a:lnSpc>
              <a:spcBef>
                <a:spcPct val="30000"/>
              </a:spcBef>
              <a:tabLst>
                <a:tab pos="1200150" algn="l"/>
                <a:tab pos="2000250" algn="l"/>
                <a:tab pos="3371850" algn="l"/>
              </a:tabLst>
            </a:pPr>
            <a:r>
              <a:rPr lang="en-US" b="1" dirty="0"/>
              <a:t> 3</a:t>
            </a:r>
            <a:r>
              <a:rPr lang="en-US" b="1" dirty="0">
                <a:latin typeface="Courier" pitchFamily="49" charset="0"/>
              </a:rPr>
              <a:t>		ADDD	</a:t>
            </a:r>
            <a:r>
              <a:rPr lang="en-US" b="1" dirty="0">
                <a:solidFill>
                  <a:schemeClr val="accent1"/>
                </a:solidFill>
                <a:latin typeface="Courier" pitchFamily="49" charset="0"/>
              </a:rPr>
              <a:t>F4</a:t>
            </a:r>
            <a:r>
              <a:rPr lang="en-US" b="1" dirty="0">
                <a:latin typeface="Courier" pitchFamily="49" charset="0"/>
              </a:rPr>
              <a:t>,</a:t>
            </a:r>
            <a:r>
              <a:rPr lang="en-US" b="1" dirty="0">
                <a:solidFill>
                  <a:schemeClr val="hlink"/>
                </a:solidFill>
                <a:latin typeface="Courier" pitchFamily="49" charset="0"/>
              </a:rPr>
              <a:t>F0</a:t>
            </a:r>
            <a:r>
              <a:rPr lang="en-US" b="1" dirty="0">
                <a:latin typeface="Courier" pitchFamily="49" charset="0"/>
              </a:rPr>
              <a:t>,F2	</a:t>
            </a:r>
          </a:p>
          <a:p>
            <a:pPr marL="285750" indent="-285750">
              <a:lnSpc>
                <a:spcPct val="90000"/>
              </a:lnSpc>
              <a:spcBef>
                <a:spcPct val="30000"/>
              </a:spcBef>
              <a:tabLst>
                <a:tab pos="1200150" algn="l"/>
                <a:tab pos="2000250" algn="l"/>
                <a:tab pos="3371850" algn="l"/>
              </a:tabLst>
            </a:pPr>
            <a:r>
              <a:rPr lang="en-US" b="1" dirty="0"/>
              <a:t> 4		</a:t>
            </a:r>
            <a:r>
              <a:rPr lang="en-US" b="1" dirty="0">
                <a:solidFill>
                  <a:schemeClr val="accent1"/>
                </a:solidFill>
              </a:rPr>
              <a:t>Stall </a:t>
            </a:r>
            <a:r>
              <a:rPr lang="en-US" b="1" dirty="0">
                <a:latin typeface="Courier" pitchFamily="49" charset="0"/>
              </a:rPr>
              <a:t>– Needs 2 cycles delay between floating point operation and store. So, one stall is needed.</a:t>
            </a:r>
          </a:p>
          <a:p>
            <a:pPr marL="285750" indent="-285750">
              <a:lnSpc>
                <a:spcPct val="90000"/>
              </a:lnSpc>
              <a:spcBef>
                <a:spcPct val="30000"/>
              </a:spcBef>
              <a:tabLst>
                <a:tab pos="1200150" algn="l"/>
                <a:tab pos="2000250" algn="l"/>
                <a:tab pos="3371850" algn="l"/>
              </a:tabLst>
            </a:pPr>
            <a:r>
              <a:rPr lang="en-US" b="1" dirty="0"/>
              <a:t> 5		</a:t>
            </a:r>
            <a:r>
              <a:rPr lang="en-US" b="1" dirty="0">
                <a:latin typeface="Courier" pitchFamily="49" charset="0"/>
              </a:rPr>
              <a:t>BNEZ	R1,Loop	;delayed branch</a:t>
            </a:r>
            <a:endParaRPr lang="en-US" b="1" dirty="0"/>
          </a:p>
          <a:p>
            <a:pPr marL="285750" indent="-285750">
              <a:lnSpc>
                <a:spcPct val="90000"/>
              </a:lnSpc>
              <a:spcBef>
                <a:spcPct val="30000"/>
              </a:spcBef>
              <a:tabLst>
                <a:tab pos="1200150" algn="l"/>
                <a:tab pos="2000250" algn="l"/>
                <a:tab pos="3371850" algn="l"/>
              </a:tabLst>
            </a:pPr>
            <a:r>
              <a:rPr lang="en-US" b="1" dirty="0"/>
              <a:t> 6</a:t>
            </a:r>
            <a:r>
              <a:rPr lang="en-US" b="1" dirty="0">
                <a:latin typeface="Courier" pitchFamily="49" charset="0"/>
              </a:rPr>
              <a:t> 	</a:t>
            </a:r>
            <a:r>
              <a:rPr lang="en-US" b="1" dirty="0">
                <a:solidFill>
                  <a:schemeClr val="accent1"/>
                </a:solidFill>
              </a:rPr>
              <a:t>SD	8(R1),F4</a:t>
            </a:r>
            <a:r>
              <a:rPr lang="en-US" b="1" dirty="0">
                <a:latin typeface="Courier" pitchFamily="49" charset="0"/>
              </a:rPr>
              <a:t>	;Address altered from 0(R1) to 8(R1)  when moved past SUBI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066F962-E080-45EA-90B3-601C3ED2E7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14525"/>
            <a:ext cx="3009900" cy="3028950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72FE6D04-A19D-4B7E-A347-543C210688F5}"/>
              </a:ext>
            </a:extLst>
          </p:cNvPr>
          <p:cNvCxnSpPr>
            <a:cxnSpLocks/>
          </p:cNvCxnSpPr>
          <p:nvPr/>
        </p:nvCxnSpPr>
        <p:spPr bwMode="auto">
          <a:xfrm flipV="1">
            <a:off x="2750097" y="2471082"/>
            <a:ext cx="1212303" cy="1371600"/>
          </a:xfrm>
          <a:prstGeom prst="straightConnector1">
            <a:avLst/>
          </a:prstGeom>
          <a:solidFill>
            <a:schemeClr val="bg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9D5C8B93-F446-42E6-89E8-EBB04D4858A3}"/>
              </a:ext>
            </a:extLst>
          </p:cNvPr>
          <p:cNvCxnSpPr>
            <a:cxnSpLocks/>
          </p:cNvCxnSpPr>
          <p:nvPr/>
        </p:nvCxnSpPr>
        <p:spPr bwMode="auto">
          <a:xfrm>
            <a:off x="2895600" y="3657602"/>
            <a:ext cx="1212303" cy="557868"/>
          </a:xfrm>
          <a:prstGeom prst="straightConnector1">
            <a:avLst/>
          </a:prstGeom>
          <a:solidFill>
            <a:schemeClr val="bg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140369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9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400800"/>
            <a:ext cx="1905000" cy="457200"/>
          </a:xfrm>
          <a:prstGeom prst="rect">
            <a:avLst/>
          </a:prstGeom>
        </p:spPr>
        <p:txBody>
          <a:bodyPr/>
          <a:lstStyle/>
          <a:p>
            <a:fld id="{059C9831-727E-42CD-B661-FB88FE14A891}" type="slidenum">
              <a:rPr lang="en-US"/>
              <a:pPr/>
              <a:t>6</a:t>
            </a:fld>
            <a:endParaRPr lang="en-US"/>
          </a:p>
        </p:txBody>
      </p:sp>
      <p:sp>
        <p:nvSpPr>
          <p:cNvPr id="287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10550" cy="914400"/>
          </a:xfrm>
          <a:noFill/>
          <a:ln/>
        </p:spPr>
        <p:txBody>
          <a:bodyPr lIns="90487" tIns="44450" rIns="90487" bIns="44450"/>
          <a:lstStyle/>
          <a:p>
            <a:r>
              <a:rPr lang="en-US" sz="2800" dirty="0">
                <a:solidFill>
                  <a:srgbClr val="0070C0"/>
                </a:solidFill>
              </a:rPr>
              <a:t>Another Way</a:t>
            </a:r>
          </a:p>
        </p:txBody>
      </p:sp>
      <p:sp>
        <p:nvSpPr>
          <p:cNvPr id="287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4191000"/>
            <a:ext cx="7854950" cy="1346200"/>
          </a:xfrm>
          <a:noFill/>
          <a:ln/>
        </p:spPr>
        <p:txBody>
          <a:bodyPr lIns="90487" tIns="44450" rIns="90487" bIns="44450"/>
          <a:lstStyle/>
          <a:p>
            <a:pPr marL="285750" indent="-285750" algn="ctr">
              <a:lnSpc>
                <a:spcPct val="80000"/>
              </a:lnSpc>
              <a:buFontTx/>
              <a:buNone/>
              <a:tabLst>
                <a:tab pos="1200150" algn="l"/>
                <a:tab pos="1657350" algn="l"/>
                <a:tab pos="3028950" algn="l"/>
              </a:tabLst>
            </a:pPr>
            <a:r>
              <a:rPr lang="en-US" sz="2000" dirty="0">
                <a:solidFill>
                  <a:schemeClr val="hlin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6 clocks</a:t>
            </a:r>
          </a:p>
          <a:p>
            <a:pPr marL="285750" indent="-285750" algn="ctr">
              <a:lnSpc>
                <a:spcPct val="80000"/>
              </a:lnSpc>
              <a:buFontTx/>
              <a:buNone/>
              <a:tabLst>
                <a:tab pos="1200150" algn="l"/>
                <a:tab pos="1657350" algn="l"/>
                <a:tab pos="3028950" algn="l"/>
              </a:tabLst>
            </a:pPr>
            <a:r>
              <a:rPr lang="en-US" sz="1800" dirty="0">
                <a:solidFill>
                  <a:srgbClr val="FF0000"/>
                </a:solidFill>
              </a:rPr>
              <a:t>There isn’t much scope for further optimization because the basic block is too small</a:t>
            </a:r>
          </a:p>
          <a:p>
            <a:pPr marL="285750" indent="-285750" algn="ctr">
              <a:lnSpc>
                <a:spcPct val="80000"/>
              </a:lnSpc>
              <a:buFontTx/>
              <a:buNone/>
              <a:tabLst>
                <a:tab pos="1200150" algn="l"/>
                <a:tab pos="1657350" algn="l"/>
                <a:tab pos="3028950" algn="l"/>
              </a:tabLst>
            </a:pPr>
            <a:r>
              <a:rPr lang="en-US" sz="1800" dirty="0">
                <a:solidFill>
                  <a:srgbClr val="FF0000"/>
                </a:solidFill>
              </a:rPr>
              <a:t>Basic Block: </a:t>
            </a:r>
            <a:r>
              <a:rPr lang="en-US" sz="1800" dirty="0"/>
              <a:t>A sequence of instructions without entry or exit</a:t>
            </a:r>
          </a:p>
        </p:txBody>
      </p:sp>
      <p:sp>
        <p:nvSpPr>
          <p:cNvPr id="287749" name="Rectangle 5"/>
          <p:cNvSpPr>
            <a:spLocks noChangeArrowheads="1"/>
          </p:cNvSpPr>
          <p:nvPr/>
        </p:nvSpPr>
        <p:spPr bwMode="auto">
          <a:xfrm>
            <a:off x="685800" y="1143000"/>
            <a:ext cx="7804150" cy="2235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7" tIns="44450" rIns="90487" bIns="44450"/>
          <a:lstStyle/>
          <a:p>
            <a:pPr marL="285750" indent="-285750" eaLnBrk="0" hangingPunct="0">
              <a:lnSpc>
                <a:spcPct val="90000"/>
              </a:lnSpc>
              <a:spcBef>
                <a:spcPct val="30000"/>
              </a:spcBef>
              <a:tabLst>
                <a:tab pos="1200150" algn="l"/>
                <a:tab pos="2000250" algn="l"/>
                <a:tab pos="3371850" algn="l"/>
              </a:tabLst>
            </a:pPr>
            <a:r>
              <a:rPr lang="en-US" b="1" dirty="0">
                <a:latin typeface="Arial" charset="0"/>
              </a:rPr>
              <a:t> 1 Loop:	LD	</a:t>
            </a:r>
            <a:r>
              <a:rPr lang="en-US" b="1" dirty="0">
                <a:solidFill>
                  <a:srgbClr val="3333FF"/>
                </a:solidFill>
                <a:latin typeface="Arial" charset="0"/>
              </a:rPr>
              <a:t>F0</a:t>
            </a:r>
            <a:r>
              <a:rPr lang="en-US" b="1" dirty="0">
                <a:latin typeface="Arial" charset="0"/>
              </a:rPr>
              <a:t>,0(R1)	</a:t>
            </a:r>
          </a:p>
          <a:p>
            <a:pPr marL="285750" indent="-285750" eaLnBrk="0" hangingPunct="0">
              <a:lnSpc>
                <a:spcPct val="90000"/>
              </a:lnSpc>
              <a:spcBef>
                <a:spcPct val="30000"/>
              </a:spcBef>
              <a:tabLst>
                <a:tab pos="1200150" algn="l"/>
                <a:tab pos="2000250" algn="l"/>
                <a:tab pos="3371850" algn="l"/>
              </a:tabLst>
            </a:pPr>
            <a:r>
              <a:rPr lang="en-US" b="1" dirty="0">
                <a:latin typeface="Arial" charset="0"/>
              </a:rPr>
              <a:t> 2		</a:t>
            </a:r>
            <a:r>
              <a:rPr lang="en-US" b="1" dirty="0">
                <a:solidFill>
                  <a:srgbClr val="3333FF"/>
                </a:solidFill>
                <a:latin typeface="Arial" charset="0"/>
              </a:rPr>
              <a:t>stall</a:t>
            </a:r>
          </a:p>
          <a:p>
            <a:pPr marL="285750" indent="-285750" eaLnBrk="0" hangingPunct="0">
              <a:lnSpc>
                <a:spcPct val="90000"/>
              </a:lnSpc>
              <a:spcBef>
                <a:spcPct val="30000"/>
              </a:spcBef>
              <a:tabLst>
                <a:tab pos="1200150" algn="l"/>
                <a:tab pos="2000250" algn="l"/>
                <a:tab pos="3371850" algn="l"/>
              </a:tabLst>
            </a:pPr>
            <a:r>
              <a:rPr lang="en-US" b="1" dirty="0">
                <a:latin typeface="Arial" charset="0"/>
              </a:rPr>
              <a:t> 3		ADDD	</a:t>
            </a:r>
            <a:r>
              <a:rPr lang="en-US" b="1" dirty="0">
                <a:solidFill>
                  <a:schemeClr val="accent1"/>
                </a:solidFill>
                <a:latin typeface="Arial" charset="0"/>
              </a:rPr>
              <a:t>F4</a:t>
            </a:r>
            <a:r>
              <a:rPr lang="en-US" b="1" dirty="0">
                <a:latin typeface="Arial" charset="0"/>
              </a:rPr>
              <a:t>,</a:t>
            </a:r>
            <a:r>
              <a:rPr lang="en-US" b="1" dirty="0">
                <a:solidFill>
                  <a:srgbClr val="3333FF"/>
                </a:solidFill>
                <a:latin typeface="Arial" charset="0"/>
              </a:rPr>
              <a:t>F0</a:t>
            </a:r>
            <a:r>
              <a:rPr lang="en-US" b="1" dirty="0">
                <a:latin typeface="Arial" charset="0"/>
              </a:rPr>
              <a:t>,F2	</a:t>
            </a:r>
          </a:p>
          <a:p>
            <a:pPr marL="285750" indent="-285750" eaLnBrk="0" hangingPunct="0">
              <a:lnSpc>
                <a:spcPct val="90000"/>
              </a:lnSpc>
              <a:spcBef>
                <a:spcPct val="30000"/>
              </a:spcBef>
              <a:tabLst>
                <a:tab pos="1200150" algn="l"/>
                <a:tab pos="2000250" algn="l"/>
                <a:tab pos="3371850" algn="l"/>
              </a:tabLst>
            </a:pPr>
            <a:r>
              <a:rPr lang="en-US" b="1" dirty="0">
                <a:latin typeface="Arial" charset="0"/>
              </a:rPr>
              <a:t> 4		SUBI	R1,R1,8       ;Move SD instruction to delay slot</a:t>
            </a:r>
          </a:p>
          <a:p>
            <a:pPr marL="285750" indent="-285750" eaLnBrk="0" hangingPunct="0">
              <a:lnSpc>
                <a:spcPct val="90000"/>
              </a:lnSpc>
              <a:spcBef>
                <a:spcPct val="30000"/>
              </a:spcBef>
              <a:tabLst>
                <a:tab pos="1200150" algn="l"/>
                <a:tab pos="2000250" algn="l"/>
                <a:tab pos="3371850" algn="l"/>
              </a:tabLst>
            </a:pPr>
            <a:r>
              <a:rPr lang="en-US" b="1" dirty="0">
                <a:latin typeface="Arial" charset="0"/>
              </a:rPr>
              <a:t> 5		BNEZ	R1,Loop	;delayed branch</a:t>
            </a:r>
          </a:p>
          <a:p>
            <a:pPr marL="285750" indent="-285750" eaLnBrk="0" hangingPunct="0">
              <a:lnSpc>
                <a:spcPct val="90000"/>
              </a:lnSpc>
              <a:spcBef>
                <a:spcPct val="30000"/>
              </a:spcBef>
              <a:tabLst>
                <a:tab pos="1200150" algn="l"/>
                <a:tab pos="2000250" algn="l"/>
                <a:tab pos="3371850" algn="l"/>
              </a:tabLst>
            </a:pPr>
            <a:r>
              <a:rPr lang="en-US" b="1" dirty="0">
                <a:latin typeface="Arial" charset="0"/>
              </a:rPr>
              <a:t> 6 	               SD	</a:t>
            </a:r>
            <a:r>
              <a:rPr lang="en-US" b="1" dirty="0">
                <a:solidFill>
                  <a:srgbClr val="FF0000"/>
                </a:solidFill>
                <a:latin typeface="Arial" charset="0"/>
              </a:rPr>
              <a:t>8</a:t>
            </a:r>
            <a:r>
              <a:rPr lang="en-US" b="1" dirty="0">
                <a:latin typeface="Arial" charset="0"/>
              </a:rPr>
              <a:t>(R1),</a:t>
            </a:r>
            <a:r>
              <a:rPr lang="en-US" b="1" dirty="0">
                <a:solidFill>
                  <a:schemeClr val="accent1"/>
                </a:solidFill>
                <a:latin typeface="Arial" charset="0"/>
              </a:rPr>
              <a:t>F4</a:t>
            </a:r>
            <a:r>
              <a:rPr lang="en-US" b="1" dirty="0">
                <a:latin typeface="Arial" charset="0"/>
              </a:rPr>
              <a:t>	</a:t>
            </a:r>
            <a:r>
              <a:rPr lang="en-US" b="1" dirty="0">
                <a:solidFill>
                  <a:srgbClr val="FF0000"/>
                </a:solidFill>
                <a:latin typeface="Arial" charset="0"/>
              </a:rPr>
              <a:t>;Offset </a:t>
            </a:r>
            <a:r>
              <a:rPr lang="en-US" dirty="0">
                <a:solidFill>
                  <a:srgbClr val="002060"/>
                </a:solidFill>
                <a:latin typeface="Arial" charset="0"/>
              </a:rPr>
              <a:t>altered when moved past SUBI</a:t>
            </a:r>
          </a:p>
        </p:txBody>
      </p:sp>
      <p:sp>
        <p:nvSpPr>
          <p:cNvPr id="287750" name="Rectangle 6"/>
          <p:cNvSpPr>
            <a:spLocks noChangeArrowheads="1"/>
          </p:cNvSpPr>
          <p:nvPr/>
        </p:nvSpPr>
        <p:spPr bwMode="auto">
          <a:xfrm>
            <a:off x="304800" y="3528314"/>
            <a:ext cx="7854950" cy="3429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7" tIns="44450" rIns="90487" bIns="44450"/>
          <a:lstStyle/>
          <a:p>
            <a:pPr marL="285750" indent="-285750" eaLnBrk="0" hangingPunct="0">
              <a:lnSpc>
                <a:spcPct val="90000"/>
              </a:lnSpc>
              <a:spcBef>
                <a:spcPct val="30000"/>
              </a:spcBef>
              <a:tabLst>
                <a:tab pos="1200150" algn="l"/>
                <a:tab pos="1657350" algn="l"/>
                <a:tab pos="3028950" algn="l"/>
              </a:tabLst>
            </a:pPr>
            <a:r>
              <a:rPr lang="en-US" sz="2400" u="none" dirty="0">
                <a:solidFill>
                  <a:srgbClr val="002060"/>
                </a:solidFill>
                <a:latin typeface="Arial" charset="0"/>
              </a:rPr>
              <a:t>     </a:t>
            </a:r>
            <a:r>
              <a:rPr lang="en-US" sz="2400" dirty="0">
                <a:solidFill>
                  <a:srgbClr val="002060"/>
                </a:solidFill>
                <a:latin typeface="Arial" charset="0"/>
              </a:rPr>
              <a:t>Swap BNEZ and SD by changing address of SD</a:t>
            </a:r>
          </a:p>
        </p:txBody>
      </p:sp>
      <p:cxnSp>
        <p:nvCxnSpPr>
          <p:cNvPr id="8" name="Straight Arrow Connector 7"/>
          <p:cNvCxnSpPr/>
          <p:nvPr/>
        </p:nvCxnSpPr>
        <p:spPr bwMode="auto">
          <a:xfrm>
            <a:off x="6567616" y="2438400"/>
            <a:ext cx="0" cy="45720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30094534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7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7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7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7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7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7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747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28600"/>
            <a:ext cx="7162800" cy="838200"/>
          </a:xfrm>
          <a:noFill/>
          <a:ln/>
        </p:spPr>
        <p:txBody>
          <a:bodyPr/>
          <a:lstStyle/>
          <a:p>
            <a:r>
              <a:rPr lang="en-US"/>
              <a:t>Compiler Technique 2: Loop Unrolling</a:t>
            </a:r>
            <a:br>
              <a:rPr lang="en-US"/>
            </a:br>
            <a:r>
              <a:rPr lang="en-US" sz="2400"/>
              <a:t> </a:t>
            </a: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457200" y="990600"/>
            <a:ext cx="8458200" cy="507574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7" tIns="44450" rIns="90487" bIns="44450">
            <a:spAutoFit/>
          </a:bodyPr>
          <a:lstStyle/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b="1" dirty="0"/>
              <a:t> </a:t>
            </a:r>
            <a:r>
              <a:rPr lang="en-US" sz="1400" b="1" dirty="0"/>
              <a:t>1 </a:t>
            </a:r>
            <a:r>
              <a:rPr lang="en-US" sz="1400" b="1" dirty="0">
                <a:latin typeface="Courier" pitchFamily="49" charset="0"/>
              </a:rPr>
              <a:t>Loop:	LD	F0,0(R1)</a:t>
            </a: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sz="1400" b="1" dirty="0"/>
              <a:t> 2</a:t>
            </a:r>
            <a:r>
              <a:rPr lang="en-US" sz="1400" b="1" dirty="0">
                <a:latin typeface="Courier" pitchFamily="49" charset="0"/>
              </a:rPr>
              <a:t>	ADDD	F4,F0,F2             ;1 cycle delay *</a:t>
            </a: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sz="1400" b="1" dirty="0"/>
              <a:t> 3</a:t>
            </a:r>
            <a:r>
              <a:rPr lang="en-US" sz="1400" b="1" dirty="0">
                <a:latin typeface="Courier" pitchFamily="49" charset="0"/>
              </a:rPr>
              <a:t>	SD	0(R1),F4 	</a:t>
            </a:r>
            <a:r>
              <a:rPr lang="en-US" sz="1400" b="1" dirty="0">
                <a:solidFill>
                  <a:schemeClr val="accent2"/>
                </a:solidFill>
                <a:latin typeface="Courier" pitchFamily="49" charset="0"/>
              </a:rPr>
              <a:t>;drop SUBI &amp; BNEZ – </a:t>
            </a:r>
            <a:r>
              <a:rPr lang="en-US" sz="1400" b="1" dirty="0">
                <a:latin typeface="Courier" pitchFamily="49" charset="0"/>
              </a:rPr>
              <a:t>2cycles delay</a:t>
            </a:r>
            <a:r>
              <a:rPr lang="en-US" sz="1400" b="1" dirty="0">
                <a:solidFill>
                  <a:schemeClr val="accent2"/>
                </a:solidFill>
                <a:latin typeface="Courier" pitchFamily="49" charset="0"/>
              </a:rPr>
              <a:t> *</a:t>
            </a:r>
            <a:endParaRPr lang="en-US" sz="1400" b="1" dirty="0">
              <a:latin typeface="Courier" pitchFamily="49" charset="0"/>
            </a:endParaRP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sz="1400" b="1" dirty="0"/>
              <a:t> 4</a:t>
            </a:r>
            <a:r>
              <a:rPr lang="en-US" sz="1400" b="1" dirty="0">
                <a:latin typeface="Courier" pitchFamily="49" charset="0"/>
              </a:rPr>
              <a:t>	LD	F6,</a:t>
            </a:r>
            <a:r>
              <a:rPr lang="en-US" sz="1400" b="1" dirty="0">
                <a:solidFill>
                  <a:schemeClr val="accent2"/>
                </a:solidFill>
                <a:latin typeface="Courier" pitchFamily="49" charset="0"/>
              </a:rPr>
              <a:t>-8</a:t>
            </a:r>
            <a:r>
              <a:rPr lang="en-US" sz="1400" b="1" dirty="0">
                <a:latin typeface="Courier" pitchFamily="49" charset="0"/>
              </a:rPr>
              <a:t>(R1)</a:t>
            </a: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sz="1400" b="1" dirty="0"/>
              <a:t> 5</a:t>
            </a:r>
            <a:r>
              <a:rPr lang="en-US" sz="1400" b="1" dirty="0">
                <a:latin typeface="Courier" pitchFamily="49" charset="0"/>
              </a:rPr>
              <a:t>	ADDD	F8,F6,F2             ; 1 cycle delay</a:t>
            </a: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sz="1400" b="1" dirty="0"/>
              <a:t> 6</a:t>
            </a:r>
            <a:r>
              <a:rPr lang="en-US" sz="1400" b="1" dirty="0">
                <a:latin typeface="Courier" pitchFamily="49" charset="0"/>
              </a:rPr>
              <a:t>	SD	</a:t>
            </a:r>
            <a:r>
              <a:rPr lang="en-US" sz="1400" b="1" dirty="0">
                <a:solidFill>
                  <a:schemeClr val="accent2"/>
                </a:solidFill>
                <a:latin typeface="Courier" pitchFamily="49" charset="0"/>
              </a:rPr>
              <a:t>-8</a:t>
            </a:r>
            <a:r>
              <a:rPr lang="en-US" sz="1400" b="1" dirty="0">
                <a:latin typeface="Courier" pitchFamily="49" charset="0"/>
              </a:rPr>
              <a:t>(R1),F8 	</a:t>
            </a:r>
            <a:r>
              <a:rPr lang="en-US" sz="1400" b="1" dirty="0">
                <a:solidFill>
                  <a:schemeClr val="accent2"/>
                </a:solidFill>
                <a:latin typeface="Courier" pitchFamily="49" charset="0"/>
              </a:rPr>
              <a:t>;drop SUBI &amp; BNEZ – </a:t>
            </a:r>
            <a:r>
              <a:rPr lang="en-US" sz="1400" b="1" dirty="0">
                <a:latin typeface="Courier" pitchFamily="49" charset="0"/>
              </a:rPr>
              <a:t>2 cycles delay</a:t>
            </a: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sz="1400" b="1" dirty="0"/>
              <a:t> 7</a:t>
            </a:r>
            <a:r>
              <a:rPr lang="en-US" sz="1400" b="1" dirty="0">
                <a:latin typeface="Courier" pitchFamily="49" charset="0"/>
              </a:rPr>
              <a:t>	LD	F10,</a:t>
            </a:r>
            <a:r>
              <a:rPr lang="en-US" sz="1400" b="1" dirty="0">
                <a:solidFill>
                  <a:schemeClr val="accent2"/>
                </a:solidFill>
                <a:latin typeface="Courier" pitchFamily="49" charset="0"/>
              </a:rPr>
              <a:t>-16</a:t>
            </a:r>
            <a:r>
              <a:rPr lang="en-US" sz="1400" b="1" dirty="0">
                <a:latin typeface="Courier" pitchFamily="49" charset="0"/>
              </a:rPr>
              <a:t>(R1)</a:t>
            </a: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sz="1400" b="1" dirty="0"/>
              <a:t> 8</a:t>
            </a:r>
            <a:r>
              <a:rPr lang="en-US" sz="1400" b="1" dirty="0">
                <a:latin typeface="Courier" pitchFamily="49" charset="0"/>
              </a:rPr>
              <a:t>	ADDD	F12,F10,F2         ; 1 cycle delay</a:t>
            </a: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sz="1400" b="1" dirty="0"/>
              <a:t> 9</a:t>
            </a:r>
            <a:r>
              <a:rPr lang="en-US" sz="1400" b="1" dirty="0">
                <a:latin typeface="Courier" pitchFamily="49" charset="0"/>
              </a:rPr>
              <a:t>	SD	</a:t>
            </a:r>
            <a:r>
              <a:rPr lang="en-US" sz="1400" b="1" dirty="0">
                <a:solidFill>
                  <a:schemeClr val="accent2"/>
                </a:solidFill>
                <a:latin typeface="Courier" pitchFamily="49" charset="0"/>
              </a:rPr>
              <a:t>-16</a:t>
            </a:r>
            <a:r>
              <a:rPr lang="en-US" sz="1400" b="1" dirty="0">
                <a:latin typeface="Courier" pitchFamily="49" charset="0"/>
              </a:rPr>
              <a:t>(R1),F12 	</a:t>
            </a:r>
            <a:r>
              <a:rPr lang="en-US" sz="1400" b="1" dirty="0">
                <a:solidFill>
                  <a:schemeClr val="accent2"/>
                </a:solidFill>
                <a:latin typeface="Courier" pitchFamily="49" charset="0"/>
              </a:rPr>
              <a:t>;drop SUBI &amp; BNEZ – </a:t>
            </a:r>
            <a:r>
              <a:rPr lang="en-US" sz="1400" b="1" dirty="0">
                <a:latin typeface="Courier" pitchFamily="49" charset="0"/>
              </a:rPr>
              <a:t>2 cycles delay</a:t>
            </a: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sz="1400" b="1" dirty="0"/>
              <a:t> 10</a:t>
            </a:r>
            <a:r>
              <a:rPr lang="en-US" sz="1400" b="1" dirty="0">
                <a:latin typeface="Courier" pitchFamily="49" charset="0"/>
              </a:rPr>
              <a:t>	LD	F14,</a:t>
            </a:r>
            <a:r>
              <a:rPr lang="en-US" sz="1400" b="1" dirty="0">
                <a:solidFill>
                  <a:schemeClr val="accent2"/>
                </a:solidFill>
                <a:latin typeface="Courier" pitchFamily="49" charset="0"/>
              </a:rPr>
              <a:t>-24</a:t>
            </a:r>
            <a:r>
              <a:rPr lang="en-US" sz="1400" b="1" dirty="0">
                <a:latin typeface="Courier" pitchFamily="49" charset="0"/>
              </a:rPr>
              <a:t>(R1)</a:t>
            </a: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sz="1400" b="1" dirty="0"/>
              <a:t> 11</a:t>
            </a:r>
            <a:r>
              <a:rPr lang="en-US" sz="1400" b="1" dirty="0">
                <a:latin typeface="Courier" pitchFamily="49" charset="0"/>
              </a:rPr>
              <a:t>	ADDD	F16,F14,F2         ; 1 cycle delay</a:t>
            </a: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sz="1400" b="1" dirty="0"/>
              <a:t> 12</a:t>
            </a:r>
            <a:r>
              <a:rPr lang="en-US" sz="1400" b="1" dirty="0">
                <a:latin typeface="Courier" pitchFamily="49" charset="0"/>
              </a:rPr>
              <a:t>	SD	</a:t>
            </a:r>
            <a:r>
              <a:rPr lang="en-US" sz="1400" b="1" dirty="0">
                <a:solidFill>
                  <a:schemeClr val="accent2"/>
                </a:solidFill>
                <a:latin typeface="Courier" pitchFamily="49" charset="0"/>
              </a:rPr>
              <a:t>-24</a:t>
            </a:r>
            <a:r>
              <a:rPr lang="en-US" sz="1400" b="1" dirty="0">
                <a:latin typeface="Courier" pitchFamily="49" charset="0"/>
              </a:rPr>
              <a:t>(R1),F16        ; 2 cycles </a:t>
            </a:r>
            <a:r>
              <a:rPr lang="en-US" sz="1400" b="1" dirty="0" err="1">
                <a:latin typeface="Courier" pitchFamily="49" charset="0"/>
              </a:rPr>
              <a:t>daly</a:t>
            </a:r>
            <a:endParaRPr lang="en-US" sz="1400" b="1" dirty="0">
              <a:latin typeface="Courier" pitchFamily="49" charset="0"/>
            </a:endParaRP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sz="1400" b="1" dirty="0"/>
              <a:t> 13</a:t>
            </a:r>
            <a:r>
              <a:rPr lang="en-US" sz="1400" b="1" dirty="0">
                <a:latin typeface="Courier" pitchFamily="49" charset="0"/>
              </a:rPr>
              <a:t>	SUBI	R1,R1,</a:t>
            </a:r>
            <a:r>
              <a:rPr lang="en-US" sz="1400" b="1" dirty="0">
                <a:solidFill>
                  <a:schemeClr val="accent2"/>
                </a:solidFill>
                <a:latin typeface="Courier" pitchFamily="49" charset="0"/>
              </a:rPr>
              <a:t>#32	;alter to 4*8; </a:t>
            </a: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sz="1400" b="1" dirty="0"/>
              <a:t>14</a:t>
            </a:r>
            <a:r>
              <a:rPr lang="en-US" sz="1400" b="1" dirty="0">
                <a:latin typeface="Courier" pitchFamily="49" charset="0"/>
              </a:rPr>
              <a:t>	BNEZ	R1,LOOP            ; Delayed branch</a:t>
            </a:r>
            <a:endParaRPr lang="en-US" sz="1400" b="1" dirty="0"/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sz="1400" b="1" dirty="0"/>
              <a:t> 15	</a:t>
            </a:r>
            <a:r>
              <a:rPr lang="en-US" sz="1400" b="1" dirty="0">
                <a:latin typeface="Courier" pitchFamily="49" charset="0"/>
              </a:rPr>
              <a:t>NOP</a:t>
            </a:r>
            <a:br>
              <a:rPr lang="en-US" sz="1400" b="1" dirty="0">
                <a:latin typeface="Courier" pitchFamily="49" charset="0"/>
              </a:rPr>
            </a:br>
            <a:endParaRPr lang="en-US" sz="1400" b="1" dirty="0">
              <a:latin typeface="Courier" pitchFamily="49" charset="0"/>
            </a:endParaRP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b="1" dirty="0">
                <a:solidFill>
                  <a:srgbClr val="00B050"/>
                </a:solidFill>
                <a:latin typeface="Courier" pitchFamily="49" charset="0"/>
              </a:rPr>
              <a:t>*As per earlier specifications, 1 cycle delay for FP operation after load. 2 cycles delay for store after FP. </a:t>
            </a: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sz="2000" b="1" dirty="0"/>
              <a:t>15 + 4 x (1+2) = 27 clock cycles, or 6.75 cycles per iteration &lt; 9 cycles without unrolling.</a:t>
            </a: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sz="2000" b="1" dirty="0">
                <a:solidFill>
                  <a:schemeClr val="hlink"/>
                </a:solidFill>
              </a:rPr>
              <a:t>Disadvantage: Increase in Code memory and no. of registers.</a:t>
            </a:r>
          </a:p>
        </p:txBody>
      </p:sp>
    </p:spTree>
    <p:extLst>
      <p:ext uri="{BB962C8B-B14F-4D97-AF65-F5344CB8AC3E}">
        <p14:creationId xmlns:p14="http://schemas.microsoft.com/office/powerpoint/2010/main" val="2942287308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82600" y="127000"/>
            <a:ext cx="8096250" cy="1143000"/>
          </a:xfrm>
          <a:noFill/>
          <a:ln/>
        </p:spPr>
        <p:txBody>
          <a:bodyPr/>
          <a:lstStyle/>
          <a:p>
            <a:r>
              <a:rPr lang="en-US"/>
              <a:t>Minimize Stall + Loop Unrolling</a:t>
            </a: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673100" y="1143000"/>
            <a:ext cx="8458200" cy="2235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533400" y="1066800"/>
            <a:ext cx="8097838" cy="45735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7" tIns="44450" rIns="90487" bIns="44450">
            <a:spAutoFit/>
          </a:bodyPr>
          <a:lstStyle/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b="1"/>
              <a:t>1 </a:t>
            </a:r>
            <a:r>
              <a:rPr lang="en-US" b="1">
                <a:latin typeface="Courier" pitchFamily="49" charset="0"/>
              </a:rPr>
              <a:t>Loop:	LD	F0,0(R1)</a:t>
            </a: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b="1"/>
              <a:t>2</a:t>
            </a:r>
            <a:r>
              <a:rPr lang="en-US" b="1">
                <a:latin typeface="Courier" pitchFamily="49" charset="0"/>
              </a:rPr>
              <a:t>	LD	F6,-8(R1)</a:t>
            </a: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b="1"/>
              <a:t>3</a:t>
            </a:r>
            <a:r>
              <a:rPr lang="en-US" b="1">
                <a:latin typeface="Courier" pitchFamily="49" charset="0"/>
              </a:rPr>
              <a:t>	LD	F10,-16(R1)</a:t>
            </a: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b="1"/>
              <a:t>4</a:t>
            </a:r>
            <a:r>
              <a:rPr lang="en-US" b="1">
                <a:latin typeface="Courier" pitchFamily="49" charset="0"/>
              </a:rPr>
              <a:t>	LD	F14,-24(R1)</a:t>
            </a: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b="1"/>
              <a:t>5</a:t>
            </a:r>
            <a:r>
              <a:rPr lang="en-US" b="1">
                <a:latin typeface="Courier" pitchFamily="49" charset="0"/>
              </a:rPr>
              <a:t>	ADDD	F4,F0,F2</a:t>
            </a: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b="1"/>
              <a:t>6</a:t>
            </a:r>
            <a:r>
              <a:rPr lang="en-US" b="1">
                <a:latin typeface="Courier" pitchFamily="49" charset="0"/>
              </a:rPr>
              <a:t>	ADDD	F8,F6,F2</a:t>
            </a: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b="1"/>
              <a:t>7</a:t>
            </a:r>
            <a:r>
              <a:rPr lang="en-US" b="1">
                <a:latin typeface="Courier" pitchFamily="49" charset="0"/>
              </a:rPr>
              <a:t>	ADDD	F12,F10,F2</a:t>
            </a: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b="1"/>
              <a:t>8</a:t>
            </a:r>
            <a:r>
              <a:rPr lang="en-US" b="1">
                <a:latin typeface="Courier" pitchFamily="49" charset="0"/>
              </a:rPr>
              <a:t>	ADDD	F16,F14,F2</a:t>
            </a: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b="1"/>
              <a:t>9</a:t>
            </a:r>
            <a:r>
              <a:rPr lang="en-US" b="1">
                <a:latin typeface="Courier" pitchFamily="49" charset="0"/>
              </a:rPr>
              <a:t>	SD	0(R1),F4</a:t>
            </a: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b="1"/>
              <a:t>10</a:t>
            </a:r>
            <a:r>
              <a:rPr lang="en-US" b="1">
                <a:latin typeface="Courier" pitchFamily="49" charset="0"/>
              </a:rPr>
              <a:t>	SD	-8(R1),F8</a:t>
            </a: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b="1"/>
              <a:t>11</a:t>
            </a:r>
            <a:r>
              <a:rPr lang="en-US" b="1">
                <a:latin typeface="Courier" pitchFamily="49" charset="0"/>
              </a:rPr>
              <a:t>	SD	-16(R1),F12</a:t>
            </a: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b="1"/>
              <a:t>12</a:t>
            </a:r>
            <a:r>
              <a:rPr lang="en-US" b="1">
                <a:latin typeface="Courier" pitchFamily="49" charset="0"/>
              </a:rPr>
              <a:t>	SUBI	R1,R1,#32</a:t>
            </a: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b="1"/>
              <a:t>13</a:t>
            </a:r>
            <a:r>
              <a:rPr lang="en-US" b="1">
                <a:latin typeface="Courier" pitchFamily="49" charset="0"/>
              </a:rPr>
              <a:t>	BNEZ	R1,LOOP    ; Delayed branch</a:t>
            </a: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b="1"/>
              <a:t>14</a:t>
            </a:r>
            <a:r>
              <a:rPr lang="en-US" b="1">
                <a:latin typeface="Courier" pitchFamily="49" charset="0"/>
              </a:rPr>
              <a:t>	SD	</a:t>
            </a:r>
            <a:r>
              <a:rPr lang="en-US" b="1">
                <a:solidFill>
                  <a:schemeClr val="accent2"/>
                </a:solidFill>
                <a:latin typeface="Courier" pitchFamily="49" charset="0"/>
              </a:rPr>
              <a:t>8</a:t>
            </a:r>
            <a:r>
              <a:rPr lang="en-US" b="1">
                <a:latin typeface="Courier" pitchFamily="49" charset="0"/>
              </a:rPr>
              <a:t>(R1),F16	</a:t>
            </a:r>
            <a:r>
              <a:rPr lang="en-US" b="1">
                <a:solidFill>
                  <a:schemeClr val="accent2"/>
                </a:solidFill>
                <a:latin typeface="Courier" pitchFamily="49" charset="0"/>
              </a:rPr>
              <a:t>; 8-32 = -24</a:t>
            </a:r>
            <a:br>
              <a:rPr lang="en-US" b="1">
                <a:solidFill>
                  <a:schemeClr val="accent2"/>
                </a:solidFill>
                <a:latin typeface="Courier" pitchFamily="49" charset="0"/>
              </a:rPr>
            </a:br>
            <a:endParaRPr lang="en-US" b="1">
              <a:latin typeface="Courier" pitchFamily="49" charset="0"/>
            </a:endParaRPr>
          </a:p>
          <a:p>
            <a:pPr>
              <a:tabLst>
                <a:tab pos="971550" algn="l"/>
                <a:tab pos="1885950" algn="l"/>
                <a:tab pos="3657600" algn="l"/>
              </a:tabLst>
            </a:pPr>
            <a:r>
              <a:rPr lang="en-US" sz="2400" b="1">
                <a:latin typeface="Courier" pitchFamily="49" charset="0"/>
              </a:rPr>
              <a:t> </a:t>
            </a:r>
            <a:r>
              <a:rPr lang="en-US" sz="2400" b="1">
                <a:solidFill>
                  <a:schemeClr val="hlink"/>
                </a:solidFill>
              </a:rPr>
              <a:t>14 clock cycles, or 3.5 per iteration</a:t>
            </a:r>
          </a:p>
        </p:txBody>
      </p:sp>
    </p:spTree>
    <p:extLst>
      <p:ext uri="{BB962C8B-B14F-4D97-AF65-F5344CB8AC3E}">
        <p14:creationId xmlns:p14="http://schemas.microsoft.com/office/powerpoint/2010/main" val="3185994159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675A6650-F1C9-434A-9E7E-6CCAC1F6FD0F}" type="slidenum">
              <a:rPr lang="en-US"/>
              <a:pPr/>
              <a:t>9</a:t>
            </a:fld>
            <a:endParaRPr lang="en-US"/>
          </a:p>
        </p:txBody>
      </p:sp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0"/>
            <a:ext cx="7162800" cy="838200"/>
          </a:xfrm>
        </p:spPr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How to obtain CPI&lt;1?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685800"/>
            <a:ext cx="8458200" cy="3352800"/>
          </a:xfrm>
        </p:spPr>
        <p:txBody>
          <a:bodyPr/>
          <a:lstStyle/>
          <a:p>
            <a:r>
              <a:rPr lang="en-US" sz="2000" dirty="0"/>
              <a:t>Issue more than one instruction per cycle</a:t>
            </a:r>
          </a:p>
          <a:p>
            <a:r>
              <a:rPr lang="en-US" sz="2000" dirty="0"/>
              <a:t>Compiler needs to do a good job in scheduling code (rearranging code sequence) – statically scheduled</a:t>
            </a:r>
          </a:p>
          <a:p>
            <a:r>
              <a:rPr lang="en-US" sz="2000" dirty="0"/>
              <a:t>Fetch up to </a:t>
            </a:r>
            <a:r>
              <a:rPr lang="en-US" sz="2000" i="1" dirty="0"/>
              <a:t>n</a:t>
            </a:r>
            <a:r>
              <a:rPr lang="en-US" sz="2000" dirty="0"/>
              <a:t> instructions as an </a:t>
            </a:r>
            <a:r>
              <a:rPr lang="en-US" sz="2000" i="1" dirty="0"/>
              <a:t>issue packet</a:t>
            </a:r>
            <a:r>
              <a:rPr lang="en-US" sz="2000" dirty="0"/>
              <a:t> if issue width is n</a:t>
            </a:r>
          </a:p>
          <a:p>
            <a:r>
              <a:rPr lang="en-US" sz="2000" dirty="0"/>
              <a:t>Check hazards during issue stage (including decode)</a:t>
            </a:r>
          </a:p>
          <a:p>
            <a:pPr lvl="1"/>
            <a:r>
              <a:rPr lang="en-US" sz="1800" dirty="0"/>
              <a:t>Issue checks are too complex to perform in one clock cycle</a:t>
            </a:r>
          </a:p>
          <a:p>
            <a:pPr lvl="1"/>
            <a:r>
              <a:rPr lang="en-US" sz="1800" dirty="0"/>
              <a:t>Needs to check hazards within among current and all the earlier instructions in execution.</a:t>
            </a:r>
          </a:p>
          <a:p>
            <a:pPr>
              <a:buFontTx/>
              <a:buNone/>
            </a:pPr>
            <a:r>
              <a:rPr lang="en-US" sz="2000" dirty="0"/>
              <a:t>In effect an n-fold pipeline with complex issue logic and large set of bypass paths. </a:t>
            </a:r>
            <a:r>
              <a:rPr lang="en-US" sz="2000" dirty="0">
                <a:solidFill>
                  <a:srgbClr val="00B050"/>
                </a:solidFill>
              </a:rPr>
              <a:t>EX: Dual Issue Pipeline below.</a:t>
            </a:r>
          </a:p>
        </p:txBody>
      </p:sp>
      <p:sp>
        <p:nvSpPr>
          <p:cNvPr id="95236" name="Rectangle 4"/>
          <p:cNvSpPr>
            <a:spLocks noChangeArrowheads="1"/>
          </p:cNvSpPr>
          <p:nvPr/>
        </p:nvSpPr>
        <p:spPr bwMode="auto">
          <a:xfrm>
            <a:off x="152400" y="3962400"/>
            <a:ext cx="9753600" cy="1643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65000"/>
              </a:spcBef>
              <a:buSzPct val="100000"/>
              <a:buFont typeface="Wingdings" pitchFamily="2" charset="2"/>
              <a:buNone/>
            </a:pPr>
            <a:r>
              <a:rPr lang="en-US" sz="1600" i="1" dirty="0">
                <a:latin typeface="Comic Sans MS" pitchFamily="66" charset="0"/>
              </a:rPr>
              <a:t>Type		Pipe	Stages		</a:t>
            </a:r>
            <a:r>
              <a:rPr lang="en-US" sz="1600" dirty="0">
                <a:latin typeface="Comic Sans MS" pitchFamily="66" charset="0"/>
              </a:rPr>
              <a:t>				</a:t>
            </a:r>
            <a:br>
              <a:rPr lang="en-US" sz="1600" dirty="0">
                <a:latin typeface="Comic Sans MS" pitchFamily="66" charset="0"/>
              </a:rPr>
            </a:br>
            <a:r>
              <a:rPr lang="en-US" sz="1600" dirty="0">
                <a:latin typeface="Comic Sans MS" pitchFamily="66" charset="0"/>
              </a:rPr>
              <a:t>Int. instruction		IF	ID	EX	MEM	WB			</a:t>
            </a:r>
            <a:br>
              <a:rPr lang="en-US" sz="1600" dirty="0">
                <a:latin typeface="Comic Sans MS" pitchFamily="66" charset="0"/>
              </a:rPr>
            </a:br>
            <a:r>
              <a:rPr lang="en-US" sz="1600" dirty="0">
                <a:solidFill>
                  <a:schemeClr val="accent2"/>
                </a:solidFill>
                <a:latin typeface="Comic Sans MS" pitchFamily="66" charset="0"/>
              </a:rPr>
              <a:t>FP instruction		IF	ID	EX	MEM	WB</a:t>
            </a:r>
            <a:r>
              <a:rPr lang="en-US" sz="1600" dirty="0">
                <a:latin typeface="Comic Sans MS" pitchFamily="66" charset="0"/>
              </a:rPr>
              <a:t>			</a:t>
            </a:r>
            <a:br>
              <a:rPr lang="en-US" sz="1600" dirty="0">
                <a:latin typeface="Comic Sans MS" pitchFamily="66" charset="0"/>
              </a:rPr>
            </a:br>
            <a:r>
              <a:rPr lang="en-US" sz="1600" dirty="0">
                <a:latin typeface="Comic Sans MS" pitchFamily="66" charset="0"/>
              </a:rPr>
              <a:t>Int. instruction			IF	ID	EX	MEM	WB</a:t>
            </a:r>
            <a:br>
              <a:rPr lang="en-US" sz="1600" dirty="0">
                <a:latin typeface="Comic Sans MS" pitchFamily="66" charset="0"/>
              </a:rPr>
            </a:br>
            <a:r>
              <a:rPr lang="en-US" sz="1600" dirty="0">
                <a:solidFill>
                  <a:schemeClr val="accent2"/>
                </a:solidFill>
                <a:latin typeface="Comic Sans MS" pitchFamily="66" charset="0"/>
              </a:rPr>
              <a:t>FP instruction			IF	ID	EX	MEM	WB</a:t>
            </a:r>
            <a:r>
              <a:rPr lang="en-US" sz="1600" dirty="0">
                <a:latin typeface="Comic Sans MS" pitchFamily="66" charset="0"/>
              </a:rPr>
              <a:t>		</a:t>
            </a:r>
            <a:br>
              <a:rPr lang="en-US" sz="1600" dirty="0">
                <a:latin typeface="Comic Sans MS" pitchFamily="66" charset="0"/>
              </a:rPr>
            </a:br>
            <a:r>
              <a:rPr lang="en-US" sz="1600" dirty="0">
                <a:latin typeface="Comic Sans MS" pitchFamily="66" charset="0"/>
              </a:rPr>
              <a:t>Int. instruction				IF	ID	EX	MEM	WB</a:t>
            </a:r>
            <a:r>
              <a:rPr lang="en-US" sz="1600" dirty="0">
                <a:solidFill>
                  <a:schemeClr val="accent2"/>
                </a:solidFill>
                <a:latin typeface="Comic Sans MS" pitchFamily="66" charset="0"/>
              </a:rPr>
              <a:t>             FP instruction				IF	ID	EX	MEM	WB</a:t>
            </a:r>
          </a:p>
        </p:txBody>
      </p:sp>
    </p:spTree>
    <p:extLst>
      <p:ext uri="{BB962C8B-B14F-4D97-AF65-F5344CB8AC3E}">
        <p14:creationId xmlns:p14="http://schemas.microsoft.com/office/powerpoint/2010/main" val="1579874878"/>
      </p:ext>
    </p:extLst>
  </p:cSld>
  <p:clrMapOvr>
    <a:masterClrMapping/>
  </p:clrMapOvr>
</p:sld>
</file>

<file path=ppt/theme/theme1.xml><?xml version="1.0" encoding="utf-8"?>
<a:theme xmlns:a="http://schemas.openxmlformats.org/drawingml/2006/main" name="Microsoft Office 98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Microsoft Office 98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pattFill prst="narHorz">
            <a:fgClr>
              <a:schemeClr val="tx1"/>
            </a:fgClr>
            <a:bgClr>
              <a:schemeClr val="bg1"/>
            </a:bgClr>
          </a:patt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pattFill prst="narHorz">
            <a:fgClr>
              <a:schemeClr val="tx1"/>
            </a:fgClr>
            <a:bgClr>
              <a:schemeClr val="bg1"/>
            </a:bgClr>
          </a:patt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icrosoft Office 9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crosoft Office 98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crosoft Office 98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crosoft Office 98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crosoft Office 98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crosoft Office 98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crosoft Office 98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3390</TotalTime>
  <Pages>61</Pages>
  <Words>795</Words>
  <Application>Microsoft Office PowerPoint</Application>
  <PresentationFormat>Letter Paper (8.5x11 in)</PresentationFormat>
  <Paragraphs>215</Paragraphs>
  <Slides>18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Comic Sans MS</vt:lpstr>
      <vt:lpstr>Courier</vt:lpstr>
      <vt:lpstr>Times New Roman</vt:lpstr>
      <vt:lpstr>Wingdings</vt:lpstr>
      <vt:lpstr>Microsoft Office 98</vt:lpstr>
      <vt:lpstr>Lecture 12:  Compiler Optimization Chapter 3</vt:lpstr>
      <vt:lpstr>Superscalar Processor: MIPS R4000 pipeline </vt:lpstr>
      <vt:lpstr>Consider RAW hazards only FP Loop: Where are the Hazards?</vt:lpstr>
      <vt:lpstr>FP Loop Showing Stalls</vt:lpstr>
      <vt:lpstr>Minimizing Stalls Technique 1: Compiler Optimization</vt:lpstr>
      <vt:lpstr>Another Way</vt:lpstr>
      <vt:lpstr>Compiler Technique 2: Loop Unrolling  </vt:lpstr>
      <vt:lpstr>Minimize Stall + Loop Unrolling</vt:lpstr>
      <vt:lpstr>How to obtain CPI&lt;1?</vt:lpstr>
      <vt:lpstr>  Execution with 2-Issue ILP  </vt:lpstr>
      <vt:lpstr>Compiler Optimization –   Technique 2: Loop Unrolling</vt:lpstr>
      <vt:lpstr>Steps Compiler Performed to Unroll</vt:lpstr>
      <vt:lpstr>Static Multiple Issue: Very Long Instruction Word (VLIW) Architectures. Chapter 3.7 EX:Intel/HP Itanium</vt:lpstr>
      <vt:lpstr>Traditional VLIW Hardware</vt:lpstr>
      <vt:lpstr>PowerPoint Presentation</vt:lpstr>
      <vt:lpstr>Consider the Previous Example</vt:lpstr>
      <vt:lpstr>Loop Unrolling in VLIW                Hardware in Previous Slide: 2 LD/ST, 2 FPU, 1 INT</vt:lpstr>
      <vt:lpstr>How Can the HW Help the Compiler with Discovering ILP?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 3: R4000 + Intro to ILP</dc:title>
  <dc:creator>David A. Patterson</dc:creator>
  <cp:lastModifiedBy>bhuyan</cp:lastModifiedBy>
  <cp:revision>137</cp:revision>
  <cp:lastPrinted>1996-09-06T09:42:58Z</cp:lastPrinted>
  <dcterms:created xsi:type="dcterms:W3CDTF">1996-09-04T07:14:34Z</dcterms:created>
  <dcterms:modified xsi:type="dcterms:W3CDTF">2018-02-20T22:24:47Z</dcterms:modified>
</cp:coreProperties>
</file>