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4"/>
    <p:sldMasterId id="2147483723" r:id="rId5"/>
  </p:sldMasterIdLst>
  <p:notesMasterIdLst>
    <p:notesMasterId r:id="rId45"/>
  </p:notesMasterIdLst>
  <p:sldIdLst>
    <p:sldId id="297" r:id="rId6"/>
    <p:sldId id="264" r:id="rId7"/>
    <p:sldId id="265" r:id="rId8"/>
    <p:sldId id="266" r:id="rId9"/>
    <p:sldId id="267" r:id="rId10"/>
    <p:sldId id="382" r:id="rId11"/>
    <p:sldId id="383" r:id="rId12"/>
    <p:sldId id="384" r:id="rId13"/>
    <p:sldId id="385" r:id="rId14"/>
    <p:sldId id="386" r:id="rId15"/>
    <p:sldId id="387" r:id="rId16"/>
    <p:sldId id="388" r:id="rId17"/>
    <p:sldId id="314" r:id="rId18"/>
    <p:sldId id="315" r:id="rId19"/>
    <p:sldId id="316" r:id="rId20"/>
    <p:sldId id="389" r:id="rId21"/>
    <p:sldId id="390" r:id="rId22"/>
    <p:sldId id="391" r:id="rId23"/>
    <p:sldId id="398" r:id="rId24"/>
    <p:sldId id="399" r:id="rId25"/>
    <p:sldId id="400" r:id="rId26"/>
    <p:sldId id="401" r:id="rId27"/>
    <p:sldId id="402" r:id="rId28"/>
    <p:sldId id="403" r:id="rId29"/>
    <p:sldId id="404" r:id="rId30"/>
    <p:sldId id="405" r:id="rId31"/>
    <p:sldId id="411" r:id="rId32"/>
    <p:sldId id="412" r:id="rId33"/>
    <p:sldId id="408" r:id="rId34"/>
    <p:sldId id="409" r:id="rId35"/>
    <p:sldId id="410" r:id="rId36"/>
    <p:sldId id="396" r:id="rId37"/>
    <p:sldId id="323" r:id="rId38"/>
    <p:sldId id="324" r:id="rId39"/>
    <p:sldId id="332" r:id="rId40"/>
    <p:sldId id="333" r:id="rId41"/>
    <p:sldId id="334" r:id="rId42"/>
    <p:sldId id="335" r:id="rId43"/>
    <p:sldId id="381" r:id="rId44"/>
  </p:sldIdLst>
  <p:sldSz cx="6858000" cy="5143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VIDIA" initials="N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04D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51" autoAdjust="0"/>
    <p:restoredTop sz="94613"/>
  </p:normalViewPr>
  <p:slideViewPr>
    <p:cSldViewPr>
      <p:cViewPr varScale="1">
        <p:scale>
          <a:sx n="92" d="100"/>
          <a:sy n="92" d="100"/>
        </p:scale>
        <p:origin x="730" y="62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13CBA-FC9F-714C-9893-3F9190DA59D9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2AD924-E053-8441-B824-85AE60B11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484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6847C3-B653-4A9C-B976-1386219D5AB7}" type="slidenum">
              <a:rPr lang="en-US"/>
              <a:pPr/>
              <a:t>21</a:t>
            </a:fld>
            <a:endParaRPr lang="en-US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As we learn more about the GPU design, we tried to add more detail to this model.  At some point, we feel that we need to redesign from scratch.</a:t>
            </a:r>
          </a:p>
        </p:txBody>
      </p:sp>
    </p:spTree>
    <p:extLst>
      <p:ext uri="{BB962C8B-B14F-4D97-AF65-F5344CB8AC3E}">
        <p14:creationId xmlns:p14="http://schemas.microsoft.com/office/powerpoint/2010/main" val="2003754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Times" charset="0"/>
                <a:ea typeface="ＭＳ Ｐゴシック" pitchFamily="34" charset="-128"/>
              </a:rPr>
              <a:t>H&amp;P-style notation</a:t>
            </a: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A37F37-9927-4F42-BE30-CE764732457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047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DACBA-C9B8-3542-94C7-57F0792545FD}" type="slidenum">
              <a:rPr lang="en-US" smtClean="0">
                <a:solidFill>
                  <a:prstClr val="black"/>
                </a:solidFill>
              </a:rPr>
              <a:pPr/>
              <a:t>39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564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-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1"/>
            <a:ext cx="6858000" cy="5143499"/>
            <a:chOff x="0" y="-1"/>
            <a:chExt cx="10972800" cy="6172199"/>
          </a:xfrm>
        </p:grpSpPr>
        <p:pic>
          <p:nvPicPr>
            <p:cNvPr id="9" name="Picture 8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28" b="9530"/>
            <a:stretch/>
          </p:blipFill>
          <p:spPr>
            <a:xfrm>
              <a:off x="0" y="-1"/>
              <a:ext cx="10972800" cy="6172199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 userDrawn="1"/>
          </p:nvSpPr>
          <p:spPr>
            <a:xfrm>
              <a:off x="0" y="-1"/>
              <a:ext cx="10972800" cy="6172199"/>
            </a:xfrm>
            <a:prstGeom prst="rect">
              <a:avLst/>
            </a:prstGeom>
            <a:solidFill>
              <a:schemeClr val="tx2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285728" fontAlgn="base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</a:endParaRPr>
            </a:p>
          </p:txBody>
        </p:sp>
      </p:grpSp>
      <p:sp>
        <p:nvSpPr>
          <p:cNvPr id="11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137650" y="3998625"/>
            <a:ext cx="5430791" cy="276935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333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05" name="Title 304"/>
          <p:cNvSpPr>
            <a:spLocks noGrp="1"/>
          </p:cNvSpPr>
          <p:nvPr>
            <p:ph type="title"/>
          </p:nvPr>
        </p:nvSpPr>
        <p:spPr>
          <a:xfrm>
            <a:off x="1121520" y="3560045"/>
            <a:ext cx="5439300" cy="438582"/>
          </a:xfrm>
        </p:spPr>
        <p:txBody>
          <a:bodyPr anchor="b"/>
          <a:lstStyle>
            <a:lvl1pPr marL="0" indent="0" algn="l">
              <a:lnSpc>
                <a:spcPct val="90000"/>
              </a:lnSpc>
              <a:spcBef>
                <a:spcPts val="0"/>
              </a:spcBef>
              <a:defRPr sz="2500" b="0" cap="none" baseline="0">
                <a:solidFill>
                  <a:schemeClr val="bg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-1" y="624038"/>
            <a:ext cx="6858001" cy="1488781"/>
            <a:chOff x="0" y="748845"/>
            <a:chExt cx="6356036" cy="1379811"/>
          </a:xfrm>
        </p:grpSpPr>
        <p:pic>
          <p:nvPicPr>
            <p:cNvPr id="18" name="Picture 17"/>
            <p:cNvPicPr>
              <a:picLocks noChangeAspect="1"/>
            </p:cNvPicPr>
            <p:nvPr userDrawn="1"/>
          </p:nvPicPr>
          <p:blipFill rotWithShape="1">
            <a:blip r:embed="rId3"/>
            <a:srcRect l="12327"/>
            <a:stretch/>
          </p:blipFill>
          <p:spPr>
            <a:xfrm>
              <a:off x="0" y="748845"/>
              <a:ext cx="3105001" cy="760384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380" y="937806"/>
              <a:ext cx="2073674" cy="38246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477"/>
            <a:stretch/>
          </p:blipFill>
          <p:spPr>
            <a:xfrm>
              <a:off x="1039432" y="1561775"/>
              <a:ext cx="5316604" cy="566881"/>
            </a:xfrm>
            <a:prstGeom prst="rect">
              <a:avLst/>
            </a:prstGeom>
          </p:spPr>
        </p:pic>
        <p:grpSp>
          <p:nvGrpSpPr>
            <p:cNvPr id="20" name="Group 19"/>
            <p:cNvGrpSpPr/>
            <p:nvPr userDrawn="1"/>
          </p:nvGrpSpPr>
          <p:grpSpPr>
            <a:xfrm>
              <a:off x="1643784" y="1708498"/>
              <a:ext cx="1170069" cy="272357"/>
              <a:chOff x="4100403" y="1765746"/>
              <a:chExt cx="3118543" cy="725905"/>
            </a:xfrm>
          </p:grpSpPr>
          <p:pic>
            <p:nvPicPr>
              <p:cNvPr id="21" name="Picture 20"/>
              <p:cNvPicPr>
                <a:picLocks noChangeAspect="1"/>
              </p:cNvPicPr>
              <p:nvPr userDrawn="1"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00403" y="1765746"/>
                <a:ext cx="561259" cy="725905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 userDrawn="1"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8124" y="1905033"/>
                <a:ext cx="2380822" cy="58135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847342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462F83-807D-EC4C-A9C3-C6C07342D3A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169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857250"/>
            <a:ext cx="3028950" cy="382905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857250"/>
            <a:ext cx="3028950" cy="382905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9302EC-02C2-3942-8FF0-E09166D0F9B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2899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61317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025128"/>
            <a:ext cx="303014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1504950"/>
            <a:ext cx="3030141" cy="3089672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1025128"/>
            <a:ext cx="303133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1504950"/>
            <a:ext cx="3031331" cy="3089672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9FF4BB-71E1-E94F-B2CB-EFAFABDF6199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6984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6A329E-98EC-FE47-A169-468AEF9B92E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2055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BE40F0-EB8F-1B49-B680-D5AEF5E31BC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1097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04787"/>
            <a:ext cx="2256235" cy="871538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204788"/>
            <a:ext cx="383381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076326"/>
            <a:ext cx="2256235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4454B3-0FE3-4A48-A161-EC904BF7CD3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1105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3600450"/>
            <a:ext cx="4114800" cy="425054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4025503"/>
            <a:ext cx="41148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AFCE26-E912-E64E-B284-FEDD28933E4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00865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57A6BD-00BC-9042-8F20-4BEFBA319FB8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49659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171450"/>
            <a:ext cx="1543050" cy="4514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171450"/>
            <a:ext cx="4514850" cy="4514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155B46-777B-8841-891F-39548C4EB15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27980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468" y="289561"/>
            <a:ext cx="6235065" cy="54245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en-US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878" y="809626"/>
            <a:ext cx="6217920" cy="402391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36793" marR="0" indent="-236793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1500" dirty="0" smtClean="0"/>
            </a:lvl1pPr>
            <a:lvl2pPr marL="525177" marR="0" indent="-190492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1167" dirty="0" smtClean="0"/>
            </a:lvl2pPr>
            <a:lvl3pPr marL="670692" marR="0" indent="-169327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1167" dirty="0" smtClean="0"/>
            </a:lvl3pPr>
          </a:lstStyle>
          <a:p>
            <a:pPr marL="236793" marR="0" lvl="0" indent="-236793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667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Edit Master text styles</a:t>
            </a:r>
          </a:p>
          <a:p>
            <a:pPr marL="236793" marR="0" lvl="1" indent="-236793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667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Second level</a:t>
            </a:r>
          </a:p>
          <a:p>
            <a:pPr marL="236793" marR="0" lvl="2" indent="-236793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667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5647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468" y="289561"/>
            <a:ext cx="6235065" cy="43858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en-US" dirty="0">
                <a:solidFill>
                  <a:srgbClr val="76B900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878" y="809626"/>
            <a:ext cx="6217920" cy="402391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36793" marR="0" indent="-236793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1500" dirty="0" smtClean="0"/>
            </a:lvl1pPr>
            <a:lvl2pPr marL="525177" marR="0" indent="-190492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1167" dirty="0" smtClean="0"/>
            </a:lvl2pPr>
            <a:lvl3pPr marL="670692" marR="0" indent="-169327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1167" dirty="0" smtClean="0"/>
            </a:lvl3pPr>
          </a:lstStyle>
          <a:p>
            <a:pPr marL="236793" marR="0" lvl="0" indent="-236793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667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Edit Master text styles</a:t>
            </a:r>
          </a:p>
          <a:p>
            <a:pPr marL="236793" marR="0" lvl="1" indent="-236793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667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Second level</a:t>
            </a:r>
          </a:p>
          <a:p>
            <a:pPr marL="236793" marR="0" lvl="2" indent="-236793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667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4550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469" y="289561"/>
            <a:ext cx="5555932" cy="438582"/>
          </a:xfr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5972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branding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468" y="289561"/>
            <a:ext cx="6235065" cy="43858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en-US" dirty="0">
                <a:solidFill>
                  <a:srgbClr val="76B900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878" y="812272"/>
            <a:ext cx="6217920" cy="40212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36793" marR="0" indent="-236793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1500" dirty="0" smtClean="0"/>
            </a:lvl1pPr>
            <a:lvl2pPr marL="525177" marR="0" indent="-190492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1333" dirty="0" smtClean="0"/>
            </a:lvl2pPr>
            <a:lvl3pPr marL="670692" marR="0" indent="-169327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1167" dirty="0" smtClean="0"/>
            </a:lvl3pPr>
          </a:lstStyle>
          <a:p>
            <a:pPr marL="236793" marR="0" lvl="0" indent="-236793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667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Edit Master text styles</a:t>
            </a:r>
          </a:p>
          <a:p>
            <a:pPr marL="236793" marR="0" lvl="1" indent="-236793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667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Second level</a:t>
            </a:r>
          </a:p>
          <a:p>
            <a:pPr marL="236793" marR="0" lvl="2" indent="-236793" algn="l" defTabSz="288704" rtl="0" eaLnBrk="1" fontAlgn="base" latinLnBrk="0" hangingPunct="1">
              <a:lnSpc>
                <a:spcPct val="90000"/>
              </a:lnSpc>
              <a:spcBef>
                <a:spcPts val="187"/>
              </a:spcBef>
              <a:spcAft>
                <a:spcPts val="187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667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Third level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4931172"/>
            <a:ext cx="6858000" cy="2154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85728" fontAlgn="base">
              <a:spcBef>
                <a:spcPct val="0"/>
              </a:spcBef>
              <a:spcAft>
                <a:spcPct val="0"/>
              </a:spcAft>
            </a:pPr>
            <a:endParaRPr lang="en-US" sz="1125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449" y="5042944"/>
            <a:ext cx="200643" cy="6418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4400" cap="all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algn="l" defTabSz="285728" fontAlgn="base">
              <a:spcBef>
                <a:spcPct val="0"/>
              </a:spcBef>
              <a:spcAft>
                <a:spcPct val="0"/>
              </a:spcAft>
            </a:pPr>
            <a:fld id="{9EF62655-870B-4C06-BC3D-C67D37BAE36D}" type="slidenum">
              <a:rPr lang="en-US" sz="417" smtClean="0">
                <a:solidFill>
                  <a:srgbClr val="6F6F6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pPr algn="l" defTabSz="285728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en-US" sz="417" cap="none" dirty="0">
                <a:solidFill>
                  <a:srgbClr val="6F6F6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7664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468" y="289561"/>
            <a:ext cx="6235065" cy="43858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878" y="809625"/>
            <a:ext cx="6217920" cy="3994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500" dirty="0" smtClean="0"/>
            </a:lvl1pPr>
            <a:lvl2pPr>
              <a:defRPr lang="en-US" sz="1167" dirty="0" smtClean="0"/>
            </a:lvl2pPr>
            <a:lvl3pPr>
              <a:defRPr lang="en-US" sz="1167" dirty="0" smtClean="0"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8916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468" y="289561"/>
            <a:ext cx="6235065" cy="43858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4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Centered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468" y="289561"/>
            <a:ext cx="6235065" cy="43858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lang="en-US" dirty="0">
                <a:solidFill>
                  <a:srgbClr val="76B900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53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468" y="289561"/>
            <a:ext cx="6235065" cy="35201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en-US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1468" y="742950"/>
            <a:ext cx="4480722" cy="412406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7595" marR="0" indent="-177595" algn="l" defTabSz="216528" rtl="0" eaLnBrk="1" fontAlgn="base" latinLnBrk="0" hangingPunct="1">
              <a:lnSpc>
                <a:spcPct val="90000"/>
              </a:lnSpc>
              <a:spcBef>
                <a:spcPts val="140"/>
              </a:spcBef>
              <a:spcAft>
                <a:spcPts val="140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1125" dirty="0" smtClean="0"/>
            </a:lvl1pPr>
            <a:lvl2pPr marL="393883" marR="0" indent="-142869" algn="l" defTabSz="216528" rtl="0" eaLnBrk="1" fontAlgn="base" latinLnBrk="0" hangingPunct="1">
              <a:lnSpc>
                <a:spcPct val="90000"/>
              </a:lnSpc>
              <a:spcBef>
                <a:spcPts val="140"/>
              </a:spcBef>
              <a:spcAft>
                <a:spcPts val="140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875" dirty="0" smtClean="0"/>
            </a:lvl2pPr>
            <a:lvl3pPr marL="503019" marR="0" indent="-126995" algn="l" defTabSz="216528" rtl="0" eaLnBrk="1" fontAlgn="base" latinLnBrk="0" hangingPunct="1">
              <a:lnSpc>
                <a:spcPct val="90000"/>
              </a:lnSpc>
              <a:spcBef>
                <a:spcPts val="140"/>
              </a:spcBef>
              <a:spcAft>
                <a:spcPts val="140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875" dirty="0" smtClean="0"/>
            </a:lvl3pPr>
          </a:lstStyle>
          <a:p>
            <a:pPr marL="177595" marR="0" lvl="0" indent="-177595" algn="l" defTabSz="216528" rtl="0" eaLnBrk="1" fontAlgn="base" latinLnBrk="0" hangingPunct="1">
              <a:lnSpc>
                <a:spcPct val="90000"/>
              </a:lnSpc>
              <a:spcBef>
                <a:spcPts val="140"/>
              </a:spcBef>
              <a:spcAft>
                <a:spcPts val="140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250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Edit Master text styles</a:t>
            </a:r>
          </a:p>
          <a:p>
            <a:pPr marL="177595" marR="0" lvl="1" indent="-177595" algn="l" defTabSz="216528" rtl="0" eaLnBrk="1" fontAlgn="base" latinLnBrk="0" hangingPunct="1">
              <a:lnSpc>
                <a:spcPct val="90000"/>
              </a:lnSpc>
              <a:spcBef>
                <a:spcPts val="140"/>
              </a:spcBef>
              <a:spcAft>
                <a:spcPts val="140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250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Second level</a:t>
            </a:r>
          </a:p>
          <a:p>
            <a:pPr marL="177595" marR="0" lvl="2" indent="-177595" algn="l" defTabSz="216528" rtl="0" eaLnBrk="1" fontAlgn="base" latinLnBrk="0" hangingPunct="1">
              <a:lnSpc>
                <a:spcPct val="90000"/>
              </a:lnSpc>
              <a:spcBef>
                <a:spcPts val="140"/>
              </a:spcBef>
              <a:spcAft>
                <a:spcPts val="140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250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7559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" descr="full_blue_tt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400300" y="285750"/>
            <a:ext cx="4171950" cy="2057400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400300" y="2457450"/>
            <a:ext cx="4171950" cy="1771650"/>
          </a:xfrm>
        </p:spPr>
        <p:txBody>
          <a:bodyPr/>
          <a:lstStyle>
            <a:lvl1pPr marL="0" indent="0">
              <a:buFont typeface="Wingdings" charset="0"/>
              <a:buNone/>
              <a:defRPr sz="2400">
                <a:solidFill>
                  <a:srgbClr val="F1AB00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5B17A4D1-930A-BC44-8E94-667B3734893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1378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094D07-D7B7-E248-82A1-F0708D29E4B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933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image" Target="../media/image14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1.jpe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9250" y="291626"/>
            <a:ext cx="6185087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2341" y="1110344"/>
            <a:ext cx="6169964" cy="3625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1" y="4989837"/>
            <a:ext cx="6859964" cy="158643"/>
            <a:chOff x="0" y="5987804"/>
            <a:chExt cx="8231957" cy="190372"/>
          </a:xfrm>
        </p:grpSpPr>
        <p:sp>
          <p:nvSpPr>
            <p:cNvPr id="36" name="Parallelogram 35"/>
            <p:cNvSpPr/>
            <p:nvPr userDrawn="1"/>
          </p:nvSpPr>
          <p:spPr>
            <a:xfrm>
              <a:off x="7178479" y="6000375"/>
              <a:ext cx="819901" cy="171825"/>
            </a:xfrm>
            <a:prstGeom prst="parallelogram">
              <a:avLst>
                <a:gd name="adj" fmla="val 36300"/>
              </a:avLst>
            </a:prstGeom>
            <a:solidFill>
              <a:srgbClr val="FA63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619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</a:endParaRPr>
            </a:p>
          </p:txBody>
        </p:sp>
        <p:sp>
          <p:nvSpPr>
            <p:cNvPr id="37" name="Parallelogram 36"/>
            <p:cNvSpPr/>
            <p:nvPr userDrawn="1"/>
          </p:nvSpPr>
          <p:spPr>
            <a:xfrm>
              <a:off x="6394206" y="6000375"/>
              <a:ext cx="819901" cy="171825"/>
            </a:xfrm>
            <a:prstGeom prst="parallelogram">
              <a:avLst>
                <a:gd name="adj" fmla="val 36300"/>
              </a:avLst>
            </a:prstGeom>
            <a:solidFill>
              <a:srgbClr val="76B9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619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 userDrawn="1"/>
          </p:nvPicPr>
          <p:blipFill rotWithShape="1">
            <a:blip r:embed="rId9"/>
            <a:srcRect t="-6317" r="97921" b="17099"/>
            <a:stretch/>
          </p:blipFill>
          <p:spPr>
            <a:xfrm>
              <a:off x="7947899" y="5987804"/>
              <a:ext cx="284058" cy="190372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 userDrawn="1"/>
          </p:nvPicPr>
          <p:blipFill rotWithShape="1">
            <a:blip r:embed="rId10"/>
            <a:srcRect l="52877" t="1978" r="-1" b="17095"/>
            <a:stretch/>
          </p:blipFill>
          <p:spPr>
            <a:xfrm>
              <a:off x="0" y="6002009"/>
              <a:ext cx="6433059" cy="172676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398934" y="5034091"/>
            <a:ext cx="200643" cy="769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4400" cap="all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algn="l" defTabSz="285728" fontAlgn="base">
              <a:spcBef>
                <a:spcPct val="0"/>
              </a:spcBef>
              <a:spcAft>
                <a:spcPct val="0"/>
              </a:spcAft>
            </a:pPr>
            <a:fld id="{9EF62655-870B-4C06-BC3D-C67D37BAE36D}" type="slidenum">
              <a:rPr lang="en-US" sz="417" smtClean="0">
                <a:solidFill>
                  <a:srgbClr val="FFFF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pPr algn="l" defTabSz="285728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en-US" sz="500" cap="none" dirty="0">
                <a:solidFill>
                  <a:srgbClr val="FFFF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-6713" y="4993160"/>
            <a:ext cx="687324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5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227" y="5032625"/>
            <a:ext cx="412598" cy="76098"/>
          </a:xfrm>
          <a:prstGeom prst="rect">
            <a:avLst/>
          </a:prstGeom>
        </p:spPr>
      </p:pic>
      <p:grpSp>
        <p:nvGrpSpPr>
          <p:cNvPr id="47" name="Group 46"/>
          <p:cNvGrpSpPr/>
          <p:nvPr/>
        </p:nvGrpSpPr>
        <p:grpSpPr>
          <a:xfrm>
            <a:off x="6149909" y="5028452"/>
            <a:ext cx="362782" cy="84445"/>
            <a:chOff x="4100403" y="1765746"/>
            <a:chExt cx="3118543" cy="725905"/>
          </a:xfrm>
        </p:grpSpPr>
        <p:pic>
          <p:nvPicPr>
            <p:cNvPr id="48" name="Picture 47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0403" y="1765746"/>
              <a:ext cx="561259" cy="725905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8124" y="1905033"/>
              <a:ext cx="2380822" cy="58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685187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0" cap="none" baseline="0">
          <a:solidFill>
            <a:srgbClr val="33333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73B900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73B900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73B900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73B900"/>
          </a:solidFill>
          <a:latin typeface="Arial" charset="0"/>
        </a:defRPr>
      </a:lvl5pPr>
      <a:lvl6pPr marL="285728" algn="l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73B900"/>
          </a:solidFill>
          <a:latin typeface="Arial" charset="0"/>
        </a:defRPr>
      </a:lvl6pPr>
      <a:lvl7pPr marL="571455" algn="l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73B900"/>
          </a:solidFill>
          <a:latin typeface="Arial" charset="0"/>
        </a:defRPr>
      </a:lvl7pPr>
      <a:lvl8pPr marL="857182" algn="l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73B900"/>
          </a:solidFill>
          <a:latin typeface="Arial" charset="0"/>
        </a:defRPr>
      </a:lvl8pPr>
      <a:lvl9pPr marL="1142908" algn="l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73B900"/>
          </a:solidFill>
          <a:latin typeface="Arial" charset="0"/>
        </a:defRPr>
      </a:lvl9pPr>
    </p:titleStyle>
    <p:bodyStyle>
      <a:lvl1pPr marL="236793" indent="-236793" algn="l" defTabSz="288704" rtl="0" eaLnBrk="1" fontAlgn="base" hangingPunct="1">
        <a:lnSpc>
          <a:spcPct val="90000"/>
        </a:lnSpc>
        <a:spcBef>
          <a:spcPts val="187"/>
        </a:spcBef>
        <a:spcAft>
          <a:spcPts val="187"/>
        </a:spcAft>
        <a:buClr>
          <a:srgbClr val="6F6F6F"/>
        </a:buClr>
        <a:buSzPct val="100000"/>
        <a:buFont typeface="Arial" panose="020B0604020202020204" pitchFamily="34" charset="0"/>
        <a:buChar char="–"/>
        <a:defRPr sz="1500" b="0" baseline="0">
          <a:solidFill>
            <a:srgbClr val="6F6F6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25177" indent="-190492" algn="l" defTabSz="288704" rtl="0" eaLnBrk="1" fontAlgn="base" hangingPunct="1">
        <a:lnSpc>
          <a:spcPct val="90000"/>
        </a:lnSpc>
        <a:spcBef>
          <a:spcPts val="187"/>
        </a:spcBef>
        <a:spcAft>
          <a:spcPts val="187"/>
        </a:spcAft>
        <a:buClr>
          <a:schemeClr val="bg2"/>
        </a:buClr>
        <a:buSzPct val="100000"/>
        <a:buFont typeface="Arial" panose="020B0604020202020204" pitchFamily="34" charset="0"/>
        <a:buChar char="–"/>
        <a:defRPr sz="1167" b="0">
          <a:solidFill>
            <a:schemeClr val="bg2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670692" indent="-169327" algn="l" defTabSz="288704" rtl="0" eaLnBrk="1" fontAlgn="base" hangingPunct="1">
        <a:lnSpc>
          <a:spcPct val="90000"/>
        </a:lnSpc>
        <a:spcBef>
          <a:spcPts val="187"/>
        </a:spcBef>
        <a:spcAft>
          <a:spcPts val="187"/>
        </a:spcAft>
        <a:buClr>
          <a:schemeClr val="bg2"/>
        </a:buClr>
        <a:buSzPct val="100000"/>
        <a:buFont typeface="Arial" panose="020B0604020202020204" pitchFamily="34" charset="0"/>
        <a:buChar char="–"/>
        <a:defRPr sz="1167" b="0">
          <a:solidFill>
            <a:schemeClr val="bg2"/>
          </a:solidFill>
          <a:latin typeface="Arial" panose="020B0604020202020204" pitchFamily="34" charset="0"/>
          <a:cs typeface="Arial" panose="020B0604020202020204" pitchFamily="34" charset="0"/>
        </a:defRPr>
      </a:lvl3pPr>
      <a:lvl4pPr marL="1109177" indent="-142863" algn="l" rtl="0" eaLnBrk="1" fontAlgn="base" hangingPunct="1">
        <a:spcBef>
          <a:spcPct val="20000"/>
        </a:spcBef>
        <a:spcAft>
          <a:spcPct val="0"/>
        </a:spcAft>
        <a:buChar char="–"/>
        <a:defRPr sz="1250">
          <a:solidFill>
            <a:schemeClr val="bg1"/>
          </a:solidFill>
          <a:latin typeface="+mn-lt"/>
        </a:defRPr>
      </a:lvl4pPr>
      <a:lvl5pPr marL="1323472" indent="-142863" algn="l" rtl="0" eaLnBrk="1" fontAlgn="base" hangingPunct="1">
        <a:spcBef>
          <a:spcPct val="20000"/>
        </a:spcBef>
        <a:spcAft>
          <a:spcPct val="0"/>
        </a:spcAft>
        <a:buChar char="»"/>
        <a:defRPr sz="1250">
          <a:solidFill>
            <a:schemeClr val="bg1"/>
          </a:solidFill>
          <a:latin typeface="+mn-lt"/>
        </a:defRPr>
      </a:lvl5pPr>
      <a:lvl6pPr marL="1609200" indent="-142863" algn="l" rtl="0" eaLnBrk="1" fontAlgn="base" hangingPunct="1">
        <a:spcBef>
          <a:spcPct val="20000"/>
        </a:spcBef>
        <a:spcAft>
          <a:spcPct val="0"/>
        </a:spcAft>
        <a:buChar char="»"/>
        <a:defRPr sz="1250">
          <a:solidFill>
            <a:schemeClr val="bg1"/>
          </a:solidFill>
          <a:latin typeface="+mn-lt"/>
        </a:defRPr>
      </a:lvl6pPr>
      <a:lvl7pPr marL="1894927" indent="-142863" algn="l" rtl="0" eaLnBrk="1" fontAlgn="base" hangingPunct="1">
        <a:spcBef>
          <a:spcPct val="20000"/>
        </a:spcBef>
        <a:spcAft>
          <a:spcPct val="0"/>
        </a:spcAft>
        <a:buChar char="»"/>
        <a:defRPr sz="1250">
          <a:solidFill>
            <a:schemeClr val="bg1"/>
          </a:solidFill>
          <a:latin typeface="+mn-lt"/>
        </a:defRPr>
      </a:lvl7pPr>
      <a:lvl8pPr marL="2180654" indent="-142863" algn="l" rtl="0" eaLnBrk="1" fontAlgn="base" hangingPunct="1">
        <a:spcBef>
          <a:spcPct val="20000"/>
        </a:spcBef>
        <a:spcAft>
          <a:spcPct val="0"/>
        </a:spcAft>
        <a:buChar char="»"/>
        <a:defRPr sz="1250">
          <a:solidFill>
            <a:schemeClr val="bg1"/>
          </a:solidFill>
          <a:latin typeface="+mn-lt"/>
        </a:defRPr>
      </a:lvl8pPr>
      <a:lvl9pPr marL="2466381" indent="-142863" algn="l" rtl="0" eaLnBrk="1" fontAlgn="base" hangingPunct="1">
        <a:spcBef>
          <a:spcPct val="20000"/>
        </a:spcBef>
        <a:spcAft>
          <a:spcPct val="0"/>
        </a:spcAft>
        <a:buChar char="»"/>
        <a:defRPr sz="125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571455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1pPr>
      <a:lvl2pPr marL="285728" algn="l" defTabSz="571455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571455" algn="l" defTabSz="571455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857182" algn="l" defTabSz="571455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42908" algn="l" defTabSz="571455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28636" algn="l" defTabSz="571455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714363" algn="l" defTabSz="571455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2000090" algn="l" defTabSz="571455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285817" algn="l" defTabSz="571455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743450"/>
            <a:ext cx="6858000" cy="400050"/>
          </a:xfrm>
          <a:prstGeom prst="rect">
            <a:avLst/>
          </a:prstGeom>
          <a:solidFill>
            <a:srgbClr val="204DB5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  <p:pic>
        <p:nvPicPr>
          <p:cNvPr id="1027" name="Picture 41" descr="small_logo_inside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019" y="0"/>
            <a:ext cx="992981" cy="894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71450"/>
            <a:ext cx="5600700" cy="5715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857250"/>
            <a:ext cx="6172200" cy="382905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4800600"/>
            <a:ext cx="1600200" cy="2286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750" dirty="0" smtClean="0">
                <a:solidFill>
                  <a:schemeClr val="bg1"/>
                </a:solidFill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4800600"/>
            <a:ext cx="2171700" cy="2286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750" smtClean="0">
                <a:solidFill>
                  <a:schemeClr val="bg1"/>
                </a:solidFill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4800600"/>
            <a:ext cx="1600200" cy="2286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750">
                <a:solidFill>
                  <a:schemeClr val="bg1"/>
                </a:solidFill>
              </a:defRPr>
            </a:lvl1pPr>
          </a:lstStyle>
          <a:p>
            <a:fld id="{AABF1FBB-5112-5B4A-8EAE-5F2D30EC5DF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2293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6" r:id="rId12"/>
    <p:sldLayoutId id="2147483737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2925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925" b="1">
          <a:solidFill>
            <a:schemeClr val="tx1"/>
          </a:solidFill>
          <a:latin typeface="Arial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925" b="1">
          <a:solidFill>
            <a:schemeClr val="tx1"/>
          </a:solidFill>
          <a:latin typeface="Arial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925" b="1">
          <a:solidFill>
            <a:schemeClr val="tx1"/>
          </a:solidFill>
          <a:latin typeface="Arial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925" b="1">
          <a:solidFill>
            <a:schemeClr val="tx1"/>
          </a:solidFill>
          <a:latin typeface="Arial" charset="0"/>
          <a:ea typeface="ＭＳ Ｐゴシック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925" b="1">
          <a:solidFill>
            <a:schemeClr val="tx1"/>
          </a:solidFill>
          <a:latin typeface="Arial" charset="0"/>
          <a:ea typeface="ＭＳ Ｐゴシック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925" b="1">
          <a:solidFill>
            <a:schemeClr val="tx1"/>
          </a:solidFill>
          <a:latin typeface="Arial" charset="0"/>
          <a:ea typeface="ＭＳ Ｐゴシック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925" b="1">
          <a:solidFill>
            <a:schemeClr val="tx1"/>
          </a:solidFill>
          <a:latin typeface="Arial" charset="0"/>
          <a:ea typeface="ＭＳ Ｐゴシック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925" b="1">
          <a:solidFill>
            <a:schemeClr val="tx1"/>
          </a:solidFill>
          <a:latin typeface="Arial" charset="0"/>
          <a:ea typeface="ＭＳ Ｐゴシック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charset="2"/>
        <a:buBlip>
          <a:blip r:embed="rId16"/>
        </a:buBlip>
        <a:defRPr sz="2250">
          <a:solidFill>
            <a:schemeClr val="tx1"/>
          </a:solidFill>
          <a:latin typeface="+mn-lt"/>
          <a:ea typeface="+mn-ea"/>
          <a:cs typeface="+mn-cs"/>
        </a:defRPr>
      </a:lvl1pPr>
      <a:lvl2pPr marL="519113" indent="-260747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2"/>
        <a:buBlip>
          <a:blip r:embed="rId17"/>
        </a:buBlip>
        <a:defRPr sz="1950">
          <a:solidFill>
            <a:schemeClr val="tx1"/>
          </a:solidFill>
          <a:latin typeface="+mn-lt"/>
          <a:ea typeface="+mn-ea"/>
        </a:defRPr>
      </a:lvl2pPr>
      <a:lvl3pPr marL="740569" indent="-220266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charset="2"/>
        <a:buBlip>
          <a:blip r:embed="rId18"/>
        </a:buBlip>
        <a:defRPr sz="1725">
          <a:solidFill>
            <a:schemeClr val="tx1"/>
          </a:solidFill>
          <a:latin typeface="+mn-lt"/>
          <a:ea typeface="+mn-ea"/>
        </a:defRPr>
      </a:lvl3pPr>
      <a:lvl4pPr marL="960835" indent="-219075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charset="2"/>
        <a:buBlip>
          <a:blip r:embed="rId17"/>
        </a:buBlip>
        <a:defRPr sz="1500">
          <a:solidFill>
            <a:schemeClr val="tx1"/>
          </a:solidFill>
          <a:latin typeface="+mn-lt"/>
          <a:ea typeface="+mn-ea"/>
        </a:defRPr>
      </a:lvl4pPr>
      <a:lvl5pPr marL="1198960" indent="-236935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Blip>
          <a:blip r:embed="rId18"/>
        </a:buBlip>
        <a:defRPr sz="1500">
          <a:solidFill>
            <a:schemeClr val="tx1"/>
          </a:solidFill>
          <a:latin typeface="+mn-lt"/>
          <a:ea typeface="+mn-ea"/>
        </a:defRPr>
      </a:lvl5pPr>
      <a:lvl6pPr marL="1541860" indent="-236935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0"/>
        <a:buBlip>
          <a:blip r:embed="rId18"/>
        </a:buBlip>
        <a:defRPr sz="1500">
          <a:solidFill>
            <a:schemeClr val="tx1"/>
          </a:solidFill>
          <a:latin typeface="+mn-lt"/>
          <a:ea typeface="+mn-ea"/>
        </a:defRPr>
      </a:lvl6pPr>
      <a:lvl7pPr marL="1884760" indent="-236935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0"/>
        <a:buBlip>
          <a:blip r:embed="rId18"/>
        </a:buBlip>
        <a:defRPr sz="1500">
          <a:solidFill>
            <a:schemeClr val="tx1"/>
          </a:solidFill>
          <a:latin typeface="+mn-lt"/>
          <a:ea typeface="+mn-ea"/>
        </a:defRPr>
      </a:lvl7pPr>
      <a:lvl8pPr marL="2227660" indent="-236935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0"/>
        <a:buBlip>
          <a:blip r:embed="rId18"/>
        </a:buBlip>
        <a:defRPr sz="1500">
          <a:solidFill>
            <a:schemeClr val="tx1"/>
          </a:solidFill>
          <a:latin typeface="+mn-lt"/>
          <a:ea typeface="+mn-ea"/>
        </a:defRPr>
      </a:lvl8pPr>
      <a:lvl9pPr marL="2570560" indent="-236935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0"/>
        <a:buBlip>
          <a:blip r:embed="rId18"/>
        </a:buBlip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gpgpu-sim.org/manual/index.php/GPGPU-Sim_3.x_Manual" TargetMode="Externa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ache_(computing)" TargetMode="External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en.wikipedia.org/wiki/DRAM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6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8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GPGPU Overview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-- </a:t>
            </a:r>
            <a:r>
              <a:rPr lang="en-US" dirty="0" err="1"/>
              <a:t>Devashree</a:t>
            </a:r>
            <a:r>
              <a:rPr lang="en-US" dirty="0"/>
              <a:t> </a:t>
            </a:r>
            <a:r>
              <a:rPr lang="en-US" dirty="0" err="1"/>
              <a:t>Tripathy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4681835"/>
            <a:ext cx="3429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cs typeface="Times New Roman" pitchFamily="18" charset="0"/>
              </a:rPr>
              <a:t>Slide credit:  Slides adapted from </a:t>
            </a:r>
          </a:p>
          <a:p>
            <a:r>
              <a:rPr lang="en-US" sz="800" dirty="0">
                <a:solidFill>
                  <a:schemeClr val="bg1"/>
                </a:solidFill>
                <a:cs typeface="Times New Roman" pitchFamily="18" charset="0"/>
              </a:rPr>
              <a:t>© David Kirk/NVIDIA and Wen-</a:t>
            </a:r>
            <a:r>
              <a:rPr lang="en-US" sz="800" dirty="0" err="1">
                <a:solidFill>
                  <a:schemeClr val="bg1"/>
                </a:solidFill>
                <a:cs typeface="Times New Roman" pitchFamily="18" charset="0"/>
              </a:rPr>
              <a:t>mei</a:t>
            </a:r>
            <a:r>
              <a:rPr lang="en-US" sz="800" dirty="0">
                <a:solidFill>
                  <a:schemeClr val="bg1"/>
                </a:solidFill>
                <a:cs typeface="Times New Roman" pitchFamily="18" charset="0"/>
              </a:rPr>
              <a:t> W. </a:t>
            </a:r>
            <a:r>
              <a:rPr lang="en-US" sz="800" dirty="0" err="1">
                <a:solidFill>
                  <a:schemeClr val="bg1"/>
                </a:solidFill>
                <a:cs typeface="Times New Roman" pitchFamily="18" charset="0"/>
              </a:rPr>
              <a:t>Hwu</a:t>
            </a:r>
            <a:r>
              <a:rPr lang="en-US" sz="800" dirty="0">
                <a:solidFill>
                  <a:schemeClr val="bg1"/>
                </a:solidFill>
                <a:cs typeface="Times New Roman" pitchFamily="18" charset="0"/>
              </a:rPr>
              <a:t>, 2007-2016</a:t>
            </a:r>
          </a:p>
          <a:p>
            <a:r>
              <a:rPr lang="en-US" sz="800" dirty="0">
                <a:solidFill>
                  <a:schemeClr val="bg1"/>
                </a:solidFill>
              </a:rPr>
              <a:t>Tor M. </a:t>
            </a:r>
            <a:r>
              <a:rPr lang="en-US" sz="800" dirty="0" err="1">
                <a:solidFill>
                  <a:schemeClr val="bg1"/>
                </a:solidFill>
              </a:rPr>
              <a:t>Aamodt</a:t>
            </a:r>
            <a:r>
              <a:rPr lang="en-US" sz="800" dirty="0">
                <a:solidFill>
                  <a:schemeClr val="bg1"/>
                </a:solidFill>
                <a:cs typeface="Times New Roman" pitchFamily="18" charset="0"/>
              </a:rPr>
              <a:t>, UBC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4584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1" y="205978"/>
            <a:ext cx="6794264" cy="465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86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14301"/>
            <a:ext cx="6899507" cy="485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17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41" y="535781"/>
            <a:ext cx="5522119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14754" y="97200"/>
            <a:ext cx="523858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Fine-grain Multithreading</a:t>
            </a:r>
          </a:p>
        </p:txBody>
      </p:sp>
    </p:spTree>
    <p:extLst>
      <p:ext uri="{BB962C8B-B14F-4D97-AF65-F5344CB8AC3E}">
        <p14:creationId xmlns:p14="http://schemas.microsoft.com/office/powerpoint/2010/main" val="1779981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GPGPU-</a:t>
            </a:r>
            <a:r>
              <a:rPr lang="en-US" dirty="0" err="1"/>
              <a:t>Sim</a:t>
            </a:r>
            <a:r>
              <a:rPr lang="en-US" dirty="0"/>
              <a:t> 3.x </a:t>
            </a:r>
            <a:r>
              <a:rPr lang="en-US" dirty="0" err="1"/>
              <a:t>Manual</a:t>
            </a:r>
            <a:r>
              <a:rPr lang="en-US" dirty="0" err="1">
                <a:hlinkClick r:id="rId2"/>
              </a:rPr>
              <a:t>http</a:t>
            </a:r>
            <a:r>
              <a:rPr lang="en-US" dirty="0">
                <a:hlinkClick r:id="rId2"/>
              </a:rPr>
              <a:t>://gpgpu-sim.org/manual/index.php/GPGPU-Sim_3.x_Manual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C47D-D5CA-A042-A8D0-C217E3EA6E2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68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3000" dirty="0"/>
              <a:t>GPU Microarchitecture Overview</a:t>
            </a:r>
          </a:p>
        </p:txBody>
      </p:sp>
      <p:sp>
        <p:nvSpPr>
          <p:cNvPr id="8198" name="Rectangle 43"/>
          <p:cNvSpPr>
            <a:spLocks noChangeArrowheads="1"/>
          </p:cNvSpPr>
          <p:nvPr/>
        </p:nvSpPr>
        <p:spPr bwMode="auto">
          <a:xfrm>
            <a:off x="3829050" y="1028700"/>
            <a:ext cx="28003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 b="1" u="sng" dirty="0"/>
              <a:t>S</a:t>
            </a:r>
            <a:r>
              <a:rPr lang="en-US" sz="1350" dirty="0"/>
              <a:t>ingle-</a:t>
            </a:r>
            <a:r>
              <a:rPr lang="en-US" sz="1350" b="1" u="sng" dirty="0"/>
              <a:t>I</a:t>
            </a:r>
            <a:r>
              <a:rPr lang="en-US" sz="1350" dirty="0"/>
              <a:t>nstruction, </a:t>
            </a:r>
            <a:r>
              <a:rPr lang="en-US" sz="1350" b="1" u="sng" dirty="0"/>
              <a:t>M</a:t>
            </a:r>
            <a:r>
              <a:rPr lang="en-US" sz="1350" dirty="0"/>
              <a:t>ultiple-</a:t>
            </a:r>
            <a:r>
              <a:rPr lang="en-US" sz="1350" b="1" u="sng" dirty="0"/>
              <a:t>T</a:t>
            </a:r>
            <a:r>
              <a:rPr lang="en-US" sz="1350" dirty="0"/>
              <a:t>hreads</a:t>
            </a:r>
          </a:p>
        </p:txBody>
      </p:sp>
      <p:sp>
        <p:nvSpPr>
          <p:cNvPr id="8199" name="Rectangle 3"/>
          <p:cNvSpPr>
            <a:spLocks noChangeArrowheads="1"/>
          </p:cNvSpPr>
          <p:nvPr/>
        </p:nvSpPr>
        <p:spPr bwMode="auto">
          <a:xfrm>
            <a:off x="400050" y="1314450"/>
            <a:ext cx="6057900" cy="2649141"/>
          </a:xfrm>
          <a:prstGeom prst="rect">
            <a:avLst/>
          </a:prstGeom>
          <a:noFill/>
          <a:ln w="2857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tIns="0"/>
          <a:lstStyle/>
          <a:p>
            <a:r>
              <a:rPr lang="en-US" b="1"/>
              <a:t>GPU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229101" y="2171700"/>
            <a:ext cx="269081" cy="54769"/>
            <a:chOff x="3922713" y="1989138"/>
            <a:chExt cx="358775" cy="73025"/>
          </a:xfrm>
        </p:grpSpPr>
        <p:sp>
          <p:nvSpPr>
            <p:cNvPr id="57" name="Oval 56"/>
            <p:cNvSpPr>
              <a:spLocks noChangeArrowheads="1"/>
            </p:cNvSpPr>
            <p:nvPr/>
          </p:nvSpPr>
          <p:spPr bwMode="auto">
            <a:xfrm>
              <a:off x="3922713" y="1989138"/>
              <a:ext cx="71438" cy="73025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135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58" name="Oval 57"/>
            <p:cNvSpPr>
              <a:spLocks noChangeArrowheads="1"/>
            </p:cNvSpPr>
            <p:nvPr/>
          </p:nvSpPr>
          <p:spPr bwMode="auto">
            <a:xfrm>
              <a:off x="4067176" y="1989138"/>
              <a:ext cx="71437" cy="73025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135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59" name="Oval 58"/>
            <p:cNvSpPr>
              <a:spLocks noChangeArrowheads="1"/>
            </p:cNvSpPr>
            <p:nvPr/>
          </p:nvSpPr>
          <p:spPr bwMode="auto">
            <a:xfrm>
              <a:off x="4210051" y="1989138"/>
              <a:ext cx="71437" cy="73025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135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681037" y="2872978"/>
            <a:ext cx="5434013" cy="270272"/>
          </a:xfrm>
          <a:prstGeom prst="rect">
            <a:avLst/>
          </a:prstGeom>
          <a:gradFill flip="none" rotWithShape="1">
            <a:gsLst>
              <a:gs pos="0">
                <a:srgbClr val="C4E59F">
                  <a:tint val="66000"/>
                  <a:satMod val="160000"/>
                </a:srgbClr>
              </a:gs>
              <a:gs pos="50000">
                <a:srgbClr val="C4E59F">
                  <a:tint val="44500"/>
                  <a:satMod val="160000"/>
                </a:srgbClr>
              </a:gs>
              <a:gs pos="100000">
                <a:srgbClr val="C4E59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8000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350" b="1" dirty="0">
                <a:solidFill>
                  <a:srgbClr val="000000"/>
                </a:solidFill>
              </a:rPr>
              <a:t>Interconnection Network</a:t>
            </a: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771900" y="3600450"/>
            <a:ext cx="282179" cy="53579"/>
            <a:chOff x="3505200" y="4648200"/>
            <a:chExt cx="376238" cy="71437"/>
          </a:xfrm>
        </p:grpSpPr>
        <p:sp>
          <p:nvSpPr>
            <p:cNvPr id="62" name="Oval 61"/>
            <p:cNvSpPr>
              <a:spLocks noChangeArrowheads="1"/>
            </p:cNvSpPr>
            <p:nvPr/>
          </p:nvSpPr>
          <p:spPr bwMode="auto">
            <a:xfrm flipH="1" flipV="1">
              <a:off x="3657600" y="4648200"/>
              <a:ext cx="71438" cy="71437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135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3" name="Oval 62"/>
            <p:cNvSpPr>
              <a:spLocks noChangeArrowheads="1"/>
            </p:cNvSpPr>
            <p:nvPr/>
          </p:nvSpPr>
          <p:spPr bwMode="auto">
            <a:xfrm flipH="1" flipV="1">
              <a:off x="3810000" y="4648200"/>
              <a:ext cx="71438" cy="71437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135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4" name="Oval 63"/>
            <p:cNvSpPr>
              <a:spLocks noChangeArrowheads="1"/>
            </p:cNvSpPr>
            <p:nvPr/>
          </p:nvSpPr>
          <p:spPr bwMode="auto">
            <a:xfrm flipH="1" flipV="1">
              <a:off x="3505200" y="4648200"/>
              <a:ext cx="71438" cy="71437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135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4" name="Group 54"/>
          <p:cNvGrpSpPr>
            <a:grpSpLocks/>
          </p:cNvGrpSpPr>
          <p:nvPr/>
        </p:nvGrpSpPr>
        <p:grpSpPr bwMode="auto">
          <a:xfrm>
            <a:off x="514350" y="1657350"/>
            <a:ext cx="1771650" cy="1187054"/>
            <a:chOff x="914400" y="2209800"/>
            <a:chExt cx="2362200" cy="1582737"/>
          </a:xfrm>
        </p:grpSpPr>
        <p:sp>
          <p:nvSpPr>
            <p:cNvPr id="66" name="Rectangle 3"/>
            <p:cNvSpPr>
              <a:spLocks noChangeArrowheads="1"/>
            </p:cNvSpPr>
            <p:nvPr/>
          </p:nvSpPr>
          <p:spPr bwMode="auto">
            <a:xfrm>
              <a:off x="914400" y="2209800"/>
              <a:ext cx="2362200" cy="1295399"/>
            </a:xfrm>
            <a:prstGeom prst="rect">
              <a:avLst/>
            </a:prstGeom>
            <a:gradFill flip="none" rotWithShape="1">
              <a:gsLst>
                <a:gs pos="0">
                  <a:srgbClr val="99FF99"/>
                </a:gs>
                <a:gs pos="100000">
                  <a:srgbClr val="CCFFCC"/>
                </a:gs>
              </a:gsLst>
              <a:lin ang="16200000" scaled="1"/>
              <a:tileRect/>
            </a:gradFill>
            <a:ln w="12700">
              <a:solidFill>
                <a:srgbClr val="333300"/>
              </a:solidFill>
              <a:prstDash val="solid"/>
              <a:miter lim="800000"/>
              <a:headEnd/>
              <a:tailEnd/>
            </a:ln>
            <a:effectLst>
              <a:outerShdw blurRad="381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none" tIns="0"/>
            <a:lstStyle/>
            <a:p>
              <a:pPr>
                <a:defRPr/>
              </a:pPr>
              <a:r>
                <a:rPr lang="en-US" sz="1350" b="1" dirty="0">
                  <a:latin typeface="Arial" pitchFamily="34" charset="0"/>
                </a:rPr>
                <a:t>SIMT Core Cluster</a:t>
              </a:r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990600" y="2514600"/>
              <a:ext cx="1066800" cy="8715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SIMT</a:t>
              </a:r>
            </a:p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Core</a:t>
              </a:r>
            </a:p>
          </p:txBody>
        </p:sp>
        <p:sp>
          <p:nvSpPr>
            <p:cNvPr id="68" name="Line 205"/>
            <p:cNvSpPr>
              <a:spLocks noChangeShapeType="1"/>
            </p:cNvSpPr>
            <p:nvPr/>
          </p:nvSpPr>
          <p:spPr bwMode="auto">
            <a:xfrm>
              <a:off x="2057400" y="3505199"/>
              <a:ext cx="3175" cy="287338"/>
            </a:xfrm>
            <a:prstGeom prst="line">
              <a:avLst/>
            </a:prstGeom>
            <a:ln>
              <a:solidFill>
                <a:schemeClr val="accent1">
                  <a:lumMod val="25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2133600" y="2514600"/>
              <a:ext cx="1066800" cy="8715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SIMT</a:t>
              </a:r>
            </a:p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Core</a:t>
              </a: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4572000" y="3143250"/>
            <a:ext cx="1257300" cy="1463279"/>
            <a:chOff x="4406388" y="4043366"/>
            <a:chExt cx="904308" cy="1951033"/>
          </a:xfrm>
        </p:grpSpPr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4570808" y="4348165"/>
              <a:ext cx="616574" cy="60959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350" b="1">
                  <a:solidFill>
                    <a:srgbClr val="000000"/>
                  </a:solidFill>
                  <a:latin typeface="Calibri" pitchFamily="34" charset="0"/>
                </a:rPr>
                <a:t>Memory</a:t>
              </a:r>
            </a:p>
            <a:p>
              <a:pPr algn="ctr">
                <a:defRPr/>
              </a:pPr>
              <a:r>
                <a:rPr lang="en-US" sz="1350" b="1">
                  <a:solidFill>
                    <a:srgbClr val="000000"/>
                  </a:solidFill>
                  <a:latin typeface="Calibri" pitchFamily="34" charset="0"/>
                </a:rPr>
                <a:t>Partition</a:t>
              </a:r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4406388" y="5414962"/>
              <a:ext cx="904308" cy="5794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350" b="1" dirty="0">
                  <a:solidFill>
                    <a:srgbClr val="000000"/>
                  </a:solidFill>
                  <a:latin typeface="Calibri" pitchFamily="34" charset="0"/>
                </a:rPr>
                <a:t>GDDR5</a:t>
              </a:r>
            </a:p>
          </p:txBody>
        </p:sp>
        <p:sp>
          <p:nvSpPr>
            <p:cNvPr id="73" name="Line 98"/>
            <p:cNvSpPr>
              <a:spLocks noChangeShapeType="1"/>
            </p:cNvSpPr>
            <p:nvPr/>
          </p:nvSpPr>
          <p:spPr bwMode="auto">
            <a:xfrm>
              <a:off x="4858542" y="4957764"/>
              <a:ext cx="1713" cy="43179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4" name="Line 224"/>
            <p:cNvSpPr>
              <a:spLocks noChangeShapeType="1"/>
            </p:cNvSpPr>
            <p:nvPr/>
          </p:nvSpPr>
          <p:spPr bwMode="auto">
            <a:xfrm>
              <a:off x="4858542" y="4043366"/>
              <a:ext cx="1713" cy="28733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" name="Group 12"/>
          <p:cNvGrpSpPr>
            <a:grpSpLocks/>
          </p:cNvGrpSpPr>
          <p:nvPr/>
        </p:nvGrpSpPr>
        <p:grpSpPr bwMode="auto">
          <a:xfrm>
            <a:off x="2057400" y="3143250"/>
            <a:ext cx="1257300" cy="1463279"/>
            <a:chOff x="4406388" y="4043366"/>
            <a:chExt cx="904308" cy="1951033"/>
          </a:xfrm>
        </p:grpSpPr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4570808" y="4348165"/>
              <a:ext cx="616574" cy="60959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350" b="1">
                  <a:solidFill>
                    <a:srgbClr val="000000"/>
                  </a:solidFill>
                  <a:latin typeface="Calibri" pitchFamily="34" charset="0"/>
                </a:rPr>
                <a:t>Memory</a:t>
              </a:r>
            </a:p>
            <a:p>
              <a:pPr algn="ctr">
                <a:defRPr/>
              </a:pPr>
              <a:r>
                <a:rPr lang="en-US" sz="1350" b="1">
                  <a:solidFill>
                    <a:srgbClr val="000000"/>
                  </a:solidFill>
                  <a:latin typeface="Calibri" pitchFamily="34" charset="0"/>
                </a:rPr>
                <a:t>Partition</a:t>
              </a:r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4406388" y="5414962"/>
              <a:ext cx="904308" cy="5794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350" b="1" dirty="0">
                  <a:solidFill>
                    <a:srgbClr val="000000"/>
                  </a:solidFill>
                  <a:latin typeface="Calibri" pitchFamily="34" charset="0"/>
                </a:rPr>
                <a:t>GDDR5</a:t>
              </a:r>
            </a:p>
          </p:txBody>
        </p:sp>
        <p:sp>
          <p:nvSpPr>
            <p:cNvPr id="78" name="Line 98"/>
            <p:cNvSpPr>
              <a:spLocks noChangeShapeType="1"/>
            </p:cNvSpPr>
            <p:nvPr/>
          </p:nvSpPr>
          <p:spPr bwMode="auto">
            <a:xfrm>
              <a:off x="4858542" y="4957764"/>
              <a:ext cx="1713" cy="43179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9" name="Line 224"/>
            <p:cNvSpPr>
              <a:spLocks noChangeShapeType="1"/>
            </p:cNvSpPr>
            <p:nvPr/>
          </p:nvSpPr>
          <p:spPr bwMode="auto">
            <a:xfrm>
              <a:off x="4858542" y="4043366"/>
              <a:ext cx="1713" cy="28733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742950" y="3143250"/>
            <a:ext cx="1257300" cy="1463279"/>
            <a:chOff x="4406388" y="4043366"/>
            <a:chExt cx="904308" cy="1951033"/>
          </a:xfrm>
        </p:grpSpPr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4570808" y="4348165"/>
              <a:ext cx="616574" cy="60959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350" b="1">
                  <a:solidFill>
                    <a:srgbClr val="000000"/>
                  </a:solidFill>
                  <a:latin typeface="Calibri" pitchFamily="34" charset="0"/>
                </a:rPr>
                <a:t>Memory</a:t>
              </a:r>
            </a:p>
            <a:p>
              <a:pPr algn="ctr">
                <a:defRPr/>
              </a:pPr>
              <a:r>
                <a:rPr lang="en-US" sz="1350" b="1">
                  <a:solidFill>
                    <a:srgbClr val="000000"/>
                  </a:solidFill>
                  <a:latin typeface="Calibri" pitchFamily="34" charset="0"/>
                </a:rPr>
                <a:t>Partition</a:t>
              </a:r>
            </a:p>
          </p:txBody>
        </p:sp>
        <p:sp>
          <p:nvSpPr>
            <p:cNvPr id="82" name="Rectangle 81"/>
            <p:cNvSpPr>
              <a:spLocks noChangeArrowheads="1"/>
            </p:cNvSpPr>
            <p:nvPr/>
          </p:nvSpPr>
          <p:spPr bwMode="auto">
            <a:xfrm>
              <a:off x="4406388" y="5414962"/>
              <a:ext cx="904308" cy="5794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350" b="1" dirty="0">
                  <a:solidFill>
                    <a:srgbClr val="000000"/>
                  </a:solidFill>
                  <a:latin typeface="Calibri" pitchFamily="34" charset="0"/>
                </a:rPr>
                <a:t>GDDR5</a:t>
              </a:r>
            </a:p>
          </p:txBody>
        </p:sp>
        <p:sp>
          <p:nvSpPr>
            <p:cNvPr id="83" name="Line 98"/>
            <p:cNvSpPr>
              <a:spLocks noChangeShapeType="1"/>
            </p:cNvSpPr>
            <p:nvPr/>
          </p:nvSpPr>
          <p:spPr bwMode="auto">
            <a:xfrm>
              <a:off x="4858542" y="4957764"/>
              <a:ext cx="1713" cy="43179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4" name="Line 224"/>
            <p:cNvSpPr>
              <a:spLocks noChangeShapeType="1"/>
            </p:cNvSpPr>
            <p:nvPr/>
          </p:nvSpPr>
          <p:spPr bwMode="auto">
            <a:xfrm>
              <a:off x="4858542" y="4043366"/>
              <a:ext cx="1713" cy="28733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8207" name="TextBox 47"/>
          <p:cNvSpPr txBox="1">
            <a:spLocks noChangeArrowheads="1"/>
          </p:cNvSpPr>
          <p:nvPr/>
        </p:nvSpPr>
        <p:spPr bwMode="auto">
          <a:xfrm>
            <a:off x="3371850" y="4229100"/>
            <a:ext cx="126509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350" b="1">
                <a:solidFill>
                  <a:srgbClr val="808080"/>
                </a:solidFill>
                <a:latin typeface="Calibri" pitchFamily="34" charset="0"/>
              </a:rPr>
              <a:t>Off-chip</a:t>
            </a:r>
            <a:r>
              <a:rPr lang="en-US" sz="1350" b="1">
                <a:solidFill>
                  <a:srgbClr val="FFCC99"/>
                </a:solidFill>
                <a:latin typeface="Calibri" pitchFamily="34" charset="0"/>
              </a:rPr>
              <a:t> </a:t>
            </a:r>
            <a:r>
              <a:rPr lang="en-US" sz="1350" b="1">
                <a:solidFill>
                  <a:srgbClr val="808080"/>
                </a:solidFill>
                <a:latin typeface="Calibri" pitchFamily="34" charset="0"/>
              </a:rPr>
              <a:t>DRAM</a:t>
            </a:r>
            <a:endParaRPr lang="en-US" sz="1350"/>
          </a:p>
        </p:txBody>
      </p:sp>
      <p:grpSp>
        <p:nvGrpSpPr>
          <p:cNvPr id="8" name="Group 55"/>
          <p:cNvGrpSpPr>
            <a:grpSpLocks/>
          </p:cNvGrpSpPr>
          <p:nvPr/>
        </p:nvGrpSpPr>
        <p:grpSpPr bwMode="auto">
          <a:xfrm>
            <a:off x="2400300" y="1657350"/>
            <a:ext cx="1771650" cy="1187054"/>
            <a:chOff x="914400" y="2209800"/>
            <a:chExt cx="2362200" cy="1582737"/>
          </a:xfrm>
        </p:grpSpPr>
        <p:sp>
          <p:nvSpPr>
            <p:cNvPr id="87" name="Rectangle 3"/>
            <p:cNvSpPr>
              <a:spLocks noChangeArrowheads="1"/>
            </p:cNvSpPr>
            <p:nvPr/>
          </p:nvSpPr>
          <p:spPr bwMode="auto">
            <a:xfrm>
              <a:off x="914400" y="2209800"/>
              <a:ext cx="2362200" cy="1295399"/>
            </a:xfrm>
            <a:prstGeom prst="rect">
              <a:avLst/>
            </a:prstGeom>
            <a:gradFill flip="none" rotWithShape="1">
              <a:gsLst>
                <a:gs pos="0">
                  <a:srgbClr val="99FF99"/>
                </a:gs>
                <a:gs pos="100000">
                  <a:srgbClr val="CCFFCC"/>
                </a:gs>
              </a:gsLst>
              <a:lin ang="16200000" scaled="1"/>
              <a:tileRect/>
            </a:gradFill>
            <a:ln w="12700">
              <a:solidFill>
                <a:srgbClr val="333300"/>
              </a:solidFill>
              <a:prstDash val="solid"/>
              <a:miter lim="800000"/>
              <a:headEnd/>
              <a:tailEnd/>
            </a:ln>
            <a:effectLst>
              <a:outerShdw blurRad="381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none" tIns="0"/>
            <a:lstStyle/>
            <a:p>
              <a:pPr>
                <a:defRPr/>
              </a:pPr>
              <a:r>
                <a:rPr lang="en-US" sz="1350" b="1" dirty="0">
                  <a:latin typeface="Arial" pitchFamily="34" charset="0"/>
                </a:rPr>
                <a:t>SIMT Core Cluster</a:t>
              </a:r>
            </a:p>
          </p:txBody>
        </p:sp>
        <p:sp>
          <p:nvSpPr>
            <p:cNvPr id="88" name="Rectangle 87"/>
            <p:cNvSpPr>
              <a:spLocks noChangeArrowheads="1"/>
            </p:cNvSpPr>
            <p:nvPr/>
          </p:nvSpPr>
          <p:spPr bwMode="auto">
            <a:xfrm>
              <a:off x="990600" y="2514600"/>
              <a:ext cx="1066800" cy="8715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SIMT</a:t>
              </a:r>
            </a:p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Core</a:t>
              </a:r>
            </a:p>
          </p:txBody>
        </p:sp>
        <p:sp>
          <p:nvSpPr>
            <p:cNvPr id="89" name="Line 205"/>
            <p:cNvSpPr>
              <a:spLocks noChangeShapeType="1"/>
            </p:cNvSpPr>
            <p:nvPr/>
          </p:nvSpPr>
          <p:spPr bwMode="auto">
            <a:xfrm>
              <a:off x="2057400" y="3505199"/>
              <a:ext cx="3175" cy="287338"/>
            </a:xfrm>
            <a:prstGeom prst="line">
              <a:avLst/>
            </a:prstGeom>
            <a:ln>
              <a:solidFill>
                <a:schemeClr val="accent1">
                  <a:lumMod val="25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2133600" y="2514600"/>
              <a:ext cx="1066800" cy="8715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SIMT</a:t>
              </a:r>
            </a:p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Core</a:t>
              </a:r>
            </a:p>
          </p:txBody>
        </p:sp>
      </p:grpSp>
      <p:grpSp>
        <p:nvGrpSpPr>
          <p:cNvPr id="9" name="Group 60"/>
          <p:cNvGrpSpPr>
            <a:grpSpLocks/>
          </p:cNvGrpSpPr>
          <p:nvPr/>
        </p:nvGrpSpPr>
        <p:grpSpPr bwMode="auto">
          <a:xfrm>
            <a:off x="4572000" y="1657350"/>
            <a:ext cx="1771650" cy="1187054"/>
            <a:chOff x="914400" y="2209800"/>
            <a:chExt cx="2362200" cy="1582737"/>
          </a:xfrm>
        </p:grpSpPr>
        <p:sp>
          <p:nvSpPr>
            <p:cNvPr id="92" name="Rectangle 3"/>
            <p:cNvSpPr>
              <a:spLocks noChangeArrowheads="1"/>
            </p:cNvSpPr>
            <p:nvPr/>
          </p:nvSpPr>
          <p:spPr bwMode="auto">
            <a:xfrm>
              <a:off x="914400" y="2209800"/>
              <a:ext cx="2362200" cy="1295399"/>
            </a:xfrm>
            <a:prstGeom prst="rect">
              <a:avLst/>
            </a:prstGeom>
            <a:gradFill flip="none" rotWithShape="1">
              <a:gsLst>
                <a:gs pos="0">
                  <a:srgbClr val="99FF99"/>
                </a:gs>
                <a:gs pos="100000">
                  <a:srgbClr val="CCFFCC"/>
                </a:gs>
              </a:gsLst>
              <a:lin ang="16200000" scaled="1"/>
              <a:tileRect/>
            </a:gradFill>
            <a:ln w="12700">
              <a:solidFill>
                <a:srgbClr val="333300"/>
              </a:solidFill>
              <a:prstDash val="solid"/>
              <a:miter lim="800000"/>
              <a:headEnd/>
              <a:tailEnd/>
            </a:ln>
            <a:effectLst>
              <a:outerShdw blurRad="381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none" tIns="0"/>
            <a:lstStyle/>
            <a:p>
              <a:pPr>
                <a:defRPr/>
              </a:pPr>
              <a:r>
                <a:rPr lang="en-US" sz="1350" b="1" dirty="0">
                  <a:latin typeface="Arial" pitchFamily="34" charset="0"/>
                </a:rPr>
                <a:t>SIMT Core Cluster</a:t>
              </a:r>
            </a:p>
          </p:txBody>
        </p:sp>
        <p:sp>
          <p:nvSpPr>
            <p:cNvPr id="93" name="Rectangle 92"/>
            <p:cNvSpPr>
              <a:spLocks noChangeArrowheads="1"/>
            </p:cNvSpPr>
            <p:nvPr/>
          </p:nvSpPr>
          <p:spPr bwMode="auto">
            <a:xfrm>
              <a:off x="990600" y="2514600"/>
              <a:ext cx="1066800" cy="8715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SIMT</a:t>
              </a:r>
            </a:p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Core</a:t>
              </a:r>
            </a:p>
          </p:txBody>
        </p:sp>
        <p:sp>
          <p:nvSpPr>
            <p:cNvPr id="94" name="Line 205"/>
            <p:cNvSpPr>
              <a:spLocks noChangeShapeType="1"/>
            </p:cNvSpPr>
            <p:nvPr/>
          </p:nvSpPr>
          <p:spPr bwMode="auto">
            <a:xfrm>
              <a:off x="2057400" y="3505199"/>
              <a:ext cx="3175" cy="287338"/>
            </a:xfrm>
            <a:prstGeom prst="line">
              <a:avLst/>
            </a:prstGeom>
            <a:ln>
              <a:solidFill>
                <a:schemeClr val="accent1">
                  <a:lumMod val="25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2133600" y="2514600"/>
              <a:ext cx="1066800" cy="8715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SIMT</a:t>
              </a:r>
            </a:p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Core</a:t>
              </a:r>
            </a:p>
          </p:txBody>
        </p:sp>
      </p:grpSp>
      <p:sp>
        <p:nvSpPr>
          <p:cNvPr id="48" name="Slide Number Placeholder 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07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GPU Microarchitecture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Companies tight lipped about details of GPU microarchitecture.</a:t>
            </a:r>
          </a:p>
          <a:p>
            <a:r>
              <a:rPr lang="en-US" dirty="0"/>
              <a:t>Several reasons:</a:t>
            </a:r>
          </a:p>
          <a:p>
            <a:pPr lvl="1"/>
            <a:r>
              <a:rPr lang="en-US" dirty="0"/>
              <a:t>Competitive advantage</a:t>
            </a:r>
          </a:p>
          <a:p>
            <a:pPr lvl="1"/>
            <a:r>
              <a:rPr lang="en-US" dirty="0"/>
              <a:t>Fear of being sued by “non-practicing entities”</a:t>
            </a:r>
          </a:p>
          <a:p>
            <a:pPr lvl="1"/>
            <a:r>
              <a:rPr lang="en-US" dirty="0"/>
              <a:t>The people that know the details too busy building the next chip</a:t>
            </a:r>
          </a:p>
          <a:p>
            <a:pPr lvl="1"/>
            <a:endParaRPr lang="en-US" dirty="0"/>
          </a:p>
          <a:p>
            <a:r>
              <a:rPr lang="en-US" dirty="0"/>
              <a:t>Model described next, embodied in GPGPU-</a:t>
            </a:r>
            <a:r>
              <a:rPr lang="en-US" dirty="0" err="1"/>
              <a:t>Sim</a:t>
            </a:r>
            <a:r>
              <a:rPr lang="en-US" dirty="0"/>
              <a:t>, developed from: white papers, programming manuals, IEEE Micro articles, patents.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C47D-D5CA-A042-A8D0-C217E3EA6E2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16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012" y="742057"/>
            <a:ext cx="4955977" cy="3659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241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654" y="731342"/>
            <a:ext cx="4966692" cy="368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3881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6400" y="1138433"/>
            <a:ext cx="2949299" cy="329148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C47D-D5CA-A042-A8D0-C217E3EA6E2F}" type="slidenum">
              <a:rPr lang="en-US" smtClean="0"/>
              <a:t>18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90600" y="319042"/>
            <a:ext cx="375799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50" b="1" dirty="0">
                <a:solidFill>
                  <a:srgbClr val="002060"/>
                </a:solidFill>
              </a:rPr>
              <a:t>FERMI SM ARCHITECTURE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5054" y="3387836"/>
            <a:ext cx="1838419" cy="1183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Two </a:t>
            </a:r>
            <a:r>
              <a:rPr lang="en-US" sz="1013" dirty="0" err="1"/>
              <a:t>shader</a:t>
            </a:r>
            <a:r>
              <a:rPr lang="en-US" sz="1013" dirty="0"/>
              <a:t> processors (SPs) with 16 cores each. Two warp schedulers with dispatch units. Each dispatches half warp (16 threads) to one SP with 16 cores or to LDST or SFU.</a:t>
            </a:r>
          </a:p>
        </p:txBody>
      </p:sp>
      <p:sp>
        <p:nvSpPr>
          <p:cNvPr id="6" name="Rectangle 5"/>
          <p:cNvSpPr/>
          <p:nvPr/>
        </p:nvSpPr>
        <p:spPr>
          <a:xfrm>
            <a:off x="4114800" y="1260438"/>
            <a:ext cx="2483479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Each SM features 32 single-precision CUDA cores, 16 load/store units, four Special Function Units (SFUs), a 64KB block of high speed on-chip memory (see L1+Shared Memory subsection) and an interface to the L2 cache (see L2 Cache subsection).</a:t>
            </a:r>
          </a:p>
          <a:p>
            <a:endParaRPr lang="en-US" sz="9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r>
              <a:rPr lang="en-US" sz="900" i="1" dirty="0">
                <a:solidFill>
                  <a:srgbClr val="222222"/>
                </a:solidFill>
                <a:latin typeface="Arial" panose="020B0604020202020204" pitchFamily="34" charset="0"/>
              </a:rPr>
              <a:t>Load/Store Units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: Allow source and destination addresses to be calculated for 16 threads per clock. Load and store the data from/to </a:t>
            </a:r>
            <a:r>
              <a:rPr lang="en-US" sz="900" dirty="0">
                <a:solidFill>
                  <a:srgbClr val="0B0080"/>
                </a:solidFill>
                <a:latin typeface="Arial" panose="020B0604020202020204" pitchFamily="34" charset="0"/>
                <a:hlinkClick r:id="rId3" tooltip="Cache (computing)"/>
              </a:rPr>
              <a:t>cache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 or </a:t>
            </a:r>
            <a:r>
              <a:rPr lang="en-US" sz="900" dirty="0">
                <a:solidFill>
                  <a:srgbClr val="0B0080"/>
                </a:solidFill>
                <a:latin typeface="Arial" panose="020B0604020202020204" pitchFamily="34" charset="0"/>
                <a:hlinkClick r:id="rId4" tooltip="DRAM"/>
              </a:rPr>
              <a:t>DRAM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.</a:t>
            </a:r>
          </a:p>
          <a:p>
            <a:endParaRPr lang="en-US" sz="9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r>
              <a:rPr lang="en-US" sz="900" i="1" dirty="0">
                <a:solidFill>
                  <a:srgbClr val="222222"/>
                </a:solidFill>
                <a:latin typeface="Arial" panose="020B0604020202020204" pitchFamily="34" charset="0"/>
              </a:rPr>
              <a:t>Special Functions Units (SFUs)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: Execute transcendental instructions such as sin, cosine, reciprocal, and square root. Each SFU executes one instruction per thread, per clock; a warp executes over eight clocks. The SFU pipeline is decoupled from the dispatch unit, allowing the dispatch unit to issue to other execution units while the SFU is occupied.</a:t>
            </a:r>
          </a:p>
        </p:txBody>
      </p:sp>
    </p:spTree>
    <p:extLst>
      <p:ext uri="{BB962C8B-B14F-4D97-AF65-F5344CB8AC3E}">
        <p14:creationId xmlns:p14="http://schemas.microsoft.com/office/powerpoint/2010/main" val="272952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December 2012</a:t>
            </a:r>
          </a:p>
        </p:txBody>
      </p:sp>
      <p:sp>
        <p:nvSpPr>
          <p:cNvPr id="4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GPGPU-Sim Tutorial (MICRO 2012) 4: Microarchitecture Model</a:t>
            </a:r>
            <a:endParaRPr lang="en-US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/>
              <a:t>GPU </a:t>
            </a:r>
            <a:r>
              <a:rPr lang="en-US" sz="3000" dirty="0" err="1"/>
              <a:t>Microarchitecture</a:t>
            </a:r>
            <a:r>
              <a:rPr lang="en-US" sz="3000" dirty="0"/>
              <a:t> Overview</a:t>
            </a:r>
          </a:p>
        </p:txBody>
      </p:sp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400050" y="1314450"/>
            <a:ext cx="6057900" cy="2649141"/>
          </a:xfrm>
          <a:prstGeom prst="rect">
            <a:avLst/>
          </a:prstGeom>
          <a:noFill/>
          <a:ln w="2857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tIns="0"/>
          <a:lstStyle/>
          <a:p>
            <a:r>
              <a:rPr lang="en-US" b="1"/>
              <a:t>GPU</a:t>
            </a:r>
          </a:p>
        </p:txBody>
      </p:sp>
      <p:grpSp>
        <p:nvGrpSpPr>
          <p:cNvPr id="56" name="Group 4"/>
          <p:cNvGrpSpPr>
            <a:grpSpLocks/>
          </p:cNvGrpSpPr>
          <p:nvPr/>
        </p:nvGrpSpPr>
        <p:grpSpPr bwMode="auto">
          <a:xfrm>
            <a:off x="4229101" y="2171700"/>
            <a:ext cx="269081" cy="54769"/>
            <a:chOff x="3922713" y="1989138"/>
            <a:chExt cx="358775" cy="73025"/>
          </a:xfrm>
        </p:grpSpPr>
        <p:sp>
          <p:nvSpPr>
            <p:cNvPr id="57" name="Oval 56"/>
            <p:cNvSpPr>
              <a:spLocks noChangeArrowheads="1"/>
            </p:cNvSpPr>
            <p:nvPr/>
          </p:nvSpPr>
          <p:spPr bwMode="auto">
            <a:xfrm>
              <a:off x="3922713" y="1989138"/>
              <a:ext cx="71438" cy="73025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135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58" name="Oval 57"/>
            <p:cNvSpPr>
              <a:spLocks noChangeArrowheads="1"/>
            </p:cNvSpPr>
            <p:nvPr/>
          </p:nvSpPr>
          <p:spPr bwMode="auto">
            <a:xfrm>
              <a:off x="4067176" y="1989138"/>
              <a:ext cx="71437" cy="73025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135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59" name="Oval 58"/>
            <p:cNvSpPr>
              <a:spLocks noChangeArrowheads="1"/>
            </p:cNvSpPr>
            <p:nvPr/>
          </p:nvSpPr>
          <p:spPr bwMode="auto">
            <a:xfrm>
              <a:off x="4210051" y="1989138"/>
              <a:ext cx="71437" cy="73025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135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681037" y="2872978"/>
            <a:ext cx="5434013" cy="270272"/>
          </a:xfrm>
          <a:prstGeom prst="rect">
            <a:avLst/>
          </a:prstGeom>
          <a:gradFill flip="none" rotWithShape="1">
            <a:gsLst>
              <a:gs pos="0">
                <a:srgbClr val="C4E59F">
                  <a:tint val="66000"/>
                  <a:satMod val="160000"/>
                </a:srgbClr>
              </a:gs>
              <a:gs pos="50000">
                <a:srgbClr val="C4E59F">
                  <a:tint val="44500"/>
                  <a:satMod val="160000"/>
                </a:srgbClr>
              </a:gs>
              <a:gs pos="100000">
                <a:srgbClr val="C4E59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8000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350" b="1" dirty="0">
                <a:solidFill>
                  <a:srgbClr val="000000"/>
                </a:solidFill>
              </a:rPr>
              <a:t>Interconnection Network</a:t>
            </a:r>
          </a:p>
        </p:txBody>
      </p:sp>
      <p:grpSp>
        <p:nvGrpSpPr>
          <p:cNvPr id="61" name="Group 6"/>
          <p:cNvGrpSpPr>
            <a:grpSpLocks/>
          </p:cNvGrpSpPr>
          <p:nvPr/>
        </p:nvGrpSpPr>
        <p:grpSpPr bwMode="auto">
          <a:xfrm>
            <a:off x="3771900" y="3600450"/>
            <a:ext cx="282179" cy="53579"/>
            <a:chOff x="3505200" y="4648200"/>
            <a:chExt cx="376238" cy="71437"/>
          </a:xfrm>
        </p:grpSpPr>
        <p:sp>
          <p:nvSpPr>
            <p:cNvPr id="62" name="Oval 61"/>
            <p:cNvSpPr>
              <a:spLocks noChangeArrowheads="1"/>
            </p:cNvSpPr>
            <p:nvPr/>
          </p:nvSpPr>
          <p:spPr bwMode="auto">
            <a:xfrm flipH="1" flipV="1">
              <a:off x="3657600" y="4648200"/>
              <a:ext cx="71438" cy="71437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135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3" name="Oval 62"/>
            <p:cNvSpPr>
              <a:spLocks noChangeArrowheads="1"/>
            </p:cNvSpPr>
            <p:nvPr/>
          </p:nvSpPr>
          <p:spPr bwMode="auto">
            <a:xfrm flipH="1" flipV="1">
              <a:off x="3810000" y="4648200"/>
              <a:ext cx="71438" cy="71437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135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4" name="Oval 63"/>
            <p:cNvSpPr>
              <a:spLocks noChangeArrowheads="1"/>
            </p:cNvSpPr>
            <p:nvPr/>
          </p:nvSpPr>
          <p:spPr bwMode="auto">
            <a:xfrm flipH="1" flipV="1">
              <a:off x="3505200" y="4648200"/>
              <a:ext cx="71438" cy="71437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135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65" name="Group 54"/>
          <p:cNvGrpSpPr>
            <a:grpSpLocks/>
          </p:cNvGrpSpPr>
          <p:nvPr/>
        </p:nvGrpSpPr>
        <p:grpSpPr bwMode="auto">
          <a:xfrm>
            <a:off x="514350" y="1657350"/>
            <a:ext cx="1771650" cy="1187054"/>
            <a:chOff x="914400" y="2209800"/>
            <a:chExt cx="2362200" cy="1582737"/>
          </a:xfrm>
        </p:grpSpPr>
        <p:sp>
          <p:nvSpPr>
            <p:cNvPr id="66" name="Rectangle 3"/>
            <p:cNvSpPr>
              <a:spLocks noChangeArrowheads="1"/>
            </p:cNvSpPr>
            <p:nvPr/>
          </p:nvSpPr>
          <p:spPr bwMode="auto">
            <a:xfrm>
              <a:off x="914400" y="2209800"/>
              <a:ext cx="2362200" cy="1295399"/>
            </a:xfrm>
            <a:prstGeom prst="rect">
              <a:avLst/>
            </a:prstGeom>
            <a:gradFill flip="none" rotWithShape="1">
              <a:gsLst>
                <a:gs pos="0">
                  <a:srgbClr val="99FF99"/>
                </a:gs>
                <a:gs pos="100000">
                  <a:srgbClr val="CCFFCC"/>
                </a:gs>
              </a:gsLst>
              <a:lin ang="16200000" scaled="1"/>
              <a:tileRect/>
            </a:gradFill>
            <a:ln w="12700">
              <a:solidFill>
                <a:srgbClr val="333300"/>
              </a:solidFill>
              <a:prstDash val="solid"/>
              <a:miter lim="800000"/>
              <a:headEnd/>
              <a:tailEnd/>
            </a:ln>
            <a:effectLst>
              <a:outerShdw blurRad="381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none" tIns="0"/>
            <a:lstStyle/>
            <a:p>
              <a:pPr>
                <a:defRPr/>
              </a:pPr>
              <a:r>
                <a:rPr lang="en-US" sz="1350" b="1" dirty="0"/>
                <a:t>SIMT Core Cluster</a:t>
              </a:r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990600" y="2514600"/>
              <a:ext cx="1066800" cy="8715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SIMT</a:t>
              </a:r>
            </a:p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Core</a:t>
              </a:r>
            </a:p>
          </p:txBody>
        </p:sp>
        <p:sp>
          <p:nvSpPr>
            <p:cNvPr id="68" name="Line 205"/>
            <p:cNvSpPr>
              <a:spLocks noChangeShapeType="1"/>
            </p:cNvSpPr>
            <p:nvPr/>
          </p:nvSpPr>
          <p:spPr bwMode="auto">
            <a:xfrm>
              <a:off x="2057400" y="3505199"/>
              <a:ext cx="3175" cy="287338"/>
            </a:xfrm>
            <a:prstGeom prst="line">
              <a:avLst/>
            </a:prstGeom>
            <a:ln>
              <a:solidFill>
                <a:schemeClr val="accent1">
                  <a:lumMod val="25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2133600" y="2514600"/>
              <a:ext cx="1066800" cy="8715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SIMT</a:t>
              </a:r>
            </a:p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Core</a:t>
              </a:r>
            </a:p>
          </p:txBody>
        </p:sp>
      </p:grpSp>
      <p:grpSp>
        <p:nvGrpSpPr>
          <p:cNvPr id="70" name="Group 11"/>
          <p:cNvGrpSpPr>
            <a:grpSpLocks/>
          </p:cNvGrpSpPr>
          <p:nvPr/>
        </p:nvGrpSpPr>
        <p:grpSpPr bwMode="auto">
          <a:xfrm>
            <a:off x="4572000" y="3143250"/>
            <a:ext cx="1257300" cy="1463279"/>
            <a:chOff x="4406388" y="4043366"/>
            <a:chExt cx="904308" cy="1951033"/>
          </a:xfrm>
        </p:grpSpPr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4570808" y="4348165"/>
              <a:ext cx="616574" cy="60959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350" b="1">
                  <a:solidFill>
                    <a:srgbClr val="000000"/>
                  </a:solidFill>
                  <a:latin typeface="Calibri" pitchFamily="34" charset="0"/>
                </a:rPr>
                <a:t>Memory</a:t>
              </a:r>
            </a:p>
            <a:p>
              <a:pPr algn="ctr">
                <a:defRPr/>
              </a:pPr>
              <a:r>
                <a:rPr lang="en-US" sz="1350" b="1">
                  <a:solidFill>
                    <a:srgbClr val="000000"/>
                  </a:solidFill>
                  <a:latin typeface="Calibri" pitchFamily="34" charset="0"/>
                </a:rPr>
                <a:t>Partition</a:t>
              </a:r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4406388" y="5414962"/>
              <a:ext cx="904308" cy="5794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350" b="1">
                  <a:solidFill>
                    <a:srgbClr val="000000"/>
                  </a:solidFill>
                  <a:latin typeface="Calibri" pitchFamily="34" charset="0"/>
                </a:rPr>
                <a:t>GDDR3/GDDR5</a:t>
              </a:r>
            </a:p>
          </p:txBody>
        </p:sp>
        <p:sp>
          <p:nvSpPr>
            <p:cNvPr id="73" name="Line 98"/>
            <p:cNvSpPr>
              <a:spLocks noChangeShapeType="1"/>
            </p:cNvSpPr>
            <p:nvPr/>
          </p:nvSpPr>
          <p:spPr bwMode="auto">
            <a:xfrm>
              <a:off x="4858542" y="4957764"/>
              <a:ext cx="1713" cy="43179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4" name="Line 224"/>
            <p:cNvSpPr>
              <a:spLocks noChangeShapeType="1"/>
            </p:cNvSpPr>
            <p:nvPr/>
          </p:nvSpPr>
          <p:spPr bwMode="auto">
            <a:xfrm>
              <a:off x="4858542" y="4043366"/>
              <a:ext cx="1713" cy="28733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75" name="Group 12"/>
          <p:cNvGrpSpPr>
            <a:grpSpLocks/>
          </p:cNvGrpSpPr>
          <p:nvPr/>
        </p:nvGrpSpPr>
        <p:grpSpPr bwMode="auto">
          <a:xfrm>
            <a:off x="2057400" y="3143250"/>
            <a:ext cx="1257300" cy="1463279"/>
            <a:chOff x="4406388" y="4043366"/>
            <a:chExt cx="904308" cy="1951033"/>
          </a:xfrm>
        </p:grpSpPr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4570808" y="4348165"/>
              <a:ext cx="616574" cy="60959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350" b="1">
                  <a:solidFill>
                    <a:srgbClr val="000000"/>
                  </a:solidFill>
                  <a:latin typeface="Calibri" pitchFamily="34" charset="0"/>
                </a:rPr>
                <a:t>Memory</a:t>
              </a:r>
            </a:p>
            <a:p>
              <a:pPr algn="ctr">
                <a:defRPr/>
              </a:pPr>
              <a:r>
                <a:rPr lang="en-US" sz="1350" b="1">
                  <a:solidFill>
                    <a:srgbClr val="000000"/>
                  </a:solidFill>
                  <a:latin typeface="Calibri" pitchFamily="34" charset="0"/>
                </a:rPr>
                <a:t>Partition</a:t>
              </a:r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4406388" y="5414962"/>
              <a:ext cx="904308" cy="5794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350" b="1">
                  <a:solidFill>
                    <a:srgbClr val="000000"/>
                  </a:solidFill>
                  <a:latin typeface="Calibri" pitchFamily="34" charset="0"/>
                </a:rPr>
                <a:t>GDDR3/GDDR5</a:t>
              </a:r>
            </a:p>
          </p:txBody>
        </p:sp>
        <p:sp>
          <p:nvSpPr>
            <p:cNvPr id="78" name="Line 98"/>
            <p:cNvSpPr>
              <a:spLocks noChangeShapeType="1"/>
            </p:cNvSpPr>
            <p:nvPr/>
          </p:nvSpPr>
          <p:spPr bwMode="auto">
            <a:xfrm>
              <a:off x="4858542" y="4957764"/>
              <a:ext cx="1713" cy="43179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9" name="Line 224"/>
            <p:cNvSpPr>
              <a:spLocks noChangeShapeType="1"/>
            </p:cNvSpPr>
            <p:nvPr/>
          </p:nvSpPr>
          <p:spPr bwMode="auto">
            <a:xfrm>
              <a:off x="4858542" y="4043366"/>
              <a:ext cx="1713" cy="28733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80" name="Group 13"/>
          <p:cNvGrpSpPr>
            <a:grpSpLocks/>
          </p:cNvGrpSpPr>
          <p:nvPr/>
        </p:nvGrpSpPr>
        <p:grpSpPr bwMode="auto">
          <a:xfrm>
            <a:off x="742950" y="3143250"/>
            <a:ext cx="1257300" cy="1463279"/>
            <a:chOff x="4406388" y="4043366"/>
            <a:chExt cx="904308" cy="1951033"/>
          </a:xfrm>
        </p:grpSpPr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4570808" y="4348165"/>
              <a:ext cx="616574" cy="60959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350" b="1">
                  <a:solidFill>
                    <a:srgbClr val="000000"/>
                  </a:solidFill>
                  <a:latin typeface="Calibri" pitchFamily="34" charset="0"/>
                </a:rPr>
                <a:t>Memory</a:t>
              </a:r>
            </a:p>
            <a:p>
              <a:pPr algn="ctr">
                <a:defRPr/>
              </a:pPr>
              <a:r>
                <a:rPr lang="en-US" sz="1350" b="1">
                  <a:solidFill>
                    <a:srgbClr val="000000"/>
                  </a:solidFill>
                  <a:latin typeface="Calibri" pitchFamily="34" charset="0"/>
                </a:rPr>
                <a:t>Partition</a:t>
              </a:r>
            </a:p>
          </p:txBody>
        </p:sp>
        <p:sp>
          <p:nvSpPr>
            <p:cNvPr id="82" name="Rectangle 81"/>
            <p:cNvSpPr>
              <a:spLocks noChangeArrowheads="1"/>
            </p:cNvSpPr>
            <p:nvPr/>
          </p:nvSpPr>
          <p:spPr bwMode="auto">
            <a:xfrm>
              <a:off x="4406388" y="5414962"/>
              <a:ext cx="904308" cy="5794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350" b="1">
                  <a:solidFill>
                    <a:srgbClr val="000000"/>
                  </a:solidFill>
                  <a:latin typeface="Calibri" pitchFamily="34" charset="0"/>
                </a:rPr>
                <a:t>GDDR3/GDDR5</a:t>
              </a:r>
            </a:p>
          </p:txBody>
        </p:sp>
        <p:sp>
          <p:nvSpPr>
            <p:cNvPr id="83" name="Line 98"/>
            <p:cNvSpPr>
              <a:spLocks noChangeShapeType="1"/>
            </p:cNvSpPr>
            <p:nvPr/>
          </p:nvSpPr>
          <p:spPr bwMode="auto">
            <a:xfrm>
              <a:off x="4858542" y="4957764"/>
              <a:ext cx="1713" cy="43179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4" name="Line 224"/>
            <p:cNvSpPr>
              <a:spLocks noChangeShapeType="1"/>
            </p:cNvSpPr>
            <p:nvPr/>
          </p:nvSpPr>
          <p:spPr bwMode="auto">
            <a:xfrm>
              <a:off x="4858542" y="4043366"/>
              <a:ext cx="1713" cy="28733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85" name="TextBox 47"/>
          <p:cNvSpPr txBox="1">
            <a:spLocks noChangeArrowheads="1"/>
          </p:cNvSpPr>
          <p:nvPr/>
        </p:nvSpPr>
        <p:spPr bwMode="auto">
          <a:xfrm>
            <a:off x="3371850" y="4229100"/>
            <a:ext cx="126509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350" b="1">
                <a:solidFill>
                  <a:srgbClr val="808080"/>
                </a:solidFill>
                <a:latin typeface="Calibri" pitchFamily="34" charset="0"/>
              </a:rPr>
              <a:t>Off-chip</a:t>
            </a:r>
            <a:r>
              <a:rPr lang="en-US" sz="1350" b="1">
                <a:solidFill>
                  <a:srgbClr val="FFCC99"/>
                </a:solidFill>
                <a:latin typeface="Calibri" pitchFamily="34" charset="0"/>
              </a:rPr>
              <a:t> </a:t>
            </a:r>
            <a:r>
              <a:rPr lang="en-US" sz="1350" b="1">
                <a:solidFill>
                  <a:srgbClr val="808080"/>
                </a:solidFill>
                <a:latin typeface="Calibri" pitchFamily="34" charset="0"/>
              </a:rPr>
              <a:t>DRAM</a:t>
            </a:r>
            <a:endParaRPr lang="en-US" sz="1350"/>
          </a:p>
        </p:txBody>
      </p:sp>
      <p:grpSp>
        <p:nvGrpSpPr>
          <p:cNvPr id="86" name="Group 55"/>
          <p:cNvGrpSpPr>
            <a:grpSpLocks/>
          </p:cNvGrpSpPr>
          <p:nvPr/>
        </p:nvGrpSpPr>
        <p:grpSpPr bwMode="auto">
          <a:xfrm>
            <a:off x="2400300" y="1657350"/>
            <a:ext cx="1771650" cy="1187054"/>
            <a:chOff x="914400" y="2209800"/>
            <a:chExt cx="2362200" cy="1582737"/>
          </a:xfrm>
        </p:grpSpPr>
        <p:sp>
          <p:nvSpPr>
            <p:cNvPr id="87" name="Rectangle 3"/>
            <p:cNvSpPr>
              <a:spLocks noChangeArrowheads="1"/>
            </p:cNvSpPr>
            <p:nvPr/>
          </p:nvSpPr>
          <p:spPr bwMode="auto">
            <a:xfrm>
              <a:off x="914400" y="2209800"/>
              <a:ext cx="2362200" cy="1295399"/>
            </a:xfrm>
            <a:prstGeom prst="rect">
              <a:avLst/>
            </a:prstGeom>
            <a:gradFill flip="none" rotWithShape="1">
              <a:gsLst>
                <a:gs pos="0">
                  <a:srgbClr val="99FF99"/>
                </a:gs>
                <a:gs pos="100000">
                  <a:srgbClr val="CCFFCC"/>
                </a:gs>
              </a:gsLst>
              <a:lin ang="16200000" scaled="1"/>
              <a:tileRect/>
            </a:gradFill>
            <a:ln w="12700">
              <a:solidFill>
                <a:srgbClr val="333300"/>
              </a:solidFill>
              <a:prstDash val="solid"/>
              <a:miter lim="800000"/>
              <a:headEnd/>
              <a:tailEnd/>
            </a:ln>
            <a:effectLst>
              <a:outerShdw blurRad="381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none" tIns="0"/>
            <a:lstStyle/>
            <a:p>
              <a:pPr>
                <a:defRPr/>
              </a:pPr>
              <a:r>
                <a:rPr lang="en-US" sz="1350" b="1" dirty="0"/>
                <a:t>SIMT Core Cluster</a:t>
              </a:r>
            </a:p>
          </p:txBody>
        </p:sp>
        <p:sp>
          <p:nvSpPr>
            <p:cNvPr id="88" name="Rectangle 87"/>
            <p:cNvSpPr>
              <a:spLocks noChangeArrowheads="1"/>
            </p:cNvSpPr>
            <p:nvPr/>
          </p:nvSpPr>
          <p:spPr bwMode="auto">
            <a:xfrm>
              <a:off x="990600" y="2514600"/>
              <a:ext cx="1066800" cy="8715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SIMT</a:t>
              </a:r>
            </a:p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Core</a:t>
              </a:r>
            </a:p>
          </p:txBody>
        </p:sp>
        <p:sp>
          <p:nvSpPr>
            <p:cNvPr id="89" name="Line 205"/>
            <p:cNvSpPr>
              <a:spLocks noChangeShapeType="1"/>
            </p:cNvSpPr>
            <p:nvPr/>
          </p:nvSpPr>
          <p:spPr bwMode="auto">
            <a:xfrm>
              <a:off x="2057400" y="3505199"/>
              <a:ext cx="3175" cy="287338"/>
            </a:xfrm>
            <a:prstGeom prst="line">
              <a:avLst/>
            </a:prstGeom>
            <a:ln>
              <a:solidFill>
                <a:schemeClr val="accent1">
                  <a:lumMod val="25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2133600" y="2514600"/>
              <a:ext cx="1066800" cy="8715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SIMT</a:t>
              </a:r>
            </a:p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Core</a:t>
              </a:r>
            </a:p>
          </p:txBody>
        </p:sp>
      </p:grpSp>
      <p:grpSp>
        <p:nvGrpSpPr>
          <p:cNvPr id="91" name="Group 60"/>
          <p:cNvGrpSpPr>
            <a:grpSpLocks/>
          </p:cNvGrpSpPr>
          <p:nvPr/>
        </p:nvGrpSpPr>
        <p:grpSpPr bwMode="auto">
          <a:xfrm>
            <a:off x="4572000" y="1657350"/>
            <a:ext cx="1771650" cy="1187054"/>
            <a:chOff x="914400" y="2209800"/>
            <a:chExt cx="2362200" cy="1582737"/>
          </a:xfrm>
        </p:grpSpPr>
        <p:sp>
          <p:nvSpPr>
            <p:cNvPr id="92" name="Rectangle 3"/>
            <p:cNvSpPr>
              <a:spLocks noChangeArrowheads="1"/>
            </p:cNvSpPr>
            <p:nvPr/>
          </p:nvSpPr>
          <p:spPr bwMode="auto">
            <a:xfrm>
              <a:off x="914400" y="2209800"/>
              <a:ext cx="2362200" cy="1295399"/>
            </a:xfrm>
            <a:prstGeom prst="rect">
              <a:avLst/>
            </a:prstGeom>
            <a:gradFill flip="none" rotWithShape="1">
              <a:gsLst>
                <a:gs pos="0">
                  <a:srgbClr val="99FF99"/>
                </a:gs>
                <a:gs pos="100000">
                  <a:srgbClr val="CCFFCC"/>
                </a:gs>
              </a:gsLst>
              <a:lin ang="16200000" scaled="1"/>
              <a:tileRect/>
            </a:gradFill>
            <a:ln w="12700">
              <a:solidFill>
                <a:srgbClr val="333300"/>
              </a:solidFill>
              <a:prstDash val="solid"/>
              <a:miter lim="800000"/>
              <a:headEnd/>
              <a:tailEnd/>
            </a:ln>
            <a:effectLst>
              <a:outerShdw blurRad="381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none" tIns="0"/>
            <a:lstStyle/>
            <a:p>
              <a:pPr>
                <a:defRPr/>
              </a:pPr>
              <a:r>
                <a:rPr lang="en-US" sz="1350" b="1" dirty="0"/>
                <a:t>SIMT Core Cluster</a:t>
              </a:r>
            </a:p>
          </p:txBody>
        </p:sp>
        <p:sp>
          <p:nvSpPr>
            <p:cNvPr id="93" name="Rectangle 92"/>
            <p:cNvSpPr>
              <a:spLocks noChangeArrowheads="1"/>
            </p:cNvSpPr>
            <p:nvPr/>
          </p:nvSpPr>
          <p:spPr bwMode="auto">
            <a:xfrm>
              <a:off x="990600" y="2514600"/>
              <a:ext cx="1066800" cy="8715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SIMT</a:t>
              </a:r>
            </a:p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Core</a:t>
              </a:r>
            </a:p>
          </p:txBody>
        </p:sp>
        <p:sp>
          <p:nvSpPr>
            <p:cNvPr id="94" name="Line 205"/>
            <p:cNvSpPr>
              <a:spLocks noChangeShapeType="1"/>
            </p:cNvSpPr>
            <p:nvPr/>
          </p:nvSpPr>
          <p:spPr bwMode="auto">
            <a:xfrm>
              <a:off x="2057400" y="3505199"/>
              <a:ext cx="3175" cy="287338"/>
            </a:xfrm>
            <a:prstGeom prst="line">
              <a:avLst/>
            </a:prstGeom>
            <a:ln>
              <a:solidFill>
                <a:schemeClr val="accent1">
                  <a:lumMod val="25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2133600" y="2514600"/>
              <a:ext cx="1066800" cy="8715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SIMT</a:t>
              </a:r>
            </a:p>
            <a:p>
              <a:pPr algn="ctr">
                <a:defRPr/>
              </a:pPr>
              <a:r>
                <a:rPr lang="en-US" sz="1500" b="1">
                  <a:solidFill>
                    <a:srgbClr val="000000"/>
                  </a:solidFill>
                  <a:latin typeface="Calibri" pitchFamily="34" charset="0"/>
                </a:rPr>
                <a:t>Core</a:t>
              </a:r>
            </a:p>
          </p:txBody>
        </p:sp>
      </p:grpSp>
      <p:sp>
        <p:nvSpPr>
          <p:cNvPr id="42" name="Rectangle 41"/>
          <p:cNvSpPr/>
          <p:nvPr/>
        </p:nvSpPr>
        <p:spPr>
          <a:xfrm>
            <a:off x="342900" y="2743200"/>
            <a:ext cx="6172200" cy="200025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35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8" name="Slide Number Placeholder 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4.</a:t>
            </a:r>
            <a:fld id="{5F092435-35AC-4890-8608-A6F8B5931844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62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CPU and GPU are designed very differently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5754" y="1625806"/>
            <a:ext cx="2627710" cy="37606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algn="ctr" hangingPunct="0">
              <a:defRPr/>
            </a:pPr>
            <a:r>
              <a:rPr lang="en-US" sz="15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CPU</a:t>
            </a:r>
          </a:p>
          <a:p>
            <a:pPr algn="ctr" hangingPunct="0">
              <a:defRPr/>
            </a:pPr>
            <a:r>
              <a:rPr lang="en-US" sz="105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Latency Oriented Cores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64112" y="2048471"/>
            <a:ext cx="2515791" cy="1893987"/>
          </a:xfrm>
          <a:prstGeom prst="rect">
            <a:avLst/>
          </a:prstGeom>
          <a:solidFill>
            <a:schemeClr val="accent3"/>
          </a:solidFill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endParaRPr lang="en-US" sz="165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2688" y="2084190"/>
            <a:ext cx="426244" cy="19902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en-US" sz="135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Chip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426088" y="2080618"/>
            <a:ext cx="1907381" cy="1540372"/>
          </a:xfrm>
          <a:prstGeom prst="rect">
            <a:avLst/>
          </a:prstGeom>
          <a:solidFill>
            <a:schemeClr val="accent2"/>
          </a:solidFill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endParaRPr lang="en-US" sz="165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341554" y="2173486"/>
            <a:ext cx="1906190" cy="1540372"/>
          </a:xfrm>
          <a:prstGeom prst="rect">
            <a:avLst/>
          </a:prstGeom>
          <a:solidFill>
            <a:schemeClr val="accent2"/>
          </a:solidFill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endParaRPr lang="en-US" sz="165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255828" y="2259211"/>
            <a:ext cx="1907381" cy="1540372"/>
          </a:xfrm>
          <a:prstGeom prst="rect">
            <a:avLst/>
          </a:prstGeom>
          <a:solidFill>
            <a:schemeClr val="accent2"/>
          </a:solidFill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endParaRPr lang="en-US" sz="165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155816" y="2344936"/>
            <a:ext cx="1907381" cy="1540372"/>
          </a:xfrm>
          <a:prstGeom prst="rect">
            <a:avLst/>
          </a:prstGeom>
          <a:solidFill>
            <a:schemeClr val="accent2"/>
          </a:solidFill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endParaRPr lang="en-US" sz="165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grpSp>
        <p:nvGrpSpPr>
          <p:cNvPr id="29" name="Group 28"/>
          <p:cNvGrpSpPr>
            <a:grpSpLocks/>
          </p:cNvGrpSpPr>
          <p:nvPr/>
        </p:nvGrpSpPr>
        <p:grpSpPr bwMode="auto">
          <a:xfrm>
            <a:off x="1202249" y="2386906"/>
            <a:ext cx="1925241" cy="1412677"/>
            <a:chOff x="6156720" y="2834786"/>
            <a:chExt cx="2829600" cy="2768615"/>
          </a:xfrm>
        </p:grpSpPr>
        <p:sp>
          <p:nvSpPr>
            <p:cNvPr id="30" name="TextBox 29"/>
            <p:cNvSpPr txBox="1"/>
            <p:nvPr/>
          </p:nvSpPr>
          <p:spPr>
            <a:xfrm>
              <a:off x="6156720" y="2834786"/>
              <a:ext cx="2829600" cy="476773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compatLnSpc="0">
              <a:spAutoFit/>
            </a:bodyPr>
            <a:lstStyle/>
            <a:p>
              <a:pPr hangingPunct="0">
                <a:defRPr/>
              </a:pPr>
              <a:r>
                <a:rPr lang="en-US" sz="1650" dirty="0">
                  <a:latin typeface="Albany" pitchFamily="34"/>
                  <a:ea typeface="HG Mincho Light J" pitchFamily="2"/>
                  <a:cs typeface="Arial Unicode MS" pitchFamily="2"/>
                </a:rPr>
                <a:t>Core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6308962" y="3303805"/>
              <a:ext cx="2460369" cy="957289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lIns="0" tIns="0" rIns="0" bIns="0" anchor="ctr" anchorCtr="1" compatLnSpc="0"/>
            <a:lstStyle/>
            <a:p>
              <a:pPr hangingPunct="0">
                <a:defRPr/>
              </a:pPr>
              <a:r>
                <a:rPr lang="en-US" sz="1650" dirty="0">
                  <a:solidFill>
                    <a:srgbClr val="000000"/>
                  </a:solidFill>
                  <a:latin typeface="Albany" pitchFamily="34"/>
                  <a:ea typeface="HG Mincho Light J" pitchFamily="2"/>
                  <a:cs typeface="Arial Unicode MS" pitchFamily="2"/>
                </a:rPr>
                <a:t>Local Cache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336961" y="4457103"/>
              <a:ext cx="1448923" cy="301013"/>
            </a:xfrm>
            <a:prstGeom prst="rect">
              <a:avLst/>
            </a:prstGeom>
            <a:solidFill>
              <a:srgbClr val="FF5425"/>
            </a:solidFill>
            <a:ln w="0">
              <a:solidFill>
                <a:srgbClr val="000000"/>
              </a:solidFill>
              <a:prstDash val="solid"/>
            </a:ln>
          </p:spPr>
          <p:txBody>
            <a:bodyPr lIns="0" tIns="0" rIns="0" bIns="0" anchor="ctr" anchorCtr="1" compatLnSpc="0"/>
            <a:lstStyle/>
            <a:p>
              <a:pPr hangingPunct="0">
                <a:defRPr/>
              </a:pPr>
              <a:r>
                <a:rPr lang="en-US" sz="1125" dirty="0">
                  <a:solidFill>
                    <a:srgbClr val="000000"/>
                  </a:solidFill>
                  <a:latin typeface="Albany" pitchFamily="34"/>
                  <a:ea typeface="HG Mincho Light J" pitchFamily="2"/>
                  <a:cs typeface="Arial Unicode MS" pitchFamily="2"/>
                </a:rPr>
                <a:t>Registers</a:t>
              </a:r>
            </a:p>
          </p:txBody>
        </p:sp>
        <p:grpSp>
          <p:nvGrpSpPr>
            <p:cNvPr id="9247" name="Group 32"/>
            <p:cNvGrpSpPr>
              <a:grpSpLocks/>
            </p:cNvGrpSpPr>
            <p:nvPr/>
          </p:nvGrpSpPr>
          <p:grpSpPr bwMode="auto">
            <a:xfrm>
              <a:off x="6334560" y="4874759"/>
              <a:ext cx="1467720" cy="663481"/>
              <a:chOff x="6334560" y="4874759"/>
              <a:chExt cx="1467720" cy="663481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6335210" y="4875371"/>
                <a:ext cx="1466421" cy="659777"/>
              </a:xfrm>
              <a:prstGeom prst="rect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</a:ln>
            </p:spPr>
            <p:txBody>
              <a:bodyPr lIns="0" tIns="0" rIns="0" bIns="0" anchor="ctr" anchorCtr="1" compatLnSpc="0"/>
              <a:lstStyle/>
              <a:p>
                <a:pPr algn="ctr" hangingPunct="0">
                  <a:defRPr/>
                </a:pPr>
                <a:r>
                  <a:rPr lang="en-US" sz="1650">
                    <a:solidFill>
                      <a:srgbClr val="FFFFFF"/>
                    </a:solidFill>
                    <a:latin typeface="Albany" pitchFamily="34"/>
                    <a:ea typeface="HG Mincho Light J" pitchFamily="2"/>
                    <a:cs typeface="Arial Unicode MS" pitchFamily="2"/>
                  </a:rPr>
                  <a:t>SIMD Unit</a:t>
                </a:r>
              </a:p>
            </p:txBody>
          </p:sp>
          <p:sp>
            <p:nvSpPr>
              <p:cNvPr id="36" name="Straight Connector 35"/>
              <p:cNvSpPr/>
              <p:nvPr/>
            </p:nvSpPr>
            <p:spPr>
              <a:xfrm>
                <a:off x="6662443" y="4877120"/>
                <a:ext cx="0" cy="66152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</a:ln>
            </p:spPr>
            <p:txBody>
              <a:bodyPr lIns="0" tIns="0" rIns="0" bIns="0" anchor="ctr" anchorCtr="1" compatLnSpc="0"/>
              <a:lstStyle/>
              <a:p>
                <a:pPr hangingPunct="0">
                  <a:defRPr/>
                </a:pPr>
                <a:endParaRPr lang="en-US" sz="1650">
                  <a:solidFill>
                    <a:srgbClr val="000000"/>
                  </a:solidFill>
                  <a:latin typeface="Albany" pitchFamily="34"/>
                  <a:ea typeface="HG Mincho Light J" pitchFamily="2"/>
                  <a:cs typeface="Arial Unicode MS" pitchFamily="2"/>
                </a:endParaRPr>
              </a:p>
            </p:txBody>
          </p:sp>
          <p:sp>
            <p:nvSpPr>
              <p:cNvPr id="37" name="Straight Connector 36"/>
              <p:cNvSpPr/>
              <p:nvPr/>
            </p:nvSpPr>
            <p:spPr>
              <a:xfrm>
                <a:off x="7036923" y="4877120"/>
                <a:ext cx="0" cy="66152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</a:ln>
            </p:spPr>
            <p:txBody>
              <a:bodyPr lIns="0" tIns="0" rIns="0" bIns="0" anchor="ctr" anchorCtr="1" compatLnSpc="0"/>
              <a:lstStyle/>
              <a:p>
                <a:pPr hangingPunct="0">
                  <a:defRPr/>
                </a:pPr>
                <a:endParaRPr lang="en-US" sz="1650">
                  <a:solidFill>
                    <a:srgbClr val="000000"/>
                  </a:solidFill>
                  <a:latin typeface="Albany" pitchFamily="34"/>
                  <a:ea typeface="HG Mincho Light J" pitchFamily="2"/>
                  <a:cs typeface="Arial Unicode MS" pitchFamily="2"/>
                </a:endParaRPr>
              </a:p>
            </p:txBody>
          </p:sp>
          <p:sp>
            <p:nvSpPr>
              <p:cNvPr id="38" name="Straight Connector 37"/>
              <p:cNvSpPr/>
              <p:nvPr/>
            </p:nvSpPr>
            <p:spPr>
              <a:xfrm>
                <a:off x="7411403" y="4877120"/>
                <a:ext cx="0" cy="66152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</a:ln>
            </p:spPr>
            <p:txBody>
              <a:bodyPr lIns="0" tIns="0" rIns="0" bIns="0" anchor="ctr" anchorCtr="1" compatLnSpc="0"/>
              <a:lstStyle/>
              <a:p>
                <a:pPr hangingPunct="0">
                  <a:defRPr/>
                </a:pPr>
                <a:endParaRPr lang="en-US" sz="1650">
                  <a:solidFill>
                    <a:srgbClr val="000000"/>
                  </a:solidFill>
                  <a:latin typeface="Albany" pitchFamily="34"/>
                  <a:ea typeface="HG Mincho Light J" pitchFamily="2"/>
                  <a:cs typeface="Arial Unicode MS" pitchFamily="2"/>
                </a:endParaRPr>
              </a:p>
            </p:txBody>
          </p:sp>
        </p:grpSp>
        <p:sp>
          <p:nvSpPr>
            <p:cNvPr id="34" name="Rectangle 33"/>
            <p:cNvSpPr/>
            <p:nvPr/>
          </p:nvSpPr>
          <p:spPr>
            <a:xfrm rot="5400000">
              <a:off x="7711454" y="4545524"/>
              <a:ext cx="1232051" cy="883704"/>
            </a:xfrm>
            <a:prstGeom prst="rect">
              <a:avLst/>
            </a:prstGeom>
            <a:solidFill>
              <a:srgbClr val="800080"/>
            </a:solidFill>
            <a:ln w="0">
              <a:solidFill>
                <a:srgbClr val="000000"/>
              </a:solidFill>
              <a:prstDash val="solid"/>
            </a:ln>
          </p:spPr>
          <p:txBody>
            <a:bodyPr lIns="0" tIns="0" rIns="0" bIns="0" anchor="ctr" anchorCtr="1" compatLnSpc="0"/>
            <a:lstStyle/>
            <a:p>
              <a:pPr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Albany" pitchFamily="34"/>
                  <a:ea typeface="HG Mincho Light J" pitchFamily="2"/>
                  <a:cs typeface="Arial Unicode MS" pitchFamily="2"/>
                </a:rPr>
                <a:t>Control</a:t>
              </a:r>
            </a:p>
          </p:txBody>
        </p:sp>
      </p:grpSp>
      <p:sp>
        <p:nvSpPr>
          <p:cNvPr id="39" name="Rectangle 38"/>
          <p:cNvSpPr/>
          <p:nvPr/>
        </p:nvSpPr>
        <p:spPr>
          <a:xfrm>
            <a:off x="3480924" y="2049363"/>
            <a:ext cx="2515790" cy="1893987"/>
          </a:xfrm>
          <a:prstGeom prst="rect">
            <a:avLst/>
          </a:prstGeom>
          <a:solidFill>
            <a:schemeClr val="accent3"/>
          </a:solidFill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endParaRPr lang="en-US" sz="165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89697" y="1625806"/>
            <a:ext cx="2806303" cy="37606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algn="ctr" hangingPunct="0">
              <a:defRPr/>
            </a:pPr>
            <a:r>
              <a:rPr lang="en-US" sz="15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GPU </a:t>
            </a:r>
          </a:p>
          <a:p>
            <a:pPr algn="ctr" hangingPunct="0">
              <a:defRPr/>
            </a:pPr>
            <a:r>
              <a:rPr lang="en-US" sz="105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Throughput Oriented Cores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520214" y="2085082"/>
            <a:ext cx="426244" cy="19902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en-US" sz="135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Chip</a:t>
            </a:r>
          </a:p>
        </p:txBody>
      </p:sp>
      <p:sp>
        <p:nvSpPr>
          <p:cNvPr id="42" name="Rectangle 41"/>
          <p:cNvSpPr/>
          <p:nvPr/>
        </p:nvSpPr>
        <p:spPr>
          <a:xfrm>
            <a:off x="4042899" y="2080618"/>
            <a:ext cx="1907381" cy="1541264"/>
          </a:xfrm>
          <a:prstGeom prst="rect">
            <a:avLst/>
          </a:prstGeom>
          <a:solidFill>
            <a:schemeClr val="accent2"/>
          </a:solidFill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endParaRPr lang="en-US" sz="165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957174" y="2173487"/>
            <a:ext cx="1907381" cy="1541264"/>
          </a:xfrm>
          <a:prstGeom prst="rect">
            <a:avLst/>
          </a:prstGeom>
          <a:solidFill>
            <a:schemeClr val="accent2"/>
          </a:solidFill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endParaRPr lang="en-US" sz="165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872638" y="2259212"/>
            <a:ext cx="1906191" cy="1541264"/>
          </a:xfrm>
          <a:prstGeom prst="rect">
            <a:avLst/>
          </a:prstGeom>
          <a:solidFill>
            <a:schemeClr val="accent2"/>
          </a:solidFill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endParaRPr lang="en-US" sz="165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772627" y="2344937"/>
            <a:ext cx="1907381" cy="1541264"/>
          </a:xfrm>
          <a:prstGeom prst="rect">
            <a:avLst/>
          </a:prstGeom>
          <a:solidFill>
            <a:schemeClr val="accent2"/>
          </a:solidFill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endParaRPr lang="en-US" sz="165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819061" y="2372617"/>
            <a:ext cx="1924050" cy="24327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en-US" sz="1650" dirty="0">
                <a:latin typeface="Albany" pitchFamily="34"/>
                <a:ea typeface="HG Mincho Light J" pitchFamily="2"/>
                <a:cs typeface="Arial Unicode MS" pitchFamily="2"/>
              </a:rPr>
              <a:t>Compute Unit</a:t>
            </a:r>
          </a:p>
        </p:txBody>
      </p:sp>
      <p:sp>
        <p:nvSpPr>
          <p:cNvPr id="47" name="Rectangle 46"/>
          <p:cNvSpPr/>
          <p:nvPr/>
        </p:nvSpPr>
        <p:spPr>
          <a:xfrm>
            <a:off x="3894071" y="2598539"/>
            <a:ext cx="1684735" cy="175915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r>
              <a:rPr lang="en-US" sz="15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Cache/Local </a:t>
            </a:r>
            <a:r>
              <a:rPr lang="en-US" sz="15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Mem</a:t>
            </a:r>
            <a:endParaRPr lang="en-US" sz="1500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902404" y="2838748"/>
            <a:ext cx="1266825" cy="292001"/>
          </a:xfrm>
          <a:prstGeom prst="rect">
            <a:avLst/>
          </a:prstGeom>
          <a:solidFill>
            <a:srgbClr val="FF5425"/>
          </a:solidFill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r>
              <a:rPr lang="en-US" sz="135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Registers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878592" y="3187005"/>
            <a:ext cx="1290638" cy="517922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algn="ctr" hangingPunct="0">
              <a:defRPr/>
            </a:pPr>
            <a:r>
              <a:rPr lang="en-US" sz="165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SIMD </a:t>
            </a:r>
            <a:br>
              <a:rPr lang="en-US" sz="165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</a:br>
            <a:r>
              <a:rPr lang="en-US" sz="165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Unit</a:t>
            </a:r>
          </a:p>
        </p:txBody>
      </p:sp>
      <p:sp>
        <p:nvSpPr>
          <p:cNvPr id="50" name="Straight Connector 49"/>
          <p:cNvSpPr/>
          <p:nvPr/>
        </p:nvSpPr>
        <p:spPr>
          <a:xfrm>
            <a:off x="4145292" y="3188791"/>
            <a:ext cx="0" cy="517922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endParaRPr lang="en-US" sz="165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1" name="Straight Connector 50"/>
          <p:cNvSpPr/>
          <p:nvPr/>
        </p:nvSpPr>
        <p:spPr>
          <a:xfrm>
            <a:off x="4410801" y="3188791"/>
            <a:ext cx="0" cy="517922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endParaRPr lang="en-US" sz="165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2" name="Straight Connector 51"/>
          <p:cNvSpPr/>
          <p:nvPr/>
        </p:nvSpPr>
        <p:spPr>
          <a:xfrm>
            <a:off x="4677501" y="3188791"/>
            <a:ext cx="0" cy="517922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endParaRPr lang="en-US" sz="165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3" name="Straight Connector 52"/>
          <p:cNvSpPr/>
          <p:nvPr/>
        </p:nvSpPr>
        <p:spPr>
          <a:xfrm>
            <a:off x="3894071" y="3442394"/>
            <a:ext cx="1275160" cy="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endParaRPr lang="en-US" sz="165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4" name="Rectangle 53"/>
          <p:cNvSpPr/>
          <p:nvPr/>
        </p:nvSpPr>
        <p:spPr>
          <a:xfrm rot="5400000">
            <a:off x="4981557" y="3121670"/>
            <a:ext cx="899220" cy="333375"/>
          </a:xfrm>
          <a:prstGeom prst="rect">
            <a:avLst/>
          </a:prstGeom>
          <a:solidFill>
            <a:srgbClr val="800080"/>
          </a:solidFill>
          <a:ln w="0">
            <a:solidFill>
              <a:srgbClr val="000000"/>
            </a:solidFill>
            <a:prstDash val="solid"/>
          </a:ln>
        </p:spPr>
        <p:txBody>
          <a:bodyPr lIns="0" tIns="0" rIns="0" bIns="0" anchor="ctr" anchorCtr="1" compatLnSpc="0"/>
          <a:lstStyle/>
          <a:p>
            <a:pPr hangingPunct="0">
              <a:defRPr/>
            </a:pPr>
            <a:r>
              <a:rPr lang="en-US" sz="15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Threading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4910863" y="3187005"/>
            <a:ext cx="0" cy="5277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782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December 2012</a:t>
            </a:r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GPGPU-Sim Tutorial (MICRO 2012) 4: Microarchitecture Model</a:t>
            </a:r>
            <a:endParaRPr lang="en-US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Inside a SIMT Core</a:t>
            </a:r>
          </a:p>
        </p:txBody>
      </p:sp>
      <p:sp>
        <p:nvSpPr>
          <p:cNvPr id="47279" name="Rectangle 175"/>
          <p:cNvSpPr>
            <a:spLocks noGrp="1" noChangeArrowheads="1"/>
          </p:cNvSpPr>
          <p:nvPr>
            <p:ph type="body" idx="1"/>
          </p:nvPr>
        </p:nvSpPr>
        <p:spPr>
          <a:xfrm>
            <a:off x="342900" y="3028951"/>
            <a:ext cx="6172200" cy="1565672"/>
          </a:xfrm>
        </p:spPr>
        <p:txBody>
          <a:bodyPr/>
          <a:lstStyle/>
          <a:p>
            <a:r>
              <a:rPr lang="en-US"/>
              <a:t>Fine-grained multithreading</a:t>
            </a:r>
          </a:p>
          <a:p>
            <a:pPr lvl="1"/>
            <a:r>
              <a:rPr lang="en-US"/>
              <a:t>Interleave warp execution to hide latency</a:t>
            </a:r>
          </a:p>
          <a:p>
            <a:pPr lvl="1"/>
            <a:r>
              <a:rPr lang="en-US"/>
              <a:t>Register values of all threads stays in core</a:t>
            </a:r>
          </a:p>
          <a:p>
            <a:pPr lvl="1"/>
            <a:endParaRPr lang="en-US"/>
          </a:p>
        </p:txBody>
      </p:sp>
      <p:sp>
        <p:nvSpPr>
          <p:cNvPr id="47284" name="Rectangle 29"/>
          <p:cNvSpPr>
            <a:spLocks noChangeArrowheads="1"/>
          </p:cNvSpPr>
          <p:nvPr/>
        </p:nvSpPr>
        <p:spPr bwMode="auto">
          <a:xfrm>
            <a:off x="1428750" y="1428750"/>
            <a:ext cx="971550" cy="1428750"/>
          </a:xfrm>
          <a:prstGeom prst="rect">
            <a:avLst/>
          </a:prstGeom>
          <a:solidFill>
            <a:srgbClr val="CCFFCC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sz="1350" b="1"/>
              <a:t>SIMT</a:t>
            </a:r>
          </a:p>
          <a:p>
            <a:pPr algn="ctr"/>
            <a:r>
              <a:rPr lang="en-US" sz="1350" b="1"/>
              <a:t>Front End</a:t>
            </a:r>
          </a:p>
        </p:txBody>
      </p:sp>
      <p:sp>
        <p:nvSpPr>
          <p:cNvPr id="47285" name="Rectangle 31"/>
          <p:cNvSpPr>
            <a:spLocks noChangeArrowheads="1"/>
          </p:cNvSpPr>
          <p:nvPr/>
        </p:nvSpPr>
        <p:spPr bwMode="auto">
          <a:xfrm>
            <a:off x="3486150" y="1428750"/>
            <a:ext cx="1485900" cy="628650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 b="1"/>
              <a:t>SIMD Datapath</a:t>
            </a:r>
          </a:p>
        </p:txBody>
      </p:sp>
      <p:sp>
        <p:nvSpPr>
          <p:cNvPr id="47286" name="Line 36"/>
          <p:cNvSpPr>
            <a:spLocks noChangeShapeType="1"/>
          </p:cNvSpPr>
          <p:nvPr/>
        </p:nvSpPr>
        <p:spPr bwMode="auto">
          <a:xfrm>
            <a:off x="2400300" y="1771650"/>
            <a:ext cx="2857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CA" sz="1350"/>
          </a:p>
        </p:txBody>
      </p:sp>
      <p:sp>
        <p:nvSpPr>
          <p:cNvPr id="47287" name="Line 39"/>
          <p:cNvSpPr>
            <a:spLocks noChangeShapeType="1"/>
          </p:cNvSpPr>
          <p:nvPr/>
        </p:nvSpPr>
        <p:spPr bwMode="auto">
          <a:xfrm>
            <a:off x="1943100" y="1257300"/>
            <a:ext cx="0" cy="1714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CA" sz="1350"/>
          </a:p>
        </p:txBody>
      </p:sp>
      <p:sp>
        <p:nvSpPr>
          <p:cNvPr id="47288" name="Line 40"/>
          <p:cNvSpPr>
            <a:spLocks noChangeShapeType="1"/>
          </p:cNvSpPr>
          <p:nvPr/>
        </p:nvSpPr>
        <p:spPr bwMode="auto">
          <a:xfrm>
            <a:off x="1943100" y="1257300"/>
            <a:ext cx="28003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CA" sz="1350"/>
          </a:p>
        </p:txBody>
      </p:sp>
      <p:sp>
        <p:nvSpPr>
          <p:cNvPr id="47289" name="Rectangle 46"/>
          <p:cNvSpPr>
            <a:spLocks noChangeArrowheads="1"/>
          </p:cNvSpPr>
          <p:nvPr/>
        </p:nvSpPr>
        <p:spPr bwMode="auto">
          <a:xfrm>
            <a:off x="1485900" y="1943100"/>
            <a:ext cx="857250" cy="171450"/>
          </a:xfrm>
          <a:prstGeom prst="rect">
            <a:avLst/>
          </a:prstGeom>
          <a:solidFill>
            <a:srgbClr val="66FF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Fetch</a:t>
            </a:r>
          </a:p>
        </p:txBody>
      </p:sp>
      <p:sp>
        <p:nvSpPr>
          <p:cNvPr id="47290" name="Rectangle 47"/>
          <p:cNvSpPr>
            <a:spLocks noChangeArrowheads="1"/>
          </p:cNvSpPr>
          <p:nvPr/>
        </p:nvSpPr>
        <p:spPr bwMode="auto">
          <a:xfrm>
            <a:off x="1485900" y="2171700"/>
            <a:ext cx="857250" cy="171450"/>
          </a:xfrm>
          <a:prstGeom prst="rect">
            <a:avLst/>
          </a:prstGeom>
          <a:solidFill>
            <a:srgbClr val="66FF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Decode</a:t>
            </a:r>
          </a:p>
        </p:txBody>
      </p:sp>
      <p:sp>
        <p:nvSpPr>
          <p:cNvPr id="47291" name="Rectangle 48"/>
          <p:cNvSpPr>
            <a:spLocks noChangeArrowheads="1"/>
          </p:cNvSpPr>
          <p:nvPr/>
        </p:nvSpPr>
        <p:spPr bwMode="auto">
          <a:xfrm>
            <a:off x="1485900" y="2400300"/>
            <a:ext cx="857250" cy="171450"/>
          </a:xfrm>
          <a:prstGeom prst="rect">
            <a:avLst/>
          </a:prstGeom>
          <a:solidFill>
            <a:srgbClr val="66FF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Schedule</a:t>
            </a:r>
          </a:p>
        </p:txBody>
      </p:sp>
      <p:sp>
        <p:nvSpPr>
          <p:cNvPr id="47292" name="Rectangle 49"/>
          <p:cNvSpPr>
            <a:spLocks noChangeArrowheads="1"/>
          </p:cNvSpPr>
          <p:nvPr/>
        </p:nvSpPr>
        <p:spPr bwMode="auto">
          <a:xfrm>
            <a:off x="1485900" y="2628900"/>
            <a:ext cx="857250" cy="171450"/>
          </a:xfrm>
          <a:prstGeom prst="rect">
            <a:avLst/>
          </a:prstGeom>
          <a:solidFill>
            <a:srgbClr val="66FF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Branch</a:t>
            </a:r>
          </a:p>
        </p:txBody>
      </p:sp>
      <p:sp>
        <p:nvSpPr>
          <p:cNvPr id="47293" name="Text Box 50"/>
          <p:cNvSpPr txBox="1">
            <a:spLocks noChangeArrowheads="1"/>
          </p:cNvSpPr>
          <p:nvPr/>
        </p:nvSpPr>
        <p:spPr bwMode="auto">
          <a:xfrm>
            <a:off x="2400300" y="1028701"/>
            <a:ext cx="125457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/>
              <a:t>Done (Warp ID)</a:t>
            </a:r>
          </a:p>
        </p:txBody>
      </p:sp>
      <p:sp>
        <p:nvSpPr>
          <p:cNvPr id="47294" name="Line 51"/>
          <p:cNvSpPr>
            <a:spLocks noChangeShapeType="1"/>
          </p:cNvSpPr>
          <p:nvPr/>
        </p:nvSpPr>
        <p:spPr bwMode="auto">
          <a:xfrm>
            <a:off x="4743450" y="1257300"/>
            <a:ext cx="0" cy="1714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CA" sz="1350"/>
          </a:p>
        </p:txBody>
      </p:sp>
      <p:sp>
        <p:nvSpPr>
          <p:cNvPr id="47295" name="Rectangle 52"/>
          <p:cNvSpPr>
            <a:spLocks noChangeArrowheads="1"/>
          </p:cNvSpPr>
          <p:nvPr/>
        </p:nvSpPr>
        <p:spPr bwMode="auto">
          <a:xfrm>
            <a:off x="2571750" y="2286000"/>
            <a:ext cx="2400300" cy="5715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sz="1350" b="1"/>
              <a:t>Memory Subsystem</a:t>
            </a:r>
          </a:p>
        </p:txBody>
      </p:sp>
      <p:sp>
        <p:nvSpPr>
          <p:cNvPr id="47296" name="Line 53"/>
          <p:cNvSpPr>
            <a:spLocks noChangeShapeType="1"/>
          </p:cNvSpPr>
          <p:nvPr/>
        </p:nvSpPr>
        <p:spPr bwMode="auto">
          <a:xfrm>
            <a:off x="4743450" y="205740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CA" sz="1350"/>
          </a:p>
        </p:txBody>
      </p:sp>
      <p:sp>
        <p:nvSpPr>
          <p:cNvPr id="47297" name="Rectangle 54"/>
          <p:cNvSpPr>
            <a:spLocks noChangeArrowheads="1"/>
          </p:cNvSpPr>
          <p:nvPr/>
        </p:nvSpPr>
        <p:spPr bwMode="auto">
          <a:xfrm>
            <a:off x="5200650" y="2343150"/>
            <a:ext cx="800100" cy="457200"/>
          </a:xfrm>
          <a:prstGeom prst="rect">
            <a:avLst/>
          </a:prstGeom>
          <a:solidFill>
            <a:srgbClr val="FF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en-US" sz="1350"/>
              <a:t>Icnt.</a:t>
            </a:r>
          </a:p>
          <a:p>
            <a:pPr algn="ctr">
              <a:lnSpc>
                <a:spcPct val="90000"/>
              </a:lnSpc>
            </a:pPr>
            <a:r>
              <a:rPr lang="en-US" sz="1350"/>
              <a:t>Network</a:t>
            </a:r>
          </a:p>
        </p:txBody>
      </p:sp>
      <p:sp>
        <p:nvSpPr>
          <p:cNvPr id="47298" name="Rectangle 55"/>
          <p:cNvSpPr>
            <a:spLocks noChangeArrowheads="1"/>
          </p:cNvSpPr>
          <p:nvPr/>
        </p:nvSpPr>
        <p:spPr bwMode="auto">
          <a:xfrm>
            <a:off x="2628900" y="2571750"/>
            <a:ext cx="514350" cy="228600"/>
          </a:xfrm>
          <a:prstGeom prst="rect">
            <a:avLst/>
          </a:prstGeom>
          <a:solidFill>
            <a:srgbClr val="FFCC9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SMem</a:t>
            </a:r>
          </a:p>
        </p:txBody>
      </p:sp>
      <p:sp>
        <p:nvSpPr>
          <p:cNvPr id="47299" name="Rectangle 56"/>
          <p:cNvSpPr>
            <a:spLocks noChangeArrowheads="1"/>
          </p:cNvSpPr>
          <p:nvPr/>
        </p:nvSpPr>
        <p:spPr bwMode="auto">
          <a:xfrm>
            <a:off x="3200400" y="2571750"/>
            <a:ext cx="514350" cy="228600"/>
          </a:xfrm>
          <a:prstGeom prst="rect">
            <a:avLst/>
          </a:prstGeom>
          <a:solidFill>
            <a:srgbClr val="FFCC9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L1 D$</a:t>
            </a:r>
          </a:p>
        </p:txBody>
      </p:sp>
      <p:sp>
        <p:nvSpPr>
          <p:cNvPr id="47300" name="Rectangle 57"/>
          <p:cNvSpPr>
            <a:spLocks noChangeArrowheads="1"/>
          </p:cNvSpPr>
          <p:nvPr/>
        </p:nvSpPr>
        <p:spPr bwMode="auto">
          <a:xfrm>
            <a:off x="3771900" y="2571750"/>
            <a:ext cx="514350" cy="228600"/>
          </a:xfrm>
          <a:prstGeom prst="rect">
            <a:avLst/>
          </a:prstGeom>
          <a:solidFill>
            <a:srgbClr val="FFCC9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Tex $</a:t>
            </a:r>
          </a:p>
        </p:txBody>
      </p:sp>
      <p:sp>
        <p:nvSpPr>
          <p:cNvPr id="47301" name="Rectangle 58"/>
          <p:cNvSpPr>
            <a:spLocks noChangeArrowheads="1"/>
          </p:cNvSpPr>
          <p:nvPr/>
        </p:nvSpPr>
        <p:spPr bwMode="auto">
          <a:xfrm>
            <a:off x="4343400" y="2571750"/>
            <a:ext cx="571500" cy="228600"/>
          </a:xfrm>
          <a:prstGeom prst="rect">
            <a:avLst/>
          </a:prstGeom>
          <a:solidFill>
            <a:srgbClr val="FFCC9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Const$</a:t>
            </a:r>
          </a:p>
        </p:txBody>
      </p:sp>
      <p:sp>
        <p:nvSpPr>
          <p:cNvPr id="47302" name="Line 59"/>
          <p:cNvSpPr>
            <a:spLocks noChangeShapeType="1"/>
          </p:cNvSpPr>
          <p:nvPr/>
        </p:nvSpPr>
        <p:spPr bwMode="auto">
          <a:xfrm>
            <a:off x="4972050" y="257175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 sz="1350"/>
          </a:p>
        </p:txBody>
      </p:sp>
      <p:sp>
        <p:nvSpPr>
          <p:cNvPr id="47303" name="Rectangle 31"/>
          <p:cNvSpPr>
            <a:spLocks noChangeArrowheads="1"/>
          </p:cNvSpPr>
          <p:nvPr/>
        </p:nvSpPr>
        <p:spPr bwMode="auto">
          <a:xfrm>
            <a:off x="2686050" y="1428750"/>
            <a:ext cx="514350" cy="628650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 b="1"/>
              <a:t>Reg</a:t>
            </a:r>
          </a:p>
          <a:p>
            <a:pPr algn="ctr"/>
            <a:r>
              <a:rPr lang="en-US" sz="1350" b="1"/>
              <a:t>File</a:t>
            </a:r>
          </a:p>
        </p:txBody>
      </p:sp>
      <p:sp>
        <p:nvSpPr>
          <p:cNvPr id="47304" name="Line 36"/>
          <p:cNvSpPr>
            <a:spLocks noChangeShapeType="1"/>
          </p:cNvSpPr>
          <p:nvPr/>
        </p:nvSpPr>
        <p:spPr bwMode="auto">
          <a:xfrm>
            <a:off x="3200400" y="1771650"/>
            <a:ext cx="2857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CA" sz="1350"/>
          </a:p>
        </p:txBody>
      </p:sp>
      <p:sp>
        <p:nvSpPr>
          <p:cNvPr id="47305" name="Line 53"/>
          <p:cNvSpPr>
            <a:spLocks noChangeShapeType="1"/>
          </p:cNvSpPr>
          <p:nvPr/>
        </p:nvSpPr>
        <p:spPr bwMode="auto">
          <a:xfrm>
            <a:off x="2971800" y="205740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 sz="135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4.</a:t>
            </a:r>
            <a:fld id="{5F092435-35AC-4890-8608-A6F8B5931844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51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December 2012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GPGPU-Sim Tutorial (MICRO 2012) 4: Microarchitecture Model</a:t>
            </a:r>
            <a:endParaRPr lang="en-US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Inside a SIMT Core (2.0)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" y="2914651"/>
            <a:ext cx="6172200" cy="1679972"/>
          </a:xfrm>
        </p:spPr>
        <p:txBody>
          <a:bodyPr/>
          <a:lstStyle/>
          <a:p>
            <a:r>
              <a:rPr lang="en-US"/>
              <a:t>Started from a 5-stage In-Order Pipeline</a:t>
            </a:r>
          </a:p>
          <a:p>
            <a:pPr lvl="1"/>
            <a:r>
              <a:rPr lang="en-US"/>
              <a:t>Add fine-grained multithreading</a:t>
            </a:r>
          </a:p>
          <a:p>
            <a:pPr lvl="1"/>
            <a:r>
              <a:rPr lang="en-US"/>
              <a:t>Add SIMT stacks</a:t>
            </a:r>
          </a:p>
          <a:p>
            <a:pPr lvl="1">
              <a:buFontTx/>
              <a:buNone/>
            </a:pPr>
            <a:endParaRPr lang="en-US"/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457200" y="1600200"/>
            <a:ext cx="914400" cy="685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350" b="1"/>
              <a:t>Schedule</a:t>
            </a:r>
          </a:p>
          <a:p>
            <a:pPr algn="ctr"/>
            <a:r>
              <a:rPr lang="en-US" sz="1350" b="1"/>
              <a:t>+ Fetch</a:t>
            </a: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1485900" y="1600200"/>
            <a:ext cx="914400" cy="685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350" b="1"/>
              <a:t>Decode</a:t>
            </a:r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2514600" y="1600200"/>
            <a:ext cx="914400" cy="6858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350" b="1"/>
              <a:t>Register</a:t>
            </a:r>
          </a:p>
          <a:p>
            <a:pPr algn="ctr"/>
            <a:r>
              <a:rPr lang="en-US" sz="1350" b="1"/>
              <a:t>Read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3543300" y="1600200"/>
            <a:ext cx="914400" cy="6858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350" b="1"/>
              <a:t>Execute</a:t>
            </a:r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4572000" y="1600200"/>
            <a:ext cx="914400" cy="6858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350" b="1"/>
              <a:t>Memory</a:t>
            </a:r>
          </a:p>
        </p:txBody>
      </p:sp>
      <p:sp>
        <p:nvSpPr>
          <p:cNvPr id="51210" name="Rectangle 10"/>
          <p:cNvSpPr>
            <a:spLocks noChangeArrowheads="1"/>
          </p:cNvSpPr>
          <p:nvPr/>
        </p:nvSpPr>
        <p:spPr bwMode="auto">
          <a:xfrm>
            <a:off x="5600700" y="1600200"/>
            <a:ext cx="914400" cy="6858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350" b="1"/>
              <a:t>Writeback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4.</a:t>
            </a:r>
            <a:fld id="{5F092435-35AC-4890-8608-A6F8B5931844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19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December 2012</a:t>
            </a:r>
          </a:p>
        </p:txBody>
      </p:sp>
      <p:sp>
        <p:nvSpPr>
          <p:cNvPr id="10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GPGPU-Sim Tutorial (MICRO 2012) 4: Microarchitecture Model</a:t>
            </a:r>
            <a:endParaRPr lang="en-US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342900" y="1085850"/>
            <a:ext cx="3829050" cy="18288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r>
              <a:rPr lang="en-US" b="1">
                <a:solidFill>
                  <a:srgbClr val="009900"/>
                </a:solidFill>
              </a:rPr>
              <a:t>SIMT Front End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Inside a SIMT Core (3.0)</a:t>
            </a: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4171950" y="1085850"/>
            <a:ext cx="2343150" cy="18288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algn="r"/>
            <a:r>
              <a:rPr lang="en-US" b="1">
                <a:solidFill>
                  <a:srgbClr val="FF9933"/>
                </a:solidFill>
              </a:rPr>
              <a:t>SIMD Datapath</a:t>
            </a:r>
          </a:p>
        </p:txBody>
      </p:sp>
      <p:grpSp>
        <p:nvGrpSpPr>
          <p:cNvPr id="50181" name="Group 5"/>
          <p:cNvGrpSpPr>
            <a:grpSpLocks/>
          </p:cNvGrpSpPr>
          <p:nvPr/>
        </p:nvGrpSpPr>
        <p:grpSpPr bwMode="auto">
          <a:xfrm>
            <a:off x="421481" y="1513285"/>
            <a:ext cx="5900738" cy="1268015"/>
            <a:chOff x="354" y="2471"/>
            <a:chExt cx="4956" cy="1065"/>
          </a:xfrm>
        </p:grpSpPr>
        <p:sp>
          <p:nvSpPr>
            <p:cNvPr id="50182" name="Rectangle 6"/>
            <p:cNvSpPr>
              <a:spLocks noChangeArrowheads="1"/>
            </p:cNvSpPr>
            <p:nvPr/>
          </p:nvSpPr>
          <p:spPr bwMode="auto">
            <a:xfrm>
              <a:off x="4573" y="2671"/>
              <a:ext cx="590" cy="222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183" name="Rectangle 7"/>
            <p:cNvSpPr>
              <a:spLocks noChangeArrowheads="1"/>
            </p:cNvSpPr>
            <p:nvPr/>
          </p:nvSpPr>
          <p:spPr bwMode="auto">
            <a:xfrm>
              <a:off x="4573" y="2671"/>
              <a:ext cx="590" cy="22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184" name="Rectangle 8"/>
            <p:cNvSpPr>
              <a:spLocks noChangeArrowheads="1"/>
            </p:cNvSpPr>
            <p:nvPr/>
          </p:nvSpPr>
          <p:spPr bwMode="auto">
            <a:xfrm>
              <a:off x="4736" y="2697"/>
              <a:ext cx="26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ALU</a:t>
              </a:r>
              <a:endParaRPr lang="en-US" sz="1350"/>
            </a:p>
          </p:txBody>
        </p:sp>
        <p:sp>
          <p:nvSpPr>
            <p:cNvPr id="50185" name="Rectangle 9"/>
            <p:cNvSpPr>
              <a:spLocks noChangeArrowheads="1"/>
            </p:cNvSpPr>
            <p:nvPr/>
          </p:nvSpPr>
          <p:spPr bwMode="auto">
            <a:xfrm>
              <a:off x="4543" y="2701"/>
              <a:ext cx="590" cy="221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186" name="Rectangle 10"/>
            <p:cNvSpPr>
              <a:spLocks noChangeArrowheads="1"/>
            </p:cNvSpPr>
            <p:nvPr/>
          </p:nvSpPr>
          <p:spPr bwMode="auto">
            <a:xfrm>
              <a:off x="4543" y="2701"/>
              <a:ext cx="590" cy="221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187" name="Rectangle 11"/>
            <p:cNvSpPr>
              <a:spLocks noChangeArrowheads="1"/>
            </p:cNvSpPr>
            <p:nvPr/>
          </p:nvSpPr>
          <p:spPr bwMode="auto">
            <a:xfrm>
              <a:off x="4713" y="2728"/>
              <a:ext cx="26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ALU</a:t>
              </a:r>
              <a:endParaRPr lang="en-US" sz="1350"/>
            </a:p>
          </p:txBody>
        </p:sp>
        <p:sp>
          <p:nvSpPr>
            <p:cNvPr id="50188" name="Rectangle 12"/>
            <p:cNvSpPr>
              <a:spLocks noChangeArrowheads="1"/>
            </p:cNvSpPr>
            <p:nvPr/>
          </p:nvSpPr>
          <p:spPr bwMode="auto">
            <a:xfrm>
              <a:off x="4514" y="2730"/>
              <a:ext cx="590" cy="222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189" name="Rectangle 13"/>
            <p:cNvSpPr>
              <a:spLocks noChangeArrowheads="1"/>
            </p:cNvSpPr>
            <p:nvPr/>
          </p:nvSpPr>
          <p:spPr bwMode="auto">
            <a:xfrm>
              <a:off x="4514" y="2730"/>
              <a:ext cx="590" cy="22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190" name="Rectangle 14"/>
            <p:cNvSpPr>
              <a:spLocks noChangeArrowheads="1"/>
            </p:cNvSpPr>
            <p:nvPr/>
          </p:nvSpPr>
          <p:spPr bwMode="auto">
            <a:xfrm>
              <a:off x="4683" y="2758"/>
              <a:ext cx="26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ALU</a:t>
              </a:r>
              <a:endParaRPr lang="en-US" sz="1350"/>
            </a:p>
          </p:txBody>
        </p:sp>
        <p:sp>
          <p:nvSpPr>
            <p:cNvPr id="50191" name="Oval 15"/>
            <p:cNvSpPr>
              <a:spLocks noChangeArrowheads="1"/>
            </p:cNvSpPr>
            <p:nvPr/>
          </p:nvSpPr>
          <p:spPr bwMode="auto">
            <a:xfrm>
              <a:off x="5177" y="2767"/>
              <a:ext cx="15" cy="15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192" name="Oval 16"/>
            <p:cNvSpPr>
              <a:spLocks noChangeArrowheads="1"/>
            </p:cNvSpPr>
            <p:nvPr/>
          </p:nvSpPr>
          <p:spPr bwMode="auto">
            <a:xfrm>
              <a:off x="5177" y="2767"/>
              <a:ext cx="15" cy="15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193" name="Oval 17"/>
            <p:cNvSpPr>
              <a:spLocks noChangeArrowheads="1"/>
            </p:cNvSpPr>
            <p:nvPr/>
          </p:nvSpPr>
          <p:spPr bwMode="auto">
            <a:xfrm>
              <a:off x="5200" y="2745"/>
              <a:ext cx="14" cy="15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194" name="Oval 18"/>
            <p:cNvSpPr>
              <a:spLocks noChangeArrowheads="1"/>
            </p:cNvSpPr>
            <p:nvPr/>
          </p:nvSpPr>
          <p:spPr bwMode="auto">
            <a:xfrm>
              <a:off x="5200" y="2745"/>
              <a:ext cx="14" cy="15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195" name="Oval 19"/>
            <p:cNvSpPr>
              <a:spLocks noChangeArrowheads="1"/>
            </p:cNvSpPr>
            <p:nvPr/>
          </p:nvSpPr>
          <p:spPr bwMode="auto">
            <a:xfrm>
              <a:off x="5222" y="2723"/>
              <a:ext cx="14" cy="15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196" name="Oval 20"/>
            <p:cNvSpPr>
              <a:spLocks noChangeArrowheads="1"/>
            </p:cNvSpPr>
            <p:nvPr/>
          </p:nvSpPr>
          <p:spPr bwMode="auto">
            <a:xfrm>
              <a:off x="5222" y="2723"/>
              <a:ext cx="14" cy="15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197" name="Line 21"/>
            <p:cNvSpPr>
              <a:spLocks noChangeShapeType="1"/>
            </p:cNvSpPr>
            <p:nvPr/>
          </p:nvSpPr>
          <p:spPr bwMode="auto">
            <a:xfrm>
              <a:off x="944" y="3092"/>
              <a:ext cx="74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198" name="Freeform 22"/>
            <p:cNvSpPr>
              <a:spLocks/>
            </p:cNvSpPr>
            <p:nvPr/>
          </p:nvSpPr>
          <p:spPr bwMode="auto">
            <a:xfrm>
              <a:off x="994" y="3043"/>
              <a:ext cx="97" cy="98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7">
                  <a:moveTo>
                    <a:pt x="206" y="103"/>
                  </a:moveTo>
                  <a:lnTo>
                    <a:pt x="0" y="207"/>
                  </a:lnTo>
                  <a:cubicBezTo>
                    <a:pt x="33" y="142"/>
                    <a:pt x="33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199" name="Line 23"/>
            <p:cNvSpPr>
              <a:spLocks noChangeShapeType="1"/>
            </p:cNvSpPr>
            <p:nvPr/>
          </p:nvSpPr>
          <p:spPr bwMode="auto">
            <a:xfrm>
              <a:off x="1682" y="3173"/>
              <a:ext cx="150" cy="4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00" name="Freeform 24"/>
            <p:cNvSpPr>
              <a:spLocks/>
            </p:cNvSpPr>
            <p:nvPr/>
          </p:nvSpPr>
          <p:spPr bwMode="auto">
            <a:xfrm>
              <a:off x="1796" y="3160"/>
              <a:ext cx="107" cy="94"/>
            </a:xfrm>
            <a:custGeom>
              <a:avLst/>
              <a:gdLst/>
              <a:ahLst/>
              <a:cxnLst>
                <a:cxn ang="0">
                  <a:pos x="227" y="154"/>
                </a:cxn>
                <a:cxn ang="0">
                  <a:pos x="0" y="199"/>
                </a:cxn>
                <a:cxn ang="0">
                  <a:pos x="55" y="0"/>
                </a:cxn>
                <a:cxn ang="0">
                  <a:pos x="55" y="0"/>
                </a:cxn>
                <a:cxn ang="0">
                  <a:pos x="227" y="154"/>
                </a:cxn>
              </a:cxnLst>
              <a:rect l="0" t="0" r="r" b="b"/>
              <a:pathLst>
                <a:path w="227" h="199">
                  <a:moveTo>
                    <a:pt x="227" y="154"/>
                  </a:moveTo>
                  <a:lnTo>
                    <a:pt x="0" y="199"/>
                  </a:lnTo>
                  <a:cubicBezTo>
                    <a:pt x="49" y="145"/>
                    <a:pt x="69" y="71"/>
                    <a:pt x="55" y="0"/>
                  </a:cubicBezTo>
                  <a:lnTo>
                    <a:pt x="55" y="0"/>
                  </a:lnTo>
                  <a:lnTo>
                    <a:pt x="227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01" name="Line 25"/>
            <p:cNvSpPr>
              <a:spLocks noChangeShapeType="1"/>
            </p:cNvSpPr>
            <p:nvPr/>
          </p:nvSpPr>
          <p:spPr bwMode="auto">
            <a:xfrm flipV="1">
              <a:off x="1682" y="2970"/>
              <a:ext cx="150" cy="42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02" name="Freeform 26"/>
            <p:cNvSpPr>
              <a:spLocks/>
            </p:cNvSpPr>
            <p:nvPr/>
          </p:nvSpPr>
          <p:spPr bwMode="auto">
            <a:xfrm>
              <a:off x="1796" y="2930"/>
              <a:ext cx="107" cy="94"/>
            </a:xfrm>
            <a:custGeom>
              <a:avLst/>
              <a:gdLst/>
              <a:ahLst/>
              <a:cxnLst>
                <a:cxn ang="0">
                  <a:pos x="227" y="45"/>
                </a:cxn>
                <a:cxn ang="0">
                  <a:pos x="55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7" y="45"/>
                </a:cxn>
              </a:cxnLst>
              <a:rect l="0" t="0" r="r" b="b"/>
              <a:pathLst>
                <a:path w="227" h="199">
                  <a:moveTo>
                    <a:pt x="227" y="45"/>
                  </a:moveTo>
                  <a:lnTo>
                    <a:pt x="55" y="199"/>
                  </a:lnTo>
                  <a:cubicBezTo>
                    <a:pt x="69" y="128"/>
                    <a:pt x="49" y="54"/>
                    <a:pt x="0" y="0"/>
                  </a:cubicBezTo>
                  <a:lnTo>
                    <a:pt x="0" y="0"/>
                  </a:lnTo>
                  <a:lnTo>
                    <a:pt x="227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03" name="Line 27"/>
            <p:cNvSpPr>
              <a:spLocks noChangeShapeType="1"/>
            </p:cNvSpPr>
            <p:nvPr/>
          </p:nvSpPr>
          <p:spPr bwMode="auto">
            <a:xfrm flipV="1">
              <a:off x="2198" y="3055"/>
              <a:ext cx="0" cy="74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04" name="Freeform 28"/>
            <p:cNvSpPr>
              <a:spLocks/>
            </p:cNvSpPr>
            <p:nvPr/>
          </p:nvSpPr>
          <p:spPr bwMode="auto">
            <a:xfrm>
              <a:off x="2149" y="3105"/>
              <a:ext cx="98" cy="98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05" name="Freeform 29"/>
            <p:cNvSpPr>
              <a:spLocks/>
            </p:cNvSpPr>
            <p:nvPr/>
          </p:nvSpPr>
          <p:spPr bwMode="auto">
            <a:xfrm>
              <a:off x="2149" y="2981"/>
              <a:ext cx="98" cy="9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206" y="206"/>
                </a:cxn>
                <a:cxn ang="0">
                  <a:pos x="0" y="206"/>
                </a:cxn>
                <a:cxn ang="0">
                  <a:pos x="103" y="0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lnTo>
                    <a:pt x="206" y="206"/>
                  </a:lnTo>
                  <a:cubicBezTo>
                    <a:pt x="141" y="174"/>
                    <a:pt x="65" y="174"/>
                    <a:pt x="0" y="206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06" name="Line 30"/>
            <p:cNvSpPr>
              <a:spLocks noChangeShapeType="1"/>
            </p:cNvSpPr>
            <p:nvPr/>
          </p:nvSpPr>
          <p:spPr bwMode="auto">
            <a:xfrm flipV="1">
              <a:off x="2493" y="3192"/>
              <a:ext cx="150" cy="4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07" name="Freeform 31"/>
            <p:cNvSpPr>
              <a:spLocks/>
            </p:cNvSpPr>
            <p:nvPr/>
          </p:nvSpPr>
          <p:spPr bwMode="auto">
            <a:xfrm>
              <a:off x="2608" y="3151"/>
              <a:ext cx="106" cy="94"/>
            </a:xfrm>
            <a:custGeom>
              <a:avLst/>
              <a:gdLst/>
              <a:ahLst/>
              <a:cxnLst>
                <a:cxn ang="0">
                  <a:pos x="226" y="45"/>
                </a:cxn>
                <a:cxn ang="0">
                  <a:pos x="54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6" y="45"/>
                </a:cxn>
              </a:cxnLst>
              <a:rect l="0" t="0" r="r" b="b"/>
              <a:pathLst>
                <a:path w="226" h="199">
                  <a:moveTo>
                    <a:pt x="226" y="45"/>
                  </a:moveTo>
                  <a:lnTo>
                    <a:pt x="54" y="199"/>
                  </a:lnTo>
                  <a:cubicBezTo>
                    <a:pt x="68" y="128"/>
                    <a:pt x="48" y="54"/>
                    <a:pt x="0" y="0"/>
                  </a:cubicBezTo>
                  <a:lnTo>
                    <a:pt x="0" y="0"/>
                  </a:lnTo>
                  <a:lnTo>
                    <a:pt x="226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08" name="Line 32"/>
            <p:cNvSpPr>
              <a:spLocks noChangeShapeType="1"/>
            </p:cNvSpPr>
            <p:nvPr/>
          </p:nvSpPr>
          <p:spPr bwMode="auto">
            <a:xfrm>
              <a:off x="2493" y="2951"/>
              <a:ext cx="150" cy="4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09" name="Freeform 33"/>
            <p:cNvSpPr>
              <a:spLocks/>
            </p:cNvSpPr>
            <p:nvPr/>
          </p:nvSpPr>
          <p:spPr bwMode="auto">
            <a:xfrm>
              <a:off x="2608" y="2939"/>
              <a:ext cx="106" cy="94"/>
            </a:xfrm>
            <a:custGeom>
              <a:avLst/>
              <a:gdLst/>
              <a:ahLst/>
              <a:cxnLst>
                <a:cxn ang="0">
                  <a:pos x="226" y="154"/>
                </a:cxn>
                <a:cxn ang="0">
                  <a:pos x="0" y="199"/>
                </a:cxn>
                <a:cxn ang="0">
                  <a:pos x="54" y="0"/>
                </a:cxn>
                <a:cxn ang="0">
                  <a:pos x="226" y="154"/>
                </a:cxn>
              </a:cxnLst>
              <a:rect l="0" t="0" r="r" b="b"/>
              <a:pathLst>
                <a:path w="226" h="199">
                  <a:moveTo>
                    <a:pt x="226" y="154"/>
                  </a:moveTo>
                  <a:lnTo>
                    <a:pt x="0" y="199"/>
                  </a:lnTo>
                  <a:cubicBezTo>
                    <a:pt x="48" y="145"/>
                    <a:pt x="68" y="71"/>
                    <a:pt x="54" y="0"/>
                  </a:cubicBezTo>
                  <a:lnTo>
                    <a:pt x="226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10" name="Line 34"/>
            <p:cNvSpPr>
              <a:spLocks noChangeShapeType="1"/>
            </p:cNvSpPr>
            <p:nvPr/>
          </p:nvSpPr>
          <p:spPr bwMode="auto">
            <a:xfrm>
              <a:off x="3304" y="3099"/>
              <a:ext cx="222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11" name="Freeform 35"/>
            <p:cNvSpPr>
              <a:spLocks/>
            </p:cNvSpPr>
            <p:nvPr/>
          </p:nvSpPr>
          <p:spPr bwMode="auto">
            <a:xfrm>
              <a:off x="3502" y="3051"/>
              <a:ext cx="97" cy="97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6">
                  <a:moveTo>
                    <a:pt x="206" y="103"/>
                  </a:moveTo>
                  <a:lnTo>
                    <a:pt x="0" y="206"/>
                  </a:lnTo>
                  <a:cubicBezTo>
                    <a:pt x="32" y="141"/>
                    <a:pt x="32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12" name="Line 36"/>
            <p:cNvSpPr>
              <a:spLocks noChangeShapeType="1"/>
            </p:cNvSpPr>
            <p:nvPr/>
          </p:nvSpPr>
          <p:spPr bwMode="auto">
            <a:xfrm>
              <a:off x="4302" y="3192"/>
              <a:ext cx="113" cy="27"/>
            </a:xfrm>
            <a:prstGeom prst="line">
              <a:avLst/>
            </a:prstGeom>
            <a:noFill/>
            <a:ln w="984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13" name="Freeform 37"/>
            <p:cNvSpPr>
              <a:spLocks/>
            </p:cNvSpPr>
            <p:nvPr/>
          </p:nvSpPr>
          <p:spPr bwMode="auto">
            <a:xfrm>
              <a:off x="4233" y="3110"/>
              <a:ext cx="107" cy="172"/>
            </a:xfrm>
            <a:custGeom>
              <a:avLst/>
              <a:gdLst/>
              <a:ahLst/>
              <a:cxnLst>
                <a:cxn ang="0">
                  <a:pos x="66" y="172"/>
                </a:cxn>
                <a:cxn ang="0">
                  <a:pos x="0" y="66"/>
                </a:cxn>
                <a:cxn ang="0">
                  <a:pos x="107" y="0"/>
                </a:cxn>
                <a:cxn ang="0">
                  <a:pos x="66" y="172"/>
                </a:cxn>
              </a:cxnLst>
              <a:rect l="0" t="0" r="r" b="b"/>
              <a:pathLst>
                <a:path w="107" h="172">
                  <a:moveTo>
                    <a:pt x="66" y="172"/>
                  </a:moveTo>
                  <a:lnTo>
                    <a:pt x="0" y="66"/>
                  </a:lnTo>
                  <a:lnTo>
                    <a:pt x="107" y="0"/>
                  </a:lnTo>
                  <a:lnTo>
                    <a:pt x="66" y="1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14" name="Freeform 38"/>
            <p:cNvSpPr>
              <a:spLocks/>
            </p:cNvSpPr>
            <p:nvPr/>
          </p:nvSpPr>
          <p:spPr bwMode="auto">
            <a:xfrm>
              <a:off x="4377" y="3129"/>
              <a:ext cx="107" cy="172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07" y="107"/>
                </a:cxn>
                <a:cxn ang="0">
                  <a:pos x="0" y="172"/>
                </a:cxn>
                <a:cxn ang="0">
                  <a:pos x="42" y="0"/>
                </a:cxn>
              </a:cxnLst>
              <a:rect l="0" t="0" r="r" b="b"/>
              <a:pathLst>
                <a:path w="107" h="172">
                  <a:moveTo>
                    <a:pt x="42" y="0"/>
                  </a:moveTo>
                  <a:lnTo>
                    <a:pt x="107" y="107"/>
                  </a:lnTo>
                  <a:lnTo>
                    <a:pt x="0" y="17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15" name="Line 39"/>
            <p:cNvSpPr>
              <a:spLocks noChangeShapeType="1"/>
            </p:cNvSpPr>
            <p:nvPr/>
          </p:nvSpPr>
          <p:spPr bwMode="auto">
            <a:xfrm flipV="1">
              <a:off x="4302" y="2967"/>
              <a:ext cx="114" cy="30"/>
            </a:xfrm>
            <a:prstGeom prst="line">
              <a:avLst/>
            </a:prstGeom>
            <a:noFill/>
            <a:ln w="984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16" name="Freeform 40"/>
            <p:cNvSpPr>
              <a:spLocks/>
            </p:cNvSpPr>
            <p:nvPr/>
          </p:nvSpPr>
          <p:spPr bwMode="auto">
            <a:xfrm>
              <a:off x="4233" y="2907"/>
              <a:ext cx="109" cy="171"/>
            </a:xfrm>
            <a:custGeom>
              <a:avLst/>
              <a:gdLst/>
              <a:ahLst/>
              <a:cxnLst>
                <a:cxn ang="0">
                  <a:pos x="109" y="171"/>
                </a:cxn>
                <a:cxn ang="0">
                  <a:pos x="0" y="108"/>
                </a:cxn>
                <a:cxn ang="0">
                  <a:pos x="64" y="0"/>
                </a:cxn>
                <a:cxn ang="0">
                  <a:pos x="109" y="171"/>
                </a:cxn>
              </a:cxnLst>
              <a:rect l="0" t="0" r="r" b="b"/>
              <a:pathLst>
                <a:path w="109" h="171">
                  <a:moveTo>
                    <a:pt x="109" y="171"/>
                  </a:moveTo>
                  <a:lnTo>
                    <a:pt x="0" y="108"/>
                  </a:lnTo>
                  <a:lnTo>
                    <a:pt x="64" y="0"/>
                  </a:lnTo>
                  <a:lnTo>
                    <a:pt x="109" y="1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17" name="Freeform 41"/>
            <p:cNvSpPr>
              <a:spLocks/>
            </p:cNvSpPr>
            <p:nvPr/>
          </p:nvSpPr>
          <p:spPr bwMode="auto">
            <a:xfrm>
              <a:off x="4376" y="2885"/>
              <a:ext cx="108" cy="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" y="64"/>
                </a:cxn>
                <a:cxn ang="0">
                  <a:pos x="45" y="172"/>
                </a:cxn>
                <a:cxn ang="0">
                  <a:pos x="0" y="0"/>
                </a:cxn>
              </a:cxnLst>
              <a:rect l="0" t="0" r="r" b="b"/>
              <a:pathLst>
                <a:path w="108" h="172">
                  <a:moveTo>
                    <a:pt x="0" y="0"/>
                  </a:moveTo>
                  <a:lnTo>
                    <a:pt x="108" y="64"/>
                  </a:lnTo>
                  <a:lnTo>
                    <a:pt x="45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18" name="Rectangle 42"/>
            <p:cNvSpPr>
              <a:spLocks noChangeArrowheads="1"/>
            </p:cNvSpPr>
            <p:nvPr/>
          </p:nvSpPr>
          <p:spPr bwMode="auto">
            <a:xfrm>
              <a:off x="354" y="2981"/>
              <a:ext cx="590" cy="22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19" name="Rectangle 43"/>
            <p:cNvSpPr>
              <a:spLocks noChangeArrowheads="1"/>
            </p:cNvSpPr>
            <p:nvPr/>
          </p:nvSpPr>
          <p:spPr bwMode="auto">
            <a:xfrm>
              <a:off x="354" y="2981"/>
              <a:ext cx="590" cy="22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20" name="Rectangle 44"/>
            <p:cNvSpPr>
              <a:spLocks noChangeArrowheads="1"/>
            </p:cNvSpPr>
            <p:nvPr/>
          </p:nvSpPr>
          <p:spPr bwMode="auto">
            <a:xfrm>
              <a:off x="427" y="3007"/>
              <a:ext cx="466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I-Cache</a:t>
              </a:r>
              <a:endParaRPr lang="en-US" sz="1350"/>
            </a:p>
          </p:txBody>
        </p:sp>
        <p:sp>
          <p:nvSpPr>
            <p:cNvPr id="50221" name="Rectangle 45"/>
            <p:cNvSpPr>
              <a:spLocks noChangeArrowheads="1"/>
            </p:cNvSpPr>
            <p:nvPr/>
          </p:nvSpPr>
          <p:spPr bwMode="auto">
            <a:xfrm>
              <a:off x="1091" y="2981"/>
              <a:ext cx="591" cy="22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22" name="Rectangle 46"/>
            <p:cNvSpPr>
              <a:spLocks noChangeArrowheads="1"/>
            </p:cNvSpPr>
            <p:nvPr/>
          </p:nvSpPr>
          <p:spPr bwMode="auto">
            <a:xfrm>
              <a:off x="1091" y="2981"/>
              <a:ext cx="591" cy="22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23" name="Rectangle 47"/>
            <p:cNvSpPr>
              <a:spLocks noChangeArrowheads="1"/>
            </p:cNvSpPr>
            <p:nvPr/>
          </p:nvSpPr>
          <p:spPr bwMode="auto">
            <a:xfrm>
              <a:off x="1160" y="3007"/>
              <a:ext cx="466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Decode</a:t>
              </a:r>
              <a:endParaRPr lang="en-US" sz="1350"/>
            </a:p>
          </p:txBody>
        </p:sp>
        <p:sp>
          <p:nvSpPr>
            <p:cNvPr id="50224" name="Rectangle 48"/>
            <p:cNvSpPr>
              <a:spLocks noChangeArrowheads="1"/>
            </p:cNvSpPr>
            <p:nvPr/>
          </p:nvSpPr>
          <p:spPr bwMode="auto">
            <a:xfrm>
              <a:off x="1903" y="2760"/>
              <a:ext cx="590" cy="221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25" name="Rectangle 49"/>
            <p:cNvSpPr>
              <a:spLocks noChangeArrowheads="1"/>
            </p:cNvSpPr>
            <p:nvPr/>
          </p:nvSpPr>
          <p:spPr bwMode="auto">
            <a:xfrm>
              <a:off x="1903" y="2760"/>
              <a:ext cx="590" cy="221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26" name="Rectangle 50"/>
            <p:cNvSpPr>
              <a:spLocks noChangeArrowheads="1"/>
            </p:cNvSpPr>
            <p:nvPr/>
          </p:nvSpPr>
          <p:spPr bwMode="auto">
            <a:xfrm>
              <a:off x="1976" y="2788"/>
              <a:ext cx="45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I-Buffer</a:t>
              </a:r>
              <a:endParaRPr lang="en-US" sz="1350"/>
            </a:p>
          </p:txBody>
        </p:sp>
        <p:sp>
          <p:nvSpPr>
            <p:cNvPr id="50227" name="Rectangle 51"/>
            <p:cNvSpPr>
              <a:spLocks noChangeArrowheads="1"/>
            </p:cNvSpPr>
            <p:nvPr/>
          </p:nvSpPr>
          <p:spPr bwMode="auto">
            <a:xfrm>
              <a:off x="1903" y="3203"/>
              <a:ext cx="590" cy="221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28" name="Rectangle 52"/>
            <p:cNvSpPr>
              <a:spLocks noChangeArrowheads="1"/>
            </p:cNvSpPr>
            <p:nvPr/>
          </p:nvSpPr>
          <p:spPr bwMode="auto">
            <a:xfrm>
              <a:off x="1903" y="3203"/>
              <a:ext cx="590" cy="221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29" name="Rectangle 53"/>
            <p:cNvSpPr>
              <a:spLocks noChangeArrowheads="1"/>
            </p:cNvSpPr>
            <p:nvPr/>
          </p:nvSpPr>
          <p:spPr bwMode="auto">
            <a:xfrm>
              <a:off x="2022" y="3189"/>
              <a:ext cx="358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Score</a:t>
              </a:r>
              <a:endParaRPr lang="en-US" sz="1350"/>
            </a:p>
          </p:txBody>
        </p:sp>
        <p:sp>
          <p:nvSpPr>
            <p:cNvPr id="50230" name="Rectangle 54"/>
            <p:cNvSpPr>
              <a:spLocks noChangeArrowheads="1"/>
            </p:cNvSpPr>
            <p:nvPr/>
          </p:nvSpPr>
          <p:spPr bwMode="auto">
            <a:xfrm>
              <a:off x="2014" y="3287"/>
              <a:ext cx="373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Board</a:t>
              </a:r>
              <a:endParaRPr lang="en-US" sz="1350"/>
            </a:p>
          </p:txBody>
        </p:sp>
        <p:sp>
          <p:nvSpPr>
            <p:cNvPr id="50231" name="Rectangle 55"/>
            <p:cNvSpPr>
              <a:spLocks noChangeArrowheads="1"/>
            </p:cNvSpPr>
            <p:nvPr/>
          </p:nvSpPr>
          <p:spPr bwMode="auto">
            <a:xfrm>
              <a:off x="2714" y="2981"/>
              <a:ext cx="590" cy="22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32" name="Rectangle 56"/>
            <p:cNvSpPr>
              <a:spLocks noChangeArrowheads="1"/>
            </p:cNvSpPr>
            <p:nvPr/>
          </p:nvSpPr>
          <p:spPr bwMode="auto">
            <a:xfrm>
              <a:off x="2714" y="2981"/>
              <a:ext cx="590" cy="22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33" name="Rectangle 57"/>
            <p:cNvSpPr>
              <a:spLocks noChangeArrowheads="1"/>
            </p:cNvSpPr>
            <p:nvPr/>
          </p:nvSpPr>
          <p:spPr bwMode="auto">
            <a:xfrm>
              <a:off x="2846" y="3007"/>
              <a:ext cx="330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Issue</a:t>
              </a:r>
              <a:endParaRPr lang="en-US" sz="1350"/>
            </a:p>
          </p:txBody>
        </p:sp>
        <p:sp>
          <p:nvSpPr>
            <p:cNvPr id="50234" name="Rectangle 58"/>
            <p:cNvSpPr>
              <a:spLocks noChangeArrowheads="1"/>
            </p:cNvSpPr>
            <p:nvPr/>
          </p:nvSpPr>
          <p:spPr bwMode="auto">
            <a:xfrm>
              <a:off x="3599" y="2908"/>
              <a:ext cx="634" cy="384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35" name="Rectangle 59"/>
            <p:cNvSpPr>
              <a:spLocks noChangeArrowheads="1"/>
            </p:cNvSpPr>
            <p:nvPr/>
          </p:nvSpPr>
          <p:spPr bwMode="auto">
            <a:xfrm>
              <a:off x="3599" y="2908"/>
              <a:ext cx="634" cy="384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36" name="Rectangle 60"/>
            <p:cNvSpPr>
              <a:spLocks noChangeArrowheads="1"/>
            </p:cNvSpPr>
            <p:nvPr/>
          </p:nvSpPr>
          <p:spPr bwMode="auto">
            <a:xfrm>
              <a:off x="3662" y="2939"/>
              <a:ext cx="532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Operand</a:t>
              </a:r>
              <a:endParaRPr lang="en-US" sz="1350"/>
            </a:p>
          </p:txBody>
        </p:sp>
        <p:sp>
          <p:nvSpPr>
            <p:cNvPr id="50237" name="Rectangle 61"/>
            <p:cNvSpPr>
              <a:spLocks noChangeArrowheads="1"/>
            </p:cNvSpPr>
            <p:nvPr/>
          </p:nvSpPr>
          <p:spPr bwMode="auto">
            <a:xfrm>
              <a:off x="3647" y="3090"/>
              <a:ext cx="560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Collector</a:t>
              </a:r>
              <a:endParaRPr lang="en-US" sz="1350"/>
            </a:p>
          </p:txBody>
        </p:sp>
        <p:sp>
          <p:nvSpPr>
            <p:cNvPr id="50238" name="Rectangle 62"/>
            <p:cNvSpPr>
              <a:spLocks noChangeArrowheads="1"/>
            </p:cNvSpPr>
            <p:nvPr/>
          </p:nvSpPr>
          <p:spPr bwMode="auto">
            <a:xfrm>
              <a:off x="4484" y="3114"/>
              <a:ext cx="590" cy="384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39" name="Rectangle 63"/>
            <p:cNvSpPr>
              <a:spLocks noChangeArrowheads="1"/>
            </p:cNvSpPr>
            <p:nvPr/>
          </p:nvSpPr>
          <p:spPr bwMode="auto">
            <a:xfrm>
              <a:off x="4484" y="3114"/>
              <a:ext cx="590" cy="384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40" name="Rectangle 64"/>
            <p:cNvSpPr>
              <a:spLocks noChangeArrowheads="1"/>
            </p:cNvSpPr>
            <p:nvPr/>
          </p:nvSpPr>
          <p:spPr bwMode="auto">
            <a:xfrm>
              <a:off x="4630" y="3219"/>
              <a:ext cx="302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MEM</a:t>
              </a:r>
              <a:endParaRPr lang="en-US" sz="1350"/>
            </a:p>
          </p:txBody>
        </p:sp>
        <p:sp>
          <p:nvSpPr>
            <p:cNvPr id="50241" name="Rectangle 65"/>
            <p:cNvSpPr>
              <a:spLocks noChangeArrowheads="1"/>
            </p:cNvSpPr>
            <p:nvPr/>
          </p:nvSpPr>
          <p:spPr bwMode="auto">
            <a:xfrm>
              <a:off x="4484" y="2760"/>
              <a:ext cx="590" cy="221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42" name="Rectangle 66"/>
            <p:cNvSpPr>
              <a:spLocks noChangeArrowheads="1"/>
            </p:cNvSpPr>
            <p:nvPr/>
          </p:nvSpPr>
          <p:spPr bwMode="auto">
            <a:xfrm>
              <a:off x="4484" y="2760"/>
              <a:ext cx="590" cy="221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43" name="Rectangle 67"/>
            <p:cNvSpPr>
              <a:spLocks noChangeArrowheads="1"/>
            </p:cNvSpPr>
            <p:nvPr/>
          </p:nvSpPr>
          <p:spPr bwMode="auto">
            <a:xfrm>
              <a:off x="4652" y="2788"/>
              <a:ext cx="26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ALU</a:t>
              </a:r>
              <a:endParaRPr lang="en-US" sz="1350"/>
            </a:p>
          </p:txBody>
        </p:sp>
        <p:sp>
          <p:nvSpPr>
            <p:cNvPr id="50244" name="Rectangle 68"/>
            <p:cNvSpPr>
              <a:spLocks noChangeArrowheads="1"/>
            </p:cNvSpPr>
            <p:nvPr/>
          </p:nvSpPr>
          <p:spPr bwMode="auto">
            <a:xfrm>
              <a:off x="354" y="2538"/>
              <a:ext cx="590" cy="22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45" name="Rectangle 69"/>
            <p:cNvSpPr>
              <a:spLocks noChangeArrowheads="1"/>
            </p:cNvSpPr>
            <p:nvPr/>
          </p:nvSpPr>
          <p:spPr bwMode="auto">
            <a:xfrm>
              <a:off x="354" y="2538"/>
              <a:ext cx="590" cy="22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46" name="Rectangle 70"/>
            <p:cNvSpPr>
              <a:spLocks noChangeArrowheads="1"/>
            </p:cNvSpPr>
            <p:nvPr/>
          </p:nvSpPr>
          <p:spPr bwMode="auto">
            <a:xfrm>
              <a:off x="480" y="2569"/>
              <a:ext cx="34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Fetch</a:t>
              </a:r>
              <a:endParaRPr lang="en-US" sz="1350"/>
            </a:p>
          </p:txBody>
        </p:sp>
        <p:sp>
          <p:nvSpPr>
            <p:cNvPr id="50247" name="Rectangle 71"/>
            <p:cNvSpPr>
              <a:spLocks noChangeArrowheads="1"/>
            </p:cNvSpPr>
            <p:nvPr/>
          </p:nvSpPr>
          <p:spPr bwMode="auto">
            <a:xfrm>
              <a:off x="2603" y="2542"/>
              <a:ext cx="812" cy="218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48" name="Rectangle 72"/>
            <p:cNvSpPr>
              <a:spLocks noChangeArrowheads="1"/>
            </p:cNvSpPr>
            <p:nvPr/>
          </p:nvSpPr>
          <p:spPr bwMode="auto">
            <a:xfrm>
              <a:off x="2603" y="2542"/>
              <a:ext cx="812" cy="218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49" name="Rectangle 73"/>
            <p:cNvSpPr>
              <a:spLocks noChangeArrowheads="1"/>
            </p:cNvSpPr>
            <p:nvPr/>
          </p:nvSpPr>
          <p:spPr bwMode="auto">
            <a:xfrm>
              <a:off x="2672" y="2569"/>
              <a:ext cx="68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SIMT-Stack</a:t>
              </a:r>
              <a:endParaRPr lang="en-US" sz="1350"/>
            </a:p>
          </p:txBody>
        </p:sp>
        <p:sp>
          <p:nvSpPr>
            <p:cNvPr id="50250" name="Freeform 74"/>
            <p:cNvSpPr>
              <a:spLocks/>
            </p:cNvSpPr>
            <p:nvPr/>
          </p:nvSpPr>
          <p:spPr bwMode="auto">
            <a:xfrm>
              <a:off x="1682" y="2612"/>
              <a:ext cx="3628" cy="924"/>
            </a:xfrm>
            <a:custGeom>
              <a:avLst/>
              <a:gdLst/>
              <a:ahLst/>
              <a:cxnLst>
                <a:cxn ang="0">
                  <a:pos x="1733" y="0"/>
                </a:cxn>
                <a:cxn ang="0">
                  <a:pos x="3628" y="0"/>
                </a:cxn>
                <a:cxn ang="0">
                  <a:pos x="3628" y="924"/>
                </a:cxn>
                <a:cxn ang="0">
                  <a:pos x="0" y="924"/>
                </a:cxn>
                <a:cxn ang="0">
                  <a:pos x="0" y="739"/>
                </a:cxn>
                <a:cxn ang="0">
                  <a:pos x="162" y="739"/>
                </a:cxn>
              </a:cxnLst>
              <a:rect l="0" t="0" r="r" b="b"/>
              <a:pathLst>
                <a:path w="3628" h="924">
                  <a:moveTo>
                    <a:pt x="1733" y="0"/>
                  </a:moveTo>
                  <a:lnTo>
                    <a:pt x="3628" y="0"/>
                  </a:lnTo>
                  <a:lnTo>
                    <a:pt x="3628" y="924"/>
                  </a:lnTo>
                  <a:lnTo>
                    <a:pt x="0" y="924"/>
                  </a:lnTo>
                  <a:lnTo>
                    <a:pt x="0" y="739"/>
                  </a:lnTo>
                  <a:lnTo>
                    <a:pt x="162" y="739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51" name="Freeform 75"/>
            <p:cNvSpPr>
              <a:spLocks/>
            </p:cNvSpPr>
            <p:nvPr/>
          </p:nvSpPr>
          <p:spPr bwMode="auto">
            <a:xfrm>
              <a:off x="1826" y="3312"/>
              <a:ext cx="77" cy="78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5" y="112"/>
                    <a:pt x="25" y="51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52" name="Line 76"/>
            <p:cNvSpPr>
              <a:spLocks noChangeShapeType="1"/>
            </p:cNvSpPr>
            <p:nvPr/>
          </p:nvSpPr>
          <p:spPr bwMode="auto">
            <a:xfrm flipH="1">
              <a:off x="1003" y="2642"/>
              <a:ext cx="16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53" name="Freeform 77"/>
            <p:cNvSpPr>
              <a:spLocks/>
            </p:cNvSpPr>
            <p:nvPr/>
          </p:nvSpPr>
          <p:spPr bwMode="auto">
            <a:xfrm>
              <a:off x="944" y="2603"/>
              <a:ext cx="78" cy="77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164" y="0"/>
                </a:cxn>
                <a:cxn ang="0">
                  <a:pos x="164" y="164"/>
                </a:cxn>
                <a:cxn ang="0">
                  <a:pos x="164" y="164"/>
                </a:cxn>
                <a:cxn ang="0">
                  <a:pos x="0" y="82"/>
                </a:cxn>
              </a:cxnLst>
              <a:rect l="0" t="0" r="r" b="b"/>
              <a:pathLst>
                <a:path w="164" h="164">
                  <a:moveTo>
                    <a:pt x="0" y="82"/>
                  </a:moveTo>
                  <a:lnTo>
                    <a:pt x="164" y="0"/>
                  </a:lnTo>
                  <a:cubicBezTo>
                    <a:pt x="138" y="51"/>
                    <a:pt x="138" y="112"/>
                    <a:pt x="164" y="164"/>
                  </a:cubicBezTo>
                  <a:lnTo>
                    <a:pt x="164" y="164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54" name="Line 78"/>
            <p:cNvSpPr>
              <a:spLocks noChangeShapeType="1"/>
            </p:cNvSpPr>
            <p:nvPr/>
          </p:nvSpPr>
          <p:spPr bwMode="auto">
            <a:xfrm>
              <a:off x="586" y="2760"/>
              <a:ext cx="0" cy="148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55" name="Freeform 79"/>
            <p:cNvSpPr>
              <a:spLocks/>
            </p:cNvSpPr>
            <p:nvPr/>
          </p:nvSpPr>
          <p:spPr bwMode="auto">
            <a:xfrm>
              <a:off x="538" y="2884"/>
              <a:ext cx="97" cy="97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56" name="Freeform 80"/>
            <p:cNvSpPr>
              <a:spLocks/>
            </p:cNvSpPr>
            <p:nvPr/>
          </p:nvSpPr>
          <p:spPr bwMode="auto">
            <a:xfrm>
              <a:off x="856" y="2818"/>
              <a:ext cx="1047" cy="60"/>
            </a:xfrm>
            <a:custGeom>
              <a:avLst/>
              <a:gdLst/>
              <a:ahLst/>
              <a:cxnLst>
                <a:cxn ang="0">
                  <a:pos x="1047" y="60"/>
                </a:cxn>
                <a:cxn ang="0">
                  <a:pos x="0" y="60"/>
                </a:cxn>
                <a:cxn ang="0">
                  <a:pos x="0" y="0"/>
                </a:cxn>
              </a:cxnLst>
              <a:rect l="0" t="0" r="r" b="b"/>
              <a:pathLst>
                <a:path w="1047" h="60">
                  <a:moveTo>
                    <a:pt x="1047" y="60"/>
                  </a:moveTo>
                  <a:lnTo>
                    <a:pt x="0" y="6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57" name="Freeform 81"/>
            <p:cNvSpPr>
              <a:spLocks/>
            </p:cNvSpPr>
            <p:nvPr/>
          </p:nvSpPr>
          <p:spPr bwMode="auto">
            <a:xfrm>
              <a:off x="817" y="2760"/>
              <a:ext cx="77" cy="77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164" y="164"/>
                </a:cxn>
                <a:cxn ang="0">
                  <a:pos x="0" y="164"/>
                </a:cxn>
                <a:cxn ang="0">
                  <a:pos x="0" y="164"/>
                </a:cxn>
                <a:cxn ang="0">
                  <a:pos x="82" y="0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lnTo>
                    <a:pt x="164" y="164"/>
                  </a:lnTo>
                  <a:cubicBezTo>
                    <a:pt x="112" y="138"/>
                    <a:pt x="52" y="138"/>
                    <a:pt x="0" y="164"/>
                  </a:cubicBezTo>
                  <a:lnTo>
                    <a:pt x="0" y="164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58" name="Line 82"/>
            <p:cNvSpPr>
              <a:spLocks noChangeShapeType="1"/>
            </p:cNvSpPr>
            <p:nvPr/>
          </p:nvSpPr>
          <p:spPr bwMode="auto">
            <a:xfrm flipV="1">
              <a:off x="2980" y="2760"/>
              <a:ext cx="0" cy="148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59" name="Freeform 83"/>
            <p:cNvSpPr>
              <a:spLocks/>
            </p:cNvSpPr>
            <p:nvPr/>
          </p:nvSpPr>
          <p:spPr bwMode="auto">
            <a:xfrm>
              <a:off x="2931" y="2884"/>
              <a:ext cx="98" cy="97"/>
            </a:xfrm>
            <a:custGeom>
              <a:avLst/>
              <a:gdLst/>
              <a:ahLst/>
              <a:cxnLst>
                <a:cxn ang="0">
                  <a:pos x="104" y="207"/>
                </a:cxn>
                <a:cxn ang="0">
                  <a:pos x="0" y="0"/>
                </a:cxn>
                <a:cxn ang="0">
                  <a:pos x="207" y="0"/>
                </a:cxn>
                <a:cxn ang="0">
                  <a:pos x="207" y="0"/>
                </a:cxn>
                <a:cxn ang="0">
                  <a:pos x="104" y="207"/>
                </a:cxn>
              </a:cxnLst>
              <a:rect l="0" t="0" r="r" b="b"/>
              <a:pathLst>
                <a:path w="207" h="207">
                  <a:moveTo>
                    <a:pt x="104" y="207"/>
                  </a:moveTo>
                  <a:lnTo>
                    <a:pt x="0" y="0"/>
                  </a:lnTo>
                  <a:cubicBezTo>
                    <a:pt x="65" y="33"/>
                    <a:pt x="142" y="33"/>
                    <a:pt x="207" y="0"/>
                  </a:cubicBezTo>
                  <a:lnTo>
                    <a:pt x="207" y="0"/>
                  </a:lnTo>
                  <a:lnTo>
                    <a:pt x="104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60" name="Rectangle 84"/>
            <p:cNvSpPr>
              <a:spLocks noChangeArrowheads="1"/>
            </p:cNvSpPr>
            <p:nvPr/>
          </p:nvSpPr>
          <p:spPr bwMode="auto">
            <a:xfrm>
              <a:off x="2747" y="3386"/>
              <a:ext cx="553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Done (WID)</a:t>
              </a:r>
              <a:endParaRPr lang="en-US" sz="1350"/>
            </a:p>
          </p:txBody>
        </p:sp>
        <p:sp>
          <p:nvSpPr>
            <p:cNvPr id="50261" name="Rectangle 85"/>
            <p:cNvSpPr>
              <a:spLocks noChangeArrowheads="1"/>
            </p:cNvSpPr>
            <p:nvPr/>
          </p:nvSpPr>
          <p:spPr bwMode="auto">
            <a:xfrm>
              <a:off x="1213" y="2751"/>
              <a:ext cx="454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Valid[1:N]</a:t>
              </a:r>
              <a:endParaRPr lang="en-US" sz="1350"/>
            </a:p>
          </p:txBody>
        </p:sp>
        <p:sp>
          <p:nvSpPr>
            <p:cNvPr id="50262" name="Rectangle 86"/>
            <p:cNvSpPr>
              <a:spLocks noChangeArrowheads="1"/>
            </p:cNvSpPr>
            <p:nvPr/>
          </p:nvSpPr>
          <p:spPr bwMode="auto">
            <a:xfrm>
              <a:off x="1115" y="2471"/>
              <a:ext cx="839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Branch Target PC</a:t>
              </a:r>
              <a:endParaRPr lang="en-US" sz="1350"/>
            </a:p>
          </p:txBody>
        </p:sp>
        <p:sp>
          <p:nvSpPr>
            <p:cNvPr id="50263" name="Line 87"/>
            <p:cNvSpPr>
              <a:spLocks noChangeShapeType="1"/>
            </p:cNvSpPr>
            <p:nvPr/>
          </p:nvSpPr>
          <p:spPr bwMode="auto">
            <a:xfrm>
              <a:off x="3472" y="2806"/>
              <a:ext cx="127" cy="102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64" name="Freeform 88"/>
            <p:cNvSpPr>
              <a:spLocks/>
            </p:cNvSpPr>
            <p:nvPr/>
          </p:nvSpPr>
          <p:spPr bwMode="auto">
            <a:xfrm>
              <a:off x="3415" y="2760"/>
              <a:ext cx="106" cy="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5" y="48"/>
                </a:cxn>
                <a:cxn ang="0">
                  <a:pos x="96" y="209"/>
                </a:cxn>
                <a:cxn ang="0">
                  <a:pos x="96" y="209"/>
                </a:cxn>
                <a:cxn ang="0">
                  <a:pos x="0" y="0"/>
                </a:cxn>
              </a:cxnLst>
              <a:rect l="0" t="0" r="r" b="b"/>
              <a:pathLst>
                <a:path w="225" h="209">
                  <a:moveTo>
                    <a:pt x="0" y="0"/>
                  </a:moveTo>
                  <a:lnTo>
                    <a:pt x="225" y="48"/>
                  </a:lnTo>
                  <a:cubicBezTo>
                    <a:pt x="159" y="79"/>
                    <a:pt x="111" y="138"/>
                    <a:pt x="96" y="209"/>
                  </a:cubicBezTo>
                  <a:lnTo>
                    <a:pt x="96" y="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65" name="Rectangle 89"/>
            <p:cNvSpPr>
              <a:spLocks noChangeArrowheads="1"/>
            </p:cNvSpPr>
            <p:nvPr/>
          </p:nvSpPr>
          <p:spPr bwMode="auto">
            <a:xfrm>
              <a:off x="3549" y="2773"/>
              <a:ext cx="25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Pred.</a:t>
              </a:r>
              <a:endParaRPr lang="en-US" sz="1350"/>
            </a:p>
          </p:txBody>
        </p:sp>
        <p:sp>
          <p:nvSpPr>
            <p:cNvPr id="50266" name="Line 90"/>
            <p:cNvSpPr>
              <a:spLocks noChangeShapeType="1"/>
            </p:cNvSpPr>
            <p:nvPr/>
          </p:nvSpPr>
          <p:spPr bwMode="auto">
            <a:xfrm>
              <a:off x="5074" y="2878"/>
              <a:ext cx="17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67" name="Freeform 91"/>
            <p:cNvSpPr>
              <a:spLocks/>
            </p:cNvSpPr>
            <p:nvPr/>
          </p:nvSpPr>
          <p:spPr bwMode="auto">
            <a:xfrm>
              <a:off x="5233" y="2839"/>
              <a:ext cx="77" cy="78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6" y="112"/>
                    <a:pt x="26" y="52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68" name="Line 92"/>
            <p:cNvSpPr>
              <a:spLocks noChangeShapeType="1"/>
            </p:cNvSpPr>
            <p:nvPr/>
          </p:nvSpPr>
          <p:spPr bwMode="auto">
            <a:xfrm>
              <a:off x="5074" y="3319"/>
              <a:ext cx="177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69" name="Freeform 93"/>
            <p:cNvSpPr>
              <a:spLocks/>
            </p:cNvSpPr>
            <p:nvPr/>
          </p:nvSpPr>
          <p:spPr bwMode="auto">
            <a:xfrm>
              <a:off x="5233" y="3282"/>
              <a:ext cx="77" cy="77"/>
            </a:xfrm>
            <a:custGeom>
              <a:avLst/>
              <a:gdLst/>
              <a:ahLst/>
              <a:cxnLst>
                <a:cxn ang="0">
                  <a:pos x="164" y="83"/>
                </a:cxn>
                <a:cxn ang="0">
                  <a:pos x="0" y="164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64" y="83"/>
                </a:cxn>
              </a:cxnLst>
              <a:rect l="0" t="0" r="r" b="b"/>
              <a:pathLst>
                <a:path w="164" h="164">
                  <a:moveTo>
                    <a:pt x="164" y="83"/>
                  </a:moveTo>
                  <a:lnTo>
                    <a:pt x="0" y="164"/>
                  </a:lnTo>
                  <a:cubicBezTo>
                    <a:pt x="26" y="112"/>
                    <a:pt x="26" y="52"/>
                    <a:pt x="1" y="0"/>
                  </a:cubicBezTo>
                  <a:lnTo>
                    <a:pt x="1" y="0"/>
                  </a:lnTo>
                  <a:lnTo>
                    <a:pt x="164" y="8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0270" name="Rectangle 94"/>
            <p:cNvSpPr>
              <a:spLocks noChangeArrowheads="1"/>
            </p:cNvSpPr>
            <p:nvPr/>
          </p:nvSpPr>
          <p:spPr bwMode="auto">
            <a:xfrm>
              <a:off x="3020" y="2758"/>
              <a:ext cx="285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Active</a:t>
              </a:r>
              <a:endParaRPr lang="en-US" sz="1350"/>
            </a:p>
          </p:txBody>
        </p:sp>
        <p:sp>
          <p:nvSpPr>
            <p:cNvPr id="50271" name="Rectangle 95"/>
            <p:cNvSpPr>
              <a:spLocks noChangeArrowheads="1"/>
            </p:cNvSpPr>
            <p:nvPr/>
          </p:nvSpPr>
          <p:spPr bwMode="auto">
            <a:xfrm>
              <a:off x="3035" y="2841"/>
              <a:ext cx="25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Mask</a:t>
              </a:r>
              <a:endParaRPr lang="en-US" sz="1350"/>
            </a:p>
          </p:txBody>
        </p:sp>
      </p:grpSp>
      <p:sp>
        <p:nvSpPr>
          <p:cNvPr id="50272" name="Rectangle 96"/>
          <p:cNvSpPr>
            <a:spLocks noGrp="1" noChangeArrowheads="1"/>
          </p:cNvSpPr>
          <p:nvPr>
            <p:ph type="body" idx="1"/>
          </p:nvPr>
        </p:nvSpPr>
        <p:spPr>
          <a:xfrm>
            <a:off x="342900" y="3028950"/>
            <a:ext cx="6172200" cy="1771650"/>
          </a:xfrm>
        </p:spPr>
        <p:txBody>
          <a:bodyPr/>
          <a:lstStyle/>
          <a:p>
            <a:r>
              <a:rPr lang="en-US" sz="2100" dirty="0"/>
              <a:t>Redesign Model</a:t>
            </a:r>
          </a:p>
          <a:p>
            <a:pPr lvl="1"/>
            <a:r>
              <a:rPr lang="en-US" sz="1800" dirty="0"/>
              <a:t>Three decoupled warp schedulers</a:t>
            </a:r>
          </a:p>
          <a:p>
            <a:pPr lvl="1"/>
            <a:r>
              <a:rPr lang="en-US" sz="1800" dirty="0"/>
              <a:t>Scoreboard</a:t>
            </a:r>
          </a:p>
          <a:p>
            <a:pPr lvl="1"/>
            <a:r>
              <a:rPr lang="en-US" sz="1800" dirty="0"/>
              <a:t>Operand collector</a:t>
            </a:r>
          </a:p>
          <a:p>
            <a:pPr lvl="1"/>
            <a:r>
              <a:rPr lang="en-US" sz="1800" dirty="0"/>
              <a:t>Multiple SIMD functional unit</a:t>
            </a:r>
          </a:p>
        </p:txBody>
      </p:sp>
      <p:sp>
        <p:nvSpPr>
          <p:cNvPr id="50273" name="Rectangle 97"/>
          <p:cNvSpPr>
            <a:spLocks noChangeArrowheads="1"/>
          </p:cNvSpPr>
          <p:nvPr/>
        </p:nvSpPr>
        <p:spPr bwMode="auto">
          <a:xfrm>
            <a:off x="228600" y="1771650"/>
            <a:ext cx="1085850" cy="28575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350" b="1" dirty="0">
                <a:solidFill>
                  <a:schemeClr val="bg1"/>
                </a:solidFill>
              </a:rPr>
              <a:t>Scheduler 1</a:t>
            </a:r>
          </a:p>
        </p:txBody>
      </p:sp>
      <p:sp>
        <p:nvSpPr>
          <p:cNvPr id="50274" name="Rectangle 98"/>
          <p:cNvSpPr>
            <a:spLocks noChangeArrowheads="1"/>
          </p:cNvSpPr>
          <p:nvPr/>
        </p:nvSpPr>
        <p:spPr bwMode="auto">
          <a:xfrm>
            <a:off x="3086100" y="2343150"/>
            <a:ext cx="1085850" cy="28575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350" b="1">
                <a:solidFill>
                  <a:schemeClr val="bg1"/>
                </a:solidFill>
              </a:rPr>
              <a:t>Scheduler 2</a:t>
            </a:r>
          </a:p>
        </p:txBody>
      </p:sp>
      <p:sp>
        <p:nvSpPr>
          <p:cNvPr id="50275" name="Rectangle 99"/>
          <p:cNvSpPr>
            <a:spLocks noChangeArrowheads="1"/>
          </p:cNvSpPr>
          <p:nvPr/>
        </p:nvSpPr>
        <p:spPr bwMode="auto">
          <a:xfrm>
            <a:off x="4514850" y="1771650"/>
            <a:ext cx="1085850" cy="28575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350" b="1">
                <a:solidFill>
                  <a:schemeClr val="bg1"/>
                </a:solidFill>
              </a:rPr>
              <a:t>Scheduler 3</a:t>
            </a:r>
          </a:p>
        </p:txBody>
      </p:sp>
      <p:sp>
        <p:nvSpPr>
          <p:cNvPr id="103" name="Slide Number Placeholder 10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4.</a:t>
            </a:r>
            <a:fld id="{5F092435-35AC-4890-8608-A6F8B5931844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55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73" grpId="0" animBg="1"/>
      <p:bldP spid="50274" grpId="0" animBg="1"/>
      <p:bldP spid="5027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December 2012</a:t>
            </a:r>
          </a:p>
        </p:txBody>
      </p:sp>
      <p:sp>
        <p:nvSpPr>
          <p:cNvPr id="2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GPGPU-Sim Tutorial (MICRO 2012) 4: Microarchitecture Model</a:t>
            </a:r>
            <a:endParaRPr lang="en-US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Fetch + Decode</a:t>
            </a:r>
          </a:p>
        </p:txBody>
      </p:sp>
      <p:grpSp>
        <p:nvGrpSpPr>
          <p:cNvPr id="49572" name="Group 420"/>
          <p:cNvGrpSpPr>
            <a:grpSpLocks/>
          </p:cNvGrpSpPr>
          <p:nvPr/>
        </p:nvGrpSpPr>
        <p:grpSpPr bwMode="auto">
          <a:xfrm>
            <a:off x="4743450" y="4343400"/>
            <a:ext cx="1693069" cy="495300"/>
            <a:chOff x="3984" y="3600"/>
            <a:chExt cx="1422" cy="416"/>
          </a:xfrm>
        </p:grpSpPr>
        <p:sp>
          <p:nvSpPr>
            <p:cNvPr id="49180" name="Rectangle 28"/>
            <p:cNvSpPr>
              <a:spLocks noChangeArrowheads="1"/>
            </p:cNvSpPr>
            <p:nvPr/>
          </p:nvSpPr>
          <p:spPr bwMode="auto">
            <a:xfrm>
              <a:off x="5195" y="3655"/>
              <a:ext cx="169" cy="93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181" name="Rectangle 29"/>
            <p:cNvSpPr>
              <a:spLocks noChangeArrowheads="1"/>
            </p:cNvSpPr>
            <p:nvPr/>
          </p:nvSpPr>
          <p:spPr bwMode="auto">
            <a:xfrm>
              <a:off x="5195" y="3655"/>
              <a:ext cx="169" cy="93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183" name="Rectangle 31"/>
            <p:cNvSpPr>
              <a:spLocks noChangeArrowheads="1"/>
            </p:cNvSpPr>
            <p:nvPr/>
          </p:nvSpPr>
          <p:spPr bwMode="auto">
            <a:xfrm>
              <a:off x="5186" y="3668"/>
              <a:ext cx="169" cy="92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184" name="Rectangle 32"/>
            <p:cNvSpPr>
              <a:spLocks noChangeArrowheads="1"/>
            </p:cNvSpPr>
            <p:nvPr/>
          </p:nvSpPr>
          <p:spPr bwMode="auto">
            <a:xfrm>
              <a:off x="5186" y="3668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186" name="Rectangle 34"/>
            <p:cNvSpPr>
              <a:spLocks noChangeArrowheads="1"/>
            </p:cNvSpPr>
            <p:nvPr/>
          </p:nvSpPr>
          <p:spPr bwMode="auto">
            <a:xfrm>
              <a:off x="5178" y="3680"/>
              <a:ext cx="169" cy="93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187" name="Rectangle 35"/>
            <p:cNvSpPr>
              <a:spLocks noChangeArrowheads="1"/>
            </p:cNvSpPr>
            <p:nvPr/>
          </p:nvSpPr>
          <p:spPr bwMode="auto">
            <a:xfrm>
              <a:off x="5178" y="3680"/>
              <a:ext cx="169" cy="93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189" name="Oval 37"/>
            <p:cNvSpPr>
              <a:spLocks noChangeArrowheads="1"/>
            </p:cNvSpPr>
            <p:nvPr/>
          </p:nvSpPr>
          <p:spPr bwMode="auto">
            <a:xfrm>
              <a:off x="5368" y="3695"/>
              <a:ext cx="4" cy="7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190" name="Oval 38"/>
            <p:cNvSpPr>
              <a:spLocks noChangeArrowheads="1"/>
            </p:cNvSpPr>
            <p:nvPr/>
          </p:nvSpPr>
          <p:spPr bwMode="auto">
            <a:xfrm>
              <a:off x="5368" y="3695"/>
              <a:ext cx="4" cy="7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191" name="Oval 39"/>
            <p:cNvSpPr>
              <a:spLocks noChangeArrowheads="1"/>
            </p:cNvSpPr>
            <p:nvPr/>
          </p:nvSpPr>
          <p:spPr bwMode="auto">
            <a:xfrm>
              <a:off x="5374" y="3686"/>
              <a:ext cx="4" cy="7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192" name="Oval 40"/>
            <p:cNvSpPr>
              <a:spLocks noChangeArrowheads="1"/>
            </p:cNvSpPr>
            <p:nvPr/>
          </p:nvSpPr>
          <p:spPr bwMode="auto">
            <a:xfrm>
              <a:off x="5374" y="3686"/>
              <a:ext cx="4" cy="7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193" name="Oval 41"/>
            <p:cNvSpPr>
              <a:spLocks noChangeArrowheads="1"/>
            </p:cNvSpPr>
            <p:nvPr/>
          </p:nvSpPr>
          <p:spPr bwMode="auto">
            <a:xfrm>
              <a:off x="5381" y="3677"/>
              <a:ext cx="4" cy="6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194" name="Oval 42"/>
            <p:cNvSpPr>
              <a:spLocks noChangeArrowheads="1"/>
            </p:cNvSpPr>
            <p:nvPr/>
          </p:nvSpPr>
          <p:spPr bwMode="auto">
            <a:xfrm>
              <a:off x="5381" y="3677"/>
              <a:ext cx="4" cy="6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195" name="Line 43"/>
            <p:cNvSpPr>
              <a:spLocks noChangeShapeType="1"/>
            </p:cNvSpPr>
            <p:nvPr/>
          </p:nvSpPr>
          <p:spPr bwMode="auto">
            <a:xfrm>
              <a:off x="4153" y="3831"/>
              <a:ext cx="22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196" name="Freeform 44"/>
            <p:cNvSpPr>
              <a:spLocks/>
            </p:cNvSpPr>
            <p:nvPr/>
          </p:nvSpPr>
          <p:spPr bwMode="auto">
            <a:xfrm>
              <a:off x="4168" y="3811"/>
              <a:ext cx="27" cy="40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7">
                  <a:moveTo>
                    <a:pt x="206" y="103"/>
                  </a:moveTo>
                  <a:lnTo>
                    <a:pt x="0" y="207"/>
                  </a:lnTo>
                  <a:cubicBezTo>
                    <a:pt x="33" y="142"/>
                    <a:pt x="33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197" name="Line 45"/>
            <p:cNvSpPr>
              <a:spLocks noChangeShapeType="1"/>
            </p:cNvSpPr>
            <p:nvPr/>
          </p:nvSpPr>
          <p:spPr bwMode="auto">
            <a:xfrm>
              <a:off x="4365" y="3865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198" name="Freeform 46"/>
            <p:cNvSpPr>
              <a:spLocks/>
            </p:cNvSpPr>
            <p:nvPr/>
          </p:nvSpPr>
          <p:spPr bwMode="auto">
            <a:xfrm>
              <a:off x="4398" y="3859"/>
              <a:ext cx="30" cy="39"/>
            </a:xfrm>
            <a:custGeom>
              <a:avLst/>
              <a:gdLst/>
              <a:ahLst/>
              <a:cxnLst>
                <a:cxn ang="0">
                  <a:pos x="227" y="154"/>
                </a:cxn>
                <a:cxn ang="0">
                  <a:pos x="0" y="199"/>
                </a:cxn>
                <a:cxn ang="0">
                  <a:pos x="55" y="0"/>
                </a:cxn>
                <a:cxn ang="0">
                  <a:pos x="55" y="0"/>
                </a:cxn>
                <a:cxn ang="0">
                  <a:pos x="227" y="154"/>
                </a:cxn>
              </a:cxnLst>
              <a:rect l="0" t="0" r="r" b="b"/>
              <a:pathLst>
                <a:path w="227" h="199">
                  <a:moveTo>
                    <a:pt x="227" y="154"/>
                  </a:moveTo>
                  <a:lnTo>
                    <a:pt x="0" y="199"/>
                  </a:lnTo>
                  <a:cubicBezTo>
                    <a:pt x="49" y="145"/>
                    <a:pt x="69" y="71"/>
                    <a:pt x="55" y="0"/>
                  </a:cubicBezTo>
                  <a:lnTo>
                    <a:pt x="55" y="0"/>
                  </a:lnTo>
                  <a:lnTo>
                    <a:pt x="227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199" name="Line 47"/>
            <p:cNvSpPr>
              <a:spLocks noChangeShapeType="1"/>
            </p:cNvSpPr>
            <p:nvPr/>
          </p:nvSpPr>
          <p:spPr bwMode="auto">
            <a:xfrm flipV="1">
              <a:off x="4365" y="3780"/>
              <a:ext cx="43" cy="18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00" name="Freeform 48"/>
            <p:cNvSpPr>
              <a:spLocks/>
            </p:cNvSpPr>
            <p:nvPr/>
          </p:nvSpPr>
          <p:spPr bwMode="auto">
            <a:xfrm>
              <a:off x="4398" y="3763"/>
              <a:ext cx="30" cy="40"/>
            </a:xfrm>
            <a:custGeom>
              <a:avLst/>
              <a:gdLst/>
              <a:ahLst/>
              <a:cxnLst>
                <a:cxn ang="0">
                  <a:pos x="227" y="45"/>
                </a:cxn>
                <a:cxn ang="0">
                  <a:pos x="55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7" y="45"/>
                </a:cxn>
              </a:cxnLst>
              <a:rect l="0" t="0" r="r" b="b"/>
              <a:pathLst>
                <a:path w="227" h="199">
                  <a:moveTo>
                    <a:pt x="227" y="45"/>
                  </a:moveTo>
                  <a:lnTo>
                    <a:pt x="55" y="199"/>
                  </a:lnTo>
                  <a:cubicBezTo>
                    <a:pt x="69" y="128"/>
                    <a:pt x="49" y="54"/>
                    <a:pt x="0" y="0"/>
                  </a:cubicBezTo>
                  <a:lnTo>
                    <a:pt x="0" y="0"/>
                  </a:lnTo>
                  <a:lnTo>
                    <a:pt x="227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01" name="Line 49"/>
            <p:cNvSpPr>
              <a:spLocks noChangeShapeType="1"/>
            </p:cNvSpPr>
            <p:nvPr/>
          </p:nvSpPr>
          <p:spPr bwMode="auto">
            <a:xfrm flipV="1">
              <a:off x="4513" y="3816"/>
              <a:ext cx="0" cy="3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02" name="Freeform 50"/>
            <p:cNvSpPr>
              <a:spLocks/>
            </p:cNvSpPr>
            <p:nvPr/>
          </p:nvSpPr>
          <p:spPr bwMode="auto">
            <a:xfrm>
              <a:off x="4499" y="3836"/>
              <a:ext cx="28" cy="41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03" name="Freeform 51"/>
            <p:cNvSpPr>
              <a:spLocks/>
            </p:cNvSpPr>
            <p:nvPr/>
          </p:nvSpPr>
          <p:spPr bwMode="auto">
            <a:xfrm>
              <a:off x="4499" y="3785"/>
              <a:ext cx="28" cy="41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206" y="206"/>
                </a:cxn>
                <a:cxn ang="0">
                  <a:pos x="0" y="206"/>
                </a:cxn>
                <a:cxn ang="0">
                  <a:pos x="103" y="0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lnTo>
                    <a:pt x="206" y="206"/>
                  </a:lnTo>
                  <a:cubicBezTo>
                    <a:pt x="141" y="174"/>
                    <a:pt x="65" y="174"/>
                    <a:pt x="0" y="206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04" name="Line 52"/>
            <p:cNvSpPr>
              <a:spLocks noChangeShapeType="1"/>
            </p:cNvSpPr>
            <p:nvPr/>
          </p:nvSpPr>
          <p:spPr bwMode="auto">
            <a:xfrm flipV="1">
              <a:off x="4598" y="3873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05" name="Freeform 53"/>
            <p:cNvSpPr>
              <a:spLocks/>
            </p:cNvSpPr>
            <p:nvPr/>
          </p:nvSpPr>
          <p:spPr bwMode="auto">
            <a:xfrm>
              <a:off x="4631" y="3856"/>
              <a:ext cx="30" cy="39"/>
            </a:xfrm>
            <a:custGeom>
              <a:avLst/>
              <a:gdLst/>
              <a:ahLst/>
              <a:cxnLst>
                <a:cxn ang="0">
                  <a:pos x="226" y="45"/>
                </a:cxn>
                <a:cxn ang="0">
                  <a:pos x="54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6" y="45"/>
                </a:cxn>
              </a:cxnLst>
              <a:rect l="0" t="0" r="r" b="b"/>
              <a:pathLst>
                <a:path w="226" h="199">
                  <a:moveTo>
                    <a:pt x="226" y="45"/>
                  </a:moveTo>
                  <a:lnTo>
                    <a:pt x="54" y="199"/>
                  </a:lnTo>
                  <a:cubicBezTo>
                    <a:pt x="68" y="128"/>
                    <a:pt x="48" y="54"/>
                    <a:pt x="0" y="0"/>
                  </a:cubicBezTo>
                  <a:lnTo>
                    <a:pt x="0" y="0"/>
                  </a:lnTo>
                  <a:lnTo>
                    <a:pt x="226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06" name="Line 54"/>
            <p:cNvSpPr>
              <a:spLocks noChangeShapeType="1"/>
            </p:cNvSpPr>
            <p:nvPr/>
          </p:nvSpPr>
          <p:spPr bwMode="auto">
            <a:xfrm>
              <a:off x="4598" y="3772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07" name="Freeform 55"/>
            <p:cNvSpPr>
              <a:spLocks/>
            </p:cNvSpPr>
            <p:nvPr/>
          </p:nvSpPr>
          <p:spPr bwMode="auto">
            <a:xfrm>
              <a:off x="4631" y="3767"/>
              <a:ext cx="30" cy="39"/>
            </a:xfrm>
            <a:custGeom>
              <a:avLst/>
              <a:gdLst/>
              <a:ahLst/>
              <a:cxnLst>
                <a:cxn ang="0">
                  <a:pos x="226" y="154"/>
                </a:cxn>
                <a:cxn ang="0">
                  <a:pos x="0" y="199"/>
                </a:cxn>
                <a:cxn ang="0">
                  <a:pos x="54" y="0"/>
                </a:cxn>
                <a:cxn ang="0">
                  <a:pos x="226" y="154"/>
                </a:cxn>
              </a:cxnLst>
              <a:rect l="0" t="0" r="r" b="b"/>
              <a:pathLst>
                <a:path w="226" h="199">
                  <a:moveTo>
                    <a:pt x="226" y="154"/>
                  </a:moveTo>
                  <a:lnTo>
                    <a:pt x="0" y="199"/>
                  </a:lnTo>
                  <a:cubicBezTo>
                    <a:pt x="48" y="145"/>
                    <a:pt x="68" y="71"/>
                    <a:pt x="54" y="0"/>
                  </a:cubicBezTo>
                  <a:lnTo>
                    <a:pt x="226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08" name="Line 56"/>
            <p:cNvSpPr>
              <a:spLocks noChangeShapeType="1"/>
            </p:cNvSpPr>
            <p:nvPr/>
          </p:nvSpPr>
          <p:spPr bwMode="auto">
            <a:xfrm>
              <a:off x="4830" y="3834"/>
              <a:ext cx="64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09" name="Freeform 57"/>
            <p:cNvSpPr>
              <a:spLocks/>
            </p:cNvSpPr>
            <p:nvPr/>
          </p:nvSpPr>
          <p:spPr bwMode="auto">
            <a:xfrm>
              <a:off x="4887" y="3814"/>
              <a:ext cx="28" cy="40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6">
                  <a:moveTo>
                    <a:pt x="206" y="103"/>
                  </a:moveTo>
                  <a:lnTo>
                    <a:pt x="0" y="206"/>
                  </a:lnTo>
                  <a:cubicBezTo>
                    <a:pt x="32" y="141"/>
                    <a:pt x="32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10" name="Line 58"/>
            <p:cNvSpPr>
              <a:spLocks noChangeShapeType="1"/>
            </p:cNvSpPr>
            <p:nvPr/>
          </p:nvSpPr>
          <p:spPr bwMode="auto">
            <a:xfrm>
              <a:off x="5117" y="3873"/>
              <a:ext cx="32" cy="1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11" name="Freeform 59"/>
            <p:cNvSpPr>
              <a:spLocks/>
            </p:cNvSpPr>
            <p:nvPr/>
          </p:nvSpPr>
          <p:spPr bwMode="auto">
            <a:xfrm>
              <a:off x="5097" y="3838"/>
              <a:ext cx="31" cy="72"/>
            </a:xfrm>
            <a:custGeom>
              <a:avLst/>
              <a:gdLst/>
              <a:ahLst/>
              <a:cxnLst>
                <a:cxn ang="0">
                  <a:pos x="66" y="172"/>
                </a:cxn>
                <a:cxn ang="0">
                  <a:pos x="0" y="66"/>
                </a:cxn>
                <a:cxn ang="0">
                  <a:pos x="107" y="0"/>
                </a:cxn>
                <a:cxn ang="0">
                  <a:pos x="66" y="172"/>
                </a:cxn>
              </a:cxnLst>
              <a:rect l="0" t="0" r="r" b="b"/>
              <a:pathLst>
                <a:path w="107" h="172">
                  <a:moveTo>
                    <a:pt x="66" y="172"/>
                  </a:moveTo>
                  <a:lnTo>
                    <a:pt x="0" y="66"/>
                  </a:lnTo>
                  <a:lnTo>
                    <a:pt x="107" y="0"/>
                  </a:lnTo>
                  <a:lnTo>
                    <a:pt x="66" y="1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12" name="Freeform 60"/>
            <p:cNvSpPr>
              <a:spLocks/>
            </p:cNvSpPr>
            <p:nvPr/>
          </p:nvSpPr>
          <p:spPr bwMode="auto">
            <a:xfrm>
              <a:off x="5138" y="3846"/>
              <a:ext cx="31" cy="72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07" y="107"/>
                </a:cxn>
                <a:cxn ang="0">
                  <a:pos x="0" y="172"/>
                </a:cxn>
                <a:cxn ang="0">
                  <a:pos x="42" y="0"/>
                </a:cxn>
              </a:cxnLst>
              <a:rect l="0" t="0" r="r" b="b"/>
              <a:pathLst>
                <a:path w="107" h="172">
                  <a:moveTo>
                    <a:pt x="42" y="0"/>
                  </a:moveTo>
                  <a:lnTo>
                    <a:pt x="107" y="107"/>
                  </a:lnTo>
                  <a:lnTo>
                    <a:pt x="0" y="17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13" name="Line 61"/>
            <p:cNvSpPr>
              <a:spLocks noChangeShapeType="1"/>
            </p:cNvSpPr>
            <p:nvPr/>
          </p:nvSpPr>
          <p:spPr bwMode="auto">
            <a:xfrm flipV="1">
              <a:off x="5117" y="3779"/>
              <a:ext cx="32" cy="1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14" name="Freeform 62"/>
            <p:cNvSpPr>
              <a:spLocks/>
            </p:cNvSpPr>
            <p:nvPr/>
          </p:nvSpPr>
          <p:spPr bwMode="auto">
            <a:xfrm>
              <a:off x="5097" y="3754"/>
              <a:ext cx="31" cy="71"/>
            </a:xfrm>
            <a:custGeom>
              <a:avLst/>
              <a:gdLst/>
              <a:ahLst/>
              <a:cxnLst>
                <a:cxn ang="0">
                  <a:pos x="109" y="171"/>
                </a:cxn>
                <a:cxn ang="0">
                  <a:pos x="0" y="108"/>
                </a:cxn>
                <a:cxn ang="0">
                  <a:pos x="64" y="0"/>
                </a:cxn>
                <a:cxn ang="0">
                  <a:pos x="109" y="171"/>
                </a:cxn>
              </a:cxnLst>
              <a:rect l="0" t="0" r="r" b="b"/>
              <a:pathLst>
                <a:path w="109" h="171">
                  <a:moveTo>
                    <a:pt x="109" y="171"/>
                  </a:moveTo>
                  <a:lnTo>
                    <a:pt x="0" y="108"/>
                  </a:lnTo>
                  <a:lnTo>
                    <a:pt x="64" y="0"/>
                  </a:lnTo>
                  <a:lnTo>
                    <a:pt x="109" y="1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15" name="Freeform 63"/>
            <p:cNvSpPr>
              <a:spLocks/>
            </p:cNvSpPr>
            <p:nvPr/>
          </p:nvSpPr>
          <p:spPr bwMode="auto">
            <a:xfrm>
              <a:off x="5138" y="3745"/>
              <a:ext cx="31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" y="64"/>
                </a:cxn>
                <a:cxn ang="0">
                  <a:pos x="45" y="172"/>
                </a:cxn>
                <a:cxn ang="0">
                  <a:pos x="0" y="0"/>
                </a:cxn>
              </a:cxnLst>
              <a:rect l="0" t="0" r="r" b="b"/>
              <a:pathLst>
                <a:path w="108" h="172">
                  <a:moveTo>
                    <a:pt x="0" y="0"/>
                  </a:moveTo>
                  <a:lnTo>
                    <a:pt x="108" y="64"/>
                  </a:lnTo>
                  <a:lnTo>
                    <a:pt x="45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16" name="Rectangle 64"/>
            <p:cNvSpPr>
              <a:spLocks noChangeArrowheads="1"/>
            </p:cNvSpPr>
            <p:nvPr/>
          </p:nvSpPr>
          <p:spPr bwMode="auto">
            <a:xfrm>
              <a:off x="3984" y="3785"/>
              <a:ext cx="169" cy="92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17" name="Rectangle 65"/>
            <p:cNvSpPr>
              <a:spLocks noChangeArrowheads="1"/>
            </p:cNvSpPr>
            <p:nvPr/>
          </p:nvSpPr>
          <p:spPr bwMode="auto">
            <a:xfrm>
              <a:off x="3984" y="3785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19" name="Rectangle 67"/>
            <p:cNvSpPr>
              <a:spLocks noChangeArrowheads="1"/>
            </p:cNvSpPr>
            <p:nvPr/>
          </p:nvSpPr>
          <p:spPr bwMode="auto">
            <a:xfrm>
              <a:off x="4195" y="3785"/>
              <a:ext cx="170" cy="92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20" name="Rectangle 68"/>
            <p:cNvSpPr>
              <a:spLocks noChangeArrowheads="1"/>
            </p:cNvSpPr>
            <p:nvPr/>
          </p:nvSpPr>
          <p:spPr bwMode="auto">
            <a:xfrm>
              <a:off x="4195" y="3785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22" name="Rectangle 70"/>
            <p:cNvSpPr>
              <a:spLocks noChangeArrowheads="1"/>
            </p:cNvSpPr>
            <p:nvPr/>
          </p:nvSpPr>
          <p:spPr bwMode="auto">
            <a:xfrm>
              <a:off x="4428" y="3693"/>
              <a:ext cx="170" cy="92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5490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23" name="Rectangle 71"/>
            <p:cNvSpPr>
              <a:spLocks noChangeArrowheads="1"/>
            </p:cNvSpPr>
            <p:nvPr/>
          </p:nvSpPr>
          <p:spPr bwMode="auto">
            <a:xfrm>
              <a:off x="4428" y="3693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25" name="Rectangle 73"/>
            <p:cNvSpPr>
              <a:spLocks noChangeArrowheads="1"/>
            </p:cNvSpPr>
            <p:nvPr/>
          </p:nvSpPr>
          <p:spPr bwMode="auto">
            <a:xfrm>
              <a:off x="4428" y="3877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26" name="Rectangle 74"/>
            <p:cNvSpPr>
              <a:spLocks noChangeArrowheads="1"/>
            </p:cNvSpPr>
            <p:nvPr/>
          </p:nvSpPr>
          <p:spPr bwMode="auto">
            <a:xfrm>
              <a:off x="4428" y="3877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29" name="Rectangle 77"/>
            <p:cNvSpPr>
              <a:spLocks noChangeArrowheads="1"/>
            </p:cNvSpPr>
            <p:nvPr/>
          </p:nvSpPr>
          <p:spPr bwMode="auto">
            <a:xfrm>
              <a:off x="4661" y="3785"/>
              <a:ext cx="169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30" name="Rectangle 78"/>
            <p:cNvSpPr>
              <a:spLocks noChangeArrowheads="1"/>
            </p:cNvSpPr>
            <p:nvPr/>
          </p:nvSpPr>
          <p:spPr bwMode="auto">
            <a:xfrm>
              <a:off x="4661" y="3785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32" name="Rectangle 80"/>
            <p:cNvSpPr>
              <a:spLocks noChangeArrowheads="1"/>
            </p:cNvSpPr>
            <p:nvPr/>
          </p:nvSpPr>
          <p:spPr bwMode="auto">
            <a:xfrm>
              <a:off x="4915" y="3754"/>
              <a:ext cx="182" cy="160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33" name="Rectangle 81"/>
            <p:cNvSpPr>
              <a:spLocks noChangeArrowheads="1"/>
            </p:cNvSpPr>
            <p:nvPr/>
          </p:nvSpPr>
          <p:spPr bwMode="auto">
            <a:xfrm>
              <a:off x="4915" y="3754"/>
              <a:ext cx="182" cy="160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36" name="Rectangle 84"/>
            <p:cNvSpPr>
              <a:spLocks noChangeArrowheads="1"/>
            </p:cNvSpPr>
            <p:nvPr/>
          </p:nvSpPr>
          <p:spPr bwMode="auto">
            <a:xfrm>
              <a:off x="5169" y="3840"/>
              <a:ext cx="169" cy="160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37" name="Rectangle 85"/>
            <p:cNvSpPr>
              <a:spLocks noChangeArrowheads="1"/>
            </p:cNvSpPr>
            <p:nvPr/>
          </p:nvSpPr>
          <p:spPr bwMode="auto">
            <a:xfrm>
              <a:off x="5169" y="3840"/>
              <a:ext cx="169" cy="160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39" name="Rectangle 87"/>
            <p:cNvSpPr>
              <a:spLocks noChangeArrowheads="1"/>
            </p:cNvSpPr>
            <p:nvPr/>
          </p:nvSpPr>
          <p:spPr bwMode="auto">
            <a:xfrm>
              <a:off x="5169" y="3693"/>
              <a:ext cx="169" cy="92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40" name="Rectangle 88"/>
            <p:cNvSpPr>
              <a:spLocks noChangeArrowheads="1"/>
            </p:cNvSpPr>
            <p:nvPr/>
          </p:nvSpPr>
          <p:spPr bwMode="auto">
            <a:xfrm>
              <a:off x="5169" y="3693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42" name="Rectangle 90"/>
            <p:cNvSpPr>
              <a:spLocks noChangeArrowheads="1"/>
            </p:cNvSpPr>
            <p:nvPr/>
          </p:nvSpPr>
          <p:spPr bwMode="auto">
            <a:xfrm>
              <a:off x="3984" y="3600"/>
              <a:ext cx="169" cy="93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43" name="Rectangle 91"/>
            <p:cNvSpPr>
              <a:spLocks noChangeArrowheads="1"/>
            </p:cNvSpPr>
            <p:nvPr/>
          </p:nvSpPr>
          <p:spPr bwMode="auto">
            <a:xfrm>
              <a:off x="3984" y="3600"/>
              <a:ext cx="169" cy="93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45" name="Rectangle 93"/>
            <p:cNvSpPr>
              <a:spLocks noChangeArrowheads="1"/>
            </p:cNvSpPr>
            <p:nvPr/>
          </p:nvSpPr>
          <p:spPr bwMode="auto">
            <a:xfrm>
              <a:off x="4629" y="3602"/>
              <a:ext cx="233" cy="91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46" name="Rectangle 94"/>
            <p:cNvSpPr>
              <a:spLocks noChangeArrowheads="1"/>
            </p:cNvSpPr>
            <p:nvPr/>
          </p:nvSpPr>
          <p:spPr bwMode="auto">
            <a:xfrm>
              <a:off x="4629" y="3602"/>
              <a:ext cx="233" cy="91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48" name="Freeform 96"/>
            <p:cNvSpPr>
              <a:spLocks/>
            </p:cNvSpPr>
            <p:nvPr/>
          </p:nvSpPr>
          <p:spPr bwMode="auto">
            <a:xfrm>
              <a:off x="4365" y="3631"/>
              <a:ext cx="1041" cy="385"/>
            </a:xfrm>
            <a:custGeom>
              <a:avLst/>
              <a:gdLst/>
              <a:ahLst/>
              <a:cxnLst>
                <a:cxn ang="0">
                  <a:pos x="1733" y="0"/>
                </a:cxn>
                <a:cxn ang="0">
                  <a:pos x="3628" y="0"/>
                </a:cxn>
                <a:cxn ang="0">
                  <a:pos x="3628" y="924"/>
                </a:cxn>
                <a:cxn ang="0">
                  <a:pos x="0" y="924"/>
                </a:cxn>
                <a:cxn ang="0">
                  <a:pos x="0" y="739"/>
                </a:cxn>
                <a:cxn ang="0">
                  <a:pos x="162" y="739"/>
                </a:cxn>
              </a:cxnLst>
              <a:rect l="0" t="0" r="r" b="b"/>
              <a:pathLst>
                <a:path w="3628" h="924">
                  <a:moveTo>
                    <a:pt x="1733" y="0"/>
                  </a:moveTo>
                  <a:lnTo>
                    <a:pt x="3628" y="0"/>
                  </a:lnTo>
                  <a:lnTo>
                    <a:pt x="3628" y="924"/>
                  </a:lnTo>
                  <a:lnTo>
                    <a:pt x="0" y="924"/>
                  </a:lnTo>
                  <a:lnTo>
                    <a:pt x="0" y="739"/>
                  </a:lnTo>
                  <a:lnTo>
                    <a:pt x="162" y="739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49" name="Freeform 97"/>
            <p:cNvSpPr>
              <a:spLocks/>
            </p:cNvSpPr>
            <p:nvPr/>
          </p:nvSpPr>
          <p:spPr bwMode="auto">
            <a:xfrm>
              <a:off x="4406" y="3923"/>
              <a:ext cx="22" cy="32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5" y="112"/>
                    <a:pt x="25" y="51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50" name="Line 98"/>
            <p:cNvSpPr>
              <a:spLocks noChangeShapeType="1"/>
            </p:cNvSpPr>
            <p:nvPr/>
          </p:nvSpPr>
          <p:spPr bwMode="auto">
            <a:xfrm flipH="1">
              <a:off x="4170" y="3643"/>
              <a:ext cx="45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51" name="Freeform 99"/>
            <p:cNvSpPr>
              <a:spLocks/>
            </p:cNvSpPr>
            <p:nvPr/>
          </p:nvSpPr>
          <p:spPr bwMode="auto">
            <a:xfrm>
              <a:off x="4153" y="3627"/>
              <a:ext cx="23" cy="32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164" y="0"/>
                </a:cxn>
                <a:cxn ang="0">
                  <a:pos x="164" y="164"/>
                </a:cxn>
                <a:cxn ang="0">
                  <a:pos x="164" y="164"/>
                </a:cxn>
                <a:cxn ang="0">
                  <a:pos x="0" y="82"/>
                </a:cxn>
              </a:cxnLst>
              <a:rect l="0" t="0" r="r" b="b"/>
              <a:pathLst>
                <a:path w="164" h="164">
                  <a:moveTo>
                    <a:pt x="0" y="82"/>
                  </a:moveTo>
                  <a:lnTo>
                    <a:pt x="164" y="0"/>
                  </a:lnTo>
                  <a:cubicBezTo>
                    <a:pt x="138" y="51"/>
                    <a:pt x="138" y="112"/>
                    <a:pt x="164" y="164"/>
                  </a:cubicBezTo>
                  <a:lnTo>
                    <a:pt x="164" y="164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52" name="Line 100"/>
            <p:cNvSpPr>
              <a:spLocks noChangeShapeType="1"/>
            </p:cNvSpPr>
            <p:nvPr/>
          </p:nvSpPr>
          <p:spPr bwMode="auto">
            <a:xfrm>
              <a:off x="4051" y="3693"/>
              <a:ext cx="0" cy="6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53" name="Freeform 101"/>
            <p:cNvSpPr>
              <a:spLocks/>
            </p:cNvSpPr>
            <p:nvPr/>
          </p:nvSpPr>
          <p:spPr bwMode="auto">
            <a:xfrm>
              <a:off x="4037" y="3744"/>
              <a:ext cx="28" cy="41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54" name="Freeform 102"/>
            <p:cNvSpPr>
              <a:spLocks/>
            </p:cNvSpPr>
            <p:nvPr/>
          </p:nvSpPr>
          <p:spPr bwMode="auto">
            <a:xfrm>
              <a:off x="4128" y="3717"/>
              <a:ext cx="300" cy="25"/>
            </a:xfrm>
            <a:custGeom>
              <a:avLst/>
              <a:gdLst/>
              <a:ahLst/>
              <a:cxnLst>
                <a:cxn ang="0">
                  <a:pos x="1047" y="60"/>
                </a:cxn>
                <a:cxn ang="0">
                  <a:pos x="0" y="60"/>
                </a:cxn>
                <a:cxn ang="0">
                  <a:pos x="0" y="0"/>
                </a:cxn>
              </a:cxnLst>
              <a:rect l="0" t="0" r="r" b="b"/>
              <a:pathLst>
                <a:path w="1047" h="60">
                  <a:moveTo>
                    <a:pt x="1047" y="60"/>
                  </a:moveTo>
                  <a:lnTo>
                    <a:pt x="0" y="6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55" name="Freeform 103"/>
            <p:cNvSpPr>
              <a:spLocks/>
            </p:cNvSpPr>
            <p:nvPr/>
          </p:nvSpPr>
          <p:spPr bwMode="auto">
            <a:xfrm>
              <a:off x="4117" y="3693"/>
              <a:ext cx="22" cy="32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164" y="164"/>
                </a:cxn>
                <a:cxn ang="0">
                  <a:pos x="0" y="164"/>
                </a:cxn>
                <a:cxn ang="0">
                  <a:pos x="0" y="164"/>
                </a:cxn>
                <a:cxn ang="0">
                  <a:pos x="82" y="0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lnTo>
                    <a:pt x="164" y="164"/>
                  </a:lnTo>
                  <a:cubicBezTo>
                    <a:pt x="112" y="138"/>
                    <a:pt x="52" y="138"/>
                    <a:pt x="0" y="164"/>
                  </a:cubicBezTo>
                  <a:lnTo>
                    <a:pt x="0" y="164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56" name="Line 104"/>
            <p:cNvSpPr>
              <a:spLocks noChangeShapeType="1"/>
            </p:cNvSpPr>
            <p:nvPr/>
          </p:nvSpPr>
          <p:spPr bwMode="auto">
            <a:xfrm flipV="1">
              <a:off x="4737" y="3693"/>
              <a:ext cx="0" cy="6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57" name="Freeform 105"/>
            <p:cNvSpPr>
              <a:spLocks/>
            </p:cNvSpPr>
            <p:nvPr/>
          </p:nvSpPr>
          <p:spPr bwMode="auto">
            <a:xfrm>
              <a:off x="4723" y="3744"/>
              <a:ext cx="29" cy="41"/>
            </a:xfrm>
            <a:custGeom>
              <a:avLst/>
              <a:gdLst/>
              <a:ahLst/>
              <a:cxnLst>
                <a:cxn ang="0">
                  <a:pos x="104" y="207"/>
                </a:cxn>
                <a:cxn ang="0">
                  <a:pos x="0" y="0"/>
                </a:cxn>
                <a:cxn ang="0">
                  <a:pos x="207" y="0"/>
                </a:cxn>
                <a:cxn ang="0">
                  <a:pos x="207" y="0"/>
                </a:cxn>
                <a:cxn ang="0">
                  <a:pos x="104" y="207"/>
                </a:cxn>
              </a:cxnLst>
              <a:rect l="0" t="0" r="r" b="b"/>
              <a:pathLst>
                <a:path w="207" h="207">
                  <a:moveTo>
                    <a:pt x="104" y="207"/>
                  </a:moveTo>
                  <a:lnTo>
                    <a:pt x="0" y="0"/>
                  </a:lnTo>
                  <a:cubicBezTo>
                    <a:pt x="65" y="33"/>
                    <a:pt x="142" y="33"/>
                    <a:pt x="207" y="0"/>
                  </a:cubicBezTo>
                  <a:lnTo>
                    <a:pt x="207" y="0"/>
                  </a:lnTo>
                  <a:lnTo>
                    <a:pt x="104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61" name="Line 109"/>
            <p:cNvSpPr>
              <a:spLocks noChangeShapeType="1"/>
            </p:cNvSpPr>
            <p:nvPr/>
          </p:nvSpPr>
          <p:spPr bwMode="auto">
            <a:xfrm>
              <a:off x="4879" y="3712"/>
              <a:ext cx="36" cy="42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62" name="Freeform 110"/>
            <p:cNvSpPr>
              <a:spLocks/>
            </p:cNvSpPr>
            <p:nvPr/>
          </p:nvSpPr>
          <p:spPr bwMode="auto">
            <a:xfrm>
              <a:off x="4862" y="3693"/>
              <a:ext cx="31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5" y="48"/>
                </a:cxn>
                <a:cxn ang="0">
                  <a:pos x="96" y="209"/>
                </a:cxn>
                <a:cxn ang="0">
                  <a:pos x="96" y="209"/>
                </a:cxn>
                <a:cxn ang="0">
                  <a:pos x="0" y="0"/>
                </a:cxn>
              </a:cxnLst>
              <a:rect l="0" t="0" r="r" b="b"/>
              <a:pathLst>
                <a:path w="225" h="209">
                  <a:moveTo>
                    <a:pt x="0" y="0"/>
                  </a:moveTo>
                  <a:lnTo>
                    <a:pt x="225" y="48"/>
                  </a:lnTo>
                  <a:cubicBezTo>
                    <a:pt x="159" y="79"/>
                    <a:pt x="111" y="138"/>
                    <a:pt x="96" y="209"/>
                  </a:cubicBezTo>
                  <a:lnTo>
                    <a:pt x="96" y="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64" name="Line 112"/>
            <p:cNvSpPr>
              <a:spLocks noChangeShapeType="1"/>
            </p:cNvSpPr>
            <p:nvPr/>
          </p:nvSpPr>
          <p:spPr bwMode="auto">
            <a:xfrm>
              <a:off x="5338" y="3742"/>
              <a:ext cx="5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65" name="Freeform 113"/>
            <p:cNvSpPr>
              <a:spLocks/>
            </p:cNvSpPr>
            <p:nvPr/>
          </p:nvSpPr>
          <p:spPr bwMode="auto">
            <a:xfrm>
              <a:off x="5384" y="3725"/>
              <a:ext cx="22" cy="33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6" y="112"/>
                    <a:pt x="26" y="52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66" name="Line 114"/>
            <p:cNvSpPr>
              <a:spLocks noChangeShapeType="1"/>
            </p:cNvSpPr>
            <p:nvPr/>
          </p:nvSpPr>
          <p:spPr bwMode="auto">
            <a:xfrm>
              <a:off x="5338" y="3926"/>
              <a:ext cx="5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67" name="Freeform 115"/>
            <p:cNvSpPr>
              <a:spLocks/>
            </p:cNvSpPr>
            <p:nvPr/>
          </p:nvSpPr>
          <p:spPr bwMode="auto">
            <a:xfrm>
              <a:off x="5384" y="3910"/>
              <a:ext cx="22" cy="32"/>
            </a:xfrm>
            <a:custGeom>
              <a:avLst/>
              <a:gdLst/>
              <a:ahLst/>
              <a:cxnLst>
                <a:cxn ang="0">
                  <a:pos x="164" y="83"/>
                </a:cxn>
                <a:cxn ang="0">
                  <a:pos x="0" y="164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64" y="83"/>
                </a:cxn>
              </a:cxnLst>
              <a:rect l="0" t="0" r="r" b="b"/>
              <a:pathLst>
                <a:path w="164" h="164">
                  <a:moveTo>
                    <a:pt x="164" y="83"/>
                  </a:moveTo>
                  <a:lnTo>
                    <a:pt x="0" y="164"/>
                  </a:lnTo>
                  <a:cubicBezTo>
                    <a:pt x="26" y="112"/>
                    <a:pt x="26" y="52"/>
                    <a:pt x="1" y="0"/>
                  </a:cubicBezTo>
                  <a:lnTo>
                    <a:pt x="1" y="0"/>
                  </a:lnTo>
                  <a:lnTo>
                    <a:pt x="164" y="8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</p:grpSp>
      <p:sp>
        <p:nvSpPr>
          <p:cNvPr id="49273" name="Rectangle 121"/>
          <p:cNvSpPr>
            <a:spLocks noGrp="1" noChangeArrowheads="1"/>
          </p:cNvSpPr>
          <p:nvPr>
            <p:ph type="body" idx="1"/>
          </p:nvPr>
        </p:nvSpPr>
        <p:spPr>
          <a:xfrm>
            <a:off x="342900" y="1200151"/>
            <a:ext cx="3314700" cy="339447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100" dirty="0"/>
              <a:t>Arbitrate the I-cache among warps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Cache miss handled by fetching again later</a:t>
            </a:r>
          </a:p>
          <a:p>
            <a:pPr>
              <a:lnSpc>
                <a:spcPct val="90000"/>
              </a:lnSpc>
            </a:pPr>
            <a:r>
              <a:rPr lang="en-US" sz="2100" dirty="0"/>
              <a:t>Fetched instruction is decoded and then stored in the I-Buffer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1 or more entries / warp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Only warp with vacant entries are considered in fetch</a:t>
            </a:r>
          </a:p>
          <a:p>
            <a:pPr lvl="1">
              <a:lnSpc>
                <a:spcPct val="90000"/>
              </a:lnSpc>
            </a:pPr>
            <a:endParaRPr lang="en-US" sz="1800" dirty="0"/>
          </a:p>
        </p:txBody>
      </p:sp>
      <p:grpSp>
        <p:nvGrpSpPr>
          <p:cNvPr id="49478" name="Group 326"/>
          <p:cNvGrpSpPr>
            <a:grpSpLocks/>
          </p:cNvGrpSpPr>
          <p:nvPr/>
        </p:nvGrpSpPr>
        <p:grpSpPr bwMode="auto">
          <a:xfrm>
            <a:off x="5086350" y="1485900"/>
            <a:ext cx="1400175" cy="1672829"/>
            <a:chOff x="2402" y="1720"/>
            <a:chExt cx="1176" cy="1405"/>
          </a:xfrm>
        </p:grpSpPr>
        <p:sp>
          <p:nvSpPr>
            <p:cNvPr id="49277" name="Rectangle 125"/>
            <p:cNvSpPr>
              <a:spLocks noChangeArrowheads="1"/>
            </p:cNvSpPr>
            <p:nvPr/>
          </p:nvSpPr>
          <p:spPr bwMode="auto">
            <a:xfrm>
              <a:off x="2402" y="1749"/>
              <a:ext cx="1176" cy="1359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78" name="Rectangle 126"/>
            <p:cNvSpPr>
              <a:spLocks noChangeArrowheads="1"/>
            </p:cNvSpPr>
            <p:nvPr/>
          </p:nvSpPr>
          <p:spPr bwMode="auto">
            <a:xfrm>
              <a:off x="2674" y="2057"/>
              <a:ext cx="723" cy="7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79" name="Rectangle 127"/>
            <p:cNvSpPr>
              <a:spLocks noChangeArrowheads="1"/>
            </p:cNvSpPr>
            <p:nvPr/>
          </p:nvSpPr>
          <p:spPr bwMode="auto">
            <a:xfrm>
              <a:off x="2674" y="2057"/>
              <a:ext cx="723" cy="725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80" name="Rectangle 128"/>
            <p:cNvSpPr>
              <a:spLocks noChangeArrowheads="1"/>
            </p:cNvSpPr>
            <p:nvPr/>
          </p:nvSpPr>
          <p:spPr bwMode="auto">
            <a:xfrm>
              <a:off x="2764" y="2057"/>
              <a:ext cx="542" cy="18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81" name="Rectangle 129"/>
            <p:cNvSpPr>
              <a:spLocks noChangeArrowheads="1"/>
            </p:cNvSpPr>
            <p:nvPr/>
          </p:nvSpPr>
          <p:spPr bwMode="auto">
            <a:xfrm>
              <a:off x="2764" y="2057"/>
              <a:ext cx="542" cy="181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82" name="Rectangle 130"/>
            <p:cNvSpPr>
              <a:spLocks noChangeArrowheads="1"/>
            </p:cNvSpPr>
            <p:nvPr/>
          </p:nvSpPr>
          <p:spPr bwMode="auto">
            <a:xfrm>
              <a:off x="2802" y="2062"/>
              <a:ext cx="47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Inst. W1</a:t>
              </a:r>
              <a:endParaRPr lang="en-US" sz="1350"/>
            </a:p>
          </p:txBody>
        </p:sp>
        <p:sp>
          <p:nvSpPr>
            <p:cNvPr id="49283" name="Rectangle 131"/>
            <p:cNvSpPr>
              <a:spLocks noChangeArrowheads="1"/>
            </p:cNvSpPr>
            <p:nvPr/>
          </p:nvSpPr>
          <p:spPr bwMode="auto">
            <a:xfrm>
              <a:off x="3306" y="2057"/>
              <a:ext cx="91" cy="18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84" name="Rectangle 132"/>
            <p:cNvSpPr>
              <a:spLocks noChangeArrowheads="1"/>
            </p:cNvSpPr>
            <p:nvPr/>
          </p:nvSpPr>
          <p:spPr bwMode="auto">
            <a:xfrm>
              <a:off x="3306" y="2057"/>
              <a:ext cx="91" cy="181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85" name="Rectangle 133"/>
            <p:cNvSpPr>
              <a:spLocks noChangeArrowheads="1"/>
            </p:cNvSpPr>
            <p:nvPr/>
          </p:nvSpPr>
          <p:spPr bwMode="auto">
            <a:xfrm>
              <a:off x="3330" y="2062"/>
              <a:ext cx="43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r</a:t>
              </a:r>
              <a:endParaRPr lang="en-US" sz="1350"/>
            </a:p>
          </p:txBody>
        </p:sp>
        <p:sp>
          <p:nvSpPr>
            <p:cNvPr id="49286" name="Oval 134"/>
            <p:cNvSpPr>
              <a:spLocks noChangeArrowheads="1"/>
            </p:cNvSpPr>
            <p:nvPr/>
          </p:nvSpPr>
          <p:spPr bwMode="auto">
            <a:xfrm>
              <a:off x="3017" y="2619"/>
              <a:ext cx="36" cy="36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87" name="Oval 135"/>
            <p:cNvSpPr>
              <a:spLocks noChangeArrowheads="1"/>
            </p:cNvSpPr>
            <p:nvPr/>
          </p:nvSpPr>
          <p:spPr bwMode="auto">
            <a:xfrm>
              <a:off x="3017" y="2619"/>
              <a:ext cx="36" cy="36"/>
            </a:xfrm>
            <a:prstGeom prst="ellipse">
              <a:avLst/>
            </a:pr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88" name="Oval 136"/>
            <p:cNvSpPr>
              <a:spLocks noChangeArrowheads="1"/>
            </p:cNvSpPr>
            <p:nvPr/>
          </p:nvSpPr>
          <p:spPr bwMode="auto">
            <a:xfrm>
              <a:off x="3017" y="2673"/>
              <a:ext cx="36" cy="36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89" name="Oval 137"/>
            <p:cNvSpPr>
              <a:spLocks noChangeArrowheads="1"/>
            </p:cNvSpPr>
            <p:nvPr/>
          </p:nvSpPr>
          <p:spPr bwMode="auto">
            <a:xfrm>
              <a:off x="3017" y="2673"/>
              <a:ext cx="36" cy="36"/>
            </a:xfrm>
            <a:prstGeom prst="ellipse">
              <a:avLst/>
            </a:pr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90" name="Oval 138"/>
            <p:cNvSpPr>
              <a:spLocks noChangeArrowheads="1"/>
            </p:cNvSpPr>
            <p:nvPr/>
          </p:nvSpPr>
          <p:spPr bwMode="auto">
            <a:xfrm>
              <a:off x="3017" y="2727"/>
              <a:ext cx="36" cy="3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91" name="Freeform 139"/>
            <p:cNvSpPr>
              <a:spLocks/>
            </p:cNvSpPr>
            <p:nvPr/>
          </p:nvSpPr>
          <p:spPr bwMode="auto">
            <a:xfrm>
              <a:off x="3017" y="2727"/>
              <a:ext cx="36" cy="37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18" y="0"/>
                </a:cxn>
                <a:cxn ang="0">
                  <a:pos x="0" y="18"/>
                </a:cxn>
                <a:cxn ang="0">
                  <a:pos x="18" y="37"/>
                </a:cxn>
                <a:cxn ang="0">
                  <a:pos x="36" y="18"/>
                </a:cxn>
              </a:cxnLst>
              <a:rect l="0" t="0" r="r" b="b"/>
              <a:pathLst>
                <a:path w="36" h="37">
                  <a:moveTo>
                    <a:pt x="36" y="18"/>
                  </a:moveTo>
                  <a:cubicBezTo>
                    <a:pt x="36" y="9"/>
                    <a:pt x="28" y="0"/>
                    <a:pt x="18" y="0"/>
                  </a:cubicBezTo>
                  <a:cubicBezTo>
                    <a:pt x="8" y="0"/>
                    <a:pt x="0" y="9"/>
                    <a:pt x="0" y="18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8" y="37"/>
                    <a:pt x="36" y="29"/>
                    <a:pt x="36" y="18"/>
                  </a:cubicBezTo>
                </a:path>
              </a:pathLst>
            </a:custGeom>
            <a:noFill/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92" name="Rectangle 140"/>
            <p:cNvSpPr>
              <a:spLocks noChangeArrowheads="1"/>
            </p:cNvSpPr>
            <p:nvPr/>
          </p:nvSpPr>
          <p:spPr bwMode="auto">
            <a:xfrm>
              <a:off x="2764" y="2238"/>
              <a:ext cx="542" cy="18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93" name="Rectangle 141"/>
            <p:cNvSpPr>
              <a:spLocks noChangeArrowheads="1"/>
            </p:cNvSpPr>
            <p:nvPr/>
          </p:nvSpPr>
          <p:spPr bwMode="auto">
            <a:xfrm>
              <a:off x="2764" y="2238"/>
              <a:ext cx="542" cy="181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94" name="Rectangle 142"/>
            <p:cNvSpPr>
              <a:spLocks noChangeArrowheads="1"/>
            </p:cNvSpPr>
            <p:nvPr/>
          </p:nvSpPr>
          <p:spPr bwMode="auto">
            <a:xfrm>
              <a:off x="2802" y="2248"/>
              <a:ext cx="47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Inst. W2</a:t>
              </a:r>
              <a:endParaRPr lang="en-US" sz="1350"/>
            </a:p>
          </p:txBody>
        </p:sp>
        <p:sp>
          <p:nvSpPr>
            <p:cNvPr id="49295" name="Rectangle 143"/>
            <p:cNvSpPr>
              <a:spLocks noChangeArrowheads="1"/>
            </p:cNvSpPr>
            <p:nvPr/>
          </p:nvSpPr>
          <p:spPr bwMode="auto">
            <a:xfrm>
              <a:off x="2764" y="2419"/>
              <a:ext cx="542" cy="182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96" name="Rectangle 144"/>
            <p:cNvSpPr>
              <a:spLocks noChangeArrowheads="1"/>
            </p:cNvSpPr>
            <p:nvPr/>
          </p:nvSpPr>
          <p:spPr bwMode="auto">
            <a:xfrm>
              <a:off x="2764" y="2419"/>
              <a:ext cx="542" cy="182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97" name="Rectangle 145"/>
            <p:cNvSpPr>
              <a:spLocks noChangeArrowheads="1"/>
            </p:cNvSpPr>
            <p:nvPr/>
          </p:nvSpPr>
          <p:spPr bwMode="auto">
            <a:xfrm>
              <a:off x="2802" y="2424"/>
              <a:ext cx="47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Inst. W3</a:t>
              </a:r>
              <a:endParaRPr lang="en-US" sz="1350"/>
            </a:p>
          </p:txBody>
        </p:sp>
        <p:sp>
          <p:nvSpPr>
            <p:cNvPr id="49298" name="Rectangle 146"/>
            <p:cNvSpPr>
              <a:spLocks noChangeArrowheads="1"/>
            </p:cNvSpPr>
            <p:nvPr/>
          </p:nvSpPr>
          <p:spPr bwMode="auto">
            <a:xfrm>
              <a:off x="2674" y="2057"/>
              <a:ext cx="90" cy="18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299" name="Rectangle 147"/>
            <p:cNvSpPr>
              <a:spLocks noChangeArrowheads="1"/>
            </p:cNvSpPr>
            <p:nvPr/>
          </p:nvSpPr>
          <p:spPr bwMode="auto">
            <a:xfrm>
              <a:off x="2674" y="2057"/>
              <a:ext cx="90" cy="181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00" name="Rectangle 148"/>
            <p:cNvSpPr>
              <a:spLocks noChangeArrowheads="1"/>
            </p:cNvSpPr>
            <p:nvPr/>
          </p:nvSpPr>
          <p:spPr bwMode="auto">
            <a:xfrm>
              <a:off x="2690" y="2062"/>
              <a:ext cx="6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v</a:t>
              </a:r>
              <a:endParaRPr lang="en-US" sz="1350"/>
            </a:p>
          </p:txBody>
        </p:sp>
        <p:sp>
          <p:nvSpPr>
            <p:cNvPr id="49301" name="Rectangle 149"/>
            <p:cNvSpPr>
              <a:spLocks noChangeArrowheads="1"/>
            </p:cNvSpPr>
            <p:nvPr/>
          </p:nvSpPr>
          <p:spPr bwMode="auto">
            <a:xfrm>
              <a:off x="3306" y="2238"/>
              <a:ext cx="91" cy="18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02" name="Rectangle 150"/>
            <p:cNvSpPr>
              <a:spLocks noChangeArrowheads="1"/>
            </p:cNvSpPr>
            <p:nvPr/>
          </p:nvSpPr>
          <p:spPr bwMode="auto">
            <a:xfrm>
              <a:off x="3306" y="2238"/>
              <a:ext cx="91" cy="181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03" name="Rectangle 151"/>
            <p:cNvSpPr>
              <a:spLocks noChangeArrowheads="1"/>
            </p:cNvSpPr>
            <p:nvPr/>
          </p:nvSpPr>
          <p:spPr bwMode="auto">
            <a:xfrm>
              <a:off x="3330" y="2248"/>
              <a:ext cx="43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r</a:t>
              </a:r>
              <a:endParaRPr lang="en-US" sz="1350"/>
            </a:p>
          </p:txBody>
        </p:sp>
        <p:sp>
          <p:nvSpPr>
            <p:cNvPr id="49304" name="Rectangle 152"/>
            <p:cNvSpPr>
              <a:spLocks noChangeArrowheads="1"/>
            </p:cNvSpPr>
            <p:nvPr/>
          </p:nvSpPr>
          <p:spPr bwMode="auto">
            <a:xfrm>
              <a:off x="2674" y="2238"/>
              <a:ext cx="90" cy="18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05" name="Rectangle 153"/>
            <p:cNvSpPr>
              <a:spLocks noChangeArrowheads="1"/>
            </p:cNvSpPr>
            <p:nvPr/>
          </p:nvSpPr>
          <p:spPr bwMode="auto">
            <a:xfrm>
              <a:off x="2674" y="2238"/>
              <a:ext cx="90" cy="181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06" name="Rectangle 154"/>
            <p:cNvSpPr>
              <a:spLocks noChangeArrowheads="1"/>
            </p:cNvSpPr>
            <p:nvPr/>
          </p:nvSpPr>
          <p:spPr bwMode="auto">
            <a:xfrm>
              <a:off x="2690" y="2248"/>
              <a:ext cx="6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v</a:t>
              </a:r>
              <a:endParaRPr lang="en-US" sz="1350"/>
            </a:p>
          </p:txBody>
        </p:sp>
        <p:sp>
          <p:nvSpPr>
            <p:cNvPr id="49307" name="Rectangle 155"/>
            <p:cNvSpPr>
              <a:spLocks noChangeArrowheads="1"/>
            </p:cNvSpPr>
            <p:nvPr/>
          </p:nvSpPr>
          <p:spPr bwMode="auto">
            <a:xfrm>
              <a:off x="3306" y="2419"/>
              <a:ext cx="91" cy="182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08" name="Rectangle 156"/>
            <p:cNvSpPr>
              <a:spLocks noChangeArrowheads="1"/>
            </p:cNvSpPr>
            <p:nvPr/>
          </p:nvSpPr>
          <p:spPr bwMode="auto">
            <a:xfrm>
              <a:off x="3306" y="2419"/>
              <a:ext cx="91" cy="182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09" name="Rectangle 157"/>
            <p:cNvSpPr>
              <a:spLocks noChangeArrowheads="1"/>
            </p:cNvSpPr>
            <p:nvPr/>
          </p:nvSpPr>
          <p:spPr bwMode="auto">
            <a:xfrm>
              <a:off x="3330" y="2424"/>
              <a:ext cx="43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r</a:t>
              </a:r>
              <a:endParaRPr lang="en-US" sz="1350"/>
            </a:p>
          </p:txBody>
        </p:sp>
        <p:sp>
          <p:nvSpPr>
            <p:cNvPr id="49310" name="Rectangle 158"/>
            <p:cNvSpPr>
              <a:spLocks noChangeArrowheads="1"/>
            </p:cNvSpPr>
            <p:nvPr/>
          </p:nvSpPr>
          <p:spPr bwMode="auto">
            <a:xfrm>
              <a:off x="2674" y="2419"/>
              <a:ext cx="90" cy="182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11" name="Rectangle 159"/>
            <p:cNvSpPr>
              <a:spLocks noChangeArrowheads="1"/>
            </p:cNvSpPr>
            <p:nvPr/>
          </p:nvSpPr>
          <p:spPr bwMode="auto">
            <a:xfrm>
              <a:off x="2674" y="2419"/>
              <a:ext cx="90" cy="182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12" name="Rectangle 160"/>
            <p:cNvSpPr>
              <a:spLocks noChangeArrowheads="1"/>
            </p:cNvSpPr>
            <p:nvPr/>
          </p:nvSpPr>
          <p:spPr bwMode="auto">
            <a:xfrm>
              <a:off x="2690" y="2424"/>
              <a:ext cx="6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v</a:t>
              </a:r>
              <a:endParaRPr lang="en-US" sz="1350"/>
            </a:p>
          </p:txBody>
        </p:sp>
        <p:sp>
          <p:nvSpPr>
            <p:cNvPr id="49313" name="Freeform 161"/>
            <p:cNvSpPr>
              <a:spLocks/>
            </p:cNvSpPr>
            <p:nvPr/>
          </p:nvSpPr>
          <p:spPr bwMode="auto">
            <a:xfrm>
              <a:off x="2464" y="2796"/>
              <a:ext cx="253" cy="167"/>
            </a:xfrm>
            <a:custGeom>
              <a:avLst/>
              <a:gdLst/>
              <a:ahLst/>
              <a:cxnLst>
                <a:cxn ang="0">
                  <a:pos x="253" y="0"/>
                </a:cxn>
                <a:cxn ang="0">
                  <a:pos x="253" y="167"/>
                </a:cxn>
                <a:cxn ang="0">
                  <a:pos x="0" y="167"/>
                </a:cxn>
              </a:cxnLst>
              <a:rect l="0" t="0" r="r" b="b"/>
              <a:pathLst>
                <a:path w="253" h="167">
                  <a:moveTo>
                    <a:pt x="253" y="0"/>
                  </a:moveTo>
                  <a:lnTo>
                    <a:pt x="253" y="167"/>
                  </a:lnTo>
                  <a:lnTo>
                    <a:pt x="0" y="167"/>
                  </a:lnTo>
                </a:path>
              </a:pathLst>
            </a:cu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14" name="Freeform 162"/>
            <p:cNvSpPr>
              <a:spLocks/>
            </p:cNvSpPr>
            <p:nvPr/>
          </p:nvSpPr>
          <p:spPr bwMode="auto">
            <a:xfrm>
              <a:off x="2402" y="2922"/>
              <a:ext cx="83" cy="82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43" y="0"/>
                </a:cxn>
                <a:cxn ang="0">
                  <a:pos x="143" y="143"/>
                </a:cxn>
                <a:cxn ang="0">
                  <a:pos x="0" y="72"/>
                </a:cxn>
              </a:cxnLst>
              <a:rect l="0" t="0" r="r" b="b"/>
              <a:pathLst>
                <a:path w="143" h="143">
                  <a:moveTo>
                    <a:pt x="0" y="72"/>
                  </a:moveTo>
                  <a:lnTo>
                    <a:pt x="143" y="0"/>
                  </a:lnTo>
                  <a:cubicBezTo>
                    <a:pt x="121" y="45"/>
                    <a:pt x="121" y="98"/>
                    <a:pt x="143" y="143"/>
                  </a:cubicBezTo>
                  <a:lnTo>
                    <a:pt x="0" y="7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15" name="Rectangle 163"/>
            <p:cNvSpPr>
              <a:spLocks noChangeArrowheads="1"/>
            </p:cNvSpPr>
            <p:nvPr/>
          </p:nvSpPr>
          <p:spPr bwMode="auto">
            <a:xfrm>
              <a:off x="2496" y="2721"/>
              <a:ext cx="123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To</a:t>
              </a:r>
              <a:endParaRPr lang="en-US" sz="1350"/>
            </a:p>
          </p:txBody>
        </p:sp>
        <p:sp>
          <p:nvSpPr>
            <p:cNvPr id="49316" name="Rectangle 164"/>
            <p:cNvSpPr>
              <a:spLocks noChangeArrowheads="1"/>
            </p:cNvSpPr>
            <p:nvPr/>
          </p:nvSpPr>
          <p:spPr bwMode="auto">
            <a:xfrm>
              <a:off x="2431" y="2823"/>
              <a:ext cx="263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Fetch</a:t>
              </a:r>
              <a:endParaRPr lang="en-US" sz="1350"/>
            </a:p>
          </p:txBody>
        </p:sp>
        <p:sp>
          <p:nvSpPr>
            <p:cNvPr id="49317" name="Line 165"/>
            <p:cNvSpPr>
              <a:spLocks noChangeShapeType="1"/>
            </p:cNvSpPr>
            <p:nvPr/>
          </p:nvSpPr>
          <p:spPr bwMode="auto">
            <a:xfrm>
              <a:off x="3361" y="2800"/>
              <a:ext cx="0" cy="64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18" name="Freeform 166"/>
            <p:cNvSpPr>
              <a:spLocks/>
            </p:cNvSpPr>
            <p:nvPr/>
          </p:nvSpPr>
          <p:spPr bwMode="auto">
            <a:xfrm>
              <a:off x="3320" y="2844"/>
              <a:ext cx="82" cy="83"/>
            </a:xfrm>
            <a:custGeom>
              <a:avLst/>
              <a:gdLst/>
              <a:ahLst/>
              <a:cxnLst>
                <a:cxn ang="0">
                  <a:pos x="71" y="143"/>
                </a:cxn>
                <a:cxn ang="0">
                  <a:pos x="0" y="0"/>
                </a:cxn>
                <a:cxn ang="0">
                  <a:pos x="142" y="0"/>
                </a:cxn>
                <a:cxn ang="0">
                  <a:pos x="142" y="0"/>
                </a:cxn>
                <a:cxn ang="0">
                  <a:pos x="71" y="143"/>
                </a:cxn>
              </a:cxnLst>
              <a:rect l="0" t="0" r="r" b="b"/>
              <a:pathLst>
                <a:path w="142" h="143">
                  <a:moveTo>
                    <a:pt x="71" y="143"/>
                  </a:moveTo>
                  <a:lnTo>
                    <a:pt x="0" y="0"/>
                  </a:lnTo>
                  <a:cubicBezTo>
                    <a:pt x="45" y="23"/>
                    <a:pt x="97" y="23"/>
                    <a:pt x="142" y="0"/>
                  </a:cubicBezTo>
                  <a:lnTo>
                    <a:pt x="142" y="0"/>
                  </a:lnTo>
                  <a:lnTo>
                    <a:pt x="71" y="14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19" name="Rectangle 167"/>
            <p:cNvSpPr>
              <a:spLocks noChangeArrowheads="1"/>
            </p:cNvSpPr>
            <p:nvPr/>
          </p:nvSpPr>
          <p:spPr bwMode="auto">
            <a:xfrm>
              <a:off x="2931" y="2953"/>
              <a:ext cx="25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Issue</a:t>
              </a:r>
              <a:endParaRPr lang="en-US" sz="1350"/>
            </a:p>
          </p:txBody>
        </p:sp>
        <p:sp>
          <p:nvSpPr>
            <p:cNvPr id="49320" name="Freeform 168"/>
            <p:cNvSpPr>
              <a:spLocks/>
            </p:cNvSpPr>
            <p:nvPr/>
          </p:nvSpPr>
          <p:spPr bwMode="auto">
            <a:xfrm>
              <a:off x="3035" y="2782"/>
              <a:ext cx="18" cy="1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0"/>
                </a:cxn>
                <a:cxn ang="0">
                  <a:pos x="18" y="123"/>
                </a:cxn>
              </a:cxnLst>
              <a:rect l="0" t="0" r="r" b="b"/>
              <a:pathLst>
                <a:path w="18" h="123">
                  <a:moveTo>
                    <a:pt x="0" y="0"/>
                  </a:moveTo>
                  <a:lnTo>
                    <a:pt x="18" y="0"/>
                  </a:lnTo>
                  <a:lnTo>
                    <a:pt x="18" y="123"/>
                  </a:lnTo>
                </a:path>
              </a:pathLst>
            </a:cu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21" name="Freeform 169"/>
            <p:cNvSpPr>
              <a:spLocks/>
            </p:cNvSpPr>
            <p:nvPr/>
          </p:nvSpPr>
          <p:spPr bwMode="auto">
            <a:xfrm>
              <a:off x="3012" y="2885"/>
              <a:ext cx="83" cy="83"/>
            </a:xfrm>
            <a:custGeom>
              <a:avLst/>
              <a:gdLst/>
              <a:ahLst/>
              <a:cxnLst>
                <a:cxn ang="0">
                  <a:pos x="71" y="143"/>
                </a:cxn>
                <a:cxn ang="0">
                  <a:pos x="0" y="0"/>
                </a:cxn>
                <a:cxn ang="0">
                  <a:pos x="143" y="0"/>
                </a:cxn>
                <a:cxn ang="0">
                  <a:pos x="71" y="143"/>
                </a:cxn>
              </a:cxnLst>
              <a:rect l="0" t="0" r="r" b="b"/>
              <a:pathLst>
                <a:path w="143" h="143">
                  <a:moveTo>
                    <a:pt x="71" y="143"/>
                  </a:moveTo>
                  <a:lnTo>
                    <a:pt x="0" y="0"/>
                  </a:lnTo>
                  <a:cubicBezTo>
                    <a:pt x="45" y="22"/>
                    <a:pt x="98" y="22"/>
                    <a:pt x="143" y="0"/>
                  </a:cubicBezTo>
                  <a:lnTo>
                    <a:pt x="71" y="14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22" name="Rectangle 170"/>
            <p:cNvSpPr>
              <a:spLocks noChangeArrowheads="1"/>
            </p:cNvSpPr>
            <p:nvPr/>
          </p:nvSpPr>
          <p:spPr bwMode="auto">
            <a:xfrm>
              <a:off x="2651" y="2039"/>
              <a:ext cx="131" cy="757"/>
            </a:xfrm>
            <a:prstGeom prst="rect">
              <a:avLst/>
            </a:prstGeom>
            <a:noFill/>
            <a:ln w="44450" cap="rnd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23" name="Rectangle 171"/>
            <p:cNvSpPr>
              <a:spLocks noChangeArrowheads="1"/>
            </p:cNvSpPr>
            <p:nvPr/>
          </p:nvSpPr>
          <p:spPr bwMode="auto">
            <a:xfrm>
              <a:off x="3288" y="2039"/>
              <a:ext cx="127" cy="761"/>
            </a:xfrm>
            <a:prstGeom prst="rect">
              <a:avLst/>
            </a:prstGeom>
            <a:noFill/>
            <a:ln w="44450" cap="rnd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24" name="Rectangle 172"/>
            <p:cNvSpPr>
              <a:spLocks noChangeArrowheads="1"/>
            </p:cNvSpPr>
            <p:nvPr/>
          </p:nvSpPr>
          <p:spPr bwMode="auto">
            <a:xfrm>
              <a:off x="2783" y="1822"/>
              <a:ext cx="359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Decode</a:t>
              </a:r>
              <a:endParaRPr lang="en-US" sz="1350"/>
            </a:p>
          </p:txBody>
        </p:sp>
        <p:sp>
          <p:nvSpPr>
            <p:cNvPr id="49325" name="Rectangle 173"/>
            <p:cNvSpPr>
              <a:spLocks noChangeArrowheads="1"/>
            </p:cNvSpPr>
            <p:nvPr/>
          </p:nvSpPr>
          <p:spPr bwMode="auto">
            <a:xfrm>
              <a:off x="2674" y="2601"/>
              <a:ext cx="90" cy="18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26" name="Rectangle 174"/>
            <p:cNvSpPr>
              <a:spLocks noChangeArrowheads="1"/>
            </p:cNvSpPr>
            <p:nvPr/>
          </p:nvSpPr>
          <p:spPr bwMode="auto">
            <a:xfrm>
              <a:off x="2674" y="2601"/>
              <a:ext cx="90" cy="181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27" name="Rectangle 175"/>
            <p:cNvSpPr>
              <a:spLocks noChangeArrowheads="1"/>
            </p:cNvSpPr>
            <p:nvPr/>
          </p:nvSpPr>
          <p:spPr bwMode="auto">
            <a:xfrm>
              <a:off x="3210" y="1720"/>
              <a:ext cx="308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Score-</a:t>
              </a:r>
              <a:endParaRPr lang="en-US" sz="1350"/>
            </a:p>
          </p:txBody>
        </p:sp>
        <p:sp>
          <p:nvSpPr>
            <p:cNvPr id="49328" name="Rectangle 176"/>
            <p:cNvSpPr>
              <a:spLocks noChangeArrowheads="1"/>
            </p:cNvSpPr>
            <p:nvPr/>
          </p:nvSpPr>
          <p:spPr bwMode="auto">
            <a:xfrm>
              <a:off x="3228" y="1822"/>
              <a:ext cx="279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Board</a:t>
              </a:r>
              <a:endParaRPr lang="en-US" sz="1350"/>
            </a:p>
          </p:txBody>
        </p:sp>
        <p:sp>
          <p:nvSpPr>
            <p:cNvPr id="49329" name="Line 177"/>
            <p:cNvSpPr>
              <a:spLocks noChangeShapeType="1"/>
            </p:cNvSpPr>
            <p:nvPr/>
          </p:nvSpPr>
          <p:spPr bwMode="auto">
            <a:xfrm>
              <a:off x="3035" y="1930"/>
              <a:ext cx="0" cy="64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30" name="Freeform 178"/>
            <p:cNvSpPr>
              <a:spLocks/>
            </p:cNvSpPr>
            <p:nvPr/>
          </p:nvSpPr>
          <p:spPr bwMode="auto">
            <a:xfrm>
              <a:off x="2994" y="1974"/>
              <a:ext cx="82" cy="83"/>
            </a:xfrm>
            <a:custGeom>
              <a:avLst/>
              <a:gdLst/>
              <a:ahLst/>
              <a:cxnLst>
                <a:cxn ang="0">
                  <a:pos x="71" y="143"/>
                </a:cxn>
                <a:cxn ang="0">
                  <a:pos x="0" y="0"/>
                </a:cxn>
                <a:cxn ang="0">
                  <a:pos x="142" y="0"/>
                </a:cxn>
                <a:cxn ang="0">
                  <a:pos x="142" y="0"/>
                </a:cxn>
                <a:cxn ang="0">
                  <a:pos x="71" y="143"/>
                </a:cxn>
              </a:cxnLst>
              <a:rect l="0" t="0" r="r" b="b"/>
              <a:pathLst>
                <a:path w="142" h="143">
                  <a:moveTo>
                    <a:pt x="71" y="143"/>
                  </a:moveTo>
                  <a:lnTo>
                    <a:pt x="0" y="0"/>
                  </a:lnTo>
                  <a:cubicBezTo>
                    <a:pt x="45" y="23"/>
                    <a:pt x="97" y="23"/>
                    <a:pt x="142" y="0"/>
                  </a:cubicBezTo>
                  <a:lnTo>
                    <a:pt x="142" y="0"/>
                  </a:lnTo>
                  <a:lnTo>
                    <a:pt x="71" y="14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31" name="Line 179"/>
            <p:cNvSpPr>
              <a:spLocks noChangeShapeType="1"/>
            </p:cNvSpPr>
            <p:nvPr/>
          </p:nvSpPr>
          <p:spPr bwMode="auto">
            <a:xfrm>
              <a:off x="3361" y="1930"/>
              <a:ext cx="0" cy="64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32" name="Freeform 180"/>
            <p:cNvSpPr>
              <a:spLocks/>
            </p:cNvSpPr>
            <p:nvPr/>
          </p:nvSpPr>
          <p:spPr bwMode="auto">
            <a:xfrm>
              <a:off x="3320" y="1974"/>
              <a:ext cx="82" cy="83"/>
            </a:xfrm>
            <a:custGeom>
              <a:avLst/>
              <a:gdLst/>
              <a:ahLst/>
              <a:cxnLst>
                <a:cxn ang="0">
                  <a:pos x="71" y="143"/>
                </a:cxn>
                <a:cxn ang="0">
                  <a:pos x="0" y="0"/>
                </a:cxn>
                <a:cxn ang="0">
                  <a:pos x="142" y="0"/>
                </a:cxn>
                <a:cxn ang="0">
                  <a:pos x="142" y="0"/>
                </a:cxn>
                <a:cxn ang="0">
                  <a:pos x="71" y="143"/>
                </a:cxn>
              </a:cxnLst>
              <a:rect l="0" t="0" r="r" b="b"/>
              <a:pathLst>
                <a:path w="142" h="143">
                  <a:moveTo>
                    <a:pt x="71" y="143"/>
                  </a:moveTo>
                  <a:lnTo>
                    <a:pt x="0" y="0"/>
                  </a:lnTo>
                  <a:cubicBezTo>
                    <a:pt x="45" y="23"/>
                    <a:pt x="97" y="23"/>
                    <a:pt x="142" y="0"/>
                  </a:cubicBezTo>
                  <a:lnTo>
                    <a:pt x="142" y="0"/>
                  </a:lnTo>
                  <a:lnTo>
                    <a:pt x="71" y="14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33" name="Rectangle 181"/>
            <p:cNvSpPr>
              <a:spLocks noChangeArrowheads="1"/>
            </p:cNvSpPr>
            <p:nvPr/>
          </p:nvSpPr>
          <p:spPr bwMode="auto">
            <a:xfrm>
              <a:off x="3306" y="2601"/>
              <a:ext cx="91" cy="18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34" name="Rectangle 182"/>
            <p:cNvSpPr>
              <a:spLocks noChangeArrowheads="1"/>
            </p:cNvSpPr>
            <p:nvPr/>
          </p:nvSpPr>
          <p:spPr bwMode="auto">
            <a:xfrm>
              <a:off x="3306" y="2601"/>
              <a:ext cx="91" cy="181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35" name="Rectangle 183"/>
            <p:cNvSpPr>
              <a:spLocks noChangeArrowheads="1"/>
            </p:cNvSpPr>
            <p:nvPr/>
          </p:nvSpPr>
          <p:spPr bwMode="auto">
            <a:xfrm>
              <a:off x="3237" y="2897"/>
              <a:ext cx="25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Issue</a:t>
              </a:r>
              <a:endParaRPr lang="en-US" sz="1350"/>
            </a:p>
          </p:txBody>
        </p:sp>
        <p:sp>
          <p:nvSpPr>
            <p:cNvPr id="49336" name="Rectangle 184"/>
            <p:cNvSpPr>
              <a:spLocks noChangeArrowheads="1"/>
            </p:cNvSpPr>
            <p:nvPr/>
          </p:nvSpPr>
          <p:spPr bwMode="auto">
            <a:xfrm>
              <a:off x="3256" y="2999"/>
              <a:ext cx="215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ARB</a:t>
              </a:r>
              <a:endParaRPr lang="en-US" sz="1350"/>
            </a:p>
          </p:txBody>
        </p:sp>
      </p:grpSp>
      <p:grpSp>
        <p:nvGrpSpPr>
          <p:cNvPr id="49477" name="Group 325"/>
          <p:cNvGrpSpPr>
            <a:grpSpLocks/>
          </p:cNvGrpSpPr>
          <p:nvPr/>
        </p:nvGrpSpPr>
        <p:grpSpPr bwMode="auto">
          <a:xfrm>
            <a:off x="3714750" y="1543050"/>
            <a:ext cx="1077516" cy="1618060"/>
            <a:chOff x="1406" y="1749"/>
            <a:chExt cx="905" cy="1359"/>
          </a:xfrm>
        </p:grpSpPr>
        <p:sp>
          <p:nvSpPr>
            <p:cNvPr id="49337" name="Rectangle 185"/>
            <p:cNvSpPr>
              <a:spLocks noChangeArrowheads="1"/>
            </p:cNvSpPr>
            <p:nvPr/>
          </p:nvSpPr>
          <p:spPr bwMode="auto">
            <a:xfrm>
              <a:off x="1406" y="1749"/>
              <a:ext cx="905" cy="1359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38" name="Rectangle 186"/>
            <p:cNvSpPr>
              <a:spLocks noChangeArrowheads="1"/>
            </p:cNvSpPr>
            <p:nvPr/>
          </p:nvSpPr>
          <p:spPr bwMode="auto">
            <a:xfrm>
              <a:off x="1769" y="1840"/>
              <a:ext cx="361" cy="7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39" name="Rectangle 187"/>
            <p:cNvSpPr>
              <a:spLocks noChangeArrowheads="1"/>
            </p:cNvSpPr>
            <p:nvPr/>
          </p:nvSpPr>
          <p:spPr bwMode="auto">
            <a:xfrm>
              <a:off x="1769" y="1840"/>
              <a:ext cx="361" cy="725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40" name="Rectangle 188"/>
            <p:cNvSpPr>
              <a:spLocks noChangeArrowheads="1"/>
            </p:cNvSpPr>
            <p:nvPr/>
          </p:nvSpPr>
          <p:spPr bwMode="auto">
            <a:xfrm>
              <a:off x="1769" y="1840"/>
              <a:ext cx="361" cy="18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41" name="Rectangle 189"/>
            <p:cNvSpPr>
              <a:spLocks noChangeArrowheads="1"/>
            </p:cNvSpPr>
            <p:nvPr/>
          </p:nvSpPr>
          <p:spPr bwMode="auto">
            <a:xfrm>
              <a:off x="1769" y="1840"/>
              <a:ext cx="361" cy="181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42" name="Rectangle 190"/>
            <p:cNvSpPr>
              <a:spLocks noChangeArrowheads="1"/>
            </p:cNvSpPr>
            <p:nvPr/>
          </p:nvSpPr>
          <p:spPr bwMode="auto">
            <a:xfrm>
              <a:off x="1837" y="1849"/>
              <a:ext cx="17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PC</a:t>
              </a:r>
              <a:endParaRPr lang="en-US" sz="1350"/>
            </a:p>
          </p:txBody>
        </p:sp>
        <p:sp>
          <p:nvSpPr>
            <p:cNvPr id="49343" name="Rectangle 191"/>
            <p:cNvSpPr>
              <a:spLocks noChangeArrowheads="1"/>
            </p:cNvSpPr>
            <p:nvPr/>
          </p:nvSpPr>
          <p:spPr bwMode="auto">
            <a:xfrm>
              <a:off x="2013" y="1933"/>
              <a:ext cx="44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50">
                  <a:solidFill>
                    <a:srgbClr val="000000"/>
                  </a:solidFill>
                </a:rPr>
                <a:t>1</a:t>
              </a:r>
              <a:endParaRPr lang="en-US" sz="1350"/>
            </a:p>
          </p:txBody>
        </p:sp>
        <p:sp>
          <p:nvSpPr>
            <p:cNvPr id="49344" name="Rectangle 192"/>
            <p:cNvSpPr>
              <a:spLocks noChangeArrowheads="1"/>
            </p:cNvSpPr>
            <p:nvPr/>
          </p:nvSpPr>
          <p:spPr bwMode="auto">
            <a:xfrm>
              <a:off x="1769" y="2021"/>
              <a:ext cx="361" cy="18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45" name="Rectangle 193"/>
            <p:cNvSpPr>
              <a:spLocks noChangeArrowheads="1"/>
            </p:cNvSpPr>
            <p:nvPr/>
          </p:nvSpPr>
          <p:spPr bwMode="auto">
            <a:xfrm>
              <a:off x="1769" y="2021"/>
              <a:ext cx="361" cy="181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46" name="Rectangle 194"/>
            <p:cNvSpPr>
              <a:spLocks noChangeArrowheads="1"/>
            </p:cNvSpPr>
            <p:nvPr/>
          </p:nvSpPr>
          <p:spPr bwMode="auto">
            <a:xfrm>
              <a:off x="1837" y="2025"/>
              <a:ext cx="17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PC</a:t>
              </a:r>
              <a:endParaRPr lang="en-US" sz="1350"/>
            </a:p>
          </p:txBody>
        </p:sp>
        <p:sp>
          <p:nvSpPr>
            <p:cNvPr id="49347" name="Rectangle 195"/>
            <p:cNvSpPr>
              <a:spLocks noChangeArrowheads="1"/>
            </p:cNvSpPr>
            <p:nvPr/>
          </p:nvSpPr>
          <p:spPr bwMode="auto">
            <a:xfrm>
              <a:off x="2013" y="2119"/>
              <a:ext cx="44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50">
                  <a:solidFill>
                    <a:srgbClr val="000000"/>
                  </a:solidFill>
                </a:rPr>
                <a:t>2</a:t>
              </a:r>
              <a:endParaRPr lang="en-US" sz="1350"/>
            </a:p>
          </p:txBody>
        </p:sp>
        <p:sp>
          <p:nvSpPr>
            <p:cNvPr id="49348" name="Rectangle 196"/>
            <p:cNvSpPr>
              <a:spLocks noChangeArrowheads="1"/>
            </p:cNvSpPr>
            <p:nvPr/>
          </p:nvSpPr>
          <p:spPr bwMode="auto">
            <a:xfrm>
              <a:off x="1769" y="2202"/>
              <a:ext cx="361" cy="18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49" name="Rectangle 197"/>
            <p:cNvSpPr>
              <a:spLocks noChangeArrowheads="1"/>
            </p:cNvSpPr>
            <p:nvPr/>
          </p:nvSpPr>
          <p:spPr bwMode="auto">
            <a:xfrm>
              <a:off x="1769" y="2202"/>
              <a:ext cx="361" cy="181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50" name="Rectangle 198"/>
            <p:cNvSpPr>
              <a:spLocks noChangeArrowheads="1"/>
            </p:cNvSpPr>
            <p:nvPr/>
          </p:nvSpPr>
          <p:spPr bwMode="auto">
            <a:xfrm>
              <a:off x="1837" y="2211"/>
              <a:ext cx="17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PC</a:t>
              </a:r>
              <a:endParaRPr lang="en-US" sz="1350"/>
            </a:p>
          </p:txBody>
        </p:sp>
        <p:sp>
          <p:nvSpPr>
            <p:cNvPr id="49351" name="Rectangle 199"/>
            <p:cNvSpPr>
              <a:spLocks noChangeArrowheads="1"/>
            </p:cNvSpPr>
            <p:nvPr/>
          </p:nvSpPr>
          <p:spPr bwMode="auto">
            <a:xfrm>
              <a:off x="2013" y="2295"/>
              <a:ext cx="44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50">
                  <a:solidFill>
                    <a:srgbClr val="000000"/>
                  </a:solidFill>
                </a:rPr>
                <a:t>3</a:t>
              </a:r>
              <a:endParaRPr lang="en-US" sz="1350"/>
            </a:p>
          </p:txBody>
        </p:sp>
        <p:sp>
          <p:nvSpPr>
            <p:cNvPr id="49352" name="Freeform 200"/>
            <p:cNvSpPr>
              <a:spLocks/>
            </p:cNvSpPr>
            <p:nvPr/>
          </p:nvSpPr>
          <p:spPr bwMode="auto">
            <a:xfrm>
              <a:off x="1646" y="1840"/>
              <a:ext cx="91" cy="7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0" y="90"/>
                </a:cxn>
                <a:cxn ang="0">
                  <a:pos x="0" y="634"/>
                </a:cxn>
                <a:cxn ang="0">
                  <a:pos x="91" y="725"/>
                </a:cxn>
                <a:cxn ang="0">
                  <a:pos x="91" y="0"/>
                </a:cxn>
              </a:cxnLst>
              <a:rect l="0" t="0" r="r" b="b"/>
              <a:pathLst>
                <a:path w="91" h="725">
                  <a:moveTo>
                    <a:pt x="91" y="0"/>
                  </a:moveTo>
                  <a:lnTo>
                    <a:pt x="0" y="90"/>
                  </a:lnTo>
                  <a:lnTo>
                    <a:pt x="0" y="634"/>
                  </a:lnTo>
                  <a:lnTo>
                    <a:pt x="91" y="725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53" name="Freeform 201"/>
            <p:cNvSpPr>
              <a:spLocks/>
            </p:cNvSpPr>
            <p:nvPr/>
          </p:nvSpPr>
          <p:spPr bwMode="auto">
            <a:xfrm>
              <a:off x="1646" y="1840"/>
              <a:ext cx="91" cy="7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0" y="90"/>
                </a:cxn>
                <a:cxn ang="0">
                  <a:pos x="0" y="634"/>
                </a:cxn>
                <a:cxn ang="0">
                  <a:pos x="91" y="725"/>
                </a:cxn>
                <a:cxn ang="0">
                  <a:pos x="91" y="0"/>
                </a:cxn>
              </a:cxnLst>
              <a:rect l="0" t="0" r="r" b="b"/>
              <a:pathLst>
                <a:path w="91" h="725">
                  <a:moveTo>
                    <a:pt x="91" y="0"/>
                  </a:moveTo>
                  <a:lnTo>
                    <a:pt x="0" y="90"/>
                  </a:lnTo>
                  <a:lnTo>
                    <a:pt x="0" y="634"/>
                  </a:lnTo>
                  <a:lnTo>
                    <a:pt x="91" y="725"/>
                  </a:lnTo>
                  <a:lnTo>
                    <a:pt x="91" y="0"/>
                  </a:lnTo>
                  <a:close/>
                </a:path>
              </a:pathLst>
            </a:custGeom>
            <a:noFill/>
            <a:ln w="142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54" name="Rectangle 202"/>
            <p:cNvSpPr>
              <a:spLocks noChangeArrowheads="1"/>
            </p:cNvSpPr>
            <p:nvPr/>
          </p:nvSpPr>
          <p:spPr bwMode="auto">
            <a:xfrm>
              <a:off x="1652" y="2016"/>
              <a:ext cx="75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50">
                  <a:solidFill>
                    <a:srgbClr val="000000"/>
                  </a:solidFill>
                </a:rPr>
                <a:t>A</a:t>
              </a:r>
              <a:endParaRPr lang="en-US" sz="1350"/>
            </a:p>
          </p:txBody>
        </p:sp>
        <p:sp>
          <p:nvSpPr>
            <p:cNvPr id="49355" name="Rectangle 203"/>
            <p:cNvSpPr>
              <a:spLocks noChangeArrowheads="1"/>
            </p:cNvSpPr>
            <p:nvPr/>
          </p:nvSpPr>
          <p:spPr bwMode="auto">
            <a:xfrm>
              <a:off x="1652" y="2128"/>
              <a:ext cx="82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50">
                  <a:solidFill>
                    <a:srgbClr val="000000"/>
                  </a:solidFill>
                </a:rPr>
                <a:t>R</a:t>
              </a:r>
              <a:endParaRPr lang="en-US" sz="1350"/>
            </a:p>
          </p:txBody>
        </p:sp>
        <p:sp>
          <p:nvSpPr>
            <p:cNvPr id="49356" name="Rectangle 204"/>
            <p:cNvSpPr>
              <a:spLocks noChangeArrowheads="1"/>
            </p:cNvSpPr>
            <p:nvPr/>
          </p:nvSpPr>
          <p:spPr bwMode="auto">
            <a:xfrm>
              <a:off x="1652" y="2239"/>
              <a:ext cx="75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50">
                  <a:solidFill>
                    <a:srgbClr val="000000"/>
                  </a:solidFill>
                </a:rPr>
                <a:t>B</a:t>
              </a:r>
              <a:endParaRPr lang="en-US" sz="1350"/>
            </a:p>
          </p:txBody>
        </p:sp>
        <p:sp>
          <p:nvSpPr>
            <p:cNvPr id="49357" name="Freeform 205"/>
            <p:cNvSpPr>
              <a:spLocks/>
            </p:cNvSpPr>
            <p:nvPr/>
          </p:nvSpPr>
          <p:spPr bwMode="auto">
            <a:xfrm>
              <a:off x="1537" y="2207"/>
              <a:ext cx="109" cy="657"/>
            </a:xfrm>
            <a:custGeom>
              <a:avLst/>
              <a:gdLst/>
              <a:ahLst/>
              <a:cxnLst>
                <a:cxn ang="0">
                  <a:pos x="109" y="0"/>
                </a:cxn>
                <a:cxn ang="0">
                  <a:pos x="0" y="0"/>
                </a:cxn>
                <a:cxn ang="0">
                  <a:pos x="0" y="657"/>
                </a:cxn>
              </a:cxnLst>
              <a:rect l="0" t="0" r="r" b="b"/>
              <a:pathLst>
                <a:path w="109" h="657">
                  <a:moveTo>
                    <a:pt x="109" y="0"/>
                  </a:moveTo>
                  <a:lnTo>
                    <a:pt x="0" y="0"/>
                  </a:lnTo>
                  <a:lnTo>
                    <a:pt x="0" y="657"/>
                  </a:lnTo>
                </a:path>
              </a:pathLst>
            </a:cu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58" name="Freeform 206"/>
            <p:cNvSpPr>
              <a:spLocks/>
            </p:cNvSpPr>
            <p:nvPr/>
          </p:nvSpPr>
          <p:spPr bwMode="auto">
            <a:xfrm>
              <a:off x="1496" y="2844"/>
              <a:ext cx="83" cy="83"/>
            </a:xfrm>
            <a:custGeom>
              <a:avLst/>
              <a:gdLst/>
              <a:ahLst/>
              <a:cxnLst>
                <a:cxn ang="0">
                  <a:pos x="71" y="143"/>
                </a:cxn>
                <a:cxn ang="0">
                  <a:pos x="0" y="0"/>
                </a:cxn>
                <a:cxn ang="0">
                  <a:pos x="143" y="0"/>
                </a:cxn>
                <a:cxn ang="0">
                  <a:pos x="143" y="0"/>
                </a:cxn>
                <a:cxn ang="0">
                  <a:pos x="71" y="143"/>
                </a:cxn>
              </a:cxnLst>
              <a:rect l="0" t="0" r="r" b="b"/>
              <a:pathLst>
                <a:path w="143" h="143">
                  <a:moveTo>
                    <a:pt x="71" y="143"/>
                  </a:moveTo>
                  <a:lnTo>
                    <a:pt x="0" y="0"/>
                  </a:lnTo>
                  <a:cubicBezTo>
                    <a:pt x="45" y="23"/>
                    <a:pt x="98" y="23"/>
                    <a:pt x="143" y="0"/>
                  </a:cubicBezTo>
                  <a:lnTo>
                    <a:pt x="143" y="0"/>
                  </a:lnTo>
                  <a:lnTo>
                    <a:pt x="71" y="14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59" name="Rectangle 207"/>
            <p:cNvSpPr>
              <a:spLocks noChangeArrowheads="1"/>
            </p:cNvSpPr>
            <p:nvPr/>
          </p:nvSpPr>
          <p:spPr bwMode="auto">
            <a:xfrm>
              <a:off x="1646" y="2655"/>
              <a:ext cx="543" cy="18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60" name="Rectangle 208"/>
            <p:cNvSpPr>
              <a:spLocks noChangeArrowheads="1"/>
            </p:cNvSpPr>
            <p:nvPr/>
          </p:nvSpPr>
          <p:spPr bwMode="auto">
            <a:xfrm>
              <a:off x="1646" y="2655"/>
              <a:ext cx="543" cy="181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61" name="Rectangle 209"/>
            <p:cNvSpPr>
              <a:spLocks noChangeArrowheads="1"/>
            </p:cNvSpPr>
            <p:nvPr/>
          </p:nvSpPr>
          <p:spPr bwMode="auto">
            <a:xfrm>
              <a:off x="1652" y="2665"/>
              <a:ext cx="52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Selection</a:t>
              </a:r>
              <a:endParaRPr lang="en-US" sz="1350"/>
            </a:p>
          </p:txBody>
        </p:sp>
        <p:sp>
          <p:nvSpPr>
            <p:cNvPr id="49362" name="Line 210"/>
            <p:cNvSpPr>
              <a:spLocks noChangeShapeType="1"/>
            </p:cNvSpPr>
            <p:nvPr/>
          </p:nvSpPr>
          <p:spPr bwMode="auto">
            <a:xfrm flipH="1">
              <a:off x="1737" y="1930"/>
              <a:ext cx="32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63" name="Line 211"/>
            <p:cNvSpPr>
              <a:spLocks noChangeShapeType="1"/>
            </p:cNvSpPr>
            <p:nvPr/>
          </p:nvSpPr>
          <p:spPr bwMode="auto">
            <a:xfrm flipH="1">
              <a:off x="1737" y="2112"/>
              <a:ext cx="32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64" name="Line 212"/>
            <p:cNvSpPr>
              <a:spLocks noChangeShapeType="1"/>
            </p:cNvSpPr>
            <p:nvPr/>
          </p:nvSpPr>
          <p:spPr bwMode="auto">
            <a:xfrm flipH="1">
              <a:off x="1737" y="2293"/>
              <a:ext cx="32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65" name="Line 213"/>
            <p:cNvSpPr>
              <a:spLocks noChangeShapeType="1"/>
            </p:cNvSpPr>
            <p:nvPr/>
          </p:nvSpPr>
          <p:spPr bwMode="auto">
            <a:xfrm flipV="1">
              <a:off x="1692" y="2582"/>
              <a:ext cx="0" cy="73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66" name="Freeform 214"/>
            <p:cNvSpPr>
              <a:spLocks/>
            </p:cNvSpPr>
            <p:nvPr/>
          </p:nvSpPr>
          <p:spPr bwMode="auto">
            <a:xfrm>
              <a:off x="1650" y="2519"/>
              <a:ext cx="83" cy="83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143" y="143"/>
                </a:cxn>
                <a:cxn ang="0">
                  <a:pos x="0" y="143"/>
                </a:cxn>
                <a:cxn ang="0">
                  <a:pos x="72" y="0"/>
                </a:cxn>
              </a:cxnLst>
              <a:rect l="0" t="0" r="r" b="b"/>
              <a:pathLst>
                <a:path w="143" h="143">
                  <a:moveTo>
                    <a:pt x="72" y="0"/>
                  </a:moveTo>
                  <a:lnTo>
                    <a:pt x="143" y="143"/>
                  </a:lnTo>
                  <a:cubicBezTo>
                    <a:pt x="98" y="121"/>
                    <a:pt x="45" y="121"/>
                    <a:pt x="0" y="143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67" name="Rectangle 215"/>
            <p:cNvSpPr>
              <a:spLocks noChangeArrowheads="1"/>
            </p:cNvSpPr>
            <p:nvPr/>
          </p:nvSpPr>
          <p:spPr bwMode="auto">
            <a:xfrm rot="16200000">
              <a:off x="1460" y="2687"/>
              <a:ext cx="65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T</a:t>
              </a:r>
              <a:endParaRPr lang="en-US" sz="1350"/>
            </a:p>
          </p:txBody>
        </p:sp>
        <p:sp>
          <p:nvSpPr>
            <p:cNvPr id="49368" name="Rectangle 216"/>
            <p:cNvSpPr>
              <a:spLocks noChangeArrowheads="1"/>
            </p:cNvSpPr>
            <p:nvPr/>
          </p:nvSpPr>
          <p:spPr bwMode="auto">
            <a:xfrm rot="16200000">
              <a:off x="1463" y="2635"/>
              <a:ext cx="58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o</a:t>
              </a:r>
              <a:endParaRPr lang="en-US" sz="1350"/>
            </a:p>
          </p:txBody>
        </p:sp>
        <p:sp>
          <p:nvSpPr>
            <p:cNvPr id="49369" name="Rectangle 217"/>
            <p:cNvSpPr>
              <a:spLocks noChangeArrowheads="1"/>
            </p:cNvSpPr>
            <p:nvPr/>
          </p:nvSpPr>
          <p:spPr bwMode="auto">
            <a:xfrm rot="16200000">
              <a:off x="1476" y="2595"/>
              <a:ext cx="3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 </a:t>
              </a:r>
              <a:endParaRPr lang="en-US" sz="1350"/>
            </a:p>
          </p:txBody>
        </p:sp>
        <p:sp>
          <p:nvSpPr>
            <p:cNvPr id="49370" name="Rectangle 218"/>
            <p:cNvSpPr>
              <a:spLocks noChangeArrowheads="1"/>
            </p:cNvSpPr>
            <p:nvPr/>
          </p:nvSpPr>
          <p:spPr bwMode="auto">
            <a:xfrm rot="16200000">
              <a:off x="1476" y="2559"/>
              <a:ext cx="3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I</a:t>
              </a:r>
              <a:endParaRPr lang="en-US" sz="1350"/>
            </a:p>
          </p:txBody>
        </p:sp>
        <p:sp>
          <p:nvSpPr>
            <p:cNvPr id="49371" name="Rectangle 219"/>
            <p:cNvSpPr>
              <a:spLocks noChangeArrowheads="1"/>
            </p:cNvSpPr>
            <p:nvPr/>
          </p:nvSpPr>
          <p:spPr bwMode="auto">
            <a:xfrm rot="16200000">
              <a:off x="1473" y="2527"/>
              <a:ext cx="35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-</a:t>
              </a:r>
              <a:endParaRPr lang="en-US" sz="1350"/>
            </a:p>
          </p:txBody>
        </p:sp>
        <p:sp>
          <p:nvSpPr>
            <p:cNvPr id="49372" name="Rectangle 220"/>
            <p:cNvSpPr>
              <a:spLocks noChangeArrowheads="1"/>
            </p:cNvSpPr>
            <p:nvPr/>
          </p:nvSpPr>
          <p:spPr bwMode="auto">
            <a:xfrm rot="16200000">
              <a:off x="1454" y="2479"/>
              <a:ext cx="75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C</a:t>
              </a:r>
              <a:endParaRPr lang="en-US" sz="1350"/>
            </a:p>
          </p:txBody>
        </p:sp>
        <p:sp>
          <p:nvSpPr>
            <p:cNvPr id="49373" name="Rectangle 221"/>
            <p:cNvSpPr>
              <a:spLocks noChangeArrowheads="1"/>
            </p:cNvSpPr>
            <p:nvPr/>
          </p:nvSpPr>
          <p:spPr bwMode="auto">
            <a:xfrm rot="16200000">
              <a:off x="1463" y="2415"/>
              <a:ext cx="58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a</a:t>
              </a:r>
              <a:endParaRPr lang="en-US" sz="1350"/>
            </a:p>
          </p:txBody>
        </p:sp>
        <p:sp>
          <p:nvSpPr>
            <p:cNvPr id="49374" name="Rectangle 222"/>
            <p:cNvSpPr>
              <a:spLocks noChangeArrowheads="1"/>
            </p:cNvSpPr>
            <p:nvPr/>
          </p:nvSpPr>
          <p:spPr bwMode="auto">
            <a:xfrm rot="16200000">
              <a:off x="1465" y="2361"/>
              <a:ext cx="53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c</a:t>
              </a:r>
              <a:endParaRPr lang="en-US" sz="1350"/>
            </a:p>
          </p:txBody>
        </p:sp>
        <p:sp>
          <p:nvSpPr>
            <p:cNvPr id="49375" name="Rectangle 223"/>
            <p:cNvSpPr>
              <a:spLocks noChangeArrowheads="1"/>
            </p:cNvSpPr>
            <p:nvPr/>
          </p:nvSpPr>
          <p:spPr bwMode="auto">
            <a:xfrm rot="16200000">
              <a:off x="1463" y="2304"/>
              <a:ext cx="58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h</a:t>
              </a:r>
              <a:endParaRPr lang="en-US" sz="1350"/>
            </a:p>
          </p:txBody>
        </p:sp>
        <p:sp>
          <p:nvSpPr>
            <p:cNvPr id="49376" name="Rectangle 224"/>
            <p:cNvSpPr>
              <a:spLocks noChangeArrowheads="1"/>
            </p:cNvSpPr>
            <p:nvPr/>
          </p:nvSpPr>
          <p:spPr bwMode="auto">
            <a:xfrm rot="16200000">
              <a:off x="1463" y="2248"/>
              <a:ext cx="58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e</a:t>
              </a:r>
              <a:endParaRPr lang="en-US" sz="1350"/>
            </a:p>
          </p:txBody>
        </p:sp>
        <p:sp>
          <p:nvSpPr>
            <p:cNvPr id="49377" name="Rectangle 225"/>
            <p:cNvSpPr>
              <a:spLocks noChangeArrowheads="1"/>
            </p:cNvSpPr>
            <p:nvPr/>
          </p:nvSpPr>
          <p:spPr bwMode="auto">
            <a:xfrm>
              <a:off x="1726" y="2971"/>
              <a:ext cx="454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Valid[1:N]</a:t>
              </a:r>
              <a:endParaRPr lang="en-US" sz="1350"/>
            </a:p>
          </p:txBody>
        </p:sp>
        <p:sp>
          <p:nvSpPr>
            <p:cNvPr id="49378" name="Freeform 226"/>
            <p:cNvSpPr>
              <a:spLocks/>
            </p:cNvSpPr>
            <p:nvPr/>
          </p:nvSpPr>
          <p:spPr bwMode="auto">
            <a:xfrm>
              <a:off x="1918" y="2899"/>
              <a:ext cx="393" cy="64"/>
            </a:xfrm>
            <a:custGeom>
              <a:avLst/>
              <a:gdLst/>
              <a:ahLst/>
              <a:cxnLst>
                <a:cxn ang="0">
                  <a:pos x="393" y="64"/>
                </a:cxn>
                <a:cxn ang="0">
                  <a:pos x="0" y="64"/>
                </a:cxn>
                <a:cxn ang="0">
                  <a:pos x="0" y="0"/>
                </a:cxn>
              </a:cxnLst>
              <a:rect l="0" t="0" r="r" b="b"/>
              <a:pathLst>
                <a:path w="393" h="64">
                  <a:moveTo>
                    <a:pt x="393" y="64"/>
                  </a:moveTo>
                  <a:lnTo>
                    <a:pt x="0" y="64"/>
                  </a:lnTo>
                  <a:lnTo>
                    <a:pt x="0" y="0"/>
                  </a:lnTo>
                </a:path>
              </a:pathLst>
            </a:cu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79" name="Freeform 227"/>
            <p:cNvSpPr>
              <a:spLocks/>
            </p:cNvSpPr>
            <p:nvPr/>
          </p:nvSpPr>
          <p:spPr bwMode="auto">
            <a:xfrm>
              <a:off x="1877" y="2836"/>
              <a:ext cx="82" cy="83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142" y="143"/>
                </a:cxn>
                <a:cxn ang="0">
                  <a:pos x="0" y="143"/>
                </a:cxn>
                <a:cxn ang="0">
                  <a:pos x="71" y="0"/>
                </a:cxn>
              </a:cxnLst>
              <a:rect l="0" t="0" r="r" b="b"/>
              <a:pathLst>
                <a:path w="142" h="143">
                  <a:moveTo>
                    <a:pt x="71" y="0"/>
                  </a:moveTo>
                  <a:lnTo>
                    <a:pt x="142" y="143"/>
                  </a:lnTo>
                  <a:cubicBezTo>
                    <a:pt x="97" y="120"/>
                    <a:pt x="44" y="120"/>
                    <a:pt x="0" y="143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80" name="Oval 228"/>
            <p:cNvSpPr>
              <a:spLocks noChangeArrowheads="1"/>
            </p:cNvSpPr>
            <p:nvPr/>
          </p:nvSpPr>
          <p:spPr bwMode="auto">
            <a:xfrm>
              <a:off x="1932" y="2401"/>
              <a:ext cx="36" cy="3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81" name="Oval 229"/>
            <p:cNvSpPr>
              <a:spLocks noChangeArrowheads="1"/>
            </p:cNvSpPr>
            <p:nvPr/>
          </p:nvSpPr>
          <p:spPr bwMode="auto">
            <a:xfrm>
              <a:off x="1932" y="2401"/>
              <a:ext cx="36" cy="37"/>
            </a:xfrm>
            <a:prstGeom prst="ellipse">
              <a:avLst/>
            </a:pr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82" name="Oval 230"/>
            <p:cNvSpPr>
              <a:spLocks noChangeArrowheads="1"/>
            </p:cNvSpPr>
            <p:nvPr/>
          </p:nvSpPr>
          <p:spPr bwMode="auto">
            <a:xfrm>
              <a:off x="1932" y="2456"/>
              <a:ext cx="36" cy="36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83" name="Oval 231"/>
            <p:cNvSpPr>
              <a:spLocks noChangeArrowheads="1"/>
            </p:cNvSpPr>
            <p:nvPr/>
          </p:nvSpPr>
          <p:spPr bwMode="auto">
            <a:xfrm>
              <a:off x="1932" y="2456"/>
              <a:ext cx="36" cy="36"/>
            </a:xfrm>
            <a:prstGeom prst="ellipse">
              <a:avLst/>
            </a:pr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84" name="Oval 232"/>
            <p:cNvSpPr>
              <a:spLocks noChangeArrowheads="1"/>
            </p:cNvSpPr>
            <p:nvPr/>
          </p:nvSpPr>
          <p:spPr bwMode="auto">
            <a:xfrm>
              <a:off x="1932" y="2510"/>
              <a:ext cx="36" cy="36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385" name="Oval 233"/>
            <p:cNvSpPr>
              <a:spLocks noChangeArrowheads="1"/>
            </p:cNvSpPr>
            <p:nvPr/>
          </p:nvSpPr>
          <p:spPr bwMode="auto">
            <a:xfrm>
              <a:off x="1932" y="2510"/>
              <a:ext cx="36" cy="36"/>
            </a:xfrm>
            <a:prstGeom prst="ellipse">
              <a:avLst/>
            </a:pr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</p:grpSp>
      <p:grpSp>
        <p:nvGrpSpPr>
          <p:cNvPr id="49570" name="Group 418"/>
          <p:cNvGrpSpPr>
            <a:grpSpLocks/>
          </p:cNvGrpSpPr>
          <p:nvPr/>
        </p:nvGrpSpPr>
        <p:grpSpPr bwMode="auto">
          <a:xfrm>
            <a:off x="3829051" y="3429000"/>
            <a:ext cx="2546747" cy="791766"/>
            <a:chOff x="432" y="2563"/>
            <a:chExt cx="2139" cy="665"/>
          </a:xfrm>
        </p:grpSpPr>
        <p:sp>
          <p:nvSpPr>
            <p:cNvPr id="49495" name="Line 343"/>
            <p:cNvSpPr>
              <a:spLocks noChangeShapeType="1"/>
            </p:cNvSpPr>
            <p:nvPr/>
          </p:nvSpPr>
          <p:spPr bwMode="auto">
            <a:xfrm>
              <a:off x="1022" y="3117"/>
              <a:ext cx="74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496" name="Freeform 344"/>
            <p:cNvSpPr>
              <a:spLocks/>
            </p:cNvSpPr>
            <p:nvPr/>
          </p:nvSpPr>
          <p:spPr bwMode="auto">
            <a:xfrm>
              <a:off x="1072" y="3068"/>
              <a:ext cx="97" cy="98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7">
                  <a:moveTo>
                    <a:pt x="206" y="103"/>
                  </a:moveTo>
                  <a:lnTo>
                    <a:pt x="0" y="207"/>
                  </a:lnTo>
                  <a:cubicBezTo>
                    <a:pt x="33" y="142"/>
                    <a:pt x="33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499" name="Line 347"/>
            <p:cNvSpPr>
              <a:spLocks noChangeShapeType="1"/>
            </p:cNvSpPr>
            <p:nvPr/>
          </p:nvSpPr>
          <p:spPr bwMode="auto">
            <a:xfrm flipV="1">
              <a:off x="1760" y="2995"/>
              <a:ext cx="150" cy="42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500" name="Freeform 348"/>
            <p:cNvSpPr>
              <a:spLocks/>
            </p:cNvSpPr>
            <p:nvPr/>
          </p:nvSpPr>
          <p:spPr bwMode="auto">
            <a:xfrm>
              <a:off x="1874" y="2955"/>
              <a:ext cx="107" cy="94"/>
            </a:xfrm>
            <a:custGeom>
              <a:avLst/>
              <a:gdLst/>
              <a:ahLst/>
              <a:cxnLst>
                <a:cxn ang="0">
                  <a:pos x="227" y="45"/>
                </a:cxn>
                <a:cxn ang="0">
                  <a:pos x="55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7" y="45"/>
                </a:cxn>
              </a:cxnLst>
              <a:rect l="0" t="0" r="r" b="b"/>
              <a:pathLst>
                <a:path w="227" h="199">
                  <a:moveTo>
                    <a:pt x="227" y="45"/>
                  </a:moveTo>
                  <a:lnTo>
                    <a:pt x="55" y="199"/>
                  </a:lnTo>
                  <a:cubicBezTo>
                    <a:pt x="69" y="128"/>
                    <a:pt x="49" y="54"/>
                    <a:pt x="0" y="0"/>
                  </a:cubicBezTo>
                  <a:lnTo>
                    <a:pt x="0" y="0"/>
                  </a:lnTo>
                  <a:lnTo>
                    <a:pt x="227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516" name="Rectangle 364"/>
            <p:cNvSpPr>
              <a:spLocks noChangeArrowheads="1"/>
            </p:cNvSpPr>
            <p:nvPr/>
          </p:nvSpPr>
          <p:spPr bwMode="auto">
            <a:xfrm>
              <a:off x="432" y="3006"/>
              <a:ext cx="590" cy="22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517" name="Rectangle 365"/>
            <p:cNvSpPr>
              <a:spLocks noChangeArrowheads="1"/>
            </p:cNvSpPr>
            <p:nvPr/>
          </p:nvSpPr>
          <p:spPr bwMode="auto">
            <a:xfrm>
              <a:off x="432" y="3006"/>
              <a:ext cx="590" cy="22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518" name="Rectangle 366"/>
            <p:cNvSpPr>
              <a:spLocks noChangeArrowheads="1"/>
            </p:cNvSpPr>
            <p:nvPr/>
          </p:nvSpPr>
          <p:spPr bwMode="auto">
            <a:xfrm>
              <a:off x="505" y="3032"/>
              <a:ext cx="466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I-Cache</a:t>
              </a:r>
              <a:endParaRPr lang="en-US" sz="1350"/>
            </a:p>
          </p:txBody>
        </p:sp>
        <p:sp>
          <p:nvSpPr>
            <p:cNvPr id="49519" name="Rectangle 367"/>
            <p:cNvSpPr>
              <a:spLocks noChangeArrowheads="1"/>
            </p:cNvSpPr>
            <p:nvPr/>
          </p:nvSpPr>
          <p:spPr bwMode="auto">
            <a:xfrm>
              <a:off x="1169" y="3006"/>
              <a:ext cx="591" cy="22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520" name="Rectangle 368"/>
            <p:cNvSpPr>
              <a:spLocks noChangeArrowheads="1"/>
            </p:cNvSpPr>
            <p:nvPr/>
          </p:nvSpPr>
          <p:spPr bwMode="auto">
            <a:xfrm>
              <a:off x="1169" y="3006"/>
              <a:ext cx="591" cy="22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521" name="Rectangle 369"/>
            <p:cNvSpPr>
              <a:spLocks noChangeArrowheads="1"/>
            </p:cNvSpPr>
            <p:nvPr/>
          </p:nvSpPr>
          <p:spPr bwMode="auto">
            <a:xfrm>
              <a:off x="1238" y="3032"/>
              <a:ext cx="466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Decode</a:t>
              </a:r>
              <a:endParaRPr lang="en-US" sz="1350"/>
            </a:p>
          </p:txBody>
        </p:sp>
        <p:sp>
          <p:nvSpPr>
            <p:cNvPr id="49522" name="Rectangle 370"/>
            <p:cNvSpPr>
              <a:spLocks noChangeArrowheads="1"/>
            </p:cNvSpPr>
            <p:nvPr/>
          </p:nvSpPr>
          <p:spPr bwMode="auto">
            <a:xfrm>
              <a:off x="1981" y="2785"/>
              <a:ext cx="590" cy="221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523" name="Rectangle 371"/>
            <p:cNvSpPr>
              <a:spLocks noChangeArrowheads="1"/>
            </p:cNvSpPr>
            <p:nvPr/>
          </p:nvSpPr>
          <p:spPr bwMode="auto">
            <a:xfrm>
              <a:off x="1981" y="2785"/>
              <a:ext cx="590" cy="221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524" name="Rectangle 372"/>
            <p:cNvSpPr>
              <a:spLocks noChangeArrowheads="1"/>
            </p:cNvSpPr>
            <p:nvPr/>
          </p:nvSpPr>
          <p:spPr bwMode="auto">
            <a:xfrm>
              <a:off x="2054" y="2813"/>
              <a:ext cx="45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I-Buffer</a:t>
              </a:r>
              <a:endParaRPr lang="en-US" sz="1350"/>
            </a:p>
          </p:txBody>
        </p:sp>
        <p:sp>
          <p:nvSpPr>
            <p:cNvPr id="49542" name="Rectangle 390"/>
            <p:cNvSpPr>
              <a:spLocks noChangeArrowheads="1"/>
            </p:cNvSpPr>
            <p:nvPr/>
          </p:nvSpPr>
          <p:spPr bwMode="auto">
            <a:xfrm>
              <a:off x="432" y="2563"/>
              <a:ext cx="590" cy="22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543" name="Rectangle 391"/>
            <p:cNvSpPr>
              <a:spLocks noChangeArrowheads="1"/>
            </p:cNvSpPr>
            <p:nvPr/>
          </p:nvSpPr>
          <p:spPr bwMode="auto">
            <a:xfrm>
              <a:off x="432" y="2563"/>
              <a:ext cx="590" cy="22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544" name="Rectangle 392"/>
            <p:cNvSpPr>
              <a:spLocks noChangeArrowheads="1"/>
            </p:cNvSpPr>
            <p:nvPr/>
          </p:nvSpPr>
          <p:spPr bwMode="auto">
            <a:xfrm>
              <a:off x="558" y="2594"/>
              <a:ext cx="34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Fetch</a:t>
              </a:r>
              <a:endParaRPr lang="en-US" sz="1350"/>
            </a:p>
          </p:txBody>
        </p:sp>
        <p:sp>
          <p:nvSpPr>
            <p:cNvPr id="49552" name="Line 400"/>
            <p:cNvSpPr>
              <a:spLocks noChangeShapeType="1"/>
            </p:cNvSpPr>
            <p:nvPr/>
          </p:nvSpPr>
          <p:spPr bwMode="auto">
            <a:xfrm>
              <a:off x="664" y="2785"/>
              <a:ext cx="0" cy="148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553" name="Freeform 401"/>
            <p:cNvSpPr>
              <a:spLocks/>
            </p:cNvSpPr>
            <p:nvPr/>
          </p:nvSpPr>
          <p:spPr bwMode="auto">
            <a:xfrm>
              <a:off x="616" y="2909"/>
              <a:ext cx="97" cy="97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554" name="Freeform 402"/>
            <p:cNvSpPr>
              <a:spLocks/>
            </p:cNvSpPr>
            <p:nvPr/>
          </p:nvSpPr>
          <p:spPr bwMode="auto">
            <a:xfrm>
              <a:off x="934" y="2843"/>
              <a:ext cx="1047" cy="60"/>
            </a:xfrm>
            <a:custGeom>
              <a:avLst/>
              <a:gdLst/>
              <a:ahLst/>
              <a:cxnLst>
                <a:cxn ang="0">
                  <a:pos x="1047" y="60"/>
                </a:cxn>
                <a:cxn ang="0">
                  <a:pos x="0" y="60"/>
                </a:cxn>
                <a:cxn ang="0">
                  <a:pos x="0" y="0"/>
                </a:cxn>
              </a:cxnLst>
              <a:rect l="0" t="0" r="r" b="b"/>
              <a:pathLst>
                <a:path w="1047" h="60">
                  <a:moveTo>
                    <a:pt x="1047" y="60"/>
                  </a:moveTo>
                  <a:lnTo>
                    <a:pt x="0" y="6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555" name="Freeform 403"/>
            <p:cNvSpPr>
              <a:spLocks/>
            </p:cNvSpPr>
            <p:nvPr/>
          </p:nvSpPr>
          <p:spPr bwMode="auto">
            <a:xfrm>
              <a:off x="895" y="2785"/>
              <a:ext cx="77" cy="77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164" y="164"/>
                </a:cxn>
                <a:cxn ang="0">
                  <a:pos x="0" y="164"/>
                </a:cxn>
                <a:cxn ang="0">
                  <a:pos x="0" y="164"/>
                </a:cxn>
                <a:cxn ang="0">
                  <a:pos x="82" y="0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lnTo>
                    <a:pt x="164" y="164"/>
                  </a:lnTo>
                  <a:cubicBezTo>
                    <a:pt x="112" y="138"/>
                    <a:pt x="52" y="138"/>
                    <a:pt x="0" y="164"/>
                  </a:cubicBezTo>
                  <a:lnTo>
                    <a:pt x="0" y="164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9559" name="Rectangle 407"/>
            <p:cNvSpPr>
              <a:spLocks noChangeArrowheads="1"/>
            </p:cNvSpPr>
            <p:nvPr/>
          </p:nvSpPr>
          <p:spPr bwMode="auto">
            <a:xfrm>
              <a:off x="1291" y="2776"/>
              <a:ext cx="454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75">
                  <a:solidFill>
                    <a:srgbClr val="000000"/>
                  </a:solidFill>
                </a:rPr>
                <a:t>Valid[1:N]</a:t>
              </a:r>
              <a:endParaRPr lang="en-US" sz="1350"/>
            </a:p>
          </p:txBody>
        </p:sp>
      </p:grpSp>
      <p:sp>
        <p:nvSpPr>
          <p:cNvPr id="49573" name="Line 421"/>
          <p:cNvSpPr>
            <a:spLocks noChangeShapeType="1"/>
          </p:cNvSpPr>
          <p:nvPr/>
        </p:nvSpPr>
        <p:spPr bwMode="auto">
          <a:xfrm flipH="1" flipV="1">
            <a:off x="3714750" y="3143250"/>
            <a:ext cx="114300" cy="2857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CA" sz="1350"/>
          </a:p>
        </p:txBody>
      </p:sp>
      <p:sp>
        <p:nvSpPr>
          <p:cNvPr id="49574" name="Line 422"/>
          <p:cNvSpPr>
            <a:spLocks noChangeShapeType="1"/>
          </p:cNvSpPr>
          <p:nvPr/>
        </p:nvSpPr>
        <p:spPr bwMode="auto">
          <a:xfrm flipV="1">
            <a:off x="4514850" y="3143250"/>
            <a:ext cx="285750" cy="2857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CA" sz="1350"/>
          </a:p>
        </p:txBody>
      </p:sp>
      <p:sp>
        <p:nvSpPr>
          <p:cNvPr id="49575" name="Line 423"/>
          <p:cNvSpPr>
            <a:spLocks noChangeShapeType="1"/>
          </p:cNvSpPr>
          <p:nvPr/>
        </p:nvSpPr>
        <p:spPr bwMode="auto">
          <a:xfrm flipH="1" flipV="1">
            <a:off x="5086350" y="3143250"/>
            <a:ext cx="571500" cy="5143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CA" sz="1350"/>
          </a:p>
        </p:txBody>
      </p:sp>
      <p:sp>
        <p:nvSpPr>
          <p:cNvPr id="49576" name="Line 424"/>
          <p:cNvSpPr>
            <a:spLocks noChangeShapeType="1"/>
          </p:cNvSpPr>
          <p:nvPr/>
        </p:nvSpPr>
        <p:spPr bwMode="auto">
          <a:xfrm flipV="1">
            <a:off x="6400800" y="3143250"/>
            <a:ext cx="57150" cy="5143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CA" sz="1350"/>
          </a:p>
        </p:txBody>
      </p:sp>
      <p:sp>
        <p:nvSpPr>
          <p:cNvPr id="214" name="Slide Number Placeholder 2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4.</a:t>
            </a:r>
            <a:fld id="{5F092435-35AC-4890-8608-A6F8B5931844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10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December 2012</a:t>
            </a:r>
          </a:p>
        </p:txBody>
      </p:sp>
      <p:sp>
        <p:nvSpPr>
          <p:cNvPr id="7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GPGPU-Sim Tutorial (MICRO 2012) 4: Microarchitecture Model</a:t>
            </a:r>
            <a:endParaRPr lang="en-US"/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Instruction Issue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100" dirty="0"/>
              <a:t>Select a warp and issue an instruction from its </a:t>
            </a:r>
            <a:br>
              <a:rPr lang="en-US" sz="2100" dirty="0"/>
            </a:br>
            <a:r>
              <a:rPr lang="en-US" sz="2100" dirty="0"/>
              <a:t>I-Buffer for execution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Round-Robin Priority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GT200 (e.g. </a:t>
            </a:r>
            <a:r>
              <a:rPr lang="en-US" sz="1800" dirty="0" err="1"/>
              <a:t>Quadro</a:t>
            </a:r>
            <a:r>
              <a:rPr lang="en-US" sz="1800" dirty="0"/>
              <a:t> FX 5800): </a:t>
            </a:r>
            <a:br>
              <a:rPr lang="en-US" sz="1800" dirty="0"/>
            </a:br>
            <a:r>
              <a:rPr lang="en-US" sz="1800" dirty="0"/>
              <a:t>Allow dual issue 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Fermi: Odd/Even scheduler</a:t>
            </a:r>
          </a:p>
          <a:p>
            <a:pPr>
              <a:lnSpc>
                <a:spcPct val="80000"/>
              </a:lnSpc>
            </a:pPr>
            <a:r>
              <a:rPr lang="en-US" sz="2100" dirty="0"/>
              <a:t>For each issued instruction: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Functional execution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Obtain info from functional simulator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Generate coalesced memory accesses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Reserve output register in scoreboard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Update SIMT stack</a:t>
            </a:r>
          </a:p>
        </p:txBody>
      </p:sp>
      <p:grpSp>
        <p:nvGrpSpPr>
          <p:cNvPr id="53322" name="Group 74"/>
          <p:cNvGrpSpPr>
            <a:grpSpLocks/>
          </p:cNvGrpSpPr>
          <p:nvPr/>
        </p:nvGrpSpPr>
        <p:grpSpPr bwMode="auto">
          <a:xfrm>
            <a:off x="4743450" y="4343400"/>
            <a:ext cx="1693069" cy="495300"/>
            <a:chOff x="3984" y="3648"/>
            <a:chExt cx="1422" cy="416"/>
          </a:xfrm>
        </p:grpSpPr>
        <p:sp>
          <p:nvSpPr>
            <p:cNvPr id="53253" name="Rectangle 5"/>
            <p:cNvSpPr>
              <a:spLocks noChangeArrowheads="1"/>
            </p:cNvSpPr>
            <p:nvPr/>
          </p:nvSpPr>
          <p:spPr bwMode="auto">
            <a:xfrm>
              <a:off x="5195" y="3703"/>
              <a:ext cx="169" cy="93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54" name="Rectangle 6"/>
            <p:cNvSpPr>
              <a:spLocks noChangeArrowheads="1"/>
            </p:cNvSpPr>
            <p:nvPr/>
          </p:nvSpPr>
          <p:spPr bwMode="auto">
            <a:xfrm>
              <a:off x="5195" y="3703"/>
              <a:ext cx="169" cy="93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55" name="Rectangle 7"/>
            <p:cNvSpPr>
              <a:spLocks noChangeArrowheads="1"/>
            </p:cNvSpPr>
            <p:nvPr/>
          </p:nvSpPr>
          <p:spPr bwMode="auto">
            <a:xfrm>
              <a:off x="5186" y="3716"/>
              <a:ext cx="169" cy="92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56" name="Rectangle 8"/>
            <p:cNvSpPr>
              <a:spLocks noChangeArrowheads="1"/>
            </p:cNvSpPr>
            <p:nvPr/>
          </p:nvSpPr>
          <p:spPr bwMode="auto">
            <a:xfrm>
              <a:off x="5186" y="3716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57" name="Rectangle 9"/>
            <p:cNvSpPr>
              <a:spLocks noChangeArrowheads="1"/>
            </p:cNvSpPr>
            <p:nvPr/>
          </p:nvSpPr>
          <p:spPr bwMode="auto">
            <a:xfrm>
              <a:off x="5178" y="3728"/>
              <a:ext cx="169" cy="93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58" name="Rectangle 10"/>
            <p:cNvSpPr>
              <a:spLocks noChangeArrowheads="1"/>
            </p:cNvSpPr>
            <p:nvPr/>
          </p:nvSpPr>
          <p:spPr bwMode="auto">
            <a:xfrm>
              <a:off x="5178" y="3728"/>
              <a:ext cx="169" cy="93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59" name="Oval 11"/>
            <p:cNvSpPr>
              <a:spLocks noChangeArrowheads="1"/>
            </p:cNvSpPr>
            <p:nvPr/>
          </p:nvSpPr>
          <p:spPr bwMode="auto">
            <a:xfrm>
              <a:off x="5368" y="3743"/>
              <a:ext cx="4" cy="7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60" name="Oval 12"/>
            <p:cNvSpPr>
              <a:spLocks noChangeArrowheads="1"/>
            </p:cNvSpPr>
            <p:nvPr/>
          </p:nvSpPr>
          <p:spPr bwMode="auto">
            <a:xfrm>
              <a:off x="5368" y="3743"/>
              <a:ext cx="4" cy="7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61" name="Oval 13"/>
            <p:cNvSpPr>
              <a:spLocks noChangeArrowheads="1"/>
            </p:cNvSpPr>
            <p:nvPr/>
          </p:nvSpPr>
          <p:spPr bwMode="auto">
            <a:xfrm>
              <a:off x="5374" y="3734"/>
              <a:ext cx="4" cy="7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62" name="Oval 14"/>
            <p:cNvSpPr>
              <a:spLocks noChangeArrowheads="1"/>
            </p:cNvSpPr>
            <p:nvPr/>
          </p:nvSpPr>
          <p:spPr bwMode="auto">
            <a:xfrm>
              <a:off x="5374" y="3734"/>
              <a:ext cx="4" cy="7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63" name="Oval 15"/>
            <p:cNvSpPr>
              <a:spLocks noChangeArrowheads="1"/>
            </p:cNvSpPr>
            <p:nvPr/>
          </p:nvSpPr>
          <p:spPr bwMode="auto">
            <a:xfrm>
              <a:off x="5381" y="3725"/>
              <a:ext cx="4" cy="6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64" name="Oval 16"/>
            <p:cNvSpPr>
              <a:spLocks noChangeArrowheads="1"/>
            </p:cNvSpPr>
            <p:nvPr/>
          </p:nvSpPr>
          <p:spPr bwMode="auto">
            <a:xfrm>
              <a:off x="5381" y="3725"/>
              <a:ext cx="4" cy="6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65" name="Line 17"/>
            <p:cNvSpPr>
              <a:spLocks noChangeShapeType="1"/>
            </p:cNvSpPr>
            <p:nvPr/>
          </p:nvSpPr>
          <p:spPr bwMode="auto">
            <a:xfrm>
              <a:off x="4153" y="3879"/>
              <a:ext cx="22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66" name="Freeform 18"/>
            <p:cNvSpPr>
              <a:spLocks/>
            </p:cNvSpPr>
            <p:nvPr/>
          </p:nvSpPr>
          <p:spPr bwMode="auto">
            <a:xfrm>
              <a:off x="4168" y="3859"/>
              <a:ext cx="27" cy="40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7">
                  <a:moveTo>
                    <a:pt x="206" y="103"/>
                  </a:moveTo>
                  <a:lnTo>
                    <a:pt x="0" y="207"/>
                  </a:lnTo>
                  <a:cubicBezTo>
                    <a:pt x="33" y="142"/>
                    <a:pt x="33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67" name="Line 19"/>
            <p:cNvSpPr>
              <a:spLocks noChangeShapeType="1"/>
            </p:cNvSpPr>
            <p:nvPr/>
          </p:nvSpPr>
          <p:spPr bwMode="auto">
            <a:xfrm>
              <a:off x="4365" y="3913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68" name="Freeform 20"/>
            <p:cNvSpPr>
              <a:spLocks/>
            </p:cNvSpPr>
            <p:nvPr/>
          </p:nvSpPr>
          <p:spPr bwMode="auto">
            <a:xfrm>
              <a:off x="4398" y="3907"/>
              <a:ext cx="30" cy="39"/>
            </a:xfrm>
            <a:custGeom>
              <a:avLst/>
              <a:gdLst/>
              <a:ahLst/>
              <a:cxnLst>
                <a:cxn ang="0">
                  <a:pos x="227" y="154"/>
                </a:cxn>
                <a:cxn ang="0">
                  <a:pos x="0" y="199"/>
                </a:cxn>
                <a:cxn ang="0">
                  <a:pos x="55" y="0"/>
                </a:cxn>
                <a:cxn ang="0">
                  <a:pos x="55" y="0"/>
                </a:cxn>
                <a:cxn ang="0">
                  <a:pos x="227" y="154"/>
                </a:cxn>
              </a:cxnLst>
              <a:rect l="0" t="0" r="r" b="b"/>
              <a:pathLst>
                <a:path w="227" h="199">
                  <a:moveTo>
                    <a:pt x="227" y="154"/>
                  </a:moveTo>
                  <a:lnTo>
                    <a:pt x="0" y="199"/>
                  </a:lnTo>
                  <a:cubicBezTo>
                    <a:pt x="49" y="145"/>
                    <a:pt x="69" y="71"/>
                    <a:pt x="55" y="0"/>
                  </a:cubicBezTo>
                  <a:lnTo>
                    <a:pt x="55" y="0"/>
                  </a:lnTo>
                  <a:lnTo>
                    <a:pt x="227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69" name="Line 21"/>
            <p:cNvSpPr>
              <a:spLocks noChangeShapeType="1"/>
            </p:cNvSpPr>
            <p:nvPr/>
          </p:nvSpPr>
          <p:spPr bwMode="auto">
            <a:xfrm flipV="1">
              <a:off x="4365" y="3828"/>
              <a:ext cx="43" cy="18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70" name="Freeform 22"/>
            <p:cNvSpPr>
              <a:spLocks/>
            </p:cNvSpPr>
            <p:nvPr/>
          </p:nvSpPr>
          <p:spPr bwMode="auto">
            <a:xfrm>
              <a:off x="4398" y="3811"/>
              <a:ext cx="30" cy="40"/>
            </a:xfrm>
            <a:custGeom>
              <a:avLst/>
              <a:gdLst/>
              <a:ahLst/>
              <a:cxnLst>
                <a:cxn ang="0">
                  <a:pos x="227" y="45"/>
                </a:cxn>
                <a:cxn ang="0">
                  <a:pos x="55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7" y="45"/>
                </a:cxn>
              </a:cxnLst>
              <a:rect l="0" t="0" r="r" b="b"/>
              <a:pathLst>
                <a:path w="227" h="199">
                  <a:moveTo>
                    <a:pt x="227" y="45"/>
                  </a:moveTo>
                  <a:lnTo>
                    <a:pt x="55" y="199"/>
                  </a:lnTo>
                  <a:cubicBezTo>
                    <a:pt x="69" y="128"/>
                    <a:pt x="49" y="54"/>
                    <a:pt x="0" y="0"/>
                  </a:cubicBezTo>
                  <a:lnTo>
                    <a:pt x="0" y="0"/>
                  </a:lnTo>
                  <a:lnTo>
                    <a:pt x="227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71" name="Line 23"/>
            <p:cNvSpPr>
              <a:spLocks noChangeShapeType="1"/>
            </p:cNvSpPr>
            <p:nvPr/>
          </p:nvSpPr>
          <p:spPr bwMode="auto">
            <a:xfrm flipV="1">
              <a:off x="4513" y="3864"/>
              <a:ext cx="0" cy="3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72" name="Freeform 24"/>
            <p:cNvSpPr>
              <a:spLocks/>
            </p:cNvSpPr>
            <p:nvPr/>
          </p:nvSpPr>
          <p:spPr bwMode="auto">
            <a:xfrm>
              <a:off x="4499" y="3884"/>
              <a:ext cx="28" cy="41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73" name="Freeform 25"/>
            <p:cNvSpPr>
              <a:spLocks/>
            </p:cNvSpPr>
            <p:nvPr/>
          </p:nvSpPr>
          <p:spPr bwMode="auto">
            <a:xfrm>
              <a:off x="4499" y="3833"/>
              <a:ext cx="28" cy="41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206" y="206"/>
                </a:cxn>
                <a:cxn ang="0">
                  <a:pos x="0" y="206"/>
                </a:cxn>
                <a:cxn ang="0">
                  <a:pos x="103" y="0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lnTo>
                    <a:pt x="206" y="206"/>
                  </a:lnTo>
                  <a:cubicBezTo>
                    <a:pt x="141" y="174"/>
                    <a:pt x="65" y="174"/>
                    <a:pt x="0" y="206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74" name="Line 26"/>
            <p:cNvSpPr>
              <a:spLocks noChangeShapeType="1"/>
            </p:cNvSpPr>
            <p:nvPr/>
          </p:nvSpPr>
          <p:spPr bwMode="auto">
            <a:xfrm flipV="1">
              <a:off x="4598" y="3921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75" name="Freeform 27"/>
            <p:cNvSpPr>
              <a:spLocks/>
            </p:cNvSpPr>
            <p:nvPr/>
          </p:nvSpPr>
          <p:spPr bwMode="auto">
            <a:xfrm>
              <a:off x="4631" y="3904"/>
              <a:ext cx="30" cy="39"/>
            </a:xfrm>
            <a:custGeom>
              <a:avLst/>
              <a:gdLst/>
              <a:ahLst/>
              <a:cxnLst>
                <a:cxn ang="0">
                  <a:pos x="226" y="45"/>
                </a:cxn>
                <a:cxn ang="0">
                  <a:pos x="54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6" y="45"/>
                </a:cxn>
              </a:cxnLst>
              <a:rect l="0" t="0" r="r" b="b"/>
              <a:pathLst>
                <a:path w="226" h="199">
                  <a:moveTo>
                    <a:pt x="226" y="45"/>
                  </a:moveTo>
                  <a:lnTo>
                    <a:pt x="54" y="199"/>
                  </a:lnTo>
                  <a:cubicBezTo>
                    <a:pt x="68" y="128"/>
                    <a:pt x="48" y="54"/>
                    <a:pt x="0" y="0"/>
                  </a:cubicBezTo>
                  <a:lnTo>
                    <a:pt x="0" y="0"/>
                  </a:lnTo>
                  <a:lnTo>
                    <a:pt x="226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76" name="Line 28"/>
            <p:cNvSpPr>
              <a:spLocks noChangeShapeType="1"/>
            </p:cNvSpPr>
            <p:nvPr/>
          </p:nvSpPr>
          <p:spPr bwMode="auto">
            <a:xfrm>
              <a:off x="4598" y="3820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77" name="Freeform 29"/>
            <p:cNvSpPr>
              <a:spLocks/>
            </p:cNvSpPr>
            <p:nvPr/>
          </p:nvSpPr>
          <p:spPr bwMode="auto">
            <a:xfrm>
              <a:off x="4631" y="3815"/>
              <a:ext cx="30" cy="39"/>
            </a:xfrm>
            <a:custGeom>
              <a:avLst/>
              <a:gdLst/>
              <a:ahLst/>
              <a:cxnLst>
                <a:cxn ang="0">
                  <a:pos x="226" y="154"/>
                </a:cxn>
                <a:cxn ang="0">
                  <a:pos x="0" y="199"/>
                </a:cxn>
                <a:cxn ang="0">
                  <a:pos x="54" y="0"/>
                </a:cxn>
                <a:cxn ang="0">
                  <a:pos x="226" y="154"/>
                </a:cxn>
              </a:cxnLst>
              <a:rect l="0" t="0" r="r" b="b"/>
              <a:pathLst>
                <a:path w="226" h="199">
                  <a:moveTo>
                    <a:pt x="226" y="154"/>
                  </a:moveTo>
                  <a:lnTo>
                    <a:pt x="0" y="199"/>
                  </a:lnTo>
                  <a:cubicBezTo>
                    <a:pt x="48" y="145"/>
                    <a:pt x="68" y="71"/>
                    <a:pt x="54" y="0"/>
                  </a:cubicBezTo>
                  <a:lnTo>
                    <a:pt x="226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78" name="Line 30"/>
            <p:cNvSpPr>
              <a:spLocks noChangeShapeType="1"/>
            </p:cNvSpPr>
            <p:nvPr/>
          </p:nvSpPr>
          <p:spPr bwMode="auto">
            <a:xfrm>
              <a:off x="4830" y="3882"/>
              <a:ext cx="64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79" name="Freeform 31"/>
            <p:cNvSpPr>
              <a:spLocks/>
            </p:cNvSpPr>
            <p:nvPr/>
          </p:nvSpPr>
          <p:spPr bwMode="auto">
            <a:xfrm>
              <a:off x="4887" y="3862"/>
              <a:ext cx="28" cy="40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6">
                  <a:moveTo>
                    <a:pt x="206" y="103"/>
                  </a:moveTo>
                  <a:lnTo>
                    <a:pt x="0" y="206"/>
                  </a:lnTo>
                  <a:cubicBezTo>
                    <a:pt x="32" y="141"/>
                    <a:pt x="32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80" name="Line 32"/>
            <p:cNvSpPr>
              <a:spLocks noChangeShapeType="1"/>
            </p:cNvSpPr>
            <p:nvPr/>
          </p:nvSpPr>
          <p:spPr bwMode="auto">
            <a:xfrm>
              <a:off x="5117" y="3921"/>
              <a:ext cx="32" cy="1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81" name="Freeform 33"/>
            <p:cNvSpPr>
              <a:spLocks/>
            </p:cNvSpPr>
            <p:nvPr/>
          </p:nvSpPr>
          <p:spPr bwMode="auto">
            <a:xfrm>
              <a:off x="5097" y="3886"/>
              <a:ext cx="31" cy="72"/>
            </a:xfrm>
            <a:custGeom>
              <a:avLst/>
              <a:gdLst/>
              <a:ahLst/>
              <a:cxnLst>
                <a:cxn ang="0">
                  <a:pos x="66" y="172"/>
                </a:cxn>
                <a:cxn ang="0">
                  <a:pos x="0" y="66"/>
                </a:cxn>
                <a:cxn ang="0">
                  <a:pos x="107" y="0"/>
                </a:cxn>
                <a:cxn ang="0">
                  <a:pos x="66" y="172"/>
                </a:cxn>
              </a:cxnLst>
              <a:rect l="0" t="0" r="r" b="b"/>
              <a:pathLst>
                <a:path w="107" h="172">
                  <a:moveTo>
                    <a:pt x="66" y="172"/>
                  </a:moveTo>
                  <a:lnTo>
                    <a:pt x="0" y="66"/>
                  </a:lnTo>
                  <a:lnTo>
                    <a:pt x="107" y="0"/>
                  </a:lnTo>
                  <a:lnTo>
                    <a:pt x="66" y="1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82" name="Freeform 34"/>
            <p:cNvSpPr>
              <a:spLocks/>
            </p:cNvSpPr>
            <p:nvPr/>
          </p:nvSpPr>
          <p:spPr bwMode="auto">
            <a:xfrm>
              <a:off x="5138" y="3894"/>
              <a:ext cx="31" cy="72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07" y="107"/>
                </a:cxn>
                <a:cxn ang="0">
                  <a:pos x="0" y="172"/>
                </a:cxn>
                <a:cxn ang="0">
                  <a:pos x="42" y="0"/>
                </a:cxn>
              </a:cxnLst>
              <a:rect l="0" t="0" r="r" b="b"/>
              <a:pathLst>
                <a:path w="107" h="172">
                  <a:moveTo>
                    <a:pt x="42" y="0"/>
                  </a:moveTo>
                  <a:lnTo>
                    <a:pt x="107" y="107"/>
                  </a:lnTo>
                  <a:lnTo>
                    <a:pt x="0" y="17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83" name="Line 35"/>
            <p:cNvSpPr>
              <a:spLocks noChangeShapeType="1"/>
            </p:cNvSpPr>
            <p:nvPr/>
          </p:nvSpPr>
          <p:spPr bwMode="auto">
            <a:xfrm flipV="1">
              <a:off x="5117" y="3827"/>
              <a:ext cx="32" cy="1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84" name="Freeform 36"/>
            <p:cNvSpPr>
              <a:spLocks/>
            </p:cNvSpPr>
            <p:nvPr/>
          </p:nvSpPr>
          <p:spPr bwMode="auto">
            <a:xfrm>
              <a:off x="5097" y="3802"/>
              <a:ext cx="31" cy="71"/>
            </a:xfrm>
            <a:custGeom>
              <a:avLst/>
              <a:gdLst/>
              <a:ahLst/>
              <a:cxnLst>
                <a:cxn ang="0">
                  <a:pos x="109" y="171"/>
                </a:cxn>
                <a:cxn ang="0">
                  <a:pos x="0" y="108"/>
                </a:cxn>
                <a:cxn ang="0">
                  <a:pos x="64" y="0"/>
                </a:cxn>
                <a:cxn ang="0">
                  <a:pos x="109" y="171"/>
                </a:cxn>
              </a:cxnLst>
              <a:rect l="0" t="0" r="r" b="b"/>
              <a:pathLst>
                <a:path w="109" h="171">
                  <a:moveTo>
                    <a:pt x="109" y="171"/>
                  </a:moveTo>
                  <a:lnTo>
                    <a:pt x="0" y="108"/>
                  </a:lnTo>
                  <a:lnTo>
                    <a:pt x="64" y="0"/>
                  </a:lnTo>
                  <a:lnTo>
                    <a:pt x="109" y="1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85" name="Freeform 37"/>
            <p:cNvSpPr>
              <a:spLocks/>
            </p:cNvSpPr>
            <p:nvPr/>
          </p:nvSpPr>
          <p:spPr bwMode="auto">
            <a:xfrm>
              <a:off x="5138" y="3793"/>
              <a:ext cx="31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" y="64"/>
                </a:cxn>
                <a:cxn ang="0">
                  <a:pos x="45" y="172"/>
                </a:cxn>
                <a:cxn ang="0">
                  <a:pos x="0" y="0"/>
                </a:cxn>
              </a:cxnLst>
              <a:rect l="0" t="0" r="r" b="b"/>
              <a:pathLst>
                <a:path w="108" h="172">
                  <a:moveTo>
                    <a:pt x="0" y="0"/>
                  </a:moveTo>
                  <a:lnTo>
                    <a:pt x="108" y="64"/>
                  </a:lnTo>
                  <a:lnTo>
                    <a:pt x="45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86" name="Rectangle 38"/>
            <p:cNvSpPr>
              <a:spLocks noChangeArrowheads="1"/>
            </p:cNvSpPr>
            <p:nvPr/>
          </p:nvSpPr>
          <p:spPr bwMode="auto">
            <a:xfrm>
              <a:off x="3984" y="3833"/>
              <a:ext cx="169" cy="92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87" name="Rectangle 39"/>
            <p:cNvSpPr>
              <a:spLocks noChangeArrowheads="1"/>
            </p:cNvSpPr>
            <p:nvPr/>
          </p:nvSpPr>
          <p:spPr bwMode="auto">
            <a:xfrm>
              <a:off x="3984" y="3833"/>
              <a:ext cx="169" cy="92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88" name="Rectangle 40"/>
            <p:cNvSpPr>
              <a:spLocks noChangeArrowheads="1"/>
            </p:cNvSpPr>
            <p:nvPr/>
          </p:nvSpPr>
          <p:spPr bwMode="auto">
            <a:xfrm>
              <a:off x="4195" y="3833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89" name="Rectangle 41"/>
            <p:cNvSpPr>
              <a:spLocks noChangeArrowheads="1"/>
            </p:cNvSpPr>
            <p:nvPr/>
          </p:nvSpPr>
          <p:spPr bwMode="auto">
            <a:xfrm>
              <a:off x="4195" y="3833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90" name="Rectangle 42"/>
            <p:cNvSpPr>
              <a:spLocks noChangeArrowheads="1"/>
            </p:cNvSpPr>
            <p:nvPr/>
          </p:nvSpPr>
          <p:spPr bwMode="auto">
            <a:xfrm>
              <a:off x="4428" y="3741"/>
              <a:ext cx="170" cy="92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91" name="Rectangle 43"/>
            <p:cNvSpPr>
              <a:spLocks noChangeArrowheads="1"/>
            </p:cNvSpPr>
            <p:nvPr/>
          </p:nvSpPr>
          <p:spPr bwMode="auto">
            <a:xfrm>
              <a:off x="4428" y="3741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92" name="Rectangle 44"/>
            <p:cNvSpPr>
              <a:spLocks noChangeArrowheads="1"/>
            </p:cNvSpPr>
            <p:nvPr/>
          </p:nvSpPr>
          <p:spPr bwMode="auto">
            <a:xfrm>
              <a:off x="4428" y="3925"/>
              <a:ext cx="170" cy="92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93" name="Rectangle 45"/>
            <p:cNvSpPr>
              <a:spLocks noChangeArrowheads="1"/>
            </p:cNvSpPr>
            <p:nvPr/>
          </p:nvSpPr>
          <p:spPr bwMode="auto">
            <a:xfrm>
              <a:off x="4428" y="3925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94" name="Rectangle 46"/>
            <p:cNvSpPr>
              <a:spLocks noChangeArrowheads="1"/>
            </p:cNvSpPr>
            <p:nvPr/>
          </p:nvSpPr>
          <p:spPr bwMode="auto">
            <a:xfrm>
              <a:off x="4661" y="3833"/>
              <a:ext cx="169" cy="92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95" name="Rectangle 47"/>
            <p:cNvSpPr>
              <a:spLocks noChangeArrowheads="1"/>
            </p:cNvSpPr>
            <p:nvPr/>
          </p:nvSpPr>
          <p:spPr bwMode="auto">
            <a:xfrm>
              <a:off x="4661" y="3833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96" name="Rectangle 48"/>
            <p:cNvSpPr>
              <a:spLocks noChangeArrowheads="1"/>
            </p:cNvSpPr>
            <p:nvPr/>
          </p:nvSpPr>
          <p:spPr bwMode="auto">
            <a:xfrm>
              <a:off x="4915" y="3802"/>
              <a:ext cx="182" cy="160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97" name="Rectangle 49"/>
            <p:cNvSpPr>
              <a:spLocks noChangeArrowheads="1"/>
            </p:cNvSpPr>
            <p:nvPr/>
          </p:nvSpPr>
          <p:spPr bwMode="auto">
            <a:xfrm>
              <a:off x="4915" y="3802"/>
              <a:ext cx="182" cy="160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98" name="Rectangle 50"/>
            <p:cNvSpPr>
              <a:spLocks noChangeArrowheads="1"/>
            </p:cNvSpPr>
            <p:nvPr/>
          </p:nvSpPr>
          <p:spPr bwMode="auto">
            <a:xfrm>
              <a:off x="5169" y="3888"/>
              <a:ext cx="169" cy="160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299" name="Rectangle 51"/>
            <p:cNvSpPr>
              <a:spLocks noChangeArrowheads="1"/>
            </p:cNvSpPr>
            <p:nvPr/>
          </p:nvSpPr>
          <p:spPr bwMode="auto">
            <a:xfrm>
              <a:off x="5169" y="3888"/>
              <a:ext cx="169" cy="160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00" name="Rectangle 52"/>
            <p:cNvSpPr>
              <a:spLocks noChangeArrowheads="1"/>
            </p:cNvSpPr>
            <p:nvPr/>
          </p:nvSpPr>
          <p:spPr bwMode="auto">
            <a:xfrm>
              <a:off x="5169" y="3741"/>
              <a:ext cx="169" cy="92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01" name="Rectangle 53"/>
            <p:cNvSpPr>
              <a:spLocks noChangeArrowheads="1"/>
            </p:cNvSpPr>
            <p:nvPr/>
          </p:nvSpPr>
          <p:spPr bwMode="auto">
            <a:xfrm>
              <a:off x="5169" y="3741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02" name="Rectangle 54"/>
            <p:cNvSpPr>
              <a:spLocks noChangeArrowheads="1"/>
            </p:cNvSpPr>
            <p:nvPr/>
          </p:nvSpPr>
          <p:spPr bwMode="auto">
            <a:xfrm>
              <a:off x="3984" y="3648"/>
              <a:ext cx="169" cy="93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03" name="Rectangle 55"/>
            <p:cNvSpPr>
              <a:spLocks noChangeArrowheads="1"/>
            </p:cNvSpPr>
            <p:nvPr/>
          </p:nvSpPr>
          <p:spPr bwMode="auto">
            <a:xfrm>
              <a:off x="3984" y="3648"/>
              <a:ext cx="169" cy="93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04" name="Rectangle 56"/>
            <p:cNvSpPr>
              <a:spLocks noChangeArrowheads="1"/>
            </p:cNvSpPr>
            <p:nvPr/>
          </p:nvSpPr>
          <p:spPr bwMode="auto">
            <a:xfrm>
              <a:off x="4629" y="3650"/>
              <a:ext cx="233" cy="91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05" name="Rectangle 57"/>
            <p:cNvSpPr>
              <a:spLocks noChangeArrowheads="1"/>
            </p:cNvSpPr>
            <p:nvPr/>
          </p:nvSpPr>
          <p:spPr bwMode="auto">
            <a:xfrm>
              <a:off x="4629" y="3650"/>
              <a:ext cx="233" cy="91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06" name="Freeform 58"/>
            <p:cNvSpPr>
              <a:spLocks/>
            </p:cNvSpPr>
            <p:nvPr/>
          </p:nvSpPr>
          <p:spPr bwMode="auto">
            <a:xfrm>
              <a:off x="4365" y="3679"/>
              <a:ext cx="1041" cy="385"/>
            </a:xfrm>
            <a:custGeom>
              <a:avLst/>
              <a:gdLst/>
              <a:ahLst/>
              <a:cxnLst>
                <a:cxn ang="0">
                  <a:pos x="1733" y="0"/>
                </a:cxn>
                <a:cxn ang="0">
                  <a:pos x="3628" y="0"/>
                </a:cxn>
                <a:cxn ang="0">
                  <a:pos x="3628" y="924"/>
                </a:cxn>
                <a:cxn ang="0">
                  <a:pos x="0" y="924"/>
                </a:cxn>
                <a:cxn ang="0">
                  <a:pos x="0" y="739"/>
                </a:cxn>
                <a:cxn ang="0">
                  <a:pos x="162" y="739"/>
                </a:cxn>
              </a:cxnLst>
              <a:rect l="0" t="0" r="r" b="b"/>
              <a:pathLst>
                <a:path w="3628" h="924">
                  <a:moveTo>
                    <a:pt x="1733" y="0"/>
                  </a:moveTo>
                  <a:lnTo>
                    <a:pt x="3628" y="0"/>
                  </a:lnTo>
                  <a:lnTo>
                    <a:pt x="3628" y="924"/>
                  </a:lnTo>
                  <a:lnTo>
                    <a:pt x="0" y="924"/>
                  </a:lnTo>
                  <a:lnTo>
                    <a:pt x="0" y="739"/>
                  </a:lnTo>
                  <a:lnTo>
                    <a:pt x="162" y="739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07" name="Freeform 59"/>
            <p:cNvSpPr>
              <a:spLocks/>
            </p:cNvSpPr>
            <p:nvPr/>
          </p:nvSpPr>
          <p:spPr bwMode="auto">
            <a:xfrm>
              <a:off x="4406" y="3971"/>
              <a:ext cx="22" cy="32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5" y="112"/>
                    <a:pt x="25" y="51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08" name="Line 60"/>
            <p:cNvSpPr>
              <a:spLocks noChangeShapeType="1"/>
            </p:cNvSpPr>
            <p:nvPr/>
          </p:nvSpPr>
          <p:spPr bwMode="auto">
            <a:xfrm flipH="1">
              <a:off x="4170" y="3691"/>
              <a:ext cx="45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09" name="Freeform 61"/>
            <p:cNvSpPr>
              <a:spLocks/>
            </p:cNvSpPr>
            <p:nvPr/>
          </p:nvSpPr>
          <p:spPr bwMode="auto">
            <a:xfrm>
              <a:off x="4153" y="3675"/>
              <a:ext cx="23" cy="32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164" y="0"/>
                </a:cxn>
                <a:cxn ang="0">
                  <a:pos x="164" y="164"/>
                </a:cxn>
                <a:cxn ang="0">
                  <a:pos x="164" y="164"/>
                </a:cxn>
                <a:cxn ang="0">
                  <a:pos x="0" y="82"/>
                </a:cxn>
              </a:cxnLst>
              <a:rect l="0" t="0" r="r" b="b"/>
              <a:pathLst>
                <a:path w="164" h="164">
                  <a:moveTo>
                    <a:pt x="0" y="82"/>
                  </a:moveTo>
                  <a:lnTo>
                    <a:pt x="164" y="0"/>
                  </a:lnTo>
                  <a:cubicBezTo>
                    <a:pt x="138" y="51"/>
                    <a:pt x="138" y="112"/>
                    <a:pt x="164" y="164"/>
                  </a:cubicBezTo>
                  <a:lnTo>
                    <a:pt x="164" y="164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10" name="Line 62"/>
            <p:cNvSpPr>
              <a:spLocks noChangeShapeType="1"/>
            </p:cNvSpPr>
            <p:nvPr/>
          </p:nvSpPr>
          <p:spPr bwMode="auto">
            <a:xfrm>
              <a:off x="4051" y="3741"/>
              <a:ext cx="0" cy="6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11" name="Freeform 63"/>
            <p:cNvSpPr>
              <a:spLocks/>
            </p:cNvSpPr>
            <p:nvPr/>
          </p:nvSpPr>
          <p:spPr bwMode="auto">
            <a:xfrm>
              <a:off x="4037" y="3792"/>
              <a:ext cx="28" cy="41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12" name="Freeform 64"/>
            <p:cNvSpPr>
              <a:spLocks/>
            </p:cNvSpPr>
            <p:nvPr/>
          </p:nvSpPr>
          <p:spPr bwMode="auto">
            <a:xfrm>
              <a:off x="4128" y="3765"/>
              <a:ext cx="300" cy="25"/>
            </a:xfrm>
            <a:custGeom>
              <a:avLst/>
              <a:gdLst/>
              <a:ahLst/>
              <a:cxnLst>
                <a:cxn ang="0">
                  <a:pos x="1047" y="60"/>
                </a:cxn>
                <a:cxn ang="0">
                  <a:pos x="0" y="60"/>
                </a:cxn>
                <a:cxn ang="0">
                  <a:pos x="0" y="0"/>
                </a:cxn>
              </a:cxnLst>
              <a:rect l="0" t="0" r="r" b="b"/>
              <a:pathLst>
                <a:path w="1047" h="60">
                  <a:moveTo>
                    <a:pt x="1047" y="60"/>
                  </a:moveTo>
                  <a:lnTo>
                    <a:pt x="0" y="6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13" name="Freeform 65"/>
            <p:cNvSpPr>
              <a:spLocks/>
            </p:cNvSpPr>
            <p:nvPr/>
          </p:nvSpPr>
          <p:spPr bwMode="auto">
            <a:xfrm>
              <a:off x="4117" y="3741"/>
              <a:ext cx="22" cy="32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164" y="164"/>
                </a:cxn>
                <a:cxn ang="0">
                  <a:pos x="0" y="164"/>
                </a:cxn>
                <a:cxn ang="0">
                  <a:pos x="0" y="164"/>
                </a:cxn>
                <a:cxn ang="0">
                  <a:pos x="82" y="0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lnTo>
                    <a:pt x="164" y="164"/>
                  </a:lnTo>
                  <a:cubicBezTo>
                    <a:pt x="112" y="138"/>
                    <a:pt x="52" y="138"/>
                    <a:pt x="0" y="164"/>
                  </a:cubicBezTo>
                  <a:lnTo>
                    <a:pt x="0" y="164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14" name="Line 66"/>
            <p:cNvSpPr>
              <a:spLocks noChangeShapeType="1"/>
            </p:cNvSpPr>
            <p:nvPr/>
          </p:nvSpPr>
          <p:spPr bwMode="auto">
            <a:xfrm flipV="1">
              <a:off x="4737" y="3741"/>
              <a:ext cx="0" cy="6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15" name="Freeform 67"/>
            <p:cNvSpPr>
              <a:spLocks/>
            </p:cNvSpPr>
            <p:nvPr/>
          </p:nvSpPr>
          <p:spPr bwMode="auto">
            <a:xfrm>
              <a:off x="4723" y="3792"/>
              <a:ext cx="29" cy="41"/>
            </a:xfrm>
            <a:custGeom>
              <a:avLst/>
              <a:gdLst/>
              <a:ahLst/>
              <a:cxnLst>
                <a:cxn ang="0">
                  <a:pos x="104" y="207"/>
                </a:cxn>
                <a:cxn ang="0">
                  <a:pos x="0" y="0"/>
                </a:cxn>
                <a:cxn ang="0">
                  <a:pos x="207" y="0"/>
                </a:cxn>
                <a:cxn ang="0">
                  <a:pos x="207" y="0"/>
                </a:cxn>
                <a:cxn ang="0">
                  <a:pos x="104" y="207"/>
                </a:cxn>
              </a:cxnLst>
              <a:rect l="0" t="0" r="r" b="b"/>
              <a:pathLst>
                <a:path w="207" h="207">
                  <a:moveTo>
                    <a:pt x="104" y="207"/>
                  </a:moveTo>
                  <a:lnTo>
                    <a:pt x="0" y="0"/>
                  </a:lnTo>
                  <a:cubicBezTo>
                    <a:pt x="65" y="33"/>
                    <a:pt x="142" y="33"/>
                    <a:pt x="207" y="0"/>
                  </a:cubicBezTo>
                  <a:lnTo>
                    <a:pt x="207" y="0"/>
                  </a:lnTo>
                  <a:lnTo>
                    <a:pt x="104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16" name="Line 68"/>
            <p:cNvSpPr>
              <a:spLocks noChangeShapeType="1"/>
            </p:cNvSpPr>
            <p:nvPr/>
          </p:nvSpPr>
          <p:spPr bwMode="auto">
            <a:xfrm>
              <a:off x="4879" y="3760"/>
              <a:ext cx="36" cy="42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17" name="Freeform 69"/>
            <p:cNvSpPr>
              <a:spLocks/>
            </p:cNvSpPr>
            <p:nvPr/>
          </p:nvSpPr>
          <p:spPr bwMode="auto">
            <a:xfrm>
              <a:off x="4862" y="3741"/>
              <a:ext cx="31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5" y="48"/>
                </a:cxn>
                <a:cxn ang="0">
                  <a:pos x="96" y="209"/>
                </a:cxn>
                <a:cxn ang="0">
                  <a:pos x="96" y="209"/>
                </a:cxn>
                <a:cxn ang="0">
                  <a:pos x="0" y="0"/>
                </a:cxn>
              </a:cxnLst>
              <a:rect l="0" t="0" r="r" b="b"/>
              <a:pathLst>
                <a:path w="225" h="209">
                  <a:moveTo>
                    <a:pt x="0" y="0"/>
                  </a:moveTo>
                  <a:lnTo>
                    <a:pt x="225" y="48"/>
                  </a:lnTo>
                  <a:cubicBezTo>
                    <a:pt x="159" y="79"/>
                    <a:pt x="111" y="138"/>
                    <a:pt x="96" y="209"/>
                  </a:cubicBezTo>
                  <a:lnTo>
                    <a:pt x="96" y="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18" name="Line 70"/>
            <p:cNvSpPr>
              <a:spLocks noChangeShapeType="1"/>
            </p:cNvSpPr>
            <p:nvPr/>
          </p:nvSpPr>
          <p:spPr bwMode="auto">
            <a:xfrm>
              <a:off x="5338" y="3790"/>
              <a:ext cx="5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19" name="Freeform 71"/>
            <p:cNvSpPr>
              <a:spLocks/>
            </p:cNvSpPr>
            <p:nvPr/>
          </p:nvSpPr>
          <p:spPr bwMode="auto">
            <a:xfrm>
              <a:off x="5384" y="3773"/>
              <a:ext cx="22" cy="33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6" y="112"/>
                    <a:pt x="26" y="52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20" name="Line 72"/>
            <p:cNvSpPr>
              <a:spLocks noChangeShapeType="1"/>
            </p:cNvSpPr>
            <p:nvPr/>
          </p:nvSpPr>
          <p:spPr bwMode="auto">
            <a:xfrm>
              <a:off x="5338" y="3974"/>
              <a:ext cx="5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3321" name="Freeform 73"/>
            <p:cNvSpPr>
              <a:spLocks/>
            </p:cNvSpPr>
            <p:nvPr/>
          </p:nvSpPr>
          <p:spPr bwMode="auto">
            <a:xfrm>
              <a:off x="5384" y="3958"/>
              <a:ext cx="22" cy="32"/>
            </a:xfrm>
            <a:custGeom>
              <a:avLst/>
              <a:gdLst/>
              <a:ahLst/>
              <a:cxnLst>
                <a:cxn ang="0">
                  <a:pos x="164" y="83"/>
                </a:cxn>
                <a:cxn ang="0">
                  <a:pos x="0" y="164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64" y="83"/>
                </a:cxn>
              </a:cxnLst>
              <a:rect l="0" t="0" r="r" b="b"/>
              <a:pathLst>
                <a:path w="164" h="164">
                  <a:moveTo>
                    <a:pt x="164" y="83"/>
                  </a:moveTo>
                  <a:lnTo>
                    <a:pt x="0" y="164"/>
                  </a:lnTo>
                  <a:cubicBezTo>
                    <a:pt x="26" y="112"/>
                    <a:pt x="26" y="52"/>
                    <a:pt x="1" y="0"/>
                  </a:cubicBezTo>
                  <a:lnTo>
                    <a:pt x="1" y="0"/>
                  </a:lnTo>
                  <a:lnTo>
                    <a:pt x="164" y="8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</p:grpSp>
      <p:graphicFrame>
        <p:nvGraphicFramePr>
          <p:cNvPr id="53384" name="Object 136"/>
          <p:cNvGraphicFramePr>
            <a:graphicFrameLocks noChangeAspect="1"/>
          </p:cNvGraphicFramePr>
          <p:nvPr/>
        </p:nvGraphicFramePr>
        <p:xfrm>
          <a:off x="4800600" y="1543050"/>
          <a:ext cx="152281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Visio" r:id="rId3" imgW="1237414" imgH="1486645" progId="Visio.Drawing.11">
                  <p:embed/>
                </p:oleObj>
              </mc:Choice>
              <mc:Fallback>
                <p:oleObj name="Visio" r:id="rId3" imgW="1237414" imgH="1486645" progId="Visio.Drawing.11">
                  <p:embed/>
                  <p:pic>
                    <p:nvPicPr>
                      <p:cNvPr id="53384" name="Object 1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543050"/>
                        <a:ext cx="1522810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" name="Slide Number Placeholder 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4.</a:t>
            </a:r>
            <a:fld id="{5F092435-35AC-4890-8608-A6F8B5931844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66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December 2012</a:t>
            </a:r>
          </a:p>
        </p:txBody>
      </p:sp>
      <p:sp>
        <p:nvSpPr>
          <p:cNvPr id="7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GPGPU-Sim Tutorial (MICRO 2012) 4: Microarchitecture Model</a:t>
            </a:r>
            <a:endParaRPr lang="en-US"/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Scoreboard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" y="1200151"/>
            <a:ext cx="6229350" cy="3394472"/>
          </a:xfrm>
        </p:spPr>
        <p:txBody>
          <a:bodyPr/>
          <a:lstStyle/>
          <a:p>
            <a:r>
              <a:rPr lang="en-US" dirty="0"/>
              <a:t>Checks for RAW and WAW </a:t>
            </a:r>
            <a:br>
              <a:rPr lang="en-US" dirty="0"/>
            </a:br>
            <a:r>
              <a:rPr lang="en-US" dirty="0"/>
              <a:t>dependency hazard</a:t>
            </a:r>
          </a:p>
          <a:p>
            <a:pPr lvl="1"/>
            <a:r>
              <a:rPr lang="en-US" dirty="0"/>
              <a:t>Flag instructions with hazards as </a:t>
            </a:r>
            <a:r>
              <a:rPr lang="en-US" i="1" dirty="0"/>
              <a:t>not ready</a:t>
            </a:r>
            <a:r>
              <a:rPr lang="en-US" dirty="0"/>
              <a:t> in I-Buffer (masking them out from the scheduler)</a:t>
            </a:r>
          </a:p>
          <a:p>
            <a:r>
              <a:rPr lang="en-US" dirty="0"/>
              <a:t>Instructions reserves registers at issue</a:t>
            </a:r>
          </a:p>
          <a:p>
            <a:r>
              <a:rPr lang="en-US" dirty="0"/>
              <a:t>Release them at </a:t>
            </a:r>
            <a:r>
              <a:rPr lang="en-US" dirty="0" err="1"/>
              <a:t>writeback</a:t>
            </a:r>
            <a:endParaRPr lang="en-US" dirty="0"/>
          </a:p>
        </p:txBody>
      </p:sp>
      <p:grpSp>
        <p:nvGrpSpPr>
          <p:cNvPr id="54276" name="Group 4"/>
          <p:cNvGrpSpPr>
            <a:grpSpLocks/>
          </p:cNvGrpSpPr>
          <p:nvPr/>
        </p:nvGrpSpPr>
        <p:grpSpPr bwMode="auto">
          <a:xfrm>
            <a:off x="4743450" y="4343400"/>
            <a:ext cx="1693069" cy="495300"/>
            <a:chOff x="3984" y="3648"/>
            <a:chExt cx="1422" cy="416"/>
          </a:xfrm>
        </p:grpSpPr>
        <p:sp>
          <p:nvSpPr>
            <p:cNvPr id="54277" name="Rectangle 5"/>
            <p:cNvSpPr>
              <a:spLocks noChangeArrowheads="1"/>
            </p:cNvSpPr>
            <p:nvPr/>
          </p:nvSpPr>
          <p:spPr bwMode="auto">
            <a:xfrm>
              <a:off x="5195" y="3703"/>
              <a:ext cx="169" cy="93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78" name="Rectangle 6"/>
            <p:cNvSpPr>
              <a:spLocks noChangeArrowheads="1"/>
            </p:cNvSpPr>
            <p:nvPr/>
          </p:nvSpPr>
          <p:spPr bwMode="auto">
            <a:xfrm>
              <a:off x="5195" y="3703"/>
              <a:ext cx="169" cy="93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79" name="Rectangle 7"/>
            <p:cNvSpPr>
              <a:spLocks noChangeArrowheads="1"/>
            </p:cNvSpPr>
            <p:nvPr/>
          </p:nvSpPr>
          <p:spPr bwMode="auto">
            <a:xfrm>
              <a:off x="5186" y="3716"/>
              <a:ext cx="169" cy="92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80" name="Rectangle 8"/>
            <p:cNvSpPr>
              <a:spLocks noChangeArrowheads="1"/>
            </p:cNvSpPr>
            <p:nvPr/>
          </p:nvSpPr>
          <p:spPr bwMode="auto">
            <a:xfrm>
              <a:off x="5186" y="3716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81" name="Rectangle 9"/>
            <p:cNvSpPr>
              <a:spLocks noChangeArrowheads="1"/>
            </p:cNvSpPr>
            <p:nvPr/>
          </p:nvSpPr>
          <p:spPr bwMode="auto">
            <a:xfrm>
              <a:off x="5178" y="3728"/>
              <a:ext cx="169" cy="93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82" name="Rectangle 10"/>
            <p:cNvSpPr>
              <a:spLocks noChangeArrowheads="1"/>
            </p:cNvSpPr>
            <p:nvPr/>
          </p:nvSpPr>
          <p:spPr bwMode="auto">
            <a:xfrm>
              <a:off x="5178" y="3728"/>
              <a:ext cx="169" cy="93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83" name="Oval 11"/>
            <p:cNvSpPr>
              <a:spLocks noChangeArrowheads="1"/>
            </p:cNvSpPr>
            <p:nvPr/>
          </p:nvSpPr>
          <p:spPr bwMode="auto">
            <a:xfrm>
              <a:off x="5368" y="3743"/>
              <a:ext cx="4" cy="7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84" name="Oval 12"/>
            <p:cNvSpPr>
              <a:spLocks noChangeArrowheads="1"/>
            </p:cNvSpPr>
            <p:nvPr/>
          </p:nvSpPr>
          <p:spPr bwMode="auto">
            <a:xfrm>
              <a:off x="5368" y="3743"/>
              <a:ext cx="4" cy="7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85" name="Oval 13"/>
            <p:cNvSpPr>
              <a:spLocks noChangeArrowheads="1"/>
            </p:cNvSpPr>
            <p:nvPr/>
          </p:nvSpPr>
          <p:spPr bwMode="auto">
            <a:xfrm>
              <a:off x="5374" y="3734"/>
              <a:ext cx="4" cy="7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86" name="Oval 14"/>
            <p:cNvSpPr>
              <a:spLocks noChangeArrowheads="1"/>
            </p:cNvSpPr>
            <p:nvPr/>
          </p:nvSpPr>
          <p:spPr bwMode="auto">
            <a:xfrm>
              <a:off x="5374" y="3734"/>
              <a:ext cx="4" cy="7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87" name="Oval 15"/>
            <p:cNvSpPr>
              <a:spLocks noChangeArrowheads="1"/>
            </p:cNvSpPr>
            <p:nvPr/>
          </p:nvSpPr>
          <p:spPr bwMode="auto">
            <a:xfrm>
              <a:off x="5381" y="3725"/>
              <a:ext cx="4" cy="6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88" name="Oval 16"/>
            <p:cNvSpPr>
              <a:spLocks noChangeArrowheads="1"/>
            </p:cNvSpPr>
            <p:nvPr/>
          </p:nvSpPr>
          <p:spPr bwMode="auto">
            <a:xfrm>
              <a:off x="5381" y="3725"/>
              <a:ext cx="4" cy="6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89" name="Line 17"/>
            <p:cNvSpPr>
              <a:spLocks noChangeShapeType="1"/>
            </p:cNvSpPr>
            <p:nvPr/>
          </p:nvSpPr>
          <p:spPr bwMode="auto">
            <a:xfrm>
              <a:off x="4153" y="3879"/>
              <a:ext cx="22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90" name="Freeform 18"/>
            <p:cNvSpPr>
              <a:spLocks/>
            </p:cNvSpPr>
            <p:nvPr/>
          </p:nvSpPr>
          <p:spPr bwMode="auto">
            <a:xfrm>
              <a:off x="4168" y="3859"/>
              <a:ext cx="27" cy="40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7">
                  <a:moveTo>
                    <a:pt x="206" y="103"/>
                  </a:moveTo>
                  <a:lnTo>
                    <a:pt x="0" y="207"/>
                  </a:lnTo>
                  <a:cubicBezTo>
                    <a:pt x="33" y="142"/>
                    <a:pt x="33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91" name="Line 19"/>
            <p:cNvSpPr>
              <a:spLocks noChangeShapeType="1"/>
            </p:cNvSpPr>
            <p:nvPr/>
          </p:nvSpPr>
          <p:spPr bwMode="auto">
            <a:xfrm>
              <a:off x="4365" y="3913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92" name="Freeform 20"/>
            <p:cNvSpPr>
              <a:spLocks/>
            </p:cNvSpPr>
            <p:nvPr/>
          </p:nvSpPr>
          <p:spPr bwMode="auto">
            <a:xfrm>
              <a:off x="4398" y="3907"/>
              <a:ext cx="30" cy="39"/>
            </a:xfrm>
            <a:custGeom>
              <a:avLst/>
              <a:gdLst/>
              <a:ahLst/>
              <a:cxnLst>
                <a:cxn ang="0">
                  <a:pos x="227" y="154"/>
                </a:cxn>
                <a:cxn ang="0">
                  <a:pos x="0" y="199"/>
                </a:cxn>
                <a:cxn ang="0">
                  <a:pos x="55" y="0"/>
                </a:cxn>
                <a:cxn ang="0">
                  <a:pos x="55" y="0"/>
                </a:cxn>
                <a:cxn ang="0">
                  <a:pos x="227" y="154"/>
                </a:cxn>
              </a:cxnLst>
              <a:rect l="0" t="0" r="r" b="b"/>
              <a:pathLst>
                <a:path w="227" h="199">
                  <a:moveTo>
                    <a:pt x="227" y="154"/>
                  </a:moveTo>
                  <a:lnTo>
                    <a:pt x="0" y="199"/>
                  </a:lnTo>
                  <a:cubicBezTo>
                    <a:pt x="49" y="145"/>
                    <a:pt x="69" y="71"/>
                    <a:pt x="55" y="0"/>
                  </a:cubicBezTo>
                  <a:lnTo>
                    <a:pt x="55" y="0"/>
                  </a:lnTo>
                  <a:lnTo>
                    <a:pt x="227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93" name="Line 21"/>
            <p:cNvSpPr>
              <a:spLocks noChangeShapeType="1"/>
            </p:cNvSpPr>
            <p:nvPr/>
          </p:nvSpPr>
          <p:spPr bwMode="auto">
            <a:xfrm flipV="1">
              <a:off x="4365" y="3828"/>
              <a:ext cx="43" cy="18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94" name="Freeform 22"/>
            <p:cNvSpPr>
              <a:spLocks/>
            </p:cNvSpPr>
            <p:nvPr/>
          </p:nvSpPr>
          <p:spPr bwMode="auto">
            <a:xfrm>
              <a:off x="4398" y="3811"/>
              <a:ext cx="30" cy="40"/>
            </a:xfrm>
            <a:custGeom>
              <a:avLst/>
              <a:gdLst/>
              <a:ahLst/>
              <a:cxnLst>
                <a:cxn ang="0">
                  <a:pos x="227" y="45"/>
                </a:cxn>
                <a:cxn ang="0">
                  <a:pos x="55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7" y="45"/>
                </a:cxn>
              </a:cxnLst>
              <a:rect l="0" t="0" r="r" b="b"/>
              <a:pathLst>
                <a:path w="227" h="199">
                  <a:moveTo>
                    <a:pt x="227" y="45"/>
                  </a:moveTo>
                  <a:lnTo>
                    <a:pt x="55" y="199"/>
                  </a:lnTo>
                  <a:cubicBezTo>
                    <a:pt x="69" y="128"/>
                    <a:pt x="49" y="54"/>
                    <a:pt x="0" y="0"/>
                  </a:cubicBezTo>
                  <a:lnTo>
                    <a:pt x="0" y="0"/>
                  </a:lnTo>
                  <a:lnTo>
                    <a:pt x="227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95" name="Line 23"/>
            <p:cNvSpPr>
              <a:spLocks noChangeShapeType="1"/>
            </p:cNvSpPr>
            <p:nvPr/>
          </p:nvSpPr>
          <p:spPr bwMode="auto">
            <a:xfrm flipV="1">
              <a:off x="4513" y="3864"/>
              <a:ext cx="0" cy="3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96" name="Freeform 24"/>
            <p:cNvSpPr>
              <a:spLocks/>
            </p:cNvSpPr>
            <p:nvPr/>
          </p:nvSpPr>
          <p:spPr bwMode="auto">
            <a:xfrm>
              <a:off x="4499" y="3884"/>
              <a:ext cx="28" cy="41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97" name="Freeform 25"/>
            <p:cNvSpPr>
              <a:spLocks/>
            </p:cNvSpPr>
            <p:nvPr/>
          </p:nvSpPr>
          <p:spPr bwMode="auto">
            <a:xfrm>
              <a:off x="4499" y="3833"/>
              <a:ext cx="28" cy="41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206" y="206"/>
                </a:cxn>
                <a:cxn ang="0">
                  <a:pos x="0" y="206"/>
                </a:cxn>
                <a:cxn ang="0">
                  <a:pos x="103" y="0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lnTo>
                    <a:pt x="206" y="206"/>
                  </a:lnTo>
                  <a:cubicBezTo>
                    <a:pt x="141" y="174"/>
                    <a:pt x="65" y="174"/>
                    <a:pt x="0" y="206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98" name="Line 26"/>
            <p:cNvSpPr>
              <a:spLocks noChangeShapeType="1"/>
            </p:cNvSpPr>
            <p:nvPr/>
          </p:nvSpPr>
          <p:spPr bwMode="auto">
            <a:xfrm flipV="1">
              <a:off x="4598" y="3921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299" name="Freeform 27"/>
            <p:cNvSpPr>
              <a:spLocks/>
            </p:cNvSpPr>
            <p:nvPr/>
          </p:nvSpPr>
          <p:spPr bwMode="auto">
            <a:xfrm>
              <a:off x="4631" y="3904"/>
              <a:ext cx="30" cy="39"/>
            </a:xfrm>
            <a:custGeom>
              <a:avLst/>
              <a:gdLst/>
              <a:ahLst/>
              <a:cxnLst>
                <a:cxn ang="0">
                  <a:pos x="226" y="45"/>
                </a:cxn>
                <a:cxn ang="0">
                  <a:pos x="54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6" y="45"/>
                </a:cxn>
              </a:cxnLst>
              <a:rect l="0" t="0" r="r" b="b"/>
              <a:pathLst>
                <a:path w="226" h="199">
                  <a:moveTo>
                    <a:pt x="226" y="45"/>
                  </a:moveTo>
                  <a:lnTo>
                    <a:pt x="54" y="199"/>
                  </a:lnTo>
                  <a:cubicBezTo>
                    <a:pt x="68" y="128"/>
                    <a:pt x="48" y="54"/>
                    <a:pt x="0" y="0"/>
                  </a:cubicBezTo>
                  <a:lnTo>
                    <a:pt x="0" y="0"/>
                  </a:lnTo>
                  <a:lnTo>
                    <a:pt x="226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00" name="Line 28"/>
            <p:cNvSpPr>
              <a:spLocks noChangeShapeType="1"/>
            </p:cNvSpPr>
            <p:nvPr/>
          </p:nvSpPr>
          <p:spPr bwMode="auto">
            <a:xfrm>
              <a:off x="4598" y="3820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01" name="Freeform 29"/>
            <p:cNvSpPr>
              <a:spLocks/>
            </p:cNvSpPr>
            <p:nvPr/>
          </p:nvSpPr>
          <p:spPr bwMode="auto">
            <a:xfrm>
              <a:off x="4631" y="3815"/>
              <a:ext cx="30" cy="39"/>
            </a:xfrm>
            <a:custGeom>
              <a:avLst/>
              <a:gdLst/>
              <a:ahLst/>
              <a:cxnLst>
                <a:cxn ang="0">
                  <a:pos x="226" y="154"/>
                </a:cxn>
                <a:cxn ang="0">
                  <a:pos x="0" y="199"/>
                </a:cxn>
                <a:cxn ang="0">
                  <a:pos x="54" y="0"/>
                </a:cxn>
                <a:cxn ang="0">
                  <a:pos x="226" y="154"/>
                </a:cxn>
              </a:cxnLst>
              <a:rect l="0" t="0" r="r" b="b"/>
              <a:pathLst>
                <a:path w="226" h="199">
                  <a:moveTo>
                    <a:pt x="226" y="154"/>
                  </a:moveTo>
                  <a:lnTo>
                    <a:pt x="0" y="199"/>
                  </a:lnTo>
                  <a:cubicBezTo>
                    <a:pt x="48" y="145"/>
                    <a:pt x="68" y="71"/>
                    <a:pt x="54" y="0"/>
                  </a:cubicBezTo>
                  <a:lnTo>
                    <a:pt x="226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02" name="Line 30"/>
            <p:cNvSpPr>
              <a:spLocks noChangeShapeType="1"/>
            </p:cNvSpPr>
            <p:nvPr/>
          </p:nvSpPr>
          <p:spPr bwMode="auto">
            <a:xfrm>
              <a:off x="4830" y="3882"/>
              <a:ext cx="64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03" name="Freeform 31"/>
            <p:cNvSpPr>
              <a:spLocks/>
            </p:cNvSpPr>
            <p:nvPr/>
          </p:nvSpPr>
          <p:spPr bwMode="auto">
            <a:xfrm>
              <a:off x="4887" y="3862"/>
              <a:ext cx="28" cy="40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6">
                  <a:moveTo>
                    <a:pt x="206" y="103"/>
                  </a:moveTo>
                  <a:lnTo>
                    <a:pt x="0" y="206"/>
                  </a:lnTo>
                  <a:cubicBezTo>
                    <a:pt x="32" y="141"/>
                    <a:pt x="32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04" name="Line 32"/>
            <p:cNvSpPr>
              <a:spLocks noChangeShapeType="1"/>
            </p:cNvSpPr>
            <p:nvPr/>
          </p:nvSpPr>
          <p:spPr bwMode="auto">
            <a:xfrm>
              <a:off x="5117" y="3921"/>
              <a:ext cx="32" cy="1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05" name="Freeform 33"/>
            <p:cNvSpPr>
              <a:spLocks/>
            </p:cNvSpPr>
            <p:nvPr/>
          </p:nvSpPr>
          <p:spPr bwMode="auto">
            <a:xfrm>
              <a:off x="5097" y="3886"/>
              <a:ext cx="31" cy="72"/>
            </a:xfrm>
            <a:custGeom>
              <a:avLst/>
              <a:gdLst/>
              <a:ahLst/>
              <a:cxnLst>
                <a:cxn ang="0">
                  <a:pos x="66" y="172"/>
                </a:cxn>
                <a:cxn ang="0">
                  <a:pos x="0" y="66"/>
                </a:cxn>
                <a:cxn ang="0">
                  <a:pos x="107" y="0"/>
                </a:cxn>
                <a:cxn ang="0">
                  <a:pos x="66" y="172"/>
                </a:cxn>
              </a:cxnLst>
              <a:rect l="0" t="0" r="r" b="b"/>
              <a:pathLst>
                <a:path w="107" h="172">
                  <a:moveTo>
                    <a:pt x="66" y="172"/>
                  </a:moveTo>
                  <a:lnTo>
                    <a:pt x="0" y="66"/>
                  </a:lnTo>
                  <a:lnTo>
                    <a:pt x="107" y="0"/>
                  </a:lnTo>
                  <a:lnTo>
                    <a:pt x="66" y="1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06" name="Freeform 34"/>
            <p:cNvSpPr>
              <a:spLocks/>
            </p:cNvSpPr>
            <p:nvPr/>
          </p:nvSpPr>
          <p:spPr bwMode="auto">
            <a:xfrm>
              <a:off x="5138" y="3894"/>
              <a:ext cx="31" cy="72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07" y="107"/>
                </a:cxn>
                <a:cxn ang="0">
                  <a:pos x="0" y="172"/>
                </a:cxn>
                <a:cxn ang="0">
                  <a:pos x="42" y="0"/>
                </a:cxn>
              </a:cxnLst>
              <a:rect l="0" t="0" r="r" b="b"/>
              <a:pathLst>
                <a:path w="107" h="172">
                  <a:moveTo>
                    <a:pt x="42" y="0"/>
                  </a:moveTo>
                  <a:lnTo>
                    <a:pt x="107" y="107"/>
                  </a:lnTo>
                  <a:lnTo>
                    <a:pt x="0" y="17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07" name="Line 35"/>
            <p:cNvSpPr>
              <a:spLocks noChangeShapeType="1"/>
            </p:cNvSpPr>
            <p:nvPr/>
          </p:nvSpPr>
          <p:spPr bwMode="auto">
            <a:xfrm flipV="1">
              <a:off x="5117" y="3827"/>
              <a:ext cx="32" cy="1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08" name="Freeform 36"/>
            <p:cNvSpPr>
              <a:spLocks/>
            </p:cNvSpPr>
            <p:nvPr/>
          </p:nvSpPr>
          <p:spPr bwMode="auto">
            <a:xfrm>
              <a:off x="5097" y="3802"/>
              <a:ext cx="31" cy="71"/>
            </a:xfrm>
            <a:custGeom>
              <a:avLst/>
              <a:gdLst/>
              <a:ahLst/>
              <a:cxnLst>
                <a:cxn ang="0">
                  <a:pos x="109" y="171"/>
                </a:cxn>
                <a:cxn ang="0">
                  <a:pos x="0" y="108"/>
                </a:cxn>
                <a:cxn ang="0">
                  <a:pos x="64" y="0"/>
                </a:cxn>
                <a:cxn ang="0">
                  <a:pos x="109" y="171"/>
                </a:cxn>
              </a:cxnLst>
              <a:rect l="0" t="0" r="r" b="b"/>
              <a:pathLst>
                <a:path w="109" h="171">
                  <a:moveTo>
                    <a:pt x="109" y="171"/>
                  </a:moveTo>
                  <a:lnTo>
                    <a:pt x="0" y="108"/>
                  </a:lnTo>
                  <a:lnTo>
                    <a:pt x="64" y="0"/>
                  </a:lnTo>
                  <a:lnTo>
                    <a:pt x="109" y="1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09" name="Freeform 37"/>
            <p:cNvSpPr>
              <a:spLocks/>
            </p:cNvSpPr>
            <p:nvPr/>
          </p:nvSpPr>
          <p:spPr bwMode="auto">
            <a:xfrm>
              <a:off x="5138" y="3793"/>
              <a:ext cx="31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" y="64"/>
                </a:cxn>
                <a:cxn ang="0">
                  <a:pos x="45" y="172"/>
                </a:cxn>
                <a:cxn ang="0">
                  <a:pos x="0" y="0"/>
                </a:cxn>
              </a:cxnLst>
              <a:rect l="0" t="0" r="r" b="b"/>
              <a:pathLst>
                <a:path w="108" h="172">
                  <a:moveTo>
                    <a:pt x="0" y="0"/>
                  </a:moveTo>
                  <a:lnTo>
                    <a:pt x="108" y="64"/>
                  </a:lnTo>
                  <a:lnTo>
                    <a:pt x="45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10" name="Rectangle 38"/>
            <p:cNvSpPr>
              <a:spLocks noChangeArrowheads="1"/>
            </p:cNvSpPr>
            <p:nvPr/>
          </p:nvSpPr>
          <p:spPr bwMode="auto">
            <a:xfrm>
              <a:off x="3984" y="3833"/>
              <a:ext cx="169" cy="92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11" name="Rectangle 39"/>
            <p:cNvSpPr>
              <a:spLocks noChangeArrowheads="1"/>
            </p:cNvSpPr>
            <p:nvPr/>
          </p:nvSpPr>
          <p:spPr bwMode="auto">
            <a:xfrm>
              <a:off x="3984" y="3833"/>
              <a:ext cx="169" cy="92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12" name="Rectangle 40"/>
            <p:cNvSpPr>
              <a:spLocks noChangeArrowheads="1"/>
            </p:cNvSpPr>
            <p:nvPr/>
          </p:nvSpPr>
          <p:spPr bwMode="auto">
            <a:xfrm>
              <a:off x="4195" y="3833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13" name="Rectangle 41"/>
            <p:cNvSpPr>
              <a:spLocks noChangeArrowheads="1"/>
            </p:cNvSpPr>
            <p:nvPr/>
          </p:nvSpPr>
          <p:spPr bwMode="auto">
            <a:xfrm>
              <a:off x="4195" y="3833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14" name="Rectangle 42"/>
            <p:cNvSpPr>
              <a:spLocks noChangeArrowheads="1"/>
            </p:cNvSpPr>
            <p:nvPr/>
          </p:nvSpPr>
          <p:spPr bwMode="auto">
            <a:xfrm>
              <a:off x="4428" y="3741"/>
              <a:ext cx="170" cy="92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15" name="Rectangle 43"/>
            <p:cNvSpPr>
              <a:spLocks noChangeArrowheads="1"/>
            </p:cNvSpPr>
            <p:nvPr/>
          </p:nvSpPr>
          <p:spPr bwMode="auto">
            <a:xfrm>
              <a:off x="4428" y="3741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16" name="Rectangle 44"/>
            <p:cNvSpPr>
              <a:spLocks noChangeArrowheads="1"/>
            </p:cNvSpPr>
            <p:nvPr/>
          </p:nvSpPr>
          <p:spPr bwMode="auto">
            <a:xfrm>
              <a:off x="4428" y="3925"/>
              <a:ext cx="170" cy="92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17" name="Rectangle 45"/>
            <p:cNvSpPr>
              <a:spLocks noChangeArrowheads="1"/>
            </p:cNvSpPr>
            <p:nvPr/>
          </p:nvSpPr>
          <p:spPr bwMode="auto">
            <a:xfrm>
              <a:off x="4428" y="3925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18" name="Rectangle 46"/>
            <p:cNvSpPr>
              <a:spLocks noChangeArrowheads="1"/>
            </p:cNvSpPr>
            <p:nvPr/>
          </p:nvSpPr>
          <p:spPr bwMode="auto">
            <a:xfrm>
              <a:off x="4661" y="3833"/>
              <a:ext cx="169" cy="92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19" name="Rectangle 47"/>
            <p:cNvSpPr>
              <a:spLocks noChangeArrowheads="1"/>
            </p:cNvSpPr>
            <p:nvPr/>
          </p:nvSpPr>
          <p:spPr bwMode="auto">
            <a:xfrm>
              <a:off x="4661" y="3833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20" name="Rectangle 48"/>
            <p:cNvSpPr>
              <a:spLocks noChangeArrowheads="1"/>
            </p:cNvSpPr>
            <p:nvPr/>
          </p:nvSpPr>
          <p:spPr bwMode="auto">
            <a:xfrm>
              <a:off x="4915" y="3802"/>
              <a:ext cx="182" cy="160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21" name="Rectangle 49"/>
            <p:cNvSpPr>
              <a:spLocks noChangeArrowheads="1"/>
            </p:cNvSpPr>
            <p:nvPr/>
          </p:nvSpPr>
          <p:spPr bwMode="auto">
            <a:xfrm>
              <a:off x="4915" y="3802"/>
              <a:ext cx="182" cy="160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22" name="Rectangle 50"/>
            <p:cNvSpPr>
              <a:spLocks noChangeArrowheads="1"/>
            </p:cNvSpPr>
            <p:nvPr/>
          </p:nvSpPr>
          <p:spPr bwMode="auto">
            <a:xfrm>
              <a:off x="5169" y="3888"/>
              <a:ext cx="169" cy="160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23" name="Rectangle 51"/>
            <p:cNvSpPr>
              <a:spLocks noChangeArrowheads="1"/>
            </p:cNvSpPr>
            <p:nvPr/>
          </p:nvSpPr>
          <p:spPr bwMode="auto">
            <a:xfrm>
              <a:off x="5169" y="3888"/>
              <a:ext cx="169" cy="160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24" name="Rectangle 52"/>
            <p:cNvSpPr>
              <a:spLocks noChangeArrowheads="1"/>
            </p:cNvSpPr>
            <p:nvPr/>
          </p:nvSpPr>
          <p:spPr bwMode="auto">
            <a:xfrm>
              <a:off x="5169" y="3741"/>
              <a:ext cx="169" cy="92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25" name="Rectangle 53"/>
            <p:cNvSpPr>
              <a:spLocks noChangeArrowheads="1"/>
            </p:cNvSpPr>
            <p:nvPr/>
          </p:nvSpPr>
          <p:spPr bwMode="auto">
            <a:xfrm>
              <a:off x="5169" y="3741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26" name="Rectangle 54"/>
            <p:cNvSpPr>
              <a:spLocks noChangeArrowheads="1"/>
            </p:cNvSpPr>
            <p:nvPr/>
          </p:nvSpPr>
          <p:spPr bwMode="auto">
            <a:xfrm>
              <a:off x="3984" y="3648"/>
              <a:ext cx="169" cy="93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27" name="Rectangle 55"/>
            <p:cNvSpPr>
              <a:spLocks noChangeArrowheads="1"/>
            </p:cNvSpPr>
            <p:nvPr/>
          </p:nvSpPr>
          <p:spPr bwMode="auto">
            <a:xfrm>
              <a:off x="3984" y="3648"/>
              <a:ext cx="169" cy="93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28" name="Rectangle 56"/>
            <p:cNvSpPr>
              <a:spLocks noChangeArrowheads="1"/>
            </p:cNvSpPr>
            <p:nvPr/>
          </p:nvSpPr>
          <p:spPr bwMode="auto">
            <a:xfrm>
              <a:off x="4629" y="3650"/>
              <a:ext cx="233" cy="91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29" name="Rectangle 57"/>
            <p:cNvSpPr>
              <a:spLocks noChangeArrowheads="1"/>
            </p:cNvSpPr>
            <p:nvPr/>
          </p:nvSpPr>
          <p:spPr bwMode="auto">
            <a:xfrm>
              <a:off x="4629" y="3650"/>
              <a:ext cx="233" cy="91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30" name="Freeform 58"/>
            <p:cNvSpPr>
              <a:spLocks/>
            </p:cNvSpPr>
            <p:nvPr/>
          </p:nvSpPr>
          <p:spPr bwMode="auto">
            <a:xfrm>
              <a:off x="4365" y="3679"/>
              <a:ext cx="1041" cy="385"/>
            </a:xfrm>
            <a:custGeom>
              <a:avLst/>
              <a:gdLst/>
              <a:ahLst/>
              <a:cxnLst>
                <a:cxn ang="0">
                  <a:pos x="1733" y="0"/>
                </a:cxn>
                <a:cxn ang="0">
                  <a:pos x="3628" y="0"/>
                </a:cxn>
                <a:cxn ang="0">
                  <a:pos x="3628" y="924"/>
                </a:cxn>
                <a:cxn ang="0">
                  <a:pos x="0" y="924"/>
                </a:cxn>
                <a:cxn ang="0">
                  <a:pos x="0" y="739"/>
                </a:cxn>
                <a:cxn ang="0">
                  <a:pos x="162" y="739"/>
                </a:cxn>
              </a:cxnLst>
              <a:rect l="0" t="0" r="r" b="b"/>
              <a:pathLst>
                <a:path w="3628" h="924">
                  <a:moveTo>
                    <a:pt x="1733" y="0"/>
                  </a:moveTo>
                  <a:lnTo>
                    <a:pt x="3628" y="0"/>
                  </a:lnTo>
                  <a:lnTo>
                    <a:pt x="3628" y="924"/>
                  </a:lnTo>
                  <a:lnTo>
                    <a:pt x="0" y="924"/>
                  </a:lnTo>
                  <a:lnTo>
                    <a:pt x="0" y="739"/>
                  </a:lnTo>
                  <a:lnTo>
                    <a:pt x="162" y="739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31" name="Freeform 59"/>
            <p:cNvSpPr>
              <a:spLocks/>
            </p:cNvSpPr>
            <p:nvPr/>
          </p:nvSpPr>
          <p:spPr bwMode="auto">
            <a:xfrm>
              <a:off x="4406" y="3971"/>
              <a:ext cx="22" cy="32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5" y="112"/>
                    <a:pt x="25" y="51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32" name="Line 60"/>
            <p:cNvSpPr>
              <a:spLocks noChangeShapeType="1"/>
            </p:cNvSpPr>
            <p:nvPr/>
          </p:nvSpPr>
          <p:spPr bwMode="auto">
            <a:xfrm flipH="1">
              <a:off x="4170" y="3691"/>
              <a:ext cx="45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33" name="Freeform 61"/>
            <p:cNvSpPr>
              <a:spLocks/>
            </p:cNvSpPr>
            <p:nvPr/>
          </p:nvSpPr>
          <p:spPr bwMode="auto">
            <a:xfrm>
              <a:off x="4153" y="3675"/>
              <a:ext cx="23" cy="32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164" y="0"/>
                </a:cxn>
                <a:cxn ang="0">
                  <a:pos x="164" y="164"/>
                </a:cxn>
                <a:cxn ang="0">
                  <a:pos x="164" y="164"/>
                </a:cxn>
                <a:cxn ang="0">
                  <a:pos x="0" y="82"/>
                </a:cxn>
              </a:cxnLst>
              <a:rect l="0" t="0" r="r" b="b"/>
              <a:pathLst>
                <a:path w="164" h="164">
                  <a:moveTo>
                    <a:pt x="0" y="82"/>
                  </a:moveTo>
                  <a:lnTo>
                    <a:pt x="164" y="0"/>
                  </a:lnTo>
                  <a:cubicBezTo>
                    <a:pt x="138" y="51"/>
                    <a:pt x="138" y="112"/>
                    <a:pt x="164" y="164"/>
                  </a:cubicBezTo>
                  <a:lnTo>
                    <a:pt x="164" y="164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34" name="Line 62"/>
            <p:cNvSpPr>
              <a:spLocks noChangeShapeType="1"/>
            </p:cNvSpPr>
            <p:nvPr/>
          </p:nvSpPr>
          <p:spPr bwMode="auto">
            <a:xfrm>
              <a:off x="4051" y="3741"/>
              <a:ext cx="0" cy="6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35" name="Freeform 63"/>
            <p:cNvSpPr>
              <a:spLocks/>
            </p:cNvSpPr>
            <p:nvPr/>
          </p:nvSpPr>
          <p:spPr bwMode="auto">
            <a:xfrm>
              <a:off x="4037" y="3792"/>
              <a:ext cx="28" cy="41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36" name="Freeform 64"/>
            <p:cNvSpPr>
              <a:spLocks/>
            </p:cNvSpPr>
            <p:nvPr/>
          </p:nvSpPr>
          <p:spPr bwMode="auto">
            <a:xfrm>
              <a:off x="4128" y="3765"/>
              <a:ext cx="300" cy="25"/>
            </a:xfrm>
            <a:custGeom>
              <a:avLst/>
              <a:gdLst/>
              <a:ahLst/>
              <a:cxnLst>
                <a:cxn ang="0">
                  <a:pos x="1047" y="60"/>
                </a:cxn>
                <a:cxn ang="0">
                  <a:pos x="0" y="60"/>
                </a:cxn>
                <a:cxn ang="0">
                  <a:pos x="0" y="0"/>
                </a:cxn>
              </a:cxnLst>
              <a:rect l="0" t="0" r="r" b="b"/>
              <a:pathLst>
                <a:path w="1047" h="60">
                  <a:moveTo>
                    <a:pt x="1047" y="60"/>
                  </a:moveTo>
                  <a:lnTo>
                    <a:pt x="0" y="6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37" name="Freeform 65"/>
            <p:cNvSpPr>
              <a:spLocks/>
            </p:cNvSpPr>
            <p:nvPr/>
          </p:nvSpPr>
          <p:spPr bwMode="auto">
            <a:xfrm>
              <a:off x="4117" y="3741"/>
              <a:ext cx="22" cy="32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164" y="164"/>
                </a:cxn>
                <a:cxn ang="0">
                  <a:pos x="0" y="164"/>
                </a:cxn>
                <a:cxn ang="0">
                  <a:pos x="0" y="164"/>
                </a:cxn>
                <a:cxn ang="0">
                  <a:pos x="82" y="0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lnTo>
                    <a:pt x="164" y="164"/>
                  </a:lnTo>
                  <a:cubicBezTo>
                    <a:pt x="112" y="138"/>
                    <a:pt x="52" y="138"/>
                    <a:pt x="0" y="164"/>
                  </a:cubicBezTo>
                  <a:lnTo>
                    <a:pt x="0" y="164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38" name="Line 66"/>
            <p:cNvSpPr>
              <a:spLocks noChangeShapeType="1"/>
            </p:cNvSpPr>
            <p:nvPr/>
          </p:nvSpPr>
          <p:spPr bwMode="auto">
            <a:xfrm flipV="1">
              <a:off x="4737" y="3741"/>
              <a:ext cx="0" cy="6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39" name="Freeform 67"/>
            <p:cNvSpPr>
              <a:spLocks/>
            </p:cNvSpPr>
            <p:nvPr/>
          </p:nvSpPr>
          <p:spPr bwMode="auto">
            <a:xfrm>
              <a:off x="4723" y="3792"/>
              <a:ext cx="29" cy="41"/>
            </a:xfrm>
            <a:custGeom>
              <a:avLst/>
              <a:gdLst/>
              <a:ahLst/>
              <a:cxnLst>
                <a:cxn ang="0">
                  <a:pos x="104" y="207"/>
                </a:cxn>
                <a:cxn ang="0">
                  <a:pos x="0" y="0"/>
                </a:cxn>
                <a:cxn ang="0">
                  <a:pos x="207" y="0"/>
                </a:cxn>
                <a:cxn ang="0">
                  <a:pos x="207" y="0"/>
                </a:cxn>
                <a:cxn ang="0">
                  <a:pos x="104" y="207"/>
                </a:cxn>
              </a:cxnLst>
              <a:rect l="0" t="0" r="r" b="b"/>
              <a:pathLst>
                <a:path w="207" h="207">
                  <a:moveTo>
                    <a:pt x="104" y="207"/>
                  </a:moveTo>
                  <a:lnTo>
                    <a:pt x="0" y="0"/>
                  </a:lnTo>
                  <a:cubicBezTo>
                    <a:pt x="65" y="33"/>
                    <a:pt x="142" y="33"/>
                    <a:pt x="207" y="0"/>
                  </a:cubicBezTo>
                  <a:lnTo>
                    <a:pt x="207" y="0"/>
                  </a:lnTo>
                  <a:lnTo>
                    <a:pt x="104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40" name="Line 68"/>
            <p:cNvSpPr>
              <a:spLocks noChangeShapeType="1"/>
            </p:cNvSpPr>
            <p:nvPr/>
          </p:nvSpPr>
          <p:spPr bwMode="auto">
            <a:xfrm>
              <a:off x="4879" y="3760"/>
              <a:ext cx="36" cy="42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41" name="Freeform 69"/>
            <p:cNvSpPr>
              <a:spLocks/>
            </p:cNvSpPr>
            <p:nvPr/>
          </p:nvSpPr>
          <p:spPr bwMode="auto">
            <a:xfrm>
              <a:off x="4862" y="3741"/>
              <a:ext cx="31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5" y="48"/>
                </a:cxn>
                <a:cxn ang="0">
                  <a:pos x="96" y="209"/>
                </a:cxn>
                <a:cxn ang="0">
                  <a:pos x="96" y="209"/>
                </a:cxn>
                <a:cxn ang="0">
                  <a:pos x="0" y="0"/>
                </a:cxn>
              </a:cxnLst>
              <a:rect l="0" t="0" r="r" b="b"/>
              <a:pathLst>
                <a:path w="225" h="209">
                  <a:moveTo>
                    <a:pt x="0" y="0"/>
                  </a:moveTo>
                  <a:lnTo>
                    <a:pt x="225" y="48"/>
                  </a:lnTo>
                  <a:cubicBezTo>
                    <a:pt x="159" y="79"/>
                    <a:pt x="111" y="138"/>
                    <a:pt x="96" y="209"/>
                  </a:cubicBezTo>
                  <a:lnTo>
                    <a:pt x="96" y="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42" name="Line 70"/>
            <p:cNvSpPr>
              <a:spLocks noChangeShapeType="1"/>
            </p:cNvSpPr>
            <p:nvPr/>
          </p:nvSpPr>
          <p:spPr bwMode="auto">
            <a:xfrm>
              <a:off x="5338" y="3790"/>
              <a:ext cx="5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43" name="Freeform 71"/>
            <p:cNvSpPr>
              <a:spLocks/>
            </p:cNvSpPr>
            <p:nvPr/>
          </p:nvSpPr>
          <p:spPr bwMode="auto">
            <a:xfrm>
              <a:off x="5384" y="3773"/>
              <a:ext cx="22" cy="33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6" y="112"/>
                    <a:pt x="26" y="52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44" name="Line 72"/>
            <p:cNvSpPr>
              <a:spLocks noChangeShapeType="1"/>
            </p:cNvSpPr>
            <p:nvPr/>
          </p:nvSpPr>
          <p:spPr bwMode="auto">
            <a:xfrm>
              <a:off x="5338" y="3974"/>
              <a:ext cx="5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4345" name="Freeform 73"/>
            <p:cNvSpPr>
              <a:spLocks/>
            </p:cNvSpPr>
            <p:nvPr/>
          </p:nvSpPr>
          <p:spPr bwMode="auto">
            <a:xfrm>
              <a:off x="5384" y="3958"/>
              <a:ext cx="22" cy="32"/>
            </a:xfrm>
            <a:custGeom>
              <a:avLst/>
              <a:gdLst/>
              <a:ahLst/>
              <a:cxnLst>
                <a:cxn ang="0">
                  <a:pos x="164" y="83"/>
                </a:cxn>
                <a:cxn ang="0">
                  <a:pos x="0" y="164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64" y="83"/>
                </a:cxn>
              </a:cxnLst>
              <a:rect l="0" t="0" r="r" b="b"/>
              <a:pathLst>
                <a:path w="164" h="164">
                  <a:moveTo>
                    <a:pt x="164" y="83"/>
                  </a:moveTo>
                  <a:lnTo>
                    <a:pt x="0" y="164"/>
                  </a:lnTo>
                  <a:cubicBezTo>
                    <a:pt x="26" y="112"/>
                    <a:pt x="26" y="52"/>
                    <a:pt x="1" y="0"/>
                  </a:cubicBezTo>
                  <a:lnTo>
                    <a:pt x="1" y="0"/>
                  </a:lnTo>
                  <a:lnTo>
                    <a:pt x="164" y="8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</p:grpSp>
      <p:sp>
        <p:nvSpPr>
          <p:cNvPr id="77" name="Slide Number Placeholder 7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4.</a:t>
            </a:r>
            <a:fld id="{5F092435-35AC-4890-8608-A6F8B5931844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06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December 2012</a:t>
            </a:r>
          </a:p>
        </p:txBody>
      </p:sp>
      <p:sp>
        <p:nvSpPr>
          <p:cNvPr id="14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GPGPU-Sim Tutorial (MICRO 2012) 4: Microarchitecture Model</a:t>
            </a:r>
            <a:endParaRPr lang="en-US"/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SIMT Stack</a:t>
            </a: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514350" y="1428750"/>
            <a:ext cx="2400300" cy="185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350" b="1" dirty="0">
                <a:latin typeface="Courier New" pitchFamily="49" charset="0"/>
                <a:ea typeface="ＭＳ Ｐゴシック" pitchFamily="34" charset="-128"/>
              </a:rPr>
              <a:t>A: v = </a:t>
            </a:r>
            <a:r>
              <a:rPr lang="en-US" sz="1350" b="1" dirty="0" err="1">
                <a:latin typeface="Courier New" pitchFamily="49" charset="0"/>
                <a:ea typeface="ＭＳ Ｐゴシック" pitchFamily="34" charset="-128"/>
              </a:rPr>
              <a:t>foo</a:t>
            </a:r>
            <a:r>
              <a:rPr lang="en-US" sz="1350" b="1" dirty="0">
                <a:latin typeface="Courier New" pitchFamily="49" charset="0"/>
                <a:ea typeface="ＭＳ Ｐゴシック" pitchFamily="34" charset="-128"/>
              </a:rPr>
              <a:t>[</a:t>
            </a:r>
            <a:r>
              <a:rPr lang="en-US" sz="1350" b="1" dirty="0" err="1">
                <a:latin typeface="Courier New" pitchFamily="49" charset="0"/>
                <a:ea typeface="ＭＳ Ｐゴシック" pitchFamily="34" charset="-128"/>
              </a:rPr>
              <a:t>tid.x</a:t>
            </a:r>
            <a:r>
              <a:rPr lang="en-US" sz="1350" b="1" dirty="0">
                <a:latin typeface="Courier New" pitchFamily="49" charset="0"/>
                <a:ea typeface="ＭＳ Ｐゴシック" pitchFamily="34" charset="-128"/>
              </a:rPr>
              <a:t>];</a:t>
            </a:r>
          </a:p>
          <a:p>
            <a:pPr>
              <a:spcBef>
                <a:spcPct val="50000"/>
              </a:spcBef>
            </a:pPr>
            <a:r>
              <a:rPr lang="en-US" sz="1350" b="1" dirty="0">
                <a:latin typeface="Courier New" pitchFamily="49" charset="0"/>
                <a:ea typeface="ＭＳ Ｐゴシック" pitchFamily="34" charset="-128"/>
              </a:rPr>
              <a:t>B: if (v &lt; 10) </a:t>
            </a:r>
          </a:p>
          <a:p>
            <a:pPr>
              <a:spcBef>
                <a:spcPct val="50000"/>
              </a:spcBef>
            </a:pPr>
            <a:r>
              <a:rPr lang="en-US" sz="1350" b="1" dirty="0">
                <a:latin typeface="Courier New" pitchFamily="49" charset="0"/>
                <a:ea typeface="ＭＳ Ｐゴシック" pitchFamily="34" charset="-128"/>
              </a:rPr>
              <a:t>C:    v = 0;</a:t>
            </a:r>
          </a:p>
          <a:p>
            <a:pPr>
              <a:spcBef>
                <a:spcPct val="50000"/>
              </a:spcBef>
            </a:pPr>
            <a:r>
              <a:rPr lang="en-US" sz="1350" b="1" dirty="0">
                <a:latin typeface="Courier New" pitchFamily="49" charset="0"/>
                <a:ea typeface="ＭＳ Ｐゴシック" pitchFamily="34" charset="-128"/>
              </a:rPr>
              <a:t>   else</a:t>
            </a:r>
          </a:p>
          <a:p>
            <a:pPr>
              <a:spcBef>
                <a:spcPct val="50000"/>
              </a:spcBef>
            </a:pPr>
            <a:r>
              <a:rPr lang="en-US" sz="1350" b="1" dirty="0">
                <a:latin typeface="Courier New" pitchFamily="49" charset="0"/>
                <a:ea typeface="ＭＳ Ｐゴシック" pitchFamily="34" charset="-128"/>
              </a:rPr>
              <a:t>D:    v = 10;</a:t>
            </a:r>
          </a:p>
          <a:p>
            <a:pPr>
              <a:spcBef>
                <a:spcPct val="50000"/>
              </a:spcBef>
            </a:pPr>
            <a:r>
              <a:rPr lang="en-US" sz="1350" b="1" dirty="0">
                <a:latin typeface="Courier New" pitchFamily="49" charset="0"/>
                <a:ea typeface="ＭＳ Ｐゴシック" pitchFamily="34" charset="-128"/>
              </a:rPr>
              <a:t>E: w = bar[</a:t>
            </a:r>
            <a:r>
              <a:rPr lang="en-US" sz="1350" b="1" dirty="0" err="1">
                <a:latin typeface="Courier New" pitchFamily="49" charset="0"/>
                <a:ea typeface="ＭＳ Ｐゴシック" pitchFamily="34" charset="-128"/>
              </a:rPr>
              <a:t>tid.x</a:t>
            </a:r>
            <a:r>
              <a:rPr lang="en-US" sz="1350" b="1" dirty="0">
                <a:latin typeface="Courier New" pitchFamily="49" charset="0"/>
                <a:ea typeface="ＭＳ Ｐゴシック" pitchFamily="34" charset="-128"/>
              </a:rPr>
              <a:t>]+v;</a:t>
            </a:r>
          </a:p>
        </p:txBody>
      </p:sp>
      <p:sp>
        <p:nvSpPr>
          <p:cNvPr id="55301" name="Line 76"/>
          <p:cNvSpPr>
            <a:spLocks noChangeShapeType="1"/>
          </p:cNvSpPr>
          <p:nvPr/>
        </p:nvSpPr>
        <p:spPr bwMode="auto">
          <a:xfrm>
            <a:off x="4114800" y="1257300"/>
            <a:ext cx="0" cy="23431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en-CA" sz="1350"/>
          </a:p>
        </p:txBody>
      </p:sp>
      <p:sp>
        <p:nvSpPr>
          <p:cNvPr id="55302" name="Text Box 83"/>
          <p:cNvSpPr txBox="1">
            <a:spLocks noChangeArrowheads="1"/>
          </p:cNvSpPr>
          <p:nvPr/>
        </p:nvSpPr>
        <p:spPr bwMode="auto">
          <a:xfrm>
            <a:off x="4066476" y="3143250"/>
            <a:ext cx="392415" cy="47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en-US" sz="1350">
                <a:ea typeface="ＭＳ Ｐゴシック" pitchFamily="34" charset="-128"/>
              </a:rPr>
              <a:t>Time</a:t>
            </a:r>
          </a:p>
        </p:txBody>
      </p:sp>
      <p:sp>
        <p:nvSpPr>
          <p:cNvPr id="23644" name="Text Box 92"/>
          <p:cNvSpPr txBox="1">
            <a:spLocks noChangeArrowheads="1"/>
          </p:cNvSpPr>
          <p:nvPr/>
        </p:nvSpPr>
        <p:spPr bwMode="auto">
          <a:xfrm>
            <a:off x="1771650" y="3657600"/>
            <a:ext cx="32496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ea typeface="ＭＳ Ｐゴシック" pitchFamily="34" charset="-128"/>
              </a:rPr>
              <a:t>Handles </a:t>
            </a:r>
            <a:r>
              <a:rPr lang="en-US" b="1" i="1" u="sng">
                <a:ea typeface="ＭＳ Ｐゴシック" pitchFamily="34" charset="-128"/>
              </a:rPr>
              <a:t>Branch Divergence</a:t>
            </a:r>
            <a:endParaRPr lang="en-US" b="1">
              <a:solidFill>
                <a:srgbClr val="FF0000"/>
              </a:solidFill>
              <a:ea typeface="ＭＳ Ｐゴシック" pitchFamily="34" charset="-128"/>
            </a:endParaRPr>
          </a:p>
        </p:txBody>
      </p:sp>
      <p:grpSp>
        <p:nvGrpSpPr>
          <p:cNvPr id="2" name="Group 111"/>
          <p:cNvGrpSpPr>
            <a:grpSpLocks/>
          </p:cNvGrpSpPr>
          <p:nvPr/>
        </p:nvGrpSpPr>
        <p:grpSpPr bwMode="auto">
          <a:xfrm>
            <a:off x="4629150" y="2286000"/>
            <a:ext cx="1885950" cy="228600"/>
            <a:chOff x="3888" y="1440"/>
            <a:chExt cx="1584" cy="192"/>
          </a:xfrm>
        </p:grpSpPr>
        <p:sp>
          <p:nvSpPr>
            <p:cNvPr id="55305" name="Rectangle 104"/>
            <p:cNvSpPr>
              <a:spLocks noChangeArrowheads="1"/>
            </p:cNvSpPr>
            <p:nvPr/>
          </p:nvSpPr>
          <p:spPr bwMode="auto">
            <a:xfrm>
              <a:off x="3888" y="1440"/>
              <a:ext cx="28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>
                  <a:ea typeface="ＭＳ Ｐゴシック" pitchFamily="34" charset="-128"/>
                </a:rPr>
                <a:t>D</a:t>
              </a:r>
            </a:p>
          </p:txBody>
        </p:sp>
        <p:sp>
          <p:nvSpPr>
            <p:cNvPr id="55306" name="Rectangle 105"/>
            <p:cNvSpPr>
              <a:spLocks noChangeArrowheads="1"/>
            </p:cNvSpPr>
            <p:nvPr/>
          </p:nvSpPr>
          <p:spPr bwMode="auto">
            <a:xfrm>
              <a:off x="4176" y="1440"/>
              <a:ext cx="28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>
                  <a:ea typeface="ＭＳ Ｐゴシック" pitchFamily="34" charset="-128"/>
                </a:rPr>
                <a:t>E</a:t>
              </a:r>
            </a:p>
          </p:txBody>
        </p:sp>
        <p:sp>
          <p:nvSpPr>
            <p:cNvPr id="55307" name="Rectangle 106"/>
            <p:cNvSpPr>
              <a:spLocks noChangeArrowheads="1"/>
            </p:cNvSpPr>
            <p:nvPr/>
          </p:nvSpPr>
          <p:spPr bwMode="auto">
            <a:xfrm>
              <a:off x="4464" y="1440"/>
              <a:ext cx="100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latin typeface="Courier New" pitchFamily="49" charset="0"/>
                  <a:ea typeface="ＭＳ Ｐゴシック" pitchFamily="34" charset="-128"/>
                </a:rPr>
                <a:t>0011</a:t>
              </a:r>
            </a:p>
          </p:txBody>
        </p:sp>
      </p:grpSp>
      <p:grpSp>
        <p:nvGrpSpPr>
          <p:cNvPr id="3" name="Group 112"/>
          <p:cNvGrpSpPr>
            <a:grpSpLocks/>
          </p:cNvGrpSpPr>
          <p:nvPr/>
        </p:nvGrpSpPr>
        <p:grpSpPr bwMode="auto">
          <a:xfrm>
            <a:off x="4629150" y="2514600"/>
            <a:ext cx="1885950" cy="228600"/>
            <a:chOff x="3888" y="1632"/>
            <a:chExt cx="1584" cy="192"/>
          </a:xfrm>
        </p:grpSpPr>
        <p:sp>
          <p:nvSpPr>
            <p:cNvPr id="55309" name="Rectangle 107"/>
            <p:cNvSpPr>
              <a:spLocks noChangeArrowheads="1"/>
            </p:cNvSpPr>
            <p:nvPr/>
          </p:nvSpPr>
          <p:spPr bwMode="auto">
            <a:xfrm>
              <a:off x="3888" y="1632"/>
              <a:ext cx="28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>
                  <a:ea typeface="ＭＳ Ｐゴシック" pitchFamily="34" charset="-128"/>
                </a:rPr>
                <a:t>C</a:t>
              </a:r>
            </a:p>
          </p:txBody>
        </p:sp>
        <p:sp>
          <p:nvSpPr>
            <p:cNvPr id="55310" name="Rectangle 108"/>
            <p:cNvSpPr>
              <a:spLocks noChangeArrowheads="1"/>
            </p:cNvSpPr>
            <p:nvPr/>
          </p:nvSpPr>
          <p:spPr bwMode="auto">
            <a:xfrm>
              <a:off x="4176" y="1632"/>
              <a:ext cx="28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>
                  <a:ea typeface="ＭＳ Ｐゴシック" pitchFamily="34" charset="-128"/>
                </a:rPr>
                <a:t>E</a:t>
              </a:r>
            </a:p>
          </p:txBody>
        </p:sp>
        <p:sp>
          <p:nvSpPr>
            <p:cNvPr id="55311" name="Rectangle 109"/>
            <p:cNvSpPr>
              <a:spLocks noChangeArrowheads="1"/>
            </p:cNvSpPr>
            <p:nvPr/>
          </p:nvSpPr>
          <p:spPr bwMode="auto">
            <a:xfrm>
              <a:off x="4464" y="1632"/>
              <a:ext cx="100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latin typeface="Courier New" pitchFamily="49" charset="0"/>
                  <a:ea typeface="ＭＳ Ｐゴシック" pitchFamily="34" charset="-128"/>
                </a:rPr>
                <a:t>1100</a:t>
              </a:r>
            </a:p>
          </p:txBody>
        </p:sp>
      </p:grpSp>
      <p:grpSp>
        <p:nvGrpSpPr>
          <p:cNvPr id="4" name="Group 121"/>
          <p:cNvGrpSpPr>
            <a:grpSpLocks/>
          </p:cNvGrpSpPr>
          <p:nvPr/>
        </p:nvGrpSpPr>
        <p:grpSpPr bwMode="auto">
          <a:xfrm>
            <a:off x="4629150" y="1828800"/>
            <a:ext cx="1885950" cy="457200"/>
            <a:chOff x="3888" y="1056"/>
            <a:chExt cx="1584" cy="384"/>
          </a:xfrm>
        </p:grpSpPr>
        <p:grpSp>
          <p:nvGrpSpPr>
            <p:cNvPr id="55313" name="Group 110"/>
            <p:cNvGrpSpPr>
              <a:grpSpLocks/>
            </p:cNvGrpSpPr>
            <p:nvPr/>
          </p:nvGrpSpPr>
          <p:grpSpPr bwMode="auto">
            <a:xfrm>
              <a:off x="3888" y="1248"/>
              <a:ext cx="1584" cy="192"/>
              <a:chOff x="3888" y="1248"/>
              <a:chExt cx="1584" cy="192"/>
            </a:xfrm>
          </p:grpSpPr>
          <p:sp>
            <p:nvSpPr>
              <p:cNvPr id="55314" name="Rectangle 101"/>
              <p:cNvSpPr>
                <a:spLocks noChangeArrowheads="1"/>
              </p:cNvSpPr>
              <p:nvPr/>
            </p:nvSpPr>
            <p:spPr bwMode="auto">
              <a:xfrm>
                <a:off x="3888" y="1248"/>
                <a:ext cx="288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350">
                    <a:ea typeface="ＭＳ Ｐゴシック" pitchFamily="34" charset="-128"/>
                  </a:rPr>
                  <a:t>B</a:t>
                </a:r>
              </a:p>
            </p:txBody>
          </p:sp>
          <p:sp>
            <p:nvSpPr>
              <p:cNvPr id="55315" name="Rectangle 102"/>
              <p:cNvSpPr>
                <a:spLocks noChangeArrowheads="1"/>
              </p:cNvSpPr>
              <p:nvPr/>
            </p:nvSpPr>
            <p:spPr bwMode="auto">
              <a:xfrm>
                <a:off x="4176" y="1248"/>
                <a:ext cx="288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350">
                    <a:ea typeface="ＭＳ Ｐゴシック" pitchFamily="34" charset="-128"/>
                  </a:rPr>
                  <a:t>-</a:t>
                </a:r>
              </a:p>
            </p:txBody>
          </p:sp>
          <p:sp>
            <p:nvSpPr>
              <p:cNvPr id="55316" name="Rectangle 103"/>
              <p:cNvSpPr>
                <a:spLocks noChangeArrowheads="1"/>
              </p:cNvSpPr>
              <p:nvPr/>
            </p:nvSpPr>
            <p:spPr bwMode="auto">
              <a:xfrm>
                <a:off x="4464" y="1248"/>
                <a:ext cx="1008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350" b="1">
                    <a:latin typeface="Courier New" pitchFamily="49" charset="0"/>
                    <a:ea typeface="ＭＳ Ｐゴシック" pitchFamily="34" charset="-128"/>
                  </a:rPr>
                  <a:t>1111</a:t>
                </a:r>
              </a:p>
            </p:txBody>
          </p:sp>
        </p:grpSp>
        <p:grpSp>
          <p:nvGrpSpPr>
            <p:cNvPr id="55317" name="Group 113"/>
            <p:cNvGrpSpPr>
              <a:grpSpLocks/>
            </p:cNvGrpSpPr>
            <p:nvPr/>
          </p:nvGrpSpPr>
          <p:grpSpPr bwMode="auto">
            <a:xfrm>
              <a:off x="3888" y="1056"/>
              <a:ext cx="1584" cy="192"/>
              <a:chOff x="3888" y="1248"/>
              <a:chExt cx="1584" cy="192"/>
            </a:xfrm>
          </p:grpSpPr>
          <p:sp>
            <p:nvSpPr>
              <p:cNvPr id="55318" name="Rectangle 114"/>
              <p:cNvSpPr>
                <a:spLocks noChangeArrowheads="1"/>
              </p:cNvSpPr>
              <p:nvPr/>
            </p:nvSpPr>
            <p:spPr bwMode="auto">
              <a:xfrm>
                <a:off x="3888" y="1248"/>
                <a:ext cx="28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350">
                    <a:ea typeface="ＭＳ Ｐゴシック" pitchFamily="34" charset="-128"/>
                  </a:rPr>
                  <a:t>PC</a:t>
                </a:r>
              </a:p>
            </p:txBody>
          </p:sp>
          <p:sp>
            <p:nvSpPr>
              <p:cNvPr id="55319" name="Rectangle 115"/>
              <p:cNvSpPr>
                <a:spLocks noChangeArrowheads="1"/>
              </p:cNvSpPr>
              <p:nvPr/>
            </p:nvSpPr>
            <p:spPr bwMode="auto">
              <a:xfrm>
                <a:off x="4176" y="1248"/>
                <a:ext cx="28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350">
                    <a:ea typeface="ＭＳ Ｐゴシック" pitchFamily="34" charset="-128"/>
                  </a:rPr>
                  <a:t>RPC</a:t>
                </a:r>
              </a:p>
            </p:txBody>
          </p:sp>
          <p:sp>
            <p:nvSpPr>
              <p:cNvPr id="55320" name="Rectangle 116"/>
              <p:cNvSpPr>
                <a:spLocks noChangeArrowheads="1"/>
              </p:cNvSpPr>
              <p:nvPr/>
            </p:nvSpPr>
            <p:spPr bwMode="auto">
              <a:xfrm>
                <a:off x="4464" y="1248"/>
                <a:ext cx="100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350">
                    <a:ea typeface="ＭＳ Ｐゴシック" pitchFamily="34" charset="-128"/>
                  </a:rPr>
                  <a:t>Active Mask</a:t>
                </a:r>
              </a:p>
            </p:txBody>
          </p:sp>
        </p:grpSp>
      </p:grpSp>
      <p:grpSp>
        <p:nvGrpSpPr>
          <p:cNvPr id="7" name="Group 117"/>
          <p:cNvGrpSpPr>
            <a:grpSpLocks/>
          </p:cNvGrpSpPr>
          <p:nvPr/>
        </p:nvGrpSpPr>
        <p:grpSpPr bwMode="auto">
          <a:xfrm>
            <a:off x="4629150" y="2057400"/>
            <a:ext cx="1885950" cy="228600"/>
            <a:chOff x="3888" y="1248"/>
            <a:chExt cx="1584" cy="192"/>
          </a:xfrm>
        </p:grpSpPr>
        <p:sp>
          <p:nvSpPr>
            <p:cNvPr id="55322" name="Rectangle 118"/>
            <p:cNvSpPr>
              <a:spLocks noChangeArrowheads="1"/>
            </p:cNvSpPr>
            <p:nvPr/>
          </p:nvSpPr>
          <p:spPr bwMode="auto">
            <a:xfrm>
              <a:off x="3888" y="1248"/>
              <a:ext cx="288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>
                  <a:ea typeface="ＭＳ Ｐゴシック" pitchFamily="34" charset="-128"/>
                </a:rPr>
                <a:t>E</a:t>
              </a:r>
            </a:p>
          </p:txBody>
        </p:sp>
        <p:sp>
          <p:nvSpPr>
            <p:cNvPr id="55323" name="Rectangle 119"/>
            <p:cNvSpPr>
              <a:spLocks noChangeArrowheads="1"/>
            </p:cNvSpPr>
            <p:nvPr/>
          </p:nvSpPr>
          <p:spPr bwMode="auto">
            <a:xfrm>
              <a:off x="4176" y="1248"/>
              <a:ext cx="288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>
                  <a:ea typeface="ＭＳ Ｐゴシック" pitchFamily="34" charset="-128"/>
                </a:rPr>
                <a:t>-</a:t>
              </a:r>
            </a:p>
          </p:txBody>
        </p:sp>
        <p:sp>
          <p:nvSpPr>
            <p:cNvPr id="55324" name="Rectangle 120"/>
            <p:cNvSpPr>
              <a:spLocks noChangeArrowheads="1"/>
            </p:cNvSpPr>
            <p:nvPr/>
          </p:nvSpPr>
          <p:spPr bwMode="auto">
            <a:xfrm>
              <a:off x="4464" y="1248"/>
              <a:ext cx="1008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latin typeface="Courier New" pitchFamily="49" charset="0"/>
                  <a:ea typeface="ＭＳ Ｐゴシック" pitchFamily="34" charset="-128"/>
                </a:rPr>
                <a:t>1111</a:t>
              </a:r>
            </a:p>
          </p:txBody>
        </p:sp>
      </p:grpSp>
      <p:grpSp>
        <p:nvGrpSpPr>
          <p:cNvPr id="9" name="Group 147"/>
          <p:cNvGrpSpPr>
            <a:grpSpLocks/>
          </p:cNvGrpSpPr>
          <p:nvPr/>
        </p:nvGrpSpPr>
        <p:grpSpPr bwMode="auto">
          <a:xfrm>
            <a:off x="2628900" y="1428750"/>
            <a:ext cx="1314450" cy="342900"/>
            <a:chOff x="2208" y="1392"/>
            <a:chExt cx="1104" cy="288"/>
          </a:xfrm>
        </p:grpSpPr>
        <p:sp>
          <p:nvSpPr>
            <p:cNvPr id="55326" name="Rectangle 27"/>
            <p:cNvSpPr>
              <a:spLocks noChangeArrowheads="1"/>
            </p:cNvSpPr>
            <p:nvPr/>
          </p:nvSpPr>
          <p:spPr bwMode="auto">
            <a:xfrm>
              <a:off x="2448" y="1392"/>
              <a:ext cx="864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CA" sz="1350">
                <a:ea typeface="ＭＳ Ｐゴシック" pitchFamily="34" charset="-128"/>
              </a:endParaRPr>
            </a:p>
          </p:txBody>
        </p:sp>
        <p:sp>
          <p:nvSpPr>
            <p:cNvPr id="55327" name="Rectangle 93"/>
            <p:cNvSpPr>
              <a:spLocks noChangeArrowheads="1"/>
            </p:cNvSpPr>
            <p:nvPr/>
          </p:nvSpPr>
          <p:spPr bwMode="auto">
            <a:xfrm>
              <a:off x="2208" y="1392"/>
              <a:ext cx="240" cy="28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latin typeface="Courier New" pitchFamily="49" charset="0"/>
                  <a:ea typeface="ＭＳ Ｐゴシック" pitchFamily="34" charset="-128"/>
                </a:rPr>
                <a:t>A</a:t>
              </a:r>
            </a:p>
          </p:txBody>
        </p:sp>
        <p:sp>
          <p:nvSpPr>
            <p:cNvPr id="55328" name="Rectangle 126"/>
            <p:cNvSpPr>
              <a:spLocks noChangeArrowheads="1"/>
            </p:cNvSpPr>
            <p:nvPr/>
          </p:nvSpPr>
          <p:spPr bwMode="auto">
            <a:xfrm>
              <a:off x="2496" y="1440"/>
              <a:ext cx="192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solidFill>
                    <a:schemeClr val="bg1"/>
                  </a:solidFill>
                  <a:ea typeface="ＭＳ Ｐゴシック" pitchFamily="34" charset="-128"/>
                </a:rPr>
                <a:t>T1</a:t>
              </a:r>
            </a:p>
          </p:txBody>
        </p:sp>
        <p:sp>
          <p:nvSpPr>
            <p:cNvPr id="55329" name="Rectangle 127"/>
            <p:cNvSpPr>
              <a:spLocks noChangeArrowheads="1"/>
            </p:cNvSpPr>
            <p:nvPr/>
          </p:nvSpPr>
          <p:spPr bwMode="auto">
            <a:xfrm>
              <a:off x="2688" y="1440"/>
              <a:ext cx="192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solidFill>
                    <a:schemeClr val="bg1"/>
                  </a:solidFill>
                  <a:ea typeface="ＭＳ Ｐゴシック" pitchFamily="34" charset="-128"/>
                </a:rPr>
                <a:t>T2</a:t>
              </a:r>
            </a:p>
          </p:txBody>
        </p:sp>
        <p:sp>
          <p:nvSpPr>
            <p:cNvPr id="55330" name="Rectangle 128"/>
            <p:cNvSpPr>
              <a:spLocks noChangeArrowheads="1"/>
            </p:cNvSpPr>
            <p:nvPr/>
          </p:nvSpPr>
          <p:spPr bwMode="auto">
            <a:xfrm>
              <a:off x="2880" y="1440"/>
              <a:ext cx="192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solidFill>
                    <a:schemeClr val="bg1"/>
                  </a:solidFill>
                  <a:ea typeface="ＭＳ Ｐゴシック" pitchFamily="34" charset="-128"/>
                </a:rPr>
                <a:t>T3</a:t>
              </a:r>
            </a:p>
          </p:txBody>
        </p:sp>
        <p:sp>
          <p:nvSpPr>
            <p:cNvPr id="55331" name="Rectangle 129"/>
            <p:cNvSpPr>
              <a:spLocks noChangeArrowheads="1"/>
            </p:cNvSpPr>
            <p:nvPr/>
          </p:nvSpPr>
          <p:spPr bwMode="auto">
            <a:xfrm>
              <a:off x="3072" y="1440"/>
              <a:ext cx="192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solidFill>
                    <a:schemeClr val="bg1"/>
                  </a:solidFill>
                  <a:ea typeface="ＭＳ Ｐゴシック" pitchFamily="34" charset="-128"/>
                </a:rPr>
                <a:t>T4</a:t>
              </a:r>
            </a:p>
          </p:txBody>
        </p:sp>
      </p:grpSp>
      <p:grpSp>
        <p:nvGrpSpPr>
          <p:cNvPr id="10" name="Group 148"/>
          <p:cNvGrpSpPr>
            <a:grpSpLocks/>
          </p:cNvGrpSpPr>
          <p:nvPr/>
        </p:nvGrpSpPr>
        <p:grpSpPr bwMode="auto">
          <a:xfrm>
            <a:off x="2628900" y="1771650"/>
            <a:ext cx="1314450" cy="342900"/>
            <a:chOff x="2208" y="1680"/>
            <a:chExt cx="1104" cy="288"/>
          </a:xfrm>
        </p:grpSpPr>
        <p:sp>
          <p:nvSpPr>
            <p:cNvPr id="55333" name="Rectangle 37"/>
            <p:cNvSpPr>
              <a:spLocks noChangeArrowheads="1"/>
            </p:cNvSpPr>
            <p:nvPr/>
          </p:nvSpPr>
          <p:spPr bwMode="auto">
            <a:xfrm>
              <a:off x="2448" y="1680"/>
              <a:ext cx="864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CA" sz="1350">
                <a:ea typeface="ＭＳ Ｐゴシック" pitchFamily="34" charset="-128"/>
              </a:endParaRPr>
            </a:p>
          </p:txBody>
        </p:sp>
        <p:sp>
          <p:nvSpPr>
            <p:cNvPr id="55334" name="Rectangle 94"/>
            <p:cNvSpPr>
              <a:spLocks noChangeArrowheads="1"/>
            </p:cNvSpPr>
            <p:nvPr/>
          </p:nvSpPr>
          <p:spPr bwMode="auto">
            <a:xfrm>
              <a:off x="2208" y="1680"/>
              <a:ext cx="240" cy="28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latin typeface="Courier New" pitchFamily="49" charset="0"/>
                  <a:ea typeface="ＭＳ Ｐゴシック" pitchFamily="34" charset="-128"/>
                </a:rPr>
                <a:t>B</a:t>
              </a:r>
            </a:p>
          </p:txBody>
        </p:sp>
        <p:sp>
          <p:nvSpPr>
            <p:cNvPr id="55335" name="Rectangle 130"/>
            <p:cNvSpPr>
              <a:spLocks noChangeArrowheads="1"/>
            </p:cNvSpPr>
            <p:nvPr/>
          </p:nvSpPr>
          <p:spPr bwMode="auto">
            <a:xfrm>
              <a:off x="2496" y="1728"/>
              <a:ext cx="192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solidFill>
                    <a:schemeClr val="bg1"/>
                  </a:solidFill>
                  <a:ea typeface="ＭＳ Ｐゴシック" pitchFamily="34" charset="-128"/>
                </a:rPr>
                <a:t>T1</a:t>
              </a:r>
            </a:p>
          </p:txBody>
        </p:sp>
        <p:sp>
          <p:nvSpPr>
            <p:cNvPr id="55336" name="Rectangle 131"/>
            <p:cNvSpPr>
              <a:spLocks noChangeArrowheads="1"/>
            </p:cNvSpPr>
            <p:nvPr/>
          </p:nvSpPr>
          <p:spPr bwMode="auto">
            <a:xfrm>
              <a:off x="2688" y="1728"/>
              <a:ext cx="192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solidFill>
                    <a:schemeClr val="bg1"/>
                  </a:solidFill>
                  <a:ea typeface="ＭＳ Ｐゴシック" pitchFamily="34" charset="-128"/>
                </a:rPr>
                <a:t>T2</a:t>
              </a:r>
            </a:p>
          </p:txBody>
        </p:sp>
        <p:sp>
          <p:nvSpPr>
            <p:cNvPr id="55337" name="Rectangle 132"/>
            <p:cNvSpPr>
              <a:spLocks noChangeArrowheads="1"/>
            </p:cNvSpPr>
            <p:nvPr/>
          </p:nvSpPr>
          <p:spPr bwMode="auto">
            <a:xfrm>
              <a:off x="2880" y="1728"/>
              <a:ext cx="192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solidFill>
                    <a:schemeClr val="bg1"/>
                  </a:solidFill>
                  <a:ea typeface="ＭＳ Ｐゴシック" pitchFamily="34" charset="-128"/>
                </a:rPr>
                <a:t>T3</a:t>
              </a:r>
            </a:p>
          </p:txBody>
        </p:sp>
        <p:sp>
          <p:nvSpPr>
            <p:cNvPr id="55338" name="Rectangle 133"/>
            <p:cNvSpPr>
              <a:spLocks noChangeArrowheads="1"/>
            </p:cNvSpPr>
            <p:nvPr/>
          </p:nvSpPr>
          <p:spPr bwMode="auto">
            <a:xfrm>
              <a:off x="3072" y="1728"/>
              <a:ext cx="192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 dirty="0">
                  <a:solidFill>
                    <a:schemeClr val="bg1"/>
                  </a:solidFill>
                  <a:ea typeface="ＭＳ Ｐゴシック" pitchFamily="34" charset="-128"/>
                </a:rPr>
                <a:t>T4</a:t>
              </a:r>
            </a:p>
          </p:txBody>
        </p:sp>
      </p:grpSp>
      <p:grpSp>
        <p:nvGrpSpPr>
          <p:cNvPr id="11" name="Group 149"/>
          <p:cNvGrpSpPr>
            <a:grpSpLocks/>
          </p:cNvGrpSpPr>
          <p:nvPr/>
        </p:nvGrpSpPr>
        <p:grpSpPr bwMode="auto">
          <a:xfrm>
            <a:off x="2628900" y="2171700"/>
            <a:ext cx="1314450" cy="342900"/>
            <a:chOff x="2208" y="2016"/>
            <a:chExt cx="1104" cy="288"/>
          </a:xfrm>
        </p:grpSpPr>
        <p:sp>
          <p:nvSpPr>
            <p:cNvPr id="55340" name="Rectangle 47"/>
            <p:cNvSpPr>
              <a:spLocks noChangeArrowheads="1"/>
            </p:cNvSpPr>
            <p:nvPr/>
          </p:nvSpPr>
          <p:spPr bwMode="auto">
            <a:xfrm>
              <a:off x="2448" y="2016"/>
              <a:ext cx="864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CA" sz="1350">
                <a:ea typeface="ＭＳ Ｐゴシック" pitchFamily="34" charset="-128"/>
              </a:endParaRPr>
            </a:p>
          </p:txBody>
        </p:sp>
        <p:sp>
          <p:nvSpPr>
            <p:cNvPr id="55341" name="Rectangle 80"/>
            <p:cNvSpPr>
              <a:spLocks noChangeArrowheads="1"/>
            </p:cNvSpPr>
            <p:nvPr/>
          </p:nvSpPr>
          <p:spPr bwMode="auto">
            <a:xfrm>
              <a:off x="2208" y="2016"/>
              <a:ext cx="240" cy="28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latin typeface="Courier New" pitchFamily="49" charset="0"/>
                  <a:ea typeface="ＭＳ Ｐゴシック" pitchFamily="34" charset="-128"/>
                </a:rPr>
                <a:t>C</a:t>
              </a:r>
            </a:p>
          </p:txBody>
        </p:sp>
        <p:sp>
          <p:nvSpPr>
            <p:cNvPr id="55342" name="Rectangle 134"/>
            <p:cNvSpPr>
              <a:spLocks noChangeArrowheads="1"/>
            </p:cNvSpPr>
            <p:nvPr/>
          </p:nvSpPr>
          <p:spPr bwMode="auto">
            <a:xfrm>
              <a:off x="2496" y="2064"/>
              <a:ext cx="192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solidFill>
                    <a:schemeClr val="bg1"/>
                  </a:solidFill>
                  <a:ea typeface="ＭＳ Ｐゴシック" pitchFamily="34" charset="-128"/>
                </a:rPr>
                <a:t>T1</a:t>
              </a:r>
            </a:p>
          </p:txBody>
        </p:sp>
        <p:sp>
          <p:nvSpPr>
            <p:cNvPr id="55343" name="Rectangle 135"/>
            <p:cNvSpPr>
              <a:spLocks noChangeArrowheads="1"/>
            </p:cNvSpPr>
            <p:nvPr/>
          </p:nvSpPr>
          <p:spPr bwMode="auto">
            <a:xfrm>
              <a:off x="2688" y="2064"/>
              <a:ext cx="192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solidFill>
                    <a:schemeClr val="bg1"/>
                  </a:solidFill>
                  <a:ea typeface="ＭＳ Ｐゴシック" pitchFamily="34" charset="-128"/>
                </a:rPr>
                <a:t>T2</a:t>
              </a:r>
            </a:p>
          </p:txBody>
        </p:sp>
      </p:grpSp>
      <p:grpSp>
        <p:nvGrpSpPr>
          <p:cNvPr id="12" name="Group 150"/>
          <p:cNvGrpSpPr>
            <a:grpSpLocks/>
          </p:cNvGrpSpPr>
          <p:nvPr/>
        </p:nvGrpSpPr>
        <p:grpSpPr bwMode="auto">
          <a:xfrm>
            <a:off x="2628900" y="2571750"/>
            <a:ext cx="1314450" cy="342900"/>
            <a:chOff x="2208" y="2352"/>
            <a:chExt cx="1104" cy="288"/>
          </a:xfrm>
        </p:grpSpPr>
        <p:sp>
          <p:nvSpPr>
            <p:cNvPr id="55347" name="Rectangle 57"/>
            <p:cNvSpPr>
              <a:spLocks noChangeArrowheads="1"/>
            </p:cNvSpPr>
            <p:nvPr/>
          </p:nvSpPr>
          <p:spPr bwMode="auto">
            <a:xfrm>
              <a:off x="2448" y="2352"/>
              <a:ext cx="864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CA" sz="1350">
                <a:ea typeface="ＭＳ Ｐゴシック" pitchFamily="34" charset="-128"/>
              </a:endParaRPr>
            </a:p>
          </p:txBody>
        </p:sp>
        <p:sp>
          <p:nvSpPr>
            <p:cNvPr id="55348" name="Rectangle 81"/>
            <p:cNvSpPr>
              <a:spLocks noChangeArrowheads="1"/>
            </p:cNvSpPr>
            <p:nvPr/>
          </p:nvSpPr>
          <p:spPr bwMode="auto">
            <a:xfrm>
              <a:off x="2208" y="2352"/>
              <a:ext cx="240" cy="28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latin typeface="Courier New" pitchFamily="49" charset="0"/>
                  <a:ea typeface="ＭＳ Ｐゴシック" pitchFamily="34" charset="-128"/>
                </a:rPr>
                <a:t>D</a:t>
              </a:r>
            </a:p>
          </p:txBody>
        </p:sp>
        <p:sp>
          <p:nvSpPr>
            <p:cNvPr id="55351" name="Rectangle 140"/>
            <p:cNvSpPr>
              <a:spLocks noChangeArrowheads="1"/>
            </p:cNvSpPr>
            <p:nvPr/>
          </p:nvSpPr>
          <p:spPr bwMode="auto">
            <a:xfrm>
              <a:off x="2880" y="2400"/>
              <a:ext cx="192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solidFill>
                    <a:schemeClr val="bg1"/>
                  </a:solidFill>
                  <a:ea typeface="ＭＳ Ｐゴシック" pitchFamily="34" charset="-128"/>
                </a:rPr>
                <a:t>T3</a:t>
              </a:r>
            </a:p>
          </p:txBody>
        </p:sp>
        <p:sp>
          <p:nvSpPr>
            <p:cNvPr id="55352" name="Rectangle 141"/>
            <p:cNvSpPr>
              <a:spLocks noChangeArrowheads="1"/>
            </p:cNvSpPr>
            <p:nvPr/>
          </p:nvSpPr>
          <p:spPr bwMode="auto">
            <a:xfrm>
              <a:off x="3072" y="2400"/>
              <a:ext cx="192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solidFill>
                    <a:schemeClr val="bg1"/>
                  </a:solidFill>
                  <a:ea typeface="ＭＳ Ｐゴシック" pitchFamily="34" charset="-128"/>
                </a:rPr>
                <a:t>T4</a:t>
              </a:r>
            </a:p>
          </p:txBody>
        </p:sp>
      </p:grpSp>
      <p:grpSp>
        <p:nvGrpSpPr>
          <p:cNvPr id="13" name="Group 151"/>
          <p:cNvGrpSpPr>
            <a:grpSpLocks/>
          </p:cNvGrpSpPr>
          <p:nvPr/>
        </p:nvGrpSpPr>
        <p:grpSpPr bwMode="auto">
          <a:xfrm>
            <a:off x="2628900" y="2971800"/>
            <a:ext cx="1314450" cy="342900"/>
            <a:chOff x="2208" y="2688"/>
            <a:chExt cx="1104" cy="288"/>
          </a:xfrm>
        </p:grpSpPr>
        <p:sp>
          <p:nvSpPr>
            <p:cNvPr id="55354" name="Rectangle 67"/>
            <p:cNvSpPr>
              <a:spLocks noChangeArrowheads="1"/>
            </p:cNvSpPr>
            <p:nvPr/>
          </p:nvSpPr>
          <p:spPr bwMode="auto">
            <a:xfrm>
              <a:off x="2448" y="2688"/>
              <a:ext cx="864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CA" sz="1350">
                <a:ea typeface="ＭＳ Ｐゴシック" pitchFamily="34" charset="-128"/>
              </a:endParaRPr>
            </a:p>
          </p:txBody>
        </p:sp>
        <p:sp>
          <p:nvSpPr>
            <p:cNvPr id="55355" name="Rectangle 82"/>
            <p:cNvSpPr>
              <a:spLocks noChangeArrowheads="1"/>
            </p:cNvSpPr>
            <p:nvPr/>
          </p:nvSpPr>
          <p:spPr bwMode="auto">
            <a:xfrm>
              <a:off x="2208" y="2688"/>
              <a:ext cx="240" cy="28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latin typeface="Courier New" pitchFamily="49" charset="0"/>
                  <a:ea typeface="ＭＳ Ｐゴシック" pitchFamily="34" charset="-128"/>
                </a:rPr>
                <a:t>E</a:t>
              </a:r>
            </a:p>
          </p:txBody>
        </p:sp>
        <p:sp>
          <p:nvSpPr>
            <p:cNvPr id="55356" name="Rectangle 142"/>
            <p:cNvSpPr>
              <a:spLocks noChangeArrowheads="1"/>
            </p:cNvSpPr>
            <p:nvPr/>
          </p:nvSpPr>
          <p:spPr bwMode="auto">
            <a:xfrm>
              <a:off x="2496" y="2736"/>
              <a:ext cx="192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solidFill>
                    <a:schemeClr val="bg1"/>
                  </a:solidFill>
                  <a:ea typeface="ＭＳ Ｐゴシック" pitchFamily="34" charset="-128"/>
                </a:rPr>
                <a:t>T1</a:t>
              </a:r>
            </a:p>
          </p:txBody>
        </p:sp>
        <p:sp>
          <p:nvSpPr>
            <p:cNvPr id="55357" name="Rectangle 143"/>
            <p:cNvSpPr>
              <a:spLocks noChangeArrowheads="1"/>
            </p:cNvSpPr>
            <p:nvPr/>
          </p:nvSpPr>
          <p:spPr bwMode="auto">
            <a:xfrm>
              <a:off x="2688" y="2736"/>
              <a:ext cx="192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solidFill>
                    <a:schemeClr val="bg1"/>
                  </a:solidFill>
                  <a:ea typeface="ＭＳ Ｐゴシック" pitchFamily="34" charset="-128"/>
                </a:rPr>
                <a:t>T2</a:t>
              </a:r>
            </a:p>
          </p:txBody>
        </p:sp>
        <p:sp>
          <p:nvSpPr>
            <p:cNvPr id="55358" name="Rectangle 144"/>
            <p:cNvSpPr>
              <a:spLocks noChangeArrowheads="1"/>
            </p:cNvSpPr>
            <p:nvPr/>
          </p:nvSpPr>
          <p:spPr bwMode="auto">
            <a:xfrm>
              <a:off x="2880" y="2736"/>
              <a:ext cx="192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solidFill>
                    <a:schemeClr val="bg1"/>
                  </a:solidFill>
                  <a:ea typeface="ＭＳ Ｐゴシック" pitchFamily="34" charset="-128"/>
                </a:rPr>
                <a:t>T3</a:t>
              </a:r>
            </a:p>
          </p:txBody>
        </p:sp>
        <p:sp>
          <p:nvSpPr>
            <p:cNvPr id="55359" name="Rectangle 145"/>
            <p:cNvSpPr>
              <a:spLocks noChangeArrowheads="1"/>
            </p:cNvSpPr>
            <p:nvPr/>
          </p:nvSpPr>
          <p:spPr bwMode="auto">
            <a:xfrm>
              <a:off x="3072" y="2736"/>
              <a:ext cx="192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350" b="1">
                  <a:solidFill>
                    <a:schemeClr val="bg1"/>
                  </a:solidFill>
                  <a:ea typeface="ＭＳ Ｐゴシック" pitchFamily="34" charset="-128"/>
                </a:rPr>
                <a:t>T4</a:t>
              </a:r>
            </a:p>
          </p:txBody>
        </p:sp>
      </p:grpSp>
      <p:grpSp>
        <p:nvGrpSpPr>
          <p:cNvPr id="15" name="Group 88"/>
          <p:cNvGrpSpPr>
            <a:grpSpLocks/>
          </p:cNvGrpSpPr>
          <p:nvPr/>
        </p:nvGrpSpPr>
        <p:grpSpPr bwMode="auto">
          <a:xfrm>
            <a:off x="3086101" y="2000251"/>
            <a:ext cx="517922" cy="288131"/>
            <a:chOff x="3195" y="2015"/>
            <a:chExt cx="435" cy="242"/>
          </a:xfrm>
        </p:grpSpPr>
        <p:sp>
          <p:nvSpPr>
            <p:cNvPr id="55365" name="AutoShape 89"/>
            <p:cNvSpPr>
              <a:spLocks noChangeArrowheads="1"/>
            </p:cNvSpPr>
            <p:nvPr/>
          </p:nvSpPr>
          <p:spPr bwMode="auto">
            <a:xfrm>
              <a:off x="3195" y="2015"/>
              <a:ext cx="435" cy="242"/>
            </a:xfrm>
            <a:prstGeom prst="irregularSeal1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CA" sz="1350">
                <a:ea typeface="ＭＳ Ｐゴシック" pitchFamily="34" charset="-128"/>
              </a:endParaRPr>
            </a:p>
          </p:txBody>
        </p:sp>
        <p:sp>
          <p:nvSpPr>
            <p:cNvPr id="55366" name="AutoShape 90"/>
            <p:cNvSpPr>
              <a:spLocks noChangeArrowheads="1"/>
            </p:cNvSpPr>
            <p:nvPr/>
          </p:nvSpPr>
          <p:spPr bwMode="auto">
            <a:xfrm>
              <a:off x="3267" y="2087"/>
              <a:ext cx="290" cy="97"/>
            </a:xfrm>
            <a:prstGeom prst="irregularSeal1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CA" sz="1350">
                <a:ea typeface="ＭＳ Ｐゴシック" pitchFamily="34" charset="-128"/>
              </a:endParaRPr>
            </a:p>
          </p:txBody>
        </p:sp>
      </p:grpSp>
      <p:sp>
        <p:nvSpPr>
          <p:cNvPr id="6225" name="Text Box 81"/>
          <p:cNvSpPr txBox="1">
            <a:spLocks noChangeArrowheads="1"/>
          </p:cNvSpPr>
          <p:nvPr/>
        </p:nvSpPr>
        <p:spPr bwMode="auto">
          <a:xfrm>
            <a:off x="4857750" y="1428750"/>
            <a:ext cx="14157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u="sng">
                <a:ea typeface="ＭＳ Ｐゴシック" pitchFamily="34" charset="-128"/>
              </a:rPr>
              <a:t>SIMT Stack</a:t>
            </a:r>
          </a:p>
        </p:txBody>
      </p:sp>
      <p:sp>
        <p:nvSpPr>
          <p:cNvPr id="55368" name="Text Box 86"/>
          <p:cNvSpPr txBox="1">
            <a:spLocks noChangeArrowheads="1"/>
          </p:cNvSpPr>
          <p:nvPr/>
        </p:nvSpPr>
        <p:spPr bwMode="auto">
          <a:xfrm>
            <a:off x="400050" y="1085850"/>
            <a:ext cx="226857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350" b="1" dirty="0" err="1">
                <a:latin typeface="Courier New" pitchFamily="49" charset="0"/>
                <a:ea typeface="ＭＳ Ｐゴシック" pitchFamily="34" charset="-128"/>
              </a:rPr>
              <a:t>foo</a:t>
            </a:r>
            <a:r>
              <a:rPr lang="en-US" sz="1350" b="1" dirty="0">
                <a:latin typeface="Courier New" pitchFamily="49" charset="0"/>
                <a:ea typeface="ＭＳ Ｐゴシック" pitchFamily="34" charset="-128"/>
              </a:rPr>
              <a:t>[] = {4,8,12,16};</a:t>
            </a:r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4400550" y="1200150"/>
            <a:ext cx="23134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ea typeface="ＭＳ Ｐゴシック" pitchFamily="34" charset="-128"/>
              </a:rPr>
              <a:t>One stack per warp</a:t>
            </a:r>
            <a:endParaRPr lang="en-US" b="1">
              <a:solidFill>
                <a:srgbClr val="FF0000"/>
              </a:solidFill>
              <a:ea typeface="ＭＳ Ｐゴシック" pitchFamily="34" charset="-128"/>
            </a:endParaRPr>
          </a:p>
        </p:txBody>
      </p:sp>
      <p:grpSp>
        <p:nvGrpSpPr>
          <p:cNvPr id="55440" name="Group 144"/>
          <p:cNvGrpSpPr>
            <a:grpSpLocks/>
          </p:cNvGrpSpPr>
          <p:nvPr/>
        </p:nvGrpSpPr>
        <p:grpSpPr bwMode="auto">
          <a:xfrm>
            <a:off x="4743450" y="4343400"/>
            <a:ext cx="1693069" cy="495300"/>
            <a:chOff x="3984" y="3648"/>
            <a:chExt cx="1422" cy="416"/>
          </a:xfrm>
        </p:grpSpPr>
        <p:sp>
          <p:nvSpPr>
            <p:cNvPr id="55371" name="Rectangle 75"/>
            <p:cNvSpPr>
              <a:spLocks noChangeArrowheads="1"/>
            </p:cNvSpPr>
            <p:nvPr/>
          </p:nvSpPr>
          <p:spPr bwMode="auto">
            <a:xfrm>
              <a:off x="5195" y="3703"/>
              <a:ext cx="169" cy="93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72" name="Rectangle 76"/>
            <p:cNvSpPr>
              <a:spLocks noChangeArrowheads="1"/>
            </p:cNvSpPr>
            <p:nvPr/>
          </p:nvSpPr>
          <p:spPr bwMode="auto">
            <a:xfrm>
              <a:off x="5195" y="3703"/>
              <a:ext cx="169" cy="93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73" name="Rectangle 77"/>
            <p:cNvSpPr>
              <a:spLocks noChangeArrowheads="1"/>
            </p:cNvSpPr>
            <p:nvPr/>
          </p:nvSpPr>
          <p:spPr bwMode="auto">
            <a:xfrm>
              <a:off x="5186" y="3716"/>
              <a:ext cx="169" cy="92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74" name="Rectangle 78"/>
            <p:cNvSpPr>
              <a:spLocks noChangeArrowheads="1"/>
            </p:cNvSpPr>
            <p:nvPr/>
          </p:nvSpPr>
          <p:spPr bwMode="auto">
            <a:xfrm>
              <a:off x="5186" y="3716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75" name="Rectangle 79"/>
            <p:cNvSpPr>
              <a:spLocks noChangeArrowheads="1"/>
            </p:cNvSpPr>
            <p:nvPr/>
          </p:nvSpPr>
          <p:spPr bwMode="auto">
            <a:xfrm>
              <a:off x="5178" y="3728"/>
              <a:ext cx="169" cy="93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76" name="Rectangle 80"/>
            <p:cNvSpPr>
              <a:spLocks noChangeArrowheads="1"/>
            </p:cNvSpPr>
            <p:nvPr/>
          </p:nvSpPr>
          <p:spPr bwMode="auto">
            <a:xfrm>
              <a:off x="5178" y="3728"/>
              <a:ext cx="169" cy="93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77" name="Oval 81"/>
            <p:cNvSpPr>
              <a:spLocks noChangeArrowheads="1"/>
            </p:cNvSpPr>
            <p:nvPr/>
          </p:nvSpPr>
          <p:spPr bwMode="auto">
            <a:xfrm>
              <a:off x="5368" y="3743"/>
              <a:ext cx="4" cy="7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78" name="Oval 82"/>
            <p:cNvSpPr>
              <a:spLocks noChangeArrowheads="1"/>
            </p:cNvSpPr>
            <p:nvPr/>
          </p:nvSpPr>
          <p:spPr bwMode="auto">
            <a:xfrm>
              <a:off x="5368" y="3743"/>
              <a:ext cx="4" cy="7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79" name="Oval 83"/>
            <p:cNvSpPr>
              <a:spLocks noChangeArrowheads="1"/>
            </p:cNvSpPr>
            <p:nvPr/>
          </p:nvSpPr>
          <p:spPr bwMode="auto">
            <a:xfrm>
              <a:off x="5374" y="3734"/>
              <a:ext cx="4" cy="7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80" name="Oval 84"/>
            <p:cNvSpPr>
              <a:spLocks noChangeArrowheads="1"/>
            </p:cNvSpPr>
            <p:nvPr/>
          </p:nvSpPr>
          <p:spPr bwMode="auto">
            <a:xfrm>
              <a:off x="5374" y="3734"/>
              <a:ext cx="4" cy="7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81" name="Oval 85"/>
            <p:cNvSpPr>
              <a:spLocks noChangeArrowheads="1"/>
            </p:cNvSpPr>
            <p:nvPr/>
          </p:nvSpPr>
          <p:spPr bwMode="auto">
            <a:xfrm>
              <a:off x="5381" y="3725"/>
              <a:ext cx="4" cy="6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82" name="Oval 86"/>
            <p:cNvSpPr>
              <a:spLocks noChangeArrowheads="1"/>
            </p:cNvSpPr>
            <p:nvPr/>
          </p:nvSpPr>
          <p:spPr bwMode="auto">
            <a:xfrm>
              <a:off x="5381" y="3725"/>
              <a:ext cx="4" cy="6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83" name="Line 87"/>
            <p:cNvSpPr>
              <a:spLocks noChangeShapeType="1"/>
            </p:cNvSpPr>
            <p:nvPr/>
          </p:nvSpPr>
          <p:spPr bwMode="auto">
            <a:xfrm>
              <a:off x="4153" y="3879"/>
              <a:ext cx="22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84" name="Freeform 88"/>
            <p:cNvSpPr>
              <a:spLocks/>
            </p:cNvSpPr>
            <p:nvPr/>
          </p:nvSpPr>
          <p:spPr bwMode="auto">
            <a:xfrm>
              <a:off x="4168" y="3859"/>
              <a:ext cx="27" cy="40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7">
                  <a:moveTo>
                    <a:pt x="206" y="103"/>
                  </a:moveTo>
                  <a:lnTo>
                    <a:pt x="0" y="207"/>
                  </a:lnTo>
                  <a:cubicBezTo>
                    <a:pt x="33" y="142"/>
                    <a:pt x="33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85" name="Line 89"/>
            <p:cNvSpPr>
              <a:spLocks noChangeShapeType="1"/>
            </p:cNvSpPr>
            <p:nvPr/>
          </p:nvSpPr>
          <p:spPr bwMode="auto">
            <a:xfrm>
              <a:off x="4365" y="3913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86" name="Freeform 90"/>
            <p:cNvSpPr>
              <a:spLocks/>
            </p:cNvSpPr>
            <p:nvPr/>
          </p:nvSpPr>
          <p:spPr bwMode="auto">
            <a:xfrm>
              <a:off x="4398" y="3907"/>
              <a:ext cx="30" cy="39"/>
            </a:xfrm>
            <a:custGeom>
              <a:avLst/>
              <a:gdLst/>
              <a:ahLst/>
              <a:cxnLst>
                <a:cxn ang="0">
                  <a:pos x="227" y="154"/>
                </a:cxn>
                <a:cxn ang="0">
                  <a:pos x="0" y="199"/>
                </a:cxn>
                <a:cxn ang="0">
                  <a:pos x="55" y="0"/>
                </a:cxn>
                <a:cxn ang="0">
                  <a:pos x="55" y="0"/>
                </a:cxn>
                <a:cxn ang="0">
                  <a:pos x="227" y="154"/>
                </a:cxn>
              </a:cxnLst>
              <a:rect l="0" t="0" r="r" b="b"/>
              <a:pathLst>
                <a:path w="227" h="199">
                  <a:moveTo>
                    <a:pt x="227" y="154"/>
                  </a:moveTo>
                  <a:lnTo>
                    <a:pt x="0" y="199"/>
                  </a:lnTo>
                  <a:cubicBezTo>
                    <a:pt x="49" y="145"/>
                    <a:pt x="69" y="71"/>
                    <a:pt x="55" y="0"/>
                  </a:cubicBezTo>
                  <a:lnTo>
                    <a:pt x="55" y="0"/>
                  </a:lnTo>
                  <a:lnTo>
                    <a:pt x="227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87" name="Line 91"/>
            <p:cNvSpPr>
              <a:spLocks noChangeShapeType="1"/>
            </p:cNvSpPr>
            <p:nvPr/>
          </p:nvSpPr>
          <p:spPr bwMode="auto">
            <a:xfrm flipV="1">
              <a:off x="4365" y="3828"/>
              <a:ext cx="43" cy="18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88" name="Freeform 92"/>
            <p:cNvSpPr>
              <a:spLocks/>
            </p:cNvSpPr>
            <p:nvPr/>
          </p:nvSpPr>
          <p:spPr bwMode="auto">
            <a:xfrm>
              <a:off x="4398" y="3811"/>
              <a:ext cx="30" cy="40"/>
            </a:xfrm>
            <a:custGeom>
              <a:avLst/>
              <a:gdLst/>
              <a:ahLst/>
              <a:cxnLst>
                <a:cxn ang="0">
                  <a:pos x="227" y="45"/>
                </a:cxn>
                <a:cxn ang="0">
                  <a:pos x="55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7" y="45"/>
                </a:cxn>
              </a:cxnLst>
              <a:rect l="0" t="0" r="r" b="b"/>
              <a:pathLst>
                <a:path w="227" h="199">
                  <a:moveTo>
                    <a:pt x="227" y="45"/>
                  </a:moveTo>
                  <a:lnTo>
                    <a:pt x="55" y="199"/>
                  </a:lnTo>
                  <a:cubicBezTo>
                    <a:pt x="69" y="128"/>
                    <a:pt x="49" y="54"/>
                    <a:pt x="0" y="0"/>
                  </a:cubicBezTo>
                  <a:lnTo>
                    <a:pt x="0" y="0"/>
                  </a:lnTo>
                  <a:lnTo>
                    <a:pt x="227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89" name="Line 93"/>
            <p:cNvSpPr>
              <a:spLocks noChangeShapeType="1"/>
            </p:cNvSpPr>
            <p:nvPr/>
          </p:nvSpPr>
          <p:spPr bwMode="auto">
            <a:xfrm flipV="1">
              <a:off x="4513" y="3864"/>
              <a:ext cx="0" cy="3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90" name="Freeform 94"/>
            <p:cNvSpPr>
              <a:spLocks/>
            </p:cNvSpPr>
            <p:nvPr/>
          </p:nvSpPr>
          <p:spPr bwMode="auto">
            <a:xfrm>
              <a:off x="4499" y="3884"/>
              <a:ext cx="28" cy="41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91" name="Freeform 95"/>
            <p:cNvSpPr>
              <a:spLocks/>
            </p:cNvSpPr>
            <p:nvPr/>
          </p:nvSpPr>
          <p:spPr bwMode="auto">
            <a:xfrm>
              <a:off x="4499" y="3833"/>
              <a:ext cx="28" cy="41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206" y="206"/>
                </a:cxn>
                <a:cxn ang="0">
                  <a:pos x="0" y="206"/>
                </a:cxn>
                <a:cxn ang="0">
                  <a:pos x="103" y="0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lnTo>
                    <a:pt x="206" y="206"/>
                  </a:lnTo>
                  <a:cubicBezTo>
                    <a:pt x="141" y="174"/>
                    <a:pt x="65" y="174"/>
                    <a:pt x="0" y="206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92" name="Line 96"/>
            <p:cNvSpPr>
              <a:spLocks noChangeShapeType="1"/>
            </p:cNvSpPr>
            <p:nvPr/>
          </p:nvSpPr>
          <p:spPr bwMode="auto">
            <a:xfrm flipV="1">
              <a:off x="4598" y="3921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93" name="Freeform 97"/>
            <p:cNvSpPr>
              <a:spLocks/>
            </p:cNvSpPr>
            <p:nvPr/>
          </p:nvSpPr>
          <p:spPr bwMode="auto">
            <a:xfrm>
              <a:off x="4631" y="3904"/>
              <a:ext cx="30" cy="39"/>
            </a:xfrm>
            <a:custGeom>
              <a:avLst/>
              <a:gdLst/>
              <a:ahLst/>
              <a:cxnLst>
                <a:cxn ang="0">
                  <a:pos x="226" y="45"/>
                </a:cxn>
                <a:cxn ang="0">
                  <a:pos x="54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6" y="45"/>
                </a:cxn>
              </a:cxnLst>
              <a:rect l="0" t="0" r="r" b="b"/>
              <a:pathLst>
                <a:path w="226" h="199">
                  <a:moveTo>
                    <a:pt x="226" y="45"/>
                  </a:moveTo>
                  <a:lnTo>
                    <a:pt x="54" y="199"/>
                  </a:lnTo>
                  <a:cubicBezTo>
                    <a:pt x="68" y="128"/>
                    <a:pt x="48" y="54"/>
                    <a:pt x="0" y="0"/>
                  </a:cubicBezTo>
                  <a:lnTo>
                    <a:pt x="0" y="0"/>
                  </a:lnTo>
                  <a:lnTo>
                    <a:pt x="226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94" name="Line 98"/>
            <p:cNvSpPr>
              <a:spLocks noChangeShapeType="1"/>
            </p:cNvSpPr>
            <p:nvPr/>
          </p:nvSpPr>
          <p:spPr bwMode="auto">
            <a:xfrm>
              <a:off x="4598" y="3820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95" name="Freeform 99"/>
            <p:cNvSpPr>
              <a:spLocks/>
            </p:cNvSpPr>
            <p:nvPr/>
          </p:nvSpPr>
          <p:spPr bwMode="auto">
            <a:xfrm>
              <a:off x="4631" y="3815"/>
              <a:ext cx="30" cy="39"/>
            </a:xfrm>
            <a:custGeom>
              <a:avLst/>
              <a:gdLst/>
              <a:ahLst/>
              <a:cxnLst>
                <a:cxn ang="0">
                  <a:pos x="226" y="154"/>
                </a:cxn>
                <a:cxn ang="0">
                  <a:pos x="0" y="199"/>
                </a:cxn>
                <a:cxn ang="0">
                  <a:pos x="54" y="0"/>
                </a:cxn>
                <a:cxn ang="0">
                  <a:pos x="226" y="154"/>
                </a:cxn>
              </a:cxnLst>
              <a:rect l="0" t="0" r="r" b="b"/>
              <a:pathLst>
                <a:path w="226" h="199">
                  <a:moveTo>
                    <a:pt x="226" y="154"/>
                  </a:moveTo>
                  <a:lnTo>
                    <a:pt x="0" y="199"/>
                  </a:lnTo>
                  <a:cubicBezTo>
                    <a:pt x="48" y="145"/>
                    <a:pt x="68" y="71"/>
                    <a:pt x="54" y="0"/>
                  </a:cubicBezTo>
                  <a:lnTo>
                    <a:pt x="226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96" name="Line 100"/>
            <p:cNvSpPr>
              <a:spLocks noChangeShapeType="1"/>
            </p:cNvSpPr>
            <p:nvPr/>
          </p:nvSpPr>
          <p:spPr bwMode="auto">
            <a:xfrm>
              <a:off x="4830" y="3882"/>
              <a:ext cx="64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97" name="Freeform 101"/>
            <p:cNvSpPr>
              <a:spLocks/>
            </p:cNvSpPr>
            <p:nvPr/>
          </p:nvSpPr>
          <p:spPr bwMode="auto">
            <a:xfrm>
              <a:off x="4887" y="3862"/>
              <a:ext cx="28" cy="40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6">
                  <a:moveTo>
                    <a:pt x="206" y="103"/>
                  </a:moveTo>
                  <a:lnTo>
                    <a:pt x="0" y="206"/>
                  </a:lnTo>
                  <a:cubicBezTo>
                    <a:pt x="32" y="141"/>
                    <a:pt x="32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98" name="Line 102"/>
            <p:cNvSpPr>
              <a:spLocks noChangeShapeType="1"/>
            </p:cNvSpPr>
            <p:nvPr/>
          </p:nvSpPr>
          <p:spPr bwMode="auto">
            <a:xfrm>
              <a:off x="5117" y="3921"/>
              <a:ext cx="32" cy="1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399" name="Freeform 103"/>
            <p:cNvSpPr>
              <a:spLocks/>
            </p:cNvSpPr>
            <p:nvPr/>
          </p:nvSpPr>
          <p:spPr bwMode="auto">
            <a:xfrm>
              <a:off x="5097" y="3886"/>
              <a:ext cx="31" cy="72"/>
            </a:xfrm>
            <a:custGeom>
              <a:avLst/>
              <a:gdLst/>
              <a:ahLst/>
              <a:cxnLst>
                <a:cxn ang="0">
                  <a:pos x="66" y="172"/>
                </a:cxn>
                <a:cxn ang="0">
                  <a:pos x="0" y="66"/>
                </a:cxn>
                <a:cxn ang="0">
                  <a:pos x="107" y="0"/>
                </a:cxn>
                <a:cxn ang="0">
                  <a:pos x="66" y="172"/>
                </a:cxn>
              </a:cxnLst>
              <a:rect l="0" t="0" r="r" b="b"/>
              <a:pathLst>
                <a:path w="107" h="172">
                  <a:moveTo>
                    <a:pt x="66" y="172"/>
                  </a:moveTo>
                  <a:lnTo>
                    <a:pt x="0" y="66"/>
                  </a:lnTo>
                  <a:lnTo>
                    <a:pt x="107" y="0"/>
                  </a:lnTo>
                  <a:lnTo>
                    <a:pt x="66" y="1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00" name="Freeform 104"/>
            <p:cNvSpPr>
              <a:spLocks/>
            </p:cNvSpPr>
            <p:nvPr/>
          </p:nvSpPr>
          <p:spPr bwMode="auto">
            <a:xfrm>
              <a:off x="5138" y="3894"/>
              <a:ext cx="31" cy="72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07" y="107"/>
                </a:cxn>
                <a:cxn ang="0">
                  <a:pos x="0" y="172"/>
                </a:cxn>
                <a:cxn ang="0">
                  <a:pos x="42" y="0"/>
                </a:cxn>
              </a:cxnLst>
              <a:rect l="0" t="0" r="r" b="b"/>
              <a:pathLst>
                <a:path w="107" h="172">
                  <a:moveTo>
                    <a:pt x="42" y="0"/>
                  </a:moveTo>
                  <a:lnTo>
                    <a:pt x="107" y="107"/>
                  </a:lnTo>
                  <a:lnTo>
                    <a:pt x="0" y="17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01" name="Line 105"/>
            <p:cNvSpPr>
              <a:spLocks noChangeShapeType="1"/>
            </p:cNvSpPr>
            <p:nvPr/>
          </p:nvSpPr>
          <p:spPr bwMode="auto">
            <a:xfrm flipV="1">
              <a:off x="5117" y="3827"/>
              <a:ext cx="32" cy="1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02" name="Freeform 106"/>
            <p:cNvSpPr>
              <a:spLocks/>
            </p:cNvSpPr>
            <p:nvPr/>
          </p:nvSpPr>
          <p:spPr bwMode="auto">
            <a:xfrm>
              <a:off x="5097" y="3802"/>
              <a:ext cx="31" cy="71"/>
            </a:xfrm>
            <a:custGeom>
              <a:avLst/>
              <a:gdLst/>
              <a:ahLst/>
              <a:cxnLst>
                <a:cxn ang="0">
                  <a:pos x="109" y="171"/>
                </a:cxn>
                <a:cxn ang="0">
                  <a:pos x="0" y="108"/>
                </a:cxn>
                <a:cxn ang="0">
                  <a:pos x="64" y="0"/>
                </a:cxn>
                <a:cxn ang="0">
                  <a:pos x="109" y="171"/>
                </a:cxn>
              </a:cxnLst>
              <a:rect l="0" t="0" r="r" b="b"/>
              <a:pathLst>
                <a:path w="109" h="171">
                  <a:moveTo>
                    <a:pt x="109" y="171"/>
                  </a:moveTo>
                  <a:lnTo>
                    <a:pt x="0" y="108"/>
                  </a:lnTo>
                  <a:lnTo>
                    <a:pt x="64" y="0"/>
                  </a:lnTo>
                  <a:lnTo>
                    <a:pt x="109" y="1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03" name="Freeform 107"/>
            <p:cNvSpPr>
              <a:spLocks/>
            </p:cNvSpPr>
            <p:nvPr/>
          </p:nvSpPr>
          <p:spPr bwMode="auto">
            <a:xfrm>
              <a:off x="5138" y="3793"/>
              <a:ext cx="31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" y="64"/>
                </a:cxn>
                <a:cxn ang="0">
                  <a:pos x="45" y="172"/>
                </a:cxn>
                <a:cxn ang="0">
                  <a:pos x="0" y="0"/>
                </a:cxn>
              </a:cxnLst>
              <a:rect l="0" t="0" r="r" b="b"/>
              <a:pathLst>
                <a:path w="108" h="172">
                  <a:moveTo>
                    <a:pt x="0" y="0"/>
                  </a:moveTo>
                  <a:lnTo>
                    <a:pt x="108" y="64"/>
                  </a:lnTo>
                  <a:lnTo>
                    <a:pt x="45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04" name="Rectangle 108"/>
            <p:cNvSpPr>
              <a:spLocks noChangeArrowheads="1"/>
            </p:cNvSpPr>
            <p:nvPr/>
          </p:nvSpPr>
          <p:spPr bwMode="auto">
            <a:xfrm>
              <a:off x="3984" y="3833"/>
              <a:ext cx="169" cy="92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05" name="Rectangle 109"/>
            <p:cNvSpPr>
              <a:spLocks noChangeArrowheads="1"/>
            </p:cNvSpPr>
            <p:nvPr/>
          </p:nvSpPr>
          <p:spPr bwMode="auto">
            <a:xfrm>
              <a:off x="3984" y="3833"/>
              <a:ext cx="169" cy="92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06" name="Rectangle 110"/>
            <p:cNvSpPr>
              <a:spLocks noChangeArrowheads="1"/>
            </p:cNvSpPr>
            <p:nvPr/>
          </p:nvSpPr>
          <p:spPr bwMode="auto">
            <a:xfrm>
              <a:off x="4195" y="3833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07" name="Rectangle 111"/>
            <p:cNvSpPr>
              <a:spLocks noChangeArrowheads="1"/>
            </p:cNvSpPr>
            <p:nvPr/>
          </p:nvSpPr>
          <p:spPr bwMode="auto">
            <a:xfrm>
              <a:off x="4195" y="3833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08" name="Rectangle 112"/>
            <p:cNvSpPr>
              <a:spLocks noChangeArrowheads="1"/>
            </p:cNvSpPr>
            <p:nvPr/>
          </p:nvSpPr>
          <p:spPr bwMode="auto">
            <a:xfrm>
              <a:off x="4428" y="3741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09" name="Rectangle 113"/>
            <p:cNvSpPr>
              <a:spLocks noChangeArrowheads="1"/>
            </p:cNvSpPr>
            <p:nvPr/>
          </p:nvSpPr>
          <p:spPr bwMode="auto">
            <a:xfrm>
              <a:off x="4428" y="3741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10" name="Rectangle 114"/>
            <p:cNvSpPr>
              <a:spLocks noChangeArrowheads="1"/>
            </p:cNvSpPr>
            <p:nvPr/>
          </p:nvSpPr>
          <p:spPr bwMode="auto">
            <a:xfrm>
              <a:off x="4428" y="3925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11" name="Rectangle 115"/>
            <p:cNvSpPr>
              <a:spLocks noChangeArrowheads="1"/>
            </p:cNvSpPr>
            <p:nvPr/>
          </p:nvSpPr>
          <p:spPr bwMode="auto">
            <a:xfrm>
              <a:off x="4428" y="3925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12" name="Rectangle 116"/>
            <p:cNvSpPr>
              <a:spLocks noChangeArrowheads="1"/>
            </p:cNvSpPr>
            <p:nvPr/>
          </p:nvSpPr>
          <p:spPr bwMode="auto">
            <a:xfrm>
              <a:off x="4661" y="3833"/>
              <a:ext cx="169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13" name="Rectangle 117"/>
            <p:cNvSpPr>
              <a:spLocks noChangeArrowheads="1"/>
            </p:cNvSpPr>
            <p:nvPr/>
          </p:nvSpPr>
          <p:spPr bwMode="auto">
            <a:xfrm>
              <a:off x="4661" y="3833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14" name="Rectangle 118"/>
            <p:cNvSpPr>
              <a:spLocks noChangeArrowheads="1"/>
            </p:cNvSpPr>
            <p:nvPr/>
          </p:nvSpPr>
          <p:spPr bwMode="auto">
            <a:xfrm>
              <a:off x="4915" y="3802"/>
              <a:ext cx="182" cy="160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15" name="Rectangle 119"/>
            <p:cNvSpPr>
              <a:spLocks noChangeArrowheads="1"/>
            </p:cNvSpPr>
            <p:nvPr/>
          </p:nvSpPr>
          <p:spPr bwMode="auto">
            <a:xfrm>
              <a:off x="4915" y="3802"/>
              <a:ext cx="182" cy="160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16" name="Rectangle 120"/>
            <p:cNvSpPr>
              <a:spLocks noChangeArrowheads="1"/>
            </p:cNvSpPr>
            <p:nvPr/>
          </p:nvSpPr>
          <p:spPr bwMode="auto">
            <a:xfrm>
              <a:off x="5169" y="3888"/>
              <a:ext cx="169" cy="160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17" name="Rectangle 121"/>
            <p:cNvSpPr>
              <a:spLocks noChangeArrowheads="1"/>
            </p:cNvSpPr>
            <p:nvPr/>
          </p:nvSpPr>
          <p:spPr bwMode="auto">
            <a:xfrm>
              <a:off x="5169" y="3888"/>
              <a:ext cx="169" cy="160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18" name="Rectangle 122"/>
            <p:cNvSpPr>
              <a:spLocks noChangeArrowheads="1"/>
            </p:cNvSpPr>
            <p:nvPr/>
          </p:nvSpPr>
          <p:spPr bwMode="auto">
            <a:xfrm>
              <a:off x="5169" y="3741"/>
              <a:ext cx="169" cy="92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19" name="Rectangle 123"/>
            <p:cNvSpPr>
              <a:spLocks noChangeArrowheads="1"/>
            </p:cNvSpPr>
            <p:nvPr/>
          </p:nvSpPr>
          <p:spPr bwMode="auto">
            <a:xfrm>
              <a:off x="5169" y="3741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20" name="Rectangle 124"/>
            <p:cNvSpPr>
              <a:spLocks noChangeArrowheads="1"/>
            </p:cNvSpPr>
            <p:nvPr/>
          </p:nvSpPr>
          <p:spPr bwMode="auto">
            <a:xfrm>
              <a:off x="3984" y="3648"/>
              <a:ext cx="169" cy="93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21" name="Rectangle 125"/>
            <p:cNvSpPr>
              <a:spLocks noChangeArrowheads="1"/>
            </p:cNvSpPr>
            <p:nvPr/>
          </p:nvSpPr>
          <p:spPr bwMode="auto">
            <a:xfrm>
              <a:off x="3984" y="3648"/>
              <a:ext cx="169" cy="93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22" name="Rectangle 126"/>
            <p:cNvSpPr>
              <a:spLocks noChangeArrowheads="1"/>
            </p:cNvSpPr>
            <p:nvPr/>
          </p:nvSpPr>
          <p:spPr bwMode="auto">
            <a:xfrm>
              <a:off x="4629" y="3650"/>
              <a:ext cx="233" cy="91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23" name="Rectangle 127"/>
            <p:cNvSpPr>
              <a:spLocks noChangeArrowheads="1"/>
            </p:cNvSpPr>
            <p:nvPr/>
          </p:nvSpPr>
          <p:spPr bwMode="auto">
            <a:xfrm>
              <a:off x="4629" y="3650"/>
              <a:ext cx="233" cy="91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24" name="Freeform 128"/>
            <p:cNvSpPr>
              <a:spLocks/>
            </p:cNvSpPr>
            <p:nvPr/>
          </p:nvSpPr>
          <p:spPr bwMode="auto">
            <a:xfrm>
              <a:off x="4365" y="3679"/>
              <a:ext cx="1041" cy="385"/>
            </a:xfrm>
            <a:custGeom>
              <a:avLst/>
              <a:gdLst/>
              <a:ahLst/>
              <a:cxnLst>
                <a:cxn ang="0">
                  <a:pos x="1733" y="0"/>
                </a:cxn>
                <a:cxn ang="0">
                  <a:pos x="3628" y="0"/>
                </a:cxn>
                <a:cxn ang="0">
                  <a:pos x="3628" y="924"/>
                </a:cxn>
                <a:cxn ang="0">
                  <a:pos x="0" y="924"/>
                </a:cxn>
                <a:cxn ang="0">
                  <a:pos x="0" y="739"/>
                </a:cxn>
                <a:cxn ang="0">
                  <a:pos x="162" y="739"/>
                </a:cxn>
              </a:cxnLst>
              <a:rect l="0" t="0" r="r" b="b"/>
              <a:pathLst>
                <a:path w="3628" h="924">
                  <a:moveTo>
                    <a:pt x="1733" y="0"/>
                  </a:moveTo>
                  <a:lnTo>
                    <a:pt x="3628" y="0"/>
                  </a:lnTo>
                  <a:lnTo>
                    <a:pt x="3628" y="924"/>
                  </a:lnTo>
                  <a:lnTo>
                    <a:pt x="0" y="924"/>
                  </a:lnTo>
                  <a:lnTo>
                    <a:pt x="0" y="739"/>
                  </a:lnTo>
                  <a:lnTo>
                    <a:pt x="162" y="739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25" name="Freeform 129"/>
            <p:cNvSpPr>
              <a:spLocks/>
            </p:cNvSpPr>
            <p:nvPr/>
          </p:nvSpPr>
          <p:spPr bwMode="auto">
            <a:xfrm>
              <a:off x="4406" y="3971"/>
              <a:ext cx="22" cy="32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5" y="112"/>
                    <a:pt x="25" y="51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26" name="Line 130"/>
            <p:cNvSpPr>
              <a:spLocks noChangeShapeType="1"/>
            </p:cNvSpPr>
            <p:nvPr/>
          </p:nvSpPr>
          <p:spPr bwMode="auto">
            <a:xfrm flipH="1">
              <a:off x="4170" y="3691"/>
              <a:ext cx="45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27" name="Freeform 131"/>
            <p:cNvSpPr>
              <a:spLocks/>
            </p:cNvSpPr>
            <p:nvPr/>
          </p:nvSpPr>
          <p:spPr bwMode="auto">
            <a:xfrm>
              <a:off x="4153" y="3675"/>
              <a:ext cx="23" cy="32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164" y="0"/>
                </a:cxn>
                <a:cxn ang="0">
                  <a:pos x="164" y="164"/>
                </a:cxn>
                <a:cxn ang="0">
                  <a:pos x="164" y="164"/>
                </a:cxn>
                <a:cxn ang="0">
                  <a:pos x="0" y="82"/>
                </a:cxn>
              </a:cxnLst>
              <a:rect l="0" t="0" r="r" b="b"/>
              <a:pathLst>
                <a:path w="164" h="164">
                  <a:moveTo>
                    <a:pt x="0" y="82"/>
                  </a:moveTo>
                  <a:lnTo>
                    <a:pt x="164" y="0"/>
                  </a:lnTo>
                  <a:cubicBezTo>
                    <a:pt x="138" y="51"/>
                    <a:pt x="138" y="112"/>
                    <a:pt x="164" y="164"/>
                  </a:cubicBezTo>
                  <a:lnTo>
                    <a:pt x="164" y="164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28" name="Line 132"/>
            <p:cNvSpPr>
              <a:spLocks noChangeShapeType="1"/>
            </p:cNvSpPr>
            <p:nvPr/>
          </p:nvSpPr>
          <p:spPr bwMode="auto">
            <a:xfrm>
              <a:off x="4051" y="3741"/>
              <a:ext cx="0" cy="6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29" name="Freeform 133"/>
            <p:cNvSpPr>
              <a:spLocks/>
            </p:cNvSpPr>
            <p:nvPr/>
          </p:nvSpPr>
          <p:spPr bwMode="auto">
            <a:xfrm>
              <a:off x="4037" y="3792"/>
              <a:ext cx="28" cy="41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30" name="Freeform 134"/>
            <p:cNvSpPr>
              <a:spLocks/>
            </p:cNvSpPr>
            <p:nvPr/>
          </p:nvSpPr>
          <p:spPr bwMode="auto">
            <a:xfrm>
              <a:off x="4128" y="3765"/>
              <a:ext cx="300" cy="25"/>
            </a:xfrm>
            <a:custGeom>
              <a:avLst/>
              <a:gdLst/>
              <a:ahLst/>
              <a:cxnLst>
                <a:cxn ang="0">
                  <a:pos x="1047" y="60"/>
                </a:cxn>
                <a:cxn ang="0">
                  <a:pos x="0" y="60"/>
                </a:cxn>
                <a:cxn ang="0">
                  <a:pos x="0" y="0"/>
                </a:cxn>
              </a:cxnLst>
              <a:rect l="0" t="0" r="r" b="b"/>
              <a:pathLst>
                <a:path w="1047" h="60">
                  <a:moveTo>
                    <a:pt x="1047" y="60"/>
                  </a:moveTo>
                  <a:lnTo>
                    <a:pt x="0" y="6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31" name="Freeform 135"/>
            <p:cNvSpPr>
              <a:spLocks/>
            </p:cNvSpPr>
            <p:nvPr/>
          </p:nvSpPr>
          <p:spPr bwMode="auto">
            <a:xfrm>
              <a:off x="4117" y="3741"/>
              <a:ext cx="22" cy="32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164" y="164"/>
                </a:cxn>
                <a:cxn ang="0">
                  <a:pos x="0" y="164"/>
                </a:cxn>
                <a:cxn ang="0">
                  <a:pos x="0" y="164"/>
                </a:cxn>
                <a:cxn ang="0">
                  <a:pos x="82" y="0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lnTo>
                    <a:pt x="164" y="164"/>
                  </a:lnTo>
                  <a:cubicBezTo>
                    <a:pt x="112" y="138"/>
                    <a:pt x="52" y="138"/>
                    <a:pt x="0" y="164"/>
                  </a:cubicBezTo>
                  <a:lnTo>
                    <a:pt x="0" y="164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32" name="Line 136"/>
            <p:cNvSpPr>
              <a:spLocks noChangeShapeType="1"/>
            </p:cNvSpPr>
            <p:nvPr/>
          </p:nvSpPr>
          <p:spPr bwMode="auto">
            <a:xfrm flipV="1">
              <a:off x="4737" y="3741"/>
              <a:ext cx="0" cy="6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33" name="Freeform 137"/>
            <p:cNvSpPr>
              <a:spLocks/>
            </p:cNvSpPr>
            <p:nvPr/>
          </p:nvSpPr>
          <p:spPr bwMode="auto">
            <a:xfrm>
              <a:off x="4723" y="3792"/>
              <a:ext cx="29" cy="41"/>
            </a:xfrm>
            <a:custGeom>
              <a:avLst/>
              <a:gdLst/>
              <a:ahLst/>
              <a:cxnLst>
                <a:cxn ang="0">
                  <a:pos x="104" y="207"/>
                </a:cxn>
                <a:cxn ang="0">
                  <a:pos x="0" y="0"/>
                </a:cxn>
                <a:cxn ang="0">
                  <a:pos x="207" y="0"/>
                </a:cxn>
                <a:cxn ang="0">
                  <a:pos x="207" y="0"/>
                </a:cxn>
                <a:cxn ang="0">
                  <a:pos x="104" y="207"/>
                </a:cxn>
              </a:cxnLst>
              <a:rect l="0" t="0" r="r" b="b"/>
              <a:pathLst>
                <a:path w="207" h="207">
                  <a:moveTo>
                    <a:pt x="104" y="207"/>
                  </a:moveTo>
                  <a:lnTo>
                    <a:pt x="0" y="0"/>
                  </a:lnTo>
                  <a:cubicBezTo>
                    <a:pt x="65" y="33"/>
                    <a:pt x="142" y="33"/>
                    <a:pt x="207" y="0"/>
                  </a:cubicBezTo>
                  <a:lnTo>
                    <a:pt x="207" y="0"/>
                  </a:lnTo>
                  <a:lnTo>
                    <a:pt x="104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34" name="Line 138"/>
            <p:cNvSpPr>
              <a:spLocks noChangeShapeType="1"/>
            </p:cNvSpPr>
            <p:nvPr/>
          </p:nvSpPr>
          <p:spPr bwMode="auto">
            <a:xfrm>
              <a:off x="4879" y="3760"/>
              <a:ext cx="36" cy="42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35" name="Freeform 139"/>
            <p:cNvSpPr>
              <a:spLocks/>
            </p:cNvSpPr>
            <p:nvPr/>
          </p:nvSpPr>
          <p:spPr bwMode="auto">
            <a:xfrm>
              <a:off x="4862" y="3741"/>
              <a:ext cx="31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5" y="48"/>
                </a:cxn>
                <a:cxn ang="0">
                  <a:pos x="96" y="209"/>
                </a:cxn>
                <a:cxn ang="0">
                  <a:pos x="96" y="209"/>
                </a:cxn>
                <a:cxn ang="0">
                  <a:pos x="0" y="0"/>
                </a:cxn>
              </a:cxnLst>
              <a:rect l="0" t="0" r="r" b="b"/>
              <a:pathLst>
                <a:path w="225" h="209">
                  <a:moveTo>
                    <a:pt x="0" y="0"/>
                  </a:moveTo>
                  <a:lnTo>
                    <a:pt x="225" y="48"/>
                  </a:lnTo>
                  <a:cubicBezTo>
                    <a:pt x="159" y="79"/>
                    <a:pt x="111" y="138"/>
                    <a:pt x="96" y="209"/>
                  </a:cubicBezTo>
                  <a:lnTo>
                    <a:pt x="96" y="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36" name="Line 140"/>
            <p:cNvSpPr>
              <a:spLocks noChangeShapeType="1"/>
            </p:cNvSpPr>
            <p:nvPr/>
          </p:nvSpPr>
          <p:spPr bwMode="auto">
            <a:xfrm>
              <a:off x="5338" y="3790"/>
              <a:ext cx="5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37" name="Freeform 141"/>
            <p:cNvSpPr>
              <a:spLocks/>
            </p:cNvSpPr>
            <p:nvPr/>
          </p:nvSpPr>
          <p:spPr bwMode="auto">
            <a:xfrm>
              <a:off x="5384" y="3773"/>
              <a:ext cx="22" cy="33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6" y="112"/>
                    <a:pt x="26" y="52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38" name="Line 142"/>
            <p:cNvSpPr>
              <a:spLocks noChangeShapeType="1"/>
            </p:cNvSpPr>
            <p:nvPr/>
          </p:nvSpPr>
          <p:spPr bwMode="auto">
            <a:xfrm>
              <a:off x="5338" y="3974"/>
              <a:ext cx="5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5439" name="Freeform 143"/>
            <p:cNvSpPr>
              <a:spLocks/>
            </p:cNvSpPr>
            <p:nvPr/>
          </p:nvSpPr>
          <p:spPr bwMode="auto">
            <a:xfrm>
              <a:off x="5384" y="3958"/>
              <a:ext cx="22" cy="32"/>
            </a:xfrm>
            <a:custGeom>
              <a:avLst/>
              <a:gdLst/>
              <a:ahLst/>
              <a:cxnLst>
                <a:cxn ang="0">
                  <a:pos x="164" y="83"/>
                </a:cxn>
                <a:cxn ang="0">
                  <a:pos x="0" y="164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64" y="83"/>
                </a:cxn>
              </a:cxnLst>
              <a:rect l="0" t="0" r="r" b="b"/>
              <a:pathLst>
                <a:path w="164" h="164">
                  <a:moveTo>
                    <a:pt x="164" y="83"/>
                  </a:moveTo>
                  <a:lnTo>
                    <a:pt x="0" y="164"/>
                  </a:lnTo>
                  <a:cubicBezTo>
                    <a:pt x="26" y="112"/>
                    <a:pt x="26" y="52"/>
                    <a:pt x="1" y="0"/>
                  </a:cubicBezTo>
                  <a:lnTo>
                    <a:pt x="1" y="0"/>
                  </a:lnTo>
                  <a:lnTo>
                    <a:pt x="164" y="8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</p:grpSp>
      <p:sp>
        <p:nvSpPr>
          <p:cNvPr id="138" name="Slide Number Placeholder 1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4.</a:t>
            </a:r>
            <a:fld id="{5F092435-35AC-4890-8608-A6F8B5931844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83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94084" y="29766"/>
            <a:ext cx="6172200" cy="857250"/>
          </a:xfrm>
        </p:spPr>
        <p:txBody>
          <a:bodyPr/>
          <a:lstStyle/>
          <a:p>
            <a:r>
              <a:rPr lang="en-US" dirty="0"/>
              <a:t>Operand Collector</a:t>
            </a:r>
          </a:p>
        </p:txBody>
      </p:sp>
      <p:grpSp>
        <p:nvGrpSpPr>
          <p:cNvPr id="2" name="Group 106"/>
          <p:cNvGrpSpPr>
            <a:grpSpLocks/>
          </p:cNvGrpSpPr>
          <p:nvPr/>
        </p:nvGrpSpPr>
        <p:grpSpPr bwMode="auto">
          <a:xfrm>
            <a:off x="4743450" y="4343400"/>
            <a:ext cx="1693069" cy="495300"/>
            <a:chOff x="3984" y="3648"/>
            <a:chExt cx="1422" cy="416"/>
          </a:xfrm>
        </p:grpSpPr>
        <p:sp>
          <p:nvSpPr>
            <p:cNvPr id="56325" name="Rectangle 5"/>
            <p:cNvSpPr>
              <a:spLocks noChangeArrowheads="1"/>
            </p:cNvSpPr>
            <p:nvPr/>
          </p:nvSpPr>
          <p:spPr bwMode="auto">
            <a:xfrm>
              <a:off x="5195" y="3703"/>
              <a:ext cx="169" cy="93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26" name="Rectangle 6"/>
            <p:cNvSpPr>
              <a:spLocks noChangeArrowheads="1"/>
            </p:cNvSpPr>
            <p:nvPr/>
          </p:nvSpPr>
          <p:spPr bwMode="auto">
            <a:xfrm>
              <a:off x="5195" y="3703"/>
              <a:ext cx="169" cy="93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27" name="Rectangle 7"/>
            <p:cNvSpPr>
              <a:spLocks noChangeArrowheads="1"/>
            </p:cNvSpPr>
            <p:nvPr/>
          </p:nvSpPr>
          <p:spPr bwMode="auto">
            <a:xfrm>
              <a:off x="5186" y="3716"/>
              <a:ext cx="169" cy="92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28" name="Rectangle 8"/>
            <p:cNvSpPr>
              <a:spLocks noChangeArrowheads="1"/>
            </p:cNvSpPr>
            <p:nvPr/>
          </p:nvSpPr>
          <p:spPr bwMode="auto">
            <a:xfrm>
              <a:off x="5186" y="3716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29" name="Rectangle 9"/>
            <p:cNvSpPr>
              <a:spLocks noChangeArrowheads="1"/>
            </p:cNvSpPr>
            <p:nvPr/>
          </p:nvSpPr>
          <p:spPr bwMode="auto">
            <a:xfrm>
              <a:off x="5178" y="3728"/>
              <a:ext cx="169" cy="93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30" name="Rectangle 10"/>
            <p:cNvSpPr>
              <a:spLocks noChangeArrowheads="1"/>
            </p:cNvSpPr>
            <p:nvPr/>
          </p:nvSpPr>
          <p:spPr bwMode="auto">
            <a:xfrm>
              <a:off x="5178" y="3728"/>
              <a:ext cx="169" cy="93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31" name="Oval 11"/>
            <p:cNvSpPr>
              <a:spLocks noChangeArrowheads="1"/>
            </p:cNvSpPr>
            <p:nvPr/>
          </p:nvSpPr>
          <p:spPr bwMode="auto">
            <a:xfrm>
              <a:off x="5368" y="3743"/>
              <a:ext cx="4" cy="7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32" name="Oval 12"/>
            <p:cNvSpPr>
              <a:spLocks noChangeArrowheads="1"/>
            </p:cNvSpPr>
            <p:nvPr/>
          </p:nvSpPr>
          <p:spPr bwMode="auto">
            <a:xfrm>
              <a:off x="5368" y="3743"/>
              <a:ext cx="4" cy="7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33" name="Oval 13"/>
            <p:cNvSpPr>
              <a:spLocks noChangeArrowheads="1"/>
            </p:cNvSpPr>
            <p:nvPr/>
          </p:nvSpPr>
          <p:spPr bwMode="auto">
            <a:xfrm>
              <a:off x="5374" y="3734"/>
              <a:ext cx="4" cy="7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34" name="Oval 14"/>
            <p:cNvSpPr>
              <a:spLocks noChangeArrowheads="1"/>
            </p:cNvSpPr>
            <p:nvPr/>
          </p:nvSpPr>
          <p:spPr bwMode="auto">
            <a:xfrm>
              <a:off x="5374" y="3734"/>
              <a:ext cx="4" cy="7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35" name="Oval 15"/>
            <p:cNvSpPr>
              <a:spLocks noChangeArrowheads="1"/>
            </p:cNvSpPr>
            <p:nvPr/>
          </p:nvSpPr>
          <p:spPr bwMode="auto">
            <a:xfrm>
              <a:off x="5381" y="3725"/>
              <a:ext cx="4" cy="6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36" name="Oval 16"/>
            <p:cNvSpPr>
              <a:spLocks noChangeArrowheads="1"/>
            </p:cNvSpPr>
            <p:nvPr/>
          </p:nvSpPr>
          <p:spPr bwMode="auto">
            <a:xfrm>
              <a:off x="5381" y="3725"/>
              <a:ext cx="4" cy="6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37" name="Line 17"/>
            <p:cNvSpPr>
              <a:spLocks noChangeShapeType="1"/>
            </p:cNvSpPr>
            <p:nvPr/>
          </p:nvSpPr>
          <p:spPr bwMode="auto">
            <a:xfrm>
              <a:off x="4153" y="3879"/>
              <a:ext cx="22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38" name="Freeform 18"/>
            <p:cNvSpPr>
              <a:spLocks/>
            </p:cNvSpPr>
            <p:nvPr/>
          </p:nvSpPr>
          <p:spPr bwMode="auto">
            <a:xfrm>
              <a:off x="4168" y="3859"/>
              <a:ext cx="27" cy="40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7">
                  <a:moveTo>
                    <a:pt x="206" y="103"/>
                  </a:moveTo>
                  <a:lnTo>
                    <a:pt x="0" y="207"/>
                  </a:lnTo>
                  <a:cubicBezTo>
                    <a:pt x="33" y="142"/>
                    <a:pt x="33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39" name="Line 19"/>
            <p:cNvSpPr>
              <a:spLocks noChangeShapeType="1"/>
            </p:cNvSpPr>
            <p:nvPr/>
          </p:nvSpPr>
          <p:spPr bwMode="auto">
            <a:xfrm>
              <a:off x="4365" y="3913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40" name="Freeform 20"/>
            <p:cNvSpPr>
              <a:spLocks/>
            </p:cNvSpPr>
            <p:nvPr/>
          </p:nvSpPr>
          <p:spPr bwMode="auto">
            <a:xfrm>
              <a:off x="4398" y="3907"/>
              <a:ext cx="30" cy="39"/>
            </a:xfrm>
            <a:custGeom>
              <a:avLst/>
              <a:gdLst/>
              <a:ahLst/>
              <a:cxnLst>
                <a:cxn ang="0">
                  <a:pos x="227" y="154"/>
                </a:cxn>
                <a:cxn ang="0">
                  <a:pos x="0" y="199"/>
                </a:cxn>
                <a:cxn ang="0">
                  <a:pos x="55" y="0"/>
                </a:cxn>
                <a:cxn ang="0">
                  <a:pos x="55" y="0"/>
                </a:cxn>
                <a:cxn ang="0">
                  <a:pos x="227" y="154"/>
                </a:cxn>
              </a:cxnLst>
              <a:rect l="0" t="0" r="r" b="b"/>
              <a:pathLst>
                <a:path w="227" h="199">
                  <a:moveTo>
                    <a:pt x="227" y="154"/>
                  </a:moveTo>
                  <a:lnTo>
                    <a:pt x="0" y="199"/>
                  </a:lnTo>
                  <a:cubicBezTo>
                    <a:pt x="49" y="145"/>
                    <a:pt x="69" y="71"/>
                    <a:pt x="55" y="0"/>
                  </a:cubicBezTo>
                  <a:lnTo>
                    <a:pt x="55" y="0"/>
                  </a:lnTo>
                  <a:lnTo>
                    <a:pt x="227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41" name="Line 21"/>
            <p:cNvSpPr>
              <a:spLocks noChangeShapeType="1"/>
            </p:cNvSpPr>
            <p:nvPr/>
          </p:nvSpPr>
          <p:spPr bwMode="auto">
            <a:xfrm flipV="1">
              <a:off x="4365" y="3828"/>
              <a:ext cx="43" cy="18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42" name="Freeform 22"/>
            <p:cNvSpPr>
              <a:spLocks/>
            </p:cNvSpPr>
            <p:nvPr/>
          </p:nvSpPr>
          <p:spPr bwMode="auto">
            <a:xfrm>
              <a:off x="4398" y="3811"/>
              <a:ext cx="30" cy="40"/>
            </a:xfrm>
            <a:custGeom>
              <a:avLst/>
              <a:gdLst/>
              <a:ahLst/>
              <a:cxnLst>
                <a:cxn ang="0">
                  <a:pos x="227" y="45"/>
                </a:cxn>
                <a:cxn ang="0">
                  <a:pos x="55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7" y="45"/>
                </a:cxn>
              </a:cxnLst>
              <a:rect l="0" t="0" r="r" b="b"/>
              <a:pathLst>
                <a:path w="227" h="199">
                  <a:moveTo>
                    <a:pt x="227" y="45"/>
                  </a:moveTo>
                  <a:lnTo>
                    <a:pt x="55" y="199"/>
                  </a:lnTo>
                  <a:cubicBezTo>
                    <a:pt x="69" y="128"/>
                    <a:pt x="49" y="54"/>
                    <a:pt x="0" y="0"/>
                  </a:cubicBezTo>
                  <a:lnTo>
                    <a:pt x="0" y="0"/>
                  </a:lnTo>
                  <a:lnTo>
                    <a:pt x="227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43" name="Line 23"/>
            <p:cNvSpPr>
              <a:spLocks noChangeShapeType="1"/>
            </p:cNvSpPr>
            <p:nvPr/>
          </p:nvSpPr>
          <p:spPr bwMode="auto">
            <a:xfrm flipV="1">
              <a:off x="4513" y="3864"/>
              <a:ext cx="0" cy="3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44" name="Freeform 24"/>
            <p:cNvSpPr>
              <a:spLocks/>
            </p:cNvSpPr>
            <p:nvPr/>
          </p:nvSpPr>
          <p:spPr bwMode="auto">
            <a:xfrm>
              <a:off x="4499" y="3884"/>
              <a:ext cx="28" cy="41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45" name="Freeform 25"/>
            <p:cNvSpPr>
              <a:spLocks/>
            </p:cNvSpPr>
            <p:nvPr/>
          </p:nvSpPr>
          <p:spPr bwMode="auto">
            <a:xfrm>
              <a:off x="4499" y="3833"/>
              <a:ext cx="28" cy="41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206" y="206"/>
                </a:cxn>
                <a:cxn ang="0">
                  <a:pos x="0" y="206"/>
                </a:cxn>
                <a:cxn ang="0">
                  <a:pos x="103" y="0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lnTo>
                    <a:pt x="206" y="206"/>
                  </a:lnTo>
                  <a:cubicBezTo>
                    <a:pt x="141" y="174"/>
                    <a:pt x="65" y="174"/>
                    <a:pt x="0" y="206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46" name="Line 26"/>
            <p:cNvSpPr>
              <a:spLocks noChangeShapeType="1"/>
            </p:cNvSpPr>
            <p:nvPr/>
          </p:nvSpPr>
          <p:spPr bwMode="auto">
            <a:xfrm flipV="1">
              <a:off x="4598" y="3921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47" name="Freeform 27"/>
            <p:cNvSpPr>
              <a:spLocks/>
            </p:cNvSpPr>
            <p:nvPr/>
          </p:nvSpPr>
          <p:spPr bwMode="auto">
            <a:xfrm>
              <a:off x="4631" y="3904"/>
              <a:ext cx="30" cy="39"/>
            </a:xfrm>
            <a:custGeom>
              <a:avLst/>
              <a:gdLst/>
              <a:ahLst/>
              <a:cxnLst>
                <a:cxn ang="0">
                  <a:pos x="226" y="45"/>
                </a:cxn>
                <a:cxn ang="0">
                  <a:pos x="54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6" y="45"/>
                </a:cxn>
              </a:cxnLst>
              <a:rect l="0" t="0" r="r" b="b"/>
              <a:pathLst>
                <a:path w="226" h="199">
                  <a:moveTo>
                    <a:pt x="226" y="45"/>
                  </a:moveTo>
                  <a:lnTo>
                    <a:pt x="54" y="199"/>
                  </a:lnTo>
                  <a:cubicBezTo>
                    <a:pt x="68" y="128"/>
                    <a:pt x="48" y="54"/>
                    <a:pt x="0" y="0"/>
                  </a:cubicBezTo>
                  <a:lnTo>
                    <a:pt x="0" y="0"/>
                  </a:lnTo>
                  <a:lnTo>
                    <a:pt x="226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48" name="Line 28"/>
            <p:cNvSpPr>
              <a:spLocks noChangeShapeType="1"/>
            </p:cNvSpPr>
            <p:nvPr/>
          </p:nvSpPr>
          <p:spPr bwMode="auto">
            <a:xfrm>
              <a:off x="4598" y="3820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49" name="Freeform 29"/>
            <p:cNvSpPr>
              <a:spLocks/>
            </p:cNvSpPr>
            <p:nvPr/>
          </p:nvSpPr>
          <p:spPr bwMode="auto">
            <a:xfrm>
              <a:off x="4631" y="3815"/>
              <a:ext cx="30" cy="39"/>
            </a:xfrm>
            <a:custGeom>
              <a:avLst/>
              <a:gdLst/>
              <a:ahLst/>
              <a:cxnLst>
                <a:cxn ang="0">
                  <a:pos x="226" y="154"/>
                </a:cxn>
                <a:cxn ang="0">
                  <a:pos x="0" y="199"/>
                </a:cxn>
                <a:cxn ang="0">
                  <a:pos x="54" y="0"/>
                </a:cxn>
                <a:cxn ang="0">
                  <a:pos x="226" y="154"/>
                </a:cxn>
              </a:cxnLst>
              <a:rect l="0" t="0" r="r" b="b"/>
              <a:pathLst>
                <a:path w="226" h="199">
                  <a:moveTo>
                    <a:pt x="226" y="154"/>
                  </a:moveTo>
                  <a:lnTo>
                    <a:pt x="0" y="199"/>
                  </a:lnTo>
                  <a:cubicBezTo>
                    <a:pt x="48" y="145"/>
                    <a:pt x="68" y="71"/>
                    <a:pt x="54" y="0"/>
                  </a:cubicBezTo>
                  <a:lnTo>
                    <a:pt x="226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50" name="Line 30"/>
            <p:cNvSpPr>
              <a:spLocks noChangeShapeType="1"/>
            </p:cNvSpPr>
            <p:nvPr/>
          </p:nvSpPr>
          <p:spPr bwMode="auto">
            <a:xfrm>
              <a:off x="4830" y="3882"/>
              <a:ext cx="64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51" name="Freeform 31"/>
            <p:cNvSpPr>
              <a:spLocks/>
            </p:cNvSpPr>
            <p:nvPr/>
          </p:nvSpPr>
          <p:spPr bwMode="auto">
            <a:xfrm>
              <a:off x="4887" y="3862"/>
              <a:ext cx="28" cy="40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6">
                  <a:moveTo>
                    <a:pt x="206" y="103"/>
                  </a:moveTo>
                  <a:lnTo>
                    <a:pt x="0" y="206"/>
                  </a:lnTo>
                  <a:cubicBezTo>
                    <a:pt x="32" y="141"/>
                    <a:pt x="32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52" name="Line 32"/>
            <p:cNvSpPr>
              <a:spLocks noChangeShapeType="1"/>
            </p:cNvSpPr>
            <p:nvPr/>
          </p:nvSpPr>
          <p:spPr bwMode="auto">
            <a:xfrm>
              <a:off x="5117" y="3921"/>
              <a:ext cx="32" cy="1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53" name="Freeform 33"/>
            <p:cNvSpPr>
              <a:spLocks/>
            </p:cNvSpPr>
            <p:nvPr/>
          </p:nvSpPr>
          <p:spPr bwMode="auto">
            <a:xfrm>
              <a:off x="5097" y="3886"/>
              <a:ext cx="31" cy="72"/>
            </a:xfrm>
            <a:custGeom>
              <a:avLst/>
              <a:gdLst/>
              <a:ahLst/>
              <a:cxnLst>
                <a:cxn ang="0">
                  <a:pos x="66" y="172"/>
                </a:cxn>
                <a:cxn ang="0">
                  <a:pos x="0" y="66"/>
                </a:cxn>
                <a:cxn ang="0">
                  <a:pos x="107" y="0"/>
                </a:cxn>
                <a:cxn ang="0">
                  <a:pos x="66" y="172"/>
                </a:cxn>
              </a:cxnLst>
              <a:rect l="0" t="0" r="r" b="b"/>
              <a:pathLst>
                <a:path w="107" h="172">
                  <a:moveTo>
                    <a:pt x="66" y="172"/>
                  </a:moveTo>
                  <a:lnTo>
                    <a:pt x="0" y="66"/>
                  </a:lnTo>
                  <a:lnTo>
                    <a:pt x="107" y="0"/>
                  </a:lnTo>
                  <a:lnTo>
                    <a:pt x="66" y="1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54" name="Freeform 34"/>
            <p:cNvSpPr>
              <a:spLocks/>
            </p:cNvSpPr>
            <p:nvPr/>
          </p:nvSpPr>
          <p:spPr bwMode="auto">
            <a:xfrm>
              <a:off x="5138" y="3894"/>
              <a:ext cx="31" cy="72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07" y="107"/>
                </a:cxn>
                <a:cxn ang="0">
                  <a:pos x="0" y="172"/>
                </a:cxn>
                <a:cxn ang="0">
                  <a:pos x="42" y="0"/>
                </a:cxn>
              </a:cxnLst>
              <a:rect l="0" t="0" r="r" b="b"/>
              <a:pathLst>
                <a:path w="107" h="172">
                  <a:moveTo>
                    <a:pt x="42" y="0"/>
                  </a:moveTo>
                  <a:lnTo>
                    <a:pt x="107" y="107"/>
                  </a:lnTo>
                  <a:lnTo>
                    <a:pt x="0" y="17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55" name="Line 35"/>
            <p:cNvSpPr>
              <a:spLocks noChangeShapeType="1"/>
            </p:cNvSpPr>
            <p:nvPr/>
          </p:nvSpPr>
          <p:spPr bwMode="auto">
            <a:xfrm flipV="1">
              <a:off x="5117" y="3827"/>
              <a:ext cx="32" cy="1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56" name="Freeform 36"/>
            <p:cNvSpPr>
              <a:spLocks/>
            </p:cNvSpPr>
            <p:nvPr/>
          </p:nvSpPr>
          <p:spPr bwMode="auto">
            <a:xfrm>
              <a:off x="5097" y="3802"/>
              <a:ext cx="31" cy="71"/>
            </a:xfrm>
            <a:custGeom>
              <a:avLst/>
              <a:gdLst/>
              <a:ahLst/>
              <a:cxnLst>
                <a:cxn ang="0">
                  <a:pos x="109" y="171"/>
                </a:cxn>
                <a:cxn ang="0">
                  <a:pos x="0" y="108"/>
                </a:cxn>
                <a:cxn ang="0">
                  <a:pos x="64" y="0"/>
                </a:cxn>
                <a:cxn ang="0">
                  <a:pos x="109" y="171"/>
                </a:cxn>
              </a:cxnLst>
              <a:rect l="0" t="0" r="r" b="b"/>
              <a:pathLst>
                <a:path w="109" h="171">
                  <a:moveTo>
                    <a:pt x="109" y="171"/>
                  </a:moveTo>
                  <a:lnTo>
                    <a:pt x="0" y="108"/>
                  </a:lnTo>
                  <a:lnTo>
                    <a:pt x="64" y="0"/>
                  </a:lnTo>
                  <a:lnTo>
                    <a:pt x="109" y="1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57" name="Freeform 37"/>
            <p:cNvSpPr>
              <a:spLocks/>
            </p:cNvSpPr>
            <p:nvPr/>
          </p:nvSpPr>
          <p:spPr bwMode="auto">
            <a:xfrm>
              <a:off x="5138" y="3793"/>
              <a:ext cx="31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" y="64"/>
                </a:cxn>
                <a:cxn ang="0">
                  <a:pos x="45" y="172"/>
                </a:cxn>
                <a:cxn ang="0">
                  <a:pos x="0" y="0"/>
                </a:cxn>
              </a:cxnLst>
              <a:rect l="0" t="0" r="r" b="b"/>
              <a:pathLst>
                <a:path w="108" h="172">
                  <a:moveTo>
                    <a:pt x="0" y="0"/>
                  </a:moveTo>
                  <a:lnTo>
                    <a:pt x="108" y="64"/>
                  </a:lnTo>
                  <a:lnTo>
                    <a:pt x="45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58" name="Rectangle 38"/>
            <p:cNvSpPr>
              <a:spLocks noChangeArrowheads="1"/>
            </p:cNvSpPr>
            <p:nvPr/>
          </p:nvSpPr>
          <p:spPr bwMode="auto">
            <a:xfrm>
              <a:off x="3984" y="3833"/>
              <a:ext cx="169" cy="92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59" name="Rectangle 39"/>
            <p:cNvSpPr>
              <a:spLocks noChangeArrowheads="1"/>
            </p:cNvSpPr>
            <p:nvPr/>
          </p:nvSpPr>
          <p:spPr bwMode="auto">
            <a:xfrm>
              <a:off x="3984" y="3833"/>
              <a:ext cx="169" cy="92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60" name="Rectangle 40"/>
            <p:cNvSpPr>
              <a:spLocks noChangeArrowheads="1"/>
            </p:cNvSpPr>
            <p:nvPr/>
          </p:nvSpPr>
          <p:spPr bwMode="auto">
            <a:xfrm>
              <a:off x="4195" y="3833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61" name="Rectangle 41"/>
            <p:cNvSpPr>
              <a:spLocks noChangeArrowheads="1"/>
            </p:cNvSpPr>
            <p:nvPr/>
          </p:nvSpPr>
          <p:spPr bwMode="auto">
            <a:xfrm>
              <a:off x="4195" y="3833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62" name="Rectangle 42"/>
            <p:cNvSpPr>
              <a:spLocks noChangeArrowheads="1"/>
            </p:cNvSpPr>
            <p:nvPr/>
          </p:nvSpPr>
          <p:spPr bwMode="auto">
            <a:xfrm>
              <a:off x="4428" y="3741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63" name="Rectangle 43"/>
            <p:cNvSpPr>
              <a:spLocks noChangeArrowheads="1"/>
            </p:cNvSpPr>
            <p:nvPr/>
          </p:nvSpPr>
          <p:spPr bwMode="auto">
            <a:xfrm>
              <a:off x="4428" y="3741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64" name="Rectangle 44"/>
            <p:cNvSpPr>
              <a:spLocks noChangeArrowheads="1"/>
            </p:cNvSpPr>
            <p:nvPr/>
          </p:nvSpPr>
          <p:spPr bwMode="auto">
            <a:xfrm>
              <a:off x="4428" y="3925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65" name="Rectangle 45"/>
            <p:cNvSpPr>
              <a:spLocks noChangeArrowheads="1"/>
            </p:cNvSpPr>
            <p:nvPr/>
          </p:nvSpPr>
          <p:spPr bwMode="auto">
            <a:xfrm>
              <a:off x="4428" y="3925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66" name="Rectangle 46"/>
            <p:cNvSpPr>
              <a:spLocks noChangeArrowheads="1"/>
            </p:cNvSpPr>
            <p:nvPr/>
          </p:nvSpPr>
          <p:spPr bwMode="auto">
            <a:xfrm>
              <a:off x="4661" y="3833"/>
              <a:ext cx="169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67" name="Rectangle 47"/>
            <p:cNvSpPr>
              <a:spLocks noChangeArrowheads="1"/>
            </p:cNvSpPr>
            <p:nvPr/>
          </p:nvSpPr>
          <p:spPr bwMode="auto">
            <a:xfrm>
              <a:off x="4661" y="3833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68" name="Rectangle 48"/>
            <p:cNvSpPr>
              <a:spLocks noChangeArrowheads="1"/>
            </p:cNvSpPr>
            <p:nvPr/>
          </p:nvSpPr>
          <p:spPr bwMode="auto">
            <a:xfrm>
              <a:off x="4915" y="3802"/>
              <a:ext cx="182" cy="160"/>
            </a:xfrm>
            <a:prstGeom prst="rect">
              <a:avLst/>
            </a:prstGeom>
            <a:gradFill rotWithShape="1">
              <a:gsLst>
                <a:gs pos="0">
                  <a:srgbClr val="FF9933">
                    <a:gamma/>
                    <a:shade val="46275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69" name="Rectangle 49"/>
            <p:cNvSpPr>
              <a:spLocks noChangeArrowheads="1"/>
            </p:cNvSpPr>
            <p:nvPr/>
          </p:nvSpPr>
          <p:spPr bwMode="auto">
            <a:xfrm>
              <a:off x="4915" y="3802"/>
              <a:ext cx="182" cy="160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70" name="Rectangle 50"/>
            <p:cNvSpPr>
              <a:spLocks noChangeArrowheads="1"/>
            </p:cNvSpPr>
            <p:nvPr/>
          </p:nvSpPr>
          <p:spPr bwMode="auto">
            <a:xfrm>
              <a:off x="5169" y="3888"/>
              <a:ext cx="169" cy="160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71" name="Rectangle 51"/>
            <p:cNvSpPr>
              <a:spLocks noChangeArrowheads="1"/>
            </p:cNvSpPr>
            <p:nvPr/>
          </p:nvSpPr>
          <p:spPr bwMode="auto">
            <a:xfrm>
              <a:off x="5169" y="3888"/>
              <a:ext cx="169" cy="160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72" name="Rectangle 52"/>
            <p:cNvSpPr>
              <a:spLocks noChangeArrowheads="1"/>
            </p:cNvSpPr>
            <p:nvPr/>
          </p:nvSpPr>
          <p:spPr bwMode="auto">
            <a:xfrm>
              <a:off x="5169" y="3741"/>
              <a:ext cx="169" cy="92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73" name="Rectangle 53"/>
            <p:cNvSpPr>
              <a:spLocks noChangeArrowheads="1"/>
            </p:cNvSpPr>
            <p:nvPr/>
          </p:nvSpPr>
          <p:spPr bwMode="auto">
            <a:xfrm>
              <a:off x="5169" y="3741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74" name="Rectangle 54"/>
            <p:cNvSpPr>
              <a:spLocks noChangeArrowheads="1"/>
            </p:cNvSpPr>
            <p:nvPr/>
          </p:nvSpPr>
          <p:spPr bwMode="auto">
            <a:xfrm>
              <a:off x="3984" y="3648"/>
              <a:ext cx="169" cy="93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75" name="Rectangle 55"/>
            <p:cNvSpPr>
              <a:spLocks noChangeArrowheads="1"/>
            </p:cNvSpPr>
            <p:nvPr/>
          </p:nvSpPr>
          <p:spPr bwMode="auto">
            <a:xfrm>
              <a:off x="3984" y="3648"/>
              <a:ext cx="169" cy="93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76" name="Rectangle 56"/>
            <p:cNvSpPr>
              <a:spLocks noChangeArrowheads="1"/>
            </p:cNvSpPr>
            <p:nvPr/>
          </p:nvSpPr>
          <p:spPr bwMode="auto">
            <a:xfrm>
              <a:off x="4629" y="3650"/>
              <a:ext cx="233" cy="91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77" name="Rectangle 57"/>
            <p:cNvSpPr>
              <a:spLocks noChangeArrowheads="1"/>
            </p:cNvSpPr>
            <p:nvPr/>
          </p:nvSpPr>
          <p:spPr bwMode="auto">
            <a:xfrm>
              <a:off x="4629" y="3650"/>
              <a:ext cx="233" cy="91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78" name="Freeform 58"/>
            <p:cNvSpPr>
              <a:spLocks/>
            </p:cNvSpPr>
            <p:nvPr/>
          </p:nvSpPr>
          <p:spPr bwMode="auto">
            <a:xfrm>
              <a:off x="4365" y="3679"/>
              <a:ext cx="1041" cy="385"/>
            </a:xfrm>
            <a:custGeom>
              <a:avLst/>
              <a:gdLst/>
              <a:ahLst/>
              <a:cxnLst>
                <a:cxn ang="0">
                  <a:pos x="1733" y="0"/>
                </a:cxn>
                <a:cxn ang="0">
                  <a:pos x="3628" y="0"/>
                </a:cxn>
                <a:cxn ang="0">
                  <a:pos x="3628" y="924"/>
                </a:cxn>
                <a:cxn ang="0">
                  <a:pos x="0" y="924"/>
                </a:cxn>
                <a:cxn ang="0">
                  <a:pos x="0" y="739"/>
                </a:cxn>
                <a:cxn ang="0">
                  <a:pos x="162" y="739"/>
                </a:cxn>
              </a:cxnLst>
              <a:rect l="0" t="0" r="r" b="b"/>
              <a:pathLst>
                <a:path w="3628" h="924">
                  <a:moveTo>
                    <a:pt x="1733" y="0"/>
                  </a:moveTo>
                  <a:lnTo>
                    <a:pt x="3628" y="0"/>
                  </a:lnTo>
                  <a:lnTo>
                    <a:pt x="3628" y="924"/>
                  </a:lnTo>
                  <a:lnTo>
                    <a:pt x="0" y="924"/>
                  </a:lnTo>
                  <a:lnTo>
                    <a:pt x="0" y="739"/>
                  </a:lnTo>
                  <a:lnTo>
                    <a:pt x="162" y="739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79" name="Freeform 59"/>
            <p:cNvSpPr>
              <a:spLocks/>
            </p:cNvSpPr>
            <p:nvPr/>
          </p:nvSpPr>
          <p:spPr bwMode="auto">
            <a:xfrm>
              <a:off x="4406" y="3971"/>
              <a:ext cx="22" cy="32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5" y="112"/>
                    <a:pt x="25" y="51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80" name="Line 60"/>
            <p:cNvSpPr>
              <a:spLocks noChangeShapeType="1"/>
            </p:cNvSpPr>
            <p:nvPr/>
          </p:nvSpPr>
          <p:spPr bwMode="auto">
            <a:xfrm flipH="1">
              <a:off x="4170" y="3691"/>
              <a:ext cx="45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81" name="Freeform 61"/>
            <p:cNvSpPr>
              <a:spLocks/>
            </p:cNvSpPr>
            <p:nvPr/>
          </p:nvSpPr>
          <p:spPr bwMode="auto">
            <a:xfrm>
              <a:off x="4153" y="3675"/>
              <a:ext cx="23" cy="32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164" y="0"/>
                </a:cxn>
                <a:cxn ang="0">
                  <a:pos x="164" y="164"/>
                </a:cxn>
                <a:cxn ang="0">
                  <a:pos x="164" y="164"/>
                </a:cxn>
                <a:cxn ang="0">
                  <a:pos x="0" y="82"/>
                </a:cxn>
              </a:cxnLst>
              <a:rect l="0" t="0" r="r" b="b"/>
              <a:pathLst>
                <a:path w="164" h="164">
                  <a:moveTo>
                    <a:pt x="0" y="82"/>
                  </a:moveTo>
                  <a:lnTo>
                    <a:pt x="164" y="0"/>
                  </a:lnTo>
                  <a:cubicBezTo>
                    <a:pt x="138" y="51"/>
                    <a:pt x="138" y="112"/>
                    <a:pt x="164" y="164"/>
                  </a:cubicBezTo>
                  <a:lnTo>
                    <a:pt x="164" y="164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82" name="Line 62"/>
            <p:cNvSpPr>
              <a:spLocks noChangeShapeType="1"/>
            </p:cNvSpPr>
            <p:nvPr/>
          </p:nvSpPr>
          <p:spPr bwMode="auto">
            <a:xfrm>
              <a:off x="4051" y="3741"/>
              <a:ext cx="0" cy="6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83" name="Freeform 63"/>
            <p:cNvSpPr>
              <a:spLocks/>
            </p:cNvSpPr>
            <p:nvPr/>
          </p:nvSpPr>
          <p:spPr bwMode="auto">
            <a:xfrm>
              <a:off x="4037" y="3792"/>
              <a:ext cx="28" cy="41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84" name="Freeform 64"/>
            <p:cNvSpPr>
              <a:spLocks/>
            </p:cNvSpPr>
            <p:nvPr/>
          </p:nvSpPr>
          <p:spPr bwMode="auto">
            <a:xfrm>
              <a:off x="4128" y="3765"/>
              <a:ext cx="300" cy="25"/>
            </a:xfrm>
            <a:custGeom>
              <a:avLst/>
              <a:gdLst/>
              <a:ahLst/>
              <a:cxnLst>
                <a:cxn ang="0">
                  <a:pos x="1047" y="60"/>
                </a:cxn>
                <a:cxn ang="0">
                  <a:pos x="0" y="60"/>
                </a:cxn>
                <a:cxn ang="0">
                  <a:pos x="0" y="0"/>
                </a:cxn>
              </a:cxnLst>
              <a:rect l="0" t="0" r="r" b="b"/>
              <a:pathLst>
                <a:path w="1047" h="60">
                  <a:moveTo>
                    <a:pt x="1047" y="60"/>
                  </a:moveTo>
                  <a:lnTo>
                    <a:pt x="0" y="6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85" name="Freeform 65"/>
            <p:cNvSpPr>
              <a:spLocks/>
            </p:cNvSpPr>
            <p:nvPr/>
          </p:nvSpPr>
          <p:spPr bwMode="auto">
            <a:xfrm>
              <a:off x="4117" y="3741"/>
              <a:ext cx="22" cy="32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164" y="164"/>
                </a:cxn>
                <a:cxn ang="0">
                  <a:pos x="0" y="164"/>
                </a:cxn>
                <a:cxn ang="0">
                  <a:pos x="0" y="164"/>
                </a:cxn>
                <a:cxn ang="0">
                  <a:pos x="82" y="0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lnTo>
                    <a:pt x="164" y="164"/>
                  </a:lnTo>
                  <a:cubicBezTo>
                    <a:pt x="112" y="138"/>
                    <a:pt x="52" y="138"/>
                    <a:pt x="0" y="164"/>
                  </a:cubicBezTo>
                  <a:lnTo>
                    <a:pt x="0" y="164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86" name="Line 66"/>
            <p:cNvSpPr>
              <a:spLocks noChangeShapeType="1"/>
            </p:cNvSpPr>
            <p:nvPr/>
          </p:nvSpPr>
          <p:spPr bwMode="auto">
            <a:xfrm flipV="1">
              <a:off x="4737" y="3741"/>
              <a:ext cx="0" cy="6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87" name="Freeform 67"/>
            <p:cNvSpPr>
              <a:spLocks/>
            </p:cNvSpPr>
            <p:nvPr/>
          </p:nvSpPr>
          <p:spPr bwMode="auto">
            <a:xfrm>
              <a:off x="4723" y="3792"/>
              <a:ext cx="29" cy="41"/>
            </a:xfrm>
            <a:custGeom>
              <a:avLst/>
              <a:gdLst/>
              <a:ahLst/>
              <a:cxnLst>
                <a:cxn ang="0">
                  <a:pos x="104" y="207"/>
                </a:cxn>
                <a:cxn ang="0">
                  <a:pos x="0" y="0"/>
                </a:cxn>
                <a:cxn ang="0">
                  <a:pos x="207" y="0"/>
                </a:cxn>
                <a:cxn ang="0">
                  <a:pos x="207" y="0"/>
                </a:cxn>
                <a:cxn ang="0">
                  <a:pos x="104" y="207"/>
                </a:cxn>
              </a:cxnLst>
              <a:rect l="0" t="0" r="r" b="b"/>
              <a:pathLst>
                <a:path w="207" h="207">
                  <a:moveTo>
                    <a:pt x="104" y="207"/>
                  </a:moveTo>
                  <a:lnTo>
                    <a:pt x="0" y="0"/>
                  </a:lnTo>
                  <a:cubicBezTo>
                    <a:pt x="65" y="33"/>
                    <a:pt x="142" y="33"/>
                    <a:pt x="207" y="0"/>
                  </a:cubicBezTo>
                  <a:lnTo>
                    <a:pt x="207" y="0"/>
                  </a:lnTo>
                  <a:lnTo>
                    <a:pt x="104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88" name="Line 68"/>
            <p:cNvSpPr>
              <a:spLocks noChangeShapeType="1"/>
            </p:cNvSpPr>
            <p:nvPr/>
          </p:nvSpPr>
          <p:spPr bwMode="auto">
            <a:xfrm>
              <a:off x="4879" y="3760"/>
              <a:ext cx="36" cy="42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89" name="Freeform 69"/>
            <p:cNvSpPr>
              <a:spLocks/>
            </p:cNvSpPr>
            <p:nvPr/>
          </p:nvSpPr>
          <p:spPr bwMode="auto">
            <a:xfrm>
              <a:off x="4862" y="3741"/>
              <a:ext cx="31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5" y="48"/>
                </a:cxn>
                <a:cxn ang="0">
                  <a:pos x="96" y="209"/>
                </a:cxn>
                <a:cxn ang="0">
                  <a:pos x="96" y="209"/>
                </a:cxn>
                <a:cxn ang="0">
                  <a:pos x="0" y="0"/>
                </a:cxn>
              </a:cxnLst>
              <a:rect l="0" t="0" r="r" b="b"/>
              <a:pathLst>
                <a:path w="225" h="209">
                  <a:moveTo>
                    <a:pt x="0" y="0"/>
                  </a:moveTo>
                  <a:lnTo>
                    <a:pt x="225" y="48"/>
                  </a:lnTo>
                  <a:cubicBezTo>
                    <a:pt x="159" y="79"/>
                    <a:pt x="111" y="138"/>
                    <a:pt x="96" y="209"/>
                  </a:cubicBezTo>
                  <a:lnTo>
                    <a:pt x="96" y="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90" name="Line 70"/>
            <p:cNvSpPr>
              <a:spLocks noChangeShapeType="1"/>
            </p:cNvSpPr>
            <p:nvPr/>
          </p:nvSpPr>
          <p:spPr bwMode="auto">
            <a:xfrm>
              <a:off x="5338" y="3790"/>
              <a:ext cx="5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91" name="Freeform 71"/>
            <p:cNvSpPr>
              <a:spLocks/>
            </p:cNvSpPr>
            <p:nvPr/>
          </p:nvSpPr>
          <p:spPr bwMode="auto">
            <a:xfrm>
              <a:off x="5384" y="3773"/>
              <a:ext cx="22" cy="33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6" y="112"/>
                    <a:pt x="26" y="52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92" name="Line 72"/>
            <p:cNvSpPr>
              <a:spLocks noChangeShapeType="1"/>
            </p:cNvSpPr>
            <p:nvPr/>
          </p:nvSpPr>
          <p:spPr bwMode="auto">
            <a:xfrm>
              <a:off x="5338" y="3974"/>
              <a:ext cx="5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393" name="Freeform 73"/>
            <p:cNvSpPr>
              <a:spLocks/>
            </p:cNvSpPr>
            <p:nvPr/>
          </p:nvSpPr>
          <p:spPr bwMode="auto">
            <a:xfrm>
              <a:off x="5384" y="3958"/>
              <a:ext cx="22" cy="32"/>
            </a:xfrm>
            <a:custGeom>
              <a:avLst/>
              <a:gdLst/>
              <a:ahLst/>
              <a:cxnLst>
                <a:cxn ang="0">
                  <a:pos x="164" y="83"/>
                </a:cxn>
                <a:cxn ang="0">
                  <a:pos x="0" y="164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64" y="83"/>
                </a:cxn>
              </a:cxnLst>
              <a:rect l="0" t="0" r="r" b="b"/>
              <a:pathLst>
                <a:path w="164" h="164">
                  <a:moveTo>
                    <a:pt x="164" y="83"/>
                  </a:moveTo>
                  <a:lnTo>
                    <a:pt x="0" y="164"/>
                  </a:lnTo>
                  <a:cubicBezTo>
                    <a:pt x="26" y="112"/>
                    <a:pt x="26" y="52"/>
                    <a:pt x="1" y="0"/>
                  </a:cubicBezTo>
                  <a:lnTo>
                    <a:pt x="1" y="0"/>
                  </a:lnTo>
                  <a:lnTo>
                    <a:pt x="164" y="8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</p:grpSp>
      <p:sp>
        <p:nvSpPr>
          <p:cNvPr id="56394" name="Text Placeholder 2"/>
          <p:cNvSpPr>
            <a:spLocks/>
          </p:cNvSpPr>
          <p:nvPr/>
        </p:nvSpPr>
        <p:spPr bwMode="auto">
          <a:xfrm>
            <a:off x="342900" y="3486150"/>
            <a:ext cx="6000750" cy="908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57175" indent="-257175" defTabSz="342900">
              <a:spcBef>
                <a:spcPct val="20000"/>
              </a:spcBef>
              <a:buFont typeface="Arial" pitchFamily="34" charset="0"/>
              <a:buChar char="•"/>
            </a:pPr>
            <a:r>
              <a:rPr lang="en-CA" sz="1500" dirty="0">
                <a:latin typeface="Calibri" pitchFamily="34" charset="0"/>
              </a:rPr>
              <a:t>Term “Operand Collector” appears in figure in NVIDIA Fermi Whitepaper</a:t>
            </a:r>
          </a:p>
          <a:p>
            <a:pPr marL="257175" indent="-257175" defTabSz="342900">
              <a:spcBef>
                <a:spcPct val="20000"/>
              </a:spcBef>
              <a:buFont typeface="Arial" pitchFamily="34" charset="0"/>
              <a:buChar char="•"/>
            </a:pPr>
            <a:r>
              <a:rPr lang="en-CA" sz="1500" dirty="0">
                <a:latin typeface="Calibri" pitchFamily="34" charset="0"/>
              </a:rPr>
              <a:t>Operand Collector Architecture (US Patent: 7834881)</a:t>
            </a:r>
          </a:p>
          <a:p>
            <a:pPr marL="557213" lvl="1" indent="-214313" defTabSz="342900">
              <a:spcBef>
                <a:spcPct val="20000"/>
              </a:spcBef>
              <a:buFont typeface="Arial" pitchFamily="34" charset="0"/>
              <a:buChar char="–"/>
            </a:pPr>
            <a:r>
              <a:rPr lang="en-CA" sz="1350" dirty="0">
                <a:latin typeface="Calibri" pitchFamily="34" charset="0"/>
              </a:rPr>
              <a:t>Interleave operand fetch from different threads to achieve full utilization</a:t>
            </a:r>
          </a:p>
        </p:txBody>
      </p:sp>
      <p:sp>
        <p:nvSpPr>
          <p:cNvPr id="56395" name="Rectangle 6"/>
          <p:cNvSpPr>
            <a:spLocks noChangeArrowheads="1"/>
          </p:cNvSpPr>
          <p:nvPr/>
        </p:nvSpPr>
        <p:spPr bwMode="auto">
          <a:xfrm>
            <a:off x="889396" y="1023938"/>
            <a:ext cx="1081088" cy="140374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sz="1350" b="1"/>
              <a:t>Bank 0</a:t>
            </a:r>
          </a:p>
        </p:txBody>
      </p:sp>
      <p:sp>
        <p:nvSpPr>
          <p:cNvPr id="56396" name="Rectangle 7"/>
          <p:cNvSpPr>
            <a:spLocks noChangeArrowheads="1"/>
          </p:cNvSpPr>
          <p:nvPr/>
        </p:nvSpPr>
        <p:spPr bwMode="auto">
          <a:xfrm>
            <a:off x="2077640" y="1023938"/>
            <a:ext cx="1081088" cy="140374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sz="1350" b="1"/>
              <a:t>Bank 1</a:t>
            </a:r>
          </a:p>
        </p:txBody>
      </p:sp>
      <p:sp>
        <p:nvSpPr>
          <p:cNvPr id="56397" name="Rectangle 8"/>
          <p:cNvSpPr>
            <a:spLocks noChangeArrowheads="1"/>
          </p:cNvSpPr>
          <p:nvPr/>
        </p:nvSpPr>
        <p:spPr bwMode="auto">
          <a:xfrm>
            <a:off x="3265884" y="1023938"/>
            <a:ext cx="1081088" cy="140374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sz="1350" b="1"/>
              <a:t>Bank 2</a:t>
            </a:r>
          </a:p>
        </p:txBody>
      </p:sp>
      <p:sp>
        <p:nvSpPr>
          <p:cNvPr id="56398" name="Rectangle 9"/>
          <p:cNvSpPr>
            <a:spLocks noChangeArrowheads="1"/>
          </p:cNvSpPr>
          <p:nvPr/>
        </p:nvSpPr>
        <p:spPr bwMode="auto">
          <a:xfrm>
            <a:off x="4454128" y="1023938"/>
            <a:ext cx="1081088" cy="140374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sz="1350" b="1"/>
              <a:t>Bank 3</a:t>
            </a:r>
          </a:p>
        </p:txBody>
      </p:sp>
      <p:sp>
        <p:nvSpPr>
          <p:cNvPr id="56399" name="Rectangle 11"/>
          <p:cNvSpPr>
            <a:spLocks noChangeArrowheads="1"/>
          </p:cNvSpPr>
          <p:nvPr/>
        </p:nvSpPr>
        <p:spPr bwMode="auto">
          <a:xfrm>
            <a:off x="1051322" y="1347788"/>
            <a:ext cx="789385" cy="27027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R0</a:t>
            </a:r>
          </a:p>
        </p:txBody>
      </p:sp>
      <p:sp>
        <p:nvSpPr>
          <p:cNvPr id="56400" name="Rectangle 12"/>
          <p:cNvSpPr>
            <a:spLocks noChangeArrowheads="1"/>
          </p:cNvSpPr>
          <p:nvPr/>
        </p:nvSpPr>
        <p:spPr bwMode="auto">
          <a:xfrm>
            <a:off x="2239566" y="1347788"/>
            <a:ext cx="789385" cy="270272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R1</a:t>
            </a:r>
          </a:p>
        </p:txBody>
      </p:sp>
      <p:sp>
        <p:nvSpPr>
          <p:cNvPr id="56401" name="Rectangle 13"/>
          <p:cNvSpPr>
            <a:spLocks noChangeArrowheads="1"/>
          </p:cNvSpPr>
          <p:nvPr/>
        </p:nvSpPr>
        <p:spPr bwMode="auto">
          <a:xfrm>
            <a:off x="3427809" y="1347788"/>
            <a:ext cx="789385" cy="27027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R2</a:t>
            </a:r>
          </a:p>
        </p:txBody>
      </p:sp>
      <p:sp>
        <p:nvSpPr>
          <p:cNvPr id="56402" name="Rectangle 14"/>
          <p:cNvSpPr>
            <a:spLocks noChangeArrowheads="1"/>
          </p:cNvSpPr>
          <p:nvPr/>
        </p:nvSpPr>
        <p:spPr bwMode="auto">
          <a:xfrm>
            <a:off x="4616053" y="1347788"/>
            <a:ext cx="789385" cy="270272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R3</a:t>
            </a:r>
          </a:p>
        </p:txBody>
      </p:sp>
      <p:sp>
        <p:nvSpPr>
          <p:cNvPr id="56403" name="Rectangle 15"/>
          <p:cNvSpPr>
            <a:spLocks noChangeArrowheads="1"/>
          </p:cNvSpPr>
          <p:nvPr/>
        </p:nvSpPr>
        <p:spPr bwMode="auto">
          <a:xfrm>
            <a:off x="1051322" y="1618060"/>
            <a:ext cx="789385" cy="27027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R4</a:t>
            </a:r>
          </a:p>
        </p:txBody>
      </p:sp>
      <p:sp>
        <p:nvSpPr>
          <p:cNvPr id="56404" name="Rectangle 16"/>
          <p:cNvSpPr>
            <a:spLocks noChangeArrowheads="1"/>
          </p:cNvSpPr>
          <p:nvPr/>
        </p:nvSpPr>
        <p:spPr bwMode="auto">
          <a:xfrm>
            <a:off x="2239566" y="1618060"/>
            <a:ext cx="789385" cy="270272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R5</a:t>
            </a:r>
          </a:p>
        </p:txBody>
      </p:sp>
      <p:sp>
        <p:nvSpPr>
          <p:cNvPr id="56405" name="Rectangle 17"/>
          <p:cNvSpPr>
            <a:spLocks noChangeArrowheads="1"/>
          </p:cNvSpPr>
          <p:nvPr/>
        </p:nvSpPr>
        <p:spPr bwMode="auto">
          <a:xfrm>
            <a:off x="3427809" y="1618060"/>
            <a:ext cx="789385" cy="27027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R6</a:t>
            </a:r>
          </a:p>
        </p:txBody>
      </p:sp>
      <p:sp>
        <p:nvSpPr>
          <p:cNvPr id="56406" name="Rectangle 18"/>
          <p:cNvSpPr>
            <a:spLocks noChangeArrowheads="1"/>
          </p:cNvSpPr>
          <p:nvPr/>
        </p:nvSpPr>
        <p:spPr bwMode="auto">
          <a:xfrm>
            <a:off x="4616053" y="1618060"/>
            <a:ext cx="789385" cy="270272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R7</a:t>
            </a:r>
          </a:p>
        </p:txBody>
      </p:sp>
      <p:sp>
        <p:nvSpPr>
          <p:cNvPr id="56407" name="Rectangle 19"/>
          <p:cNvSpPr>
            <a:spLocks noChangeArrowheads="1"/>
          </p:cNvSpPr>
          <p:nvPr/>
        </p:nvSpPr>
        <p:spPr bwMode="auto">
          <a:xfrm>
            <a:off x="1051322" y="1887141"/>
            <a:ext cx="789385" cy="27027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R8</a:t>
            </a:r>
          </a:p>
        </p:txBody>
      </p:sp>
      <p:sp>
        <p:nvSpPr>
          <p:cNvPr id="56408" name="Rectangle 20"/>
          <p:cNvSpPr>
            <a:spLocks noChangeArrowheads="1"/>
          </p:cNvSpPr>
          <p:nvPr/>
        </p:nvSpPr>
        <p:spPr bwMode="auto">
          <a:xfrm>
            <a:off x="2239566" y="1887141"/>
            <a:ext cx="789385" cy="270272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R9</a:t>
            </a:r>
          </a:p>
        </p:txBody>
      </p:sp>
      <p:sp>
        <p:nvSpPr>
          <p:cNvPr id="56409" name="Rectangle 21"/>
          <p:cNvSpPr>
            <a:spLocks noChangeArrowheads="1"/>
          </p:cNvSpPr>
          <p:nvPr/>
        </p:nvSpPr>
        <p:spPr bwMode="auto">
          <a:xfrm>
            <a:off x="3427809" y="1887141"/>
            <a:ext cx="789385" cy="27027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R10</a:t>
            </a:r>
          </a:p>
        </p:txBody>
      </p:sp>
      <p:sp>
        <p:nvSpPr>
          <p:cNvPr id="56410" name="Rectangle 22"/>
          <p:cNvSpPr>
            <a:spLocks noChangeArrowheads="1"/>
          </p:cNvSpPr>
          <p:nvPr/>
        </p:nvSpPr>
        <p:spPr bwMode="auto">
          <a:xfrm>
            <a:off x="4616053" y="1887141"/>
            <a:ext cx="789385" cy="270272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50"/>
              <a:t>R11</a:t>
            </a:r>
          </a:p>
        </p:txBody>
      </p:sp>
      <p:sp>
        <p:nvSpPr>
          <p:cNvPr id="56411" name="Text Box 23"/>
          <p:cNvSpPr txBox="1">
            <a:spLocks noChangeArrowheads="1"/>
          </p:cNvSpPr>
          <p:nvPr/>
        </p:nvSpPr>
        <p:spPr bwMode="auto">
          <a:xfrm>
            <a:off x="1051322" y="2103835"/>
            <a:ext cx="789385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50" b="1"/>
              <a:t>…</a:t>
            </a:r>
          </a:p>
        </p:txBody>
      </p:sp>
      <p:sp>
        <p:nvSpPr>
          <p:cNvPr id="56412" name="Text Box 26"/>
          <p:cNvSpPr txBox="1">
            <a:spLocks noChangeArrowheads="1"/>
          </p:cNvSpPr>
          <p:nvPr/>
        </p:nvSpPr>
        <p:spPr bwMode="auto">
          <a:xfrm>
            <a:off x="2239566" y="2103835"/>
            <a:ext cx="789385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50" b="1"/>
              <a:t>…</a:t>
            </a:r>
          </a:p>
        </p:txBody>
      </p:sp>
      <p:sp>
        <p:nvSpPr>
          <p:cNvPr id="56413" name="Text Box 27"/>
          <p:cNvSpPr txBox="1">
            <a:spLocks noChangeArrowheads="1"/>
          </p:cNvSpPr>
          <p:nvPr/>
        </p:nvSpPr>
        <p:spPr bwMode="auto">
          <a:xfrm>
            <a:off x="3427809" y="2103835"/>
            <a:ext cx="789385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50" b="1"/>
              <a:t>…</a:t>
            </a:r>
          </a:p>
        </p:txBody>
      </p:sp>
      <p:sp>
        <p:nvSpPr>
          <p:cNvPr id="56414" name="Text Box 28"/>
          <p:cNvSpPr txBox="1">
            <a:spLocks noChangeArrowheads="1"/>
          </p:cNvSpPr>
          <p:nvPr/>
        </p:nvSpPr>
        <p:spPr bwMode="auto">
          <a:xfrm>
            <a:off x="4616053" y="2103835"/>
            <a:ext cx="789385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50" b="1"/>
              <a:t>…</a:t>
            </a:r>
          </a:p>
        </p:txBody>
      </p: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2228850" y="2427685"/>
            <a:ext cx="2863454" cy="646510"/>
            <a:chOff x="1918" y="2296"/>
            <a:chExt cx="2405" cy="543"/>
          </a:xfrm>
        </p:grpSpPr>
        <p:sp>
          <p:nvSpPr>
            <p:cNvPr id="56416" name="Text Box 29"/>
            <p:cNvSpPr txBox="1">
              <a:spLocks noChangeArrowheads="1"/>
            </p:cNvSpPr>
            <p:nvPr/>
          </p:nvSpPr>
          <p:spPr bwMode="auto">
            <a:xfrm>
              <a:off x="1918" y="2568"/>
              <a:ext cx="1784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500" b="1" dirty="0"/>
                <a:t>add.s32 	R3, R1, R2;</a:t>
              </a:r>
            </a:p>
          </p:txBody>
        </p:sp>
        <p:sp>
          <p:nvSpPr>
            <p:cNvPr id="56417" name="Line 32"/>
            <p:cNvSpPr>
              <a:spLocks noChangeShapeType="1"/>
            </p:cNvSpPr>
            <p:nvPr/>
          </p:nvSpPr>
          <p:spPr bwMode="auto">
            <a:xfrm>
              <a:off x="2245" y="2296"/>
              <a:ext cx="590" cy="31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418" name="Line 33"/>
            <p:cNvSpPr>
              <a:spLocks noChangeShapeType="1"/>
            </p:cNvSpPr>
            <p:nvPr/>
          </p:nvSpPr>
          <p:spPr bwMode="auto">
            <a:xfrm flipH="1">
              <a:off x="3198" y="2296"/>
              <a:ext cx="90" cy="31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419" name="Text Box 34"/>
            <p:cNvSpPr txBox="1">
              <a:spLocks noChangeArrowheads="1"/>
            </p:cNvSpPr>
            <p:nvPr/>
          </p:nvSpPr>
          <p:spPr bwMode="auto">
            <a:xfrm>
              <a:off x="3457" y="2581"/>
              <a:ext cx="866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350"/>
                <a:t>No Conflict</a:t>
              </a:r>
            </a:p>
          </p:txBody>
        </p:sp>
      </p:grp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1371600" y="2427686"/>
            <a:ext cx="4152900" cy="1040607"/>
            <a:chOff x="1247" y="2296"/>
            <a:chExt cx="3488" cy="874"/>
          </a:xfrm>
        </p:grpSpPr>
        <p:sp>
          <p:nvSpPr>
            <p:cNvPr id="56421" name="Text Box 37"/>
            <p:cNvSpPr txBox="1">
              <a:spLocks noChangeArrowheads="1"/>
            </p:cNvSpPr>
            <p:nvPr/>
          </p:nvSpPr>
          <p:spPr bwMode="auto">
            <a:xfrm>
              <a:off x="1967" y="2899"/>
              <a:ext cx="1784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500" b="1" dirty="0"/>
                <a:t>mul.s32 	R3, R0, R4;</a:t>
              </a:r>
            </a:p>
          </p:txBody>
        </p:sp>
        <p:sp>
          <p:nvSpPr>
            <p:cNvPr id="56422" name="Line 38"/>
            <p:cNvSpPr>
              <a:spLocks noChangeShapeType="1"/>
            </p:cNvSpPr>
            <p:nvPr/>
          </p:nvSpPr>
          <p:spPr bwMode="auto">
            <a:xfrm>
              <a:off x="1247" y="2296"/>
              <a:ext cx="1588" cy="6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423" name="Line 39"/>
            <p:cNvSpPr>
              <a:spLocks noChangeShapeType="1"/>
            </p:cNvSpPr>
            <p:nvPr/>
          </p:nvSpPr>
          <p:spPr bwMode="auto">
            <a:xfrm>
              <a:off x="1292" y="2296"/>
              <a:ext cx="1906" cy="6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6424" name="Text Box 40"/>
            <p:cNvSpPr txBox="1">
              <a:spLocks noChangeArrowheads="1"/>
            </p:cNvSpPr>
            <p:nvPr/>
          </p:nvSpPr>
          <p:spPr bwMode="auto">
            <a:xfrm>
              <a:off x="3457" y="2899"/>
              <a:ext cx="127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350"/>
                <a:t>Conflict at bank 0</a:t>
              </a:r>
            </a:p>
          </p:txBody>
        </p:sp>
      </p:grpSp>
      <p:sp>
        <p:nvSpPr>
          <p:cNvPr id="108" name="Slide Number Placeholder 10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4a.</a:t>
            </a:r>
            <a:fld id="{5F092435-35AC-4890-8608-A6F8B5931844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07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460772" y="0"/>
            <a:ext cx="5829300" cy="857250"/>
          </a:xfrm>
        </p:spPr>
        <p:txBody>
          <a:bodyPr/>
          <a:lstStyle/>
          <a:p>
            <a:r>
              <a:rPr lang="en-CA">
                <a:latin typeface="Arial" pitchFamily="-65" charset="0"/>
                <a:ea typeface="ＭＳ Ｐゴシック" pitchFamily="-65" charset="-128"/>
                <a:cs typeface="Arial" pitchFamily="-65" charset="0"/>
              </a:rPr>
              <a:t>Operand Collector (1)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>
          <a:xfrm>
            <a:off x="388144" y="3375423"/>
            <a:ext cx="6099572" cy="1397794"/>
          </a:xfrm>
        </p:spPr>
        <p:txBody>
          <a:bodyPr/>
          <a:lstStyle/>
          <a:p>
            <a:r>
              <a:rPr lang="en-CA" sz="1350" dirty="0">
                <a:latin typeface="Arial" pitchFamily="-65" charset="0"/>
                <a:ea typeface="ＭＳ Ｐゴシック" pitchFamily="-65" charset="-128"/>
                <a:cs typeface="Arial" pitchFamily="-65" charset="0"/>
              </a:rPr>
              <a:t>Issue instruction to collector unit.  </a:t>
            </a:r>
          </a:p>
          <a:p>
            <a:r>
              <a:rPr lang="en-CA" sz="1350" dirty="0">
                <a:latin typeface="Arial" pitchFamily="-65" charset="0"/>
                <a:ea typeface="ＭＳ Ｐゴシック" pitchFamily="-65" charset="-128"/>
                <a:cs typeface="Arial" pitchFamily="-65" charset="0"/>
              </a:rPr>
              <a:t>Collector unit similar to reservation station in </a:t>
            </a:r>
            <a:r>
              <a:rPr lang="en-CA" sz="1350" dirty="0" err="1">
                <a:latin typeface="Arial" pitchFamily="-65" charset="0"/>
                <a:ea typeface="ＭＳ Ｐゴシック" pitchFamily="-65" charset="-128"/>
                <a:cs typeface="Arial" pitchFamily="-65" charset="0"/>
              </a:rPr>
              <a:t>tomasulo’s</a:t>
            </a:r>
            <a:r>
              <a:rPr lang="en-CA" sz="1350" dirty="0">
                <a:latin typeface="Arial" pitchFamily="-65" charset="0"/>
                <a:ea typeface="ＭＳ Ｐゴシック" pitchFamily="-65" charset="-128"/>
                <a:cs typeface="Arial" pitchFamily="-65" charset="0"/>
              </a:rPr>
              <a:t> algorithm.</a:t>
            </a:r>
          </a:p>
          <a:p>
            <a:r>
              <a:rPr lang="en-CA" sz="1350" dirty="0">
                <a:latin typeface="Arial" pitchFamily="-65" charset="0"/>
                <a:ea typeface="ＭＳ Ｐゴシック" pitchFamily="-65" charset="-128"/>
                <a:cs typeface="Arial" pitchFamily="-65" charset="0"/>
              </a:rPr>
              <a:t>Stores source register identifiers.  </a:t>
            </a:r>
          </a:p>
          <a:p>
            <a:r>
              <a:rPr lang="en-CA" sz="1350" dirty="0">
                <a:latin typeface="Arial" pitchFamily="-65" charset="0"/>
                <a:ea typeface="ＭＳ Ｐゴシック" pitchFamily="-65" charset="-128"/>
                <a:cs typeface="Arial" pitchFamily="-65" charset="0"/>
              </a:rPr>
              <a:t>Arbiter selects operand accesses that do not conflict on a given cycle.</a:t>
            </a:r>
          </a:p>
          <a:p>
            <a:r>
              <a:rPr lang="en-CA" sz="1350" dirty="0">
                <a:latin typeface="Arial" pitchFamily="-65" charset="0"/>
                <a:ea typeface="ＭＳ Ｐゴシック" pitchFamily="-65" charset="-128"/>
                <a:cs typeface="Arial" pitchFamily="-65" charset="0"/>
              </a:rPr>
              <a:t>Arbiter needs to also consider </a:t>
            </a:r>
            <a:r>
              <a:rPr lang="en-CA" sz="1350" dirty="0" err="1">
                <a:latin typeface="Arial" pitchFamily="-65" charset="0"/>
                <a:ea typeface="ＭＳ Ｐゴシック" pitchFamily="-65" charset="-128"/>
                <a:cs typeface="Arial" pitchFamily="-65" charset="0"/>
              </a:rPr>
              <a:t>writeback</a:t>
            </a:r>
            <a:r>
              <a:rPr lang="en-CA" sz="1350" dirty="0">
                <a:latin typeface="Arial" pitchFamily="-65" charset="0"/>
                <a:ea typeface="ＭＳ Ｐゴシック" pitchFamily="-65" charset="-128"/>
                <a:cs typeface="Arial" pitchFamily="-65" charset="0"/>
              </a:rPr>
              <a:t> (or need </a:t>
            </a:r>
            <a:r>
              <a:rPr lang="en-CA" sz="1350" dirty="0" err="1">
                <a:latin typeface="Arial" pitchFamily="-65" charset="0"/>
                <a:ea typeface="ＭＳ Ｐゴシック" pitchFamily="-65" charset="-128"/>
                <a:cs typeface="Arial" pitchFamily="-65" charset="0"/>
              </a:rPr>
              <a:t>read+write</a:t>
            </a:r>
            <a:r>
              <a:rPr lang="en-CA" sz="1350" dirty="0">
                <a:latin typeface="Arial" pitchFamily="-65" charset="0"/>
                <a:ea typeface="ＭＳ Ｐゴシック" pitchFamily="-65" charset="-128"/>
                <a:cs typeface="Arial" pitchFamily="-65" charset="0"/>
              </a:rPr>
              <a:t> port)</a:t>
            </a:r>
          </a:p>
          <a:p>
            <a:endParaRPr lang="en-CA" sz="1350" dirty="0">
              <a:latin typeface="Arial" pitchFamily="-65" charset="0"/>
              <a:ea typeface="ＭＳ Ｐゴシック" pitchFamily="-65" charset="-128"/>
              <a:cs typeface="Arial" pitchFamily="-65" charset="0"/>
            </a:endParaRPr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10BEA8A-C417-3F44-9187-AB166779C8A3}" type="slidenum">
              <a:rPr lang="en-US"/>
              <a:pPr/>
              <a:t>28</a:t>
            </a:fld>
            <a:endParaRPr lang="en-US">
              <a:latin typeface="Times" pitchFamily="-65" charset="0"/>
            </a:endParaRPr>
          </a:p>
        </p:txBody>
      </p:sp>
      <p:pic>
        <p:nvPicPr>
          <p:cNvPr id="70661" name="Picture 4" descr="oc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8916" y="891779"/>
            <a:ext cx="4708922" cy="224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1307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December 2012</a:t>
            </a:r>
          </a:p>
        </p:txBody>
      </p:sp>
      <p:sp>
        <p:nvSpPr>
          <p:cNvPr id="7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GPGPU-Sim Tutorial (MICRO 2012) 4: Microarchitecture Model</a:t>
            </a:r>
            <a:endParaRPr lang="en-US"/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ALU Pipelines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SIMD Execution Unit</a:t>
            </a:r>
          </a:p>
          <a:p>
            <a:r>
              <a:rPr lang="en-US" dirty="0"/>
              <a:t>Fully Pipelined</a:t>
            </a:r>
          </a:p>
          <a:p>
            <a:r>
              <a:rPr lang="en-US" dirty="0"/>
              <a:t>Each pipe may execute a subset of instructions</a:t>
            </a:r>
          </a:p>
          <a:p>
            <a:r>
              <a:rPr lang="en-US" dirty="0"/>
              <a:t>Configurable bandwidth and latency (depending on the instruction)</a:t>
            </a:r>
          </a:p>
          <a:p>
            <a:r>
              <a:rPr lang="en-US" dirty="0"/>
              <a:t>Default: SP + SFU pipes</a:t>
            </a:r>
          </a:p>
        </p:txBody>
      </p:sp>
      <p:grpSp>
        <p:nvGrpSpPr>
          <p:cNvPr id="57348" name="Group 4"/>
          <p:cNvGrpSpPr>
            <a:grpSpLocks/>
          </p:cNvGrpSpPr>
          <p:nvPr/>
        </p:nvGrpSpPr>
        <p:grpSpPr bwMode="auto">
          <a:xfrm>
            <a:off x="4743450" y="4343400"/>
            <a:ext cx="1693069" cy="495300"/>
            <a:chOff x="3984" y="3648"/>
            <a:chExt cx="1422" cy="416"/>
          </a:xfrm>
        </p:grpSpPr>
        <p:sp>
          <p:nvSpPr>
            <p:cNvPr id="57349" name="Rectangle 5"/>
            <p:cNvSpPr>
              <a:spLocks noChangeArrowheads="1"/>
            </p:cNvSpPr>
            <p:nvPr/>
          </p:nvSpPr>
          <p:spPr bwMode="auto">
            <a:xfrm>
              <a:off x="5195" y="3703"/>
              <a:ext cx="169" cy="93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50" name="Rectangle 6"/>
            <p:cNvSpPr>
              <a:spLocks noChangeArrowheads="1"/>
            </p:cNvSpPr>
            <p:nvPr/>
          </p:nvSpPr>
          <p:spPr bwMode="auto">
            <a:xfrm>
              <a:off x="5195" y="3703"/>
              <a:ext cx="169" cy="93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51" name="Rectangle 7"/>
            <p:cNvSpPr>
              <a:spLocks noChangeArrowheads="1"/>
            </p:cNvSpPr>
            <p:nvPr/>
          </p:nvSpPr>
          <p:spPr bwMode="auto">
            <a:xfrm>
              <a:off x="5186" y="3716"/>
              <a:ext cx="169" cy="92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52" name="Rectangle 8"/>
            <p:cNvSpPr>
              <a:spLocks noChangeArrowheads="1"/>
            </p:cNvSpPr>
            <p:nvPr/>
          </p:nvSpPr>
          <p:spPr bwMode="auto">
            <a:xfrm>
              <a:off x="5186" y="3716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53" name="Rectangle 9"/>
            <p:cNvSpPr>
              <a:spLocks noChangeArrowheads="1"/>
            </p:cNvSpPr>
            <p:nvPr/>
          </p:nvSpPr>
          <p:spPr bwMode="auto">
            <a:xfrm>
              <a:off x="5178" y="3728"/>
              <a:ext cx="169" cy="93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54" name="Rectangle 10"/>
            <p:cNvSpPr>
              <a:spLocks noChangeArrowheads="1"/>
            </p:cNvSpPr>
            <p:nvPr/>
          </p:nvSpPr>
          <p:spPr bwMode="auto">
            <a:xfrm>
              <a:off x="5178" y="3728"/>
              <a:ext cx="169" cy="93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55" name="Oval 11"/>
            <p:cNvSpPr>
              <a:spLocks noChangeArrowheads="1"/>
            </p:cNvSpPr>
            <p:nvPr/>
          </p:nvSpPr>
          <p:spPr bwMode="auto">
            <a:xfrm>
              <a:off x="5368" y="3743"/>
              <a:ext cx="4" cy="7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56" name="Oval 12"/>
            <p:cNvSpPr>
              <a:spLocks noChangeArrowheads="1"/>
            </p:cNvSpPr>
            <p:nvPr/>
          </p:nvSpPr>
          <p:spPr bwMode="auto">
            <a:xfrm>
              <a:off x="5368" y="3743"/>
              <a:ext cx="4" cy="7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57" name="Oval 13"/>
            <p:cNvSpPr>
              <a:spLocks noChangeArrowheads="1"/>
            </p:cNvSpPr>
            <p:nvPr/>
          </p:nvSpPr>
          <p:spPr bwMode="auto">
            <a:xfrm>
              <a:off x="5374" y="3734"/>
              <a:ext cx="4" cy="7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58" name="Oval 14"/>
            <p:cNvSpPr>
              <a:spLocks noChangeArrowheads="1"/>
            </p:cNvSpPr>
            <p:nvPr/>
          </p:nvSpPr>
          <p:spPr bwMode="auto">
            <a:xfrm>
              <a:off x="5374" y="3734"/>
              <a:ext cx="4" cy="7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59" name="Oval 15"/>
            <p:cNvSpPr>
              <a:spLocks noChangeArrowheads="1"/>
            </p:cNvSpPr>
            <p:nvPr/>
          </p:nvSpPr>
          <p:spPr bwMode="auto">
            <a:xfrm>
              <a:off x="5381" y="3725"/>
              <a:ext cx="4" cy="6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60" name="Oval 16"/>
            <p:cNvSpPr>
              <a:spLocks noChangeArrowheads="1"/>
            </p:cNvSpPr>
            <p:nvPr/>
          </p:nvSpPr>
          <p:spPr bwMode="auto">
            <a:xfrm>
              <a:off x="5381" y="3725"/>
              <a:ext cx="4" cy="6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61" name="Line 17"/>
            <p:cNvSpPr>
              <a:spLocks noChangeShapeType="1"/>
            </p:cNvSpPr>
            <p:nvPr/>
          </p:nvSpPr>
          <p:spPr bwMode="auto">
            <a:xfrm>
              <a:off x="4153" y="3879"/>
              <a:ext cx="22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62" name="Freeform 18"/>
            <p:cNvSpPr>
              <a:spLocks/>
            </p:cNvSpPr>
            <p:nvPr/>
          </p:nvSpPr>
          <p:spPr bwMode="auto">
            <a:xfrm>
              <a:off x="4168" y="3859"/>
              <a:ext cx="27" cy="40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7">
                  <a:moveTo>
                    <a:pt x="206" y="103"/>
                  </a:moveTo>
                  <a:lnTo>
                    <a:pt x="0" y="207"/>
                  </a:lnTo>
                  <a:cubicBezTo>
                    <a:pt x="33" y="142"/>
                    <a:pt x="33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63" name="Line 19"/>
            <p:cNvSpPr>
              <a:spLocks noChangeShapeType="1"/>
            </p:cNvSpPr>
            <p:nvPr/>
          </p:nvSpPr>
          <p:spPr bwMode="auto">
            <a:xfrm>
              <a:off x="4365" y="3913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64" name="Freeform 20"/>
            <p:cNvSpPr>
              <a:spLocks/>
            </p:cNvSpPr>
            <p:nvPr/>
          </p:nvSpPr>
          <p:spPr bwMode="auto">
            <a:xfrm>
              <a:off x="4398" y="3907"/>
              <a:ext cx="30" cy="39"/>
            </a:xfrm>
            <a:custGeom>
              <a:avLst/>
              <a:gdLst/>
              <a:ahLst/>
              <a:cxnLst>
                <a:cxn ang="0">
                  <a:pos x="227" y="154"/>
                </a:cxn>
                <a:cxn ang="0">
                  <a:pos x="0" y="199"/>
                </a:cxn>
                <a:cxn ang="0">
                  <a:pos x="55" y="0"/>
                </a:cxn>
                <a:cxn ang="0">
                  <a:pos x="55" y="0"/>
                </a:cxn>
                <a:cxn ang="0">
                  <a:pos x="227" y="154"/>
                </a:cxn>
              </a:cxnLst>
              <a:rect l="0" t="0" r="r" b="b"/>
              <a:pathLst>
                <a:path w="227" h="199">
                  <a:moveTo>
                    <a:pt x="227" y="154"/>
                  </a:moveTo>
                  <a:lnTo>
                    <a:pt x="0" y="199"/>
                  </a:lnTo>
                  <a:cubicBezTo>
                    <a:pt x="49" y="145"/>
                    <a:pt x="69" y="71"/>
                    <a:pt x="55" y="0"/>
                  </a:cubicBezTo>
                  <a:lnTo>
                    <a:pt x="55" y="0"/>
                  </a:lnTo>
                  <a:lnTo>
                    <a:pt x="227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65" name="Line 21"/>
            <p:cNvSpPr>
              <a:spLocks noChangeShapeType="1"/>
            </p:cNvSpPr>
            <p:nvPr/>
          </p:nvSpPr>
          <p:spPr bwMode="auto">
            <a:xfrm flipV="1">
              <a:off x="4365" y="3828"/>
              <a:ext cx="43" cy="18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66" name="Freeform 22"/>
            <p:cNvSpPr>
              <a:spLocks/>
            </p:cNvSpPr>
            <p:nvPr/>
          </p:nvSpPr>
          <p:spPr bwMode="auto">
            <a:xfrm>
              <a:off x="4398" y="3811"/>
              <a:ext cx="30" cy="40"/>
            </a:xfrm>
            <a:custGeom>
              <a:avLst/>
              <a:gdLst/>
              <a:ahLst/>
              <a:cxnLst>
                <a:cxn ang="0">
                  <a:pos x="227" y="45"/>
                </a:cxn>
                <a:cxn ang="0">
                  <a:pos x="55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7" y="45"/>
                </a:cxn>
              </a:cxnLst>
              <a:rect l="0" t="0" r="r" b="b"/>
              <a:pathLst>
                <a:path w="227" h="199">
                  <a:moveTo>
                    <a:pt x="227" y="45"/>
                  </a:moveTo>
                  <a:lnTo>
                    <a:pt x="55" y="199"/>
                  </a:lnTo>
                  <a:cubicBezTo>
                    <a:pt x="69" y="128"/>
                    <a:pt x="49" y="54"/>
                    <a:pt x="0" y="0"/>
                  </a:cubicBezTo>
                  <a:lnTo>
                    <a:pt x="0" y="0"/>
                  </a:lnTo>
                  <a:lnTo>
                    <a:pt x="227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67" name="Line 23"/>
            <p:cNvSpPr>
              <a:spLocks noChangeShapeType="1"/>
            </p:cNvSpPr>
            <p:nvPr/>
          </p:nvSpPr>
          <p:spPr bwMode="auto">
            <a:xfrm flipV="1">
              <a:off x="4513" y="3864"/>
              <a:ext cx="0" cy="3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68" name="Freeform 24"/>
            <p:cNvSpPr>
              <a:spLocks/>
            </p:cNvSpPr>
            <p:nvPr/>
          </p:nvSpPr>
          <p:spPr bwMode="auto">
            <a:xfrm>
              <a:off x="4499" y="3884"/>
              <a:ext cx="28" cy="41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69" name="Freeform 25"/>
            <p:cNvSpPr>
              <a:spLocks/>
            </p:cNvSpPr>
            <p:nvPr/>
          </p:nvSpPr>
          <p:spPr bwMode="auto">
            <a:xfrm>
              <a:off x="4499" y="3833"/>
              <a:ext cx="28" cy="41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206" y="206"/>
                </a:cxn>
                <a:cxn ang="0">
                  <a:pos x="0" y="206"/>
                </a:cxn>
                <a:cxn ang="0">
                  <a:pos x="103" y="0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lnTo>
                    <a:pt x="206" y="206"/>
                  </a:lnTo>
                  <a:cubicBezTo>
                    <a:pt x="141" y="174"/>
                    <a:pt x="65" y="174"/>
                    <a:pt x="0" y="206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70" name="Line 26"/>
            <p:cNvSpPr>
              <a:spLocks noChangeShapeType="1"/>
            </p:cNvSpPr>
            <p:nvPr/>
          </p:nvSpPr>
          <p:spPr bwMode="auto">
            <a:xfrm flipV="1">
              <a:off x="4598" y="3921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71" name="Freeform 27"/>
            <p:cNvSpPr>
              <a:spLocks/>
            </p:cNvSpPr>
            <p:nvPr/>
          </p:nvSpPr>
          <p:spPr bwMode="auto">
            <a:xfrm>
              <a:off x="4631" y="3904"/>
              <a:ext cx="30" cy="39"/>
            </a:xfrm>
            <a:custGeom>
              <a:avLst/>
              <a:gdLst/>
              <a:ahLst/>
              <a:cxnLst>
                <a:cxn ang="0">
                  <a:pos x="226" y="45"/>
                </a:cxn>
                <a:cxn ang="0">
                  <a:pos x="54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6" y="45"/>
                </a:cxn>
              </a:cxnLst>
              <a:rect l="0" t="0" r="r" b="b"/>
              <a:pathLst>
                <a:path w="226" h="199">
                  <a:moveTo>
                    <a:pt x="226" y="45"/>
                  </a:moveTo>
                  <a:lnTo>
                    <a:pt x="54" y="199"/>
                  </a:lnTo>
                  <a:cubicBezTo>
                    <a:pt x="68" y="128"/>
                    <a:pt x="48" y="54"/>
                    <a:pt x="0" y="0"/>
                  </a:cubicBezTo>
                  <a:lnTo>
                    <a:pt x="0" y="0"/>
                  </a:lnTo>
                  <a:lnTo>
                    <a:pt x="226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72" name="Line 28"/>
            <p:cNvSpPr>
              <a:spLocks noChangeShapeType="1"/>
            </p:cNvSpPr>
            <p:nvPr/>
          </p:nvSpPr>
          <p:spPr bwMode="auto">
            <a:xfrm>
              <a:off x="4598" y="3820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73" name="Freeform 29"/>
            <p:cNvSpPr>
              <a:spLocks/>
            </p:cNvSpPr>
            <p:nvPr/>
          </p:nvSpPr>
          <p:spPr bwMode="auto">
            <a:xfrm>
              <a:off x="4631" y="3815"/>
              <a:ext cx="30" cy="39"/>
            </a:xfrm>
            <a:custGeom>
              <a:avLst/>
              <a:gdLst/>
              <a:ahLst/>
              <a:cxnLst>
                <a:cxn ang="0">
                  <a:pos x="226" y="154"/>
                </a:cxn>
                <a:cxn ang="0">
                  <a:pos x="0" y="199"/>
                </a:cxn>
                <a:cxn ang="0">
                  <a:pos x="54" y="0"/>
                </a:cxn>
                <a:cxn ang="0">
                  <a:pos x="226" y="154"/>
                </a:cxn>
              </a:cxnLst>
              <a:rect l="0" t="0" r="r" b="b"/>
              <a:pathLst>
                <a:path w="226" h="199">
                  <a:moveTo>
                    <a:pt x="226" y="154"/>
                  </a:moveTo>
                  <a:lnTo>
                    <a:pt x="0" y="199"/>
                  </a:lnTo>
                  <a:cubicBezTo>
                    <a:pt x="48" y="145"/>
                    <a:pt x="68" y="71"/>
                    <a:pt x="54" y="0"/>
                  </a:cubicBezTo>
                  <a:lnTo>
                    <a:pt x="226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74" name="Line 30"/>
            <p:cNvSpPr>
              <a:spLocks noChangeShapeType="1"/>
            </p:cNvSpPr>
            <p:nvPr/>
          </p:nvSpPr>
          <p:spPr bwMode="auto">
            <a:xfrm>
              <a:off x="4830" y="3882"/>
              <a:ext cx="64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75" name="Freeform 31"/>
            <p:cNvSpPr>
              <a:spLocks/>
            </p:cNvSpPr>
            <p:nvPr/>
          </p:nvSpPr>
          <p:spPr bwMode="auto">
            <a:xfrm>
              <a:off x="4887" y="3862"/>
              <a:ext cx="28" cy="40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6">
                  <a:moveTo>
                    <a:pt x="206" y="103"/>
                  </a:moveTo>
                  <a:lnTo>
                    <a:pt x="0" y="206"/>
                  </a:lnTo>
                  <a:cubicBezTo>
                    <a:pt x="32" y="141"/>
                    <a:pt x="32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76" name="Line 32"/>
            <p:cNvSpPr>
              <a:spLocks noChangeShapeType="1"/>
            </p:cNvSpPr>
            <p:nvPr/>
          </p:nvSpPr>
          <p:spPr bwMode="auto">
            <a:xfrm>
              <a:off x="5117" y="3921"/>
              <a:ext cx="32" cy="1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77" name="Freeform 33"/>
            <p:cNvSpPr>
              <a:spLocks/>
            </p:cNvSpPr>
            <p:nvPr/>
          </p:nvSpPr>
          <p:spPr bwMode="auto">
            <a:xfrm>
              <a:off x="5097" y="3886"/>
              <a:ext cx="31" cy="72"/>
            </a:xfrm>
            <a:custGeom>
              <a:avLst/>
              <a:gdLst/>
              <a:ahLst/>
              <a:cxnLst>
                <a:cxn ang="0">
                  <a:pos x="66" y="172"/>
                </a:cxn>
                <a:cxn ang="0">
                  <a:pos x="0" y="66"/>
                </a:cxn>
                <a:cxn ang="0">
                  <a:pos x="107" y="0"/>
                </a:cxn>
                <a:cxn ang="0">
                  <a:pos x="66" y="172"/>
                </a:cxn>
              </a:cxnLst>
              <a:rect l="0" t="0" r="r" b="b"/>
              <a:pathLst>
                <a:path w="107" h="172">
                  <a:moveTo>
                    <a:pt x="66" y="172"/>
                  </a:moveTo>
                  <a:lnTo>
                    <a:pt x="0" y="66"/>
                  </a:lnTo>
                  <a:lnTo>
                    <a:pt x="107" y="0"/>
                  </a:lnTo>
                  <a:lnTo>
                    <a:pt x="66" y="1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78" name="Freeform 34"/>
            <p:cNvSpPr>
              <a:spLocks/>
            </p:cNvSpPr>
            <p:nvPr/>
          </p:nvSpPr>
          <p:spPr bwMode="auto">
            <a:xfrm>
              <a:off x="5138" y="3894"/>
              <a:ext cx="31" cy="72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07" y="107"/>
                </a:cxn>
                <a:cxn ang="0">
                  <a:pos x="0" y="172"/>
                </a:cxn>
                <a:cxn ang="0">
                  <a:pos x="42" y="0"/>
                </a:cxn>
              </a:cxnLst>
              <a:rect l="0" t="0" r="r" b="b"/>
              <a:pathLst>
                <a:path w="107" h="172">
                  <a:moveTo>
                    <a:pt x="42" y="0"/>
                  </a:moveTo>
                  <a:lnTo>
                    <a:pt x="107" y="107"/>
                  </a:lnTo>
                  <a:lnTo>
                    <a:pt x="0" y="17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79" name="Line 35"/>
            <p:cNvSpPr>
              <a:spLocks noChangeShapeType="1"/>
            </p:cNvSpPr>
            <p:nvPr/>
          </p:nvSpPr>
          <p:spPr bwMode="auto">
            <a:xfrm flipV="1">
              <a:off x="5117" y="3827"/>
              <a:ext cx="32" cy="1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80" name="Freeform 36"/>
            <p:cNvSpPr>
              <a:spLocks/>
            </p:cNvSpPr>
            <p:nvPr/>
          </p:nvSpPr>
          <p:spPr bwMode="auto">
            <a:xfrm>
              <a:off x="5097" y="3802"/>
              <a:ext cx="31" cy="71"/>
            </a:xfrm>
            <a:custGeom>
              <a:avLst/>
              <a:gdLst/>
              <a:ahLst/>
              <a:cxnLst>
                <a:cxn ang="0">
                  <a:pos x="109" y="171"/>
                </a:cxn>
                <a:cxn ang="0">
                  <a:pos x="0" y="108"/>
                </a:cxn>
                <a:cxn ang="0">
                  <a:pos x="64" y="0"/>
                </a:cxn>
                <a:cxn ang="0">
                  <a:pos x="109" y="171"/>
                </a:cxn>
              </a:cxnLst>
              <a:rect l="0" t="0" r="r" b="b"/>
              <a:pathLst>
                <a:path w="109" h="171">
                  <a:moveTo>
                    <a:pt x="109" y="171"/>
                  </a:moveTo>
                  <a:lnTo>
                    <a:pt x="0" y="108"/>
                  </a:lnTo>
                  <a:lnTo>
                    <a:pt x="64" y="0"/>
                  </a:lnTo>
                  <a:lnTo>
                    <a:pt x="109" y="1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81" name="Freeform 37"/>
            <p:cNvSpPr>
              <a:spLocks/>
            </p:cNvSpPr>
            <p:nvPr/>
          </p:nvSpPr>
          <p:spPr bwMode="auto">
            <a:xfrm>
              <a:off x="5138" y="3793"/>
              <a:ext cx="31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" y="64"/>
                </a:cxn>
                <a:cxn ang="0">
                  <a:pos x="45" y="172"/>
                </a:cxn>
                <a:cxn ang="0">
                  <a:pos x="0" y="0"/>
                </a:cxn>
              </a:cxnLst>
              <a:rect l="0" t="0" r="r" b="b"/>
              <a:pathLst>
                <a:path w="108" h="172">
                  <a:moveTo>
                    <a:pt x="0" y="0"/>
                  </a:moveTo>
                  <a:lnTo>
                    <a:pt x="108" y="64"/>
                  </a:lnTo>
                  <a:lnTo>
                    <a:pt x="45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82" name="Rectangle 38"/>
            <p:cNvSpPr>
              <a:spLocks noChangeArrowheads="1"/>
            </p:cNvSpPr>
            <p:nvPr/>
          </p:nvSpPr>
          <p:spPr bwMode="auto">
            <a:xfrm>
              <a:off x="3984" y="3833"/>
              <a:ext cx="169" cy="92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83" name="Rectangle 39"/>
            <p:cNvSpPr>
              <a:spLocks noChangeArrowheads="1"/>
            </p:cNvSpPr>
            <p:nvPr/>
          </p:nvSpPr>
          <p:spPr bwMode="auto">
            <a:xfrm>
              <a:off x="3984" y="3833"/>
              <a:ext cx="169" cy="92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84" name="Rectangle 40"/>
            <p:cNvSpPr>
              <a:spLocks noChangeArrowheads="1"/>
            </p:cNvSpPr>
            <p:nvPr/>
          </p:nvSpPr>
          <p:spPr bwMode="auto">
            <a:xfrm>
              <a:off x="4195" y="3833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85" name="Rectangle 41"/>
            <p:cNvSpPr>
              <a:spLocks noChangeArrowheads="1"/>
            </p:cNvSpPr>
            <p:nvPr/>
          </p:nvSpPr>
          <p:spPr bwMode="auto">
            <a:xfrm>
              <a:off x="4195" y="3833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86" name="Rectangle 42"/>
            <p:cNvSpPr>
              <a:spLocks noChangeArrowheads="1"/>
            </p:cNvSpPr>
            <p:nvPr/>
          </p:nvSpPr>
          <p:spPr bwMode="auto">
            <a:xfrm>
              <a:off x="4428" y="3741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87" name="Rectangle 43"/>
            <p:cNvSpPr>
              <a:spLocks noChangeArrowheads="1"/>
            </p:cNvSpPr>
            <p:nvPr/>
          </p:nvSpPr>
          <p:spPr bwMode="auto">
            <a:xfrm>
              <a:off x="4428" y="3741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88" name="Rectangle 44"/>
            <p:cNvSpPr>
              <a:spLocks noChangeArrowheads="1"/>
            </p:cNvSpPr>
            <p:nvPr/>
          </p:nvSpPr>
          <p:spPr bwMode="auto">
            <a:xfrm>
              <a:off x="4428" y="3925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89" name="Rectangle 45"/>
            <p:cNvSpPr>
              <a:spLocks noChangeArrowheads="1"/>
            </p:cNvSpPr>
            <p:nvPr/>
          </p:nvSpPr>
          <p:spPr bwMode="auto">
            <a:xfrm>
              <a:off x="4428" y="3925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90" name="Rectangle 46"/>
            <p:cNvSpPr>
              <a:spLocks noChangeArrowheads="1"/>
            </p:cNvSpPr>
            <p:nvPr/>
          </p:nvSpPr>
          <p:spPr bwMode="auto">
            <a:xfrm>
              <a:off x="4661" y="3833"/>
              <a:ext cx="169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91" name="Rectangle 47"/>
            <p:cNvSpPr>
              <a:spLocks noChangeArrowheads="1"/>
            </p:cNvSpPr>
            <p:nvPr/>
          </p:nvSpPr>
          <p:spPr bwMode="auto">
            <a:xfrm>
              <a:off x="4661" y="3833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92" name="Rectangle 48"/>
            <p:cNvSpPr>
              <a:spLocks noChangeArrowheads="1"/>
            </p:cNvSpPr>
            <p:nvPr/>
          </p:nvSpPr>
          <p:spPr bwMode="auto">
            <a:xfrm>
              <a:off x="4915" y="3802"/>
              <a:ext cx="182" cy="160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93" name="Rectangle 49"/>
            <p:cNvSpPr>
              <a:spLocks noChangeArrowheads="1"/>
            </p:cNvSpPr>
            <p:nvPr/>
          </p:nvSpPr>
          <p:spPr bwMode="auto">
            <a:xfrm>
              <a:off x="4915" y="3802"/>
              <a:ext cx="182" cy="160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94" name="Rectangle 50"/>
            <p:cNvSpPr>
              <a:spLocks noChangeArrowheads="1"/>
            </p:cNvSpPr>
            <p:nvPr/>
          </p:nvSpPr>
          <p:spPr bwMode="auto">
            <a:xfrm>
              <a:off x="5169" y="3888"/>
              <a:ext cx="169" cy="160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95" name="Rectangle 51"/>
            <p:cNvSpPr>
              <a:spLocks noChangeArrowheads="1"/>
            </p:cNvSpPr>
            <p:nvPr/>
          </p:nvSpPr>
          <p:spPr bwMode="auto">
            <a:xfrm>
              <a:off x="5169" y="3888"/>
              <a:ext cx="169" cy="160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96" name="Rectangle 52"/>
            <p:cNvSpPr>
              <a:spLocks noChangeArrowheads="1"/>
            </p:cNvSpPr>
            <p:nvPr/>
          </p:nvSpPr>
          <p:spPr bwMode="auto">
            <a:xfrm>
              <a:off x="5169" y="3741"/>
              <a:ext cx="169" cy="92"/>
            </a:xfrm>
            <a:prstGeom prst="rect">
              <a:avLst/>
            </a:prstGeom>
            <a:gradFill rotWithShape="1">
              <a:gsLst>
                <a:gs pos="0">
                  <a:srgbClr val="FF9933">
                    <a:gamma/>
                    <a:shade val="46275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97" name="Rectangle 53"/>
            <p:cNvSpPr>
              <a:spLocks noChangeArrowheads="1"/>
            </p:cNvSpPr>
            <p:nvPr/>
          </p:nvSpPr>
          <p:spPr bwMode="auto">
            <a:xfrm>
              <a:off x="5169" y="3741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98" name="Rectangle 54"/>
            <p:cNvSpPr>
              <a:spLocks noChangeArrowheads="1"/>
            </p:cNvSpPr>
            <p:nvPr/>
          </p:nvSpPr>
          <p:spPr bwMode="auto">
            <a:xfrm>
              <a:off x="3984" y="3648"/>
              <a:ext cx="169" cy="93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399" name="Rectangle 55"/>
            <p:cNvSpPr>
              <a:spLocks noChangeArrowheads="1"/>
            </p:cNvSpPr>
            <p:nvPr/>
          </p:nvSpPr>
          <p:spPr bwMode="auto">
            <a:xfrm>
              <a:off x="3984" y="3648"/>
              <a:ext cx="169" cy="93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00" name="Rectangle 56"/>
            <p:cNvSpPr>
              <a:spLocks noChangeArrowheads="1"/>
            </p:cNvSpPr>
            <p:nvPr/>
          </p:nvSpPr>
          <p:spPr bwMode="auto">
            <a:xfrm>
              <a:off x="4629" y="3650"/>
              <a:ext cx="233" cy="91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01" name="Rectangle 57"/>
            <p:cNvSpPr>
              <a:spLocks noChangeArrowheads="1"/>
            </p:cNvSpPr>
            <p:nvPr/>
          </p:nvSpPr>
          <p:spPr bwMode="auto">
            <a:xfrm>
              <a:off x="4629" y="3650"/>
              <a:ext cx="233" cy="91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02" name="Freeform 58"/>
            <p:cNvSpPr>
              <a:spLocks/>
            </p:cNvSpPr>
            <p:nvPr/>
          </p:nvSpPr>
          <p:spPr bwMode="auto">
            <a:xfrm>
              <a:off x="4365" y="3679"/>
              <a:ext cx="1041" cy="385"/>
            </a:xfrm>
            <a:custGeom>
              <a:avLst/>
              <a:gdLst/>
              <a:ahLst/>
              <a:cxnLst>
                <a:cxn ang="0">
                  <a:pos x="1733" y="0"/>
                </a:cxn>
                <a:cxn ang="0">
                  <a:pos x="3628" y="0"/>
                </a:cxn>
                <a:cxn ang="0">
                  <a:pos x="3628" y="924"/>
                </a:cxn>
                <a:cxn ang="0">
                  <a:pos x="0" y="924"/>
                </a:cxn>
                <a:cxn ang="0">
                  <a:pos x="0" y="739"/>
                </a:cxn>
                <a:cxn ang="0">
                  <a:pos x="162" y="739"/>
                </a:cxn>
              </a:cxnLst>
              <a:rect l="0" t="0" r="r" b="b"/>
              <a:pathLst>
                <a:path w="3628" h="924">
                  <a:moveTo>
                    <a:pt x="1733" y="0"/>
                  </a:moveTo>
                  <a:lnTo>
                    <a:pt x="3628" y="0"/>
                  </a:lnTo>
                  <a:lnTo>
                    <a:pt x="3628" y="924"/>
                  </a:lnTo>
                  <a:lnTo>
                    <a:pt x="0" y="924"/>
                  </a:lnTo>
                  <a:lnTo>
                    <a:pt x="0" y="739"/>
                  </a:lnTo>
                  <a:lnTo>
                    <a:pt x="162" y="739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03" name="Freeform 59"/>
            <p:cNvSpPr>
              <a:spLocks/>
            </p:cNvSpPr>
            <p:nvPr/>
          </p:nvSpPr>
          <p:spPr bwMode="auto">
            <a:xfrm>
              <a:off x="4406" y="3971"/>
              <a:ext cx="22" cy="32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5" y="112"/>
                    <a:pt x="25" y="51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04" name="Line 60"/>
            <p:cNvSpPr>
              <a:spLocks noChangeShapeType="1"/>
            </p:cNvSpPr>
            <p:nvPr/>
          </p:nvSpPr>
          <p:spPr bwMode="auto">
            <a:xfrm flipH="1">
              <a:off x="4170" y="3691"/>
              <a:ext cx="45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05" name="Freeform 61"/>
            <p:cNvSpPr>
              <a:spLocks/>
            </p:cNvSpPr>
            <p:nvPr/>
          </p:nvSpPr>
          <p:spPr bwMode="auto">
            <a:xfrm>
              <a:off x="4153" y="3675"/>
              <a:ext cx="23" cy="32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164" y="0"/>
                </a:cxn>
                <a:cxn ang="0">
                  <a:pos x="164" y="164"/>
                </a:cxn>
                <a:cxn ang="0">
                  <a:pos x="164" y="164"/>
                </a:cxn>
                <a:cxn ang="0">
                  <a:pos x="0" y="82"/>
                </a:cxn>
              </a:cxnLst>
              <a:rect l="0" t="0" r="r" b="b"/>
              <a:pathLst>
                <a:path w="164" h="164">
                  <a:moveTo>
                    <a:pt x="0" y="82"/>
                  </a:moveTo>
                  <a:lnTo>
                    <a:pt x="164" y="0"/>
                  </a:lnTo>
                  <a:cubicBezTo>
                    <a:pt x="138" y="51"/>
                    <a:pt x="138" y="112"/>
                    <a:pt x="164" y="164"/>
                  </a:cubicBezTo>
                  <a:lnTo>
                    <a:pt x="164" y="164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06" name="Line 62"/>
            <p:cNvSpPr>
              <a:spLocks noChangeShapeType="1"/>
            </p:cNvSpPr>
            <p:nvPr/>
          </p:nvSpPr>
          <p:spPr bwMode="auto">
            <a:xfrm>
              <a:off x="4051" y="3741"/>
              <a:ext cx="0" cy="6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07" name="Freeform 63"/>
            <p:cNvSpPr>
              <a:spLocks/>
            </p:cNvSpPr>
            <p:nvPr/>
          </p:nvSpPr>
          <p:spPr bwMode="auto">
            <a:xfrm>
              <a:off x="4037" y="3792"/>
              <a:ext cx="28" cy="41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08" name="Freeform 64"/>
            <p:cNvSpPr>
              <a:spLocks/>
            </p:cNvSpPr>
            <p:nvPr/>
          </p:nvSpPr>
          <p:spPr bwMode="auto">
            <a:xfrm>
              <a:off x="4128" y="3765"/>
              <a:ext cx="300" cy="25"/>
            </a:xfrm>
            <a:custGeom>
              <a:avLst/>
              <a:gdLst/>
              <a:ahLst/>
              <a:cxnLst>
                <a:cxn ang="0">
                  <a:pos x="1047" y="60"/>
                </a:cxn>
                <a:cxn ang="0">
                  <a:pos x="0" y="60"/>
                </a:cxn>
                <a:cxn ang="0">
                  <a:pos x="0" y="0"/>
                </a:cxn>
              </a:cxnLst>
              <a:rect l="0" t="0" r="r" b="b"/>
              <a:pathLst>
                <a:path w="1047" h="60">
                  <a:moveTo>
                    <a:pt x="1047" y="60"/>
                  </a:moveTo>
                  <a:lnTo>
                    <a:pt x="0" y="6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09" name="Freeform 65"/>
            <p:cNvSpPr>
              <a:spLocks/>
            </p:cNvSpPr>
            <p:nvPr/>
          </p:nvSpPr>
          <p:spPr bwMode="auto">
            <a:xfrm>
              <a:off x="4117" y="3741"/>
              <a:ext cx="22" cy="32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164" y="164"/>
                </a:cxn>
                <a:cxn ang="0">
                  <a:pos x="0" y="164"/>
                </a:cxn>
                <a:cxn ang="0">
                  <a:pos x="0" y="164"/>
                </a:cxn>
                <a:cxn ang="0">
                  <a:pos x="82" y="0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lnTo>
                    <a:pt x="164" y="164"/>
                  </a:lnTo>
                  <a:cubicBezTo>
                    <a:pt x="112" y="138"/>
                    <a:pt x="52" y="138"/>
                    <a:pt x="0" y="164"/>
                  </a:cubicBezTo>
                  <a:lnTo>
                    <a:pt x="0" y="164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10" name="Line 66"/>
            <p:cNvSpPr>
              <a:spLocks noChangeShapeType="1"/>
            </p:cNvSpPr>
            <p:nvPr/>
          </p:nvSpPr>
          <p:spPr bwMode="auto">
            <a:xfrm flipV="1">
              <a:off x="4737" y="3741"/>
              <a:ext cx="0" cy="6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11" name="Freeform 67"/>
            <p:cNvSpPr>
              <a:spLocks/>
            </p:cNvSpPr>
            <p:nvPr/>
          </p:nvSpPr>
          <p:spPr bwMode="auto">
            <a:xfrm>
              <a:off x="4723" y="3792"/>
              <a:ext cx="29" cy="41"/>
            </a:xfrm>
            <a:custGeom>
              <a:avLst/>
              <a:gdLst/>
              <a:ahLst/>
              <a:cxnLst>
                <a:cxn ang="0">
                  <a:pos x="104" y="207"/>
                </a:cxn>
                <a:cxn ang="0">
                  <a:pos x="0" y="0"/>
                </a:cxn>
                <a:cxn ang="0">
                  <a:pos x="207" y="0"/>
                </a:cxn>
                <a:cxn ang="0">
                  <a:pos x="207" y="0"/>
                </a:cxn>
                <a:cxn ang="0">
                  <a:pos x="104" y="207"/>
                </a:cxn>
              </a:cxnLst>
              <a:rect l="0" t="0" r="r" b="b"/>
              <a:pathLst>
                <a:path w="207" h="207">
                  <a:moveTo>
                    <a:pt x="104" y="207"/>
                  </a:moveTo>
                  <a:lnTo>
                    <a:pt x="0" y="0"/>
                  </a:lnTo>
                  <a:cubicBezTo>
                    <a:pt x="65" y="33"/>
                    <a:pt x="142" y="33"/>
                    <a:pt x="207" y="0"/>
                  </a:cubicBezTo>
                  <a:lnTo>
                    <a:pt x="207" y="0"/>
                  </a:lnTo>
                  <a:lnTo>
                    <a:pt x="104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12" name="Line 68"/>
            <p:cNvSpPr>
              <a:spLocks noChangeShapeType="1"/>
            </p:cNvSpPr>
            <p:nvPr/>
          </p:nvSpPr>
          <p:spPr bwMode="auto">
            <a:xfrm>
              <a:off x="4879" y="3760"/>
              <a:ext cx="36" cy="42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13" name="Freeform 69"/>
            <p:cNvSpPr>
              <a:spLocks/>
            </p:cNvSpPr>
            <p:nvPr/>
          </p:nvSpPr>
          <p:spPr bwMode="auto">
            <a:xfrm>
              <a:off x="4862" y="3741"/>
              <a:ext cx="31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5" y="48"/>
                </a:cxn>
                <a:cxn ang="0">
                  <a:pos x="96" y="209"/>
                </a:cxn>
                <a:cxn ang="0">
                  <a:pos x="96" y="209"/>
                </a:cxn>
                <a:cxn ang="0">
                  <a:pos x="0" y="0"/>
                </a:cxn>
              </a:cxnLst>
              <a:rect l="0" t="0" r="r" b="b"/>
              <a:pathLst>
                <a:path w="225" h="209">
                  <a:moveTo>
                    <a:pt x="0" y="0"/>
                  </a:moveTo>
                  <a:lnTo>
                    <a:pt x="225" y="48"/>
                  </a:lnTo>
                  <a:cubicBezTo>
                    <a:pt x="159" y="79"/>
                    <a:pt x="111" y="138"/>
                    <a:pt x="96" y="209"/>
                  </a:cubicBezTo>
                  <a:lnTo>
                    <a:pt x="96" y="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14" name="Line 70"/>
            <p:cNvSpPr>
              <a:spLocks noChangeShapeType="1"/>
            </p:cNvSpPr>
            <p:nvPr/>
          </p:nvSpPr>
          <p:spPr bwMode="auto">
            <a:xfrm>
              <a:off x="5338" y="3790"/>
              <a:ext cx="5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15" name="Freeform 71"/>
            <p:cNvSpPr>
              <a:spLocks/>
            </p:cNvSpPr>
            <p:nvPr/>
          </p:nvSpPr>
          <p:spPr bwMode="auto">
            <a:xfrm>
              <a:off x="5384" y="3773"/>
              <a:ext cx="22" cy="33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6" y="112"/>
                    <a:pt x="26" y="52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16" name="Line 72"/>
            <p:cNvSpPr>
              <a:spLocks noChangeShapeType="1"/>
            </p:cNvSpPr>
            <p:nvPr/>
          </p:nvSpPr>
          <p:spPr bwMode="auto">
            <a:xfrm>
              <a:off x="5338" y="3974"/>
              <a:ext cx="5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7417" name="Freeform 73"/>
            <p:cNvSpPr>
              <a:spLocks/>
            </p:cNvSpPr>
            <p:nvPr/>
          </p:nvSpPr>
          <p:spPr bwMode="auto">
            <a:xfrm>
              <a:off x="5384" y="3958"/>
              <a:ext cx="22" cy="32"/>
            </a:xfrm>
            <a:custGeom>
              <a:avLst/>
              <a:gdLst/>
              <a:ahLst/>
              <a:cxnLst>
                <a:cxn ang="0">
                  <a:pos x="164" y="83"/>
                </a:cxn>
                <a:cxn ang="0">
                  <a:pos x="0" y="164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64" y="83"/>
                </a:cxn>
              </a:cxnLst>
              <a:rect l="0" t="0" r="r" b="b"/>
              <a:pathLst>
                <a:path w="164" h="164">
                  <a:moveTo>
                    <a:pt x="164" y="83"/>
                  </a:moveTo>
                  <a:lnTo>
                    <a:pt x="0" y="164"/>
                  </a:lnTo>
                  <a:cubicBezTo>
                    <a:pt x="26" y="112"/>
                    <a:pt x="26" y="52"/>
                    <a:pt x="1" y="0"/>
                  </a:cubicBezTo>
                  <a:lnTo>
                    <a:pt x="1" y="0"/>
                  </a:lnTo>
                  <a:lnTo>
                    <a:pt x="164" y="8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</p:grpSp>
      <p:sp>
        <p:nvSpPr>
          <p:cNvPr id="77" name="Slide Number Placeholder 7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4.</a:t>
            </a:r>
            <a:fld id="{5F092435-35AC-4890-8608-A6F8B5931844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68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eaLnBrk="1" hangingPunct="1"/>
            <a:r>
              <a:rPr lang="en-US" sz="2300" dirty="0"/>
              <a:t>CPUs: Latency Oriented Design </a:t>
            </a:r>
          </a:p>
        </p:txBody>
      </p:sp>
      <p:sp>
        <p:nvSpPr>
          <p:cNvPr id="717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5429250" y="3762375"/>
            <a:ext cx="1428750" cy="257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C43B938-5AFB-4136-A4BC-1C303B9BB43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23555" name="Content Placeholder 2"/>
          <p:cNvSpPr>
            <a:spLocks noGrp="1"/>
          </p:cNvSpPr>
          <p:nvPr>
            <p:ph sz="half" idx="4294967295"/>
          </p:nvPr>
        </p:nvSpPr>
        <p:spPr>
          <a:xfrm>
            <a:off x="3616221" y="1352550"/>
            <a:ext cx="2878137" cy="2570163"/>
          </a:xfrm>
        </p:spPr>
        <p:txBody>
          <a:bodyPr>
            <a:normAutofit/>
          </a:bodyPr>
          <a:lstStyle/>
          <a:p>
            <a:r>
              <a:rPr lang="en-US" sz="1200" dirty="0"/>
              <a:t>Powerful ALU</a:t>
            </a:r>
          </a:p>
          <a:p>
            <a:pPr lvl="1"/>
            <a:r>
              <a:rPr lang="en-US" sz="1050" dirty="0"/>
              <a:t>Reduced operation latency</a:t>
            </a:r>
          </a:p>
          <a:p>
            <a:pPr eaLnBrk="1" hangingPunct="1"/>
            <a:r>
              <a:rPr lang="en-US" sz="1200" dirty="0"/>
              <a:t>Large caches</a:t>
            </a:r>
          </a:p>
          <a:p>
            <a:pPr lvl="1" eaLnBrk="1" hangingPunct="1"/>
            <a:r>
              <a:rPr lang="en-US" sz="1050" dirty="0"/>
              <a:t>Convert long latency memory accesses to short latency cache accesses</a:t>
            </a:r>
          </a:p>
          <a:p>
            <a:pPr eaLnBrk="1" hangingPunct="1"/>
            <a:r>
              <a:rPr lang="en-US" sz="1200" dirty="0"/>
              <a:t>Sophisticated control</a:t>
            </a:r>
          </a:p>
          <a:p>
            <a:pPr lvl="1" eaLnBrk="1" hangingPunct="1"/>
            <a:r>
              <a:rPr lang="en-US" sz="1050" dirty="0"/>
              <a:t>Branch prediction for reduced branch latency</a:t>
            </a:r>
          </a:p>
          <a:p>
            <a:pPr lvl="1" eaLnBrk="1" hangingPunct="1"/>
            <a:r>
              <a:rPr lang="en-US" sz="1050" dirty="0"/>
              <a:t>Data forwarding for reduced data latency</a:t>
            </a:r>
          </a:p>
        </p:txBody>
      </p:sp>
      <p:grpSp>
        <p:nvGrpSpPr>
          <p:cNvPr id="23558" name="Group 165"/>
          <p:cNvGrpSpPr>
            <a:grpSpLocks/>
          </p:cNvGrpSpPr>
          <p:nvPr/>
        </p:nvGrpSpPr>
        <p:grpSpPr bwMode="auto">
          <a:xfrm>
            <a:off x="1007958" y="1360084"/>
            <a:ext cx="2457450" cy="1543050"/>
            <a:chOff x="991" y="1935"/>
            <a:chExt cx="1688" cy="1226"/>
          </a:xfrm>
        </p:grpSpPr>
        <p:sp>
          <p:nvSpPr>
            <p:cNvPr id="23560" name="Rectangle 166"/>
            <p:cNvSpPr>
              <a:spLocks noChangeArrowheads="1"/>
            </p:cNvSpPr>
            <p:nvPr/>
          </p:nvSpPr>
          <p:spPr bwMode="auto">
            <a:xfrm>
              <a:off x="992" y="2425"/>
              <a:ext cx="1687" cy="434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 algn="ctr"/>
              <a:r>
                <a:rPr lang="en-US" sz="1050" b="1">
                  <a:latin typeface="Arial" charset="0"/>
                </a:rPr>
                <a:t>Cache</a:t>
              </a:r>
            </a:p>
          </p:txBody>
        </p:sp>
        <p:sp>
          <p:nvSpPr>
            <p:cNvPr id="23561" name="Rectangle 167"/>
            <p:cNvSpPr>
              <a:spLocks noChangeArrowheads="1"/>
            </p:cNvSpPr>
            <p:nvPr/>
          </p:nvSpPr>
          <p:spPr bwMode="auto">
            <a:xfrm>
              <a:off x="2285" y="1935"/>
              <a:ext cx="394" cy="227"/>
            </a:xfrm>
            <a:prstGeom prst="rect">
              <a:avLst/>
            </a:prstGeom>
            <a:solidFill>
              <a:srgbClr val="99FF66"/>
            </a:solidFill>
            <a:ln w="9525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en-US" sz="1050" b="1">
                  <a:latin typeface="Arial" charset="0"/>
                </a:rPr>
                <a:t>ALU</a:t>
              </a:r>
            </a:p>
          </p:txBody>
        </p:sp>
        <p:sp>
          <p:nvSpPr>
            <p:cNvPr id="23562" name="Rectangle 168"/>
            <p:cNvSpPr>
              <a:spLocks noChangeArrowheads="1"/>
            </p:cNvSpPr>
            <p:nvPr/>
          </p:nvSpPr>
          <p:spPr bwMode="auto">
            <a:xfrm>
              <a:off x="992" y="1935"/>
              <a:ext cx="836" cy="463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 algn="ctr"/>
              <a:r>
                <a:rPr lang="en-US" sz="1050" b="1">
                  <a:latin typeface="Arial" charset="0"/>
                </a:rPr>
                <a:t>Control</a:t>
              </a:r>
            </a:p>
          </p:txBody>
        </p:sp>
        <p:sp>
          <p:nvSpPr>
            <p:cNvPr id="23563" name="Rectangle 169"/>
            <p:cNvSpPr>
              <a:spLocks noChangeArrowheads="1"/>
            </p:cNvSpPr>
            <p:nvPr/>
          </p:nvSpPr>
          <p:spPr bwMode="auto">
            <a:xfrm>
              <a:off x="2285" y="2178"/>
              <a:ext cx="394" cy="227"/>
            </a:xfrm>
            <a:prstGeom prst="rect">
              <a:avLst/>
            </a:prstGeom>
            <a:solidFill>
              <a:srgbClr val="99FF66"/>
            </a:solidFill>
            <a:ln w="9525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en-US" sz="1050" b="1">
                  <a:latin typeface="Arial" charset="0"/>
                </a:rPr>
                <a:t>ALU</a:t>
              </a:r>
            </a:p>
          </p:txBody>
        </p:sp>
        <p:sp>
          <p:nvSpPr>
            <p:cNvPr id="23564" name="Rectangle 170"/>
            <p:cNvSpPr>
              <a:spLocks noChangeArrowheads="1"/>
            </p:cNvSpPr>
            <p:nvPr/>
          </p:nvSpPr>
          <p:spPr bwMode="auto">
            <a:xfrm>
              <a:off x="1870" y="1935"/>
              <a:ext cx="394" cy="227"/>
            </a:xfrm>
            <a:prstGeom prst="rect">
              <a:avLst/>
            </a:prstGeom>
            <a:solidFill>
              <a:srgbClr val="99FF66"/>
            </a:solidFill>
            <a:ln w="9525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en-US" sz="1050" b="1">
                  <a:latin typeface="Arial" charset="0"/>
                </a:rPr>
                <a:t>ALU</a:t>
              </a:r>
            </a:p>
          </p:txBody>
        </p:sp>
        <p:sp>
          <p:nvSpPr>
            <p:cNvPr id="23565" name="Rectangle 171"/>
            <p:cNvSpPr>
              <a:spLocks noChangeArrowheads="1"/>
            </p:cNvSpPr>
            <p:nvPr/>
          </p:nvSpPr>
          <p:spPr bwMode="auto">
            <a:xfrm>
              <a:off x="1870" y="2178"/>
              <a:ext cx="394" cy="227"/>
            </a:xfrm>
            <a:prstGeom prst="rect">
              <a:avLst/>
            </a:prstGeom>
            <a:solidFill>
              <a:srgbClr val="99FF66"/>
            </a:solidFill>
            <a:ln w="9525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en-US" sz="1050" b="1">
                  <a:latin typeface="Arial" charset="0"/>
                </a:rPr>
                <a:t>ALU</a:t>
              </a:r>
            </a:p>
          </p:txBody>
        </p:sp>
        <p:sp>
          <p:nvSpPr>
            <p:cNvPr id="23566" name="Rectangle 172"/>
            <p:cNvSpPr>
              <a:spLocks noChangeArrowheads="1"/>
            </p:cNvSpPr>
            <p:nvPr/>
          </p:nvSpPr>
          <p:spPr bwMode="auto">
            <a:xfrm>
              <a:off x="991" y="2950"/>
              <a:ext cx="1687" cy="211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tIns="0" rIns="0" bIns="0" anchor="ctr"/>
            <a:lstStyle/>
            <a:p>
              <a:r>
                <a:rPr lang="en-US" sz="900" b="1">
                  <a:latin typeface="Arial" charset="0"/>
                </a:rPr>
                <a:t>DRAM</a:t>
              </a:r>
            </a:p>
          </p:txBody>
        </p:sp>
      </p:grpSp>
      <p:sp>
        <p:nvSpPr>
          <p:cNvPr id="23559" name="Text Box 173"/>
          <p:cNvSpPr txBox="1">
            <a:spLocks noChangeArrowheads="1"/>
          </p:cNvSpPr>
          <p:nvPr/>
        </p:nvSpPr>
        <p:spPr bwMode="auto">
          <a:xfrm>
            <a:off x="284255" y="1937614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800" b="1" dirty="0">
                <a:latin typeface="Arial" charset="0"/>
              </a:rPr>
              <a:t>CPU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 flipV="1">
            <a:off x="3179658" y="2208212"/>
            <a:ext cx="514350" cy="1386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 flipV="1">
            <a:off x="1617953" y="1808777"/>
            <a:ext cx="2080452" cy="106907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endCxn id="23561" idx="2"/>
          </p:cNvCxnSpPr>
          <p:nvPr/>
        </p:nvCxnSpPr>
        <p:spPr>
          <a:xfrm flipH="1">
            <a:off x="3178609" y="1645787"/>
            <a:ext cx="515399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1384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1420">
        <p:fade/>
      </p:transition>
    </mc:Choice>
    <mc:Fallback xmlns="">
      <p:transition spd="med" advTm="714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December 2012</a:t>
            </a:r>
          </a:p>
        </p:txBody>
      </p:sp>
      <p:sp>
        <p:nvSpPr>
          <p:cNvPr id="7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GPGPU-Sim Tutorial (MICRO 2012) 4: Microarchitecture Model</a:t>
            </a:r>
            <a:endParaRPr lang="en-US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Writeback</a:t>
            </a:r>
          </a:p>
        </p:txBody>
      </p:sp>
      <p:grpSp>
        <p:nvGrpSpPr>
          <p:cNvPr id="58372" name="Group 4"/>
          <p:cNvGrpSpPr>
            <a:grpSpLocks/>
          </p:cNvGrpSpPr>
          <p:nvPr/>
        </p:nvGrpSpPr>
        <p:grpSpPr bwMode="auto">
          <a:xfrm>
            <a:off x="4743450" y="4343400"/>
            <a:ext cx="1693069" cy="495300"/>
            <a:chOff x="3984" y="3648"/>
            <a:chExt cx="1422" cy="416"/>
          </a:xfrm>
        </p:grpSpPr>
        <p:sp>
          <p:nvSpPr>
            <p:cNvPr id="58373" name="Rectangle 5"/>
            <p:cNvSpPr>
              <a:spLocks noChangeArrowheads="1"/>
            </p:cNvSpPr>
            <p:nvPr/>
          </p:nvSpPr>
          <p:spPr bwMode="auto">
            <a:xfrm>
              <a:off x="5195" y="3703"/>
              <a:ext cx="169" cy="93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74" name="Rectangle 6"/>
            <p:cNvSpPr>
              <a:spLocks noChangeArrowheads="1"/>
            </p:cNvSpPr>
            <p:nvPr/>
          </p:nvSpPr>
          <p:spPr bwMode="auto">
            <a:xfrm>
              <a:off x="5195" y="3703"/>
              <a:ext cx="169" cy="93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75" name="Rectangle 7"/>
            <p:cNvSpPr>
              <a:spLocks noChangeArrowheads="1"/>
            </p:cNvSpPr>
            <p:nvPr/>
          </p:nvSpPr>
          <p:spPr bwMode="auto">
            <a:xfrm>
              <a:off x="5186" y="3716"/>
              <a:ext cx="169" cy="92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76" name="Rectangle 8"/>
            <p:cNvSpPr>
              <a:spLocks noChangeArrowheads="1"/>
            </p:cNvSpPr>
            <p:nvPr/>
          </p:nvSpPr>
          <p:spPr bwMode="auto">
            <a:xfrm>
              <a:off x="5186" y="3716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77" name="Rectangle 9"/>
            <p:cNvSpPr>
              <a:spLocks noChangeArrowheads="1"/>
            </p:cNvSpPr>
            <p:nvPr/>
          </p:nvSpPr>
          <p:spPr bwMode="auto">
            <a:xfrm>
              <a:off x="5178" y="3728"/>
              <a:ext cx="169" cy="93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78" name="Rectangle 10"/>
            <p:cNvSpPr>
              <a:spLocks noChangeArrowheads="1"/>
            </p:cNvSpPr>
            <p:nvPr/>
          </p:nvSpPr>
          <p:spPr bwMode="auto">
            <a:xfrm>
              <a:off x="5178" y="3728"/>
              <a:ext cx="169" cy="93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79" name="Oval 11"/>
            <p:cNvSpPr>
              <a:spLocks noChangeArrowheads="1"/>
            </p:cNvSpPr>
            <p:nvPr/>
          </p:nvSpPr>
          <p:spPr bwMode="auto">
            <a:xfrm>
              <a:off x="5368" y="3743"/>
              <a:ext cx="4" cy="7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80" name="Oval 12"/>
            <p:cNvSpPr>
              <a:spLocks noChangeArrowheads="1"/>
            </p:cNvSpPr>
            <p:nvPr/>
          </p:nvSpPr>
          <p:spPr bwMode="auto">
            <a:xfrm>
              <a:off x="5368" y="3743"/>
              <a:ext cx="4" cy="7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81" name="Oval 13"/>
            <p:cNvSpPr>
              <a:spLocks noChangeArrowheads="1"/>
            </p:cNvSpPr>
            <p:nvPr/>
          </p:nvSpPr>
          <p:spPr bwMode="auto">
            <a:xfrm>
              <a:off x="5374" y="3734"/>
              <a:ext cx="4" cy="7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82" name="Oval 14"/>
            <p:cNvSpPr>
              <a:spLocks noChangeArrowheads="1"/>
            </p:cNvSpPr>
            <p:nvPr/>
          </p:nvSpPr>
          <p:spPr bwMode="auto">
            <a:xfrm>
              <a:off x="5374" y="3734"/>
              <a:ext cx="4" cy="7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83" name="Oval 15"/>
            <p:cNvSpPr>
              <a:spLocks noChangeArrowheads="1"/>
            </p:cNvSpPr>
            <p:nvPr/>
          </p:nvSpPr>
          <p:spPr bwMode="auto">
            <a:xfrm>
              <a:off x="5381" y="3725"/>
              <a:ext cx="4" cy="6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84" name="Oval 16"/>
            <p:cNvSpPr>
              <a:spLocks noChangeArrowheads="1"/>
            </p:cNvSpPr>
            <p:nvPr/>
          </p:nvSpPr>
          <p:spPr bwMode="auto">
            <a:xfrm>
              <a:off x="5381" y="3725"/>
              <a:ext cx="4" cy="6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85" name="Line 17"/>
            <p:cNvSpPr>
              <a:spLocks noChangeShapeType="1"/>
            </p:cNvSpPr>
            <p:nvPr/>
          </p:nvSpPr>
          <p:spPr bwMode="auto">
            <a:xfrm>
              <a:off x="4153" y="3879"/>
              <a:ext cx="22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86" name="Freeform 18"/>
            <p:cNvSpPr>
              <a:spLocks/>
            </p:cNvSpPr>
            <p:nvPr/>
          </p:nvSpPr>
          <p:spPr bwMode="auto">
            <a:xfrm>
              <a:off x="4168" y="3859"/>
              <a:ext cx="27" cy="40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7">
                  <a:moveTo>
                    <a:pt x="206" y="103"/>
                  </a:moveTo>
                  <a:lnTo>
                    <a:pt x="0" y="207"/>
                  </a:lnTo>
                  <a:cubicBezTo>
                    <a:pt x="33" y="142"/>
                    <a:pt x="33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87" name="Line 19"/>
            <p:cNvSpPr>
              <a:spLocks noChangeShapeType="1"/>
            </p:cNvSpPr>
            <p:nvPr/>
          </p:nvSpPr>
          <p:spPr bwMode="auto">
            <a:xfrm>
              <a:off x="4365" y="3913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88" name="Freeform 20"/>
            <p:cNvSpPr>
              <a:spLocks/>
            </p:cNvSpPr>
            <p:nvPr/>
          </p:nvSpPr>
          <p:spPr bwMode="auto">
            <a:xfrm>
              <a:off x="4398" y="3907"/>
              <a:ext cx="30" cy="39"/>
            </a:xfrm>
            <a:custGeom>
              <a:avLst/>
              <a:gdLst/>
              <a:ahLst/>
              <a:cxnLst>
                <a:cxn ang="0">
                  <a:pos x="227" y="154"/>
                </a:cxn>
                <a:cxn ang="0">
                  <a:pos x="0" y="199"/>
                </a:cxn>
                <a:cxn ang="0">
                  <a:pos x="55" y="0"/>
                </a:cxn>
                <a:cxn ang="0">
                  <a:pos x="55" y="0"/>
                </a:cxn>
                <a:cxn ang="0">
                  <a:pos x="227" y="154"/>
                </a:cxn>
              </a:cxnLst>
              <a:rect l="0" t="0" r="r" b="b"/>
              <a:pathLst>
                <a:path w="227" h="199">
                  <a:moveTo>
                    <a:pt x="227" y="154"/>
                  </a:moveTo>
                  <a:lnTo>
                    <a:pt x="0" y="199"/>
                  </a:lnTo>
                  <a:cubicBezTo>
                    <a:pt x="49" y="145"/>
                    <a:pt x="69" y="71"/>
                    <a:pt x="55" y="0"/>
                  </a:cubicBezTo>
                  <a:lnTo>
                    <a:pt x="55" y="0"/>
                  </a:lnTo>
                  <a:lnTo>
                    <a:pt x="227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89" name="Line 21"/>
            <p:cNvSpPr>
              <a:spLocks noChangeShapeType="1"/>
            </p:cNvSpPr>
            <p:nvPr/>
          </p:nvSpPr>
          <p:spPr bwMode="auto">
            <a:xfrm flipV="1">
              <a:off x="4365" y="3828"/>
              <a:ext cx="43" cy="18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90" name="Freeform 22"/>
            <p:cNvSpPr>
              <a:spLocks/>
            </p:cNvSpPr>
            <p:nvPr/>
          </p:nvSpPr>
          <p:spPr bwMode="auto">
            <a:xfrm>
              <a:off x="4398" y="3811"/>
              <a:ext cx="30" cy="40"/>
            </a:xfrm>
            <a:custGeom>
              <a:avLst/>
              <a:gdLst/>
              <a:ahLst/>
              <a:cxnLst>
                <a:cxn ang="0">
                  <a:pos x="227" y="45"/>
                </a:cxn>
                <a:cxn ang="0">
                  <a:pos x="55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7" y="45"/>
                </a:cxn>
              </a:cxnLst>
              <a:rect l="0" t="0" r="r" b="b"/>
              <a:pathLst>
                <a:path w="227" h="199">
                  <a:moveTo>
                    <a:pt x="227" y="45"/>
                  </a:moveTo>
                  <a:lnTo>
                    <a:pt x="55" y="199"/>
                  </a:lnTo>
                  <a:cubicBezTo>
                    <a:pt x="69" y="128"/>
                    <a:pt x="49" y="54"/>
                    <a:pt x="0" y="0"/>
                  </a:cubicBezTo>
                  <a:lnTo>
                    <a:pt x="0" y="0"/>
                  </a:lnTo>
                  <a:lnTo>
                    <a:pt x="227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91" name="Line 23"/>
            <p:cNvSpPr>
              <a:spLocks noChangeShapeType="1"/>
            </p:cNvSpPr>
            <p:nvPr/>
          </p:nvSpPr>
          <p:spPr bwMode="auto">
            <a:xfrm flipV="1">
              <a:off x="4513" y="3864"/>
              <a:ext cx="0" cy="3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92" name="Freeform 24"/>
            <p:cNvSpPr>
              <a:spLocks/>
            </p:cNvSpPr>
            <p:nvPr/>
          </p:nvSpPr>
          <p:spPr bwMode="auto">
            <a:xfrm>
              <a:off x="4499" y="3884"/>
              <a:ext cx="28" cy="41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93" name="Freeform 25"/>
            <p:cNvSpPr>
              <a:spLocks/>
            </p:cNvSpPr>
            <p:nvPr/>
          </p:nvSpPr>
          <p:spPr bwMode="auto">
            <a:xfrm>
              <a:off x="4499" y="3833"/>
              <a:ext cx="28" cy="41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206" y="206"/>
                </a:cxn>
                <a:cxn ang="0">
                  <a:pos x="0" y="206"/>
                </a:cxn>
                <a:cxn ang="0">
                  <a:pos x="103" y="0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lnTo>
                    <a:pt x="206" y="206"/>
                  </a:lnTo>
                  <a:cubicBezTo>
                    <a:pt x="141" y="174"/>
                    <a:pt x="65" y="174"/>
                    <a:pt x="0" y="206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94" name="Line 26"/>
            <p:cNvSpPr>
              <a:spLocks noChangeShapeType="1"/>
            </p:cNvSpPr>
            <p:nvPr/>
          </p:nvSpPr>
          <p:spPr bwMode="auto">
            <a:xfrm flipV="1">
              <a:off x="4598" y="3921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95" name="Freeform 27"/>
            <p:cNvSpPr>
              <a:spLocks/>
            </p:cNvSpPr>
            <p:nvPr/>
          </p:nvSpPr>
          <p:spPr bwMode="auto">
            <a:xfrm>
              <a:off x="4631" y="3904"/>
              <a:ext cx="30" cy="39"/>
            </a:xfrm>
            <a:custGeom>
              <a:avLst/>
              <a:gdLst/>
              <a:ahLst/>
              <a:cxnLst>
                <a:cxn ang="0">
                  <a:pos x="226" y="45"/>
                </a:cxn>
                <a:cxn ang="0">
                  <a:pos x="54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6" y="45"/>
                </a:cxn>
              </a:cxnLst>
              <a:rect l="0" t="0" r="r" b="b"/>
              <a:pathLst>
                <a:path w="226" h="199">
                  <a:moveTo>
                    <a:pt x="226" y="45"/>
                  </a:moveTo>
                  <a:lnTo>
                    <a:pt x="54" y="199"/>
                  </a:lnTo>
                  <a:cubicBezTo>
                    <a:pt x="68" y="128"/>
                    <a:pt x="48" y="54"/>
                    <a:pt x="0" y="0"/>
                  </a:cubicBezTo>
                  <a:lnTo>
                    <a:pt x="0" y="0"/>
                  </a:lnTo>
                  <a:lnTo>
                    <a:pt x="226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96" name="Line 28"/>
            <p:cNvSpPr>
              <a:spLocks noChangeShapeType="1"/>
            </p:cNvSpPr>
            <p:nvPr/>
          </p:nvSpPr>
          <p:spPr bwMode="auto">
            <a:xfrm>
              <a:off x="4598" y="3820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97" name="Freeform 29"/>
            <p:cNvSpPr>
              <a:spLocks/>
            </p:cNvSpPr>
            <p:nvPr/>
          </p:nvSpPr>
          <p:spPr bwMode="auto">
            <a:xfrm>
              <a:off x="4631" y="3815"/>
              <a:ext cx="30" cy="39"/>
            </a:xfrm>
            <a:custGeom>
              <a:avLst/>
              <a:gdLst/>
              <a:ahLst/>
              <a:cxnLst>
                <a:cxn ang="0">
                  <a:pos x="226" y="154"/>
                </a:cxn>
                <a:cxn ang="0">
                  <a:pos x="0" y="199"/>
                </a:cxn>
                <a:cxn ang="0">
                  <a:pos x="54" y="0"/>
                </a:cxn>
                <a:cxn ang="0">
                  <a:pos x="226" y="154"/>
                </a:cxn>
              </a:cxnLst>
              <a:rect l="0" t="0" r="r" b="b"/>
              <a:pathLst>
                <a:path w="226" h="199">
                  <a:moveTo>
                    <a:pt x="226" y="154"/>
                  </a:moveTo>
                  <a:lnTo>
                    <a:pt x="0" y="199"/>
                  </a:lnTo>
                  <a:cubicBezTo>
                    <a:pt x="48" y="145"/>
                    <a:pt x="68" y="71"/>
                    <a:pt x="54" y="0"/>
                  </a:cubicBezTo>
                  <a:lnTo>
                    <a:pt x="226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98" name="Line 30"/>
            <p:cNvSpPr>
              <a:spLocks noChangeShapeType="1"/>
            </p:cNvSpPr>
            <p:nvPr/>
          </p:nvSpPr>
          <p:spPr bwMode="auto">
            <a:xfrm>
              <a:off x="4830" y="3882"/>
              <a:ext cx="64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399" name="Freeform 31"/>
            <p:cNvSpPr>
              <a:spLocks/>
            </p:cNvSpPr>
            <p:nvPr/>
          </p:nvSpPr>
          <p:spPr bwMode="auto">
            <a:xfrm>
              <a:off x="4887" y="3862"/>
              <a:ext cx="28" cy="40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6">
                  <a:moveTo>
                    <a:pt x="206" y="103"/>
                  </a:moveTo>
                  <a:lnTo>
                    <a:pt x="0" y="206"/>
                  </a:lnTo>
                  <a:cubicBezTo>
                    <a:pt x="32" y="141"/>
                    <a:pt x="32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00" name="Line 32"/>
            <p:cNvSpPr>
              <a:spLocks noChangeShapeType="1"/>
            </p:cNvSpPr>
            <p:nvPr/>
          </p:nvSpPr>
          <p:spPr bwMode="auto">
            <a:xfrm>
              <a:off x="5117" y="3921"/>
              <a:ext cx="32" cy="1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01" name="Freeform 33"/>
            <p:cNvSpPr>
              <a:spLocks/>
            </p:cNvSpPr>
            <p:nvPr/>
          </p:nvSpPr>
          <p:spPr bwMode="auto">
            <a:xfrm>
              <a:off x="5097" y="3886"/>
              <a:ext cx="31" cy="72"/>
            </a:xfrm>
            <a:custGeom>
              <a:avLst/>
              <a:gdLst/>
              <a:ahLst/>
              <a:cxnLst>
                <a:cxn ang="0">
                  <a:pos x="66" y="172"/>
                </a:cxn>
                <a:cxn ang="0">
                  <a:pos x="0" y="66"/>
                </a:cxn>
                <a:cxn ang="0">
                  <a:pos x="107" y="0"/>
                </a:cxn>
                <a:cxn ang="0">
                  <a:pos x="66" y="172"/>
                </a:cxn>
              </a:cxnLst>
              <a:rect l="0" t="0" r="r" b="b"/>
              <a:pathLst>
                <a:path w="107" h="172">
                  <a:moveTo>
                    <a:pt x="66" y="172"/>
                  </a:moveTo>
                  <a:lnTo>
                    <a:pt x="0" y="66"/>
                  </a:lnTo>
                  <a:lnTo>
                    <a:pt x="107" y="0"/>
                  </a:lnTo>
                  <a:lnTo>
                    <a:pt x="66" y="1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02" name="Freeform 34"/>
            <p:cNvSpPr>
              <a:spLocks/>
            </p:cNvSpPr>
            <p:nvPr/>
          </p:nvSpPr>
          <p:spPr bwMode="auto">
            <a:xfrm>
              <a:off x="5138" y="3894"/>
              <a:ext cx="31" cy="72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07" y="107"/>
                </a:cxn>
                <a:cxn ang="0">
                  <a:pos x="0" y="172"/>
                </a:cxn>
                <a:cxn ang="0">
                  <a:pos x="42" y="0"/>
                </a:cxn>
              </a:cxnLst>
              <a:rect l="0" t="0" r="r" b="b"/>
              <a:pathLst>
                <a:path w="107" h="172">
                  <a:moveTo>
                    <a:pt x="42" y="0"/>
                  </a:moveTo>
                  <a:lnTo>
                    <a:pt x="107" y="107"/>
                  </a:lnTo>
                  <a:lnTo>
                    <a:pt x="0" y="17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03" name="Line 35"/>
            <p:cNvSpPr>
              <a:spLocks noChangeShapeType="1"/>
            </p:cNvSpPr>
            <p:nvPr/>
          </p:nvSpPr>
          <p:spPr bwMode="auto">
            <a:xfrm flipV="1">
              <a:off x="5117" y="3827"/>
              <a:ext cx="32" cy="1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04" name="Freeform 36"/>
            <p:cNvSpPr>
              <a:spLocks/>
            </p:cNvSpPr>
            <p:nvPr/>
          </p:nvSpPr>
          <p:spPr bwMode="auto">
            <a:xfrm>
              <a:off x="5097" y="3802"/>
              <a:ext cx="31" cy="71"/>
            </a:xfrm>
            <a:custGeom>
              <a:avLst/>
              <a:gdLst/>
              <a:ahLst/>
              <a:cxnLst>
                <a:cxn ang="0">
                  <a:pos x="109" y="171"/>
                </a:cxn>
                <a:cxn ang="0">
                  <a:pos x="0" y="108"/>
                </a:cxn>
                <a:cxn ang="0">
                  <a:pos x="64" y="0"/>
                </a:cxn>
                <a:cxn ang="0">
                  <a:pos x="109" y="171"/>
                </a:cxn>
              </a:cxnLst>
              <a:rect l="0" t="0" r="r" b="b"/>
              <a:pathLst>
                <a:path w="109" h="171">
                  <a:moveTo>
                    <a:pt x="109" y="171"/>
                  </a:moveTo>
                  <a:lnTo>
                    <a:pt x="0" y="108"/>
                  </a:lnTo>
                  <a:lnTo>
                    <a:pt x="64" y="0"/>
                  </a:lnTo>
                  <a:lnTo>
                    <a:pt x="109" y="1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05" name="Freeform 37"/>
            <p:cNvSpPr>
              <a:spLocks/>
            </p:cNvSpPr>
            <p:nvPr/>
          </p:nvSpPr>
          <p:spPr bwMode="auto">
            <a:xfrm>
              <a:off x="5138" y="3793"/>
              <a:ext cx="31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" y="64"/>
                </a:cxn>
                <a:cxn ang="0">
                  <a:pos x="45" y="172"/>
                </a:cxn>
                <a:cxn ang="0">
                  <a:pos x="0" y="0"/>
                </a:cxn>
              </a:cxnLst>
              <a:rect l="0" t="0" r="r" b="b"/>
              <a:pathLst>
                <a:path w="108" h="172">
                  <a:moveTo>
                    <a:pt x="0" y="0"/>
                  </a:moveTo>
                  <a:lnTo>
                    <a:pt x="108" y="64"/>
                  </a:lnTo>
                  <a:lnTo>
                    <a:pt x="45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06" name="Rectangle 38"/>
            <p:cNvSpPr>
              <a:spLocks noChangeArrowheads="1"/>
            </p:cNvSpPr>
            <p:nvPr/>
          </p:nvSpPr>
          <p:spPr bwMode="auto">
            <a:xfrm>
              <a:off x="3984" y="3833"/>
              <a:ext cx="169" cy="92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07" name="Rectangle 39"/>
            <p:cNvSpPr>
              <a:spLocks noChangeArrowheads="1"/>
            </p:cNvSpPr>
            <p:nvPr/>
          </p:nvSpPr>
          <p:spPr bwMode="auto">
            <a:xfrm>
              <a:off x="3984" y="3833"/>
              <a:ext cx="169" cy="92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08" name="Rectangle 40"/>
            <p:cNvSpPr>
              <a:spLocks noChangeArrowheads="1"/>
            </p:cNvSpPr>
            <p:nvPr/>
          </p:nvSpPr>
          <p:spPr bwMode="auto">
            <a:xfrm>
              <a:off x="4195" y="3833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09" name="Rectangle 41"/>
            <p:cNvSpPr>
              <a:spLocks noChangeArrowheads="1"/>
            </p:cNvSpPr>
            <p:nvPr/>
          </p:nvSpPr>
          <p:spPr bwMode="auto">
            <a:xfrm>
              <a:off x="4195" y="3833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10" name="Rectangle 42"/>
            <p:cNvSpPr>
              <a:spLocks noChangeArrowheads="1"/>
            </p:cNvSpPr>
            <p:nvPr/>
          </p:nvSpPr>
          <p:spPr bwMode="auto">
            <a:xfrm>
              <a:off x="4428" y="3741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11" name="Rectangle 43"/>
            <p:cNvSpPr>
              <a:spLocks noChangeArrowheads="1"/>
            </p:cNvSpPr>
            <p:nvPr/>
          </p:nvSpPr>
          <p:spPr bwMode="auto">
            <a:xfrm>
              <a:off x="4428" y="3741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12" name="Rectangle 44"/>
            <p:cNvSpPr>
              <a:spLocks noChangeArrowheads="1"/>
            </p:cNvSpPr>
            <p:nvPr/>
          </p:nvSpPr>
          <p:spPr bwMode="auto">
            <a:xfrm>
              <a:off x="4428" y="3925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13" name="Rectangle 45"/>
            <p:cNvSpPr>
              <a:spLocks noChangeArrowheads="1"/>
            </p:cNvSpPr>
            <p:nvPr/>
          </p:nvSpPr>
          <p:spPr bwMode="auto">
            <a:xfrm>
              <a:off x="4428" y="3925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14" name="Rectangle 46"/>
            <p:cNvSpPr>
              <a:spLocks noChangeArrowheads="1"/>
            </p:cNvSpPr>
            <p:nvPr/>
          </p:nvSpPr>
          <p:spPr bwMode="auto">
            <a:xfrm>
              <a:off x="4661" y="3833"/>
              <a:ext cx="169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15" name="Rectangle 47"/>
            <p:cNvSpPr>
              <a:spLocks noChangeArrowheads="1"/>
            </p:cNvSpPr>
            <p:nvPr/>
          </p:nvSpPr>
          <p:spPr bwMode="auto">
            <a:xfrm>
              <a:off x="4661" y="3833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16" name="Rectangle 48"/>
            <p:cNvSpPr>
              <a:spLocks noChangeArrowheads="1"/>
            </p:cNvSpPr>
            <p:nvPr/>
          </p:nvSpPr>
          <p:spPr bwMode="auto">
            <a:xfrm>
              <a:off x="4915" y="3802"/>
              <a:ext cx="182" cy="160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17" name="Rectangle 49"/>
            <p:cNvSpPr>
              <a:spLocks noChangeArrowheads="1"/>
            </p:cNvSpPr>
            <p:nvPr/>
          </p:nvSpPr>
          <p:spPr bwMode="auto">
            <a:xfrm>
              <a:off x="4915" y="3802"/>
              <a:ext cx="182" cy="160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18" name="Rectangle 50"/>
            <p:cNvSpPr>
              <a:spLocks noChangeArrowheads="1"/>
            </p:cNvSpPr>
            <p:nvPr/>
          </p:nvSpPr>
          <p:spPr bwMode="auto">
            <a:xfrm>
              <a:off x="5169" y="3888"/>
              <a:ext cx="169" cy="160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19" name="Rectangle 51"/>
            <p:cNvSpPr>
              <a:spLocks noChangeArrowheads="1"/>
            </p:cNvSpPr>
            <p:nvPr/>
          </p:nvSpPr>
          <p:spPr bwMode="auto">
            <a:xfrm>
              <a:off x="5169" y="3888"/>
              <a:ext cx="169" cy="160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20" name="Rectangle 52"/>
            <p:cNvSpPr>
              <a:spLocks noChangeArrowheads="1"/>
            </p:cNvSpPr>
            <p:nvPr/>
          </p:nvSpPr>
          <p:spPr bwMode="auto">
            <a:xfrm>
              <a:off x="5169" y="3741"/>
              <a:ext cx="169" cy="92"/>
            </a:xfrm>
            <a:prstGeom prst="rect">
              <a:avLst/>
            </a:prstGeom>
            <a:gradFill rotWithShape="1">
              <a:gsLst>
                <a:gs pos="0">
                  <a:srgbClr val="FF9933">
                    <a:gamma/>
                    <a:shade val="46275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21" name="Rectangle 53"/>
            <p:cNvSpPr>
              <a:spLocks noChangeArrowheads="1"/>
            </p:cNvSpPr>
            <p:nvPr/>
          </p:nvSpPr>
          <p:spPr bwMode="auto">
            <a:xfrm>
              <a:off x="5169" y="3741"/>
              <a:ext cx="169" cy="92"/>
            </a:xfrm>
            <a:prstGeom prst="rect">
              <a:avLst/>
            </a:prstGeom>
            <a:solidFill>
              <a:srgbClr val="FFFF66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22" name="Rectangle 54"/>
            <p:cNvSpPr>
              <a:spLocks noChangeArrowheads="1"/>
            </p:cNvSpPr>
            <p:nvPr/>
          </p:nvSpPr>
          <p:spPr bwMode="auto">
            <a:xfrm>
              <a:off x="3984" y="3648"/>
              <a:ext cx="169" cy="93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23" name="Rectangle 55"/>
            <p:cNvSpPr>
              <a:spLocks noChangeArrowheads="1"/>
            </p:cNvSpPr>
            <p:nvPr/>
          </p:nvSpPr>
          <p:spPr bwMode="auto">
            <a:xfrm>
              <a:off x="3984" y="3648"/>
              <a:ext cx="169" cy="93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24" name="Rectangle 56"/>
            <p:cNvSpPr>
              <a:spLocks noChangeArrowheads="1"/>
            </p:cNvSpPr>
            <p:nvPr/>
          </p:nvSpPr>
          <p:spPr bwMode="auto">
            <a:xfrm>
              <a:off x="4629" y="3650"/>
              <a:ext cx="233" cy="91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25" name="Rectangle 57"/>
            <p:cNvSpPr>
              <a:spLocks noChangeArrowheads="1"/>
            </p:cNvSpPr>
            <p:nvPr/>
          </p:nvSpPr>
          <p:spPr bwMode="auto">
            <a:xfrm>
              <a:off x="4629" y="3650"/>
              <a:ext cx="233" cy="91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26" name="Freeform 58"/>
            <p:cNvSpPr>
              <a:spLocks/>
            </p:cNvSpPr>
            <p:nvPr/>
          </p:nvSpPr>
          <p:spPr bwMode="auto">
            <a:xfrm>
              <a:off x="4365" y="3679"/>
              <a:ext cx="1041" cy="385"/>
            </a:xfrm>
            <a:custGeom>
              <a:avLst/>
              <a:gdLst/>
              <a:ahLst/>
              <a:cxnLst>
                <a:cxn ang="0">
                  <a:pos x="1733" y="0"/>
                </a:cxn>
                <a:cxn ang="0">
                  <a:pos x="3628" y="0"/>
                </a:cxn>
                <a:cxn ang="0">
                  <a:pos x="3628" y="924"/>
                </a:cxn>
                <a:cxn ang="0">
                  <a:pos x="0" y="924"/>
                </a:cxn>
                <a:cxn ang="0">
                  <a:pos x="0" y="739"/>
                </a:cxn>
                <a:cxn ang="0">
                  <a:pos x="162" y="739"/>
                </a:cxn>
              </a:cxnLst>
              <a:rect l="0" t="0" r="r" b="b"/>
              <a:pathLst>
                <a:path w="3628" h="924">
                  <a:moveTo>
                    <a:pt x="1733" y="0"/>
                  </a:moveTo>
                  <a:lnTo>
                    <a:pt x="3628" y="0"/>
                  </a:lnTo>
                  <a:lnTo>
                    <a:pt x="3628" y="924"/>
                  </a:lnTo>
                  <a:lnTo>
                    <a:pt x="0" y="924"/>
                  </a:lnTo>
                  <a:lnTo>
                    <a:pt x="0" y="739"/>
                  </a:lnTo>
                  <a:lnTo>
                    <a:pt x="162" y="739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27" name="Freeform 59"/>
            <p:cNvSpPr>
              <a:spLocks/>
            </p:cNvSpPr>
            <p:nvPr/>
          </p:nvSpPr>
          <p:spPr bwMode="auto">
            <a:xfrm>
              <a:off x="4406" y="3971"/>
              <a:ext cx="22" cy="32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5" y="112"/>
                    <a:pt x="25" y="51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28" name="Line 60"/>
            <p:cNvSpPr>
              <a:spLocks noChangeShapeType="1"/>
            </p:cNvSpPr>
            <p:nvPr/>
          </p:nvSpPr>
          <p:spPr bwMode="auto">
            <a:xfrm flipH="1">
              <a:off x="4170" y="3691"/>
              <a:ext cx="45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29" name="Freeform 61"/>
            <p:cNvSpPr>
              <a:spLocks/>
            </p:cNvSpPr>
            <p:nvPr/>
          </p:nvSpPr>
          <p:spPr bwMode="auto">
            <a:xfrm>
              <a:off x="4153" y="3675"/>
              <a:ext cx="23" cy="32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164" y="0"/>
                </a:cxn>
                <a:cxn ang="0">
                  <a:pos x="164" y="164"/>
                </a:cxn>
                <a:cxn ang="0">
                  <a:pos x="164" y="164"/>
                </a:cxn>
                <a:cxn ang="0">
                  <a:pos x="0" y="82"/>
                </a:cxn>
              </a:cxnLst>
              <a:rect l="0" t="0" r="r" b="b"/>
              <a:pathLst>
                <a:path w="164" h="164">
                  <a:moveTo>
                    <a:pt x="0" y="82"/>
                  </a:moveTo>
                  <a:lnTo>
                    <a:pt x="164" y="0"/>
                  </a:lnTo>
                  <a:cubicBezTo>
                    <a:pt x="138" y="51"/>
                    <a:pt x="138" y="112"/>
                    <a:pt x="164" y="164"/>
                  </a:cubicBezTo>
                  <a:lnTo>
                    <a:pt x="164" y="164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30" name="Line 62"/>
            <p:cNvSpPr>
              <a:spLocks noChangeShapeType="1"/>
            </p:cNvSpPr>
            <p:nvPr/>
          </p:nvSpPr>
          <p:spPr bwMode="auto">
            <a:xfrm>
              <a:off x="4051" y="3741"/>
              <a:ext cx="0" cy="6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31" name="Freeform 63"/>
            <p:cNvSpPr>
              <a:spLocks/>
            </p:cNvSpPr>
            <p:nvPr/>
          </p:nvSpPr>
          <p:spPr bwMode="auto">
            <a:xfrm>
              <a:off x="4037" y="3792"/>
              <a:ext cx="28" cy="41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32" name="Freeform 64"/>
            <p:cNvSpPr>
              <a:spLocks/>
            </p:cNvSpPr>
            <p:nvPr/>
          </p:nvSpPr>
          <p:spPr bwMode="auto">
            <a:xfrm>
              <a:off x="4128" y="3765"/>
              <a:ext cx="300" cy="25"/>
            </a:xfrm>
            <a:custGeom>
              <a:avLst/>
              <a:gdLst/>
              <a:ahLst/>
              <a:cxnLst>
                <a:cxn ang="0">
                  <a:pos x="1047" y="60"/>
                </a:cxn>
                <a:cxn ang="0">
                  <a:pos x="0" y="60"/>
                </a:cxn>
                <a:cxn ang="0">
                  <a:pos x="0" y="0"/>
                </a:cxn>
              </a:cxnLst>
              <a:rect l="0" t="0" r="r" b="b"/>
              <a:pathLst>
                <a:path w="1047" h="60">
                  <a:moveTo>
                    <a:pt x="1047" y="60"/>
                  </a:moveTo>
                  <a:lnTo>
                    <a:pt x="0" y="6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33" name="Freeform 65"/>
            <p:cNvSpPr>
              <a:spLocks/>
            </p:cNvSpPr>
            <p:nvPr/>
          </p:nvSpPr>
          <p:spPr bwMode="auto">
            <a:xfrm>
              <a:off x="4117" y="3741"/>
              <a:ext cx="22" cy="32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164" y="164"/>
                </a:cxn>
                <a:cxn ang="0">
                  <a:pos x="0" y="164"/>
                </a:cxn>
                <a:cxn ang="0">
                  <a:pos x="0" y="164"/>
                </a:cxn>
                <a:cxn ang="0">
                  <a:pos x="82" y="0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lnTo>
                    <a:pt x="164" y="164"/>
                  </a:lnTo>
                  <a:cubicBezTo>
                    <a:pt x="112" y="138"/>
                    <a:pt x="52" y="138"/>
                    <a:pt x="0" y="164"/>
                  </a:cubicBezTo>
                  <a:lnTo>
                    <a:pt x="0" y="164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34" name="Line 66"/>
            <p:cNvSpPr>
              <a:spLocks noChangeShapeType="1"/>
            </p:cNvSpPr>
            <p:nvPr/>
          </p:nvSpPr>
          <p:spPr bwMode="auto">
            <a:xfrm flipV="1">
              <a:off x="4737" y="3741"/>
              <a:ext cx="0" cy="6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35" name="Freeform 67"/>
            <p:cNvSpPr>
              <a:spLocks/>
            </p:cNvSpPr>
            <p:nvPr/>
          </p:nvSpPr>
          <p:spPr bwMode="auto">
            <a:xfrm>
              <a:off x="4723" y="3792"/>
              <a:ext cx="29" cy="41"/>
            </a:xfrm>
            <a:custGeom>
              <a:avLst/>
              <a:gdLst/>
              <a:ahLst/>
              <a:cxnLst>
                <a:cxn ang="0">
                  <a:pos x="104" y="207"/>
                </a:cxn>
                <a:cxn ang="0">
                  <a:pos x="0" y="0"/>
                </a:cxn>
                <a:cxn ang="0">
                  <a:pos x="207" y="0"/>
                </a:cxn>
                <a:cxn ang="0">
                  <a:pos x="207" y="0"/>
                </a:cxn>
                <a:cxn ang="0">
                  <a:pos x="104" y="207"/>
                </a:cxn>
              </a:cxnLst>
              <a:rect l="0" t="0" r="r" b="b"/>
              <a:pathLst>
                <a:path w="207" h="207">
                  <a:moveTo>
                    <a:pt x="104" y="207"/>
                  </a:moveTo>
                  <a:lnTo>
                    <a:pt x="0" y="0"/>
                  </a:lnTo>
                  <a:cubicBezTo>
                    <a:pt x="65" y="33"/>
                    <a:pt x="142" y="33"/>
                    <a:pt x="207" y="0"/>
                  </a:cubicBezTo>
                  <a:lnTo>
                    <a:pt x="207" y="0"/>
                  </a:lnTo>
                  <a:lnTo>
                    <a:pt x="104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36" name="Line 68"/>
            <p:cNvSpPr>
              <a:spLocks noChangeShapeType="1"/>
            </p:cNvSpPr>
            <p:nvPr/>
          </p:nvSpPr>
          <p:spPr bwMode="auto">
            <a:xfrm>
              <a:off x="4879" y="3760"/>
              <a:ext cx="36" cy="42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37" name="Freeform 69"/>
            <p:cNvSpPr>
              <a:spLocks/>
            </p:cNvSpPr>
            <p:nvPr/>
          </p:nvSpPr>
          <p:spPr bwMode="auto">
            <a:xfrm>
              <a:off x="4862" y="3741"/>
              <a:ext cx="31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5" y="48"/>
                </a:cxn>
                <a:cxn ang="0">
                  <a:pos x="96" y="209"/>
                </a:cxn>
                <a:cxn ang="0">
                  <a:pos x="96" y="209"/>
                </a:cxn>
                <a:cxn ang="0">
                  <a:pos x="0" y="0"/>
                </a:cxn>
              </a:cxnLst>
              <a:rect l="0" t="0" r="r" b="b"/>
              <a:pathLst>
                <a:path w="225" h="209">
                  <a:moveTo>
                    <a:pt x="0" y="0"/>
                  </a:moveTo>
                  <a:lnTo>
                    <a:pt x="225" y="48"/>
                  </a:lnTo>
                  <a:cubicBezTo>
                    <a:pt x="159" y="79"/>
                    <a:pt x="111" y="138"/>
                    <a:pt x="96" y="209"/>
                  </a:cubicBezTo>
                  <a:lnTo>
                    <a:pt x="96" y="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38" name="Line 70"/>
            <p:cNvSpPr>
              <a:spLocks noChangeShapeType="1"/>
            </p:cNvSpPr>
            <p:nvPr/>
          </p:nvSpPr>
          <p:spPr bwMode="auto">
            <a:xfrm>
              <a:off x="5338" y="3790"/>
              <a:ext cx="5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39" name="Freeform 71"/>
            <p:cNvSpPr>
              <a:spLocks/>
            </p:cNvSpPr>
            <p:nvPr/>
          </p:nvSpPr>
          <p:spPr bwMode="auto">
            <a:xfrm>
              <a:off x="5384" y="3773"/>
              <a:ext cx="22" cy="33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6" y="112"/>
                    <a:pt x="26" y="52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40" name="Line 72"/>
            <p:cNvSpPr>
              <a:spLocks noChangeShapeType="1"/>
            </p:cNvSpPr>
            <p:nvPr/>
          </p:nvSpPr>
          <p:spPr bwMode="auto">
            <a:xfrm>
              <a:off x="5338" y="3974"/>
              <a:ext cx="5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58441" name="Freeform 73"/>
            <p:cNvSpPr>
              <a:spLocks/>
            </p:cNvSpPr>
            <p:nvPr/>
          </p:nvSpPr>
          <p:spPr bwMode="auto">
            <a:xfrm>
              <a:off x="5384" y="3958"/>
              <a:ext cx="22" cy="32"/>
            </a:xfrm>
            <a:custGeom>
              <a:avLst/>
              <a:gdLst/>
              <a:ahLst/>
              <a:cxnLst>
                <a:cxn ang="0">
                  <a:pos x="164" y="83"/>
                </a:cxn>
                <a:cxn ang="0">
                  <a:pos x="0" y="164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64" y="83"/>
                </a:cxn>
              </a:cxnLst>
              <a:rect l="0" t="0" r="r" b="b"/>
              <a:pathLst>
                <a:path w="164" h="164">
                  <a:moveTo>
                    <a:pt x="164" y="83"/>
                  </a:moveTo>
                  <a:lnTo>
                    <a:pt x="0" y="164"/>
                  </a:lnTo>
                  <a:cubicBezTo>
                    <a:pt x="26" y="112"/>
                    <a:pt x="26" y="52"/>
                    <a:pt x="1" y="0"/>
                  </a:cubicBezTo>
                  <a:lnTo>
                    <a:pt x="1" y="0"/>
                  </a:lnTo>
                  <a:lnTo>
                    <a:pt x="164" y="8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</p:grpSp>
      <p:sp>
        <p:nvSpPr>
          <p:cNvPr id="58442" name="Rectangle 7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Each pipeline has a result bus for </a:t>
            </a:r>
            <a:r>
              <a:rPr lang="en-US" dirty="0" err="1"/>
              <a:t>writeback</a:t>
            </a:r>
            <a:endParaRPr lang="en-US" dirty="0"/>
          </a:p>
          <a:p>
            <a:r>
              <a:rPr lang="en-US" dirty="0"/>
              <a:t>Exception: </a:t>
            </a:r>
          </a:p>
          <a:p>
            <a:pPr lvl="1"/>
            <a:r>
              <a:rPr lang="en-US" dirty="0"/>
              <a:t>SP and SFU pipe shares a result bus</a:t>
            </a:r>
          </a:p>
          <a:p>
            <a:pPr lvl="1"/>
            <a:r>
              <a:rPr lang="en-US" dirty="0"/>
              <a:t>Time slots on the shared bus is pre-allocated</a:t>
            </a:r>
          </a:p>
        </p:txBody>
      </p:sp>
      <p:sp>
        <p:nvSpPr>
          <p:cNvPr id="77" name="Slide Number Placeholder 7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4.</a:t>
            </a:r>
            <a:fld id="{5F092435-35AC-4890-8608-A6F8B5931844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06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December 2012</a:t>
            </a:r>
          </a:p>
        </p:txBody>
      </p:sp>
      <p:sp>
        <p:nvSpPr>
          <p:cNvPr id="7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GPGPU-Sim Tutorial (MICRO 2012) 4: Microarchitecture Model</a:t>
            </a:r>
            <a:endParaRPr lang="en-US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Memory Unit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" y="1200151"/>
            <a:ext cx="3314700" cy="339447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Model timing for memory instructions</a:t>
            </a:r>
          </a:p>
          <a:p>
            <a:pPr>
              <a:lnSpc>
                <a:spcPct val="90000"/>
              </a:lnSpc>
            </a:pPr>
            <a:r>
              <a:rPr lang="en-US"/>
              <a:t>Support half-warp (16 threads) </a:t>
            </a:r>
          </a:p>
          <a:p>
            <a:pPr lvl="1">
              <a:lnSpc>
                <a:spcPct val="90000"/>
              </a:lnSpc>
            </a:pPr>
            <a:r>
              <a:rPr lang="en-US"/>
              <a:t>Double clock the unit</a:t>
            </a:r>
          </a:p>
          <a:p>
            <a:pPr lvl="1">
              <a:lnSpc>
                <a:spcPct val="90000"/>
              </a:lnSpc>
            </a:pPr>
            <a:r>
              <a:rPr lang="en-US"/>
              <a:t>Each cycle service half the warp</a:t>
            </a:r>
          </a:p>
          <a:p>
            <a:pPr>
              <a:lnSpc>
                <a:spcPct val="90000"/>
              </a:lnSpc>
            </a:pPr>
            <a:r>
              <a:rPr lang="en-US"/>
              <a:t>Has a private writeback path</a:t>
            </a:r>
          </a:p>
        </p:txBody>
      </p:sp>
      <p:grpSp>
        <p:nvGrpSpPr>
          <p:cNvPr id="48204" name="Group 76"/>
          <p:cNvGrpSpPr>
            <a:grpSpLocks/>
          </p:cNvGrpSpPr>
          <p:nvPr/>
        </p:nvGrpSpPr>
        <p:grpSpPr bwMode="auto">
          <a:xfrm>
            <a:off x="4743450" y="4343400"/>
            <a:ext cx="1693069" cy="495300"/>
            <a:chOff x="3984" y="3648"/>
            <a:chExt cx="1422" cy="416"/>
          </a:xfrm>
        </p:grpSpPr>
        <p:sp>
          <p:nvSpPr>
            <p:cNvPr id="48205" name="Rectangle 77"/>
            <p:cNvSpPr>
              <a:spLocks noChangeArrowheads="1"/>
            </p:cNvSpPr>
            <p:nvPr/>
          </p:nvSpPr>
          <p:spPr bwMode="auto">
            <a:xfrm>
              <a:off x="5195" y="3703"/>
              <a:ext cx="169" cy="93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06" name="Rectangle 78"/>
            <p:cNvSpPr>
              <a:spLocks noChangeArrowheads="1"/>
            </p:cNvSpPr>
            <p:nvPr/>
          </p:nvSpPr>
          <p:spPr bwMode="auto">
            <a:xfrm>
              <a:off x="5195" y="3703"/>
              <a:ext cx="169" cy="93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07" name="Rectangle 79"/>
            <p:cNvSpPr>
              <a:spLocks noChangeArrowheads="1"/>
            </p:cNvSpPr>
            <p:nvPr/>
          </p:nvSpPr>
          <p:spPr bwMode="auto">
            <a:xfrm>
              <a:off x="5186" y="3716"/>
              <a:ext cx="169" cy="92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08" name="Rectangle 80"/>
            <p:cNvSpPr>
              <a:spLocks noChangeArrowheads="1"/>
            </p:cNvSpPr>
            <p:nvPr/>
          </p:nvSpPr>
          <p:spPr bwMode="auto">
            <a:xfrm>
              <a:off x="5186" y="3716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09" name="Rectangle 81"/>
            <p:cNvSpPr>
              <a:spLocks noChangeArrowheads="1"/>
            </p:cNvSpPr>
            <p:nvPr/>
          </p:nvSpPr>
          <p:spPr bwMode="auto">
            <a:xfrm>
              <a:off x="5178" y="3728"/>
              <a:ext cx="169" cy="93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10" name="Rectangle 82"/>
            <p:cNvSpPr>
              <a:spLocks noChangeArrowheads="1"/>
            </p:cNvSpPr>
            <p:nvPr/>
          </p:nvSpPr>
          <p:spPr bwMode="auto">
            <a:xfrm>
              <a:off x="5178" y="3728"/>
              <a:ext cx="169" cy="93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11" name="Oval 83"/>
            <p:cNvSpPr>
              <a:spLocks noChangeArrowheads="1"/>
            </p:cNvSpPr>
            <p:nvPr/>
          </p:nvSpPr>
          <p:spPr bwMode="auto">
            <a:xfrm>
              <a:off x="5368" y="3743"/>
              <a:ext cx="4" cy="7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12" name="Oval 84"/>
            <p:cNvSpPr>
              <a:spLocks noChangeArrowheads="1"/>
            </p:cNvSpPr>
            <p:nvPr/>
          </p:nvSpPr>
          <p:spPr bwMode="auto">
            <a:xfrm>
              <a:off x="5368" y="3743"/>
              <a:ext cx="4" cy="7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13" name="Oval 85"/>
            <p:cNvSpPr>
              <a:spLocks noChangeArrowheads="1"/>
            </p:cNvSpPr>
            <p:nvPr/>
          </p:nvSpPr>
          <p:spPr bwMode="auto">
            <a:xfrm>
              <a:off x="5374" y="3734"/>
              <a:ext cx="4" cy="7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14" name="Oval 86"/>
            <p:cNvSpPr>
              <a:spLocks noChangeArrowheads="1"/>
            </p:cNvSpPr>
            <p:nvPr/>
          </p:nvSpPr>
          <p:spPr bwMode="auto">
            <a:xfrm>
              <a:off x="5374" y="3734"/>
              <a:ext cx="4" cy="7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15" name="Oval 87"/>
            <p:cNvSpPr>
              <a:spLocks noChangeArrowheads="1"/>
            </p:cNvSpPr>
            <p:nvPr/>
          </p:nvSpPr>
          <p:spPr bwMode="auto">
            <a:xfrm>
              <a:off x="5381" y="3725"/>
              <a:ext cx="4" cy="6"/>
            </a:xfrm>
            <a:prstGeom prst="ellipse">
              <a:avLst/>
            </a:prstGeom>
            <a:solidFill>
              <a:srgbClr val="FFFF6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16" name="Oval 88"/>
            <p:cNvSpPr>
              <a:spLocks noChangeArrowheads="1"/>
            </p:cNvSpPr>
            <p:nvPr/>
          </p:nvSpPr>
          <p:spPr bwMode="auto">
            <a:xfrm>
              <a:off x="5381" y="3725"/>
              <a:ext cx="4" cy="6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17" name="Line 89"/>
            <p:cNvSpPr>
              <a:spLocks noChangeShapeType="1"/>
            </p:cNvSpPr>
            <p:nvPr/>
          </p:nvSpPr>
          <p:spPr bwMode="auto">
            <a:xfrm>
              <a:off x="4153" y="3879"/>
              <a:ext cx="22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18" name="Freeform 90"/>
            <p:cNvSpPr>
              <a:spLocks/>
            </p:cNvSpPr>
            <p:nvPr/>
          </p:nvSpPr>
          <p:spPr bwMode="auto">
            <a:xfrm>
              <a:off x="4168" y="3859"/>
              <a:ext cx="27" cy="40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7">
                  <a:moveTo>
                    <a:pt x="206" y="103"/>
                  </a:moveTo>
                  <a:lnTo>
                    <a:pt x="0" y="207"/>
                  </a:lnTo>
                  <a:cubicBezTo>
                    <a:pt x="33" y="142"/>
                    <a:pt x="33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19" name="Line 91"/>
            <p:cNvSpPr>
              <a:spLocks noChangeShapeType="1"/>
            </p:cNvSpPr>
            <p:nvPr/>
          </p:nvSpPr>
          <p:spPr bwMode="auto">
            <a:xfrm>
              <a:off x="4365" y="3913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20" name="Freeform 92"/>
            <p:cNvSpPr>
              <a:spLocks/>
            </p:cNvSpPr>
            <p:nvPr/>
          </p:nvSpPr>
          <p:spPr bwMode="auto">
            <a:xfrm>
              <a:off x="4398" y="3907"/>
              <a:ext cx="30" cy="39"/>
            </a:xfrm>
            <a:custGeom>
              <a:avLst/>
              <a:gdLst/>
              <a:ahLst/>
              <a:cxnLst>
                <a:cxn ang="0">
                  <a:pos x="227" y="154"/>
                </a:cxn>
                <a:cxn ang="0">
                  <a:pos x="0" y="199"/>
                </a:cxn>
                <a:cxn ang="0">
                  <a:pos x="55" y="0"/>
                </a:cxn>
                <a:cxn ang="0">
                  <a:pos x="55" y="0"/>
                </a:cxn>
                <a:cxn ang="0">
                  <a:pos x="227" y="154"/>
                </a:cxn>
              </a:cxnLst>
              <a:rect l="0" t="0" r="r" b="b"/>
              <a:pathLst>
                <a:path w="227" h="199">
                  <a:moveTo>
                    <a:pt x="227" y="154"/>
                  </a:moveTo>
                  <a:lnTo>
                    <a:pt x="0" y="199"/>
                  </a:lnTo>
                  <a:cubicBezTo>
                    <a:pt x="49" y="145"/>
                    <a:pt x="69" y="71"/>
                    <a:pt x="55" y="0"/>
                  </a:cubicBezTo>
                  <a:lnTo>
                    <a:pt x="55" y="0"/>
                  </a:lnTo>
                  <a:lnTo>
                    <a:pt x="227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21" name="Line 93"/>
            <p:cNvSpPr>
              <a:spLocks noChangeShapeType="1"/>
            </p:cNvSpPr>
            <p:nvPr/>
          </p:nvSpPr>
          <p:spPr bwMode="auto">
            <a:xfrm flipV="1">
              <a:off x="4365" y="3828"/>
              <a:ext cx="43" cy="18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22" name="Freeform 94"/>
            <p:cNvSpPr>
              <a:spLocks/>
            </p:cNvSpPr>
            <p:nvPr/>
          </p:nvSpPr>
          <p:spPr bwMode="auto">
            <a:xfrm>
              <a:off x="4398" y="3811"/>
              <a:ext cx="30" cy="40"/>
            </a:xfrm>
            <a:custGeom>
              <a:avLst/>
              <a:gdLst/>
              <a:ahLst/>
              <a:cxnLst>
                <a:cxn ang="0">
                  <a:pos x="227" y="45"/>
                </a:cxn>
                <a:cxn ang="0">
                  <a:pos x="55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7" y="45"/>
                </a:cxn>
              </a:cxnLst>
              <a:rect l="0" t="0" r="r" b="b"/>
              <a:pathLst>
                <a:path w="227" h="199">
                  <a:moveTo>
                    <a:pt x="227" y="45"/>
                  </a:moveTo>
                  <a:lnTo>
                    <a:pt x="55" y="199"/>
                  </a:lnTo>
                  <a:cubicBezTo>
                    <a:pt x="69" y="128"/>
                    <a:pt x="49" y="54"/>
                    <a:pt x="0" y="0"/>
                  </a:cubicBezTo>
                  <a:lnTo>
                    <a:pt x="0" y="0"/>
                  </a:lnTo>
                  <a:lnTo>
                    <a:pt x="227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23" name="Line 95"/>
            <p:cNvSpPr>
              <a:spLocks noChangeShapeType="1"/>
            </p:cNvSpPr>
            <p:nvPr/>
          </p:nvSpPr>
          <p:spPr bwMode="auto">
            <a:xfrm flipV="1">
              <a:off x="4513" y="3864"/>
              <a:ext cx="0" cy="3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24" name="Freeform 96"/>
            <p:cNvSpPr>
              <a:spLocks/>
            </p:cNvSpPr>
            <p:nvPr/>
          </p:nvSpPr>
          <p:spPr bwMode="auto">
            <a:xfrm>
              <a:off x="4499" y="3884"/>
              <a:ext cx="28" cy="41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25" name="Freeform 97"/>
            <p:cNvSpPr>
              <a:spLocks/>
            </p:cNvSpPr>
            <p:nvPr/>
          </p:nvSpPr>
          <p:spPr bwMode="auto">
            <a:xfrm>
              <a:off x="4499" y="3833"/>
              <a:ext cx="28" cy="41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206" y="206"/>
                </a:cxn>
                <a:cxn ang="0">
                  <a:pos x="0" y="206"/>
                </a:cxn>
                <a:cxn ang="0">
                  <a:pos x="103" y="0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lnTo>
                    <a:pt x="206" y="206"/>
                  </a:lnTo>
                  <a:cubicBezTo>
                    <a:pt x="141" y="174"/>
                    <a:pt x="65" y="174"/>
                    <a:pt x="0" y="206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26" name="Line 98"/>
            <p:cNvSpPr>
              <a:spLocks noChangeShapeType="1"/>
            </p:cNvSpPr>
            <p:nvPr/>
          </p:nvSpPr>
          <p:spPr bwMode="auto">
            <a:xfrm flipV="1">
              <a:off x="4598" y="3921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27" name="Freeform 99"/>
            <p:cNvSpPr>
              <a:spLocks/>
            </p:cNvSpPr>
            <p:nvPr/>
          </p:nvSpPr>
          <p:spPr bwMode="auto">
            <a:xfrm>
              <a:off x="4631" y="3904"/>
              <a:ext cx="30" cy="39"/>
            </a:xfrm>
            <a:custGeom>
              <a:avLst/>
              <a:gdLst/>
              <a:ahLst/>
              <a:cxnLst>
                <a:cxn ang="0">
                  <a:pos x="226" y="45"/>
                </a:cxn>
                <a:cxn ang="0">
                  <a:pos x="54" y="19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6" y="45"/>
                </a:cxn>
              </a:cxnLst>
              <a:rect l="0" t="0" r="r" b="b"/>
              <a:pathLst>
                <a:path w="226" h="199">
                  <a:moveTo>
                    <a:pt x="226" y="45"/>
                  </a:moveTo>
                  <a:lnTo>
                    <a:pt x="54" y="199"/>
                  </a:lnTo>
                  <a:cubicBezTo>
                    <a:pt x="68" y="128"/>
                    <a:pt x="48" y="54"/>
                    <a:pt x="0" y="0"/>
                  </a:cubicBezTo>
                  <a:lnTo>
                    <a:pt x="0" y="0"/>
                  </a:lnTo>
                  <a:lnTo>
                    <a:pt x="226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28" name="Line 100"/>
            <p:cNvSpPr>
              <a:spLocks noChangeShapeType="1"/>
            </p:cNvSpPr>
            <p:nvPr/>
          </p:nvSpPr>
          <p:spPr bwMode="auto">
            <a:xfrm>
              <a:off x="4598" y="3820"/>
              <a:ext cx="43" cy="17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29" name="Freeform 101"/>
            <p:cNvSpPr>
              <a:spLocks/>
            </p:cNvSpPr>
            <p:nvPr/>
          </p:nvSpPr>
          <p:spPr bwMode="auto">
            <a:xfrm>
              <a:off x="4631" y="3815"/>
              <a:ext cx="30" cy="39"/>
            </a:xfrm>
            <a:custGeom>
              <a:avLst/>
              <a:gdLst/>
              <a:ahLst/>
              <a:cxnLst>
                <a:cxn ang="0">
                  <a:pos x="226" y="154"/>
                </a:cxn>
                <a:cxn ang="0">
                  <a:pos x="0" y="199"/>
                </a:cxn>
                <a:cxn ang="0">
                  <a:pos x="54" y="0"/>
                </a:cxn>
                <a:cxn ang="0">
                  <a:pos x="226" y="154"/>
                </a:cxn>
              </a:cxnLst>
              <a:rect l="0" t="0" r="r" b="b"/>
              <a:pathLst>
                <a:path w="226" h="199">
                  <a:moveTo>
                    <a:pt x="226" y="154"/>
                  </a:moveTo>
                  <a:lnTo>
                    <a:pt x="0" y="199"/>
                  </a:lnTo>
                  <a:cubicBezTo>
                    <a:pt x="48" y="145"/>
                    <a:pt x="68" y="71"/>
                    <a:pt x="54" y="0"/>
                  </a:cubicBezTo>
                  <a:lnTo>
                    <a:pt x="226" y="1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30" name="Line 102"/>
            <p:cNvSpPr>
              <a:spLocks noChangeShapeType="1"/>
            </p:cNvSpPr>
            <p:nvPr/>
          </p:nvSpPr>
          <p:spPr bwMode="auto">
            <a:xfrm>
              <a:off x="4830" y="3882"/>
              <a:ext cx="64" cy="0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31" name="Freeform 103"/>
            <p:cNvSpPr>
              <a:spLocks/>
            </p:cNvSpPr>
            <p:nvPr/>
          </p:nvSpPr>
          <p:spPr bwMode="auto">
            <a:xfrm>
              <a:off x="4887" y="3862"/>
              <a:ext cx="28" cy="40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0" y="20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06" y="103"/>
                </a:cxn>
              </a:cxnLst>
              <a:rect l="0" t="0" r="r" b="b"/>
              <a:pathLst>
                <a:path w="206" h="206">
                  <a:moveTo>
                    <a:pt x="206" y="103"/>
                  </a:moveTo>
                  <a:lnTo>
                    <a:pt x="0" y="206"/>
                  </a:lnTo>
                  <a:cubicBezTo>
                    <a:pt x="32" y="141"/>
                    <a:pt x="32" y="65"/>
                    <a:pt x="0" y="0"/>
                  </a:cubicBezTo>
                  <a:lnTo>
                    <a:pt x="0" y="0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32" name="Line 104"/>
            <p:cNvSpPr>
              <a:spLocks noChangeShapeType="1"/>
            </p:cNvSpPr>
            <p:nvPr/>
          </p:nvSpPr>
          <p:spPr bwMode="auto">
            <a:xfrm>
              <a:off x="5117" y="3921"/>
              <a:ext cx="32" cy="1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33" name="Freeform 105"/>
            <p:cNvSpPr>
              <a:spLocks/>
            </p:cNvSpPr>
            <p:nvPr/>
          </p:nvSpPr>
          <p:spPr bwMode="auto">
            <a:xfrm>
              <a:off x="5097" y="3886"/>
              <a:ext cx="31" cy="72"/>
            </a:xfrm>
            <a:custGeom>
              <a:avLst/>
              <a:gdLst/>
              <a:ahLst/>
              <a:cxnLst>
                <a:cxn ang="0">
                  <a:pos x="66" y="172"/>
                </a:cxn>
                <a:cxn ang="0">
                  <a:pos x="0" y="66"/>
                </a:cxn>
                <a:cxn ang="0">
                  <a:pos x="107" y="0"/>
                </a:cxn>
                <a:cxn ang="0">
                  <a:pos x="66" y="172"/>
                </a:cxn>
              </a:cxnLst>
              <a:rect l="0" t="0" r="r" b="b"/>
              <a:pathLst>
                <a:path w="107" h="172">
                  <a:moveTo>
                    <a:pt x="66" y="172"/>
                  </a:moveTo>
                  <a:lnTo>
                    <a:pt x="0" y="66"/>
                  </a:lnTo>
                  <a:lnTo>
                    <a:pt x="107" y="0"/>
                  </a:lnTo>
                  <a:lnTo>
                    <a:pt x="66" y="1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34" name="Freeform 106"/>
            <p:cNvSpPr>
              <a:spLocks/>
            </p:cNvSpPr>
            <p:nvPr/>
          </p:nvSpPr>
          <p:spPr bwMode="auto">
            <a:xfrm>
              <a:off x="5138" y="3894"/>
              <a:ext cx="31" cy="72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07" y="107"/>
                </a:cxn>
                <a:cxn ang="0">
                  <a:pos x="0" y="172"/>
                </a:cxn>
                <a:cxn ang="0">
                  <a:pos x="42" y="0"/>
                </a:cxn>
              </a:cxnLst>
              <a:rect l="0" t="0" r="r" b="b"/>
              <a:pathLst>
                <a:path w="107" h="172">
                  <a:moveTo>
                    <a:pt x="42" y="0"/>
                  </a:moveTo>
                  <a:lnTo>
                    <a:pt x="107" y="107"/>
                  </a:lnTo>
                  <a:lnTo>
                    <a:pt x="0" y="17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35" name="Line 107"/>
            <p:cNvSpPr>
              <a:spLocks noChangeShapeType="1"/>
            </p:cNvSpPr>
            <p:nvPr/>
          </p:nvSpPr>
          <p:spPr bwMode="auto">
            <a:xfrm flipV="1">
              <a:off x="5117" y="3827"/>
              <a:ext cx="32" cy="1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36" name="Freeform 108"/>
            <p:cNvSpPr>
              <a:spLocks/>
            </p:cNvSpPr>
            <p:nvPr/>
          </p:nvSpPr>
          <p:spPr bwMode="auto">
            <a:xfrm>
              <a:off x="5097" y="3802"/>
              <a:ext cx="31" cy="71"/>
            </a:xfrm>
            <a:custGeom>
              <a:avLst/>
              <a:gdLst/>
              <a:ahLst/>
              <a:cxnLst>
                <a:cxn ang="0">
                  <a:pos x="109" y="171"/>
                </a:cxn>
                <a:cxn ang="0">
                  <a:pos x="0" y="108"/>
                </a:cxn>
                <a:cxn ang="0">
                  <a:pos x="64" y="0"/>
                </a:cxn>
                <a:cxn ang="0">
                  <a:pos x="109" y="171"/>
                </a:cxn>
              </a:cxnLst>
              <a:rect l="0" t="0" r="r" b="b"/>
              <a:pathLst>
                <a:path w="109" h="171">
                  <a:moveTo>
                    <a:pt x="109" y="171"/>
                  </a:moveTo>
                  <a:lnTo>
                    <a:pt x="0" y="108"/>
                  </a:lnTo>
                  <a:lnTo>
                    <a:pt x="64" y="0"/>
                  </a:lnTo>
                  <a:lnTo>
                    <a:pt x="109" y="1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37" name="Freeform 109"/>
            <p:cNvSpPr>
              <a:spLocks/>
            </p:cNvSpPr>
            <p:nvPr/>
          </p:nvSpPr>
          <p:spPr bwMode="auto">
            <a:xfrm>
              <a:off x="5138" y="3793"/>
              <a:ext cx="31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" y="64"/>
                </a:cxn>
                <a:cxn ang="0">
                  <a:pos x="45" y="172"/>
                </a:cxn>
                <a:cxn ang="0">
                  <a:pos x="0" y="0"/>
                </a:cxn>
              </a:cxnLst>
              <a:rect l="0" t="0" r="r" b="b"/>
              <a:pathLst>
                <a:path w="108" h="172">
                  <a:moveTo>
                    <a:pt x="0" y="0"/>
                  </a:moveTo>
                  <a:lnTo>
                    <a:pt x="108" y="64"/>
                  </a:lnTo>
                  <a:lnTo>
                    <a:pt x="45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38" name="Rectangle 110"/>
            <p:cNvSpPr>
              <a:spLocks noChangeArrowheads="1"/>
            </p:cNvSpPr>
            <p:nvPr/>
          </p:nvSpPr>
          <p:spPr bwMode="auto">
            <a:xfrm>
              <a:off x="3984" y="3833"/>
              <a:ext cx="169" cy="92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39" name="Rectangle 111"/>
            <p:cNvSpPr>
              <a:spLocks noChangeArrowheads="1"/>
            </p:cNvSpPr>
            <p:nvPr/>
          </p:nvSpPr>
          <p:spPr bwMode="auto">
            <a:xfrm>
              <a:off x="3984" y="3833"/>
              <a:ext cx="169" cy="92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40" name="Rectangle 112"/>
            <p:cNvSpPr>
              <a:spLocks noChangeArrowheads="1"/>
            </p:cNvSpPr>
            <p:nvPr/>
          </p:nvSpPr>
          <p:spPr bwMode="auto">
            <a:xfrm>
              <a:off x="4195" y="3833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41" name="Rectangle 113"/>
            <p:cNvSpPr>
              <a:spLocks noChangeArrowheads="1"/>
            </p:cNvSpPr>
            <p:nvPr/>
          </p:nvSpPr>
          <p:spPr bwMode="auto">
            <a:xfrm>
              <a:off x="4195" y="3833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42" name="Rectangle 114"/>
            <p:cNvSpPr>
              <a:spLocks noChangeArrowheads="1"/>
            </p:cNvSpPr>
            <p:nvPr/>
          </p:nvSpPr>
          <p:spPr bwMode="auto">
            <a:xfrm>
              <a:off x="4428" y="3741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43" name="Rectangle 115"/>
            <p:cNvSpPr>
              <a:spLocks noChangeArrowheads="1"/>
            </p:cNvSpPr>
            <p:nvPr/>
          </p:nvSpPr>
          <p:spPr bwMode="auto">
            <a:xfrm>
              <a:off x="4428" y="3741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44" name="Rectangle 116"/>
            <p:cNvSpPr>
              <a:spLocks noChangeArrowheads="1"/>
            </p:cNvSpPr>
            <p:nvPr/>
          </p:nvSpPr>
          <p:spPr bwMode="auto">
            <a:xfrm>
              <a:off x="4428" y="3925"/>
              <a:ext cx="170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45" name="Rectangle 117"/>
            <p:cNvSpPr>
              <a:spLocks noChangeArrowheads="1"/>
            </p:cNvSpPr>
            <p:nvPr/>
          </p:nvSpPr>
          <p:spPr bwMode="auto">
            <a:xfrm>
              <a:off x="4428" y="3925"/>
              <a:ext cx="170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46" name="Rectangle 118"/>
            <p:cNvSpPr>
              <a:spLocks noChangeArrowheads="1"/>
            </p:cNvSpPr>
            <p:nvPr/>
          </p:nvSpPr>
          <p:spPr bwMode="auto">
            <a:xfrm>
              <a:off x="4661" y="3833"/>
              <a:ext cx="169" cy="92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47" name="Rectangle 119"/>
            <p:cNvSpPr>
              <a:spLocks noChangeArrowheads="1"/>
            </p:cNvSpPr>
            <p:nvPr/>
          </p:nvSpPr>
          <p:spPr bwMode="auto">
            <a:xfrm>
              <a:off x="4661" y="3833"/>
              <a:ext cx="169" cy="92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48" name="Rectangle 120"/>
            <p:cNvSpPr>
              <a:spLocks noChangeArrowheads="1"/>
            </p:cNvSpPr>
            <p:nvPr/>
          </p:nvSpPr>
          <p:spPr bwMode="auto">
            <a:xfrm>
              <a:off x="4915" y="3802"/>
              <a:ext cx="182" cy="160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49" name="Rectangle 121"/>
            <p:cNvSpPr>
              <a:spLocks noChangeArrowheads="1"/>
            </p:cNvSpPr>
            <p:nvPr/>
          </p:nvSpPr>
          <p:spPr bwMode="auto">
            <a:xfrm>
              <a:off x="4915" y="3802"/>
              <a:ext cx="182" cy="160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50" name="Rectangle 122"/>
            <p:cNvSpPr>
              <a:spLocks noChangeArrowheads="1"/>
            </p:cNvSpPr>
            <p:nvPr/>
          </p:nvSpPr>
          <p:spPr bwMode="auto">
            <a:xfrm>
              <a:off x="5169" y="3888"/>
              <a:ext cx="169" cy="160"/>
            </a:xfrm>
            <a:prstGeom prst="rect">
              <a:avLst/>
            </a:prstGeom>
            <a:gradFill rotWithShape="1">
              <a:gsLst>
                <a:gs pos="0">
                  <a:srgbClr val="FF9933">
                    <a:gamma/>
                    <a:shade val="46275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51" name="Rectangle 123"/>
            <p:cNvSpPr>
              <a:spLocks noChangeArrowheads="1"/>
            </p:cNvSpPr>
            <p:nvPr/>
          </p:nvSpPr>
          <p:spPr bwMode="auto">
            <a:xfrm>
              <a:off x="5169" y="3888"/>
              <a:ext cx="169" cy="160"/>
            </a:xfrm>
            <a:prstGeom prst="rect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52" name="Rectangle 124"/>
            <p:cNvSpPr>
              <a:spLocks noChangeArrowheads="1"/>
            </p:cNvSpPr>
            <p:nvPr/>
          </p:nvSpPr>
          <p:spPr bwMode="auto">
            <a:xfrm>
              <a:off x="5169" y="3741"/>
              <a:ext cx="169" cy="92"/>
            </a:xfrm>
            <a:prstGeom prst="rect">
              <a:avLst/>
            </a:prstGeom>
            <a:gradFill rotWithShape="1">
              <a:gsLst>
                <a:gs pos="0">
                  <a:srgbClr val="FF9933">
                    <a:gamma/>
                    <a:shade val="46275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53" name="Rectangle 125"/>
            <p:cNvSpPr>
              <a:spLocks noChangeArrowheads="1"/>
            </p:cNvSpPr>
            <p:nvPr/>
          </p:nvSpPr>
          <p:spPr bwMode="auto">
            <a:xfrm>
              <a:off x="5169" y="3741"/>
              <a:ext cx="169" cy="92"/>
            </a:xfrm>
            <a:prstGeom prst="rect">
              <a:avLst/>
            </a:prstGeom>
            <a:solidFill>
              <a:srgbClr val="FFFF66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54" name="Rectangle 126"/>
            <p:cNvSpPr>
              <a:spLocks noChangeArrowheads="1"/>
            </p:cNvSpPr>
            <p:nvPr/>
          </p:nvSpPr>
          <p:spPr bwMode="auto">
            <a:xfrm>
              <a:off x="3984" y="3648"/>
              <a:ext cx="169" cy="93"/>
            </a:xfrm>
            <a:prstGeom prst="rect">
              <a:avLst/>
            </a:prstGeom>
            <a:solidFill>
              <a:srgbClr val="99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55" name="Rectangle 127"/>
            <p:cNvSpPr>
              <a:spLocks noChangeArrowheads="1"/>
            </p:cNvSpPr>
            <p:nvPr/>
          </p:nvSpPr>
          <p:spPr bwMode="auto">
            <a:xfrm>
              <a:off x="3984" y="3648"/>
              <a:ext cx="169" cy="93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56" name="Rectangle 128"/>
            <p:cNvSpPr>
              <a:spLocks noChangeArrowheads="1"/>
            </p:cNvSpPr>
            <p:nvPr/>
          </p:nvSpPr>
          <p:spPr bwMode="auto">
            <a:xfrm>
              <a:off x="4629" y="3650"/>
              <a:ext cx="233" cy="91"/>
            </a:xfrm>
            <a:prstGeom prst="rect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57" name="Rectangle 129"/>
            <p:cNvSpPr>
              <a:spLocks noChangeArrowheads="1"/>
            </p:cNvSpPr>
            <p:nvPr/>
          </p:nvSpPr>
          <p:spPr bwMode="auto">
            <a:xfrm>
              <a:off x="4629" y="3650"/>
              <a:ext cx="233" cy="91"/>
            </a:xfrm>
            <a:prstGeom prst="rect">
              <a:avLst/>
            </a:prstGeom>
            <a:solidFill>
              <a:srgbClr val="99FF99"/>
            </a:solidFill>
            <a:ln w="190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58" name="Freeform 130"/>
            <p:cNvSpPr>
              <a:spLocks/>
            </p:cNvSpPr>
            <p:nvPr/>
          </p:nvSpPr>
          <p:spPr bwMode="auto">
            <a:xfrm>
              <a:off x="4365" y="3679"/>
              <a:ext cx="1041" cy="385"/>
            </a:xfrm>
            <a:custGeom>
              <a:avLst/>
              <a:gdLst/>
              <a:ahLst/>
              <a:cxnLst>
                <a:cxn ang="0">
                  <a:pos x="1733" y="0"/>
                </a:cxn>
                <a:cxn ang="0">
                  <a:pos x="3628" y="0"/>
                </a:cxn>
                <a:cxn ang="0">
                  <a:pos x="3628" y="924"/>
                </a:cxn>
                <a:cxn ang="0">
                  <a:pos x="0" y="924"/>
                </a:cxn>
                <a:cxn ang="0">
                  <a:pos x="0" y="739"/>
                </a:cxn>
                <a:cxn ang="0">
                  <a:pos x="162" y="739"/>
                </a:cxn>
              </a:cxnLst>
              <a:rect l="0" t="0" r="r" b="b"/>
              <a:pathLst>
                <a:path w="3628" h="924">
                  <a:moveTo>
                    <a:pt x="1733" y="0"/>
                  </a:moveTo>
                  <a:lnTo>
                    <a:pt x="3628" y="0"/>
                  </a:lnTo>
                  <a:lnTo>
                    <a:pt x="3628" y="924"/>
                  </a:lnTo>
                  <a:lnTo>
                    <a:pt x="0" y="924"/>
                  </a:lnTo>
                  <a:lnTo>
                    <a:pt x="0" y="739"/>
                  </a:lnTo>
                  <a:lnTo>
                    <a:pt x="162" y="739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59" name="Freeform 131"/>
            <p:cNvSpPr>
              <a:spLocks/>
            </p:cNvSpPr>
            <p:nvPr/>
          </p:nvSpPr>
          <p:spPr bwMode="auto">
            <a:xfrm>
              <a:off x="4406" y="3971"/>
              <a:ext cx="22" cy="32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5" y="112"/>
                    <a:pt x="25" y="51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60" name="Line 132"/>
            <p:cNvSpPr>
              <a:spLocks noChangeShapeType="1"/>
            </p:cNvSpPr>
            <p:nvPr/>
          </p:nvSpPr>
          <p:spPr bwMode="auto">
            <a:xfrm flipH="1">
              <a:off x="4170" y="3691"/>
              <a:ext cx="45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61" name="Freeform 133"/>
            <p:cNvSpPr>
              <a:spLocks/>
            </p:cNvSpPr>
            <p:nvPr/>
          </p:nvSpPr>
          <p:spPr bwMode="auto">
            <a:xfrm>
              <a:off x="4153" y="3675"/>
              <a:ext cx="23" cy="32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164" y="0"/>
                </a:cxn>
                <a:cxn ang="0">
                  <a:pos x="164" y="164"/>
                </a:cxn>
                <a:cxn ang="0">
                  <a:pos x="164" y="164"/>
                </a:cxn>
                <a:cxn ang="0">
                  <a:pos x="0" y="82"/>
                </a:cxn>
              </a:cxnLst>
              <a:rect l="0" t="0" r="r" b="b"/>
              <a:pathLst>
                <a:path w="164" h="164">
                  <a:moveTo>
                    <a:pt x="0" y="82"/>
                  </a:moveTo>
                  <a:lnTo>
                    <a:pt x="164" y="0"/>
                  </a:lnTo>
                  <a:cubicBezTo>
                    <a:pt x="138" y="51"/>
                    <a:pt x="138" y="112"/>
                    <a:pt x="164" y="164"/>
                  </a:cubicBezTo>
                  <a:lnTo>
                    <a:pt x="164" y="164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62" name="Line 134"/>
            <p:cNvSpPr>
              <a:spLocks noChangeShapeType="1"/>
            </p:cNvSpPr>
            <p:nvPr/>
          </p:nvSpPr>
          <p:spPr bwMode="auto">
            <a:xfrm>
              <a:off x="4051" y="3741"/>
              <a:ext cx="0" cy="6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63" name="Freeform 135"/>
            <p:cNvSpPr>
              <a:spLocks/>
            </p:cNvSpPr>
            <p:nvPr/>
          </p:nvSpPr>
          <p:spPr bwMode="auto">
            <a:xfrm>
              <a:off x="4037" y="3792"/>
              <a:ext cx="28" cy="41"/>
            </a:xfrm>
            <a:custGeom>
              <a:avLst/>
              <a:gdLst/>
              <a:ahLst/>
              <a:cxnLst>
                <a:cxn ang="0">
                  <a:pos x="103" y="207"/>
                </a:cxn>
                <a:cxn ang="0">
                  <a:pos x="0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103" y="207"/>
                </a:cxn>
              </a:cxnLst>
              <a:rect l="0" t="0" r="r" b="b"/>
              <a:pathLst>
                <a:path w="206" h="207">
                  <a:moveTo>
                    <a:pt x="103" y="207"/>
                  </a:moveTo>
                  <a:lnTo>
                    <a:pt x="0" y="0"/>
                  </a:lnTo>
                  <a:cubicBezTo>
                    <a:pt x="65" y="33"/>
                    <a:pt x="141" y="33"/>
                    <a:pt x="206" y="0"/>
                  </a:cubicBezTo>
                  <a:lnTo>
                    <a:pt x="206" y="0"/>
                  </a:lnTo>
                  <a:lnTo>
                    <a:pt x="103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64" name="Freeform 136"/>
            <p:cNvSpPr>
              <a:spLocks/>
            </p:cNvSpPr>
            <p:nvPr/>
          </p:nvSpPr>
          <p:spPr bwMode="auto">
            <a:xfrm>
              <a:off x="4128" y="3765"/>
              <a:ext cx="300" cy="25"/>
            </a:xfrm>
            <a:custGeom>
              <a:avLst/>
              <a:gdLst/>
              <a:ahLst/>
              <a:cxnLst>
                <a:cxn ang="0">
                  <a:pos x="1047" y="60"/>
                </a:cxn>
                <a:cxn ang="0">
                  <a:pos x="0" y="60"/>
                </a:cxn>
                <a:cxn ang="0">
                  <a:pos x="0" y="0"/>
                </a:cxn>
              </a:cxnLst>
              <a:rect l="0" t="0" r="r" b="b"/>
              <a:pathLst>
                <a:path w="1047" h="60">
                  <a:moveTo>
                    <a:pt x="1047" y="60"/>
                  </a:moveTo>
                  <a:lnTo>
                    <a:pt x="0" y="6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65" name="Freeform 137"/>
            <p:cNvSpPr>
              <a:spLocks/>
            </p:cNvSpPr>
            <p:nvPr/>
          </p:nvSpPr>
          <p:spPr bwMode="auto">
            <a:xfrm>
              <a:off x="4117" y="3741"/>
              <a:ext cx="22" cy="32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164" y="164"/>
                </a:cxn>
                <a:cxn ang="0">
                  <a:pos x="0" y="164"/>
                </a:cxn>
                <a:cxn ang="0">
                  <a:pos x="0" y="164"/>
                </a:cxn>
                <a:cxn ang="0">
                  <a:pos x="82" y="0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lnTo>
                    <a:pt x="164" y="164"/>
                  </a:lnTo>
                  <a:cubicBezTo>
                    <a:pt x="112" y="138"/>
                    <a:pt x="52" y="138"/>
                    <a:pt x="0" y="164"/>
                  </a:cubicBezTo>
                  <a:lnTo>
                    <a:pt x="0" y="164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66" name="Line 138"/>
            <p:cNvSpPr>
              <a:spLocks noChangeShapeType="1"/>
            </p:cNvSpPr>
            <p:nvPr/>
          </p:nvSpPr>
          <p:spPr bwMode="auto">
            <a:xfrm flipV="1">
              <a:off x="4737" y="3741"/>
              <a:ext cx="0" cy="61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67" name="Freeform 139"/>
            <p:cNvSpPr>
              <a:spLocks/>
            </p:cNvSpPr>
            <p:nvPr/>
          </p:nvSpPr>
          <p:spPr bwMode="auto">
            <a:xfrm>
              <a:off x="4723" y="3792"/>
              <a:ext cx="29" cy="41"/>
            </a:xfrm>
            <a:custGeom>
              <a:avLst/>
              <a:gdLst/>
              <a:ahLst/>
              <a:cxnLst>
                <a:cxn ang="0">
                  <a:pos x="104" y="207"/>
                </a:cxn>
                <a:cxn ang="0">
                  <a:pos x="0" y="0"/>
                </a:cxn>
                <a:cxn ang="0">
                  <a:pos x="207" y="0"/>
                </a:cxn>
                <a:cxn ang="0">
                  <a:pos x="207" y="0"/>
                </a:cxn>
                <a:cxn ang="0">
                  <a:pos x="104" y="207"/>
                </a:cxn>
              </a:cxnLst>
              <a:rect l="0" t="0" r="r" b="b"/>
              <a:pathLst>
                <a:path w="207" h="207">
                  <a:moveTo>
                    <a:pt x="104" y="207"/>
                  </a:moveTo>
                  <a:lnTo>
                    <a:pt x="0" y="0"/>
                  </a:lnTo>
                  <a:cubicBezTo>
                    <a:pt x="65" y="33"/>
                    <a:pt x="142" y="33"/>
                    <a:pt x="207" y="0"/>
                  </a:cubicBezTo>
                  <a:lnTo>
                    <a:pt x="207" y="0"/>
                  </a:lnTo>
                  <a:lnTo>
                    <a:pt x="104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68" name="Line 140"/>
            <p:cNvSpPr>
              <a:spLocks noChangeShapeType="1"/>
            </p:cNvSpPr>
            <p:nvPr/>
          </p:nvSpPr>
          <p:spPr bwMode="auto">
            <a:xfrm>
              <a:off x="4879" y="3760"/>
              <a:ext cx="36" cy="42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69" name="Freeform 141"/>
            <p:cNvSpPr>
              <a:spLocks/>
            </p:cNvSpPr>
            <p:nvPr/>
          </p:nvSpPr>
          <p:spPr bwMode="auto">
            <a:xfrm>
              <a:off x="4862" y="3741"/>
              <a:ext cx="31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5" y="48"/>
                </a:cxn>
                <a:cxn ang="0">
                  <a:pos x="96" y="209"/>
                </a:cxn>
                <a:cxn ang="0">
                  <a:pos x="96" y="209"/>
                </a:cxn>
                <a:cxn ang="0">
                  <a:pos x="0" y="0"/>
                </a:cxn>
              </a:cxnLst>
              <a:rect l="0" t="0" r="r" b="b"/>
              <a:pathLst>
                <a:path w="225" h="209">
                  <a:moveTo>
                    <a:pt x="0" y="0"/>
                  </a:moveTo>
                  <a:lnTo>
                    <a:pt x="225" y="48"/>
                  </a:lnTo>
                  <a:cubicBezTo>
                    <a:pt x="159" y="79"/>
                    <a:pt x="111" y="138"/>
                    <a:pt x="96" y="209"/>
                  </a:cubicBezTo>
                  <a:lnTo>
                    <a:pt x="96" y="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70" name="Line 142"/>
            <p:cNvSpPr>
              <a:spLocks noChangeShapeType="1"/>
            </p:cNvSpPr>
            <p:nvPr/>
          </p:nvSpPr>
          <p:spPr bwMode="auto">
            <a:xfrm>
              <a:off x="5338" y="3790"/>
              <a:ext cx="5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71" name="Freeform 143"/>
            <p:cNvSpPr>
              <a:spLocks/>
            </p:cNvSpPr>
            <p:nvPr/>
          </p:nvSpPr>
          <p:spPr bwMode="auto">
            <a:xfrm>
              <a:off x="5384" y="3773"/>
              <a:ext cx="22" cy="33"/>
            </a:xfrm>
            <a:custGeom>
              <a:avLst/>
              <a:gdLst/>
              <a:ahLst/>
              <a:cxnLst>
                <a:cxn ang="0">
                  <a:pos x="164" y="82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4" y="82"/>
                </a:cxn>
              </a:cxnLst>
              <a:rect l="0" t="0" r="r" b="b"/>
              <a:pathLst>
                <a:path w="164" h="164">
                  <a:moveTo>
                    <a:pt x="164" y="82"/>
                  </a:moveTo>
                  <a:lnTo>
                    <a:pt x="0" y="164"/>
                  </a:lnTo>
                  <a:cubicBezTo>
                    <a:pt x="26" y="112"/>
                    <a:pt x="26" y="52"/>
                    <a:pt x="0" y="0"/>
                  </a:cubicBezTo>
                  <a:lnTo>
                    <a:pt x="0" y="0"/>
                  </a:lnTo>
                  <a:lnTo>
                    <a:pt x="164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72" name="Line 144"/>
            <p:cNvSpPr>
              <a:spLocks noChangeShapeType="1"/>
            </p:cNvSpPr>
            <p:nvPr/>
          </p:nvSpPr>
          <p:spPr bwMode="auto">
            <a:xfrm>
              <a:off x="5338" y="3974"/>
              <a:ext cx="5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  <p:sp>
          <p:nvSpPr>
            <p:cNvPr id="48273" name="Freeform 145"/>
            <p:cNvSpPr>
              <a:spLocks/>
            </p:cNvSpPr>
            <p:nvPr/>
          </p:nvSpPr>
          <p:spPr bwMode="auto">
            <a:xfrm>
              <a:off x="5384" y="3958"/>
              <a:ext cx="22" cy="32"/>
            </a:xfrm>
            <a:custGeom>
              <a:avLst/>
              <a:gdLst/>
              <a:ahLst/>
              <a:cxnLst>
                <a:cxn ang="0">
                  <a:pos x="164" y="83"/>
                </a:cxn>
                <a:cxn ang="0">
                  <a:pos x="0" y="164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64" y="83"/>
                </a:cxn>
              </a:cxnLst>
              <a:rect l="0" t="0" r="r" b="b"/>
              <a:pathLst>
                <a:path w="164" h="164">
                  <a:moveTo>
                    <a:pt x="164" y="83"/>
                  </a:moveTo>
                  <a:lnTo>
                    <a:pt x="0" y="164"/>
                  </a:lnTo>
                  <a:cubicBezTo>
                    <a:pt x="26" y="112"/>
                    <a:pt x="26" y="52"/>
                    <a:pt x="1" y="0"/>
                  </a:cubicBezTo>
                  <a:lnTo>
                    <a:pt x="1" y="0"/>
                  </a:lnTo>
                  <a:lnTo>
                    <a:pt x="164" y="8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CA" sz="1350"/>
            </a:p>
          </p:txBody>
        </p:sp>
      </p:grpSp>
      <p:graphicFrame>
        <p:nvGraphicFramePr>
          <p:cNvPr id="48274" name="Object 146"/>
          <p:cNvGraphicFramePr>
            <a:graphicFrameLocks noChangeAspect="1"/>
          </p:cNvGraphicFramePr>
          <p:nvPr/>
        </p:nvGraphicFramePr>
        <p:xfrm>
          <a:off x="3657600" y="1828800"/>
          <a:ext cx="2857500" cy="2125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Visio" r:id="rId3" imgW="2166682" imgH="1611742" progId="Visio.Drawing.11">
                  <p:embed/>
                </p:oleObj>
              </mc:Choice>
              <mc:Fallback>
                <p:oleObj name="Visio" r:id="rId3" imgW="2166682" imgH="1611742" progId="Visio.Drawing.11">
                  <p:embed/>
                  <p:pic>
                    <p:nvPicPr>
                      <p:cNvPr id="48274" name="Object 1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1828800"/>
                        <a:ext cx="2857500" cy="21252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" name="Slide Number Placeholder 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4.</a:t>
            </a:r>
            <a:fld id="{5F092435-35AC-4890-8608-A6F8B5931844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03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3"/>
          <p:cNvSpPr>
            <a:spLocks noGrp="1"/>
          </p:cNvSpPr>
          <p:nvPr>
            <p:ph type="title"/>
          </p:nvPr>
        </p:nvSpPr>
        <p:spPr>
          <a:xfrm>
            <a:off x="1216223" y="642938"/>
            <a:ext cx="4371975" cy="537519"/>
          </a:xfrm>
        </p:spPr>
        <p:txBody>
          <a:bodyPr/>
          <a:lstStyle/>
          <a:p>
            <a:pPr algn="ctr"/>
            <a:r>
              <a:rPr lang="en-CA" dirty="0">
                <a:solidFill>
                  <a:srgbClr val="002060"/>
                </a:solidFill>
                <a:latin typeface="Arial" pitchFamily="-65" charset="0"/>
                <a:ea typeface="ＭＳ Ｐゴシック" pitchFamily="-65" charset="-128"/>
                <a:cs typeface="Arial" pitchFamily="-65" charset="0"/>
              </a:rPr>
              <a:t>Detailed SIMT Core</a:t>
            </a:r>
          </a:p>
        </p:txBody>
      </p:sp>
      <p:sp>
        <p:nvSpPr>
          <p:cNvPr id="67587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CB37696-21AC-DA41-A515-AED153F33353}" type="slidenum">
              <a:rPr lang="en-US"/>
              <a:pPr/>
              <a:t>32</a:t>
            </a:fld>
            <a:endParaRPr lang="en-US">
              <a:latin typeface="Times" pitchFamily="-65" charset="0"/>
            </a:endParaRPr>
          </a:p>
        </p:txBody>
      </p:sp>
      <p:pic>
        <p:nvPicPr>
          <p:cNvPr id="67588" name="Picture 5" descr="detail-arch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117791"/>
            <a:ext cx="5181005" cy="3382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2813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514350" y="171450"/>
            <a:ext cx="5829300" cy="85725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  " charset="-52"/>
                <a:ea typeface="ＭＳ Ｐゴシック" pitchFamily="34" charset="-128"/>
              </a:rPr>
              <a:t>Review: </a:t>
            </a:r>
            <a:r>
              <a:rPr lang="en-US" u="sng" dirty="0">
                <a:latin typeface="Arial  " charset="-52"/>
                <a:ea typeface="ＭＳ Ｐゴシック" pitchFamily="34" charset="-128"/>
              </a:rPr>
              <a:t>In-order</a:t>
            </a:r>
            <a:r>
              <a:rPr lang="en-US" dirty="0">
                <a:latin typeface="Arial  " charset="-52"/>
                <a:ea typeface="ＭＳ Ｐゴシック" pitchFamily="34" charset="-128"/>
              </a:rPr>
              <a:t> Scoreboard</a:t>
            </a:r>
            <a:br>
              <a:rPr lang="en-US" dirty="0">
                <a:latin typeface="Arial  " charset="-52"/>
                <a:ea typeface="ＭＳ Ｐゴシック" pitchFamily="34" charset="-128"/>
              </a:rPr>
            </a:br>
            <a:endParaRPr lang="en-US" sz="2325" dirty="0">
              <a:latin typeface="Arial  " charset="-52"/>
              <a:ea typeface="ＭＳ Ｐゴシック" pitchFamily="34" charset="-128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>
          <a:xfrm>
            <a:off x="180975" y="1061703"/>
            <a:ext cx="5829300" cy="3738898"/>
          </a:xfrm>
        </p:spPr>
        <p:txBody>
          <a:bodyPr>
            <a:normAutofit/>
          </a:bodyPr>
          <a:lstStyle/>
          <a:p>
            <a:r>
              <a:rPr lang="en-US" sz="1500" dirty="0">
                <a:latin typeface="Arial  " charset="-52"/>
                <a:ea typeface="ＭＳ Ｐゴシック" pitchFamily="34" charset="-128"/>
              </a:rPr>
              <a:t>Scoreboard: a bit-array, 1-bit for each register</a:t>
            </a:r>
          </a:p>
          <a:p>
            <a:pPr lvl="1"/>
            <a:r>
              <a:rPr lang="en-US" sz="1200" dirty="0">
                <a:latin typeface="Arial  " charset="-52"/>
                <a:ea typeface="ＭＳ Ｐゴシック" pitchFamily="34" charset="-128"/>
              </a:rPr>
              <a:t>If the bit is </a:t>
            </a:r>
            <a:r>
              <a:rPr lang="en-US" sz="1200" i="1" dirty="0">
                <a:latin typeface="Arial  " charset="-52"/>
                <a:ea typeface="ＭＳ Ｐゴシック" pitchFamily="34" charset="-128"/>
              </a:rPr>
              <a:t>not</a:t>
            </a:r>
            <a:r>
              <a:rPr lang="en-US" sz="1200" dirty="0">
                <a:latin typeface="Arial  " charset="-52"/>
                <a:ea typeface="ＭＳ Ｐゴシック" pitchFamily="34" charset="-128"/>
              </a:rPr>
              <a:t> set: the register has valid data</a:t>
            </a:r>
          </a:p>
          <a:p>
            <a:pPr lvl="1"/>
            <a:r>
              <a:rPr lang="en-US" sz="1200" dirty="0">
                <a:latin typeface="Arial  " charset="-52"/>
                <a:ea typeface="ＭＳ Ｐゴシック" pitchFamily="34" charset="-128"/>
              </a:rPr>
              <a:t>If the bit is set: the register has stale data</a:t>
            </a:r>
          </a:p>
          <a:p>
            <a:pPr lvl="2">
              <a:buFontTx/>
              <a:buNone/>
            </a:pPr>
            <a:r>
              <a:rPr lang="en-US" sz="1050" dirty="0">
                <a:latin typeface="Arial  " charset="-52"/>
                <a:ea typeface="ＭＳ Ｐゴシック" pitchFamily="34" charset="-128"/>
              </a:rPr>
              <a:t>i.e., some outstanding instruction is going to change it</a:t>
            </a:r>
          </a:p>
          <a:p>
            <a:r>
              <a:rPr lang="en-US" sz="1500" dirty="0">
                <a:latin typeface="Arial  " charset="-52"/>
                <a:ea typeface="ＭＳ Ｐゴシック" pitchFamily="34" charset="-128"/>
              </a:rPr>
              <a:t>Issue in-order: </a:t>
            </a:r>
            <a:r>
              <a:rPr lang="en-US" sz="1500" dirty="0">
                <a:solidFill>
                  <a:srgbClr val="0000FF"/>
                </a:solidFill>
                <a:latin typeface="Arial  " charset="-52"/>
                <a:ea typeface="ＭＳ Ｐゴシック" pitchFamily="34" charset="-128"/>
              </a:rPr>
              <a:t>RD</a:t>
            </a:r>
            <a:r>
              <a:rPr lang="en-US" sz="1500" dirty="0">
                <a:latin typeface="Arial  " charset="-52"/>
                <a:ea typeface="ＭＳ Ｐゴシック" pitchFamily="34" charset="-128"/>
              </a:rPr>
              <a:t> </a:t>
            </a:r>
            <a:r>
              <a:rPr lang="en-US" sz="1500" dirty="0">
                <a:latin typeface="Arial  " charset="-52"/>
                <a:ea typeface="ＭＳ Ｐゴシック" pitchFamily="34" charset="-128"/>
                <a:sym typeface="Wingdings" pitchFamily="2" charset="2"/>
              </a:rPr>
              <a:t> </a:t>
            </a:r>
            <a:r>
              <a:rPr lang="en-US" sz="1500" dirty="0">
                <a:solidFill>
                  <a:srgbClr val="0000FF"/>
                </a:solidFill>
                <a:latin typeface="Arial  " charset="-52"/>
                <a:ea typeface="ＭＳ Ｐゴシック" pitchFamily="34" charset="-128"/>
                <a:sym typeface="Wingdings" pitchFamily="2" charset="2"/>
              </a:rPr>
              <a:t>Fn</a:t>
            </a:r>
            <a:r>
              <a:rPr lang="en-US" sz="1500" dirty="0">
                <a:latin typeface="Arial  " charset="-52"/>
                <a:ea typeface="ＭＳ Ｐゴシック" pitchFamily="34" charset="-128"/>
                <a:sym typeface="Wingdings" pitchFamily="2" charset="2"/>
              </a:rPr>
              <a:t> (</a:t>
            </a:r>
            <a:r>
              <a:rPr lang="en-US" sz="1500" dirty="0">
                <a:solidFill>
                  <a:srgbClr val="0000FF"/>
                </a:solidFill>
                <a:latin typeface="Arial  " charset="-52"/>
                <a:ea typeface="ＭＳ Ｐゴシック" pitchFamily="34" charset="-128"/>
                <a:sym typeface="Wingdings" pitchFamily="2" charset="2"/>
              </a:rPr>
              <a:t>RS</a:t>
            </a:r>
            <a:r>
              <a:rPr lang="en-US" sz="1500" dirty="0">
                <a:latin typeface="Arial  " charset="-52"/>
                <a:ea typeface="ＭＳ Ｐゴシック" pitchFamily="34" charset="-128"/>
                <a:sym typeface="Wingdings" pitchFamily="2" charset="2"/>
              </a:rPr>
              <a:t>, </a:t>
            </a:r>
            <a:r>
              <a:rPr lang="en-US" sz="1500" dirty="0">
                <a:solidFill>
                  <a:srgbClr val="0000FF"/>
                </a:solidFill>
                <a:latin typeface="Arial  " charset="-52"/>
                <a:ea typeface="ＭＳ Ｐゴシック" pitchFamily="34" charset="-128"/>
                <a:sym typeface="Wingdings" pitchFamily="2" charset="2"/>
              </a:rPr>
              <a:t>RT</a:t>
            </a:r>
            <a:r>
              <a:rPr lang="en-US" sz="1500" dirty="0">
                <a:latin typeface="Arial  " charset="-52"/>
                <a:ea typeface="ＭＳ Ｐゴシック" pitchFamily="34" charset="-128"/>
                <a:sym typeface="Wingdings" pitchFamily="2" charset="2"/>
              </a:rPr>
              <a:t>)</a:t>
            </a:r>
          </a:p>
          <a:p>
            <a:pPr lvl="1"/>
            <a:r>
              <a:rPr lang="en-US" sz="1200" dirty="0">
                <a:latin typeface="Arial  " charset="-52"/>
                <a:ea typeface="ＭＳ Ｐゴシック" pitchFamily="34" charset="-128"/>
              </a:rPr>
              <a:t>If SB[</a:t>
            </a:r>
            <a:r>
              <a:rPr lang="en-US" sz="1200" dirty="0">
                <a:solidFill>
                  <a:srgbClr val="0000FF"/>
                </a:solidFill>
                <a:latin typeface="Arial  " charset="-52"/>
                <a:ea typeface="ＭＳ Ｐゴシック" pitchFamily="34" charset="-128"/>
              </a:rPr>
              <a:t>RS</a:t>
            </a:r>
            <a:r>
              <a:rPr lang="en-US" sz="1200" dirty="0">
                <a:latin typeface="Arial  " charset="-52"/>
                <a:ea typeface="ＭＳ Ｐゴシック" pitchFamily="34" charset="-128"/>
              </a:rPr>
              <a:t>] or SB[</a:t>
            </a:r>
            <a:r>
              <a:rPr lang="en-US" sz="1200" dirty="0">
                <a:solidFill>
                  <a:srgbClr val="0000FF"/>
                </a:solidFill>
                <a:latin typeface="Arial  " charset="-52"/>
                <a:ea typeface="ＭＳ Ｐゴシック" pitchFamily="34" charset="-128"/>
              </a:rPr>
              <a:t>RT</a:t>
            </a:r>
            <a:r>
              <a:rPr lang="en-US" sz="1200" dirty="0">
                <a:latin typeface="Arial  " charset="-52"/>
                <a:ea typeface="ＭＳ Ｐゴシック" pitchFamily="34" charset="-128"/>
              </a:rPr>
              <a:t>] is set </a:t>
            </a:r>
            <a:r>
              <a:rPr lang="en-US" sz="1200" dirty="0">
                <a:latin typeface="Arial  " charset="-52"/>
                <a:ea typeface="ＭＳ Ｐゴシック" pitchFamily="34" charset="-128"/>
                <a:sym typeface="Wingdings" pitchFamily="2" charset="2"/>
              </a:rPr>
              <a:t> RAW, stall</a:t>
            </a:r>
          </a:p>
          <a:p>
            <a:pPr lvl="1"/>
            <a:r>
              <a:rPr lang="en-US" sz="1200" dirty="0">
                <a:latin typeface="Arial  " charset="-52"/>
                <a:ea typeface="ＭＳ Ｐゴシック" pitchFamily="34" charset="-128"/>
                <a:sym typeface="Wingdings" pitchFamily="2" charset="2"/>
              </a:rPr>
              <a:t>If SB[</a:t>
            </a:r>
            <a:r>
              <a:rPr lang="en-US" sz="1200" dirty="0">
                <a:solidFill>
                  <a:srgbClr val="0000FF"/>
                </a:solidFill>
                <a:latin typeface="Arial  " charset="-52"/>
                <a:ea typeface="ＭＳ Ｐゴシック" pitchFamily="34" charset="-128"/>
                <a:sym typeface="Wingdings" pitchFamily="2" charset="2"/>
              </a:rPr>
              <a:t>RD</a:t>
            </a:r>
            <a:r>
              <a:rPr lang="en-US" sz="1200" dirty="0">
                <a:latin typeface="Arial  " charset="-52"/>
                <a:ea typeface="ＭＳ Ｐゴシック" pitchFamily="34" charset="-128"/>
                <a:sym typeface="Wingdings" pitchFamily="2" charset="2"/>
              </a:rPr>
              <a:t>] is set  WAW, stall</a:t>
            </a:r>
          </a:p>
          <a:p>
            <a:pPr lvl="1"/>
            <a:r>
              <a:rPr lang="en-US" sz="1200" dirty="0">
                <a:latin typeface="Arial  " charset="-52"/>
                <a:ea typeface="ＭＳ Ｐゴシック" pitchFamily="34" charset="-128"/>
                <a:sym typeface="Wingdings" pitchFamily="2" charset="2"/>
              </a:rPr>
              <a:t>Else, dispatch to FU (</a:t>
            </a:r>
            <a:r>
              <a:rPr lang="en-US" sz="1200" dirty="0">
                <a:solidFill>
                  <a:srgbClr val="0000FF"/>
                </a:solidFill>
                <a:latin typeface="Arial  " charset="-52"/>
                <a:ea typeface="ＭＳ Ｐゴシック" pitchFamily="34" charset="-128"/>
                <a:sym typeface="Wingdings" pitchFamily="2" charset="2"/>
              </a:rPr>
              <a:t>Fn</a:t>
            </a:r>
            <a:r>
              <a:rPr lang="en-US" sz="1200" dirty="0">
                <a:latin typeface="Arial  " charset="-52"/>
                <a:ea typeface="ＭＳ Ｐゴシック" pitchFamily="34" charset="-128"/>
                <a:sym typeface="Wingdings" pitchFamily="2" charset="2"/>
              </a:rPr>
              <a:t>) and set SB[</a:t>
            </a:r>
            <a:r>
              <a:rPr lang="en-US" sz="1200" dirty="0">
                <a:solidFill>
                  <a:srgbClr val="0000FF"/>
                </a:solidFill>
                <a:latin typeface="Arial  " charset="-52"/>
                <a:ea typeface="ＭＳ Ｐゴシック" pitchFamily="34" charset="-128"/>
                <a:sym typeface="Wingdings" pitchFamily="2" charset="2"/>
              </a:rPr>
              <a:t>RD</a:t>
            </a:r>
            <a:r>
              <a:rPr lang="en-US" sz="1200" dirty="0">
                <a:latin typeface="Arial  " charset="-52"/>
                <a:ea typeface="ＭＳ Ｐゴシック" pitchFamily="34" charset="-128"/>
                <a:sym typeface="Wingdings" pitchFamily="2" charset="2"/>
              </a:rPr>
              <a:t>]</a:t>
            </a:r>
          </a:p>
          <a:p>
            <a:r>
              <a:rPr lang="en-US" sz="1500" dirty="0">
                <a:latin typeface="Arial  " charset="-52"/>
                <a:ea typeface="ＭＳ Ｐゴシック" pitchFamily="34" charset="-128"/>
              </a:rPr>
              <a:t>Complete out-of-order</a:t>
            </a:r>
          </a:p>
          <a:p>
            <a:pPr lvl="1"/>
            <a:r>
              <a:rPr lang="en-US" sz="1200" dirty="0">
                <a:latin typeface="Arial  " charset="-52"/>
                <a:ea typeface="ＭＳ Ｐゴシック" pitchFamily="34" charset="-128"/>
              </a:rPr>
              <a:t>Update GPR[</a:t>
            </a:r>
            <a:r>
              <a:rPr lang="en-US" sz="1200" dirty="0">
                <a:solidFill>
                  <a:srgbClr val="0000FF"/>
                </a:solidFill>
                <a:latin typeface="Arial  " charset="-52"/>
                <a:ea typeface="ＭＳ Ｐゴシック" pitchFamily="34" charset="-128"/>
              </a:rPr>
              <a:t>RD</a:t>
            </a:r>
            <a:r>
              <a:rPr lang="en-US" sz="1200" dirty="0">
                <a:latin typeface="Arial  " charset="-52"/>
                <a:ea typeface="ＭＳ Ｐゴシック" pitchFamily="34" charset="-128"/>
              </a:rPr>
              <a:t>], clear SB[</a:t>
            </a:r>
            <a:r>
              <a:rPr lang="en-US" sz="1200" dirty="0">
                <a:solidFill>
                  <a:srgbClr val="0000FF"/>
                </a:solidFill>
                <a:latin typeface="Arial  " charset="-52"/>
                <a:ea typeface="ＭＳ Ｐゴシック" pitchFamily="34" charset="-128"/>
              </a:rPr>
              <a:t>RD</a:t>
            </a:r>
            <a:r>
              <a:rPr lang="en-US" sz="1200" dirty="0">
                <a:latin typeface="Arial  " charset="-52"/>
                <a:ea typeface="ＭＳ Ｐゴシック" pitchFamily="34" charset="-128"/>
              </a:rPr>
              <a:t>]</a:t>
            </a:r>
          </a:p>
        </p:txBody>
      </p:sp>
      <p:sp>
        <p:nvSpPr>
          <p:cNvPr id="47108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17DB59D-66DE-4148-A519-1FF5BC51A141}" type="slidenum">
              <a:rPr lang="en-US"/>
              <a:pPr/>
              <a:t>33</a:t>
            </a:fld>
            <a:endParaRPr lang="en-US">
              <a:latin typeface="Times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914244" y="3616549"/>
            <a:ext cx="1477850" cy="15454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788" dirty="0">
              <a:latin typeface="Arial" pitchFamily="-111" charset="-52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487631" y="3614938"/>
            <a:ext cx="165815" cy="14649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1500">
              <a:latin typeface="Arial" pitchFamily="-111" charset="-52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4912634" y="3769485"/>
            <a:ext cx="1477850" cy="15454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>
              <a:latin typeface="Arial" pitchFamily="-111" charset="-52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486021" y="3767875"/>
            <a:ext cx="165815" cy="14649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1500">
              <a:latin typeface="Arial" pitchFamily="-111" charset="-52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911024" y="3932080"/>
            <a:ext cx="1477850" cy="15454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>
              <a:latin typeface="Arial" pitchFamily="-111" charset="-52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4484411" y="3930470"/>
            <a:ext cx="165815" cy="14649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1500">
              <a:latin typeface="Arial" pitchFamily="-111" charset="-52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919073" y="4287859"/>
            <a:ext cx="1477850" cy="15454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>
              <a:latin typeface="Arial" pitchFamily="-111" charset="-52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492460" y="4286249"/>
            <a:ext cx="165815" cy="14649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1500">
              <a:latin typeface="Arial" pitchFamily="-111" charset="-52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04016" y="3548935"/>
            <a:ext cx="90601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350" dirty="0" err="1"/>
              <a:t>Regs</a:t>
            </a:r>
            <a:r>
              <a:rPr lang="en-CA" sz="1350" dirty="0"/>
              <a:t>[R1]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02406" y="3711531"/>
            <a:ext cx="90601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350" dirty="0" err="1"/>
              <a:t>Regs</a:t>
            </a:r>
            <a:r>
              <a:rPr lang="en-CA" sz="1350" dirty="0"/>
              <a:t>[R2]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00797" y="3883786"/>
            <a:ext cx="90601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350" dirty="0" err="1"/>
              <a:t>Regs</a:t>
            </a:r>
            <a:r>
              <a:rPr lang="en-CA" sz="1350" dirty="0"/>
              <a:t>[R3]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99186" y="4220246"/>
            <a:ext cx="100219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350" dirty="0" err="1"/>
              <a:t>Regs</a:t>
            </a:r>
            <a:r>
              <a:rPr lang="en-CA" sz="1350" dirty="0"/>
              <a:t>[R31]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50603" y="3693822"/>
            <a:ext cx="28084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350" dirty="0"/>
              <a:t>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448994" y="3547324"/>
            <a:ext cx="28084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350" dirty="0"/>
              <a:t>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47384" y="3864466"/>
            <a:ext cx="28084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350" dirty="0"/>
              <a:t>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445774" y="4210586"/>
            <a:ext cx="28084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350" dirty="0"/>
              <a:t>0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4402307" y="3558594"/>
            <a:ext cx="347730" cy="956257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1500">
              <a:latin typeface="Arial" pitchFamily="-111" charset="-52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61606" y="2947600"/>
            <a:ext cx="115608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Register File</a:t>
            </a:r>
          </a:p>
        </p:txBody>
      </p:sp>
      <p:cxnSp>
        <p:nvCxnSpPr>
          <p:cNvPr id="5" name="Straight Arrow Connector 4"/>
          <p:cNvCxnSpPr>
            <a:stCxn id="3" idx="2"/>
          </p:cNvCxnSpPr>
          <p:nvPr/>
        </p:nvCxnSpPr>
        <p:spPr>
          <a:xfrm flipH="1">
            <a:off x="5711125" y="3247682"/>
            <a:ext cx="328524" cy="2996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152053" y="2857500"/>
            <a:ext cx="107914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Scoreboard</a:t>
            </a: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552521" y="3177537"/>
            <a:ext cx="1" cy="3227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14300" y="4767262"/>
            <a:ext cx="117532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solidFill>
                  <a:schemeClr val="bg1">
                    <a:lumMod val="85000"/>
                  </a:schemeClr>
                </a:solidFill>
              </a:rPr>
              <a:t>[Gabriel </a:t>
            </a:r>
            <a:r>
              <a:rPr lang="en-US" sz="1350" dirty="0" err="1">
                <a:solidFill>
                  <a:schemeClr val="bg1">
                    <a:lumMod val="85000"/>
                  </a:schemeClr>
                </a:solidFill>
              </a:rPr>
              <a:t>Loh</a:t>
            </a:r>
            <a:r>
              <a:rPr lang="en-US" sz="1350" dirty="0">
                <a:solidFill>
                  <a:schemeClr val="bg1">
                    <a:lumMod val="85000"/>
                  </a:schemeClr>
                </a:solidFill>
              </a:rPr>
              <a:t>]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515100" y="99968"/>
            <a:ext cx="29687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/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7614555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6"/>
          <p:cNvSpPr>
            <a:spLocks noGrp="1"/>
          </p:cNvSpPr>
          <p:nvPr>
            <p:ph type="title"/>
          </p:nvPr>
        </p:nvSpPr>
        <p:spPr>
          <a:xfrm>
            <a:off x="496491" y="0"/>
            <a:ext cx="5829300" cy="486966"/>
          </a:xfrm>
        </p:spPr>
        <p:txBody>
          <a:bodyPr>
            <a:normAutofit fontScale="90000"/>
          </a:bodyPr>
          <a:lstStyle/>
          <a:p>
            <a:r>
              <a:rPr lang="en-CA" dirty="0">
                <a:latin typeface="Arial" charset="0"/>
                <a:ea typeface="ＭＳ Ｐゴシック" charset="0"/>
                <a:cs typeface="Arial" charset="0"/>
              </a:rPr>
              <a:t>Example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914400" y="2863453"/>
          <a:ext cx="2286000" cy="5638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2506" name="TextBox 8"/>
          <p:cNvSpPr txBox="1">
            <a:spLocks noChangeArrowheads="1"/>
          </p:cNvSpPr>
          <p:nvPr/>
        </p:nvSpPr>
        <p:spPr bwMode="auto">
          <a:xfrm>
            <a:off x="96441" y="2853929"/>
            <a:ext cx="8522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CA" sz="1800" dirty="0"/>
              <a:t>Warp 0</a:t>
            </a:r>
          </a:p>
        </p:txBody>
      </p:sp>
      <p:sp>
        <p:nvSpPr>
          <p:cNvPr id="62507" name="TextBox 9"/>
          <p:cNvSpPr txBox="1">
            <a:spLocks noChangeArrowheads="1"/>
          </p:cNvSpPr>
          <p:nvPr/>
        </p:nvSpPr>
        <p:spPr bwMode="auto">
          <a:xfrm>
            <a:off x="109538" y="3130154"/>
            <a:ext cx="8522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CA" sz="1800" dirty="0"/>
              <a:t>Warp 1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1010" y="971550"/>
            <a:ext cx="2938040" cy="8572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800" dirty="0" err="1">
                <a:latin typeface="Consolas"/>
                <a:cs typeface="Consolas"/>
              </a:rPr>
              <a:t>ld</a:t>
            </a:r>
            <a:r>
              <a:rPr lang="en-US" sz="1800" dirty="0">
                <a:latin typeface="Consolas"/>
                <a:cs typeface="Consolas"/>
              </a:rPr>
              <a:t>  r7, [r0]</a:t>
            </a:r>
          </a:p>
          <a:p>
            <a:pPr marL="0" indent="0">
              <a:buNone/>
            </a:pPr>
            <a:r>
              <a:rPr lang="en-US" sz="1800" dirty="0" err="1">
                <a:latin typeface="Consolas"/>
                <a:cs typeface="Consolas"/>
              </a:rPr>
              <a:t>mul</a:t>
            </a:r>
            <a:r>
              <a:rPr lang="en-US" sz="1800" dirty="0">
                <a:latin typeface="Consolas"/>
                <a:cs typeface="Consolas"/>
              </a:rPr>
              <a:t> r6, r2, r5</a:t>
            </a:r>
          </a:p>
          <a:p>
            <a:pPr marL="0" indent="0">
              <a:buNone/>
            </a:pPr>
            <a:r>
              <a:rPr lang="en-US" sz="1800" dirty="0">
                <a:latin typeface="Consolas"/>
                <a:cs typeface="Consolas"/>
              </a:rPr>
              <a:t>add r8, r6, r7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7250" y="2576929"/>
            <a:ext cx="75212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Index 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2511" y="2576929"/>
            <a:ext cx="75212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Index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1011" y="2234030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Scoreboard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/>
          </p:nvPr>
        </p:nvGraphicFramePr>
        <p:xfrm>
          <a:off x="4343400" y="2882504"/>
          <a:ext cx="2285999" cy="1127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4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011">
                <a:tc>
                  <a:txBody>
                    <a:bodyPr/>
                    <a:lstStyle/>
                    <a:p>
                      <a:pPr algn="ctr"/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057400" y="2576929"/>
            <a:ext cx="75212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Index 2</a:t>
            </a: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3481388" y="2853929"/>
            <a:ext cx="8522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CA" sz="1800" dirty="0"/>
              <a:t>Warp 0</a:t>
            </a: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3481387" y="4158734"/>
            <a:ext cx="8522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CA" sz="1800" dirty="0"/>
              <a:t>Warp 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86250" y="2286000"/>
            <a:ext cx="1924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Instruction Buffer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772151" y="2634079"/>
            <a:ext cx="101181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i0  i1  i2  i3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628900" y="2568178"/>
            <a:ext cx="75212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Index 3</a:t>
            </a:r>
          </a:p>
        </p:txBody>
      </p:sp>
      <p:graphicFrame>
        <p:nvGraphicFramePr>
          <p:cNvPr id="30" name="Table 29"/>
          <p:cNvGraphicFramePr>
            <a:graphicFrameLocks noGrp="1"/>
          </p:cNvGraphicFramePr>
          <p:nvPr>
            <p:extLst/>
          </p:nvPr>
        </p:nvGraphicFramePr>
        <p:xfrm>
          <a:off x="914400" y="2853928"/>
          <a:ext cx="2286000" cy="5638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r7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3" name="Table 32"/>
          <p:cNvGraphicFramePr>
            <a:graphicFrameLocks noGrp="1"/>
          </p:cNvGraphicFramePr>
          <p:nvPr>
            <p:extLst/>
          </p:nvPr>
        </p:nvGraphicFramePr>
        <p:xfrm>
          <a:off x="4343400" y="2884886"/>
          <a:ext cx="2285999" cy="1127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4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011">
                <a:tc>
                  <a:txBody>
                    <a:bodyPr/>
                    <a:lstStyle/>
                    <a:p>
                      <a:pPr algn="l"/>
                      <a:r>
                        <a:rPr lang="en-CA" sz="1400" dirty="0" err="1">
                          <a:latin typeface="Consolas"/>
                          <a:cs typeface="Consolas"/>
                        </a:rPr>
                        <a:t>ld</a:t>
                      </a:r>
                      <a:r>
                        <a:rPr lang="en-CA" sz="1400" baseline="0" dirty="0">
                          <a:latin typeface="Consolas"/>
                          <a:cs typeface="Consolas"/>
                        </a:rPr>
                        <a:t> </a:t>
                      </a:r>
                      <a:r>
                        <a:rPr lang="en-CA" sz="1400" dirty="0">
                          <a:latin typeface="Consolas"/>
                          <a:cs typeface="Consolas"/>
                        </a:rPr>
                        <a:t>r7, [r0]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>
            <p:extLst/>
          </p:nvPr>
        </p:nvGraphicFramePr>
        <p:xfrm>
          <a:off x="4343400" y="2884886"/>
          <a:ext cx="2285999" cy="1341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4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011">
                <a:tc>
                  <a:txBody>
                    <a:bodyPr/>
                    <a:lstStyle/>
                    <a:p>
                      <a:pPr algn="l"/>
                      <a:r>
                        <a:rPr lang="en-CA" sz="1400" dirty="0" err="1">
                          <a:latin typeface="Consolas"/>
                          <a:cs typeface="Consolas"/>
                        </a:rPr>
                        <a:t>ld</a:t>
                      </a:r>
                      <a:r>
                        <a:rPr lang="en-CA" sz="1400" baseline="0" dirty="0">
                          <a:latin typeface="Consolas"/>
                          <a:cs typeface="Consolas"/>
                        </a:rPr>
                        <a:t> </a:t>
                      </a:r>
                      <a:r>
                        <a:rPr lang="en-CA" sz="1400" dirty="0">
                          <a:latin typeface="Consolas"/>
                          <a:cs typeface="Consolas"/>
                        </a:rPr>
                        <a:t>r7, [r0]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err="1">
                          <a:latin typeface="Consolas"/>
                          <a:cs typeface="Consolas"/>
                        </a:rPr>
                        <a:t>mul</a:t>
                      </a:r>
                      <a:r>
                        <a:rPr lang="en-CA" sz="1400" baseline="0" dirty="0">
                          <a:latin typeface="Consolas"/>
                          <a:cs typeface="Consolas"/>
                        </a:rPr>
                        <a:t> </a:t>
                      </a:r>
                      <a:r>
                        <a:rPr lang="en-CA" sz="1400" dirty="0">
                          <a:latin typeface="Consolas"/>
                          <a:cs typeface="Consolas"/>
                        </a:rPr>
                        <a:t>r6, r2, r5</a:t>
                      </a: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/>
          </p:nvPr>
        </p:nvGraphicFramePr>
        <p:xfrm>
          <a:off x="914400" y="2853928"/>
          <a:ext cx="2286000" cy="5638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r7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r6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7" name="Table 36"/>
          <p:cNvGraphicFramePr>
            <a:graphicFrameLocks noGrp="1"/>
          </p:cNvGraphicFramePr>
          <p:nvPr>
            <p:extLst/>
          </p:nvPr>
        </p:nvGraphicFramePr>
        <p:xfrm>
          <a:off x="4343400" y="2884886"/>
          <a:ext cx="2285999" cy="1554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4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011">
                <a:tc>
                  <a:txBody>
                    <a:bodyPr/>
                    <a:lstStyle/>
                    <a:p>
                      <a:pPr algn="l"/>
                      <a:r>
                        <a:rPr lang="en-CA" sz="1400" dirty="0" err="1">
                          <a:latin typeface="Consolas"/>
                          <a:cs typeface="Consolas"/>
                        </a:rPr>
                        <a:t>ld</a:t>
                      </a:r>
                      <a:r>
                        <a:rPr lang="en-CA" sz="1400" baseline="0" dirty="0">
                          <a:latin typeface="Consolas"/>
                          <a:cs typeface="Consolas"/>
                        </a:rPr>
                        <a:t> </a:t>
                      </a:r>
                      <a:r>
                        <a:rPr lang="en-CA" sz="1400" dirty="0">
                          <a:latin typeface="Consolas"/>
                          <a:cs typeface="Consolas"/>
                        </a:rPr>
                        <a:t>r7, [r0]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err="1">
                          <a:latin typeface="Consolas"/>
                          <a:cs typeface="Consolas"/>
                        </a:rPr>
                        <a:t>mul</a:t>
                      </a:r>
                      <a:r>
                        <a:rPr lang="en-CA" sz="1400" baseline="0" dirty="0">
                          <a:latin typeface="Consolas"/>
                          <a:cs typeface="Consolas"/>
                        </a:rPr>
                        <a:t> </a:t>
                      </a:r>
                      <a:r>
                        <a:rPr lang="en-CA" sz="1400" dirty="0">
                          <a:latin typeface="Consolas"/>
                          <a:cs typeface="Consolas"/>
                        </a:rPr>
                        <a:t>r6, r2, r5</a:t>
                      </a: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Consolas"/>
                          <a:cs typeface="Consolas"/>
                        </a:rPr>
                        <a:t>add r8, r6, r7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1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1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8" name="Table 37"/>
          <p:cNvGraphicFramePr>
            <a:graphicFrameLocks noGrp="1"/>
          </p:cNvGraphicFramePr>
          <p:nvPr>
            <p:extLst/>
          </p:nvPr>
        </p:nvGraphicFramePr>
        <p:xfrm>
          <a:off x="4343400" y="2884886"/>
          <a:ext cx="2285999" cy="1554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4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011">
                <a:tc>
                  <a:txBody>
                    <a:bodyPr/>
                    <a:lstStyle/>
                    <a:p>
                      <a:pPr algn="l"/>
                      <a:r>
                        <a:rPr lang="en-CA" sz="1400" dirty="0" err="1">
                          <a:latin typeface="Consolas"/>
                          <a:cs typeface="Consolas"/>
                        </a:rPr>
                        <a:t>ld</a:t>
                      </a:r>
                      <a:r>
                        <a:rPr lang="en-CA" sz="1400" baseline="0" dirty="0">
                          <a:latin typeface="Consolas"/>
                          <a:cs typeface="Consolas"/>
                        </a:rPr>
                        <a:t> </a:t>
                      </a:r>
                      <a:r>
                        <a:rPr lang="en-CA" sz="1400" dirty="0">
                          <a:latin typeface="Consolas"/>
                          <a:cs typeface="Consolas"/>
                        </a:rPr>
                        <a:t>r7, [r0]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err="1">
                          <a:latin typeface="Consolas"/>
                          <a:cs typeface="Consolas"/>
                        </a:rPr>
                        <a:t>mul</a:t>
                      </a:r>
                      <a:r>
                        <a:rPr lang="en-CA" sz="1400" baseline="0" dirty="0">
                          <a:latin typeface="Consolas"/>
                          <a:cs typeface="Consolas"/>
                        </a:rPr>
                        <a:t> </a:t>
                      </a:r>
                      <a:r>
                        <a:rPr lang="en-CA" sz="1400" dirty="0">
                          <a:latin typeface="Consolas"/>
                          <a:cs typeface="Consolas"/>
                        </a:rPr>
                        <a:t>r6, r2, r5</a:t>
                      </a: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Consolas"/>
                          <a:cs typeface="Consolas"/>
                        </a:rPr>
                        <a:t>add r8, r6, r7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1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1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9" name="Table 38"/>
          <p:cNvGraphicFramePr>
            <a:graphicFrameLocks noGrp="1"/>
          </p:cNvGraphicFramePr>
          <p:nvPr>
            <p:extLst/>
          </p:nvPr>
        </p:nvGraphicFramePr>
        <p:xfrm>
          <a:off x="914400" y="2853928"/>
          <a:ext cx="2286000" cy="5638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r7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r6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r8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0" name="Table 39"/>
          <p:cNvGraphicFramePr>
            <a:graphicFrameLocks noGrp="1"/>
          </p:cNvGraphicFramePr>
          <p:nvPr>
            <p:extLst/>
          </p:nvPr>
        </p:nvGraphicFramePr>
        <p:xfrm>
          <a:off x="914400" y="2853928"/>
          <a:ext cx="2286000" cy="5638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r7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r6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r8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2" name="Table 41"/>
          <p:cNvGraphicFramePr>
            <a:graphicFrameLocks noGrp="1"/>
          </p:cNvGraphicFramePr>
          <p:nvPr>
            <p:extLst/>
          </p:nvPr>
        </p:nvGraphicFramePr>
        <p:xfrm>
          <a:off x="4343400" y="2884886"/>
          <a:ext cx="2285999" cy="1341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4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011">
                <a:tc>
                  <a:txBody>
                    <a:bodyPr/>
                    <a:lstStyle/>
                    <a:p>
                      <a:pPr algn="l"/>
                      <a:r>
                        <a:rPr lang="en-CA" sz="1400" dirty="0" err="1">
                          <a:latin typeface="Consolas"/>
                          <a:cs typeface="Consolas"/>
                        </a:rPr>
                        <a:t>ld</a:t>
                      </a:r>
                      <a:r>
                        <a:rPr lang="en-CA" sz="1400" baseline="0" dirty="0">
                          <a:latin typeface="Consolas"/>
                          <a:cs typeface="Consolas"/>
                        </a:rPr>
                        <a:t> </a:t>
                      </a:r>
                      <a:r>
                        <a:rPr lang="en-CA" sz="1400" dirty="0">
                          <a:latin typeface="Consolas"/>
                          <a:cs typeface="Consolas"/>
                        </a:rPr>
                        <a:t>r7, [r0]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Consolas"/>
                          <a:cs typeface="Consolas"/>
                        </a:rPr>
                        <a:t>add r8, r6, r7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1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3" name="Table 42"/>
          <p:cNvGraphicFramePr>
            <a:graphicFrameLocks noGrp="1"/>
          </p:cNvGraphicFramePr>
          <p:nvPr>
            <p:extLst/>
          </p:nvPr>
        </p:nvGraphicFramePr>
        <p:xfrm>
          <a:off x="914400" y="2853928"/>
          <a:ext cx="2286000" cy="5638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r7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r8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4" name="Table 43"/>
          <p:cNvGraphicFramePr>
            <a:graphicFrameLocks noGrp="1"/>
          </p:cNvGraphicFramePr>
          <p:nvPr>
            <p:extLst/>
          </p:nvPr>
        </p:nvGraphicFramePr>
        <p:xfrm>
          <a:off x="4343400" y="2884886"/>
          <a:ext cx="2285999" cy="1341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4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011">
                <a:tc>
                  <a:txBody>
                    <a:bodyPr/>
                    <a:lstStyle/>
                    <a:p>
                      <a:pPr algn="l"/>
                      <a:r>
                        <a:rPr lang="en-CA" sz="1400" dirty="0" err="1">
                          <a:latin typeface="Consolas"/>
                          <a:cs typeface="Consolas"/>
                        </a:rPr>
                        <a:t>ld</a:t>
                      </a:r>
                      <a:r>
                        <a:rPr lang="en-CA" sz="1400" baseline="0" dirty="0">
                          <a:latin typeface="Consolas"/>
                          <a:cs typeface="Consolas"/>
                        </a:rPr>
                        <a:t> </a:t>
                      </a:r>
                      <a:r>
                        <a:rPr lang="en-CA" sz="1400" dirty="0">
                          <a:latin typeface="Consolas"/>
                          <a:cs typeface="Consolas"/>
                        </a:rPr>
                        <a:t>r7, [r0]</a:t>
                      </a:r>
                    </a:p>
                  </a:txBody>
                  <a:tcPr marL="68580" marR="68580" marT="34275" marB="3427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Consolas"/>
                          <a:cs typeface="Consolas"/>
                        </a:rPr>
                        <a:t>add r8, r6, r7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1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5" name="Table 44"/>
          <p:cNvGraphicFramePr>
            <a:graphicFrameLocks noGrp="1"/>
          </p:cNvGraphicFramePr>
          <p:nvPr>
            <p:extLst/>
          </p:nvPr>
        </p:nvGraphicFramePr>
        <p:xfrm>
          <a:off x="914400" y="2853928"/>
          <a:ext cx="2286000" cy="5638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r7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r8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6" name="Table 45"/>
          <p:cNvGraphicFramePr>
            <a:graphicFrameLocks noGrp="1"/>
          </p:cNvGraphicFramePr>
          <p:nvPr>
            <p:extLst/>
          </p:nvPr>
        </p:nvGraphicFramePr>
        <p:xfrm>
          <a:off x="4343400" y="2884886"/>
          <a:ext cx="2285999" cy="1341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4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8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011">
                <a:tc>
                  <a:txBody>
                    <a:bodyPr/>
                    <a:lstStyle/>
                    <a:p>
                      <a:pPr algn="l"/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Consolas"/>
                          <a:cs typeface="Consolas"/>
                        </a:rPr>
                        <a:t>add r8, r6, r7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0</a:t>
                      </a:r>
                    </a:p>
                  </a:txBody>
                  <a:tcPr marL="68580" marR="68580" marT="34275" marB="34275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endParaRPr lang="en-CA" sz="1400" dirty="0">
                        <a:latin typeface="Consolas"/>
                        <a:cs typeface="Consolas"/>
                      </a:endParaRP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/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7" name="Table 46"/>
          <p:cNvGraphicFramePr>
            <a:graphicFrameLocks noGrp="1"/>
          </p:cNvGraphicFramePr>
          <p:nvPr>
            <p:extLst/>
          </p:nvPr>
        </p:nvGraphicFramePr>
        <p:xfrm>
          <a:off x="914400" y="2853928"/>
          <a:ext cx="2286000" cy="5638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r8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B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/>
                        <a:t>-</a:t>
                      </a:r>
                    </a:p>
                  </a:txBody>
                  <a:tcPr marL="68580" marR="68580" marT="34275" marB="34275">
                    <a:lnT w="571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5429250" y="4114800"/>
            <a:ext cx="57150" cy="57150"/>
          </a:xfrm>
          <a:prstGeom prst="ellipse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Oval 48"/>
          <p:cNvSpPr/>
          <p:nvPr/>
        </p:nvSpPr>
        <p:spPr>
          <a:xfrm>
            <a:off x="5429250" y="4229100"/>
            <a:ext cx="57150" cy="57150"/>
          </a:xfrm>
          <a:prstGeom prst="ellipse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Oval 49"/>
          <p:cNvSpPr/>
          <p:nvPr/>
        </p:nvSpPr>
        <p:spPr>
          <a:xfrm>
            <a:off x="5429250" y="4343400"/>
            <a:ext cx="57150" cy="57150"/>
          </a:xfrm>
          <a:prstGeom prst="ellipse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TextBox 50"/>
          <p:cNvSpPr txBox="1"/>
          <p:nvPr/>
        </p:nvSpPr>
        <p:spPr>
          <a:xfrm>
            <a:off x="914401" y="625301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Code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515100" y="99968"/>
            <a:ext cx="29687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/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206997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Warp Scheduling Basics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5144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Loose Round Robin (LRR)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857250"/>
            <a:ext cx="3709179" cy="3829050"/>
          </a:xfrm>
        </p:spPr>
        <p:txBody>
          <a:bodyPr/>
          <a:lstStyle/>
          <a:p>
            <a:r>
              <a:rPr lang="en-US" sz="1800" dirty="0"/>
              <a:t>Goes around to every warp </a:t>
            </a:r>
            <a:br>
              <a:rPr lang="en-US" sz="1800" dirty="0"/>
            </a:br>
            <a:r>
              <a:rPr lang="en-US" sz="1800" dirty="0"/>
              <a:t>and issue if ready (R)</a:t>
            </a:r>
          </a:p>
          <a:p>
            <a:endParaRPr lang="en-US" sz="1800" dirty="0"/>
          </a:p>
          <a:p>
            <a:r>
              <a:rPr lang="en-US" sz="1800" dirty="0"/>
              <a:t>If warp is not ready (W), </a:t>
            </a:r>
            <a:br>
              <a:rPr lang="en-US" sz="1800" dirty="0"/>
            </a:br>
            <a:r>
              <a:rPr lang="en-US" sz="1800" dirty="0"/>
              <a:t>skip and issue next ready warp</a:t>
            </a:r>
          </a:p>
          <a:p>
            <a:endParaRPr lang="en-US" sz="1800" dirty="0"/>
          </a:p>
          <a:p>
            <a:r>
              <a:rPr lang="en-US" sz="1800" dirty="0"/>
              <a:t>Issue: Warps all run at the same speed,</a:t>
            </a:r>
            <a:br>
              <a:rPr lang="en-US" sz="1800" dirty="0"/>
            </a:br>
            <a:r>
              <a:rPr lang="en-US" sz="1800" dirty="0"/>
              <a:t>potentially all reaching memory access</a:t>
            </a:r>
            <a:br>
              <a:rPr lang="en-US" sz="1800" dirty="0"/>
            </a:br>
            <a:r>
              <a:rPr lang="en-US" sz="1800" dirty="0"/>
              <a:t>phase together and stalling.</a:t>
            </a:r>
          </a:p>
        </p:txBody>
      </p:sp>
      <p:sp>
        <p:nvSpPr>
          <p:cNvPr id="27" name="Rounded Rectangle 81"/>
          <p:cNvSpPr/>
          <p:nvPr/>
        </p:nvSpPr>
        <p:spPr>
          <a:xfrm>
            <a:off x="4262113" y="2376898"/>
            <a:ext cx="157812" cy="28932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514350">
              <a:defRPr/>
            </a:pPr>
            <a:r>
              <a:rPr lang="en-US" sz="675" kern="0" dirty="0">
                <a:solidFill>
                  <a:prstClr val="black"/>
                </a:solidFill>
              </a:rPr>
              <a:t>R</a:t>
            </a:r>
          </a:p>
        </p:txBody>
      </p:sp>
      <p:sp>
        <p:nvSpPr>
          <p:cNvPr id="28" name="Rounded Rectangle 82"/>
          <p:cNvSpPr/>
          <p:nvPr/>
        </p:nvSpPr>
        <p:spPr>
          <a:xfrm>
            <a:off x="4170250" y="1757362"/>
            <a:ext cx="1939529" cy="2028825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514350">
              <a:defRPr/>
            </a:pPr>
            <a:endParaRPr lang="en-US" sz="1013" kern="0">
              <a:solidFill>
                <a:prstClr val="white"/>
              </a:solidFill>
            </a:endParaRPr>
          </a:p>
        </p:txBody>
      </p:sp>
      <p:sp>
        <p:nvSpPr>
          <p:cNvPr id="29" name="Rounded Rectangle 83"/>
          <p:cNvSpPr/>
          <p:nvPr/>
        </p:nvSpPr>
        <p:spPr>
          <a:xfrm>
            <a:off x="4441356" y="2376898"/>
            <a:ext cx="157812" cy="28932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514350">
              <a:defRPr/>
            </a:pPr>
            <a:r>
              <a:rPr lang="en-US" sz="675" kern="0" dirty="0">
                <a:solidFill>
                  <a:prstClr val="black"/>
                </a:solidFill>
              </a:rPr>
              <a:t>R</a:t>
            </a:r>
          </a:p>
        </p:txBody>
      </p:sp>
      <p:sp>
        <p:nvSpPr>
          <p:cNvPr id="30" name="Rounded Rectangle 84"/>
          <p:cNvSpPr/>
          <p:nvPr/>
        </p:nvSpPr>
        <p:spPr>
          <a:xfrm>
            <a:off x="4620599" y="2376898"/>
            <a:ext cx="157812" cy="28932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514350">
              <a:defRPr/>
            </a:pPr>
            <a:r>
              <a:rPr lang="en-US" sz="675" kern="0" dirty="0">
                <a:solidFill>
                  <a:prstClr val="black"/>
                </a:solidFill>
              </a:rPr>
              <a:t>W</a:t>
            </a:r>
          </a:p>
        </p:txBody>
      </p:sp>
      <p:sp>
        <p:nvSpPr>
          <p:cNvPr id="31" name="Rounded Rectangle 85"/>
          <p:cNvSpPr/>
          <p:nvPr/>
        </p:nvSpPr>
        <p:spPr>
          <a:xfrm>
            <a:off x="4799843" y="2376898"/>
            <a:ext cx="157812" cy="28932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514350">
              <a:defRPr/>
            </a:pPr>
            <a:r>
              <a:rPr lang="en-US" sz="675" kern="0" dirty="0">
                <a:solidFill>
                  <a:prstClr val="black"/>
                </a:solidFill>
              </a:rPr>
              <a:t>R</a:t>
            </a:r>
          </a:p>
        </p:txBody>
      </p:sp>
      <p:sp>
        <p:nvSpPr>
          <p:cNvPr id="32" name="Rounded Rectangle 86"/>
          <p:cNvSpPr/>
          <p:nvPr/>
        </p:nvSpPr>
        <p:spPr>
          <a:xfrm>
            <a:off x="5753210" y="2376898"/>
            <a:ext cx="157812" cy="28932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514350">
              <a:defRPr/>
            </a:pPr>
            <a:r>
              <a:rPr lang="en-US" sz="675" kern="0" dirty="0">
                <a:solidFill>
                  <a:prstClr val="black"/>
                </a:solidFill>
              </a:rPr>
              <a:t>R</a:t>
            </a:r>
          </a:p>
        </p:txBody>
      </p:sp>
      <p:sp>
        <p:nvSpPr>
          <p:cNvPr id="33" name="Rounded Rectangle 93"/>
          <p:cNvSpPr/>
          <p:nvPr/>
        </p:nvSpPr>
        <p:spPr>
          <a:xfrm>
            <a:off x="4982203" y="2376898"/>
            <a:ext cx="157812" cy="28932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514350">
              <a:defRPr/>
            </a:pPr>
            <a:r>
              <a:rPr lang="en-US" sz="675" kern="0" dirty="0">
                <a:solidFill>
                  <a:prstClr val="black"/>
                </a:solidFill>
              </a:rPr>
              <a:t>R</a:t>
            </a:r>
          </a:p>
        </p:txBody>
      </p:sp>
      <p:sp>
        <p:nvSpPr>
          <p:cNvPr id="34" name="Rounded Rectangle 94"/>
          <p:cNvSpPr/>
          <p:nvPr/>
        </p:nvSpPr>
        <p:spPr>
          <a:xfrm>
            <a:off x="5162225" y="2376898"/>
            <a:ext cx="157812" cy="28932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514350">
              <a:defRPr/>
            </a:pPr>
            <a:r>
              <a:rPr lang="en-US" sz="675" kern="0" dirty="0">
                <a:solidFill>
                  <a:prstClr val="black"/>
                </a:solidFill>
              </a:rPr>
              <a:t>R</a:t>
            </a:r>
          </a:p>
        </p:txBody>
      </p:sp>
      <p:sp>
        <p:nvSpPr>
          <p:cNvPr id="41" name="Down Arrow Callout 7"/>
          <p:cNvSpPr/>
          <p:nvPr/>
        </p:nvSpPr>
        <p:spPr>
          <a:xfrm>
            <a:off x="4588129" y="2790348"/>
            <a:ext cx="1000125" cy="279256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56473"/>
            </a:avLst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385D8A"/>
            </a:solidFill>
            <a:prstDash val="solid"/>
          </a:ln>
          <a:effectLst/>
        </p:spPr>
        <p:txBody>
          <a:bodyPr rtlCol="0" anchor="ctr"/>
          <a:lstStyle/>
          <a:p>
            <a:pPr algn="ctr" defTabSz="514350">
              <a:defRPr/>
            </a:pPr>
            <a:r>
              <a:rPr lang="en-US" sz="1013" kern="0" dirty="0">
                <a:solidFill>
                  <a:prstClr val="black"/>
                </a:solidFill>
              </a:rPr>
              <a:t>Select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85542" y="2189083"/>
            <a:ext cx="67839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14350">
              <a:defRPr/>
            </a:pPr>
            <a:r>
              <a:rPr lang="en-US" sz="900" kern="0" dirty="0">
                <a:solidFill>
                  <a:prstClr val="black"/>
                </a:solidFill>
              </a:rPr>
              <a:t>All Warps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263413" y="3140984"/>
            <a:ext cx="1649557" cy="259773"/>
          </a:xfrm>
          <a:prstGeom prst="rect">
            <a:avLst/>
          </a:prstGeom>
          <a:solidFill>
            <a:srgbClr val="EEECE1">
              <a:lumMod val="75000"/>
            </a:srgbClr>
          </a:solidFill>
          <a:ln w="25400" cap="flat" cmpd="sng" algn="ctr">
            <a:solidFill>
              <a:srgbClr val="385D8A"/>
            </a:solidFill>
            <a:prstDash val="solid"/>
          </a:ln>
          <a:effectLst/>
        </p:spPr>
        <p:txBody>
          <a:bodyPr rtlCol="0" anchor="ctr"/>
          <a:lstStyle/>
          <a:p>
            <a:pPr algn="ctr" defTabSz="514350">
              <a:defRPr/>
            </a:pPr>
            <a:r>
              <a:rPr lang="en-US" sz="1013" kern="0" dirty="0">
                <a:solidFill>
                  <a:prstClr val="black"/>
                </a:solidFill>
              </a:rPr>
              <a:t>Execution Units</a:t>
            </a:r>
          </a:p>
        </p:txBody>
      </p:sp>
      <p:sp>
        <p:nvSpPr>
          <p:cNvPr id="45" name="Rounded Rectangle 121"/>
          <p:cNvSpPr/>
          <p:nvPr/>
        </p:nvSpPr>
        <p:spPr>
          <a:xfrm>
            <a:off x="5341730" y="2378457"/>
            <a:ext cx="157812" cy="28932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514350">
              <a:defRPr/>
            </a:pPr>
            <a:r>
              <a:rPr lang="en-US" sz="675" kern="0" dirty="0">
                <a:solidFill>
                  <a:prstClr val="black"/>
                </a:solidFill>
              </a:rPr>
              <a:t>W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442060" y="2383911"/>
            <a:ext cx="369012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14350">
              <a:defRPr/>
            </a:pPr>
            <a:r>
              <a:rPr lang="en-US" sz="1013" kern="0" dirty="0">
                <a:solidFill>
                  <a:prstClr val="black"/>
                </a:solidFill>
              </a:rPr>
              <a:t>. . .</a:t>
            </a:r>
          </a:p>
        </p:txBody>
      </p:sp>
    </p:spTree>
    <p:extLst>
      <p:ext uri="{BB962C8B-B14F-4D97-AF65-F5344CB8AC3E}">
        <p14:creationId xmlns:p14="http://schemas.microsoft.com/office/powerpoint/2010/main" val="54980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Two-level (TL)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857250"/>
            <a:ext cx="4049886" cy="3829050"/>
          </a:xfrm>
        </p:spPr>
        <p:txBody>
          <a:bodyPr/>
          <a:lstStyle/>
          <a:p>
            <a:r>
              <a:rPr lang="en-US" sz="1800" dirty="0"/>
              <a:t>Warps are grouped into two groups:</a:t>
            </a:r>
          </a:p>
          <a:p>
            <a:pPr lvl="1"/>
            <a:r>
              <a:rPr lang="en-US" sz="1400" dirty="0"/>
              <a:t>Pending warps </a:t>
            </a:r>
            <a:br>
              <a:rPr lang="en-US" sz="1400" dirty="0"/>
            </a:br>
            <a:r>
              <a:rPr lang="en-US" sz="1400" dirty="0"/>
              <a:t>(potentially waiting on long latency instr.)</a:t>
            </a:r>
          </a:p>
          <a:p>
            <a:pPr lvl="1"/>
            <a:r>
              <a:rPr lang="en-US" sz="1400" dirty="0"/>
              <a:t>Active warps </a:t>
            </a:r>
            <a:br>
              <a:rPr lang="en-US" sz="1400" dirty="0"/>
            </a:br>
            <a:r>
              <a:rPr lang="en-US" sz="1400" dirty="0"/>
              <a:t>(Ready to execute)</a:t>
            </a:r>
          </a:p>
          <a:p>
            <a:pPr lvl="1"/>
            <a:r>
              <a:rPr lang="en-US" sz="1400" dirty="0"/>
              <a:t>Warps move between Pending and Active groups</a:t>
            </a:r>
          </a:p>
          <a:p>
            <a:endParaRPr lang="en-US" sz="1800" dirty="0"/>
          </a:p>
          <a:p>
            <a:r>
              <a:rPr lang="en-US" sz="1800" dirty="0"/>
              <a:t>Within the Active group, issue LRR</a:t>
            </a:r>
          </a:p>
          <a:p>
            <a:r>
              <a:rPr lang="en-US" sz="1800" dirty="0"/>
              <a:t>Goal: Overlap warps performing computation</a:t>
            </a:r>
            <a:br>
              <a:rPr lang="en-US" sz="1800" dirty="0"/>
            </a:br>
            <a:r>
              <a:rPr lang="en-US" sz="1800" dirty="0"/>
              <a:t>with warps performing memory access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4446984" y="1847288"/>
            <a:ext cx="1939529" cy="2036618"/>
            <a:chOff x="1000427" y="2016607"/>
            <a:chExt cx="3448050" cy="3620654"/>
          </a:xfrm>
        </p:grpSpPr>
        <p:sp>
          <p:nvSpPr>
            <p:cNvPr id="27" name="Rounded Rectangle 81"/>
            <p:cNvSpPr/>
            <p:nvPr/>
          </p:nvSpPr>
          <p:spPr>
            <a:xfrm>
              <a:off x="1257685" y="2350501"/>
              <a:ext cx="280554" cy="514349"/>
            </a:xfrm>
            <a:prstGeom prst="roundRect">
              <a:avLst/>
            </a:prstGeom>
            <a:solidFill>
              <a:srgbClr val="F79646">
                <a:lumMod val="40000"/>
                <a:lumOff val="6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514350">
                <a:defRPr/>
              </a:pPr>
              <a:r>
                <a:rPr lang="en-US" sz="675" kern="0" dirty="0">
                  <a:solidFill>
                    <a:prstClr val="black"/>
                  </a:solidFill>
                </a:rPr>
                <a:t>P</a:t>
              </a:r>
            </a:p>
          </p:txBody>
        </p:sp>
        <p:sp>
          <p:nvSpPr>
            <p:cNvPr id="28" name="Rounded Rectangle 82"/>
            <p:cNvSpPr/>
            <p:nvPr/>
          </p:nvSpPr>
          <p:spPr>
            <a:xfrm>
              <a:off x="1000427" y="2030461"/>
              <a:ext cx="3448050" cy="3606800"/>
            </a:xfrm>
            <a:prstGeom prst="roundRect">
              <a:avLst/>
            </a:prstGeom>
            <a:noFill/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514350">
                <a:defRPr/>
              </a:pPr>
              <a:endParaRPr 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29" name="Rounded Rectangle 83"/>
            <p:cNvSpPr/>
            <p:nvPr/>
          </p:nvSpPr>
          <p:spPr>
            <a:xfrm>
              <a:off x="1576339" y="2350501"/>
              <a:ext cx="280554" cy="514349"/>
            </a:xfrm>
            <a:prstGeom prst="roundRect">
              <a:avLst/>
            </a:prstGeom>
            <a:solidFill>
              <a:srgbClr val="F79646">
                <a:lumMod val="40000"/>
                <a:lumOff val="6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514350">
                <a:defRPr/>
              </a:pPr>
              <a:r>
                <a:rPr lang="en-US" sz="675" kern="0" dirty="0">
                  <a:solidFill>
                    <a:prstClr val="black"/>
                  </a:solidFill>
                </a:rPr>
                <a:t>P</a:t>
              </a:r>
            </a:p>
          </p:txBody>
        </p:sp>
        <p:sp>
          <p:nvSpPr>
            <p:cNvPr id="30" name="Rounded Rectangle 84"/>
            <p:cNvSpPr/>
            <p:nvPr/>
          </p:nvSpPr>
          <p:spPr>
            <a:xfrm>
              <a:off x="1894994" y="2350501"/>
              <a:ext cx="280554" cy="514349"/>
            </a:xfrm>
            <a:prstGeom prst="roundRect">
              <a:avLst/>
            </a:prstGeom>
            <a:solidFill>
              <a:srgbClr val="F79646">
                <a:lumMod val="40000"/>
                <a:lumOff val="6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514350">
                <a:defRPr/>
              </a:pPr>
              <a:r>
                <a:rPr lang="en-US" sz="675" kern="0" dirty="0">
                  <a:solidFill>
                    <a:prstClr val="black"/>
                  </a:solidFill>
                </a:rPr>
                <a:t>P</a:t>
              </a:r>
            </a:p>
          </p:txBody>
        </p:sp>
        <p:sp>
          <p:nvSpPr>
            <p:cNvPr id="31" name="Rounded Rectangle 85"/>
            <p:cNvSpPr/>
            <p:nvPr/>
          </p:nvSpPr>
          <p:spPr>
            <a:xfrm>
              <a:off x="2213648" y="2350501"/>
              <a:ext cx="280554" cy="514349"/>
            </a:xfrm>
            <a:prstGeom prst="roundRect">
              <a:avLst/>
            </a:prstGeom>
            <a:solidFill>
              <a:srgbClr val="F79646">
                <a:lumMod val="40000"/>
                <a:lumOff val="6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514350">
                <a:defRPr/>
              </a:pPr>
              <a:r>
                <a:rPr lang="en-US" sz="675" kern="0" dirty="0">
                  <a:solidFill>
                    <a:prstClr val="black"/>
                  </a:solidFill>
                </a:rPr>
                <a:t>P</a:t>
              </a:r>
            </a:p>
          </p:txBody>
        </p:sp>
        <p:sp>
          <p:nvSpPr>
            <p:cNvPr id="32" name="Rounded Rectangle 86"/>
            <p:cNvSpPr/>
            <p:nvPr/>
          </p:nvSpPr>
          <p:spPr>
            <a:xfrm>
              <a:off x="3908525" y="2350501"/>
              <a:ext cx="280554" cy="514349"/>
            </a:xfrm>
            <a:prstGeom prst="roundRect">
              <a:avLst/>
            </a:prstGeom>
            <a:solidFill>
              <a:srgbClr val="F79646">
                <a:lumMod val="40000"/>
                <a:lumOff val="6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514350">
                <a:defRPr/>
              </a:pPr>
              <a:r>
                <a:rPr lang="en-US" sz="675" kern="0" dirty="0">
                  <a:solidFill>
                    <a:prstClr val="black"/>
                  </a:solidFill>
                </a:rPr>
                <a:t>P</a:t>
              </a:r>
            </a:p>
          </p:txBody>
        </p:sp>
        <p:sp>
          <p:nvSpPr>
            <p:cNvPr id="33" name="Rounded Rectangle 93"/>
            <p:cNvSpPr/>
            <p:nvPr/>
          </p:nvSpPr>
          <p:spPr>
            <a:xfrm>
              <a:off x="2537845" y="2350501"/>
              <a:ext cx="280554" cy="514349"/>
            </a:xfrm>
            <a:prstGeom prst="roundRect">
              <a:avLst/>
            </a:prstGeom>
            <a:solidFill>
              <a:srgbClr val="F79646">
                <a:lumMod val="40000"/>
                <a:lumOff val="6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514350">
                <a:defRPr/>
              </a:pPr>
              <a:r>
                <a:rPr lang="en-US" sz="675" kern="0" dirty="0">
                  <a:solidFill>
                    <a:prstClr val="black"/>
                  </a:solidFill>
                </a:rPr>
                <a:t>P</a:t>
              </a:r>
            </a:p>
          </p:txBody>
        </p:sp>
        <p:sp>
          <p:nvSpPr>
            <p:cNvPr id="34" name="Rounded Rectangle 94"/>
            <p:cNvSpPr/>
            <p:nvPr/>
          </p:nvSpPr>
          <p:spPr>
            <a:xfrm>
              <a:off x="2857885" y="2350501"/>
              <a:ext cx="280554" cy="514349"/>
            </a:xfrm>
            <a:prstGeom prst="roundRect">
              <a:avLst/>
            </a:prstGeom>
            <a:solidFill>
              <a:srgbClr val="F79646">
                <a:lumMod val="40000"/>
                <a:lumOff val="6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514350">
                <a:defRPr/>
              </a:pPr>
              <a:r>
                <a:rPr lang="en-US" sz="675" kern="0" dirty="0">
                  <a:solidFill>
                    <a:prstClr val="black"/>
                  </a:solidFill>
                </a:rPr>
                <a:t>P</a:t>
              </a:r>
            </a:p>
          </p:txBody>
        </p:sp>
        <p:sp>
          <p:nvSpPr>
            <p:cNvPr id="35" name="Curved Right Arrow 5"/>
            <p:cNvSpPr/>
            <p:nvPr/>
          </p:nvSpPr>
          <p:spPr>
            <a:xfrm>
              <a:off x="1467812" y="2986428"/>
              <a:ext cx="1235364" cy="577273"/>
            </a:xfrm>
            <a:prstGeom prst="curvedRightArrow">
              <a:avLst/>
            </a:prstGeom>
            <a:solidFill>
              <a:srgbClr val="1F497D">
                <a:lumMod val="40000"/>
                <a:lumOff val="60000"/>
              </a:srgbClr>
            </a:soli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defTabSz="514350">
                <a:defRPr/>
              </a:pPr>
              <a:endParaRPr lang="en-US" sz="1013" kern="0">
                <a:solidFill>
                  <a:prstClr val="black"/>
                </a:solidFill>
              </a:endParaRPr>
            </a:p>
          </p:txBody>
        </p:sp>
        <p:sp>
          <p:nvSpPr>
            <p:cNvPr id="36" name="Curved Right Arrow 96"/>
            <p:cNvSpPr/>
            <p:nvPr/>
          </p:nvSpPr>
          <p:spPr>
            <a:xfrm rot="10800000">
              <a:off x="2751667" y="2919465"/>
              <a:ext cx="1235364" cy="577273"/>
            </a:xfrm>
            <a:prstGeom prst="curvedRightArrow">
              <a:avLst/>
            </a:prstGeom>
            <a:solidFill>
              <a:srgbClr val="1F497D">
                <a:lumMod val="40000"/>
                <a:lumOff val="60000"/>
              </a:srgbClr>
            </a:soli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defTabSz="514350">
                <a:defRPr/>
              </a:pPr>
              <a:endParaRPr lang="en-US" sz="1013" kern="0">
                <a:solidFill>
                  <a:prstClr val="black"/>
                </a:solidFill>
              </a:endParaRPr>
            </a:p>
          </p:txBody>
        </p:sp>
        <p:sp>
          <p:nvSpPr>
            <p:cNvPr id="37" name="Rounded Rectangle 100"/>
            <p:cNvSpPr/>
            <p:nvPr/>
          </p:nvSpPr>
          <p:spPr>
            <a:xfrm>
              <a:off x="1858063" y="3819091"/>
              <a:ext cx="280554" cy="514349"/>
            </a:xfrm>
            <a:prstGeom prst="roundRect">
              <a:avLst/>
            </a:prstGeom>
            <a:solidFill>
              <a:srgbClr val="9BBB59">
                <a:lumMod val="40000"/>
                <a:lumOff val="6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514350">
                <a:defRPr/>
              </a:pPr>
              <a:r>
                <a:rPr lang="en-US" sz="675" kern="0" dirty="0">
                  <a:solidFill>
                    <a:prstClr val="black"/>
                  </a:solidFill>
                </a:rPr>
                <a:t>A</a:t>
              </a:r>
            </a:p>
          </p:txBody>
        </p:sp>
        <p:sp>
          <p:nvSpPr>
            <p:cNvPr id="38" name="Rounded Rectangle 101"/>
            <p:cNvSpPr/>
            <p:nvPr/>
          </p:nvSpPr>
          <p:spPr>
            <a:xfrm>
              <a:off x="3333585" y="3819091"/>
              <a:ext cx="280554" cy="514349"/>
            </a:xfrm>
            <a:prstGeom prst="roundRect">
              <a:avLst/>
            </a:prstGeom>
            <a:solidFill>
              <a:srgbClr val="9BBB59">
                <a:lumMod val="40000"/>
                <a:lumOff val="6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514350">
                <a:defRPr/>
              </a:pPr>
              <a:r>
                <a:rPr lang="en-US" sz="675" kern="0" dirty="0">
                  <a:solidFill>
                    <a:prstClr val="black"/>
                  </a:solidFill>
                </a:rPr>
                <a:t>A</a:t>
              </a:r>
            </a:p>
          </p:txBody>
        </p:sp>
        <p:sp>
          <p:nvSpPr>
            <p:cNvPr id="39" name="Rounded Rectangle 105"/>
            <p:cNvSpPr/>
            <p:nvPr/>
          </p:nvSpPr>
          <p:spPr>
            <a:xfrm>
              <a:off x="2182260" y="3819091"/>
              <a:ext cx="280554" cy="514349"/>
            </a:xfrm>
            <a:prstGeom prst="roundRect">
              <a:avLst/>
            </a:prstGeom>
            <a:solidFill>
              <a:srgbClr val="9BBB59">
                <a:lumMod val="40000"/>
                <a:lumOff val="6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514350">
                <a:defRPr/>
              </a:pPr>
              <a:r>
                <a:rPr lang="en-US" sz="675" kern="0" dirty="0">
                  <a:solidFill>
                    <a:prstClr val="black"/>
                  </a:solidFill>
                </a:rPr>
                <a:t>A</a:t>
              </a:r>
            </a:p>
          </p:txBody>
        </p:sp>
        <p:sp>
          <p:nvSpPr>
            <p:cNvPr id="40" name="Rounded Rectangle 106"/>
            <p:cNvSpPr/>
            <p:nvPr/>
          </p:nvSpPr>
          <p:spPr>
            <a:xfrm>
              <a:off x="2502300" y="3819091"/>
              <a:ext cx="280554" cy="514349"/>
            </a:xfrm>
            <a:prstGeom prst="roundRect">
              <a:avLst/>
            </a:prstGeom>
            <a:solidFill>
              <a:srgbClr val="9BBB59">
                <a:lumMod val="40000"/>
                <a:lumOff val="6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514350">
                <a:defRPr/>
              </a:pPr>
              <a:r>
                <a:rPr lang="en-US" sz="675" kern="0" dirty="0">
                  <a:solidFill>
                    <a:prstClr val="black"/>
                  </a:solidFill>
                </a:rPr>
                <a:t>A</a:t>
              </a:r>
            </a:p>
          </p:txBody>
        </p:sp>
        <p:sp>
          <p:nvSpPr>
            <p:cNvPr id="41" name="Down Arrow Callout 7"/>
            <p:cNvSpPr/>
            <p:nvPr/>
          </p:nvSpPr>
          <p:spPr>
            <a:xfrm>
              <a:off x="1837268" y="4441149"/>
              <a:ext cx="1778000" cy="49645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56473"/>
              </a:avLst>
            </a:prstGeom>
            <a:solidFill>
              <a:srgbClr val="4BACC6">
                <a:lumMod val="60000"/>
                <a:lumOff val="40000"/>
              </a:srgbClr>
            </a:solidFill>
            <a:ln w="25400" cap="flat" cmpd="sng" algn="ctr">
              <a:solidFill>
                <a:srgbClr val="385D8A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514350">
                <a:defRPr/>
              </a:pPr>
              <a:r>
                <a:rPr lang="en-US" sz="1013" kern="0" dirty="0">
                  <a:solidFill>
                    <a:prstClr val="black"/>
                  </a:solidFill>
                </a:rPr>
                <a:t>Select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010444" y="2016607"/>
              <a:ext cx="1730387" cy="410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14350">
                <a:defRPr/>
              </a:pPr>
              <a:r>
                <a:rPr lang="en-US" sz="900" kern="0" dirty="0">
                  <a:solidFill>
                    <a:prstClr val="black"/>
                  </a:solidFill>
                </a:rPr>
                <a:t>Pending Warps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082028" y="3473647"/>
              <a:ext cx="1536602" cy="410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14350">
                <a:defRPr/>
              </a:pPr>
              <a:r>
                <a:rPr lang="en-US" sz="900" kern="0" dirty="0">
                  <a:solidFill>
                    <a:prstClr val="black"/>
                  </a:solidFill>
                </a:rPr>
                <a:t>Active Warps</a:t>
              </a: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259994" y="5006876"/>
              <a:ext cx="2932545" cy="461819"/>
            </a:xfrm>
            <a:prstGeom prst="rect">
              <a:avLst/>
            </a:prstGeom>
            <a:solidFill>
              <a:srgbClr val="EEECE1">
                <a:lumMod val="75000"/>
              </a:srgbClr>
            </a:solidFill>
            <a:ln w="25400" cap="flat" cmpd="sng" algn="ctr">
              <a:solidFill>
                <a:srgbClr val="385D8A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514350">
                <a:defRPr/>
              </a:pPr>
              <a:r>
                <a:rPr lang="en-US" sz="1013" kern="0" dirty="0">
                  <a:solidFill>
                    <a:prstClr val="black"/>
                  </a:solidFill>
                </a:rPr>
                <a:t>Execution Units</a:t>
              </a:r>
            </a:p>
          </p:txBody>
        </p:sp>
        <p:sp>
          <p:nvSpPr>
            <p:cNvPr id="45" name="Rounded Rectangle 121"/>
            <p:cNvSpPr/>
            <p:nvPr/>
          </p:nvSpPr>
          <p:spPr>
            <a:xfrm>
              <a:off x="3177004" y="2353272"/>
              <a:ext cx="280554" cy="514349"/>
            </a:xfrm>
            <a:prstGeom prst="roundRect">
              <a:avLst/>
            </a:prstGeom>
            <a:solidFill>
              <a:srgbClr val="F79646">
                <a:lumMod val="40000"/>
                <a:lumOff val="6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514350">
                <a:defRPr/>
              </a:pPr>
              <a:r>
                <a:rPr lang="en-US" sz="675" kern="0" dirty="0">
                  <a:solidFill>
                    <a:prstClr val="black"/>
                  </a:solidFill>
                </a:rPr>
                <a:t>P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355366" y="2362970"/>
              <a:ext cx="656021" cy="441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514350">
                <a:defRPr/>
              </a:pPr>
              <a:r>
                <a:rPr lang="en-US" sz="1013" kern="0" dirty="0">
                  <a:solidFill>
                    <a:prstClr val="black"/>
                  </a:solidFill>
                </a:rPr>
                <a:t>. . .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734224" y="3831551"/>
              <a:ext cx="656021" cy="441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514350">
                <a:defRPr/>
              </a:pPr>
              <a:r>
                <a:rPr lang="en-US" sz="1013" kern="0" dirty="0">
                  <a:solidFill>
                    <a:prstClr val="black"/>
                  </a:solidFill>
                </a:rPr>
                <a:t>. . 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0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Greedy-then-oldest (GTO)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857250"/>
            <a:ext cx="3584698" cy="3829050"/>
          </a:xfrm>
        </p:spPr>
        <p:txBody>
          <a:bodyPr/>
          <a:lstStyle/>
          <a:p>
            <a:r>
              <a:rPr lang="en-US" sz="2000" dirty="0"/>
              <a:t>Schedule from a single warp until it stalls</a:t>
            </a:r>
          </a:p>
          <a:p>
            <a:endParaRPr lang="en-US" sz="2000" dirty="0"/>
          </a:p>
          <a:p>
            <a:r>
              <a:rPr lang="en-US" sz="2000" dirty="0"/>
              <a:t>Then pick the oldest warp </a:t>
            </a:r>
            <a:br>
              <a:rPr lang="en-US" sz="2000" dirty="0"/>
            </a:br>
            <a:r>
              <a:rPr lang="en-US" sz="2000" dirty="0"/>
              <a:t>(time warp assigned to core)</a:t>
            </a:r>
          </a:p>
          <a:p>
            <a:endParaRPr lang="en-US" sz="2000" dirty="0"/>
          </a:p>
          <a:p>
            <a:r>
              <a:rPr lang="en-US" sz="2000" dirty="0"/>
              <a:t>Goal: Improve cache locality for </a:t>
            </a:r>
            <a:br>
              <a:rPr lang="en-US" sz="2000" dirty="0"/>
            </a:br>
            <a:r>
              <a:rPr lang="en-US" sz="2000" dirty="0"/>
              <a:t>greedy warp</a:t>
            </a:r>
          </a:p>
        </p:txBody>
      </p:sp>
      <p:sp>
        <p:nvSpPr>
          <p:cNvPr id="4" name="Rounded Rectangle 81"/>
          <p:cNvSpPr/>
          <p:nvPr/>
        </p:nvSpPr>
        <p:spPr>
          <a:xfrm>
            <a:off x="4262113" y="2376898"/>
            <a:ext cx="157812" cy="28932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514350">
              <a:defRPr/>
            </a:pPr>
            <a:r>
              <a:rPr lang="en-US" sz="675" kern="0" dirty="0">
                <a:solidFill>
                  <a:prstClr val="black"/>
                </a:solidFill>
              </a:rPr>
              <a:t>R</a:t>
            </a:r>
          </a:p>
        </p:txBody>
      </p:sp>
      <p:sp>
        <p:nvSpPr>
          <p:cNvPr id="5" name="Rounded Rectangle 82"/>
          <p:cNvSpPr/>
          <p:nvPr/>
        </p:nvSpPr>
        <p:spPr>
          <a:xfrm>
            <a:off x="4117405" y="1833455"/>
            <a:ext cx="1939529" cy="2028825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514350">
              <a:defRPr/>
            </a:pPr>
            <a:endParaRPr lang="en-US" sz="1013" kern="0">
              <a:solidFill>
                <a:prstClr val="white"/>
              </a:solidFill>
            </a:endParaRPr>
          </a:p>
        </p:txBody>
      </p:sp>
      <p:sp>
        <p:nvSpPr>
          <p:cNvPr id="6" name="Rounded Rectangle 83"/>
          <p:cNvSpPr/>
          <p:nvPr/>
        </p:nvSpPr>
        <p:spPr>
          <a:xfrm>
            <a:off x="4441356" y="2376898"/>
            <a:ext cx="157812" cy="28932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514350">
              <a:defRPr/>
            </a:pPr>
            <a:r>
              <a:rPr lang="en-US" sz="675" kern="0" dirty="0">
                <a:solidFill>
                  <a:prstClr val="black"/>
                </a:solidFill>
              </a:rPr>
              <a:t>R</a:t>
            </a:r>
          </a:p>
        </p:txBody>
      </p:sp>
      <p:sp>
        <p:nvSpPr>
          <p:cNvPr id="7" name="Rounded Rectangle 84"/>
          <p:cNvSpPr/>
          <p:nvPr/>
        </p:nvSpPr>
        <p:spPr>
          <a:xfrm>
            <a:off x="4620599" y="2376898"/>
            <a:ext cx="157812" cy="28932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514350">
              <a:defRPr/>
            </a:pPr>
            <a:r>
              <a:rPr lang="en-US" sz="675" kern="0" dirty="0">
                <a:solidFill>
                  <a:prstClr val="black"/>
                </a:solidFill>
              </a:rPr>
              <a:t>W</a:t>
            </a:r>
          </a:p>
        </p:txBody>
      </p:sp>
      <p:sp>
        <p:nvSpPr>
          <p:cNvPr id="8" name="Rounded Rectangle 85"/>
          <p:cNvSpPr/>
          <p:nvPr/>
        </p:nvSpPr>
        <p:spPr>
          <a:xfrm>
            <a:off x="4799843" y="2376898"/>
            <a:ext cx="157812" cy="28932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514350">
              <a:defRPr/>
            </a:pPr>
            <a:r>
              <a:rPr lang="en-US" sz="675" kern="0" dirty="0">
                <a:solidFill>
                  <a:prstClr val="black"/>
                </a:solidFill>
              </a:rPr>
              <a:t>R</a:t>
            </a:r>
          </a:p>
        </p:txBody>
      </p:sp>
      <p:sp>
        <p:nvSpPr>
          <p:cNvPr id="9" name="Rounded Rectangle 86"/>
          <p:cNvSpPr/>
          <p:nvPr/>
        </p:nvSpPr>
        <p:spPr>
          <a:xfrm>
            <a:off x="5753210" y="2376898"/>
            <a:ext cx="157812" cy="28932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514350">
              <a:defRPr/>
            </a:pPr>
            <a:r>
              <a:rPr lang="en-US" sz="675" kern="0" dirty="0">
                <a:solidFill>
                  <a:prstClr val="black"/>
                </a:solidFill>
              </a:rPr>
              <a:t>R</a:t>
            </a:r>
          </a:p>
        </p:txBody>
      </p:sp>
      <p:sp>
        <p:nvSpPr>
          <p:cNvPr id="10" name="Rounded Rectangle 93"/>
          <p:cNvSpPr/>
          <p:nvPr/>
        </p:nvSpPr>
        <p:spPr>
          <a:xfrm>
            <a:off x="4982203" y="2376898"/>
            <a:ext cx="157812" cy="28932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514350">
              <a:defRPr/>
            </a:pPr>
            <a:r>
              <a:rPr lang="en-US" sz="675" kern="0" dirty="0">
                <a:solidFill>
                  <a:prstClr val="black"/>
                </a:solidFill>
              </a:rPr>
              <a:t>R</a:t>
            </a:r>
          </a:p>
        </p:txBody>
      </p:sp>
      <p:sp>
        <p:nvSpPr>
          <p:cNvPr id="11" name="Rounded Rectangle 94"/>
          <p:cNvSpPr/>
          <p:nvPr/>
        </p:nvSpPr>
        <p:spPr>
          <a:xfrm>
            <a:off x="5162225" y="2376898"/>
            <a:ext cx="157812" cy="28932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514350">
              <a:defRPr/>
            </a:pPr>
            <a:r>
              <a:rPr lang="en-US" sz="675" kern="0" dirty="0">
                <a:solidFill>
                  <a:prstClr val="black"/>
                </a:solidFill>
              </a:rPr>
              <a:t>R</a:t>
            </a:r>
          </a:p>
        </p:txBody>
      </p:sp>
      <p:sp>
        <p:nvSpPr>
          <p:cNvPr id="12" name="Down Arrow Callout 7"/>
          <p:cNvSpPr/>
          <p:nvPr/>
        </p:nvSpPr>
        <p:spPr>
          <a:xfrm>
            <a:off x="4262114" y="2790348"/>
            <a:ext cx="157812" cy="279256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56473"/>
            </a:avLst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385D8A"/>
            </a:solidFill>
            <a:prstDash val="solid"/>
          </a:ln>
          <a:effectLst/>
        </p:spPr>
        <p:txBody>
          <a:bodyPr wrap="none" rtlCol="0" anchor="ctr"/>
          <a:lstStyle/>
          <a:p>
            <a:pPr algn="ctr" defTabSz="514350">
              <a:defRPr/>
            </a:pPr>
            <a:r>
              <a:rPr lang="en-US" sz="1013" kern="0" dirty="0">
                <a:solidFill>
                  <a:prstClr val="black"/>
                </a:solidFill>
              </a:rPr>
              <a:t>Select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85542" y="2189083"/>
            <a:ext cx="67839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14350">
              <a:defRPr/>
            </a:pPr>
            <a:r>
              <a:rPr lang="en-US" sz="900" kern="0" dirty="0">
                <a:solidFill>
                  <a:prstClr val="black"/>
                </a:solidFill>
              </a:rPr>
              <a:t>All Warps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263413" y="3140984"/>
            <a:ext cx="1649557" cy="259773"/>
          </a:xfrm>
          <a:prstGeom prst="rect">
            <a:avLst/>
          </a:prstGeom>
          <a:solidFill>
            <a:srgbClr val="EEECE1">
              <a:lumMod val="75000"/>
            </a:srgbClr>
          </a:solidFill>
          <a:ln w="25400" cap="flat" cmpd="sng" algn="ctr">
            <a:solidFill>
              <a:srgbClr val="385D8A"/>
            </a:solidFill>
            <a:prstDash val="solid"/>
          </a:ln>
          <a:effectLst/>
        </p:spPr>
        <p:txBody>
          <a:bodyPr rtlCol="0" anchor="ctr"/>
          <a:lstStyle/>
          <a:p>
            <a:pPr algn="ctr" defTabSz="514350">
              <a:defRPr/>
            </a:pPr>
            <a:r>
              <a:rPr lang="en-US" sz="1013" kern="0" dirty="0">
                <a:solidFill>
                  <a:prstClr val="black"/>
                </a:solidFill>
              </a:rPr>
              <a:t>Execution Units</a:t>
            </a:r>
          </a:p>
        </p:txBody>
      </p:sp>
      <p:sp>
        <p:nvSpPr>
          <p:cNvPr id="15" name="Rounded Rectangle 121"/>
          <p:cNvSpPr/>
          <p:nvPr/>
        </p:nvSpPr>
        <p:spPr>
          <a:xfrm>
            <a:off x="5341730" y="2378457"/>
            <a:ext cx="157812" cy="28932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514350">
              <a:defRPr/>
            </a:pPr>
            <a:r>
              <a:rPr lang="en-US" sz="675" kern="0" dirty="0">
                <a:solidFill>
                  <a:prstClr val="black"/>
                </a:solidFill>
              </a:rPr>
              <a:t>W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42060" y="2383911"/>
            <a:ext cx="369012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14350">
              <a:defRPr/>
            </a:pPr>
            <a:r>
              <a:rPr lang="en-US" sz="1013" kern="0" dirty="0">
                <a:solidFill>
                  <a:prstClr val="black"/>
                </a:solidFill>
              </a:rPr>
              <a:t>. . .</a:t>
            </a:r>
          </a:p>
        </p:txBody>
      </p:sp>
    </p:spTree>
    <p:extLst>
      <p:ext uri="{BB962C8B-B14F-4D97-AF65-F5344CB8AC3E}">
        <p14:creationId xmlns:p14="http://schemas.microsoft.com/office/powerpoint/2010/main" val="186005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br>
              <a:rPr lang="en-US" dirty="0"/>
            </a:br>
            <a:endParaRPr lang="en-US" sz="3000" dirty="0"/>
          </a:p>
          <a:p>
            <a:pPr marL="0" indent="0" algn="ctr">
              <a:buNone/>
            </a:pPr>
            <a:r>
              <a:rPr lang="en-US" sz="3000" dirty="0">
                <a:solidFill>
                  <a:srgbClr val="990000"/>
                </a:solidFill>
              </a:rPr>
              <a:t>Thank you!</a:t>
            </a:r>
            <a:br>
              <a:rPr lang="en-US" sz="3000" dirty="0">
                <a:solidFill>
                  <a:srgbClr val="990000"/>
                </a:solidFill>
              </a:rPr>
            </a:br>
            <a:endParaRPr lang="en-US" sz="3000" dirty="0">
              <a:solidFill>
                <a:srgbClr val="990000"/>
              </a:solidFill>
            </a:endParaRPr>
          </a:p>
          <a:p>
            <a:pPr marL="0" indent="0" algn="ctr">
              <a:buNone/>
            </a:pPr>
            <a:r>
              <a:rPr lang="en-US" sz="3000" dirty="0">
                <a:solidFill>
                  <a:srgbClr val="990000"/>
                </a:solidFill>
              </a:rPr>
              <a:t>Questions?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5400568" y="4779959"/>
            <a:ext cx="1219199" cy="23812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algn="r">
              <a:spcBef>
                <a:spcPct val="20000"/>
              </a:spcBef>
              <a:buFont typeface="Arial"/>
              <a:buNone/>
              <a:defRPr/>
            </a:pPr>
            <a:r>
              <a:rPr lang="en-US" sz="825" b="1" dirty="0">
                <a:solidFill>
                  <a:srgbClr val="FFFFFF"/>
                </a:solidFill>
                <a:cs typeface="Arial"/>
              </a:rPr>
              <a:t>Conclusion |  </a:t>
            </a:r>
            <a:fld id="{0B8BBD9A-53CC-A94D-9A76-B033C59C389C}" type="slidenum">
              <a:rPr lang="en-US" sz="825" b="1">
                <a:solidFill>
                  <a:srgbClr val="FFFFFF"/>
                </a:solidFill>
                <a:cs typeface="Arial"/>
              </a:rPr>
              <a:pPr algn="r">
                <a:spcBef>
                  <a:spcPct val="20000"/>
                </a:spcBef>
                <a:buFont typeface="Arial"/>
                <a:buNone/>
                <a:defRPr/>
              </a:pPr>
              <a:t>39</a:t>
            </a:fld>
            <a:endParaRPr lang="en-US" sz="825" b="1" dirty="0">
              <a:solidFill>
                <a:srgbClr val="FFFFFF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118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7"/>
    </mc:Choice>
    <mc:Fallback xmlns="">
      <p:transition xmlns:p14="http://schemas.microsoft.com/office/powerpoint/2010/main" spd="slow" advTm="9777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2300" dirty="0"/>
              <a:t>GPUs: Throughput Oriented Design</a:t>
            </a:r>
          </a:p>
        </p:txBody>
      </p:sp>
      <p:sp>
        <p:nvSpPr>
          <p:cNvPr id="24579" name="Content Placeholder 7"/>
          <p:cNvSpPr>
            <a:spLocks noGrp="1"/>
          </p:cNvSpPr>
          <p:nvPr>
            <p:ph sz="half" idx="4294967295"/>
          </p:nvPr>
        </p:nvSpPr>
        <p:spPr>
          <a:xfrm>
            <a:off x="4143375" y="742950"/>
            <a:ext cx="2714625" cy="2570163"/>
          </a:xfrm>
        </p:spPr>
        <p:txBody>
          <a:bodyPr>
            <a:normAutofit/>
          </a:bodyPr>
          <a:lstStyle/>
          <a:p>
            <a:pPr eaLnBrk="1" hangingPunct="1"/>
            <a:r>
              <a:rPr lang="en-US" sz="1200" dirty="0"/>
              <a:t>Small caches</a:t>
            </a:r>
          </a:p>
          <a:p>
            <a:pPr lvl="1" eaLnBrk="1" hangingPunct="1"/>
            <a:r>
              <a:rPr lang="en-US" sz="1050" dirty="0"/>
              <a:t>To boost memory throughput</a:t>
            </a:r>
          </a:p>
          <a:p>
            <a:pPr eaLnBrk="1" hangingPunct="1"/>
            <a:r>
              <a:rPr lang="en-US" sz="1200" dirty="0"/>
              <a:t>Simple control</a:t>
            </a:r>
          </a:p>
          <a:p>
            <a:pPr lvl="1" eaLnBrk="1" hangingPunct="1"/>
            <a:r>
              <a:rPr lang="en-US" sz="1050" dirty="0"/>
              <a:t>No branch prediction</a:t>
            </a:r>
          </a:p>
          <a:p>
            <a:pPr lvl="1" eaLnBrk="1" hangingPunct="1"/>
            <a:r>
              <a:rPr lang="en-US" sz="1050" dirty="0"/>
              <a:t>No data forwarding</a:t>
            </a:r>
          </a:p>
          <a:p>
            <a:pPr eaLnBrk="1" hangingPunct="1"/>
            <a:r>
              <a:rPr lang="en-US" sz="1200" dirty="0"/>
              <a:t>Energy efficient ALUs</a:t>
            </a:r>
          </a:p>
          <a:p>
            <a:pPr lvl="1" eaLnBrk="1" hangingPunct="1"/>
            <a:r>
              <a:rPr lang="en-US" sz="1050" dirty="0"/>
              <a:t>Many, long latency but heavily pipelined for high throughput</a:t>
            </a:r>
          </a:p>
          <a:p>
            <a:pPr eaLnBrk="1" hangingPunct="1"/>
            <a:r>
              <a:rPr lang="en-US" sz="1200" dirty="0"/>
              <a:t>Require massive number of threads to tolerate latencies</a:t>
            </a:r>
          </a:p>
          <a:p>
            <a:pPr lvl="1"/>
            <a:r>
              <a:rPr lang="en-US" sz="1050" dirty="0"/>
              <a:t>Threading logic</a:t>
            </a:r>
          </a:p>
          <a:p>
            <a:pPr lvl="1"/>
            <a:r>
              <a:rPr lang="en-US" sz="1050" dirty="0"/>
              <a:t>Thread state </a:t>
            </a:r>
          </a:p>
        </p:txBody>
      </p:sp>
      <p:sp>
        <p:nvSpPr>
          <p:cNvPr id="8197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5429250" y="4157663"/>
            <a:ext cx="1428750" cy="257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59E823B-F11A-459D-89C7-EB098848EE1D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grpSp>
        <p:nvGrpSpPr>
          <p:cNvPr id="24582" name="Group 2"/>
          <p:cNvGrpSpPr>
            <a:grpSpLocks/>
          </p:cNvGrpSpPr>
          <p:nvPr/>
        </p:nvGrpSpPr>
        <p:grpSpPr bwMode="auto">
          <a:xfrm>
            <a:off x="1485900" y="868358"/>
            <a:ext cx="2514600" cy="1543050"/>
            <a:chOff x="3044" y="1052"/>
            <a:chExt cx="1987" cy="1441"/>
          </a:xfrm>
        </p:grpSpPr>
        <p:sp>
          <p:nvSpPr>
            <p:cNvPr id="24584" name="Rectangle 3"/>
            <p:cNvSpPr>
              <a:spLocks noChangeArrowheads="1"/>
            </p:cNvSpPr>
            <p:nvPr/>
          </p:nvSpPr>
          <p:spPr bwMode="auto">
            <a:xfrm>
              <a:off x="3044" y="2245"/>
              <a:ext cx="1987" cy="248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tIns="0" rIns="0" bIns="0" anchor="ctr"/>
            <a:lstStyle/>
            <a:p>
              <a:r>
                <a:rPr lang="en-US" sz="900" b="1">
                  <a:latin typeface="Arial" charset="0"/>
                </a:rPr>
                <a:t>DRAM</a:t>
              </a:r>
            </a:p>
          </p:txBody>
        </p:sp>
        <p:grpSp>
          <p:nvGrpSpPr>
            <p:cNvPr id="24585" name="Group 4"/>
            <p:cNvGrpSpPr>
              <a:grpSpLocks/>
            </p:cNvGrpSpPr>
            <p:nvPr/>
          </p:nvGrpSpPr>
          <p:grpSpPr bwMode="auto">
            <a:xfrm>
              <a:off x="3046" y="1052"/>
              <a:ext cx="1984" cy="1086"/>
              <a:chOff x="1888" y="2761"/>
              <a:chExt cx="1984" cy="1086"/>
            </a:xfrm>
          </p:grpSpPr>
          <p:grpSp>
            <p:nvGrpSpPr>
              <p:cNvPr id="24586" name="Group 5"/>
              <p:cNvGrpSpPr>
                <a:grpSpLocks/>
              </p:cNvGrpSpPr>
              <p:nvPr/>
            </p:nvGrpSpPr>
            <p:grpSpPr bwMode="auto">
              <a:xfrm>
                <a:off x="1888" y="2761"/>
                <a:ext cx="1984" cy="118"/>
                <a:chOff x="-141" y="2876"/>
                <a:chExt cx="1984" cy="118"/>
              </a:xfrm>
            </p:grpSpPr>
            <p:grpSp>
              <p:nvGrpSpPr>
                <p:cNvPr id="24727" name="Group 6"/>
                <p:cNvGrpSpPr>
                  <a:grpSpLocks/>
                </p:cNvGrpSpPr>
                <p:nvPr/>
              </p:nvGrpSpPr>
              <p:grpSpPr bwMode="auto">
                <a:xfrm>
                  <a:off x="-141" y="2876"/>
                  <a:ext cx="124" cy="115"/>
                  <a:chOff x="707" y="1508"/>
                  <a:chExt cx="124" cy="109"/>
                </a:xfrm>
              </p:grpSpPr>
              <p:sp>
                <p:nvSpPr>
                  <p:cNvPr id="24744" name="Rectangle 7"/>
                  <p:cNvSpPr>
                    <a:spLocks noChangeArrowheads="1"/>
                  </p:cNvSpPr>
                  <p:nvPr/>
                </p:nvSpPr>
                <p:spPr bwMode="auto">
                  <a:xfrm>
                    <a:off x="707" y="1508"/>
                    <a:ext cx="124" cy="52"/>
                  </a:xfrm>
                  <a:prstGeom prst="rect">
                    <a:avLst/>
                  </a:prstGeom>
                  <a:solidFill>
                    <a:srgbClr val="FFCC00"/>
                  </a:solidFill>
                  <a:ln w="9525">
                    <a:solidFill>
                      <a:srgbClr val="969696"/>
                    </a:solidFill>
                    <a:miter lim="800000"/>
                    <a:headEnd/>
                    <a:tailEnd/>
                  </a:ln>
                </p:spPr>
                <p:txBody>
                  <a:bodyPr wrap="none" lIns="34290" tIns="0" rIns="0" bIns="0" anchor="ctr"/>
                  <a:lstStyle/>
                  <a:p>
                    <a:endParaRPr lang="en-US" sz="900" b="1">
                      <a:latin typeface="Arial" charset="0"/>
                    </a:endParaRPr>
                  </a:p>
                </p:txBody>
              </p:sp>
              <p:sp>
                <p:nvSpPr>
                  <p:cNvPr id="24745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707" y="1565"/>
                    <a:ext cx="124" cy="52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969696"/>
                    </a:solidFill>
                    <a:miter lim="800000"/>
                    <a:headEnd/>
                    <a:tailEnd/>
                  </a:ln>
                </p:spPr>
                <p:txBody>
                  <a:bodyPr wrap="none" lIns="34290" tIns="0" rIns="0" bIns="0" anchor="ctr"/>
                  <a:lstStyle/>
                  <a:p>
                    <a:endParaRPr lang="en-US" sz="900" b="1">
                      <a:latin typeface="Arial" charset="0"/>
                    </a:endParaRPr>
                  </a:p>
                </p:txBody>
              </p:sp>
            </p:grpSp>
            <p:sp>
              <p:nvSpPr>
                <p:cNvPr id="24728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2879"/>
                  <a:ext cx="1843" cy="115"/>
                </a:xfrm>
                <a:prstGeom prst="rect">
                  <a:avLst/>
                </a:prstGeom>
                <a:solidFill>
                  <a:srgbClr val="99FF66"/>
                </a:solidFill>
                <a:ln w="9525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/>
                <a:lstStyle/>
                <a:p>
                  <a:pPr algn="ctr"/>
                  <a:endParaRPr lang="en-US" sz="1050" b="1">
                    <a:latin typeface="Arial" charset="0"/>
                  </a:endParaRPr>
                </a:p>
              </p:txBody>
            </p:sp>
            <p:sp>
              <p:nvSpPr>
                <p:cNvPr id="24729" name="Line 10"/>
                <p:cNvSpPr>
                  <a:spLocks noChangeShapeType="1"/>
                </p:cNvSpPr>
                <p:nvPr/>
              </p:nvSpPr>
              <p:spPr bwMode="auto">
                <a:xfrm>
                  <a:off x="11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30" name="Line 11"/>
                <p:cNvSpPr>
                  <a:spLocks noChangeShapeType="1"/>
                </p:cNvSpPr>
                <p:nvPr/>
              </p:nvSpPr>
              <p:spPr bwMode="auto">
                <a:xfrm>
                  <a:off x="230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31" name="Line 12"/>
                <p:cNvSpPr>
                  <a:spLocks noChangeShapeType="1"/>
                </p:cNvSpPr>
                <p:nvPr/>
              </p:nvSpPr>
              <p:spPr bwMode="auto">
                <a:xfrm>
                  <a:off x="34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32" name="Line 13"/>
                <p:cNvSpPr>
                  <a:spLocks noChangeShapeType="1"/>
                </p:cNvSpPr>
                <p:nvPr/>
              </p:nvSpPr>
              <p:spPr bwMode="auto">
                <a:xfrm>
                  <a:off x="460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33" name="Line 14"/>
                <p:cNvSpPr>
                  <a:spLocks noChangeShapeType="1"/>
                </p:cNvSpPr>
                <p:nvPr/>
              </p:nvSpPr>
              <p:spPr bwMode="auto">
                <a:xfrm>
                  <a:off x="57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34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690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35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138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36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80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37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92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38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103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39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115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40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126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41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1497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42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1612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43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1727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24587" name="Group 25"/>
              <p:cNvGrpSpPr>
                <a:grpSpLocks/>
              </p:cNvGrpSpPr>
              <p:nvPr/>
            </p:nvGrpSpPr>
            <p:grpSpPr bwMode="auto">
              <a:xfrm>
                <a:off x="1888" y="2899"/>
                <a:ext cx="1984" cy="118"/>
                <a:chOff x="-141" y="2876"/>
                <a:chExt cx="1984" cy="118"/>
              </a:xfrm>
            </p:grpSpPr>
            <p:grpSp>
              <p:nvGrpSpPr>
                <p:cNvPr id="24708" name="Group 26"/>
                <p:cNvGrpSpPr>
                  <a:grpSpLocks/>
                </p:cNvGrpSpPr>
                <p:nvPr/>
              </p:nvGrpSpPr>
              <p:grpSpPr bwMode="auto">
                <a:xfrm>
                  <a:off x="-141" y="2876"/>
                  <a:ext cx="124" cy="115"/>
                  <a:chOff x="707" y="1508"/>
                  <a:chExt cx="124" cy="109"/>
                </a:xfrm>
              </p:grpSpPr>
              <p:sp>
                <p:nvSpPr>
                  <p:cNvPr id="24725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707" y="1508"/>
                    <a:ext cx="124" cy="52"/>
                  </a:xfrm>
                  <a:prstGeom prst="rect">
                    <a:avLst/>
                  </a:prstGeom>
                  <a:solidFill>
                    <a:srgbClr val="FFCC00"/>
                  </a:solidFill>
                  <a:ln w="9525">
                    <a:solidFill>
                      <a:srgbClr val="969696"/>
                    </a:solidFill>
                    <a:miter lim="800000"/>
                    <a:headEnd/>
                    <a:tailEnd/>
                  </a:ln>
                </p:spPr>
                <p:txBody>
                  <a:bodyPr wrap="none" lIns="34290" tIns="0" rIns="0" bIns="0" anchor="ctr"/>
                  <a:lstStyle/>
                  <a:p>
                    <a:endParaRPr lang="en-US" sz="900" b="1">
                      <a:latin typeface="Arial" charset="0"/>
                    </a:endParaRPr>
                  </a:p>
                </p:txBody>
              </p:sp>
              <p:sp>
                <p:nvSpPr>
                  <p:cNvPr id="24726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707" y="1565"/>
                    <a:ext cx="124" cy="52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969696"/>
                    </a:solidFill>
                    <a:miter lim="800000"/>
                    <a:headEnd/>
                    <a:tailEnd/>
                  </a:ln>
                </p:spPr>
                <p:txBody>
                  <a:bodyPr wrap="none" lIns="34290" tIns="0" rIns="0" bIns="0" anchor="ctr"/>
                  <a:lstStyle/>
                  <a:p>
                    <a:endParaRPr lang="en-US" sz="900" b="1">
                      <a:latin typeface="Arial" charset="0"/>
                    </a:endParaRPr>
                  </a:p>
                </p:txBody>
              </p:sp>
            </p:grpSp>
            <p:sp>
              <p:nvSpPr>
                <p:cNvPr id="24709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2879"/>
                  <a:ext cx="1843" cy="115"/>
                </a:xfrm>
                <a:prstGeom prst="rect">
                  <a:avLst/>
                </a:prstGeom>
                <a:solidFill>
                  <a:srgbClr val="99FF66"/>
                </a:solidFill>
                <a:ln w="9525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/>
                <a:lstStyle/>
                <a:p>
                  <a:pPr algn="ctr"/>
                  <a:endParaRPr lang="en-US" sz="1050" b="1">
                    <a:latin typeface="Arial" charset="0"/>
                  </a:endParaRPr>
                </a:p>
              </p:txBody>
            </p:sp>
            <p:sp>
              <p:nvSpPr>
                <p:cNvPr id="24710" name="Line 30"/>
                <p:cNvSpPr>
                  <a:spLocks noChangeShapeType="1"/>
                </p:cNvSpPr>
                <p:nvPr/>
              </p:nvSpPr>
              <p:spPr bwMode="auto">
                <a:xfrm>
                  <a:off x="11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11" name="Line 31"/>
                <p:cNvSpPr>
                  <a:spLocks noChangeShapeType="1"/>
                </p:cNvSpPr>
                <p:nvPr/>
              </p:nvSpPr>
              <p:spPr bwMode="auto">
                <a:xfrm>
                  <a:off x="230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12" name="Line 32"/>
                <p:cNvSpPr>
                  <a:spLocks noChangeShapeType="1"/>
                </p:cNvSpPr>
                <p:nvPr/>
              </p:nvSpPr>
              <p:spPr bwMode="auto">
                <a:xfrm>
                  <a:off x="34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13" name="Line 33"/>
                <p:cNvSpPr>
                  <a:spLocks noChangeShapeType="1"/>
                </p:cNvSpPr>
                <p:nvPr/>
              </p:nvSpPr>
              <p:spPr bwMode="auto">
                <a:xfrm>
                  <a:off x="460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14" name="Line 34"/>
                <p:cNvSpPr>
                  <a:spLocks noChangeShapeType="1"/>
                </p:cNvSpPr>
                <p:nvPr/>
              </p:nvSpPr>
              <p:spPr bwMode="auto">
                <a:xfrm>
                  <a:off x="57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15" name="Line 35"/>
                <p:cNvSpPr>
                  <a:spLocks noChangeShapeType="1"/>
                </p:cNvSpPr>
                <p:nvPr/>
              </p:nvSpPr>
              <p:spPr bwMode="auto">
                <a:xfrm flipH="1">
                  <a:off x="690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16" name="Line 36"/>
                <p:cNvSpPr>
                  <a:spLocks noChangeShapeType="1"/>
                </p:cNvSpPr>
                <p:nvPr/>
              </p:nvSpPr>
              <p:spPr bwMode="auto">
                <a:xfrm flipH="1">
                  <a:off x="138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17" name="Line 37"/>
                <p:cNvSpPr>
                  <a:spLocks noChangeShapeType="1"/>
                </p:cNvSpPr>
                <p:nvPr/>
              </p:nvSpPr>
              <p:spPr bwMode="auto">
                <a:xfrm flipH="1">
                  <a:off x="80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18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92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19" name="Line 39"/>
                <p:cNvSpPr>
                  <a:spLocks noChangeShapeType="1"/>
                </p:cNvSpPr>
                <p:nvPr/>
              </p:nvSpPr>
              <p:spPr bwMode="auto">
                <a:xfrm flipH="1">
                  <a:off x="103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20" name="Line 40"/>
                <p:cNvSpPr>
                  <a:spLocks noChangeShapeType="1"/>
                </p:cNvSpPr>
                <p:nvPr/>
              </p:nvSpPr>
              <p:spPr bwMode="auto">
                <a:xfrm flipH="1">
                  <a:off x="115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21" name="Line 41"/>
                <p:cNvSpPr>
                  <a:spLocks noChangeShapeType="1"/>
                </p:cNvSpPr>
                <p:nvPr/>
              </p:nvSpPr>
              <p:spPr bwMode="auto">
                <a:xfrm flipH="1">
                  <a:off x="126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22" name="Line 42"/>
                <p:cNvSpPr>
                  <a:spLocks noChangeShapeType="1"/>
                </p:cNvSpPr>
                <p:nvPr/>
              </p:nvSpPr>
              <p:spPr bwMode="auto">
                <a:xfrm flipH="1">
                  <a:off x="1497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23" name="Line 43"/>
                <p:cNvSpPr>
                  <a:spLocks noChangeShapeType="1"/>
                </p:cNvSpPr>
                <p:nvPr/>
              </p:nvSpPr>
              <p:spPr bwMode="auto">
                <a:xfrm flipH="1">
                  <a:off x="1612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24" name="Line 44"/>
                <p:cNvSpPr>
                  <a:spLocks noChangeShapeType="1"/>
                </p:cNvSpPr>
                <p:nvPr/>
              </p:nvSpPr>
              <p:spPr bwMode="auto">
                <a:xfrm flipH="1">
                  <a:off x="1727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24588" name="Group 45"/>
              <p:cNvGrpSpPr>
                <a:grpSpLocks/>
              </p:cNvGrpSpPr>
              <p:nvPr/>
            </p:nvGrpSpPr>
            <p:grpSpPr bwMode="auto">
              <a:xfrm>
                <a:off x="1888" y="3037"/>
                <a:ext cx="1984" cy="118"/>
                <a:chOff x="-141" y="2876"/>
                <a:chExt cx="1984" cy="118"/>
              </a:xfrm>
            </p:grpSpPr>
            <p:grpSp>
              <p:nvGrpSpPr>
                <p:cNvPr id="24689" name="Group 46"/>
                <p:cNvGrpSpPr>
                  <a:grpSpLocks/>
                </p:cNvGrpSpPr>
                <p:nvPr/>
              </p:nvGrpSpPr>
              <p:grpSpPr bwMode="auto">
                <a:xfrm>
                  <a:off x="-141" y="2876"/>
                  <a:ext cx="124" cy="115"/>
                  <a:chOff x="707" y="1508"/>
                  <a:chExt cx="124" cy="109"/>
                </a:xfrm>
              </p:grpSpPr>
              <p:sp>
                <p:nvSpPr>
                  <p:cNvPr id="24706" name="Rectangle 47"/>
                  <p:cNvSpPr>
                    <a:spLocks noChangeArrowheads="1"/>
                  </p:cNvSpPr>
                  <p:nvPr/>
                </p:nvSpPr>
                <p:spPr bwMode="auto">
                  <a:xfrm>
                    <a:off x="707" y="1508"/>
                    <a:ext cx="124" cy="52"/>
                  </a:xfrm>
                  <a:prstGeom prst="rect">
                    <a:avLst/>
                  </a:prstGeom>
                  <a:solidFill>
                    <a:srgbClr val="FFCC00"/>
                  </a:solidFill>
                  <a:ln w="9525">
                    <a:solidFill>
                      <a:srgbClr val="969696"/>
                    </a:solidFill>
                    <a:miter lim="800000"/>
                    <a:headEnd/>
                    <a:tailEnd/>
                  </a:ln>
                </p:spPr>
                <p:txBody>
                  <a:bodyPr wrap="none" lIns="34290" tIns="0" rIns="0" bIns="0" anchor="ctr"/>
                  <a:lstStyle/>
                  <a:p>
                    <a:endParaRPr lang="en-US" sz="900" b="1">
                      <a:latin typeface="Arial" charset="0"/>
                    </a:endParaRPr>
                  </a:p>
                </p:txBody>
              </p:sp>
              <p:sp>
                <p:nvSpPr>
                  <p:cNvPr id="24707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707" y="1565"/>
                    <a:ext cx="124" cy="52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969696"/>
                    </a:solidFill>
                    <a:miter lim="800000"/>
                    <a:headEnd/>
                    <a:tailEnd/>
                  </a:ln>
                </p:spPr>
                <p:txBody>
                  <a:bodyPr wrap="none" lIns="34290" tIns="0" rIns="0" bIns="0" anchor="ctr"/>
                  <a:lstStyle/>
                  <a:p>
                    <a:endParaRPr lang="en-US" sz="900" b="1">
                      <a:latin typeface="Arial" charset="0"/>
                    </a:endParaRPr>
                  </a:p>
                </p:txBody>
              </p:sp>
            </p:grpSp>
            <p:sp>
              <p:nvSpPr>
                <p:cNvPr id="24690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2879"/>
                  <a:ext cx="1843" cy="115"/>
                </a:xfrm>
                <a:prstGeom prst="rect">
                  <a:avLst/>
                </a:prstGeom>
                <a:solidFill>
                  <a:srgbClr val="99FF66"/>
                </a:solidFill>
                <a:ln w="9525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/>
                <a:lstStyle/>
                <a:p>
                  <a:pPr algn="ctr"/>
                  <a:endParaRPr lang="en-US" sz="1050" b="1">
                    <a:latin typeface="Arial" charset="0"/>
                  </a:endParaRPr>
                </a:p>
              </p:txBody>
            </p:sp>
            <p:sp>
              <p:nvSpPr>
                <p:cNvPr id="24691" name="Line 50"/>
                <p:cNvSpPr>
                  <a:spLocks noChangeShapeType="1"/>
                </p:cNvSpPr>
                <p:nvPr/>
              </p:nvSpPr>
              <p:spPr bwMode="auto">
                <a:xfrm>
                  <a:off x="11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92" name="Line 51"/>
                <p:cNvSpPr>
                  <a:spLocks noChangeShapeType="1"/>
                </p:cNvSpPr>
                <p:nvPr/>
              </p:nvSpPr>
              <p:spPr bwMode="auto">
                <a:xfrm>
                  <a:off x="230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93" name="Line 52"/>
                <p:cNvSpPr>
                  <a:spLocks noChangeShapeType="1"/>
                </p:cNvSpPr>
                <p:nvPr/>
              </p:nvSpPr>
              <p:spPr bwMode="auto">
                <a:xfrm>
                  <a:off x="34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94" name="Line 53"/>
                <p:cNvSpPr>
                  <a:spLocks noChangeShapeType="1"/>
                </p:cNvSpPr>
                <p:nvPr/>
              </p:nvSpPr>
              <p:spPr bwMode="auto">
                <a:xfrm>
                  <a:off x="460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95" name="Line 54"/>
                <p:cNvSpPr>
                  <a:spLocks noChangeShapeType="1"/>
                </p:cNvSpPr>
                <p:nvPr/>
              </p:nvSpPr>
              <p:spPr bwMode="auto">
                <a:xfrm>
                  <a:off x="57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96" name="Line 55"/>
                <p:cNvSpPr>
                  <a:spLocks noChangeShapeType="1"/>
                </p:cNvSpPr>
                <p:nvPr/>
              </p:nvSpPr>
              <p:spPr bwMode="auto">
                <a:xfrm flipH="1">
                  <a:off x="690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97" name="Line 56"/>
                <p:cNvSpPr>
                  <a:spLocks noChangeShapeType="1"/>
                </p:cNvSpPr>
                <p:nvPr/>
              </p:nvSpPr>
              <p:spPr bwMode="auto">
                <a:xfrm flipH="1">
                  <a:off x="138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98" name="Line 57"/>
                <p:cNvSpPr>
                  <a:spLocks noChangeShapeType="1"/>
                </p:cNvSpPr>
                <p:nvPr/>
              </p:nvSpPr>
              <p:spPr bwMode="auto">
                <a:xfrm flipH="1">
                  <a:off x="80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99" name="Line 58"/>
                <p:cNvSpPr>
                  <a:spLocks noChangeShapeType="1"/>
                </p:cNvSpPr>
                <p:nvPr/>
              </p:nvSpPr>
              <p:spPr bwMode="auto">
                <a:xfrm flipH="1">
                  <a:off x="92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00" name="Line 59"/>
                <p:cNvSpPr>
                  <a:spLocks noChangeShapeType="1"/>
                </p:cNvSpPr>
                <p:nvPr/>
              </p:nvSpPr>
              <p:spPr bwMode="auto">
                <a:xfrm flipH="1">
                  <a:off x="103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01" name="Line 60"/>
                <p:cNvSpPr>
                  <a:spLocks noChangeShapeType="1"/>
                </p:cNvSpPr>
                <p:nvPr/>
              </p:nvSpPr>
              <p:spPr bwMode="auto">
                <a:xfrm flipH="1">
                  <a:off x="115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02" name="Line 61"/>
                <p:cNvSpPr>
                  <a:spLocks noChangeShapeType="1"/>
                </p:cNvSpPr>
                <p:nvPr/>
              </p:nvSpPr>
              <p:spPr bwMode="auto">
                <a:xfrm flipH="1">
                  <a:off x="126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03" name="Line 62"/>
                <p:cNvSpPr>
                  <a:spLocks noChangeShapeType="1"/>
                </p:cNvSpPr>
                <p:nvPr/>
              </p:nvSpPr>
              <p:spPr bwMode="auto">
                <a:xfrm flipH="1">
                  <a:off x="1497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04" name="Line 63"/>
                <p:cNvSpPr>
                  <a:spLocks noChangeShapeType="1"/>
                </p:cNvSpPr>
                <p:nvPr/>
              </p:nvSpPr>
              <p:spPr bwMode="auto">
                <a:xfrm flipH="1">
                  <a:off x="1612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705" name="Line 64"/>
                <p:cNvSpPr>
                  <a:spLocks noChangeShapeType="1"/>
                </p:cNvSpPr>
                <p:nvPr/>
              </p:nvSpPr>
              <p:spPr bwMode="auto">
                <a:xfrm flipH="1">
                  <a:off x="1727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24589" name="Group 65"/>
              <p:cNvGrpSpPr>
                <a:grpSpLocks/>
              </p:cNvGrpSpPr>
              <p:nvPr/>
            </p:nvGrpSpPr>
            <p:grpSpPr bwMode="auto">
              <a:xfrm>
                <a:off x="1888" y="3175"/>
                <a:ext cx="1984" cy="118"/>
                <a:chOff x="-141" y="2876"/>
                <a:chExt cx="1984" cy="118"/>
              </a:xfrm>
            </p:grpSpPr>
            <p:grpSp>
              <p:nvGrpSpPr>
                <p:cNvPr id="24670" name="Group 66"/>
                <p:cNvGrpSpPr>
                  <a:grpSpLocks/>
                </p:cNvGrpSpPr>
                <p:nvPr/>
              </p:nvGrpSpPr>
              <p:grpSpPr bwMode="auto">
                <a:xfrm>
                  <a:off x="-141" y="2876"/>
                  <a:ext cx="124" cy="115"/>
                  <a:chOff x="707" y="1508"/>
                  <a:chExt cx="124" cy="109"/>
                </a:xfrm>
              </p:grpSpPr>
              <p:sp>
                <p:nvSpPr>
                  <p:cNvPr id="24687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707" y="1508"/>
                    <a:ext cx="124" cy="52"/>
                  </a:xfrm>
                  <a:prstGeom prst="rect">
                    <a:avLst/>
                  </a:prstGeom>
                  <a:solidFill>
                    <a:srgbClr val="FFCC00"/>
                  </a:solidFill>
                  <a:ln w="9525">
                    <a:solidFill>
                      <a:srgbClr val="969696"/>
                    </a:solidFill>
                    <a:miter lim="800000"/>
                    <a:headEnd/>
                    <a:tailEnd/>
                  </a:ln>
                </p:spPr>
                <p:txBody>
                  <a:bodyPr wrap="none" lIns="34290" tIns="0" rIns="0" bIns="0" anchor="ctr"/>
                  <a:lstStyle/>
                  <a:p>
                    <a:endParaRPr lang="en-US" sz="900" b="1">
                      <a:latin typeface="Arial" charset="0"/>
                    </a:endParaRPr>
                  </a:p>
                </p:txBody>
              </p:sp>
              <p:sp>
                <p:nvSpPr>
                  <p:cNvPr id="24688" name="Rectangle 68"/>
                  <p:cNvSpPr>
                    <a:spLocks noChangeArrowheads="1"/>
                  </p:cNvSpPr>
                  <p:nvPr/>
                </p:nvSpPr>
                <p:spPr bwMode="auto">
                  <a:xfrm>
                    <a:off x="707" y="1565"/>
                    <a:ext cx="124" cy="52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969696"/>
                    </a:solidFill>
                    <a:miter lim="800000"/>
                    <a:headEnd/>
                    <a:tailEnd/>
                  </a:ln>
                </p:spPr>
                <p:txBody>
                  <a:bodyPr wrap="none" lIns="34290" tIns="0" rIns="0" bIns="0" anchor="ctr"/>
                  <a:lstStyle/>
                  <a:p>
                    <a:endParaRPr lang="en-US" sz="900" b="1">
                      <a:latin typeface="Arial" charset="0"/>
                    </a:endParaRPr>
                  </a:p>
                </p:txBody>
              </p:sp>
            </p:grpSp>
            <p:sp>
              <p:nvSpPr>
                <p:cNvPr id="24671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2879"/>
                  <a:ext cx="1843" cy="115"/>
                </a:xfrm>
                <a:prstGeom prst="rect">
                  <a:avLst/>
                </a:prstGeom>
                <a:solidFill>
                  <a:srgbClr val="99FF66"/>
                </a:solidFill>
                <a:ln w="9525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/>
                <a:lstStyle/>
                <a:p>
                  <a:pPr algn="ctr"/>
                  <a:endParaRPr lang="en-US" sz="1050" b="1">
                    <a:latin typeface="Arial" charset="0"/>
                  </a:endParaRPr>
                </a:p>
              </p:txBody>
            </p:sp>
            <p:sp>
              <p:nvSpPr>
                <p:cNvPr id="24672" name="Line 70"/>
                <p:cNvSpPr>
                  <a:spLocks noChangeShapeType="1"/>
                </p:cNvSpPr>
                <p:nvPr/>
              </p:nvSpPr>
              <p:spPr bwMode="auto">
                <a:xfrm>
                  <a:off x="11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73" name="Line 71"/>
                <p:cNvSpPr>
                  <a:spLocks noChangeShapeType="1"/>
                </p:cNvSpPr>
                <p:nvPr/>
              </p:nvSpPr>
              <p:spPr bwMode="auto">
                <a:xfrm>
                  <a:off x="230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74" name="Line 72"/>
                <p:cNvSpPr>
                  <a:spLocks noChangeShapeType="1"/>
                </p:cNvSpPr>
                <p:nvPr/>
              </p:nvSpPr>
              <p:spPr bwMode="auto">
                <a:xfrm>
                  <a:off x="34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75" name="Line 73"/>
                <p:cNvSpPr>
                  <a:spLocks noChangeShapeType="1"/>
                </p:cNvSpPr>
                <p:nvPr/>
              </p:nvSpPr>
              <p:spPr bwMode="auto">
                <a:xfrm>
                  <a:off x="460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76" name="Line 74"/>
                <p:cNvSpPr>
                  <a:spLocks noChangeShapeType="1"/>
                </p:cNvSpPr>
                <p:nvPr/>
              </p:nvSpPr>
              <p:spPr bwMode="auto">
                <a:xfrm>
                  <a:off x="57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77" name="Line 75"/>
                <p:cNvSpPr>
                  <a:spLocks noChangeShapeType="1"/>
                </p:cNvSpPr>
                <p:nvPr/>
              </p:nvSpPr>
              <p:spPr bwMode="auto">
                <a:xfrm flipH="1">
                  <a:off x="690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78" name="Line 76"/>
                <p:cNvSpPr>
                  <a:spLocks noChangeShapeType="1"/>
                </p:cNvSpPr>
                <p:nvPr/>
              </p:nvSpPr>
              <p:spPr bwMode="auto">
                <a:xfrm flipH="1">
                  <a:off x="138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79" name="Line 77"/>
                <p:cNvSpPr>
                  <a:spLocks noChangeShapeType="1"/>
                </p:cNvSpPr>
                <p:nvPr/>
              </p:nvSpPr>
              <p:spPr bwMode="auto">
                <a:xfrm flipH="1">
                  <a:off x="80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80" name="Line 78"/>
                <p:cNvSpPr>
                  <a:spLocks noChangeShapeType="1"/>
                </p:cNvSpPr>
                <p:nvPr/>
              </p:nvSpPr>
              <p:spPr bwMode="auto">
                <a:xfrm flipH="1">
                  <a:off x="92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81" name="Line 79"/>
                <p:cNvSpPr>
                  <a:spLocks noChangeShapeType="1"/>
                </p:cNvSpPr>
                <p:nvPr/>
              </p:nvSpPr>
              <p:spPr bwMode="auto">
                <a:xfrm flipH="1">
                  <a:off x="103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82" name="Line 80"/>
                <p:cNvSpPr>
                  <a:spLocks noChangeShapeType="1"/>
                </p:cNvSpPr>
                <p:nvPr/>
              </p:nvSpPr>
              <p:spPr bwMode="auto">
                <a:xfrm flipH="1">
                  <a:off x="115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83" name="Line 81"/>
                <p:cNvSpPr>
                  <a:spLocks noChangeShapeType="1"/>
                </p:cNvSpPr>
                <p:nvPr/>
              </p:nvSpPr>
              <p:spPr bwMode="auto">
                <a:xfrm flipH="1">
                  <a:off x="126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84" name="Line 82"/>
                <p:cNvSpPr>
                  <a:spLocks noChangeShapeType="1"/>
                </p:cNvSpPr>
                <p:nvPr/>
              </p:nvSpPr>
              <p:spPr bwMode="auto">
                <a:xfrm flipH="1">
                  <a:off x="1497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85" name="Line 83"/>
                <p:cNvSpPr>
                  <a:spLocks noChangeShapeType="1"/>
                </p:cNvSpPr>
                <p:nvPr/>
              </p:nvSpPr>
              <p:spPr bwMode="auto">
                <a:xfrm flipH="1">
                  <a:off x="1612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86" name="Line 84"/>
                <p:cNvSpPr>
                  <a:spLocks noChangeShapeType="1"/>
                </p:cNvSpPr>
                <p:nvPr/>
              </p:nvSpPr>
              <p:spPr bwMode="auto">
                <a:xfrm flipH="1">
                  <a:off x="1727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24590" name="Group 85"/>
              <p:cNvGrpSpPr>
                <a:grpSpLocks/>
              </p:cNvGrpSpPr>
              <p:nvPr/>
            </p:nvGrpSpPr>
            <p:grpSpPr bwMode="auto">
              <a:xfrm>
                <a:off x="1888" y="3314"/>
                <a:ext cx="1984" cy="118"/>
                <a:chOff x="-141" y="2876"/>
                <a:chExt cx="1984" cy="118"/>
              </a:xfrm>
            </p:grpSpPr>
            <p:grpSp>
              <p:nvGrpSpPr>
                <p:cNvPr id="24651" name="Group 86"/>
                <p:cNvGrpSpPr>
                  <a:grpSpLocks/>
                </p:cNvGrpSpPr>
                <p:nvPr/>
              </p:nvGrpSpPr>
              <p:grpSpPr bwMode="auto">
                <a:xfrm>
                  <a:off x="-141" y="2876"/>
                  <a:ext cx="124" cy="115"/>
                  <a:chOff x="707" y="1508"/>
                  <a:chExt cx="124" cy="109"/>
                </a:xfrm>
              </p:grpSpPr>
              <p:sp>
                <p:nvSpPr>
                  <p:cNvPr id="24668" name="Rectangle 87"/>
                  <p:cNvSpPr>
                    <a:spLocks noChangeArrowheads="1"/>
                  </p:cNvSpPr>
                  <p:nvPr/>
                </p:nvSpPr>
                <p:spPr bwMode="auto">
                  <a:xfrm>
                    <a:off x="707" y="1508"/>
                    <a:ext cx="124" cy="52"/>
                  </a:xfrm>
                  <a:prstGeom prst="rect">
                    <a:avLst/>
                  </a:prstGeom>
                  <a:solidFill>
                    <a:srgbClr val="FFCC00"/>
                  </a:solidFill>
                  <a:ln w="9525">
                    <a:solidFill>
                      <a:srgbClr val="969696"/>
                    </a:solidFill>
                    <a:miter lim="800000"/>
                    <a:headEnd/>
                    <a:tailEnd/>
                  </a:ln>
                </p:spPr>
                <p:txBody>
                  <a:bodyPr wrap="none" lIns="34290" tIns="0" rIns="0" bIns="0" anchor="ctr"/>
                  <a:lstStyle/>
                  <a:p>
                    <a:endParaRPr lang="en-US" sz="900" b="1">
                      <a:latin typeface="Arial" charset="0"/>
                    </a:endParaRPr>
                  </a:p>
                </p:txBody>
              </p:sp>
              <p:sp>
                <p:nvSpPr>
                  <p:cNvPr id="24669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707" y="1565"/>
                    <a:ext cx="124" cy="52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969696"/>
                    </a:solidFill>
                    <a:miter lim="800000"/>
                    <a:headEnd/>
                    <a:tailEnd/>
                  </a:ln>
                </p:spPr>
                <p:txBody>
                  <a:bodyPr wrap="none" lIns="34290" tIns="0" rIns="0" bIns="0" anchor="ctr"/>
                  <a:lstStyle/>
                  <a:p>
                    <a:endParaRPr lang="en-US" sz="900" b="1">
                      <a:latin typeface="Arial" charset="0"/>
                    </a:endParaRPr>
                  </a:p>
                </p:txBody>
              </p:sp>
            </p:grpSp>
            <p:sp>
              <p:nvSpPr>
                <p:cNvPr id="24652" name="Rectangle 89"/>
                <p:cNvSpPr>
                  <a:spLocks noChangeArrowheads="1"/>
                </p:cNvSpPr>
                <p:nvPr/>
              </p:nvSpPr>
              <p:spPr bwMode="auto">
                <a:xfrm>
                  <a:off x="0" y="2879"/>
                  <a:ext cx="1843" cy="115"/>
                </a:xfrm>
                <a:prstGeom prst="rect">
                  <a:avLst/>
                </a:prstGeom>
                <a:solidFill>
                  <a:srgbClr val="99FF66"/>
                </a:solidFill>
                <a:ln w="9525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/>
                <a:lstStyle/>
                <a:p>
                  <a:pPr algn="ctr"/>
                  <a:endParaRPr lang="en-US" sz="1050" b="1">
                    <a:latin typeface="Arial" charset="0"/>
                  </a:endParaRPr>
                </a:p>
              </p:txBody>
            </p:sp>
            <p:sp>
              <p:nvSpPr>
                <p:cNvPr id="24653" name="Line 90"/>
                <p:cNvSpPr>
                  <a:spLocks noChangeShapeType="1"/>
                </p:cNvSpPr>
                <p:nvPr/>
              </p:nvSpPr>
              <p:spPr bwMode="auto">
                <a:xfrm>
                  <a:off x="11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54" name="Line 91"/>
                <p:cNvSpPr>
                  <a:spLocks noChangeShapeType="1"/>
                </p:cNvSpPr>
                <p:nvPr/>
              </p:nvSpPr>
              <p:spPr bwMode="auto">
                <a:xfrm>
                  <a:off x="230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55" name="Line 92"/>
                <p:cNvSpPr>
                  <a:spLocks noChangeShapeType="1"/>
                </p:cNvSpPr>
                <p:nvPr/>
              </p:nvSpPr>
              <p:spPr bwMode="auto">
                <a:xfrm>
                  <a:off x="34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56" name="Line 93"/>
                <p:cNvSpPr>
                  <a:spLocks noChangeShapeType="1"/>
                </p:cNvSpPr>
                <p:nvPr/>
              </p:nvSpPr>
              <p:spPr bwMode="auto">
                <a:xfrm>
                  <a:off x="460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57" name="Line 94"/>
                <p:cNvSpPr>
                  <a:spLocks noChangeShapeType="1"/>
                </p:cNvSpPr>
                <p:nvPr/>
              </p:nvSpPr>
              <p:spPr bwMode="auto">
                <a:xfrm>
                  <a:off x="57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58" name="Line 95"/>
                <p:cNvSpPr>
                  <a:spLocks noChangeShapeType="1"/>
                </p:cNvSpPr>
                <p:nvPr/>
              </p:nvSpPr>
              <p:spPr bwMode="auto">
                <a:xfrm flipH="1">
                  <a:off x="690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59" name="Line 96"/>
                <p:cNvSpPr>
                  <a:spLocks noChangeShapeType="1"/>
                </p:cNvSpPr>
                <p:nvPr/>
              </p:nvSpPr>
              <p:spPr bwMode="auto">
                <a:xfrm flipH="1">
                  <a:off x="138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60" name="Line 97"/>
                <p:cNvSpPr>
                  <a:spLocks noChangeShapeType="1"/>
                </p:cNvSpPr>
                <p:nvPr/>
              </p:nvSpPr>
              <p:spPr bwMode="auto">
                <a:xfrm flipH="1">
                  <a:off x="80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61" name="Line 98"/>
                <p:cNvSpPr>
                  <a:spLocks noChangeShapeType="1"/>
                </p:cNvSpPr>
                <p:nvPr/>
              </p:nvSpPr>
              <p:spPr bwMode="auto">
                <a:xfrm flipH="1">
                  <a:off x="92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62" name="Line 99"/>
                <p:cNvSpPr>
                  <a:spLocks noChangeShapeType="1"/>
                </p:cNvSpPr>
                <p:nvPr/>
              </p:nvSpPr>
              <p:spPr bwMode="auto">
                <a:xfrm flipH="1">
                  <a:off x="103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63" name="Line 100"/>
                <p:cNvSpPr>
                  <a:spLocks noChangeShapeType="1"/>
                </p:cNvSpPr>
                <p:nvPr/>
              </p:nvSpPr>
              <p:spPr bwMode="auto">
                <a:xfrm flipH="1">
                  <a:off x="115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64" name="Line 101"/>
                <p:cNvSpPr>
                  <a:spLocks noChangeShapeType="1"/>
                </p:cNvSpPr>
                <p:nvPr/>
              </p:nvSpPr>
              <p:spPr bwMode="auto">
                <a:xfrm flipH="1">
                  <a:off x="126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65" name="Line 102"/>
                <p:cNvSpPr>
                  <a:spLocks noChangeShapeType="1"/>
                </p:cNvSpPr>
                <p:nvPr/>
              </p:nvSpPr>
              <p:spPr bwMode="auto">
                <a:xfrm flipH="1">
                  <a:off x="1497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66" name="Line 103"/>
                <p:cNvSpPr>
                  <a:spLocks noChangeShapeType="1"/>
                </p:cNvSpPr>
                <p:nvPr/>
              </p:nvSpPr>
              <p:spPr bwMode="auto">
                <a:xfrm flipH="1">
                  <a:off x="1612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67" name="Line 104"/>
                <p:cNvSpPr>
                  <a:spLocks noChangeShapeType="1"/>
                </p:cNvSpPr>
                <p:nvPr/>
              </p:nvSpPr>
              <p:spPr bwMode="auto">
                <a:xfrm flipH="1">
                  <a:off x="1727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24591" name="Group 105"/>
              <p:cNvGrpSpPr>
                <a:grpSpLocks/>
              </p:cNvGrpSpPr>
              <p:nvPr/>
            </p:nvGrpSpPr>
            <p:grpSpPr bwMode="auto">
              <a:xfrm>
                <a:off x="1888" y="3452"/>
                <a:ext cx="1984" cy="118"/>
                <a:chOff x="-141" y="2876"/>
                <a:chExt cx="1984" cy="118"/>
              </a:xfrm>
            </p:grpSpPr>
            <p:grpSp>
              <p:nvGrpSpPr>
                <p:cNvPr id="24632" name="Group 106"/>
                <p:cNvGrpSpPr>
                  <a:grpSpLocks/>
                </p:cNvGrpSpPr>
                <p:nvPr/>
              </p:nvGrpSpPr>
              <p:grpSpPr bwMode="auto">
                <a:xfrm>
                  <a:off x="-141" y="2876"/>
                  <a:ext cx="124" cy="115"/>
                  <a:chOff x="707" y="1508"/>
                  <a:chExt cx="124" cy="109"/>
                </a:xfrm>
              </p:grpSpPr>
              <p:sp>
                <p:nvSpPr>
                  <p:cNvPr id="24649" name="Rectangle 107"/>
                  <p:cNvSpPr>
                    <a:spLocks noChangeArrowheads="1"/>
                  </p:cNvSpPr>
                  <p:nvPr/>
                </p:nvSpPr>
                <p:spPr bwMode="auto">
                  <a:xfrm>
                    <a:off x="707" y="1508"/>
                    <a:ext cx="124" cy="52"/>
                  </a:xfrm>
                  <a:prstGeom prst="rect">
                    <a:avLst/>
                  </a:prstGeom>
                  <a:solidFill>
                    <a:srgbClr val="FFCC00"/>
                  </a:solidFill>
                  <a:ln w="9525">
                    <a:solidFill>
                      <a:srgbClr val="969696"/>
                    </a:solidFill>
                    <a:miter lim="800000"/>
                    <a:headEnd/>
                    <a:tailEnd/>
                  </a:ln>
                </p:spPr>
                <p:txBody>
                  <a:bodyPr wrap="none" lIns="34290" tIns="0" rIns="0" bIns="0" anchor="ctr"/>
                  <a:lstStyle/>
                  <a:p>
                    <a:endParaRPr lang="en-US" sz="900" b="1">
                      <a:latin typeface="Arial" charset="0"/>
                    </a:endParaRPr>
                  </a:p>
                </p:txBody>
              </p:sp>
              <p:sp>
                <p:nvSpPr>
                  <p:cNvPr id="24650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707" y="1565"/>
                    <a:ext cx="124" cy="52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969696"/>
                    </a:solidFill>
                    <a:miter lim="800000"/>
                    <a:headEnd/>
                    <a:tailEnd/>
                  </a:ln>
                </p:spPr>
                <p:txBody>
                  <a:bodyPr wrap="none" lIns="34290" tIns="0" rIns="0" bIns="0" anchor="ctr"/>
                  <a:lstStyle/>
                  <a:p>
                    <a:endParaRPr lang="en-US" sz="900" b="1">
                      <a:latin typeface="Arial" charset="0"/>
                    </a:endParaRPr>
                  </a:p>
                </p:txBody>
              </p:sp>
            </p:grpSp>
            <p:sp>
              <p:nvSpPr>
                <p:cNvPr id="24633" name="Rectangle 109"/>
                <p:cNvSpPr>
                  <a:spLocks noChangeArrowheads="1"/>
                </p:cNvSpPr>
                <p:nvPr/>
              </p:nvSpPr>
              <p:spPr bwMode="auto">
                <a:xfrm>
                  <a:off x="0" y="2879"/>
                  <a:ext cx="1843" cy="115"/>
                </a:xfrm>
                <a:prstGeom prst="rect">
                  <a:avLst/>
                </a:prstGeom>
                <a:solidFill>
                  <a:srgbClr val="99FF66"/>
                </a:solidFill>
                <a:ln w="9525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/>
                <a:lstStyle/>
                <a:p>
                  <a:pPr algn="ctr"/>
                  <a:endParaRPr lang="en-US" sz="1050" b="1">
                    <a:latin typeface="Arial" charset="0"/>
                  </a:endParaRPr>
                </a:p>
              </p:txBody>
            </p:sp>
            <p:sp>
              <p:nvSpPr>
                <p:cNvPr id="24634" name="Line 110"/>
                <p:cNvSpPr>
                  <a:spLocks noChangeShapeType="1"/>
                </p:cNvSpPr>
                <p:nvPr/>
              </p:nvSpPr>
              <p:spPr bwMode="auto">
                <a:xfrm>
                  <a:off x="11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35" name="Line 111"/>
                <p:cNvSpPr>
                  <a:spLocks noChangeShapeType="1"/>
                </p:cNvSpPr>
                <p:nvPr/>
              </p:nvSpPr>
              <p:spPr bwMode="auto">
                <a:xfrm>
                  <a:off x="230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36" name="Line 112"/>
                <p:cNvSpPr>
                  <a:spLocks noChangeShapeType="1"/>
                </p:cNvSpPr>
                <p:nvPr/>
              </p:nvSpPr>
              <p:spPr bwMode="auto">
                <a:xfrm>
                  <a:off x="34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37" name="Line 113"/>
                <p:cNvSpPr>
                  <a:spLocks noChangeShapeType="1"/>
                </p:cNvSpPr>
                <p:nvPr/>
              </p:nvSpPr>
              <p:spPr bwMode="auto">
                <a:xfrm>
                  <a:off x="460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38" name="Line 114"/>
                <p:cNvSpPr>
                  <a:spLocks noChangeShapeType="1"/>
                </p:cNvSpPr>
                <p:nvPr/>
              </p:nvSpPr>
              <p:spPr bwMode="auto">
                <a:xfrm>
                  <a:off x="57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39" name="Line 115"/>
                <p:cNvSpPr>
                  <a:spLocks noChangeShapeType="1"/>
                </p:cNvSpPr>
                <p:nvPr/>
              </p:nvSpPr>
              <p:spPr bwMode="auto">
                <a:xfrm flipH="1">
                  <a:off x="690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40" name="Line 116"/>
                <p:cNvSpPr>
                  <a:spLocks noChangeShapeType="1"/>
                </p:cNvSpPr>
                <p:nvPr/>
              </p:nvSpPr>
              <p:spPr bwMode="auto">
                <a:xfrm flipH="1">
                  <a:off x="138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41" name="Line 117"/>
                <p:cNvSpPr>
                  <a:spLocks noChangeShapeType="1"/>
                </p:cNvSpPr>
                <p:nvPr/>
              </p:nvSpPr>
              <p:spPr bwMode="auto">
                <a:xfrm flipH="1">
                  <a:off x="80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42" name="Line 118"/>
                <p:cNvSpPr>
                  <a:spLocks noChangeShapeType="1"/>
                </p:cNvSpPr>
                <p:nvPr/>
              </p:nvSpPr>
              <p:spPr bwMode="auto">
                <a:xfrm flipH="1">
                  <a:off x="92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43" name="Line 119"/>
                <p:cNvSpPr>
                  <a:spLocks noChangeShapeType="1"/>
                </p:cNvSpPr>
                <p:nvPr/>
              </p:nvSpPr>
              <p:spPr bwMode="auto">
                <a:xfrm flipH="1">
                  <a:off x="103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44" name="Line 120"/>
                <p:cNvSpPr>
                  <a:spLocks noChangeShapeType="1"/>
                </p:cNvSpPr>
                <p:nvPr/>
              </p:nvSpPr>
              <p:spPr bwMode="auto">
                <a:xfrm flipH="1">
                  <a:off x="115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45" name="Line 121"/>
                <p:cNvSpPr>
                  <a:spLocks noChangeShapeType="1"/>
                </p:cNvSpPr>
                <p:nvPr/>
              </p:nvSpPr>
              <p:spPr bwMode="auto">
                <a:xfrm flipH="1">
                  <a:off x="126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46" name="Line 122"/>
                <p:cNvSpPr>
                  <a:spLocks noChangeShapeType="1"/>
                </p:cNvSpPr>
                <p:nvPr/>
              </p:nvSpPr>
              <p:spPr bwMode="auto">
                <a:xfrm flipH="1">
                  <a:off x="1497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47" name="Line 123"/>
                <p:cNvSpPr>
                  <a:spLocks noChangeShapeType="1"/>
                </p:cNvSpPr>
                <p:nvPr/>
              </p:nvSpPr>
              <p:spPr bwMode="auto">
                <a:xfrm flipH="1">
                  <a:off x="1612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48" name="Line 124"/>
                <p:cNvSpPr>
                  <a:spLocks noChangeShapeType="1"/>
                </p:cNvSpPr>
                <p:nvPr/>
              </p:nvSpPr>
              <p:spPr bwMode="auto">
                <a:xfrm flipH="1">
                  <a:off x="1727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24592" name="Group 125"/>
              <p:cNvGrpSpPr>
                <a:grpSpLocks/>
              </p:cNvGrpSpPr>
              <p:nvPr/>
            </p:nvGrpSpPr>
            <p:grpSpPr bwMode="auto">
              <a:xfrm>
                <a:off x="1888" y="3590"/>
                <a:ext cx="1984" cy="118"/>
                <a:chOff x="-141" y="2876"/>
                <a:chExt cx="1984" cy="118"/>
              </a:xfrm>
            </p:grpSpPr>
            <p:grpSp>
              <p:nvGrpSpPr>
                <p:cNvPr id="24613" name="Group 126"/>
                <p:cNvGrpSpPr>
                  <a:grpSpLocks/>
                </p:cNvGrpSpPr>
                <p:nvPr/>
              </p:nvGrpSpPr>
              <p:grpSpPr bwMode="auto">
                <a:xfrm>
                  <a:off x="-141" y="2876"/>
                  <a:ext cx="124" cy="115"/>
                  <a:chOff x="707" y="1508"/>
                  <a:chExt cx="124" cy="109"/>
                </a:xfrm>
              </p:grpSpPr>
              <p:sp>
                <p:nvSpPr>
                  <p:cNvPr id="24630" name="Rectangle 127"/>
                  <p:cNvSpPr>
                    <a:spLocks noChangeArrowheads="1"/>
                  </p:cNvSpPr>
                  <p:nvPr/>
                </p:nvSpPr>
                <p:spPr bwMode="auto">
                  <a:xfrm>
                    <a:off x="707" y="1508"/>
                    <a:ext cx="124" cy="52"/>
                  </a:xfrm>
                  <a:prstGeom prst="rect">
                    <a:avLst/>
                  </a:prstGeom>
                  <a:solidFill>
                    <a:srgbClr val="FFCC00"/>
                  </a:solidFill>
                  <a:ln w="9525">
                    <a:solidFill>
                      <a:srgbClr val="969696"/>
                    </a:solidFill>
                    <a:miter lim="800000"/>
                    <a:headEnd/>
                    <a:tailEnd/>
                  </a:ln>
                </p:spPr>
                <p:txBody>
                  <a:bodyPr wrap="none" lIns="34290" tIns="0" rIns="0" bIns="0" anchor="ctr"/>
                  <a:lstStyle/>
                  <a:p>
                    <a:endParaRPr lang="en-US" sz="900" b="1">
                      <a:latin typeface="Arial" charset="0"/>
                    </a:endParaRPr>
                  </a:p>
                </p:txBody>
              </p:sp>
              <p:sp>
                <p:nvSpPr>
                  <p:cNvPr id="24631" name="Rectangle 128"/>
                  <p:cNvSpPr>
                    <a:spLocks noChangeArrowheads="1"/>
                  </p:cNvSpPr>
                  <p:nvPr/>
                </p:nvSpPr>
                <p:spPr bwMode="auto">
                  <a:xfrm>
                    <a:off x="707" y="1565"/>
                    <a:ext cx="124" cy="52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969696"/>
                    </a:solidFill>
                    <a:miter lim="800000"/>
                    <a:headEnd/>
                    <a:tailEnd/>
                  </a:ln>
                </p:spPr>
                <p:txBody>
                  <a:bodyPr wrap="none" lIns="34290" tIns="0" rIns="0" bIns="0" anchor="ctr"/>
                  <a:lstStyle/>
                  <a:p>
                    <a:endParaRPr lang="en-US" sz="900" b="1">
                      <a:latin typeface="Arial" charset="0"/>
                    </a:endParaRPr>
                  </a:p>
                </p:txBody>
              </p:sp>
            </p:grpSp>
            <p:sp>
              <p:nvSpPr>
                <p:cNvPr id="24614" name="Rectangle 129"/>
                <p:cNvSpPr>
                  <a:spLocks noChangeArrowheads="1"/>
                </p:cNvSpPr>
                <p:nvPr/>
              </p:nvSpPr>
              <p:spPr bwMode="auto">
                <a:xfrm>
                  <a:off x="0" y="2879"/>
                  <a:ext cx="1843" cy="115"/>
                </a:xfrm>
                <a:prstGeom prst="rect">
                  <a:avLst/>
                </a:prstGeom>
                <a:solidFill>
                  <a:srgbClr val="99FF66"/>
                </a:solidFill>
                <a:ln w="9525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/>
                <a:lstStyle/>
                <a:p>
                  <a:pPr algn="ctr"/>
                  <a:endParaRPr lang="en-US" sz="1050" b="1">
                    <a:latin typeface="Arial" charset="0"/>
                  </a:endParaRPr>
                </a:p>
              </p:txBody>
            </p:sp>
            <p:sp>
              <p:nvSpPr>
                <p:cNvPr id="24615" name="Line 130"/>
                <p:cNvSpPr>
                  <a:spLocks noChangeShapeType="1"/>
                </p:cNvSpPr>
                <p:nvPr/>
              </p:nvSpPr>
              <p:spPr bwMode="auto">
                <a:xfrm>
                  <a:off x="11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16" name="Line 131"/>
                <p:cNvSpPr>
                  <a:spLocks noChangeShapeType="1"/>
                </p:cNvSpPr>
                <p:nvPr/>
              </p:nvSpPr>
              <p:spPr bwMode="auto">
                <a:xfrm>
                  <a:off x="230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17" name="Line 132"/>
                <p:cNvSpPr>
                  <a:spLocks noChangeShapeType="1"/>
                </p:cNvSpPr>
                <p:nvPr/>
              </p:nvSpPr>
              <p:spPr bwMode="auto">
                <a:xfrm>
                  <a:off x="34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18" name="Line 133"/>
                <p:cNvSpPr>
                  <a:spLocks noChangeShapeType="1"/>
                </p:cNvSpPr>
                <p:nvPr/>
              </p:nvSpPr>
              <p:spPr bwMode="auto">
                <a:xfrm>
                  <a:off x="460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19" name="Line 134"/>
                <p:cNvSpPr>
                  <a:spLocks noChangeShapeType="1"/>
                </p:cNvSpPr>
                <p:nvPr/>
              </p:nvSpPr>
              <p:spPr bwMode="auto">
                <a:xfrm>
                  <a:off x="57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20" name="Line 135"/>
                <p:cNvSpPr>
                  <a:spLocks noChangeShapeType="1"/>
                </p:cNvSpPr>
                <p:nvPr/>
              </p:nvSpPr>
              <p:spPr bwMode="auto">
                <a:xfrm flipH="1">
                  <a:off x="690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21" name="Line 136"/>
                <p:cNvSpPr>
                  <a:spLocks noChangeShapeType="1"/>
                </p:cNvSpPr>
                <p:nvPr/>
              </p:nvSpPr>
              <p:spPr bwMode="auto">
                <a:xfrm flipH="1">
                  <a:off x="138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22" name="Line 137"/>
                <p:cNvSpPr>
                  <a:spLocks noChangeShapeType="1"/>
                </p:cNvSpPr>
                <p:nvPr/>
              </p:nvSpPr>
              <p:spPr bwMode="auto">
                <a:xfrm flipH="1">
                  <a:off x="80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23" name="Line 138"/>
                <p:cNvSpPr>
                  <a:spLocks noChangeShapeType="1"/>
                </p:cNvSpPr>
                <p:nvPr/>
              </p:nvSpPr>
              <p:spPr bwMode="auto">
                <a:xfrm flipH="1">
                  <a:off x="92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24" name="Line 139"/>
                <p:cNvSpPr>
                  <a:spLocks noChangeShapeType="1"/>
                </p:cNvSpPr>
                <p:nvPr/>
              </p:nvSpPr>
              <p:spPr bwMode="auto">
                <a:xfrm flipH="1">
                  <a:off x="103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25" name="Line 140"/>
                <p:cNvSpPr>
                  <a:spLocks noChangeShapeType="1"/>
                </p:cNvSpPr>
                <p:nvPr/>
              </p:nvSpPr>
              <p:spPr bwMode="auto">
                <a:xfrm flipH="1">
                  <a:off x="115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26" name="Line 141"/>
                <p:cNvSpPr>
                  <a:spLocks noChangeShapeType="1"/>
                </p:cNvSpPr>
                <p:nvPr/>
              </p:nvSpPr>
              <p:spPr bwMode="auto">
                <a:xfrm flipH="1">
                  <a:off x="126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27" name="Line 142"/>
                <p:cNvSpPr>
                  <a:spLocks noChangeShapeType="1"/>
                </p:cNvSpPr>
                <p:nvPr/>
              </p:nvSpPr>
              <p:spPr bwMode="auto">
                <a:xfrm flipH="1">
                  <a:off x="1497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28" name="Line 143"/>
                <p:cNvSpPr>
                  <a:spLocks noChangeShapeType="1"/>
                </p:cNvSpPr>
                <p:nvPr/>
              </p:nvSpPr>
              <p:spPr bwMode="auto">
                <a:xfrm flipH="1">
                  <a:off x="1612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29" name="Line 144"/>
                <p:cNvSpPr>
                  <a:spLocks noChangeShapeType="1"/>
                </p:cNvSpPr>
                <p:nvPr/>
              </p:nvSpPr>
              <p:spPr bwMode="auto">
                <a:xfrm flipH="1">
                  <a:off x="1727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24593" name="Group 145"/>
              <p:cNvGrpSpPr>
                <a:grpSpLocks/>
              </p:cNvGrpSpPr>
              <p:nvPr/>
            </p:nvGrpSpPr>
            <p:grpSpPr bwMode="auto">
              <a:xfrm>
                <a:off x="1888" y="3729"/>
                <a:ext cx="1984" cy="118"/>
                <a:chOff x="-141" y="2876"/>
                <a:chExt cx="1984" cy="118"/>
              </a:xfrm>
            </p:grpSpPr>
            <p:grpSp>
              <p:nvGrpSpPr>
                <p:cNvPr id="24594" name="Group 146"/>
                <p:cNvGrpSpPr>
                  <a:grpSpLocks/>
                </p:cNvGrpSpPr>
                <p:nvPr/>
              </p:nvGrpSpPr>
              <p:grpSpPr bwMode="auto">
                <a:xfrm>
                  <a:off x="-141" y="2876"/>
                  <a:ext cx="124" cy="115"/>
                  <a:chOff x="707" y="1508"/>
                  <a:chExt cx="124" cy="109"/>
                </a:xfrm>
              </p:grpSpPr>
              <p:sp>
                <p:nvSpPr>
                  <p:cNvPr id="24611" name="Rectangle 147"/>
                  <p:cNvSpPr>
                    <a:spLocks noChangeArrowheads="1"/>
                  </p:cNvSpPr>
                  <p:nvPr/>
                </p:nvSpPr>
                <p:spPr bwMode="auto">
                  <a:xfrm>
                    <a:off x="707" y="1508"/>
                    <a:ext cx="124" cy="52"/>
                  </a:xfrm>
                  <a:prstGeom prst="rect">
                    <a:avLst/>
                  </a:prstGeom>
                  <a:solidFill>
                    <a:srgbClr val="FFCC00"/>
                  </a:solidFill>
                  <a:ln w="9525">
                    <a:solidFill>
                      <a:srgbClr val="969696"/>
                    </a:solidFill>
                    <a:miter lim="800000"/>
                    <a:headEnd/>
                    <a:tailEnd/>
                  </a:ln>
                </p:spPr>
                <p:txBody>
                  <a:bodyPr wrap="none" lIns="34290" tIns="0" rIns="0" bIns="0" anchor="ctr"/>
                  <a:lstStyle/>
                  <a:p>
                    <a:endParaRPr lang="en-US" sz="900" b="1">
                      <a:latin typeface="Arial" charset="0"/>
                    </a:endParaRPr>
                  </a:p>
                </p:txBody>
              </p:sp>
              <p:sp>
                <p:nvSpPr>
                  <p:cNvPr id="24612" name="Rectangle 148"/>
                  <p:cNvSpPr>
                    <a:spLocks noChangeArrowheads="1"/>
                  </p:cNvSpPr>
                  <p:nvPr/>
                </p:nvSpPr>
                <p:spPr bwMode="auto">
                  <a:xfrm>
                    <a:off x="707" y="1565"/>
                    <a:ext cx="124" cy="52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969696"/>
                    </a:solidFill>
                    <a:miter lim="800000"/>
                    <a:headEnd/>
                    <a:tailEnd/>
                  </a:ln>
                </p:spPr>
                <p:txBody>
                  <a:bodyPr wrap="none" lIns="34290" tIns="0" rIns="0" bIns="0" anchor="ctr"/>
                  <a:lstStyle/>
                  <a:p>
                    <a:endParaRPr lang="en-US" sz="900" b="1">
                      <a:latin typeface="Arial" charset="0"/>
                    </a:endParaRPr>
                  </a:p>
                </p:txBody>
              </p:sp>
            </p:grpSp>
            <p:sp>
              <p:nvSpPr>
                <p:cNvPr id="24595" name="Rectangle 149"/>
                <p:cNvSpPr>
                  <a:spLocks noChangeArrowheads="1"/>
                </p:cNvSpPr>
                <p:nvPr/>
              </p:nvSpPr>
              <p:spPr bwMode="auto">
                <a:xfrm>
                  <a:off x="0" y="2879"/>
                  <a:ext cx="1843" cy="115"/>
                </a:xfrm>
                <a:prstGeom prst="rect">
                  <a:avLst/>
                </a:prstGeom>
                <a:solidFill>
                  <a:srgbClr val="99FF66"/>
                </a:solidFill>
                <a:ln w="9525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/>
                <a:lstStyle/>
                <a:p>
                  <a:pPr algn="ctr"/>
                  <a:endParaRPr lang="en-US" sz="1050" b="1">
                    <a:latin typeface="Arial" charset="0"/>
                  </a:endParaRPr>
                </a:p>
              </p:txBody>
            </p:sp>
            <p:sp>
              <p:nvSpPr>
                <p:cNvPr id="24596" name="Line 150"/>
                <p:cNvSpPr>
                  <a:spLocks noChangeShapeType="1"/>
                </p:cNvSpPr>
                <p:nvPr/>
              </p:nvSpPr>
              <p:spPr bwMode="auto">
                <a:xfrm>
                  <a:off x="11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597" name="Line 151"/>
                <p:cNvSpPr>
                  <a:spLocks noChangeShapeType="1"/>
                </p:cNvSpPr>
                <p:nvPr/>
              </p:nvSpPr>
              <p:spPr bwMode="auto">
                <a:xfrm>
                  <a:off x="230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598" name="Line 152"/>
                <p:cNvSpPr>
                  <a:spLocks noChangeShapeType="1"/>
                </p:cNvSpPr>
                <p:nvPr/>
              </p:nvSpPr>
              <p:spPr bwMode="auto">
                <a:xfrm>
                  <a:off x="34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599" name="Line 153"/>
                <p:cNvSpPr>
                  <a:spLocks noChangeShapeType="1"/>
                </p:cNvSpPr>
                <p:nvPr/>
              </p:nvSpPr>
              <p:spPr bwMode="auto">
                <a:xfrm>
                  <a:off x="460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00" name="Line 154"/>
                <p:cNvSpPr>
                  <a:spLocks noChangeShapeType="1"/>
                </p:cNvSpPr>
                <p:nvPr/>
              </p:nvSpPr>
              <p:spPr bwMode="auto">
                <a:xfrm>
                  <a:off x="575" y="2879"/>
                  <a:ext cx="0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01" name="Line 155"/>
                <p:cNvSpPr>
                  <a:spLocks noChangeShapeType="1"/>
                </p:cNvSpPr>
                <p:nvPr/>
              </p:nvSpPr>
              <p:spPr bwMode="auto">
                <a:xfrm flipH="1">
                  <a:off x="690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02" name="Line 156"/>
                <p:cNvSpPr>
                  <a:spLocks noChangeShapeType="1"/>
                </p:cNvSpPr>
                <p:nvPr/>
              </p:nvSpPr>
              <p:spPr bwMode="auto">
                <a:xfrm flipH="1">
                  <a:off x="138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03" name="Line 157"/>
                <p:cNvSpPr>
                  <a:spLocks noChangeShapeType="1"/>
                </p:cNvSpPr>
                <p:nvPr/>
              </p:nvSpPr>
              <p:spPr bwMode="auto">
                <a:xfrm flipH="1">
                  <a:off x="80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04" name="Line 158"/>
                <p:cNvSpPr>
                  <a:spLocks noChangeShapeType="1"/>
                </p:cNvSpPr>
                <p:nvPr/>
              </p:nvSpPr>
              <p:spPr bwMode="auto">
                <a:xfrm flipH="1">
                  <a:off x="92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05" name="Line 159"/>
                <p:cNvSpPr>
                  <a:spLocks noChangeShapeType="1"/>
                </p:cNvSpPr>
                <p:nvPr/>
              </p:nvSpPr>
              <p:spPr bwMode="auto">
                <a:xfrm flipH="1">
                  <a:off x="103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06" name="Line 160"/>
                <p:cNvSpPr>
                  <a:spLocks noChangeShapeType="1"/>
                </p:cNvSpPr>
                <p:nvPr/>
              </p:nvSpPr>
              <p:spPr bwMode="auto">
                <a:xfrm flipH="1">
                  <a:off x="1151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07" name="Line 161"/>
                <p:cNvSpPr>
                  <a:spLocks noChangeShapeType="1"/>
                </p:cNvSpPr>
                <p:nvPr/>
              </p:nvSpPr>
              <p:spPr bwMode="auto">
                <a:xfrm flipH="1">
                  <a:off x="1266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08" name="Line 162"/>
                <p:cNvSpPr>
                  <a:spLocks noChangeShapeType="1"/>
                </p:cNvSpPr>
                <p:nvPr/>
              </p:nvSpPr>
              <p:spPr bwMode="auto">
                <a:xfrm flipH="1">
                  <a:off x="1497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09" name="Line 163"/>
                <p:cNvSpPr>
                  <a:spLocks noChangeShapeType="1"/>
                </p:cNvSpPr>
                <p:nvPr/>
              </p:nvSpPr>
              <p:spPr bwMode="auto">
                <a:xfrm flipH="1">
                  <a:off x="1612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  <p:sp>
              <p:nvSpPr>
                <p:cNvPr id="24610" name="Line 164"/>
                <p:cNvSpPr>
                  <a:spLocks noChangeShapeType="1"/>
                </p:cNvSpPr>
                <p:nvPr/>
              </p:nvSpPr>
              <p:spPr bwMode="auto">
                <a:xfrm flipH="1">
                  <a:off x="1727" y="2879"/>
                  <a:ext cx="1" cy="115"/>
                </a:xfrm>
                <a:prstGeom prst="line">
                  <a:avLst/>
                </a:pr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0" tIns="0" rIns="0" bIns="0" anchor="ctr"/>
                <a:lstStyle/>
                <a:p>
                  <a:endParaRPr lang="en-US" sz="1350"/>
                </a:p>
              </p:txBody>
            </p:sp>
          </p:grpSp>
        </p:grpSp>
      </p:grpSp>
      <p:sp>
        <p:nvSpPr>
          <p:cNvPr id="24583" name="Text Box 174"/>
          <p:cNvSpPr txBox="1">
            <a:spLocks noChangeArrowheads="1"/>
          </p:cNvSpPr>
          <p:nvPr/>
        </p:nvSpPr>
        <p:spPr bwMode="auto">
          <a:xfrm>
            <a:off x="670040" y="1330447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Palatino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800" b="1">
                <a:latin typeface="Arial" charset="0"/>
              </a:rPr>
              <a:t>GPU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1566895" y="963353"/>
            <a:ext cx="2670230" cy="76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Arrow Connector 171"/>
          <p:cNvCxnSpPr/>
          <p:nvPr/>
        </p:nvCxnSpPr>
        <p:spPr>
          <a:xfrm flipH="1" flipV="1">
            <a:off x="1579372" y="1480637"/>
            <a:ext cx="2657753" cy="387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 flipV="1">
            <a:off x="3804561" y="1969307"/>
            <a:ext cx="481690" cy="1765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76974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7731">
        <p:fade/>
      </p:transition>
    </mc:Choice>
    <mc:Fallback xmlns="">
      <p:transition spd="med" advTm="1077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eaLnBrk="1" hangingPunct="1"/>
            <a:r>
              <a:rPr lang="en-US" sz="2300" dirty="0"/>
              <a:t>Applications Use Both CPU and GPU 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0" y="1258888"/>
            <a:ext cx="3055938" cy="222726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1800" dirty="0"/>
              <a:t>CPUs for sequential parts where latency matters</a:t>
            </a:r>
          </a:p>
          <a:p>
            <a:pPr lvl="1" eaLnBrk="1" hangingPunct="1"/>
            <a:r>
              <a:rPr lang="en-US" sz="1500" dirty="0"/>
              <a:t>CPUs can be 10X+ faster than GPUs for sequential code</a:t>
            </a:r>
          </a:p>
          <a:p>
            <a:pPr lvl="1" eaLnBrk="1" hangingPunct="1"/>
            <a:endParaRPr lang="en-US" dirty="0"/>
          </a:p>
        </p:txBody>
      </p:sp>
      <p:sp>
        <p:nvSpPr>
          <p:cNvPr id="26628" name="Content Placeholder 3"/>
          <p:cNvSpPr>
            <a:spLocks noGrp="1"/>
          </p:cNvSpPr>
          <p:nvPr>
            <p:ph sz="half" idx="4294967295"/>
          </p:nvPr>
        </p:nvSpPr>
        <p:spPr>
          <a:xfrm>
            <a:off x="3529180" y="1258888"/>
            <a:ext cx="3057525" cy="222726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1800" dirty="0"/>
              <a:t>GPUs for parallel parts where throughput wins</a:t>
            </a:r>
          </a:p>
          <a:p>
            <a:pPr lvl="1" eaLnBrk="1" hangingPunct="1"/>
            <a:r>
              <a:rPr lang="en-US" sz="1500" dirty="0"/>
              <a:t>GPUs can be 10X+ faster than CPUs for parallel code</a:t>
            </a:r>
          </a:p>
        </p:txBody>
      </p:sp>
      <p:sp>
        <p:nvSpPr>
          <p:cNvPr id="9222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5429250" y="4157663"/>
            <a:ext cx="1428750" cy="257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B43BC92-BD9D-485A-8ABA-79F0D1C9A810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4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3927">
        <p:fade/>
      </p:transition>
    </mc:Choice>
    <mc:Fallback xmlns="">
      <p:transition spd="med" advTm="63927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/>
              <a:t>Copyright © 2012, Elsevier Inc. All rights reserved.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98"/>
            <a:ext cx="6858000" cy="513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12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54" y="60873"/>
            <a:ext cx="6508297" cy="508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7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70" y="227410"/>
            <a:ext cx="6789030" cy="475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93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3" y="114300"/>
            <a:ext cx="6772275" cy="460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14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|14.8|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18.5|13.9"/>
</p:tagLst>
</file>

<file path=ppt/theme/theme1.xml><?xml version="1.0" encoding="utf-8"?>
<a:theme xmlns:a="http://schemas.openxmlformats.org/drawingml/2006/main" name="2_Title &amp; Bullet ">
  <a:themeElements>
    <a:clrScheme name="NVIDIA + University of Illinois 2015 Template">
      <a:dk1>
        <a:srgbClr val="6F6F6F"/>
      </a:dk1>
      <a:lt1>
        <a:srgbClr val="FFFFFF"/>
      </a:lt1>
      <a:dk2>
        <a:srgbClr val="000000"/>
      </a:dk2>
      <a:lt2>
        <a:srgbClr val="333333"/>
      </a:lt2>
      <a:accent1>
        <a:srgbClr val="76B900"/>
      </a:accent1>
      <a:accent2>
        <a:srgbClr val="FA6300"/>
      </a:accent2>
      <a:accent3>
        <a:srgbClr val="007A43"/>
      </a:accent3>
      <a:accent4>
        <a:srgbClr val="2F426B"/>
      </a:accent4>
      <a:accent5>
        <a:srgbClr val="990366"/>
      </a:accent5>
      <a:accent6>
        <a:srgbClr val="006A9A"/>
      </a:accent6>
      <a:hlink>
        <a:srgbClr val="76B900"/>
      </a:hlink>
      <a:folHlink>
        <a:srgbClr val="004831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 anchor="ctr">
        <a:spAutoFit/>
      </a:bodyPr>
      <a:lstStyle>
        <a:defPPr algn="ctr">
          <a:lnSpc>
            <a:spcPct val="90000"/>
          </a:lnSpc>
          <a:defRPr dirty="0" smtClean="0">
            <a:solidFill>
              <a:schemeClr val="bg2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>
    <a:extraClrScheme>
      <a:clrScheme name="PPT_Template_Corp_16x9_rev2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NVIDIA_University_of_Illinois_Template_2015_4x3" id="{5C1E5DBF-147B-4C12-BA1C-1E216CC92BF8}" vid="{34A544E1-27AA-4307-BA49-86C7E39C24A4}"/>
    </a:ext>
  </a:extLst>
</a:theme>
</file>

<file path=ppt/theme/theme2.xml><?xml version="1.0" encoding="utf-8"?>
<a:theme xmlns:a="http://schemas.openxmlformats.org/drawingml/2006/main" name="UCRTemplate4">
  <a:themeElements>
    <a:clrScheme name="UCRTemplate4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UCRTemplate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UCRTemplate4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RTemplate4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RTemplate4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RTemplate4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RTemplate4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RTemplate4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RTemplate4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RTemplate4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RTemplate4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RTemplate4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0 xmlns="1956f548-e1c6-4bad-9b00-9434a603b471" xsi:nil="true"/>
    <Order0 xmlns="1956f548-e1c6-4bad-9b00-9434a603b471">1.22</Order0>
    <Test_x0020_Field xmlns="1956f548-e1c6-4bad-9b00-9434a603b471">Slides</Test_x0020_Field>
    <Chapter xmlns="1956f548-e1c6-4bad-9b00-9434a603b471" xsi:nil="true"/>
    <Kit_x0020_Version xmlns="1956f548-e1c6-4bad-9b00-9434a603b471">Eval Kit</Kit_x0020_Version>
    <Quizzes xmlns="1956f548-e1c6-4bad-9b00-9434a603b471">N/A</Quizzes>
    <Labs xmlns="1956f548-e1c6-4bad-9b00-9434a603b471">N/A</Labs>
    <Lectures xmlns="1956f548-e1c6-4bad-9b00-9434a603b471">N/A</Lecture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B0370999F4D641B163DEC6FC797108" ma:contentTypeVersion="17" ma:contentTypeDescription="Create a new document." ma:contentTypeScope="" ma:versionID="7939aa0d029907ca2f60185f7fcbb4b3">
  <xsd:schema xmlns:xsd="http://www.w3.org/2001/XMLSchema" xmlns:xs="http://www.w3.org/2001/XMLSchema" xmlns:p="http://schemas.microsoft.com/office/2006/metadata/properties" xmlns:ns2="1956f548-e1c6-4bad-9b00-9434a603b471" targetNamespace="http://schemas.microsoft.com/office/2006/metadata/properties" ma:root="true" ma:fieldsID="f3011372e976e3b5ec1f02bb487973b2" ns2:_="">
    <xsd:import namespace="1956f548-e1c6-4bad-9b00-9434a603b471"/>
    <xsd:element name="properties">
      <xsd:complexType>
        <xsd:sequence>
          <xsd:element name="documentManagement">
            <xsd:complexType>
              <xsd:all>
                <xsd:element ref="ns2:Test_x0020_Field" minOccurs="0"/>
                <xsd:element ref="ns2:Order0" minOccurs="0"/>
                <xsd:element ref="ns2:Description0" minOccurs="0"/>
                <xsd:element ref="ns2:Chapter" minOccurs="0"/>
                <xsd:element ref="ns2:Lectures" minOccurs="0"/>
                <xsd:element ref="ns2:Labs" minOccurs="0"/>
                <xsd:element ref="ns2:Quizzes" minOccurs="0"/>
                <xsd:element ref="ns2:Kit_x0020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56f548-e1c6-4bad-9b00-9434a603b471" elementFormDefault="qualified">
    <xsd:import namespace="http://schemas.microsoft.com/office/2006/documentManagement/types"/>
    <xsd:import namespace="http://schemas.microsoft.com/office/infopath/2007/PartnerControls"/>
    <xsd:element name="Test_x0020_Field" ma:index="8" nillable="true" ma:displayName="Content Type" ma:default="Quiz Questions and Answers" ma:format="RadioButtons" ma:internalName="Test_x0020_Field">
      <xsd:simpleType>
        <xsd:restriction base="dms:Choice">
          <xsd:enumeration value="Quiz Questions and Answers"/>
          <xsd:enumeration value="Labs &amp; Solutions"/>
          <xsd:enumeration value="Slides"/>
          <xsd:enumeration value="Videos"/>
          <xsd:enumeration value="EBook Chapter"/>
          <xsd:enumeration value="Project"/>
          <xsd:enumeration value="Base Files"/>
          <xsd:enumeration value="Resource"/>
        </xsd:restriction>
      </xsd:simpleType>
    </xsd:element>
    <xsd:element name="Order0" ma:index="9" nillable="true" ma:displayName="Order" ma:decimals="3" ma:internalName="Order0" ma:percentage="FALSE">
      <xsd:simpleType>
        <xsd:restriction base="dms:Number"/>
      </xsd:simpleType>
    </xsd:element>
    <xsd:element name="Description0" ma:index="10" nillable="true" ma:displayName="Description" ma:internalName="Description0">
      <xsd:simpleType>
        <xsd:restriction base="dms:Text">
          <xsd:maxLength value="255"/>
        </xsd:restriction>
      </xsd:simpleType>
    </xsd:element>
    <xsd:element name="Chapter" ma:index="11" nillable="true" ma:displayName="Chapter" ma:internalName="Chapter">
      <xsd:simpleType>
        <xsd:restriction base="dms:Text">
          <xsd:maxLength value="255"/>
        </xsd:restriction>
      </xsd:simpleType>
    </xsd:element>
    <xsd:element name="Lectures" ma:index="12" nillable="true" ma:displayName="Lectures" ma:default="N/A" ma:format="Dropdown" ma:internalName="Lectures">
      <xsd:simpleType>
        <xsd:restriction base="dms:Choice">
          <xsd:enumeration value="N/A"/>
          <xsd:enumeration value="Non Existent"/>
          <xsd:enumeration value="Exists"/>
          <xsd:enumeration value="In Process"/>
          <xsd:enumeration value="Ready for Review"/>
          <xsd:enumeration value="Reviewed"/>
          <xsd:enumeration value="Final"/>
        </xsd:restriction>
      </xsd:simpleType>
    </xsd:element>
    <xsd:element name="Labs" ma:index="13" nillable="true" ma:displayName="Labs" ma:default="N/A" ma:format="Dropdown" ma:internalName="Labs">
      <xsd:simpleType>
        <xsd:restriction base="dms:Choice">
          <xsd:enumeration value="N/A"/>
          <xsd:enumeration value="Non Existent"/>
          <xsd:enumeration value="Exists"/>
          <xsd:enumeration value="In Process"/>
          <xsd:enumeration value="Ready for Review"/>
          <xsd:enumeration value="Reviewed"/>
          <xsd:enumeration value="Final"/>
        </xsd:restriction>
      </xsd:simpleType>
    </xsd:element>
    <xsd:element name="Quizzes" ma:index="14" nillable="true" ma:displayName="Quizzes" ma:default="N/A" ma:format="Dropdown" ma:internalName="Quizzes">
      <xsd:simpleType>
        <xsd:restriction base="dms:Choice">
          <xsd:enumeration value="N/A"/>
          <xsd:enumeration value="Non Existent"/>
          <xsd:enumeration value="Exists"/>
          <xsd:enumeration value="In Process"/>
          <xsd:enumeration value="Ready for Review"/>
          <xsd:enumeration value="Reviewed"/>
          <xsd:enumeration value="Final"/>
        </xsd:restriction>
      </xsd:simpleType>
    </xsd:element>
    <xsd:element name="Kit_x0020_Version" ma:index="15" nillable="true" ma:displayName="Kit Version" ma:default="Eval Kit" ma:format="Dropdown" ma:internalName="Kit_x0020_Version">
      <xsd:simpleType>
        <xsd:restriction base="dms:Choice">
          <xsd:enumeration value="Eval Kit"/>
          <xsd:enumeration value="Release 1.0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BFD4926-FD3A-4B40-A224-AC0A645594F5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1956f548-e1c6-4bad-9b00-9434a603b471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0F7D4ED-B03C-49B3-A2AE-78E35852D2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72E039-4FEE-404B-9779-EF6DDE9DA2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56f548-e1c6-4bad-9b00-9434a603b47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Lecture-1-1-overview-2015-JBungo-Comments-8.17.15</Template>
  <TotalTime>1693</TotalTime>
  <Words>1748</Words>
  <Application>Microsoft Office PowerPoint</Application>
  <PresentationFormat>Custom</PresentationFormat>
  <Paragraphs>651</Paragraphs>
  <Slides>39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56" baseType="lpstr">
      <vt:lpstr>MS PGothic</vt:lpstr>
      <vt:lpstr>MS PGothic</vt:lpstr>
      <vt:lpstr>Albany</vt:lpstr>
      <vt:lpstr>Arial</vt:lpstr>
      <vt:lpstr>Arial  </vt:lpstr>
      <vt:lpstr>Arial Unicode MS</vt:lpstr>
      <vt:lpstr>Calibri</vt:lpstr>
      <vt:lpstr>Consolas</vt:lpstr>
      <vt:lpstr>Courier New</vt:lpstr>
      <vt:lpstr>HG Mincho Light J</vt:lpstr>
      <vt:lpstr>Times</vt:lpstr>
      <vt:lpstr>Times New Roman</vt:lpstr>
      <vt:lpstr>Trebuchet MS</vt:lpstr>
      <vt:lpstr>Wingdings</vt:lpstr>
      <vt:lpstr>2_Title &amp; Bullet </vt:lpstr>
      <vt:lpstr>UCRTemplate4</vt:lpstr>
      <vt:lpstr>Visio</vt:lpstr>
      <vt:lpstr>GPGPU Overview</vt:lpstr>
      <vt:lpstr>CPU and GPU are designed very differently</vt:lpstr>
      <vt:lpstr>CPUs: Latency Oriented Design </vt:lpstr>
      <vt:lpstr>GPUs: Throughput Oriented Design</vt:lpstr>
      <vt:lpstr>Applications Use Both CPU and GPU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Extra resources</vt:lpstr>
      <vt:lpstr>GPU Microarchitecture Overview</vt:lpstr>
      <vt:lpstr>GPU Microarchitecture</vt:lpstr>
      <vt:lpstr>PowerPoint Presentation</vt:lpstr>
      <vt:lpstr>PowerPoint Presentation</vt:lpstr>
      <vt:lpstr>PowerPoint Presentation</vt:lpstr>
      <vt:lpstr>GPU Microarchitecture Overview</vt:lpstr>
      <vt:lpstr>Inside a SIMT Core</vt:lpstr>
      <vt:lpstr>Inside a SIMT Core (2.0)</vt:lpstr>
      <vt:lpstr>Inside a SIMT Core (3.0)</vt:lpstr>
      <vt:lpstr>Fetch + Decode</vt:lpstr>
      <vt:lpstr>Instruction Issue</vt:lpstr>
      <vt:lpstr>Scoreboard</vt:lpstr>
      <vt:lpstr>SIMT Stack</vt:lpstr>
      <vt:lpstr>Operand Collector</vt:lpstr>
      <vt:lpstr>Operand Collector (1)</vt:lpstr>
      <vt:lpstr>ALU Pipelines</vt:lpstr>
      <vt:lpstr>Writeback</vt:lpstr>
      <vt:lpstr>Memory Unit</vt:lpstr>
      <vt:lpstr>Detailed SIMT Core</vt:lpstr>
      <vt:lpstr>Review: In-order Scoreboard </vt:lpstr>
      <vt:lpstr>Example</vt:lpstr>
      <vt:lpstr>Warp Scheduling Basics</vt:lpstr>
      <vt:lpstr>Loose Round Robin (LRR)</vt:lpstr>
      <vt:lpstr>Two-level (TL) </vt:lpstr>
      <vt:lpstr>Greedy-then-oldest (GTO)</vt:lpstr>
      <vt:lpstr>PowerPoint Presentation</vt:lpstr>
    </vt:vector>
  </TitlesOfParts>
  <Company>UIUC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01 - Course Introduction</dc:title>
  <dc:creator>Cook, Colleen N</dc:creator>
  <cp:lastModifiedBy>bhuyan</cp:lastModifiedBy>
  <cp:revision>71</cp:revision>
  <dcterms:created xsi:type="dcterms:W3CDTF">2013-11-15T21:49:21Z</dcterms:created>
  <dcterms:modified xsi:type="dcterms:W3CDTF">2018-03-15T17:29:44Z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0x0101006BB0370999F4D641B163DEC6FC797108</vt:lpwstr>
  </property>
  <property fmtid="{D5CDD505-2E9C-101B-9397-08002B2CF9AE}" pid="3" name="Module">
    <vt:r8>1</vt:r8>
  </property>
  <property fmtid="{D5CDD505-2E9C-101B-9397-08002B2CF9AE}" pid="4" name="Evaluation Kit Module">
    <vt:bool>true</vt:bool>
  </property>
</Properties>
</file>