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8"/>
  </p:notesMasterIdLst>
  <p:sldIdLst>
    <p:sldId id="286" r:id="rId2"/>
    <p:sldId id="398" r:id="rId3"/>
    <p:sldId id="397" r:id="rId4"/>
    <p:sldId id="355" r:id="rId5"/>
    <p:sldId id="356" r:id="rId6"/>
    <p:sldId id="378" r:id="rId7"/>
    <p:sldId id="377" r:id="rId8"/>
    <p:sldId id="394" r:id="rId9"/>
    <p:sldId id="372" r:id="rId10"/>
    <p:sldId id="358" r:id="rId11"/>
    <p:sldId id="359" r:id="rId12"/>
    <p:sldId id="367" r:id="rId13"/>
    <p:sldId id="385" r:id="rId14"/>
    <p:sldId id="362" r:id="rId15"/>
    <p:sldId id="395" r:id="rId16"/>
    <p:sldId id="396" r:id="rId17"/>
    <p:sldId id="386" r:id="rId18"/>
    <p:sldId id="381" r:id="rId19"/>
    <p:sldId id="399" r:id="rId20"/>
    <p:sldId id="383" r:id="rId21"/>
    <p:sldId id="379" r:id="rId22"/>
    <p:sldId id="382" r:id="rId23"/>
    <p:sldId id="388" r:id="rId24"/>
    <p:sldId id="389" r:id="rId25"/>
    <p:sldId id="391" r:id="rId26"/>
    <p:sldId id="387" r:id="rId27"/>
  </p:sldIdLst>
  <p:sldSz cx="9144000" cy="6858000" type="screen4x3"/>
  <p:notesSz cx="6858000" cy="9144000"/>
  <p:defaultTextStyle>
    <a:defPPr>
      <a:defRPr lang="en-US"/>
    </a:defPPr>
    <a:lvl1pPr algn="l" rtl="0" fontAlgn="base">
      <a:spcBef>
        <a:spcPct val="0"/>
      </a:spcBef>
      <a:spcAft>
        <a:spcPct val="0"/>
      </a:spcAft>
      <a:defRPr sz="2400" u="sng" kern="1200">
        <a:solidFill>
          <a:schemeClr val="tx1"/>
        </a:solidFill>
        <a:latin typeface="Comic Sans MS" pitchFamily="66" charset="0"/>
        <a:ea typeface="+mn-ea"/>
        <a:cs typeface="+mn-cs"/>
      </a:defRPr>
    </a:lvl1pPr>
    <a:lvl2pPr marL="457200" algn="l" rtl="0" fontAlgn="base">
      <a:spcBef>
        <a:spcPct val="0"/>
      </a:spcBef>
      <a:spcAft>
        <a:spcPct val="0"/>
      </a:spcAft>
      <a:defRPr sz="2400" u="sng" kern="1200">
        <a:solidFill>
          <a:schemeClr val="tx1"/>
        </a:solidFill>
        <a:latin typeface="Comic Sans MS" pitchFamily="66" charset="0"/>
        <a:ea typeface="+mn-ea"/>
        <a:cs typeface="+mn-cs"/>
      </a:defRPr>
    </a:lvl2pPr>
    <a:lvl3pPr marL="914400" algn="l" rtl="0" fontAlgn="base">
      <a:spcBef>
        <a:spcPct val="0"/>
      </a:spcBef>
      <a:spcAft>
        <a:spcPct val="0"/>
      </a:spcAft>
      <a:defRPr sz="2400" u="sng" kern="1200">
        <a:solidFill>
          <a:schemeClr val="tx1"/>
        </a:solidFill>
        <a:latin typeface="Comic Sans MS" pitchFamily="66" charset="0"/>
        <a:ea typeface="+mn-ea"/>
        <a:cs typeface="+mn-cs"/>
      </a:defRPr>
    </a:lvl3pPr>
    <a:lvl4pPr marL="1371600" algn="l" rtl="0" fontAlgn="base">
      <a:spcBef>
        <a:spcPct val="0"/>
      </a:spcBef>
      <a:spcAft>
        <a:spcPct val="0"/>
      </a:spcAft>
      <a:defRPr sz="2400" u="sng" kern="1200">
        <a:solidFill>
          <a:schemeClr val="tx1"/>
        </a:solidFill>
        <a:latin typeface="Comic Sans MS" pitchFamily="66" charset="0"/>
        <a:ea typeface="+mn-ea"/>
        <a:cs typeface="+mn-cs"/>
      </a:defRPr>
    </a:lvl4pPr>
    <a:lvl5pPr marL="1828800" algn="l" rtl="0" fontAlgn="base">
      <a:spcBef>
        <a:spcPct val="0"/>
      </a:spcBef>
      <a:spcAft>
        <a:spcPct val="0"/>
      </a:spcAft>
      <a:defRPr sz="2400" u="sng" kern="1200">
        <a:solidFill>
          <a:schemeClr val="tx1"/>
        </a:solidFill>
        <a:latin typeface="Comic Sans MS" pitchFamily="66" charset="0"/>
        <a:ea typeface="+mn-ea"/>
        <a:cs typeface="+mn-cs"/>
      </a:defRPr>
    </a:lvl5pPr>
    <a:lvl6pPr marL="2286000" algn="l" defTabSz="914400" rtl="0" eaLnBrk="1" latinLnBrk="0" hangingPunct="1">
      <a:defRPr sz="2400" u="sng" kern="1200">
        <a:solidFill>
          <a:schemeClr val="tx1"/>
        </a:solidFill>
        <a:latin typeface="Comic Sans MS" pitchFamily="66" charset="0"/>
        <a:ea typeface="+mn-ea"/>
        <a:cs typeface="+mn-cs"/>
      </a:defRPr>
    </a:lvl6pPr>
    <a:lvl7pPr marL="2743200" algn="l" defTabSz="914400" rtl="0" eaLnBrk="1" latinLnBrk="0" hangingPunct="1">
      <a:defRPr sz="2400" u="sng" kern="1200">
        <a:solidFill>
          <a:schemeClr val="tx1"/>
        </a:solidFill>
        <a:latin typeface="Comic Sans MS" pitchFamily="66" charset="0"/>
        <a:ea typeface="+mn-ea"/>
        <a:cs typeface="+mn-cs"/>
      </a:defRPr>
    </a:lvl7pPr>
    <a:lvl8pPr marL="3200400" algn="l" defTabSz="914400" rtl="0" eaLnBrk="1" latinLnBrk="0" hangingPunct="1">
      <a:defRPr sz="2400" u="sng" kern="1200">
        <a:solidFill>
          <a:schemeClr val="tx1"/>
        </a:solidFill>
        <a:latin typeface="Comic Sans MS" pitchFamily="66" charset="0"/>
        <a:ea typeface="+mn-ea"/>
        <a:cs typeface="+mn-cs"/>
      </a:defRPr>
    </a:lvl8pPr>
    <a:lvl9pPr marL="3657600" algn="l" defTabSz="914400" rtl="0" eaLnBrk="1" latinLnBrk="0" hangingPunct="1">
      <a:defRPr sz="2400" u="sng" kern="1200">
        <a:solidFill>
          <a:schemeClr val="tx1"/>
        </a:solidFill>
        <a:latin typeface="Comic Sans MS" pitchFamily="66"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38" autoAdjust="0"/>
    <p:restoredTop sz="94611" autoAdjust="0"/>
  </p:normalViewPr>
  <p:slideViewPr>
    <p:cSldViewPr>
      <p:cViewPr varScale="1">
        <p:scale>
          <a:sx n="73" d="100"/>
          <a:sy n="73" d="100"/>
        </p:scale>
        <p:origin x="845"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u="none">
                <a:latin typeface="Times New Roman" pitchFamily="18" charset="0"/>
              </a:defRPr>
            </a:lvl1pPr>
          </a:lstStyle>
          <a:p>
            <a:endParaRPr lang="en-US"/>
          </a:p>
        </p:txBody>
      </p:sp>
      <p:sp>
        <p:nvSpPr>
          <p:cNvPr id="102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u="none">
                <a:latin typeface="Times New Roman" pitchFamily="18" charset="0"/>
              </a:defRPr>
            </a:lvl1pPr>
          </a:lstStyle>
          <a:p>
            <a:endParaRPr lang="en-US"/>
          </a:p>
        </p:txBody>
      </p:sp>
      <p:sp>
        <p:nvSpPr>
          <p:cNvPr id="10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u="none">
                <a:latin typeface="Times New Roman" pitchFamily="18" charset="0"/>
              </a:defRPr>
            </a:lvl1pPr>
          </a:lstStyle>
          <a:p>
            <a:endParaRPr lang="en-US"/>
          </a:p>
        </p:txBody>
      </p:sp>
      <p:sp>
        <p:nvSpPr>
          <p:cNvPr id="103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u="none">
                <a:latin typeface="Times New Roman" pitchFamily="18" charset="0"/>
              </a:defRPr>
            </a:lvl1pPr>
          </a:lstStyle>
          <a:p>
            <a:fld id="{00810C37-07DC-44CD-8703-2898529CC029}" type="slidenum">
              <a:rPr lang="en-US"/>
              <a:pPr/>
              <a:t>‹#›</a:t>
            </a:fld>
            <a:endParaRPr lang="en-US"/>
          </a:p>
        </p:txBody>
      </p:sp>
    </p:spTree>
    <p:extLst>
      <p:ext uri="{BB962C8B-B14F-4D97-AF65-F5344CB8AC3E}">
        <p14:creationId xmlns:p14="http://schemas.microsoft.com/office/powerpoint/2010/main" val="167385180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AU"/>
              <a:t>Morgan Kaufmann Publishers</a:t>
            </a:r>
          </a:p>
        </p:txBody>
      </p:sp>
      <p:sp>
        <p:nvSpPr>
          <p:cNvPr id="5" name="Rectangle 3"/>
          <p:cNvSpPr>
            <a:spLocks noGrp="1" noChangeArrowheads="1"/>
          </p:cNvSpPr>
          <p:nvPr>
            <p:ph type="dt" idx="1"/>
          </p:nvPr>
        </p:nvSpPr>
        <p:spPr>
          <a:ln/>
        </p:spPr>
        <p:txBody>
          <a:bodyPr/>
          <a:lstStyle/>
          <a:p>
            <a:fld id="{5298B8FF-14E5-4885-9A36-E132C9EE4ACD}" type="datetime3">
              <a:rPr lang="en-AU"/>
              <a:pPr/>
              <a:t>6 February, 2018</a:t>
            </a:fld>
            <a:endParaRPr lang="en-AU"/>
          </a:p>
        </p:txBody>
      </p:sp>
      <p:sp>
        <p:nvSpPr>
          <p:cNvPr id="6" name="Rectangle 6"/>
          <p:cNvSpPr>
            <a:spLocks noGrp="1" noChangeArrowheads="1"/>
          </p:cNvSpPr>
          <p:nvPr>
            <p:ph type="ftr" sz="quarter" idx="4"/>
          </p:nvPr>
        </p:nvSpPr>
        <p:spPr>
          <a:ln/>
        </p:spPr>
        <p:txBody>
          <a:bodyPr/>
          <a:lstStyle/>
          <a:p>
            <a:r>
              <a:rPr lang="en-AU"/>
              <a:t>Chapter 4 — The Processor</a:t>
            </a:r>
          </a:p>
        </p:txBody>
      </p:sp>
      <p:sp>
        <p:nvSpPr>
          <p:cNvPr id="7" name="Rectangle 7"/>
          <p:cNvSpPr>
            <a:spLocks noGrp="1" noChangeArrowheads="1"/>
          </p:cNvSpPr>
          <p:nvPr>
            <p:ph type="sldNum" sz="quarter" idx="5"/>
          </p:nvPr>
        </p:nvSpPr>
        <p:spPr>
          <a:ln/>
        </p:spPr>
        <p:txBody>
          <a:bodyPr/>
          <a:lstStyle/>
          <a:p>
            <a:fld id="{B8029ED4-9CCB-4C97-910E-ED1D04A429F1}" type="slidenum">
              <a:rPr lang="en-AU"/>
              <a:pPr/>
              <a:t>3</a:t>
            </a:fld>
            <a:endParaRPr lang="en-AU"/>
          </a:p>
        </p:txBody>
      </p:sp>
      <p:sp>
        <p:nvSpPr>
          <p:cNvPr id="241666" name="Rectangle 2"/>
          <p:cNvSpPr>
            <a:spLocks noGrp="1" noRot="1" noChangeAspect="1" noChangeArrowheads="1" noTextEdit="1"/>
          </p:cNvSpPr>
          <p:nvPr>
            <p:ph type="sldImg"/>
          </p:nvPr>
        </p:nvSpPr>
        <p:spPr>
          <a:ln/>
        </p:spPr>
      </p:sp>
      <p:sp>
        <p:nvSpPr>
          <p:cNvPr id="241667"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6887896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A4F770-2EB9-40A1-9C8E-BD0C1604331B}" type="slidenum">
              <a:rPr lang="en-US"/>
              <a:pPr/>
              <a:t>18</a:t>
            </a:fld>
            <a:endParaRPr lang="en-US"/>
          </a:p>
        </p:txBody>
      </p:sp>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197254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AU"/>
              <a:t>Morgan Kaufmann Publishers</a:t>
            </a:r>
          </a:p>
        </p:txBody>
      </p:sp>
      <p:sp>
        <p:nvSpPr>
          <p:cNvPr id="5" name="Rectangle 3"/>
          <p:cNvSpPr>
            <a:spLocks noGrp="1" noChangeArrowheads="1"/>
          </p:cNvSpPr>
          <p:nvPr>
            <p:ph type="dt" idx="1"/>
          </p:nvPr>
        </p:nvSpPr>
        <p:spPr>
          <a:ln/>
        </p:spPr>
        <p:txBody>
          <a:bodyPr/>
          <a:lstStyle/>
          <a:p>
            <a:fld id="{7B39DC4B-8C96-4C32-AA24-95F726864343}" type="datetime3">
              <a:rPr lang="en-AU"/>
              <a:pPr/>
              <a:t>6 February, 2018</a:t>
            </a:fld>
            <a:endParaRPr lang="en-AU"/>
          </a:p>
        </p:txBody>
      </p:sp>
      <p:sp>
        <p:nvSpPr>
          <p:cNvPr id="6" name="Rectangle 6"/>
          <p:cNvSpPr>
            <a:spLocks noGrp="1" noChangeArrowheads="1"/>
          </p:cNvSpPr>
          <p:nvPr>
            <p:ph type="ftr" sz="quarter" idx="4"/>
          </p:nvPr>
        </p:nvSpPr>
        <p:spPr>
          <a:ln/>
        </p:spPr>
        <p:txBody>
          <a:bodyPr/>
          <a:lstStyle/>
          <a:p>
            <a:r>
              <a:rPr lang="en-AU"/>
              <a:t>Chapter 4 — The Processor</a:t>
            </a:r>
          </a:p>
        </p:txBody>
      </p:sp>
      <p:sp>
        <p:nvSpPr>
          <p:cNvPr id="7" name="Rectangle 7"/>
          <p:cNvSpPr>
            <a:spLocks noGrp="1" noChangeArrowheads="1"/>
          </p:cNvSpPr>
          <p:nvPr>
            <p:ph type="sldNum" sz="quarter" idx="5"/>
          </p:nvPr>
        </p:nvSpPr>
        <p:spPr>
          <a:ln/>
        </p:spPr>
        <p:txBody>
          <a:bodyPr/>
          <a:lstStyle/>
          <a:p>
            <a:fld id="{AA8E7E63-7037-4928-A314-3661099FE416}" type="slidenum">
              <a:rPr lang="en-AU"/>
              <a:pPr/>
              <a:t>19</a:t>
            </a:fld>
            <a:endParaRPr lang="en-AU"/>
          </a:p>
        </p:txBody>
      </p:sp>
      <p:sp>
        <p:nvSpPr>
          <p:cNvPr id="404482" name="Rectangle 2"/>
          <p:cNvSpPr>
            <a:spLocks noGrp="1" noRot="1" noChangeAspect="1" noChangeArrowheads="1" noTextEdit="1"/>
          </p:cNvSpPr>
          <p:nvPr>
            <p:ph type="sldImg"/>
          </p:nvPr>
        </p:nvSpPr>
        <p:spPr>
          <a:ln/>
        </p:spPr>
      </p:sp>
      <p:sp>
        <p:nvSpPr>
          <p:cNvPr id="4044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446621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3E4018-0A85-4A1A-9A4B-DC20ACFC4DC7}" type="slidenum">
              <a:rPr lang="en-US"/>
              <a:pPr/>
              <a:t>20</a:t>
            </a:fld>
            <a:endParaRPr lang="en-US"/>
          </a:p>
        </p:txBody>
      </p:sp>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119661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AU"/>
              <a:t>Morgan Kaufmann Publishers</a:t>
            </a:r>
          </a:p>
        </p:txBody>
      </p:sp>
      <p:sp>
        <p:nvSpPr>
          <p:cNvPr id="5" name="Rectangle 3"/>
          <p:cNvSpPr>
            <a:spLocks noGrp="1" noChangeArrowheads="1"/>
          </p:cNvSpPr>
          <p:nvPr>
            <p:ph type="dt" idx="1"/>
          </p:nvPr>
        </p:nvSpPr>
        <p:spPr>
          <a:ln/>
        </p:spPr>
        <p:txBody>
          <a:bodyPr/>
          <a:lstStyle/>
          <a:p>
            <a:fld id="{E0CE9568-33A7-4842-876A-CFB8C5E4354B}" type="datetime3">
              <a:rPr lang="en-AU"/>
              <a:pPr/>
              <a:t>6 February, 2018</a:t>
            </a:fld>
            <a:endParaRPr lang="en-AU"/>
          </a:p>
        </p:txBody>
      </p:sp>
      <p:sp>
        <p:nvSpPr>
          <p:cNvPr id="6" name="Rectangle 6"/>
          <p:cNvSpPr>
            <a:spLocks noGrp="1" noChangeArrowheads="1"/>
          </p:cNvSpPr>
          <p:nvPr>
            <p:ph type="ftr" sz="quarter" idx="4"/>
          </p:nvPr>
        </p:nvSpPr>
        <p:spPr>
          <a:ln/>
        </p:spPr>
        <p:txBody>
          <a:bodyPr/>
          <a:lstStyle/>
          <a:p>
            <a:r>
              <a:rPr lang="en-AU"/>
              <a:t>Chapter 4 — The Processor</a:t>
            </a:r>
          </a:p>
        </p:txBody>
      </p:sp>
      <p:sp>
        <p:nvSpPr>
          <p:cNvPr id="7" name="Rectangle 7"/>
          <p:cNvSpPr>
            <a:spLocks noGrp="1" noChangeArrowheads="1"/>
          </p:cNvSpPr>
          <p:nvPr>
            <p:ph type="sldNum" sz="quarter" idx="5"/>
          </p:nvPr>
        </p:nvSpPr>
        <p:spPr>
          <a:ln/>
        </p:spPr>
        <p:txBody>
          <a:bodyPr/>
          <a:lstStyle/>
          <a:p>
            <a:fld id="{B2823D4B-4753-48D9-979F-9E225871E2A9}" type="slidenum">
              <a:rPr lang="en-AU"/>
              <a:pPr/>
              <a:t>21</a:t>
            </a:fld>
            <a:endParaRPr lang="en-AU"/>
          </a:p>
        </p:txBody>
      </p:sp>
      <p:sp>
        <p:nvSpPr>
          <p:cNvPr id="422914" name="Rectangle 2"/>
          <p:cNvSpPr>
            <a:spLocks noGrp="1" noRot="1" noChangeAspect="1" noChangeArrowheads="1" noTextEdit="1"/>
          </p:cNvSpPr>
          <p:nvPr>
            <p:ph type="sldImg"/>
          </p:nvPr>
        </p:nvSpPr>
        <p:spPr>
          <a:ln/>
        </p:spPr>
      </p:sp>
      <p:sp>
        <p:nvSpPr>
          <p:cNvPr id="4229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3627372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CE2A1C-7A70-4BB1-8A1C-3B5B72C00437}" type="slidenum">
              <a:rPr lang="en-US"/>
              <a:pPr/>
              <a:t>22</a:t>
            </a:fld>
            <a:endParaRPr lang="en-US"/>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xfrm>
            <a:off x="914400" y="4343400"/>
            <a:ext cx="5029200" cy="4114800"/>
          </a:xfrm>
        </p:spPr>
        <p:txBody>
          <a:bodyPr/>
          <a:lstStyle/>
          <a:p>
            <a:endParaRPr lang="en-US" dirty="0"/>
          </a:p>
        </p:txBody>
      </p:sp>
    </p:spTree>
    <p:extLst>
      <p:ext uri="{BB962C8B-B14F-4D97-AF65-F5344CB8AC3E}">
        <p14:creationId xmlns:p14="http://schemas.microsoft.com/office/powerpoint/2010/main" val="13091759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AU"/>
              <a:t>Morgan Kaufmann Publishers</a:t>
            </a:r>
          </a:p>
        </p:txBody>
      </p:sp>
      <p:sp>
        <p:nvSpPr>
          <p:cNvPr id="5" name="Rectangle 3"/>
          <p:cNvSpPr>
            <a:spLocks noGrp="1" noChangeArrowheads="1"/>
          </p:cNvSpPr>
          <p:nvPr>
            <p:ph type="dt" idx="1"/>
          </p:nvPr>
        </p:nvSpPr>
        <p:spPr>
          <a:ln/>
        </p:spPr>
        <p:txBody>
          <a:bodyPr/>
          <a:lstStyle/>
          <a:p>
            <a:fld id="{24E127AA-EDBA-4389-9A40-1129140A84EC}" type="datetime3">
              <a:rPr lang="en-AU"/>
              <a:pPr/>
              <a:t>6 February, 2018</a:t>
            </a:fld>
            <a:endParaRPr lang="en-AU"/>
          </a:p>
        </p:txBody>
      </p:sp>
      <p:sp>
        <p:nvSpPr>
          <p:cNvPr id="6" name="Rectangle 6"/>
          <p:cNvSpPr>
            <a:spLocks noGrp="1" noChangeArrowheads="1"/>
          </p:cNvSpPr>
          <p:nvPr>
            <p:ph type="ftr" sz="quarter" idx="4"/>
          </p:nvPr>
        </p:nvSpPr>
        <p:spPr>
          <a:ln/>
        </p:spPr>
        <p:txBody>
          <a:bodyPr/>
          <a:lstStyle/>
          <a:p>
            <a:r>
              <a:rPr lang="en-AU"/>
              <a:t>Chapter 4 — The Processor</a:t>
            </a:r>
          </a:p>
        </p:txBody>
      </p:sp>
      <p:sp>
        <p:nvSpPr>
          <p:cNvPr id="7" name="Rectangle 7"/>
          <p:cNvSpPr>
            <a:spLocks noGrp="1" noChangeArrowheads="1"/>
          </p:cNvSpPr>
          <p:nvPr>
            <p:ph type="sldNum" sz="quarter" idx="5"/>
          </p:nvPr>
        </p:nvSpPr>
        <p:spPr>
          <a:ln/>
        </p:spPr>
        <p:txBody>
          <a:bodyPr/>
          <a:lstStyle/>
          <a:p>
            <a:fld id="{AAF08587-F63B-4396-A1F5-87293859C1E1}" type="slidenum">
              <a:rPr lang="en-AU"/>
              <a:pPr/>
              <a:t>26</a:t>
            </a:fld>
            <a:endParaRPr lang="en-AU"/>
          </a:p>
        </p:txBody>
      </p:sp>
      <p:sp>
        <p:nvSpPr>
          <p:cNvPr id="347138" name="Rectangle 2"/>
          <p:cNvSpPr>
            <a:spLocks noGrp="1" noRot="1" noChangeAspect="1" noChangeArrowheads="1" noTextEdit="1"/>
          </p:cNvSpPr>
          <p:nvPr>
            <p:ph type="sldImg"/>
          </p:nvPr>
        </p:nvSpPr>
        <p:spPr>
          <a:ln/>
        </p:spPr>
      </p:sp>
      <p:sp>
        <p:nvSpPr>
          <p:cNvPr id="34713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47698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AU"/>
              <a:t>Morgan Kaufmann Publishers</a:t>
            </a:r>
          </a:p>
        </p:txBody>
      </p:sp>
      <p:sp>
        <p:nvSpPr>
          <p:cNvPr id="5" name="Rectangle 3"/>
          <p:cNvSpPr>
            <a:spLocks noGrp="1" noChangeArrowheads="1"/>
          </p:cNvSpPr>
          <p:nvPr>
            <p:ph type="dt" idx="1"/>
          </p:nvPr>
        </p:nvSpPr>
        <p:spPr>
          <a:ln/>
        </p:spPr>
        <p:txBody>
          <a:bodyPr/>
          <a:lstStyle/>
          <a:p>
            <a:fld id="{7BB3D401-EFC8-466C-AA53-D58A2C73D039}" type="datetime3">
              <a:rPr lang="en-AU"/>
              <a:pPr/>
              <a:t>6 February, 2018</a:t>
            </a:fld>
            <a:endParaRPr lang="en-AU"/>
          </a:p>
        </p:txBody>
      </p:sp>
      <p:sp>
        <p:nvSpPr>
          <p:cNvPr id="6" name="Rectangle 6"/>
          <p:cNvSpPr>
            <a:spLocks noGrp="1" noChangeArrowheads="1"/>
          </p:cNvSpPr>
          <p:nvPr>
            <p:ph type="ftr" sz="quarter" idx="4"/>
          </p:nvPr>
        </p:nvSpPr>
        <p:spPr>
          <a:ln/>
        </p:spPr>
        <p:txBody>
          <a:bodyPr/>
          <a:lstStyle/>
          <a:p>
            <a:r>
              <a:rPr lang="en-AU"/>
              <a:t>Chapter 4 — The Processor</a:t>
            </a:r>
          </a:p>
        </p:txBody>
      </p:sp>
      <p:sp>
        <p:nvSpPr>
          <p:cNvPr id="7" name="Rectangle 7"/>
          <p:cNvSpPr>
            <a:spLocks noGrp="1" noChangeArrowheads="1"/>
          </p:cNvSpPr>
          <p:nvPr>
            <p:ph type="sldNum" sz="quarter" idx="5"/>
          </p:nvPr>
        </p:nvSpPr>
        <p:spPr>
          <a:ln/>
        </p:spPr>
        <p:txBody>
          <a:bodyPr/>
          <a:lstStyle/>
          <a:p>
            <a:fld id="{8B9E60DC-FF21-4D36-878E-1E83ED8BD5F3}" type="slidenum">
              <a:rPr lang="en-AU"/>
              <a:pPr/>
              <a:t>6</a:t>
            </a:fld>
            <a:endParaRPr lang="en-AU"/>
          </a:p>
        </p:txBody>
      </p:sp>
      <p:sp>
        <p:nvSpPr>
          <p:cNvPr id="388098" name="Rectangle 2"/>
          <p:cNvSpPr>
            <a:spLocks noGrp="1" noRot="1" noChangeAspect="1" noChangeArrowheads="1" noTextEdit="1"/>
          </p:cNvSpPr>
          <p:nvPr>
            <p:ph type="sldImg"/>
          </p:nvPr>
        </p:nvSpPr>
        <p:spPr>
          <a:ln/>
        </p:spPr>
      </p:sp>
      <p:sp>
        <p:nvSpPr>
          <p:cNvPr id="38809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2918744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AU"/>
              <a:t>Morgan Kaufmann Publishers</a:t>
            </a:r>
          </a:p>
        </p:txBody>
      </p:sp>
      <p:sp>
        <p:nvSpPr>
          <p:cNvPr id="5" name="Rectangle 3"/>
          <p:cNvSpPr>
            <a:spLocks noGrp="1" noChangeArrowheads="1"/>
          </p:cNvSpPr>
          <p:nvPr>
            <p:ph type="dt" idx="1"/>
          </p:nvPr>
        </p:nvSpPr>
        <p:spPr>
          <a:ln/>
        </p:spPr>
        <p:txBody>
          <a:bodyPr/>
          <a:lstStyle/>
          <a:p>
            <a:fld id="{47FE0185-7927-42B0-843F-BD62029C3596}" type="datetime3">
              <a:rPr lang="en-AU"/>
              <a:pPr/>
              <a:t>6 February, 2018</a:t>
            </a:fld>
            <a:endParaRPr lang="en-AU"/>
          </a:p>
        </p:txBody>
      </p:sp>
      <p:sp>
        <p:nvSpPr>
          <p:cNvPr id="6" name="Rectangle 6"/>
          <p:cNvSpPr>
            <a:spLocks noGrp="1" noChangeArrowheads="1"/>
          </p:cNvSpPr>
          <p:nvPr>
            <p:ph type="ftr" sz="quarter" idx="4"/>
          </p:nvPr>
        </p:nvSpPr>
        <p:spPr>
          <a:ln/>
        </p:spPr>
        <p:txBody>
          <a:bodyPr/>
          <a:lstStyle/>
          <a:p>
            <a:r>
              <a:rPr lang="en-AU"/>
              <a:t>Chapter 4 — The Processor</a:t>
            </a:r>
          </a:p>
        </p:txBody>
      </p:sp>
      <p:sp>
        <p:nvSpPr>
          <p:cNvPr id="7" name="Rectangle 7"/>
          <p:cNvSpPr>
            <a:spLocks noGrp="1" noChangeArrowheads="1"/>
          </p:cNvSpPr>
          <p:nvPr>
            <p:ph type="sldNum" sz="quarter" idx="5"/>
          </p:nvPr>
        </p:nvSpPr>
        <p:spPr>
          <a:ln/>
        </p:spPr>
        <p:txBody>
          <a:bodyPr/>
          <a:lstStyle/>
          <a:p>
            <a:fld id="{D53642C7-3839-432C-B06B-C6B1D435B874}" type="slidenum">
              <a:rPr lang="en-AU"/>
              <a:pPr/>
              <a:t>7</a:t>
            </a:fld>
            <a:endParaRPr lang="en-AU"/>
          </a:p>
        </p:txBody>
      </p:sp>
      <p:sp>
        <p:nvSpPr>
          <p:cNvPr id="386050" name="Rectangle 2"/>
          <p:cNvSpPr>
            <a:spLocks noGrp="1" noRot="1" noChangeAspect="1" noChangeArrowheads="1" noTextEdit="1"/>
          </p:cNvSpPr>
          <p:nvPr>
            <p:ph type="sldImg"/>
          </p:nvPr>
        </p:nvSpPr>
        <p:spPr>
          <a:ln/>
        </p:spPr>
      </p:sp>
      <p:sp>
        <p:nvSpPr>
          <p:cNvPr id="38605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7151497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AU"/>
              <a:t>Morgan Kaufmann Publishers</a:t>
            </a:r>
          </a:p>
        </p:txBody>
      </p:sp>
      <p:sp>
        <p:nvSpPr>
          <p:cNvPr id="5" name="Rectangle 3"/>
          <p:cNvSpPr>
            <a:spLocks noGrp="1" noChangeArrowheads="1"/>
          </p:cNvSpPr>
          <p:nvPr>
            <p:ph type="dt" idx="1"/>
          </p:nvPr>
        </p:nvSpPr>
        <p:spPr>
          <a:ln/>
        </p:spPr>
        <p:txBody>
          <a:bodyPr/>
          <a:lstStyle/>
          <a:p>
            <a:fld id="{1574DB5F-59BF-4B0A-B685-96F8DD5497AB}" type="datetime3">
              <a:rPr lang="en-AU"/>
              <a:pPr/>
              <a:t>6 February, 2018</a:t>
            </a:fld>
            <a:endParaRPr lang="en-AU"/>
          </a:p>
        </p:txBody>
      </p:sp>
      <p:sp>
        <p:nvSpPr>
          <p:cNvPr id="6" name="Rectangle 6"/>
          <p:cNvSpPr>
            <a:spLocks noGrp="1" noChangeArrowheads="1"/>
          </p:cNvSpPr>
          <p:nvPr>
            <p:ph type="ftr" sz="quarter" idx="4"/>
          </p:nvPr>
        </p:nvSpPr>
        <p:spPr>
          <a:ln/>
        </p:spPr>
        <p:txBody>
          <a:bodyPr/>
          <a:lstStyle/>
          <a:p>
            <a:r>
              <a:rPr lang="en-AU"/>
              <a:t>Chapter 4 — The Processor</a:t>
            </a:r>
          </a:p>
        </p:txBody>
      </p:sp>
      <p:sp>
        <p:nvSpPr>
          <p:cNvPr id="7" name="Rectangle 7"/>
          <p:cNvSpPr>
            <a:spLocks noGrp="1" noChangeArrowheads="1"/>
          </p:cNvSpPr>
          <p:nvPr>
            <p:ph type="sldNum" sz="quarter" idx="5"/>
          </p:nvPr>
        </p:nvSpPr>
        <p:spPr>
          <a:ln/>
        </p:spPr>
        <p:txBody>
          <a:bodyPr/>
          <a:lstStyle/>
          <a:p>
            <a:fld id="{1592C456-2600-460B-8720-585AB5E7A8B5}" type="slidenum">
              <a:rPr lang="en-AU"/>
              <a:pPr/>
              <a:t>8</a:t>
            </a:fld>
            <a:endParaRPr lang="en-AU"/>
          </a:p>
        </p:txBody>
      </p:sp>
      <p:sp>
        <p:nvSpPr>
          <p:cNvPr id="363522" name="Rectangle 2"/>
          <p:cNvSpPr>
            <a:spLocks noGrp="1" noRot="1" noChangeAspect="1" noChangeArrowheads="1" noTextEdit="1"/>
          </p:cNvSpPr>
          <p:nvPr>
            <p:ph type="sldImg"/>
          </p:nvPr>
        </p:nvSpPr>
        <p:spPr>
          <a:ln/>
        </p:spPr>
      </p:sp>
      <p:sp>
        <p:nvSpPr>
          <p:cNvPr id="3635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950657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EA2AB8-9D7B-4D1D-B7B1-1F8819C61555}" type="slidenum">
              <a:rPr lang="en-US"/>
              <a:pPr/>
              <a:t>12</a:t>
            </a:fld>
            <a:endParaRPr lang="en-US"/>
          </a:p>
        </p:txBody>
      </p:sp>
      <p:sp>
        <p:nvSpPr>
          <p:cNvPr id="176130" name="Rectangle 2"/>
          <p:cNvSpPr>
            <a:spLocks noGrp="1" noChangeArrowheads="1"/>
          </p:cNvSpPr>
          <p:nvPr>
            <p:ph type="body" idx="1"/>
          </p:nvPr>
        </p:nvSpPr>
        <p:spPr>
          <a:xfrm>
            <a:off x="517525" y="4343400"/>
            <a:ext cx="5907088" cy="4114800"/>
          </a:xfrm>
          <a:ln/>
        </p:spPr>
        <p:txBody>
          <a:bodyPr lIns="90487" tIns="44450" rIns="90487" bIns="44450"/>
          <a:lstStyle/>
          <a:p>
            <a:endParaRPr lang="en-US"/>
          </a:p>
        </p:txBody>
      </p:sp>
      <p:sp>
        <p:nvSpPr>
          <p:cNvPr id="176131" name="Rectangle 3"/>
          <p:cNvSpPr>
            <a:spLocks noGrp="1" noRot="1" noChangeAspect="1" noChangeArrowheads="1" noTextEdit="1"/>
          </p:cNvSpPr>
          <p:nvPr>
            <p:ph type="sldImg"/>
          </p:nvPr>
        </p:nvSpPr>
        <p:spPr>
          <a:xfrm>
            <a:off x="1157288" y="587375"/>
            <a:ext cx="4554537" cy="3416300"/>
          </a:xfrm>
          <a:ln>
            <a:noFill/>
          </a:ln>
        </p:spPr>
      </p:sp>
    </p:spTree>
    <p:extLst>
      <p:ext uri="{BB962C8B-B14F-4D97-AF65-F5344CB8AC3E}">
        <p14:creationId xmlns:p14="http://schemas.microsoft.com/office/powerpoint/2010/main" val="8410086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EA2AB8-9D7B-4D1D-B7B1-1F8819C61555}" type="slidenum">
              <a:rPr lang="en-US"/>
              <a:pPr/>
              <a:t>13</a:t>
            </a:fld>
            <a:endParaRPr lang="en-US"/>
          </a:p>
        </p:txBody>
      </p:sp>
      <p:sp>
        <p:nvSpPr>
          <p:cNvPr id="176130" name="Rectangle 2"/>
          <p:cNvSpPr>
            <a:spLocks noGrp="1" noChangeArrowheads="1"/>
          </p:cNvSpPr>
          <p:nvPr>
            <p:ph type="body" idx="1"/>
          </p:nvPr>
        </p:nvSpPr>
        <p:spPr>
          <a:xfrm>
            <a:off x="517525" y="4343400"/>
            <a:ext cx="5907088" cy="4114800"/>
          </a:xfrm>
          <a:ln/>
        </p:spPr>
        <p:txBody>
          <a:bodyPr lIns="90487" tIns="44450" rIns="90487" bIns="44450"/>
          <a:lstStyle/>
          <a:p>
            <a:endParaRPr lang="en-US"/>
          </a:p>
        </p:txBody>
      </p:sp>
      <p:sp>
        <p:nvSpPr>
          <p:cNvPr id="176131" name="Rectangle 3"/>
          <p:cNvSpPr>
            <a:spLocks noGrp="1" noRot="1" noChangeAspect="1" noChangeArrowheads="1" noTextEdit="1"/>
          </p:cNvSpPr>
          <p:nvPr>
            <p:ph type="sldImg"/>
          </p:nvPr>
        </p:nvSpPr>
        <p:spPr>
          <a:xfrm>
            <a:off x="1157288" y="587375"/>
            <a:ext cx="4554537" cy="3416300"/>
          </a:xfrm>
          <a:ln>
            <a:noFill/>
          </a:ln>
        </p:spPr>
      </p:sp>
    </p:spTree>
    <p:extLst>
      <p:ext uri="{BB962C8B-B14F-4D97-AF65-F5344CB8AC3E}">
        <p14:creationId xmlns:p14="http://schemas.microsoft.com/office/powerpoint/2010/main" val="3074485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77E204-82E6-4FA0-AF7E-A8F8052FD5E0}" type="slidenum">
              <a:rPr lang="en-US"/>
              <a:pPr/>
              <a:t>15</a:t>
            </a:fld>
            <a:endParaRPr lang="en-US"/>
          </a:p>
        </p:txBody>
      </p:sp>
      <p:sp>
        <p:nvSpPr>
          <p:cNvPr id="183298" name="Rectangle 2"/>
          <p:cNvSpPr>
            <a:spLocks noGrp="1" noChangeArrowheads="1"/>
          </p:cNvSpPr>
          <p:nvPr>
            <p:ph type="body" idx="1"/>
          </p:nvPr>
        </p:nvSpPr>
        <p:spPr>
          <a:ln/>
        </p:spPr>
        <p:txBody>
          <a:bodyPr lIns="90488" tIns="44450" rIns="90488" bIns="44450"/>
          <a:lstStyle/>
          <a:p>
            <a:endParaRPr lang="en-US"/>
          </a:p>
        </p:txBody>
      </p:sp>
      <p:sp>
        <p:nvSpPr>
          <p:cNvPr id="183299" name="Rectangle 3"/>
          <p:cNvSpPr>
            <a:spLocks noGrp="1" noRot="1" noChangeAspect="1" noChangeArrowheads="1" noTextEdit="1"/>
          </p:cNvSpPr>
          <p:nvPr>
            <p:ph type="sldImg"/>
          </p:nvPr>
        </p:nvSpPr>
        <p:spPr>
          <a:xfrm>
            <a:off x="1152525" y="692150"/>
            <a:ext cx="4554538" cy="3416300"/>
          </a:xfrm>
          <a:ln w="12700" cap="flat">
            <a:solidFill>
              <a:schemeClr val="tx1"/>
            </a:solidFill>
          </a:ln>
        </p:spPr>
      </p:sp>
    </p:spTree>
    <p:extLst>
      <p:ext uri="{BB962C8B-B14F-4D97-AF65-F5344CB8AC3E}">
        <p14:creationId xmlns:p14="http://schemas.microsoft.com/office/powerpoint/2010/main" val="35838126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C69824-F609-40AD-9B7E-6AB202716119}" type="slidenum">
              <a:rPr lang="en-US"/>
              <a:pPr/>
              <a:t>16</a:t>
            </a:fld>
            <a:endParaRPr lang="en-US"/>
          </a:p>
        </p:txBody>
      </p:sp>
      <p:sp>
        <p:nvSpPr>
          <p:cNvPr id="181250" name="Rectangle 2"/>
          <p:cNvSpPr>
            <a:spLocks noGrp="1" noRot="1" noChangeAspect="1" noChangeArrowheads="1" noTextEdit="1"/>
          </p:cNvSpPr>
          <p:nvPr>
            <p:ph type="sldImg"/>
          </p:nvPr>
        </p:nvSpPr>
        <p:spPr>
          <a:xfrm>
            <a:off x="1152525" y="692150"/>
            <a:ext cx="4554538" cy="3416300"/>
          </a:xfrm>
          <a:ln w="12700" cap="flat">
            <a:solidFill>
              <a:schemeClr val="tx1"/>
            </a:solidFill>
          </a:ln>
        </p:spPr>
      </p:sp>
      <p:sp>
        <p:nvSpPr>
          <p:cNvPr id="181251" name="Rectangle 3"/>
          <p:cNvSpPr>
            <a:spLocks noGrp="1" noChangeArrowheads="1"/>
          </p:cNvSpPr>
          <p:nvPr>
            <p:ph type="body" idx="1"/>
          </p:nvPr>
        </p:nvSpPr>
        <p:spPr>
          <a:ln/>
        </p:spPr>
        <p:txBody>
          <a:bodyPr lIns="90488" tIns="44450" rIns="90488" bIns="44450"/>
          <a:lstStyle/>
          <a:p>
            <a:endParaRPr lang="en-US"/>
          </a:p>
        </p:txBody>
      </p:sp>
    </p:spTree>
    <p:extLst>
      <p:ext uri="{BB962C8B-B14F-4D97-AF65-F5344CB8AC3E}">
        <p14:creationId xmlns:p14="http://schemas.microsoft.com/office/powerpoint/2010/main" val="38593248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AU"/>
              <a:t>Morgan Kaufmann Publishers</a:t>
            </a:r>
          </a:p>
        </p:txBody>
      </p:sp>
      <p:sp>
        <p:nvSpPr>
          <p:cNvPr id="5" name="Rectangle 3"/>
          <p:cNvSpPr>
            <a:spLocks noGrp="1" noChangeArrowheads="1"/>
          </p:cNvSpPr>
          <p:nvPr>
            <p:ph type="dt" idx="1"/>
          </p:nvPr>
        </p:nvSpPr>
        <p:spPr>
          <a:ln/>
        </p:spPr>
        <p:txBody>
          <a:bodyPr/>
          <a:lstStyle/>
          <a:p>
            <a:fld id="{6BEE663D-3B7A-42A0-B667-26117062E053}" type="datetime3">
              <a:rPr lang="en-AU"/>
              <a:pPr/>
              <a:t>6 February, 2018</a:t>
            </a:fld>
            <a:endParaRPr lang="en-AU"/>
          </a:p>
        </p:txBody>
      </p:sp>
      <p:sp>
        <p:nvSpPr>
          <p:cNvPr id="6" name="Rectangle 6"/>
          <p:cNvSpPr>
            <a:spLocks noGrp="1" noChangeArrowheads="1"/>
          </p:cNvSpPr>
          <p:nvPr>
            <p:ph type="ftr" sz="quarter" idx="4"/>
          </p:nvPr>
        </p:nvSpPr>
        <p:spPr>
          <a:ln/>
        </p:spPr>
        <p:txBody>
          <a:bodyPr/>
          <a:lstStyle/>
          <a:p>
            <a:r>
              <a:rPr lang="en-AU"/>
              <a:t>Chapter 4 — The Processor</a:t>
            </a:r>
          </a:p>
        </p:txBody>
      </p:sp>
      <p:sp>
        <p:nvSpPr>
          <p:cNvPr id="7" name="Rectangle 7"/>
          <p:cNvSpPr>
            <a:spLocks noGrp="1" noChangeArrowheads="1"/>
          </p:cNvSpPr>
          <p:nvPr>
            <p:ph type="sldNum" sz="quarter" idx="5"/>
          </p:nvPr>
        </p:nvSpPr>
        <p:spPr>
          <a:ln/>
        </p:spPr>
        <p:txBody>
          <a:bodyPr/>
          <a:lstStyle/>
          <a:p>
            <a:fld id="{089466C2-E964-4BD0-96B4-82C85C62E0C4}" type="slidenum">
              <a:rPr lang="en-AU"/>
              <a:pPr/>
              <a:t>17</a:t>
            </a:fld>
            <a:endParaRPr lang="en-AU"/>
          </a:p>
        </p:txBody>
      </p:sp>
      <p:sp>
        <p:nvSpPr>
          <p:cNvPr id="340994" name="Rectangle 2"/>
          <p:cNvSpPr>
            <a:spLocks noGrp="1" noRot="1" noChangeAspect="1" noChangeArrowheads="1" noTextEdit="1"/>
          </p:cNvSpPr>
          <p:nvPr>
            <p:ph type="sldImg"/>
          </p:nvPr>
        </p:nvSpPr>
        <p:spPr>
          <a:ln/>
        </p:spPr>
      </p:sp>
      <p:sp>
        <p:nvSpPr>
          <p:cNvPr id="3409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997808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r>
              <a:rPr lang="en-US"/>
              <a:t>9/30/2004</a:t>
            </a:r>
          </a:p>
        </p:txBody>
      </p:sp>
      <p:sp>
        <p:nvSpPr>
          <p:cNvPr id="5" name="Footer Placeholder 4"/>
          <p:cNvSpPr>
            <a:spLocks noGrp="1"/>
          </p:cNvSpPr>
          <p:nvPr>
            <p:ph type="ftr" sz="quarter" idx="11"/>
          </p:nvPr>
        </p:nvSpPr>
        <p:spPr/>
        <p:txBody>
          <a:bodyPr/>
          <a:lstStyle>
            <a:lvl1pPr>
              <a:defRPr/>
            </a:lvl1pPr>
          </a:lstStyle>
          <a:p>
            <a:r>
              <a:rPr lang="en-US"/>
              <a:t>Lec. 3</a:t>
            </a:r>
          </a:p>
        </p:txBody>
      </p:sp>
      <p:sp>
        <p:nvSpPr>
          <p:cNvPr id="6" name="Slide Number Placeholder 5"/>
          <p:cNvSpPr>
            <a:spLocks noGrp="1"/>
          </p:cNvSpPr>
          <p:nvPr>
            <p:ph type="sldNum" sz="quarter" idx="12"/>
          </p:nvPr>
        </p:nvSpPr>
        <p:spPr/>
        <p:txBody>
          <a:bodyPr/>
          <a:lstStyle>
            <a:lvl1pPr>
              <a:defRPr/>
            </a:lvl1pPr>
          </a:lstStyle>
          <a:p>
            <a:fld id="{54178BA2-1685-430C-95E5-E54C5982B28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9/30/2004</a:t>
            </a:r>
          </a:p>
        </p:txBody>
      </p:sp>
      <p:sp>
        <p:nvSpPr>
          <p:cNvPr id="5" name="Footer Placeholder 4"/>
          <p:cNvSpPr>
            <a:spLocks noGrp="1"/>
          </p:cNvSpPr>
          <p:nvPr>
            <p:ph type="ftr" sz="quarter" idx="11"/>
          </p:nvPr>
        </p:nvSpPr>
        <p:spPr/>
        <p:txBody>
          <a:bodyPr/>
          <a:lstStyle>
            <a:lvl1pPr>
              <a:defRPr/>
            </a:lvl1pPr>
          </a:lstStyle>
          <a:p>
            <a:r>
              <a:rPr lang="en-US"/>
              <a:t>Lec. 3</a:t>
            </a:r>
          </a:p>
        </p:txBody>
      </p:sp>
      <p:sp>
        <p:nvSpPr>
          <p:cNvPr id="6" name="Slide Number Placeholder 5"/>
          <p:cNvSpPr>
            <a:spLocks noGrp="1"/>
          </p:cNvSpPr>
          <p:nvPr>
            <p:ph type="sldNum" sz="quarter" idx="12"/>
          </p:nvPr>
        </p:nvSpPr>
        <p:spPr/>
        <p:txBody>
          <a:bodyPr/>
          <a:lstStyle>
            <a:lvl1pPr>
              <a:defRPr/>
            </a:lvl1pPr>
          </a:lstStyle>
          <a:p>
            <a:fld id="{5FDD3F56-3785-42A8-B265-6270D7A43FE9}"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52400"/>
            <a:ext cx="1943100" cy="6248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152400"/>
            <a:ext cx="5676900" cy="6248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9/30/2004</a:t>
            </a:r>
          </a:p>
        </p:txBody>
      </p:sp>
      <p:sp>
        <p:nvSpPr>
          <p:cNvPr id="5" name="Footer Placeholder 4"/>
          <p:cNvSpPr>
            <a:spLocks noGrp="1"/>
          </p:cNvSpPr>
          <p:nvPr>
            <p:ph type="ftr" sz="quarter" idx="11"/>
          </p:nvPr>
        </p:nvSpPr>
        <p:spPr/>
        <p:txBody>
          <a:bodyPr/>
          <a:lstStyle>
            <a:lvl1pPr>
              <a:defRPr/>
            </a:lvl1pPr>
          </a:lstStyle>
          <a:p>
            <a:r>
              <a:rPr lang="en-US"/>
              <a:t>Lec. 3</a:t>
            </a:r>
          </a:p>
        </p:txBody>
      </p:sp>
      <p:sp>
        <p:nvSpPr>
          <p:cNvPr id="6" name="Slide Number Placeholder 5"/>
          <p:cNvSpPr>
            <a:spLocks noGrp="1"/>
          </p:cNvSpPr>
          <p:nvPr>
            <p:ph type="sldNum" sz="quarter" idx="12"/>
          </p:nvPr>
        </p:nvSpPr>
        <p:spPr/>
        <p:txBody>
          <a:bodyPr/>
          <a:lstStyle>
            <a:lvl1pPr>
              <a:defRPr/>
            </a:lvl1pPr>
          </a:lstStyle>
          <a:p>
            <a:fld id="{3130BFEF-E230-43B4-AC98-DE8E78CD36AD}"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990600"/>
          </a:xfrm>
        </p:spPr>
        <p:txBody>
          <a:bodyPr/>
          <a:lstStyle/>
          <a:p>
            <a:r>
              <a:rPr lang="en-US"/>
              <a:t>Click to edit Master title style</a:t>
            </a:r>
          </a:p>
        </p:txBody>
      </p:sp>
      <p:sp>
        <p:nvSpPr>
          <p:cNvPr id="3" name="Text Placeholder 2"/>
          <p:cNvSpPr>
            <a:spLocks noGrp="1"/>
          </p:cNvSpPr>
          <p:nvPr>
            <p:ph type="body" sz="half" idx="1"/>
          </p:nvPr>
        </p:nvSpPr>
        <p:spPr>
          <a:xfrm>
            <a:off x="685800" y="1371600"/>
            <a:ext cx="3810000" cy="502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71600"/>
            <a:ext cx="3810000" cy="502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85800" y="6400800"/>
            <a:ext cx="1905000" cy="457200"/>
          </a:xfrm>
        </p:spPr>
        <p:txBody>
          <a:bodyPr/>
          <a:lstStyle>
            <a:lvl1pPr>
              <a:defRPr/>
            </a:lvl1pPr>
          </a:lstStyle>
          <a:p>
            <a:r>
              <a:rPr lang="en-US"/>
              <a:t>9/30/2004</a:t>
            </a:r>
          </a:p>
        </p:txBody>
      </p:sp>
      <p:sp>
        <p:nvSpPr>
          <p:cNvPr id="6" name="Footer Placeholder 5"/>
          <p:cNvSpPr>
            <a:spLocks noGrp="1"/>
          </p:cNvSpPr>
          <p:nvPr>
            <p:ph type="ftr" sz="quarter" idx="11"/>
          </p:nvPr>
        </p:nvSpPr>
        <p:spPr>
          <a:xfrm>
            <a:off x="3124200" y="6400800"/>
            <a:ext cx="2895600" cy="457200"/>
          </a:xfrm>
        </p:spPr>
        <p:txBody>
          <a:bodyPr/>
          <a:lstStyle>
            <a:lvl1pPr>
              <a:defRPr/>
            </a:lvl1pPr>
          </a:lstStyle>
          <a:p>
            <a:r>
              <a:rPr lang="en-US"/>
              <a:t>Lec. 3</a:t>
            </a:r>
          </a:p>
        </p:txBody>
      </p:sp>
      <p:sp>
        <p:nvSpPr>
          <p:cNvPr id="7" name="Slide Number Placeholder 6"/>
          <p:cNvSpPr>
            <a:spLocks noGrp="1"/>
          </p:cNvSpPr>
          <p:nvPr>
            <p:ph type="sldNum" sz="quarter" idx="12"/>
          </p:nvPr>
        </p:nvSpPr>
        <p:spPr>
          <a:xfrm>
            <a:off x="6553200" y="6400800"/>
            <a:ext cx="1905000" cy="457200"/>
          </a:xfrm>
        </p:spPr>
        <p:txBody>
          <a:bodyPr/>
          <a:lstStyle>
            <a:lvl1pPr>
              <a:defRPr/>
            </a:lvl1pPr>
          </a:lstStyle>
          <a:p>
            <a:fld id="{FA397125-EFF4-4784-B5E3-01FFE1426742}"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990600"/>
          </a:xfrm>
        </p:spPr>
        <p:txBody>
          <a:bodyPr/>
          <a:lstStyle/>
          <a:p>
            <a:r>
              <a:rPr lang="en-US"/>
              <a:t>Click to edit Master title style</a:t>
            </a:r>
          </a:p>
        </p:txBody>
      </p:sp>
      <p:sp>
        <p:nvSpPr>
          <p:cNvPr id="3" name="Text Placeholder 2"/>
          <p:cNvSpPr>
            <a:spLocks noGrp="1"/>
          </p:cNvSpPr>
          <p:nvPr>
            <p:ph type="body" sz="half" idx="1"/>
          </p:nvPr>
        </p:nvSpPr>
        <p:spPr>
          <a:xfrm>
            <a:off x="685800" y="1371600"/>
            <a:ext cx="77724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85800" y="3962400"/>
            <a:ext cx="77724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85800" y="6400800"/>
            <a:ext cx="1905000" cy="457200"/>
          </a:xfrm>
        </p:spPr>
        <p:txBody>
          <a:bodyPr/>
          <a:lstStyle>
            <a:lvl1pPr>
              <a:defRPr/>
            </a:lvl1pPr>
          </a:lstStyle>
          <a:p>
            <a:r>
              <a:rPr lang="en-US"/>
              <a:t>9/30/2004</a:t>
            </a:r>
          </a:p>
        </p:txBody>
      </p:sp>
      <p:sp>
        <p:nvSpPr>
          <p:cNvPr id="6" name="Footer Placeholder 5"/>
          <p:cNvSpPr>
            <a:spLocks noGrp="1"/>
          </p:cNvSpPr>
          <p:nvPr>
            <p:ph type="ftr" sz="quarter" idx="11"/>
          </p:nvPr>
        </p:nvSpPr>
        <p:spPr>
          <a:xfrm>
            <a:off x="3124200" y="6400800"/>
            <a:ext cx="2895600" cy="457200"/>
          </a:xfrm>
        </p:spPr>
        <p:txBody>
          <a:bodyPr/>
          <a:lstStyle>
            <a:lvl1pPr>
              <a:defRPr/>
            </a:lvl1pPr>
          </a:lstStyle>
          <a:p>
            <a:r>
              <a:rPr lang="en-US"/>
              <a:t>Lec. 3</a:t>
            </a:r>
          </a:p>
        </p:txBody>
      </p:sp>
      <p:sp>
        <p:nvSpPr>
          <p:cNvPr id="7" name="Slide Number Placeholder 6"/>
          <p:cNvSpPr>
            <a:spLocks noGrp="1"/>
          </p:cNvSpPr>
          <p:nvPr>
            <p:ph type="sldNum" sz="quarter" idx="12"/>
          </p:nvPr>
        </p:nvSpPr>
        <p:spPr>
          <a:xfrm>
            <a:off x="6553200" y="6400800"/>
            <a:ext cx="1905000" cy="457200"/>
          </a:xfrm>
        </p:spPr>
        <p:txBody>
          <a:bodyPr/>
          <a:lstStyle>
            <a:lvl1pPr>
              <a:defRPr/>
            </a:lvl1pPr>
          </a:lstStyle>
          <a:p>
            <a:fld id="{5A4C107A-463A-49E6-B4AD-CE32F74E66E7}"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9/30/2004</a:t>
            </a:r>
          </a:p>
        </p:txBody>
      </p:sp>
      <p:sp>
        <p:nvSpPr>
          <p:cNvPr id="5" name="Footer Placeholder 4"/>
          <p:cNvSpPr>
            <a:spLocks noGrp="1"/>
          </p:cNvSpPr>
          <p:nvPr>
            <p:ph type="ftr" sz="quarter" idx="11"/>
          </p:nvPr>
        </p:nvSpPr>
        <p:spPr/>
        <p:txBody>
          <a:bodyPr/>
          <a:lstStyle>
            <a:lvl1pPr>
              <a:defRPr/>
            </a:lvl1pPr>
          </a:lstStyle>
          <a:p>
            <a:r>
              <a:rPr lang="en-US"/>
              <a:t>Lec. 3</a:t>
            </a:r>
          </a:p>
        </p:txBody>
      </p:sp>
      <p:sp>
        <p:nvSpPr>
          <p:cNvPr id="6" name="Slide Number Placeholder 5"/>
          <p:cNvSpPr>
            <a:spLocks noGrp="1"/>
          </p:cNvSpPr>
          <p:nvPr>
            <p:ph type="sldNum" sz="quarter" idx="12"/>
          </p:nvPr>
        </p:nvSpPr>
        <p:spPr/>
        <p:txBody>
          <a:bodyPr/>
          <a:lstStyle>
            <a:lvl1pPr>
              <a:defRPr/>
            </a:lvl1pPr>
          </a:lstStyle>
          <a:p>
            <a:fld id="{0D5B7D15-2532-4B1B-810E-BAE67C742152}"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r>
              <a:rPr lang="en-US"/>
              <a:t>9/30/2004</a:t>
            </a:r>
          </a:p>
        </p:txBody>
      </p:sp>
      <p:sp>
        <p:nvSpPr>
          <p:cNvPr id="5" name="Footer Placeholder 4"/>
          <p:cNvSpPr>
            <a:spLocks noGrp="1"/>
          </p:cNvSpPr>
          <p:nvPr>
            <p:ph type="ftr" sz="quarter" idx="11"/>
          </p:nvPr>
        </p:nvSpPr>
        <p:spPr/>
        <p:txBody>
          <a:bodyPr/>
          <a:lstStyle>
            <a:lvl1pPr>
              <a:defRPr/>
            </a:lvl1pPr>
          </a:lstStyle>
          <a:p>
            <a:r>
              <a:rPr lang="en-US"/>
              <a:t>Lec. 3</a:t>
            </a:r>
          </a:p>
        </p:txBody>
      </p:sp>
      <p:sp>
        <p:nvSpPr>
          <p:cNvPr id="6" name="Slide Number Placeholder 5"/>
          <p:cNvSpPr>
            <a:spLocks noGrp="1"/>
          </p:cNvSpPr>
          <p:nvPr>
            <p:ph type="sldNum" sz="quarter" idx="12"/>
          </p:nvPr>
        </p:nvSpPr>
        <p:spPr/>
        <p:txBody>
          <a:bodyPr/>
          <a:lstStyle>
            <a:lvl1pPr>
              <a:defRPr/>
            </a:lvl1pPr>
          </a:lstStyle>
          <a:p>
            <a:fld id="{E6D155B6-7294-4F36-A5CE-1AE74626F73F}"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371600"/>
            <a:ext cx="38100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71600"/>
            <a:ext cx="38100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r>
              <a:rPr lang="en-US"/>
              <a:t>9/30/2004</a:t>
            </a:r>
          </a:p>
        </p:txBody>
      </p:sp>
      <p:sp>
        <p:nvSpPr>
          <p:cNvPr id="6" name="Footer Placeholder 5"/>
          <p:cNvSpPr>
            <a:spLocks noGrp="1"/>
          </p:cNvSpPr>
          <p:nvPr>
            <p:ph type="ftr" sz="quarter" idx="11"/>
          </p:nvPr>
        </p:nvSpPr>
        <p:spPr/>
        <p:txBody>
          <a:bodyPr/>
          <a:lstStyle>
            <a:lvl1pPr>
              <a:defRPr/>
            </a:lvl1pPr>
          </a:lstStyle>
          <a:p>
            <a:r>
              <a:rPr lang="en-US"/>
              <a:t>Lec. 3</a:t>
            </a:r>
          </a:p>
        </p:txBody>
      </p:sp>
      <p:sp>
        <p:nvSpPr>
          <p:cNvPr id="7" name="Slide Number Placeholder 6"/>
          <p:cNvSpPr>
            <a:spLocks noGrp="1"/>
          </p:cNvSpPr>
          <p:nvPr>
            <p:ph type="sldNum" sz="quarter" idx="12"/>
          </p:nvPr>
        </p:nvSpPr>
        <p:spPr/>
        <p:txBody>
          <a:bodyPr/>
          <a:lstStyle>
            <a:lvl1pPr>
              <a:defRPr/>
            </a:lvl1pPr>
          </a:lstStyle>
          <a:p>
            <a:fld id="{471437E6-812B-4C9E-B805-E76FA05FDE54}"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r>
              <a:rPr lang="en-US"/>
              <a:t>9/30/2004</a:t>
            </a:r>
          </a:p>
        </p:txBody>
      </p:sp>
      <p:sp>
        <p:nvSpPr>
          <p:cNvPr id="8" name="Footer Placeholder 7"/>
          <p:cNvSpPr>
            <a:spLocks noGrp="1"/>
          </p:cNvSpPr>
          <p:nvPr>
            <p:ph type="ftr" sz="quarter" idx="11"/>
          </p:nvPr>
        </p:nvSpPr>
        <p:spPr/>
        <p:txBody>
          <a:bodyPr/>
          <a:lstStyle>
            <a:lvl1pPr>
              <a:defRPr/>
            </a:lvl1pPr>
          </a:lstStyle>
          <a:p>
            <a:r>
              <a:rPr lang="en-US"/>
              <a:t>Lec. 3</a:t>
            </a:r>
          </a:p>
        </p:txBody>
      </p:sp>
      <p:sp>
        <p:nvSpPr>
          <p:cNvPr id="9" name="Slide Number Placeholder 8"/>
          <p:cNvSpPr>
            <a:spLocks noGrp="1"/>
          </p:cNvSpPr>
          <p:nvPr>
            <p:ph type="sldNum" sz="quarter" idx="12"/>
          </p:nvPr>
        </p:nvSpPr>
        <p:spPr/>
        <p:txBody>
          <a:bodyPr/>
          <a:lstStyle>
            <a:lvl1pPr>
              <a:defRPr/>
            </a:lvl1pPr>
          </a:lstStyle>
          <a:p>
            <a:fld id="{B28120E7-AC93-4718-9F4B-782C29AA49C3}"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r>
              <a:rPr lang="en-US"/>
              <a:t>9/30/2004</a:t>
            </a:r>
          </a:p>
        </p:txBody>
      </p:sp>
      <p:sp>
        <p:nvSpPr>
          <p:cNvPr id="4" name="Footer Placeholder 3"/>
          <p:cNvSpPr>
            <a:spLocks noGrp="1"/>
          </p:cNvSpPr>
          <p:nvPr>
            <p:ph type="ftr" sz="quarter" idx="11"/>
          </p:nvPr>
        </p:nvSpPr>
        <p:spPr/>
        <p:txBody>
          <a:bodyPr/>
          <a:lstStyle>
            <a:lvl1pPr>
              <a:defRPr/>
            </a:lvl1pPr>
          </a:lstStyle>
          <a:p>
            <a:r>
              <a:rPr lang="en-US"/>
              <a:t>Lec. 3</a:t>
            </a:r>
          </a:p>
        </p:txBody>
      </p:sp>
      <p:sp>
        <p:nvSpPr>
          <p:cNvPr id="5" name="Slide Number Placeholder 4"/>
          <p:cNvSpPr>
            <a:spLocks noGrp="1"/>
          </p:cNvSpPr>
          <p:nvPr>
            <p:ph type="sldNum" sz="quarter" idx="12"/>
          </p:nvPr>
        </p:nvSpPr>
        <p:spPr/>
        <p:txBody>
          <a:bodyPr/>
          <a:lstStyle>
            <a:lvl1pPr>
              <a:defRPr/>
            </a:lvl1pPr>
          </a:lstStyle>
          <a:p>
            <a:fld id="{A96EA4C7-D598-428B-A870-63DE6A185AF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a:t>9/30/2004</a:t>
            </a:r>
          </a:p>
        </p:txBody>
      </p:sp>
      <p:sp>
        <p:nvSpPr>
          <p:cNvPr id="3" name="Footer Placeholder 2"/>
          <p:cNvSpPr>
            <a:spLocks noGrp="1"/>
          </p:cNvSpPr>
          <p:nvPr>
            <p:ph type="ftr" sz="quarter" idx="11"/>
          </p:nvPr>
        </p:nvSpPr>
        <p:spPr/>
        <p:txBody>
          <a:bodyPr/>
          <a:lstStyle>
            <a:lvl1pPr>
              <a:defRPr/>
            </a:lvl1pPr>
          </a:lstStyle>
          <a:p>
            <a:r>
              <a:rPr lang="en-US"/>
              <a:t>Lec. 3</a:t>
            </a:r>
          </a:p>
        </p:txBody>
      </p:sp>
      <p:sp>
        <p:nvSpPr>
          <p:cNvPr id="4" name="Slide Number Placeholder 3"/>
          <p:cNvSpPr>
            <a:spLocks noGrp="1"/>
          </p:cNvSpPr>
          <p:nvPr>
            <p:ph type="sldNum" sz="quarter" idx="12"/>
          </p:nvPr>
        </p:nvSpPr>
        <p:spPr/>
        <p:txBody>
          <a:bodyPr/>
          <a:lstStyle>
            <a:lvl1pPr>
              <a:defRPr/>
            </a:lvl1pPr>
          </a:lstStyle>
          <a:p>
            <a:fld id="{5038A994-C49A-4E64-8E4A-6A961D0F609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a:t>9/30/2004</a:t>
            </a:r>
          </a:p>
        </p:txBody>
      </p:sp>
      <p:sp>
        <p:nvSpPr>
          <p:cNvPr id="6" name="Footer Placeholder 5"/>
          <p:cNvSpPr>
            <a:spLocks noGrp="1"/>
          </p:cNvSpPr>
          <p:nvPr>
            <p:ph type="ftr" sz="quarter" idx="11"/>
          </p:nvPr>
        </p:nvSpPr>
        <p:spPr/>
        <p:txBody>
          <a:bodyPr/>
          <a:lstStyle>
            <a:lvl1pPr>
              <a:defRPr/>
            </a:lvl1pPr>
          </a:lstStyle>
          <a:p>
            <a:r>
              <a:rPr lang="en-US"/>
              <a:t>Lec. 3</a:t>
            </a:r>
          </a:p>
        </p:txBody>
      </p:sp>
      <p:sp>
        <p:nvSpPr>
          <p:cNvPr id="7" name="Slide Number Placeholder 6"/>
          <p:cNvSpPr>
            <a:spLocks noGrp="1"/>
          </p:cNvSpPr>
          <p:nvPr>
            <p:ph type="sldNum" sz="quarter" idx="12"/>
          </p:nvPr>
        </p:nvSpPr>
        <p:spPr/>
        <p:txBody>
          <a:bodyPr/>
          <a:lstStyle>
            <a:lvl1pPr>
              <a:defRPr/>
            </a:lvl1pPr>
          </a:lstStyle>
          <a:p>
            <a:fld id="{4524C8DC-41D8-4030-8237-77E4365D933E}"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a:t>9/30/2004</a:t>
            </a:r>
          </a:p>
        </p:txBody>
      </p:sp>
      <p:sp>
        <p:nvSpPr>
          <p:cNvPr id="6" name="Footer Placeholder 5"/>
          <p:cNvSpPr>
            <a:spLocks noGrp="1"/>
          </p:cNvSpPr>
          <p:nvPr>
            <p:ph type="ftr" sz="quarter" idx="11"/>
          </p:nvPr>
        </p:nvSpPr>
        <p:spPr/>
        <p:txBody>
          <a:bodyPr/>
          <a:lstStyle>
            <a:lvl1pPr>
              <a:defRPr/>
            </a:lvl1pPr>
          </a:lstStyle>
          <a:p>
            <a:r>
              <a:rPr lang="en-US"/>
              <a:t>Lec. 3</a:t>
            </a:r>
          </a:p>
        </p:txBody>
      </p:sp>
      <p:sp>
        <p:nvSpPr>
          <p:cNvPr id="7" name="Slide Number Placeholder 6"/>
          <p:cNvSpPr>
            <a:spLocks noGrp="1"/>
          </p:cNvSpPr>
          <p:nvPr>
            <p:ph type="sldNum" sz="quarter" idx="12"/>
          </p:nvPr>
        </p:nvSpPr>
        <p:spPr/>
        <p:txBody>
          <a:bodyPr/>
          <a:lstStyle>
            <a:lvl1pPr>
              <a:defRPr/>
            </a:lvl1pPr>
          </a:lstStyle>
          <a:p>
            <a:fld id="{76F72DC4-6D6E-4CC6-84C1-57D23C4F8109}"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85800" y="152400"/>
            <a:ext cx="7772400" cy="990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075" name="Rectangle 3"/>
          <p:cNvSpPr>
            <a:spLocks noGrp="1" noChangeArrowheads="1"/>
          </p:cNvSpPr>
          <p:nvPr>
            <p:ph type="body" idx="1"/>
          </p:nvPr>
        </p:nvSpPr>
        <p:spPr bwMode="auto">
          <a:xfrm>
            <a:off x="685800" y="1371600"/>
            <a:ext cx="7772400" cy="502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76" name="Rectangle 4"/>
          <p:cNvSpPr>
            <a:spLocks noGrp="1" noChangeArrowheads="1"/>
          </p:cNvSpPr>
          <p:nvPr>
            <p:ph type="dt" sz="half" idx="2"/>
          </p:nvPr>
        </p:nvSpPr>
        <p:spPr bwMode="auto">
          <a:xfrm>
            <a:off x="6858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u="none">
                <a:latin typeface="Times New Roman" pitchFamily="18" charset="0"/>
              </a:defRPr>
            </a:lvl1pPr>
          </a:lstStyle>
          <a:p>
            <a:r>
              <a:rPr lang="en-US"/>
              <a:t>9/30/2004</a:t>
            </a:r>
          </a:p>
        </p:txBody>
      </p:sp>
      <p:sp>
        <p:nvSpPr>
          <p:cNvPr id="3077" name="Rectangle 5"/>
          <p:cNvSpPr>
            <a:spLocks noGrp="1" noChangeArrowheads="1"/>
          </p:cNvSpPr>
          <p:nvPr>
            <p:ph type="ftr" sz="quarter" idx="3"/>
          </p:nvPr>
        </p:nvSpPr>
        <p:spPr bwMode="auto">
          <a:xfrm>
            <a:off x="3124200" y="64008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u="none">
                <a:latin typeface="Times New Roman" pitchFamily="18" charset="0"/>
              </a:defRPr>
            </a:lvl1pPr>
          </a:lstStyle>
          <a:p>
            <a:r>
              <a:rPr lang="en-US"/>
              <a:t>Lec. 3</a:t>
            </a:r>
          </a:p>
        </p:txBody>
      </p:sp>
      <p:sp>
        <p:nvSpPr>
          <p:cNvPr id="3078" name="Rectangle 6"/>
          <p:cNvSpPr>
            <a:spLocks noGrp="1" noChangeArrowheads="1"/>
          </p:cNvSpPr>
          <p:nvPr>
            <p:ph type="sldNum" sz="quarter" idx="4"/>
          </p:nvPr>
        </p:nvSpPr>
        <p:spPr bwMode="auto">
          <a:xfrm>
            <a:off x="65532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u="none">
                <a:latin typeface="Times New Roman" pitchFamily="18" charset="0"/>
              </a:defRPr>
            </a:lvl1pPr>
          </a:lstStyle>
          <a:p>
            <a:fld id="{96720150-3EE1-4DB7-94A1-591EDB9663AB}" type="slidenum">
              <a:rPr lang="en-US"/>
              <a:pPr/>
              <a:t>‹#›</a:t>
            </a:fld>
            <a:endParaRPr lang="en-US"/>
          </a:p>
        </p:txBody>
      </p:sp>
      <p:sp>
        <p:nvSpPr>
          <p:cNvPr id="3079" name="Line 7"/>
          <p:cNvSpPr>
            <a:spLocks noChangeShapeType="1"/>
          </p:cNvSpPr>
          <p:nvPr/>
        </p:nvSpPr>
        <p:spPr bwMode="auto">
          <a:xfrm>
            <a:off x="0" y="990600"/>
            <a:ext cx="9144000" cy="0"/>
          </a:xfrm>
          <a:prstGeom prst="line">
            <a:avLst/>
          </a:prstGeom>
          <a:noFill/>
          <a:ln w="38100" cmpd="dbl">
            <a:solidFill>
              <a:srgbClr val="0000FF"/>
            </a:solidFill>
            <a:round/>
            <a:headEnd/>
            <a:tailEnd/>
          </a:ln>
          <a:effec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hf hdr="0"/>
  <p:txStyles>
    <p:titleStyle>
      <a:lvl1pPr algn="ctr" rtl="0" fontAlgn="base">
        <a:spcBef>
          <a:spcPct val="0"/>
        </a:spcBef>
        <a:spcAft>
          <a:spcPct val="0"/>
        </a:spcAft>
        <a:defRPr sz="3200">
          <a:solidFill>
            <a:schemeClr val="tx2"/>
          </a:solidFill>
          <a:latin typeface="+mj-lt"/>
          <a:ea typeface="+mj-ea"/>
          <a:cs typeface="+mj-cs"/>
        </a:defRPr>
      </a:lvl1pPr>
      <a:lvl2pPr algn="ctr" rtl="0" fontAlgn="base">
        <a:spcBef>
          <a:spcPct val="0"/>
        </a:spcBef>
        <a:spcAft>
          <a:spcPct val="0"/>
        </a:spcAft>
        <a:defRPr sz="3200">
          <a:solidFill>
            <a:schemeClr val="tx2"/>
          </a:solidFill>
          <a:latin typeface="Comic Sans MS" pitchFamily="66" charset="0"/>
        </a:defRPr>
      </a:lvl2pPr>
      <a:lvl3pPr algn="ctr" rtl="0" fontAlgn="base">
        <a:spcBef>
          <a:spcPct val="0"/>
        </a:spcBef>
        <a:spcAft>
          <a:spcPct val="0"/>
        </a:spcAft>
        <a:defRPr sz="3200">
          <a:solidFill>
            <a:schemeClr val="tx2"/>
          </a:solidFill>
          <a:latin typeface="Comic Sans MS" pitchFamily="66" charset="0"/>
        </a:defRPr>
      </a:lvl3pPr>
      <a:lvl4pPr algn="ctr" rtl="0" fontAlgn="base">
        <a:spcBef>
          <a:spcPct val="0"/>
        </a:spcBef>
        <a:spcAft>
          <a:spcPct val="0"/>
        </a:spcAft>
        <a:defRPr sz="3200">
          <a:solidFill>
            <a:schemeClr val="tx2"/>
          </a:solidFill>
          <a:latin typeface="Comic Sans MS" pitchFamily="66" charset="0"/>
        </a:defRPr>
      </a:lvl4pPr>
      <a:lvl5pPr algn="ctr" rtl="0" fontAlgn="base">
        <a:spcBef>
          <a:spcPct val="0"/>
        </a:spcBef>
        <a:spcAft>
          <a:spcPct val="0"/>
        </a:spcAft>
        <a:defRPr sz="3200">
          <a:solidFill>
            <a:schemeClr val="tx2"/>
          </a:solidFill>
          <a:latin typeface="Comic Sans MS" pitchFamily="66" charset="0"/>
        </a:defRPr>
      </a:lvl5pPr>
      <a:lvl6pPr marL="457200" algn="ctr" rtl="0" fontAlgn="base">
        <a:spcBef>
          <a:spcPct val="0"/>
        </a:spcBef>
        <a:spcAft>
          <a:spcPct val="0"/>
        </a:spcAft>
        <a:defRPr sz="3200">
          <a:solidFill>
            <a:schemeClr val="tx2"/>
          </a:solidFill>
          <a:latin typeface="Comic Sans MS" pitchFamily="66" charset="0"/>
        </a:defRPr>
      </a:lvl6pPr>
      <a:lvl7pPr marL="914400" algn="ctr" rtl="0" fontAlgn="base">
        <a:spcBef>
          <a:spcPct val="0"/>
        </a:spcBef>
        <a:spcAft>
          <a:spcPct val="0"/>
        </a:spcAft>
        <a:defRPr sz="3200">
          <a:solidFill>
            <a:schemeClr val="tx2"/>
          </a:solidFill>
          <a:latin typeface="Comic Sans MS" pitchFamily="66" charset="0"/>
        </a:defRPr>
      </a:lvl7pPr>
      <a:lvl8pPr marL="1371600" algn="ctr" rtl="0" fontAlgn="base">
        <a:spcBef>
          <a:spcPct val="0"/>
        </a:spcBef>
        <a:spcAft>
          <a:spcPct val="0"/>
        </a:spcAft>
        <a:defRPr sz="3200">
          <a:solidFill>
            <a:schemeClr val="tx2"/>
          </a:solidFill>
          <a:latin typeface="Comic Sans MS" pitchFamily="66" charset="0"/>
        </a:defRPr>
      </a:lvl8pPr>
      <a:lvl9pPr marL="1828800" algn="ctr" rtl="0" fontAlgn="base">
        <a:spcBef>
          <a:spcPct val="0"/>
        </a:spcBef>
        <a:spcAft>
          <a:spcPct val="0"/>
        </a:spcAft>
        <a:defRPr sz="3200">
          <a:solidFill>
            <a:schemeClr val="tx2"/>
          </a:solidFill>
          <a:latin typeface="Comic Sans MS" pitchFamily="66" charset="0"/>
        </a:defRPr>
      </a:lvl9pPr>
    </p:titleStyle>
    <p:bodyStyle>
      <a:lvl1pPr marL="342900" indent="-342900" algn="l" rtl="0" fontAlgn="base">
        <a:spcBef>
          <a:spcPct val="20000"/>
        </a:spcBef>
        <a:spcAft>
          <a:spcPct val="0"/>
        </a:spcAft>
        <a:buChar char="•"/>
        <a:defRPr sz="2800">
          <a:solidFill>
            <a:schemeClr val="tx1"/>
          </a:solidFill>
          <a:latin typeface="+mn-lt"/>
          <a:ea typeface="+mn-ea"/>
          <a:cs typeface="+mn-cs"/>
        </a:defRPr>
      </a:lvl1pPr>
      <a:lvl2pPr marL="742950" indent="-285750" algn="l" rtl="0" fontAlgn="base">
        <a:spcBef>
          <a:spcPct val="20000"/>
        </a:spcBef>
        <a:spcAft>
          <a:spcPct val="0"/>
        </a:spcAft>
        <a:buChar char="–"/>
        <a:defRPr sz="2400">
          <a:solidFill>
            <a:schemeClr val="tx1"/>
          </a:solidFill>
          <a:latin typeface="+mn-lt"/>
        </a:defRPr>
      </a:lvl2pPr>
      <a:lvl3pPr marL="1143000" indent="-228600" algn="l" rtl="0" fontAlgn="base">
        <a:spcBef>
          <a:spcPct val="20000"/>
        </a:spcBef>
        <a:spcAft>
          <a:spcPct val="0"/>
        </a:spcAft>
        <a:buClr>
          <a:schemeClr val="accent2"/>
        </a:buClr>
        <a:buChar char="o"/>
        <a:defRPr sz="2000">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9426C2E3-8AA9-431A-BD7F-3C7EE765626D}" type="slidenum">
              <a:rPr lang="en-US"/>
              <a:pPr/>
              <a:t>1</a:t>
            </a:fld>
            <a:endParaRPr lang="en-US" dirty="0"/>
          </a:p>
        </p:txBody>
      </p:sp>
      <p:sp>
        <p:nvSpPr>
          <p:cNvPr id="48130" name="Rectangle 2"/>
          <p:cNvSpPr>
            <a:spLocks noGrp="1" noChangeArrowheads="1"/>
          </p:cNvSpPr>
          <p:nvPr>
            <p:ph type="ctrTitle"/>
          </p:nvPr>
        </p:nvSpPr>
        <p:spPr>
          <a:xfrm>
            <a:off x="685800" y="2286000"/>
            <a:ext cx="7772400" cy="1447800"/>
          </a:xfrm>
        </p:spPr>
        <p:txBody>
          <a:bodyPr/>
          <a:lstStyle/>
          <a:p>
            <a:br>
              <a:rPr lang="en-US" dirty="0">
                <a:solidFill>
                  <a:srgbClr val="990000"/>
                </a:solidFill>
              </a:rPr>
            </a:br>
            <a:r>
              <a:rPr lang="en-US" dirty="0">
                <a:solidFill>
                  <a:srgbClr val="990000"/>
                </a:solidFill>
              </a:rPr>
              <a:t>Lecture 8: Appendix C</a:t>
            </a:r>
            <a:br>
              <a:rPr lang="en-US" dirty="0">
                <a:solidFill>
                  <a:srgbClr val="990000"/>
                </a:solidFill>
              </a:rPr>
            </a:br>
            <a:r>
              <a:rPr lang="en-US" b="1" dirty="0">
                <a:solidFill>
                  <a:srgbClr val="990000"/>
                </a:solidFill>
              </a:rPr>
              <a:t>Pipeline Design and </a:t>
            </a:r>
            <a:r>
              <a:rPr lang="en-US" sz="2800" b="1" dirty="0">
                <a:solidFill>
                  <a:srgbClr val="990000"/>
                </a:solidFill>
              </a:rPr>
              <a:t>Hazards</a:t>
            </a:r>
            <a:endParaRPr lang="en-US" sz="2800" dirty="0">
              <a:solidFill>
                <a:srgbClr val="990000"/>
              </a:solidFill>
            </a:endParaRPr>
          </a:p>
        </p:txBody>
      </p:sp>
      <p:sp>
        <p:nvSpPr>
          <p:cNvPr id="48131" name="Rectangle 3"/>
          <p:cNvSpPr>
            <a:spLocks noGrp="1" noChangeArrowheads="1"/>
          </p:cNvSpPr>
          <p:nvPr>
            <p:ph type="subTitle" idx="1"/>
          </p:nvPr>
        </p:nvSpPr>
        <p:spPr>
          <a:xfrm>
            <a:off x="1371600" y="4724400"/>
            <a:ext cx="6400800" cy="685800"/>
          </a:xfrm>
        </p:spPr>
        <p:txBody>
          <a:bodyPr/>
          <a:lstStyle/>
          <a:p>
            <a:r>
              <a:rPr lang="en-US" dirty="0"/>
              <a:t>Instructor: L.N. </a:t>
            </a:r>
            <a:r>
              <a:rPr lang="en-US" dirty="0" err="1"/>
              <a:t>Bhuyan</a:t>
            </a:r>
            <a:endParaRPr lang="en-US" dirty="0"/>
          </a:p>
        </p:txBody>
      </p:sp>
      <p:sp>
        <p:nvSpPr>
          <p:cNvPr id="48132" name="Rectangle 4"/>
          <p:cNvSpPr>
            <a:spLocks noChangeArrowheads="1"/>
          </p:cNvSpPr>
          <p:nvPr/>
        </p:nvSpPr>
        <p:spPr bwMode="auto">
          <a:xfrm>
            <a:off x="1841500" y="120650"/>
            <a:ext cx="5895975" cy="946150"/>
          </a:xfrm>
          <a:prstGeom prst="rect">
            <a:avLst/>
          </a:prstGeom>
          <a:noFill/>
          <a:ln w="9525">
            <a:noFill/>
            <a:miter lim="800000"/>
            <a:headEnd/>
            <a:tailEnd/>
          </a:ln>
          <a:effectLst/>
        </p:spPr>
        <p:txBody>
          <a:bodyPr wrap="none">
            <a:spAutoFit/>
          </a:bodyPr>
          <a:lstStyle/>
          <a:p>
            <a:pPr algn="ctr"/>
            <a:r>
              <a:rPr lang="en-US" sz="2800" b="1" u="none" dirty="0">
                <a:solidFill>
                  <a:srgbClr val="0070C0"/>
                </a:solidFill>
              </a:rPr>
              <a:t>CS 203A</a:t>
            </a:r>
            <a:br>
              <a:rPr lang="en-US" sz="2800" b="1" u="none" dirty="0">
                <a:solidFill>
                  <a:srgbClr val="0070C0"/>
                </a:solidFill>
              </a:rPr>
            </a:br>
            <a:r>
              <a:rPr lang="en-US" sz="2800" b="1" u="none" dirty="0">
                <a:solidFill>
                  <a:srgbClr val="0070C0"/>
                </a:solidFill>
              </a:rPr>
              <a:t>Advanced Computer Architecture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fld id="{3E688FFE-8408-49A6-8D63-C7F5DAF00836}" type="slidenum">
              <a:rPr lang="en-US"/>
              <a:pPr/>
              <a:t>10</a:t>
            </a:fld>
            <a:endParaRPr lang="en-US"/>
          </a:p>
        </p:txBody>
      </p:sp>
      <p:sp>
        <p:nvSpPr>
          <p:cNvPr id="164866" name="Rectangle 2"/>
          <p:cNvSpPr>
            <a:spLocks noGrp="1" noChangeArrowheads="1"/>
          </p:cNvSpPr>
          <p:nvPr>
            <p:ph type="title"/>
          </p:nvPr>
        </p:nvSpPr>
        <p:spPr>
          <a:xfrm>
            <a:off x="152400" y="0"/>
            <a:ext cx="8991600" cy="990600"/>
          </a:xfrm>
        </p:spPr>
        <p:txBody>
          <a:bodyPr/>
          <a:lstStyle/>
          <a:p>
            <a:r>
              <a:rPr lang="en-US" sz="2800" dirty="0">
                <a:solidFill>
                  <a:srgbClr val="0070C0"/>
                </a:solidFill>
              </a:rPr>
              <a:t>A pipeline with multi-cycle FP operations:   </a:t>
            </a:r>
            <a:r>
              <a:rPr lang="en-US" sz="2800" dirty="0">
                <a:solidFill>
                  <a:srgbClr val="FF0000"/>
                </a:solidFill>
              </a:rPr>
              <a:t>Arithmetic Pipeline: </a:t>
            </a:r>
            <a:r>
              <a:rPr lang="en-US" sz="2800" dirty="0">
                <a:solidFill>
                  <a:srgbClr val="0070C0"/>
                </a:solidFill>
              </a:rPr>
              <a:t>Ex. MIPS R4000</a:t>
            </a:r>
          </a:p>
        </p:txBody>
      </p:sp>
      <p:pic>
        <p:nvPicPr>
          <p:cNvPr id="164867" name="Picture 3" descr="AppA-fig31"/>
          <p:cNvPicPr>
            <a:picLocks noChangeAspect="1" noChangeArrowheads="1"/>
          </p:cNvPicPr>
          <p:nvPr/>
        </p:nvPicPr>
        <p:blipFill>
          <a:blip r:embed="rId2" cstate="print"/>
          <a:srcRect/>
          <a:stretch>
            <a:fillRect/>
          </a:stretch>
        </p:blipFill>
        <p:spPr bwMode="auto">
          <a:xfrm>
            <a:off x="152400" y="1066800"/>
            <a:ext cx="8763000" cy="5414963"/>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B0BFE105-1EAA-4717-9272-C21A36DF1F67}" type="slidenum">
              <a:rPr lang="en-US"/>
              <a:pPr/>
              <a:t>11</a:t>
            </a:fld>
            <a:endParaRPr lang="en-US"/>
          </a:p>
        </p:txBody>
      </p:sp>
      <p:sp>
        <p:nvSpPr>
          <p:cNvPr id="165890" name="Rectangle 2"/>
          <p:cNvSpPr>
            <a:spLocks noGrp="1" noChangeArrowheads="1"/>
          </p:cNvSpPr>
          <p:nvPr>
            <p:ph type="title"/>
          </p:nvPr>
        </p:nvSpPr>
        <p:spPr/>
        <p:txBody>
          <a:bodyPr/>
          <a:lstStyle/>
          <a:p>
            <a:r>
              <a:rPr lang="en-US" dirty="0">
                <a:solidFill>
                  <a:srgbClr val="0070C0"/>
                </a:solidFill>
              </a:rPr>
              <a:t>Pipeline Hazards</a:t>
            </a:r>
          </a:p>
        </p:txBody>
      </p:sp>
      <p:sp>
        <p:nvSpPr>
          <p:cNvPr id="165891" name="Rectangle 3"/>
          <p:cNvSpPr>
            <a:spLocks noGrp="1" noChangeArrowheads="1"/>
          </p:cNvSpPr>
          <p:nvPr>
            <p:ph type="body" idx="1"/>
          </p:nvPr>
        </p:nvSpPr>
        <p:spPr/>
        <p:txBody>
          <a:bodyPr/>
          <a:lstStyle/>
          <a:p>
            <a:pPr marL="228600" indent="-228600">
              <a:lnSpc>
                <a:spcPct val="90000"/>
              </a:lnSpc>
            </a:pPr>
            <a:r>
              <a:rPr lang="en-US" dirty="0"/>
              <a:t>Hazards are caused by conflicts between instructions. Will lead to incorrect behavior if not fixed.</a:t>
            </a:r>
          </a:p>
          <a:p>
            <a:pPr marL="457200" lvl="1" indent="-114300">
              <a:lnSpc>
                <a:spcPct val="90000"/>
              </a:lnSpc>
            </a:pPr>
            <a:r>
              <a:rPr lang="en-US" dirty="0"/>
              <a:t>Three types:</a:t>
            </a:r>
          </a:p>
          <a:p>
            <a:pPr marL="1085850" lvl="2">
              <a:lnSpc>
                <a:spcPct val="90000"/>
              </a:lnSpc>
            </a:pPr>
            <a:r>
              <a:rPr lang="en-US" dirty="0">
                <a:solidFill>
                  <a:schemeClr val="accent2"/>
                </a:solidFill>
              </a:rPr>
              <a:t>Structural</a:t>
            </a:r>
            <a:r>
              <a:rPr lang="en-US" dirty="0"/>
              <a:t>: two instructions use same h/w in the same cycle – resource conflicts (e.g. one memory port, </a:t>
            </a:r>
            <a:r>
              <a:rPr lang="en-US" dirty="0" err="1"/>
              <a:t>unpipelined</a:t>
            </a:r>
            <a:r>
              <a:rPr lang="en-US" dirty="0"/>
              <a:t> divider etc).</a:t>
            </a:r>
          </a:p>
          <a:p>
            <a:pPr marL="1085850" lvl="2">
              <a:lnSpc>
                <a:spcPct val="90000"/>
              </a:lnSpc>
            </a:pPr>
            <a:r>
              <a:rPr lang="en-US" dirty="0">
                <a:solidFill>
                  <a:schemeClr val="accent2"/>
                </a:solidFill>
              </a:rPr>
              <a:t>Data</a:t>
            </a:r>
            <a:r>
              <a:rPr lang="en-US" dirty="0"/>
              <a:t>: two instructions use same data storage (register/memory) – dependent instructions.</a:t>
            </a:r>
          </a:p>
          <a:p>
            <a:pPr marL="1085850" lvl="2">
              <a:lnSpc>
                <a:spcPct val="90000"/>
              </a:lnSpc>
            </a:pPr>
            <a:r>
              <a:rPr lang="en-US" dirty="0">
                <a:solidFill>
                  <a:schemeClr val="accent2"/>
                </a:solidFill>
              </a:rPr>
              <a:t>Control</a:t>
            </a:r>
            <a:r>
              <a:rPr lang="en-US" dirty="0"/>
              <a:t>: one instruction affects which instruction is next – PC modifying instruction, changes control flow of program.</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Slide Number Placeholder 5"/>
          <p:cNvSpPr>
            <a:spLocks noGrp="1"/>
          </p:cNvSpPr>
          <p:nvPr>
            <p:ph type="sldNum" sz="quarter" idx="12"/>
          </p:nvPr>
        </p:nvSpPr>
        <p:spPr/>
        <p:txBody>
          <a:bodyPr/>
          <a:lstStyle/>
          <a:p>
            <a:fld id="{C029195D-1E8B-4CC0-8F7F-FDA0BAC60C4B}" type="slidenum">
              <a:rPr lang="en-US"/>
              <a:pPr/>
              <a:t>12</a:t>
            </a:fld>
            <a:endParaRPr lang="en-US"/>
          </a:p>
        </p:txBody>
      </p:sp>
      <p:sp>
        <p:nvSpPr>
          <p:cNvPr id="175106" name="Freeform 2" descr="25%"/>
          <p:cNvSpPr>
            <a:spLocks/>
          </p:cNvSpPr>
          <p:nvPr/>
        </p:nvSpPr>
        <p:spPr bwMode="auto">
          <a:xfrm>
            <a:off x="4470400" y="1912938"/>
            <a:ext cx="234950" cy="458787"/>
          </a:xfrm>
          <a:custGeom>
            <a:avLst/>
            <a:gdLst/>
            <a:ahLst/>
            <a:cxnLst>
              <a:cxn ang="0">
                <a:pos x="0" y="0"/>
              </a:cxn>
              <a:cxn ang="0">
                <a:pos x="147" y="0"/>
              </a:cxn>
              <a:cxn ang="0">
                <a:pos x="147" y="288"/>
              </a:cxn>
              <a:cxn ang="0">
                <a:pos x="0" y="288"/>
              </a:cxn>
            </a:cxnLst>
            <a:rect l="0" t="0" r="r" b="b"/>
            <a:pathLst>
              <a:path w="148" h="289">
                <a:moveTo>
                  <a:pt x="0" y="0"/>
                </a:moveTo>
                <a:lnTo>
                  <a:pt x="147" y="0"/>
                </a:lnTo>
                <a:lnTo>
                  <a:pt x="147" y="288"/>
                </a:lnTo>
                <a:lnTo>
                  <a:pt x="0" y="288"/>
                </a:lnTo>
              </a:path>
            </a:pathLst>
          </a:custGeom>
          <a:pattFill prst="pct25">
            <a:fgClr>
              <a:schemeClr val="accent1"/>
            </a:fgClr>
            <a:bgClr>
              <a:srgbClr val="FFFFFF"/>
            </a:bgClr>
          </a:pattFill>
          <a:ln w="25400" cap="rnd" cmpd="sng">
            <a:solidFill>
              <a:schemeClr val="tx1"/>
            </a:solidFill>
            <a:prstDash val="solid"/>
            <a:round/>
            <a:headEnd type="none" w="med" len="med"/>
            <a:tailEnd type="none" w="med" len="med"/>
          </a:ln>
          <a:effectLst/>
        </p:spPr>
        <p:txBody>
          <a:bodyPr/>
          <a:lstStyle/>
          <a:p>
            <a:endParaRPr lang="en-US"/>
          </a:p>
        </p:txBody>
      </p:sp>
      <p:sp>
        <p:nvSpPr>
          <p:cNvPr id="175107" name="Freeform 3" descr="25%"/>
          <p:cNvSpPr>
            <a:spLocks/>
          </p:cNvSpPr>
          <p:nvPr/>
        </p:nvSpPr>
        <p:spPr bwMode="auto">
          <a:xfrm>
            <a:off x="4470400" y="4122738"/>
            <a:ext cx="234950" cy="458787"/>
          </a:xfrm>
          <a:custGeom>
            <a:avLst/>
            <a:gdLst/>
            <a:ahLst/>
            <a:cxnLst>
              <a:cxn ang="0">
                <a:pos x="0" y="0"/>
              </a:cxn>
              <a:cxn ang="0">
                <a:pos x="147" y="0"/>
              </a:cxn>
              <a:cxn ang="0">
                <a:pos x="147" y="288"/>
              </a:cxn>
              <a:cxn ang="0">
                <a:pos x="0" y="288"/>
              </a:cxn>
            </a:cxnLst>
            <a:rect l="0" t="0" r="r" b="b"/>
            <a:pathLst>
              <a:path w="148" h="289">
                <a:moveTo>
                  <a:pt x="0" y="0"/>
                </a:moveTo>
                <a:lnTo>
                  <a:pt x="147" y="0"/>
                </a:lnTo>
                <a:lnTo>
                  <a:pt x="147" y="288"/>
                </a:lnTo>
                <a:lnTo>
                  <a:pt x="0" y="288"/>
                </a:lnTo>
              </a:path>
            </a:pathLst>
          </a:custGeom>
          <a:pattFill prst="pct25">
            <a:fgClr>
              <a:schemeClr val="accent1"/>
            </a:fgClr>
            <a:bgClr>
              <a:srgbClr val="FFFFFF"/>
            </a:bgClr>
          </a:pattFill>
          <a:ln w="25400" cap="rnd" cmpd="sng">
            <a:solidFill>
              <a:schemeClr val="tx1"/>
            </a:solidFill>
            <a:prstDash val="solid"/>
            <a:round/>
            <a:headEnd type="none" w="med" len="med"/>
            <a:tailEnd type="none" w="med" len="med"/>
          </a:ln>
          <a:effectLst/>
        </p:spPr>
        <p:txBody>
          <a:bodyPr/>
          <a:lstStyle/>
          <a:p>
            <a:endParaRPr lang="en-US"/>
          </a:p>
        </p:txBody>
      </p:sp>
      <p:grpSp>
        <p:nvGrpSpPr>
          <p:cNvPr id="175108" name="Group 4"/>
          <p:cNvGrpSpPr>
            <a:grpSpLocks/>
          </p:cNvGrpSpPr>
          <p:nvPr/>
        </p:nvGrpSpPr>
        <p:grpSpPr bwMode="auto">
          <a:xfrm>
            <a:off x="4165600" y="1905000"/>
            <a:ext cx="539750" cy="458788"/>
            <a:chOff x="2624" y="1200"/>
            <a:chExt cx="340" cy="289"/>
          </a:xfrm>
        </p:grpSpPr>
        <p:sp>
          <p:nvSpPr>
            <p:cNvPr id="175109" name="Freeform 5"/>
            <p:cNvSpPr>
              <a:spLocks/>
            </p:cNvSpPr>
            <p:nvPr/>
          </p:nvSpPr>
          <p:spPr bwMode="auto">
            <a:xfrm>
              <a:off x="2624" y="1200"/>
              <a:ext cx="170" cy="289"/>
            </a:xfrm>
            <a:custGeom>
              <a:avLst/>
              <a:gdLst/>
              <a:ahLst/>
              <a:cxnLst>
                <a:cxn ang="0">
                  <a:pos x="169" y="0"/>
                </a:cxn>
                <a:cxn ang="0">
                  <a:pos x="0" y="0"/>
                </a:cxn>
                <a:cxn ang="0">
                  <a:pos x="0" y="288"/>
                </a:cxn>
                <a:cxn ang="0">
                  <a:pos x="169" y="288"/>
                </a:cxn>
              </a:cxnLst>
              <a:rect l="0" t="0" r="r" b="b"/>
              <a:pathLst>
                <a:path w="170" h="289">
                  <a:moveTo>
                    <a:pt x="169" y="0"/>
                  </a:moveTo>
                  <a:lnTo>
                    <a:pt x="0" y="0"/>
                  </a:lnTo>
                  <a:lnTo>
                    <a:pt x="0" y="288"/>
                  </a:lnTo>
                  <a:lnTo>
                    <a:pt x="169"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10" name="Freeform 6"/>
            <p:cNvSpPr>
              <a:spLocks/>
            </p:cNvSpPr>
            <p:nvPr/>
          </p:nvSpPr>
          <p:spPr bwMode="auto">
            <a:xfrm>
              <a:off x="2793" y="1200"/>
              <a:ext cx="171" cy="289"/>
            </a:xfrm>
            <a:custGeom>
              <a:avLst/>
              <a:gdLst/>
              <a:ahLst/>
              <a:cxnLst>
                <a:cxn ang="0">
                  <a:pos x="0" y="0"/>
                </a:cxn>
                <a:cxn ang="0">
                  <a:pos x="170" y="0"/>
                </a:cxn>
                <a:cxn ang="0">
                  <a:pos x="170" y="288"/>
                </a:cxn>
                <a:cxn ang="0">
                  <a:pos x="0" y="288"/>
                </a:cxn>
              </a:cxnLst>
              <a:rect l="0" t="0" r="r" b="b"/>
              <a:pathLst>
                <a:path w="171" h="289">
                  <a:moveTo>
                    <a:pt x="0" y="0"/>
                  </a:moveTo>
                  <a:lnTo>
                    <a:pt x="170" y="0"/>
                  </a:lnTo>
                  <a:lnTo>
                    <a:pt x="170"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grpSp>
        <p:nvGrpSpPr>
          <p:cNvPr id="175111" name="Group 7"/>
          <p:cNvGrpSpPr>
            <a:grpSpLocks/>
          </p:cNvGrpSpPr>
          <p:nvPr/>
        </p:nvGrpSpPr>
        <p:grpSpPr bwMode="auto">
          <a:xfrm>
            <a:off x="4165600" y="4114800"/>
            <a:ext cx="539750" cy="458788"/>
            <a:chOff x="2624" y="2592"/>
            <a:chExt cx="340" cy="289"/>
          </a:xfrm>
        </p:grpSpPr>
        <p:sp>
          <p:nvSpPr>
            <p:cNvPr id="175112" name="Freeform 8"/>
            <p:cNvSpPr>
              <a:spLocks/>
            </p:cNvSpPr>
            <p:nvPr/>
          </p:nvSpPr>
          <p:spPr bwMode="auto">
            <a:xfrm>
              <a:off x="2624" y="2592"/>
              <a:ext cx="170" cy="289"/>
            </a:xfrm>
            <a:custGeom>
              <a:avLst/>
              <a:gdLst/>
              <a:ahLst/>
              <a:cxnLst>
                <a:cxn ang="0">
                  <a:pos x="169" y="0"/>
                </a:cxn>
                <a:cxn ang="0">
                  <a:pos x="0" y="0"/>
                </a:cxn>
                <a:cxn ang="0">
                  <a:pos x="0" y="288"/>
                </a:cxn>
                <a:cxn ang="0">
                  <a:pos x="169" y="288"/>
                </a:cxn>
              </a:cxnLst>
              <a:rect l="0" t="0" r="r" b="b"/>
              <a:pathLst>
                <a:path w="170" h="289">
                  <a:moveTo>
                    <a:pt x="169" y="0"/>
                  </a:moveTo>
                  <a:lnTo>
                    <a:pt x="0" y="0"/>
                  </a:lnTo>
                  <a:lnTo>
                    <a:pt x="0" y="288"/>
                  </a:lnTo>
                  <a:lnTo>
                    <a:pt x="169"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13" name="Freeform 9"/>
            <p:cNvSpPr>
              <a:spLocks/>
            </p:cNvSpPr>
            <p:nvPr/>
          </p:nvSpPr>
          <p:spPr bwMode="auto">
            <a:xfrm>
              <a:off x="2793" y="2592"/>
              <a:ext cx="171" cy="289"/>
            </a:xfrm>
            <a:custGeom>
              <a:avLst/>
              <a:gdLst/>
              <a:ahLst/>
              <a:cxnLst>
                <a:cxn ang="0">
                  <a:pos x="0" y="0"/>
                </a:cxn>
                <a:cxn ang="0">
                  <a:pos x="170" y="0"/>
                </a:cxn>
                <a:cxn ang="0">
                  <a:pos x="170" y="288"/>
                </a:cxn>
                <a:cxn ang="0">
                  <a:pos x="0" y="288"/>
                </a:cxn>
              </a:cxnLst>
              <a:rect l="0" t="0" r="r" b="b"/>
              <a:pathLst>
                <a:path w="171" h="289">
                  <a:moveTo>
                    <a:pt x="0" y="0"/>
                  </a:moveTo>
                  <a:lnTo>
                    <a:pt x="170" y="0"/>
                  </a:lnTo>
                  <a:lnTo>
                    <a:pt x="170"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114" name="Rectangle 10"/>
          <p:cNvSpPr>
            <a:spLocks noChangeArrowheads="1"/>
          </p:cNvSpPr>
          <p:nvPr/>
        </p:nvSpPr>
        <p:spPr bwMode="auto">
          <a:xfrm>
            <a:off x="4135438" y="4117975"/>
            <a:ext cx="474662" cy="333375"/>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  M</a:t>
            </a:r>
          </a:p>
        </p:txBody>
      </p:sp>
      <p:sp>
        <p:nvSpPr>
          <p:cNvPr id="175115" name="Rectangle 11"/>
          <p:cNvSpPr>
            <a:spLocks noGrp="1" noChangeArrowheads="1"/>
          </p:cNvSpPr>
          <p:nvPr>
            <p:ph type="title"/>
          </p:nvPr>
        </p:nvSpPr>
        <p:spPr>
          <a:xfrm>
            <a:off x="649847" y="211138"/>
            <a:ext cx="7763344" cy="543739"/>
          </a:xfrm>
          <a:noFill/>
          <a:ln/>
        </p:spPr>
        <p:txBody>
          <a:bodyPr wrap="none" lIns="63500" tIns="25400" rIns="63500" bIns="25400" anchor="t">
            <a:spAutoFit/>
          </a:bodyPr>
          <a:lstStyle/>
          <a:p>
            <a:r>
              <a:rPr lang="en-US" b="1" dirty="0">
                <a:solidFill>
                  <a:srgbClr val="0070C0"/>
                </a:solidFill>
              </a:rPr>
              <a:t>Single Memory is a Structural Hazard</a:t>
            </a:r>
          </a:p>
        </p:txBody>
      </p:sp>
      <p:sp>
        <p:nvSpPr>
          <p:cNvPr id="175116" name="Line 12"/>
          <p:cNvSpPr>
            <a:spLocks noChangeShapeType="1"/>
          </p:cNvSpPr>
          <p:nvPr/>
        </p:nvSpPr>
        <p:spPr bwMode="auto">
          <a:xfrm>
            <a:off x="876300" y="1943100"/>
            <a:ext cx="0" cy="3225800"/>
          </a:xfrm>
          <a:prstGeom prst="line">
            <a:avLst/>
          </a:prstGeom>
          <a:noFill/>
          <a:ln w="38100">
            <a:solidFill>
              <a:schemeClr val="tx1"/>
            </a:solidFill>
            <a:round/>
            <a:headEnd/>
            <a:tailEnd type="triangle" w="med" len="med"/>
          </a:ln>
          <a:effectLst/>
        </p:spPr>
        <p:txBody>
          <a:bodyPr wrap="none" anchor="ctr"/>
          <a:lstStyle/>
          <a:p>
            <a:endParaRPr lang="en-US"/>
          </a:p>
        </p:txBody>
      </p:sp>
      <p:sp>
        <p:nvSpPr>
          <p:cNvPr id="175117" name="Line 13"/>
          <p:cNvSpPr>
            <a:spLocks noChangeShapeType="1"/>
          </p:cNvSpPr>
          <p:nvPr/>
        </p:nvSpPr>
        <p:spPr bwMode="auto">
          <a:xfrm>
            <a:off x="1562100" y="1333500"/>
            <a:ext cx="6311900" cy="0"/>
          </a:xfrm>
          <a:prstGeom prst="line">
            <a:avLst/>
          </a:prstGeom>
          <a:noFill/>
          <a:ln w="38100">
            <a:solidFill>
              <a:schemeClr val="tx1"/>
            </a:solidFill>
            <a:round/>
            <a:headEnd/>
            <a:tailEnd type="triangle" w="med" len="med"/>
          </a:ln>
          <a:effectLst/>
        </p:spPr>
        <p:txBody>
          <a:bodyPr wrap="none" anchor="ctr"/>
          <a:lstStyle/>
          <a:p>
            <a:endParaRPr lang="en-US"/>
          </a:p>
        </p:txBody>
      </p:sp>
      <p:sp>
        <p:nvSpPr>
          <p:cNvPr id="175118" name="Rectangle 14"/>
          <p:cNvSpPr>
            <a:spLocks noChangeArrowheads="1"/>
          </p:cNvSpPr>
          <p:nvPr/>
        </p:nvSpPr>
        <p:spPr bwMode="auto">
          <a:xfrm>
            <a:off x="919163" y="2066925"/>
            <a:ext cx="1031875" cy="515938"/>
          </a:xfrm>
          <a:prstGeom prst="rect">
            <a:avLst/>
          </a:prstGeom>
          <a:noFill/>
          <a:ln w="12700">
            <a:noFill/>
            <a:miter lim="800000"/>
            <a:headEnd/>
            <a:tailEnd/>
          </a:ln>
          <a:effectLst/>
        </p:spPr>
        <p:txBody>
          <a:bodyPr wrap="none" lIns="90487" tIns="44450" rIns="90487" bIns="44450">
            <a:spAutoFit/>
          </a:bodyPr>
          <a:lstStyle/>
          <a:p>
            <a:pPr eaLnBrk="0" hangingPunct="0"/>
            <a:r>
              <a:rPr lang="en-US" sz="2800" b="1" u="none">
                <a:latin typeface="Arial" charset="0"/>
              </a:rPr>
              <a:t>Load</a:t>
            </a:r>
          </a:p>
        </p:txBody>
      </p:sp>
      <p:sp>
        <p:nvSpPr>
          <p:cNvPr id="175119" name="Rectangle 15"/>
          <p:cNvSpPr>
            <a:spLocks noChangeArrowheads="1"/>
          </p:cNvSpPr>
          <p:nvPr/>
        </p:nvSpPr>
        <p:spPr bwMode="auto">
          <a:xfrm>
            <a:off x="893763" y="2727325"/>
            <a:ext cx="1249362" cy="515938"/>
          </a:xfrm>
          <a:prstGeom prst="rect">
            <a:avLst/>
          </a:prstGeom>
          <a:noFill/>
          <a:ln w="12700">
            <a:noFill/>
            <a:miter lim="800000"/>
            <a:headEnd/>
            <a:tailEnd/>
          </a:ln>
          <a:effectLst/>
        </p:spPr>
        <p:txBody>
          <a:bodyPr wrap="none" lIns="90487" tIns="44450" rIns="90487" bIns="44450">
            <a:spAutoFit/>
          </a:bodyPr>
          <a:lstStyle/>
          <a:p>
            <a:pPr eaLnBrk="0" hangingPunct="0"/>
            <a:r>
              <a:rPr lang="en-US" sz="2800" b="1" u="none">
                <a:latin typeface="Arial" charset="0"/>
              </a:rPr>
              <a:t>Instr 1</a:t>
            </a:r>
          </a:p>
        </p:txBody>
      </p:sp>
      <p:sp>
        <p:nvSpPr>
          <p:cNvPr id="175120" name="Rectangle 16"/>
          <p:cNvSpPr>
            <a:spLocks noChangeArrowheads="1"/>
          </p:cNvSpPr>
          <p:nvPr/>
        </p:nvSpPr>
        <p:spPr bwMode="auto">
          <a:xfrm>
            <a:off x="881063" y="3463925"/>
            <a:ext cx="1249362" cy="515938"/>
          </a:xfrm>
          <a:prstGeom prst="rect">
            <a:avLst/>
          </a:prstGeom>
          <a:noFill/>
          <a:ln w="12700">
            <a:noFill/>
            <a:miter lim="800000"/>
            <a:headEnd/>
            <a:tailEnd/>
          </a:ln>
          <a:effectLst/>
        </p:spPr>
        <p:txBody>
          <a:bodyPr wrap="none" lIns="90487" tIns="44450" rIns="90487" bIns="44450">
            <a:spAutoFit/>
          </a:bodyPr>
          <a:lstStyle/>
          <a:p>
            <a:pPr eaLnBrk="0" hangingPunct="0"/>
            <a:r>
              <a:rPr lang="en-US" sz="2800" b="1" u="none">
                <a:latin typeface="Arial" charset="0"/>
              </a:rPr>
              <a:t>Instr 2</a:t>
            </a:r>
          </a:p>
        </p:txBody>
      </p:sp>
      <p:sp>
        <p:nvSpPr>
          <p:cNvPr id="175121" name="Rectangle 17"/>
          <p:cNvSpPr>
            <a:spLocks noChangeArrowheads="1"/>
          </p:cNvSpPr>
          <p:nvPr/>
        </p:nvSpPr>
        <p:spPr bwMode="auto">
          <a:xfrm>
            <a:off x="949325" y="4146550"/>
            <a:ext cx="1249363" cy="515938"/>
          </a:xfrm>
          <a:prstGeom prst="rect">
            <a:avLst/>
          </a:prstGeom>
          <a:noFill/>
          <a:ln w="12700">
            <a:noFill/>
            <a:miter lim="800000"/>
            <a:headEnd/>
            <a:tailEnd/>
          </a:ln>
          <a:effectLst/>
        </p:spPr>
        <p:txBody>
          <a:bodyPr wrap="none" lIns="90487" tIns="44450" rIns="90487" bIns="44450">
            <a:spAutoFit/>
          </a:bodyPr>
          <a:lstStyle/>
          <a:p>
            <a:pPr eaLnBrk="0" hangingPunct="0"/>
            <a:r>
              <a:rPr lang="en-US" sz="2800" b="1" u="none">
                <a:latin typeface="Arial" charset="0"/>
              </a:rPr>
              <a:t>Instr 3</a:t>
            </a:r>
          </a:p>
        </p:txBody>
      </p:sp>
      <p:sp>
        <p:nvSpPr>
          <p:cNvPr id="175122" name="Rectangle 18"/>
          <p:cNvSpPr>
            <a:spLocks noChangeArrowheads="1"/>
          </p:cNvSpPr>
          <p:nvPr/>
        </p:nvSpPr>
        <p:spPr bwMode="auto">
          <a:xfrm>
            <a:off x="931863" y="4868863"/>
            <a:ext cx="1249362" cy="515937"/>
          </a:xfrm>
          <a:prstGeom prst="rect">
            <a:avLst/>
          </a:prstGeom>
          <a:noFill/>
          <a:ln w="12700">
            <a:noFill/>
            <a:miter lim="800000"/>
            <a:headEnd/>
            <a:tailEnd/>
          </a:ln>
          <a:effectLst/>
        </p:spPr>
        <p:txBody>
          <a:bodyPr wrap="none" lIns="90487" tIns="44450" rIns="90487" bIns="44450">
            <a:spAutoFit/>
          </a:bodyPr>
          <a:lstStyle/>
          <a:p>
            <a:pPr eaLnBrk="0" hangingPunct="0"/>
            <a:r>
              <a:rPr lang="en-US" sz="2800" b="1" u="none">
                <a:latin typeface="Arial" charset="0"/>
              </a:rPr>
              <a:t>Instr 4</a:t>
            </a:r>
          </a:p>
        </p:txBody>
      </p:sp>
      <p:sp>
        <p:nvSpPr>
          <p:cNvPr id="175123" name="Line 19"/>
          <p:cNvSpPr>
            <a:spLocks noChangeShapeType="1"/>
          </p:cNvSpPr>
          <p:nvPr/>
        </p:nvSpPr>
        <p:spPr bwMode="auto">
          <a:xfrm>
            <a:off x="2743200" y="1460500"/>
            <a:ext cx="0" cy="4470400"/>
          </a:xfrm>
          <a:prstGeom prst="line">
            <a:avLst/>
          </a:prstGeom>
          <a:noFill/>
          <a:ln w="25400">
            <a:solidFill>
              <a:schemeClr val="tx1"/>
            </a:solidFill>
            <a:prstDash val="sysDot"/>
            <a:round/>
            <a:headEnd/>
            <a:tailEnd/>
          </a:ln>
          <a:effectLst/>
        </p:spPr>
        <p:txBody>
          <a:bodyPr wrap="none" anchor="ctr"/>
          <a:lstStyle/>
          <a:p>
            <a:endParaRPr lang="en-US"/>
          </a:p>
        </p:txBody>
      </p:sp>
      <p:sp>
        <p:nvSpPr>
          <p:cNvPr id="175124" name="Line 20"/>
          <p:cNvSpPr>
            <a:spLocks noChangeShapeType="1"/>
          </p:cNvSpPr>
          <p:nvPr/>
        </p:nvSpPr>
        <p:spPr bwMode="auto">
          <a:xfrm>
            <a:off x="3429000" y="1460500"/>
            <a:ext cx="0" cy="4470400"/>
          </a:xfrm>
          <a:prstGeom prst="line">
            <a:avLst/>
          </a:prstGeom>
          <a:noFill/>
          <a:ln w="25400">
            <a:solidFill>
              <a:schemeClr val="tx1"/>
            </a:solidFill>
            <a:prstDash val="sysDot"/>
            <a:round/>
            <a:headEnd/>
            <a:tailEnd/>
          </a:ln>
          <a:effectLst/>
        </p:spPr>
        <p:txBody>
          <a:bodyPr wrap="none" anchor="ctr"/>
          <a:lstStyle/>
          <a:p>
            <a:endParaRPr lang="en-US"/>
          </a:p>
        </p:txBody>
      </p:sp>
      <p:sp>
        <p:nvSpPr>
          <p:cNvPr id="175125" name="Line 21"/>
          <p:cNvSpPr>
            <a:spLocks noChangeShapeType="1"/>
          </p:cNvSpPr>
          <p:nvPr/>
        </p:nvSpPr>
        <p:spPr bwMode="auto">
          <a:xfrm>
            <a:off x="4114800" y="1460500"/>
            <a:ext cx="0" cy="4470400"/>
          </a:xfrm>
          <a:prstGeom prst="line">
            <a:avLst/>
          </a:prstGeom>
          <a:noFill/>
          <a:ln w="25400">
            <a:solidFill>
              <a:schemeClr val="tx1"/>
            </a:solidFill>
            <a:prstDash val="sysDot"/>
            <a:round/>
            <a:headEnd/>
            <a:tailEnd/>
          </a:ln>
          <a:effectLst/>
        </p:spPr>
        <p:txBody>
          <a:bodyPr wrap="none" anchor="ctr"/>
          <a:lstStyle/>
          <a:p>
            <a:endParaRPr lang="en-US"/>
          </a:p>
        </p:txBody>
      </p:sp>
      <p:sp>
        <p:nvSpPr>
          <p:cNvPr id="175126" name="Line 22"/>
          <p:cNvSpPr>
            <a:spLocks noChangeShapeType="1"/>
          </p:cNvSpPr>
          <p:nvPr/>
        </p:nvSpPr>
        <p:spPr bwMode="auto">
          <a:xfrm>
            <a:off x="4800600" y="1460500"/>
            <a:ext cx="0" cy="4470400"/>
          </a:xfrm>
          <a:prstGeom prst="line">
            <a:avLst/>
          </a:prstGeom>
          <a:noFill/>
          <a:ln w="25400">
            <a:solidFill>
              <a:schemeClr val="tx1"/>
            </a:solidFill>
            <a:prstDash val="sysDot"/>
            <a:round/>
            <a:headEnd/>
            <a:tailEnd/>
          </a:ln>
          <a:effectLst/>
        </p:spPr>
        <p:txBody>
          <a:bodyPr wrap="none" anchor="ctr"/>
          <a:lstStyle/>
          <a:p>
            <a:endParaRPr lang="en-US"/>
          </a:p>
        </p:txBody>
      </p:sp>
      <p:sp>
        <p:nvSpPr>
          <p:cNvPr id="175127" name="Line 23"/>
          <p:cNvSpPr>
            <a:spLocks noChangeShapeType="1"/>
          </p:cNvSpPr>
          <p:nvPr/>
        </p:nvSpPr>
        <p:spPr bwMode="auto">
          <a:xfrm>
            <a:off x="5486400" y="1460500"/>
            <a:ext cx="0" cy="4470400"/>
          </a:xfrm>
          <a:prstGeom prst="line">
            <a:avLst/>
          </a:prstGeom>
          <a:noFill/>
          <a:ln w="25400">
            <a:solidFill>
              <a:schemeClr val="tx1"/>
            </a:solidFill>
            <a:prstDash val="sysDot"/>
            <a:round/>
            <a:headEnd/>
            <a:tailEnd/>
          </a:ln>
          <a:effectLst/>
        </p:spPr>
        <p:txBody>
          <a:bodyPr wrap="none" anchor="ctr"/>
          <a:lstStyle/>
          <a:p>
            <a:endParaRPr lang="en-US"/>
          </a:p>
        </p:txBody>
      </p:sp>
      <p:sp>
        <p:nvSpPr>
          <p:cNvPr id="175128" name="Line 24"/>
          <p:cNvSpPr>
            <a:spLocks noChangeShapeType="1"/>
          </p:cNvSpPr>
          <p:nvPr/>
        </p:nvSpPr>
        <p:spPr bwMode="auto">
          <a:xfrm>
            <a:off x="6172200" y="1460500"/>
            <a:ext cx="0" cy="4470400"/>
          </a:xfrm>
          <a:prstGeom prst="line">
            <a:avLst/>
          </a:prstGeom>
          <a:noFill/>
          <a:ln w="25400">
            <a:solidFill>
              <a:schemeClr val="tx1"/>
            </a:solidFill>
            <a:prstDash val="sysDot"/>
            <a:round/>
            <a:headEnd/>
            <a:tailEnd/>
          </a:ln>
          <a:effectLst/>
        </p:spPr>
        <p:txBody>
          <a:bodyPr wrap="none" anchor="ctr"/>
          <a:lstStyle/>
          <a:p>
            <a:endParaRPr lang="en-US"/>
          </a:p>
        </p:txBody>
      </p:sp>
      <p:sp>
        <p:nvSpPr>
          <p:cNvPr id="175129" name="Line 25"/>
          <p:cNvSpPr>
            <a:spLocks noChangeShapeType="1"/>
          </p:cNvSpPr>
          <p:nvPr/>
        </p:nvSpPr>
        <p:spPr bwMode="auto">
          <a:xfrm>
            <a:off x="6858000" y="1460500"/>
            <a:ext cx="0" cy="4470400"/>
          </a:xfrm>
          <a:prstGeom prst="line">
            <a:avLst/>
          </a:prstGeom>
          <a:noFill/>
          <a:ln w="25400">
            <a:solidFill>
              <a:schemeClr val="tx1"/>
            </a:solidFill>
            <a:prstDash val="sysDot"/>
            <a:round/>
            <a:headEnd/>
            <a:tailEnd/>
          </a:ln>
          <a:effectLst/>
        </p:spPr>
        <p:txBody>
          <a:bodyPr wrap="none" anchor="ctr"/>
          <a:lstStyle/>
          <a:p>
            <a:endParaRPr lang="en-US"/>
          </a:p>
        </p:txBody>
      </p:sp>
      <p:sp>
        <p:nvSpPr>
          <p:cNvPr id="175130" name="Line 26"/>
          <p:cNvSpPr>
            <a:spLocks noChangeShapeType="1"/>
          </p:cNvSpPr>
          <p:nvPr/>
        </p:nvSpPr>
        <p:spPr bwMode="auto">
          <a:xfrm>
            <a:off x="7543800" y="1460500"/>
            <a:ext cx="0" cy="4470400"/>
          </a:xfrm>
          <a:prstGeom prst="line">
            <a:avLst/>
          </a:prstGeom>
          <a:noFill/>
          <a:ln w="25400">
            <a:solidFill>
              <a:schemeClr val="tx1"/>
            </a:solidFill>
            <a:prstDash val="sysDot"/>
            <a:round/>
            <a:headEnd/>
            <a:tailEnd/>
          </a:ln>
          <a:effectLst/>
        </p:spPr>
        <p:txBody>
          <a:bodyPr wrap="none" anchor="ctr"/>
          <a:lstStyle/>
          <a:p>
            <a:endParaRPr lang="en-US"/>
          </a:p>
        </p:txBody>
      </p:sp>
      <p:grpSp>
        <p:nvGrpSpPr>
          <p:cNvPr id="175131" name="Group 27"/>
          <p:cNvGrpSpPr>
            <a:grpSpLocks/>
          </p:cNvGrpSpPr>
          <p:nvPr/>
        </p:nvGrpSpPr>
        <p:grpSpPr bwMode="auto">
          <a:xfrm>
            <a:off x="3587750" y="1828800"/>
            <a:ext cx="352425" cy="763588"/>
            <a:chOff x="2260" y="1152"/>
            <a:chExt cx="222" cy="481"/>
          </a:xfrm>
        </p:grpSpPr>
        <p:sp>
          <p:nvSpPr>
            <p:cNvPr id="175132" name="Freeform 28"/>
            <p:cNvSpPr>
              <a:spLocks/>
            </p:cNvSpPr>
            <p:nvPr/>
          </p:nvSpPr>
          <p:spPr bwMode="auto">
            <a:xfrm>
              <a:off x="2269" y="1152"/>
              <a:ext cx="213" cy="481"/>
            </a:xfrm>
            <a:custGeom>
              <a:avLst/>
              <a:gdLst/>
              <a:ahLst/>
              <a:cxnLst>
                <a:cxn ang="0">
                  <a:pos x="0" y="320"/>
                </a:cxn>
                <a:cxn ang="0">
                  <a:pos x="71" y="240"/>
                </a:cxn>
                <a:cxn ang="0">
                  <a:pos x="0" y="160"/>
                </a:cxn>
                <a:cxn ang="0">
                  <a:pos x="0" y="0"/>
                </a:cxn>
                <a:cxn ang="0">
                  <a:pos x="212" y="160"/>
                </a:cxn>
                <a:cxn ang="0">
                  <a:pos x="212" y="320"/>
                </a:cxn>
                <a:cxn ang="0">
                  <a:pos x="0" y="480"/>
                </a:cxn>
                <a:cxn ang="0">
                  <a:pos x="0" y="320"/>
                </a:cxn>
              </a:cxnLst>
              <a:rect l="0" t="0" r="r" b="b"/>
              <a:pathLst>
                <a:path w="213" h="481">
                  <a:moveTo>
                    <a:pt x="0" y="320"/>
                  </a:moveTo>
                  <a:lnTo>
                    <a:pt x="71" y="240"/>
                  </a:lnTo>
                  <a:lnTo>
                    <a:pt x="0" y="160"/>
                  </a:lnTo>
                  <a:lnTo>
                    <a:pt x="0" y="0"/>
                  </a:lnTo>
                  <a:lnTo>
                    <a:pt x="212" y="160"/>
                  </a:lnTo>
                  <a:lnTo>
                    <a:pt x="212" y="320"/>
                  </a:lnTo>
                  <a:lnTo>
                    <a:pt x="0" y="480"/>
                  </a:lnTo>
                  <a:lnTo>
                    <a:pt x="0" y="32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33" name="Rectangle 29"/>
            <p:cNvSpPr>
              <a:spLocks noChangeArrowheads="1"/>
            </p:cNvSpPr>
            <p:nvPr/>
          </p:nvSpPr>
          <p:spPr bwMode="auto">
            <a:xfrm rot="5400000">
              <a:off x="2173" y="1275"/>
              <a:ext cx="383"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ALU</a:t>
              </a:r>
            </a:p>
          </p:txBody>
        </p:sp>
      </p:grpSp>
      <p:grpSp>
        <p:nvGrpSpPr>
          <p:cNvPr id="175134" name="Group 30"/>
          <p:cNvGrpSpPr>
            <a:grpSpLocks/>
          </p:cNvGrpSpPr>
          <p:nvPr/>
        </p:nvGrpSpPr>
        <p:grpSpPr bwMode="auto">
          <a:xfrm>
            <a:off x="2101850" y="1981200"/>
            <a:ext cx="569913" cy="458788"/>
            <a:chOff x="1324" y="1248"/>
            <a:chExt cx="359" cy="289"/>
          </a:xfrm>
        </p:grpSpPr>
        <p:sp>
          <p:nvSpPr>
            <p:cNvPr id="175135" name="Rectangle 31"/>
            <p:cNvSpPr>
              <a:spLocks noChangeArrowheads="1"/>
            </p:cNvSpPr>
            <p:nvPr/>
          </p:nvSpPr>
          <p:spPr bwMode="auto">
            <a:xfrm>
              <a:off x="1324" y="1250"/>
              <a:ext cx="299"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  M</a:t>
              </a:r>
            </a:p>
          </p:txBody>
        </p:sp>
        <p:grpSp>
          <p:nvGrpSpPr>
            <p:cNvPr id="175136" name="Group 32"/>
            <p:cNvGrpSpPr>
              <a:grpSpLocks/>
            </p:cNvGrpSpPr>
            <p:nvPr/>
          </p:nvGrpSpPr>
          <p:grpSpPr bwMode="auto">
            <a:xfrm>
              <a:off x="1343" y="1248"/>
              <a:ext cx="340" cy="289"/>
              <a:chOff x="1343" y="1248"/>
              <a:chExt cx="340" cy="289"/>
            </a:xfrm>
          </p:grpSpPr>
          <p:sp>
            <p:nvSpPr>
              <p:cNvPr id="175137" name="Freeform 33"/>
              <p:cNvSpPr>
                <a:spLocks/>
              </p:cNvSpPr>
              <p:nvPr/>
            </p:nvSpPr>
            <p:spPr bwMode="auto">
              <a:xfrm>
                <a:off x="1343" y="1248"/>
                <a:ext cx="170" cy="289"/>
              </a:xfrm>
              <a:custGeom>
                <a:avLst/>
                <a:gdLst/>
                <a:ahLst/>
                <a:cxnLst>
                  <a:cxn ang="0">
                    <a:pos x="169" y="0"/>
                  </a:cxn>
                  <a:cxn ang="0">
                    <a:pos x="0" y="0"/>
                  </a:cxn>
                  <a:cxn ang="0">
                    <a:pos x="0" y="288"/>
                  </a:cxn>
                  <a:cxn ang="0">
                    <a:pos x="169" y="288"/>
                  </a:cxn>
                </a:cxnLst>
                <a:rect l="0" t="0" r="r" b="b"/>
                <a:pathLst>
                  <a:path w="170" h="289">
                    <a:moveTo>
                      <a:pt x="169" y="0"/>
                    </a:moveTo>
                    <a:lnTo>
                      <a:pt x="0" y="0"/>
                    </a:lnTo>
                    <a:lnTo>
                      <a:pt x="0" y="288"/>
                    </a:lnTo>
                    <a:lnTo>
                      <a:pt x="169"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38" name="Freeform 34"/>
              <p:cNvSpPr>
                <a:spLocks/>
              </p:cNvSpPr>
              <p:nvPr/>
            </p:nvSpPr>
            <p:spPr bwMode="auto">
              <a:xfrm>
                <a:off x="1512" y="1248"/>
                <a:ext cx="171" cy="289"/>
              </a:xfrm>
              <a:custGeom>
                <a:avLst/>
                <a:gdLst/>
                <a:ahLst/>
                <a:cxnLst>
                  <a:cxn ang="0">
                    <a:pos x="0" y="0"/>
                  </a:cxn>
                  <a:cxn ang="0">
                    <a:pos x="170" y="0"/>
                  </a:cxn>
                  <a:cxn ang="0">
                    <a:pos x="170" y="288"/>
                  </a:cxn>
                  <a:cxn ang="0">
                    <a:pos x="0" y="288"/>
                  </a:cxn>
                </a:cxnLst>
                <a:rect l="0" t="0" r="r" b="b"/>
                <a:pathLst>
                  <a:path w="171" h="289">
                    <a:moveTo>
                      <a:pt x="0" y="0"/>
                    </a:moveTo>
                    <a:lnTo>
                      <a:pt x="170" y="0"/>
                    </a:lnTo>
                    <a:lnTo>
                      <a:pt x="170"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grpSp>
      <p:sp>
        <p:nvSpPr>
          <p:cNvPr id="175139" name="Rectangle 35"/>
          <p:cNvSpPr>
            <a:spLocks noChangeArrowheads="1"/>
          </p:cNvSpPr>
          <p:nvPr/>
        </p:nvSpPr>
        <p:spPr bwMode="auto">
          <a:xfrm>
            <a:off x="2832100" y="1992313"/>
            <a:ext cx="519113" cy="333375"/>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175140" name="Group 36"/>
          <p:cNvGrpSpPr>
            <a:grpSpLocks/>
          </p:cNvGrpSpPr>
          <p:nvPr/>
        </p:nvGrpSpPr>
        <p:grpSpPr bwMode="auto">
          <a:xfrm>
            <a:off x="2862263" y="1981200"/>
            <a:ext cx="469900" cy="458788"/>
            <a:chOff x="1803" y="1248"/>
            <a:chExt cx="296" cy="289"/>
          </a:xfrm>
        </p:grpSpPr>
        <p:sp>
          <p:nvSpPr>
            <p:cNvPr id="175141" name="Freeform 37"/>
            <p:cNvSpPr>
              <a:spLocks/>
            </p:cNvSpPr>
            <p:nvPr/>
          </p:nvSpPr>
          <p:spPr bwMode="auto">
            <a:xfrm>
              <a:off x="1803" y="1248"/>
              <a:ext cx="149" cy="289"/>
            </a:xfrm>
            <a:custGeom>
              <a:avLst/>
              <a:gdLst/>
              <a:ahLst/>
              <a:cxnLst>
                <a:cxn ang="0">
                  <a:pos x="148" y="0"/>
                </a:cxn>
                <a:cxn ang="0">
                  <a:pos x="0" y="0"/>
                </a:cxn>
                <a:cxn ang="0">
                  <a:pos x="0" y="288"/>
                </a:cxn>
                <a:cxn ang="0">
                  <a:pos x="148" y="288"/>
                </a:cxn>
              </a:cxnLst>
              <a:rect l="0" t="0" r="r" b="b"/>
              <a:pathLst>
                <a:path w="149" h="289">
                  <a:moveTo>
                    <a:pt x="148" y="0"/>
                  </a:moveTo>
                  <a:lnTo>
                    <a:pt x="0" y="0"/>
                  </a:lnTo>
                  <a:lnTo>
                    <a:pt x="0" y="288"/>
                  </a:lnTo>
                  <a:lnTo>
                    <a:pt x="148"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42" name="Freeform 38"/>
            <p:cNvSpPr>
              <a:spLocks/>
            </p:cNvSpPr>
            <p:nvPr/>
          </p:nvSpPr>
          <p:spPr bwMode="auto">
            <a:xfrm>
              <a:off x="1951" y="1248"/>
              <a:ext cx="148" cy="289"/>
            </a:xfrm>
            <a:custGeom>
              <a:avLst/>
              <a:gdLst/>
              <a:ahLst/>
              <a:cxnLst>
                <a:cxn ang="0">
                  <a:pos x="0" y="0"/>
                </a:cxn>
                <a:cxn ang="0">
                  <a:pos x="147" y="0"/>
                </a:cxn>
                <a:cxn ang="0">
                  <a:pos x="147" y="288"/>
                </a:cxn>
                <a:cxn ang="0">
                  <a:pos x="0" y="288"/>
                </a:cxn>
              </a:cxnLst>
              <a:rect l="0" t="0" r="r" b="b"/>
              <a:pathLst>
                <a:path w="148" h="289">
                  <a:moveTo>
                    <a:pt x="0" y="0"/>
                  </a:moveTo>
                  <a:lnTo>
                    <a:pt x="147" y="0"/>
                  </a:lnTo>
                  <a:lnTo>
                    <a:pt x="147"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143" name="Line 39"/>
          <p:cNvSpPr>
            <a:spLocks noChangeShapeType="1"/>
          </p:cNvSpPr>
          <p:nvPr/>
        </p:nvSpPr>
        <p:spPr bwMode="auto">
          <a:xfrm>
            <a:off x="2679700" y="2209800"/>
            <a:ext cx="152400" cy="0"/>
          </a:xfrm>
          <a:prstGeom prst="line">
            <a:avLst/>
          </a:prstGeom>
          <a:noFill/>
          <a:ln w="25400">
            <a:solidFill>
              <a:schemeClr val="tx1"/>
            </a:solidFill>
            <a:round/>
            <a:headEnd/>
            <a:tailEnd/>
          </a:ln>
          <a:effectLst/>
        </p:spPr>
        <p:txBody>
          <a:bodyPr wrap="none" anchor="ctr"/>
          <a:lstStyle/>
          <a:p>
            <a:endParaRPr lang="en-US"/>
          </a:p>
        </p:txBody>
      </p:sp>
      <p:sp>
        <p:nvSpPr>
          <p:cNvPr id="175144" name="Freeform 40"/>
          <p:cNvSpPr>
            <a:spLocks/>
          </p:cNvSpPr>
          <p:nvPr/>
        </p:nvSpPr>
        <p:spPr bwMode="auto">
          <a:xfrm>
            <a:off x="2778125" y="2057400"/>
            <a:ext cx="76200" cy="153988"/>
          </a:xfrm>
          <a:custGeom>
            <a:avLst/>
            <a:gdLst/>
            <a:ahLst/>
            <a:cxnLst>
              <a:cxn ang="0">
                <a:pos x="0" y="96"/>
              </a:cxn>
              <a:cxn ang="0">
                <a:pos x="0" y="0"/>
              </a:cxn>
              <a:cxn ang="0">
                <a:pos x="47" y="0"/>
              </a:cxn>
              <a:cxn ang="0">
                <a:pos x="47" y="0"/>
              </a:cxn>
            </a:cxnLst>
            <a:rect l="0" t="0" r="r" b="b"/>
            <a:pathLst>
              <a:path w="48" h="97">
                <a:moveTo>
                  <a:pt x="0" y="96"/>
                </a:moveTo>
                <a:lnTo>
                  <a:pt x="0" y="0"/>
                </a:lnTo>
                <a:lnTo>
                  <a:pt x="47" y="0"/>
                </a:lnTo>
                <a:lnTo>
                  <a:pt x="47"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45" name="Line 41"/>
          <p:cNvSpPr>
            <a:spLocks noChangeShapeType="1"/>
          </p:cNvSpPr>
          <p:nvPr/>
        </p:nvSpPr>
        <p:spPr bwMode="auto">
          <a:xfrm>
            <a:off x="3340100" y="2057400"/>
            <a:ext cx="249238" cy="0"/>
          </a:xfrm>
          <a:prstGeom prst="line">
            <a:avLst/>
          </a:prstGeom>
          <a:noFill/>
          <a:ln w="25400">
            <a:solidFill>
              <a:schemeClr val="tx1"/>
            </a:solidFill>
            <a:round/>
            <a:headEnd/>
            <a:tailEnd/>
          </a:ln>
          <a:effectLst/>
        </p:spPr>
        <p:txBody>
          <a:bodyPr wrap="none" anchor="ctr"/>
          <a:lstStyle/>
          <a:p>
            <a:endParaRPr lang="en-US"/>
          </a:p>
        </p:txBody>
      </p:sp>
      <p:sp>
        <p:nvSpPr>
          <p:cNvPr id="175146" name="Rectangle 42"/>
          <p:cNvSpPr>
            <a:spLocks noChangeArrowheads="1"/>
          </p:cNvSpPr>
          <p:nvPr/>
        </p:nvSpPr>
        <p:spPr bwMode="auto">
          <a:xfrm>
            <a:off x="4129088" y="1984375"/>
            <a:ext cx="474662" cy="333375"/>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  M</a:t>
            </a:r>
          </a:p>
        </p:txBody>
      </p:sp>
      <p:sp>
        <p:nvSpPr>
          <p:cNvPr id="175147" name="Rectangle 43"/>
          <p:cNvSpPr>
            <a:spLocks noChangeArrowheads="1"/>
          </p:cNvSpPr>
          <p:nvPr/>
        </p:nvSpPr>
        <p:spPr bwMode="auto">
          <a:xfrm>
            <a:off x="4910138" y="1984375"/>
            <a:ext cx="519112" cy="333375"/>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175148" name="Group 44"/>
          <p:cNvGrpSpPr>
            <a:grpSpLocks/>
          </p:cNvGrpSpPr>
          <p:nvPr/>
        </p:nvGrpSpPr>
        <p:grpSpPr bwMode="auto">
          <a:xfrm>
            <a:off x="4953000" y="1981200"/>
            <a:ext cx="450850" cy="458788"/>
            <a:chOff x="3120" y="1248"/>
            <a:chExt cx="284" cy="289"/>
          </a:xfrm>
        </p:grpSpPr>
        <p:sp>
          <p:nvSpPr>
            <p:cNvPr id="175149" name="Freeform 45"/>
            <p:cNvSpPr>
              <a:spLocks/>
            </p:cNvSpPr>
            <p:nvPr/>
          </p:nvSpPr>
          <p:spPr bwMode="auto">
            <a:xfrm>
              <a:off x="3120" y="1248"/>
              <a:ext cx="142" cy="289"/>
            </a:xfrm>
            <a:custGeom>
              <a:avLst/>
              <a:gdLst/>
              <a:ahLst/>
              <a:cxnLst>
                <a:cxn ang="0">
                  <a:pos x="141" y="0"/>
                </a:cxn>
                <a:cxn ang="0">
                  <a:pos x="0" y="0"/>
                </a:cxn>
                <a:cxn ang="0">
                  <a:pos x="0" y="288"/>
                </a:cxn>
                <a:cxn ang="0">
                  <a:pos x="141" y="288"/>
                </a:cxn>
              </a:cxnLst>
              <a:rect l="0" t="0" r="r" b="b"/>
              <a:pathLst>
                <a:path w="142" h="289">
                  <a:moveTo>
                    <a:pt x="141" y="0"/>
                  </a:moveTo>
                  <a:lnTo>
                    <a:pt x="0" y="0"/>
                  </a:lnTo>
                  <a:lnTo>
                    <a:pt x="0" y="288"/>
                  </a:lnTo>
                  <a:lnTo>
                    <a:pt x="14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50" name="Freeform 46"/>
            <p:cNvSpPr>
              <a:spLocks/>
            </p:cNvSpPr>
            <p:nvPr/>
          </p:nvSpPr>
          <p:spPr bwMode="auto">
            <a:xfrm>
              <a:off x="3261" y="1248"/>
              <a:ext cx="143" cy="289"/>
            </a:xfrm>
            <a:custGeom>
              <a:avLst/>
              <a:gdLst/>
              <a:ahLst/>
              <a:cxnLst>
                <a:cxn ang="0">
                  <a:pos x="0" y="0"/>
                </a:cxn>
                <a:cxn ang="0">
                  <a:pos x="142" y="0"/>
                </a:cxn>
                <a:cxn ang="0">
                  <a:pos x="142" y="288"/>
                </a:cxn>
                <a:cxn ang="0">
                  <a:pos x="0" y="288"/>
                </a:cxn>
              </a:cxnLst>
              <a:rect l="0" t="0" r="r" b="b"/>
              <a:pathLst>
                <a:path w="143" h="289">
                  <a:moveTo>
                    <a:pt x="0" y="0"/>
                  </a:moveTo>
                  <a:lnTo>
                    <a:pt x="142" y="0"/>
                  </a:lnTo>
                  <a:lnTo>
                    <a:pt x="142"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151" name="Line 47"/>
          <p:cNvSpPr>
            <a:spLocks noChangeShapeType="1"/>
          </p:cNvSpPr>
          <p:nvPr/>
        </p:nvSpPr>
        <p:spPr bwMode="auto">
          <a:xfrm>
            <a:off x="4719638" y="2209800"/>
            <a:ext cx="220662" cy="0"/>
          </a:xfrm>
          <a:prstGeom prst="line">
            <a:avLst/>
          </a:prstGeom>
          <a:noFill/>
          <a:ln w="25400">
            <a:solidFill>
              <a:schemeClr val="tx1"/>
            </a:solidFill>
            <a:round/>
            <a:headEnd/>
            <a:tailEnd/>
          </a:ln>
          <a:effectLst/>
        </p:spPr>
        <p:txBody>
          <a:bodyPr wrap="none" anchor="ctr"/>
          <a:lstStyle/>
          <a:p>
            <a:endParaRPr lang="en-US"/>
          </a:p>
        </p:txBody>
      </p:sp>
      <p:sp>
        <p:nvSpPr>
          <p:cNvPr id="175152" name="Line 48"/>
          <p:cNvSpPr>
            <a:spLocks noChangeShapeType="1"/>
          </p:cNvSpPr>
          <p:nvPr/>
        </p:nvSpPr>
        <p:spPr bwMode="auto">
          <a:xfrm>
            <a:off x="3951288" y="2209800"/>
            <a:ext cx="246062" cy="0"/>
          </a:xfrm>
          <a:prstGeom prst="line">
            <a:avLst/>
          </a:prstGeom>
          <a:noFill/>
          <a:ln w="25400">
            <a:solidFill>
              <a:schemeClr val="tx1"/>
            </a:solidFill>
            <a:round/>
            <a:headEnd/>
            <a:tailEnd/>
          </a:ln>
          <a:effectLst/>
        </p:spPr>
        <p:txBody>
          <a:bodyPr wrap="none" anchor="ctr"/>
          <a:lstStyle/>
          <a:p>
            <a:endParaRPr lang="en-US"/>
          </a:p>
        </p:txBody>
      </p:sp>
      <p:sp>
        <p:nvSpPr>
          <p:cNvPr id="175153" name="Freeform 49"/>
          <p:cNvSpPr>
            <a:spLocks/>
          </p:cNvSpPr>
          <p:nvPr/>
        </p:nvSpPr>
        <p:spPr bwMode="auto">
          <a:xfrm>
            <a:off x="4143375" y="2209800"/>
            <a:ext cx="684213" cy="306388"/>
          </a:xfrm>
          <a:custGeom>
            <a:avLst/>
            <a:gdLst/>
            <a:ahLst/>
            <a:cxnLst>
              <a:cxn ang="0">
                <a:pos x="0" y="0"/>
              </a:cxn>
              <a:cxn ang="0">
                <a:pos x="0" y="192"/>
              </a:cxn>
              <a:cxn ang="0">
                <a:pos x="391" y="192"/>
              </a:cxn>
              <a:cxn ang="0">
                <a:pos x="391" y="64"/>
              </a:cxn>
              <a:cxn ang="0">
                <a:pos x="430" y="0"/>
              </a:cxn>
            </a:cxnLst>
            <a:rect l="0" t="0" r="r" b="b"/>
            <a:pathLst>
              <a:path w="431" h="193">
                <a:moveTo>
                  <a:pt x="0" y="0"/>
                </a:moveTo>
                <a:lnTo>
                  <a:pt x="0" y="192"/>
                </a:lnTo>
                <a:lnTo>
                  <a:pt x="391" y="192"/>
                </a:lnTo>
                <a:lnTo>
                  <a:pt x="391" y="64"/>
                </a:lnTo>
                <a:lnTo>
                  <a:pt x="430"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54" name="Line 50"/>
          <p:cNvSpPr>
            <a:spLocks noChangeShapeType="1"/>
          </p:cNvSpPr>
          <p:nvPr/>
        </p:nvSpPr>
        <p:spPr bwMode="auto">
          <a:xfrm>
            <a:off x="3340100" y="2362200"/>
            <a:ext cx="249238" cy="0"/>
          </a:xfrm>
          <a:prstGeom prst="line">
            <a:avLst/>
          </a:prstGeom>
          <a:noFill/>
          <a:ln w="25400">
            <a:solidFill>
              <a:schemeClr val="tx1"/>
            </a:solidFill>
            <a:round/>
            <a:headEnd/>
            <a:tailEnd/>
          </a:ln>
          <a:effectLst/>
        </p:spPr>
        <p:txBody>
          <a:bodyPr wrap="none" anchor="ctr"/>
          <a:lstStyle/>
          <a:p>
            <a:endParaRPr lang="en-US"/>
          </a:p>
        </p:txBody>
      </p:sp>
      <p:sp>
        <p:nvSpPr>
          <p:cNvPr id="175155" name="Freeform 51"/>
          <p:cNvSpPr>
            <a:spLocks/>
          </p:cNvSpPr>
          <p:nvPr/>
        </p:nvSpPr>
        <p:spPr bwMode="auto">
          <a:xfrm>
            <a:off x="3487738" y="2201863"/>
            <a:ext cx="534987" cy="441325"/>
          </a:xfrm>
          <a:custGeom>
            <a:avLst/>
            <a:gdLst/>
            <a:ahLst/>
            <a:cxnLst>
              <a:cxn ang="0">
                <a:pos x="0" y="101"/>
              </a:cxn>
              <a:cxn ang="0">
                <a:pos x="0" y="277"/>
              </a:cxn>
              <a:cxn ang="0">
                <a:pos x="294" y="277"/>
              </a:cxn>
              <a:cxn ang="0">
                <a:pos x="294" y="90"/>
              </a:cxn>
              <a:cxn ang="0">
                <a:pos x="336" y="0"/>
              </a:cxn>
            </a:cxnLst>
            <a:rect l="0" t="0" r="r" b="b"/>
            <a:pathLst>
              <a:path w="337" h="278">
                <a:moveTo>
                  <a:pt x="0" y="101"/>
                </a:moveTo>
                <a:lnTo>
                  <a:pt x="0" y="277"/>
                </a:lnTo>
                <a:lnTo>
                  <a:pt x="294" y="277"/>
                </a:lnTo>
                <a:lnTo>
                  <a:pt x="294" y="90"/>
                </a:lnTo>
                <a:lnTo>
                  <a:pt x="336"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nvGrpSpPr>
          <p:cNvPr id="175156" name="Group 52"/>
          <p:cNvGrpSpPr>
            <a:grpSpLocks/>
          </p:cNvGrpSpPr>
          <p:nvPr/>
        </p:nvGrpSpPr>
        <p:grpSpPr bwMode="auto">
          <a:xfrm>
            <a:off x="2779713" y="2540000"/>
            <a:ext cx="3327400" cy="814388"/>
            <a:chOff x="1751" y="1600"/>
            <a:chExt cx="2096" cy="513"/>
          </a:xfrm>
        </p:grpSpPr>
        <p:grpSp>
          <p:nvGrpSpPr>
            <p:cNvPr id="175157" name="Group 53"/>
            <p:cNvGrpSpPr>
              <a:grpSpLocks/>
            </p:cNvGrpSpPr>
            <p:nvPr/>
          </p:nvGrpSpPr>
          <p:grpSpPr bwMode="auto">
            <a:xfrm>
              <a:off x="2687" y="1600"/>
              <a:ext cx="222" cy="481"/>
              <a:chOff x="2687" y="1600"/>
              <a:chExt cx="222" cy="481"/>
            </a:xfrm>
          </p:grpSpPr>
          <p:sp>
            <p:nvSpPr>
              <p:cNvPr id="175158" name="Freeform 54"/>
              <p:cNvSpPr>
                <a:spLocks/>
              </p:cNvSpPr>
              <p:nvPr/>
            </p:nvSpPr>
            <p:spPr bwMode="auto">
              <a:xfrm>
                <a:off x="2696" y="1600"/>
                <a:ext cx="213" cy="481"/>
              </a:xfrm>
              <a:custGeom>
                <a:avLst/>
                <a:gdLst/>
                <a:ahLst/>
                <a:cxnLst>
                  <a:cxn ang="0">
                    <a:pos x="0" y="320"/>
                  </a:cxn>
                  <a:cxn ang="0">
                    <a:pos x="71" y="240"/>
                  </a:cxn>
                  <a:cxn ang="0">
                    <a:pos x="0" y="160"/>
                  </a:cxn>
                  <a:cxn ang="0">
                    <a:pos x="0" y="0"/>
                  </a:cxn>
                  <a:cxn ang="0">
                    <a:pos x="212" y="160"/>
                  </a:cxn>
                  <a:cxn ang="0">
                    <a:pos x="212" y="320"/>
                  </a:cxn>
                  <a:cxn ang="0">
                    <a:pos x="0" y="480"/>
                  </a:cxn>
                  <a:cxn ang="0">
                    <a:pos x="0" y="320"/>
                  </a:cxn>
                </a:cxnLst>
                <a:rect l="0" t="0" r="r" b="b"/>
                <a:pathLst>
                  <a:path w="213" h="481">
                    <a:moveTo>
                      <a:pt x="0" y="320"/>
                    </a:moveTo>
                    <a:lnTo>
                      <a:pt x="71" y="240"/>
                    </a:lnTo>
                    <a:lnTo>
                      <a:pt x="0" y="160"/>
                    </a:lnTo>
                    <a:lnTo>
                      <a:pt x="0" y="0"/>
                    </a:lnTo>
                    <a:lnTo>
                      <a:pt x="212" y="160"/>
                    </a:lnTo>
                    <a:lnTo>
                      <a:pt x="212" y="320"/>
                    </a:lnTo>
                    <a:lnTo>
                      <a:pt x="0" y="480"/>
                    </a:lnTo>
                    <a:lnTo>
                      <a:pt x="0" y="32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59" name="Rectangle 55"/>
              <p:cNvSpPr>
                <a:spLocks noChangeArrowheads="1"/>
              </p:cNvSpPr>
              <p:nvPr/>
            </p:nvSpPr>
            <p:spPr bwMode="auto">
              <a:xfrm rot="5400000">
                <a:off x="2600" y="1723"/>
                <a:ext cx="383"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ALU</a:t>
                </a:r>
              </a:p>
            </p:txBody>
          </p:sp>
        </p:grpSp>
        <p:grpSp>
          <p:nvGrpSpPr>
            <p:cNvPr id="175160" name="Group 56"/>
            <p:cNvGrpSpPr>
              <a:grpSpLocks/>
            </p:cNvGrpSpPr>
            <p:nvPr/>
          </p:nvGrpSpPr>
          <p:grpSpPr bwMode="auto">
            <a:xfrm>
              <a:off x="1751" y="1696"/>
              <a:ext cx="359" cy="289"/>
              <a:chOff x="1751" y="1696"/>
              <a:chExt cx="359" cy="289"/>
            </a:xfrm>
          </p:grpSpPr>
          <p:sp>
            <p:nvSpPr>
              <p:cNvPr id="175161" name="Rectangle 57"/>
              <p:cNvSpPr>
                <a:spLocks noChangeArrowheads="1"/>
              </p:cNvSpPr>
              <p:nvPr/>
            </p:nvSpPr>
            <p:spPr bwMode="auto">
              <a:xfrm>
                <a:off x="1751" y="1698"/>
                <a:ext cx="299"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  M</a:t>
                </a:r>
              </a:p>
            </p:txBody>
          </p:sp>
          <p:grpSp>
            <p:nvGrpSpPr>
              <p:cNvPr id="175162" name="Group 58"/>
              <p:cNvGrpSpPr>
                <a:grpSpLocks/>
              </p:cNvGrpSpPr>
              <p:nvPr/>
            </p:nvGrpSpPr>
            <p:grpSpPr bwMode="auto">
              <a:xfrm>
                <a:off x="1770" y="1696"/>
                <a:ext cx="340" cy="289"/>
                <a:chOff x="1770" y="1696"/>
                <a:chExt cx="340" cy="289"/>
              </a:xfrm>
            </p:grpSpPr>
            <p:sp>
              <p:nvSpPr>
                <p:cNvPr id="175163" name="Freeform 59"/>
                <p:cNvSpPr>
                  <a:spLocks/>
                </p:cNvSpPr>
                <p:nvPr/>
              </p:nvSpPr>
              <p:spPr bwMode="auto">
                <a:xfrm>
                  <a:off x="1770" y="1696"/>
                  <a:ext cx="170" cy="289"/>
                </a:xfrm>
                <a:custGeom>
                  <a:avLst/>
                  <a:gdLst/>
                  <a:ahLst/>
                  <a:cxnLst>
                    <a:cxn ang="0">
                      <a:pos x="169" y="0"/>
                    </a:cxn>
                    <a:cxn ang="0">
                      <a:pos x="0" y="0"/>
                    </a:cxn>
                    <a:cxn ang="0">
                      <a:pos x="0" y="288"/>
                    </a:cxn>
                    <a:cxn ang="0">
                      <a:pos x="169" y="288"/>
                    </a:cxn>
                  </a:cxnLst>
                  <a:rect l="0" t="0" r="r" b="b"/>
                  <a:pathLst>
                    <a:path w="170" h="289">
                      <a:moveTo>
                        <a:pt x="169" y="0"/>
                      </a:moveTo>
                      <a:lnTo>
                        <a:pt x="0" y="0"/>
                      </a:lnTo>
                      <a:lnTo>
                        <a:pt x="0" y="288"/>
                      </a:lnTo>
                      <a:lnTo>
                        <a:pt x="169"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64" name="Freeform 60"/>
                <p:cNvSpPr>
                  <a:spLocks/>
                </p:cNvSpPr>
                <p:nvPr/>
              </p:nvSpPr>
              <p:spPr bwMode="auto">
                <a:xfrm>
                  <a:off x="1939" y="1696"/>
                  <a:ext cx="171" cy="289"/>
                </a:xfrm>
                <a:custGeom>
                  <a:avLst/>
                  <a:gdLst/>
                  <a:ahLst/>
                  <a:cxnLst>
                    <a:cxn ang="0">
                      <a:pos x="0" y="0"/>
                    </a:cxn>
                    <a:cxn ang="0">
                      <a:pos x="170" y="0"/>
                    </a:cxn>
                    <a:cxn ang="0">
                      <a:pos x="170" y="288"/>
                    </a:cxn>
                    <a:cxn ang="0">
                      <a:pos x="0" y="288"/>
                    </a:cxn>
                  </a:cxnLst>
                  <a:rect l="0" t="0" r="r" b="b"/>
                  <a:pathLst>
                    <a:path w="171" h="289">
                      <a:moveTo>
                        <a:pt x="0" y="0"/>
                      </a:moveTo>
                      <a:lnTo>
                        <a:pt x="170" y="0"/>
                      </a:lnTo>
                      <a:lnTo>
                        <a:pt x="170"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grpSp>
        <p:sp>
          <p:nvSpPr>
            <p:cNvPr id="175165" name="Rectangle 61"/>
            <p:cNvSpPr>
              <a:spLocks noChangeArrowheads="1"/>
            </p:cNvSpPr>
            <p:nvPr/>
          </p:nvSpPr>
          <p:spPr bwMode="auto">
            <a:xfrm>
              <a:off x="2211" y="1703"/>
              <a:ext cx="327"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175166" name="Group 62"/>
            <p:cNvGrpSpPr>
              <a:grpSpLocks/>
            </p:cNvGrpSpPr>
            <p:nvPr/>
          </p:nvGrpSpPr>
          <p:grpSpPr bwMode="auto">
            <a:xfrm>
              <a:off x="2230" y="1696"/>
              <a:ext cx="296" cy="289"/>
              <a:chOff x="2230" y="1696"/>
              <a:chExt cx="296" cy="289"/>
            </a:xfrm>
          </p:grpSpPr>
          <p:sp>
            <p:nvSpPr>
              <p:cNvPr id="175167" name="Freeform 63"/>
              <p:cNvSpPr>
                <a:spLocks/>
              </p:cNvSpPr>
              <p:nvPr/>
            </p:nvSpPr>
            <p:spPr bwMode="auto">
              <a:xfrm>
                <a:off x="2230" y="1696"/>
                <a:ext cx="149" cy="289"/>
              </a:xfrm>
              <a:custGeom>
                <a:avLst/>
                <a:gdLst/>
                <a:ahLst/>
                <a:cxnLst>
                  <a:cxn ang="0">
                    <a:pos x="148" y="0"/>
                  </a:cxn>
                  <a:cxn ang="0">
                    <a:pos x="0" y="0"/>
                  </a:cxn>
                  <a:cxn ang="0">
                    <a:pos x="0" y="288"/>
                  </a:cxn>
                  <a:cxn ang="0">
                    <a:pos x="148" y="288"/>
                  </a:cxn>
                </a:cxnLst>
                <a:rect l="0" t="0" r="r" b="b"/>
                <a:pathLst>
                  <a:path w="149" h="289">
                    <a:moveTo>
                      <a:pt x="148" y="0"/>
                    </a:moveTo>
                    <a:lnTo>
                      <a:pt x="0" y="0"/>
                    </a:lnTo>
                    <a:lnTo>
                      <a:pt x="0" y="288"/>
                    </a:lnTo>
                    <a:lnTo>
                      <a:pt x="148"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68" name="Freeform 64"/>
              <p:cNvSpPr>
                <a:spLocks/>
              </p:cNvSpPr>
              <p:nvPr/>
            </p:nvSpPr>
            <p:spPr bwMode="auto">
              <a:xfrm>
                <a:off x="2378" y="1696"/>
                <a:ext cx="148" cy="289"/>
              </a:xfrm>
              <a:custGeom>
                <a:avLst/>
                <a:gdLst/>
                <a:ahLst/>
                <a:cxnLst>
                  <a:cxn ang="0">
                    <a:pos x="0" y="0"/>
                  </a:cxn>
                  <a:cxn ang="0">
                    <a:pos x="147" y="0"/>
                  </a:cxn>
                  <a:cxn ang="0">
                    <a:pos x="147" y="288"/>
                  </a:cxn>
                  <a:cxn ang="0">
                    <a:pos x="0" y="288"/>
                  </a:cxn>
                </a:cxnLst>
                <a:rect l="0" t="0" r="r" b="b"/>
                <a:pathLst>
                  <a:path w="148" h="289">
                    <a:moveTo>
                      <a:pt x="0" y="0"/>
                    </a:moveTo>
                    <a:lnTo>
                      <a:pt x="147" y="0"/>
                    </a:lnTo>
                    <a:lnTo>
                      <a:pt x="147"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169" name="Line 65"/>
            <p:cNvSpPr>
              <a:spLocks noChangeShapeType="1"/>
            </p:cNvSpPr>
            <p:nvPr/>
          </p:nvSpPr>
          <p:spPr bwMode="auto">
            <a:xfrm>
              <a:off x="2115" y="1840"/>
              <a:ext cx="96" cy="0"/>
            </a:xfrm>
            <a:prstGeom prst="line">
              <a:avLst/>
            </a:prstGeom>
            <a:noFill/>
            <a:ln w="25400">
              <a:solidFill>
                <a:schemeClr val="tx1"/>
              </a:solidFill>
              <a:round/>
              <a:headEnd/>
              <a:tailEnd/>
            </a:ln>
            <a:effectLst/>
          </p:spPr>
          <p:txBody>
            <a:bodyPr wrap="none" anchor="ctr"/>
            <a:lstStyle/>
            <a:p>
              <a:endParaRPr lang="en-US"/>
            </a:p>
          </p:txBody>
        </p:sp>
        <p:sp>
          <p:nvSpPr>
            <p:cNvPr id="175170" name="Freeform 66"/>
            <p:cNvSpPr>
              <a:spLocks/>
            </p:cNvSpPr>
            <p:nvPr/>
          </p:nvSpPr>
          <p:spPr bwMode="auto">
            <a:xfrm>
              <a:off x="2177" y="1744"/>
              <a:ext cx="48" cy="97"/>
            </a:xfrm>
            <a:custGeom>
              <a:avLst/>
              <a:gdLst/>
              <a:ahLst/>
              <a:cxnLst>
                <a:cxn ang="0">
                  <a:pos x="0" y="96"/>
                </a:cxn>
                <a:cxn ang="0">
                  <a:pos x="0" y="0"/>
                </a:cxn>
                <a:cxn ang="0">
                  <a:pos x="47" y="0"/>
                </a:cxn>
                <a:cxn ang="0">
                  <a:pos x="47" y="0"/>
                </a:cxn>
              </a:cxnLst>
              <a:rect l="0" t="0" r="r" b="b"/>
              <a:pathLst>
                <a:path w="48" h="97">
                  <a:moveTo>
                    <a:pt x="0" y="96"/>
                  </a:moveTo>
                  <a:lnTo>
                    <a:pt x="0" y="0"/>
                  </a:lnTo>
                  <a:lnTo>
                    <a:pt x="47" y="0"/>
                  </a:lnTo>
                  <a:lnTo>
                    <a:pt x="47"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71" name="Line 67"/>
            <p:cNvSpPr>
              <a:spLocks noChangeShapeType="1"/>
            </p:cNvSpPr>
            <p:nvPr/>
          </p:nvSpPr>
          <p:spPr bwMode="auto">
            <a:xfrm>
              <a:off x="2531" y="1744"/>
              <a:ext cx="157" cy="0"/>
            </a:xfrm>
            <a:prstGeom prst="line">
              <a:avLst/>
            </a:prstGeom>
            <a:noFill/>
            <a:ln w="25400">
              <a:solidFill>
                <a:schemeClr val="tx1"/>
              </a:solidFill>
              <a:round/>
              <a:headEnd/>
              <a:tailEnd/>
            </a:ln>
            <a:effectLst/>
          </p:spPr>
          <p:txBody>
            <a:bodyPr wrap="none" anchor="ctr"/>
            <a:lstStyle/>
            <a:p>
              <a:endParaRPr lang="en-US"/>
            </a:p>
          </p:txBody>
        </p:sp>
        <p:sp>
          <p:nvSpPr>
            <p:cNvPr id="175172" name="Rectangle 68"/>
            <p:cNvSpPr>
              <a:spLocks noChangeArrowheads="1"/>
            </p:cNvSpPr>
            <p:nvPr/>
          </p:nvSpPr>
          <p:spPr bwMode="auto">
            <a:xfrm>
              <a:off x="3028" y="1698"/>
              <a:ext cx="299"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  M</a:t>
              </a:r>
            </a:p>
          </p:txBody>
        </p:sp>
        <p:grpSp>
          <p:nvGrpSpPr>
            <p:cNvPr id="175173" name="Group 69"/>
            <p:cNvGrpSpPr>
              <a:grpSpLocks/>
            </p:cNvGrpSpPr>
            <p:nvPr/>
          </p:nvGrpSpPr>
          <p:grpSpPr bwMode="auto">
            <a:xfrm>
              <a:off x="3079" y="1696"/>
              <a:ext cx="325" cy="289"/>
              <a:chOff x="3079" y="1696"/>
              <a:chExt cx="325" cy="289"/>
            </a:xfrm>
          </p:grpSpPr>
          <p:sp>
            <p:nvSpPr>
              <p:cNvPr id="175174" name="Freeform 70"/>
              <p:cNvSpPr>
                <a:spLocks/>
              </p:cNvSpPr>
              <p:nvPr/>
            </p:nvSpPr>
            <p:spPr bwMode="auto">
              <a:xfrm>
                <a:off x="3079" y="1696"/>
                <a:ext cx="162" cy="289"/>
              </a:xfrm>
              <a:custGeom>
                <a:avLst/>
                <a:gdLst/>
                <a:ahLst/>
                <a:cxnLst>
                  <a:cxn ang="0">
                    <a:pos x="161" y="0"/>
                  </a:cxn>
                  <a:cxn ang="0">
                    <a:pos x="0" y="0"/>
                  </a:cxn>
                  <a:cxn ang="0">
                    <a:pos x="0" y="288"/>
                  </a:cxn>
                  <a:cxn ang="0">
                    <a:pos x="161" y="288"/>
                  </a:cxn>
                </a:cxnLst>
                <a:rect l="0" t="0" r="r" b="b"/>
                <a:pathLst>
                  <a:path w="162" h="289">
                    <a:moveTo>
                      <a:pt x="161" y="0"/>
                    </a:moveTo>
                    <a:lnTo>
                      <a:pt x="0" y="0"/>
                    </a:lnTo>
                    <a:lnTo>
                      <a:pt x="0" y="288"/>
                    </a:lnTo>
                    <a:lnTo>
                      <a:pt x="16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75" name="Freeform 71"/>
              <p:cNvSpPr>
                <a:spLocks/>
              </p:cNvSpPr>
              <p:nvPr/>
            </p:nvSpPr>
            <p:spPr bwMode="auto">
              <a:xfrm>
                <a:off x="3240" y="1696"/>
                <a:ext cx="164" cy="289"/>
              </a:xfrm>
              <a:custGeom>
                <a:avLst/>
                <a:gdLst/>
                <a:ahLst/>
                <a:cxnLst>
                  <a:cxn ang="0">
                    <a:pos x="0" y="0"/>
                  </a:cxn>
                  <a:cxn ang="0">
                    <a:pos x="163" y="0"/>
                  </a:cxn>
                  <a:cxn ang="0">
                    <a:pos x="163" y="288"/>
                  </a:cxn>
                  <a:cxn ang="0">
                    <a:pos x="0" y="288"/>
                  </a:cxn>
                </a:cxnLst>
                <a:rect l="0" t="0" r="r" b="b"/>
                <a:pathLst>
                  <a:path w="164" h="289">
                    <a:moveTo>
                      <a:pt x="0" y="0"/>
                    </a:moveTo>
                    <a:lnTo>
                      <a:pt x="163" y="0"/>
                    </a:lnTo>
                    <a:lnTo>
                      <a:pt x="163"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176" name="Rectangle 72"/>
            <p:cNvSpPr>
              <a:spLocks noChangeArrowheads="1"/>
            </p:cNvSpPr>
            <p:nvPr/>
          </p:nvSpPr>
          <p:spPr bwMode="auto">
            <a:xfrm>
              <a:off x="3520" y="1698"/>
              <a:ext cx="327"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175177" name="Group 73"/>
            <p:cNvGrpSpPr>
              <a:grpSpLocks/>
            </p:cNvGrpSpPr>
            <p:nvPr/>
          </p:nvGrpSpPr>
          <p:grpSpPr bwMode="auto">
            <a:xfrm>
              <a:off x="3547" y="1696"/>
              <a:ext cx="284" cy="289"/>
              <a:chOff x="3547" y="1696"/>
              <a:chExt cx="284" cy="289"/>
            </a:xfrm>
          </p:grpSpPr>
          <p:sp>
            <p:nvSpPr>
              <p:cNvPr id="175178" name="Freeform 74"/>
              <p:cNvSpPr>
                <a:spLocks/>
              </p:cNvSpPr>
              <p:nvPr/>
            </p:nvSpPr>
            <p:spPr bwMode="auto">
              <a:xfrm>
                <a:off x="3547" y="1696"/>
                <a:ext cx="142" cy="289"/>
              </a:xfrm>
              <a:custGeom>
                <a:avLst/>
                <a:gdLst/>
                <a:ahLst/>
                <a:cxnLst>
                  <a:cxn ang="0">
                    <a:pos x="141" y="0"/>
                  </a:cxn>
                  <a:cxn ang="0">
                    <a:pos x="0" y="0"/>
                  </a:cxn>
                  <a:cxn ang="0">
                    <a:pos x="0" y="288"/>
                  </a:cxn>
                  <a:cxn ang="0">
                    <a:pos x="141" y="288"/>
                  </a:cxn>
                </a:cxnLst>
                <a:rect l="0" t="0" r="r" b="b"/>
                <a:pathLst>
                  <a:path w="142" h="289">
                    <a:moveTo>
                      <a:pt x="141" y="0"/>
                    </a:moveTo>
                    <a:lnTo>
                      <a:pt x="0" y="0"/>
                    </a:lnTo>
                    <a:lnTo>
                      <a:pt x="0" y="288"/>
                    </a:lnTo>
                    <a:lnTo>
                      <a:pt x="14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79" name="Freeform 75"/>
              <p:cNvSpPr>
                <a:spLocks/>
              </p:cNvSpPr>
              <p:nvPr/>
            </p:nvSpPr>
            <p:spPr bwMode="auto">
              <a:xfrm>
                <a:off x="3688" y="1696"/>
                <a:ext cx="143" cy="289"/>
              </a:xfrm>
              <a:custGeom>
                <a:avLst/>
                <a:gdLst/>
                <a:ahLst/>
                <a:cxnLst>
                  <a:cxn ang="0">
                    <a:pos x="0" y="0"/>
                  </a:cxn>
                  <a:cxn ang="0">
                    <a:pos x="142" y="0"/>
                  </a:cxn>
                  <a:cxn ang="0">
                    <a:pos x="142" y="288"/>
                  </a:cxn>
                  <a:cxn ang="0">
                    <a:pos x="0" y="288"/>
                  </a:cxn>
                </a:cxnLst>
                <a:rect l="0" t="0" r="r" b="b"/>
                <a:pathLst>
                  <a:path w="143" h="289">
                    <a:moveTo>
                      <a:pt x="0" y="0"/>
                    </a:moveTo>
                    <a:lnTo>
                      <a:pt x="142" y="0"/>
                    </a:lnTo>
                    <a:lnTo>
                      <a:pt x="142"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180" name="Line 76"/>
            <p:cNvSpPr>
              <a:spLocks noChangeShapeType="1"/>
            </p:cNvSpPr>
            <p:nvPr/>
          </p:nvSpPr>
          <p:spPr bwMode="auto">
            <a:xfrm>
              <a:off x="3400" y="1840"/>
              <a:ext cx="139" cy="0"/>
            </a:xfrm>
            <a:prstGeom prst="line">
              <a:avLst/>
            </a:prstGeom>
            <a:noFill/>
            <a:ln w="25400">
              <a:solidFill>
                <a:schemeClr val="tx1"/>
              </a:solidFill>
              <a:round/>
              <a:headEnd/>
              <a:tailEnd/>
            </a:ln>
            <a:effectLst/>
          </p:spPr>
          <p:txBody>
            <a:bodyPr wrap="none" anchor="ctr"/>
            <a:lstStyle/>
            <a:p>
              <a:endParaRPr lang="en-US"/>
            </a:p>
          </p:txBody>
        </p:sp>
        <p:sp>
          <p:nvSpPr>
            <p:cNvPr id="175181" name="Line 77"/>
            <p:cNvSpPr>
              <a:spLocks noChangeShapeType="1"/>
            </p:cNvSpPr>
            <p:nvPr/>
          </p:nvSpPr>
          <p:spPr bwMode="auto">
            <a:xfrm>
              <a:off x="2916" y="1840"/>
              <a:ext cx="155" cy="0"/>
            </a:xfrm>
            <a:prstGeom prst="line">
              <a:avLst/>
            </a:prstGeom>
            <a:noFill/>
            <a:ln w="25400">
              <a:solidFill>
                <a:schemeClr val="tx1"/>
              </a:solidFill>
              <a:round/>
              <a:headEnd/>
              <a:tailEnd/>
            </a:ln>
            <a:effectLst/>
          </p:spPr>
          <p:txBody>
            <a:bodyPr wrap="none" anchor="ctr"/>
            <a:lstStyle/>
            <a:p>
              <a:endParaRPr lang="en-US"/>
            </a:p>
          </p:txBody>
        </p:sp>
        <p:sp>
          <p:nvSpPr>
            <p:cNvPr id="175182" name="Freeform 78"/>
            <p:cNvSpPr>
              <a:spLocks/>
            </p:cNvSpPr>
            <p:nvPr/>
          </p:nvSpPr>
          <p:spPr bwMode="auto">
            <a:xfrm>
              <a:off x="3037" y="1840"/>
              <a:ext cx="431" cy="193"/>
            </a:xfrm>
            <a:custGeom>
              <a:avLst/>
              <a:gdLst/>
              <a:ahLst/>
              <a:cxnLst>
                <a:cxn ang="0">
                  <a:pos x="0" y="0"/>
                </a:cxn>
                <a:cxn ang="0">
                  <a:pos x="0" y="192"/>
                </a:cxn>
                <a:cxn ang="0">
                  <a:pos x="391" y="192"/>
                </a:cxn>
                <a:cxn ang="0">
                  <a:pos x="391" y="64"/>
                </a:cxn>
                <a:cxn ang="0">
                  <a:pos x="430" y="0"/>
                </a:cxn>
              </a:cxnLst>
              <a:rect l="0" t="0" r="r" b="b"/>
              <a:pathLst>
                <a:path w="431" h="193">
                  <a:moveTo>
                    <a:pt x="0" y="0"/>
                  </a:moveTo>
                  <a:lnTo>
                    <a:pt x="0" y="192"/>
                  </a:lnTo>
                  <a:lnTo>
                    <a:pt x="391" y="192"/>
                  </a:lnTo>
                  <a:lnTo>
                    <a:pt x="391" y="64"/>
                  </a:lnTo>
                  <a:lnTo>
                    <a:pt x="430"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83" name="Line 79"/>
            <p:cNvSpPr>
              <a:spLocks noChangeShapeType="1"/>
            </p:cNvSpPr>
            <p:nvPr/>
          </p:nvSpPr>
          <p:spPr bwMode="auto">
            <a:xfrm>
              <a:off x="2531" y="1936"/>
              <a:ext cx="157" cy="0"/>
            </a:xfrm>
            <a:prstGeom prst="line">
              <a:avLst/>
            </a:prstGeom>
            <a:noFill/>
            <a:ln w="25400">
              <a:solidFill>
                <a:schemeClr val="tx1"/>
              </a:solidFill>
              <a:round/>
              <a:headEnd/>
              <a:tailEnd/>
            </a:ln>
            <a:effectLst/>
          </p:spPr>
          <p:txBody>
            <a:bodyPr wrap="none" anchor="ctr"/>
            <a:lstStyle/>
            <a:p>
              <a:endParaRPr lang="en-US"/>
            </a:p>
          </p:txBody>
        </p:sp>
        <p:sp>
          <p:nvSpPr>
            <p:cNvPr id="175184" name="Freeform 80"/>
            <p:cNvSpPr>
              <a:spLocks/>
            </p:cNvSpPr>
            <p:nvPr/>
          </p:nvSpPr>
          <p:spPr bwMode="auto">
            <a:xfrm>
              <a:off x="2624" y="1835"/>
              <a:ext cx="337" cy="278"/>
            </a:xfrm>
            <a:custGeom>
              <a:avLst/>
              <a:gdLst/>
              <a:ahLst/>
              <a:cxnLst>
                <a:cxn ang="0">
                  <a:pos x="0" y="101"/>
                </a:cxn>
                <a:cxn ang="0">
                  <a:pos x="0" y="277"/>
                </a:cxn>
                <a:cxn ang="0">
                  <a:pos x="294" y="277"/>
                </a:cxn>
                <a:cxn ang="0">
                  <a:pos x="294" y="90"/>
                </a:cxn>
                <a:cxn ang="0">
                  <a:pos x="336" y="0"/>
                </a:cxn>
              </a:cxnLst>
              <a:rect l="0" t="0" r="r" b="b"/>
              <a:pathLst>
                <a:path w="337" h="278">
                  <a:moveTo>
                    <a:pt x="0" y="101"/>
                  </a:moveTo>
                  <a:lnTo>
                    <a:pt x="0" y="277"/>
                  </a:lnTo>
                  <a:lnTo>
                    <a:pt x="294" y="277"/>
                  </a:lnTo>
                  <a:lnTo>
                    <a:pt x="294" y="90"/>
                  </a:lnTo>
                  <a:lnTo>
                    <a:pt x="336"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grpSp>
        <p:nvGrpSpPr>
          <p:cNvPr id="175185" name="Group 81"/>
          <p:cNvGrpSpPr>
            <a:grpSpLocks/>
          </p:cNvGrpSpPr>
          <p:nvPr/>
        </p:nvGrpSpPr>
        <p:grpSpPr bwMode="auto">
          <a:xfrm>
            <a:off x="3457575" y="3251200"/>
            <a:ext cx="3327400" cy="814388"/>
            <a:chOff x="2178" y="2048"/>
            <a:chExt cx="2096" cy="513"/>
          </a:xfrm>
        </p:grpSpPr>
        <p:grpSp>
          <p:nvGrpSpPr>
            <p:cNvPr id="175186" name="Group 82"/>
            <p:cNvGrpSpPr>
              <a:grpSpLocks/>
            </p:cNvGrpSpPr>
            <p:nvPr/>
          </p:nvGrpSpPr>
          <p:grpSpPr bwMode="auto">
            <a:xfrm>
              <a:off x="3114" y="2048"/>
              <a:ext cx="222" cy="481"/>
              <a:chOff x="3114" y="2048"/>
              <a:chExt cx="222" cy="481"/>
            </a:xfrm>
          </p:grpSpPr>
          <p:sp>
            <p:nvSpPr>
              <p:cNvPr id="175187" name="Freeform 83"/>
              <p:cNvSpPr>
                <a:spLocks/>
              </p:cNvSpPr>
              <p:nvPr/>
            </p:nvSpPr>
            <p:spPr bwMode="auto">
              <a:xfrm>
                <a:off x="3123" y="2048"/>
                <a:ext cx="213" cy="481"/>
              </a:xfrm>
              <a:custGeom>
                <a:avLst/>
                <a:gdLst/>
                <a:ahLst/>
                <a:cxnLst>
                  <a:cxn ang="0">
                    <a:pos x="0" y="320"/>
                  </a:cxn>
                  <a:cxn ang="0">
                    <a:pos x="71" y="240"/>
                  </a:cxn>
                  <a:cxn ang="0">
                    <a:pos x="0" y="160"/>
                  </a:cxn>
                  <a:cxn ang="0">
                    <a:pos x="0" y="0"/>
                  </a:cxn>
                  <a:cxn ang="0">
                    <a:pos x="212" y="160"/>
                  </a:cxn>
                  <a:cxn ang="0">
                    <a:pos x="212" y="320"/>
                  </a:cxn>
                  <a:cxn ang="0">
                    <a:pos x="0" y="480"/>
                  </a:cxn>
                  <a:cxn ang="0">
                    <a:pos x="0" y="320"/>
                  </a:cxn>
                </a:cxnLst>
                <a:rect l="0" t="0" r="r" b="b"/>
                <a:pathLst>
                  <a:path w="213" h="481">
                    <a:moveTo>
                      <a:pt x="0" y="320"/>
                    </a:moveTo>
                    <a:lnTo>
                      <a:pt x="71" y="240"/>
                    </a:lnTo>
                    <a:lnTo>
                      <a:pt x="0" y="160"/>
                    </a:lnTo>
                    <a:lnTo>
                      <a:pt x="0" y="0"/>
                    </a:lnTo>
                    <a:lnTo>
                      <a:pt x="212" y="160"/>
                    </a:lnTo>
                    <a:lnTo>
                      <a:pt x="212" y="320"/>
                    </a:lnTo>
                    <a:lnTo>
                      <a:pt x="0" y="480"/>
                    </a:lnTo>
                    <a:lnTo>
                      <a:pt x="0" y="32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88" name="Rectangle 84"/>
              <p:cNvSpPr>
                <a:spLocks noChangeArrowheads="1"/>
              </p:cNvSpPr>
              <p:nvPr/>
            </p:nvSpPr>
            <p:spPr bwMode="auto">
              <a:xfrm rot="5400000">
                <a:off x="3027" y="2171"/>
                <a:ext cx="383"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ALU</a:t>
                </a:r>
              </a:p>
            </p:txBody>
          </p:sp>
        </p:grpSp>
        <p:grpSp>
          <p:nvGrpSpPr>
            <p:cNvPr id="175189" name="Group 85"/>
            <p:cNvGrpSpPr>
              <a:grpSpLocks/>
            </p:cNvGrpSpPr>
            <p:nvPr/>
          </p:nvGrpSpPr>
          <p:grpSpPr bwMode="auto">
            <a:xfrm>
              <a:off x="2178" y="2144"/>
              <a:ext cx="359" cy="289"/>
              <a:chOff x="2178" y="2144"/>
              <a:chExt cx="359" cy="289"/>
            </a:xfrm>
          </p:grpSpPr>
          <p:sp>
            <p:nvSpPr>
              <p:cNvPr id="175190" name="Rectangle 86"/>
              <p:cNvSpPr>
                <a:spLocks noChangeArrowheads="1"/>
              </p:cNvSpPr>
              <p:nvPr/>
            </p:nvSpPr>
            <p:spPr bwMode="auto">
              <a:xfrm>
                <a:off x="2178" y="2146"/>
                <a:ext cx="299"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  M</a:t>
                </a:r>
              </a:p>
            </p:txBody>
          </p:sp>
          <p:grpSp>
            <p:nvGrpSpPr>
              <p:cNvPr id="175191" name="Group 87"/>
              <p:cNvGrpSpPr>
                <a:grpSpLocks/>
              </p:cNvGrpSpPr>
              <p:nvPr/>
            </p:nvGrpSpPr>
            <p:grpSpPr bwMode="auto">
              <a:xfrm>
                <a:off x="2197" y="2144"/>
                <a:ext cx="340" cy="289"/>
                <a:chOff x="2197" y="2144"/>
                <a:chExt cx="340" cy="289"/>
              </a:xfrm>
            </p:grpSpPr>
            <p:sp>
              <p:nvSpPr>
                <p:cNvPr id="175192" name="Freeform 88"/>
                <p:cNvSpPr>
                  <a:spLocks/>
                </p:cNvSpPr>
                <p:nvPr/>
              </p:nvSpPr>
              <p:spPr bwMode="auto">
                <a:xfrm>
                  <a:off x="2197" y="2144"/>
                  <a:ext cx="170" cy="289"/>
                </a:xfrm>
                <a:custGeom>
                  <a:avLst/>
                  <a:gdLst/>
                  <a:ahLst/>
                  <a:cxnLst>
                    <a:cxn ang="0">
                      <a:pos x="169" y="0"/>
                    </a:cxn>
                    <a:cxn ang="0">
                      <a:pos x="0" y="0"/>
                    </a:cxn>
                    <a:cxn ang="0">
                      <a:pos x="0" y="288"/>
                    </a:cxn>
                    <a:cxn ang="0">
                      <a:pos x="169" y="288"/>
                    </a:cxn>
                  </a:cxnLst>
                  <a:rect l="0" t="0" r="r" b="b"/>
                  <a:pathLst>
                    <a:path w="170" h="289">
                      <a:moveTo>
                        <a:pt x="169" y="0"/>
                      </a:moveTo>
                      <a:lnTo>
                        <a:pt x="0" y="0"/>
                      </a:lnTo>
                      <a:lnTo>
                        <a:pt x="0" y="288"/>
                      </a:lnTo>
                      <a:lnTo>
                        <a:pt x="169"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93" name="Freeform 89"/>
                <p:cNvSpPr>
                  <a:spLocks/>
                </p:cNvSpPr>
                <p:nvPr/>
              </p:nvSpPr>
              <p:spPr bwMode="auto">
                <a:xfrm>
                  <a:off x="2366" y="2144"/>
                  <a:ext cx="171" cy="289"/>
                </a:xfrm>
                <a:custGeom>
                  <a:avLst/>
                  <a:gdLst/>
                  <a:ahLst/>
                  <a:cxnLst>
                    <a:cxn ang="0">
                      <a:pos x="0" y="0"/>
                    </a:cxn>
                    <a:cxn ang="0">
                      <a:pos x="170" y="0"/>
                    </a:cxn>
                    <a:cxn ang="0">
                      <a:pos x="170" y="288"/>
                    </a:cxn>
                    <a:cxn ang="0">
                      <a:pos x="0" y="288"/>
                    </a:cxn>
                  </a:cxnLst>
                  <a:rect l="0" t="0" r="r" b="b"/>
                  <a:pathLst>
                    <a:path w="171" h="289">
                      <a:moveTo>
                        <a:pt x="0" y="0"/>
                      </a:moveTo>
                      <a:lnTo>
                        <a:pt x="170" y="0"/>
                      </a:lnTo>
                      <a:lnTo>
                        <a:pt x="170"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grpSp>
        <p:sp>
          <p:nvSpPr>
            <p:cNvPr id="175194" name="Rectangle 90"/>
            <p:cNvSpPr>
              <a:spLocks noChangeArrowheads="1"/>
            </p:cNvSpPr>
            <p:nvPr/>
          </p:nvSpPr>
          <p:spPr bwMode="auto">
            <a:xfrm>
              <a:off x="2638" y="2151"/>
              <a:ext cx="327"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175195" name="Group 91"/>
            <p:cNvGrpSpPr>
              <a:grpSpLocks/>
            </p:cNvGrpSpPr>
            <p:nvPr/>
          </p:nvGrpSpPr>
          <p:grpSpPr bwMode="auto">
            <a:xfrm>
              <a:off x="2657" y="2144"/>
              <a:ext cx="296" cy="289"/>
              <a:chOff x="2657" y="2144"/>
              <a:chExt cx="296" cy="289"/>
            </a:xfrm>
          </p:grpSpPr>
          <p:sp>
            <p:nvSpPr>
              <p:cNvPr id="175196" name="Freeform 92"/>
              <p:cNvSpPr>
                <a:spLocks/>
              </p:cNvSpPr>
              <p:nvPr/>
            </p:nvSpPr>
            <p:spPr bwMode="auto">
              <a:xfrm>
                <a:off x="2657" y="2144"/>
                <a:ext cx="149" cy="289"/>
              </a:xfrm>
              <a:custGeom>
                <a:avLst/>
                <a:gdLst/>
                <a:ahLst/>
                <a:cxnLst>
                  <a:cxn ang="0">
                    <a:pos x="148" y="0"/>
                  </a:cxn>
                  <a:cxn ang="0">
                    <a:pos x="0" y="0"/>
                  </a:cxn>
                  <a:cxn ang="0">
                    <a:pos x="0" y="288"/>
                  </a:cxn>
                  <a:cxn ang="0">
                    <a:pos x="148" y="288"/>
                  </a:cxn>
                </a:cxnLst>
                <a:rect l="0" t="0" r="r" b="b"/>
                <a:pathLst>
                  <a:path w="149" h="289">
                    <a:moveTo>
                      <a:pt x="148" y="0"/>
                    </a:moveTo>
                    <a:lnTo>
                      <a:pt x="0" y="0"/>
                    </a:lnTo>
                    <a:lnTo>
                      <a:pt x="0" y="288"/>
                    </a:lnTo>
                    <a:lnTo>
                      <a:pt x="148"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97" name="Freeform 93"/>
              <p:cNvSpPr>
                <a:spLocks/>
              </p:cNvSpPr>
              <p:nvPr/>
            </p:nvSpPr>
            <p:spPr bwMode="auto">
              <a:xfrm>
                <a:off x="2805" y="2144"/>
                <a:ext cx="148" cy="289"/>
              </a:xfrm>
              <a:custGeom>
                <a:avLst/>
                <a:gdLst/>
                <a:ahLst/>
                <a:cxnLst>
                  <a:cxn ang="0">
                    <a:pos x="0" y="0"/>
                  </a:cxn>
                  <a:cxn ang="0">
                    <a:pos x="147" y="0"/>
                  </a:cxn>
                  <a:cxn ang="0">
                    <a:pos x="147" y="288"/>
                  </a:cxn>
                  <a:cxn ang="0">
                    <a:pos x="0" y="288"/>
                  </a:cxn>
                </a:cxnLst>
                <a:rect l="0" t="0" r="r" b="b"/>
                <a:pathLst>
                  <a:path w="148" h="289">
                    <a:moveTo>
                      <a:pt x="0" y="0"/>
                    </a:moveTo>
                    <a:lnTo>
                      <a:pt x="147" y="0"/>
                    </a:lnTo>
                    <a:lnTo>
                      <a:pt x="147"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198" name="Line 94"/>
            <p:cNvSpPr>
              <a:spLocks noChangeShapeType="1"/>
            </p:cNvSpPr>
            <p:nvPr/>
          </p:nvSpPr>
          <p:spPr bwMode="auto">
            <a:xfrm>
              <a:off x="2542" y="2288"/>
              <a:ext cx="96" cy="0"/>
            </a:xfrm>
            <a:prstGeom prst="line">
              <a:avLst/>
            </a:prstGeom>
            <a:noFill/>
            <a:ln w="25400">
              <a:solidFill>
                <a:schemeClr val="tx1"/>
              </a:solidFill>
              <a:round/>
              <a:headEnd/>
              <a:tailEnd/>
            </a:ln>
            <a:effectLst/>
          </p:spPr>
          <p:txBody>
            <a:bodyPr wrap="none" anchor="ctr"/>
            <a:lstStyle/>
            <a:p>
              <a:endParaRPr lang="en-US"/>
            </a:p>
          </p:txBody>
        </p:sp>
        <p:sp>
          <p:nvSpPr>
            <p:cNvPr id="175199" name="Freeform 95"/>
            <p:cNvSpPr>
              <a:spLocks/>
            </p:cNvSpPr>
            <p:nvPr/>
          </p:nvSpPr>
          <p:spPr bwMode="auto">
            <a:xfrm>
              <a:off x="2604" y="2192"/>
              <a:ext cx="48" cy="97"/>
            </a:xfrm>
            <a:custGeom>
              <a:avLst/>
              <a:gdLst/>
              <a:ahLst/>
              <a:cxnLst>
                <a:cxn ang="0">
                  <a:pos x="0" y="96"/>
                </a:cxn>
                <a:cxn ang="0">
                  <a:pos x="0" y="0"/>
                </a:cxn>
                <a:cxn ang="0">
                  <a:pos x="47" y="0"/>
                </a:cxn>
                <a:cxn ang="0">
                  <a:pos x="47" y="0"/>
                </a:cxn>
              </a:cxnLst>
              <a:rect l="0" t="0" r="r" b="b"/>
              <a:pathLst>
                <a:path w="48" h="97">
                  <a:moveTo>
                    <a:pt x="0" y="96"/>
                  </a:moveTo>
                  <a:lnTo>
                    <a:pt x="0" y="0"/>
                  </a:lnTo>
                  <a:lnTo>
                    <a:pt x="47" y="0"/>
                  </a:lnTo>
                  <a:lnTo>
                    <a:pt x="47"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00" name="Line 96"/>
            <p:cNvSpPr>
              <a:spLocks noChangeShapeType="1"/>
            </p:cNvSpPr>
            <p:nvPr/>
          </p:nvSpPr>
          <p:spPr bwMode="auto">
            <a:xfrm>
              <a:off x="2958" y="2192"/>
              <a:ext cx="157" cy="0"/>
            </a:xfrm>
            <a:prstGeom prst="line">
              <a:avLst/>
            </a:prstGeom>
            <a:noFill/>
            <a:ln w="25400">
              <a:solidFill>
                <a:schemeClr val="tx1"/>
              </a:solidFill>
              <a:round/>
              <a:headEnd/>
              <a:tailEnd/>
            </a:ln>
            <a:effectLst/>
          </p:spPr>
          <p:txBody>
            <a:bodyPr wrap="none" anchor="ctr"/>
            <a:lstStyle/>
            <a:p>
              <a:endParaRPr lang="en-US"/>
            </a:p>
          </p:txBody>
        </p:sp>
        <p:sp>
          <p:nvSpPr>
            <p:cNvPr id="175201" name="Rectangle 97"/>
            <p:cNvSpPr>
              <a:spLocks noChangeArrowheads="1"/>
            </p:cNvSpPr>
            <p:nvPr/>
          </p:nvSpPr>
          <p:spPr bwMode="auto">
            <a:xfrm>
              <a:off x="3455" y="2146"/>
              <a:ext cx="299"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  M</a:t>
              </a:r>
            </a:p>
          </p:txBody>
        </p:sp>
        <p:grpSp>
          <p:nvGrpSpPr>
            <p:cNvPr id="175202" name="Group 98"/>
            <p:cNvGrpSpPr>
              <a:grpSpLocks/>
            </p:cNvGrpSpPr>
            <p:nvPr/>
          </p:nvGrpSpPr>
          <p:grpSpPr bwMode="auto">
            <a:xfrm>
              <a:off x="3506" y="2144"/>
              <a:ext cx="325" cy="289"/>
              <a:chOff x="3506" y="2144"/>
              <a:chExt cx="325" cy="289"/>
            </a:xfrm>
          </p:grpSpPr>
          <p:sp>
            <p:nvSpPr>
              <p:cNvPr id="175203" name="Freeform 99"/>
              <p:cNvSpPr>
                <a:spLocks/>
              </p:cNvSpPr>
              <p:nvPr/>
            </p:nvSpPr>
            <p:spPr bwMode="auto">
              <a:xfrm>
                <a:off x="3506" y="2144"/>
                <a:ext cx="162" cy="289"/>
              </a:xfrm>
              <a:custGeom>
                <a:avLst/>
                <a:gdLst/>
                <a:ahLst/>
                <a:cxnLst>
                  <a:cxn ang="0">
                    <a:pos x="161" y="0"/>
                  </a:cxn>
                  <a:cxn ang="0">
                    <a:pos x="0" y="0"/>
                  </a:cxn>
                  <a:cxn ang="0">
                    <a:pos x="0" y="288"/>
                  </a:cxn>
                  <a:cxn ang="0">
                    <a:pos x="161" y="288"/>
                  </a:cxn>
                </a:cxnLst>
                <a:rect l="0" t="0" r="r" b="b"/>
                <a:pathLst>
                  <a:path w="162" h="289">
                    <a:moveTo>
                      <a:pt x="161" y="0"/>
                    </a:moveTo>
                    <a:lnTo>
                      <a:pt x="0" y="0"/>
                    </a:lnTo>
                    <a:lnTo>
                      <a:pt x="0" y="288"/>
                    </a:lnTo>
                    <a:lnTo>
                      <a:pt x="16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04" name="Freeform 100"/>
              <p:cNvSpPr>
                <a:spLocks/>
              </p:cNvSpPr>
              <p:nvPr/>
            </p:nvSpPr>
            <p:spPr bwMode="auto">
              <a:xfrm>
                <a:off x="3667" y="2144"/>
                <a:ext cx="164" cy="289"/>
              </a:xfrm>
              <a:custGeom>
                <a:avLst/>
                <a:gdLst/>
                <a:ahLst/>
                <a:cxnLst>
                  <a:cxn ang="0">
                    <a:pos x="0" y="0"/>
                  </a:cxn>
                  <a:cxn ang="0">
                    <a:pos x="163" y="0"/>
                  </a:cxn>
                  <a:cxn ang="0">
                    <a:pos x="163" y="288"/>
                  </a:cxn>
                  <a:cxn ang="0">
                    <a:pos x="0" y="288"/>
                  </a:cxn>
                </a:cxnLst>
                <a:rect l="0" t="0" r="r" b="b"/>
                <a:pathLst>
                  <a:path w="164" h="289">
                    <a:moveTo>
                      <a:pt x="0" y="0"/>
                    </a:moveTo>
                    <a:lnTo>
                      <a:pt x="163" y="0"/>
                    </a:lnTo>
                    <a:lnTo>
                      <a:pt x="163"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05" name="Rectangle 101"/>
            <p:cNvSpPr>
              <a:spLocks noChangeArrowheads="1"/>
            </p:cNvSpPr>
            <p:nvPr/>
          </p:nvSpPr>
          <p:spPr bwMode="auto">
            <a:xfrm>
              <a:off x="3947" y="2146"/>
              <a:ext cx="327"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175206" name="Group 102"/>
            <p:cNvGrpSpPr>
              <a:grpSpLocks/>
            </p:cNvGrpSpPr>
            <p:nvPr/>
          </p:nvGrpSpPr>
          <p:grpSpPr bwMode="auto">
            <a:xfrm>
              <a:off x="3974" y="2144"/>
              <a:ext cx="284" cy="289"/>
              <a:chOff x="3974" y="2144"/>
              <a:chExt cx="284" cy="289"/>
            </a:xfrm>
          </p:grpSpPr>
          <p:sp>
            <p:nvSpPr>
              <p:cNvPr id="175207" name="Freeform 103"/>
              <p:cNvSpPr>
                <a:spLocks/>
              </p:cNvSpPr>
              <p:nvPr/>
            </p:nvSpPr>
            <p:spPr bwMode="auto">
              <a:xfrm>
                <a:off x="3974" y="2144"/>
                <a:ext cx="142" cy="289"/>
              </a:xfrm>
              <a:custGeom>
                <a:avLst/>
                <a:gdLst/>
                <a:ahLst/>
                <a:cxnLst>
                  <a:cxn ang="0">
                    <a:pos x="141" y="0"/>
                  </a:cxn>
                  <a:cxn ang="0">
                    <a:pos x="0" y="0"/>
                  </a:cxn>
                  <a:cxn ang="0">
                    <a:pos x="0" y="288"/>
                  </a:cxn>
                  <a:cxn ang="0">
                    <a:pos x="141" y="288"/>
                  </a:cxn>
                </a:cxnLst>
                <a:rect l="0" t="0" r="r" b="b"/>
                <a:pathLst>
                  <a:path w="142" h="289">
                    <a:moveTo>
                      <a:pt x="141" y="0"/>
                    </a:moveTo>
                    <a:lnTo>
                      <a:pt x="0" y="0"/>
                    </a:lnTo>
                    <a:lnTo>
                      <a:pt x="0" y="288"/>
                    </a:lnTo>
                    <a:lnTo>
                      <a:pt x="14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08" name="Freeform 104"/>
              <p:cNvSpPr>
                <a:spLocks/>
              </p:cNvSpPr>
              <p:nvPr/>
            </p:nvSpPr>
            <p:spPr bwMode="auto">
              <a:xfrm>
                <a:off x="4115" y="2144"/>
                <a:ext cx="143" cy="289"/>
              </a:xfrm>
              <a:custGeom>
                <a:avLst/>
                <a:gdLst/>
                <a:ahLst/>
                <a:cxnLst>
                  <a:cxn ang="0">
                    <a:pos x="0" y="0"/>
                  </a:cxn>
                  <a:cxn ang="0">
                    <a:pos x="142" y="0"/>
                  </a:cxn>
                  <a:cxn ang="0">
                    <a:pos x="142" y="288"/>
                  </a:cxn>
                  <a:cxn ang="0">
                    <a:pos x="0" y="288"/>
                  </a:cxn>
                </a:cxnLst>
                <a:rect l="0" t="0" r="r" b="b"/>
                <a:pathLst>
                  <a:path w="143" h="289">
                    <a:moveTo>
                      <a:pt x="0" y="0"/>
                    </a:moveTo>
                    <a:lnTo>
                      <a:pt x="142" y="0"/>
                    </a:lnTo>
                    <a:lnTo>
                      <a:pt x="142"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09" name="Line 105"/>
            <p:cNvSpPr>
              <a:spLocks noChangeShapeType="1"/>
            </p:cNvSpPr>
            <p:nvPr/>
          </p:nvSpPr>
          <p:spPr bwMode="auto">
            <a:xfrm>
              <a:off x="3827" y="2288"/>
              <a:ext cx="139" cy="0"/>
            </a:xfrm>
            <a:prstGeom prst="line">
              <a:avLst/>
            </a:prstGeom>
            <a:noFill/>
            <a:ln w="25400">
              <a:solidFill>
                <a:schemeClr val="tx1"/>
              </a:solidFill>
              <a:round/>
              <a:headEnd/>
              <a:tailEnd/>
            </a:ln>
            <a:effectLst/>
          </p:spPr>
          <p:txBody>
            <a:bodyPr wrap="none" anchor="ctr"/>
            <a:lstStyle/>
            <a:p>
              <a:endParaRPr lang="en-US"/>
            </a:p>
          </p:txBody>
        </p:sp>
        <p:sp>
          <p:nvSpPr>
            <p:cNvPr id="175210" name="Line 106"/>
            <p:cNvSpPr>
              <a:spLocks noChangeShapeType="1"/>
            </p:cNvSpPr>
            <p:nvPr/>
          </p:nvSpPr>
          <p:spPr bwMode="auto">
            <a:xfrm>
              <a:off x="3343" y="2288"/>
              <a:ext cx="155" cy="0"/>
            </a:xfrm>
            <a:prstGeom prst="line">
              <a:avLst/>
            </a:prstGeom>
            <a:noFill/>
            <a:ln w="25400">
              <a:solidFill>
                <a:schemeClr val="tx1"/>
              </a:solidFill>
              <a:round/>
              <a:headEnd/>
              <a:tailEnd/>
            </a:ln>
            <a:effectLst/>
          </p:spPr>
          <p:txBody>
            <a:bodyPr wrap="none" anchor="ctr"/>
            <a:lstStyle/>
            <a:p>
              <a:endParaRPr lang="en-US"/>
            </a:p>
          </p:txBody>
        </p:sp>
        <p:sp>
          <p:nvSpPr>
            <p:cNvPr id="175211" name="Freeform 107"/>
            <p:cNvSpPr>
              <a:spLocks/>
            </p:cNvSpPr>
            <p:nvPr/>
          </p:nvSpPr>
          <p:spPr bwMode="auto">
            <a:xfrm>
              <a:off x="3464" y="2288"/>
              <a:ext cx="431" cy="193"/>
            </a:xfrm>
            <a:custGeom>
              <a:avLst/>
              <a:gdLst/>
              <a:ahLst/>
              <a:cxnLst>
                <a:cxn ang="0">
                  <a:pos x="0" y="0"/>
                </a:cxn>
                <a:cxn ang="0">
                  <a:pos x="0" y="192"/>
                </a:cxn>
                <a:cxn ang="0">
                  <a:pos x="391" y="192"/>
                </a:cxn>
                <a:cxn ang="0">
                  <a:pos x="391" y="64"/>
                </a:cxn>
                <a:cxn ang="0">
                  <a:pos x="430" y="0"/>
                </a:cxn>
              </a:cxnLst>
              <a:rect l="0" t="0" r="r" b="b"/>
              <a:pathLst>
                <a:path w="431" h="193">
                  <a:moveTo>
                    <a:pt x="0" y="0"/>
                  </a:moveTo>
                  <a:lnTo>
                    <a:pt x="0" y="192"/>
                  </a:lnTo>
                  <a:lnTo>
                    <a:pt x="391" y="192"/>
                  </a:lnTo>
                  <a:lnTo>
                    <a:pt x="391" y="64"/>
                  </a:lnTo>
                  <a:lnTo>
                    <a:pt x="430"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12" name="Line 108"/>
            <p:cNvSpPr>
              <a:spLocks noChangeShapeType="1"/>
            </p:cNvSpPr>
            <p:nvPr/>
          </p:nvSpPr>
          <p:spPr bwMode="auto">
            <a:xfrm>
              <a:off x="2958" y="2384"/>
              <a:ext cx="157" cy="0"/>
            </a:xfrm>
            <a:prstGeom prst="line">
              <a:avLst/>
            </a:prstGeom>
            <a:noFill/>
            <a:ln w="25400">
              <a:solidFill>
                <a:schemeClr val="tx1"/>
              </a:solidFill>
              <a:round/>
              <a:headEnd/>
              <a:tailEnd/>
            </a:ln>
            <a:effectLst/>
          </p:spPr>
          <p:txBody>
            <a:bodyPr wrap="none" anchor="ctr"/>
            <a:lstStyle/>
            <a:p>
              <a:endParaRPr lang="en-US"/>
            </a:p>
          </p:txBody>
        </p:sp>
        <p:sp>
          <p:nvSpPr>
            <p:cNvPr id="175213" name="Freeform 109"/>
            <p:cNvSpPr>
              <a:spLocks/>
            </p:cNvSpPr>
            <p:nvPr/>
          </p:nvSpPr>
          <p:spPr bwMode="auto">
            <a:xfrm>
              <a:off x="3051" y="2283"/>
              <a:ext cx="337" cy="278"/>
            </a:xfrm>
            <a:custGeom>
              <a:avLst/>
              <a:gdLst/>
              <a:ahLst/>
              <a:cxnLst>
                <a:cxn ang="0">
                  <a:pos x="0" y="101"/>
                </a:cxn>
                <a:cxn ang="0">
                  <a:pos x="0" y="277"/>
                </a:cxn>
                <a:cxn ang="0">
                  <a:pos x="294" y="277"/>
                </a:cxn>
                <a:cxn ang="0">
                  <a:pos x="294" y="90"/>
                </a:cxn>
                <a:cxn ang="0">
                  <a:pos x="336" y="0"/>
                </a:cxn>
              </a:cxnLst>
              <a:rect l="0" t="0" r="r" b="b"/>
              <a:pathLst>
                <a:path w="337" h="278">
                  <a:moveTo>
                    <a:pt x="0" y="101"/>
                  </a:moveTo>
                  <a:lnTo>
                    <a:pt x="0" y="277"/>
                  </a:lnTo>
                  <a:lnTo>
                    <a:pt x="294" y="277"/>
                  </a:lnTo>
                  <a:lnTo>
                    <a:pt x="294" y="90"/>
                  </a:lnTo>
                  <a:lnTo>
                    <a:pt x="336"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grpSp>
        <p:nvGrpSpPr>
          <p:cNvPr id="175214" name="Group 110"/>
          <p:cNvGrpSpPr>
            <a:grpSpLocks/>
          </p:cNvGrpSpPr>
          <p:nvPr/>
        </p:nvGrpSpPr>
        <p:grpSpPr bwMode="auto">
          <a:xfrm>
            <a:off x="5621338" y="3962400"/>
            <a:ext cx="352425" cy="763588"/>
            <a:chOff x="3541" y="2496"/>
            <a:chExt cx="222" cy="481"/>
          </a:xfrm>
        </p:grpSpPr>
        <p:sp>
          <p:nvSpPr>
            <p:cNvPr id="175215" name="Freeform 111"/>
            <p:cNvSpPr>
              <a:spLocks/>
            </p:cNvSpPr>
            <p:nvPr/>
          </p:nvSpPr>
          <p:spPr bwMode="auto">
            <a:xfrm>
              <a:off x="3550" y="2496"/>
              <a:ext cx="213" cy="481"/>
            </a:xfrm>
            <a:custGeom>
              <a:avLst/>
              <a:gdLst/>
              <a:ahLst/>
              <a:cxnLst>
                <a:cxn ang="0">
                  <a:pos x="0" y="320"/>
                </a:cxn>
                <a:cxn ang="0">
                  <a:pos x="71" y="240"/>
                </a:cxn>
                <a:cxn ang="0">
                  <a:pos x="0" y="160"/>
                </a:cxn>
                <a:cxn ang="0">
                  <a:pos x="0" y="0"/>
                </a:cxn>
                <a:cxn ang="0">
                  <a:pos x="212" y="160"/>
                </a:cxn>
                <a:cxn ang="0">
                  <a:pos x="212" y="320"/>
                </a:cxn>
                <a:cxn ang="0">
                  <a:pos x="0" y="480"/>
                </a:cxn>
                <a:cxn ang="0">
                  <a:pos x="0" y="320"/>
                </a:cxn>
              </a:cxnLst>
              <a:rect l="0" t="0" r="r" b="b"/>
              <a:pathLst>
                <a:path w="213" h="481">
                  <a:moveTo>
                    <a:pt x="0" y="320"/>
                  </a:moveTo>
                  <a:lnTo>
                    <a:pt x="71" y="240"/>
                  </a:lnTo>
                  <a:lnTo>
                    <a:pt x="0" y="160"/>
                  </a:lnTo>
                  <a:lnTo>
                    <a:pt x="0" y="0"/>
                  </a:lnTo>
                  <a:lnTo>
                    <a:pt x="212" y="160"/>
                  </a:lnTo>
                  <a:lnTo>
                    <a:pt x="212" y="320"/>
                  </a:lnTo>
                  <a:lnTo>
                    <a:pt x="0" y="480"/>
                  </a:lnTo>
                  <a:lnTo>
                    <a:pt x="0" y="32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16" name="Rectangle 112"/>
            <p:cNvSpPr>
              <a:spLocks noChangeArrowheads="1"/>
            </p:cNvSpPr>
            <p:nvPr/>
          </p:nvSpPr>
          <p:spPr bwMode="auto">
            <a:xfrm rot="5400000">
              <a:off x="3454" y="2619"/>
              <a:ext cx="383"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ALU</a:t>
              </a:r>
            </a:p>
          </p:txBody>
        </p:sp>
      </p:grpSp>
      <p:sp>
        <p:nvSpPr>
          <p:cNvPr id="175217" name="Rectangle 113"/>
          <p:cNvSpPr>
            <a:spLocks noChangeArrowheads="1"/>
          </p:cNvSpPr>
          <p:nvPr/>
        </p:nvSpPr>
        <p:spPr bwMode="auto">
          <a:xfrm>
            <a:off x="4865688" y="4125913"/>
            <a:ext cx="519112" cy="333375"/>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175218" name="Group 114"/>
          <p:cNvGrpSpPr>
            <a:grpSpLocks/>
          </p:cNvGrpSpPr>
          <p:nvPr/>
        </p:nvGrpSpPr>
        <p:grpSpPr bwMode="auto">
          <a:xfrm>
            <a:off x="4895850" y="4114800"/>
            <a:ext cx="469900" cy="458788"/>
            <a:chOff x="3084" y="2592"/>
            <a:chExt cx="296" cy="289"/>
          </a:xfrm>
        </p:grpSpPr>
        <p:sp>
          <p:nvSpPr>
            <p:cNvPr id="175219" name="Freeform 115"/>
            <p:cNvSpPr>
              <a:spLocks/>
            </p:cNvSpPr>
            <p:nvPr/>
          </p:nvSpPr>
          <p:spPr bwMode="auto">
            <a:xfrm>
              <a:off x="3084" y="2592"/>
              <a:ext cx="149" cy="289"/>
            </a:xfrm>
            <a:custGeom>
              <a:avLst/>
              <a:gdLst/>
              <a:ahLst/>
              <a:cxnLst>
                <a:cxn ang="0">
                  <a:pos x="148" y="0"/>
                </a:cxn>
                <a:cxn ang="0">
                  <a:pos x="0" y="0"/>
                </a:cxn>
                <a:cxn ang="0">
                  <a:pos x="0" y="288"/>
                </a:cxn>
                <a:cxn ang="0">
                  <a:pos x="148" y="288"/>
                </a:cxn>
              </a:cxnLst>
              <a:rect l="0" t="0" r="r" b="b"/>
              <a:pathLst>
                <a:path w="149" h="289">
                  <a:moveTo>
                    <a:pt x="148" y="0"/>
                  </a:moveTo>
                  <a:lnTo>
                    <a:pt x="0" y="0"/>
                  </a:lnTo>
                  <a:lnTo>
                    <a:pt x="0" y="288"/>
                  </a:lnTo>
                  <a:lnTo>
                    <a:pt x="148"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20" name="Freeform 116"/>
            <p:cNvSpPr>
              <a:spLocks/>
            </p:cNvSpPr>
            <p:nvPr/>
          </p:nvSpPr>
          <p:spPr bwMode="auto">
            <a:xfrm>
              <a:off x="3232" y="2592"/>
              <a:ext cx="148" cy="289"/>
            </a:xfrm>
            <a:custGeom>
              <a:avLst/>
              <a:gdLst/>
              <a:ahLst/>
              <a:cxnLst>
                <a:cxn ang="0">
                  <a:pos x="0" y="0"/>
                </a:cxn>
                <a:cxn ang="0">
                  <a:pos x="147" y="0"/>
                </a:cxn>
                <a:cxn ang="0">
                  <a:pos x="147" y="288"/>
                </a:cxn>
                <a:cxn ang="0">
                  <a:pos x="0" y="288"/>
                </a:cxn>
              </a:cxnLst>
              <a:rect l="0" t="0" r="r" b="b"/>
              <a:pathLst>
                <a:path w="148" h="289">
                  <a:moveTo>
                    <a:pt x="0" y="0"/>
                  </a:moveTo>
                  <a:lnTo>
                    <a:pt x="147" y="0"/>
                  </a:lnTo>
                  <a:lnTo>
                    <a:pt x="147"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21" name="Line 117"/>
          <p:cNvSpPr>
            <a:spLocks noChangeShapeType="1"/>
          </p:cNvSpPr>
          <p:nvPr/>
        </p:nvSpPr>
        <p:spPr bwMode="auto">
          <a:xfrm>
            <a:off x="4713288" y="4343400"/>
            <a:ext cx="152400" cy="0"/>
          </a:xfrm>
          <a:prstGeom prst="line">
            <a:avLst/>
          </a:prstGeom>
          <a:noFill/>
          <a:ln w="25400">
            <a:solidFill>
              <a:schemeClr val="tx1"/>
            </a:solidFill>
            <a:round/>
            <a:headEnd/>
            <a:tailEnd/>
          </a:ln>
          <a:effectLst/>
        </p:spPr>
        <p:txBody>
          <a:bodyPr wrap="none" anchor="ctr"/>
          <a:lstStyle/>
          <a:p>
            <a:endParaRPr lang="en-US"/>
          </a:p>
        </p:txBody>
      </p:sp>
      <p:sp>
        <p:nvSpPr>
          <p:cNvPr id="175222" name="Freeform 118"/>
          <p:cNvSpPr>
            <a:spLocks/>
          </p:cNvSpPr>
          <p:nvPr/>
        </p:nvSpPr>
        <p:spPr bwMode="auto">
          <a:xfrm>
            <a:off x="4811713" y="4191000"/>
            <a:ext cx="76200" cy="153988"/>
          </a:xfrm>
          <a:custGeom>
            <a:avLst/>
            <a:gdLst/>
            <a:ahLst/>
            <a:cxnLst>
              <a:cxn ang="0">
                <a:pos x="0" y="96"/>
              </a:cxn>
              <a:cxn ang="0">
                <a:pos x="0" y="0"/>
              </a:cxn>
              <a:cxn ang="0">
                <a:pos x="47" y="0"/>
              </a:cxn>
              <a:cxn ang="0">
                <a:pos x="47" y="0"/>
              </a:cxn>
            </a:cxnLst>
            <a:rect l="0" t="0" r="r" b="b"/>
            <a:pathLst>
              <a:path w="48" h="97">
                <a:moveTo>
                  <a:pt x="0" y="96"/>
                </a:moveTo>
                <a:lnTo>
                  <a:pt x="0" y="0"/>
                </a:lnTo>
                <a:lnTo>
                  <a:pt x="47" y="0"/>
                </a:lnTo>
                <a:lnTo>
                  <a:pt x="47"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23" name="Line 119"/>
          <p:cNvSpPr>
            <a:spLocks noChangeShapeType="1"/>
          </p:cNvSpPr>
          <p:nvPr/>
        </p:nvSpPr>
        <p:spPr bwMode="auto">
          <a:xfrm>
            <a:off x="5373688" y="4191000"/>
            <a:ext cx="249237" cy="0"/>
          </a:xfrm>
          <a:prstGeom prst="line">
            <a:avLst/>
          </a:prstGeom>
          <a:noFill/>
          <a:ln w="25400">
            <a:solidFill>
              <a:schemeClr val="tx1"/>
            </a:solidFill>
            <a:round/>
            <a:headEnd/>
            <a:tailEnd/>
          </a:ln>
          <a:effectLst/>
        </p:spPr>
        <p:txBody>
          <a:bodyPr wrap="none" anchor="ctr"/>
          <a:lstStyle/>
          <a:p>
            <a:endParaRPr lang="en-US"/>
          </a:p>
        </p:txBody>
      </p:sp>
      <p:sp>
        <p:nvSpPr>
          <p:cNvPr id="175224" name="Rectangle 120"/>
          <p:cNvSpPr>
            <a:spLocks noChangeArrowheads="1"/>
          </p:cNvSpPr>
          <p:nvPr/>
        </p:nvSpPr>
        <p:spPr bwMode="auto">
          <a:xfrm>
            <a:off x="6162675" y="4117975"/>
            <a:ext cx="474663" cy="333375"/>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  M</a:t>
            </a:r>
          </a:p>
        </p:txBody>
      </p:sp>
      <p:grpSp>
        <p:nvGrpSpPr>
          <p:cNvPr id="175225" name="Group 121"/>
          <p:cNvGrpSpPr>
            <a:grpSpLocks/>
          </p:cNvGrpSpPr>
          <p:nvPr/>
        </p:nvGrpSpPr>
        <p:grpSpPr bwMode="auto">
          <a:xfrm>
            <a:off x="6243638" y="4114800"/>
            <a:ext cx="515937" cy="458788"/>
            <a:chOff x="3933" y="2592"/>
            <a:chExt cx="325" cy="289"/>
          </a:xfrm>
        </p:grpSpPr>
        <p:sp>
          <p:nvSpPr>
            <p:cNvPr id="175226" name="Freeform 122"/>
            <p:cNvSpPr>
              <a:spLocks/>
            </p:cNvSpPr>
            <p:nvPr/>
          </p:nvSpPr>
          <p:spPr bwMode="auto">
            <a:xfrm>
              <a:off x="3933" y="2592"/>
              <a:ext cx="162" cy="289"/>
            </a:xfrm>
            <a:custGeom>
              <a:avLst/>
              <a:gdLst/>
              <a:ahLst/>
              <a:cxnLst>
                <a:cxn ang="0">
                  <a:pos x="161" y="0"/>
                </a:cxn>
                <a:cxn ang="0">
                  <a:pos x="0" y="0"/>
                </a:cxn>
                <a:cxn ang="0">
                  <a:pos x="0" y="288"/>
                </a:cxn>
                <a:cxn ang="0">
                  <a:pos x="161" y="288"/>
                </a:cxn>
              </a:cxnLst>
              <a:rect l="0" t="0" r="r" b="b"/>
              <a:pathLst>
                <a:path w="162" h="289">
                  <a:moveTo>
                    <a:pt x="161" y="0"/>
                  </a:moveTo>
                  <a:lnTo>
                    <a:pt x="0" y="0"/>
                  </a:lnTo>
                  <a:lnTo>
                    <a:pt x="0" y="288"/>
                  </a:lnTo>
                  <a:lnTo>
                    <a:pt x="16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27" name="Freeform 123"/>
            <p:cNvSpPr>
              <a:spLocks/>
            </p:cNvSpPr>
            <p:nvPr/>
          </p:nvSpPr>
          <p:spPr bwMode="auto">
            <a:xfrm>
              <a:off x="4094" y="2592"/>
              <a:ext cx="164" cy="289"/>
            </a:xfrm>
            <a:custGeom>
              <a:avLst/>
              <a:gdLst/>
              <a:ahLst/>
              <a:cxnLst>
                <a:cxn ang="0">
                  <a:pos x="0" y="0"/>
                </a:cxn>
                <a:cxn ang="0">
                  <a:pos x="163" y="0"/>
                </a:cxn>
                <a:cxn ang="0">
                  <a:pos x="163" y="288"/>
                </a:cxn>
                <a:cxn ang="0">
                  <a:pos x="0" y="288"/>
                </a:cxn>
              </a:cxnLst>
              <a:rect l="0" t="0" r="r" b="b"/>
              <a:pathLst>
                <a:path w="164" h="289">
                  <a:moveTo>
                    <a:pt x="0" y="0"/>
                  </a:moveTo>
                  <a:lnTo>
                    <a:pt x="163" y="0"/>
                  </a:lnTo>
                  <a:lnTo>
                    <a:pt x="163"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28" name="Rectangle 124"/>
          <p:cNvSpPr>
            <a:spLocks noChangeArrowheads="1"/>
          </p:cNvSpPr>
          <p:nvPr/>
        </p:nvSpPr>
        <p:spPr bwMode="auto">
          <a:xfrm>
            <a:off x="6943725" y="4117975"/>
            <a:ext cx="519113" cy="333375"/>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175229" name="Group 125"/>
          <p:cNvGrpSpPr>
            <a:grpSpLocks/>
          </p:cNvGrpSpPr>
          <p:nvPr/>
        </p:nvGrpSpPr>
        <p:grpSpPr bwMode="auto">
          <a:xfrm>
            <a:off x="6986588" y="4114800"/>
            <a:ext cx="450850" cy="458788"/>
            <a:chOff x="4401" y="2592"/>
            <a:chExt cx="284" cy="289"/>
          </a:xfrm>
        </p:grpSpPr>
        <p:sp>
          <p:nvSpPr>
            <p:cNvPr id="175230" name="Freeform 126"/>
            <p:cNvSpPr>
              <a:spLocks/>
            </p:cNvSpPr>
            <p:nvPr/>
          </p:nvSpPr>
          <p:spPr bwMode="auto">
            <a:xfrm>
              <a:off x="4401" y="2592"/>
              <a:ext cx="142" cy="289"/>
            </a:xfrm>
            <a:custGeom>
              <a:avLst/>
              <a:gdLst/>
              <a:ahLst/>
              <a:cxnLst>
                <a:cxn ang="0">
                  <a:pos x="141" y="0"/>
                </a:cxn>
                <a:cxn ang="0">
                  <a:pos x="0" y="0"/>
                </a:cxn>
                <a:cxn ang="0">
                  <a:pos x="0" y="288"/>
                </a:cxn>
                <a:cxn ang="0">
                  <a:pos x="141" y="288"/>
                </a:cxn>
              </a:cxnLst>
              <a:rect l="0" t="0" r="r" b="b"/>
              <a:pathLst>
                <a:path w="142" h="289">
                  <a:moveTo>
                    <a:pt x="141" y="0"/>
                  </a:moveTo>
                  <a:lnTo>
                    <a:pt x="0" y="0"/>
                  </a:lnTo>
                  <a:lnTo>
                    <a:pt x="0" y="288"/>
                  </a:lnTo>
                  <a:lnTo>
                    <a:pt x="14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31" name="Freeform 127"/>
            <p:cNvSpPr>
              <a:spLocks/>
            </p:cNvSpPr>
            <p:nvPr/>
          </p:nvSpPr>
          <p:spPr bwMode="auto">
            <a:xfrm>
              <a:off x="4542" y="2592"/>
              <a:ext cx="143" cy="289"/>
            </a:xfrm>
            <a:custGeom>
              <a:avLst/>
              <a:gdLst/>
              <a:ahLst/>
              <a:cxnLst>
                <a:cxn ang="0">
                  <a:pos x="0" y="0"/>
                </a:cxn>
                <a:cxn ang="0">
                  <a:pos x="142" y="0"/>
                </a:cxn>
                <a:cxn ang="0">
                  <a:pos x="142" y="288"/>
                </a:cxn>
                <a:cxn ang="0">
                  <a:pos x="0" y="288"/>
                </a:cxn>
              </a:cxnLst>
              <a:rect l="0" t="0" r="r" b="b"/>
              <a:pathLst>
                <a:path w="143" h="289">
                  <a:moveTo>
                    <a:pt x="0" y="0"/>
                  </a:moveTo>
                  <a:lnTo>
                    <a:pt x="142" y="0"/>
                  </a:lnTo>
                  <a:lnTo>
                    <a:pt x="142"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32" name="Line 128"/>
          <p:cNvSpPr>
            <a:spLocks noChangeShapeType="1"/>
          </p:cNvSpPr>
          <p:nvPr/>
        </p:nvSpPr>
        <p:spPr bwMode="auto">
          <a:xfrm>
            <a:off x="6753225" y="4343400"/>
            <a:ext cx="220663" cy="0"/>
          </a:xfrm>
          <a:prstGeom prst="line">
            <a:avLst/>
          </a:prstGeom>
          <a:noFill/>
          <a:ln w="25400">
            <a:solidFill>
              <a:schemeClr val="tx1"/>
            </a:solidFill>
            <a:round/>
            <a:headEnd/>
            <a:tailEnd/>
          </a:ln>
          <a:effectLst/>
        </p:spPr>
        <p:txBody>
          <a:bodyPr wrap="none" anchor="ctr"/>
          <a:lstStyle/>
          <a:p>
            <a:endParaRPr lang="en-US"/>
          </a:p>
        </p:txBody>
      </p:sp>
      <p:sp>
        <p:nvSpPr>
          <p:cNvPr id="175233" name="Line 129"/>
          <p:cNvSpPr>
            <a:spLocks noChangeShapeType="1"/>
          </p:cNvSpPr>
          <p:nvPr/>
        </p:nvSpPr>
        <p:spPr bwMode="auto">
          <a:xfrm>
            <a:off x="5984875" y="4343400"/>
            <a:ext cx="246063" cy="0"/>
          </a:xfrm>
          <a:prstGeom prst="line">
            <a:avLst/>
          </a:prstGeom>
          <a:noFill/>
          <a:ln w="25400">
            <a:solidFill>
              <a:schemeClr val="tx1"/>
            </a:solidFill>
            <a:round/>
            <a:headEnd/>
            <a:tailEnd/>
          </a:ln>
          <a:effectLst/>
        </p:spPr>
        <p:txBody>
          <a:bodyPr wrap="none" anchor="ctr"/>
          <a:lstStyle/>
          <a:p>
            <a:endParaRPr lang="en-US"/>
          </a:p>
        </p:txBody>
      </p:sp>
      <p:sp>
        <p:nvSpPr>
          <p:cNvPr id="175234" name="Freeform 130"/>
          <p:cNvSpPr>
            <a:spLocks/>
          </p:cNvSpPr>
          <p:nvPr/>
        </p:nvSpPr>
        <p:spPr bwMode="auto">
          <a:xfrm>
            <a:off x="6176963" y="4343400"/>
            <a:ext cx="684212" cy="306388"/>
          </a:xfrm>
          <a:custGeom>
            <a:avLst/>
            <a:gdLst/>
            <a:ahLst/>
            <a:cxnLst>
              <a:cxn ang="0">
                <a:pos x="0" y="0"/>
              </a:cxn>
              <a:cxn ang="0">
                <a:pos x="0" y="192"/>
              </a:cxn>
              <a:cxn ang="0">
                <a:pos x="391" y="192"/>
              </a:cxn>
              <a:cxn ang="0">
                <a:pos x="391" y="64"/>
              </a:cxn>
              <a:cxn ang="0">
                <a:pos x="430" y="0"/>
              </a:cxn>
            </a:cxnLst>
            <a:rect l="0" t="0" r="r" b="b"/>
            <a:pathLst>
              <a:path w="431" h="193">
                <a:moveTo>
                  <a:pt x="0" y="0"/>
                </a:moveTo>
                <a:lnTo>
                  <a:pt x="0" y="192"/>
                </a:lnTo>
                <a:lnTo>
                  <a:pt x="391" y="192"/>
                </a:lnTo>
                <a:lnTo>
                  <a:pt x="391" y="64"/>
                </a:lnTo>
                <a:lnTo>
                  <a:pt x="430"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35" name="Line 131"/>
          <p:cNvSpPr>
            <a:spLocks noChangeShapeType="1"/>
          </p:cNvSpPr>
          <p:nvPr/>
        </p:nvSpPr>
        <p:spPr bwMode="auto">
          <a:xfrm>
            <a:off x="5373688" y="4495800"/>
            <a:ext cx="249237" cy="0"/>
          </a:xfrm>
          <a:prstGeom prst="line">
            <a:avLst/>
          </a:prstGeom>
          <a:noFill/>
          <a:ln w="25400">
            <a:solidFill>
              <a:schemeClr val="tx1"/>
            </a:solidFill>
            <a:round/>
            <a:headEnd/>
            <a:tailEnd/>
          </a:ln>
          <a:effectLst/>
        </p:spPr>
        <p:txBody>
          <a:bodyPr wrap="none" anchor="ctr"/>
          <a:lstStyle/>
          <a:p>
            <a:endParaRPr lang="en-US"/>
          </a:p>
        </p:txBody>
      </p:sp>
      <p:sp>
        <p:nvSpPr>
          <p:cNvPr id="175236" name="Freeform 132"/>
          <p:cNvSpPr>
            <a:spLocks/>
          </p:cNvSpPr>
          <p:nvPr/>
        </p:nvSpPr>
        <p:spPr bwMode="auto">
          <a:xfrm>
            <a:off x="5521325" y="4335463"/>
            <a:ext cx="534988" cy="441325"/>
          </a:xfrm>
          <a:custGeom>
            <a:avLst/>
            <a:gdLst/>
            <a:ahLst/>
            <a:cxnLst>
              <a:cxn ang="0">
                <a:pos x="0" y="101"/>
              </a:cxn>
              <a:cxn ang="0">
                <a:pos x="0" y="277"/>
              </a:cxn>
              <a:cxn ang="0">
                <a:pos x="294" y="277"/>
              </a:cxn>
              <a:cxn ang="0">
                <a:pos x="294" y="90"/>
              </a:cxn>
              <a:cxn ang="0">
                <a:pos x="336" y="0"/>
              </a:cxn>
            </a:cxnLst>
            <a:rect l="0" t="0" r="r" b="b"/>
            <a:pathLst>
              <a:path w="337" h="278">
                <a:moveTo>
                  <a:pt x="0" y="101"/>
                </a:moveTo>
                <a:lnTo>
                  <a:pt x="0" y="277"/>
                </a:lnTo>
                <a:lnTo>
                  <a:pt x="294" y="277"/>
                </a:lnTo>
                <a:lnTo>
                  <a:pt x="294" y="90"/>
                </a:lnTo>
                <a:lnTo>
                  <a:pt x="336"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nvGrpSpPr>
          <p:cNvPr id="175237" name="Group 133"/>
          <p:cNvGrpSpPr>
            <a:grpSpLocks/>
          </p:cNvGrpSpPr>
          <p:nvPr/>
        </p:nvGrpSpPr>
        <p:grpSpPr bwMode="auto">
          <a:xfrm>
            <a:off x="4813300" y="4673600"/>
            <a:ext cx="3327400" cy="814388"/>
            <a:chOff x="3032" y="2944"/>
            <a:chExt cx="2096" cy="513"/>
          </a:xfrm>
        </p:grpSpPr>
        <p:grpSp>
          <p:nvGrpSpPr>
            <p:cNvPr id="175238" name="Group 134"/>
            <p:cNvGrpSpPr>
              <a:grpSpLocks/>
            </p:cNvGrpSpPr>
            <p:nvPr/>
          </p:nvGrpSpPr>
          <p:grpSpPr bwMode="auto">
            <a:xfrm>
              <a:off x="3968" y="2944"/>
              <a:ext cx="222" cy="481"/>
              <a:chOff x="3968" y="2944"/>
              <a:chExt cx="222" cy="481"/>
            </a:xfrm>
          </p:grpSpPr>
          <p:sp>
            <p:nvSpPr>
              <p:cNvPr id="175239" name="Freeform 135"/>
              <p:cNvSpPr>
                <a:spLocks/>
              </p:cNvSpPr>
              <p:nvPr/>
            </p:nvSpPr>
            <p:spPr bwMode="auto">
              <a:xfrm>
                <a:off x="3977" y="2944"/>
                <a:ext cx="213" cy="481"/>
              </a:xfrm>
              <a:custGeom>
                <a:avLst/>
                <a:gdLst/>
                <a:ahLst/>
                <a:cxnLst>
                  <a:cxn ang="0">
                    <a:pos x="0" y="320"/>
                  </a:cxn>
                  <a:cxn ang="0">
                    <a:pos x="71" y="240"/>
                  </a:cxn>
                  <a:cxn ang="0">
                    <a:pos x="0" y="160"/>
                  </a:cxn>
                  <a:cxn ang="0">
                    <a:pos x="0" y="0"/>
                  </a:cxn>
                  <a:cxn ang="0">
                    <a:pos x="212" y="160"/>
                  </a:cxn>
                  <a:cxn ang="0">
                    <a:pos x="212" y="320"/>
                  </a:cxn>
                  <a:cxn ang="0">
                    <a:pos x="0" y="480"/>
                  </a:cxn>
                  <a:cxn ang="0">
                    <a:pos x="0" y="320"/>
                  </a:cxn>
                </a:cxnLst>
                <a:rect l="0" t="0" r="r" b="b"/>
                <a:pathLst>
                  <a:path w="213" h="481">
                    <a:moveTo>
                      <a:pt x="0" y="320"/>
                    </a:moveTo>
                    <a:lnTo>
                      <a:pt x="71" y="240"/>
                    </a:lnTo>
                    <a:lnTo>
                      <a:pt x="0" y="160"/>
                    </a:lnTo>
                    <a:lnTo>
                      <a:pt x="0" y="0"/>
                    </a:lnTo>
                    <a:lnTo>
                      <a:pt x="212" y="160"/>
                    </a:lnTo>
                    <a:lnTo>
                      <a:pt x="212" y="320"/>
                    </a:lnTo>
                    <a:lnTo>
                      <a:pt x="0" y="480"/>
                    </a:lnTo>
                    <a:lnTo>
                      <a:pt x="0" y="32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40" name="Rectangle 136"/>
              <p:cNvSpPr>
                <a:spLocks noChangeArrowheads="1"/>
              </p:cNvSpPr>
              <p:nvPr/>
            </p:nvSpPr>
            <p:spPr bwMode="auto">
              <a:xfrm rot="5400000">
                <a:off x="3881" y="3067"/>
                <a:ext cx="383"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ALU</a:t>
                </a:r>
              </a:p>
            </p:txBody>
          </p:sp>
        </p:grpSp>
        <p:grpSp>
          <p:nvGrpSpPr>
            <p:cNvPr id="175241" name="Group 137"/>
            <p:cNvGrpSpPr>
              <a:grpSpLocks/>
            </p:cNvGrpSpPr>
            <p:nvPr/>
          </p:nvGrpSpPr>
          <p:grpSpPr bwMode="auto">
            <a:xfrm>
              <a:off x="3032" y="3040"/>
              <a:ext cx="359" cy="289"/>
              <a:chOff x="3032" y="3040"/>
              <a:chExt cx="359" cy="289"/>
            </a:xfrm>
          </p:grpSpPr>
          <p:sp>
            <p:nvSpPr>
              <p:cNvPr id="175242" name="Rectangle 138"/>
              <p:cNvSpPr>
                <a:spLocks noChangeArrowheads="1"/>
              </p:cNvSpPr>
              <p:nvPr/>
            </p:nvSpPr>
            <p:spPr bwMode="auto">
              <a:xfrm>
                <a:off x="3032" y="3042"/>
                <a:ext cx="299"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  M</a:t>
                </a:r>
              </a:p>
            </p:txBody>
          </p:sp>
          <p:grpSp>
            <p:nvGrpSpPr>
              <p:cNvPr id="175243" name="Group 139"/>
              <p:cNvGrpSpPr>
                <a:grpSpLocks/>
              </p:cNvGrpSpPr>
              <p:nvPr/>
            </p:nvGrpSpPr>
            <p:grpSpPr bwMode="auto">
              <a:xfrm>
                <a:off x="3051" y="3040"/>
                <a:ext cx="340" cy="289"/>
                <a:chOff x="3051" y="3040"/>
                <a:chExt cx="340" cy="289"/>
              </a:xfrm>
            </p:grpSpPr>
            <p:sp>
              <p:nvSpPr>
                <p:cNvPr id="175244" name="Freeform 140"/>
                <p:cNvSpPr>
                  <a:spLocks/>
                </p:cNvSpPr>
                <p:nvPr/>
              </p:nvSpPr>
              <p:spPr bwMode="auto">
                <a:xfrm>
                  <a:off x="3051" y="3040"/>
                  <a:ext cx="170" cy="289"/>
                </a:xfrm>
                <a:custGeom>
                  <a:avLst/>
                  <a:gdLst/>
                  <a:ahLst/>
                  <a:cxnLst>
                    <a:cxn ang="0">
                      <a:pos x="169" y="0"/>
                    </a:cxn>
                    <a:cxn ang="0">
                      <a:pos x="0" y="0"/>
                    </a:cxn>
                    <a:cxn ang="0">
                      <a:pos x="0" y="288"/>
                    </a:cxn>
                    <a:cxn ang="0">
                      <a:pos x="169" y="288"/>
                    </a:cxn>
                  </a:cxnLst>
                  <a:rect l="0" t="0" r="r" b="b"/>
                  <a:pathLst>
                    <a:path w="170" h="289">
                      <a:moveTo>
                        <a:pt x="169" y="0"/>
                      </a:moveTo>
                      <a:lnTo>
                        <a:pt x="0" y="0"/>
                      </a:lnTo>
                      <a:lnTo>
                        <a:pt x="0" y="288"/>
                      </a:lnTo>
                      <a:lnTo>
                        <a:pt x="169"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45" name="Freeform 141"/>
                <p:cNvSpPr>
                  <a:spLocks/>
                </p:cNvSpPr>
                <p:nvPr/>
              </p:nvSpPr>
              <p:spPr bwMode="auto">
                <a:xfrm>
                  <a:off x="3220" y="3040"/>
                  <a:ext cx="171" cy="289"/>
                </a:xfrm>
                <a:custGeom>
                  <a:avLst/>
                  <a:gdLst/>
                  <a:ahLst/>
                  <a:cxnLst>
                    <a:cxn ang="0">
                      <a:pos x="0" y="0"/>
                    </a:cxn>
                    <a:cxn ang="0">
                      <a:pos x="170" y="0"/>
                    </a:cxn>
                    <a:cxn ang="0">
                      <a:pos x="170" y="288"/>
                    </a:cxn>
                    <a:cxn ang="0">
                      <a:pos x="0" y="288"/>
                    </a:cxn>
                  </a:cxnLst>
                  <a:rect l="0" t="0" r="r" b="b"/>
                  <a:pathLst>
                    <a:path w="171" h="289">
                      <a:moveTo>
                        <a:pt x="0" y="0"/>
                      </a:moveTo>
                      <a:lnTo>
                        <a:pt x="170" y="0"/>
                      </a:lnTo>
                      <a:lnTo>
                        <a:pt x="170"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grpSp>
        <p:sp>
          <p:nvSpPr>
            <p:cNvPr id="175246" name="Rectangle 142"/>
            <p:cNvSpPr>
              <a:spLocks noChangeArrowheads="1"/>
            </p:cNvSpPr>
            <p:nvPr/>
          </p:nvSpPr>
          <p:spPr bwMode="auto">
            <a:xfrm>
              <a:off x="3492" y="3047"/>
              <a:ext cx="327"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175247" name="Group 143"/>
            <p:cNvGrpSpPr>
              <a:grpSpLocks/>
            </p:cNvGrpSpPr>
            <p:nvPr/>
          </p:nvGrpSpPr>
          <p:grpSpPr bwMode="auto">
            <a:xfrm>
              <a:off x="3511" y="3040"/>
              <a:ext cx="296" cy="289"/>
              <a:chOff x="3511" y="3040"/>
              <a:chExt cx="296" cy="289"/>
            </a:xfrm>
          </p:grpSpPr>
          <p:sp>
            <p:nvSpPr>
              <p:cNvPr id="175248" name="Freeform 144"/>
              <p:cNvSpPr>
                <a:spLocks/>
              </p:cNvSpPr>
              <p:nvPr/>
            </p:nvSpPr>
            <p:spPr bwMode="auto">
              <a:xfrm>
                <a:off x="3511" y="3040"/>
                <a:ext cx="149" cy="289"/>
              </a:xfrm>
              <a:custGeom>
                <a:avLst/>
                <a:gdLst/>
                <a:ahLst/>
                <a:cxnLst>
                  <a:cxn ang="0">
                    <a:pos x="148" y="0"/>
                  </a:cxn>
                  <a:cxn ang="0">
                    <a:pos x="0" y="0"/>
                  </a:cxn>
                  <a:cxn ang="0">
                    <a:pos x="0" y="288"/>
                  </a:cxn>
                  <a:cxn ang="0">
                    <a:pos x="148" y="288"/>
                  </a:cxn>
                </a:cxnLst>
                <a:rect l="0" t="0" r="r" b="b"/>
                <a:pathLst>
                  <a:path w="149" h="289">
                    <a:moveTo>
                      <a:pt x="148" y="0"/>
                    </a:moveTo>
                    <a:lnTo>
                      <a:pt x="0" y="0"/>
                    </a:lnTo>
                    <a:lnTo>
                      <a:pt x="0" y="288"/>
                    </a:lnTo>
                    <a:lnTo>
                      <a:pt x="148"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49" name="Freeform 145"/>
              <p:cNvSpPr>
                <a:spLocks/>
              </p:cNvSpPr>
              <p:nvPr/>
            </p:nvSpPr>
            <p:spPr bwMode="auto">
              <a:xfrm>
                <a:off x="3659" y="3040"/>
                <a:ext cx="148" cy="289"/>
              </a:xfrm>
              <a:custGeom>
                <a:avLst/>
                <a:gdLst/>
                <a:ahLst/>
                <a:cxnLst>
                  <a:cxn ang="0">
                    <a:pos x="0" y="0"/>
                  </a:cxn>
                  <a:cxn ang="0">
                    <a:pos x="147" y="0"/>
                  </a:cxn>
                  <a:cxn ang="0">
                    <a:pos x="147" y="288"/>
                  </a:cxn>
                  <a:cxn ang="0">
                    <a:pos x="0" y="288"/>
                  </a:cxn>
                </a:cxnLst>
                <a:rect l="0" t="0" r="r" b="b"/>
                <a:pathLst>
                  <a:path w="148" h="289">
                    <a:moveTo>
                      <a:pt x="0" y="0"/>
                    </a:moveTo>
                    <a:lnTo>
                      <a:pt x="147" y="0"/>
                    </a:lnTo>
                    <a:lnTo>
                      <a:pt x="147"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50" name="Line 146"/>
            <p:cNvSpPr>
              <a:spLocks noChangeShapeType="1"/>
            </p:cNvSpPr>
            <p:nvPr/>
          </p:nvSpPr>
          <p:spPr bwMode="auto">
            <a:xfrm>
              <a:off x="3396" y="3184"/>
              <a:ext cx="96" cy="0"/>
            </a:xfrm>
            <a:prstGeom prst="line">
              <a:avLst/>
            </a:prstGeom>
            <a:noFill/>
            <a:ln w="25400">
              <a:solidFill>
                <a:schemeClr val="tx1"/>
              </a:solidFill>
              <a:round/>
              <a:headEnd/>
              <a:tailEnd/>
            </a:ln>
            <a:effectLst/>
          </p:spPr>
          <p:txBody>
            <a:bodyPr wrap="none" anchor="ctr"/>
            <a:lstStyle/>
            <a:p>
              <a:endParaRPr lang="en-US"/>
            </a:p>
          </p:txBody>
        </p:sp>
        <p:sp>
          <p:nvSpPr>
            <p:cNvPr id="175251" name="Freeform 147"/>
            <p:cNvSpPr>
              <a:spLocks/>
            </p:cNvSpPr>
            <p:nvPr/>
          </p:nvSpPr>
          <p:spPr bwMode="auto">
            <a:xfrm>
              <a:off x="3458" y="3088"/>
              <a:ext cx="48" cy="97"/>
            </a:xfrm>
            <a:custGeom>
              <a:avLst/>
              <a:gdLst/>
              <a:ahLst/>
              <a:cxnLst>
                <a:cxn ang="0">
                  <a:pos x="0" y="96"/>
                </a:cxn>
                <a:cxn ang="0">
                  <a:pos x="0" y="0"/>
                </a:cxn>
                <a:cxn ang="0">
                  <a:pos x="47" y="0"/>
                </a:cxn>
                <a:cxn ang="0">
                  <a:pos x="47" y="0"/>
                </a:cxn>
              </a:cxnLst>
              <a:rect l="0" t="0" r="r" b="b"/>
              <a:pathLst>
                <a:path w="48" h="97">
                  <a:moveTo>
                    <a:pt x="0" y="96"/>
                  </a:moveTo>
                  <a:lnTo>
                    <a:pt x="0" y="0"/>
                  </a:lnTo>
                  <a:lnTo>
                    <a:pt x="47" y="0"/>
                  </a:lnTo>
                  <a:lnTo>
                    <a:pt x="47"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52" name="Line 148"/>
            <p:cNvSpPr>
              <a:spLocks noChangeShapeType="1"/>
            </p:cNvSpPr>
            <p:nvPr/>
          </p:nvSpPr>
          <p:spPr bwMode="auto">
            <a:xfrm>
              <a:off x="3812" y="3088"/>
              <a:ext cx="157" cy="0"/>
            </a:xfrm>
            <a:prstGeom prst="line">
              <a:avLst/>
            </a:prstGeom>
            <a:noFill/>
            <a:ln w="25400">
              <a:solidFill>
                <a:schemeClr val="tx1"/>
              </a:solidFill>
              <a:round/>
              <a:headEnd/>
              <a:tailEnd/>
            </a:ln>
            <a:effectLst/>
          </p:spPr>
          <p:txBody>
            <a:bodyPr wrap="none" anchor="ctr"/>
            <a:lstStyle/>
            <a:p>
              <a:endParaRPr lang="en-US"/>
            </a:p>
          </p:txBody>
        </p:sp>
        <p:sp>
          <p:nvSpPr>
            <p:cNvPr id="175253" name="Rectangle 149"/>
            <p:cNvSpPr>
              <a:spLocks noChangeArrowheads="1"/>
            </p:cNvSpPr>
            <p:nvPr/>
          </p:nvSpPr>
          <p:spPr bwMode="auto">
            <a:xfrm>
              <a:off x="4309" y="3042"/>
              <a:ext cx="299"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  M</a:t>
              </a:r>
            </a:p>
          </p:txBody>
        </p:sp>
        <p:grpSp>
          <p:nvGrpSpPr>
            <p:cNvPr id="175254" name="Group 150"/>
            <p:cNvGrpSpPr>
              <a:grpSpLocks/>
            </p:cNvGrpSpPr>
            <p:nvPr/>
          </p:nvGrpSpPr>
          <p:grpSpPr bwMode="auto">
            <a:xfrm>
              <a:off x="4360" y="3040"/>
              <a:ext cx="325" cy="289"/>
              <a:chOff x="4360" y="3040"/>
              <a:chExt cx="325" cy="289"/>
            </a:xfrm>
          </p:grpSpPr>
          <p:sp>
            <p:nvSpPr>
              <p:cNvPr id="175255" name="Freeform 151"/>
              <p:cNvSpPr>
                <a:spLocks/>
              </p:cNvSpPr>
              <p:nvPr/>
            </p:nvSpPr>
            <p:spPr bwMode="auto">
              <a:xfrm>
                <a:off x="4360" y="3040"/>
                <a:ext cx="162" cy="289"/>
              </a:xfrm>
              <a:custGeom>
                <a:avLst/>
                <a:gdLst/>
                <a:ahLst/>
                <a:cxnLst>
                  <a:cxn ang="0">
                    <a:pos x="161" y="0"/>
                  </a:cxn>
                  <a:cxn ang="0">
                    <a:pos x="0" y="0"/>
                  </a:cxn>
                  <a:cxn ang="0">
                    <a:pos x="0" y="288"/>
                  </a:cxn>
                  <a:cxn ang="0">
                    <a:pos x="161" y="288"/>
                  </a:cxn>
                </a:cxnLst>
                <a:rect l="0" t="0" r="r" b="b"/>
                <a:pathLst>
                  <a:path w="162" h="289">
                    <a:moveTo>
                      <a:pt x="161" y="0"/>
                    </a:moveTo>
                    <a:lnTo>
                      <a:pt x="0" y="0"/>
                    </a:lnTo>
                    <a:lnTo>
                      <a:pt x="0" y="288"/>
                    </a:lnTo>
                    <a:lnTo>
                      <a:pt x="16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56" name="Freeform 152"/>
              <p:cNvSpPr>
                <a:spLocks/>
              </p:cNvSpPr>
              <p:nvPr/>
            </p:nvSpPr>
            <p:spPr bwMode="auto">
              <a:xfrm>
                <a:off x="4521" y="3040"/>
                <a:ext cx="164" cy="289"/>
              </a:xfrm>
              <a:custGeom>
                <a:avLst/>
                <a:gdLst/>
                <a:ahLst/>
                <a:cxnLst>
                  <a:cxn ang="0">
                    <a:pos x="0" y="0"/>
                  </a:cxn>
                  <a:cxn ang="0">
                    <a:pos x="163" y="0"/>
                  </a:cxn>
                  <a:cxn ang="0">
                    <a:pos x="163" y="288"/>
                  </a:cxn>
                  <a:cxn ang="0">
                    <a:pos x="0" y="288"/>
                  </a:cxn>
                </a:cxnLst>
                <a:rect l="0" t="0" r="r" b="b"/>
                <a:pathLst>
                  <a:path w="164" h="289">
                    <a:moveTo>
                      <a:pt x="0" y="0"/>
                    </a:moveTo>
                    <a:lnTo>
                      <a:pt x="163" y="0"/>
                    </a:lnTo>
                    <a:lnTo>
                      <a:pt x="163"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57" name="Rectangle 153"/>
            <p:cNvSpPr>
              <a:spLocks noChangeArrowheads="1"/>
            </p:cNvSpPr>
            <p:nvPr/>
          </p:nvSpPr>
          <p:spPr bwMode="auto">
            <a:xfrm>
              <a:off x="4801" y="3042"/>
              <a:ext cx="327"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175258" name="Group 154"/>
            <p:cNvGrpSpPr>
              <a:grpSpLocks/>
            </p:cNvGrpSpPr>
            <p:nvPr/>
          </p:nvGrpSpPr>
          <p:grpSpPr bwMode="auto">
            <a:xfrm>
              <a:off x="4828" y="3040"/>
              <a:ext cx="284" cy="289"/>
              <a:chOff x="4828" y="3040"/>
              <a:chExt cx="284" cy="289"/>
            </a:xfrm>
          </p:grpSpPr>
          <p:sp>
            <p:nvSpPr>
              <p:cNvPr id="175259" name="Freeform 155"/>
              <p:cNvSpPr>
                <a:spLocks/>
              </p:cNvSpPr>
              <p:nvPr/>
            </p:nvSpPr>
            <p:spPr bwMode="auto">
              <a:xfrm>
                <a:off x="4828" y="3040"/>
                <a:ext cx="142" cy="289"/>
              </a:xfrm>
              <a:custGeom>
                <a:avLst/>
                <a:gdLst/>
                <a:ahLst/>
                <a:cxnLst>
                  <a:cxn ang="0">
                    <a:pos x="141" y="0"/>
                  </a:cxn>
                  <a:cxn ang="0">
                    <a:pos x="0" y="0"/>
                  </a:cxn>
                  <a:cxn ang="0">
                    <a:pos x="0" y="288"/>
                  </a:cxn>
                  <a:cxn ang="0">
                    <a:pos x="141" y="288"/>
                  </a:cxn>
                </a:cxnLst>
                <a:rect l="0" t="0" r="r" b="b"/>
                <a:pathLst>
                  <a:path w="142" h="289">
                    <a:moveTo>
                      <a:pt x="141" y="0"/>
                    </a:moveTo>
                    <a:lnTo>
                      <a:pt x="0" y="0"/>
                    </a:lnTo>
                    <a:lnTo>
                      <a:pt x="0" y="288"/>
                    </a:lnTo>
                    <a:lnTo>
                      <a:pt x="14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60" name="Freeform 156"/>
              <p:cNvSpPr>
                <a:spLocks/>
              </p:cNvSpPr>
              <p:nvPr/>
            </p:nvSpPr>
            <p:spPr bwMode="auto">
              <a:xfrm>
                <a:off x="4969" y="3040"/>
                <a:ext cx="143" cy="289"/>
              </a:xfrm>
              <a:custGeom>
                <a:avLst/>
                <a:gdLst/>
                <a:ahLst/>
                <a:cxnLst>
                  <a:cxn ang="0">
                    <a:pos x="0" y="0"/>
                  </a:cxn>
                  <a:cxn ang="0">
                    <a:pos x="142" y="0"/>
                  </a:cxn>
                  <a:cxn ang="0">
                    <a:pos x="142" y="288"/>
                  </a:cxn>
                  <a:cxn ang="0">
                    <a:pos x="0" y="288"/>
                  </a:cxn>
                </a:cxnLst>
                <a:rect l="0" t="0" r="r" b="b"/>
                <a:pathLst>
                  <a:path w="143" h="289">
                    <a:moveTo>
                      <a:pt x="0" y="0"/>
                    </a:moveTo>
                    <a:lnTo>
                      <a:pt x="142" y="0"/>
                    </a:lnTo>
                    <a:lnTo>
                      <a:pt x="142"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61" name="Line 157"/>
            <p:cNvSpPr>
              <a:spLocks noChangeShapeType="1"/>
            </p:cNvSpPr>
            <p:nvPr/>
          </p:nvSpPr>
          <p:spPr bwMode="auto">
            <a:xfrm>
              <a:off x="4681" y="3184"/>
              <a:ext cx="139" cy="0"/>
            </a:xfrm>
            <a:prstGeom prst="line">
              <a:avLst/>
            </a:prstGeom>
            <a:noFill/>
            <a:ln w="25400">
              <a:solidFill>
                <a:schemeClr val="tx1"/>
              </a:solidFill>
              <a:round/>
              <a:headEnd/>
              <a:tailEnd/>
            </a:ln>
            <a:effectLst/>
          </p:spPr>
          <p:txBody>
            <a:bodyPr wrap="none" anchor="ctr"/>
            <a:lstStyle/>
            <a:p>
              <a:endParaRPr lang="en-US"/>
            </a:p>
          </p:txBody>
        </p:sp>
        <p:sp>
          <p:nvSpPr>
            <p:cNvPr id="175262" name="Line 158"/>
            <p:cNvSpPr>
              <a:spLocks noChangeShapeType="1"/>
            </p:cNvSpPr>
            <p:nvPr/>
          </p:nvSpPr>
          <p:spPr bwMode="auto">
            <a:xfrm>
              <a:off x="4197" y="3184"/>
              <a:ext cx="155" cy="0"/>
            </a:xfrm>
            <a:prstGeom prst="line">
              <a:avLst/>
            </a:prstGeom>
            <a:noFill/>
            <a:ln w="25400">
              <a:solidFill>
                <a:schemeClr val="tx1"/>
              </a:solidFill>
              <a:round/>
              <a:headEnd/>
              <a:tailEnd/>
            </a:ln>
            <a:effectLst/>
          </p:spPr>
          <p:txBody>
            <a:bodyPr wrap="none" anchor="ctr"/>
            <a:lstStyle/>
            <a:p>
              <a:endParaRPr lang="en-US"/>
            </a:p>
          </p:txBody>
        </p:sp>
        <p:sp>
          <p:nvSpPr>
            <p:cNvPr id="175263" name="Freeform 159"/>
            <p:cNvSpPr>
              <a:spLocks/>
            </p:cNvSpPr>
            <p:nvPr/>
          </p:nvSpPr>
          <p:spPr bwMode="auto">
            <a:xfrm>
              <a:off x="4318" y="3184"/>
              <a:ext cx="431" cy="193"/>
            </a:xfrm>
            <a:custGeom>
              <a:avLst/>
              <a:gdLst/>
              <a:ahLst/>
              <a:cxnLst>
                <a:cxn ang="0">
                  <a:pos x="0" y="0"/>
                </a:cxn>
                <a:cxn ang="0">
                  <a:pos x="0" y="192"/>
                </a:cxn>
                <a:cxn ang="0">
                  <a:pos x="391" y="192"/>
                </a:cxn>
                <a:cxn ang="0">
                  <a:pos x="391" y="64"/>
                </a:cxn>
                <a:cxn ang="0">
                  <a:pos x="430" y="0"/>
                </a:cxn>
              </a:cxnLst>
              <a:rect l="0" t="0" r="r" b="b"/>
              <a:pathLst>
                <a:path w="431" h="193">
                  <a:moveTo>
                    <a:pt x="0" y="0"/>
                  </a:moveTo>
                  <a:lnTo>
                    <a:pt x="0" y="192"/>
                  </a:lnTo>
                  <a:lnTo>
                    <a:pt x="391" y="192"/>
                  </a:lnTo>
                  <a:lnTo>
                    <a:pt x="391" y="64"/>
                  </a:lnTo>
                  <a:lnTo>
                    <a:pt x="430"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64" name="Line 160"/>
            <p:cNvSpPr>
              <a:spLocks noChangeShapeType="1"/>
            </p:cNvSpPr>
            <p:nvPr/>
          </p:nvSpPr>
          <p:spPr bwMode="auto">
            <a:xfrm>
              <a:off x="3812" y="3280"/>
              <a:ext cx="157" cy="0"/>
            </a:xfrm>
            <a:prstGeom prst="line">
              <a:avLst/>
            </a:prstGeom>
            <a:noFill/>
            <a:ln w="25400">
              <a:solidFill>
                <a:schemeClr val="tx1"/>
              </a:solidFill>
              <a:round/>
              <a:headEnd/>
              <a:tailEnd/>
            </a:ln>
            <a:effectLst/>
          </p:spPr>
          <p:txBody>
            <a:bodyPr wrap="none" anchor="ctr"/>
            <a:lstStyle/>
            <a:p>
              <a:endParaRPr lang="en-US"/>
            </a:p>
          </p:txBody>
        </p:sp>
        <p:sp>
          <p:nvSpPr>
            <p:cNvPr id="175265" name="Freeform 161"/>
            <p:cNvSpPr>
              <a:spLocks/>
            </p:cNvSpPr>
            <p:nvPr/>
          </p:nvSpPr>
          <p:spPr bwMode="auto">
            <a:xfrm>
              <a:off x="3905" y="3179"/>
              <a:ext cx="337" cy="278"/>
            </a:xfrm>
            <a:custGeom>
              <a:avLst/>
              <a:gdLst/>
              <a:ahLst/>
              <a:cxnLst>
                <a:cxn ang="0">
                  <a:pos x="0" y="101"/>
                </a:cxn>
                <a:cxn ang="0">
                  <a:pos x="0" y="277"/>
                </a:cxn>
                <a:cxn ang="0">
                  <a:pos x="294" y="277"/>
                </a:cxn>
                <a:cxn ang="0">
                  <a:pos x="294" y="90"/>
                </a:cxn>
                <a:cxn ang="0">
                  <a:pos x="336" y="0"/>
                </a:cxn>
              </a:cxnLst>
              <a:rect l="0" t="0" r="r" b="b"/>
              <a:pathLst>
                <a:path w="337" h="278">
                  <a:moveTo>
                    <a:pt x="0" y="101"/>
                  </a:moveTo>
                  <a:lnTo>
                    <a:pt x="0" y="277"/>
                  </a:lnTo>
                  <a:lnTo>
                    <a:pt x="294" y="277"/>
                  </a:lnTo>
                  <a:lnTo>
                    <a:pt x="294" y="90"/>
                  </a:lnTo>
                  <a:lnTo>
                    <a:pt x="336"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66" name="Rectangle 162"/>
          <p:cNvSpPr>
            <a:spLocks noChangeArrowheads="1"/>
          </p:cNvSpPr>
          <p:nvPr/>
        </p:nvSpPr>
        <p:spPr bwMode="auto">
          <a:xfrm>
            <a:off x="746125" y="6196013"/>
            <a:ext cx="7775575" cy="454025"/>
          </a:xfrm>
          <a:prstGeom prst="rect">
            <a:avLst/>
          </a:prstGeom>
          <a:noFill/>
          <a:ln w="12700">
            <a:noFill/>
            <a:miter lim="800000"/>
            <a:headEnd/>
            <a:tailEnd/>
          </a:ln>
          <a:effectLst/>
        </p:spPr>
        <p:txBody>
          <a:bodyPr wrap="none" lIns="90487" tIns="44450" rIns="90487" bIns="44450">
            <a:spAutoFit/>
          </a:bodyPr>
          <a:lstStyle/>
          <a:p>
            <a:pPr eaLnBrk="0" hangingPunct="0">
              <a:buFontTx/>
              <a:buChar char="•"/>
            </a:pPr>
            <a:r>
              <a:rPr lang="en-US" b="1" u="none" dirty="0">
                <a:solidFill>
                  <a:schemeClr val="accent1"/>
                </a:solidFill>
                <a:latin typeface="Helvetica" pitchFamily="34" charset="0"/>
              </a:rPr>
              <a:t> Can’t read same memory twice in same clock cycle</a:t>
            </a:r>
          </a:p>
        </p:txBody>
      </p:sp>
      <p:sp>
        <p:nvSpPr>
          <p:cNvPr id="175267" name="Oval 163"/>
          <p:cNvSpPr>
            <a:spLocks noChangeArrowheads="1"/>
          </p:cNvSpPr>
          <p:nvPr/>
        </p:nvSpPr>
        <p:spPr bwMode="auto">
          <a:xfrm>
            <a:off x="3921125" y="3938588"/>
            <a:ext cx="989013" cy="792162"/>
          </a:xfrm>
          <a:prstGeom prst="ellipse">
            <a:avLst/>
          </a:prstGeom>
          <a:noFill/>
          <a:ln w="57150">
            <a:solidFill>
              <a:schemeClr val="accent1"/>
            </a:solidFill>
            <a:round/>
            <a:headEnd/>
            <a:tailEnd/>
          </a:ln>
          <a:effectLst/>
        </p:spPr>
        <p:txBody>
          <a:bodyPr wrap="none" anchor="ctr"/>
          <a:lstStyle/>
          <a:p>
            <a:endParaRPr lang="en-US"/>
          </a:p>
        </p:txBody>
      </p:sp>
      <p:sp>
        <p:nvSpPr>
          <p:cNvPr id="175268" name="Oval 164"/>
          <p:cNvSpPr>
            <a:spLocks noChangeArrowheads="1"/>
          </p:cNvSpPr>
          <p:nvPr/>
        </p:nvSpPr>
        <p:spPr bwMode="auto">
          <a:xfrm>
            <a:off x="3951288" y="1641475"/>
            <a:ext cx="989012" cy="898525"/>
          </a:xfrm>
          <a:prstGeom prst="ellipse">
            <a:avLst/>
          </a:prstGeom>
          <a:noFill/>
          <a:ln w="57150">
            <a:solidFill>
              <a:schemeClr val="accent1"/>
            </a:solidFill>
            <a:round/>
            <a:headEnd/>
            <a:tailEnd/>
          </a:ln>
          <a:effectLst/>
        </p:spPr>
        <p:txBody>
          <a:bodyPr wrap="none" anchor="ctr"/>
          <a:lstStyle/>
          <a:p>
            <a:endParaRPr lang="en-US"/>
          </a:p>
        </p:txBody>
      </p:sp>
      <p:sp>
        <p:nvSpPr>
          <p:cNvPr id="175269" name="Rectangle 165"/>
          <p:cNvSpPr>
            <a:spLocks noChangeArrowheads="1"/>
          </p:cNvSpPr>
          <p:nvPr/>
        </p:nvSpPr>
        <p:spPr bwMode="auto">
          <a:xfrm>
            <a:off x="342900" y="1390650"/>
            <a:ext cx="457200" cy="4786313"/>
          </a:xfrm>
          <a:prstGeom prst="rect">
            <a:avLst/>
          </a:prstGeom>
          <a:noFill/>
          <a:ln w="12700">
            <a:noFill/>
            <a:miter lim="800000"/>
            <a:headEnd/>
            <a:tailEnd/>
          </a:ln>
          <a:effectLst/>
        </p:spPr>
        <p:txBody>
          <a:bodyPr wrap="none" lIns="90487" tIns="44450" rIns="90487" bIns="44450">
            <a:spAutoFit/>
          </a:bodyPr>
          <a:lstStyle/>
          <a:p>
            <a:pPr algn="ctr" eaLnBrk="0" hangingPunct="0"/>
            <a:r>
              <a:rPr lang="en-US" sz="2800" b="1" u="none">
                <a:latin typeface="Arial" charset="0"/>
              </a:rPr>
              <a:t>I</a:t>
            </a:r>
          </a:p>
          <a:p>
            <a:pPr algn="ctr" eaLnBrk="0" hangingPunct="0"/>
            <a:r>
              <a:rPr lang="en-US" sz="2800" b="1" u="none">
                <a:latin typeface="Arial" charset="0"/>
              </a:rPr>
              <a:t>n</a:t>
            </a:r>
          </a:p>
          <a:p>
            <a:pPr algn="ctr" eaLnBrk="0" hangingPunct="0"/>
            <a:r>
              <a:rPr lang="en-US" sz="2800" b="1" u="none">
                <a:latin typeface="Arial" charset="0"/>
              </a:rPr>
              <a:t>s</a:t>
            </a:r>
          </a:p>
          <a:p>
            <a:pPr algn="ctr" eaLnBrk="0" hangingPunct="0"/>
            <a:r>
              <a:rPr lang="en-US" sz="2800" b="1" u="none">
                <a:latin typeface="Arial" charset="0"/>
              </a:rPr>
              <a:t>t</a:t>
            </a:r>
          </a:p>
          <a:p>
            <a:pPr algn="ctr" eaLnBrk="0" hangingPunct="0"/>
            <a:r>
              <a:rPr lang="en-US" sz="2800" b="1" u="none">
                <a:latin typeface="Arial" charset="0"/>
              </a:rPr>
              <a:t>r.</a:t>
            </a:r>
          </a:p>
          <a:p>
            <a:pPr algn="ctr" eaLnBrk="0" hangingPunct="0"/>
            <a:endParaRPr lang="en-US" sz="2800" b="1" u="none">
              <a:latin typeface="Arial" charset="0"/>
            </a:endParaRPr>
          </a:p>
          <a:p>
            <a:pPr algn="ctr" eaLnBrk="0" hangingPunct="0"/>
            <a:r>
              <a:rPr lang="en-US" sz="2800" b="1" u="none">
                <a:latin typeface="Arial" charset="0"/>
              </a:rPr>
              <a:t>O</a:t>
            </a:r>
          </a:p>
          <a:p>
            <a:pPr algn="ctr" eaLnBrk="0" hangingPunct="0"/>
            <a:r>
              <a:rPr lang="en-US" sz="2800" b="1" u="none">
                <a:latin typeface="Arial" charset="0"/>
              </a:rPr>
              <a:t>r</a:t>
            </a:r>
          </a:p>
          <a:p>
            <a:pPr algn="ctr" eaLnBrk="0" hangingPunct="0"/>
            <a:r>
              <a:rPr lang="en-US" sz="2800" b="1" u="none">
                <a:latin typeface="Arial" charset="0"/>
              </a:rPr>
              <a:t>d</a:t>
            </a:r>
          </a:p>
          <a:p>
            <a:pPr algn="ctr" eaLnBrk="0" hangingPunct="0"/>
            <a:r>
              <a:rPr lang="en-US" sz="2800" b="1" u="none">
                <a:latin typeface="Arial" charset="0"/>
              </a:rPr>
              <a:t>e</a:t>
            </a:r>
          </a:p>
          <a:p>
            <a:pPr algn="ctr" eaLnBrk="0" hangingPunct="0"/>
            <a:r>
              <a:rPr lang="en-US" sz="2800" b="1" u="none">
                <a:latin typeface="Arial" charset="0"/>
              </a:rPr>
              <a:t>r</a:t>
            </a:r>
          </a:p>
        </p:txBody>
      </p:sp>
      <p:sp>
        <p:nvSpPr>
          <p:cNvPr id="175270" name="Rectangle 166"/>
          <p:cNvSpPr>
            <a:spLocks noChangeArrowheads="1"/>
          </p:cNvSpPr>
          <p:nvPr/>
        </p:nvSpPr>
        <p:spPr bwMode="auto">
          <a:xfrm>
            <a:off x="2963863" y="874713"/>
            <a:ext cx="3448050" cy="515937"/>
          </a:xfrm>
          <a:prstGeom prst="rect">
            <a:avLst/>
          </a:prstGeom>
          <a:noFill/>
          <a:ln w="12700">
            <a:noFill/>
            <a:miter lim="800000"/>
            <a:headEnd/>
            <a:tailEnd/>
          </a:ln>
          <a:effectLst/>
        </p:spPr>
        <p:txBody>
          <a:bodyPr wrap="none" lIns="90487" tIns="44450" rIns="90487" bIns="44450">
            <a:spAutoFit/>
          </a:bodyPr>
          <a:lstStyle/>
          <a:p>
            <a:pPr eaLnBrk="0" hangingPunct="0"/>
            <a:r>
              <a:rPr lang="en-US" sz="2800" b="1" u="none">
                <a:latin typeface="Arial" charset="0"/>
              </a:rPr>
              <a:t>Time (clock cycles)</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Slide Number Placeholder 5"/>
          <p:cNvSpPr>
            <a:spLocks noGrp="1"/>
          </p:cNvSpPr>
          <p:nvPr>
            <p:ph type="sldNum" sz="quarter" idx="12"/>
          </p:nvPr>
        </p:nvSpPr>
        <p:spPr/>
        <p:txBody>
          <a:bodyPr/>
          <a:lstStyle/>
          <a:p>
            <a:fld id="{C029195D-1E8B-4CC0-8F7F-FDA0BAC60C4B}" type="slidenum">
              <a:rPr lang="en-US"/>
              <a:pPr/>
              <a:t>13</a:t>
            </a:fld>
            <a:endParaRPr lang="en-US" dirty="0"/>
          </a:p>
        </p:txBody>
      </p:sp>
      <p:sp>
        <p:nvSpPr>
          <p:cNvPr id="175106" name="Freeform 2" descr="25%"/>
          <p:cNvSpPr>
            <a:spLocks/>
          </p:cNvSpPr>
          <p:nvPr/>
        </p:nvSpPr>
        <p:spPr bwMode="auto">
          <a:xfrm>
            <a:off x="4470400" y="1912938"/>
            <a:ext cx="234950" cy="458787"/>
          </a:xfrm>
          <a:custGeom>
            <a:avLst/>
            <a:gdLst/>
            <a:ahLst/>
            <a:cxnLst>
              <a:cxn ang="0">
                <a:pos x="0" y="0"/>
              </a:cxn>
              <a:cxn ang="0">
                <a:pos x="147" y="0"/>
              </a:cxn>
              <a:cxn ang="0">
                <a:pos x="147" y="288"/>
              </a:cxn>
              <a:cxn ang="0">
                <a:pos x="0" y="288"/>
              </a:cxn>
            </a:cxnLst>
            <a:rect l="0" t="0" r="r" b="b"/>
            <a:pathLst>
              <a:path w="148" h="289">
                <a:moveTo>
                  <a:pt x="0" y="0"/>
                </a:moveTo>
                <a:lnTo>
                  <a:pt x="147" y="0"/>
                </a:lnTo>
                <a:lnTo>
                  <a:pt x="147" y="288"/>
                </a:lnTo>
                <a:lnTo>
                  <a:pt x="0" y="288"/>
                </a:lnTo>
              </a:path>
            </a:pathLst>
          </a:custGeom>
          <a:pattFill prst="pct25">
            <a:fgClr>
              <a:schemeClr val="accent1"/>
            </a:fgClr>
            <a:bgClr>
              <a:srgbClr val="FFFFFF"/>
            </a:bgClr>
          </a:pattFill>
          <a:ln w="25400" cap="rnd" cmpd="sng">
            <a:solidFill>
              <a:schemeClr val="tx1"/>
            </a:solidFill>
            <a:prstDash val="solid"/>
            <a:round/>
            <a:headEnd type="none" w="med" len="med"/>
            <a:tailEnd type="none" w="med" len="med"/>
          </a:ln>
          <a:effectLst/>
        </p:spPr>
        <p:txBody>
          <a:bodyPr/>
          <a:lstStyle/>
          <a:p>
            <a:endParaRPr lang="en-US"/>
          </a:p>
        </p:txBody>
      </p:sp>
      <p:sp>
        <p:nvSpPr>
          <p:cNvPr id="175107" name="Freeform 3" descr="25%"/>
          <p:cNvSpPr>
            <a:spLocks/>
          </p:cNvSpPr>
          <p:nvPr/>
        </p:nvSpPr>
        <p:spPr bwMode="auto">
          <a:xfrm>
            <a:off x="4470400" y="4122738"/>
            <a:ext cx="234950" cy="458787"/>
          </a:xfrm>
          <a:custGeom>
            <a:avLst/>
            <a:gdLst/>
            <a:ahLst/>
            <a:cxnLst>
              <a:cxn ang="0">
                <a:pos x="0" y="0"/>
              </a:cxn>
              <a:cxn ang="0">
                <a:pos x="147" y="0"/>
              </a:cxn>
              <a:cxn ang="0">
                <a:pos x="147" y="288"/>
              </a:cxn>
              <a:cxn ang="0">
                <a:pos x="0" y="288"/>
              </a:cxn>
            </a:cxnLst>
            <a:rect l="0" t="0" r="r" b="b"/>
            <a:pathLst>
              <a:path w="148" h="289">
                <a:moveTo>
                  <a:pt x="0" y="0"/>
                </a:moveTo>
                <a:lnTo>
                  <a:pt x="147" y="0"/>
                </a:lnTo>
                <a:lnTo>
                  <a:pt x="147" y="288"/>
                </a:lnTo>
                <a:lnTo>
                  <a:pt x="0" y="288"/>
                </a:lnTo>
              </a:path>
            </a:pathLst>
          </a:custGeom>
          <a:pattFill prst="pct25">
            <a:fgClr>
              <a:schemeClr val="accent1"/>
            </a:fgClr>
            <a:bgClr>
              <a:srgbClr val="FFFFFF"/>
            </a:bgClr>
          </a:pattFill>
          <a:ln w="25400" cap="rnd" cmpd="sng">
            <a:solidFill>
              <a:schemeClr val="tx1"/>
            </a:solidFill>
            <a:prstDash val="solid"/>
            <a:round/>
            <a:headEnd type="none" w="med" len="med"/>
            <a:tailEnd type="none" w="med" len="med"/>
          </a:ln>
          <a:effectLst/>
        </p:spPr>
        <p:txBody>
          <a:bodyPr/>
          <a:lstStyle/>
          <a:p>
            <a:endParaRPr lang="en-US"/>
          </a:p>
        </p:txBody>
      </p:sp>
      <p:grpSp>
        <p:nvGrpSpPr>
          <p:cNvPr id="2" name="Group 4"/>
          <p:cNvGrpSpPr>
            <a:grpSpLocks/>
          </p:cNvGrpSpPr>
          <p:nvPr/>
        </p:nvGrpSpPr>
        <p:grpSpPr bwMode="auto">
          <a:xfrm>
            <a:off x="4165600" y="1905000"/>
            <a:ext cx="539750" cy="458788"/>
            <a:chOff x="2624" y="1200"/>
            <a:chExt cx="340" cy="289"/>
          </a:xfrm>
        </p:grpSpPr>
        <p:sp>
          <p:nvSpPr>
            <p:cNvPr id="175109" name="Freeform 5"/>
            <p:cNvSpPr>
              <a:spLocks/>
            </p:cNvSpPr>
            <p:nvPr/>
          </p:nvSpPr>
          <p:spPr bwMode="auto">
            <a:xfrm>
              <a:off x="2624" y="1200"/>
              <a:ext cx="170" cy="289"/>
            </a:xfrm>
            <a:custGeom>
              <a:avLst/>
              <a:gdLst/>
              <a:ahLst/>
              <a:cxnLst>
                <a:cxn ang="0">
                  <a:pos x="169" y="0"/>
                </a:cxn>
                <a:cxn ang="0">
                  <a:pos x="0" y="0"/>
                </a:cxn>
                <a:cxn ang="0">
                  <a:pos x="0" y="288"/>
                </a:cxn>
                <a:cxn ang="0">
                  <a:pos x="169" y="288"/>
                </a:cxn>
              </a:cxnLst>
              <a:rect l="0" t="0" r="r" b="b"/>
              <a:pathLst>
                <a:path w="170" h="289">
                  <a:moveTo>
                    <a:pt x="169" y="0"/>
                  </a:moveTo>
                  <a:lnTo>
                    <a:pt x="0" y="0"/>
                  </a:lnTo>
                  <a:lnTo>
                    <a:pt x="0" y="288"/>
                  </a:lnTo>
                  <a:lnTo>
                    <a:pt x="169"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10" name="Freeform 6"/>
            <p:cNvSpPr>
              <a:spLocks/>
            </p:cNvSpPr>
            <p:nvPr/>
          </p:nvSpPr>
          <p:spPr bwMode="auto">
            <a:xfrm>
              <a:off x="2793" y="1200"/>
              <a:ext cx="171" cy="289"/>
            </a:xfrm>
            <a:custGeom>
              <a:avLst/>
              <a:gdLst/>
              <a:ahLst/>
              <a:cxnLst>
                <a:cxn ang="0">
                  <a:pos x="0" y="0"/>
                </a:cxn>
                <a:cxn ang="0">
                  <a:pos x="170" y="0"/>
                </a:cxn>
                <a:cxn ang="0">
                  <a:pos x="170" y="288"/>
                </a:cxn>
                <a:cxn ang="0">
                  <a:pos x="0" y="288"/>
                </a:cxn>
              </a:cxnLst>
              <a:rect l="0" t="0" r="r" b="b"/>
              <a:pathLst>
                <a:path w="171" h="289">
                  <a:moveTo>
                    <a:pt x="0" y="0"/>
                  </a:moveTo>
                  <a:lnTo>
                    <a:pt x="170" y="0"/>
                  </a:lnTo>
                  <a:lnTo>
                    <a:pt x="170"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grpSp>
        <p:nvGrpSpPr>
          <p:cNvPr id="3" name="Group 7"/>
          <p:cNvGrpSpPr>
            <a:grpSpLocks/>
          </p:cNvGrpSpPr>
          <p:nvPr/>
        </p:nvGrpSpPr>
        <p:grpSpPr bwMode="auto">
          <a:xfrm>
            <a:off x="4165600" y="4114800"/>
            <a:ext cx="539750" cy="458788"/>
            <a:chOff x="2624" y="2592"/>
            <a:chExt cx="340" cy="289"/>
          </a:xfrm>
        </p:grpSpPr>
        <p:sp>
          <p:nvSpPr>
            <p:cNvPr id="175112" name="Freeform 8"/>
            <p:cNvSpPr>
              <a:spLocks/>
            </p:cNvSpPr>
            <p:nvPr/>
          </p:nvSpPr>
          <p:spPr bwMode="auto">
            <a:xfrm>
              <a:off x="2624" y="2592"/>
              <a:ext cx="170" cy="289"/>
            </a:xfrm>
            <a:custGeom>
              <a:avLst/>
              <a:gdLst/>
              <a:ahLst/>
              <a:cxnLst>
                <a:cxn ang="0">
                  <a:pos x="169" y="0"/>
                </a:cxn>
                <a:cxn ang="0">
                  <a:pos x="0" y="0"/>
                </a:cxn>
                <a:cxn ang="0">
                  <a:pos x="0" y="288"/>
                </a:cxn>
                <a:cxn ang="0">
                  <a:pos x="169" y="288"/>
                </a:cxn>
              </a:cxnLst>
              <a:rect l="0" t="0" r="r" b="b"/>
              <a:pathLst>
                <a:path w="170" h="289">
                  <a:moveTo>
                    <a:pt x="169" y="0"/>
                  </a:moveTo>
                  <a:lnTo>
                    <a:pt x="0" y="0"/>
                  </a:lnTo>
                  <a:lnTo>
                    <a:pt x="0" y="288"/>
                  </a:lnTo>
                  <a:lnTo>
                    <a:pt x="169"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13" name="Freeform 9"/>
            <p:cNvSpPr>
              <a:spLocks/>
            </p:cNvSpPr>
            <p:nvPr/>
          </p:nvSpPr>
          <p:spPr bwMode="auto">
            <a:xfrm>
              <a:off x="2793" y="2592"/>
              <a:ext cx="171" cy="289"/>
            </a:xfrm>
            <a:custGeom>
              <a:avLst/>
              <a:gdLst/>
              <a:ahLst/>
              <a:cxnLst>
                <a:cxn ang="0">
                  <a:pos x="0" y="0"/>
                </a:cxn>
                <a:cxn ang="0">
                  <a:pos x="170" y="0"/>
                </a:cxn>
                <a:cxn ang="0">
                  <a:pos x="170" y="288"/>
                </a:cxn>
                <a:cxn ang="0">
                  <a:pos x="0" y="288"/>
                </a:cxn>
              </a:cxnLst>
              <a:rect l="0" t="0" r="r" b="b"/>
              <a:pathLst>
                <a:path w="171" h="289">
                  <a:moveTo>
                    <a:pt x="0" y="0"/>
                  </a:moveTo>
                  <a:lnTo>
                    <a:pt x="170" y="0"/>
                  </a:lnTo>
                  <a:lnTo>
                    <a:pt x="170"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114" name="Rectangle 10"/>
          <p:cNvSpPr>
            <a:spLocks noChangeArrowheads="1"/>
          </p:cNvSpPr>
          <p:nvPr/>
        </p:nvSpPr>
        <p:spPr bwMode="auto">
          <a:xfrm>
            <a:off x="4135438" y="4117975"/>
            <a:ext cx="559448" cy="335989"/>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dirty="0">
                <a:solidFill>
                  <a:srgbClr val="FF0000"/>
                </a:solidFill>
                <a:latin typeface="Times" pitchFamily="18" charset="0"/>
              </a:rPr>
              <a:t>  IM</a:t>
            </a:r>
          </a:p>
        </p:txBody>
      </p:sp>
      <p:sp>
        <p:nvSpPr>
          <p:cNvPr id="175115" name="Rectangle 11"/>
          <p:cNvSpPr>
            <a:spLocks noGrp="1" noChangeArrowheads="1"/>
          </p:cNvSpPr>
          <p:nvPr>
            <p:ph type="title"/>
          </p:nvPr>
        </p:nvSpPr>
        <p:spPr>
          <a:xfrm>
            <a:off x="640233" y="211138"/>
            <a:ext cx="7782579" cy="543739"/>
          </a:xfrm>
          <a:noFill/>
          <a:ln/>
        </p:spPr>
        <p:txBody>
          <a:bodyPr wrap="none" lIns="63500" tIns="25400" rIns="63500" bIns="25400" anchor="t">
            <a:spAutoFit/>
          </a:bodyPr>
          <a:lstStyle/>
          <a:p>
            <a:r>
              <a:rPr lang="en-US" b="1" dirty="0">
                <a:solidFill>
                  <a:srgbClr val="0070C0"/>
                </a:solidFill>
              </a:rPr>
              <a:t>Harvard Architecture: Dual Memory </a:t>
            </a:r>
          </a:p>
        </p:txBody>
      </p:sp>
      <p:sp>
        <p:nvSpPr>
          <p:cNvPr id="175116" name="Line 12"/>
          <p:cNvSpPr>
            <a:spLocks noChangeShapeType="1"/>
          </p:cNvSpPr>
          <p:nvPr/>
        </p:nvSpPr>
        <p:spPr bwMode="auto">
          <a:xfrm>
            <a:off x="876300" y="1943100"/>
            <a:ext cx="0" cy="3225800"/>
          </a:xfrm>
          <a:prstGeom prst="line">
            <a:avLst/>
          </a:prstGeom>
          <a:noFill/>
          <a:ln w="38100">
            <a:solidFill>
              <a:schemeClr val="tx1"/>
            </a:solidFill>
            <a:round/>
            <a:headEnd/>
            <a:tailEnd type="triangle" w="med" len="med"/>
          </a:ln>
          <a:effectLst/>
        </p:spPr>
        <p:txBody>
          <a:bodyPr wrap="none" anchor="ctr"/>
          <a:lstStyle/>
          <a:p>
            <a:endParaRPr lang="en-US"/>
          </a:p>
        </p:txBody>
      </p:sp>
      <p:sp>
        <p:nvSpPr>
          <p:cNvPr id="175117" name="Line 13"/>
          <p:cNvSpPr>
            <a:spLocks noChangeShapeType="1"/>
          </p:cNvSpPr>
          <p:nvPr/>
        </p:nvSpPr>
        <p:spPr bwMode="auto">
          <a:xfrm>
            <a:off x="1562100" y="1333500"/>
            <a:ext cx="6311900" cy="0"/>
          </a:xfrm>
          <a:prstGeom prst="line">
            <a:avLst/>
          </a:prstGeom>
          <a:noFill/>
          <a:ln w="38100">
            <a:solidFill>
              <a:schemeClr val="tx1"/>
            </a:solidFill>
            <a:round/>
            <a:headEnd/>
            <a:tailEnd type="triangle" w="med" len="med"/>
          </a:ln>
          <a:effectLst/>
        </p:spPr>
        <p:txBody>
          <a:bodyPr wrap="none" anchor="ctr"/>
          <a:lstStyle/>
          <a:p>
            <a:endParaRPr lang="en-US"/>
          </a:p>
        </p:txBody>
      </p:sp>
      <p:sp>
        <p:nvSpPr>
          <p:cNvPr id="175118" name="Rectangle 14"/>
          <p:cNvSpPr>
            <a:spLocks noChangeArrowheads="1"/>
          </p:cNvSpPr>
          <p:nvPr/>
        </p:nvSpPr>
        <p:spPr bwMode="auto">
          <a:xfrm>
            <a:off x="919163" y="2066925"/>
            <a:ext cx="1031875" cy="515938"/>
          </a:xfrm>
          <a:prstGeom prst="rect">
            <a:avLst/>
          </a:prstGeom>
          <a:noFill/>
          <a:ln w="12700">
            <a:noFill/>
            <a:miter lim="800000"/>
            <a:headEnd/>
            <a:tailEnd/>
          </a:ln>
          <a:effectLst/>
        </p:spPr>
        <p:txBody>
          <a:bodyPr wrap="none" lIns="90487" tIns="44450" rIns="90487" bIns="44450">
            <a:spAutoFit/>
          </a:bodyPr>
          <a:lstStyle/>
          <a:p>
            <a:pPr eaLnBrk="0" hangingPunct="0"/>
            <a:r>
              <a:rPr lang="en-US" sz="2800" b="1" u="none" dirty="0">
                <a:latin typeface="Arial" charset="0"/>
              </a:rPr>
              <a:t>Load</a:t>
            </a:r>
          </a:p>
        </p:txBody>
      </p:sp>
      <p:sp>
        <p:nvSpPr>
          <p:cNvPr id="175119" name="Rectangle 15"/>
          <p:cNvSpPr>
            <a:spLocks noChangeArrowheads="1"/>
          </p:cNvSpPr>
          <p:nvPr/>
        </p:nvSpPr>
        <p:spPr bwMode="auto">
          <a:xfrm>
            <a:off x="893763" y="2727325"/>
            <a:ext cx="1249362" cy="515938"/>
          </a:xfrm>
          <a:prstGeom prst="rect">
            <a:avLst/>
          </a:prstGeom>
          <a:noFill/>
          <a:ln w="12700">
            <a:noFill/>
            <a:miter lim="800000"/>
            <a:headEnd/>
            <a:tailEnd/>
          </a:ln>
          <a:effectLst/>
        </p:spPr>
        <p:txBody>
          <a:bodyPr wrap="none" lIns="90487" tIns="44450" rIns="90487" bIns="44450">
            <a:spAutoFit/>
          </a:bodyPr>
          <a:lstStyle/>
          <a:p>
            <a:pPr eaLnBrk="0" hangingPunct="0"/>
            <a:r>
              <a:rPr lang="en-US" sz="2800" b="1" u="none" dirty="0" err="1">
                <a:latin typeface="Arial" charset="0"/>
              </a:rPr>
              <a:t>Instr</a:t>
            </a:r>
            <a:r>
              <a:rPr lang="en-US" sz="2800" b="1" u="none" dirty="0">
                <a:latin typeface="Arial" charset="0"/>
              </a:rPr>
              <a:t> 1</a:t>
            </a:r>
          </a:p>
        </p:txBody>
      </p:sp>
      <p:sp>
        <p:nvSpPr>
          <p:cNvPr id="175120" name="Rectangle 16"/>
          <p:cNvSpPr>
            <a:spLocks noChangeArrowheads="1"/>
          </p:cNvSpPr>
          <p:nvPr/>
        </p:nvSpPr>
        <p:spPr bwMode="auto">
          <a:xfrm>
            <a:off x="881063" y="3463925"/>
            <a:ext cx="1249362" cy="515938"/>
          </a:xfrm>
          <a:prstGeom prst="rect">
            <a:avLst/>
          </a:prstGeom>
          <a:noFill/>
          <a:ln w="12700">
            <a:noFill/>
            <a:miter lim="800000"/>
            <a:headEnd/>
            <a:tailEnd/>
          </a:ln>
          <a:effectLst/>
        </p:spPr>
        <p:txBody>
          <a:bodyPr wrap="none" lIns="90487" tIns="44450" rIns="90487" bIns="44450">
            <a:spAutoFit/>
          </a:bodyPr>
          <a:lstStyle/>
          <a:p>
            <a:pPr eaLnBrk="0" hangingPunct="0"/>
            <a:r>
              <a:rPr lang="en-US" sz="2800" b="1" u="none" dirty="0" err="1">
                <a:latin typeface="Arial" charset="0"/>
              </a:rPr>
              <a:t>Instr</a:t>
            </a:r>
            <a:r>
              <a:rPr lang="en-US" sz="2800" b="1" u="none" dirty="0">
                <a:latin typeface="Arial" charset="0"/>
              </a:rPr>
              <a:t> 2</a:t>
            </a:r>
          </a:p>
        </p:txBody>
      </p:sp>
      <p:sp>
        <p:nvSpPr>
          <p:cNvPr id="175121" name="Rectangle 17"/>
          <p:cNvSpPr>
            <a:spLocks noChangeArrowheads="1"/>
          </p:cNvSpPr>
          <p:nvPr/>
        </p:nvSpPr>
        <p:spPr bwMode="auto">
          <a:xfrm>
            <a:off x="949325" y="4146550"/>
            <a:ext cx="1249363" cy="515938"/>
          </a:xfrm>
          <a:prstGeom prst="rect">
            <a:avLst/>
          </a:prstGeom>
          <a:noFill/>
          <a:ln w="12700">
            <a:noFill/>
            <a:miter lim="800000"/>
            <a:headEnd/>
            <a:tailEnd/>
          </a:ln>
          <a:effectLst/>
        </p:spPr>
        <p:txBody>
          <a:bodyPr wrap="none" lIns="90487" tIns="44450" rIns="90487" bIns="44450">
            <a:spAutoFit/>
          </a:bodyPr>
          <a:lstStyle/>
          <a:p>
            <a:pPr eaLnBrk="0" hangingPunct="0"/>
            <a:r>
              <a:rPr lang="en-US" sz="2800" b="1" u="none" dirty="0" err="1">
                <a:latin typeface="Arial" charset="0"/>
              </a:rPr>
              <a:t>Instr</a:t>
            </a:r>
            <a:r>
              <a:rPr lang="en-US" sz="2800" b="1" u="none" dirty="0">
                <a:latin typeface="Arial" charset="0"/>
              </a:rPr>
              <a:t> 3</a:t>
            </a:r>
          </a:p>
        </p:txBody>
      </p:sp>
      <p:sp>
        <p:nvSpPr>
          <p:cNvPr id="175122" name="Rectangle 18"/>
          <p:cNvSpPr>
            <a:spLocks noChangeArrowheads="1"/>
          </p:cNvSpPr>
          <p:nvPr/>
        </p:nvSpPr>
        <p:spPr bwMode="auto">
          <a:xfrm>
            <a:off x="931863" y="4868863"/>
            <a:ext cx="1249362" cy="515937"/>
          </a:xfrm>
          <a:prstGeom prst="rect">
            <a:avLst/>
          </a:prstGeom>
          <a:noFill/>
          <a:ln w="12700">
            <a:noFill/>
            <a:miter lim="800000"/>
            <a:headEnd/>
            <a:tailEnd/>
          </a:ln>
          <a:effectLst/>
        </p:spPr>
        <p:txBody>
          <a:bodyPr wrap="none" lIns="90487" tIns="44450" rIns="90487" bIns="44450">
            <a:spAutoFit/>
          </a:bodyPr>
          <a:lstStyle/>
          <a:p>
            <a:pPr eaLnBrk="0" hangingPunct="0"/>
            <a:r>
              <a:rPr lang="en-US" sz="2800" b="1" u="none" dirty="0" err="1">
                <a:latin typeface="Arial" charset="0"/>
              </a:rPr>
              <a:t>Instr</a:t>
            </a:r>
            <a:r>
              <a:rPr lang="en-US" sz="2800" b="1" u="none" dirty="0">
                <a:latin typeface="Arial" charset="0"/>
              </a:rPr>
              <a:t> 4</a:t>
            </a:r>
          </a:p>
        </p:txBody>
      </p:sp>
      <p:sp>
        <p:nvSpPr>
          <p:cNvPr id="175123" name="Line 19"/>
          <p:cNvSpPr>
            <a:spLocks noChangeShapeType="1"/>
          </p:cNvSpPr>
          <p:nvPr/>
        </p:nvSpPr>
        <p:spPr bwMode="auto">
          <a:xfrm>
            <a:off x="2743200" y="1460500"/>
            <a:ext cx="0" cy="4470400"/>
          </a:xfrm>
          <a:prstGeom prst="line">
            <a:avLst/>
          </a:prstGeom>
          <a:noFill/>
          <a:ln w="25400">
            <a:solidFill>
              <a:schemeClr val="tx1"/>
            </a:solidFill>
            <a:prstDash val="sysDot"/>
            <a:round/>
            <a:headEnd/>
            <a:tailEnd/>
          </a:ln>
          <a:effectLst/>
        </p:spPr>
        <p:txBody>
          <a:bodyPr wrap="none" anchor="ctr"/>
          <a:lstStyle/>
          <a:p>
            <a:endParaRPr lang="en-US"/>
          </a:p>
        </p:txBody>
      </p:sp>
      <p:sp>
        <p:nvSpPr>
          <p:cNvPr id="175124" name="Line 20"/>
          <p:cNvSpPr>
            <a:spLocks noChangeShapeType="1"/>
          </p:cNvSpPr>
          <p:nvPr/>
        </p:nvSpPr>
        <p:spPr bwMode="auto">
          <a:xfrm>
            <a:off x="3429000" y="1460500"/>
            <a:ext cx="0" cy="4470400"/>
          </a:xfrm>
          <a:prstGeom prst="line">
            <a:avLst/>
          </a:prstGeom>
          <a:noFill/>
          <a:ln w="25400">
            <a:solidFill>
              <a:schemeClr val="tx1"/>
            </a:solidFill>
            <a:prstDash val="sysDot"/>
            <a:round/>
            <a:headEnd/>
            <a:tailEnd/>
          </a:ln>
          <a:effectLst/>
        </p:spPr>
        <p:txBody>
          <a:bodyPr wrap="none" anchor="ctr"/>
          <a:lstStyle/>
          <a:p>
            <a:endParaRPr lang="en-US"/>
          </a:p>
        </p:txBody>
      </p:sp>
      <p:sp>
        <p:nvSpPr>
          <p:cNvPr id="175125" name="Line 21"/>
          <p:cNvSpPr>
            <a:spLocks noChangeShapeType="1"/>
          </p:cNvSpPr>
          <p:nvPr/>
        </p:nvSpPr>
        <p:spPr bwMode="auto">
          <a:xfrm>
            <a:off x="4114800" y="1460500"/>
            <a:ext cx="0" cy="4470400"/>
          </a:xfrm>
          <a:prstGeom prst="line">
            <a:avLst/>
          </a:prstGeom>
          <a:noFill/>
          <a:ln w="25400">
            <a:solidFill>
              <a:schemeClr val="tx1"/>
            </a:solidFill>
            <a:prstDash val="sysDot"/>
            <a:round/>
            <a:headEnd/>
            <a:tailEnd/>
          </a:ln>
          <a:effectLst/>
        </p:spPr>
        <p:txBody>
          <a:bodyPr wrap="none" anchor="ctr"/>
          <a:lstStyle/>
          <a:p>
            <a:endParaRPr lang="en-US"/>
          </a:p>
        </p:txBody>
      </p:sp>
      <p:sp>
        <p:nvSpPr>
          <p:cNvPr id="175126" name="Line 22"/>
          <p:cNvSpPr>
            <a:spLocks noChangeShapeType="1"/>
          </p:cNvSpPr>
          <p:nvPr/>
        </p:nvSpPr>
        <p:spPr bwMode="auto">
          <a:xfrm>
            <a:off x="4800600" y="1460500"/>
            <a:ext cx="0" cy="4470400"/>
          </a:xfrm>
          <a:prstGeom prst="line">
            <a:avLst/>
          </a:prstGeom>
          <a:noFill/>
          <a:ln w="25400">
            <a:solidFill>
              <a:schemeClr val="tx1"/>
            </a:solidFill>
            <a:prstDash val="sysDot"/>
            <a:round/>
            <a:headEnd/>
            <a:tailEnd/>
          </a:ln>
          <a:effectLst/>
        </p:spPr>
        <p:txBody>
          <a:bodyPr wrap="none" anchor="ctr"/>
          <a:lstStyle/>
          <a:p>
            <a:endParaRPr lang="en-US"/>
          </a:p>
        </p:txBody>
      </p:sp>
      <p:sp>
        <p:nvSpPr>
          <p:cNvPr id="175127" name="Line 23"/>
          <p:cNvSpPr>
            <a:spLocks noChangeShapeType="1"/>
          </p:cNvSpPr>
          <p:nvPr/>
        </p:nvSpPr>
        <p:spPr bwMode="auto">
          <a:xfrm>
            <a:off x="5486400" y="1460500"/>
            <a:ext cx="0" cy="4470400"/>
          </a:xfrm>
          <a:prstGeom prst="line">
            <a:avLst/>
          </a:prstGeom>
          <a:noFill/>
          <a:ln w="25400">
            <a:solidFill>
              <a:schemeClr val="tx1"/>
            </a:solidFill>
            <a:prstDash val="sysDot"/>
            <a:round/>
            <a:headEnd/>
            <a:tailEnd/>
          </a:ln>
          <a:effectLst/>
        </p:spPr>
        <p:txBody>
          <a:bodyPr wrap="none" anchor="ctr"/>
          <a:lstStyle/>
          <a:p>
            <a:endParaRPr lang="en-US"/>
          </a:p>
        </p:txBody>
      </p:sp>
      <p:sp>
        <p:nvSpPr>
          <p:cNvPr id="175128" name="Line 24"/>
          <p:cNvSpPr>
            <a:spLocks noChangeShapeType="1"/>
          </p:cNvSpPr>
          <p:nvPr/>
        </p:nvSpPr>
        <p:spPr bwMode="auto">
          <a:xfrm>
            <a:off x="6172200" y="1460500"/>
            <a:ext cx="0" cy="4470400"/>
          </a:xfrm>
          <a:prstGeom prst="line">
            <a:avLst/>
          </a:prstGeom>
          <a:noFill/>
          <a:ln w="25400">
            <a:solidFill>
              <a:schemeClr val="tx1"/>
            </a:solidFill>
            <a:prstDash val="sysDot"/>
            <a:round/>
            <a:headEnd/>
            <a:tailEnd/>
          </a:ln>
          <a:effectLst/>
        </p:spPr>
        <p:txBody>
          <a:bodyPr wrap="none" anchor="ctr"/>
          <a:lstStyle/>
          <a:p>
            <a:endParaRPr lang="en-US"/>
          </a:p>
        </p:txBody>
      </p:sp>
      <p:sp>
        <p:nvSpPr>
          <p:cNvPr id="175129" name="Line 25"/>
          <p:cNvSpPr>
            <a:spLocks noChangeShapeType="1"/>
          </p:cNvSpPr>
          <p:nvPr/>
        </p:nvSpPr>
        <p:spPr bwMode="auto">
          <a:xfrm>
            <a:off x="6858000" y="1460500"/>
            <a:ext cx="0" cy="4470400"/>
          </a:xfrm>
          <a:prstGeom prst="line">
            <a:avLst/>
          </a:prstGeom>
          <a:noFill/>
          <a:ln w="25400">
            <a:solidFill>
              <a:schemeClr val="tx1"/>
            </a:solidFill>
            <a:prstDash val="sysDot"/>
            <a:round/>
            <a:headEnd/>
            <a:tailEnd/>
          </a:ln>
          <a:effectLst/>
        </p:spPr>
        <p:txBody>
          <a:bodyPr wrap="none" anchor="ctr"/>
          <a:lstStyle/>
          <a:p>
            <a:endParaRPr lang="en-US"/>
          </a:p>
        </p:txBody>
      </p:sp>
      <p:sp>
        <p:nvSpPr>
          <p:cNvPr id="175130" name="Line 26"/>
          <p:cNvSpPr>
            <a:spLocks noChangeShapeType="1"/>
          </p:cNvSpPr>
          <p:nvPr/>
        </p:nvSpPr>
        <p:spPr bwMode="auto">
          <a:xfrm>
            <a:off x="7543800" y="1460500"/>
            <a:ext cx="0" cy="4470400"/>
          </a:xfrm>
          <a:prstGeom prst="line">
            <a:avLst/>
          </a:prstGeom>
          <a:noFill/>
          <a:ln w="25400">
            <a:solidFill>
              <a:schemeClr val="tx1"/>
            </a:solidFill>
            <a:prstDash val="sysDot"/>
            <a:round/>
            <a:headEnd/>
            <a:tailEnd/>
          </a:ln>
          <a:effectLst/>
        </p:spPr>
        <p:txBody>
          <a:bodyPr wrap="none" anchor="ctr"/>
          <a:lstStyle/>
          <a:p>
            <a:endParaRPr lang="en-US"/>
          </a:p>
        </p:txBody>
      </p:sp>
      <p:grpSp>
        <p:nvGrpSpPr>
          <p:cNvPr id="4" name="Group 27"/>
          <p:cNvGrpSpPr>
            <a:grpSpLocks/>
          </p:cNvGrpSpPr>
          <p:nvPr/>
        </p:nvGrpSpPr>
        <p:grpSpPr bwMode="auto">
          <a:xfrm>
            <a:off x="3587750" y="1828800"/>
            <a:ext cx="352425" cy="763588"/>
            <a:chOff x="2260" y="1152"/>
            <a:chExt cx="222" cy="481"/>
          </a:xfrm>
        </p:grpSpPr>
        <p:sp>
          <p:nvSpPr>
            <p:cNvPr id="175132" name="Freeform 28"/>
            <p:cNvSpPr>
              <a:spLocks/>
            </p:cNvSpPr>
            <p:nvPr/>
          </p:nvSpPr>
          <p:spPr bwMode="auto">
            <a:xfrm>
              <a:off x="2269" y="1152"/>
              <a:ext cx="213" cy="481"/>
            </a:xfrm>
            <a:custGeom>
              <a:avLst/>
              <a:gdLst/>
              <a:ahLst/>
              <a:cxnLst>
                <a:cxn ang="0">
                  <a:pos x="0" y="320"/>
                </a:cxn>
                <a:cxn ang="0">
                  <a:pos x="71" y="240"/>
                </a:cxn>
                <a:cxn ang="0">
                  <a:pos x="0" y="160"/>
                </a:cxn>
                <a:cxn ang="0">
                  <a:pos x="0" y="0"/>
                </a:cxn>
                <a:cxn ang="0">
                  <a:pos x="212" y="160"/>
                </a:cxn>
                <a:cxn ang="0">
                  <a:pos x="212" y="320"/>
                </a:cxn>
                <a:cxn ang="0">
                  <a:pos x="0" y="480"/>
                </a:cxn>
                <a:cxn ang="0">
                  <a:pos x="0" y="320"/>
                </a:cxn>
              </a:cxnLst>
              <a:rect l="0" t="0" r="r" b="b"/>
              <a:pathLst>
                <a:path w="213" h="481">
                  <a:moveTo>
                    <a:pt x="0" y="320"/>
                  </a:moveTo>
                  <a:lnTo>
                    <a:pt x="71" y="240"/>
                  </a:lnTo>
                  <a:lnTo>
                    <a:pt x="0" y="160"/>
                  </a:lnTo>
                  <a:lnTo>
                    <a:pt x="0" y="0"/>
                  </a:lnTo>
                  <a:lnTo>
                    <a:pt x="212" y="160"/>
                  </a:lnTo>
                  <a:lnTo>
                    <a:pt x="212" y="320"/>
                  </a:lnTo>
                  <a:lnTo>
                    <a:pt x="0" y="480"/>
                  </a:lnTo>
                  <a:lnTo>
                    <a:pt x="0" y="32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33" name="Rectangle 29"/>
            <p:cNvSpPr>
              <a:spLocks noChangeArrowheads="1"/>
            </p:cNvSpPr>
            <p:nvPr/>
          </p:nvSpPr>
          <p:spPr bwMode="auto">
            <a:xfrm rot="5400000">
              <a:off x="2173" y="1275"/>
              <a:ext cx="383"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dirty="0">
                  <a:latin typeface="Times" pitchFamily="18" charset="0"/>
                </a:rPr>
                <a:t>ALU</a:t>
              </a:r>
            </a:p>
          </p:txBody>
        </p:sp>
      </p:grpSp>
      <p:grpSp>
        <p:nvGrpSpPr>
          <p:cNvPr id="5" name="Group 30"/>
          <p:cNvGrpSpPr>
            <a:grpSpLocks/>
          </p:cNvGrpSpPr>
          <p:nvPr/>
        </p:nvGrpSpPr>
        <p:grpSpPr bwMode="auto">
          <a:xfrm>
            <a:off x="2101850" y="1981200"/>
            <a:ext cx="569913" cy="458788"/>
            <a:chOff x="1324" y="1248"/>
            <a:chExt cx="359" cy="289"/>
          </a:xfrm>
        </p:grpSpPr>
        <p:sp>
          <p:nvSpPr>
            <p:cNvPr id="175135" name="Rectangle 31"/>
            <p:cNvSpPr>
              <a:spLocks noChangeArrowheads="1"/>
            </p:cNvSpPr>
            <p:nvPr/>
          </p:nvSpPr>
          <p:spPr bwMode="auto">
            <a:xfrm>
              <a:off x="1324" y="1250"/>
              <a:ext cx="352" cy="212"/>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dirty="0">
                  <a:latin typeface="Times" pitchFamily="18" charset="0"/>
                </a:rPr>
                <a:t>  IM</a:t>
              </a:r>
            </a:p>
          </p:txBody>
        </p:sp>
        <p:grpSp>
          <p:nvGrpSpPr>
            <p:cNvPr id="6" name="Group 32"/>
            <p:cNvGrpSpPr>
              <a:grpSpLocks/>
            </p:cNvGrpSpPr>
            <p:nvPr/>
          </p:nvGrpSpPr>
          <p:grpSpPr bwMode="auto">
            <a:xfrm>
              <a:off x="1343" y="1248"/>
              <a:ext cx="340" cy="289"/>
              <a:chOff x="1343" y="1248"/>
              <a:chExt cx="340" cy="289"/>
            </a:xfrm>
          </p:grpSpPr>
          <p:sp>
            <p:nvSpPr>
              <p:cNvPr id="175137" name="Freeform 33"/>
              <p:cNvSpPr>
                <a:spLocks/>
              </p:cNvSpPr>
              <p:nvPr/>
            </p:nvSpPr>
            <p:spPr bwMode="auto">
              <a:xfrm>
                <a:off x="1343" y="1248"/>
                <a:ext cx="170" cy="289"/>
              </a:xfrm>
              <a:custGeom>
                <a:avLst/>
                <a:gdLst/>
                <a:ahLst/>
                <a:cxnLst>
                  <a:cxn ang="0">
                    <a:pos x="169" y="0"/>
                  </a:cxn>
                  <a:cxn ang="0">
                    <a:pos x="0" y="0"/>
                  </a:cxn>
                  <a:cxn ang="0">
                    <a:pos x="0" y="288"/>
                  </a:cxn>
                  <a:cxn ang="0">
                    <a:pos x="169" y="288"/>
                  </a:cxn>
                </a:cxnLst>
                <a:rect l="0" t="0" r="r" b="b"/>
                <a:pathLst>
                  <a:path w="170" h="289">
                    <a:moveTo>
                      <a:pt x="169" y="0"/>
                    </a:moveTo>
                    <a:lnTo>
                      <a:pt x="0" y="0"/>
                    </a:lnTo>
                    <a:lnTo>
                      <a:pt x="0" y="288"/>
                    </a:lnTo>
                    <a:lnTo>
                      <a:pt x="169"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38" name="Freeform 34"/>
              <p:cNvSpPr>
                <a:spLocks/>
              </p:cNvSpPr>
              <p:nvPr/>
            </p:nvSpPr>
            <p:spPr bwMode="auto">
              <a:xfrm>
                <a:off x="1512" y="1248"/>
                <a:ext cx="171" cy="289"/>
              </a:xfrm>
              <a:custGeom>
                <a:avLst/>
                <a:gdLst/>
                <a:ahLst/>
                <a:cxnLst>
                  <a:cxn ang="0">
                    <a:pos x="0" y="0"/>
                  </a:cxn>
                  <a:cxn ang="0">
                    <a:pos x="170" y="0"/>
                  </a:cxn>
                  <a:cxn ang="0">
                    <a:pos x="170" y="288"/>
                  </a:cxn>
                  <a:cxn ang="0">
                    <a:pos x="0" y="288"/>
                  </a:cxn>
                </a:cxnLst>
                <a:rect l="0" t="0" r="r" b="b"/>
                <a:pathLst>
                  <a:path w="171" h="289">
                    <a:moveTo>
                      <a:pt x="0" y="0"/>
                    </a:moveTo>
                    <a:lnTo>
                      <a:pt x="170" y="0"/>
                    </a:lnTo>
                    <a:lnTo>
                      <a:pt x="170"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grpSp>
      <p:sp>
        <p:nvSpPr>
          <p:cNvPr id="175139" name="Rectangle 35"/>
          <p:cNvSpPr>
            <a:spLocks noChangeArrowheads="1"/>
          </p:cNvSpPr>
          <p:nvPr/>
        </p:nvSpPr>
        <p:spPr bwMode="auto">
          <a:xfrm>
            <a:off x="2832100" y="1992313"/>
            <a:ext cx="519113" cy="333375"/>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7" name="Group 36"/>
          <p:cNvGrpSpPr>
            <a:grpSpLocks/>
          </p:cNvGrpSpPr>
          <p:nvPr/>
        </p:nvGrpSpPr>
        <p:grpSpPr bwMode="auto">
          <a:xfrm>
            <a:off x="2862263" y="1981200"/>
            <a:ext cx="469900" cy="458788"/>
            <a:chOff x="1803" y="1248"/>
            <a:chExt cx="296" cy="289"/>
          </a:xfrm>
        </p:grpSpPr>
        <p:sp>
          <p:nvSpPr>
            <p:cNvPr id="175141" name="Freeform 37"/>
            <p:cNvSpPr>
              <a:spLocks/>
            </p:cNvSpPr>
            <p:nvPr/>
          </p:nvSpPr>
          <p:spPr bwMode="auto">
            <a:xfrm>
              <a:off x="1803" y="1248"/>
              <a:ext cx="149" cy="289"/>
            </a:xfrm>
            <a:custGeom>
              <a:avLst/>
              <a:gdLst/>
              <a:ahLst/>
              <a:cxnLst>
                <a:cxn ang="0">
                  <a:pos x="148" y="0"/>
                </a:cxn>
                <a:cxn ang="0">
                  <a:pos x="0" y="0"/>
                </a:cxn>
                <a:cxn ang="0">
                  <a:pos x="0" y="288"/>
                </a:cxn>
                <a:cxn ang="0">
                  <a:pos x="148" y="288"/>
                </a:cxn>
              </a:cxnLst>
              <a:rect l="0" t="0" r="r" b="b"/>
              <a:pathLst>
                <a:path w="149" h="289">
                  <a:moveTo>
                    <a:pt x="148" y="0"/>
                  </a:moveTo>
                  <a:lnTo>
                    <a:pt x="0" y="0"/>
                  </a:lnTo>
                  <a:lnTo>
                    <a:pt x="0" y="288"/>
                  </a:lnTo>
                  <a:lnTo>
                    <a:pt x="148"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42" name="Freeform 38"/>
            <p:cNvSpPr>
              <a:spLocks/>
            </p:cNvSpPr>
            <p:nvPr/>
          </p:nvSpPr>
          <p:spPr bwMode="auto">
            <a:xfrm>
              <a:off x="1951" y="1248"/>
              <a:ext cx="148" cy="289"/>
            </a:xfrm>
            <a:custGeom>
              <a:avLst/>
              <a:gdLst/>
              <a:ahLst/>
              <a:cxnLst>
                <a:cxn ang="0">
                  <a:pos x="0" y="0"/>
                </a:cxn>
                <a:cxn ang="0">
                  <a:pos x="147" y="0"/>
                </a:cxn>
                <a:cxn ang="0">
                  <a:pos x="147" y="288"/>
                </a:cxn>
                <a:cxn ang="0">
                  <a:pos x="0" y="288"/>
                </a:cxn>
              </a:cxnLst>
              <a:rect l="0" t="0" r="r" b="b"/>
              <a:pathLst>
                <a:path w="148" h="289">
                  <a:moveTo>
                    <a:pt x="0" y="0"/>
                  </a:moveTo>
                  <a:lnTo>
                    <a:pt x="147" y="0"/>
                  </a:lnTo>
                  <a:lnTo>
                    <a:pt x="147"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143" name="Line 39"/>
          <p:cNvSpPr>
            <a:spLocks noChangeShapeType="1"/>
          </p:cNvSpPr>
          <p:nvPr/>
        </p:nvSpPr>
        <p:spPr bwMode="auto">
          <a:xfrm>
            <a:off x="2679700" y="2209800"/>
            <a:ext cx="152400" cy="0"/>
          </a:xfrm>
          <a:prstGeom prst="line">
            <a:avLst/>
          </a:prstGeom>
          <a:noFill/>
          <a:ln w="25400">
            <a:solidFill>
              <a:schemeClr val="tx1"/>
            </a:solidFill>
            <a:round/>
            <a:headEnd/>
            <a:tailEnd/>
          </a:ln>
          <a:effectLst/>
        </p:spPr>
        <p:txBody>
          <a:bodyPr wrap="none" anchor="ctr"/>
          <a:lstStyle/>
          <a:p>
            <a:endParaRPr lang="en-US"/>
          </a:p>
        </p:txBody>
      </p:sp>
      <p:sp>
        <p:nvSpPr>
          <p:cNvPr id="175144" name="Freeform 40"/>
          <p:cNvSpPr>
            <a:spLocks/>
          </p:cNvSpPr>
          <p:nvPr/>
        </p:nvSpPr>
        <p:spPr bwMode="auto">
          <a:xfrm>
            <a:off x="2778125" y="2057400"/>
            <a:ext cx="76200" cy="153988"/>
          </a:xfrm>
          <a:custGeom>
            <a:avLst/>
            <a:gdLst/>
            <a:ahLst/>
            <a:cxnLst>
              <a:cxn ang="0">
                <a:pos x="0" y="96"/>
              </a:cxn>
              <a:cxn ang="0">
                <a:pos x="0" y="0"/>
              </a:cxn>
              <a:cxn ang="0">
                <a:pos x="47" y="0"/>
              </a:cxn>
              <a:cxn ang="0">
                <a:pos x="47" y="0"/>
              </a:cxn>
            </a:cxnLst>
            <a:rect l="0" t="0" r="r" b="b"/>
            <a:pathLst>
              <a:path w="48" h="97">
                <a:moveTo>
                  <a:pt x="0" y="96"/>
                </a:moveTo>
                <a:lnTo>
                  <a:pt x="0" y="0"/>
                </a:lnTo>
                <a:lnTo>
                  <a:pt x="47" y="0"/>
                </a:lnTo>
                <a:lnTo>
                  <a:pt x="47"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45" name="Line 41"/>
          <p:cNvSpPr>
            <a:spLocks noChangeShapeType="1"/>
          </p:cNvSpPr>
          <p:nvPr/>
        </p:nvSpPr>
        <p:spPr bwMode="auto">
          <a:xfrm>
            <a:off x="3340100" y="2057400"/>
            <a:ext cx="249238" cy="0"/>
          </a:xfrm>
          <a:prstGeom prst="line">
            <a:avLst/>
          </a:prstGeom>
          <a:noFill/>
          <a:ln w="25400">
            <a:solidFill>
              <a:schemeClr val="tx1"/>
            </a:solidFill>
            <a:round/>
            <a:headEnd/>
            <a:tailEnd/>
          </a:ln>
          <a:effectLst/>
        </p:spPr>
        <p:txBody>
          <a:bodyPr wrap="none" anchor="ctr"/>
          <a:lstStyle/>
          <a:p>
            <a:endParaRPr lang="en-US"/>
          </a:p>
        </p:txBody>
      </p:sp>
      <p:sp>
        <p:nvSpPr>
          <p:cNvPr id="175146" name="Rectangle 42"/>
          <p:cNvSpPr>
            <a:spLocks noChangeArrowheads="1"/>
          </p:cNvSpPr>
          <p:nvPr/>
        </p:nvSpPr>
        <p:spPr bwMode="auto">
          <a:xfrm>
            <a:off x="4129088" y="1984375"/>
            <a:ext cx="626774" cy="335989"/>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dirty="0">
                <a:latin typeface="Times" pitchFamily="18" charset="0"/>
              </a:rPr>
              <a:t>  </a:t>
            </a:r>
            <a:r>
              <a:rPr lang="en-US" sz="1600" b="1" u="none" dirty="0">
                <a:solidFill>
                  <a:srgbClr val="FF0000"/>
                </a:solidFill>
                <a:latin typeface="Times" pitchFamily="18" charset="0"/>
              </a:rPr>
              <a:t>DM</a:t>
            </a:r>
          </a:p>
        </p:txBody>
      </p:sp>
      <p:sp>
        <p:nvSpPr>
          <p:cNvPr id="175147" name="Rectangle 43"/>
          <p:cNvSpPr>
            <a:spLocks noChangeArrowheads="1"/>
          </p:cNvSpPr>
          <p:nvPr/>
        </p:nvSpPr>
        <p:spPr bwMode="auto">
          <a:xfrm>
            <a:off x="4910138" y="1984375"/>
            <a:ext cx="519112" cy="333375"/>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8" name="Group 44"/>
          <p:cNvGrpSpPr>
            <a:grpSpLocks/>
          </p:cNvGrpSpPr>
          <p:nvPr/>
        </p:nvGrpSpPr>
        <p:grpSpPr bwMode="auto">
          <a:xfrm>
            <a:off x="4953000" y="1981200"/>
            <a:ext cx="450850" cy="458788"/>
            <a:chOff x="3120" y="1248"/>
            <a:chExt cx="284" cy="289"/>
          </a:xfrm>
        </p:grpSpPr>
        <p:sp>
          <p:nvSpPr>
            <p:cNvPr id="175149" name="Freeform 45"/>
            <p:cNvSpPr>
              <a:spLocks/>
            </p:cNvSpPr>
            <p:nvPr/>
          </p:nvSpPr>
          <p:spPr bwMode="auto">
            <a:xfrm>
              <a:off x="3120" y="1248"/>
              <a:ext cx="142" cy="289"/>
            </a:xfrm>
            <a:custGeom>
              <a:avLst/>
              <a:gdLst/>
              <a:ahLst/>
              <a:cxnLst>
                <a:cxn ang="0">
                  <a:pos x="141" y="0"/>
                </a:cxn>
                <a:cxn ang="0">
                  <a:pos x="0" y="0"/>
                </a:cxn>
                <a:cxn ang="0">
                  <a:pos x="0" y="288"/>
                </a:cxn>
                <a:cxn ang="0">
                  <a:pos x="141" y="288"/>
                </a:cxn>
              </a:cxnLst>
              <a:rect l="0" t="0" r="r" b="b"/>
              <a:pathLst>
                <a:path w="142" h="289">
                  <a:moveTo>
                    <a:pt x="141" y="0"/>
                  </a:moveTo>
                  <a:lnTo>
                    <a:pt x="0" y="0"/>
                  </a:lnTo>
                  <a:lnTo>
                    <a:pt x="0" y="288"/>
                  </a:lnTo>
                  <a:lnTo>
                    <a:pt x="14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50" name="Freeform 46"/>
            <p:cNvSpPr>
              <a:spLocks/>
            </p:cNvSpPr>
            <p:nvPr/>
          </p:nvSpPr>
          <p:spPr bwMode="auto">
            <a:xfrm>
              <a:off x="3261" y="1248"/>
              <a:ext cx="143" cy="289"/>
            </a:xfrm>
            <a:custGeom>
              <a:avLst/>
              <a:gdLst/>
              <a:ahLst/>
              <a:cxnLst>
                <a:cxn ang="0">
                  <a:pos x="0" y="0"/>
                </a:cxn>
                <a:cxn ang="0">
                  <a:pos x="142" y="0"/>
                </a:cxn>
                <a:cxn ang="0">
                  <a:pos x="142" y="288"/>
                </a:cxn>
                <a:cxn ang="0">
                  <a:pos x="0" y="288"/>
                </a:cxn>
              </a:cxnLst>
              <a:rect l="0" t="0" r="r" b="b"/>
              <a:pathLst>
                <a:path w="143" h="289">
                  <a:moveTo>
                    <a:pt x="0" y="0"/>
                  </a:moveTo>
                  <a:lnTo>
                    <a:pt x="142" y="0"/>
                  </a:lnTo>
                  <a:lnTo>
                    <a:pt x="142"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151" name="Line 47"/>
          <p:cNvSpPr>
            <a:spLocks noChangeShapeType="1"/>
          </p:cNvSpPr>
          <p:nvPr/>
        </p:nvSpPr>
        <p:spPr bwMode="auto">
          <a:xfrm>
            <a:off x="4719638" y="2209800"/>
            <a:ext cx="220662" cy="0"/>
          </a:xfrm>
          <a:prstGeom prst="line">
            <a:avLst/>
          </a:prstGeom>
          <a:noFill/>
          <a:ln w="25400">
            <a:solidFill>
              <a:schemeClr val="tx1"/>
            </a:solidFill>
            <a:round/>
            <a:headEnd/>
            <a:tailEnd/>
          </a:ln>
          <a:effectLst/>
        </p:spPr>
        <p:txBody>
          <a:bodyPr wrap="none" anchor="ctr"/>
          <a:lstStyle/>
          <a:p>
            <a:endParaRPr lang="en-US"/>
          </a:p>
        </p:txBody>
      </p:sp>
      <p:sp>
        <p:nvSpPr>
          <p:cNvPr id="175152" name="Line 48"/>
          <p:cNvSpPr>
            <a:spLocks noChangeShapeType="1"/>
          </p:cNvSpPr>
          <p:nvPr/>
        </p:nvSpPr>
        <p:spPr bwMode="auto">
          <a:xfrm>
            <a:off x="3951288" y="2209800"/>
            <a:ext cx="246062" cy="0"/>
          </a:xfrm>
          <a:prstGeom prst="line">
            <a:avLst/>
          </a:prstGeom>
          <a:noFill/>
          <a:ln w="25400">
            <a:solidFill>
              <a:schemeClr val="tx1"/>
            </a:solidFill>
            <a:round/>
            <a:headEnd/>
            <a:tailEnd/>
          </a:ln>
          <a:effectLst/>
        </p:spPr>
        <p:txBody>
          <a:bodyPr wrap="none" anchor="ctr"/>
          <a:lstStyle/>
          <a:p>
            <a:endParaRPr lang="en-US"/>
          </a:p>
        </p:txBody>
      </p:sp>
      <p:sp>
        <p:nvSpPr>
          <p:cNvPr id="175153" name="Freeform 49"/>
          <p:cNvSpPr>
            <a:spLocks/>
          </p:cNvSpPr>
          <p:nvPr/>
        </p:nvSpPr>
        <p:spPr bwMode="auto">
          <a:xfrm>
            <a:off x="4143375" y="2209800"/>
            <a:ext cx="684213" cy="306388"/>
          </a:xfrm>
          <a:custGeom>
            <a:avLst/>
            <a:gdLst/>
            <a:ahLst/>
            <a:cxnLst>
              <a:cxn ang="0">
                <a:pos x="0" y="0"/>
              </a:cxn>
              <a:cxn ang="0">
                <a:pos x="0" y="192"/>
              </a:cxn>
              <a:cxn ang="0">
                <a:pos x="391" y="192"/>
              </a:cxn>
              <a:cxn ang="0">
                <a:pos x="391" y="64"/>
              </a:cxn>
              <a:cxn ang="0">
                <a:pos x="430" y="0"/>
              </a:cxn>
            </a:cxnLst>
            <a:rect l="0" t="0" r="r" b="b"/>
            <a:pathLst>
              <a:path w="431" h="193">
                <a:moveTo>
                  <a:pt x="0" y="0"/>
                </a:moveTo>
                <a:lnTo>
                  <a:pt x="0" y="192"/>
                </a:lnTo>
                <a:lnTo>
                  <a:pt x="391" y="192"/>
                </a:lnTo>
                <a:lnTo>
                  <a:pt x="391" y="64"/>
                </a:lnTo>
                <a:lnTo>
                  <a:pt x="430"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54" name="Line 50"/>
          <p:cNvSpPr>
            <a:spLocks noChangeShapeType="1"/>
          </p:cNvSpPr>
          <p:nvPr/>
        </p:nvSpPr>
        <p:spPr bwMode="auto">
          <a:xfrm>
            <a:off x="3340100" y="2362200"/>
            <a:ext cx="249238" cy="0"/>
          </a:xfrm>
          <a:prstGeom prst="line">
            <a:avLst/>
          </a:prstGeom>
          <a:noFill/>
          <a:ln w="25400">
            <a:solidFill>
              <a:schemeClr val="tx1"/>
            </a:solidFill>
            <a:round/>
            <a:headEnd/>
            <a:tailEnd/>
          </a:ln>
          <a:effectLst/>
        </p:spPr>
        <p:txBody>
          <a:bodyPr wrap="none" anchor="ctr"/>
          <a:lstStyle/>
          <a:p>
            <a:endParaRPr lang="en-US"/>
          </a:p>
        </p:txBody>
      </p:sp>
      <p:sp>
        <p:nvSpPr>
          <p:cNvPr id="175155" name="Freeform 51"/>
          <p:cNvSpPr>
            <a:spLocks/>
          </p:cNvSpPr>
          <p:nvPr/>
        </p:nvSpPr>
        <p:spPr bwMode="auto">
          <a:xfrm>
            <a:off x="3487738" y="2201863"/>
            <a:ext cx="534987" cy="441325"/>
          </a:xfrm>
          <a:custGeom>
            <a:avLst/>
            <a:gdLst/>
            <a:ahLst/>
            <a:cxnLst>
              <a:cxn ang="0">
                <a:pos x="0" y="101"/>
              </a:cxn>
              <a:cxn ang="0">
                <a:pos x="0" y="277"/>
              </a:cxn>
              <a:cxn ang="0">
                <a:pos x="294" y="277"/>
              </a:cxn>
              <a:cxn ang="0">
                <a:pos x="294" y="90"/>
              </a:cxn>
              <a:cxn ang="0">
                <a:pos x="336" y="0"/>
              </a:cxn>
            </a:cxnLst>
            <a:rect l="0" t="0" r="r" b="b"/>
            <a:pathLst>
              <a:path w="337" h="278">
                <a:moveTo>
                  <a:pt x="0" y="101"/>
                </a:moveTo>
                <a:lnTo>
                  <a:pt x="0" y="277"/>
                </a:lnTo>
                <a:lnTo>
                  <a:pt x="294" y="277"/>
                </a:lnTo>
                <a:lnTo>
                  <a:pt x="294" y="90"/>
                </a:lnTo>
                <a:lnTo>
                  <a:pt x="336"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nvGrpSpPr>
          <p:cNvPr id="9" name="Group 52"/>
          <p:cNvGrpSpPr>
            <a:grpSpLocks/>
          </p:cNvGrpSpPr>
          <p:nvPr/>
        </p:nvGrpSpPr>
        <p:grpSpPr bwMode="auto">
          <a:xfrm>
            <a:off x="2779713" y="2540000"/>
            <a:ext cx="3327400" cy="814388"/>
            <a:chOff x="1751" y="1600"/>
            <a:chExt cx="2096" cy="513"/>
          </a:xfrm>
        </p:grpSpPr>
        <p:grpSp>
          <p:nvGrpSpPr>
            <p:cNvPr id="10" name="Group 53"/>
            <p:cNvGrpSpPr>
              <a:grpSpLocks/>
            </p:cNvGrpSpPr>
            <p:nvPr/>
          </p:nvGrpSpPr>
          <p:grpSpPr bwMode="auto">
            <a:xfrm>
              <a:off x="2687" y="1600"/>
              <a:ext cx="222" cy="481"/>
              <a:chOff x="2687" y="1600"/>
              <a:chExt cx="222" cy="481"/>
            </a:xfrm>
          </p:grpSpPr>
          <p:sp>
            <p:nvSpPr>
              <p:cNvPr id="175158" name="Freeform 54"/>
              <p:cNvSpPr>
                <a:spLocks/>
              </p:cNvSpPr>
              <p:nvPr/>
            </p:nvSpPr>
            <p:spPr bwMode="auto">
              <a:xfrm>
                <a:off x="2696" y="1600"/>
                <a:ext cx="213" cy="481"/>
              </a:xfrm>
              <a:custGeom>
                <a:avLst/>
                <a:gdLst/>
                <a:ahLst/>
                <a:cxnLst>
                  <a:cxn ang="0">
                    <a:pos x="0" y="320"/>
                  </a:cxn>
                  <a:cxn ang="0">
                    <a:pos x="71" y="240"/>
                  </a:cxn>
                  <a:cxn ang="0">
                    <a:pos x="0" y="160"/>
                  </a:cxn>
                  <a:cxn ang="0">
                    <a:pos x="0" y="0"/>
                  </a:cxn>
                  <a:cxn ang="0">
                    <a:pos x="212" y="160"/>
                  </a:cxn>
                  <a:cxn ang="0">
                    <a:pos x="212" y="320"/>
                  </a:cxn>
                  <a:cxn ang="0">
                    <a:pos x="0" y="480"/>
                  </a:cxn>
                  <a:cxn ang="0">
                    <a:pos x="0" y="320"/>
                  </a:cxn>
                </a:cxnLst>
                <a:rect l="0" t="0" r="r" b="b"/>
                <a:pathLst>
                  <a:path w="213" h="481">
                    <a:moveTo>
                      <a:pt x="0" y="320"/>
                    </a:moveTo>
                    <a:lnTo>
                      <a:pt x="71" y="240"/>
                    </a:lnTo>
                    <a:lnTo>
                      <a:pt x="0" y="160"/>
                    </a:lnTo>
                    <a:lnTo>
                      <a:pt x="0" y="0"/>
                    </a:lnTo>
                    <a:lnTo>
                      <a:pt x="212" y="160"/>
                    </a:lnTo>
                    <a:lnTo>
                      <a:pt x="212" y="320"/>
                    </a:lnTo>
                    <a:lnTo>
                      <a:pt x="0" y="480"/>
                    </a:lnTo>
                    <a:lnTo>
                      <a:pt x="0" y="32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59" name="Rectangle 55"/>
              <p:cNvSpPr>
                <a:spLocks noChangeArrowheads="1"/>
              </p:cNvSpPr>
              <p:nvPr/>
            </p:nvSpPr>
            <p:spPr bwMode="auto">
              <a:xfrm rot="5400000">
                <a:off x="2600" y="1723"/>
                <a:ext cx="383"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ALU</a:t>
                </a:r>
              </a:p>
            </p:txBody>
          </p:sp>
        </p:grpSp>
        <p:grpSp>
          <p:nvGrpSpPr>
            <p:cNvPr id="11" name="Group 56"/>
            <p:cNvGrpSpPr>
              <a:grpSpLocks/>
            </p:cNvGrpSpPr>
            <p:nvPr/>
          </p:nvGrpSpPr>
          <p:grpSpPr bwMode="auto">
            <a:xfrm>
              <a:off x="1751" y="1696"/>
              <a:ext cx="359" cy="289"/>
              <a:chOff x="1751" y="1696"/>
              <a:chExt cx="359" cy="289"/>
            </a:xfrm>
          </p:grpSpPr>
          <p:sp>
            <p:nvSpPr>
              <p:cNvPr id="175161" name="Rectangle 57"/>
              <p:cNvSpPr>
                <a:spLocks noChangeArrowheads="1"/>
              </p:cNvSpPr>
              <p:nvPr/>
            </p:nvSpPr>
            <p:spPr bwMode="auto">
              <a:xfrm>
                <a:off x="1751" y="1698"/>
                <a:ext cx="352" cy="212"/>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dirty="0">
                    <a:latin typeface="Times" pitchFamily="18" charset="0"/>
                  </a:rPr>
                  <a:t>  IM</a:t>
                </a:r>
              </a:p>
            </p:txBody>
          </p:sp>
          <p:grpSp>
            <p:nvGrpSpPr>
              <p:cNvPr id="12" name="Group 58"/>
              <p:cNvGrpSpPr>
                <a:grpSpLocks/>
              </p:cNvGrpSpPr>
              <p:nvPr/>
            </p:nvGrpSpPr>
            <p:grpSpPr bwMode="auto">
              <a:xfrm>
                <a:off x="1770" y="1696"/>
                <a:ext cx="340" cy="289"/>
                <a:chOff x="1770" y="1696"/>
                <a:chExt cx="340" cy="289"/>
              </a:xfrm>
            </p:grpSpPr>
            <p:sp>
              <p:nvSpPr>
                <p:cNvPr id="175163" name="Freeform 59"/>
                <p:cNvSpPr>
                  <a:spLocks/>
                </p:cNvSpPr>
                <p:nvPr/>
              </p:nvSpPr>
              <p:spPr bwMode="auto">
                <a:xfrm>
                  <a:off x="1770" y="1696"/>
                  <a:ext cx="170" cy="289"/>
                </a:xfrm>
                <a:custGeom>
                  <a:avLst/>
                  <a:gdLst/>
                  <a:ahLst/>
                  <a:cxnLst>
                    <a:cxn ang="0">
                      <a:pos x="169" y="0"/>
                    </a:cxn>
                    <a:cxn ang="0">
                      <a:pos x="0" y="0"/>
                    </a:cxn>
                    <a:cxn ang="0">
                      <a:pos x="0" y="288"/>
                    </a:cxn>
                    <a:cxn ang="0">
                      <a:pos x="169" y="288"/>
                    </a:cxn>
                  </a:cxnLst>
                  <a:rect l="0" t="0" r="r" b="b"/>
                  <a:pathLst>
                    <a:path w="170" h="289">
                      <a:moveTo>
                        <a:pt x="169" y="0"/>
                      </a:moveTo>
                      <a:lnTo>
                        <a:pt x="0" y="0"/>
                      </a:lnTo>
                      <a:lnTo>
                        <a:pt x="0" y="288"/>
                      </a:lnTo>
                      <a:lnTo>
                        <a:pt x="169"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64" name="Freeform 60"/>
                <p:cNvSpPr>
                  <a:spLocks/>
                </p:cNvSpPr>
                <p:nvPr/>
              </p:nvSpPr>
              <p:spPr bwMode="auto">
                <a:xfrm>
                  <a:off x="1939" y="1696"/>
                  <a:ext cx="171" cy="289"/>
                </a:xfrm>
                <a:custGeom>
                  <a:avLst/>
                  <a:gdLst/>
                  <a:ahLst/>
                  <a:cxnLst>
                    <a:cxn ang="0">
                      <a:pos x="0" y="0"/>
                    </a:cxn>
                    <a:cxn ang="0">
                      <a:pos x="170" y="0"/>
                    </a:cxn>
                    <a:cxn ang="0">
                      <a:pos x="170" y="288"/>
                    </a:cxn>
                    <a:cxn ang="0">
                      <a:pos x="0" y="288"/>
                    </a:cxn>
                  </a:cxnLst>
                  <a:rect l="0" t="0" r="r" b="b"/>
                  <a:pathLst>
                    <a:path w="171" h="289">
                      <a:moveTo>
                        <a:pt x="0" y="0"/>
                      </a:moveTo>
                      <a:lnTo>
                        <a:pt x="170" y="0"/>
                      </a:lnTo>
                      <a:lnTo>
                        <a:pt x="170"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grpSp>
        <p:sp>
          <p:nvSpPr>
            <p:cNvPr id="175165" name="Rectangle 61"/>
            <p:cNvSpPr>
              <a:spLocks noChangeArrowheads="1"/>
            </p:cNvSpPr>
            <p:nvPr/>
          </p:nvSpPr>
          <p:spPr bwMode="auto">
            <a:xfrm>
              <a:off x="2211" y="1703"/>
              <a:ext cx="327"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13" name="Group 62"/>
            <p:cNvGrpSpPr>
              <a:grpSpLocks/>
            </p:cNvGrpSpPr>
            <p:nvPr/>
          </p:nvGrpSpPr>
          <p:grpSpPr bwMode="auto">
            <a:xfrm>
              <a:off x="2230" y="1696"/>
              <a:ext cx="296" cy="289"/>
              <a:chOff x="2230" y="1696"/>
              <a:chExt cx="296" cy="289"/>
            </a:xfrm>
          </p:grpSpPr>
          <p:sp>
            <p:nvSpPr>
              <p:cNvPr id="175167" name="Freeform 63"/>
              <p:cNvSpPr>
                <a:spLocks/>
              </p:cNvSpPr>
              <p:nvPr/>
            </p:nvSpPr>
            <p:spPr bwMode="auto">
              <a:xfrm>
                <a:off x="2230" y="1696"/>
                <a:ext cx="149" cy="289"/>
              </a:xfrm>
              <a:custGeom>
                <a:avLst/>
                <a:gdLst/>
                <a:ahLst/>
                <a:cxnLst>
                  <a:cxn ang="0">
                    <a:pos x="148" y="0"/>
                  </a:cxn>
                  <a:cxn ang="0">
                    <a:pos x="0" y="0"/>
                  </a:cxn>
                  <a:cxn ang="0">
                    <a:pos x="0" y="288"/>
                  </a:cxn>
                  <a:cxn ang="0">
                    <a:pos x="148" y="288"/>
                  </a:cxn>
                </a:cxnLst>
                <a:rect l="0" t="0" r="r" b="b"/>
                <a:pathLst>
                  <a:path w="149" h="289">
                    <a:moveTo>
                      <a:pt x="148" y="0"/>
                    </a:moveTo>
                    <a:lnTo>
                      <a:pt x="0" y="0"/>
                    </a:lnTo>
                    <a:lnTo>
                      <a:pt x="0" y="288"/>
                    </a:lnTo>
                    <a:lnTo>
                      <a:pt x="148"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68" name="Freeform 64"/>
              <p:cNvSpPr>
                <a:spLocks/>
              </p:cNvSpPr>
              <p:nvPr/>
            </p:nvSpPr>
            <p:spPr bwMode="auto">
              <a:xfrm>
                <a:off x="2378" y="1696"/>
                <a:ext cx="148" cy="289"/>
              </a:xfrm>
              <a:custGeom>
                <a:avLst/>
                <a:gdLst/>
                <a:ahLst/>
                <a:cxnLst>
                  <a:cxn ang="0">
                    <a:pos x="0" y="0"/>
                  </a:cxn>
                  <a:cxn ang="0">
                    <a:pos x="147" y="0"/>
                  </a:cxn>
                  <a:cxn ang="0">
                    <a:pos x="147" y="288"/>
                  </a:cxn>
                  <a:cxn ang="0">
                    <a:pos x="0" y="288"/>
                  </a:cxn>
                </a:cxnLst>
                <a:rect l="0" t="0" r="r" b="b"/>
                <a:pathLst>
                  <a:path w="148" h="289">
                    <a:moveTo>
                      <a:pt x="0" y="0"/>
                    </a:moveTo>
                    <a:lnTo>
                      <a:pt x="147" y="0"/>
                    </a:lnTo>
                    <a:lnTo>
                      <a:pt x="147"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169" name="Line 65"/>
            <p:cNvSpPr>
              <a:spLocks noChangeShapeType="1"/>
            </p:cNvSpPr>
            <p:nvPr/>
          </p:nvSpPr>
          <p:spPr bwMode="auto">
            <a:xfrm>
              <a:off x="2115" y="1840"/>
              <a:ext cx="96" cy="0"/>
            </a:xfrm>
            <a:prstGeom prst="line">
              <a:avLst/>
            </a:prstGeom>
            <a:noFill/>
            <a:ln w="25400">
              <a:solidFill>
                <a:schemeClr val="tx1"/>
              </a:solidFill>
              <a:round/>
              <a:headEnd/>
              <a:tailEnd/>
            </a:ln>
            <a:effectLst/>
          </p:spPr>
          <p:txBody>
            <a:bodyPr wrap="none" anchor="ctr"/>
            <a:lstStyle/>
            <a:p>
              <a:endParaRPr lang="en-US"/>
            </a:p>
          </p:txBody>
        </p:sp>
        <p:sp>
          <p:nvSpPr>
            <p:cNvPr id="175170" name="Freeform 66"/>
            <p:cNvSpPr>
              <a:spLocks/>
            </p:cNvSpPr>
            <p:nvPr/>
          </p:nvSpPr>
          <p:spPr bwMode="auto">
            <a:xfrm>
              <a:off x="2177" y="1744"/>
              <a:ext cx="48" cy="97"/>
            </a:xfrm>
            <a:custGeom>
              <a:avLst/>
              <a:gdLst/>
              <a:ahLst/>
              <a:cxnLst>
                <a:cxn ang="0">
                  <a:pos x="0" y="96"/>
                </a:cxn>
                <a:cxn ang="0">
                  <a:pos x="0" y="0"/>
                </a:cxn>
                <a:cxn ang="0">
                  <a:pos x="47" y="0"/>
                </a:cxn>
                <a:cxn ang="0">
                  <a:pos x="47" y="0"/>
                </a:cxn>
              </a:cxnLst>
              <a:rect l="0" t="0" r="r" b="b"/>
              <a:pathLst>
                <a:path w="48" h="97">
                  <a:moveTo>
                    <a:pt x="0" y="96"/>
                  </a:moveTo>
                  <a:lnTo>
                    <a:pt x="0" y="0"/>
                  </a:lnTo>
                  <a:lnTo>
                    <a:pt x="47" y="0"/>
                  </a:lnTo>
                  <a:lnTo>
                    <a:pt x="47"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71" name="Line 67"/>
            <p:cNvSpPr>
              <a:spLocks noChangeShapeType="1"/>
            </p:cNvSpPr>
            <p:nvPr/>
          </p:nvSpPr>
          <p:spPr bwMode="auto">
            <a:xfrm>
              <a:off x="2531" y="1744"/>
              <a:ext cx="157" cy="0"/>
            </a:xfrm>
            <a:prstGeom prst="line">
              <a:avLst/>
            </a:prstGeom>
            <a:noFill/>
            <a:ln w="25400">
              <a:solidFill>
                <a:schemeClr val="tx1"/>
              </a:solidFill>
              <a:round/>
              <a:headEnd/>
              <a:tailEnd/>
            </a:ln>
            <a:effectLst/>
          </p:spPr>
          <p:txBody>
            <a:bodyPr wrap="none" anchor="ctr"/>
            <a:lstStyle/>
            <a:p>
              <a:endParaRPr lang="en-US"/>
            </a:p>
          </p:txBody>
        </p:sp>
        <p:sp>
          <p:nvSpPr>
            <p:cNvPr id="175172" name="Rectangle 68"/>
            <p:cNvSpPr>
              <a:spLocks noChangeArrowheads="1"/>
            </p:cNvSpPr>
            <p:nvPr/>
          </p:nvSpPr>
          <p:spPr bwMode="auto">
            <a:xfrm>
              <a:off x="3028" y="1698"/>
              <a:ext cx="395" cy="212"/>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dirty="0">
                  <a:latin typeface="Times" pitchFamily="18" charset="0"/>
                </a:rPr>
                <a:t>  DM</a:t>
              </a:r>
            </a:p>
          </p:txBody>
        </p:sp>
        <p:grpSp>
          <p:nvGrpSpPr>
            <p:cNvPr id="14" name="Group 69"/>
            <p:cNvGrpSpPr>
              <a:grpSpLocks/>
            </p:cNvGrpSpPr>
            <p:nvPr/>
          </p:nvGrpSpPr>
          <p:grpSpPr bwMode="auto">
            <a:xfrm>
              <a:off x="3079" y="1696"/>
              <a:ext cx="325" cy="289"/>
              <a:chOff x="3079" y="1696"/>
              <a:chExt cx="325" cy="289"/>
            </a:xfrm>
          </p:grpSpPr>
          <p:sp>
            <p:nvSpPr>
              <p:cNvPr id="175174" name="Freeform 70"/>
              <p:cNvSpPr>
                <a:spLocks/>
              </p:cNvSpPr>
              <p:nvPr/>
            </p:nvSpPr>
            <p:spPr bwMode="auto">
              <a:xfrm>
                <a:off x="3079" y="1696"/>
                <a:ext cx="162" cy="289"/>
              </a:xfrm>
              <a:custGeom>
                <a:avLst/>
                <a:gdLst/>
                <a:ahLst/>
                <a:cxnLst>
                  <a:cxn ang="0">
                    <a:pos x="161" y="0"/>
                  </a:cxn>
                  <a:cxn ang="0">
                    <a:pos x="0" y="0"/>
                  </a:cxn>
                  <a:cxn ang="0">
                    <a:pos x="0" y="288"/>
                  </a:cxn>
                  <a:cxn ang="0">
                    <a:pos x="161" y="288"/>
                  </a:cxn>
                </a:cxnLst>
                <a:rect l="0" t="0" r="r" b="b"/>
                <a:pathLst>
                  <a:path w="162" h="289">
                    <a:moveTo>
                      <a:pt x="161" y="0"/>
                    </a:moveTo>
                    <a:lnTo>
                      <a:pt x="0" y="0"/>
                    </a:lnTo>
                    <a:lnTo>
                      <a:pt x="0" y="288"/>
                    </a:lnTo>
                    <a:lnTo>
                      <a:pt x="16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75" name="Freeform 71"/>
              <p:cNvSpPr>
                <a:spLocks/>
              </p:cNvSpPr>
              <p:nvPr/>
            </p:nvSpPr>
            <p:spPr bwMode="auto">
              <a:xfrm>
                <a:off x="3240" y="1696"/>
                <a:ext cx="164" cy="289"/>
              </a:xfrm>
              <a:custGeom>
                <a:avLst/>
                <a:gdLst/>
                <a:ahLst/>
                <a:cxnLst>
                  <a:cxn ang="0">
                    <a:pos x="0" y="0"/>
                  </a:cxn>
                  <a:cxn ang="0">
                    <a:pos x="163" y="0"/>
                  </a:cxn>
                  <a:cxn ang="0">
                    <a:pos x="163" y="288"/>
                  </a:cxn>
                  <a:cxn ang="0">
                    <a:pos x="0" y="288"/>
                  </a:cxn>
                </a:cxnLst>
                <a:rect l="0" t="0" r="r" b="b"/>
                <a:pathLst>
                  <a:path w="164" h="289">
                    <a:moveTo>
                      <a:pt x="0" y="0"/>
                    </a:moveTo>
                    <a:lnTo>
                      <a:pt x="163" y="0"/>
                    </a:lnTo>
                    <a:lnTo>
                      <a:pt x="163"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176" name="Rectangle 72"/>
            <p:cNvSpPr>
              <a:spLocks noChangeArrowheads="1"/>
            </p:cNvSpPr>
            <p:nvPr/>
          </p:nvSpPr>
          <p:spPr bwMode="auto">
            <a:xfrm>
              <a:off x="3520" y="1698"/>
              <a:ext cx="327"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15" name="Group 73"/>
            <p:cNvGrpSpPr>
              <a:grpSpLocks/>
            </p:cNvGrpSpPr>
            <p:nvPr/>
          </p:nvGrpSpPr>
          <p:grpSpPr bwMode="auto">
            <a:xfrm>
              <a:off x="3547" y="1696"/>
              <a:ext cx="284" cy="289"/>
              <a:chOff x="3547" y="1696"/>
              <a:chExt cx="284" cy="289"/>
            </a:xfrm>
          </p:grpSpPr>
          <p:sp>
            <p:nvSpPr>
              <p:cNvPr id="175178" name="Freeform 74"/>
              <p:cNvSpPr>
                <a:spLocks/>
              </p:cNvSpPr>
              <p:nvPr/>
            </p:nvSpPr>
            <p:spPr bwMode="auto">
              <a:xfrm>
                <a:off x="3547" y="1696"/>
                <a:ext cx="142" cy="289"/>
              </a:xfrm>
              <a:custGeom>
                <a:avLst/>
                <a:gdLst/>
                <a:ahLst/>
                <a:cxnLst>
                  <a:cxn ang="0">
                    <a:pos x="141" y="0"/>
                  </a:cxn>
                  <a:cxn ang="0">
                    <a:pos x="0" y="0"/>
                  </a:cxn>
                  <a:cxn ang="0">
                    <a:pos x="0" y="288"/>
                  </a:cxn>
                  <a:cxn ang="0">
                    <a:pos x="141" y="288"/>
                  </a:cxn>
                </a:cxnLst>
                <a:rect l="0" t="0" r="r" b="b"/>
                <a:pathLst>
                  <a:path w="142" h="289">
                    <a:moveTo>
                      <a:pt x="141" y="0"/>
                    </a:moveTo>
                    <a:lnTo>
                      <a:pt x="0" y="0"/>
                    </a:lnTo>
                    <a:lnTo>
                      <a:pt x="0" y="288"/>
                    </a:lnTo>
                    <a:lnTo>
                      <a:pt x="14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79" name="Freeform 75"/>
              <p:cNvSpPr>
                <a:spLocks/>
              </p:cNvSpPr>
              <p:nvPr/>
            </p:nvSpPr>
            <p:spPr bwMode="auto">
              <a:xfrm>
                <a:off x="3688" y="1696"/>
                <a:ext cx="143" cy="289"/>
              </a:xfrm>
              <a:custGeom>
                <a:avLst/>
                <a:gdLst/>
                <a:ahLst/>
                <a:cxnLst>
                  <a:cxn ang="0">
                    <a:pos x="0" y="0"/>
                  </a:cxn>
                  <a:cxn ang="0">
                    <a:pos x="142" y="0"/>
                  </a:cxn>
                  <a:cxn ang="0">
                    <a:pos x="142" y="288"/>
                  </a:cxn>
                  <a:cxn ang="0">
                    <a:pos x="0" y="288"/>
                  </a:cxn>
                </a:cxnLst>
                <a:rect l="0" t="0" r="r" b="b"/>
                <a:pathLst>
                  <a:path w="143" h="289">
                    <a:moveTo>
                      <a:pt x="0" y="0"/>
                    </a:moveTo>
                    <a:lnTo>
                      <a:pt x="142" y="0"/>
                    </a:lnTo>
                    <a:lnTo>
                      <a:pt x="142"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180" name="Line 76"/>
            <p:cNvSpPr>
              <a:spLocks noChangeShapeType="1"/>
            </p:cNvSpPr>
            <p:nvPr/>
          </p:nvSpPr>
          <p:spPr bwMode="auto">
            <a:xfrm>
              <a:off x="3400" y="1840"/>
              <a:ext cx="139" cy="0"/>
            </a:xfrm>
            <a:prstGeom prst="line">
              <a:avLst/>
            </a:prstGeom>
            <a:noFill/>
            <a:ln w="25400">
              <a:solidFill>
                <a:schemeClr val="tx1"/>
              </a:solidFill>
              <a:round/>
              <a:headEnd/>
              <a:tailEnd/>
            </a:ln>
            <a:effectLst/>
          </p:spPr>
          <p:txBody>
            <a:bodyPr wrap="none" anchor="ctr"/>
            <a:lstStyle/>
            <a:p>
              <a:endParaRPr lang="en-US"/>
            </a:p>
          </p:txBody>
        </p:sp>
        <p:sp>
          <p:nvSpPr>
            <p:cNvPr id="175181" name="Line 77"/>
            <p:cNvSpPr>
              <a:spLocks noChangeShapeType="1"/>
            </p:cNvSpPr>
            <p:nvPr/>
          </p:nvSpPr>
          <p:spPr bwMode="auto">
            <a:xfrm>
              <a:off x="2916" y="1840"/>
              <a:ext cx="155" cy="0"/>
            </a:xfrm>
            <a:prstGeom prst="line">
              <a:avLst/>
            </a:prstGeom>
            <a:noFill/>
            <a:ln w="25400">
              <a:solidFill>
                <a:schemeClr val="tx1"/>
              </a:solidFill>
              <a:round/>
              <a:headEnd/>
              <a:tailEnd/>
            </a:ln>
            <a:effectLst/>
          </p:spPr>
          <p:txBody>
            <a:bodyPr wrap="none" anchor="ctr"/>
            <a:lstStyle/>
            <a:p>
              <a:endParaRPr lang="en-US"/>
            </a:p>
          </p:txBody>
        </p:sp>
        <p:sp>
          <p:nvSpPr>
            <p:cNvPr id="175182" name="Freeform 78"/>
            <p:cNvSpPr>
              <a:spLocks/>
            </p:cNvSpPr>
            <p:nvPr/>
          </p:nvSpPr>
          <p:spPr bwMode="auto">
            <a:xfrm>
              <a:off x="3037" y="1840"/>
              <a:ext cx="431" cy="193"/>
            </a:xfrm>
            <a:custGeom>
              <a:avLst/>
              <a:gdLst/>
              <a:ahLst/>
              <a:cxnLst>
                <a:cxn ang="0">
                  <a:pos x="0" y="0"/>
                </a:cxn>
                <a:cxn ang="0">
                  <a:pos x="0" y="192"/>
                </a:cxn>
                <a:cxn ang="0">
                  <a:pos x="391" y="192"/>
                </a:cxn>
                <a:cxn ang="0">
                  <a:pos x="391" y="64"/>
                </a:cxn>
                <a:cxn ang="0">
                  <a:pos x="430" y="0"/>
                </a:cxn>
              </a:cxnLst>
              <a:rect l="0" t="0" r="r" b="b"/>
              <a:pathLst>
                <a:path w="431" h="193">
                  <a:moveTo>
                    <a:pt x="0" y="0"/>
                  </a:moveTo>
                  <a:lnTo>
                    <a:pt x="0" y="192"/>
                  </a:lnTo>
                  <a:lnTo>
                    <a:pt x="391" y="192"/>
                  </a:lnTo>
                  <a:lnTo>
                    <a:pt x="391" y="64"/>
                  </a:lnTo>
                  <a:lnTo>
                    <a:pt x="430"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83" name="Line 79"/>
            <p:cNvSpPr>
              <a:spLocks noChangeShapeType="1"/>
            </p:cNvSpPr>
            <p:nvPr/>
          </p:nvSpPr>
          <p:spPr bwMode="auto">
            <a:xfrm>
              <a:off x="2531" y="1936"/>
              <a:ext cx="157" cy="0"/>
            </a:xfrm>
            <a:prstGeom prst="line">
              <a:avLst/>
            </a:prstGeom>
            <a:noFill/>
            <a:ln w="25400">
              <a:solidFill>
                <a:schemeClr val="tx1"/>
              </a:solidFill>
              <a:round/>
              <a:headEnd/>
              <a:tailEnd/>
            </a:ln>
            <a:effectLst/>
          </p:spPr>
          <p:txBody>
            <a:bodyPr wrap="none" anchor="ctr"/>
            <a:lstStyle/>
            <a:p>
              <a:endParaRPr lang="en-US"/>
            </a:p>
          </p:txBody>
        </p:sp>
        <p:sp>
          <p:nvSpPr>
            <p:cNvPr id="175184" name="Freeform 80"/>
            <p:cNvSpPr>
              <a:spLocks/>
            </p:cNvSpPr>
            <p:nvPr/>
          </p:nvSpPr>
          <p:spPr bwMode="auto">
            <a:xfrm>
              <a:off x="2624" y="1835"/>
              <a:ext cx="337" cy="278"/>
            </a:xfrm>
            <a:custGeom>
              <a:avLst/>
              <a:gdLst/>
              <a:ahLst/>
              <a:cxnLst>
                <a:cxn ang="0">
                  <a:pos x="0" y="101"/>
                </a:cxn>
                <a:cxn ang="0">
                  <a:pos x="0" y="277"/>
                </a:cxn>
                <a:cxn ang="0">
                  <a:pos x="294" y="277"/>
                </a:cxn>
                <a:cxn ang="0">
                  <a:pos x="294" y="90"/>
                </a:cxn>
                <a:cxn ang="0">
                  <a:pos x="336" y="0"/>
                </a:cxn>
              </a:cxnLst>
              <a:rect l="0" t="0" r="r" b="b"/>
              <a:pathLst>
                <a:path w="337" h="278">
                  <a:moveTo>
                    <a:pt x="0" y="101"/>
                  </a:moveTo>
                  <a:lnTo>
                    <a:pt x="0" y="277"/>
                  </a:lnTo>
                  <a:lnTo>
                    <a:pt x="294" y="277"/>
                  </a:lnTo>
                  <a:lnTo>
                    <a:pt x="294" y="90"/>
                  </a:lnTo>
                  <a:lnTo>
                    <a:pt x="336"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grpSp>
        <p:nvGrpSpPr>
          <p:cNvPr id="16" name="Group 81"/>
          <p:cNvGrpSpPr>
            <a:grpSpLocks/>
          </p:cNvGrpSpPr>
          <p:nvPr/>
        </p:nvGrpSpPr>
        <p:grpSpPr bwMode="auto">
          <a:xfrm>
            <a:off x="3457575" y="3251200"/>
            <a:ext cx="3327400" cy="814388"/>
            <a:chOff x="2178" y="2048"/>
            <a:chExt cx="2096" cy="513"/>
          </a:xfrm>
        </p:grpSpPr>
        <p:grpSp>
          <p:nvGrpSpPr>
            <p:cNvPr id="17" name="Group 82"/>
            <p:cNvGrpSpPr>
              <a:grpSpLocks/>
            </p:cNvGrpSpPr>
            <p:nvPr/>
          </p:nvGrpSpPr>
          <p:grpSpPr bwMode="auto">
            <a:xfrm>
              <a:off x="3114" y="2048"/>
              <a:ext cx="222" cy="481"/>
              <a:chOff x="3114" y="2048"/>
              <a:chExt cx="222" cy="481"/>
            </a:xfrm>
          </p:grpSpPr>
          <p:sp>
            <p:nvSpPr>
              <p:cNvPr id="175187" name="Freeform 83"/>
              <p:cNvSpPr>
                <a:spLocks/>
              </p:cNvSpPr>
              <p:nvPr/>
            </p:nvSpPr>
            <p:spPr bwMode="auto">
              <a:xfrm>
                <a:off x="3123" y="2048"/>
                <a:ext cx="213" cy="481"/>
              </a:xfrm>
              <a:custGeom>
                <a:avLst/>
                <a:gdLst/>
                <a:ahLst/>
                <a:cxnLst>
                  <a:cxn ang="0">
                    <a:pos x="0" y="320"/>
                  </a:cxn>
                  <a:cxn ang="0">
                    <a:pos x="71" y="240"/>
                  </a:cxn>
                  <a:cxn ang="0">
                    <a:pos x="0" y="160"/>
                  </a:cxn>
                  <a:cxn ang="0">
                    <a:pos x="0" y="0"/>
                  </a:cxn>
                  <a:cxn ang="0">
                    <a:pos x="212" y="160"/>
                  </a:cxn>
                  <a:cxn ang="0">
                    <a:pos x="212" y="320"/>
                  </a:cxn>
                  <a:cxn ang="0">
                    <a:pos x="0" y="480"/>
                  </a:cxn>
                  <a:cxn ang="0">
                    <a:pos x="0" y="320"/>
                  </a:cxn>
                </a:cxnLst>
                <a:rect l="0" t="0" r="r" b="b"/>
                <a:pathLst>
                  <a:path w="213" h="481">
                    <a:moveTo>
                      <a:pt x="0" y="320"/>
                    </a:moveTo>
                    <a:lnTo>
                      <a:pt x="71" y="240"/>
                    </a:lnTo>
                    <a:lnTo>
                      <a:pt x="0" y="160"/>
                    </a:lnTo>
                    <a:lnTo>
                      <a:pt x="0" y="0"/>
                    </a:lnTo>
                    <a:lnTo>
                      <a:pt x="212" y="160"/>
                    </a:lnTo>
                    <a:lnTo>
                      <a:pt x="212" y="320"/>
                    </a:lnTo>
                    <a:lnTo>
                      <a:pt x="0" y="480"/>
                    </a:lnTo>
                    <a:lnTo>
                      <a:pt x="0" y="32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88" name="Rectangle 84"/>
              <p:cNvSpPr>
                <a:spLocks noChangeArrowheads="1"/>
              </p:cNvSpPr>
              <p:nvPr/>
            </p:nvSpPr>
            <p:spPr bwMode="auto">
              <a:xfrm rot="5400000">
                <a:off x="3027" y="2171"/>
                <a:ext cx="383"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ALU</a:t>
                </a:r>
              </a:p>
            </p:txBody>
          </p:sp>
        </p:grpSp>
        <p:grpSp>
          <p:nvGrpSpPr>
            <p:cNvPr id="18" name="Group 85"/>
            <p:cNvGrpSpPr>
              <a:grpSpLocks/>
            </p:cNvGrpSpPr>
            <p:nvPr/>
          </p:nvGrpSpPr>
          <p:grpSpPr bwMode="auto">
            <a:xfrm>
              <a:off x="2178" y="2144"/>
              <a:ext cx="359" cy="289"/>
              <a:chOff x="2178" y="2144"/>
              <a:chExt cx="359" cy="289"/>
            </a:xfrm>
          </p:grpSpPr>
          <p:sp>
            <p:nvSpPr>
              <p:cNvPr id="175190" name="Rectangle 86"/>
              <p:cNvSpPr>
                <a:spLocks noChangeArrowheads="1"/>
              </p:cNvSpPr>
              <p:nvPr/>
            </p:nvSpPr>
            <p:spPr bwMode="auto">
              <a:xfrm>
                <a:off x="2178" y="2146"/>
                <a:ext cx="352" cy="212"/>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dirty="0">
                    <a:latin typeface="Times" pitchFamily="18" charset="0"/>
                  </a:rPr>
                  <a:t>  IM</a:t>
                </a:r>
              </a:p>
            </p:txBody>
          </p:sp>
          <p:grpSp>
            <p:nvGrpSpPr>
              <p:cNvPr id="19" name="Group 87"/>
              <p:cNvGrpSpPr>
                <a:grpSpLocks/>
              </p:cNvGrpSpPr>
              <p:nvPr/>
            </p:nvGrpSpPr>
            <p:grpSpPr bwMode="auto">
              <a:xfrm>
                <a:off x="2197" y="2144"/>
                <a:ext cx="340" cy="289"/>
                <a:chOff x="2197" y="2144"/>
                <a:chExt cx="340" cy="289"/>
              </a:xfrm>
            </p:grpSpPr>
            <p:sp>
              <p:nvSpPr>
                <p:cNvPr id="175192" name="Freeform 88"/>
                <p:cNvSpPr>
                  <a:spLocks/>
                </p:cNvSpPr>
                <p:nvPr/>
              </p:nvSpPr>
              <p:spPr bwMode="auto">
                <a:xfrm>
                  <a:off x="2197" y="2144"/>
                  <a:ext cx="170" cy="289"/>
                </a:xfrm>
                <a:custGeom>
                  <a:avLst/>
                  <a:gdLst/>
                  <a:ahLst/>
                  <a:cxnLst>
                    <a:cxn ang="0">
                      <a:pos x="169" y="0"/>
                    </a:cxn>
                    <a:cxn ang="0">
                      <a:pos x="0" y="0"/>
                    </a:cxn>
                    <a:cxn ang="0">
                      <a:pos x="0" y="288"/>
                    </a:cxn>
                    <a:cxn ang="0">
                      <a:pos x="169" y="288"/>
                    </a:cxn>
                  </a:cxnLst>
                  <a:rect l="0" t="0" r="r" b="b"/>
                  <a:pathLst>
                    <a:path w="170" h="289">
                      <a:moveTo>
                        <a:pt x="169" y="0"/>
                      </a:moveTo>
                      <a:lnTo>
                        <a:pt x="0" y="0"/>
                      </a:lnTo>
                      <a:lnTo>
                        <a:pt x="0" y="288"/>
                      </a:lnTo>
                      <a:lnTo>
                        <a:pt x="169"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93" name="Freeform 89"/>
                <p:cNvSpPr>
                  <a:spLocks/>
                </p:cNvSpPr>
                <p:nvPr/>
              </p:nvSpPr>
              <p:spPr bwMode="auto">
                <a:xfrm>
                  <a:off x="2366" y="2144"/>
                  <a:ext cx="171" cy="289"/>
                </a:xfrm>
                <a:custGeom>
                  <a:avLst/>
                  <a:gdLst/>
                  <a:ahLst/>
                  <a:cxnLst>
                    <a:cxn ang="0">
                      <a:pos x="0" y="0"/>
                    </a:cxn>
                    <a:cxn ang="0">
                      <a:pos x="170" y="0"/>
                    </a:cxn>
                    <a:cxn ang="0">
                      <a:pos x="170" y="288"/>
                    </a:cxn>
                    <a:cxn ang="0">
                      <a:pos x="0" y="288"/>
                    </a:cxn>
                  </a:cxnLst>
                  <a:rect l="0" t="0" r="r" b="b"/>
                  <a:pathLst>
                    <a:path w="171" h="289">
                      <a:moveTo>
                        <a:pt x="0" y="0"/>
                      </a:moveTo>
                      <a:lnTo>
                        <a:pt x="170" y="0"/>
                      </a:lnTo>
                      <a:lnTo>
                        <a:pt x="170"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grpSp>
        <p:sp>
          <p:nvSpPr>
            <p:cNvPr id="175194" name="Rectangle 90"/>
            <p:cNvSpPr>
              <a:spLocks noChangeArrowheads="1"/>
            </p:cNvSpPr>
            <p:nvPr/>
          </p:nvSpPr>
          <p:spPr bwMode="auto">
            <a:xfrm>
              <a:off x="2638" y="2151"/>
              <a:ext cx="327"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20" name="Group 91"/>
            <p:cNvGrpSpPr>
              <a:grpSpLocks/>
            </p:cNvGrpSpPr>
            <p:nvPr/>
          </p:nvGrpSpPr>
          <p:grpSpPr bwMode="auto">
            <a:xfrm>
              <a:off x="2657" y="2144"/>
              <a:ext cx="296" cy="289"/>
              <a:chOff x="2657" y="2144"/>
              <a:chExt cx="296" cy="289"/>
            </a:xfrm>
          </p:grpSpPr>
          <p:sp>
            <p:nvSpPr>
              <p:cNvPr id="175196" name="Freeform 92"/>
              <p:cNvSpPr>
                <a:spLocks/>
              </p:cNvSpPr>
              <p:nvPr/>
            </p:nvSpPr>
            <p:spPr bwMode="auto">
              <a:xfrm>
                <a:off x="2657" y="2144"/>
                <a:ext cx="149" cy="289"/>
              </a:xfrm>
              <a:custGeom>
                <a:avLst/>
                <a:gdLst/>
                <a:ahLst/>
                <a:cxnLst>
                  <a:cxn ang="0">
                    <a:pos x="148" y="0"/>
                  </a:cxn>
                  <a:cxn ang="0">
                    <a:pos x="0" y="0"/>
                  </a:cxn>
                  <a:cxn ang="0">
                    <a:pos x="0" y="288"/>
                  </a:cxn>
                  <a:cxn ang="0">
                    <a:pos x="148" y="288"/>
                  </a:cxn>
                </a:cxnLst>
                <a:rect l="0" t="0" r="r" b="b"/>
                <a:pathLst>
                  <a:path w="149" h="289">
                    <a:moveTo>
                      <a:pt x="148" y="0"/>
                    </a:moveTo>
                    <a:lnTo>
                      <a:pt x="0" y="0"/>
                    </a:lnTo>
                    <a:lnTo>
                      <a:pt x="0" y="288"/>
                    </a:lnTo>
                    <a:lnTo>
                      <a:pt x="148"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197" name="Freeform 93"/>
              <p:cNvSpPr>
                <a:spLocks/>
              </p:cNvSpPr>
              <p:nvPr/>
            </p:nvSpPr>
            <p:spPr bwMode="auto">
              <a:xfrm>
                <a:off x="2805" y="2144"/>
                <a:ext cx="148" cy="289"/>
              </a:xfrm>
              <a:custGeom>
                <a:avLst/>
                <a:gdLst/>
                <a:ahLst/>
                <a:cxnLst>
                  <a:cxn ang="0">
                    <a:pos x="0" y="0"/>
                  </a:cxn>
                  <a:cxn ang="0">
                    <a:pos x="147" y="0"/>
                  </a:cxn>
                  <a:cxn ang="0">
                    <a:pos x="147" y="288"/>
                  </a:cxn>
                  <a:cxn ang="0">
                    <a:pos x="0" y="288"/>
                  </a:cxn>
                </a:cxnLst>
                <a:rect l="0" t="0" r="r" b="b"/>
                <a:pathLst>
                  <a:path w="148" h="289">
                    <a:moveTo>
                      <a:pt x="0" y="0"/>
                    </a:moveTo>
                    <a:lnTo>
                      <a:pt x="147" y="0"/>
                    </a:lnTo>
                    <a:lnTo>
                      <a:pt x="147"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198" name="Line 94"/>
            <p:cNvSpPr>
              <a:spLocks noChangeShapeType="1"/>
            </p:cNvSpPr>
            <p:nvPr/>
          </p:nvSpPr>
          <p:spPr bwMode="auto">
            <a:xfrm>
              <a:off x="2542" y="2288"/>
              <a:ext cx="96" cy="0"/>
            </a:xfrm>
            <a:prstGeom prst="line">
              <a:avLst/>
            </a:prstGeom>
            <a:noFill/>
            <a:ln w="25400">
              <a:solidFill>
                <a:schemeClr val="tx1"/>
              </a:solidFill>
              <a:round/>
              <a:headEnd/>
              <a:tailEnd/>
            </a:ln>
            <a:effectLst/>
          </p:spPr>
          <p:txBody>
            <a:bodyPr wrap="none" anchor="ctr"/>
            <a:lstStyle/>
            <a:p>
              <a:endParaRPr lang="en-US"/>
            </a:p>
          </p:txBody>
        </p:sp>
        <p:sp>
          <p:nvSpPr>
            <p:cNvPr id="175199" name="Freeform 95"/>
            <p:cNvSpPr>
              <a:spLocks/>
            </p:cNvSpPr>
            <p:nvPr/>
          </p:nvSpPr>
          <p:spPr bwMode="auto">
            <a:xfrm>
              <a:off x="2604" y="2192"/>
              <a:ext cx="48" cy="97"/>
            </a:xfrm>
            <a:custGeom>
              <a:avLst/>
              <a:gdLst/>
              <a:ahLst/>
              <a:cxnLst>
                <a:cxn ang="0">
                  <a:pos x="0" y="96"/>
                </a:cxn>
                <a:cxn ang="0">
                  <a:pos x="0" y="0"/>
                </a:cxn>
                <a:cxn ang="0">
                  <a:pos x="47" y="0"/>
                </a:cxn>
                <a:cxn ang="0">
                  <a:pos x="47" y="0"/>
                </a:cxn>
              </a:cxnLst>
              <a:rect l="0" t="0" r="r" b="b"/>
              <a:pathLst>
                <a:path w="48" h="97">
                  <a:moveTo>
                    <a:pt x="0" y="96"/>
                  </a:moveTo>
                  <a:lnTo>
                    <a:pt x="0" y="0"/>
                  </a:lnTo>
                  <a:lnTo>
                    <a:pt x="47" y="0"/>
                  </a:lnTo>
                  <a:lnTo>
                    <a:pt x="47"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00" name="Line 96"/>
            <p:cNvSpPr>
              <a:spLocks noChangeShapeType="1"/>
            </p:cNvSpPr>
            <p:nvPr/>
          </p:nvSpPr>
          <p:spPr bwMode="auto">
            <a:xfrm>
              <a:off x="2958" y="2192"/>
              <a:ext cx="157" cy="0"/>
            </a:xfrm>
            <a:prstGeom prst="line">
              <a:avLst/>
            </a:prstGeom>
            <a:noFill/>
            <a:ln w="25400">
              <a:solidFill>
                <a:schemeClr val="tx1"/>
              </a:solidFill>
              <a:round/>
              <a:headEnd/>
              <a:tailEnd/>
            </a:ln>
            <a:effectLst/>
          </p:spPr>
          <p:txBody>
            <a:bodyPr wrap="none" anchor="ctr"/>
            <a:lstStyle/>
            <a:p>
              <a:endParaRPr lang="en-US"/>
            </a:p>
          </p:txBody>
        </p:sp>
        <p:sp>
          <p:nvSpPr>
            <p:cNvPr id="175201" name="Rectangle 97"/>
            <p:cNvSpPr>
              <a:spLocks noChangeArrowheads="1"/>
            </p:cNvSpPr>
            <p:nvPr/>
          </p:nvSpPr>
          <p:spPr bwMode="auto">
            <a:xfrm>
              <a:off x="3455" y="2146"/>
              <a:ext cx="395" cy="212"/>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dirty="0">
                  <a:latin typeface="Times" pitchFamily="18" charset="0"/>
                </a:rPr>
                <a:t>  DM</a:t>
              </a:r>
            </a:p>
          </p:txBody>
        </p:sp>
        <p:grpSp>
          <p:nvGrpSpPr>
            <p:cNvPr id="21" name="Group 98"/>
            <p:cNvGrpSpPr>
              <a:grpSpLocks/>
            </p:cNvGrpSpPr>
            <p:nvPr/>
          </p:nvGrpSpPr>
          <p:grpSpPr bwMode="auto">
            <a:xfrm>
              <a:off x="3506" y="2144"/>
              <a:ext cx="325" cy="289"/>
              <a:chOff x="3506" y="2144"/>
              <a:chExt cx="325" cy="289"/>
            </a:xfrm>
          </p:grpSpPr>
          <p:sp>
            <p:nvSpPr>
              <p:cNvPr id="175203" name="Freeform 99"/>
              <p:cNvSpPr>
                <a:spLocks/>
              </p:cNvSpPr>
              <p:nvPr/>
            </p:nvSpPr>
            <p:spPr bwMode="auto">
              <a:xfrm>
                <a:off x="3506" y="2144"/>
                <a:ext cx="162" cy="289"/>
              </a:xfrm>
              <a:custGeom>
                <a:avLst/>
                <a:gdLst/>
                <a:ahLst/>
                <a:cxnLst>
                  <a:cxn ang="0">
                    <a:pos x="161" y="0"/>
                  </a:cxn>
                  <a:cxn ang="0">
                    <a:pos x="0" y="0"/>
                  </a:cxn>
                  <a:cxn ang="0">
                    <a:pos x="0" y="288"/>
                  </a:cxn>
                  <a:cxn ang="0">
                    <a:pos x="161" y="288"/>
                  </a:cxn>
                </a:cxnLst>
                <a:rect l="0" t="0" r="r" b="b"/>
                <a:pathLst>
                  <a:path w="162" h="289">
                    <a:moveTo>
                      <a:pt x="161" y="0"/>
                    </a:moveTo>
                    <a:lnTo>
                      <a:pt x="0" y="0"/>
                    </a:lnTo>
                    <a:lnTo>
                      <a:pt x="0" y="288"/>
                    </a:lnTo>
                    <a:lnTo>
                      <a:pt x="16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04" name="Freeform 100"/>
              <p:cNvSpPr>
                <a:spLocks/>
              </p:cNvSpPr>
              <p:nvPr/>
            </p:nvSpPr>
            <p:spPr bwMode="auto">
              <a:xfrm>
                <a:off x="3667" y="2144"/>
                <a:ext cx="164" cy="289"/>
              </a:xfrm>
              <a:custGeom>
                <a:avLst/>
                <a:gdLst/>
                <a:ahLst/>
                <a:cxnLst>
                  <a:cxn ang="0">
                    <a:pos x="0" y="0"/>
                  </a:cxn>
                  <a:cxn ang="0">
                    <a:pos x="163" y="0"/>
                  </a:cxn>
                  <a:cxn ang="0">
                    <a:pos x="163" y="288"/>
                  </a:cxn>
                  <a:cxn ang="0">
                    <a:pos x="0" y="288"/>
                  </a:cxn>
                </a:cxnLst>
                <a:rect l="0" t="0" r="r" b="b"/>
                <a:pathLst>
                  <a:path w="164" h="289">
                    <a:moveTo>
                      <a:pt x="0" y="0"/>
                    </a:moveTo>
                    <a:lnTo>
                      <a:pt x="163" y="0"/>
                    </a:lnTo>
                    <a:lnTo>
                      <a:pt x="163"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05" name="Rectangle 101"/>
            <p:cNvSpPr>
              <a:spLocks noChangeArrowheads="1"/>
            </p:cNvSpPr>
            <p:nvPr/>
          </p:nvSpPr>
          <p:spPr bwMode="auto">
            <a:xfrm>
              <a:off x="3947" y="2146"/>
              <a:ext cx="327"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22" name="Group 102"/>
            <p:cNvGrpSpPr>
              <a:grpSpLocks/>
            </p:cNvGrpSpPr>
            <p:nvPr/>
          </p:nvGrpSpPr>
          <p:grpSpPr bwMode="auto">
            <a:xfrm>
              <a:off x="3974" y="2144"/>
              <a:ext cx="284" cy="289"/>
              <a:chOff x="3974" y="2144"/>
              <a:chExt cx="284" cy="289"/>
            </a:xfrm>
          </p:grpSpPr>
          <p:sp>
            <p:nvSpPr>
              <p:cNvPr id="175207" name="Freeform 103"/>
              <p:cNvSpPr>
                <a:spLocks/>
              </p:cNvSpPr>
              <p:nvPr/>
            </p:nvSpPr>
            <p:spPr bwMode="auto">
              <a:xfrm>
                <a:off x="3974" y="2144"/>
                <a:ext cx="142" cy="289"/>
              </a:xfrm>
              <a:custGeom>
                <a:avLst/>
                <a:gdLst/>
                <a:ahLst/>
                <a:cxnLst>
                  <a:cxn ang="0">
                    <a:pos x="141" y="0"/>
                  </a:cxn>
                  <a:cxn ang="0">
                    <a:pos x="0" y="0"/>
                  </a:cxn>
                  <a:cxn ang="0">
                    <a:pos x="0" y="288"/>
                  </a:cxn>
                  <a:cxn ang="0">
                    <a:pos x="141" y="288"/>
                  </a:cxn>
                </a:cxnLst>
                <a:rect l="0" t="0" r="r" b="b"/>
                <a:pathLst>
                  <a:path w="142" h="289">
                    <a:moveTo>
                      <a:pt x="141" y="0"/>
                    </a:moveTo>
                    <a:lnTo>
                      <a:pt x="0" y="0"/>
                    </a:lnTo>
                    <a:lnTo>
                      <a:pt x="0" y="288"/>
                    </a:lnTo>
                    <a:lnTo>
                      <a:pt x="14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08" name="Freeform 104"/>
              <p:cNvSpPr>
                <a:spLocks/>
              </p:cNvSpPr>
              <p:nvPr/>
            </p:nvSpPr>
            <p:spPr bwMode="auto">
              <a:xfrm>
                <a:off x="4115" y="2144"/>
                <a:ext cx="143" cy="289"/>
              </a:xfrm>
              <a:custGeom>
                <a:avLst/>
                <a:gdLst/>
                <a:ahLst/>
                <a:cxnLst>
                  <a:cxn ang="0">
                    <a:pos x="0" y="0"/>
                  </a:cxn>
                  <a:cxn ang="0">
                    <a:pos x="142" y="0"/>
                  </a:cxn>
                  <a:cxn ang="0">
                    <a:pos x="142" y="288"/>
                  </a:cxn>
                  <a:cxn ang="0">
                    <a:pos x="0" y="288"/>
                  </a:cxn>
                </a:cxnLst>
                <a:rect l="0" t="0" r="r" b="b"/>
                <a:pathLst>
                  <a:path w="143" h="289">
                    <a:moveTo>
                      <a:pt x="0" y="0"/>
                    </a:moveTo>
                    <a:lnTo>
                      <a:pt x="142" y="0"/>
                    </a:lnTo>
                    <a:lnTo>
                      <a:pt x="142"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09" name="Line 105"/>
            <p:cNvSpPr>
              <a:spLocks noChangeShapeType="1"/>
            </p:cNvSpPr>
            <p:nvPr/>
          </p:nvSpPr>
          <p:spPr bwMode="auto">
            <a:xfrm>
              <a:off x="3827" y="2288"/>
              <a:ext cx="139" cy="0"/>
            </a:xfrm>
            <a:prstGeom prst="line">
              <a:avLst/>
            </a:prstGeom>
            <a:noFill/>
            <a:ln w="25400">
              <a:solidFill>
                <a:schemeClr val="tx1"/>
              </a:solidFill>
              <a:round/>
              <a:headEnd/>
              <a:tailEnd/>
            </a:ln>
            <a:effectLst/>
          </p:spPr>
          <p:txBody>
            <a:bodyPr wrap="none" anchor="ctr"/>
            <a:lstStyle/>
            <a:p>
              <a:endParaRPr lang="en-US"/>
            </a:p>
          </p:txBody>
        </p:sp>
        <p:sp>
          <p:nvSpPr>
            <p:cNvPr id="175210" name="Line 106"/>
            <p:cNvSpPr>
              <a:spLocks noChangeShapeType="1"/>
            </p:cNvSpPr>
            <p:nvPr/>
          </p:nvSpPr>
          <p:spPr bwMode="auto">
            <a:xfrm>
              <a:off x="3343" y="2288"/>
              <a:ext cx="155" cy="0"/>
            </a:xfrm>
            <a:prstGeom prst="line">
              <a:avLst/>
            </a:prstGeom>
            <a:noFill/>
            <a:ln w="25400">
              <a:solidFill>
                <a:schemeClr val="tx1"/>
              </a:solidFill>
              <a:round/>
              <a:headEnd/>
              <a:tailEnd/>
            </a:ln>
            <a:effectLst/>
          </p:spPr>
          <p:txBody>
            <a:bodyPr wrap="none" anchor="ctr"/>
            <a:lstStyle/>
            <a:p>
              <a:endParaRPr lang="en-US"/>
            </a:p>
          </p:txBody>
        </p:sp>
        <p:sp>
          <p:nvSpPr>
            <p:cNvPr id="175211" name="Freeform 107"/>
            <p:cNvSpPr>
              <a:spLocks/>
            </p:cNvSpPr>
            <p:nvPr/>
          </p:nvSpPr>
          <p:spPr bwMode="auto">
            <a:xfrm>
              <a:off x="3464" y="2288"/>
              <a:ext cx="431" cy="193"/>
            </a:xfrm>
            <a:custGeom>
              <a:avLst/>
              <a:gdLst/>
              <a:ahLst/>
              <a:cxnLst>
                <a:cxn ang="0">
                  <a:pos x="0" y="0"/>
                </a:cxn>
                <a:cxn ang="0">
                  <a:pos x="0" y="192"/>
                </a:cxn>
                <a:cxn ang="0">
                  <a:pos x="391" y="192"/>
                </a:cxn>
                <a:cxn ang="0">
                  <a:pos x="391" y="64"/>
                </a:cxn>
                <a:cxn ang="0">
                  <a:pos x="430" y="0"/>
                </a:cxn>
              </a:cxnLst>
              <a:rect l="0" t="0" r="r" b="b"/>
              <a:pathLst>
                <a:path w="431" h="193">
                  <a:moveTo>
                    <a:pt x="0" y="0"/>
                  </a:moveTo>
                  <a:lnTo>
                    <a:pt x="0" y="192"/>
                  </a:lnTo>
                  <a:lnTo>
                    <a:pt x="391" y="192"/>
                  </a:lnTo>
                  <a:lnTo>
                    <a:pt x="391" y="64"/>
                  </a:lnTo>
                  <a:lnTo>
                    <a:pt x="430"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12" name="Line 108"/>
            <p:cNvSpPr>
              <a:spLocks noChangeShapeType="1"/>
            </p:cNvSpPr>
            <p:nvPr/>
          </p:nvSpPr>
          <p:spPr bwMode="auto">
            <a:xfrm>
              <a:off x="2958" y="2384"/>
              <a:ext cx="157" cy="0"/>
            </a:xfrm>
            <a:prstGeom prst="line">
              <a:avLst/>
            </a:prstGeom>
            <a:noFill/>
            <a:ln w="25400">
              <a:solidFill>
                <a:schemeClr val="tx1"/>
              </a:solidFill>
              <a:round/>
              <a:headEnd/>
              <a:tailEnd/>
            </a:ln>
            <a:effectLst/>
          </p:spPr>
          <p:txBody>
            <a:bodyPr wrap="none" anchor="ctr"/>
            <a:lstStyle/>
            <a:p>
              <a:endParaRPr lang="en-US"/>
            </a:p>
          </p:txBody>
        </p:sp>
        <p:sp>
          <p:nvSpPr>
            <p:cNvPr id="175213" name="Freeform 109"/>
            <p:cNvSpPr>
              <a:spLocks/>
            </p:cNvSpPr>
            <p:nvPr/>
          </p:nvSpPr>
          <p:spPr bwMode="auto">
            <a:xfrm>
              <a:off x="3051" y="2283"/>
              <a:ext cx="337" cy="278"/>
            </a:xfrm>
            <a:custGeom>
              <a:avLst/>
              <a:gdLst/>
              <a:ahLst/>
              <a:cxnLst>
                <a:cxn ang="0">
                  <a:pos x="0" y="101"/>
                </a:cxn>
                <a:cxn ang="0">
                  <a:pos x="0" y="277"/>
                </a:cxn>
                <a:cxn ang="0">
                  <a:pos x="294" y="277"/>
                </a:cxn>
                <a:cxn ang="0">
                  <a:pos x="294" y="90"/>
                </a:cxn>
                <a:cxn ang="0">
                  <a:pos x="336" y="0"/>
                </a:cxn>
              </a:cxnLst>
              <a:rect l="0" t="0" r="r" b="b"/>
              <a:pathLst>
                <a:path w="337" h="278">
                  <a:moveTo>
                    <a:pt x="0" y="101"/>
                  </a:moveTo>
                  <a:lnTo>
                    <a:pt x="0" y="277"/>
                  </a:lnTo>
                  <a:lnTo>
                    <a:pt x="294" y="277"/>
                  </a:lnTo>
                  <a:lnTo>
                    <a:pt x="294" y="90"/>
                  </a:lnTo>
                  <a:lnTo>
                    <a:pt x="336"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grpSp>
        <p:nvGrpSpPr>
          <p:cNvPr id="23" name="Group 110"/>
          <p:cNvGrpSpPr>
            <a:grpSpLocks/>
          </p:cNvGrpSpPr>
          <p:nvPr/>
        </p:nvGrpSpPr>
        <p:grpSpPr bwMode="auto">
          <a:xfrm>
            <a:off x="5621338" y="3962400"/>
            <a:ext cx="352425" cy="763588"/>
            <a:chOff x="3541" y="2496"/>
            <a:chExt cx="222" cy="481"/>
          </a:xfrm>
        </p:grpSpPr>
        <p:sp>
          <p:nvSpPr>
            <p:cNvPr id="175215" name="Freeform 111"/>
            <p:cNvSpPr>
              <a:spLocks/>
            </p:cNvSpPr>
            <p:nvPr/>
          </p:nvSpPr>
          <p:spPr bwMode="auto">
            <a:xfrm>
              <a:off x="3550" y="2496"/>
              <a:ext cx="213" cy="481"/>
            </a:xfrm>
            <a:custGeom>
              <a:avLst/>
              <a:gdLst/>
              <a:ahLst/>
              <a:cxnLst>
                <a:cxn ang="0">
                  <a:pos x="0" y="320"/>
                </a:cxn>
                <a:cxn ang="0">
                  <a:pos x="71" y="240"/>
                </a:cxn>
                <a:cxn ang="0">
                  <a:pos x="0" y="160"/>
                </a:cxn>
                <a:cxn ang="0">
                  <a:pos x="0" y="0"/>
                </a:cxn>
                <a:cxn ang="0">
                  <a:pos x="212" y="160"/>
                </a:cxn>
                <a:cxn ang="0">
                  <a:pos x="212" y="320"/>
                </a:cxn>
                <a:cxn ang="0">
                  <a:pos x="0" y="480"/>
                </a:cxn>
                <a:cxn ang="0">
                  <a:pos x="0" y="320"/>
                </a:cxn>
              </a:cxnLst>
              <a:rect l="0" t="0" r="r" b="b"/>
              <a:pathLst>
                <a:path w="213" h="481">
                  <a:moveTo>
                    <a:pt x="0" y="320"/>
                  </a:moveTo>
                  <a:lnTo>
                    <a:pt x="71" y="240"/>
                  </a:lnTo>
                  <a:lnTo>
                    <a:pt x="0" y="160"/>
                  </a:lnTo>
                  <a:lnTo>
                    <a:pt x="0" y="0"/>
                  </a:lnTo>
                  <a:lnTo>
                    <a:pt x="212" y="160"/>
                  </a:lnTo>
                  <a:lnTo>
                    <a:pt x="212" y="320"/>
                  </a:lnTo>
                  <a:lnTo>
                    <a:pt x="0" y="480"/>
                  </a:lnTo>
                  <a:lnTo>
                    <a:pt x="0" y="32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16" name="Rectangle 112"/>
            <p:cNvSpPr>
              <a:spLocks noChangeArrowheads="1"/>
            </p:cNvSpPr>
            <p:nvPr/>
          </p:nvSpPr>
          <p:spPr bwMode="auto">
            <a:xfrm rot="5400000">
              <a:off x="3454" y="2619"/>
              <a:ext cx="383"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ALU</a:t>
              </a:r>
            </a:p>
          </p:txBody>
        </p:sp>
      </p:grpSp>
      <p:sp>
        <p:nvSpPr>
          <p:cNvPr id="175217" name="Rectangle 113"/>
          <p:cNvSpPr>
            <a:spLocks noChangeArrowheads="1"/>
          </p:cNvSpPr>
          <p:nvPr/>
        </p:nvSpPr>
        <p:spPr bwMode="auto">
          <a:xfrm>
            <a:off x="4865688" y="4125913"/>
            <a:ext cx="519112" cy="333375"/>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24" name="Group 114"/>
          <p:cNvGrpSpPr>
            <a:grpSpLocks/>
          </p:cNvGrpSpPr>
          <p:nvPr/>
        </p:nvGrpSpPr>
        <p:grpSpPr bwMode="auto">
          <a:xfrm>
            <a:off x="4895850" y="4114800"/>
            <a:ext cx="469900" cy="458788"/>
            <a:chOff x="3084" y="2592"/>
            <a:chExt cx="296" cy="289"/>
          </a:xfrm>
        </p:grpSpPr>
        <p:sp>
          <p:nvSpPr>
            <p:cNvPr id="175219" name="Freeform 115"/>
            <p:cNvSpPr>
              <a:spLocks/>
            </p:cNvSpPr>
            <p:nvPr/>
          </p:nvSpPr>
          <p:spPr bwMode="auto">
            <a:xfrm>
              <a:off x="3084" y="2592"/>
              <a:ext cx="149" cy="289"/>
            </a:xfrm>
            <a:custGeom>
              <a:avLst/>
              <a:gdLst/>
              <a:ahLst/>
              <a:cxnLst>
                <a:cxn ang="0">
                  <a:pos x="148" y="0"/>
                </a:cxn>
                <a:cxn ang="0">
                  <a:pos x="0" y="0"/>
                </a:cxn>
                <a:cxn ang="0">
                  <a:pos x="0" y="288"/>
                </a:cxn>
                <a:cxn ang="0">
                  <a:pos x="148" y="288"/>
                </a:cxn>
              </a:cxnLst>
              <a:rect l="0" t="0" r="r" b="b"/>
              <a:pathLst>
                <a:path w="149" h="289">
                  <a:moveTo>
                    <a:pt x="148" y="0"/>
                  </a:moveTo>
                  <a:lnTo>
                    <a:pt x="0" y="0"/>
                  </a:lnTo>
                  <a:lnTo>
                    <a:pt x="0" y="288"/>
                  </a:lnTo>
                  <a:lnTo>
                    <a:pt x="148"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20" name="Freeform 116"/>
            <p:cNvSpPr>
              <a:spLocks/>
            </p:cNvSpPr>
            <p:nvPr/>
          </p:nvSpPr>
          <p:spPr bwMode="auto">
            <a:xfrm>
              <a:off x="3232" y="2592"/>
              <a:ext cx="148" cy="289"/>
            </a:xfrm>
            <a:custGeom>
              <a:avLst/>
              <a:gdLst/>
              <a:ahLst/>
              <a:cxnLst>
                <a:cxn ang="0">
                  <a:pos x="0" y="0"/>
                </a:cxn>
                <a:cxn ang="0">
                  <a:pos x="147" y="0"/>
                </a:cxn>
                <a:cxn ang="0">
                  <a:pos x="147" y="288"/>
                </a:cxn>
                <a:cxn ang="0">
                  <a:pos x="0" y="288"/>
                </a:cxn>
              </a:cxnLst>
              <a:rect l="0" t="0" r="r" b="b"/>
              <a:pathLst>
                <a:path w="148" h="289">
                  <a:moveTo>
                    <a:pt x="0" y="0"/>
                  </a:moveTo>
                  <a:lnTo>
                    <a:pt x="147" y="0"/>
                  </a:lnTo>
                  <a:lnTo>
                    <a:pt x="147"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21" name="Line 117"/>
          <p:cNvSpPr>
            <a:spLocks noChangeShapeType="1"/>
          </p:cNvSpPr>
          <p:nvPr/>
        </p:nvSpPr>
        <p:spPr bwMode="auto">
          <a:xfrm>
            <a:off x="4713288" y="4343400"/>
            <a:ext cx="152400" cy="0"/>
          </a:xfrm>
          <a:prstGeom prst="line">
            <a:avLst/>
          </a:prstGeom>
          <a:noFill/>
          <a:ln w="25400">
            <a:solidFill>
              <a:schemeClr val="tx1"/>
            </a:solidFill>
            <a:round/>
            <a:headEnd/>
            <a:tailEnd/>
          </a:ln>
          <a:effectLst/>
        </p:spPr>
        <p:txBody>
          <a:bodyPr wrap="none" anchor="ctr"/>
          <a:lstStyle/>
          <a:p>
            <a:endParaRPr lang="en-US"/>
          </a:p>
        </p:txBody>
      </p:sp>
      <p:sp>
        <p:nvSpPr>
          <p:cNvPr id="175222" name="Freeform 118"/>
          <p:cNvSpPr>
            <a:spLocks/>
          </p:cNvSpPr>
          <p:nvPr/>
        </p:nvSpPr>
        <p:spPr bwMode="auto">
          <a:xfrm>
            <a:off x="4811713" y="4191000"/>
            <a:ext cx="76200" cy="153988"/>
          </a:xfrm>
          <a:custGeom>
            <a:avLst/>
            <a:gdLst/>
            <a:ahLst/>
            <a:cxnLst>
              <a:cxn ang="0">
                <a:pos x="0" y="96"/>
              </a:cxn>
              <a:cxn ang="0">
                <a:pos x="0" y="0"/>
              </a:cxn>
              <a:cxn ang="0">
                <a:pos x="47" y="0"/>
              </a:cxn>
              <a:cxn ang="0">
                <a:pos x="47" y="0"/>
              </a:cxn>
            </a:cxnLst>
            <a:rect l="0" t="0" r="r" b="b"/>
            <a:pathLst>
              <a:path w="48" h="97">
                <a:moveTo>
                  <a:pt x="0" y="96"/>
                </a:moveTo>
                <a:lnTo>
                  <a:pt x="0" y="0"/>
                </a:lnTo>
                <a:lnTo>
                  <a:pt x="47" y="0"/>
                </a:lnTo>
                <a:lnTo>
                  <a:pt x="47"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23" name="Line 119"/>
          <p:cNvSpPr>
            <a:spLocks noChangeShapeType="1"/>
          </p:cNvSpPr>
          <p:nvPr/>
        </p:nvSpPr>
        <p:spPr bwMode="auto">
          <a:xfrm>
            <a:off x="5373688" y="4191000"/>
            <a:ext cx="249237" cy="0"/>
          </a:xfrm>
          <a:prstGeom prst="line">
            <a:avLst/>
          </a:prstGeom>
          <a:noFill/>
          <a:ln w="25400">
            <a:solidFill>
              <a:schemeClr val="tx1"/>
            </a:solidFill>
            <a:round/>
            <a:headEnd/>
            <a:tailEnd/>
          </a:ln>
          <a:effectLst/>
        </p:spPr>
        <p:txBody>
          <a:bodyPr wrap="none" anchor="ctr"/>
          <a:lstStyle/>
          <a:p>
            <a:endParaRPr lang="en-US"/>
          </a:p>
        </p:txBody>
      </p:sp>
      <p:sp>
        <p:nvSpPr>
          <p:cNvPr id="175224" name="Rectangle 120"/>
          <p:cNvSpPr>
            <a:spLocks noChangeArrowheads="1"/>
          </p:cNvSpPr>
          <p:nvPr/>
        </p:nvSpPr>
        <p:spPr bwMode="auto">
          <a:xfrm>
            <a:off x="6162675" y="4117975"/>
            <a:ext cx="626774" cy="335989"/>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dirty="0">
                <a:latin typeface="Times" pitchFamily="18" charset="0"/>
              </a:rPr>
              <a:t>  DM</a:t>
            </a:r>
          </a:p>
        </p:txBody>
      </p:sp>
      <p:grpSp>
        <p:nvGrpSpPr>
          <p:cNvPr id="25" name="Group 121"/>
          <p:cNvGrpSpPr>
            <a:grpSpLocks/>
          </p:cNvGrpSpPr>
          <p:nvPr/>
        </p:nvGrpSpPr>
        <p:grpSpPr bwMode="auto">
          <a:xfrm>
            <a:off x="6243638" y="4114800"/>
            <a:ext cx="515937" cy="458788"/>
            <a:chOff x="3933" y="2592"/>
            <a:chExt cx="325" cy="289"/>
          </a:xfrm>
        </p:grpSpPr>
        <p:sp>
          <p:nvSpPr>
            <p:cNvPr id="175226" name="Freeform 122"/>
            <p:cNvSpPr>
              <a:spLocks/>
            </p:cNvSpPr>
            <p:nvPr/>
          </p:nvSpPr>
          <p:spPr bwMode="auto">
            <a:xfrm>
              <a:off x="3933" y="2592"/>
              <a:ext cx="162" cy="289"/>
            </a:xfrm>
            <a:custGeom>
              <a:avLst/>
              <a:gdLst/>
              <a:ahLst/>
              <a:cxnLst>
                <a:cxn ang="0">
                  <a:pos x="161" y="0"/>
                </a:cxn>
                <a:cxn ang="0">
                  <a:pos x="0" y="0"/>
                </a:cxn>
                <a:cxn ang="0">
                  <a:pos x="0" y="288"/>
                </a:cxn>
                <a:cxn ang="0">
                  <a:pos x="161" y="288"/>
                </a:cxn>
              </a:cxnLst>
              <a:rect l="0" t="0" r="r" b="b"/>
              <a:pathLst>
                <a:path w="162" h="289">
                  <a:moveTo>
                    <a:pt x="161" y="0"/>
                  </a:moveTo>
                  <a:lnTo>
                    <a:pt x="0" y="0"/>
                  </a:lnTo>
                  <a:lnTo>
                    <a:pt x="0" y="288"/>
                  </a:lnTo>
                  <a:lnTo>
                    <a:pt x="16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27" name="Freeform 123"/>
            <p:cNvSpPr>
              <a:spLocks/>
            </p:cNvSpPr>
            <p:nvPr/>
          </p:nvSpPr>
          <p:spPr bwMode="auto">
            <a:xfrm>
              <a:off x="4094" y="2592"/>
              <a:ext cx="164" cy="289"/>
            </a:xfrm>
            <a:custGeom>
              <a:avLst/>
              <a:gdLst/>
              <a:ahLst/>
              <a:cxnLst>
                <a:cxn ang="0">
                  <a:pos x="0" y="0"/>
                </a:cxn>
                <a:cxn ang="0">
                  <a:pos x="163" y="0"/>
                </a:cxn>
                <a:cxn ang="0">
                  <a:pos x="163" y="288"/>
                </a:cxn>
                <a:cxn ang="0">
                  <a:pos x="0" y="288"/>
                </a:cxn>
              </a:cxnLst>
              <a:rect l="0" t="0" r="r" b="b"/>
              <a:pathLst>
                <a:path w="164" h="289">
                  <a:moveTo>
                    <a:pt x="0" y="0"/>
                  </a:moveTo>
                  <a:lnTo>
                    <a:pt x="163" y="0"/>
                  </a:lnTo>
                  <a:lnTo>
                    <a:pt x="163"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28" name="Rectangle 124"/>
          <p:cNvSpPr>
            <a:spLocks noChangeArrowheads="1"/>
          </p:cNvSpPr>
          <p:nvPr/>
        </p:nvSpPr>
        <p:spPr bwMode="auto">
          <a:xfrm>
            <a:off x="6943725" y="4117975"/>
            <a:ext cx="519113" cy="333375"/>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26" name="Group 125"/>
          <p:cNvGrpSpPr>
            <a:grpSpLocks/>
          </p:cNvGrpSpPr>
          <p:nvPr/>
        </p:nvGrpSpPr>
        <p:grpSpPr bwMode="auto">
          <a:xfrm>
            <a:off x="6986588" y="4114800"/>
            <a:ext cx="450850" cy="458788"/>
            <a:chOff x="4401" y="2592"/>
            <a:chExt cx="284" cy="289"/>
          </a:xfrm>
        </p:grpSpPr>
        <p:sp>
          <p:nvSpPr>
            <p:cNvPr id="175230" name="Freeform 126"/>
            <p:cNvSpPr>
              <a:spLocks/>
            </p:cNvSpPr>
            <p:nvPr/>
          </p:nvSpPr>
          <p:spPr bwMode="auto">
            <a:xfrm>
              <a:off x="4401" y="2592"/>
              <a:ext cx="142" cy="289"/>
            </a:xfrm>
            <a:custGeom>
              <a:avLst/>
              <a:gdLst/>
              <a:ahLst/>
              <a:cxnLst>
                <a:cxn ang="0">
                  <a:pos x="141" y="0"/>
                </a:cxn>
                <a:cxn ang="0">
                  <a:pos x="0" y="0"/>
                </a:cxn>
                <a:cxn ang="0">
                  <a:pos x="0" y="288"/>
                </a:cxn>
                <a:cxn ang="0">
                  <a:pos x="141" y="288"/>
                </a:cxn>
              </a:cxnLst>
              <a:rect l="0" t="0" r="r" b="b"/>
              <a:pathLst>
                <a:path w="142" h="289">
                  <a:moveTo>
                    <a:pt x="141" y="0"/>
                  </a:moveTo>
                  <a:lnTo>
                    <a:pt x="0" y="0"/>
                  </a:lnTo>
                  <a:lnTo>
                    <a:pt x="0" y="288"/>
                  </a:lnTo>
                  <a:lnTo>
                    <a:pt x="14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31" name="Freeform 127"/>
            <p:cNvSpPr>
              <a:spLocks/>
            </p:cNvSpPr>
            <p:nvPr/>
          </p:nvSpPr>
          <p:spPr bwMode="auto">
            <a:xfrm>
              <a:off x="4542" y="2592"/>
              <a:ext cx="143" cy="289"/>
            </a:xfrm>
            <a:custGeom>
              <a:avLst/>
              <a:gdLst/>
              <a:ahLst/>
              <a:cxnLst>
                <a:cxn ang="0">
                  <a:pos x="0" y="0"/>
                </a:cxn>
                <a:cxn ang="0">
                  <a:pos x="142" y="0"/>
                </a:cxn>
                <a:cxn ang="0">
                  <a:pos x="142" y="288"/>
                </a:cxn>
                <a:cxn ang="0">
                  <a:pos x="0" y="288"/>
                </a:cxn>
              </a:cxnLst>
              <a:rect l="0" t="0" r="r" b="b"/>
              <a:pathLst>
                <a:path w="143" h="289">
                  <a:moveTo>
                    <a:pt x="0" y="0"/>
                  </a:moveTo>
                  <a:lnTo>
                    <a:pt x="142" y="0"/>
                  </a:lnTo>
                  <a:lnTo>
                    <a:pt x="142"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32" name="Line 128"/>
          <p:cNvSpPr>
            <a:spLocks noChangeShapeType="1"/>
          </p:cNvSpPr>
          <p:nvPr/>
        </p:nvSpPr>
        <p:spPr bwMode="auto">
          <a:xfrm>
            <a:off x="6753225" y="4343400"/>
            <a:ext cx="220663" cy="0"/>
          </a:xfrm>
          <a:prstGeom prst="line">
            <a:avLst/>
          </a:prstGeom>
          <a:noFill/>
          <a:ln w="25400">
            <a:solidFill>
              <a:schemeClr val="tx1"/>
            </a:solidFill>
            <a:round/>
            <a:headEnd/>
            <a:tailEnd/>
          </a:ln>
          <a:effectLst/>
        </p:spPr>
        <p:txBody>
          <a:bodyPr wrap="none" anchor="ctr"/>
          <a:lstStyle/>
          <a:p>
            <a:endParaRPr lang="en-US"/>
          </a:p>
        </p:txBody>
      </p:sp>
      <p:sp>
        <p:nvSpPr>
          <p:cNvPr id="175233" name="Line 129"/>
          <p:cNvSpPr>
            <a:spLocks noChangeShapeType="1"/>
          </p:cNvSpPr>
          <p:nvPr/>
        </p:nvSpPr>
        <p:spPr bwMode="auto">
          <a:xfrm>
            <a:off x="5984875" y="4343400"/>
            <a:ext cx="246063" cy="0"/>
          </a:xfrm>
          <a:prstGeom prst="line">
            <a:avLst/>
          </a:prstGeom>
          <a:noFill/>
          <a:ln w="25400">
            <a:solidFill>
              <a:schemeClr val="tx1"/>
            </a:solidFill>
            <a:round/>
            <a:headEnd/>
            <a:tailEnd/>
          </a:ln>
          <a:effectLst/>
        </p:spPr>
        <p:txBody>
          <a:bodyPr wrap="none" anchor="ctr"/>
          <a:lstStyle/>
          <a:p>
            <a:endParaRPr lang="en-US"/>
          </a:p>
        </p:txBody>
      </p:sp>
      <p:sp>
        <p:nvSpPr>
          <p:cNvPr id="175234" name="Freeform 130"/>
          <p:cNvSpPr>
            <a:spLocks/>
          </p:cNvSpPr>
          <p:nvPr/>
        </p:nvSpPr>
        <p:spPr bwMode="auto">
          <a:xfrm>
            <a:off x="6176963" y="4343400"/>
            <a:ext cx="684212" cy="306388"/>
          </a:xfrm>
          <a:custGeom>
            <a:avLst/>
            <a:gdLst/>
            <a:ahLst/>
            <a:cxnLst>
              <a:cxn ang="0">
                <a:pos x="0" y="0"/>
              </a:cxn>
              <a:cxn ang="0">
                <a:pos x="0" y="192"/>
              </a:cxn>
              <a:cxn ang="0">
                <a:pos x="391" y="192"/>
              </a:cxn>
              <a:cxn ang="0">
                <a:pos x="391" y="64"/>
              </a:cxn>
              <a:cxn ang="0">
                <a:pos x="430" y="0"/>
              </a:cxn>
            </a:cxnLst>
            <a:rect l="0" t="0" r="r" b="b"/>
            <a:pathLst>
              <a:path w="431" h="193">
                <a:moveTo>
                  <a:pt x="0" y="0"/>
                </a:moveTo>
                <a:lnTo>
                  <a:pt x="0" y="192"/>
                </a:lnTo>
                <a:lnTo>
                  <a:pt x="391" y="192"/>
                </a:lnTo>
                <a:lnTo>
                  <a:pt x="391" y="64"/>
                </a:lnTo>
                <a:lnTo>
                  <a:pt x="430"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35" name="Line 131"/>
          <p:cNvSpPr>
            <a:spLocks noChangeShapeType="1"/>
          </p:cNvSpPr>
          <p:nvPr/>
        </p:nvSpPr>
        <p:spPr bwMode="auto">
          <a:xfrm>
            <a:off x="5373688" y="4495800"/>
            <a:ext cx="249237" cy="0"/>
          </a:xfrm>
          <a:prstGeom prst="line">
            <a:avLst/>
          </a:prstGeom>
          <a:noFill/>
          <a:ln w="25400">
            <a:solidFill>
              <a:schemeClr val="tx1"/>
            </a:solidFill>
            <a:round/>
            <a:headEnd/>
            <a:tailEnd/>
          </a:ln>
          <a:effectLst/>
        </p:spPr>
        <p:txBody>
          <a:bodyPr wrap="none" anchor="ctr"/>
          <a:lstStyle/>
          <a:p>
            <a:endParaRPr lang="en-US"/>
          </a:p>
        </p:txBody>
      </p:sp>
      <p:sp>
        <p:nvSpPr>
          <p:cNvPr id="175236" name="Freeform 132"/>
          <p:cNvSpPr>
            <a:spLocks/>
          </p:cNvSpPr>
          <p:nvPr/>
        </p:nvSpPr>
        <p:spPr bwMode="auto">
          <a:xfrm>
            <a:off x="5521325" y="4335463"/>
            <a:ext cx="534988" cy="441325"/>
          </a:xfrm>
          <a:custGeom>
            <a:avLst/>
            <a:gdLst/>
            <a:ahLst/>
            <a:cxnLst>
              <a:cxn ang="0">
                <a:pos x="0" y="101"/>
              </a:cxn>
              <a:cxn ang="0">
                <a:pos x="0" y="277"/>
              </a:cxn>
              <a:cxn ang="0">
                <a:pos x="294" y="277"/>
              </a:cxn>
              <a:cxn ang="0">
                <a:pos x="294" y="90"/>
              </a:cxn>
              <a:cxn ang="0">
                <a:pos x="336" y="0"/>
              </a:cxn>
            </a:cxnLst>
            <a:rect l="0" t="0" r="r" b="b"/>
            <a:pathLst>
              <a:path w="337" h="278">
                <a:moveTo>
                  <a:pt x="0" y="101"/>
                </a:moveTo>
                <a:lnTo>
                  <a:pt x="0" y="277"/>
                </a:lnTo>
                <a:lnTo>
                  <a:pt x="294" y="277"/>
                </a:lnTo>
                <a:lnTo>
                  <a:pt x="294" y="90"/>
                </a:lnTo>
                <a:lnTo>
                  <a:pt x="336"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nvGrpSpPr>
          <p:cNvPr id="27" name="Group 133"/>
          <p:cNvGrpSpPr>
            <a:grpSpLocks/>
          </p:cNvGrpSpPr>
          <p:nvPr/>
        </p:nvGrpSpPr>
        <p:grpSpPr bwMode="auto">
          <a:xfrm>
            <a:off x="4813300" y="4673600"/>
            <a:ext cx="3327400" cy="814388"/>
            <a:chOff x="3032" y="2944"/>
            <a:chExt cx="2096" cy="513"/>
          </a:xfrm>
        </p:grpSpPr>
        <p:grpSp>
          <p:nvGrpSpPr>
            <p:cNvPr id="28" name="Group 134"/>
            <p:cNvGrpSpPr>
              <a:grpSpLocks/>
            </p:cNvGrpSpPr>
            <p:nvPr/>
          </p:nvGrpSpPr>
          <p:grpSpPr bwMode="auto">
            <a:xfrm>
              <a:off x="3968" y="2944"/>
              <a:ext cx="222" cy="481"/>
              <a:chOff x="3968" y="2944"/>
              <a:chExt cx="222" cy="481"/>
            </a:xfrm>
          </p:grpSpPr>
          <p:sp>
            <p:nvSpPr>
              <p:cNvPr id="175239" name="Freeform 135"/>
              <p:cNvSpPr>
                <a:spLocks/>
              </p:cNvSpPr>
              <p:nvPr/>
            </p:nvSpPr>
            <p:spPr bwMode="auto">
              <a:xfrm>
                <a:off x="3977" y="2944"/>
                <a:ext cx="213" cy="481"/>
              </a:xfrm>
              <a:custGeom>
                <a:avLst/>
                <a:gdLst/>
                <a:ahLst/>
                <a:cxnLst>
                  <a:cxn ang="0">
                    <a:pos x="0" y="320"/>
                  </a:cxn>
                  <a:cxn ang="0">
                    <a:pos x="71" y="240"/>
                  </a:cxn>
                  <a:cxn ang="0">
                    <a:pos x="0" y="160"/>
                  </a:cxn>
                  <a:cxn ang="0">
                    <a:pos x="0" y="0"/>
                  </a:cxn>
                  <a:cxn ang="0">
                    <a:pos x="212" y="160"/>
                  </a:cxn>
                  <a:cxn ang="0">
                    <a:pos x="212" y="320"/>
                  </a:cxn>
                  <a:cxn ang="0">
                    <a:pos x="0" y="480"/>
                  </a:cxn>
                  <a:cxn ang="0">
                    <a:pos x="0" y="320"/>
                  </a:cxn>
                </a:cxnLst>
                <a:rect l="0" t="0" r="r" b="b"/>
                <a:pathLst>
                  <a:path w="213" h="481">
                    <a:moveTo>
                      <a:pt x="0" y="320"/>
                    </a:moveTo>
                    <a:lnTo>
                      <a:pt x="71" y="240"/>
                    </a:lnTo>
                    <a:lnTo>
                      <a:pt x="0" y="160"/>
                    </a:lnTo>
                    <a:lnTo>
                      <a:pt x="0" y="0"/>
                    </a:lnTo>
                    <a:lnTo>
                      <a:pt x="212" y="160"/>
                    </a:lnTo>
                    <a:lnTo>
                      <a:pt x="212" y="320"/>
                    </a:lnTo>
                    <a:lnTo>
                      <a:pt x="0" y="480"/>
                    </a:lnTo>
                    <a:lnTo>
                      <a:pt x="0" y="32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40" name="Rectangle 136"/>
              <p:cNvSpPr>
                <a:spLocks noChangeArrowheads="1"/>
              </p:cNvSpPr>
              <p:nvPr/>
            </p:nvSpPr>
            <p:spPr bwMode="auto">
              <a:xfrm rot="5400000">
                <a:off x="3881" y="3067"/>
                <a:ext cx="383"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ALU</a:t>
                </a:r>
              </a:p>
            </p:txBody>
          </p:sp>
        </p:grpSp>
        <p:grpSp>
          <p:nvGrpSpPr>
            <p:cNvPr id="29" name="Group 137"/>
            <p:cNvGrpSpPr>
              <a:grpSpLocks/>
            </p:cNvGrpSpPr>
            <p:nvPr/>
          </p:nvGrpSpPr>
          <p:grpSpPr bwMode="auto">
            <a:xfrm>
              <a:off x="3032" y="3040"/>
              <a:ext cx="359" cy="289"/>
              <a:chOff x="3032" y="3040"/>
              <a:chExt cx="359" cy="289"/>
            </a:xfrm>
          </p:grpSpPr>
          <p:sp>
            <p:nvSpPr>
              <p:cNvPr id="175242" name="Rectangle 138"/>
              <p:cNvSpPr>
                <a:spLocks noChangeArrowheads="1"/>
              </p:cNvSpPr>
              <p:nvPr/>
            </p:nvSpPr>
            <p:spPr bwMode="auto">
              <a:xfrm>
                <a:off x="3032" y="3042"/>
                <a:ext cx="352" cy="212"/>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dirty="0">
                    <a:latin typeface="Times" pitchFamily="18" charset="0"/>
                  </a:rPr>
                  <a:t>  IM</a:t>
                </a:r>
              </a:p>
            </p:txBody>
          </p:sp>
          <p:grpSp>
            <p:nvGrpSpPr>
              <p:cNvPr id="30" name="Group 139"/>
              <p:cNvGrpSpPr>
                <a:grpSpLocks/>
              </p:cNvGrpSpPr>
              <p:nvPr/>
            </p:nvGrpSpPr>
            <p:grpSpPr bwMode="auto">
              <a:xfrm>
                <a:off x="3051" y="3040"/>
                <a:ext cx="340" cy="289"/>
                <a:chOff x="3051" y="3040"/>
                <a:chExt cx="340" cy="289"/>
              </a:xfrm>
            </p:grpSpPr>
            <p:sp>
              <p:nvSpPr>
                <p:cNvPr id="175244" name="Freeform 140"/>
                <p:cNvSpPr>
                  <a:spLocks/>
                </p:cNvSpPr>
                <p:nvPr/>
              </p:nvSpPr>
              <p:spPr bwMode="auto">
                <a:xfrm>
                  <a:off x="3051" y="3040"/>
                  <a:ext cx="170" cy="289"/>
                </a:xfrm>
                <a:custGeom>
                  <a:avLst/>
                  <a:gdLst/>
                  <a:ahLst/>
                  <a:cxnLst>
                    <a:cxn ang="0">
                      <a:pos x="169" y="0"/>
                    </a:cxn>
                    <a:cxn ang="0">
                      <a:pos x="0" y="0"/>
                    </a:cxn>
                    <a:cxn ang="0">
                      <a:pos x="0" y="288"/>
                    </a:cxn>
                    <a:cxn ang="0">
                      <a:pos x="169" y="288"/>
                    </a:cxn>
                  </a:cxnLst>
                  <a:rect l="0" t="0" r="r" b="b"/>
                  <a:pathLst>
                    <a:path w="170" h="289">
                      <a:moveTo>
                        <a:pt x="169" y="0"/>
                      </a:moveTo>
                      <a:lnTo>
                        <a:pt x="0" y="0"/>
                      </a:lnTo>
                      <a:lnTo>
                        <a:pt x="0" y="288"/>
                      </a:lnTo>
                      <a:lnTo>
                        <a:pt x="169"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45" name="Freeform 141"/>
                <p:cNvSpPr>
                  <a:spLocks/>
                </p:cNvSpPr>
                <p:nvPr/>
              </p:nvSpPr>
              <p:spPr bwMode="auto">
                <a:xfrm>
                  <a:off x="3220" y="3040"/>
                  <a:ext cx="171" cy="289"/>
                </a:xfrm>
                <a:custGeom>
                  <a:avLst/>
                  <a:gdLst/>
                  <a:ahLst/>
                  <a:cxnLst>
                    <a:cxn ang="0">
                      <a:pos x="0" y="0"/>
                    </a:cxn>
                    <a:cxn ang="0">
                      <a:pos x="170" y="0"/>
                    </a:cxn>
                    <a:cxn ang="0">
                      <a:pos x="170" y="288"/>
                    </a:cxn>
                    <a:cxn ang="0">
                      <a:pos x="0" y="288"/>
                    </a:cxn>
                  </a:cxnLst>
                  <a:rect l="0" t="0" r="r" b="b"/>
                  <a:pathLst>
                    <a:path w="171" h="289">
                      <a:moveTo>
                        <a:pt x="0" y="0"/>
                      </a:moveTo>
                      <a:lnTo>
                        <a:pt x="170" y="0"/>
                      </a:lnTo>
                      <a:lnTo>
                        <a:pt x="170"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grpSp>
        <p:sp>
          <p:nvSpPr>
            <p:cNvPr id="175246" name="Rectangle 142"/>
            <p:cNvSpPr>
              <a:spLocks noChangeArrowheads="1"/>
            </p:cNvSpPr>
            <p:nvPr/>
          </p:nvSpPr>
          <p:spPr bwMode="auto">
            <a:xfrm>
              <a:off x="3492" y="3047"/>
              <a:ext cx="327"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31" name="Group 143"/>
            <p:cNvGrpSpPr>
              <a:grpSpLocks/>
            </p:cNvGrpSpPr>
            <p:nvPr/>
          </p:nvGrpSpPr>
          <p:grpSpPr bwMode="auto">
            <a:xfrm>
              <a:off x="3511" y="3040"/>
              <a:ext cx="296" cy="289"/>
              <a:chOff x="3511" y="3040"/>
              <a:chExt cx="296" cy="289"/>
            </a:xfrm>
          </p:grpSpPr>
          <p:sp>
            <p:nvSpPr>
              <p:cNvPr id="175248" name="Freeform 144"/>
              <p:cNvSpPr>
                <a:spLocks/>
              </p:cNvSpPr>
              <p:nvPr/>
            </p:nvSpPr>
            <p:spPr bwMode="auto">
              <a:xfrm>
                <a:off x="3511" y="3040"/>
                <a:ext cx="149" cy="289"/>
              </a:xfrm>
              <a:custGeom>
                <a:avLst/>
                <a:gdLst/>
                <a:ahLst/>
                <a:cxnLst>
                  <a:cxn ang="0">
                    <a:pos x="148" y="0"/>
                  </a:cxn>
                  <a:cxn ang="0">
                    <a:pos x="0" y="0"/>
                  </a:cxn>
                  <a:cxn ang="0">
                    <a:pos x="0" y="288"/>
                  </a:cxn>
                  <a:cxn ang="0">
                    <a:pos x="148" y="288"/>
                  </a:cxn>
                </a:cxnLst>
                <a:rect l="0" t="0" r="r" b="b"/>
                <a:pathLst>
                  <a:path w="149" h="289">
                    <a:moveTo>
                      <a:pt x="148" y="0"/>
                    </a:moveTo>
                    <a:lnTo>
                      <a:pt x="0" y="0"/>
                    </a:lnTo>
                    <a:lnTo>
                      <a:pt x="0" y="288"/>
                    </a:lnTo>
                    <a:lnTo>
                      <a:pt x="148"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49" name="Freeform 145"/>
              <p:cNvSpPr>
                <a:spLocks/>
              </p:cNvSpPr>
              <p:nvPr/>
            </p:nvSpPr>
            <p:spPr bwMode="auto">
              <a:xfrm>
                <a:off x="3659" y="3040"/>
                <a:ext cx="148" cy="289"/>
              </a:xfrm>
              <a:custGeom>
                <a:avLst/>
                <a:gdLst/>
                <a:ahLst/>
                <a:cxnLst>
                  <a:cxn ang="0">
                    <a:pos x="0" y="0"/>
                  </a:cxn>
                  <a:cxn ang="0">
                    <a:pos x="147" y="0"/>
                  </a:cxn>
                  <a:cxn ang="0">
                    <a:pos x="147" y="288"/>
                  </a:cxn>
                  <a:cxn ang="0">
                    <a:pos x="0" y="288"/>
                  </a:cxn>
                </a:cxnLst>
                <a:rect l="0" t="0" r="r" b="b"/>
                <a:pathLst>
                  <a:path w="148" h="289">
                    <a:moveTo>
                      <a:pt x="0" y="0"/>
                    </a:moveTo>
                    <a:lnTo>
                      <a:pt x="147" y="0"/>
                    </a:lnTo>
                    <a:lnTo>
                      <a:pt x="147"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50" name="Line 146"/>
            <p:cNvSpPr>
              <a:spLocks noChangeShapeType="1"/>
            </p:cNvSpPr>
            <p:nvPr/>
          </p:nvSpPr>
          <p:spPr bwMode="auto">
            <a:xfrm>
              <a:off x="3396" y="3184"/>
              <a:ext cx="96" cy="0"/>
            </a:xfrm>
            <a:prstGeom prst="line">
              <a:avLst/>
            </a:prstGeom>
            <a:noFill/>
            <a:ln w="25400">
              <a:solidFill>
                <a:schemeClr val="tx1"/>
              </a:solidFill>
              <a:round/>
              <a:headEnd/>
              <a:tailEnd/>
            </a:ln>
            <a:effectLst/>
          </p:spPr>
          <p:txBody>
            <a:bodyPr wrap="none" anchor="ctr"/>
            <a:lstStyle/>
            <a:p>
              <a:endParaRPr lang="en-US"/>
            </a:p>
          </p:txBody>
        </p:sp>
        <p:sp>
          <p:nvSpPr>
            <p:cNvPr id="175251" name="Freeform 147"/>
            <p:cNvSpPr>
              <a:spLocks/>
            </p:cNvSpPr>
            <p:nvPr/>
          </p:nvSpPr>
          <p:spPr bwMode="auto">
            <a:xfrm>
              <a:off x="3458" y="3088"/>
              <a:ext cx="48" cy="97"/>
            </a:xfrm>
            <a:custGeom>
              <a:avLst/>
              <a:gdLst/>
              <a:ahLst/>
              <a:cxnLst>
                <a:cxn ang="0">
                  <a:pos x="0" y="96"/>
                </a:cxn>
                <a:cxn ang="0">
                  <a:pos x="0" y="0"/>
                </a:cxn>
                <a:cxn ang="0">
                  <a:pos x="47" y="0"/>
                </a:cxn>
                <a:cxn ang="0">
                  <a:pos x="47" y="0"/>
                </a:cxn>
              </a:cxnLst>
              <a:rect l="0" t="0" r="r" b="b"/>
              <a:pathLst>
                <a:path w="48" h="97">
                  <a:moveTo>
                    <a:pt x="0" y="96"/>
                  </a:moveTo>
                  <a:lnTo>
                    <a:pt x="0" y="0"/>
                  </a:lnTo>
                  <a:lnTo>
                    <a:pt x="47" y="0"/>
                  </a:lnTo>
                  <a:lnTo>
                    <a:pt x="47"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52" name="Line 148"/>
            <p:cNvSpPr>
              <a:spLocks noChangeShapeType="1"/>
            </p:cNvSpPr>
            <p:nvPr/>
          </p:nvSpPr>
          <p:spPr bwMode="auto">
            <a:xfrm>
              <a:off x="3812" y="3088"/>
              <a:ext cx="157" cy="0"/>
            </a:xfrm>
            <a:prstGeom prst="line">
              <a:avLst/>
            </a:prstGeom>
            <a:noFill/>
            <a:ln w="25400">
              <a:solidFill>
                <a:schemeClr val="tx1"/>
              </a:solidFill>
              <a:round/>
              <a:headEnd/>
              <a:tailEnd/>
            </a:ln>
            <a:effectLst/>
          </p:spPr>
          <p:txBody>
            <a:bodyPr wrap="none" anchor="ctr"/>
            <a:lstStyle/>
            <a:p>
              <a:endParaRPr lang="en-US"/>
            </a:p>
          </p:txBody>
        </p:sp>
        <p:sp>
          <p:nvSpPr>
            <p:cNvPr id="175253" name="Rectangle 149"/>
            <p:cNvSpPr>
              <a:spLocks noChangeArrowheads="1"/>
            </p:cNvSpPr>
            <p:nvPr/>
          </p:nvSpPr>
          <p:spPr bwMode="auto">
            <a:xfrm>
              <a:off x="4309" y="3042"/>
              <a:ext cx="395" cy="212"/>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dirty="0">
                  <a:latin typeface="Times" pitchFamily="18" charset="0"/>
                </a:rPr>
                <a:t>  DM</a:t>
              </a:r>
            </a:p>
          </p:txBody>
        </p:sp>
        <p:grpSp>
          <p:nvGrpSpPr>
            <p:cNvPr id="175173" name="Group 150"/>
            <p:cNvGrpSpPr>
              <a:grpSpLocks/>
            </p:cNvGrpSpPr>
            <p:nvPr/>
          </p:nvGrpSpPr>
          <p:grpSpPr bwMode="auto">
            <a:xfrm>
              <a:off x="4360" y="3040"/>
              <a:ext cx="325" cy="289"/>
              <a:chOff x="4360" y="3040"/>
              <a:chExt cx="325" cy="289"/>
            </a:xfrm>
          </p:grpSpPr>
          <p:sp>
            <p:nvSpPr>
              <p:cNvPr id="175255" name="Freeform 151"/>
              <p:cNvSpPr>
                <a:spLocks/>
              </p:cNvSpPr>
              <p:nvPr/>
            </p:nvSpPr>
            <p:spPr bwMode="auto">
              <a:xfrm>
                <a:off x="4360" y="3040"/>
                <a:ext cx="162" cy="289"/>
              </a:xfrm>
              <a:custGeom>
                <a:avLst/>
                <a:gdLst/>
                <a:ahLst/>
                <a:cxnLst>
                  <a:cxn ang="0">
                    <a:pos x="161" y="0"/>
                  </a:cxn>
                  <a:cxn ang="0">
                    <a:pos x="0" y="0"/>
                  </a:cxn>
                  <a:cxn ang="0">
                    <a:pos x="0" y="288"/>
                  </a:cxn>
                  <a:cxn ang="0">
                    <a:pos x="161" y="288"/>
                  </a:cxn>
                </a:cxnLst>
                <a:rect l="0" t="0" r="r" b="b"/>
                <a:pathLst>
                  <a:path w="162" h="289">
                    <a:moveTo>
                      <a:pt x="161" y="0"/>
                    </a:moveTo>
                    <a:lnTo>
                      <a:pt x="0" y="0"/>
                    </a:lnTo>
                    <a:lnTo>
                      <a:pt x="0" y="288"/>
                    </a:lnTo>
                    <a:lnTo>
                      <a:pt x="16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56" name="Freeform 152"/>
              <p:cNvSpPr>
                <a:spLocks/>
              </p:cNvSpPr>
              <p:nvPr/>
            </p:nvSpPr>
            <p:spPr bwMode="auto">
              <a:xfrm>
                <a:off x="4521" y="3040"/>
                <a:ext cx="164" cy="289"/>
              </a:xfrm>
              <a:custGeom>
                <a:avLst/>
                <a:gdLst/>
                <a:ahLst/>
                <a:cxnLst>
                  <a:cxn ang="0">
                    <a:pos x="0" y="0"/>
                  </a:cxn>
                  <a:cxn ang="0">
                    <a:pos x="163" y="0"/>
                  </a:cxn>
                  <a:cxn ang="0">
                    <a:pos x="163" y="288"/>
                  </a:cxn>
                  <a:cxn ang="0">
                    <a:pos x="0" y="288"/>
                  </a:cxn>
                </a:cxnLst>
                <a:rect l="0" t="0" r="r" b="b"/>
                <a:pathLst>
                  <a:path w="164" h="289">
                    <a:moveTo>
                      <a:pt x="0" y="0"/>
                    </a:moveTo>
                    <a:lnTo>
                      <a:pt x="163" y="0"/>
                    </a:lnTo>
                    <a:lnTo>
                      <a:pt x="163"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57" name="Rectangle 153"/>
            <p:cNvSpPr>
              <a:spLocks noChangeArrowheads="1"/>
            </p:cNvSpPr>
            <p:nvPr/>
          </p:nvSpPr>
          <p:spPr bwMode="auto">
            <a:xfrm>
              <a:off x="4801" y="3042"/>
              <a:ext cx="327" cy="210"/>
            </a:xfrm>
            <a:prstGeom prst="rect">
              <a:avLst/>
            </a:prstGeom>
            <a:noFill/>
            <a:ln w="12700">
              <a:noFill/>
              <a:miter lim="800000"/>
              <a:headEnd/>
              <a:tailEnd/>
            </a:ln>
            <a:effectLst/>
          </p:spPr>
          <p:txBody>
            <a:bodyPr wrap="none" lIns="90487" tIns="44450" rIns="90487" bIns="44450">
              <a:spAutoFit/>
            </a:bodyPr>
            <a:lstStyle/>
            <a:p>
              <a:pPr eaLnBrk="0" hangingPunct="0"/>
              <a:r>
                <a:rPr lang="en-US" sz="1600" b="1" u="none">
                  <a:latin typeface="Times" pitchFamily="18" charset="0"/>
                </a:rPr>
                <a:t>Reg</a:t>
              </a:r>
            </a:p>
          </p:txBody>
        </p:sp>
        <p:grpSp>
          <p:nvGrpSpPr>
            <p:cNvPr id="175177" name="Group 154"/>
            <p:cNvGrpSpPr>
              <a:grpSpLocks/>
            </p:cNvGrpSpPr>
            <p:nvPr/>
          </p:nvGrpSpPr>
          <p:grpSpPr bwMode="auto">
            <a:xfrm>
              <a:off x="4828" y="3040"/>
              <a:ext cx="284" cy="289"/>
              <a:chOff x="4828" y="3040"/>
              <a:chExt cx="284" cy="289"/>
            </a:xfrm>
          </p:grpSpPr>
          <p:sp>
            <p:nvSpPr>
              <p:cNvPr id="175259" name="Freeform 155"/>
              <p:cNvSpPr>
                <a:spLocks/>
              </p:cNvSpPr>
              <p:nvPr/>
            </p:nvSpPr>
            <p:spPr bwMode="auto">
              <a:xfrm>
                <a:off x="4828" y="3040"/>
                <a:ext cx="142" cy="289"/>
              </a:xfrm>
              <a:custGeom>
                <a:avLst/>
                <a:gdLst/>
                <a:ahLst/>
                <a:cxnLst>
                  <a:cxn ang="0">
                    <a:pos x="141" y="0"/>
                  </a:cxn>
                  <a:cxn ang="0">
                    <a:pos x="0" y="0"/>
                  </a:cxn>
                  <a:cxn ang="0">
                    <a:pos x="0" y="288"/>
                  </a:cxn>
                  <a:cxn ang="0">
                    <a:pos x="141" y="288"/>
                  </a:cxn>
                </a:cxnLst>
                <a:rect l="0" t="0" r="r" b="b"/>
                <a:pathLst>
                  <a:path w="142" h="289">
                    <a:moveTo>
                      <a:pt x="141" y="0"/>
                    </a:moveTo>
                    <a:lnTo>
                      <a:pt x="0" y="0"/>
                    </a:lnTo>
                    <a:lnTo>
                      <a:pt x="0" y="288"/>
                    </a:lnTo>
                    <a:lnTo>
                      <a:pt x="141"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60" name="Freeform 156"/>
              <p:cNvSpPr>
                <a:spLocks/>
              </p:cNvSpPr>
              <p:nvPr/>
            </p:nvSpPr>
            <p:spPr bwMode="auto">
              <a:xfrm>
                <a:off x="4969" y="3040"/>
                <a:ext cx="143" cy="289"/>
              </a:xfrm>
              <a:custGeom>
                <a:avLst/>
                <a:gdLst/>
                <a:ahLst/>
                <a:cxnLst>
                  <a:cxn ang="0">
                    <a:pos x="0" y="0"/>
                  </a:cxn>
                  <a:cxn ang="0">
                    <a:pos x="142" y="0"/>
                  </a:cxn>
                  <a:cxn ang="0">
                    <a:pos x="142" y="288"/>
                  </a:cxn>
                  <a:cxn ang="0">
                    <a:pos x="0" y="288"/>
                  </a:cxn>
                </a:cxnLst>
                <a:rect l="0" t="0" r="r" b="b"/>
                <a:pathLst>
                  <a:path w="143" h="289">
                    <a:moveTo>
                      <a:pt x="0" y="0"/>
                    </a:moveTo>
                    <a:lnTo>
                      <a:pt x="142" y="0"/>
                    </a:lnTo>
                    <a:lnTo>
                      <a:pt x="142" y="288"/>
                    </a:lnTo>
                    <a:lnTo>
                      <a:pt x="0" y="288"/>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61" name="Line 157"/>
            <p:cNvSpPr>
              <a:spLocks noChangeShapeType="1"/>
            </p:cNvSpPr>
            <p:nvPr/>
          </p:nvSpPr>
          <p:spPr bwMode="auto">
            <a:xfrm>
              <a:off x="4681" y="3184"/>
              <a:ext cx="139" cy="0"/>
            </a:xfrm>
            <a:prstGeom prst="line">
              <a:avLst/>
            </a:prstGeom>
            <a:noFill/>
            <a:ln w="25400">
              <a:solidFill>
                <a:schemeClr val="tx1"/>
              </a:solidFill>
              <a:round/>
              <a:headEnd/>
              <a:tailEnd/>
            </a:ln>
            <a:effectLst/>
          </p:spPr>
          <p:txBody>
            <a:bodyPr wrap="none" anchor="ctr"/>
            <a:lstStyle/>
            <a:p>
              <a:endParaRPr lang="en-US"/>
            </a:p>
          </p:txBody>
        </p:sp>
        <p:sp>
          <p:nvSpPr>
            <p:cNvPr id="175262" name="Line 158"/>
            <p:cNvSpPr>
              <a:spLocks noChangeShapeType="1"/>
            </p:cNvSpPr>
            <p:nvPr/>
          </p:nvSpPr>
          <p:spPr bwMode="auto">
            <a:xfrm>
              <a:off x="4197" y="3184"/>
              <a:ext cx="155" cy="0"/>
            </a:xfrm>
            <a:prstGeom prst="line">
              <a:avLst/>
            </a:prstGeom>
            <a:noFill/>
            <a:ln w="25400">
              <a:solidFill>
                <a:schemeClr val="tx1"/>
              </a:solidFill>
              <a:round/>
              <a:headEnd/>
              <a:tailEnd/>
            </a:ln>
            <a:effectLst/>
          </p:spPr>
          <p:txBody>
            <a:bodyPr wrap="none" anchor="ctr"/>
            <a:lstStyle/>
            <a:p>
              <a:endParaRPr lang="en-US"/>
            </a:p>
          </p:txBody>
        </p:sp>
        <p:sp>
          <p:nvSpPr>
            <p:cNvPr id="175263" name="Freeform 159"/>
            <p:cNvSpPr>
              <a:spLocks/>
            </p:cNvSpPr>
            <p:nvPr/>
          </p:nvSpPr>
          <p:spPr bwMode="auto">
            <a:xfrm>
              <a:off x="4318" y="3184"/>
              <a:ext cx="431" cy="193"/>
            </a:xfrm>
            <a:custGeom>
              <a:avLst/>
              <a:gdLst/>
              <a:ahLst/>
              <a:cxnLst>
                <a:cxn ang="0">
                  <a:pos x="0" y="0"/>
                </a:cxn>
                <a:cxn ang="0">
                  <a:pos x="0" y="192"/>
                </a:cxn>
                <a:cxn ang="0">
                  <a:pos x="391" y="192"/>
                </a:cxn>
                <a:cxn ang="0">
                  <a:pos x="391" y="64"/>
                </a:cxn>
                <a:cxn ang="0">
                  <a:pos x="430" y="0"/>
                </a:cxn>
              </a:cxnLst>
              <a:rect l="0" t="0" r="r" b="b"/>
              <a:pathLst>
                <a:path w="431" h="193">
                  <a:moveTo>
                    <a:pt x="0" y="0"/>
                  </a:moveTo>
                  <a:lnTo>
                    <a:pt x="0" y="192"/>
                  </a:lnTo>
                  <a:lnTo>
                    <a:pt x="391" y="192"/>
                  </a:lnTo>
                  <a:lnTo>
                    <a:pt x="391" y="64"/>
                  </a:lnTo>
                  <a:lnTo>
                    <a:pt x="430"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sp>
          <p:nvSpPr>
            <p:cNvPr id="175264" name="Line 160"/>
            <p:cNvSpPr>
              <a:spLocks noChangeShapeType="1"/>
            </p:cNvSpPr>
            <p:nvPr/>
          </p:nvSpPr>
          <p:spPr bwMode="auto">
            <a:xfrm>
              <a:off x="3812" y="3280"/>
              <a:ext cx="157" cy="0"/>
            </a:xfrm>
            <a:prstGeom prst="line">
              <a:avLst/>
            </a:prstGeom>
            <a:noFill/>
            <a:ln w="25400">
              <a:solidFill>
                <a:schemeClr val="tx1"/>
              </a:solidFill>
              <a:round/>
              <a:headEnd/>
              <a:tailEnd/>
            </a:ln>
            <a:effectLst/>
          </p:spPr>
          <p:txBody>
            <a:bodyPr wrap="none" anchor="ctr"/>
            <a:lstStyle/>
            <a:p>
              <a:endParaRPr lang="en-US"/>
            </a:p>
          </p:txBody>
        </p:sp>
        <p:sp>
          <p:nvSpPr>
            <p:cNvPr id="175265" name="Freeform 161"/>
            <p:cNvSpPr>
              <a:spLocks/>
            </p:cNvSpPr>
            <p:nvPr/>
          </p:nvSpPr>
          <p:spPr bwMode="auto">
            <a:xfrm>
              <a:off x="3905" y="3179"/>
              <a:ext cx="337" cy="278"/>
            </a:xfrm>
            <a:custGeom>
              <a:avLst/>
              <a:gdLst/>
              <a:ahLst/>
              <a:cxnLst>
                <a:cxn ang="0">
                  <a:pos x="0" y="101"/>
                </a:cxn>
                <a:cxn ang="0">
                  <a:pos x="0" y="277"/>
                </a:cxn>
                <a:cxn ang="0">
                  <a:pos x="294" y="277"/>
                </a:cxn>
                <a:cxn ang="0">
                  <a:pos x="294" y="90"/>
                </a:cxn>
                <a:cxn ang="0">
                  <a:pos x="336" y="0"/>
                </a:cxn>
              </a:cxnLst>
              <a:rect l="0" t="0" r="r" b="b"/>
              <a:pathLst>
                <a:path w="337" h="278">
                  <a:moveTo>
                    <a:pt x="0" y="101"/>
                  </a:moveTo>
                  <a:lnTo>
                    <a:pt x="0" y="277"/>
                  </a:lnTo>
                  <a:lnTo>
                    <a:pt x="294" y="277"/>
                  </a:lnTo>
                  <a:lnTo>
                    <a:pt x="294" y="90"/>
                  </a:lnTo>
                  <a:lnTo>
                    <a:pt x="336" y="0"/>
                  </a:lnTo>
                </a:path>
              </a:pathLst>
            </a:custGeom>
            <a:noFill/>
            <a:ln w="25400" cap="rnd" cmpd="sng">
              <a:solidFill>
                <a:schemeClr val="tx1"/>
              </a:solidFill>
              <a:prstDash val="solid"/>
              <a:round/>
              <a:headEnd type="none" w="med" len="med"/>
              <a:tailEnd type="none" w="med" len="med"/>
            </a:ln>
            <a:effectLst/>
          </p:spPr>
          <p:txBody>
            <a:bodyPr/>
            <a:lstStyle/>
            <a:p>
              <a:endParaRPr lang="en-US"/>
            </a:p>
          </p:txBody>
        </p:sp>
      </p:grpSp>
      <p:sp>
        <p:nvSpPr>
          <p:cNvPr id="175266" name="Rectangle 162"/>
          <p:cNvSpPr>
            <a:spLocks noChangeArrowheads="1"/>
          </p:cNvSpPr>
          <p:nvPr/>
        </p:nvSpPr>
        <p:spPr bwMode="auto">
          <a:xfrm>
            <a:off x="411874" y="5930900"/>
            <a:ext cx="7589920" cy="889987"/>
          </a:xfrm>
          <a:prstGeom prst="rect">
            <a:avLst/>
          </a:prstGeom>
          <a:noFill/>
          <a:ln w="12700">
            <a:noFill/>
            <a:miter lim="800000"/>
            <a:headEnd/>
            <a:tailEnd/>
          </a:ln>
          <a:effectLst/>
        </p:spPr>
        <p:txBody>
          <a:bodyPr wrap="square" lIns="90487" tIns="44450" rIns="90487" bIns="44450">
            <a:spAutoFit/>
          </a:bodyPr>
          <a:lstStyle/>
          <a:p>
            <a:pPr algn="ctr" eaLnBrk="0" hangingPunct="0"/>
            <a:r>
              <a:rPr lang="en-US" sz="1400" u="none" dirty="0">
                <a:latin typeface="Helvetica" pitchFamily="34" charset="0"/>
              </a:rPr>
              <a:t>How about two separate memories IM for instruction and DM for data? Almost all commercial architectures provide L1 I-cache and D-cache (</a:t>
            </a:r>
            <a:r>
              <a:rPr lang="en-US" sz="1400" b="1" u="none" dirty="0">
                <a:latin typeface="Helvetica" pitchFamily="34" charset="0"/>
              </a:rPr>
              <a:t>Ex. MIPS </a:t>
            </a:r>
            <a:r>
              <a:rPr lang="en-US" sz="1400" b="1" u="none" dirty="0" err="1">
                <a:latin typeface="Helvetica" pitchFamily="34" charset="0"/>
              </a:rPr>
              <a:t>Datapath</a:t>
            </a:r>
            <a:r>
              <a:rPr lang="en-US" sz="1400" u="none" dirty="0">
                <a:latin typeface="Helvetica" pitchFamily="34" charset="0"/>
              </a:rPr>
              <a:t>)</a:t>
            </a:r>
          </a:p>
          <a:p>
            <a:pPr algn="ctr" eaLnBrk="0" hangingPunct="0"/>
            <a:r>
              <a:rPr lang="en-US" sz="1400" u="none" dirty="0">
                <a:solidFill>
                  <a:srgbClr val="FF0000"/>
                </a:solidFill>
                <a:latin typeface="Helvetica" pitchFamily="34" charset="0"/>
              </a:rPr>
              <a:t>Called </a:t>
            </a:r>
            <a:r>
              <a:rPr lang="en-US" u="none" dirty="0">
                <a:solidFill>
                  <a:srgbClr val="FF0000"/>
                </a:solidFill>
                <a:latin typeface="Helvetica" pitchFamily="34" charset="0"/>
              </a:rPr>
              <a:t>Harvard Architecture</a:t>
            </a:r>
          </a:p>
        </p:txBody>
      </p:sp>
      <p:sp>
        <p:nvSpPr>
          <p:cNvPr id="175267" name="Oval 163"/>
          <p:cNvSpPr>
            <a:spLocks noChangeArrowheads="1"/>
          </p:cNvSpPr>
          <p:nvPr/>
        </p:nvSpPr>
        <p:spPr bwMode="auto">
          <a:xfrm>
            <a:off x="3921125" y="3938588"/>
            <a:ext cx="989013" cy="792162"/>
          </a:xfrm>
          <a:prstGeom prst="ellipse">
            <a:avLst/>
          </a:prstGeom>
          <a:noFill/>
          <a:ln w="57150">
            <a:solidFill>
              <a:schemeClr val="accent1"/>
            </a:solidFill>
            <a:round/>
            <a:headEnd/>
            <a:tailEnd/>
          </a:ln>
          <a:effectLst/>
        </p:spPr>
        <p:txBody>
          <a:bodyPr wrap="none" anchor="ctr"/>
          <a:lstStyle/>
          <a:p>
            <a:endParaRPr lang="en-US"/>
          </a:p>
        </p:txBody>
      </p:sp>
      <p:sp>
        <p:nvSpPr>
          <p:cNvPr id="175268" name="Oval 164"/>
          <p:cNvSpPr>
            <a:spLocks noChangeArrowheads="1"/>
          </p:cNvSpPr>
          <p:nvPr/>
        </p:nvSpPr>
        <p:spPr bwMode="auto">
          <a:xfrm>
            <a:off x="3951288" y="1641475"/>
            <a:ext cx="989012" cy="898525"/>
          </a:xfrm>
          <a:prstGeom prst="ellipse">
            <a:avLst/>
          </a:prstGeom>
          <a:noFill/>
          <a:ln w="57150">
            <a:solidFill>
              <a:schemeClr val="accent1"/>
            </a:solidFill>
            <a:round/>
            <a:headEnd/>
            <a:tailEnd/>
          </a:ln>
          <a:effectLst/>
        </p:spPr>
        <p:txBody>
          <a:bodyPr wrap="none" anchor="ctr"/>
          <a:lstStyle/>
          <a:p>
            <a:endParaRPr lang="en-US"/>
          </a:p>
        </p:txBody>
      </p:sp>
      <p:sp>
        <p:nvSpPr>
          <p:cNvPr id="175269" name="Rectangle 165"/>
          <p:cNvSpPr>
            <a:spLocks noChangeArrowheads="1"/>
          </p:cNvSpPr>
          <p:nvPr/>
        </p:nvSpPr>
        <p:spPr bwMode="auto">
          <a:xfrm>
            <a:off x="342900" y="1390650"/>
            <a:ext cx="457200" cy="4786313"/>
          </a:xfrm>
          <a:prstGeom prst="rect">
            <a:avLst/>
          </a:prstGeom>
          <a:noFill/>
          <a:ln w="12700">
            <a:noFill/>
            <a:miter lim="800000"/>
            <a:headEnd/>
            <a:tailEnd/>
          </a:ln>
          <a:effectLst/>
        </p:spPr>
        <p:txBody>
          <a:bodyPr wrap="none" lIns="90487" tIns="44450" rIns="90487" bIns="44450">
            <a:spAutoFit/>
          </a:bodyPr>
          <a:lstStyle/>
          <a:p>
            <a:pPr algn="ctr" eaLnBrk="0" hangingPunct="0"/>
            <a:r>
              <a:rPr lang="en-US" sz="2800" b="1" u="none">
                <a:latin typeface="Arial" charset="0"/>
              </a:rPr>
              <a:t>I</a:t>
            </a:r>
          </a:p>
          <a:p>
            <a:pPr algn="ctr" eaLnBrk="0" hangingPunct="0"/>
            <a:r>
              <a:rPr lang="en-US" sz="2800" b="1" u="none">
                <a:latin typeface="Arial" charset="0"/>
              </a:rPr>
              <a:t>n</a:t>
            </a:r>
          </a:p>
          <a:p>
            <a:pPr algn="ctr" eaLnBrk="0" hangingPunct="0"/>
            <a:r>
              <a:rPr lang="en-US" sz="2800" b="1" u="none">
                <a:latin typeface="Arial" charset="0"/>
              </a:rPr>
              <a:t>s</a:t>
            </a:r>
          </a:p>
          <a:p>
            <a:pPr algn="ctr" eaLnBrk="0" hangingPunct="0"/>
            <a:r>
              <a:rPr lang="en-US" sz="2800" b="1" u="none">
                <a:latin typeface="Arial" charset="0"/>
              </a:rPr>
              <a:t>t</a:t>
            </a:r>
          </a:p>
          <a:p>
            <a:pPr algn="ctr" eaLnBrk="0" hangingPunct="0"/>
            <a:r>
              <a:rPr lang="en-US" sz="2800" b="1" u="none">
                <a:latin typeface="Arial" charset="0"/>
              </a:rPr>
              <a:t>r.</a:t>
            </a:r>
          </a:p>
          <a:p>
            <a:pPr algn="ctr" eaLnBrk="0" hangingPunct="0"/>
            <a:endParaRPr lang="en-US" sz="2800" b="1" u="none">
              <a:latin typeface="Arial" charset="0"/>
            </a:endParaRPr>
          </a:p>
          <a:p>
            <a:pPr algn="ctr" eaLnBrk="0" hangingPunct="0"/>
            <a:r>
              <a:rPr lang="en-US" sz="2800" b="1" u="none">
                <a:latin typeface="Arial" charset="0"/>
              </a:rPr>
              <a:t>O</a:t>
            </a:r>
          </a:p>
          <a:p>
            <a:pPr algn="ctr" eaLnBrk="0" hangingPunct="0"/>
            <a:r>
              <a:rPr lang="en-US" sz="2800" b="1" u="none">
                <a:latin typeface="Arial" charset="0"/>
              </a:rPr>
              <a:t>r</a:t>
            </a:r>
          </a:p>
          <a:p>
            <a:pPr algn="ctr" eaLnBrk="0" hangingPunct="0"/>
            <a:r>
              <a:rPr lang="en-US" sz="2800" b="1" u="none">
                <a:latin typeface="Arial" charset="0"/>
              </a:rPr>
              <a:t>d</a:t>
            </a:r>
          </a:p>
          <a:p>
            <a:pPr algn="ctr" eaLnBrk="0" hangingPunct="0"/>
            <a:r>
              <a:rPr lang="en-US" sz="2800" b="1" u="none">
                <a:latin typeface="Arial" charset="0"/>
              </a:rPr>
              <a:t>e</a:t>
            </a:r>
          </a:p>
          <a:p>
            <a:pPr algn="ctr" eaLnBrk="0" hangingPunct="0"/>
            <a:r>
              <a:rPr lang="en-US" sz="2800" b="1" u="none">
                <a:latin typeface="Arial" charset="0"/>
              </a:rPr>
              <a:t>r</a:t>
            </a:r>
          </a:p>
        </p:txBody>
      </p:sp>
      <p:sp>
        <p:nvSpPr>
          <p:cNvPr id="175270" name="Rectangle 166"/>
          <p:cNvSpPr>
            <a:spLocks noChangeArrowheads="1"/>
          </p:cNvSpPr>
          <p:nvPr/>
        </p:nvSpPr>
        <p:spPr bwMode="auto">
          <a:xfrm>
            <a:off x="2963863" y="874713"/>
            <a:ext cx="3448050" cy="515937"/>
          </a:xfrm>
          <a:prstGeom prst="rect">
            <a:avLst/>
          </a:prstGeom>
          <a:noFill/>
          <a:ln w="12700">
            <a:noFill/>
            <a:miter lim="800000"/>
            <a:headEnd/>
            <a:tailEnd/>
          </a:ln>
          <a:effectLst/>
        </p:spPr>
        <p:txBody>
          <a:bodyPr wrap="none" lIns="90487" tIns="44450" rIns="90487" bIns="44450">
            <a:spAutoFit/>
          </a:bodyPr>
          <a:lstStyle/>
          <a:p>
            <a:pPr eaLnBrk="0" hangingPunct="0"/>
            <a:r>
              <a:rPr lang="en-US" sz="2800" b="1" u="none" dirty="0">
                <a:latin typeface="Arial" charset="0"/>
              </a:rPr>
              <a:t>Time (clock cycles)</a:t>
            </a:r>
          </a:p>
        </p:txBody>
      </p:sp>
    </p:spTree>
    <p:extLst>
      <p:ext uri="{BB962C8B-B14F-4D97-AF65-F5344CB8AC3E}">
        <p14:creationId xmlns:p14="http://schemas.microsoft.com/office/powerpoint/2010/main" val="298248227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69C8907-F91A-4BE8-B721-2A08DF1094D4}" type="slidenum">
              <a:rPr lang="en-US"/>
              <a:pPr/>
              <a:t>14</a:t>
            </a:fld>
            <a:endParaRPr lang="en-US"/>
          </a:p>
        </p:txBody>
      </p:sp>
      <p:sp>
        <p:nvSpPr>
          <p:cNvPr id="168962" name="Rectangle 2"/>
          <p:cNvSpPr>
            <a:spLocks noGrp="1" noChangeArrowheads="1"/>
          </p:cNvSpPr>
          <p:nvPr>
            <p:ph type="title"/>
          </p:nvPr>
        </p:nvSpPr>
        <p:spPr/>
        <p:txBody>
          <a:bodyPr/>
          <a:lstStyle/>
          <a:p>
            <a:r>
              <a:rPr lang="en-US" b="1" dirty="0">
                <a:solidFill>
                  <a:srgbClr val="0070C0"/>
                </a:solidFill>
              </a:rPr>
              <a:t>Dealing with Structural Hazards</a:t>
            </a:r>
          </a:p>
        </p:txBody>
      </p:sp>
      <p:sp>
        <p:nvSpPr>
          <p:cNvPr id="168963" name="Rectangle 3"/>
          <p:cNvSpPr>
            <a:spLocks noGrp="1" noChangeArrowheads="1"/>
          </p:cNvSpPr>
          <p:nvPr>
            <p:ph type="body" sz="half" idx="1"/>
          </p:nvPr>
        </p:nvSpPr>
        <p:spPr/>
        <p:txBody>
          <a:bodyPr/>
          <a:lstStyle/>
          <a:p>
            <a:pPr>
              <a:lnSpc>
                <a:spcPct val="90000"/>
              </a:lnSpc>
            </a:pPr>
            <a:r>
              <a:rPr lang="en-US" sz="2000" dirty="0"/>
              <a:t>Stall</a:t>
            </a:r>
          </a:p>
          <a:p>
            <a:pPr lvl="1">
              <a:lnSpc>
                <a:spcPct val="90000"/>
              </a:lnSpc>
              <a:buFontTx/>
              <a:buNone/>
            </a:pPr>
            <a:r>
              <a:rPr lang="en-US" sz="1800" dirty="0"/>
              <a:t>+ simple, low cost in h/w</a:t>
            </a:r>
          </a:p>
          <a:p>
            <a:pPr lvl="1">
              <a:lnSpc>
                <a:spcPct val="90000"/>
              </a:lnSpc>
              <a:buFontTx/>
              <a:buChar char="-"/>
            </a:pPr>
            <a:r>
              <a:rPr lang="en-US" sz="1800" dirty="0"/>
              <a:t>Decrease IPC</a:t>
            </a:r>
          </a:p>
          <a:p>
            <a:pPr>
              <a:lnSpc>
                <a:spcPct val="90000"/>
              </a:lnSpc>
              <a:buFontTx/>
              <a:buChar char="-"/>
            </a:pPr>
            <a:r>
              <a:rPr lang="en-US" sz="2000" dirty="0"/>
              <a:t>Replicate the resource</a:t>
            </a:r>
          </a:p>
          <a:p>
            <a:pPr lvl="1">
              <a:lnSpc>
                <a:spcPct val="90000"/>
              </a:lnSpc>
              <a:buFontTx/>
              <a:buNone/>
            </a:pPr>
            <a:r>
              <a:rPr lang="en-US" sz="1800" dirty="0"/>
              <a:t>+ good for performance</a:t>
            </a:r>
          </a:p>
          <a:p>
            <a:pPr lvl="1">
              <a:lnSpc>
                <a:spcPct val="90000"/>
              </a:lnSpc>
              <a:buFontTx/>
              <a:buChar char="-"/>
            </a:pPr>
            <a:r>
              <a:rPr lang="en-US" sz="1800" dirty="0"/>
              <a:t>Increase h/w and area</a:t>
            </a:r>
          </a:p>
          <a:p>
            <a:pPr lvl="1">
              <a:lnSpc>
                <a:spcPct val="90000"/>
              </a:lnSpc>
              <a:buFont typeface="Wingdings" pitchFamily="2" charset="2"/>
              <a:buChar char="§"/>
            </a:pPr>
            <a:r>
              <a:rPr lang="en-US" sz="1800" dirty="0"/>
              <a:t>Used for cheap resources</a:t>
            </a:r>
          </a:p>
          <a:p>
            <a:pPr>
              <a:lnSpc>
                <a:spcPct val="90000"/>
              </a:lnSpc>
              <a:buFontTx/>
              <a:buChar char="-"/>
            </a:pPr>
            <a:r>
              <a:rPr lang="en-US" sz="2000" dirty="0"/>
              <a:t>Pipeline the resource</a:t>
            </a:r>
          </a:p>
          <a:p>
            <a:pPr lvl="1">
              <a:lnSpc>
                <a:spcPct val="90000"/>
              </a:lnSpc>
              <a:buFontTx/>
              <a:buNone/>
            </a:pPr>
            <a:r>
              <a:rPr lang="en-US" sz="1800" dirty="0"/>
              <a:t>+ good for performance</a:t>
            </a:r>
          </a:p>
          <a:p>
            <a:pPr lvl="1">
              <a:lnSpc>
                <a:spcPct val="90000"/>
              </a:lnSpc>
              <a:buFontTx/>
              <a:buChar char="-"/>
            </a:pPr>
            <a:r>
              <a:rPr lang="en-US" sz="1800" dirty="0"/>
              <a:t>Complexity, e.g. RAM</a:t>
            </a:r>
          </a:p>
          <a:p>
            <a:pPr lvl="1">
              <a:lnSpc>
                <a:spcPct val="90000"/>
              </a:lnSpc>
              <a:buFont typeface="Wingdings" pitchFamily="2" charset="2"/>
              <a:buChar char="§"/>
            </a:pPr>
            <a:r>
              <a:rPr lang="en-US" sz="1800" dirty="0"/>
              <a:t>Useful for multi-cycle resources</a:t>
            </a:r>
          </a:p>
        </p:txBody>
      </p:sp>
      <p:graphicFrame>
        <p:nvGraphicFramePr>
          <p:cNvPr id="186368" name="Object 0"/>
          <p:cNvGraphicFramePr>
            <a:graphicFrameLocks noGrp="1" noChangeAspect="1"/>
          </p:cNvGraphicFramePr>
          <p:nvPr>
            <p:ph sz="half" idx="2"/>
          </p:nvPr>
        </p:nvGraphicFramePr>
        <p:xfrm>
          <a:off x="4876800" y="1524000"/>
          <a:ext cx="3810000" cy="3965575"/>
        </p:xfrm>
        <a:graphic>
          <a:graphicData uri="http://schemas.openxmlformats.org/presentationml/2006/ole">
            <mc:AlternateContent xmlns:mc="http://schemas.openxmlformats.org/markup-compatibility/2006">
              <mc:Choice xmlns:v="urn:schemas-microsoft-com:vml" Requires="v">
                <p:oleObj spid="_x0000_s186393" name="Visio" r:id="rId3" imgW="5701398" imgH="5932513" progId="">
                  <p:embed/>
                </p:oleObj>
              </mc:Choice>
              <mc:Fallback>
                <p:oleObj name="Visio" r:id="rId3" imgW="5701398" imgH="5932513" progId="">
                  <p:embed/>
                  <p:pic>
                    <p:nvPicPr>
                      <p:cNvPr id="0" name="Picture 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524000"/>
                        <a:ext cx="3810000" cy="396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96028FBD-0FEC-4E82-B4B7-6D1DF2A2F4B5}" type="slidenum">
              <a:rPr lang="en-US"/>
              <a:pPr/>
              <a:t>15</a:t>
            </a:fld>
            <a:endParaRPr lang="en-US"/>
          </a:p>
        </p:txBody>
      </p:sp>
      <p:sp>
        <p:nvSpPr>
          <p:cNvPr id="182274" name="Rectangle 2"/>
          <p:cNvSpPr>
            <a:spLocks noGrp="1" noChangeArrowheads="1"/>
          </p:cNvSpPr>
          <p:nvPr>
            <p:ph type="title"/>
          </p:nvPr>
        </p:nvSpPr>
        <p:spPr>
          <a:xfrm>
            <a:off x="685800" y="0"/>
            <a:ext cx="7772400" cy="838200"/>
          </a:xfrm>
          <a:noFill/>
          <a:ln/>
        </p:spPr>
        <p:txBody>
          <a:bodyPr lIns="90488" tIns="44450" rIns="90488" bIns="44450"/>
          <a:lstStyle/>
          <a:p>
            <a:r>
              <a:rPr lang="en-US" sz="3600"/>
              <a:t>Speed Up Equation for Pipelining</a:t>
            </a:r>
          </a:p>
        </p:txBody>
      </p:sp>
      <p:sp>
        <p:nvSpPr>
          <p:cNvPr id="182275" name="Rectangle 3"/>
          <p:cNvSpPr>
            <a:spLocks noGrp="1" noChangeArrowheads="1"/>
          </p:cNvSpPr>
          <p:nvPr>
            <p:ph type="body" idx="1"/>
          </p:nvPr>
        </p:nvSpPr>
        <p:spPr>
          <a:xfrm>
            <a:off x="476250" y="1219200"/>
            <a:ext cx="8610600" cy="5181600"/>
          </a:xfrm>
          <a:noFill/>
          <a:ln/>
        </p:spPr>
        <p:txBody>
          <a:bodyPr lIns="90488" tIns="44450" rIns="90488" bIns="44450"/>
          <a:lstStyle/>
          <a:p>
            <a:pPr marL="285750" indent="-285750">
              <a:lnSpc>
                <a:spcPct val="90000"/>
              </a:lnSpc>
              <a:buFontTx/>
              <a:buNone/>
            </a:pPr>
            <a:r>
              <a:rPr lang="en-US" sz="2000" b="1" dirty="0" err="1"/>
              <a:t>CPI</a:t>
            </a:r>
            <a:r>
              <a:rPr lang="en-US" sz="2000" b="1" baseline="-25000" dirty="0" err="1"/>
              <a:t>pipelined</a:t>
            </a:r>
            <a:r>
              <a:rPr lang="en-US" sz="2000" b="1" dirty="0"/>
              <a:t> = Ideal CPI + Pipeline stall clock cycles per </a:t>
            </a:r>
            <a:r>
              <a:rPr lang="en-US" sz="2000" b="1" dirty="0" err="1"/>
              <a:t>instn</a:t>
            </a:r>
            <a:endParaRPr lang="en-US" sz="2000" b="1" dirty="0"/>
          </a:p>
          <a:p>
            <a:pPr marL="285750" indent="-285750">
              <a:lnSpc>
                <a:spcPct val="90000"/>
              </a:lnSpc>
              <a:buFontTx/>
              <a:buNone/>
            </a:pPr>
            <a:endParaRPr lang="en-US" sz="2000" dirty="0">
              <a:latin typeface="Courier New" pitchFamily="49" charset="0"/>
            </a:endParaRPr>
          </a:p>
          <a:p>
            <a:pPr marL="285750" indent="-285750">
              <a:lnSpc>
                <a:spcPct val="90000"/>
              </a:lnSpc>
              <a:buFontTx/>
              <a:buNone/>
            </a:pPr>
            <a:r>
              <a:rPr lang="en-US" sz="2000" b="1" dirty="0"/>
              <a:t>             Ideal CPI x Pipeline depth            Clock </a:t>
            </a:r>
            <a:r>
              <a:rPr lang="en-US" sz="2000" b="1" dirty="0" err="1"/>
              <a:t>Cycle</a:t>
            </a:r>
            <a:r>
              <a:rPr lang="en-US" sz="2000" b="1" baseline="-25000" dirty="0" err="1"/>
              <a:t>unpipelined</a:t>
            </a:r>
            <a:endParaRPr lang="en-US" sz="2000" b="1" baseline="-25000" dirty="0"/>
          </a:p>
          <a:p>
            <a:pPr marL="285750" indent="-285750">
              <a:lnSpc>
                <a:spcPct val="90000"/>
              </a:lnSpc>
              <a:buFontTx/>
              <a:buNone/>
            </a:pPr>
            <a:r>
              <a:rPr lang="en-US" sz="2000" b="1" dirty="0"/>
              <a:t>Speedup = --------------------------   X  --------</a:t>
            </a:r>
          </a:p>
          <a:p>
            <a:pPr marL="285750" indent="-285750">
              <a:lnSpc>
                <a:spcPct val="90000"/>
              </a:lnSpc>
              <a:buFontTx/>
              <a:buNone/>
            </a:pPr>
            <a:r>
              <a:rPr lang="en-US" sz="2000" b="1" dirty="0"/>
              <a:t>              Ideal CPI + Pipeline stall CPI        Clock </a:t>
            </a:r>
            <a:r>
              <a:rPr lang="en-US" sz="2000" b="1" dirty="0" err="1"/>
              <a:t>Cycle</a:t>
            </a:r>
            <a:r>
              <a:rPr lang="en-US" sz="2000" b="1" baseline="-25000" dirty="0" err="1"/>
              <a:t>pipelined</a:t>
            </a:r>
            <a:endParaRPr lang="en-US" sz="2000" b="1" dirty="0"/>
          </a:p>
          <a:p>
            <a:pPr marL="285750" indent="-285750">
              <a:lnSpc>
                <a:spcPct val="90000"/>
              </a:lnSpc>
              <a:buFontTx/>
              <a:buNone/>
            </a:pPr>
            <a:r>
              <a:rPr lang="en-US" sz="2000" b="1" dirty="0"/>
              <a:t>         </a:t>
            </a:r>
          </a:p>
          <a:p>
            <a:pPr marL="285750" indent="-285750">
              <a:lnSpc>
                <a:spcPct val="90000"/>
              </a:lnSpc>
              <a:buFontTx/>
              <a:buNone/>
            </a:pPr>
            <a:r>
              <a:rPr lang="en-US" sz="2000" b="1" dirty="0"/>
              <a:t>          </a:t>
            </a:r>
          </a:p>
          <a:p>
            <a:pPr marL="285750" indent="-285750">
              <a:lnSpc>
                <a:spcPct val="90000"/>
              </a:lnSpc>
              <a:buFontTx/>
              <a:buNone/>
            </a:pPr>
            <a:r>
              <a:rPr lang="en-US" sz="2000" b="1" dirty="0"/>
              <a:t>                Pipeline depth                      Clock </a:t>
            </a:r>
            <a:r>
              <a:rPr lang="en-US" sz="2000" b="1" dirty="0" err="1"/>
              <a:t>Cycle</a:t>
            </a:r>
            <a:r>
              <a:rPr lang="en-US" sz="2000" b="1" baseline="-25000" dirty="0" err="1"/>
              <a:t>unpipelined</a:t>
            </a:r>
            <a:endParaRPr lang="en-US" sz="2000" b="1" baseline="-25000" dirty="0"/>
          </a:p>
          <a:p>
            <a:pPr marL="285750" indent="-285750">
              <a:lnSpc>
                <a:spcPct val="90000"/>
              </a:lnSpc>
              <a:buFontTx/>
              <a:buNone/>
            </a:pPr>
            <a:r>
              <a:rPr lang="en-US" sz="2000" b="1" dirty="0"/>
              <a:t>Speedup = ------------------------ X   --------------- </a:t>
            </a:r>
          </a:p>
          <a:p>
            <a:pPr marL="285750" indent="-285750">
              <a:lnSpc>
                <a:spcPct val="90000"/>
              </a:lnSpc>
              <a:buFontTx/>
              <a:buNone/>
            </a:pPr>
            <a:r>
              <a:rPr lang="en-US" sz="2000" b="1" dirty="0"/>
              <a:t>               1 + Pipeline stall CPI/Ideal CPI   Clock </a:t>
            </a:r>
            <a:r>
              <a:rPr lang="en-US" sz="2000" b="1" dirty="0" err="1"/>
              <a:t>Cycle</a:t>
            </a:r>
            <a:r>
              <a:rPr lang="en-US" sz="2000" b="1" baseline="-25000" dirty="0" err="1"/>
              <a:t>pipelined</a:t>
            </a:r>
            <a:endParaRPr lang="en-US" sz="2000" b="1" baseline="-25000" dirty="0"/>
          </a:p>
          <a:p>
            <a:pPr marL="285750" indent="-285750">
              <a:lnSpc>
                <a:spcPct val="90000"/>
              </a:lnSpc>
              <a:buFontTx/>
              <a:buNone/>
            </a:pPr>
            <a:r>
              <a:rPr lang="en-US" sz="2000" b="1" dirty="0"/>
              <a:t>               </a:t>
            </a:r>
          </a:p>
          <a:p>
            <a:pPr marL="285750" indent="-285750">
              <a:lnSpc>
                <a:spcPct val="90000"/>
              </a:lnSpc>
              <a:buFontTx/>
              <a:buNone/>
            </a:pPr>
            <a:r>
              <a:rPr lang="en-US" sz="2000" b="1" dirty="0"/>
              <a:t>               </a:t>
            </a:r>
          </a:p>
        </p:txBody>
      </p:sp>
    </p:spTree>
    <p:extLst>
      <p:ext uri="{BB962C8B-B14F-4D97-AF65-F5344CB8AC3E}">
        <p14:creationId xmlns:p14="http://schemas.microsoft.com/office/powerpoint/2010/main" val="2881069715"/>
      </p:ext>
    </p:extLst>
  </p:cSld>
  <p:clrMapOvr>
    <a:masterClrMapping/>
  </p:clrMapOvr>
  <p:transition>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F50F47E-E76F-43FB-AE6C-A3EC2482F94D}" type="slidenum">
              <a:rPr lang="en-US"/>
              <a:pPr/>
              <a:t>16</a:t>
            </a:fld>
            <a:endParaRPr lang="en-US" dirty="0"/>
          </a:p>
        </p:txBody>
      </p:sp>
      <p:sp>
        <p:nvSpPr>
          <p:cNvPr id="180226" name="Rectangle 2"/>
          <p:cNvSpPr>
            <a:spLocks noGrp="1" noChangeArrowheads="1"/>
          </p:cNvSpPr>
          <p:nvPr>
            <p:ph type="title"/>
          </p:nvPr>
        </p:nvSpPr>
        <p:spPr>
          <a:xfrm>
            <a:off x="700088" y="0"/>
            <a:ext cx="7696200" cy="685800"/>
          </a:xfrm>
          <a:noFill/>
          <a:ln/>
        </p:spPr>
        <p:txBody>
          <a:bodyPr lIns="90488" tIns="44450" rIns="90488" bIns="44450"/>
          <a:lstStyle/>
          <a:p>
            <a:r>
              <a:rPr lang="en-US" sz="3600"/>
              <a:t>Example: Dual-port vs. Single-port</a:t>
            </a:r>
          </a:p>
        </p:txBody>
      </p:sp>
      <p:sp>
        <p:nvSpPr>
          <p:cNvPr id="180227" name="Rectangle 3"/>
          <p:cNvSpPr>
            <a:spLocks noGrp="1" noChangeArrowheads="1"/>
          </p:cNvSpPr>
          <p:nvPr>
            <p:ph type="body" idx="1"/>
          </p:nvPr>
        </p:nvSpPr>
        <p:spPr>
          <a:xfrm>
            <a:off x="361950" y="1143000"/>
            <a:ext cx="8782050" cy="5105400"/>
          </a:xfrm>
          <a:noFill/>
          <a:ln/>
        </p:spPr>
        <p:txBody>
          <a:bodyPr lIns="90488" tIns="44450" rIns="90488" bIns="44450"/>
          <a:lstStyle/>
          <a:p>
            <a:pPr marL="285750" indent="-285750">
              <a:lnSpc>
                <a:spcPct val="65000"/>
              </a:lnSpc>
            </a:pPr>
            <a:r>
              <a:rPr lang="en-US" sz="2400" dirty="0"/>
              <a:t>Machine A: Dual ported memory</a:t>
            </a:r>
          </a:p>
          <a:p>
            <a:pPr marL="285750" indent="-285750">
              <a:lnSpc>
                <a:spcPct val="65000"/>
              </a:lnSpc>
            </a:pPr>
            <a:r>
              <a:rPr lang="en-US" sz="2400" dirty="0"/>
              <a:t>Machine B: Single ported memory, but has a 1.05 times faster clock rate</a:t>
            </a:r>
          </a:p>
          <a:p>
            <a:pPr marL="285750" indent="-285750">
              <a:lnSpc>
                <a:spcPct val="65000"/>
              </a:lnSpc>
            </a:pPr>
            <a:r>
              <a:rPr lang="en-US" sz="2400" dirty="0"/>
              <a:t>Ideal CPI = 1 for both</a:t>
            </a:r>
          </a:p>
          <a:p>
            <a:pPr marL="285750" indent="-285750">
              <a:lnSpc>
                <a:spcPct val="65000"/>
              </a:lnSpc>
            </a:pPr>
            <a:r>
              <a:rPr lang="en-US" sz="2400" dirty="0"/>
              <a:t>Loads are 40% of instructions executed</a:t>
            </a:r>
          </a:p>
          <a:p>
            <a:pPr marL="285750" indent="-285750">
              <a:lnSpc>
                <a:spcPct val="65000"/>
              </a:lnSpc>
              <a:buFontTx/>
              <a:buNone/>
            </a:pPr>
            <a:r>
              <a:rPr lang="en-US" sz="2400" dirty="0"/>
              <a:t>      </a:t>
            </a:r>
            <a:r>
              <a:rPr lang="en-US" sz="2000" dirty="0" err="1"/>
              <a:t>SpeedUp</a:t>
            </a:r>
            <a:r>
              <a:rPr lang="en-US" sz="2000" baseline="-25000" dirty="0" err="1"/>
              <a:t>A</a:t>
            </a:r>
            <a:r>
              <a:rPr lang="en-US" sz="2000" dirty="0"/>
              <a:t> = Pipeline Depth/(1 + 0) x (</a:t>
            </a:r>
            <a:r>
              <a:rPr lang="en-US" sz="2000" dirty="0" err="1"/>
              <a:t>clock</a:t>
            </a:r>
            <a:r>
              <a:rPr lang="en-US" sz="2000" baseline="-25000" dirty="0" err="1"/>
              <a:t>unpipe</a:t>
            </a:r>
            <a:r>
              <a:rPr lang="en-US" sz="2000" dirty="0"/>
              <a:t>/</a:t>
            </a:r>
            <a:r>
              <a:rPr lang="en-US" sz="2000" dirty="0" err="1"/>
              <a:t>clock</a:t>
            </a:r>
            <a:r>
              <a:rPr lang="en-US" sz="2000" baseline="-25000" dirty="0" err="1"/>
              <a:t>pipe</a:t>
            </a:r>
            <a:r>
              <a:rPr lang="en-US" sz="2000" dirty="0"/>
              <a:t>)</a:t>
            </a:r>
          </a:p>
          <a:p>
            <a:pPr marL="285750" indent="-285750">
              <a:lnSpc>
                <a:spcPct val="65000"/>
              </a:lnSpc>
              <a:buFontTx/>
              <a:buNone/>
            </a:pPr>
            <a:r>
              <a:rPr lang="en-US" sz="2000" dirty="0"/>
              <a:t>                       = Pipeline Depth</a:t>
            </a:r>
          </a:p>
          <a:p>
            <a:pPr marL="285750" indent="-285750">
              <a:lnSpc>
                <a:spcPct val="65000"/>
              </a:lnSpc>
              <a:buFontTx/>
              <a:buNone/>
            </a:pPr>
            <a:endParaRPr lang="en-US" sz="2000" dirty="0"/>
          </a:p>
          <a:p>
            <a:pPr marL="285750" indent="-285750">
              <a:lnSpc>
                <a:spcPct val="65000"/>
              </a:lnSpc>
              <a:buFontTx/>
              <a:buNone/>
            </a:pPr>
            <a:r>
              <a:rPr lang="en-US" sz="2000" dirty="0"/>
              <a:t>       </a:t>
            </a:r>
            <a:r>
              <a:rPr lang="en-US" sz="2000" dirty="0" err="1"/>
              <a:t>SpeedUp</a:t>
            </a:r>
            <a:r>
              <a:rPr lang="en-US" sz="2000" baseline="-25000" dirty="0" err="1"/>
              <a:t>B</a:t>
            </a:r>
            <a:r>
              <a:rPr lang="en-US" sz="2000" dirty="0"/>
              <a:t> = Pipeline Depth/(1 + </a:t>
            </a:r>
            <a:r>
              <a:rPr lang="en-US" sz="2000" dirty="0">
                <a:solidFill>
                  <a:srgbClr val="FF0000"/>
                </a:solidFill>
              </a:rPr>
              <a:t>0.4</a:t>
            </a:r>
            <a:r>
              <a:rPr lang="en-US" sz="2000" dirty="0"/>
              <a:t>) x (</a:t>
            </a:r>
            <a:r>
              <a:rPr lang="en-US" sz="2000" dirty="0" err="1"/>
              <a:t>clock</a:t>
            </a:r>
            <a:r>
              <a:rPr lang="en-US" sz="2000" baseline="-25000" dirty="0" err="1"/>
              <a:t>unpipe</a:t>
            </a:r>
            <a:r>
              <a:rPr lang="en-US" sz="2000" dirty="0"/>
              <a:t>/(</a:t>
            </a:r>
            <a:r>
              <a:rPr lang="en-US" sz="2000" dirty="0" err="1"/>
              <a:t>clock</a:t>
            </a:r>
            <a:r>
              <a:rPr lang="en-US" sz="2000" baseline="-25000" dirty="0" err="1"/>
              <a:t>unpipe</a:t>
            </a:r>
            <a:r>
              <a:rPr lang="en-US" sz="2000" baseline="-25000" dirty="0"/>
              <a:t> </a:t>
            </a:r>
            <a:r>
              <a:rPr lang="en-US" sz="2000" dirty="0"/>
              <a:t>/ 1.05) </a:t>
            </a:r>
          </a:p>
          <a:p>
            <a:pPr marL="285750" indent="-285750">
              <a:lnSpc>
                <a:spcPct val="65000"/>
              </a:lnSpc>
              <a:buFontTx/>
              <a:buNone/>
            </a:pPr>
            <a:r>
              <a:rPr lang="en-US" sz="2000" dirty="0"/>
              <a:t>                        =  (Pipeline Depth/1.4) x  1.05  = 0.75 x Pipeline Depth </a:t>
            </a:r>
          </a:p>
          <a:p>
            <a:pPr marL="285750" indent="-285750">
              <a:lnSpc>
                <a:spcPct val="65000"/>
              </a:lnSpc>
              <a:buFontTx/>
              <a:buNone/>
            </a:pPr>
            <a:r>
              <a:rPr lang="en-US" sz="2000" dirty="0"/>
              <a:t>	</a:t>
            </a:r>
          </a:p>
          <a:p>
            <a:pPr marL="285750" indent="-285750">
              <a:lnSpc>
                <a:spcPct val="65000"/>
              </a:lnSpc>
              <a:buFontTx/>
              <a:buNone/>
            </a:pPr>
            <a:r>
              <a:rPr lang="en-US" sz="2000" dirty="0"/>
              <a:t>   </a:t>
            </a:r>
            <a:r>
              <a:rPr lang="en-US" sz="2000" dirty="0" err="1"/>
              <a:t>SpeedUp</a:t>
            </a:r>
            <a:r>
              <a:rPr lang="en-US" sz="2000" baseline="-25000" dirty="0" err="1"/>
              <a:t>A</a:t>
            </a:r>
            <a:r>
              <a:rPr lang="en-US" sz="2000" dirty="0"/>
              <a:t> / </a:t>
            </a:r>
            <a:r>
              <a:rPr lang="en-US" sz="2000" dirty="0" err="1"/>
              <a:t>SpeedUp</a:t>
            </a:r>
            <a:r>
              <a:rPr lang="en-US" sz="2000" baseline="-25000" dirty="0" err="1"/>
              <a:t>B</a:t>
            </a:r>
            <a:r>
              <a:rPr lang="en-US" sz="2000" dirty="0"/>
              <a:t> = Pipeline Depth/(0.75 x Pipeline Depth) = 1.33</a:t>
            </a:r>
          </a:p>
          <a:p>
            <a:pPr marL="285750" indent="-285750">
              <a:lnSpc>
                <a:spcPct val="65000"/>
              </a:lnSpc>
              <a:buFontTx/>
              <a:buNone/>
            </a:pPr>
            <a:endParaRPr lang="en-US" sz="2000" dirty="0"/>
          </a:p>
          <a:p>
            <a:pPr marL="285750" indent="-285750">
              <a:lnSpc>
                <a:spcPct val="65000"/>
              </a:lnSpc>
            </a:pPr>
            <a:r>
              <a:rPr lang="en-US" sz="2400" dirty="0"/>
              <a:t>Machine A is 1.33 times faster </a:t>
            </a:r>
          </a:p>
        </p:txBody>
      </p:sp>
      <p:sp>
        <p:nvSpPr>
          <p:cNvPr id="5" name="TextBox 4"/>
          <p:cNvSpPr txBox="1"/>
          <p:nvPr/>
        </p:nvSpPr>
        <p:spPr>
          <a:xfrm>
            <a:off x="2209800" y="5257800"/>
            <a:ext cx="4724400" cy="830997"/>
          </a:xfrm>
          <a:prstGeom prst="rect">
            <a:avLst/>
          </a:prstGeom>
          <a:noFill/>
        </p:spPr>
        <p:txBody>
          <a:bodyPr wrap="square" rtlCol="0">
            <a:spAutoFit/>
          </a:bodyPr>
          <a:lstStyle/>
          <a:p>
            <a:r>
              <a:rPr lang="en-US" dirty="0"/>
              <a:t>Dual port Memory is equivalent to  </a:t>
            </a:r>
            <a:r>
              <a:rPr lang="en-US" dirty="0">
                <a:solidFill>
                  <a:srgbClr val="FF0000"/>
                </a:solidFill>
              </a:rPr>
              <a:t>Harvard Architecture</a:t>
            </a:r>
          </a:p>
        </p:txBody>
      </p:sp>
    </p:spTree>
    <p:extLst>
      <p:ext uri="{BB962C8B-B14F-4D97-AF65-F5344CB8AC3E}">
        <p14:creationId xmlns:p14="http://schemas.microsoft.com/office/powerpoint/2010/main" val="821977801"/>
      </p:ext>
    </p:extLst>
  </p:cSld>
  <p:clrMapOvr>
    <a:masterClrMapping/>
  </p:clrMapOvr>
  <p:transition>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974" name="Picture 6" descr="data-hazard-bubble-no-forwarding"/>
          <p:cNvPicPr>
            <a:picLocks noChangeAspect="1" noChangeArrowheads="1"/>
          </p:cNvPicPr>
          <p:nvPr/>
        </p:nvPicPr>
        <p:blipFill>
          <a:blip r:embed="rId3" cstate="print"/>
          <a:srcRect/>
          <a:stretch>
            <a:fillRect/>
          </a:stretch>
        </p:blipFill>
        <p:spPr bwMode="auto">
          <a:xfrm>
            <a:off x="755650" y="3429000"/>
            <a:ext cx="7964488" cy="2778125"/>
          </a:xfrm>
          <a:prstGeom prst="rect">
            <a:avLst/>
          </a:prstGeom>
          <a:noFill/>
        </p:spPr>
      </p:pic>
      <p:sp>
        <p:nvSpPr>
          <p:cNvPr id="339970" name="Rectangle 2"/>
          <p:cNvSpPr>
            <a:spLocks noGrp="1" noChangeArrowheads="1"/>
          </p:cNvSpPr>
          <p:nvPr>
            <p:ph type="title"/>
          </p:nvPr>
        </p:nvSpPr>
        <p:spPr/>
        <p:txBody>
          <a:bodyPr/>
          <a:lstStyle/>
          <a:p>
            <a:r>
              <a:rPr lang="en-US" b="1" dirty="0">
                <a:solidFill>
                  <a:srgbClr val="0070C0"/>
                </a:solidFill>
              </a:rPr>
              <a:t>Data Hazards</a:t>
            </a:r>
            <a:endParaRPr lang="en-AU" b="1" dirty="0">
              <a:solidFill>
                <a:srgbClr val="0070C0"/>
              </a:solidFill>
            </a:endParaRPr>
          </a:p>
        </p:txBody>
      </p:sp>
      <p:sp>
        <p:nvSpPr>
          <p:cNvPr id="339971" name="Rectangle 3"/>
          <p:cNvSpPr>
            <a:spLocks noGrp="1" noChangeArrowheads="1"/>
          </p:cNvSpPr>
          <p:nvPr>
            <p:ph type="body" idx="1"/>
          </p:nvPr>
        </p:nvSpPr>
        <p:spPr>
          <a:xfrm>
            <a:off x="684213" y="1125538"/>
            <a:ext cx="8270875" cy="2227262"/>
          </a:xfrm>
        </p:spPr>
        <p:txBody>
          <a:bodyPr/>
          <a:lstStyle/>
          <a:p>
            <a:r>
              <a:rPr lang="en-US" dirty="0"/>
              <a:t>An instruction depends on completion of data access by a previous instruction</a:t>
            </a:r>
          </a:p>
          <a:p>
            <a:pPr lvl="1"/>
            <a:r>
              <a:rPr lang="en-US" dirty="0">
                <a:latin typeface="Lucida Console" pitchFamily="49" charset="0"/>
              </a:rPr>
              <a:t>add	</a:t>
            </a:r>
            <a:r>
              <a:rPr lang="en-US" dirty="0">
                <a:solidFill>
                  <a:srgbClr val="FF0000"/>
                </a:solidFill>
                <a:latin typeface="Lucida Console" pitchFamily="49" charset="0"/>
              </a:rPr>
              <a:t>$s0</a:t>
            </a:r>
            <a:r>
              <a:rPr lang="en-US" dirty="0">
                <a:latin typeface="Lucida Console" pitchFamily="49" charset="0"/>
              </a:rPr>
              <a:t>, $t0, $t1</a:t>
            </a:r>
            <a:br>
              <a:rPr lang="en-US" dirty="0">
                <a:latin typeface="Lucida Console" pitchFamily="49" charset="0"/>
              </a:rPr>
            </a:br>
            <a:r>
              <a:rPr lang="en-US" dirty="0">
                <a:latin typeface="Lucida Console" pitchFamily="49" charset="0"/>
              </a:rPr>
              <a:t>sub	$t2, </a:t>
            </a:r>
            <a:r>
              <a:rPr lang="en-US" dirty="0">
                <a:solidFill>
                  <a:srgbClr val="FF0000"/>
                </a:solidFill>
                <a:latin typeface="Lucida Console" pitchFamily="49" charset="0"/>
              </a:rPr>
              <a:t>$s0</a:t>
            </a:r>
            <a:r>
              <a:rPr lang="en-US" dirty="0">
                <a:latin typeface="Lucida Console" pitchFamily="49" charset="0"/>
              </a:rPr>
              <a:t>, $t3</a:t>
            </a:r>
          </a:p>
        </p:txBody>
      </p:sp>
      <p:sp>
        <p:nvSpPr>
          <p:cNvPr id="6" name="TextBox 5"/>
          <p:cNvSpPr txBox="1"/>
          <p:nvPr/>
        </p:nvSpPr>
        <p:spPr>
          <a:xfrm>
            <a:off x="6156176" y="3789040"/>
            <a:ext cx="1915890" cy="523220"/>
          </a:xfrm>
          <a:prstGeom prst="rect">
            <a:avLst/>
          </a:prstGeom>
          <a:noFill/>
        </p:spPr>
        <p:txBody>
          <a:bodyPr wrap="square" rtlCol="0">
            <a:spAutoFit/>
          </a:bodyPr>
          <a:lstStyle/>
          <a:p>
            <a:r>
              <a:rPr lang="en-US" sz="1400" dirty="0">
                <a:solidFill>
                  <a:srgbClr val="00B050"/>
                </a:solidFill>
              </a:rPr>
              <a:t>Register write in 5</a:t>
            </a:r>
            <a:r>
              <a:rPr lang="en-US" sz="1400" baseline="30000" dirty="0">
                <a:solidFill>
                  <a:srgbClr val="00B050"/>
                </a:solidFill>
              </a:rPr>
              <a:t>th</a:t>
            </a:r>
            <a:r>
              <a:rPr lang="en-US" sz="1400" dirty="0">
                <a:solidFill>
                  <a:srgbClr val="00B050"/>
                </a:solidFill>
              </a:rPr>
              <a:t> cycle</a:t>
            </a:r>
          </a:p>
        </p:txBody>
      </p:sp>
      <p:sp>
        <p:nvSpPr>
          <p:cNvPr id="7" name="TextBox 6"/>
          <p:cNvSpPr txBox="1"/>
          <p:nvPr/>
        </p:nvSpPr>
        <p:spPr>
          <a:xfrm>
            <a:off x="3429000" y="6207125"/>
            <a:ext cx="3130898" cy="523220"/>
          </a:xfrm>
          <a:prstGeom prst="rect">
            <a:avLst/>
          </a:prstGeom>
          <a:noFill/>
        </p:spPr>
        <p:txBody>
          <a:bodyPr wrap="square" rtlCol="0">
            <a:spAutoFit/>
          </a:bodyPr>
          <a:lstStyle/>
          <a:p>
            <a:r>
              <a:rPr lang="en-US" sz="1400" dirty="0">
                <a:solidFill>
                  <a:srgbClr val="00B050"/>
                </a:solidFill>
              </a:rPr>
              <a:t>Register read in 5</a:t>
            </a:r>
            <a:r>
              <a:rPr lang="en-US" sz="1400" baseline="30000" dirty="0">
                <a:solidFill>
                  <a:srgbClr val="00B050"/>
                </a:solidFill>
              </a:rPr>
              <a:t>th</a:t>
            </a:r>
            <a:r>
              <a:rPr lang="en-US" sz="1400" dirty="0">
                <a:solidFill>
                  <a:srgbClr val="00B050"/>
                </a:solidFill>
              </a:rPr>
              <a:t> cycle. Usually done simultaneously.</a:t>
            </a:r>
          </a:p>
        </p:txBody>
      </p:sp>
      <p:sp>
        <p:nvSpPr>
          <p:cNvPr id="8" name="TextBox 7"/>
          <p:cNvSpPr txBox="1"/>
          <p:nvPr/>
        </p:nvSpPr>
        <p:spPr>
          <a:xfrm>
            <a:off x="539552" y="4437112"/>
            <a:ext cx="1944216" cy="954107"/>
          </a:xfrm>
          <a:prstGeom prst="rect">
            <a:avLst/>
          </a:prstGeom>
          <a:noFill/>
        </p:spPr>
        <p:txBody>
          <a:bodyPr wrap="square" rtlCol="0">
            <a:spAutoFit/>
          </a:bodyPr>
          <a:lstStyle/>
          <a:p>
            <a:r>
              <a:rPr lang="en-US" sz="1400" dirty="0">
                <a:solidFill>
                  <a:srgbClr val="00B050"/>
                </a:solidFill>
              </a:rPr>
              <a:t>Notation: Read register in 2</a:t>
            </a:r>
            <a:r>
              <a:rPr lang="en-US" sz="1400" baseline="30000" dirty="0">
                <a:solidFill>
                  <a:srgbClr val="00B050"/>
                </a:solidFill>
              </a:rPr>
              <a:t>nd</a:t>
            </a:r>
            <a:r>
              <a:rPr lang="en-US" sz="1400" dirty="0">
                <a:solidFill>
                  <a:srgbClr val="00B050"/>
                </a:solidFill>
              </a:rPr>
              <a:t> half and write on first half of the cycle</a:t>
            </a:r>
          </a:p>
        </p:txBody>
      </p:sp>
      <p:cxnSp>
        <p:nvCxnSpPr>
          <p:cNvPr id="10" name="Straight Arrow Connector 9"/>
          <p:cNvCxnSpPr/>
          <p:nvPr/>
        </p:nvCxnSpPr>
        <p:spPr bwMode="auto">
          <a:xfrm flipV="1">
            <a:off x="1835696" y="4312260"/>
            <a:ext cx="216024" cy="12485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2" name="Straight Arrow Connector 11"/>
          <p:cNvCxnSpPr/>
          <p:nvPr/>
        </p:nvCxnSpPr>
        <p:spPr bwMode="auto">
          <a:xfrm rot="5400000" flipH="1" flipV="1">
            <a:off x="5287522" y="6169861"/>
            <a:ext cx="246982" cy="9385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5" name="Straight Arrow Connector 14"/>
          <p:cNvCxnSpPr/>
          <p:nvPr/>
        </p:nvCxnSpPr>
        <p:spPr bwMode="auto">
          <a:xfrm rot="10800000" flipV="1">
            <a:off x="5868144" y="3933056"/>
            <a:ext cx="288032" cy="7200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102989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Slide Number Placeholder 6"/>
          <p:cNvSpPr>
            <a:spLocks noGrp="1"/>
          </p:cNvSpPr>
          <p:nvPr>
            <p:ph type="sldNum" sz="quarter" idx="12"/>
          </p:nvPr>
        </p:nvSpPr>
        <p:spPr/>
        <p:txBody>
          <a:bodyPr/>
          <a:lstStyle/>
          <a:p>
            <a:fld id="{DEEC89A3-C82A-4BE8-8B57-2057FC3C4B9C}" type="slidenum">
              <a:rPr lang="en-US"/>
              <a:pPr/>
              <a:t>18</a:t>
            </a:fld>
            <a:endParaRPr lang="en-US"/>
          </a:p>
        </p:txBody>
      </p:sp>
      <p:sp>
        <p:nvSpPr>
          <p:cNvPr id="53250" name="Rectangle 1026"/>
          <p:cNvSpPr>
            <a:spLocks noGrp="1" noChangeArrowheads="1"/>
          </p:cNvSpPr>
          <p:nvPr>
            <p:ph type="title"/>
          </p:nvPr>
        </p:nvSpPr>
        <p:spPr/>
        <p:txBody>
          <a:bodyPr/>
          <a:lstStyle/>
          <a:p>
            <a:r>
              <a:rPr lang="en-US" sz="2800" b="1" dirty="0">
                <a:solidFill>
                  <a:srgbClr val="0070C0"/>
                </a:solidFill>
              </a:rPr>
              <a:t>Reducing Data Hazards: Bypassing or Internal Forwarding</a:t>
            </a:r>
          </a:p>
        </p:txBody>
      </p:sp>
      <p:sp>
        <p:nvSpPr>
          <p:cNvPr id="53251" name="Rectangle 1027"/>
          <p:cNvSpPr>
            <a:spLocks noGrp="1" noChangeArrowheads="1"/>
          </p:cNvSpPr>
          <p:nvPr>
            <p:ph type="body" sz="half" idx="1"/>
          </p:nvPr>
        </p:nvSpPr>
        <p:spPr>
          <a:xfrm>
            <a:off x="685800" y="1219200"/>
            <a:ext cx="7772400" cy="2438400"/>
          </a:xfrm>
        </p:spPr>
        <p:txBody>
          <a:bodyPr/>
          <a:lstStyle/>
          <a:p>
            <a:r>
              <a:rPr lang="en-US" sz="2000" dirty="0"/>
              <a:t>Data available at the end of EX stage, why wait until WB stage?</a:t>
            </a:r>
          </a:p>
          <a:p>
            <a:pPr lvl="1">
              <a:buFont typeface="Wingdings" pitchFamily="2" charset="2"/>
              <a:buChar char="§"/>
            </a:pPr>
            <a:r>
              <a:rPr lang="en-US" sz="1800" dirty="0"/>
              <a:t>Bypass (forward) data directly to input of EX</a:t>
            </a:r>
          </a:p>
          <a:p>
            <a:pPr lvl="1">
              <a:buFontTx/>
              <a:buNone/>
            </a:pPr>
            <a:r>
              <a:rPr lang="en-US" sz="1800" dirty="0"/>
              <a:t>+	Reduces/avoids stalls in a big way</a:t>
            </a:r>
          </a:p>
          <a:p>
            <a:pPr lvl="2"/>
            <a:r>
              <a:rPr lang="en-US" sz="1600" dirty="0"/>
              <a:t>Large fraction of input operands are bypassed</a:t>
            </a:r>
          </a:p>
          <a:p>
            <a:pPr lvl="1"/>
            <a:r>
              <a:rPr lang="en-US" sz="1800" dirty="0"/>
              <a:t>Complex</a:t>
            </a:r>
          </a:p>
          <a:p>
            <a:pPr lvl="1">
              <a:buFont typeface="Wingdings" pitchFamily="2" charset="2"/>
              <a:buChar char="§"/>
            </a:pPr>
            <a:r>
              <a:rPr lang="en-US" sz="1800" dirty="0"/>
              <a:t>Important: does not relieve you from having to perform WB</a:t>
            </a:r>
          </a:p>
        </p:txBody>
      </p:sp>
      <p:graphicFrame>
        <p:nvGraphicFramePr>
          <p:cNvPr id="53307" name="Group 1083"/>
          <p:cNvGraphicFramePr>
            <a:graphicFrameLocks noGrp="1"/>
          </p:cNvGraphicFramePr>
          <p:nvPr>
            <p:ph sz="half" idx="2"/>
            <p:extLst>
              <p:ext uri="{D42A27DB-BD31-4B8C-83A1-F6EECF244321}">
                <p14:modId xmlns:p14="http://schemas.microsoft.com/office/powerpoint/2010/main" val="3154107684"/>
              </p:ext>
            </p:extLst>
          </p:nvPr>
        </p:nvGraphicFramePr>
        <p:xfrm>
          <a:off x="1600200" y="3695700"/>
          <a:ext cx="5638800" cy="2057400"/>
        </p:xfrm>
        <a:graphic>
          <a:graphicData uri="http://schemas.openxmlformats.org/drawingml/2006/table">
            <a:tbl>
              <a:tblPr/>
              <a:tblGrid>
                <a:gridCol w="1272647">
                  <a:extLst>
                    <a:ext uri="{9D8B030D-6E8A-4147-A177-3AD203B41FA5}">
                      <a16:colId xmlns:a16="http://schemas.microsoft.com/office/drawing/2014/main" val="20000"/>
                    </a:ext>
                  </a:extLst>
                </a:gridCol>
                <a:gridCol w="484871">
                  <a:extLst>
                    <a:ext uri="{9D8B030D-6E8A-4147-A177-3AD203B41FA5}">
                      <a16:colId xmlns:a16="http://schemas.microsoft.com/office/drawing/2014/main" val="20001"/>
                    </a:ext>
                  </a:extLst>
                </a:gridCol>
                <a:gridCol w="484873">
                  <a:extLst>
                    <a:ext uri="{9D8B030D-6E8A-4147-A177-3AD203B41FA5}">
                      <a16:colId xmlns:a16="http://schemas.microsoft.com/office/drawing/2014/main" val="20002"/>
                    </a:ext>
                  </a:extLst>
                </a:gridCol>
                <a:gridCol w="484871">
                  <a:extLst>
                    <a:ext uri="{9D8B030D-6E8A-4147-A177-3AD203B41FA5}">
                      <a16:colId xmlns:a16="http://schemas.microsoft.com/office/drawing/2014/main" val="20003"/>
                    </a:ext>
                  </a:extLst>
                </a:gridCol>
                <a:gridCol w="486025">
                  <a:extLst>
                    <a:ext uri="{9D8B030D-6E8A-4147-A177-3AD203B41FA5}">
                      <a16:colId xmlns:a16="http://schemas.microsoft.com/office/drawing/2014/main" val="20004"/>
                    </a:ext>
                  </a:extLst>
                </a:gridCol>
                <a:gridCol w="484873">
                  <a:extLst>
                    <a:ext uri="{9D8B030D-6E8A-4147-A177-3AD203B41FA5}">
                      <a16:colId xmlns:a16="http://schemas.microsoft.com/office/drawing/2014/main" val="20005"/>
                    </a:ext>
                  </a:extLst>
                </a:gridCol>
                <a:gridCol w="484871">
                  <a:extLst>
                    <a:ext uri="{9D8B030D-6E8A-4147-A177-3AD203B41FA5}">
                      <a16:colId xmlns:a16="http://schemas.microsoft.com/office/drawing/2014/main" val="20006"/>
                    </a:ext>
                  </a:extLst>
                </a:gridCol>
                <a:gridCol w="484873">
                  <a:extLst>
                    <a:ext uri="{9D8B030D-6E8A-4147-A177-3AD203B41FA5}">
                      <a16:colId xmlns:a16="http://schemas.microsoft.com/office/drawing/2014/main" val="20007"/>
                    </a:ext>
                  </a:extLst>
                </a:gridCol>
                <a:gridCol w="486025">
                  <a:extLst>
                    <a:ext uri="{9D8B030D-6E8A-4147-A177-3AD203B41FA5}">
                      <a16:colId xmlns:a16="http://schemas.microsoft.com/office/drawing/2014/main" val="20008"/>
                    </a:ext>
                  </a:extLst>
                </a:gridCol>
                <a:gridCol w="484871">
                  <a:extLst>
                    <a:ext uri="{9D8B030D-6E8A-4147-A177-3AD203B41FA5}">
                      <a16:colId xmlns:a16="http://schemas.microsoft.com/office/drawing/2014/main" val="20009"/>
                    </a:ext>
                  </a:extLst>
                </a:gridCol>
              </a:tblGrid>
              <a:tr h="4937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a:ln>
                          <a:noFill/>
                        </a:ln>
                        <a:solidFill>
                          <a:schemeClr val="tx1"/>
                        </a:solidFill>
                        <a:effectLst/>
                        <a:latin typeface="Comic Sans MS" pitchFamily="66" charset="0"/>
                      </a:endParaRPr>
                    </a:p>
                  </a:txBody>
                  <a:tcPr anchor="ctr" horzOverflow="overflow">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Comic Sans MS" pitchFamily="66"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Comic Sans MS" pitchFamily="66" charset="0"/>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Comic Sans MS" pitchFamily="66" charset="0"/>
                        </a:rPr>
                        <a:t>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Comic Sans MS" pitchFamily="66" charset="0"/>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Comic Sans MS" pitchFamily="66" charset="0"/>
                        </a:rPr>
                        <a:t>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9</a:t>
                      </a:r>
                    </a:p>
                  </a:txBody>
                  <a:tcPr anchor="ctr" horzOverflow="overflow">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8181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a:ln>
                            <a:noFill/>
                          </a:ln>
                          <a:solidFill>
                            <a:schemeClr val="tx1"/>
                          </a:solidFill>
                          <a:effectLst/>
                          <a:latin typeface="Comic Sans MS" pitchFamily="66" charset="0"/>
                        </a:rPr>
                        <a:t>add </a:t>
                      </a:r>
                      <a:r>
                        <a:rPr kumimoji="0" lang="en-US" sz="1600" b="0" i="0" u="none" strike="noStrike" cap="none" normalizeH="0" baseline="0" dirty="0">
                          <a:ln>
                            <a:noFill/>
                          </a:ln>
                          <a:solidFill>
                            <a:srgbClr val="FF0000"/>
                          </a:solidFill>
                          <a:effectLst/>
                          <a:latin typeface="Comic Sans MS" pitchFamily="66" charset="0"/>
                        </a:rPr>
                        <a:t>R1</a:t>
                      </a:r>
                      <a:r>
                        <a:rPr kumimoji="0" lang="en-US" sz="1600" b="0" i="0" u="none" strike="noStrike" cap="none" normalizeH="0" baseline="0" dirty="0">
                          <a:ln>
                            <a:noFill/>
                          </a:ln>
                          <a:solidFill>
                            <a:schemeClr val="tx1"/>
                          </a:solidFill>
                          <a:effectLst/>
                          <a:latin typeface="Comic Sans MS" pitchFamily="66" charset="0"/>
                        </a:rPr>
                        <a:t>, R2, R3</a:t>
                      </a:r>
                    </a:p>
                  </a:txBody>
                  <a:tcPr anchor="ctr" horzOverflow="overflow">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Comic Sans MS" pitchFamily="66" charset="0"/>
                        </a:rPr>
                        <a:t>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rgbClr val="FF0000"/>
                          </a:solidFill>
                          <a:effectLst/>
                          <a:latin typeface="Comic Sans MS" pitchFamily="66" charset="0"/>
                        </a:rPr>
                        <a:t>x</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Comic Sans MS" pitchFamily="66" charset="0"/>
                        </a:rPr>
                        <a:t>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Comic Sans MS" pitchFamily="66" charset="0"/>
                        </a:rPr>
                        <a:t>w</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a:ln>
                          <a:noFill/>
                        </a:ln>
                        <a:solidFill>
                          <a:schemeClr val="tx1"/>
                        </a:solidFill>
                        <a:effectLst/>
                        <a:latin typeface="Comic Sans MS" pitchFamily="66"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Comic Sans MS" pitchFamily="66"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Comic Sans MS" pitchFamily="66"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Comic Sans MS" pitchFamily="66" charset="0"/>
                      </a:endParaRPr>
                    </a:p>
                  </a:txBody>
                  <a:tcPr anchor="ctr" horzOverflow="overflow">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8181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a:ln>
                            <a:noFill/>
                          </a:ln>
                          <a:solidFill>
                            <a:schemeClr val="tx1"/>
                          </a:solidFill>
                          <a:effectLst/>
                          <a:latin typeface="Comic Sans MS" pitchFamily="66" charset="0"/>
                        </a:rPr>
                        <a:t>sub R2, R4, </a:t>
                      </a:r>
                      <a:r>
                        <a:rPr kumimoji="0" lang="en-US" sz="1600" b="0" i="0" u="none" strike="noStrike" cap="none" normalizeH="0" baseline="0" dirty="0">
                          <a:ln>
                            <a:noFill/>
                          </a:ln>
                          <a:solidFill>
                            <a:srgbClr val="FF0000"/>
                          </a:solidFill>
                          <a:effectLst/>
                          <a:latin typeface="Comic Sans MS" pitchFamily="66" charset="0"/>
                        </a:rPr>
                        <a:t>R1</a:t>
                      </a:r>
                    </a:p>
                  </a:txBody>
                  <a:tcPr anchor="ctr" horzOverflow="overflow">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a:ln>
                          <a:noFill/>
                        </a:ln>
                        <a:solidFill>
                          <a:schemeClr val="tx1"/>
                        </a:solidFill>
                        <a:effectLst/>
                        <a:latin typeface="Comic Sans MS" pitchFamily="66"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rgbClr val="FF0000"/>
                          </a:solidFill>
                          <a:effectLst/>
                          <a:latin typeface="Comic Sans MS" pitchFamily="66" charset="0"/>
                        </a:rPr>
                        <a:t>x</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Comic Sans MS" pitchFamily="66" charset="0"/>
                        </a:rPr>
                        <a:t>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Comic Sans MS" pitchFamily="66" charset="0"/>
                        </a:rPr>
                        <a:t>w</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Comic Sans MS" pitchFamily="66"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Comic Sans MS" pitchFamily="66"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a:ln>
                          <a:noFill/>
                        </a:ln>
                        <a:solidFill>
                          <a:schemeClr val="tx1"/>
                        </a:solidFill>
                        <a:effectLst/>
                        <a:latin typeface="Comic Sans MS" pitchFamily="66" charset="0"/>
                      </a:endParaRPr>
                    </a:p>
                  </a:txBody>
                  <a:tcPr anchor="ctr" horzOverflow="overflow">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9" name="Line 59"/>
          <p:cNvSpPr>
            <a:spLocks noChangeShapeType="1"/>
          </p:cNvSpPr>
          <p:nvPr/>
        </p:nvSpPr>
        <p:spPr bwMode="auto">
          <a:xfrm>
            <a:off x="4191000" y="4876800"/>
            <a:ext cx="228600" cy="381000"/>
          </a:xfrm>
          <a:prstGeom prst="line">
            <a:avLst/>
          </a:prstGeom>
          <a:noFill/>
          <a:ln w="38100">
            <a:solidFill>
              <a:srgbClr val="FF0000"/>
            </a:solidFill>
            <a:round/>
            <a:headEnd/>
            <a:tailEnd type="triangle" w="med" len="med"/>
          </a:ln>
          <a:effectLst/>
        </p:spPr>
        <p:txBody>
          <a:bodyP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2"/>
          <p:cNvSpPr>
            <a:spLocks noGrp="1"/>
          </p:cNvSpPr>
          <p:nvPr>
            <p:ph type="ftr" sz="quarter" idx="10"/>
          </p:nvPr>
        </p:nvSpPr>
        <p:spPr/>
        <p:txBody>
          <a:bodyPr/>
          <a:lstStyle/>
          <a:p>
            <a:r>
              <a:rPr lang="en-AU" dirty="0"/>
              <a:t>Chapter 4 — The Processor — </a:t>
            </a:r>
            <a:fld id="{702AEB61-5BF9-4FD4-B0F8-17DBCD8D6FFA}" type="slidenum">
              <a:rPr lang="en-AU"/>
              <a:pPr/>
              <a:t>19</a:t>
            </a:fld>
            <a:endParaRPr lang="en-AU" dirty="0"/>
          </a:p>
        </p:txBody>
      </p:sp>
      <p:pic>
        <p:nvPicPr>
          <p:cNvPr id="403462" name="Picture 6" descr="f04-54-P374493-bottom"/>
          <p:cNvPicPr>
            <a:picLocks noChangeAspect="1" noChangeArrowheads="1"/>
          </p:cNvPicPr>
          <p:nvPr/>
        </p:nvPicPr>
        <p:blipFill>
          <a:blip r:embed="rId3" cstate="print"/>
          <a:srcRect/>
          <a:stretch>
            <a:fillRect/>
          </a:stretch>
        </p:blipFill>
        <p:spPr bwMode="auto">
          <a:xfrm>
            <a:off x="1331913" y="1340768"/>
            <a:ext cx="6618287" cy="4410075"/>
          </a:xfrm>
          <a:prstGeom prst="rect">
            <a:avLst/>
          </a:prstGeom>
          <a:noFill/>
        </p:spPr>
      </p:pic>
      <p:sp>
        <p:nvSpPr>
          <p:cNvPr id="403458" name="Rectangle 2"/>
          <p:cNvSpPr>
            <a:spLocks noGrp="1" noChangeArrowheads="1"/>
          </p:cNvSpPr>
          <p:nvPr>
            <p:ph type="title"/>
          </p:nvPr>
        </p:nvSpPr>
        <p:spPr/>
        <p:txBody>
          <a:bodyPr/>
          <a:lstStyle/>
          <a:p>
            <a:r>
              <a:rPr lang="en-US"/>
              <a:t>Forwarding Paths</a:t>
            </a:r>
            <a:endParaRPr lang="en-AU"/>
          </a:p>
        </p:txBody>
      </p:sp>
    </p:spTree>
    <p:extLst>
      <p:ext uri="{BB962C8B-B14F-4D97-AF65-F5344CB8AC3E}">
        <p14:creationId xmlns:p14="http://schemas.microsoft.com/office/powerpoint/2010/main" val="3860737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4294967295"/>
          </p:nvPr>
        </p:nvSpPr>
        <p:spPr>
          <a:xfrm>
            <a:off x="6553200" y="6400800"/>
            <a:ext cx="1905000" cy="457200"/>
          </a:xfrm>
          <a:prstGeom prst="rect">
            <a:avLst/>
          </a:prstGeom>
        </p:spPr>
        <p:txBody>
          <a:bodyPr/>
          <a:lstStyle/>
          <a:p>
            <a:fld id="{2DCA9666-7B95-47E4-B244-51CC545B7568}" type="slidenum">
              <a:rPr lang="en-US"/>
              <a:pPr/>
              <a:t>2</a:t>
            </a:fld>
            <a:endParaRPr lang="en-US"/>
          </a:p>
        </p:txBody>
      </p:sp>
      <p:sp>
        <p:nvSpPr>
          <p:cNvPr id="123906" name="Rectangle 2"/>
          <p:cNvSpPr>
            <a:spLocks noGrp="1" noChangeArrowheads="1"/>
          </p:cNvSpPr>
          <p:nvPr>
            <p:ph type="title"/>
          </p:nvPr>
        </p:nvSpPr>
        <p:spPr/>
        <p:txBody>
          <a:bodyPr/>
          <a:lstStyle/>
          <a:p>
            <a:r>
              <a:rPr lang="en-US"/>
              <a:t>MIPS Instruction Layout</a:t>
            </a:r>
          </a:p>
        </p:txBody>
      </p:sp>
      <p:pic>
        <p:nvPicPr>
          <p:cNvPr id="123907" name="Picture 3" descr="Ch2-fig27"/>
          <p:cNvPicPr>
            <a:picLocks noChangeAspect="1" noChangeArrowheads="1"/>
          </p:cNvPicPr>
          <p:nvPr/>
        </p:nvPicPr>
        <p:blipFill>
          <a:blip r:embed="rId2" cstate="print">
            <a:lum contrast="18000"/>
          </a:blip>
          <a:srcRect/>
          <a:stretch>
            <a:fillRect/>
          </a:stretch>
        </p:blipFill>
        <p:spPr bwMode="auto">
          <a:xfrm>
            <a:off x="2483768" y="980727"/>
            <a:ext cx="4587985" cy="4717975"/>
          </a:xfrm>
          <a:prstGeom prst="rect">
            <a:avLst/>
          </a:prstGeom>
          <a:noFill/>
        </p:spPr>
      </p:pic>
      <p:sp>
        <p:nvSpPr>
          <p:cNvPr id="3" name="TextBox 2"/>
          <p:cNvSpPr txBox="1"/>
          <p:nvPr/>
        </p:nvSpPr>
        <p:spPr>
          <a:xfrm>
            <a:off x="683568" y="1844824"/>
            <a:ext cx="1872208" cy="707886"/>
          </a:xfrm>
          <a:prstGeom prst="rect">
            <a:avLst/>
          </a:prstGeom>
          <a:noFill/>
        </p:spPr>
        <p:txBody>
          <a:bodyPr wrap="square" rtlCol="0">
            <a:spAutoFit/>
          </a:bodyPr>
          <a:lstStyle/>
          <a:p>
            <a:r>
              <a:rPr lang="en-US" sz="2000" b="1" dirty="0">
                <a:solidFill>
                  <a:srgbClr val="FF0000"/>
                </a:solidFill>
                <a:latin typeface="+mn-lt"/>
              </a:rPr>
              <a:t>Load/Store Architecture</a:t>
            </a:r>
          </a:p>
        </p:txBody>
      </p:sp>
    </p:spTree>
    <p:extLst>
      <p:ext uri="{BB962C8B-B14F-4D97-AF65-F5344CB8AC3E}">
        <p14:creationId xmlns:p14="http://schemas.microsoft.com/office/powerpoint/2010/main" val="30647684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Slide Number Placeholder 6"/>
          <p:cNvSpPr>
            <a:spLocks noGrp="1"/>
          </p:cNvSpPr>
          <p:nvPr>
            <p:ph type="sldNum" sz="quarter" idx="12"/>
          </p:nvPr>
        </p:nvSpPr>
        <p:spPr/>
        <p:txBody>
          <a:bodyPr/>
          <a:lstStyle/>
          <a:p>
            <a:fld id="{44B82712-A2B3-4440-8432-351C35ECFEAD}" type="slidenum">
              <a:rPr lang="en-US"/>
              <a:pPr/>
              <a:t>20</a:t>
            </a:fld>
            <a:endParaRPr lang="en-US"/>
          </a:p>
        </p:txBody>
      </p:sp>
      <p:sp>
        <p:nvSpPr>
          <p:cNvPr id="56322" name="Rectangle 2"/>
          <p:cNvSpPr>
            <a:spLocks noGrp="1" noChangeArrowheads="1"/>
          </p:cNvSpPr>
          <p:nvPr>
            <p:ph type="title"/>
          </p:nvPr>
        </p:nvSpPr>
        <p:spPr/>
        <p:txBody>
          <a:bodyPr/>
          <a:lstStyle/>
          <a:p>
            <a:r>
              <a:rPr lang="en-US" dirty="0">
                <a:solidFill>
                  <a:srgbClr val="0070C0"/>
                </a:solidFill>
              </a:rPr>
              <a:t>But what if dependent on a load?</a:t>
            </a:r>
          </a:p>
        </p:txBody>
      </p:sp>
      <p:sp>
        <p:nvSpPr>
          <p:cNvPr id="56323" name="Rectangle 3"/>
          <p:cNvSpPr>
            <a:spLocks noGrp="1" noChangeArrowheads="1"/>
          </p:cNvSpPr>
          <p:nvPr>
            <p:ph type="body" sz="half" idx="1"/>
          </p:nvPr>
        </p:nvSpPr>
        <p:spPr/>
        <p:txBody>
          <a:bodyPr/>
          <a:lstStyle/>
          <a:p>
            <a:r>
              <a:rPr lang="en-US" sz="2400" dirty="0"/>
              <a:t>Even with bypassing, not all data dependency stalls can be avoided</a:t>
            </a:r>
          </a:p>
          <a:p>
            <a:pPr lvl="1"/>
            <a:r>
              <a:rPr lang="en-US" sz="2000" dirty="0"/>
              <a:t>Load to an ALU immediately after</a:t>
            </a:r>
          </a:p>
          <a:p>
            <a:pPr lvl="1"/>
            <a:r>
              <a:rPr lang="en-US" sz="2000" dirty="0"/>
              <a:t>Can be eliminated with compiler scheduling</a:t>
            </a:r>
          </a:p>
        </p:txBody>
      </p:sp>
      <p:graphicFrame>
        <p:nvGraphicFramePr>
          <p:cNvPr id="56374" name="Group 54"/>
          <p:cNvGraphicFramePr>
            <a:graphicFrameLocks noGrp="1"/>
          </p:cNvGraphicFramePr>
          <p:nvPr>
            <p:ph sz="half" idx="2"/>
            <p:extLst>
              <p:ext uri="{D42A27DB-BD31-4B8C-83A1-F6EECF244321}">
                <p14:modId xmlns:p14="http://schemas.microsoft.com/office/powerpoint/2010/main" val="3374554155"/>
              </p:ext>
            </p:extLst>
          </p:nvPr>
        </p:nvGraphicFramePr>
        <p:xfrm>
          <a:off x="685800" y="3048000"/>
          <a:ext cx="7772400" cy="1676400"/>
        </p:xfrm>
        <a:graphic>
          <a:graphicData uri="http://schemas.openxmlformats.org/drawingml/2006/table">
            <a:tbl>
              <a:tblPr/>
              <a:tblGrid>
                <a:gridCol w="1754188">
                  <a:extLst>
                    <a:ext uri="{9D8B030D-6E8A-4147-A177-3AD203B41FA5}">
                      <a16:colId xmlns:a16="http://schemas.microsoft.com/office/drawing/2014/main" val="20000"/>
                    </a:ext>
                  </a:extLst>
                </a:gridCol>
                <a:gridCol w="668337">
                  <a:extLst>
                    <a:ext uri="{9D8B030D-6E8A-4147-A177-3AD203B41FA5}">
                      <a16:colId xmlns:a16="http://schemas.microsoft.com/office/drawing/2014/main" val="20001"/>
                    </a:ext>
                  </a:extLst>
                </a:gridCol>
                <a:gridCol w="668338">
                  <a:extLst>
                    <a:ext uri="{9D8B030D-6E8A-4147-A177-3AD203B41FA5}">
                      <a16:colId xmlns:a16="http://schemas.microsoft.com/office/drawing/2014/main" val="20002"/>
                    </a:ext>
                  </a:extLst>
                </a:gridCol>
                <a:gridCol w="668337">
                  <a:extLst>
                    <a:ext uri="{9D8B030D-6E8A-4147-A177-3AD203B41FA5}">
                      <a16:colId xmlns:a16="http://schemas.microsoft.com/office/drawing/2014/main" val="20003"/>
                    </a:ext>
                  </a:extLst>
                </a:gridCol>
                <a:gridCol w="669925">
                  <a:extLst>
                    <a:ext uri="{9D8B030D-6E8A-4147-A177-3AD203B41FA5}">
                      <a16:colId xmlns:a16="http://schemas.microsoft.com/office/drawing/2014/main" val="20004"/>
                    </a:ext>
                  </a:extLst>
                </a:gridCol>
                <a:gridCol w="668338">
                  <a:extLst>
                    <a:ext uri="{9D8B030D-6E8A-4147-A177-3AD203B41FA5}">
                      <a16:colId xmlns:a16="http://schemas.microsoft.com/office/drawing/2014/main" val="20005"/>
                    </a:ext>
                  </a:extLst>
                </a:gridCol>
                <a:gridCol w="668337">
                  <a:extLst>
                    <a:ext uri="{9D8B030D-6E8A-4147-A177-3AD203B41FA5}">
                      <a16:colId xmlns:a16="http://schemas.microsoft.com/office/drawing/2014/main" val="20006"/>
                    </a:ext>
                  </a:extLst>
                </a:gridCol>
                <a:gridCol w="668338">
                  <a:extLst>
                    <a:ext uri="{9D8B030D-6E8A-4147-A177-3AD203B41FA5}">
                      <a16:colId xmlns:a16="http://schemas.microsoft.com/office/drawing/2014/main" val="20007"/>
                    </a:ext>
                  </a:extLst>
                </a:gridCol>
                <a:gridCol w="669925">
                  <a:extLst>
                    <a:ext uri="{9D8B030D-6E8A-4147-A177-3AD203B41FA5}">
                      <a16:colId xmlns:a16="http://schemas.microsoft.com/office/drawing/2014/main" val="20008"/>
                    </a:ext>
                  </a:extLst>
                </a:gridCol>
                <a:gridCol w="668337">
                  <a:extLst>
                    <a:ext uri="{9D8B030D-6E8A-4147-A177-3AD203B41FA5}">
                      <a16:colId xmlns:a16="http://schemas.microsoft.com/office/drawing/2014/main" val="20009"/>
                    </a:ext>
                  </a:extLst>
                </a:gridCol>
              </a:tblGrid>
              <a:tr h="558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a:ln>
                          <a:noFill/>
                        </a:ln>
                        <a:solidFill>
                          <a:schemeClr val="tx1"/>
                        </a:solidFill>
                        <a:effectLst/>
                        <a:latin typeface="Comic Sans MS" pitchFamily="66" charset="0"/>
                      </a:endParaRPr>
                    </a:p>
                  </a:txBody>
                  <a:tcPr anchor="ctr" horzOverflow="overflow">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9</a:t>
                      </a:r>
                    </a:p>
                  </a:txBody>
                  <a:tcPr anchor="ctr" horzOverflow="overflow">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8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lw </a:t>
                      </a:r>
                      <a:r>
                        <a:rPr kumimoji="0" lang="en-US" sz="1800" b="0" i="0" u="none" strike="noStrike" cap="none" normalizeH="0" baseline="0">
                          <a:ln>
                            <a:noFill/>
                          </a:ln>
                          <a:solidFill>
                            <a:srgbClr val="FF0000"/>
                          </a:solidFill>
                          <a:effectLst/>
                          <a:latin typeface="Comic Sans MS" pitchFamily="66" charset="0"/>
                        </a:rPr>
                        <a:t>R1</a:t>
                      </a:r>
                      <a:r>
                        <a:rPr kumimoji="0" lang="en-US" sz="1800" b="0" i="0" u="none" strike="noStrike" cap="none" normalizeH="0" baseline="0">
                          <a:ln>
                            <a:noFill/>
                          </a:ln>
                          <a:solidFill>
                            <a:schemeClr val="tx1"/>
                          </a:solidFill>
                          <a:effectLst/>
                          <a:latin typeface="Comic Sans MS" pitchFamily="66" charset="0"/>
                        </a:rPr>
                        <a:t>, 16(R3)</a:t>
                      </a:r>
                    </a:p>
                  </a:txBody>
                  <a:tcPr anchor="ctr" horzOverflow="overflow">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x</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rgbClr val="FF0000"/>
                          </a:solidFill>
                          <a:effectLst/>
                          <a:latin typeface="Comic Sans MS" pitchFamily="66" charset="0"/>
                        </a:rPr>
                        <a:t>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w</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Comic Sans MS" pitchFamily="66"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Comic Sans MS" pitchFamily="66"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Comic Sans MS" pitchFamily="66"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Comic Sans MS" pitchFamily="66" charset="0"/>
                      </a:endParaRPr>
                    </a:p>
                  </a:txBody>
                  <a:tcPr anchor="ctr" horzOverflow="overflow">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58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sub R2, R4, </a:t>
                      </a:r>
                      <a:r>
                        <a:rPr kumimoji="0" lang="en-US" sz="1800" b="0" i="0" u="none" strike="noStrike" cap="none" normalizeH="0" baseline="0">
                          <a:ln>
                            <a:noFill/>
                          </a:ln>
                          <a:solidFill>
                            <a:srgbClr val="FF0000"/>
                          </a:solidFill>
                          <a:effectLst/>
                          <a:latin typeface="Comic Sans MS" pitchFamily="66" charset="0"/>
                        </a:rPr>
                        <a:t>R1</a:t>
                      </a:r>
                    </a:p>
                  </a:txBody>
                  <a:tcPr anchor="ctr" horzOverflow="overflow">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Comic Sans MS" pitchFamily="66"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Comic Sans MS" pitchFamily="66" charset="0"/>
                        </a:rPr>
                        <a:t>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Comic Sans MS" pitchFamily="66" charset="0"/>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rgbClr val="FF0000"/>
                          </a:solidFill>
                          <a:effectLst/>
                          <a:latin typeface="Comic Sans MS" pitchFamily="66" charset="0"/>
                        </a:rPr>
                        <a:t>x</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w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Comic Sans MS" pitchFamily="66"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a:ln>
                          <a:noFill/>
                        </a:ln>
                        <a:solidFill>
                          <a:schemeClr val="tx1"/>
                        </a:solidFill>
                        <a:effectLst/>
                        <a:latin typeface="Comic Sans MS" pitchFamily="66" charset="0"/>
                      </a:endParaRPr>
                    </a:p>
                  </a:txBody>
                  <a:tcPr anchor="ctr" horzOverflow="overflow">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56379" name="Line 59"/>
          <p:cNvSpPr>
            <a:spLocks noChangeShapeType="1"/>
          </p:cNvSpPr>
          <p:nvPr/>
        </p:nvSpPr>
        <p:spPr bwMode="auto">
          <a:xfrm>
            <a:off x="4953000" y="4038600"/>
            <a:ext cx="381000" cy="381000"/>
          </a:xfrm>
          <a:prstGeom prst="line">
            <a:avLst/>
          </a:prstGeom>
          <a:noFill/>
          <a:ln w="38100">
            <a:solidFill>
              <a:srgbClr val="FF0000"/>
            </a:solidFill>
            <a:round/>
            <a:headEnd/>
            <a:tailEnd type="triangle" w="med" len="med"/>
          </a:ln>
          <a:effectLst/>
        </p:spPr>
        <p:txBody>
          <a:bodyPr/>
          <a:lstStyle/>
          <a:p>
            <a:endParaRPr lang="en-US"/>
          </a:p>
        </p:txBody>
      </p:sp>
      <p:sp>
        <p:nvSpPr>
          <p:cNvPr id="9" name="AutoShape 6"/>
          <p:cNvSpPr>
            <a:spLocks/>
          </p:cNvSpPr>
          <p:nvPr/>
        </p:nvSpPr>
        <p:spPr bwMode="auto">
          <a:xfrm>
            <a:off x="5334000" y="5181600"/>
            <a:ext cx="1371600" cy="893762"/>
          </a:xfrm>
          <a:prstGeom prst="borderCallout1">
            <a:avLst>
              <a:gd name="adj1" fmla="val 13882"/>
              <a:gd name="adj2" fmla="val -293"/>
              <a:gd name="adj3" fmla="val -49831"/>
              <a:gd name="adj4" fmla="val -34250"/>
            </a:avLst>
          </a:prstGeom>
          <a:solidFill>
            <a:schemeClr val="accent1"/>
          </a:solidFill>
          <a:ln w="9525">
            <a:solidFill>
              <a:schemeClr val="tx1"/>
            </a:solidFill>
            <a:miter lim="800000"/>
            <a:headEnd/>
            <a:tailEnd type="triangle" w="med" len="med"/>
          </a:ln>
          <a:effectLst/>
        </p:spPr>
        <p:txBody>
          <a:bodyPr/>
          <a:lstStyle/>
          <a:p>
            <a:r>
              <a:rPr lang="en-AU" sz="1800" dirty="0"/>
              <a:t>Stall inserted here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1895" name="Picture 7" descr="f04-59-P374493"/>
          <p:cNvPicPr>
            <a:picLocks noChangeAspect="1" noChangeArrowheads="1"/>
          </p:cNvPicPr>
          <p:nvPr/>
        </p:nvPicPr>
        <p:blipFill>
          <a:blip r:embed="rId3" cstate="print"/>
          <a:srcRect/>
          <a:stretch>
            <a:fillRect/>
          </a:stretch>
        </p:blipFill>
        <p:spPr bwMode="auto">
          <a:xfrm>
            <a:off x="838200" y="1143000"/>
            <a:ext cx="7524750" cy="4830762"/>
          </a:xfrm>
          <a:prstGeom prst="rect">
            <a:avLst/>
          </a:prstGeom>
          <a:noFill/>
        </p:spPr>
      </p:pic>
      <p:sp>
        <p:nvSpPr>
          <p:cNvPr id="421890" name="Rectangle 2"/>
          <p:cNvSpPr>
            <a:spLocks noGrp="1" noChangeArrowheads="1"/>
          </p:cNvSpPr>
          <p:nvPr>
            <p:ph type="title"/>
          </p:nvPr>
        </p:nvSpPr>
        <p:spPr/>
        <p:txBody>
          <a:bodyPr/>
          <a:lstStyle/>
          <a:p>
            <a:r>
              <a:rPr lang="en-US" b="1" dirty="0">
                <a:solidFill>
                  <a:srgbClr val="0070C0"/>
                </a:solidFill>
              </a:rPr>
              <a:t>Stall/Bubble in the Pipeline</a:t>
            </a:r>
            <a:endParaRPr lang="en-AU" b="1" dirty="0">
              <a:solidFill>
                <a:srgbClr val="0070C0"/>
              </a:solidFill>
            </a:endParaRPr>
          </a:p>
        </p:txBody>
      </p:sp>
      <p:sp>
        <p:nvSpPr>
          <p:cNvPr id="421894" name="AutoShape 6"/>
          <p:cNvSpPr>
            <a:spLocks/>
          </p:cNvSpPr>
          <p:nvPr/>
        </p:nvSpPr>
        <p:spPr bwMode="auto">
          <a:xfrm>
            <a:off x="6934201" y="2743200"/>
            <a:ext cx="1371600" cy="893762"/>
          </a:xfrm>
          <a:prstGeom prst="borderCallout1">
            <a:avLst>
              <a:gd name="adj1" fmla="val 13882"/>
              <a:gd name="adj2" fmla="val -293"/>
              <a:gd name="adj3" fmla="val 73792"/>
              <a:gd name="adj4" fmla="val -63417"/>
            </a:avLst>
          </a:prstGeom>
          <a:solidFill>
            <a:schemeClr val="accent1"/>
          </a:solidFill>
          <a:ln w="9525">
            <a:solidFill>
              <a:schemeClr val="tx1"/>
            </a:solidFill>
            <a:miter lim="800000"/>
            <a:headEnd/>
            <a:tailEnd type="triangle" w="med" len="med"/>
          </a:ln>
          <a:effectLst/>
        </p:spPr>
        <p:txBody>
          <a:bodyPr/>
          <a:lstStyle/>
          <a:p>
            <a:r>
              <a:rPr lang="en-AU" sz="1800" dirty="0"/>
              <a:t>Stall inserted here</a:t>
            </a:r>
          </a:p>
        </p:txBody>
      </p:sp>
      <p:sp>
        <p:nvSpPr>
          <p:cNvPr id="6" name="TextBox 5"/>
          <p:cNvSpPr txBox="1"/>
          <p:nvPr/>
        </p:nvSpPr>
        <p:spPr>
          <a:xfrm>
            <a:off x="914400" y="2819400"/>
            <a:ext cx="1600200" cy="461665"/>
          </a:xfrm>
          <a:prstGeom prst="rect">
            <a:avLst/>
          </a:prstGeom>
          <a:noFill/>
        </p:spPr>
        <p:txBody>
          <a:bodyPr wrap="square" rtlCol="0">
            <a:spAutoFit/>
          </a:bodyPr>
          <a:lstStyle/>
          <a:p>
            <a:r>
              <a:rPr lang="en-US" sz="1200" dirty="0" err="1">
                <a:solidFill>
                  <a:srgbClr val="FF0000"/>
                </a:solidFill>
              </a:rPr>
              <a:t>Lw</a:t>
            </a:r>
            <a:r>
              <a:rPr lang="en-US" sz="1200" dirty="0">
                <a:solidFill>
                  <a:srgbClr val="FF0000"/>
                </a:solidFill>
              </a:rPr>
              <a:t>: Forwarding won’t help</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52400" y="-152400"/>
            <a:ext cx="8839200" cy="990600"/>
          </a:xfrm>
        </p:spPr>
        <p:txBody>
          <a:bodyPr/>
          <a:lstStyle/>
          <a:p>
            <a:r>
              <a:rPr lang="en-US" dirty="0">
                <a:solidFill>
                  <a:srgbClr val="0070C0"/>
                </a:solidFill>
              </a:rPr>
              <a:t>Minimizing Data Hazard Stalls by Forwarding</a:t>
            </a:r>
          </a:p>
        </p:txBody>
      </p:sp>
      <p:grpSp>
        <p:nvGrpSpPr>
          <p:cNvPr id="2" name="Group 3"/>
          <p:cNvGrpSpPr>
            <a:grpSpLocks/>
          </p:cNvGrpSpPr>
          <p:nvPr/>
        </p:nvGrpSpPr>
        <p:grpSpPr bwMode="auto">
          <a:xfrm>
            <a:off x="762000" y="838200"/>
            <a:ext cx="7332663" cy="6011863"/>
            <a:chOff x="480" y="528"/>
            <a:chExt cx="4619" cy="3787"/>
          </a:xfrm>
        </p:grpSpPr>
        <p:pic>
          <p:nvPicPr>
            <p:cNvPr id="37892" name="Picture 4" descr="AppA-fig07"/>
            <p:cNvPicPr>
              <a:picLocks noChangeAspect="1" noChangeArrowheads="1"/>
            </p:cNvPicPr>
            <p:nvPr/>
          </p:nvPicPr>
          <p:blipFill>
            <a:blip r:embed="rId3" cstate="print"/>
            <a:srcRect/>
            <a:stretch>
              <a:fillRect/>
            </a:stretch>
          </p:blipFill>
          <p:spPr bwMode="auto">
            <a:xfrm>
              <a:off x="480" y="528"/>
              <a:ext cx="4619" cy="3787"/>
            </a:xfrm>
            <a:prstGeom prst="rect">
              <a:avLst/>
            </a:prstGeom>
            <a:noFill/>
          </p:spPr>
        </p:pic>
        <p:grpSp>
          <p:nvGrpSpPr>
            <p:cNvPr id="3" name="Group 5"/>
            <p:cNvGrpSpPr>
              <a:grpSpLocks/>
            </p:cNvGrpSpPr>
            <p:nvPr/>
          </p:nvGrpSpPr>
          <p:grpSpPr bwMode="auto">
            <a:xfrm>
              <a:off x="3072" y="1104"/>
              <a:ext cx="992" cy="1824"/>
              <a:chOff x="3072" y="1104"/>
              <a:chExt cx="992" cy="1824"/>
            </a:xfrm>
          </p:grpSpPr>
          <p:sp>
            <p:nvSpPr>
              <p:cNvPr id="37894" name="Line 6"/>
              <p:cNvSpPr>
                <a:spLocks noChangeShapeType="1"/>
              </p:cNvSpPr>
              <p:nvPr/>
            </p:nvSpPr>
            <p:spPr bwMode="auto">
              <a:xfrm>
                <a:off x="3072" y="1152"/>
                <a:ext cx="144" cy="672"/>
              </a:xfrm>
              <a:prstGeom prst="line">
                <a:avLst/>
              </a:prstGeom>
              <a:noFill/>
              <a:ln w="28575">
                <a:solidFill>
                  <a:srgbClr val="FF0000"/>
                </a:solidFill>
                <a:prstDash val="sysDot"/>
                <a:round/>
                <a:headEnd type="oval" w="med" len="med"/>
                <a:tailEnd type="oval" w="med" len="med"/>
              </a:ln>
              <a:effectLst/>
            </p:spPr>
            <p:txBody>
              <a:bodyPr/>
              <a:lstStyle/>
              <a:p>
                <a:endParaRPr lang="en-US"/>
              </a:p>
            </p:txBody>
          </p:sp>
          <p:sp>
            <p:nvSpPr>
              <p:cNvPr id="37895" name="Line 7"/>
              <p:cNvSpPr>
                <a:spLocks noChangeShapeType="1"/>
              </p:cNvSpPr>
              <p:nvPr/>
            </p:nvSpPr>
            <p:spPr bwMode="auto">
              <a:xfrm>
                <a:off x="3744" y="1104"/>
                <a:ext cx="144" cy="1200"/>
              </a:xfrm>
              <a:prstGeom prst="line">
                <a:avLst/>
              </a:prstGeom>
              <a:noFill/>
              <a:ln w="28575">
                <a:solidFill>
                  <a:srgbClr val="FF0000"/>
                </a:solidFill>
                <a:prstDash val="sysDot"/>
                <a:round/>
                <a:headEnd type="oval" w="med" len="med"/>
                <a:tailEnd type="oval" w="med" len="med"/>
              </a:ln>
              <a:effectLst/>
            </p:spPr>
            <p:txBody>
              <a:bodyPr/>
              <a:lstStyle/>
              <a:p>
                <a:endParaRPr lang="en-US"/>
              </a:p>
            </p:txBody>
          </p:sp>
          <p:sp>
            <p:nvSpPr>
              <p:cNvPr id="37896" name="Line 8"/>
              <p:cNvSpPr>
                <a:spLocks noChangeShapeType="1"/>
              </p:cNvSpPr>
              <p:nvPr/>
            </p:nvSpPr>
            <p:spPr bwMode="auto">
              <a:xfrm>
                <a:off x="4064" y="1200"/>
                <a:ext cx="0" cy="1728"/>
              </a:xfrm>
              <a:prstGeom prst="line">
                <a:avLst/>
              </a:prstGeom>
              <a:noFill/>
              <a:ln w="28575">
                <a:solidFill>
                  <a:srgbClr val="FF0000"/>
                </a:solidFill>
                <a:prstDash val="sysDot"/>
                <a:round/>
                <a:headEnd type="oval" w="med" len="med"/>
                <a:tailEnd type="oval" w="med" len="med"/>
              </a:ln>
              <a:effectLst/>
            </p:spPr>
            <p:txBody>
              <a:bodyPr/>
              <a:lstStyle/>
              <a:p>
                <a:endParaRPr lang="en-US"/>
              </a:p>
            </p:txBody>
          </p:sp>
        </p:gr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Exercise C1</a:t>
            </a:r>
          </a:p>
        </p:txBody>
      </p:sp>
      <p:sp>
        <p:nvSpPr>
          <p:cNvPr id="3" name="Date Placeholder 2"/>
          <p:cNvSpPr>
            <a:spLocks noGrp="1"/>
          </p:cNvSpPr>
          <p:nvPr>
            <p:ph type="dt" sz="half" idx="10"/>
          </p:nvPr>
        </p:nvSpPr>
        <p:spPr/>
        <p:txBody>
          <a:bodyPr/>
          <a:lstStyle/>
          <a:p>
            <a:r>
              <a:rPr lang="en-US"/>
              <a:t>9/30/2004</a:t>
            </a:r>
          </a:p>
        </p:txBody>
      </p:sp>
      <p:sp>
        <p:nvSpPr>
          <p:cNvPr id="4" name="Footer Placeholder 3"/>
          <p:cNvSpPr>
            <a:spLocks noGrp="1"/>
          </p:cNvSpPr>
          <p:nvPr>
            <p:ph type="ftr" sz="quarter" idx="11"/>
          </p:nvPr>
        </p:nvSpPr>
        <p:spPr/>
        <p:txBody>
          <a:bodyPr/>
          <a:lstStyle/>
          <a:p>
            <a:r>
              <a:rPr lang="en-US"/>
              <a:t>Lec. 3</a:t>
            </a:r>
          </a:p>
        </p:txBody>
      </p:sp>
      <p:sp>
        <p:nvSpPr>
          <p:cNvPr id="5" name="Slide Number Placeholder 4"/>
          <p:cNvSpPr>
            <a:spLocks noGrp="1"/>
          </p:cNvSpPr>
          <p:nvPr>
            <p:ph type="sldNum" sz="quarter" idx="12"/>
          </p:nvPr>
        </p:nvSpPr>
        <p:spPr/>
        <p:txBody>
          <a:bodyPr/>
          <a:lstStyle/>
          <a:p>
            <a:fld id="{A96EA4C7-D598-428B-A870-63DE6A185AF8}" type="slidenum">
              <a:rPr lang="en-US" smtClean="0"/>
              <a:pPr/>
              <a:t>23</a:t>
            </a:fld>
            <a:endParaRPr lang="en-US"/>
          </a:p>
        </p:txBody>
      </p:sp>
      <p:sp>
        <p:nvSpPr>
          <p:cNvPr id="6" name="TextBox 5"/>
          <p:cNvSpPr txBox="1"/>
          <p:nvPr/>
        </p:nvSpPr>
        <p:spPr>
          <a:xfrm>
            <a:off x="1066800" y="1066800"/>
            <a:ext cx="6858000" cy="1600438"/>
          </a:xfrm>
          <a:prstGeom prst="rect">
            <a:avLst/>
          </a:prstGeom>
          <a:noFill/>
        </p:spPr>
        <p:txBody>
          <a:bodyPr wrap="square" rtlCol="0">
            <a:spAutoFit/>
          </a:bodyPr>
          <a:lstStyle/>
          <a:p>
            <a:r>
              <a:rPr lang="en-US" sz="1400" b="1" u="none" dirty="0">
                <a:latin typeface="Arial" panose="020B0604020202020204" pitchFamily="34" charset="0"/>
                <a:cs typeface="Arial" panose="020B0604020202020204" pitchFamily="34" charset="0"/>
              </a:rPr>
              <a:t>Use the following code segment:</a:t>
            </a:r>
          </a:p>
          <a:p>
            <a:r>
              <a:rPr lang="en-US" sz="1400" b="1" u="none" dirty="0">
                <a:latin typeface="Arial" panose="020B0604020202020204" pitchFamily="34" charset="0"/>
                <a:cs typeface="Arial" panose="020B0604020202020204" pitchFamily="34" charset="0"/>
              </a:rPr>
              <a:t>Loop:    LD            R1, 0 (R2)            ; load R1from address 0+R2</a:t>
            </a:r>
          </a:p>
          <a:p>
            <a:r>
              <a:rPr lang="en-US" sz="1400" b="1" u="none" dirty="0">
                <a:latin typeface="Arial" panose="020B0604020202020204" pitchFamily="34" charset="0"/>
                <a:cs typeface="Arial" panose="020B0604020202020204" pitchFamily="34" charset="0"/>
              </a:rPr>
              <a:t>             DADDI      R1, R1, #1           ; R1 = R1 + 1</a:t>
            </a:r>
          </a:p>
          <a:p>
            <a:r>
              <a:rPr lang="en-US" sz="1400" b="1" u="none" dirty="0">
                <a:latin typeface="Arial" panose="020B0604020202020204" pitchFamily="34" charset="0"/>
                <a:cs typeface="Arial" panose="020B0604020202020204" pitchFamily="34" charset="0"/>
              </a:rPr>
              <a:t>             SD            R1, 0 (R2)            ; store R1 at address 0+R2</a:t>
            </a:r>
          </a:p>
          <a:p>
            <a:r>
              <a:rPr lang="en-US" sz="1400" b="1" u="none" dirty="0">
                <a:latin typeface="Arial" panose="020B0604020202020204" pitchFamily="34" charset="0"/>
                <a:cs typeface="Arial" panose="020B0604020202020204" pitchFamily="34" charset="0"/>
              </a:rPr>
              <a:t>             DADDI      R2, R2, #4           ;  R2 = R2 + 4</a:t>
            </a:r>
          </a:p>
          <a:p>
            <a:r>
              <a:rPr lang="en-US" sz="1400" b="1" u="none" dirty="0">
                <a:latin typeface="Arial" panose="020B0604020202020204" pitchFamily="34" charset="0"/>
                <a:cs typeface="Arial" panose="020B0604020202020204" pitchFamily="34" charset="0"/>
              </a:rPr>
              <a:t>             DSUB       R4, R3, R2           ; R4 = R3 – R2</a:t>
            </a:r>
          </a:p>
          <a:p>
            <a:r>
              <a:rPr lang="en-US" sz="1400" b="1" u="none" dirty="0">
                <a:latin typeface="Arial" panose="020B0604020202020204" pitchFamily="34" charset="0"/>
                <a:cs typeface="Arial" panose="020B0604020202020204" pitchFamily="34" charset="0"/>
              </a:rPr>
              <a:t>             BNEZ        R4, Loop              ; branch to Loop if R4! = 0</a:t>
            </a:r>
          </a:p>
        </p:txBody>
      </p:sp>
      <p:pic>
        <p:nvPicPr>
          <p:cNvPr id="7" name="Picture 2"/>
          <p:cNvPicPr>
            <a:picLocks noChangeAspect="1" noChangeArrowheads="1"/>
          </p:cNvPicPr>
          <p:nvPr/>
        </p:nvPicPr>
        <p:blipFill>
          <a:blip r:embed="rId2" cstate="print"/>
          <a:srcRect/>
          <a:stretch>
            <a:fillRect/>
          </a:stretch>
        </p:blipFill>
        <p:spPr bwMode="auto">
          <a:xfrm>
            <a:off x="311150" y="2895600"/>
            <a:ext cx="8080273" cy="1676400"/>
          </a:xfrm>
          <a:prstGeom prst="rect">
            <a:avLst/>
          </a:prstGeom>
          <a:noFill/>
          <a:ln w="9525">
            <a:noFill/>
            <a:miter lim="800000"/>
            <a:headEnd/>
            <a:tailEnd/>
          </a:ln>
        </p:spPr>
      </p:pic>
      <p:cxnSp>
        <p:nvCxnSpPr>
          <p:cNvPr id="9" name="Straight Connector 8"/>
          <p:cNvCxnSpPr/>
          <p:nvPr/>
        </p:nvCxnSpPr>
        <p:spPr bwMode="auto">
          <a:xfrm>
            <a:off x="1676400" y="3962400"/>
            <a:ext cx="60960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cxnSp>
        <p:nvCxnSpPr>
          <p:cNvPr id="11" name="Straight Connector 10"/>
          <p:cNvCxnSpPr/>
          <p:nvPr/>
        </p:nvCxnSpPr>
        <p:spPr bwMode="auto">
          <a:xfrm>
            <a:off x="838200" y="4191000"/>
            <a:ext cx="69342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cxnSp>
        <p:nvCxnSpPr>
          <p:cNvPr id="13" name="Straight Connector 12"/>
          <p:cNvCxnSpPr/>
          <p:nvPr/>
        </p:nvCxnSpPr>
        <p:spPr bwMode="auto">
          <a:xfrm>
            <a:off x="838200" y="4419600"/>
            <a:ext cx="4572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17539888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9/30/2004</a:t>
            </a:r>
          </a:p>
        </p:txBody>
      </p:sp>
      <p:sp>
        <p:nvSpPr>
          <p:cNvPr id="3" name="Footer Placeholder 2"/>
          <p:cNvSpPr>
            <a:spLocks noGrp="1"/>
          </p:cNvSpPr>
          <p:nvPr>
            <p:ph type="ftr" sz="quarter" idx="11"/>
          </p:nvPr>
        </p:nvSpPr>
        <p:spPr/>
        <p:txBody>
          <a:bodyPr/>
          <a:lstStyle/>
          <a:p>
            <a:r>
              <a:rPr lang="en-US"/>
              <a:t>Lec. 3</a:t>
            </a:r>
          </a:p>
        </p:txBody>
      </p:sp>
      <p:sp>
        <p:nvSpPr>
          <p:cNvPr id="4" name="Slide Number Placeholder 3"/>
          <p:cNvSpPr>
            <a:spLocks noGrp="1"/>
          </p:cNvSpPr>
          <p:nvPr>
            <p:ph type="sldNum" sz="quarter" idx="12"/>
          </p:nvPr>
        </p:nvSpPr>
        <p:spPr/>
        <p:txBody>
          <a:bodyPr/>
          <a:lstStyle/>
          <a:p>
            <a:fld id="{5038A994-C49A-4E64-8E4A-6A961D0F6098}" type="slidenum">
              <a:rPr lang="en-US" smtClean="0"/>
              <a:pPr/>
              <a:t>24</a:t>
            </a:fld>
            <a:endParaRPr lang="en-US"/>
          </a:p>
        </p:txBody>
      </p:sp>
      <p:pic>
        <p:nvPicPr>
          <p:cNvPr id="5" name="Picture 3"/>
          <p:cNvPicPr>
            <a:picLocks noChangeAspect="1" noChangeArrowheads="1"/>
          </p:cNvPicPr>
          <p:nvPr/>
        </p:nvPicPr>
        <p:blipFill>
          <a:blip r:embed="rId2" cstate="print"/>
          <a:srcRect/>
          <a:stretch>
            <a:fillRect/>
          </a:stretch>
        </p:blipFill>
        <p:spPr bwMode="auto">
          <a:xfrm>
            <a:off x="609600" y="1981200"/>
            <a:ext cx="7086600" cy="4040605"/>
          </a:xfrm>
          <a:prstGeom prst="rect">
            <a:avLst/>
          </a:prstGeom>
          <a:noFill/>
          <a:ln w="9525">
            <a:noFill/>
            <a:miter lim="800000"/>
            <a:headEnd/>
            <a:tailEnd/>
          </a:ln>
        </p:spPr>
      </p:pic>
      <p:cxnSp>
        <p:nvCxnSpPr>
          <p:cNvPr id="6" name="Straight Connector 5"/>
          <p:cNvCxnSpPr/>
          <p:nvPr/>
        </p:nvCxnSpPr>
        <p:spPr bwMode="auto">
          <a:xfrm>
            <a:off x="2743200" y="2133600"/>
            <a:ext cx="45720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cxnSp>
        <p:nvCxnSpPr>
          <p:cNvPr id="9" name="Straight Connector 8"/>
          <p:cNvCxnSpPr/>
          <p:nvPr/>
        </p:nvCxnSpPr>
        <p:spPr bwMode="auto">
          <a:xfrm>
            <a:off x="2667000" y="2279650"/>
            <a:ext cx="45720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cxnSp>
        <p:nvCxnSpPr>
          <p:cNvPr id="10" name="Straight Connector 9"/>
          <p:cNvCxnSpPr/>
          <p:nvPr/>
        </p:nvCxnSpPr>
        <p:spPr bwMode="auto">
          <a:xfrm>
            <a:off x="2667000" y="2514600"/>
            <a:ext cx="45720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sp>
        <p:nvSpPr>
          <p:cNvPr id="11" name="Rectangle 10"/>
          <p:cNvSpPr/>
          <p:nvPr/>
        </p:nvSpPr>
        <p:spPr bwMode="auto">
          <a:xfrm>
            <a:off x="685800" y="4419600"/>
            <a:ext cx="6934200" cy="1602205"/>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sng" strike="noStrike" cap="none" normalizeH="0" baseline="0">
              <a:ln>
                <a:noFill/>
              </a:ln>
              <a:solidFill>
                <a:schemeClr val="tx1"/>
              </a:solidFill>
              <a:effectLst/>
              <a:latin typeface="Comic Sans MS" pitchFamily="66" charset="0"/>
            </a:endParaRPr>
          </a:p>
        </p:txBody>
      </p:sp>
    </p:spTree>
    <p:extLst>
      <p:ext uri="{BB962C8B-B14F-4D97-AF65-F5344CB8AC3E}">
        <p14:creationId xmlns:p14="http://schemas.microsoft.com/office/powerpoint/2010/main" val="25846797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57200" y="228600"/>
            <a:ext cx="8158779" cy="1447800"/>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1143000" y="1981200"/>
            <a:ext cx="7156174" cy="2514600"/>
          </a:xfrm>
          <a:prstGeom prst="rect">
            <a:avLst/>
          </a:prstGeom>
          <a:noFill/>
          <a:ln w="9525">
            <a:noFill/>
            <a:miter lim="800000"/>
            <a:headEnd/>
            <a:tailEnd/>
          </a:ln>
        </p:spPr>
      </p:pic>
      <p:pic>
        <p:nvPicPr>
          <p:cNvPr id="3076" name="Picture 4"/>
          <p:cNvPicPr>
            <a:picLocks noChangeAspect="1" noChangeArrowheads="1"/>
          </p:cNvPicPr>
          <p:nvPr/>
        </p:nvPicPr>
        <p:blipFill>
          <a:blip r:embed="rId4" cstate="print"/>
          <a:srcRect/>
          <a:stretch>
            <a:fillRect/>
          </a:stretch>
        </p:blipFill>
        <p:spPr bwMode="auto">
          <a:xfrm>
            <a:off x="1295400" y="4724400"/>
            <a:ext cx="6162304" cy="990600"/>
          </a:xfrm>
          <a:prstGeom prst="rect">
            <a:avLst/>
          </a:prstGeom>
          <a:noFill/>
          <a:ln w="9525">
            <a:noFill/>
            <a:miter lim="800000"/>
            <a:headEnd/>
            <a:tailEnd/>
          </a:ln>
        </p:spPr>
      </p:pic>
      <p:cxnSp>
        <p:nvCxnSpPr>
          <p:cNvPr id="5" name="Straight Connector 4"/>
          <p:cNvCxnSpPr/>
          <p:nvPr/>
        </p:nvCxnSpPr>
        <p:spPr bwMode="auto">
          <a:xfrm>
            <a:off x="1143000" y="1219200"/>
            <a:ext cx="69342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cxnSp>
        <p:nvCxnSpPr>
          <p:cNvPr id="15" name="Straight Connector 14"/>
          <p:cNvCxnSpPr/>
          <p:nvPr/>
        </p:nvCxnSpPr>
        <p:spPr bwMode="auto">
          <a:xfrm>
            <a:off x="4610100" y="914400"/>
            <a:ext cx="34671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cxnSp>
        <p:nvCxnSpPr>
          <p:cNvPr id="21" name="Straight Connector 20"/>
          <p:cNvCxnSpPr/>
          <p:nvPr/>
        </p:nvCxnSpPr>
        <p:spPr bwMode="auto">
          <a:xfrm>
            <a:off x="1066800" y="1524000"/>
            <a:ext cx="34671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sp>
        <p:nvSpPr>
          <p:cNvPr id="4" name="TextBox 3">
            <a:extLst>
              <a:ext uri="{FF2B5EF4-FFF2-40B4-BE49-F238E27FC236}">
                <a16:creationId xmlns:a16="http://schemas.microsoft.com/office/drawing/2014/main" id="{0FD3AFDD-1DE6-42D3-84A7-FC122CDC9354}"/>
              </a:ext>
            </a:extLst>
          </p:cNvPr>
          <p:cNvSpPr txBox="1"/>
          <p:nvPr/>
        </p:nvSpPr>
        <p:spPr>
          <a:xfrm>
            <a:off x="6184205" y="3299936"/>
            <a:ext cx="2431774" cy="738664"/>
          </a:xfrm>
          <a:prstGeom prst="rect">
            <a:avLst/>
          </a:prstGeom>
          <a:noFill/>
        </p:spPr>
        <p:txBody>
          <a:bodyPr wrap="square" rtlCol="0">
            <a:spAutoFit/>
          </a:bodyPr>
          <a:lstStyle/>
          <a:p>
            <a:r>
              <a:rPr lang="en-US" sz="1400" dirty="0"/>
              <a:t>One stall because the branch output and target is known after decode</a:t>
            </a:r>
          </a:p>
        </p:txBody>
      </p:sp>
      <p:cxnSp>
        <p:nvCxnSpPr>
          <p:cNvPr id="7" name="Straight Arrow Connector 6">
            <a:extLst>
              <a:ext uri="{FF2B5EF4-FFF2-40B4-BE49-F238E27FC236}">
                <a16:creationId xmlns:a16="http://schemas.microsoft.com/office/drawing/2014/main" id="{219EDE1F-88E0-4C17-BC97-C88CBC014EF4}"/>
              </a:ext>
            </a:extLst>
          </p:cNvPr>
          <p:cNvCxnSpPr/>
          <p:nvPr/>
        </p:nvCxnSpPr>
        <p:spPr bwMode="auto">
          <a:xfrm flipH="1" flipV="1">
            <a:off x="6400800" y="2286000"/>
            <a:ext cx="1371600" cy="101393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16971290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ooter Placeholder 3"/>
          <p:cNvSpPr>
            <a:spLocks noGrp="1"/>
          </p:cNvSpPr>
          <p:nvPr>
            <p:ph type="ftr" sz="quarter" idx="10"/>
          </p:nvPr>
        </p:nvSpPr>
        <p:spPr/>
        <p:txBody>
          <a:bodyPr/>
          <a:lstStyle/>
          <a:p>
            <a:r>
              <a:rPr lang="en-AU"/>
              <a:t>Chapter 4 — The Processor — </a:t>
            </a:r>
            <a:fld id="{F6BB78DA-DF1F-4F3C-9111-5E1640EA7FFB}" type="slidenum">
              <a:rPr lang="en-AU"/>
              <a:pPr/>
              <a:t>26</a:t>
            </a:fld>
            <a:endParaRPr lang="en-AU"/>
          </a:p>
        </p:txBody>
      </p:sp>
      <p:sp>
        <p:nvSpPr>
          <p:cNvPr id="346114" name="Rectangle 2"/>
          <p:cNvSpPr>
            <a:spLocks noGrp="1" noChangeArrowheads="1"/>
          </p:cNvSpPr>
          <p:nvPr>
            <p:ph type="title"/>
          </p:nvPr>
        </p:nvSpPr>
        <p:spPr/>
        <p:txBody>
          <a:bodyPr/>
          <a:lstStyle/>
          <a:p>
            <a:r>
              <a:rPr lang="en-US" sz="4000"/>
              <a:t>Code Scheduling to Avoid Stalls</a:t>
            </a:r>
            <a:endParaRPr lang="en-AU" sz="4000"/>
          </a:p>
        </p:txBody>
      </p:sp>
      <p:sp>
        <p:nvSpPr>
          <p:cNvPr id="346115" name="Rectangle 3"/>
          <p:cNvSpPr>
            <a:spLocks noGrp="1" noChangeArrowheads="1"/>
          </p:cNvSpPr>
          <p:nvPr>
            <p:ph type="body" idx="1"/>
          </p:nvPr>
        </p:nvSpPr>
        <p:spPr>
          <a:xfrm>
            <a:off x="684213" y="1125538"/>
            <a:ext cx="8270875" cy="1843087"/>
          </a:xfrm>
        </p:spPr>
        <p:txBody>
          <a:bodyPr/>
          <a:lstStyle/>
          <a:p>
            <a:r>
              <a:rPr lang="en-US" sz="2000" dirty="0">
                <a:latin typeface="Arial" panose="020B0604020202020204" pitchFamily="34" charset="0"/>
                <a:cs typeface="Arial" panose="020B0604020202020204" pitchFamily="34" charset="0"/>
              </a:rPr>
              <a:t>Reorder code to avoid use of load result in the next instruction</a:t>
            </a:r>
          </a:p>
          <a:p>
            <a:r>
              <a:rPr lang="en-US" sz="2000" dirty="0">
                <a:latin typeface="Arial" panose="020B0604020202020204" pitchFamily="34" charset="0"/>
                <a:cs typeface="Arial" panose="020B0604020202020204" pitchFamily="34" charset="0"/>
              </a:rPr>
              <a:t>C code for A = B + E; C = B + F;</a:t>
            </a:r>
          </a:p>
          <a:p>
            <a:r>
              <a:rPr lang="en-US" sz="2000" dirty="0">
                <a:latin typeface="Arial" panose="020B0604020202020204" pitchFamily="34" charset="0"/>
                <a:cs typeface="Arial" panose="020B0604020202020204" pitchFamily="34" charset="0"/>
              </a:rPr>
              <a:t>Assume the memory address of B is stored in register $t0. E, F, and A memory locations are one word apart consecutively.</a:t>
            </a:r>
          </a:p>
          <a:p>
            <a:r>
              <a:rPr lang="en-US" sz="2000" dirty="0">
                <a:latin typeface="Arial" panose="020B0604020202020204" pitchFamily="34" charset="0"/>
                <a:cs typeface="Arial" panose="020B0604020202020204" pitchFamily="34" charset="0"/>
              </a:rPr>
              <a:t>Assume Internal forwarding</a:t>
            </a:r>
            <a:endParaRPr lang="en-AU" sz="2000" dirty="0">
              <a:latin typeface="Arial" panose="020B0604020202020204" pitchFamily="34" charset="0"/>
              <a:cs typeface="Arial" panose="020B0604020202020204" pitchFamily="34" charset="0"/>
            </a:endParaRPr>
          </a:p>
        </p:txBody>
      </p:sp>
      <p:sp>
        <p:nvSpPr>
          <p:cNvPr id="346116" name="Text Box 4"/>
          <p:cNvSpPr txBox="1">
            <a:spLocks noChangeArrowheads="1"/>
          </p:cNvSpPr>
          <p:nvPr/>
        </p:nvSpPr>
        <p:spPr bwMode="auto">
          <a:xfrm>
            <a:off x="2146300" y="3225800"/>
            <a:ext cx="2794000" cy="2587625"/>
          </a:xfrm>
          <a:prstGeom prst="rect">
            <a:avLst/>
          </a:prstGeom>
          <a:solidFill>
            <a:schemeClr val="folHlink"/>
          </a:solidFill>
          <a:ln w="9525">
            <a:noFill/>
            <a:miter lim="800000"/>
            <a:headEnd/>
            <a:tailEnd/>
          </a:ln>
          <a:effectLst/>
        </p:spPr>
        <p:txBody>
          <a:bodyPr wrap="none">
            <a:spAutoFit/>
          </a:bodyPr>
          <a:lstStyle/>
          <a:p>
            <a:pPr algn="l" defTabSz="628650">
              <a:spcBef>
                <a:spcPct val="20000"/>
              </a:spcBef>
            </a:pPr>
            <a:r>
              <a:rPr lang="en-US" sz="2000">
                <a:latin typeface="Lucida Console" pitchFamily="49" charset="0"/>
              </a:rPr>
              <a:t>lw	$t1, 0($t0)</a:t>
            </a:r>
          </a:p>
          <a:p>
            <a:pPr algn="l" defTabSz="628650">
              <a:spcBef>
                <a:spcPct val="20000"/>
              </a:spcBef>
            </a:pPr>
            <a:r>
              <a:rPr lang="en-US" sz="2000">
                <a:latin typeface="Lucida Console" pitchFamily="49" charset="0"/>
              </a:rPr>
              <a:t>lw	</a:t>
            </a:r>
            <a:r>
              <a:rPr lang="en-US" sz="2000">
                <a:solidFill>
                  <a:srgbClr val="FF0000"/>
                </a:solidFill>
                <a:latin typeface="Lucida Console" pitchFamily="49" charset="0"/>
              </a:rPr>
              <a:t>$t2</a:t>
            </a:r>
            <a:r>
              <a:rPr lang="en-US" sz="2000">
                <a:latin typeface="Lucida Console" pitchFamily="49" charset="0"/>
              </a:rPr>
              <a:t>, 4($t0)</a:t>
            </a:r>
          </a:p>
          <a:p>
            <a:pPr algn="l" defTabSz="628650">
              <a:spcBef>
                <a:spcPct val="20000"/>
              </a:spcBef>
            </a:pPr>
            <a:r>
              <a:rPr lang="en-US" sz="2000">
                <a:latin typeface="Lucida Console" pitchFamily="49" charset="0"/>
              </a:rPr>
              <a:t>add	$t3, $t1, </a:t>
            </a:r>
            <a:r>
              <a:rPr lang="en-US" sz="2000">
                <a:solidFill>
                  <a:srgbClr val="FF0000"/>
                </a:solidFill>
                <a:latin typeface="Lucida Console" pitchFamily="49" charset="0"/>
              </a:rPr>
              <a:t>$t2</a:t>
            </a:r>
          </a:p>
          <a:p>
            <a:pPr algn="l" defTabSz="628650">
              <a:spcBef>
                <a:spcPct val="20000"/>
              </a:spcBef>
            </a:pPr>
            <a:r>
              <a:rPr lang="en-US" sz="2000">
                <a:latin typeface="Lucida Console" pitchFamily="49" charset="0"/>
              </a:rPr>
              <a:t>sw	$t3, 12($t0)</a:t>
            </a:r>
          </a:p>
          <a:p>
            <a:pPr algn="l" defTabSz="628650">
              <a:spcBef>
                <a:spcPct val="20000"/>
              </a:spcBef>
            </a:pPr>
            <a:r>
              <a:rPr lang="en-US" sz="2000">
                <a:latin typeface="Lucida Console" pitchFamily="49" charset="0"/>
              </a:rPr>
              <a:t>lw	</a:t>
            </a:r>
            <a:r>
              <a:rPr lang="en-US" sz="2000">
                <a:solidFill>
                  <a:srgbClr val="FF0000"/>
                </a:solidFill>
                <a:latin typeface="Lucida Console" pitchFamily="49" charset="0"/>
              </a:rPr>
              <a:t>$t4</a:t>
            </a:r>
            <a:r>
              <a:rPr lang="en-US" sz="2000">
                <a:latin typeface="Lucida Console" pitchFamily="49" charset="0"/>
              </a:rPr>
              <a:t>, 8($t0)</a:t>
            </a:r>
          </a:p>
          <a:p>
            <a:pPr algn="l" defTabSz="628650">
              <a:spcBef>
                <a:spcPct val="20000"/>
              </a:spcBef>
            </a:pPr>
            <a:r>
              <a:rPr lang="en-US" sz="2000">
                <a:latin typeface="Lucida Console" pitchFamily="49" charset="0"/>
              </a:rPr>
              <a:t>add	$t5, $t1, </a:t>
            </a:r>
            <a:r>
              <a:rPr lang="en-US" sz="2000">
                <a:solidFill>
                  <a:srgbClr val="FF0000"/>
                </a:solidFill>
                <a:latin typeface="Lucida Console" pitchFamily="49" charset="0"/>
              </a:rPr>
              <a:t>$t4</a:t>
            </a:r>
          </a:p>
          <a:p>
            <a:pPr algn="l" defTabSz="628650">
              <a:spcBef>
                <a:spcPct val="20000"/>
              </a:spcBef>
            </a:pPr>
            <a:r>
              <a:rPr lang="en-US" sz="2000">
                <a:latin typeface="Lucida Console" pitchFamily="49" charset="0"/>
              </a:rPr>
              <a:t>sw	$t5, 16($t0)</a:t>
            </a:r>
            <a:endParaRPr lang="en-AU" sz="2000">
              <a:latin typeface="Lucida Console" pitchFamily="49" charset="0"/>
            </a:endParaRPr>
          </a:p>
        </p:txBody>
      </p:sp>
      <p:sp>
        <p:nvSpPr>
          <p:cNvPr id="346117" name="AutoShape 5"/>
          <p:cNvSpPr>
            <a:spLocks/>
          </p:cNvSpPr>
          <p:nvPr/>
        </p:nvSpPr>
        <p:spPr bwMode="auto">
          <a:xfrm>
            <a:off x="777875" y="4078288"/>
            <a:ext cx="914400" cy="401637"/>
          </a:xfrm>
          <a:prstGeom prst="borderCallout1">
            <a:avLst>
              <a:gd name="adj1" fmla="val 28458"/>
              <a:gd name="adj2" fmla="val 108333"/>
              <a:gd name="adj3" fmla="val 25296"/>
              <a:gd name="adj4" fmla="val 147917"/>
            </a:avLst>
          </a:prstGeom>
          <a:solidFill>
            <a:schemeClr val="hlink"/>
          </a:solidFill>
          <a:ln w="9525">
            <a:solidFill>
              <a:schemeClr val="tx1"/>
            </a:solidFill>
            <a:miter lim="800000"/>
            <a:headEnd/>
            <a:tailEnd type="triangle" w="med" len="med"/>
          </a:ln>
          <a:effectLst/>
        </p:spPr>
        <p:txBody>
          <a:bodyPr/>
          <a:lstStyle/>
          <a:p>
            <a:r>
              <a:rPr lang="en-US" sz="1800"/>
              <a:t>stall</a:t>
            </a:r>
            <a:endParaRPr lang="en-AU" sz="1800"/>
          </a:p>
        </p:txBody>
      </p:sp>
      <p:sp>
        <p:nvSpPr>
          <p:cNvPr id="346118" name="AutoShape 6"/>
          <p:cNvSpPr>
            <a:spLocks/>
          </p:cNvSpPr>
          <p:nvPr/>
        </p:nvSpPr>
        <p:spPr bwMode="auto">
          <a:xfrm>
            <a:off x="777875" y="5157788"/>
            <a:ext cx="914400" cy="401637"/>
          </a:xfrm>
          <a:prstGeom prst="borderCallout1">
            <a:avLst>
              <a:gd name="adj1" fmla="val 28458"/>
              <a:gd name="adj2" fmla="val 108333"/>
              <a:gd name="adj3" fmla="val 25296"/>
              <a:gd name="adj4" fmla="val 147917"/>
            </a:avLst>
          </a:prstGeom>
          <a:solidFill>
            <a:schemeClr val="hlink"/>
          </a:solidFill>
          <a:ln w="9525">
            <a:solidFill>
              <a:schemeClr val="tx1"/>
            </a:solidFill>
            <a:miter lim="800000"/>
            <a:headEnd/>
            <a:tailEnd type="triangle" w="med" len="med"/>
          </a:ln>
          <a:effectLst/>
        </p:spPr>
        <p:txBody>
          <a:bodyPr/>
          <a:lstStyle/>
          <a:p>
            <a:r>
              <a:rPr lang="en-US" sz="1800"/>
              <a:t>stall</a:t>
            </a:r>
            <a:endParaRPr lang="en-AU" sz="1800"/>
          </a:p>
        </p:txBody>
      </p:sp>
      <p:sp>
        <p:nvSpPr>
          <p:cNvPr id="346119" name="Text Box 7"/>
          <p:cNvSpPr txBox="1">
            <a:spLocks noChangeArrowheads="1"/>
          </p:cNvSpPr>
          <p:nvPr/>
        </p:nvSpPr>
        <p:spPr bwMode="auto">
          <a:xfrm>
            <a:off x="5457825" y="3225800"/>
            <a:ext cx="2794000" cy="2587625"/>
          </a:xfrm>
          <a:prstGeom prst="rect">
            <a:avLst/>
          </a:prstGeom>
          <a:solidFill>
            <a:schemeClr val="folHlink"/>
          </a:solidFill>
          <a:ln w="9525">
            <a:noFill/>
            <a:miter lim="800000"/>
            <a:headEnd/>
            <a:tailEnd/>
          </a:ln>
          <a:effectLst/>
        </p:spPr>
        <p:txBody>
          <a:bodyPr wrap="none">
            <a:spAutoFit/>
          </a:bodyPr>
          <a:lstStyle/>
          <a:p>
            <a:pPr algn="l" defTabSz="628650">
              <a:spcBef>
                <a:spcPct val="20000"/>
              </a:spcBef>
            </a:pPr>
            <a:r>
              <a:rPr lang="en-US" sz="2000">
                <a:latin typeface="Lucida Console" pitchFamily="49" charset="0"/>
              </a:rPr>
              <a:t>lw	$t1, 0($t0)</a:t>
            </a:r>
          </a:p>
          <a:p>
            <a:pPr algn="l" defTabSz="628650">
              <a:spcBef>
                <a:spcPct val="20000"/>
              </a:spcBef>
            </a:pPr>
            <a:r>
              <a:rPr lang="en-US" sz="2000">
                <a:latin typeface="Lucida Console" pitchFamily="49" charset="0"/>
              </a:rPr>
              <a:t>lw	</a:t>
            </a:r>
            <a:r>
              <a:rPr lang="en-US" sz="2000">
                <a:solidFill>
                  <a:srgbClr val="FF0000"/>
                </a:solidFill>
                <a:latin typeface="Lucida Console" pitchFamily="49" charset="0"/>
              </a:rPr>
              <a:t>$t2</a:t>
            </a:r>
            <a:r>
              <a:rPr lang="en-US" sz="2000">
                <a:latin typeface="Lucida Console" pitchFamily="49" charset="0"/>
              </a:rPr>
              <a:t>, 4($t0)</a:t>
            </a:r>
          </a:p>
          <a:p>
            <a:pPr algn="l" defTabSz="628650">
              <a:spcBef>
                <a:spcPct val="20000"/>
              </a:spcBef>
            </a:pPr>
            <a:r>
              <a:rPr lang="en-US" sz="2000">
                <a:latin typeface="Lucida Console" pitchFamily="49" charset="0"/>
              </a:rPr>
              <a:t>lw	</a:t>
            </a:r>
            <a:r>
              <a:rPr lang="en-US" sz="2000">
                <a:solidFill>
                  <a:srgbClr val="FF0000"/>
                </a:solidFill>
                <a:latin typeface="Lucida Console" pitchFamily="49" charset="0"/>
              </a:rPr>
              <a:t>$t4</a:t>
            </a:r>
            <a:r>
              <a:rPr lang="en-US" sz="2000">
                <a:latin typeface="Lucida Console" pitchFamily="49" charset="0"/>
              </a:rPr>
              <a:t>, 8($t0)</a:t>
            </a:r>
          </a:p>
          <a:p>
            <a:pPr algn="l" defTabSz="628650">
              <a:spcBef>
                <a:spcPct val="20000"/>
              </a:spcBef>
            </a:pPr>
            <a:r>
              <a:rPr lang="en-US" sz="2000">
                <a:latin typeface="Lucida Console" pitchFamily="49" charset="0"/>
              </a:rPr>
              <a:t>add	$t3, $t1, </a:t>
            </a:r>
            <a:r>
              <a:rPr lang="en-US" sz="2000">
                <a:solidFill>
                  <a:srgbClr val="FF0000"/>
                </a:solidFill>
                <a:latin typeface="Lucida Console" pitchFamily="49" charset="0"/>
              </a:rPr>
              <a:t>$t2</a:t>
            </a:r>
          </a:p>
          <a:p>
            <a:pPr algn="l" defTabSz="628650">
              <a:spcBef>
                <a:spcPct val="20000"/>
              </a:spcBef>
            </a:pPr>
            <a:r>
              <a:rPr lang="en-US" sz="2000">
                <a:latin typeface="Lucida Console" pitchFamily="49" charset="0"/>
              </a:rPr>
              <a:t>sw	$t3, 12($t0)</a:t>
            </a:r>
          </a:p>
          <a:p>
            <a:pPr algn="l" defTabSz="628650">
              <a:spcBef>
                <a:spcPct val="20000"/>
              </a:spcBef>
            </a:pPr>
            <a:r>
              <a:rPr lang="en-US" sz="2000">
                <a:latin typeface="Lucida Console" pitchFamily="49" charset="0"/>
              </a:rPr>
              <a:t>add	$t5, $t1, </a:t>
            </a:r>
            <a:r>
              <a:rPr lang="en-US" sz="2000">
                <a:solidFill>
                  <a:srgbClr val="FF0000"/>
                </a:solidFill>
                <a:latin typeface="Lucida Console" pitchFamily="49" charset="0"/>
              </a:rPr>
              <a:t>$t4</a:t>
            </a:r>
          </a:p>
          <a:p>
            <a:pPr algn="l" defTabSz="628650">
              <a:spcBef>
                <a:spcPct val="20000"/>
              </a:spcBef>
            </a:pPr>
            <a:r>
              <a:rPr lang="en-US" sz="2000">
                <a:latin typeface="Lucida Console" pitchFamily="49" charset="0"/>
              </a:rPr>
              <a:t>sw	$t5, 16($t0)</a:t>
            </a:r>
            <a:endParaRPr lang="en-AU" sz="2000">
              <a:latin typeface="Lucida Console" pitchFamily="49" charset="0"/>
            </a:endParaRPr>
          </a:p>
        </p:txBody>
      </p:sp>
      <p:sp>
        <p:nvSpPr>
          <p:cNvPr id="346120" name="Line 8"/>
          <p:cNvSpPr>
            <a:spLocks noChangeShapeType="1"/>
          </p:cNvSpPr>
          <p:nvPr/>
        </p:nvSpPr>
        <p:spPr bwMode="auto">
          <a:xfrm flipV="1">
            <a:off x="4572000" y="4221163"/>
            <a:ext cx="936625" cy="647700"/>
          </a:xfrm>
          <a:prstGeom prst="line">
            <a:avLst/>
          </a:prstGeom>
          <a:noFill/>
          <a:ln w="28575">
            <a:solidFill>
              <a:schemeClr val="hlink"/>
            </a:solidFill>
            <a:round/>
            <a:headEnd/>
            <a:tailEnd type="triangle" w="med" len="med"/>
          </a:ln>
          <a:effectLst/>
        </p:spPr>
        <p:txBody>
          <a:bodyPr/>
          <a:lstStyle/>
          <a:p>
            <a:endParaRPr lang="en-US"/>
          </a:p>
        </p:txBody>
      </p:sp>
      <p:sp>
        <p:nvSpPr>
          <p:cNvPr id="346121" name="Oval 9"/>
          <p:cNvSpPr>
            <a:spLocks noChangeArrowheads="1"/>
          </p:cNvSpPr>
          <p:nvPr/>
        </p:nvSpPr>
        <p:spPr bwMode="auto">
          <a:xfrm>
            <a:off x="2771775" y="3573463"/>
            <a:ext cx="647700" cy="431800"/>
          </a:xfrm>
          <a:prstGeom prst="ellipse">
            <a:avLst/>
          </a:prstGeom>
          <a:noFill/>
          <a:ln w="19050">
            <a:solidFill>
              <a:srgbClr val="FF0000"/>
            </a:solidFill>
            <a:round/>
            <a:headEnd/>
            <a:tailEnd/>
          </a:ln>
          <a:effectLst/>
        </p:spPr>
        <p:txBody>
          <a:bodyPr wrap="none" anchor="ctr"/>
          <a:lstStyle/>
          <a:p>
            <a:endParaRPr lang="en-US"/>
          </a:p>
        </p:txBody>
      </p:sp>
      <p:sp>
        <p:nvSpPr>
          <p:cNvPr id="346122" name="Oval 10"/>
          <p:cNvSpPr>
            <a:spLocks noChangeArrowheads="1"/>
          </p:cNvSpPr>
          <p:nvPr/>
        </p:nvSpPr>
        <p:spPr bwMode="auto">
          <a:xfrm>
            <a:off x="4284663" y="3933825"/>
            <a:ext cx="647700" cy="431800"/>
          </a:xfrm>
          <a:prstGeom prst="ellipse">
            <a:avLst/>
          </a:prstGeom>
          <a:noFill/>
          <a:ln w="19050">
            <a:solidFill>
              <a:srgbClr val="FF0000"/>
            </a:solidFill>
            <a:round/>
            <a:headEnd/>
            <a:tailEnd/>
          </a:ln>
          <a:effectLst/>
        </p:spPr>
        <p:txBody>
          <a:bodyPr wrap="none" anchor="ctr"/>
          <a:lstStyle/>
          <a:p>
            <a:endParaRPr lang="en-US"/>
          </a:p>
        </p:txBody>
      </p:sp>
      <p:sp>
        <p:nvSpPr>
          <p:cNvPr id="346123" name="Oval 11"/>
          <p:cNvSpPr>
            <a:spLocks noChangeArrowheads="1"/>
          </p:cNvSpPr>
          <p:nvPr/>
        </p:nvSpPr>
        <p:spPr bwMode="auto">
          <a:xfrm>
            <a:off x="2771775" y="4652963"/>
            <a:ext cx="647700" cy="431800"/>
          </a:xfrm>
          <a:prstGeom prst="ellipse">
            <a:avLst/>
          </a:prstGeom>
          <a:noFill/>
          <a:ln w="19050">
            <a:solidFill>
              <a:srgbClr val="FF0000"/>
            </a:solidFill>
            <a:round/>
            <a:headEnd/>
            <a:tailEnd/>
          </a:ln>
          <a:effectLst/>
        </p:spPr>
        <p:txBody>
          <a:bodyPr wrap="none" anchor="ctr"/>
          <a:lstStyle/>
          <a:p>
            <a:endParaRPr lang="en-US"/>
          </a:p>
        </p:txBody>
      </p:sp>
      <p:sp>
        <p:nvSpPr>
          <p:cNvPr id="346124" name="Oval 12"/>
          <p:cNvSpPr>
            <a:spLocks noChangeArrowheads="1"/>
          </p:cNvSpPr>
          <p:nvPr/>
        </p:nvSpPr>
        <p:spPr bwMode="auto">
          <a:xfrm>
            <a:off x="4284663" y="5013325"/>
            <a:ext cx="647700" cy="431800"/>
          </a:xfrm>
          <a:prstGeom prst="ellipse">
            <a:avLst/>
          </a:prstGeom>
          <a:noFill/>
          <a:ln w="19050">
            <a:solidFill>
              <a:srgbClr val="FF0000"/>
            </a:solidFill>
            <a:round/>
            <a:headEnd/>
            <a:tailEnd/>
          </a:ln>
          <a:effectLst/>
        </p:spPr>
        <p:txBody>
          <a:bodyPr wrap="none" anchor="ctr"/>
          <a:lstStyle/>
          <a:p>
            <a:endParaRPr lang="en-US"/>
          </a:p>
        </p:txBody>
      </p:sp>
      <p:sp>
        <p:nvSpPr>
          <p:cNvPr id="346125" name="Oval 13"/>
          <p:cNvSpPr>
            <a:spLocks noChangeArrowheads="1"/>
          </p:cNvSpPr>
          <p:nvPr/>
        </p:nvSpPr>
        <p:spPr bwMode="auto">
          <a:xfrm>
            <a:off x="6084888" y="3573463"/>
            <a:ext cx="647700" cy="431800"/>
          </a:xfrm>
          <a:prstGeom prst="ellipse">
            <a:avLst/>
          </a:prstGeom>
          <a:noFill/>
          <a:ln w="19050">
            <a:solidFill>
              <a:srgbClr val="FF0000"/>
            </a:solidFill>
            <a:round/>
            <a:headEnd/>
            <a:tailEnd/>
          </a:ln>
          <a:effectLst/>
        </p:spPr>
        <p:txBody>
          <a:bodyPr wrap="none" anchor="ctr"/>
          <a:lstStyle/>
          <a:p>
            <a:endParaRPr lang="en-US"/>
          </a:p>
        </p:txBody>
      </p:sp>
      <p:sp>
        <p:nvSpPr>
          <p:cNvPr id="346126" name="Oval 14"/>
          <p:cNvSpPr>
            <a:spLocks noChangeArrowheads="1"/>
          </p:cNvSpPr>
          <p:nvPr/>
        </p:nvSpPr>
        <p:spPr bwMode="auto">
          <a:xfrm>
            <a:off x="7596188" y="4292600"/>
            <a:ext cx="647700" cy="431800"/>
          </a:xfrm>
          <a:prstGeom prst="ellipse">
            <a:avLst/>
          </a:prstGeom>
          <a:noFill/>
          <a:ln w="19050">
            <a:solidFill>
              <a:srgbClr val="FF0000"/>
            </a:solidFill>
            <a:round/>
            <a:headEnd/>
            <a:tailEnd/>
          </a:ln>
          <a:effectLst/>
        </p:spPr>
        <p:txBody>
          <a:bodyPr wrap="none" anchor="ctr"/>
          <a:lstStyle/>
          <a:p>
            <a:endParaRPr lang="en-US"/>
          </a:p>
        </p:txBody>
      </p:sp>
      <p:sp>
        <p:nvSpPr>
          <p:cNvPr id="346127" name="Oval 15"/>
          <p:cNvSpPr>
            <a:spLocks noChangeArrowheads="1"/>
          </p:cNvSpPr>
          <p:nvPr/>
        </p:nvSpPr>
        <p:spPr bwMode="auto">
          <a:xfrm>
            <a:off x="7596188" y="5013325"/>
            <a:ext cx="647700" cy="431800"/>
          </a:xfrm>
          <a:prstGeom prst="ellipse">
            <a:avLst/>
          </a:prstGeom>
          <a:noFill/>
          <a:ln w="19050">
            <a:solidFill>
              <a:srgbClr val="FF0000"/>
            </a:solidFill>
            <a:round/>
            <a:headEnd/>
            <a:tailEnd/>
          </a:ln>
          <a:effectLst/>
        </p:spPr>
        <p:txBody>
          <a:bodyPr wrap="none" anchor="ctr"/>
          <a:lstStyle/>
          <a:p>
            <a:endParaRPr lang="en-US"/>
          </a:p>
        </p:txBody>
      </p:sp>
      <p:sp>
        <p:nvSpPr>
          <p:cNvPr id="346128" name="Oval 16"/>
          <p:cNvSpPr>
            <a:spLocks noChangeArrowheads="1"/>
          </p:cNvSpPr>
          <p:nvPr/>
        </p:nvSpPr>
        <p:spPr bwMode="auto">
          <a:xfrm>
            <a:off x="6084888" y="3933825"/>
            <a:ext cx="647700" cy="431800"/>
          </a:xfrm>
          <a:prstGeom prst="ellipse">
            <a:avLst/>
          </a:prstGeom>
          <a:noFill/>
          <a:ln w="19050">
            <a:solidFill>
              <a:srgbClr val="FF0000"/>
            </a:solidFill>
            <a:round/>
            <a:headEnd/>
            <a:tailEnd/>
          </a:ln>
          <a:effectLst/>
        </p:spPr>
        <p:txBody>
          <a:bodyPr wrap="none" anchor="ctr"/>
          <a:lstStyle/>
          <a:p>
            <a:endParaRPr lang="en-US"/>
          </a:p>
        </p:txBody>
      </p:sp>
      <p:sp>
        <p:nvSpPr>
          <p:cNvPr id="346129" name="Line 17"/>
          <p:cNvSpPr>
            <a:spLocks noChangeShapeType="1"/>
          </p:cNvSpPr>
          <p:nvPr/>
        </p:nvSpPr>
        <p:spPr bwMode="auto">
          <a:xfrm>
            <a:off x="3409950" y="3819525"/>
            <a:ext cx="879475" cy="292100"/>
          </a:xfrm>
          <a:prstGeom prst="line">
            <a:avLst/>
          </a:prstGeom>
          <a:noFill/>
          <a:ln w="19050">
            <a:solidFill>
              <a:srgbClr val="FF0000"/>
            </a:solidFill>
            <a:round/>
            <a:headEnd/>
            <a:tailEnd/>
          </a:ln>
          <a:effectLst/>
        </p:spPr>
        <p:txBody>
          <a:bodyPr/>
          <a:lstStyle/>
          <a:p>
            <a:endParaRPr lang="en-US"/>
          </a:p>
        </p:txBody>
      </p:sp>
      <p:sp>
        <p:nvSpPr>
          <p:cNvPr id="346130" name="Line 18"/>
          <p:cNvSpPr>
            <a:spLocks noChangeShapeType="1"/>
          </p:cNvSpPr>
          <p:nvPr/>
        </p:nvSpPr>
        <p:spPr bwMode="auto">
          <a:xfrm>
            <a:off x="3400425" y="4918075"/>
            <a:ext cx="903288" cy="215900"/>
          </a:xfrm>
          <a:prstGeom prst="line">
            <a:avLst/>
          </a:prstGeom>
          <a:noFill/>
          <a:ln w="19050">
            <a:solidFill>
              <a:srgbClr val="FF0000"/>
            </a:solidFill>
            <a:round/>
            <a:headEnd/>
            <a:tailEnd/>
          </a:ln>
          <a:effectLst/>
        </p:spPr>
        <p:txBody>
          <a:bodyPr/>
          <a:lstStyle/>
          <a:p>
            <a:endParaRPr lang="en-US"/>
          </a:p>
        </p:txBody>
      </p:sp>
      <p:sp>
        <p:nvSpPr>
          <p:cNvPr id="346131" name="Line 19"/>
          <p:cNvSpPr>
            <a:spLocks noChangeShapeType="1"/>
          </p:cNvSpPr>
          <p:nvPr/>
        </p:nvSpPr>
        <p:spPr bwMode="auto">
          <a:xfrm>
            <a:off x="6726238" y="3829050"/>
            <a:ext cx="895350" cy="608013"/>
          </a:xfrm>
          <a:prstGeom prst="line">
            <a:avLst/>
          </a:prstGeom>
          <a:noFill/>
          <a:ln w="19050">
            <a:solidFill>
              <a:srgbClr val="FF0000"/>
            </a:solidFill>
            <a:round/>
            <a:headEnd/>
            <a:tailEnd/>
          </a:ln>
          <a:effectLst/>
        </p:spPr>
        <p:txBody>
          <a:bodyPr/>
          <a:lstStyle/>
          <a:p>
            <a:endParaRPr lang="en-US"/>
          </a:p>
        </p:txBody>
      </p:sp>
      <p:sp>
        <p:nvSpPr>
          <p:cNvPr id="346132" name="Line 20"/>
          <p:cNvSpPr>
            <a:spLocks noChangeShapeType="1"/>
          </p:cNvSpPr>
          <p:nvPr/>
        </p:nvSpPr>
        <p:spPr bwMode="auto">
          <a:xfrm>
            <a:off x="6654800" y="4287838"/>
            <a:ext cx="966788" cy="846137"/>
          </a:xfrm>
          <a:prstGeom prst="line">
            <a:avLst/>
          </a:prstGeom>
          <a:noFill/>
          <a:ln w="19050">
            <a:solidFill>
              <a:srgbClr val="FF0000"/>
            </a:solidFill>
            <a:round/>
            <a:headEnd/>
            <a:tailEnd/>
          </a:ln>
          <a:effectLst/>
        </p:spPr>
        <p:txBody>
          <a:bodyPr/>
          <a:lstStyle/>
          <a:p>
            <a:endParaRPr lang="en-US"/>
          </a:p>
        </p:txBody>
      </p:sp>
      <p:sp>
        <p:nvSpPr>
          <p:cNvPr id="346133" name="Text Box 21"/>
          <p:cNvSpPr txBox="1">
            <a:spLocks noChangeArrowheads="1"/>
          </p:cNvSpPr>
          <p:nvPr/>
        </p:nvSpPr>
        <p:spPr bwMode="auto">
          <a:xfrm>
            <a:off x="6300788" y="5876925"/>
            <a:ext cx="1146175" cy="376238"/>
          </a:xfrm>
          <a:prstGeom prst="rect">
            <a:avLst/>
          </a:prstGeom>
          <a:solidFill>
            <a:schemeClr val="accent1"/>
          </a:solidFill>
          <a:ln w="9525">
            <a:solidFill>
              <a:schemeClr val="tx1"/>
            </a:solidFill>
            <a:miter lim="800000"/>
            <a:headEnd/>
            <a:tailEnd/>
          </a:ln>
          <a:effectLst/>
        </p:spPr>
        <p:txBody>
          <a:bodyPr wrap="none">
            <a:spAutoFit/>
          </a:bodyPr>
          <a:lstStyle/>
          <a:p>
            <a:pPr algn="l"/>
            <a:r>
              <a:rPr lang="en-US" sz="1800"/>
              <a:t>11 cycles</a:t>
            </a:r>
            <a:endParaRPr lang="en-AU" sz="1800"/>
          </a:p>
        </p:txBody>
      </p:sp>
      <p:sp>
        <p:nvSpPr>
          <p:cNvPr id="346134" name="Text Box 22"/>
          <p:cNvSpPr txBox="1">
            <a:spLocks noChangeArrowheads="1"/>
          </p:cNvSpPr>
          <p:nvPr/>
        </p:nvSpPr>
        <p:spPr bwMode="auto">
          <a:xfrm>
            <a:off x="2987675" y="5876925"/>
            <a:ext cx="1146175" cy="376238"/>
          </a:xfrm>
          <a:prstGeom prst="rect">
            <a:avLst/>
          </a:prstGeom>
          <a:solidFill>
            <a:schemeClr val="accent1"/>
          </a:solidFill>
          <a:ln w="9525">
            <a:solidFill>
              <a:schemeClr val="tx1"/>
            </a:solidFill>
            <a:miter lim="800000"/>
            <a:headEnd/>
            <a:tailEnd/>
          </a:ln>
          <a:effectLst/>
        </p:spPr>
        <p:txBody>
          <a:bodyPr wrap="none">
            <a:spAutoFit/>
          </a:bodyPr>
          <a:lstStyle/>
          <a:p>
            <a:pPr algn="l"/>
            <a:r>
              <a:rPr lang="en-US" sz="1800"/>
              <a:t>13 cycles</a:t>
            </a:r>
            <a:endParaRPr lang="en-AU" sz="1800"/>
          </a:p>
        </p:txBody>
      </p:sp>
    </p:spTree>
    <p:extLst>
      <p:ext uri="{BB962C8B-B14F-4D97-AF65-F5344CB8AC3E}">
        <p14:creationId xmlns:p14="http://schemas.microsoft.com/office/powerpoint/2010/main" val="23800849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838200" y="141288"/>
            <a:ext cx="8001000" cy="696912"/>
          </a:xfrm>
        </p:spPr>
        <p:txBody>
          <a:bodyPr/>
          <a:lstStyle/>
          <a:p>
            <a:r>
              <a:rPr lang="en-AU" sz="3600" b="1" dirty="0">
                <a:solidFill>
                  <a:srgbClr val="0070C0"/>
                </a:solidFill>
              </a:rPr>
              <a:t>MIPS </a:t>
            </a:r>
            <a:r>
              <a:rPr lang="en-AU" sz="3600" b="1" dirty="0" err="1">
                <a:solidFill>
                  <a:srgbClr val="0070C0"/>
                </a:solidFill>
              </a:rPr>
              <a:t>Datapath</a:t>
            </a:r>
            <a:r>
              <a:rPr lang="en-AU" sz="3600" b="1" dirty="0">
                <a:solidFill>
                  <a:srgbClr val="0070C0"/>
                </a:solidFill>
              </a:rPr>
              <a:t>- From CS 161</a:t>
            </a:r>
          </a:p>
        </p:txBody>
      </p:sp>
      <p:pic>
        <p:nvPicPr>
          <p:cNvPr id="240647" name="Picture 7" descr="f04-01-P374493"/>
          <p:cNvPicPr>
            <a:picLocks noChangeAspect="1" noChangeArrowheads="1"/>
          </p:cNvPicPr>
          <p:nvPr/>
        </p:nvPicPr>
        <p:blipFill>
          <a:blip r:embed="rId3" cstate="print"/>
          <a:srcRect/>
          <a:stretch>
            <a:fillRect/>
          </a:stretch>
        </p:blipFill>
        <p:spPr bwMode="auto">
          <a:xfrm>
            <a:off x="1547812" y="877888"/>
            <a:ext cx="5832475" cy="3160712"/>
          </a:xfrm>
          <a:prstGeom prst="rect">
            <a:avLst/>
          </a:prstGeom>
          <a:noFill/>
        </p:spPr>
      </p:pic>
      <p:sp>
        <p:nvSpPr>
          <p:cNvPr id="240648" name="Text Box 8"/>
          <p:cNvSpPr txBox="1">
            <a:spLocks noChangeArrowheads="1"/>
          </p:cNvSpPr>
          <p:nvPr/>
        </p:nvSpPr>
        <p:spPr bwMode="auto">
          <a:xfrm>
            <a:off x="381000" y="4038600"/>
            <a:ext cx="8353425" cy="2323713"/>
          </a:xfrm>
          <a:prstGeom prst="rect">
            <a:avLst/>
          </a:prstGeom>
          <a:noFill/>
          <a:ln w="9525">
            <a:noFill/>
            <a:miter lim="800000"/>
            <a:headEnd/>
            <a:tailEnd/>
          </a:ln>
          <a:effectLst/>
        </p:spPr>
        <p:txBody>
          <a:bodyPr>
            <a:spAutoFit/>
          </a:bodyPr>
          <a:lstStyle/>
          <a:p>
            <a:pPr algn="l"/>
            <a:r>
              <a:rPr lang="en-US" sz="1200" b="1" dirty="0"/>
              <a:t>FIGURE 4.1 An abstract view of the implementation of the MIPS subset showing the major functional units and the major connections between them.</a:t>
            </a:r>
            <a:r>
              <a:rPr lang="en-US" sz="1200" dirty="0"/>
              <a:t> </a:t>
            </a:r>
            <a:r>
              <a:rPr lang="en-US" sz="1100" dirty="0"/>
              <a:t>All instructions start by using the pro gram counter to supply the instruction address to the instruction memory. After the instruction is fetched, the register operands used by an instruction are specified by fields of that instruction. Once the register operands have been fetched, they can be operated on to compute a memory address (for a load or store), to compute an arithmetic result (for an integer arithmetic-logical instruction), or a compare (for a branch). If the instruction is an arithmetic-logical instruction, the result from the ALU must be written to a register. If the operation is a load or store, the ALU result is used as an address to either store a value from the registers or load a value from memory into the registers. The result from the ALU or memory is written back into the register fi le. Branches require the use of the ALU output to determine the next instruction address, which comes either from the ALU (where the PC and branch offset are summed) or from an adder that increments the current PC by 4. The thick lines interconnecting the functional units represent buses, which consist of multiple signals. The arrows are used to guide the reader in knowing how information flows. Since signal lines may cross, we explicitly show when crossing lines are connected by the presence of a dot where the lines cross. Copyright © 2009 Elsevier, Inc. All rights reserved.</a:t>
            </a:r>
          </a:p>
        </p:txBody>
      </p:sp>
    </p:spTree>
    <p:extLst>
      <p:ext uri="{BB962C8B-B14F-4D97-AF65-F5344CB8AC3E}">
        <p14:creationId xmlns:p14="http://schemas.microsoft.com/office/powerpoint/2010/main" val="37442545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70BEDA4-53BF-4971-A50C-AD71C6D95EBE}" type="slidenum">
              <a:rPr lang="en-US"/>
              <a:pPr/>
              <a:t>4</a:t>
            </a:fld>
            <a:endParaRPr lang="en-US" dirty="0"/>
          </a:p>
        </p:txBody>
      </p:sp>
      <p:sp>
        <p:nvSpPr>
          <p:cNvPr id="161794" name="Rectangle 2"/>
          <p:cNvSpPr>
            <a:spLocks noGrp="1" noChangeArrowheads="1"/>
          </p:cNvSpPr>
          <p:nvPr>
            <p:ph type="title"/>
          </p:nvPr>
        </p:nvSpPr>
        <p:spPr>
          <a:xfrm>
            <a:off x="152400" y="152400"/>
            <a:ext cx="8763000" cy="990600"/>
          </a:xfrm>
        </p:spPr>
        <p:txBody>
          <a:bodyPr/>
          <a:lstStyle/>
          <a:p>
            <a:r>
              <a:rPr lang="en-US" sz="2800" b="1" dirty="0">
                <a:solidFill>
                  <a:srgbClr val="0070C0"/>
                </a:solidFill>
              </a:rPr>
              <a:t>Classic 5-stage Execution of a RISC </a:t>
            </a:r>
            <a:r>
              <a:rPr lang="en-US" sz="2800" b="1" dirty="0" err="1">
                <a:solidFill>
                  <a:srgbClr val="0070C0"/>
                </a:solidFill>
              </a:rPr>
              <a:t>Procesor</a:t>
            </a:r>
            <a:endParaRPr lang="en-US" sz="2800" b="1" dirty="0">
              <a:solidFill>
                <a:srgbClr val="0070C0"/>
              </a:solidFill>
            </a:endParaRPr>
          </a:p>
        </p:txBody>
      </p:sp>
      <p:sp>
        <p:nvSpPr>
          <p:cNvPr id="161795" name="Rectangle 3"/>
          <p:cNvSpPr>
            <a:spLocks noGrp="1" noChangeArrowheads="1"/>
          </p:cNvSpPr>
          <p:nvPr>
            <p:ph type="body" idx="1"/>
          </p:nvPr>
        </p:nvSpPr>
        <p:spPr>
          <a:xfrm>
            <a:off x="685800" y="1143000"/>
            <a:ext cx="7772400" cy="4343400"/>
          </a:xfrm>
        </p:spPr>
        <p:txBody>
          <a:bodyPr/>
          <a:lstStyle/>
          <a:p>
            <a:r>
              <a:rPr lang="en-US" sz="2400" dirty="0"/>
              <a:t>5 canonical stage “RISC” load-store architecture</a:t>
            </a:r>
          </a:p>
          <a:p>
            <a:pPr lvl="2">
              <a:buClr>
                <a:schemeClr val="tx1"/>
              </a:buClr>
              <a:buFontTx/>
              <a:buAutoNum type="arabicPeriod"/>
            </a:pPr>
            <a:r>
              <a:rPr lang="en-US" dirty="0"/>
              <a:t>Instruction fetch (IF): </a:t>
            </a:r>
          </a:p>
          <a:p>
            <a:pPr lvl="3">
              <a:buFontTx/>
              <a:buChar char="•"/>
            </a:pPr>
            <a:r>
              <a:rPr lang="en-US" dirty="0"/>
              <a:t>get instruction from memory/cache</a:t>
            </a:r>
          </a:p>
          <a:p>
            <a:pPr lvl="2">
              <a:buClr>
                <a:schemeClr val="tx1"/>
              </a:buClr>
              <a:buFontTx/>
              <a:buAutoNum type="arabicPeriod"/>
            </a:pPr>
            <a:r>
              <a:rPr lang="en-US" dirty="0"/>
              <a:t>Instruction decode, Register read (ID): </a:t>
            </a:r>
          </a:p>
          <a:p>
            <a:pPr lvl="3">
              <a:buFontTx/>
              <a:buChar char="•"/>
            </a:pPr>
            <a:r>
              <a:rPr lang="en-US" dirty="0"/>
              <a:t>translate </a:t>
            </a:r>
            <a:r>
              <a:rPr lang="en-US" dirty="0" err="1"/>
              <a:t>opcode</a:t>
            </a:r>
            <a:r>
              <a:rPr lang="en-US" dirty="0"/>
              <a:t> into control signals and read </a:t>
            </a:r>
            <a:r>
              <a:rPr lang="en-US" dirty="0" err="1"/>
              <a:t>regs</a:t>
            </a:r>
            <a:endParaRPr lang="en-US" dirty="0"/>
          </a:p>
          <a:p>
            <a:pPr lvl="2">
              <a:buClr>
                <a:schemeClr val="tx1"/>
              </a:buClr>
              <a:buFontTx/>
              <a:buAutoNum type="arabicPeriod"/>
            </a:pPr>
            <a:r>
              <a:rPr lang="en-US" dirty="0"/>
              <a:t>Execute (EX): </a:t>
            </a:r>
          </a:p>
          <a:p>
            <a:pPr lvl="3">
              <a:buFontTx/>
              <a:buChar char="•"/>
            </a:pPr>
            <a:r>
              <a:rPr lang="en-US" dirty="0"/>
              <a:t>perform ALU operation, load/store address, branch outcomes</a:t>
            </a:r>
          </a:p>
          <a:p>
            <a:pPr lvl="2">
              <a:buClr>
                <a:schemeClr val="tx1"/>
              </a:buClr>
              <a:buFontTx/>
              <a:buAutoNum type="arabicPeriod"/>
            </a:pPr>
            <a:r>
              <a:rPr lang="en-US" dirty="0"/>
              <a:t>Memory (MEM): </a:t>
            </a:r>
          </a:p>
          <a:p>
            <a:pPr lvl="3">
              <a:buFontTx/>
              <a:buChar char="•"/>
            </a:pPr>
            <a:r>
              <a:rPr lang="en-US" dirty="0"/>
              <a:t>access memory if load/store, everyone else idle</a:t>
            </a:r>
          </a:p>
          <a:p>
            <a:pPr lvl="2">
              <a:buClr>
                <a:schemeClr val="tx1"/>
              </a:buClr>
              <a:buFontTx/>
              <a:buAutoNum type="arabicPeriod"/>
            </a:pPr>
            <a:r>
              <a:rPr lang="en-US" dirty="0" err="1"/>
              <a:t>Writeback</a:t>
            </a:r>
            <a:r>
              <a:rPr lang="en-US" dirty="0"/>
              <a:t>/retire (WB): </a:t>
            </a:r>
          </a:p>
          <a:p>
            <a:pPr lvl="3">
              <a:buFontTx/>
              <a:buChar char="•"/>
            </a:pPr>
            <a:r>
              <a:rPr lang="en-US" dirty="0"/>
              <a:t>write results to register file</a:t>
            </a:r>
          </a:p>
        </p:txBody>
      </p:sp>
      <p:sp>
        <p:nvSpPr>
          <p:cNvPr id="5" name="Rectangle 4"/>
          <p:cNvSpPr/>
          <p:nvPr/>
        </p:nvSpPr>
        <p:spPr bwMode="auto">
          <a:xfrm>
            <a:off x="1447800" y="5715000"/>
            <a:ext cx="457200" cy="609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sng" strike="noStrike" cap="none" normalizeH="0" baseline="0">
              <a:ln>
                <a:noFill/>
              </a:ln>
              <a:solidFill>
                <a:schemeClr val="tx1"/>
              </a:solidFill>
              <a:effectLst/>
              <a:latin typeface="Comic Sans MS" pitchFamily="66" charset="0"/>
            </a:endParaRPr>
          </a:p>
        </p:txBody>
      </p:sp>
      <p:sp>
        <p:nvSpPr>
          <p:cNvPr id="7" name="Rectangle 6"/>
          <p:cNvSpPr/>
          <p:nvPr/>
        </p:nvSpPr>
        <p:spPr bwMode="auto">
          <a:xfrm>
            <a:off x="2667000" y="5715000"/>
            <a:ext cx="457200" cy="609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sng" strike="noStrike" cap="none" normalizeH="0" baseline="0">
              <a:ln>
                <a:noFill/>
              </a:ln>
              <a:solidFill>
                <a:schemeClr val="tx1"/>
              </a:solidFill>
              <a:effectLst/>
              <a:latin typeface="Comic Sans MS" pitchFamily="66" charset="0"/>
            </a:endParaRPr>
          </a:p>
        </p:txBody>
      </p:sp>
      <p:sp>
        <p:nvSpPr>
          <p:cNvPr id="8" name="Rectangle 7"/>
          <p:cNvSpPr/>
          <p:nvPr/>
        </p:nvSpPr>
        <p:spPr bwMode="auto">
          <a:xfrm>
            <a:off x="3886200" y="5715000"/>
            <a:ext cx="457200" cy="609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sng" strike="noStrike" cap="none" normalizeH="0" baseline="0">
              <a:ln>
                <a:noFill/>
              </a:ln>
              <a:solidFill>
                <a:schemeClr val="tx1"/>
              </a:solidFill>
              <a:effectLst/>
              <a:latin typeface="Comic Sans MS" pitchFamily="66" charset="0"/>
            </a:endParaRPr>
          </a:p>
        </p:txBody>
      </p:sp>
      <p:sp>
        <p:nvSpPr>
          <p:cNvPr id="9" name="Rectangle 8"/>
          <p:cNvSpPr/>
          <p:nvPr/>
        </p:nvSpPr>
        <p:spPr bwMode="auto">
          <a:xfrm>
            <a:off x="5105400" y="5715000"/>
            <a:ext cx="457200" cy="609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sng" strike="noStrike" cap="none" normalizeH="0" baseline="0">
              <a:ln>
                <a:noFill/>
              </a:ln>
              <a:solidFill>
                <a:schemeClr val="tx1"/>
              </a:solidFill>
              <a:effectLst/>
              <a:latin typeface="Comic Sans MS" pitchFamily="66" charset="0"/>
            </a:endParaRPr>
          </a:p>
        </p:txBody>
      </p:sp>
      <p:sp>
        <p:nvSpPr>
          <p:cNvPr id="10" name="Rectangle 9"/>
          <p:cNvSpPr/>
          <p:nvPr/>
        </p:nvSpPr>
        <p:spPr bwMode="auto">
          <a:xfrm>
            <a:off x="6324600" y="5715000"/>
            <a:ext cx="457200" cy="609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sng" strike="noStrike" cap="none" normalizeH="0" baseline="0">
              <a:ln>
                <a:noFill/>
              </a:ln>
              <a:solidFill>
                <a:schemeClr val="tx1"/>
              </a:solidFill>
              <a:effectLst/>
              <a:latin typeface="Comic Sans MS" pitchFamily="66" charset="0"/>
            </a:endParaRPr>
          </a:p>
        </p:txBody>
      </p:sp>
      <p:cxnSp>
        <p:nvCxnSpPr>
          <p:cNvPr id="12" name="Straight Arrow Connector 11"/>
          <p:cNvCxnSpPr>
            <a:stCxn id="5" idx="3"/>
            <a:endCxn id="7" idx="1"/>
          </p:cNvCxnSpPr>
          <p:nvPr/>
        </p:nvCxnSpPr>
        <p:spPr bwMode="auto">
          <a:xfrm>
            <a:off x="1905000" y="6019800"/>
            <a:ext cx="762000" cy="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3" name="Straight Arrow Connector 12"/>
          <p:cNvCxnSpPr/>
          <p:nvPr/>
        </p:nvCxnSpPr>
        <p:spPr bwMode="auto">
          <a:xfrm>
            <a:off x="3124200" y="6019800"/>
            <a:ext cx="762000" cy="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4" name="Straight Arrow Connector 13"/>
          <p:cNvCxnSpPr/>
          <p:nvPr/>
        </p:nvCxnSpPr>
        <p:spPr bwMode="auto">
          <a:xfrm>
            <a:off x="4343400" y="6019800"/>
            <a:ext cx="762000" cy="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5" name="Straight Arrow Connector 14"/>
          <p:cNvCxnSpPr/>
          <p:nvPr/>
        </p:nvCxnSpPr>
        <p:spPr bwMode="auto">
          <a:xfrm>
            <a:off x="5562600" y="6019800"/>
            <a:ext cx="762000" cy="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6" name="Straight Arrow Connector 15"/>
          <p:cNvCxnSpPr/>
          <p:nvPr/>
        </p:nvCxnSpPr>
        <p:spPr bwMode="auto">
          <a:xfrm>
            <a:off x="685800" y="6019800"/>
            <a:ext cx="762000" cy="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7" name="Straight Arrow Connector 16"/>
          <p:cNvCxnSpPr/>
          <p:nvPr/>
        </p:nvCxnSpPr>
        <p:spPr bwMode="auto">
          <a:xfrm>
            <a:off x="6781800" y="6019800"/>
            <a:ext cx="762000" cy="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8" name="Straight Arrow Connector 17"/>
          <p:cNvCxnSpPr/>
          <p:nvPr/>
        </p:nvCxnSpPr>
        <p:spPr bwMode="auto">
          <a:xfrm>
            <a:off x="6934200" y="6019800"/>
            <a:ext cx="0" cy="5334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21" name="Straight Arrow Connector 20"/>
          <p:cNvCxnSpPr/>
          <p:nvPr/>
        </p:nvCxnSpPr>
        <p:spPr bwMode="auto">
          <a:xfrm flipV="1">
            <a:off x="1143000" y="6019800"/>
            <a:ext cx="0" cy="5334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27" name="Straight Connector 26"/>
          <p:cNvCxnSpPr/>
          <p:nvPr/>
        </p:nvCxnSpPr>
        <p:spPr bwMode="auto">
          <a:xfrm>
            <a:off x="1143000" y="6553200"/>
            <a:ext cx="57912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8" name="TextBox 27"/>
          <p:cNvSpPr txBox="1"/>
          <p:nvPr/>
        </p:nvSpPr>
        <p:spPr>
          <a:xfrm>
            <a:off x="1447800" y="5943600"/>
            <a:ext cx="381000" cy="246221"/>
          </a:xfrm>
          <a:prstGeom prst="rect">
            <a:avLst/>
          </a:prstGeom>
          <a:noFill/>
        </p:spPr>
        <p:txBody>
          <a:bodyPr wrap="square" rtlCol="0">
            <a:spAutoFit/>
          </a:bodyPr>
          <a:lstStyle/>
          <a:p>
            <a:r>
              <a:rPr lang="en-US" sz="1000" dirty="0"/>
              <a:t>IF</a:t>
            </a:r>
          </a:p>
        </p:txBody>
      </p:sp>
      <p:sp>
        <p:nvSpPr>
          <p:cNvPr id="29" name="TextBox 28"/>
          <p:cNvSpPr txBox="1"/>
          <p:nvPr/>
        </p:nvSpPr>
        <p:spPr>
          <a:xfrm>
            <a:off x="2667000" y="5867400"/>
            <a:ext cx="381000" cy="246221"/>
          </a:xfrm>
          <a:prstGeom prst="rect">
            <a:avLst/>
          </a:prstGeom>
          <a:noFill/>
        </p:spPr>
        <p:txBody>
          <a:bodyPr wrap="square" rtlCol="0">
            <a:spAutoFit/>
          </a:bodyPr>
          <a:lstStyle/>
          <a:p>
            <a:r>
              <a:rPr lang="en-US" sz="1000" dirty="0"/>
              <a:t>ID</a:t>
            </a:r>
          </a:p>
        </p:txBody>
      </p:sp>
      <p:sp>
        <p:nvSpPr>
          <p:cNvPr id="30" name="TextBox 29"/>
          <p:cNvSpPr txBox="1"/>
          <p:nvPr/>
        </p:nvSpPr>
        <p:spPr>
          <a:xfrm>
            <a:off x="3962400" y="5943600"/>
            <a:ext cx="381000" cy="246221"/>
          </a:xfrm>
          <a:prstGeom prst="rect">
            <a:avLst/>
          </a:prstGeom>
          <a:noFill/>
        </p:spPr>
        <p:txBody>
          <a:bodyPr wrap="square" rtlCol="0">
            <a:spAutoFit/>
          </a:bodyPr>
          <a:lstStyle/>
          <a:p>
            <a:r>
              <a:rPr lang="en-US" sz="1000" dirty="0"/>
              <a:t>EX</a:t>
            </a:r>
          </a:p>
        </p:txBody>
      </p:sp>
      <p:sp>
        <p:nvSpPr>
          <p:cNvPr id="31" name="TextBox 30"/>
          <p:cNvSpPr txBox="1"/>
          <p:nvPr/>
        </p:nvSpPr>
        <p:spPr>
          <a:xfrm>
            <a:off x="5105400" y="5943600"/>
            <a:ext cx="533400" cy="246221"/>
          </a:xfrm>
          <a:prstGeom prst="rect">
            <a:avLst/>
          </a:prstGeom>
          <a:noFill/>
        </p:spPr>
        <p:txBody>
          <a:bodyPr wrap="square" rtlCol="0">
            <a:spAutoFit/>
          </a:bodyPr>
          <a:lstStyle/>
          <a:p>
            <a:r>
              <a:rPr lang="en-US" sz="1000" dirty="0"/>
              <a:t>MEM</a:t>
            </a:r>
          </a:p>
        </p:txBody>
      </p:sp>
      <p:sp>
        <p:nvSpPr>
          <p:cNvPr id="32" name="TextBox 31"/>
          <p:cNvSpPr txBox="1"/>
          <p:nvPr/>
        </p:nvSpPr>
        <p:spPr>
          <a:xfrm>
            <a:off x="6324600" y="5943600"/>
            <a:ext cx="457200" cy="246221"/>
          </a:xfrm>
          <a:prstGeom prst="rect">
            <a:avLst/>
          </a:prstGeom>
          <a:noFill/>
        </p:spPr>
        <p:txBody>
          <a:bodyPr wrap="square" rtlCol="0">
            <a:spAutoFit/>
          </a:bodyPr>
          <a:lstStyle/>
          <a:p>
            <a:r>
              <a:rPr lang="en-US" sz="1000" dirty="0"/>
              <a:t>WB</a:t>
            </a:r>
          </a:p>
        </p:txBody>
      </p:sp>
      <p:sp>
        <p:nvSpPr>
          <p:cNvPr id="33" name="TextBox 32"/>
          <p:cNvSpPr txBox="1"/>
          <p:nvPr/>
        </p:nvSpPr>
        <p:spPr>
          <a:xfrm>
            <a:off x="685800" y="5715000"/>
            <a:ext cx="609600" cy="246221"/>
          </a:xfrm>
          <a:prstGeom prst="rect">
            <a:avLst/>
          </a:prstGeom>
          <a:noFill/>
        </p:spPr>
        <p:txBody>
          <a:bodyPr wrap="square" rtlCol="0">
            <a:spAutoFit/>
          </a:bodyPr>
          <a:lstStyle/>
          <a:p>
            <a:r>
              <a:rPr lang="en-US" sz="1000" dirty="0"/>
              <a:t>Inst</a:t>
            </a:r>
          </a:p>
        </p:txBody>
      </p:sp>
      <p:sp>
        <p:nvSpPr>
          <p:cNvPr id="34" name="TextBox 33"/>
          <p:cNvSpPr txBox="1"/>
          <p:nvPr/>
        </p:nvSpPr>
        <p:spPr>
          <a:xfrm>
            <a:off x="7010400" y="6248400"/>
            <a:ext cx="914400" cy="246221"/>
          </a:xfrm>
          <a:prstGeom prst="rect">
            <a:avLst/>
          </a:prstGeom>
          <a:noFill/>
        </p:spPr>
        <p:txBody>
          <a:bodyPr wrap="square" rtlCol="0">
            <a:spAutoFit/>
          </a:bodyPr>
          <a:lstStyle/>
          <a:p>
            <a:r>
              <a:rPr lang="en-US" sz="1000" dirty="0"/>
              <a:t>Next </a:t>
            </a:r>
            <a:r>
              <a:rPr lang="en-US" sz="1000" dirty="0" err="1"/>
              <a:t>Instn</a:t>
            </a:r>
            <a:endParaRPr lang="en-US" sz="1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Date Placeholder 3"/>
          <p:cNvSpPr>
            <a:spLocks noGrp="1"/>
          </p:cNvSpPr>
          <p:nvPr>
            <p:ph type="dt" sz="half" idx="10"/>
          </p:nvPr>
        </p:nvSpPr>
        <p:spPr/>
        <p:txBody>
          <a:bodyPr/>
          <a:lstStyle/>
          <a:p>
            <a:r>
              <a:rPr lang="en-US"/>
              <a:t>9/30/2004</a:t>
            </a:r>
          </a:p>
        </p:txBody>
      </p:sp>
      <p:sp>
        <p:nvSpPr>
          <p:cNvPr id="69" name="Footer Placeholder 4"/>
          <p:cNvSpPr>
            <a:spLocks noGrp="1"/>
          </p:cNvSpPr>
          <p:nvPr>
            <p:ph type="ftr" sz="quarter" idx="11"/>
          </p:nvPr>
        </p:nvSpPr>
        <p:spPr/>
        <p:txBody>
          <a:bodyPr/>
          <a:lstStyle/>
          <a:p>
            <a:r>
              <a:rPr lang="en-US"/>
              <a:t>Lec. 3</a:t>
            </a:r>
          </a:p>
        </p:txBody>
      </p:sp>
      <p:sp>
        <p:nvSpPr>
          <p:cNvPr id="70" name="Slide Number Placeholder 5"/>
          <p:cNvSpPr>
            <a:spLocks noGrp="1"/>
          </p:cNvSpPr>
          <p:nvPr>
            <p:ph type="sldNum" sz="quarter" idx="12"/>
          </p:nvPr>
        </p:nvSpPr>
        <p:spPr/>
        <p:txBody>
          <a:bodyPr/>
          <a:lstStyle/>
          <a:p>
            <a:fld id="{A9B2EAF7-4326-4B18-A265-E348EF777246}" type="slidenum">
              <a:rPr lang="en-US"/>
              <a:pPr/>
              <a:t>5</a:t>
            </a:fld>
            <a:endParaRPr lang="en-US"/>
          </a:p>
        </p:txBody>
      </p:sp>
      <p:sp>
        <p:nvSpPr>
          <p:cNvPr id="162818" name="Rectangle 2"/>
          <p:cNvSpPr>
            <a:spLocks noGrp="1" noChangeArrowheads="1"/>
          </p:cNvSpPr>
          <p:nvPr>
            <p:ph type="title"/>
          </p:nvPr>
        </p:nvSpPr>
        <p:spPr/>
        <p:txBody>
          <a:bodyPr/>
          <a:lstStyle/>
          <a:p>
            <a:r>
              <a:rPr lang="en-US" dirty="0">
                <a:solidFill>
                  <a:srgbClr val="0070C0"/>
                </a:solidFill>
              </a:rPr>
              <a:t>Pipeline Execution</a:t>
            </a:r>
          </a:p>
        </p:txBody>
      </p:sp>
      <p:sp>
        <p:nvSpPr>
          <p:cNvPr id="162819" name="Rectangle 3"/>
          <p:cNvSpPr>
            <a:spLocks noGrp="1" noChangeArrowheads="1"/>
          </p:cNvSpPr>
          <p:nvPr>
            <p:ph type="body" idx="1"/>
          </p:nvPr>
        </p:nvSpPr>
        <p:spPr>
          <a:xfrm>
            <a:off x="228600" y="1066800"/>
            <a:ext cx="8763000" cy="1600200"/>
          </a:xfrm>
        </p:spPr>
        <p:txBody>
          <a:bodyPr/>
          <a:lstStyle/>
          <a:p>
            <a:pPr>
              <a:lnSpc>
                <a:spcPct val="90000"/>
              </a:lnSpc>
            </a:pPr>
            <a:r>
              <a:rPr lang="en-US" sz="2400" dirty="0"/>
              <a:t>Overlap execution of instructions</a:t>
            </a:r>
          </a:p>
          <a:p>
            <a:pPr lvl="1">
              <a:lnSpc>
                <a:spcPct val="90000"/>
              </a:lnSpc>
            </a:pPr>
            <a:r>
              <a:rPr lang="en-US" sz="2000" dirty="0"/>
              <a:t>Start instruction on </a:t>
            </a:r>
            <a:r>
              <a:rPr lang="en-US" sz="2000" b="1" dirty="0"/>
              <a:t>every</a:t>
            </a:r>
            <a:r>
              <a:rPr lang="en-US" sz="2000" dirty="0"/>
              <a:t> cycle, e.g. the new instruction can be fetched while the previous one is decoded – </a:t>
            </a:r>
            <a:r>
              <a:rPr lang="en-US" sz="2000" b="1" i="1" dirty="0"/>
              <a:t>pipeline</a:t>
            </a:r>
            <a:r>
              <a:rPr lang="en-US" sz="2000" dirty="0"/>
              <a:t>. Each cycle performing a specific task; number of stages is called pipeline depth (5 here)</a:t>
            </a:r>
          </a:p>
        </p:txBody>
      </p:sp>
      <p:sp>
        <p:nvSpPr>
          <p:cNvPr id="162820" name="Rectangle 4"/>
          <p:cNvSpPr>
            <a:spLocks noChangeArrowheads="1"/>
          </p:cNvSpPr>
          <p:nvPr/>
        </p:nvSpPr>
        <p:spPr bwMode="auto">
          <a:xfrm>
            <a:off x="76200" y="4953000"/>
            <a:ext cx="8991600" cy="1676400"/>
          </a:xfrm>
          <a:prstGeom prst="rect">
            <a:avLst/>
          </a:prstGeom>
          <a:solidFill>
            <a:srgbClr val="CCFFCC"/>
          </a:solidFill>
          <a:ln w="9525">
            <a:solidFill>
              <a:srgbClr val="008000"/>
            </a:solidFill>
            <a:miter lim="800000"/>
            <a:headEnd/>
            <a:tailEnd/>
          </a:ln>
          <a:effectLst/>
        </p:spPr>
        <p:txBody>
          <a:bodyPr wrap="none" lIns="7315200" anchor="b"/>
          <a:lstStyle/>
          <a:p>
            <a:pPr algn="ctr"/>
            <a:r>
              <a:rPr lang="en-US" sz="2000" u="none"/>
              <a:t>Pipelined</a:t>
            </a:r>
          </a:p>
        </p:txBody>
      </p:sp>
      <p:sp>
        <p:nvSpPr>
          <p:cNvPr id="162821" name="Rectangle 5"/>
          <p:cNvSpPr>
            <a:spLocks noChangeArrowheads="1"/>
          </p:cNvSpPr>
          <p:nvPr/>
        </p:nvSpPr>
        <p:spPr bwMode="auto">
          <a:xfrm>
            <a:off x="76200" y="2819400"/>
            <a:ext cx="8991600" cy="1676400"/>
          </a:xfrm>
          <a:prstGeom prst="rect">
            <a:avLst/>
          </a:prstGeom>
          <a:solidFill>
            <a:srgbClr val="CCFFCC"/>
          </a:solidFill>
          <a:ln w="9525">
            <a:solidFill>
              <a:srgbClr val="008000"/>
            </a:solidFill>
            <a:miter lim="800000"/>
            <a:headEnd/>
            <a:tailEnd/>
          </a:ln>
          <a:effectLst/>
        </p:spPr>
        <p:txBody>
          <a:bodyPr wrap="none" anchorCtr="1"/>
          <a:lstStyle/>
          <a:p>
            <a:pPr algn="ctr"/>
            <a:r>
              <a:rPr lang="en-US" sz="2000" u="none"/>
              <a:t>Non-pipelined</a:t>
            </a:r>
          </a:p>
        </p:txBody>
      </p:sp>
      <p:sp>
        <p:nvSpPr>
          <p:cNvPr id="162822" name="Line 6"/>
          <p:cNvSpPr>
            <a:spLocks noChangeShapeType="1"/>
          </p:cNvSpPr>
          <p:nvPr/>
        </p:nvSpPr>
        <p:spPr bwMode="auto">
          <a:xfrm>
            <a:off x="4191000" y="3810000"/>
            <a:ext cx="0" cy="2286000"/>
          </a:xfrm>
          <a:prstGeom prst="line">
            <a:avLst/>
          </a:prstGeom>
          <a:noFill/>
          <a:ln w="28575">
            <a:solidFill>
              <a:schemeClr val="tx1"/>
            </a:solidFill>
            <a:prstDash val="sysDot"/>
            <a:round/>
            <a:headEnd/>
            <a:tailEnd/>
          </a:ln>
          <a:effectLst/>
        </p:spPr>
        <p:txBody>
          <a:bodyPr/>
          <a:lstStyle/>
          <a:p>
            <a:endParaRPr lang="en-US"/>
          </a:p>
        </p:txBody>
      </p:sp>
      <p:sp>
        <p:nvSpPr>
          <p:cNvPr id="162823" name="Line 7"/>
          <p:cNvSpPr>
            <a:spLocks noChangeShapeType="1"/>
          </p:cNvSpPr>
          <p:nvPr/>
        </p:nvSpPr>
        <p:spPr bwMode="auto">
          <a:xfrm>
            <a:off x="3657600" y="3810000"/>
            <a:ext cx="0" cy="1828800"/>
          </a:xfrm>
          <a:prstGeom prst="line">
            <a:avLst/>
          </a:prstGeom>
          <a:noFill/>
          <a:ln w="28575">
            <a:solidFill>
              <a:schemeClr val="tx1"/>
            </a:solidFill>
            <a:prstDash val="sysDot"/>
            <a:round/>
            <a:headEnd/>
            <a:tailEnd/>
          </a:ln>
          <a:effectLst/>
        </p:spPr>
        <p:txBody>
          <a:bodyPr/>
          <a:lstStyle/>
          <a:p>
            <a:endParaRPr lang="en-US"/>
          </a:p>
        </p:txBody>
      </p:sp>
      <p:sp>
        <p:nvSpPr>
          <p:cNvPr id="162824" name="Line 8"/>
          <p:cNvSpPr>
            <a:spLocks noChangeShapeType="1"/>
          </p:cNvSpPr>
          <p:nvPr/>
        </p:nvSpPr>
        <p:spPr bwMode="auto">
          <a:xfrm>
            <a:off x="3124200" y="3810000"/>
            <a:ext cx="0" cy="1371600"/>
          </a:xfrm>
          <a:prstGeom prst="line">
            <a:avLst/>
          </a:prstGeom>
          <a:noFill/>
          <a:ln w="28575">
            <a:solidFill>
              <a:schemeClr val="tx1"/>
            </a:solidFill>
            <a:prstDash val="sysDot"/>
            <a:round/>
            <a:headEnd/>
            <a:tailEnd/>
          </a:ln>
          <a:effectLst/>
        </p:spPr>
        <p:txBody>
          <a:bodyPr/>
          <a:lstStyle/>
          <a:p>
            <a:endParaRPr lang="en-US"/>
          </a:p>
        </p:txBody>
      </p:sp>
      <p:sp>
        <p:nvSpPr>
          <p:cNvPr id="162825" name="Line 9"/>
          <p:cNvSpPr>
            <a:spLocks noChangeShapeType="1"/>
          </p:cNvSpPr>
          <p:nvPr/>
        </p:nvSpPr>
        <p:spPr bwMode="auto">
          <a:xfrm>
            <a:off x="2590800" y="3810000"/>
            <a:ext cx="0" cy="1371600"/>
          </a:xfrm>
          <a:prstGeom prst="line">
            <a:avLst/>
          </a:prstGeom>
          <a:noFill/>
          <a:ln w="28575">
            <a:solidFill>
              <a:schemeClr val="tx1"/>
            </a:solidFill>
            <a:prstDash val="sysDot"/>
            <a:round/>
            <a:headEnd/>
            <a:tailEnd/>
          </a:ln>
          <a:effectLst/>
        </p:spPr>
        <p:txBody>
          <a:bodyPr/>
          <a:lstStyle/>
          <a:p>
            <a:endParaRPr lang="en-US"/>
          </a:p>
        </p:txBody>
      </p:sp>
      <p:sp>
        <p:nvSpPr>
          <p:cNvPr id="162826" name="Line 10"/>
          <p:cNvSpPr>
            <a:spLocks noChangeShapeType="1"/>
          </p:cNvSpPr>
          <p:nvPr/>
        </p:nvSpPr>
        <p:spPr bwMode="auto">
          <a:xfrm>
            <a:off x="1981200" y="3810000"/>
            <a:ext cx="0" cy="1371600"/>
          </a:xfrm>
          <a:prstGeom prst="line">
            <a:avLst/>
          </a:prstGeom>
          <a:noFill/>
          <a:ln w="28575">
            <a:solidFill>
              <a:schemeClr val="tx1"/>
            </a:solidFill>
            <a:prstDash val="sysDot"/>
            <a:round/>
            <a:headEnd/>
            <a:tailEnd/>
          </a:ln>
          <a:effectLst/>
        </p:spPr>
        <p:txBody>
          <a:bodyPr/>
          <a:lstStyle/>
          <a:p>
            <a:endParaRPr lang="en-US"/>
          </a:p>
        </p:txBody>
      </p:sp>
      <p:sp>
        <p:nvSpPr>
          <p:cNvPr id="162827" name="Line 11"/>
          <p:cNvSpPr>
            <a:spLocks noChangeShapeType="1"/>
          </p:cNvSpPr>
          <p:nvPr/>
        </p:nvSpPr>
        <p:spPr bwMode="auto">
          <a:xfrm>
            <a:off x="1447800" y="3810000"/>
            <a:ext cx="0" cy="1371600"/>
          </a:xfrm>
          <a:prstGeom prst="line">
            <a:avLst/>
          </a:prstGeom>
          <a:noFill/>
          <a:ln w="28575">
            <a:solidFill>
              <a:schemeClr val="tx1"/>
            </a:solidFill>
            <a:prstDash val="sysDot"/>
            <a:round/>
            <a:headEnd/>
            <a:tailEnd/>
          </a:ln>
          <a:effectLst/>
        </p:spPr>
        <p:txBody>
          <a:bodyPr/>
          <a:lstStyle/>
          <a:p>
            <a:endParaRPr lang="en-US"/>
          </a:p>
        </p:txBody>
      </p:sp>
      <p:sp>
        <p:nvSpPr>
          <p:cNvPr id="162828" name="Line 12"/>
          <p:cNvSpPr>
            <a:spLocks noChangeShapeType="1"/>
          </p:cNvSpPr>
          <p:nvPr/>
        </p:nvSpPr>
        <p:spPr bwMode="auto">
          <a:xfrm>
            <a:off x="914400" y="3810000"/>
            <a:ext cx="0" cy="1371600"/>
          </a:xfrm>
          <a:prstGeom prst="line">
            <a:avLst/>
          </a:prstGeom>
          <a:noFill/>
          <a:ln w="28575">
            <a:solidFill>
              <a:schemeClr val="tx1"/>
            </a:solidFill>
            <a:prstDash val="sysDot"/>
            <a:round/>
            <a:headEnd/>
            <a:tailEnd/>
          </a:ln>
          <a:effectLst/>
        </p:spPr>
        <p:txBody>
          <a:bodyPr/>
          <a:lstStyle/>
          <a:p>
            <a:endParaRPr lang="en-US"/>
          </a:p>
        </p:txBody>
      </p:sp>
      <p:grpSp>
        <p:nvGrpSpPr>
          <p:cNvPr id="162829" name="Group 13"/>
          <p:cNvGrpSpPr>
            <a:grpSpLocks/>
          </p:cNvGrpSpPr>
          <p:nvPr/>
        </p:nvGrpSpPr>
        <p:grpSpPr bwMode="auto">
          <a:xfrm>
            <a:off x="685800" y="3962400"/>
            <a:ext cx="2743200" cy="304800"/>
            <a:chOff x="624" y="1872"/>
            <a:chExt cx="1728" cy="192"/>
          </a:xfrm>
        </p:grpSpPr>
        <p:sp>
          <p:nvSpPr>
            <p:cNvPr id="162830" name="Rectangle 14"/>
            <p:cNvSpPr>
              <a:spLocks noChangeArrowheads="1"/>
            </p:cNvSpPr>
            <p:nvPr/>
          </p:nvSpPr>
          <p:spPr bwMode="auto">
            <a:xfrm>
              <a:off x="624" y="1872"/>
              <a:ext cx="336" cy="192"/>
            </a:xfrm>
            <a:prstGeom prst="rect">
              <a:avLst/>
            </a:prstGeom>
            <a:solidFill>
              <a:schemeClr val="hlink"/>
            </a:solidFill>
            <a:ln w="9525">
              <a:solidFill>
                <a:schemeClr val="tx1"/>
              </a:solidFill>
              <a:miter lim="800000"/>
              <a:headEnd/>
              <a:tailEnd/>
            </a:ln>
            <a:effectLst/>
          </p:spPr>
          <p:txBody>
            <a:bodyPr wrap="none" anchor="ctr"/>
            <a:lstStyle/>
            <a:p>
              <a:pPr algn="ctr"/>
              <a:r>
                <a:rPr lang="en-US" sz="2000" u="none"/>
                <a:t>IF</a:t>
              </a:r>
            </a:p>
          </p:txBody>
        </p:sp>
        <p:sp>
          <p:nvSpPr>
            <p:cNvPr id="162831" name="Rectangle 15"/>
            <p:cNvSpPr>
              <a:spLocks noChangeArrowheads="1"/>
            </p:cNvSpPr>
            <p:nvPr/>
          </p:nvSpPr>
          <p:spPr bwMode="auto">
            <a:xfrm>
              <a:off x="960" y="1872"/>
              <a:ext cx="336" cy="192"/>
            </a:xfrm>
            <a:prstGeom prst="rect">
              <a:avLst/>
            </a:prstGeom>
            <a:solidFill>
              <a:schemeClr val="hlink"/>
            </a:solidFill>
            <a:ln w="9525">
              <a:solidFill>
                <a:schemeClr val="tx1"/>
              </a:solidFill>
              <a:miter lim="800000"/>
              <a:headEnd/>
              <a:tailEnd/>
            </a:ln>
            <a:effectLst/>
          </p:spPr>
          <p:txBody>
            <a:bodyPr wrap="none" anchor="ctr"/>
            <a:lstStyle/>
            <a:p>
              <a:pPr algn="ctr"/>
              <a:r>
                <a:rPr lang="en-US" sz="2000" u="none"/>
                <a:t>ID</a:t>
              </a:r>
            </a:p>
          </p:txBody>
        </p:sp>
        <p:sp>
          <p:nvSpPr>
            <p:cNvPr id="162832" name="Rectangle 16"/>
            <p:cNvSpPr>
              <a:spLocks noChangeArrowheads="1"/>
            </p:cNvSpPr>
            <p:nvPr/>
          </p:nvSpPr>
          <p:spPr bwMode="auto">
            <a:xfrm>
              <a:off x="1296" y="1872"/>
              <a:ext cx="336" cy="192"/>
            </a:xfrm>
            <a:prstGeom prst="rect">
              <a:avLst/>
            </a:prstGeom>
            <a:solidFill>
              <a:schemeClr val="hlink"/>
            </a:solidFill>
            <a:ln w="9525">
              <a:solidFill>
                <a:schemeClr val="tx1"/>
              </a:solidFill>
              <a:miter lim="800000"/>
              <a:headEnd/>
              <a:tailEnd/>
            </a:ln>
            <a:effectLst/>
          </p:spPr>
          <p:txBody>
            <a:bodyPr wrap="none" anchor="ctr"/>
            <a:lstStyle/>
            <a:p>
              <a:pPr algn="ctr"/>
              <a:r>
                <a:rPr lang="en-US" sz="2000" u="none"/>
                <a:t>EX</a:t>
              </a:r>
            </a:p>
          </p:txBody>
        </p:sp>
        <p:sp>
          <p:nvSpPr>
            <p:cNvPr id="162833" name="Rectangle 17"/>
            <p:cNvSpPr>
              <a:spLocks noChangeArrowheads="1"/>
            </p:cNvSpPr>
            <p:nvPr/>
          </p:nvSpPr>
          <p:spPr bwMode="auto">
            <a:xfrm>
              <a:off x="1632" y="1872"/>
              <a:ext cx="384" cy="192"/>
            </a:xfrm>
            <a:prstGeom prst="rect">
              <a:avLst/>
            </a:prstGeom>
            <a:solidFill>
              <a:schemeClr val="hlink"/>
            </a:solidFill>
            <a:ln w="9525">
              <a:solidFill>
                <a:schemeClr val="tx1"/>
              </a:solidFill>
              <a:miter lim="800000"/>
              <a:headEnd/>
              <a:tailEnd/>
            </a:ln>
            <a:effectLst/>
          </p:spPr>
          <p:txBody>
            <a:bodyPr wrap="none" anchor="ctr"/>
            <a:lstStyle/>
            <a:p>
              <a:pPr algn="ctr"/>
              <a:r>
                <a:rPr lang="en-US" sz="2000" u="none"/>
                <a:t>MEM</a:t>
              </a:r>
            </a:p>
          </p:txBody>
        </p:sp>
        <p:sp>
          <p:nvSpPr>
            <p:cNvPr id="162834" name="Rectangle 18"/>
            <p:cNvSpPr>
              <a:spLocks noChangeArrowheads="1"/>
            </p:cNvSpPr>
            <p:nvPr/>
          </p:nvSpPr>
          <p:spPr bwMode="auto">
            <a:xfrm>
              <a:off x="2016" y="1872"/>
              <a:ext cx="336" cy="192"/>
            </a:xfrm>
            <a:prstGeom prst="rect">
              <a:avLst/>
            </a:prstGeom>
            <a:solidFill>
              <a:schemeClr val="hlink"/>
            </a:solidFill>
            <a:ln w="9525">
              <a:solidFill>
                <a:schemeClr val="tx1"/>
              </a:solidFill>
              <a:miter lim="800000"/>
              <a:headEnd/>
              <a:tailEnd/>
            </a:ln>
            <a:effectLst/>
          </p:spPr>
          <p:txBody>
            <a:bodyPr wrap="none" anchor="ctr"/>
            <a:lstStyle/>
            <a:p>
              <a:pPr algn="ctr"/>
              <a:r>
                <a:rPr lang="en-US" sz="2000" u="none"/>
                <a:t>WB</a:t>
              </a:r>
            </a:p>
          </p:txBody>
        </p:sp>
      </p:grpSp>
      <p:grpSp>
        <p:nvGrpSpPr>
          <p:cNvPr id="162835" name="Group 19"/>
          <p:cNvGrpSpPr>
            <a:grpSpLocks/>
          </p:cNvGrpSpPr>
          <p:nvPr/>
        </p:nvGrpSpPr>
        <p:grpSpPr bwMode="auto">
          <a:xfrm>
            <a:off x="3429000" y="3962400"/>
            <a:ext cx="2743200" cy="304800"/>
            <a:chOff x="624" y="1872"/>
            <a:chExt cx="1728" cy="192"/>
          </a:xfrm>
        </p:grpSpPr>
        <p:sp>
          <p:nvSpPr>
            <p:cNvPr id="162836" name="Rectangle 20"/>
            <p:cNvSpPr>
              <a:spLocks noChangeArrowheads="1"/>
            </p:cNvSpPr>
            <p:nvPr/>
          </p:nvSpPr>
          <p:spPr bwMode="auto">
            <a:xfrm>
              <a:off x="624" y="1872"/>
              <a:ext cx="336" cy="192"/>
            </a:xfrm>
            <a:prstGeom prst="rect">
              <a:avLst/>
            </a:prstGeom>
            <a:solidFill>
              <a:srgbClr val="FFFF99"/>
            </a:solidFill>
            <a:ln w="9525">
              <a:solidFill>
                <a:schemeClr val="tx1"/>
              </a:solidFill>
              <a:miter lim="800000"/>
              <a:headEnd/>
              <a:tailEnd/>
            </a:ln>
            <a:effectLst/>
          </p:spPr>
          <p:txBody>
            <a:bodyPr wrap="none" anchor="ctr"/>
            <a:lstStyle/>
            <a:p>
              <a:pPr algn="ctr"/>
              <a:r>
                <a:rPr lang="en-US" sz="2000" u="none"/>
                <a:t>IF</a:t>
              </a:r>
            </a:p>
          </p:txBody>
        </p:sp>
        <p:sp>
          <p:nvSpPr>
            <p:cNvPr id="162837" name="Rectangle 21"/>
            <p:cNvSpPr>
              <a:spLocks noChangeArrowheads="1"/>
            </p:cNvSpPr>
            <p:nvPr/>
          </p:nvSpPr>
          <p:spPr bwMode="auto">
            <a:xfrm>
              <a:off x="960" y="1872"/>
              <a:ext cx="336" cy="192"/>
            </a:xfrm>
            <a:prstGeom prst="rect">
              <a:avLst/>
            </a:prstGeom>
            <a:solidFill>
              <a:srgbClr val="FFFF99"/>
            </a:solidFill>
            <a:ln w="9525">
              <a:solidFill>
                <a:schemeClr val="tx1"/>
              </a:solidFill>
              <a:miter lim="800000"/>
              <a:headEnd/>
              <a:tailEnd/>
            </a:ln>
            <a:effectLst/>
          </p:spPr>
          <p:txBody>
            <a:bodyPr wrap="none" anchor="ctr"/>
            <a:lstStyle/>
            <a:p>
              <a:pPr algn="ctr"/>
              <a:r>
                <a:rPr lang="en-US" sz="2000" u="none"/>
                <a:t>ID</a:t>
              </a:r>
            </a:p>
          </p:txBody>
        </p:sp>
        <p:sp>
          <p:nvSpPr>
            <p:cNvPr id="162838" name="Rectangle 22"/>
            <p:cNvSpPr>
              <a:spLocks noChangeArrowheads="1"/>
            </p:cNvSpPr>
            <p:nvPr/>
          </p:nvSpPr>
          <p:spPr bwMode="auto">
            <a:xfrm>
              <a:off x="1296" y="1872"/>
              <a:ext cx="336" cy="192"/>
            </a:xfrm>
            <a:prstGeom prst="rect">
              <a:avLst/>
            </a:prstGeom>
            <a:solidFill>
              <a:srgbClr val="FFFF99"/>
            </a:solidFill>
            <a:ln w="9525">
              <a:solidFill>
                <a:schemeClr val="tx1"/>
              </a:solidFill>
              <a:miter lim="800000"/>
              <a:headEnd/>
              <a:tailEnd/>
            </a:ln>
            <a:effectLst/>
          </p:spPr>
          <p:txBody>
            <a:bodyPr wrap="none" anchor="ctr"/>
            <a:lstStyle/>
            <a:p>
              <a:pPr algn="ctr"/>
              <a:r>
                <a:rPr lang="en-US" sz="2000" u="none"/>
                <a:t>EX</a:t>
              </a:r>
            </a:p>
          </p:txBody>
        </p:sp>
        <p:sp>
          <p:nvSpPr>
            <p:cNvPr id="162839" name="Rectangle 23"/>
            <p:cNvSpPr>
              <a:spLocks noChangeArrowheads="1"/>
            </p:cNvSpPr>
            <p:nvPr/>
          </p:nvSpPr>
          <p:spPr bwMode="auto">
            <a:xfrm>
              <a:off x="1632" y="1872"/>
              <a:ext cx="384" cy="192"/>
            </a:xfrm>
            <a:prstGeom prst="rect">
              <a:avLst/>
            </a:prstGeom>
            <a:solidFill>
              <a:srgbClr val="FFFF99"/>
            </a:solidFill>
            <a:ln w="9525">
              <a:solidFill>
                <a:schemeClr val="tx1"/>
              </a:solidFill>
              <a:miter lim="800000"/>
              <a:headEnd/>
              <a:tailEnd/>
            </a:ln>
            <a:effectLst/>
          </p:spPr>
          <p:txBody>
            <a:bodyPr wrap="none" anchor="ctr"/>
            <a:lstStyle/>
            <a:p>
              <a:pPr algn="ctr"/>
              <a:r>
                <a:rPr lang="en-US" sz="2000" u="none"/>
                <a:t>MEM</a:t>
              </a:r>
            </a:p>
          </p:txBody>
        </p:sp>
        <p:sp>
          <p:nvSpPr>
            <p:cNvPr id="162840" name="Rectangle 24"/>
            <p:cNvSpPr>
              <a:spLocks noChangeArrowheads="1"/>
            </p:cNvSpPr>
            <p:nvPr/>
          </p:nvSpPr>
          <p:spPr bwMode="auto">
            <a:xfrm>
              <a:off x="2016" y="1872"/>
              <a:ext cx="336" cy="192"/>
            </a:xfrm>
            <a:prstGeom prst="rect">
              <a:avLst/>
            </a:prstGeom>
            <a:solidFill>
              <a:srgbClr val="FFFF99"/>
            </a:solidFill>
            <a:ln w="9525">
              <a:solidFill>
                <a:schemeClr val="tx1"/>
              </a:solidFill>
              <a:miter lim="800000"/>
              <a:headEnd/>
              <a:tailEnd/>
            </a:ln>
            <a:effectLst/>
          </p:spPr>
          <p:txBody>
            <a:bodyPr wrap="none" anchor="ctr"/>
            <a:lstStyle/>
            <a:p>
              <a:pPr algn="ctr"/>
              <a:r>
                <a:rPr lang="en-US" sz="2000" u="none"/>
                <a:t>WB</a:t>
              </a:r>
            </a:p>
          </p:txBody>
        </p:sp>
      </p:grpSp>
      <p:grpSp>
        <p:nvGrpSpPr>
          <p:cNvPr id="162841" name="Group 25"/>
          <p:cNvGrpSpPr>
            <a:grpSpLocks/>
          </p:cNvGrpSpPr>
          <p:nvPr/>
        </p:nvGrpSpPr>
        <p:grpSpPr bwMode="auto">
          <a:xfrm>
            <a:off x="6172200" y="3962400"/>
            <a:ext cx="2743200" cy="304800"/>
            <a:chOff x="624" y="1872"/>
            <a:chExt cx="1728" cy="192"/>
          </a:xfrm>
        </p:grpSpPr>
        <p:sp>
          <p:nvSpPr>
            <p:cNvPr id="162842" name="Rectangle 26"/>
            <p:cNvSpPr>
              <a:spLocks noChangeArrowheads="1"/>
            </p:cNvSpPr>
            <p:nvPr/>
          </p:nvSpPr>
          <p:spPr bwMode="auto">
            <a:xfrm>
              <a:off x="624" y="1872"/>
              <a:ext cx="336" cy="192"/>
            </a:xfrm>
            <a:prstGeom prst="rect">
              <a:avLst/>
            </a:prstGeom>
            <a:solidFill>
              <a:srgbClr val="FFCC99"/>
            </a:solidFill>
            <a:ln w="9525">
              <a:solidFill>
                <a:schemeClr val="tx1"/>
              </a:solidFill>
              <a:miter lim="800000"/>
              <a:headEnd/>
              <a:tailEnd/>
            </a:ln>
            <a:effectLst/>
          </p:spPr>
          <p:txBody>
            <a:bodyPr wrap="none" anchor="ctr"/>
            <a:lstStyle/>
            <a:p>
              <a:pPr algn="ctr"/>
              <a:r>
                <a:rPr lang="en-US" sz="2000" u="none"/>
                <a:t>IF</a:t>
              </a:r>
            </a:p>
          </p:txBody>
        </p:sp>
        <p:sp>
          <p:nvSpPr>
            <p:cNvPr id="162843" name="Rectangle 27"/>
            <p:cNvSpPr>
              <a:spLocks noChangeArrowheads="1"/>
            </p:cNvSpPr>
            <p:nvPr/>
          </p:nvSpPr>
          <p:spPr bwMode="auto">
            <a:xfrm>
              <a:off x="960" y="1872"/>
              <a:ext cx="336" cy="192"/>
            </a:xfrm>
            <a:prstGeom prst="rect">
              <a:avLst/>
            </a:prstGeom>
            <a:solidFill>
              <a:srgbClr val="FFCC99"/>
            </a:solidFill>
            <a:ln w="9525">
              <a:solidFill>
                <a:schemeClr val="tx1"/>
              </a:solidFill>
              <a:miter lim="800000"/>
              <a:headEnd/>
              <a:tailEnd/>
            </a:ln>
            <a:effectLst/>
          </p:spPr>
          <p:txBody>
            <a:bodyPr wrap="none" anchor="ctr"/>
            <a:lstStyle/>
            <a:p>
              <a:pPr algn="ctr"/>
              <a:r>
                <a:rPr lang="en-US" sz="2000" u="none"/>
                <a:t>ID</a:t>
              </a:r>
            </a:p>
          </p:txBody>
        </p:sp>
        <p:sp>
          <p:nvSpPr>
            <p:cNvPr id="162844" name="Rectangle 28"/>
            <p:cNvSpPr>
              <a:spLocks noChangeArrowheads="1"/>
            </p:cNvSpPr>
            <p:nvPr/>
          </p:nvSpPr>
          <p:spPr bwMode="auto">
            <a:xfrm>
              <a:off x="1296" y="1872"/>
              <a:ext cx="336" cy="192"/>
            </a:xfrm>
            <a:prstGeom prst="rect">
              <a:avLst/>
            </a:prstGeom>
            <a:solidFill>
              <a:srgbClr val="FFCC99"/>
            </a:solidFill>
            <a:ln w="9525">
              <a:solidFill>
                <a:schemeClr val="tx1"/>
              </a:solidFill>
              <a:miter lim="800000"/>
              <a:headEnd/>
              <a:tailEnd/>
            </a:ln>
            <a:effectLst/>
          </p:spPr>
          <p:txBody>
            <a:bodyPr wrap="none" anchor="ctr"/>
            <a:lstStyle/>
            <a:p>
              <a:pPr algn="ctr"/>
              <a:r>
                <a:rPr lang="en-US" sz="2000" u="none"/>
                <a:t>EX</a:t>
              </a:r>
            </a:p>
          </p:txBody>
        </p:sp>
        <p:sp>
          <p:nvSpPr>
            <p:cNvPr id="162845" name="Rectangle 29"/>
            <p:cNvSpPr>
              <a:spLocks noChangeArrowheads="1"/>
            </p:cNvSpPr>
            <p:nvPr/>
          </p:nvSpPr>
          <p:spPr bwMode="auto">
            <a:xfrm>
              <a:off x="1632" y="1872"/>
              <a:ext cx="384" cy="192"/>
            </a:xfrm>
            <a:prstGeom prst="rect">
              <a:avLst/>
            </a:prstGeom>
            <a:solidFill>
              <a:srgbClr val="FFCC99"/>
            </a:solidFill>
            <a:ln w="9525">
              <a:solidFill>
                <a:schemeClr val="tx1"/>
              </a:solidFill>
              <a:miter lim="800000"/>
              <a:headEnd/>
              <a:tailEnd/>
            </a:ln>
            <a:effectLst/>
          </p:spPr>
          <p:txBody>
            <a:bodyPr wrap="none" anchor="ctr"/>
            <a:lstStyle/>
            <a:p>
              <a:pPr algn="ctr"/>
              <a:r>
                <a:rPr lang="en-US" sz="2000" u="none"/>
                <a:t>MEM</a:t>
              </a:r>
            </a:p>
          </p:txBody>
        </p:sp>
        <p:sp>
          <p:nvSpPr>
            <p:cNvPr id="162846" name="Rectangle 30"/>
            <p:cNvSpPr>
              <a:spLocks noChangeArrowheads="1"/>
            </p:cNvSpPr>
            <p:nvPr/>
          </p:nvSpPr>
          <p:spPr bwMode="auto">
            <a:xfrm>
              <a:off x="2016" y="1872"/>
              <a:ext cx="336" cy="192"/>
            </a:xfrm>
            <a:prstGeom prst="rect">
              <a:avLst/>
            </a:prstGeom>
            <a:solidFill>
              <a:srgbClr val="FFCC99"/>
            </a:solidFill>
            <a:ln w="9525">
              <a:solidFill>
                <a:schemeClr val="tx1"/>
              </a:solidFill>
              <a:miter lim="800000"/>
              <a:headEnd/>
              <a:tailEnd/>
            </a:ln>
            <a:effectLst/>
          </p:spPr>
          <p:txBody>
            <a:bodyPr wrap="none" anchor="ctr"/>
            <a:lstStyle/>
            <a:p>
              <a:pPr algn="ctr"/>
              <a:r>
                <a:rPr lang="en-US" sz="2000" u="none"/>
                <a:t>WB</a:t>
              </a:r>
            </a:p>
          </p:txBody>
        </p:sp>
      </p:grpSp>
      <p:grpSp>
        <p:nvGrpSpPr>
          <p:cNvPr id="162847" name="Group 31"/>
          <p:cNvGrpSpPr>
            <a:grpSpLocks/>
          </p:cNvGrpSpPr>
          <p:nvPr/>
        </p:nvGrpSpPr>
        <p:grpSpPr bwMode="auto">
          <a:xfrm>
            <a:off x="685800" y="3505200"/>
            <a:ext cx="2743200" cy="304800"/>
            <a:chOff x="624" y="1872"/>
            <a:chExt cx="1728" cy="192"/>
          </a:xfrm>
        </p:grpSpPr>
        <p:sp>
          <p:nvSpPr>
            <p:cNvPr id="162848" name="Rectangle 32"/>
            <p:cNvSpPr>
              <a:spLocks noChangeArrowheads="1"/>
            </p:cNvSpPr>
            <p:nvPr/>
          </p:nvSpPr>
          <p:spPr bwMode="auto">
            <a:xfrm>
              <a:off x="624" y="1872"/>
              <a:ext cx="336" cy="192"/>
            </a:xfrm>
            <a:prstGeom prst="rect">
              <a:avLst/>
            </a:prstGeom>
            <a:noFill/>
            <a:ln w="9525">
              <a:solidFill>
                <a:srgbClr val="CCFFCC"/>
              </a:solidFill>
              <a:miter lim="800000"/>
              <a:headEnd/>
              <a:tailEnd/>
            </a:ln>
            <a:effectLst/>
          </p:spPr>
          <p:txBody>
            <a:bodyPr wrap="none" anchor="ctr"/>
            <a:lstStyle/>
            <a:p>
              <a:pPr algn="ctr"/>
              <a:r>
                <a:rPr lang="en-US" sz="2000" u="none"/>
                <a:t>1</a:t>
              </a:r>
            </a:p>
          </p:txBody>
        </p:sp>
        <p:sp>
          <p:nvSpPr>
            <p:cNvPr id="162849" name="Rectangle 33"/>
            <p:cNvSpPr>
              <a:spLocks noChangeArrowheads="1"/>
            </p:cNvSpPr>
            <p:nvPr/>
          </p:nvSpPr>
          <p:spPr bwMode="auto">
            <a:xfrm>
              <a:off x="960" y="1872"/>
              <a:ext cx="336" cy="192"/>
            </a:xfrm>
            <a:prstGeom prst="rect">
              <a:avLst/>
            </a:prstGeom>
            <a:noFill/>
            <a:ln w="9525">
              <a:solidFill>
                <a:srgbClr val="CCFFCC"/>
              </a:solidFill>
              <a:miter lim="800000"/>
              <a:headEnd/>
              <a:tailEnd/>
            </a:ln>
            <a:effectLst/>
          </p:spPr>
          <p:txBody>
            <a:bodyPr wrap="none" anchor="ctr"/>
            <a:lstStyle/>
            <a:p>
              <a:pPr algn="ctr"/>
              <a:r>
                <a:rPr lang="en-US" sz="2000" u="none"/>
                <a:t>2</a:t>
              </a:r>
            </a:p>
          </p:txBody>
        </p:sp>
        <p:sp>
          <p:nvSpPr>
            <p:cNvPr id="162850" name="Rectangle 34"/>
            <p:cNvSpPr>
              <a:spLocks noChangeArrowheads="1"/>
            </p:cNvSpPr>
            <p:nvPr/>
          </p:nvSpPr>
          <p:spPr bwMode="auto">
            <a:xfrm>
              <a:off x="1296" y="1872"/>
              <a:ext cx="336" cy="192"/>
            </a:xfrm>
            <a:prstGeom prst="rect">
              <a:avLst/>
            </a:prstGeom>
            <a:noFill/>
            <a:ln w="9525">
              <a:solidFill>
                <a:srgbClr val="CCFFCC"/>
              </a:solidFill>
              <a:miter lim="800000"/>
              <a:headEnd/>
              <a:tailEnd/>
            </a:ln>
            <a:effectLst/>
          </p:spPr>
          <p:txBody>
            <a:bodyPr wrap="none" anchor="ctr"/>
            <a:lstStyle/>
            <a:p>
              <a:pPr algn="ctr"/>
              <a:r>
                <a:rPr lang="en-US" sz="2000" u="none"/>
                <a:t>3</a:t>
              </a:r>
            </a:p>
          </p:txBody>
        </p:sp>
        <p:sp>
          <p:nvSpPr>
            <p:cNvPr id="162851" name="Rectangle 35"/>
            <p:cNvSpPr>
              <a:spLocks noChangeArrowheads="1"/>
            </p:cNvSpPr>
            <p:nvPr/>
          </p:nvSpPr>
          <p:spPr bwMode="auto">
            <a:xfrm>
              <a:off x="1632" y="1872"/>
              <a:ext cx="384" cy="192"/>
            </a:xfrm>
            <a:prstGeom prst="rect">
              <a:avLst/>
            </a:prstGeom>
            <a:noFill/>
            <a:ln w="9525">
              <a:solidFill>
                <a:srgbClr val="CCFFCC"/>
              </a:solidFill>
              <a:miter lim="800000"/>
              <a:headEnd/>
              <a:tailEnd/>
            </a:ln>
            <a:effectLst/>
          </p:spPr>
          <p:txBody>
            <a:bodyPr wrap="none" anchor="ctr"/>
            <a:lstStyle/>
            <a:p>
              <a:pPr algn="ctr"/>
              <a:r>
                <a:rPr lang="en-US" sz="2000" u="none"/>
                <a:t>4</a:t>
              </a:r>
            </a:p>
          </p:txBody>
        </p:sp>
        <p:sp>
          <p:nvSpPr>
            <p:cNvPr id="162852" name="Rectangle 36"/>
            <p:cNvSpPr>
              <a:spLocks noChangeArrowheads="1"/>
            </p:cNvSpPr>
            <p:nvPr/>
          </p:nvSpPr>
          <p:spPr bwMode="auto">
            <a:xfrm>
              <a:off x="2016" y="1872"/>
              <a:ext cx="336" cy="192"/>
            </a:xfrm>
            <a:prstGeom prst="rect">
              <a:avLst/>
            </a:prstGeom>
            <a:noFill/>
            <a:ln w="9525">
              <a:solidFill>
                <a:srgbClr val="CCFFCC"/>
              </a:solidFill>
              <a:miter lim="800000"/>
              <a:headEnd/>
              <a:tailEnd/>
            </a:ln>
            <a:effectLst/>
          </p:spPr>
          <p:txBody>
            <a:bodyPr wrap="none" anchor="ctr"/>
            <a:lstStyle/>
            <a:p>
              <a:pPr algn="ctr"/>
              <a:r>
                <a:rPr lang="en-US" sz="2000" u="none"/>
                <a:t>5</a:t>
              </a:r>
            </a:p>
          </p:txBody>
        </p:sp>
      </p:grpSp>
      <p:grpSp>
        <p:nvGrpSpPr>
          <p:cNvPr id="162853" name="Group 37"/>
          <p:cNvGrpSpPr>
            <a:grpSpLocks/>
          </p:cNvGrpSpPr>
          <p:nvPr/>
        </p:nvGrpSpPr>
        <p:grpSpPr bwMode="auto">
          <a:xfrm>
            <a:off x="3429000" y="3505200"/>
            <a:ext cx="2743200" cy="304800"/>
            <a:chOff x="624" y="1872"/>
            <a:chExt cx="1728" cy="192"/>
          </a:xfrm>
        </p:grpSpPr>
        <p:sp>
          <p:nvSpPr>
            <p:cNvPr id="162854" name="Rectangle 38"/>
            <p:cNvSpPr>
              <a:spLocks noChangeArrowheads="1"/>
            </p:cNvSpPr>
            <p:nvPr/>
          </p:nvSpPr>
          <p:spPr bwMode="auto">
            <a:xfrm>
              <a:off x="624" y="1872"/>
              <a:ext cx="336" cy="192"/>
            </a:xfrm>
            <a:prstGeom prst="rect">
              <a:avLst/>
            </a:prstGeom>
            <a:noFill/>
            <a:ln w="9525">
              <a:solidFill>
                <a:srgbClr val="CCFFCC"/>
              </a:solidFill>
              <a:miter lim="800000"/>
              <a:headEnd/>
              <a:tailEnd/>
            </a:ln>
            <a:effectLst/>
          </p:spPr>
          <p:txBody>
            <a:bodyPr wrap="none" anchor="ctr"/>
            <a:lstStyle/>
            <a:p>
              <a:pPr algn="ctr"/>
              <a:r>
                <a:rPr lang="en-US" sz="2000" u="none"/>
                <a:t>6</a:t>
              </a:r>
            </a:p>
          </p:txBody>
        </p:sp>
        <p:sp>
          <p:nvSpPr>
            <p:cNvPr id="162855" name="Rectangle 39"/>
            <p:cNvSpPr>
              <a:spLocks noChangeArrowheads="1"/>
            </p:cNvSpPr>
            <p:nvPr/>
          </p:nvSpPr>
          <p:spPr bwMode="auto">
            <a:xfrm>
              <a:off x="960" y="1872"/>
              <a:ext cx="336" cy="192"/>
            </a:xfrm>
            <a:prstGeom prst="rect">
              <a:avLst/>
            </a:prstGeom>
            <a:noFill/>
            <a:ln w="9525">
              <a:solidFill>
                <a:srgbClr val="CCFFCC"/>
              </a:solidFill>
              <a:miter lim="800000"/>
              <a:headEnd/>
              <a:tailEnd/>
            </a:ln>
            <a:effectLst/>
          </p:spPr>
          <p:txBody>
            <a:bodyPr wrap="none" anchor="ctr"/>
            <a:lstStyle/>
            <a:p>
              <a:pPr algn="ctr"/>
              <a:r>
                <a:rPr lang="en-US" sz="2000" u="none"/>
                <a:t>7</a:t>
              </a:r>
            </a:p>
          </p:txBody>
        </p:sp>
        <p:sp>
          <p:nvSpPr>
            <p:cNvPr id="162856" name="Rectangle 40"/>
            <p:cNvSpPr>
              <a:spLocks noChangeArrowheads="1"/>
            </p:cNvSpPr>
            <p:nvPr/>
          </p:nvSpPr>
          <p:spPr bwMode="auto">
            <a:xfrm>
              <a:off x="1296" y="1872"/>
              <a:ext cx="336" cy="192"/>
            </a:xfrm>
            <a:prstGeom prst="rect">
              <a:avLst/>
            </a:prstGeom>
            <a:noFill/>
            <a:ln w="9525">
              <a:solidFill>
                <a:srgbClr val="CCFFCC"/>
              </a:solidFill>
              <a:miter lim="800000"/>
              <a:headEnd/>
              <a:tailEnd/>
            </a:ln>
            <a:effectLst/>
          </p:spPr>
          <p:txBody>
            <a:bodyPr wrap="none" anchor="ctr"/>
            <a:lstStyle/>
            <a:p>
              <a:pPr algn="ctr"/>
              <a:r>
                <a:rPr lang="en-US" sz="2000" u="none"/>
                <a:t>8</a:t>
              </a:r>
            </a:p>
          </p:txBody>
        </p:sp>
        <p:sp>
          <p:nvSpPr>
            <p:cNvPr id="162857" name="Rectangle 41"/>
            <p:cNvSpPr>
              <a:spLocks noChangeArrowheads="1"/>
            </p:cNvSpPr>
            <p:nvPr/>
          </p:nvSpPr>
          <p:spPr bwMode="auto">
            <a:xfrm>
              <a:off x="1632" y="1872"/>
              <a:ext cx="384" cy="192"/>
            </a:xfrm>
            <a:prstGeom prst="rect">
              <a:avLst/>
            </a:prstGeom>
            <a:noFill/>
            <a:ln w="9525">
              <a:solidFill>
                <a:srgbClr val="CCFFCC"/>
              </a:solidFill>
              <a:miter lim="800000"/>
              <a:headEnd/>
              <a:tailEnd/>
            </a:ln>
            <a:effectLst/>
          </p:spPr>
          <p:txBody>
            <a:bodyPr wrap="none" anchor="ctr"/>
            <a:lstStyle/>
            <a:p>
              <a:pPr algn="ctr"/>
              <a:r>
                <a:rPr lang="en-US" sz="2000" u="none"/>
                <a:t>9</a:t>
              </a:r>
            </a:p>
          </p:txBody>
        </p:sp>
        <p:sp>
          <p:nvSpPr>
            <p:cNvPr id="162858" name="Rectangle 42"/>
            <p:cNvSpPr>
              <a:spLocks noChangeArrowheads="1"/>
            </p:cNvSpPr>
            <p:nvPr/>
          </p:nvSpPr>
          <p:spPr bwMode="auto">
            <a:xfrm>
              <a:off x="2016" y="1872"/>
              <a:ext cx="336" cy="192"/>
            </a:xfrm>
            <a:prstGeom prst="rect">
              <a:avLst/>
            </a:prstGeom>
            <a:noFill/>
            <a:ln w="9525">
              <a:solidFill>
                <a:srgbClr val="CCFFCC"/>
              </a:solidFill>
              <a:miter lim="800000"/>
              <a:headEnd/>
              <a:tailEnd/>
            </a:ln>
            <a:effectLst/>
          </p:spPr>
          <p:txBody>
            <a:bodyPr wrap="none" anchor="ctr"/>
            <a:lstStyle/>
            <a:p>
              <a:pPr algn="ctr"/>
              <a:r>
                <a:rPr lang="en-US" sz="2000" u="none"/>
                <a:t>10</a:t>
              </a:r>
            </a:p>
          </p:txBody>
        </p:sp>
      </p:grpSp>
      <p:grpSp>
        <p:nvGrpSpPr>
          <p:cNvPr id="162859" name="Group 43"/>
          <p:cNvGrpSpPr>
            <a:grpSpLocks/>
          </p:cNvGrpSpPr>
          <p:nvPr/>
        </p:nvGrpSpPr>
        <p:grpSpPr bwMode="auto">
          <a:xfrm>
            <a:off x="6172200" y="3505200"/>
            <a:ext cx="2743200" cy="304800"/>
            <a:chOff x="624" y="1872"/>
            <a:chExt cx="1728" cy="192"/>
          </a:xfrm>
        </p:grpSpPr>
        <p:sp>
          <p:nvSpPr>
            <p:cNvPr id="162860" name="Rectangle 44"/>
            <p:cNvSpPr>
              <a:spLocks noChangeArrowheads="1"/>
            </p:cNvSpPr>
            <p:nvPr/>
          </p:nvSpPr>
          <p:spPr bwMode="auto">
            <a:xfrm>
              <a:off x="624" y="1872"/>
              <a:ext cx="336" cy="192"/>
            </a:xfrm>
            <a:prstGeom prst="rect">
              <a:avLst/>
            </a:prstGeom>
            <a:noFill/>
            <a:ln w="9525">
              <a:solidFill>
                <a:srgbClr val="CCFFCC"/>
              </a:solidFill>
              <a:miter lim="800000"/>
              <a:headEnd/>
              <a:tailEnd/>
            </a:ln>
            <a:effectLst/>
          </p:spPr>
          <p:txBody>
            <a:bodyPr wrap="none" anchor="ctr"/>
            <a:lstStyle/>
            <a:p>
              <a:pPr algn="ctr"/>
              <a:r>
                <a:rPr lang="en-US" sz="2000" u="none"/>
                <a:t>11</a:t>
              </a:r>
            </a:p>
          </p:txBody>
        </p:sp>
        <p:sp>
          <p:nvSpPr>
            <p:cNvPr id="162861" name="Rectangle 45"/>
            <p:cNvSpPr>
              <a:spLocks noChangeArrowheads="1"/>
            </p:cNvSpPr>
            <p:nvPr/>
          </p:nvSpPr>
          <p:spPr bwMode="auto">
            <a:xfrm>
              <a:off x="960" y="1872"/>
              <a:ext cx="336" cy="192"/>
            </a:xfrm>
            <a:prstGeom prst="rect">
              <a:avLst/>
            </a:prstGeom>
            <a:noFill/>
            <a:ln w="9525">
              <a:solidFill>
                <a:srgbClr val="CCFFCC"/>
              </a:solidFill>
              <a:miter lim="800000"/>
              <a:headEnd/>
              <a:tailEnd/>
            </a:ln>
            <a:effectLst/>
          </p:spPr>
          <p:txBody>
            <a:bodyPr wrap="none" anchor="ctr"/>
            <a:lstStyle/>
            <a:p>
              <a:pPr algn="ctr"/>
              <a:r>
                <a:rPr lang="en-US" sz="2000" u="none"/>
                <a:t>12</a:t>
              </a:r>
            </a:p>
          </p:txBody>
        </p:sp>
        <p:sp>
          <p:nvSpPr>
            <p:cNvPr id="162862" name="Rectangle 46"/>
            <p:cNvSpPr>
              <a:spLocks noChangeArrowheads="1"/>
            </p:cNvSpPr>
            <p:nvPr/>
          </p:nvSpPr>
          <p:spPr bwMode="auto">
            <a:xfrm>
              <a:off x="1296" y="1872"/>
              <a:ext cx="336" cy="192"/>
            </a:xfrm>
            <a:prstGeom prst="rect">
              <a:avLst/>
            </a:prstGeom>
            <a:noFill/>
            <a:ln w="9525">
              <a:solidFill>
                <a:srgbClr val="CCFFCC"/>
              </a:solidFill>
              <a:miter lim="800000"/>
              <a:headEnd/>
              <a:tailEnd/>
            </a:ln>
            <a:effectLst/>
          </p:spPr>
          <p:txBody>
            <a:bodyPr wrap="none" anchor="ctr"/>
            <a:lstStyle/>
            <a:p>
              <a:pPr algn="ctr"/>
              <a:r>
                <a:rPr lang="en-US" sz="2000" u="none"/>
                <a:t>13</a:t>
              </a:r>
            </a:p>
          </p:txBody>
        </p:sp>
        <p:sp>
          <p:nvSpPr>
            <p:cNvPr id="162863" name="Rectangle 47"/>
            <p:cNvSpPr>
              <a:spLocks noChangeArrowheads="1"/>
            </p:cNvSpPr>
            <p:nvPr/>
          </p:nvSpPr>
          <p:spPr bwMode="auto">
            <a:xfrm>
              <a:off x="1632" y="1872"/>
              <a:ext cx="384" cy="192"/>
            </a:xfrm>
            <a:prstGeom prst="rect">
              <a:avLst/>
            </a:prstGeom>
            <a:noFill/>
            <a:ln w="9525">
              <a:solidFill>
                <a:srgbClr val="CCFFCC"/>
              </a:solidFill>
              <a:miter lim="800000"/>
              <a:headEnd/>
              <a:tailEnd/>
            </a:ln>
            <a:effectLst/>
          </p:spPr>
          <p:txBody>
            <a:bodyPr wrap="none" anchor="ctr"/>
            <a:lstStyle/>
            <a:p>
              <a:pPr algn="ctr"/>
              <a:r>
                <a:rPr lang="en-US" sz="2000" u="none"/>
                <a:t>14</a:t>
              </a:r>
            </a:p>
          </p:txBody>
        </p:sp>
        <p:sp>
          <p:nvSpPr>
            <p:cNvPr id="162864" name="Rectangle 48"/>
            <p:cNvSpPr>
              <a:spLocks noChangeArrowheads="1"/>
            </p:cNvSpPr>
            <p:nvPr/>
          </p:nvSpPr>
          <p:spPr bwMode="auto">
            <a:xfrm>
              <a:off x="2016" y="1872"/>
              <a:ext cx="336" cy="192"/>
            </a:xfrm>
            <a:prstGeom prst="rect">
              <a:avLst/>
            </a:prstGeom>
            <a:noFill/>
            <a:ln w="9525">
              <a:solidFill>
                <a:srgbClr val="CCFFCC"/>
              </a:solidFill>
              <a:miter lim="800000"/>
              <a:headEnd/>
              <a:tailEnd/>
            </a:ln>
            <a:effectLst/>
          </p:spPr>
          <p:txBody>
            <a:bodyPr wrap="none" anchor="ctr"/>
            <a:lstStyle/>
            <a:p>
              <a:pPr algn="ctr"/>
              <a:r>
                <a:rPr lang="en-US" sz="2000" u="none"/>
                <a:t>15</a:t>
              </a:r>
            </a:p>
          </p:txBody>
        </p:sp>
      </p:grpSp>
      <p:grpSp>
        <p:nvGrpSpPr>
          <p:cNvPr id="162865" name="Group 49"/>
          <p:cNvGrpSpPr>
            <a:grpSpLocks/>
          </p:cNvGrpSpPr>
          <p:nvPr/>
        </p:nvGrpSpPr>
        <p:grpSpPr bwMode="auto">
          <a:xfrm>
            <a:off x="685800" y="5257800"/>
            <a:ext cx="2743200" cy="304800"/>
            <a:chOff x="624" y="1872"/>
            <a:chExt cx="1728" cy="192"/>
          </a:xfrm>
        </p:grpSpPr>
        <p:sp>
          <p:nvSpPr>
            <p:cNvPr id="162866" name="Rectangle 50"/>
            <p:cNvSpPr>
              <a:spLocks noChangeArrowheads="1"/>
            </p:cNvSpPr>
            <p:nvPr/>
          </p:nvSpPr>
          <p:spPr bwMode="auto">
            <a:xfrm>
              <a:off x="624" y="1872"/>
              <a:ext cx="336" cy="192"/>
            </a:xfrm>
            <a:prstGeom prst="rect">
              <a:avLst/>
            </a:prstGeom>
            <a:solidFill>
              <a:schemeClr val="hlink"/>
            </a:solidFill>
            <a:ln w="9525">
              <a:solidFill>
                <a:schemeClr val="tx1"/>
              </a:solidFill>
              <a:miter lim="800000"/>
              <a:headEnd/>
              <a:tailEnd/>
            </a:ln>
            <a:effectLst/>
          </p:spPr>
          <p:txBody>
            <a:bodyPr wrap="none" anchor="ctr"/>
            <a:lstStyle/>
            <a:p>
              <a:pPr algn="ctr"/>
              <a:r>
                <a:rPr lang="en-US" sz="2000" u="none"/>
                <a:t>IF</a:t>
              </a:r>
            </a:p>
          </p:txBody>
        </p:sp>
        <p:sp>
          <p:nvSpPr>
            <p:cNvPr id="162867" name="Rectangle 51"/>
            <p:cNvSpPr>
              <a:spLocks noChangeArrowheads="1"/>
            </p:cNvSpPr>
            <p:nvPr/>
          </p:nvSpPr>
          <p:spPr bwMode="auto">
            <a:xfrm>
              <a:off x="960" y="1872"/>
              <a:ext cx="336" cy="192"/>
            </a:xfrm>
            <a:prstGeom prst="rect">
              <a:avLst/>
            </a:prstGeom>
            <a:solidFill>
              <a:schemeClr val="hlink"/>
            </a:solidFill>
            <a:ln w="9525">
              <a:solidFill>
                <a:schemeClr val="tx1"/>
              </a:solidFill>
              <a:miter lim="800000"/>
              <a:headEnd/>
              <a:tailEnd/>
            </a:ln>
            <a:effectLst/>
          </p:spPr>
          <p:txBody>
            <a:bodyPr wrap="none" anchor="ctr"/>
            <a:lstStyle/>
            <a:p>
              <a:pPr algn="ctr"/>
              <a:r>
                <a:rPr lang="en-US" sz="2000" u="none"/>
                <a:t>ID</a:t>
              </a:r>
            </a:p>
          </p:txBody>
        </p:sp>
        <p:sp>
          <p:nvSpPr>
            <p:cNvPr id="162868" name="Rectangle 52"/>
            <p:cNvSpPr>
              <a:spLocks noChangeArrowheads="1"/>
            </p:cNvSpPr>
            <p:nvPr/>
          </p:nvSpPr>
          <p:spPr bwMode="auto">
            <a:xfrm>
              <a:off x="1296" y="1872"/>
              <a:ext cx="336" cy="192"/>
            </a:xfrm>
            <a:prstGeom prst="rect">
              <a:avLst/>
            </a:prstGeom>
            <a:solidFill>
              <a:schemeClr val="hlink"/>
            </a:solidFill>
            <a:ln w="9525">
              <a:solidFill>
                <a:schemeClr val="tx1"/>
              </a:solidFill>
              <a:miter lim="800000"/>
              <a:headEnd/>
              <a:tailEnd/>
            </a:ln>
            <a:effectLst/>
          </p:spPr>
          <p:txBody>
            <a:bodyPr wrap="none" anchor="ctr"/>
            <a:lstStyle/>
            <a:p>
              <a:pPr algn="ctr"/>
              <a:r>
                <a:rPr lang="en-US" sz="2000" u="none"/>
                <a:t>EX</a:t>
              </a:r>
            </a:p>
          </p:txBody>
        </p:sp>
        <p:sp>
          <p:nvSpPr>
            <p:cNvPr id="162869" name="Rectangle 53"/>
            <p:cNvSpPr>
              <a:spLocks noChangeArrowheads="1"/>
            </p:cNvSpPr>
            <p:nvPr/>
          </p:nvSpPr>
          <p:spPr bwMode="auto">
            <a:xfrm>
              <a:off x="1632" y="1872"/>
              <a:ext cx="384" cy="192"/>
            </a:xfrm>
            <a:prstGeom prst="rect">
              <a:avLst/>
            </a:prstGeom>
            <a:solidFill>
              <a:schemeClr val="hlink"/>
            </a:solidFill>
            <a:ln w="9525">
              <a:solidFill>
                <a:schemeClr val="tx1"/>
              </a:solidFill>
              <a:miter lim="800000"/>
              <a:headEnd/>
              <a:tailEnd/>
            </a:ln>
            <a:effectLst/>
          </p:spPr>
          <p:txBody>
            <a:bodyPr wrap="none" anchor="ctr"/>
            <a:lstStyle/>
            <a:p>
              <a:pPr algn="ctr"/>
              <a:r>
                <a:rPr lang="en-US" sz="2000" u="none"/>
                <a:t>MEM</a:t>
              </a:r>
            </a:p>
          </p:txBody>
        </p:sp>
        <p:sp>
          <p:nvSpPr>
            <p:cNvPr id="162870" name="Rectangle 54"/>
            <p:cNvSpPr>
              <a:spLocks noChangeArrowheads="1"/>
            </p:cNvSpPr>
            <p:nvPr/>
          </p:nvSpPr>
          <p:spPr bwMode="auto">
            <a:xfrm>
              <a:off x="2016" y="1872"/>
              <a:ext cx="336" cy="192"/>
            </a:xfrm>
            <a:prstGeom prst="rect">
              <a:avLst/>
            </a:prstGeom>
            <a:solidFill>
              <a:schemeClr val="hlink"/>
            </a:solidFill>
            <a:ln w="9525">
              <a:solidFill>
                <a:schemeClr val="tx1"/>
              </a:solidFill>
              <a:miter lim="800000"/>
              <a:headEnd/>
              <a:tailEnd/>
            </a:ln>
            <a:effectLst/>
          </p:spPr>
          <p:txBody>
            <a:bodyPr wrap="none" anchor="ctr"/>
            <a:lstStyle/>
            <a:p>
              <a:pPr algn="ctr"/>
              <a:r>
                <a:rPr lang="en-US" sz="2000" u="none"/>
                <a:t>WB</a:t>
              </a:r>
            </a:p>
          </p:txBody>
        </p:sp>
      </p:grpSp>
      <p:grpSp>
        <p:nvGrpSpPr>
          <p:cNvPr id="162871" name="Group 55"/>
          <p:cNvGrpSpPr>
            <a:grpSpLocks/>
          </p:cNvGrpSpPr>
          <p:nvPr/>
        </p:nvGrpSpPr>
        <p:grpSpPr bwMode="auto">
          <a:xfrm>
            <a:off x="1219200" y="5715000"/>
            <a:ext cx="2743200" cy="304800"/>
            <a:chOff x="624" y="1872"/>
            <a:chExt cx="1728" cy="192"/>
          </a:xfrm>
        </p:grpSpPr>
        <p:sp>
          <p:nvSpPr>
            <p:cNvPr id="162872" name="Rectangle 56"/>
            <p:cNvSpPr>
              <a:spLocks noChangeArrowheads="1"/>
            </p:cNvSpPr>
            <p:nvPr/>
          </p:nvSpPr>
          <p:spPr bwMode="auto">
            <a:xfrm>
              <a:off x="624" y="1872"/>
              <a:ext cx="336" cy="192"/>
            </a:xfrm>
            <a:prstGeom prst="rect">
              <a:avLst/>
            </a:prstGeom>
            <a:solidFill>
              <a:srgbClr val="FFFF99"/>
            </a:solidFill>
            <a:ln w="9525">
              <a:solidFill>
                <a:schemeClr val="tx1"/>
              </a:solidFill>
              <a:miter lim="800000"/>
              <a:headEnd/>
              <a:tailEnd/>
            </a:ln>
            <a:effectLst/>
          </p:spPr>
          <p:txBody>
            <a:bodyPr wrap="none" anchor="ctr"/>
            <a:lstStyle/>
            <a:p>
              <a:pPr algn="ctr"/>
              <a:r>
                <a:rPr lang="en-US" sz="2000" u="none"/>
                <a:t>IF</a:t>
              </a:r>
            </a:p>
          </p:txBody>
        </p:sp>
        <p:sp>
          <p:nvSpPr>
            <p:cNvPr id="162873" name="Rectangle 57"/>
            <p:cNvSpPr>
              <a:spLocks noChangeArrowheads="1"/>
            </p:cNvSpPr>
            <p:nvPr/>
          </p:nvSpPr>
          <p:spPr bwMode="auto">
            <a:xfrm>
              <a:off x="960" y="1872"/>
              <a:ext cx="336" cy="192"/>
            </a:xfrm>
            <a:prstGeom prst="rect">
              <a:avLst/>
            </a:prstGeom>
            <a:solidFill>
              <a:srgbClr val="FFFF99"/>
            </a:solidFill>
            <a:ln w="9525">
              <a:solidFill>
                <a:schemeClr val="tx1"/>
              </a:solidFill>
              <a:miter lim="800000"/>
              <a:headEnd/>
              <a:tailEnd/>
            </a:ln>
            <a:effectLst/>
          </p:spPr>
          <p:txBody>
            <a:bodyPr wrap="none" anchor="ctr"/>
            <a:lstStyle/>
            <a:p>
              <a:pPr algn="ctr"/>
              <a:r>
                <a:rPr lang="en-US" sz="2000" u="none"/>
                <a:t>ID</a:t>
              </a:r>
            </a:p>
          </p:txBody>
        </p:sp>
        <p:sp>
          <p:nvSpPr>
            <p:cNvPr id="162874" name="Rectangle 58"/>
            <p:cNvSpPr>
              <a:spLocks noChangeArrowheads="1"/>
            </p:cNvSpPr>
            <p:nvPr/>
          </p:nvSpPr>
          <p:spPr bwMode="auto">
            <a:xfrm>
              <a:off x="1296" y="1872"/>
              <a:ext cx="336" cy="192"/>
            </a:xfrm>
            <a:prstGeom prst="rect">
              <a:avLst/>
            </a:prstGeom>
            <a:solidFill>
              <a:srgbClr val="FFFF99"/>
            </a:solidFill>
            <a:ln w="9525">
              <a:solidFill>
                <a:schemeClr val="tx1"/>
              </a:solidFill>
              <a:miter lim="800000"/>
              <a:headEnd/>
              <a:tailEnd/>
            </a:ln>
            <a:effectLst/>
          </p:spPr>
          <p:txBody>
            <a:bodyPr wrap="none" anchor="ctr"/>
            <a:lstStyle/>
            <a:p>
              <a:pPr algn="ctr"/>
              <a:r>
                <a:rPr lang="en-US" sz="2000" u="none"/>
                <a:t>EX</a:t>
              </a:r>
            </a:p>
          </p:txBody>
        </p:sp>
        <p:sp>
          <p:nvSpPr>
            <p:cNvPr id="162875" name="Rectangle 59"/>
            <p:cNvSpPr>
              <a:spLocks noChangeArrowheads="1"/>
            </p:cNvSpPr>
            <p:nvPr/>
          </p:nvSpPr>
          <p:spPr bwMode="auto">
            <a:xfrm>
              <a:off x="1632" y="1872"/>
              <a:ext cx="384" cy="192"/>
            </a:xfrm>
            <a:prstGeom prst="rect">
              <a:avLst/>
            </a:prstGeom>
            <a:solidFill>
              <a:srgbClr val="FFFF99"/>
            </a:solidFill>
            <a:ln w="9525">
              <a:solidFill>
                <a:schemeClr val="tx1"/>
              </a:solidFill>
              <a:miter lim="800000"/>
              <a:headEnd/>
              <a:tailEnd/>
            </a:ln>
            <a:effectLst/>
          </p:spPr>
          <p:txBody>
            <a:bodyPr wrap="none" anchor="ctr"/>
            <a:lstStyle/>
            <a:p>
              <a:pPr algn="ctr"/>
              <a:r>
                <a:rPr lang="en-US" sz="2000" u="none"/>
                <a:t>MEM</a:t>
              </a:r>
            </a:p>
          </p:txBody>
        </p:sp>
        <p:sp>
          <p:nvSpPr>
            <p:cNvPr id="162876" name="Rectangle 60"/>
            <p:cNvSpPr>
              <a:spLocks noChangeArrowheads="1"/>
            </p:cNvSpPr>
            <p:nvPr/>
          </p:nvSpPr>
          <p:spPr bwMode="auto">
            <a:xfrm>
              <a:off x="2016" y="1872"/>
              <a:ext cx="336" cy="192"/>
            </a:xfrm>
            <a:prstGeom prst="rect">
              <a:avLst/>
            </a:prstGeom>
            <a:solidFill>
              <a:srgbClr val="FFFF99"/>
            </a:solidFill>
            <a:ln w="9525">
              <a:solidFill>
                <a:schemeClr val="tx1"/>
              </a:solidFill>
              <a:miter lim="800000"/>
              <a:headEnd/>
              <a:tailEnd/>
            </a:ln>
            <a:effectLst/>
          </p:spPr>
          <p:txBody>
            <a:bodyPr wrap="none" anchor="ctr"/>
            <a:lstStyle/>
            <a:p>
              <a:pPr algn="ctr"/>
              <a:r>
                <a:rPr lang="en-US" sz="2000" u="none"/>
                <a:t>WB</a:t>
              </a:r>
            </a:p>
          </p:txBody>
        </p:sp>
      </p:grpSp>
      <p:grpSp>
        <p:nvGrpSpPr>
          <p:cNvPr id="162877" name="Group 61"/>
          <p:cNvGrpSpPr>
            <a:grpSpLocks/>
          </p:cNvGrpSpPr>
          <p:nvPr/>
        </p:nvGrpSpPr>
        <p:grpSpPr bwMode="auto">
          <a:xfrm>
            <a:off x="1752600" y="6172200"/>
            <a:ext cx="2743200" cy="304800"/>
            <a:chOff x="624" y="1872"/>
            <a:chExt cx="1728" cy="192"/>
          </a:xfrm>
        </p:grpSpPr>
        <p:sp>
          <p:nvSpPr>
            <p:cNvPr id="162878" name="Rectangle 62"/>
            <p:cNvSpPr>
              <a:spLocks noChangeArrowheads="1"/>
            </p:cNvSpPr>
            <p:nvPr/>
          </p:nvSpPr>
          <p:spPr bwMode="auto">
            <a:xfrm>
              <a:off x="624" y="1872"/>
              <a:ext cx="336" cy="192"/>
            </a:xfrm>
            <a:prstGeom prst="rect">
              <a:avLst/>
            </a:prstGeom>
            <a:solidFill>
              <a:srgbClr val="FFCC99"/>
            </a:solidFill>
            <a:ln w="9525">
              <a:solidFill>
                <a:schemeClr val="tx1"/>
              </a:solidFill>
              <a:miter lim="800000"/>
              <a:headEnd/>
              <a:tailEnd/>
            </a:ln>
            <a:effectLst/>
          </p:spPr>
          <p:txBody>
            <a:bodyPr wrap="none" anchor="ctr"/>
            <a:lstStyle/>
            <a:p>
              <a:pPr algn="ctr"/>
              <a:r>
                <a:rPr lang="en-US" sz="2000" u="none"/>
                <a:t>IF</a:t>
              </a:r>
            </a:p>
          </p:txBody>
        </p:sp>
        <p:sp>
          <p:nvSpPr>
            <p:cNvPr id="162879" name="Rectangle 63"/>
            <p:cNvSpPr>
              <a:spLocks noChangeArrowheads="1"/>
            </p:cNvSpPr>
            <p:nvPr/>
          </p:nvSpPr>
          <p:spPr bwMode="auto">
            <a:xfrm>
              <a:off x="960" y="1872"/>
              <a:ext cx="336" cy="192"/>
            </a:xfrm>
            <a:prstGeom prst="rect">
              <a:avLst/>
            </a:prstGeom>
            <a:solidFill>
              <a:srgbClr val="FFCC99"/>
            </a:solidFill>
            <a:ln w="9525">
              <a:solidFill>
                <a:schemeClr val="tx1"/>
              </a:solidFill>
              <a:miter lim="800000"/>
              <a:headEnd/>
              <a:tailEnd/>
            </a:ln>
            <a:effectLst/>
          </p:spPr>
          <p:txBody>
            <a:bodyPr wrap="none" anchor="ctr"/>
            <a:lstStyle/>
            <a:p>
              <a:pPr algn="ctr"/>
              <a:r>
                <a:rPr lang="en-US" sz="2000" u="none"/>
                <a:t>ID</a:t>
              </a:r>
            </a:p>
          </p:txBody>
        </p:sp>
        <p:sp>
          <p:nvSpPr>
            <p:cNvPr id="162880" name="Rectangle 64"/>
            <p:cNvSpPr>
              <a:spLocks noChangeArrowheads="1"/>
            </p:cNvSpPr>
            <p:nvPr/>
          </p:nvSpPr>
          <p:spPr bwMode="auto">
            <a:xfrm>
              <a:off x="1296" y="1872"/>
              <a:ext cx="336" cy="192"/>
            </a:xfrm>
            <a:prstGeom prst="rect">
              <a:avLst/>
            </a:prstGeom>
            <a:solidFill>
              <a:srgbClr val="FFCC99"/>
            </a:solidFill>
            <a:ln w="9525">
              <a:solidFill>
                <a:schemeClr val="tx1"/>
              </a:solidFill>
              <a:miter lim="800000"/>
              <a:headEnd/>
              <a:tailEnd/>
            </a:ln>
            <a:effectLst/>
          </p:spPr>
          <p:txBody>
            <a:bodyPr wrap="none" anchor="ctr"/>
            <a:lstStyle/>
            <a:p>
              <a:pPr algn="ctr"/>
              <a:r>
                <a:rPr lang="en-US" sz="2000" u="none"/>
                <a:t>EX</a:t>
              </a:r>
            </a:p>
          </p:txBody>
        </p:sp>
        <p:sp>
          <p:nvSpPr>
            <p:cNvPr id="162881" name="Rectangle 65"/>
            <p:cNvSpPr>
              <a:spLocks noChangeArrowheads="1"/>
            </p:cNvSpPr>
            <p:nvPr/>
          </p:nvSpPr>
          <p:spPr bwMode="auto">
            <a:xfrm>
              <a:off x="1632" y="1872"/>
              <a:ext cx="384" cy="192"/>
            </a:xfrm>
            <a:prstGeom prst="rect">
              <a:avLst/>
            </a:prstGeom>
            <a:solidFill>
              <a:srgbClr val="FFCC99"/>
            </a:solidFill>
            <a:ln w="9525">
              <a:solidFill>
                <a:schemeClr val="tx1"/>
              </a:solidFill>
              <a:miter lim="800000"/>
              <a:headEnd/>
              <a:tailEnd/>
            </a:ln>
            <a:effectLst/>
          </p:spPr>
          <p:txBody>
            <a:bodyPr wrap="none" anchor="ctr"/>
            <a:lstStyle/>
            <a:p>
              <a:pPr algn="ctr"/>
              <a:r>
                <a:rPr lang="en-US" sz="2000" u="none"/>
                <a:t>MEM</a:t>
              </a:r>
            </a:p>
          </p:txBody>
        </p:sp>
        <p:sp>
          <p:nvSpPr>
            <p:cNvPr id="162882" name="Rectangle 66"/>
            <p:cNvSpPr>
              <a:spLocks noChangeArrowheads="1"/>
            </p:cNvSpPr>
            <p:nvPr/>
          </p:nvSpPr>
          <p:spPr bwMode="auto">
            <a:xfrm>
              <a:off x="2016" y="1872"/>
              <a:ext cx="336" cy="192"/>
            </a:xfrm>
            <a:prstGeom prst="rect">
              <a:avLst/>
            </a:prstGeom>
            <a:solidFill>
              <a:srgbClr val="FFCC99"/>
            </a:solidFill>
            <a:ln w="9525">
              <a:solidFill>
                <a:schemeClr val="tx1"/>
              </a:solidFill>
              <a:miter lim="800000"/>
              <a:headEnd/>
              <a:tailEnd/>
            </a:ln>
            <a:effectLst/>
          </p:spPr>
          <p:txBody>
            <a:bodyPr wrap="none" anchor="ctr"/>
            <a:lstStyle/>
            <a:p>
              <a:pPr algn="ctr"/>
              <a:r>
                <a:rPr lang="en-US" sz="2000" u="none"/>
                <a:t>WB</a:t>
              </a:r>
            </a:p>
          </p:txBody>
        </p:sp>
      </p:grpSp>
      <p:sp>
        <p:nvSpPr>
          <p:cNvPr id="162883" name="Text Box 67"/>
          <p:cNvSpPr txBox="1">
            <a:spLocks noChangeArrowheads="1"/>
          </p:cNvSpPr>
          <p:nvPr/>
        </p:nvSpPr>
        <p:spPr bwMode="auto">
          <a:xfrm>
            <a:off x="0" y="3429000"/>
            <a:ext cx="711200" cy="396875"/>
          </a:xfrm>
          <a:prstGeom prst="rect">
            <a:avLst/>
          </a:prstGeom>
          <a:noFill/>
          <a:ln w="9525">
            <a:noFill/>
            <a:miter lim="800000"/>
            <a:headEnd/>
            <a:tailEnd/>
          </a:ln>
          <a:effectLst/>
        </p:spPr>
        <p:txBody>
          <a:bodyPr wrap="none">
            <a:spAutoFit/>
          </a:bodyPr>
          <a:lstStyle/>
          <a:p>
            <a:r>
              <a:rPr lang="en-US" sz="2000" u="none"/>
              <a:t>time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62821"/>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162829"/>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499"/>
                                          </p:stCondLst>
                                        </p:cTn>
                                        <p:tgtEl>
                                          <p:spTgt spid="162835"/>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0"/>
                                  </p:stCondLst>
                                  <p:childTnLst>
                                    <p:set>
                                      <p:cBhvr>
                                        <p:cTn id="15" dur="1" fill="hold">
                                          <p:stCondLst>
                                            <p:cond delay="499"/>
                                          </p:stCondLst>
                                        </p:cTn>
                                        <p:tgtEl>
                                          <p:spTgt spid="162841"/>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0"/>
                                  </p:stCondLst>
                                  <p:childTnLst>
                                    <p:set>
                                      <p:cBhvr>
                                        <p:cTn id="18" dur="1" fill="hold">
                                          <p:stCondLst>
                                            <p:cond delay="499"/>
                                          </p:stCondLst>
                                        </p:cTn>
                                        <p:tgtEl>
                                          <p:spTgt spid="162847"/>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0"/>
                                  </p:stCondLst>
                                  <p:childTnLst>
                                    <p:set>
                                      <p:cBhvr>
                                        <p:cTn id="21" dur="1" fill="hold">
                                          <p:stCondLst>
                                            <p:cond delay="499"/>
                                          </p:stCondLst>
                                        </p:cTn>
                                        <p:tgtEl>
                                          <p:spTgt spid="162853"/>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0"/>
                                  </p:stCondLst>
                                  <p:childTnLst>
                                    <p:set>
                                      <p:cBhvr>
                                        <p:cTn id="24" dur="1" fill="hold">
                                          <p:stCondLst>
                                            <p:cond delay="499"/>
                                          </p:stCondLst>
                                        </p:cTn>
                                        <p:tgtEl>
                                          <p:spTgt spid="162859"/>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grpId="0" nodeType="afterEffect">
                                  <p:stCondLst>
                                    <p:cond delay="0"/>
                                  </p:stCondLst>
                                  <p:childTnLst>
                                    <p:set>
                                      <p:cBhvr>
                                        <p:cTn id="27" dur="1" fill="hold">
                                          <p:stCondLst>
                                            <p:cond delay="499"/>
                                          </p:stCondLst>
                                        </p:cTn>
                                        <p:tgtEl>
                                          <p:spTgt spid="16288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62820"/>
                                        </p:tgtEl>
                                        <p:attrNameLst>
                                          <p:attrName>style.visibility</p:attrName>
                                        </p:attrNameLst>
                                      </p:cBhvr>
                                      <p:to>
                                        <p:strVal val="visible"/>
                                      </p:to>
                                    </p:set>
                                    <p:animEffect transition="in" filter="wipe(up)">
                                      <p:cBhvr>
                                        <p:cTn id="32" dur="500"/>
                                        <p:tgtEl>
                                          <p:spTgt spid="162820"/>
                                        </p:tgtEl>
                                      </p:cBhvr>
                                    </p:animEffect>
                                  </p:childTnLst>
                                </p:cTn>
                              </p:par>
                            </p:childTnLst>
                          </p:cTn>
                        </p:par>
                        <p:par>
                          <p:cTn id="33" fill="hold">
                            <p:stCondLst>
                              <p:cond delay="500"/>
                            </p:stCondLst>
                            <p:childTnLst>
                              <p:par>
                                <p:cTn id="34" presetID="22" presetClass="entr" presetSubtype="1" fill="hold" nodeType="afterEffect">
                                  <p:stCondLst>
                                    <p:cond delay="0"/>
                                  </p:stCondLst>
                                  <p:childTnLst>
                                    <p:set>
                                      <p:cBhvr>
                                        <p:cTn id="35" dur="1" fill="hold">
                                          <p:stCondLst>
                                            <p:cond delay="0"/>
                                          </p:stCondLst>
                                        </p:cTn>
                                        <p:tgtEl>
                                          <p:spTgt spid="162865"/>
                                        </p:tgtEl>
                                        <p:attrNameLst>
                                          <p:attrName>style.visibility</p:attrName>
                                        </p:attrNameLst>
                                      </p:cBhvr>
                                      <p:to>
                                        <p:strVal val="visible"/>
                                      </p:to>
                                    </p:set>
                                    <p:animEffect transition="in" filter="wipe(up)">
                                      <p:cBhvr>
                                        <p:cTn id="36" dur="500"/>
                                        <p:tgtEl>
                                          <p:spTgt spid="162865"/>
                                        </p:tgtEl>
                                      </p:cBhvr>
                                    </p:animEffect>
                                  </p:childTnLst>
                                </p:cTn>
                              </p:par>
                            </p:childTnLst>
                          </p:cTn>
                        </p:par>
                        <p:par>
                          <p:cTn id="37" fill="hold">
                            <p:stCondLst>
                              <p:cond delay="1000"/>
                            </p:stCondLst>
                            <p:childTnLst>
                              <p:par>
                                <p:cTn id="38" presetID="22" presetClass="entr" presetSubtype="1" fill="hold" nodeType="afterEffect">
                                  <p:stCondLst>
                                    <p:cond delay="0"/>
                                  </p:stCondLst>
                                  <p:childTnLst>
                                    <p:set>
                                      <p:cBhvr>
                                        <p:cTn id="39" dur="1" fill="hold">
                                          <p:stCondLst>
                                            <p:cond delay="0"/>
                                          </p:stCondLst>
                                        </p:cTn>
                                        <p:tgtEl>
                                          <p:spTgt spid="162871"/>
                                        </p:tgtEl>
                                        <p:attrNameLst>
                                          <p:attrName>style.visibility</p:attrName>
                                        </p:attrNameLst>
                                      </p:cBhvr>
                                      <p:to>
                                        <p:strVal val="visible"/>
                                      </p:to>
                                    </p:set>
                                    <p:animEffect transition="in" filter="wipe(up)">
                                      <p:cBhvr>
                                        <p:cTn id="40" dur="500"/>
                                        <p:tgtEl>
                                          <p:spTgt spid="162871"/>
                                        </p:tgtEl>
                                      </p:cBhvr>
                                    </p:animEffect>
                                  </p:childTnLst>
                                </p:cTn>
                              </p:par>
                            </p:childTnLst>
                          </p:cTn>
                        </p:par>
                        <p:par>
                          <p:cTn id="41" fill="hold">
                            <p:stCondLst>
                              <p:cond delay="1500"/>
                            </p:stCondLst>
                            <p:childTnLst>
                              <p:par>
                                <p:cTn id="42" presetID="22" presetClass="entr" presetSubtype="1" fill="hold" nodeType="afterEffect">
                                  <p:stCondLst>
                                    <p:cond delay="0"/>
                                  </p:stCondLst>
                                  <p:childTnLst>
                                    <p:set>
                                      <p:cBhvr>
                                        <p:cTn id="43" dur="1" fill="hold">
                                          <p:stCondLst>
                                            <p:cond delay="0"/>
                                          </p:stCondLst>
                                        </p:cTn>
                                        <p:tgtEl>
                                          <p:spTgt spid="162877"/>
                                        </p:tgtEl>
                                        <p:attrNameLst>
                                          <p:attrName>style.visibility</p:attrName>
                                        </p:attrNameLst>
                                      </p:cBhvr>
                                      <p:to>
                                        <p:strVal val="visible"/>
                                      </p:to>
                                    </p:set>
                                    <p:animEffect transition="in" filter="wipe(up)">
                                      <p:cBhvr>
                                        <p:cTn id="44" dur="500"/>
                                        <p:tgtEl>
                                          <p:spTgt spid="162877"/>
                                        </p:tgtEl>
                                      </p:cBhvr>
                                    </p:animEffect>
                                  </p:childTnLst>
                                </p:cTn>
                              </p:par>
                            </p:childTnLst>
                          </p:cTn>
                        </p:par>
                        <p:par>
                          <p:cTn id="45" fill="hold">
                            <p:stCondLst>
                              <p:cond delay="2000"/>
                            </p:stCondLst>
                            <p:childTnLst>
                              <p:par>
                                <p:cTn id="46" presetID="22" presetClass="entr" presetSubtype="1" fill="hold" grpId="0" nodeType="afterEffect">
                                  <p:stCondLst>
                                    <p:cond delay="0"/>
                                  </p:stCondLst>
                                  <p:childTnLst>
                                    <p:set>
                                      <p:cBhvr>
                                        <p:cTn id="47" dur="1" fill="hold">
                                          <p:stCondLst>
                                            <p:cond delay="0"/>
                                          </p:stCondLst>
                                        </p:cTn>
                                        <p:tgtEl>
                                          <p:spTgt spid="162828"/>
                                        </p:tgtEl>
                                        <p:attrNameLst>
                                          <p:attrName>style.visibility</p:attrName>
                                        </p:attrNameLst>
                                      </p:cBhvr>
                                      <p:to>
                                        <p:strVal val="visible"/>
                                      </p:to>
                                    </p:set>
                                    <p:animEffect transition="in" filter="wipe(up)">
                                      <p:cBhvr>
                                        <p:cTn id="48" dur="500"/>
                                        <p:tgtEl>
                                          <p:spTgt spid="162828"/>
                                        </p:tgtEl>
                                      </p:cBhvr>
                                    </p:animEffect>
                                  </p:childTnLst>
                                </p:cTn>
                              </p:par>
                            </p:childTnLst>
                          </p:cTn>
                        </p:par>
                        <p:par>
                          <p:cTn id="49" fill="hold">
                            <p:stCondLst>
                              <p:cond delay="2500"/>
                            </p:stCondLst>
                            <p:childTnLst>
                              <p:par>
                                <p:cTn id="50" presetID="22" presetClass="entr" presetSubtype="1" fill="hold" grpId="0" nodeType="afterEffect">
                                  <p:stCondLst>
                                    <p:cond delay="0"/>
                                  </p:stCondLst>
                                  <p:childTnLst>
                                    <p:set>
                                      <p:cBhvr>
                                        <p:cTn id="51" dur="1" fill="hold">
                                          <p:stCondLst>
                                            <p:cond delay="0"/>
                                          </p:stCondLst>
                                        </p:cTn>
                                        <p:tgtEl>
                                          <p:spTgt spid="162827"/>
                                        </p:tgtEl>
                                        <p:attrNameLst>
                                          <p:attrName>style.visibility</p:attrName>
                                        </p:attrNameLst>
                                      </p:cBhvr>
                                      <p:to>
                                        <p:strVal val="visible"/>
                                      </p:to>
                                    </p:set>
                                    <p:animEffect transition="in" filter="wipe(up)">
                                      <p:cBhvr>
                                        <p:cTn id="52" dur="500"/>
                                        <p:tgtEl>
                                          <p:spTgt spid="162827"/>
                                        </p:tgtEl>
                                      </p:cBhvr>
                                    </p:animEffect>
                                  </p:childTnLst>
                                </p:cTn>
                              </p:par>
                            </p:childTnLst>
                          </p:cTn>
                        </p:par>
                        <p:par>
                          <p:cTn id="53" fill="hold">
                            <p:stCondLst>
                              <p:cond delay="3000"/>
                            </p:stCondLst>
                            <p:childTnLst>
                              <p:par>
                                <p:cTn id="54" presetID="22" presetClass="entr" presetSubtype="1" fill="hold" grpId="0" nodeType="afterEffect">
                                  <p:stCondLst>
                                    <p:cond delay="0"/>
                                  </p:stCondLst>
                                  <p:childTnLst>
                                    <p:set>
                                      <p:cBhvr>
                                        <p:cTn id="55" dur="1" fill="hold">
                                          <p:stCondLst>
                                            <p:cond delay="0"/>
                                          </p:stCondLst>
                                        </p:cTn>
                                        <p:tgtEl>
                                          <p:spTgt spid="162826"/>
                                        </p:tgtEl>
                                        <p:attrNameLst>
                                          <p:attrName>style.visibility</p:attrName>
                                        </p:attrNameLst>
                                      </p:cBhvr>
                                      <p:to>
                                        <p:strVal val="visible"/>
                                      </p:to>
                                    </p:set>
                                    <p:animEffect transition="in" filter="wipe(up)">
                                      <p:cBhvr>
                                        <p:cTn id="56" dur="500"/>
                                        <p:tgtEl>
                                          <p:spTgt spid="162826"/>
                                        </p:tgtEl>
                                      </p:cBhvr>
                                    </p:animEffect>
                                  </p:childTnLst>
                                </p:cTn>
                              </p:par>
                            </p:childTnLst>
                          </p:cTn>
                        </p:par>
                        <p:par>
                          <p:cTn id="57" fill="hold">
                            <p:stCondLst>
                              <p:cond delay="3500"/>
                            </p:stCondLst>
                            <p:childTnLst>
                              <p:par>
                                <p:cTn id="58" presetID="22" presetClass="entr" presetSubtype="1" fill="hold" grpId="0" nodeType="afterEffect">
                                  <p:stCondLst>
                                    <p:cond delay="0"/>
                                  </p:stCondLst>
                                  <p:childTnLst>
                                    <p:set>
                                      <p:cBhvr>
                                        <p:cTn id="59" dur="1" fill="hold">
                                          <p:stCondLst>
                                            <p:cond delay="0"/>
                                          </p:stCondLst>
                                        </p:cTn>
                                        <p:tgtEl>
                                          <p:spTgt spid="162825"/>
                                        </p:tgtEl>
                                        <p:attrNameLst>
                                          <p:attrName>style.visibility</p:attrName>
                                        </p:attrNameLst>
                                      </p:cBhvr>
                                      <p:to>
                                        <p:strVal val="visible"/>
                                      </p:to>
                                    </p:set>
                                    <p:animEffect transition="in" filter="wipe(up)">
                                      <p:cBhvr>
                                        <p:cTn id="60" dur="500"/>
                                        <p:tgtEl>
                                          <p:spTgt spid="162825"/>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162824"/>
                                        </p:tgtEl>
                                        <p:attrNameLst>
                                          <p:attrName>style.visibility</p:attrName>
                                        </p:attrNameLst>
                                      </p:cBhvr>
                                      <p:to>
                                        <p:strVal val="visible"/>
                                      </p:to>
                                    </p:set>
                                    <p:animEffect transition="in" filter="wipe(up)">
                                      <p:cBhvr>
                                        <p:cTn id="64" dur="500"/>
                                        <p:tgtEl>
                                          <p:spTgt spid="162824"/>
                                        </p:tgtEl>
                                      </p:cBhvr>
                                    </p:animEffect>
                                  </p:childTnLst>
                                </p:cTn>
                              </p:par>
                            </p:childTnLst>
                          </p:cTn>
                        </p:par>
                        <p:par>
                          <p:cTn id="65" fill="hold">
                            <p:stCondLst>
                              <p:cond delay="4500"/>
                            </p:stCondLst>
                            <p:childTnLst>
                              <p:par>
                                <p:cTn id="66" presetID="22" presetClass="entr" presetSubtype="1" fill="hold" grpId="0" nodeType="afterEffect">
                                  <p:stCondLst>
                                    <p:cond delay="0"/>
                                  </p:stCondLst>
                                  <p:childTnLst>
                                    <p:set>
                                      <p:cBhvr>
                                        <p:cTn id="67" dur="1" fill="hold">
                                          <p:stCondLst>
                                            <p:cond delay="0"/>
                                          </p:stCondLst>
                                        </p:cTn>
                                        <p:tgtEl>
                                          <p:spTgt spid="162823"/>
                                        </p:tgtEl>
                                        <p:attrNameLst>
                                          <p:attrName>style.visibility</p:attrName>
                                        </p:attrNameLst>
                                      </p:cBhvr>
                                      <p:to>
                                        <p:strVal val="visible"/>
                                      </p:to>
                                    </p:set>
                                    <p:animEffect transition="in" filter="wipe(up)">
                                      <p:cBhvr>
                                        <p:cTn id="68" dur="500"/>
                                        <p:tgtEl>
                                          <p:spTgt spid="162823"/>
                                        </p:tgtEl>
                                      </p:cBhvr>
                                    </p:animEffect>
                                  </p:childTnLst>
                                </p:cTn>
                              </p:par>
                            </p:childTnLst>
                          </p:cTn>
                        </p:par>
                        <p:par>
                          <p:cTn id="69" fill="hold">
                            <p:stCondLst>
                              <p:cond delay="5000"/>
                            </p:stCondLst>
                            <p:childTnLst>
                              <p:par>
                                <p:cTn id="70" presetID="22" presetClass="entr" presetSubtype="1" fill="hold" grpId="0" nodeType="afterEffect">
                                  <p:stCondLst>
                                    <p:cond delay="0"/>
                                  </p:stCondLst>
                                  <p:childTnLst>
                                    <p:set>
                                      <p:cBhvr>
                                        <p:cTn id="71" dur="1" fill="hold">
                                          <p:stCondLst>
                                            <p:cond delay="0"/>
                                          </p:stCondLst>
                                        </p:cTn>
                                        <p:tgtEl>
                                          <p:spTgt spid="162822"/>
                                        </p:tgtEl>
                                        <p:attrNameLst>
                                          <p:attrName>style.visibility</p:attrName>
                                        </p:attrNameLst>
                                      </p:cBhvr>
                                      <p:to>
                                        <p:strVal val="visible"/>
                                      </p:to>
                                    </p:set>
                                    <p:animEffect transition="in" filter="wipe(up)">
                                      <p:cBhvr>
                                        <p:cTn id="72" dur="500"/>
                                        <p:tgtEl>
                                          <p:spTgt spid="162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0" grpId="0" animBg="1" autoUpdateAnimBg="0"/>
      <p:bldP spid="162821" grpId="0" animBg="1" autoUpdateAnimBg="0"/>
      <p:bldP spid="162822" grpId="0" animBg="1"/>
      <p:bldP spid="162823" grpId="0" animBg="1"/>
      <p:bldP spid="162824" grpId="0" animBg="1"/>
      <p:bldP spid="162825" grpId="0" animBg="1"/>
      <p:bldP spid="162826" grpId="0" animBg="1"/>
      <p:bldP spid="162827" grpId="0" animBg="1"/>
      <p:bldP spid="162828" grpId="0" animBg="1"/>
      <p:bldP spid="16288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p:txBody>
          <a:bodyPr/>
          <a:lstStyle/>
          <a:p>
            <a:r>
              <a:rPr lang="en-US" dirty="0">
                <a:solidFill>
                  <a:srgbClr val="0070C0"/>
                </a:solidFill>
              </a:rPr>
              <a:t>Multi-Cycle Pipeline Diagram</a:t>
            </a:r>
            <a:endParaRPr lang="en-AU" dirty="0">
              <a:solidFill>
                <a:srgbClr val="0070C0"/>
              </a:solidFill>
            </a:endParaRPr>
          </a:p>
        </p:txBody>
      </p:sp>
      <p:sp>
        <p:nvSpPr>
          <p:cNvPr id="387075" name="Rectangle 3"/>
          <p:cNvSpPr>
            <a:spLocks noGrp="1" noChangeArrowheads="1"/>
          </p:cNvSpPr>
          <p:nvPr>
            <p:ph type="body" idx="1"/>
          </p:nvPr>
        </p:nvSpPr>
        <p:spPr>
          <a:xfrm>
            <a:off x="684213" y="1125538"/>
            <a:ext cx="8270875" cy="690562"/>
          </a:xfrm>
        </p:spPr>
        <p:txBody>
          <a:bodyPr/>
          <a:lstStyle/>
          <a:p>
            <a:r>
              <a:rPr lang="en-US" dirty="0"/>
              <a:t>A Sequence of MIPS instructions</a:t>
            </a:r>
            <a:endParaRPr lang="en-AU" dirty="0"/>
          </a:p>
        </p:txBody>
      </p:sp>
      <p:pic>
        <p:nvPicPr>
          <p:cNvPr id="387078" name="Picture 6" descr="f04-44-P374493"/>
          <p:cNvPicPr>
            <a:picLocks noChangeAspect="1" noChangeArrowheads="1"/>
          </p:cNvPicPr>
          <p:nvPr/>
        </p:nvPicPr>
        <p:blipFill>
          <a:blip r:embed="rId3" cstate="print"/>
          <a:srcRect/>
          <a:stretch>
            <a:fillRect/>
          </a:stretch>
        </p:blipFill>
        <p:spPr bwMode="auto">
          <a:xfrm>
            <a:off x="1116013" y="2060575"/>
            <a:ext cx="6672262" cy="2684463"/>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5031" name="Picture 7" descr="f04-43-P374493"/>
          <p:cNvPicPr>
            <a:picLocks noChangeAspect="1" noChangeArrowheads="1"/>
          </p:cNvPicPr>
          <p:nvPr/>
        </p:nvPicPr>
        <p:blipFill>
          <a:blip r:embed="rId3" cstate="print"/>
          <a:srcRect/>
          <a:stretch>
            <a:fillRect/>
          </a:stretch>
        </p:blipFill>
        <p:spPr bwMode="auto">
          <a:xfrm>
            <a:off x="1143000" y="1600200"/>
            <a:ext cx="6337300" cy="4406900"/>
          </a:xfrm>
          <a:prstGeom prst="rect">
            <a:avLst/>
          </a:prstGeom>
          <a:noFill/>
        </p:spPr>
      </p:pic>
      <p:sp>
        <p:nvSpPr>
          <p:cNvPr id="385026" name="Rectangle 2"/>
          <p:cNvSpPr>
            <a:spLocks noGrp="1" noChangeArrowheads="1"/>
          </p:cNvSpPr>
          <p:nvPr>
            <p:ph type="title"/>
          </p:nvPr>
        </p:nvSpPr>
        <p:spPr/>
        <p:txBody>
          <a:bodyPr/>
          <a:lstStyle/>
          <a:p>
            <a:r>
              <a:rPr lang="en-US" dirty="0">
                <a:solidFill>
                  <a:srgbClr val="0070C0"/>
                </a:solidFill>
              </a:rPr>
              <a:t>Introduce Buffers to separate stages</a:t>
            </a:r>
            <a:endParaRPr lang="en-AU" dirty="0">
              <a:solidFill>
                <a:srgbClr val="0070C0"/>
              </a:solidFill>
            </a:endParaRPr>
          </a:p>
        </p:txBody>
      </p:sp>
      <p:sp>
        <p:nvSpPr>
          <p:cNvPr id="4" name="TextBox 3"/>
          <p:cNvSpPr txBox="1"/>
          <p:nvPr/>
        </p:nvSpPr>
        <p:spPr>
          <a:xfrm>
            <a:off x="5791200" y="2743200"/>
            <a:ext cx="1676400" cy="461665"/>
          </a:xfrm>
          <a:prstGeom prst="rect">
            <a:avLst/>
          </a:prstGeom>
          <a:noFill/>
        </p:spPr>
        <p:txBody>
          <a:bodyPr wrap="square" rtlCol="0">
            <a:spAutoFit/>
          </a:bodyPr>
          <a:lstStyle/>
          <a:p>
            <a:r>
              <a:rPr lang="en-US" sz="1200" dirty="0"/>
              <a:t>Shading: </a:t>
            </a:r>
            <a:r>
              <a:rPr lang="en-US" sz="1200" dirty="0" err="1"/>
              <a:t>Rt</a:t>
            </a:r>
            <a:r>
              <a:rPr lang="en-US" sz="1200" dirty="0"/>
              <a:t> half read, Lt half write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AU"/>
              <a:t>Chapter 4 — The Processor — </a:t>
            </a:r>
            <a:fld id="{9383DBD4-8B3A-4297-817B-9402DE0FD49D}" type="slidenum">
              <a:rPr lang="en-AU"/>
              <a:pPr/>
              <a:t>8</a:t>
            </a:fld>
            <a:endParaRPr lang="en-AU"/>
          </a:p>
        </p:txBody>
      </p:sp>
      <p:pic>
        <p:nvPicPr>
          <p:cNvPr id="362503" name="Picture 7" descr="f04-35-P374493"/>
          <p:cNvPicPr>
            <a:picLocks noChangeAspect="1" noChangeArrowheads="1"/>
          </p:cNvPicPr>
          <p:nvPr/>
        </p:nvPicPr>
        <p:blipFill>
          <a:blip r:embed="rId3" cstate="print"/>
          <a:srcRect/>
          <a:stretch>
            <a:fillRect/>
          </a:stretch>
        </p:blipFill>
        <p:spPr bwMode="auto">
          <a:xfrm>
            <a:off x="755650" y="2492375"/>
            <a:ext cx="7993063" cy="3681413"/>
          </a:xfrm>
          <a:prstGeom prst="rect">
            <a:avLst/>
          </a:prstGeom>
          <a:noFill/>
        </p:spPr>
      </p:pic>
      <p:sp>
        <p:nvSpPr>
          <p:cNvPr id="362498" name="Rectangle 2"/>
          <p:cNvSpPr>
            <a:spLocks noGrp="1" noChangeArrowheads="1"/>
          </p:cNvSpPr>
          <p:nvPr>
            <p:ph type="title"/>
          </p:nvPr>
        </p:nvSpPr>
        <p:spPr/>
        <p:txBody>
          <a:bodyPr/>
          <a:lstStyle/>
          <a:p>
            <a:r>
              <a:rPr lang="en-US" sz="3600" dirty="0">
                <a:solidFill>
                  <a:srgbClr val="0070C0"/>
                </a:solidFill>
              </a:rPr>
              <a:t>Pipeline registers</a:t>
            </a:r>
            <a:endParaRPr lang="en-AU" sz="3600" dirty="0">
              <a:solidFill>
                <a:srgbClr val="0070C0"/>
              </a:solidFill>
            </a:endParaRPr>
          </a:p>
        </p:txBody>
      </p:sp>
      <p:sp>
        <p:nvSpPr>
          <p:cNvPr id="362499" name="Rectangle 3"/>
          <p:cNvSpPr>
            <a:spLocks noGrp="1" noChangeArrowheads="1"/>
          </p:cNvSpPr>
          <p:nvPr>
            <p:ph type="body" idx="1"/>
          </p:nvPr>
        </p:nvSpPr>
        <p:spPr>
          <a:xfrm>
            <a:off x="684213" y="1125538"/>
            <a:ext cx="8351837" cy="1306512"/>
          </a:xfrm>
        </p:spPr>
        <p:txBody>
          <a:bodyPr/>
          <a:lstStyle/>
          <a:p>
            <a:r>
              <a:rPr lang="en-US"/>
              <a:t>Need registers between stages</a:t>
            </a:r>
          </a:p>
          <a:p>
            <a:pPr lvl="1"/>
            <a:r>
              <a:rPr lang="en-US"/>
              <a:t>To hold information produced in previous cycle</a:t>
            </a:r>
            <a:endParaRPr lang="en-AU"/>
          </a:p>
        </p:txBody>
      </p:sp>
    </p:spTree>
    <p:extLst>
      <p:ext uri="{BB962C8B-B14F-4D97-AF65-F5344CB8AC3E}">
        <p14:creationId xmlns:p14="http://schemas.microsoft.com/office/powerpoint/2010/main" val="32234989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lide Number Placeholder 5"/>
          <p:cNvSpPr>
            <a:spLocks noGrp="1"/>
          </p:cNvSpPr>
          <p:nvPr>
            <p:ph type="sldNum" sz="quarter" idx="12"/>
          </p:nvPr>
        </p:nvSpPr>
        <p:spPr/>
        <p:txBody>
          <a:bodyPr/>
          <a:lstStyle/>
          <a:p>
            <a:fld id="{934003D8-ED3C-4F55-92ED-30393CE07428}" type="slidenum">
              <a:rPr lang="en-US"/>
              <a:pPr/>
              <a:t>9</a:t>
            </a:fld>
            <a:endParaRPr lang="en-US"/>
          </a:p>
        </p:txBody>
      </p:sp>
      <p:sp>
        <p:nvSpPr>
          <p:cNvPr id="184322" name="Rectangle 2"/>
          <p:cNvSpPr>
            <a:spLocks noGrp="1" noChangeArrowheads="1"/>
          </p:cNvSpPr>
          <p:nvPr>
            <p:ph type="title"/>
          </p:nvPr>
        </p:nvSpPr>
        <p:spPr>
          <a:xfrm>
            <a:off x="800100" y="203200"/>
            <a:ext cx="7124700" cy="474663"/>
          </a:xfrm>
        </p:spPr>
        <p:txBody>
          <a:bodyPr/>
          <a:lstStyle/>
          <a:p>
            <a:r>
              <a:rPr lang="en-US" b="1" dirty="0">
                <a:solidFill>
                  <a:srgbClr val="0070C0"/>
                </a:solidFill>
              </a:rPr>
              <a:t>MIPS Pipelined Control Review</a:t>
            </a:r>
          </a:p>
        </p:txBody>
      </p:sp>
      <p:sp>
        <p:nvSpPr>
          <p:cNvPr id="184323" name="Rectangle 3"/>
          <p:cNvSpPr>
            <a:spLocks noGrp="1" noChangeArrowheads="1"/>
          </p:cNvSpPr>
          <p:nvPr>
            <p:ph type="body" idx="1"/>
          </p:nvPr>
        </p:nvSpPr>
        <p:spPr>
          <a:xfrm>
            <a:off x="304800" y="990600"/>
            <a:ext cx="8686800" cy="1447800"/>
          </a:xfrm>
        </p:spPr>
        <p:txBody>
          <a:bodyPr/>
          <a:lstStyle/>
          <a:p>
            <a:pPr lvl="1"/>
            <a:r>
              <a:rPr lang="en-US" sz="2000" dirty="0"/>
              <a:t>Group control lines by pipeline stage needed</a:t>
            </a:r>
          </a:p>
          <a:p>
            <a:pPr lvl="1"/>
            <a:r>
              <a:rPr lang="en-US" sz="2000" dirty="0"/>
              <a:t>Extend pipeline registers with control bits</a:t>
            </a:r>
          </a:p>
          <a:p>
            <a:pPr lvl="1"/>
            <a:r>
              <a:rPr lang="en-US" sz="1800" dirty="0">
                <a:solidFill>
                  <a:schemeClr val="accent2"/>
                </a:solidFill>
              </a:rPr>
              <a:t>Pipeline Progress – Instruction moves with all control signals, addresses, data items =&gt; different register lengths at different stages</a:t>
            </a:r>
          </a:p>
          <a:p>
            <a:pPr lvl="1"/>
            <a:endParaRPr lang="en-US" sz="2000" dirty="0"/>
          </a:p>
        </p:txBody>
      </p:sp>
      <p:sp>
        <p:nvSpPr>
          <p:cNvPr id="184324" name="Freeform 4"/>
          <p:cNvSpPr>
            <a:spLocks/>
          </p:cNvSpPr>
          <p:nvPr/>
        </p:nvSpPr>
        <p:spPr bwMode="auto">
          <a:xfrm>
            <a:off x="2808288" y="3743325"/>
            <a:ext cx="387350" cy="654050"/>
          </a:xfrm>
          <a:custGeom>
            <a:avLst/>
            <a:gdLst/>
            <a:ahLst/>
            <a:cxnLst>
              <a:cxn ang="0">
                <a:pos x="241" y="409"/>
              </a:cxn>
              <a:cxn ang="0">
                <a:pos x="244" y="0"/>
              </a:cxn>
              <a:cxn ang="0">
                <a:pos x="0" y="0"/>
              </a:cxn>
              <a:cxn ang="0">
                <a:pos x="0" y="412"/>
              </a:cxn>
              <a:cxn ang="0">
                <a:pos x="244" y="412"/>
              </a:cxn>
              <a:cxn ang="0">
                <a:pos x="244" y="412"/>
              </a:cxn>
              <a:cxn ang="0">
                <a:pos x="241" y="409"/>
              </a:cxn>
            </a:cxnLst>
            <a:rect l="0" t="0" r="r" b="b"/>
            <a:pathLst>
              <a:path w="244" h="412">
                <a:moveTo>
                  <a:pt x="241" y="409"/>
                </a:moveTo>
                <a:lnTo>
                  <a:pt x="244" y="0"/>
                </a:lnTo>
                <a:lnTo>
                  <a:pt x="0" y="0"/>
                </a:lnTo>
                <a:lnTo>
                  <a:pt x="0" y="412"/>
                </a:lnTo>
                <a:lnTo>
                  <a:pt x="244" y="412"/>
                </a:lnTo>
                <a:lnTo>
                  <a:pt x="244" y="412"/>
                </a:lnTo>
                <a:lnTo>
                  <a:pt x="241" y="409"/>
                </a:lnTo>
                <a:close/>
              </a:path>
            </a:pathLst>
          </a:custGeom>
          <a:solidFill>
            <a:srgbClr val="FFFFFF"/>
          </a:solidFill>
          <a:ln w="9525">
            <a:noFill/>
            <a:round/>
            <a:headEnd/>
            <a:tailEnd/>
          </a:ln>
        </p:spPr>
        <p:txBody>
          <a:bodyPr/>
          <a:lstStyle/>
          <a:p>
            <a:endParaRPr lang="en-US"/>
          </a:p>
        </p:txBody>
      </p:sp>
      <p:sp>
        <p:nvSpPr>
          <p:cNvPr id="184325" name="Freeform 5"/>
          <p:cNvSpPr>
            <a:spLocks/>
          </p:cNvSpPr>
          <p:nvPr/>
        </p:nvSpPr>
        <p:spPr bwMode="auto">
          <a:xfrm>
            <a:off x="2808288" y="3743325"/>
            <a:ext cx="387350" cy="654050"/>
          </a:xfrm>
          <a:custGeom>
            <a:avLst/>
            <a:gdLst/>
            <a:ahLst/>
            <a:cxnLst>
              <a:cxn ang="0">
                <a:pos x="241" y="409"/>
              </a:cxn>
              <a:cxn ang="0">
                <a:pos x="244" y="0"/>
              </a:cxn>
              <a:cxn ang="0">
                <a:pos x="0" y="0"/>
              </a:cxn>
              <a:cxn ang="0">
                <a:pos x="0" y="412"/>
              </a:cxn>
              <a:cxn ang="0">
                <a:pos x="244" y="412"/>
              </a:cxn>
              <a:cxn ang="0">
                <a:pos x="244" y="412"/>
              </a:cxn>
            </a:cxnLst>
            <a:rect l="0" t="0" r="r" b="b"/>
            <a:pathLst>
              <a:path w="244" h="412">
                <a:moveTo>
                  <a:pt x="241" y="409"/>
                </a:moveTo>
                <a:lnTo>
                  <a:pt x="244" y="0"/>
                </a:lnTo>
                <a:lnTo>
                  <a:pt x="0" y="0"/>
                </a:lnTo>
                <a:lnTo>
                  <a:pt x="0" y="412"/>
                </a:lnTo>
                <a:lnTo>
                  <a:pt x="244" y="412"/>
                </a:lnTo>
                <a:lnTo>
                  <a:pt x="244" y="412"/>
                </a:lnTo>
              </a:path>
            </a:pathLst>
          </a:custGeom>
          <a:noFill/>
          <a:ln w="23813">
            <a:solidFill>
              <a:srgbClr val="EB7500"/>
            </a:solidFill>
            <a:prstDash val="solid"/>
            <a:round/>
            <a:headEnd/>
            <a:tailEnd/>
          </a:ln>
        </p:spPr>
        <p:txBody>
          <a:bodyPr/>
          <a:lstStyle/>
          <a:p>
            <a:endParaRPr lang="en-US"/>
          </a:p>
        </p:txBody>
      </p:sp>
      <p:sp>
        <p:nvSpPr>
          <p:cNvPr id="184326" name="Freeform 6"/>
          <p:cNvSpPr>
            <a:spLocks/>
          </p:cNvSpPr>
          <p:nvPr/>
        </p:nvSpPr>
        <p:spPr bwMode="auto">
          <a:xfrm>
            <a:off x="1557338" y="2608263"/>
            <a:ext cx="798512" cy="1697037"/>
          </a:xfrm>
          <a:custGeom>
            <a:avLst/>
            <a:gdLst/>
            <a:ahLst/>
            <a:cxnLst>
              <a:cxn ang="0">
                <a:pos x="251" y="1065"/>
              </a:cxn>
              <a:cxn ang="0">
                <a:pos x="292" y="1062"/>
              </a:cxn>
              <a:cxn ang="0">
                <a:pos x="332" y="1040"/>
              </a:cxn>
              <a:cxn ang="0">
                <a:pos x="368" y="1007"/>
              </a:cxn>
              <a:cxn ang="0">
                <a:pos x="401" y="963"/>
              </a:cxn>
              <a:cxn ang="0">
                <a:pos x="430" y="912"/>
              </a:cxn>
              <a:cxn ang="0">
                <a:pos x="456" y="850"/>
              </a:cxn>
              <a:cxn ang="0">
                <a:pos x="474" y="781"/>
              </a:cxn>
              <a:cxn ang="0">
                <a:pos x="489" y="704"/>
              </a:cxn>
              <a:cxn ang="0">
                <a:pos x="500" y="620"/>
              </a:cxn>
              <a:cxn ang="0">
                <a:pos x="503" y="533"/>
              </a:cxn>
              <a:cxn ang="0">
                <a:pos x="500" y="449"/>
              </a:cxn>
              <a:cxn ang="0">
                <a:pos x="489" y="365"/>
              </a:cxn>
              <a:cxn ang="0">
                <a:pos x="474" y="288"/>
              </a:cxn>
              <a:cxn ang="0">
                <a:pos x="456" y="219"/>
              </a:cxn>
              <a:cxn ang="0">
                <a:pos x="430" y="157"/>
              </a:cxn>
              <a:cxn ang="0">
                <a:pos x="401" y="106"/>
              </a:cxn>
              <a:cxn ang="0">
                <a:pos x="368" y="62"/>
              </a:cxn>
              <a:cxn ang="0">
                <a:pos x="332" y="30"/>
              </a:cxn>
              <a:cxn ang="0">
                <a:pos x="292" y="8"/>
              </a:cxn>
              <a:cxn ang="0">
                <a:pos x="251" y="0"/>
              </a:cxn>
              <a:cxn ang="0">
                <a:pos x="211" y="8"/>
              </a:cxn>
              <a:cxn ang="0">
                <a:pos x="171" y="30"/>
              </a:cxn>
              <a:cxn ang="0">
                <a:pos x="138" y="62"/>
              </a:cxn>
              <a:cxn ang="0">
                <a:pos x="105" y="106"/>
              </a:cxn>
              <a:cxn ang="0">
                <a:pos x="76" y="157"/>
              </a:cxn>
              <a:cxn ang="0">
                <a:pos x="51" y="219"/>
              </a:cxn>
              <a:cxn ang="0">
                <a:pos x="29" y="288"/>
              </a:cxn>
              <a:cxn ang="0">
                <a:pos x="14" y="365"/>
              </a:cxn>
              <a:cxn ang="0">
                <a:pos x="3" y="449"/>
              </a:cxn>
              <a:cxn ang="0">
                <a:pos x="0" y="533"/>
              </a:cxn>
              <a:cxn ang="0">
                <a:pos x="3" y="620"/>
              </a:cxn>
              <a:cxn ang="0">
                <a:pos x="14" y="704"/>
              </a:cxn>
              <a:cxn ang="0">
                <a:pos x="29" y="781"/>
              </a:cxn>
              <a:cxn ang="0">
                <a:pos x="51" y="850"/>
              </a:cxn>
              <a:cxn ang="0">
                <a:pos x="76" y="912"/>
              </a:cxn>
              <a:cxn ang="0">
                <a:pos x="105" y="963"/>
              </a:cxn>
              <a:cxn ang="0">
                <a:pos x="138" y="1007"/>
              </a:cxn>
              <a:cxn ang="0">
                <a:pos x="171" y="1040"/>
              </a:cxn>
              <a:cxn ang="0">
                <a:pos x="211" y="1062"/>
              </a:cxn>
              <a:cxn ang="0">
                <a:pos x="251" y="1069"/>
              </a:cxn>
              <a:cxn ang="0">
                <a:pos x="251" y="1069"/>
              </a:cxn>
              <a:cxn ang="0">
                <a:pos x="251" y="1065"/>
              </a:cxn>
            </a:cxnLst>
            <a:rect l="0" t="0" r="r" b="b"/>
            <a:pathLst>
              <a:path w="503" h="1069">
                <a:moveTo>
                  <a:pt x="251" y="1065"/>
                </a:moveTo>
                <a:lnTo>
                  <a:pt x="292" y="1062"/>
                </a:lnTo>
                <a:lnTo>
                  <a:pt x="332" y="1040"/>
                </a:lnTo>
                <a:lnTo>
                  <a:pt x="368" y="1007"/>
                </a:lnTo>
                <a:lnTo>
                  <a:pt x="401" y="963"/>
                </a:lnTo>
                <a:lnTo>
                  <a:pt x="430" y="912"/>
                </a:lnTo>
                <a:lnTo>
                  <a:pt x="456" y="850"/>
                </a:lnTo>
                <a:lnTo>
                  <a:pt x="474" y="781"/>
                </a:lnTo>
                <a:lnTo>
                  <a:pt x="489" y="704"/>
                </a:lnTo>
                <a:lnTo>
                  <a:pt x="500" y="620"/>
                </a:lnTo>
                <a:lnTo>
                  <a:pt x="503" y="533"/>
                </a:lnTo>
                <a:lnTo>
                  <a:pt x="500" y="449"/>
                </a:lnTo>
                <a:lnTo>
                  <a:pt x="489" y="365"/>
                </a:lnTo>
                <a:lnTo>
                  <a:pt x="474" y="288"/>
                </a:lnTo>
                <a:lnTo>
                  <a:pt x="456" y="219"/>
                </a:lnTo>
                <a:lnTo>
                  <a:pt x="430" y="157"/>
                </a:lnTo>
                <a:lnTo>
                  <a:pt x="401" y="106"/>
                </a:lnTo>
                <a:lnTo>
                  <a:pt x="368" y="62"/>
                </a:lnTo>
                <a:lnTo>
                  <a:pt x="332" y="30"/>
                </a:lnTo>
                <a:lnTo>
                  <a:pt x="292" y="8"/>
                </a:lnTo>
                <a:lnTo>
                  <a:pt x="251" y="0"/>
                </a:lnTo>
                <a:lnTo>
                  <a:pt x="211" y="8"/>
                </a:lnTo>
                <a:lnTo>
                  <a:pt x="171" y="30"/>
                </a:lnTo>
                <a:lnTo>
                  <a:pt x="138" y="62"/>
                </a:lnTo>
                <a:lnTo>
                  <a:pt x="105" y="106"/>
                </a:lnTo>
                <a:lnTo>
                  <a:pt x="76" y="157"/>
                </a:lnTo>
                <a:lnTo>
                  <a:pt x="51" y="219"/>
                </a:lnTo>
                <a:lnTo>
                  <a:pt x="29" y="288"/>
                </a:lnTo>
                <a:lnTo>
                  <a:pt x="14" y="365"/>
                </a:lnTo>
                <a:lnTo>
                  <a:pt x="3" y="449"/>
                </a:lnTo>
                <a:lnTo>
                  <a:pt x="0" y="533"/>
                </a:lnTo>
                <a:lnTo>
                  <a:pt x="3" y="620"/>
                </a:lnTo>
                <a:lnTo>
                  <a:pt x="14" y="704"/>
                </a:lnTo>
                <a:lnTo>
                  <a:pt x="29" y="781"/>
                </a:lnTo>
                <a:lnTo>
                  <a:pt x="51" y="850"/>
                </a:lnTo>
                <a:lnTo>
                  <a:pt x="76" y="912"/>
                </a:lnTo>
                <a:lnTo>
                  <a:pt x="105" y="963"/>
                </a:lnTo>
                <a:lnTo>
                  <a:pt x="138" y="1007"/>
                </a:lnTo>
                <a:lnTo>
                  <a:pt x="171" y="1040"/>
                </a:lnTo>
                <a:lnTo>
                  <a:pt x="211" y="1062"/>
                </a:lnTo>
                <a:lnTo>
                  <a:pt x="251" y="1069"/>
                </a:lnTo>
                <a:lnTo>
                  <a:pt x="251" y="1069"/>
                </a:lnTo>
                <a:lnTo>
                  <a:pt x="251" y="1065"/>
                </a:lnTo>
                <a:close/>
              </a:path>
            </a:pathLst>
          </a:custGeom>
          <a:solidFill>
            <a:srgbClr val="FFFFFF"/>
          </a:solidFill>
          <a:ln w="9525">
            <a:noFill/>
            <a:round/>
            <a:headEnd/>
            <a:tailEnd/>
          </a:ln>
        </p:spPr>
        <p:txBody>
          <a:bodyPr/>
          <a:lstStyle/>
          <a:p>
            <a:endParaRPr lang="en-US"/>
          </a:p>
        </p:txBody>
      </p:sp>
      <p:sp>
        <p:nvSpPr>
          <p:cNvPr id="184327" name="Freeform 7"/>
          <p:cNvSpPr>
            <a:spLocks/>
          </p:cNvSpPr>
          <p:nvPr/>
        </p:nvSpPr>
        <p:spPr bwMode="auto">
          <a:xfrm>
            <a:off x="1557338" y="2608263"/>
            <a:ext cx="798512" cy="1697037"/>
          </a:xfrm>
          <a:custGeom>
            <a:avLst/>
            <a:gdLst/>
            <a:ahLst/>
            <a:cxnLst>
              <a:cxn ang="0">
                <a:pos x="251" y="1065"/>
              </a:cxn>
              <a:cxn ang="0">
                <a:pos x="292" y="1062"/>
              </a:cxn>
              <a:cxn ang="0">
                <a:pos x="332" y="1040"/>
              </a:cxn>
              <a:cxn ang="0">
                <a:pos x="368" y="1007"/>
              </a:cxn>
              <a:cxn ang="0">
                <a:pos x="401" y="963"/>
              </a:cxn>
              <a:cxn ang="0">
                <a:pos x="430" y="912"/>
              </a:cxn>
              <a:cxn ang="0">
                <a:pos x="456" y="850"/>
              </a:cxn>
              <a:cxn ang="0">
                <a:pos x="474" y="781"/>
              </a:cxn>
              <a:cxn ang="0">
                <a:pos x="489" y="704"/>
              </a:cxn>
              <a:cxn ang="0">
                <a:pos x="500" y="620"/>
              </a:cxn>
              <a:cxn ang="0">
                <a:pos x="503" y="533"/>
              </a:cxn>
              <a:cxn ang="0">
                <a:pos x="500" y="449"/>
              </a:cxn>
              <a:cxn ang="0">
                <a:pos x="489" y="365"/>
              </a:cxn>
              <a:cxn ang="0">
                <a:pos x="474" y="288"/>
              </a:cxn>
              <a:cxn ang="0">
                <a:pos x="456" y="219"/>
              </a:cxn>
              <a:cxn ang="0">
                <a:pos x="430" y="157"/>
              </a:cxn>
              <a:cxn ang="0">
                <a:pos x="401" y="106"/>
              </a:cxn>
              <a:cxn ang="0">
                <a:pos x="368" y="62"/>
              </a:cxn>
              <a:cxn ang="0">
                <a:pos x="332" y="30"/>
              </a:cxn>
              <a:cxn ang="0">
                <a:pos x="292" y="8"/>
              </a:cxn>
              <a:cxn ang="0">
                <a:pos x="251" y="0"/>
              </a:cxn>
              <a:cxn ang="0">
                <a:pos x="211" y="8"/>
              </a:cxn>
              <a:cxn ang="0">
                <a:pos x="171" y="30"/>
              </a:cxn>
              <a:cxn ang="0">
                <a:pos x="138" y="62"/>
              </a:cxn>
              <a:cxn ang="0">
                <a:pos x="105" y="106"/>
              </a:cxn>
              <a:cxn ang="0">
                <a:pos x="76" y="157"/>
              </a:cxn>
              <a:cxn ang="0">
                <a:pos x="51" y="219"/>
              </a:cxn>
              <a:cxn ang="0">
                <a:pos x="29" y="288"/>
              </a:cxn>
              <a:cxn ang="0">
                <a:pos x="14" y="365"/>
              </a:cxn>
              <a:cxn ang="0">
                <a:pos x="3" y="449"/>
              </a:cxn>
              <a:cxn ang="0">
                <a:pos x="0" y="533"/>
              </a:cxn>
              <a:cxn ang="0">
                <a:pos x="3" y="620"/>
              </a:cxn>
              <a:cxn ang="0">
                <a:pos x="14" y="704"/>
              </a:cxn>
              <a:cxn ang="0">
                <a:pos x="29" y="781"/>
              </a:cxn>
              <a:cxn ang="0">
                <a:pos x="51" y="850"/>
              </a:cxn>
              <a:cxn ang="0">
                <a:pos x="76" y="912"/>
              </a:cxn>
              <a:cxn ang="0">
                <a:pos x="105" y="963"/>
              </a:cxn>
              <a:cxn ang="0">
                <a:pos x="138" y="1007"/>
              </a:cxn>
              <a:cxn ang="0">
                <a:pos x="171" y="1040"/>
              </a:cxn>
              <a:cxn ang="0">
                <a:pos x="211" y="1062"/>
              </a:cxn>
              <a:cxn ang="0">
                <a:pos x="251" y="1069"/>
              </a:cxn>
              <a:cxn ang="0">
                <a:pos x="251" y="1069"/>
              </a:cxn>
            </a:cxnLst>
            <a:rect l="0" t="0" r="r" b="b"/>
            <a:pathLst>
              <a:path w="503" h="1069">
                <a:moveTo>
                  <a:pt x="251" y="1065"/>
                </a:moveTo>
                <a:lnTo>
                  <a:pt x="292" y="1062"/>
                </a:lnTo>
                <a:lnTo>
                  <a:pt x="332" y="1040"/>
                </a:lnTo>
                <a:lnTo>
                  <a:pt x="368" y="1007"/>
                </a:lnTo>
                <a:lnTo>
                  <a:pt x="401" y="963"/>
                </a:lnTo>
                <a:lnTo>
                  <a:pt x="430" y="912"/>
                </a:lnTo>
                <a:lnTo>
                  <a:pt x="456" y="850"/>
                </a:lnTo>
                <a:lnTo>
                  <a:pt x="474" y="781"/>
                </a:lnTo>
                <a:lnTo>
                  <a:pt x="489" y="704"/>
                </a:lnTo>
                <a:lnTo>
                  <a:pt x="500" y="620"/>
                </a:lnTo>
                <a:lnTo>
                  <a:pt x="503" y="533"/>
                </a:lnTo>
                <a:lnTo>
                  <a:pt x="500" y="449"/>
                </a:lnTo>
                <a:lnTo>
                  <a:pt x="489" y="365"/>
                </a:lnTo>
                <a:lnTo>
                  <a:pt x="474" y="288"/>
                </a:lnTo>
                <a:lnTo>
                  <a:pt x="456" y="219"/>
                </a:lnTo>
                <a:lnTo>
                  <a:pt x="430" y="157"/>
                </a:lnTo>
                <a:lnTo>
                  <a:pt x="401" y="106"/>
                </a:lnTo>
                <a:lnTo>
                  <a:pt x="368" y="62"/>
                </a:lnTo>
                <a:lnTo>
                  <a:pt x="332" y="30"/>
                </a:lnTo>
                <a:lnTo>
                  <a:pt x="292" y="8"/>
                </a:lnTo>
                <a:lnTo>
                  <a:pt x="251" y="0"/>
                </a:lnTo>
                <a:lnTo>
                  <a:pt x="211" y="8"/>
                </a:lnTo>
                <a:lnTo>
                  <a:pt x="171" y="30"/>
                </a:lnTo>
                <a:lnTo>
                  <a:pt x="138" y="62"/>
                </a:lnTo>
                <a:lnTo>
                  <a:pt x="105" y="106"/>
                </a:lnTo>
                <a:lnTo>
                  <a:pt x="76" y="157"/>
                </a:lnTo>
                <a:lnTo>
                  <a:pt x="51" y="219"/>
                </a:lnTo>
                <a:lnTo>
                  <a:pt x="29" y="288"/>
                </a:lnTo>
                <a:lnTo>
                  <a:pt x="14" y="365"/>
                </a:lnTo>
                <a:lnTo>
                  <a:pt x="3" y="449"/>
                </a:lnTo>
                <a:lnTo>
                  <a:pt x="0" y="533"/>
                </a:lnTo>
                <a:lnTo>
                  <a:pt x="3" y="620"/>
                </a:lnTo>
                <a:lnTo>
                  <a:pt x="14" y="704"/>
                </a:lnTo>
                <a:lnTo>
                  <a:pt x="29" y="781"/>
                </a:lnTo>
                <a:lnTo>
                  <a:pt x="51" y="850"/>
                </a:lnTo>
                <a:lnTo>
                  <a:pt x="76" y="912"/>
                </a:lnTo>
                <a:lnTo>
                  <a:pt x="105" y="963"/>
                </a:lnTo>
                <a:lnTo>
                  <a:pt x="138" y="1007"/>
                </a:lnTo>
                <a:lnTo>
                  <a:pt x="171" y="1040"/>
                </a:lnTo>
                <a:lnTo>
                  <a:pt x="211" y="1062"/>
                </a:lnTo>
                <a:lnTo>
                  <a:pt x="251" y="1069"/>
                </a:lnTo>
                <a:lnTo>
                  <a:pt x="251" y="1069"/>
                </a:lnTo>
              </a:path>
            </a:pathLst>
          </a:custGeom>
          <a:noFill/>
          <a:ln w="23813">
            <a:solidFill>
              <a:srgbClr val="EB7500"/>
            </a:solidFill>
            <a:prstDash val="solid"/>
            <a:round/>
            <a:headEnd/>
            <a:tailEnd/>
          </a:ln>
        </p:spPr>
        <p:txBody>
          <a:bodyPr/>
          <a:lstStyle/>
          <a:p>
            <a:endParaRPr lang="en-US"/>
          </a:p>
        </p:txBody>
      </p:sp>
      <p:sp>
        <p:nvSpPr>
          <p:cNvPr id="184328" name="Rectangle 8"/>
          <p:cNvSpPr>
            <a:spLocks noChangeArrowheads="1"/>
          </p:cNvSpPr>
          <p:nvPr/>
        </p:nvSpPr>
        <p:spPr bwMode="auto">
          <a:xfrm>
            <a:off x="1638300" y="3344863"/>
            <a:ext cx="138113"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EB7500"/>
                </a:solidFill>
                <a:latin typeface="Arial" charset="0"/>
              </a:rPr>
              <a:t>C</a:t>
            </a:r>
            <a:endParaRPr lang="en-US" sz="1800" i="1" u="none">
              <a:latin typeface="Arial" charset="0"/>
            </a:endParaRPr>
          </a:p>
        </p:txBody>
      </p:sp>
      <p:sp>
        <p:nvSpPr>
          <p:cNvPr id="184329" name="Rectangle 9"/>
          <p:cNvSpPr>
            <a:spLocks noChangeArrowheads="1"/>
          </p:cNvSpPr>
          <p:nvPr/>
        </p:nvSpPr>
        <p:spPr bwMode="auto">
          <a:xfrm>
            <a:off x="1782763" y="3344863"/>
            <a:ext cx="106362"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EB7500"/>
                </a:solidFill>
                <a:latin typeface="Arial" charset="0"/>
              </a:rPr>
              <a:t>o</a:t>
            </a:r>
            <a:endParaRPr lang="en-US" sz="1800" i="1" u="none">
              <a:latin typeface="Arial" charset="0"/>
            </a:endParaRPr>
          </a:p>
        </p:txBody>
      </p:sp>
      <p:sp>
        <p:nvSpPr>
          <p:cNvPr id="184330" name="Rectangle 10"/>
          <p:cNvSpPr>
            <a:spLocks noChangeArrowheads="1"/>
          </p:cNvSpPr>
          <p:nvPr/>
        </p:nvSpPr>
        <p:spPr bwMode="auto">
          <a:xfrm>
            <a:off x="1887538" y="3344863"/>
            <a:ext cx="106362"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EB7500"/>
                </a:solidFill>
                <a:latin typeface="Arial" charset="0"/>
              </a:rPr>
              <a:t>n</a:t>
            </a:r>
            <a:endParaRPr lang="en-US" sz="1800" i="1" u="none">
              <a:latin typeface="Arial" charset="0"/>
            </a:endParaRPr>
          </a:p>
        </p:txBody>
      </p:sp>
      <p:sp>
        <p:nvSpPr>
          <p:cNvPr id="184331" name="Rectangle 11"/>
          <p:cNvSpPr>
            <a:spLocks noChangeArrowheads="1"/>
          </p:cNvSpPr>
          <p:nvPr/>
        </p:nvSpPr>
        <p:spPr bwMode="auto">
          <a:xfrm>
            <a:off x="1997075" y="3344863"/>
            <a:ext cx="52388"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EB7500"/>
                </a:solidFill>
                <a:latin typeface="Arial" charset="0"/>
              </a:rPr>
              <a:t>t</a:t>
            </a:r>
            <a:endParaRPr lang="en-US" sz="1800" i="1" u="none">
              <a:latin typeface="Arial" charset="0"/>
            </a:endParaRPr>
          </a:p>
        </p:txBody>
      </p:sp>
      <p:sp>
        <p:nvSpPr>
          <p:cNvPr id="184332" name="Rectangle 12"/>
          <p:cNvSpPr>
            <a:spLocks noChangeArrowheads="1"/>
          </p:cNvSpPr>
          <p:nvPr/>
        </p:nvSpPr>
        <p:spPr bwMode="auto">
          <a:xfrm>
            <a:off x="2049463" y="3344863"/>
            <a:ext cx="6350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EB7500"/>
                </a:solidFill>
                <a:latin typeface="Arial" charset="0"/>
              </a:rPr>
              <a:t>r</a:t>
            </a:r>
            <a:endParaRPr lang="en-US" sz="1800" i="1" u="none">
              <a:latin typeface="Arial" charset="0"/>
            </a:endParaRPr>
          </a:p>
        </p:txBody>
      </p:sp>
      <p:sp>
        <p:nvSpPr>
          <p:cNvPr id="184333" name="Rectangle 13"/>
          <p:cNvSpPr>
            <a:spLocks noChangeArrowheads="1"/>
          </p:cNvSpPr>
          <p:nvPr/>
        </p:nvSpPr>
        <p:spPr bwMode="auto">
          <a:xfrm>
            <a:off x="2112963" y="3344863"/>
            <a:ext cx="106362"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EB7500"/>
                </a:solidFill>
                <a:latin typeface="Arial" charset="0"/>
              </a:rPr>
              <a:t>o</a:t>
            </a:r>
            <a:endParaRPr lang="en-US" sz="1800" i="1" u="none">
              <a:latin typeface="Arial" charset="0"/>
            </a:endParaRPr>
          </a:p>
        </p:txBody>
      </p:sp>
      <p:sp>
        <p:nvSpPr>
          <p:cNvPr id="184334" name="Rectangle 14"/>
          <p:cNvSpPr>
            <a:spLocks noChangeArrowheads="1"/>
          </p:cNvSpPr>
          <p:nvPr/>
        </p:nvSpPr>
        <p:spPr bwMode="auto">
          <a:xfrm>
            <a:off x="2217738" y="3344863"/>
            <a:ext cx="42862"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EB7500"/>
                </a:solidFill>
                <a:latin typeface="Arial" charset="0"/>
              </a:rPr>
              <a:t>l</a:t>
            </a:r>
            <a:endParaRPr lang="en-US" sz="1800" i="1" u="none">
              <a:latin typeface="Arial" charset="0"/>
            </a:endParaRPr>
          </a:p>
        </p:txBody>
      </p:sp>
      <p:sp>
        <p:nvSpPr>
          <p:cNvPr id="184335" name="Freeform 15"/>
          <p:cNvSpPr>
            <a:spLocks/>
          </p:cNvSpPr>
          <p:nvPr/>
        </p:nvSpPr>
        <p:spPr bwMode="auto">
          <a:xfrm>
            <a:off x="409575" y="4397375"/>
            <a:ext cx="388938" cy="1662113"/>
          </a:xfrm>
          <a:custGeom>
            <a:avLst/>
            <a:gdLst/>
            <a:ahLst/>
            <a:cxnLst>
              <a:cxn ang="0">
                <a:pos x="241" y="1043"/>
              </a:cxn>
              <a:cxn ang="0">
                <a:pos x="245" y="0"/>
              </a:cxn>
              <a:cxn ang="0">
                <a:pos x="0" y="0"/>
              </a:cxn>
              <a:cxn ang="0">
                <a:pos x="0" y="1047"/>
              </a:cxn>
              <a:cxn ang="0">
                <a:pos x="245" y="1047"/>
              </a:cxn>
              <a:cxn ang="0">
                <a:pos x="245" y="1047"/>
              </a:cxn>
              <a:cxn ang="0">
                <a:pos x="241" y="1043"/>
              </a:cxn>
            </a:cxnLst>
            <a:rect l="0" t="0" r="r" b="b"/>
            <a:pathLst>
              <a:path w="245" h="1047">
                <a:moveTo>
                  <a:pt x="241" y="1043"/>
                </a:moveTo>
                <a:lnTo>
                  <a:pt x="245" y="0"/>
                </a:lnTo>
                <a:lnTo>
                  <a:pt x="0" y="0"/>
                </a:lnTo>
                <a:lnTo>
                  <a:pt x="0" y="1047"/>
                </a:lnTo>
                <a:lnTo>
                  <a:pt x="245" y="1047"/>
                </a:lnTo>
                <a:lnTo>
                  <a:pt x="245" y="1047"/>
                </a:lnTo>
                <a:lnTo>
                  <a:pt x="241" y="1043"/>
                </a:lnTo>
                <a:close/>
              </a:path>
            </a:pathLst>
          </a:custGeom>
          <a:solidFill>
            <a:srgbClr val="FFFFFF"/>
          </a:solidFill>
          <a:ln w="9525">
            <a:noFill/>
            <a:round/>
            <a:headEnd/>
            <a:tailEnd/>
          </a:ln>
        </p:spPr>
        <p:txBody>
          <a:bodyPr/>
          <a:lstStyle/>
          <a:p>
            <a:endParaRPr lang="en-US"/>
          </a:p>
        </p:txBody>
      </p:sp>
      <p:sp>
        <p:nvSpPr>
          <p:cNvPr id="184336" name="Freeform 16"/>
          <p:cNvSpPr>
            <a:spLocks/>
          </p:cNvSpPr>
          <p:nvPr/>
        </p:nvSpPr>
        <p:spPr bwMode="auto">
          <a:xfrm>
            <a:off x="409575" y="4397375"/>
            <a:ext cx="388938" cy="1662113"/>
          </a:xfrm>
          <a:custGeom>
            <a:avLst/>
            <a:gdLst/>
            <a:ahLst/>
            <a:cxnLst>
              <a:cxn ang="0">
                <a:pos x="241" y="1043"/>
              </a:cxn>
              <a:cxn ang="0">
                <a:pos x="245" y="0"/>
              </a:cxn>
              <a:cxn ang="0">
                <a:pos x="0" y="0"/>
              </a:cxn>
              <a:cxn ang="0">
                <a:pos x="0" y="1047"/>
              </a:cxn>
              <a:cxn ang="0">
                <a:pos x="245" y="1047"/>
              </a:cxn>
              <a:cxn ang="0">
                <a:pos x="245" y="1047"/>
              </a:cxn>
            </a:cxnLst>
            <a:rect l="0" t="0" r="r" b="b"/>
            <a:pathLst>
              <a:path w="245" h="1047">
                <a:moveTo>
                  <a:pt x="241" y="1043"/>
                </a:moveTo>
                <a:lnTo>
                  <a:pt x="245" y="0"/>
                </a:lnTo>
                <a:lnTo>
                  <a:pt x="0" y="0"/>
                </a:lnTo>
                <a:lnTo>
                  <a:pt x="0" y="1047"/>
                </a:lnTo>
                <a:lnTo>
                  <a:pt x="245" y="1047"/>
                </a:lnTo>
                <a:lnTo>
                  <a:pt x="245" y="1047"/>
                </a:lnTo>
              </a:path>
            </a:pathLst>
          </a:custGeom>
          <a:noFill/>
          <a:ln w="23813">
            <a:solidFill>
              <a:srgbClr val="000000"/>
            </a:solidFill>
            <a:prstDash val="solid"/>
            <a:round/>
            <a:headEnd/>
            <a:tailEnd/>
          </a:ln>
        </p:spPr>
        <p:txBody>
          <a:bodyPr/>
          <a:lstStyle/>
          <a:p>
            <a:endParaRPr lang="en-US"/>
          </a:p>
        </p:txBody>
      </p:sp>
      <p:sp>
        <p:nvSpPr>
          <p:cNvPr id="184337" name="Freeform 17"/>
          <p:cNvSpPr>
            <a:spLocks/>
          </p:cNvSpPr>
          <p:nvPr/>
        </p:nvSpPr>
        <p:spPr bwMode="auto">
          <a:xfrm>
            <a:off x="2808288" y="4397375"/>
            <a:ext cx="387350" cy="1662113"/>
          </a:xfrm>
          <a:custGeom>
            <a:avLst/>
            <a:gdLst/>
            <a:ahLst/>
            <a:cxnLst>
              <a:cxn ang="0">
                <a:pos x="241" y="1043"/>
              </a:cxn>
              <a:cxn ang="0">
                <a:pos x="244" y="0"/>
              </a:cxn>
              <a:cxn ang="0">
                <a:pos x="0" y="0"/>
              </a:cxn>
              <a:cxn ang="0">
                <a:pos x="0" y="1047"/>
              </a:cxn>
              <a:cxn ang="0">
                <a:pos x="244" y="1047"/>
              </a:cxn>
              <a:cxn ang="0">
                <a:pos x="244" y="1047"/>
              </a:cxn>
              <a:cxn ang="0">
                <a:pos x="241" y="1043"/>
              </a:cxn>
            </a:cxnLst>
            <a:rect l="0" t="0" r="r" b="b"/>
            <a:pathLst>
              <a:path w="244" h="1047">
                <a:moveTo>
                  <a:pt x="241" y="1043"/>
                </a:moveTo>
                <a:lnTo>
                  <a:pt x="244" y="0"/>
                </a:lnTo>
                <a:lnTo>
                  <a:pt x="0" y="0"/>
                </a:lnTo>
                <a:lnTo>
                  <a:pt x="0" y="1047"/>
                </a:lnTo>
                <a:lnTo>
                  <a:pt x="244" y="1047"/>
                </a:lnTo>
                <a:lnTo>
                  <a:pt x="244" y="1047"/>
                </a:lnTo>
                <a:lnTo>
                  <a:pt x="241" y="1043"/>
                </a:lnTo>
                <a:close/>
              </a:path>
            </a:pathLst>
          </a:custGeom>
          <a:solidFill>
            <a:srgbClr val="FFFFFF"/>
          </a:solidFill>
          <a:ln w="9525">
            <a:noFill/>
            <a:round/>
            <a:headEnd/>
            <a:tailEnd/>
          </a:ln>
        </p:spPr>
        <p:txBody>
          <a:bodyPr/>
          <a:lstStyle/>
          <a:p>
            <a:endParaRPr lang="en-US"/>
          </a:p>
        </p:txBody>
      </p:sp>
      <p:sp>
        <p:nvSpPr>
          <p:cNvPr id="184338" name="Freeform 18"/>
          <p:cNvSpPr>
            <a:spLocks/>
          </p:cNvSpPr>
          <p:nvPr/>
        </p:nvSpPr>
        <p:spPr bwMode="auto">
          <a:xfrm>
            <a:off x="2808288" y="4397375"/>
            <a:ext cx="387350" cy="1662113"/>
          </a:xfrm>
          <a:custGeom>
            <a:avLst/>
            <a:gdLst/>
            <a:ahLst/>
            <a:cxnLst>
              <a:cxn ang="0">
                <a:pos x="241" y="1043"/>
              </a:cxn>
              <a:cxn ang="0">
                <a:pos x="244" y="0"/>
              </a:cxn>
              <a:cxn ang="0">
                <a:pos x="0" y="0"/>
              </a:cxn>
              <a:cxn ang="0">
                <a:pos x="0" y="1047"/>
              </a:cxn>
              <a:cxn ang="0">
                <a:pos x="244" y="1047"/>
              </a:cxn>
              <a:cxn ang="0">
                <a:pos x="244" y="1047"/>
              </a:cxn>
            </a:cxnLst>
            <a:rect l="0" t="0" r="r" b="b"/>
            <a:pathLst>
              <a:path w="244" h="1047">
                <a:moveTo>
                  <a:pt x="241" y="1043"/>
                </a:moveTo>
                <a:lnTo>
                  <a:pt x="244" y="0"/>
                </a:lnTo>
                <a:lnTo>
                  <a:pt x="0" y="0"/>
                </a:lnTo>
                <a:lnTo>
                  <a:pt x="0" y="1047"/>
                </a:lnTo>
                <a:lnTo>
                  <a:pt x="244" y="1047"/>
                </a:lnTo>
                <a:lnTo>
                  <a:pt x="244" y="1047"/>
                </a:lnTo>
              </a:path>
            </a:pathLst>
          </a:custGeom>
          <a:noFill/>
          <a:ln w="23813">
            <a:solidFill>
              <a:srgbClr val="000000"/>
            </a:solidFill>
            <a:prstDash val="solid"/>
            <a:round/>
            <a:headEnd/>
            <a:tailEnd/>
          </a:ln>
        </p:spPr>
        <p:txBody>
          <a:bodyPr/>
          <a:lstStyle/>
          <a:p>
            <a:endParaRPr lang="en-US"/>
          </a:p>
        </p:txBody>
      </p:sp>
      <p:sp>
        <p:nvSpPr>
          <p:cNvPr id="184339" name="Rectangle 19"/>
          <p:cNvSpPr>
            <a:spLocks noChangeArrowheads="1"/>
          </p:cNvSpPr>
          <p:nvPr/>
        </p:nvSpPr>
        <p:spPr bwMode="auto">
          <a:xfrm>
            <a:off x="2894013" y="3951288"/>
            <a:ext cx="12700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EB7500"/>
                </a:solidFill>
                <a:latin typeface="Arial" charset="0"/>
              </a:rPr>
              <a:t>E</a:t>
            </a:r>
            <a:endParaRPr lang="en-US" sz="1800" i="1" u="none">
              <a:latin typeface="Arial" charset="0"/>
            </a:endParaRPr>
          </a:p>
        </p:txBody>
      </p:sp>
      <p:sp>
        <p:nvSpPr>
          <p:cNvPr id="184340" name="Rectangle 20"/>
          <p:cNvSpPr>
            <a:spLocks noChangeArrowheads="1"/>
          </p:cNvSpPr>
          <p:nvPr/>
        </p:nvSpPr>
        <p:spPr bwMode="auto">
          <a:xfrm>
            <a:off x="3022600" y="3951288"/>
            <a:ext cx="12700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EB7500"/>
                </a:solidFill>
                <a:latin typeface="Arial" charset="0"/>
              </a:rPr>
              <a:t>X</a:t>
            </a:r>
            <a:endParaRPr lang="en-US" sz="1800" i="1" u="none">
              <a:latin typeface="Arial" charset="0"/>
            </a:endParaRPr>
          </a:p>
        </p:txBody>
      </p:sp>
      <p:sp>
        <p:nvSpPr>
          <p:cNvPr id="184341" name="Freeform 21"/>
          <p:cNvSpPr>
            <a:spLocks/>
          </p:cNvSpPr>
          <p:nvPr/>
        </p:nvSpPr>
        <p:spPr bwMode="auto">
          <a:xfrm>
            <a:off x="2808288" y="3095625"/>
            <a:ext cx="387350" cy="647700"/>
          </a:xfrm>
          <a:custGeom>
            <a:avLst/>
            <a:gdLst/>
            <a:ahLst/>
            <a:cxnLst>
              <a:cxn ang="0">
                <a:pos x="241" y="408"/>
              </a:cxn>
              <a:cxn ang="0">
                <a:pos x="244" y="0"/>
              </a:cxn>
              <a:cxn ang="0">
                <a:pos x="0" y="0"/>
              </a:cxn>
              <a:cxn ang="0">
                <a:pos x="0" y="408"/>
              </a:cxn>
              <a:cxn ang="0">
                <a:pos x="244" y="408"/>
              </a:cxn>
              <a:cxn ang="0">
                <a:pos x="244" y="408"/>
              </a:cxn>
              <a:cxn ang="0">
                <a:pos x="241" y="408"/>
              </a:cxn>
            </a:cxnLst>
            <a:rect l="0" t="0" r="r" b="b"/>
            <a:pathLst>
              <a:path w="244" h="408">
                <a:moveTo>
                  <a:pt x="241" y="408"/>
                </a:moveTo>
                <a:lnTo>
                  <a:pt x="244" y="0"/>
                </a:lnTo>
                <a:lnTo>
                  <a:pt x="0" y="0"/>
                </a:lnTo>
                <a:lnTo>
                  <a:pt x="0" y="408"/>
                </a:lnTo>
                <a:lnTo>
                  <a:pt x="244" y="408"/>
                </a:lnTo>
                <a:lnTo>
                  <a:pt x="244" y="408"/>
                </a:lnTo>
                <a:lnTo>
                  <a:pt x="241" y="408"/>
                </a:lnTo>
                <a:close/>
              </a:path>
            </a:pathLst>
          </a:custGeom>
          <a:solidFill>
            <a:srgbClr val="FFFFFF"/>
          </a:solidFill>
          <a:ln w="9525">
            <a:noFill/>
            <a:round/>
            <a:headEnd/>
            <a:tailEnd/>
          </a:ln>
        </p:spPr>
        <p:txBody>
          <a:bodyPr/>
          <a:lstStyle/>
          <a:p>
            <a:endParaRPr lang="en-US"/>
          </a:p>
        </p:txBody>
      </p:sp>
      <p:sp>
        <p:nvSpPr>
          <p:cNvPr id="184342" name="Freeform 22"/>
          <p:cNvSpPr>
            <a:spLocks/>
          </p:cNvSpPr>
          <p:nvPr/>
        </p:nvSpPr>
        <p:spPr bwMode="auto">
          <a:xfrm>
            <a:off x="2808288" y="3095625"/>
            <a:ext cx="387350" cy="647700"/>
          </a:xfrm>
          <a:custGeom>
            <a:avLst/>
            <a:gdLst/>
            <a:ahLst/>
            <a:cxnLst>
              <a:cxn ang="0">
                <a:pos x="241" y="408"/>
              </a:cxn>
              <a:cxn ang="0">
                <a:pos x="244" y="0"/>
              </a:cxn>
              <a:cxn ang="0">
                <a:pos x="0" y="0"/>
              </a:cxn>
              <a:cxn ang="0">
                <a:pos x="0" y="408"/>
              </a:cxn>
              <a:cxn ang="0">
                <a:pos x="244" y="408"/>
              </a:cxn>
              <a:cxn ang="0">
                <a:pos x="244" y="408"/>
              </a:cxn>
            </a:cxnLst>
            <a:rect l="0" t="0" r="r" b="b"/>
            <a:pathLst>
              <a:path w="244" h="408">
                <a:moveTo>
                  <a:pt x="241" y="408"/>
                </a:moveTo>
                <a:lnTo>
                  <a:pt x="244" y="0"/>
                </a:lnTo>
                <a:lnTo>
                  <a:pt x="0" y="0"/>
                </a:lnTo>
                <a:lnTo>
                  <a:pt x="0" y="408"/>
                </a:lnTo>
                <a:lnTo>
                  <a:pt x="244" y="408"/>
                </a:lnTo>
                <a:lnTo>
                  <a:pt x="244" y="408"/>
                </a:lnTo>
              </a:path>
            </a:pathLst>
          </a:custGeom>
          <a:noFill/>
          <a:ln w="23813">
            <a:solidFill>
              <a:srgbClr val="EB7500"/>
            </a:solidFill>
            <a:prstDash val="solid"/>
            <a:round/>
            <a:headEnd/>
            <a:tailEnd/>
          </a:ln>
        </p:spPr>
        <p:txBody>
          <a:bodyPr/>
          <a:lstStyle/>
          <a:p>
            <a:endParaRPr lang="en-US"/>
          </a:p>
        </p:txBody>
      </p:sp>
      <p:sp>
        <p:nvSpPr>
          <p:cNvPr id="184343" name="Rectangle 23"/>
          <p:cNvSpPr>
            <a:spLocks noChangeArrowheads="1"/>
          </p:cNvSpPr>
          <p:nvPr/>
        </p:nvSpPr>
        <p:spPr bwMode="auto">
          <a:xfrm>
            <a:off x="2819400" y="3303588"/>
            <a:ext cx="338138" cy="182562"/>
          </a:xfrm>
          <a:prstGeom prst="rect">
            <a:avLst/>
          </a:prstGeom>
          <a:noFill/>
          <a:ln w="9525">
            <a:noFill/>
            <a:miter lim="800000"/>
            <a:headEnd/>
            <a:tailEnd/>
          </a:ln>
        </p:spPr>
        <p:txBody>
          <a:bodyPr wrap="none" lIns="0" tIns="0" rIns="0" bIns="0">
            <a:spAutoFit/>
          </a:bodyPr>
          <a:lstStyle/>
          <a:p>
            <a:pPr eaLnBrk="0" hangingPunct="0"/>
            <a:r>
              <a:rPr lang="en-US" sz="1200" u="none">
                <a:solidFill>
                  <a:srgbClr val="EB7500"/>
                </a:solidFill>
                <a:latin typeface="Arial" charset="0"/>
              </a:rPr>
              <a:t>Mem</a:t>
            </a:r>
            <a:endParaRPr lang="en-US" sz="1200" i="1" u="none">
              <a:latin typeface="Arial" charset="0"/>
            </a:endParaRPr>
          </a:p>
        </p:txBody>
      </p:sp>
      <p:sp>
        <p:nvSpPr>
          <p:cNvPr id="184344" name="Freeform 24"/>
          <p:cNvSpPr>
            <a:spLocks/>
          </p:cNvSpPr>
          <p:nvPr/>
        </p:nvSpPr>
        <p:spPr bwMode="auto">
          <a:xfrm>
            <a:off x="2808288" y="2441575"/>
            <a:ext cx="387350" cy="654050"/>
          </a:xfrm>
          <a:custGeom>
            <a:avLst/>
            <a:gdLst/>
            <a:ahLst/>
            <a:cxnLst>
              <a:cxn ang="0">
                <a:pos x="241" y="408"/>
              </a:cxn>
              <a:cxn ang="0">
                <a:pos x="244" y="0"/>
              </a:cxn>
              <a:cxn ang="0">
                <a:pos x="0" y="0"/>
              </a:cxn>
              <a:cxn ang="0">
                <a:pos x="0" y="412"/>
              </a:cxn>
              <a:cxn ang="0">
                <a:pos x="244" y="412"/>
              </a:cxn>
              <a:cxn ang="0">
                <a:pos x="244" y="412"/>
              </a:cxn>
              <a:cxn ang="0">
                <a:pos x="241" y="408"/>
              </a:cxn>
            </a:cxnLst>
            <a:rect l="0" t="0" r="r" b="b"/>
            <a:pathLst>
              <a:path w="244" h="412">
                <a:moveTo>
                  <a:pt x="241" y="408"/>
                </a:moveTo>
                <a:lnTo>
                  <a:pt x="244" y="0"/>
                </a:lnTo>
                <a:lnTo>
                  <a:pt x="0" y="0"/>
                </a:lnTo>
                <a:lnTo>
                  <a:pt x="0" y="412"/>
                </a:lnTo>
                <a:lnTo>
                  <a:pt x="244" y="412"/>
                </a:lnTo>
                <a:lnTo>
                  <a:pt x="244" y="412"/>
                </a:lnTo>
                <a:lnTo>
                  <a:pt x="241" y="408"/>
                </a:lnTo>
                <a:close/>
              </a:path>
            </a:pathLst>
          </a:custGeom>
          <a:solidFill>
            <a:srgbClr val="FFFFFF"/>
          </a:solidFill>
          <a:ln w="9525">
            <a:noFill/>
            <a:round/>
            <a:headEnd/>
            <a:tailEnd/>
          </a:ln>
        </p:spPr>
        <p:txBody>
          <a:bodyPr/>
          <a:lstStyle/>
          <a:p>
            <a:endParaRPr lang="en-US"/>
          </a:p>
        </p:txBody>
      </p:sp>
      <p:sp>
        <p:nvSpPr>
          <p:cNvPr id="184345" name="Freeform 25"/>
          <p:cNvSpPr>
            <a:spLocks/>
          </p:cNvSpPr>
          <p:nvPr/>
        </p:nvSpPr>
        <p:spPr bwMode="auto">
          <a:xfrm>
            <a:off x="2808288" y="2441575"/>
            <a:ext cx="387350" cy="654050"/>
          </a:xfrm>
          <a:custGeom>
            <a:avLst/>
            <a:gdLst/>
            <a:ahLst/>
            <a:cxnLst>
              <a:cxn ang="0">
                <a:pos x="241" y="408"/>
              </a:cxn>
              <a:cxn ang="0">
                <a:pos x="244" y="0"/>
              </a:cxn>
              <a:cxn ang="0">
                <a:pos x="0" y="0"/>
              </a:cxn>
              <a:cxn ang="0">
                <a:pos x="0" y="412"/>
              </a:cxn>
              <a:cxn ang="0">
                <a:pos x="244" y="412"/>
              </a:cxn>
              <a:cxn ang="0">
                <a:pos x="244" y="412"/>
              </a:cxn>
            </a:cxnLst>
            <a:rect l="0" t="0" r="r" b="b"/>
            <a:pathLst>
              <a:path w="244" h="412">
                <a:moveTo>
                  <a:pt x="241" y="408"/>
                </a:moveTo>
                <a:lnTo>
                  <a:pt x="244" y="0"/>
                </a:lnTo>
                <a:lnTo>
                  <a:pt x="0" y="0"/>
                </a:lnTo>
                <a:lnTo>
                  <a:pt x="0" y="412"/>
                </a:lnTo>
                <a:lnTo>
                  <a:pt x="244" y="412"/>
                </a:lnTo>
                <a:lnTo>
                  <a:pt x="244" y="412"/>
                </a:lnTo>
              </a:path>
            </a:pathLst>
          </a:custGeom>
          <a:noFill/>
          <a:ln w="23813">
            <a:solidFill>
              <a:srgbClr val="EB7500"/>
            </a:solidFill>
            <a:prstDash val="solid"/>
            <a:round/>
            <a:headEnd/>
            <a:tailEnd/>
          </a:ln>
        </p:spPr>
        <p:txBody>
          <a:bodyPr/>
          <a:lstStyle/>
          <a:p>
            <a:endParaRPr lang="en-US"/>
          </a:p>
        </p:txBody>
      </p:sp>
      <p:sp>
        <p:nvSpPr>
          <p:cNvPr id="184346" name="Rectangle 26"/>
          <p:cNvSpPr>
            <a:spLocks noChangeArrowheads="1"/>
          </p:cNvSpPr>
          <p:nvPr/>
        </p:nvSpPr>
        <p:spPr bwMode="auto">
          <a:xfrm>
            <a:off x="2860675" y="2649538"/>
            <a:ext cx="179388"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EB7500"/>
                </a:solidFill>
                <a:latin typeface="Arial" charset="0"/>
              </a:rPr>
              <a:t>W</a:t>
            </a:r>
            <a:endParaRPr lang="en-US" sz="1800" i="1" u="none">
              <a:latin typeface="Arial" charset="0"/>
            </a:endParaRPr>
          </a:p>
        </p:txBody>
      </p:sp>
      <p:sp>
        <p:nvSpPr>
          <p:cNvPr id="184347" name="Rectangle 27"/>
          <p:cNvSpPr>
            <a:spLocks noChangeArrowheads="1"/>
          </p:cNvSpPr>
          <p:nvPr/>
        </p:nvSpPr>
        <p:spPr bwMode="auto">
          <a:xfrm>
            <a:off x="3044825" y="2649538"/>
            <a:ext cx="12700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EB7500"/>
                </a:solidFill>
                <a:latin typeface="Arial" charset="0"/>
              </a:rPr>
              <a:t>B</a:t>
            </a:r>
            <a:endParaRPr lang="en-US" sz="1800" i="1" u="none">
              <a:latin typeface="Arial" charset="0"/>
            </a:endParaRPr>
          </a:p>
        </p:txBody>
      </p:sp>
      <p:sp>
        <p:nvSpPr>
          <p:cNvPr id="184348" name="Freeform 28"/>
          <p:cNvSpPr>
            <a:spLocks/>
          </p:cNvSpPr>
          <p:nvPr/>
        </p:nvSpPr>
        <p:spPr bwMode="auto">
          <a:xfrm>
            <a:off x="2697163" y="4090988"/>
            <a:ext cx="98425" cy="98425"/>
          </a:xfrm>
          <a:custGeom>
            <a:avLst/>
            <a:gdLst/>
            <a:ahLst/>
            <a:cxnLst>
              <a:cxn ang="0">
                <a:pos x="0" y="0"/>
              </a:cxn>
              <a:cxn ang="0">
                <a:pos x="0" y="62"/>
              </a:cxn>
              <a:cxn ang="0">
                <a:pos x="62" y="33"/>
              </a:cxn>
              <a:cxn ang="0">
                <a:pos x="0" y="4"/>
              </a:cxn>
              <a:cxn ang="0">
                <a:pos x="0" y="4"/>
              </a:cxn>
              <a:cxn ang="0">
                <a:pos x="0" y="0"/>
              </a:cxn>
            </a:cxnLst>
            <a:rect l="0" t="0" r="r" b="b"/>
            <a:pathLst>
              <a:path w="62" h="62">
                <a:moveTo>
                  <a:pt x="0" y="0"/>
                </a:moveTo>
                <a:lnTo>
                  <a:pt x="0" y="62"/>
                </a:lnTo>
                <a:lnTo>
                  <a:pt x="62" y="33"/>
                </a:lnTo>
                <a:lnTo>
                  <a:pt x="0" y="4"/>
                </a:lnTo>
                <a:lnTo>
                  <a:pt x="0" y="4"/>
                </a:lnTo>
                <a:lnTo>
                  <a:pt x="0" y="0"/>
                </a:lnTo>
                <a:close/>
              </a:path>
            </a:pathLst>
          </a:custGeom>
          <a:solidFill>
            <a:srgbClr val="EB7500"/>
          </a:solidFill>
          <a:ln w="9525">
            <a:noFill/>
            <a:round/>
            <a:headEnd/>
            <a:tailEnd/>
          </a:ln>
        </p:spPr>
        <p:txBody>
          <a:bodyPr/>
          <a:lstStyle/>
          <a:p>
            <a:endParaRPr lang="en-US"/>
          </a:p>
        </p:txBody>
      </p:sp>
      <p:sp>
        <p:nvSpPr>
          <p:cNvPr id="184349" name="Line 29"/>
          <p:cNvSpPr>
            <a:spLocks noChangeShapeType="1"/>
          </p:cNvSpPr>
          <p:nvPr/>
        </p:nvSpPr>
        <p:spPr bwMode="auto">
          <a:xfrm>
            <a:off x="2193925" y="4137025"/>
            <a:ext cx="533400" cy="6350"/>
          </a:xfrm>
          <a:prstGeom prst="line">
            <a:avLst/>
          </a:prstGeom>
          <a:noFill/>
          <a:ln w="23813">
            <a:solidFill>
              <a:srgbClr val="EB7500"/>
            </a:solidFill>
            <a:round/>
            <a:headEnd/>
            <a:tailEnd/>
          </a:ln>
        </p:spPr>
        <p:txBody>
          <a:bodyPr/>
          <a:lstStyle/>
          <a:p>
            <a:endParaRPr lang="en-US"/>
          </a:p>
        </p:txBody>
      </p:sp>
      <p:sp>
        <p:nvSpPr>
          <p:cNvPr id="184350" name="Freeform 30"/>
          <p:cNvSpPr>
            <a:spLocks/>
          </p:cNvSpPr>
          <p:nvPr/>
        </p:nvSpPr>
        <p:spPr bwMode="auto">
          <a:xfrm>
            <a:off x="2697163" y="3367088"/>
            <a:ext cx="98425" cy="98425"/>
          </a:xfrm>
          <a:custGeom>
            <a:avLst/>
            <a:gdLst/>
            <a:ahLst/>
            <a:cxnLst>
              <a:cxn ang="0">
                <a:pos x="0" y="0"/>
              </a:cxn>
              <a:cxn ang="0">
                <a:pos x="0" y="62"/>
              </a:cxn>
              <a:cxn ang="0">
                <a:pos x="62" y="33"/>
              </a:cxn>
              <a:cxn ang="0">
                <a:pos x="0" y="4"/>
              </a:cxn>
              <a:cxn ang="0">
                <a:pos x="0" y="4"/>
              </a:cxn>
              <a:cxn ang="0">
                <a:pos x="0" y="0"/>
              </a:cxn>
            </a:cxnLst>
            <a:rect l="0" t="0" r="r" b="b"/>
            <a:pathLst>
              <a:path w="62" h="62">
                <a:moveTo>
                  <a:pt x="0" y="0"/>
                </a:moveTo>
                <a:lnTo>
                  <a:pt x="0" y="62"/>
                </a:lnTo>
                <a:lnTo>
                  <a:pt x="62" y="33"/>
                </a:lnTo>
                <a:lnTo>
                  <a:pt x="0" y="4"/>
                </a:lnTo>
                <a:lnTo>
                  <a:pt x="0" y="4"/>
                </a:lnTo>
                <a:lnTo>
                  <a:pt x="0" y="0"/>
                </a:lnTo>
                <a:close/>
              </a:path>
            </a:pathLst>
          </a:custGeom>
          <a:solidFill>
            <a:srgbClr val="EB7500"/>
          </a:solidFill>
          <a:ln w="9525">
            <a:noFill/>
            <a:round/>
            <a:headEnd/>
            <a:tailEnd/>
          </a:ln>
        </p:spPr>
        <p:txBody>
          <a:bodyPr/>
          <a:lstStyle/>
          <a:p>
            <a:endParaRPr lang="en-US"/>
          </a:p>
        </p:txBody>
      </p:sp>
      <p:sp>
        <p:nvSpPr>
          <p:cNvPr id="184351" name="Line 31"/>
          <p:cNvSpPr>
            <a:spLocks noChangeShapeType="1"/>
          </p:cNvSpPr>
          <p:nvPr/>
        </p:nvSpPr>
        <p:spPr bwMode="auto">
          <a:xfrm>
            <a:off x="2355850" y="3413125"/>
            <a:ext cx="371475" cy="6350"/>
          </a:xfrm>
          <a:prstGeom prst="line">
            <a:avLst/>
          </a:prstGeom>
          <a:noFill/>
          <a:ln w="23813">
            <a:solidFill>
              <a:srgbClr val="EB7500"/>
            </a:solidFill>
            <a:round/>
            <a:headEnd/>
            <a:tailEnd/>
          </a:ln>
        </p:spPr>
        <p:txBody>
          <a:bodyPr/>
          <a:lstStyle/>
          <a:p>
            <a:endParaRPr lang="en-US"/>
          </a:p>
        </p:txBody>
      </p:sp>
      <p:sp>
        <p:nvSpPr>
          <p:cNvPr id="184352" name="Freeform 32"/>
          <p:cNvSpPr>
            <a:spLocks/>
          </p:cNvSpPr>
          <p:nvPr/>
        </p:nvSpPr>
        <p:spPr bwMode="auto">
          <a:xfrm>
            <a:off x="2697163" y="2597150"/>
            <a:ext cx="98425" cy="98425"/>
          </a:xfrm>
          <a:custGeom>
            <a:avLst/>
            <a:gdLst/>
            <a:ahLst/>
            <a:cxnLst>
              <a:cxn ang="0">
                <a:pos x="0" y="0"/>
              </a:cxn>
              <a:cxn ang="0">
                <a:pos x="0" y="62"/>
              </a:cxn>
              <a:cxn ang="0">
                <a:pos x="62" y="33"/>
              </a:cxn>
              <a:cxn ang="0">
                <a:pos x="0" y="0"/>
              </a:cxn>
              <a:cxn ang="0">
                <a:pos x="0" y="0"/>
              </a:cxn>
            </a:cxnLst>
            <a:rect l="0" t="0" r="r" b="b"/>
            <a:pathLst>
              <a:path w="62" h="62">
                <a:moveTo>
                  <a:pt x="0" y="0"/>
                </a:moveTo>
                <a:lnTo>
                  <a:pt x="0" y="62"/>
                </a:lnTo>
                <a:lnTo>
                  <a:pt x="62" y="33"/>
                </a:lnTo>
                <a:lnTo>
                  <a:pt x="0" y="0"/>
                </a:lnTo>
                <a:lnTo>
                  <a:pt x="0" y="0"/>
                </a:lnTo>
                <a:close/>
              </a:path>
            </a:pathLst>
          </a:custGeom>
          <a:solidFill>
            <a:srgbClr val="EB7500"/>
          </a:solidFill>
          <a:ln w="9525">
            <a:noFill/>
            <a:round/>
            <a:headEnd/>
            <a:tailEnd/>
          </a:ln>
        </p:spPr>
        <p:txBody>
          <a:bodyPr/>
          <a:lstStyle/>
          <a:p>
            <a:endParaRPr lang="en-US"/>
          </a:p>
        </p:txBody>
      </p:sp>
      <p:sp>
        <p:nvSpPr>
          <p:cNvPr id="184353" name="Line 33"/>
          <p:cNvSpPr>
            <a:spLocks noChangeShapeType="1"/>
          </p:cNvSpPr>
          <p:nvPr/>
        </p:nvSpPr>
        <p:spPr bwMode="auto">
          <a:xfrm>
            <a:off x="2078038" y="2643188"/>
            <a:ext cx="649287" cy="1587"/>
          </a:xfrm>
          <a:prstGeom prst="line">
            <a:avLst/>
          </a:prstGeom>
          <a:noFill/>
          <a:ln w="23813">
            <a:solidFill>
              <a:srgbClr val="EB7500"/>
            </a:solidFill>
            <a:round/>
            <a:headEnd/>
            <a:tailEnd/>
          </a:ln>
        </p:spPr>
        <p:txBody>
          <a:bodyPr/>
          <a:lstStyle/>
          <a:p>
            <a:endParaRPr lang="en-US"/>
          </a:p>
        </p:txBody>
      </p:sp>
      <p:sp>
        <p:nvSpPr>
          <p:cNvPr id="184354" name="Freeform 34"/>
          <p:cNvSpPr>
            <a:spLocks/>
          </p:cNvSpPr>
          <p:nvPr/>
        </p:nvSpPr>
        <p:spPr bwMode="auto">
          <a:xfrm>
            <a:off x="5218113" y="3743325"/>
            <a:ext cx="387350" cy="654050"/>
          </a:xfrm>
          <a:custGeom>
            <a:avLst/>
            <a:gdLst/>
            <a:ahLst/>
            <a:cxnLst>
              <a:cxn ang="0">
                <a:pos x="244" y="409"/>
              </a:cxn>
              <a:cxn ang="0">
                <a:pos x="244" y="0"/>
              </a:cxn>
              <a:cxn ang="0">
                <a:pos x="0" y="0"/>
              </a:cxn>
              <a:cxn ang="0">
                <a:pos x="0" y="412"/>
              </a:cxn>
              <a:cxn ang="0">
                <a:pos x="244" y="412"/>
              </a:cxn>
              <a:cxn ang="0">
                <a:pos x="244" y="412"/>
              </a:cxn>
              <a:cxn ang="0">
                <a:pos x="244" y="409"/>
              </a:cxn>
            </a:cxnLst>
            <a:rect l="0" t="0" r="r" b="b"/>
            <a:pathLst>
              <a:path w="244" h="412">
                <a:moveTo>
                  <a:pt x="244" y="409"/>
                </a:moveTo>
                <a:lnTo>
                  <a:pt x="244" y="0"/>
                </a:lnTo>
                <a:lnTo>
                  <a:pt x="0" y="0"/>
                </a:lnTo>
                <a:lnTo>
                  <a:pt x="0" y="412"/>
                </a:lnTo>
                <a:lnTo>
                  <a:pt x="244" y="412"/>
                </a:lnTo>
                <a:lnTo>
                  <a:pt x="244" y="412"/>
                </a:lnTo>
                <a:lnTo>
                  <a:pt x="244" y="409"/>
                </a:lnTo>
                <a:close/>
              </a:path>
            </a:pathLst>
          </a:custGeom>
          <a:solidFill>
            <a:srgbClr val="FFFFFF"/>
          </a:solidFill>
          <a:ln w="9525">
            <a:noFill/>
            <a:round/>
            <a:headEnd/>
            <a:tailEnd/>
          </a:ln>
        </p:spPr>
        <p:txBody>
          <a:bodyPr/>
          <a:lstStyle/>
          <a:p>
            <a:endParaRPr lang="en-US"/>
          </a:p>
        </p:txBody>
      </p:sp>
      <p:sp>
        <p:nvSpPr>
          <p:cNvPr id="184355" name="Freeform 35"/>
          <p:cNvSpPr>
            <a:spLocks/>
          </p:cNvSpPr>
          <p:nvPr/>
        </p:nvSpPr>
        <p:spPr bwMode="auto">
          <a:xfrm>
            <a:off x="5218113" y="3743325"/>
            <a:ext cx="387350" cy="654050"/>
          </a:xfrm>
          <a:custGeom>
            <a:avLst/>
            <a:gdLst/>
            <a:ahLst/>
            <a:cxnLst>
              <a:cxn ang="0">
                <a:pos x="244" y="409"/>
              </a:cxn>
              <a:cxn ang="0">
                <a:pos x="244" y="0"/>
              </a:cxn>
              <a:cxn ang="0">
                <a:pos x="0" y="0"/>
              </a:cxn>
              <a:cxn ang="0">
                <a:pos x="0" y="412"/>
              </a:cxn>
              <a:cxn ang="0">
                <a:pos x="244" y="412"/>
              </a:cxn>
              <a:cxn ang="0">
                <a:pos x="244" y="412"/>
              </a:cxn>
            </a:cxnLst>
            <a:rect l="0" t="0" r="r" b="b"/>
            <a:pathLst>
              <a:path w="244" h="412">
                <a:moveTo>
                  <a:pt x="244" y="409"/>
                </a:moveTo>
                <a:lnTo>
                  <a:pt x="244" y="0"/>
                </a:lnTo>
                <a:lnTo>
                  <a:pt x="0" y="0"/>
                </a:lnTo>
                <a:lnTo>
                  <a:pt x="0" y="412"/>
                </a:lnTo>
                <a:lnTo>
                  <a:pt x="244" y="412"/>
                </a:lnTo>
                <a:lnTo>
                  <a:pt x="244" y="412"/>
                </a:lnTo>
              </a:path>
            </a:pathLst>
          </a:custGeom>
          <a:noFill/>
          <a:ln w="23813">
            <a:solidFill>
              <a:srgbClr val="EB7500"/>
            </a:solidFill>
            <a:prstDash val="solid"/>
            <a:round/>
            <a:headEnd/>
            <a:tailEnd/>
          </a:ln>
        </p:spPr>
        <p:txBody>
          <a:bodyPr/>
          <a:lstStyle/>
          <a:p>
            <a:endParaRPr lang="en-US"/>
          </a:p>
        </p:txBody>
      </p:sp>
      <p:sp>
        <p:nvSpPr>
          <p:cNvPr id="184356" name="Freeform 36"/>
          <p:cNvSpPr>
            <a:spLocks/>
          </p:cNvSpPr>
          <p:nvPr/>
        </p:nvSpPr>
        <p:spPr bwMode="auto">
          <a:xfrm>
            <a:off x="5218113" y="4397375"/>
            <a:ext cx="387350" cy="1662113"/>
          </a:xfrm>
          <a:custGeom>
            <a:avLst/>
            <a:gdLst/>
            <a:ahLst/>
            <a:cxnLst>
              <a:cxn ang="0">
                <a:pos x="244" y="1043"/>
              </a:cxn>
              <a:cxn ang="0">
                <a:pos x="244" y="0"/>
              </a:cxn>
              <a:cxn ang="0">
                <a:pos x="0" y="0"/>
              </a:cxn>
              <a:cxn ang="0">
                <a:pos x="0" y="1047"/>
              </a:cxn>
              <a:cxn ang="0">
                <a:pos x="244" y="1047"/>
              </a:cxn>
              <a:cxn ang="0">
                <a:pos x="244" y="1047"/>
              </a:cxn>
              <a:cxn ang="0">
                <a:pos x="244" y="1043"/>
              </a:cxn>
            </a:cxnLst>
            <a:rect l="0" t="0" r="r" b="b"/>
            <a:pathLst>
              <a:path w="244" h="1047">
                <a:moveTo>
                  <a:pt x="244" y="1043"/>
                </a:moveTo>
                <a:lnTo>
                  <a:pt x="244" y="0"/>
                </a:lnTo>
                <a:lnTo>
                  <a:pt x="0" y="0"/>
                </a:lnTo>
                <a:lnTo>
                  <a:pt x="0" y="1047"/>
                </a:lnTo>
                <a:lnTo>
                  <a:pt x="244" y="1047"/>
                </a:lnTo>
                <a:lnTo>
                  <a:pt x="244" y="1047"/>
                </a:lnTo>
                <a:lnTo>
                  <a:pt x="244" y="1043"/>
                </a:lnTo>
                <a:close/>
              </a:path>
            </a:pathLst>
          </a:custGeom>
          <a:solidFill>
            <a:srgbClr val="FFFFFF"/>
          </a:solidFill>
          <a:ln w="9525">
            <a:noFill/>
            <a:round/>
            <a:headEnd/>
            <a:tailEnd/>
          </a:ln>
        </p:spPr>
        <p:txBody>
          <a:bodyPr/>
          <a:lstStyle/>
          <a:p>
            <a:endParaRPr lang="en-US"/>
          </a:p>
        </p:txBody>
      </p:sp>
      <p:sp>
        <p:nvSpPr>
          <p:cNvPr id="184357" name="Freeform 37"/>
          <p:cNvSpPr>
            <a:spLocks/>
          </p:cNvSpPr>
          <p:nvPr/>
        </p:nvSpPr>
        <p:spPr bwMode="auto">
          <a:xfrm>
            <a:off x="5218113" y="4397375"/>
            <a:ext cx="387350" cy="1662113"/>
          </a:xfrm>
          <a:custGeom>
            <a:avLst/>
            <a:gdLst/>
            <a:ahLst/>
            <a:cxnLst>
              <a:cxn ang="0">
                <a:pos x="244" y="1043"/>
              </a:cxn>
              <a:cxn ang="0">
                <a:pos x="244" y="0"/>
              </a:cxn>
              <a:cxn ang="0">
                <a:pos x="0" y="0"/>
              </a:cxn>
              <a:cxn ang="0">
                <a:pos x="0" y="1047"/>
              </a:cxn>
              <a:cxn ang="0">
                <a:pos x="244" y="1047"/>
              </a:cxn>
              <a:cxn ang="0">
                <a:pos x="244" y="1047"/>
              </a:cxn>
            </a:cxnLst>
            <a:rect l="0" t="0" r="r" b="b"/>
            <a:pathLst>
              <a:path w="244" h="1047">
                <a:moveTo>
                  <a:pt x="244" y="1043"/>
                </a:moveTo>
                <a:lnTo>
                  <a:pt x="244" y="0"/>
                </a:lnTo>
                <a:lnTo>
                  <a:pt x="0" y="0"/>
                </a:lnTo>
                <a:lnTo>
                  <a:pt x="0" y="1047"/>
                </a:lnTo>
                <a:lnTo>
                  <a:pt x="244" y="1047"/>
                </a:lnTo>
                <a:lnTo>
                  <a:pt x="244" y="1047"/>
                </a:lnTo>
              </a:path>
            </a:pathLst>
          </a:custGeom>
          <a:noFill/>
          <a:ln w="23813">
            <a:solidFill>
              <a:srgbClr val="000000"/>
            </a:solidFill>
            <a:prstDash val="solid"/>
            <a:round/>
            <a:headEnd/>
            <a:tailEnd/>
          </a:ln>
        </p:spPr>
        <p:txBody>
          <a:bodyPr/>
          <a:lstStyle/>
          <a:p>
            <a:endParaRPr lang="en-US"/>
          </a:p>
        </p:txBody>
      </p:sp>
      <p:sp>
        <p:nvSpPr>
          <p:cNvPr id="184358" name="Freeform 38"/>
          <p:cNvSpPr>
            <a:spLocks/>
          </p:cNvSpPr>
          <p:nvPr/>
        </p:nvSpPr>
        <p:spPr bwMode="auto">
          <a:xfrm>
            <a:off x="5218113" y="3095625"/>
            <a:ext cx="387350" cy="647700"/>
          </a:xfrm>
          <a:custGeom>
            <a:avLst/>
            <a:gdLst/>
            <a:ahLst/>
            <a:cxnLst>
              <a:cxn ang="0">
                <a:pos x="244" y="408"/>
              </a:cxn>
              <a:cxn ang="0">
                <a:pos x="244" y="0"/>
              </a:cxn>
              <a:cxn ang="0">
                <a:pos x="0" y="0"/>
              </a:cxn>
              <a:cxn ang="0">
                <a:pos x="0" y="408"/>
              </a:cxn>
              <a:cxn ang="0">
                <a:pos x="244" y="408"/>
              </a:cxn>
              <a:cxn ang="0">
                <a:pos x="244" y="408"/>
              </a:cxn>
            </a:cxnLst>
            <a:rect l="0" t="0" r="r" b="b"/>
            <a:pathLst>
              <a:path w="244" h="408">
                <a:moveTo>
                  <a:pt x="244" y="408"/>
                </a:moveTo>
                <a:lnTo>
                  <a:pt x="244" y="0"/>
                </a:lnTo>
                <a:lnTo>
                  <a:pt x="0" y="0"/>
                </a:lnTo>
                <a:lnTo>
                  <a:pt x="0" y="408"/>
                </a:lnTo>
                <a:lnTo>
                  <a:pt x="244" y="408"/>
                </a:lnTo>
                <a:lnTo>
                  <a:pt x="244" y="408"/>
                </a:lnTo>
                <a:close/>
              </a:path>
            </a:pathLst>
          </a:custGeom>
          <a:solidFill>
            <a:srgbClr val="FFFFFF"/>
          </a:solidFill>
          <a:ln w="9525">
            <a:noFill/>
            <a:round/>
            <a:headEnd/>
            <a:tailEnd/>
          </a:ln>
        </p:spPr>
        <p:txBody>
          <a:bodyPr/>
          <a:lstStyle/>
          <a:p>
            <a:endParaRPr lang="en-US"/>
          </a:p>
        </p:txBody>
      </p:sp>
      <p:sp>
        <p:nvSpPr>
          <p:cNvPr id="184359" name="Freeform 39"/>
          <p:cNvSpPr>
            <a:spLocks/>
          </p:cNvSpPr>
          <p:nvPr/>
        </p:nvSpPr>
        <p:spPr bwMode="auto">
          <a:xfrm>
            <a:off x="5218113" y="3095625"/>
            <a:ext cx="387350" cy="647700"/>
          </a:xfrm>
          <a:custGeom>
            <a:avLst/>
            <a:gdLst/>
            <a:ahLst/>
            <a:cxnLst>
              <a:cxn ang="0">
                <a:pos x="244" y="408"/>
              </a:cxn>
              <a:cxn ang="0">
                <a:pos x="244" y="0"/>
              </a:cxn>
              <a:cxn ang="0">
                <a:pos x="0" y="0"/>
              </a:cxn>
              <a:cxn ang="0">
                <a:pos x="0" y="408"/>
              </a:cxn>
              <a:cxn ang="0">
                <a:pos x="244" y="408"/>
              </a:cxn>
              <a:cxn ang="0">
                <a:pos x="244" y="408"/>
              </a:cxn>
            </a:cxnLst>
            <a:rect l="0" t="0" r="r" b="b"/>
            <a:pathLst>
              <a:path w="244" h="408">
                <a:moveTo>
                  <a:pt x="244" y="408"/>
                </a:moveTo>
                <a:lnTo>
                  <a:pt x="244" y="0"/>
                </a:lnTo>
                <a:lnTo>
                  <a:pt x="0" y="0"/>
                </a:lnTo>
                <a:lnTo>
                  <a:pt x="0" y="408"/>
                </a:lnTo>
                <a:lnTo>
                  <a:pt x="244" y="408"/>
                </a:lnTo>
                <a:lnTo>
                  <a:pt x="244" y="408"/>
                </a:lnTo>
              </a:path>
            </a:pathLst>
          </a:custGeom>
          <a:noFill/>
          <a:ln w="23813">
            <a:solidFill>
              <a:srgbClr val="EB7500"/>
            </a:solidFill>
            <a:prstDash val="solid"/>
            <a:round/>
            <a:headEnd/>
            <a:tailEnd/>
          </a:ln>
        </p:spPr>
        <p:txBody>
          <a:bodyPr/>
          <a:lstStyle/>
          <a:p>
            <a:endParaRPr lang="en-US"/>
          </a:p>
        </p:txBody>
      </p:sp>
      <p:sp>
        <p:nvSpPr>
          <p:cNvPr id="184360" name="Rectangle 40"/>
          <p:cNvSpPr>
            <a:spLocks noChangeArrowheads="1"/>
          </p:cNvSpPr>
          <p:nvPr/>
        </p:nvSpPr>
        <p:spPr bwMode="auto">
          <a:xfrm>
            <a:off x="5268913" y="3303588"/>
            <a:ext cx="179387"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EB7500"/>
                </a:solidFill>
                <a:latin typeface="Arial" charset="0"/>
              </a:rPr>
              <a:t>W</a:t>
            </a:r>
            <a:endParaRPr lang="en-US" sz="1800" i="1" u="none">
              <a:latin typeface="Arial" charset="0"/>
            </a:endParaRPr>
          </a:p>
        </p:txBody>
      </p:sp>
      <p:sp>
        <p:nvSpPr>
          <p:cNvPr id="184361" name="Rectangle 41"/>
          <p:cNvSpPr>
            <a:spLocks noChangeArrowheads="1"/>
          </p:cNvSpPr>
          <p:nvPr/>
        </p:nvSpPr>
        <p:spPr bwMode="auto">
          <a:xfrm>
            <a:off x="5454650" y="3303588"/>
            <a:ext cx="12700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EB7500"/>
                </a:solidFill>
                <a:latin typeface="Arial" charset="0"/>
              </a:rPr>
              <a:t>B</a:t>
            </a:r>
            <a:endParaRPr lang="en-US" sz="1800" i="1" u="none">
              <a:latin typeface="Arial" charset="0"/>
            </a:endParaRPr>
          </a:p>
        </p:txBody>
      </p:sp>
      <p:sp>
        <p:nvSpPr>
          <p:cNvPr id="184362" name="Freeform 42"/>
          <p:cNvSpPr>
            <a:spLocks/>
          </p:cNvSpPr>
          <p:nvPr/>
        </p:nvSpPr>
        <p:spPr bwMode="auto">
          <a:xfrm>
            <a:off x="7632700" y="3743325"/>
            <a:ext cx="387350" cy="654050"/>
          </a:xfrm>
          <a:custGeom>
            <a:avLst/>
            <a:gdLst/>
            <a:ahLst/>
            <a:cxnLst>
              <a:cxn ang="0">
                <a:pos x="241" y="409"/>
              </a:cxn>
              <a:cxn ang="0">
                <a:pos x="244" y="0"/>
              </a:cxn>
              <a:cxn ang="0">
                <a:pos x="0" y="0"/>
              </a:cxn>
              <a:cxn ang="0">
                <a:pos x="0" y="412"/>
              </a:cxn>
              <a:cxn ang="0">
                <a:pos x="244" y="412"/>
              </a:cxn>
              <a:cxn ang="0">
                <a:pos x="244" y="412"/>
              </a:cxn>
              <a:cxn ang="0">
                <a:pos x="241" y="409"/>
              </a:cxn>
            </a:cxnLst>
            <a:rect l="0" t="0" r="r" b="b"/>
            <a:pathLst>
              <a:path w="244" h="412">
                <a:moveTo>
                  <a:pt x="241" y="409"/>
                </a:moveTo>
                <a:lnTo>
                  <a:pt x="244" y="0"/>
                </a:lnTo>
                <a:lnTo>
                  <a:pt x="0" y="0"/>
                </a:lnTo>
                <a:lnTo>
                  <a:pt x="0" y="412"/>
                </a:lnTo>
                <a:lnTo>
                  <a:pt x="244" y="412"/>
                </a:lnTo>
                <a:lnTo>
                  <a:pt x="244" y="412"/>
                </a:lnTo>
                <a:lnTo>
                  <a:pt x="241" y="409"/>
                </a:lnTo>
                <a:close/>
              </a:path>
            </a:pathLst>
          </a:custGeom>
          <a:solidFill>
            <a:srgbClr val="FFFFFF"/>
          </a:solidFill>
          <a:ln w="9525">
            <a:noFill/>
            <a:round/>
            <a:headEnd/>
            <a:tailEnd/>
          </a:ln>
        </p:spPr>
        <p:txBody>
          <a:bodyPr/>
          <a:lstStyle/>
          <a:p>
            <a:endParaRPr lang="en-US"/>
          </a:p>
        </p:txBody>
      </p:sp>
      <p:sp>
        <p:nvSpPr>
          <p:cNvPr id="184363" name="Freeform 43"/>
          <p:cNvSpPr>
            <a:spLocks/>
          </p:cNvSpPr>
          <p:nvPr/>
        </p:nvSpPr>
        <p:spPr bwMode="auto">
          <a:xfrm>
            <a:off x="7632700" y="3743325"/>
            <a:ext cx="387350" cy="654050"/>
          </a:xfrm>
          <a:custGeom>
            <a:avLst/>
            <a:gdLst/>
            <a:ahLst/>
            <a:cxnLst>
              <a:cxn ang="0">
                <a:pos x="241" y="409"/>
              </a:cxn>
              <a:cxn ang="0">
                <a:pos x="244" y="0"/>
              </a:cxn>
              <a:cxn ang="0">
                <a:pos x="0" y="0"/>
              </a:cxn>
              <a:cxn ang="0">
                <a:pos x="0" y="412"/>
              </a:cxn>
              <a:cxn ang="0">
                <a:pos x="244" y="412"/>
              </a:cxn>
              <a:cxn ang="0">
                <a:pos x="244" y="412"/>
              </a:cxn>
            </a:cxnLst>
            <a:rect l="0" t="0" r="r" b="b"/>
            <a:pathLst>
              <a:path w="244" h="412">
                <a:moveTo>
                  <a:pt x="241" y="409"/>
                </a:moveTo>
                <a:lnTo>
                  <a:pt x="244" y="0"/>
                </a:lnTo>
                <a:lnTo>
                  <a:pt x="0" y="0"/>
                </a:lnTo>
                <a:lnTo>
                  <a:pt x="0" y="412"/>
                </a:lnTo>
                <a:lnTo>
                  <a:pt x="244" y="412"/>
                </a:lnTo>
                <a:lnTo>
                  <a:pt x="244" y="412"/>
                </a:lnTo>
              </a:path>
            </a:pathLst>
          </a:custGeom>
          <a:noFill/>
          <a:ln w="23813">
            <a:solidFill>
              <a:srgbClr val="EB7500"/>
            </a:solidFill>
            <a:prstDash val="solid"/>
            <a:round/>
            <a:headEnd/>
            <a:tailEnd/>
          </a:ln>
        </p:spPr>
        <p:txBody>
          <a:bodyPr/>
          <a:lstStyle/>
          <a:p>
            <a:endParaRPr lang="en-US"/>
          </a:p>
        </p:txBody>
      </p:sp>
      <p:sp>
        <p:nvSpPr>
          <p:cNvPr id="184364" name="Freeform 44"/>
          <p:cNvSpPr>
            <a:spLocks/>
          </p:cNvSpPr>
          <p:nvPr/>
        </p:nvSpPr>
        <p:spPr bwMode="auto">
          <a:xfrm>
            <a:off x="7632700" y="4397375"/>
            <a:ext cx="387350" cy="1662113"/>
          </a:xfrm>
          <a:custGeom>
            <a:avLst/>
            <a:gdLst/>
            <a:ahLst/>
            <a:cxnLst>
              <a:cxn ang="0">
                <a:pos x="241" y="1043"/>
              </a:cxn>
              <a:cxn ang="0">
                <a:pos x="244" y="0"/>
              </a:cxn>
              <a:cxn ang="0">
                <a:pos x="0" y="0"/>
              </a:cxn>
              <a:cxn ang="0">
                <a:pos x="0" y="1047"/>
              </a:cxn>
              <a:cxn ang="0">
                <a:pos x="244" y="1047"/>
              </a:cxn>
              <a:cxn ang="0">
                <a:pos x="244" y="1047"/>
              </a:cxn>
              <a:cxn ang="0">
                <a:pos x="241" y="1043"/>
              </a:cxn>
            </a:cxnLst>
            <a:rect l="0" t="0" r="r" b="b"/>
            <a:pathLst>
              <a:path w="244" h="1047">
                <a:moveTo>
                  <a:pt x="241" y="1043"/>
                </a:moveTo>
                <a:lnTo>
                  <a:pt x="244" y="0"/>
                </a:lnTo>
                <a:lnTo>
                  <a:pt x="0" y="0"/>
                </a:lnTo>
                <a:lnTo>
                  <a:pt x="0" y="1047"/>
                </a:lnTo>
                <a:lnTo>
                  <a:pt x="244" y="1047"/>
                </a:lnTo>
                <a:lnTo>
                  <a:pt x="244" y="1047"/>
                </a:lnTo>
                <a:lnTo>
                  <a:pt x="241" y="1043"/>
                </a:lnTo>
                <a:close/>
              </a:path>
            </a:pathLst>
          </a:custGeom>
          <a:solidFill>
            <a:srgbClr val="FFFFFF"/>
          </a:solidFill>
          <a:ln w="9525">
            <a:noFill/>
            <a:round/>
            <a:headEnd/>
            <a:tailEnd/>
          </a:ln>
        </p:spPr>
        <p:txBody>
          <a:bodyPr/>
          <a:lstStyle/>
          <a:p>
            <a:endParaRPr lang="en-US"/>
          </a:p>
        </p:txBody>
      </p:sp>
      <p:sp>
        <p:nvSpPr>
          <p:cNvPr id="184365" name="Freeform 45"/>
          <p:cNvSpPr>
            <a:spLocks/>
          </p:cNvSpPr>
          <p:nvPr/>
        </p:nvSpPr>
        <p:spPr bwMode="auto">
          <a:xfrm>
            <a:off x="7632700" y="4397375"/>
            <a:ext cx="387350" cy="1662113"/>
          </a:xfrm>
          <a:custGeom>
            <a:avLst/>
            <a:gdLst/>
            <a:ahLst/>
            <a:cxnLst>
              <a:cxn ang="0">
                <a:pos x="241" y="1043"/>
              </a:cxn>
              <a:cxn ang="0">
                <a:pos x="244" y="0"/>
              </a:cxn>
              <a:cxn ang="0">
                <a:pos x="0" y="0"/>
              </a:cxn>
              <a:cxn ang="0">
                <a:pos x="0" y="1047"/>
              </a:cxn>
              <a:cxn ang="0">
                <a:pos x="244" y="1047"/>
              </a:cxn>
              <a:cxn ang="0">
                <a:pos x="244" y="1047"/>
              </a:cxn>
            </a:cxnLst>
            <a:rect l="0" t="0" r="r" b="b"/>
            <a:pathLst>
              <a:path w="244" h="1047">
                <a:moveTo>
                  <a:pt x="241" y="1043"/>
                </a:moveTo>
                <a:lnTo>
                  <a:pt x="244" y="0"/>
                </a:lnTo>
                <a:lnTo>
                  <a:pt x="0" y="0"/>
                </a:lnTo>
                <a:lnTo>
                  <a:pt x="0" y="1047"/>
                </a:lnTo>
                <a:lnTo>
                  <a:pt x="244" y="1047"/>
                </a:lnTo>
                <a:lnTo>
                  <a:pt x="244" y="1047"/>
                </a:lnTo>
              </a:path>
            </a:pathLst>
          </a:custGeom>
          <a:noFill/>
          <a:ln w="23813">
            <a:solidFill>
              <a:srgbClr val="000000"/>
            </a:solidFill>
            <a:prstDash val="solid"/>
            <a:round/>
            <a:headEnd/>
            <a:tailEnd/>
          </a:ln>
        </p:spPr>
        <p:txBody>
          <a:bodyPr/>
          <a:lstStyle/>
          <a:p>
            <a:endParaRPr lang="en-US"/>
          </a:p>
        </p:txBody>
      </p:sp>
      <p:sp>
        <p:nvSpPr>
          <p:cNvPr id="184366" name="Rectangle 46"/>
          <p:cNvSpPr>
            <a:spLocks noChangeArrowheads="1"/>
          </p:cNvSpPr>
          <p:nvPr/>
        </p:nvSpPr>
        <p:spPr bwMode="auto">
          <a:xfrm>
            <a:off x="7685088" y="3951288"/>
            <a:ext cx="179387"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EB7500"/>
                </a:solidFill>
                <a:latin typeface="Arial" charset="0"/>
              </a:rPr>
              <a:t>W</a:t>
            </a:r>
            <a:endParaRPr lang="en-US" sz="1800" i="1" u="none">
              <a:latin typeface="Arial" charset="0"/>
            </a:endParaRPr>
          </a:p>
        </p:txBody>
      </p:sp>
      <p:sp>
        <p:nvSpPr>
          <p:cNvPr id="184367" name="Rectangle 47"/>
          <p:cNvSpPr>
            <a:spLocks noChangeArrowheads="1"/>
          </p:cNvSpPr>
          <p:nvPr/>
        </p:nvSpPr>
        <p:spPr bwMode="auto">
          <a:xfrm>
            <a:off x="7864475" y="3951288"/>
            <a:ext cx="12700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EB7500"/>
                </a:solidFill>
                <a:latin typeface="Arial" charset="0"/>
              </a:rPr>
              <a:t>B</a:t>
            </a:r>
            <a:endParaRPr lang="en-US" sz="1800" i="1" u="none">
              <a:latin typeface="Arial" charset="0"/>
            </a:endParaRPr>
          </a:p>
        </p:txBody>
      </p:sp>
      <p:sp>
        <p:nvSpPr>
          <p:cNvPr id="184368" name="Rectangle 48"/>
          <p:cNvSpPr>
            <a:spLocks noChangeArrowheads="1"/>
          </p:cNvSpPr>
          <p:nvPr/>
        </p:nvSpPr>
        <p:spPr bwMode="auto">
          <a:xfrm>
            <a:off x="387350" y="6169025"/>
            <a:ext cx="52388"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I</a:t>
            </a:r>
            <a:endParaRPr lang="en-US" sz="1800" i="1" u="none">
              <a:latin typeface="Arial" charset="0"/>
            </a:endParaRPr>
          </a:p>
        </p:txBody>
      </p:sp>
      <p:sp>
        <p:nvSpPr>
          <p:cNvPr id="184369" name="Rectangle 49"/>
          <p:cNvSpPr>
            <a:spLocks noChangeArrowheads="1"/>
          </p:cNvSpPr>
          <p:nvPr/>
        </p:nvSpPr>
        <p:spPr bwMode="auto">
          <a:xfrm>
            <a:off x="444500" y="6169025"/>
            <a:ext cx="115888"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F</a:t>
            </a:r>
            <a:endParaRPr lang="en-US" sz="1800" i="1" u="none">
              <a:latin typeface="Arial" charset="0"/>
            </a:endParaRPr>
          </a:p>
        </p:txBody>
      </p:sp>
      <p:sp>
        <p:nvSpPr>
          <p:cNvPr id="184370" name="Rectangle 50"/>
          <p:cNvSpPr>
            <a:spLocks noChangeArrowheads="1"/>
          </p:cNvSpPr>
          <p:nvPr/>
        </p:nvSpPr>
        <p:spPr bwMode="auto">
          <a:xfrm>
            <a:off x="560388" y="6169025"/>
            <a:ext cx="52387"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a:t>
            </a:r>
            <a:endParaRPr lang="en-US" sz="1800" i="1" u="none">
              <a:latin typeface="Arial" charset="0"/>
            </a:endParaRPr>
          </a:p>
        </p:txBody>
      </p:sp>
      <p:sp>
        <p:nvSpPr>
          <p:cNvPr id="184371" name="Rectangle 51"/>
          <p:cNvSpPr>
            <a:spLocks noChangeArrowheads="1"/>
          </p:cNvSpPr>
          <p:nvPr/>
        </p:nvSpPr>
        <p:spPr bwMode="auto">
          <a:xfrm>
            <a:off x="612775" y="6169025"/>
            <a:ext cx="52388"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I</a:t>
            </a:r>
            <a:endParaRPr lang="en-US" sz="1800" i="1" u="none">
              <a:latin typeface="Arial" charset="0"/>
            </a:endParaRPr>
          </a:p>
        </p:txBody>
      </p:sp>
      <p:sp>
        <p:nvSpPr>
          <p:cNvPr id="184372" name="Rectangle 52"/>
          <p:cNvSpPr>
            <a:spLocks noChangeArrowheads="1"/>
          </p:cNvSpPr>
          <p:nvPr/>
        </p:nvSpPr>
        <p:spPr bwMode="auto">
          <a:xfrm>
            <a:off x="665163" y="6169025"/>
            <a:ext cx="138112"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D</a:t>
            </a:r>
            <a:endParaRPr lang="en-US" sz="1800" i="1" u="none">
              <a:latin typeface="Arial" charset="0"/>
            </a:endParaRPr>
          </a:p>
        </p:txBody>
      </p:sp>
      <p:sp>
        <p:nvSpPr>
          <p:cNvPr id="184373" name="Rectangle 53"/>
          <p:cNvSpPr>
            <a:spLocks noChangeArrowheads="1"/>
          </p:cNvSpPr>
          <p:nvPr/>
        </p:nvSpPr>
        <p:spPr bwMode="auto">
          <a:xfrm>
            <a:off x="2755900" y="6169025"/>
            <a:ext cx="52388"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I</a:t>
            </a:r>
            <a:endParaRPr lang="en-US" sz="1800" i="1" u="none">
              <a:latin typeface="Arial" charset="0"/>
            </a:endParaRPr>
          </a:p>
        </p:txBody>
      </p:sp>
      <p:sp>
        <p:nvSpPr>
          <p:cNvPr id="184374" name="Rectangle 54"/>
          <p:cNvSpPr>
            <a:spLocks noChangeArrowheads="1"/>
          </p:cNvSpPr>
          <p:nvPr/>
        </p:nvSpPr>
        <p:spPr bwMode="auto">
          <a:xfrm>
            <a:off x="2808288" y="6169025"/>
            <a:ext cx="138112"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D</a:t>
            </a:r>
            <a:endParaRPr lang="en-US" sz="1800" i="1" u="none">
              <a:latin typeface="Arial" charset="0"/>
            </a:endParaRPr>
          </a:p>
        </p:txBody>
      </p:sp>
      <p:sp>
        <p:nvSpPr>
          <p:cNvPr id="184375" name="Rectangle 55"/>
          <p:cNvSpPr>
            <a:spLocks noChangeArrowheads="1"/>
          </p:cNvSpPr>
          <p:nvPr/>
        </p:nvSpPr>
        <p:spPr bwMode="auto">
          <a:xfrm>
            <a:off x="2946400" y="6169025"/>
            <a:ext cx="52388"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a:t>
            </a:r>
            <a:endParaRPr lang="en-US" sz="1800" i="1" u="none">
              <a:latin typeface="Arial" charset="0"/>
            </a:endParaRPr>
          </a:p>
        </p:txBody>
      </p:sp>
      <p:sp>
        <p:nvSpPr>
          <p:cNvPr id="184376" name="Rectangle 56"/>
          <p:cNvSpPr>
            <a:spLocks noChangeArrowheads="1"/>
          </p:cNvSpPr>
          <p:nvPr/>
        </p:nvSpPr>
        <p:spPr bwMode="auto">
          <a:xfrm>
            <a:off x="2998788" y="6169025"/>
            <a:ext cx="12700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E</a:t>
            </a:r>
            <a:endParaRPr lang="en-US" sz="1800" i="1" u="none">
              <a:latin typeface="Arial" charset="0"/>
            </a:endParaRPr>
          </a:p>
        </p:txBody>
      </p:sp>
      <p:sp>
        <p:nvSpPr>
          <p:cNvPr id="184377" name="Rectangle 57"/>
          <p:cNvSpPr>
            <a:spLocks noChangeArrowheads="1"/>
          </p:cNvSpPr>
          <p:nvPr/>
        </p:nvSpPr>
        <p:spPr bwMode="auto">
          <a:xfrm>
            <a:off x="3132138" y="6169025"/>
            <a:ext cx="12700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X</a:t>
            </a:r>
            <a:endParaRPr lang="en-US" sz="1800" i="1" u="none">
              <a:latin typeface="Arial" charset="0"/>
            </a:endParaRPr>
          </a:p>
        </p:txBody>
      </p:sp>
      <p:sp>
        <p:nvSpPr>
          <p:cNvPr id="184378" name="Rectangle 58"/>
          <p:cNvSpPr>
            <a:spLocks noChangeArrowheads="1"/>
          </p:cNvSpPr>
          <p:nvPr/>
        </p:nvSpPr>
        <p:spPr bwMode="auto">
          <a:xfrm>
            <a:off x="5043488" y="6169025"/>
            <a:ext cx="12700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E</a:t>
            </a:r>
            <a:endParaRPr lang="en-US" sz="1800" i="1" u="none">
              <a:latin typeface="Arial" charset="0"/>
            </a:endParaRPr>
          </a:p>
        </p:txBody>
      </p:sp>
      <p:sp>
        <p:nvSpPr>
          <p:cNvPr id="184379" name="Rectangle 59"/>
          <p:cNvSpPr>
            <a:spLocks noChangeArrowheads="1"/>
          </p:cNvSpPr>
          <p:nvPr/>
        </p:nvSpPr>
        <p:spPr bwMode="auto">
          <a:xfrm>
            <a:off x="5170488" y="6169025"/>
            <a:ext cx="12700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X</a:t>
            </a:r>
            <a:endParaRPr lang="en-US" sz="1800" i="1" u="none">
              <a:latin typeface="Arial" charset="0"/>
            </a:endParaRPr>
          </a:p>
        </p:txBody>
      </p:sp>
      <p:sp>
        <p:nvSpPr>
          <p:cNvPr id="184380" name="Rectangle 60"/>
          <p:cNvSpPr>
            <a:spLocks noChangeArrowheads="1"/>
          </p:cNvSpPr>
          <p:nvPr/>
        </p:nvSpPr>
        <p:spPr bwMode="auto">
          <a:xfrm>
            <a:off x="5299075" y="6169025"/>
            <a:ext cx="52388"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a:t>
            </a:r>
            <a:endParaRPr lang="en-US" sz="1800" i="1" u="none">
              <a:latin typeface="Arial" charset="0"/>
            </a:endParaRPr>
          </a:p>
        </p:txBody>
      </p:sp>
      <p:sp>
        <p:nvSpPr>
          <p:cNvPr id="184381" name="Rectangle 61"/>
          <p:cNvSpPr>
            <a:spLocks noChangeArrowheads="1"/>
          </p:cNvSpPr>
          <p:nvPr/>
        </p:nvSpPr>
        <p:spPr bwMode="auto">
          <a:xfrm>
            <a:off x="5349875" y="6169025"/>
            <a:ext cx="15875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M</a:t>
            </a:r>
            <a:endParaRPr lang="en-US" sz="1800" i="1" u="none">
              <a:latin typeface="Arial" charset="0"/>
            </a:endParaRPr>
          </a:p>
        </p:txBody>
      </p:sp>
      <p:sp>
        <p:nvSpPr>
          <p:cNvPr id="184382" name="Rectangle 62"/>
          <p:cNvSpPr>
            <a:spLocks noChangeArrowheads="1"/>
          </p:cNvSpPr>
          <p:nvPr/>
        </p:nvSpPr>
        <p:spPr bwMode="auto">
          <a:xfrm>
            <a:off x="5513388" y="6169025"/>
            <a:ext cx="12700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E</a:t>
            </a:r>
            <a:endParaRPr lang="en-US" sz="1800" i="1" u="none">
              <a:latin typeface="Arial" charset="0"/>
            </a:endParaRPr>
          </a:p>
        </p:txBody>
      </p:sp>
      <p:sp>
        <p:nvSpPr>
          <p:cNvPr id="184383" name="Rectangle 63"/>
          <p:cNvSpPr>
            <a:spLocks noChangeArrowheads="1"/>
          </p:cNvSpPr>
          <p:nvPr/>
        </p:nvSpPr>
        <p:spPr bwMode="auto">
          <a:xfrm>
            <a:off x="5640388" y="6169025"/>
            <a:ext cx="15875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M</a:t>
            </a:r>
            <a:endParaRPr lang="en-US" sz="1800" i="1" u="none">
              <a:latin typeface="Arial" charset="0"/>
            </a:endParaRPr>
          </a:p>
        </p:txBody>
      </p:sp>
      <p:sp>
        <p:nvSpPr>
          <p:cNvPr id="184384" name="Rectangle 64"/>
          <p:cNvSpPr>
            <a:spLocks noChangeArrowheads="1"/>
          </p:cNvSpPr>
          <p:nvPr/>
        </p:nvSpPr>
        <p:spPr bwMode="auto">
          <a:xfrm>
            <a:off x="7424738" y="6169025"/>
            <a:ext cx="15875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M</a:t>
            </a:r>
            <a:endParaRPr lang="en-US" sz="1800" i="1" u="none">
              <a:latin typeface="Arial" charset="0"/>
            </a:endParaRPr>
          </a:p>
        </p:txBody>
      </p:sp>
      <p:sp>
        <p:nvSpPr>
          <p:cNvPr id="184385" name="Rectangle 65"/>
          <p:cNvSpPr>
            <a:spLocks noChangeArrowheads="1"/>
          </p:cNvSpPr>
          <p:nvPr/>
        </p:nvSpPr>
        <p:spPr bwMode="auto">
          <a:xfrm>
            <a:off x="7580313" y="6169025"/>
            <a:ext cx="12700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E</a:t>
            </a:r>
            <a:endParaRPr lang="en-US" sz="1800" i="1" u="none">
              <a:latin typeface="Arial" charset="0"/>
            </a:endParaRPr>
          </a:p>
        </p:txBody>
      </p:sp>
      <p:sp>
        <p:nvSpPr>
          <p:cNvPr id="184386" name="Rectangle 66"/>
          <p:cNvSpPr>
            <a:spLocks noChangeArrowheads="1"/>
          </p:cNvSpPr>
          <p:nvPr/>
        </p:nvSpPr>
        <p:spPr bwMode="auto">
          <a:xfrm>
            <a:off x="7713663" y="6169025"/>
            <a:ext cx="15875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M</a:t>
            </a:r>
            <a:endParaRPr lang="en-US" sz="1800" i="1" u="none">
              <a:latin typeface="Arial" charset="0"/>
            </a:endParaRPr>
          </a:p>
        </p:txBody>
      </p:sp>
      <p:sp>
        <p:nvSpPr>
          <p:cNvPr id="184387" name="Rectangle 67"/>
          <p:cNvSpPr>
            <a:spLocks noChangeArrowheads="1"/>
          </p:cNvSpPr>
          <p:nvPr/>
        </p:nvSpPr>
        <p:spPr bwMode="auto">
          <a:xfrm>
            <a:off x="7870825" y="6169025"/>
            <a:ext cx="52388"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a:t>
            </a:r>
            <a:endParaRPr lang="en-US" sz="1800" i="1" u="none">
              <a:latin typeface="Arial" charset="0"/>
            </a:endParaRPr>
          </a:p>
        </p:txBody>
      </p:sp>
      <p:sp>
        <p:nvSpPr>
          <p:cNvPr id="184388" name="Rectangle 68"/>
          <p:cNvSpPr>
            <a:spLocks noChangeArrowheads="1"/>
          </p:cNvSpPr>
          <p:nvPr/>
        </p:nvSpPr>
        <p:spPr bwMode="auto">
          <a:xfrm>
            <a:off x="7927975" y="6169025"/>
            <a:ext cx="179388"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W</a:t>
            </a:r>
            <a:endParaRPr lang="en-US" sz="1800" i="1" u="none">
              <a:latin typeface="Arial" charset="0"/>
            </a:endParaRPr>
          </a:p>
        </p:txBody>
      </p:sp>
      <p:sp>
        <p:nvSpPr>
          <p:cNvPr id="184389" name="Rectangle 69"/>
          <p:cNvSpPr>
            <a:spLocks noChangeArrowheads="1"/>
          </p:cNvSpPr>
          <p:nvPr/>
        </p:nvSpPr>
        <p:spPr bwMode="auto">
          <a:xfrm>
            <a:off x="8107363" y="6169025"/>
            <a:ext cx="12700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B</a:t>
            </a:r>
            <a:endParaRPr lang="en-US" sz="1800" i="1" u="none">
              <a:latin typeface="Arial" charset="0"/>
            </a:endParaRPr>
          </a:p>
        </p:txBody>
      </p:sp>
      <p:sp>
        <p:nvSpPr>
          <p:cNvPr id="184390" name="Freeform 70"/>
          <p:cNvSpPr>
            <a:spLocks/>
          </p:cNvSpPr>
          <p:nvPr/>
        </p:nvSpPr>
        <p:spPr bwMode="auto">
          <a:xfrm>
            <a:off x="2697163" y="4235450"/>
            <a:ext cx="98425" cy="98425"/>
          </a:xfrm>
          <a:custGeom>
            <a:avLst/>
            <a:gdLst/>
            <a:ahLst/>
            <a:cxnLst>
              <a:cxn ang="0">
                <a:pos x="0" y="0"/>
              </a:cxn>
              <a:cxn ang="0">
                <a:pos x="0" y="62"/>
              </a:cxn>
              <a:cxn ang="0">
                <a:pos x="62" y="33"/>
              </a:cxn>
              <a:cxn ang="0">
                <a:pos x="0" y="4"/>
              </a:cxn>
              <a:cxn ang="0">
                <a:pos x="0" y="4"/>
              </a:cxn>
              <a:cxn ang="0">
                <a:pos x="0" y="0"/>
              </a:cxn>
            </a:cxnLst>
            <a:rect l="0" t="0" r="r" b="b"/>
            <a:pathLst>
              <a:path w="62" h="62">
                <a:moveTo>
                  <a:pt x="0" y="0"/>
                </a:moveTo>
                <a:lnTo>
                  <a:pt x="0" y="62"/>
                </a:lnTo>
                <a:lnTo>
                  <a:pt x="62" y="33"/>
                </a:lnTo>
                <a:lnTo>
                  <a:pt x="0" y="4"/>
                </a:lnTo>
                <a:lnTo>
                  <a:pt x="0" y="4"/>
                </a:lnTo>
                <a:lnTo>
                  <a:pt x="0" y="0"/>
                </a:lnTo>
                <a:close/>
              </a:path>
            </a:pathLst>
          </a:custGeom>
          <a:solidFill>
            <a:srgbClr val="EB7500"/>
          </a:solidFill>
          <a:ln w="9525">
            <a:noFill/>
            <a:round/>
            <a:headEnd/>
            <a:tailEnd/>
          </a:ln>
        </p:spPr>
        <p:txBody>
          <a:bodyPr/>
          <a:lstStyle/>
          <a:p>
            <a:endParaRPr lang="en-US"/>
          </a:p>
        </p:txBody>
      </p:sp>
      <p:sp>
        <p:nvSpPr>
          <p:cNvPr id="184391" name="Line 71"/>
          <p:cNvSpPr>
            <a:spLocks noChangeShapeType="1"/>
          </p:cNvSpPr>
          <p:nvPr/>
        </p:nvSpPr>
        <p:spPr bwMode="auto">
          <a:xfrm>
            <a:off x="2025650" y="4281488"/>
            <a:ext cx="701675" cy="6350"/>
          </a:xfrm>
          <a:prstGeom prst="line">
            <a:avLst/>
          </a:prstGeom>
          <a:noFill/>
          <a:ln w="23813">
            <a:solidFill>
              <a:srgbClr val="EB7500"/>
            </a:solidFill>
            <a:round/>
            <a:headEnd/>
            <a:tailEnd/>
          </a:ln>
        </p:spPr>
        <p:txBody>
          <a:bodyPr/>
          <a:lstStyle/>
          <a:p>
            <a:endParaRPr lang="en-US"/>
          </a:p>
        </p:txBody>
      </p:sp>
      <p:sp>
        <p:nvSpPr>
          <p:cNvPr id="184392" name="Freeform 72"/>
          <p:cNvSpPr>
            <a:spLocks/>
          </p:cNvSpPr>
          <p:nvPr/>
        </p:nvSpPr>
        <p:spPr bwMode="auto">
          <a:xfrm>
            <a:off x="2697163" y="3802063"/>
            <a:ext cx="98425" cy="98425"/>
          </a:xfrm>
          <a:custGeom>
            <a:avLst/>
            <a:gdLst/>
            <a:ahLst/>
            <a:cxnLst>
              <a:cxn ang="0">
                <a:pos x="0" y="0"/>
              </a:cxn>
              <a:cxn ang="0">
                <a:pos x="0" y="62"/>
              </a:cxn>
              <a:cxn ang="0">
                <a:pos x="62" y="32"/>
              </a:cxn>
              <a:cxn ang="0">
                <a:pos x="0" y="3"/>
              </a:cxn>
              <a:cxn ang="0">
                <a:pos x="0" y="3"/>
              </a:cxn>
              <a:cxn ang="0">
                <a:pos x="0" y="0"/>
              </a:cxn>
            </a:cxnLst>
            <a:rect l="0" t="0" r="r" b="b"/>
            <a:pathLst>
              <a:path w="62" h="62">
                <a:moveTo>
                  <a:pt x="0" y="0"/>
                </a:moveTo>
                <a:lnTo>
                  <a:pt x="0" y="62"/>
                </a:lnTo>
                <a:lnTo>
                  <a:pt x="62" y="32"/>
                </a:lnTo>
                <a:lnTo>
                  <a:pt x="0" y="3"/>
                </a:lnTo>
                <a:lnTo>
                  <a:pt x="0" y="3"/>
                </a:lnTo>
                <a:lnTo>
                  <a:pt x="0" y="0"/>
                </a:lnTo>
                <a:close/>
              </a:path>
            </a:pathLst>
          </a:custGeom>
          <a:solidFill>
            <a:srgbClr val="EB7500"/>
          </a:solidFill>
          <a:ln w="9525">
            <a:noFill/>
            <a:round/>
            <a:headEnd/>
            <a:tailEnd/>
          </a:ln>
        </p:spPr>
        <p:txBody>
          <a:bodyPr/>
          <a:lstStyle/>
          <a:p>
            <a:endParaRPr lang="en-US"/>
          </a:p>
        </p:txBody>
      </p:sp>
      <p:sp>
        <p:nvSpPr>
          <p:cNvPr id="184393" name="Line 73"/>
          <p:cNvSpPr>
            <a:spLocks noChangeShapeType="1"/>
          </p:cNvSpPr>
          <p:nvPr/>
        </p:nvSpPr>
        <p:spPr bwMode="auto">
          <a:xfrm>
            <a:off x="2309813" y="3848100"/>
            <a:ext cx="417512" cy="4763"/>
          </a:xfrm>
          <a:prstGeom prst="line">
            <a:avLst/>
          </a:prstGeom>
          <a:noFill/>
          <a:ln w="23813">
            <a:solidFill>
              <a:srgbClr val="EB7500"/>
            </a:solidFill>
            <a:round/>
            <a:headEnd/>
            <a:tailEnd/>
          </a:ln>
        </p:spPr>
        <p:txBody>
          <a:bodyPr/>
          <a:lstStyle/>
          <a:p>
            <a:endParaRPr lang="en-US"/>
          </a:p>
        </p:txBody>
      </p:sp>
      <p:sp>
        <p:nvSpPr>
          <p:cNvPr id="184394" name="Freeform 74"/>
          <p:cNvSpPr>
            <a:spLocks/>
          </p:cNvSpPr>
          <p:nvPr/>
        </p:nvSpPr>
        <p:spPr bwMode="auto">
          <a:xfrm>
            <a:off x="2697163" y="3946525"/>
            <a:ext cx="98425" cy="98425"/>
          </a:xfrm>
          <a:custGeom>
            <a:avLst/>
            <a:gdLst/>
            <a:ahLst/>
            <a:cxnLst>
              <a:cxn ang="0">
                <a:pos x="0" y="0"/>
              </a:cxn>
              <a:cxn ang="0">
                <a:pos x="0" y="62"/>
              </a:cxn>
              <a:cxn ang="0">
                <a:pos x="62" y="33"/>
              </a:cxn>
              <a:cxn ang="0">
                <a:pos x="0" y="3"/>
              </a:cxn>
              <a:cxn ang="0">
                <a:pos x="0" y="3"/>
              </a:cxn>
              <a:cxn ang="0">
                <a:pos x="0" y="0"/>
              </a:cxn>
            </a:cxnLst>
            <a:rect l="0" t="0" r="r" b="b"/>
            <a:pathLst>
              <a:path w="62" h="62">
                <a:moveTo>
                  <a:pt x="0" y="0"/>
                </a:moveTo>
                <a:lnTo>
                  <a:pt x="0" y="62"/>
                </a:lnTo>
                <a:lnTo>
                  <a:pt x="62" y="33"/>
                </a:lnTo>
                <a:lnTo>
                  <a:pt x="0" y="3"/>
                </a:lnTo>
                <a:lnTo>
                  <a:pt x="0" y="3"/>
                </a:lnTo>
                <a:lnTo>
                  <a:pt x="0" y="0"/>
                </a:lnTo>
                <a:close/>
              </a:path>
            </a:pathLst>
          </a:custGeom>
          <a:solidFill>
            <a:srgbClr val="EB7500"/>
          </a:solidFill>
          <a:ln w="9525">
            <a:noFill/>
            <a:round/>
            <a:headEnd/>
            <a:tailEnd/>
          </a:ln>
        </p:spPr>
        <p:txBody>
          <a:bodyPr/>
          <a:lstStyle/>
          <a:p>
            <a:endParaRPr lang="en-US"/>
          </a:p>
        </p:txBody>
      </p:sp>
      <p:sp>
        <p:nvSpPr>
          <p:cNvPr id="184395" name="Line 75"/>
          <p:cNvSpPr>
            <a:spLocks noChangeShapeType="1"/>
          </p:cNvSpPr>
          <p:nvPr/>
        </p:nvSpPr>
        <p:spPr bwMode="auto">
          <a:xfrm>
            <a:off x="2257425" y="3992563"/>
            <a:ext cx="469900" cy="6350"/>
          </a:xfrm>
          <a:prstGeom prst="line">
            <a:avLst/>
          </a:prstGeom>
          <a:noFill/>
          <a:ln w="23813">
            <a:solidFill>
              <a:srgbClr val="EB7500"/>
            </a:solidFill>
            <a:round/>
            <a:headEnd/>
            <a:tailEnd/>
          </a:ln>
        </p:spPr>
        <p:txBody>
          <a:bodyPr/>
          <a:lstStyle/>
          <a:p>
            <a:endParaRPr lang="en-US"/>
          </a:p>
        </p:txBody>
      </p:sp>
      <p:sp>
        <p:nvSpPr>
          <p:cNvPr id="184396" name="Freeform 76"/>
          <p:cNvSpPr>
            <a:spLocks/>
          </p:cNvSpPr>
          <p:nvPr/>
        </p:nvSpPr>
        <p:spPr bwMode="auto">
          <a:xfrm>
            <a:off x="2697163" y="3176588"/>
            <a:ext cx="98425" cy="98425"/>
          </a:xfrm>
          <a:custGeom>
            <a:avLst/>
            <a:gdLst/>
            <a:ahLst/>
            <a:cxnLst>
              <a:cxn ang="0">
                <a:pos x="0" y="0"/>
              </a:cxn>
              <a:cxn ang="0">
                <a:pos x="0" y="62"/>
              </a:cxn>
              <a:cxn ang="0">
                <a:pos x="62" y="33"/>
              </a:cxn>
              <a:cxn ang="0">
                <a:pos x="0" y="0"/>
              </a:cxn>
              <a:cxn ang="0">
                <a:pos x="0" y="0"/>
              </a:cxn>
            </a:cxnLst>
            <a:rect l="0" t="0" r="r" b="b"/>
            <a:pathLst>
              <a:path w="62" h="62">
                <a:moveTo>
                  <a:pt x="0" y="0"/>
                </a:moveTo>
                <a:lnTo>
                  <a:pt x="0" y="62"/>
                </a:lnTo>
                <a:lnTo>
                  <a:pt x="62" y="33"/>
                </a:lnTo>
                <a:lnTo>
                  <a:pt x="0" y="0"/>
                </a:lnTo>
                <a:lnTo>
                  <a:pt x="0" y="0"/>
                </a:lnTo>
                <a:close/>
              </a:path>
            </a:pathLst>
          </a:custGeom>
          <a:solidFill>
            <a:srgbClr val="EB7500"/>
          </a:solidFill>
          <a:ln w="9525">
            <a:noFill/>
            <a:round/>
            <a:headEnd/>
            <a:tailEnd/>
          </a:ln>
        </p:spPr>
        <p:txBody>
          <a:bodyPr/>
          <a:lstStyle/>
          <a:p>
            <a:endParaRPr lang="en-US"/>
          </a:p>
        </p:txBody>
      </p:sp>
      <p:sp>
        <p:nvSpPr>
          <p:cNvPr id="184397" name="Line 77"/>
          <p:cNvSpPr>
            <a:spLocks noChangeShapeType="1"/>
          </p:cNvSpPr>
          <p:nvPr/>
        </p:nvSpPr>
        <p:spPr bwMode="auto">
          <a:xfrm>
            <a:off x="2344738" y="3222625"/>
            <a:ext cx="382587" cy="1588"/>
          </a:xfrm>
          <a:prstGeom prst="line">
            <a:avLst/>
          </a:prstGeom>
          <a:noFill/>
          <a:ln w="23813">
            <a:solidFill>
              <a:srgbClr val="EB7500"/>
            </a:solidFill>
            <a:round/>
            <a:headEnd/>
            <a:tailEnd/>
          </a:ln>
        </p:spPr>
        <p:txBody>
          <a:bodyPr/>
          <a:lstStyle/>
          <a:p>
            <a:endParaRPr lang="en-US"/>
          </a:p>
        </p:txBody>
      </p:sp>
      <p:sp>
        <p:nvSpPr>
          <p:cNvPr id="184398" name="Freeform 78"/>
          <p:cNvSpPr>
            <a:spLocks/>
          </p:cNvSpPr>
          <p:nvPr/>
        </p:nvSpPr>
        <p:spPr bwMode="auto">
          <a:xfrm>
            <a:off x="2697163" y="3557588"/>
            <a:ext cx="98425" cy="104775"/>
          </a:xfrm>
          <a:custGeom>
            <a:avLst/>
            <a:gdLst/>
            <a:ahLst/>
            <a:cxnLst>
              <a:cxn ang="0">
                <a:pos x="0" y="0"/>
              </a:cxn>
              <a:cxn ang="0">
                <a:pos x="0" y="66"/>
              </a:cxn>
              <a:cxn ang="0">
                <a:pos x="62" y="33"/>
              </a:cxn>
              <a:cxn ang="0">
                <a:pos x="0" y="4"/>
              </a:cxn>
              <a:cxn ang="0">
                <a:pos x="0" y="4"/>
              </a:cxn>
              <a:cxn ang="0">
                <a:pos x="0" y="0"/>
              </a:cxn>
            </a:cxnLst>
            <a:rect l="0" t="0" r="r" b="b"/>
            <a:pathLst>
              <a:path w="62" h="66">
                <a:moveTo>
                  <a:pt x="0" y="0"/>
                </a:moveTo>
                <a:lnTo>
                  <a:pt x="0" y="66"/>
                </a:lnTo>
                <a:lnTo>
                  <a:pt x="62" y="33"/>
                </a:lnTo>
                <a:lnTo>
                  <a:pt x="0" y="4"/>
                </a:lnTo>
                <a:lnTo>
                  <a:pt x="0" y="4"/>
                </a:lnTo>
                <a:lnTo>
                  <a:pt x="0" y="0"/>
                </a:lnTo>
                <a:close/>
              </a:path>
            </a:pathLst>
          </a:custGeom>
          <a:solidFill>
            <a:srgbClr val="EB7500"/>
          </a:solidFill>
          <a:ln w="9525">
            <a:noFill/>
            <a:round/>
            <a:headEnd/>
            <a:tailEnd/>
          </a:ln>
        </p:spPr>
        <p:txBody>
          <a:bodyPr/>
          <a:lstStyle/>
          <a:p>
            <a:endParaRPr lang="en-US"/>
          </a:p>
        </p:txBody>
      </p:sp>
      <p:sp>
        <p:nvSpPr>
          <p:cNvPr id="184399" name="Line 79"/>
          <p:cNvSpPr>
            <a:spLocks noChangeShapeType="1"/>
          </p:cNvSpPr>
          <p:nvPr/>
        </p:nvSpPr>
        <p:spPr bwMode="auto">
          <a:xfrm>
            <a:off x="2351088" y="3609975"/>
            <a:ext cx="376237" cy="1588"/>
          </a:xfrm>
          <a:prstGeom prst="line">
            <a:avLst/>
          </a:prstGeom>
          <a:noFill/>
          <a:ln w="23813">
            <a:solidFill>
              <a:srgbClr val="EB7500"/>
            </a:solidFill>
            <a:round/>
            <a:headEnd/>
            <a:tailEnd/>
          </a:ln>
        </p:spPr>
        <p:txBody>
          <a:bodyPr/>
          <a:lstStyle/>
          <a:p>
            <a:endParaRPr lang="en-US"/>
          </a:p>
        </p:txBody>
      </p:sp>
      <p:sp>
        <p:nvSpPr>
          <p:cNvPr id="184400" name="Freeform 80"/>
          <p:cNvSpPr>
            <a:spLocks/>
          </p:cNvSpPr>
          <p:nvPr/>
        </p:nvSpPr>
        <p:spPr bwMode="auto">
          <a:xfrm>
            <a:off x="2697163" y="2835275"/>
            <a:ext cx="98425" cy="103188"/>
          </a:xfrm>
          <a:custGeom>
            <a:avLst/>
            <a:gdLst/>
            <a:ahLst/>
            <a:cxnLst>
              <a:cxn ang="0">
                <a:pos x="0" y="0"/>
              </a:cxn>
              <a:cxn ang="0">
                <a:pos x="0" y="65"/>
              </a:cxn>
              <a:cxn ang="0">
                <a:pos x="62" y="32"/>
              </a:cxn>
              <a:cxn ang="0">
                <a:pos x="0" y="3"/>
              </a:cxn>
              <a:cxn ang="0">
                <a:pos x="0" y="3"/>
              </a:cxn>
              <a:cxn ang="0">
                <a:pos x="0" y="0"/>
              </a:cxn>
            </a:cxnLst>
            <a:rect l="0" t="0" r="r" b="b"/>
            <a:pathLst>
              <a:path w="62" h="65">
                <a:moveTo>
                  <a:pt x="0" y="0"/>
                </a:moveTo>
                <a:lnTo>
                  <a:pt x="0" y="65"/>
                </a:lnTo>
                <a:lnTo>
                  <a:pt x="62" y="32"/>
                </a:lnTo>
                <a:lnTo>
                  <a:pt x="0" y="3"/>
                </a:lnTo>
                <a:lnTo>
                  <a:pt x="0" y="3"/>
                </a:lnTo>
                <a:lnTo>
                  <a:pt x="0" y="0"/>
                </a:lnTo>
                <a:close/>
              </a:path>
            </a:pathLst>
          </a:custGeom>
          <a:solidFill>
            <a:srgbClr val="EB7500"/>
          </a:solidFill>
          <a:ln w="9525">
            <a:noFill/>
            <a:round/>
            <a:headEnd/>
            <a:tailEnd/>
          </a:ln>
        </p:spPr>
        <p:txBody>
          <a:bodyPr/>
          <a:lstStyle/>
          <a:p>
            <a:endParaRPr lang="en-US"/>
          </a:p>
        </p:txBody>
      </p:sp>
      <p:sp>
        <p:nvSpPr>
          <p:cNvPr id="184401" name="Line 81"/>
          <p:cNvSpPr>
            <a:spLocks noChangeShapeType="1"/>
          </p:cNvSpPr>
          <p:nvPr/>
        </p:nvSpPr>
        <p:spPr bwMode="auto">
          <a:xfrm>
            <a:off x="2251075" y="2886075"/>
            <a:ext cx="476250" cy="1588"/>
          </a:xfrm>
          <a:prstGeom prst="line">
            <a:avLst/>
          </a:prstGeom>
          <a:noFill/>
          <a:ln w="23813">
            <a:solidFill>
              <a:srgbClr val="EB7500"/>
            </a:solidFill>
            <a:round/>
            <a:headEnd/>
            <a:tailEnd/>
          </a:ln>
        </p:spPr>
        <p:txBody>
          <a:bodyPr/>
          <a:lstStyle/>
          <a:p>
            <a:endParaRPr lang="en-US"/>
          </a:p>
        </p:txBody>
      </p:sp>
      <p:sp>
        <p:nvSpPr>
          <p:cNvPr id="184402" name="Freeform 82"/>
          <p:cNvSpPr>
            <a:spLocks/>
          </p:cNvSpPr>
          <p:nvPr/>
        </p:nvSpPr>
        <p:spPr bwMode="auto">
          <a:xfrm>
            <a:off x="792163" y="3454400"/>
            <a:ext cx="677862" cy="1771650"/>
          </a:xfrm>
          <a:custGeom>
            <a:avLst/>
            <a:gdLst/>
            <a:ahLst/>
            <a:cxnLst>
              <a:cxn ang="0">
                <a:pos x="0" y="1116"/>
              </a:cxn>
              <a:cxn ang="0">
                <a:pos x="212" y="1116"/>
              </a:cxn>
              <a:cxn ang="0">
                <a:pos x="212" y="0"/>
              </a:cxn>
              <a:cxn ang="0">
                <a:pos x="427" y="0"/>
              </a:cxn>
            </a:cxnLst>
            <a:rect l="0" t="0" r="r" b="b"/>
            <a:pathLst>
              <a:path w="427" h="1116">
                <a:moveTo>
                  <a:pt x="0" y="1116"/>
                </a:moveTo>
                <a:lnTo>
                  <a:pt x="212" y="1116"/>
                </a:lnTo>
                <a:lnTo>
                  <a:pt x="212" y="0"/>
                </a:lnTo>
                <a:lnTo>
                  <a:pt x="427" y="0"/>
                </a:lnTo>
              </a:path>
            </a:pathLst>
          </a:custGeom>
          <a:noFill/>
          <a:ln w="23813">
            <a:solidFill>
              <a:srgbClr val="000000"/>
            </a:solidFill>
            <a:prstDash val="solid"/>
            <a:round/>
            <a:headEnd/>
            <a:tailEnd/>
          </a:ln>
        </p:spPr>
        <p:txBody>
          <a:bodyPr/>
          <a:lstStyle/>
          <a:p>
            <a:endParaRPr lang="en-US"/>
          </a:p>
        </p:txBody>
      </p:sp>
      <p:sp>
        <p:nvSpPr>
          <p:cNvPr id="184403" name="Rectangle 83"/>
          <p:cNvSpPr>
            <a:spLocks noChangeArrowheads="1"/>
          </p:cNvSpPr>
          <p:nvPr/>
        </p:nvSpPr>
        <p:spPr bwMode="auto">
          <a:xfrm>
            <a:off x="485775" y="3198813"/>
            <a:ext cx="52388"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I</a:t>
            </a:r>
            <a:endParaRPr lang="en-US" sz="1800" i="1" u="none">
              <a:latin typeface="Arial" charset="0"/>
            </a:endParaRPr>
          </a:p>
        </p:txBody>
      </p:sp>
      <p:sp>
        <p:nvSpPr>
          <p:cNvPr id="184404" name="Rectangle 84"/>
          <p:cNvSpPr>
            <a:spLocks noChangeArrowheads="1"/>
          </p:cNvSpPr>
          <p:nvPr/>
        </p:nvSpPr>
        <p:spPr bwMode="auto">
          <a:xfrm>
            <a:off x="538163" y="3198813"/>
            <a:ext cx="106362"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n</a:t>
            </a:r>
            <a:endParaRPr lang="en-US" sz="1800" i="1" u="none">
              <a:latin typeface="Arial" charset="0"/>
            </a:endParaRPr>
          </a:p>
        </p:txBody>
      </p:sp>
      <p:sp>
        <p:nvSpPr>
          <p:cNvPr id="184405" name="Rectangle 85"/>
          <p:cNvSpPr>
            <a:spLocks noChangeArrowheads="1"/>
          </p:cNvSpPr>
          <p:nvPr/>
        </p:nvSpPr>
        <p:spPr bwMode="auto">
          <a:xfrm>
            <a:off x="647700" y="3198813"/>
            <a:ext cx="9525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s</a:t>
            </a:r>
            <a:endParaRPr lang="en-US" sz="1800" i="1" u="none">
              <a:latin typeface="Arial" charset="0"/>
            </a:endParaRPr>
          </a:p>
        </p:txBody>
      </p:sp>
      <p:sp>
        <p:nvSpPr>
          <p:cNvPr id="184406" name="Rectangle 86"/>
          <p:cNvSpPr>
            <a:spLocks noChangeArrowheads="1"/>
          </p:cNvSpPr>
          <p:nvPr/>
        </p:nvSpPr>
        <p:spPr bwMode="auto">
          <a:xfrm>
            <a:off x="739775" y="3198813"/>
            <a:ext cx="52388"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t</a:t>
            </a:r>
            <a:endParaRPr lang="en-US" sz="1800" i="1" u="none">
              <a:latin typeface="Arial" charset="0"/>
            </a:endParaRPr>
          </a:p>
        </p:txBody>
      </p:sp>
      <p:sp>
        <p:nvSpPr>
          <p:cNvPr id="184407" name="Rectangle 87"/>
          <p:cNvSpPr>
            <a:spLocks noChangeArrowheads="1"/>
          </p:cNvSpPr>
          <p:nvPr/>
        </p:nvSpPr>
        <p:spPr bwMode="auto">
          <a:xfrm>
            <a:off x="798513" y="3198813"/>
            <a:ext cx="6350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r</a:t>
            </a:r>
            <a:endParaRPr lang="en-US" sz="1800" i="1" u="none">
              <a:latin typeface="Arial" charset="0"/>
            </a:endParaRPr>
          </a:p>
        </p:txBody>
      </p:sp>
      <p:sp>
        <p:nvSpPr>
          <p:cNvPr id="184408" name="Rectangle 88"/>
          <p:cNvSpPr>
            <a:spLocks noChangeArrowheads="1"/>
          </p:cNvSpPr>
          <p:nvPr/>
        </p:nvSpPr>
        <p:spPr bwMode="auto">
          <a:xfrm>
            <a:off x="862013" y="3198813"/>
            <a:ext cx="106362"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u</a:t>
            </a:r>
            <a:endParaRPr lang="en-US" sz="1800" i="1" u="none">
              <a:latin typeface="Arial" charset="0"/>
            </a:endParaRPr>
          </a:p>
        </p:txBody>
      </p:sp>
      <p:sp>
        <p:nvSpPr>
          <p:cNvPr id="184409" name="Rectangle 89"/>
          <p:cNvSpPr>
            <a:spLocks noChangeArrowheads="1"/>
          </p:cNvSpPr>
          <p:nvPr/>
        </p:nvSpPr>
        <p:spPr bwMode="auto">
          <a:xfrm>
            <a:off x="966788" y="3198813"/>
            <a:ext cx="95250"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c</a:t>
            </a:r>
            <a:endParaRPr lang="en-US" sz="1800" i="1" u="none">
              <a:latin typeface="Arial" charset="0"/>
            </a:endParaRPr>
          </a:p>
        </p:txBody>
      </p:sp>
      <p:sp>
        <p:nvSpPr>
          <p:cNvPr id="184410" name="Rectangle 90"/>
          <p:cNvSpPr>
            <a:spLocks noChangeArrowheads="1"/>
          </p:cNvSpPr>
          <p:nvPr/>
        </p:nvSpPr>
        <p:spPr bwMode="auto">
          <a:xfrm>
            <a:off x="1065213" y="3198813"/>
            <a:ext cx="52387"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t</a:t>
            </a:r>
            <a:endParaRPr lang="en-US" sz="1800" i="1" u="none">
              <a:latin typeface="Arial" charset="0"/>
            </a:endParaRPr>
          </a:p>
        </p:txBody>
      </p:sp>
      <p:sp>
        <p:nvSpPr>
          <p:cNvPr id="184411" name="Rectangle 91"/>
          <p:cNvSpPr>
            <a:spLocks noChangeArrowheads="1"/>
          </p:cNvSpPr>
          <p:nvPr/>
        </p:nvSpPr>
        <p:spPr bwMode="auto">
          <a:xfrm>
            <a:off x="1116013" y="3198813"/>
            <a:ext cx="42862"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i</a:t>
            </a:r>
            <a:endParaRPr lang="en-US" sz="1800" i="1" u="none">
              <a:latin typeface="Arial" charset="0"/>
            </a:endParaRPr>
          </a:p>
        </p:txBody>
      </p:sp>
      <p:sp>
        <p:nvSpPr>
          <p:cNvPr id="184412" name="Rectangle 92"/>
          <p:cNvSpPr>
            <a:spLocks noChangeArrowheads="1"/>
          </p:cNvSpPr>
          <p:nvPr/>
        </p:nvSpPr>
        <p:spPr bwMode="auto">
          <a:xfrm>
            <a:off x="1157288" y="3198813"/>
            <a:ext cx="106362"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o</a:t>
            </a:r>
            <a:endParaRPr lang="en-US" sz="1800" i="1" u="none">
              <a:latin typeface="Arial" charset="0"/>
            </a:endParaRPr>
          </a:p>
        </p:txBody>
      </p:sp>
      <p:sp>
        <p:nvSpPr>
          <p:cNvPr id="184413" name="Rectangle 93"/>
          <p:cNvSpPr>
            <a:spLocks noChangeArrowheads="1"/>
          </p:cNvSpPr>
          <p:nvPr/>
        </p:nvSpPr>
        <p:spPr bwMode="auto">
          <a:xfrm>
            <a:off x="1266825" y="3198813"/>
            <a:ext cx="106363" cy="228600"/>
          </a:xfrm>
          <a:prstGeom prst="rect">
            <a:avLst/>
          </a:prstGeom>
          <a:noFill/>
          <a:ln w="9525">
            <a:noFill/>
            <a:miter lim="800000"/>
            <a:headEnd/>
            <a:tailEnd/>
          </a:ln>
        </p:spPr>
        <p:txBody>
          <a:bodyPr wrap="none" lIns="0" tIns="0" rIns="0" bIns="0">
            <a:spAutoFit/>
          </a:bodyPr>
          <a:lstStyle/>
          <a:p>
            <a:pPr eaLnBrk="0" hangingPunct="0"/>
            <a:r>
              <a:rPr lang="en-US" sz="1500" u="none">
                <a:solidFill>
                  <a:srgbClr val="000000"/>
                </a:solidFill>
                <a:latin typeface="Arial" charset="0"/>
              </a:rPr>
              <a:t>n</a:t>
            </a:r>
            <a:endParaRPr lang="en-US" sz="1800" i="1" u="none">
              <a:latin typeface="Arial" charset="0"/>
            </a:endParaRPr>
          </a:p>
        </p:txBody>
      </p:sp>
      <p:sp>
        <p:nvSpPr>
          <p:cNvPr id="184414" name="Freeform 94"/>
          <p:cNvSpPr>
            <a:spLocks/>
          </p:cNvSpPr>
          <p:nvPr/>
        </p:nvSpPr>
        <p:spPr bwMode="auto">
          <a:xfrm>
            <a:off x="5106988" y="4021138"/>
            <a:ext cx="98425" cy="98425"/>
          </a:xfrm>
          <a:custGeom>
            <a:avLst/>
            <a:gdLst/>
            <a:ahLst/>
            <a:cxnLst>
              <a:cxn ang="0">
                <a:pos x="0" y="0"/>
              </a:cxn>
              <a:cxn ang="0">
                <a:pos x="4" y="62"/>
              </a:cxn>
              <a:cxn ang="0">
                <a:pos x="62" y="29"/>
              </a:cxn>
              <a:cxn ang="0">
                <a:pos x="4" y="0"/>
              </a:cxn>
              <a:cxn ang="0">
                <a:pos x="4" y="0"/>
              </a:cxn>
              <a:cxn ang="0">
                <a:pos x="0" y="0"/>
              </a:cxn>
            </a:cxnLst>
            <a:rect l="0" t="0" r="r" b="b"/>
            <a:pathLst>
              <a:path w="62" h="62">
                <a:moveTo>
                  <a:pt x="0" y="0"/>
                </a:moveTo>
                <a:lnTo>
                  <a:pt x="4" y="62"/>
                </a:lnTo>
                <a:lnTo>
                  <a:pt x="62" y="29"/>
                </a:lnTo>
                <a:lnTo>
                  <a:pt x="4" y="0"/>
                </a:lnTo>
                <a:lnTo>
                  <a:pt x="4" y="0"/>
                </a:lnTo>
                <a:lnTo>
                  <a:pt x="0" y="0"/>
                </a:lnTo>
                <a:close/>
              </a:path>
            </a:pathLst>
          </a:custGeom>
          <a:solidFill>
            <a:srgbClr val="EB7500"/>
          </a:solidFill>
          <a:ln w="9525">
            <a:noFill/>
            <a:round/>
            <a:headEnd/>
            <a:tailEnd/>
          </a:ln>
        </p:spPr>
        <p:txBody>
          <a:bodyPr/>
          <a:lstStyle/>
          <a:p>
            <a:endParaRPr lang="en-US"/>
          </a:p>
        </p:txBody>
      </p:sp>
      <p:sp>
        <p:nvSpPr>
          <p:cNvPr id="184415" name="Freeform 95"/>
          <p:cNvSpPr>
            <a:spLocks/>
          </p:cNvSpPr>
          <p:nvPr/>
        </p:nvSpPr>
        <p:spPr bwMode="auto">
          <a:xfrm>
            <a:off x="5106988" y="3244850"/>
            <a:ext cx="98425" cy="98425"/>
          </a:xfrm>
          <a:custGeom>
            <a:avLst/>
            <a:gdLst/>
            <a:ahLst/>
            <a:cxnLst>
              <a:cxn ang="0">
                <a:pos x="0" y="0"/>
              </a:cxn>
              <a:cxn ang="0">
                <a:pos x="4" y="62"/>
              </a:cxn>
              <a:cxn ang="0">
                <a:pos x="62" y="33"/>
              </a:cxn>
              <a:cxn ang="0">
                <a:pos x="4" y="4"/>
              </a:cxn>
              <a:cxn ang="0">
                <a:pos x="4" y="4"/>
              </a:cxn>
              <a:cxn ang="0">
                <a:pos x="0" y="0"/>
              </a:cxn>
            </a:cxnLst>
            <a:rect l="0" t="0" r="r" b="b"/>
            <a:pathLst>
              <a:path w="62" h="62">
                <a:moveTo>
                  <a:pt x="0" y="0"/>
                </a:moveTo>
                <a:lnTo>
                  <a:pt x="4" y="62"/>
                </a:lnTo>
                <a:lnTo>
                  <a:pt x="62" y="33"/>
                </a:lnTo>
                <a:lnTo>
                  <a:pt x="4" y="4"/>
                </a:lnTo>
                <a:lnTo>
                  <a:pt x="4" y="4"/>
                </a:lnTo>
                <a:lnTo>
                  <a:pt x="0" y="0"/>
                </a:lnTo>
                <a:close/>
              </a:path>
            </a:pathLst>
          </a:custGeom>
          <a:solidFill>
            <a:srgbClr val="EB7500"/>
          </a:solidFill>
          <a:ln w="9525">
            <a:noFill/>
            <a:round/>
            <a:headEnd/>
            <a:tailEnd/>
          </a:ln>
        </p:spPr>
        <p:txBody>
          <a:bodyPr/>
          <a:lstStyle/>
          <a:p>
            <a:endParaRPr lang="en-US"/>
          </a:p>
        </p:txBody>
      </p:sp>
      <p:sp>
        <p:nvSpPr>
          <p:cNvPr id="184416" name="Freeform 96"/>
          <p:cNvSpPr>
            <a:spLocks/>
          </p:cNvSpPr>
          <p:nvPr/>
        </p:nvSpPr>
        <p:spPr bwMode="auto">
          <a:xfrm>
            <a:off x="5106988" y="3824288"/>
            <a:ext cx="98425" cy="98425"/>
          </a:xfrm>
          <a:custGeom>
            <a:avLst/>
            <a:gdLst/>
            <a:ahLst/>
            <a:cxnLst>
              <a:cxn ang="0">
                <a:pos x="0" y="0"/>
              </a:cxn>
              <a:cxn ang="0">
                <a:pos x="4" y="62"/>
              </a:cxn>
              <a:cxn ang="0">
                <a:pos x="62" y="33"/>
              </a:cxn>
              <a:cxn ang="0">
                <a:pos x="4" y="4"/>
              </a:cxn>
              <a:cxn ang="0">
                <a:pos x="4" y="4"/>
              </a:cxn>
              <a:cxn ang="0">
                <a:pos x="0" y="0"/>
              </a:cxn>
            </a:cxnLst>
            <a:rect l="0" t="0" r="r" b="b"/>
            <a:pathLst>
              <a:path w="62" h="62">
                <a:moveTo>
                  <a:pt x="0" y="0"/>
                </a:moveTo>
                <a:lnTo>
                  <a:pt x="4" y="62"/>
                </a:lnTo>
                <a:lnTo>
                  <a:pt x="62" y="33"/>
                </a:lnTo>
                <a:lnTo>
                  <a:pt x="4" y="4"/>
                </a:lnTo>
                <a:lnTo>
                  <a:pt x="4" y="4"/>
                </a:lnTo>
                <a:lnTo>
                  <a:pt x="0" y="0"/>
                </a:lnTo>
                <a:close/>
              </a:path>
            </a:pathLst>
          </a:custGeom>
          <a:solidFill>
            <a:srgbClr val="EB7500"/>
          </a:solidFill>
          <a:ln w="9525">
            <a:noFill/>
            <a:round/>
            <a:headEnd/>
            <a:tailEnd/>
          </a:ln>
        </p:spPr>
        <p:txBody>
          <a:bodyPr/>
          <a:lstStyle/>
          <a:p>
            <a:endParaRPr lang="en-US"/>
          </a:p>
        </p:txBody>
      </p:sp>
      <p:sp>
        <p:nvSpPr>
          <p:cNvPr id="184417" name="Freeform 97"/>
          <p:cNvSpPr>
            <a:spLocks/>
          </p:cNvSpPr>
          <p:nvPr/>
        </p:nvSpPr>
        <p:spPr bwMode="auto">
          <a:xfrm>
            <a:off x="5106988" y="4213225"/>
            <a:ext cx="98425" cy="98425"/>
          </a:xfrm>
          <a:custGeom>
            <a:avLst/>
            <a:gdLst/>
            <a:ahLst/>
            <a:cxnLst>
              <a:cxn ang="0">
                <a:pos x="0" y="0"/>
              </a:cxn>
              <a:cxn ang="0">
                <a:pos x="4" y="62"/>
              </a:cxn>
              <a:cxn ang="0">
                <a:pos x="62" y="32"/>
              </a:cxn>
              <a:cxn ang="0">
                <a:pos x="4" y="0"/>
              </a:cxn>
              <a:cxn ang="0">
                <a:pos x="4" y="0"/>
              </a:cxn>
              <a:cxn ang="0">
                <a:pos x="0" y="0"/>
              </a:cxn>
            </a:cxnLst>
            <a:rect l="0" t="0" r="r" b="b"/>
            <a:pathLst>
              <a:path w="62" h="62">
                <a:moveTo>
                  <a:pt x="0" y="0"/>
                </a:moveTo>
                <a:lnTo>
                  <a:pt x="4" y="62"/>
                </a:lnTo>
                <a:lnTo>
                  <a:pt x="62" y="32"/>
                </a:lnTo>
                <a:lnTo>
                  <a:pt x="4" y="0"/>
                </a:lnTo>
                <a:lnTo>
                  <a:pt x="4" y="0"/>
                </a:lnTo>
                <a:lnTo>
                  <a:pt x="0" y="0"/>
                </a:lnTo>
                <a:close/>
              </a:path>
            </a:pathLst>
          </a:custGeom>
          <a:solidFill>
            <a:srgbClr val="EB7500"/>
          </a:solidFill>
          <a:ln w="9525">
            <a:noFill/>
            <a:round/>
            <a:headEnd/>
            <a:tailEnd/>
          </a:ln>
        </p:spPr>
        <p:txBody>
          <a:bodyPr/>
          <a:lstStyle/>
          <a:p>
            <a:endParaRPr lang="en-US"/>
          </a:p>
        </p:txBody>
      </p:sp>
      <p:sp>
        <p:nvSpPr>
          <p:cNvPr id="184418" name="Freeform 98"/>
          <p:cNvSpPr>
            <a:spLocks/>
          </p:cNvSpPr>
          <p:nvPr/>
        </p:nvSpPr>
        <p:spPr bwMode="auto">
          <a:xfrm>
            <a:off x="5106988" y="3489325"/>
            <a:ext cx="98425" cy="98425"/>
          </a:xfrm>
          <a:custGeom>
            <a:avLst/>
            <a:gdLst/>
            <a:ahLst/>
            <a:cxnLst>
              <a:cxn ang="0">
                <a:pos x="0" y="0"/>
              </a:cxn>
              <a:cxn ang="0">
                <a:pos x="4" y="62"/>
              </a:cxn>
              <a:cxn ang="0">
                <a:pos x="62" y="32"/>
              </a:cxn>
              <a:cxn ang="0">
                <a:pos x="4" y="0"/>
              </a:cxn>
              <a:cxn ang="0">
                <a:pos x="4" y="0"/>
              </a:cxn>
              <a:cxn ang="0">
                <a:pos x="0" y="0"/>
              </a:cxn>
            </a:cxnLst>
            <a:rect l="0" t="0" r="r" b="b"/>
            <a:pathLst>
              <a:path w="62" h="62">
                <a:moveTo>
                  <a:pt x="0" y="0"/>
                </a:moveTo>
                <a:lnTo>
                  <a:pt x="4" y="62"/>
                </a:lnTo>
                <a:lnTo>
                  <a:pt x="62" y="32"/>
                </a:lnTo>
                <a:lnTo>
                  <a:pt x="4" y="0"/>
                </a:lnTo>
                <a:lnTo>
                  <a:pt x="4" y="0"/>
                </a:lnTo>
                <a:lnTo>
                  <a:pt x="0" y="0"/>
                </a:lnTo>
                <a:close/>
              </a:path>
            </a:pathLst>
          </a:custGeom>
          <a:solidFill>
            <a:srgbClr val="EB7500"/>
          </a:solidFill>
          <a:ln w="9525">
            <a:noFill/>
            <a:round/>
            <a:headEnd/>
            <a:tailEnd/>
          </a:ln>
        </p:spPr>
        <p:txBody>
          <a:bodyPr/>
          <a:lstStyle/>
          <a:p>
            <a:endParaRPr lang="en-US"/>
          </a:p>
        </p:txBody>
      </p:sp>
      <p:sp>
        <p:nvSpPr>
          <p:cNvPr id="184419" name="Freeform 99"/>
          <p:cNvSpPr>
            <a:spLocks/>
          </p:cNvSpPr>
          <p:nvPr/>
        </p:nvSpPr>
        <p:spPr bwMode="auto">
          <a:xfrm>
            <a:off x="3190875" y="2643188"/>
            <a:ext cx="1944688" cy="654050"/>
          </a:xfrm>
          <a:custGeom>
            <a:avLst/>
            <a:gdLst/>
            <a:ahLst/>
            <a:cxnLst>
              <a:cxn ang="0">
                <a:pos x="0" y="0"/>
              </a:cxn>
              <a:cxn ang="0">
                <a:pos x="1123" y="0"/>
              </a:cxn>
              <a:cxn ang="0">
                <a:pos x="1123" y="412"/>
              </a:cxn>
              <a:cxn ang="0">
                <a:pos x="1225" y="412"/>
              </a:cxn>
            </a:cxnLst>
            <a:rect l="0" t="0" r="r" b="b"/>
            <a:pathLst>
              <a:path w="1225" h="412">
                <a:moveTo>
                  <a:pt x="0" y="0"/>
                </a:moveTo>
                <a:lnTo>
                  <a:pt x="1123" y="0"/>
                </a:lnTo>
                <a:lnTo>
                  <a:pt x="1123" y="412"/>
                </a:lnTo>
                <a:lnTo>
                  <a:pt x="1225" y="412"/>
                </a:lnTo>
              </a:path>
            </a:pathLst>
          </a:custGeom>
          <a:noFill/>
          <a:ln w="23813">
            <a:solidFill>
              <a:srgbClr val="EB7500"/>
            </a:solidFill>
            <a:prstDash val="solid"/>
            <a:round/>
            <a:headEnd/>
            <a:tailEnd/>
          </a:ln>
        </p:spPr>
        <p:txBody>
          <a:bodyPr/>
          <a:lstStyle/>
          <a:p>
            <a:endParaRPr lang="en-US"/>
          </a:p>
        </p:txBody>
      </p:sp>
      <p:sp>
        <p:nvSpPr>
          <p:cNvPr id="184420" name="Freeform 100"/>
          <p:cNvSpPr>
            <a:spLocks/>
          </p:cNvSpPr>
          <p:nvPr/>
        </p:nvSpPr>
        <p:spPr bwMode="auto">
          <a:xfrm>
            <a:off x="3190875" y="2886075"/>
            <a:ext cx="1944688" cy="654050"/>
          </a:xfrm>
          <a:custGeom>
            <a:avLst/>
            <a:gdLst/>
            <a:ahLst/>
            <a:cxnLst>
              <a:cxn ang="0">
                <a:pos x="0" y="0"/>
              </a:cxn>
              <a:cxn ang="0">
                <a:pos x="970" y="0"/>
              </a:cxn>
              <a:cxn ang="0">
                <a:pos x="970" y="412"/>
              </a:cxn>
              <a:cxn ang="0">
                <a:pos x="1225" y="412"/>
              </a:cxn>
            </a:cxnLst>
            <a:rect l="0" t="0" r="r" b="b"/>
            <a:pathLst>
              <a:path w="1225" h="412">
                <a:moveTo>
                  <a:pt x="0" y="0"/>
                </a:moveTo>
                <a:lnTo>
                  <a:pt x="970" y="0"/>
                </a:lnTo>
                <a:lnTo>
                  <a:pt x="970" y="412"/>
                </a:lnTo>
                <a:lnTo>
                  <a:pt x="1225" y="412"/>
                </a:lnTo>
              </a:path>
            </a:pathLst>
          </a:custGeom>
          <a:noFill/>
          <a:ln w="23813">
            <a:solidFill>
              <a:srgbClr val="EB7500"/>
            </a:solidFill>
            <a:prstDash val="solid"/>
            <a:round/>
            <a:headEnd/>
            <a:tailEnd/>
          </a:ln>
        </p:spPr>
        <p:txBody>
          <a:bodyPr/>
          <a:lstStyle/>
          <a:p>
            <a:endParaRPr lang="en-US"/>
          </a:p>
        </p:txBody>
      </p:sp>
      <p:sp>
        <p:nvSpPr>
          <p:cNvPr id="184421" name="Freeform 101"/>
          <p:cNvSpPr>
            <a:spLocks/>
          </p:cNvSpPr>
          <p:nvPr/>
        </p:nvSpPr>
        <p:spPr bwMode="auto">
          <a:xfrm>
            <a:off x="3190875" y="3222625"/>
            <a:ext cx="1944688" cy="654050"/>
          </a:xfrm>
          <a:custGeom>
            <a:avLst/>
            <a:gdLst/>
            <a:ahLst/>
            <a:cxnLst>
              <a:cxn ang="0">
                <a:pos x="0" y="0"/>
              </a:cxn>
              <a:cxn ang="0">
                <a:pos x="850" y="0"/>
              </a:cxn>
              <a:cxn ang="0">
                <a:pos x="850" y="412"/>
              </a:cxn>
              <a:cxn ang="0">
                <a:pos x="1225" y="412"/>
              </a:cxn>
            </a:cxnLst>
            <a:rect l="0" t="0" r="r" b="b"/>
            <a:pathLst>
              <a:path w="1225" h="412">
                <a:moveTo>
                  <a:pt x="0" y="0"/>
                </a:moveTo>
                <a:lnTo>
                  <a:pt x="850" y="0"/>
                </a:lnTo>
                <a:lnTo>
                  <a:pt x="850" y="412"/>
                </a:lnTo>
                <a:lnTo>
                  <a:pt x="1225" y="412"/>
                </a:lnTo>
              </a:path>
            </a:pathLst>
          </a:custGeom>
          <a:noFill/>
          <a:ln w="23813">
            <a:solidFill>
              <a:srgbClr val="EB7500"/>
            </a:solidFill>
            <a:prstDash val="solid"/>
            <a:round/>
            <a:headEnd/>
            <a:tailEnd/>
          </a:ln>
        </p:spPr>
        <p:txBody>
          <a:bodyPr/>
          <a:lstStyle/>
          <a:p>
            <a:endParaRPr lang="en-US"/>
          </a:p>
        </p:txBody>
      </p:sp>
      <p:sp>
        <p:nvSpPr>
          <p:cNvPr id="184422" name="Freeform 102"/>
          <p:cNvSpPr>
            <a:spLocks/>
          </p:cNvSpPr>
          <p:nvPr/>
        </p:nvSpPr>
        <p:spPr bwMode="auto">
          <a:xfrm>
            <a:off x="3190875" y="3413125"/>
            <a:ext cx="1944688" cy="654050"/>
          </a:xfrm>
          <a:custGeom>
            <a:avLst/>
            <a:gdLst/>
            <a:ahLst/>
            <a:cxnLst>
              <a:cxn ang="0">
                <a:pos x="0" y="0"/>
              </a:cxn>
              <a:cxn ang="0">
                <a:pos x="729" y="4"/>
              </a:cxn>
              <a:cxn ang="0">
                <a:pos x="729" y="412"/>
              </a:cxn>
              <a:cxn ang="0">
                <a:pos x="1225" y="412"/>
              </a:cxn>
            </a:cxnLst>
            <a:rect l="0" t="0" r="r" b="b"/>
            <a:pathLst>
              <a:path w="1225" h="412">
                <a:moveTo>
                  <a:pt x="0" y="0"/>
                </a:moveTo>
                <a:lnTo>
                  <a:pt x="729" y="4"/>
                </a:lnTo>
                <a:lnTo>
                  <a:pt x="729" y="412"/>
                </a:lnTo>
                <a:lnTo>
                  <a:pt x="1225" y="412"/>
                </a:lnTo>
              </a:path>
            </a:pathLst>
          </a:custGeom>
          <a:noFill/>
          <a:ln w="23813">
            <a:solidFill>
              <a:srgbClr val="EB7500"/>
            </a:solidFill>
            <a:prstDash val="solid"/>
            <a:round/>
            <a:headEnd/>
            <a:tailEnd/>
          </a:ln>
        </p:spPr>
        <p:txBody>
          <a:bodyPr/>
          <a:lstStyle/>
          <a:p>
            <a:endParaRPr lang="en-US"/>
          </a:p>
        </p:txBody>
      </p:sp>
      <p:sp>
        <p:nvSpPr>
          <p:cNvPr id="184423" name="Freeform 103"/>
          <p:cNvSpPr>
            <a:spLocks/>
          </p:cNvSpPr>
          <p:nvPr/>
        </p:nvSpPr>
        <p:spPr bwMode="auto">
          <a:xfrm>
            <a:off x="3190875" y="3609975"/>
            <a:ext cx="1944688" cy="654050"/>
          </a:xfrm>
          <a:custGeom>
            <a:avLst/>
            <a:gdLst/>
            <a:ahLst/>
            <a:cxnLst>
              <a:cxn ang="0">
                <a:pos x="0" y="0"/>
              </a:cxn>
              <a:cxn ang="0">
                <a:pos x="605" y="0"/>
              </a:cxn>
              <a:cxn ang="0">
                <a:pos x="605" y="412"/>
              </a:cxn>
              <a:cxn ang="0">
                <a:pos x="1225" y="412"/>
              </a:cxn>
            </a:cxnLst>
            <a:rect l="0" t="0" r="r" b="b"/>
            <a:pathLst>
              <a:path w="1225" h="412">
                <a:moveTo>
                  <a:pt x="0" y="0"/>
                </a:moveTo>
                <a:lnTo>
                  <a:pt x="605" y="0"/>
                </a:lnTo>
                <a:lnTo>
                  <a:pt x="605" y="412"/>
                </a:lnTo>
                <a:lnTo>
                  <a:pt x="1225" y="412"/>
                </a:lnTo>
              </a:path>
            </a:pathLst>
          </a:custGeom>
          <a:noFill/>
          <a:ln w="23813">
            <a:solidFill>
              <a:srgbClr val="EB7500"/>
            </a:solidFill>
            <a:prstDash val="solid"/>
            <a:round/>
            <a:headEnd/>
            <a:tailEnd/>
          </a:ln>
        </p:spPr>
        <p:txBody>
          <a:bodyPr/>
          <a:lstStyle/>
          <a:p>
            <a:endParaRPr lang="en-US"/>
          </a:p>
        </p:txBody>
      </p:sp>
      <p:sp>
        <p:nvSpPr>
          <p:cNvPr id="184424" name="Freeform 104"/>
          <p:cNvSpPr>
            <a:spLocks/>
          </p:cNvSpPr>
          <p:nvPr/>
        </p:nvSpPr>
        <p:spPr bwMode="auto">
          <a:xfrm>
            <a:off x="7516813" y="3900488"/>
            <a:ext cx="98425" cy="98425"/>
          </a:xfrm>
          <a:custGeom>
            <a:avLst/>
            <a:gdLst/>
            <a:ahLst/>
            <a:cxnLst>
              <a:cxn ang="0">
                <a:pos x="0" y="0"/>
              </a:cxn>
              <a:cxn ang="0">
                <a:pos x="4" y="62"/>
              </a:cxn>
              <a:cxn ang="0">
                <a:pos x="62" y="32"/>
              </a:cxn>
              <a:cxn ang="0">
                <a:pos x="4" y="0"/>
              </a:cxn>
              <a:cxn ang="0">
                <a:pos x="4" y="0"/>
              </a:cxn>
              <a:cxn ang="0">
                <a:pos x="0" y="0"/>
              </a:cxn>
            </a:cxnLst>
            <a:rect l="0" t="0" r="r" b="b"/>
            <a:pathLst>
              <a:path w="62" h="62">
                <a:moveTo>
                  <a:pt x="0" y="0"/>
                </a:moveTo>
                <a:lnTo>
                  <a:pt x="4" y="62"/>
                </a:lnTo>
                <a:lnTo>
                  <a:pt x="62" y="32"/>
                </a:lnTo>
                <a:lnTo>
                  <a:pt x="4" y="0"/>
                </a:lnTo>
                <a:lnTo>
                  <a:pt x="4" y="0"/>
                </a:lnTo>
                <a:lnTo>
                  <a:pt x="0" y="0"/>
                </a:lnTo>
                <a:close/>
              </a:path>
            </a:pathLst>
          </a:custGeom>
          <a:solidFill>
            <a:srgbClr val="EB7500"/>
          </a:solidFill>
          <a:ln w="9525">
            <a:noFill/>
            <a:round/>
            <a:headEnd/>
            <a:tailEnd/>
          </a:ln>
        </p:spPr>
        <p:txBody>
          <a:bodyPr/>
          <a:lstStyle/>
          <a:p>
            <a:endParaRPr lang="en-US"/>
          </a:p>
        </p:txBody>
      </p:sp>
      <p:sp>
        <p:nvSpPr>
          <p:cNvPr id="184425" name="Freeform 105"/>
          <p:cNvSpPr>
            <a:spLocks/>
          </p:cNvSpPr>
          <p:nvPr/>
        </p:nvSpPr>
        <p:spPr bwMode="auto">
          <a:xfrm>
            <a:off x="7516813" y="4137025"/>
            <a:ext cx="98425" cy="104775"/>
          </a:xfrm>
          <a:custGeom>
            <a:avLst/>
            <a:gdLst/>
            <a:ahLst/>
            <a:cxnLst>
              <a:cxn ang="0">
                <a:pos x="0" y="0"/>
              </a:cxn>
              <a:cxn ang="0">
                <a:pos x="4" y="66"/>
              </a:cxn>
              <a:cxn ang="0">
                <a:pos x="62" y="33"/>
              </a:cxn>
              <a:cxn ang="0">
                <a:pos x="4" y="4"/>
              </a:cxn>
              <a:cxn ang="0">
                <a:pos x="4" y="4"/>
              </a:cxn>
              <a:cxn ang="0">
                <a:pos x="0" y="0"/>
              </a:cxn>
            </a:cxnLst>
            <a:rect l="0" t="0" r="r" b="b"/>
            <a:pathLst>
              <a:path w="62" h="66">
                <a:moveTo>
                  <a:pt x="0" y="0"/>
                </a:moveTo>
                <a:lnTo>
                  <a:pt x="4" y="66"/>
                </a:lnTo>
                <a:lnTo>
                  <a:pt x="62" y="33"/>
                </a:lnTo>
                <a:lnTo>
                  <a:pt x="4" y="4"/>
                </a:lnTo>
                <a:lnTo>
                  <a:pt x="4" y="4"/>
                </a:lnTo>
                <a:lnTo>
                  <a:pt x="0" y="0"/>
                </a:lnTo>
                <a:close/>
              </a:path>
            </a:pathLst>
          </a:custGeom>
          <a:solidFill>
            <a:srgbClr val="EB7500"/>
          </a:solidFill>
          <a:ln w="9525">
            <a:noFill/>
            <a:round/>
            <a:headEnd/>
            <a:tailEnd/>
          </a:ln>
        </p:spPr>
        <p:txBody>
          <a:bodyPr/>
          <a:lstStyle/>
          <a:p>
            <a:endParaRPr lang="en-US"/>
          </a:p>
        </p:txBody>
      </p:sp>
      <p:sp>
        <p:nvSpPr>
          <p:cNvPr id="184426" name="Freeform 106"/>
          <p:cNvSpPr>
            <a:spLocks/>
          </p:cNvSpPr>
          <p:nvPr/>
        </p:nvSpPr>
        <p:spPr bwMode="auto">
          <a:xfrm>
            <a:off x="5605463" y="3297238"/>
            <a:ext cx="1939925" cy="649287"/>
          </a:xfrm>
          <a:custGeom>
            <a:avLst/>
            <a:gdLst/>
            <a:ahLst/>
            <a:cxnLst>
              <a:cxn ang="0">
                <a:pos x="0" y="0"/>
              </a:cxn>
              <a:cxn ang="0">
                <a:pos x="1120" y="0"/>
              </a:cxn>
              <a:cxn ang="0">
                <a:pos x="1120" y="409"/>
              </a:cxn>
              <a:cxn ang="0">
                <a:pos x="1222" y="409"/>
              </a:cxn>
            </a:cxnLst>
            <a:rect l="0" t="0" r="r" b="b"/>
            <a:pathLst>
              <a:path w="1222" h="409">
                <a:moveTo>
                  <a:pt x="0" y="0"/>
                </a:moveTo>
                <a:lnTo>
                  <a:pt x="1120" y="0"/>
                </a:lnTo>
                <a:lnTo>
                  <a:pt x="1120" y="409"/>
                </a:lnTo>
                <a:lnTo>
                  <a:pt x="1222" y="409"/>
                </a:lnTo>
              </a:path>
            </a:pathLst>
          </a:custGeom>
          <a:noFill/>
          <a:ln w="23813">
            <a:solidFill>
              <a:srgbClr val="EB7500"/>
            </a:solidFill>
            <a:prstDash val="solid"/>
            <a:round/>
            <a:headEnd/>
            <a:tailEnd/>
          </a:ln>
        </p:spPr>
        <p:txBody>
          <a:bodyPr/>
          <a:lstStyle/>
          <a:p>
            <a:endParaRPr lang="en-US"/>
          </a:p>
        </p:txBody>
      </p:sp>
      <p:sp>
        <p:nvSpPr>
          <p:cNvPr id="184427" name="Freeform 107"/>
          <p:cNvSpPr>
            <a:spLocks/>
          </p:cNvSpPr>
          <p:nvPr/>
        </p:nvSpPr>
        <p:spPr bwMode="auto">
          <a:xfrm>
            <a:off x="5605463" y="3535363"/>
            <a:ext cx="1939925" cy="654050"/>
          </a:xfrm>
          <a:custGeom>
            <a:avLst/>
            <a:gdLst/>
            <a:ahLst/>
            <a:cxnLst>
              <a:cxn ang="0">
                <a:pos x="0" y="0"/>
              </a:cxn>
              <a:cxn ang="0">
                <a:pos x="970" y="3"/>
              </a:cxn>
              <a:cxn ang="0">
                <a:pos x="970" y="412"/>
              </a:cxn>
              <a:cxn ang="0">
                <a:pos x="1222" y="412"/>
              </a:cxn>
            </a:cxnLst>
            <a:rect l="0" t="0" r="r" b="b"/>
            <a:pathLst>
              <a:path w="1222" h="412">
                <a:moveTo>
                  <a:pt x="0" y="0"/>
                </a:moveTo>
                <a:lnTo>
                  <a:pt x="970" y="3"/>
                </a:lnTo>
                <a:lnTo>
                  <a:pt x="970" y="412"/>
                </a:lnTo>
                <a:lnTo>
                  <a:pt x="1222" y="412"/>
                </a:lnTo>
              </a:path>
            </a:pathLst>
          </a:custGeom>
          <a:noFill/>
          <a:ln w="23813">
            <a:solidFill>
              <a:srgbClr val="EB7500"/>
            </a:solidFill>
            <a:prstDash val="solid"/>
            <a:round/>
            <a:headEnd/>
            <a:tailEnd/>
          </a:ln>
        </p:spPr>
        <p:txBody>
          <a:bodyPr/>
          <a:lstStyle/>
          <a:p>
            <a:endParaRPr lang="en-US"/>
          </a:p>
        </p:txBody>
      </p:sp>
      <p:sp>
        <p:nvSpPr>
          <p:cNvPr id="184428" name="Freeform 108"/>
          <p:cNvSpPr>
            <a:spLocks/>
          </p:cNvSpPr>
          <p:nvPr/>
        </p:nvSpPr>
        <p:spPr bwMode="auto">
          <a:xfrm>
            <a:off x="8385175" y="4171950"/>
            <a:ext cx="34925" cy="41275"/>
          </a:xfrm>
          <a:custGeom>
            <a:avLst/>
            <a:gdLst/>
            <a:ahLst/>
            <a:cxnLst>
              <a:cxn ang="0">
                <a:pos x="11" y="22"/>
              </a:cxn>
              <a:cxn ang="0">
                <a:pos x="15" y="22"/>
              </a:cxn>
              <a:cxn ang="0">
                <a:pos x="15" y="22"/>
              </a:cxn>
              <a:cxn ang="0">
                <a:pos x="19" y="22"/>
              </a:cxn>
              <a:cxn ang="0">
                <a:pos x="19" y="22"/>
              </a:cxn>
              <a:cxn ang="0">
                <a:pos x="22" y="22"/>
              </a:cxn>
              <a:cxn ang="0">
                <a:pos x="22" y="18"/>
              </a:cxn>
              <a:cxn ang="0">
                <a:pos x="22" y="18"/>
              </a:cxn>
              <a:cxn ang="0">
                <a:pos x="22" y="15"/>
              </a:cxn>
              <a:cxn ang="0">
                <a:pos x="22" y="15"/>
              </a:cxn>
              <a:cxn ang="0">
                <a:pos x="22" y="11"/>
              </a:cxn>
              <a:cxn ang="0">
                <a:pos x="22" y="11"/>
              </a:cxn>
              <a:cxn ang="0">
                <a:pos x="22" y="7"/>
              </a:cxn>
              <a:cxn ang="0">
                <a:pos x="22" y="7"/>
              </a:cxn>
              <a:cxn ang="0">
                <a:pos x="22" y="7"/>
              </a:cxn>
              <a:cxn ang="0">
                <a:pos x="22" y="4"/>
              </a:cxn>
              <a:cxn ang="0">
                <a:pos x="19" y="4"/>
              </a:cxn>
              <a:cxn ang="0">
                <a:pos x="19" y="4"/>
              </a:cxn>
              <a:cxn ang="0">
                <a:pos x="15" y="0"/>
              </a:cxn>
              <a:cxn ang="0">
                <a:pos x="15" y="0"/>
              </a:cxn>
              <a:cxn ang="0">
                <a:pos x="11" y="0"/>
              </a:cxn>
              <a:cxn ang="0">
                <a:pos x="11" y="0"/>
              </a:cxn>
              <a:cxn ang="0">
                <a:pos x="8" y="0"/>
              </a:cxn>
              <a:cxn ang="0">
                <a:pos x="8" y="4"/>
              </a:cxn>
              <a:cxn ang="0">
                <a:pos x="4" y="4"/>
              </a:cxn>
              <a:cxn ang="0">
                <a:pos x="4" y="4"/>
              </a:cxn>
              <a:cxn ang="0">
                <a:pos x="4" y="7"/>
              </a:cxn>
              <a:cxn ang="0">
                <a:pos x="4" y="7"/>
              </a:cxn>
              <a:cxn ang="0">
                <a:pos x="0" y="7"/>
              </a:cxn>
              <a:cxn ang="0">
                <a:pos x="0" y="11"/>
              </a:cxn>
              <a:cxn ang="0">
                <a:pos x="0" y="11"/>
              </a:cxn>
              <a:cxn ang="0">
                <a:pos x="0" y="15"/>
              </a:cxn>
              <a:cxn ang="0">
                <a:pos x="0" y="15"/>
              </a:cxn>
              <a:cxn ang="0">
                <a:pos x="4" y="18"/>
              </a:cxn>
              <a:cxn ang="0">
                <a:pos x="4" y="18"/>
              </a:cxn>
              <a:cxn ang="0">
                <a:pos x="4" y="22"/>
              </a:cxn>
              <a:cxn ang="0">
                <a:pos x="4" y="22"/>
              </a:cxn>
              <a:cxn ang="0">
                <a:pos x="8" y="22"/>
              </a:cxn>
              <a:cxn ang="0">
                <a:pos x="8" y="22"/>
              </a:cxn>
              <a:cxn ang="0">
                <a:pos x="11" y="22"/>
              </a:cxn>
              <a:cxn ang="0">
                <a:pos x="11" y="26"/>
              </a:cxn>
              <a:cxn ang="0">
                <a:pos x="11" y="26"/>
              </a:cxn>
              <a:cxn ang="0">
                <a:pos x="11" y="22"/>
              </a:cxn>
            </a:cxnLst>
            <a:rect l="0" t="0" r="r" b="b"/>
            <a:pathLst>
              <a:path w="22" h="26">
                <a:moveTo>
                  <a:pt x="11" y="22"/>
                </a:moveTo>
                <a:lnTo>
                  <a:pt x="15" y="22"/>
                </a:lnTo>
                <a:lnTo>
                  <a:pt x="15" y="22"/>
                </a:lnTo>
                <a:lnTo>
                  <a:pt x="19" y="22"/>
                </a:lnTo>
                <a:lnTo>
                  <a:pt x="19" y="22"/>
                </a:lnTo>
                <a:lnTo>
                  <a:pt x="22" y="22"/>
                </a:lnTo>
                <a:lnTo>
                  <a:pt x="22" y="18"/>
                </a:lnTo>
                <a:lnTo>
                  <a:pt x="22" y="18"/>
                </a:lnTo>
                <a:lnTo>
                  <a:pt x="22" y="15"/>
                </a:lnTo>
                <a:lnTo>
                  <a:pt x="22" y="15"/>
                </a:lnTo>
                <a:lnTo>
                  <a:pt x="22" y="11"/>
                </a:lnTo>
                <a:lnTo>
                  <a:pt x="22" y="11"/>
                </a:lnTo>
                <a:lnTo>
                  <a:pt x="22" y="7"/>
                </a:lnTo>
                <a:lnTo>
                  <a:pt x="22" y="7"/>
                </a:lnTo>
                <a:lnTo>
                  <a:pt x="22" y="7"/>
                </a:lnTo>
                <a:lnTo>
                  <a:pt x="22" y="4"/>
                </a:lnTo>
                <a:lnTo>
                  <a:pt x="19" y="4"/>
                </a:lnTo>
                <a:lnTo>
                  <a:pt x="19" y="4"/>
                </a:lnTo>
                <a:lnTo>
                  <a:pt x="15" y="0"/>
                </a:lnTo>
                <a:lnTo>
                  <a:pt x="15" y="0"/>
                </a:lnTo>
                <a:lnTo>
                  <a:pt x="11" y="0"/>
                </a:lnTo>
                <a:lnTo>
                  <a:pt x="11" y="0"/>
                </a:lnTo>
                <a:lnTo>
                  <a:pt x="8" y="0"/>
                </a:lnTo>
                <a:lnTo>
                  <a:pt x="8" y="4"/>
                </a:lnTo>
                <a:lnTo>
                  <a:pt x="4" y="4"/>
                </a:lnTo>
                <a:lnTo>
                  <a:pt x="4" y="4"/>
                </a:lnTo>
                <a:lnTo>
                  <a:pt x="4" y="7"/>
                </a:lnTo>
                <a:lnTo>
                  <a:pt x="4" y="7"/>
                </a:lnTo>
                <a:lnTo>
                  <a:pt x="0" y="7"/>
                </a:lnTo>
                <a:lnTo>
                  <a:pt x="0" y="11"/>
                </a:lnTo>
                <a:lnTo>
                  <a:pt x="0" y="11"/>
                </a:lnTo>
                <a:lnTo>
                  <a:pt x="0" y="15"/>
                </a:lnTo>
                <a:lnTo>
                  <a:pt x="0" y="15"/>
                </a:lnTo>
                <a:lnTo>
                  <a:pt x="4" y="18"/>
                </a:lnTo>
                <a:lnTo>
                  <a:pt x="4" y="18"/>
                </a:lnTo>
                <a:lnTo>
                  <a:pt x="4" y="22"/>
                </a:lnTo>
                <a:lnTo>
                  <a:pt x="4" y="22"/>
                </a:lnTo>
                <a:lnTo>
                  <a:pt x="8" y="22"/>
                </a:lnTo>
                <a:lnTo>
                  <a:pt x="8" y="22"/>
                </a:lnTo>
                <a:lnTo>
                  <a:pt x="11" y="22"/>
                </a:lnTo>
                <a:lnTo>
                  <a:pt x="11" y="26"/>
                </a:lnTo>
                <a:lnTo>
                  <a:pt x="11" y="26"/>
                </a:lnTo>
                <a:lnTo>
                  <a:pt x="11" y="22"/>
                </a:lnTo>
                <a:close/>
              </a:path>
            </a:pathLst>
          </a:custGeom>
          <a:solidFill>
            <a:srgbClr val="EB7500"/>
          </a:solidFill>
          <a:ln w="9525">
            <a:noFill/>
            <a:round/>
            <a:headEnd/>
            <a:tailEnd/>
          </a:ln>
        </p:spPr>
        <p:txBody>
          <a:bodyPr/>
          <a:lstStyle/>
          <a:p>
            <a:endParaRPr lang="en-US"/>
          </a:p>
        </p:txBody>
      </p:sp>
      <p:sp>
        <p:nvSpPr>
          <p:cNvPr id="184429" name="Freeform 109"/>
          <p:cNvSpPr>
            <a:spLocks/>
          </p:cNvSpPr>
          <p:nvPr/>
        </p:nvSpPr>
        <p:spPr bwMode="auto">
          <a:xfrm>
            <a:off x="8507413" y="4171950"/>
            <a:ext cx="34925" cy="41275"/>
          </a:xfrm>
          <a:custGeom>
            <a:avLst/>
            <a:gdLst/>
            <a:ahLst/>
            <a:cxnLst>
              <a:cxn ang="0">
                <a:pos x="11" y="22"/>
              </a:cxn>
              <a:cxn ang="0">
                <a:pos x="14" y="22"/>
              </a:cxn>
              <a:cxn ang="0">
                <a:pos x="14" y="22"/>
              </a:cxn>
              <a:cxn ang="0">
                <a:pos x="18" y="22"/>
              </a:cxn>
              <a:cxn ang="0">
                <a:pos x="18" y="22"/>
              </a:cxn>
              <a:cxn ang="0">
                <a:pos x="18" y="22"/>
              </a:cxn>
              <a:cxn ang="0">
                <a:pos x="22" y="18"/>
              </a:cxn>
              <a:cxn ang="0">
                <a:pos x="22" y="18"/>
              </a:cxn>
              <a:cxn ang="0">
                <a:pos x="22" y="15"/>
              </a:cxn>
              <a:cxn ang="0">
                <a:pos x="22" y="15"/>
              </a:cxn>
              <a:cxn ang="0">
                <a:pos x="22" y="11"/>
              </a:cxn>
              <a:cxn ang="0">
                <a:pos x="22" y="11"/>
              </a:cxn>
              <a:cxn ang="0">
                <a:pos x="22" y="7"/>
              </a:cxn>
              <a:cxn ang="0">
                <a:pos x="22" y="7"/>
              </a:cxn>
              <a:cxn ang="0">
                <a:pos x="22" y="7"/>
              </a:cxn>
              <a:cxn ang="0">
                <a:pos x="18" y="4"/>
              </a:cxn>
              <a:cxn ang="0">
                <a:pos x="18" y="4"/>
              </a:cxn>
              <a:cxn ang="0">
                <a:pos x="18" y="4"/>
              </a:cxn>
              <a:cxn ang="0">
                <a:pos x="14" y="0"/>
              </a:cxn>
              <a:cxn ang="0">
                <a:pos x="14" y="0"/>
              </a:cxn>
              <a:cxn ang="0">
                <a:pos x="11" y="0"/>
              </a:cxn>
              <a:cxn ang="0">
                <a:pos x="11" y="0"/>
              </a:cxn>
              <a:cxn ang="0">
                <a:pos x="7" y="0"/>
              </a:cxn>
              <a:cxn ang="0">
                <a:pos x="7" y="4"/>
              </a:cxn>
              <a:cxn ang="0">
                <a:pos x="4" y="4"/>
              </a:cxn>
              <a:cxn ang="0">
                <a:pos x="4" y="4"/>
              </a:cxn>
              <a:cxn ang="0">
                <a:pos x="4" y="7"/>
              </a:cxn>
              <a:cxn ang="0">
                <a:pos x="0" y="7"/>
              </a:cxn>
              <a:cxn ang="0">
                <a:pos x="0" y="7"/>
              </a:cxn>
              <a:cxn ang="0">
                <a:pos x="0" y="11"/>
              </a:cxn>
              <a:cxn ang="0">
                <a:pos x="0" y="11"/>
              </a:cxn>
              <a:cxn ang="0">
                <a:pos x="0" y="15"/>
              </a:cxn>
              <a:cxn ang="0">
                <a:pos x="0" y="15"/>
              </a:cxn>
              <a:cxn ang="0">
                <a:pos x="0" y="18"/>
              </a:cxn>
              <a:cxn ang="0">
                <a:pos x="4" y="18"/>
              </a:cxn>
              <a:cxn ang="0">
                <a:pos x="4" y="22"/>
              </a:cxn>
              <a:cxn ang="0">
                <a:pos x="4" y="22"/>
              </a:cxn>
              <a:cxn ang="0">
                <a:pos x="7" y="22"/>
              </a:cxn>
              <a:cxn ang="0">
                <a:pos x="7" y="22"/>
              </a:cxn>
              <a:cxn ang="0">
                <a:pos x="11" y="22"/>
              </a:cxn>
              <a:cxn ang="0">
                <a:pos x="11" y="26"/>
              </a:cxn>
              <a:cxn ang="0">
                <a:pos x="11" y="26"/>
              </a:cxn>
              <a:cxn ang="0">
                <a:pos x="11" y="22"/>
              </a:cxn>
            </a:cxnLst>
            <a:rect l="0" t="0" r="r" b="b"/>
            <a:pathLst>
              <a:path w="22" h="26">
                <a:moveTo>
                  <a:pt x="11" y="22"/>
                </a:moveTo>
                <a:lnTo>
                  <a:pt x="14" y="22"/>
                </a:lnTo>
                <a:lnTo>
                  <a:pt x="14" y="22"/>
                </a:lnTo>
                <a:lnTo>
                  <a:pt x="18" y="22"/>
                </a:lnTo>
                <a:lnTo>
                  <a:pt x="18" y="22"/>
                </a:lnTo>
                <a:lnTo>
                  <a:pt x="18" y="22"/>
                </a:lnTo>
                <a:lnTo>
                  <a:pt x="22" y="18"/>
                </a:lnTo>
                <a:lnTo>
                  <a:pt x="22" y="18"/>
                </a:lnTo>
                <a:lnTo>
                  <a:pt x="22" y="15"/>
                </a:lnTo>
                <a:lnTo>
                  <a:pt x="22" y="15"/>
                </a:lnTo>
                <a:lnTo>
                  <a:pt x="22" y="11"/>
                </a:lnTo>
                <a:lnTo>
                  <a:pt x="22" y="11"/>
                </a:lnTo>
                <a:lnTo>
                  <a:pt x="22" y="7"/>
                </a:lnTo>
                <a:lnTo>
                  <a:pt x="22" y="7"/>
                </a:lnTo>
                <a:lnTo>
                  <a:pt x="22" y="7"/>
                </a:lnTo>
                <a:lnTo>
                  <a:pt x="18" y="4"/>
                </a:lnTo>
                <a:lnTo>
                  <a:pt x="18" y="4"/>
                </a:lnTo>
                <a:lnTo>
                  <a:pt x="18" y="4"/>
                </a:lnTo>
                <a:lnTo>
                  <a:pt x="14" y="0"/>
                </a:lnTo>
                <a:lnTo>
                  <a:pt x="14" y="0"/>
                </a:lnTo>
                <a:lnTo>
                  <a:pt x="11" y="0"/>
                </a:lnTo>
                <a:lnTo>
                  <a:pt x="11" y="0"/>
                </a:lnTo>
                <a:lnTo>
                  <a:pt x="7" y="0"/>
                </a:lnTo>
                <a:lnTo>
                  <a:pt x="7" y="4"/>
                </a:lnTo>
                <a:lnTo>
                  <a:pt x="4" y="4"/>
                </a:lnTo>
                <a:lnTo>
                  <a:pt x="4" y="4"/>
                </a:lnTo>
                <a:lnTo>
                  <a:pt x="4" y="7"/>
                </a:lnTo>
                <a:lnTo>
                  <a:pt x="0" y="7"/>
                </a:lnTo>
                <a:lnTo>
                  <a:pt x="0" y="7"/>
                </a:lnTo>
                <a:lnTo>
                  <a:pt x="0" y="11"/>
                </a:lnTo>
                <a:lnTo>
                  <a:pt x="0" y="11"/>
                </a:lnTo>
                <a:lnTo>
                  <a:pt x="0" y="15"/>
                </a:lnTo>
                <a:lnTo>
                  <a:pt x="0" y="15"/>
                </a:lnTo>
                <a:lnTo>
                  <a:pt x="0" y="18"/>
                </a:lnTo>
                <a:lnTo>
                  <a:pt x="4" y="18"/>
                </a:lnTo>
                <a:lnTo>
                  <a:pt x="4" y="22"/>
                </a:lnTo>
                <a:lnTo>
                  <a:pt x="4" y="22"/>
                </a:lnTo>
                <a:lnTo>
                  <a:pt x="7" y="22"/>
                </a:lnTo>
                <a:lnTo>
                  <a:pt x="7" y="22"/>
                </a:lnTo>
                <a:lnTo>
                  <a:pt x="11" y="22"/>
                </a:lnTo>
                <a:lnTo>
                  <a:pt x="11" y="26"/>
                </a:lnTo>
                <a:lnTo>
                  <a:pt x="11" y="26"/>
                </a:lnTo>
                <a:lnTo>
                  <a:pt x="11" y="22"/>
                </a:lnTo>
                <a:close/>
              </a:path>
            </a:pathLst>
          </a:custGeom>
          <a:solidFill>
            <a:srgbClr val="EB7500"/>
          </a:solidFill>
          <a:ln w="9525">
            <a:noFill/>
            <a:round/>
            <a:headEnd/>
            <a:tailEnd/>
          </a:ln>
        </p:spPr>
        <p:txBody>
          <a:bodyPr/>
          <a:lstStyle/>
          <a:p>
            <a:endParaRPr lang="en-US"/>
          </a:p>
        </p:txBody>
      </p:sp>
      <p:sp>
        <p:nvSpPr>
          <p:cNvPr id="184430" name="Freeform 110"/>
          <p:cNvSpPr>
            <a:spLocks/>
          </p:cNvSpPr>
          <p:nvPr/>
        </p:nvSpPr>
        <p:spPr bwMode="auto">
          <a:xfrm>
            <a:off x="8629650" y="4171950"/>
            <a:ext cx="33338" cy="41275"/>
          </a:xfrm>
          <a:custGeom>
            <a:avLst/>
            <a:gdLst/>
            <a:ahLst/>
            <a:cxnLst>
              <a:cxn ang="0">
                <a:pos x="10" y="22"/>
              </a:cxn>
              <a:cxn ang="0">
                <a:pos x="10" y="22"/>
              </a:cxn>
              <a:cxn ang="0">
                <a:pos x="14" y="22"/>
              </a:cxn>
              <a:cxn ang="0">
                <a:pos x="14" y="22"/>
              </a:cxn>
              <a:cxn ang="0">
                <a:pos x="18" y="22"/>
              </a:cxn>
              <a:cxn ang="0">
                <a:pos x="18" y="22"/>
              </a:cxn>
              <a:cxn ang="0">
                <a:pos x="21" y="18"/>
              </a:cxn>
              <a:cxn ang="0">
                <a:pos x="21" y="18"/>
              </a:cxn>
              <a:cxn ang="0">
                <a:pos x="21" y="15"/>
              </a:cxn>
              <a:cxn ang="0">
                <a:pos x="21" y="15"/>
              </a:cxn>
              <a:cxn ang="0">
                <a:pos x="21" y="11"/>
              </a:cxn>
              <a:cxn ang="0">
                <a:pos x="21" y="11"/>
              </a:cxn>
              <a:cxn ang="0">
                <a:pos x="21" y="7"/>
              </a:cxn>
              <a:cxn ang="0">
                <a:pos x="21" y="7"/>
              </a:cxn>
              <a:cxn ang="0">
                <a:pos x="21" y="7"/>
              </a:cxn>
              <a:cxn ang="0">
                <a:pos x="18" y="4"/>
              </a:cxn>
              <a:cxn ang="0">
                <a:pos x="18" y="4"/>
              </a:cxn>
              <a:cxn ang="0">
                <a:pos x="14" y="4"/>
              </a:cxn>
              <a:cxn ang="0">
                <a:pos x="14" y="0"/>
              </a:cxn>
              <a:cxn ang="0">
                <a:pos x="10" y="0"/>
              </a:cxn>
              <a:cxn ang="0">
                <a:pos x="10" y="0"/>
              </a:cxn>
              <a:cxn ang="0">
                <a:pos x="7" y="0"/>
              </a:cxn>
              <a:cxn ang="0">
                <a:pos x="7" y="0"/>
              </a:cxn>
              <a:cxn ang="0">
                <a:pos x="7" y="4"/>
              </a:cxn>
              <a:cxn ang="0">
                <a:pos x="3" y="4"/>
              </a:cxn>
              <a:cxn ang="0">
                <a:pos x="3" y="4"/>
              </a:cxn>
              <a:cxn ang="0">
                <a:pos x="0" y="7"/>
              </a:cxn>
              <a:cxn ang="0">
                <a:pos x="0" y="7"/>
              </a:cxn>
              <a:cxn ang="0">
                <a:pos x="0" y="7"/>
              </a:cxn>
              <a:cxn ang="0">
                <a:pos x="0" y="11"/>
              </a:cxn>
              <a:cxn ang="0">
                <a:pos x="0" y="11"/>
              </a:cxn>
              <a:cxn ang="0">
                <a:pos x="0" y="15"/>
              </a:cxn>
              <a:cxn ang="0">
                <a:pos x="0" y="15"/>
              </a:cxn>
              <a:cxn ang="0">
                <a:pos x="0" y="18"/>
              </a:cxn>
              <a:cxn ang="0">
                <a:pos x="0" y="18"/>
              </a:cxn>
              <a:cxn ang="0">
                <a:pos x="3" y="22"/>
              </a:cxn>
              <a:cxn ang="0">
                <a:pos x="3" y="22"/>
              </a:cxn>
              <a:cxn ang="0">
                <a:pos x="7" y="22"/>
              </a:cxn>
              <a:cxn ang="0">
                <a:pos x="7" y="22"/>
              </a:cxn>
              <a:cxn ang="0">
                <a:pos x="7" y="22"/>
              </a:cxn>
              <a:cxn ang="0">
                <a:pos x="10" y="26"/>
              </a:cxn>
              <a:cxn ang="0">
                <a:pos x="10" y="26"/>
              </a:cxn>
              <a:cxn ang="0">
                <a:pos x="10" y="22"/>
              </a:cxn>
            </a:cxnLst>
            <a:rect l="0" t="0" r="r" b="b"/>
            <a:pathLst>
              <a:path w="21" h="26">
                <a:moveTo>
                  <a:pt x="10" y="22"/>
                </a:moveTo>
                <a:lnTo>
                  <a:pt x="10" y="22"/>
                </a:lnTo>
                <a:lnTo>
                  <a:pt x="14" y="22"/>
                </a:lnTo>
                <a:lnTo>
                  <a:pt x="14" y="22"/>
                </a:lnTo>
                <a:lnTo>
                  <a:pt x="18" y="22"/>
                </a:lnTo>
                <a:lnTo>
                  <a:pt x="18" y="22"/>
                </a:lnTo>
                <a:lnTo>
                  <a:pt x="21" y="18"/>
                </a:lnTo>
                <a:lnTo>
                  <a:pt x="21" y="18"/>
                </a:lnTo>
                <a:lnTo>
                  <a:pt x="21" y="15"/>
                </a:lnTo>
                <a:lnTo>
                  <a:pt x="21" y="15"/>
                </a:lnTo>
                <a:lnTo>
                  <a:pt x="21" y="11"/>
                </a:lnTo>
                <a:lnTo>
                  <a:pt x="21" y="11"/>
                </a:lnTo>
                <a:lnTo>
                  <a:pt x="21" y="7"/>
                </a:lnTo>
                <a:lnTo>
                  <a:pt x="21" y="7"/>
                </a:lnTo>
                <a:lnTo>
                  <a:pt x="21" y="7"/>
                </a:lnTo>
                <a:lnTo>
                  <a:pt x="18" y="4"/>
                </a:lnTo>
                <a:lnTo>
                  <a:pt x="18" y="4"/>
                </a:lnTo>
                <a:lnTo>
                  <a:pt x="14" y="4"/>
                </a:lnTo>
                <a:lnTo>
                  <a:pt x="14" y="0"/>
                </a:lnTo>
                <a:lnTo>
                  <a:pt x="10" y="0"/>
                </a:lnTo>
                <a:lnTo>
                  <a:pt x="10" y="0"/>
                </a:lnTo>
                <a:lnTo>
                  <a:pt x="7" y="0"/>
                </a:lnTo>
                <a:lnTo>
                  <a:pt x="7" y="0"/>
                </a:lnTo>
                <a:lnTo>
                  <a:pt x="7" y="4"/>
                </a:lnTo>
                <a:lnTo>
                  <a:pt x="3" y="4"/>
                </a:lnTo>
                <a:lnTo>
                  <a:pt x="3" y="4"/>
                </a:lnTo>
                <a:lnTo>
                  <a:pt x="0" y="7"/>
                </a:lnTo>
                <a:lnTo>
                  <a:pt x="0" y="7"/>
                </a:lnTo>
                <a:lnTo>
                  <a:pt x="0" y="7"/>
                </a:lnTo>
                <a:lnTo>
                  <a:pt x="0" y="11"/>
                </a:lnTo>
                <a:lnTo>
                  <a:pt x="0" y="11"/>
                </a:lnTo>
                <a:lnTo>
                  <a:pt x="0" y="15"/>
                </a:lnTo>
                <a:lnTo>
                  <a:pt x="0" y="15"/>
                </a:lnTo>
                <a:lnTo>
                  <a:pt x="0" y="18"/>
                </a:lnTo>
                <a:lnTo>
                  <a:pt x="0" y="18"/>
                </a:lnTo>
                <a:lnTo>
                  <a:pt x="3" y="22"/>
                </a:lnTo>
                <a:lnTo>
                  <a:pt x="3" y="22"/>
                </a:lnTo>
                <a:lnTo>
                  <a:pt x="7" y="22"/>
                </a:lnTo>
                <a:lnTo>
                  <a:pt x="7" y="22"/>
                </a:lnTo>
                <a:lnTo>
                  <a:pt x="7" y="22"/>
                </a:lnTo>
                <a:lnTo>
                  <a:pt x="10" y="26"/>
                </a:lnTo>
                <a:lnTo>
                  <a:pt x="10" y="26"/>
                </a:lnTo>
                <a:lnTo>
                  <a:pt x="10" y="22"/>
                </a:lnTo>
                <a:close/>
              </a:path>
            </a:pathLst>
          </a:custGeom>
          <a:solidFill>
            <a:srgbClr val="EB7500"/>
          </a:solidFill>
          <a:ln w="9525">
            <a:noFill/>
            <a:round/>
            <a:headEnd/>
            <a:tailEnd/>
          </a:ln>
        </p:spPr>
        <p:txBody>
          <a:bodyPr/>
          <a:lstStyle/>
          <a:p>
            <a:endParaRPr lang="en-US"/>
          </a:p>
        </p:txBody>
      </p:sp>
      <p:sp>
        <p:nvSpPr>
          <p:cNvPr id="184431" name="Line 111"/>
          <p:cNvSpPr>
            <a:spLocks noChangeShapeType="1"/>
          </p:cNvSpPr>
          <p:nvPr/>
        </p:nvSpPr>
        <p:spPr bwMode="auto">
          <a:xfrm>
            <a:off x="8015288" y="4189413"/>
            <a:ext cx="300037" cy="1587"/>
          </a:xfrm>
          <a:prstGeom prst="line">
            <a:avLst/>
          </a:prstGeom>
          <a:noFill/>
          <a:ln w="23813">
            <a:solidFill>
              <a:srgbClr val="EB7500"/>
            </a:solidFill>
            <a:round/>
            <a:headEnd/>
            <a:tailEnd/>
          </a:ln>
        </p:spPr>
        <p:txBody>
          <a:bodyPr/>
          <a:lstStyle/>
          <a:p>
            <a:endParaRPr lang="en-US"/>
          </a:p>
        </p:txBody>
      </p:sp>
      <p:sp>
        <p:nvSpPr>
          <p:cNvPr id="184432" name="Freeform 112"/>
          <p:cNvSpPr>
            <a:spLocks/>
          </p:cNvSpPr>
          <p:nvPr/>
        </p:nvSpPr>
        <p:spPr bwMode="auto">
          <a:xfrm>
            <a:off x="8385175" y="3933825"/>
            <a:ext cx="34925" cy="34925"/>
          </a:xfrm>
          <a:custGeom>
            <a:avLst/>
            <a:gdLst/>
            <a:ahLst/>
            <a:cxnLst>
              <a:cxn ang="0">
                <a:pos x="11" y="19"/>
              </a:cxn>
              <a:cxn ang="0">
                <a:pos x="15" y="22"/>
              </a:cxn>
              <a:cxn ang="0">
                <a:pos x="15" y="22"/>
              </a:cxn>
              <a:cxn ang="0">
                <a:pos x="19" y="22"/>
              </a:cxn>
              <a:cxn ang="0">
                <a:pos x="19" y="19"/>
              </a:cxn>
              <a:cxn ang="0">
                <a:pos x="22" y="19"/>
              </a:cxn>
              <a:cxn ang="0">
                <a:pos x="22" y="19"/>
              </a:cxn>
              <a:cxn ang="0">
                <a:pos x="22" y="15"/>
              </a:cxn>
              <a:cxn ang="0">
                <a:pos x="22" y="15"/>
              </a:cxn>
              <a:cxn ang="0">
                <a:pos x="22" y="11"/>
              </a:cxn>
              <a:cxn ang="0">
                <a:pos x="22" y="11"/>
              </a:cxn>
              <a:cxn ang="0">
                <a:pos x="22" y="8"/>
              </a:cxn>
              <a:cxn ang="0">
                <a:pos x="22" y="8"/>
              </a:cxn>
              <a:cxn ang="0">
                <a:pos x="22" y="4"/>
              </a:cxn>
              <a:cxn ang="0">
                <a:pos x="22" y="4"/>
              </a:cxn>
              <a:cxn ang="0">
                <a:pos x="22" y="4"/>
              </a:cxn>
              <a:cxn ang="0">
                <a:pos x="19" y="0"/>
              </a:cxn>
              <a:cxn ang="0">
                <a:pos x="19" y="0"/>
              </a:cxn>
              <a:cxn ang="0">
                <a:pos x="15" y="0"/>
              </a:cxn>
              <a:cxn ang="0">
                <a:pos x="15" y="0"/>
              </a:cxn>
              <a:cxn ang="0">
                <a:pos x="11" y="0"/>
              </a:cxn>
              <a:cxn ang="0">
                <a:pos x="11" y="0"/>
              </a:cxn>
              <a:cxn ang="0">
                <a:pos x="8" y="0"/>
              </a:cxn>
              <a:cxn ang="0">
                <a:pos x="8" y="0"/>
              </a:cxn>
              <a:cxn ang="0">
                <a:pos x="4" y="0"/>
              </a:cxn>
              <a:cxn ang="0">
                <a:pos x="4" y="4"/>
              </a:cxn>
              <a:cxn ang="0">
                <a:pos x="4" y="4"/>
              </a:cxn>
              <a:cxn ang="0">
                <a:pos x="4" y="4"/>
              </a:cxn>
              <a:cxn ang="0">
                <a:pos x="0" y="8"/>
              </a:cxn>
              <a:cxn ang="0">
                <a:pos x="0" y="8"/>
              </a:cxn>
              <a:cxn ang="0">
                <a:pos x="0" y="11"/>
              </a:cxn>
              <a:cxn ang="0">
                <a:pos x="0" y="11"/>
              </a:cxn>
              <a:cxn ang="0">
                <a:pos x="0" y="15"/>
              </a:cxn>
              <a:cxn ang="0">
                <a:pos x="4" y="15"/>
              </a:cxn>
              <a:cxn ang="0">
                <a:pos x="4" y="19"/>
              </a:cxn>
              <a:cxn ang="0">
                <a:pos x="4" y="19"/>
              </a:cxn>
              <a:cxn ang="0">
                <a:pos x="4" y="19"/>
              </a:cxn>
              <a:cxn ang="0">
                <a:pos x="8" y="22"/>
              </a:cxn>
              <a:cxn ang="0">
                <a:pos x="8" y="22"/>
              </a:cxn>
              <a:cxn ang="0">
                <a:pos x="11" y="22"/>
              </a:cxn>
              <a:cxn ang="0">
                <a:pos x="11" y="22"/>
              </a:cxn>
              <a:cxn ang="0">
                <a:pos x="11" y="22"/>
              </a:cxn>
              <a:cxn ang="0">
                <a:pos x="11" y="19"/>
              </a:cxn>
            </a:cxnLst>
            <a:rect l="0" t="0" r="r" b="b"/>
            <a:pathLst>
              <a:path w="22" h="22">
                <a:moveTo>
                  <a:pt x="11" y="19"/>
                </a:moveTo>
                <a:lnTo>
                  <a:pt x="15" y="22"/>
                </a:lnTo>
                <a:lnTo>
                  <a:pt x="15" y="22"/>
                </a:lnTo>
                <a:lnTo>
                  <a:pt x="19" y="22"/>
                </a:lnTo>
                <a:lnTo>
                  <a:pt x="19" y="19"/>
                </a:lnTo>
                <a:lnTo>
                  <a:pt x="22" y="19"/>
                </a:lnTo>
                <a:lnTo>
                  <a:pt x="22" y="19"/>
                </a:lnTo>
                <a:lnTo>
                  <a:pt x="22" y="15"/>
                </a:lnTo>
                <a:lnTo>
                  <a:pt x="22" y="15"/>
                </a:lnTo>
                <a:lnTo>
                  <a:pt x="22" y="11"/>
                </a:lnTo>
                <a:lnTo>
                  <a:pt x="22" y="11"/>
                </a:lnTo>
                <a:lnTo>
                  <a:pt x="22" y="8"/>
                </a:lnTo>
                <a:lnTo>
                  <a:pt x="22" y="8"/>
                </a:lnTo>
                <a:lnTo>
                  <a:pt x="22" y="4"/>
                </a:lnTo>
                <a:lnTo>
                  <a:pt x="22" y="4"/>
                </a:lnTo>
                <a:lnTo>
                  <a:pt x="22" y="4"/>
                </a:lnTo>
                <a:lnTo>
                  <a:pt x="19" y="0"/>
                </a:lnTo>
                <a:lnTo>
                  <a:pt x="19" y="0"/>
                </a:lnTo>
                <a:lnTo>
                  <a:pt x="15" y="0"/>
                </a:lnTo>
                <a:lnTo>
                  <a:pt x="15" y="0"/>
                </a:lnTo>
                <a:lnTo>
                  <a:pt x="11" y="0"/>
                </a:lnTo>
                <a:lnTo>
                  <a:pt x="11" y="0"/>
                </a:lnTo>
                <a:lnTo>
                  <a:pt x="8" y="0"/>
                </a:lnTo>
                <a:lnTo>
                  <a:pt x="8" y="0"/>
                </a:lnTo>
                <a:lnTo>
                  <a:pt x="4" y="0"/>
                </a:lnTo>
                <a:lnTo>
                  <a:pt x="4" y="4"/>
                </a:lnTo>
                <a:lnTo>
                  <a:pt x="4" y="4"/>
                </a:lnTo>
                <a:lnTo>
                  <a:pt x="4" y="4"/>
                </a:lnTo>
                <a:lnTo>
                  <a:pt x="0" y="8"/>
                </a:lnTo>
                <a:lnTo>
                  <a:pt x="0" y="8"/>
                </a:lnTo>
                <a:lnTo>
                  <a:pt x="0" y="11"/>
                </a:lnTo>
                <a:lnTo>
                  <a:pt x="0" y="11"/>
                </a:lnTo>
                <a:lnTo>
                  <a:pt x="0" y="15"/>
                </a:lnTo>
                <a:lnTo>
                  <a:pt x="4" y="15"/>
                </a:lnTo>
                <a:lnTo>
                  <a:pt x="4" y="19"/>
                </a:lnTo>
                <a:lnTo>
                  <a:pt x="4" y="19"/>
                </a:lnTo>
                <a:lnTo>
                  <a:pt x="4" y="19"/>
                </a:lnTo>
                <a:lnTo>
                  <a:pt x="8" y="22"/>
                </a:lnTo>
                <a:lnTo>
                  <a:pt x="8" y="22"/>
                </a:lnTo>
                <a:lnTo>
                  <a:pt x="11" y="22"/>
                </a:lnTo>
                <a:lnTo>
                  <a:pt x="11" y="22"/>
                </a:lnTo>
                <a:lnTo>
                  <a:pt x="11" y="22"/>
                </a:lnTo>
                <a:lnTo>
                  <a:pt x="11" y="19"/>
                </a:lnTo>
                <a:close/>
              </a:path>
            </a:pathLst>
          </a:custGeom>
          <a:solidFill>
            <a:srgbClr val="EB7500"/>
          </a:solidFill>
          <a:ln w="9525">
            <a:noFill/>
            <a:round/>
            <a:headEnd/>
            <a:tailEnd/>
          </a:ln>
        </p:spPr>
        <p:txBody>
          <a:bodyPr/>
          <a:lstStyle/>
          <a:p>
            <a:endParaRPr lang="en-US"/>
          </a:p>
        </p:txBody>
      </p:sp>
      <p:sp>
        <p:nvSpPr>
          <p:cNvPr id="184433" name="Freeform 113"/>
          <p:cNvSpPr>
            <a:spLocks/>
          </p:cNvSpPr>
          <p:nvPr/>
        </p:nvSpPr>
        <p:spPr bwMode="auto">
          <a:xfrm>
            <a:off x="8507413" y="3933825"/>
            <a:ext cx="34925" cy="34925"/>
          </a:xfrm>
          <a:custGeom>
            <a:avLst/>
            <a:gdLst/>
            <a:ahLst/>
            <a:cxnLst>
              <a:cxn ang="0">
                <a:pos x="11" y="19"/>
              </a:cxn>
              <a:cxn ang="0">
                <a:pos x="14" y="22"/>
              </a:cxn>
              <a:cxn ang="0">
                <a:pos x="14" y="22"/>
              </a:cxn>
              <a:cxn ang="0">
                <a:pos x="18" y="22"/>
              </a:cxn>
              <a:cxn ang="0">
                <a:pos x="18" y="19"/>
              </a:cxn>
              <a:cxn ang="0">
                <a:pos x="18" y="19"/>
              </a:cxn>
              <a:cxn ang="0">
                <a:pos x="22" y="19"/>
              </a:cxn>
              <a:cxn ang="0">
                <a:pos x="22" y="15"/>
              </a:cxn>
              <a:cxn ang="0">
                <a:pos x="22" y="15"/>
              </a:cxn>
              <a:cxn ang="0">
                <a:pos x="22" y="11"/>
              </a:cxn>
              <a:cxn ang="0">
                <a:pos x="22" y="11"/>
              </a:cxn>
              <a:cxn ang="0">
                <a:pos x="22" y="8"/>
              </a:cxn>
              <a:cxn ang="0">
                <a:pos x="22" y="8"/>
              </a:cxn>
              <a:cxn ang="0">
                <a:pos x="22" y="4"/>
              </a:cxn>
              <a:cxn ang="0">
                <a:pos x="22" y="4"/>
              </a:cxn>
              <a:cxn ang="0">
                <a:pos x="18" y="4"/>
              </a:cxn>
              <a:cxn ang="0">
                <a:pos x="18" y="0"/>
              </a:cxn>
              <a:cxn ang="0">
                <a:pos x="18" y="0"/>
              </a:cxn>
              <a:cxn ang="0">
                <a:pos x="14" y="0"/>
              </a:cxn>
              <a:cxn ang="0">
                <a:pos x="14" y="0"/>
              </a:cxn>
              <a:cxn ang="0">
                <a:pos x="11" y="0"/>
              </a:cxn>
              <a:cxn ang="0">
                <a:pos x="11" y="0"/>
              </a:cxn>
              <a:cxn ang="0">
                <a:pos x="7" y="0"/>
              </a:cxn>
              <a:cxn ang="0">
                <a:pos x="7" y="0"/>
              </a:cxn>
              <a:cxn ang="0">
                <a:pos x="4" y="0"/>
              </a:cxn>
              <a:cxn ang="0">
                <a:pos x="4" y="4"/>
              </a:cxn>
              <a:cxn ang="0">
                <a:pos x="4" y="4"/>
              </a:cxn>
              <a:cxn ang="0">
                <a:pos x="0" y="4"/>
              </a:cxn>
              <a:cxn ang="0">
                <a:pos x="0" y="8"/>
              </a:cxn>
              <a:cxn ang="0">
                <a:pos x="0" y="8"/>
              </a:cxn>
              <a:cxn ang="0">
                <a:pos x="0" y="11"/>
              </a:cxn>
              <a:cxn ang="0">
                <a:pos x="0" y="11"/>
              </a:cxn>
              <a:cxn ang="0">
                <a:pos x="0" y="15"/>
              </a:cxn>
              <a:cxn ang="0">
                <a:pos x="0" y="15"/>
              </a:cxn>
              <a:cxn ang="0">
                <a:pos x="4" y="19"/>
              </a:cxn>
              <a:cxn ang="0">
                <a:pos x="4" y="19"/>
              </a:cxn>
              <a:cxn ang="0">
                <a:pos x="4" y="19"/>
              </a:cxn>
              <a:cxn ang="0">
                <a:pos x="7" y="22"/>
              </a:cxn>
              <a:cxn ang="0">
                <a:pos x="7" y="22"/>
              </a:cxn>
              <a:cxn ang="0">
                <a:pos x="11" y="22"/>
              </a:cxn>
              <a:cxn ang="0">
                <a:pos x="11" y="22"/>
              </a:cxn>
              <a:cxn ang="0">
                <a:pos x="11" y="22"/>
              </a:cxn>
              <a:cxn ang="0">
                <a:pos x="11" y="19"/>
              </a:cxn>
            </a:cxnLst>
            <a:rect l="0" t="0" r="r" b="b"/>
            <a:pathLst>
              <a:path w="22" h="22">
                <a:moveTo>
                  <a:pt x="11" y="19"/>
                </a:moveTo>
                <a:lnTo>
                  <a:pt x="14" y="22"/>
                </a:lnTo>
                <a:lnTo>
                  <a:pt x="14" y="22"/>
                </a:lnTo>
                <a:lnTo>
                  <a:pt x="18" y="22"/>
                </a:lnTo>
                <a:lnTo>
                  <a:pt x="18" y="19"/>
                </a:lnTo>
                <a:lnTo>
                  <a:pt x="18" y="19"/>
                </a:lnTo>
                <a:lnTo>
                  <a:pt x="22" y="19"/>
                </a:lnTo>
                <a:lnTo>
                  <a:pt x="22" y="15"/>
                </a:lnTo>
                <a:lnTo>
                  <a:pt x="22" y="15"/>
                </a:lnTo>
                <a:lnTo>
                  <a:pt x="22" y="11"/>
                </a:lnTo>
                <a:lnTo>
                  <a:pt x="22" y="11"/>
                </a:lnTo>
                <a:lnTo>
                  <a:pt x="22" y="8"/>
                </a:lnTo>
                <a:lnTo>
                  <a:pt x="22" y="8"/>
                </a:lnTo>
                <a:lnTo>
                  <a:pt x="22" y="4"/>
                </a:lnTo>
                <a:lnTo>
                  <a:pt x="22" y="4"/>
                </a:lnTo>
                <a:lnTo>
                  <a:pt x="18" y="4"/>
                </a:lnTo>
                <a:lnTo>
                  <a:pt x="18" y="0"/>
                </a:lnTo>
                <a:lnTo>
                  <a:pt x="18" y="0"/>
                </a:lnTo>
                <a:lnTo>
                  <a:pt x="14" y="0"/>
                </a:lnTo>
                <a:lnTo>
                  <a:pt x="14" y="0"/>
                </a:lnTo>
                <a:lnTo>
                  <a:pt x="11" y="0"/>
                </a:lnTo>
                <a:lnTo>
                  <a:pt x="11" y="0"/>
                </a:lnTo>
                <a:lnTo>
                  <a:pt x="7" y="0"/>
                </a:lnTo>
                <a:lnTo>
                  <a:pt x="7" y="0"/>
                </a:lnTo>
                <a:lnTo>
                  <a:pt x="4" y="0"/>
                </a:lnTo>
                <a:lnTo>
                  <a:pt x="4" y="4"/>
                </a:lnTo>
                <a:lnTo>
                  <a:pt x="4" y="4"/>
                </a:lnTo>
                <a:lnTo>
                  <a:pt x="0" y="4"/>
                </a:lnTo>
                <a:lnTo>
                  <a:pt x="0" y="8"/>
                </a:lnTo>
                <a:lnTo>
                  <a:pt x="0" y="8"/>
                </a:lnTo>
                <a:lnTo>
                  <a:pt x="0" y="11"/>
                </a:lnTo>
                <a:lnTo>
                  <a:pt x="0" y="11"/>
                </a:lnTo>
                <a:lnTo>
                  <a:pt x="0" y="15"/>
                </a:lnTo>
                <a:lnTo>
                  <a:pt x="0" y="15"/>
                </a:lnTo>
                <a:lnTo>
                  <a:pt x="4" y="19"/>
                </a:lnTo>
                <a:lnTo>
                  <a:pt x="4" y="19"/>
                </a:lnTo>
                <a:lnTo>
                  <a:pt x="4" y="19"/>
                </a:lnTo>
                <a:lnTo>
                  <a:pt x="7" y="22"/>
                </a:lnTo>
                <a:lnTo>
                  <a:pt x="7" y="22"/>
                </a:lnTo>
                <a:lnTo>
                  <a:pt x="11" y="22"/>
                </a:lnTo>
                <a:lnTo>
                  <a:pt x="11" y="22"/>
                </a:lnTo>
                <a:lnTo>
                  <a:pt x="11" y="22"/>
                </a:lnTo>
                <a:lnTo>
                  <a:pt x="11" y="19"/>
                </a:lnTo>
                <a:close/>
              </a:path>
            </a:pathLst>
          </a:custGeom>
          <a:solidFill>
            <a:srgbClr val="EB7500"/>
          </a:solidFill>
          <a:ln w="9525">
            <a:noFill/>
            <a:round/>
            <a:headEnd/>
            <a:tailEnd/>
          </a:ln>
        </p:spPr>
        <p:txBody>
          <a:bodyPr/>
          <a:lstStyle/>
          <a:p>
            <a:endParaRPr lang="en-US"/>
          </a:p>
        </p:txBody>
      </p:sp>
      <p:sp>
        <p:nvSpPr>
          <p:cNvPr id="184434" name="Freeform 114"/>
          <p:cNvSpPr>
            <a:spLocks/>
          </p:cNvSpPr>
          <p:nvPr/>
        </p:nvSpPr>
        <p:spPr bwMode="auto">
          <a:xfrm>
            <a:off x="8629650" y="3933825"/>
            <a:ext cx="33338" cy="34925"/>
          </a:xfrm>
          <a:custGeom>
            <a:avLst/>
            <a:gdLst/>
            <a:ahLst/>
            <a:cxnLst>
              <a:cxn ang="0">
                <a:pos x="10" y="19"/>
              </a:cxn>
              <a:cxn ang="0">
                <a:pos x="10" y="22"/>
              </a:cxn>
              <a:cxn ang="0">
                <a:pos x="14" y="22"/>
              </a:cxn>
              <a:cxn ang="0">
                <a:pos x="14" y="22"/>
              </a:cxn>
              <a:cxn ang="0">
                <a:pos x="18" y="19"/>
              </a:cxn>
              <a:cxn ang="0">
                <a:pos x="18" y="19"/>
              </a:cxn>
              <a:cxn ang="0">
                <a:pos x="21" y="19"/>
              </a:cxn>
              <a:cxn ang="0">
                <a:pos x="21" y="15"/>
              </a:cxn>
              <a:cxn ang="0">
                <a:pos x="21" y="15"/>
              </a:cxn>
              <a:cxn ang="0">
                <a:pos x="21" y="11"/>
              </a:cxn>
              <a:cxn ang="0">
                <a:pos x="21" y="11"/>
              </a:cxn>
              <a:cxn ang="0">
                <a:pos x="21" y="8"/>
              </a:cxn>
              <a:cxn ang="0">
                <a:pos x="21" y="8"/>
              </a:cxn>
              <a:cxn ang="0">
                <a:pos x="21" y="4"/>
              </a:cxn>
              <a:cxn ang="0">
                <a:pos x="21" y="4"/>
              </a:cxn>
              <a:cxn ang="0">
                <a:pos x="18" y="4"/>
              </a:cxn>
              <a:cxn ang="0">
                <a:pos x="18" y="0"/>
              </a:cxn>
              <a:cxn ang="0">
                <a:pos x="14" y="0"/>
              </a:cxn>
              <a:cxn ang="0">
                <a:pos x="14" y="0"/>
              </a:cxn>
              <a:cxn ang="0">
                <a:pos x="10" y="0"/>
              </a:cxn>
              <a:cxn ang="0">
                <a:pos x="10" y="0"/>
              </a:cxn>
              <a:cxn ang="0">
                <a:pos x="7" y="0"/>
              </a:cxn>
              <a:cxn ang="0">
                <a:pos x="7" y="0"/>
              </a:cxn>
              <a:cxn ang="0">
                <a:pos x="7" y="0"/>
              </a:cxn>
              <a:cxn ang="0">
                <a:pos x="3" y="0"/>
              </a:cxn>
              <a:cxn ang="0">
                <a:pos x="3" y="4"/>
              </a:cxn>
              <a:cxn ang="0">
                <a:pos x="0" y="4"/>
              </a:cxn>
              <a:cxn ang="0">
                <a:pos x="0" y="4"/>
              </a:cxn>
              <a:cxn ang="0">
                <a:pos x="0" y="8"/>
              </a:cxn>
              <a:cxn ang="0">
                <a:pos x="0" y="8"/>
              </a:cxn>
              <a:cxn ang="0">
                <a:pos x="0" y="11"/>
              </a:cxn>
              <a:cxn ang="0">
                <a:pos x="0" y="11"/>
              </a:cxn>
              <a:cxn ang="0">
                <a:pos x="0" y="15"/>
              </a:cxn>
              <a:cxn ang="0">
                <a:pos x="0" y="15"/>
              </a:cxn>
              <a:cxn ang="0">
                <a:pos x="0" y="19"/>
              </a:cxn>
              <a:cxn ang="0">
                <a:pos x="3" y="19"/>
              </a:cxn>
              <a:cxn ang="0">
                <a:pos x="3" y="19"/>
              </a:cxn>
              <a:cxn ang="0">
                <a:pos x="7" y="22"/>
              </a:cxn>
              <a:cxn ang="0">
                <a:pos x="7" y="22"/>
              </a:cxn>
              <a:cxn ang="0">
                <a:pos x="7" y="22"/>
              </a:cxn>
              <a:cxn ang="0">
                <a:pos x="10" y="22"/>
              </a:cxn>
              <a:cxn ang="0">
                <a:pos x="10" y="22"/>
              </a:cxn>
              <a:cxn ang="0">
                <a:pos x="10" y="19"/>
              </a:cxn>
            </a:cxnLst>
            <a:rect l="0" t="0" r="r" b="b"/>
            <a:pathLst>
              <a:path w="21" h="22">
                <a:moveTo>
                  <a:pt x="10" y="19"/>
                </a:moveTo>
                <a:lnTo>
                  <a:pt x="10" y="22"/>
                </a:lnTo>
                <a:lnTo>
                  <a:pt x="14" y="22"/>
                </a:lnTo>
                <a:lnTo>
                  <a:pt x="14" y="22"/>
                </a:lnTo>
                <a:lnTo>
                  <a:pt x="18" y="19"/>
                </a:lnTo>
                <a:lnTo>
                  <a:pt x="18" y="19"/>
                </a:lnTo>
                <a:lnTo>
                  <a:pt x="21" y="19"/>
                </a:lnTo>
                <a:lnTo>
                  <a:pt x="21" y="15"/>
                </a:lnTo>
                <a:lnTo>
                  <a:pt x="21" y="15"/>
                </a:lnTo>
                <a:lnTo>
                  <a:pt x="21" y="11"/>
                </a:lnTo>
                <a:lnTo>
                  <a:pt x="21" y="11"/>
                </a:lnTo>
                <a:lnTo>
                  <a:pt x="21" y="8"/>
                </a:lnTo>
                <a:lnTo>
                  <a:pt x="21" y="8"/>
                </a:lnTo>
                <a:lnTo>
                  <a:pt x="21" y="4"/>
                </a:lnTo>
                <a:lnTo>
                  <a:pt x="21" y="4"/>
                </a:lnTo>
                <a:lnTo>
                  <a:pt x="18" y="4"/>
                </a:lnTo>
                <a:lnTo>
                  <a:pt x="18" y="0"/>
                </a:lnTo>
                <a:lnTo>
                  <a:pt x="14" y="0"/>
                </a:lnTo>
                <a:lnTo>
                  <a:pt x="14" y="0"/>
                </a:lnTo>
                <a:lnTo>
                  <a:pt x="10" y="0"/>
                </a:lnTo>
                <a:lnTo>
                  <a:pt x="10" y="0"/>
                </a:lnTo>
                <a:lnTo>
                  <a:pt x="7" y="0"/>
                </a:lnTo>
                <a:lnTo>
                  <a:pt x="7" y="0"/>
                </a:lnTo>
                <a:lnTo>
                  <a:pt x="7" y="0"/>
                </a:lnTo>
                <a:lnTo>
                  <a:pt x="3" y="0"/>
                </a:lnTo>
                <a:lnTo>
                  <a:pt x="3" y="4"/>
                </a:lnTo>
                <a:lnTo>
                  <a:pt x="0" y="4"/>
                </a:lnTo>
                <a:lnTo>
                  <a:pt x="0" y="4"/>
                </a:lnTo>
                <a:lnTo>
                  <a:pt x="0" y="8"/>
                </a:lnTo>
                <a:lnTo>
                  <a:pt x="0" y="8"/>
                </a:lnTo>
                <a:lnTo>
                  <a:pt x="0" y="11"/>
                </a:lnTo>
                <a:lnTo>
                  <a:pt x="0" y="11"/>
                </a:lnTo>
                <a:lnTo>
                  <a:pt x="0" y="15"/>
                </a:lnTo>
                <a:lnTo>
                  <a:pt x="0" y="15"/>
                </a:lnTo>
                <a:lnTo>
                  <a:pt x="0" y="19"/>
                </a:lnTo>
                <a:lnTo>
                  <a:pt x="3" y="19"/>
                </a:lnTo>
                <a:lnTo>
                  <a:pt x="3" y="19"/>
                </a:lnTo>
                <a:lnTo>
                  <a:pt x="7" y="22"/>
                </a:lnTo>
                <a:lnTo>
                  <a:pt x="7" y="22"/>
                </a:lnTo>
                <a:lnTo>
                  <a:pt x="7" y="22"/>
                </a:lnTo>
                <a:lnTo>
                  <a:pt x="10" y="22"/>
                </a:lnTo>
                <a:lnTo>
                  <a:pt x="10" y="22"/>
                </a:lnTo>
                <a:lnTo>
                  <a:pt x="10" y="19"/>
                </a:lnTo>
                <a:close/>
              </a:path>
            </a:pathLst>
          </a:custGeom>
          <a:solidFill>
            <a:srgbClr val="EB7500"/>
          </a:solidFill>
          <a:ln w="9525">
            <a:noFill/>
            <a:round/>
            <a:headEnd/>
            <a:tailEnd/>
          </a:ln>
        </p:spPr>
        <p:txBody>
          <a:bodyPr/>
          <a:lstStyle/>
          <a:p>
            <a:endParaRPr lang="en-US"/>
          </a:p>
        </p:txBody>
      </p:sp>
      <p:sp>
        <p:nvSpPr>
          <p:cNvPr id="184435" name="Line 115"/>
          <p:cNvSpPr>
            <a:spLocks noChangeShapeType="1"/>
          </p:cNvSpPr>
          <p:nvPr/>
        </p:nvSpPr>
        <p:spPr bwMode="auto">
          <a:xfrm>
            <a:off x="8015288" y="3946525"/>
            <a:ext cx="300037" cy="1588"/>
          </a:xfrm>
          <a:prstGeom prst="line">
            <a:avLst/>
          </a:prstGeom>
          <a:noFill/>
          <a:ln w="23813">
            <a:solidFill>
              <a:srgbClr val="EB7500"/>
            </a:solidFill>
            <a:round/>
            <a:headEnd/>
            <a:tailEnd/>
          </a:ln>
        </p:spPr>
        <p:txBody>
          <a:bodyPr/>
          <a:lstStyle/>
          <a:p>
            <a:endParaRPr lang="en-US"/>
          </a:p>
        </p:txBody>
      </p:sp>
      <p:sp>
        <p:nvSpPr>
          <p:cNvPr id="184436" name="Freeform 116"/>
          <p:cNvSpPr>
            <a:spLocks/>
          </p:cNvSpPr>
          <p:nvPr/>
        </p:nvSpPr>
        <p:spPr bwMode="auto">
          <a:xfrm>
            <a:off x="5975350" y="4049713"/>
            <a:ext cx="34925" cy="41275"/>
          </a:xfrm>
          <a:custGeom>
            <a:avLst/>
            <a:gdLst/>
            <a:ahLst/>
            <a:cxnLst>
              <a:cxn ang="0">
                <a:pos x="8" y="22"/>
              </a:cxn>
              <a:cxn ang="0">
                <a:pos x="11" y="26"/>
              </a:cxn>
              <a:cxn ang="0">
                <a:pos x="15" y="26"/>
              </a:cxn>
              <a:cxn ang="0">
                <a:pos x="15" y="22"/>
              </a:cxn>
              <a:cxn ang="0">
                <a:pos x="15" y="22"/>
              </a:cxn>
              <a:cxn ang="0">
                <a:pos x="19" y="22"/>
              </a:cxn>
              <a:cxn ang="0">
                <a:pos x="19" y="19"/>
              </a:cxn>
              <a:cxn ang="0">
                <a:pos x="19" y="19"/>
              </a:cxn>
              <a:cxn ang="0">
                <a:pos x="22" y="19"/>
              </a:cxn>
              <a:cxn ang="0">
                <a:pos x="22" y="15"/>
              </a:cxn>
              <a:cxn ang="0">
                <a:pos x="22" y="15"/>
              </a:cxn>
              <a:cxn ang="0">
                <a:pos x="22" y="11"/>
              </a:cxn>
              <a:cxn ang="0">
                <a:pos x="22" y="11"/>
              </a:cxn>
              <a:cxn ang="0">
                <a:pos x="19" y="8"/>
              </a:cxn>
              <a:cxn ang="0">
                <a:pos x="19" y="8"/>
              </a:cxn>
              <a:cxn ang="0">
                <a:pos x="19" y="4"/>
              </a:cxn>
              <a:cxn ang="0">
                <a:pos x="15" y="4"/>
              </a:cxn>
              <a:cxn ang="0">
                <a:pos x="15" y="4"/>
              </a:cxn>
              <a:cxn ang="0">
                <a:pos x="15" y="4"/>
              </a:cxn>
              <a:cxn ang="0">
                <a:pos x="11" y="0"/>
              </a:cxn>
              <a:cxn ang="0">
                <a:pos x="11" y="0"/>
              </a:cxn>
              <a:cxn ang="0">
                <a:pos x="8" y="0"/>
              </a:cxn>
              <a:cxn ang="0">
                <a:pos x="8" y="4"/>
              </a:cxn>
              <a:cxn ang="0">
                <a:pos x="4" y="4"/>
              </a:cxn>
              <a:cxn ang="0">
                <a:pos x="4" y="4"/>
              </a:cxn>
              <a:cxn ang="0">
                <a:pos x="0" y="4"/>
              </a:cxn>
              <a:cxn ang="0">
                <a:pos x="0" y="8"/>
              </a:cxn>
              <a:cxn ang="0">
                <a:pos x="0" y="8"/>
              </a:cxn>
              <a:cxn ang="0">
                <a:pos x="0" y="11"/>
              </a:cxn>
              <a:cxn ang="0">
                <a:pos x="0" y="11"/>
              </a:cxn>
              <a:cxn ang="0">
                <a:pos x="0" y="15"/>
              </a:cxn>
              <a:cxn ang="0">
                <a:pos x="0" y="15"/>
              </a:cxn>
              <a:cxn ang="0">
                <a:pos x="0" y="19"/>
              </a:cxn>
              <a:cxn ang="0">
                <a:pos x="0" y="19"/>
              </a:cxn>
              <a:cxn ang="0">
                <a:pos x="0" y="19"/>
              </a:cxn>
              <a:cxn ang="0">
                <a:pos x="0" y="22"/>
              </a:cxn>
              <a:cxn ang="0">
                <a:pos x="4" y="22"/>
              </a:cxn>
              <a:cxn ang="0">
                <a:pos x="4" y="22"/>
              </a:cxn>
              <a:cxn ang="0">
                <a:pos x="8" y="26"/>
              </a:cxn>
              <a:cxn ang="0">
                <a:pos x="8" y="26"/>
              </a:cxn>
              <a:cxn ang="0">
                <a:pos x="11" y="26"/>
              </a:cxn>
              <a:cxn ang="0">
                <a:pos x="11" y="26"/>
              </a:cxn>
              <a:cxn ang="0">
                <a:pos x="8" y="22"/>
              </a:cxn>
            </a:cxnLst>
            <a:rect l="0" t="0" r="r" b="b"/>
            <a:pathLst>
              <a:path w="22" h="26">
                <a:moveTo>
                  <a:pt x="8" y="22"/>
                </a:moveTo>
                <a:lnTo>
                  <a:pt x="11" y="26"/>
                </a:lnTo>
                <a:lnTo>
                  <a:pt x="15" y="26"/>
                </a:lnTo>
                <a:lnTo>
                  <a:pt x="15" y="22"/>
                </a:lnTo>
                <a:lnTo>
                  <a:pt x="15" y="22"/>
                </a:lnTo>
                <a:lnTo>
                  <a:pt x="19" y="22"/>
                </a:lnTo>
                <a:lnTo>
                  <a:pt x="19" y="19"/>
                </a:lnTo>
                <a:lnTo>
                  <a:pt x="19" y="19"/>
                </a:lnTo>
                <a:lnTo>
                  <a:pt x="22" y="19"/>
                </a:lnTo>
                <a:lnTo>
                  <a:pt x="22" y="15"/>
                </a:lnTo>
                <a:lnTo>
                  <a:pt x="22" y="15"/>
                </a:lnTo>
                <a:lnTo>
                  <a:pt x="22" y="11"/>
                </a:lnTo>
                <a:lnTo>
                  <a:pt x="22" y="11"/>
                </a:lnTo>
                <a:lnTo>
                  <a:pt x="19" y="8"/>
                </a:lnTo>
                <a:lnTo>
                  <a:pt x="19" y="8"/>
                </a:lnTo>
                <a:lnTo>
                  <a:pt x="19" y="4"/>
                </a:lnTo>
                <a:lnTo>
                  <a:pt x="15" y="4"/>
                </a:lnTo>
                <a:lnTo>
                  <a:pt x="15" y="4"/>
                </a:lnTo>
                <a:lnTo>
                  <a:pt x="15" y="4"/>
                </a:lnTo>
                <a:lnTo>
                  <a:pt x="11" y="0"/>
                </a:lnTo>
                <a:lnTo>
                  <a:pt x="11" y="0"/>
                </a:lnTo>
                <a:lnTo>
                  <a:pt x="8" y="0"/>
                </a:lnTo>
                <a:lnTo>
                  <a:pt x="8" y="4"/>
                </a:lnTo>
                <a:lnTo>
                  <a:pt x="4" y="4"/>
                </a:lnTo>
                <a:lnTo>
                  <a:pt x="4" y="4"/>
                </a:lnTo>
                <a:lnTo>
                  <a:pt x="0" y="4"/>
                </a:lnTo>
                <a:lnTo>
                  <a:pt x="0" y="8"/>
                </a:lnTo>
                <a:lnTo>
                  <a:pt x="0" y="8"/>
                </a:lnTo>
                <a:lnTo>
                  <a:pt x="0" y="11"/>
                </a:lnTo>
                <a:lnTo>
                  <a:pt x="0" y="11"/>
                </a:lnTo>
                <a:lnTo>
                  <a:pt x="0" y="15"/>
                </a:lnTo>
                <a:lnTo>
                  <a:pt x="0" y="15"/>
                </a:lnTo>
                <a:lnTo>
                  <a:pt x="0" y="19"/>
                </a:lnTo>
                <a:lnTo>
                  <a:pt x="0" y="19"/>
                </a:lnTo>
                <a:lnTo>
                  <a:pt x="0" y="19"/>
                </a:lnTo>
                <a:lnTo>
                  <a:pt x="0" y="22"/>
                </a:lnTo>
                <a:lnTo>
                  <a:pt x="4" y="22"/>
                </a:lnTo>
                <a:lnTo>
                  <a:pt x="4" y="22"/>
                </a:lnTo>
                <a:lnTo>
                  <a:pt x="8" y="26"/>
                </a:lnTo>
                <a:lnTo>
                  <a:pt x="8" y="26"/>
                </a:lnTo>
                <a:lnTo>
                  <a:pt x="11" y="26"/>
                </a:lnTo>
                <a:lnTo>
                  <a:pt x="11" y="26"/>
                </a:lnTo>
                <a:lnTo>
                  <a:pt x="8" y="22"/>
                </a:lnTo>
                <a:close/>
              </a:path>
            </a:pathLst>
          </a:custGeom>
          <a:solidFill>
            <a:srgbClr val="EB7500"/>
          </a:solidFill>
          <a:ln w="9525">
            <a:noFill/>
            <a:round/>
            <a:headEnd/>
            <a:tailEnd/>
          </a:ln>
        </p:spPr>
        <p:txBody>
          <a:bodyPr/>
          <a:lstStyle/>
          <a:p>
            <a:endParaRPr lang="en-US"/>
          </a:p>
        </p:txBody>
      </p:sp>
      <p:sp>
        <p:nvSpPr>
          <p:cNvPr id="184437" name="Freeform 117"/>
          <p:cNvSpPr>
            <a:spLocks/>
          </p:cNvSpPr>
          <p:nvPr/>
        </p:nvSpPr>
        <p:spPr bwMode="auto">
          <a:xfrm>
            <a:off x="6091238" y="4049713"/>
            <a:ext cx="41275" cy="41275"/>
          </a:xfrm>
          <a:custGeom>
            <a:avLst/>
            <a:gdLst/>
            <a:ahLst/>
            <a:cxnLst>
              <a:cxn ang="0">
                <a:pos x="11" y="22"/>
              </a:cxn>
              <a:cxn ang="0">
                <a:pos x="15" y="26"/>
              </a:cxn>
              <a:cxn ang="0">
                <a:pos x="15" y="26"/>
              </a:cxn>
              <a:cxn ang="0">
                <a:pos x="19" y="22"/>
              </a:cxn>
              <a:cxn ang="0">
                <a:pos x="19" y="22"/>
              </a:cxn>
              <a:cxn ang="0">
                <a:pos x="22" y="22"/>
              </a:cxn>
              <a:cxn ang="0">
                <a:pos x="22" y="19"/>
              </a:cxn>
              <a:cxn ang="0">
                <a:pos x="22" y="19"/>
              </a:cxn>
              <a:cxn ang="0">
                <a:pos x="22" y="19"/>
              </a:cxn>
              <a:cxn ang="0">
                <a:pos x="26" y="15"/>
              </a:cxn>
              <a:cxn ang="0">
                <a:pos x="26" y="15"/>
              </a:cxn>
              <a:cxn ang="0">
                <a:pos x="26" y="11"/>
              </a:cxn>
              <a:cxn ang="0">
                <a:pos x="22" y="11"/>
              </a:cxn>
              <a:cxn ang="0">
                <a:pos x="22" y="8"/>
              </a:cxn>
              <a:cxn ang="0">
                <a:pos x="22" y="8"/>
              </a:cxn>
              <a:cxn ang="0">
                <a:pos x="22" y="4"/>
              </a:cxn>
              <a:cxn ang="0">
                <a:pos x="19" y="4"/>
              </a:cxn>
              <a:cxn ang="0">
                <a:pos x="19" y="4"/>
              </a:cxn>
              <a:cxn ang="0">
                <a:pos x="15" y="4"/>
              </a:cxn>
              <a:cxn ang="0">
                <a:pos x="15" y="0"/>
              </a:cxn>
              <a:cxn ang="0">
                <a:pos x="11" y="0"/>
              </a:cxn>
              <a:cxn ang="0">
                <a:pos x="11" y="0"/>
              </a:cxn>
              <a:cxn ang="0">
                <a:pos x="8" y="4"/>
              </a:cxn>
              <a:cxn ang="0">
                <a:pos x="8" y="4"/>
              </a:cxn>
              <a:cxn ang="0">
                <a:pos x="8" y="4"/>
              </a:cxn>
              <a:cxn ang="0">
                <a:pos x="4" y="4"/>
              </a:cxn>
              <a:cxn ang="0">
                <a:pos x="4" y="8"/>
              </a:cxn>
              <a:cxn ang="0">
                <a:pos x="4" y="8"/>
              </a:cxn>
              <a:cxn ang="0">
                <a:pos x="4" y="11"/>
              </a:cxn>
              <a:cxn ang="0">
                <a:pos x="0" y="11"/>
              </a:cxn>
              <a:cxn ang="0">
                <a:pos x="0" y="15"/>
              </a:cxn>
              <a:cxn ang="0">
                <a:pos x="0" y="15"/>
              </a:cxn>
              <a:cxn ang="0">
                <a:pos x="4" y="19"/>
              </a:cxn>
              <a:cxn ang="0">
                <a:pos x="4" y="19"/>
              </a:cxn>
              <a:cxn ang="0">
                <a:pos x="4" y="19"/>
              </a:cxn>
              <a:cxn ang="0">
                <a:pos x="4" y="22"/>
              </a:cxn>
              <a:cxn ang="0">
                <a:pos x="8" y="22"/>
              </a:cxn>
              <a:cxn ang="0">
                <a:pos x="8" y="22"/>
              </a:cxn>
              <a:cxn ang="0">
                <a:pos x="8" y="26"/>
              </a:cxn>
              <a:cxn ang="0">
                <a:pos x="11" y="26"/>
              </a:cxn>
              <a:cxn ang="0">
                <a:pos x="11" y="26"/>
              </a:cxn>
              <a:cxn ang="0">
                <a:pos x="11" y="26"/>
              </a:cxn>
              <a:cxn ang="0">
                <a:pos x="11" y="22"/>
              </a:cxn>
            </a:cxnLst>
            <a:rect l="0" t="0" r="r" b="b"/>
            <a:pathLst>
              <a:path w="26" h="26">
                <a:moveTo>
                  <a:pt x="11" y="22"/>
                </a:moveTo>
                <a:lnTo>
                  <a:pt x="15" y="26"/>
                </a:lnTo>
                <a:lnTo>
                  <a:pt x="15" y="26"/>
                </a:lnTo>
                <a:lnTo>
                  <a:pt x="19" y="22"/>
                </a:lnTo>
                <a:lnTo>
                  <a:pt x="19" y="22"/>
                </a:lnTo>
                <a:lnTo>
                  <a:pt x="22" y="22"/>
                </a:lnTo>
                <a:lnTo>
                  <a:pt x="22" y="19"/>
                </a:lnTo>
                <a:lnTo>
                  <a:pt x="22" y="19"/>
                </a:lnTo>
                <a:lnTo>
                  <a:pt x="22" y="19"/>
                </a:lnTo>
                <a:lnTo>
                  <a:pt x="26" y="15"/>
                </a:lnTo>
                <a:lnTo>
                  <a:pt x="26" y="15"/>
                </a:lnTo>
                <a:lnTo>
                  <a:pt x="26" y="11"/>
                </a:lnTo>
                <a:lnTo>
                  <a:pt x="22" y="11"/>
                </a:lnTo>
                <a:lnTo>
                  <a:pt x="22" y="8"/>
                </a:lnTo>
                <a:lnTo>
                  <a:pt x="22" y="8"/>
                </a:lnTo>
                <a:lnTo>
                  <a:pt x="22" y="4"/>
                </a:lnTo>
                <a:lnTo>
                  <a:pt x="19" y="4"/>
                </a:lnTo>
                <a:lnTo>
                  <a:pt x="19" y="4"/>
                </a:lnTo>
                <a:lnTo>
                  <a:pt x="15" y="4"/>
                </a:lnTo>
                <a:lnTo>
                  <a:pt x="15" y="0"/>
                </a:lnTo>
                <a:lnTo>
                  <a:pt x="11" y="0"/>
                </a:lnTo>
                <a:lnTo>
                  <a:pt x="11" y="0"/>
                </a:lnTo>
                <a:lnTo>
                  <a:pt x="8" y="4"/>
                </a:lnTo>
                <a:lnTo>
                  <a:pt x="8" y="4"/>
                </a:lnTo>
                <a:lnTo>
                  <a:pt x="8" y="4"/>
                </a:lnTo>
                <a:lnTo>
                  <a:pt x="4" y="4"/>
                </a:lnTo>
                <a:lnTo>
                  <a:pt x="4" y="8"/>
                </a:lnTo>
                <a:lnTo>
                  <a:pt x="4" y="8"/>
                </a:lnTo>
                <a:lnTo>
                  <a:pt x="4" y="11"/>
                </a:lnTo>
                <a:lnTo>
                  <a:pt x="0" y="11"/>
                </a:lnTo>
                <a:lnTo>
                  <a:pt x="0" y="15"/>
                </a:lnTo>
                <a:lnTo>
                  <a:pt x="0" y="15"/>
                </a:lnTo>
                <a:lnTo>
                  <a:pt x="4" y="19"/>
                </a:lnTo>
                <a:lnTo>
                  <a:pt x="4" y="19"/>
                </a:lnTo>
                <a:lnTo>
                  <a:pt x="4" y="19"/>
                </a:lnTo>
                <a:lnTo>
                  <a:pt x="4" y="22"/>
                </a:lnTo>
                <a:lnTo>
                  <a:pt x="8" y="22"/>
                </a:lnTo>
                <a:lnTo>
                  <a:pt x="8" y="22"/>
                </a:lnTo>
                <a:lnTo>
                  <a:pt x="8" y="26"/>
                </a:lnTo>
                <a:lnTo>
                  <a:pt x="11" y="26"/>
                </a:lnTo>
                <a:lnTo>
                  <a:pt x="11" y="26"/>
                </a:lnTo>
                <a:lnTo>
                  <a:pt x="11" y="26"/>
                </a:lnTo>
                <a:lnTo>
                  <a:pt x="11" y="22"/>
                </a:lnTo>
                <a:close/>
              </a:path>
            </a:pathLst>
          </a:custGeom>
          <a:solidFill>
            <a:srgbClr val="EB7500"/>
          </a:solidFill>
          <a:ln w="9525">
            <a:noFill/>
            <a:round/>
            <a:headEnd/>
            <a:tailEnd/>
          </a:ln>
        </p:spPr>
        <p:txBody>
          <a:bodyPr/>
          <a:lstStyle/>
          <a:p>
            <a:endParaRPr lang="en-US"/>
          </a:p>
        </p:txBody>
      </p:sp>
      <p:sp>
        <p:nvSpPr>
          <p:cNvPr id="184438" name="Freeform 118"/>
          <p:cNvSpPr>
            <a:spLocks/>
          </p:cNvSpPr>
          <p:nvPr/>
        </p:nvSpPr>
        <p:spPr bwMode="auto">
          <a:xfrm>
            <a:off x="6213475" y="4049713"/>
            <a:ext cx="34925" cy="41275"/>
          </a:xfrm>
          <a:custGeom>
            <a:avLst/>
            <a:gdLst/>
            <a:ahLst/>
            <a:cxnLst>
              <a:cxn ang="0">
                <a:pos x="11" y="22"/>
              </a:cxn>
              <a:cxn ang="0">
                <a:pos x="15" y="26"/>
              </a:cxn>
              <a:cxn ang="0">
                <a:pos x="15" y="26"/>
              </a:cxn>
              <a:cxn ang="0">
                <a:pos x="18" y="22"/>
              </a:cxn>
              <a:cxn ang="0">
                <a:pos x="18" y="22"/>
              </a:cxn>
              <a:cxn ang="0">
                <a:pos x="22" y="22"/>
              </a:cxn>
              <a:cxn ang="0">
                <a:pos x="22" y="19"/>
              </a:cxn>
              <a:cxn ang="0">
                <a:pos x="22" y="19"/>
              </a:cxn>
              <a:cxn ang="0">
                <a:pos x="22" y="19"/>
              </a:cxn>
              <a:cxn ang="0">
                <a:pos x="22" y="15"/>
              </a:cxn>
              <a:cxn ang="0">
                <a:pos x="22" y="15"/>
              </a:cxn>
              <a:cxn ang="0">
                <a:pos x="22" y="11"/>
              </a:cxn>
              <a:cxn ang="0">
                <a:pos x="22" y="11"/>
              </a:cxn>
              <a:cxn ang="0">
                <a:pos x="22" y="8"/>
              </a:cxn>
              <a:cxn ang="0">
                <a:pos x="22" y="8"/>
              </a:cxn>
              <a:cxn ang="0">
                <a:pos x="22" y="4"/>
              </a:cxn>
              <a:cxn ang="0">
                <a:pos x="18" y="4"/>
              </a:cxn>
              <a:cxn ang="0">
                <a:pos x="18" y="4"/>
              </a:cxn>
              <a:cxn ang="0">
                <a:pos x="15" y="4"/>
              </a:cxn>
              <a:cxn ang="0">
                <a:pos x="15" y="0"/>
              </a:cxn>
              <a:cxn ang="0">
                <a:pos x="11" y="0"/>
              </a:cxn>
              <a:cxn ang="0">
                <a:pos x="11" y="0"/>
              </a:cxn>
              <a:cxn ang="0">
                <a:pos x="7" y="4"/>
              </a:cxn>
              <a:cxn ang="0">
                <a:pos x="7" y="4"/>
              </a:cxn>
              <a:cxn ang="0">
                <a:pos x="4" y="4"/>
              </a:cxn>
              <a:cxn ang="0">
                <a:pos x="4" y="4"/>
              </a:cxn>
              <a:cxn ang="0">
                <a:pos x="4" y="8"/>
              </a:cxn>
              <a:cxn ang="0">
                <a:pos x="4" y="8"/>
              </a:cxn>
              <a:cxn ang="0">
                <a:pos x="0" y="11"/>
              </a:cxn>
              <a:cxn ang="0">
                <a:pos x="0" y="11"/>
              </a:cxn>
              <a:cxn ang="0">
                <a:pos x="0" y="15"/>
              </a:cxn>
              <a:cxn ang="0">
                <a:pos x="0" y="15"/>
              </a:cxn>
              <a:cxn ang="0">
                <a:pos x="0" y="19"/>
              </a:cxn>
              <a:cxn ang="0">
                <a:pos x="4" y="19"/>
              </a:cxn>
              <a:cxn ang="0">
                <a:pos x="4" y="19"/>
              </a:cxn>
              <a:cxn ang="0">
                <a:pos x="4" y="22"/>
              </a:cxn>
              <a:cxn ang="0">
                <a:pos x="4" y="22"/>
              </a:cxn>
              <a:cxn ang="0">
                <a:pos x="7" y="22"/>
              </a:cxn>
              <a:cxn ang="0">
                <a:pos x="7" y="26"/>
              </a:cxn>
              <a:cxn ang="0">
                <a:pos x="11" y="26"/>
              </a:cxn>
              <a:cxn ang="0">
                <a:pos x="11" y="26"/>
              </a:cxn>
              <a:cxn ang="0">
                <a:pos x="11" y="26"/>
              </a:cxn>
              <a:cxn ang="0">
                <a:pos x="11" y="22"/>
              </a:cxn>
            </a:cxnLst>
            <a:rect l="0" t="0" r="r" b="b"/>
            <a:pathLst>
              <a:path w="22" h="26">
                <a:moveTo>
                  <a:pt x="11" y="22"/>
                </a:moveTo>
                <a:lnTo>
                  <a:pt x="15" y="26"/>
                </a:lnTo>
                <a:lnTo>
                  <a:pt x="15" y="26"/>
                </a:lnTo>
                <a:lnTo>
                  <a:pt x="18" y="22"/>
                </a:lnTo>
                <a:lnTo>
                  <a:pt x="18" y="22"/>
                </a:lnTo>
                <a:lnTo>
                  <a:pt x="22" y="22"/>
                </a:lnTo>
                <a:lnTo>
                  <a:pt x="22" y="19"/>
                </a:lnTo>
                <a:lnTo>
                  <a:pt x="22" y="19"/>
                </a:lnTo>
                <a:lnTo>
                  <a:pt x="22" y="19"/>
                </a:lnTo>
                <a:lnTo>
                  <a:pt x="22" y="15"/>
                </a:lnTo>
                <a:lnTo>
                  <a:pt x="22" y="15"/>
                </a:lnTo>
                <a:lnTo>
                  <a:pt x="22" y="11"/>
                </a:lnTo>
                <a:lnTo>
                  <a:pt x="22" y="11"/>
                </a:lnTo>
                <a:lnTo>
                  <a:pt x="22" y="8"/>
                </a:lnTo>
                <a:lnTo>
                  <a:pt x="22" y="8"/>
                </a:lnTo>
                <a:lnTo>
                  <a:pt x="22" y="4"/>
                </a:lnTo>
                <a:lnTo>
                  <a:pt x="18" y="4"/>
                </a:lnTo>
                <a:lnTo>
                  <a:pt x="18" y="4"/>
                </a:lnTo>
                <a:lnTo>
                  <a:pt x="15" y="4"/>
                </a:lnTo>
                <a:lnTo>
                  <a:pt x="15" y="0"/>
                </a:lnTo>
                <a:lnTo>
                  <a:pt x="11" y="0"/>
                </a:lnTo>
                <a:lnTo>
                  <a:pt x="11" y="0"/>
                </a:lnTo>
                <a:lnTo>
                  <a:pt x="7" y="4"/>
                </a:lnTo>
                <a:lnTo>
                  <a:pt x="7" y="4"/>
                </a:lnTo>
                <a:lnTo>
                  <a:pt x="4" y="4"/>
                </a:lnTo>
                <a:lnTo>
                  <a:pt x="4" y="4"/>
                </a:lnTo>
                <a:lnTo>
                  <a:pt x="4" y="8"/>
                </a:lnTo>
                <a:lnTo>
                  <a:pt x="4" y="8"/>
                </a:lnTo>
                <a:lnTo>
                  <a:pt x="0" y="11"/>
                </a:lnTo>
                <a:lnTo>
                  <a:pt x="0" y="11"/>
                </a:lnTo>
                <a:lnTo>
                  <a:pt x="0" y="15"/>
                </a:lnTo>
                <a:lnTo>
                  <a:pt x="0" y="15"/>
                </a:lnTo>
                <a:lnTo>
                  <a:pt x="0" y="19"/>
                </a:lnTo>
                <a:lnTo>
                  <a:pt x="4" y="19"/>
                </a:lnTo>
                <a:lnTo>
                  <a:pt x="4" y="19"/>
                </a:lnTo>
                <a:lnTo>
                  <a:pt x="4" y="22"/>
                </a:lnTo>
                <a:lnTo>
                  <a:pt x="4" y="22"/>
                </a:lnTo>
                <a:lnTo>
                  <a:pt x="7" y="22"/>
                </a:lnTo>
                <a:lnTo>
                  <a:pt x="7" y="26"/>
                </a:lnTo>
                <a:lnTo>
                  <a:pt x="11" y="26"/>
                </a:lnTo>
                <a:lnTo>
                  <a:pt x="11" y="26"/>
                </a:lnTo>
                <a:lnTo>
                  <a:pt x="11" y="26"/>
                </a:lnTo>
                <a:lnTo>
                  <a:pt x="11" y="22"/>
                </a:lnTo>
                <a:close/>
              </a:path>
            </a:pathLst>
          </a:custGeom>
          <a:solidFill>
            <a:srgbClr val="EB7500"/>
          </a:solidFill>
          <a:ln w="9525">
            <a:noFill/>
            <a:round/>
            <a:headEnd/>
            <a:tailEnd/>
          </a:ln>
        </p:spPr>
        <p:txBody>
          <a:bodyPr/>
          <a:lstStyle/>
          <a:p>
            <a:endParaRPr lang="en-US"/>
          </a:p>
        </p:txBody>
      </p:sp>
      <p:sp>
        <p:nvSpPr>
          <p:cNvPr id="184439" name="Line 119"/>
          <p:cNvSpPr>
            <a:spLocks noChangeShapeType="1"/>
          </p:cNvSpPr>
          <p:nvPr/>
        </p:nvSpPr>
        <p:spPr bwMode="auto">
          <a:xfrm>
            <a:off x="5605463" y="4067175"/>
            <a:ext cx="295275" cy="1588"/>
          </a:xfrm>
          <a:prstGeom prst="line">
            <a:avLst/>
          </a:prstGeom>
          <a:noFill/>
          <a:ln w="23813">
            <a:solidFill>
              <a:srgbClr val="EB7500"/>
            </a:solidFill>
            <a:round/>
            <a:headEnd/>
            <a:tailEnd/>
          </a:ln>
        </p:spPr>
        <p:txBody>
          <a:bodyPr/>
          <a:lstStyle/>
          <a:p>
            <a:endParaRPr lang="en-US"/>
          </a:p>
        </p:txBody>
      </p:sp>
      <p:sp>
        <p:nvSpPr>
          <p:cNvPr id="184440" name="Freeform 120"/>
          <p:cNvSpPr>
            <a:spLocks/>
          </p:cNvSpPr>
          <p:nvPr/>
        </p:nvSpPr>
        <p:spPr bwMode="auto">
          <a:xfrm>
            <a:off x="5975350" y="3859213"/>
            <a:ext cx="34925" cy="34925"/>
          </a:xfrm>
          <a:custGeom>
            <a:avLst/>
            <a:gdLst/>
            <a:ahLst/>
            <a:cxnLst>
              <a:cxn ang="0">
                <a:pos x="8" y="22"/>
              </a:cxn>
              <a:cxn ang="0">
                <a:pos x="11" y="22"/>
              </a:cxn>
              <a:cxn ang="0">
                <a:pos x="15" y="22"/>
              </a:cxn>
              <a:cxn ang="0">
                <a:pos x="15" y="22"/>
              </a:cxn>
              <a:cxn ang="0">
                <a:pos x="15" y="22"/>
              </a:cxn>
              <a:cxn ang="0">
                <a:pos x="19" y="18"/>
              </a:cxn>
              <a:cxn ang="0">
                <a:pos x="19" y="18"/>
              </a:cxn>
              <a:cxn ang="0">
                <a:pos x="19" y="18"/>
              </a:cxn>
              <a:cxn ang="0">
                <a:pos x="22" y="15"/>
              </a:cxn>
              <a:cxn ang="0">
                <a:pos x="22" y="15"/>
              </a:cxn>
              <a:cxn ang="0">
                <a:pos x="22" y="11"/>
              </a:cxn>
              <a:cxn ang="0">
                <a:pos x="22" y="11"/>
              </a:cxn>
              <a:cxn ang="0">
                <a:pos x="22" y="7"/>
              </a:cxn>
              <a:cxn ang="0">
                <a:pos x="19" y="7"/>
              </a:cxn>
              <a:cxn ang="0">
                <a:pos x="19" y="4"/>
              </a:cxn>
              <a:cxn ang="0">
                <a:pos x="19" y="4"/>
              </a:cxn>
              <a:cxn ang="0">
                <a:pos x="15" y="4"/>
              </a:cxn>
              <a:cxn ang="0">
                <a:pos x="15" y="0"/>
              </a:cxn>
              <a:cxn ang="0">
                <a:pos x="15" y="0"/>
              </a:cxn>
              <a:cxn ang="0">
                <a:pos x="11" y="0"/>
              </a:cxn>
              <a:cxn ang="0">
                <a:pos x="11" y="0"/>
              </a:cxn>
              <a:cxn ang="0">
                <a:pos x="8" y="0"/>
              </a:cxn>
              <a:cxn ang="0">
                <a:pos x="8" y="0"/>
              </a:cxn>
              <a:cxn ang="0">
                <a:pos x="4" y="0"/>
              </a:cxn>
              <a:cxn ang="0">
                <a:pos x="4" y="4"/>
              </a:cxn>
              <a:cxn ang="0">
                <a:pos x="0" y="4"/>
              </a:cxn>
              <a:cxn ang="0">
                <a:pos x="0" y="4"/>
              </a:cxn>
              <a:cxn ang="0">
                <a:pos x="0" y="7"/>
              </a:cxn>
              <a:cxn ang="0">
                <a:pos x="0" y="7"/>
              </a:cxn>
              <a:cxn ang="0">
                <a:pos x="0" y="11"/>
              </a:cxn>
              <a:cxn ang="0">
                <a:pos x="0" y="11"/>
              </a:cxn>
              <a:cxn ang="0">
                <a:pos x="0" y="15"/>
              </a:cxn>
              <a:cxn ang="0">
                <a:pos x="0" y="15"/>
              </a:cxn>
              <a:cxn ang="0">
                <a:pos x="0" y="18"/>
              </a:cxn>
              <a:cxn ang="0">
                <a:pos x="0" y="18"/>
              </a:cxn>
              <a:cxn ang="0">
                <a:pos x="0" y="18"/>
              </a:cxn>
              <a:cxn ang="0">
                <a:pos x="4" y="22"/>
              </a:cxn>
              <a:cxn ang="0">
                <a:pos x="4" y="22"/>
              </a:cxn>
              <a:cxn ang="0">
                <a:pos x="8" y="22"/>
              </a:cxn>
              <a:cxn ang="0">
                <a:pos x="8" y="22"/>
              </a:cxn>
              <a:cxn ang="0">
                <a:pos x="11" y="22"/>
              </a:cxn>
              <a:cxn ang="0">
                <a:pos x="11" y="22"/>
              </a:cxn>
              <a:cxn ang="0">
                <a:pos x="8" y="22"/>
              </a:cxn>
            </a:cxnLst>
            <a:rect l="0" t="0" r="r" b="b"/>
            <a:pathLst>
              <a:path w="22" h="22">
                <a:moveTo>
                  <a:pt x="8" y="22"/>
                </a:moveTo>
                <a:lnTo>
                  <a:pt x="11" y="22"/>
                </a:lnTo>
                <a:lnTo>
                  <a:pt x="15" y="22"/>
                </a:lnTo>
                <a:lnTo>
                  <a:pt x="15" y="22"/>
                </a:lnTo>
                <a:lnTo>
                  <a:pt x="15" y="22"/>
                </a:lnTo>
                <a:lnTo>
                  <a:pt x="19" y="18"/>
                </a:lnTo>
                <a:lnTo>
                  <a:pt x="19" y="18"/>
                </a:lnTo>
                <a:lnTo>
                  <a:pt x="19" y="18"/>
                </a:lnTo>
                <a:lnTo>
                  <a:pt x="22" y="15"/>
                </a:lnTo>
                <a:lnTo>
                  <a:pt x="22" y="15"/>
                </a:lnTo>
                <a:lnTo>
                  <a:pt x="22" y="11"/>
                </a:lnTo>
                <a:lnTo>
                  <a:pt x="22" y="11"/>
                </a:lnTo>
                <a:lnTo>
                  <a:pt x="22" y="7"/>
                </a:lnTo>
                <a:lnTo>
                  <a:pt x="19" y="7"/>
                </a:lnTo>
                <a:lnTo>
                  <a:pt x="19" y="4"/>
                </a:lnTo>
                <a:lnTo>
                  <a:pt x="19" y="4"/>
                </a:lnTo>
                <a:lnTo>
                  <a:pt x="15" y="4"/>
                </a:lnTo>
                <a:lnTo>
                  <a:pt x="15" y="0"/>
                </a:lnTo>
                <a:lnTo>
                  <a:pt x="15" y="0"/>
                </a:lnTo>
                <a:lnTo>
                  <a:pt x="11" y="0"/>
                </a:lnTo>
                <a:lnTo>
                  <a:pt x="11" y="0"/>
                </a:lnTo>
                <a:lnTo>
                  <a:pt x="8" y="0"/>
                </a:lnTo>
                <a:lnTo>
                  <a:pt x="8" y="0"/>
                </a:lnTo>
                <a:lnTo>
                  <a:pt x="4" y="0"/>
                </a:lnTo>
                <a:lnTo>
                  <a:pt x="4" y="4"/>
                </a:lnTo>
                <a:lnTo>
                  <a:pt x="0" y="4"/>
                </a:lnTo>
                <a:lnTo>
                  <a:pt x="0" y="4"/>
                </a:lnTo>
                <a:lnTo>
                  <a:pt x="0" y="7"/>
                </a:lnTo>
                <a:lnTo>
                  <a:pt x="0" y="7"/>
                </a:lnTo>
                <a:lnTo>
                  <a:pt x="0" y="11"/>
                </a:lnTo>
                <a:lnTo>
                  <a:pt x="0" y="11"/>
                </a:lnTo>
                <a:lnTo>
                  <a:pt x="0" y="15"/>
                </a:lnTo>
                <a:lnTo>
                  <a:pt x="0" y="15"/>
                </a:lnTo>
                <a:lnTo>
                  <a:pt x="0" y="18"/>
                </a:lnTo>
                <a:lnTo>
                  <a:pt x="0" y="18"/>
                </a:lnTo>
                <a:lnTo>
                  <a:pt x="0" y="18"/>
                </a:lnTo>
                <a:lnTo>
                  <a:pt x="4" y="22"/>
                </a:lnTo>
                <a:lnTo>
                  <a:pt x="4" y="22"/>
                </a:lnTo>
                <a:lnTo>
                  <a:pt x="8" y="22"/>
                </a:lnTo>
                <a:lnTo>
                  <a:pt x="8" y="22"/>
                </a:lnTo>
                <a:lnTo>
                  <a:pt x="11" y="22"/>
                </a:lnTo>
                <a:lnTo>
                  <a:pt x="11" y="22"/>
                </a:lnTo>
                <a:lnTo>
                  <a:pt x="8" y="22"/>
                </a:lnTo>
                <a:close/>
              </a:path>
            </a:pathLst>
          </a:custGeom>
          <a:solidFill>
            <a:srgbClr val="EB7500"/>
          </a:solidFill>
          <a:ln w="9525">
            <a:noFill/>
            <a:round/>
            <a:headEnd/>
            <a:tailEnd/>
          </a:ln>
        </p:spPr>
        <p:txBody>
          <a:bodyPr/>
          <a:lstStyle/>
          <a:p>
            <a:endParaRPr lang="en-US"/>
          </a:p>
        </p:txBody>
      </p:sp>
      <p:sp>
        <p:nvSpPr>
          <p:cNvPr id="184441" name="Freeform 121"/>
          <p:cNvSpPr>
            <a:spLocks/>
          </p:cNvSpPr>
          <p:nvPr/>
        </p:nvSpPr>
        <p:spPr bwMode="auto">
          <a:xfrm>
            <a:off x="6091238" y="3859213"/>
            <a:ext cx="41275" cy="34925"/>
          </a:xfrm>
          <a:custGeom>
            <a:avLst/>
            <a:gdLst/>
            <a:ahLst/>
            <a:cxnLst>
              <a:cxn ang="0">
                <a:pos x="11" y="22"/>
              </a:cxn>
              <a:cxn ang="0">
                <a:pos x="15" y="22"/>
              </a:cxn>
              <a:cxn ang="0">
                <a:pos x="15" y="22"/>
              </a:cxn>
              <a:cxn ang="0">
                <a:pos x="19" y="22"/>
              </a:cxn>
              <a:cxn ang="0">
                <a:pos x="19" y="22"/>
              </a:cxn>
              <a:cxn ang="0">
                <a:pos x="22" y="18"/>
              </a:cxn>
              <a:cxn ang="0">
                <a:pos x="22" y="18"/>
              </a:cxn>
              <a:cxn ang="0">
                <a:pos x="22" y="18"/>
              </a:cxn>
              <a:cxn ang="0">
                <a:pos x="22" y="15"/>
              </a:cxn>
              <a:cxn ang="0">
                <a:pos x="26" y="15"/>
              </a:cxn>
              <a:cxn ang="0">
                <a:pos x="26" y="11"/>
              </a:cxn>
              <a:cxn ang="0">
                <a:pos x="26" y="11"/>
              </a:cxn>
              <a:cxn ang="0">
                <a:pos x="22" y="7"/>
              </a:cxn>
              <a:cxn ang="0">
                <a:pos x="22" y="7"/>
              </a:cxn>
              <a:cxn ang="0">
                <a:pos x="22" y="4"/>
              </a:cxn>
              <a:cxn ang="0">
                <a:pos x="22" y="4"/>
              </a:cxn>
              <a:cxn ang="0">
                <a:pos x="19" y="4"/>
              </a:cxn>
              <a:cxn ang="0">
                <a:pos x="19" y="0"/>
              </a:cxn>
              <a:cxn ang="0">
                <a:pos x="15" y="0"/>
              </a:cxn>
              <a:cxn ang="0">
                <a:pos x="15" y="0"/>
              </a:cxn>
              <a:cxn ang="0">
                <a:pos x="11" y="0"/>
              </a:cxn>
              <a:cxn ang="0">
                <a:pos x="11" y="0"/>
              </a:cxn>
              <a:cxn ang="0">
                <a:pos x="8" y="0"/>
              </a:cxn>
              <a:cxn ang="0">
                <a:pos x="8" y="0"/>
              </a:cxn>
              <a:cxn ang="0">
                <a:pos x="8" y="4"/>
              </a:cxn>
              <a:cxn ang="0">
                <a:pos x="4" y="4"/>
              </a:cxn>
              <a:cxn ang="0">
                <a:pos x="4" y="4"/>
              </a:cxn>
              <a:cxn ang="0">
                <a:pos x="4" y="7"/>
              </a:cxn>
              <a:cxn ang="0">
                <a:pos x="4" y="7"/>
              </a:cxn>
              <a:cxn ang="0">
                <a:pos x="0" y="11"/>
              </a:cxn>
              <a:cxn ang="0">
                <a:pos x="0" y="11"/>
              </a:cxn>
              <a:cxn ang="0">
                <a:pos x="0" y="15"/>
              </a:cxn>
              <a:cxn ang="0">
                <a:pos x="4" y="15"/>
              </a:cxn>
              <a:cxn ang="0">
                <a:pos x="4" y="18"/>
              </a:cxn>
              <a:cxn ang="0">
                <a:pos x="4" y="18"/>
              </a:cxn>
              <a:cxn ang="0">
                <a:pos x="4" y="18"/>
              </a:cxn>
              <a:cxn ang="0">
                <a:pos x="8" y="22"/>
              </a:cxn>
              <a:cxn ang="0">
                <a:pos x="8" y="22"/>
              </a:cxn>
              <a:cxn ang="0">
                <a:pos x="8" y="22"/>
              </a:cxn>
              <a:cxn ang="0">
                <a:pos x="11" y="22"/>
              </a:cxn>
              <a:cxn ang="0">
                <a:pos x="11" y="22"/>
              </a:cxn>
              <a:cxn ang="0">
                <a:pos x="11" y="22"/>
              </a:cxn>
            </a:cxnLst>
            <a:rect l="0" t="0" r="r" b="b"/>
            <a:pathLst>
              <a:path w="26" h="22">
                <a:moveTo>
                  <a:pt x="11" y="22"/>
                </a:moveTo>
                <a:lnTo>
                  <a:pt x="15" y="22"/>
                </a:lnTo>
                <a:lnTo>
                  <a:pt x="15" y="22"/>
                </a:lnTo>
                <a:lnTo>
                  <a:pt x="19" y="22"/>
                </a:lnTo>
                <a:lnTo>
                  <a:pt x="19" y="22"/>
                </a:lnTo>
                <a:lnTo>
                  <a:pt x="22" y="18"/>
                </a:lnTo>
                <a:lnTo>
                  <a:pt x="22" y="18"/>
                </a:lnTo>
                <a:lnTo>
                  <a:pt x="22" y="18"/>
                </a:lnTo>
                <a:lnTo>
                  <a:pt x="22" y="15"/>
                </a:lnTo>
                <a:lnTo>
                  <a:pt x="26" y="15"/>
                </a:lnTo>
                <a:lnTo>
                  <a:pt x="26" y="11"/>
                </a:lnTo>
                <a:lnTo>
                  <a:pt x="26" y="11"/>
                </a:lnTo>
                <a:lnTo>
                  <a:pt x="22" y="7"/>
                </a:lnTo>
                <a:lnTo>
                  <a:pt x="22" y="7"/>
                </a:lnTo>
                <a:lnTo>
                  <a:pt x="22" y="4"/>
                </a:lnTo>
                <a:lnTo>
                  <a:pt x="22" y="4"/>
                </a:lnTo>
                <a:lnTo>
                  <a:pt x="19" y="4"/>
                </a:lnTo>
                <a:lnTo>
                  <a:pt x="19" y="0"/>
                </a:lnTo>
                <a:lnTo>
                  <a:pt x="15" y="0"/>
                </a:lnTo>
                <a:lnTo>
                  <a:pt x="15" y="0"/>
                </a:lnTo>
                <a:lnTo>
                  <a:pt x="11" y="0"/>
                </a:lnTo>
                <a:lnTo>
                  <a:pt x="11" y="0"/>
                </a:lnTo>
                <a:lnTo>
                  <a:pt x="8" y="0"/>
                </a:lnTo>
                <a:lnTo>
                  <a:pt x="8" y="0"/>
                </a:lnTo>
                <a:lnTo>
                  <a:pt x="8" y="4"/>
                </a:lnTo>
                <a:lnTo>
                  <a:pt x="4" y="4"/>
                </a:lnTo>
                <a:lnTo>
                  <a:pt x="4" y="4"/>
                </a:lnTo>
                <a:lnTo>
                  <a:pt x="4" y="7"/>
                </a:lnTo>
                <a:lnTo>
                  <a:pt x="4" y="7"/>
                </a:lnTo>
                <a:lnTo>
                  <a:pt x="0" y="11"/>
                </a:lnTo>
                <a:lnTo>
                  <a:pt x="0" y="11"/>
                </a:lnTo>
                <a:lnTo>
                  <a:pt x="0" y="15"/>
                </a:lnTo>
                <a:lnTo>
                  <a:pt x="4" y="15"/>
                </a:lnTo>
                <a:lnTo>
                  <a:pt x="4" y="18"/>
                </a:lnTo>
                <a:lnTo>
                  <a:pt x="4" y="18"/>
                </a:lnTo>
                <a:lnTo>
                  <a:pt x="4" y="18"/>
                </a:lnTo>
                <a:lnTo>
                  <a:pt x="8" y="22"/>
                </a:lnTo>
                <a:lnTo>
                  <a:pt x="8" y="22"/>
                </a:lnTo>
                <a:lnTo>
                  <a:pt x="8" y="22"/>
                </a:lnTo>
                <a:lnTo>
                  <a:pt x="11" y="22"/>
                </a:lnTo>
                <a:lnTo>
                  <a:pt x="11" y="22"/>
                </a:lnTo>
                <a:lnTo>
                  <a:pt x="11" y="22"/>
                </a:lnTo>
                <a:close/>
              </a:path>
            </a:pathLst>
          </a:custGeom>
          <a:solidFill>
            <a:srgbClr val="EB7500"/>
          </a:solidFill>
          <a:ln w="9525">
            <a:noFill/>
            <a:round/>
            <a:headEnd/>
            <a:tailEnd/>
          </a:ln>
        </p:spPr>
        <p:txBody>
          <a:bodyPr/>
          <a:lstStyle/>
          <a:p>
            <a:endParaRPr lang="en-US"/>
          </a:p>
        </p:txBody>
      </p:sp>
      <p:sp>
        <p:nvSpPr>
          <p:cNvPr id="184442" name="Freeform 122"/>
          <p:cNvSpPr>
            <a:spLocks/>
          </p:cNvSpPr>
          <p:nvPr/>
        </p:nvSpPr>
        <p:spPr bwMode="auto">
          <a:xfrm>
            <a:off x="6213475" y="3859213"/>
            <a:ext cx="34925" cy="34925"/>
          </a:xfrm>
          <a:custGeom>
            <a:avLst/>
            <a:gdLst/>
            <a:ahLst/>
            <a:cxnLst>
              <a:cxn ang="0">
                <a:pos x="11" y="22"/>
              </a:cxn>
              <a:cxn ang="0">
                <a:pos x="15" y="22"/>
              </a:cxn>
              <a:cxn ang="0">
                <a:pos x="15" y="22"/>
              </a:cxn>
              <a:cxn ang="0">
                <a:pos x="18" y="22"/>
              </a:cxn>
              <a:cxn ang="0">
                <a:pos x="18" y="22"/>
              </a:cxn>
              <a:cxn ang="0">
                <a:pos x="22" y="18"/>
              </a:cxn>
              <a:cxn ang="0">
                <a:pos x="22" y="18"/>
              </a:cxn>
              <a:cxn ang="0">
                <a:pos x="22" y="18"/>
              </a:cxn>
              <a:cxn ang="0">
                <a:pos x="22" y="15"/>
              </a:cxn>
              <a:cxn ang="0">
                <a:pos x="22" y="15"/>
              </a:cxn>
              <a:cxn ang="0">
                <a:pos x="22" y="11"/>
              </a:cxn>
              <a:cxn ang="0">
                <a:pos x="22" y="11"/>
              </a:cxn>
              <a:cxn ang="0">
                <a:pos x="22" y="7"/>
              </a:cxn>
              <a:cxn ang="0">
                <a:pos x="22" y="7"/>
              </a:cxn>
              <a:cxn ang="0">
                <a:pos x="22" y="4"/>
              </a:cxn>
              <a:cxn ang="0">
                <a:pos x="22" y="4"/>
              </a:cxn>
              <a:cxn ang="0">
                <a:pos x="18" y="4"/>
              </a:cxn>
              <a:cxn ang="0">
                <a:pos x="18" y="0"/>
              </a:cxn>
              <a:cxn ang="0">
                <a:pos x="15" y="0"/>
              </a:cxn>
              <a:cxn ang="0">
                <a:pos x="15" y="0"/>
              </a:cxn>
              <a:cxn ang="0">
                <a:pos x="11" y="0"/>
              </a:cxn>
              <a:cxn ang="0">
                <a:pos x="11" y="0"/>
              </a:cxn>
              <a:cxn ang="0">
                <a:pos x="7" y="0"/>
              </a:cxn>
              <a:cxn ang="0">
                <a:pos x="7" y="0"/>
              </a:cxn>
              <a:cxn ang="0">
                <a:pos x="4" y="4"/>
              </a:cxn>
              <a:cxn ang="0">
                <a:pos x="4" y="4"/>
              </a:cxn>
              <a:cxn ang="0">
                <a:pos x="4" y="4"/>
              </a:cxn>
              <a:cxn ang="0">
                <a:pos x="4" y="7"/>
              </a:cxn>
              <a:cxn ang="0">
                <a:pos x="0" y="7"/>
              </a:cxn>
              <a:cxn ang="0">
                <a:pos x="0" y="11"/>
              </a:cxn>
              <a:cxn ang="0">
                <a:pos x="0" y="11"/>
              </a:cxn>
              <a:cxn ang="0">
                <a:pos x="0" y="15"/>
              </a:cxn>
              <a:cxn ang="0">
                <a:pos x="0" y="15"/>
              </a:cxn>
              <a:cxn ang="0">
                <a:pos x="4" y="18"/>
              </a:cxn>
              <a:cxn ang="0">
                <a:pos x="4" y="18"/>
              </a:cxn>
              <a:cxn ang="0">
                <a:pos x="4" y="18"/>
              </a:cxn>
              <a:cxn ang="0">
                <a:pos x="4" y="22"/>
              </a:cxn>
              <a:cxn ang="0">
                <a:pos x="7" y="22"/>
              </a:cxn>
              <a:cxn ang="0">
                <a:pos x="7" y="22"/>
              </a:cxn>
              <a:cxn ang="0">
                <a:pos x="11" y="22"/>
              </a:cxn>
              <a:cxn ang="0">
                <a:pos x="11" y="22"/>
              </a:cxn>
              <a:cxn ang="0">
                <a:pos x="11" y="22"/>
              </a:cxn>
            </a:cxnLst>
            <a:rect l="0" t="0" r="r" b="b"/>
            <a:pathLst>
              <a:path w="22" h="22">
                <a:moveTo>
                  <a:pt x="11" y="22"/>
                </a:moveTo>
                <a:lnTo>
                  <a:pt x="15" y="22"/>
                </a:lnTo>
                <a:lnTo>
                  <a:pt x="15" y="22"/>
                </a:lnTo>
                <a:lnTo>
                  <a:pt x="18" y="22"/>
                </a:lnTo>
                <a:lnTo>
                  <a:pt x="18" y="22"/>
                </a:lnTo>
                <a:lnTo>
                  <a:pt x="22" y="18"/>
                </a:lnTo>
                <a:lnTo>
                  <a:pt x="22" y="18"/>
                </a:lnTo>
                <a:lnTo>
                  <a:pt x="22" y="18"/>
                </a:lnTo>
                <a:lnTo>
                  <a:pt x="22" y="15"/>
                </a:lnTo>
                <a:lnTo>
                  <a:pt x="22" y="15"/>
                </a:lnTo>
                <a:lnTo>
                  <a:pt x="22" y="11"/>
                </a:lnTo>
                <a:lnTo>
                  <a:pt x="22" y="11"/>
                </a:lnTo>
                <a:lnTo>
                  <a:pt x="22" y="7"/>
                </a:lnTo>
                <a:lnTo>
                  <a:pt x="22" y="7"/>
                </a:lnTo>
                <a:lnTo>
                  <a:pt x="22" y="4"/>
                </a:lnTo>
                <a:lnTo>
                  <a:pt x="22" y="4"/>
                </a:lnTo>
                <a:lnTo>
                  <a:pt x="18" y="4"/>
                </a:lnTo>
                <a:lnTo>
                  <a:pt x="18" y="0"/>
                </a:lnTo>
                <a:lnTo>
                  <a:pt x="15" y="0"/>
                </a:lnTo>
                <a:lnTo>
                  <a:pt x="15" y="0"/>
                </a:lnTo>
                <a:lnTo>
                  <a:pt x="11" y="0"/>
                </a:lnTo>
                <a:lnTo>
                  <a:pt x="11" y="0"/>
                </a:lnTo>
                <a:lnTo>
                  <a:pt x="7" y="0"/>
                </a:lnTo>
                <a:lnTo>
                  <a:pt x="7" y="0"/>
                </a:lnTo>
                <a:lnTo>
                  <a:pt x="4" y="4"/>
                </a:lnTo>
                <a:lnTo>
                  <a:pt x="4" y="4"/>
                </a:lnTo>
                <a:lnTo>
                  <a:pt x="4" y="4"/>
                </a:lnTo>
                <a:lnTo>
                  <a:pt x="4" y="7"/>
                </a:lnTo>
                <a:lnTo>
                  <a:pt x="0" y="7"/>
                </a:lnTo>
                <a:lnTo>
                  <a:pt x="0" y="11"/>
                </a:lnTo>
                <a:lnTo>
                  <a:pt x="0" y="11"/>
                </a:lnTo>
                <a:lnTo>
                  <a:pt x="0" y="15"/>
                </a:lnTo>
                <a:lnTo>
                  <a:pt x="0" y="15"/>
                </a:lnTo>
                <a:lnTo>
                  <a:pt x="4" y="18"/>
                </a:lnTo>
                <a:lnTo>
                  <a:pt x="4" y="18"/>
                </a:lnTo>
                <a:lnTo>
                  <a:pt x="4" y="18"/>
                </a:lnTo>
                <a:lnTo>
                  <a:pt x="4" y="22"/>
                </a:lnTo>
                <a:lnTo>
                  <a:pt x="7" y="22"/>
                </a:lnTo>
                <a:lnTo>
                  <a:pt x="7" y="22"/>
                </a:lnTo>
                <a:lnTo>
                  <a:pt x="11" y="22"/>
                </a:lnTo>
                <a:lnTo>
                  <a:pt x="11" y="22"/>
                </a:lnTo>
                <a:lnTo>
                  <a:pt x="11" y="22"/>
                </a:lnTo>
                <a:close/>
              </a:path>
            </a:pathLst>
          </a:custGeom>
          <a:solidFill>
            <a:srgbClr val="EB7500"/>
          </a:solidFill>
          <a:ln w="9525">
            <a:noFill/>
            <a:round/>
            <a:headEnd/>
            <a:tailEnd/>
          </a:ln>
        </p:spPr>
        <p:txBody>
          <a:bodyPr/>
          <a:lstStyle/>
          <a:p>
            <a:endParaRPr lang="en-US"/>
          </a:p>
        </p:txBody>
      </p:sp>
      <p:sp>
        <p:nvSpPr>
          <p:cNvPr id="184443" name="Line 123"/>
          <p:cNvSpPr>
            <a:spLocks noChangeShapeType="1"/>
          </p:cNvSpPr>
          <p:nvPr/>
        </p:nvSpPr>
        <p:spPr bwMode="auto">
          <a:xfrm>
            <a:off x="5605463" y="3876675"/>
            <a:ext cx="295275" cy="1588"/>
          </a:xfrm>
          <a:prstGeom prst="line">
            <a:avLst/>
          </a:prstGeom>
          <a:noFill/>
          <a:ln w="23813">
            <a:solidFill>
              <a:srgbClr val="EB7500"/>
            </a:solidFill>
            <a:round/>
            <a:headEnd/>
            <a:tailEnd/>
          </a:ln>
        </p:spPr>
        <p:txBody>
          <a:bodyPr/>
          <a:lstStyle/>
          <a:p>
            <a:endParaRPr lang="en-US"/>
          </a:p>
        </p:txBody>
      </p:sp>
      <p:sp>
        <p:nvSpPr>
          <p:cNvPr id="184444" name="Freeform 124"/>
          <p:cNvSpPr>
            <a:spLocks/>
          </p:cNvSpPr>
          <p:nvPr/>
        </p:nvSpPr>
        <p:spPr bwMode="auto">
          <a:xfrm>
            <a:off x="5975350" y="4246563"/>
            <a:ext cx="34925" cy="34925"/>
          </a:xfrm>
          <a:custGeom>
            <a:avLst/>
            <a:gdLst/>
            <a:ahLst/>
            <a:cxnLst>
              <a:cxn ang="0">
                <a:pos x="8" y="22"/>
              </a:cxn>
              <a:cxn ang="0">
                <a:pos x="11" y="22"/>
              </a:cxn>
              <a:cxn ang="0">
                <a:pos x="15" y="22"/>
              </a:cxn>
              <a:cxn ang="0">
                <a:pos x="15" y="22"/>
              </a:cxn>
              <a:cxn ang="0">
                <a:pos x="15" y="19"/>
              </a:cxn>
              <a:cxn ang="0">
                <a:pos x="19" y="19"/>
              </a:cxn>
              <a:cxn ang="0">
                <a:pos x="19" y="19"/>
              </a:cxn>
              <a:cxn ang="0">
                <a:pos x="19" y="15"/>
              </a:cxn>
              <a:cxn ang="0">
                <a:pos x="22" y="15"/>
              </a:cxn>
              <a:cxn ang="0">
                <a:pos x="22" y="11"/>
              </a:cxn>
              <a:cxn ang="0">
                <a:pos x="22" y="11"/>
              </a:cxn>
              <a:cxn ang="0">
                <a:pos x="22" y="8"/>
              </a:cxn>
              <a:cxn ang="0">
                <a:pos x="22" y="8"/>
              </a:cxn>
              <a:cxn ang="0">
                <a:pos x="19" y="4"/>
              </a:cxn>
              <a:cxn ang="0">
                <a:pos x="19" y="4"/>
              </a:cxn>
              <a:cxn ang="0">
                <a:pos x="19" y="4"/>
              </a:cxn>
              <a:cxn ang="0">
                <a:pos x="15" y="0"/>
              </a:cxn>
              <a:cxn ang="0">
                <a:pos x="15" y="0"/>
              </a:cxn>
              <a:cxn ang="0">
                <a:pos x="15" y="0"/>
              </a:cxn>
              <a:cxn ang="0">
                <a:pos x="11" y="0"/>
              </a:cxn>
              <a:cxn ang="0">
                <a:pos x="11" y="0"/>
              </a:cxn>
              <a:cxn ang="0">
                <a:pos x="8" y="0"/>
              </a:cxn>
              <a:cxn ang="0">
                <a:pos x="8" y="0"/>
              </a:cxn>
              <a:cxn ang="0">
                <a:pos x="4" y="0"/>
              </a:cxn>
              <a:cxn ang="0">
                <a:pos x="4" y="0"/>
              </a:cxn>
              <a:cxn ang="0">
                <a:pos x="0" y="4"/>
              </a:cxn>
              <a:cxn ang="0">
                <a:pos x="0" y="4"/>
              </a:cxn>
              <a:cxn ang="0">
                <a:pos x="0" y="4"/>
              </a:cxn>
              <a:cxn ang="0">
                <a:pos x="0" y="8"/>
              </a:cxn>
              <a:cxn ang="0">
                <a:pos x="0" y="8"/>
              </a:cxn>
              <a:cxn ang="0">
                <a:pos x="0" y="11"/>
              </a:cxn>
              <a:cxn ang="0">
                <a:pos x="0" y="11"/>
              </a:cxn>
              <a:cxn ang="0">
                <a:pos x="0" y="15"/>
              </a:cxn>
              <a:cxn ang="0">
                <a:pos x="0" y="15"/>
              </a:cxn>
              <a:cxn ang="0">
                <a:pos x="0" y="19"/>
              </a:cxn>
              <a:cxn ang="0">
                <a:pos x="0" y="19"/>
              </a:cxn>
              <a:cxn ang="0">
                <a:pos x="4" y="19"/>
              </a:cxn>
              <a:cxn ang="0">
                <a:pos x="4" y="22"/>
              </a:cxn>
              <a:cxn ang="0">
                <a:pos x="8" y="22"/>
              </a:cxn>
              <a:cxn ang="0">
                <a:pos x="8" y="22"/>
              </a:cxn>
              <a:cxn ang="0">
                <a:pos x="11" y="22"/>
              </a:cxn>
              <a:cxn ang="0">
                <a:pos x="11" y="22"/>
              </a:cxn>
              <a:cxn ang="0">
                <a:pos x="8" y="22"/>
              </a:cxn>
            </a:cxnLst>
            <a:rect l="0" t="0" r="r" b="b"/>
            <a:pathLst>
              <a:path w="22" h="22">
                <a:moveTo>
                  <a:pt x="8" y="22"/>
                </a:moveTo>
                <a:lnTo>
                  <a:pt x="11" y="22"/>
                </a:lnTo>
                <a:lnTo>
                  <a:pt x="15" y="22"/>
                </a:lnTo>
                <a:lnTo>
                  <a:pt x="15" y="22"/>
                </a:lnTo>
                <a:lnTo>
                  <a:pt x="15" y="19"/>
                </a:lnTo>
                <a:lnTo>
                  <a:pt x="19" y="19"/>
                </a:lnTo>
                <a:lnTo>
                  <a:pt x="19" y="19"/>
                </a:lnTo>
                <a:lnTo>
                  <a:pt x="19" y="15"/>
                </a:lnTo>
                <a:lnTo>
                  <a:pt x="22" y="15"/>
                </a:lnTo>
                <a:lnTo>
                  <a:pt x="22" y="11"/>
                </a:lnTo>
                <a:lnTo>
                  <a:pt x="22" y="11"/>
                </a:lnTo>
                <a:lnTo>
                  <a:pt x="22" y="8"/>
                </a:lnTo>
                <a:lnTo>
                  <a:pt x="22" y="8"/>
                </a:lnTo>
                <a:lnTo>
                  <a:pt x="19" y="4"/>
                </a:lnTo>
                <a:lnTo>
                  <a:pt x="19" y="4"/>
                </a:lnTo>
                <a:lnTo>
                  <a:pt x="19" y="4"/>
                </a:lnTo>
                <a:lnTo>
                  <a:pt x="15" y="0"/>
                </a:lnTo>
                <a:lnTo>
                  <a:pt x="15" y="0"/>
                </a:lnTo>
                <a:lnTo>
                  <a:pt x="15" y="0"/>
                </a:lnTo>
                <a:lnTo>
                  <a:pt x="11" y="0"/>
                </a:lnTo>
                <a:lnTo>
                  <a:pt x="11" y="0"/>
                </a:lnTo>
                <a:lnTo>
                  <a:pt x="8" y="0"/>
                </a:lnTo>
                <a:lnTo>
                  <a:pt x="8" y="0"/>
                </a:lnTo>
                <a:lnTo>
                  <a:pt x="4" y="0"/>
                </a:lnTo>
                <a:lnTo>
                  <a:pt x="4" y="0"/>
                </a:lnTo>
                <a:lnTo>
                  <a:pt x="0" y="4"/>
                </a:lnTo>
                <a:lnTo>
                  <a:pt x="0" y="4"/>
                </a:lnTo>
                <a:lnTo>
                  <a:pt x="0" y="4"/>
                </a:lnTo>
                <a:lnTo>
                  <a:pt x="0" y="8"/>
                </a:lnTo>
                <a:lnTo>
                  <a:pt x="0" y="8"/>
                </a:lnTo>
                <a:lnTo>
                  <a:pt x="0" y="11"/>
                </a:lnTo>
                <a:lnTo>
                  <a:pt x="0" y="11"/>
                </a:lnTo>
                <a:lnTo>
                  <a:pt x="0" y="15"/>
                </a:lnTo>
                <a:lnTo>
                  <a:pt x="0" y="15"/>
                </a:lnTo>
                <a:lnTo>
                  <a:pt x="0" y="19"/>
                </a:lnTo>
                <a:lnTo>
                  <a:pt x="0" y="19"/>
                </a:lnTo>
                <a:lnTo>
                  <a:pt x="4" y="19"/>
                </a:lnTo>
                <a:lnTo>
                  <a:pt x="4" y="22"/>
                </a:lnTo>
                <a:lnTo>
                  <a:pt x="8" y="22"/>
                </a:lnTo>
                <a:lnTo>
                  <a:pt x="8" y="22"/>
                </a:lnTo>
                <a:lnTo>
                  <a:pt x="11" y="22"/>
                </a:lnTo>
                <a:lnTo>
                  <a:pt x="11" y="22"/>
                </a:lnTo>
                <a:lnTo>
                  <a:pt x="8" y="22"/>
                </a:lnTo>
                <a:close/>
              </a:path>
            </a:pathLst>
          </a:custGeom>
          <a:solidFill>
            <a:srgbClr val="EB7500"/>
          </a:solidFill>
          <a:ln w="9525">
            <a:noFill/>
            <a:round/>
            <a:headEnd/>
            <a:tailEnd/>
          </a:ln>
        </p:spPr>
        <p:txBody>
          <a:bodyPr/>
          <a:lstStyle/>
          <a:p>
            <a:endParaRPr lang="en-US"/>
          </a:p>
        </p:txBody>
      </p:sp>
      <p:sp>
        <p:nvSpPr>
          <p:cNvPr id="184445" name="Freeform 125"/>
          <p:cNvSpPr>
            <a:spLocks/>
          </p:cNvSpPr>
          <p:nvPr/>
        </p:nvSpPr>
        <p:spPr bwMode="auto">
          <a:xfrm>
            <a:off x="6091238" y="4246563"/>
            <a:ext cx="41275" cy="34925"/>
          </a:xfrm>
          <a:custGeom>
            <a:avLst/>
            <a:gdLst/>
            <a:ahLst/>
            <a:cxnLst>
              <a:cxn ang="0">
                <a:pos x="11" y="22"/>
              </a:cxn>
              <a:cxn ang="0">
                <a:pos x="15" y="22"/>
              </a:cxn>
              <a:cxn ang="0">
                <a:pos x="15" y="22"/>
              </a:cxn>
              <a:cxn ang="0">
                <a:pos x="19" y="22"/>
              </a:cxn>
              <a:cxn ang="0">
                <a:pos x="19" y="19"/>
              </a:cxn>
              <a:cxn ang="0">
                <a:pos x="22" y="19"/>
              </a:cxn>
              <a:cxn ang="0">
                <a:pos x="22" y="19"/>
              </a:cxn>
              <a:cxn ang="0">
                <a:pos x="22" y="15"/>
              </a:cxn>
              <a:cxn ang="0">
                <a:pos x="22" y="15"/>
              </a:cxn>
              <a:cxn ang="0">
                <a:pos x="26" y="11"/>
              </a:cxn>
              <a:cxn ang="0">
                <a:pos x="26" y="11"/>
              </a:cxn>
              <a:cxn ang="0">
                <a:pos x="26" y="8"/>
              </a:cxn>
              <a:cxn ang="0">
                <a:pos x="22" y="8"/>
              </a:cxn>
              <a:cxn ang="0">
                <a:pos x="22" y="4"/>
              </a:cxn>
              <a:cxn ang="0">
                <a:pos x="22" y="4"/>
              </a:cxn>
              <a:cxn ang="0">
                <a:pos x="22" y="4"/>
              </a:cxn>
              <a:cxn ang="0">
                <a:pos x="19" y="0"/>
              </a:cxn>
              <a:cxn ang="0">
                <a:pos x="19" y="0"/>
              </a:cxn>
              <a:cxn ang="0">
                <a:pos x="15" y="0"/>
              </a:cxn>
              <a:cxn ang="0">
                <a:pos x="15" y="0"/>
              </a:cxn>
              <a:cxn ang="0">
                <a:pos x="11" y="0"/>
              </a:cxn>
              <a:cxn ang="0">
                <a:pos x="11" y="0"/>
              </a:cxn>
              <a:cxn ang="0">
                <a:pos x="8" y="0"/>
              </a:cxn>
              <a:cxn ang="0">
                <a:pos x="8" y="0"/>
              </a:cxn>
              <a:cxn ang="0">
                <a:pos x="8" y="0"/>
              </a:cxn>
              <a:cxn ang="0">
                <a:pos x="4" y="4"/>
              </a:cxn>
              <a:cxn ang="0">
                <a:pos x="4" y="4"/>
              </a:cxn>
              <a:cxn ang="0">
                <a:pos x="4" y="4"/>
              </a:cxn>
              <a:cxn ang="0">
                <a:pos x="4" y="8"/>
              </a:cxn>
              <a:cxn ang="0">
                <a:pos x="0" y="8"/>
              </a:cxn>
              <a:cxn ang="0">
                <a:pos x="0" y="11"/>
              </a:cxn>
              <a:cxn ang="0">
                <a:pos x="0" y="11"/>
              </a:cxn>
              <a:cxn ang="0">
                <a:pos x="4" y="15"/>
              </a:cxn>
              <a:cxn ang="0">
                <a:pos x="4" y="15"/>
              </a:cxn>
              <a:cxn ang="0">
                <a:pos x="4" y="19"/>
              </a:cxn>
              <a:cxn ang="0">
                <a:pos x="4" y="19"/>
              </a:cxn>
              <a:cxn ang="0">
                <a:pos x="8" y="19"/>
              </a:cxn>
              <a:cxn ang="0">
                <a:pos x="8" y="22"/>
              </a:cxn>
              <a:cxn ang="0">
                <a:pos x="8" y="22"/>
              </a:cxn>
              <a:cxn ang="0">
                <a:pos x="11" y="22"/>
              </a:cxn>
              <a:cxn ang="0">
                <a:pos x="11" y="22"/>
              </a:cxn>
              <a:cxn ang="0">
                <a:pos x="11" y="22"/>
              </a:cxn>
            </a:cxnLst>
            <a:rect l="0" t="0" r="r" b="b"/>
            <a:pathLst>
              <a:path w="26" h="22">
                <a:moveTo>
                  <a:pt x="11" y="22"/>
                </a:moveTo>
                <a:lnTo>
                  <a:pt x="15" y="22"/>
                </a:lnTo>
                <a:lnTo>
                  <a:pt x="15" y="22"/>
                </a:lnTo>
                <a:lnTo>
                  <a:pt x="19" y="22"/>
                </a:lnTo>
                <a:lnTo>
                  <a:pt x="19" y="19"/>
                </a:lnTo>
                <a:lnTo>
                  <a:pt x="22" y="19"/>
                </a:lnTo>
                <a:lnTo>
                  <a:pt x="22" y="19"/>
                </a:lnTo>
                <a:lnTo>
                  <a:pt x="22" y="15"/>
                </a:lnTo>
                <a:lnTo>
                  <a:pt x="22" y="15"/>
                </a:lnTo>
                <a:lnTo>
                  <a:pt x="26" y="11"/>
                </a:lnTo>
                <a:lnTo>
                  <a:pt x="26" y="11"/>
                </a:lnTo>
                <a:lnTo>
                  <a:pt x="26" y="8"/>
                </a:lnTo>
                <a:lnTo>
                  <a:pt x="22" y="8"/>
                </a:lnTo>
                <a:lnTo>
                  <a:pt x="22" y="4"/>
                </a:lnTo>
                <a:lnTo>
                  <a:pt x="22" y="4"/>
                </a:lnTo>
                <a:lnTo>
                  <a:pt x="22" y="4"/>
                </a:lnTo>
                <a:lnTo>
                  <a:pt x="19" y="0"/>
                </a:lnTo>
                <a:lnTo>
                  <a:pt x="19" y="0"/>
                </a:lnTo>
                <a:lnTo>
                  <a:pt x="15" y="0"/>
                </a:lnTo>
                <a:lnTo>
                  <a:pt x="15" y="0"/>
                </a:lnTo>
                <a:lnTo>
                  <a:pt x="11" y="0"/>
                </a:lnTo>
                <a:lnTo>
                  <a:pt x="11" y="0"/>
                </a:lnTo>
                <a:lnTo>
                  <a:pt x="8" y="0"/>
                </a:lnTo>
                <a:lnTo>
                  <a:pt x="8" y="0"/>
                </a:lnTo>
                <a:lnTo>
                  <a:pt x="8" y="0"/>
                </a:lnTo>
                <a:lnTo>
                  <a:pt x="4" y="4"/>
                </a:lnTo>
                <a:lnTo>
                  <a:pt x="4" y="4"/>
                </a:lnTo>
                <a:lnTo>
                  <a:pt x="4" y="4"/>
                </a:lnTo>
                <a:lnTo>
                  <a:pt x="4" y="8"/>
                </a:lnTo>
                <a:lnTo>
                  <a:pt x="0" y="8"/>
                </a:lnTo>
                <a:lnTo>
                  <a:pt x="0" y="11"/>
                </a:lnTo>
                <a:lnTo>
                  <a:pt x="0" y="11"/>
                </a:lnTo>
                <a:lnTo>
                  <a:pt x="4" y="15"/>
                </a:lnTo>
                <a:lnTo>
                  <a:pt x="4" y="15"/>
                </a:lnTo>
                <a:lnTo>
                  <a:pt x="4" y="19"/>
                </a:lnTo>
                <a:lnTo>
                  <a:pt x="4" y="19"/>
                </a:lnTo>
                <a:lnTo>
                  <a:pt x="8" y="19"/>
                </a:lnTo>
                <a:lnTo>
                  <a:pt x="8" y="22"/>
                </a:lnTo>
                <a:lnTo>
                  <a:pt x="8" y="22"/>
                </a:lnTo>
                <a:lnTo>
                  <a:pt x="11" y="22"/>
                </a:lnTo>
                <a:lnTo>
                  <a:pt x="11" y="22"/>
                </a:lnTo>
                <a:lnTo>
                  <a:pt x="11" y="22"/>
                </a:lnTo>
                <a:close/>
              </a:path>
            </a:pathLst>
          </a:custGeom>
          <a:solidFill>
            <a:srgbClr val="EB7500"/>
          </a:solidFill>
          <a:ln w="9525">
            <a:noFill/>
            <a:round/>
            <a:headEnd/>
            <a:tailEnd/>
          </a:ln>
        </p:spPr>
        <p:txBody>
          <a:bodyPr/>
          <a:lstStyle/>
          <a:p>
            <a:endParaRPr lang="en-US"/>
          </a:p>
        </p:txBody>
      </p:sp>
      <p:sp>
        <p:nvSpPr>
          <p:cNvPr id="184446" name="Freeform 126"/>
          <p:cNvSpPr>
            <a:spLocks/>
          </p:cNvSpPr>
          <p:nvPr/>
        </p:nvSpPr>
        <p:spPr bwMode="auto">
          <a:xfrm>
            <a:off x="6213475" y="4246563"/>
            <a:ext cx="34925" cy="34925"/>
          </a:xfrm>
          <a:custGeom>
            <a:avLst/>
            <a:gdLst/>
            <a:ahLst/>
            <a:cxnLst>
              <a:cxn ang="0">
                <a:pos x="11" y="22"/>
              </a:cxn>
              <a:cxn ang="0">
                <a:pos x="15" y="22"/>
              </a:cxn>
              <a:cxn ang="0">
                <a:pos x="15" y="22"/>
              </a:cxn>
              <a:cxn ang="0">
                <a:pos x="18" y="22"/>
              </a:cxn>
              <a:cxn ang="0">
                <a:pos x="18" y="19"/>
              </a:cxn>
              <a:cxn ang="0">
                <a:pos x="22" y="19"/>
              </a:cxn>
              <a:cxn ang="0">
                <a:pos x="22" y="19"/>
              </a:cxn>
              <a:cxn ang="0">
                <a:pos x="22" y="15"/>
              </a:cxn>
              <a:cxn ang="0">
                <a:pos x="22" y="15"/>
              </a:cxn>
              <a:cxn ang="0">
                <a:pos x="22" y="11"/>
              </a:cxn>
              <a:cxn ang="0">
                <a:pos x="22" y="11"/>
              </a:cxn>
              <a:cxn ang="0">
                <a:pos x="22" y="8"/>
              </a:cxn>
              <a:cxn ang="0">
                <a:pos x="22" y="8"/>
              </a:cxn>
              <a:cxn ang="0">
                <a:pos x="22" y="4"/>
              </a:cxn>
              <a:cxn ang="0">
                <a:pos x="22" y="4"/>
              </a:cxn>
              <a:cxn ang="0">
                <a:pos x="22" y="4"/>
              </a:cxn>
              <a:cxn ang="0">
                <a:pos x="18" y="0"/>
              </a:cxn>
              <a:cxn ang="0">
                <a:pos x="18" y="0"/>
              </a:cxn>
              <a:cxn ang="0">
                <a:pos x="15" y="0"/>
              </a:cxn>
              <a:cxn ang="0">
                <a:pos x="15" y="0"/>
              </a:cxn>
              <a:cxn ang="0">
                <a:pos x="11" y="0"/>
              </a:cxn>
              <a:cxn ang="0">
                <a:pos x="11" y="0"/>
              </a:cxn>
              <a:cxn ang="0">
                <a:pos x="7" y="0"/>
              </a:cxn>
              <a:cxn ang="0">
                <a:pos x="7" y="0"/>
              </a:cxn>
              <a:cxn ang="0">
                <a:pos x="4" y="0"/>
              </a:cxn>
              <a:cxn ang="0">
                <a:pos x="4" y="4"/>
              </a:cxn>
              <a:cxn ang="0">
                <a:pos x="4" y="4"/>
              </a:cxn>
              <a:cxn ang="0">
                <a:pos x="4" y="4"/>
              </a:cxn>
              <a:cxn ang="0">
                <a:pos x="0" y="8"/>
              </a:cxn>
              <a:cxn ang="0">
                <a:pos x="0" y="8"/>
              </a:cxn>
              <a:cxn ang="0">
                <a:pos x="0" y="11"/>
              </a:cxn>
              <a:cxn ang="0">
                <a:pos x="0" y="11"/>
              </a:cxn>
              <a:cxn ang="0">
                <a:pos x="0" y="15"/>
              </a:cxn>
              <a:cxn ang="0">
                <a:pos x="4" y="15"/>
              </a:cxn>
              <a:cxn ang="0">
                <a:pos x="4" y="19"/>
              </a:cxn>
              <a:cxn ang="0">
                <a:pos x="4" y="19"/>
              </a:cxn>
              <a:cxn ang="0">
                <a:pos x="4" y="19"/>
              </a:cxn>
              <a:cxn ang="0">
                <a:pos x="7" y="22"/>
              </a:cxn>
              <a:cxn ang="0">
                <a:pos x="7" y="22"/>
              </a:cxn>
              <a:cxn ang="0">
                <a:pos x="11" y="22"/>
              </a:cxn>
              <a:cxn ang="0">
                <a:pos x="11" y="22"/>
              </a:cxn>
              <a:cxn ang="0">
                <a:pos x="11" y="22"/>
              </a:cxn>
            </a:cxnLst>
            <a:rect l="0" t="0" r="r" b="b"/>
            <a:pathLst>
              <a:path w="22" h="22">
                <a:moveTo>
                  <a:pt x="11" y="22"/>
                </a:moveTo>
                <a:lnTo>
                  <a:pt x="15" y="22"/>
                </a:lnTo>
                <a:lnTo>
                  <a:pt x="15" y="22"/>
                </a:lnTo>
                <a:lnTo>
                  <a:pt x="18" y="22"/>
                </a:lnTo>
                <a:lnTo>
                  <a:pt x="18" y="19"/>
                </a:lnTo>
                <a:lnTo>
                  <a:pt x="22" y="19"/>
                </a:lnTo>
                <a:lnTo>
                  <a:pt x="22" y="19"/>
                </a:lnTo>
                <a:lnTo>
                  <a:pt x="22" y="15"/>
                </a:lnTo>
                <a:lnTo>
                  <a:pt x="22" y="15"/>
                </a:lnTo>
                <a:lnTo>
                  <a:pt x="22" y="11"/>
                </a:lnTo>
                <a:lnTo>
                  <a:pt x="22" y="11"/>
                </a:lnTo>
                <a:lnTo>
                  <a:pt x="22" y="8"/>
                </a:lnTo>
                <a:lnTo>
                  <a:pt x="22" y="8"/>
                </a:lnTo>
                <a:lnTo>
                  <a:pt x="22" y="4"/>
                </a:lnTo>
                <a:lnTo>
                  <a:pt x="22" y="4"/>
                </a:lnTo>
                <a:lnTo>
                  <a:pt x="22" y="4"/>
                </a:lnTo>
                <a:lnTo>
                  <a:pt x="18" y="0"/>
                </a:lnTo>
                <a:lnTo>
                  <a:pt x="18" y="0"/>
                </a:lnTo>
                <a:lnTo>
                  <a:pt x="15" y="0"/>
                </a:lnTo>
                <a:lnTo>
                  <a:pt x="15" y="0"/>
                </a:lnTo>
                <a:lnTo>
                  <a:pt x="11" y="0"/>
                </a:lnTo>
                <a:lnTo>
                  <a:pt x="11" y="0"/>
                </a:lnTo>
                <a:lnTo>
                  <a:pt x="7" y="0"/>
                </a:lnTo>
                <a:lnTo>
                  <a:pt x="7" y="0"/>
                </a:lnTo>
                <a:lnTo>
                  <a:pt x="4" y="0"/>
                </a:lnTo>
                <a:lnTo>
                  <a:pt x="4" y="4"/>
                </a:lnTo>
                <a:lnTo>
                  <a:pt x="4" y="4"/>
                </a:lnTo>
                <a:lnTo>
                  <a:pt x="4" y="4"/>
                </a:lnTo>
                <a:lnTo>
                  <a:pt x="0" y="8"/>
                </a:lnTo>
                <a:lnTo>
                  <a:pt x="0" y="8"/>
                </a:lnTo>
                <a:lnTo>
                  <a:pt x="0" y="11"/>
                </a:lnTo>
                <a:lnTo>
                  <a:pt x="0" y="11"/>
                </a:lnTo>
                <a:lnTo>
                  <a:pt x="0" y="15"/>
                </a:lnTo>
                <a:lnTo>
                  <a:pt x="4" y="15"/>
                </a:lnTo>
                <a:lnTo>
                  <a:pt x="4" y="19"/>
                </a:lnTo>
                <a:lnTo>
                  <a:pt x="4" y="19"/>
                </a:lnTo>
                <a:lnTo>
                  <a:pt x="4" y="19"/>
                </a:lnTo>
                <a:lnTo>
                  <a:pt x="7" y="22"/>
                </a:lnTo>
                <a:lnTo>
                  <a:pt x="7" y="22"/>
                </a:lnTo>
                <a:lnTo>
                  <a:pt x="11" y="22"/>
                </a:lnTo>
                <a:lnTo>
                  <a:pt x="11" y="22"/>
                </a:lnTo>
                <a:lnTo>
                  <a:pt x="11" y="22"/>
                </a:lnTo>
                <a:close/>
              </a:path>
            </a:pathLst>
          </a:custGeom>
          <a:solidFill>
            <a:srgbClr val="EB7500"/>
          </a:solidFill>
          <a:ln w="9525">
            <a:noFill/>
            <a:round/>
            <a:headEnd/>
            <a:tailEnd/>
          </a:ln>
        </p:spPr>
        <p:txBody>
          <a:bodyPr/>
          <a:lstStyle/>
          <a:p>
            <a:endParaRPr lang="en-US"/>
          </a:p>
        </p:txBody>
      </p:sp>
      <p:sp>
        <p:nvSpPr>
          <p:cNvPr id="184447" name="Line 127"/>
          <p:cNvSpPr>
            <a:spLocks noChangeShapeType="1"/>
          </p:cNvSpPr>
          <p:nvPr/>
        </p:nvSpPr>
        <p:spPr bwMode="auto">
          <a:xfrm>
            <a:off x="5605463" y="4259263"/>
            <a:ext cx="295275" cy="4762"/>
          </a:xfrm>
          <a:prstGeom prst="line">
            <a:avLst/>
          </a:prstGeom>
          <a:noFill/>
          <a:ln w="23813">
            <a:solidFill>
              <a:srgbClr val="EB7500"/>
            </a:solidFill>
            <a:round/>
            <a:headEnd/>
            <a:tailEnd/>
          </a:ln>
        </p:spPr>
        <p:txBody>
          <a:bodyPr/>
          <a:lstStyle/>
          <a:p>
            <a:endParaRPr lang="en-US"/>
          </a:p>
        </p:txBody>
      </p:sp>
      <p:sp>
        <p:nvSpPr>
          <p:cNvPr id="184448" name="Freeform 128"/>
          <p:cNvSpPr>
            <a:spLocks/>
          </p:cNvSpPr>
          <p:nvPr/>
        </p:nvSpPr>
        <p:spPr bwMode="auto">
          <a:xfrm>
            <a:off x="3560763" y="3981450"/>
            <a:ext cx="41275" cy="34925"/>
          </a:xfrm>
          <a:custGeom>
            <a:avLst/>
            <a:gdLst/>
            <a:ahLst/>
            <a:cxnLst>
              <a:cxn ang="0">
                <a:pos x="11" y="22"/>
              </a:cxn>
              <a:cxn ang="0">
                <a:pos x="15" y="22"/>
              </a:cxn>
              <a:cxn ang="0">
                <a:pos x="15" y="22"/>
              </a:cxn>
              <a:cxn ang="0">
                <a:pos x="18" y="22"/>
              </a:cxn>
              <a:cxn ang="0">
                <a:pos x="18" y="22"/>
              </a:cxn>
              <a:cxn ang="0">
                <a:pos x="22" y="18"/>
              </a:cxn>
              <a:cxn ang="0">
                <a:pos x="22" y="18"/>
              </a:cxn>
              <a:cxn ang="0">
                <a:pos x="22" y="18"/>
              </a:cxn>
              <a:cxn ang="0">
                <a:pos x="22" y="14"/>
              </a:cxn>
              <a:cxn ang="0">
                <a:pos x="26" y="14"/>
              </a:cxn>
              <a:cxn ang="0">
                <a:pos x="26" y="11"/>
              </a:cxn>
              <a:cxn ang="0">
                <a:pos x="26" y="11"/>
              </a:cxn>
              <a:cxn ang="0">
                <a:pos x="22" y="7"/>
              </a:cxn>
              <a:cxn ang="0">
                <a:pos x="22" y="7"/>
              </a:cxn>
              <a:cxn ang="0">
                <a:pos x="22" y="3"/>
              </a:cxn>
              <a:cxn ang="0">
                <a:pos x="22" y="3"/>
              </a:cxn>
              <a:cxn ang="0">
                <a:pos x="18" y="3"/>
              </a:cxn>
              <a:cxn ang="0">
                <a:pos x="18" y="0"/>
              </a:cxn>
              <a:cxn ang="0">
                <a:pos x="15" y="0"/>
              </a:cxn>
              <a:cxn ang="0">
                <a:pos x="15" y="0"/>
              </a:cxn>
              <a:cxn ang="0">
                <a:pos x="15" y="0"/>
              </a:cxn>
              <a:cxn ang="0">
                <a:pos x="11" y="0"/>
              </a:cxn>
              <a:cxn ang="0">
                <a:pos x="11" y="0"/>
              </a:cxn>
              <a:cxn ang="0">
                <a:pos x="7" y="0"/>
              </a:cxn>
              <a:cxn ang="0">
                <a:pos x="7" y="3"/>
              </a:cxn>
              <a:cxn ang="0">
                <a:pos x="4" y="3"/>
              </a:cxn>
              <a:cxn ang="0">
                <a:pos x="4" y="3"/>
              </a:cxn>
              <a:cxn ang="0">
                <a:pos x="4" y="7"/>
              </a:cxn>
              <a:cxn ang="0">
                <a:pos x="4" y="7"/>
              </a:cxn>
              <a:cxn ang="0">
                <a:pos x="0" y="11"/>
              </a:cxn>
              <a:cxn ang="0">
                <a:pos x="0" y="11"/>
              </a:cxn>
              <a:cxn ang="0">
                <a:pos x="0" y="14"/>
              </a:cxn>
              <a:cxn ang="0">
                <a:pos x="4" y="14"/>
              </a:cxn>
              <a:cxn ang="0">
                <a:pos x="4" y="18"/>
              </a:cxn>
              <a:cxn ang="0">
                <a:pos x="4" y="18"/>
              </a:cxn>
              <a:cxn ang="0">
                <a:pos x="4" y="18"/>
              </a:cxn>
              <a:cxn ang="0">
                <a:pos x="7" y="22"/>
              </a:cxn>
              <a:cxn ang="0">
                <a:pos x="7" y="22"/>
              </a:cxn>
              <a:cxn ang="0">
                <a:pos x="11" y="22"/>
              </a:cxn>
              <a:cxn ang="0">
                <a:pos x="11" y="22"/>
              </a:cxn>
              <a:cxn ang="0">
                <a:pos x="15" y="22"/>
              </a:cxn>
              <a:cxn ang="0">
                <a:pos x="15" y="22"/>
              </a:cxn>
              <a:cxn ang="0">
                <a:pos x="11" y="22"/>
              </a:cxn>
            </a:cxnLst>
            <a:rect l="0" t="0" r="r" b="b"/>
            <a:pathLst>
              <a:path w="26" h="22">
                <a:moveTo>
                  <a:pt x="11" y="22"/>
                </a:moveTo>
                <a:lnTo>
                  <a:pt x="15" y="22"/>
                </a:lnTo>
                <a:lnTo>
                  <a:pt x="15" y="22"/>
                </a:lnTo>
                <a:lnTo>
                  <a:pt x="18" y="22"/>
                </a:lnTo>
                <a:lnTo>
                  <a:pt x="18" y="22"/>
                </a:lnTo>
                <a:lnTo>
                  <a:pt x="22" y="18"/>
                </a:lnTo>
                <a:lnTo>
                  <a:pt x="22" y="18"/>
                </a:lnTo>
                <a:lnTo>
                  <a:pt x="22" y="18"/>
                </a:lnTo>
                <a:lnTo>
                  <a:pt x="22" y="14"/>
                </a:lnTo>
                <a:lnTo>
                  <a:pt x="26" y="14"/>
                </a:lnTo>
                <a:lnTo>
                  <a:pt x="26" y="11"/>
                </a:lnTo>
                <a:lnTo>
                  <a:pt x="26" y="11"/>
                </a:lnTo>
                <a:lnTo>
                  <a:pt x="22" y="7"/>
                </a:lnTo>
                <a:lnTo>
                  <a:pt x="22" y="7"/>
                </a:lnTo>
                <a:lnTo>
                  <a:pt x="22" y="3"/>
                </a:lnTo>
                <a:lnTo>
                  <a:pt x="22" y="3"/>
                </a:lnTo>
                <a:lnTo>
                  <a:pt x="18" y="3"/>
                </a:lnTo>
                <a:lnTo>
                  <a:pt x="18" y="0"/>
                </a:lnTo>
                <a:lnTo>
                  <a:pt x="15" y="0"/>
                </a:lnTo>
                <a:lnTo>
                  <a:pt x="15" y="0"/>
                </a:lnTo>
                <a:lnTo>
                  <a:pt x="15" y="0"/>
                </a:lnTo>
                <a:lnTo>
                  <a:pt x="11" y="0"/>
                </a:lnTo>
                <a:lnTo>
                  <a:pt x="11" y="0"/>
                </a:lnTo>
                <a:lnTo>
                  <a:pt x="7" y="0"/>
                </a:lnTo>
                <a:lnTo>
                  <a:pt x="7" y="3"/>
                </a:lnTo>
                <a:lnTo>
                  <a:pt x="4" y="3"/>
                </a:lnTo>
                <a:lnTo>
                  <a:pt x="4" y="3"/>
                </a:lnTo>
                <a:lnTo>
                  <a:pt x="4" y="7"/>
                </a:lnTo>
                <a:lnTo>
                  <a:pt x="4" y="7"/>
                </a:lnTo>
                <a:lnTo>
                  <a:pt x="0" y="11"/>
                </a:lnTo>
                <a:lnTo>
                  <a:pt x="0" y="11"/>
                </a:lnTo>
                <a:lnTo>
                  <a:pt x="0" y="14"/>
                </a:lnTo>
                <a:lnTo>
                  <a:pt x="4" y="14"/>
                </a:lnTo>
                <a:lnTo>
                  <a:pt x="4" y="18"/>
                </a:lnTo>
                <a:lnTo>
                  <a:pt x="4" y="18"/>
                </a:lnTo>
                <a:lnTo>
                  <a:pt x="4" y="18"/>
                </a:lnTo>
                <a:lnTo>
                  <a:pt x="7" y="22"/>
                </a:lnTo>
                <a:lnTo>
                  <a:pt x="7" y="22"/>
                </a:lnTo>
                <a:lnTo>
                  <a:pt x="11" y="22"/>
                </a:lnTo>
                <a:lnTo>
                  <a:pt x="11" y="22"/>
                </a:lnTo>
                <a:lnTo>
                  <a:pt x="15" y="22"/>
                </a:lnTo>
                <a:lnTo>
                  <a:pt x="15" y="22"/>
                </a:lnTo>
                <a:lnTo>
                  <a:pt x="11" y="22"/>
                </a:lnTo>
                <a:close/>
              </a:path>
            </a:pathLst>
          </a:custGeom>
          <a:solidFill>
            <a:srgbClr val="EB7500"/>
          </a:solidFill>
          <a:ln w="9525">
            <a:noFill/>
            <a:round/>
            <a:headEnd/>
            <a:tailEnd/>
          </a:ln>
        </p:spPr>
        <p:txBody>
          <a:bodyPr/>
          <a:lstStyle/>
          <a:p>
            <a:endParaRPr lang="en-US"/>
          </a:p>
        </p:txBody>
      </p:sp>
      <p:sp>
        <p:nvSpPr>
          <p:cNvPr id="184449" name="Freeform 129"/>
          <p:cNvSpPr>
            <a:spLocks/>
          </p:cNvSpPr>
          <p:nvPr/>
        </p:nvSpPr>
        <p:spPr bwMode="auto">
          <a:xfrm>
            <a:off x="3683000" y="3981450"/>
            <a:ext cx="34925" cy="34925"/>
          </a:xfrm>
          <a:custGeom>
            <a:avLst/>
            <a:gdLst/>
            <a:ahLst/>
            <a:cxnLst>
              <a:cxn ang="0">
                <a:pos x="11" y="22"/>
              </a:cxn>
              <a:cxn ang="0">
                <a:pos x="14" y="22"/>
              </a:cxn>
              <a:cxn ang="0">
                <a:pos x="14" y="22"/>
              </a:cxn>
              <a:cxn ang="0">
                <a:pos x="18" y="22"/>
              </a:cxn>
              <a:cxn ang="0">
                <a:pos x="18" y="22"/>
              </a:cxn>
              <a:cxn ang="0">
                <a:pos x="22" y="18"/>
              </a:cxn>
              <a:cxn ang="0">
                <a:pos x="22" y="18"/>
              </a:cxn>
              <a:cxn ang="0">
                <a:pos x="22" y="18"/>
              </a:cxn>
              <a:cxn ang="0">
                <a:pos x="22" y="14"/>
              </a:cxn>
              <a:cxn ang="0">
                <a:pos x="22" y="14"/>
              </a:cxn>
              <a:cxn ang="0">
                <a:pos x="22" y="11"/>
              </a:cxn>
              <a:cxn ang="0">
                <a:pos x="22" y="11"/>
              </a:cxn>
              <a:cxn ang="0">
                <a:pos x="22" y="7"/>
              </a:cxn>
              <a:cxn ang="0">
                <a:pos x="22" y="7"/>
              </a:cxn>
              <a:cxn ang="0">
                <a:pos x="22" y="3"/>
              </a:cxn>
              <a:cxn ang="0">
                <a:pos x="22" y="3"/>
              </a:cxn>
              <a:cxn ang="0">
                <a:pos x="18" y="3"/>
              </a:cxn>
              <a:cxn ang="0">
                <a:pos x="18" y="0"/>
              </a:cxn>
              <a:cxn ang="0">
                <a:pos x="14" y="0"/>
              </a:cxn>
              <a:cxn ang="0">
                <a:pos x="14" y="0"/>
              </a:cxn>
              <a:cxn ang="0">
                <a:pos x="11" y="0"/>
              </a:cxn>
              <a:cxn ang="0">
                <a:pos x="11" y="0"/>
              </a:cxn>
              <a:cxn ang="0">
                <a:pos x="7" y="0"/>
              </a:cxn>
              <a:cxn ang="0">
                <a:pos x="7" y="0"/>
              </a:cxn>
              <a:cxn ang="0">
                <a:pos x="3" y="3"/>
              </a:cxn>
              <a:cxn ang="0">
                <a:pos x="3" y="3"/>
              </a:cxn>
              <a:cxn ang="0">
                <a:pos x="3" y="3"/>
              </a:cxn>
              <a:cxn ang="0">
                <a:pos x="3" y="7"/>
              </a:cxn>
              <a:cxn ang="0">
                <a:pos x="0" y="7"/>
              </a:cxn>
              <a:cxn ang="0">
                <a:pos x="0" y="11"/>
              </a:cxn>
              <a:cxn ang="0">
                <a:pos x="0" y="11"/>
              </a:cxn>
              <a:cxn ang="0">
                <a:pos x="0" y="14"/>
              </a:cxn>
              <a:cxn ang="0">
                <a:pos x="0" y="14"/>
              </a:cxn>
              <a:cxn ang="0">
                <a:pos x="3" y="18"/>
              </a:cxn>
              <a:cxn ang="0">
                <a:pos x="3" y="18"/>
              </a:cxn>
              <a:cxn ang="0">
                <a:pos x="3" y="18"/>
              </a:cxn>
              <a:cxn ang="0">
                <a:pos x="3" y="22"/>
              </a:cxn>
              <a:cxn ang="0">
                <a:pos x="7" y="22"/>
              </a:cxn>
              <a:cxn ang="0">
                <a:pos x="7" y="22"/>
              </a:cxn>
              <a:cxn ang="0">
                <a:pos x="11" y="22"/>
              </a:cxn>
              <a:cxn ang="0">
                <a:pos x="11" y="22"/>
              </a:cxn>
              <a:cxn ang="0">
                <a:pos x="11" y="22"/>
              </a:cxn>
            </a:cxnLst>
            <a:rect l="0" t="0" r="r" b="b"/>
            <a:pathLst>
              <a:path w="22" h="22">
                <a:moveTo>
                  <a:pt x="11" y="22"/>
                </a:moveTo>
                <a:lnTo>
                  <a:pt x="14" y="22"/>
                </a:lnTo>
                <a:lnTo>
                  <a:pt x="14" y="22"/>
                </a:lnTo>
                <a:lnTo>
                  <a:pt x="18" y="22"/>
                </a:lnTo>
                <a:lnTo>
                  <a:pt x="18" y="22"/>
                </a:lnTo>
                <a:lnTo>
                  <a:pt x="22" y="18"/>
                </a:lnTo>
                <a:lnTo>
                  <a:pt x="22" y="18"/>
                </a:lnTo>
                <a:lnTo>
                  <a:pt x="22" y="18"/>
                </a:lnTo>
                <a:lnTo>
                  <a:pt x="22" y="14"/>
                </a:lnTo>
                <a:lnTo>
                  <a:pt x="22" y="14"/>
                </a:lnTo>
                <a:lnTo>
                  <a:pt x="22" y="11"/>
                </a:lnTo>
                <a:lnTo>
                  <a:pt x="22" y="11"/>
                </a:lnTo>
                <a:lnTo>
                  <a:pt x="22" y="7"/>
                </a:lnTo>
                <a:lnTo>
                  <a:pt x="22" y="7"/>
                </a:lnTo>
                <a:lnTo>
                  <a:pt x="22" y="3"/>
                </a:lnTo>
                <a:lnTo>
                  <a:pt x="22" y="3"/>
                </a:lnTo>
                <a:lnTo>
                  <a:pt x="18" y="3"/>
                </a:lnTo>
                <a:lnTo>
                  <a:pt x="18" y="0"/>
                </a:lnTo>
                <a:lnTo>
                  <a:pt x="14" y="0"/>
                </a:lnTo>
                <a:lnTo>
                  <a:pt x="14" y="0"/>
                </a:lnTo>
                <a:lnTo>
                  <a:pt x="11" y="0"/>
                </a:lnTo>
                <a:lnTo>
                  <a:pt x="11" y="0"/>
                </a:lnTo>
                <a:lnTo>
                  <a:pt x="7" y="0"/>
                </a:lnTo>
                <a:lnTo>
                  <a:pt x="7" y="0"/>
                </a:lnTo>
                <a:lnTo>
                  <a:pt x="3" y="3"/>
                </a:lnTo>
                <a:lnTo>
                  <a:pt x="3" y="3"/>
                </a:lnTo>
                <a:lnTo>
                  <a:pt x="3" y="3"/>
                </a:lnTo>
                <a:lnTo>
                  <a:pt x="3" y="7"/>
                </a:lnTo>
                <a:lnTo>
                  <a:pt x="0" y="7"/>
                </a:lnTo>
                <a:lnTo>
                  <a:pt x="0" y="11"/>
                </a:lnTo>
                <a:lnTo>
                  <a:pt x="0" y="11"/>
                </a:lnTo>
                <a:lnTo>
                  <a:pt x="0" y="14"/>
                </a:lnTo>
                <a:lnTo>
                  <a:pt x="0" y="14"/>
                </a:lnTo>
                <a:lnTo>
                  <a:pt x="3" y="18"/>
                </a:lnTo>
                <a:lnTo>
                  <a:pt x="3" y="18"/>
                </a:lnTo>
                <a:lnTo>
                  <a:pt x="3" y="18"/>
                </a:lnTo>
                <a:lnTo>
                  <a:pt x="3" y="22"/>
                </a:lnTo>
                <a:lnTo>
                  <a:pt x="7" y="22"/>
                </a:lnTo>
                <a:lnTo>
                  <a:pt x="7" y="22"/>
                </a:lnTo>
                <a:lnTo>
                  <a:pt x="11" y="22"/>
                </a:lnTo>
                <a:lnTo>
                  <a:pt x="11" y="22"/>
                </a:lnTo>
                <a:lnTo>
                  <a:pt x="11" y="22"/>
                </a:lnTo>
                <a:close/>
              </a:path>
            </a:pathLst>
          </a:custGeom>
          <a:solidFill>
            <a:srgbClr val="EB7500"/>
          </a:solidFill>
          <a:ln w="9525">
            <a:noFill/>
            <a:round/>
            <a:headEnd/>
            <a:tailEnd/>
          </a:ln>
        </p:spPr>
        <p:txBody>
          <a:bodyPr/>
          <a:lstStyle/>
          <a:p>
            <a:endParaRPr lang="en-US"/>
          </a:p>
        </p:txBody>
      </p:sp>
      <p:sp>
        <p:nvSpPr>
          <p:cNvPr id="184450" name="Freeform 130"/>
          <p:cNvSpPr>
            <a:spLocks/>
          </p:cNvSpPr>
          <p:nvPr/>
        </p:nvSpPr>
        <p:spPr bwMode="auto">
          <a:xfrm>
            <a:off x="3803650" y="3981450"/>
            <a:ext cx="34925" cy="34925"/>
          </a:xfrm>
          <a:custGeom>
            <a:avLst/>
            <a:gdLst/>
            <a:ahLst/>
            <a:cxnLst>
              <a:cxn ang="0">
                <a:pos x="11" y="22"/>
              </a:cxn>
              <a:cxn ang="0">
                <a:pos x="15" y="22"/>
              </a:cxn>
              <a:cxn ang="0">
                <a:pos x="15" y="22"/>
              </a:cxn>
              <a:cxn ang="0">
                <a:pos x="19" y="22"/>
              </a:cxn>
              <a:cxn ang="0">
                <a:pos x="19" y="22"/>
              </a:cxn>
              <a:cxn ang="0">
                <a:pos x="19" y="18"/>
              </a:cxn>
              <a:cxn ang="0">
                <a:pos x="22" y="18"/>
              </a:cxn>
              <a:cxn ang="0">
                <a:pos x="22" y="18"/>
              </a:cxn>
              <a:cxn ang="0">
                <a:pos x="22" y="14"/>
              </a:cxn>
              <a:cxn ang="0">
                <a:pos x="22" y="14"/>
              </a:cxn>
              <a:cxn ang="0">
                <a:pos x="22" y="11"/>
              </a:cxn>
              <a:cxn ang="0">
                <a:pos x="22" y="11"/>
              </a:cxn>
              <a:cxn ang="0">
                <a:pos x="22" y="7"/>
              </a:cxn>
              <a:cxn ang="0">
                <a:pos x="22" y="7"/>
              </a:cxn>
              <a:cxn ang="0">
                <a:pos x="22" y="3"/>
              </a:cxn>
              <a:cxn ang="0">
                <a:pos x="19" y="3"/>
              </a:cxn>
              <a:cxn ang="0">
                <a:pos x="19" y="3"/>
              </a:cxn>
              <a:cxn ang="0">
                <a:pos x="19" y="0"/>
              </a:cxn>
              <a:cxn ang="0">
                <a:pos x="15" y="0"/>
              </a:cxn>
              <a:cxn ang="0">
                <a:pos x="15" y="0"/>
              </a:cxn>
              <a:cxn ang="0">
                <a:pos x="11" y="0"/>
              </a:cxn>
              <a:cxn ang="0">
                <a:pos x="11" y="0"/>
              </a:cxn>
              <a:cxn ang="0">
                <a:pos x="8" y="0"/>
              </a:cxn>
              <a:cxn ang="0">
                <a:pos x="8" y="0"/>
              </a:cxn>
              <a:cxn ang="0">
                <a:pos x="4" y="3"/>
              </a:cxn>
              <a:cxn ang="0">
                <a:pos x="4" y="3"/>
              </a:cxn>
              <a:cxn ang="0">
                <a:pos x="4" y="3"/>
              </a:cxn>
              <a:cxn ang="0">
                <a:pos x="0" y="7"/>
              </a:cxn>
              <a:cxn ang="0">
                <a:pos x="0" y="7"/>
              </a:cxn>
              <a:cxn ang="0">
                <a:pos x="0" y="11"/>
              </a:cxn>
              <a:cxn ang="0">
                <a:pos x="0" y="11"/>
              </a:cxn>
              <a:cxn ang="0">
                <a:pos x="0" y="14"/>
              </a:cxn>
              <a:cxn ang="0">
                <a:pos x="0" y="14"/>
              </a:cxn>
              <a:cxn ang="0">
                <a:pos x="0" y="18"/>
              </a:cxn>
              <a:cxn ang="0">
                <a:pos x="4" y="18"/>
              </a:cxn>
              <a:cxn ang="0">
                <a:pos x="4" y="18"/>
              </a:cxn>
              <a:cxn ang="0">
                <a:pos x="4" y="22"/>
              </a:cxn>
              <a:cxn ang="0">
                <a:pos x="8" y="22"/>
              </a:cxn>
              <a:cxn ang="0">
                <a:pos x="8" y="22"/>
              </a:cxn>
              <a:cxn ang="0">
                <a:pos x="11" y="22"/>
              </a:cxn>
              <a:cxn ang="0">
                <a:pos x="11" y="22"/>
              </a:cxn>
              <a:cxn ang="0">
                <a:pos x="11" y="22"/>
              </a:cxn>
            </a:cxnLst>
            <a:rect l="0" t="0" r="r" b="b"/>
            <a:pathLst>
              <a:path w="22" h="22">
                <a:moveTo>
                  <a:pt x="11" y="22"/>
                </a:moveTo>
                <a:lnTo>
                  <a:pt x="15" y="22"/>
                </a:lnTo>
                <a:lnTo>
                  <a:pt x="15" y="22"/>
                </a:lnTo>
                <a:lnTo>
                  <a:pt x="19" y="22"/>
                </a:lnTo>
                <a:lnTo>
                  <a:pt x="19" y="22"/>
                </a:lnTo>
                <a:lnTo>
                  <a:pt x="19" y="18"/>
                </a:lnTo>
                <a:lnTo>
                  <a:pt x="22" y="18"/>
                </a:lnTo>
                <a:lnTo>
                  <a:pt x="22" y="18"/>
                </a:lnTo>
                <a:lnTo>
                  <a:pt x="22" y="14"/>
                </a:lnTo>
                <a:lnTo>
                  <a:pt x="22" y="14"/>
                </a:lnTo>
                <a:lnTo>
                  <a:pt x="22" y="11"/>
                </a:lnTo>
                <a:lnTo>
                  <a:pt x="22" y="11"/>
                </a:lnTo>
                <a:lnTo>
                  <a:pt x="22" y="7"/>
                </a:lnTo>
                <a:lnTo>
                  <a:pt x="22" y="7"/>
                </a:lnTo>
                <a:lnTo>
                  <a:pt x="22" y="3"/>
                </a:lnTo>
                <a:lnTo>
                  <a:pt x="19" y="3"/>
                </a:lnTo>
                <a:lnTo>
                  <a:pt x="19" y="3"/>
                </a:lnTo>
                <a:lnTo>
                  <a:pt x="19" y="0"/>
                </a:lnTo>
                <a:lnTo>
                  <a:pt x="15" y="0"/>
                </a:lnTo>
                <a:lnTo>
                  <a:pt x="15" y="0"/>
                </a:lnTo>
                <a:lnTo>
                  <a:pt x="11" y="0"/>
                </a:lnTo>
                <a:lnTo>
                  <a:pt x="11" y="0"/>
                </a:lnTo>
                <a:lnTo>
                  <a:pt x="8" y="0"/>
                </a:lnTo>
                <a:lnTo>
                  <a:pt x="8" y="0"/>
                </a:lnTo>
                <a:lnTo>
                  <a:pt x="4" y="3"/>
                </a:lnTo>
                <a:lnTo>
                  <a:pt x="4" y="3"/>
                </a:lnTo>
                <a:lnTo>
                  <a:pt x="4" y="3"/>
                </a:lnTo>
                <a:lnTo>
                  <a:pt x="0" y="7"/>
                </a:lnTo>
                <a:lnTo>
                  <a:pt x="0" y="7"/>
                </a:lnTo>
                <a:lnTo>
                  <a:pt x="0" y="11"/>
                </a:lnTo>
                <a:lnTo>
                  <a:pt x="0" y="11"/>
                </a:lnTo>
                <a:lnTo>
                  <a:pt x="0" y="14"/>
                </a:lnTo>
                <a:lnTo>
                  <a:pt x="0" y="14"/>
                </a:lnTo>
                <a:lnTo>
                  <a:pt x="0" y="18"/>
                </a:lnTo>
                <a:lnTo>
                  <a:pt x="4" y="18"/>
                </a:lnTo>
                <a:lnTo>
                  <a:pt x="4" y="18"/>
                </a:lnTo>
                <a:lnTo>
                  <a:pt x="4" y="22"/>
                </a:lnTo>
                <a:lnTo>
                  <a:pt x="8" y="22"/>
                </a:lnTo>
                <a:lnTo>
                  <a:pt x="8" y="22"/>
                </a:lnTo>
                <a:lnTo>
                  <a:pt x="11" y="22"/>
                </a:lnTo>
                <a:lnTo>
                  <a:pt x="11" y="22"/>
                </a:lnTo>
                <a:lnTo>
                  <a:pt x="11" y="22"/>
                </a:lnTo>
                <a:close/>
              </a:path>
            </a:pathLst>
          </a:custGeom>
          <a:solidFill>
            <a:srgbClr val="EB7500"/>
          </a:solidFill>
          <a:ln w="9525">
            <a:noFill/>
            <a:round/>
            <a:headEnd/>
            <a:tailEnd/>
          </a:ln>
        </p:spPr>
        <p:txBody>
          <a:bodyPr/>
          <a:lstStyle/>
          <a:p>
            <a:endParaRPr lang="en-US"/>
          </a:p>
        </p:txBody>
      </p:sp>
      <p:sp>
        <p:nvSpPr>
          <p:cNvPr id="184451" name="Line 131"/>
          <p:cNvSpPr>
            <a:spLocks noChangeShapeType="1"/>
          </p:cNvSpPr>
          <p:nvPr/>
        </p:nvSpPr>
        <p:spPr bwMode="auto">
          <a:xfrm>
            <a:off x="3190875" y="3992563"/>
            <a:ext cx="300038" cy="6350"/>
          </a:xfrm>
          <a:prstGeom prst="line">
            <a:avLst/>
          </a:prstGeom>
          <a:noFill/>
          <a:ln w="23813">
            <a:solidFill>
              <a:srgbClr val="EB7500"/>
            </a:solidFill>
            <a:round/>
            <a:headEnd/>
            <a:tailEnd/>
          </a:ln>
        </p:spPr>
        <p:txBody>
          <a:bodyPr/>
          <a:lstStyle/>
          <a:p>
            <a:endParaRPr lang="en-US"/>
          </a:p>
        </p:txBody>
      </p:sp>
      <p:sp>
        <p:nvSpPr>
          <p:cNvPr id="184452" name="Freeform 132"/>
          <p:cNvSpPr>
            <a:spLocks/>
          </p:cNvSpPr>
          <p:nvPr/>
        </p:nvSpPr>
        <p:spPr bwMode="auto">
          <a:xfrm>
            <a:off x="3560763" y="3835400"/>
            <a:ext cx="41275" cy="34925"/>
          </a:xfrm>
          <a:custGeom>
            <a:avLst/>
            <a:gdLst/>
            <a:ahLst/>
            <a:cxnLst>
              <a:cxn ang="0">
                <a:pos x="11" y="22"/>
              </a:cxn>
              <a:cxn ang="0">
                <a:pos x="15" y="22"/>
              </a:cxn>
              <a:cxn ang="0">
                <a:pos x="15" y="22"/>
              </a:cxn>
              <a:cxn ang="0">
                <a:pos x="18" y="22"/>
              </a:cxn>
              <a:cxn ang="0">
                <a:pos x="18" y="22"/>
              </a:cxn>
              <a:cxn ang="0">
                <a:pos x="22" y="19"/>
              </a:cxn>
              <a:cxn ang="0">
                <a:pos x="22" y="19"/>
              </a:cxn>
              <a:cxn ang="0">
                <a:pos x="22" y="19"/>
              </a:cxn>
              <a:cxn ang="0">
                <a:pos x="22" y="15"/>
              </a:cxn>
              <a:cxn ang="0">
                <a:pos x="26" y="15"/>
              </a:cxn>
              <a:cxn ang="0">
                <a:pos x="26" y="11"/>
              </a:cxn>
              <a:cxn ang="0">
                <a:pos x="26" y="11"/>
              </a:cxn>
              <a:cxn ang="0">
                <a:pos x="22" y="8"/>
              </a:cxn>
              <a:cxn ang="0">
                <a:pos x="22" y="8"/>
              </a:cxn>
              <a:cxn ang="0">
                <a:pos x="22" y="4"/>
              </a:cxn>
              <a:cxn ang="0">
                <a:pos x="22" y="4"/>
              </a:cxn>
              <a:cxn ang="0">
                <a:pos x="18" y="4"/>
              </a:cxn>
              <a:cxn ang="0">
                <a:pos x="18" y="0"/>
              </a:cxn>
              <a:cxn ang="0">
                <a:pos x="15" y="0"/>
              </a:cxn>
              <a:cxn ang="0">
                <a:pos x="15" y="0"/>
              </a:cxn>
              <a:cxn ang="0">
                <a:pos x="15" y="0"/>
              </a:cxn>
              <a:cxn ang="0">
                <a:pos x="11" y="0"/>
              </a:cxn>
              <a:cxn ang="0">
                <a:pos x="11" y="0"/>
              </a:cxn>
              <a:cxn ang="0">
                <a:pos x="7" y="0"/>
              </a:cxn>
              <a:cxn ang="0">
                <a:pos x="7" y="4"/>
              </a:cxn>
              <a:cxn ang="0">
                <a:pos x="4" y="4"/>
              </a:cxn>
              <a:cxn ang="0">
                <a:pos x="4" y="4"/>
              </a:cxn>
              <a:cxn ang="0">
                <a:pos x="4" y="8"/>
              </a:cxn>
              <a:cxn ang="0">
                <a:pos x="4" y="8"/>
              </a:cxn>
              <a:cxn ang="0">
                <a:pos x="0" y="11"/>
              </a:cxn>
              <a:cxn ang="0">
                <a:pos x="0" y="11"/>
              </a:cxn>
              <a:cxn ang="0">
                <a:pos x="0" y="15"/>
              </a:cxn>
              <a:cxn ang="0">
                <a:pos x="4" y="15"/>
              </a:cxn>
              <a:cxn ang="0">
                <a:pos x="4" y="19"/>
              </a:cxn>
              <a:cxn ang="0">
                <a:pos x="4" y="19"/>
              </a:cxn>
              <a:cxn ang="0">
                <a:pos x="4" y="19"/>
              </a:cxn>
              <a:cxn ang="0">
                <a:pos x="7" y="22"/>
              </a:cxn>
              <a:cxn ang="0">
                <a:pos x="7" y="22"/>
              </a:cxn>
              <a:cxn ang="0">
                <a:pos x="11" y="22"/>
              </a:cxn>
              <a:cxn ang="0">
                <a:pos x="11" y="22"/>
              </a:cxn>
              <a:cxn ang="0">
                <a:pos x="15" y="22"/>
              </a:cxn>
              <a:cxn ang="0">
                <a:pos x="15" y="22"/>
              </a:cxn>
              <a:cxn ang="0">
                <a:pos x="11" y="22"/>
              </a:cxn>
            </a:cxnLst>
            <a:rect l="0" t="0" r="r" b="b"/>
            <a:pathLst>
              <a:path w="26" h="22">
                <a:moveTo>
                  <a:pt x="11" y="22"/>
                </a:moveTo>
                <a:lnTo>
                  <a:pt x="15" y="22"/>
                </a:lnTo>
                <a:lnTo>
                  <a:pt x="15" y="22"/>
                </a:lnTo>
                <a:lnTo>
                  <a:pt x="18" y="22"/>
                </a:lnTo>
                <a:lnTo>
                  <a:pt x="18" y="22"/>
                </a:lnTo>
                <a:lnTo>
                  <a:pt x="22" y="19"/>
                </a:lnTo>
                <a:lnTo>
                  <a:pt x="22" y="19"/>
                </a:lnTo>
                <a:lnTo>
                  <a:pt x="22" y="19"/>
                </a:lnTo>
                <a:lnTo>
                  <a:pt x="22" y="15"/>
                </a:lnTo>
                <a:lnTo>
                  <a:pt x="26" y="15"/>
                </a:lnTo>
                <a:lnTo>
                  <a:pt x="26" y="11"/>
                </a:lnTo>
                <a:lnTo>
                  <a:pt x="26" y="11"/>
                </a:lnTo>
                <a:lnTo>
                  <a:pt x="22" y="8"/>
                </a:lnTo>
                <a:lnTo>
                  <a:pt x="22" y="8"/>
                </a:lnTo>
                <a:lnTo>
                  <a:pt x="22" y="4"/>
                </a:lnTo>
                <a:lnTo>
                  <a:pt x="22" y="4"/>
                </a:lnTo>
                <a:lnTo>
                  <a:pt x="18" y="4"/>
                </a:lnTo>
                <a:lnTo>
                  <a:pt x="18" y="0"/>
                </a:lnTo>
                <a:lnTo>
                  <a:pt x="15" y="0"/>
                </a:lnTo>
                <a:lnTo>
                  <a:pt x="15" y="0"/>
                </a:lnTo>
                <a:lnTo>
                  <a:pt x="15" y="0"/>
                </a:lnTo>
                <a:lnTo>
                  <a:pt x="11" y="0"/>
                </a:lnTo>
                <a:lnTo>
                  <a:pt x="11" y="0"/>
                </a:lnTo>
                <a:lnTo>
                  <a:pt x="7" y="0"/>
                </a:lnTo>
                <a:lnTo>
                  <a:pt x="7" y="4"/>
                </a:lnTo>
                <a:lnTo>
                  <a:pt x="4" y="4"/>
                </a:lnTo>
                <a:lnTo>
                  <a:pt x="4" y="4"/>
                </a:lnTo>
                <a:lnTo>
                  <a:pt x="4" y="8"/>
                </a:lnTo>
                <a:lnTo>
                  <a:pt x="4" y="8"/>
                </a:lnTo>
                <a:lnTo>
                  <a:pt x="0" y="11"/>
                </a:lnTo>
                <a:lnTo>
                  <a:pt x="0" y="11"/>
                </a:lnTo>
                <a:lnTo>
                  <a:pt x="0" y="15"/>
                </a:lnTo>
                <a:lnTo>
                  <a:pt x="4" y="15"/>
                </a:lnTo>
                <a:lnTo>
                  <a:pt x="4" y="19"/>
                </a:lnTo>
                <a:lnTo>
                  <a:pt x="4" y="19"/>
                </a:lnTo>
                <a:lnTo>
                  <a:pt x="4" y="19"/>
                </a:lnTo>
                <a:lnTo>
                  <a:pt x="7" y="22"/>
                </a:lnTo>
                <a:lnTo>
                  <a:pt x="7" y="22"/>
                </a:lnTo>
                <a:lnTo>
                  <a:pt x="11" y="22"/>
                </a:lnTo>
                <a:lnTo>
                  <a:pt x="11" y="22"/>
                </a:lnTo>
                <a:lnTo>
                  <a:pt x="15" y="22"/>
                </a:lnTo>
                <a:lnTo>
                  <a:pt x="15" y="22"/>
                </a:lnTo>
                <a:lnTo>
                  <a:pt x="11" y="22"/>
                </a:lnTo>
                <a:close/>
              </a:path>
            </a:pathLst>
          </a:custGeom>
          <a:solidFill>
            <a:srgbClr val="EB7500"/>
          </a:solidFill>
          <a:ln w="9525">
            <a:noFill/>
            <a:round/>
            <a:headEnd/>
            <a:tailEnd/>
          </a:ln>
        </p:spPr>
        <p:txBody>
          <a:bodyPr/>
          <a:lstStyle/>
          <a:p>
            <a:endParaRPr lang="en-US"/>
          </a:p>
        </p:txBody>
      </p:sp>
      <p:sp>
        <p:nvSpPr>
          <p:cNvPr id="184453" name="Freeform 133"/>
          <p:cNvSpPr>
            <a:spLocks/>
          </p:cNvSpPr>
          <p:nvPr/>
        </p:nvSpPr>
        <p:spPr bwMode="auto">
          <a:xfrm>
            <a:off x="3683000" y="3835400"/>
            <a:ext cx="34925" cy="34925"/>
          </a:xfrm>
          <a:custGeom>
            <a:avLst/>
            <a:gdLst/>
            <a:ahLst/>
            <a:cxnLst>
              <a:cxn ang="0">
                <a:pos x="11" y="22"/>
              </a:cxn>
              <a:cxn ang="0">
                <a:pos x="14" y="22"/>
              </a:cxn>
              <a:cxn ang="0">
                <a:pos x="14" y="22"/>
              </a:cxn>
              <a:cxn ang="0">
                <a:pos x="18" y="22"/>
              </a:cxn>
              <a:cxn ang="0">
                <a:pos x="18" y="22"/>
              </a:cxn>
              <a:cxn ang="0">
                <a:pos x="22" y="19"/>
              </a:cxn>
              <a:cxn ang="0">
                <a:pos x="22" y="19"/>
              </a:cxn>
              <a:cxn ang="0">
                <a:pos x="22" y="19"/>
              </a:cxn>
              <a:cxn ang="0">
                <a:pos x="22" y="15"/>
              </a:cxn>
              <a:cxn ang="0">
                <a:pos x="22" y="15"/>
              </a:cxn>
              <a:cxn ang="0">
                <a:pos x="22" y="11"/>
              </a:cxn>
              <a:cxn ang="0">
                <a:pos x="22" y="11"/>
              </a:cxn>
              <a:cxn ang="0">
                <a:pos x="22" y="8"/>
              </a:cxn>
              <a:cxn ang="0">
                <a:pos x="22" y="8"/>
              </a:cxn>
              <a:cxn ang="0">
                <a:pos x="22" y="4"/>
              </a:cxn>
              <a:cxn ang="0">
                <a:pos x="22" y="4"/>
              </a:cxn>
              <a:cxn ang="0">
                <a:pos x="18" y="4"/>
              </a:cxn>
              <a:cxn ang="0">
                <a:pos x="18" y="0"/>
              </a:cxn>
              <a:cxn ang="0">
                <a:pos x="14" y="0"/>
              </a:cxn>
              <a:cxn ang="0">
                <a:pos x="14" y="0"/>
              </a:cxn>
              <a:cxn ang="0">
                <a:pos x="11" y="0"/>
              </a:cxn>
              <a:cxn ang="0">
                <a:pos x="11" y="0"/>
              </a:cxn>
              <a:cxn ang="0">
                <a:pos x="7" y="0"/>
              </a:cxn>
              <a:cxn ang="0">
                <a:pos x="7" y="0"/>
              </a:cxn>
              <a:cxn ang="0">
                <a:pos x="3" y="4"/>
              </a:cxn>
              <a:cxn ang="0">
                <a:pos x="3" y="4"/>
              </a:cxn>
              <a:cxn ang="0">
                <a:pos x="3" y="4"/>
              </a:cxn>
              <a:cxn ang="0">
                <a:pos x="3" y="8"/>
              </a:cxn>
              <a:cxn ang="0">
                <a:pos x="0" y="8"/>
              </a:cxn>
              <a:cxn ang="0">
                <a:pos x="0" y="11"/>
              </a:cxn>
              <a:cxn ang="0">
                <a:pos x="0" y="11"/>
              </a:cxn>
              <a:cxn ang="0">
                <a:pos x="0" y="15"/>
              </a:cxn>
              <a:cxn ang="0">
                <a:pos x="0" y="15"/>
              </a:cxn>
              <a:cxn ang="0">
                <a:pos x="3" y="19"/>
              </a:cxn>
              <a:cxn ang="0">
                <a:pos x="3" y="19"/>
              </a:cxn>
              <a:cxn ang="0">
                <a:pos x="3" y="19"/>
              </a:cxn>
              <a:cxn ang="0">
                <a:pos x="3" y="22"/>
              </a:cxn>
              <a:cxn ang="0">
                <a:pos x="7" y="22"/>
              </a:cxn>
              <a:cxn ang="0">
                <a:pos x="7" y="22"/>
              </a:cxn>
              <a:cxn ang="0">
                <a:pos x="11" y="22"/>
              </a:cxn>
              <a:cxn ang="0">
                <a:pos x="11" y="22"/>
              </a:cxn>
              <a:cxn ang="0">
                <a:pos x="11" y="22"/>
              </a:cxn>
            </a:cxnLst>
            <a:rect l="0" t="0" r="r" b="b"/>
            <a:pathLst>
              <a:path w="22" h="22">
                <a:moveTo>
                  <a:pt x="11" y="22"/>
                </a:moveTo>
                <a:lnTo>
                  <a:pt x="14" y="22"/>
                </a:lnTo>
                <a:lnTo>
                  <a:pt x="14" y="22"/>
                </a:lnTo>
                <a:lnTo>
                  <a:pt x="18" y="22"/>
                </a:lnTo>
                <a:lnTo>
                  <a:pt x="18" y="22"/>
                </a:lnTo>
                <a:lnTo>
                  <a:pt x="22" y="19"/>
                </a:lnTo>
                <a:lnTo>
                  <a:pt x="22" y="19"/>
                </a:lnTo>
                <a:lnTo>
                  <a:pt x="22" y="19"/>
                </a:lnTo>
                <a:lnTo>
                  <a:pt x="22" y="15"/>
                </a:lnTo>
                <a:lnTo>
                  <a:pt x="22" y="15"/>
                </a:lnTo>
                <a:lnTo>
                  <a:pt x="22" y="11"/>
                </a:lnTo>
                <a:lnTo>
                  <a:pt x="22" y="11"/>
                </a:lnTo>
                <a:lnTo>
                  <a:pt x="22" y="8"/>
                </a:lnTo>
                <a:lnTo>
                  <a:pt x="22" y="8"/>
                </a:lnTo>
                <a:lnTo>
                  <a:pt x="22" y="4"/>
                </a:lnTo>
                <a:lnTo>
                  <a:pt x="22" y="4"/>
                </a:lnTo>
                <a:lnTo>
                  <a:pt x="18" y="4"/>
                </a:lnTo>
                <a:lnTo>
                  <a:pt x="18" y="0"/>
                </a:lnTo>
                <a:lnTo>
                  <a:pt x="14" y="0"/>
                </a:lnTo>
                <a:lnTo>
                  <a:pt x="14" y="0"/>
                </a:lnTo>
                <a:lnTo>
                  <a:pt x="11" y="0"/>
                </a:lnTo>
                <a:lnTo>
                  <a:pt x="11" y="0"/>
                </a:lnTo>
                <a:lnTo>
                  <a:pt x="7" y="0"/>
                </a:lnTo>
                <a:lnTo>
                  <a:pt x="7" y="0"/>
                </a:lnTo>
                <a:lnTo>
                  <a:pt x="3" y="4"/>
                </a:lnTo>
                <a:lnTo>
                  <a:pt x="3" y="4"/>
                </a:lnTo>
                <a:lnTo>
                  <a:pt x="3" y="4"/>
                </a:lnTo>
                <a:lnTo>
                  <a:pt x="3" y="8"/>
                </a:lnTo>
                <a:lnTo>
                  <a:pt x="0" y="8"/>
                </a:lnTo>
                <a:lnTo>
                  <a:pt x="0" y="11"/>
                </a:lnTo>
                <a:lnTo>
                  <a:pt x="0" y="11"/>
                </a:lnTo>
                <a:lnTo>
                  <a:pt x="0" y="15"/>
                </a:lnTo>
                <a:lnTo>
                  <a:pt x="0" y="15"/>
                </a:lnTo>
                <a:lnTo>
                  <a:pt x="3" y="19"/>
                </a:lnTo>
                <a:lnTo>
                  <a:pt x="3" y="19"/>
                </a:lnTo>
                <a:lnTo>
                  <a:pt x="3" y="19"/>
                </a:lnTo>
                <a:lnTo>
                  <a:pt x="3" y="22"/>
                </a:lnTo>
                <a:lnTo>
                  <a:pt x="7" y="22"/>
                </a:lnTo>
                <a:lnTo>
                  <a:pt x="7" y="22"/>
                </a:lnTo>
                <a:lnTo>
                  <a:pt x="11" y="22"/>
                </a:lnTo>
                <a:lnTo>
                  <a:pt x="11" y="22"/>
                </a:lnTo>
                <a:lnTo>
                  <a:pt x="11" y="22"/>
                </a:lnTo>
                <a:close/>
              </a:path>
            </a:pathLst>
          </a:custGeom>
          <a:solidFill>
            <a:srgbClr val="EB7500"/>
          </a:solidFill>
          <a:ln w="9525">
            <a:noFill/>
            <a:round/>
            <a:headEnd/>
            <a:tailEnd/>
          </a:ln>
        </p:spPr>
        <p:txBody>
          <a:bodyPr/>
          <a:lstStyle/>
          <a:p>
            <a:endParaRPr lang="en-US"/>
          </a:p>
        </p:txBody>
      </p:sp>
      <p:sp>
        <p:nvSpPr>
          <p:cNvPr id="184454" name="Freeform 134"/>
          <p:cNvSpPr>
            <a:spLocks/>
          </p:cNvSpPr>
          <p:nvPr/>
        </p:nvSpPr>
        <p:spPr bwMode="auto">
          <a:xfrm>
            <a:off x="3803650" y="3835400"/>
            <a:ext cx="34925" cy="34925"/>
          </a:xfrm>
          <a:custGeom>
            <a:avLst/>
            <a:gdLst/>
            <a:ahLst/>
            <a:cxnLst>
              <a:cxn ang="0">
                <a:pos x="11" y="22"/>
              </a:cxn>
              <a:cxn ang="0">
                <a:pos x="15" y="22"/>
              </a:cxn>
              <a:cxn ang="0">
                <a:pos x="15" y="22"/>
              </a:cxn>
              <a:cxn ang="0">
                <a:pos x="19" y="22"/>
              </a:cxn>
              <a:cxn ang="0">
                <a:pos x="19" y="22"/>
              </a:cxn>
              <a:cxn ang="0">
                <a:pos x="19" y="19"/>
              </a:cxn>
              <a:cxn ang="0">
                <a:pos x="22" y="19"/>
              </a:cxn>
              <a:cxn ang="0">
                <a:pos x="22" y="19"/>
              </a:cxn>
              <a:cxn ang="0">
                <a:pos x="22" y="15"/>
              </a:cxn>
              <a:cxn ang="0">
                <a:pos x="22" y="15"/>
              </a:cxn>
              <a:cxn ang="0">
                <a:pos x="22" y="11"/>
              </a:cxn>
              <a:cxn ang="0">
                <a:pos x="22" y="11"/>
              </a:cxn>
              <a:cxn ang="0">
                <a:pos x="22" y="8"/>
              </a:cxn>
              <a:cxn ang="0">
                <a:pos x="22" y="8"/>
              </a:cxn>
              <a:cxn ang="0">
                <a:pos x="22" y="4"/>
              </a:cxn>
              <a:cxn ang="0">
                <a:pos x="19" y="4"/>
              </a:cxn>
              <a:cxn ang="0">
                <a:pos x="19" y="4"/>
              </a:cxn>
              <a:cxn ang="0">
                <a:pos x="19" y="0"/>
              </a:cxn>
              <a:cxn ang="0">
                <a:pos x="15" y="0"/>
              </a:cxn>
              <a:cxn ang="0">
                <a:pos x="15" y="0"/>
              </a:cxn>
              <a:cxn ang="0">
                <a:pos x="11" y="0"/>
              </a:cxn>
              <a:cxn ang="0">
                <a:pos x="11" y="0"/>
              </a:cxn>
              <a:cxn ang="0">
                <a:pos x="8" y="0"/>
              </a:cxn>
              <a:cxn ang="0">
                <a:pos x="8" y="0"/>
              </a:cxn>
              <a:cxn ang="0">
                <a:pos x="4" y="4"/>
              </a:cxn>
              <a:cxn ang="0">
                <a:pos x="4" y="4"/>
              </a:cxn>
              <a:cxn ang="0">
                <a:pos x="4" y="4"/>
              </a:cxn>
              <a:cxn ang="0">
                <a:pos x="0" y="8"/>
              </a:cxn>
              <a:cxn ang="0">
                <a:pos x="0" y="8"/>
              </a:cxn>
              <a:cxn ang="0">
                <a:pos x="0" y="11"/>
              </a:cxn>
              <a:cxn ang="0">
                <a:pos x="0" y="11"/>
              </a:cxn>
              <a:cxn ang="0">
                <a:pos x="0" y="15"/>
              </a:cxn>
              <a:cxn ang="0">
                <a:pos x="0" y="15"/>
              </a:cxn>
              <a:cxn ang="0">
                <a:pos x="0" y="19"/>
              </a:cxn>
              <a:cxn ang="0">
                <a:pos x="4" y="19"/>
              </a:cxn>
              <a:cxn ang="0">
                <a:pos x="4" y="19"/>
              </a:cxn>
              <a:cxn ang="0">
                <a:pos x="4" y="22"/>
              </a:cxn>
              <a:cxn ang="0">
                <a:pos x="8" y="22"/>
              </a:cxn>
              <a:cxn ang="0">
                <a:pos x="8" y="22"/>
              </a:cxn>
              <a:cxn ang="0">
                <a:pos x="11" y="22"/>
              </a:cxn>
              <a:cxn ang="0">
                <a:pos x="11" y="22"/>
              </a:cxn>
              <a:cxn ang="0">
                <a:pos x="11" y="22"/>
              </a:cxn>
            </a:cxnLst>
            <a:rect l="0" t="0" r="r" b="b"/>
            <a:pathLst>
              <a:path w="22" h="22">
                <a:moveTo>
                  <a:pt x="11" y="22"/>
                </a:moveTo>
                <a:lnTo>
                  <a:pt x="15" y="22"/>
                </a:lnTo>
                <a:lnTo>
                  <a:pt x="15" y="22"/>
                </a:lnTo>
                <a:lnTo>
                  <a:pt x="19" y="22"/>
                </a:lnTo>
                <a:lnTo>
                  <a:pt x="19" y="22"/>
                </a:lnTo>
                <a:lnTo>
                  <a:pt x="19" y="19"/>
                </a:lnTo>
                <a:lnTo>
                  <a:pt x="22" y="19"/>
                </a:lnTo>
                <a:lnTo>
                  <a:pt x="22" y="19"/>
                </a:lnTo>
                <a:lnTo>
                  <a:pt x="22" y="15"/>
                </a:lnTo>
                <a:lnTo>
                  <a:pt x="22" y="15"/>
                </a:lnTo>
                <a:lnTo>
                  <a:pt x="22" y="11"/>
                </a:lnTo>
                <a:lnTo>
                  <a:pt x="22" y="11"/>
                </a:lnTo>
                <a:lnTo>
                  <a:pt x="22" y="8"/>
                </a:lnTo>
                <a:lnTo>
                  <a:pt x="22" y="8"/>
                </a:lnTo>
                <a:lnTo>
                  <a:pt x="22" y="4"/>
                </a:lnTo>
                <a:lnTo>
                  <a:pt x="19" y="4"/>
                </a:lnTo>
                <a:lnTo>
                  <a:pt x="19" y="4"/>
                </a:lnTo>
                <a:lnTo>
                  <a:pt x="19" y="0"/>
                </a:lnTo>
                <a:lnTo>
                  <a:pt x="15" y="0"/>
                </a:lnTo>
                <a:lnTo>
                  <a:pt x="15" y="0"/>
                </a:lnTo>
                <a:lnTo>
                  <a:pt x="11" y="0"/>
                </a:lnTo>
                <a:lnTo>
                  <a:pt x="11" y="0"/>
                </a:lnTo>
                <a:lnTo>
                  <a:pt x="8" y="0"/>
                </a:lnTo>
                <a:lnTo>
                  <a:pt x="8" y="0"/>
                </a:lnTo>
                <a:lnTo>
                  <a:pt x="4" y="4"/>
                </a:lnTo>
                <a:lnTo>
                  <a:pt x="4" y="4"/>
                </a:lnTo>
                <a:lnTo>
                  <a:pt x="4" y="4"/>
                </a:lnTo>
                <a:lnTo>
                  <a:pt x="0" y="8"/>
                </a:lnTo>
                <a:lnTo>
                  <a:pt x="0" y="8"/>
                </a:lnTo>
                <a:lnTo>
                  <a:pt x="0" y="11"/>
                </a:lnTo>
                <a:lnTo>
                  <a:pt x="0" y="11"/>
                </a:lnTo>
                <a:lnTo>
                  <a:pt x="0" y="15"/>
                </a:lnTo>
                <a:lnTo>
                  <a:pt x="0" y="15"/>
                </a:lnTo>
                <a:lnTo>
                  <a:pt x="0" y="19"/>
                </a:lnTo>
                <a:lnTo>
                  <a:pt x="4" y="19"/>
                </a:lnTo>
                <a:lnTo>
                  <a:pt x="4" y="19"/>
                </a:lnTo>
                <a:lnTo>
                  <a:pt x="4" y="22"/>
                </a:lnTo>
                <a:lnTo>
                  <a:pt x="8" y="22"/>
                </a:lnTo>
                <a:lnTo>
                  <a:pt x="8" y="22"/>
                </a:lnTo>
                <a:lnTo>
                  <a:pt x="11" y="22"/>
                </a:lnTo>
                <a:lnTo>
                  <a:pt x="11" y="22"/>
                </a:lnTo>
                <a:lnTo>
                  <a:pt x="11" y="22"/>
                </a:lnTo>
                <a:close/>
              </a:path>
            </a:pathLst>
          </a:custGeom>
          <a:solidFill>
            <a:srgbClr val="EB7500"/>
          </a:solidFill>
          <a:ln w="9525">
            <a:noFill/>
            <a:round/>
            <a:headEnd/>
            <a:tailEnd/>
          </a:ln>
        </p:spPr>
        <p:txBody>
          <a:bodyPr/>
          <a:lstStyle/>
          <a:p>
            <a:endParaRPr lang="en-US"/>
          </a:p>
        </p:txBody>
      </p:sp>
      <p:sp>
        <p:nvSpPr>
          <p:cNvPr id="184455" name="Line 135"/>
          <p:cNvSpPr>
            <a:spLocks noChangeShapeType="1"/>
          </p:cNvSpPr>
          <p:nvPr/>
        </p:nvSpPr>
        <p:spPr bwMode="auto">
          <a:xfrm>
            <a:off x="3190875" y="3848100"/>
            <a:ext cx="300038" cy="4763"/>
          </a:xfrm>
          <a:prstGeom prst="line">
            <a:avLst/>
          </a:prstGeom>
          <a:noFill/>
          <a:ln w="23813">
            <a:solidFill>
              <a:srgbClr val="EB7500"/>
            </a:solidFill>
            <a:round/>
            <a:headEnd/>
            <a:tailEnd/>
          </a:ln>
        </p:spPr>
        <p:txBody>
          <a:bodyPr/>
          <a:lstStyle/>
          <a:p>
            <a:endParaRPr lang="en-US"/>
          </a:p>
        </p:txBody>
      </p:sp>
      <p:sp>
        <p:nvSpPr>
          <p:cNvPr id="184456" name="Freeform 136"/>
          <p:cNvSpPr>
            <a:spLocks/>
          </p:cNvSpPr>
          <p:nvPr/>
        </p:nvSpPr>
        <p:spPr bwMode="auto">
          <a:xfrm>
            <a:off x="3560763" y="4125913"/>
            <a:ext cx="41275" cy="34925"/>
          </a:xfrm>
          <a:custGeom>
            <a:avLst/>
            <a:gdLst/>
            <a:ahLst/>
            <a:cxnLst>
              <a:cxn ang="0">
                <a:pos x="11" y="22"/>
              </a:cxn>
              <a:cxn ang="0">
                <a:pos x="15" y="22"/>
              </a:cxn>
              <a:cxn ang="0">
                <a:pos x="15" y="22"/>
              </a:cxn>
              <a:cxn ang="0">
                <a:pos x="18" y="22"/>
              </a:cxn>
              <a:cxn ang="0">
                <a:pos x="18" y="22"/>
              </a:cxn>
              <a:cxn ang="0">
                <a:pos x="22" y="18"/>
              </a:cxn>
              <a:cxn ang="0">
                <a:pos x="22" y="18"/>
              </a:cxn>
              <a:cxn ang="0">
                <a:pos x="22" y="18"/>
              </a:cxn>
              <a:cxn ang="0">
                <a:pos x="22" y="14"/>
              </a:cxn>
              <a:cxn ang="0">
                <a:pos x="26" y="14"/>
              </a:cxn>
              <a:cxn ang="0">
                <a:pos x="26" y="11"/>
              </a:cxn>
              <a:cxn ang="0">
                <a:pos x="26" y="11"/>
              </a:cxn>
              <a:cxn ang="0">
                <a:pos x="22" y="7"/>
              </a:cxn>
              <a:cxn ang="0">
                <a:pos x="22" y="7"/>
              </a:cxn>
              <a:cxn ang="0">
                <a:pos x="22" y="3"/>
              </a:cxn>
              <a:cxn ang="0">
                <a:pos x="22" y="3"/>
              </a:cxn>
              <a:cxn ang="0">
                <a:pos x="18" y="3"/>
              </a:cxn>
              <a:cxn ang="0">
                <a:pos x="18" y="0"/>
              </a:cxn>
              <a:cxn ang="0">
                <a:pos x="15" y="0"/>
              </a:cxn>
              <a:cxn ang="0">
                <a:pos x="15" y="0"/>
              </a:cxn>
              <a:cxn ang="0">
                <a:pos x="15" y="0"/>
              </a:cxn>
              <a:cxn ang="0">
                <a:pos x="11" y="0"/>
              </a:cxn>
              <a:cxn ang="0">
                <a:pos x="11" y="0"/>
              </a:cxn>
              <a:cxn ang="0">
                <a:pos x="7" y="0"/>
              </a:cxn>
              <a:cxn ang="0">
                <a:pos x="7" y="3"/>
              </a:cxn>
              <a:cxn ang="0">
                <a:pos x="4" y="3"/>
              </a:cxn>
              <a:cxn ang="0">
                <a:pos x="4" y="3"/>
              </a:cxn>
              <a:cxn ang="0">
                <a:pos x="4" y="7"/>
              </a:cxn>
              <a:cxn ang="0">
                <a:pos x="4" y="7"/>
              </a:cxn>
              <a:cxn ang="0">
                <a:pos x="0" y="11"/>
              </a:cxn>
              <a:cxn ang="0">
                <a:pos x="0" y="11"/>
              </a:cxn>
              <a:cxn ang="0">
                <a:pos x="0" y="14"/>
              </a:cxn>
              <a:cxn ang="0">
                <a:pos x="4" y="14"/>
              </a:cxn>
              <a:cxn ang="0">
                <a:pos x="4" y="18"/>
              </a:cxn>
              <a:cxn ang="0">
                <a:pos x="4" y="18"/>
              </a:cxn>
              <a:cxn ang="0">
                <a:pos x="4" y="18"/>
              </a:cxn>
              <a:cxn ang="0">
                <a:pos x="7" y="22"/>
              </a:cxn>
              <a:cxn ang="0">
                <a:pos x="7" y="22"/>
              </a:cxn>
              <a:cxn ang="0">
                <a:pos x="11" y="22"/>
              </a:cxn>
              <a:cxn ang="0">
                <a:pos x="11" y="22"/>
              </a:cxn>
              <a:cxn ang="0">
                <a:pos x="15" y="22"/>
              </a:cxn>
              <a:cxn ang="0">
                <a:pos x="15" y="22"/>
              </a:cxn>
              <a:cxn ang="0">
                <a:pos x="11" y="22"/>
              </a:cxn>
            </a:cxnLst>
            <a:rect l="0" t="0" r="r" b="b"/>
            <a:pathLst>
              <a:path w="26" h="22">
                <a:moveTo>
                  <a:pt x="11" y="22"/>
                </a:moveTo>
                <a:lnTo>
                  <a:pt x="15" y="22"/>
                </a:lnTo>
                <a:lnTo>
                  <a:pt x="15" y="22"/>
                </a:lnTo>
                <a:lnTo>
                  <a:pt x="18" y="22"/>
                </a:lnTo>
                <a:lnTo>
                  <a:pt x="18" y="22"/>
                </a:lnTo>
                <a:lnTo>
                  <a:pt x="22" y="18"/>
                </a:lnTo>
                <a:lnTo>
                  <a:pt x="22" y="18"/>
                </a:lnTo>
                <a:lnTo>
                  <a:pt x="22" y="18"/>
                </a:lnTo>
                <a:lnTo>
                  <a:pt x="22" y="14"/>
                </a:lnTo>
                <a:lnTo>
                  <a:pt x="26" y="14"/>
                </a:lnTo>
                <a:lnTo>
                  <a:pt x="26" y="11"/>
                </a:lnTo>
                <a:lnTo>
                  <a:pt x="26" y="11"/>
                </a:lnTo>
                <a:lnTo>
                  <a:pt x="22" y="7"/>
                </a:lnTo>
                <a:lnTo>
                  <a:pt x="22" y="7"/>
                </a:lnTo>
                <a:lnTo>
                  <a:pt x="22" y="3"/>
                </a:lnTo>
                <a:lnTo>
                  <a:pt x="22" y="3"/>
                </a:lnTo>
                <a:lnTo>
                  <a:pt x="18" y="3"/>
                </a:lnTo>
                <a:lnTo>
                  <a:pt x="18" y="0"/>
                </a:lnTo>
                <a:lnTo>
                  <a:pt x="15" y="0"/>
                </a:lnTo>
                <a:lnTo>
                  <a:pt x="15" y="0"/>
                </a:lnTo>
                <a:lnTo>
                  <a:pt x="15" y="0"/>
                </a:lnTo>
                <a:lnTo>
                  <a:pt x="11" y="0"/>
                </a:lnTo>
                <a:lnTo>
                  <a:pt x="11" y="0"/>
                </a:lnTo>
                <a:lnTo>
                  <a:pt x="7" y="0"/>
                </a:lnTo>
                <a:lnTo>
                  <a:pt x="7" y="3"/>
                </a:lnTo>
                <a:lnTo>
                  <a:pt x="4" y="3"/>
                </a:lnTo>
                <a:lnTo>
                  <a:pt x="4" y="3"/>
                </a:lnTo>
                <a:lnTo>
                  <a:pt x="4" y="7"/>
                </a:lnTo>
                <a:lnTo>
                  <a:pt x="4" y="7"/>
                </a:lnTo>
                <a:lnTo>
                  <a:pt x="0" y="11"/>
                </a:lnTo>
                <a:lnTo>
                  <a:pt x="0" y="11"/>
                </a:lnTo>
                <a:lnTo>
                  <a:pt x="0" y="14"/>
                </a:lnTo>
                <a:lnTo>
                  <a:pt x="4" y="14"/>
                </a:lnTo>
                <a:lnTo>
                  <a:pt x="4" y="18"/>
                </a:lnTo>
                <a:lnTo>
                  <a:pt x="4" y="18"/>
                </a:lnTo>
                <a:lnTo>
                  <a:pt x="4" y="18"/>
                </a:lnTo>
                <a:lnTo>
                  <a:pt x="7" y="22"/>
                </a:lnTo>
                <a:lnTo>
                  <a:pt x="7" y="22"/>
                </a:lnTo>
                <a:lnTo>
                  <a:pt x="11" y="22"/>
                </a:lnTo>
                <a:lnTo>
                  <a:pt x="11" y="22"/>
                </a:lnTo>
                <a:lnTo>
                  <a:pt x="15" y="22"/>
                </a:lnTo>
                <a:lnTo>
                  <a:pt x="15" y="22"/>
                </a:lnTo>
                <a:lnTo>
                  <a:pt x="11" y="22"/>
                </a:lnTo>
                <a:close/>
              </a:path>
            </a:pathLst>
          </a:custGeom>
          <a:solidFill>
            <a:srgbClr val="EB7500"/>
          </a:solidFill>
          <a:ln w="9525">
            <a:noFill/>
            <a:round/>
            <a:headEnd/>
            <a:tailEnd/>
          </a:ln>
        </p:spPr>
        <p:txBody>
          <a:bodyPr/>
          <a:lstStyle/>
          <a:p>
            <a:endParaRPr lang="en-US"/>
          </a:p>
        </p:txBody>
      </p:sp>
      <p:sp>
        <p:nvSpPr>
          <p:cNvPr id="184457" name="Freeform 137"/>
          <p:cNvSpPr>
            <a:spLocks/>
          </p:cNvSpPr>
          <p:nvPr/>
        </p:nvSpPr>
        <p:spPr bwMode="auto">
          <a:xfrm>
            <a:off x="3683000" y="4125913"/>
            <a:ext cx="34925" cy="34925"/>
          </a:xfrm>
          <a:custGeom>
            <a:avLst/>
            <a:gdLst/>
            <a:ahLst/>
            <a:cxnLst>
              <a:cxn ang="0">
                <a:pos x="11" y="22"/>
              </a:cxn>
              <a:cxn ang="0">
                <a:pos x="14" y="22"/>
              </a:cxn>
              <a:cxn ang="0">
                <a:pos x="14" y="22"/>
              </a:cxn>
              <a:cxn ang="0">
                <a:pos x="18" y="22"/>
              </a:cxn>
              <a:cxn ang="0">
                <a:pos x="18" y="22"/>
              </a:cxn>
              <a:cxn ang="0">
                <a:pos x="22" y="18"/>
              </a:cxn>
              <a:cxn ang="0">
                <a:pos x="22" y="18"/>
              </a:cxn>
              <a:cxn ang="0">
                <a:pos x="22" y="18"/>
              </a:cxn>
              <a:cxn ang="0">
                <a:pos x="22" y="14"/>
              </a:cxn>
              <a:cxn ang="0">
                <a:pos x="22" y="14"/>
              </a:cxn>
              <a:cxn ang="0">
                <a:pos x="22" y="11"/>
              </a:cxn>
              <a:cxn ang="0">
                <a:pos x="22" y="11"/>
              </a:cxn>
              <a:cxn ang="0">
                <a:pos x="22" y="7"/>
              </a:cxn>
              <a:cxn ang="0">
                <a:pos x="22" y="7"/>
              </a:cxn>
              <a:cxn ang="0">
                <a:pos x="22" y="3"/>
              </a:cxn>
              <a:cxn ang="0">
                <a:pos x="22" y="3"/>
              </a:cxn>
              <a:cxn ang="0">
                <a:pos x="18" y="3"/>
              </a:cxn>
              <a:cxn ang="0">
                <a:pos x="18" y="0"/>
              </a:cxn>
              <a:cxn ang="0">
                <a:pos x="14" y="0"/>
              </a:cxn>
              <a:cxn ang="0">
                <a:pos x="14" y="0"/>
              </a:cxn>
              <a:cxn ang="0">
                <a:pos x="11" y="0"/>
              </a:cxn>
              <a:cxn ang="0">
                <a:pos x="11" y="0"/>
              </a:cxn>
              <a:cxn ang="0">
                <a:pos x="7" y="0"/>
              </a:cxn>
              <a:cxn ang="0">
                <a:pos x="7" y="0"/>
              </a:cxn>
              <a:cxn ang="0">
                <a:pos x="3" y="3"/>
              </a:cxn>
              <a:cxn ang="0">
                <a:pos x="3" y="3"/>
              </a:cxn>
              <a:cxn ang="0">
                <a:pos x="3" y="3"/>
              </a:cxn>
              <a:cxn ang="0">
                <a:pos x="3" y="7"/>
              </a:cxn>
              <a:cxn ang="0">
                <a:pos x="0" y="7"/>
              </a:cxn>
              <a:cxn ang="0">
                <a:pos x="0" y="11"/>
              </a:cxn>
              <a:cxn ang="0">
                <a:pos x="0" y="11"/>
              </a:cxn>
              <a:cxn ang="0">
                <a:pos x="0" y="14"/>
              </a:cxn>
              <a:cxn ang="0">
                <a:pos x="0" y="14"/>
              </a:cxn>
              <a:cxn ang="0">
                <a:pos x="3" y="18"/>
              </a:cxn>
              <a:cxn ang="0">
                <a:pos x="3" y="18"/>
              </a:cxn>
              <a:cxn ang="0">
                <a:pos x="3" y="18"/>
              </a:cxn>
              <a:cxn ang="0">
                <a:pos x="3" y="22"/>
              </a:cxn>
              <a:cxn ang="0">
                <a:pos x="7" y="22"/>
              </a:cxn>
              <a:cxn ang="0">
                <a:pos x="7" y="22"/>
              </a:cxn>
              <a:cxn ang="0">
                <a:pos x="11" y="22"/>
              </a:cxn>
              <a:cxn ang="0">
                <a:pos x="11" y="22"/>
              </a:cxn>
              <a:cxn ang="0">
                <a:pos x="11" y="22"/>
              </a:cxn>
            </a:cxnLst>
            <a:rect l="0" t="0" r="r" b="b"/>
            <a:pathLst>
              <a:path w="22" h="22">
                <a:moveTo>
                  <a:pt x="11" y="22"/>
                </a:moveTo>
                <a:lnTo>
                  <a:pt x="14" y="22"/>
                </a:lnTo>
                <a:lnTo>
                  <a:pt x="14" y="22"/>
                </a:lnTo>
                <a:lnTo>
                  <a:pt x="18" y="22"/>
                </a:lnTo>
                <a:lnTo>
                  <a:pt x="18" y="22"/>
                </a:lnTo>
                <a:lnTo>
                  <a:pt x="22" y="18"/>
                </a:lnTo>
                <a:lnTo>
                  <a:pt x="22" y="18"/>
                </a:lnTo>
                <a:lnTo>
                  <a:pt x="22" y="18"/>
                </a:lnTo>
                <a:lnTo>
                  <a:pt x="22" y="14"/>
                </a:lnTo>
                <a:lnTo>
                  <a:pt x="22" y="14"/>
                </a:lnTo>
                <a:lnTo>
                  <a:pt x="22" y="11"/>
                </a:lnTo>
                <a:lnTo>
                  <a:pt x="22" y="11"/>
                </a:lnTo>
                <a:lnTo>
                  <a:pt x="22" y="7"/>
                </a:lnTo>
                <a:lnTo>
                  <a:pt x="22" y="7"/>
                </a:lnTo>
                <a:lnTo>
                  <a:pt x="22" y="3"/>
                </a:lnTo>
                <a:lnTo>
                  <a:pt x="22" y="3"/>
                </a:lnTo>
                <a:lnTo>
                  <a:pt x="18" y="3"/>
                </a:lnTo>
                <a:lnTo>
                  <a:pt x="18" y="0"/>
                </a:lnTo>
                <a:lnTo>
                  <a:pt x="14" y="0"/>
                </a:lnTo>
                <a:lnTo>
                  <a:pt x="14" y="0"/>
                </a:lnTo>
                <a:lnTo>
                  <a:pt x="11" y="0"/>
                </a:lnTo>
                <a:lnTo>
                  <a:pt x="11" y="0"/>
                </a:lnTo>
                <a:lnTo>
                  <a:pt x="7" y="0"/>
                </a:lnTo>
                <a:lnTo>
                  <a:pt x="7" y="0"/>
                </a:lnTo>
                <a:lnTo>
                  <a:pt x="3" y="3"/>
                </a:lnTo>
                <a:lnTo>
                  <a:pt x="3" y="3"/>
                </a:lnTo>
                <a:lnTo>
                  <a:pt x="3" y="3"/>
                </a:lnTo>
                <a:lnTo>
                  <a:pt x="3" y="7"/>
                </a:lnTo>
                <a:lnTo>
                  <a:pt x="0" y="7"/>
                </a:lnTo>
                <a:lnTo>
                  <a:pt x="0" y="11"/>
                </a:lnTo>
                <a:lnTo>
                  <a:pt x="0" y="11"/>
                </a:lnTo>
                <a:lnTo>
                  <a:pt x="0" y="14"/>
                </a:lnTo>
                <a:lnTo>
                  <a:pt x="0" y="14"/>
                </a:lnTo>
                <a:lnTo>
                  <a:pt x="3" y="18"/>
                </a:lnTo>
                <a:lnTo>
                  <a:pt x="3" y="18"/>
                </a:lnTo>
                <a:lnTo>
                  <a:pt x="3" y="18"/>
                </a:lnTo>
                <a:lnTo>
                  <a:pt x="3" y="22"/>
                </a:lnTo>
                <a:lnTo>
                  <a:pt x="7" y="22"/>
                </a:lnTo>
                <a:lnTo>
                  <a:pt x="7" y="22"/>
                </a:lnTo>
                <a:lnTo>
                  <a:pt x="11" y="22"/>
                </a:lnTo>
                <a:lnTo>
                  <a:pt x="11" y="22"/>
                </a:lnTo>
                <a:lnTo>
                  <a:pt x="11" y="22"/>
                </a:lnTo>
                <a:close/>
              </a:path>
            </a:pathLst>
          </a:custGeom>
          <a:solidFill>
            <a:srgbClr val="EB7500"/>
          </a:solidFill>
          <a:ln w="9525">
            <a:noFill/>
            <a:round/>
            <a:headEnd/>
            <a:tailEnd/>
          </a:ln>
        </p:spPr>
        <p:txBody>
          <a:bodyPr/>
          <a:lstStyle/>
          <a:p>
            <a:endParaRPr lang="en-US"/>
          </a:p>
        </p:txBody>
      </p:sp>
      <p:sp>
        <p:nvSpPr>
          <p:cNvPr id="184458" name="Freeform 138"/>
          <p:cNvSpPr>
            <a:spLocks/>
          </p:cNvSpPr>
          <p:nvPr/>
        </p:nvSpPr>
        <p:spPr bwMode="auto">
          <a:xfrm>
            <a:off x="3803650" y="4125913"/>
            <a:ext cx="34925" cy="34925"/>
          </a:xfrm>
          <a:custGeom>
            <a:avLst/>
            <a:gdLst/>
            <a:ahLst/>
            <a:cxnLst>
              <a:cxn ang="0">
                <a:pos x="11" y="22"/>
              </a:cxn>
              <a:cxn ang="0">
                <a:pos x="15" y="22"/>
              </a:cxn>
              <a:cxn ang="0">
                <a:pos x="15" y="22"/>
              </a:cxn>
              <a:cxn ang="0">
                <a:pos x="19" y="22"/>
              </a:cxn>
              <a:cxn ang="0">
                <a:pos x="19" y="22"/>
              </a:cxn>
              <a:cxn ang="0">
                <a:pos x="19" y="18"/>
              </a:cxn>
              <a:cxn ang="0">
                <a:pos x="22" y="18"/>
              </a:cxn>
              <a:cxn ang="0">
                <a:pos x="22" y="18"/>
              </a:cxn>
              <a:cxn ang="0">
                <a:pos x="22" y="14"/>
              </a:cxn>
              <a:cxn ang="0">
                <a:pos x="22" y="14"/>
              </a:cxn>
              <a:cxn ang="0">
                <a:pos x="22" y="11"/>
              </a:cxn>
              <a:cxn ang="0">
                <a:pos x="22" y="11"/>
              </a:cxn>
              <a:cxn ang="0">
                <a:pos x="22" y="7"/>
              </a:cxn>
              <a:cxn ang="0">
                <a:pos x="22" y="7"/>
              </a:cxn>
              <a:cxn ang="0">
                <a:pos x="22" y="3"/>
              </a:cxn>
              <a:cxn ang="0">
                <a:pos x="19" y="3"/>
              </a:cxn>
              <a:cxn ang="0">
                <a:pos x="19" y="3"/>
              </a:cxn>
              <a:cxn ang="0">
                <a:pos x="19" y="0"/>
              </a:cxn>
              <a:cxn ang="0">
                <a:pos x="15" y="0"/>
              </a:cxn>
              <a:cxn ang="0">
                <a:pos x="15" y="0"/>
              </a:cxn>
              <a:cxn ang="0">
                <a:pos x="11" y="0"/>
              </a:cxn>
              <a:cxn ang="0">
                <a:pos x="11" y="0"/>
              </a:cxn>
              <a:cxn ang="0">
                <a:pos x="8" y="0"/>
              </a:cxn>
              <a:cxn ang="0">
                <a:pos x="8" y="0"/>
              </a:cxn>
              <a:cxn ang="0">
                <a:pos x="4" y="3"/>
              </a:cxn>
              <a:cxn ang="0">
                <a:pos x="4" y="3"/>
              </a:cxn>
              <a:cxn ang="0">
                <a:pos x="4" y="3"/>
              </a:cxn>
              <a:cxn ang="0">
                <a:pos x="0" y="7"/>
              </a:cxn>
              <a:cxn ang="0">
                <a:pos x="0" y="7"/>
              </a:cxn>
              <a:cxn ang="0">
                <a:pos x="0" y="11"/>
              </a:cxn>
              <a:cxn ang="0">
                <a:pos x="0" y="11"/>
              </a:cxn>
              <a:cxn ang="0">
                <a:pos x="0" y="14"/>
              </a:cxn>
              <a:cxn ang="0">
                <a:pos x="0" y="14"/>
              </a:cxn>
              <a:cxn ang="0">
                <a:pos x="0" y="18"/>
              </a:cxn>
              <a:cxn ang="0">
                <a:pos x="4" y="18"/>
              </a:cxn>
              <a:cxn ang="0">
                <a:pos x="4" y="18"/>
              </a:cxn>
              <a:cxn ang="0">
                <a:pos x="4" y="22"/>
              </a:cxn>
              <a:cxn ang="0">
                <a:pos x="8" y="22"/>
              </a:cxn>
              <a:cxn ang="0">
                <a:pos x="8" y="22"/>
              </a:cxn>
              <a:cxn ang="0">
                <a:pos x="11" y="22"/>
              </a:cxn>
              <a:cxn ang="0">
                <a:pos x="11" y="22"/>
              </a:cxn>
              <a:cxn ang="0">
                <a:pos x="11" y="22"/>
              </a:cxn>
            </a:cxnLst>
            <a:rect l="0" t="0" r="r" b="b"/>
            <a:pathLst>
              <a:path w="22" h="22">
                <a:moveTo>
                  <a:pt x="11" y="22"/>
                </a:moveTo>
                <a:lnTo>
                  <a:pt x="15" y="22"/>
                </a:lnTo>
                <a:lnTo>
                  <a:pt x="15" y="22"/>
                </a:lnTo>
                <a:lnTo>
                  <a:pt x="19" y="22"/>
                </a:lnTo>
                <a:lnTo>
                  <a:pt x="19" y="22"/>
                </a:lnTo>
                <a:lnTo>
                  <a:pt x="19" y="18"/>
                </a:lnTo>
                <a:lnTo>
                  <a:pt x="22" y="18"/>
                </a:lnTo>
                <a:lnTo>
                  <a:pt x="22" y="18"/>
                </a:lnTo>
                <a:lnTo>
                  <a:pt x="22" y="14"/>
                </a:lnTo>
                <a:lnTo>
                  <a:pt x="22" y="14"/>
                </a:lnTo>
                <a:lnTo>
                  <a:pt x="22" y="11"/>
                </a:lnTo>
                <a:lnTo>
                  <a:pt x="22" y="11"/>
                </a:lnTo>
                <a:lnTo>
                  <a:pt x="22" y="7"/>
                </a:lnTo>
                <a:lnTo>
                  <a:pt x="22" y="7"/>
                </a:lnTo>
                <a:lnTo>
                  <a:pt x="22" y="3"/>
                </a:lnTo>
                <a:lnTo>
                  <a:pt x="19" y="3"/>
                </a:lnTo>
                <a:lnTo>
                  <a:pt x="19" y="3"/>
                </a:lnTo>
                <a:lnTo>
                  <a:pt x="19" y="0"/>
                </a:lnTo>
                <a:lnTo>
                  <a:pt x="15" y="0"/>
                </a:lnTo>
                <a:lnTo>
                  <a:pt x="15" y="0"/>
                </a:lnTo>
                <a:lnTo>
                  <a:pt x="11" y="0"/>
                </a:lnTo>
                <a:lnTo>
                  <a:pt x="11" y="0"/>
                </a:lnTo>
                <a:lnTo>
                  <a:pt x="8" y="0"/>
                </a:lnTo>
                <a:lnTo>
                  <a:pt x="8" y="0"/>
                </a:lnTo>
                <a:lnTo>
                  <a:pt x="4" y="3"/>
                </a:lnTo>
                <a:lnTo>
                  <a:pt x="4" y="3"/>
                </a:lnTo>
                <a:lnTo>
                  <a:pt x="4" y="3"/>
                </a:lnTo>
                <a:lnTo>
                  <a:pt x="0" y="7"/>
                </a:lnTo>
                <a:lnTo>
                  <a:pt x="0" y="7"/>
                </a:lnTo>
                <a:lnTo>
                  <a:pt x="0" y="11"/>
                </a:lnTo>
                <a:lnTo>
                  <a:pt x="0" y="11"/>
                </a:lnTo>
                <a:lnTo>
                  <a:pt x="0" y="14"/>
                </a:lnTo>
                <a:lnTo>
                  <a:pt x="0" y="14"/>
                </a:lnTo>
                <a:lnTo>
                  <a:pt x="0" y="18"/>
                </a:lnTo>
                <a:lnTo>
                  <a:pt x="4" y="18"/>
                </a:lnTo>
                <a:lnTo>
                  <a:pt x="4" y="18"/>
                </a:lnTo>
                <a:lnTo>
                  <a:pt x="4" y="22"/>
                </a:lnTo>
                <a:lnTo>
                  <a:pt x="8" y="22"/>
                </a:lnTo>
                <a:lnTo>
                  <a:pt x="8" y="22"/>
                </a:lnTo>
                <a:lnTo>
                  <a:pt x="11" y="22"/>
                </a:lnTo>
                <a:lnTo>
                  <a:pt x="11" y="22"/>
                </a:lnTo>
                <a:lnTo>
                  <a:pt x="11" y="22"/>
                </a:lnTo>
                <a:close/>
              </a:path>
            </a:pathLst>
          </a:custGeom>
          <a:solidFill>
            <a:srgbClr val="EB7500"/>
          </a:solidFill>
          <a:ln w="9525">
            <a:noFill/>
            <a:round/>
            <a:headEnd/>
            <a:tailEnd/>
          </a:ln>
        </p:spPr>
        <p:txBody>
          <a:bodyPr/>
          <a:lstStyle/>
          <a:p>
            <a:endParaRPr lang="en-US"/>
          </a:p>
        </p:txBody>
      </p:sp>
      <p:sp>
        <p:nvSpPr>
          <p:cNvPr id="184459" name="Line 139"/>
          <p:cNvSpPr>
            <a:spLocks noChangeShapeType="1"/>
          </p:cNvSpPr>
          <p:nvPr/>
        </p:nvSpPr>
        <p:spPr bwMode="auto">
          <a:xfrm>
            <a:off x="3190875" y="4137025"/>
            <a:ext cx="300038" cy="6350"/>
          </a:xfrm>
          <a:prstGeom prst="line">
            <a:avLst/>
          </a:prstGeom>
          <a:noFill/>
          <a:ln w="23813">
            <a:solidFill>
              <a:srgbClr val="EB7500"/>
            </a:solidFill>
            <a:round/>
            <a:headEnd/>
            <a:tailEnd/>
          </a:ln>
        </p:spPr>
        <p:txBody>
          <a:bodyPr/>
          <a:lstStyle/>
          <a:p>
            <a:endParaRPr lang="en-US"/>
          </a:p>
        </p:txBody>
      </p:sp>
      <p:sp>
        <p:nvSpPr>
          <p:cNvPr id="184460" name="Freeform 140"/>
          <p:cNvSpPr>
            <a:spLocks/>
          </p:cNvSpPr>
          <p:nvPr/>
        </p:nvSpPr>
        <p:spPr bwMode="auto">
          <a:xfrm>
            <a:off x="3560763" y="4270375"/>
            <a:ext cx="41275" cy="34925"/>
          </a:xfrm>
          <a:custGeom>
            <a:avLst/>
            <a:gdLst/>
            <a:ahLst/>
            <a:cxnLst>
              <a:cxn ang="0">
                <a:pos x="11" y="22"/>
              </a:cxn>
              <a:cxn ang="0">
                <a:pos x="15" y="22"/>
              </a:cxn>
              <a:cxn ang="0">
                <a:pos x="15" y="22"/>
              </a:cxn>
              <a:cxn ang="0">
                <a:pos x="18" y="22"/>
              </a:cxn>
              <a:cxn ang="0">
                <a:pos x="18" y="22"/>
              </a:cxn>
              <a:cxn ang="0">
                <a:pos x="22" y="18"/>
              </a:cxn>
              <a:cxn ang="0">
                <a:pos x="22" y="18"/>
              </a:cxn>
              <a:cxn ang="0">
                <a:pos x="22" y="18"/>
              </a:cxn>
              <a:cxn ang="0">
                <a:pos x="22" y="15"/>
              </a:cxn>
              <a:cxn ang="0">
                <a:pos x="26" y="15"/>
              </a:cxn>
              <a:cxn ang="0">
                <a:pos x="26" y="11"/>
              </a:cxn>
              <a:cxn ang="0">
                <a:pos x="26" y="11"/>
              </a:cxn>
              <a:cxn ang="0">
                <a:pos x="22" y="7"/>
              </a:cxn>
              <a:cxn ang="0">
                <a:pos x="22" y="7"/>
              </a:cxn>
              <a:cxn ang="0">
                <a:pos x="22" y="4"/>
              </a:cxn>
              <a:cxn ang="0">
                <a:pos x="22" y="4"/>
              </a:cxn>
              <a:cxn ang="0">
                <a:pos x="18" y="4"/>
              </a:cxn>
              <a:cxn ang="0">
                <a:pos x="18" y="0"/>
              </a:cxn>
              <a:cxn ang="0">
                <a:pos x="15" y="0"/>
              </a:cxn>
              <a:cxn ang="0">
                <a:pos x="15" y="0"/>
              </a:cxn>
              <a:cxn ang="0">
                <a:pos x="15" y="0"/>
              </a:cxn>
              <a:cxn ang="0">
                <a:pos x="11" y="0"/>
              </a:cxn>
              <a:cxn ang="0">
                <a:pos x="11" y="0"/>
              </a:cxn>
              <a:cxn ang="0">
                <a:pos x="7" y="0"/>
              </a:cxn>
              <a:cxn ang="0">
                <a:pos x="7" y="4"/>
              </a:cxn>
              <a:cxn ang="0">
                <a:pos x="4" y="4"/>
              </a:cxn>
              <a:cxn ang="0">
                <a:pos x="4" y="4"/>
              </a:cxn>
              <a:cxn ang="0">
                <a:pos x="4" y="7"/>
              </a:cxn>
              <a:cxn ang="0">
                <a:pos x="4" y="7"/>
              </a:cxn>
              <a:cxn ang="0">
                <a:pos x="0" y="11"/>
              </a:cxn>
              <a:cxn ang="0">
                <a:pos x="0" y="11"/>
              </a:cxn>
              <a:cxn ang="0">
                <a:pos x="0" y="15"/>
              </a:cxn>
              <a:cxn ang="0">
                <a:pos x="4" y="15"/>
              </a:cxn>
              <a:cxn ang="0">
                <a:pos x="4" y="18"/>
              </a:cxn>
              <a:cxn ang="0">
                <a:pos x="4" y="18"/>
              </a:cxn>
              <a:cxn ang="0">
                <a:pos x="4" y="18"/>
              </a:cxn>
              <a:cxn ang="0">
                <a:pos x="7" y="22"/>
              </a:cxn>
              <a:cxn ang="0">
                <a:pos x="7" y="22"/>
              </a:cxn>
              <a:cxn ang="0">
                <a:pos x="11" y="22"/>
              </a:cxn>
              <a:cxn ang="0">
                <a:pos x="11" y="22"/>
              </a:cxn>
              <a:cxn ang="0">
                <a:pos x="15" y="22"/>
              </a:cxn>
              <a:cxn ang="0">
                <a:pos x="15" y="22"/>
              </a:cxn>
              <a:cxn ang="0">
                <a:pos x="11" y="22"/>
              </a:cxn>
            </a:cxnLst>
            <a:rect l="0" t="0" r="r" b="b"/>
            <a:pathLst>
              <a:path w="26" h="22">
                <a:moveTo>
                  <a:pt x="11" y="22"/>
                </a:moveTo>
                <a:lnTo>
                  <a:pt x="15" y="22"/>
                </a:lnTo>
                <a:lnTo>
                  <a:pt x="15" y="22"/>
                </a:lnTo>
                <a:lnTo>
                  <a:pt x="18" y="22"/>
                </a:lnTo>
                <a:lnTo>
                  <a:pt x="18" y="22"/>
                </a:lnTo>
                <a:lnTo>
                  <a:pt x="22" y="18"/>
                </a:lnTo>
                <a:lnTo>
                  <a:pt x="22" y="18"/>
                </a:lnTo>
                <a:lnTo>
                  <a:pt x="22" y="18"/>
                </a:lnTo>
                <a:lnTo>
                  <a:pt x="22" y="15"/>
                </a:lnTo>
                <a:lnTo>
                  <a:pt x="26" y="15"/>
                </a:lnTo>
                <a:lnTo>
                  <a:pt x="26" y="11"/>
                </a:lnTo>
                <a:lnTo>
                  <a:pt x="26" y="11"/>
                </a:lnTo>
                <a:lnTo>
                  <a:pt x="22" y="7"/>
                </a:lnTo>
                <a:lnTo>
                  <a:pt x="22" y="7"/>
                </a:lnTo>
                <a:lnTo>
                  <a:pt x="22" y="4"/>
                </a:lnTo>
                <a:lnTo>
                  <a:pt x="22" y="4"/>
                </a:lnTo>
                <a:lnTo>
                  <a:pt x="18" y="4"/>
                </a:lnTo>
                <a:lnTo>
                  <a:pt x="18" y="0"/>
                </a:lnTo>
                <a:lnTo>
                  <a:pt x="15" y="0"/>
                </a:lnTo>
                <a:lnTo>
                  <a:pt x="15" y="0"/>
                </a:lnTo>
                <a:lnTo>
                  <a:pt x="15" y="0"/>
                </a:lnTo>
                <a:lnTo>
                  <a:pt x="11" y="0"/>
                </a:lnTo>
                <a:lnTo>
                  <a:pt x="11" y="0"/>
                </a:lnTo>
                <a:lnTo>
                  <a:pt x="7" y="0"/>
                </a:lnTo>
                <a:lnTo>
                  <a:pt x="7" y="4"/>
                </a:lnTo>
                <a:lnTo>
                  <a:pt x="4" y="4"/>
                </a:lnTo>
                <a:lnTo>
                  <a:pt x="4" y="4"/>
                </a:lnTo>
                <a:lnTo>
                  <a:pt x="4" y="7"/>
                </a:lnTo>
                <a:lnTo>
                  <a:pt x="4" y="7"/>
                </a:lnTo>
                <a:lnTo>
                  <a:pt x="0" y="11"/>
                </a:lnTo>
                <a:lnTo>
                  <a:pt x="0" y="11"/>
                </a:lnTo>
                <a:lnTo>
                  <a:pt x="0" y="15"/>
                </a:lnTo>
                <a:lnTo>
                  <a:pt x="4" y="15"/>
                </a:lnTo>
                <a:lnTo>
                  <a:pt x="4" y="18"/>
                </a:lnTo>
                <a:lnTo>
                  <a:pt x="4" y="18"/>
                </a:lnTo>
                <a:lnTo>
                  <a:pt x="4" y="18"/>
                </a:lnTo>
                <a:lnTo>
                  <a:pt x="7" y="22"/>
                </a:lnTo>
                <a:lnTo>
                  <a:pt x="7" y="22"/>
                </a:lnTo>
                <a:lnTo>
                  <a:pt x="11" y="22"/>
                </a:lnTo>
                <a:lnTo>
                  <a:pt x="11" y="22"/>
                </a:lnTo>
                <a:lnTo>
                  <a:pt x="15" y="22"/>
                </a:lnTo>
                <a:lnTo>
                  <a:pt x="15" y="22"/>
                </a:lnTo>
                <a:lnTo>
                  <a:pt x="11" y="22"/>
                </a:lnTo>
                <a:close/>
              </a:path>
            </a:pathLst>
          </a:custGeom>
          <a:solidFill>
            <a:srgbClr val="EB7500"/>
          </a:solidFill>
          <a:ln w="9525">
            <a:noFill/>
            <a:round/>
            <a:headEnd/>
            <a:tailEnd/>
          </a:ln>
        </p:spPr>
        <p:txBody>
          <a:bodyPr/>
          <a:lstStyle/>
          <a:p>
            <a:endParaRPr lang="en-US"/>
          </a:p>
        </p:txBody>
      </p:sp>
      <p:sp>
        <p:nvSpPr>
          <p:cNvPr id="184461" name="Freeform 141"/>
          <p:cNvSpPr>
            <a:spLocks/>
          </p:cNvSpPr>
          <p:nvPr/>
        </p:nvSpPr>
        <p:spPr bwMode="auto">
          <a:xfrm>
            <a:off x="3683000" y="4270375"/>
            <a:ext cx="34925" cy="34925"/>
          </a:xfrm>
          <a:custGeom>
            <a:avLst/>
            <a:gdLst/>
            <a:ahLst/>
            <a:cxnLst>
              <a:cxn ang="0">
                <a:pos x="11" y="22"/>
              </a:cxn>
              <a:cxn ang="0">
                <a:pos x="14" y="22"/>
              </a:cxn>
              <a:cxn ang="0">
                <a:pos x="14" y="22"/>
              </a:cxn>
              <a:cxn ang="0">
                <a:pos x="18" y="22"/>
              </a:cxn>
              <a:cxn ang="0">
                <a:pos x="18" y="22"/>
              </a:cxn>
              <a:cxn ang="0">
                <a:pos x="22" y="18"/>
              </a:cxn>
              <a:cxn ang="0">
                <a:pos x="22" y="18"/>
              </a:cxn>
              <a:cxn ang="0">
                <a:pos x="22" y="18"/>
              </a:cxn>
              <a:cxn ang="0">
                <a:pos x="22" y="15"/>
              </a:cxn>
              <a:cxn ang="0">
                <a:pos x="22" y="15"/>
              </a:cxn>
              <a:cxn ang="0">
                <a:pos x="22" y="11"/>
              </a:cxn>
              <a:cxn ang="0">
                <a:pos x="22" y="11"/>
              </a:cxn>
              <a:cxn ang="0">
                <a:pos x="22" y="7"/>
              </a:cxn>
              <a:cxn ang="0">
                <a:pos x="22" y="7"/>
              </a:cxn>
              <a:cxn ang="0">
                <a:pos x="22" y="4"/>
              </a:cxn>
              <a:cxn ang="0">
                <a:pos x="22" y="4"/>
              </a:cxn>
              <a:cxn ang="0">
                <a:pos x="18" y="4"/>
              </a:cxn>
              <a:cxn ang="0">
                <a:pos x="18" y="0"/>
              </a:cxn>
              <a:cxn ang="0">
                <a:pos x="14" y="0"/>
              </a:cxn>
              <a:cxn ang="0">
                <a:pos x="14" y="0"/>
              </a:cxn>
              <a:cxn ang="0">
                <a:pos x="11" y="0"/>
              </a:cxn>
              <a:cxn ang="0">
                <a:pos x="11" y="0"/>
              </a:cxn>
              <a:cxn ang="0">
                <a:pos x="7" y="0"/>
              </a:cxn>
              <a:cxn ang="0">
                <a:pos x="7" y="0"/>
              </a:cxn>
              <a:cxn ang="0">
                <a:pos x="3" y="4"/>
              </a:cxn>
              <a:cxn ang="0">
                <a:pos x="3" y="4"/>
              </a:cxn>
              <a:cxn ang="0">
                <a:pos x="3" y="4"/>
              </a:cxn>
              <a:cxn ang="0">
                <a:pos x="3" y="7"/>
              </a:cxn>
              <a:cxn ang="0">
                <a:pos x="0" y="7"/>
              </a:cxn>
              <a:cxn ang="0">
                <a:pos x="0" y="11"/>
              </a:cxn>
              <a:cxn ang="0">
                <a:pos x="0" y="11"/>
              </a:cxn>
              <a:cxn ang="0">
                <a:pos x="0" y="15"/>
              </a:cxn>
              <a:cxn ang="0">
                <a:pos x="0" y="15"/>
              </a:cxn>
              <a:cxn ang="0">
                <a:pos x="3" y="18"/>
              </a:cxn>
              <a:cxn ang="0">
                <a:pos x="3" y="18"/>
              </a:cxn>
              <a:cxn ang="0">
                <a:pos x="3" y="18"/>
              </a:cxn>
              <a:cxn ang="0">
                <a:pos x="3" y="22"/>
              </a:cxn>
              <a:cxn ang="0">
                <a:pos x="7" y="22"/>
              </a:cxn>
              <a:cxn ang="0">
                <a:pos x="7" y="22"/>
              </a:cxn>
              <a:cxn ang="0">
                <a:pos x="11" y="22"/>
              </a:cxn>
              <a:cxn ang="0">
                <a:pos x="11" y="22"/>
              </a:cxn>
              <a:cxn ang="0">
                <a:pos x="11" y="22"/>
              </a:cxn>
            </a:cxnLst>
            <a:rect l="0" t="0" r="r" b="b"/>
            <a:pathLst>
              <a:path w="22" h="22">
                <a:moveTo>
                  <a:pt x="11" y="22"/>
                </a:moveTo>
                <a:lnTo>
                  <a:pt x="14" y="22"/>
                </a:lnTo>
                <a:lnTo>
                  <a:pt x="14" y="22"/>
                </a:lnTo>
                <a:lnTo>
                  <a:pt x="18" y="22"/>
                </a:lnTo>
                <a:lnTo>
                  <a:pt x="18" y="22"/>
                </a:lnTo>
                <a:lnTo>
                  <a:pt x="22" y="18"/>
                </a:lnTo>
                <a:lnTo>
                  <a:pt x="22" y="18"/>
                </a:lnTo>
                <a:lnTo>
                  <a:pt x="22" y="18"/>
                </a:lnTo>
                <a:lnTo>
                  <a:pt x="22" y="15"/>
                </a:lnTo>
                <a:lnTo>
                  <a:pt x="22" y="15"/>
                </a:lnTo>
                <a:lnTo>
                  <a:pt x="22" y="11"/>
                </a:lnTo>
                <a:lnTo>
                  <a:pt x="22" y="11"/>
                </a:lnTo>
                <a:lnTo>
                  <a:pt x="22" y="7"/>
                </a:lnTo>
                <a:lnTo>
                  <a:pt x="22" y="7"/>
                </a:lnTo>
                <a:lnTo>
                  <a:pt x="22" y="4"/>
                </a:lnTo>
                <a:lnTo>
                  <a:pt x="22" y="4"/>
                </a:lnTo>
                <a:lnTo>
                  <a:pt x="18" y="4"/>
                </a:lnTo>
                <a:lnTo>
                  <a:pt x="18" y="0"/>
                </a:lnTo>
                <a:lnTo>
                  <a:pt x="14" y="0"/>
                </a:lnTo>
                <a:lnTo>
                  <a:pt x="14" y="0"/>
                </a:lnTo>
                <a:lnTo>
                  <a:pt x="11" y="0"/>
                </a:lnTo>
                <a:lnTo>
                  <a:pt x="11" y="0"/>
                </a:lnTo>
                <a:lnTo>
                  <a:pt x="7" y="0"/>
                </a:lnTo>
                <a:lnTo>
                  <a:pt x="7" y="0"/>
                </a:lnTo>
                <a:lnTo>
                  <a:pt x="3" y="4"/>
                </a:lnTo>
                <a:lnTo>
                  <a:pt x="3" y="4"/>
                </a:lnTo>
                <a:lnTo>
                  <a:pt x="3" y="4"/>
                </a:lnTo>
                <a:lnTo>
                  <a:pt x="3" y="7"/>
                </a:lnTo>
                <a:lnTo>
                  <a:pt x="0" y="7"/>
                </a:lnTo>
                <a:lnTo>
                  <a:pt x="0" y="11"/>
                </a:lnTo>
                <a:lnTo>
                  <a:pt x="0" y="11"/>
                </a:lnTo>
                <a:lnTo>
                  <a:pt x="0" y="15"/>
                </a:lnTo>
                <a:lnTo>
                  <a:pt x="0" y="15"/>
                </a:lnTo>
                <a:lnTo>
                  <a:pt x="3" y="18"/>
                </a:lnTo>
                <a:lnTo>
                  <a:pt x="3" y="18"/>
                </a:lnTo>
                <a:lnTo>
                  <a:pt x="3" y="18"/>
                </a:lnTo>
                <a:lnTo>
                  <a:pt x="3" y="22"/>
                </a:lnTo>
                <a:lnTo>
                  <a:pt x="7" y="22"/>
                </a:lnTo>
                <a:lnTo>
                  <a:pt x="7" y="22"/>
                </a:lnTo>
                <a:lnTo>
                  <a:pt x="11" y="22"/>
                </a:lnTo>
                <a:lnTo>
                  <a:pt x="11" y="22"/>
                </a:lnTo>
                <a:lnTo>
                  <a:pt x="11" y="22"/>
                </a:lnTo>
                <a:close/>
              </a:path>
            </a:pathLst>
          </a:custGeom>
          <a:solidFill>
            <a:srgbClr val="EB7500"/>
          </a:solidFill>
          <a:ln w="9525">
            <a:noFill/>
            <a:round/>
            <a:headEnd/>
            <a:tailEnd/>
          </a:ln>
        </p:spPr>
        <p:txBody>
          <a:bodyPr/>
          <a:lstStyle/>
          <a:p>
            <a:endParaRPr lang="en-US"/>
          </a:p>
        </p:txBody>
      </p:sp>
      <p:sp>
        <p:nvSpPr>
          <p:cNvPr id="184462" name="Freeform 142"/>
          <p:cNvSpPr>
            <a:spLocks/>
          </p:cNvSpPr>
          <p:nvPr/>
        </p:nvSpPr>
        <p:spPr bwMode="auto">
          <a:xfrm>
            <a:off x="3803650" y="4270375"/>
            <a:ext cx="34925" cy="34925"/>
          </a:xfrm>
          <a:custGeom>
            <a:avLst/>
            <a:gdLst/>
            <a:ahLst/>
            <a:cxnLst>
              <a:cxn ang="0">
                <a:pos x="11" y="22"/>
              </a:cxn>
              <a:cxn ang="0">
                <a:pos x="15" y="22"/>
              </a:cxn>
              <a:cxn ang="0">
                <a:pos x="15" y="22"/>
              </a:cxn>
              <a:cxn ang="0">
                <a:pos x="19" y="22"/>
              </a:cxn>
              <a:cxn ang="0">
                <a:pos x="19" y="22"/>
              </a:cxn>
              <a:cxn ang="0">
                <a:pos x="19" y="18"/>
              </a:cxn>
              <a:cxn ang="0">
                <a:pos x="22" y="18"/>
              </a:cxn>
              <a:cxn ang="0">
                <a:pos x="22" y="18"/>
              </a:cxn>
              <a:cxn ang="0">
                <a:pos x="22" y="15"/>
              </a:cxn>
              <a:cxn ang="0">
                <a:pos x="22" y="15"/>
              </a:cxn>
              <a:cxn ang="0">
                <a:pos x="22" y="11"/>
              </a:cxn>
              <a:cxn ang="0">
                <a:pos x="22" y="11"/>
              </a:cxn>
              <a:cxn ang="0">
                <a:pos x="22" y="7"/>
              </a:cxn>
              <a:cxn ang="0">
                <a:pos x="22" y="7"/>
              </a:cxn>
              <a:cxn ang="0">
                <a:pos x="22" y="4"/>
              </a:cxn>
              <a:cxn ang="0">
                <a:pos x="19" y="4"/>
              </a:cxn>
              <a:cxn ang="0">
                <a:pos x="19" y="4"/>
              </a:cxn>
              <a:cxn ang="0">
                <a:pos x="19" y="0"/>
              </a:cxn>
              <a:cxn ang="0">
                <a:pos x="15" y="0"/>
              </a:cxn>
              <a:cxn ang="0">
                <a:pos x="15" y="0"/>
              </a:cxn>
              <a:cxn ang="0">
                <a:pos x="11" y="0"/>
              </a:cxn>
              <a:cxn ang="0">
                <a:pos x="11" y="0"/>
              </a:cxn>
              <a:cxn ang="0">
                <a:pos x="8" y="0"/>
              </a:cxn>
              <a:cxn ang="0">
                <a:pos x="8" y="0"/>
              </a:cxn>
              <a:cxn ang="0">
                <a:pos x="4" y="4"/>
              </a:cxn>
              <a:cxn ang="0">
                <a:pos x="4" y="4"/>
              </a:cxn>
              <a:cxn ang="0">
                <a:pos x="4" y="4"/>
              </a:cxn>
              <a:cxn ang="0">
                <a:pos x="0" y="7"/>
              </a:cxn>
              <a:cxn ang="0">
                <a:pos x="0" y="7"/>
              </a:cxn>
              <a:cxn ang="0">
                <a:pos x="0" y="11"/>
              </a:cxn>
              <a:cxn ang="0">
                <a:pos x="0" y="11"/>
              </a:cxn>
              <a:cxn ang="0">
                <a:pos x="0" y="15"/>
              </a:cxn>
              <a:cxn ang="0">
                <a:pos x="0" y="15"/>
              </a:cxn>
              <a:cxn ang="0">
                <a:pos x="0" y="18"/>
              </a:cxn>
              <a:cxn ang="0">
                <a:pos x="4" y="18"/>
              </a:cxn>
              <a:cxn ang="0">
                <a:pos x="4" y="18"/>
              </a:cxn>
              <a:cxn ang="0">
                <a:pos x="4" y="22"/>
              </a:cxn>
              <a:cxn ang="0">
                <a:pos x="8" y="22"/>
              </a:cxn>
              <a:cxn ang="0">
                <a:pos x="8" y="22"/>
              </a:cxn>
              <a:cxn ang="0">
                <a:pos x="11" y="22"/>
              </a:cxn>
              <a:cxn ang="0">
                <a:pos x="11" y="22"/>
              </a:cxn>
              <a:cxn ang="0">
                <a:pos x="11" y="22"/>
              </a:cxn>
            </a:cxnLst>
            <a:rect l="0" t="0" r="r" b="b"/>
            <a:pathLst>
              <a:path w="22" h="22">
                <a:moveTo>
                  <a:pt x="11" y="22"/>
                </a:moveTo>
                <a:lnTo>
                  <a:pt x="15" y="22"/>
                </a:lnTo>
                <a:lnTo>
                  <a:pt x="15" y="22"/>
                </a:lnTo>
                <a:lnTo>
                  <a:pt x="19" y="22"/>
                </a:lnTo>
                <a:lnTo>
                  <a:pt x="19" y="22"/>
                </a:lnTo>
                <a:lnTo>
                  <a:pt x="19" y="18"/>
                </a:lnTo>
                <a:lnTo>
                  <a:pt x="22" y="18"/>
                </a:lnTo>
                <a:lnTo>
                  <a:pt x="22" y="18"/>
                </a:lnTo>
                <a:lnTo>
                  <a:pt x="22" y="15"/>
                </a:lnTo>
                <a:lnTo>
                  <a:pt x="22" y="15"/>
                </a:lnTo>
                <a:lnTo>
                  <a:pt x="22" y="11"/>
                </a:lnTo>
                <a:lnTo>
                  <a:pt x="22" y="11"/>
                </a:lnTo>
                <a:lnTo>
                  <a:pt x="22" y="7"/>
                </a:lnTo>
                <a:lnTo>
                  <a:pt x="22" y="7"/>
                </a:lnTo>
                <a:lnTo>
                  <a:pt x="22" y="4"/>
                </a:lnTo>
                <a:lnTo>
                  <a:pt x="19" y="4"/>
                </a:lnTo>
                <a:lnTo>
                  <a:pt x="19" y="4"/>
                </a:lnTo>
                <a:lnTo>
                  <a:pt x="19" y="0"/>
                </a:lnTo>
                <a:lnTo>
                  <a:pt x="15" y="0"/>
                </a:lnTo>
                <a:lnTo>
                  <a:pt x="15" y="0"/>
                </a:lnTo>
                <a:lnTo>
                  <a:pt x="11" y="0"/>
                </a:lnTo>
                <a:lnTo>
                  <a:pt x="11" y="0"/>
                </a:lnTo>
                <a:lnTo>
                  <a:pt x="8" y="0"/>
                </a:lnTo>
                <a:lnTo>
                  <a:pt x="8" y="0"/>
                </a:lnTo>
                <a:lnTo>
                  <a:pt x="4" y="4"/>
                </a:lnTo>
                <a:lnTo>
                  <a:pt x="4" y="4"/>
                </a:lnTo>
                <a:lnTo>
                  <a:pt x="4" y="4"/>
                </a:lnTo>
                <a:lnTo>
                  <a:pt x="0" y="7"/>
                </a:lnTo>
                <a:lnTo>
                  <a:pt x="0" y="7"/>
                </a:lnTo>
                <a:lnTo>
                  <a:pt x="0" y="11"/>
                </a:lnTo>
                <a:lnTo>
                  <a:pt x="0" y="11"/>
                </a:lnTo>
                <a:lnTo>
                  <a:pt x="0" y="15"/>
                </a:lnTo>
                <a:lnTo>
                  <a:pt x="0" y="15"/>
                </a:lnTo>
                <a:lnTo>
                  <a:pt x="0" y="18"/>
                </a:lnTo>
                <a:lnTo>
                  <a:pt x="4" y="18"/>
                </a:lnTo>
                <a:lnTo>
                  <a:pt x="4" y="18"/>
                </a:lnTo>
                <a:lnTo>
                  <a:pt x="4" y="22"/>
                </a:lnTo>
                <a:lnTo>
                  <a:pt x="8" y="22"/>
                </a:lnTo>
                <a:lnTo>
                  <a:pt x="8" y="22"/>
                </a:lnTo>
                <a:lnTo>
                  <a:pt x="11" y="22"/>
                </a:lnTo>
                <a:lnTo>
                  <a:pt x="11" y="22"/>
                </a:lnTo>
                <a:lnTo>
                  <a:pt x="11" y="22"/>
                </a:lnTo>
                <a:close/>
              </a:path>
            </a:pathLst>
          </a:custGeom>
          <a:solidFill>
            <a:srgbClr val="EB7500"/>
          </a:solidFill>
          <a:ln w="9525">
            <a:noFill/>
            <a:round/>
            <a:headEnd/>
            <a:tailEnd/>
          </a:ln>
        </p:spPr>
        <p:txBody>
          <a:bodyPr/>
          <a:lstStyle/>
          <a:p>
            <a:endParaRPr lang="en-US"/>
          </a:p>
        </p:txBody>
      </p:sp>
      <p:sp>
        <p:nvSpPr>
          <p:cNvPr id="184463" name="Line 143"/>
          <p:cNvSpPr>
            <a:spLocks noChangeShapeType="1"/>
          </p:cNvSpPr>
          <p:nvPr/>
        </p:nvSpPr>
        <p:spPr bwMode="auto">
          <a:xfrm>
            <a:off x="3190875" y="4281488"/>
            <a:ext cx="300038" cy="6350"/>
          </a:xfrm>
          <a:prstGeom prst="line">
            <a:avLst/>
          </a:prstGeom>
          <a:noFill/>
          <a:ln w="23813">
            <a:solidFill>
              <a:srgbClr val="EB7500"/>
            </a:solidFill>
            <a:round/>
            <a:headEnd/>
            <a:tailEnd/>
          </a:ln>
        </p:spPr>
        <p:txBody>
          <a:bodyPr/>
          <a:lstStyle/>
          <a:p>
            <a:endParaRPr lang="en-US"/>
          </a:p>
        </p:txBody>
      </p:sp>
      <p:sp>
        <p:nvSpPr>
          <p:cNvPr id="184464" name="Freeform 144"/>
          <p:cNvSpPr>
            <a:spLocks/>
          </p:cNvSpPr>
          <p:nvPr/>
        </p:nvSpPr>
        <p:spPr bwMode="auto">
          <a:xfrm>
            <a:off x="1446213" y="3402013"/>
            <a:ext cx="98425" cy="104775"/>
          </a:xfrm>
          <a:custGeom>
            <a:avLst/>
            <a:gdLst/>
            <a:ahLst/>
            <a:cxnLst>
              <a:cxn ang="0">
                <a:pos x="0" y="0"/>
              </a:cxn>
              <a:cxn ang="0">
                <a:pos x="4" y="66"/>
              </a:cxn>
              <a:cxn ang="0">
                <a:pos x="62" y="33"/>
              </a:cxn>
              <a:cxn ang="0">
                <a:pos x="4" y="4"/>
              </a:cxn>
              <a:cxn ang="0">
                <a:pos x="4" y="4"/>
              </a:cxn>
              <a:cxn ang="0">
                <a:pos x="0" y="0"/>
              </a:cxn>
            </a:cxnLst>
            <a:rect l="0" t="0" r="r" b="b"/>
            <a:pathLst>
              <a:path w="62" h="66">
                <a:moveTo>
                  <a:pt x="0" y="0"/>
                </a:moveTo>
                <a:lnTo>
                  <a:pt x="4" y="66"/>
                </a:lnTo>
                <a:lnTo>
                  <a:pt x="62" y="33"/>
                </a:lnTo>
                <a:lnTo>
                  <a:pt x="4" y="4"/>
                </a:lnTo>
                <a:lnTo>
                  <a:pt x="4" y="4"/>
                </a:lnTo>
                <a:lnTo>
                  <a:pt x="0" y="0"/>
                </a:lnTo>
                <a:close/>
              </a:path>
            </a:pathLst>
          </a:custGeom>
          <a:solidFill>
            <a:srgbClr val="000000"/>
          </a:solidFill>
          <a:ln w="9525">
            <a:noFill/>
            <a:round/>
            <a:headEnd/>
            <a:tailEnd/>
          </a:ln>
        </p:spPr>
        <p:txBody>
          <a:bodyPr/>
          <a:lstStyle/>
          <a:p>
            <a:endParaRPr lang="en-US"/>
          </a:p>
        </p:txBody>
      </p:sp>
      <p:sp>
        <p:nvSpPr>
          <p:cNvPr id="184465" name="Rectangle 145"/>
          <p:cNvSpPr>
            <a:spLocks noChangeArrowheads="1"/>
          </p:cNvSpPr>
          <p:nvPr/>
        </p:nvSpPr>
        <p:spPr bwMode="auto">
          <a:xfrm>
            <a:off x="5224463" y="3962400"/>
            <a:ext cx="338137" cy="182563"/>
          </a:xfrm>
          <a:prstGeom prst="rect">
            <a:avLst/>
          </a:prstGeom>
          <a:noFill/>
          <a:ln w="9525">
            <a:noFill/>
            <a:miter lim="800000"/>
            <a:headEnd/>
            <a:tailEnd/>
          </a:ln>
        </p:spPr>
        <p:txBody>
          <a:bodyPr wrap="none" lIns="0" tIns="0" rIns="0" bIns="0">
            <a:spAutoFit/>
          </a:bodyPr>
          <a:lstStyle/>
          <a:p>
            <a:pPr eaLnBrk="0" hangingPunct="0"/>
            <a:r>
              <a:rPr lang="en-US" sz="1200" u="none">
                <a:solidFill>
                  <a:srgbClr val="EB7500"/>
                </a:solidFill>
                <a:latin typeface="Arial" charset="0"/>
              </a:rPr>
              <a:t>Mem</a:t>
            </a:r>
            <a:endParaRPr lang="en-US" sz="1200" i="1" u="none">
              <a:latin typeface="Arial" charset="0"/>
            </a:endParaRPr>
          </a:p>
        </p:txBody>
      </p:sp>
      <p:grpSp>
        <p:nvGrpSpPr>
          <p:cNvPr id="184466" name="Group 146"/>
          <p:cNvGrpSpPr>
            <a:grpSpLocks/>
          </p:cNvGrpSpPr>
          <p:nvPr/>
        </p:nvGrpSpPr>
        <p:grpSpPr bwMode="auto">
          <a:xfrm>
            <a:off x="3505200" y="4876800"/>
            <a:ext cx="838200" cy="1066800"/>
            <a:chOff x="2112" y="2832"/>
            <a:chExt cx="528" cy="672"/>
          </a:xfrm>
        </p:grpSpPr>
        <p:sp>
          <p:nvSpPr>
            <p:cNvPr id="184467" name="Text Box 147"/>
            <p:cNvSpPr txBox="1">
              <a:spLocks noChangeArrowheads="1"/>
            </p:cNvSpPr>
            <p:nvPr/>
          </p:nvSpPr>
          <p:spPr bwMode="auto">
            <a:xfrm>
              <a:off x="2138" y="2912"/>
              <a:ext cx="502" cy="460"/>
            </a:xfrm>
            <a:prstGeom prst="rect">
              <a:avLst/>
            </a:prstGeom>
            <a:noFill/>
            <a:ln w="12700">
              <a:noFill/>
              <a:miter lim="800000"/>
              <a:headEnd/>
              <a:tailEnd/>
            </a:ln>
            <a:effectLst/>
          </p:spPr>
          <p:txBody>
            <a:bodyPr wrap="none">
              <a:spAutoFit/>
            </a:bodyPr>
            <a:lstStyle/>
            <a:p>
              <a:pPr eaLnBrk="0" hangingPunct="0"/>
              <a:r>
                <a:rPr lang="en-US" sz="1400" u="none">
                  <a:solidFill>
                    <a:schemeClr val="accent1"/>
                  </a:solidFill>
                  <a:latin typeface="Arial" charset="0"/>
                </a:rPr>
                <a:t>RegDst</a:t>
              </a:r>
              <a:br>
                <a:rPr lang="en-US" sz="1400" u="none">
                  <a:latin typeface="Arial" charset="0"/>
                </a:rPr>
              </a:br>
              <a:r>
                <a:rPr lang="en-US" sz="1400" u="none">
                  <a:solidFill>
                    <a:schemeClr val="accent1"/>
                  </a:solidFill>
                  <a:latin typeface="Arial" charset="0"/>
                </a:rPr>
                <a:t>ALUop</a:t>
              </a:r>
              <a:br>
                <a:rPr lang="en-US" sz="1400" u="none">
                  <a:solidFill>
                    <a:schemeClr val="accent1"/>
                  </a:solidFill>
                  <a:latin typeface="Arial" charset="0"/>
                </a:rPr>
              </a:br>
              <a:r>
                <a:rPr lang="en-US" sz="1400" u="none">
                  <a:solidFill>
                    <a:schemeClr val="accent1"/>
                  </a:solidFill>
                  <a:latin typeface="Arial" charset="0"/>
                </a:rPr>
                <a:t>ALUSrc</a:t>
              </a:r>
              <a:endParaRPr lang="en-US" sz="1400" u="none">
                <a:latin typeface="Arial" charset="0"/>
              </a:endParaRPr>
            </a:p>
          </p:txBody>
        </p:sp>
        <p:sp>
          <p:nvSpPr>
            <p:cNvPr id="184468" name="Oval 148"/>
            <p:cNvSpPr>
              <a:spLocks noChangeArrowheads="1"/>
            </p:cNvSpPr>
            <p:nvPr/>
          </p:nvSpPr>
          <p:spPr bwMode="auto">
            <a:xfrm>
              <a:off x="2112" y="2832"/>
              <a:ext cx="528" cy="672"/>
            </a:xfrm>
            <a:prstGeom prst="ellipse">
              <a:avLst/>
            </a:prstGeom>
            <a:noFill/>
            <a:ln w="12700">
              <a:solidFill>
                <a:schemeClr val="tx1"/>
              </a:solidFill>
              <a:round/>
              <a:headEnd/>
              <a:tailEnd/>
            </a:ln>
            <a:effectLst/>
          </p:spPr>
          <p:txBody>
            <a:bodyPr wrap="none" anchor="ctr"/>
            <a:lstStyle/>
            <a:p>
              <a:endParaRPr lang="en-US"/>
            </a:p>
          </p:txBody>
        </p:sp>
      </p:grpSp>
      <p:sp>
        <p:nvSpPr>
          <p:cNvPr id="184469" name="Oval 149"/>
          <p:cNvSpPr>
            <a:spLocks noChangeArrowheads="1"/>
          </p:cNvSpPr>
          <p:nvPr/>
        </p:nvSpPr>
        <p:spPr bwMode="auto">
          <a:xfrm>
            <a:off x="3352800" y="3733800"/>
            <a:ext cx="76200" cy="762000"/>
          </a:xfrm>
          <a:prstGeom prst="ellipse">
            <a:avLst/>
          </a:prstGeom>
          <a:noFill/>
          <a:ln w="12700">
            <a:solidFill>
              <a:schemeClr val="tx1"/>
            </a:solidFill>
            <a:round/>
            <a:headEnd/>
            <a:tailEnd/>
          </a:ln>
          <a:effectLst/>
        </p:spPr>
        <p:txBody>
          <a:bodyPr wrap="none" anchor="ctr"/>
          <a:lstStyle/>
          <a:p>
            <a:endParaRPr lang="en-US"/>
          </a:p>
        </p:txBody>
      </p:sp>
      <p:sp>
        <p:nvSpPr>
          <p:cNvPr id="184470" name="Line 150"/>
          <p:cNvSpPr>
            <a:spLocks noChangeShapeType="1"/>
          </p:cNvSpPr>
          <p:nvPr/>
        </p:nvSpPr>
        <p:spPr bwMode="auto">
          <a:xfrm>
            <a:off x="3429000" y="4419600"/>
            <a:ext cx="304800" cy="457200"/>
          </a:xfrm>
          <a:prstGeom prst="line">
            <a:avLst/>
          </a:prstGeom>
          <a:noFill/>
          <a:ln w="12700">
            <a:solidFill>
              <a:schemeClr val="tx1"/>
            </a:solidFill>
            <a:round/>
            <a:headEnd/>
            <a:tailEnd type="triangle" w="med" len="med"/>
          </a:ln>
          <a:effectLst/>
        </p:spPr>
        <p:txBody>
          <a:bodyPr wrap="none" anchor="ctr"/>
          <a:lstStyle/>
          <a:p>
            <a:endParaRPr lang="en-US"/>
          </a:p>
        </p:txBody>
      </p:sp>
      <p:sp>
        <p:nvSpPr>
          <p:cNvPr id="184471" name="Text Box 151"/>
          <p:cNvSpPr txBox="1">
            <a:spLocks noChangeArrowheads="1"/>
          </p:cNvSpPr>
          <p:nvPr/>
        </p:nvSpPr>
        <p:spPr bwMode="auto">
          <a:xfrm>
            <a:off x="6018213" y="5105400"/>
            <a:ext cx="1001712" cy="730250"/>
          </a:xfrm>
          <a:prstGeom prst="rect">
            <a:avLst/>
          </a:prstGeom>
          <a:noFill/>
          <a:ln w="12700">
            <a:noFill/>
            <a:miter lim="800000"/>
            <a:headEnd/>
            <a:tailEnd/>
          </a:ln>
          <a:effectLst/>
        </p:spPr>
        <p:txBody>
          <a:bodyPr wrap="none">
            <a:spAutoFit/>
          </a:bodyPr>
          <a:lstStyle/>
          <a:p>
            <a:pPr eaLnBrk="0" hangingPunct="0"/>
            <a:r>
              <a:rPr lang="en-US" sz="1400" u="none">
                <a:solidFill>
                  <a:schemeClr val="accent1"/>
                </a:solidFill>
                <a:latin typeface="Arial" charset="0"/>
              </a:rPr>
              <a:t>Branch</a:t>
            </a:r>
          </a:p>
          <a:p>
            <a:pPr eaLnBrk="0" hangingPunct="0"/>
            <a:r>
              <a:rPr lang="en-US" sz="1400" u="none">
                <a:solidFill>
                  <a:schemeClr val="accent1"/>
                </a:solidFill>
                <a:latin typeface="Arial" charset="0"/>
              </a:rPr>
              <a:t>MemRead</a:t>
            </a:r>
            <a:br>
              <a:rPr lang="en-US" sz="1400" u="none">
                <a:solidFill>
                  <a:schemeClr val="accent1"/>
                </a:solidFill>
                <a:latin typeface="Arial" charset="0"/>
              </a:rPr>
            </a:br>
            <a:r>
              <a:rPr lang="en-US" sz="1400" u="none">
                <a:solidFill>
                  <a:schemeClr val="accent1"/>
                </a:solidFill>
                <a:latin typeface="Arial" charset="0"/>
              </a:rPr>
              <a:t>MemWrite</a:t>
            </a:r>
            <a:endParaRPr lang="en-US" sz="1400" u="none">
              <a:latin typeface="Arial" charset="0"/>
            </a:endParaRPr>
          </a:p>
        </p:txBody>
      </p:sp>
      <p:sp>
        <p:nvSpPr>
          <p:cNvPr id="184472" name="Oval 152"/>
          <p:cNvSpPr>
            <a:spLocks noChangeArrowheads="1"/>
          </p:cNvSpPr>
          <p:nvPr/>
        </p:nvSpPr>
        <p:spPr bwMode="auto">
          <a:xfrm>
            <a:off x="5943600" y="5029200"/>
            <a:ext cx="1066800" cy="990600"/>
          </a:xfrm>
          <a:prstGeom prst="ellipse">
            <a:avLst/>
          </a:prstGeom>
          <a:noFill/>
          <a:ln w="12700">
            <a:solidFill>
              <a:schemeClr val="tx1"/>
            </a:solidFill>
            <a:round/>
            <a:headEnd/>
            <a:tailEnd/>
          </a:ln>
          <a:effectLst/>
        </p:spPr>
        <p:txBody>
          <a:bodyPr wrap="none" anchor="ctr"/>
          <a:lstStyle/>
          <a:p>
            <a:pPr algn="ctr" eaLnBrk="0" hangingPunct="0"/>
            <a:endParaRPr lang="en-US" sz="2000" i="1" u="none">
              <a:solidFill>
                <a:schemeClr val="accent1"/>
              </a:solidFill>
              <a:latin typeface="Helvetica" pitchFamily="34" charset="0"/>
            </a:endParaRPr>
          </a:p>
        </p:txBody>
      </p:sp>
      <p:sp>
        <p:nvSpPr>
          <p:cNvPr id="184473" name="Oval 153"/>
          <p:cNvSpPr>
            <a:spLocks noChangeArrowheads="1"/>
          </p:cNvSpPr>
          <p:nvPr/>
        </p:nvSpPr>
        <p:spPr bwMode="auto">
          <a:xfrm>
            <a:off x="5715000" y="3810000"/>
            <a:ext cx="76200" cy="533400"/>
          </a:xfrm>
          <a:prstGeom prst="ellipse">
            <a:avLst/>
          </a:prstGeom>
          <a:noFill/>
          <a:ln w="12700">
            <a:solidFill>
              <a:schemeClr val="tx1"/>
            </a:solidFill>
            <a:round/>
            <a:headEnd/>
            <a:tailEnd/>
          </a:ln>
          <a:effectLst/>
        </p:spPr>
        <p:txBody>
          <a:bodyPr wrap="none" anchor="ctr"/>
          <a:lstStyle/>
          <a:p>
            <a:endParaRPr lang="en-US"/>
          </a:p>
        </p:txBody>
      </p:sp>
      <p:sp>
        <p:nvSpPr>
          <p:cNvPr id="184474" name="Line 154"/>
          <p:cNvSpPr>
            <a:spLocks noChangeShapeType="1"/>
          </p:cNvSpPr>
          <p:nvPr/>
        </p:nvSpPr>
        <p:spPr bwMode="auto">
          <a:xfrm>
            <a:off x="5791200" y="4343400"/>
            <a:ext cx="457200" cy="685800"/>
          </a:xfrm>
          <a:prstGeom prst="line">
            <a:avLst/>
          </a:prstGeom>
          <a:noFill/>
          <a:ln w="12700">
            <a:solidFill>
              <a:schemeClr val="tx1"/>
            </a:solidFill>
            <a:round/>
            <a:headEnd/>
            <a:tailEnd type="triangle" w="med" len="med"/>
          </a:ln>
          <a:effectLst/>
        </p:spPr>
        <p:txBody>
          <a:bodyPr wrap="none" anchor="ctr"/>
          <a:lstStyle/>
          <a:p>
            <a:endParaRPr lang="en-US"/>
          </a:p>
        </p:txBody>
      </p:sp>
      <p:sp>
        <p:nvSpPr>
          <p:cNvPr id="184475" name="Oval 155"/>
          <p:cNvSpPr>
            <a:spLocks noChangeArrowheads="1"/>
          </p:cNvSpPr>
          <p:nvPr/>
        </p:nvSpPr>
        <p:spPr bwMode="auto">
          <a:xfrm>
            <a:off x="8026400" y="4953000"/>
            <a:ext cx="1066800" cy="990600"/>
          </a:xfrm>
          <a:prstGeom prst="ellipse">
            <a:avLst/>
          </a:prstGeom>
          <a:noFill/>
          <a:ln w="12700">
            <a:solidFill>
              <a:schemeClr val="tx1"/>
            </a:solidFill>
            <a:round/>
            <a:headEnd/>
            <a:tailEnd/>
          </a:ln>
          <a:effectLst/>
        </p:spPr>
        <p:txBody>
          <a:bodyPr wrap="none" anchor="ctr"/>
          <a:lstStyle/>
          <a:p>
            <a:endParaRPr lang="en-US"/>
          </a:p>
        </p:txBody>
      </p:sp>
      <p:sp>
        <p:nvSpPr>
          <p:cNvPr id="184476" name="Text Box 156"/>
          <p:cNvSpPr txBox="1">
            <a:spLocks noChangeArrowheads="1"/>
          </p:cNvSpPr>
          <p:nvPr/>
        </p:nvSpPr>
        <p:spPr bwMode="auto">
          <a:xfrm>
            <a:off x="8013700" y="5095875"/>
            <a:ext cx="1109663" cy="730250"/>
          </a:xfrm>
          <a:prstGeom prst="rect">
            <a:avLst/>
          </a:prstGeom>
          <a:noFill/>
          <a:ln w="12700">
            <a:noFill/>
            <a:miter lim="800000"/>
            <a:headEnd/>
            <a:tailEnd/>
          </a:ln>
          <a:effectLst/>
        </p:spPr>
        <p:txBody>
          <a:bodyPr wrap="none">
            <a:spAutoFit/>
          </a:bodyPr>
          <a:lstStyle/>
          <a:p>
            <a:pPr eaLnBrk="0" hangingPunct="0"/>
            <a:r>
              <a:rPr lang="en-US" sz="1400" u="none">
                <a:solidFill>
                  <a:schemeClr val="accent1"/>
                </a:solidFill>
                <a:latin typeface="Arial" charset="0"/>
              </a:rPr>
              <a:t>MemToReg</a:t>
            </a:r>
            <a:br>
              <a:rPr lang="en-US" sz="1400" u="none">
                <a:solidFill>
                  <a:schemeClr val="accent1"/>
                </a:solidFill>
                <a:latin typeface="Arial" charset="0"/>
              </a:rPr>
            </a:br>
            <a:r>
              <a:rPr lang="en-US" sz="1400" u="none">
                <a:solidFill>
                  <a:schemeClr val="accent1"/>
                </a:solidFill>
                <a:latin typeface="Arial" charset="0"/>
              </a:rPr>
              <a:t>RegWrite</a:t>
            </a:r>
            <a:br>
              <a:rPr lang="en-US" sz="1400" u="none">
                <a:solidFill>
                  <a:schemeClr val="accent1"/>
                </a:solidFill>
                <a:latin typeface="Arial" charset="0"/>
              </a:rPr>
            </a:br>
            <a:endParaRPr lang="en-US" sz="1400" u="none">
              <a:latin typeface="Arial" charset="0"/>
            </a:endParaRPr>
          </a:p>
        </p:txBody>
      </p:sp>
      <p:sp>
        <p:nvSpPr>
          <p:cNvPr id="184477" name="Oval 157"/>
          <p:cNvSpPr>
            <a:spLocks noChangeArrowheads="1"/>
          </p:cNvSpPr>
          <p:nvPr/>
        </p:nvSpPr>
        <p:spPr bwMode="auto">
          <a:xfrm>
            <a:off x="8153400" y="3810000"/>
            <a:ext cx="76200" cy="533400"/>
          </a:xfrm>
          <a:prstGeom prst="ellipse">
            <a:avLst/>
          </a:prstGeom>
          <a:noFill/>
          <a:ln w="12700">
            <a:solidFill>
              <a:schemeClr val="tx1"/>
            </a:solidFill>
            <a:round/>
            <a:headEnd/>
            <a:tailEnd/>
          </a:ln>
          <a:effectLst/>
        </p:spPr>
        <p:txBody>
          <a:bodyPr wrap="none" anchor="ctr"/>
          <a:lstStyle/>
          <a:p>
            <a:endParaRPr lang="en-US"/>
          </a:p>
        </p:txBody>
      </p:sp>
      <p:sp>
        <p:nvSpPr>
          <p:cNvPr id="184478" name="Line 158"/>
          <p:cNvSpPr>
            <a:spLocks noChangeShapeType="1"/>
          </p:cNvSpPr>
          <p:nvPr/>
        </p:nvSpPr>
        <p:spPr bwMode="auto">
          <a:xfrm>
            <a:off x="8229600" y="4343400"/>
            <a:ext cx="228600" cy="609600"/>
          </a:xfrm>
          <a:prstGeom prst="line">
            <a:avLst/>
          </a:prstGeom>
          <a:noFill/>
          <a:ln w="12700">
            <a:solidFill>
              <a:schemeClr val="tx1"/>
            </a:solidFill>
            <a:round/>
            <a:headEnd/>
            <a:tailEnd type="triangle" w="med" len="med"/>
          </a:ln>
          <a:effectLst/>
        </p:spPr>
        <p:txBody>
          <a:bodyPr wrap="none" anchor="ctr"/>
          <a:lstStyle/>
          <a:p>
            <a:endParaRPr lang="en-US"/>
          </a:p>
        </p:txBody>
      </p:sp>
    </p:spTree>
  </p:cSld>
  <p:clrMapOvr>
    <a:masterClrMapping/>
  </p:clrMapOvr>
</p:sld>
</file>

<file path=ppt/theme/theme1.xml><?xml version="1.0" encoding="utf-8"?>
<a:theme xmlns:a="http://schemas.openxmlformats.org/drawingml/2006/main" name="Yang_Lec1">
  <a:themeElements>
    <a:clrScheme name="Yang_Lec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Yang_Lec1">
      <a:majorFont>
        <a:latin typeface="Comic Sans MS"/>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sng" strike="noStrike" cap="none" normalizeH="0" baseline="0" smtClean="0">
            <a:ln>
              <a:noFill/>
            </a:ln>
            <a:solidFill>
              <a:schemeClr val="tx1"/>
            </a:solidFill>
            <a:effectLst/>
            <a:latin typeface="Comic Sans MS"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sng" strike="noStrike" cap="none" normalizeH="0" baseline="0" smtClean="0">
            <a:ln>
              <a:noFill/>
            </a:ln>
            <a:solidFill>
              <a:schemeClr val="tx1"/>
            </a:solidFill>
            <a:effectLst/>
            <a:latin typeface="Comic Sans MS" pitchFamily="66" charset="0"/>
          </a:defRPr>
        </a:defPPr>
      </a:lstStyle>
    </a:lnDef>
  </a:objectDefaults>
  <a:extraClrSchemeLst>
    <a:extraClrScheme>
      <a:clrScheme name="Yang_Lec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Yang_Lec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Yang_Lec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Yang_Lec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Yang_Lec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Yang_Lec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Yang_Lec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C:\junyang\CS203_02\Yang_Lec1.ppt</Template>
  <TotalTime>548153</TotalTime>
  <Words>1629</Words>
  <Application>Microsoft Office PowerPoint</Application>
  <PresentationFormat>On-screen Show (4:3)</PresentationFormat>
  <Paragraphs>443</Paragraphs>
  <Slides>26</Slides>
  <Notes>15</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36" baseType="lpstr">
      <vt:lpstr>Arial</vt:lpstr>
      <vt:lpstr>Comic Sans MS</vt:lpstr>
      <vt:lpstr>Courier New</vt:lpstr>
      <vt:lpstr>Helvetica</vt:lpstr>
      <vt:lpstr>Lucida Console</vt:lpstr>
      <vt:lpstr>Times</vt:lpstr>
      <vt:lpstr>Times New Roman</vt:lpstr>
      <vt:lpstr>Wingdings</vt:lpstr>
      <vt:lpstr>Yang_Lec1</vt:lpstr>
      <vt:lpstr>Visio</vt:lpstr>
      <vt:lpstr> Lecture 8: Appendix C Pipeline Design and Hazards</vt:lpstr>
      <vt:lpstr>MIPS Instruction Layout</vt:lpstr>
      <vt:lpstr>PowerPoint Presentation</vt:lpstr>
      <vt:lpstr>Classic 5-stage Execution of a RISC Procesor</vt:lpstr>
      <vt:lpstr>Pipeline Execution</vt:lpstr>
      <vt:lpstr>Multi-Cycle Pipeline Diagram</vt:lpstr>
      <vt:lpstr>Introduce Buffers to separate stages</vt:lpstr>
      <vt:lpstr>Pipeline registers</vt:lpstr>
      <vt:lpstr>MIPS Pipelined Control Review</vt:lpstr>
      <vt:lpstr>A pipeline with multi-cycle FP operations:   Arithmetic Pipeline: Ex. MIPS R4000</vt:lpstr>
      <vt:lpstr>Pipeline Hazards</vt:lpstr>
      <vt:lpstr>Single Memory is a Structural Hazard</vt:lpstr>
      <vt:lpstr>Harvard Architecture: Dual Memory </vt:lpstr>
      <vt:lpstr>Dealing with Structural Hazards</vt:lpstr>
      <vt:lpstr>Speed Up Equation for Pipelining</vt:lpstr>
      <vt:lpstr>Example: Dual-port vs. Single-port</vt:lpstr>
      <vt:lpstr>Data Hazards</vt:lpstr>
      <vt:lpstr>Reducing Data Hazards: Bypassing or Internal Forwarding</vt:lpstr>
      <vt:lpstr>Forwarding Paths</vt:lpstr>
      <vt:lpstr>But what if dependent on a load?</vt:lpstr>
      <vt:lpstr>Stall/Bubble in the Pipeline</vt:lpstr>
      <vt:lpstr>Minimizing Data Hazard Stalls by Forwarding</vt:lpstr>
      <vt:lpstr>Exercise C1</vt:lpstr>
      <vt:lpstr>PowerPoint Presentation</vt:lpstr>
      <vt:lpstr>PowerPoint Presentation</vt:lpstr>
      <vt:lpstr>Code Scheduling to Avoid Stalls</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1  Instruction Set Principles and Examples</dc:title>
  <dc:creator>Jun Yang</dc:creator>
  <cp:lastModifiedBy>bhuyan</cp:lastModifiedBy>
  <cp:revision>312</cp:revision>
  <dcterms:created xsi:type="dcterms:W3CDTF">2001-09-13T20:47:05Z</dcterms:created>
  <dcterms:modified xsi:type="dcterms:W3CDTF">2018-02-06T23:40:11Z</dcterms:modified>
</cp:coreProperties>
</file>